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67" r:id="rId4"/>
    <p:sldId id="257" r:id="rId5"/>
    <p:sldId id="278" r:id="rId6"/>
    <p:sldId id="261" r:id="rId7"/>
    <p:sldId id="270" r:id="rId8"/>
    <p:sldId id="274" r:id="rId9"/>
    <p:sldId id="275" r:id="rId10"/>
    <p:sldId id="271" r:id="rId11"/>
    <p:sldId id="290" r:id="rId12"/>
    <p:sldId id="272" r:id="rId13"/>
    <p:sldId id="288" r:id="rId14"/>
    <p:sldId id="289" r:id="rId15"/>
    <p:sldId id="277" r:id="rId16"/>
    <p:sldId id="286" r:id="rId17"/>
    <p:sldId id="262" r:id="rId18"/>
    <p:sldId id="287" r:id="rId19"/>
  </p:sldIdLst>
  <p:sldSz cx="12192000" cy="6858000"/>
  <p:notesSz cx="6858000" cy="9144000"/>
  <p:custDataLst>
    <p:tags r:id="rId21"/>
  </p:custData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סגנון ביניים 1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82" autoAdjust="0"/>
    <p:restoredTop sz="82985" autoAdjust="0"/>
  </p:normalViewPr>
  <p:slideViewPr>
    <p:cSldViewPr snapToGrid="0">
      <p:cViewPr varScale="1">
        <p:scale>
          <a:sx n="68" d="100"/>
          <a:sy n="68" d="100"/>
        </p:scale>
        <p:origin x="10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91181F4-7E98-463E-AC86-8C3DFBB54482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DF53CCC-4E3E-457F-9E7B-102D7E18DA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845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forestall.eu/Common-ter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557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9230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נאפשר תצפית בזמן אמת באמצעות זום במושבת קינון השחפיות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366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קישור לטופס הרשמה </a:t>
            </a:r>
            <a:r>
              <a:rPr lang="en-US" dirty="0"/>
              <a:t>https://docs.google.com/forms/d/e/1FAIpQLSfYICdA4rPHa4Pc1CRfav_ltT_HqGGondWJOhylrP27kqhlFg/viewform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3372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https://vimeo.com/145405840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118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שחפית ים מנקודה 0.24 עד כמעט לסוף? </a:t>
            </a:r>
            <a:r>
              <a:rPr lang="en-US" dirty="0"/>
              <a:t>https://www.google.com/search?q=COMMON+TERN&amp;sca_esv=600201190&amp;tbs=dur:s&amp;tbm=vid&amp;sxsrf=ACQVn09Gmut9S64l_V3kglTcGJl_4lxfoA:1705830244380&amp;ei=ZOesZefVFoGA9u8P5ZyBsAo&amp;start=10&amp;sa=N&amp;ved=2ahUKEwjnl43umO6DAxUBgP0HHWVOAKYQ8tMDegQIBRAE&amp;biw=1374&amp;bih=828&amp;dpr=1#fpstate=ive&amp;vld=cid:34ddc365,vid:ruRUsa3Ls34,st:0</a:t>
            </a:r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823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שחפית גמדית חצי דקה </a:t>
            </a:r>
            <a:r>
              <a:rPr lang="en-US" dirty="0"/>
              <a:t>https://www.youtube.com/watch?v=49YuTPXsic8&amp;t=6s&amp;ab_channel=TernProject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650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https://www.birds.org.il/he/article/Kiat-and-Schekler-Terns-project-spring-2023-summary-June-2023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348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https://behevrat-haadam.org/ben-belek-5/</a:t>
            </a:r>
            <a:endParaRPr lang="he-IL" dirty="0"/>
          </a:p>
          <a:p>
            <a:r>
              <a:rPr lang="he-IL" dirty="0"/>
              <a:t>צריך להבין</a:t>
            </a:r>
            <a:r>
              <a:rPr lang="he-IL" baseline="0" dirty="0"/>
              <a:t> מדוע חוקרים את השחפיות ומדוע מעניין להתלוות למחקר שלהן. מה מיוחד כאן? מדוע שווה להשקיע את המאמץ הרב? 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197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https://www.hof-hacarmel.co.il/info.php?id=2258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47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9563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985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יחידה 2 – </a:t>
            </a:r>
            <a:r>
              <a:rPr lang="en-US" dirty="0"/>
              <a:t>https://www.mauritius-images.com/en/asset/ME-PI-4601064_mauritius_images_bildnummer_05800835_common-tern-%28sterna-hirundo%29-chick-camouflaged-in-nest-with-egg-de-westereen-friesland-netherlands</a:t>
            </a:r>
            <a:endParaRPr lang="he-IL" dirty="0"/>
          </a:p>
          <a:p>
            <a:endParaRPr lang="he-IL" dirty="0"/>
          </a:p>
          <a:p>
            <a:r>
              <a:rPr lang="he-IL" dirty="0"/>
              <a:t> יחידה 4 תכנון ובניית דגם למושבת קינון</a:t>
            </a:r>
            <a:r>
              <a:rPr lang="en-US" dirty="0"/>
              <a:t> </a:t>
            </a:r>
            <a:r>
              <a:rPr lang="he-IL" dirty="0"/>
              <a:t>מלאכותית –לאור הפתרון שהחוקרים</a:t>
            </a:r>
            <a:r>
              <a:rPr lang="en-US" dirty="0"/>
              <a:t> </a:t>
            </a:r>
            <a:r>
              <a:rPr lang="he-IL" dirty="0"/>
              <a:t>הציעו</a:t>
            </a:r>
            <a:br>
              <a:rPr lang="en-US" dirty="0"/>
            </a:br>
            <a:r>
              <a:rPr lang="he-IL" dirty="0"/>
              <a:t>- </a:t>
            </a:r>
            <a:r>
              <a:rPr lang="en-US" dirty="0">
                <a:hlinkClick r:id="rId3"/>
              </a:rPr>
              <a:t>Sterna </a:t>
            </a:r>
            <a:r>
              <a:rPr lang="en-US" dirty="0" err="1">
                <a:hlinkClick r:id="rId3"/>
              </a:rPr>
              <a:t>hirundo</a:t>
            </a:r>
            <a:r>
              <a:rPr lang="en-US" dirty="0">
                <a:hlinkClick r:id="rId3"/>
              </a:rPr>
              <a:t> | LIFE18 NAT/IT/001020 LIFE FORESTALL</a:t>
            </a:r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3CCC-4E3E-457F-9E7B-102D7E18DAFB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305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BEA60E1-0173-47B7-AD89-C1F245293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076D3C8-1A23-4767-8A82-51780805F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0DFBE30-0E85-4604-8686-3AA8D84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E009B2-94C3-4618-BF8B-4F2DB7BB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F01500-BC86-4D80-85B0-02C198F2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345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3B4CFC-FA92-4EBD-BE06-4805149A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70DC109-C03D-418B-97BA-076AAE2F6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00839C1-4A99-44B5-8281-4C23DAD0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6573EE9-0363-4D0B-817B-646B1545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8A451F3-A058-462C-8AC0-E573D099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8823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094F82D-3F44-4706-84AD-2F158CCBE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CC01EB3-1DE8-4F33-BAB7-B730E932F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EC2AD4-C7E9-40AE-85ED-275DB3B8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DEF353E-9AD1-408B-8605-111B8E5A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AE558F5-D490-4E03-AEA4-E135D88A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848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5BEEAB-08DD-4AF0-9A9A-F0A7B84F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6E55A2-07B4-490D-B3CF-7212374A2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9F79C98-DAB5-4BE0-A93A-5DD555B0C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6A796DB-D093-45A0-9007-1DE181A0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C3A7A2E-956D-4B92-9256-CB5778A8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181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BFCDA2-D112-4C17-817B-DF4A8661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29212A8-119C-4DEF-AC18-61C3BB08B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BB71FEE-E927-44CC-A5C5-40EC7033E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AF9C61-C72F-4894-B382-5CE4122A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ADCF284-944C-45A2-8B0B-45F09DC5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9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C9CDFB-543C-4DFA-A63B-0E81F4F9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9782E6C-AD02-4F5F-9A3D-3411AC5BB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387C10-C69D-4B8D-A910-CF9E64047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D99DD33-E426-442F-8BA1-494D738E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55761A4-0749-4FB6-945F-1F721F37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A0E0248-AF83-438A-A473-75ED694B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169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E82F34-9F75-4036-8292-0B8FD033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0ADF98B-F963-40BF-9F61-290A55E8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41B0FFE-D445-47CB-9C9A-6DCA3CCB3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3C5451D-C724-46AC-889A-958F71DC0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77C755D-9D10-4C1F-87B8-5BE2B8D30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B8E1FD6-99C5-4410-A73B-804FACEA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68878C9-4384-498F-B83B-6C0F60F5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65DB8730-D112-4691-B456-839FEA29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176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34AF4B-EAEC-4112-BA3E-F8BC9A11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A528254-FD85-4991-B314-C2F75FAA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87A2CEB-D326-4AC4-B25B-B35FBF1B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266C439-DBCE-4584-BB53-A10362A5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95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A198570-8C3A-41A4-BAD3-C409EA70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D6D95E5-0F55-4846-B953-E915C628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A1012E8-E335-4336-8C44-D8645383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806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D44CA3-01B5-44C7-8E13-6FD91DC3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E5CBB7-7CCE-4C9A-B42C-B863B3107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F8B1516-A74E-4E14-9F4B-C62C64B24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61A97CE-74FA-40A8-9147-31FD217EB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5D3615E-7181-49F7-AE7B-6DA183B1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94AA5FB-6647-4B90-AFF0-0BAC2223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368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B010C5-9F6E-4340-A947-BCBDAC4C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9696E1C-44DA-4ECB-BA4B-C9BE59746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54CBF75-B1F1-4D2B-92EE-53A933D9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5FDCBAE-1D7E-433A-9F14-26804EF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7F14E3C-0F33-4481-8A40-9816BB55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4197880-CAF7-460D-A341-5171FD033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68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A446F6F-E5B0-4B9A-B95C-669960E7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9D7DED6-C864-480D-8B94-5E7AD81CE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D34043-C389-4878-A4E3-59B75E5D6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03C72-DE8F-48C8-946A-3D8B726C9CA6}" type="datetimeFigureOut">
              <a:rPr lang="he-IL" smtClean="0"/>
              <a:t>י"ד/אלול/תשפ"ד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81B605-5022-4D87-9E4E-F0B53B595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791EAB-2CB0-43CA-8FDF-B40969BC8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6677A-6A1A-4E4A-BC15-D8BA86F260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294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7%9E%D7%97%D7%95%D7%95%D7%9F+%D7%9C%D7%94%D7%A2%D7%A8%D7%9B%D7%AA+%D7%97%D7%A7%D7%A8+%D7%9E%D7%93%D7%A2%D7%99+%D7%91%D7%99%D7%A1%D7%95%D7%93%D7%99+&amp;sca_esv=600172973&amp;sxsrf=ACQVn083vGxjlE_cemASS4GADNZxTkh0ag%3A1705815901378&amp;ei=Xa-sZfjVFoKpkdUPj8qcoAo&amp;udm=&amp;ved=0ahUKEwi4-Om24-2DAxWCVKQEHQ8lB6QQ4dUDCBA&amp;uact=5&amp;oq=%D7%9E%D7%97%D7%95%D7%95%D7%9F+%D7%9C%D7%94%D7%A2%D7%A8%D7%9B%D7%AA+%D7%97%D7%A7%D7%A8+%D7%9E%D7%93%D7%A2%D7%99+%D7%91%D7%99%D7%A1%D7%95%D7%93%D7%99+&amp;gs_lp=Egxnd3Mtd2l6LXNlcnAiNdee15fXldeV158g15zXlNei16jXm9eqINeX16fXqCDXnteT16LXmSDXkdeZ16HXldeT15kgMgUQIRigAUjyF1CxBVjMFXABeACQAQCYAcEDoAHUIaoBBzItNi41LjK4AQPIAQD4AQHCAgUQIRifBcICBxAhGAoYoAHiAwQYASBBiAYB&amp;sclient=gws-wiz-serp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hyperlink" Target="https://meyda.education.gov.il/files/Pop/0files/mada-technology/yesodi/Indicator-for-troubleshooting-evaluation-Elementary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hyperlink" Target="mailto:gilron3@gmail.com" TargetMode="External"/><Relationship Id="rId10" Type="http://schemas.openxmlformats.org/officeDocument/2006/relationships/hyperlink" Target="https://pop.education.gov.il/tchumey_daat/mada-tehnologia/scientific-research-fair/tern/" TargetMode="External"/><Relationship Id="rId4" Type="http://schemas.openxmlformats.org/officeDocument/2006/relationships/hyperlink" Target="https://docs.google.com/forms/d/e/1FAIpQLSfYICdA4rPHa4Pc1CRfav_ltT_HqGGondWJOhylrP27kqhlFg/viewform" TargetMode="Externa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15.png"/><Relationship Id="rId4" Type="http://schemas.openxmlformats.org/officeDocument/2006/relationships/hyperlink" Target="https://vimeo.com/1454058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.JPG"/><Relationship Id="rId4" Type="http://schemas.openxmlformats.org/officeDocument/2006/relationships/hyperlink" Target="https://pop.education.gov.il/perceptions-trends/skill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22FEB21B-EE01-43C8-BE70-1BC133005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430"/>
            <a:ext cx="3512025" cy="185613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2D599D2-837C-4B47-B8D9-DA73E5A9D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107" y="4587892"/>
            <a:ext cx="2537185" cy="16889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50F74A3D-A6C5-4194-AFA7-77FA4AC4D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188" y="2419201"/>
            <a:ext cx="12326776" cy="2387600"/>
          </a:xfrm>
        </p:spPr>
        <p:txBody>
          <a:bodyPr>
            <a:normAutofit/>
          </a:bodyPr>
          <a:lstStyle/>
          <a:p>
            <a:r>
              <a:rPr lang="he-IL" sz="4400" dirty="0">
                <a:cs typeface="+mn-cs"/>
              </a:rPr>
              <a:t>מפגש חשיפה לתוכנית חקר </a:t>
            </a:r>
            <a:br>
              <a:rPr lang="en-US" sz="4400" dirty="0">
                <a:cs typeface="+mn-cs"/>
              </a:rPr>
            </a:br>
            <a:r>
              <a:rPr lang="he-IL" sz="4400" dirty="0">
                <a:cs typeface="+mn-cs"/>
              </a:rPr>
              <a:t>רביית שחפיות ים, שחפיות גמדיות ושימורן</a:t>
            </a:r>
            <a:br>
              <a:rPr lang="he-IL" sz="4400" dirty="0">
                <a:cs typeface="+mn-cs"/>
              </a:rPr>
            </a:br>
            <a:endParaRPr lang="he-IL" sz="4400" dirty="0">
              <a:cs typeface="+mn-cs"/>
            </a:endParaRPr>
          </a:p>
        </p:txBody>
      </p:sp>
      <p:pic>
        <p:nvPicPr>
          <p:cNvPr id="2050" name="תמונה 1">
            <a:extLst>
              <a:ext uri="{FF2B5EF4-FFF2-40B4-BE49-F238E27FC236}">
                <a16:creationId xmlns:a16="http://schemas.microsoft.com/office/drawing/2014/main" id="{246703F1-C1F9-49AB-91FB-361C0C01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50" y="312564"/>
            <a:ext cx="1238844" cy="8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4">
            <a:extLst>
              <a:ext uri="{FF2B5EF4-FFF2-40B4-BE49-F238E27FC236}">
                <a16:creationId xmlns:a16="http://schemas.microsoft.com/office/drawing/2014/main" id="{5638E665-CBB9-4013-BF2F-3986AD16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107" y="294482"/>
            <a:ext cx="2420268" cy="9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4EDFB2-7FC5-40FB-BE54-EBBB87329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ECFC2DD-3DCE-4D94-8D1E-B69C356E0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32" y="170095"/>
            <a:ext cx="1282236" cy="1282236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C6C8EAF-2A76-40E2-AF19-DF170B5003DD}"/>
              </a:ext>
            </a:extLst>
          </p:cNvPr>
          <p:cNvSpPr txBox="1"/>
          <p:nvPr/>
        </p:nvSpPr>
        <p:spPr>
          <a:xfrm>
            <a:off x="1945585" y="4906504"/>
            <a:ext cx="830083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dirty="0">
                <a:latin typeface="+mj-lt"/>
                <a:ea typeface="+mj-ea"/>
              </a:rPr>
              <a:t>שבוע מדע וטכנולוגיה תשפ"ה</a:t>
            </a:r>
          </a:p>
          <a:p>
            <a:pPr algn="ctr">
              <a:lnSpc>
                <a:spcPct val="150000"/>
              </a:lnSpc>
            </a:pPr>
            <a:r>
              <a:rPr lang="he-IL" sz="2800" dirty="0">
                <a:latin typeface="+mj-lt"/>
                <a:ea typeface="+mj-ea"/>
              </a:rPr>
              <a:t>בילי פרידמן, הפיקוח על </a:t>
            </a:r>
            <a:r>
              <a:rPr lang="he-IL" sz="2800" dirty="0" err="1">
                <a:latin typeface="+mj-lt"/>
                <a:ea typeface="+mj-ea"/>
              </a:rPr>
              <a:t>מו"ט</a:t>
            </a:r>
            <a:r>
              <a:rPr lang="he-IL" sz="2800" dirty="0">
                <a:latin typeface="+mj-lt"/>
                <a:ea typeface="+mj-ea"/>
              </a:rPr>
              <a:t> במחוזות</a:t>
            </a:r>
            <a:br>
              <a:rPr lang="en-US" sz="2800" dirty="0">
                <a:latin typeface="+mj-lt"/>
                <a:ea typeface="+mj-ea"/>
              </a:rPr>
            </a:br>
            <a:r>
              <a:rPr lang="he-IL" sz="2800" dirty="0">
                <a:latin typeface="+mj-lt"/>
                <a:ea typeface="+mj-ea"/>
              </a:rPr>
              <a:t>הדס כץ שדה חן, ד"ר שרה </a:t>
            </a:r>
            <a:r>
              <a:rPr lang="he-IL" sz="2800" dirty="0" err="1">
                <a:latin typeface="+mj-lt"/>
                <a:ea typeface="+mj-ea"/>
              </a:rPr>
              <a:t>קלצ'קו</a:t>
            </a:r>
            <a:endParaRPr lang="he-IL" sz="2800" dirty="0">
              <a:latin typeface="+mj-lt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381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842E761-3503-4EED-BA1D-284F68B5EDCB}"/>
              </a:ext>
            </a:extLst>
          </p:cNvPr>
          <p:cNvSpPr txBox="1"/>
          <p:nvPr/>
        </p:nvSpPr>
        <p:spPr>
          <a:xfrm>
            <a:off x="5582892" y="2173731"/>
            <a:ext cx="6102626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ד. מבנה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התוכנית המלאה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45E07D2-C6AD-4187-9142-6F2ED52EE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82" y="-73125"/>
            <a:ext cx="7941779" cy="6799316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75AE0EAC-C8F7-400E-9CB7-A1D33E1D8CD9}"/>
              </a:ext>
            </a:extLst>
          </p:cNvPr>
          <p:cNvSpPr/>
          <p:nvPr/>
        </p:nvSpPr>
        <p:spPr>
          <a:xfrm>
            <a:off x="4572000" y="3140765"/>
            <a:ext cx="3681329" cy="3343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יחידה 3</a:t>
            </a:r>
            <a:b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חקר מדעי של התלמידים על תהליך רביית השחפיות</a:t>
            </a:r>
            <a:b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ותופעות מיוחדות </a:t>
            </a:r>
            <a:r>
              <a:rPr lang="he-IL" sz="24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שניצפו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F784B87-7A97-4FDD-9015-597F76B7AADB}"/>
              </a:ext>
            </a:extLst>
          </p:cNvPr>
          <p:cNvSpPr/>
          <p:nvPr/>
        </p:nvSpPr>
        <p:spPr>
          <a:xfrm>
            <a:off x="653090" y="131809"/>
            <a:ext cx="3918910" cy="29856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יחידה 2</a:t>
            </a:r>
            <a:b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מעקב אחר מחקר המדענים יוסף </a:t>
            </a:r>
            <a:r>
              <a:rPr lang="he-IL" sz="24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כיאט</a:t>
            </a: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ענבל שקלר גולדשטיין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F32BB90-D831-4540-A731-35FF8F3B4FE9}"/>
              </a:ext>
            </a:extLst>
          </p:cNvPr>
          <p:cNvSpPr/>
          <p:nvPr/>
        </p:nvSpPr>
        <p:spPr>
          <a:xfrm>
            <a:off x="653090" y="3140765"/>
            <a:ext cx="3918910" cy="335942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יחידה 4</a:t>
            </a:r>
            <a:b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חקר פתרון </a:t>
            </a:r>
            <a:b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בעיות טכנולוגי -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e-IL" sz="2400" b="1" dirty="0">
                <a:ea typeface="Calibri" panose="020F0502020204030204" pitchFamily="34" charset="0"/>
                <a:cs typeface="Arial" panose="020B0604020202020204" pitchFamily="34" charset="0"/>
              </a:rPr>
              <a:t>תכנון ובניית מודל של מושבת קינון מלאכותית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D3D91EA6-2154-40C3-AA70-01FB73715717}"/>
              </a:ext>
            </a:extLst>
          </p:cNvPr>
          <p:cNvSpPr/>
          <p:nvPr/>
        </p:nvSpPr>
        <p:spPr>
          <a:xfrm>
            <a:off x="4572000" y="155066"/>
            <a:ext cx="3681329" cy="29856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יחידה 1</a:t>
            </a:r>
            <a:b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מכירים שני מיני שחפיות – ותופעה אחת</a:t>
            </a:r>
            <a:endParaRPr lang="en-US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60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FBE3D99-91D8-4E67-9894-747E5E6C6BDC}"/>
              </a:ext>
            </a:extLst>
          </p:cNvPr>
          <p:cNvSpPr txBox="1"/>
          <p:nvPr/>
        </p:nvSpPr>
        <p:spPr>
          <a:xfrm>
            <a:off x="503914" y="206643"/>
            <a:ext cx="11184172" cy="590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ה. מודולריות של עיסוק ביחידות התוכנית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מורים יכולים </a:t>
            </a:r>
            <a:r>
              <a:rPr lang="he-IL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לבחור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לעסוק רק בחלק מהיחידות.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יחידה 1 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– </a:t>
            </a:r>
            <a:r>
              <a:rPr lang="he-IL" sz="2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היכרות עם תופעה אחת בשני מיני שחפיות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.</a:t>
            </a:r>
            <a:br>
              <a:rPr lang="en-US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</a:b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עומדת בפני עצמה, מתאימה לצעירים (כיתות ד') ולמורים שלא רוצים לעסוק בחקר.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400" b="1" dirty="0">
                <a:latin typeface="Calibri" panose="020F0502020204030204" pitchFamily="34" charset="0"/>
              </a:rPr>
              <a:t>יחידה  2 -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עוסקת במחקר המדעי </a:t>
            </a:r>
            <a:r>
              <a:rPr lang="he-IL" sz="2400" dirty="0">
                <a:latin typeface="Calibri" panose="020F0502020204030204" pitchFamily="34" charset="0"/>
              </a:rPr>
              <a:t>שמתקיים במשך 15 שנים 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על קינון השחפיות – ד"</a:t>
            </a:r>
            <a:r>
              <a:rPr lang="he-IL" sz="2400" dirty="0">
                <a:latin typeface="Calibri" panose="020F0502020204030204" pitchFamily="34" charset="0"/>
                <a:ea typeface="Arial" panose="020B0604020202020204" pitchFamily="34" charset="0"/>
              </a:rPr>
              <a:t>ר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יוסף </a:t>
            </a:r>
            <a:r>
              <a:rPr lang="he-IL" sz="2400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כיאט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וד"ר ענבל שקלר גולדשטיין. מתאימות למורים שרוצים להדגים ולבחון תהליך חקר על שלביו ורכיביו השונים.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76AD3C0-34F9-4AE2-95DA-658A0DF3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4" y="367154"/>
            <a:ext cx="2209032" cy="1819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446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FBE3D99-91D8-4E67-9894-747E5E6C6BDC}"/>
              </a:ext>
            </a:extLst>
          </p:cNvPr>
          <p:cNvSpPr txBox="1"/>
          <p:nvPr/>
        </p:nvSpPr>
        <p:spPr>
          <a:xfrm>
            <a:off x="503914" y="206643"/>
            <a:ext cx="11184172" cy="569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מודולריות של עיסוק ביחידות התוכנית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endParaRPr lang="he-IL" sz="2400" dirty="0"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400" b="1" dirty="0">
                <a:latin typeface="Calibri" panose="020F0502020204030204" pitchFamily="34" charset="0"/>
              </a:rPr>
              <a:t>יחידה 3 -  </a:t>
            </a:r>
            <a:r>
              <a:rPr lang="he-IL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עוסקת בחקר מדעי של התלמידים 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בנושא תהליך </a:t>
            </a:r>
            <a:br>
              <a:rPr lang="en-US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</a:b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רביית השחפיות במושבת הקינון בעתלית באמצעות צפייה בסרטונים אונליין.</a:t>
            </a:r>
            <a:br>
              <a:rPr lang="en-US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</a:b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בנויות על פי </a:t>
            </a:r>
            <a:r>
              <a:rPr lang="he-I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ה</a:t>
            </a:r>
            <a:r>
              <a:rPr lang="he-IL" sz="2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מחוון להערכת עבודת חקר מדעי ביסודי</a:t>
            </a:r>
            <a:r>
              <a:rPr lang="he-IL" sz="2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hlinkClick r:id="rId3"/>
              </a:rPr>
              <a:t>.</a:t>
            </a:r>
            <a:br>
              <a:rPr lang="en-US" sz="2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יחידה 4 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– עוסקת </a:t>
            </a:r>
            <a:r>
              <a:rPr lang="he-IL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בפתרון בעיה טכנולוגית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. תכנון ובניית דגם להקמת סביבה מלאכותית ואביזריה למושבת קינון. מתאימה למורים שרוצים להציג תוצר בשבוע מדע וטכנולוגיה. בנויה על פי </a:t>
            </a:r>
            <a:r>
              <a:rPr lang="he-IL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hlinkClick r:id="rId4"/>
              </a:rPr>
              <a:t>מחוון להערכת עבודת פתרון בעיה טכנולוגית</a:t>
            </a:r>
            <a:r>
              <a:rPr lang="he-IL" sz="24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ביסודי.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76AD3C0-34F9-4AE2-95DA-658A0DF30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0" y="107382"/>
            <a:ext cx="2209032" cy="1819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99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>
            <a:extLst>
              <a:ext uri="{FF2B5EF4-FFF2-40B4-BE49-F238E27FC236}">
                <a16:creationId xmlns:a16="http://schemas.microsoft.com/office/drawing/2014/main" id="{71A3CE58-648C-4094-B4B2-EC71581A1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976878"/>
              </p:ext>
            </p:extLst>
          </p:nvPr>
        </p:nvGraphicFramePr>
        <p:xfrm>
          <a:off x="2658480" y="2838557"/>
          <a:ext cx="9151576" cy="3701447"/>
        </p:xfrm>
        <a:graphic>
          <a:graphicData uri="http://schemas.openxmlformats.org/drawingml/2006/table">
            <a:tbl>
              <a:tblPr rtl="1" firstRow="1" firstCol="1" bandRow="1"/>
              <a:tblGrid>
                <a:gridCol w="787041">
                  <a:extLst>
                    <a:ext uri="{9D8B030D-6E8A-4147-A177-3AD203B41FA5}">
                      <a16:colId xmlns:a16="http://schemas.microsoft.com/office/drawing/2014/main" val="2982130803"/>
                    </a:ext>
                  </a:extLst>
                </a:gridCol>
                <a:gridCol w="1989595">
                  <a:extLst>
                    <a:ext uri="{9D8B030D-6E8A-4147-A177-3AD203B41FA5}">
                      <a16:colId xmlns:a16="http://schemas.microsoft.com/office/drawing/2014/main" val="3528589573"/>
                    </a:ext>
                  </a:extLst>
                </a:gridCol>
                <a:gridCol w="1990531">
                  <a:extLst>
                    <a:ext uri="{9D8B030D-6E8A-4147-A177-3AD203B41FA5}">
                      <a16:colId xmlns:a16="http://schemas.microsoft.com/office/drawing/2014/main" val="988459561"/>
                    </a:ext>
                  </a:extLst>
                </a:gridCol>
                <a:gridCol w="1989595">
                  <a:extLst>
                    <a:ext uri="{9D8B030D-6E8A-4147-A177-3AD203B41FA5}">
                      <a16:colId xmlns:a16="http://schemas.microsoft.com/office/drawing/2014/main" val="17734147"/>
                    </a:ext>
                  </a:extLst>
                </a:gridCol>
                <a:gridCol w="2394814">
                  <a:extLst>
                    <a:ext uri="{9D8B030D-6E8A-4147-A177-3AD203B41FA5}">
                      <a16:colId xmlns:a16="http://schemas.microsoft.com/office/drawing/2014/main" val="931584652"/>
                    </a:ext>
                  </a:extLst>
                </a:gridCol>
              </a:tblGrid>
              <a:tr h="510052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יחידה 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יחידה 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יחידה 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יחידה 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926527"/>
                  </a:ext>
                </a:extLst>
              </a:tr>
              <a:tr h="119199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הנושא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שני מיני שחפיות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ותופעה אחת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שינויים במספר המושבות של שחפית הים ובפריסתן בישראל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חקירת תופעות במושבת הקינון  והצעות לפתרונן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תכנון ובניית דגם למושבת קינון מלאכותית –לאור הפתרון שהחוקרים הציעו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815175"/>
                  </a:ext>
                </a:extLst>
              </a:tr>
              <a:tr h="510052">
                <a:tc>
                  <a:txBody>
                    <a:bodyPr/>
                    <a:lstStyle/>
                    <a:p>
                      <a:pPr algn="r" rtl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מועד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ינואר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פברואר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מרץ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אפריל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789766"/>
                  </a:ext>
                </a:extLst>
              </a:tr>
              <a:tr h="1081587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מס שעות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שעות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שעות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שעות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e-I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שעות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60236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99CAA266-4B87-4AC7-84F8-857FCBBF9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120" y="-138322"/>
            <a:ext cx="7758920" cy="389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ו. היקף התוכנית ולוח הזמנים </a:t>
            </a:r>
            <a:br>
              <a:rPr kumimoji="0" lang="he-IL" altLang="he-IL" sz="2800" b="1" i="0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he-IL" altLang="he-I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1.התוכנית המלאה מתפרסת על 18-16 שעות</a:t>
            </a:r>
            <a:endParaRPr kumimoji="0" lang="en-US" alt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הערה: אין חובה ללמד את כל התוכנית כִּכְתַבה וכִּלְשונה. </a:t>
            </a:r>
            <a:br>
              <a:rPr kumimoji="0" lang="en-US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אפשר לבחור ביחידות / בחלק</a:t>
            </a:r>
            <a:r>
              <a:rPr lang="he-IL" altLang="he-IL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ים</a:t>
            </a: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מהן הרלוונטיים לכם</a:t>
            </a:r>
            <a:br>
              <a:rPr kumimoji="0" lang="he-IL" altLang="he-I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he-IL" altLang="he-I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he-IL" altLang="he-I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A00D0A5-6218-4466-ACA8-63036772F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60" y="459497"/>
            <a:ext cx="2537185" cy="1688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46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71220A4-CE93-4879-A24F-704008A73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2025" cy="1856136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45CDDC2-540E-46B1-B718-9BC129B4EEDA}"/>
              </a:ext>
            </a:extLst>
          </p:cNvPr>
          <p:cNvSpPr txBox="1"/>
          <p:nvPr/>
        </p:nvSpPr>
        <p:spPr>
          <a:xfrm>
            <a:off x="1126436" y="627111"/>
            <a:ext cx="10734260" cy="710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he-I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לוח הזמנים לתוכנית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</a:t>
            </a:r>
            <a:r>
              <a:rPr lang="he-I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ינוא</a:t>
            </a:r>
            <a:r>
              <a:rPr lang="he-I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ר</a:t>
            </a: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מכירים את השחפיות ומושבת הקינון בעתלית (יחידה 1) </a:t>
            </a:r>
            <a:b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בפברואר</a:t>
            </a: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עוסקים בחקר התהליך של הקינון במושבה בעתלית (יחידה 2). </a:t>
            </a:r>
            <a:b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באמצעות נתוני החוקרים וסרטונים ממצלמות אונליין במושבת הקינון.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במרץ</a:t>
            </a: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 עוסקים בחקר תהליך הקינון באמצעות סרטונים (יחידה 3).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באפריל</a:t>
            </a:r>
            <a:r>
              <a:rPr lang="he-I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עוסקים בפתרון תכנון ובניית דגם של מושבת קינון מלאכותית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ואביזריה (מחסות, גידור, בובות למשיכת זוגות מקננים).  (יחידה 4)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במאי</a:t>
            </a: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שבוע מדע וטכנולוגיה (25-29.5.25) –היצג התהליך / התוצרים</a:t>
            </a:r>
          </a:p>
          <a:p>
            <a:pPr algn="ctr" rtl="1">
              <a:lnSpc>
                <a:spcPct val="150000"/>
              </a:lnSpc>
              <a:spcAft>
                <a:spcPts val="800"/>
              </a:spcAft>
            </a:pPr>
            <a:r>
              <a:rPr lang="he-IL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62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1BEAC3B-A3D5-4167-9475-72846838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60" y="459497"/>
            <a:ext cx="2537185" cy="1688909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E15A111-FF2C-412B-BF93-4F5C8DD689A3}"/>
              </a:ext>
            </a:extLst>
          </p:cNvPr>
          <p:cNvSpPr txBox="1"/>
          <p:nvPr/>
        </p:nvSpPr>
        <p:spPr>
          <a:xfrm>
            <a:off x="1421501" y="664691"/>
            <a:ext cx="10525539" cy="519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התוכנית  מלווה 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במצגת מנהלת למידה לתלמידים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  להקרנה בכיתה. (במגמה לצמצם הדפסה).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בכל יחידה יש 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מערך שיעור ומשימות לתלמידים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(כיתות ד-ו) שניתן להדפיס. כמוכן מצורפות  </a:t>
            </a:r>
            <a:r>
              <a:rPr lang="he-IL" sz="28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הנחיות ותשובות 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למורים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ליווי אקדמי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לתוכנית המשלב ידע ותוכן עדכני בנושא חקר השחפיות ושימורן.</a:t>
            </a:r>
          </a:p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ליווי פדגוגי למורים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מפגשי זום בצמתים מרכזיים (על פי בחירה וצורך), סיוע בנושא תהליכי חקר של ציפורים ופתרון בעיות.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4EFDC55-641C-4003-9225-E5A94181FABB}"/>
              </a:ext>
            </a:extLst>
          </p:cNvPr>
          <p:cNvSpPr txBox="1"/>
          <p:nvPr/>
        </p:nvSpPr>
        <p:spPr>
          <a:xfrm>
            <a:off x="4482549" y="18360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ז. אמצעי עזר לתוכנית</a:t>
            </a:r>
            <a:endParaRPr lang="he-IL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81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1662B14E-2E11-4F7F-9F42-A4FFAD879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93"/>
            <a:ext cx="3512025" cy="185613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E15A111-FF2C-412B-BF93-4F5C8DD689A3}"/>
              </a:ext>
            </a:extLst>
          </p:cNvPr>
          <p:cNvSpPr txBox="1"/>
          <p:nvPr/>
        </p:nvSpPr>
        <p:spPr>
          <a:xfrm>
            <a:off x="1171161" y="2083529"/>
            <a:ext cx="10525539" cy="3716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הרצאות העשרה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למורים ותלמידים בנושאים הנידונים בתוכנית.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(השחפיות ושימורן, טיבוע ציפורים, תהליך הקינון...)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אפשרות לקבוע 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סיור לתלמידים בנושא רביית השחפיות – </a:t>
            </a:r>
            <a:r>
              <a:rPr lang="he-IL" sz="2800" b="1" kern="100" dirty="0">
                <a:latin typeface="Calibri" panose="020F0502020204030204" pitchFamily="34" charset="0"/>
                <a:ea typeface="Calibri" panose="020F0502020204030204" pitchFamily="34" charset="0"/>
              </a:rPr>
              <a:t>בתשלום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מפגש להצגת תוצרים-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בשבוע מדע וטכנולוגיה (</a:t>
            </a:r>
            <a:r>
              <a:rPr lang="he-I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25-29.5.25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4EFDC55-641C-4003-9225-E5A94181FABB}"/>
              </a:ext>
            </a:extLst>
          </p:cNvPr>
          <p:cNvSpPr txBox="1"/>
          <p:nvPr/>
        </p:nvSpPr>
        <p:spPr>
          <a:xfrm>
            <a:off x="4939749" y="57068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אמצעי עזר לתוכנית</a:t>
            </a:r>
            <a:endParaRPr lang="he-IL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12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3967591-B4AA-4D82-A479-22A367962FCF}"/>
              </a:ext>
            </a:extLst>
          </p:cNvPr>
          <p:cNvSpPr txBox="1"/>
          <p:nvPr/>
        </p:nvSpPr>
        <p:spPr>
          <a:xfrm>
            <a:off x="5639380" y="1452331"/>
            <a:ext cx="6102416" cy="426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e-IL" sz="2800" b="1" dirty="0"/>
              <a:t>מעוניינים לקבל מידע נוסף?</a:t>
            </a:r>
          </a:p>
          <a:p>
            <a:pPr>
              <a:lnSpc>
                <a:spcPct val="200000"/>
              </a:lnSpc>
            </a:pPr>
            <a:r>
              <a:rPr lang="he-IL" sz="2800" b="1" dirty="0">
                <a:cs typeface="+mn-cs"/>
              </a:rPr>
              <a:t>הירשמו </a:t>
            </a:r>
            <a:r>
              <a:rPr lang="he-IL" sz="2800" b="1" dirty="0">
                <a:cs typeface="+mn-cs"/>
                <a:hlinkClick r:id="rId4"/>
              </a:rPr>
              <a:t>בטופס</a:t>
            </a:r>
            <a:endParaRPr lang="he-IL" sz="2800" b="1" dirty="0">
              <a:cs typeface="+mn-cs"/>
            </a:endParaRPr>
          </a:p>
          <a:p>
            <a:pPr>
              <a:lnSpc>
                <a:spcPct val="200000"/>
              </a:lnSpc>
            </a:pPr>
            <a:r>
              <a:rPr lang="he-IL" sz="2800" b="1" dirty="0">
                <a:cs typeface="+mn-cs"/>
              </a:rPr>
              <a:t>ניתן ליצור קשר עם הדס כץ שדה חן</a:t>
            </a:r>
            <a:br>
              <a:rPr lang="en-US" sz="2800" b="1" dirty="0">
                <a:cs typeface="+mn-cs"/>
              </a:rPr>
            </a:br>
            <a:r>
              <a:rPr lang="en-US" sz="2800" b="1" dirty="0">
                <a:cs typeface="+mn-cs"/>
                <a:hlinkClick r:id="rId5"/>
              </a:rPr>
              <a:t>gilron3@gmail.com</a:t>
            </a:r>
            <a:endParaRPr lang="en-US" sz="2800" b="1" dirty="0">
              <a:cs typeface="+mn-cs"/>
            </a:endParaRPr>
          </a:p>
          <a:p>
            <a:pPr>
              <a:lnSpc>
                <a:spcPct val="200000"/>
              </a:lnSpc>
            </a:pPr>
            <a:endParaRPr lang="he-IL" sz="2800" b="1" dirty="0">
              <a:cs typeface="+mn-cs"/>
            </a:endParaRPr>
          </a:p>
        </p:txBody>
      </p:sp>
      <p:pic>
        <p:nvPicPr>
          <p:cNvPr id="3074" name="תמונה 1">
            <a:extLst>
              <a:ext uri="{FF2B5EF4-FFF2-40B4-BE49-F238E27FC236}">
                <a16:creationId xmlns:a16="http://schemas.microsoft.com/office/drawing/2014/main" id="{4EFEF413-09E9-45AB-9D11-A7CC67421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22" y="322447"/>
            <a:ext cx="1028700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תמונה 4">
            <a:extLst>
              <a:ext uri="{FF2B5EF4-FFF2-40B4-BE49-F238E27FC236}">
                <a16:creationId xmlns:a16="http://schemas.microsoft.com/office/drawing/2014/main" id="{BFA31198-41D7-4A69-81CC-E7F7A7ED2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321" y="457200"/>
            <a:ext cx="1643063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93E658E-5ACA-4B7E-9866-F70DF231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63ED53CE-BCB7-40F1-846C-B9B5371A2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32" y="170095"/>
            <a:ext cx="1282236" cy="128223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A58D847-647F-6F1B-94C1-2B95697BD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822" y="1814319"/>
            <a:ext cx="3241899" cy="336926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46A3DF8-24C8-024A-9CFC-0684DD4E585A}"/>
              </a:ext>
            </a:extLst>
          </p:cNvPr>
          <p:cNvSpPr txBox="1"/>
          <p:nvPr/>
        </p:nvSpPr>
        <p:spPr>
          <a:xfrm>
            <a:off x="0" y="6082992"/>
            <a:ext cx="1194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i="0" dirty="0">
                <a:solidFill>
                  <a:srgbClr val="202124"/>
                </a:solidFill>
                <a:effectLst/>
                <a:latin typeface="docs-Roboto"/>
              </a:rPr>
              <a:t>למי שרוצה לדעת קצת יותר במה מדובר - מוזמנים להיכנס לאריח של השחפיות </a:t>
            </a:r>
            <a:r>
              <a:rPr lang="he-IL" sz="2400" b="1" i="0" dirty="0" err="1">
                <a:solidFill>
                  <a:srgbClr val="202124"/>
                </a:solidFill>
                <a:effectLst/>
                <a:latin typeface="docs-Roboto"/>
              </a:rPr>
              <a:t>מתשפ"ד</a:t>
            </a:r>
            <a:r>
              <a:rPr lang="he-IL" sz="2400" b="1" i="0" dirty="0">
                <a:solidFill>
                  <a:srgbClr val="202124"/>
                </a:solidFill>
                <a:effectLst/>
                <a:latin typeface="docs-Roboto"/>
              </a:rPr>
              <a:t> </a:t>
            </a:r>
            <a:r>
              <a:rPr lang="he-IL" sz="2400" b="1" i="0" dirty="0">
                <a:solidFill>
                  <a:srgbClr val="1155CC"/>
                </a:solidFill>
                <a:effectLst/>
                <a:latin typeface="docs-Roboto"/>
                <a:hlinkClick r:id="rId10"/>
              </a:rPr>
              <a:t>כאן</a:t>
            </a:r>
            <a:endParaRPr lang="he-IL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3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rId4"/>
            <a:extLst>
              <a:ext uri="{FF2B5EF4-FFF2-40B4-BE49-F238E27FC236}">
                <a16:creationId xmlns:a16="http://schemas.microsoft.com/office/drawing/2014/main" id="{8802BC5F-E8AF-4F1B-8C1C-29ECC96BF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76" y="1065661"/>
            <a:ext cx="7960302" cy="5124243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7036475-6030-4C4F-A527-2B623BFF7D01}"/>
              </a:ext>
            </a:extLst>
          </p:cNvPr>
          <p:cNvSpPr txBox="1"/>
          <p:nvPr/>
        </p:nvSpPr>
        <p:spPr>
          <a:xfrm>
            <a:off x="8402317" y="2801946"/>
            <a:ext cx="378968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cs typeface="+mn-cs"/>
              </a:rPr>
              <a:t>תודה על השתתפותכם</a:t>
            </a:r>
            <a:endParaRPr lang="he-IL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02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mmon Terns    -  Sterna hirundo (1)">
            <a:hlinkClick r:id="" action="ppaction://media"/>
            <a:extLst>
              <a:ext uri="{FF2B5EF4-FFF2-40B4-BE49-F238E27FC236}">
                <a16:creationId xmlns:a16="http://schemas.microsoft.com/office/drawing/2014/main" id="{61741B5C-3D2B-4DCC-A397-B19EB32203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2060" end="32016.14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767" y="520181"/>
            <a:ext cx="10342466" cy="58176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C7E2DB0-5995-B07B-3355-8DD944D3E711}"/>
              </a:ext>
            </a:extLst>
          </p:cNvPr>
          <p:cNvSpPr txBox="1"/>
          <p:nvPr/>
        </p:nvSpPr>
        <p:spPr>
          <a:xfrm>
            <a:off x="2860096" y="0"/>
            <a:ext cx="7499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1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בואו נכיר את כוכבות המחקר שלנו – שחפית הים</a:t>
            </a:r>
            <a:endParaRPr lang="he-IL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1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שחפית גמדית עם אפרוחים 2023-05-30">
            <a:hlinkClick r:id="" action="ppaction://media"/>
            <a:extLst>
              <a:ext uri="{FF2B5EF4-FFF2-40B4-BE49-F238E27FC236}">
                <a16:creationId xmlns:a16="http://schemas.microsoft.com/office/drawing/2014/main" id="{8FDF60B6-BD66-41E7-ACBD-425171371D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3036" y="1101436"/>
            <a:ext cx="9567521" cy="538173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4027B52-4DA7-BEC8-0BCC-69100EEE2478}"/>
              </a:ext>
            </a:extLst>
          </p:cNvPr>
          <p:cNvSpPr txBox="1"/>
          <p:nvPr/>
        </p:nvSpPr>
        <p:spPr>
          <a:xfrm>
            <a:off x="2964005" y="238991"/>
            <a:ext cx="7499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b="1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ונכיר את כוכבת המחקר השנייה – שחפית גמדית</a:t>
            </a:r>
            <a:endParaRPr lang="he-IL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58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FD48552-3530-4DE2-AF83-D24EDE1CE369}"/>
              </a:ext>
            </a:extLst>
          </p:cNvPr>
          <p:cNvSpPr txBox="1"/>
          <p:nvPr/>
        </p:nvSpPr>
        <p:spPr>
          <a:xfrm>
            <a:off x="3771900" y="368470"/>
            <a:ext cx="8199969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40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המחקר עוסק בשימור השחפיות בעתלית מתבצע כבר 15 שנים, תוך שיתוף פעולה בין </a:t>
            </a:r>
            <a:r>
              <a:rPr lang="he-IL" sz="4000" b="1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מרכז הצפרות הישראלי בחברה להגנת הטבע,</a:t>
            </a:r>
            <a:r>
              <a:rPr lang="he-IL" sz="40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 </a:t>
            </a:r>
            <a:r>
              <a:rPr lang="he-IL" sz="4000" b="1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רשות הטבע והגנים</a:t>
            </a:r>
            <a:r>
              <a:rPr lang="he-IL" sz="40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, </a:t>
            </a:r>
            <a:r>
              <a:rPr lang="he-IL" sz="4000" b="1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ומפעל המלח</a:t>
            </a:r>
            <a:r>
              <a:rPr lang="he-IL" sz="40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</a:rPr>
              <a:t>, אשר בשטחו מתקיימת מושבת השחפיות הגדולה בישראל.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764C11A-FA82-468B-B54E-A623B6D87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9" y="1669686"/>
            <a:ext cx="2970972" cy="2970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28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D337847-B6CC-48B2-B76B-DBB2F8CF7411}"/>
              </a:ext>
            </a:extLst>
          </p:cNvPr>
          <p:cNvSpPr txBox="1"/>
          <p:nvPr/>
        </p:nvSpPr>
        <p:spPr>
          <a:xfrm>
            <a:off x="1018309" y="-299018"/>
            <a:ext cx="9407733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4800" b="1" dirty="0">
                <a:cs typeface="+mn-cs"/>
              </a:rPr>
              <a:t>מדוע לעסוק בחקר שימור השחפיות?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8CDD2BD-7B4F-47AC-9251-9642B07A59BA}"/>
              </a:ext>
            </a:extLst>
          </p:cNvPr>
          <p:cNvSpPr txBox="1"/>
          <p:nvPr/>
        </p:nvSpPr>
        <p:spPr>
          <a:xfrm>
            <a:off x="6779370" y="770739"/>
            <a:ext cx="5193578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4000" b="1" dirty="0">
                <a:solidFill>
                  <a:srgbClr val="C00000"/>
                </a:solidFill>
              </a:rPr>
              <a:t>להבין</a:t>
            </a:r>
            <a:r>
              <a:rPr lang="he-IL" sz="4000" baseline="0" dirty="0"/>
              <a:t> מדוע מדענים משקיעים </a:t>
            </a:r>
            <a:r>
              <a:rPr lang="he-IL" sz="4000" dirty="0"/>
              <a:t>מאמץ רב לחקור את </a:t>
            </a:r>
            <a:r>
              <a:rPr lang="he-IL" sz="4000" baseline="0" dirty="0"/>
              <a:t>השחפיות, </a:t>
            </a:r>
            <a:r>
              <a:rPr lang="he-IL" sz="4000" b="1" baseline="0" dirty="0">
                <a:solidFill>
                  <a:srgbClr val="C00000"/>
                </a:solidFill>
              </a:rPr>
              <a:t>להתלוות</a:t>
            </a:r>
            <a:r>
              <a:rPr lang="he-IL" sz="4000" baseline="0" dirty="0"/>
              <a:t> למחקר המדעי </a:t>
            </a:r>
            <a:r>
              <a:rPr lang="he-IL" sz="4000" b="1" dirty="0">
                <a:solidFill>
                  <a:srgbClr val="C00000"/>
                </a:solidFill>
              </a:rPr>
              <a:t>ולהתנסות</a:t>
            </a:r>
            <a:r>
              <a:rPr lang="he-IL" sz="4000" baseline="0" dirty="0"/>
              <a:t> בחקר מדעי וטכנולוגי.</a:t>
            </a:r>
            <a:endParaRPr lang="he-IL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DB1458-6837-45C2-A942-052EC7FC3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3" y="1334047"/>
            <a:ext cx="6477033" cy="507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1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D51D60D-3D9D-4986-BEBE-723ECBE39DB7}"/>
              </a:ext>
            </a:extLst>
          </p:cNvPr>
          <p:cNvSpPr txBox="1"/>
          <p:nvPr/>
        </p:nvSpPr>
        <p:spPr>
          <a:xfrm>
            <a:off x="1463489" y="0"/>
            <a:ext cx="967077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cs typeface="+mn-cs"/>
              </a:rPr>
              <a:t>מראה מושבת קינון של השחפיות בעתלית</a:t>
            </a:r>
            <a:endParaRPr lang="he-IL" sz="3200" b="1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623CC6-402B-4B01-9DE1-093793080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he-IL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מושבת קינון בעתלית 02.25 דקות">
            <a:hlinkClick r:id="" action="ppaction://media"/>
            <a:extLst>
              <a:ext uri="{FF2B5EF4-FFF2-40B4-BE49-F238E27FC236}">
                <a16:creationId xmlns:a16="http://schemas.microsoft.com/office/drawing/2014/main" id="{C2F44CD1-D161-4A85-B8BF-738B982AED7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1544" y="1640609"/>
            <a:ext cx="7494415" cy="4215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4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A6F83FBA-24E7-47A0-9694-4247AA360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42824"/>
            <a:ext cx="2537185" cy="1688909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AD239F8-F549-405C-30C9-D3951124972F}"/>
              </a:ext>
            </a:extLst>
          </p:cNvPr>
          <p:cNvSpPr txBox="1"/>
          <p:nvPr/>
        </p:nvSpPr>
        <p:spPr>
          <a:xfrm>
            <a:off x="135082" y="0"/>
            <a:ext cx="122980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cs typeface="+mn-cs"/>
              </a:rPr>
              <a:t>תוכנית חקר שימור שחפיות ים ושחפיות גמדיות - </a:t>
            </a:r>
            <a:r>
              <a:rPr lang="he-IL" sz="3600" b="1" dirty="0">
                <a:cs typeface="+mn-cs"/>
              </a:rPr>
              <a:t>היבטים פדגוגיים</a:t>
            </a:r>
            <a:endParaRPr lang="he-IL" sz="2800" b="1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29E42A3-A2A1-08FB-69B6-891D5442A198}"/>
              </a:ext>
            </a:extLst>
          </p:cNvPr>
          <p:cNvSpPr txBox="1"/>
          <p:nvPr/>
        </p:nvSpPr>
        <p:spPr>
          <a:xfrm>
            <a:off x="411252" y="1003393"/>
            <a:ext cx="11369495" cy="602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א. מטרות התוכנית </a:t>
            </a:r>
            <a:r>
              <a:rPr lang="he-IL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he-I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לזהות </a:t>
            </a: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ולהכיר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את שני מיני השחפיות, 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שחפית גמדית</a:t>
            </a:r>
            <a:r>
              <a:rPr lang="he-IL" sz="2800" kern="1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(שם מדעי: </a:t>
            </a:r>
            <a:r>
              <a:rPr lang="en-US" sz="2800" kern="100" dirty="0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Sternula</a:t>
            </a:r>
            <a:r>
              <a:rPr lang="en-US" sz="2800" kern="1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albifrons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ו</a:t>
            </a:r>
            <a:r>
              <a:rPr lang="he-I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שחפית ים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(שם מדעי: </a:t>
            </a:r>
            <a:r>
              <a:rPr lang="en-US" sz="2800" kern="1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Sterna </a:t>
            </a:r>
            <a:r>
              <a:rPr lang="en-US" sz="2800" kern="100" dirty="0" err="1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hirundo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על מאפייניהם.</a:t>
            </a:r>
            <a:b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ליצור </a:t>
            </a: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חיבור רגשי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עם השחפיות (מיומנויות </a:t>
            </a:r>
            <a:r>
              <a:rPr lang="en-US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להתנסות</a:t>
            </a:r>
            <a:r>
              <a:rPr lang="he-IL" sz="28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בחקר מדעי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באמצעות תצפיות במצלמות אונליין </a:t>
            </a: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ופתרון בעיות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r" rtl="1">
              <a:lnSpc>
                <a:spcPct val="150000"/>
              </a:lnSpc>
              <a:buFont typeface="+mj-lt"/>
              <a:buAutoNum type="arabicPeriod"/>
            </a:pP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לעורר </a:t>
            </a: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תחושת אחריות 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לסביבה בכלל ולשחפיות ים וגמדיות בפרט.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לרכוש ולתרגל </a:t>
            </a:r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מיומנויות</a:t>
            </a: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מ-"תפיסת הלמידה המתחדשת".</a:t>
            </a:r>
            <a:b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he-IL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73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BBA2501-C8F9-46A5-A3C8-51F4B365D613}"/>
              </a:ext>
            </a:extLst>
          </p:cNvPr>
          <p:cNvSpPr txBox="1"/>
          <p:nvPr/>
        </p:nvSpPr>
        <p:spPr>
          <a:xfrm>
            <a:off x="801757" y="-42764"/>
            <a:ext cx="11390243" cy="1355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he-IL" sz="3600" b="1" dirty="0">
                <a:latin typeface="Calibri" panose="020F0502020204030204" pitchFamily="34" charset="0"/>
                <a:cs typeface="Arial" panose="020B0604020202020204" pitchFamily="34" charset="0"/>
              </a:rPr>
              <a:t>ב. מיומנויות  עיקריות בתוכנית מתוך </a:t>
            </a:r>
            <a:r>
              <a:rPr lang="he-IL" sz="2400" b="1" u="sng" dirty="0">
                <a:solidFill>
                  <a:srgbClr val="0231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תפיסת הלמידה המתחדשת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732155" algn="r" rtl="1">
              <a:lnSpc>
                <a:spcPct val="150000"/>
              </a:lnSpc>
              <a:spcAft>
                <a:spcPts val="800"/>
              </a:spcAft>
            </a:pP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9D39DB2-0D8E-452B-A86C-632A31A347C5}"/>
              </a:ext>
            </a:extLst>
          </p:cNvPr>
          <p:cNvSpPr txBox="1"/>
          <p:nvPr/>
        </p:nvSpPr>
        <p:spPr>
          <a:xfrm>
            <a:off x="9881483" y="4243529"/>
            <a:ext cx="191825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ג. אוריינות לשונית</a:t>
            </a:r>
            <a:endParaRPr lang="he-IL" sz="2800" dirty="0">
              <a:solidFill>
                <a:srgbClr val="C00000"/>
              </a:solidFill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E627F0E-BDB2-4697-A925-A6DEF3EC9170}"/>
              </a:ext>
            </a:extLst>
          </p:cNvPr>
          <p:cNvSpPr txBox="1"/>
          <p:nvPr/>
        </p:nvSpPr>
        <p:spPr>
          <a:xfrm>
            <a:off x="1352136" y="5681483"/>
            <a:ext cx="77597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פיתוח אחריות ומעורבות בסביבה.</a:t>
            </a:r>
            <a:endParaRPr lang="he-IL" sz="2800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EB76729-CD1A-4ED3-88B2-8B0DF5DA33E7}"/>
              </a:ext>
            </a:extLst>
          </p:cNvPr>
          <p:cNvSpPr txBox="1"/>
          <p:nvPr/>
        </p:nvSpPr>
        <p:spPr>
          <a:xfrm>
            <a:off x="1053963" y="3035947"/>
            <a:ext cx="8057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יכולת להבין ולהעריך טקסטים . להציג מידע בצורה בהירה.</a:t>
            </a:r>
            <a:endParaRPr lang="he-IL" sz="2800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7CCA16D-6F8B-481E-8634-FB43EF3E86F8}"/>
              </a:ext>
            </a:extLst>
          </p:cNvPr>
          <p:cNvSpPr txBox="1"/>
          <p:nvPr/>
        </p:nvSpPr>
        <p:spPr>
          <a:xfrm>
            <a:off x="9881483" y="5466040"/>
            <a:ext cx="191825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ד. אוריינות גלוקלית</a:t>
            </a:r>
            <a:endParaRPr lang="he-IL" sz="2800" dirty="0">
              <a:solidFill>
                <a:srgbClr val="C00000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879D237-B6A2-4D4E-BE25-DBB91005A81A}"/>
              </a:ext>
            </a:extLst>
          </p:cNvPr>
          <p:cNvSpPr txBox="1"/>
          <p:nvPr/>
        </p:nvSpPr>
        <p:spPr>
          <a:xfrm>
            <a:off x="9901361" y="3035947"/>
            <a:ext cx="191825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ב. אוריינות מידע</a:t>
            </a:r>
            <a:endParaRPr lang="he-IL" sz="2800" dirty="0">
              <a:solidFill>
                <a:srgbClr val="C00000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DFD02E2-8777-4C9C-A0A5-D9703F4A4547}"/>
              </a:ext>
            </a:extLst>
          </p:cNvPr>
          <p:cNvSpPr txBox="1"/>
          <p:nvPr/>
        </p:nvSpPr>
        <p:spPr>
          <a:xfrm>
            <a:off x="1053963" y="1499322"/>
            <a:ext cx="8057900" cy="19514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יכולת להגדיר את המידע הנדרש, לאתרו, לארגנו, להעריכו, להציגו ולהפיצו בצורה מושכלת.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he-IL" sz="28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82B6FC3-A1B0-47E8-89D5-EAA58BB232B1}"/>
              </a:ext>
            </a:extLst>
          </p:cNvPr>
          <p:cNvSpPr txBox="1"/>
          <p:nvPr/>
        </p:nvSpPr>
        <p:spPr>
          <a:xfrm>
            <a:off x="-20210" y="4322438"/>
            <a:ext cx="913207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יכולת, להשתמש בנתונים אובייקטיביים ובידע מדעי ולהסיק מסקנות מבוססות ראיות.</a:t>
            </a:r>
            <a:endParaRPr lang="he-IL" sz="2800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9C20615-9FA6-4425-8BE8-C5B7BD6EA0BC}"/>
              </a:ext>
            </a:extLst>
          </p:cNvPr>
          <p:cNvSpPr txBox="1"/>
          <p:nvPr/>
        </p:nvSpPr>
        <p:spPr>
          <a:xfrm>
            <a:off x="9861608" y="1560686"/>
            <a:ext cx="191825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א. אוריינות מדעית</a:t>
            </a:r>
            <a:endParaRPr lang="he-IL" sz="2800" dirty="0">
              <a:solidFill>
                <a:srgbClr val="C00000"/>
              </a:solidFill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B857DB5E-57C6-4D30-AFD4-832915BD4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1"/>
            <a:ext cx="1843548" cy="974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85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ABE498C-D794-4DC9-BF32-AF13CD82C874}"/>
              </a:ext>
            </a:extLst>
          </p:cNvPr>
          <p:cNvSpPr txBox="1"/>
          <p:nvPr/>
        </p:nvSpPr>
        <p:spPr>
          <a:xfrm>
            <a:off x="0" y="258418"/>
            <a:ext cx="11827565" cy="601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ג. ההֶקְשר</a:t>
            </a:r>
            <a:r>
              <a:rPr lang="he-IL" sz="3200" b="1" dirty="0">
                <a:solidFill>
                  <a:srgbClr val="38562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3200" b="1" i="0" u="none" strike="noStrike" baseline="0" dirty="0">
                <a:solidFill>
                  <a:srgbClr val="000000"/>
                </a:solidFill>
                <a:latin typeface="ArialMT"/>
              </a:rPr>
              <a:t> לתוכנית הלימודים ד-ו ביסודי</a:t>
            </a:r>
            <a:br>
              <a:rPr lang="en-US" sz="3200" b="1" i="0" u="none" strike="noStrike" baseline="0" dirty="0">
                <a:solidFill>
                  <a:srgbClr val="000000"/>
                </a:solidFill>
                <a:latin typeface="ArialMT"/>
              </a:rPr>
            </a:br>
            <a:endParaRPr lang="he-IL" sz="3200" b="1" i="0" u="none" strike="noStrike" baseline="0" dirty="0">
              <a:solidFill>
                <a:srgbClr val="000000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he-IL" sz="2800" b="0" i="0" u="none" strike="noStrike" baseline="0" dirty="0">
                <a:solidFill>
                  <a:srgbClr val="000000"/>
                </a:solidFill>
                <a:latin typeface="SegoeUISymbol"/>
              </a:rPr>
              <a:t>❖ </a:t>
            </a:r>
            <a:r>
              <a:rPr lang="he-IL" sz="2800" b="0" i="0" u="none" strike="noStrike" baseline="0" dirty="0">
                <a:solidFill>
                  <a:srgbClr val="000000"/>
                </a:solidFill>
                <a:latin typeface="ArialMT"/>
              </a:rPr>
              <a:t>התוכנית </a:t>
            </a: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יכולה להילמד במסגרת הנושאים הבאים :</a:t>
            </a:r>
          </a:p>
          <a:p>
            <a:pPr>
              <a:lnSpc>
                <a:spcPct val="150000"/>
              </a:lnSpc>
            </a:pP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◄ </a:t>
            </a:r>
            <a:r>
              <a:rPr lang="he-IL" sz="2800" b="1" i="0" u="none" strike="noStrike" baseline="0" dirty="0">
                <a:solidFill>
                  <a:srgbClr val="1F1F1F"/>
                </a:solidFill>
                <a:latin typeface="ArialMT"/>
              </a:rPr>
              <a:t>המגוון בטבע</a:t>
            </a:r>
            <a:endParaRPr lang="he-IL" sz="2800" b="0" i="0" u="none" strike="noStrike" baseline="0" dirty="0">
              <a:solidFill>
                <a:srgbClr val="1F1F1F"/>
              </a:solidFill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◄ </a:t>
            </a:r>
            <a:r>
              <a:rPr lang="he-IL" sz="2800" b="1" i="0" u="none" strike="noStrike" baseline="0" dirty="0">
                <a:solidFill>
                  <a:srgbClr val="1F1F1F"/>
                </a:solidFill>
                <a:latin typeface="ArialMT"/>
              </a:rPr>
              <a:t>יחסי גומלין יצורים </a:t>
            </a:r>
          </a:p>
          <a:p>
            <a:pPr>
              <a:lnSpc>
                <a:spcPct val="150000"/>
              </a:lnSpc>
            </a:pP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◄ </a:t>
            </a:r>
            <a:r>
              <a:rPr lang="he-IL" sz="2800" b="1" i="0" u="none" strike="noStrike" baseline="0" dirty="0">
                <a:solidFill>
                  <a:srgbClr val="1F1F1F"/>
                </a:solidFill>
                <a:latin typeface="ArialMT"/>
              </a:rPr>
              <a:t>מעורבות האדם </a:t>
            </a: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במרכיבי הסביבה: השלכות, בעיות ופתרונות</a:t>
            </a:r>
          </a:p>
          <a:p>
            <a:pPr>
              <a:lnSpc>
                <a:spcPct val="150000"/>
              </a:lnSpc>
            </a:pP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◄ </a:t>
            </a:r>
            <a:r>
              <a:rPr lang="he-IL" sz="2800" b="1" i="0" u="none" strike="noStrike" baseline="0" dirty="0">
                <a:solidFill>
                  <a:srgbClr val="1F1F1F"/>
                </a:solidFill>
                <a:latin typeface="ArialMT"/>
              </a:rPr>
              <a:t>חקר מדעי  על מרכיביו</a:t>
            </a:r>
            <a:br>
              <a:rPr lang="en-US" sz="2800" dirty="0">
                <a:solidFill>
                  <a:srgbClr val="1F1F1F"/>
                </a:solidFill>
                <a:latin typeface="ArialMT"/>
              </a:rPr>
            </a:b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◄ </a:t>
            </a:r>
            <a:r>
              <a:rPr lang="he-IL" sz="2800" b="1" i="0" u="none" strike="noStrike" baseline="0" dirty="0">
                <a:solidFill>
                  <a:srgbClr val="1F1F1F"/>
                </a:solidFill>
                <a:latin typeface="ArialMT"/>
              </a:rPr>
              <a:t>חקר פתרון בעיה טכנולוגי </a:t>
            </a: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- תהליך התיכוּן</a:t>
            </a:r>
          </a:p>
          <a:p>
            <a:pPr>
              <a:lnSpc>
                <a:spcPct val="150000"/>
              </a:lnSpc>
            </a:pPr>
            <a:r>
              <a:rPr lang="he-IL" sz="2800" b="0" i="0" u="none" strike="noStrike" baseline="0" dirty="0">
                <a:solidFill>
                  <a:srgbClr val="1F1F1F"/>
                </a:solidFill>
                <a:latin typeface="ArialMT"/>
              </a:rPr>
              <a:t>◄</a:t>
            </a:r>
            <a:r>
              <a:rPr lang="he-IL" sz="2800" dirty="0">
                <a:solidFill>
                  <a:srgbClr val="1F1F1F"/>
                </a:solidFill>
                <a:latin typeface="ArialMT"/>
              </a:rPr>
              <a:t> </a:t>
            </a:r>
            <a:r>
              <a:rPr lang="he-IL" sz="2800" b="1" dirty="0">
                <a:solidFill>
                  <a:srgbClr val="1F1F1F"/>
                </a:solidFill>
                <a:latin typeface="ArialMT"/>
              </a:rPr>
              <a:t>חומרים</a:t>
            </a:r>
            <a:r>
              <a:rPr lang="he-IL" sz="2800" dirty="0">
                <a:solidFill>
                  <a:srgbClr val="1F1F1F"/>
                </a:solidFill>
                <a:latin typeface="ArialMT"/>
              </a:rPr>
              <a:t> – היבטים טכנולוגיים</a:t>
            </a:r>
            <a:endParaRPr lang="he-IL" sz="2800" b="0" i="0" u="none" strike="noStrike" baseline="0" dirty="0">
              <a:solidFill>
                <a:srgbClr val="1F1F1F"/>
              </a:solidFill>
              <a:latin typeface="ArialMT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2CB6B9B-F6F8-4E89-8A0B-2407D6760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763" y="585435"/>
            <a:ext cx="2537185" cy="1688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249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ערכת נושא Office">
  <a:themeElements>
    <a:clrScheme name="התאמה אישית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56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1181</Words>
  <Application>Microsoft Office PowerPoint</Application>
  <PresentationFormat>מסך רחב</PresentationFormat>
  <Paragraphs>118</Paragraphs>
  <Slides>18</Slides>
  <Notes>13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7" baseType="lpstr">
      <vt:lpstr>Arial</vt:lpstr>
      <vt:lpstr>ArialMT</vt:lpstr>
      <vt:lpstr>Assistant</vt:lpstr>
      <vt:lpstr>Calibri</vt:lpstr>
      <vt:lpstr>Calibri Light</vt:lpstr>
      <vt:lpstr>docs-Roboto</vt:lpstr>
      <vt:lpstr>SegoeUISymbol</vt:lpstr>
      <vt:lpstr>Wingdings</vt:lpstr>
      <vt:lpstr>ערכת נושא Office</vt:lpstr>
      <vt:lpstr>מפגש חשיפה לתוכנית חקר  רביית שחפיות ים, שחפיות גמדיות ושימורן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hadass katz sade chen</dc:creator>
  <cp:lastModifiedBy>איריס אשכול</cp:lastModifiedBy>
  <cp:revision>85</cp:revision>
  <dcterms:created xsi:type="dcterms:W3CDTF">2024-01-20T20:26:55Z</dcterms:created>
  <dcterms:modified xsi:type="dcterms:W3CDTF">2024-09-17T11:23:52Z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43F4588A-D083-4800-8131-43F2C74A818F</vt:lpwstr>
  </property>
  <property fmtid="{D5CDD505-2E9C-101B-9397-08002B2CF9AE}" pid="3" name="ArticulatePath">
    <vt:lpwstr>חקר שימור שחפיות- ערב חשיפה</vt:lpwstr>
  </property>
</Properties>
</file>