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6" r:id="rId4"/>
    <p:sldId id="258" r:id="rId5"/>
    <p:sldId id="259" r:id="rId6"/>
    <p:sldId id="260" r:id="rId7"/>
    <p:sldId id="261" r:id="rId8"/>
    <p:sldId id="262" r:id="rId9"/>
    <p:sldId id="263" r:id="rId10"/>
    <p:sldId id="264" r:id="rId11"/>
    <p:sldId id="265" r:id="rId12"/>
  </p:sldIdLst>
  <p:sldSz cx="18288000" cy="10287000"/>
  <p:notesSz cx="6858000" cy="9144000"/>
  <p:embeddedFontLst>
    <p:embeddedFont>
      <p:font typeface="Achshelo" panose="020B0604020202020204" charset="-79"/>
      <p:regular r:id="rId13"/>
    </p:embeddedFont>
    <p:embeddedFont>
      <p:font typeface="Afarsek" panose="020B0604020202020204" charset="-79"/>
      <p:regular r:id="rId14"/>
    </p:embeddedFont>
    <p:embeddedFont>
      <p:font typeface="Afarsek Bold" panose="020B0604020202020204" charset="-79"/>
      <p:regular r:id="rId15"/>
    </p:embeddedFont>
    <p:embeddedFont>
      <p:font typeface="Calibri (MS)" panose="020B0604020202020204" charset="0"/>
      <p:regular r:id="rId16"/>
    </p:embeddedFont>
    <p:embeddedFont>
      <p:font typeface="Canva Sans" panose="020B0604020202020204" charset="0"/>
      <p:regular r:id="rId17"/>
    </p:embeddedFont>
    <p:embeddedFont>
      <p:font typeface="Canva Sans Bold" panose="020B0604020202020204" charset="0"/>
      <p:regular r:id="rId18"/>
    </p:embeddedFont>
    <p:embeddedFont>
      <p:font typeface="Guttman Yad-Brush" panose="02010401010101010101" pitchFamily="2" charset="-79"/>
      <p:regular r:id="rId19"/>
    </p:embeddedFont>
    <p:embeddedFont>
      <p:font typeface="Petel" panose="020B0604020202020204" charset="-79"/>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334" autoAdjust="0"/>
  </p:normalViewPr>
  <p:slideViewPr>
    <p:cSldViewPr>
      <p:cViewPr>
        <p:scale>
          <a:sx n="31" d="100"/>
          <a:sy n="31" d="100"/>
        </p:scale>
        <p:origin x="2050" y="59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png"/><Relationship Id="rId39" Type="http://schemas.openxmlformats.org/officeDocument/2006/relationships/slide" Target="slide4.xml"/><Relationship Id="rId21" Type="http://schemas.openxmlformats.org/officeDocument/2006/relationships/image" Target="../media/image18.png"/><Relationship Id="rId34" Type="http://schemas.openxmlformats.org/officeDocument/2006/relationships/image" Target="../media/image31.svg"/><Relationship Id="rId42" Type="http://schemas.openxmlformats.org/officeDocument/2006/relationships/image" Target="../media/image36.png"/><Relationship Id="rId47" Type="http://schemas.openxmlformats.org/officeDocument/2006/relationships/image" Target="../media/image41.png"/><Relationship Id="rId50" Type="http://schemas.openxmlformats.org/officeDocument/2006/relationships/image" Target="../media/image44.png"/><Relationship Id="rId55" Type="http://schemas.openxmlformats.org/officeDocument/2006/relationships/slide" Target="slide3.xml"/><Relationship Id="rId7" Type="http://schemas.openxmlformats.org/officeDocument/2006/relationships/image" Target="../media/image5.png"/><Relationship Id="rId2" Type="http://schemas.openxmlformats.org/officeDocument/2006/relationships/image" Target="../media/image1.png"/><Relationship Id="rId16" Type="http://schemas.openxmlformats.org/officeDocument/2006/relationships/image" Target="../media/image13.svg"/><Relationship Id="rId29" Type="http://schemas.openxmlformats.org/officeDocument/2006/relationships/image" Target="../media/image26.png"/><Relationship Id="rId11" Type="http://schemas.openxmlformats.org/officeDocument/2006/relationships/image" Target="../media/image8.png"/><Relationship Id="rId24" Type="http://schemas.openxmlformats.org/officeDocument/2006/relationships/image" Target="../media/image21.svg"/><Relationship Id="rId32" Type="http://schemas.openxmlformats.org/officeDocument/2006/relationships/image" Target="../media/image29.svg"/><Relationship Id="rId37" Type="http://schemas.openxmlformats.org/officeDocument/2006/relationships/image" Target="../media/image34.svg"/><Relationship Id="rId40" Type="http://schemas.openxmlformats.org/officeDocument/2006/relationships/slide" Target="slide9.xml"/><Relationship Id="rId45" Type="http://schemas.openxmlformats.org/officeDocument/2006/relationships/image" Target="../media/image39.png"/><Relationship Id="rId53" Type="http://schemas.openxmlformats.org/officeDocument/2006/relationships/image" Target="../media/image46.png"/><Relationship Id="rId5" Type="http://schemas.openxmlformats.org/officeDocument/2006/relationships/image" Target="../media/image4.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4" Type="http://schemas.openxmlformats.org/officeDocument/2006/relationships/image" Target="../media/image38.png"/><Relationship Id="rId52" Type="http://schemas.openxmlformats.org/officeDocument/2006/relationships/slide" Target="slide10.xml"/><Relationship Id="rId4" Type="http://schemas.openxmlformats.org/officeDocument/2006/relationships/image" Target="../media/image3.svg"/><Relationship Id="rId9" Type="http://schemas.openxmlformats.org/officeDocument/2006/relationships/slide" Target="slide7.xml"/><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svg"/><Relationship Id="rId30" Type="http://schemas.openxmlformats.org/officeDocument/2006/relationships/image" Target="../media/image27.png"/><Relationship Id="rId35" Type="http://schemas.openxmlformats.org/officeDocument/2006/relationships/image" Target="../media/image32.png"/><Relationship Id="rId43" Type="http://schemas.openxmlformats.org/officeDocument/2006/relationships/image" Target="../media/image37.png"/><Relationship Id="rId48" Type="http://schemas.openxmlformats.org/officeDocument/2006/relationships/image" Target="../media/image42.png"/><Relationship Id="rId8" Type="http://schemas.openxmlformats.org/officeDocument/2006/relationships/image" Target="../media/image6.svg"/><Relationship Id="rId51" Type="http://schemas.openxmlformats.org/officeDocument/2006/relationships/image" Target="../media/image45.png"/><Relationship Id="rId3" Type="http://schemas.openxmlformats.org/officeDocument/2006/relationships/image" Target="../media/image2.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38" Type="http://schemas.openxmlformats.org/officeDocument/2006/relationships/slide" Target="slide2.xml"/><Relationship Id="rId46" Type="http://schemas.openxmlformats.org/officeDocument/2006/relationships/image" Target="../media/image40.png"/><Relationship Id="rId20" Type="http://schemas.openxmlformats.org/officeDocument/2006/relationships/image" Target="../media/image17.png"/><Relationship Id="rId41" Type="http://schemas.openxmlformats.org/officeDocument/2006/relationships/image" Target="../media/image35.png"/><Relationship Id="rId54"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slide" Target="slide5.xml"/><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36" Type="http://schemas.openxmlformats.org/officeDocument/2006/relationships/image" Target="../media/image33.png"/><Relationship Id="rId49" Type="http://schemas.openxmlformats.org/officeDocument/2006/relationships/image" Target="../media/image43.png"/></Relationships>
</file>

<file path=ppt/slides/_rels/slide10.xml.rels><?xml version="1.0" encoding="UTF-8" standalone="yes"?>
<Relationships xmlns="http://schemas.openxmlformats.org/package/2006/relationships"><Relationship Id="rId8" Type="http://schemas.openxmlformats.org/officeDocument/2006/relationships/hyperlink" Target="https://drive.google.com/file/d/1sCh20nnGqcZjparVEk7pWb7P2zu7kFuo/view?usp=drive_link" TargetMode="External"/><Relationship Id="rId13" Type="http://schemas.openxmlformats.org/officeDocument/2006/relationships/image" Target="../media/image93.png"/><Relationship Id="rId18" Type="http://schemas.openxmlformats.org/officeDocument/2006/relationships/hyperlink" Target="https://meyda.education.gov.il/files/Pop/0files/mada-technology/halon/presentation%20accompanied%20biomimicry.pdf" TargetMode="External"/><Relationship Id="rId3" Type="http://schemas.openxmlformats.org/officeDocument/2006/relationships/image" Target="../media/image48.png"/><Relationship Id="rId21" Type="http://schemas.openxmlformats.org/officeDocument/2006/relationships/slide" Target="slide1.xml"/><Relationship Id="rId7" Type="http://schemas.openxmlformats.org/officeDocument/2006/relationships/image" Target="../media/image89.svg"/><Relationship Id="rId12" Type="http://schemas.openxmlformats.org/officeDocument/2006/relationships/image" Target="../media/image92.png"/><Relationship Id="rId17" Type="http://schemas.openxmlformats.org/officeDocument/2006/relationships/image" Target="../media/image46.png"/><Relationship Id="rId2" Type="http://schemas.openxmlformats.org/officeDocument/2006/relationships/image" Target="../media/image1.png"/><Relationship Id="rId16" Type="http://schemas.openxmlformats.org/officeDocument/2006/relationships/image" Target="../media/image96.png"/><Relationship Id="rId20" Type="http://schemas.openxmlformats.org/officeDocument/2006/relationships/hyperlink" Target="https://meyda.education.gov.il/files/Pop/0files/mada-technology/yesodi/mshabim/arsnake.pdf" TargetMode="External"/><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hyperlink" Target="https://www.matar.tau.ac.il/wp-content/uploads/2020/10/03-%D7%90%D7%99%D7%9A-%D7%91%D7%95%D7%A0%D7%99%D7%9D-%D7%9E%D7%91%D7%A0%D7%94-%D7%A9%D7%9E%D7%AA%D7%A7%D7%A8%D7%A8-%D7%91%D7%A2%D7%A6%D7%9E%D7%95.pdf" TargetMode="External"/><Relationship Id="rId5" Type="http://schemas.openxmlformats.org/officeDocument/2006/relationships/hyperlink" Target="https://youtu.be/0-IAJMq9ZFM" TargetMode="External"/><Relationship Id="rId15" Type="http://schemas.openxmlformats.org/officeDocument/2006/relationships/image" Target="../media/image95.png"/><Relationship Id="rId23" Type="http://schemas.openxmlformats.org/officeDocument/2006/relationships/image" Target="../media/image52.svg"/><Relationship Id="rId10" Type="http://schemas.openxmlformats.org/officeDocument/2006/relationships/image" Target="../media/image91.svg"/><Relationship Id="rId19" Type="http://schemas.openxmlformats.org/officeDocument/2006/relationships/hyperlink" Target="https://meyda.education.gov.il/files/Pop/0files/mada-technology/yesodi/mshabim/snake.pdf" TargetMode="External"/><Relationship Id="rId4" Type="http://schemas.openxmlformats.org/officeDocument/2006/relationships/image" Target="../media/image49.svg"/><Relationship Id="rId9" Type="http://schemas.openxmlformats.org/officeDocument/2006/relationships/image" Target="../media/image90.png"/><Relationship Id="rId14" Type="http://schemas.openxmlformats.org/officeDocument/2006/relationships/image" Target="../media/image94.png"/><Relationship Id="rId22"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hyperlink" Target="https://content.vp4.me/TNKMA/Content/S%D7%9E%D7%99%D7%93%D7%A2%D7%95%D7%9F%20%D7%9C%D7%9E%D7%95%D7%A8%D7%99%D7%9D-%D7%A0%D7%95%D7%91%D7%9E%D7%91%D7%A8%202025.pdf" TargetMode="External"/><Relationship Id="rId3" Type="http://schemas.openxmlformats.org/officeDocument/2006/relationships/image" Target="../media/image48.png"/><Relationship Id="rId7" Type="http://schemas.openxmlformats.org/officeDocument/2006/relationships/image" Target="../media/image52.svg"/><Relationship Id="rId12"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98.png"/><Relationship Id="rId5" Type="http://schemas.openxmlformats.org/officeDocument/2006/relationships/slide" Target="slide1.xml"/><Relationship Id="rId10" Type="http://schemas.openxmlformats.org/officeDocument/2006/relationships/hyperlink" Target="https://www.motnet.proj.ac.il/wp-content/uploads/2025/10/%D7%9E%D7%99%D7%93%D7%A2%D7%95%D7%9F-%D7%97%D7%95%D7%9B%D7%9E%D7%AA-%D7%94%D7%A0%D7%97%D7%99%D7%9C-Nirit-Vardi.pdf" TargetMode="External"/><Relationship Id="rId4" Type="http://schemas.openxmlformats.org/officeDocument/2006/relationships/image" Target="../media/image49.svg"/><Relationship Id="rId9" Type="http://schemas.openxmlformats.org/officeDocument/2006/relationships/image" Target="../media/image97.png"/></Relationships>
</file>

<file path=ppt/slides/_rels/slide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image" Target="../media/image50.png"/><Relationship Id="rId4" Type="http://schemas.openxmlformats.org/officeDocument/2006/relationships/image" Target="../media/image49.svg"/></Relationships>
</file>

<file path=ppt/slides/_rels/slide3.xml.rels><?xml version="1.0" encoding="UTF-8" standalone="yes"?>
<Relationships xmlns="http://schemas.openxmlformats.org/package/2006/relationships"><Relationship Id="rId8" Type="http://schemas.openxmlformats.org/officeDocument/2006/relationships/hyperlink" Target="https://meyda.education.gov.il/files/Pop/0files/mada-technology/halon/indicator%20displaying%20output.docx" TargetMode="External"/><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hyperlink" Target="https://edu-tech.education.gov.il/taknot/kol-kore/educaition/" TargetMode="External"/><Relationship Id="rId5" Type="http://schemas.openxmlformats.org/officeDocument/2006/relationships/slide" Target="slide1.xml"/><Relationship Id="rId10" Type="http://schemas.openxmlformats.org/officeDocument/2006/relationships/hyperlink" Target="mailto:kayamim.mekaymim.yesodi.haifa@gmail.com" TargetMode="External"/><Relationship Id="rId4" Type="http://schemas.openxmlformats.org/officeDocument/2006/relationships/image" Target="../media/image49.svg"/><Relationship Id="rId9" Type="http://schemas.openxmlformats.org/officeDocument/2006/relationships/hyperlink" Target="https://meyda.education.gov.il/files/Pop/0files/mada-technology/halon/indicator%20displaying%20output.pdf" TargetMode="External"/></Relationships>
</file>

<file path=ppt/slides/_rels/slide4.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hyperlink" Target="https://meyda.education.gov.il/files/Pop/0files/mada-technology/halon/Secrets%20glue.pptx" TargetMode="External"/><Relationship Id="rId26" Type="http://schemas.openxmlformats.org/officeDocument/2006/relationships/image" Target="../media/image67.svg"/><Relationship Id="rId21" Type="http://schemas.openxmlformats.org/officeDocument/2006/relationships/image" Target="../media/image62.png"/><Relationship Id="rId34" Type="http://schemas.openxmlformats.org/officeDocument/2006/relationships/slide" Target="slide1.xml"/><Relationship Id="rId7" Type="http://schemas.openxmlformats.org/officeDocument/2006/relationships/image" Target="../media/image37.png"/><Relationship Id="rId12" Type="http://schemas.openxmlformats.org/officeDocument/2006/relationships/image" Target="../media/image56.png"/><Relationship Id="rId17" Type="http://schemas.openxmlformats.org/officeDocument/2006/relationships/image" Target="../media/image60.svg"/><Relationship Id="rId25" Type="http://schemas.openxmlformats.org/officeDocument/2006/relationships/image" Target="../media/image66.png"/><Relationship Id="rId33" Type="http://schemas.openxmlformats.org/officeDocument/2006/relationships/hyperlink" Target="https://meyda.education.gov.il/files/Pop/0files/mada-technology/halon/lotus%20lotto%20cards.pdf" TargetMode="External"/><Relationship Id="rId38" Type="http://schemas.openxmlformats.org/officeDocument/2006/relationships/hyperlink" Target="https://meyda.education.gov.il/files/Pop/0files/mada-technology/halon/household%20glue.pdf" TargetMode="External"/><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61.jpeg"/><Relationship Id="rId29" Type="http://schemas.openxmlformats.org/officeDocument/2006/relationships/hyperlink" Target="https://meyda.education.gov.il/files/Pop/0files/mada-technology/halon/lotus%20presentation.pdf" TargetMode="Externa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5.png"/><Relationship Id="rId24" Type="http://schemas.openxmlformats.org/officeDocument/2006/relationships/image" Target="../media/image65.png"/><Relationship Id="rId32" Type="http://schemas.openxmlformats.org/officeDocument/2006/relationships/hyperlink" Target="https://www.canva.com/design/DAG3XxmesH8/LSA3U2Mq2VXq7yGLCT2Msg/view?utm_content=DAG3XxmesH8&amp;utm_campaign=designshare&amp;utm_medium=link2&amp;utm_source=uniquelinks&amp;utlId=hedd9d6ce9d" TargetMode="External"/><Relationship Id="rId37" Type="http://schemas.openxmlformats.org/officeDocument/2006/relationships/hyperlink" Target="https://meyda.education.gov.il/files/Pop/0files/mada-technology/halon/crab%20student.pdf" TargetMode="External"/><Relationship Id="rId5" Type="http://schemas.openxmlformats.org/officeDocument/2006/relationships/image" Target="../media/image35.png"/><Relationship Id="rId15" Type="http://schemas.openxmlformats.org/officeDocument/2006/relationships/image" Target="../media/image58.svg"/><Relationship Id="rId23" Type="http://schemas.openxmlformats.org/officeDocument/2006/relationships/image" Target="../media/image64.png"/><Relationship Id="rId28" Type="http://schemas.openxmlformats.org/officeDocument/2006/relationships/hyperlink" Target="https://meyda.education.gov.il/files/Pop/0files/mada-technology/halon/lotus%20teacher.pdf" TargetMode="External"/><Relationship Id="rId36" Type="http://schemas.openxmlformats.org/officeDocument/2006/relationships/image" Target="../media/image52.svg"/><Relationship Id="rId10" Type="http://schemas.openxmlformats.org/officeDocument/2006/relationships/image" Target="../media/image40.png"/><Relationship Id="rId19" Type="http://schemas.openxmlformats.org/officeDocument/2006/relationships/hyperlink" Target="https://www.canva.com/design/DAG19wpfAbs/ghigwwXemOdwLfYCEMOZqg/view?utm_content=DAG19wpfAbs&amp;utm_campaign=designshare&amp;utm_medium=link2&amp;utm_source=uniquelinks&amp;utlId=h35cada8503" TargetMode="External"/><Relationship Id="rId31" Type="http://schemas.openxmlformats.org/officeDocument/2006/relationships/hyperlink" Target="https://meyda.education.gov.il/files/Pop/0files/mada-technology/halon/crayfish.pptx" TargetMode="External"/><Relationship Id="rId4" Type="http://schemas.openxmlformats.org/officeDocument/2006/relationships/image" Target="../media/image54.svg"/><Relationship Id="rId9" Type="http://schemas.openxmlformats.org/officeDocument/2006/relationships/image" Target="../media/image39.png"/><Relationship Id="rId14" Type="http://schemas.openxmlformats.org/officeDocument/2006/relationships/image" Target="../media/image57.png"/><Relationship Id="rId22" Type="http://schemas.openxmlformats.org/officeDocument/2006/relationships/image" Target="../media/image63.png"/><Relationship Id="rId27" Type="http://schemas.openxmlformats.org/officeDocument/2006/relationships/hyperlink" Target="https://meyda.education.gov.il/files/Pop/0files/mada-technology/halon/glue%20secrets%20teacher.pdf" TargetMode="External"/><Relationship Id="rId30" Type="http://schemas.openxmlformats.org/officeDocument/2006/relationships/hyperlink" Target="https://meyda.education.gov.il/files/Pop/0files/mada-technology/halon/crab%20teacher.pdf" TargetMode="External"/><Relationship Id="rId35" Type="http://schemas.openxmlformats.org/officeDocument/2006/relationships/image" Target="../media/image51.png"/><Relationship Id="rId8" Type="http://schemas.openxmlformats.org/officeDocument/2006/relationships/image" Target="../media/image38.png"/><Relationship Id="rId3" Type="http://schemas.openxmlformats.org/officeDocument/2006/relationships/image" Target="../media/image53.png"/></Relationships>
</file>

<file path=ppt/slides/_rels/slide5.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59.png"/><Relationship Id="rId26" Type="http://schemas.openxmlformats.org/officeDocument/2006/relationships/hyperlink" Target="https://meyda.education.gov.il/files/Pop/0files/mada-technology/halon/kingfisher%20student.pdf" TargetMode="External"/><Relationship Id="rId3" Type="http://schemas.openxmlformats.org/officeDocument/2006/relationships/image" Target="../media/image68.png"/><Relationship Id="rId21" Type="http://schemas.openxmlformats.org/officeDocument/2006/relationships/image" Target="../media/image67.svg"/><Relationship Id="rId7" Type="http://schemas.openxmlformats.org/officeDocument/2006/relationships/image" Target="../media/image31.svg"/><Relationship Id="rId12" Type="http://schemas.openxmlformats.org/officeDocument/2006/relationships/image" Target="../media/image27.png"/><Relationship Id="rId17" Type="http://schemas.openxmlformats.org/officeDocument/2006/relationships/image" Target="../media/image58.svg"/><Relationship Id="rId25" Type="http://schemas.openxmlformats.org/officeDocument/2006/relationships/hyperlink" Target="https://meyda.education.gov.il/files/Pop/0files/mada-technology/halon/kingfisher%20teacher.pdf" TargetMode="External"/><Relationship Id="rId33" Type="http://schemas.openxmlformats.org/officeDocument/2006/relationships/image" Target="../media/image52.svg"/><Relationship Id="rId2" Type="http://schemas.openxmlformats.org/officeDocument/2006/relationships/image" Target="../media/image1.png"/><Relationship Id="rId16" Type="http://schemas.openxmlformats.org/officeDocument/2006/relationships/image" Target="../media/image57.png"/><Relationship Id="rId20" Type="http://schemas.openxmlformats.org/officeDocument/2006/relationships/image" Target="../media/image66.png"/><Relationship Id="rId29" Type="http://schemas.openxmlformats.org/officeDocument/2006/relationships/hyperlink" Target="https://meyda.education.gov.il/files/Pop/0files/mada-technology/halon/bird%20airplane%20presentation.pdf" TargetMode="Externa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6.png"/><Relationship Id="rId24" Type="http://schemas.openxmlformats.org/officeDocument/2006/relationships/hyperlink" Target="https://meyda.education.gov.il/files/Pop/0files/mada-technology/halon/bird%20airplane%20teacher.pdf" TargetMode="External"/><Relationship Id="rId32" Type="http://schemas.openxmlformats.org/officeDocument/2006/relationships/image" Target="../media/image51.png"/><Relationship Id="rId5" Type="http://schemas.openxmlformats.org/officeDocument/2006/relationships/image" Target="../media/image22.png"/><Relationship Id="rId15" Type="http://schemas.openxmlformats.org/officeDocument/2006/relationships/image" Target="../media/image29.svg"/><Relationship Id="rId23" Type="http://schemas.openxmlformats.org/officeDocument/2006/relationships/image" Target="../media/image71.jpeg"/><Relationship Id="rId28" Type="http://schemas.openxmlformats.org/officeDocument/2006/relationships/hyperlink" Target="https://www.canva.com/design/DAG3dd4CrPE/0BBuedutdum3O4MZpyTV8g/view?utm_content=DAG3dd4CrPE&amp;utm_campaign=designshare&amp;utm_medium=link2&amp;utm_source=uniquelinks&amp;utlId=hea25852143" TargetMode="External"/><Relationship Id="rId10" Type="http://schemas.openxmlformats.org/officeDocument/2006/relationships/image" Target="../media/image25.png"/><Relationship Id="rId19" Type="http://schemas.openxmlformats.org/officeDocument/2006/relationships/image" Target="../media/image60.svg"/><Relationship Id="rId31" Type="http://schemas.openxmlformats.org/officeDocument/2006/relationships/slide" Target="slide1.xml"/><Relationship Id="rId4" Type="http://schemas.openxmlformats.org/officeDocument/2006/relationships/image" Target="../media/image69.svg"/><Relationship Id="rId9" Type="http://schemas.openxmlformats.org/officeDocument/2006/relationships/image" Target="../media/image24.svg"/><Relationship Id="rId14" Type="http://schemas.openxmlformats.org/officeDocument/2006/relationships/image" Target="../media/image28.png"/><Relationship Id="rId22" Type="http://schemas.openxmlformats.org/officeDocument/2006/relationships/image" Target="../media/image70.jpeg"/><Relationship Id="rId27" Type="http://schemas.openxmlformats.org/officeDocument/2006/relationships/hyperlink" Target="https://meyda.education.gov.il/files/Pop/0files/mada-technology/halon/Secret%20Kingfisher.pptx" TargetMode="External"/><Relationship Id="rId30" Type="http://schemas.openxmlformats.org/officeDocument/2006/relationships/slide" Target="slide6.xml"/><Relationship Id="rId8"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png"/><Relationship Id="rId18" Type="http://schemas.openxmlformats.org/officeDocument/2006/relationships/hyperlink" Target="https://meyda.education.gov.il/files/Pop/0files/mada-technology/halon/termites%20-%20teacher.pdf" TargetMode="External"/><Relationship Id="rId26" Type="http://schemas.openxmlformats.org/officeDocument/2006/relationships/image" Target="../media/image72.jpeg"/><Relationship Id="rId3" Type="http://schemas.openxmlformats.org/officeDocument/2006/relationships/image" Target="../media/image68.png"/><Relationship Id="rId21" Type="http://schemas.openxmlformats.org/officeDocument/2006/relationships/hyperlink" Target="https://meyda.education.gov.il/files/Pop/0files/mada-technology/halon/termites.pptx" TargetMode="External"/><Relationship Id="rId7" Type="http://schemas.openxmlformats.org/officeDocument/2006/relationships/image" Target="../media/image31.svg"/><Relationship Id="rId12" Type="http://schemas.openxmlformats.org/officeDocument/2006/relationships/image" Target="../media/image27.png"/><Relationship Id="rId17" Type="http://schemas.openxmlformats.org/officeDocument/2006/relationships/image" Target="../media/image58.svg"/><Relationship Id="rId25" Type="http://schemas.openxmlformats.org/officeDocument/2006/relationships/hyperlink" Target="https://www.canva.com/design/DAG2-bqJvPA/_W3XPYfzesFSB_NRDrXjuA/view?utm_content=DAG2-bqJvPA&amp;utm_campaign=designshare&amp;utm_medium=link2&amp;utm_source=uniquelinks&amp;utlId=hbdee81acde" TargetMode="External"/><Relationship Id="rId2" Type="http://schemas.openxmlformats.org/officeDocument/2006/relationships/image" Target="../media/image1.png"/><Relationship Id="rId16" Type="http://schemas.openxmlformats.org/officeDocument/2006/relationships/image" Target="../media/image57.png"/><Relationship Id="rId20" Type="http://schemas.openxmlformats.org/officeDocument/2006/relationships/image" Target="../media/image60.svg"/><Relationship Id="rId29"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6.png"/><Relationship Id="rId24" Type="http://schemas.openxmlformats.org/officeDocument/2006/relationships/hyperlink" Target="https://meyda.education.gov.il/files/Pop/0files/mada-technology/halon/soapwort%20plant.pptx" TargetMode="External"/><Relationship Id="rId5" Type="http://schemas.openxmlformats.org/officeDocument/2006/relationships/image" Target="../media/image22.png"/><Relationship Id="rId15" Type="http://schemas.openxmlformats.org/officeDocument/2006/relationships/image" Target="../media/image29.svg"/><Relationship Id="rId23" Type="http://schemas.openxmlformats.org/officeDocument/2006/relationships/hyperlink" Target="https://meyda.education.gov.il/files/Pop/0files/mada-technology/halon/savyon%20teacher.pdf" TargetMode="External"/><Relationship Id="rId28" Type="http://schemas.openxmlformats.org/officeDocument/2006/relationships/image" Target="../media/image74.png"/><Relationship Id="rId10" Type="http://schemas.openxmlformats.org/officeDocument/2006/relationships/image" Target="../media/image25.png"/><Relationship Id="rId19" Type="http://schemas.openxmlformats.org/officeDocument/2006/relationships/image" Target="../media/image59.png"/><Relationship Id="rId31" Type="http://schemas.openxmlformats.org/officeDocument/2006/relationships/image" Target="../media/image52.svg"/><Relationship Id="rId4" Type="http://schemas.openxmlformats.org/officeDocument/2006/relationships/image" Target="../media/image69.svg"/><Relationship Id="rId9" Type="http://schemas.openxmlformats.org/officeDocument/2006/relationships/image" Target="../media/image24.svg"/><Relationship Id="rId14" Type="http://schemas.openxmlformats.org/officeDocument/2006/relationships/image" Target="../media/image28.png"/><Relationship Id="rId22" Type="http://schemas.openxmlformats.org/officeDocument/2006/relationships/hyperlink" Target="https://www.canva.com/design/DAG2ou_V4w0/93U_1mQglawLHryJdfJa4w/edit?utm_content=DAG2ou_V4w0&amp;utm_campaign=designshare&amp;utm_medium=link2&amp;utm_source=sharebutton" TargetMode="External"/><Relationship Id="rId27" Type="http://schemas.openxmlformats.org/officeDocument/2006/relationships/image" Target="../media/image73.png"/><Relationship Id="rId30" Type="http://schemas.openxmlformats.org/officeDocument/2006/relationships/image" Target="../media/image51.png"/></Relationships>
</file>

<file path=ppt/slides/_rels/slide7.xml.rels><?xml version="1.0" encoding="UTF-8" standalone="yes"?>
<Relationships xmlns="http://schemas.openxmlformats.org/package/2006/relationships"><Relationship Id="rId13" Type="http://schemas.openxmlformats.org/officeDocument/2006/relationships/image" Target="../media/image15.svg"/><Relationship Id="rId18" Type="http://schemas.openxmlformats.org/officeDocument/2006/relationships/hyperlink" Target="https://www.canva.com/design/DAG3EnTRWwc/ozq1srXrp1nYeKdTtcOweQ/view?utm_content=DAG3EnTRWwc&amp;utm_campaign=designshare&amp;utm_medium=link2&amp;utm_source=uniquelinks&amp;utlId=h24e2fbca5b" TargetMode="External"/><Relationship Id="rId26" Type="http://schemas.openxmlformats.org/officeDocument/2006/relationships/image" Target="../media/image76.png"/><Relationship Id="rId3" Type="http://schemas.openxmlformats.org/officeDocument/2006/relationships/image" Target="../media/image48.png"/><Relationship Id="rId21" Type="http://schemas.openxmlformats.org/officeDocument/2006/relationships/hyperlink" Target="https://meyda.education.gov.il/files/Pop/0files/mada-technology/halon/snail%20yesodi.pdf" TargetMode="External"/><Relationship Id="rId34" Type="http://schemas.openxmlformats.org/officeDocument/2006/relationships/image" Target="../media/image51.pn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hyperlink" Target="https://meyda.education.gov.il/files/Pop/0files/mada-technology/halon/snail.pptx" TargetMode="External"/><Relationship Id="rId25" Type="http://schemas.openxmlformats.org/officeDocument/2006/relationships/image" Target="../media/image75.png"/><Relationship Id="rId33" Type="http://schemas.openxmlformats.org/officeDocument/2006/relationships/slide" Target="slide1.xml"/><Relationship Id="rId2" Type="http://schemas.openxmlformats.org/officeDocument/2006/relationships/image" Target="../media/image1.png"/><Relationship Id="rId16" Type="http://schemas.openxmlformats.org/officeDocument/2006/relationships/image" Target="../media/image60.svg"/><Relationship Id="rId20" Type="http://schemas.openxmlformats.org/officeDocument/2006/relationships/image" Target="../media/image67.svg"/><Relationship Id="rId29"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hyperlink" Target="https://www.canva.com/design/DAG3LqOkSYc/mPMiYg_L_Z9tsN1QW0Hhuw/view?utm_content=DAG3LqOkSYc&amp;utm_campaign=designshare&amp;utm_medium=link2&amp;utm_source=uniquelinks&amp;utlId=h2a5782ffff" TargetMode="External"/><Relationship Id="rId32" Type="http://schemas.openxmlformats.org/officeDocument/2006/relationships/slide" Target="slide8.xml"/><Relationship Id="rId5" Type="http://schemas.openxmlformats.org/officeDocument/2006/relationships/image" Target="../media/image7.png"/><Relationship Id="rId15" Type="http://schemas.openxmlformats.org/officeDocument/2006/relationships/image" Target="../media/image59.png"/><Relationship Id="rId23" Type="http://schemas.openxmlformats.org/officeDocument/2006/relationships/hyperlink" Target="https://meyda.education.gov.il/files/Pop/0files/mada-technology/halon/Bat%20echolocation.pptx" TargetMode="External"/><Relationship Id="rId28" Type="http://schemas.openxmlformats.org/officeDocument/2006/relationships/image" Target="../media/image57.png"/><Relationship Id="rId10" Type="http://schemas.openxmlformats.org/officeDocument/2006/relationships/image" Target="../media/image12.png"/><Relationship Id="rId19" Type="http://schemas.openxmlformats.org/officeDocument/2006/relationships/image" Target="../media/image66.png"/><Relationship Id="rId31" Type="http://schemas.openxmlformats.org/officeDocument/2006/relationships/hyperlink" Target="https://meyda.education.gov.il/files/Pop/0files/mada-technology/halon/presentation%20accompanied%20bat.pdf" TargetMode="External"/><Relationship Id="rId4" Type="http://schemas.openxmlformats.org/officeDocument/2006/relationships/image" Target="../media/image49.sv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hyperlink" Target="https://meyda.education.gov.il/files/Pop/0files/mada-technology/halon/snail%20hatav.pdf" TargetMode="External"/><Relationship Id="rId27" Type="http://schemas.openxmlformats.org/officeDocument/2006/relationships/image" Target="../media/image62.png"/><Relationship Id="rId30" Type="http://schemas.openxmlformats.org/officeDocument/2006/relationships/hyperlink" Target="https://meyda.education.gov.il/files/Pop/0files/mada-technology/halon/snail%20teacher.pdf" TargetMode="External"/><Relationship Id="rId35" Type="http://schemas.openxmlformats.org/officeDocument/2006/relationships/image" Target="../media/image52.sv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hyperlink" Target="https://www.canva.com/design/DAG2lvSG2As/P27lGQRdsuTP0StLEFCUNA/edit?utm_content=DAG2lvSG2As&amp;utm_campaign=designshare&amp;utm_medium=link2&amp;utm_source=sharebutton" TargetMode="External"/><Relationship Id="rId3" Type="http://schemas.openxmlformats.org/officeDocument/2006/relationships/image" Target="../media/image48.png"/><Relationship Id="rId21" Type="http://schemas.openxmlformats.org/officeDocument/2006/relationships/image" Target="../media/image58.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hyperlink" Target="https://meyda.education.gov.il/files/Pop/0files/mada-technology/halon/plastic.pptx" TargetMode="External"/><Relationship Id="rId25" Type="http://schemas.openxmlformats.org/officeDocument/2006/relationships/image" Target="../media/image52.svg"/><Relationship Id="rId2" Type="http://schemas.openxmlformats.org/officeDocument/2006/relationships/image" Target="../media/image1.png"/><Relationship Id="rId16" Type="http://schemas.openxmlformats.org/officeDocument/2006/relationships/image" Target="../media/image60.sv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51.png"/><Relationship Id="rId5" Type="http://schemas.openxmlformats.org/officeDocument/2006/relationships/image" Target="../media/image7.png"/><Relationship Id="rId15" Type="http://schemas.openxmlformats.org/officeDocument/2006/relationships/image" Target="../media/image59.png"/><Relationship Id="rId23" Type="http://schemas.openxmlformats.org/officeDocument/2006/relationships/slide" Target="slide1.xml"/><Relationship Id="rId10" Type="http://schemas.openxmlformats.org/officeDocument/2006/relationships/image" Target="../media/image12.png"/><Relationship Id="rId19" Type="http://schemas.openxmlformats.org/officeDocument/2006/relationships/image" Target="../media/image77.jpeg"/><Relationship Id="rId4" Type="http://schemas.openxmlformats.org/officeDocument/2006/relationships/image" Target="../media/image49.sv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hyperlink" Target="https://meyda.education.gov.il/files/Pop/0files/mada-technology/halon/biodegradable%20plastic%20teacher.pdf"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meyda.education.gov.il/files/Pop/0files/mada-technology/heker/tashpav/biomimicry.pdf" TargetMode="External"/><Relationship Id="rId13" Type="http://schemas.openxmlformats.org/officeDocument/2006/relationships/image" Target="../media/image83.svg"/><Relationship Id="rId18" Type="http://schemas.openxmlformats.org/officeDocument/2006/relationships/image" Target="../media/image84.png"/><Relationship Id="rId3" Type="http://schemas.openxmlformats.org/officeDocument/2006/relationships/image" Target="../media/image48.png"/><Relationship Id="rId21" Type="http://schemas.openxmlformats.org/officeDocument/2006/relationships/hyperlink" Target="https://meyda.education.gov.il/files/Pop/0files/mada-technology/halon/fashion%20design.pdf" TargetMode="External"/><Relationship Id="rId7" Type="http://schemas.openxmlformats.org/officeDocument/2006/relationships/image" Target="../media/image79.svg"/><Relationship Id="rId12" Type="http://schemas.openxmlformats.org/officeDocument/2006/relationships/image" Target="../media/image82.png"/><Relationship Id="rId17" Type="http://schemas.openxmlformats.org/officeDocument/2006/relationships/hyperlink" Target="https://meyda.education.gov.il/files/Pop/0files/mada-technology/biomimicry%20information%20source.pdf" TargetMode="External"/><Relationship Id="rId2" Type="http://schemas.openxmlformats.org/officeDocument/2006/relationships/image" Target="../media/image1.png"/><Relationship Id="rId16" Type="http://schemas.openxmlformats.org/officeDocument/2006/relationships/image" Target="../media/image52.svg"/><Relationship Id="rId20" Type="http://schemas.openxmlformats.org/officeDocument/2006/relationships/hyperlink" Target="https://meyda.education.gov.il/files/Pop/0files/mada-technology/halon/biomimicry%20podcast%20teacher.pdf" TargetMode="Externa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hyperlink" Target="https://pop.education.gov.il/tchumey_daat/mada-tehnologia/broadsheet/" TargetMode="External"/><Relationship Id="rId5" Type="http://schemas.openxmlformats.org/officeDocument/2006/relationships/hyperlink" Target="https://meyda.education.gov.il/files/Pop/0files/mada-technology/halon/biomimicry%20podcast.pdf" TargetMode="External"/><Relationship Id="rId15" Type="http://schemas.openxmlformats.org/officeDocument/2006/relationships/image" Target="../media/image51.png"/><Relationship Id="rId23" Type="http://schemas.openxmlformats.org/officeDocument/2006/relationships/image" Target="../media/image87.png"/><Relationship Id="rId10" Type="http://schemas.openxmlformats.org/officeDocument/2006/relationships/image" Target="../media/image81.svg"/><Relationship Id="rId19" Type="http://schemas.openxmlformats.org/officeDocument/2006/relationships/image" Target="../media/image85.svg"/><Relationship Id="rId4" Type="http://schemas.openxmlformats.org/officeDocument/2006/relationships/image" Target="../media/image49.svg"/><Relationship Id="rId9" Type="http://schemas.openxmlformats.org/officeDocument/2006/relationships/image" Target="../media/image80.png"/><Relationship Id="rId14" Type="http://schemas.openxmlformats.org/officeDocument/2006/relationships/slide" Target="slide1.xml"/><Relationship Id="rId22"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726" y="-1914761"/>
            <a:ext cx="18337726" cy="1221751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a:stretch>
          </a:blipFill>
        </p:spPr>
        <p:txBody>
          <a:bodyPr/>
          <a:lstStyle/>
          <a:p>
            <a:endParaRPr lang="he-IL"/>
          </a:p>
        </p:txBody>
      </p:sp>
      <p:sp>
        <p:nvSpPr>
          <p:cNvPr id="3" name="Freeform 3"/>
          <p:cNvSpPr/>
          <p:nvPr/>
        </p:nvSpPr>
        <p:spPr>
          <a:xfrm rot="5400000">
            <a:off x="11625990" y="2938318"/>
            <a:ext cx="12217510" cy="2334198"/>
          </a:xfrm>
          <a:custGeom>
            <a:avLst/>
            <a:gdLst/>
            <a:ahLst/>
            <a:cxnLst/>
            <a:rect l="l" t="t" r="r" b="b"/>
            <a:pathLst>
              <a:path w="11758022" h="2334198">
                <a:moveTo>
                  <a:pt x="0" y="0"/>
                </a:moveTo>
                <a:lnTo>
                  <a:pt x="11758022" y="0"/>
                </a:lnTo>
                <a:lnTo>
                  <a:pt x="11758022" y="2334197"/>
                </a:lnTo>
                <a:lnTo>
                  <a:pt x="0" y="2334197"/>
                </a:lnTo>
                <a:lnTo>
                  <a:pt x="0" y="0"/>
                </a:lnTo>
                <a:close/>
              </a:path>
            </a:pathLst>
          </a:custGeom>
          <a:blipFill>
            <a:blip r:embed="rId3">
              <a:extLst>
                <a:ext uri="{96DAC541-7B7A-43D3-8B79-37D633B846F1}">
                  <asvg:svgBlip xmlns:asvg="http://schemas.microsoft.com/office/drawing/2016/SVG/main" r:embed="rId4"/>
                </a:ext>
              </a:extLst>
            </a:blip>
            <a:stretch>
              <a:fillRect l="-361" t="-40337" r="-488"/>
            </a:stretch>
          </a:blipFill>
        </p:spPr>
        <p:txBody>
          <a:bodyPr/>
          <a:lstStyle/>
          <a:p>
            <a:endParaRPr lang="he-IL"/>
          </a:p>
        </p:txBody>
      </p:sp>
      <p:sp>
        <p:nvSpPr>
          <p:cNvPr id="4" name="Freeform 4"/>
          <p:cNvSpPr/>
          <p:nvPr/>
        </p:nvSpPr>
        <p:spPr>
          <a:xfrm>
            <a:off x="13444098" y="196493"/>
            <a:ext cx="3456549" cy="1477675"/>
          </a:xfrm>
          <a:custGeom>
            <a:avLst/>
            <a:gdLst/>
            <a:ahLst/>
            <a:cxnLst/>
            <a:rect l="l" t="t" r="r" b="b"/>
            <a:pathLst>
              <a:path w="3456549" h="1477675">
                <a:moveTo>
                  <a:pt x="0" y="0"/>
                </a:moveTo>
                <a:lnTo>
                  <a:pt x="3456549" y="0"/>
                </a:lnTo>
                <a:lnTo>
                  <a:pt x="3456549" y="1477675"/>
                </a:lnTo>
                <a:lnTo>
                  <a:pt x="0" y="1477675"/>
                </a:lnTo>
                <a:lnTo>
                  <a:pt x="0" y="0"/>
                </a:lnTo>
                <a:close/>
              </a:path>
            </a:pathLst>
          </a:custGeom>
          <a:blipFill>
            <a:blip r:embed="rId5"/>
            <a:stretch>
              <a:fillRect/>
            </a:stretch>
          </a:blipFill>
        </p:spPr>
        <p:txBody>
          <a:bodyPr/>
          <a:lstStyle/>
          <a:p>
            <a:endParaRPr lang="he-IL"/>
          </a:p>
        </p:txBody>
      </p:sp>
      <p:sp>
        <p:nvSpPr>
          <p:cNvPr id="5" name="TextBox 5"/>
          <p:cNvSpPr txBox="1"/>
          <p:nvPr/>
        </p:nvSpPr>
        <p:spPr>
          <a:xfrm>
            <a:off x="8432357" y="7578471"/>
            <a:ext cx="3852966" cy="929640"/>
          </a:xfrm>
          <a:prstGeom prst="rect">
            <a:avLst/>
          </a:prstGeom>
        </p:spPr>
        <p:txBody>
          <a:bodyPr lIns="0" tIns="0" rIns="0" bIns="0" rtlCol="0" anchor="t">
            <a:spAutoFit/>
          </a:bodyPr>
          <a:lstStyle/>
          <a:p>
            <a:pPr algn="ctr" rtl="1">
              <a:lnSpc>
                <a:spcPts val="7559"/>
              </a:lnSpc>
              <a:spcBef>
                <a:spcPct val="0"/>
              </a:spcBef>
            </a:pPr>
            <a:r>
              <a:rPr lang="he-IL" sz="5400">
                <a:solidFill>
                  <a:srgbClr val="000000"/>
                </a:solidFill>
                <a:latin typeface="Afarsek"/>
                <a:ea typeface="Afarsek"/>
                <a:cs typeface="Afarsek"/>
                <a:sym typeface="Afarsek"/>
                <a:hlinkClick r:id="rId6" action="ppaction://hlinksldjump"/>
                <a:rtl/>
              </a:rPr>
              <a:t>צורה ומבנה</a:t>
            </a:r>
          </a:p>
        </p:txBody>
      </p:sp>
      <p:sp>
        <p:nvSpPr>
          <p:cNvPr id="6" name="Freeform 6"/>
          <p:cNvSpPr/>
          <p:nvPr/>
        </p:nvSpPr>
        <p:spPr>
          <a:xfrm>
            <a:off x="2227683" y="3172599"/>
            <a:ext cx="2607995" cy="2197693"/>
          </a:xfrm>
          <a:custGeom>
            <a:avLst/>
            <a:gdLst/>
            <a:ahLst/>
            <a:cxnLst/>
            <a:rect l="l" t="t" r="r" b="b"/>
            <a:pathLst>
              <a:path w="2607995" h="2197693">
                <a:moveTo>
                  <a:pt x="0" y="0"/>
                </a:moveTo>
                <a:lnTo>
                  <a:pt x="2607995" y="0"/>
                </a:lnTo>
                <a:lnTo>
                  <a:pt x="2607995" y="2197693"/>
                </a:lnTo>
                <a:lnTo>
                  <a:pt x="0" y="2197693"/>
                </a:lnTo>
                <a:lnTo>
                  <a:pt x="0" y="0"/>
                </a:lnTo>
                <a:close/>
              </a:path>
            </a:pathLst>
          </a:custGeom>
          <a:blipFill>
            <a:blip r:embed="rId7">
              <a:alphaModFix amt="57000"/>
              <a:extLst>
                <a:ext uri="{96DAC541-7B7A-43D3-8B79-37D633B846F1}">
                  <asvg:svgBlip xmlns:asvg="http://schemas.microsoft.com/office/drawing/2016/SVG/main" r:embed="rId8"/>
                </a:ext>
              </a:extLst>
            </a:blip>
            <a:stretch>
              <a:fillRect/>
            </a:stretch>
          </a:blipFill>
        </p:spPr>
        <p:txBody>
          <a:bodyPr/>
          <a:lstStyle/>
          <a:p>
            <a:endParaRPr lang="he-IL"/>
          </a:p>
        </p:txBody>
      </p:sp>
      <p:sp>
        <p:nvSpPr>
          <p:cNvPr id="7" name="Freeform 7"/>
          <p:cNvSpPr/>
          <p:nvPr/>
        </p:nvSpPr>
        <p:spPr>
          <a:xfrm>
            <a:off x="6294711" y="3463445"/>
            <a:ext cx="2660316" cy="2241782"/>
          </a:xfrm>
          <a:custGeom>
            <a:avLst/>
            <a:gdLst/>
            <a:ahLst/>
            <a:cxnLst/>
            <a:rect l="l" t="t" r="r" b="b"/>
            <a:pathLst>
              <a:path w="2660316" h="2241782">
                <a:moveTo>
                  <a:pt x="0" y="0"/>
                </a:moveTo>
                <a:lnTo>
                  <a:pt x="2660316" y="0"/>
                </a:lnTo>
                <a:lnTo>
                  <a:pt x="2660316" y="2241782"/>
                </a:lnTo>
                <a:lnTo>
                  <a:pt x="0" y="2241782"/>
                </a:lnTo>
                <a:lnTo>
                  <a:pt x="0" y="0"/>
                </a:lnTo>
                <a:close/>
              </a:path>
            </a:pathLst>
          </a:custGeom>
          <a:blipFill>
            <a:blip r:embed="rId7">
              <a:alphaModFix amt="57000"/>
              <a:extLst>
                <a:ext uri="{96DAC541-7B7A-43D3-8B79-37D633B846F1}">
                  <asvg:svgBlip xmlns:asvg="http://schemas.microsoft.com/office/drawing/2016/SVG/main" r:embed="rId8"/>
                </a:ext>
              </a:extLst>
            </a:blip>
            <a:stretch>
              <a:fillRect/>
            </a:stretch>
          </a:blipFill>
        </p:spPr>
        <p:txBody>
          <a:bodyPr/>
          <a:lstStyle/>
          <a:p>
            <a:endParaRPr lang="he-IL"/>
          </a:p>
        </p:txBody>
      </p:sp>
      <p:sp>
        <p:nvSpPr>
          <p:cNvPr id="8" name="TextBox 8"/>
          <p:cNvSpPr txBox="1"/>
          <p:nvPr/>
        </p:nvSpPr>
        <p:spPr>
          <a:xfrm>
            <a:off x="3305177" y="6543762"/>
            <a:ext cx="3639070" cy="938847"/>
          </a:xfrm>
          <a:prstGeom prst="rect">
            <a:avLst/>
          </a:prstGeom>
        </p:spPr>
        <p:txBody>
          <a:bodyPr lIns="0" tIns="0" rIns="0" bIns="0" rtlCol="0" anchor="t">
            <a:spAutoFit/>
          </a:bodyPr>
          <a:lstStyle/>
          <a:p>
            <a:pPr algn="ctr" rtl="1">
              <a:lnSpc>
                <a:spcPts val="7564"/>
              </a:lnSpc>
              <a:spcBef>
                <a:spcPct val="0"/>
              </a:spcBef>
            </a:pPr>
            <a:r>
              <a:rPr lang="he-IL" sz="5403" u="sng" dirty="0">
                <a:solidFill>
                  <a:srgbClr val="000000"/>
                </a:solidFill>
                <a:latin typeface="Afarsek"/>
                <a:ea typeface="Afarsek"/>
                <a:cs typeface="Afarsek"/>
                <a:sym typeface="Afarsek"/>
                <a:hlinkClick r:id="rId9" action="ppaction://hlinksldjump"/>
                <a:rtl/>
              </a:rPr>
              <a:t>תהליכים ומערכות</a:t>
            </a:r>
          </a:p>
        </p:txBody>
      </p:sp>
      <p:sp>
        <p:nvSpPr>
          <p:cNvPr id="9" name="Freeform 9">
            <a:hlinkClick r:id="rId9" action="ppaction://hlinksldjump"/>
          </p:cNvPr>
          <p:cNvSpPr/>
          <p:nvPr/>
        </p:nvSpPr>
        <p:spPr>
          <a:xfrm>
            <a:off x="3152097" y="2614665"/>
            <a:ext cx="4157729" cy="4116152"/>
          </a:xfrm>
          <a:custGeom>
            <a:avLst/>
            <a:gdLst/>
            <a:ahLst/>
            <a:cxnLst/>
            <a:rect l="l" t="t" r="r" b="b"/>
            <a:pathLst>
              <a:path w="4157729" h="4116152">
                <a:moveTo>
                  <a:pt x="0" y="0"/>
                </a:moveTo>
                <a:lnTo>
                  <a:pt x="4157729" y="0"/>
                </a:lnTo>
                <a:lnTo>
                  <a:pt x="4157729" y="4116152"/>
                </a:lnTo>
                <a:lnTo>
                  <a:pt x="0" y="4116152"/>
                </a:lnTo>
                <a:lnTo>
                  <a:pt x="0" y="0"/>
                </a:lnTo>
                <a:close/>
              </a:path>
            </a:pathLst>
          </a:custGeom>
          <a:blipFill>
            <a:blip r:embed="rId10"/>
            <a:stretch>
              <a:fillRect/>
            </a:stretch>
          </a:blipFill>
        </p:spPr>
        <p:txBody>
          <a:bodyPr/>
          <a:lstStyle/>
          <a:p>
            <a:endParaRPr lang="he-IL"/>
          </a:p>
        </p:txBody>
      </p:sp>
      <p:sp>
        <p:nvSpPr>
          <p:cNvPr id="10" name="Freeform 10">
            <a:hlinkClick r:id="rId9" action="ppaction://hlinksldjump"/>
          </p:cNvPr>
          <p:cNvSpPr/>
          <p:nvPr/>
        </p:nvSpPr>
        <p:spPr>
          <a:xfrm>
            <a:off x="3368933" y="3190466"/>
            <a:ext cx="1755779" cy="1784782"/>
          </a:xfrm>
          <a:custGeom>
            <a:avLst/>
            <a:gdLst/>
            <a:ahLst/>
            <a:cxnLst/>
            <a:rect l="l" t="t" r="r" b="b"/>
            <a:pathLst>
              <a:path w="1755779" h="1784782">
                <a:moveTo>
                  <a:pt x="0" y="0"/>
                </a:moveTo>
                <a:lnTo>
                  <a:pt x="1755779" y="0"/>
                </a:lnTo>
                <a:lnTo>
                  <a:pt x="1755779" y="1784782"/>
                </a:lnTo>
                <a:lnTo>
                  <a:pt x="0" y="1784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he-IL"/>
          </a:p>
        </p:txBody>
      </p:sp>
      <p:sp>
        <p:nvSpPr>
          <p:cNvPr id="11" name="Freeform 11">
            <a:hlinkClick r:id="rId9" action="ppaction://hlinksldjump"/>
          </p:cNvPr>
          <p:cNvSpPr/>
          <p:nvPr/>
        </p:nvSpPr>
        <p:spPr>
          <a:xfrm>
            <a:off x="3589987" y="3426021"/>
            <a:ext cx="1313672" cy="1313672"/>
          </a:xfrm>
          <a:custGeom>
            <a:avLst/>
            <a:gdLst/>
            <a:ahLst/>
            <a:cxnLst/>
            <a:rect l="l" t="t" r="r" b="b"/>
            <a:pathLst>
              <a:path w="1313672" h="1313672">
                <a:moveTo>
                  <a:pt x="0" y="0"/>
                </a:moveTo>
                <a:lnTo>
                  <a:pt x="1313672" y="0"/>
                </a:lnTo>
                <a:lnTo>
                  <a:pt x="1313672" y="1313672"/>
                </a:lnTo>
                <a:lnTo>
                  <a:pt x="0" y="13136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he-IL"/>
          </a:p>
        </p:txBody>
      </p:sp>
      <p:sp>
        <p:nvSpPr>
          <p:cNvPr id="12" name="Freeform 12">
            <a:hlinkClick r:id="rId9" action="ppaction://hlinksldjump"/>
          </p:cNvPr>
          <p:cNvSpPr/>
          <p:nvPr/>
        </p:nvSpPr>
        <p:spPr>
          <a:xfrm>
            <a:off x="3575515" y="4609838"/>
            <a:ext cx="3201272" cy="1476587"/>
          </a:xfrm>
          <a:custGeom>
            <a:avLst/>
            <a:gdLst/>
            <a:ahLst/>
            <a:cxnLst/>
            <a:rect l="l" t="t" r="r" b="b"/>
            <a:pathLst>
              <a:path w="3201272" h="1476587">
                <a:moveTo>
                  <a:pt x="0" y="0"/>
                </a:moveTo>
                <a:lnTo>
                  <a:pt x="3201272" y="0"/>
                </a:lnTo>
                <a:lnTo>
                  <a:pt x="3201272" y="1476586"/>
                </a:lnTo>
                <a:lnTo>
                  <a:pt x="0" y="1476586"/>
                </a:lnTo>
                <a:lnTo>
                  <a:pt x="0" y="0"/>
                </a:lnTo>
                <a:close/>
              </a:path>
            </a:pathLst>
          </a:custGeom>
          <a:blipFill>
            <a:blip r:embed="rId15">
              <a:alphaModFix amt="77000"/>
              <a:extLst>
                <a:ext uri="{96DAC541-7B7A-43D3-8B79-37D633B846F1}">
                  <asvg:svgBlip xmlns:asvg="http://schemas.microsoft.com/office/drawing/2016/SVG/main" r:embed="rId16"/>
                </a:ext>
              </a:extLst>
            </a:blip>
            <a:stretch>
              <a:fillRect/>
            </a:stretch>
          </a:blipFill>
        </p:spPr>
        <p:txBody>
          <a:bodyPr/>
          <a:lstStyle/>
          <a:p>
            <a:endParaRPr lang="he-IL"/>
          </a:p>
        </p:txBody>
      </p:sp>
      <p:sp>
        <p:nvSpPr>
          <p:cNvPr id="13" name="Freeform 13">
            <a:hlinkClick r:id="rId9" action="ppaction://hlinksldjump"/>
          </p:cNvPr>
          <p:cNvSpPr/>
          <p:nvPr/>
        </p:nvSpPr>
        <p:spPr>
          <a:xfrm rot="-708618" flipH="1">
            <a:off x="5062156" y="2747752"/>
            <a:ext cx="1516728" cy="2090728"/>
          </a:xfrm>
          <a:custGeom>
            <a:avLst/>
            <a:gdLst/>
            <a:ahLst/>
            <a:cxnLst/>
            <a:rect l="l" t="t" r="r" b="b"/>
            <a:pathLst>
              <a:path w="1516728" h="2090728">
                <a:moveTo>
                  <a:pt x="1516728" y="0"/>
                </a:moveTo>
                <a:lnTo>
                  <a:pt x="0" y="0"/>
                </a:lnTo>
                <a:lnTo>
                  <a:pt x="0" y="2090727"/>
                </a:lnTo>
                <a:lnTo>
                  <a:pt x="1516728" y="2090727"/>
                </a:lnTo>
                <a:lnTo>
                  <a:pt x="1516728"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he-IL"/>
          </a:p>
        </p:txBody>
      </p:sp>
      <p:sp>
        <p:nvSpPr>
          <p:cNvPr id="14" name="Freeform 14">
            <a:hlinkClick r:id="rId9" action="ppaction://hlinksldjump"/>
          </p:cNvPr>
          <p:cNvSpPr/>
          <p:nvPr/>
        </p:nvSpPr>
        <p:spPr>
          <a:xfrm>
            <a:off x="3188087" y="4975248"/>
            <a:ext cx="2156083" cy="1620780"/>
          </a:xfrm>
          <a:custGeom>
            <a:avLst/>
            <a:gdLst/>
            <a:ahLst/>
            <a:cxnLst/>
            <a:rect l="l" t="t" r="r" b="b"/>
            <a:pathLst>
              <a:path w="2156083" h="1620780">
                <a:moveTo>
                  <a:pt x="0" y="0"/>
                </a:moveTo>
                <a:lnTo>
                  <a:pt x="2156083" y="0"/>
                </a:lnTo>
                <a:lnTo>
                  <a:pt x="2156083" y="1620780"/>
                </a:lnTo>
                <a:lnTo>
                  <a:pt x="0" y="1620780"/>
                </a:lnTo>
                <a:lnTo>
                  <a:pt x="0" y="0"/>
                </a:lnTo>
                <a:close/>
              </a:path>
            </a:pathLst>
          </a:custGeom>
          <a:blipFill>
            <a:blip r:embed="rId19"/>
            <a:stretch>
              <a:fillRect l="-15813" t="-34806" r="-14282" b="-38256"/>
            </a:stretch>
          </a:blipFill>
        </p:spPr>
        <p:txBody>
          <a:bodyPr/>
          <a:lstStyle/>
          <a:p>
            <a:endParaRPr lang="he-IL"/>
          </a:p>
        </p:txBody>
      </p:sp>
      <p:sp>
        <p:nvSpPr>
          <p:cNvPr id="15" name="TextBox 15"/>
          <p:cNvSpPr txBox="1"/>
          <p:nvPr/>
        </p:nvSpPr>
        <p:spPr>
          <a:xfrm rot="5400000">
            <a:off x="13960488" y="3673202"/>
            <a:ext cx="8582068" cy="1527401"/>
          </a:xfrm>
          <a:prstGeom prst="rect">
            <a:avLst/>
          </a:prstGeom>
        </p:spPr>
        <p:txBody>
          <a:bodyPr lIns="0" tIns="0" rIns="0" bIns="0" rtlCol="0" anchor="t">
            <a:spAutoFit/>
          </a:bodyPr>
          <a:lstStyle/>
          <a:p>
            <a:pPr algn="ctr" rtl="1">
              <a:lnSpc>
                <a:spcPts val="12412"/>
              </a:lnSpc>
              <a:spcBef>
                <a:spcPct val="0"/>
              </a:spcBef>
            </a:pPr>
            <a:r>
              <a:rPr lang="he-IL" sz="8866" dirty="0">
                <a:solidFill>
                  <a:srgbClr val="000000"/>
                </a:solidFill>
                <a:latin typeface="Petel"/>
                <a:ea typeface="Petel"/>
                <a:cs typeface="Petel"/>
                <a:sym typeface="Petel"/>
                <a:rtl/>
              </a:rPr>
              <a:t>עלון מדע וטכנולוגיה</a:t>
            </a:r>
          </a:p>
        </p:txBody>
      </p:sp>
      <p:sp>
        <p:nvSpPr>
          <p:cNvPr id="16" name="Freeform 16"/>
          <p:cNvSpPr/>
          <p:nvPr/>
        </p:nvSpPr>
        <p:spPr>
          <a:xfrm>
            <a:off x="11305809" y="3504898"/>
            <a:ext cx="2252814" cy="1898390"/>
          </a:xfrm>
          <a:custGeom>
            <a:avLst/>
            <a:gdLst/>
            <a:ahLst/>
            <a:cxnLst/>
            <a:rect l="l" t="t" r="r" b="b"/>
            <a:pathLst>
              <a:path w="2252814" h="1898390">
                <a:moveTo>
                  <a:pt x="0" y="0"/>
                </a:moveTo>
                <a:lnTo>
                  <a:pt x="2252814" y="0"/>
                </a:lnTo>
                <a:lnTo>
                  <a:pt x="2252814" y="1898390"/>
                </a:lnTo>
                <a:lnTo>
                  <a:pt x="0" y="1898390"/>
                </a:lnTo>
                <a:lnTo>
                  <a:pt x="0" y="0"/>
                </a:lnTo>
                <a:close/>
              </a:path>
            </a:pathLst>
          </a:custGeom>
          <a:blipFill>
            <a:blip r:embed="rId7">
              <a:alphaModFix amt="57000"/>
              <a:extLst>
                <a:ext uri="{96DAC541-7B7A-43D3-8B79-37D633B846F1}">
                  <asvg:svgBlip xmlns:asvg="http://schemas.microsoft.com/office/drawing/2016/SVG/main" r:embed="rId8"/>
                </a:ext>
              </a:extLst>
            </a:blip>
            <a:stretch>
              <a:fillRect/>
            </a:stretch>
          </a:blipFill>
        </p:spPr>
        <p:txBody>
          <a:bodyPr/>
          <a:lstStyle/>
          <a:p>
            <a:endParaRPr lang="he-IL"/>
          </a:p>
        </p:txBody>
      </p:sp>
      <p:sp>
        <p:nvSpPr>
          <p:cNvPr id="17" name="Freeform 17"/>
          <p:cNvSpPr/>
          <p:nvPr/>
        </p:nvSpPr>
        <p:spPr>
          <a:xfrm>
            <a:off x="14648834" y="4805217"/>
            <a:ext cx="2610466" cy="2199775"/>
          </a:xfrm>
          <a:custGeom>
            <a:avLst/>
            <a:gdLst/>
            <a:ahLst/>
            <a:cxnLst/>
            <a:rect l="l" t="t" r="r" b="b"/>
            <a:pathLst>
              <a:path w="2610466" h="2199775">
                <a:moveTo>
                  <a:pt x="0" y="0"/>
                </a:moveTo>
                <a:lnTo>
                  <a:pt x="2610466" y="0"/>
                </a:lnTo>
                <a:lnTo>
                  <a:pt x="2610466" y="2199775"/>
                </a:lnTo>
                <a:lnTo>
                  <a:pt x="0" y="2199775"/>
                </a:lnTo>
                <a:lnTo>
                  <a:pt x="0" y="0"/>
                </a:lnTo>
                <a:close/>
              </a:path>
            </a:pathLst>
          </a:custGeom>
          <a:blipFill>
            <a:blip r:embed="rId7">
              <a:alphaModFix amt="57000"/>
              <a:extLst>
                <a:ext uri="{96DAC541-7B7A-43D3-8B79-37D633B846F1}">
                  <asvg:svgBlip xmlns:asvg="http://schemas.microsoft.com/office/drawing/2016/SVG/main" r:embed="rId8"/>
                </a:ext>
              </a:extLst>
            </a:blip>
            <a:stretch>
              <a:fillRect/>
            </a:stretch>
          </a:blipFill>
        </p:spPr>
        <p:txBody>
          <a:bodyPr/>
          <a:lstStyle/>
          <a:p>
            <a:endParaRPr lang="he-IL"/>
          </a:p>
        </p:txBody>
      </p:sp>
      <p:sp>
        <p:nvSpPr>
          <p:cNvPr id="18" name="Freeform 18"/>
          <p:cNvSpPr/>
          <p:nvPr/>
        </p:nvSpPr>
        <p:spPr>
          <a:xfrm>
            <a:off x="327707" y="2155318"/>
            <a:ext cx="2401485" cy="2431884"/>
          </a:xfrm>
          <a:custGeom>
            <a:avLst/>
            <a:gdLst/>
            <a:ahLst/>
            <a:cxnLst/>
            <a:rect l="l" t="t" r="r" b="b"/>
            <a:pathLst>
              <a:path w="2401485" h="2431884">
                <a:moveTo>
                  <a:pt x="0" y="0"/>
                </a:moveTo>
                <a:lnTo>
                  <a:pt x="2401485" y="0"/>
                </a:lnTo>
                <a:lnTo>
                  <a:pt x="2401485" y="2431884"/>
                </a:lnTo>
                <a:lnTo>
                  <a:pt x="0" y="2431884"/>
                </a:lnTo>
                <a:lnTo>
                  <a:pt x="0" y="0"/>
                </a:lnTo>
                <a:close/>
              </a:path>
            </a:pathLst>
          </a:custGeom>
          <a:blipFill>
            <a:blip r:embed="rId20"/>
            <a:stretch>
              <a:fillRect/>
            </a:stretch>
          </a:blipFill>
        </p:spPr>
        <p:txBody>
          <a:bodyPr/>
          <a:lstStyle/>
          <a:p>
            <a:endParaRPr lang="he-IL"/>
          </a:p>
        </p:txBody>
      </p:sp>
      <p:sp>
        <p:nvSpPr>
          <p:cNvPr id="19" name="Freeform 19"/>
          <p:cNvSpPr/>
          <p:nvPr/>
        </p:nvSpPr>
        <p:spPr>
          <a:xfrm>
            <a:off x="295378" y="2419759"/>
            <a:ext cx="2040094" cy="2017143"/>
          </a:xfrm>
          <a:custGeom>
            <a:avLst/>
            <a:gdLst/>
            <a:ahLst/>
            <a:cxnLst/>
            <a:rect l="l" t="t" r="r" b="b"/>
            <a:pathLst>
              <a:path w="2040094" h="2017143">
                <a:moveTo>
                  <a:pt x="0" y="0"/>
                </a:moveTo>
                <a:lnTo>
                  <a:pt x="2040094" y="0"/>
                </a:lnTo>
                <a:lnTo>
                  <a:pt x="2040094" y="2017142"/>
                </a:lnTo>
                <a:lnTo>
                  <a:pt x="0" y="2017142"/>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he-IL"/>
          </a:p>
        </p:txBody>
      </p:sp>
      <p:sp>
        <p:nvSpPr>
          <p:cNvPr id="20" name="Freeform 20"/>
          <p:cNvSpPr/>
          <p:nvPr/>
        </p:nvSpPr>
        <p:spPr>
          <a:xfrm>
            <a:off x="1092694" y="3868365"/>
            <a:ext cx="599993" cy="515244"/>
          </a:xfrm>
          <a:custGeom>
            <a:avLst/>
            <a:gdLst/>
            <a:ahLst/>
            <a:cxnLst/>
            <a:rect l="l" t="t" r="r" b="b"/>
            <a:pathLst>
              <a:path w="599993" h="515244">
                <a:moveTo>
                  <a:pt x="0" y="0"/>
                </a:moveTo>
                <a:lnTo>
                  <a:pt x="599993" y="0"/>
                </a:lnTo>
                <a:lnTo>
                  <a:pt x="599993" y="515243"/>
                </a:lnTo>
                <a:lnTo>
                  <a:pt x="0" y="51524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he-IL"/>
          </a:p>
        </p:txBody>
      </p:sp>
      <p:sp>
        <p:nvSpPr>
          <p:cNvPr id="21" name="Freeform 21">
            <a:hlinkClick r:id="rId6" action="ppaction://hlinksldjump"/>
          </p:cNvPr>
          <p:cNvSpPr/>
          <p:nvPr/>
        </p:nvSpPr>
        <p:spPr>
          <a:xfrm>
            <a:off x="8008177" y="3521447"/>
            <a:ext cx="4136489" cy="4095124"/>
          </a:xfrm>
          <a:custGeom>
            <a:avLst/>
            <a:gdLst/>
            <a:ahLst/>
            <a:cxnLst/>
            <a:rect l="l" t="t" r="r" b="b"/>
            <a:pathLst>
              <a:path w="4136489" h="4095124">
                <a:moveTo>
                  <a:pt x="0" y="0"/>
                </a:moveTo>
                <a:lnTo>
                  <a:pt x="4136489" y="0"/>
                </a:lnTo>
                <a:lnTo>
                  <a:pt x="4136489" y="4095124"/>
                </a:lnTo>
                <a:lnTo>
                  <a:pt x="0" y="4095124"/>
                </a:lnTo>
                <a:lnTo>
                  <a:pt x="0" y="0"/>
                </a:lnTo>
                <a:close/>
              </a:path>
            </a:pathLst>
          </a:custGeom>
          <a:blipFill>
            <a:blip r:embed="rId25"/>
            <a:stretch>
              <a:fillRect/>
            </a:stretch>
          </a:blipFill>
        </p:spPr>
        <p:txBody>
          <a:bodyPr/>
          <a:lstStyle/>
          <a:p>
            <a:endParaRPr lang="he-IL"/>
          </a:p>
        </p:txBody>
      </p:sp>
      <p:sp>
        <p:nvSpPr>
          <p:cNvPr id="22" name="Freeform 22">
            <a:hlinkClick r:id="rId6" action="ppaction://hlinksldjump"/>
          </p:cNvPr>
          <p:cNvSpPr/>
          <p:nvPr/>
        </p:nvSpPr>
        <p:spPr>
          <a:xfrm>
            <a:off x="9292014" y="6246207"/>
            <a:ext cx="2133653" cy="1446564"/>
          </a:xfrm>
          <a:custGeom>
            <a:avLst/>
            <a:gdLst/>
            <a:ahLst/>
            <a:cxnLst/>
            <a:rect l="l" t="t" r="r" b="b"/>
            <a:pathLst>
              <a:path w="2133653" h="1446564">
                <a:moveTo>
                  <a:pt x="0" y="0"/>
                </a:moveTo>
                <a:lnTo>
                  <a:pt x="2133653" y="0"/>
                </a:lnTo>
                <a:lnTo>
                  <a:pt x="2133653" y="1446564"/>
                </a:lnTo>
                <a:lnTo>
                  <a:pt x="0" y="1446564"/>
                </a:lnTo>
                <a:lnTo>
                  <a:pt x="0" y="0"/>
                </a:lnTo>
                <a:close/>
              </a:path>
            </a:pathLst>
          </a:custGeom>
          <a:blipFill>
            <a:blip r:embed="rId26">
              <a:extLst>
                <a:ext uri="{96DAC541-7B7A-43D3-8B79-37D633B846F1}">
                  <asvg:svgBlip xmlns:asvg="http://schemas.microsoft.com/office/drawing/2016/SVG/main" r:embed="rId27"/>
                </a:ext>
              </a:extLst>
            </a:blip>
            <a:stretch>
              <a:fillRect l="-126055" b="-16699"/>
            </a:stretch>
          </a:blipFill>
        </p:spPr>
        <p:txBody>
          <a:bodyPr/>
          <a:lstStyle/>
          <a:p>
            <a:endParaRPr lang="he-IL"/>
          </a:p>
        </p:txBody>
      </p:sp>
      <p:sp>
        <p:nvSpPr>
          <p:cNvPr id="23" name="Freeform 23">
            <a:hlinkClick r:id="rId6" action="ppaction://hlinksldjump"/>
          </p:cNvPr>
          <p:cNvSpPr/>
          <p:nvPr/>
        </p:nvSpPr>
        <p:spPr>
          <a:xfrm rot="488486">
            <a:off x="10202014" y="3374393"/>
            <a:ext cx="1514590" cy="1881479"/>
          </a:xfrm>
          <a:custGeom>
            <a:avLst/>
            <a:gdLst/>
            <a:ahLst/>
            <a:cxnLst/>
            <a:rect l="l" t="t" r="r" b="b"/>
            <a:pathLst>
              <a:path w="1514590" h="1881479">
                <a:moveTo>
                  <a:pt x="0" y="0"/>
                </a:moveTo>
                <a:lnTo>
                  <a:pt x="1514590" y="0"/>
                </a:lnTo>
                <a:lnTo>
                  <a:pt x="1514590" y="1881479"/>
                </a:lnTo>
                <a:lnTo>
                  <a:pt x="0" y="1881479"/>
                </a:lnTo>
                <a:lnTo>
                  <a:pt x="0" y="0"/>
                </a:lnTo>
                <a:close/>
              </a:path>
            </a:pathLst>
          </a:custGeom>
          <a:blipFill>
            <a:blip r:embed="rId28"/>
            <a:stretch>
              <a:fillRect/>
            </a:stretch>
          </a:blipFill>
        </p:spPr>
        <p:txBody>
          <a:bodyPr/>
          <a:lstStyle/>
          <a:p>
            <a:endParaRPr lang="he-IL"/>
          </a:p>
        </p:txBody>
      </p:sp>
      <p:sp>
        <p:nvSpPr>
          <p:cNvPr id="24" name="Freeform 24">
            <a:hlinkClick r:id="rId6" action="ppaction://hlinksldjump"/>
          </p:cNvPr>
          <p:cNvSpPr/>
          <p:nvPr/>
        </p:nvSpPr>
        <p:spPr>
          <a:xfrm rot="-683595">
            <a:off x="8569475" y="3387514"/>
            <a:ext cx="2252716" cy="1612960"/>
          </a:xfrm>
          <a:custGeom>
            <a:avLst/>
            <a:gdLst/>
            <a:ahLst/>
            <a:cxnLst/>
            <a:rect l="l" t="t" r="r" b="b"/>
            <a:pathLst>
              <a:path w="2252716" h="1612960">
                <a:moveTo>
                  <a:pt x="0" y="0"/>
                </a:moveTo>
                <a:lnTo>
                  <a:pt x="2252716" y="0"/>
                </a:lnTo>
                <a:lnTo>
                  <a:pt x="2252716" y="1612959"/>
                </a:lnTo>
                <a:lnTo>
                  <a:pt x="0" y="1612959"/>
                </a:lnTo>
                <a:lnTo>
                  <a:pt x="0" y="0"/>
                </a:lnTo>
                <a:close/>
              </a:path>
            </a:pathLst>
          </a:custGeom>
          <a:blipFill>
            <a:blip r:embed="rId29"/>
            <a:stretch>
              <a:fillRect r="-6513" b="-8519"/>
            </a:stretch>
          </a:blipFill>
        </p:spPr>
        <p:txBody>
          <a:bodyPr/>
          <a:lstStyle/>
          <a:p>
            <a:endParaRPr lang="he-IL"/>
          </a:p>
        </p:txBody>
      </p:sp>
      <p:sp>
        <p:nvSpPr>
          <p:cNvPr id="25" name="Freeform 25">
            <a:hlinkClick r:id="rId6" action="ppaction://hlinksldjump"/>
          </p:cNvPr>
          <p:cNvSpPr/>
          <p:nvPr/>
        </p:nvSpPr>
        <p:spPr>
          <a:xfrm rot="-573991">
            <a:off x="10232092" y="4703632"/>
            <a:ext cx="2044453" cy="2044453"/>
          </a:xfrm>
          <a:custGeom>
            <a:avLst/>
            <a:gdLst/>
            <a:ahLst/>
            <a:cxnLst/>
            <a:rect l="l" t="t" r="r" b="b"/>
            <a:pathLst>
              <a:path w="2044453" h="2044453">
                <a:moveTo>
                  <a:pt x="0" y="0"/>
                </a:moveTo>
                <a:lnTo>
                  <a:pt x="2044453" y="0"/>
                </a:lnTo>
                <a:lnTo>
                  <a:pt x="2044453" y="2044453"/>
                </a:lnTo>
                <a:lnTo>
                  <a:pt x="0" y="2044453"/>
                </a:lnTo>
                <a:lnTo>
                  <a:pt x="0" y="0"/>
                </a:lnTo>
                <a:close/>
              </a:path>
            </a:pathLst>
          </a:custGeom>
          <a:blipFill>
            <a:blip r:embed="rId30"/>
            <a:stretch>
              <a:fillRect/>
            </a:stretch>
          </a:blipFill>
        </p:spPr>
        <p:txBody>
          <a:bodyPr/>
          <a:lstStyle/>
          <a:p>
            <a:endParaRPr lang="he-IL"/>
          </a:p>
        </p:txBody>
      </p:sp>
      <p:sp>
        <p:nvSpPr>
          <p:cNvPr id="26" name="Freeform 26">
            <a:hlinkClick r:id="rId6" action="ppaction://hlinksldjump"/>
          </p:cNvPr>
          <p:cNvSpPr/>
          <p:nvPr/>
        </p:nvSpPr>
        <p:spPr>
          <a:xfrm>
            <a:off x="9603906" y="6007535"/>
            <a:ext cx="2133653" cy="1446564"/>
          </a:xfrm>
          <a:custGeom>
            <a:avLst/>
            <a:gdLst/>
            <a:ahLst/>
            <a:cxnLst/>
            <a:rect l="l" t="t" r="r" b="b"/>
            <a:pathLst>
              <a:path w="2133653" h="1446564">
                <a:moveTo>
                  <a:pt x="0" y="0"/>
                </a:moveTo>
                <a:lnTo>
                  <a:pt x="2133653" y="0"/>
                </a:lnTo>
                <a:lnTo>
                  <a:pt x="2133653" y="1446564"/>
                </a:lnTo>
                <a:lnTo>
                  <a:pt x="0" y="1446564"/>
                </a:lnTo>
                <a:lnTo>
                  <a:pt x="0" y="0"/>
                </a:lnTo>
                <a:close/>
              </a:path>
            </a:pathLst>
          </a:custGeom>
          <a:blipFill>
            <a:blip r:embed="rId31">
              <a:extLst>
                <a:ext uri="{96DAC541-7B7A-43D3-8B79-37D633B846F1}">
                  <asvg:svgBlip xmlns:asvg="http://schemas.microsoft.com/office/drawing/2016/SVG/main" r:embed="rId32"/>
                </a:ext>
              </a:extLst>
            </a:blip>
            <a:stretch>
              <a:fillRect l="-126055" b="-16699"/>
            </a:stretch>
          </a:blipFill>
        </p:spPr>
        <p:txBody>
          <a:bodyPr/>
          <a:lstStyle/>
          <a:p>
            <a:endParaRPr lang="he-IL"/>
          </a:p>
        </p:txBody>
      </p:sp>
      <p:sp>
        <p:nvSpPr>
          <p:cNvPr id="27" name="Freeform 27">
            <a:hlinkClick r:id="rId6" action="ppaction://hlinksldjump"/>
          </p:cNvPr>
          <p:cNvSpPr/>
          <p:nvPr/>
        </p:nvSpPr>
        <p:spPr>
          <a:xfrm>
            <a:off x="8354638" y="4199670"/>
            <a:ext cx="1431376" cy="2428363"/>
          </a:xfrm>
          <a:custGeom>
            <a:avLst/>
            <a:gdLst/>
            <a:ahLst/>
            <a:cxnLst/>
            <a:rect l="l" t="t" r="r" b="b"/>
            <a:pathLst>
              <a:path w="1431376" h="2428363">
                <a:moveTo>
                  <a:pt x="0" y="0"/>
                </a:moveTo>
                <a:lnTo>
                  <a:pt x="1431375" y="0"/>
                </a:lnTo>
                <a:lnTo>
                  <a:pt x="1431375" y="2428363"/>
                </a:lnTo>
                <a:lnTo>
                  <a:pt x="0" y="2428363"/>
                </a:lnTo>
                <a:lnTo>
                  <a:pt x="0" y="0"/>
                </a:lnTo>
                <a:close/>
              </a:path>
            </a:pathLst>
          </a:custGeom>
          <a:blipFill>
            <a:blip r:embed="rId33">
              <a:alphaModFix amt="60000"/>
              <a:extLst>
                <a:ext uri="{96DAC541-7B7A-43D3-8B79-37D633B846F1}">
                  <asvg:svgBlip xmlns:asvg="http://schemas.microsoft.com/office/drawing/2016/SVG/main" r:embed="rId34"/>
                </a:ext>
              </a:extLst>
            </a:blip>
            <a:stretch>
              <a:fillRect l="-96143" b="-5354"/>
            </a:stretch>
          </a:blipFill>
        </p:spPr>
        <p:txBody>
          <a:bodyPr/>
          <a:lstStyle/>
          <a:p>
            <a:endParaRPr lang="he-IL"/>
          </a:p>
        </p:txBody>
      </p:sp>
      <p:sp>
        <p:nvSpPr>
          <p:cNvPr id="28" name="Freeform 28">
            <a:hlinkClick r:id="rId6" action="ppaction://hlinksldjump"/>
          </p:cNvPr>
          <p:cNvSpPr/>
          <p:nvPr/>
        </p:nvSpPr>
        <p:spPr>
          <a:xfrm>
            <a:off x="8342251" y="5237820"/>
            <a:ext cx="1572033" cy="1820010"/>
          </a:xfrm>
          <a:custGeom>
            <a:avLst/>
            <a:gdLst/>
            <a:ahLst/>
            <a:cxnLst/>
            <a:rect l="l" t="t" r="r" b="b"/>
            <a:pathLst>
              <a:path w="1572033" h="1820010">
                <a:moveTo>
                  <a:pt x="0" y="0"/>
                </a:moveTo>
                <a:lnTo>
                  <a:pt x="1572033" y="0"/>
                </a:lnTo>
                <a:lnTo>
                  <a:pt x="1572033" y="1820009"/>
                </a:lnTo>
                <a:lnTo>
                  <a:pt x="0" y="1820009"/>
                </a:lnTo>
                <a:lnTo>
                  <a:pt x="0" y="0"/>
                </a:lnTo>
                <a:close/>
              </a:path>
            </a:pathLst>
          </a:custGeom>
          <a:blipFill>
            <a:blip r:embed="rId35"/>
            <a:stretch>
              <a:fillRect/>
            </a:stretch>
          </a:blipFill>
        </p:spPr>
        <p:txBody>
          <a:bodyPr/>
          <a:lstStyle/>
          <a:p>
            <a:endParaRPr lang="he-IL"/>
          </a:p>
        </p:txBody>
      </p:sp>
      <p:grpSp>
        <p:nvGrpSpPr>
          <p:cNvPr id="29" name="Group 29"/>
          <p:cNvGrpSpPr/>
          <p:nvPr/>
        </p:nvGrpSpPr>
        <p:grpSpPr>
          <a:xfrm>
            <a:off x="344841" y="196493"/>
            <a:ext cx="2764290" cy="2085267"/>
            <a:chOff x="0" y="0"/>
            <a:chExt cx="3685720" cy="2780356"/>
          </a:xfrm>
        </p:grpSpPr>
        <p:sp>
          <p:nvSpPr>
            <p:cNvPr id="30" name="Freeform 30"/>
            <p:cNvSpPr/>
            <p:nvPr/>
          </p:nvSpPr>
          <p:spPr>
            <a:xfrm>
              <a:off x="0" y="0"/>
              <a:ext cx="3685720" cy="2780356"/>
            </a:xfrm>
            <a:custGeom>
              <a:avLst/>
              <a:gdLst/>
              <a:ahLst/>
              <a:cxnLst/>
              <a:rect l="l" t="t" r="r" b="b"/>
              <a:pathLst>
                <a:path w="3685720" h="2780356">
                  <a:moveTo>
                    <a:pt x="0" y="0"/>
                  </a:moveTo>
                  <a:lnTo>
                    <a:pt x="3685720" y="0"/>
                  </a:lnTo>
                  <a:lnTo>
                    <a:pt x="3685720" y="2780356"/>
                  </a:lnTo>
                  <a:lnTo>
                    <a:pt x="0" y="2780356"/>
                  </a:lnTo>
                  <a:lnTo>
                    <a:pt x="0" y="0"/>
                  </a:lnTo>
                  <a:close/>
                </a:path>
              </a:pathLst>
            </a:custGeom>
            <a:blipFill>
              <a:blip r:embed="rId36">
                <a:extLst>
                  <a:ext uri="{96DAC541-7B7A-43D3-8B79-37D633B846F1}">
                    <asvg:svgBlip xmlns:asvg="http://schemas.microsoft.com/office/drawing/2016/SVG/main" r:embed="rId37"/>
                  </a:ext>
                </a:extLst>
              </a:blip>
              <a:stretch>
                <a:fillRect t="-3" b="-3"/>
              </a:stretch>
            </a:blipFill>
          </p:spPr>
          <p:txBody>
            <a:bodyPr/>
            <a:lstStyle/>
            <a:p>
              <a:endParaRPr lang="he-IL"/>
            </a:p>
          </p:txBody>
        </p:sp>
        <p:sp>
          <p:nvSpPr>
            <p:cNvPr id="31" name="TextBox 31"/>
            <p:cNvSpPr txBox="1"/>
            <p:nvPr/>
          </p:nvSpPr>
          <p:spPr>
            <a:xfrm>
              <a:off x="436605" y="352425"/>
              <a:ext cx="2909555" cy="2291225"/>
            </a:xfrm>
            <a:prstGeom prst="rect">
              <a:avLst/>
            </a:prstGeom>
          </p:spPr>
          <p:txBody>
            <a:bodyPr lIns="0" tIns="0" rIns="0" bIns="0" rtlCol="0" anchor="t">
              <a:spAutoFit/>
            </a:bodyPr>
            <a:lstStyle/>
            <a:p>
              <a:pPr algn="ctr" rtl="1">
                <a:lnSpc>
                  <a:spcPts val="6729"/>
                </a:lnSpc>
                <a:spcBef>
                  <a:spcPct val="0"/>
                </a:spcBef>
              </a:pPr>
              <a:r>
                <a:rPr lang="he-IL" sz="4807" dirty="0">
                  <a:solidFill>
                    <a:schemeClr val="bg1"/>
                  </a:solidFill>
                  <a:latin typeface="Afarsek"/>
                  <a:ea typeface="Afarsek"/>
                  <a:cs typeface="Afarsek"/>
                  <a:sym typeface="Afarsek"/>
                  <a:hlinkClick r:id="rId38" action="ppaction://hlinksldjump">
                    <a:extLst>
                      <a:ext uri="{A12FA001-AC4F-418D-AE19-62706E023703}">
                        <ahyp:hlinkClr xmlns:ahyp="http://schemas.microsoft.com/office/drawing/2018/hyperlinkcolor" val="tx"/>
                      </a:ext>
                    </a:extLst>
                  </a:hlinkClick>
                  <a:rtl/>
                </a:rPr>
                <a:t>דבר המפמ"ר</a:t>
              </a:r>
            </a:p>
          </p:txBody>
        </p:sp>
      </p:grpSp>
      <p:grpSp>
        <p:nvGrpSpPr>
          <p:cNvPr id="32" name="Group 32"/>
          <p:cNvGrpSpPr/>
          <p:nvPr/>
        </p:nvGrpSpPr>
        <p:grpSpPr>
          <a:xfrm>
            <a:off x="6186093" y="-266700"/>
            <a:ext cx="4580575" cy="3219182"/>
            <a:chOff x="0" y="-228600"/>
            <a:chExt cx="5595151" cy="4292245"/>
          </a:xfrm>
        </p:grpSpPr>
        <p:sp>
          <p:nvSpPr>
            <p:cNvPr id="33" name="TextBox 33"/>
            <p:cNvSpPr txBox="1"/>
            <p:nvPr/>
          </p:nvSpPr>
          <p:spPr>
            <a:xfrm>
              <a:off x="52553" y="-228600"/>
              <a:ext cx="5542598" cy="2023834"/>
            </a:xfrm>
            <a:prstGeom prst="rect">
              <a:avLst/>
            </a:prstGeom>
          </p:spPr>
          <p:txBody>
            <a:bodyPr lIns="0" tIns="0" rIns="0" bIns="0" rtlCol="0" anchor="t">
              <a:spAutoFit/>
            </a:bodyPr>
            <a:lstStyle/>
            <a:p>
              <a:pPr algn="ctr" rtl="1">
                <a:lnSpc>
                  <a:spcPts val="12412"/>
                </a:lnSpc>
                <a:spcBef>
                  <a:spcPct val="0"/>
                </a:spcBef>
              </a:pPr>
              <a:r>
                <a:rPr lang="he-IL" sz="8866" dirty="0">
                  <a:solidFill>
                    <a:srgbClr val="A7D883"/>
                  </a:solidFill>
                  <a:latin typeface="Achshelo"/>
                  <a:ea typeface="Achshelo"/>
                  <a:cs typeface="Achshelo"/>
                  <a:sym typeface="Achshelo"/>
                  <a:rtl/>
                </a:rPr>
                <a:t>ביומימיקרי</a:t>
              </a:r>
            </a:p>
          </p:txBody>
        </p:sp>
        <p:sp>
          <p:nvSpPr>
            <p:cNvPr id="34" name="TextBox 34"/>
            <p:cNvSpPr txBox="1"/>
            <p:nvPr/>
          </p:nvSpPr>
          <p:spPr>
            <a:xfrm>
              <a:off x="0" y="-101600"/>
              <a:ext cx="5542598" cy="4165245"/>
            </a:xfrm>
            <a:prstGeom prst="rect">
              <a:avLst/>
            </a:prstGeom>
          </p:spPr>
          <p:txBody>
            <a:bodyPr wrap="square" lIns="0" tIns="0" rIns="0" bIns="0" rtlCol="0" anchor="t">
              <a:spAutoFit/>
            </a:bodyPr>
            <a:lstStyle/>
            <a:p>
              <a:pPr algn="ctr" rtl="1">
                <a:lnSpc>
                  <a:spcPts val="12412"/>
                </a:lnSpc>
                <a:spcBef>
                  <a:spcPct val="0"/>
                </a:spcBef>
              </a:pPr>
              <a:r>
                <a:rPr lang="he-IL" sz="8866" dirty="0">
                  <a:solidFill>
                    <a:srgbClr val="000000"/>
                  </a:solidFill>
                  <a:latin typeface="Achshelo"/>
                  <a:ea typeface="Achshelo"/>
                  <a:cs typeface="Achshelo"/>
                  <a:sym typeface="Achshelo"/>
                  <a:rtl/>
                </a:rPr>
                <a:t>ביומימיקרי</a:t>
              </a:r>
            </a:p>
          </p:txBody>
        </p:sp>
      </p:grpSp>
      <p:sp>
        <p:nvSpPr>
          <p:cNvPr id="35" name="TextBox 35"/>
          <p:cNvSpPr txBox="1"/>
          <p:nvPr/>
        </p:nvSpPr>
        <p:spPr>
          <a:xfrm>
            <a:off x="4074889" y="622896"/>
            <a:ext cx="9187196" cy="1830460"/>
          </a:xfrm>
          <a:prstGeom prst="rect">
            <a:avLst/>
          </a:prstGeom>
        </p:spPr>
        <p:txBody>
          <a:bodyPr lIns="0" tIns="0" rIns="0" bIns="0" rtlCol="0" anchor="t">
            <a:spAutoFit/>
          </a:bodyPr>
          <a:lstStyle/>
          <a:p>
            <a:pPr algn="ctr" rtl="1">
              <a:lnSpc>
                <a:spcPts val="12412"/>
              </a:lnSpc>
              <a:spcBef>
                <a:spcPct val="0"/>
              </a:spcBef>
            </a:pPr>
            <a:r>
              <a:rPr lang="he-IL" sz="8866" dirty="0">
                <a:solidFill>
                  <a:srgbClr val="09723F"/>
                </a:solidFill>
                <a:latin typeface="Afarsek"/>
                <a:ea typeface="Afarsek"/>
                <a:cs typeface="Afarsek"/>
                <a:sym typeface="Afarsek"/>
                <a:rtl/>
              </a:rPr>
              <a:t>מסע בעקבות חיקוי הטבע </a:t>
            </a:r>
          </a:p>
        </p:txBody>
      </p:sp>
      <p:sp>
        <p:nvSpPr>
          <p:cNvPr id="36" name="TextBox 36"/>
          <p:cNvSpPr txBox="1"/>
          <p:nvPr/>
        </p:nvSpPr>
        <p:spPr>
          <a:xfrm>
            <a:off x="12743471" y="6734262"/>
            <a:ext cx="3852966" cy="929640"/>
          </a:xfrm>
          <a:prstGeom prst="rect">
            <a:avLst/>
          </a:prstGeom>
        </p:spPr>
        <p:txBody>
          <a:bodyPr lIns="0" tIns="0" rIns="0" bIns="0" rtlCol="0" anchor="t">
            <a:spAutoFit/>
          </a:bodyPr>
          <a:lstStyle/>
          <a:p>
            <a:pPr algn="ctr" rtl="1">
              <a:lnSpc>
                <a:spcPts val="7559"/>
              </a:lnSpc>
              <a:spcBef>
                <a:spcPct val="0"/>
              </a:spcBef>
            </a:pPr>
            <a:r>
              <a:rPr lang="he-IL" sz="5400" dirty="0">
                <a:solidFill>
                  <a:srgbClr val="000000"/>
                </a:solidFill>
                <a:latin typeface="Afarsek"/>
                <a:ea typeface="Afarsek"/>
                <a:cs typeface="Afarsek"/>
                <a:sym typeface="Afarsek"/>
                <a:hlinkClick r:id="rId39" action="ppaction://hlinksldjump"/>
                <a:rtl/>
              </a:rPr>
              <a:t>חומרים וכוחות </a:t>
            </a:r>
          </a:p>
        </p:txBody>
      </p:sp>
      <p:sp>
        <p:nvSpPr>
          <p:cNvPr id="37" name="TextBox 37"/>
          <p:cNvSpPr txBox="1"/>
          <p:nvPr/>
        </p:nvSpPr>
        <p:spPr>
          <a:xfrm>
            <a:off x="9128480" y="8978340"/>
            <a:ext cx="7772167" cy="1065109"/>
          </a:xfrm>
          <a:prstGeom prst="rect">
            <a:avLst/>
          </a:prstGeom>
        </p:spPr>
        <p:txBody>
          <a:bodyPr lIns="0" tIns="0" rIns="0" bIns="0" rtlCol="0" anchor="t">
            <a:spAutoFit/>
          </a:bodyPr>
          <a:lstStyle/>
          <a:p>
            <a:pPr algn="ctr" rtl="1">
              <a:lnSpc>
                <a:spcPts val="4293"/>
              </a:lnSpc>
            </a:pPr>
            <a:r>
              <a:rPr lang="he-IL" sz="3066" b="1">
                <a:solidFill>
                  <a:srgbClr val="006D36"/>
                </a:solidFill>
                <a:latin typeface="Canva Sans Bold"/>
                <a:ea typeface="Canva Sans Bold"/>
                <a:cs typeface="Canva Sans Bold"/>
                <a:sym typeface="Canva Sans Bold"/>
                <a:rtl/>
              </a:rPr>
              <a:t>העלון פותח על ידי צוות ההדרכה הארצי </a:t>
            </a:r>
          </a:p>
          <a:p>
            <a:pPr algn="ctr" rtl="1">
              <a:lnSpc>
                <a:spcPts val="4293"/>
              </a:lnSpc>
              <a:spcBef>
                <a:spcPct val="0"/>
              </a:spcBef>
            </a:pPr>
            <a:r>
              <a:rPr lang="he-IL" sz="3066" b="1">
                <a:solidFill>
                  <a:srgbClr val="006D36"/>
                </a:solidFill>
                <a:latin typeface="Canva Sans Bold"/>
                <a:ea typeface="Canva Sans Bold"/>
                <a:cs typeface="Canva Sans Bold"/>
                <a:sym typeface="Canva Sans Bold"/>
                <a:rtl/>
              </a:rPr>
              <a:t>במדע וטכנולוגיה וצוות קיימות- תשפ”ו </a:t>
            </a:r>
          </a:p>
        </p:txBody>
      </p:sp>
      <p:sp>
        <p:nvSpPr>
          <p:cNvPr id="38" name="TextBox 38"/>
          <p:cNvSpPr txBox="1"/>
          <p:nvPr/>
        </p:nvSpPr>
        <p:spPr>
          <a:xfrm>
            <a:off x="327707" y="2803721"/>
            <a:ext cx="1975437" cy="1077928"/>
          </a:xfrm>
          <a:prstGeom prst="rect">
            <a:avLst/>
          </a:prstGeom>
        </p:spPr>
        <p:txBody>
          <a:bodyPr lIns="0" tIns="0" rIns="0" bIns="0" rtlCol="0" anchor="t">
            <a:spAutoFit/>
          </a:bodyPr>
          <a:lstStyle/>
          <a:p>
            <a:pPr marL="0" lvl="0" indent="0" algn="ctr" rtl="1">
              <a:lnSpc>
                <a:spcPts val="2848"/>
              </a:lnSpc>
            </a:pPr>
            <a:r>
              <a:rPr lang="he-IL" sz="2613">
                <a:solidFill>
                  <a:srgbClr val="000000"/>
                </a:solidFill>
                <a:latin typeface="Afarsek"/>
                <a:ea typeface="Afarsek"/>
                <a:cs typeface="Afarsek"/>
                <a:sym typeface="Afarsek"/>
                <a:hlinkClick r:id="rId40" action="ppaction://hlinksldjump"/>
                <a:rtl/>
              </a:rPr>
              <a:t>פעילויות נוספות עלונים קודמים ומקורות מידע</a:t>
            </a:r>
          </a:p>
        </p:txBody>
      </p:sp>
      <p:sp>
        <p:nvSpPr>
          <p:cNvPr id="39" name="Freeform 39">
            <a:hlinkClick r:id="rId39" action="ppaction://hlinksldjump"/>
          </p:cNvPr>
          <p:cNvSpPr/>
          <p:nvPr/>
        </p:nvSpPr>
        <p:spPr>
          <a:xfrm rot="1317228">
            <a:off x="15479273" y="3938872"/>
            <a:ext cx="845225" cy="388489"/>
          </a:xfrm>
          <a:custGeom>
            <a:avLst/>
            <a:gdLst/>
            <a:ahLst/>
            <a:cxnLst/>
            <a:rect l="l" t="t" r="r" b="b"/>
            <a:pathLst>
              <a:path w="845225" h="388489">
                <a:moveTo>
                  <a:pt x="0" y="0"/>
                </a:moveTo>
                <a:lnTo>
                  <a:pt x="845224" y="0"/>
                </a:lnTo>
                <a:lnTo>
                  <a:pt x="845224" y="388488"/>
                </a:lnTo>
                <a:lnTo>
                  <a:pt x="0" y="388488"/>
                </a:lnTo>
                <a:lnTo>
                  <a:pt x="0" y="0"/>
                </a:lnTo>
                <a:close/>
              </a:path>
            </a:pathLst>
          </a:custGeom>
          <a:blipFill>
            <a:blip r:embed="rId41">
              <a:alphaModFix amt="67000"/>
            </a:blip>
            <a:stretch>
              <a:fillRect t="-96534" b="-188540"/>
            </a:stretch>
          </a:blipFill>
        </p:spPr>
        <p:txBody>
          <a:bodyPr/>
          <a:lstStyle/>
          <a:p>
            <a:endParaRPr lang="he-IL"/>
          </a:p>
        </p:txBody>
      </p:sp>
      <p:sp>
        <p:nvSpPr>
          <p:cNvPr id="40" name="Freeform 40">
            <a:hlinkClick r:id="rId39" action="ppaction://hlinksldjump"/>
          </p:cNvPr>
          <p:cNvSpPr/>
          <p:nvPr/>
        </p:nvSpPr>
        <p:spPr>
          <a:xfrm>
            <a:off x="12591985" y="2651849"/>
            <a:ext cx="4046681" cy="4006214"/>
          </a:xfrm>
          <a:custGeom>
            <a:avLst/>
            <a:gdLst/>
            <a:ahLst/>
            <a:cxnLst/>
            <a:rect l="l" t="t" r="r" b="b"/>
            <a:pathLst>
              <a:path w="4046681" h="4006214">
                <a:moveTo>
                  <a:pt x="0" y="0"/>
                </a:moveTo>
                <a:lnTo>
                  <a:pt x="4046680" y="0"/>
                </a:lnTo>
                <a:lnTo>
                  <a:pt x="4046680" y="4006213"/>
                </a:lnTo>
                <a:lnTo>
                  <a:pt x="0" y="4006213"/>
                </a:lnTo>
                <a:lnTo>
                  <a:pt x="0" y="0"/>
                </a:lnTo>
                <a:close/>
              </a:path>
            </a:pathLst>
          </a:custGeom>
          <a:blipFill>
            <a:blip r:embed="rId42"/>
            <a:stretch>
              <a:fillRect/>
            </a:stretch>
          </a:blipFill>
        </p:spPr>
        <p:txBody>
          <a:bodyPr/>
          <a:lstStyle/>
          <a:p>
            <a:endParaRPr lang="he-IL"/>
          </a:p>
        </p:txBody>
      </p:sp>
      <p:sp>
        <p:nvSpPr>
          <p:cNvPr id="41" name="Freeform 41">
            <a:hlinkClick r:id="rId39" action="ppaction://hlinksldjump"/>
          </p:cNvPr>
          <p:cNvSpPr/>
          <p:nvPr/>
        </p:nvSpPr>
        <p:spPr>
          <a:xfrm>
            <a:off x="12532920" y="3101909"/>
            <a:ext cx="4063516" cy="3286369"/>
          </a:xfrm>
          <a:custGeom>
            <a:avLst/>
            <a:gdLst/>
            <a:ahLst/>
            <a:cxnLst/>
            <a:rect l="l" t="t" r="r" b="b"/>
            <a:pathLst>
              <a:path w="4063516" h="3286369">
                <a:moveTo>
                  <a:pt x="0" y="0"/>
                </a:moveTo>
                <a:lnTo>
                  <a:pt x="4063517" y="0"/>
                </a:lnTo>
                <a:lnTo>
                  <a:pt x="4063517" y="3286369"/>
                </a:lnTo>
                <a:lnTo>
                  <a:pt x="0" y="3286369"/>
                </a:lnTo>
                <a:lnTo>
                  <a:pt x="0" y="0"/>
                </a:lnTo>
                <a:close/>
              </a:path>
            </a:pathLst>
          </a:custGeom>
          <a:blipFill>
            <a:blip r:embed="rId43"/>
            <a:stretch>
              <a:fillRect/>
            </a:stretch>
          </a:blipFill>
        </p:spPr>
        <p:txBody>
          <a:bodyPr/>
          <a:lstStyle/>
          <a:p>
            <a:endParaRPr lang="he-IL"/>
          </a:p>
        </p:txBody>
      </p:sp>
      <p:sp>
        <p:nvSpPr>
          <p:cNvPr id="42" name="Freeform 42"/>
          <p:cNvSpPr/>
          <p:nvPr/>
        </p:nvSpPr>
        <p:spPr>
          <a:xfrm>
            <a:off x="15096733" y="5747425"/>
            <a:ext cx="920876" cy="423260"/>
          </a:xfrm>
          <a:custGeom>
            <a:avLst/>
            <a:gdLst/>
            <a:ahLst/>
            <a:cxnLst/>
            <a:rect l="l" t="t" r="r" b="b"/>
            <a:pathLst>
              <a:path w="920876" h="423260">
                <a:moveTo>
                  <a:pt x="0" y="0"/>
                </a:moveTo>
                <a:lnTo>
                  <a:pt x="920876" y="0"/>
                </a:lnTo>
                <a:lnTo>
                  <a:pt x="920876" y="423260"/>
                </a:lnTo>
                <a:lnTo>
                  <a:pt x="0" y="423260"/>
                </a:lnTo>
                <a:lnTo>
                  <a:pt x="0" y="0"/>
                </a:lnTo>
                <a:close/>
              </a:path>
            </a:pathLst>
          </a:custGeom>
          <a:blipFill>
            <a:blip r:embed="rId41">
              <a:alphaModFix amt="81000"/>
            </a:blip>
            <a:stretch>
              <a:fillRect t="-285075"/>
            </a:stretch>
          </a:blipFill>
        </p:spPr>
        <p:txBody>
          <a:bodyPr/>
          <a:lstStyle/>
          <a:p>
            <a:endParaRPr lang="he-IL"/>
          </a:p>
        </p:txBody>
      </p:sp>
      <p:sp>
        <p:nvSpPr>
          <p:cNvPr id="43" name="Freeform 43"/>
          <p:cNvSpPr/>
          <p:nvPr/>
        </p:nvSpPr>
        <p:spPr>
          <a:xfrm rot="1317228">
            <a:off x="12685009" y="4657660"/>
            <a:ext cx="920876" cy="423260"/>
          </a:xfrm>
          <a:custGeom>
            <a:avLst/>
            <a:gdLst/>
            <a:ahLst/>
            <a:cxnLst/>
            <a:rect l="l" t="t" r="r" b="b"/>
            <a:pathLst>
              <a:path w="920876" h="423260">
                <a:moveTo>
                  <a:pt x="0" y="0"/>
                </a:moveTo>
                <a:lnTo>
                  <a:pt x="920876" y="0"/>
                </a:lnTo>
                <a:lnTo>
                  <a:pt x="920876" y="423260"/>
                </a:lnTo>
                <a:lnTo>
                  <a:pt x="0" y="423260"/>
                </a:lnTo>
                <a:lnTo>
                  <a:pt x="0" y="0"/>
                </a:lnTo>
                <a:close/>
              </a:path>
            </a:pathLst>
          </a:custGeom>
          <a:blipFill>
            <a:blip r:embed="rId41">
              <a:alphaModFix amt="80000"/>
            </a:blip>
            <a:stretch>
              <a:fillRect t="-216757" b="-68317"/>
            </a:stretch>
          </a:blipFill>
        </p:spPr>
        <p:txBody>
          <a:bodyPr/>
          <a:lstStyle/>
          <a:p>
            <a:endParaRPr lang="he-IL"/>
          </a:p>
        </p:txBody>
      </p:sp>
      <p:sp>
        <p:nvSpPr>
          <p:cNvPr id="44" name="Freeform 44"/>
          <p:cNvSpPr/>
          <p:nvPr/>
        </p:nvSpPr>
        <p:spPr>
          <a:xfrm rot="1819069">
            <a:off x="14294698" y="4580995"/>
            <a:ext cx="501753" cy="247422"/>
          </a:xfrm>
          <a:custGeom>
            <a:avLst/>
            <a:gdLst/>
            <a:ahLst/>
            <a:cxnLst/>
            <a:rect l="l" t="t" r="r" b="b"/>
            <a:pathLst>
              <a:path w="501753" h="247422">
                <a:moveTo>
                  <a:pt x="0" y="0"/>
                </a:moveTo>
                <a:lnTo>
                  <a:pt x="501753" y="0"/>
                </a:lnTo>
                <a:lnTo>
                  <a:pt x="501753" y="247422"/>
                </a:lnTo>
                <a:lnTo>
                  <a:pt x="0" y="247422"/>
                </a:lnTo>
                <a:lnTo>
                  <a:pt x="0" y="0"/>
                </a:lnTo>
                <a:close/>
              </a:path>
            </a:pathLst>
          </a:custGeom>
          <a:blipFill>
            <a:blip r:embed="rId44">
              <a:alphaModFix amt="79000"/>
            </a:blip>
            <a:stretch>
              <a:fillRect r="-67873" b="-44684"/>
            </a:stretch>
          </a:blipFill>
        </p:spPr>
        <p:txBody>
          <a:bodyPr/>
          <a:lstStyle/>
          <a:p>
            <a:endParaRPr lang="he-IL"/>
          </a:p>
        </p:txBody>
      </p:sp>
      <p:sp>
        <p:nvSpPr>
          <p:cNvPr id="45" name="Freeform 45">
            <a:hlinkClick r:id="rId39" action="ppaction://hlinksldjump"/>
          </p:cNvPr>
          <p:cNvSpPr/>
          <p:nvPr/>
        </p:nvSpPr>
        <p:spPr>
          <a:xfrm>
            <a:off x="14564679" y="4672741"/>
            <a:ext cx="1277052" cy="1416978"/>
          </a:xfrm>
          <a:custGeom>
            <a:avLst/>
            <a:gdLst/>
            <a:ahLst/>
            <a:cxnLst/>
            <a:rect l="l" t="t" r="r" b="b"/>
            <a:pathLst>
              <a:path w="1277052" h="1416978">
                <a:moveTo>
                  <a:pt x="0" y="0"/>
                </a:moveTo>
                <a:lnTo>
                  <a:pt x="1277052" y="0"/>
                </a:lnTo>
                <a:lnTo>
                  <a:pt x="1277052" y="1416979"/>
                </a:lnTo>
                <a:lnTo>
                  <a:pt x="0" y="1416979"/>
                </a:lnTo>
                <a:lnTo>
                  <a:pt x="0" y="0"/>
                </a:lnTo>
                <a:close/>
              </a:path>
            </a:pathLst>
          </a:custGeom>
          <a:blipFill>
            <a:blip r:embed="rId45"/>
            <a:stretch>
              <a:fillRect/>
            </a:stretch>
          </a:blipFill>
        </p:spPr>
        <p:txBody>
          <a:bodyPr/>
          <a:lstStyle/>
          <a:p>
            <a:endParaRPr lang="he-IL"/>
          </a:p>
        </p:txBody>
      </p:sp>
      <p:sp>
        <p:nvSpPr>
          <p:cNvPr id="46" name="Freeform 46">
            <a:hlinkClick r:id="rId39" action="ppaction://hlinksldjump"/>
          </p:cNvPr>
          <p:cNvSpPr/>
          <p:nvPr/>
        </p:nvSpPr>
        <p:spPr>
          <a:xfrm>
            <a:off x="15526330" y="4654956"/>
            <a:ext cx="840195" cy="551378"/>
          </a:xfrm>
          <a:custGeom>
            <a:avLst/>
            <a:gdLst/>
            <a:ahLst/>
            <a:cxnLst/>
            <a:rect l="l" t="t" r="r" b="b"/>
            <a:pathLst>
              <a:path w="840195" h="551378">
                <a:moveTo>
                  <a:pt x="0" y="0"/>
                </a:moveTo>
                <a:lnTo>
                  <a:pt x="840195" y="0"/>
                </a:lnTo>
                <a:lnTo>
                  <a:pt x="840195" y="551378"/>
                </a:lnTo>
                <a:lnTo>
                  <a:pt x="0" y="551378"/>
                </a:lnTo>
                <a:lnTo>
                  <a:pt x="0" y="0"/>
                </a:lnTo>
                <a:close/>
              </a:path>
            </a:pathLst>
          </a:custGeom>
          <a:blipFill>
            <a:blip r:embed="rId46"/>
            <a:stretch>
              <a:fillRect/>
            </a:stretch>
          </a:blipFill>
        </p:spPr>
        <p:txBody>
          <a:bodyPr/>
          <a:lstStyle/>
          <a:p>
            <a:endParaRPr lang="he-IL"/>
          </a:p>
        </p:txBody>
      </p:sp>
      <p:sp>
        <p:nvSpPr>
          <p:cNvPr id="47" name="Freeform 47">
            <a:hlinkClick r:id="rId39" action="ppaction://hlinksldjump"/>
          </p:cNvPr>
          <p:cNvSpPr/>
          <p:nvPr/>
        </p:nvSpPr>
        <p:spPr>
          <a:xfrm rot="1317228">
            <a:off x="15557171" y="3701687"/>
            <a:ext cx="920876" cy="423260"/>
          </a:xfrm>
          <a:custGeom>
            <a:avLst/>
            <a:gdLst/>
            <a:ahLst/>
            <a:cxnLst/>
            <a:rect l="l" t="t" r="r" b="b"/>
            <a:pathLst>
              <a:path w="920876" h="423260">
                <a:moveTo>
                  <a:pt x="0" y="0"/>
                </a:moveTo>
                <a:lnTo>
                  <a:pt x="920876" y="0"/>
                </a:lnTo>
                <a:lnTo>
                  <a:pt x="920876" y="423260"/>
                </a:lnTo>
                <a:lnTo>
                  <a:pt x="0" y="423260"/>
                </a:lnTo>
                <a:lnTo>
                  <a:pt x="0" y="0"/>
                </a:lnTo>
                <a:close/>
              </a:path>
            </a:pathLst>
          </a:custGeom>
          <a:blipFill>
            <a:blip r:embed="rId41">
              <a:alphaModFix amt="67000"/>
            </a:blip>
            <a:stretch>
              <a:fillRect t="-96534" b="-188540"/>
            </a:stretch>
          </a:blipFill>
        </p:spPr>
        <p:txBody>
          <a:bodyPr/>
          <a:lstStyle/>
          <a:p>
            <a:endParaRPr lang="he-IL"/>
          </a:p>
        </p:txBody>
      </p:sp>
      <p:sp>
        <p:nvSpPr>
          <p:cNvPr id="48" name="Freeform 48">
            <a:hlinkClick r:id="rId39" action="ppaction://hlinksldjump"/>
          </p:cNvPr>
          <p:cNvSpPr/>
          <p:nvPr/>
        </p:nvSpPr>
        <p:spPr>
          <a:xfrm rot="-107725" flipH="1">
            <a:off x="12987802" y="5385082"/>
            <a:ext cx="954101" cy="638055"/>
          </a:xfrm>
          <a:custGeom>
            <a:avLst/>
            <a:gdLst/>
            <a:ahLst/>
            <a:cxnLst/>
            <a:rect l="l" t="t" r="r" b="b"/>
            <a:pathLst>
              <a:path w="954101" h="638055">
                <a:moveTo>
                  <a:pt x="954101" y="0"/>
                </a:moveTo>
                <a:lnTo>
                  <a:pt x="0" y="0"/>
                </a:lnTo>
                <a:lnTo>
                  <a:pt x="0" y="638055"/>
                </a:lnTo>
                <a:lnTo>
                  <a:pt x="954101" y="638055"/>
                </a:lnTo>
                <a:lnTo>
                  <a:pt x="954101" y="0"/>
                </a:lnTo>
                <a:close/>
              </a:path>
            </a:pathLst>
          </a:custGeom>
          <a:blipFill>
            <a:blip r:embed="rId47"/>
            <a:stretch>
              <a:fillRect/>
            </a:stretch>
          </a:blipFill>
        </p:spPr>
        <p:txBody>
          <a:bodyPr/>
          <a:lstStyle/>
          <a:p>
            <a:endParaRPr lang="he-IL"/>
          </a:p>
        </p:txBody>
      </p:sp>
      <p:sp>
        <p:nvSpPr>
          <p:cNvPr id="49" name="Freeform 49">
            <a:hlinkClick r:id="rId39" action="ppaction://hlinksldjump"/>
          </p:cNvPr>
          <p:cNvSpPr/>
          <p:nvPr/>
        </p:nvSpPr>
        <p:spPr>
          <a:xfrm rot="3237398">
            <a:off x="14895210" y="3067562"/>
            <a:ext cx="918183" cy="2116849"/>
          </a:xfrm>
          <a:custGeom>
            <a:avLst/>
            <a:gdLst/>
            <a:ahLst/>
            <a:cxnLst/>
            <a:rect l="l" t="t" r="r" b="b"/>
            <a:pathLst>
              <a:path w="918183" h="2116849">
                <a:moveTo>
                  <a:pt x="0" y="0"/>
                </a:moveTo>
                <a:lnTo>
                  <a:pt x="918183" y="0"/>
                </a:lnTo>
                <a:lnTo>
                  <a:pt x="918183" y="2116849"/>
                </a:lnTo>
                <a:lnTo>
                  <a:pt x="0" y="2116849"/>
                </a:lnTo>
                <a:lnTo>
                  <a:pt x="0" y="0"/>
                </a:lnTo>
                <a:close/>
              </a:path>
            </a:pathLst>
          </a:custGeom>
          <a:blipFill>
            <a:blip r:embed="rId48"/>
            <a:stretch>
              <a:fillRect/>
            </a:stretch>
          </a:blipFill>
        </p:spPr>
        <p:txBody>
          <a:bodyPr/>
          <a:lstStyle/>
          <a:p>
            <a:endParaRPr lang="he-IL"/>
          </a:p>
        </p:txBody>
      </p:sp>
      <p:sp>
        <p:nvSpPr>
          <p:cNvPr id="50" name="Freeform 50">
            <a:hlinkClick r:id="rId39" action="ppaction://hlinksldjump"/>
          </p:cNvPr>
          <p:cNvSpPr/>
          <p:nvPr/>
        </p:nvSpPr>
        <p:spPr>
          <a:xfrm rot="3237398">
            <a:off x="14885685" y="3046993"/>
            <a:ext cx="918183" cy="2116849"/>
          </a:xfrm>
          <a:custGeom>
            <a:avLst/>
            <a:gdLst/>
            <a:ahLst/>
            <a:cxnLst/>
            <a:rect l="l" t="t" r="r" b="b"/>
            <a:pathLst>
              <a:path w="918183" h="2116849">
                <a:moveTo>
                  <a:pt x="0" y="0"/>
                </a:moveTo>
                <a:lnTo>
                  <a:pt x="918183" y="0"/>
                </a:lnTo>
                <a:lnTo>
                  <a:pt x="918183" y="2116848"/>
                </a:lnTo>
                <a:lnTo>
                  <a:pt x="0" y="2116848"/>
                </a:lnTo>
                <a:lnTo>
                  <a:pt x="0" y="0"/>
                </a:lnTo>
                <a:close/>
              </a:path>
            </a:pathLst>
          </a:custGeom>
          <a:blipFill>
            <a:blip r:embed="rId49"/>
            <a:stretch>
              <a:fillRect/>
            </a:stretch>
          </a:blipFill>
        </p:spPr>
        <p:txBody>
          <a:bodyPr/>
          <a:lstStyle/>
          <a:p>
            <a:endParaRPr lang="he-IL"/>
          </a:p>
        </p:txBody>
      </p:sp>
      <p:sp>
        <p:nvSpPr>
          <p:cNvPr id="51" name="Freeform 51">
            <a:hlinkClick r:id="rId39" action="ppaction://hlinksldjump"/>
          </p:cNvPr>
          <p:cNvSpPr/>
          <p:nvPr/>
        </p:nvSpPr>
        <p:spPr>
          <a:xfrm>
            <a:off x="12865981" y="3918992"/>
            <a:ext cx="1260885" cy="844793"/>
          </a:xfrm>
          <a:custGeom>
            <a:avLst/>
            <a:gdLst/>
            <a:ahLst/>
            <a:cxnLst/>
            <a:rect l="l" t="t" r="r" b="b"/>
            <a:pathLst>
              <a:path w="1260885" h="844793">
                <a:moveTo>
                  <a:pt x="0" y="0"/>
                </a:moveTo>
                <a:lnTo>
                  <a:pt x="1260885" y="0"/>
                </a:lnTo>
                <a:lnTo>
                  <a:pt x="1260885" y="844793"/>
                </a:lnTo>
                <a:lnTo>
                  <a:pt x="0" y="844793"/>
                </a:lnTo>
                <a:lnTo>
                  <a:pt x="0" y="0"/>
                </a:lnTo>
                <a:close/>
              </a:path>
            </a:pathLst>
          </a:custGeom>
          <a:blipFill>
            <a:blip r:embed="rId50"/>
            <a:stretch>
              <a:fillRect/>
            </a:stretch>
          </a:blipFill>
        </p:spPr>
        <p:txBody>
          <a:bodyPr/>
          <a:lstStyle/>
          <a:p>
            <a:endParaRPr lang="he-IL"/>
          </a:p>
        </p:txBody>
      </p:sp>
      <p:sp>
        <p:nvSpPr>
          <p:cNvPr id="52" name="Freeform 52">
            <a:hlinkClick r:id="rId39" action="ppaction://hlinksldjump"/>
          </p:cNvPr>
          <p:cNvSpPr/>
          <p:nvPr/>
        </p:nvSpPr>
        <p:spPr>
          <a:xfrm rot="-790220">
            <a:off x="13299952" y="3200599"/>
            <a:ext cx="920876" cy="423260"/>
          </a:xfrm>
          <a:custGeom>
            <a:avLst/>
            <a:gdLst/>
            <a:ahLst/>
            <a:cxnLst/>
            <a:rect l="l" t="t" r="r" b="b"/>
            <a:pathLst>
              <a:path w="920876" h="423260">
                <a:moveTo>
                  <a:pt x="0" y="0"/>
                </a:moveTo>
                <a:lnTo>
                  <a:pt x="920876" y="0"/>
                </a:lnTo>
                <a:lnTo>
                  <a:pt x="920876" y="423260"/>
                </a:lnTo>
                <a:lnTo>
                  <a:pt x="0" y="423260"/>
                </a:lnTo>
                <a:lnTo>
                  <a:pt x="0" y="0"/>
                </a:lnTo>
                <a:close/>
              </a:path>
            </a:pathLst>
          </a:custGeom>
          <a:blipFill>
            <a:blip r:embed="rId41">
              <a:alphaModFix amt="80000"/>
            </a:blip>
            <a:stretch>
              <a:fillRect t="-216757" b="-68317"/>
            </a:stretch>
          </a:blipFill>
        </p:spPr>
        <p:txBody>
          <a:bodyPr/>
          <a:lstStyle/>
          <a:p>
            <a:endParaRPr lang="he-IL"/>
          </a:p>
        </p:txBody>
      </p:sp>
      <p:sp>
        <p:nvSpPr>
          <p:cNvPr id="53" name="Freeform 53"/>
          <p:cNvSpPr/>
          <p:nvPr/>
        </p:nvSpPr>
        <p:spPr>
          <a:xfrm>
            <a:off x="343871" y="4560626"/>
            <a:ext cx="2401485" cy="2431884"/>
          </a:xfrm>
          <a:custGeom>
            <a:avLst/>
            <a:gdLst/>
            <a:ahLst/>
            <a:cxnLst/>
            <a:rect l="l" t="t" r="r" b="b"/>
            <a:pathLst>
              <a:path w="2401485" h="2431884">
                <a:moveTo>
                  <a:pt x="0" y="0"/>
                </a:moveTo>
                <a:lnTo>
                  <a:pt x="2401485" y="0"/>
                </a:lnTo>
                <a:lnTo>
                  <a:pt x="2401485" y="2431884"/>
                </a:lnTo>
                <a:lnTo>
                  <a:pt x="0" y="2431884"/>
                </a:lnTo>
                <a:lnTo>
                  <a:pt x="0" y="0"/>
                </a:lnTo>
                <a:close/>
              </a:path>
            </a:pathLst>
          </a:custGeom>
          <a:blipFill>
            <a:blip r:embed="rId51"/>
            <a:stretch>
              <a:fillRect/>
            </a:stretch>
          </a:blipFill>
        </p:spPr>
        <p:txBody>
          <a:bodyPr/>
          <a:lstStyle/>
          <a:p>
            <a:endParaRPr lang="he-IL"/>
          </a:p>
        </p:txBody>
      </p:sp>
      <p:sp>
        <p:nvSpPr>
          <p:cNvPr id="54" name="Freeform 54"/>
          <p:cNvSpPr/>
          <p:nvPr/>
        </p:nvSpPr>
        <p:spPr>
          <a:xfrm>
            <a:off x="311543" y="4825067"/>
            <a:ext cx="2040094" cy="2017143"/>
          </a:xfrm>
          <a:custGeom>
            <a:avLst/>
            <a:gdLst/>
            <a:ahLst/>
            <a:cxnLst/>
            <a:rect l="l" t="t" r="r" b="b"/>
            <a:pathLst>
              <a:path w="2040094" h="2017143">
                <a:moveTo>
                  <a:pt x="0" y="0"/>
                </a:moveTo>
                <a:lnTo>
                  <a:pt x="2040093" y="0"/>
                </a:lnTo>
                <a:lnTo>
                  <a:pt x="2040093" y="2017142"/>
                </a:lnTo>
                <a:lnTo>
                  <a:pt x="0" y="2017142"/>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he-IL"/>
          </a:p>
        </p:txBody>
      </p:sp>
      <p:sp>
        <p:nvSpPr>
          <p:cNvPr id="55" name="TextBox 55"/>
          <p:cNvSpPr txBox="1"/>
          <p:nvPr/>
        </p:nvSpPr>
        <p:spPr>
          <a:xfrm>
            <a:off x="343871" y="5209029"/>
            <a:ext cx="1975437" cy="722382"/>
          </a:xfrm>
          <a:prstGeom prst="rect">
            <a:avLst/>
          </a:prstGeom>
        </p:spPr>
        <p:txBody>
          <a:bodyPr lIns="0" tIns="0" rIns="0" bIns="0" rtlCol="0" anchor="t">
            <a:spAutoFit/>
          </a:bodyPr>
          <a:lstStyle/>
          <a:p>
            <a:pPr algn="ctr" rtl="1">
              <a:lnSpc>
                <a:spcPts val="2848"/>
              </a:lnSpc>
            </a:pPr>
            <a:r>
              <a:rPr lang="he-IL" sz="2613">
                <a:solidFill>
                  <a:srgbClr val="000000"/>
                </a:solidFill>
                <a:latin typeface="Afarsek"/>
                <a:ea typeface="Afarsek"/>
                <a:cs typeface="Afarsek"/>
                <a:sym typeface="Afarsek"/>
                <a:hlinkClick r:id="rId52" action="ppaction://hlinksldjump"/>
                <a:rtl/>
              </a:rPr>
              <a:t>חומרים יום עיון </a:t>
            </a:r>
          </a:p>
          <a:p>
            <a:pPr marL="0" lvl="0" indent="0" algn="ctr" rtl="1">
              <a:lnSpc>
                <a:spcPts val="2848"/>
              </a:lnSpc>
            </a:pPr>
            <a:r>
              <a:rPr lang="he-IL" sz="2613">
                <a:solidFill>
                  <a:srgbClr val="000000"/>
                </a:solidFill>
                <a:latin typeface="Afarsek"/>
                <a:ea typeface="Afarsek"/>
                <a:cs typeface="Afarsek"/>
                <a:sym typeface="Afarsek"/>
                <a:hlinkClick r:id="rId52" action="ppaction://hlinksldjump"/>
                <a:rtl/>
              </a:rPr>
              <a:t> מרכז למדע</a:t>
            </a:r>
          </a:p>
        </p:txBody>
      </p:sp>
      <p:sp>
        <p:nvSpPr>
          <p:cNvPr id="56" name="Freeform 56"/>
          <p:cNvSpPr/>
          <p:nvPr/>
        </p:nvSpPr>
        <p:spPr>
          <a:xfrm>
            <a:off x="1079948" y="5967452"/>
            <a:ext cx="598398" cy="815465"/>
          </a:xfrm>
          <a:custGeom>
            <a:avLst/>
            <a:gdLst/>
            <a:ahLst/>
            <a:cxnLst/>
            <a:rect l="l" t="t" r="r" b="b"/>
            <a:pathLst>
              <a:path w="598398" h="815465">
                <a:moveTo>
                  <a:pt x="0" y="0"/>
                </a:moveTo>
                <a:lnTo>
                  <a:pt x="598398" y="0"/>
                </a:lnTo>
                <a:lnTo>
                  <a:pt x="598398" y="815465"/>
                </a:lnTo>
                <a:lnTo>
                  <a:pt x="0" y="815465"/>
                </a:lnTo>
                <a:lnTo>
                  <a:pt x="0" y="0"/>
                </a:lnTo>
                <a:close/>
              </a:path>
            </a:pathLst>
          </a:custGeom>
          <a:blipFill>
            <a:blip r:embed="rId53"/>
            <a:stretch>
              <a:fillRect/>
            </a:stretch>
          </a:blipFill>
        </p:spPr>
        <p:txBody>
          <a:bodyPr/>
          <a:lstStyle/>
          <a:p>
            <a:endParaRPr lang="he-IL"/>
          </a:p>
        </p:txBody>
      </p:sp>
      <p:grpSp>
        <p:nvGrpSpPr>
          <p:cNvPr id="60" name="קבוצה 59">
            <a:extLst>
              <a:ext uri="{FF2B5EF4-FFF2-40B4-BE49-F238E27FC236}">
                <a16:creationId xmlns:a16="http://schemas.microsoft.com/office/drawing/2014/main" id="{A74D5B32-11E7-BE0C-431A-05E88D3932D1}"/>
              </a:ext>
            </a:extLst>
          </p:cNvPr>
          <p:cNvGrpSpPr/>
          <p:nvPr/>
        </p:nvGrpSpPr>
        <p:grpSpPr>
          <a:xfrm>
            <a:off x="-26471" y="7127349"/>
            <a:ext cx="2902944" cy="2814382"/>
            <a:chOff x="114683" y="6821017"/>
            <a:chExt cx="2401485" cy="2431884"/>
          </a:xfrm>
        </p:grpSpPr>
        <p:sp>
          <p:nvSpPr>
            <p:cNvPr id="57" name="Freeform 57"/>
            <p:cNvSpPr/>
            <p:nvPr/>
          </p:nvSpPr>
          <p:spPr>
            <a:xfrm>
              <a:off x="114683" y="6821017"/>
              <a:ext cx="2401485" cy="2431884"/>
            </a:xfrm>
            <a:custGeom>
              <a:avLst/>
              <a:gdLst/>
              <a:ahLst/>
              <a:cxnLst/>
              <a:rect l="l" t="t" r="r" b="b"/>
              <a:pathLst>
                <a:path w="2401485" h="2431884">
                  <a:moveTo>
                    <a:pt x="0" y="0"/>
                  </a:moveTo>
                  <a:lnTo>
                    <a:pt x="2401485" y="0"/>
                  </a:lnTo>
                  <a:lnTo>
                    <a:pt x="2401485" y="2431883"/>
                  </a:lnTo>
                  <a:lnTo>
                    <a:pt x="0" y="2431883"/>
                  </a:lnTo>
                  <a:lnTo>
                    <a:pt x="0" y="0"/>
                  </a:lnTo>
                  <a:close/>
                </a:path>
              </a:pathLst>
            </a:custGeom>
            <a:blipFill>
              <a:blip r:embed="rId54"/>
              <a:stretch>
                <a:fillRect/>
              </a:stretch>
            </a:blipFill>
          </p:spPr>
          <p:txBody>
            <a:bodyPr/>
            <a:lstStyle/>
            <a:p>
              <a:endParaRPr lang="he-IL"/>
            </a:p>
          </p:txBody>
        </p:sp>
        <p:sp>
          <p:nvSpPr>
            <p:cNvPr id="58" name="Freeform 58"/>
            <p:cNvSpPr/>
            <p:nvPr/>
          </p:nvSpPr>
          <p:spPr>
            <a:xfrm>
              <a:off x="255434" y="6969489"/>
              <a:ext cx="2040094" cy="2017143"/>
            </a:xfrm>
            <a:custGeom>
              <a:avLst/>
              <a:gdLst/>
              <a:ahLst/>
              <a:cxnLst/>
              <a:rect l="l" t="t" r="r" b="b"/>
              <a:pathLst>
                <a:path w="2040094" h="2017143">
                  <a:moveTo>
                    <a:pt x="0" y="0"/>
                  </a:moveTo>
                  <a:lnTo>
                    <a:pt x="2040093" y="0"/>
                  </a:lnTo>
                  <a:lnTo>
                    <a:pt x="2040093" y="2017143"/>
                  </a:lnTo>
                  <a:lnTo>
                    <a:pt x="0" y="2017143"/>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he-IL"/>
            </a:p>
          </p:txBody>
        </p:sp>
        <p:sp>
          <p:nvSpPr>
            <p:cNvPr id="59" name="TextBox 59"/>
            <p:cNvSpPr txBox="1"/>
            <p:nvPr/>
          </p:nvSpPr>
          <p:spPr>
            <a:xfrm>
              <a:off x="449594" y="7355402"/>
              <a:ext cx="1639035" cy="1245315"/>
            </a:xfrm>
            <a:prstGeom prst="rect">
              <a:avLst/>
            </a:prstGeom>
          </p:spPr>
          <p:txBody>
            <a:bodyPr wrap="square" lIns="0" tIns="0" rIns="0" bIns="0" rtlCol="0" anchor="t">
              <a:spAutoFit/>
            </a:bodyPr>
            <a:lstStyle/>
            <a:p>
              <a:pPr lvl="0" algn="ctr" rtl="1"/>
              <a:r>
                <a:rPr lang="he-IL" sz="2000" u="sng" dirty="0" err="1">
                  <a:solidFill>
                    <a:srgbClr val="000000"/>
                  </a:solidFill>
                  <a:latin typeface="Afarsek"/>
                  <a:ea typeface="Afarsek"/>
                  <a:cs typeface="Afarsek"/>
                  <a:sym typeface="Afarsek"/>
                  <a:hlinkClick r:id="rId55" action="ppaction://hlinksldjump"/>
                  <a:rtl/>
                </a:rPr>
                <a:t>התנסתם</a:t>
              </a:r>
              <a:r>
                <a:rPr lang="he-IL" sz="2000" u="sng" dirty="0">
                  <a:solidFill>
                    <a:srgbClr val="000000"/>
                  </a:solidFill>
                  <a:latin typeface="Afarsek"/>
                  <a:ea typeface="Afarsek"/>
                  <a:cs typeface="Afarsek"/>
                  <a:sym typeface="Afarsek"/>
                  <a:hlinkClick r:id="rId55" action="ppaction://hlinksldjump"/>
                  <a:rtl/>
                </a:rPr>
                <a:t> בפעילות בכיתה?</a:t>
              </a:r>
            </a:p>
            <a:p>
              <a:pPr lvl="0" algn="ctr" rtl="1"/>
              <a:r>
                <a:rPr lang="he-IL" sz="2000" u="sng" dirty="0">
                  <a:solidFill>
                    <a:srgbClr val="000000"/>
                  </a:solidFill>
                  <a:latin typeface="Afarsek"/>
                  <a:ea typeface="Afarsek"/>
                  <a:cs typeface="Afarsek"/>
                  <a:sym typeface="Afarsek"/>
                  <a:hlinkClick r:id="rId55" action="ppaction://hlinksldjump"/>
                  <a:rtl/>
                </a:rPr>
                <a:t>שתפו אותנו </a:t>
              </a:r>
            </a:p>
            <a:p>
              <a:pPr lvl="0" algn="ctr" rtl="1"/>
              <a:r>
                <a:rPr lang="he-IL" sz="2000" u="sng" dirty="0">
                  <a:solidFill>
                    <a:srgbClr val="000000"/>
                  </a:solidFill>
                  <a:latin typeface="Afarsek"/>
                  <a:ea typeface="Afarsek"/>
                  <a:cs typeface="Afarsek"/>
                  <a:sym typeface="Afarsek"/>
                  <a:hlinkClick r:id="rId55" action="ppaction://hlinksldjump"/>
                  <a:rtl/>
                </a:rPr>
                <a:t>בתוצרים ליריד החדשנות.</a:t>
              </a:r>
            </a:p>
            <a:p>
              <a:pPr lvl="0" algn="ctr" rtl="1"/>
              <a:r>
                <a:rPr lang="he-IL" sz="2000" u="sng" dirty="0">
                  <a:solidFill>
                    <a:srgbClr val="000000"/>
                  </a:solidFill>
                  <a:latin typeface="Afarsek"/>
                  <a:ea typeface="Afarsek"/>
                  <a:cs typeface="Afarsek"/>
                  <a:sym typeface="Afarsek"/>
                  <a:hlinkClick r:id="rId55" action="ppaction://hlinksldjump"/>
                  <a:rtl/>
                </a:rPr>
                <a:t>פרטים בקישור.</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337726" cy="10647108"/>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9950" b="-4800"/>
            </a:stretch>
          </a:blipFill>
        </p:spPr>
        <p:txBody>
          <a:bodyPr/>
          <a:lstStyle/>
          <a:p>
            <a:endParaRPr lang="he-IL"/>
          </a:p>
        </p:txBody>
      </p:sp>
      <p:sp>
        <p:nvSpPr>
          <p:cNvPr id="3" name="Freeform 3"/>
          <p:cNvSpPr/>
          <p:nvPr/>
        </p:nvSpPr>
        <p:spPr>
          <a:xfrm rot="5400000">
            <a:off x="11430354" y="3749262"/>
            <a:ext cx="10647108" cy="3148587"/>
          </a:xfrm>
          <a:custGeom>
            <a:avLst/>
            <a:gdLst/>
            <a:ahLst/>
            <a:cxnLst/>
            <a:rect l="l" t="t" r="r" b="b"/>
            <a:pathLst>
              <a:path w="10647108" h="3612388">
                <a:moveTo>
                  <a:pt x="0" y="0"/>
                </a:moveTo>
                <a:lnTo>
                  <a:pt x="10647108" y="0"/>
                </a:lnTo>
                <a:lnTo>
                  <a:pt x="10647108" y="3612388"/>
                </a:lnTo>
                <a:lnTo>
                  <a:pt x="0" y="3612388"/>
                </a:lnTo>
                <a:lnTo>
                  <a:pt x="0" y="0"/>
                </a:lnTo>
                <a:close/>
              </a:path>
            </a:pathLst>
          </a:custGeom>
          <a:blipFill>
            <a:blip r:embed="rId3">
              <a:extLst>
                <a:ext uri="{96DAC541-7B7A-43D3-8B79-37D633B846F1}">
                  <asvg:svgBlip xmlns:asvg="http://schemas.microsoft.com/office/drawing/2016/SVG/main" r:embed="rId4"/>
                </a:ext>
              </a:extLst>
            </a:blip>
            <a:stretch>
              <a:fillRect l="-13401" t="-280" r="-9760"/>
            </a:stretch>
          </a:blipFill>
        </p:spPr>
        <p:txBody>
          <a:bodyPr/>
          <a:lstStyle/>
          <a:p>
            <a:endParaRPr lang="he-IL"/>
          </a:p>
        </p:txBody>
      </p:sp>
      <p:sp>
        <p:nvSpPr>
          <p:cNvPr id="4" name="Freeform 4">
            <a:hlinkClick r:id="rId5" tooltip="https://youtu.be/0-IAJMq9ZFM"/>
          </p:cNvPr>
          <p:cNvSpPr/>
          <p:nvPr/>
        </p:nvSpPr>
        <p:spPr>
          <a:xfrm>
            <a:off x="12240276" y="1806144"/>
            <a:ext cx="1667278" cy="1667278"/>
          </a:xfrm>
          <a:custGeom>
            <a:avLst/>
            <a:gdLst/>
            <a:ahLst/>
            <a:cxnLst/>
            <a:rect l="l" t="t" r="r" b="b"/>
            <a:pathLst>
              <a:path w="1667278" h="1667278">
                <a:moveTo>
                  <a:pt x="0" y="0"/>
                </a:moveTo>
                <a:lnTo>
                  <a:pt x="1667278" y="0"/>
                </a:lnTo>
                <a:lnTo>
                  <a:pt x="1667278" y="1667279"/>
                </a:lnTo>
                <a:lnTo>
                  <a:pt x="0" y="16672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5" name="Freeform 5">
            <a:hlinkClick r:id="rId8" tooltip="https://drive.google.com/file/d/1sCh20nnGqcZjparVEk7pWb7P2zu7kFuo/view?usp=drive_link"/>
          </p:cNvPr>
          <p:cNvSpPr/>
          <p:nvPr/>
        </p:nvSpPr>
        <p:spPr>
          <a:xfrm>
            <a:off x="5262713" y="2639784"/>
            <a:ext cx="1657570" cy="1515923"/>
          </a:xfrm>
          <a:custGeom>
            <a:avLst/>
            <a:gdLst/>
            <a:ahLst/>
            <a:cxnLst/>
            <a:rect l="l" t="t" r="r" b="b"/>
            <a:pathLst>
              <a:path w="1657570" h="1515923">
                <a:moveTo>
                  <a:pt x="0" y="0"/>
                </a:moveTo>
                <a:lnTo>
                  <a:pt x="1657570" y="0"/>
                </a:lnTo>
                <a:lnTo>
                  <a:pt x="1657570" y="1515922"/>
                </a:lnTo>
                <a:lnTo>
                  <a:pt x="0" y="15159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he-IL"/>
          </a:p>
        </p:txBody>
      </p:sp>
      <p:sp>
        <p:nvSpPr>
          <p:cNvPr id="6" name="TextBox 6"/>
          <p:cNvSpPr txBox="1"/>
          <p:nvPr/>
        </p:nvSpPr>
        <p:spPr>
          <a:xfrm>
            <a:off x="6531676" y="303898"/>
            <a:ext cx="9037971" cy="1189252"/>
          </a:xfrm>
          <a:prstGeom prst="rect">
            <a:avLst/>
          </a:prstGeom>
        </p:spPr>
        <p:txBody>
          <a:bodyPr lIns="0" tIns="0" rIns="0" bIns="0" rtlCol="0" anchor="t">
            <a:spAutoFit/>
          </a:bodyPr>
          <a:lstStyle/>
          <a:p>
            <a:pPr algn="r" rtl="1">
              <a:lnSpc>
                <a:spcPts val="5012"/>
              </a:lnSpc>
            </a:pPr>
            <a:r>
              <a:rPr lang="he-IL" sz="3580" b="1">
                <a:solidFill>
                  <a:srgbClr val="000000"/>
                </a:solidFill>
                <a:latin typeface="Canva Sans Bold"/>
                <a:ea typeface="Canva Sans Bold"/>
                <a:cs typeface="Canva Sans Bold"/>
                <a:sym typeface="Canva Sans Bold"/>
                <a:rtl/>
              </a:rPr>
              <a:t>מרכז למדע</a:t>
            </a:r>
          </a:p>
          <a:p>
            <a:pPr algn="r" rtl="1">
              <a:lnSpc>
                <a:spcPts val="4592"/>
              </a:lnSpc>
              <a:spcBef>
                <a:spcPct val="0"/>
              </a:spcBef>
            </a:pPr>
            <a:r>
              <a:rPr lang="he-IL" sz="3280">
                <a:solidFill>
                  <a:srgbClr val="000000"/>
                </a:solidFill>
                <a:latin typeface="Canva Sans"/>
                <a:ea typeface="Canva Sans"/>
                <a:cs typeface="Canva Sans"/>
                <a:sym typeface="Canva Sans"/>
                <a:rtl/>
              </a:rPr>
              <a:t>מרכז המורים הארצי למדע ולטכנולוגיה בחינוך היסודי</a:t>
            </a:r>
          </a:p>
        </p:txBody>
      </p:sp>
      <p:sp>
        <p:nvSpPr>
          <p:cNvPr id="7" name="Freeform 7">
            <a:hlinkClick r:id="rId11" tooltip="https://www.matar.tau.ac.il/wp-content/uploads/2020/10/03-%D7%90%D7%99%D7%9A-%D7%91%D7%95%D7%A0%D7%99%D7%9D-%D7%9E%D7%91%D7%A0%D7%94-%D7%A9%D7%9E%D7%AA%D7%A7%D7%A8%D7%A8-%D7%91%D7%A2%D7%A6%D7%9E%D7%95.pdf"/>
          </p:cNvPr>
          <p:cNvSpPr/>
          <p:nvPr/>
        </p:nvSpPr>
        <p:spPr>
          <a:xfrm>
            <a:off x="4529078" y="5143500"/>
            <a:ext cx="2469119" cy="3514760"/>
          </a:xfrm>
          <a:custGeom>
            <a:avLst/>
            <a:gdLst/>
            <a:ahLst/>
            <a:cxnLst/>
            <a:rect l="l" t="t" r="r" b="b"/>
            <a:pathLst>
              <a:path w="2469119" h="3514760">
                <a:moveTo>
                  <a:pt x="0" y="0"/>
                </a:moveTo>
                <a:lnTo>
                  <a:pt x="2469118" y="0"/>
                </a:lnTo>
                <a:lnTo>
                  <a:pt x="2469118" y="3514760"/>
                </a:lnTo>
                <a:lnTo>
                  <a:pt x="0" y="3514760"/>
                </a:lnTo>
                <a:lnTo>
                  <a:pt x="0" y="0"/>
                </a:lnTo>
                <a:close/>
              </a:path>
            </a:pathLst>
          </a:custGeom>
          <a:blipFill>
            <a:blip r:embed="rId12"/>
            <a:stretch>
              <a:fillRect/>
            </a:stretch>
          </a:blipFill>
        </p:spPr>
        <p:txBody>
          <a:bodyPr/>
          <a:lstStyle/>
          <a:p>
            <a:endParaRPr lang="he-IL"/>
          </a:p>
        </p:txBody>
      </p:sp>
      <p:grpSp>
        <p:nvGrpSpPr>
          <p:cNvPr id="8" name="Group 8"/>
          <p:cNvGrpSpPr/>
          <p:nvPr/>
        </p:nvGrpSpPr>
        <p:grpSpPr>
          <a:xfrm>
            <a:off x="147161" y="281364"/>
            <a:ext cx="5616476" cy="1221089"/>
            <a:chOff x="0" y="0"/>
            <a:chExt cx="7488634" cy="1628118"/>
          </a:xfrm>
        </p:grpSpPr>
        <p:sp>
          <p:nvSpPr>
            <p:cNvPr id="9" name="Freeform 9"/>
            <p:cNvSpPr/>
            <p:nvPr/>
          </p:nvSpPr>
          <p:spPr>
            <a:xfrm>
              <a:off x="3925892" y="0"/>
              <a:ext cx="1238616" cy="1122571"/>
            </a:xfrm>
            <a:custGeom>
              <a:avLst/>
              <a:gdLst/>
              <a:ahLst/>
              <a:cxnLst/>
              <a:rect l="l" t="t" r="r" b="b"/>
              <a:pathLst>
                <a:path w="1238616" h="1122571">
                  <a:moveTo>
                    <a:pt x="0" y="0"/>
                  </a:moveTo>
                  <a:lnTo>
                    <a:pt x="1238616" y="0"/>
                  </a:lnTo>
                  <a:lnTo>
                    <a:pt x="1238616" y="1122571"/>
                  </a:lnTo>
                  <a:lnTo>
                    <a:pt x="0" y="1122571"/>
                  </a:lnTo>
                  <a:lnTo>
                    <a:pt x="0" y="0"/>
                  </a:lnTo>
                  <a:close/>
                </a:path>
              </a:pathLst>
            </a:custGeom>
            <a:blipFill>
              <a:blip r:embed="rId13"/>
              <a:stretch>
                <a:fillRect l="-384552" t="-10468" r="-221778" b="-58074"/>
              </a:stretch>
            </a:blipFill>
            <a:ln cap="sq">
              <a:noFill/>
              <a:prstDash val="solid"/>
              <a:miter/>
            </a:ln>
          </p:spPr>
          <p:txBody>
            <a:bodyPr/>
            <a:lstStyle/>
            <a:p>
              <a:endParaRPr lang="he-IL"/>
            </a:p>
          </p:txBody>
        </p:sp>
        <p:sp>
          <p:nvSpPr>
            <p:cNvPr id="10" name="Freeform 10"/>
            <p:cNvSpPr/>
            <p:nvPr/>
          </p:nvSpPr>
          <p:spPr>
            <a:xfrm>
              <a:off x="6158694" y="129999"/>
              <a:ext cx="807840" cy="1002700"/>
            </a:xfrm>
            <a:custGeom>
              <a:avLst/>
              <a:gdLst/>
              <a:ahLst/>
              <a:cxnLst/>
              <a:rect l="l" t="t" r="r" b="b"/>
              <a:pathLst>
                <a:path w="807840" h="1002700">
                  <a:moveTo>
                    <a:pt x="0" y="0"/>
                  </a:moveTo>
                  <a:lnTo>
                    <a:pt x="807840" y="0"/>
                  </a:lnTo>
                  <a:lnTo>
                    <a:pt x="807840" y="1002700"/>
                  </a:lnTo>
                  <a:lnTo>
                    <a:pt x="0" y="1002700"/>
                  </a:lnTo>
                  <a:lnTo>
                    <a:pt x="0" y="0"/>
                  </a:lnTo>
                  <a:close/>
                </a:path>
              </a:pathLst>
            </a:custGeom>
            <a:blipFill>
              <a:blip r:embed="rId14"/>
              <a:stretch>
                <a:fillRect/>
              </a:stretch>
            </a:blipFill>
            <a:ln cap="sq">
              <a:noFill/>
              <a:prstDash val="solid"/>
              <a:miter/>
            </a:ln>
          </p:spPr>
          <p:txBody>
            <a:bodyPr/>
            <a:lstStyle/>
            <a:p>
              <a:endParaRPr lang="he-IL"/>
            </a:p>
          </p:txBody>
        </p:sp>
        <p:sp>
          <p:nvSpPr>
            <p:cNvPr id="11" name="Freeform 11"/>
            <p:cNvSpPr/>
            <p:nvPr/>
          </p:nvSpPr>
          <p:spPr>
            <a:xfrm>
              <a:off x="1941435" y="342836"/>
              <a:ext cx="1189388" cy="644747"/>
            </a:xfrm>
            <a:custGeom>
              <a:avLst/>
              <a:gdLst/>
              <a:ahLst/>
              <a:cxnLst/>
              <a:rect l="l" t="t" r="r" b="b"/>
              <a:pathLst>
                <a:path w="1189388" h="644747">
                  <a:moveTo>
                    <a:pt x="0" y="0"/>
                  </a:moveTo>
                  <a:lnTo>
                    <a:pt x="1189387" y="0"/>
                  </a:lnTo>
                  <a:lnTo>
                    <a:pt x="1189387" y="644747"/>
                  </a:lnTo>
                  <a:lnTo>
                    <a:pt x="0" y="644747"/>
                  </a:lnTo>
                  <a:lnTo>
                    <a:pt x="0" y="0"/>
                  </a:lnTo>
                  <a:close/>
                </a:path>
              </a:pathLst>
            </a:custGeom>
            <a:blipFill>
              <a:blip r:embed="rId15"/>
              <a:stretch>
                <a:fillRect/>
              </a:stretch>
            </a:blipFill>
            <a:ln cap="sq">
              <a:noFill/>
              <a:prstDash val="solid"/>
              <a:miter/>
            </a:ln>
          </p:spPr>
          <p:txBody>
            <a:bodyPr/>
            <a:lstStyle/>
            <a:p>
              <a:endParaRPr lang="he-IL"/>
            </a:p>
          </p:txBody>
        </p:sp>
        <p:sp>
          <p:nvSpPr>
            <p:cNvPr id="12" name="TextBox 12"/>
            <p:cNvSpPr txBox="1"/>
            <p:nvPr/>
          </p:nvSpPr>
          <p:spPr>
            <a:xfrm>
              <a:off x="5636595" y="1200382"/>
              <a:ext cx="1852039" cy="427737"/>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משרד החינוך</a:t>
              </a:r>
            </a:p>
            <a:p>
              <a:pPr algn="ctr" rtl="1">
                <a:lnSpc>
                  <a:spcPts val="789"/>
                </a:lnSpc>
              </a:pPr>
              <a:r>
                <a:rPr lang="he-IL" sz="940" spc="-19">
                  <a:solidFill>
                    <a:srgbClr val="224796"/>
                  </a:solidFill>
                  <a:latin typeface="Calibri (MS)"/>
                  <a:ea typeface="Calibri (MS)"/>
                  <a:cs typeface="Calibri (MS)"/>
                  <a:sym typeface="Calibri (MS)"/>
                  <a:rtl/>
                </a:rPr>
                <a:t>אגף א’ מדעים</a:t>
              </a:r>
            </a:p>
            <a:p>
              <a:pPr marL="0" lvl="0" indent="0" algn="ctr" rtl="1">
                <a:lnSpc>
                  <a:spcPts val="789"/>
                </a:lnSpc>
              </a:pPr>
              <a:r>
                <a:rPr lang="he-IL" sz="940" spc="-19">
                  <a:solidFill>
                    <a:srgbClr val="224796"/>
                  </a:solidFill>
                  <a:latin typeface="Calibri (MS)"/>
                  <a:ea typeface="Calibri (MS)"/>
                  <a:cs typeface="Calibri (MS)"/>
                  <a:sym typeface="Calibri (MS)"/>
                  <a:rtl/>
                </a:rPr>
                <a:t>הפיקוח על הוראת מדע וטכנולוגיה</a:t>
              </a:r>
            </a:p>
          </p:txBody>
        </p:sp>
        <p:sp>
          <p:nvSpPr>
            <p:cNvPr id="13" name="TextBox 13"/>
            <p:cNvSpPr txBox="1"/>
            <p:nvPr/>
          </p:nvSpPr>
          <p:spPr>
            <a:xfrm>
              <a:off x="3835564" y="1200382"/>
              <a:ext cx="1419271" cy="427415"/>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מל”מ המרכז הישראלי</a:t>
              </a:r>
            </a:p>
            <a:p>
              <a:pPr algn="ctr" rtl="1">
                <a:lnSpc>
                  <a:spcPts val="789"/>
                </a:lnSpc>
              </a:pPr>
              <a:r>
                <a:rPr lang="he-IL" sz="940" spc="-19">
                  <a:solidFill>
                    <a:srgbClr val="224796"/>
                  </a:solidFill>
                  <a:latin typeface="Calibri (MS)"/>
                  <a:ea typeface="Calibri (MS)"/>
                  <a:cs typeface="Calibri (MS)"/>
                  <a:sym typeface="Calibri (MS)"/>
                  <a:rtl/>
                </a:rPr>
                <a:t>לחינוך מדע טכנולוגי </a:t>
              </a:r>
            </a:p>
            <a:p>
              <a:pPr marL="0" lvl="0" indent="0" algn="ctr" rtl="1">
                <a:lnSpc>
                  <a:spcPts val="789"/>
                </a:lnSpc>
              </a:pPr>
              <a:r>
                <a:rPr lang="he-IL" sz="940" spc="-19">
                  <a:solidFill>
                    <a:srgbClr val="224796"/>
                  </a:solidFill>
                  <a:latin typeface="Calibri (MS)"/>
                  <a:ea typeface="Calibri (MS)"/>
                  <a:cs typeface="Calibri (MS)"/>
                  <a:sym typeface="Calibri (MS)"/>
                  <a:rtl/>
                </a:rPr>
                <a:t>ע”ש עמוס דה-שליט</a:t>
              </a:r>
            </a:p>
          </p:txBody>
        </p:sp>
        <p:sp>
          <p:nvSpPr>
            <p:cNvPr id="14" name="TextBox 14"/>
            <p:cNvSpPr txBox="1"/>
            <p:nvPr/>
          </p:nvSpPr>
          <p:spPr>
            <a:xfrm>
              <a:off x="1694332" y="1200381"/>
              <a:ext cx="1578341" cy="297696"/>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בית הספר לחינוך</a:t>
              </a:r>
            </a:p>
            <a:p>
              <a:pPr marL="0" lvl="0" indent="0" algn="ctr" rtl="1">
                <a:lnSpc>
                  <a:spcPts val="789"/>
                </a:lnSpc>
              </a:pPr>
              <a:r>
                <a:rPr lang="he-IL" sz="940" spc="-19">
                  <a:solidFill>
                    <a:srgbClr val="224796"/>
                  </a:solidFill>
                  <a:latin typeface="Calibri (MS)"/>
                  <a:ea typeface="Calibri (MS)"/>
                  <a:cs typeface="Calibri (MS)"/>
                  <a:sym typeface="Calibri (MS)"/>
                  <a:rtl/>
                </a:rPr>
                <a:t>המרכז לחינוך מדעי וטכנולוגי</a:t>
              </a:r>
            </a:p>
          </p:txBody>
        </p:sp>
        <p:sp>
          <p:nvSpPr>
            <p:cNvPr id="15" name="Freeform 15"/>
            <p:cNvSpPr/>
            <p:nvPr/>
          </p:nvSpPr>
          <p:spPr>
            <a:xfrm>
              <a:off x="251974" y="94534"/>
              <a:ext cx="829671" cy="1141350"/>
            </a:xfrm>
            <a:custGeom>
              <a:avLst/>
              <a:gdLst/>
              <a:ahLst/>
              <a:cxnLst/>
              <a:rect l="l" t="t" r="r" b="b"/>
              <a:pathLst>
                <a:path w="829671" h="1141350">
                  <a:moveTo>
                    <a:pt x="0" y="0"/>
                  </a:moveTo>
                  <a:lnTo>
                    <a:pt x="829670" y="0"/>
                  </a:lnTo>
                  <a:lnTo>
                    <a:pt x="829670" y="1141350"/>
                  </a:lnTo>
                  <a:lnTo>
                    <a:pt x="0" y="1141350"/>
                  </a:lnTo>
                  <a:lnTo>
                    <a:pt x="0" y="0"/>
                  </a:lnTo>
                  <a:close/>
                </a:path>
              </a:pathLst>
            </a:custGeom>
            <a:blipFill>
              <a:blip r:embed="rId16"/>
              <a:stretch>
                <a:fillRect/>
              </a:stretch>
            </a:blipFill>
            <a:ln cap="sq">
              <a:noFill/>
              <a:prstDash val="solid"/>
              <a:miter/>
            </a:ln>
          </p:spPr>
          <p:txBody>
            <a:bodyPr/>
            <a:lstStyle/>
            <a:p>
              <a:endParaRPr lang="he-IL"/>
            </a:p>
          </p:txBody>
        </p:sp>
        <p:sp>
          <p:nvSpPr>
            <p:cNvPr id="16" name="TextBox 16"/>
            <p:cNvSpPr txBox="1"/>
            <p:nvPr/>
          </p:nvSpPr>
          <p:spPr>
            <a:xfrm>
              <a:off x="0" y="1200381"/>
              <a:ext cx="1333618" cy="427415"/>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מרכז המורים הארצי</a:t>
              </a:r>
            </a:p>
            <a:p>
              <a:pPr algn="ctr" rtl="1">
                <a:lnSpc>
                  <a:spcPts val="789"/>
                </a:lnSpc>
              </a:pPr>
              <a:r>
                <a:rPr lang="he-IL" sz="940" spc="-19">
                  <a:solidFill>
                    <a:srgbClr val="224796"/>
                  </a:solidFill>
                  <a:latin typeface="Calibri (MS)"/>
                  <a:ea typeface="Calibri (MS)"/>
                  <a:cs typeface="Calibri (MS)"/>
                  <a:sym typeface="Calibri (MS)"/>
                  <a:rtl/>
                </a:rPr>
                <a:t>למדע ולטכנולוגיה</a:t>
              </a:r>
            </a:p>
            <a:p>
              <a:pPr marL="0" lvl="0" indent="0" algn="ctr" rtl="1">
                <a:lnSpc>
                  <a:spcPts val="789"/>
                </a:lnSpc>
              </a:pPr>
              <a:r>
                <a:rPr lang="he-IL" sz="940" spc="-19">
                  <a:solidFill>
                    <a:srgbClr val="224796"/>
                  </a:solidFill>
                  <a:latin typeface="Calibri (MS)"/>
                  <a:ea typeface="Calibri (MS)"/>
                  <a:cs typeface="Calibri (MS)"/>
                  <a:sym typeface="Calibri (MS)"/>
                  <a:rtl/>
                </a:rPr>
                <a:t>בחינוך היסודי</a:t>
              </a:r>
            </a:p>
          </p:txBody>
        </p:sp>
        <p:sp>
          <p:nvSpPr>
            <p:cNvPr id="17" name="Freeform 17"/>
            <p:cNvSpPr/>
            <p:nvPr/>
          </p:nvSpPr>
          <p:spPr>
            <a:xfrm>
              <a:off x="3925892" y="0"/>
              <a:ext cx="1238616" cy="1122571"/>
            </a:xfrm>
            <a:custGeom>
              <a:avLst/>
              <a:gdLst/>
              <a:ahLst/>
              <a:cxnLst/>
              <a:rect l="l" t="t" r="r" b="b"/>
              <a:pathLst>
                <a:path w="1238616" h="1122571">
                  <a:moveTo>
                    <a:pt x="0" y="0"/>
                  </a:moveTo>
                  <a:lnTo>
                    <a:pt x="1238616" y="0"/>
                  </a:lnTo>
                  <a:lnTo>
                    <a:pt x="1238616" y="1122571"/>
                  </a:lnTo>
                  <a:lnTo>
                    <a:pt x="0" y="1122571"/>
                  </a:lnTo>
                  <a:lnTo>
                    <a:pt x="0" y="0"/>
                  </a:lnTo>
                  <a:close/>
                </a:path>
              </a:pathLst>
            </a:custGeom>
            <a:blipFill>
              <a:blip r:embed="rId13"/>
              <a:stretch>
                <a:fillRect l="-384552" t="-10468" r="-221778" b="-58074"/>
              </a:stretch>
            </a:blipFill>
            <a:ln cap="sq">
              <a:noFill/>
              <a:prstDash val="solid"/>
              <a:miter/>
            </a:ln>
          </p:spPr>
          <p:txBody>
            <a:bodyPr/>
            <a:lstStyle/>
            <a:p>
              <a:endParaRPr lang="he-IL"/>
            </a:p>
          </p:txBody>
        </p:sp>
        <p:sp>
          <p:nvSpPr>
            <p:cNvPr id="18" name="Freeform 18"/>
            <p:cNvSpPr/>
            <p:nvPr/>
          </p:nvSpPr>
          <p:spPr>
            <a:xfrm>
              <a:off x="6158694" y="129999"/>
              <a:ext cx="807840" cy="1002700"/>
            </a:xfrm>
            <a:custGeom>
              <a:avLst/>
              <a:gdLst/>
              <a:ahLst/>
              <a:cxnLst/>
              <a:rect l="l" t="t" r="r" b="b"/>
              <a:pathLst>
                <a:path w="807840" h="1002700">
                  <a:moveTo>
                    <a:pt x="0" y="0"/>
                  </a:moveTo>
                  <a:lnTo>
                    <a:pt x="807840" y="0"/>
                  </a:lnTo>
                  <a:lnTo>
                    <a:pt x="807840" y="1002700"/>
                  </a:lnTo>
                  <a:lnTo>
                    <a:pt x="0" y="1002700"/>
                  </a:lnTo>
                  <a:lnTo>
                    <a:pt x="0" y="0"/>
                  </a:lnTo>
                  <a:close/>
                </a:path>
              </a:pathLst>
            </a:custGeom>
            <a:blipFill>
              <a:blip r:embed="rId14"/>
              <a:stretch>
                <a:fillRect/>
              </a:stretch>
            </a:blipFill>
            <a:ln cap="sq">
              <a:noFill/>
              <a:prstDash val="solid"/>
              <a:miter/>
            </a:ln>
          </p:spPr>
          <p:txBody>
            <a:bodyPr/>
            <a:lstStyle/>
            <a:p>
              <a:endParaRPr lang="he-IL"/>
            </a:p>
          </p:txBody>
        </p:sp>
        <p:sp>
          <p:nvSpPr>
            <p:cNvPr id="19" name="Freeform 19"/>
            <p:cNvSpPr/>
            <p:nvPr/>
          </p:nvSpPr>
          <p:spPr>
            <a:xfrm>
              <a:off x="1941435" y="342836"/>
              <a:ext cx="1189388" cy="644747"/>
            </a:xfrm>
            <a:custGeom>
              <a:avLst/>
              <a:gdLst/>
              <a:ahLst/>
              <a:cxnLst/>
              <a:rect l="l" t="t" r="r" b="b"/>
              <a:pathLst>
                <a:path w="1189388" h="644747">
                  <a:moveTo>
                    <a:pt x="0" y="0"/>
                  </a:moveTo>
                  <a:lnTo>
                    <a:pt x="1189387" y="0"/>
                  </a:lnTo>
                  <a:lnTo>
                    <a:pt x="1189387" y="644747"/>
                  </a:lnTo>
                  <a:lnTo>
                    <a:pt x="0" y="644747"/>
                  </a:lnTo>
                  <a:lnTo>
                    <a:pt x="0" y="0"/>
                  </a:lnTo>
                  <a:close/>
                </a:path>
              </a:pathLst>
            </a:custGeom>
            <a:blipFill>
              <a:blip r:embed="rId15"/>
              <a:stretch>
                <a:fillRect/>
              </a:stretch>
            </a:blipFill>
            <a:ln cap="sq">
              <a:noFill/>
              <a:prstDash val="solid"/>
              <a:miter/>
            </a:ln>
          </p:spPr>
          <p:txBody>
            <a:bodyPr/>
            <a:lstStyle/>
            <a:p>
              <a:endParaRPr lang="he-IL"/>
            </a:p>
          </p:txBody>
        </p:sp>
        <p:sp>
          <p:nvSpPr>
            <p:cNvPr id="20" name="TextBox 20"/>
            <p:cNvSpPr txBox="1"/>
            <p:nvPr/>
          </p:nvSpPr>
          <p:spPr>
            <a:xfrm>
              <a:off x="3835564" y="1200382"/>
              <a:ext cx="1419271" cy="427415"/>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מל”מ המרכז הישראלי</a:t>
              </a:r>
            </a:p>
            <a:p>
              <a:pPr algn="ctr" rtl="1">
                <a:lnSpc>
                  <a:spcPts val="789"/>
                </a:lnSpc>
              </a:pPr>
              <a:r>
                <a:rPr lang="he-IL" sz="940" spc="-19">
                  <a:solidFill>
                    <a:srgbClr val="224796"/>
                  </a:solidFill>
                  <a:latin typeface="Calibri (MS)"/>
                  <a:ea typeface="Calibri (MS)"/>
                  <a:cs typeface="Calibri (MS)"/>
                  <a:sym typeface="Calibri (MS)"/>
                  <a:rtl/>
                </a:rPr>
                <a:t>לחינוך מדע טכנולוגי </a:t>
              </a:r>
            </a:p>
            <a:p>
              <a:pPr marL="0" lvl="0" indent="0" algn="ctr" rtl="1">
                <a:lnSpc>
                  <a:spcPts val="789"/>
                </a:lnSpc>
              </a:pPr>
              <a:r>
                <a:rPr lang="he-IL" sz="940" spc="-19">
                  <a:solidFill>
                    <a:srgbClr val="224796"/>
                  </a:solidFill>
                  <a:latin typeface="Calibri (MS)"/>
                  <a:ea typeface="Calibri (MS)"/>
                  <a:cs typeface="Calibri (MS)"/>
                  <a:sym typeface="Calibri (MS)"/>
                  <a:rtl/>
                </a:rPr>
                <a:t>ע”ש עמוס דה-שליט</a:t>
              </a:r>
            </a:p>
          </p:txBody>
        </p:sp>
        <p:sp>
          <p:nvSpPr>
            <p:cNvPr id="21" name="TextBox 21"/>
            <p:cNvSpPr txBox="1"/>
            <p:nvPr/>
          </p:nvSpPr>
          <p:spPr>
            <a:xfrm>
              <a:off x="1694332" y="1200381"/>
              <a:ext cx="1578341" cy="297696"/>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בית הספר לחינוך</a:t>
              </a:r>
            </a:p>
            <a:p>
              <a:pPr marL="0" lvl="0" indent="0" algn="ctr" rtl="1">
                <a:lnSpc>
                  <a:spcPts val="789"/>
                </a:lnSpc>
              </a:pPr>
              <a:r>
                <a:rPr lang="he-IL" sz="940" spc="-19">
                  <a:solidFill>
                    <a:srgbClr val="224796"/>
                  </a:solidFill>
                  <a:latin typeface="Calibri (MS)"/>
                  <a:ea typeface="Calibri (MS)"/>
                  <a:cs typeface="Calibri (MS)"/>
                  <a:sym typeface="Calibri (MS)"/>
                  <a:rtl/>
                </a:rPr>
                <a:t>המרכז לחינוך מדעי וטכנולוגי</a:t>
              </a:r>
            </a:p>
          </p:txBody>
        </p:sp>
        <p:sp>
          <p:nvSpPr>
            <p:cNvPr id="22" name="Freeform 22"/>
            <p:cNvSpPr/>
            <p:nvPr/>
          </p:nvSpPr>
          <p:spPr>
            <a:xfrm>
              <a:off x="251974" y="94534"/>
              <a:ext cx="829671" cy="1141350"/>
            </a:xfrm>
            <a:custGeom>
              <a:avLst/>
              <a:gdLst/>
              <a:ahLst/>
              <a:cxnLst/>
              <a:rect l="l" t="t" r="r" b="b"/>
              <a:pathLst>
                <a:path w="829671" h="1141350">
                  <a:moveTo>
                    <a:pt x="0" y="0"/>
                  </a:moveTo>
                  <a:lnTo>
                    <a:pt x="829670" y="0"/>
                  </a:lnTo>
                  <a:lnTo>
                    <a:pt x="829670" y="1141350"/>
                  </a:lnTo>
                  <a:lnTo>
                    <a:pt x="0" y="1141350"/>
                  </a:lnTo>
                  <a:lnTo>
                    <a:pt x="0" y="0"/>
                  </a:lnTo>
                  <a:close/>
                </a:path>
              </a:pathLst>
            </a:custGeom>
            <a:blipFill>
              <a:blip r:embed="rId16"/>
              <a:stretch>
                <a:fillRect/>
              </a:stretch>
            </a:blipFill>
            <a:ln cap="sq">
              <a:noFill/>
              <a:prstDash val="solid"/>
              <a:miter/>
            </a:ln>
          </p:spPr>
          <p:txBody>
            <a:bodyPr/>
            <a:lstStyle/>
            <a:p>
              <a:endParaRPr lang="he-IL"/>
            </a:p>
          </p:txBody>
        </p:sp>
        <p:sp>
          <p:nvSpPr>
            <p:cNvPr id="23" name="TextBox 23"/>
            <p:cNvSpPr txBox="1"/>
            <p:nvPr/>
          </p:nvSpPr>
          <p:spPr>
            <a:xfrm>
              <a:off x="0" y="1200381"/>
              <a:ext cx="1333618" cy="427415"/>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מרכז המורים הארצי</a:t>
              </a:r>
            </a:p>
            <a:p>
              <a:pPr algn="ctr" rtl="1">
                <a:lnSpc>
                  <a:spcPts val="789"/>
                </a:lnSpc>
              </a:pPr>
              <a:r>
                <a:rPr lang="he-IL" sz="940" spc="-19">
                  <a:solidFill>
                    <a:srgbClr val="224796"/>
                  </a:solidFill>
                  <a:latin typeface="Calibri (MS)"/>
                  <a:ea typeface="Calibri (MS)"/>
                  <a:cs typeface="Calibri (MS)"/>
                  <a:sym typeface="Calibri (MS)"/>
                  <a:rtl/>
                </a:rPr>
                <a:t>למדע ולטכנולוגיה</a:t>
              </a:r>
            </a:p>
            <a:p>
              <a:pPr marL="0" lvl="0" indent="0" algn="ctr" rtl="1">
                <a:lnSpc>
                  <a:spcPts val="789"/>
                </a:lnSpc>
              </a:pPr>
              <a:r>
                <a:rPr lang="he-IL" sz="940" spc="-19">
                  <a:solidFill>
                    <a:srgbClr val="224796"/>
                  </a:solidFill>
                  <a:latin typeface="Calibri (MS)"/>
                  <a:ea typeface="Calibri (MS)"/>
                  <a:cs typeface="Calibri (MS)"/>
                  <a:sym typeface="Calibri (MS)"/>
                  <a:rtl/>
                </a:rPr>
                <a:t>בחינוך היסודי</a:t>
              </a:r>
            </a:p>
          </p:txBody>
        </p:sp>
      </p:grpSp>
      <p:sp>
        <p:nvSpPr>
          <p:cNvPr id="24" name="Freeform 24"/>
          <p:cNvSpPr/>
          <p:nvPr/>
        </p:nvSpPr>
        <p:spPr>
          <a:xfrm>
            <a:off x="16300623" y="156568"/>
            <a:ext cx="1491001" cy="2031855"/>
          </a:xfrm>
          <a:custGeom>
            <a:avLst/>
            <a:gdLst/>
            <a:ahLst/>
            <a:cxnLst/>
            <a:rect l="l" t="t" r="r" b="b"/>
            <a:pathLst>
              <a:path w="1491001" h="2031855">
                <a:moveTo>
                  <a:pt x="0" y="0"/>
                </a:moveTo>
                <a:lnTo>
                  <a:pt x="1491002" y="0"/>
                </a:lnTo>
                <a:lnTo>
                  <a:pt x="1491002" y="2031855"/>
                </a:lnTo>
                <a:lnTo>
                  <a:pt x="0" y="2031855"/>
                </a:lnTo>
                <a:lnTo>
                  <a:pt x="0" y="0"/>
                </a:lnTo>
                <a:close/>
              </a:path>
            </a:pathLst>
          </a:custGeom>
          <a:blipFill>
            <a:blip r:embed="rId17"/>
            <a:stretch>
              <a:fillRect/>
            </a:stretch>
          </a:blipFill>
        </p:spPr>
        <p:txBody>
          <a:bodyPr/>
          <a:lstStyle/>
          <a:p>
            <a:endParaRPr lang="he-IL"/>
          </a:p>
        </p:txBody>
      </p:sp>
      <p:sp>
        <p:nvSpPr>
          <p:cNvPr id="25" name="TextBox 25"/>
          <p:cNvSpPr txBox="1"/>
          <p:nvPr/>
        </p:nvSpPr>
        <p:spPr>
          <a:xfrm rot="5400000">
            <a:off x="13336187" y="5181971"/>
            <a:ext cx="7428684" cy="1865342"/>
          </a:xfrm>
          <a:prstGeom prst="rect">
            <a:avLst/>
          </a:prstGeom>
        </p:spPr>
        <p:txBody>
          <a:bodyPr lIns="0" tIns="0" rIns="0" bIns="0" rtlCol="0" anchor="t">
            <a:spAutoFit/>
          </a:bodyPr>
          <a:lstStyle/>
          <a:p>
            <a:pPr algn="r" rtl="1">
              <a:lnSpc>
                <a:spcPts val="6826"/>
              </a:lnSpc>
            </a:pPr>
            <a:r>
              <a:rPr lang="he-IL" sz="8866" dirty="0">
                <a:solidFill>
                  <a:srgbClr val="000000"/>
                </a:solidFill>
                <a:latin typeface="Petel"/>
                <a:ea typeface="Petel"/>
                <a:cs typeface="Petel"/>
                <a:sym typeface="Petel"/>
                <a:rtl/>
              </a:rPr>
              <a:t>מִתּוֹךְ מִפְגַּשׁ הַלְּמִידָה</a:t>
            </a:r>
          </a:p>
          <a:p>
            <a:pPr algn="r" rtl="1">
              <a:lnSpc>
                <a:spcPts val="6826"/>
              </a:lnSpc>
            </a:pPr>
            <a:r>
              <a:rPr lang="he-IL" sz="8866" dirty="0">
                <a:solidFill>
                  <a:srgbClr val="000000"/>
                </a:solidFill>
                <a:latin typeface="Petel"/>
                <a:ea typeface="Petel"/>
                <a:cs typeface="Petel"/>
                <a:sym typeface="Petel"/>
                <a:rtl/>
              </a:rPr>
              <a:t>בַּנּוֹשֵׂא בִּיּוֹמִימִיקְרִי</a:t>
            </a:r>
          </a:p>
        </p:txBody>
      </p:sp>
      <p:sp>
        <p:nvSpPr>
          <p:cNvPr id="26" name="TextBox 26"/>
          <p:cNvSpPr txBox="1"/>
          <p:nvPr/>
        </p:nvSpPr>
        <p:spPr>
          <a:xfrm>
            <a:off x="8229600" y="2242642"/>
            <a:ext cx="3988756" cy="919658"/>
          </a:xfrm>
          <a:prstGeom prst="rect">
            <a:avLst/>
          </a:prstGeom>
        </p:spPr>
        <p:txBody>
          <a:bodyPr lIns="0" tIns="0" rIns="0" bIns="0" rtlCol="0" anchor="t">
            <a:spAutoFit/>
          </a:bodyPr>
          <a:lstStyle/>
          <a:p>
            <a:pPr algn="ctr" rtl="1">
              <a:lnSpc>
                <a:spcPts val="3648"/>
              </a:lnSpc>
            </a:pPr>
            <a:r>
              <a:rPr lang="he-IL" sz="3200" dirty="0">
                <a:solidFill>
                  <a:srgbClr val="000000"/>
                </a:solidFill>
                <a:latin typeface="Canva Sans"/>
                <a:ea typeface="Canva Sans"/>
                <a:cs typeface="Canva Sans"/>
                <a:sym typeface="Canva Sans"/>
                <a:hlinkClick r:id="rId5" tooltip="https://youtu.be/0-IAJMq9ZFM"/>
                <a:rtl/>
              </a:rPr>
              <a:t>הקלטה של מפגש בנושא ביו-</a:t>
            </a:r>
            <a:r>
              <a:rPr lang="he-IL" sz="3200" dirty="0" err="1">
                <a:solidFill>
                  <a:srgbClr val="000000"/>
                </a:solidFill>
                <a:latin typeface="Canva Sans"/>
                <a:ea typeface="Canva Sans"/>
                <a:cs typeface="Canva Sans"/>
                <a:sym typeface="Canva Sans"/>
                <a:hlinkClick r:id="rId5" tooltip="https://youtu.be/0-IAJMq9ZFM"/>
                <a:rtl/>
              </a:rPr>
              <a:t>מימיקרי</a:t>
            </a:r>
            <a:endParaRPr lang="he-IL" sz="3200" dirty="0">
              <a:solidFill>
                <a:srgbClr val="000000"/>
              </a:solidFill>
              <a:latin typeface="Canva Sans"/>
              <a:ea typeface="Canva Sans"/>
              <a:cs typeface="Canva Sans"/>
              <a:sym typeface="Canva Sans"/>
              <a:hlinkClick r:id="rId5" tooltip="https://youtu.be/0-IAJMq9ZFM"/>
              <a:rtl/>
            </a:endParaRPr>
          </a:p>
        </p:txBody>
      </p:sp>
      <p:sp>
        <p:nvSpPr>
          <p:cNvPr id="27" name="TextBox 27"/>
          <p:cNvSpPr txBox="1"/>
          <p:nvPr/>
        </p:nvSpPr>
        <p:spPr>
          <a:xfrm>
            <a:off x="912007" y="2869298"/>
            <a:ext cx="3988756" cy="919734"/>
          </a:xfrm>
          <a:prstGeom prst="rect">
            <a:avLst/>
          </a:prstGeom>
        </p:spPr>
        <p:txBody>
          <a:bodyPr lIns="0" tIns="0" rIns="0" bIns="0" rtlCol="0" anchor="t">
            <a:spAutoFit/>
          </a:bodyPr>
          <a:lstStyle/>
          <a:p>
            <a:pPr algn="ctr" rtl="1">
              <a:lnSpc>
                <a:spcPts val="3648"/>
              </a:lnSpc>
            </a:pPr>
            <a:r>
              <a:rPr lang="he-IL" sz="3200">
                <a:solidFill>
                  <a:srgbClr val="000000"/>
                </a:solidFill>
                <a:latin typeface="Canva Sans"/>
                <a:ea typeface="Canva Sans"/>
                <a:cs typeface="Canva Sans"/>
                <a:sym typeface="Canva Sans"/>
                <a:rtl/>
              </a:rPr>
              <a:t>מ</a:t>
            </a:r>
            <a:r>
              <a:rPr lang="he-IL" sz="3200">
                <a:solidFill>
                  <a:srgbClr val="000000"/>
                </a:solidFill>
                <a:latin typeface="Canva Sans"/>
                <a:ea typeface="Canva Sans"/>
                <a:cs typeface="Canva Sans"/>
                <a:sym typeface="Canva Sans"/>
                <a:hlinkClick r:id="rId18" tooltip="https://meyda.education.gov.il/files/Pop/0files/mada-technology/halon/presentation%20accompanied%20biomimicry.pdf"/>
                <a:rtl/>
              </a:rPr>
              <a:t>צגת מלווה ממפגש בנושא ביו-מימיקרי</a:t>
            </a:r>
          </a:p>
        </p:txBody>
      </p:sp>
      <p:sp>
        <p:nvSpPr>
          <p:cNvPr id="28" name="TextBox 28"/>
          <p:cNvSpPr txBox="1"/>
          <p:nvPr/>
        </p:nvSpPr>
        <p:spPr>
          <a:xfrm>
            <a:off x="9159338" y="7750718"/>
            <a:ext cx="5057503" cy="1376934"/>
          </a:xfrm>
          <a:prstGeom prst="rect">
            <a:avLst/>
          </a:prstGeom>
        </p:spPr>
        <p:txBody>
          <a:bodyPr lIns="0" tIns="0" rIns="0" bIns="0" rtlCol="0" anchor="t">
            <a:spAutoFit/>
          </a:bodyPr>
          <a:lstStyle/>
          <a:p>
            <a:pPr algn="ctr" rtl="1">
              <a:lnSpc>
                <a:spcPts val="3648"/>
              </a:lnSpc>
            </a:pPr>
            <a:r>
              <a:rPr lang="he-IL" sz="3200" b="1">
                <a:solidFill>
                  <a:srgbClr val="000000"/>
                </a:solidFill>
                <a:latin typeface="Canva Sans Bold"/>
                <a:ea typeface="Canva Sans Bold"/>
                <a:cs typeface="Canva Sans Bold"/>
                <a:sym typeface="Canva Sans Bold"/>
                <a:rtl/>
              </a:rPr>
              <a:t>רובו-נחש</a:t>
            </a:r>
          </a:p>
          <a:p>
            <a:pPr marL="0" lvl="0" indent="0" algn="ctr" rtl="1">
              <a:lnSpc>
                <a:spcPts val="3648"/>
              </a:lnSpc>
              <a:spcBef>
                <a:spcPct val="0"/>
              </a:spcBef>
            </a:pPr>
            <a:r>
              <a:rPr lang="he-IL" sz="3200" u="none" strike="noStrike">
                <a:solidFill>
                  <a:srgbClr val="000000"/>
                </a:solidFill>
                <a:latin typeface="Canva Sans"/>
                <a:ea typeface="Canva Sans"/>
                <a:cs typeface="Canva Sans"/>
                <a:sym typeface="Canva Sans"/>
                <a:rtl/>
              </a:rPr>
              <a:t>יחידת הוראה התנסותית</a:t>
            </a:r>
          </a:p>
          <a:p>
            <a:pPr marL="0" lvl="0" indent="0" algn="ctr" rtl="1">
              <a:lnSpc>
                <a:spcPts val="3648"/>
              </a:lnSpc>
              <a:spcBef>
                <a:spcPct val="0"/>
              </a:spcBef>
            </a:pPr>
            <a:r>
              <a:rPr lang="he-IL" sz="3200" strike="noStrike">
                <a:solidFill>
                  <a:srgbClr val="000000"/>
                </a:solidFill>
                <a:latin typeface="Canva Sans"/>
                <a:ea typeface="Canva Sans"/>
                <a:cs typeface="Canva Sans"/>
                <a:sym typeface="Canva Sans"/>
                <a:hlinkClick r:id="rId19" tooltip="https://meyda.education.gov.il/files/Pop/0files/mada-technology/yesodi/mshabim/snake.pdf"/>
                <a:rtl/>
              </a:rPr>
              <a:t>עברית</a:t>
            </a:r>
            <a:r>
              <a:rPr lang="ar-EG" sz="3200" strike="noStrike">
                <a:solidFill>
                  <a:srgbClr val="000000"/>
                </a:solidFill>
                <a:latin typeface="Canva Sans"/>
                <a:ea typeface="Canva Sans"/>
                <a:cs typeface="Canva Sans"/>
                <a:sym typeface="Canva Sans"/>
                <a:rtl/>
              </a:rPr>
              <a:t> | </a:t>
            </a:r>
            <a:r>
              <a:rPr lang="he-IL" sz="3200" strike="noStrike">
                <a:solidFill>
                  <a:srgbClr val="000000"/>
                </a:solidFill>
                <a:latin typeface="Canva Sans"/>
                <a:ea typeface="Canva Sans"/>
                <a:cs typeface="Canva Sans"/>
                <a:sym typeface="Canva Sans"/>
                <a:hlinkClick r:id="rId20" tooltip="https://meyda.education.gov.il/files/Pop/0files/mada-technology/yesodi/mshabim/arsnake.pdf"/>
                <a:rtl/>
              </a:rPr>
              <a:t>ערבית</a:t>
            </a:r>
          </a:p>
        </p:txBody>
      </p:sp>
      <p:sp>
        <p:nvSpPr>
          <p:cNvPr id="29" name="TextBox 29"/>
          <p:cNvSpPr txBox="1"/>
          <p:nvPr/>
        </p:nvSpPr>
        <p:spPr>
          <a:xfrm>
            <a:off x="4018311" y="8677310"/>
            <a:ext cx="3619254" cy="919734"/>
          </a:xfrm>
          <a:prstGeom prst="rect">
            <a:avLst/>
          </a:prstGeom>
        </p:spPr>
        <p:txBody>
          <a:bodyPr lIns="0" tIns="0" rIns="0" bIns="0" rtlCol="0" anchor="t">
            <a:spAutoFit/>
          </a:bodyPr>
          <a:lstStyle/>
          <a:p>
            <a:pPr algn="ctr" rtl="1">
              <a:lnSpc>
                <a:spcPts val="3648"/>
              </a:lnSpc>
            </a:pPr>
            <a:r>
              <a:rPr lang="he-IL" sz="3200" b="1">
                <a:solidFill>
                  <a:srgbClr val="000000"/>
                </a:solidFill>
                <a:latin typeface="Canva Sans Bold"/>
                <a:ea typeface="Canva Sans Bold"/>
                <a:cs typeface="Canva Sans Bold"/>
                <a:sym typeface="Canva Sans Bold"/>
                <a:rtl/>
              </a:rPr>
              <a:t>איך בונים מבנה שמתקרר בעצמו?</a:t>
            </a:r>
          </a:p>
        </p:txBody>
      </p:sp>
      <p:sp>
        <p:nvSpPr>
          <p:cNvPr id="30" name="Freeform 30">
            <a:hlinkClick r:id="rId21" action="ppaction://hlinksldjump"/>
          </p:cNvPr>
          <p:cNvSpPr/>
          <p:nvPr/>
        </p:nvSpPr>
        <p:spPr>
          <a:xfrm>
            <a:off x="15179613" y="2188423"/>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he-I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114300"/>
            <a:ext cx="18337726" cy="105918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8924" b="-6425"/>
            </a:stretch>
          </a:blipFill>
        </p:spPr>
        <p:txBody>
          <a:bodyPr/>
          <a:lstStyle/>
          <a:p>
            <a:endParaRPr lang="he-IL"/>
          </a:p>
        </p:txBody>
      </p:sp>
      <p:sp>
        <p:nvSpPr>
          <p:cNvPr id="3" name="Freeform 3"/>
          <p:cNvSpPr/>
          <p:nvPr/>
        </p:nvSpPr>
        <p:spPr>
          <a:xfrm rot="5400000">
            <a:off x="11437907" y="3627409"/>
            <a:ext cx="10591800" cy="3108385"/>
          </a:xfrm>
          <a:custGeom>
            <a:avLst/>
            <a:gdLst/>
            <a:ahLst/>
            <a:cxnLst/>
            <a:rect l="l" t="t" r="r" b="b"/>
            <a:pathLst>
              <a:path w="10647108" h="3612388">
                <a:moveTo>
                  <a:pt x="0" y="0"/>
                </a:moveTo>
                <a:lnTo>
                  <a:pt x="10647108" y="0"/>
                </a:lnTo>
                <a:lnTo>
                  <a:pt x="10647108" y="3612388"/>
                </a:lnTo>
                <a:lnTo>
                  <a:pt x="0" y="3612388"/>
                </a:lnTo>
                <a:lnTo>
                  <a:pt x="0" y="0"/>
                </a:lnTo>
                <a:close/>
              </a:path>
            </a:pathLst>
          </a:custGeom>
          <a:blipFill>
            <a:blip r:embed="rId3">
              <a:extLst>
                <a:ext uri="{96DAC541-7B7A-43D3-8B79-37D633B846F1}">
                  <asvg:svgBlip xmlns:asvg="http://schemas.microsoft.com/office/drawing/2016/SVG/main" r:embed="rId4"/>
                </a:ext>
              </a:extLst>
            </a:blip>
            <a:stretch>
              <a:fillRect l="-13401" t="-280" r="-9760"/>
            </a:stretch>
          </a:blipFill>
        </p:spPr>
        <p:txBody>
          <a:bodyPr/>
          <a:lstStyle/>
          <a:p>
            <a:endParaRPr lang="he-IL"/>
          </a:p>
        </p:txBody>
      </p:sp>
      <p:sp>
        <p:nvSpPr>
          <p:cNvPr id="4" name="TextBox 4"/>
          <p:cNvSpPr txBox="1"/>
          <p:nvPr/>
        </p:nvSpPr>
        <p:spPr>
          <a:xfrm rot="5400000">
            <a:off x="13336187" y="5220887"/>
            <a:ext cx="7428684" cy="1865342"/>
          </a:xfrm>
          <a:prstGeom prst="rect">
            <a:avLst/>
          </a:prstGeom>
        </p:spPr>
        <p:txBody>
          <a:bodyPr lIns="0" tIns="0" rIns="0" bIns="0" rtlCol="0" anchor="t">
            <a:spAutoFit/>
          </a:bodyPr>
          <a:lstStyle/>
          <a:p>
            <a:pPr algn="r" rtl="1">
              <a:lnSpc>
                <a:spcPts val="6826"/>
              </a:lnSpc>
            </a:pPr>
            <a:r>
              <a:rPr lang="he-IL" sz="8866" dirty="0">
                <a:solidFill>
                  <a:srgbClr val="000000"/>
                </a:solidFill>
                <a:latin typeface="Petel"/>
                <a:ea typeface="Petel"/>
                <a:cs typeface="Petel"/>
                <a:sym typeface="Petel"/>
                <a:rtl/>
              </a:rPr>
              <a:t>מִתּוֹךְ מִפְגַּשׁ הַלְּמִידָה</a:t>
            </a:r>
          </a:p>
          <a:p>
            <a:pPr algn="r" rtl="1">
              <a:lnSpc>
                <a:spcPts val="6826"/>
              </a:lnSpc>
            </a:pPr>
            <a:r>
              <a:rPr lang="he-IL" sz="8866" dirty="0">
                <a:solidFill>
                  <a:srgbClr val="000000"/>
                </a:solidFill>
                <a:latin typeface="Petel"/>
                <a:ea typeface="Petel"/>
                <a:cs typeface="Petel"/>
                <a:sym typeface="Petel"/>
                <a:rtl/>
              </a:rPr>
              <a:t>בַּנּוֹשֵׂא בִּיּוֹמִימִיקְרִי</a:t>
            </a:r>
          </a:p>
        </p:txBody>
      </p:sp>
      <p:sp>
        <p:nvSpPr>
          <p:cNvPr id="5" name="Freeform 5">
            <a:hlinkClick r:id="rId5" action="ppaction://hlinksldjump"/>
          </p:cNvPr>
          <p:cNvSpPr/>
          <p:nvPr/>
        </p:nvSpPr>
        <p:spPr>
          <a:xfrm>
            <a:off x="14672066" y="177612"/>
            <a:ext cx="1015096" cy="1015096"/>
          </a:xfrm>
          <a:custGeom>
            <a:avLst/>
            <a:gdLst/>
            <a:ahLst/>
            <a:cxnLst/>
            <a:rect l="l" t="t" r="r" b="b"/>
            <a:pathLst>
              <a:path w="1015096" h="1015096">
                <a:moveTo>
                  <a:pt x="0" y="0"/>
                </a:moveTo>
                <a:lnTo>
                  <a:pt x="1015095" y="0"/>
                </a:lnTo>
                <a:lnTo>
                  <a:pt x="1015095" y="1015096"/>
                </a:lnTo>
                <a:lnTo>
                  <a:pt x="0" y="1015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6" name="Freeform 6">
            <a:hlinkClick r:id="rId8" tooltip="https://content.vp4.me/TNKMA/Content/S%D7%9E%D7%99%D7%93%D7%A2%D7%95%D7%9F%20%D7%9C%D7%9E%D7%95%D7%A8%D7%99%D7%9D-%D7%A0%D7%95%D7%91%D7%9E%D7%91%D7%A8%202025.pdf"/>
          </p:cNvPr>
          <p:cNvSpPr/>
          <p:nvPr/>
        </p:nvSpPr>
        <p:spPr>
          <a:xfrm>
            <a:off x="9108666" y="3808608"/>
            <a:ext cx="4377087" cy="1537452"/>
          </a:xfrm>
          <a:custGeom>
            <a:avLst/>
            <a:gdLst/>
            <a:ahLst/>
            <a:cxnLst/>
            <a:rect l="l" t="t" r="r" b="b"/>
            <a:pathLst>
              <a:path w="4377087" h="1537452">
                <a:moveTo>
                  <a:pt x="0" y="0"/>
                </a:moveTo>
                <a:lnTo>
                  <a:pt x="4377087" y="0"/>
                </a:lnTo>
                <a:lnTo>
                  <a:pt x="4377087" y="1537452"/>
                </a:lnTo>
                <a:lnTo>
                  <a:pt x="0" y="1537452"/>
                </a:lnTo>
                <a:lnTo>
                  <a:pt x="0" y="0"/>
                </a:lnTo>
                <a:close/>
              </a:path>
            </a:pathLst>
          </a:custGeom>
          <a:blipFill>
            <a:blip r:embed="rId9"/>
            <a:stretch>
              <a:fillRect/>
            </a:stretch>
          </a:blipFill>
        </p:spPr>
        <p:txBody>
          <a:bodyPr/>
          <a:lstStyle/>
          <a:p>
            <a:endParaRPr lang="he-IL"/>
          </a:p>
        </p:txBody>
      </p:sp>
      <p:sp>
        <p:nvSpPr>
          <p:cNvPr id="7" name="Freeform 7">
            <a:hlinkClick r:id="rId10" tooltip="https://www.motnet.proj.ac.il/wp-content/uploads/2025/10/%D7%9E%D7%99%D7%93%D7%A2%D7%95%D7%9F-%D7%97%D7%95%D7%9B%D7%9E%D7%AA-%D7%94%D7%A0%D7%97%D7%99%D7%9C-Nirit-Vardi.pdf"/>
          </p:cNvPr>
          <p:cNvSpPr/>
          <p:nvPr/>
        </p:nvSpPr>
        <p:spPr>
          <a:xfrm>
            <a:off x="1415053" y="3937064"/>
            <a:ext cx="4788928" cy="1302631"/>
          </a:xfrm>
          <a:custGeom>
            <a:avLst/>
            <a:gdLst/>
            <a:ahLst/>
            <a:cxnLst/>
            <a:rect l="l" t="t" r="r" b="b"/>
            <a:pathLst>
              <a:path w="4788928" h="1302631">
                <a:moveTo>
                  <a:pt x="0" y="0"/>
                </a:moveTo>
                <a:lnTo>
                  <a:pt x="4788928" y="0"/>
                </a:lnTo>
                <a:lnTo>
                  <a:pt x="4788928" y="1302631"/>
                </a:lnTo>
                <a:lnTo>
                  <a:pt x="0" y="1302631"/>
                </a:lnTo>
                <a:lnTo>
                  <a:pt x="0" y="0"/>
                </a:lnTo>
                <a:close/>
              </a:path>
            </a:pathLst>
          </a:custGeom>
          <a:blipFill>
            <a:blip r:embed="rId11"/>
            <a:stretch>
              <a:fillRect l="-3597" r="-3597"/>
            </a:stretch>
          </a:blipFill>
        </p:spPr>
        <p:txBody>
          <a:bodyPr/>
          <a:lstStyle/>
          <a:p>
            <a:endParaRPr lang="he-IL"/>
          </a:p>
        </p:txBody>
      </p:sp>
      <p:sp>
        <p:nvSpPr>
          <p:cNvPr id="8" name="Freeform 8"/>
          <p:cNvSpPr/>
          <p:nvPr/>
        </p:nvSpPr>
        <p:spPr>
          <a:xfrm>
            <a:off x="16327457" y="305021"/>
            <a:ext cx="1748899" cy="2208546"/>
          </a:xfrm>
          <a:custGeom>
            <a:avLst/>
            <a:gdLst/>
            <a:ahLst/>
            <a:cxnLst/>
            <a:rect l="l" t="t" r="r" b="b"/>
            <a:pathLst>
              <a:path w="1748899" h="2208546">
                <a:moveTo>
                  <a:pt x="0" y="0"/>
                </a:moveTo>
                <a:lnTo>
                  <a:pt x="1748899" y="0"/>
                </a:lnTo>
                <a:lnTo>
                  <a:pt x="1748899" y="2208546"/>
                </a:lnTo>
                <a:lnTo>
                  <a:pt x="0" y="2208546"/>
                </a:lnTo>
                <a:lnTo>
                  <a:pt x="0" y="0"/>
                </a:lnTo>
                <a:close/>
              </a:path>
            </a:pathLst>
          </a:custGeom>
          <a:blipFill>
            <a:blip r:embed="rId12"/>
            <a:stretch>
              <a:fillRect/>
            </a:stretch>
          </a:blipFill>
        </p:spPr>
        <p:txBody>
          <a:bodyPr/>
          <a:lstStyle/>
          <a:p>
            <a:endParaRPr lang="he-IL"/>
          </a:p>
        </p:txBody>
      </p:sp>
      <p:sp>
        <p:nvSpPr>
          <p:cNvPr id="9" name="TextBox 9"/>
          <p:cNvSpPr txBox="1"/>
          <p:nvPr/>
        </p:nvSpPr>
        <p:spPr>
          <a:xfrm>
            <a:off x="4093626" y="608960"/>
            <a:ext cx="9637853" cy="1273246"/>
          </a:xfrm>
          <a:prstGeom prst="rect">
            <a:avLst/>
          </a:prstGeom>
        </p:spPr>
        <p:txBody>
          <a:bodyPr lIns="0" tIns="0" rIns="0" bIns="0" rtlCol="0" anchor="t">
            <a:spAutoFit/>
          </a:bodyPr>
          <a:lstStyle/>
          <a:p>
            <a:pPr algn="r" rtl="1">
              <a:lnSpc>
                <a:spcPts val="5345"/>
              </a:lnSpc>
            </a:pPr>
            <a:r>
              <a:rPr lang="he-IL" sz="3818" b="1">
                <a:solidFill>
                  <a:srgbClr val="000000"/>
                </a:solidFill>
                <a:latin typeface="Canva Sans Bold"/>
                <a:ea typeface="Canva Sans Bold"/>
                <a:cs typeface="Canva Sans Bold"/>
                <a:sym typeface="Canva Sans Bold"/>
                <a:rtl/>
              </a:rPr>
              <a:t>מכון ויצמן</a:t>
            </a:r>
          </a:p>
          <a:p>
            <a:pPr algn="r" rtl="1">
              <a:lnSpc>
                <a:spcPts val="4897"/>
              </a:lnSpc>
              <a:spcBef>
                <a:spcPct val="0"/>
              </a:spcBef>
            </a:pPr>
            <a:r>
              <a:rPr lang="he-IL" sz="3498">
                <a:solidFill>
                  <a:srgbClr val="000000"/>
                </a:solidFill>
                <a:latin typeface="Canva Sans"/>
                <a:ea typeface="Canva Sans"/>
                <a:cs typeface="Canva Sans"/>
                <a:sym typeface="Canva Sans"/>
                <a:rtl/>
              </a:rPr>
              <a:t>מרכז המורים הארצי למדע ולטכנולוגיה בחטיבת ביניים</a:t>
            </a:r>
          </a:p>
        </p:txBody>
      </p:sp>
      <p:sp>
        <p:nvSpPr>
          <p:cNvPr id="10" name="TextBox 10"/>
          <p:cNvSpPr txBox="1"/>
          <p:nvPr/>
        </p:nvSpPr>
        <p:spPr>
          <a:xfrm>
            <a:off x="1715935" y="5888527"/>
            <a:ext cx="4093221" cy="1063422"/>
          </a:xfrm>
          <a:prstGeom prst="rect">
            <a:avLst/>
          </a:prstGeom>
        </p:spPr>
        <p:txBody>
          <a:bodyPr lIns="0" tIns="0" rIns="0" bIns="0" rtlCol="0" anchor="t">
            <a:spAutoFit/>
          </a:bodyPr>
          <a:lstStyle/>
          <a:p>
            <a:pPr algn="ctr">
              <a:lnSpc>
                <a:spcPts val="3811"/>
              </a:lnSpc>
            </a:pPr>
            <a:r>
              <a:rPr lang="en-US" sz="3343">
                <a:solidFill>
                  <a:srgbClr val="000000"/>
                </a:solidFill>
                <a:latin typeface="Canva Sans"/>
                <a:ea typeface="Canva Sans"/>
                <a:cs typeface="Canva Sans"/>
                <a:sym typeface="Canva Sans"/>
              </a:rPr>
              <a:t>-</a:t>
            </a:r>
            <a:r>
              <a:rPr lang="he-IL" sz="3343" b="1">
                <a:solidFill>
                  <a:srgbClr val="000000"/>
                </a:solidFill>
                <a:latin typeface="Canva Sans Bold"/>
                <a:ea typeface="Canva Sans Bold"/>
                <a:cs typeface="Canva Sans Bold"/>
                <a:sym typeface="Canva Sans Bold"/>
                <a:hlinkClick r:id="rId10" tooltip="https://www.motnet.proj.ac.il/wp-content/uploads/2025/10/%D7%9E%D7%99%D7%93%D7%A2%D7%95%D7%9F-%D7%97%D7%95%D7%9B%D7%9E%D7%AA-%D7%94%D7%A0%D7%97%D7%99%D7%9C-Nirit-Vardi.pdf"/>
                <a:rtl/>
              </a:rPr>
              <a:t>חכמת ההמון בטבע</a:t>
            </a:r>
            <a:r>
              <a:rPr lang="en-US" sz="3343">
                <a:solidFill>
                  <a:srgbClr val="000000"/>
                </a:solidFill>
                <a:latin typeface="Canva Sans"/>
                <a:ea typeface="Canva Sans"/>
                <a:cs typeface="Canva Sans"/>
                <a:sym typeface="Canva Sans"/>
                <a:hlinkClick r:id="rId10" tooltip="https://www.motnet.proj.ac.il/wp-content/uploads/2025/10/%D7%9E%D7%99%D7%93%D7%A2%D7%95%D7%9F-%D7%97%D7%95%D7%9B%D7%9E%D7%AA-%D7%94%D7%A0%D7%97%D7%99%D7%9C-Nirit-Vardi.pdf"/>
              </a:rPr>
              <a:t> </a:t>
            </a:r>
          </a:p>
          <a:p>
            <a:pPr algn="ctr">
              <a:lnSpc>
                <a:spcPts val="5315"/>
              </a:lnSpc>
            </a:pPr>
            <a:r>
              <a:rPr lang="he-IL" sz="3343">
                <a:solidFill>
                  <a:srgbClr val="000000"/>
                </a:solidFill>
                <a:latin typeface="Canva Sans"/>
                <a:ea typeface="Canva Sans"/>
                <a:cs typeface="Canva Sans"/>
                <a:sym typeface="Canva Sans"/>
                <a:hlinkClick r:id="rId10" tooltip="https://www.motnet.proj.ac.il/wp-content/uploads/2025/10/%D7%9E%D7%99%D7%93%D7%A2%D7%95%D7%9F-%D7%97%D7%95%D7%9B%D7%9E%D7%AA-%D7%94%D7%A0%D7%97%D7%99%D7%9C-Nirit-Vardi.pdf"/>
                <a:rtl/>
              </a:rPr>
              <a:t>מהנחיל להמצאה</a:t>
            </a:r>
          </a:p>
        </p:txBody>
      </p:sp>
      <p:sp>
        <p:nvSpPr>
          <p:cNvPr id="11" name="TextBox 11"/>
          <p:cNvSpPr txBox="1"/>
          <p:nvPr/>
        </p:nvSpPr>
        <p:spPr>
          <a:xfrm>
            <a:off x="7621866" y="5736127"/>
            <a:ext cx="6969293" cy="1289431"/>
          </a:xfrm>
          <a:prstGeom prst="rect">
            <a:avLst/>
          </a:prstGeom>
        </p:spPr>
        <p:txBody>
          <a:bodyPr lIns="0" tIns="0" rIns="0" bIns="0" rtlCol="0" anchor="t">
            <a:spAutoFit/>
          </a:bodyPr>
          <a:lstStyle/>
          <a:p>
            <a:pPr algn="ctr" rtl="1">
              <a:lnSpc>
                <a:spcPts val="5312"/>
              </a:lnSpc>
            </a:pPr>
            <a:r>
              <a:rPr lang="he-IL" sz="3200" b="1" dirty="0">
                <a:solidFill>
                  <a:srgbClr val="000000"/>
                </a:solidFill>
                <a:latin typeface="Canva Sans Bold"/>
                <a:ea typeface="Canva Sans Bold"/>
                <a:cs typeface="Canva Sans Bold"/>
                <a:sym typeface="Canva Sans Bold"/>
                <a:hlinkClick r:id="rId8" tooltip="https://content.vp4.me/TNKMA/Content/S%D7%9E%D7%99%D7%93%D7%A2%D7%95%D7%9F%20%D7%9C%D7%9E%D7%95%D7%A8%D7%99%D7%9D-%D7%A0%D7%95%D7%91%D7%9E%D7%91%D7%A8%202025.pdf"/>
                <a:rtl/>
              </a:rPr>
              <a:t>חקר פתרונות חכמים בהשראת הטבע -</a:t>
            </a:r>
          </a:p>
          <a:p>
            <a:pPr algn="ctr" rtl="1">
              <a:lnSpc>
                <a:spcPts val="5312"/>
              </a:lnSpc>
            </a:pPr>
            <a:r>
              <a:rPr lang="he-IL" sz="3200" dirty="0">
                <a:solidFill>
                  <a:srgbClr val="000000"/>
                </a:solidFill>
                <a:latin typeface="Canva Sans"/>
                <a:ea typeface="Canva Sans"/>
                <a:cs typeface="Canva Sans"/>
                <a:sym typeface="Canva Sans"/>
                <a:hlinkClick r:id="rId8" tooltip="https://content.vp4.me/TNKMA/Content/S%D7%9E%D7%99%D7%93%D7%A2%D7%95%D7%9F%20%D7%9C%D7%9E%D7%95%D7%A8%D7%99%D7%9D-%D7%A0%D7%95%D7%91%D7%9E%D7%91%D7%A8%202025.pdf"/>
                <a:rtl/>
              </a:rPr>
              <a:t> כלים פדגוגיים מיום למידה </a:t>
            </a:r>
            <a:r>
              <a:rPr lang="en-US" sz="3200" dirty="0">
                <a:solidFill>
                  <a:srgbClr val="000000"/>
                </a:solidFill>
                <a:latin typeface="Canva Sans"/>
                <a:ea typeface="Canva Sans"/>
                <a:cs typeface="Canva Sans"/>
                <a:sym typeface="Canva Sans"/>
                <a:hlinkClick r:id="rId8" tooltip="https://content.vp4.me/TNKMA/Content/S%D7%9E%D7%99%D7%93%D7%A2%D7%95%D7%9F%20%D7%9C%D7%9E%D7%95%D7%A8%D7%99%D7%9D-%D7%A0%D7%95%D7%91%D7%9E%D7%91%D7%A8%202025.pdf"/>
              </a:rPr>
              <a:t>4.11.25</a:t>
            </a:r>
            <a:endParaRPr lang="en-US" sz="3200" dirty="0">
              <a:solidFill>
                <a:srgbClr val="000000"/>
              </a:solidFill>
              <a:latin typeface="Canva Sans"/>
              <a:ea typeface="Canva Sans"/>
              <a:cs typeface="Canva Sans"/>
              <a:sym typeface="Canv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DADCE29B-1965-E25B-CBD3-DB842A2275E5}"/>
              </a:ext>
            </a:extLst>
          </p:cNvPr>
          <p:cNvSpPr/>
          <p:nvPr/>
        </p:nvSpPr>
        <p:spPr>
          <a:xfrm>
            <a:off x="-9525" y="0"/>
            <a:ext cx="18297525" cy="102870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10298" r="-220" b="-8468"/>
            </a:stretch>
          </a:blipFill>
        </p:spPr>
        <p:txBody>
          <a:bodyPr/>
          <a:lstStyle/>
          <a:p>
            <a:endParaRPr lang="he-IL"/>
          </a:p>
        </p:txBody>
      </p:sp>
      <p:sp>
        <p:nvSpPr>
          <p:cNvPr id="3" name="Freeform 3"/>
          <p:cNvSpPr/>
          <p:nvPr/>
        </p:nvSpPr>
        <p:spPr>
          <a:xfrm rot="5400000">
            <a:off x="11887200" y="3886200"/>
            <a:ext cx="10287000" cy="2514600"/>
          </a:xfrm>
          <a:custGeom>
            <a:avLst/>
            <a:gdLst/>
            <a:ahLst/>
            <a:cxnLst/>
            <a:rect l="l" t="t" r="r" b="b"/>
            <a:pathLst>
              <a:path w="10647108" h="3612388">
                <a:moveTo>
                  <a:pt x="0" y="0"/>
                </a:moveTo>
                <a:lnTo>
                  <a:pt x="10647108" y="0"/>
                </a:lnTo>
                <a:lnTo>
                  <a:pt x="10647108" y="3612388"/>
                </a:lnTo>
                <a:lnTo>
                  <a:pt x="0" y="3612388"/>
                </a:lnTo>
                <a:lnTo>
                  <a:pt x="0" y="0"/>
                </a:lnTo>
                <a:close/>
              </a:path>
            </a:pathLst>
          </a:custGeom>
          <a:blipFill>
            <a:blip r:embed="rId3">
              <a:extLst>
                <a:ext uri="{96DAC541-7B7A-43D3-8B79-37D633B846F1}">
                  <asvg:svgBlip xmlns:asvg="http://schemas.microsoft.com/office/drawing/2016/SVG/main" r:embed="rId4"/>
                </a:ext>
              </a:extLst>
            </a:blip>
            <a:stretch>
              <a:fillRect l="-13401" t="-280" r="-9760"/>
            </a:stretch>
          </a:blipFill>
        </p:spPr>
        <p:txBody>
          <a:bodyPr/>
          <a:lstStyle/>
          <a:p>
            <a:endParaRPr lang="he-IL"/>
          </a:p>
        </p:txBody>
      </p:sp>
      <p:sp>
        <p:nvSpPr>
          <p:cNvPr id="4" name="Freeform 4"/>
          <p:cNvSpPr/>
          <p:nvPr/>
        </p:nvSpPr>
        <p:spPr>
          <a:xfrm>
            <a:off x="826210" y="0"/>
            <a:ext cx="9846803" cy="10047758"/>
          </a:xfrm>
          <a:custGeom>
            <a:avLst/>
            <a:gdLst/>
            <a:ahLst/>
            <a:cxnLst/>
            <a:rect l="l" t="t" r="r" b="b"/>
            <a:pathLst>
              <a:path w="9846803" h="10047758">
                <a:moveTo>
                  <a:pt x="0" y="0"/>
                </a:moveTo>
                <a:lnTo>
                  <a:pt x="9846803" y="0"/>
                </a:lnTo>
                <a:lnTo>
                  <a:pt x="9846803" y="10047758"/>
                </a:lnTo>
                <a:lnTo>
                  <a:pt x="0" y="10047758"/>
                </a:lnTo>
                <a:lnTo>
                  <a:pt x="0" y="0"/>
                </a:lnTo>
                <a:close/>
              </a:path>
            </a:pathLst>
          </a:custGeom>
          <a:blipFill>
            <a:blip r:embed="rId5"/>
            <a:stretch>
              <a:fillRect/>
            </a:stretch>
          </a:blipFill>
        </p:spPr>
        <p:txBody>
          <a:bodyPr/>
          <a:lstStyle/>
          <a:p>
            <a:endParaRPr lang="he-IL"/>
          </a:p>
        </p:txBody>
      </p:sp>
      <p:sp>
        <p:nvSpPr>
          <p:cNvPr id="5" name="TextBox 5"/>
          <p:cNvSpPr txBox="1"/>
          <p:nvPr/>
        </p:nvSpPr>
        <p:spPr>
          <a:xfrm rot="5400000">
            <a:off x="13778012" y="4644236"/>
            <a:ext cx="6929941" cy="998529"/>
          </a:xfrm>
          <a:prstGeom prst="rect">
            <a:avLst/>
          </a:prstGeom>
        </p:spPr>
        <p:txBody>
          <a:bodyPr lIns="0" tIns="0" rIns="0" bIns="0" rtlCol="0" anchor="t">
            <a:spAutoFit/>
          </a:bodyPr>
          <a:lstStyle/>
          <a:p>
            <a:pPr algn="ctr" rtl="1">
              <a:lnSpc>
                <a:spcPts val="6826"/>
              </a:lnSpc>
            </a:pPr>
            <a:r>
              <a:rPr lang="he-IL" sz="8866">
                <a:solidFill>
                  <a:srgbClr val="000000"/>
                </a:solidFill>
                <a:latin typeface="Petel"/>
                <a:ea typeface="Petel"/>
                <a:cs typeface="Petel"/>
                <a:sym typeface="Petel"/>
                <a:rtl/>
              </a:rPr>
              <a:t>דבר המפמ”ר</a:t>
            </a:r>
          </a:p>
        </p:txBody>
      </p:sp>
      <p:sp>
        <p:nvSpPr>
          <p:cNvPr id="6" name="TextBox 6"/>
          <p:cNvSpPr txBox="1"/>
          <p:nvPr/>
        </p:nvSpPr>
        <p:spPr>
          <a:xfrm>
            <a:off x="3860701" y="239242"/>
            <a:ext cx="4118145" cy="815608"/>
          </a:xfrm>
          <a:prstGeom prst="rect">
            <a:avLst/>
          </a:prstGeom>
        </p:spPr>
        <p:txBody>
          <a:bodyPr wrap="square" lIns="0" tIns="0" rIns="0" bIns="0" rtlCol="0" anchor="t">
            <a:spAutoFit/>
          </a:bodyPr>
          <a:lstStyle/>
          <a:p>
            <a:pPr algn="ctr" rtl="1">
              <a:lnSpc>
                <a:spcPts val="6579"/>
              </a:lnSpc>
              <a:spcBef>
                <a:spcPct val="0"/>
              </a:spcBef>
            </a:pPr>
            <a:r>
              <a:rPr lang="he-IL" sz="4699" b="1" dirty="0">
                <a:solidFill>
                  <a:srgbClr val="006D36"/>
                </a:solidFill>
                <a:latin typeface="Guttman Yad-Brush" panose="02010401010101010101" pitchFamily="2" charset="-79"/>
                <a:ea typeface="Afarsek Bold"/>
                <a:cs typeface="Guttman Yad-Brush" panose="02010401010101010101" pitchFamily="2" charset="-79"/>
                <a:sym typeface="Afarsek Bold"/>
                <a:rtl/>
              </a:rPr>
              <a:t>דבר המפמ”ר</a:t>
            </a:r>
          </a:p>
        </p:txBody>
      </p:sp>
      <p:sp>
        <p:nvSpPr>
          <p:cNvPr id="7" name="TextBox 7"/>
          <p:cNvSpPr txBox="1"/>
          <p:nvPr/>
        </p:nvSpPr>
        <p:spPr>
          <a:xfrm>
            <a:off x="1420043" y="971550"/>
            <a:ext cx="8999462" cy="8069580"/>
          </a:xfrm>
          <a:prstGeom prst="rect">
            <a:avLst/>
          </a:prstGeom>
        </p:spPr>
        <p:txBody>
          <a:bodyPr lIns="0" tIns="0" rIns="0" bIns="0" rtlCol="0" anchor="t">
            <a:spAutoFit/>
          </a:bodyPr>
          <a:lstStyle/>
          <a:p>
            <a:pPr algn="ctr" rtl="1">
              <a:lnSpc>
                <a:spcPts val="3640"/>
              </a:lnSpc>
              <a:spcBef>
                <a:spcPct val="0"/>
              </a:spcBef>
            </a:pPr>
            <a:r>
              <a:rPr lang="he-IL" sz="2600" b="1" dirty="0">
                <a:solidFill>
                  <a:srgbClr val="000000"/>
                </a:solidFill>
                <a:latin typeface="Canva Sans Bold"/>
                <a:ea typeface="Canva Sans Bold"/>
                <a:cs typeface="Canva Sans Bold"/>
                <a:sym typeface="Canva Sans Bold"/>
                <a:rtl/>
              </a:rPr>
              <a:t>מורות ומורי מדע וטכנולוגיה יקרים,</a:t>
            </a:r>
          </a:p>
          <a:p>
            <a:pPr algn="ctr" rtl="1">
              <a:lnSpc>
                <a:spcPts val="1680"/>
              </a:lnSpc>
              <a:spcBef>
                <a:spcPct val="0"/>
              </a:spcBef>
            </a:pPr>
            <a:endParaRPr lang="he-IL" sz="2600" b="1" dirty="0">
              <a:solidFill>
                <a:srgbClr val="000000"/>
              </a:solidFill>
              <a:latin typeface="Canva Sans Bold"/>
              <a:ea typeface="Canva Sans Bold"/>
              <a:cs typeface="Canva Sans Bold"/>
              <a:sym typeface="Canva Sans Bold"/>
              <a:rtl/>
            </a:endParaRPr>
          </a:p>
          <a:p>
            <a:pPr algn="ctr" rtl="1">
              <a:lnSpc>
                <a:spcPts val="3700"/>
              </a:lnSpc>
            </a:pPr>
            <a:r>
              <a:rPr lang="he-IL" sz="2500" dirty="0">
                <a:solidFill>
                  <a:srgbClr val="000000"/>
                </a:solidFill>
                <a:latin typeface="Canva Sans"/>
                <a:ea typeface="Canva Sans"/>
                <a:cs typeface="Canva Sans"/>
                <a:sym typeface="Canva Sans"/>
                <a:rtl/>
              </a:rPr>
              <a:t>בעלון זה נצא יחד למסע מרתק בעקבות חיקוי הטבע –</a:t>
            </a:r>
          </a:p>
          <a:p>
            <a:pPr algn="ctr" rtl="1">
              <a:lnSpc>
                <a:spcPts val="3700"/>
              </a:lnSpc>
            </a:pPr>
            <a:r>
              <a:rPr lang="ar-EG" sz="2500" dirty="0">
                <a:solidFill>
                  <a:srgbClr val="000000"/>
                </a:solidFill>
                <a:latin typeface="Canva Sans"/>
                <a:ea typeface="Canva Sans"/>
                <a:cs typeface="Canva Sans"/>
                <a:sym typeface="Canva Sans"/>
                <a:rtl/>
              </a:rPr>
              <a:t> </a:t>
            </a:r>
            <a:r>
              <a:rPr lang="he-IL" sz="2500" b="1" dirty="0">
                <a:solidFill>
                  <a:srgbClr val="000000"/>
                </a:solidFill>
                <a:latin typeface="Canva Sans Bold"/>
                <a:ea typeface="Canva Sans Bold"/>
                <a:cs typeface="Canva Sans Bold"/>
                <a:sym typeface="Canva Sans Bold"/>
                <a:rtl/>
              </a:rPr>
              <a:t>אל עולם הביומימיקרי.</a:t>
            </a:r>
            <a:r>
              <a:rPr lang="ar-EG" sz="2500" dirty="0">
                <a:solidFill>
                  <a:srgbClr val="000000"/>
                </a:solidFill>
                <a:latin typeface="Canva Sans"/>
                <a:ea typeface="Canva Sans"/>
                <a:cs typeface="Canva Sans"/>
                <a:sym typeface="Canva Sans"/>
                <a:rtl/>
              </a:rPr>
              <a:t> </a:t>
            </a:r>
          </a:p>
          <a:p>
            <a:pPr algn="ctr" rtl="1">
              <a:lnSpc>
                <a:spcPts val="3700"/>
              </a:lnSpc>
            </a:pPr>
            <a:r>
              <a:rPr lang="he-IL" sz="2500" dirty="0">
                <a:solidFill>
                  <a:srgbClr val="000000"/>
                </a:solidFill>
                <a:latin typeface="Canva Sans"/>
                <a:ea typeface="Canva Sans"/>
                <a:cs typeface="Canva Sans"/>
                <a:sym typeface="Canva Sans"/>
                <a:rtl/>
              </a:rPr>
              <a:t>תחום הביומימיקרי, שהינו גם הנושא המרכזי השנה, הוא תחום קסום המזמין אותנו להביט בסביבה בעיניים חוקרות ולגלות כיצד חומרים, מבנים ותהליכים ביצורים חיים מעניקים השראה לפתרונות חדשניים לאתגרים שונים שעומדים בפני בני האדם. </a:t>
            </a:r>
          </a:p>
          <a:p>
            <a:pPr algn="ctr" rtl="1">
              <a:lnSpc>
                <a:spcPts val="3700"/>
              </a:lnSpc>
            </a:pPr>
            <a:r>
              <a:rPr lang="he-IL" sz="2500" dirty="0">
                <a:solidFill>
                  <a:srgbClr val="000000"/>
                </a:solidFill>
                <a:latin typeface="Canva Sans"/>
                <a:ea typeface="Canva Sans"/>
                <a:cs typeface="Canva Sans"/>
                <a:sym typeface="Canva Sans"/>
                <a:rtl/>
              </a:rPr>
              <a:t>הוראת הביומימיקרי מאפשרת למידה התנסותית וחווייתית בגישת  </a:t>
            </a:r>
            <a:r>
              <a:rPr lang="en-US" sz="2500" b="1" dirty="0">
                <a:solidFill>
                  <a:srgbClr val="000000"/>
                </a:solidFill>
                <a:latin typeface="Canva Sans Bold"/>
                <a:ea typeface="Canva Sans Bold"/>
                <a:cs typeface="Canva Sans Bold"/>
                <a:sym typeface="Canva Sans Bold"/>
              </a:rPr>
              <a:t>STEM</a:t>
            </a:r>
            <a:r>
              <a:rPr lang="he-IL" sz="2500" b="1" dirty="0">
                <a:solidFill>
                  <a:srgbClr val="000000"/>
                </a:solidFill>
                <a:latin typeface="Canva Sans Bold"/>
                <a:ea typeface="Canva Sans Bold"/>
                <a:cs typeface="Canva Sans Bold"/>
                <a:sym typeface="Canva Sans Bold"/>
                <a:rtl/>
              </a:rPr>
              <a:t>  בין -תחומית</a:t>
            </a:r>
            <a:r>
              <a:rPr lang="he-IL" sz="2500" dirty="0">
                <a:solidFill>
                  <a:srgbClr val="000000"/>
                </a:solidFill>
                <a:latin typeface="Canva Sans"/>
                <a:ea typeface="Canva Sans"/>
                <a:cs typeface="Canva Sans"/>
                <a:sym typeface="Canva Sans"/>
                <a:rtl/>
              </a:rPr>
              <a:t>. גישה המחברת בין תחומים רבים כגון מדע, טכנולוגיה, מתמטיקה, הנדסה ועוד.</a:t>
            </a:r>
          </a:p>
          <a:p>
            <a:pPr algn="ctr" rtl="1">
              <a:lnSpc>
                <a:spcPts val="3700"/>
              </a:lnSpc>
            </a:pPr>
            <a:r>
              <a:rPr lang="he-IL" sz="2500" dirty="0">
                <a:solidFill>
                  <a:srgbClr val="000000"/>
                </a:solidFill>
                <a:latin typeface="Canva Sans"/>
                <a:ea typeface="Canva Sans"/>
                <a:cs typeface="Canva Sans"/>
                <a:sym typeface="Canva Sans"/>
                <a:rtl/>
              </a:rPr>
              <a:t>בעלון שלפניכם תמצאו שפע דוגמאות, רעיונות ופעילויות שניתן לשלב בעבודות החקר ופתרון בעיות. </a:t>
            </a:r>
          </a:p>
          <a:p>
            <a:pPr algn="ctr" rtl="1">
              <a:lnSpc>
                <a:spcPts val="3700"/>
              </a:lnSpc>
            </a:pPr>
            <a:r>
              <a:rPr lang="he-IL" sz="2500" dirty="0">
                <a:solidFill>
                  <a:srgbClr val="000000"/>
                </a:solidFill>
                <a:latin typeface="Canva Sans"/>
                <a:ea typeface="Canva Sans"/>
                <a:cs typeface="Canva Sans"/>
                <a:sym typeface="Canva Sans"/>
                <a:rtl/>
              </a:rPr>
              <a:t>אני מזמינה אתכם לבחור את אחת מפעילויות ה </a:t>
            </a:r>
            <a:r>
              <a:rPr lang="en-US" sz="2500" dirty="0">
                <a:solidFill>
                  <a:srgbClr val="000000"/>
                </a:solidFill>
                <a:latin typeface="Canva Sans"/>
                <a:ea typeface="Canva Sans"/>
                <a:cs typeface="Canva Sans"/>
                <a:sym typeface="Canva Sans"/>
              </a:rPr>
              <a:t>STEM</a:t>
            </a:r>
            <a:r>
              <a:rPr lang="he-IL" sz="2500" dirty="0">
                <a:solidFill>
                  <a:srgbClr val="000000"/>
                </a:solidFill>
                <a:latin typeface="Canva Sans"/>
                <a:ea typeface="Canva Sans"/>
                <a:cs typeface="Canva Sans"/>
                <a:sym typeface="Canva Sans"/>
                <a:rtl/>
              </a:rPr>
              <a:t> שבעלון שמלהיבה אתכם, להעביר אותה בכיתה ולשלוח אלינו תוצרים ליריד </a:t>
            </a:r>
          </a:p>
          <a:p>
            <a:pPr algn="ctr" rtl="1">
              <a:lnSpc>
                <a:spcPts val="3700"/>
              </a:lnSpc>
            </a:pPr>
            <a:r>
              <a:rPr lang="he-IL" sz="2500" dirty="0">
                <a:solidFill>
                  <a:srgbClr val="000000"/>
                </a:solidFill>
                <a:latin typeface="Canva Sans"/>
                <a:ea typeface="Canva Sans"/>
                <a:cs typeface="Canva Sans"/>
                <a:sym typeface="Canva Sans"/>
                <a:rtl/>
              </a:rPr>
              <a:t>ה </a:t>
            </a:r>
            <a:r>
              <a:rPr lang="en-US" sz="2500" dirty="0">
                <a:solidFill>
                  <a:srgbClr val="000000"/>
                </a:solidFill>
                <a:latin typeface="Canva Sans"/>
                <a:ea typeface="Canva Sans"/>
                <a:cs typeface="Canva Sans"/>
                <a:sym typeface="Canva Sans"/>
              </a:rPr>
              <a:t>STEM</a:t>
            </a:r>
            <a:r>
              <a:rPr lang="he-IL" sz="2500" dirty="0">
                <a:solidFill>
                  <a:srgbClr val="000000"/>
                </a:solidFill>
                <a:latin typeface="Canva Sans"/>
                <a:ea typeface="Canva Sans"/>
                <a:cs typeface="Canva Sans"/>
                <a:sym typeface="Canva Sans"/>
                <a:rtl/>
              </a:rPr>
              <a:t> שיתקיים בפברואר </a:t>
            </a:r>
            <a:r>
              <a:rPr lang="en-US" sz="2500" dirty="0">
                <a:solidFill>
                  <a:srgbClr val="000000"/>
                </a:solidFill>
                <a:latin typeface="Canva Sans"/>
                <a:ea typeface="Canva Sans"/>
                <a:cs typeface="Canva Sans"/>
                <a:sym typeface="Canva Sans"/>
              </a:rPr>
              <a:t>2026</a:t>
            </a:r>
            <a:r>
              <a:rPr lang="he-IL" sz="2500" dirty="0">
                <a:solidFill>
                  <a:srgbClr val="000000"/>
                </a:solidFill>
                <a:latin typeface="Canva Sans"/>
                <a:ea typeface="Canva Sans"/>
                <a:cs typeface="Canva Sans"/>
                <a:sym typeface="Canva Sans"/>
                <a:rtl/>
              </a:rPr>
              <a:t> (מידע מפורט בסוף העלון). </a:t>
            </a:r>
          </a:p>
          <a:p>
            <a:pPr algn="ctr" rtl="1">
              <a:lnSpc>
                <a:spcPts val="3500"/>
              </a:lnSpc>
              <a:spcBef>
                <a:spcPct val="0"/>
              </a:spcBef>
            </a:pPr>
            <a:r>
              <a:rPr lang="he-IL" sz="2500" b="1" dirty="0">
                <a:solidFill>
                  <a:srgbClr val="000000"/>
                </a:solidFill>
                <a:latin typeface="Canva Sans Bold"/>
                <a:ea typeface="Canva Sans Bold"/>
                <a:cs typeface="Canva Sans Bold"/>
                <a:sym typeface="Canva Sans Bold"/>
                <a:rtl/>
              </a:rPr>
              <a:t>בילי פרידמן</a:t>
            </a:r>
          </a:p>
          <a:p>
            <a:pPr algn="ctr" rtl="1">
              <a:lnSpc>
                <a:spcPts val="3500"/>
              </a:lnSpc>
              <a:spcBef>
                <a:spcPct val="0"/>
              </a:spcBef>
            </a:pPr>
            <a:r>
              <a:rPr lang="he-IL" sz="2500" b="1" dirty="0">
                <a:solidFill>
                  <a:srgbClr val="000000"/>
                </a:solidFill>
                <a:latin typeface="Canva Sans Bold"/>
                <a:ea typeface="Canva Sans Bold"/>
                <a:cs typeface="Canva Sans Bold"/>
                <a:sym typeface="Canva Sans Bold"/>
                <a:rtl/>
              </a:rPr>
              <a:t>מפמ"ר מדע וטכנולוגיה</a:t>
            </a:r>
          </a:p>
        </p:txBody>
      </p:sp>
      <p:sp>
        <p:nvSpPr>
          <p:cNvPr id="8" name="Freeform 8">
            <a:hlinkClick r:id="rId6" action="ppaction://hlinksldjump"/>
          </p:cNvPr>
          <p:cNvSpPr/>
          <p:nvPr/>
        </p:nvSpPr>
        <p:spPr>
          <a:xfrm>
            <a:off x="14345931" y="1230281"/>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he-I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75118"/>
            <a:ext cx="18337726" cy="10552618"/>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9327" b="-6449"/>
            </a:stretch>
          </a:blipFill>
        </p:spPr>
        <p:txBody>
          <a:bodyPr/>
          <a:lstStyle/>
          <a:p>
            <a:endParaRPr lang="he-IL"/>
          </a:p>
        </p:txBody>
      </p:sp>
      <p:sp>
        <p:nvSpPr>
          <p:cNvPr id="3" name="Freeform 3"/>
          <p:cNvSpPr/>
          <p:nvPr/>
        </p:nvSpPr>
        <p:spPr>
          <a:xfrm rot="5400000">
            <a:off x="11812591" y="3961891"/>
            <a:ext cx="10552618" cy="2478601"/>
          </a:xfrm>
          <a:custGeom>
            <a:avLst/>
            <a:gdLst/>
            <a:ahLst/>
            <a:cxnLst/>
            <a:rect l="l" t="t" r="r" b="b"/>
            <a:pathLst>
              <a:path w="10248900" h="3477283">
                <a:moveTo>
                  <a:pt x="0" y="0"/>
                </a:moveTo>
                <a:lnTo>
                  <a:pt x="10248900" y="0"/>
                </a:lnTo>
                <a:lnTo>
                  <a:pt x="10248900" y="3477282"/>
                </a:lnTo>
                <a:lnTo>
                  <a:pt x="0" y="3477282"/>
                </a:lnTo>
                <a:lnTo>
                  <a:pt x="0" y="0"/>
                </a:lnTo>
                <a:close/>
              </a:path>
            </a:pathLst>
          </a:custGeom>
          <a:blipFill>
            <a:blip r:embed="rId3">
              <a:extLst>
                <a:ext uri="{96DAC541-7B7A-43D3-8B79-37D633B846F1}">
                  <asvg:svgBlip xmlns:asvg="http://schemas.microsoft.com/office/drawing/2016/SVG/main" r:embed="rId4"/>
                </a:ext>
              </a:extLst>
            </a:blip>
            <a:stretch>
              <a:fillRect l="-13401" t="-280" r="-9760"/>
            </a:stretch>
          </a:blipFill>
        </p:spPr>
        <p:txBody>
          <a:bodyPr/>
          <a:lstStyle/>
          <a:p>
            <a:endParaRPr lang="he-IL"/>
          </a:p>
        </p:txBody>
      </p:sp>
      <p:sp>
        <p:nvSpPr>
          <p:cNvPr id="4" name="Freeform 4">
            <a:hlinkClick r:id="rId5" action="ppaction://hlinksldjump"/>
          </p:cNvPr>
          <p:cNvSpPr/>
          <p:nvPr/>
        </p:nvSpPr>
        <p:spPr>
          <a:xfrm>
            <a:off x="16751752" y="521152"/>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5" name="TextBox 5"/>
          <p:cNvSpPr txBox="1"/>
          <p:nvPr/>
        </p:nvSpPr>
        <p:spPr>
          <a:xfrm>
            <a:off x="1625109" y="1213196"/>
            <a:ext cx="13554505" cy="998529"/>
          </a:xfrm>
          <a:prstGeom prst="rect">
            <a:avLst/>
          </a:prstGeom>
        </p:spPr>
        <p:txBody>
          <a:bodyPr lIns="0" tIns="0" rIns="0" bIns="0" rtlCol="0" anchor="t">
            <a:spAutoFit/>
          </a:bodyPr>
          <a:lstStyle/>
          <a:p>
            <a:pPr algn="r" rtl="1">
              <a:lnSpc>
                <a:spcPts val="6826"/>
              </a:lnSpc>
            </a:pPr>
            <a:r>
              <a:rPr lang="he-IL" sz="8866">
                <a:solidFill>
                  <a:srgbClr val="000000"/>
                </a:solidFill>
                <a:latin typeface="Petel"/>
                <a:ea typeface="Petel"/>
                <a:cs typeface="Petel"/>
                <a:sym typeface="Petel"/>
                <a:rtl/>
              </a:rPr>
              <a:t>הזמנה לשיתוף מהפעלת היחידות בכיתה</a:t>
            </a:r>
          </a:p>
        </p:txBody>
      </p:sp>
      <p:sp>
        <p:nvSpPr>
          <p:cNvPr id="6" name="TextBox 6"/>
          <p:cNvSpPr txBox="1"/>
          <p:nvPr/>
        </p:nvSpPr>
        <p:spPr>
          <a:xfrm>
            <a:off x="1262284" y="2197467"/>
            <a:ext cx="13551060" cy="8178521"/>
          </a:xfrm>
          <a:prstGeom prst="rect">
            <a:avLst/>
          </a:prstGeom>
        </p:spPr>
        <p:txBody>
          <a:bodyPr lIns="0" tIns="0" rIns="0" bIns="0" rtlCol="0" anchor="t">
            <a:spAutoFit/>
          </a:bodyPr>
          <a:lstStyle/>
          <a:p>
            <a:pPr algn="r" rtl="1">
              <a:lnSpc>
                <a:spcPts val="9162"/>
              </a:lnSpc>
            </a:pPr>
            <a:r>
              <a:rPr lang="he-IL" sz="5062" dirty="0">
                <a:solidFill>
                  <a:srgbClr val="7C3214"/>
                </a:solidFill>
                <a:latin typeface="Afarsek"/>
                <a:ea typeface="Afarsek"/>
                <a:cs typeface="Afarsek"/>
                <a:sym typeface="Afarsek"/>
                <a:rtl/>
              </a:rPr>
              <a:t>העברתם בכיתה את אחת מהפעילויות המופיעות בעלון?</a:t>
            </a:r>
          </a:p>
          <a:p>
            <a:pPr algn="r" rtl="1">
              <a:lnSpc>
                <a:spcPts val="9162"/>
              </a:lnSpc>
            </a:pPr>
            <a:r>
              <a:rPr lang="he-IL" sz="5062" dirty="0">
                <a:solidFill>
                  <a:srgbClr val="7C3214"/>
                </a:solidFill>
                <a:latin typeface="Afarsek"/>
                <a:ea typeface="Afarsek"/>
                <a:cs typeface="Afarsek"/>
                <a:sym typeface="Afarsek"/>
                <a:rtl/>
              </a:rPr>
              <a:t>תרצו לשתף את כולם?</a:t>
            </a:r>
          </a:p>
          <a:p>
            <a:pPr algn="r" rtl="1">
              <a:lnSpc>
                <a:spcPts val="7714"/>
              </a:lnSpc>
            </a:pPr>
            <a:r>
              <a:rPr lang="he-IL" sz="4262" dirty="0">
                <a:solidFill>
                  <a:srgbClr val="000000"/>
                </a:solidFill>
                <a:latin typeface="Canva Sans"/>
                <a:ea typeface="Canva Sans"/>
                <a:cs typeface="Canva Sans"/>
                <a:sym typeface="Canva Sans"/>
                <a:rtl/>
              </a:rPr>
              <a:t>מוזמנים לשלוח תמונות וסרטונים על פי הקריטריונים המופיעים בקובץ המצורף (</a:t>
            </a:r>
            <a:r>
              <a:rPr lang="he-IL" sz="4262" u="sng" dirty="0">
                <a:solidFill>
                  <a:srgbClr val="000000"/>
                </a:solidFill>
                <a:latin typeface="Canva Sans"/>
                <a:ea typeface="Canva Sans"/>
                <a:cs typeface="Canva Sans"/>
                <a:sym typeface="Canva Sans"/>
                <a:hlinkClick r:id="rId8" tooltip="https://meyda.education.gov.il/files/Pop/0files/mada-technology/halon/indicator%20displaying%20output.docx"/>
                <a:rtl/>
              </a:rPr>
              <a:t>וורד</a:t>
            </a:r>
            <a:r>
              <a:rPr lang="ar-EG" sz="4262" dirty="0">
                <a:solidFill>
                  <a:srgbClr val="000000"/>
                </a:solidFill>
                <a:latin typeface="Canva Sans"/>
                <a:ea typeface="Canva Sans"/>
                <a:cs typeface="Canva Sans"/>
                <a:sym typeface="Canva Sans"/>
                <a:rtl/>
              </a:rPr>
              <a:t> / </a:t>
            </a:r>
            <a:r>
              <a:rPr lang="en-US" sz="4262" u="sng" dirty="0">
                <a:solidFill>
                  <a:srgbClr val="000000"/>
                </a:solidFill>
                <a:latin typeface="Canva Sans"/>
                <a:ea typeface="Canva Sans"/>
                <a:cs typeface="Canva Sans"/>
                <a:sym typeface="Canva Sans"/>
                <a:hlinkClick r:id="rId9" tooltip="https://meyda.education.gov.il/files/Pop/0files/mada-technology/halon/indicator%20displaying%20output.pdf"/>
              </a:rPr>
              <a:t>PDF</a:t>
            </a:r>
            <a:r>
              <a:rPr lang="ar-EG" sz="4262" dirty="0">
                <a:solidFill>
                  <a:srgbClr val="000000"/>
                </a:solidFill>
                <a:latin typeface="Canva Sans"/>
                <a:ea typeface="Canva Sans"/>
                <a:cs typeface="Canva Sans"/>
                <a:sym typeface="Canva Sans"/>
                <a:rtl/>
              </a:rPr>
              <a:t>)</a:t>
            </a:r>
          </a:p>
          <a:p>
            <a:pPr algn="r" rtl="1">
              <a:lnSpc>
                <a:spcPts val="7714"/>
              </a:lnSpc>
            </a:pPr>
            <a:r>
              <a:rPr lang="he-IL" sz="4262" dirty="0">
                <a:solidFill>
                  <a:srgbClr val="000000"/>
                </a:solidFill>
                <a:latin typeface="Canva Sans"/>
                <a:ea typeface="Canva Sans"/>
                <a:cs typeface="Canva Sans"/>
                <a:sym typeface="Canva Sans"/>
                <a:rtl/>
              </a:rPr>
              <a:t> לכתובת המייל: </a:t>
            </a:r>
          </a:p>
          <a:p>
            <a:pPr algn="r" rtl="1">
              <a:lnSpc>
                <a:spcPts val="7714"/>
              </a:lnSpc>
            </a:pPr>
            <a:r>
              <a:rPr lang="en-US" sz="4262" dirty="0">
                <a:solidFill>
                  <a:srgbClr val="000000"/>
                </a:solidFill>
                <a:latin typeface="Canva Sans"/>
                <a:ea typeface="Canva Sans"/>
                <a:cs typeface="Canva Sans"/>
                <a:sym typeface="Canva Sans"/>
                <a:hlinkClick r:id="rId10"/>
              </a:rPr>
              <a:t>kayamim.mekaymim.yesodi.haifa@gmail.com</a:t>
            </a:r>
            <a:endParaRPr lang="he-IL" sz="4262" dirty="0">
              <a:solidFill>
                <a:srgbClr val="000000"/>
              </a:solidFill>
              <a:latin typeface="Canva Sans"/>
              <a:ea typeface="Canva Sans"/>
              <a:cs typeface="Canva Sans"/>
              <a:sym typeface="Canva Sans"/>
            </a:endParaRPr>
          </a:p>
          <a:p>
            <a:pPr algn="r" rtl="1">
              <a:lnSpc>
                <a:spcPts val="7714"/>
              </a:lnSpc>
            </a:pPr>
            <a:r>
              <a:rPr lang="he-IL" sz="4262" dirty="0">
                <a:solidFill>
                  <a:srgbClr val="000000"/>
                </a:solidFill>
                <a:latin typeface="Canva Sans"/>
                <a:ea typeface="Canva Sans"/>
                <a:cs typeface="Canva Sans"/>
                <a:sym typeface="Canva Sans"/>
                <a:rtl/>
              </a:rPr>
              <a:t>תוצרים נבחרים יוצגו בסרטון ביריד </a:t>
            </a:r>
            <a:r>
              <a:rPr lang="en-US" sz="4262" u="sng" dirty="0" err="1">
                <a:solidFill>
                  <a:srgbClr val="000000"/>
                </a:solidFill>
                <a:latin typeface="Canva Sans"/>
                <a:ea typeface="Canva Sans"/>
                <a:cs typeface="Canva Sans"/>
                <a:sym typeface="Canva Sans"/>
                <a:hlinkClick r:id="rId11" tooltip="https://edu-tech.education.gov.il/taknot/kol-kore/educaition/"/>
              </a:rPr>
              <a:t>EducAItion</a:t>
            </a:r>
            <a:r>
              <a:rPr lang="en-US" sz="4262" u="sng" dirty="0">
                <a:solidFill>
                  <a:srgbClr val="000000"/>
                </a:solidFill>
                <a:latin typeface="Canva Sans"/>
                <a:ea typeface="Canva Sans"/>
                <a:cs typeface="Canva Sans"/>
                <a:sym typeface="Canva Sans"/>
                <a:hlinkClick r:id="rId11" tooltip="https://edu-tech.education.gov.il/taknot/kol-kore/educaition/"/>
              </a:rPr>
              <a:t> 2026</a:t>
            </a:r>
            <a:r>
              <a:rPr lang="he-IL" sz="4262" dirty="0">
                <a:solidFill>
                  <a:srgbClr val="000000"/>
                </a:solidFill>
                <a:latin typeface="Canva Sans"/>
                <a:ea typeface="Canva Sans"/>
                <a:cs typeface="Canva Sans"/>
                <a:sym typeface="Canva Sans"/>
                <a:rtl/>
              </a:rPr>
              <a:t> </a:t>
            </a:r>
          </a:p>
          <a:p>
            <a:pPr algn="r" rtl="1">
              <a:lnSpc>
                <a:spcPts val="7714"/>
              </a:lnSpc>
            </a:pPr>
            <a:r>
              <a:rPr lang="he-IL" sz="4262" dirty="0">
                <a:solidFill>
                  <a:srgbClr val="000000"/>
                </a:solidFill>
                <a:latin typeface="Canva Sans"/>
                <a:ea typeface="Canva Sans"/>
                <a:cs typeface="Canva Sans"/>
                <a:sym typeface="Canva Sans"/>
                <a:rtl/>
              </a:rPr>
              <a:t>של מנהל חדשנות וטכנולוגיה, משרד החינוך.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2">
            <a:extLst>
              <a:ext uri="{FF2B5EF4-FFF2-40B4-BE49-F238E27FC236}">
                <a16:creationId xmlns:a16="http://schemas.microsoft.com/office/drawing/2014/main" id="{2708E6F2-1159-1EBA-22F0-A597D10CB14A}"/>
              </a:ext>
            </a:extLst>
          </p:cNvPr>
          <p:cNvSpPr/>
          <p:nvPr/>
        </p:nvSpPr>
        <p:spPr>
          <a:xfrm>
            <a:off x="-9525" y="0"/>
            <a:ext cx="18297525" cy="102870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10298" r="-220" b="-8468"/>
            </a:stretch>
          </a:blipFill>
        </p:spPr>
        <p:txBody>
          <a:bodyPr/>
          <a:lstStyle/>
          <a:p>
            <a:endParaRPr lang="he-IL"/>
          </a:p>
        </p:txBody>
      </p:sp>
      <p:sp>
        <p:nvSpPr>
          <p:cNvPr id="3" name="Freeform 3"/>
          <p:cNvSpPr/>
          <p:nvPr/>
        </p:nvSpPr>
        <p:spPr>
          <a:xfrm rot="5400000">
            <a:off x="12244100" y="4243103"/>
            <a:ext cx="10287002" cy="1800798"/>
          </a:xfrm>
          <a:custGeom>
            <a:avLst/>
            <a:gdLst/>
            <a:ahLst/>
            <a:cxnLst/>
            <a:rect l="l" t="t" r="r" b="b"/>
            <a:pathLst>
              <a:path w="11758022" h="2334198">
                <a:moveTo>
                  <a:pt x="0" y="0"/>
                </a:moveTo>
                <a:lnTo>
                  <a:pt x="11758022" y="0"/>
                </a:lnTo>
                <a:lnTo>
                  <a:pt x="11758022" y="2334197"/>
                </a:lnTo>
                <a:lnTo>
                  <a:pt x="0" y="2334197"/>
                </a:lnTo>
                <a:lnTo>
                  <a:pt x="0" y="0"/>
                </a:lnTo>
                <a:close/>
              </a:path>
            </a:pathLst>
          </a:custGeom>
          <a:blipFill>
            <a:blip r:embed="rId3">
              <a:extLst>
                <a:ext uri="{96DAC541-7B7A-43D3-8B79-37D633B846F1}">
                  <asvg:svgBlip xmlns:asvg="http://schemas.microsoft.com/office/drawing/2016/SVG/main" r:embed="rId4"/>
                </a:ext>
              </a:extLst>
            </a:blip>
            <a:stretch>
              <a:fillRect l="-361" t="-40337" r="-488"/>
            </a:stretch>
          </a:blipFill>
        </p:spPr>
        <p:txBody>
          <a:bodyPr/>
          <a:lstStyle/>
          <a:p>
            <a:endParaRPr lang="he-IL"/>
          </a:p>
        </p:txBody>
      </p:sp>
      <p:sp>
        <p:nvSpPr>
          <p:cNvPr id="4" name="TextBox 4"/>
          <p:cNvSpPr txBox="1"/>
          <p:nvPr/>
        </p:nvSpPr>
        <p:spPr>
          <a:xfrm rot="5400000">
            <a:off x="12941880" y="4920574"/>
            <a:ext cx="9926839" cy="1527401"/>
          </a:xfrm>
          <a:prstGeom prst="rect">
            <a:avLst/>
          </a:prstGeom>
        </p:spPr>
        <p:txBody>
          <a:bodyPr lIns="0" tIns="0" rIns="0" bIns="0" rtlCol="0" anchor="t">
            <a:spAutoFit/>
          </a:bodyPr>
          <a:lstStyle/>
          <a:p>
            <a:pPr algn="ctr" rtl="1">
              <a:lnSpc>
                <a:spcPts val="12412"/>
              </a:lnSpc>
              <a:spcBef>
                <a:spcPct val="0"/>
              </a:spcBef>
            </a:pPr>
            <a:r>
              <a:rPr lang="he-IL" sz="8866" dirty="0">
                <a:solidFill>
                  <a:srgbClr val="000000"/>
                </a:solidFill>
                <a:latin typeface="Petel"/>
                <a:ea typeface="Petel"/>
                <a:cs typeface="Petel"/>
                <a:sym typeface="Petel"/>
                <a:rtl/>
              </a:rPr>
              <a:t>חוֹמָרִים וְכּוֹחוֹת </a:t>
            </a:r>
          </a:p>
        </p:txBody>
      </p:sp>
      <p:grpSp>
        <p:nvGrpSpPr>
          <p:cNvPr id="5" name="Group 5"/>
          <p:cNvGrpSpPr/>
          <p:nvPr/>
        </p:nvGrpSpPr>
        <p:grpSpPr>
          <a:xfrm>
            <a:off x="15840683" y="0"/>
            <a:ext cx="2406389" cy="2346263"/>
            <a:chOff x="0" y="0"/>
            <a:chExt cx="3208519" cy="3128350"/>
          </a:xfrm>
        </p:grpSpPr>
        <p:sp>
          <p:nvSpPr>
            <p:cNvPr id="6" name="Freeform 6"/>
            <p:cNvSpPr/>
            <p:nvPr/>
          </p:nvSpPr>
          <p:spPr>
            <a:xfrm rot="1317228">
              <a:off x="2300731" y="991115"/>
              <a:ext cx="660014" cy="303361"/>
            </a:xfrm>
            <a:custGeom>
              <a:avLst/>
              <a:gdLst/>
              <a:ahLst/>
              <a:cxnLst/>
              <a:rect l="l" t="t" r="r" b="b"/>
              <a:pathLst>
                <a:path w="660014" h="303361">
                  <a:moveTo>
                    <a:pt x="0" y="0"/>
                  </a:moveTo>
                  <a:lnTo>
                    <a:pt x="660015" y="0"/>
                  </a:lnTo>
                  <a:lnTo>
                    <a:pt x="660015" y="303361"/>
                  </a:lnTo>
                  <a:lnTo>
                    <a:pt x="0" y="303361"/>
                  </a:lnTo>
                  <a:lnTo>
                    <a:pt x="0" y="0"/>
                  </a:lnTo>
                  <a:close/>
                </a:path>
              </a:pathLst>
            </a:custGeom>
            <a:blipFill>
              <a:blip r:embed="rId5">
                <a:alphaModFix amt="67000"/>
              </a:blip>
              <a:stretch>
                <a:fillRect t="-96534" b="-188540"/>
              </a:stretch>
            </a:blipFill>
          </p:spPr>
          <p:txBody>
            <a:bodyPr/>
            <a:lstStyle/>
            <a:p>
              <a:endParaRPr lang="he-IL"/>
            </a:p>
          </p:txBody>
        </p:sp>
        <p:sp>
          <p:nvSpPr>
            <p:cNvPr id="7" name="Freeform 7"/>
            <p:cNvSpPr/>
            <p:nvPr/>
          </p:nvSpPr>
          <p:spPr>
            <a:xfrm>
              <a:off x="48570" y="0"/>
              <a:ext cx="3159950" cy="3128350"/>
            </a:xfrm>
            <a:custGeom>
              <a:avLst/>
              <a:gdLst/>
              <a:ahLst/>
              <a:cxnLst/>
              <a:rect l="l" t="t" r="r" b="b"/>
              <a:pathLst>
                <a:path w="3159950" h="3128350">
                  <a:moveTo>
                    <a:pt x="0" y="0"/>
                  </a:moveTo>
                  <a:lnTo>
                    <a:pt x="3159949" y="0"/>
                  </a:lnTo>
                  <a:lnTo>
                    <a:pt x="3159949" y="3128350"/>
                  </a:lnTo>
                  <a:lnTo>
                    <a:pt x="0" y="3128350"/>
                  </a:lnTo>
                  <a:lnTo>
                    <a:pt x="0" y="0"/>
                  </a:lnTo>
                  <a:close/>
                </a:path>
              </a:pathLst>
            </a:custGeom>
            <a:blipFill>
              <a:blip r:embed="rId6"/>
              <a:stretch>
                <a:fillRect/>
              </a:stretch>
            </a:blipFill>
          </p:spPr>
          <p:txBody>
            <a:bodyPr/>
            <a:lstStyle/>
            <a:p>
              <a:endParaRPr lang="he-IL"/>
            </a:p>
          </p:txBody>
        </p:sp>
        <p:sp>
          <p:nvSpPr>
            <p:cNvPr id="8" name="Freeform 8"/>
            <p:cNvSpPr/>
            <p:nvPr/>
          </p:nvSpPr>
          <p:spPr>
            <a:xfrm>
              <a:off x="0" y="337553"/>
              <a:ext cx="3173096" cy="2566242"/>
            </a:xfrm>
            <a:custGeom>
              <a:avLst/>
              <a:gdLst/>
              <a:ahLst/>
              <a:cxnLst/>
              <a:rect l="l" t="t" r="r" b="b"/>
              <a:pathLst>
                <a:path w="3173096" h="2566242">
                  <a:moveTo>
                    <a:pt x="0" y="0"/>
                  </a:moveTo>
                  <a:lnTo>
                    <a:pt x="3173096" y="0"/>
                  </a:lnTo>
                  <a:lnTo>
                    <a:pt x="3173096" y="2566241"/>
                  </a:lnTo>
                  <a:lnTo>
                    <a:pt x="0" y="2566241"/>
                  </a:lnTo>
                  <a:lnTo>
                    <a:pt x="0" y="0"/>
                  </a:lnTo>
                  <a:close/>
                </a:path>
              </a:pathLst>
            </a:custGeom>
            <a:blipFill>
              <a:blip r:embed="rId7"/>
              <a:stretch>
                <a:fillRect/>
              </a:stretch>
            </a:blipFill>
          </p:spPr>
          <p:txBody>
            <a:bodyPr/>
            <a:lstStyle/>
            <a:p>
              <a:endParaRPr lang="he-IL"/>
            </a:p>
          </p:txBody>
        </p:sp>
        <p:sp>
          <p:nvSpPr>
            <p:cNvPr id="9" name="Freeform 9"/>
            <p:cNvSpPr/>
            <p:nvPr/>
          </p:nvSpPr>
          <p:spPr>
            <a:xfrm>
              <a:off x="2002016" y="2403368"/>
              <a:ext cx="719089" cy="330513"/>
            </a:xfrm>
            <a:custGeom>
              <a:avLst/>
              <a:gdLst/>
              <a:ahLst/>
              <a:cxnLst/>
              <a:rect l="l" t="t" r="r" b="b"/>
              <a:pathLst>
                <a:path w="719089" h="330513">
                  <a:moveTo>
                    <a:pt x="0" y="0"/>
                  </a:moveTo>
                  <a:lnTo>
                    <a:pt x="719089" y="0"/>
                  </a:lnTo>
                  <a:lnTo>
                    <a:pt x="719089" y="330513"/>
                  </a:lnTo>
                  <a:lnTo>
                    <a:pt x="0" y="330513"/>
                  </a:lnTo>
                  <a:lnTo>
                    <a:pt x="0" y="0"/>
                  </a:lnTo>
                  <a:close/>
                </a:path>
              </a:pathLst>
            </a:custGeom>
            <a:blipFill>
              <a:blip r:embed="rId5">
                <a:alphaModFix amt="81000"/>
              </a:blip>
              <a:stretch>
                <a:fillRect t="-285075"/>
              </a:stretch>
            </a:blipFill>
          </p:spPr>
          <p:txBody>
            <a:bodyPr/>
            <a:lstStyle/>
            <a:p>
              <a:endParaRPr lang="he-IL"/>
            </a:p>
          </p:txBody>
        </p:sp>
        <p:sp>
          <p:nvSpPr>
            <p:cNvPr id="10" name="Freeform 10"/>
            <p:cNvSpPr/>
            <p:nvPr/>
          </p:nvSpPr>
          <p:spPr>
            <a:xfrm rot="1317228">
              <a:off x="118762" y="1552399"/>
              <a:ext cx="719089" cy="330513"/>
            </a:xfrm>
            <a:custGeom>
              <a:avLst/>
              <a:gdLst/>
              <a:ahLst/>
              <a:cxnLst/>
              <a:rect l="l" t="t" r="r" b="b"/>
              <a:pathLst>
                <a:path w="719089" h="330513">
                  <a:moveTo>
                    <a:pt x="0" y="0"/>
                  </a:moveTo>
                  <a:lnTo>
                    <a:pt x="719088" y="0"/>
                  </a:lnTo>
                  <a:lnTo>
                    <a:pt x="719088" y="330513"/>
                  </a:lnTo>
                  <a:lnTo>
                    <a:pt x="0" y="330513"/>
                  </a:lnTo>
                  <a:lnTo>
                    <a:pt x="0" y="0"/>
                  </a:lnTo>
                  <a:close/>
                </a:path>
              </a:pathLst>
            </a:custGeom>
            <a:blipFill>
              <a:blip r:embed="rId5">
                <a:alphaModFix amt="80000"/>
              </a:blip>
              <a:stretch>
                <a:fillRect t="-216757" b="-68317"/>
              </a:stretch>
            </a:blipFill>
          </p:spPr>
          <p:txBody>
            <a:bodyPr/>
            <a:lstStyle/>
            <a:p>
              <a:endParaRPr lang="he-IL"/>
            </a:p>
          </p:txBody>
        </p:sp>
        <p:sp>
          <p:nvSpPr>
            <p:cNvPr id="11" name="Freeform 11"/>
            <p:cNvSpPr/>
            <p:nvPr/>
          </p:nvSpPr>
          <p:spPr>
            <a:xfrm rot="1819069">
              <a:off x="1396725" y="1056840"/>
              <a:ext cx="391806" cy="193206"/>
            </a:xfrm>
            <a:custGeom>
              <a:avLst/>
              <a:gdLst/>
              <a:ahLst/>
              <a:cxnLst/>
              <a:rect l="l" t="t" r="r" b="b"/>
              <a:pathLst>
                <a:path w="391806" h="193206">
                  <a:moveTo>
                    <a:pt x="0" y="0"/>
                  </a:moveTo>
                  <a:lnTo>
                    <a:pt x="391806" y="0"/>
                  </a:lnTo>
                  <a:lnTo>
                    <a:pt x="391806" y="193205"/>
                  </a:lnTo>
                  <a:lnTo>
                    <a:pt x="0" y="193205"/>
                  </a:lnTo>
                  <a:lnTo>
                    <a:pt x="0" y="0"/>
                  </a:lnTo>
                  <a:close/>
                </a:path>
              </a:pathLst>
            </a:custGeom>
            <a:blipFill>
              <a:blip r:embed="rId8">
                <a:alphaModFix amt="79000"/>
              </a:blip>
              <a:stretch>
                <a:fillRect r="-67873" b="-44684"/>
              </a:stretch>
            </a:blipFill>
          </p:spPr>
          <p:txBody>
            <a:bodyPr/>
            <a:lstStyle/>
            <a:p>
              <a:endParaRPr lang="he-IL"/>
            </a:p>
          </p:txBody>
        </p:sp>
        <p:sp>
          <p:nvSpPr>
            <p:cNvPr id="12" name="Freeform 12"/>
            <p:cNvSpPr/>
            <p:nvPr/>
          </p:nvSpPr>
          <p:spPr>
            <a:xfrm>
              <a:off x="1586548" y="1564175"/>
              <a:ext cx="997217" cy="1106482"/>
            </a:xfrm>
            <a:custGeom>
              <a:avLst/>
              <a:gdLst/>
              <a:ahLst/>
              <a:cxnLst/>
              <a:rect l="l" t="t" r="r" b="b"/>
              <a:pathLst>
                <a:path w="997217" h="1106482">
                  <a:moveTo>
                    <a:pt x="0" y="0"/>
                  </a:moveTo>
                  <a:lnTo>
                    <a:pt x="997217" y="0"/>
                  </a:lnTo>
                  <a:lnTo>
                    <a:pt x="997217" y="1106482"/>
                  </a:lnTo>
                  <a:lnTo>
                    <a:pt x="0" y="1106482"/>
                  </a:lnTo>
                  <a:lnTo>
                    <a:pt x="0" y="0"/>
                  </a:lnTo>
                  <a:close/>
                </a:path>
              </a:pathLst>
            </a:custGeom>
            <a:blipFill>
              <a:blip r:embed="rId9"/>
              <a:stretch>
                <a:fillRect/>
              </a:stretch>
            </a:blipFill>
          </p:spPr>
          <p:txBody>
            <a:bodyPr/>
            <a:lstStyle/>
            <a:p>
              <a:endParaRPr lang="he-IL"/>
            </a:p>
          </p:txBody>
        </p:sp>
        <p:sp>
          <p:nvSpPr>
            <p:cNvPr id="13" name="Freeform 13"/>
            <p:cNvSpPr/>
            <p:nvPr/>
          </p:nvSpPr>
          <p:spPr>
            <a:xfrm>
              <a:off x="2325850" y="1717655"/>
              <a:ext cx="656087" cy="430557"/>
            </a:xfrm>
            <a:custGeom>
              <a:avLst/>
              <a:gdLst/>
              <a:ahLst/>
              <a:cxnLst/>
              <a:rect l="l" t="t" r="r" b="b"/>
              <a:pathLst>
                <a:path w="656087" h="430557">
                  <a:moveTo>
                    <a:pt x="0" y="0"/>
                  </a:moveTo>
                  <a:lnTo>
                    <a:pt x="656087" y="0"/>
                  </a:lnTo>
                  <a:lnTo>
                    <a:pt x="656087" y="430557"/>
                  </a:lnTo>
                  <a:lnTo>
                    <a:pt x="0" y="430557"/>
                  </a:lnTo>
                  <a:lnTo>
                    <a:pt x="0" y="0"/>
                  </a:lnTo>
                  <a:close/>
                </a:path>
              </a:pathLst>
            </a:custGeom>
            <a:blipFill>
              <a:blip r:embed="rId10"/>
              <a:stretch>
                <a:fillRect/>
              </a:stretch>
            </a:blipFill>
          </p:spPr>
          <p:txBody>
            <a:bodyPr/>
            <a:lstStyle/>
            <a:p>
              <a:endParaRPr lang="he-IL"/>
            </a:p>
          </p:txBody>
        </p:sp>
        <p:sp>
          <p:nvSpPr>
            <p:cNvPr id="14" name="Freeform 14"/>
            <p:cNvSpPr/>
            <p:nvPr/>
          </p:nvSpPr>
          <p:spPr>
            <a:xfrm rot="1317228">
              <a:off x="2361560" y="805904"/>
              <a:ext cx="719089" cy="330513"/>
            </a:xfrm>
            <a:custGeom>
              <a:avLst/>
              <a:gdLst/>
              <a:ahLst/>
              <a:cxnLst/>
              <a:rect l="l" t="t" r="r" b="b"/>
              <a:pathLst>
                <a:path w="719089" h="330513">
                  <a:moveTo>
                    <a:pt x="0" y="0"/>
                  </a:moveTo>
                  <a:lnTo>
                    <a:pt x="719089" y="0"/>
                  </a:lnTo>
                  <a:lnTo>
                    <a:pt x="719089" y="330513"/>
                  </a:lnTo>
                  <a:lnTo>
                    <a:pt x="0" y="330513"/>
                  </a:lnTo>
                  <a:lnTo>
                    <a:pt x="0" y="0"/>
                  </a:lnTo>
                  <a:close/>
                </a:path>
              </a:pathLst>
            </a:custGeom>
            <a:blipFill>
              <a:blip r:embed="rId5">
                <a:alphaModFix amt="67000"/>
              </a:blip>
              <a:stretch>
                <a:fillRect t="-96534" b="-188540"/>
              </a:stretch>
            </a:blipFill>
          </p:spPr>
          <p:txBody>
            <a:bodyPr/>
            <a:lstStyle/>
            <a:p>
              <a:endParaRPr lang="he-IL"/>
            </a:p>
          </p:txBody>
        </p:sp>
        <p:sp>
          <p:nvSpPr>
            <p:cNvPr id="15" name="Freeform 15"/>
            <p:cNvSpPr/>
            <p:nvPr/>
          </p:nvSpPr>
          <p:spPr>
            <a:xfrm flipH="1">
              <a:off x="342138" y="1932934"/>
              <a:ext cx="1011617" cy="636054"/>
            </a:xfrm>
            <a:custGeom>
              <a:avLst/>
              <a:gdLst/>
              <a:ahLst/>
              <a:cxnLst/>
              <a:rect l="l" t="t" r="r" b="b"/>
              <a:pathLst>
                <a:path w="1011617" h="636054">
                  <a:moveTo>
                    <a:pt x="1011616" y="0"/>
                  </a:moveTo>
                  <a:lnTo>
                    <a:pt x="0" y="0"/>
                  </a:lnTo>
                  <a:lnTo>
                    <a:pt x="0" y="636054"/>
                  </a:lnTo>
                  <a:lnTo>
                    <a:pt x="1011616" y="636054"/>
                  </a:lnTo>
                  <a:lnTo>
                    <a:pt x="1011616" y="0"/>
                  </a:lnTo>
                  <a:close/>
                </a:path>
              </a:pathLst>
            </a:custGeom>
            <a:blipFill>
              <a:blip r:embed="rId11"/>
              <a:stretch>
                <a:fillRect/>
              </a:stretch>
            </a:blipFill>
          </p:spPr>
          <p:txBody>
            <a:bodyPr/>
            <a:lstStyle/>
            <a:p>
              <a:endParaRPr lang="he-IL"/>
            </a:p>
          </p:txBody>
        </p:sp>
        <p:sp>
          <p:nvSpPr>
            <p:cNvPr id="16" name="Freeform 16"/>
            <p:cNvSpPr/>
            <p:nvPr/>
          </p:nvSpPr>
          <p:spPr>
            <a:xfrm>
              <a:off x="1592628" y="636896"/>
              <a:ext cx="1497462" cy="590860"/>
            </a:xfrm>
            <a:custGeom>
              <a:avLst/>
              <a:gdLst/>
              <a:ahLst/>
              <a:cxnLst/>
              <a:rect l="l" t="t" r="r" b="b"/>
              <a:pathLst>
                <a:path w="1497462" h="590860">
                  <a:moveTo>
                    <a:pt x="0" y="0"/>
                  </a:moveTo>
                  <a:lnTo>
                    <a:pt x="1497463" y="0"/>
                  </a:lnTo>
                  <a:lnTo>
                    <a:pt x="1497463" y="590859"/>
                  </a:lnTo>
                  <a:lnTo>
                    <a:pt x="0" y="590859"/>
                  </a:lnTo>
                  <a:lnTo>
                    <a:pt x="0" y="0"/>
                  </a:lnTo>
                  <a:close/>
                </a:path>
              </a:pathLst>
            </a:custGeom>
            <a:blipFill>
              <a:blip r:embed="rId12"/>
              <a:stretch>
                <a:fillRect r="-22824"/>
              </a:stretch>
            </a:blipFill>
          </p:spPr>
          <p:txBody>
            <a:bodyPr/>
            <a:lstStyle/>
            <a:p>
              <a:endParaRPr lang="he-IL"/>
            </a:p>
          </p:txBody>
        </p:sp>
        <p:sp>
          <p:nvSpPr>
            <p:cNvPr id="17" name="Freeform 17"/>
            <p:cNvSpPr/>
            <p:nvPr/>
          </p:nvSpPr>
          <p:spPr>
            <a:xfrm rot="-107725" flipH="1">
              <a:off x="485928" y="1009732"/>
              <a:ext cx="745033" cy="498241"/>
            </a:xfrm>
            <a:custGeom>
              <a:avLst/>
              <a:gdLst/>
              <a:ahLst/>
              <a:cxnLst/>
              <a:rect l="l" t="t" r="r" b="b"/>
              <a:pathLst>
                <a:path w="745033" h="498241">
                  <a:moveTo>
                    <a:pt x="745034" y="0"/>
                  </a:moveTo>
                  <a:lnTo>
                    <a:pt x="0" y="0"/>
                  </a:lnTo>
                  <a:lnTo>
                    <a:pt x="0" y="498241"/>
                  </a:lnTo>
                  <a:lnTo>
                    <a:pt x="745034" y="498241"/>
                  </a:lnTo>
                  <a:lnTo>
                    <a:pt x="745034" y="0"/>
                  </a:lnTo>
                  <a:close/>
                </a:path>
              </a:pathLst>
            </a:custGeom>
            <a:blipFill>
              <a:blip r:embed="rId13"/>
              <a:stretch>
                <a:fillRect/>
              </a:stretch>
            </a:blipFill>
          </p:spPr>
          <p:txBody>
            <a:bodyPr/>
            <a:lstStyle/>
            <a:p>
              <a:endParaRPr lang="he-IL"/>
            </a:p>
          </p:txBody>
        </p:sp>
      </p:grpSp>
      <p:sp>
        <p:nvSpPr>
          <p:cNvPr id="18" name="Freeform 18"/>
          <p:cNvSpPr/>
          <p:nvPr/>
        </p:nvSpPr>
        <p:spPr>
          <a:xfrm>
            <a:off x="4256518" y="6718871"/>
            <a:ext cx="764993" cy="848813"/>
          </a:xfrm>
          <a:custGeom>
            <a:avLst/>
            <a:gdLst/>
            <a:ahLst/>
            <a:cxnLst/>
            <a:rect l="l" t="t" r="r" b="b"/>
            <a:pathLst>
              <a:path w="764993" h="848813">
                <a:moveTo>
                  <a:pt x="0" y="0"/>
                </a:moveTo>
                <a:lnTo>
                  <a:pt x="764993" y="0"/>
                </a:lnTo>
                <a:lnTo>
                  <a:pt x="764993" y="848813"/>
                </a:lnTo>
                <a:lnTo>
                  <a:pt x="0" y="8488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he-IL"/>
          </a:p>
        </p:txBody>
      </p:sp>
      <p:sp>
        <p:nvSpPr>
          <p:cNvPr id="19" name="Freeform 19"/>
          <p:cNvSpPr/>
          <p:nvPr/>
        </p:nvSpPr>
        <p:spPr>
          <a:xfrm>
            <a:off x="15756068" y="7326991"/>
            <a:ext cx="764993" cy="848813"/>
          </a:xfrm>
          <a:custGeom>
            <a:avLst/>
            <a:gdLst/>
            <a:ahLst/>
            <a:cxnLst/>
            <a:rect l="l" t="t" r="r" b="b"/>
            <a:pathLst>
              <a:path w="764993" h="848813">
                <a:moveTo>
                  <a:pt x="0" y="0"/>
                </a:moveTo>
                <a:lnTo>
                  <a:pt x="764993" y="0"/>
                </a:lnTo>
                <a:lnTo>
                  <a:pt x="764993" y="848813"/>
                </a:lnTo>
                <a:lnTo>
                  <a:pt x="0" y="8488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he-IL"/>
          </a:p>
        </p:txBody>
      </p:sp>
      <p:sp>
        <p:nvSpPr>
          <p:cNvPr id="20" name="Freeform 20"/>
          <p:cNvSpPr/>
          <p:nvPr/>
        </p:nvSpPr>
        <p:spPr>
          <a:xfrm>
            <a:off x="15647706" y="6352088"/>
            <a:ext cx="873354" cy="873354"/>
          </a:xfrm>
          <a:custGeom>
            <a:avLst/>
            <a:gdLst/>
            <a:ahLst/>
            <a:cxnLst/>
            <a:rect l="l" t="t" r="r" b="b"/>
            <a:pathLst>
              <a:path w="873354" h="873354">
                <a:moveTo>
                  <a:pt x="0" y="0"/>
                </a:moveTo>
                <a:lnTo>
                  <a:pt x="873355" y="0"/>
                </a:lnTo>
                <a:lnTo>
                  <a:pt x="873355" y="873355"/>
                </a:lnTo>
                <a:lnTo>
                  <a:pt x="0" y="873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grpSp>
        <p:nvGrpSpPr>
          <p:cNvPr id="21" name="Group 21"/>
          <p:cNvGrpSpPr/>
          <p:nvPr/>
        </p:nvGrpSpPr>
        <p:grpSpPr>
          <a:xfrm>
            <a:off x="1455773" y="5490711"/>
            <a:ext cx="3674099" cy="923360"/>
            <a:chOff x="0" y="-66675"/>
            <a:chExt cx="4898799" cy="1231147"/>
          </a:xfrm>
        </p:grpSpPr>
        <p:sp>
          <p:nvSpPr>
            <p:cNvPr id="22" name="Freeform 22"/>
            <p:cNvSpPr/>
            <p:nvPr/>
          </p:nvSpPr>
          <p:spPr>
            <a:xfrm>
              <a:off x="3734327" y="0"/>
              <a:ext cx="1164472" cy="1164472"/>
            </a:xfrm>
            <a:custGeom>
              <a:avLst/>
              <a:gdLst/>
              <a:ahLst/>
              <a:cxnLst/>
              <a:rect l="l" t="t" r="r" b="b"/>
              <a:pathLst>
                <a:path w="1164472" h="1164472">
                  <a:moveTo>
                    <a:pt x="0" y="0"/>
                  </a:moveTo>
                  <a:lnTo>
                    <a:pt x="1164472" y="0"/>
                  </a:lnTo>
                  <a:lnTo>
                    <a:pt x="1164472" y="1164472"/>
                  </a:lnTo>
                  <a:lnTo>
                    <a:pt x="0" y="11644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sp>
          <p:nvSpPr>
            <p:cNvPr id="23" name="TextBox 23"/>
            <p:cNvSpPr txBox="1"/>
            <p:nvPr/>
          </p:nvSpPr>
          <p:spPr>
            <a:xfrm>
              <a:off x="0" y="-66675"/>
              <a:ext cx="3348038" cy="830141"/>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18" tooltip="https://www.canva.com/design/DAG19wpfAbs/ghigwwXemOdwLfYCEMOZqg/view?utm_content=DAG19wpfAbs&amp;utm_campaign=designshare&amp;utm_medium=link2&amp;utm_source=uniquelinks&amp;utlId=h35cada8503"/>
                  <a:rtl/>
                </a:rPr>
                <a:t>מצגת מלווה</a:t>
              </a:r>
              <a:endParaRPr lang="he-IL" sz="3700" dirty="0">
                <a:solidFill>
                  <a:srgbClr val="000000"/>
                </a:solidFill>
                <a:latin typeface="Canva Sans"/>
                <a:ea typeface="Canva Sans"/>
                <a:cs typeface="Canva Sans"/>
                <a:sym typeface="Canva Sans"/>
                <a:hlinkClick r:id="rId19" tooltip="https://www.canva.com/design/DAG19wpfAbs/ghigwwXemOdwLfYCEMOZqg/view?utm_content=DAG19wpfAbs&amp;utm_campaign=designshare&amp;utm_medium=link2&amp;utm_source=uniquelinks&amp;utlId=h35cada8503"/>
                <a:rtl/>
              </a:endParaRPr>
            </a:p>
          </p:txBody>
        </p:sp>
      </p:grpSp>
      <p:grpSp>
        <p:nvGrpSpPr>
          <p:cNvPr id="24" name="Group 24"/>
          <p:cNvGrpSpPr/>
          <p:nvPr/>
        </p:nvGrpSpPr>
        <p:grpSpPr>
          <a:xfrm>
            <a:off x="12238456" y="2157177"/>
            <a:ext cx="4076763" cy="4076763"/>
            <a:chOff x="0" y="0"/>
            <a:chExt cx="5435684" cy="5435684"/>
          </a:xfrm>
        </p:grpSpPr>
        <p:sp>
          <p:nvSpPr>
            <p:cNvPr id="25" name="Freeform 25"/>
            <p:cNvSpPr/>
            <p:nvPr/>
          </p:nvSpPr>
          <p:spPr>
            <a:xfrm>
              <a:off x="0" y="0"/>
              <a:ext cx="5435684" cy="5435684"/>
            </a:xfrm>
            <a:custGeom>
              <a:avLst/>
              <a:gdLst/>
              <a:ahLst/>
              <a:cxnLst/>
              <a:rect l="l" t="t" r="r" b="b"/>
              <a:pathLst>
                <a:path w="5435684" h="5435684">
                  <a:moveTo>
                    <a:pt x="0" y="0"/>
                  </a:moveTo>
                  <a:lnTo>
                    <a:pt x="5435684" y="0"/>
                  </a:lnTo>
                  <a:lnTo>
                    <a:pt x="5435684" y="5435684"/>
                  </a:lnTo>
                  <a:lnTo>
                    <a:pt x="0" y="5435684"/>
                  </a:lnTo>
                  <a:lnTo>
                    <a:pt x="0" y="0"/>
                  </a:lnTo>
                  <a:close/>
                </a:path>
              </a:pathLst>
            </a:custGeom>
            <a:blipFill>
              <a:blip r:embed="rId20"/>
              <a:stretch>
                <a:fillRect/>
              </a:stretch>
            </a:blipFill>
          </p:spPr>
          <p:txBody>
            <a:bodyPr/>
            <a:lstStyle/>
            <a:p>
              <a:endParaRPr lang="he-IL"/>
            </a:p>
          </p:txBody>
        </p:sp>
        <p:sp>
          <p:nvSpPr>
            <p:cNvPr id="26" name="Freeform 26"/>
            <p:cNvSpPr/>
            <p:nvPr/>
          </p:nvSpPr>
          <p:spPr>
            <a:xfrm>
              <a:off x="0" y="0"/>
              <a:ext cx="5435684" cy="5435684"/>
            </a:xfrm>
            <a:custGeom>
              <a:avLst/>
              <a:gdLst/>
              <a:ahLst/>
              <a:cxnLst/>
              <a:rect l="l" t="t" r="r" b="b"/>
              <a:pathLst>
                <a:path w="5435684" h="5435684">
                  <a:moveTo>
                    <a:pt x="0" y="0"/>
                  </a:moveTo>
                  <a:lnTo>
                    <a:pt x="5435684" y="0"/>
                  </a:lnTo>
                  <a:lnTo>
                    <a:pt x="5435684" y="5435684"/>
                  </a:lnTo>
                  <a:lnTo>
                    <a:pt x="0" y="5435684"/>
                  </a:lnTo>
                  <a:lnTo>
                    <a:pt x="0" y="0"/>
                  </a:lnTo>
                  <a:close/>
                </a:path>
              </a:pathLst>
            </a:custGeom>
            <a:blipFill>
              <a:blip r:embed="rId21"/>
              <a:stretch>
                <a:fillRect l="-3730" t="-3730" r="-3730" b="-3730"/>
              </a:stretch>
            </a:blipFill>
            <a:ln w="133350" cap="sq">
              <a:solidFill>
                <a:srgbClr val="A2CC6F"/>
              </a:solidFill>
              <a:prstDash val="solid"/>
              <a:miter/>
            </a:ln>
          </p:spPr>
          <p:txBody>
            <a:bodyPr/>
            <a:lstStyle/>
            <a:p>
              <a:endParaRPr lang="he-IL"/>
            </a:p>
          </p:txBody>
        </p:sp>
        <p:sp>
          <p:nvSpPr>
            <p:cNvPr id="27" name="TextBox 27"/>
            <p:cNvSpPr txBox="1"/>
            <p:nvPr/>
          </p:nvSpPr>
          <p:spPr>
            <a:xfrm>
              <a:off x="346440" y="322662"/>
              <a:ext cx="4925689" cy="827193"/>
            </a:xfrm>
            <a:prstGeom prst="rect">
              <a:avLst/>
            </a:prstGeom>
          </p:spPr>
          <p:txBody>
            <a:bodyPr lIns="0" tIns="0" rIns="0" bIns="0" rtlCol="0" anchor="t">
              <a:spAutoFit/>
            </a:bodyPr>
            <a:lstStyle/>
            <a:p>
              <a:pPr algn="ctr" rtl="1">
                <a:lnSpc>
                  <a:spcPts val="5180"/>
                </a:lnSpc>
                <a:spcBef>
                  <a:spcPct val="0"/>
                </a:spcBef>
              </a:pPr>
              <a:r>
                <a:rPr lang="he-IL" sz="2800" b="1" dirty="0">
                  <a:solidFill>
                    <a:srgbClr val="FFFFFF"/>
                  </a:solidFill>
                  <a:latin typeface="Guttman Yad-Brush" panose="02010401010101010101" pitchFamily="2" charset="-79"/>
                  <a:cs typeface="Guttman Yad-Brush" panose="02010401010101010101" pitchFamily="2" charset="-79"/>
                  <a:sym typeface="Afarsek Bold"/>
                  <a:rtl/>
                </a:rPr>
                <a:t>סודות הלוטוס</a:t>
              </a:r>
            </a:p>
          </p:txBody>
        </p:sp>
      </p:grpSp>
      <p:grpSp>
        <p:nvGrpSpPr>
          <p:cNvPr id="28" name="Group 28"/>
          <p:cNvGrpSpPr/>
          <p:nvPr/>
        </p:nvGrpSpPr>
        <p:grpSpPr>
          <a:xfrm>
            <a:off x="354438" y="435926"/>
            <a:ext cx="5009194" cy="4613407"/>
            <a:chOff x="0" y="0"/>
            <a:chExt cx="6678926" cy="6151209"/>
          </a:xfrm>
        </p:grpSpPr>
        <p:sp>
          <p:nvSpPr>
            <p:cNvPr id="29" name="Freeform 29"/>
            <p:cNvSpPr/>
            <p:nvPr/>
          </p:nvSpPr>
          <p:spPr>
            <a:xfrm>
              <a:off x="69500" y="0"/>
              <a:ext cx="6609425" cy="6151209"/>
            </a:xfrm>
            <a:custGeom>
              <a:avLst/>
              <a:gdLst/>
              <a:ahLst/>
              <a:cxnLst/>
              <a:rect l="l" t="t" r="r" b="b"/>
              <a:pathLst>
                <a:path w="6609425" h="6151209">
                  <a:moveTo>
                    <a:pt x="0" y="0"/>
                  </a:moveTo>
                  <a:lnTo>
                    <a:pt x="6609426" y="0"/>
                  </a:lnTo>
                  <a:lnTo>
                    <a:pt x="6609426" y="6151209"/>
                  </a:lnTo>
                  <a:lnTo>
                    <a:pt x="0" y="6151209"/>
                  </a:lnTo>
                  <a:lnTo>
                    <a:pt x="0" y="0"/>
                  </a:lnTo>
                  <a:close/>
                </a:path>
              </a:pathLst>
            </a:custGeom>
            <a:blipFill>
              <a:blip r:embed="rId22"/>
              <a:stretch>
                <a:fillRect/>
              </a:stretch>
            </a:blipFill>
          </p:spPr>
          <p:txBody>
            <a:bodyPr/>
            <a:lstStyle/>
            <a:p>
              <a:endParaRPr lang="he-IL"/>
            </a:p>
          </p:txBody>
        </p:sp>
        <p:sp>
          <p:nvSpPr>
            <p:cNvPr id="30" name="Freeform 30"/>
            <p:cNvSpPr/>
            <p:nvPr/>
          </p:nvSpPr>
          <p:spPr>
            <a:xfrm>
              <a:off x="4775826" y="4310477"/>
              <a:ext cx="1658959" cy="1840731"/>
            </a:xfrm>
            <a:custGeom>
              <a:avLst/>
              <a:gdLst/>
              <a:ahLst/>
              <a:cxnLst/>
              <a:rect l="l" t="t" r="r" b="b"/>
              <a:pathLst>
                <a:path w="1658959" h="1840731">
                  <a:moveTo>
                    <a:pt x="0" y="0"/>
                  </a:moveTo>
                  <a:lnTo>
                    <a:pt x="1658959" y="0"/>
                  </a:lnTo>
                  <a:lnTo>
                    <a:pt x="1658959" y="1840732"/>
                  </a:lnTo>
                  <a:lnTo>
                    <a:pt x="0" y="1840732"/>
                  </a:lnTo>
                  <a:lnTo>
                    <a:pt x="0" y="0"/>
                  </a:lnTo>
                  <a:close/>
                </a:path>
              </a:pathLst>
            </a:custGeom>
            <a:blipFill>
              <a:blip r:embed="rId9"/>
              <a:stretch>
                <a:fillRect/>
              </a:stretch>
            </a:blipFill>
          </p:spPr>
          <p:txBody>
            <a:bodyPr/>
            <a:lstStyle/>
            <a:p>
              <a:endParaRPr lang="he-IL"/>
            </a:p>
          </p:txBody>
        </p:sp>
        <p:sp>
          <p:nvSpPr>
            <p:cNvPr id="31" name="Freeform 31"/>
            <p:cNvSpPr/>
            <p:nvPr/>
          </p:nvSpPr>
          <p:spPr>
            <a:xfrm rot="908788" flipH="1">
              <a:off x="71279" y="1132984"/>
              <a:ext cx="1814992" cy="716149"/>
            </a:xfrm>
            <a:custGeom>
              <a:avLst/>
              <a:gdLst/>
              <a:ahLst/>
              <a:cxnLst/>
              <a:rect l="l" t="t" r="r" b="b"/>
              <a:pathLst>
                <a:path w="1814992" h="716149">
                  <a:moveTo>
                    <a:pt x="1814992" y="0"/>
                  </a:moveTo>
                  <a:lnTo>
                    <a:pt x="0" y="0"/>
                  </a:lnTo>
                  <a:lnTo>
                    <a:pt x="0" y="716149"/>
                  </a:lnTo>
                  <a:lnTo>
                    <a:pt x="1814992" y="716149"/>
                  </a:lnTo>
                  <a:lnTo>
                    <a:pt x="1814992" y="0"/>
                  </a:lnTo>
                  <a:close/>
                </a:path>
              </a:pathLst>
            </a:custGeom>
            <a:blipFill>
              <a:blip r:embed="rId12">
                <a:alphaModFix amt="92000"/>
              </a:blip>
              <a:stretch>
                <a:fillRect r="-22824"/>
              </a:stretch>
            </a:blipFill>
          </p:spPr>
          <p:txBody>
            <a:bodyPr/>
            <a:lstStyle/>
            <a:p>
              <a:endParaRPr lang="he-IL"/>
            </a:p>
          </p:txBody>
        </p:sp>
        <p:sp>
          <p:nvSpPr>
            <p:cNvPr id="32" name="Freeform 32"/>
            <p:cNvSpPr/>
            <p:nvPr/>
          </p:nvSpPr>
          <p:spPr>
            <a:xfrm>
              <a:off x="0" y="600"/>
              <a:ext cx="6678926" cy="6150609"/>
            </a:xfrm>
            <a:custGeom>
              <a:avLst/>
              <a:gdLst/>
              <a:ahLst/>
              <a:cxnLst/>
              <a:rect l="l" t="t" r="r" b="b"/>
              <a:pathLst>
                <a:path w="6678926" h="6150609">
                  <a:moveTo>
                    <a:pt x="0" y="0"/>
                  </a:moveTo>
                  <a:lnTo>
                    <a:pt x="6678926" y="0"/>
                  </a:lnTo>
                  <a:lnTo>
                    <a:pt x="6678926" y="6150609"/>
                  </a:lnTo>
                  <a:lnTo>
                    <a:pt x="0" y="6150609"/>
                  </a:lnTo>
                  <a:lnTo>
                    <a:pt x="0" y="0"/>
                  </a:lnTo>
                  <a:close/>
                </a:path>
              </a:pathLst>
            </a:custGeom>
            <a:blipFill>
              <a:blip r:embed="rId21"/>
              <a:stretch>
                <a:fillRect t="-4294" b="-4294"/>
              </a:stretch>
            </a:blipFill>
            <a:ln w="85725" cap="sq">
              <a:solidFill>
                <a:srgbClr val="6D9F27"/>
              </a:solidFill>
              <a:prstDash val="solid"/>
              <a:miter/>
            </a:ln>
          </p:spPr>
          <p:txBody>
            <a:bodyPr/>
            <a:lstStyle/>
            <a:p>
              <a:endParaRPr lang="he-IL"/>
            </a:p>
          </p:txBody>
        </p:sp>
        <p:sp>
          <p:nvSpPr>
            <p:cNvPr id="33" name="Freeform 33"/>
            <p:cNvSpPr/>
            <p:nvPr/>
          </p:nvSpPr>
          <p:spPr>
            <a:xfrm flipH="1">
              <a:off x="69500" y="2687506"/>
              <a:ext cx="1551985" cy="975811"/>
            </a:xfrm>
            <a:custGeom>
              <a:avLst/>
              <a:gdLst/>
              <a:ahLst/>
              <a:cxnLst/>
              <a:rect l="l" t="t" r="r" b="b"/>
              <a:pathLst>
                <a:path w="1551985" h="975811">
                  <a:moveTo>
                    <a:pt x="1551985" y="0"/>
                  </a:moveTo>
                  <a:lnTo>
                    <a:pt x="0" y="0"/>
                  </a:lnTo>
                  <a:lnTo>
                    <a:pt x="0" y="975811"/>
                  </a:lnTo>
                  <a:lnTo>
                    <a:pt x="1551985" y="975811"/>
                  </a:lnTo>
                  <a:lnTo>
                    <a:pt x="1551985" y="0"/>
                  </a:lnTo>
                  <a:close/>
                </a:path>
              </a:pathLst>
            </a:custGeom>
            <a:blipFill>
              <a:blip r:embed="rId11">
                <a:alphaModFix amt="87000"/>
              </a:blip>
              <a:stretch>
                <a:fillRect/>
              </a:stretch>
            </a:blipFill>
          </p:spPr>
          <p:txBody>
            <a:bodyPr/>
            <a:lstStyle/>
            <a:p>
              <a:endParaRPr lang="he-IL"/>
            </a:p>
          </p:txBody>
        </p:sp>
        <p:sp>
          <p:nvSpPr>
            <p:cNvPr id="34" name="TextBox 34"/>
            <p:cNvSpPr txBox="1"/>
            <p:nvPr/>
          </p:nvSpPr>
          <p:spPr>
            <a:xfrm>
              <a:off x="876617" y="5324016"/>
              <a:ext cx="4925688" cy="810479"/>
            </a:xfrm>
            <a:prstGeom prst="rect">
              <a:avLst/>
            </a:prstGeom>
          </p:spPr>
          <p:txBody>
            <a:bodyPr lIns="0" tIns="0" rIns="0" bIns="0" rtlCol="0" anchor="t">
              <a:spAutoFit/>
            </a:bodyPr>
            <a:lstStyle/>
            <a:p>
              <a:pPr algn="ctr" rtl="1">
                <a:lnSpc>
                  <a:spcPts val="5180"/>
                </a:lnSpc>
                <a:spcBef>
                  <a:spcPct val="0"/>
                </a:spcBef>
              </a:pPr>
              <a:r>
                <a:rPr lang="he-IL" sz="2800" b="1" dirty="0">
                  <a:solidFill>
                    <a:srgbClr val="FFFFFF"/>
                  </a:solidFill>
                  <a:latin typeface="Guttman Yad-Brush" panose="02010401010101010101" pitchFamily="2" charset="-79"/>
                  <a:ea typeface="Afarsek Bold"/>
                  <a:cs typeface="Guttman Yad-Brush" panose="02010401010101010101" pitchFamily="2" charset="-79"/>
                  <a:sym typeface="Afarsek Bold"/>
                  <a:rtl/>
                </a:rPr>
                <a:t>סודות הדבק מהטבע</a:t>
              </a:r>
            </a:p>
          </p:txBody>
        </p:sp>
      </p:grpSp>
      <p:sp>
        <p:nvSpPr>
          <p:cNvPr id="35" name="Freeform 35"/>
          <p:cNvSpPr/>
          <p:nvPr/>
        </p:nvSpPr>
        <p:spPr>
          <a:xfrm>
            <a:off x="6390707" y="748637"/>
            <a:ext cx="5009194" cy="4921212"/>
          </a:xfrm>
          <a:custGeom>
            <a:avLst/>
            <a:gdLst/>
            <a:ahLst/>
            <a:cxnLst/>
            <a:rect l="l" t="t" r="r" b="b"/>
            <a:pathLst>
              <a:path w="4565749" h="4655573">
                <a:moveTo>
                  <a:pt x="0" y="0"/>
                </a:moveTo>
                <a:lnTo>
                  <a:pt x="4565749" y="0"/>
                </a:lnTo>
                <a:lnTo>
                  <a:pt x="4565749" y="4655573"/>
                </a:lnTo>
                <a:lnTo>
                  <a:pt x="0" y="4655573"/>
                </a:lnTo>
                <a:lnTo>
                  <a:pt x="0" y="0"/>
                </a:lnTo>
                <a:close/>
              </a:path>
            </a:pathLst>
          </a:custGeom>
          <a:blipFill>
            <a:blip r:embed="rId23"/>
            <a:stretch>
              <a:fillRect l="-2371" t="-36069" r="-2371" b="-18718"/>
            </a:stretch>
          </a:blipFill>
          <a:ln w="123825" cap="sq">
            <a:solidFill>
              <a:srgbClr val="A2CC6F"/>
            </a:solidFill>
            <a:prstDash val="solid"/>
            <a:miter/>
          </a:ln>
        </p:spPr>
        <p:txBody>
          <a:bodyPr/>
          <a:lstStyle/>
          <a:p>
            <a:endParaRPr lang="he-IL"/>
          </a:p>
        </p:txBody>
      </p:sp>
      <p:sp>
        <p:nvSpPr>
          <p:cNvPr id="36" name="Freeform 36"/>
          <p:cNvSpPr/>
          <p:nvPr/>
        </p:nvSpPr>
        <p:spPr>
          <a:xfrm>
            <a:off x="6503857" y="923018"/>
            <a:ext cx="4739593" cy="4633563"/>
          </a:xfrm>
          <a:custGeom>
            <a:avLst/>
            <a:gdLst/>
            <a:ahLst/>
            <a:cxnLst/>
            <a:rect l="l" t="t" r="r" b="b"/>
            <a:pathLst>
              <a:path w="4320014" h="4383450">
                <a:moveTo>
                  <a:pt x="0" y="0"/>
                </a:moveTo>
                <a:lnTo>
                  <a:pt x="4320014" y="0"/>
                </a:lnTo>
                <a:lnTo>
                  <a:pt x="4320014" y="4383450"/>
                </a:lnTo>
                <a:lnTo>
                  <a:pt x="0" y="4383450"/>
                </a:lnTo>
                <a:lnTo>
                  <a:pt x="0" y="0"/>
                </a:lnTo>
                <a:close/>
              </a:path>
            </a:pathLst>
          </a:custGeom>
          <a:blipFill>
            <a:blip r:embed="rId24"/>
            <a:stretch>
              <a:fillRect/>
            </a:stretch>
          </a:blipFill>
        </p:spPr>
        <p:txBody>
          <a:bodyPr/>
          <a:lstStyle/>
          <a:p>
            <a:endParaRPr lang="he-IL"/>
          </a:p>
        </p:txBody>
      </p:sp>
      <p:sp>
        <p:nvSpPr>
          <p:cNvPr id="37" name="Freeform 37"/>
          <p:cNvSpPr/>
          <p:nvPr/>
        </p:nvSpPr>
        <p:spPr>
          <a:xfrm>
            <a:off x="10036863" y="7283994"/>
            <a:ext cx="764993" cy="848813"/>
          </a:xfrm>
          <a:custGeom>
            <a:avLst/>
            <a:gdLst/>
            <a:ahLst/>
            <a:cxnLst/>
            <a:rect l="l" t="t" r="r" b="b"/>
            <a:pathLst>
              <a:path w="764993" h="848813">
                <a:moveTo>
                  <a:pt x="0" y="0"/>
                </a:moveTo>
                <a:lnTo>
                  <a:pt x="764993" y="0"/>
                </a:lnTo>
                <a:lnTo>
                  <a:pt x="764993" y="848814"/>
                </a:lnTo>
                <a:lnTo>
                  <a:pt x="0" y="8488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he-IL"/>
          </a:p>
        </p:txBody>
      </p:sp>
      <p:sp>
        <p:nvSpPr>
          <p:cNvPr id="38" name="Freeform 38"/>
          <p:cNvSpPr/>
          <p:nvPr/>
        </p:nvSpPr>
        <p:spPr>
          <a:xfrm>
            <a:off x="10092626" y="6127048"/>
            <a:ext cx="873354" cy="873354"/>
          </a:xfrm>
          <a:custGeom>
            <a:avLst/>
            <a:gdLst/>
            <a:ahLst/>
            <a:cxnLst/>
            <a:rect l="l" t="t" r="r" b="b"/>
            <a:pathLst>
              <a:path w="873354" h="873354">
                <a:moveTo>
                  <a:pt x="0" y="0"/>
                </a:moveTo>
                <a:lnTo>
                  <a:pt x="873355" y="0"/>
                </a:lnTo>
                <a:lnTo>
                  <a:pt x="873355" y="873355"/>
                </a:lnTo>
                <a:lnTo>
                  <a:pt x="0" y="873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sp>
        <p:nvSpPr>
          <p:cNvPr id="39" name="Freeform 39"/>
          <p:cNvSpPr/>
          <p:nvPr/>
        </p:nvSpPr>
        <p:spPr>
          <a:xfrm>
            <a:off x="15753617" y="8357160"/>
            <a:ext cx="767444" cy="771947"/>
          </a:xfrm>
          <a:custGeom>
            <a:avLst/>
            <a:gdLst/>
            <a:ahLst/>
            <a:cxnLst/>
            <a:rect l="l" t="t" r="r" b="b"/>
            <a:pathLst>
              <a:path w="767444" h="771947">
                <a:moveTo>
                  <a:pt x="0" y="0"/>
                </a:moveTo>
                <a:lnTo>
                  <a:pt x="767444" y="0"/>
                </a:lnTo>
                <a:lnTo>
                  <a:pt x="767444" y="771947"/>
                </a:lnTo>
                <a:lnTo>
                  <a:pt x="0" y="77194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he-IL"/>
          </a:p>
        </p:txBody>
      </p:sp>
      <p:sp>
        <p:nvSpPr>
          <p:cNvPr id="40" name="TextBox 40"/>
          <p:cNvSpPr txBox="1"/>
          <p:nvPr/>
        </p:nvSpPr>
        <p:spPr>
          <a:xfrm>
            <a:off x="1140632" y="6743912"/>
            <a:ext cx="2826169" cy="613410"/>
          </a:xfrm>
          <a:prstGeom prst="rect">
            <a:avLst/>
          </a:prstGeom>
        </p:spPr>
        <p:txBody>
          <a:bodyPr lIns="0" tIns="0" rIns="0" bIns="0" rtlCol="0" anchor="t">
            <a:spAutoFit/>
          </a:bodyPr>
          <a:lstStyle/>
          <a:p>
            <a:pPr algn="ctr" rtl="1">
              <a:lnSpc>
                <a:spcPts val="5040"/>
              </a:lnSpc>
              <a:spcBef>
                <a:spcPct val="0"/>
              </a:spcBef>
            </a:pPr>
            <a:r>
              <a:rPr lang="he-IL" sz="3600">
                <a:solidFill>
                  <a:srgbClr val="000000"/>
                </a:solidFill>
                <a:latin typeface="Canva Sans"/>
                <a:ea typeface="Canva Sans"/>
                <a:cs typeface="Canva Sans"/>
                <a:sym typeface="Canva Sans"/>
                <a:hlinkClick r:id="rId27" tooltip="https://meyda.education.gov.il/files/Pop/0files/mada-technology/halon/glue%20secrets%20teacher.pdf"/>
                <a:rtl/>
              </a:rPr>
              <a:t>מדריך למורה</a:t>
            </a:r>
          </a:p>
        </p:txBody>
      </p:sp>
      <p:sp>
        <p:nvSpPr>
          <p:cNvPr id="41" name="TextBox 41"/>
          <p:cNvSpPr txBox="1"/>
          <p:nvPr/>
        </p:nvSpPr>
        <p:spPr>
          <a:xfrm>
            <a:off x="12458563" y="7347086"/>
            <a:ext cx="3006249" cy="646430"/>
          </a:xfrm>
          <a:prstGeom prst="rect">
            <a:avLst/>
          </a:prstGeom>
        </p:spPr>
        <p:txBody>
          <a:bodyPr lIns="0" tIns="0" rIns="0" bIns="0" rtlCol="0" anchor="t">
            <a:spAutoFit/>
          </a:bodyPr>
          <a:lstStyle/>
          <a:p>
            <a:pPr algn="ctr" rtl="1">
              <a:lnSpc>
                <a:spcPts val="5320"/>
              </a:lnSpc>
              <a:spcBef>
                <a:spcPct val="0"/>
              </a:spcBef>
            </a:pPr>
            <a:r>
              <a:rPr lang="he-IL" sz="3800">
                <a:solidFill>
                  <a:srgbClr val="000000"/>
                </a:solidFill>
                <a:latin typeface="Canva Sans"/>
                <a:ea typeface="Canva Sans"/>
                <a:cs typeface="Canva Sans"/>
                <a:sym typeface="Canva Sans"/>
                <a:hlinkClick r:id="rId28" tooltip="https://meyda.education.gov.il/files/Pop/0files/mada-technology/halon/lotus%20teacher.pdf"/>
                <a:rtl/>
              </a:rPr>
              <a:t>מדריך למורה</a:t>
            </a:r>
          </a:p>
        </p:txBody>
      </p:sp>
      <p:sp>
        <p:nvSpPr>
          <p:cNvPr id="42" name="TextBox 42"/>
          <p:cNvSpPr txBox="1"/>
          <p:nvPr/>
        </p:nvSpPr>
        <p:spPr>
          <a:xfrm>
            <a:off x="12953784" y="6497050"/>
            <a:ext cx="2511028" cy="629920"/>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29" tooltip="https://meyda.education.gov.il/files/Pop/0files/mada-technology/halon/lotus%20presentation.pdf"/>
                <a:rtl/>
              </a:rPr>
              <a:t>מצגת מלווה</a:t>
            </a:r>
          </a:p>
        </p:txBody>
      </p:sp>
      <p:sp>
        <p:nvSpPr>
          <p:cNvPr id="43" name="TextBox 43"/>
          <p:cNvSpPr txBox="1"/>
          <p:nvPr/>
        </p:nvSpPr>
        <p:spPr>
          <a:xfrm>
            <a:off x="7015822" y="7462416"/>
            <a:ext cx="2803146"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30" tooltip="https://meyda.education.gov.il/files/Pop/0files/mada-technology/halon/crab%20teacher.pdf"/>
                <a:rtl/>
              </a:rPr>
              <a:t>מדריך למורה</a:t>
            </a:r>
          </a:p>
        </p:txBody>
      </p:sp>
      <p:sp>
        <p:nvSpPr>
          <p:cNvPr id="44" name="TextBox 44"/>
          <p:cNvSpPr txBox="1"/>
          <p:nvPr/>
        </p:nvSpPr>
        <p:spPr>
          <a:xfrm>
            <a:off x="7319450" y="6167265"/>
            <a:ext cx="2511028" cy="629920"/>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31" tooltip="https://www.canva.com/design/DAG3XxmesH8/LSA3U2Mq2VXq7yGLCT2Msg/view?utm_content=DAG3XxmesH8&amp;utm_campaign=designshare&amp;utm_medium=link2&amp;utm_source=uniquelinks&amp;utlId=hedd9d6ce9d"/>
                <a:rtl/>
              </a:rPr>
              <a:t>מצגת מלווה</a:t>
            </a:r>
            <a:endParaRPr lang="he-IL" sz="3700" dirty="0">
              <a:solidFill>
                <a:srgbClr val="000000"/>
              </a:solidFill>
              <a:latin typeface="Canva Sans"/>
              <a:ea typeface="Canva Sans"/>
              <a:cs typeface="Canva Sans"/>
              <a:sym typeface="Canva Sans"/>
              <a:hlinkClick r:id="rId32" tooltip="https://www.canva.com/design/DAG3XxmesH8/LSA3U2Mq2VXq7yGLCT2Msg/view?utm_content=DAG3XxmesH8&amp;utm_campaign=designshare&amp;utm_medium=link2&amp;utm_source=uniquelinks&amp;utlId=hedd9d6ce9d"/>
              <a:rtl/>
            </a:endParaRPr>
          </a:p>
        </p:txBody>
      </p:sp>
      <p:sp>
        <p:nvSpPr>
          <p:cNvPr id="45" name="TextBox 45"/>
          <p:cNvSpPr txBox="1"/>
          <p:nvPr/>
        </p:nvSpPr>
        <p:spPr>
          <a:xfrm>
            <a:off x="6553200" y="4815113"/>
            <a:ext cx="4565749" cy="563616"/>
          </a:xfrm>
          <a:prstGeom prst="rect">
            <a:avLst/>
          </a:prstGeom>
        </p:spPr>
        <p:txBody>
          <a:bodyPr lIns="0" tIns="0" rIns="0" bIns="0" rtlCol="0" anchor="t">
            <a:spAutoFit/>
          </a:bodyPr>
          <a:lstStyle/>
          <a:p>
            <a:pPr algn="ctr" rtl="1">
              <a:lnSpc>
                <a:spcPts val="4900"/>
              </a:lnSpc>
              <a:spcBef>
                <a:spcPct val="0"/>
              </a:spcBef>
            </a:pPr>
            <a:r>
              <a:rPr lang="he-IL" sz="2400" b="1" dirty="0">
                <a:solidFill>
                  <a:srgbClr val="FFFFFF"/>
                </a:solidFill>
                <a:latin typeface="Guttman Yad-Brush" panose="02010401010101010101" pitchFamily="2" charset="-79"/>
                <a:cs typeface="Guttman Yad-Brush" panose="02010401010101010101" pitchFamily="2" charset="-79"/>
                <a:sym typeface="Afarsek Bold"/>
                <a:rtl/>
              </a:rPr>
              <a:t>סרטן הנהרות והסידן האמורפי</a:t>
            </a:r>
          </a:p>
        </p:txBody>
      </p:sp>
      <p:sp>
        <p:nvSpPr>
          <p:cNvPr id="46" name="TextBox 46"/>
          <p:cNvSpPr txBox="1"/>
          <p:nvPr/>
        </p:nvSpPr>
        <p:spPr>
          <a:xfrm>
            <a:off x="11558815" y="8403091"/>
            <a:ext cx="4088891" cy="613410"/>
          </a:xfrm>
          <a:prstGeom prst="rect">
            <a:avLst/>
          </a:prstGeom>
        </p:spPr>
        <p:txBody>
          <a:bodyPr lIns="0" tIns="0" rIns="0" bIns="0" rtlCol="0" anchor="t">
            <a:spAutoFit/>
          </a:bodyPr>
          <a:lstStyle/>
          <a:p>
            <a:pPr algn="r" rtl="1">
              <a:lnSpc>
                <a:spcPts val="5040"/>
              </a:lnSpc>
              <a:spcBef>
                <a:spcPct val="0"/>
              </a:spcBef>
            </a:pPr>
            <a:r>
              <a:rPr lang="he-IL" sz="3600">
                <a:solidFill>
                  <a:srgbClr val="000000"/>
                </a:solidFill>
                <a:latin typeface="Canva Sans"/>
                <a:ea typeface="Canva Sans"/>
                <a:cs typeface="Canva Sans"/>
                <a:sym typeface="Canva Sans"/>
                <a:hlinkClick r:id="rId33" tooltip="https://meyda.education.gov.il/files/Pop/0files/mada-technology/halon/lotus%20lotto%20cards.pdf"/>
                <a:rtl/>
              </a:rPr>
              <a:t>כרטיסיות להדפסה</a:t>
            </a:r>
          </a:p>
        </p:txBody>
      </p:sp>
      <p:sp>
        <p:nvSpPr>
          <p:cNvPr id="47" name="Freeform 47">
            <a:hlinkClick r:id="rId34" action="ppaction://hlinksldjump"/>
          </p:cNvPr>
          <p:cNvSpPr/>
          <p:nvPr/>
        </p:nvSpPr>
        <p:spPr>
          <a:xfrm>
            <a:off x="14276838" y="720854"/>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he-IL"/>
          </a:p>
        </p:txBody>
      </p:sp>
      <p:sp>
        <p:nvSpPr>
          <p:cNvPr id="48" name="TextBox 48"/>
          <p:cNvSpPr txBox="1"/>
          <p:nvPr/>
        </p:nvSpPr>
        <p:spPr>
          <a:xfrm>
            <a:off x="5883498" y="8580467"/>
            <a:ext cx="3946980" cy="629920"/>
          </a:xfrm>
          <a:prstGeom prst="rect">
            <a:avLst/>
          </a:prstGeom>
        </p:spPr>
        <p:txBody>
          <a:bodyPr lIns="0" tIns="0" rIns="0" bIns="0" rtlCol="0" anchor="t">
            <a:spAutoFit/>
          </a:bodyPr>
          <a:lstStyle/>
          <a:p>
            <a:pPr marL="0" lvl="0" indent="0" algn="ctr" rtl="1">
              <a:lnSpc>
                <a:spcPts val="5180"/>
              </a:lnSpc>
              <a:spcBef>
                <a:spcPct val="0"/>
              </a:spcBef>
            </a:pPr>
            <a:r>
              <a:rPr lang="he-IL" sz="3700" strike="noStrike">
                <a:solidFill>
                  <a:srgbClr val="000000"/>
                </a:solidFill>
                <a:latin typeface="Canva Sans"/>
                <a:ea typeface="Canva Sans"/>
                <a:cs typeface="Canva Sans"/>
                <a:sym typeface="Canva Sans"/>
                <a:hlinkClick r:id="rId37" tooltip="https://meyda.education.gov.il/files/Pop/0files/mada-technology/halon/crab%20student.pdf"/>
                <a:rtl/>
              </a:rPr>
              <a:t>דפי עבודה לתלמידים</a:t>
            </a:r>
          </a:p>
        </p:txBody>
      </p:sp>
      <p:sp>
        <p:nvSpPr>
          <p:cNvPr id="49" name="Freeform 49"/>
          <p:cNvSpPr/>
          <p:nvPr/>
        </p:nvSpPr>
        <p:spPr>
          <a:xfrm>
            <a:off x="10198537" y="8589992"/>
            <a:ext cx="767444" cy="771947"/>
          </a:xfrm>
          <a:custGeom>
            <a:avLst/>
            <a:gdLst/>
            <a:ahLst/>
            <a:cxnLst/>
            <a:rect l="l" t="t" r="r" b="b"/>
            <a:pathLst>
              <a:path w="767444" h="771947">
                <a:moveTo>
                  <a:pt x="0" y="0"/>
                </a:moveTo>
                <a:lnTo>
                  <a:pt x="767444" y="0"/>
                </a:lnTo>
                <a:lnTo>
                  <a:pt x="767444" y="771946"/>
                </a:lnTo>
                <a:lnTo>
                  <a:pt x="0" y="77194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he-IL"/>
          </a:p>
        </p:txBody>
      </p:sp>
      <p:sp>
        <p:nvSpPr>
          <p:cNvPr id="50" name="TextBox 50"/>
          <p:cNvSpPr txBox="1"/>
          <p:nvPr/>
        </p:nvSpPr>
        <p:spPr>
          <a:xfrm>
            <a:off x="439911" y="7970234"/>
            <a:ext cx="3946980" cy="629920"/>
          </a:xfrm>
          <a:prstGeom prst="rect">
            <a:avLst/>
          </a:prstGeom>
        </p:spPr>
        <p:txBody>
          <a:bodyPr lIns="0" tIns="0" rIns="0" bIns="0" rtlCol="0" anchor="t">
            <a:spAutoFit/>
          </a:bodyPr>
          <a:lstStyle/>
          <a:p>
            <a:pPr marL="0" lvl="0" indent="0" algn="ctr" rtl="1">
              <a:lnSpc>
                <a:spcPts val="5180"/>
              </a:lnSpc>
              <a:spcBef>
                <a:spcPct val="0"/>
              </a:spcBef>
            </a:pPr>
            <a:r>
              <a:rPr lang="he-IL" sz="3700" strike="noStrike">
                <a:solidFill>
                  <a:srgbClr val="000000"/>
                </a:solidFill>
                <a:latin typeface="Canva Sans"/>
                <a:ea typeface="Canva Sans"/>
                <a:cs typeface="Canva Sans"/>
                <a:sym typeface="Canva Sans"/>
                <a:hlinkClick r:id="rId38" tooltip="https://meyda.education.gov.il/files/Pop/0files/mada-technology/halon/household%20glue.pdf"/>
                <a:rtl/>
              </a:rPr>
              <a:t>דפי עבודה לתלמידים</a:t>
            </a:r>
          </a:p>
        </p:txBody>
      </p:sp>
      <p:sp>
        <p:nvSpPr>
          <p:cNvPr id="51" name="Freeform 51"/>
          <p:cNvSpPr/>
          <p:nvPr/>
        </p:nvSpPr>
        <p:spPr>
          <a:xfrm>
            <a:off x="4491666" y="7885462"/>
            <a:ext cx="767444" cy="771947"/>
          </a:xfrm>
          <a:custGeom>
            <a:avLst/>
            <a:gdLst/>
            <a:ahLst/>
            <a:cxnLst/>
            <a:rect l="l" t="t" r="r" b="b"/>
            <a:pathLst>
              <a:path w="767444" h="771947">
                <a:moveTo>
                  <a:pt x="0" y="0"/>
                </a:moveTo>
                <a:lnTo>
                  <a:pt x="767443" y="0"/>
                </a:lnTo>
                <a:lnTo>
                  <a:pt x="767443" y="771946"/>
                </a:lnTo>
                <a:lnTo>
                  <a:pt x="0" y="77194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he-I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2">
            <a:extLst>
              <a:ext uri="{FF2B5EF4-FFF2-40B4-BE49-F238E27FC236}">
                <a16:creationId xmlns:a16="http://schemas.microsoft.com/office/drawing/2014/main" id="{F66C527A-34E9-6C82-CD2C-85A5E70F6A17}"/>
              </a:ext>
            </a:extLst>
          </p:cNvPr>
          <p:cNvSpPr/>
          <p:nvPr/>
        </p:nvSpPr>
        <p:spPr>
          <a:xfrm>
            <a:off x="-9525" y="-75797"/>
            <a:ext cx="18337726" cy="10362798"/>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9492" b="-8406"/>
            </a:stretch>
          </a:blipFill>
        </p:spPr>
        <p:txBody>
          <a:bodyPr/>
          <a:lstStyle/>
          <a:p>
            <a:endParaRPr lang="he-IL"/>
          </a:p>
        </p:txBody>
      </p:sp>
      <p:sp>
        <p:nvSpPr>
          <p:cNvPr id="3" name="Freeform 3"/>
          <p:cNvSpPr/>
          <p:nvPr/>
        </p:nvSpPr>
        <p:spPr>
          <a:xfrm rot="5400000">
            <a:off x="12074838" y="4073839"/>
            <a:ext cx="10286997" cy="2139326"/>
          </a:xfrm>
          <a:custGeom>
            <a:avLst/>
            <a:gdLst/>
            <a:ahLst/>
            <a:cxnLst/>
            <a:rect l="l" t="t" r="r" b="b"/>
            <a:pathLst>
              <a:path w="11758022" h="2334198">
                <a:moveTo>
                  <a:pt x="0" y="0"/>
                </a:moveTo>
                <a:lnTo>
                  <a:pt x="11758022" y="0"/>
                </a:lnTo>
                <a:lnTo>
                  <a:pt x="11758022" y="2334197"/>
                </a:lnTo>
                <a:lnTo>
                  <a:pt x="0" y="2334197"/>
                </a:lnTo>
                <a:lnTo>
                  <a:pt x="0" y="0"/>
                </a:lnTo>
                <a:close/>
              </a:path>
            </a:pathLst>
          </a:custGeom>
          <a:blipFill>
            <a:blip r:embed="rId3">
              <a:extLst>
                <a:ext uri="{96DAC541-7B7A-43D3-8B79-37D633B846F1}">
                  <asvg:svgBlip xmlns:asvg="http://schemas.microsoft.com/office/drawing/2016/SVG/main" r:embed="rId4"/>
                </a:ext>
              </a:extLst>
            </a:blip>
            <a:stretch>
              <a:fillRect l="-361" t="-40337" r="-488"/>
            </a:stretch>
          </a:blipFill>
        </p:spPr>
        <p:txBody>
          <a:bodyPr/>
          <a:lstStyle/>
          <a:p>
            <a:endParaRPr lang="he-IL"/>
          </a:p>
        </p:txBody>
      </p:sp>
      <p:grpSp>
        <p:nvGrpSpPr>
          <p:cNvPr id="4" name="Group 4"/>
          <p:cNvGrpSpPr/>
          <p:nvPr/>
        </p:nvGrpSpPr>
        <p:grpSpPr>
          <a:xfrm>
            <a:off x="15233333" y="8028737"/>
            <a:ext cx="2025967" cy="1789422"/>
            <a:chOff x="0" y="0"/>
            <a:chExt cx="812800" cy="717900"/>
          </a:xfrm>
        </p:grpSpPr>
        <p:sp>
          <p:nvSpPr>
            <p:cNvPr id="5" name="Freeform 5"/>
            <p:cNvSpPr/>
            <p:nvPr/>
          </p:nvSpPr>
          <p:spPr>
            <a:xfrm>
              <a:off x="0" y="0"/>
              <a:ext cx="812800" cy="717900"/>
            </a:xfrm>
            <a:custGeom>
              <a:avLst/>
              <a:gdLst/>
              <a:ahLst/>
              <a:cxnLst/>
              <a:rect l="l" t="t" r="r" b="b"/>
              <a:pathLst>
                <a:path w="812800" h="717900">
                  <a:moveTo>
                    <a:pt x="812800" y="358950"/>
                  </a:moveTo>
                  <a:lnTo>
                    <a:pt x="406400" y="0"/>
                  </a:lnTo>
                  <a:lnTo>
                    <a:pt x="406400" y="203200"/>
                  </a:lnTo>
                  <a:lnTo>
                    <a:pt x="0" y="203200"/>
                  </a:lnTo>
                  <a:lnTo>
                    <a:pt x="0" y="514700"/>
                  </a:lnTo>
                  <a:lnTo>
                    <a:pt x="406400" y="514700"/>
                  </a:lnTo>
                  <a:lnTo>
                    <a:pt x="406400" y="717900"/>
                  </a:lnTo>
                  <a:lnTo>
                    <a:pt x="812800" y="358950"/>
                  </a:lnTo>
                  <a:close/>
                </a:path>
              </a:pathLst>
            </a:custGeom>
            <a:solidFill>
              <a:srgbClr val="006D36"/>
            </a:solidFill>
          </p:spPr>
          <p:txBody>
            <a:bodyPr/>
            <a:lstStyle/>
            <a:p>
              <a:endParaRPr lang="he-IL"/>
            </a:p>
          </p:txBody>
        </p:sp>
        <p:sp>
          <p:nvSpPr>
            <p:cNvPr id="6" name="TextBox 6"/>
            <p:cNvSpPr txBox="1"/>
            <p:nvPr/>
          </p:nvSpPr>
          <p:spPr>
            <a:xfrm>
              <a:off x="0" y="155575"/>
              <a:ext cx="711200" cy="35912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rot="5400000">
            <a:off x="12941880" y="4199720"/>
            <a:ext cx="9926839" cy="1527401"/>
          </a:xfrm>
          <a:prstGeom prst="rect">
            <a:avLst/>
          </a:prstGeom>
        </p:spPr>
        <p:txBody>
          <a:bodyPr lIns="0" tIns="0" rIns="0" bIns="0" rtlCol="0" anchor="t">
            <a:spAutoFit/>
          </a:bodyPr>
          <a:lstStyle/>
          <a:p>
            <a:pPr algn="ctr" rtl="1">
              <a:lnSpc>
                <a:spcPts val="12412"/>
              </a:lnSpc>
              <a:spcBef>
                <a:spcPct val="0"/>
              </a:spcBef>
            </a:pPr>
            <a:r>
              <a:rPr lang="he-IL" sz="8866" dirty="0">
                <a:solidFill>
                  <a:srgbClr val="000000"/>
                </a:solidFill>
                <a:latin typeface="Petel"/>
                <a:ea typeface="Petel"/>
                <a:cs typeface="Petel"/>
                <a:sym typeface="Petel"/>
                <a:rtl/>
              </a:rPr>
              <a:t>צוּרָה וּמִבְנֶה      </a:t>
            </a:r>
          </a:p>
        </p:txBody>
      </p:sp>
      <p:grpSp>
        <p:nvGrpSpPr>
          <p:cNvPr id="8" name="Group 8"/>
          <p:cNvGrpSpPr/>
          <p:nvPr/>
        </p:nvGrpSpPr>
        <p:grpSpPr>
          <a:xfrm>
            <a:off x="16028571" y="0"/>
            <a:ext cx="2218501" cy="2495060"/>
            <a:chOff x="0" y="0"/>
            <a:chExt cx="2958002" cy="3326747"/>
          </a:xfrm>
        </p:grpSpPr>
        <p:sp>
          <p:nvSpPr>
            <p:cNvPr id="9" name="Freeform 9"/>
            <p:cNvSpPr/>
            <p:nvPr/>
          </p:nvSpPr>
          <p:spPr>
            <a:xfrm>
              <a:off x="0" y="234832"/>
              <a:ext cx="2852434" cy="2823909"/>
            </a:xfrm>
            <a:custGeom>
              <a:avLst/>
              <a:gdLst/>
              <a:ahLst/>
              <a:cxnLst/>
              <a:rect l="l" t="t" r="r" b="b"/>
              <a:pathLst>
                <a:path w="2852434" h="2823909">
                  <a:moveTo>
                    <a:pt x="0" y="0"/>
                  </a:moveTo>
                  <a:lnTo>
                    <a:pt x="2852434" y="0"/>
                  </a:lnTo>
                  <a:lnTo>
                    <a:pt x="2852434" y="2823909"/>
                  </a:lnTo>
                  <a:lnTo>
                    <a:pt x="0" y="2823909"/>
                  </a:lnTo>
                  <a:lnTo>
                    <a:pt x="0" y="0"/>
                  </a:lnTo>
                  <a:close/>
                </a:path>
              </a:pathLst>
            </a:custGeom>
            <a:blipFill>
              <a:blip r:embed="rId5"/>
              <a:stretch>
                <a:fillRect/>
              </a:stretch>
            </a:blipFill>
          </p:spPr>
          <p:txBody>
            <a:bodyPr/>
            <a:lstStyle/>
            <a:p>
              <a:endParaRPr lang="he-IL"/>
            </a:p>
          </p:txBody>
        </p:sp>
        <p:sp>
          <p:nvSpPr>
            <p:cNvPr id="10" name="Freeform 10"/>
            <p:cNvSpPr/>
            <p:nvPr/>
          </p:nvSpPr>
          <p:spPr>
            <a:xfrm>
              <a:off x="85510" y="851193"/>
              <a:ext cx="987046" cy="1674547"/>
            </a:xfrm>
            <a:custGeom>
              <a:avLst/>
              <a:gdLst/>
              <a:ahLst/>
              <a:cxnLst/>
              <a:rect l="l" t="t" r="r" b="b"/>
              <a:pathLst>
                <a:path w="987046" h="1674547">
                  <a:moveTo>
                    <a:pt x="0" y="0"/>
                  </a:moveTo>
                  <a:lnTo>
                    <a:pt x="987046" y="0"/>
                  </a:lnTo>
                  <a:lnTo>
                    <a:pt x="987046" y="1674547"/>
                  </a:lnTo>
                  <a:lnTo>
                    <a:pt x="0" y="1674547"/>
                  </a:lnTo>
                  <a:lnTo>
                    <a:pt x="0" y="0"/>
                  </a:lnTo>
                  <a:close/>
                </a:path>
              </a:pathLst>
            </a:custGeom>
            <a:blipFill>
              <a:blip r:embed="rId6">
                <a:alphaModFix amt="60000"/>
                <a:extLst>
                  <a:ext uri="{96DAC541-7B7A-43D3-8B79-37D633B846F1}">
                    <asvg:svgBlip xmlns:asvg="http://schemas.microsoft.com/office/drawing/2016/SVG/main" r:embed="rId7"/>
                  </a:ext>
                </a:extLst>
              </a:blip>
              <a:stretch>
                <a:fillRect l="-96143" b="-5354"/>
              </a:stretch>
            </a:blipFill>
          </p:spPr>
          <p:txBody>
            <a:bodyPr/>
            <a:lstStyle/>
            <a:p>
              <a:endParaRPr lang="he-IL"/>
            </a:p>
          </p:txBody>
        </p:sp>
        <p:sp>
          <p:nvSpPr>
            <p:cNvPr id="11" name="Freeform 11"/>
            <p:cNvSpPr/>
            <p:nvPr/>
          </p:nvSpPr>
          <p:spPr>
            <a:xfrm>
              <a:off x="705183" y="2329228"/>
              <a:ext cx="1471321" cy="997519"/>
            </a:xfrm>
            <a:custGeom>
              <a:avLst/>
              <a:gdLst/>
              <a:ahLst/>
              <a:cxnLst/>
              <a:rect l="l" t="t" r="r" b="b"/>
              <a:pathLst>
                <a:path w="1471321" h="997519">
                  <a:moveTo>
                    <a:pt x="0" y="0"/>
                  </a:moveTo>
                  <a:lnTo>
                    <a:pt x="1471321" y="0"/>
                  </a:lnTo>
                  <a:lnTo>
                    <a:pt x="1471321" y="997519"/>
                  </a:lnTo>
                  <a:lnTo>
                    <a:pt x="0" y="997519"/>
                  </a:lnTo>
                  <a:lnTo>
                    <a:pt x="0" y="0"/>
                  </a:lnTo>
                  <a:close/>
                </a:path>
              </a:pathLst>
            </a:custGeom>
            <a:blipFill>
              <a:blip r:embed="rId8">
                <a:extLst>
                  <a:ext uri="{96DAC541-7B7A-43D3-8B79-37D633B846F1}">
                    <asvg:svgBlip xmlns:asvg="http://schemas.microsoft.com/office/drawing/2016/SVG/main" r:embed="rId9"/>
                  </a:ext>
                </a:extLst>
              </a:blip>
              <a:stretch>
                <a:fillRect l="-126055" b="-16699"/>
              </a:stretch>
            </a:blipFill>
          </p:spPr>
          <p:txBody>
            <a:bodyPr/>
            <a:lstStyle/>
            <a:p>
              <a:endParaRPr lang="he-IL"/>
            </a:p>
          </p:txBody>
        </p:sp>
        <p:sp>
          <p:nvSpPr>
            <p:cNvPr id="12" name="Freeform 12"/>
            <p:cNvSpPr/>
            <p:nvPr/>
          </p:nvSpPr>
          <p:spPr>
            <a:xfrm rot="488486">
              <a:off x="1512823" y="133427"/>
              <a:ext cx="1044429" cy="1297427"/>
            </a:xfrm>
            <a:custGeom>
              <a:avLst/>
              <a:gdLst/>
              <a:ahLst/>
              <a:cxnLst/>
              <a:rect l="l" t="t" r="r" b="b"/>
              <a:pathLst>
                <a:path w="1044429" h="1297427">
                  <a:moveTo>
                    <a:pt x="0" y="0"/>
                  </a:moveTo>
                  <a:lnTo>
                    <a:pt x="1044429" y="0"/>
                  </a:lnTo>
                  <a:lnTo>
                    <a:pt x="1044429" y="1297427"/>
                  </a:lnTo>
                  <a:lnTo>
                    <a:pt x="0" y="1297427"/>
                  </a:lnTo>
                  <a:lnTo>
                    <a:pt x="0" y="0"/>
                  </a:lnTo>
                  <a:close/>
                </a:path>
              </a:pathLst>
            </a:custGeom>
            <a:blipFill>
              <a:blip r:embed="rId10"/>
              <a:stretch>
                <a:fillRect/>
              </a:stretch>
            </a:blipFill>
          </p:spPr>
          <p:txBody>
            <a:bodyPr/>
            <a:lstStyle/>
            <a:p>
              <a:endParaRPr lang="he-IL"/>
            </a:p>
          </p:txBody>
        </p:sp>
        <p:sp>
          <p:nvSpPr>
            <p:cNvPr id="13" name="Freeform 13"/>
            <p:cNvSpPr/>
            <p:nvPr/>
          </p:nvSpPr>
          <p:spPr>
            <a:xfrm rot="-683595">
              <a:off x="387059" y="142474"/>
              <a:ext cx="1553424" cy="1112262"/>
            </a:xfrm>
            <a:custGeom>
              <a:avLst/>
              <a:gdLst/>
              <a:ahLst/>
              <a:cxnLst/>
              <a:rect l="l" t="t" r="r" b="b"/>
              <a:pathLst>
                <a:path w="1553424" h="1112262">
                  <a:moveTo>
                    <a:pt x="0" y="0"/>
                  </a:moveTo>
                  <a:lnTo>
                    <a:pt x="1553425" y="0"/>
                  </a:lnTo>
                  <a:lnTo>
                    <a:pt x="1553425" y="1112263"/>
                  </a:lnTo>
                  <a:lnTo>
                    <a:pt x="0" y="1112263"/>
                  </a:lnTo>
                  <a:lnTo>
                    <a:pt x="0" y="0"/>
                  </a:lnTo>
                  <a:close/>
                </a:path>
              </a:pathLst>
            </a:custGeom>
            <a:blipFill>
              <a:blip r:embed="rId11"/>
              <a:stretch>
                <a:fillRect r="-6513" b="-8519"/>
              </a:stretch>
            </a:blipFill>
          </p:spPr>
          <p:txBody>
            <a:bodyPr/>
            <a:lstStyle/>
            <a:p>
              <a:endParaRPr lang="he-IL"/>
            </a:p>
          </p:txBody>
        </p:sp>
        <p:sp>
          <p:nvSpPr>
            <p:cNvPr id="14" name="Freeform 14"/>
            <p:cNvSpPr/>
            <p:nvPr/>
          </p:nvSpPr>
          <p:spPr>
            <a:xfrm rot="-573991">
              <a:off x="1440844" y="958540"/>
              <a:ext cx="1409811" cy="1409811"/>
            </a:xfrm>
            <a:custGeom>
              <a:avLst/>
              <a:gdLst/>
              <a:ahLst/>
              <a:cxnLst/>
              <a:rect l="l" t="t" r="r" b="b"/>
              <a:pathLst>
                <a:path w="1409811" h="1409811">
                  <a:moveTo>
                    <a:pt x="0" y="0"/>
                  </a:moveTo>
                  <a:lnTo>
                    <a:pt x="1409811" y="0"/>
                  </a:lnTo>
                  <a:lnTo>
                    <a:pt x="1409811" y="1409811"/>
                  </a:lnTo>
                  <a:lnTo>
                    <a:pt x="0" y="1409811"/>
                  </a:lnTo>
                  <a:lnTo>
                    <a:pt x="0" y="0"/>
                  </a:lnTo>
                  <a:close/>
                </a:path>
              </a:pathLst>
            </a:custGeom>
            <a:blipFill>
              <a:blip r:embed="rId12"/>
              <a:stretch>
                <a:fillRect/>
              </a:stretch>
            </a:blipFill>
          </p:spPr>
          <p:txBody>
            <a:bodyPr/>
            <a:lstStyle/>
            <a:p>
              <a:endParaRPr lang="he-IL"/>
            </a:p>
          </p:txBody>
        </p:sp>
        <p:sp>
          <p:nvSpPr>
            <p:cNvPr id="15" name="Freeform 15"/>
            <p:cNvSpPr/>
            <p:nvPr/>
          </p:nvSpPr>
          <p:spPr>
            <a:xfrm>
              <a:off x="362472" y="1344755"/>
              <a:ext cx="1084040" cy="1255040"/>
            </a:xfrm>
            <a:custGeom>
              <a:avLst/>
              <a:gdLst/>
              <a:ahLst/>
              <a:cxnLst/>
              <a:rect l="l" t="t" r="r" b="b"/>
              <a:pathLst>
                <a:path w="1084040" h="1255040">
                  <a:moveTo>
                    <a:pt x="0" y="0"/>
                  </a:moveTo>
                  <a:lnTo>
                    <a:pt x="1084040" y="0"/>
                  </a:lnTo>
                  <a:lnTo>
                    <a:pt x="1084040" y="1255039"/>
                  </a:lnTo>
                  <a:lnTo>
                    <a:pt x="0" y="1255039"/>
                  </a:lnTo>
                  <a:lnTo>
                    <a:pt x="0" y="0"/>
                  </a:lnTo>
                  <a:close/>
                </a:path>
              </a:pathLst>
            </a:custGeom>
            <a:blipFill>
              <a:blip r:embed="rId13"/>
              <a:stretch>
                <a:fillRect/>
              </a:stretch>
            </a:blipFill>
          </p:spPr>
          <p:txBody>
            <a:bodyPr/>
            <a:lstStyle/>
            <a:p>
              <a:endParaRPr lang="he-IL"/>
            </a:p>
          </p:txBody>
        </p:sp>
        <p:sp>
          <p:nvSpPr>
            <p:cNvPr id="16" name="Freeform 16"/>
            <p:cNvSpPr/>
            <p:nvPr/>
          </p:nvSpPr>
          <p:spPr>
            <a:xfrm>
              <a:off x="710852" y="2325947"/>
              <a:ext cx="1471321" cy="997519"/>
            </a:xfrm>
            <a:custGeom>
              <a:avLst/>
              <a:gdLst/>
              <a:ahLst/>
              <a:cxnLst/>
              <a:rect l="l" t="t" r="r" b="b"/>
              <a:pathLst>
                <a:path w="1471321" h="997519">
                  <a:moveTo>
                    <a:pt x="0" y="0"/>
                  </a:moveTo>
                  <a:lnTo>
                    <a:pt x="1471321" y="0"/>
                  </a:lnTo>
                  <a:lnTo>
                    <a:pt x="1471321" y="997519"/>
                  </a:lnTo>
                  <a:lnTo>
                    <a:pt x="0" y="997519"/>
                  </a:lnTo>
                  <a:lnTo>
                    <a:pt x="0" y="0"/>
                  </a:lnTo>
                  <a:close/>
                </a:path>
              </a:pathLst>
            </a:custGeom>
            <a:blipFill>
              <a:blip r:embed="rId14">
                <a:extLst>
                  <a:ext uri="{96DAC541-7B7A-43D3-8B79-37D633B846F1}">
                    <asvg:svgBlip xmlns:asvg="http://schemas.microsoft.com/office/drawing/2016/SVG/main" r:embed="rId15"/>
                  </a:ext>
                </a:extLst>
              </a:blip>
              <a:stretch>
                <a:fillRect l="-126055" b="-16699"/>
              </a:stretch>
            </a:blipFill>
          </p:spPr>
          <p:txBody>
            <a:bodyPr/>
            <a:lstStyle/>
            <a:p>
              <a:endParaRPr lang="he-IL"/>
            </a:p>
          </p:txBody>
        </p:sp>
      </p:grpSp>
      <p:sp>
        <p:nvSpPr>
          <p:cNvPr id="17" name="Freeform 17"/>
          <p:cNvSpPr/>
          <p:nvPr/>
        </p:nvSpPr>
        <p:spPr>
          <a:xfrm>
            <a:off x="12940390" y="8657748"/>
            <a:ext cx="764993" cy="848813"/>
          </a:xfrm>
          <a:custGeom>
            <a:avLst/>
            <a:gdLst/>
            <a:ahLst/>
            <a:cxnLst/>
            <a:rect l="l" t="t" r="r" b="b"/>
            <a:pathLst>
              <a:path w="764993" h="848813">
                <a:moveTo>
                  <a:pt x="0" y="0"/>
                </a:moveTo>
                <a:lnTo>
                  <a:pt x="764993" y="0"/>
                </a:lnTo>
                <a:lnTo>
                  <a:pt x="764993" y="848813"/>
                </a:lnTo>
                <a:lnTo>
                  <a:pt x="0" y="848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sp>
        <p:nvSpPr>
          <p:cNvPr id="18" name="Freeform 18"/>
          <p:cNvSpPr/>
          <p:nvPr/>
        </p:nvSpPr>
        <p:spPr>
          <a:xfrm>
            <a:off x="12870129" y="7552461"/>
            <a:ext cx="873354" cy="873354"/>
          </a:xfrm>
          <a:custGeom>
            <a:avLst/>
            <a:gdLst/>
            <a:ahLst/>
            <a:cxnLst/>
            <a:rect l="l" t="t" r="r" b="b"/>
            <a:pathLst>
              <a:path w="873354" h="873354">
                <a:moveTo>
                  <a:pt x="0" y="0"/>
                </a:moveTo>
                <a:lnTo>
                  <a:pt x="873354" y="0"/>
                </a:lnTo>
                <a:lnTo>
                  <a:pt x="873354" y="873355"/>
                </a:lnTo>
                <a:lnTo>
                  <a:pt x="0" y="8733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he-IL"/>
          </a:p>
        </p:txBody>
      </p:sp>
      <p:sp>
        <p:nvSpPr>
          <p:cNvPr id="19" name="Freeform 19"/>
          <p:cNvSpPr/>
          <p:nvPr/>
        </p:nvSpPr>
        <p:spPr>
          <a:xfrm>
            <a:off x="4914353" y="8237421"/>
            <a:ext cx="764993" cy="848813"/>
          </a:xfrm>
          <a:custGeom>
            <a:avLst/>
            <a:gdLst/>
            <a:ahLst/>
            <a:cxnLst/>
            <a:rect l="l" t="t" r="r" b="b"/>
            <a:pathLst>
              <a:path w="764993" h="848813">
                <a:moveTo>
                  <a:pt x="0" y="0"/>
                </a:moveTo>
                <a:lnTo>
                  <a:pt x="764993" y="0"/>
                </a:lnTo>
                <a:lnTo>
                  <a:pt x="764993" y="848814"/>
                </a:lnTo>
                <a:lnTo>
                  <a:pt x="0" y="8488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sp>
        <p:nvSpPr>
          <p:cNvPr id="20" name="Freeform 20"/>
          <p:cNvSpPr/>
          <p:nvPr/>
        </p:nvSpPr>
        <p:spPr>
          <a:xfrm>
            <a:off x="4796467" y="5325299"/>
            <a:ext cx="873354" cy="873354"/>
          </a:xfrm>
          <a:custGeom>
            <a:avLst/>
            <a:gdLst/>
            <a:ahLst/>
            <a:cxnLst/>
            <a:rect l="l" t="t" r="r" b="b"/>
            <a:pathLst>
              <a:path w="873354" h="873354">
                <a:moveTo>
                  <a:pt x="0" y="0"/>
                </a:moveTo>
                <a:lnTo>
                  <a:pt x="873354" y="0"/>
                </a:lnTo>
                <a:lnTo>
                  <a:pt x="873354" y="873354"/>
                </a:lnTo>
                <a:lnTo>
                  <a:pt x="0" y="87335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he-IL"/>
          </a:p>
        </p:txBody>
      </p:sp>
      <p:sp>
        <p:nvSpPr>
          <p:cNvPr id="21" name="Freeform 21"/>
          <p:cNvSpPr/>
          <p:nvPr/>
        </p:nvSpPr>
        <p:spPr>
          <a:xfrm>
            <a:off x="4887522" y="6856145"/>
            <a:ext cx="767444" cy="771947"/>
          </a:xfrm>
          <a:custGeom>
            <a:avLst/>
            <a:gdLst/>
            <a:ahLst/>
            <a:cxnLst/>
            <a:rect l="l" t="t" r="r" b="b"/>
            <a:pathLst>
              <a:path w="767444" h="771947">
                <a:moveTo>
                  <a:pt x="0" y="0"/>
                </a:moveTo>
                <a:lnTo>
                  <a:pt x="767444" y="0"/>
                </a:lnTo>
                <a:lnTo>
                  <a:pt x="767444" y="771947"/>
                </a:lnTo>
                <a:lnTo>
                  <a:pt x="0" y="77194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he-IL"/>
          </a:p>
        </p:txBody>
      </p:sp>
      <p:sp>
        <p:nvSpPr>
          <p:cNvPr id="22" name="Freeform 22"/>
          <p:cNvSpPr/>
          <p:nvPr/>
        </p:nvSpPr>
        <p:spPr>
          <a:xfrm>
            <a:off x="1553553" y="410674"/>
            <a:ext cx="5008583" cy="4396566"/>
          </a:xfrm>
          <a:custGeom>
            <a:avLst/>
            <a:gdLst/>
            <a:ahLst/>
            <a:cxnLst/>
            <a:rect l="l" t="t" r="r" b="b"/>
            <a:pathLst>
              <a:path w="5008583" h="4396566">
                <a:moveTo>
                  <a:pt x="0" y="0"/>
                </a:moveTo>
                <a:lnTo>
                  <a:pt x="5008584" y="0"/>
                </a:lnTo>
                <a:lnTo>
                  <a:pt x="5008584" y="4396566"/>
                </a:lnTo>
                <a:lnTo>
                  <a:pt x="0" y="4396566"/>
                </a:lnTo>
                <a:lnTo>
                  <a:pt x="0" y="0"/>
                </a:lnTo>
                <a:close/>
              </a:path>
            </a:pathLst>
          </a:custGeom>
          <a:blipFill>
            <a:blip r:embed="rId22"/>
            <a:stretch>
              <a:fillRect t="-6094" b="-7825"/>
            </a:stretch>
          </a:blipFill>
        </p:spPr>
        <p:txBody>
          <a:bodyPr/>
          <a:lstStyle/>
          <a:p>
            <a:endParaRPr lang="he-IL"/>
          </a:p>
        </p:txBody>
      </p:sp>
      <p:sp>
        <p:nvSpPr>
          <p:cNvPr id="23" name="Freeform 23"/>
          <p:cNvSpPr/>
          <p:nvPr/>
        </p:nvSpPr>
        <p:spPr>
          <a:xfrm>
            <a:off x="9548934" y="2871695"/>
            <a:ext cx="4845369" cy="4365432"/>
          </a:xfrm>
          <a:custGeom>
            <a:avLst/>
            <a:gdLst/>
            <a:ahLst/>
            <a:cxnLst/>
            <a:rect l="l" t="t" r="r" b="b"/>
            <a:pathLst>
              <a:path w="4845369" h="4365432">
                <a:moveTo>
                  <a:pt x="0" y="0"/>
                </a:moveTo>
                <a:lnTo>
                  <a:pt x="4845369" y="0"/>
                </a:lnTo>
                <a:lnTo>
                  <a:pt x="4845369" y="4365432"/>
                </a:lnTo>
                <a:lnTo>
                  <a:pt x="0" y="4365432"/>
                </a:lnTo>
                <a:lnTo>
                  <a:pt x="0" y="0"/>
                </a:lnTo>
                <a:close/>
              </a:path>
            </a:pathLst>
          </a:custGeom>
          <a:blipFill>
            <a:blip r:embed="rId23"/>
            <a:stretch>
              <a:fillRect t="-5502" b="-5491"/>
            </a:stretch>
          </a:blipFill>
        </p:spPr>
        <p:txBody>
          <a:bodyPr/>
          <a:lstStyle/>
          <a:p>
            <a:endParaRPr lang="he-IL"/>
          </a:p>
        </p:txBody>
      </p:sp>
      <p:grpSp>
        <p:nvGrpSpPr>
          <p:cNvPr id="24" name="Group 24"/>
          <p:cNvGrpSpPr/>
          <p:nvPr/>
        </p:nvGrpSpPr>
        <p:grpSpPr>
          <a:xfrm>
            <a:off x="1553553" y="410674"/>
            <a:ext cx="5008583" cy="4505587"/>
            <a:chOff x="0" y="0"/>
            <a:chExt cx="1319133" cy="1186657"/>
          </a:xfrm>
        </p:grpSpPr>
        <p:sp>
          <p:nvSpPr>
            <p:cNvPr id="25" name="Freeform 25"/>
            <p:cNvSpPr/>
            <p:nvPr/>
          </p:nvSpPr>
          <p:spPr>
            <a:xfrm>
              <a:off x="0" y="0"/>
              <a:ext cx="1319133" cy="1186657"/>
            </a:xfrm>
            <a:custGeom>
              <a:avLst/>
              <a:gdLst/>
              <a:ahLst/>
              <a:cxnLst/>
              <a:rect l="l" t="t" r="r" b="b"/>
              <a:pathLst>
                <a:path w="1319133" h="1186657">
                  <a:moveTo>
                    <a:pt x="17003" y="0"/>
                  </a:moveTo>
                  <a:lnTo>
                    <a:pt x="1302130" y="0"/>
                  </a:lnTo>
                  <a:cubicBezTo>
                    <a:pt x="1306640" y="0"/>
                    <a:pt x="1310964" y="1791"/>
                    <a:pt x="1314153" y="4980"/>
                  </a:cubicBezTo>
                  <a:cubicBezTo>
                    <a:pt x="1317342" y="8169"/>
                    <a:pt x="1319133" y="12494"/>
                    <a:pt x="1319133" y="17003"/>
                  </a:cubicBezTo>
                  <a:lnTo>
                    <a:pt x="1319133" y="1169654"/>
                  </a:lnTo>
                  <a:cubicBezTo>
                    <a:pt x="1319133" y="1179044"/>
                    <a:pt x="1311521" y="1186657"/>
                    <a:pt x="1302130" y="1186657"/>
                  </a:cubicBezTo>
                  <a:lnTo>
                    <a:pt x="17003" y="1186657"/>
                  </a:lnTo>
                  <a:cubicBezTo>
                    <a:pt x="7613" y="1186657"/>
                    <a:pt x="0" y="1179044"/>
                    <a:pt x="0" y="1169654"/>
                  </a:cubicBezTo>
                  <a:lnTo>
                    <a:pt x="0" y="17003"/>
                  </a:lnTo>
                  <a:cubicBezTo>
                    <a:pt x="0" y="7613"/>
                    <a:pt x="7613" y="0"/>
                    <a:pt x="17003" y="0"/>
                  </a:cubicBezTo>
                  <a:close/>
                </a:path>
              </a:pathLst>
            </a:custGeom>
            <a:solidFill>
              <a:srgbClr val="000000">
                <a:alpha val="0"/>
              </a:srgbClr>
            </a:solidFill>
            <a:ln w="114300" cap="sq">
              <a:solidFill>
                <a:srgbClr val="688E9C"/>
              </a:solidFill>
              <a:prstDash val="solid"/>
              <a:miter/>
            </a:ln>
          </p:spPr>
          <p:txBody>
            <a:bodyPr/>
            <a:lstStyle/>
            <a:p>
              <a:endParaRPr lang="he-IL"/>
            </a:p>
          </p:txBody>
        </p:sp>
        <p:sp>
          <p:nvSpPr>
            <p:cNvPr id="26" name="TextBox 26"/>
            <p:cNvSpPr txBox="1"/>
            <p:nvPr/>
          </p:nvSpPr>
          <p:spPr>
            <a:xfrm>
              <a:off x="0" y="-47625"/>
              <a:ext cx="1319133" cy="1234282"/>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9548934" y="2871695"/>
            <a:ext cx="4845369" cy="4365432"/>
            <a:chOff x="0" y="0"/>
            <a:chExt cx="1276146" cy="1149744"/>
          </a:xfrm>
        </p:grpSpPr>
        <p:sp>
          <p:nvSpPr>
            <p:cNvPr id="28" name="Freeform 28"/>
            <p:cNvSpPr/>
            <p:nvPr/>
          </p:nvSpPr>
          <p:spPr>
            <a:xfrm>
              <a:off x="0" y="0"/>
              <a:ext cx="1276146" cy="1149743"/>
            </a:xfrm>
            <a:custGeom>
              <a:avLst/>
              <a:gdLst/>
              <a:ahLst/>
              <a:cxnLst/>
              <a:rect l="l" t="t" r="r" b="b"/>
              <a:pathLst>
                <a:path w="1276146" h="1149743">
                  <a:moveTo>
                    <a:pt x="17576" y="0"/>
                  </a:moveTo>
                  <a:lnTo>
                    <a:pt x="1258571" y="0"/>
                  </a:lnTo>
                  <a:cubicBezTo>
                    <a:pt x="1268278" y="0"/>
                    <a:pt x="1276146" y="7869"/>
                    <a:pt x="1276146" y="17576"/>
                  </a:cubicBezTo>
                  <a:lnTo>
                    <a:pt x="1276146" y="1132168"/>
                  </a:lnTo>
                  <a:cubicBezTo>
                    <a:pt x="1276146" y="1141875"/>
                    <a:pt x="1268278" y="1149743"/>
                    <a:pt x="1258571" y="1149743"/>
                  </a:cubicBezTo>
                  <a:lnTo>
                    <a:pt x="17576" y="1149743"/>
                  </a:lnTo>
                  <a:cubicBezTo>
                    <a:pt x="7869" y="1149743"/>
                    <a:pt x="0" y="1141875"/>
                    <a:pt x="0" y="1132168"/>
                  </a:cubicBezTo>
                  <a:lnTo>
                    <a:pt x="0" y="17576"/>
                  </a:lnTo>
                  <a:cubicBezTo>
                    <a:pt x="0" y="7869"/>
                    <a:pt x="7869" y="0"/>
                    <a:pt x="17576" y="0"/>
                  </a:cubicBezTo>
                  <a:close/>
                </a:path>
              </a:pathLst>
            </a:custGeom>
            <a:solidFill>
              <a:srgbClr val="000000">
                <a:alpha val="0"/>
              </a:srgbClr>
            </a:solidFill>
            <a:ln w="114300" cap="sq">
              <a:solidFill>
                <a:srgbClr val="365D6C"/>
              </a:solidFill>
              <a:prstDash val="solid"/>
              <a:miter/>
            </a:ln>
          </p:spPr>
          <p:txBody>
            <a:bodyPr/>
            <a:lstStyle/>
            <a:p>
              <a:endParaRPr lang="he-IL"/>
            </a:p>
          </p:txBody>
        </p:sp>
        <p:sp>
          <p:nvSpPr>
            <p:cNvPr id="29" name="TextBox 29"/>
            <p:cNvSpPr txBox="1"/>
            <p:nvPr/>
          </p:nvSpPr>
          <p:spPr>
            <a:xfrm>
              <a:off x="0" y="-47625"/>
              <a:ext cx="1276146" cy="1197369"/>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30"/>
          <p:cNvSpPr txBox="1"/>
          <p:nvPr/>
        </p:nvSpPr>
        <p:spPr>
          <a:xfrm>
            <a:off x="9842961" y="8716124"/>
            <a:ext cx="2871189"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24" tooltip="https://meyda.education.gov.il/files/Pop/0files/mada-technology/halon/bird%20airplane%20teacher.pdf"/>
                <a:rtl/>
              </a:rPr>
              <a:t>מדריך למורה</a:t>
            </a:r>
          </a:p>
        </p:txBody>
      </p:sp>
      <p:sp>
        <p:nvSpPr>
          <p:cNvPr id="31" name="TextBox 31"/>
          <p:cNvSpPr txBox="1"/>
          <p:nvPr/>
        </p:nvSpPr>
        <p:spPr>
          <a:xfrm>
            <a:off x="1807062" y="8293528"/>
            <a:ext cx="2803659"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25" tooltip="https://meyda.education.gov.il/files/Pop/0files/mada-technology/halon/kingfisher%20teacher.pdf"/>
                <a:rtl/>
              </a:rPr>
              <a:t>מדריך למורה</a:t>
            </a:r>
          </a:p>
        </p:txBody>
      </p:sp>
      <p:sp>
        <p:nvSpPr>
          <p:cNvPr id="32" name="TextBox 32"/>
          <p:cNvSpPr txBox="1"/>
          <p:nvPr/>
        </p:nvSpPr>
        <p:spPr>
          <a:xfrm>
            <a:off x="2010528" y="6524991"/>
            <a:ext cx="2511028" cy="1287145"/>
          </a:xfrm>
          <a:prstGeom prst="rect">
            <a:avLst/>
          </a:prstGeom>
        </p:spPr>
        <p:txBody>
          <a:bodyPr lIns="0" tIns="0" rIns="0" bIns="0" rtlCol="0" anchor="t">
            <a:spAutoFit/>
          </a:bodyPr>
          <a:lstStyle/>
          <a:p>
            <a:pPr algn="r" rtl="1">
              <a:lnSpc>
                <a:spcPts val="5180"/>
              </a:lnSpc>
              <a:spcBef>
                <a:spcPct val="0"/>
              </a:spcBef>
            </a:pPr>
            <a:r>
              <a:rPr lang="he-IL" sz="3700">
                <a:solidFill>
                  <a:srgbClr val="000000"/>
                </a:solidFill>
                <a:latin typeface="Canva Sans"/>
                <a:ea typeface="Canva Sans"/>
                <a:cs typeface="Canva Sans"/>
                <a:sym typeface="Canva Sans"/>
                <a:hlinkClick r:id="rId26" tooltip="https://meyda.education.gov.il/files/Pop/0files/mada-technology/halon/kingfisher%20student.pdf"/>
                <a:rtl/>
              </a:rPr>
              <a:t>דפי עבודה לתלמידים</a:t>
            </a:r>
          </a:p>
        </p:txBody>
      </p:sp>
      <p:sp>
        <p:nvSpPr>
          <p:cNvPr id="33" name="TextBox 33"/>
          <p:cNvSpPr txBox="1"/>
          <p:nvPr/>
        </p:nvSpPr>
        <p:spPr>
          <a:xfrm>
            <a:off x="12215697" y="625913"/>
            <a:ext cx="2178606" cy="928742"/>
          </a:xfrm>
          <a:prstGeom prst="rect">
            <a:avLst/>
          </a:prstGeom>
        </p:spPr>
        <p:txBody>
          <a:bodyPr lIns="0" tIns="0" rIns="0" bIns="0" rtlCol="0" anchor="t">
            <a:spAutoFit/>
          </a:bodyPr>
          <a:lstStyle/>
          <a:p>
            <a:pPr algn="ctr" rtl="1">
              <a:lnSpc>
                <a:spcPts val="7609"/>
              </a:lnSpc>
              <a:spcBef>
                <a:spcPct val="0"/>
              </a:spcBef>
            </a:pPr>
            <a:r>
              <a:rPr lang="he-IL" sz="5435" b="1">
                <a:solidFill>
                  <a:srgbClr val="006D36"/>
                </a:solidFill>
                <a:latin typeface="Canva Sans Bold"/>
                <a:ea typeface="Canva Sans Bold"/>
                <a:cs typeface="Canva Sans Bold"/>
                <a:sym typeface="Canva Sans Bold"/>
                <a:rtl/>
              </a:rPr>
              <a:t>חלק א’</a:t>
            </a:r>
          </a:p>
        </p:txBody>
      </p:sp>
      <p:sp>
        <p:nvSpPr>
          <p:cNvPr id="34" name="TextBox 34"/>
          <p:cNvSpPr txBox="1"/>
          <p:nvPr/>
        </p:nvSpPr>
        <p:spPr>
          <a:xfrm>
            <a:off x="1828800" y="4230841"/>
            <a:ext cx="4256412" cy="607859"/>
          </a:xfrm>
          <a:prstGeom prst="rect">
            <a:avLst/>
          </a:prstGeom>
        </p:spPr>
        <p:txBody>
          <a:bodyPr wrap="square" lIns="0" tIns="0" rIns="0" bIns="0" rtlCol="0" anchor="t">
            <a:spAutoFit/>
          </a:bodyPr>
          <a:lstStyle/>
          <a:p>
            <a:pPr algn="ctr" rtl="1">
              <a:lnSpc>
                <a:spcPts val="5180"/>
              </a:lnSpc>
              <a:spcBef>
                <a:spcPct val="0"/>
              </a:spcBef>
            </a:pPr>
            <a:r>
              <a:rPr lang="he-IL" sz="2800" b="1" dirty="0">
                <a:solidFill>
                  <a:srgbClr val="FFFFFF"/>
                </a:solidFill>
                <a:latin typeface="Guttman Yad-Brush" panose="02010401010101010101" pitchFamily="2" charset="-79"/>
                <a:cs typeface="Guttman Yad-Brush" panose="02010401010101010101" pitchFamily="2" charset="-79"/>
                <a:sym typeface="Afarsek Bold"/>
                <a:rtl/>
              </a:rPr>
              <a:t>סוד המבנה של השלדג</a:t>
            </a:r>
          </a:p>
        </p:txBody>
      </p:sp>
      <p:sp>
        <p:nvSpPr>
          <p:cNvPr id="35" name="TextBox 35"/>
          <p:cNvSpPr txBox="1"/>
          <p:nvPr/>
        </p:nvSpPr>
        <p:spPr>
          <a:xfrm>
            <a:off x="9563789" y="5921407"/>
            <a:ext cx="4830514" cy="1274708"/>
          </a:xfrm>
          <a:prstGeom prst="rect">
            <a:avLst/>
          </a:prstGeom>
        </p:spPr>
        <p:txBody>
          <a:bodyPr wrap="square" lIns="0" tIns="0" rIns="0" bIns="0" rtlCol="0" anchor="t">
            <a:spAutoFit/>
          </a:bodyPr>
          <a:lstStyle/>
          <a:p>
            <a:pPr algn="ctr" rtl="1">
              <a:lnSpc>
                <a:spcPts val="5180"/>
              </a:lnSpc>
            </a:pPr>
            <a:r>
              <a:rPr lang="he-IL" sz="2800" b="1" dirty="0">
                <a:latin typeface="Guttman Yad-Brush" panose="02010401010101010101" pitchFamily="2" charset="-79"/>
                <a:cs typeface="Guttman Yad-Brush" panose="02010401010101010101" pitchFamily="2" charset="-79"/>
                <a:sym typeface="Afarsek Bold"/>
                <a:rtl/>
              </a:rPr>
              <a:t>הציפורים כמקור השראה </a:t>
            </a:r>
          </a:p>
          <a:p>
            <a:pPr algn="ctr" rtl="1">
              <a:lnSpc>
                <a:spcPts val="5180"/>
              </a:lnSpc>
              <a:spcBef>
                <a:spcPct val="0"/>
              </a:spcBef>
            </a:pPr>
            <a:r>
              <a:rPr lang="he-IL" sz="2800" b="1" dirty="0">
                <a:latin typeface="Guttman Yad-Brush" panose="02010401010101010101" pitchFamily="2" charset="-79"/>
                <a:cs typeface="Guttman Yad-Brush" panose="02010401010101010101" pitchFamily="2" charset="-79"/>
                <a:sym typeface="Afarsek Bold"/>
                <a:rtl/>
              </a:rPr>
              <a:t>לבניית מטוסים</a:t>
            </a:r>
          </a:p>
        </p:txBody>
      </p:sp>
      <p:sp>
        <p:nvSpPr>
          <p:cNvPr id="36" name="TextBox 36"/>
          <p:cNvSpPr txBox="1"/>
          <p:nvPr/>
        </p:nvSpPr>
        <p:spPr>
          <a:xfrm>
            <a:off x="1953378" y="5425747"/>
            <a:ext cx="2511028" cy="629920"/>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27" tooltip="https://www.canva.com/design/DAG3dd4CrPE/0BBuedutdum3O4MZpyTV8g/view?utm_content=DAG3dd4CrPE&amp;utm_campaign=designshare&amp;utm_medium=link2&amp;utm_source=uniquelinks&amp;utlId=hea25852143"/>
                <a:rtl/>
              </a:rPr>
              <a:t>מצגת מלווה</a:t>
            </a:r>
            <a:endParaRPr lang="he-IL" sz="3700" dirty="0">
              <a:solidFill>
                <a:srgbClr val="000000"/>
              </a:solidFill>
              <a:latin typeface="Canva Sans"/>
              <a:ea typeface="Canva Sans"/>
              <a:cs typeface="Canva Sans"/>
              <a:sym typeface="Canva Sans"/>
              <a:hlinkClick r:id="rId28" tooltip="https://www.canva.com/design/DAG3dd4CrPE/0BBuedutdum3O4MZpyTV8g/view?utm_content=DAG3dd4CrPE&amp;utm_campaign=designshare&amp;utm_medium=link2&amp;utm_source=uniquelinks&amp;utlId=hea25852143"/>
              <a:rtl/>
            </a:endParaRPr>
          </a:p>
        </p:txBody>
      </p:sp>
      <p:sp>
        <p:nvSpPr>
          <p:cNvPr id="37" name="TextBox 37"/>
          <p:cNvSpPr txBox="1"/>
          <p:nvPr/>
        </p:nvSpPr>
        <p:spPr>
          <a:xfrm>
            <a:off x="10203121" y="7640841"/>
            <a:ext cx="2511028"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29" tooltip="https://meyda.education.gov.il/files/Pop/0files/mada-technology/halon/bird%20airplane%20presentation.pdf"/>
                <a:rtl/>
              </a:rPr>
              <a:t>מצגת מלווה</a:t>
            </a:r>
          </a:p>
        </p:txBody>
      </p:sp>
      <p:sp>
        <p:nvSpPr>
          <p:cNvPr id="38" name="TextBox 38"/>
          <p:cNvSpPr txBox="1"/>
          <p:nvPr/>
        </p:nvSpPr>
        <p:spPr>
          <a:xfrm>
            <a:off x="14993013" y="8557820"/>
            <a:ext cx="2144808" cy="655056"/>
          </a:xfrm>
          <a:prstGeom prst="rect">
            <a:avLst/>
          </a:prstGeom>
        </p:spPr>
        <p:txBody>
          <a:bodyPr lIns="0" tIns="0" rIns="0" bIns="0" rtlCol="0" anchor="t">
            <a:spAutoFit/>
          </a:bodyPr>
          <a:lstStyle/>
          <a:p>
            <a:pPr algn="ctr" rtl="1">
              <a:lnSpc>
                <a:spcPts val="5369"/>
              </a:lnSpc>
              <a:spcBef>
                <a:spcPct val="0"/>
              </a:spcBef>
            </a:pPr>
            <a:r>
              <a:rPr lang="he-IL" sz="3835" b="1" dirty="0">
                <a:solidFill>
                  <a:schemeClr val="bg1"/>
                </a:solidFill>
                <a:latin typeface="Canva Sans Bold"/>
                <a:ea typeface="Canva Sans Bold"/>
                <a:cs typeface="Canva Sans Bold"/>
                <a:sym typeface="Canva Sans Bold"/>
                <a:hlinkClick r:id="rId30" action="ppaction://hlinksldjump">
                  <a:extLst>
                    <a:ext uri="{A12FA001-AC4F-418D-AE19-62706E023703}">
                      <ahyp:hlinkClr xmlns:ahyp="http://schemas.microsoft.com/office/drawing/2018/hyperlinkcolor" val="tx"/>
                    </a:ext>
                  </a:extLst>
                </a:hlinkClick>
                <a:rtl/>
              </a:rPr>
              <a:t>חלק ב’</a:t>
            </a:r>
          </a:p>
        </p:txBody>
      </p:sp>
      <p:sp>
        <p:nvSpPr>
          <p:cNvPr id="39" name="Freeform 39">
            <a:hlinkClick r:id="rId31" action="ppaction://hlinksldjump"/>
          </p:cNvPr>
          <p:cNvSpPr/>
          <p:nvPr/>
        </p:nvSpPr>
        <p:spPr>
          <a:xfrm>
            <a:off x="14725785" y="739982"/>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he-I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14300"/>
            <a:ext cx="18328201" cy="104013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l="-52" t="-9087" b="-8425"/>
            </a:stretch>
          </a:blipFill>
        </p:spPr>
        <p:txBody>
          <a:bodyPr/>
          <a:lstStyle/>
          <a:p>
            <a:endParaRPr lang="he-IL"/>
          </a:p>
        </p:txBody>
      </p:sp>
      <p:sp>
        <p:nvSpPr>
          <p:cNvPr id="3" name="Freeform 3"/>
          <p:cNvSpPr/>
          <p:nvPr/>
        </p:nvSpPr>
        <p:spPr>
          <a:xfrm rot="5400000">
            <a:off x="12223980" y="4182780"/>
            <a:ext cx="10401300" cy="1807140"/>
          </a:xfrm>
          <a:custGeom>
            <a:avLst/>
            <a:gdLst/>
            <a:ahLst/>
            <a:cxnLst/>
            <a:rect l="l" t="t" r="r" b="b"/>
            <a:pathLst>
              <a:path w="11758022" h="2334198">
                <a:moveTo>
                  <a:pt x="0" y="0"/>
                </a:moveTo>
                <a:lnTo>
                  <a:pt x="11758022" y="0"/>
                </a:lnTo>
                <a:lnTo>
                  <a:pt x="11758022" y="2334197"/>
                </a:lnTo>
                <a:lnTo>
                  <a:pt x="0" y="2334197"/>
                </a:lnTo>
                <a:lnTo>
                  <a:pt x="0" y="0"/>
                </a:lnTo>
                <a:close/>
              </a:path>
            </a:pathLst>
          </a:custGeom>
          <a:blipFill>
            <a:blip r:embed="rId3">
              <a:extLst>
                <a:ext uri="{96DAC541-7B7A-43D3-8B79-37D633B846F1}">
                  <asvg:svgBlip xmlns:asvg="http://schemas.microsoft.com/office/drawing/2016/SVG/main" r:embed="rId4"/>
                </a:ext>
              </a:extLst>
            </a:blip>
            <a:stretch>
              <a:fillRect l="-361" t="-40337" r="-488"/>
            </a:stretch>
          </a:blipFill>
        </p:spPr>
        <p:txBody>
          <a:bodyPr/>
          <a:lstStyle/>
          <a:p>
            <a:endParaRPr lang="he-IL"/>
          </a:p>
        </p:txBody>
      </p:sp>
      <p:sp>
        <p:nvSpPr>
          <p:cNvPr id="4" name="TextBox 4"/>
          <p:cNvSpPr txBox="1"/>
          <p:nvPr/>
        </p:nvSpPr>
        <p:spPr>
          <a:xfrm rot="5400000">
            <a:off x="13018080" y="4847419"/>
            <a:ext cx="9926839" cy="1527401"/>
          </a:xfrm>
          <a:prstGeom prst="rect">
            <a:avLst/>
          </a:prstGeom>
        </p:spPr>
        <p:txBody>
          <a:bodyPr lIns="0" tIns="0" rIns="0" bIns="0" rtlCol="0" anchor="t">
            <a:spAutoFit/>
          </a:bodyPr>
          <a:lstStyle/>
          <a:p>
            <a:pPr algn="ctr" rtl="1">
              <a:lnSpc>
                <a:spcPts val="12412"/>
              </a:lnSpc>
              <a:spcBef>
                <a:spcPct val="0"/>
              </a:spcBef>
            </a:pPr>
            <a:r>
              <a:rPr lang="he-IL" sz="8866" dirty="0">
                <a:solidFill>
                  <a:srgbClr val="000000"/>
                </a:solidFill>
                <a:latin typeface="Petel"/>
                <a:ea typeface="Petel"/>
                <a:cs typeface="Petel"/>
                <a:sym typeface="Petel"/>
                <a:rtl/>
              </a:rPr>
              <a:t>צוּרָה וּמִבְנֶה</a:t>
            </a:r>
          </a:p>
        </p:txBody>
      </p:sp>
      <p:grpSp>
        <p:nvGrpSpPr>
          <p:cNvPr id="5" name="Group 5"/>
          <p:cNvGrpSpPr/>
          <p:nvPr/>
        </p:nvGrpSpPr>
        <p:grpSpPr>
          <a:xfrm>
            <a:off x="16028571" y="0"/>
            <a:ext cx="2218501" cy="2495060"/>
            <a:chOff x="0" y="0"/>
            <a:chExt cx="2958002" cy="3326747"/>
          </a:xfrm>
        </p:grpSpPr>
        <p:sp>
          <p:nvSpPr>
            <p:cNvPr id="6" name="Freeform 6"/>
            <p:cNvSpPr/>
            <p:nvPr/>
          </p:nvSpPr>
          <p:spPr>
            <a:xfrm>
              <a:off x="0" y="234832"/>
              <a:ext cx="2852434" cy="2823909"/>
            </a:xfrm>
            <a:custGeom>
              <a:avLst/>
              <a:gdLst/>
              <a:ahLst/>
              <a:cxnLst/>
              <a:rect l="l" t="t" r="r" b="b"/>
              <a:pathLst>
                <a:path w="2852434" h="2823909">
                  <a:moveTo>
                    <a:pt x="0" y="0"/>
                  </a:moveTo>
                  <a:lnTo>
                    <a:pt x="2852434" y="0"/>
                  </a:lnTo>
                  <a:lnTo>
                    <a:pt x="2852434" y="2823909"/>
                  </a:lnTo>
                  <a:lnTo>
                    <a:pt x="0" y="2823909"/>
                  </a:lnTo>
                  <a:lnTo>
                    <a:pt x="0" y="0"/>
                  </a:lnTo>
                  <a:close/>
                </a:path>
              </a:pathLst>
            </a:custGeom>
            <a:blipFill>
              <a:blip r:embed="rId5"/>
              <a:stretch>
                <a:fillRect/>
              </a:stretch>
            </a:blipFill>
          </p:spPr>
          <p:txBody>
            <a:bodyPr/>
            <a:lstStyle/>
            <a:p>
              <a:endParaRPr lang="he-IL"/>
            </a:p>
          </p:txBody>
        </p:sp>
        <p:sp>
          <p:nvSpPr>
            <p:cNvPr id="7" name="Freeform 7"/>
            <p:cNvSpPr/>
            <p:nvPr/>
          </p:nvSpPr>
          <p:spPr>
            <a:xfrm>
              <a:off x="85510" y="851193"/>
              <a:ext cx="987046" cy="1674547"/>
            </a:xfrm>
            <a:custGeom>
              <a:avLst/>
              <a:gdLst/>
              <a:ahLst/>
              <a:cxnLst/>
              <a:rect l="l" t="t" r="r" b="b"/>
              <a:pathLst>
                <a:path w="987046" h="1674547">
                  <a:moveTo>
                    <a:pt x="0" y="0"/>
                  </a:moveTo>
                  <a:lnTo>
                    <a:pt x="987046" y="0"/>
                  </a:lnTo>
                  <a:lnTo>
                    <a:pt x="987046" y="1674547"/>
                  </a:lnTo>
                  <a:lnTo>
                    <a:pt x="0" y="1674547"/>
                  </a:lnTo>
                  <a:lnTo>
                    <a:pt x="0" y="0"/>
                  </a:lnTo>
                  <a:close/>
                </a:path>
              </a:pathLst>
            </a:custGeom>
            <a:blipFill>
              <a:blip r:embed="rId6">
                <a:alphaModFix amt="60000"/>
                <a:extLst>
                  <a:ext uri="{96DAC541-7B7A-43D3-8B79-37D633B846F1}">
                    <asvg:svgBlip xmlns:asvg="http://schemas.microsoft.com/office/drawing/2016/SVG/main" r:embed="rId7"/>
                  </a:ext>
                </a:extLst>
              </a:blip>
              <a:stretch>
                <a:fillRect l="-96143" b="-5354"/>
              </a:stretch>
            </a:blipFill>
          </p:spPr>
          <p:txBody>
            <a:bodyPr/>
            <a:lstStyle/>
            <a:p>
              <a:endParaRPr lang="he-IL"/>
            </a:p>
          </p:txBody>
        </p:sp>
        <p:sp>
          <p:nvSpPr>
            <p:cNvPr id="8" name="Freeform 8"/>
            <p:cNvSpPr/>
            <p:nvPr/>
          </p:nvSpPr>
          <p:spPr>
            <a:xfrm>
              <a:off x="705183" y="2329228"/>
              <a:ext cx="1471321" cy="997519"/>
            </a:xfrm>
            <a:custGeom>
              <a:avLst/>
              <a:gdLst/>
              <a:ahLst/>
              <a:cxnLst/>
              <a:rect l="l" t="t" r="r" b="b"/>
              <a:pathLst>
                <a:path w="1471321" h="997519">
                  <a:moveTo>
                    <a:pt x="0" y="0"/>
                  </a:moveTo>
                  <a:lnTo>
                    <a:pt x="1471321" y="0"/>
                  </a:lnTo>
                  <a:lnTo>
                    <a:pt x="1471321" y="997519"/>
                  </a:lnTo>
                  <a:lnTo>
                    <a:pt x="0" y="997519"/>
                  </a:lnTo>
                  <a:lnTo>
                    <a:pt x="0" y="0"/>
                  </a:lnTo>
                  <a:close/>
                </a:path>
              </a:pathLst>
            </a:custGeom>
            <a:blipFill>
              <a:blip r:embed="rId8">
                <a:extLst>
                  <a:ext uri="{96DAC541-7B7A-43D3-8B79-37D633B846F1}">
                    <asvg:svgBlip xmlns:asvg="http://schemas.microsoft.com/office/drawing/2016/SVG/main" r:embed="rId9"/>
                  </a:ext>
                </a:extLst>
              </a:blip>
              <a:stretch>
                <a:fillRect l="-126055" b="-16699"/>
              </a:stretch>
            </a:blipFill>
          </p:spPr>
          <p:txBody>
            <a:bodyPr/>
            <a:lstStyle/>
            <a:p>
              <a:endParaRPr lang="he-IL"/>
            </a:p>
          </p:txBody>
        </p:sp>
        <p:sp>
          <p:nvSpPr>
            <p:cNvPr id="9" name="Freeform 9"/>
            <p:cNvSpPr/>
            <p:nvPr/>
          </p:nvSpPr>
          <p:spPr>
            <a:xfrm rot="488486">
              <a:off x="1512823" y="133427"/>
              <a:ext cx="1044429" cy="1297427"/>
            </a:xfrm>
            <a:custGeom>
              <a:avLst/>
              <a:gdLst/>
              <a:ahLst/>
              <a:cxnLst/>
              <a:rect l="l" t="t" r="r" b="b"/>
              <a:pathLst>
                <a:path w="1044429" h="1297427">
                  <a:moveTo>
                    <a:pt x="0" y="0"/>
                  </a:moveTo>
                  <a:lnTo>
                    <a:pt x="1044429" y="0"/>
                  </a:lnTo>
                  <a:lnTo>
                    <a:pt x="1044429" y="1297427"/>
                  </a:lnTo>
                  <a:lnTo>
                    <a:pt x="0" y="1297427"/>
                  </a:lnTo>
                  <a:lnTo>
                    <a:pt x="0" y="0"/>
                  </a:lnTo>
                  <a:close/>
                </a:path>
              </a:pathLst>
            </a:custGeom>
            <a:blipFill>
              <a:blip r:embed="rId10"/>
              <a:stretch>
                <a:fillRect/>
              </a:stretch>
            </a:blipFill>
          </p:spPr>
          <p:txBody>
            <a:bodyPr/>
            <a:lstStyle/>
            <a:p>
              <a:endParaRPr lang="he-IL"/>
            </a:p>
          </p:txBody>
        </p:sp>
        <p:sp>
          <p:nvSpPr>
            <p:cNvPr id="10" name="Freeform 10"/>
            <p:cNvSpPr/>
            <p:nvPr/>
          </p:nvSpPr>
          <p:spPr>
            <a:xfrm rot="-683595">
              <a:off x="387059" y="142474"/>
              <a:ext cx="1553424" cy="1112262"/>
            </a:xfrm>
            <a:custGeom>
              <a:avLst/>
              <a:gdLst/>
              <a:ahLst/>
              <a:cxnLst/>
              <a:rect l="l" t="t" r="r" b="b"/>
              <a:pathLst>
                <a:path w="1553424" h="1112262">
                  <a:moveTo>
                    <a:pt x="0" y="0"/>
                  </a:moveTo>
                  <a:lnTo>
                    <a:pt x="1553425" y="0"/>
                  </a:lnTo>
                  <a:lnTo>
                    <a:pt x="1553425" y="1112263"/>
                  </a:lnTo>
                  <a:lnTo>
                    <a:pt x="0" y="1112263"/>
                  </a:lnTo>
                  <a:lnTo>
                    <a:pt x="0" y="0"/>
                  </a:lnTo>
                  <a:close/>
                </a:path>
              </a:pathLst>
            </a:custGeom>
            <a:blipFill>
              <a:blip r:embed="rId11"/>
              <a:stretch>
                <a:fillRect r="-6513" b="-8519"/>
              </a:stretch>
            </a:blipFill>
          </p:spPr>
          <p:txBody>
            <a:bodyPr/>
            <a:lstStyle/>
            <a:p>
              <a:endParaRPr lang="he-IL"/>
            </a:p>
          </p:txBody>
        </p:sp>
        <p:sp>
          <p:nvSpPr>
            <p:cNvPr id="11" name="Freeform 11"/>
            <p:cNvSpPr/>
            <p:nvPr/>
          </p:nvSpPr>
          <p:spPr>
            <a:xfrm rot="-573991">
              <a:off x="1440844" y="958540"/>
              <a:ext cx="1409811" cy="1409811"/>
            </a:xfrm>
            <a:custGeom>
              <a:avLst/>
              <a:gdLst/>
              <a:ahLst/>
              <a:cxnLst/>
              <a:rect l="l" t="t" r="r" b="b"/>
              <a:pathLst>
                <a:path w="1409811" h="1409811">
                  <a:moveTo>
                    <a:pt x="0" y="0"/>
                  </a:moveTo>
                  <a:lnTo>
                    <a:pt x="1409811" y="0"/>
                  </a:lnTo>
                  <a:lnTo>
                    <a:pt x="1409811" y="1409811"/>
                  </a:lnTo>
                  <a:lnTo>
                    <a:pt x="0" y="1409811"/>
                  </a:lnTo>
                  <a:lnTo>
                    <a:pt x="0" y="0"/>
                  </a:lnTo>
                  <a:close/>
                </a:path>
              </a:pathLst>
            </a:custGeom>
            <a:blipFill>
              <a:blip r:embed="rId12"/>
              <a:stretch>
                <a:fillRect/>
              </a:stretch>
            </a:blipFill>
          </p:spPr>
          <p:txBody>
            <a:bodyPr/>
            <a:lstStyle/>
            <a:p>
              <a:endParaRPr lang="he-IL"/>
            </a:p>
          </p:txBody>
        </p:sp>
        <p:sp>
          <p:nvSpPr>
            <p:cNvPr id="12" name="Freeform 12"/>
            <p:cNvSpPr/>
            <p:nvPr/>
          </p:nvSpPr>
          <p:spPr>
            <a:xfrm>
              <a:off x="362472" y="1344755"/>
              <a:ext cx="1084040" cy="1255040"/>
            </a:xfrm>
            <a:custGeom>
              <a:avLst/>
              <a:gdLst/>
              <a:ahLst/>
              <a:cxnLst/>
              <a:rect l="l" t="t" r="r" b="b"/>
              <a:pathLst>
                <a:path w="1084040" h="1255040">
                  <a:moveTo>
                    <a:pt x="0" y="0"/>
                  </a:moveTo>
                  <a:lnTo>
                    <a:pt x="1084040" y="0"/>
                  </a:lnTo>
                  <a:lnTo>
                    <a:pt x="1084040" y="1255039"/>
                  </a:lnTo>
                  <a:lnTo>
                    <a:pt x="0" y="1255039"/>
                  </a:lnTo>
                  <a:lnTo>
                    <a:pt x="0" y="0"/>
                  </a:lnTo>
                  <a:close/>
                </a:path>
              </a:pathLst>
            </a:custGeom>
            <a:blipFill>
              <a:blip r:embed="rId13"/>
              <a:stretch>
                <a:fillRect/>
              </a:stretch>
            </a:blipFill>
          </p:spPr>
          <p:txBody>
            <a:bodyPr/>
            <a:lstStyle/>
            <a:p>
              <a:endParaRPr lang="he-IL"/>
            </a:p>
          </p:txBody>
        </p:sp>
        <p:sp>
          <p:nvSpPr>
            <p:cNvPr id="13" name="Freeform 13"/>
            <p:cNvSpPr/>
            <p:nvPr/>
          </p:nvSpPr>
          <p:spPr>
            <a:xfrm>
              <a:off x="710852" y="2325947"/>
              <a:ext cx="1471321" cy="997519"/>
            </a:xfrm>
            <a:custGeom>
              <a:avLst/>
              <a:gdLst/>
              <a:ahLst/>
              <a:cxnLst/>
              <a:rect l="l" t="t" r="r" b="b"/>
              <a:pathLst>
                <a:path w="1471321" h="997519">
                  <a:moveTo>
                    <a:pt x="0" y="0"/>
                  </a:moveTo>
                  <a:lnTo>
                    <a:pt x="1471321" y="0"/>
                  </a:lnTo>
                  <a:lnTo>
                    <a:pt x="1471321" y="997519"/>
                  </a:lnTo>
                  <a:lnTo>
                    <a:pt x="0" y="997519"/>
                  </a:lnTo>
                  <a:lnTo>
                    <a:pt x="0" y="0"/>
                  </a:lnTo>
                  <a:close/>
                </a:path>
              </a:pathLst>
            </a:custGeom>
            <a:blipFill>
              <a:blip r:embed="rId14">
                <a:extLst>
                  <a:ext uri="{96DAC541-7B7A-43D3-8B79-37D633B846F1}">
                    <asvg:svgBlip xmlns:asvg="http://schemas.microsoft.com/office/drawing/2016/SVG/main" r:embed="rId15"/>
                  </a:ext>
                </a:extLst>
              </a:blip>
              <a:stretch>
                <a:fillRect l="-126055" b="-16699"/>
              </a:stretch>
            </a:blipFill>
          </p:spPr>
          <p:txBody>
            <a:bodyPr/>
            <a:lstStyle/>
            <a:p>
              <a:endParaRPr lang="he-IL"/>
            </a:p>
          </p:txBody>
        </p:sp>
      </p:grpSp>
      <p:sp>
        <p:nvSpPr>
          <p:cNvPr id="14" name="Freeform 14"/>
          <p:cNvSpPr/>
          <p:nvPr/>
        </p:nvSpPr>
        <p:spPr>
          <a:xfrm>
            <a:off x="7340848" y="8596116"/>
            <a:ext cx="764993" cy="848813"/>
          </a:xfrm>
          <a:custGeom>
            <a:avLst/>
            <a:gdLst/>
            <a:ahLst/>
            <a:cxnLst/>
            <a:rect l="l" t="t" r="r" b="b"/>
            <a:pathLst>
              <a:path w="764993" h="848813">
                <a:moveTo>
                  <a:pt x="0" y="0"/>
                </a:moveTo>
                <a:lnTo>
                  <a:pt x="764993" y="0"/>
                </a:lnTo>
                <a:lnTo>
                  <a:pt x="764993" y="848813"/>
                </a:lnTo>
                <a:lnTo>
                  <a:pt x="0" y="848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sp>
        <p:nvSpPr>
          <p:cNvPr id="15" name="TextBox 15"/>
          <p:cNvSpPr txBox="1"/>
          <p:nvPr/>
        </p:nvSpPr>
        <p:spPr>
          <a:xfrm>
            <a:off x="4462897" y="8672225"/>
            <a:ext cx="2724157"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18" tooltip="https://meyda.education.gov.il/files/Pop/0files/mada-technology/halon/termites%20-%20teacher.pdf"/>
                <a:rtl/>
              </a:rPr>
              <a:t>מדריך למורה</a:t>
            </a:r>
          </a:p>
        </p:txBody>
      </p:sp>
      <p:grpSp>
        <p:nvGrpSpPr>
          <p:cNvPr id="16" name="Group 16"/>
          <p:cNvGrpSpPr/>
          <p:nvPr/>
        </p:nvGrpSpPr>
        <p:grpSpPr>
          <a:xfrm>
            <a:off x="4692879" y="7187679"/>
            <a:ext cx="3384381" cy="873354"/>
            <a:chOff x="0" y="0"/>
            <a:chExt cx="4512509" cy="1164472"/>
          </a:xfrm>
        </p:grpSpPr>
        <p:sp>
          <p:nvSpPr>
            <p:cNvPr id="17" name="Freeform 17"/>
            <p:cNvSpPr/>
            <p:nvPr/>
          </p:nvSpPr>
          <p:spPr>
            <a:xfrm>
              <a:off x="3348037" y="0"/>
              <a:ext cx="1164472" cy="1164472"/>
            </a:xfrm>
            <a:custGeom>
              <a:avLst/>
              <a:gdLst/>
              <a:ahLst/>
              <a:cxnLst/>
              <a:rect l="l" t="t" r="r" b="b"/>
              <a:pathLst>
                <a:path w="1164472" h="1164472">
                  <a:moveTo>
                    <a:pt x="0" y="0"/>
                  </a:moveTo>
                  <a:lnTo>
                    <a:pt x="1164473" y="0"/>
                  </a:lnTo>
                  <a:lnTo>
                    <a:pt x="1164473" y="1164472"/>
                  </a:lnTo>
                  <a:lnTo>
                    <a:pt x="0" y="116447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he-IL"/>
            </a:p>
          </p:txBody>
        </p:sp>
        <p:sp>
          <p:nvSpPr>
            <p:cNvPr id="18" name="TextBox 18"/>
            <p:cNvSpPr txBox="1"/>
            <p:nvPr/>
          </p:nvSpPr>
          <p:spPr>
            <a:xfrm>
              <a:off x="0" y="75848"/>
              <a:ext cx="3348038" cy="830141"/>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21" tooltip="https://www.canva.com/design/DAG2ou_V4w0/93U_1mQglawLHryJdfJa4w/edit?utm_content=DAG2ou_V4w0&amp;utm_campaign=designshare&amp;utm_medium=link2&amp;utm_source=sharebutton"/>
                  <a:rtl/>
                </a:rPr>
                <a:t>מצגת מלווה</a:t>
              </a:r>
              <a:endParaRPr lang="he-IL" sz="3700" dirty="0">
                <a:solidFill>
                  <a:srgbClr val="000000"/>
                </a:solidFill>
                <a:latin typeface="Canva Sans"/>
                <a:ea typeface="Canva Sans"/>
                <a:cs typeface="Canva Sans"/>
                <a:sym typeface="Canva Sans"/>
                <a:hlinkClick r:id="rId22" tooltip="https://www.canva.com/design/DAG2ou_V4w0/93U_1mQglawLHryJdfJa4w/edit?utm_content=DAG2ou_V4w0&amp;utm_campaign=designshare&amp;utm_medium=link2&amp;utm_source=sharebutton"/>
                <a:rtl/>
              </a:endParaRPr>
            </a:p>
          </p:txBody>
        </p:sp>
      </p:grpSp>
      <p:sp>
        <p:nvSpPr>
          <p:cNvPr id="19" name="Freeform 19"/>
          <p:cNvSpPr/>
          <p:nvPr/>
        </p:nvSpPr>
        <p:spPr>
          <a:xfrm>
            <a:off x="3807038" y="3151009"/>
            <a:ext cx="764993" cy="848813"/>
          </a:xfrm>
          <a:custGeom>
            <a:avLst/>
            <a:gdLst/>
            <a:ahLst/>
            <a:cxnLst/>
            <a:rect l="l" t="t" r="r" b="b"/>
            <a:pathLst>
              <a:path w="764993" h="848813">
                <a:moveTo>
                  <a:pt x="0" y="0"/>
                </a:moveTo>
                <a:lnTo>
                  <a:pt x="764993" y="0"/>
                </a:lnTo>
                <a:lnTo>
                  <a:pt x="764993" y="848813"/>
                </a:lnTo>
                <a:lnTo>
                  <a:pt x="0" y="848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sp>
        <p:nvSpPr>
          <p:cNvPr id="20" name="TextBox 20"/>
          <p:cNvSpPr txBox="1"/>
          <p:nvPr/>
        </p:nvSpPr>
        <p:spPr>
          <a:xfrm>
            <a:off x="810750" y="3227118"/>
            <a:ext cx="2913229"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23" tooltip="https://meyda.education.gov.il/files/Pop/0files/mada-technology/halon/savyon%20teacher.pdf"/>
                <a:rtl/>
              </a:rPr>
              <a:t>מדריך למורה</a:t>
            </a:r>
          </a:p>
        </p:txBody>
      </p:sp>
      <p:grpSp>
        <p:nvGrpSpPr>
          <p:cNvPr id="21" name="Group 21"/>
          <p:cNvGrpSpPr/>
          <p:nvPr/>
        </p:nvGrpSpPr>
        <p:grpSpPr>
          <a:xfrm>
            <a:off x="1187648" y="1827820"/>
            <a:ext cx="3384381" cy="873354"/>
            <a:chOff x="0" y="0"/>
            <a:chExt cx="4512509" cy="1164472"/>
          </a:xfrm>
        </p:grpSpPr>
        <p:sp>
          <p:nvSpPr>
            <p:cNvPr id="22" name="Freeform 22"/>
            <p:cNvSpPr/>
            <p:nvPr/>
          </p:nvSpPr>
          <p:spPr>
            <a:xfrm>
              <a:off x="3348037" y="0"/>
              <a:ext cx="1164472" cy="1164472"/>
            </a:xfrm>
            <a:custGeom>
              <a:avLst/>
              <a:gdLst/>
              <a:ahLst/>
              <a:cxnLst/>
              <a:rect l="l" t="t" r="r" b="b"/>
              <a:pathLst>
                <a:path w="1164472" h="1164472">
                  <a:moveTo>
                    <a:pt x="0" y="0"/>
                  </a:moveTo>
                  <a:lnTo>
                    <a:pt x="1164473" y="0"/>
                  </a:lnTo>
                  <a:lnTo>
                    <a:pt x="1164473" y="1164472"/>
                  </a:lnTo>
                  <a:lnTo>
                    <a:pt x="0" y="116447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he-IL"/>
            </a:p>
          </p:txBody>
        </p:sp>
        <p:sp>
          <p:nvSpPr>
            <p:cNvPr id="23" name="TextBox 23"/>
            <p:cNvSpPr txBox="1"/>
            <p:nvPr/>
          </p:nvSpPr>
          <p:spPr>
            <a:xfrm>
              <a:off x="0" y="75848"/>
              <a:ext cx="3348038" cy="830141"/>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24" tooltip="https://www.canva.com/design/DAG2-bqJvPA/_W3XPYfzesFSB_NRDrXjuA/view?utm_content=DAG2-bqJvPA&amp;utm_campaign=designshare&amp;utm_medium=link2&amp;utm_source=uniquelinks&amp;utlId=hbdee81acde"/>
                  <a:rtl/>
                </a:rPr>
                <a:t>מצגת מלווה</a:t>
              </a:r>
              <a:endParaRPr lang="he-IL" sz="3700" dirty="0">
                <a:solidFill>
                  <a:srgbClr val="000000"/>
                </a:solidFill>
                <a:latin typeface="Canva Sans"/>
                <a:ea typeface="Canva Sans"/>
                <a:cs typeface="Canva Sans"/>
                <a:sym typeface="Canva Sans"/>
                <a:hlinkClick r:id="rId25" tooltip="https://www.canva.com/design/DAG2-bqJvPA/_W3XPYfzesFSB_NRDrXjuA/view?utm_content=DAG2-bqJvPA&amp;utm_campaign=designshare&amp;utm_medium=link2&amp;utm_source=uniquelinks&amp;utlId=hbdee81acde"/>
                <a:rtl/>
              </a:endParaRPr>
            </a:p>
          </p:txBody>
        </p:sp>
      </p:grpSp>
      <p:sp>
        <p:nvSpPr>
          <p:cNvPr id="24" name="TextBox 24"/>
          <p:cNvSpPr txBox="1"/>
          <p:nvPr/>
        </p:nvSpPr>
        <p:spPr>
          <a:xfrm>
            <a:off x="12066052" y="223224"/>
            <a:ext cx="2116455" cy="928742"/>
          </a:xfrm>
          <a:prstGeom prst="rect">
            <a:avLst/>
          </a:prstGeom>
        </p:spPr>
        <p:txBody>
          <a:bodyPr lIns="0" tIns="0" rIns="0" bIns="0" rtlCol="0" anchor="t">
            <a:spAutoFit/>
          </a:bodyPr>
          <a:lstStyle/>
          <a:p>
            <a:pPr algn="ctr" rtl="1">
              <a:lnSpc>
                <a:spcPts val="7609"/>
              </a:lnSpc>
              <a:spcBef>
                <a:spcPct val="0"/>
              </a:spcBef>
            </a:pPr>
            <a:r>
              <a:rPr lang="he-IL" sz="5435" b="1">
                <a:solidFill>
                  <a:srgbClr val="006D36"/>
                </a:solidFill>
                <a:latin typeface="Canva Sans Bold"/>
                <a:ea typeface="Canva Sans Bold"/>
                <a:cs typeface="Canva Sans Bold"/>
                <a:sym typeface="Canva Sans Bold"/>
                <a:rtl/>
              </a:rPr>
              <a:t>חלק ב’</a:t>
            </a:r>
          </a:p>
        </p:txBody>
      </p:sp>
      <p:grpSp>
        <p:nvGrpSpPr>
          <p:cNvPr id="25" name="Group 25"/>
          <p:cNvGrpSpPr/>
          <p:nvPr/>
        </p:nvGrpSpPr>
        <p:grpSpPr>
          <a:xfrm>
            <a:off x="8856650" y="6054169"/>
            <a:ext cx="7171921" cy="4013727"/>
            <a:chOff x="0" y="0"/>
            <a:chExt cx="9562561" cy="5351637"/>
          </a:xfrm>
        </p:grpSpPr>
        <p:sp>
          <p:nvSpPr>
            <p:cNvPr id="26" name="Freeform 26"/>
            <p:cNvSpPr/>
            <p:nvPr/>
          </p:nvSpPr>
          <p:spPr>
            <a:xfrm>
              <a:off x="0" y="0"/>
              <a:ext cx="9562561" cy="5351637"/>
            </a:xfrm>
            <a:custGeom>
              <a:avLst/>
              <a:gdLst/>
              <a:ahLst/>
              <a:cxnLst/>
              <a:rect l="l" t="t" r="r" b="b"/>
              <a:pathLst>
                <a:path w="9562561" h="5351637">
                  <a:moveTo>
                    <a:pt x="0" y="0"/>
                  </a:moveTo>
                  <a:lnTo>
                    <a:pt x="9562561" y="0"/>
                  </a:lnTo>
                  <a:lnTo>
                    <a:pt x="9562561" y="5351637"/>
                  </a:lnTo>
                  <a:lnTo>
                    <a:pt x="0" y="5351637"/>
                  </a:lnTo>
                  <a:lnTo>
                    <a:pt x="0" y="0"/>
                  </a:lnTo>
                  <a:close/>
                </a:path>
              </a:pathLst>
            </a:custGeom>
            <a:blipFill>
              <a:blip r:embed="rId26"/>
              <a:stretch>
                <a:fillRect/>
              </a:stretch>
            </a:blipFill>
          </p:spPr>
          <p:txBody>
            <a:bodyPr/>
            <a:lstStyle/>
            <a:p>
              <a:endParaRPr lang="he-IL"/>
            </a:p>
          </p:txBody>
        </p:sp>
        <p:grpSp>
          <p:nvGrpSpPr>
            <p:cNvPr id="27" name="Group 27"/>
            <p:cNvGrpSpPr/>
            <p:nvPr/>
          </p:nvGrpSpPr>
          <p:grpSpPr>
            <a:xfrm>
              <a:off x="0" y="0"/>
              <a:ext cx="9562561" cy="5351637"/>
              <a:chOff x="0" y="0"/>
              <a:chExt cx="1612474" cy="902412"/>
            </a:xfrm>
          </p:grpSpPr>
          <p:sp>
            <p:nvSpPr>
              <p:cNvPr id="28" name="Freeform 28"/>
              <p:cNvSpPr/>
              <p:nvPr/>
            </p:nvSpPr>
            <p:spPr>
              <a:xfrm>
                <a:off x="0" y="0"/>
                <a:ext cx="1612474" cy="902412"/>
              </a:xfrm>
              <a:custGeom>
                <a:avLst/>
                <a:gdLst/>
                <a:ahLst/>
                <a:cxnLst/>
                <a:rect l="l" t="t" r="r" b="b"/>
                <a:pathLst>
                  <a:path w="1612474" h="902412">
                    <a:moveTo>
                      <a:pt x="55053" y="0"/>
                    </a:moveTo>
                    <a:lnTo>
                      <a:pt x="1557421" y="0"/>
                    </a:lnTo>
                    <a:cubicBezTo>
                      <a:pt x="1587826" y="0"/>
                      <a:pt x="1612474" y="24648"/>
                      <a:pt x="1612474" y="55053"/>
                    </a:cubicBezTo>
                    <a:lnTo>
                      <a:pt x="1612474" y="847359"/>
                    </a:lnTo>
                    <a:cubicBezTo>
                      <a:pt x="1612474" y="861960"/>
                      <a:pt x="1606674" y="875963"/>
                      <a:pt x="1596349" y="886288"/>
                    </a:cubicBezTo>
                    <a:cubicBezTo>
                      <a:pt x="1586025" y="896612"/>
                      <a:pt x="1572022" y="902412"/>
                      <a:pt x="1557421" y="902412"/>
                    </a:cubicBezTo>
                    <a:lnTo>
                      <a:pt x="55053" y="902412"/>
                    </a:lnTo>
                    <a:cubicBezTo>
                      <a:pt x="24648" y="902412"/>
                      <a:pt x="0" y="877764"/>
                      <a:pt x="0" y="847359"/>
                    </a:cubicBezTo>
                    <a:lnTo>
                      <a:pt x="0" y="55053"/>
                    </a:lnTo>
                    <a:cubicBezTo>
                      <a:pt x="0" y="24648"/>
                      <a:pt x="24648" y="0"/>
                      <a:pt x="55053" y="0"/>
                    </a:cubicBezTo>
                    <a:close/>
                  </a:path>
                </a:pathLst>
              </a:custGeom>
              <a:solidFill>
                <a:srgbClr val="000000">
                  <a:alpha val="0"/>
                </a:srgbClr>
              </a:solidFill>
              <a:ln w="114300" cap="rnd">
                <a:solidFill>
                  <a:srgbClr val="CBAD73"/>
                </a:solidFill>
                <a:prstDash val="solid"/>
                <a:round/>
              </a:ln>
            </p:spPr>
            <p:txBody>
              <a:bodyPr/>
              <a:lstStyle/>
              <a:p>
                <a:endParaRPr lang="he-IL"/>
              </a:p>
            </p:txBody>
          </p:sp>
          <p:sp>
            <p:nvSpPr>
              <p:cNvPr id="29" name="TextBox 29"/>
              <p:cNvSpPr txBox="1"/>
              <p:nvPr/>
            </p:nvSpPr>
            <p:spPr>
              <a:xfrm>
                <a:off x="0" y="-47625"/>
                <a:ext cx="1612474" cy="950037"/>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30" name="Group 30"/>
          <p:cNvGrpSpPr/>
          <p:nvPr/>
        </p:nvGrpSpPr>
        <p:grpSpPr>
          <a:xfrm>
            <a:off x="5054482" y="423563"/>
            <a:ext cx="3871025" cy="5173406"/>
            <a:chOff x="0" y="0"/>
            <a:chExt cx="5161367" cy="6897875"/>
          </a:xfrm>
        </p:grpSpPr>
        <p:sp>
          <p:nvSpPr>
            <p:cNvPr id="31" name="Freeform 31"/>
            <p:cNvSpPr/>
            <p:nvPr/>
          </p:nvSpPr>
          <p:spPr>
            <a:xfrm>
              <a:off x="282829" y="0"/>
              <a:ext cx="4595709" cy="6897875"/>
            </a:xfrm>
            <a:custGeom>
              <a:avLst/>
              <a:gdLst/>
              <a:ahLst/>
              <a:cxnLst/>
              <a:rect l="l" t="t" r="r" b="b"/>
              <a:pathLst>
                <a:path w="4595709" h="6897875">
                  <a:moveTo>
                    <a:pt x="0" y="0"/>
                  </a:moveTo>
                  <a:lnTo>
                    <a:pt x="4595709" y="0"/>
                  </a:lnTo>
                  <a:lnTo>
                    <a:pt x="4595709" y="6897875"/>
                  </a:lnTo>
                  <a:lnTo>
                    <a:pt x="0" y="6897875"/>
                  </a:lnTo>
                  <a:lnTo>
                    <a:pt x="0" y="0"/>
                  </a:lnTo>
                  <a:close/>
                </a:path>
              </a:pathLst>
            </a:custGeom>
            <a:blipFill>
              <a:blip r:embed="rId27"/>
              <a:stretch>
                <a:fillRect/>
              </a:stretch>
            </a:blipFill>
          </p:spPr>
          <p:txBody>
            <a:bodyPr/>
            <a:lstStyle/>
            <a:p>
              <a:endParaRPr lang="he-IL"/>
            </a:p>
          </p:txBody>
        </p:sp>
        <p:sp>
          <p:nvSpPr>
            <p:cNvPr id="32" name="Freeform 32"/>
            <p:cNvSpPr/>
            <p:nvPr/>
          </p:nvSpPr>
          <p:spPr>
            <a:xfrm>
              <a:off x="2060070" y="3854993"/>
              <a:ext cx="1496120" cy="1133906"/>
            </a:xfrm>
            <a:custGeom>
              <a:avLst/>
              <a:gdLst/>
              <a:ahLst/>
              <a:cxnLst/>
              <a:rect l="l" t="t" r="r" b="b"/>
              <a:pathLst>
                <a:path w="1496120" h="1133906">
                  <a:moveTo>
                    <a:pt x="0" y="0"/>
                  </a:moveTo>
                  <a:lnTo>
                    <a:pt x="1496120" y="0"/>
                  </a:lnTo>
                  <a:lnTo>
                    <a:pt x="1496120" y="1133906"/>
                  </a:lnTo>
                  <a:lnTo>
                    <a:pt x="0" y="1133906"/>
                  </a:lnTo>
                  <a:lnTo>
                    <a:pt x="0" y="0"/>
                  </a:lnTo>
                  <a:close/>
                </a:path>
              </a:pathLst>
            </a:custGeom>
            <a:blipFill>
              <a:blip r:embed="rId28"/>
              <a:stretch>
                <a:fillRect l="-66765" t="-353611" r="-84632"/>
              </a:stretch>
            </a:blipFill>
          </p:spPr>
          <p:txBody>
            <a:bodyPr/>
            <a:lstStyle/>
            <a:p>
              <a:endParaRPr lang="he-IL"/>
            </a:p>
          </p:txBody>
        </p:sp>
        <p:grpSp>
          <p:nvGrpSpPr>
            <p:cNvPr id="33" name="Group 33"/>
            <p:cNvGrpSpPr/>
            <p:nvPr/>
          </p:nvGrpSpPr>
          <p:grpSpPr>
            <a:xfrm>
              <a:off x="0" y="0"/>
              <a:ext cx="5161367" cy="6897875"/>
              <a:chOff x="0" y="0"/>
              <a:chExt cx="819436" cy="1095130"/>
            </a:xfrm>
          </p:grpSpPr>
          <p:sp>
            <p:nvSpPr>
              <p:cNvPr id="34" name="Freeform 34"/>
              <p:cNvSpPr/>
              <p:nvPr/>
            </p:nvSpPr>
            <p:spPr>
              <a:xfrm>
                <a:off x="0" y="0"/>
                <a:ext cx="819436" cy="1095130"/>
              </a:xfrm>
              <a:custGeom>
                <a:avLst/>
                <a:gdLst/>
                <a:ahLst/>
                <a:cxnLst/>
                <a:rect l="l" t="t" r="r" b="b"/>
                <a:pathLst>
                  <a:path w="819436" h="1095130">
                    <a:moveTo>
                      <a:pt x="49338" y="0"/>
                    </a:moveTo>
                    <a:lnTo>
                      <a:pt x="770098" y="0"/>
                    </a:lnTo>
                    <a:cubicBezTo>
                      <a:pt x="797347" y="0"/>
                      <a:pt x="819436" y="22089"/>
                      <a:pt x="819436" y="49338"/>
                    </a:cubicBezTo>
                    <a:lnTo>
                      <a:pt x="819436" y="1045792"/>
                    </a:lnTo>
                    <a:cubicBezTo>
                      <a:pt x="819436" y="1073041"/>
                      <a:pt x="797347" y="1095130"/>
                      <a:pt x="770098" y="1095130"/>
                    </a:cubicBezTo>
                    <a:lnTo>
                      <a:pt x="49338" y="1095130"/>
                    </a:lnTo>
                    <a:cubicBezTo>
                      <a:pt x="22089" y="1095130"/>
                      <a:pt x="0" y="1073041"/>
                      <a:pt x="0" y="1045792"/>
                    </a:cubicBezTo>
                    <a:lnTo>
                      <a:pt x="0" y="49338"/>
                    </a:lnTo>
                    <a:cubicBezTo>
                      <a:pt x="0" y="22089"/>
                      <a:pt x="22089" y="0"/>
                      <a:pt x="49338" y="0"/>
                    </a:cubicBezTo>
                    <a:close/>
                  </a:path>
                </a:pathLst>
              </a:custGeom>
              <a:solidFill>
                <a:srgbClr val="000000">
                  <a:alpha val="0"/>
                </a:srgbClr>
              </a:solidFill>
              <a:ln w="114300" cap="rnd">
                <a:solidFill>
                  <a:srgbClr val="CBAD73"/>
                </a:solidFill>
                <a:prstDash val="solid"/>
                <a:round/>
              </a:ln>
            </p:spPr>
            <p:txBody>
              <a:bodyPr/>
              <a:lstStyle/>
              <a:p>
                <a:endParaRPr lang="he-IL"/>
              </a:p>
            </p:txBody>
          </p:sp>
          <p:sp>
            <p:nvSpPr>
              <p:cNvPr id="35" name="TextBox 35"/>
              <p:cNvSpPr txBox="1"/>
              <p:nvPr/>
            </p:nvSpPr>
            <p:spPr>
              <a:xfrm>
                <a:off x="0" y="-47625"/>
                <a:ext cx="819436" cy="1142755"/>
              </a:xfrm>
              <a:prstGeom prst="rect">
                <a:avLst/>
              </a:prstGeom>
            </p:spPr>
            <p:txBody>
              <a:bodyPr lIns="116606" tIns="116606" rIns="116606" bIns="116606" rtlCol="0" anchor="ctr"/>
              <a:lstStyle/>
              <a:p>
                <a:pPr marL="0" lvl="0" indent="0" algn="ctr">
                  <a:lnSpc>
                    <a:spcPts val="2659"/>
                  </a:lnSpc>
                  <a:spcBef>
                    <a:spcPct val="0"/>
                  </a:spcBef>
                </a:pPr>
                <a:endParaRPr/>
              </a:p>
            </p:txBody>
          </p:sp>
        </p:grpSp>
      </p:grpSp>
      <p:sp>
        <p:nvSpPr>
          <p:cNvPr id="36" name="TextBox 36"/>
          <p:cNvSpPr txBox="1"/>
          <p:nvPr/>
        </p:nvSpPr>
        <p:spPr>
          <a:xfrm>
            <a:off x="5867400" y="4325992"/>
            <a:ext cx="3236225" cy="1274708"/>
          </a:xfrm>
          <a:prstGeom prst="rect">
            <a:avLst/>
          </a:prstGeom>
        </p:spPr>
        <p:txBody>
          <a:bodyPr wrap="square" lIns="0" tIns="0" rIns="0" bIns="0" rtlCol="0" anchor="t">
            <a:spAutoFit/>
          </a:bodyPr>
          <a:lstStyle/>
          <a:p>
            <a:pPr algn="ctr" rtl="1">
              <a:lnSpc>
                <a:spcPts val="5180"/>
              </a:lnSpc>
              <a:spcBef>
                <a:spcPct val="0"/>
              </a:spcBef>
            </a:pPr>
            <a:r>
              <a:rPr lang="he-IL" sz="2800" b="1" dirty="0">
                <a:latin typeface="Guttman Yad-Brush" panose="02010401010101010101" pitchFamily="2" charset="-79"/>
                <a:cs typeface="Guttman Yad-Brush" panose="02010401010101010101" pitchFamily="2" charset="-79"/>
                <a:sym typeface="Afarsek Bold"/>
                <a:rtl/>
              </a:rPr>
              <a:t>בניית מצנח</a:t>
            </a:r>
          </a:p>
          <a:p>
            <a:pPr algn="ctr" rtl="1">
              <a:lnSpc>
                <a:spcPts val="5180"/>
              </a:lnSpc>
              <a:spcBef>
                <a:spcPct val="0"/>
              </a:spcBef>
            </a:pPr>
            <a:r>
              <a:rPr lang="he-IL" sz="2800" b="1" dirty="0">
                <a:latin typeface="Guttman Yad-Brush" panose="02010401010101010101" pitchFamily="2" charset="-79"/>
                <a:cs typeface="Guttman Yad-Brush" panose="02010401010101010101" pitchFamily="2" charset="-79"/>
                <a:sym typeface="Afarsek Bold"/>
                <a:rtl/>
              </a:rPr>
              <a:t>בהשראת הסביון</a:t>
            </a:r>
          </a:p>
        </p:txBody>
      </p:sp>
      <p:sp>
        <p:nvSpPr>
          <p:cNvPr id="37" name="TextBox 37"/>
          <p:cNvSpPr txBox="1"/>
          <p:nvPr/>
        </p:nvSpPr>
        <p:spPr>
          <a:xfrm>
            <a:off x="8915400" y="6440641"/>
            <a:ext cx="3886200" cy="607859"/>
          </a:xfrm>
          <a:prstGeom prst="rect">
            <a:avLst/>
          </a:prstGeom>
        </p:spPr>
        <p:txBody>
          <a:bodyPr wrap="square" lIns="0" tIns="0" rIns="0" bIns="0" rtlCol="0" anchor="t">
            <a:spAutoFit/>
          </a:bodyPr>
          <a:lstStyle/>
          <a:p>
            <a:pPr algn="ctr" rtl="1">
              <a:lnSpc>
                <a:spcPts val="5180"/>
              </a:lnSpc>
              <a:spcBef>
                <a:spcPct val="0"/>
              </a:spcBef>
            </a:pPr>
            <a:r>
              <a:rPr lang="he-IL" sz="2800" b="1" dirty="0">
                <a:latin typeface="Guttman Yad-Brush" panose="02010401010101010101" pitchFamily="2" charset="-79"/>
                <a:cs typeface="Guttman Yad-Brush" panose="02010401010101010101" pitchFamily="2" charset="-79"/>
                <a:sym typeface="Afarsek Bold"/>
                <a:rtl/>
              </a:rPr>
              <a:t>טרמיטים </a:t>
            </a:r>
            <a:r>
              <a:rPr lang="he-IL" sz="2800" b="1" dirty="0" err="1">
                <a:latin typeface="Guttman Yad-Brush" panose="02010401010101010101" pitchFamily="2" charset="-79"/>
                <a:cs typeface="Guttman Yad-Brush" panose="02010401010101010101" pitchFamily="2" charset="-79"/>
                <a:sym typeface="Afarsek Bold"/>
                <a:rtl/>
              </a:rPr>
              <a:t>וביומימיקרי</a:t>
            </a:r>
            <a:endParaRPr lang="he-IL" sz="2800" b="1" dirty="0">
              <a:latin typeface="Guttman Yad-Brush" panose="02010401010101010101" pitchFamily="2" charset="-79"/>
              <a:cs typeface="Guttman Yad-Brush" panose="02010401010101010101" pitchFamily="2" charset="-79"/>
              <a:sym typeface="Afarsek Bold"/>
              <a:rtl/>
            </a:endParaRPr>
          </a:p>
        </p:txBody>
      </p:sp>
      <p:sp>
        <p:nvSpPr>
          <p:cNvPr id="38" name="Freeform 38">
            <a:hlinkClick r:id="rId29" action="ppaction://hlinksldjump"/>
          </p:cNvPr>
          <p:cNvSpPr/>
          <p:nvPr/>
        </p:nvSpPr>
        <p:spPr>
          <a:xfrm>
            <a:off x="14556440" y="1128752"/>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he-I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337726" cy="102870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10298" b="-8468"/>
            </a:stretch>
          </a:blipFill>
        </p:spPr>
        <p:txBody>
          <a:bodyPr/>
          <a:lstStyle/>
          <a:p>
            <a:endParaRPr lang="he-IL"/>
          </a:p>
        </p:txBody>
      </p:sp>
      <p:sp>
        <p:nvSpPr>
          <p:cNvPr id="3" name="Freeform 3"/>
          <p:cNvSpPr/>
          <p:nvPr/>
        </p:nvSpPr>
        <p:spPr>
          <a:xfrm rot="5400000">
            <a:off x="12331054" y="4190008"/>
            <a:ext cx="10287000" cy="1906987"/>
          </a:xfrm>
          <a:custGeom>
            <a:avLst/>
            <a:gdLst/>
            <a:ahLst/>
            <a:cxnLst/>
            <a:rect l="l" t="t" r="r" b="b"/>
            <a:pathLst>
              <a:path w="11758022" h="2334198">
                <a:moveTo>
                  <a:pt x="0" y="0"/>
                </a:moveTo>
                <a:lnTo>
                  <a:pt x="11758022" y="0"/>
                </a:lnTo>
                <a:lnTo>
                  <a:pt x="11758022" y="2334197"/>
                </a:lnTo>
                <a:lnTo>
                  <a:pt x="0" y="2334197"/>
                </a:lnTo>
                <a:lnTo>
                  <a:pt x="0" y="0"/>
                </a:lnTo>
                <a:close/>
              </a:path>
            </a:pathLst>
          </a:custGeom>
          <a:blipFill>
            <a:blip r:embed="rId3">
              <a:extLst>
                <a:ext uri="{96DAC541-7B7A-43D3-8B79-37D633B846F1}">
                  <asvg:svgBlip xmlns:asvg="http://schemas.microsoft.com/office/drawing/2016/SVG/main" r:embed="rId4"/>
                </a:ext>
              </a:extLst>
            </a:blip>
            <a:stretch>
              <a:fillRect l="-361" t="-40337" r="-488"/>
            </a:stretch>
          </a:blipFill>
        </p:spPr>
        <p:txBody>
          <a:bodyPr/>
          <a:lstStyle/>
          <a:p>
            <a:endParaRPr lang="he-IL"/>
          </a:p>
        </p:txBody>
      </p:sp>
      <p:grpSp>
        <p:nvGrpSpPr>
          <p:cNvPr id="4" name="Group 4"/>
          <p:cNvGrpSpPr/>
          <p:nvPr/>
        </p:nvGrpSpPr>
        <p:grpSpPr>
          <a:xfrm>
            <a:off x="15760493" y="0"/>
            <a:ext cx="2280307" cy="2257504"/>
            <a:chOff x="0" y="0"/>
            <a:chExt cx="3040409" cy="3010005"/>
          </a:xfrm>
        </p:grpSpPr>
        <p:sp>
          <p:nvSpPr>
            <p:cNvPr id="5" name="Freeform 5"/>
            <p:cNvSpPr/>
            <p:nvPr/>
          </p:nvSpPr>
          <p:spPr>
            <a:xfrm>
              <a:off x="0" y="0"/>
              <a:ext cx="3040409" cy="3010005"/>
            </a:xfrm>
            <a:custGeom>
              <a:avLst/>
              <a:gdLst/>
              <a:ahLst/>
              <a:cxnLst/>
              <a:rect l="l" t="t" r="r" b="b"/>
              <a:pathLst>
                <a:path w="3040409" h="3010005">
                  <a:moveTo>
                    <a:pt x="0" y="0"/>
                  </a:moveTo>
                  <a:lnTo>
                    <a:pt x="3040409" y="0"/>
                  </a:lnTo>
                  <a:lnTo>
                    <a:pt x="3040409" y="3010005"/>
                  </a:lnTo>
                  <a:lnTo>
                    <a:pt x="0" y="3010005"/>
                  </a:lnTo>
                  <a:lnTo>
                    <a:pt x="0" y="0"/>
                  </a:lnTo>
                  <a:close/>
                </a:path>
              </a:pathLst>
            </a:custGeom>
            <a:blipFill>
              <a:blip r:embed="rId5"/>
              <a:stretch>
                <a:fillRect/>
              </a:stretch>
            </a:blipFill>
          </p:spPr>
          <p:txBody>
            <a:bodyPr/>
            <a:lstStyle/>
            <a:p>
              <a:endParaRPr lang="he-IL"/>
            </a:p>
          </p:txBody>
        </p:sp>
        <p:sp>
          <p:nvSpPr>
            <p:cNvPr id="6" name="Freeform 6"/>
            <p:cNvSpPr/>
            <p:nvPr/>
          </p:nvSpPr>
          <p:spPr>
            <a:xfrm>
              <a:off x="158565" y="421064"/>
              <a:ext cx="1283943" cy="1305152"/>
            </a:xfrm>
            <a:custGeom>
              <a:avLst/>
              <a:gdLst/>
              <a:ahLst/>
              <a:cxnLst/>
              <a:rect l="l" t="t" r="r" b="b"/>
              <a:pathLst>
                <a:path w="1283943" h="1305152">
                  <a:moveTo>
                    <a:pt x="0" y="0"/>
                  </a:moveTo>
                  <a:lnTo>
                    <a:pt x="1283943" y="0"/>
                  </a:lnTo>
                  <a:lnTo>
                    <a:pt x="1283943" y="1305151"/>
                  </a:lnTo>
                  <a:lnTo>
                    <a:pt x="0" y="13051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7" name="Freeform 7"/>
            <p:cNvSpPr/>
            <p:nvPr/>
          </p:nvSpPr>
          <p:spPr>
            <a:xfrm>
              <a:off x="320215" y="593317"/>
              <a:ext cx="960645" cy="960645"/>
            </a:xfrm>
            <a:custGeom>
              <a:avLst/>
              <a:gdLst/>
              <a:ahLst/>
              <a:cxnLst/>
              <a:rect l="l" t="t" r="r" b="b"/>
              <a:pathLst>
                <a:path w="960645" h="960645">
                  <a:moveTo>
                    <a:pt x="0" y="0"/>
                  </a:moveTo>
                  <a:lnTo>
                    <a:pt x="960644" y="0"/>
                  </a:lnTo>
                  <a:lnTo>
                    <a:pt x="960644" y="960645"/>
                  </a:lnTo>
                  <a:lnTo>
                    <a:pt x="0" y="9606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he-IL"/>
            </a:p>
          </p:txBody>
        </p:sp>
        <p:sp>
          <p:nvSpPr>
            <p:cNvPr id="8" name="Freeform 8"/>
            <p:cNvSpPr/>
            <p:nvPr/>
          </p:nvSpPr>
          <p:spPr>
            <a:xfrm>
              <a:off x="309631" y="1459003"/>
              <a:ext cx="2340984" cy="1079779"/>
            </a:xfrm>
            <a:custGeom>
              <a:avLst/>
              <a:gdLst/>
              <a:ahLst/>
              <a:cxnLst/>
              <a:rect l="l" t="t" r="r" b="b"/>
              <a:pathLst>
                <a:path w="2340984" h="1079779">
                  <a:moveTo>
                    <a:pt x="0" y="0"/>
                  </a:moveTo>
                  <a:lnTo>
                    <a:pt x="2340984" y="0"/>
                  </a:lnTo>
                  <a:lnTo>
                    <a:pt x="2340984" y="1079779"/>
                  </a:lnTo>
                  <a:lnTo>
                    <a:pt x="0" y="1079779"/>
                  </a:lnTo>
                  <a:lnTo>
                    <a:pt x="0" y="0"/>
                  </a:lnTo>
                  <a:close/>
                </a:path>
              </a:pathLst>
            </a:custGeom>
            <a:blipFill>
              <a:blip r:embed="rId10">
                <a:alphaModFix amt="77000"/>
                <a:extLst>
                  <a:ext uri="{96DAC541-7B7A-43D3-8B79-37D633B846F1}">
                    <asvg:svgBlip xmlns:asvg="http://schemas.microsoft.com/office/drawing/2016/SVG/main" r:embed="rId11"/>
                  </a:ext>
                </a:extLst>
              </a:blip>
              <a:stretch>
                <a:fillRect/>
              </a:stretch>
            </a:blipFill>
          </p:spPr>
          <p:txBody>
            <a:bodyPr/>
            <a:lstStyle/>
            <a:p>
              <a:endParaRPr lang="he-IL"/>
            </a:p>
          </p:txBody>
        </p:sp>
        <p:sp>
          <p:nvSpPr>
            <p:cNvPr id="9" name="Freeform 9"/>
            <p:cNvSpPr/>
            <p:nvPr/>
          </p:nvSpPr>
          <p:spPr>
            <a:xfrm rot="-708618" flipH="1">
              <a:off x="1396763" y="97322"/>
              <a:ext cx="1109133" cy="1528880"/>
            </a:xfrm>
            <a:custGeom>
              <a:avLst/>
              <a:gdLst/>
              <a:ahLst/>
              <a:cxnLst/>
              <a:rect l="l" t="t" r="r" b="b"/>
              <a:pathLst>
                <a:path w="1109133" h="1528880">
                  <a:moveTo>
                    <a:pt x="1109133" y="0"/>
                  </a:moveTo>
                  <a:lnTo>
                    <a:pt x="0" y="0"/>
                  </a:lnTo>
                  <a:lnTo>
                    <a:pt x="0" y="1528879"/>
                  </a:lnTo>
                  <a:lnTo>
                    <a:pt x="1109133" y="1528879"/>
                  </a:lnTo>
                  <a:lnTo>
                    <a:pt x="110913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he-IL"/>
            </a:p>
          </p:txBody>
        </p:sp>
        <p:sp>
          <p:nvSpPr>
            <p:cNvPr id="10" name="Freeform 10"/>
            <p:cNvSpPr/>
            <p:nvPr/>
          </p:nvSpPr>
          <p:spPr>
            <a:xfrm>
              <a:off x="26318" y="1726215"/>
              <a:ext cx="1576672" cy="1185223"/>
            </a:xfrm>
            <a:custGeom>
              <a:avLst/>
              <a:gdLst/>
              <a:ahLst/>
              <a:cxnLst/>
              <a:rect l="l" t="t" r="r" b="b"/>
              <a:pathLst>
                <a:path w="1576672" h="1185223">
                  <a:moveTo>
                    <a:pt x="0" y="0"/>
                  </a:moveTo>
                  <a:lnTo>
                    <a:pt x="1576672" y="0"/>
                  </a:lnTo>
                  <a:lnTo>
                    <a:pt x="1576672" y="1185223"/>
                  </a:lnTo>
                  <a:lnTo>
                    <a:pt x="0" y="1185223"/>
                  </a:lnTo>
                  <a:lnTo>
                    <a:pt x="0" y="0"/>
                  </a:lnTo>
                  <a:close/>
                </a:path>
              </a:pathLst>
            </a:custGeom>
            <a:blipFill>
              <a:blip r:embed="rId14"/>
              <a:stretch>
                <a:fillRect l="-15813" t="-34806" r="-14282" b="-38256"/>
              </a:stretch>
            </a:blipFill>
          </p:spPr>
          <p:txBody>
            <a:bodyPr/>
            <a:lstStyle/>
            <a:p>
              <a:endParaRPr lang="he-IL"/>
            </a:p>
          </p:txBody>
        </p:sp>
      </p:grpSp>
      <p:grpSp>
        <p:nvGrpSpPr>
          <p:cNvPr id="11" name="Group 11"/>
          <p:cNvGrpSpPr/>
          <p:nvPr/>
        </p:nvGrpSpPr>
        <p:grpSpPr>
          <a:xfrm>
            <a:off x="3751857" y="5143500"/>
            <a:ext cx="3384381" cy="873354"/>
            <a:chOff x="0" y="0"/>
            <a:chExt cx="4512509" cy="1164472"/>
          </a:xfrm>
        </p:grpSpPr>
        <p:sp>
          <p:nvSpPr>
            <p:cNvPr id="12" name="Freeform 12"/>
            <p:cNvSpPr/>
            <p:nvPr/>
          </p:nvSpPr>
          <p:spPr>
            <a:xfrm>
              <a:off x="3348037" y="0"/>
              <a:ext cx="1164472" cy="1164472"/>
            </a:xfrm>
            <a:custGeom>
              <a:avLst/>
              <a:gdLst/>
              <a:ahLst/>
              <a:cxnLst/>
              <a:rect l="l" t="t" r="r" b="b"/>
              <a:pathLst>
                <a:path w="1164472" h="1164472">
                  <a:moveTo>
                    <a:pt x="0" y="0"/>
                  </a:moveTo>
                  <a:lnTo>
                    <a:pt x="1164473" y="0"/>
                  </a:lnTo>
                  <a:lnTo>
                    <a:pt x="1164473" y="1164472"/>
                  </a:lnTo>
                  <a:lnTo>
                    <a:pt x="0" y="11644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he-IL"/>
            </a:p>
          </p:txBody>
        </p:sp>
        <p:sp>
          <p:nvSpPr>
            <p:cNvPr id="13" name="TextBox 13"/>
            <p:cNvSpPr txBox="1"/>
            <p:nvPr/>
          </p:nvSpPr>
          <p:spPr>
            <a:xfrm>
              <a:off x="0" y="75848"/>
              <a:ext cx="3348038" cy="830141"/>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17" tooltip="https://www.canva.com/design/DAG3EnTRWwc/ozq1srXrp1nYeKdTtcOweQ/view?utm_content=DAG3EnTRWwc&amp;utm_campaign=designshare&amp;utm_medium=link2&amp;utm_source=uniquelinks&amp;utlId=h24e2fbca5b"/>
                  <a:rtl/>
                </a:rPr>
                <a:t>מצגת מלווה</a:t>
              </a:r>
              <a:endParaRPr lang="he-IL" sz="3700" dirty="0">
                <a:solidFill>
                  <a:srgbClr val="000000"/>
                </a:solidFill>
                <a:latin typeface="Canva Sans"/>
                <a:ea typeface="Canva Sans"/>
                <a:cs typeface="Canva Sans"/>
                <a:sym typeface="Canva Sans"/>
                <a:hlinkClick r:id="rId18" tooltip="https://www.canva.com/design/DAG3EnTRWwc/ozq1srXrp1nYeKdTtcOweQ/view?utm_content=DAG3EnTRWwc&amp;utm_campaign=designshare&amp;utm_medium=link2&amp;utm_source=uniquelinks&amp;utlId=h24e2fbca5b"/>
                <a:rtl/>
              </a:endParaRPr>
            </a:p>
          </p:txBody>
        </p:sp>
      </p:grpSp>
      <p:sp>
        <p:nvSpPr>
          <p:cNvPr id="14" name="Freeform 14"/>
          <p:cNvSpPr/>
          <p:nvPr/>
        </p:nvSpPr>
        <p:spPr>
          <a:xfrm>
            <a:off x="6421793" y="6889303"/>
            <a:ext cx="767444" cy="771947"/>
          </a:xfrm>
          <a:custGeom>
            <a:avLst/>
            <a:gdLst/>
            <a:ahLst/>
            <a:cxnLst/>
            <a:rect l="l" t="t" r="r" b="b"/>
            <a:pathLst>
              <a:path w="767444" h="771947">
                <a:moveTo>
                  <a:pt x="0" y="0"/>
                </a:moveTo>
                <a:lnTo>
                  <a:pt x="767443" y="0"/>
                </a:lnTo>
                <a:lnTo>
                  <a:pt x="767443" y="771947"/>
                </a:lnTo>
                <a:lnTo>
                  <a:pt x="0" y="77194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he-IL"/>
          </a:p>
        </p:txBody>
      </p:sp>
      <p:sp>
        <p:nvSpPr>
          <p:cNvPr id="15" name="TextBox 15"/>
          <p:cNvSpPr txBox="1"/>
          <p:nvPr/>
        </p:nvSpPr>
        <p:spPr>
          <a:xfrm>
            <a:off x="2515370" y="6669487"/>
            <a:ext cx="3672189" cy="1144905"/>
          </a:xfrm>
          <a:prstGeom prst="rect">
            <a:avLst/>
          </a:prstGeom>
        </p:spPr>
        <p:txBody>
          <a:bodyPr lIns="0" tIns="0" rIns="0" bIns="0" rtlCol="0" anchor="t">
            <a:spAutoFit/>
          </a:bodyPr>
          <a:lstStyle/>
          <a:p>
            <a:pPr algn="r" rtl="1">
              <a:lnSpc>
                <a:spcPts val="4620"/>
              </a:lnSpc>
            </a:pPr>
            <a:r>
              <a:rPr lang="he-IL" sz="3300">
                <a:solidFill>
                  <a:srgbClr val="000000"/>
                </a:solidFill>
                <a:latin typeface="Canva Sans"/>
                <a:ea typeface="Canva Sans"/>
                <a:cs typeface="Canva Sans"/>
                <a:sym typeface="Canva Sans"/>
                <a:rtl/>
              </a:rPr>
              <a:t>דפי עבודה לתלמידים</a:t>
            </a:r>
          </a:p>
          <a:p>
            <a:pPr algn="r" rtl="1">
              <a:lnSpc>
                <a:spcPts val="4620"/>
              </a:lnSpc>
              <a:spcBef>
                <a:spcPct val="0"/>
              </a:spcBef>
            </a:pPr>
            <a:r>
              <a:rPr lang="he-IL" sz="3300" u="sng">
                <a:solidFill>
                  <a:srgbClr val="000000"/>
                </a:solidFill>
                <a:latin typeface="Canva Sans"/>
                <a:ea typeface="Canva Sans"/>
                <a:cs typeface="Canva Sans"/>
                <a:sym typeface="Canva Sans"/>
                <a:hlinkClick r:id="rId21" tooltip="https://meyda.education.gov.il/files/Pop/0files/mada-technology/halon/snail%20yesodi.pdf"/>
                <a:rtl/>
              </a:rPr>
              <a:t>כיתות ה-ו</a:t>
            </a:r>
            <a:r>
              <a:rPr lang="ar-EG" sz="3300">
                <a:solidFill>
                  <a:srgbClr val="000000"/>
                </a:solidFill>
                <a:latin typeface="Canva Sans"/>
                <a:ea typeface="Canva Sans"/>
                <a:cs typeface="Canva Sans"/>
                <a:sym typeface="Canva Sans"/>
                <a:rtl/>
              </a:rPr>
              <a:t> | </a:t>
            </a:r>
            <a:r>
              <a:rPr lang="he-IL" sz="3300" u="sng">
                <a:solidFill>
                  <a:srgbClr val="000000"/>
                </a:solidFill>
                <a:latin typeface="Canva Sans"/>
                <a:ea typeface="Canva Sans"/>
                <a:cs typeface="Canva Sans"/>
                <a:sym typeface="Canva Sans"/>
                <a:hlinkClick r:id="rId22" tooltip="https://meyda.education.gov.il/files/Pop/0files/mada-technology/halon/snail%20hatav.pdf"/>
                <a:rtl/>
              </a:rPr>
              <a:t>כיתות ז-ט</a:t>
            </a:r>
          </a:p>
        </p:txBody>
      </p:sp>
      <p:grpSp>
        <p:nvGrpSpPr>
          <p:cNvPr id="16" name="Group 16"/>
          <p:cNvGrpSpPr/>
          <p:nvPr/>
        </p:nvGrpSpPr>
        <p:grpSpPr>
          <a:xfrm>
            <a:off x="11054816" y="6326228"/>
            <a:ext cx="3384381" cy="873354"/>
            <a:chOff x="0" y="0"/>
            <a:chExt cx="4512509" cy="1164472"/>
          </a:xfrm>
        </p:grpSpPr>
        <p:sp>
          <p:nvSpPr>
            <p:cNvPr id="17" name="Freeform 17"/>
            <p:cNvSpPr/>
            <p:nvPr/>
          </p:nvSpPr>
          <p:spPr>
            <a:xfrm>
              <a:off x="3348037" y="0"/>
              <a:ext cx="1164472" cy="1164472"/>
            </a:xfrm>
            <a:custGeom>
              <a:avLst/>
              <a:gdLst/>
              <a:ahLst/>
              <a:cxnLst/>
              <a:rect l="l" t="t" r="r" b="b"/>
              <a:pathLst>
                <a:path w="1164472" h="1164472">
                  <a:moveTo>
                    <a:pt x="0" y="0"/>
                  </a:moveTo>
                  <a:lnTo>
                    <a:pt x="1164473" y="0"/>
                  </a:lnTo>
                  <a:lnTo>
                    <a:pt x="1164473" y="1164472"/>
                  </a:lnTo>
                  <a:lnTo>
                    <a:pt x="0" y="11644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he-IL"/>
            </a:p>
          </p:txBody>
        </p:sp>
        <p:sp>
          <p:nvSpPr>
            <p:cNvPr id="18" name="TextBox 18"/>
            <p:cNvSpPr txBox="1"/>
            <p:nvPr/>
          </p:nvSpPr>
          <p:spPr>
            <a:xfrm>
              <a:off x="0" y="75848"/>
              <a:ext cx="3348038" cy="830141"/>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23" tooltip="https://www.canva.com/design/DAG3LqOkSYc/mPMiYg_L_Z9tsN1QW0Hhuw/view?utm_content=DAG3LqOkSYc&amp;utm_campaign=designshare&amp;utm_medium=link2&amp;utm_source=uniquelinks&amp;utlId=h2a5782ffff"/>
                  <a:rtl/>
                </a:rPr>
                <a:t>מצגת מלווה</a:t>
              </a:r>
              <a:endParaRPr lang="he-IL" sz="3700" dirty="0">
                <a:solidFill>
                  <a:srgbClr val="000000"/>
                </a:solidFill>
                <a:latin typeface="Canva Sans"/>
                <a:ea typeface="Canva Sans"/>
                <a:cs typeface="Canva Sans"/>
                <a:sym typeface="Canva Sans"/>
                <a:hlinkClick r:id="rId24" tooltip="https://www.canva.com/design/DAG3LqOkSYc/mPMiYg_L_Z9tsN1QW0Hhuw/view?utm_content=DAG3LqOkSYc&amp;utm_campaign=designshare&amp;utm_medium=link2&amp;utm_source=uniquelinks&amp;utlId=h2a5782ffff"/>
                <a:rtl/>
              </a:endParaRPr>
            </a:p>
          </p:txBody>
        </p:sp>
      </p:grpSp>
      <p:grpSp>
        <p:nvGrpSpPr>
          <p:cNvPr id="19" name="Group 19"/>
          <p:cNvGrpSpPr/>
          <p:nvPr/>
        </p:nvGrpSpPr>
        <p:grpSpPr>
          <a:xfrm>
            <a:off x="1525267" y="495859"/>
            <a:ext cx="6289287" cy="3806421"/>
            <a:chOff x="0" y="0"/>
            <a:chExt cx="8385716" cy="5075228"/>
          </a:xfrm>
        </p:grpSpPr>
        <p:sp>
          <p:nvSpPr>
            <p:cNvPr id="20" name="Freeform 20"/>
            <p:cNvSpPr/>
            <p:nvPr/>
          </p:nvSpPr>
          <p:spPr>
            <a:xfrm>
              <a:off x="0" y="83204"/>
              <a:ext cx="8385716" cy="4992025"/>
            </a:xfrm>
            <a:custGeom>
              <a:avLst/>
              <a:gdLst/>
              <a:ahLst/>
              <a:cxnLst/>
              <a:rect l="l" t="t" r="r" b="b"/>
              <a:pathLst>
                <a:path w="8385716" h="4992025">
                  <a:moveTo>
                    <a:pt x="0" y="0"/>
                  </a:moveTo>
                  <a:lnTo>
                    <a:pt x="8385716" y="0"/>
                  </a:lnTo>
                  <a:lnTo>
                    <a:pt x="8385716" y="4992024"/>
                  </a:lnTo>
                  <a:lnTo>
                    <a:pt x="0" y="4992024"/>
                  </a:lnTo>
                  <a:lnTo>
                    <a:pt x="0" y="0"/>
                  </a:lnTo>
                  <a:close/>
                </a:path>
              </a:pathLst>
            </a:custGeom>
            <a:blipFill>
              <a:blip r:embed="rId25"/>
              <a:stretch>
                <a:fillRect l="-11270" t="-24190" r="-10330" b="-11903"/>
              </a:stretch>
            </a:blipFill>
          </p:spPr>
          <p:txBody>
            <a:bodyPr/>
            <a:lstStyle/>
            <a:p>
              <a:endParaRPr lang="he-IL"/>
            </a:p>
          </p:txBody>
        </p:sp>
        <p:grpSp>
          <p:nvGrpSpPr>
            <p:cNvPr id="21" name="Group 21"/>
            <p:cNvGrpSpPr/>
            <p:nvPr/>
          </p:nvGrpSpPr>
          <p:grpSpPr>
            <a:xfrm>
              <a:off x="0" y="0"/>
              <a:ext cx="8385716" cy="5075228"/>
              <a:chOff x="0" y="0"/>
              <a:chExt cx="1656438" cy="1002514"/>
            </a:xfrm>
          </p:grpSpPr>
          <p:sp>
            <p:nvSpPr>
              <p:cNvPr id="22" name="Freeform 22"/>
              <p:cNvSpPr/>
              <p:nvPr/>
            </p:nvSpPr>
            <p:spPr>
              <a:xfrm>
                <a:off x="0" y="0"/>
                <a:ext cx="1656438" cy="1002514"/>
              </a:xfrm>
              <a:custGeom>
                <a:avLst/>
                <a:gdLst/>
                <a:ahLst/>
                <a:cxnLst/>
                <a:rect l="l" t="t" r="r" b="b"/>
                <a:pathLst>
                  <a:path w="1656438" h="1002514">
                    <a:moveTo>
                      <a:pt x="7386" y="0"/>
                    </a:moveTo>
                    <a:lnTo>
                      <a:pt x="1649052" y="0"/>
                    </a:lnTo>
                    <a:cubicBezTo>
                      <a:pt x="1653131" y="0"/>
                      <a:pt x="1656438" y="3307"/>
                      <a:pt x="1656438" y="7386"/>
                    </a:cubicBezTo>
                    <a:lnTo>
                      <a:pt x="1656438" y="995128"/>
                    </a:lnTo>
                    <a:cubicBezTo>
                      <a:pt x="1656438" y="999207"/>
                      <a:pt x="1653131" y="1002514"/>
                      <a:pt x="1649052" y="1002514"/>
                    </a:cubicBezTo>
                    <a:lnTo>
                      <a:pt x="7386" y="1002514"/>
                    </a:lnTo>
                    <a:cubicBezTo>
                      <a:pt x="3307" y="1002514"/>
                      <a:pt x="0" y="999207"/>
                      <a:pt x="0" y="995128"/>
                    </a:cubicBezTo>
                    <a:lnTo>
                      <a:pt x="0" y="7386"/>
                    </a:lnTo>
                    <a:cubicBezTo>
                      <a:pt x="0" y="3307"/>
                      <a:pt x="3307" y="0"/>
                      <a:pt x="7386" y="0"/>
                    </a:cubicBezTo>
                    <a:close/>
                  </a:path>
                </a:pathLst>
              </a:custGeom>
              <a:solidFill>
                <a:srgbClr val="000000">
                  <a:alpha val="0"/>
                </a:srgbClr>
              </a:solidFill>
              <a:ln w="114300" cap="sq">
                <a:solidFill>
                  <a:srgbClr val="BDE788"/>
                </a:solidFill>
                <a:prstDash val="solid"/>
                <a:miter/>
              </a:ln>
            </p:spPr>
            <p:txBody>
              <a:bodyPr/>
              <a:lstStyle/>
              <a:p>
                <a:endParaRPr lang="he-IL"/>
              </a:p>
            </p:txBody>
          </p:sp>
          <p:sp>
            <p:nvSpPr>
              <p:cNvPr id="23" name="TextBox 23"/>
              <p:cNvSpPr txBox="1"/>
              <p:nvPr/>
            </p:nvSpPr>
            <p:spPr>
              <a:xfrm>
                <a:off x="0" y="-47625"/>
                <a:ext cx="1656438" cy="1050139"/>
              </a:xfrm>
              <a:prstGeom prst="rect">
                <a:avLst/>
              </a:prstGeom>
            </p:spPr>
            <p:txBody>
              <a:bodyPr lIns="50800" tIns="50800" rIns="50800" bIns="50800" rtlCol="0" anchor="ctr"/>
              <a:lstStyle/>
              <a:p>
                <a:pPr algn="ctr">
                  <a:lnSpc>
                    <a:spcPts val="2659"/>
                  </a:lnSpc>
                  <a:spcBef>
                    <a:spcPct val="0"/>
                  </a:spcBef>
                </a:pPr>
                <a:endParaRPr/>
              </a:p>
            </p:txBody>
          </p:sp>
        </p:grpSp>
      </p:grpSp>
      <p:sp>
        <p:nvSpPr>
          <p:cNvPr id="24" name="Freeform 24"/>
          <p:cNvSpPr/>
          <p:nvPr/>
        </p:nvSpPr>
        <p:spPr>
          <a:xfrm>
            <a:off x="10442840" y="1745263"/>
            <a:ext cx="4267964" cy="4342841"/>
          </a:xfrm>
          <a:custGeom>
            <a:avLst/>
            <a:gdLst/>
            <a:ahLst/>
            <a:cxnLst/>
            <a:rect l="l" t="t" r="r" b="b"/>
            <a:pathLst>
              <a:path w="4267964" h="4342841">
                <a:moveTo>
                  <a:pt x="0" y="0"/>
                </a:moveTo>
                <a:lnTo>
                  <a:pt x="4267965" y="0"/>
                </a:lnTo>
                <a:lnTo>
                  <a:pt x="4267965" y="4342840"/>
                </a:lnTo>
                <a:lnTo>
                  <a:pt x="0" y="4342840"/>
                </a:lnTo>
                <a:lnTo>
                  <a:pt x="0" y="0"/>
                </a:lnTo>
                <a:close/>
              </a:path>
            </a:pathLst>
          </a:custGeom>
          <a:blipFill>
            <a:blip r:embed="rId26"/>
            <a:stretch>
              <a:fillRect/>
            </a:stretch>
          </a:blipFill>
        </p:spPr>
        <p:txBody>
          <a:bodyPr/>
          <a:lstStyle/>
          <a:p>
            <a:endParaRPr lang="he-IL"/>
          </a:p>
        </p:txBody>
      </p:sp>
      <p:sp>
        <p:nvSpPr>
          <p:cNvPr id="25" name="Freeform 25"/>
          <p:cNvSpPr/>
          <p:nvPr/>
        </p:nvSpPr>
        <p:spPr>
          <a:xfrm>
            <a:off x="10442840" y="1745263"/>
            <a:ext cx="4267964" cy="4380941"/>
          </a:xfrm>
          <a:custGeom>
            <a:avLst/>
            <a:gdLst/>
            <a:ahLst/>
            <a:cxnLst/>
            <a:rect l="l" t="t" r="r" b="b"/>
            <a:pathLst>
              <a:path w="4267964" h="4380941">
                <a:moveTo>
                  <a:pt x="0" y="0"/>
                </a:moveTo>
                <a:lnTo>
                  <a:pt x="4267965" y="0"/>
                </a:lnTo>
                <a:lnTo>
                  <a:pt x="4267965" y="4380940"/>
                </a:lnTo>
                <a:lnTo>
                  <a:pt x="0" y="4380940"/>
                </a:lnTo>
                <a:lnTo>
                  <a:pt x="0" y="0"/>
                </a:lnTo>
                <a:close/>
              </a:path>
            </a:pathLst>
          </a:custGeom>
          <a:blipFill>
            <a:blip r:embed="rId27"/>
            <a:stretch>
              <a:fillRect r="-29971" b="-26619"/>
            </a:stretch>
          </a:blipFill>
          <a:ln w="85725" cap="sq">
            <a:solidFill>
              <a:srgbClr val="A2CC6F"/>
            </a:solidFill>
            <a:prstDash val="solid"/>
            <a:miter/>
          </a:ln>
        </p:spPr>
        <p:txBody>
          <a:bodyPr/>
          <a:lstStyle/>
          <a:p>
            <a:endParaRPr lang="he-IL"/>
          </a:p>
        </p:txBody>
      </p:sp>
      <p:sp>
        <p:nvSpPr>
          <p:cNvPr id="26" name="TextBox 26"/>
          <p:cNvSpPr txBox="1"/>
          <p:nvPr/>
        </p:nvSpPr>
        <p:spPr>
          <a:xfrm rot="5400000">
            <a:off x="14516529" y="4958774"/>
            <a:ext cx="6929941" cy="1527401"/>
          </a:xfrm>
          <a:prstGeom prst="rect">
            <a:avLst/>
          </a:prstGeom>
        </p:spPr>
        <p:txBody>
          <a:bodyPr lIns="0" tIns="0" rIns="0" bIns="0" rtlCol="0" anchor="t">
            <a:spAutoFit/>
          </a:bodyPr>
          <a:lstStyle/>
          <a:p>
            <a:pPr algn="ctr" rtl="1">
              <a:lnSpc>
                <a:spcPts val="12412"/>
              </a:lnSpc>
              <a:spcBef>
                <a:spcPct val="0"/>
              </a:spcBef>
            </a:pPr>
            <a:r>
              <a:rPr lang="he-IL" sz="8866" dirty="0">
                <a:solidFill>
                  <a:srgbClr val="000000"/>
                </a:solidFill>
                <a:latin typeface="Petel"/>
                <a:ea typeface="Petel"/>
                <a:cs typeface="Petel"/>
                <a:sym typeface="Petel"/>
                <a:rtl/>
              </a:rPr>
              <a:t>תַּהֲלִיכִים וּמַעֲרָכוֹת</a:t>
            </a:r>
          </a:p>
        </p:txBody>
      </p:sp>
      <p:grpSp>
        <p:nvGrpSpPr>
          <p:cNvPr id="27" name="Group 27"/>
          <p:cNvGrpSpPr/>
          <p:nvPr/>
        </p:nvGrpSpPr>
        <p:grpSpPr>
          <a:xfrm>
            <a:off x="3802754" y="8338631"/>
            <a:ext cx="3489150" cy="848813"/>
            <a:chOff x="0" y="0"/>
            <a:chExt cx="4652200" cy="1131751"/>
          </a:xfrm>
        </p:grpSpPr>
        <p:sp>
          <p:nvSpPr>
            <p:cNvPr id="28" name="Freeform 28"/>
            <p:cNvSpPr/>
            <p:nvPr/>
          </p:nvSpPr>
          <p:spPr>
            <a:xfrm>
              <a:off x="3632210" y="0"/>
              <a:ext cx="1019991" cy="1131751"/>
            </a:xfrm>
            <a:custGeom>
              <a:avLst/>
              <a:gdLst/>
              <a:ahLst/>
              <a:cxnLst/>
              <a:rect l="l" t="t" r="r" b="b"/>
              <a:pathLst>
                <a:path w="1019991" h="1131751">
                  <a:moveTo>
                    <a:pt x="0" y="0"/>
                  </a:moveTo>
                  <a:lnTo>
                    <a:pt x="1019990" y="0"/>
                  </a:lnTo>
                  <a:lnTo>
                    <a:pt x="1019990" y="1131751"/>
                  </a:lnTo>
                  <a:lnTo>
                    <a:pt x="0" y="113175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he-IL"/>
            </a:p>
          </p:txBody>
        </p:sp>
        <p:sp>
          <p:nvSpPr>
            <p:cNvPr id="29" name="TextBox 29"/>
            <p:cNvSpPr txBox="1"/>
            <p:nvPr/>
          </p:nvSpPr>
          <p:spPr>
            <a:xfrm>
              <a:off x="0" y="97034"/>
              <a:ext cx="3348038" cy="817668"/>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30" tooltip="https://meyda.education.gov.il/files/Pop/0files/mada-technology/halon/snail%20teacher.pdf"/>
                  <a:rtl/>
                </a:rPr>
                <a:t>מדריך למורה</a:t>
              </a:r>
            </a:p>
          </p:txBody>
        </p:sp>
      </p:grpSp>
      <p:grpSp>
        <p:nvGrpSpPr>
          <p:cNvPr id="30" name="Group 30"/>
          <p:cNvGrpSpPr/>
          <p:nvPr/>
        </p:nvGrpSpPr>
        <p:grpSpPr>
          <a:xfrm>
            <a:off x="10950048" y="7914225"/>
            <a:ext cx="3489150" cy="848813"/>
            <a:chOff x="0" y="0"/>
            <a:chExt cx="4652200" cy="1131751"/>
          </a:xfrm>
        </p:grpSpPr>
        <p:sp>
          <p:nvSpPr>
            <p:cNvPr id="31" name="Freeform 31"/>
            <p:cNvSpPr/>
            <p:nvPr/>
          </p:nvSpPr>
          <p:spPr>
            <a:xfrm>
              <a:off x="3632210" y="0"/>
              <a:ext cx="1019991" cy="1131751"/>
            </a:xfrm>
            <a:custGeom>
              <a:avLst/>
              <a:gdLst/>
              <a:ahLst/>
              <a:cxnLst/>
              <a:rect l="l" t="t" r="r" b="b"/>
              <a:pathLst>
                <a:path w="1019991" h="1131751">
                  <a:moveTo>
                    <a:pt x="0" y="0"/>
                  </a:moveTo>
                  <a:lnTo>
                    <a:pt x="1019990" y="0"/>
                  </a:lnTo>
                  <a:lnTo>
                    <a:pt x="1019990" y="1131751"/>
                  </a:lnTo>
                  <a:lnTo>
                    <a:pt x="0" y="113175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he-IL"/>
            </a:p>
          </p:txBody>
        </p:sp>
        <p:sp>
          <p:nvSpPr>
            <p:cNvPr id="32" name="TextBox 32"/>
            <p:cNvSpPr txBox="1"/>
            <p:nvPr/>
          </p:nvSpPr>
          <p:spPr>
            <a:xfrm>
              <a:off x="0" y="97034"/>
              <a:ext cx="3348038" cy="817668"/>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31" tooltip="https://meyda.education.gov.il/files/Pop/0files/mada-technology/halon/presentation%20accompanied%20bat.pdf"/>
                  <a:rtl/>
                </a:rPr>
                <a:t>מדריך למורה</a:t>
              </a:r>
            </a:p>
          </p:txBody>
        </p:sp>
      </p:grpSp>
      <p:grpSp>
        <p:nvGrpSpPr>
          <p:cNvPr id="33" name="Group 33"/>
          <p:cNvGrpSpPr/>
          <p:nvPr/>
        </p:nvGrpSpPr>
        <p:grpSpPr>
          <a:xfrm>
            <a:off x="14714089" y="7914225"/>
            <a:ext cx="2025967" cy="1789422"/>
            <a:chOff x="0" y="0"/>
            <a:chExt cx="812800" cy="717900"/>
          </a:xfrm>
        </p:grpSpPr>
        <p:sp>
          <p:nvSpPr>
            <p:cNvPr id="34" name="Freeform 34"/>
            <p:cNvSpPr/>
            <p:nvPr/>
          </p:nvSpPr>
          <p:spPr>
            <a:xfrm>
              <a:off x="0" y="0"/>
              <a:ext cx="812800" cy="717900"/>
            </a:xfrm>
            <a:custGeom>
              <a:avLst/>
              <a:gdLst/>
              <a:ahLst/>
              <a:cxnLst/>
              <a:rect l="l" t="t" r="r" b="b"/>
              <a:pathLst>
                <a:path w="812800" h="717900">
                  <a:moveTo>
                    <a:pt x="812800" y="358950"/>
                  </a:moveTo>
                  <a:lnTo>
                    <a:pt x="406400" y="0"/>
                  </a:lnTo>
                  <a:lnTo>
                    <a:pt x="406400" y="203200"/>
                  </a:lnTo>
                  <a:lnTo>
                    <a:pt x="0" y="203200"/>
                  </a:lnTo>
                  <a:lnTo>
                    <a:pt x="0" y="514700"/>
                  </a:lnTo>
                  <a:lnTo>
                    <a:pt x="406400" y="514700"/>
                  </a:lnTo>
                  <a:lnTo>
                    <a:pt x="406400" y="717900"/>
                  </a:lnTo>
                  <a:lnTo>
                    <a:pt x="812800" y="358950"/>
                  </a:lnTo>
                  <a:close/>
                </a:path>
              </a:pathLst>
            </a:custGeom>
            <a:solidFill>
              <a:srgbClr val="006D36"/>
            </a:solidFill>
          </p:spPr>
          <p:txBody>
            <a:bodyPr/>
            <a:lstStyle/>
            <a:p>
              <a:endParaRPr lang="he-IL"/>
            </a:p>
          </p:txBody>
        </p:sp>
        <p:sp>
          <p:nvSpPr>
            <p:cNvPr id="35" name="TextBox 35"/>
            <p:cNvSpPr txBox="1"/>
            <p:nvPr/>
          </p:nvSpPr>
          <p:spPr>
            <a:xfrm>
              <a:off x="0" y="155575"/>
              <a:ext cx="711200" cy="359125"/>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2697582" y="3030592"/>
            <a:ext cx="5455818" cy="1274708"/>
          </a:xfrm>
          <a:prstGeom prst="rect">
            <a:avLst/>
          </a:prstGeom>
        </p:spPr>
        <p:txBody>
          <a:bodyPr wrap="square" lIns="0" tIns="0" rIns="0" bIns="0" rtlCol="0" anchor="t">
            <a:spAutoFit/>
          </a:bodyPr>
          <a:lstStyle/>
          <a:p>
            <a:pPr algn="ctr" rtl="1">
              <a:lnSpc>
                <a:spcPts val="5180"/>
              </a:lnSpc>
            </a:pPr>
            <a:r>
              <a:rPr lang="he-IL" sz="3700" b="1" dirty="0">
                <a:solidFill>
                  <a:srgbClr val="F4F5E3"/>
                </a:solidFill>
                <a:latin typeface="Afarsek Bold"/>
                <a:ea typeface="Afarsek Bold"/>
                <a:cs typeface="Afarsek Bold"/>
                <a:sym typeface="Afarsek Bold"/>
                <a:rtl/>
              </a:rPr>
              <a:t> </a:t>
            </a:r>
            <a:r>
              <a:rPr lang="he-IL" sz="2800" b="1" dirty="0">
                <a:solidFill>
                  <a:srgbClr val="FFFFFF"/>
                </a:solidFill>
                <a:latin typeface="Guttman Yad-Brush" panose="02010401010101010101" pitchFamily="2" charset="-79"/>
                <a:cs typeface="Guttman Yad-Brush" panose="02010401010101010101" pitchFamily="2" charset="-79"/>
                <a:sym typeface="Afarsek Bold"/>
                <a:rtl/>
              </a:rPr>
              <a:t>מסלול ההחלקה של הטבע </a:t>
            </a:r>
          </a:p>
          <a:p>
            <a:pPr algn="ctr" rtl="1">
              <a:lnSpc>
                <a:spcPts val="5180"/>
              </a:lnSpc>
              <a:spcBef>
                <a:spcPct val="0"/>
              </a:spcBef>
            </a:pPr>
            <a:r>
              <a:rPr lang="he-IL" sz="2800" b="1" dirty="0">
                <a:solidFill>
                  <a:srgbClr val="FFFFFF"/>
                </a:solidFill>
                <a:latin typeface="Guttman Yad-Brush" panose="02010401010101010101" pitchFamily="2" charset="-79"/>
                <a:cs typeface="Guttman Yad-Brush" panose="02010401010101010101" pitchFamily="2" charset="-79"/>
                <a:sym typeface="Afarsek Bold"/>
                <a:rtl/>
              </a:rPr>
              <a:t>בהשראת השבלול</a:t>
            </a:r>
          </a:p>
        </p:txBody>
      </p:sp>
      <p:sp>
        <p:nvSpPr>
          <p:cNvPr id="37" name="TextBox 37"/>
          <p:cNvSpPr txBox="1"/>
          <p:nvPr/>
        </p:nvSpPr>
        <p:spPr>
          <a:xfrm>
            <a:off x="11078504" y="199955"/>
            <a:ext cx="2178606" cy="928742"/>
          </a:xfrm>
          <a:prstGeom prst="rect">
            <a:avLst/>
          </a:prstGeom>
        </p:spPr>
        <p:txBody>
          <a:bodyPr lIns="0" tIns="0" rIns="0" bIns="0" rtlCol="0" anchor="t">
            <a:spAutoFit/>
          </a:bodyPr>
          <a:lstStyle/>
          <a:p>
            <a:pPr algn="ctr" rtl="1">
              <a:lnSpc>
                <a:spcPts val="7609"/>
              </a:lnSpc>
              <a:spcBef>
                <a:spcPct val="0"/>
              </a:spcBef>
            </a:pPr>
            <a:r>
              <a:rPr lang="he-IL" sz="5435" b="1">
                <a:solidFill>
                  <a:srgbClr val="006D36"/>
                </a:solidFill>
                <a:latin typeface="Canva Sans Bold"/>
                <a:ea typeface="Canva Sans Bold"/>
                <a:cs typeface="Canva Sans Bold"/>
                <a:sym typeface="Canva Sans Bold"/>
                <a:rtl/>
              </a:rPr>
              <a:t>חלק א’</a:t>
            </a:r>
          </a:p>
        </p:txBody>
      </p:sp>
      <p:sp>
        <p:nvSpPr>
          <p:cNvPr id="38" name="TextBox 38"/>
          <p:cNvSpPr txBox="1"/>
          <p:nvPr/>
        </p:nvSpPr>
        <p:spPr>
          <a:xfrm>
            <a:off x="10600738" y="5222355"/>
            <a:ext cx="3862922" cy="607859"/>
          </a:xfrm>
          <a:prstGeom prst="rect">
            <a:avLst/>
          </a:prstGeom>
        </p:spPr>
        <p:txBody>
          <a:bodyPr lIns="0" tIns="0" rIns="0" bIns="0" rtlCol="0" anchor="t">
            <a:spAutoFit/>
          </a:bodyPr>
          <a:lstStyle/>
          <a:p>
            <a:pPr algn="ctr" rtl="1">
              <a:lnSpc>
                <a:spcPts val="5180"/>
              </a:lnSpc>
              <a:spcBef>
                <a:spcPct val="0"/>
              </a:spcBef>
            </a:pPr>
            <a:r>
              <a:rPr lang="he-IL" sz="2800" b="1" dirty="0">
                <a:solidFill>
                  <a:srgbClr val="FFFFFF"/>
                </a:solidFill>
                <a:latin typeface="Guttman Yad-Brush" panose="02010401010101010101" pitchFamily="2" charset="-79"/>
                <a:cs typeface="Guttman Yad-Brush" panose="02010401010101010101" pitchFamily="2" charset="-79"/>
                <a:sym typeface="Afarsek Bold"/>
                <a:rtl/>
              </a:rPr>
              <a:t>התמצאות על-אנושית</a:t>
            </a:r>
          </a:p>
        </p:txBody>
      </p:sp>
      <p:sp>
        <p:nvSpPr>
          <p:cNvPr id="39" name="TextBox 39"/>
          <p:cNvSpPr txBox="1"/>
          <p:nvPr/>
        </p:nvSpPr>
        <p:spPr>
          <a:xfrm>
            <a:off x="14599789" y="8379625"/>
            <a:ext cx="2025967" cy="655056"/>
          </a:xfrm>
          <a:prstGeom prst="rect">
            <a:avLst/>
          </a:prstGeom>
        </p:spPr>
        <p:txBody>
          <a:bodyPr lIns="0" tIns="0" rIns="0" bIns="0" rtlCol="0" anchor="t">
            <a:spAutoFit/>
          </a:bodyPr>
          <a:lstStyle/>
          <a:p>
            <a:pPr algn="ctr" rtl="1">
              <a:lnSpc>
                <a:spcPts val="5369"/>
              </a:lnSpc>
              <a:spcBef>
                <a:spcPct val="0"/>
              </a:spcBef>
            </a:pPr>
            <a:r>
              <a:rPr lang="he-IL" sz="3835" b="1" dirty="0">
                <a:solidFill>
                  <a:schemeClr val="bg1"/>
                </a:solidFill>
                <a:latin typeface="Canva Sans Bold"/>
                <a:ea typeface="Canva Sans Bold"/>
                <a:cs typeface="Canva Sans Bold"/>
                <a:sym typeface="Canva Sans Bold"/>
                <a:hlinkClick r:id="rId32" action="ppaction://hlinksldjump">
                  <a:extLst>
                    <a:ext uri="{A12FA001-AC4F-418D-AE19-62706E023703}">
                      <ahyp:hlinkClr xmlns:ahyp="http://schemas.microsoft.com/office/drawing/2018/hyperlinkcolor" val="tx"/>
                    </a:ext>
                  </a:extLst>
                </a:hlinkClick>
                <a:rtl/>
              </a:rPr>
              <a:t>חלק ב’</a:t>
            </a:r>
          </a:p>
        </p:txBody>
      </p:sp>
      <p:sp>
        <p:nvSpPr>
          <p:cNvPr id="40" name="Freeform 40">
            <a:hlinkClick r:id="rId33" action="ppaction://hlinksldjump"/>
          </p:cNvPr>
          <p:cNvSpPr/>
          <p:nvPr/>
        </p:nvSpPr>
        <p:spPr>
          <a:xfrm>
            <a:off x="14381537" y="621149"/>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he-I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337726" cy="102870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10298" b="-8468"/>
            </a:stretch>
          </a:blipFill>
        </p:spPr>
        <p:txBody>
          <a:bodyPr/>
          <a:lstStyle/>
          <a:p>
            <a:endParaRPr lang="he-IL"/>
          </a:p>
        </p:txBody>
      </p:sp>
      <p:sp>
        <p:nvSpPr>
          <p:cNvPr id="3" name="Freeform 3"/>
          <p:cNvSpPr/>
          <p:nvPr/>
        </p:nvSpPr>
        <p:spPr>
          <a:xfrm rot="5400000">
            <a:off x="12331053" y="4190007"/>
            <a:ext cx="10287001" cy="1906987"/>
          </a:xfrm>
          <a:custGeom>
            <a:avLst/>
            <a:gdLst/>
            <a:ahLst/>
            <a:cxnLst/>
            <a:rect l="l" t="t" r="r" b="b"/>
            <a:pathLst>
              <a:path w="11758022" h="2334198">
                <a:moveTo>
                  <a:pt x="0" y="0"/>
                </a:moveTo>
                <a:lnTo>
                  <a:pt x="11758022" y="0"/>
                </a:lnTo>
                <a:lnTo>
                  <a:pt x="11758022" y="2334197"/>
                </a:lnTo>
                <a:lnTo>
                  <a:pt x="0" y="2334197"/>
                </a:lnTo>
                <a:lnTo>
                  <a:pt x="0" y="0"/>
                </a:lnTo>
                <a:close/>
              </a:path>
            </a:pathLst>
          </a:custGeom>
          <a:blipFill>
            <a:blip r:embed="rId3">
              <a:extLst>
                <a:ext uri="{96DAC541-7B7A-43D3-8B79-37D633B846F1}">
                  <asvg:svgBlip xmlns:asvg="http://schemas.microsoft.com/office/drawing/2016/SVG/main" r:embed="rId4"/>
                </a:ext>
              </a:extLst>
            </a:blip>
            <a:stretch>
              <a:fillRect l="-361" t="-40337" r="-488"/>
            </a:stretch>
          </a:blipFill>
        </p:spPr>
        <p:txBody>
          <a:bodyPr/>
          <a:lstStyle/>
          <a:p>
            <a:endParaRPr lang="he-IL"/>
          </a:p>
        </p:txBody>
      </p:sp>
      <p:grpSp>
        <p:nvGrpSpPr>
          <p:cNvPr id="4" name="Group 4"/>
          <p:cNvGrpSpPr/>
          <p:nvPr/>
        </p:nvGrpSpPr>
        <p:grpSpPr>
          <a:xfrm>
            <a:off x="15760493" y="0"/>
            <a:ext cx="2280307" cy="2257504"/>
            <a:chOff x="0" y="0"/>
            <a:chExt cx="3040409" cy="3010005"/>
          </a:xfrm>
        </p:grpSpPr>
        <p:sp>
          <p:nvSpPr>
            <p:cNvPr id="5" name="Freeform 5"/>
            <p:cNvSpPr/>
            <p:nvPr/>
          </p:nvSpPr>
          <p:spPr>
            <a:xfrm>
              <a:off x="0" y="0"/>
              <a:ext cx="3040409" cy="3010005"/>
            </a:xfrm>
            <a:custGeom>
              <a:avLst/>
              <a:gdLst/>
              <a:ahLst/>
              <a:cxnLst/>
              <a:rect l="l" t="t" r="r" b="b"/>
              <a:pathLst>
                <a:path w="3040409" h="3010005">
                  <a:moveTo>
                    <a:pt x="0" y="0"/>
                  </a:moveTo>
                  <a:lnTo>
                    <a:pt x="3040409" y="0"/>
                  </a:lnTo>
                  <a:lnTo>
                    <a:pt x="3040409" y="3010005"/>
                  </a:lnTo>
                  <a:lnTo>
                    <a:pt x="0" y="3010005"/>
                  </a:lnTo>
                  <a:lnTo>
                    <a:pt x="0" y="0"/>
                  </a:lnTo>
                  <a:close/>
                </a:path>
              </a:pathLst>
            </a:custGeom>
            <a:blipFill>
              <a:blip r:embed="rId5"/>
              <a:stretch>
                <a:fillRect/>
              </a:stretch>
            </a:blipFill>
          </p:spPr>
          <p:txBody>
            <a:bodyPr/>
            <a:lstStyle/>
            <a:p>
              <a:endParaRPr lang="he-IL"/>
            </a:p>
          </p:txBody>
        </p:sp>
        <p:sp>
          <p:nvSpPr>
            <p:cNvPr id="6" name="Freeform 6"/>
            <p:cNvSpPr/>
            <p:nvPr/>
          </p:nvSpPr>
          <p:spPr>
            <a:xfrm>
              <a:off x="158565" y="421064"/>
              <a:ext cx="1283943" cy="1305152"/>
            </a:xfrm>
            <a:custGeom>
              <a:avLst/>
              <a:gdLst/>
              <a:ahLst/>
              <a:cxnLst/>
              <a:rect l="l" t="t" r="r" b="b"/>
              <a:pathLst>
                <a:path w="1283943" h="1305152">
                  <a:moveTo>
                    <a:pt x="0" y="0"/>
                  </a:moveTo>
                  <a:lnTo>
                    <a:pt x="1283943" y="0"/>
                  </a:lnTo>
                  <a:lnTo>
                    <a:pt x="1283943" y="1305151"/>
                  </a:lnTo>
                  <a:lnTo>
                    <a:pt x="0" y="13051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7" name="Freeform 7"/>
            <p:cNvSpPr/>
            <p:nvPr/>
          </p:nvSpPr>
          <p:spPr>
            <a:xfrm>
              <a:off x="320215" y="593317"/>
              <a:ext cx="960645" cy="960645"/>
            </a:xfrm>
            <a:custGeom>
              <a:avLst/>
              <a:gdLst/>
              <a:ahLst/>
              <a:cxnLst/>
              <a:rect l="l" t="t" r="r" b="b"/>
              <a:pathLst>
                <a:path w="960645" h="960645">
                  <a:moveTo>
                    <a:pt x="0" y="0"/>
                  </a:moveTo>
                  <a:lnTo>
                    <a:pt x="960644" y="0"/>
                  </a:lnTo>
                  <a:lnTo>
                    <a:pt x="960644" y="960645"/>
                  </a:lnTo>
                  <a:lnTo>
                    <a:pt x="0" y="9606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he-IL"/>
            </a:p>
          </p:txBody>
        </p:sp>
        <p:sp>
          <p:nvSpPr>
            <p:cNvPr id="8" name="Freeform 8"/>
            <p:cNvSpPr/>
            <p:nvPr/>
          </p:nvSpPr>
          <p:spPr>
            <a:xfrm>
              <a:off x="309631" y="1459003"/>
              <a:ext cx="2340984" cy="1079779"/>
            </a:xfrm>
            <a:custGeom>
              <a:avLst/>
              <a:gdLst/>
              <a:ahLst/>
              <a:cxnLst/>
              <a:rect l="l" t="t" r="r" b="b"/>
              <a:pathLst>
                <a:path w="2340984" h="1079779">
                  <a:moveTo>
                    <a:pt x="0" y="0"/>
                  </a:moveTo>
                  <a:lnTo>
                    <a:pt x="2340984" y="0"/>
                  </a:lnTo>
                  <a:lnTo>
                    <a:pt x="2340984" y="1079779"/>
                  </a:lnTo>
                  <a:lnTo>
                    <a:pt x="0" y="1079779"/>
                  </a:lnTo>
                  <a:lnTo>
                    <a:pt x="0" y="0"/>
                  </a:lnTo>
                  <a:close/>
                </a:path>
              </a:pathLst>
            </a:custGeom>
            <a:blipFill>
              <a:blip r:embed="rId10">
                <a:alphaModFix amt="77000"/>
                <a:extLst>
                  <a:ext uri="{96DAC541-7B7A-43D3-8B79-37D633B846F1}">
                    <asvg:svgBlip xmlns:asvg="http://schemas.microsoft.com/office/drawing/2016/SVG/main" r:embed="rId11"/>
                  </a:ext>
                </a:extLst>
              </a:blip>
              <a:stretch>
                <a:fillRect/>
              </a:stretch>
            </a:blipFill>
          </p:spPr>
          <p:txBody>
            <a:bodyPr/>
            <a:lstStyle/>
            <a:p>
              <a:endParaRPr lang="he-IL"/>
            </a:p>
          </p:txBody>
        </p:sp>
        <p:sp>
          <p:nvSpPr>
            <p:cNvPr id="9" name="Freeform 9"/>
            <p:cNvSpPr/>
            <p:nvPr/>
          </p:nvSpPr>
          <p:spPr>
            <a:xfrm rot="-708618" flipH="1">
              <a:off x="1396763" y="97322"/>
              <a:ext cx="1109133" cy="1528880"/>
            </a:xfrm>
            <a:custGeom>
              <a:avLst/>
              <a:gdLst/>
              <a:ahLst/>
              <a:cxnLst/>
              <a:rect l="l" t="t" r="r" b="b"/>
              <a:pathLst>
                <a:path w="1109133" h="1528880">
                  <a:moveTo>
                    <a:pt x="1109133" y="0"/>
                  </a:moveTo>
                  <a:lnTo>
                    <a:pt x="0" y="0"/>
                  </a:lnTo>
                  <a:lnTo>
                    <a:pt x="0" y="1528879"/>
                  </a:lnTo>
                  <a:lnTo>
                    <a:pt x="1109133" y="1528879"/>
                  </a:lnTo>
                  <a:lnTo>
                    <a:pt x="110913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he-IL"/>
            </a:p>
          </p:txBody>
        </p:sp>
        <p:sp>
          <p:nvSpPr>
            <p:cNvPr id="10" name="Freeform 10"/>
            <p:cNvSpPr/>
            <p:nvPr/>
          </p:nvSpPr>
          <p:spPr>
            <a:xfrm>
              <a:off x="26318" y="1726215"/>
              <a:ext cx="1576672" cy="1185223"/>
            </a:xfrm>
            <a:custGeom>
              <a:avLst/>
              <a:gdLst/>
              <a:ahLst/>
              <a:cxnLst/>
              <a:rect l="l" t="t" r="r" b="b"/>
              <a:pathLst>
                <a:path w="1576672" h="1185223">
                  <a:moveTo>
                    <a:pt x="0" y="0"/>
                  </a:moveTo>
                  <a:lnTo>
                    <a:pt x="1576672" y="0"/>
                  </a:lnTo>
                  <a:lnTo>
                    <a:pt x="1576672" y="1185223"/>
                  </a:lnTo>
                  <a:lnTo>
                    <a:pt x="0" y="1185223"/>
                  </a:lnTo>
                  <a:lnTo>
                    <a:pt x="0" y="0"/>
                  </a:lnTo>
                  <a:close/>
                </a:path>
              </a:pathLst>
            </a:custGeom>
            <a:blipFill>
              <a:blip r:embed="rId14"/>
              <a:stretch>
                <a:fillRect l="-15813" t="-34806" r="-14282" b="-38256"/>
              </a:stretch>
            </a:blipFill>
          </p:spPr>
          <p:txBody>
            <a:bodyPr/>
            <a:lstStyle/>
            <a:p>
              <a:endParaRPr lang="he-IL"/>
            </a:p>
          </p:txBody>
        </p:sp>
      </p:grpSp>
      <p:grpSp>
        <p:nvGrpSpPr>
          <p:cNvPr id="11" name="Group 11"/>
          <p:cNvGrpSpPr/>
          <p:nvPr/>
        </p:nvGrpSpPr>
        <p:grpSpPr>
          <a:xfrm>
            <a:off x="7015744" y="6245792"/>
            <a:ext cx="3384381" cy="873354"/>
            <a:chOff x="0" y="0"/>
            <a:chExt cx="4512509" cy="1164472"/>
          </a:xfrm>
        </p:grpSpPr>
        <p:sp>
          <p:nvSpPr>
            <p:cNvPr id="12" name="Freeform 12"/>
            <p:cNvSpPr/>
            <p:nvPr/>
          </p:nvSpPr>
          <p:spPr>
            <a:xfrm>
              <a:off x="3348037" y="0"/>
              <a:ext cx="1164472" cy="1164472"/>
            </a:xfrm>
            <a:custGeom>
              <a:avLst/>
              <a:gdLst/>
              <a:ahLst/>
              <a:cxnLst/>
              <a:rect l="l" t="t" r="r" b="b"/>
              <a:pathLst>
                <a:path w="1164472" h="1164472">
                  <a:moveTo>
                    <a:pt x="0" y="0"/>
                  </a:moveTo>
                  <a:lnTo>
                    <a:pt x="1164473" y="0"/>
                  </a:lnTo>
                  <a:lnTo>
                    <a:pt x="1164473" y="1164472"/>
                  </a:lnTo>
                  <a:lnTo>
                    <a:pt x="0" y="11644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he-IL"/>
            </a:p>
          </p:txBody>
        </p:sp>
        <p:sp>
          <p:nvSpPr>
            <p:cNvPr id="13" name="TextBox 13"/>
            <p:cNvSpPr txBox="1"/>
            <p:nvPr/>
          </p:nvSpPr>
          <p:spPr>
            <a:xfrm>
              <a:off x="0" y="75848"/>
              <a:ext cx="3348038" cy="830141"/>
            </a:xfrm>
            <a:prstGeom prst="rect">
              <a:avLst/>
            </a:prstGeom>
          </p:spPr>
          <p:txBody>
            <a:bodyPr lIns="0" tIns="0" rIns="0" bIns="0" rtlCol="0" anchor="t">
              <a:spAutoFit/>
            </a:bodyPr>
            <a:lstStyle/>
            <a:p>
              <a:pPr algn="ctr" rtl="1">
                <a:lnSpc>
                  <a:spcPts val="5180"/>
                </a:lnSpc>
                <a:spcBef>
                  <a:spcPct val="0"/>
                </a:spcBef>
              </a:pPr>
              <a:r>
                <a:rPr lang="he-IL" sz="3700" u="sng" dirty="0">
                  <a:solidFill>
                    <a:srgbClr val="000000"/>
                  </a:solidFill>
                  <a:latin typeface="Canva Sans"/>
                  <a:ea typeface="Canva Sans"/>
                  <a:cs typeface="Canva Sans"/>
                  <a:sym typeface="Canva Sans"/>
                  <a:hlinkClick r:id="rId17" tooltip="https://www.canva.com/design/DAG2lvSG2As/P27lGQRdsuTP0StLEFCUNA/edit?utm_content=DAG2lvSG2As&amp;utm_campaign=designshare&amp;utm_medium=link2&amp;utm_source=sharebutton"/>
                  <a:rtl/>
                </a:rPr>
                <a:t>מצגת מלווה</a:t>
              </a:r>
              <a:endParaRPr lang="he-IL" sz="3700" u="sng" dirty="0">
                <a:solidFill>
                  <a:srgbClr val="000000"/>
                </a:solidFill>
                <a:latin typeface="Canva Sans"/>
                <a:ea typeface="Canva Sans"/>
                <a:cs typeface="Canva Sans"/>
                <a:sym typeface="Canva Sans"/>
                <a:hlinkClick r:id="rId18" tooltip="https://www.canva.com/design/DAG2lvSG2As/P27lGQRdsuTP0StLEFCUNA/edit?utm_content=DAG2lvSG2As&amp;utm_campaign=designshare&amp;utm_medium=link2&amp;utm_source=sharebutton"/>
                <a:rtl/>
              </a:endParaRPr>
            </a:p>
          </p:txBody>
        </p:sp>
      </p:grpSp>
      <p:grpSp>
        <p:nvGrpSpPr>
          <p:cNvPr id="14" name="Group 14"/>
          <p:cNvGrpSpPr/>
          <p:nvPr/>
        </p:nvGrpSpPr>
        <p:grpSpPr>
          <a:xfrm>
            <a:off x="2188927" y="1571229"/>
            <a:ext cx="10050074" cy="4151245"/>
            <a:chOff x="0" y="0"/>
            <a:chExt cx="13400099" cy="5534994"/>
          </a:xfrm>
        </p:grpSpPr>
        <p:sp>
          <p:nvSpPr>
            <p:cNvPr id="15" name="Freeform 15"/>
            <p:cNvSpPr/>
            <p:nvPr/>
          </p:nvSpPr>
          <p:spPr>
            <a:xfrm>
              <a:off x="0" y="151128"/>
              <a:ext cx="13400099" cy="5383866"/>
            </a:xfrm>
            <a:custGeom>
              <a:avLst/>
              <a:gdLst/>
              <a:ahLst/>
              <a:cxnLst/>
              <a:rect l="l" t="t" r="r" b="b"/>
              <a:pathLst>
                <a:path w="13400099" h="5383866">
                  <a:moveTo>
                    <a:pt x="0" y="0"/>
                  </a:moveTo>
                  <a:lnTo>
                    <a:pt x="13400099" y="0"/>
                  </a:lnTo>
                  <a:lnTo>
                    <a:pt x="13400099" y="5383866"/>
                  </a:lnTo>
                  <a:lnTo>
                    <a:pt x="0" y="5383866"/>
                  </a:lnTo>
                  <a:lnTo>
                    <a:pt x="0" y="0"/>
                  </a:lnTo>
                  <a:close/>
                </a:path>
              </a:pathLst>
            </a:custGeom>
            <a:blipFill>
              <a:blip r:embed="rId19"/>
              <a:stretch>
                <a:fillRect t="-18342" b="-21659"/>
              </a:stretch>
            </a:blipFill>
          </p:spPr>
          <p:txBody>
            <a:bodyPr/>
            <a:lstStyle/>
            <a:p>
              <a:endParaRPr lang="he-IL"/>
            </a:p>
          </p:txBody>
        </p:sp>
        <p:grpSp>
          <p:nvGrpSpPr>
            <p:cNvPr id="16" name="Group 16"/>
            <p:cNvGrpSpPr/>
            <p:nvPr/>
          </p:nvGrpSpPr>
          <p:grpSpPr>
            <a:xfrm>
              <a:off x="0" y="0"/>
              <a:ext cx="13400099" cy="5534994"/>
              <a:chOff x="0" y="0"/>
              <a:chExt cx="2165173" cy="894338"/>
            </a:xfrm>
          </p:grpSpPr>
          <p:sp>
            <p:nvSpPr>
              <p:cNvPr id="17" name="Freeform 17"/>
              <p:cNvSpPr/>
              <p:nvPr/>
            </p:nvSpPr>
            <p:spPr>
              <a:xfrm>
                <a:off x="0" y="0"/>
                <a:ext cx="2165173" cy="894338"/>
              </a:xfrm>
              <a:custGeom>
                <a:avLst/>
                <a:gdLst/>
                <a:ahLst/>
                <a:cxnLst/>
                <a:rect l="l" t="t" r="r" b="b"/>
                <a:pathLst>
                  <a:path w="2165173" h="894338">
                    <a:moveTo>
                      <a:pt x="17893" y="0"/>
                    </a:moveTo>
                    <a:lnTo>
                      <a:pt x="2147280" y="0"/>
                    </a:lnTo>
                    <a:cubicBezTo>
                      <a:pt x="2157162" y="0"/>
                      <a:pt x="2165173" y="8011"/>
                      <a:pt x="2165173" y="17893"/>
                    </a:cubicBezTo>
                    <a:lnTo>
                      <a:pt x="2165173" y="876445"/>
                    </a:lnTo>
                    <a:cubicBezTo>
                      <a:pt x="2165173" y="886327"/>
                      <a:pt x="2157162" y="894338"/>
                      <a:pt x="2147280" y="894338"/>
                    </a:cubicBezTo>
                    <a:lnTo>
                      <a:pt x="17893" y="894338"/>
                    </a:lnTo>
                    <a:cubicBezTo>
                      <a:pt x="8011" y="894338"/>
                      <a:pt x="0" y="886327"/>
                      <a:pt x="0" y="876445"/>
                    </a:cubicBezTo>
                    <a:lnTo>
                      <a:pt x="0" y="17893"/>
                    </a:lnTo>
                    <a:cubicBezTo>
                      <a:pt x="0" y="8011"/>
                      <a:pt x="8011" y="0"/>
                      <a:pt x="17893" y="0"/>
                    </a:cubicBezTo>
                    <a:close/>
                  </a:path>
                </a:pathLst>
              </a:custGeom>
              <a:solidFill>
                <a:srgbClr val="000000">
                  <a:alpha val="0"/>
                </a:srgbClr>
              </a:solidFill>
              <a:ln w="114300" cap="sq">
                <a:solidFill>
                  <a:srgbClr val="F1DE71"/>
                </a:solidFill>
                <a:prstDash val="solid"/>
                <a:miter/>
              </a:ln>
            </p:spPr>
            <p:txBody>
              <a:bodyPr/>
              <a:lstStyle/>
              <a:p>
                <a:endParaRPr lang="he-IL"/>
              </a:p>
            </p:txBody>
          </p:sp>
          <p:sp>
            <p:nvSpPr>
              <p:cNvPr id="18" name="TextBox 18"/>
              <p:cNvSpPr txBox="1"/>
              <p:nvPr/>
            </p:nvSpPr>
            <p:spPr>
              <a:xfrm>
                <a:off x="0" y="-47625"/>
                <a:ext cx="2165173" cy="941963"/>
              </a:xfrm>
              <a:prstGeom prst="rect">
                <a:avLst/>
              </a:prstGeom>
            </p:spPr>
            <p:txBody>
              <a:bodyPr lIns="50800" tIns="50800" rIns="50800" bIns="50800" rtlCol="0" anchor="ctr"/>
              <a:lstStyle/>
              <a:p>
                <a:pPr algn="ctr">
                  <a:lnSpc>
                    <a:spcPts val="2659"/>
                  </a:lnSpc>
                  <a:spcBef>
                    <a:spcPct val="0"/>
                  </a:spcBef>
                </a:pPr>
                <a:endParaRPr/>
              </a:p>
            </p:txBody>
          </p:sp>
        </p:grpSp>
      </p:grpSp>
      <p:sp>
        <p:nvSpPr>
          <p:cNvPr id="19" name="TextBox 19"/>
          <p:cNvSpPr txBox="1"/>
          <p:nvPr/>
        </p:nvSpPr>
        <p:spPr>
          <a:xfrm rot="5400000">
            <a:off x="14516529" y="4958774"/>
            <a:ext cx="6929941" cy="1527401"/>
          </a:xfrm>
          <a:prstGeom prst="rect">
            <a:avLst/>
          </a:prstGeom>
        </p:spPr>
        <p:txBody>
          <a:bodyPr lIns="0" tIns="0" rIns="0" bIns="0" rtlCol="0" anchor="t">
            <a:spAutoFit/>
          </a:bodyPr>
          <a:lstStyle/>
          <a:p>
            <a:pPr algn="ctr" rtl="1">
              <a:lnSpc>
                <a:spcPts val="12412"/>
              </a:lnSpc>
              <a:spcBef>
                <a:spcPct val="0"/>
              </a:spcBef>
            </a:pPr>
            <a:r>
              <a:rPr lang="he-IL" sz="8866" dirty="0">
                <a:solidFill>
                  <a:srgbClr val="000000"/>
                </a:solidFill>
                <a:latin typeface="Petel"/>
                <a:ea typeface="Petel"/>
                <a:cs typeface="Petel"/>
                <a:sym typeface="Petel"/>
                <a:rtl/>
              </a:rPr>
              <a:t>תַּהֲלִיכִים וּמַעֲרָכוֹת</a:t>
            </a:r>
          </a:p>
        </p:txBody>
      </p:sp>
      <p:sp>
        <p:nvSpPr>
          <p:cNvPr id="20" name="TextBox 20"/>
          <p:cNvSpPr txBox="1"/>
          <p:nvPr/>
        </p:nvSpPr>
        <p:spPr>
          <a:xfrm>
            <a:off x="12239001" y="200010"/>
            <a:ext cx="2116455" cy="928742"/>
          </a:xfrm>
          <a:prstGeom prst="rect">
            <a:avLst/>
          </a:prstGeom>
        </p:spPr>
        <p:txBody>
          <a:bodyPr lIns="0" tIns="0" rIns="0" bIns="0" rtlCol="0" anchor="t">
            <a:spAutoFit/>
          </a:bodyPr>
          <a:lstStyle/>
          <a:p>
            <a:pPr algn="ctr" rtl="1">
              <a:lnSpc>
                <a:spcPts val="7609"/>
              </a:lnSpc>
              <a:spcBef>
                <a:spcPct val="0"/>
              </a:spcBef>
            </a:pPr>
            <a:r>
              <a:rPr lang="he-IL" sz="5435" b="1">
                <a:solidFill>
                  <a:srgbClr val="006D36"/>
                </a:solidFill>
                <a:latin typeface="Canva Sans Bold"/>
                <a:ea typeface="Canva Sans Bold"/>
                <a:cs typeface="Canva Sans Bold"/>
                <a:sym typeface="Canva Sans Bold"/>
                <a:rtl/>
              </a:rPr>
              <a:t>חלק ב’</a:t>
            </a:r>
          </a:p>
        </p:txBody>
      </p:sp>
      <p:sp>
        <p:nvSpPr>
          <p:cNvPr id="21" name="Freeform 21"/>
          <p:cNvSpPr/>
          <p:nvPr/>
        </p:nvSpPr>
        <p:spPr>
          <a:xfrm>
            <a:off x="9739902" y="7844193"/>
            <a:ext cx="764993" cy="848813"/>
          </a:xfrm>
          <a:custGeom>
            <a:avLst/>
            <a:gdLst/>
            <a:ahLst/>
            <a:cxnLst/>
            <a:rect l="l" t="t" r="r" b="b"/>
            <a:pathLst>
              <a:path w="764993" h="848813">
                <a:moveTo>
                  <a:pt x="0" y="0"/>
                </a:moveTo>
                <a:lnTo>
                  <a:pt x="764992" y="0"/>
                </a:lnTo>
                <a:lnTo>
                  <a:pt x="764992" y="848813"/>
                </a:lnTo>
                <a:lnTo>
                  <a:pt x="0" y="84881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he-IL"/>
          </a:p>
        </p:txBody>
      </p:sp>
      <p:sp>
        <p:nvSpPr>
          <p:cNvPr id="22" name="TextBox 22"/>
          <p:cNvSpPr txBox="1"/>
          <p:nvPr/>
        </p:nvSpPr>
        <p:spPr>
          <a:xfrm>
            <a:off x="7015744" y="7900300"/>
            <a:ext cx="2511028"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22" tooltip="https://meyda.education.gov.il/files/Pop/0files/mada-technology/halon/biodegradable%20plastic%20teacher.pdf"/>
                <a:rtl/>
              </a:rPr>
              <a:t>מדריך למורה</a:t>
            </a:r>
          </a:p>
        </p:txBody>
      </p:sp>
      <p:sp>
        <p:nvSpPr>
          <p:cNvPr id="23" name="Freeform 23">
            <a:hlinkClick r:id="rId23" action="ppaction://hlinksldjump"/>
          </p:cNvPr>
          <p:cNvSpPr/>
          <p:nvPr/>
        </p:nvSpPr>
        <p:spPr>
          <a:xfrm>
            <a:off x="14556440" y="1128752"/>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he-I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337726" cy="107061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9895" b="-4223"/>
            </a:stretch>
          </a:blipFill>
        </p:spPr>
        <p:txBody>
          <a:bodyPr/>
          <a:lstStyle/>
          <a:p>
            <a:endParaRPr lang="he-IL"/>
          </a:p>
        </p:txBody>
      </p:sp>
      <p:sp>
        <p:nvSpPr>
          <p:cNvPr id="3" name="Freeform 3"/>
          <p:cNvSpPr/>
          <p:nvPr/>
        </p:nvSpPr>
        <p:spPr>
          <a:xfrm rot="5400000">
            <a:off x="11428385" y="3863430"/>
            <a:ext cx="10744199" cy="3017344"/>
          </a:xfrm>
          <a:custGeom>
            <a:avLst/>
            <a:gdLst/>
            <a:ahLst/>
            <a:cxnLst/>
            <a:rect l="l" t="t" r="r" b="b"/>
            <a:pathLst>
              <a:path w="10647108" h="3612388">
                <a:moveTo>
                  <a:pt x="0" y="0"/>
                </a:moveTo>
                <a:lnTo>
                  <a:pt x="10647108" y="0"/>
                </a:lnTo>
                <a:lnTo>
                  <a:pt x="10647108" y="3612388"/>
                </a:lnTo>
                <a:lnTo>
                  <a:pt x="0" y="3612388"/>
                </a:lnTo>
                <a:lnTo>
                  <a:pt x="0" y="0"/>
                </a:lnTo>
                <a:close/>
              </a:path>
            </a:pathLst>
          </a:custGeom>
          <a:blipFill>
            <a:blip r:embed="rId3">
              <a:extLst>
                <a:ext uri="{96DAC541-7B7A-43D3-8B79-37D633B846F1}">
                  <asvg:svgBlip xmlns:asvg="http://schemas.microsoft.com/office/drawing/2016/SVG/main" r:embed="rId4"/>
                </a:ext>
              </a:extLst>
            </a:blip>
            <a:stretch>
              <a:fillRect l="-13401" t="-280" r="-9760"/>
            </a:stretch>
          </a:blipFill>
        </p:spPr>
        <p:txBody>
          <a:bodyPr/>
          <a:lstStyle/>
          <a:p>
            <a:endParaRPr lang="he-IL"/>
          </a:p>
        </p:txBody>
      </p:sp>
      <p:sp>
        <p:nvSpPr>
          <p:cNvPr id="4" name="Freeform 4">
            <a:hlinkClick r:id="rId5" tooltip="https://meyda.education.gov.il/files/Pop/0files/mada-technology/halon/biomimicry%20podcast.pdf"/>
          </p:cNvPr>
          <p:cNvSpPr/>
          <p:nvPr/>
        </p:nvSpPr>
        <p:spPr>
          <a:xfrm>
            <a:off x="6497648" y="3412948"/>
            <a:ext cx="1752478" cy="3567386"/>
          </a:xfrm>
          <a:custGeom>
            <a:avLst/>
            <a:gdLst/>
            <a:ahLst/>
            <a:cxnLst/>
            <a:rect l="l" t="t" r="r" b="b"/>
            <a:pathLst>
              <a:path w="1752478" h="3567386">
                <a:moveTo>
                  <a:pt x="0" y="0"/>
                </a:moveTo>
                <a:lnTo>
                  <a:pt x="1752478" y="0"/>
                </a:lnTo>
                <a:lnTo>
                  <a:pt x="1752478" y="3567386"/>
                </a:lnTo>
                <a:lnTo>
                  <a:pt x="0" y="3567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5" name="Freeform 5">
            <a:hlinkClick r:id="rId8" tooltip="https://meyda.education.gov.il/files/Pop/0files/mada-technology/heker/tashpav/biomimicry.pdf"/>
          </p:cNvPr>
          <p:cNvSpPr/>
          <p:nvPr/>
        </p:nvSpPr>
        <p:spPr>
          <a:xfrm>
            <a:off x="13589248" y="7718397"/>
            <a:ext cx="1780147" cy="1780147"/>
          </a:xfrm>
          <a:custGeom>
            <a:avLst/>
            <a:gdLst/>
            <a:ahLst/>
            <a:cxnLst/>
            <a:rect l="l" t="t" r="r" b="b"/>
            <a:pathLst>
              <a:path w="1780147" h="1780147">
                <a:moveTo>
                  <a:pt x="0" y="0"/>
                </a:moveTo>
                <a:lnTo>
                  <a:pt x="1780147" y="0"/>
                </a:lnTo>
                <a:lnTo>
                  <a:pt x="1780147" y="1780147"/>
                </a:lnTo>
                <a:lnTo>
                  <a:pt x="0" y="17801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he-IL"/>
          </a:p>
        </p:txBody>
      </p:sp>
      <p:sp>
        <p:nvSpPr>
          <p:cNvPr id="6" name="Freeform 6">
            <a:hlinkClick r:id="rId11" tooltip="https://pop.education.gov.il/tchumey_daat/mada-tehnologia/broadsheet/"/>
          </p:cNvPr>
          <p:cNvSpPr/>
          <p:nvPr/>
        </p:nvSpPr>
        <p:spPr>
          <a:xfrm>
            <a:off x="1026736" y="8050226"/>
            <a:ext cx="1711693" cy="1292328"/>
          </a:xfrm>
          <a:custGeom>
            <a:avLst/>
            <a:gdLst/>
            <a:ahLst/>
            <a:cxnLst/>
            <a:rect l="l" t="t" r="r" b="b"/>
            <a:pathLst>
              <a:path w="1711693" h="1292328">
                <a:moveTo>
                  <a:pt x="0" y="0"/>
                </a:moveTo>
                <a:lnTo>
                  <a:pt x="1711693" y="0"/>
                </a:lnTo>
                <a:lnTo>
                  <a:pt x="1711693" y="1292328"/>
                </a:lnTo>
                <a:lnTo>
                  <a:pt x="0" y="12923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he-IL"/>
          </a:p>
        </p:txBody>
      </p:sp>
      <p:sp>
        <p:nvSpPr>
          <p:cNvPr id="7" name="Freeform 7">
            <a:hlinkClick r:id="rId14" action="ppaction://hlinksldjump"/>
          </p:cNvPr>
          <p:cNvSpPr/>
          <p:nvPr/>
        </p:nvSpPr>
        <p:spPr>
          <a:xfrm>
            <a:off x="14861847" y="1028700"/>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he-IL"/>
          </a:p>
        </p:txBody>
      </p:sp>
      <p:sp>
        <p:nvSpPr>
          <p:cNvPr id="8" name="TextBox 8"/>
          <p:cNvSpPr txBox="1"/>
          <p:nvPr/>
        </p:nvSpPr>
        <p:spPr>
          <a:xfrm rot="5400000">
            <a:off x="13585577" y="4555877"/>
            <a:ext cx="6929941" cy="1865304"/>
          </a:xfrm>
          <a:prstGeom prst="rect">
            <a:avLst/>
          </a:prstGeom>
        </p:spPr>
        <p:txBody>
          <a:bodyPr lIns="0" tIns="0" rIns="0" bIns="0" rtlCol="0" anchor="t">
            <a:spAutoFit/>
          </a:bodyPr>
          <a:lstStyle/>
          <a:p>
            <a:pPr algn="ctr" rtl="1">
              <a:lnSpc>
                <a:spcPts val="6826"/>
              </a:lnSpc>
            </a:pPr>
            <a:r>
              <a:rPr lang="he-IL" sz="8866" dirty="0">
                <a:solidFill>
                  <a:srgbClr val="000000"/>
                </a:solidFill>
                <a:latin typeface="Petel"/>
                <a:ea typeface="Petel"/>
                <a:cs typeface="Petel"/>
                <a:sym typeface="Petel"/>
                <a:rtl/>
              </a:rPr>
              <a:t> פְּעִילוּיוֹת הַעֲשָׁרָה וּמְקוֹרוֹת מֵידָע</a:t>
            </a:r>
          </a:p>
        </p:txBody>
      </p:sp>
      <p:sp>
        <p:nvSpPr>
          <p:cNvPr id="9" name="TextBox 9"/>
          <p:cNvSpPr txBox="1"/>
          <p:nvPr/>
        </p:nvSpPr>
        <p:spPr>
          <a:xfrm>
            <a:off x="7969738" y="5571527"/>
            <a:ext cx="2916354" cy="1560217"/>
          </a:xfrm>
          <a:prstGeom prst="rect">
            <a:avLst/>
          </a:prstGeom>
        </p:spPr>
        <p:txBody>
          <a:bodyPr lIns="0" tIns="0" rIns="0" bIns="0" rtlCol="0" anchor="t">
            <a:spAutoFit/>
          </a:bodyPr>
          <a:lstStyle/>
          <a:p>
            <a:pPr algn="ctr" rtl="1">
              <a:lnSpc>
                <a:spcPts val="4226"/>
              </a:lnSpc>
            </a:pPr>
            <a:r>
              <a:rPr lang="he-IL" sz="3018" b="1">
                <a:solidFill>
                  <a:srgbClr val="000000"/>
                </a:solidFill>
                <a:latin typeface="Canva Sans Bold"/>
                <a:ea typeface="Canva Sans Bold"/>
                <a:cs typeface="Canva Sans Bold"/>
                <a:sym typeface="Canva Sans Bold"/>
                <a:hlinkClick r:id="rId5" tooltip="https://meyda.education.gov.il/files/Pop/0files/mada-technology/halon/biomimicry%20podcast.pdf"/>
                <a:rtl/>
              </a:rPr>
              <a:t>פודקאסט בנושא </a:t>
            </a:r>
          </a:p>
          <a:p>
            <a:pPr algn="ctr" rtl="1">
              <a:lnSpc>
                <a:spcPts val="4226"/>
              </a:lnSpc>
            </a:pPr>
            <a:r>
              <a:rPr lang="he-IL" sz="3018" b="1">
                <a:solidFill>
                  <a:srgbClr val="000000"/>
                </a:solidFill>
                <a:latin typeface="Canva Sans Bold"/>
                <a:ea typeface="Canva Sans Bold"/>
                <a:cs typeface="Canva Sans Bold"/>
                <a:sym typeface="Canva Sans Bold"/>
                <a:hlinkClick r:id="rId5" tooltip="https://meyda.education.gov.il/files/Pop/0files/mada-technology/halon/biomimicry%20podcast.pdf"/>
                <a:rtl/>
              </a:rPr>
              <a:t>ביומימיקרי</a:t>
            </a:r>
            <a:r>
              <a:rPr lang="ar-EG" sz="3018">
                <a:solidFill>
                  <a:srgbClr val="000000"/>
                </a:solidFill>
                <a:latin typeface="Canva Sans"/>
                <a:ea typeface="Canva Sans"/>
                <a:cs typeface="Canva Sans"/>
                <a:sym typeface="Canva Sans"/>
                <a:rtl/>
              </a:rPr>
              <a:t>- </a:t>
            </a:r>
          </a:p>
          <a:p>
            <a:pPr algn="ctr" rtl="1">
              <a:lnSpc>
                <a:spcPts val="3997"/>
              </a:lnSpc>
              <a:spcBef>
                <a:spcPct val="0"/>
              </a:spcBef>
            </a:pPr>
            <a:r>
              <a:rPr lang="he-IL" sz="2855">
                <a:solidFill>
                  <a:srgbClr val="000000"/>
                </a:solidFill>
                <a:latin typeface="Canva Sans"/>
                <a:ea typeface="Canva Sans"/>
                <a:cs typeface="Canva Sans"/>
                <a:sym typeface="Canva Sans"/>
                <a:rtl/>
              </a:rPr>
              <a:t>האזנה מונחת</a:t>
            </a:r>
          </a:p>
        </p:txBody>
      </p:sp>
      <p:sp>
        <p:nvSpPr>
          <p:cNvPr id="10" name="TextBox 10"/>
          <p:cNvSpPr txBox="1"/>
          <p:nvPr/>
        </p:nvSpPr>
        <p:spPr>
          <a:xfrm>
            <a:off x="10571903" y="8113475"/>
            <a:ext cx="3017345" cy="1144825"/>
          </a:xfrm>
          <a:prstGeom prst="rect">
            <a:avLst/>
          </a:prstGeom>
        </p:spPr>
        <p:txBody>
          <a:bodyPr lIns="0" tIns="0" rIns="0" bIns="0" rtlCol="0" anchor="t">
            <a:spAutoFit/>
          </a:bodyPr>
          <a:lstStyle/>
          <a:p>
            <a:pPr algn="ctr" rtl="1">
              <a:lnSpc>
                <a:spcPts val="4618"/>
              </a:lnSpc>
              <a:spcBef>
                <a:spcPct val="0"/>
              </a:spcBef>
            </a:pPr>
            <a:r>
              <a:rPr lang="he-IL" sz="3298" b="1">
                <a:solidFill>
                  <a:srgbClr val="000000"/>
                </a:solidFill>
                <a:latin typeface="Canva Sans Bold"/>
                <a:ea typeface="Canva Sans Bold"/>
                <a:cs typeface="Canva Sans Bold"/>
                <a:sym typeface="Canva Sans Bold"/>
                <a:hlinkClick r:id="rId8" tooltip="https://meyda.education.gov.il/files/Pop/0files/mada-technology/heker/tashpav/biomimicry.pdf"/>
                <a:rtl/>
              </a:rPr>
              <a:t>מקורות מידע</a:t>
            </a:r>
            <a:r>
              <a:rPr lang="he-IL" sz="3298" b="1">
                <a:solidFill>
                  <a:srgbClr val="000000"/>
                </a:solidFill>
                <a:latin typeface="Canva Sans Bold"/>
                <a:ea typeface="Canva Sans Bold"/>
                <a:cs typeface="Canva Sans Bold"/>
                <a:sym typeface="Canva Sans Bold"/>
                <a:rtl/>
              </a:rPr>
              <a:t> - ביומימיקרי</a:t>
            </a:r>
          </a:p>
        </p:txBody>
      </p:sp>
      <p:grpSp>
        <p:nvGrpSpPr>
          <p:cNvPr id="11" name="Group 11"/>
          <p:cNvGrpSpPr/>
          <p:nvPr/>
        </p:nvGrpSpPr>
        <p:grpSpPr>
          <a:xfrm>
            <a:off x="10056861" y="1137747"/>
            <a:ext cx="4047430" cy="4058894"/>
            <a:chOff x="0" y="0"/>
            <a:chExt cx="5396574" cy="5411858"/>
          </a:xfrm>
        </p:grpSpPr>
        <p:sp>
          <p:nvSpPr>
            <p:cNvPr id="12" name="Freeform 12">
              <a:hlinkClick r:id="rId17" tooltip="https://meyda.education.gov.il/files/Pop/0files/mada-technology/biomimicry%20information%20source.pdf"/>
            </p:cNvPr>
            <p:cNvSpPr/>
            <p:nvPr/>
          </p:nvSpPr>
          <p:spPr>
            <a:xfrm>
              <a:off x="1079845" y="0"/>
              <a:ext cx="3236883" cy="3785828"/>
            </a:xfrm>
            <a:custGeom>
              <a:avLst/>
              <a:gdLst/>
              <a:ahLst/>
              <a:cxnLst/>
              <a:rect l="l" t="t" r="r" b="b"/>
              <a:pathLst>
                <a:path w="3236883" h="3785828">
                  <a:moveTo>
                    <a:pt x="0" y="0"/>
                  </a:moveTo>
                  <a:lnTo>
                    <a:pt x="3236883" y="0"/>
                  </a:lnTo>
                  <a:lnTo>
                    <a:pt x="3236883" y="3785828"/>
                  </a:lnTo>
                  <a:lnTo>
                    <a:pt x="0" y="37858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he-IL"/>
            </a:p>
          </p:txBody>
        </p:sp>
        <p:sp>
          <p:nvSpPr>
            <p:cNvPr id="13" name="TextBox 13"/>
            <p:cNvSpPr txBox="1"/>
            <p:nvPr/>
          </p:nvSpPr>
          <p:spPr>
            <a:xfrm>
              <a:off x="0" y="3907687"/>
              <a:ext cx="5396574" cy="1504171"/>
            </a:xfrm>
            <a:prstGeom prst="rect">
              <a:avLst/>
            </a:prstGeom>
          </p:spPr>
          <p:txBody>
            <a:bodyPr lIns="0" tIns="0" rIns="0" bIns="0" rtlCol="0" anchor="t">
              <a:spAutoFit/>
            </a:bodyPr>
            <a:lstStyle/>
            <a:p>
              <a:pPr algn="ctr" rtl="1">
                <a:lnSpc>
                  <a:spcPts val="4620"/>
                </a:lnSpc>
                <a:spcBef>
                  <a:spcPct val="0"/>
                </a:spcBef>
              </a:pPr>
              <a:r>
                <a:rPr lang="he-IL" sz="3300" b="1">
                  <a:solidFill>
                    <a:srgbClr val="000000"/>
                  </a:solidFill>
                  <a:latin typeface="Canva Sans Bold"/>
                  <a:ea typeface="Canva Sans Bold"/>
                  <a:cs typeface="Canva Sans Bold"/>
                  <a:sym typeface="Canva Sans Bold"/>
                  <a:hlinkClick r:id="rId17" tooltip="https://meyda.education.gov.il/files/Pop/0files/mada-technology/biomimicry%20information%20source.pdf"/>
                  <a:rtl/>
                </a:rPr>
                <a:t>ביומימיקרי בעין העדשה</a:t>
              </a:r>
            </a:p>
          </p:txBody>
        </p:sp>
      </p:grpSp>
      <p:sp>
        <p:nvSpPr>
          <p:cNvPr id="14" name="TextBox 14"/>
          <p:cNvSpPr txBox="1"/>
          <p:nvPr/>
        </p:nvSpPr>
        <p:spPr>
          <a:xfrm>
            <a:off x="3047536" y="8473212"/>
            <a:ext cx="2666729" cy="563826"/>
          </a:xfrm>
          <a:prstGeom prst="rect">
            <a:avLst/>
          </a:prstGeom>
        </p:spPr>
        <p:txBody>
          <a:bodyPr lIns="0" tIns="0" rIns="0" bIns="0" rtlCol="0" anchor="t">
            <a:spAutoFit/>
          </a:bodyPr>
          <a:lstStyle/>
          <a:p>
            <a:pPr algn="ctr" rtl="1">
              <a:lnSpc>
                <a:spcPts val="4620"/>
              </a:lnSpc>
              <a:spcBef>
                <a:spcPct val="0"/>
              </a:spcBef>
            </a:pPr>
            <a:r>
              <a:rPr lang="he-IL" sz="3300" b="1">
                <a:solidFill>
                  <a:srgbClr val="000000"/>
                </a:solidFill>
                <a:latin typeface="Canva Sans Bold"/>
                <a:ea typeface="Canva Sans Bold"/>
                <a:cs typeface="Canva Sans Bold"/>
                <a:sym typeface="Canva Sans Bold"/>
                <a:hlinkClick r:id="rId11" tooltip="https://pop.education.gov.il/tchumey_daat/mada-tehnologia/broadsheet/"/>
                <a:rtl/>
              </a:rPr>
              <a:t>עלונים קודמים</a:t>
            </a:r>
          </a:p>
        </p:txBody>
      </p:sp>
      <p:sp>
        <p:nvSpPr>
          <p:cNvPr id="15" name="TextBox 15"/>
          <p:cNvSpPr txBox="1"/>
          <p:nvPr/>
        </p:nvSpPr>
        <p:spPr>
          <a:xfrm>
            <a:off x="7332634" y="7516508"/>
            <a:ext cx="2161525" cy="564637"/>
          </a:xfrm>
          <a:prstGeom prst="rect">
            <a:avLst/>
          </a:prstGeom>
        </p:spPr>
        <p:txBody>
          <a:bodyPr lIns="0" tIns="0" rIns="0" bIns="0" rtlCol="0" anchor="t">
            <a:spAutoFit/>
          </a:bodyPr>
          <a:lstStyle/>
          <a:p>
            <a:pPr algn="ctr" rtl="1">
              <a:lnSpc>
                <a:spcPts val="4575"/>
              </a:lnSpc>
              <a:spcBef>
                <a:spcPct val="0"/>
              </a:spcBef>
            </a:pPr>
            <a:r>
              <a:rPr lang="he-IL" sz="3268" b="1">
                <a:solidFill>
                  <a:srgbClr val="000000"/>
                </a:solidFill>
                <a:latin typeface="Canva Sans Bold"/>
                <a:ea typeface="Canva Sans Bold"/>
                <a:cs typeface="Canva Sans Bold"/>
                <a:sym typeface="Canva Sans Bold"/>
                <a:hlinkClick r:id="rId20" tooltip="https://meyda.education.gov.il/files/Pop/0files/mada-technology/halon/biomimicry%20podcast%20teacher.pdf"/>
                <a:rtl/>
              </a:rPr>
              <a:t>קובץ למורה</a:t>
            </a:r>
          </a:p>
        </p:txBody>
      </p:sp>
      <p:grpSp>
        <p:nvGrpSpPr>
          <p:cNvPr id="16" name="Group 16"/>
          <p:cNvGrpSpPr/>
          <p:nvPr/>
        </p:nvGrpSpPr>
        <p:grpSpPr>
          <a:xfrm>
            <a:off x="562217" y="966129"/>
            <a:ext cx="4976725" cy="6038922"/>
            <a:chOff x="1060578" y="1099174"/>
            <a:chExt cx="6635634" cy="8051896"/>
          </a:xfrm>
        </p:grpSpPr>
        <p:sp>
          <p:nvSpPr>
            <p:cNvPr id="17" name="Freeform 17">
              <a:hlinkClick r:id="rId21" tooltip="https://meyda.education.gov.il/files/Pop/0files/mada-technology/halon/fashion%20design.pdf"/>
            </p:cNvPr>
            <p:cNvSpPr/>
            <p:nvPr/>
          </p:nvSpPr>
          <p:spPr>
            <a:xfrm rot="-6901815">
              <a:off x="1135229" y="1024523"/>
              <a:ext cx="6486332" cy="6635634"/>
            </a:xfrm>
            <a:custGeom>
              <a:avLst/>
              <a:gdLst/>
              <a:ahLst/>
              <a:cxnLst/>
              <a:rect l="l" t="t" r="r" b="b"/>
              <a:pathLst>
                <a:path w="6486332" h="6635634">
                  <a:moveTo>
                    <a:pt x="0" y="0"/>
                  </a:moveTo>
                  <a:lnTo>
                    <a:pt x="6486332" y="0"/>
                  </a:lnTo>
                  <a:lnTo>
                    <a:pt x="6486332" y="6635634"/>
                  </a:lnTo>
                  <a:lnTo>
                    <a:pt x="0" y="6635634"/>
                  </a:lnTo>
                  <a:lnTo>
                    <a:pt x="0" y="0"/>
                  </a:lnTo>
                  <a:close/>
                </a:path>
              </a:pathLst>
            </a:custGeom>
            <a:blipFill>
              <a:blip r:embed="rId22"/>
              <a:stretch>
                <a:fillRect/>
              </a:stretch>
            </a:blipFill>
          </p:spPr>
          <p:txBody>
            <a:bodyPr/>
            <a:lstStyle/>
            <a:p>
              <a:endParaRPr lang="he-IL"/>
            </a:p>
          </p:txBody>
        </p:sp>
        <p:sp>
          <p:nvSpPr>
            <p:cNvPr id="18" name="TextBox 18"/>
            <p:cNvSpPr txBox="1"/>
            <p:nvPr/>
          </p:nvSpPr>
          <p:spPr>
            <a:xfrm>
              <a:off x="2364332" y="7727603"/>
              <a:ext cx="3625784" cy="1423467"/>
            </a:xfrm>
            <a:prstGeom prst="rect">
              <a:avLst/>
            </a:prstGeom>
          </p:spPr>
          <p:txBody>
            <a:bodyPr lIns="0" tIns="0" rIns="0" bIns="0" rtlCol="0" anchor="t">
              <a:spAutoFit/>
            </a:bodyPr>
            <a:lstStyle/>
            <a:p>
              <a:pPr algn="ctr" rtl="1">
                <a:lnSpc>
                  <a:spcPts val="4339"/>
                </a:lnSpc>
                <a:spcBef>
                  <a:spcPct val="0"/>
                </a:spcBef>
              </a:pPr>
              <a:r>
                <a:rPr lang="he-IL" sz="3099" b="1" dirty="0">
                  <a:solidFill>
                    <a:srgbClr val="000000"/>
                  </a:solidFill>
                  <a:latin typeface="Canva Sans Bold"/>
                  <a:ea typeface="Canva Sans Bold"/>
                  <a:cs typeface="Canva Sans Bold"/>
                  <a:sym typeface="Canva Sans Bold"/>
                  <a:hlinkClick r:id="rId21" tooltip="https://meyda.education.gov.il/files/Pop/0files/mada-technology/halon/fashion%20design.pdf"/>
                  <a:rtl/>
                </a:rPr>
                <a:t>עיצוב בהשראת הטבע</a:t>
              </a:r>
              <a:endParaRPr lang="he-IL" sz="3099" b="1" dirty="0">
                <a:solidFill>
                  <a:srgbClr val="000000"/>
                </a:solidFill>
                <a:latin typeface="Canva Sans Bold"/>
                <a:ea typeface="Canva Sans Bold"/>
                <a:cs typeface="Canva Sans Bold"/>
                <a:sym typeface="Canva Sans Bold"/>
                <a:rtl/>
              </a:endParaRPr>
            </a:p>
          </p:txBody>
        </p:sp>
        <p:sp>
          <p:nvSpPr>
            <p:cNvPr id="19" name="Freeform 19">
              <a:hlinkClick r:id="rId21" tooltip="https://meyda.education.gov.il/files/Pop/0files/mada-technology/halon/fashion%20design.pdf"/>
            </p:cNvPr>
            <p:cNvSpPr/>
            <p:nvPr/>
          </p:nvSpPr>
          <p:spPr>
            <a:xfrm>
              <a:off x="1298833" y="1951558"/>
              <a:ext cx="5756782" cy="5578277"/>
            </a:xfrm>
            <a:custGeom>
              <a:avLst/>
              <a:gdLst/>
              <a:ahLst/>
              <a:cxnLst/>
              <a:rect l="l" t="t" r="r" b="b"/>
              <a:pathLst>
                <a:path w="5756782" h="5578277">
                  <a:moveTo>
                    <a:pt x="0" y="0"/>
                  </a:moveTo>
                  <a:lnTo>
                    <a:pt x="5756782" y="0"/>
                  </a:lnTo>
                  <a:lnTo>
                    <a:pt x="5756782" y="5578278"/>
                  </a:lnTo>
                  <a:lnTo>
                    <a:pt x="0" y="5578278"/>
                  </a:lnTo>
                  <a:lnTo>
                    <a:pt x="0" y="0"/>
                  </a:lnTo>
                  <a:close/>
                </a:path>
              </a:pathLst>
            </a:custGeom>
            <a:blipFill>
              <a:blip r:embed="rId23"/>
              <a:stretch>
                <a:fillRect l="-50103" t="-22115" r="-29035" b="-1286"/>
              </a:stretch>
            </a:blipFill>
          </p:spPr>
          <p:txBody>
            <a:bodyPr/>
            <a:lstStyle/>
            <a:p>
              <a:endParaRPr lang="he-IL"/>
            </a:p>
          </p:txBody>
        </p:sp>
      </p:grpSp>
    </p:spTree>
  </p:cSld>
  <p:clrMapOvr>
    <a:masterClrMapping/>
  </p:clrMapOvr>
</p:sld>
</file>

<file path=ppt/theme/theme1.xml><?xml version="1.0" encoding="utf-8"?>
<a:theme xmlns:a="http://schemas.openxmlformats.org/drawingml/2006/main" name="Office Theme">
  <a:themeElements>
    <a:clrScheme name="התאמה אישית 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6205</TotalTime>
  <Words>542</Words>
  <Application>Microsoft Office PowerPoint</Application>
  <PresentationFormat>מותאם אישית</PresentationFormat>
  <Paragraphs>133</Paragraphs>
  <Slides>11</Slides>
  <Notes>0</Notes>
  <HiddenSlides>0</HiddenSlides>
  <MMClips>0</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11</vt:i4>
      </vt:variant>
    </vt:vector>
  </HeadingPairs>
  <TitlesOfParts>
    <vt:vector size="22" baseType="lpstr">
      <vt:lpstr>Guttman Yad-Brush</vt:lpstr>
      <vt:lpstr>Arial</vt:lpstr>
      <vt:lpstr>Afarsek Bold</vt:lpstr>
      <vt:lpstr>Canva Sans</vt:lpstr>
      <vt:lpstr>Petel</vt:lpstr>
      <vt:lpstr>Achshelo</vt:lpstr>
      <vt:lpstr>Calibri (MS)</vt:lpstr>
      <vt:lpstr>Afarsek</vt:lpstr>
      <vt:lpstr>Calibri</vt:lpstr>
      <vt:lpstr>Canva Sans Bold</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עלון מדע וטכנולוגיה</dc:title>
  <dc:creator>איריס אשכול</dc:creator>
  <cp:lastModifiedBy>איריס אשכול</cp:lastModifiedBy>
  <cp:revision>7</cp:revision>
  <dcterms:created xsi:type="dcterms:W3CDTF">2006-08-16T00:00:00Z</dcterms:created>
  <dcterms:modified xsi:type="dcterms:W3CDTF">2025-12-14T18:22:29Z</dcterms:modified>
  <dc:identifier>DAGzfZf30k0</dc:identifier>
</cp:coreProperties>
</file>