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20" autoAdjust="0"/>
    <p:restoredTop sz="94660"/>
  </p:normalViewPr>
  <p:slideViewPr>
    <p:cSldViewPr snapToGrid="0">
      <p:cViewPr varScale="1">
        <p:scale>
          <a:sx n="86" d="100"/>
          <a:sy n="86" d="100"/>
        </p:scale>
        <p:origin x="4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r">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he-IL"/>
              <a:t>לחץ על הסמל כדי להוסיף תמונה</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t>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e-IL"/>
              <a:t>לחץ על הסמל כדי להוסיף תמונה</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e-IL"/>
              <a:t>לחץ על הסמל כדי להוסיף תמונה</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e-IL"/>
              <a:t>לחץ על הסמל כדי להוסיף תמונה</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t>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141410" y="3073397"/>
            <a:ext cx="4878391" cy="2717801"/>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3073397"/>
            <a:ext cx="4875210" cy="2717801"/>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2/26/2024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r">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1"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r" defTabSz="914400" rtl="1"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5ED82F-0F98-4FCB-BAE9-DDCF897A8004}"/>
              </a:ext>
            </a:extLst>
          </p:cNvPr>
          <p:cNvSpPr>
            <a:spLocks noGrp="1"/>
          </p:cNvSpPr>
          <p:nvPr>
            <p:ph type="ctrTitle"/>
          </p:nvPr>
        </p:nvSpPr>
        <p:spPr>
          <a:xfrm>
            <a:off x="9630205" y="-1763712"/>
            <a:ext cx="4849546" cy="1417295"/>
          </a:xfrm>
        </p:spPr>
        <p:txBody>
          <a:bodyPr/>
          <a:lstStyle/>
          <a:p>
            <a:endParaRPr lang="he-IL" dirty="0"/>
          </a:p>
        </p:txBody>
      </p:sp>
      <p:sp>
        <p:nvSpPr>
          <p:cNvPr id="3" name="כותרת משנה 2">
            <a:extLst>
              <a:ext uri="{FF2B5EF4-FFF2-40B4-BE49-F238E27FC236}">
                <a16:creationId xmlns:a16="http://schemas.microsoft.com/office/drawing/2014/main" id="{20BD3120-3E51-4D48-AD57-FDB4C4DC9DC5}"/>
              </a:ext>
            </a:extLst>
          </p:cNvPr>
          <p:cNvSpPr>
            <a:spLocks noGrp="1"/>
          </p:cNvSpPr>
          <p:nvPr>
            <p:ph type="subTitle" idx="1"/>
          </p:nvPr>
        </p:nvSpPr>
        <p:spPr>
          <a:xfrm>
            <a:off x="1876424" y="3602038"/>
            <a:ext cx="8791575" cy="2821396"/>
          </a:xfrm>
        </p:spPr>
        <p:txBody>
          <a:bodyPr>
            <a:normAutofit fontScale="92500" lnSpcReduction="10000"/>
          </a:bodyPr>
          <a:lstStyle/>
          <a:p>
            <a:pPr algn="ctr"/>
            <a:r>
              <a:rPr lang="he-IL" sz="5400">
                <a:solidFill>
                  <a:srgbClr val="002060"/>
                </a:solidFill>
                <a:latin typeface="Guttman Mantova" panose="02010401010101010101" pitchFamily="2" charset="-79"/>
                <a:cs typeface="Guttman Mantova" panose="02010401010101010101" pitchFamily="2" charset="-79"/>
              </a:rPr>
              <a:t>המדינה היהודית</a:t>
            </a:r>
          </a:p>
          <a:p>
            <a:pPr algn="ctr"/>
            <a:r>
              <a:rPr lang="he-IL" sz="4800">
                <a:solidFill>
                  <a:schemeClr val="tx1"/>
                </a:solidFill>
                <a:latin typeface="Guttman Mantova" panose="02010401010101010101" pitchFamily="2" charset="-79"/>
                <a:cs typeface="Guttman Mantova" panose="02010401010101010101" pitchFamily="2" charset="-79"/>
              </a:rPr>
              <a:t>הרב ד"ר יוחאי רודיק</a:t>
            </a:r>
          </a:p>
          <a:p>
            <a:pPr algn="ctr"/>
            <a:r>
              <a:rPr lang="he-IL" sz="4800">
                <a:solidFill>
                  <a:schemeClr val="tx1"/>
                </a:solidFill>
                <a:latin typeface="Guttman Mantova" panose="02010401010101010101" pitchFamily="2" charset="-79"/>
                <a:cs typeface="Guttman Mantova" panose="02010401010101010101" pitchFamily="2" charset="-79"/>
              </a:rPr>
              <a:t>מפמ"ר מחשבת ישראל ממ''ד</a:t>
            </a:r>
            <a:endParaRPr lang="he-IL" sz="4800" dirty="0">
              <a:solidFill>
                <a:schemeClr val="tx1"/>
              </a:solidFill>
              <a:latin typeface="Guttman Mantova" panose="02010401010101010101" pitchFamily="2" charset="-79"/>
              <a:cs typeface="Guttman Mantova" panose="02010401010101010101" pitchFamily="2" charset="-79"/>
            </a:endParaRPr>
          </a:p>
        </p:txBody>
      </p:sp>
      <p:pic>
        <p:nvPicPr>
          <p:cNvPr id="1026" name="Picture 2" descr="סמלי המדינה-דגל ישראל">
            <a:extLst>
              <a:ext uri="{FF2B5EF4-FFF2-40B4-BE49-F238E27FC236}">
                <a16:creationId xmlns:a16="http://schemas.microsoft.com/office/drawing/2014/main" id="{FBC9FE6E-6DB3-43A2-87E8-9D14CA0B8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288" y="0"/>
            <a:ext cx="635317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זכויות הלאום העברי בישראל/פלשתינה">
            <a:extLst>
              <a:ext uri="{FF2B5EF4-FFF2-40B4-BE49-F238E27FC236}">
                <a16:creationId xmlns:a16="http://schemas.microsoft.com/office/drawing/2014/main" id="{B0047A4D-1DED-4AF1-9DAD-5B9900442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205" y="0"/>
            <a:ext cx="2261641" cy="2821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ספר תורה למכירה , ספרי תורה למכירה, ספר תורה , torah scroll, דף הבית">
            <a:extLst>
              <a:ext uri="{FF2B5EF4-FFF2-40B4-BE49-F238E27FC236}">
                <a16:creationId xmlns:a16="http://schemas.microsoft.com/office/drawing/2014/main" id="{23BDA3DD-0CF1-44C8-801B-E72323245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8977" y="3065820"/>
            <a:ext cx="2756075" cy="1948631"/>
          </a:xfrm>
          <a:prstGeom prst="rect">
            <a:avLst/>
          </a:prstGeom>
          <a:noFill/>
          <a:extLst>
            <a:ext uri="{909E8E84-426E-40DD-AFC4-6F175D3DCCD1}">
              <a14:hiddenFill xmlns:a14="http://schemas.microsoft.com/office/drawing/2010/main">
                <a:solidFill>
                  <a:srgbClr val="FFFFFF"/>
                </a:solidFill>
              </a14:hiddenFill>
            </a:ext>
          </a:extLst>
        </p:spPr>
      </p:pic>
      <p:pic>
        <p:nvPicPr>
          <p:cNvPr id="6" name="שמע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41660424"/>
      </p:ext>
    </p:extLst>
  </p:cSld>
  <p:clrMapOvr>
    <a:masterClrMapping/>
  </p:clrMapOvr>
  <mc:AlternateContent xmlns:mc="http://schemas.openxmlformats.org/markup-compatibility/2006" xmlns:p14="http://schemas.microsoft.com/office/powerpoint/2010/main">
    <mc:Choice Requires="p14">
      <p:transition spd="slow" p14:dur="2000" advTm="106072"/>
    </mc:Choice>
    <mc:Fallback xmlns="">
      <p:transition spd="slow" advTm="10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ED26EA-B0D8-4596-A2C8-428399423510}"/>
              </a:ext>
            </a:extLst>
          </p:cNvPr>
          <p:cNvSpPr>
            <a:spLocks noGrp="1"/>
          </p:cNvSpPr>
          <p:nvPr>
            <p:ph type="title"/>
          </p:nvPr>
        </p:nvSpPr>
        <p:spPr/>
        <p:txBody>
          <a:bodyPr>
            <a:normAutofit fontScale="90000"/>
          </a:bodyPr>
          <a:lstStyle/>
          <a:p>
            <a:r>
              <a:rPr lang="he-IL" b="1" dirty="0">
                <a:solidFill>
                  <a:schemeClr val="bg1"/>
                </a:solidFill>
                <a:latin typeface="Guttman Frnew" panose="02010401010101010101" pitchFamily="2" charset="-79"/>
                <a:cs typeface="Guttman Frnew" panose="02010401010101010101" pitchFamily="2" charset="-79"/>
              </a:rPr>
              <a:t>9. </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שמא תאמר אנחנו לאום, יש לנו ארץ משלנו, יש לנו מדינה, יש לנו חיילים...</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האם לפני כן לא היה עם יהודי? מה שמייחד אותנו זו התורה...</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מצד אחד רואים התעוררות רבתי...מצד שני רואים אנו מחזה מחריד ואיום, מרד קיבוצי במלכות שמיים...</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יש הבדל בין יחיד החוטא בינו לבין עצמו, לבין ציבור המונים שהתארגן לחיות באורח שיטתי חיים של חטא ועוון...במדינה משלנו, עם נשיא משלנו.</a:t>
            </a:r>
          </a:p>
        </p:txBody>
      </p:sp>
      <p:sp>
        <p:nvSpPr>
          <p:cNvPr id="3" name="מציין מיקום טקסט 2">
            <a:extLst>
              <a:ext uri="{FF2B5EF4-FFF2-40B4-BE49-F238E27FC236}">
                <a16:creationId xmlns:a16="http://schemas.microsoft.com/office/drawing/2014/main" id="{37771D3A-61D7-4913-B86E-49465DE0C6AD}"/>
              </a:ext>
            </a:extLst>
          </p:cNvPr>
          <p:cNvSpPr>
            <a:spLocks noGrp="1"/>
          </p:cNvSpPr>
          <p:nvPr>
            <p:ph type="body" sz="half" idx="2"/>
          </p:nvPr>
        </p:nvSpPr>
        <p:spPr/>
        <p:txBody>
          <a:bodyPr>
            <a:normAutofit/>
          </a:bodyPr>
          <a:lstStyle/>
          <a:p>
            <a:r>
              <a:rPr lang="he-IL" sz="2800" b="1" cap="all" dirty="0">
                <a:solidFill>
                  <a:schemeClr val="bg1"/>
                </a:solidFill>
                <a:latin typeface="Guttman Frnew" panose="02010401010101010101" pitchFamily="2" charset="-79"/>
                <a:ea typeface="+mj-ea"/>
                <a:cs typeface="Guttman Frnew" panose="02010401010101010101" pitchFamily="2" charset="-79"/>
              </a:rPr>
              <a:t>				הרב אלעזר מנחם מן ש"ך, מכתבים ומאמרים.</a:t>
            </a:r>
          </a:p>
        </p:txBody>
      </p:sp>
      <p:pic>
        <p:nvPicPr>
          <p:cNvPr id="4" name="תמונה 3">
            <a:extLst>
              <a:ext uri="{FF2B5EF4-FFF2-40B4-BE49-F238E27FC236}">
                <a16:creationId xmlns:a16="http://schemas.microsoft.com/office/drawing/2014/main" id="{A0A73FC4-0FD7-4159-BC47-9F0292416888}"/>
              </a:ext>
            </a:extLst>
          </p:cNvPr>
          <p:cNvPicPr>
            <a:picLocks noChangeAspect="1"/>
          </p:cNvPicPr>
          <p:nvPr/>
        </p:nvPicPr>
        <p:blipFill rotWithShape="1">
          <a:blip r:embed="rId2"/>
          <a:srcRect l="1095" r="-1" b="7960"/>
          <a:stretch/>
        </p:blipFill>
        <p:spPr>
          <a:xfrm>
            <a:off x="9621760" y="4978193"/>
            <a:ext cx="1424109" cy="1879807"/>
          </a:xfrm>
          <a:prstGeom prst="rect">
            <a:avLst/>
          </a:prstGeom>
        </p:spPr>
      </p:pic>
      <p:pic>
        <p:nvPicPr>
          <p:cNvPr id="5" name="תמונה 4">
            <a:extLst>
              <a:ext uri="{FF2B5EF4-FFF2-40B4-BE49-F238E27FC236}">
                <a16:creationId xmlns:a16="http://schemas.microsoft.com/office/drawing/2014/main" id="{F0DC68BD-9004-4663-AB63-66B5EB5A4BB4}"/>
              </a:ext>
            </a:extLst>
          </p:cNvPr>
          <p:cNvPicPr>
            <a:picLocks noChangeAspect="1"/>
          </p:cNvPicPr>
          <p:nvPr/>
        </p:nvPicPr>
        <p:blipFill>
          <a:blip r:embed="rId3"/>
          <a:stretch>
            <a:fillRect/>
          </a:stretch>
        </p:blipFill>
        <p:spPr>
          <a:xfrm>
            <a:off x="7773627" y="4978193"/>
            <a:ext cx="1773495" cy="1773495"/>
          </a:xfrm>
          <a:prstGeom prst="rect">
            <a:avLst/>
          </a:prstGeom>
        </p:spPr>
      </p:pic>
    </p:spTree>
    <p:extLst>
      <p:ext uri="{BB962C8B-B14F-4D97-AF65-F5344CB8AC3E}">
        <p14:creationId xmlns:p14="http://schemas.microsoft.com/office/powerpoint/2010/main" val="2773259003"/>
      </p:ext>
    </p:extLst>
  </p:cSld>
  <p:clrMapOvr>
    <a:masterClrMapping/>
  </p:clrMapOvr>
  <mc:AlternateContent xmlns:mc="http://schemas.openxmlformats.org/markup-compatibility/2006" xmlns:p14="http://schemas.microsoft.com/office/powerpoint/2010/main">
    <mc:Choice Requires="p14">
      <p:transition spd="slow" p14:dur="2000" advTm="156330"/>
    </mc:Choice>
    <mc:Fallback xmlns="">
      <p:transition spd="slow" advTm="1563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C6F938-5B64-4E8F-B77D-2B49927BC46E}"/>
              </a:ext>
            </a:extLst>
          </p:cNvPr>
          <p:cNvSpPr>
            <a:spLocks noGrp="1"/>
          </p:cNvSpPr>
          <p:nvPr>
            <p:ph type="title"/>
          </p:nvPr>
        </p:nvSpPr>
        <p:spPr/>
        <p:txBody>
          <a:bodyPr/>
          <a:lstStyle/>
          <a:p>
            <a:br>
              <a:rPr lang="he-IL" dirty="0"/>
            </a:br>
            <a:r>
              <a:rPr lang="he-IL" sz="3200" b="1" dirty="0">
                <a:solidFill>
                  <a:schemeClr val="bg1"/>
                </a:solidFill>
                <a:latin typeface="Guttman Frnew" panose="02010401010101010101" pitchFamily="2" charset="-79"/>
                <a:cs typeface="Guttman Frnew" panose="02010401010101010101" pitchFamily="2" charset="-79"/>
              </a:rPr>
              <a:t>10.</a:t>
            </a:r>
            <a:br>
              <a:rPr lang="he-IL" dirty="0"/>
            </a:br>
            <a:r>
              <a:rPr lang="he-IL" sz="3200" b="1" dirty="0">
                <a:solidFill>
                  <a:schemeClr val="bg1"/>
                </a:solidFill>
                <a:latin typeface="Guttman Frnew" panose="02010401010101010101" pitchFamily="2" charset="-79"/>
                <a:cs typeface="Guttman Frnew" panose="02010401010101010101" pitchFamily="2" charset="-79"/>
              </a:rPr>
              <a:t>יש הבדל גדול בין הטובה שהקב"ה השפיע עלינו לבין הצורה בה אנו משתמשים בה. </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הקמת המדינה היא מתנה עצומה, עם פוטנציאל רוחני עצום...</a:t>
            </a:r>
          </a:p>
        </p:txBody>
      </p:sp>
      <p:sp>
        <p:nvSpPr>
          <p:cNvPr id="3" name="מציין מיקום טקסט 2">
            <a:extLst>
              <a:ext uri="{FF2B5EF4-FFF2-40B4-BE49-F238E27FC236}">
                <a16:creationId xmlns:a16="http://schemas.microsoft.com/office/drawing/2014/main" id="{494438B6-195F-4D30-A1F4-6DF8301B3A5B}"/>
              </a:ext>
            </a:extLst>
          </p:cNvPr>
          <p:cNvSpPr>
            <a:spLocks noGrp="1"/>
          </p:cNvSpPr>
          <p:nvPr>
            <p:ph type="body" sz="half" idx="2"/>
          </p:nvPr>
        </p:nvSpPr>
        <p:spPr/>
        <p:txBody>
          <a:bodyPr/>
          <a:lstStyle/>
          <a:p>
            <a:r>
              <a:rPr lang="he-IL" dirty="0"/>
              <a:t>		</a:t>
            </a:r>
            <a:r>
              <a:rPr lang="he-IL" sz="2800" dirty="0"/>
              <a:t>              </a:t>
            </a:r>
            <a:r>
              <a:rPr lang="he-IL" sz="2800" b="1" cap="all" dirty="0">
                <a:solidFill>
                  <a:schemeClr val="bg1"/>
                </a:solidFill>
                <a:latin typeface="Guttman Frnew" panose="02010401010101010101" pitchFamily="2" charset="-79"/>
                <a:ea typeface="+mj-ea"/>
                <a:cs typeface="Guttman Frnew" panose="02010401010101010101" pitchFamily="2" charset="-79"/>
              </a:rPr>
              <a:t>הרב שאול ישראלי, הרבנות והמדינה, עמוד 284.</a:t>
            </a:r>
          </a:p>
        </p:txBody>
      </p:sp>
      <p:pic>
        <p:nvPicPr>
          <p:cNvPr id="4" name="תמונה 3">
            <a:extLst>
              <a:ext uri="{FF2B5EF4-FFF2-40B4-BE49-F238E27FC236}">
                <a16:creationId xmlns:a16="http://schemas.microsoft.com/office/drawing/2014/main" id="{D38A66FC-CB92-455E-A364-63DF34A6ADBF}"/>
              </a:ext>
            </a:extLst>
          </p:cNvPr>
          <p:cNvPicPr>
            <a:picLocks noChangeAspect="1"/>
          </p:cNvPicPr>
          <p:nvPr/>
        </p:nvPicPr>
        <p:blipFill rotWithShape="1">
          <a:blip r:embed="rId2"/>
          <a:srcRect l="6958" t="5418" r="7442" b="4907"/>
          <a:stretch/>
        </p:blipFill>
        <p:spPr>
          <a:xfrm>
            <a:off x="8319513" y="3871451"/>
            <a:ext cx="2018433" cy="2819400"/>
          </a:xfrm>
          <a:prstGeom prst="rect">
            <a:avLst/>
          </a:prstGeom>
        </p:spPr>
      </p:pic>
    </p:spTree>
    <p:extLst>
      <p:ext uri="{BB962C8B-B14F-4D97-AF65-F5344CB8AC3E}">
        <p14:creationId xmlns:p14="http://schemas.microsoft.com/office/powerpoint/2010/main" val="792785892"/>
      </p:ext>
    </p:extLst>
  </p:cSld>
  <p:clrMapOvr>
    <a:masterClrMapping/>
  </p:clrMapOvr>
  <mc:AlternateContent xmlns:mc="http://schemas.openxmlformats.org/markup-compatibility/2006" xmlns:p14="http://schemas.microsoft.com/office/powerpoint/2010/main">
    <mc:Choice Requires="p14">
      <p:transition spd="slow" p14:dur="2000" advTm="131238"/>
    </mc:Choice>
    <mc:Fallback xmlns="">
      <p:transition spd="slow" advTm="13123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051B88-F8C4-40C1-B1A1-2413E6AB7F1A}"/>
              </a:ext>
            </a:extLst>
          </p:cNvPr>
          <p:cNvSpPr>
            <a:spLocks noGrp="1"/>
          </p:cNvSpPr>
          <p:nvPr>
            <p:ph type="title"/>
          </p:nvPr>
        </p:nvSpPr>
        <p:spPr/>
        <p:txBody>
          <a:bodyPr/>
          <a:lstStyle/>
          <a:p>
            <a:r>
              <a:rPr lang="he-IL" sz="2400" b="1" dirty="0">
                <a:solidFill>
                  <a:schemeClr val="bg1"/>
                </a:solidFill>
                <a:latin typeface="Guttman Frnew" panose="02010401010101010101" pitchFamily="2" charset="-79"/>
                <a:cs typeface="Guttman Frnew" panose="02010401010101010101" pitchFamily="2" charset="-79"/>
              </a:rPr>
              <a:t>1</a:t>
            </a:r>
            <a:r>
              <a:rPr lang="he-IL" sz="2400" dirty="0">
                <a:solidFill>
                  <a:srgbClr val="7030A0"/>
                </a:solidFill>
                <a:latin typeface="Guttman Frnew" panose="02010401010101010101" pitchFamily="2" charset="-79"/>
                <a:cs typeface="Guttman Frnew" panose="02010401010101010101" pitchFamily="2" charset="-79"/>
              </a:rPr>
              <a:t>. </a:t>
            </a:r>
            <a:br>
              <a:rPr lang="he-IL" sz="2400" b="1" dirty="0">
                <a:solidFill>
                  <a:schemeClr val="bg1"/>
                </a:solidFill>
                <a:latin typeface="Guttman Frnew" panose="02010401010101010101" pitchFamily="2" charset="-79"/>
                <a:cs typeface="Guttman Frnew" panose="02010401010101010101" pitchFamily="2" charset="-79"/>
              </a:rPr>
            </a:br>
            <a:r>
              <a:rPr lang="he-IL" sz="2400" b="1" dirty="0">
                <a:solidFill>
                  <a:schemeClr val="bg1"/>
                </a:solidFill>
                <a:latin typeface="Guttman Frnew" panose="02010401010101010101" pitchFamily="2" charset="-79"/>
                <a:cs typeface="Guttman Frnew" panose="02010401010101010101" pitchFamily="2" charset="-79"/>
              </a:rPr>
              <a:t> הגלות בעצמו היא ראיה והוכחה ברורה על הגאולה, </a:t>
            </a:r>
            <a:br>
              <a:rPr lang="he-IL" sz="2400" b="1" dirty="0">
                <a:solidFill>
                  <a:schemeClr val="bg1"/>
                </a:solidFill>
                <a:latin typeface="Guttman Frnew" panose="02010401010101010101" pitchFamily="2" charset="-79"/>
                <a:cs typeface="Guttman Frnew" panose="02010401010101010101" pitchFamily="2" charset="-79"/>
              </a:rPr>
            </a:br>
            <a:r>
              <a:rPr lang="he-IL" sz="2400" b="1" dirty="0">
                <a:solidFill>
                  <a:schemeClr val="bg1"/>
                </a:solidFill>
                <a:latin typeface="Guttman Frnew" panose="02010401010101010101" pitchFamily="2" charset="-79"/>
                <a:cs typeface="Guttman Frnew" panose="02010401010101010101" pitchFamily="2" charset="-79"/>
              </a:rPr>
              <a:t>וזה כי אין ספק כי הגלות היא שינוי מהסדר ש-ה' יתברך סידר כל אומה במקומה... וכל הדברים כאשר הם יוצאים ממקומם הטבעי אין להם עמידה במקום הבלתי טבעי.</a:t>
            </a:r>
          </a:p>
        </p:txBody>
      </p:sp>
      <p:sp>
        <p:nvSpPr>
          <p:cNvPr id="3" name="מציין מיקום טקסט 2">
            <a:extLst>
              <a:ext uri="{FF2B5EF4-FFF2-40B4-BE49-F238E27FC236}">
                <a16:creationId xmlns:a16="http://schemas.microsoft.com/office/drawing/2014/main" id="{BE46A999-2D9A-4283-BDFE-3164B94AFD17}"/>
              </a:ext>
            </a:extLst>
          </p:cNvPr>
          <p:cNvSpPr>
            <a:spLocks noGrp="1"/>
          </p:cNvSpPr>
          <p:nvPr>
            <p:ph type="body" sz="half" idx="2"/>
          </p:nvPr>
        </p:nvSpPr>
        <p:spPr>
          <a:xfrm>
            <a:off x="1141410" y="3180523"/>
            <a:ext cx="9904459" cy="1677724"/>
          </a:xfrm>
        </p:spPr>
        <p:txBody>
          <a:bodyPr/>
          <a:lstStyle/>
          <a:p>
            <a:r>
              <a:rPr lang="he-IL" dirty="0"/>
              <a:t>						</a:t>
            </a:r>
            <a:r>
              <a:rPr lang="he-IL" sz="2400" b="1" cap="all" dirty="0">
                <a:solidFill>
                  <a:schemeClr val="bg1"/>
                </a:solidFill>
                <a:latin typeface="Guttman Frnew" panose="02010401010101010101" pitchFamily="2" charset="-79"/>
                <a:ea typeface="+mj-ea"/>
                <a:cs typeface="Guttman Frnew" panose="02010401010101010101" pitchFamily="2" charset="-79"/>
              </a:rPr>
              <a:t>מהר"ל, נצח ישראל פרק א'</a:t>
            </a:r>
          </a:p>
        </p:txBody>
      </p:sp>
      <p:pic>
        <p:nvPicPr>
          <p:cNvPr id="4" name="תמונה 3">
            <a:extLst>
              <a:ext uri="{FF2B5EF4-FFF2-40B4-BE49-F238E27FC236}">
                <a16:creationId xmlns:a16="http://schemas.microsoft.com/office/drawing/2014/main" id="{6017D55E-D6B6-43B0-BE85-3D50AE233DBB}"/>
              </a:ext>
            </a:extLst>
          </p:cNvPr>
          <p:cNvPicPr>
            <a:picLocks noChangeAspect="1"/>
          </p:cNvPicPr>
          <p:nvPr/>
        </p:nvPicPr>
        <p:blipFill>
          <a:blip r:embed="rId2"/>
          <a:stretch>
            <a:fillRect/>
          </a:stretch>
        </p:blipFill>
        <p:spPr>
          <a:xfrm>
            <a:off x="2963521" y="4343793"/>
            <a:ext cx="1687138" cy="2335436"/>
          </a:xfrm>
          <a:prstGeom prst="rect">
            <a:avLst/>
          </a:prstGeom>
        </p:spPr>
      </p:pic>
    </p:spTree>
    <p:extLst>
      <p:ext uri="{BB962C8B-B14F-4D97-AF65-F5344CB8AC3E}">
        <p14:creationId xmlns:p14="http://schemas.microsoft.com/office/powerpoint/2010/main" val="2884446675"/>
      </p:ext>
    </p:extLst>
  </p:cSld>
  <p:clrMapOvr>
    <a:masterClrMapping/>
  </p:clrMapOvr>
  <mc:AlternateContent xmlns:mc="http://schemas.openxmlformats.org/markup-compatibility/2006" xmlns:p14="http://schemas.microsoft.com/office/powerpoint/2010/main">
    <mc:Choice Requires="p14">
      <p:transition spd="slow" p14:dur="2000" advTm="234858"/>
    </mc:Choice>
    <mc:Fallback xmlns="">
      <p:transition spd="slow" advTm="23485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1F5D429-ED2E-463B-8E98-D51AB9D767AF}"/>
              </a:ext>
            </a:extLst>
          </p:cNvPr>
          <p:cNvSpPr>
            <a:spLocks noGrp="1"/>
          </p:cNvSpPr>
          <p:nvPr>
            <p:ph type="title"/>
          </p:nvPr>
        </p:nvSpPr>
        <p:spPr/>
        <p:txBody>
          <a:bodyPr/>
          <a:lstStyle/>
          <a:p>
            <a:r>
              <a:rPr lang="he-IL" b="1" dirty="0">
                <a:solidFill>
                  <a:schemeClr val="bg1"/>
                </a:solidFill>
                <a:latin typeface="Guttman Frnew" panose="02010401010101010101" pitchFamily="2" charset="-79"/>
                <a:cs typeface="Guttman Frnew" panose="02010401010101010101" pitchFamily="2" charset="-79"/>
              </a:rPr>
              <a:t>2. </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הצפייה לישועה איננה רק על העתיד </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אלא גם בהווה – </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   - לצפות לכל שעה שאפשר שתופיע בה הגאולה...</a:t>
            </a:r>
            <a:endParaRPr lang="he-IL" dirty="0"/>
          </a:p>
        </p:txBody>
      </p:sp>
      <p:sp>
        <p:nvSpPr>
          <p:cNvPr id="3" name="מציין מיקום טקסט 2">
            <a:extLst>
              <a:ext uri="{FF2B5EF4-FFF2-40B4-BE49-F238E27FC236}">
                <a16:creationId xmlns:a16="http://schemas.microsoft.com/office/drawing/2014/main" id="{1833CD78-8E8D-4455-B587-D12AC4B549C7}"/>
              </a:ext>
            </a:extLst>
          </p:cNvPr>
          <p:cNvSpPr>
            <a:spLocks noGrp="1"/>
          </p:cNvSpPr>
          <p:nvPr>
            <p:ph type="body" sz="half" idx="2"/>
          </p:nvPr>
        </p:nvSpPr>
        <p:spPr/>
        <p:txBody>
          <a:bodyPr/>
          <a:lstStyle/>
          <a:p>
            <a:r>
              <a:rPr lang="he-IL" sz="3600" b="1" cap="all" dirty="0">
                <a:solidFill>
                  <a:schemeClr val="bg1"/>
                </a:solidFill>
                <a:latin typeface="Guttman Frnew" panose="02010401010101010101" pitchFamily="2" charset="-79"/>
                <a:ea typeface="+mj-ea"/>
                <a:cs typeface="Guttman Frnew" panose="02010401010101010101" pitchFamily="2" charset="-79"/>
              </a:rPr>
              <a:t>                   </a:t>
            </a:r>
            <a:r>
              <a:rPr lang="he-IL" sz="3200" b="1" cap="all" dirty="0">
                <a:solidFill>
                  <a:schemeClr val="bg1"/>
                </a:solidFill>
                <a:latin typeface="Guttman Frnew" panose="02010401010101010101" pitchFamily="2" charset="-79"/>
                <a:ea typeface="+mj-ea"/>
                <a:cs typeface="Guttman Frnew" panose="02010401010101010101" pitchFamily="2" charset="-79"/>
              </a:rPr>
              <a:t>הרב חרל"פ, ממעייני הישועה עמ' י"א י"ב</a:t>
            </a:r>
          </a:p>
        </p:txBody>
      </p:sp>
      <p:pic>
        <p:nvPicPr>
          <p:cNvPr id="4" name="תמונה 3">
            <a:extLst>
              <a:ext uri="{FF2B5EF4-FFF2-40B4-BE49-F238E27FC236}">
                <a16:creationId xmlns:a16="http://schemas.microsoft.com/office/drawing/2014/main" id="{0630805D-BAC8-4E71-B2C1-49C60D6578E5}"/>
              </a:ext>
            </a:extLst>
          </p:cNvPr>
          <p:cNvPicPr>
            <a:picLocks noChangeAspect="1"/>
          </p:cNvPicPr>
          <p:nvPr/>
        </p:nvPicPr>
        <p:blipFill>
          <a:blip r:embed="rId2"/>
          <a:stretch>
            <a:fillRect/>
          </a:stretch>
        </p:blipFill>
        <p:spPr>
          <a:xfrm>
            <a:off x="9019036" y="3429000"/>
            <a:ext cx="1835777" cy="2689165"/>
          </a:xfrm>
          <a:prstGeom prst="rect">
            <a:avLst/>
          </a:prstGeom>
        </p:spPr>
      </p:pic>
      <p:pic>
        <p:nvPicPr>
          <p:cNvPr id="5" name="תמונה 4">
            <a:extLst>
              <a:ext uri="{FF2B5EF4-FFF2-40B4-BE49-F238E27FC236}">
                <a16:creationId xmlns:a16="http://schemas.microsoft.com/office/drawing/2014/main" id="{77AE9099-F194-4283-9CC0-AAB88AD8B9A3}"/>
              </a:ext>
            </a:extLst>
          </p:cNvPr>
          <p:cNvPicPr>
            <a:picLocks noChangeAspect="1"/>
          </p:cNvPicPr>
          <p:nvPr/>
        </p:nvPicPr>
        <p:blipFill>
          <a:blip r:embed="rId3"/>
          <a:stretch>
            <a:fillRect/>
          </a:stretch>
        </p:blipFill>
        <p:spPr>
          <a:xfrm>
            <a:off x="1546779" y="0"/>
            <a:ext cx="1606288" cy="2413820"/>
          </a:xfrm>
          <a:prstGeom prst="rect">
            <a:avLst/>
          </a:prstGeom>
        </p:spPr>
      </p:pic>
    </p:spTree>
    <p:extLst>
      <p:ext uri="{BB962C8B-B14F-4D97-AF65-F5344CB8AC3E}">
        <p14:creationId xmlns:p14="http://schemas.microsoft.com/office/powerpoint/2010/main" val="4105212106"/>
      </p:ext>
    </p:extLst>
  </p:cSld>
  <p:clrMapOvr>
    <a:masterClrMapping/>
  </p:clrMapOvr>
  <mc:AlternateContent xmlns:mc="http://schemas.openxmlformats.org/markup-compatibility/2006" xmlns:p14="http://schemas.microsoft.com/office/powerpoint/2010/main">
    <mc:Choice Requires="p14">
      <p:transition spd="slow" p14:dur="2000" advTm="147054"/>
    </mc:Choice>
    <mc:Fallback xmlns="">
      <p:transition spd="slow" advTm="14705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819DC0-0FB1-4A0A-AC54-19EE2ABAABE8}"/>
              </a:ext>
            </a:extLst>
          </p:cNvPr>
          <p:cNvSpPr>
            <a:spLocks noGrp="1"/>
          </p:cNvSpPr>
          <p:nvPr>
            <p:ph type="title"/>
          </p:nvPr>
        </p:nvSpPr>
        <p:spPr>
          <a:xfrm>
            <a:off x="1143022" y="599768"/>
            <a:ext cx="9905955" cy="3429000"/>
          </a:xfrm>
        </p:spPr>
        <p:txBody>
          <a:bodyPr>
            <a:normAutofit fontScale="90000"/>
          </a:bodyPr>
          <a:lstStyle/>
          <a:p>
            <a:br>
              <a:rPr lang="he-IL" b="1" dirty="0">
                <a:solidFill>
                  <a:schemeClr val="bg1"/>
                </a:solidFill>
                <a:latin typeface="Guttman Frnew" panose="02010401010101010101" pitchFamily="2" charset="-79"/>
                <a:cs typeface="Guttman Frnew" panose="02010401010101010101" pitchFamily="2" charset="-79"/>
              </a:rPr>
            </a:b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3. </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ג' שבועות הללו...</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שלא יעלו בחומה...</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שלא ימרדו באומות העולם...</a:t>
            </a:r>
            <a:br>
              <a:rPr lang="he-IL" b="1" dirty="0">
                <a:solidFill>
                  <a:schemeClr val="bg1"/>
                </a:solidFill>
                <a:latin typeface="Guttman Frnew" panose="02010401010101010101" pitchFamily="2" charset="-79"/>
                <a:cs typeface="Guttman Frnew" panose="02010401010101010101" pitchFamily="2" charset="-79"/>
              </a:rPr>
            </a:br>
            <a:r>
              <a:rPr lang="he-IL" b="1" dirty="0">
                <a:solidFill>
                  <a:schemeClr val="bg1"/>
                </a:solidFill>
                <a:latin typeface="Guttman Frnew" panose="02010401010101010101" pitchFamily="2" charset="-79"/>
                <a:cs typeface="Guttman Frnew" panose="02010401010101010101" pitchFamily="2" charset="-79"/>
              </a:rPr>
              <a:t>ואחת שהשביע הקב"ה את העובדי כוכבים שלא ישתעבדו בהן בישראל יותר מדי.</a:t>
            </a:r>
          </a:p>
        </p:txBody>
      </p:sp>
      <p:sp>
        <p:nvSpPr>
          <p:cNvPr id="3" name="מציין מיקום טקסט 2">
            <a:extLst>
              <a:ext uri="{FF2B5EF4-FFF2-40B4-BE49-F238E27FC236}">
                <a16:creationId xmlns:a16="http://schemas.microsoft.com/office/drawing/2014/main" id="{5886EF61-F6E5-481E-B854-BA3FD0678AF9}"/>
              </a:ext>
            </a:extLst>
          </p:cNvPr>
          <p:cNvSpPr>
            <a:spLocks noGrp="1"/>
          </p:cNvSpPr>
          <p:nvPr>
            <p:ph type="body" sz="half" idx="2"/>
          </p:nvPr>
        </p:nvSpPr>
        <p:spPr/>
        <p:txBody>
          <a:bodyPr>
            <a:normAutofit/>
          </a:bodyPr>
          <a:lstStyle/>
          <a:p>
            <a:r>
              <a:rPr lang="he-IL" dirty="0"/>
              <a:t>						</a:t>
            </a:r>
            <a:r>
              <a:rPr lang="he-IL" sz="3600" b="1" cap="all" dirty="0">
                <a:solidFill>
                  <a:schemeClr val="bg1"/>
                </a:solidFill>
                <a:latin typeface="Guttman Frnew" panose="02010401010101010101" pitchFamily="2" charset="-79"/>
                <a:ea typeface="+mj-ea"/>
                <a:cs typeface="Guttman Frnew" panose="02010401010101010101" pitchFamily="2" charset="-79"/>
              </a:rPr>
              <a:t>מסכת כתובות, דף קי"א</a:t>
            </a:r>
          </a:p>
        </p:txBody>
      </p:sp>
      <p:pic>
        <p:nvPicPr>
          <p:cNvPr id="4" name="תמונה 3">
            <a:extLst>
              <a:ext uri="{FF2B5EF4-FFF2-40B4-BE49-F238E27FC236}">
                <a16:creationId xmlns:a16="http://schemas.microsoft.com/office/drawing/2014/main" id="{9C6A2630-B877-467E-BCF4-54C0BA7FBEC7}"/>
              </a:ext>
            </a:extLst>
          </p:cNvPr>
          <p:cNvPicPr>
            <a:picLocks noChangeAspect="1"/>
          </p:cNvPicPr>
          <p:nvPr/>
        </p:nvPicPr>
        <p:blipFill>
          <a:blip r:embed="rId2"/>
          <a:stretch>
            <a:fillRect/>
          </a:stretch>
        </p:blipFill>
        <p:spPr>
          <a:xfrm>
            <a:off x="1710812" y="208937"/>
            <a:ext cx="2139262" cy="2848895"/>
          </a:xfrm>
          <a:prstGeom prst="rect">
            <a:avLst/>
          </a:prstGeom>
        </p:spPr>
      </p:pic>
    </p:spTree>
    <p:extLst>
      <p:ext uri="{BB962C8B-B14F-4D97-AF65-F5344CB8AC3E}">
        <p14:creationId xmlns:p14="http://schemas.microsoft.com/office/powerpoint/2010/main" val="2659743595"/>
      </p:ext>
    </p:extLst>
  </p:cSld>
  <p:clrMapOvr>
    <a:masterClrMapping/>
  </p:clrMapOvr>
  <mc:AlternateContent xmlns:mc="http://schemas.openxmlformats.org/markup-compatibility/2006" xmlns:p14="http://schemas.microsoft.com/office/powerpoint/2010/main">
    <mc:Choice Requires="p14">
      <p:transition spd="slow" p14:dur="2000" advTm="257984"/>
    </mc:Choice>
    <mc:Fallback xmlns="">
      <p:transition spd="slow" advTm="25798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84D7A3-FBF0-41FE-91C8-54A8A4B9B63B}"/>
              </a:ext>
            </a:extLst>
          </p:cNvPr>
          <p:cNvSpPr>
            <a:spLocks noGrp="1"/>
          </p:cNvSpPr>
          <p:nvPr>
            <p:ph type="title"/>
          </p:nvPr>
        </p:nvSpPr>
        <p:spPr/>
        <p:txBody>
          <a:bodyPr/>
          <a:lstStyle/>
          <a:p>
            <a:r>
              <a:rPr lang="he-IL" sz="3200" b="1" dirty="0">
                <a:solidFill>
                  <a:schemeClr val="bg1"/>
                </a:solidFill>
                <a:latin typeface="Guttman Frnew" panose="02010401010101010101" pitchFamily="2" charset="-79"/>
                <a:cs typeface="Guttman Frnew" panose="02010401010101010101" pitchFamily="2" charset="-79"/>
              </a:rPr>
              <a:t>4. </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והנה המהרסים לקחו גאולה מעצמם...</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אילו היו חברי הכנסת צדיקים וקדושים הוא עוון פלילי, </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איום ונורא לקחת גאולה טרם הזמן...</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אי אפשר שיהיו אלו שתי האמונות במדינה ובתורתנו הקדושה – באדם אחד.</a:t>
            </a:r>
          </a:p>
        </p:txBody>
      </p:sp>
      <p:sp>
        <p:nvSpPr>
          <p:cNvPr id="3" name="מציין מיקום טקסט 2">
            <a:extLst>
              <a:ext uri="{FF2B5EF4-FFF2-40B4-BE49-F238E27FC236}">
                <a16:creationId xmlns:a16="http://schemas.microsoft.com/office/drawing/2014/main" id="{624990C7-F115-4751-BA2E-B2F05953DB0B}"/>
              </a:ext>
            </a:extLst>
          </p:cNvPr>
          <p:cNvSpPr>
            <a:spLocks noGrp="1"/>
          </p:cNvSpPr>
          <p:nvPr>
            <p:ph type="body" sz="half" idx="2"/>
          </p:nvPr>
        </p:nvSpPr>
        <p:spPr/>
        <p:txBody>
          <a:bodyPr/>
          <a:lstStyle/>
          <a:p>
            <a:r>
              <a:rPr lang="he-IL" sz="3200" b="1" cap="all" dirty="0">
                <a:solidFill>
                  <a:schemeClr val="bg1"/>
                </a:solidFill>
                <a:latin typeface="Guttman Frnew" panose="02010401010101010101" pitchFamily="2" charset="-79"/>
                <a:ea typeface="+mj-ea"/>
                <a:cs typeface="Guttman Frnew" panose="02010401010101010101" pitchFamily="2" charset="-79"/>
              </a:rPr>
              <a:t>	רבי יואל טייטלבוים, הרבי מסאטמר, ויואל משה עמ' פ"ד</a:t>
            </a:r>
          </a:p>
        </p:txBody>
      </p:sp>
      <p:pic>
        <p:nvPicPr>
          <p:cNvPr id="3074" name="Picture 2" descr="Bidspirit auction | ויואל משה, ניו יורק, תשכ&quot;א">
            <a:extLst>
              <a:ext uri="{FF2B5EF4-FFF2-40B4-BE49-F238E27FC236}">
                <a16:creationId xmlns:a16="http://schemas.microsoft.com/office/drawing/2014/main" id="{CC7C4E24-D107-4F62-ABA3-7C5267295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904" y="0"/>
            <a:ext cx="1777468" cy="253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95176"/>
      </p:ext>
    </p:extLst>
  </p:cSld>
  <p:clrMapOvr>
    <a:masterClrMapping/>
  </p:clrMapOvr>
  <mc:AlternateContent xmlns:mc="http://schemas.openxmlformats.org/markup-compatibility/2006" xmlns:p14="http://schemas.microsoft.com/office/powerpoint/2010/main">
    <mc:Choice Requires="p14">
      <p:transition spd="slow" p14:dur="2000" advTm="114423"/>
    </mc:Choice>
    <mc:Fallback xmlns="">
      <p:transition spd="slow" advTm="11442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B9CA9E7-8921-4AF3-AEE1-1E7CB83E9FD8}"/>
              </a:ext>
            </a:extLst>
          </p:cNvPr>
          <p:cNvSpPr>
            <a:spLocks noGrp="1"/>
          </p:cNvSpPr>
          <p:nvPr>
            <p:ph type="title"/>
          </p:nvPr>
        </p:nvSpPr>
        <p:spPr/>
        <p:txBody>
          <a:bodyPr>
            <a:normAutofit fontScale="90000"/>
          </a:bodyPr>
          <a:lstStyle/>
          <a:p>
            <a:r>
              <a:rPr lang="he-IL" dirty="0">
                <a:solidFill>
                  <a:schemeClr val="bg1">
                    <a:lumMod val="95000"/>
                    <a:lumOff val="5000"/>
                  </a:schemeClr>
                </a:solidFill>
                <a:latin typeface="Guttman Stam" panose="02010401010101010101" pitchFamily="2" charset="-79"/>
                <a:cs typeface="Guttman Stam" panose="02010401010101010101" pitchFamily="2" charset="-79"/>
              </a:rPr>
              <a:t>5. </a:t>
            </a:r>
            <a:br>
              <a:rPr lang="he-IL" dirty="0">
                <a:solidFill>
                  <a:schemeClr val="bg1">
                    <a:lumMod val="95000"/>
                    <a:lumOff val="5000"/>
                  </a:schemeClr>
                </a:solidFill>
                <a:latin typeface="Guttman Stam" panose="02010401010101010101" pitchFamily="2" charset="-79"/>
                <a:cs typeface="Guttman Stam" panose="02010401010101010101" pitchFamily="2" charset="-79"/>
              </a:rPr>
            </a:br>
            <a:r>
              <a:rPr lang="he-IL" dirty="0">
                <a:solidFill>
                  <a:schemeClr val="bg1">
                    <a:lumMod val="95000"/>
                    <a:lumOff val="5000"/>
                  </a:schemeClr>
                </a:solidFill>
                <a:latin typeface="Guttman Stam" panose="02010401010101010101" pitchFamily="2" charset="-79"/>
                <a:cs typeface="Guttman Stam" panose="02010401010101010101" pitchFamily="2" charset="-79"/>
              </a:rPr>
              <a:t>בשנת חמש עשרה לאמציה בן יואש מלך יהודה </a:t>
            </a:r>
            <a:br>
              <a:rPr lang="he-IL" dirty="0">
                <a:solidFill>
                  <a:schemeClr val="bg1">
                    <a:lumMod val="95000"/>
                    <a:lumOff val="5000"/>
                  </a:schemeClr>
                </a:solidFill>
                <a:latin typeface="Guttman Stam" panose="02010401010101010101" pitchFamily="2" charset="-79"/>
                <a:cs typeface="Guttman Stam" panose="02010401010101010101" pitchFamily="2" charset="-79"/>
              </a:rPr>
            </a:br>
            <a:r>
              <a:rPr lang="he-IL" dirty="0">
                <a:solidFill>
                  <a:schemeClr val="bg1">
                    <a:lumMod val="95000"/>
                    <a:lumOff val="5000"/>
                  </a:schemeClr>
                </a:solidFill>
                <a:latin typeface="Guttman Stam" panose="02010401010101010101" pitchFamily="2" charset="-79"/>
                <a:cs typeface="Guttman Stam" panose="02010401010101010101" pitchFamily="2" charset="-79"/>
              </a:rPr>
              <a:t>מלך ירבעם בן נבט...</a:t>
            </a:r>
            <a:br>
              <a:rPr lang="he-IL" dirty="0">
                <a:solidFill>
                  <a:schemeClr val="bg1">
                    <a:lumMod val="95000"/>
                    <a:lumOff val="5000"/>
                  </a:schemeClr>
                </a:solidFill>
                <a:latin typeface="Guttman Stam" panose="02010401010101010101" pitchFamily="2" charset="-79"/>
                <a:cs typeface="Guttman Stam" panose="02010401010101010101" pitchFamily="2" charset="-79"/>
              </a:rPr>
            </a:br>
            <a:r>
              <a:rPr lang="he-IL" dirty="0">
                <a:solidFill>
                  <a:schemeClr val="bg1">
                    <a:lumMod val="95000"/>
                    <a:lumOff val="5000"/>
                  </a:schemeClr>
                </a:solidFill>
                <a:latin typeface="Guttman Stam" panose="02010401010101010101" pitchFamily="2" charset="-79"/>
                <a:cs typeface="Guttman Stam" panose="02010401010101010101" pitchFamily="2" charset="-79"/>
              </a:rPr>
              <a:t>ויעש הרע בעיני ה'...</a:t>
            </a:r>
            <a:br>
              <a:rPr lang="he-IL" dirty="0">
                <a:solidFill>
                  <a:schemeClr val="bg1">
                    <a:lumMod val="95000"/>
                    <a:lumOff val="5000"/>
                  </a:schemeClr>
                </a:solidFill>
                <a:latin typeface="Guttman Stam" panose="02010401010101010101" pitchFamily="2" charset="-79"/>
                <a:cs typeface="Guttman Stam" panose="02010401010101010101" pitchFamily="2" charset="-79"/>
              </a:rPr>
            </a:br>
            <a:r>
              <a:rPr lang="he-IL" dirty="0">
                <a:solidFill>
                  <a:schemeClr val="bg1">
                    <a:lumMod val="95000"/>
                    <a:lumOff val="5000"/>
                  </a:schemeClr>
                </a:solidFill>
                <a:latin typeface="Guttman Stam" panose="02010401010101010101" pitchFamily="2" charset="-79"/>
                <a:cs typeface="Guttman Stam" panose="02010401010101010101" pitchFamily="2" charset="-79"/>
              </a:rPr>
              <a:t>הוא השיב את גבול ישראל מלבוא חמת עד ים הערבה כדבר ה' אלוקי ישראל...</a:t>
            </a:r>
            <a:br>
              <a:rPr lang="he-IL" dirty="0">
                <a:solidFill>
                  <a:schemeClr val="bg1">
                    <a:lumMod val="95000"/>
                    <a:lumOff val="5000"/>
                  </a:schemeClr>
                </a:solidFill>
                <a:latin typeface="Guttman Stam" panose="02010401010101010101" pitchFamily="2" charset="-79"/>
                <a:cs typeface="Guttman Stam" panose="02010401010101010101" pitchFamily="2" charset="-79"/>
              </a:rPr>
            </a:br>
            <a:r>
              <a:rPr lang="he-IL" dirty="0">
                <a:solidFill>
                  <a:schemeClr val="bg1">
                    <a:lumMod val="95000"/>
                    <a:lumOff val="5000"/>
                  </a:schemeClr>
                </a:solidFill>
                <a:latin typeface="Guttman Stam" panose="02010401010101010101" pitchFamily="2" charset="-79"/>
                <a:cs typeface="Guttman Stam" panose="02010401010101010101" pitchFamily="2" charset="-79"/>
              </a:rPr>
              <a:t>ויושיעם ביד ירבעם בן יואש.</a:t>
            </a:r>
          </a:p>
        </p:txBody>
      </p:sp>
      <p:sp>
        <p:nvSpPr>
          <p:cNvPr id="3" name="מציין מיקום טקסט 2">
            <a:extLst>
              <a:ext uri="{FF2B5EF4-FFF2-40B4-BE49-F238E27FC236}">
                <a16:creationId xmlns:a16="http://schemas.microsoft.com/office/drawing/2014/main" id="{66B1E5D0-C218-486D-9FF7-0AB60CD81455}"/>
              </a:ext>
            </a:extLst>
          </p:cNvPr>
          <p:cNvSpPr>
            <a:spLocks noGrp="1"/>
          </p:cNvSpPr>
          <p:nvPr>
            <p:ph type="body" sz="half" idx="2"/>
          </p:nvPr>
        </p:nvSpPr>
        <p:spPr/>
        <p:txBody>
          <a:bodyPr/>
          <a:lstStyle/>
          <a:p>
            <a:r>
              <a:rPr lang="he-IL" b="1" dirty="0">
                <a:solidFill>
                  <a:schemeClr val="bg1">
                    <a:lumMod val="95000"/>
                    <a:lumOff val="5000"/>
                  </a:schemeClr>
                </a:solidFill>
                <a:latin typeface="FrankRuehl" panose="020E0503060101010101" pitchFamily="34" charset="-79"/>
                <a:cs typeface="FrankRuehl" panose="020E0503060101010101" pitchFamily="34" charset="-79"/>
              </a:rPr>
              <a:t>								</a:t>
            </a:r>
            <a:r>
              <a:rPr lang="he-IL" sz="4000" b="1" dirty="0">
                <a:solidFill>
                  <a:schemeClr val="bg1">
                    <a:lumMod val="95000"/>
                    <a:lumOff val="5000"/>
                  </a:schemeClr>
                </a:solidFill>
                <a:latin typeface="FrankRuehl" panose="020E0503060101010101" pitchFamily="34" charset="-79"/>
                <a:cs typeface="FrankRuehl" panose="020E0503060101010101" pitchFamily="34" charset="-79"/>
              </a:rPr>
              <a:t>מלכים ב', י"ד</a:t>
            </a:r>
          </a:p>
        </p:txBody>
      </p:sp>
      <p:pic>
        <p:nvPicPr>
          <p:cNvPr id="4" name="תמונה 3">
            <a:extLst>
              <a:ext uri="{FF2B5EF4-FFF2-40B4-BE49-F238E27FC236}">
                <a16:creationId xmlns:a16="http://schemas.microsoft.com/office/drawing/2014/main" id="{33692C4F-B792-415F-BE87-94EC98B9958B}"/>
              </a:ext>
            </a:extLst>
          </p:cNvPr>
          <p:cNvPicPr>
            <a:picLocks noChangeAspect="1"/>
          </p:cNvPicPr>
          <p:nvPr/>
        </p:nvPicPr>
        <p:blipFill>
          <a:blip r:embed="rId2"/>
          <a:stretch>
            <a:fillRect/>
          </a:stretch>
        </p:blipFill>
        <p:spPr>
          <a:xfrm>
            <a:off x="8611264" y="4038600"/>
            <a:ext cx="1897060" cy="2731766"/>
          </a:xfrm>
          <a:prstGeom prst="rect">
            <a:avLst/>
          </a:prstGeom>
        </p:spPr>
      </p:pic>
    </p:spTree>
    <p:extLst>
      <p:ext uri="{BB962C8B-B14F-4D97-AF65-F5344CB8AC3E}">
        <p14:creationId xmlns:p14="http://schemas.microsoft.com/office/powerpoint/2010/main" val="418641250"/>
      </p:ext>
    </p:extLst>
  </p:cSld>
  <p:clrMapOvr>
    <a:masterClrMapping/>
  </p:clrMapOvr>
  <mc:AlternateContent xmlns:mc="http://schemas.openxmlformats.org/markup-compatibility/2006" xmlns:p14="http://schemas.microsoft.com/office/powerpoint/2010/main">
    <mc:Choice Requires="p14">
      <p:transition spd="slow" p14:dur="2000" advTm="75351"/>
    </mc:Choice>
    <mc:Fallback xmlns="">
      <p:transition spd="slow" advTm="7535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488EC6-FD86-4284-A016-0914D8DB5EDA}"/>
              </a:ext>
            </a:extLst>
          </p:cNvPr>
          <p:cNvSpPr>
            <a:spLocks noGrp="1"/>
          </p:cNvSpPr>
          <p:nvPr>
            <p:ph type="title"/>
          </p:nvPr>
        </p:nvSpPr>
        <p:spPr/>
        <p:txBody>
          <a:bodyPr/>
          <a:lstStyle/>
          <a:p>
            <a:br>
              <a:rPr lang="he-IL" sz="3200" b="1" dirty="0">
                <a:solidFill>
                  <a:schemeClr val="bg1"/>
                </a:solidFill>
                <a:latin typeface="Guttman Frnew" panose="02010401010101010101" pitchFamily="2" charset="-79"/>
                <a:cs typeface="Guttman Frnew" panose="02010401010101010101" pitchFamily="2" charset="-79"/>
              </a:rPr>
            </a:b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6.  </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מצוות עליה והתיישבות גם כשההנהגה היא ברובה חילונית.</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נראה לי ברור שאין מקום כלל לסירוב לעלות לארץ...</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מפני שברור הדבר שככל שתתגבר עליית שומרי תורה כן תתגבר כח ההשפעה של היהדות הנאמנה.</a:t>
            </a:r>
          </a:p>
        </p:txBody>
      </p:sp>
      <p:sp>
        <p:nvSpPr>
          <p:cNvPr id="3" name="מציין מיקום טקסט 2">
            <a:extLst>
              <a:ext uri="{FF2B5EF4-FFF2-40B4-BE49-F238E27FC236}">
                <a16:creationId xmlns:a16="http://schemas.microsoft.com/office/drawing/2014/main" id="{9D1D4CD8-EBDF-4CA6-B133-6836DA08998B}"/>
              </a:ext>
            </a:extLst>
          </p:cNvPr>
          <p:cNvSpPr>
            <a:spLocks noGrp="1"/>
          </p:cNvSpPr>
          <p:nvPr>
            <p:ph type="body" sz="half" idx="2"/>
          </p:nvPr>
        </p:nvSpPr>
        <p:spPr/>
        <p:txBody>
          <a:bodyPr>
            <a:normAutofit/>
          </a:bodyPr>
          <a:lstStyle/>
          <a:p>
            <a:r>
              <a:rPr lang="he-IL" sz="4000" b="1" dirty="0">
                <a:solidFill>
                  <a:schemeClr val="bg1">
                    <a:lumMod val="95000"/>
                    <a:lumOff val="5000"/>
                  </a:schemeClr>
                </a:solidFill>
                <a:latin typeface="FrankRuehl" panose="020E0503060101010101" pitchFamily="34" charset="-79"/>
                <a:cs typeface="FrankRuehl" panose="020E0503060101010101" pitchFamily="34" charset="-79"/>
              </a:rPr>
              <a:t>	הרב אליעזר יהודה ולדנברג, שו"ת ציץ אליעזר, חלק ז'.</a:t>
            </a:r>
          </a:p>
        </p:txBody>
      </p:sp>
      <p:pic>
        <p:nvPicPr>
          <p:cNvPr id="4" name="תמונה 3">
            <a:extLst>
              <a:ext uri="{FF2B5EF4-FFF2-40B4-BE49-F238E27FC236}">
                <a16:creationId xmlns:a16="http://schemas.microsoft.com/office/drawing/2014/main" id="{719E5C18-85A8-4733-B067-FD336C4192FE}"/>
              </a:ext>
            </a:extLst>
          </p:cNvPr>
          <p:cNvPicPr>
            <a:picLocks noChangeAspect="1"/>
          </p:cNvPicPr>
          <p:nvPr/>
        </p:nvPicPr>
        <p:blipFill>
          <a:blip r:embed="rId2"/>
          <a:stretch>
            <a:fillRect/>
          </a:stretch>
        </p:blipFill>
        <p:spPr>
          <a:xfrm>
            <a:off x="1431235" y="256479"/>
            <a:ext cx="2425197" cy="1620645"/>
          </a:xfrm>
          <a:prstGeom prst="rect">
            <a:avLst/>
          </a:prstGeom>
        </p:spPr>
      </p:pic>
    </p:spTree>
    <p:extLst>
      <p:ext uri="{BB962C8B-B14F-4D97-AF65-F5344CB8AC3E}">
        <p14:creationId xmlns:p14="http://schemas.microsoft.com/office/powerpoint/2010/main" val="4014192307"/>
      </p:ext>
    </p:extLst>
  </p:cSld>
  <p:clrMapOvr>
    <a:masterClrMapping/>
  </p:clrMapOvr>
  <mc:AlternateContent xmlns:mc="http://schemas.openxmlformats.org/markup-compatibility/2006" xmlns:p14="http://schemas.microsoft.com/office/powerpoint/2010/main">
    <mc:Choice Requires="p14">
      <p:transition spd="slow" p14:dur="2000" advTm="71726"/>
    </mc:Choice>
    <mc:Fallback xmlns="">
      <p:transition spd="slow" advTm="7172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6DF759-AC26-4A1B-B3D2-159F60D5CDDE}"/>
              </a:ext>
            </a:extLst>
          </p:cNvPr>
          <p:cNvSpPr>
            <a:spLocks noGrp="1"/>
          </p:cNvSpPr>
          <p:nvPr>
            <p:ph type="title"/>
          </p:nvPr>
        </p:nvSpPr>
        <p:spPr/>
        <p:txBody>
          <a:bodyPr/>
          <a:lstStyle/>
          <a:p>
            <a:r>
              <a:rPr lang="he-IL" sz="3200" b="1" dirty="0">
                <a:solidFill>
                  <a:schemeClr val="bg1"/>
                </a:solidFill>
                <a:latin typeface="Guttman Frnew" panose="02010401010101010101" pitchFamily="2" charset="-79"/>
                <a:cs typeface="Guttman Frnew" panose="02010401010101010101" pitchFamily="2" charset="-79"/>
              </a:rPr>
              <a:t>7.</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 כן, אתחלתא</a:t>
            </a:r>
            <a:r>
              <a:rPr lang="en-US" sz="3200" b="1" dirty="0">
                <a:solidFill>
                  <a:schemeClr val="bg1"/>
                </a:solidFill>
                <a:cs typeface="Guttman Frnew" panose="02010401010101010101" pitchFamily="2" charset="-79"/>
              </a:rPr>
              <a:t> </a:t>
            </a:r>
            <a:r>
              <a:rPr lang="he-IL" sz="3200" b="1" dirty="0">
                <a:solidFill>
                  <a:schemeClr val="bg1"/>
                </a:solidFill>
                <a:latin typeface="Guttman Frnew" panose="02010401010101010101" pitchFamily="2" charset="-79"/>
                <a:cs typeface="Guttman Frnew" panose="02010401010101010101" pitchFamily="2" charset="-79"/>
              </a:rPr>
              <a:t>דגאולה ודאי הולכת ומופיע לעינינו...</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מאז התחיל "הקץ המגולה" להיגלות, מעת אשר הרי ישראל החלו לעשות ענפים ולשאת פרי לעם ישראל...</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ודאי קול דודי דופק ואור ה' אחד.</a:t>
            </a:r>
            <a:br>
              <a:rPr lang="he-IL" dirty="0"/>
            </a:br>
            <a:endParaRPr lang="he-IL" dirty="0"/>
          </a:p>
        </p:txBody>
      </p:sp>
      <p:sp>
        <p:nvSpPr>
          <p:cNvPr id="3" name="מציין מיקום טקסט 2">
            <a:extLst>
              <a:ext uri="{FF2B5EF4-FFF2-40B4-BE49-F238E27FC236}">
                <a16:creationId xmlns:a16="http://schemas.microsoft.com/office/drawing/2014/main" id="{30F830E3-0771-4AA6-86E7-1B4A5AB707D5}"/>
              </a:ext>
            </a:extLst>
          </p:cNvPr>
          <p:cNvSpPr>
            <a:spLocks noGrp="1"/>
          </p:cNvSpPr>
          <p:nvPr>
            <p:ph type="body" sz="half" idx="2"/>
          </p:nvPr>
        </p:nvSpPr>
        <p:spPr/>
        <p:txBody>
          <a:bodyPr/>
          <a:lstStyle/>
          <a:p>
            <a:r>
              <a:rPr lang="he-IL" sz="3200" b="1" cap="all" dirty="0">
                <a:solidFill>
                  <a:schemeClr val="bg1"/>
                </a:solidFill>
                <a:latin typeface="Guttman Frnew" panose="02010401010101010101" pitchFamily="2" charset="-79"/>
                <a:ea typeface="+mj-ea"/>
                <a:cs typeface="Guttman Frnew" panose="02010401010101010101" pitchFamily="2" charset="-79"/>
              </a:rPr>
              <a:t>			            </a:t>
            </a:r>
            <a:r>
              <a:rPr lang="he-IL" sz="2400" b="1" cap="all" dirty="0">
                <a:solidFill>
                  <a:schemeClr val="bg1"/>
                </a:solidFill>
                <a:latin typeface="Guttman Frnew" panose="02010401010101010101" pitchFamily="2" charset="-79"/>
                <a:ea typeface="+mj-ea"/>
                <a:cs typeface="Guttman Frnew" panose="02010401010101010101" pitchFamily="2" charset="-79"/>
              </a:rPr>
              <a:t>הרב אברהם יצחק הכהן קוק, חזון הגאולה.</a:t>
            </a:r>
          </a:p>
        </p:txBody>
      </p:sp>
      <p:pic>
        <p:nvPicPr>
          <p:cNvPr id="4" name="תמונה 3">
            <a:extLst>
              <a:ext uri="{FF2B5EF4-FFF2-40B4-BE49-F238E27FC236}">
                <a16:creationId xmlns:a16="http://schemas.microsoft.com/office/drawing/2014/main" id="{9009D5FB-3635-4892-AD1B-4CA49345E668}"/>
              </a:ext>
            </a:extLst>
          </p:cNvPr>
          <p:cNvPicPr>
            <a:picLocks noChangeAspect="1"/>
          </p:cNvPicPr>
          <p:nvPr/>
        </p:nvPicPr>
        <p:blipFill rotWithShape="1">
          <a:blip r:embed="rId2"/>
          <a:srcRect l="22679" t="5255" r="21873" b="12153"/>
          <a:stretch/>
        </p:blipFill>
        <p:spPr>
          <a:xfrm>
            <a:off x="8632723" y="3267227"/>
            <a:ext cx="2212258" cy="3308962"/>
          </a:xfrm>
          <a:prstGeom prst="rect">
            <a:avLst/>
          </a:prstGeom>
        </p:spPr>
      </p:pic>
      <p:pic>
        <p:nvPicPr>
          <p:cNvPr id="5" name="תמונה 4">
            <a:extLst>
              <a:ext uri="{FF2B5EF4-FFF2-40B4-BE49-F238E27FC236}">
                <a16:creationId xmlns:a16="http://schemas.microsoft.com/office/drawing/2014/main" id="{78D1521B-BB6D-4852-BA2E-7C3C652D4B28}"/>
              </a:ext>
            </a:extLst>
          </p:cNvPr>
          <p:cNvPicPr>
            <a:picLocks noChangeAspect="1"/>
          </p:cNvPicPr>
          <p:nvPr/>
        </p:nvPicPr>
        <p:blipFill>
          <a:blip r:embed="rId3"/>
          <a:stretch>
            <a:fillRect/>
          </a:stretch>
        </p:blipFill>
        <p:spPr>
          <a:xfrm>
            <a:off x="1329031" y="0"/>
            <a:ext cx="1079872" cy="1765590"/>
          </a:xfrm>
          <a:prstGeom prst="rect">
            <a:avLst/>
          </a:prstGeom>
        </p:spPr>
      </p:pic>
    </p:spTree>
    <p:extLst>
      <p:ext uri="{BB962C8B-B14F-4D97-AF65-F5344CB8AC3E}">
        <p14:creationId xmlns:p14="http://schemas.microsoft.com/office/powerpoint/2010/main" val="3606921768"/>
      </p:ext>
    </p:extLst>
  </p:cSld>
  <p:clrMapOvr>
    <a:masterClrMapping/>
  </p:clrMapOvr>
  <mc:AlternateContent xmlns:mc="http://schemas.openxmlformats.org/markup-compatibility/2006" xmlns:p14="http://schemas.microsoft.com/office/powerpoint/2010/main">
    <mc:Choice Requires="p14">
      <p:transition spd="slow" p14:dur="2000" advTm="224186"/>
    </mc:Choice>
    <mc:Fallback xmlns="">
      <p:transition spd="slow" advTm="22418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D593FB-AC52-46B5-A2A0-EDE74F58760C}"/>
              </a:ext>
            </a:extLst>
          </p:cNvPr>
          <p:cNvSpPr>
            <a:spLocks noGrp="1"/>
          </p:cNvSpPr>
          <p:nvPr>
            <p:ph type="title"/>
          </p:nvPr>
        </p:nvSpPr>
        <p:spPr/>
        <p:txBody>
          <a:bodyPr/>
          <a:lstStyle/>
          <a:p>
            <a:r>
              <a:rPr lang="he-IL" sz="3200" b="1" dirty="0">
                <a:solidFill>
                  <a:schemeClr val="bg1"/>
                </a:solidFill>
                <a:latin typeface="Guttman Frnew" panose="02010401010101010101" pitchFamily="2" charset="-79"/>
                <a:cs typeface="Guttman Frnew" panose="02010401010101010101" pitchFamily="2" charset="-79"/>
              </a:rPr>
              <a:t>8. </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אותה הדרכת ההדרגה קמעא קמעא שהיא קובעת את מהלך גאולתם של ישראל לכל צדדיה המעשיים והרוחניים, </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הלוא היא כוללת בתוכה גם את כל ההפסקים והעיכובים גם את כל הנסיגות והכישלונות, </a:t>
            </a:r>
            <a:br>
              <a:rPr lang="he-IL" sz="3200" b="1" dirty="0">
                <a:solidFill>
                  <a:schemeClr val="bg1"/>
                </a:solidFill>
                <a:latin typeface="Guttman Frnew" panose="02010401010101010101" pitchFamily="2" charset="-79"/>
                <a:cs typeface="Guttman Frnew" panose="02010401010101010101" pitchFamily="2" charset="-79"/>
              </a:rPr>
            </a:br>
            <a:r>
              <a:rPr lang="he-IL" sz="3200" b="1" dirty="0">
                <a:solidFill>
                  <a:schemeClr val="bg1"/>
                </a:solidFill>
                <a:latin typeface="Guttman Frnew" panose="02010401010101010101" pitchFamily="2" charset="-79"/>
                <a:cs typeface="Guttman Frnew" panose="02010401010101010101" pitchFamily="2" charset="-79"/>
              </a:rPr>
              <a:t>גם את כל העיכובים והסיבוכים.</a:t>
            </a:r>
          </a:p>
        </p:txBody>
      </p:sp>
      <p:sp>
        <p:nvSpPr>
          <p:cNvPr id="3" name="מציין מיקום טקסט 2">
            <a:extLst>
              <a:ext uri="{FF2B5EF4-FFF2-40B4-BE49-F238E27FC236}">
                <a16:creationId xmlns:a16="http://schemas.microsoft.com/office/drawing/2014/main" id="{11C0F43E-AA6D-43D7-89BC-646DA539F0AA}"/>
              </a:ext>
            </a:extLst>
          </p:cNvPr>
          <p:cNvSpPr>
            <a:spLocks noGrp="1"/>
          </p:cNvSpPr>
          <p:nvPr>
            <p:ph type="body" sz="half" idx="2"/>
          </p:nvPr>
        </p:nvSpPr>
        <p:spPr>
          <a:xfrm>
            <a:off x="1244777" y="4419599"/>
            <a:ext cx="9904459" cy="1371599"/>
          </a:xfrm>
        </p:spPr>
        <p:txBody>
          <a:bodyPr>
            <a:normAutofit/>
          </a:bodyPr>
          <a:lstStyle/>
          <a:p>
            <a:r>
              <a:rPr lang="he-IL" sz="2800" b="1" cap="all" dirty="0">
                <a:solidFill>
                  <a:schemeClr val="bg1"/>
                </a:solidFill>
                <a:latin typeface="Guttman Frnew" panose="02010401010101010101" pitchFamily="2" charset="-79"/>
                <a:ea typeface="+mj-ea"/>
                <a:cs typeface="Guttman Frnew" panose="02010401010101010101" pitchFamily="2" charset="-79"/>
              </a:rPr>
              <a:t>				הרב צבי יהודה הכהן קוק, לנתיבות ישראל.</a:t>
            </a:r>
          </a:p>
        </p:txBody>
      </p:sp>
      <p:pic>
        <p:nvPicPr>
          <p:cNvPr id="4098" name="Picture 2" descr="&quot;לנתיבות ישראל&quot;">
            <a:extLst>
              <a:ext uri="{FF2B5EF4-FFF2-40B4-BE49-F238E27FC236}">
                <a16:creationId xmlns:a16="http://schemas.microsoft.com/office/drawing/2014/main" id="{12DCABB1-E6AF-482C-AC3B-9784ABE30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7712" y="3671404"/>
            <a:ext cx="1646456" cy="2777022"/>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C7D865D6-B2DB-48CC-90C7-C4C67E48A1CB}"/>
              </a:ext>
            </a:extLst>
          </p:cNvPr>
          <p:cNvPicPr>
            <a:picLocks noChangeAspect="1"/>
          </p:cNvPicPr>
          <p:nvPr/>
        </p:nvPicPr>
        <p:blipFill rotWithShape="1">
          <a:blip r:embed="rId3"/>
          <a:srcRect l="7362" t="7901" r="10349" b="19403"/>
          <a:stretch/>
        </p:blipFill>
        <p:spPr>
          <a:xfrm>
            <a:off x="9334142" y="3793397"/>
            <a:ext cx="1884464" cy="2386177"/>
          </a:xfrm>
          <a:prstGeom prst="rect">
            <a:avLst/>
          </a:prstGeom>
        </p:spPr>
      </p:pic>
    </p:spTree>
    <p:extLst>
      <p:ext uri="{BB962C8B-B14F-4D97-AF65-F5344CB8AC3E}">
        <p14:creationId xmlns:p14="http://schemas.microsoft.com/office/powerpoint/2010/main" val="2771370830"/>
      </p:ext>
    </p:extLst>
  </p:cSld>
  <p:clrMapOvr>
    <a:masterClrMapping/>
  </p:clrMapOvr>
  <mc:AlternateContent xmlns:mc="http://schemas.openxmlformats.org/markup-compatibility/2006" xmlns:p14="http://schemas.microsoft.com/office/powerpoint/2010/main">
    <mc:Choice Requires="p14">
      <p:transition spd="slow" p14:dur="2000" advTm="131947"/>
    </mc:Choice>
    <mc:Fallback xmlns="">
      <p:transition spd="slow" advTm="131947"/>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מעגל">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TM04033919[[fn=מעגל]]</Template>
  <TotalTime>346</TotalTime>
  <Words>576</Words>
  <Application>Microsoft Office PowerPoint</Application>
  <PresentationFormat>מסך רחב</PresentationFormat>
  <Paragraphs>23</Paragraphs>
  <Slides>11</Slides>
  <Notes>0</Notes>
  <HiddenSlides>0</HiddenSlides>
  <MMClips>1</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11</vt:i4>
      </vt:variant>
    </vt:vector>
  </HeadingPairs>
  <TitlesOfParts>
    <vt:vector size="18" baseType="lpstr">
      <vt:lpstr>Arial</vt:lpstr>
      <vt:lpstr>FrankRuehl</vt:lpstr>
      <vt:lpstr>Guttman Frnew</vt:lpstr>
      <vt:lpstr>Guttman Mantova</vt:lpstr>
      <vt:lpstr>Guttman Stam</vt:lpstr>
      <vt:lpstr>Tw Cen MT</vt:lpstr>
      <vt:lpstr>מעגל</vt:lpstr>
      <vt:lpstr>מצגת של PowerPoint‏</vt:lpstr>
      <vt:lpstr>1.   הגלות בעצמו היא ראיה והוכחה ברורה על הגאולה,  וזה כי אין ספק כי הגלות היא שינוי מהסדר ש-ה' יתברך סידר כל אומה במקומה... וכל הדברים כאשר הם יוצאים ממקומם הטבעי אין להם עמידה במקום הבלתי טבעי.</vt:lpstr>
      <vt:lpstr>2.  הצפייה לישועה איננה רק על העתיד  אלא גם בהווה –     - לצפות לכל שעה שאפשר שתופיע בה הגאולה...</vt:lpstr>
      <vt:lpstr>  3.  ג' שבועות הללו... שלא יעלו בחומה... שלא ימרדו באומות העולם... ואחת שהשביע הקב"ה את העובדי כוכבים שלא ישתעבדו בהן בישראל יותר מדי.</vt:lpstr>
      <vt:lpstr>4.  והנה המהרסים לקחו גאולה מעצמם... אילו היו חברי הכנסת צדיקים וקדושים הוא עוון פלילי,  איום ונורא לקחת גאולה טרם הזמן... אי אפשר שיהיו אלו שתי האמונות במדינה ובתורתנו הקדושה – באדם אחד.</vt:lpstr>
      <vt:lpstr>5.  בשנת חמש עשרה לאמציה בן יואש מלך יהודה  מלך ירבעם בן נבט... ויעש הרע בעיני ה'... הוא השיב את גבול ישראל מלבוא חמת עד ים הערבה כדבר ה' אלוקי ישראל... ויושיעם ביד ירבעם בן יואש.</vt:lpstr>
      <vt:lpstr>  6.   מצוות עליה והתיישבות גם כשההנהגה היא ברובה חילונית. נראה לי ברור שאין מקום כלל לסירוב לעלות לארץ... מפני שברור הדבר שככל שתתגבר עליית שומרי תורה כן תתגבר כח ההשפעה של היהדות הנאמנה.</vt:lpstr>
      <vt:lpstr>7.  כן, אתחלתא דגאולה ודאי הולכת ומופיע לעינינו... מאז התחיל "הקץ המגולה" להיגלות, מעת אשר הרי ישראל החלו לעשות ענפים ולשאת פרי לעם ישראל... ודאי קול דודי דופק ואור ה' אחד. </vt:lpstr>
      <vt:lpstr>8.  אותה הדרכת ההדרגה קמעא קמעא שהיא קובעת את מהלך גאולתם של ישראל לכל צדדיה המעשיים והרוחניים,  הלוא היא כוללת בתוכה גם את כל ההפסקים והעיכובים גם את כל הנסיגות והכישלונות,  גם את כל העיכובים והסיבוכים.</vt:lpstr>
      <vt:lpstr>9.  שמא תאמר אנחנו לאום, יש לנו ארץ משלנו, יש לנו מדינה, יש לנו חיילים... האם לפני כן לא היה עם יהודי? מה שמייחד אותנו זו התורה... מצד אחד רואים התעוררות רבתי...מצד שני רואים אנו מחזה מחריד ואיום, מרד קיבוצי במלכות שמיים... יש הבדל בין יחיד החוטא בינו לבין עצמו, לבין ציבור המונים שהתארגן לחיות באורח שיטתי חיים של חטא ועוון...במדינה משלנו, עם נשיא משלנו.</vt:lpstr>
      <vt:lpstr> 10. יש הבדל גדול בין הטובה שהקב"ה השפיע עלינו לבין הצורה בה אנו משתמשים בה.  הקמת המדינה היא מתנה עצומה, עם פוטנציאל רוחני עצום...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שמואל מאור</dc:creator>
  <cp:lastModifiedBy>ישראל לוינגר</cp:lastModifiedBy>
  <cp:revision>27</cp:revision>
  <dcterms:created xsi:type="dcterms:W3CDTF">2020-04-20T10:15:20Z</dcterms:created>
  <dcterms:modified xsi:type="dcterms:W3CDTF">2024-02-26T17:48:43Z</dcterms:modified>
</cp:coreProperties>
</file>