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64" r:id="rId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igBoNBloMA2tiBxQD16fD3rFHZ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82" d="100"/>
          <a:sy n="82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4523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שקופית כותרת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5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22" name="Google Shape;22;p5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ני תכנים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4937760" cy="4023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כותרת מקטע עליונה" type="secHead">
  <p:cSld name="SECTION_HEADER"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44" name="Google Shape;44;p8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השוואה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1097280" y="2582335"/>
            <a:ext cx="4937760" cy="328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3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4"/>
          </p:nvPr>
        </p:nvSpPr>
        <p:spPr>
          <a:xfrm>
            <a:off x="6217920" y="2582334"/>
            <a:ext cx="4937760" cy="328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בלבד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ריק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1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תוכן עם כיתוב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2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2"/>
          <p:cNvSpPr txBox="1"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body" idx="1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2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תמונה עם כיתוב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3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l" rt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>
            <a:spLocks noGrp="1"/>
          </p:cNvSpPr>
          <p:nvPr>
            <p:ph type="pic" idx="2"/>
          </p:nvPr>
        </p:nvSpPr>
        <p:spPr>
          <a:xfrm>
            <a:off x="15" y="0"/>
            <a:ext cx="12191985" cy="4915076"/>
          </a:xfrm>
          <a:prstGeom prst="rect">
            <a:avLst/>
          </a:prstGeom>
          <a:solidFill>
            <a:srgbClr val="BECAD4"/>
          </a:solidFill>
          <a:ln>
            <a:noFill/>
          </a:ln>
        </p:spPr>
      </p:sp>
      <p:sp>
        <p:nvSpPr>
          <p:cNvPr id="79" name="Google Shape;79;p13"/>
          <p:cNvSpPr txBox="1">
            <a:spLocks noGrp="1"/>
          </p:cNvSpPr>
          <p:nvPr>
            <p:ph type="body" idx="1"/>
          </p:nvPr>
        </p:nvSpPr>
        <p:spPr>
          <a:xfrm>
            <a:off x="1097280" y="5907024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r" rtl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טקסט אנכי" type="vertTx">
  <p:cSld name="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body" idx="1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כותרת אנכית וטקסט" type="vertTitleAndTx">
  <p:cSld name="VERTICAL_TITLE_AND_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 rot="5400000">
            <a:off x="7159401" y="1977801"/>
            <a:ext cx="575989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body" idx="1"/>
          </p:nvPr>
        </p:nvSpPr>
        <p:spPr>
          <a:xfrm rot="5400000">
            <a:off x="1825401" y="-574899"/>
            <a:ext cx="575989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4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r" rtl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r" rt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r" rtl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r" rtl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13" name="Google Shape;13;p4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achshevethalev.org.il/2022/07/18/%d7%9e%d7%93%d7%a8%d7%99%d7%9a-%d7%9c%d7%9e%d7%95%d7%a8%d7%94-%d7%90%d7%9e%d7%95%d7%a0%d7%94-%d7%95%d7%92%d7%90%d7%95%d7%9c%d7%94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machshevethalev.org.il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machshevethalev.org.il/%D7%90%D7%9E%D7%95%D7%A0%D7%94-%D7%95%D7%92%D7%90%D7%95%D7%9C%D7%94-%D7%9E%D7%91%D7%95%D7%90/%D7%A4%D7%A8%D7%A7-4/%D7%97%D7%95%D7%9E%D7%A8%D7%99%D7%9D-%D7%9B%D7%9C%D7%9C%D7%99%D7%9D-%D7%9C%D7%A4%D7%A8%D7%A7-%D7%A8%D7%91%D7%99%D7%A2%D7%99/" TargetMode="External"/><Relationship Id="rId3" Type="http://schemas.openxmlformats.org/officeDocument/2006/relationships/hyperlink" Target="http://machshevethalev.org.il/2017/12/31/%D7%91%D7%A2%D7%A7%D7%91%D7%95%D7%AA-%D7%94%D7%A4%D7%99%D7%92%D7%95%D7%A2-%D7%91%D7%9E%D7%A8%D7%9B%D7%96-%D7%94%D7%A8%D7%91/" TargetMode="External"/><Relationship Id="rId7" Type="http://schemas.openxmlformats.org/officeDocument/2006/relationships/hyperlink" Target="http://machshevethalev.org.il/2018/10/17/%d7%97%d7%95%d7%91%d7%a8%d7%aa-%d7%93%d7%a8%d7%9b%d7%99-%d7%94%d7%aa%d7%9e%d7%95%d7%93%d7%93%d7%95%d7%aa-%d7%a2%d7%9d-%d7%9e%d7%a9%d7%91%d7%a8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rive.google.com/file/d/1IqhtcmK93xxYuZ2flxosi5kknBTnGlEf/view" TargetMode="External"/><Relationship Id="rId5" Type="http://schemas.openxmlformats.org/officeDocument/2006/relationships/hyperlink" Target="https://youtu.be/yfjuZW6I_bk" TargetMode="External"/><Relationship Id="rId4" Type="http://schemas.openxmlformats.org/officeDocument/2006/relationships/hyperlink" Target="http://machshevethalev.org.il/2021/06/29/%d7%93%d7%a8%d7%9b%d7%99-%d7%94%d7%aa%d7%9e%d7%95%d7%93%d7%93%d7%95%d7%aa-%d7%a2%d7%9d-%d7%9e%d7%a9%d7%91%d7%a8-%d7%9e%d7%a6%d7%92%d7%aa/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</a:pPr>
            <a:r>
              <a:rPr lang="he-IL" dirty="0"/>
              <a:t>מחשבת ישראל ממ"ד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91836" y="253855"/>
            <a:ext cx="3081089" cy="101019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 txBox="1"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he-IL" sz="4000" b="1" dirty="0"/>
              <a:t>חומרים ללמידה מרחוק</a:t>
            </a:r>
            <a:endParaRPr sz="4000" b="1" dirty="0"/>
          </a:p>
        </p:txBody>
      </p:sp>
      <p:pic>
        <p:nvPicPr>
          <p:cNvPr id="104" name="Google Shape;10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" y="65913"/>
            <a:ext cx="1386078" cy="1386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>
            <a:spLocks noGrp="1"/>
          </p:cNvSpPr>
          <p:nvPr>
            <p:ph type="body" idx="1"/>
          </p:nvPr>
        </p:nvSpPr>
        <p:spPr>
          <a:xfrm>
            <a:off x="593497" y="1878110"/>
            <a:ext cx="7897208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85000" lnSpcReduction="2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e-IL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+mn-cs"/>
              </a:rPr>
              <a:t>"עת צרה היא ליעקב וממנה </a:t>
            </a:r>
            <a:r>
              <a:rPr lang="he-IL" sz="18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+mn-cs"/>
              </a:rPr>
              <a:t>יושע</a:t>
            </a:r>
            <a:r>
              <a:rPr lang="he-IL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+mn-cs"/>
              </a:rPr>
              <a:t>" - מתוך הצרה תצמח בע"ה ישועה גדולה.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he-IL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על מנת לעזור למורים ולתלמידים ללמוד גם בימים אלו של למידה מרחוק ריכז צוות הפיקוח של מחשבת ישראל מערכי שיעור, מצגות ושיעורים מצולמים על מקורות העוסקים בנושא "אמונה בשעת משבר"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</a:t>
            </a:r>
            <a:r>
              <a:rPr lang="he-IL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המורים מתבקשים להשתמש במקורות הלימוד השונים כבסיס לשיח פתוח עם התלמידים ומתן אפשרות ל"אוורור רגשות" בעקבות האירועים הקשים שאנו עוברים והשאלות </a:t>
            </a:r>
            <a:r>
              <a:rPr lang="he-IL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האמוניות</a:t>
            </a:r>
            <a:r>
              <a:rPr lang="he-IL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המתעוררות  בעקבותיהם. מומלץ להשתמש במקורות השונים כדי לחזק את רוחם ואמונתם של התלמידים והתלמידות.</a:t>
            </a:r>
          </a:p>
          <a:p>
            <a:pPr algn="ctr" rtl="1">
              <a:lnSpc>
                <a:spcPct val="107000"/>
              </a:lnSpc>
              <a:spcBef>
                <a:spcPts val="0"/>
              </a:spcBef>
            </a:pPr>
            <a:r>
              <a:rPr lang="he-I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הדרכה נוספת למורה וחומרים נוספים ניתן למצוא </a:t>
            </a:r>
            <a:r>
              <a:rPr lang="he-I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  <a:hlinkClick r:id="rId3"/>
              </a:rPr>
              <a:t>במדריך למורה </a:t>
            </a:r>
            <a:endParaRPr lang="he-I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algn="ctr" rtl="1">
              <a:lnSpc>
                <a:spcPct val="107000"/>
              </a:lnSpc>
              <a:spcBef>
                <a:spcPts val="0"/>
              </a:spcBef>
            </a:pPr>
            <a:r>
              <a:rPr lang="he-I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המופיע באתר מחשבת הלב: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114300" indent="0" algn="ctr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u="sng" kern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http://machshevethalev.org.il</a:t>
            </a:r>
            <a:r>
              <a:rPr lang="he-IL" sz="1800" u="sng" kern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/</a:t>
            </a:r>
            <a:endParaRPr lang="en-US" sz="1800" u="sng" kern="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he-IL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+mn-cs"/>
              </a:rPr>
              <a:t>בהוקרה רבה על פועלכם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he-IL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+mn-cs"/>
              </a:rPr>
              <a:t>יוחאי </a:t>
            </a:r>
            <a:r>
              <a:rPr lang="he-IL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+mn-cs"/>
              </a:rPr>
              <a:t>רודיק</a:t>
            </a:r>
            <a:r>
              <a:rPr lang="he-IL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+mn-cs"/>
              </a:rPr>
              <a:t>, מפמ"ר מחשבת ישראל, וצוות ההדרכה</a:t>
            </a:r>
          </a:p>
          <a:p>
            <a:pPr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כותרת 2">
            <a:extLst>
              <a:ext uri="{FF2B5EF4-FFF2-40B4-BE49-F238E27FC236}">
                <a16:creationId xmlns:a16="http://schemas.microsoft.com/office/drawing/2014/main" id="{149B4C34-F08F-5397-5620-D545EB322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רציונל הפעילות - חומרים ללמידה מרחוק</a:t>
            </a:r>
            <a:endParaRPr lang="he-IL" sz="4400" dirty="0"/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A87B2550-6642-E6CE-03D7-08BBD07DA8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8301" y="2263141"/>
            <a:ext cx="2181225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1C6294"/>
              </a:buClr>
              <a:buSzPts val="4800"/>
              <a:buFont typeface="Calibri"/>
              <a:buNone/>
            </a:pPr>
            <a:r>
              <a:rPr lang="he-IL" dirty="0">
                <a:solidFill>
                  <a:srgbClr val="1C6294"/>
                </a:solidFill>
              </a:rPr>
              <a:t>אמונה בשעת משבר</a:t>
            </a:r>
            <a:endParaRPr dirty="0">
              <a:solidFill>
                <a:srgbClr val="1C6294"/>
              </a:solidFill>
            </a:endParaRPr>
          </a:p>
        </p:txBody>
      </p:sp>
      <p:sp>
        <p:nvSpPr>
          <p:cNvPr id="116" name="Google Shape;116;p3"/>
          <p:cNvSpPr txBox="1">
            <a:spLocks noGrp="1"/>
          </p:cNvSpPr>
          <p:nvPr>
            <p:ph type="body" idx="1"/>
          </p:nvPr>
        </p:nvSpPr>
        <p:spPr>
          <a:xfrm>
            <a:off x="108305" y="1878159"/>
            <a:ext cx="7897208" cy="4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R="0" algn="r" rtl="1" fontAlgn="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EFE06145-0D5A-01F7-6255-564E09E9AD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015096"/>
              </p:ext>
            </p:extLst>
          </p:nvPr>
        </p:nvGraphicFramePr>
        <p:xfrm>
          <a:off x="1938277" y="2090180"/>
          <a:ext cx="5263630" cy="344303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4237566">
                  <a:extLst>
                    <a:ext uri="{9D8B030D-6E8A-4147-A177-3AD203B41FA5}">
                      <a16:colId xmlns:a16="http://schemas.microsoft.com/office/drawing/2014/main" val="2941308512"/>
                    </a:ext>
                  </a:extLst>
                </a:gridCol>
                <a:gridCol w="1026064">
                  <a:extLst>
                    <a:ext uri="{9D8B030D-6E8A-4147-A177-3AD203B41FA5}">
                      <a16:colId xmlns:a16="http://schemas.microsoft.com/office/drawing/2014/main" val="2911724044"/>
                    </a:ext>
                  </a:extLst>
                </a:gridCol>
              </a:tblGrid>
              <a:tr h="690342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200" dirty="0">
                          <a:effectLst/>
                        </a:rPr>
                        <a:t>סרטון - ראיון של אילנה דיין  בנושא "אמונה בשעת משבר", עם הרב ירחמיאל </a:t>
                      </a:r>
                      <a:r>
                        <a:rPr lang="he-IL" sz="1200" dirty="0" err="1">
                          <a:effectLst/>
                        </a:rPr>
                        <a:t>וויס</a:t>
                      </a:r>
                      <a:r>
                        <a:rPr lang="he-IL" sz="1200" dirty="0">
                          <a:effectLst/>
                        </a:rPr>
                        <a:t>, בעקבות הפיגוע במרכז הרב.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200" u="sng" dirty="0">
                          <a:effectLst/>
                          <a:hlinkClick r:id="rId3"/>
                        </a:rPr>
                        <a:t>קישור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8122874"/>
                  </a:ext>
                </a:extLst>
              </a:tr>
              <a:tr h="690342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דרכי התמודדות של אדם מאמין בשעת משבר – מצגת להוראת המקורות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hlinkClick r:id="rId4"/>
                        </a:rPr>
                        <a:t>קישור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9524"/>
                  </a:ext>
                </a:extLst>
              </a:tr>
              <a:tr h="294494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שיעור מצולם של המורה רויטל הרמן על המקורות של האברבנאל </a:t>
                      </a:r>
                      <a:r>
                        <a:rPr lang="he-IL" sz="12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והמלבי"ם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200" u="sng" dirty="0">
                          <a:effectLst/>
                          <a:hlinkClick r:id="rId5"/>
                        </a:rPr>
                        <a:t>קישור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239117"/>
                  </a:ext>
                </a:extLst>
              </a:tr>
              <a:tr h="505012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200" dirty="0">
                          <a:effectLst/>
                        </a:rPr>
                        <a:t>שיעור מצולם של הרב שמואל מאור בנושא: "האם מותר לאדם מאמין לשאול שאלות"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200" u="sng" dirty="0">
                          <a:effectLst/>
                          <a:hlinkClick r:id="rId6"/>
                        </a:rPr>
                        <a:t>קישור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0882005"/>
                  </a:ext>
                </a:extLst>
              </a:tr>
              <a:tr h="505012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דרכי התמודדות בשעת משבר – חוברת עבודה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  <a:hlinkClick r:id="rId7"/>
                        </a:rPr>
                        <a:t>קישור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5171895"/>
                  </a:ext>
                </a:extLst>
              </a:tr>
              <a:tr h="294494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200" dirty="0">
                          <a:effectLst/>
                        </a:rPr>
                        <a:t>רשימת אפשרויות דידקטיות ומערכי שיעור להוראת נושא אמונה בשעת משבר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he-IL" sz="1200" u="sng" dirty="0">
                          <a:effectLst/>
                          <a:hlinkClick r:id="rId8"/>
                        </a:rPr>
                        <a:t>קישור</a:t>
                      </a:r>
                      <a:endParaRPr lang="he-IL" sz="1200" u="sng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877317"/>
                  </a:ext>
                </a:extLst>
              </a:tr>
            </a:tbl>
          </a:graphicData>
        </a:graphic>
      </p:graphicFrame>
      <p:pic>
        <p:nvPicPr>
          <p:cNvPr id="3" name="תמונה 2">
            <a:extLst>
              <a:ext uri="{FF2B5EF4-FFF2-40B4-BE49-F238E27FC236}">
                <a16:creationId xmlns:a16="http://schemas.microsoft.com/office/drawing/2014/main" id="{39917657-6F13-ABF4-DF03-CE0EA3469B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28301" y="2263141"/>
            <a:ext cx="218122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243724"/>
      </p:ext>
    </p:extLst>
  </p:cSld>
  <p:clrMapOvr>
    <a:masterClrMapping/>
  </p:clrMapOvr>
</p:sld>
</file>

<file path=ppt/theme/theme1.xml><?xml version="1.0" encoding="utf-8"?>
<a:theme xmlns:a="http://schemas.openxmlformats.org/drawingml/2006/main" name="מבט לאחור">
  <a:themeElements>
    <a:clrScheme name="מבט לאחור">
      <a:dk1>
        <a:srgbClr val="000000"/>
      </a:dk1>
      <a:lt1>
        <a:srgbClr val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223</Words>
  <Application>Microsoft Office PowerPoint</Application>
  <PresentationFormat>מסך רחב</PresentationFormat>
  <Paragraphs>24</Paragraphs>
  <Slides>3</Slides>
  <Notes>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מבט לאחור</vt:lpstr>
      <vt:lpstr>מחשבת ישראל ממ"ד</vt:lpstr>
      <vt:lpstr>רציונל הפעילות - חומרים ללמידה מרחוק</vt:lpstr>
      <vt:lpstr>אמונה בשעת משבר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מחשבת ישראל</dc:title>
  <dc:creator>סיגל ברקאי</dc:creator>
  <cp:lastModifiedBy>ישראל לוינגר</cp:lastModifiedBy>
  <cp:revision>6</cp:revision>
  <dcterms:created xsi:type="dcterms:W3CDTF">2023-10-09T10:02:50Z</dcterms:created>
  <dcterms:modified xsi:type="dcterms:W3CDTF">2023-10-10T17:49:23Z</dcterms:modified>
</cp:coreProperties>
</file>