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442" r:id="rId2"/>
    <p:sldId id="396" r:id="rId3"/>
    <p:sldId id="403" r:id="rId4"/>
    <p:sldId id="483" r:id="rId5"/>
    <p:sldId id="400" r:id="rId6"/>
    <p:sldId id="440" r:id="rId7"/>
    <p:sldId id="446" r:id="rId8"/>
    <p:sldId id="467" r:id="rId9"/>
    <p:sldId id="465" r:id="rId10"/>
    <p:sldId id="466" r:id="rId11"/>
    <p:sldId id="559" r:id="rId12"/>
    <p:sldId id="558" r:id="rId13"/>
    <p:sldId id="570" r:id="rId14"/>
    <p:sldId id="578" r:id="rId15"/>
    <p:sldId id="572" r:id="rId16"/>
    <p:sldId id="573" r:id="rId17"/>
    <p:sldId id="574" r:id="rId18"/>
    <p:sldId id="555" r:id="rId19"/>
    <p:sldId id="575" r:id="rId20"/>
    <p:sldId id="576" r:id="rId21"/>
    <p:sldId id="549" r:id="rId22"/>
    <p:sldId id="550" r:id="rId23"/>
    <p:sldId id="547" r:id="rId24"/>
    <p:sldId id="551" r:id="rId25"/>
    <p:sldId id="553" r:id="rId26"/>
    <p:sldId id="501" r:id="rId2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FFCC"/>
    <a:srgbClr val="84E084"/>
    <a:srgbClr val="009900"/>
    <a:srgbClr val="B3EBFF"/>
    <a:srgbClr val="B7FFDB"/>
    <a:srgbClr val="B3FFB7"/>
    <a:srgbClr val="7FFDA6"/>
    <a:srgbClr val="7FFDD6"/>
    <a:srgbClr val="3EF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סגנון ביניים 4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1652" autoAdjust="0"/>
  </p:normalViewPr>
  <p:slideViewPr>
    <p:cSldViewPr>
      <p:cViewPr varScale="1">
        <p:scale>
          <a:sx n="75" d="100"/>
          <a:sy n="75" d="100"/>
        </p:scale>
        <p:origin x="166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AD6CDAD-DFB0-48EA-8178-1C201A6C8566}" type="datetimeFigureOut">
              <a:rPr lang="he-IL" smtClean="0"/>
              <a:t>י"ג/טבת/תשפ"ה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E057516-56CB-44D8-921B-F5A4C4B0DB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423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22338" y="754063"/>
            <a:ext cx="5030787" cy="37734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16CB4F-2620-462A-BE98-8CCAA8069E45}" type="slidenum">
              <a:rPr lang="he-IL" smtClean="0"/>
              <a:pPr>
                <a:defRPr/>
              </a:pPr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320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4049"/>
            <a:ext cx="5486399" cy="4114655"/>
          </a:xfrm>
          <a:prstGeom prst="rect">
            <a:avLst/>
          </a:prstGeom>
          <a:noFill/>
          <a:ln>
            <a:noFill/>
          </a:ln>
        </p:spPr>
        <p:txBody>
          <a:bodyPr lIns="91409" tIns="45705" rIns="91409" bIns="45705" anchor="t" anchorCtr="0">
            <a:noAutofit/>
          </a:bodyPr>
          <a:lstStyle/>
          <a:p>
            <a:endParaRPr dirty="0"/>
          </a:p>
        </p:txBody>
      </p:sp>
      <p:sp>
        <p:nvSpPr>
          <p:cNvPr id="220" name="Shape 220"/>
          <p:cNvSpPr txBox="1"/>
          <p:nvPr/>
        </p:nvSpPr>
        <p:spPr>
          <a:xfrm>
            <a:off x="1582" y="8685213"/>
            <a:ext cx="2971272" cy="457343"/>
          </a:xfrm>
          <a:prstGeom prst="rect">
            <a:avLst/>
          </a:prstGeom>
          <a:noFill/>
          <a:ln>
            <a:noFill/>
          </a:ln>
        </p:spPr>
        <p:txBody>
          <a:bodyPr lIns="91409" tIns="45705" rIns="91409" bIns="45705" anchor="b" anchorCtr="0">
            <a:noAutofit/>
          </a:bodyPr>
          <a:lstStyle/>
          <a:p>
            <a:pPr algn="l" rtl="0">
              <a:buSzPct val="25000"/>
            </a:pPr>
            <a:r>
              <a:rPr lang="en-US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11954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30787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6750" tIns="48375" rIns="96750" bIns="48375" anchor="t" anchorCtr="0">
            <a:noAutofit/>
          </a:bodyPr>
          <a:lstStyle/>
          <a:p>
            <a:r>
              <a:rPr lang="he-IL" dirty="0"/>
              <a:t>להחליף</a:t>
            </a:r>
            <a:r>
              <a:rPr lang="he-IL" baseline="0" dirty="0"/>
              <a:t> לוגו</a:t>
            </a:r>
            <a:endParaRPr dirty="0"/>
          </a:p>
        </p:txBody>
      </p:sp>
      <p:sp>
        <p:nvSpPr>
          <p:cNvPr id="61" name="Shape 61"/>
          <p:cNvSpPr txBox="1"/>
          <p:nvPr/>
        </p:nvSpPr>
        <p:spPr>
          <a:xfrm>
            <a:off x="1586" y="9556750"/>
            <a:ext cx="2978150" cy="503236"/>
          </a:xfrm>
          <a:prstGeom prst="rect">
            <a:avLst/>
          </a:prstGeom>
          <a:noFill/>
          <a:ln>
            <a:noFill/>
          </a:ln>
        </p:spPr>
        <p:txBody>
          <a:bodyPr lIns="96750" tIns="48375" rIns="96750" bIns="48375" anchor="b" anchorCtr="0">
            <a:noAutofit/>
          </a:bodyPr>
          <a:lstStyle/>
          <a:p>
            <a:pPr marL="0" marR="0" lvl="0" indent="0" algn="l" rtl="0">
              <a:buSzPct val="25000"/>
              <a:buFont typeface="Arial"/>
              <a:buNone/>
            </a:pPr>
            <a:r>
              <a:rPr lang="en-US" sz="1300" b="0" i="0" u="none" strike="noStrike" cap="none" baseline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35295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8036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B0B8A-DC3C-C848-ECE4-F8563C425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FC029CF-BF2C-1739-D92C-DF9554E74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0431CC2-93C3-8777-5147-14271B1D23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8600C46-C2AF-8071-8D4F-909A526EADE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6804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7516-56CB-44D8-921B-F5A4C4B0DBB5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610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EAD-FA66-4A98-BFE8-339E2C625F1A}" type="datetimeFigureOut">
              <a:rPr lang="he-IL" smtClean="0"/>
              <a:t>י"ג/טבת/תשפ"ה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ECDB-D641-46B3-85E5-BA6E4F918B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562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EAD-FA66-4A98-BFE8-339E2C625F1A}" type="datetimeFigureOut">
              <a:rPr lang="he-IL" smtClean="0"/>
              <a:t>י"ג/טבת/תשפ"ה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ECDB-D641-46B3-85E5-BA6E4F918B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556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EAD-FA66-4A98-BFE8-339E2C625F1A}" type="datetimeFigureOut">
              <a:rPr lang="he-IL" smtClean="0"/>
              <a:t>י"ג/טבת/תשפ"ה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ECDB-D641-46B3-85E5-BA6E4F918B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840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EAD-FA66-4A98-BFE8-339E2C625F1A}" type="datetimeFigureOut">
              <a:rPr lang="he-IL" smtClean="0"/>
              <a:t>י"ג/טבת/תשפ"ה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ECDB-D641-46B3-85E5-BA6E4F918B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475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EAD-FA66-4A98-BFE8-339E2C625F1A}" type="datetimeFigureOut">
              <a:rPr lang="he-IL" smtClean="0"/>
              <a:t>י"ג/טבת/תשפ"ה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ECDB-D641-46B3-85E5-BA6E4F918B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458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EAD-FA66-4A98-BFE8-339E2C625F1A}" type="datetimeFigureOut">
              <a:rPr lang="he-IL" smtClean="0"/>
              <a:t>י"ג/טבת/תשפ"ה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ECDB-D641-46B3-85E5-BA6E4F918B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134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EAD-FA66-4A98-BFE8-339E2C625F1A}" type="datetimeFigureOut">
              <a:rPr lang="he-IL" smtClean="0"/>
              <a:t>י"ג/טבת/תשפ"ה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ECDB-D641-46B3-85E5-BA6E4F918B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430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EAD-FA66-4A98-BFE8-339E2C625F1A}" type="datetimeFigureOut">
              <a:rPr lang="he-IL" smtClean="0"/>
              <a:t>י"ג/טבת/תשפ"ה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ECDB-D641-46B3-85E5-BA6E4F918B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274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EAD-FA66-4A98-BFE8-339E2C625F1A}" type="datetimeFigureOut">
              <a:rPr lang="he-IL" smtClean="0"/>
              <a:t>י"ג/טבת/תשפ"ה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ECDB-D641-46B3-85E5-BA6E4F918B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227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EAD-FA66-4A98-BFE8-339E2C625F1A}" type="datetimeFigureOut">
              <a:rPr lang="he-IL" smtClean="0"/>
              <a:t>י"ג/טבת/תשפ"ה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ECDB-D641-46B3-85E5-BA6E4F918B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32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EAD-FA66-4A98-BFE8-339E2C625F1A}" type="datetimeFigureOut">
              <a:rPr lang="he-IL" smtClean="0"/>
              <a:t>י"ג/טבת/תשפ"ה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ECDB-D641-46B3-85E5-BA6E4F918B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481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3BEAD-FA66-4A98-BFE8-339E2C625F1A}" type="datetimeFigureOut">
              <a:rPr lang="he-IL" smtClean="0"/>
              <a:t>י"ג/טבת/תשפ"ה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4ECDB-D641-46B3-85E5-BA6E4F918B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784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lms.education.gov.il/mod/tab/view.php?id=36425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ecat.education.gov.il/%D7%9C%D7%94%D7%AA%D7%A2%D7%A8%D7%91-%D7%90%D7%95-%D7%9C%D7%90-%D7%9C%D7%94%D7%AA%D7%A2%D7%A8%D7%91-%D7%91%D7%96%D7%99%D7%9D-%D7%9E%D7%95%D7%9C-%D7%9E%D7%99%D7%99%D7%A0%D7%95%D7%AA-%D7%A2%D7%9D-%D7%93%D7%A8-%D7%90%D7%93%D7%99%D7%91-%D7%92%D7%9C-16217-2" TargetMode="External"/><Relationship Id="rId3" Type="http://schemas.openxmlformats.org/officeDocument/2006/relationships/hyperlink" Target="https://www.youtube.com/watch?v=2pGT391njbk" TargetMode="External"/><Relationship Id="rId7" Type="http://schemas.openxmlformats.org/officeDocument/2006/relationships/hyperlink" Target="https://www.youtube.com/watch?v=D71eWiXYQPM" TargetMode="External"/><Relationship Id="rId2" Type="http://schemas.openxmlformats.org/officeDocument/2006/relationships/hyperlink" Target="https://www.youtube.com/watch?v=SW4kqU0uY4g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ecat.education.gov.il/%D7%A0%D7%A2%D7%99%D7%9D-%D7%9C%D7%94%D7%9B%D7%99%D7%A8-%D7%A1%D7%99%D7%A1-%D7%A2%D7%9D-%D7%90%D7%9E%D7%A0%D7%95%D7%9F-%D7%94%D7%90%D7%9F-23516" TargetMode="External"/><Relationship Id="rId5" Type="http://schemas.openxmlformats.org/officeDocument/2006/relationships/hyperlink" Target="http://ecat.education.gov.il/%D7%A4%D7%A8%D7%90-%D7%91%D7%A2%D7%99%D7%A8-%D7%98%D7%91%D7%A2-%D7%9B%D7%9E%D7%A0%D7%95%D7%A3-%D7%9C%D7%94%D7%AA%D7%97%D7%93%D7%A9%D7%95%D7%AA-%D7%A2%D7%99%D7%A8%D7%95%D7%A0%D7%99%D7%AA-%D7%A2%D7%9D-%D7%A2%D7%9E%D7%99%D7%A8-%D7%91%D7%9C%D7%91%D7%9F-5116" TargetMode="External"/><Relationship Id="rId10" Type="http://schemas.openxmlformats.org/officeDocument/2006/relationships/hyperlink" Target="http://meyda.education.gov.il/files/Mazkirut_Pedagogit/MadaTechnologya/Online%20Academy/lectures_2016_2017.pdf" TargetMode="External"/><Relationship Id="rId4" Type="http://schemas.openxmlformats.org/officeDocument/2006/relationships/hyperlink" Target="https://www.youtube.com/watch?v=pJS7Sl0bl08" TargetMode="External"/><Relationship Id="rId9" Type="http://schemas.openxmlformats.org/officeDocument/2006/relationships/hyperlink" Target="https://www.youtube.com/watch?time_continue=9&amp;v=w3OkkGHe1U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rdbirds.org.il/assets/userfiles/_D7_A7_D7_99_D7_A9_D7_95_D7_A8_D.pdf" TargetMode="External"/><Relationship Id="rId2" Type="http://schemas.openxmlformats.org/officeDocument/2006/relationships/hyperlink" Target="https://www.yardbirds.org.il/assets/userfiles/files/000+%D7%94%D7%A8%D7%A6%D7%90%D7%95%D7%AA+%D7%91%D7%99%D7%95%D7%98%D7%99%D7%95%D7%91+%D7%91%D7%93%D7%92%D7%A9+%D7%A6%D7%99%D7%A4%D7%95%D7%A8%D7%99%D7%9D.pdf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uCyoTCsYvs" TargetMode="External"/><Relationship Id="rId3" Type="http://schemas.openxmlformats.org/officeDocument/2006/relationships/hyperlink" Target="https://www.youtube.com/watch?v=IUqGjyKlS34&amp;feature=youtu.be" TargetMode="External"/><Relationship Id="rId7" Type="http://schemas.openxmlformats.org/officeDocument/2006/relationships/hyperlink" Target="https://www.youtube.com/watch?v=TtrqVdvlkts" TargetMode="External"/><Relationship Id="rId2" Type="http://schemas.openxmlformats.org/officeDocument/2006/relationships/hyperlink" Target="https://www.youtube.com/watch?v=nHKGBVvMlOg&amp;feature=youtu.be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youtube.com/watch?v=Xh2LciEFG0Y" TargetMode="External"/><Relationship Id="rId11" Type="http://schemas.openxmlformats.org/officeDocument/2006/relationships/hyperlink" Target="https://www.youtube.com/watch?v=rMB7OlqEHP4" TargetMode="External"/><Relationship Id="rId5" Type="http://schemas.openxmlformats.org/officeDocument/2006/relationships/hyperlink" Target="https://pop.education.gov.il/sherutey-tiksuv-bachinuch/vod-broadcasts/?Languages=31229&amp;Topics=31420&amp;Classes=31340&amp;page=1&amp;text=%D7%94%D7%AA%D7%91%D7%95%D7%A0%D7%A0%D7%95%D7%AA" TargetMode="External"/><Relationship Id="rId10" Type="http://schemas.openxmlformats.org/officeDocument/2006/relationships/hyperlink" Target="https://pop.education.gov.il/online-learning/vod-broadcasts/ivrit-3-5/sciences-4-3-5-1/" TargetMode="External"/><Relationship Id="rId4" Type="http://schemas.openxmlformats.org/officeDocument/2006/relationships/hyperlink" Target="https://www.youtube.com/watch?v=Wna7EH-nhjA&amp;feature=youtu.be" TargetMode="External"/><Relationship Id="rId9" Type="http://schemas.openxmlformats.org/officeDocument/2006/relationships/hyperlink" Target="https://www.youtube.com/watch?v=EujmWbasHj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ybag.ebaghigh.cet.ac.il/content/player.aspx?manifest=/api/manifests/item/he/df5e8cac-f8dc-4a5b-a179-c624c2cf47e3#?page=content-1" TargetMode="External"/><Relationship Id="rId7" Type="http://schemas.openxmlformats.org/officeDocument/2006/relationships/hyperlink" Target="https://www.matar.tau.ac.il/?page_id=8641" TargetMode="External"/><Relationship Id="rId2" Type="http://schemas.openxmlformats.org/officeDocument/2006/relationships/hyperlink" Target="http://mybag.ebaghigh.cet.ac.il/content/player.aspx?manifest=/api/manifests/item/he/271896b4-93fd-46b3-af7c-e45b94e23112#?page=content-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tar.tau.ac.il/?page_id=14105" TargetMode="External"/><Relationship Id="rId5" Type="http://schemas.openxmlformats.org/officeDocument/2006/relationships/hyperlink" Target="https://drive.google.com/open?id=1CiU7ylQReOHjnpv01x7Wf15obSqxILJY" TargetMode="External"/><Relationship Id="rId4" Type="http://schemas.openxmlformats.org/officeDocument/2006/relationships/hyperlink" Target="http://lo.cet.ac.il/player/?document=d7b51066-b8cc-41f2-bb6b-f1292267fd6c&amp;language=he&amp;sitekey=ebaghigh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birds.org.il/he/tracking-methods.aspx?camId=26" TargetMode="External"/><Relationship Id="rId7" Type="http://schemas.openxmlformats.org/officeDocument/2006/relationships/hyperlink" Target="https://sites.google.com/a/syoav.tikshuvdarom.org.il/sdotyoav/mh-bbyt-hspr/hqr-zypwrym" TargetMode="External"/><Relationship Id="rId2" Type="http://schemas.openxmlformats.org/officeDocument/2006/relationships/hyperlink" Target="http://www.birds.org.il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youtube.com/watch?v=HsqlSQieoEM&amp;list=PLuApmwrusODYD86e_Ttt2WCCgc0-N723T" TargetMode="External"/><Relationship Id="rId5" Type="http://schemas.openxmlformats.org/officeDocument/2006/relationships/hyperlink" Target="https://www.youtube.com/channel/UCzbydNAcB7jeJGssRFb_dCA?view_as=subscriber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s://www.birds.org.il/he/tracking-methods.aspx?camId=23" TargetMode="Externa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.bookcreator.com/lNV0E9olUjWF5M1daaX9iskEdhD2/sj3lEDIwTzqhUQv80-1D-Q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oa1js_MYFQ&amp;list=PLwXG5QRWGUnATAeSz37qOhKWfiWdb5Apq&amp;index=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k2WvIDgCHlA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p.education.gov.il/tchumey_daat/mada-tehnologia/yesodi/noseem_nilmadim/heker-zipori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p.education.gov.il/tchumey_daat/mada-tehnologia/chativat-beynayim/noseem_nilmadim/cheker-zipori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lms.education.gov.il/course/view.php?id=93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nline.lms.education.gov.il/mod/tab/view.php?id=36425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4"/>
          <p:cNvSpPr/>
          <p:nvPr/>
        </p:nvSpPr>
        <p:spPr>
          <a:xfrm>
            <a:off x="305780" y="1799725"/>
            <a:ext cx="8532440" cy="977084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buClr>
                <a:schemeClr val="dk1"/>
              </a:buClr>
              <a:buSzPct val="25000"/>
              <a:buFont typeface="Arial"/>
              <a:buNone/>
            </a:pPr>
            <a:r>
              <a:rPr lang="he-IL" sz="3600" b="1" dirty="0">
                <a:solidFill>
                  <a:schemeClr val="dk1"/>
                </a:solidFill>
                <a:sym typeface="Arial"/>
              </a:rPr>
              <a:t>תכנית חקר ציפורים ביסודי ובחטיבת ביניים</a:t>
            </a:r>
            <a:endParaRPr lang="he-IL" sz="28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254" y="3446212"/>
            <a:ext cx="740222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הדס כץ שדה חן – מרכז ארצי למדע - למורי </a:t>
            </a:r>
            <a:r>
              <a:rPr lang="he-IL" b="1" dirty="0" err="1"/>
              <a:t>מו"ט</a:t>
            </a:r>
            <a:r>
              <a:rPr lang="he-IL" b="1" dirty="0"/>
              <a:t> ביסודי</a:t>
            </a:r>
            <a:br>
              <a:rPr lang="en-US" b="1" dirty="0"/>
            </a:br>
            <a:r>
              <a:rPr lang="he-IL" b="1" dirty="0" err="1"/>
              <a:t>יהבית</a:t>
            </a:r>
            <a:r>
              <a:rPr lang="he-IL" b="1" dirty="0"/>
              <a:t> לוריא- מרכז ארצי מכון ויצמן - למורי </a:t>
            </a:r>
            <a:r>
              <a:rPr lang="he-IL" b="1" dirty="0" err="1"/>
              <a:t>מו"ט</a:t>
            </a:r>
            <a:r>
              <a:rPr lang="he-IL" b="1" dirty="0"/>
              <a:t> בחט"ב </a:t>
            </a:r>
            <a:br>
              <a:rPr lang="en-US" b="1" dirty="0"/>
            </a:br>
            <a:r>
              <a:rPr lang="he-IL" b="1" dirty="0"/>
              <a:t>שלומית ליפשיץ - המרכז לטיפוח ציפורי הבר בחצר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34" y="4835994"/>
            <a:ext cx="9144001" cy="200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5">
            <a:extLst>
              <a:ext uri="{FF2B5EF4-FFF2-40B4-BE49-F238E27FC236}">
                <a16:creationId xmlns:a16="http://schemas.microsoft.com/office/drawing/2014/main" id="{366CB30E-60C8-8892-F2DF-E80B23C77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29" y="281140"/>
            <a:ext cx="807026" cy="93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תמונה 4">
            <a:extLst>
              <a:ext uri="{FF2B5EF4-FFF2-40B4-BE49-F238E27FC236}">
                <a16:creationId xmlns:a16="http://schemas.microsoft.com/office/drawing/2014/main" id="{EC9C18D7-6939-0C4F-4F9F-067289EB0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43" y="336992"/>
            <a:ext cx="1650400" cy="8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C5DBB1D-A08D-569D-ABBC-82CE12CAF4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/>
          <a:stretch/>
        </p:blipFill>
        <p:spPr bwMode="auto">
          <a:xfrm>
            <a:off x="4575419" y="182339"/>
            <a:ext cx="3092925" cy="118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948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651"/>
            <a:ext cx="834889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611560" y="1968283"/>
            <a:ext cx="834889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800" b="1" dirty="0">
                <a:hlinkClick r:id="rId3"/>
              </a:rPr>
              <a:t>ספריית משאבים שיתופית לחקר ציפורים - ליסודי וחט"ב</a:t>
            </a:r>
            <a:endParaRPr lang="he-IL" sz="28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e-IL" sz="200" dirty="0"/>
          </a:p>
        </p:txBody>
      </p:sp>
      <p:pic>
        <p:nvPicPr>
          <p:cNvPr id="5" name="Picture 2" descr="https://moodle.org/logo/moodle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6" y="70886"/>
            <a:ext cx="1788609" cy="45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חץ למעלה 1"/>
          <p:cNvSpPr/>
          <p:nvPr/>
        </p:nvSpPr>
        <p:spPr>
          <a:xfrm>
            <a:off x="6300192" y="5260692"/>
            <a:ext cx="432048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5652120" y="6289342"/>
            <a:ext cx="14041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C00000"/>
                </a:solidFill>
              </a:rPr>
              <a:t>לוחצים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9601" r="51890" b="61789"/>
          <a:stretch/>
        </p:blipFill>
        <p:spPr bwMode="auto">
          <a:xfrm>
            <a:off x="3146182" y="39692"/>
            <a:ext cx="2505938" cy="189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חץ מכופף 7"/>
          <p:cNvSpPr/>
          <p:nvPr/>
        </p:nvSpPr>
        <p:spPr>
          <a:xfrm rot="16200000" flipH="1">
            <a:off x="1984051" y="774237"/>
            <a:ext cx="1637315" cy="686947"/>
          </a:xfrm>
          <a:prstGeom prst="bentArrow">
            <a:avLst>
              <a:gd name="adj1" fmla="val 21704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90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0376" y="1700808"/>
            <a:ext cx="8229600" cy="4525963"/>
          </a:xfrm>
        </p:spPr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2" y="454459"/>
            <a:ext cx="8029525" cy="57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0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79" y="31703"/>
            <a:ext cx="8753001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55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/>
        </p:nvGraphicFramePr>
        <p:xfrm>
          <a:off x="92014" y="1055020"/>
          <a:ext cx="8999984" cy="5222400"/>
        </p:xfrm>
        <a:graphic>
          <a:graphicData uri="http://schemas.openxmlformats.org/drawingml/2006/table">
            <a:tbl>
              <a:tblPr rtl="1"/>
              <a:tblGrid>
                <a:gridCol w="1173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8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51"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מועד ההקלטה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שם המרצה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שכבת גיל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נושא ההרצאה וקישור לצפייה בהרצאה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048"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פרופ' יוסי לשם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תלמידי ד'- ט'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u="sng" dirty="0">
                          <a:solidFill>
                            <a:srgbClr val="555652"/>
                          </a:solidFill>
                          <a:effectLst/>
                          <a:latin typeface="Arial"/>
                          <a:hlinkClick r:id="rId2"/>
                        </a:rPr>
                        <a:t>ציפורים בראש</a:t>
                      </a:r>
                      <a:endParaRPr lang="he-IL" sz="2000" b="1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095"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שלומית ליפשיץ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מורי מדע וטכנולוגיה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u="sng" dirty="0">
                          <a:solidFill>
                            <a:srgbClr val="555652"/>
                          </a:solidFill>
                          <a:effectLst/>
                          <a:latin typeface="Arial"/>
                          <a:hlinkClick r:id="rId3"/>
                        </a:rPr>
                        <a:t>מדע אזרחי- אזרחים למען חקר ציפורים</a:t>
                      </a:r>
                      <a:endParaRPr lang="he-IL" sz="2000" b="1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095"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עמיר בלבן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תלמידי ד'- ט'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u="sng" dirty="0">
                          <a:solidFill>
                            <a:srgbClr val="555652"/>
                          </a:solidFill>
                          <a:effectLst/>
                          <a:latin typeface="Arial"/>
                          <a:hlinkClick r:id="rId4"/>
                        </a:rPr>
                        <a:t>פרא בעיר – טבע כמנוף להתחדשות בעיר</a:t>
                      </a:r>
                      <a:r>
                        <a:rPr lang="he-IL" altLang="he-IL" sz="2000" b="1" u="sng" dirty="0">
                          <a:solidFill>
                            <a:srgbClr val="555652"/>
                          </a:solidFill>
                          <a:latin typeface="Arial" pitchFamily="34" charset="0"/>
                          <a:cs typeface="Arial" pitchFamily="34" charset="0"/>
                          <a:hlinkClick r:id="rId5"/>
                        </a:rPr>
                        <a:t> </a:t>
                      </a:r>
                      <a:endParaRPr lang="he-IL" sz="2000" b="1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048"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אמנון האן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תלמידי ד'- ט'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u="sng" dirty="0">
                          <a:solidFill>
                            <a:srgbClr val="555652"/>
                          </a:solidFill>
                          <a:effectLst/>
                          <a:latin typeface="Arial"/>
                          <a:hlinkClick r:id="rId6"/>
                        </a:rPr>
                        <a:t>נעים להכיר סיס</a:t>
                      </a:r>
                      <a:endParaRPr lang="he-IL" sz="2000" b="1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048"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פרופ' יוסי לשם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תלמידי ד'- ט'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u="sng" dirty="0">
                          <a:solidFill>
                            <a:srgbClr val="555652"/>
                          </a:solidFill>
                          <a:effectLst/>
                          <a:latin typeface="Arial"/>
                          <a:hlinkClick r:id="rId7"/>
                        </a:rPr>
                        <a:t>הנשר, הפרס </a:t>
                      </a:r>
                      <a:r>
                        <a:rPr lang="he-IL" sz="2000" b="1" u="sng" dirty="0" err="1">
                          <a:solidFill>
                            <a:srgbClr val="555652"/>
                          </a:solidFill>
                          <a:effectLst/>
                          <a:latin typeface="Arial"/>
                          <a:hlinkClick r:id="rId7"/>
                        </a:rPr>
                        <a:t>והעוזניה</a:t>
                      </a:r>
                      <a:endParaRPr lang="he-IL" sz="2000" b="1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095"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ד"ר אדיב גל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תלמידי ד'- ט'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u="sng" dirty="0">
                          <a:solidFill>
                            <a:srgbClr val="555652"/>
                          </a:solidFill>
                          <a:effectLst/>
                          <a:latin typeface="Arial"/>
                          <a:hlinkClick r:id="rId8"/>
                        </a:rPr>
                        <a:t>להתערב או לא להתערב?</a:t>
                      </a:r>
                      <a:r>
                        <a:rPr lang="he-IL" sz="2000" b="1" u="sng" baseline="0" dirty="0">
                          <a:solidFill>
                            <a:srgbClr val="555652"/>
                          </a:solidFill>
                          <a:effectLst/>
                          <a:latin typeface="Arial"/>
                          <a:hlinkClick r:id="rId8"/>
                        </a:rPr>
                        <a:t> </a:t>
                      </a:r>
                      <a:r>
                        <a:rPr lang="he-IL" sz="2000" b="1" u="sng" dirty="0">
                          <a:solidFill>
                            <a:srgbClr val="555652"/>
                          </a:solidFill>
                          <a:effectLst/>
                          <a:latin typeface="Arial"/>
                          <a:hlinkClick r:id="rId8"/>
                        </a:rPr>
                        <a:t>בזים מול מיינות</a:t>
                      </a:r>
                      <a:endParaRPr lang="he-IL" sz="2000" b="1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טלי מגורי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תלמידי ז'-ט'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9"/>
                        </a:rPr>
                        <a:t>פלישת </a:t>
                      </a:r>
                      <a:r>
                        <a:rPr lang="he-IL" sz="20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9"/>
                        </a:rPr>
                        <a:t>המיינה</a:t>
                      </a: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9"/>
                        </a:rPr>
                        <a:t> המצויה לישראל</a:t>
                      </a:r>
                      <a:endParaRPr lang="he-IL" sz="2000" b="1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367160" y="242230"/>
            <a:ext cx="8280920" cy="720080"/>
          </a:xfrm>
          <a:solidFill>
            <a:srgbClr val="66FFFF"/>
          </a:solidFill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sz="2800" b="1" dirty="0">
                <a:cs typeface="+mn-cs"/>
                <a:hlinkClick r:id="rId10"/>
              </a:rPr>
              <a:t>הרצאות "אקדמיה ברשת" מוקלטות בנושאי חקר ציפורים </a:t>
            </a:r>
            <a:endParaRPr lang="he-IL" sz="28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814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AAB1A-8A7B-9E3B-F7E0-2ADAFB706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C582D9-32C3-7A95-7055-5B5983E98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  <a:solidFill>
            <a:srgbClr val="66FFFF"/>
          </a:solidFill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sz="2800" b="1" dirty="0">
                <a:cs typeface="+mn-cs"/>
              </a:rPr>
              <a:t>הרצאות </a:t>
            </a:r>
            <a:r>
              <a:rPr lang="he-IL" sz="2800" b="1" dirty="0" err="1">
                <a:cs typeface="+mn-cs"/>
              </a:rPr>
              <a:t>ניוספות</a:t>
            </a:r>
            <a:r>
              <a:rPr lang="he-IL" sz="2800" b="1" dirty="0">
                <a:cs typeface="+mn-cs"/>
              </a:rPr>
              <a:t> בנושא ציפורים וצפרות 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C27485C4-7559-A273-3819-86157502819E}"/>
              </a:ext>
            </a:extLst>
          </p:cNvPr>
          <p:cNvSpPr/>
          <p:nvPr/>
        </p:nvSpPr>
        <p:spPr>
          <a:xfrm>
            <a:off x="457200" y="1412776"/>
            <a:ext cx="8056984" cy="25443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75"/>
              </a:spcBef>
              <a:spcAft>
                <a:spcPts val="750"/>
              </a:spcAft>
            </a:pPr>
            <a:br>
              <a:rPr lang="en-US" dirty="0"/>
            </a:br>
            <a:r>
              <a:rPr lang="he-IL" b="1" dirty="0"/>
              <a:t>מגוון הרצאות מימי העיון של מרכז הצפרות הישראלי, </a:t>
            </a:r>
            <a:r>
              <a:rPr lang="he-IL" dirty="0"/>
              <a:t>אורך ההרצאה 25-45 דקות</a:t>
            </a:r>
            <a:br>
              <a:rPr lang="en-US" dirty="0"/>
            </a:br>
            <a:r>
              <a:rPr lang="he-IL" dirty="0">
                <a:solidFill>
                  <a:srgbClr val="336633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60 הרצאות ממגוון נושאים על ציפורים וצפרות</a:t>
            </a:r>
            <a:br>
              <a:rPr lang="he-I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he-IL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הרצאות מוקלטות של פרופ' יורם יום טוב: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 </a:t>
            </a:r>
            <a:r>
              <a:rPr lang="he-IL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הרצאות מוקלטות של פרופסור יורם יום טוב בנושאי צפרות ותחומי זואולוגיה נוספים בארץ ישראל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 </a:t>
            </a:r>
            <a:endParaRPr lang="he-IL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55134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  <a:solidFill>
            <a:srgbClr val="66FFFF"/>
          </a:solidFill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sz="2800" b="1" dirty="0">
                <a:cs typeface="+mn-cs"/>
              </a:rPr>
              <a:t>שיעורים מוקלטים בנושא ציפורים וצפרות </a:t>
            </a:r>
          </a:p>
        </p:txBody>
      </p:sp>
      <p:sp>
        <p:nvSpPr>
          <p:cNvPr id="3" name="מלבן 2"/>
          <p:cNvSpPr/>
          <p:nvPr/>
        </p:nvSpPr>
        <p:spPr>
          <a:xfrm>
            <a:off x="457200" y="1412776"/>
            <a:ext cx="8056984" cy="3221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75"/>
              </a:spcBef>
              <a:spcAft>
                <a:spcPts val="750"/>
              </a:spcAft>
            </a:pPr>
            <a:r>
              <a:rPr lang="he-IL" sz="2000" b="1" kern="1800" dirty="0">
                <a:solidFill>
                  <a:srgbClr val="3366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שיעורים מוקלטים בנושא ציפורים וצפרות</a:t>
            </a:r>
            <a:br>
              <a:rPr lang="he-IL" sz="2000" b="1" kern="1800" dirty="0">
                <a:solidFill>
                  <a:srgbClr val="3366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e-IL" b="1" dirty="0"/>
              <a:t>1. סדרת סרטונים של נועם </a:t>
            </a:r>
            <a:r>
              <a:rPr lang="he-IL" b="1" dirty="0" err="1"/>
              <a:t>וויס</a:t>
            </a:r>
            <a:r>
              <a:rPr lang="he-IL" b="1" dirty="0"/>
              <a:t>, שהופקו במסגרת תוכנית חקר ציפורים:</a:t>
            </a:r>
            <a:br>
              <a:rPr lang="en-US" dirty="0"/>
            </a:br>
            <a:r>
              <a:rPr lang="he-IL" dirty="0">
                <a:hlinkClick r:id="rId2"/>
              </a:rPr>
              <a:t>א. שמירת טבע וטיבוע</a:t>
            </a:r>
            <a:br>
              <a:rPr lang="en-US" dirty="0"/>
            </a:br>
            <a:r>
              <a:rPr lang="he-IL" dirty="0">
                <a:hlinkClick r:id="rId3"/>
              </a:rPr>
              <a:t>ב. התאמת ציפורים לסביבתן</a:t>
            </a:r>
            <a:br>
              <a:rPr lang="en-US" dirty="0"/>
            </a:br>
            <a:r>
              <a:rPr lang="he-IL" dirty="0">
                <a:hlinkClick r:id="rId4"/>
              </a:rPr>
              <a:t>ג. ציפורים נודדות </a:t>
            </a:r>
            <a:br>
              <a:rPr lang="en-US" dirty="0"/>
            </a:br>
            <a:r>
              <a:rPr lang="he-IL" dirty="0">
                <a:hlinkClick r:id="rId4"/>
              </a:rPr>
              <a:t>ד. נדידת הציפורים</a:t>
            </a:r>
            <a:endParaRPr lang="he-IL" dirty="0"/>
          </a:p>
          <a:p>
            <a:pPr>
              <a:lnSpc>
                <a:spcPct val="107000"/>
              </a:lnSpc>
              <a:spcBef>
                <a:spcPts val="375"/>
              </a:spcBef>
              <a:spcAft>
                <a:spcPts val="750"/>
              </a:spcAft>
            </a:pPr>
            <a:r>
              <a:rPr lang="he-IL" b="1" dirty="0"/>
              <a:t>2. סדרת שיעורים מוקלטים של ד"ר שרה </a:t>
            </a:r>
            <a:r>
              <a:rPr lang="he-IL" b="1" dirty="0" err="1"/>
              <a:t>קלצ'קו</a:t>
            </a:r>
            <a:r>
              <a:rPr lang="he-IL" b="1" dirty="0"/>
              <a:t> הדס כץ שדה חן ויוחאי </a:t>
            </a:r>
            <a:r>
              <a:rPr lang="he-IL" b="1" dirty="0" err="1"/>
              <a:t>וסרלאוף</a:t>
            </a:r>
            <a:r>
              <a:rPr lang="he-IL" b="1" dirty="0"/>
              <a:t>: במסגרת מערכת השידורים הלאומית של משרד החינוך.</a:t>
            </a:r>
            <a:br>
              <a:rPr lang="en-US" b="1" dirty="0"/>
            </a:br>
            <a:r>
              <a:rPr lang="he-IL" dirty="0">
                <a:hlinkClick r:id="rId5"/>
              </a:rPr>
              <a:t>סדרת שיעורים מוקלטים בנושא "התבוננות"</a:t>
            </a:r>
            <a:br>
              <a:rPr lang="en-US" dirty="0"/>
            </a:br>
            <a:endParaRPr lang="he-IL" dirty="0"/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10B157D2-E726-03B5-FC05-F75448AD8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323065"/>
              </p:ext>
            </p:extLst>
          </p:nvPr>
        </p:nvGraphicFramePr>
        <p:xfrm>
          <a:off x="473784" y="4458969"/>
          <a:ext cx="8056984" cy="2124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56984">
                  <a:extLst>
                    <a:ext uri="{9D8B030D-6E8A-4147-A177-3AD203B41FA5}">
                      <a16:colId xmlns:a16="http://schemas.microsoft.com/office/drawing/2014/main" val="1916429002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200" dirty="0">
                          <a:effectLst/>
                        </a:rPr>
                        <a:t>התבוננות –מבוא  </a:t>
                      </a:r>
                      <a:r>
                        <a:rPr lang="he-IL" sz="1200" u="sng" dirty="0">
                          <a:effectLst/>
                          <a:hlinkClick r:id="rId6"/>
                        </a:rPr>
                        <a:t>קישור </a:t>
                      </a:r>
                      <a:r>
                        <a:rPr lang="he-IL" sz="1200" u="sng" dirty="0" err="1">
                          <a:effectLst/>
                          <a:hlinkClick r:id="rId6"/>
                        </a:rPr>
                        <a:t>ליוטיוב</a:t>
                      </a:r>
                      <a:r>
                        <a:rPr lang="he-IL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200" dirty="0">
                          <a:effectLst/>
                        </a:rPr>
                        <a:t>התבוננות במראה חלק א' </a:t>
                      </a:r>
                      <a:r>
                        <a:rPr lang="he-IL" sz="1200" u="sng" dirty="0">
                          <a:effectLst/>
                          <a:hlinkClick r:id="rId7"/>
                        </a:rPr>
                        <a:t>קישור </a:t>
                      </a:r>
                      <a:r>
                        <a:rPr lang="he-IL" sz="1200" u="sng" dirty="0" err="1">
                          <a:effectLst/>
                          <a:hlinkClick r:id="rId7"/>
                        </a:rPr>
                        <a:t>ליוטיוב</a:t>
                      </a:r>
                      <a:r>
                        <a:rPr lang="he-IL" sz="1200" u="none" strike="noStrike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200" dirty="0">
                          <a:effectLst/>
                        </a:rPr>
                        <a:t>התבוננות במראה חלק ב'  </a:t>
                      </a:r>
                      <a:r>
                        <a:rPr lang="he-IL" sz="1200" u="sng" dirty="0">
                          <a:effectLst/>
                          <a:hlinkClick r:id="rId8"/>
                        </a:rPr>
                        <a:t>קישור </a:t>
                      </a:r>
                      <a:r>
                        <a:rPr lang="he-IL" sz="1200" u="sng" dirty="0" err="1">
                          <a:effectLst/>
                          <a:hlinkClick r:id="rId8"/>
                        </a:rPr>
                        <a:t>ליוטיוב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he-IL" sz="1200" u="none" strike="noStrike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200" dirty="0">
                          <a:effectLst/>
                        </a:rPr>
                        <a:t>האזנה לקולות </a:t>
                      </a:r>
                      <a:r>
                        <a:rPr lang="he-IL" sz="1200" u="sng" dirty="0">
                          <a:effectLst/>
                          <a:hlinkClick r:id="rId9"/>
                        </a:rPr>
                        <a:t>קישור </a:t>
                      </a:r>
                      <a:r>
                        <a:rPr lang="he-IL" sz="1200" u="sng" dirty="0" err="1">
                          <a:effectLst/>
                          <a:hlinkClick r:id="rId9"/>
                        </a:rPr>
                        <a:t>ליוטיוב</a:t>
                      </a:r>
                      <a:r>
                        <a:rPr lang="he-IL" sz="1200" u="none" strike="noStrike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200" dirty="0">
                          <a:effectLst/>
                        </a:rPr>
                        <a:t>התבוננות בהתנהגות  </a:t>
                      </a:r>
                      <a:r>
                        <a:rPr lang="he-IL" sz="1200" u="sng" dirty="0">
                          <a:effectLst/>
                          <a:hlinkClick r:id="rId10"/>
                        </a:rPr>
                        <a:t>קישור </a:t>
                      </a:r>
                      <a:r>
                        <a:rPr lang="he-IL" sz="1200" u="sng" dirty="0" err="1">
                          <a:effectLst/>
                          <a:hlinkClick r:id="rId10"/>
                        </a:rPr>
                        <a:t>ליוטיוב</a:t>
                      </a:r>
                      <a:r>
                        <a:rPr lang="he-IL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200" dirty="0">
                          <a:effectLst/>
                        </a:rPr>
                        <a:t>התבוננות בתופעות  </a:t>
                      </a:r>
                      <a:r>
                        <a:rPr lang="he-IL" sz="1200" u="sng" dirty="0">
                          <a:effectLst/>
                          <a:hlinkClick r:id="rId11"/>
                        </a:rPr>
                        <a:t>קישור </a:t>
                      </a:r>
                      <a:r>
                        <a:rPr lang="he-IL" sz="1200" u="sng" dirty="0" err="1">
                          <a:effectLst/>
                          <a:hlinkClick r:id="rId11"/>
                        </a:rPr>
                        <a:t>ליוטיוב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0980" marR="110980" marT="0" marB="0"/>
                </a:tc>
                <a:extLst>
                  <a:ext uri="{0D108BD9-81ED-4DB2-BD59-A6C34878D82A}">
                    <a16:rowId xmlns:a16="http://schemas.microsoft.com/office/drawing/2014/main" val="4231955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822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88594"/>
            <a:ext cx="6542751" cy="622371"/>
          </a:xfrm>
          <a:prstGeom prst="rect">
            <a:avLst/>
          </a:prstGeom>
          <a:solidFill>
            <a:srgbClr val="66FFFF"/>
          </a:solidFill>
        </p:spPr>
        <p:txBody>
          <a:bodyPr vert="horz" lIns="91440" tIns="45720" rIns="91440" bIns="45720" rtlCol="1" anchor="ctr">
            <a:noAutofit/>
          </a:bodyPr>
          <a:lstStyle>
            <a:lvl1pPr algn="ctr">
              <a:spcBef>
                <a:spcPct val="0"/>
              </a:spcBef>
              <a:buNone/>
              <a:defRPr sz="2800" b="1">
                <a:solidFill>
                  <a:srgbClr val="C00000"/>
                </a:solidFill>
                <a:latin typeface="+mj-lt"/>
                <a:ea typeface="+mj-ea"/>
              </a:defRPr>
            </a:lvl1pPr>
          </a:lstStyle>
          <a:p>
            <a:r>
              <a:rPr lang="he-IL" dirty="0">
                <a:solidFill>
                  <a:schemeClr val="tx1"/>
                </a:solidFill>
              </a:rPr>
              <a:t>משימות אוריינות מדעית משלבות מיומנויות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703" y="3801957"/>
            <a:ext cx="8496944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000" b="1" dirty="0"/>
              <a:t>משימות אוריינות בילקוט הדיגיטאלי אופק לעל יסודי- מדע וטכנולוגיה:</a:t>
            </a:r>
          </a:p>
          <a:p>
            <a:r>
              <a:rPr lang="he-IL" sz="2000" dirty="0">
                <a:hlinkClick r:id="rId2"/>
              </a:rPr>
              <a:t>חקר באמצעות תצפית </a:t>
            </a:r>
            <a:br>
              <a:rPr lang="en-US" sz="2000" dirty="0"/>
            </a:br>
            <a:r>
              <a:rPr lang="he-IL" sz="2000" dirty="0"/>
              <a:t>משימה המקנה לתלמידים הבנה של תהליך החקר והפעלת המיומנויות</a:t>
            </a:r>
          </a:p>
          <a:p>
            <a:r>
              <a:rPr lang="he-IL" sz="2000" dirty="0">
                <a:hlinkClick r:id="rId3"/>
              </a:rPr>
              <a:t>שלל הדייג בכנרת</a:t>
            </a:r>
          </a:p>
          <a:p>
            <a:r>
              <a:rPr lang="he-IL" sz="2000" dirty="0"/>
              <a:t>מחקר שנערך אודות הקשר בין דגי אמנון </a:t>
            </a:r>
            <a:r>
              <a:rPr lang="he-IL" sz="2000" dirty="0" err="1"/>
              <a:t>לקורמורנים</a:t>
            </a:r>
            <a:r>
              <a:rPr lang="he-IL" sz="2000" dirty="0"/>
              <a:t> </a:t>
            </a:r>
            <a:br>
              <a:rPr lang="en-US" sz="2000" dirty="0"/>
            </a:br>
            <a:r>
              <a:rPr lang="he-IL" sz="2000" dirty="0"/>
              <a:t>משימה המקנה לתלמידים מיומנויות של קריאת מאמר וניתוחו.</a:t>
            </a:r>
            <a:r>
              <a:rPr lang="he-IL" sz="2000" dirty="0">
                <a:hlinkClick r:id="rId3"/>
              </a:rPr>
              <a:t> </a:t>
            </a:r>
            <a:endParaRPr lang="he-IL" sz="2000" dirty="0"/>
          </a:p>
          <a:p>
            <a:r>
              <a:rPr lang="he-IL" sz="2000" dirty="0">
                <a:hlinkClick r:id="rId4"/>
              </a:rPr>
              <a:t>שובו של הנשר</a:t>
            </a:r>
            <a:endParaRPr lang="he-IL" sz="2000" dirty="0"/>
          </a:p>
          <a:p>
            <a:r>
              <a:rPr lang="he-IL" sz="2000" dirty="0"/>
              <a:t>מיזם השבת הנשרים במספר תחנות בארץ – משימה המקנה לתלמידים מיומנויות ניתוח של היבטים שונים של הבעיה והשלכותיה ואפיון הפתרונות.</a:t>
            </a:r>
          </a:p>
        </p:txBody>
      </p:sp>
      <p:sp>
        <p:nvSpPr>
          <p:cNvPr id="6" name="פיצוץ 1 5"/>
          <p:cNvSpPr/>
          <p:nvPr/>
        </p:nvSpPr>
        <p:spPr>
          <a:xfrm>
            <a:off x="827584" y="4603047"/>
            <a:ext cx="1296144" cy="1260141"/>
          </a:xfrm>
          <a:prstGeom prst="irregularSeal1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</a:rPr>
              <a:t>כניסה מזוהה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093" y="2829730"/>
            <a:ext cx="850955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000" b="1" dirty="0"/>
              <a:t>שאלות אורייניות על ציפורים ממבחני המיצב לחט"ב</a:t>
            </a:r>
            <a:br>
              <a:rPr lang="en-US" sz="2000" dirty="0"/>
            </a:br>
            <a:r>
              <a:rPr lang="he-IL" sz="2000" dirty="0">
                <a:hlinkClick r:id="rId5"/>
              </a:rPr>
              <a:t> – על </a:t>
            </a:r>
            <a:r>
              <a:rPr lang="he-IL" sz="2000" dirty="0" err="1">
                <a:hlinkClick r:id="rId5"/>
              </a:rPr>
              <a:t>המיינה</a:t>
            </a:r>
            <a:r>
              <a:rPr lang="he-IL" sz="2000" dirty="0">
                <a:hlinkClick r:id="rId5"/>
              </a:rPr>
              <a:t> ועל הגדרון</a:t>
            </a:r>
            <a:endParaRPr lang="he-IL" sz="2000" dirty="0"/>
          </a:p>
        </p:txBody>
      </p:sp>
      <p:sp>
        <p:nvSpPr>
          <p:cNvPr id="4" name="מלבן 3"/>
          <p:cNvSpPr/>
          <p:nvPr/>
        </p:nvSpPr>
        <p:spPr>
          <a:xfrm>
            <a:off x="246988" y="1090565"/>
            <a:ext cx="8557659" cy="15542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e-IL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פעילויות מאתר </a:t>
            </a:r>
            <a:r>
              <a:rPr lang="he-IL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מט"ר</a:t>
            </a:r>
            <a:r>
              <a:rPr lang="he-IL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גינה </a:t>
            </a:r>
            <a:r>
              <a:rPr lang="he-IL" sz="2000" dirty="0" err="1"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מזמינת</a:t>
            </a: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 ציפורים </a:t>
            </a: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– משימת פתרון בעיות בטכנולוגיה – לכיתה ד', וגם לכיתה ז'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מיינה מין פולש </a:t>
            </a: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– משימה אוריינית לכיתה ו', וגם לחטיבת ביניים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ציפורים וחקלאות </a:t>
            </a: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– משימה אוריינית לכיתה ו', וגם לחטיבת ביניים</a:t>
            </a:r>
            <a:endParaRPr lang="he-IL" sz="2400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236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79096" cy="520555"/>
          </a:xfrm>
          <a:solidFill>
            <a:srgbClr val="66FFFF"/>
          </a:solidFill>
        </p:spPr>
        <p:txBody>
          <a:bodyPr>
            <a:normAutofit fontScale="90000"/>
          </a:bodyPr>
          <a:lstStyle/>
          <a:p>
            <a:r>
              <a:rPr lang="he-IL" sz="3200" b="1" dirty="0">
                <a:solidFill>
                  <a:schemeClr val="tx1"/>
                </a:solidFill>
                <a:cs typeface="+mn-cs"/>
              </a:rPr>
              <a:t>מצלמות אונליין בשידור בעונת הקינון!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59220"/>
            <a:ext cx="9020776" cy="390876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fontAlgn="base"/>
            <a:r>
              <a:rPr lang="he-IL" sz="2000" b="1" dirty="0"/>
              <a:t>אתר פורטל מרכז הצפרות </a:t>
            </a:r>
            <a:r>
              <a:rPr lang="he-IL" sz="2000" b="1" dirty="0" err="1"/>
              <a:t>הישראל</a:t>
            </a:r>
            <a:r>
              <a:rPr lang="he-IL" sz="2000" b="1" dirty="0"/>
              <a:t>&gt; מצלמות מעקב </a:t>
            </a:r>
            <a:r>
              <a:rPr lang="en-US" sz="2400" b="1" u="sng" dirty="0">
                <a:hlinkClick r:id="rId2"/>
              </a:rPr>
              <a:t>www.birds.org.il</a:t>
            </a:r>
            <a:r>
              <a:rPr lang="he-IL" sz="2400" dirty="0"/>
              <a:t> </a:t>
            </a:r>
            <a:br>
              <a:rPr lang="en-US" sz="2400" dirty="0"/>
            </a:br>
            <a:r>
              <a:rPr lang="he-IL" sz="2000" dirty="0"/>
              <a:t>סיס חומות, עקב עיטי, </a:t>
            </a:r>
            <a:r>
              <a:rPr lang="he-IL" sz="2000" dirty="0" err="1"/>
              <a:t>חיוויאי</a:t>
            </a:r>
            <a:r>
              <a:rPr lang="he-IL" sz="2000" dirty="0"/>
              <a:t>-הנחשים ותנשמת לבנה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he-IL" sz="2400" dirty="0">
                <a:hlinkClick r:id="rId3"/>
              </a:rPr>
              <a:t>שידור ישיר מקן של נשר</a:t>
            </a:r>
            <a:br>
              <a:rPr lang="en-US" sz="2400" dirty="0">
                <a:hlinkClick r:id="rId3"/>
              </a:rPr>
            </a:br>
            <a:r>
              <a:rPr lang="he-IL" sz="1800" i="1" dirty="0"/>
              <a:t>שידור חי היישר מעולמם המרתק של "הסניטרים של הטבע" </a:t>
            </a:r>
            <a:endParaRPr lang="he-IL" sz="1800" dirty="0"/>
          </a:p>
          <a:p>
            <a:pPr algn="r" rtl="1" fontAlgn="base"/>
            <a:r>
              <a:rPr lang="he-IL" sz="1800" i="1" dirty="0"/>
              <a:t>אוכלי הפגרים אשר חיים במרחבים הפראיים של ישראל</a:t>
            </a:r>
            <a:endParaRPr lang="he-IL" sz="1800" dirty="0"/>
          </a:p>
          <a:p>
            <a:pPr algn="r" rtl="1"/>
            <a:r>
              <a:rPr lang="he-IL" sz="2400" dirty="0">
                <a:hlinkClick r:id="rId4"/>
              </a:rPr>
              <a:t>שידור ישיר מקן של עקב עיטי</a:t>
            </a:r>
            <a:br>
              <a:rPr lang="en-US" sz="2400" dirty="0">
                <a:hlinkClick r:id="rId4"/>
              </a:rPr>
            </a:br>
            <a:r>
              <a:rPr lang="he-IL" sz="1800" i="1" dirty="0"/>
              <a:t>שידור חי היישר מעולמם המרתק של טורפי-העל </a:t>
            </a:r>
            <a:br>
              <a:rPr lang="en-US" sz="1800" i="1" dirty="0"/>
            </a:br>
            <a:r>
              <a:rPr lang="he-IL" sz="1800" i="1" dirty="0"/>
              <a:t>החיים במרחבים הפראיים של ישראל</a:t>
            </a:r>
          </a:p>
          <a:p>
            <a:r>
              <a:rPr lang="he-IL" sz="2400" dirty="0">
                <a:hlinkClick r:id="rId5"/>
              </a:rPr>
              <a:t>שידור ישיר מקינים של תנשמות </a:t>
            </a:r>
            <a:r>
              <a:rPr lang="he-IL" sz="2400" dirty="0"/>
              <a:t>+ </a:t>
            </a:r>
            <a:r>
              <a:rPr lang="he-IL" sz="2400" dirty="0">
                <a:hlinkClick r:id="rId6"/>
              </a:rPr>
              <a:t>סרטונים מוקלטים ממצלמת אונליין 2020</a:t>
            </a:r>
            <a:br>
              <a:rPr lang="en-US" sz="2400" dirty="0">
                <a:hlinkClick r:id="rId6"/>
              </a:rPr>
            </a:br>
            <a:r>
              <a:rPr lang="he-IL" i="1" dirty="0"/>
              <a:t>מהאתר של מוטי צ'רטר</a:t>
            </a:r>
            <a:br>
              <a:rPr lang="en-US" sz="2400" dirty="0"/>
            </a:br>
            <a:r>
              <a:rPr lang="he-IL" sz="2400" dirty="0">
                <a:hlinkClick r:id="rId7"/>
              </a:rPr>
              <a:t>סרטונים ממצלמת אונליין של קן ירגזי</a:t>
            </a:r>
            <a:br>
              <a:rPr lang="en-US" sz="2400" dirty="0"/>
            </a:br>
            <a:r>
              <a:rPr lang="he-IL" sz="1800" i="1" dirty="0"/>
              <a:t>בבית ספר שדות יואב באדיבות עיינה דגן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974927"/>
            <a:ext cx="2957885" cy="176253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9323" y="4991381"/>
            <a:ext cx="2867457" cy="176458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3848" y="4985038"/>
            <a:ext cx="2816756" cy="177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15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87824" y="692696"/>
            <a:ext cx="2914858" cy="680226"/>
          </a:xfrm>
          <a:solidFill>
            <a:srgbClr val="00FFFF"/>
          </a:solidFill>
        </p:spPr>
        <p:txBody>
          <a:bodyPr vert="horz" lIns="91440" tIns="45720" rIns="91440" bIns="45720" rtlCol="1">
            <a:noAutofit/>
          </a:bodyPr>
          <a:lstStyle/>
          <a:p>
            <a:pPr algn="r">
              <a:spcBef>
                <a:spcPct val="20000"/>
              </a:spcBef>
              <a:buFont typeface="Arial" pitchFamily="34" charset="0"/>
            </a:pPr>
            <a:r>
              <a:rPr lang="he-IL" sz="2400" b="1" dirty="0">
                <a:latin typeface="+mn-lt"/>
                <a:ea typeface="+mn-ea"/>
                <a:cs typeface="+mn-cs"/>
              </a:rPr>
              <a:t>הצטיידות בית ספרית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1600" y="1772816"/>
            <a:ext cx="7361828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>
                <a:solidFill>
                  <a:srgbClr val="002060"/>
                </a:solidFill>
              </a:rPr>
              <a:t>הכנסנו למכרז ההצטיידות של בתיה"ס ציוד בסיסי ליישום תהליכי חקר ציפורים: </a:t>
            </a:r>
          </a:p>
          <a:p>
            <a:pPr>
              <a:lnSpc>
                <a:spcPct val="150000"/>
              </a:lnSpc>
            </a:pPr>
            <a:r>
              <a:rPr lang="he-IL" sz="2400" b="1" dirty="0">
                <a:solidFill>
                  <a:srgbClr val="002060"/>
                </a:solidFill>
              </a:rPr>
              <a:t>משקפות, מצלמה דיגיטלית, מגדירים, כרזות ועוד. 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he-IL" sz="2400" b="1" dirty="0" err="1">
                <a:solidFill>
                  <a:srgbClr val="002060"/>
                </a:solidFill>
              </a:rPr>
              <a:t>עיקבו</a:t>
            </a:r>
            <a:r>
              <a:rPr lang="he-IL" sz="2400" b="1" dirty="0">
                <a:solidFill>
                  <a:srgbClr val="002060"/>
                </a:solidFill>
              </a:rPr>
              <a:t> אחר הפרסומים ופנו להנהלה, רכז/ת מקצוע, לבורנט/</a:t>
            </a:r>
            <a:r>
              <a:rPr lang="he-IL" sz="2400" b="1" dirty="0" err="1">
                <a:solidFill>
                  <a:srgbClr val="002060"/>
                </a:solidFill>
              </a:rPr>
              <a:t>ית</a:t>
            </a:r>
            <a:r>
              <a:rPr lang="he-IL" sz="2400" b="1" dirty="0">
                <a:solidFill>
                  <a:srgbClr val="002060"/>
                </a:solidFill>
              </a:rPr>
              <a:t> כדי להגיש את ההצטיידות על פי הצרכים שלכם.</a:t>
            </a:r>
          </a:p>
        </p:txBody>
      </p:sp>
    </p:spTree>
    <p:extLst>
      <p:ext uri="{BB962C8B-B14F-4D97-AF65-F5344CB8AC3E}">
        <p14:creationId xmlns:p14="http://schemas.microsoft.com/office/powerpoint/2010/main" val="2122995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t="3800"/>
          <a:stretch/>
        </p:blipFill>
        <p:spPr>
          <a:xfrm>
            <a:off x="4608512" y="22616"/>
            <a:ext cx="4555930" cy="6597352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https://read.bookcreator.com/lNV0E9olUjWF5M1daaX9iskEdhD2/sj3lEDIwTzqhUQv80-1D-Q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790"/>
            <a:ext cx="4608512" cy="66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7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11560" y="332656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b="1" dirty="0"/>
              <a:t>למה ציפורים? מיהם הצפרים? ואיך זה מתחבר לחקר?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32" y="1124744"/>
            <a:ext cx="6156176" cy="545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66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7584" y="77179"/>
            <a:ext cx="7704856" cy="903549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he-IL" sz="2800" b="1" dirty="0">
                <a:cs typeface="+mn-cs"/>
              </a:rPr>
              <a:t>סיור לימודי באחד ממרכזי הצפרות למחקר ולחינוך</a:t>
            </a:r>
          </a:p>
        </p:txBody>
      </p:sp>
      <p:sp>
        <p:nvSpPr>
          <p:cNvPr id="4" name="מלבן 3"/>
          <p:cNvSpPr/>
          <p:nvPr/>
        </p:nvSpPr>
        <p:spPr>
          <a:xfrm>
            <a:off x="4176464" y="1027177"/>
            <a:ext cx="4716016" cy="5786199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 algn="r" rtl="1">
              <a:spcAft>
                <a:spcPts val="400"/>
              </a:spcAft>
            </a:pPr>
            <a:r>
              <a:rPr lang="he-IL" sz="2000" b="1" dirty="0">
                <a:solidFill>
                  <a:srgbClr val="C00000"/>
                </a:solidFill>
              </a:rPr>
              <a:t>מצפון לדרום:</a:t>
            </a:r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/>
              <a:t>עמק החולה- אגמון החולה</a:t>
            </a:r>
            <a:endParaRPr lang="en-US" sz="2000" dirty="0"/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/>
              <a:t>גמלא- שמורת טבע</a:t>
            </a:r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/>
              <a:t>כפר </a:t>
            </a:r>
            <a:r>
              <a:rPr lang="he-IL" sz="2000" dirty="0" err="1"/>
              <a:t>רופין</a:t>
            </a:r>
            <a:r>
              <a:rPr lang="he-IL" sz="2000" dirty="0"/>
              <a:t>- מרכז הצפרות</a:t>
            </a:r>
            <a:endParaRPr lang="en-US" sz="2000" dirty="0"/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/>
              <a:t>עין </a:t>
            </a:r>
            <a:r>
              <a:rPr lang="he-IL" sz="2000" dirty="0" err="1"/>
              <a:t>אפק</a:t>
            </a:r>
            <a:r>
              <a:rPr lang="he-IL" sz="2000" dirty="0"/>
              <a:t>- מרכז צפרות גליל מערבי</a:t>
            </a:r>
            <a:endParaRPr lang="en-US" sz="2000" dirty="0"/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/>
              <a:t>מעגן מיכאל- מרכז צפרות מים ונחלים</a:t>
            </a:r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/>
              <a:t>תל אביב- הגן הזואולוגי באוניברסיטה</a:t>
            </a:r>
            <a:endParaRPr lang="en-US" sz="2000" dirty="0"/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/>
              <a:t>תל אביב- מרכז "ראש ציפור" בפארק הירקון</a:t>
            </a:r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/>
              <a:t>רמת גן- הספארי  </a:t>
            </a:r>
            <a:endParaRPr lang="en-US" sz="2000" dirty="0"/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/>
              <a:t>לטרון- מרכז בינלאומי לחקר נדידת הציפורים </a:t>
            </a:r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/>
              <a:t>ירושלים- התחנה לחקר ציפורי ירושלים</a:t>
            </a:r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/>
              <a:t>ירוחם- מרכז דוכיפת לצפרות ואקולוגיה</a:t>
            </a:r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/>
              <a:t> שדה בוקר- מרכז הצפרות רמת הנגב</a:t>
            </a:r>
            <a:endParaRPr lang="en-US" sz="2000" dirty="0"/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/>
              <a:t> חצבה- מרכז הצפרות בערבה התיכונה</a:t>
            </a:r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/>
              <a:t> לוטן- מרכז הצפרות בלוטן</a:t>
            </a:r>
            <a:endParaRPr lang="en-US" sz="2000" dirty="0"/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/>
              <a:t> אילת- פארק הצפרות באילת</a:t>
            </a:r>
            <a:endParaRPr lang="en-US" sz="20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7" y="1020181"/>
            <a:ext cx="4075115" cy="579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01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128792" cy="1143000"/>
          </a:xfrm>
          <a:solidFill>
            <a:srgbClr val="00FFFF"/>
          </a:solidFill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  <a:buFont typeface="Arial"/>
            </a:pPr>
            <a:r>
              <a:rPr lang="he-IL" sz="32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תכנון הוראה של חקר ציפורים וסביבה:</a:t>
            </a:r>
            <a:br>
              <a:rPr lang="en-US" sz="32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r>
              <a:rPr lang="he-IL" sz="32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רצף הוראה</a:t>
            </a:r>
          </a:p>
        </p:txBody>
      </p:sp>
    </p:spTree>
    <p:extLst>
      <p:ext uri="{BB962C8B-B14F-4D97-AF65-F5344CB8AC3E}">
        <p14:creationId xmlns:p14="http://schemas.microsoft.com/office/powerpoint/2010/main" val="1908793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187" y="476672"/>
            <a:ext cx="84592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C00000"/>
                </a:solidFill>
              </a:rPr>
              <a:t>הצעה לרצף הוראה של חקר ציפורים</a:t>
            </a:r>
          </a:p>
        </p:txBody>
      </p:sp>
      <p:graphicFrame>
        <p:nvGraphicFramePr>
          <p:cNvPr id="2" name="טבלה 1"/>
          <p:cNvGraphicFramePr>
            <a:graphicFrameLocks noGrp="1"/>
          </p:cNvGraphicFramePr>
          <p:nvPr/>
        </p:nvGraphicFramePr>
        <p:xfrm>
          <a:off x="433204" y="1628800"/>
          <a:ext cx="8315259" cy="4511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08547">
                  <a:extLst>
                    <a:ext uri="{9D8B030D-6E8A-4147-A177-3AD203B41FA5}">
                      <a16:colId xmlns:a16="http://schemas.microsoft.com/office/drawing/2014/main" val="3284546223"/>
                    </a:ext>
                  </a:extLst>
                </a:gridCol>
                <a:gridCol w="4106712">
                  <a:extLst>
                    <a:ext uri="{9D8B030D-6E8A-4147-A177-3AD203B41FA5}">
                      <a16:colId xmlns:a16="http://schemas.microsoft.com/office/drawing/2014/main" val="1143647478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rtl="1"/>
                      <a:r>
                        <a:rPr lang="he-IL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מטרה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מס' שיעורים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36351"/>
                  </a:ext>
                </a:extLst>
              </a:tr>
              <a:tr h="289560">
                <a:tc gridSpan="2">
                  <a:txBody>
                    <a:bodyPr/>
                    <a:lstStyle/>
                    <a:p>
                      <a:pPr rtl="1"/>
                      <a:r>
                        <a:rPr lang="he-IL" sz="2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יחידת</a:t>
                      </a:r>
                      <a:r>
                        <a:rPr lang="he-IL" sz="24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מבוא – 8 שיעורי פתיחה</a:t>
                      </a:r>
                      <a:endParaRPr lang="he-IL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sz="2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3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גירוי לאהבת הנושא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1/2-1 שיעור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28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העשרה ופעילויות חווייתיות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2 שעורים</a:t>
                      </a:r>
                      <a:r>
                        <a:rPr lang="he-IL" sz="2400" baseline="0" dirty="0"/>
                        <a:t> לכל נושא.</a:t>
                      </a:r>
                      <a:br>
                        <a:rPr lang="en-US" sz="2400" baseline="0" dirty="0"/>
                      </a:br>
                      <a:r>
                        <a:rPr lang="he-IL" sz="2400" baseline="0" dirty="0"/>
                        <a:t>ניתן לבחור 2 נושאים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146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לימוד שיטות עבודה</a:t>
                      </a:r>
                      <a:r>
                        <a:rPr lang="he-IL" sz="2400" baseline="0" dirty="0"/>
                        <a:t> בשדה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2 -4 שיעורים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71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554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b="1" dirty="0">
                          <a:solidFill>
                            <a:srgbClr val="C00000"/>
                          </a:solidFill>
                        </a:rPr>
                        <a:t>תהליך חקר כיתתי – 18</a:t>
                      </a:r>
                      <a:r>
                        <a:rPr lang="he-IL" sz="2400" b="1" baseline="0" dirty="0">
                          <a:solidFill>
                            <a:srgbClr val="C00000"/>
                          </a:solidFill>
                        </a:rPr>
                        <a:t> שעות</a:t>
                      </a:r>
                      <a:endParaRPr lang="he-IL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/>
                        <a:t>חלקן עם כל הכיתה וחלקן פרטניות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187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392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012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38" y="188640"/>
            <a:ext cx="637104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0070C0"/>
                </a:solidFill>
              </a:rPr>
              <a:t>הצעות ליחידת מבוא לקראת חקר ציפורים: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he-IL" sz="2800" b="1" dirty="0">
                <a:solidFill>
                  <a:srgbClr val="0070C0"/>
                </a:solidFill>
              </a:rPr>
              <a:t> 8 ש' שיעורי פתיחה</a:t>
            </a:r>
          </a:p>
        </p:txBody>
      </p:sp>
      <p:graphicFrame>
        <p:nvGraphicFramePr>
          <p:cNvPr id="2" name="טבלה 1"/>
          <p:cNvGraphicFramePr>
            <a:graphicFrameLocks noGrp="1"/>
          </p:cNvGraphicFramePr>
          <p:nvPr/>
        </p:nvGraphicFramePr>
        <p:xfrm>
          <a:off x="160676" y="1142747"/>
          <a:ext cx="8712968" cy="56353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90044">
                  <a:extLst>
                    <a:ext uri="{9D8B030D-6E8A-4147-A177-3AD203B41FA5}">
                      <a16:colId xmlns:a16="http://schemas.microsoft.com/office/drawing/2014/main" val="3284546223"/>
                    </a:ext>
                  </a:extLst>
                </a:gridCol>
                <a:gridCol w="4692654">
                  <a:extLst>
                    <a:ext uri="{9D8B030D-6E8A-4147-A177-3AD203B41FA5}">
                      <a16:colId xmlns:a16="http://schemas.microsoft.com/office/drawing/2014/main" val="835762897"/>
                    </a:ext>
                  </a:extLst>
                </a:gridCol>
                <a:gridCol w="2430270">
                  <a:extLst>
                    <a:ext uri="{9D8B030D-6E8A-4147-A177-3AD203B41FA5}">
                      <a16:colId xmlns:a16="http://schemas.microsoft.com/office/drawing/2014/main" val="1143647478"/>
                    </a:ext>
                  </a:extLst>
                </a:gridCol>
              </a:tblGrid>
              <a:tr h="575950">
                <a:tc>
                  <a:txBody>
                    <a:bodyPr/>
                    <a:lstStyle/>
                    <a:p>
                      <a:pPr rtl="1"/>
                      <a:r>
                        <a:rPr lang="he-IL" sz="2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מטרה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תכנים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מס' שיעורים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36351"/>
                  </a:ext>
                </a:extLst>
              </a:tr>
              <a:tr h="779227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גירוי לאהבת הנושא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/>
                        <a:t>הרצאה על</a:t>
                      </a:r>
                      <a:r>
                        <a:rPr lang="he-IL" sz="2000" baseline="0" dirty="0"/>
                        <a:t> </a:t>
                      </a:r>
                      <a:r>
                        <a:rPr lang="he-IL" sz="2000" dirty="0"/>
                        <a:t>נפלאות הציפורים</a:t>
                      </a:r>
                      <a:br>
                        <a:rPr lang="en-US" sz="2000" dirty="0"/>
                      </a:br>
                      <a:r>
                        <a:rPr lang="he-IL" sz="2000" dirty="0"/>
                        <a:t>סרטון</a:t>
                      </a:r>
                      <a:r>
                        <a:rPr lang="he-IL" sz="2000" baseline="0" dirty="0"/>
                        <a:t> "ישראל גן עדן לציפורים"</a:t>
                      </a:r>
                      <a:endParaRPr lang="he-I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/>
                        <a:t>1/2-1 שיעור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282743"/>
                  </a:ext>
                </a:extLst>
              </a:tr>
              <a:tr h="485721">
                <a:tc rowSpan="4"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העשרה ופעילויות חווייתיות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aseline="0" dirty="0"/>
                        <a:t>מפגש עם מומחה (מדען ברשת או אחר)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rtl="1"/>
                      <a:r>
                        <a:rPr lang="he-IL" sz="2000" dirty="0"/>
                        <a:t>2 שעורים</a:t>
                      </a:r>
                      <a:r>
                        <a:rPr lang="he-IL" sz="2000" baseline="0" dirty="0"/>
                        <a:t> לכל נושא.</a:t>
                      </a:r>
                      <a:br>
                        <a:rPr lang="en-US" sz="2000" baseline="0" dirty="0"/>
                      </a:br>
                      <a:r>
                        <a:rPr lang="he-IL" sz="2000" baseline="0" dirty="0"/>
                        <a:t>ניתן לבחור 2 נושאים</a:t>
                      </a:r>
                      <a:endParaRPr lang="he-I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146974"/>
                  </a:ext>
                </a:extLst>
              </a:tr>
              <a:tr h="44043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aseline="0" dirty="0"/>
                        <a:t>הרצאת "אקדמיה ברשת"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288404"/>
                  </a:ext>
                </a:extLst>
              </a:tr>
              <a:tr h="44043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aseline="0" dirty="0"/>
                        <a:t>הרחבת ידע על תופעה - בעזרת מאמר מומחה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245009"/>
                  </a:ext>
                </a:extLst>
              </a:tr>
              <a:tr h="145681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aseline="0" dirty="0"/>
                        <a:t>משימת חשיפה לאחד מהנושאים העיקריים:</a:t>
                      </a:r>
                      <a:br>
                        <a:rPr lang="en-US" sz="2000" baseline="0" dirty="0"/>
                      </a:br>
                      <a:r>
                        <a:rPr lang="he-IL" sz="2000" baseline="0" dirty="0"/>
                        <a:t>- חקר מגוון הציפורים בסביבה הקרובה</a:t>
                      </a:r>
                      <a:br>
                        <a:rPr lang="en-US" sz="2000" baseline="0" dirty="0"/>
                      </a:br>
                      <a:r>
                        <a:rPr lang="he-IL" sz="2000" baseline="0" dirty="0"/>
                        <a:t>- חקר התנהגויות ציפורים</a:t>
                      </a:r>
                      <a:br>
                        <a:rPr lang="en-US" sz="2000" baseline="0" dirty="0"/>
                      </a:br>
                      <a:r>
                        <a:rPr lang="he-IL" sz="2000" baseline="0" dirty="0"/>
                        <a:t>- חקר דילמות ציפורים ואנשים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316469"/>
                  </a:ext>
                </a:extLst>
              </a:tr>
              <a:tr h="1456815"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/>
                        <a:t>לימוד שיטות עבודה</a:t>
                      </a:r>
                      <a:r>
                        <a:rPr lang="he-IL" sz="2000" b="1" baseline="0" dirty="0"/>
                        <a:t> בשדה</a:t>
                      </a:r>
                      <a:endParaRPr lang="he-IL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/>
                        <a:t>סיור</a:t>
                      </a:r>
                      <a:r>
                        <a:rPr lang="he-IL" sz="2000" baseline="0" dirty="0"/>
                        <a:t> פליאה</a:t>
                      </a:r>
                      <a:br>
                        <a:rPr lang="en-US" sz="2000" baseline="0" dirty="0"/>
                      </a:br>
                      <a:r>
                        <a:rPr lang="he-IL" sz="2000" baseline="0" dirty="0"/>
                        <a:t>תצפית פתוחה</a:t>
                      </a:r>
                      <a:br>
                        <a:rPr lang="en-US" sz="2000" baseline="0" dirty="0"/>
                      </a:br>
                      <a:r>
                        <a:rPr lang="he-IL" sz="2000" baseline="0" dirty="0"/>
                        <a:t>תצפית ממוקדת לחקר תופעה</a:t>
                      </a:r>
                      <a:br>
                        <a:rPr lang="en-US" sz="2000" baseline="0" dirty="0"/>
                      </a:br>
                      <a:r>
                        <a:rPr lang="he-IL" sz="2000" baseline="0" dirty="0"/>
                        <a:t>הכרות עם כלי מדידה ותצפית</a:t>
                      </a:r>
                      <a:endParaRPr lang="he-I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/>
                        <a:t>2 -4 שיעורים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71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867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0" y="1697240"/>
          <a:ext cx="9073008" cy="489786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541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7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6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852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  <a:effectLst/>
                        </a:rPr>
                        <a:t>נושא השיעור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  <a:effectLst/>
                        </a:rPr>
                        <a:t>מס' שעות ומיקום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  <a:effectLst/>
                        </a:rPr>
                        <a:t>תיאור הפעילות ותוצרי למידה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  <a:effectLst/>
                        </a:rPr>
                        <a:t>עזרים, כולל </a:t>
                      </a:r>
                      <a:r>
                        <a:rPr lang="he-IL" sz="1800" dirty="0" err="1">
                          <a:solidFill>
                            <a:schemeClr val="tx1"/>
                          </a:solidFill>
                          <a:effectLst/>
                        </a:rPr>
                        <a:t>מימשק</a:t>
                      </a:r>
                      <a:r>
                        <a:rPr lang="he-IL" sz="1800" dirty="0">
                          <a:solidFill>
                            <a:schemeClr val="tx1"/>
                          </a:solidFill>
                          <a:effectLst/>
                        </a:rPr>
                        <a:t> מתוקשב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781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נפלאות הציפורים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 ש'</a:t>
                      </a:r>
                      <a:b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</a:b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שיעור בכיתה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הקרנת סרטונים ומצגות ודיון על עולמם המופלא של הציפורים. לגרום לתלמידים להתפעלות וסקרנות ללמידה וחקר בנושא</a:t>
                      </a:r>
                      <a:endParaRPr lang="en-US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סרטונים ומצגות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283">
                <a:tc v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 ש' בשדה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he-IL" sz="1800" b="1" dirty="0">
                          <a:solidFill>
                            <a:srgbClr val="0070C0"/>
                          </a:solidFill>
                        </a:rPr>
                        <a:t>סיור פליאה בהדרכת צפר לזיהוי תופעות מעולם הציפורים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משקפות ומדריכי</a:t>
                      </a:r>
                      <a:r>
                        <a:rPr lang="he-IL" sz="18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ציפורים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59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2000" b="1" dirty="0">
                          <a:solidFill>
                            <a:schemeClr val="tx1"/>
                          </a:solidFill>
                        </a:rPr>
                        <a:t>פעילויות חווייתיות נוספות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1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אפשר  לתכנן</a:t>
                      </a:r>
                      <a:r>
                        <a:rPr lang="he-IL" sz="1800" b="1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את חלקן </a:t>
                      </a:r>
                      <a:r>
                        <a:rPr lang="he-IL" sz="1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על חשבון שעות חינוך/</a:t>
                      </a:r>
                      <a:b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</a:br>
                      <a:r>
                        <a:rPr lang="he-IL" sz="1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חברה/</a:t>
                      </a:r>
                      <a:b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</a:br>
                      <a:r>
                        <a:rPr lang="he-IL" sz="1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מועצה</a:t>
                      </a:r>
                      <a:r>
                        <a:rPr lang="he-IL" sz="1800" b="1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ירוקה ועוד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r" rtl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e-IL" sz="1800" b="1" dirty="0">
                          <a:solidFill>
                            <a:srgbClr val="0070C0"/>
                          </a:solidFill>
                        </a:rPr>
                        <a:t>מפגש עם צפר מומחה או חוקר ציפורים</a:t>
                      </a:r>
                    </a:p>
                    <a:p>
                      <a:pPr marL="342900" indent="-342900" algn="r" rtl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e-IL" sz="1800" b="1" dirty="0">
                          <a:solidFill>
                            <a:srgbClr val="0070C0"/>
                          </a:solidFill>
                        </a:rPr>
                        <a:t>סיור לאחד</a:t>
                      </a:r>
                      <a:r>
                        <a:rPr lang="he-IL" sz="1800" b="1" baseline="0" dirty="0">
                          <a:solidFill>
                            <a:srgbClr val="0070C0"/>
                          </a:solidFill>
                        </a:rPr>
                        <a:t> ממרכזי הצפרות הקרובים</a:t>
                      </a:r>
                    </a:p>
                    <a:p>
                      <a:pPr marL="342900" indent="-342900" algn="r" rtl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e-IL" sz="1800" b="1" dirty="0">
                          <a:solidFill>
                            <a:srgbClr val="0070C0"/>
                          </a:solidFill>
                        </a:rPr>
                        <a:t>קיר כתבות אקטואליה בנושאי ציפורים</a:t>
                      </a:r>
                    </a:p>
                    <a:p>
                      <a:pPr marL="342900" indent="-342900" algn="r" rtl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e-IL" sz="1800" b="1" dirty="0">
                          <a:solidFill>
                            <a:srgbClr val="0070C0"/>
                          </a:solidFill>
                        </a:rPr>
                        <a:t>השתתפות באירוע טיבוע ציפורים</a:t>
                      </a:r>
                    </a:p>
                    <a:p>
                      <a:pPr marL="342900" indent="-342900" algn="r" rtl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e-IL" sz="1800" b="1" dirty="0">
                          <a:solidFill>
                            <a:srgbClr val="0070C0"/>
                          </a:solidFill>
                        </a:rPr>
                        <a:t>הקמת גינה מזמינה לציפורים</a:t>
                      </a:r>
                    </a:p>
                    <a:p>
                      <a:pPr marL="342900" indent="-342900" algn="r" rtl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e-IL" sz="1800" b="1" dirty="0">
                          <a:solidFill>
                            <a:srgbClr val="0070C0"/>
                          </a:solidFill>
                        </a:rPr>
                        <a:t>פעילות אקטיביסטית להגנת הציפורים וסביבות המחייה שלהם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מלבן 2"/>
          <p:cNvSpPr/>
          <p:nvPr/>
        </p:nvSpPr>
        <p:spPr>
          <a:xfrm>
            <a:off x="2733073" y="1109935"/>
            <a:ext cx="584487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0" hangingPunct="0"/>
            <a:r>
              <a:rPr lang="he-IL" sz="2400" b="1" dirty="0">
                <a:solidFill>
                  <a:srgbClr val="0070C0"/>
                </a:solidFill>
                <a:latin typeface="Calibri" pitchFamily="34" charset="0"/>
              </a:rPr>
              <a:t>א. פעילויות חשיפה וגירוי לאהבת הנושא: 2 ש'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7435" name="Picture 6" descr="ירגז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98608">
            <a:off x="-159408" y="167559"/>
            <a:ext cx="18478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54"/>
          <p:cNvSpPr/>
          <p:nvPr/>
        </p:nvSpPr>
        <p:spPr>
          <a:xfrm>
            <a:off x="1858362" y="302493"/>
            <a:ext cx="7164288" cy="648055"/>
          </a:xfrm>
          <a:prstGeom prst="roundRect">
            <a:avLst>
              <a:gd name="adj" fmla="val 16667"/>
            </a:avLst>
          </a:prstGeom>
          <a:solidFill>
            <a:srgbClr val="FFD44B"/>
          </a:solidFill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he-IL" sz="2400" b="1" dirty="0"/>
              <a:t>שיעורי מבוא לחקר ציפורים לקראת תהליך החקר המדעי.</a:t>
            </a:r>
          </a:p>
        </p:txBody>
      </p:sp>
    </p:spTree>
    <p:extLst>
      <p:ext uri="{BB962C8B-B14F-4D97-AF65-F5344CB8AC3E}">
        <p14:creationId xmlns:p14="http://schemas.microsoft.com/office/powerpoint/2010/main" val="2699953821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</p:nvPr>
        </p:nvGraphicFramePr>
        <p:xfrm>
          <a:off x="53753" y="44624"/>
          <a:ext cx="9036494" cy="7014221"/>
        </p:xfrm>
        <a:graphic>
          <a:graphicData uri="http://schemas.openxmlformats.org/drawingml/2006/table">
            <a:tbl>
              <a:tblPr rtl="1" firstRow="1" firstCol="1" bandRow="1">
                <a:tableStyleId>{46F890A9-2807-4EBB-B81D-B2AA78EC7F39}</a:tableStyleId>
              </a:tblPr>
              <a:tblGrid>
                <a:gridCol w="2564748">
                  <a:extLst>
                    <a:ext uri="{9D8B030D-6E8A-4147-A177-3AD203B41FA5}">
                      <a16:colId xmlns:a16="http://schemas.microsoft.com/office/drawing/2014/main" val="1391488934"/>
                    </a:ext>
                  </a:extLst>
                </a:gridCol>
                <a:gridCol w="1413685">
                  <a:extLst>
                    <a:ext uri="{9D8B030D-6E8A-4147-A177-3AD203B41FA5}">
                      <a16:colId xmlns:a16="http://schemas.microsoft.com/office/drawing/2014/main" val="1124747449"/>
                    </a:ext>
                  </a:extLst>
                </a:gridCol>
                <a:gridCol w="5058061">
                  <a:extLst>
                    <a:ext uri="{9D8B030D-6E8A-4147-A177-3AD203B41FA5}">
                      <a16:colId xmlns:a16="http://schemas.microsoft.com/office/drawing/2014/main" val="3191314113"/>
                    </a:ext>
                  </a:extLst>
                </a:gridCol>
              </a:tblGrid>
              <a:tr h="28468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נושאים לשיעור הפתיחה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10" marR="621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מס' שעות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10" marR="621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תיאור הפעילות ותוצרי למידה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10" marR="621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437009"/>
                  </a:ext>
                </a:extLst>
              </a:tr>
              <a:tr h="28468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נפלאות ותופעות הציפורים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10" marR="621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1/2 שיעור בכיתה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10" marR="621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הקרנת סרטונים ודיון על עולמם המופלא של הציפורים.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10" marR="621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297691"/>
                  </a:ext>
                </a:extLst>
              </a:tr>
              <a:tr h="226735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ציפורים בסביבה הקרובה:</a:t>
                      </a:r>
                      <a:endParaRPr lang="en-US" sz="18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סיור פליאה בחצר ביה"ס, תצפית פתוחה, שאלת שאלות, מיפוי הציפורים בחצר ביה"ס, כרטיס אפיון של ציפור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10" marR="621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2 1/2- בחצר ובכיתה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10" marR="621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- התלמידים יצאו לחצר ביה"ס לסיור פליאה במהלכו ילמדו  כיצד צופים בציפורים: התנהגות, עבודה עם משקפת, תצפית על התנהגות ותופעות, זיהוי קולות. </a:t>
                      </a:r>
                      <a:endParaRPr lang="en-US" sz="16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- יבצעו תצפית פתוחה וירשמו את הציפורים שהם רואים בזמן השיעור ובהפסקה יאספו עליהן כמה שיותר מידע ויעלו שאלות עניין.</a:t>
                      </a:r>
                      <a:endParaRPr lang="en-US" sz="16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תוצר: נתוני התצפית הפתוחה, מאגר שאלות. </a:t>
                      </a:r>
                      <a:br>
                        <a:rPr lang="he-IL" sz="1600" dirty="0">
                          <a:effectLst/>
                        </a:rPr>
                      </a:br>
                      <a:r>
                        <a:rPr lang="he-IL" sz="1600" dirty="0">
                          <a:effectLst/>
                        </a:rPr>
                        <a:t>מטלות: מפת ציפורי חצר ביה"ס לפי בתי הגידול,</a:t>
                      </a:r>
                      <a:br>
                        <a:rPr lang="he-IL" sz="1600" dirty="0">
                          <a:effectLst/>
                        </a:rPr>
                      </a:br>
                      <a:r>
                        <a:rPr lang="he-IL" sz="1600" dirty="0">
                          <a:effectLst/>
                        </a:rPr>
                        <a:t>כרטיס אפיון של  ציפור יציבה/ נודדת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10" marR="621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496092"/>
                  </a:ext>
                </a:extLst>
              </a:tr>
              <a:tr h="179285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נדידת הציפורים:</a:t>
                      </a:r>
                      <a:br>
                        <a:rPr lang="he-IL" sz="1600" dirty="0">
                          <a:effectLst/>
                        </a:rPr>
                      </a:br>
                      <a:r>
                        <a:rPr lang="he-IL" sz="1600" dirty="0">
                          <a:effectLst/>
                        </a:rPr>
                        <a:t>נדידת הציפורים והקשר לסביבות המחייה ולתחרות. </a:t>
                      </a:r>
                      <a:br>
                        <a:rPr lang="he-IL" sz="1600" dirty="0">
                          <a:effectLst/>
                        </a:rPr>
                      </a:br>
                      <a:r>
                        <a:rPr lang="he-IL" sz="1600" dirty="0">
                          <a:effectLst/>
                        </a:rPr>
                        <a:t>טכנולוגיות מעקב ותצפית</a:t>
                      </a:r>
                      <a:br>
                        <a:rPr lang="he-IL" sz="1600" dirty="0">
                          <a:effectLst/>
                        </a:rPr>
                      </a:br>
                      <a:r>
                        <a:rPr lang="he-IL" sz="1600" dirty="0">
                          <a:effectLst/>
                        </a:rPr>
                        <a:t>השלך ואורחות נדידתו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10" marR="621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e-IL" sz="1600" dirty="0">
                          <a:effectLst/>
                        </a:rPr>
                        <a:t>2 שיעורים</a:t>
                      </a:r>
                      <a:r>
                        <a:rPr lang="he-IL" sz="1600" baseline="0" dirty="0">
                          <a:effectLst/>
                        </a:rPr>
                        <a:t> </a:t>
                      </a:r>
                      <a:r>
                        <a:rPr lang="he-IL" sz="1600" dirty="0">
                          <a:effectLst/>
                        </a:rPr>
                        <a:t>בכיתה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10" marR="621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- תופעת נדידת הציפורים, באמצעות מצגות וסרטונים.  ציפורים יציבות, חורפות, </a:t>
                      </a:r>
                      <a:r>
                        <a:rPr lang="he-IL" sz="1600" dirty="0" err="1">
                          <a:effectLst/>
                        </a:rPr>
                        <a:t>מקייצות</a:t>
                      </a:r>
                      <a:r>
                        <a:rPr lang="he-IL" sz="1600" dirty="0">
                          <a:effectLst/>
                        </a:rPr>
                        <a:t>, חולפות.</a:t>
                      </a:r>
                      <a:endParaRPr lang="en-US" sz="16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- היכרות עם טכנולוגיות המעקב אחר ציפורים נודדות: משדרים, מצלמות אונליין </a:t>
                      </a:r>
                      <a:endParaRPr lang="en-US" sz="16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- היכרות עם </a:t>
                      </a:r>
                      <a:r>
                        <a:rPr lang="he-IL" sz="1600" u="sng" dirty="0">
                          <a:effectLst/>
                        </a:rPr>
                        <a:t>השלך</a:t>
                      </a:r>
                      <a:r>
                        <a:rPr lang="he-IL" sz="1600" dirty="0">
                          <a:effectLst/>
                        </a:rPr>
                        <a:t> ואורחות נדידתו באמצעות מצלמות </a:t>
                      </a:r>
                      <a:r>
                        <a:rPr lang="he-IL" sz="1600" dirty="0" err="1">
                          <a:effectLst/>
                        </a:rPr>
                        <a:t>לווין</a:t>
                      </a:r>
                      <a:r>
                        <a:rPr lang="he-IL" sz="1600" dirty="0">
                          <a:effectLst/>
                        </a:rPr>
                        <a:t> ומשדרים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10" marR="621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356633"/>
                  </a:ext>
                </a:extLst>
              </a:tr>
              <a:tr h="149252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דילמות ציפורים ואנשים:</a:t>
                      </a:r>
                      <a:br>
                        <a:rPr lang="he-IL" sz="1600" dirty="0">
                          <a:effectLst/>
                        </a:rPr>
                      </a:br>
                      <a:r>
                        <a:rPr lang="he-IL" sz="1600" dirty="0">
                          <a:effectLst/>
                        </a:rPr>
                        <a:t>סוגיות של קונפליקטים בין ציפורים ובני אדם כמו ציפורים פולשות, או קטל הנשרים.</a:t>
                      </a:r>
                      <a:br>
                        <a:rPr lang="he-IL" sz="1600" dirty="0">
                          <a:effectLst/>
                        </a:rPr>
                      </a:b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10" marR="621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2 שיעורים בכיתה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10" marR="621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הצגת הסוגיה</a:t>
                      </a:r>
                      <a:br>
                        <a:rPr lang="he-IL" sz="1600" dirty="0">
                          <a:effectLst/>
                        </a:rPr>
                      </a:br>
                      <a:r>
                        <a:rPr lang="he-IL" sz="1600" dirty="0">
                          <a:effectLst/>
                        </a:rPr>
                        <a:t>השלכות של הסוגיה</a:t>
                      </a:r>
                      <a:br>
                        <a:rPr lang="he-IL" sz="1600" dirty="0">
                          <a:effectLst/>
                        </a:rPr>
                      </a:br>
                      <a:r>
                        <a:rPr lang="he-IL" sz="1600" dirty="0">
                          <a:effectLst/>
                        </a:rPr>
                        <a:t>פתרונות אפשריים והשלכות של הפתרון</a:t>
                      </a:r>
                      <a:br>
                        <a:rPr lang="he-IL" sz="1600" dirty="0">
                          <a:effectLst/>
                        </a:rPr>
                      </a:br>
                      <a:r>
                        <a:rPr lang="he-IL" sz="1600" dirty="0">
                          <a:effectLst/>
                        </a:rPr>
                        <a:t>משפט ציבורי: טיעון בעד ונגד</a:t>
                      </a:r>
                      <a:br>
                        <a:rPr lang="he-IL" sz="1600" dirty="0">
                          <a:effectLst/>
                        </a:rPr>
                      </a:br>
                      <a:r>
                        <a:rPr lang="he-IL" sz="1600" dirty="0">
                          <a:effectLst/>
                        </a:rPr>
                        <a:t>תוצר: מפת השלכות, טיעון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110" marR="621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95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73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תמונה מוטבעת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094"/>
            <a:ext cx="8851701" cy="681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74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480" y="0"/>
            <a:ext cx="8136904" cy="67641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r">
              <a:lnSpc>
                <a:spcPct val="130000"/>
              </a:lnSpc>
            </a:pPr>
            <a:r>
              <a:rPr lang="he-IL" sz="2400" b="1" dirty="0"/>
              <a:t>כדי לגדל דור של ילדים שמתבוננים...</a:t>
            </a:r>
            <a:br>
              <a:rPr lang="en-US" sz="2400" b="1" dirty="0"/>
            </a:br>
            <a:r>
              <a:rPr lang="he-IL" sz="2400" b="1" dirty="0"/>
              <a:t>ש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</a:rPr>
              <a:t>מבחינים שיש עמוד חשמל ויש עליו ציפורים עליו,</a:t>
            </a:r>
            <a:b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he-IL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lnSpc>
                <a:spcPct val="130000"/>
              </a:lnSpc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</a:rPr>
              <a:t>מסתקרנים, שואלים, מתעניינים, חוקרים,</a:t>
            </a:r>
          </a:p>
          <a:p>
            <a:pPr algn="r">
              <a:lnSpc>
                <a:spcPct val="130000"/>
              </a:lnSpc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</a:rPr>
              <a:t>מציקים למומחים עד שיקבלו תשובה, </a:t>
            </a:r>
          </a:p>
          <a:p>
            <a:pPr algn="r">
              <a:lnSpc>
                <a:spcPct val="130000"/>
              </a:lnSpc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</a:rPr>
              <a:t>מבינים  מה רואים (תופעות), </a:t>
            </a:r>
          </a:p>
          <a:p>
            <a:pPr algn="r">
              <a:lnSpc>
                <a:spcPct val="130000"/>
              </a:lnSpc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</a:rPr>
              <a:t>יודעים לקרוא את "ספר הטבע" שסביבנו... </a:t>
            </a:r>
            <a:b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he-IL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lnSpc>
                <a:spcPct val="130000"/>
              </a:lnSpc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</a:rPr>
              <a:t>נתפסים לעניין: חווים, מתלהבים, </a:t>
            </a:r>
          </a:p>
          <a:p>
            <a:pPr algn="r">
              <a:lnSpc>
                <a:spcPct val="130000"/>
              </a:lnSpc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</a:rPr>
              <a:t>משוגעים לדבר, מעריכים,</a:t>
            </a:r>
            <a:b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</a:rPr>
              <a:t>נהנים מהדרך של  חנוך לנוער על פי דרכו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lnSpc>
                <a:spcPct val="130000"/>
              </a:lnSpc>
            </a:pPr>
            <a:endParaRPr lang="he-IL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lnSpc>
                <a:spcPct val="130000"/>
              </a:lnSpc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</a:rPr>
              <a:t>הופכים לפעילים : אכפתיים, שומרים, אזרחים ירוקים, משתתפים במדע אזרחי</a:t>
            </a:r>
            <a:r>
              <a:rPr lang="he-IL" sz="2400" b="1" dirty="0"/>
              <a:t> </a:t>
            </a:r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988840"/>
            <a:ext cx="26860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9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768752" cy="524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5756"/>
            <a:ext cx="8229600" cy="1684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b="1" dirty="0">
                <a:solidFill>
                  <a:srgbClr val="0070C0"/>
                </a:solidFill>
              </a:rPr>
              <a:t>צפייה בסרטונים, כמו: "ישראל גן עדן לציפורים"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b="1" u="sng" dirty="0">
                <a:hlinkClick r:id="rId3"/>
              </a:rPr>
              <a:t>https://www.youtube.com/watch?v=Loa1js_MYFQ&amp;list=PLwXG5QRWGUnATAeSz37qOhKWfiWdb5Apq&amp;index=3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3253330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4225437" y="432393"/>
            <a:ext cx="4486242" cy="1584176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1">
              <a:buClr>
                <a:schemeClr val="dk1"/>
              </a:buClr>
              <a:buSzPct val="25000"/>
              <a:buFont typeface="Arial"/>
              <a:buNone/>
            </a:pPr>
            <a:r>
              <a:rPr lang="he-IL" sz="2800" b="1" dirty="0">
                <a:solidFill>
                  <a:schemeClr val="dk1"/>
                </a:solidFill>
              </a:rPr>
              <a:t>תמיכה אקדמית</a:t>
            </a:r>
            <a:r>
              <a:rPr lang="en-US" sz="2800" b="1" dirty="0">
                <a:solidFill>
                  <a:schemeClr val="dk1"/>
                </a:solidFill>
              </a:rPr>
              <a:t>:</a:t>
            </a:r>
            <a:br>
              <a:rPr lang="en-US" sz="2800" b="1" dirty="0">
                <a:solidFill>
                  <a:schemeClr val="dk1"/>
                </a:solidFill>
              </a:rPr>
            </a:br>
            <a:r>
              <a:rPr lang="he-IL" sz="2800" b="1" dirty="0">
                <a:solidFill>
                  <a:schemeClr val="dk1"/>
                </a:solidFill>
              </a:rPr>
              <a:t>פרופ' יוסי לשם</a:t>
            </a:r>
            <a:br>
              <a:rPr lang="en-US" sz="2800" b="1" dirty="0">
                <a:solidFill>
                  <a:schemeClr val="dk1"/>
                </a:solidFill>
              </a:rPr>
            </a:br>
            <a:r>
              <a:rPr lang="he-IL" sz="2800" b="1" dirty="0">
                <a:solidFill>
                  <a:schemeClr val="dk1"/>
                </a:solidFill>
              </a:rPr>
              <a:t>ומרכזי הצפרות ברחבי הארץ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2" descr="פרופ' יוסי לשם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0"/>
          <a:stretch/>
        </p:blipFill>
        <p:spPr bwMode="auto">
          <a:xfrm>
            <a:off x="179512" y="161710"/>
            <a:ext cx="3885923" cy="244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" r="3685" b="3684"/>
          <a:stretch/>
        </p:blipFill>
        <p:spPr bwMode="auto">
          <a:xfrm>
            <a:off x="899592" y="2780928"/>
            <a:ext cx="7344817" cy="372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כותרת 1"/>
          <p:cNvSpPr txBox="1">
            <a:spLocks/>
          </p:cNvSpPr>
          <p:nvPr/>
        </p:nvSpPr>
        <p:spPr>
          <a:xfrm>
            <a:off x="3563888" y="3035966"/>
            <a:ext cx="4149047" cy="60749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2800" b="1" u="sng" dirty="0">
                <a:cs typeface="+mn-cs"/>
                <a:hlinkClick r:id="rId5"/>
              </a:rPr>
              <a:t>"האיש שלימד אותי לעוף"</a:t>
            </a:r>
            <a:endParaRPr lang="he-IL" sz="28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909760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69430" y="476672"/>
            <a:ext cx="8373389" cy="24160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he-IL" sz="2400" b="1" dirty="0">
                <a:solidFill>
                  <a:srgbClr val="C00000"/>
                </a:solidFill>
              </a:rPr>
              <a:t>אנחנו מקדמים יעדים מרכזיים במקצוע מדע וטכנולוגיה:</a:t>
            </a:r>
          </a:p>
          <a:p>
            <a:pPr marL="514350" indent="-514350" algn="r" rtl="1">
              <a:spcBef>
                <a:spcPts val="600"/>
              </a:spcBef>
              <a:buAutoNum type="arabicPeriod"/>
            </a:pPr>
            <a:r>
              <a:rPr lang="he-IL" sz="2400" dirty="0">
                <a:solidFill>
                  <a:schemeClr val="tx1"/>
                </a:solidFill>
              </a:rPr>
              <a:t>למידה בדרך החקר המדעי וחקר מבוסס תופעות ודילמות</a:t>
            </a:r>
          </a:p>
          <a:p>
            <a:pPr marL="514350" indent="-514350" algn="r" rtl="1">
              <a:spcBef>
                <a:spcPts val="600"/>
              </a:spcBef>
              <a:buAutoNum type="arabicPeriod"/>
            </a:pPr>
            <a:r>
              <a:rPr lang="he-IL" sz="2400" dirty="0">
                <a:solidFill>
                  <a:schemeClr val="tx1"/>
                </a:solidFill>
              </a:rPr>
              <a:t>למידה חוץ כיתתית- התנסותית ופעילה</a:t>
            </a:r>
          </a:p>
          <a:p>
            <a:pPr marL="514350" indent="-514350" algn="r" rtl="1">
              <a:spcBef>
                <a:spcPts val="600"/>
              </a:spcBef>
              <a:buAutoNum type="arabicPeriod"/>
            </a:pPr>
            <a:r>
              <a:rPr lang="he-IL" sz="2400" dirty="0">
                <a:solidFill>
                  <a:schemeClr val="tx1"/>
                </a:solidFill>
              </a:rPr>
              <a:t>למידה שיתופית בסביבות מקוונות</a:t>
            </a:r>
          </a:p>
          <a:p>
            <a:pPr marL="514350" lvl="0" indent="-514350" algn="r" rtl="1">
              <a:spcBef>
                <a:spcPts val="600"/>
              </a:spcBef>
              <a:buFontTx/>
              <a:buAutoNum type="arabicPeriod"/>
            </a:pPr>
            <a:r>
              <a:rPr lang="he-IL" sz="2400" dirty="0"/>
              <a:t>חינוך לקיימות והצמחת דור העתיד של חוקרי הסביבה</a:t>
            </a:r>
            <a:br>
              <a:rPr lang="en-US" sz="2400" dirty="0"/>
            </a:br>
            <a:endParaRPr lang="he-IL" sz="1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0" y="3784600"/>
            <a:ext cx="917575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2"/>
          <p:cNvSpPr/>
          <p:nvPr/>
        </p:nvSpPr>
        <p:spPr>
          <a:xfrm>
            <a:off x="5790055" y="3153993"/>
            <a:ext cx="309571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</a:pPr>
            <a:r>
              <a:rPr lang="he-IL" sz="2400" b="1" dirty="0">
                <a:solidFill>
                  <a:srgbClr val="C00000"/>
                </a:solidFill>
              </a:rPr>
              <a:t>במגוון גדול של נושאים: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605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4"/>
          <p:cNvSpPr/>
          <p:nvPr/>
        </p:nvSpPr>
        <p:spPr>
          <a:xfrm>
            <a:off x="90487" y="168275"/>
            <a:ext cx="9040237" cy="1061464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he-IL" sz="2800" b="1" dirty="0">
                <a:hlinkClick r:id="rId3"/>
              </a:rPr>
              <a:t>דף חקר ציפורים במרחב הפדגוגי של מדע וטכנולוגיה ביסודי </a:t>
            </a:r>
            <a:br>
              <a:rPr lang="en-US" sz="2800" b="1" dirty="0"/>
            </a:br>
            <a:r>
              <a:rPr lang="he-IL" sz="2000" b="1" dirty="0"/>
              <a:t>רושמים בגוגל "מרחב פדגוגי מדע וטכנולוגיה – תכנית חקר ציפורים"</a:t>
            </a:r>
          </a:p>
        </p:txBody>
      </p:sp>
      <p:sp>
        <p:nvSpPr>
          <p:cNvPr id="5" name="AutoShape 6" descr="תוצאת תמונה עבור אקספלורר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8" descr="תוצאת תמונה עבור אקספלורר"/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F8C0FFB-4DBD-80AB-9BAF-5F8F62A51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229739"/>
            <a:ext cx="8157167" cy="561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4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797EE-FE3B-943B-D853-D3E1D1A56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4">
            <a:extLst>
              <a:ext uri="{FF2B5EF4-FFF2-40B4-BE49-F238E27FC236}">
                <a16:creationId xmlns:a16="http://schemas.microsoft.com/office/drawing/2014/main" id="{7F89CD9F-FA75-9259-7788-7D32AC850AEA}"/>
              </a:ext>
            </a:extLst>
          </p:cNvPr>
          <p:cNvSpPr/>
          <p:nvPr/>
        </p:nvSpPr>
        <p:spPr>
          <a:xfrm>
            <a:off x="90487" y="168275"/>
            <a:ext cx="9040237" cy="1061464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he-IL" sz="2800" b="1" dirty="0">
                <a:hlinkClick r:id="rId3"/>
              </a:rPr>
              <a:t>דף חקר ציפורים במרחב הפדגוגי של מדע וטכנולוגיה בחט"ב </a:t>
            </a:r>
            <a:br>
              <a:rPr lang="en-US" sz="2800" b="1" dirty="0"/>
            </a:br>
            <a:r>
              <a:rPr lang="he-IL" sz="2000" b="1" dirty="0"/>
              <a:t>רושמים בגוגל "מרחב פדגוגי מדע וטכנולוגיה – תכנית חקר ציפורים וסביבה"</a:t>
            </a:r>
          </a:p>
        </p:txBody>
      </p:sp>
      <p:sp>
        <p:nvSpPr>
          <p:cNvPr id="5" name="AutoShape 6" descr="תוצאת תמונה עבור אקספלורר">
            <a:extLst>
              <a:ext uri="{FF2B5EF4-FFF2-40B4-BE49-F238E27FC236}">
                <a16:creationId xmlns:a16="http://schemas.microsoft.com/office/drawing/2014/main" id="{E0512DFD-1732-C567-83D2-5CEAA20AB2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8" descr="תוצאת תמונה עבור אקספלורר">
            <a:extLst>
              <a:ext uri="{FF2B5EF4-FFF2-40B4-BE49-F238E27FC236}">
                <a16:creationId xmlns:a16="http://schemas.microsoft.com/office/drawing/2014/main" id="{6DFC89EC-F3F8-9C93-5751-91DDF64214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104C974-2958-F17A-F49C-C738F7860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53" y="1251587"/>
            <a:ext cx="7849703" cy="554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33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1043608" y="116632"/>
            <a:ext cx="7056092" cy="954107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 rtl="1"/>
            <a:r>
              <a:rPr lang="he-IL" sz="2800" b="1" dirty="0">
                <a:solidFill>
                  <a:schemeClr val="tx1"/>
                </a:solidFill>
                <a:hlinkClick r:id="rId3"/>
              </a:rPr>
              <a:t>מרחב שיתופי של חומרי עזר לתהליכי חקר ציפורים בכיתה- למורה ולתלמיד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1242140"/>
            <a:ext cx="6067425" cy="545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84625"/>
            <a:ext cx="3244882" cy="402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0699" y="4682659"/>
            <a:ext cx="5758693" cy="2031325"/>
          </a:xfrm>
          <a:prstGeom prst="rect">
            <a:avLst/>
          </a:prstGeom>
          <a:solidFill>
            <a:srgbClr val="CCFFCC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>
                <a:solidFill>
                  <a:srgbClr val="C00000"/>
                </a:solidFill>
                <a:hlinkClick r:id="rId6"/>
              </a:rPr>
              <a:t>ספריית משאבים לחקר ציפורים - ליסודי וחט"ב </a:t>
            </a:r>
            <a:endParaRPr lang="he-IL" sz="2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he-IL" sz="1600" b="1" dirty="0">
                <a:solidFill>
                  <a:srgbClr val="0070C0"/>
                </a:solidFill>
              </a:rPr>
              <a:t>תלקיט חקר מדעי דיגיטאלי שיתופי- לתלמיד 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he-IL" sz="1600" b="1" dirty="0">
                <a:solidFill>
                  <a:srgbClr val="0070C0"/>
                </a:solidFill>
              </a:rPr>
              <a:t>(עברית וערבית) - </a:t>
            </a:r>
            <a:r>
              <a:rPr lang="he-IL" sz="1600" b="1" dirty="0"/>
              <a:t>לחטיבת ביניים 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he-IL" sz="1600" b="1" dirty="0">
                <a:solidFill>
                  <a:srgbClr val="0070C0"/>
                </a:solidFill>
              </a:rPr>
              <a:t>תיקיית מגוון דפי תצפית ואיסוף נתונים לחקר ציפורים-עברית</a:t>
            </a:r>
          </a:p>
          <a:p>
            <a:pPr>
              <a:lnSpc>
                <a:spcPct val="150000"/>
              </a:lnSpc>
            </a:pPr>
            <a:r>
              <a:rPr lang="he-IL" sz="1600" b="1" dirty="0">
                <a:solidFill>
                  <a:srgbClr val="0070C0"/>
                </a:solidFill>
              </a:rPr>
              <a:t>תיקיית מגוון דפי תצפית ואיסוף נתונים לחקר ציפורים </a:t>
            </a:r>
            <a:r>
              <a:rPr lang="ar-AE" sz="1600" b="1" dirty="0">
                <a:solidFill>
                  <a:srgbClr val="0070C0"/>
                </a:solidFill>
              </a:rPr>
              <a:t>العربية</a:t>
            </a:r>
            <a:endParaRPr lang="he-I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1796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8459</TotalTime>
  <Words>1553</Words>
  <Application>Microsoft Office PowerPoint</Application>
  <PresentationFormat>‫הצגה על המסך (4:3)</PresentationFormat>
  <Paragraphs>189</Paragraphs>
  <Slides>26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29" baseType="lpstr">
      <vt:lpstr>Arial</vt:lpstr>
      <vt:lpstr>Calibri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הרצאות "אקדמיה ברשת" מוקלטות בנושאי חקר ציפורים </vt:lpstr>
      <vt:lpstr>הרצאות ניוספות בנושא ציפורים וצפרות </vt:lpstr>
      <vt:lpstr>שיעורים מוקלטים בנושא ציפורים וצפרות </vt:lpstr>
      <vt:lpstr>מצגת של PowerPoint‏</vt:lpstr>
      <vt:lpstr>מצלמות אונליין בשידור בעונת הקינון!</vt:lpstr>
      <vt:lpstr>הצטיידות בית ספרית</vt:lpstr>
      <vt:lpstr>מצגת של PowerPoint‏</vt:lpstr>
      <vt:lpstr>סיור לימודי באחד ממרכזי הצפרות למחקר ולחינוך</vt:lpstr>
      <vt:lpstr>תכנון הוראה של חקר ציפורים וסביבה: רצף הוראה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Admin</dc:creator>
  <cp:lastModifiedBy>Admin</cp:lastModifiedBy>
  <cp:revision>311</cp:revision>
  <dcterms:created xsi:type="dcterms:W3CDTF">2013-07-05T16:34:15Z</dcterms:created>
  <dcterms:modified xsi:type="dcterms:W3CDTF">2025-01-13T06:36:53Z</dcterms:modified>
</cp:coreProperties>
</file>