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embeddedFontLst>
    <p:embeddedFont>
      <p:font typeface="Assistant" pitchFamily="2" charset="-79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lay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kTRv+YS+GbwEQzk6Nry/pxUPd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083C0A-C50A-4E34-875A-964A33CE5079}">
  <a:tblStyle styleId="{A7083C0A-C50A-4E34-875A-964A33CE50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8" name="Google Shape;8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1" name="Google Shape;23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8" name="Google Shape;9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21" name="Google Shape;22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15" name="Google Shape;15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4;p20" descr="סמל המדינה">
            <a:extLst>
              <a:ext uri="{FF2B5EF4-FFF2-40B4-BE49-F238E27FC236}">
                <a16:creationId xmlns:a16="http://schemas.microsoft.com/office/drawing/2014/main" id="{7994D0AD-CA68-4242-D125-4B07EDB8EC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253" y="165328"/>
            <a:ext cx="720333" cy="8942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BBFD700-B7CF-95E9-2A23-C87D0508D15C}"/>
              </a:ext>
            </a:extLst>
          </p:cNvPr>
          <p:cNvSpPr txBox="1"/>
          <p:nvPr/>
        </p:nvSpPr>
        <p:spPr>
          <a:xfrm>
            <a:off x="10748783" y="1002373"/>
            <a:ext cx="1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משרד החינוך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6F6E8EA-C276-67C7-6FDB-968D2E058571}"/>
              </a:ext>
            </a:extLst>
          </p:cNvPr>
          <p:cNvSpPr txBox="1"/>
          <p:nvPr/>
        </p:nvSpPr>
        <p:spPr>
          <a:xfrm>
            <a:off x="8497398" y="199657"/>
            <a:ext cx="2357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פדגוגי - האגף לחינוך יסודי</a:t>
            </a:r>
          </a:p>
          <a:p>
            <a:pPr algn="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מזכירות פדגוגית - אגף מדעים</a:t>
            </a:r>
          </a:p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חדשנות וטכנולוגיה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 descr="לוגו המשרד להגנת הסביבה">
            <a:extLst>
              <a:ext uri="{FF2B5EF4-FFF2-40B4-BE49-F238E27FC236}">
                <a16:creationId xmlns:a16="http://schemas.microsoft.com/office/drawing/2014/main" id="{76DACF18-736E-E5CA-9172-39D35AEF67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45" y="199657"/>
            <a:ext cx="1461173" cy="1105656"/>
          </a:xfrm>
          <a:prstGeom prst="rect">
            <a:avLst/>
          </a:prstGeom>
          <a:effectLst>
            <a:glow rad="12700">
              <a:schemeClr val="bg1">
                <a:alpha val="35000"/>
              </a:schemeClr>
            </a:glow>
          </a:effectLst>
        </p:spPr>
      </p:pic>
      <p:sp>
        <p:nvSpPr>
          <p:cNvPr id="90" name="Google Shape;90;p3"/>
          <p:cNvSpPr>
            <a:spLocks noGrp="1"/>
          </p:cNvSpPr>
          <p:nvPr>
            <p:ph type="title" idx="4294967295"/>
          </p:nvPr>
        </p:nvSpPr>
        <p:spPr>
          <a:xfrm>
            <a:off x="1657079" y="1114227"/>
            <a:ext cx="8877842" cy="150806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9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תכנון פרויקט</a:t>
            </a:r>
            <a:endParaRPr kumimoji="0" lang="iw-IL" sz="9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"/>
          <p:cNvSpPr/>
          <p:nvPr/>
        </p:nvSpPr>
        <p:spPr>
          <a:xfrm>
            <a:off x="2652950" y="2314663"/>
            <a:ext cx="6886100" cy="101562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שלב אחרי שלב</a:t>
            </a: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6629" y="3022656"/>
            <a:ext cx="4448998" cy="3835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62481" y="1333859"/>
            <a:ext cx="4525982" cy="56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>
            <a:off x="6262122" y="690100"/>
            <a:ext cx="4696412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למי הפרויקט פונה?</a:t>
            </a:r>
            <a:endParaRPr dirty="0"/>
          </a:p>
        </p:txBody>
      </p:sp>
      <p:sp>
        <p:nvSpPr>
          <p:cNvPr id="235" name="Google Shape;235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2" y="1240724"/>
            <a:ext cx="8395033" cy="180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3252270" y="3262518"/>
            <a:ext cx="7706264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אילו בעיות סביבתיות/אתגרים מבקש הפרויקט לפתור?</a:t>
            </a:r>
            <a:endParaRPr/>
          </a:p>
        </p:txBody>
      </p:sp>
      <p:sp>
        <p:nvSpPr>
          <p:cNvPr id="237" name="Google Shape;237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1" y="3724141"/>
            <a:ext cx="8395033" cy="180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>
            <a:spLocks noGrp="1"/>
          </p:cNvSpPr>
          <p:nvPr>
            <p:ph type="title" idx="4294967295"/>
          </p:nvPr>
        </p:nvSpPr>
        <p:spPr>
          <a:xfrm>
            <a:off x="790839" y="603677"/>
            <a:ext cx="10610322" cy="125568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מהו המידע הנחוץ לכם על מנת 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להוציא את הפרויקט לפועל?</a:t>
            </a:r>
          </a:p>
        </p:txBody>
      </p:sp>
      <p:sp>
        <p:nvSpPr>
          <p:cNvPr id="243" name="Google Shape;243;p32"/>
          <p:cNvSpPr/>
          <p:nvPr/>
        </p:nvSpPr>
        <p:spPr>
          <a:xfrm>
            <a:off x="1183999" y="1913743"/>
            <a:ext cx="9824002" cy="107717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כיתבו רשימ</a:t>
            </a:r>
            <a:r>
              <a:rPr lang="iw-IL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</a:t>
            </a: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שאלות עליהן עליכם לדעת לענות לקראת תכנון הפרויקט </a:t>
            </a:r>
            <a:r>
              <a:rPr lang="he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היעזרו בפירוט המופיע בשלבי תכנון הפרויקט</a:t>
            </a:r>
            <a:r>
              <a:rPr lang="he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244" name="Google Shape;244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3999" y="3218212"/>
            <a:ext cx="9824002" cy="3036111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4804"/>
            <a:ext cx="3040083" cy="304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>
            <a:spLocks noGrp="1"/>
          </p:cNvSpPr>
          <p:nvPr>
            <p:ph type="title" idx="4294967295"/>
          </p:nvPr>
        </p:nvSpPr>
        <p:spPr>
          <a:xfrm>
            <a:off x="790839" y="603677"/>
            <a:ext cx="10610322" cy="125568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מיהם השותפים הפוטנציאליים </a:t>
            </a:r>
            <a:b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לפרויקט?</a:t>
            </a:r>
          </a:p>
        </p:txBody>
      </p:sp>
      <p:sp>
        <p:nvSpPr>
          <p:cNvPr id="251" name="Google Shape;251;p33"/>
          <p:cNvSpPr/>
          <p:nvPr/>
        </p:nvSpPr>
        <p:spPr>
          <a:xfrm>
            <a:off x="1183999" y="1913743"/>
            <a:ext cx="9824002" cy="58473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הסבירו מדוע</a:t>
            </a:r>
            <a:endParaRPr/>
          </a:p>
        </p:txBody>
      </p:sp>
      <p:sp>
        <p:nvSpPr>
          <p:cNvPr id="252" name="Google Shape;252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3999" y="2719448"/>
            <a:ext cx="9824002" cy="3036111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24485"/>
            <a:ext cx="3186544" cy="318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>
            <a:spLocks noGrp="1"/>
          </p:cNvSpPr>
          <p:nvPr>
            <p:ph type="title" idx="4294967295"/>
          </p:nvPr>
        </p:nvSpPr>
        <p:spPr>
          <a:xfrm>
            <a:off x="914754" y="469646"/>
            <a:ext cx="10362491" cy="67399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טבלת תכנון הצלחת הפרויקט</a:t>
            </a:r>
          </a:p>
        </p:txBody>
      </p:sp>
      <p:sp>
        <p:nvSpPr>
          <p:cNvPr id="260" name="Google Shape;260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24916" y="5281616"/>
            <a:ext cx="10818370" cy="44994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4916" y="1637082"/>
            <a:ext cx="10818370" cy="738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560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2" name="Google Shape;262;p34"/>
          <p:cNvGraphicFramePr/>
          <p:nvPr>
            <p:extLst>
              <p:ext uri="{D42A27DB-BD31-4B8C-83A1-F6EECF244321}">
                <p14:modId xmlns:p14="http://schemas.microsoft.com/office/powerpoint/2010/main" val="661066477"/>
              </p:ext>
            </p:extLst>
          </p:nvPr>
        </p:nvGraphicFramePr>
        <p:xfrm>
          <a:off x="724915" y="2006393"/>
          <a:ext cx="10818375" cy="3433550"/>
        </p:xfrm>
        <a:graphic>
          <a:graphicData uri="http://schemas.openxmlformats.org/drawingml/2006/table">
            <a:tbl>
              <a:tblPr firstRow="1">
                <a:noFill/>
                <a:tableStyleId>{A7083C0A-C50A-4E34-875A-964A33CE5079}</a:tableStyleId>
              </a:tblPr>
              <a:tblGrid>
                <a:gridCol w="19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83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285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משאבים נדרשים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אחראים מהצוות</a:t>
                      </a:r>
                      <a:endParaRPr/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שותפים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עד מתי?</a:t>
                      </a:r>
                      <a:endParaRPr sz="20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פעולה לביצוע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שלב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6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w-IL" sz="2000" u="none" strike="noStrike" cap="none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 dirty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700" marR="121700" marT="89100" marB="891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3" name="Google Shape;263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4136" y="4265059"/>
            <a:ext cx="2592941" cy="25929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>
            <a:spLocks noGrp="1"/>
          </p:cNvSpPr>
          <p:nvPr>
            <p:ph type="title" idx="4294967295"/>
          </p:nvPr>
        </p:nvSpPr>
        <p:spPr>
          <a:xfrm>
            <a:off x="2798846" y="2066540"/>
            <a:ext cx="8877842" cy="224672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רבה!</a:t>
            </a:r>
            <a:endParaRPr kumimoji="0" lang="iw-IL" sz="14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672" y="5041358"/>
            <a:ext cx="283885" cy="31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>
            <a:spLocks noGrp="1"/>
          </p:cNvSpPr>
          <p:nvPr>
            <p:ph type="title" idx="4294967295"/>
          </p:nvPr>
        </p:nvSpPr>
        <p:spPr>
          <a:xfrm>
            <a:off x="6590804" y="603677"/>
            <a:ext cx="4696412" cy="67399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שם הפרויקט:</a:t>
            </a:r>
          </a:p>
        </p:txBody>
      </p:sp>
      <p:cxnSp>
        <p:nvCxnSpPr>
          <p:cNvPr id="101" name="Google Shape;101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30376" y="1128155"/>
            <a:ext cx="6200368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102" name="Google Shape;102;p4"/>
          <p:cNvSpPr/>
          <p:nvPr/>
        </p:nvSpPr>
        <p:spPr>
          <a:xfrm>
            <a:off x="3962400" y="1949996"/>
            <a:ext cx="4267200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שמות חברי וחברות הקבוצה:</a:t>
            </a:r>
            <a:endParaRPr/>
          </a:p>
        </p:txBody>
      </p:sp>
      <p:sp>
        <p:nvSpPr>
          <p:cNvPr id="103" name="Google Shape;10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67276" y="2558228"/>
            <a:ext cx="7257448" cy="26682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3663" y="4487437"/>
            <a:ext cx="3364675" cy="33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>
            <a:spLocks noGrp="1"/>
          </p:cNvSpPr>
          <p:nvPr>
            <p:ph type="title" idx="4294967295"/>
          </p:nvPr>
        </p:nvSpPr>
        <p:spPr>
          <a:xfrm>
            <a:off x="790839" y="603677"/>
            <a:ext cx="10610322" cy="125568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תארו את הרעיון שעומד מאחורי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5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הפרויקט של צוות המשימה:</a:t>
            </a:r>
          </a:p>
        </p:txBody>
      </p:sp>
      <p:sp>
        <p:nvSpPr>
          <p:cNvPr id="110" name="Google Shape;110;p5"/>
          <p:cNvSpPr/>
          <p:nvPr/>
        </p:nvSpPr>
        <p:spPr>
          <a:xfrm>
            <a:off x="2536511" y="1859365"/>
            <a:ext cx="7118978" cy="58473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החזון שלכ</a:t>
            </a:r>
            <a:r>
              <a:rPr lang="he-IL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ם </a:t>
            </a:r>
            <a:r>
              <a:rPr lang="he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השינוי שתרצו להשיג</a:t>
            </a:r>
            <a:r>
              <a:rPr lang="he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111" name="Google Shape;11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3999" y="2876800"/>
            <a:ext cx="9824002" cy="314399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56" y="4998636"/>
            <a:ext cx="1508724" cy="207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>
            <a:spLocks noGrp="1"/>
          </p:cNvSpPr>
          <p:nvPr>
            <p:ph type="title" idx="4294967295"/>
          </p:nvPr>
        </p:nvSpPr>
        <p:spPr>
          <a:xfrm>
            <a:off x="2426100" y="378046"/>
            <a:ext cx="7339800" cy="954067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סמנו עד כמה הקריטריונים הבאים חלים על הפרויקט המתוכנן:</a:t>
            </a:r>
          </a:p>
        </p:txBody>
      </p:sp>
      <p:sp>
        <p:nvSpPr>
          <p:cNvPr id="131" name="Google Shape;131;p25"/>
          <p:cNvSpPr/>
          <p:nvPr/>
        </p:nvSpPr>
        <p:spPr>
          <a:xfrm>
            <a:off x="1824842" y="1332113"/>
            <a:ext cx="8542316" cy="830956"/>
          </a:xfrm>
          <a:prstGeom prst="rect">
            <a:avLst/>
          </a:prstGeom>
          <a:noFill/>
          <a:ln>
            <a:noFill/>
          </a:ln>
          <a:effectLst>
            <a:outerShdw blurRad="50800" dist="50800" algn="ctr" rotWithShape="0">
              <a:schemeClr val="tx1">
                <a:alpha val="64000"/>
              </a:scheme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הפרויקט המתאים ביותר הוא הפרויקט עם הדירוג הגבוה ביותר</a:t>
            </a:r>
            <a:r>
              <a:rPr lang="he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w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iw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במידה והדירוג שלכם נמוך מ</a:t>
            </a:r>
            <a:r>
              <a:rPr lang="he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– 7,</a:t>
            </a:r>
            <a:r>
              <a:rPr lang="iw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עיצרו וחישבו על שינוי פרויקט</a:t>
            </a:r>
            <a:r>
              <a:rPr lang="he-IL" sz="2200" b="0" i="0" u="none" strike="noStrike" cap="none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effectLst>
                <a:outerShdw blurRad="63500" dist="38100" dir="2700000" algn="tl" rotWithShape="0">
                  <a:prstClr val="black">
                    <a:alpha val="49000"/>
                  </a:prstClr>
                </a:outerShdw>
              </a:effectLst>
            </a:endParaRPr>
          </a:p>
        </p:txBody>
      </p:sp>
      <p:sp>
        <p:nvSpPr>
          <p:cNvPr id="118" name="Google Shape;118;p25"/>
          <p:cNvSpPr/>
          <p:nvPr/>
        </p:nvSpPr>
        <p:spPr>
          <a:xfrm>
            <a:off x="1278575" y="2526246"/>
            <a:ext cx="9421091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פרויקט </a:t>
            </a:r>
            <a:r>
              <a:rPr lang="iw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ניתן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לשתף כמות גדולה של אנשים 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למשל על ידי פעילות בית ספרית</a:t>
            </a:r>
            <a:endParaRPr dirty="0"/>
          </a:p>
        </p:txBody>
      </p:sp>
      <p:grpSp>
        <p:nvGrpSpPr>
          <p:cNvPr id="2" name="Group 1" descr="דירוג הפרויקט מאחד עד עשר">
            <a:extLst>
              <a:ext uri="{FF2B5EF4-FFF2-40B4-BE49-F238E27FC236}">
                <a16:creationId xmlns:a16="http://schemas.microsoft.com/office/drawing/2014/main" id="{90F25390-F1FA-50B6-CC93-73C69CE14B42}"/>
              </a:ext>
            </a:extLst>
          </p:cNvPr>
          <p:cNvGrpSpPr/>
          <p:nvPr/>
        </p:nvGrpSpPr>
        <p:grpSpPr>
          <a:xfrm>
            <a:off x="1908201" y="3146816"/>
            <a:ext cx="8708339" cy="672616"/>
            <a:chOff x="1908201" y="3146816"/>
            <a:chExt cx="8708339" cy="672616"/>
          </a:xfrm>
        </p:grpSpPr>
        <p:sp>
          <p:nvSpPr>
            <p:cNvPr id="119" name="Google Shape;119;p25"/>
            <p:cNvSpPr/>
            <p:nvPr/>
          </p:nvSpPr>
          <p:spPr>
            <a:xfrm>
              <a:off x="9943924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5"/>
            <p:cNvSpPr/>
            <p:nvPr/>
          </p:nvSpPr>
          <p:spPr>
            <a:xfrm>
              <a:off x="905106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5"/>
            <p:cNvSpPr/>
            <p:nvPr/>
          </p:nvSpPr>
          <p:spPr>
            <a:xfrm>
              <a:off x="815820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726534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637249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5"/>
            <p:cNvSpPr/>
            <p:nvPr/>
          </p:nvSpPr>
          <p:spPr>
            <a:xfrm>
              <a:off x="5479633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5"/>
            <p:cNvSpPr/>
            <p:nvPr/>
          </p:nvSpPr>
          <p:spPr>
            <a:xfrm>
              <a:off x="458677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5"/>
            <p:cNvSpPr/>
            <p:nvPr/>
          </p:nvSpPr>
          <p:spPr>
            <a:xfrm>
              <a:off x="369391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280105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5"/>
            <p:cNvSpPr/>
            <p:nvPr/>
          </p:nvSpPr>
          <p:spPr>
            <a:xfrm>
              <a:off x="190820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25"/>
          <p:cNvSpPr/>
          <p:nvPr/>
        </p:nvSpPr>
        <p:spPr>
          <a:xfrm>
            <a:off x="7422757" y="3978378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הסבירו את הדירוג:</a:t>
            </a:r>
            <a:endParaRPr/>
          </a:p>
        </p:txBody>
      </p:sp>
      <p:sp>
        <p:nvSpPr>
          <p:cNvPr id="130" name="Google Shape;130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201" y="4440002"/>
            <a:ext cx="8672572" cy="108588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>
            <a:spLocks noGrp="1"/>
          </p:cNvSpPr>
          <p:nvPr>
            <p:ph type="title" idx="4294967295"/>
          </p:nvPr>
        </p:nvSpPr>
        <p:spPr>
          <a:xfrm>
            <a:off x="2426100" y="378046"/>
            <a:ext cx="7339800" cy="954067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סמנו עד כמה הקריטריונים הבאים חלים על הפרויקט המתוכנן:</a:t>
            </a:r>
          </a:p>
        </p:txBody>
      </p:sp>
      <p:sp>
        <p:nvSpPr>
          <p:cNvPr id="139" name="Google Shape;139;p26"/>
          <p:cNvSpPr/>
          <p:nvPr/>
        </p:nvSpPr>
        <p:spPr>
          <a:xfrm>
            <a:off x="1824842" y="1332113"/>
            <a:ext cx="85423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 rtl="1">
              <a:lnSpc>
                <a:spcPct val="90000"/>
              </a:lnSpc>
            </a:pP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הפרויקט המתאים ביותר הוא הפרויקט עם הדירוג הגבוה ביותר</a:t>
            </a:r>
            <a:r>
              <a:rPr lang="he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,</a:t>
            </a: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</a:t>
            </a:r>
            <a:b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</a:b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במידה והדירוג שלכם נמוך מ</a:t>
            </a:r>
            <a:r>
              <a:rPr lang="he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– 7,</a:t>
            </a: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עיצרו וחישבו על שינוי פרויקט.</a:t>
            </a:r>
          </a:p>
        </p:txBody>
      </p:sp>
      <p:sp>
        <p:nvSpPr>
          <p:cNvPr id="140" name="Google Shape;140;p26"/>
          <p:cNvSpPr/>
          <p:nvPr/>
        </p:nvSpPr>
        <p:spPr>
          <a:xfrm>
            <a:off x="1278575" y="2526246"/>
            <a:ext cx="9421091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 </a:t>
            </a:r>
            <a:r>
              <a:rPr lang="iw-IL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יוכל</a:t>
            </a: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לצאת מגבולות בית הספר ולהשפיע גם על הקהילה</a:t>
            </a:r>
            <a:endParaRPr/>
          </a:p>
        </p:txBody>
      </p:sp>
      <p:grpSp>
        <p:nvGrpSpPr>
          <p:cNvPr id="2" name="Group 1" descr="דירוג הפרויקט מאחד עד עשר">
            <a:extLst>
              <a:ext uri="{FF2B5EF4-FFF2-40B4-BE49-F238E27FC236}">
                <a16:creationId xmlns:a16="http://schemas.microsoft.com/office/drawing/2014/main" id="{3B2755C6-5584-2243-5EA1-AB9E7D012517}"/>
              </a:ext>
            </a:extLst>
          </p:cNvPr>
          <p:cNvGrpSpPr/>
          <p:nvPr/>
        </p:nvGrpSpPr>
        <p:grpSpPr>
          <a:xfrm>
            <a:off x="1908201" y="3146816"/>
            <a:ext cx="8708339" cy="672616"/>
            <a:chOff x="1908201" y="3146816"/>
            <a:chExt cx="8708339" cy="672616"/>
          </a:xfrm>
        </p:grpSpPr>
        <p:sp>
          <p:nvSpPr>
            <p:cNvPr id="141" name="Google Shape;141;p26"/>
            <p:cNvSpPr/>
            <p:nvPr/>
          </p:nvSpPr>
          <p:spPr>
            <a:xfrm>
              <a:off x="9943924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905106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815820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726534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637249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5479633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458677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369391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280105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190820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26"/>
          <p:cNvSpPr/>
          <p:nvPr/>
        </p:nvSpPr>
        <p:spPr>
          <a:xfrm>
            <a:off x="7422757" y="3978378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הסבירו את הדירוג:</a:t>
            </a:r>
            <a:endParaRPr/>
          </a:p>
        </p:txBody>
      </p:sp>
      <p:sp>
        <p:nvSpPr>
          <p:cNvPr id="152" name="Google Shape;152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201" y="4440002"/>
            <a:ext cx="8672572" cy="108588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>
            <a:spLocks noGrp="1"/>
          </p:cNvSpPr>
          <p:nvPr>
            <p:ph type="title" idx="4294967295"/>
          </p:nvPr>
        </p:nvSpPr>
        <p:spPr>
          <a:xfrm>
            <a:off x="2426100" y="378046"/>
            <a:ext cx="7339800" cy="138495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סמנו עד כמה הקריטריונים הבאים חלים על הפרויקט המתוכנן:</a:t>
            </a:r>
            <a:b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iw-IL" sz="4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1824842" y="1332113"/>
            <a:ext cx="85423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 rtl="1">
              <a:lnSpc>
                <a:spcPct val="90000"/>
              </a:lnSpc>
            </a:pP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הפרויקט המתאים ביותר הוא הפרויקט עם הדירוג הגבוה ביותר,</a:t>
            </a:r>
            <a:b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</a:b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במידה והדירוג שלכם נמוך מ</a:t>
            </a:r>
            <a:r>
              <a:rPr lang="he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– 7,</a:t>
            </a: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עיצרו וחישבו על שינוי פרויקט</a:t>
            </a:r>
            <a:r>
              <a:rPr lang="he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.</a:t>
            </a:r>
            <a:endParaRPr sz="2200" dirty="0">
              <a:solidFill>
                <a:schemeClr val="lt1"/>
              </a:solidFill>
              <a:effectLst>
                <a:outerShdw blurRad="114300" dist="38100" dir="18900000" algn="bl" rotWithShape="0">
                  <a:prstClr val="black">
                    <a:alpha val="91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61" name="Google Shape;161;p27"/>
          <p:cNvSpPr/>
          <p:nvPr/>
        </p:nvSpPr>
        <p:spPr>
          <a:xfrm>
            <a:off x="1278575" y="2526246"/>
            <a:ext cx="9421091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 בר קיימ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ה,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מייצר שינוי משמעותי ולאורך זמן</a:t>
            </a:r>
            <a:endParaRPr dirty="0"/>
          </a:p>
        </p:txBody>
      </p:sp>
      <p:grpSp>
        <p:nvGrpSpPr>
          <p:cNvPr id="2" name="Group 1" descr="דירוג הפרויקט מאחד עד עשר">
            <a:extLst>
              <a:ext uri="{FF2B5EF4-FFF2-40B4-BE49-F238E27FC236}">
                <a16:creationId xmlns:a16="http://schemas.microsoft.com/office/drawing/2014/main" id="{A8BD9F2B-38A2-A1EE-8AF5-188E12515F96}"/>
              </a:ext>
            </a:extLst>
          </p:cNvPr>
          <p:cNvGrpSpPr/>
          <p:nvPr/>
        </p:nvGrpSpPr>
        <p:grpSpPr>
          <a:xfrm>
            <a:off x="1908201" y="3146816"/>
            <a:ext cx="8708339" cy="672616"/>
            <a:chOff x="1908201" y="3146816"/>
            <a:chExt cx="8708339" cy="672616"/>
          </a:xfrm>
        </p:grpSpPr>
        <p:sp>
          <p:nvSpPr>
            <p:cNvPr id="162" name="Google Shape;162;p27"/>
            <p:cNvSpPr/>
            <p:nvPr/>
          </p:nvSpPr>
          <p:spPr>
            <a:xfrm>
              <a:off x="9943924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905106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815820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26534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637249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5479633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458677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369391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280105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190820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27"/>
          <p:cNvSpPr/>
          <p:nvPr/>
        </p:nvSpPr>
        <p:spPr>
          <a:xfrm>
            <a:off x="7422757" y="3978378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הסבירו את הדירוג:</a:t>
            </a:r>
            <a:endParaRPr/>
          </a:p>
        </p:txBody>
      </p:sp>
      <p:sp>
        <p:nvSpPr>
          <p:cNvPr id="173" name="Google Shape;173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201" y="4440002"/>
            <a:ext cx="8672572" cy="108588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>
            <a:spLocks noGrp="1"/>
          </p:cNvSpPr>
          <p:nvPr>
            <p:ph type="title" idx="4294967295"/>
          </p:nvPr>
        </p:nvSpPr>
        <p:spPr>
          <a:xfrm>
            <a:off x="2426100" y="378046"/>
            <a:ext cx="7339800" cy="138495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סמנו עד כמה הקריטריונים הבאים חלים על הפרויקט המתוכנן:</a:t>
            </a:r>
            <a:b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iw-IL" sz="4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1824842" y="1332113"/>
            <a:ext cx="85423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 rtl="1">
              <a:lnSpc>
                <a:spcPct val="90000"/>
              </a:lnSpc>
            </a:pP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הפרויקט המתאים ביותר הוא הפרויקט עם הדירוג הגבוה ביותר</a:t>
            </a:r>
            <a:r>
              <a:rPr lang="iw-IL" sz="2200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cs typeface="Calibri"/>
                <a:sym typeface="Calibri"/>
              </a:rPr>
              <a:t>,</a:t>
            </a:r>
            <a:br>
              <a:rPr lang="iw-IL" sz="2200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cs typeface="Calibri"/>
                <a:sym typeface="Calibri"/>
              </a:rPr>
            </a:b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במידה והדירוג שלכם נמוך </a:t>
            </a:r>
            <a:r>
              <a:rPr lang="he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מ – 7, </a:t>
            </a: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עיצרו וחישבו על שינוי פרויקט</a:t>
            </a:r>
            <a:r>
              <a:rPr lang="he-IL" sz="2200" dirty="0">
                <a:solidFill>
                  <a:schemeClr val="lt1"/>
                </a:solidFill>
                <a:effectLst>
                  <a:outerShdw blurRad="63500" dist="38100" dir="2700000" algn="tl" rotWithShape="0">
                    <a:prstClr val="black">
                      <a:alpha val="49000"/>
                    </a:prstClr>
                  </a:outerShdw>
                </a:effectLst>
                <a:latin typeface="Calibri"/>
                <a:cs typeface="Calibri"/>
                <a:sym typeface="Calibri"/>
              </a:rPr>
              <a:t>.</a:t>
            </a:r>
            <a:endParaRPr sz="2200" dirty="0">
              <a:solidFill>
                <a:schemeClr val="lt1"/>
              </a:solidFill>
              <a:effectLst>
                <a:outerShdw blurRad="63500" dist="38100" dir="2700000" algn="tl" rotWithShape="0">
                  <a:prstClr val="black">
                    <a:alpha val="49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1278575" y="2526246"/>
            <a:ext cx="9421091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 מעשי 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שניתן לבצע אותו</a:t>
            </a:r>
            <a:endParaRPr dirty="0"/>
          </a:p>
        </p:txBody>
      </p:sp>
      <p:grpSp>
        <p:nvGrpSpPr>
          <p:cNvPr id="2" name="Group 1" descr="דירוג הפרויקט מאחד עד עשר">
            <a:extLst>
              <a:ext uri="{FF2B5EF4-FFF2-40B4-BE49-F238E27FC236}">
                <a16:creationId xmlns:a16="http://schemas.microsoft.com/office/drawing/2014/main" id="{7C133C2A-522F-8380-C896-AA5A768B8B41}"/>
              </a:ext>
            </a:extLst>
          </p:cNvPr>
          <p:cNvGrpSpPr/>
          <p:nvPr/>
        </p:nvGrpSpPr>
        <p:grpSpPr>
          <a:xfrm>
            <a:off x="1908201" y="3146816"/>
            <a:ext cx="8708339" cy="672616"/>
            <a:chOff x="1908201" y="3146816"/>
            <a:chExt cx="8708339" cy="672616"/>
          </a:xfrm>
        </p:grpSpPr>
        <p:sp>
          <p:nvSpPr>
            <p:cNvPr id="183" name="Google Shape;183;p28"/>
            <p:cNvSpPr/>
            <p:nvPr/>
          </p:nvSpPr>
          <p:spPr>
            <a:xfrm>
              <a:off x="9943924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905106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815820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726534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637249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479633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4586775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3693917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2801059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1908201" y="3146816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8"/>
          <p:cNvSpPr/>
          <p:nvPr/>
        </p:nvSpPr>
        <p:spPr>
          <a:xfrm>
            <a:off x="7422757" y="3978378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הסבירו את הדירוג:</a:t>
            </a:r>
            <a:endParaRPr/>
          </a:p>
        </p:txBody>
      </p:sp>
      <p:sp>
        <p:nvSpPr>
          <p:cNvPr id="194" name="Google Shape;194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201" y="4440002"/>
            <a:ext cx="8672572" cy="108588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>
            <a:spLocks noGrp="1"/>
          </p:cNvSpPr>
          <p:nvPr>
            <p:ph type="title" idx="4294967295"/>
          </p:nvPr>
        </p:nvSpPr>
        <p:spPr>
          <a:xfrm>
            <a:off x="2426100" y="378046"/>
            <a:ext cx="7339800" cy="138495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סמנו עד כמה הקריטריונים הבאים חלים על הפרויקט המתוכנן:</a:t>
            </a:r>
            <a:br>
              <a:rPr kumimoji="0" lang="iw-IL" sz="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iw-IL" sz="4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9"/>
          <p:cNvSpPr/>
          <p:nvPr/>
        </p:nvSpPr>
        <p:spPr>
          <a:xfrm>
            <a:off x="1824842" y="1332113"/>
            <a:ext cx="85423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הפרויקט המתאים ביותר הוא הפרויקט עם הדירוג הגבוה ביותר,</a:t>
            </a:r>
            <a:b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</a:b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במידה והדירוג שלכם נמוך מ</a:t>
            </a:r>
            <a:r>
              <a:rPr lang="he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– 7,</a:t>
            </a:r>
            <a:r>
              <a:rPr lang="iw-IL" sz="2200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cs typeface="Calibri"/>
                <a:sym typeface="Calibri"/>
              </a:rPr>
              <a:t> עיצרו וחישבו על שינוי פרויקט</a:t>
            </a:r>
            <a:r>
              <a:rPr lang="he-IL" sz="2200" b="0" i="0" u="none" strike="noStrike" cap="none" dirty="0">
                <a:solidFill>
                  <a:schemeClr val="lt1"/>
                </a:solidFill>
                <a:effectLst>
                  <a:outerShdw blurRad="114300" dist="38100" dir="18900000" algn="bl" rotWithShape="0">
                    <a:prstClr val="black">
                      <a:alpha val="91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effectLst>
                <a:outerShdw blurRad="114300" dist="38100" dir="18900000" algn="bl" rotWithShape="0">
                  <a:prstClr val="black">
                    <a:alpha val="91000"/>
                  </a:prstClr>
                </a:outerShdw>
              </a:effectLst>
            </a:endParaRPr>
          </a:p>
        </p:txBody>
      </p:sp>
      <p:sp>
        <p:nvSpPr>
          <p:cNvPr id="203" name="Google Shape;203;p29"/>
          <p:cNvSpPr/>
          <p:nvPr/>
        </p:nvSpPr>
        <p:spPr>
          <a:xfrm>
            <a:off x="1278575" y="2526246"/>
            <a:ext cx="9421091" cy="83095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 בעל אלמנטים של חדשנות ומקוריות,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יהווה דוגמ</a:t>
            </a:r>
            <a:r>
              <a:rPr lang="iw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השראה ומודל לחיקו</a:t>
            </a:r>
            <a:r>
              <a:rPr lang="iw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</a:t>
            </a:r>
            <a:r>
              <a:rPr lang="he-I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2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ושנ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יתן לשכפלו.</a:t>
            </a:r>
            <a:endParaRPr dirty="0"/>
          </a:p>
        </p:txBody>
      </p:sp>
      <p:grpSp>
        <p:nvGrpSpPr>
          <p:cNvPr id="2" name="Group 1" descr="דירוג הפרויקט מאחד עד עשר">
            <a:extLst>
              <a:ext uri="{FF2B5EF4-FFF2-40B4-BE49-F238E27FC236}">
                <a16:creationId xmlns:a16="http://schemas.microsoft.com/office/drawing/2014/main" id="{A42D49E1-7760-AEAF-E716-048CE87AAE86}"/>
              </a:ext>
            </a:extLst>
          </p:cNvPr>
          <p:cNvGrpSpPr/>
          <p:nvPr/>
        </p:nvGrpSpPr>
        <p:grpSpPr>
          <a:xfrm>
            <a:off x="1908201" y="3548299"/>
            <a:ext cx="8708339" cy="672616"/>
            <a:chOff x="1908201" y="3548299"/>
            <a:chExt cx="8708339" cy="672616"/>
          </a:xfrm>
        </p:grpSpPr>
        <p:sp>
          <p:nvSpPr>
            <p:cNvPr id="204" name="Google Shape;204;p29"/>
            <p:cNvSpPr/>
            <p:nvPr/>
          </p:nvSpPr>
          <p:spPr>
            <a:xfrm>
              <a:off x="9943924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9051065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158207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265349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6372491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79633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586775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3693917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2801059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1908201" y="3548299"/>
              <a:ext cx="672616" cy="672616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2000" b="1" i="0" u="none" strike="noStrike" cap="none">
                  <a:solidFill>
                    <a:srgbClr val="156082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000" b="1" i="0" u="none" strike="noStrike" cap="none">
                <a:solidFill>
                  <a:srgbClr val="1560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29"/>
          <p:cNvSpPr/>
          <p:nvPr/>
        </p:nvSpPr>
        <p:spPr>
          <a:xfrm>
            <a:off x="7422757" y="4379861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הסבירו את הדירוג:</a:t>
            </a:r>
            <a:endParaRPr/>
          </a:p>
        </p:txBody>
      </p:sp>
      <p:sp>
        <p:nvSpPr>
          <p:cNvPr id="215" name="Google Shape;21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201" y="4841485"/>
            <a:ext cx="8672572" cy="108588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62481" y="1333859"/>
            <a:ext cx="4525982" cy="566787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>
            <a:spLocks noGrp="1"/>
          </p:cNvSpPr>
          <p:nvPr>
            <p:ph type="title" idx="4294967295"/>
          </p:nvPr>
        </p:nvSpPr>
        <p:spPr>
          <a:xfrm>
            <a:off x="6262122" y="690100"/>
            <a:ext cx="4696412" cy="46162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2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מהי מטרת הפרויקט?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2" y="1240724"/>
            <a:ext cx="8395033" cy="180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0"/>
          <p:cNvSpPr/>
          <p:nvPr/>
        </p:nvSpPr>
        <p:spPr>
          <a:xfrm>
            <a:off x="3252270" y="3262518"/>
            <a:ext cx="7706264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איך תדעו שהפרויקט הצליח?</a:t>
            </a:r>
            <a:endParaRPr/>
          </a:p>
        </p:txBody>
      </p:sp>
      <p:sp>
        <p:nvSpPr>
          <p:cNvPr id="227" name="Google Shape;227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3501" y="3724141"/>
            <a:ext cx="8395033" cy="180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D77FD7-1195-45DF-9417-B8088C6B9154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2.xml><?xml version="1.0" encoding="utf-8"?>
<ds:datastoreItem xmlns:ds="http://schemas.openxmlformats.org/officeDocument/2006/customXml" ds:itemID="{B6F07B97-9DDC-415E-B8FA-3DD11BAF0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31F7E3-365E-4C83-AF41-6510407B57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441</Words>
  <Application>Microsoft Office PowerPoint</Application>
  <PresentationFormat>מסך רחב</PresentationFormat>
  <Paragraphs>108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Arial</vt:lpstr>
      <vt:lpstr>Play</vt:lpstr>
      <vt:lpstr>Assistant</vt:lpstr>
      <vt:lpstr>Calibri</vt:lpstr>
      <vt:lpstr>Office Theme</vt:lpstr>
      <vt:lpstr>תכנון פרויקט</vt:lpstr>
      <vt:lpstr>שם הפרויקט:</vt:lpstr>
      <vt:lpstr>תארו את הרעיון שעומד מאחורי הפרויקט של צוות המשימה:</vt:lpstr>
      <vt:lpstr>סמנו עד כמה הקריטריונים הבאים חלים על הפרויקט המתוכנן:</vt:lpstr>
      <vt:lpstr>סמנו עד כמה הקריטריונים הבאים חלים על הפרויקט המתוכנן:</vt:lpstr>
      <vt:lpstr>סמנו עד כמה הקריטריונים הבאים חלים על הפרויקט המתוכנן: </vt:lpstr>
      <vt:lpstr>סמנו עד כמה הקריטריונים הבאים חלים על הפרויקט המתוכנן: </vt:lpstr>
      <vt:lpstr>סמנו עד כמה הקריטריונים הבאים חלים על הפרויקט המתוכנן: </vt:lpstr>
      <vt:lpstr>מהי מטרת הפרויקט?</vt:lpstr>
      <vt:lpstr>מצגת של PowerPoint‏</vt:lpstr>
      <vt:lpstr>מהו המידע הנחוץ לכם על מנת  להוציא את הפרויקט לפועל?</vt:lpstr>
      <vt:lpstr>מיהם השותפים הפוטנציאליים  לפרויקט?</vt:lpstr>
      <vt:lpstr>טבלת תכנון הצלחת הפרויקט</vt:lpstr>
      <vt:lpstr>תודה רבה!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תכנון פרויקט</dc:title>
  <dc:creator>Yaron Melenboim</dc:creator>
  <cp:lastModifiedBy>איילת רייך</cp:lastModifiedBy>
  <cp:revision>3</cp:revision>
  <dcterms:created xsi:type="dcterms:W3CDTF">2024-12-03T09:07:15Z</dcterms:created>
  <dcterms:modified xsi:type="dcterms:W3CDTF">2026-01-18T14:23:00Z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