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23"/>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Lst>
  <p:sldSz cx="12192000" cy="6858000"/>
  <p:notesSz cx="6858000" cy="9144000"/>
  <p:embeddedFontLst>
    <p:embeddedFont>
      <p:font typeface="Assistant" pitchFamily="2" charset="-79"/>
      <p:regular r:id="rId24"/>
      <p:bold r:id="rId25"/>
    </p:embeddedFont>
    <p:embeddedFont>
      <p:font typeface="Calibri" panose="020F0502020204030204" pitchFamily="34" charset="0"/>
      <p:regular r:id="rId26"/>
      <p:bold r:id="rId27"/>
      <p:italic r:id="rId28"/>
      <p:boldItalic r:id="rId29"/>
    </p:embeddedFont>
    <p:embeddedFont>
      <p:font typeface="Play" panose="020B0604020202020204" charset="0"/>
      <p:regular r:id="rId30"/>
      <p:bold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2" roundtripDataSignature="AMtx7mjQzD3GV2CuJRj1d1S9QQuvfxlss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413" autoAdjust="0"/>
  </p:normalViewPr>
  <p:slideViewPr>
    <p:cSldViewPr snapToGrid="0">
      <p:cViewPr varScale="1">
        <p:scale>
          <a:sx n="73" d="100"/>
          <a:sy n="73" d="100"/>
        </p:scale>
        <p:origin x="970" y="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customschemas.google.com/relationships/presentationmetadata" Target="meta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iw-IL"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academy.ac.il/SystemFiles2015/IASH%20Climate%20change%20denial_full%20paper_7.4.24.pdf"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ducation.zavit.org.il/%D7%9E%D7%94-%D7%94%D7%A1%D7%99%D7%A4%D7%95%D7%A8-%D7%A9%D7%9C-%D7%A9%D7%99%D7%A0%D7%95%D7%99-%D7%94%D7%90%D7%A7%D7%9C%D7%99%D7%9D/"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davidson.weizmann.ac.il/online/sciencenews/%D7%94%D7%A7%D7%A9%D7%A8%D7%99%D7%9D-%D7%94%D7%9E%D7%95%D7%96%D7%A8%D7%99%D7%9D-%D7%A9%D7%9C-%D7%A9%D7%99%D7%A0%D7%95%D7%99-%D7%94%D7%90%D7%A7%D7%9C%D7%99%D7%9D"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net.co.il/news/article/rjas00mg0u"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www.ynet.co.il/news/article/rkqp7uiu2" TargetMode="External"/><Relationship Id="rId5" Type="http://schemas.openxmlformats.org/officeDocument/2006/relationships/hyperlink" Target="https://www.ynet.co.il/environment-science/article/bj8nzdbw5" TargetMode="External"/><Relationship Id="rId4" Type="http://schemas.openxmlformats.org/officeDocument/2006/relationships/hyperlink" Target="https://www.calcalist.co.il/world/articles/0,7340,L-3855193,00.html"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 name="Google Shape;8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iw-IL" b="1">
                <a:latin typeface="Calibri"/>
                <a:ea typeface="Calibri"/>
                <a:cs typeface="Calibri"/>
                <a:sym typeface="Calibri"/>
              </a:rPr>
              <a:t>פתיחת המפגש: </a:t>
            </a:r>
            <a:r>
              <a:rPr lang="iw-IL">
                <a:latin typeface="Calibri"/>
                <a:ea typeface="Calibri"/>
                <a:cs typeface="Calibri"/>
                <a:sym typeface="Calibri"/>
              </a:rPr>
              <a:t>היום נדבר על שינויי האקלים. לפני שני מפגשים צפינו בסרטון בנושא, לאחר מכן, ביחד כקבוצה – בחרנו בנושא זה כנושא שבו נתמקד ונפעל. </a:t>
            </a:r>
            <a:endParaRPr>
              <a:latin typeface="Calibri"/>
              <a:ea typeface="Calibri"/>
              <a:cs typeface="Calibri"/>
              <a:sym typeface="Calibri"/>
            </a:endParaRPr>
          </a:p>
          <a:p>
            <a:pPr marL="0" lvl="0" indent="0" algn="r" rtl="1">
              <a:spcBef>
                <a:spcPts val="0"/>
              </a:spcBef>
              <a:spcAft>
                <a:spcPts val="0"/>
              </a:spcAft>
              <a:buClr>
                <a:schemeClr val="dk1"/>
              </a:buClr>
              <a:buSzPts val="1200"/>
              <a:buFont typeface="Calibri"/>
              <a:buNone/>
            </a:pPr>
            <a:r>
              <a:rPr lang="iw-IL">
                <a:latin typeface="Calibri"/>
                <a:ea typeface="Calibri"/>
                <a:cs typeface="Calibri"/>
                <a:sym typeface="Calibri"/>
              </a:rPr>
              <a:t>היום נעמיק את ההיכרות שלנו איתו וזה יהיה השלב הראשון בתהליך לתכנון הפרויקט שלנו. </a:t>
            </a:r>
            <a:endParaRPr>
              <a:latin typeface="Calibri"/>
              <a:ea typeface="Calibri"/>
              <a:cs typeface="Calibri"/>
              <a:sym typeface="Calibri"/>
            </a:endParaRPr>
          </a:p>
          <a:p>
            <a:pPr marL="0" lvl="0" indent="0" algn="r" rtl="1">
              <a:spcBef>
                <a:spcPts val="0"/>
              </a:spcBef>
              <a:spcAft>
                <a:spcPts val="0"/>
              </a:spcAft>
              <a:buClr>
                <a:schemeClr val="dk1"/>
              </a:buClr>
              <a:buSzPts val="1200"/>
              <a:buFont typeface="Calibri"/>
              <a:buNone/>
            </a:pPr>
            <a:r>
              <a:rPr lang="iw-IL">
                <a:latin typeface="Calibri"/>
                <a:ea typeface="Calibri"/>
                <a:cs typeface="Calibri"/>
                <a:sym typeface="Calibri"/>
              </a:rPr>
              <a:t>זוכרים/ות מה היה בסרטון? מושגים שהוזכרו או דוגמאות שהופיעו בסרטון?</a:t>
            </a:r>
            <a:endParaRPr>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[הרחבה למורה על נושא שינויי האקלים בכלל - </a:t>
            </a:r>
            <a:r>
              <a:rPr lang="iw-IL" u="sng">
                <a:solidFill>
                  <a:schemeClr val="hlink"/>
                </a:solidFill>
                <a:latin typeface="Calibri"/>
                <a:ea typeface="Calibri"/>
                <a:cs typeface="Calibri"/>
                <a:sym typeface="Calibri"/>
                <a:hlinkClick r:id="rId3"/>
              </a:rPr>
              <a:t>https://www.academy.ac.il/SystemFiles2015/IASH%20Climate%20change%20denial_full%20paper_7.4.24.pdf</a:t>
            </a:r>
            <a:r>
              <a:rPr lang="iw-IL">
                <a:latin typeface="Calibri"/>
                <a:ea typeface="Calibri"/>
                <a:cs typeface="Calibri"/>
                <a:sym typeface="Calibri"/>
              </a:rPr>
              <a:t>]</a:t>
            </a:r>
            <a:endParaRPr>
              <a:latin typeface="Calibri"/>
              <a:ea typeface="Calibri"/>
              <a:cs typeface="Calibri"/>
              <a:sym typeface="Calibri"/>
            </a:endParaRPr>
          </a:p>
          <a:p>
            <a:pPr marL="0" lvl="0" indent="0" algn="l" rtl="0">
              <a:spcBef>
                <a:spcPts val="0"/>
              </a:spcBef>
              <a:spcAft>
                <a:spcPts val="0"/>
              </a:spcAft>
              <a:buClr>
                <a:schemeClr val="dk1"/>
              </a:buClr>
              <a:buSzPts val="1200"/>
              <a:buFont typeface="Arial"/>
              <a:buNone/>
            </a:pPr>
            <a:endParaRPr>
              <a:latin typeface="Calibri"/>
              <a:ea typeface="Calibri"/>
              <a:cs typeface="Calibri"/>
              <a:sym typeface="Calibri"/>
            </a:endParaRPr>
          </a:p>
        </p:txBody>
      </p:sp>
      <p:sp>
        <p:nvSpPr>
          <p:cNvPr id="88" name="Google Shape;8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Assistant"/>
              <a:buNone/>
            </a:pPr>
            <a:r>
              <a:rPr lang="iw-IL" b="1" dirty="0">
                <a:latin typeface="Calibri"/>
                <a:ea typeface="Calibri"/>
                <a:cs typeface="Calibri"/>
                <a:sym typeface="Calibri"/>
              </a:rPr>
              <a:t>נסביר – </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בואו נדבר על מה קורה לסביבה שלנו בישראל בשנים האחרונות:</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1. יותר חם מתמיד:</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 מדינת ישראל מתחממת יותר מהר מרוב המקומות בעולם</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 הקיץ נהיה ארוך יותר וחם יותר</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 יש הרבה יותר ימים חמים מאוד בשנה</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 חישבו על גלידה שמפשירה מהר יותר בקיץ - ככה גם כדור הארץ מתחמם מהר יותר</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2. פחות גשם ושינויים באירועי הגשם:</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 יורד פחות גשם בצפון הארץ</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 כשיורד גשם, הוא לפעמים חזק מאוד בבת אחת</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 תקופת היובש (כשאין גשם) נהיית ארוכה יותר</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 זה כמו שבמקום לשתות מים לאט לאורך כל היום, שותים הרבה בבת אחת ולאחר מכן לא שותים זמן רב. </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 דוגמה נוספת: אם נשקה צמחים שאנחנו מגדלים ביום אחד את כמות המים שהיינו יכולים להשקות את הצמחים הללו במשך חודש שלם, הצמחים לא ישרדו</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3. מה קורה בים:</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 המים בים עולים לאט לאט</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 החופים שלנו נעלמים קצת כל שנה</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 המים בים נעשים חומציים יותר, וזה מזיק לדגים ולחיים בים</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4. השפעה על החיות והצמחים:</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 חיות משנות את המקומות שבהם הן חיות</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 הציפורים הנודדות משנות את זמני הנדידה שלהן</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 יש חיות וצמחים חדשים שמגיעים לישראל ודוחקים את המקומיים</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5. איך זה משפיע על החיים שלנו:</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 צריך יותר מזגנים וחשמל לקירור</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 קשה יותר לגדל ירקות ופירות</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 יש יותר שריפות יער בקיץ</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 בערים מרגישים את החום יותר מבעבר</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בשקפים הבאים נרחיב על כל תרחיש.</a:t>
            </a:r>
            <a:endParaRPr dirty="0">
              <a:latin typeface="Calibri"/>
              <a:ea typeface="Calibri"/>
              <a:cs typeface="Calibri"/>
              <a:sym typeface="Calibri"/>
            </a:endParaRPr>
          </a:p>
        </p:txBody>
      </p:sp>
      <p:sp>
        <p:nvSpPr>
          <p:cNvPr id="176" name="Google Shape;17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Assistant"/>
              <a:buNone/>
            </a:pPr>
            <a:r>
              <a:rPr lang="iw-IL" b="1" dirty="0">
                <a:latin typeface="Calibri"/>
                <a:ea typeface="Calibri"/>
                <a:cs typeface="Calibri"/>
                <a:sym typeface="Calibri"/>
              </a:rPr>
              <a:t>נסביר - </a:t>
            </a:r>
            <a:r>
              <a:rPr lang="iw-IL" dirty="0">
                <a:latin typeface="Calibri"/>
                <a:ea typeface="Calibri"/>
                <a:cs typeface="Calibri"/>
                <a:sym typeface="Calibri"/>
              </a:rPr>
              <a:t>איך הים משתנה?</a:t>
            </a:r>
            <a:endParaRPr dirty="0">
              <a:latin typeface="Calibri"/>
              <a:ea typeface="Calibri"/>
              <a:cs typeface="Calibri"/>
              <a:sym typeface="Calibri"/>
            </a:endParaRPr>
          </a:p>
          <a:p>
            <a:pPr marL="171450" lvl="0" indent="-171450" algn="r" rtl="1">
              <a:spcBef>
                <a:spcPts val="0"/>
              </a:spcBef>
              <a:spcAft>
                <a:spcPts val="0"/>
              </a:spcAft>
              <a:buClr>
                <a:schemeClr val="dk1"/>
              </a:buClr>
              <a:buSzPts val="1200"/>
              <a:buFontTx/>
              <a:buChar char="-"/>
            </a:pPr>
            <a:r>
              <a:rPr lang="iw-IL" dirty="0">
                <a:latin typeface="Calibri"/>
                <a:ea typeface="Calibri"/>
                <a:cs typeface="Calibri"/>
                <a:sym typeface="Calibri"/>
              </a:rPr>
              <a:t>כל שנה מפלס המים בים עולה במעט </a:t>
            </a:r>
            <a:r>
              <a:rPr lang="he-IL" dirty="0">
                <a:latin typeface="Calibri"/>
                <a:ea typeface="Calibri"/>
                <a:cs typeface="Calibri"/>
                <a:sym typeface="Calibri"/>
              </a:rPr>
              <a:t>- </a:t>
            </a:r>
            <a:r>
              <a:rPr lang="iw-IL" dirty="0">
                <a:latin typeface="Calibri"/>
                <a:ea typeface="Calibri"/>
                <a:cs typeface="Calibri"/>
                <a:sym typeface="Calibri"/>
              </a:rPr>
              <a:t>בערך כמו הגובה של קופסת גפרורים</a:t>
            </a:r>
            <a:endParaRPr lang="he-IL" dirty="0">
              <a:latin typeface="Calibri"/>
              <a:ea typeface="Calibri"/>
              <a:cs typeface="Calibri"/>
              <a:sym typeface="Calibri"/>
            </a:endParaRPr>
          </a:p>
          <a:p>
            <a:pPr marL="171450" lvl="0" indent="-171450" algn="r" rtl="1">
              <a:spcBef>
                <a:spcPts val="0"/>
              </a:spcBef>
              <a:spcAft>
                <a:spcPts val="0"/>
              </a:spcAft>
              <a:buClr>
                <a:schemeClr val="dk1"/>
              </a:buClr>
              <a:buSzPts val="1200"/>
              <a:buFontTx/>
              <a:buChar char="-"/>
            </a:pPr>
            <a:r>
              <a:rPr lang="iw-IL" dirty="0">
                <a:latin typeface="Calibri"/>
                <a:ea typeface="Calibri"/>
                <a:cs typeface="Calibri"/>
                <a:sym typeface="Calibri"/>
              </a:rPr>
              <a:t>- במשך שנים רבות זה מצטבר, וכבר אפשר לראות את השינוי</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 הים התיכון מתרחב לאט לאט לכיוון החוף</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 מה קורה לחופים שלנו?</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 החופים נהיים צרים יותר</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 חלק מהחול נעלם לתוך הים</a:t>
            </a:r>
            <a:endParaRPr dirty="0">
              <a:latin typeface="Calibri"/>
              <a:ea typeface="Calibri"/>
              <a:cs typeface="Calibri"/>
              <a:sym typeface="Calibri"/>
            </a:endParaRPr>
          </a:p>
          <a:p>
            <a:pPr marL="171450" lvl="0" indent="-171450" algn="r" rtl="1">
              <a:spcBef>
                <a:spcPts val="0"/>
              </a:spcBef>
              <a:spcAft>
                <a:spcPts val="0"/>
              </a:spcAft>
              <a:buClr>
                <a:schemeClr val="dk1"/>
              </a:buClr>
              <a:buSzPts val="1200"/>
              <a:buFontTx/>
              <a:buChar char="-"/>
            </a:pPr>
            <a:r>
              <a:rPr lang="iw-IL" dirty="0">
                <a:latin typeface="Calibri"/>
                <a:ea typeface="Calibri"/>
                <a:cs typeface="Calibri"/>
                <a:sym typeface="Calibri"/>
              </a:rPr>
              <a:t>במקומות מסוימים המצוק החופי </a:t>
            </a:r>
            <a:r>
              <a:rPr lang="he-IL" dirty="0">
                <a:latin typeface="Calibri"/>
                <a:ea typeface="Calibri"/>
                <a:cs typeface="Calibri"/>
                <a:sym typeface="Calibri"/>
              </a:rPr>
              <a:t>- </a:t>
            </a:r>
            <a:r>
              <a:rPr lang="iw-IL" dirty="0">
                <a:latin typeface="Calibri"/>
                <a:ea typeface="Calibri"/>
                <a:cs typeface="Calibri"/>
                <a:sym typeface="Calibri"/>
              </a:rPr>
              <a:t>הקיר הגבוה של האדמה ליד הים</a:t>
            </a:r>
            <a:r>
              <a:rPr lang="he-IL" dirty="0">
                <a:latin typeface="Calibri"/>
                <a:ea typeface="Calibri"/>
                <a:cs typeface="Calibri"/>
                <a:sym typeface="Calibri"/>
              </a:rPr>
              <a:t> מתפורר</a:t>
            </a:r>
          </a:p>
          <a:p>
            <a:pPr marL="0" lvl="0" indent="0" algn="r" rtl="1">
              <a:spcBef>
                <a:spcPts val="0"/>
              </a:spcBef>
              <a:spcAft>
                <a:spcPts val="0"/>
              </a:spcAft>
              <a:buClr>
                <a:schemeClr val="dk1"/>
              </a:buClr>
              <a:buSzPts val="1200"/>
              <a:buFontTx/>
              <a:buNone/>
            </a:pP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למה זה קורה?</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 כשכדור הארץ מתחמם, הקרח בקטבים מפשיר</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 המים מהקרח שהפשיר מגיעים לכל הימים בעולם</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 המים החמים תופסים יותר מקום </a:t>
            </a:r>
            <a:r>
              <a:rPr lang="he-IL" dirty="0">
                <a:latin typeface="Calibri"/>
                <a:ea typeface="Calibri"/>
                <a:cs typeface="Calibri"/>
                <a:sym typeface="Calibri"/>
              </a:rPr>
              <a:t>- </a:t>
            </a:r>
            <a:r>
              <a:rPr lang="iw-IL" dirty="0">
                <a:latin typeface="Calibri"/>
                <a:ea typeface="Calibri"/>
                <a:cs typeface="Calibri"/>
                <a:sym typeface="Calibri"/>
              </a:rPr>
              <a:t>כמו בלון שמתנפח</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מה מיוחד בים התיכון?</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 הים שלנו מתחמם מהר יותר מימים אחרים</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 המים עולים קצת יותר מהר מהממוצע בעולם</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 יש לנו ערים רבות הבנויות קרוב לחוף</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זה כמו אמבטיה שממלאים אותה לאט לאט - המים עולים בהדרגה, ולאורך זמן רואים את ההבדל</a:t>
            </a:r>
            <a:endParaRPr dirty="0">
              <a:latin typeface="Calibri"/>
              <a:ea typeface="Calibri"/>
              <a:cs typeface="Calibri"/>
              <a:sym typeface="Calibri"/>
            </a:endParaRPr>
          </a:p>
        </p:txBody>
      </p:sp>
      <p:sp>
        <p:nvSpPr>
          <p:cNvPr id="193" name="Google Shape;193;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Assistant"/>
              <a:buNone/>
            </a:pPr>
            <a:r>
              <a:rPr lang="iw-IL" b="1">
                <a:latin typeface="Calibri"/>
                <a:ea typeface="Calibri"/>
                <a:cs typeface="Calibri"/>
                <a:sym typeface="Calibri"/>
              </a:rPr>
              <a:t>נסביר –</a:t>
            </a: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מה השינויים שאנחנו רואים:</a:t>
            </a: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 הקיץ שלנו נהיה יותר חם וארוך</a:t>
            </a: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 יש פחות ימי גשם בחורף</a:t>
            </a:r>
            <a:endParaRPr>
              <a:latin typeface="Calibri"/>
              <a:ea typeface="Calibri"/>
              <a:cs typeface="Calibri"/>
              <a:sym typeface="Calibri"/>
            </a:endParaRPr>
          </a:p>
          <a:p>
            <a:pPr marL="0" lvl="0" indent="0" algn="r" rtl="1">
              <a:spcBef>
                <a:spcPts val="0"/>
              </a:spcBef>
              <a:spcAft>
                <a:spcPts val="0"/>
              </a:spcAft>
              <a:buClr>
                <a:schemeClr val="dk1"/>
              </a:buClr>
              <a:buSzPts val="1200"/>
              <a:buFont typeface="Calibri"/>
              <a:buNone/>
            </a:pPr>
            <a:r>
              <a:rPr lang="iw-IL">
                <a:latin typeface="Calibri"/>
                <a:ea typeface="Calibri"/>
                <a:cs typeface="Calibri"/>
                <a:sym typeface="Calibri"/>
              </a:rPr>
              <a:t>- בים, המים מתחממים לאט לאט</a:t>
            </a:r>
            <a:endParaRPr>
              <a:latin typeface="Calibri"/>
              <a:ea typeface="Calibri"/>
              <a:cs typeface="Calibri"/>
              <a:sym typeface="Calibri"/>
            </a:endParaRPr>
          </a:p>
          <a:p>
            <a:pPr marL="171450" lvl="0" indent="-95250" algn="r" rtl="1">
              <a:spcBef>
                <a:spcPts val="0"/>
              </a:spcBef>
              <a:spcAft>
                <a:spcPts val="0"/>
              </a:spcAft>
              <a:buClr>
                <a:schemeClr val="dk1"/>
              </a:buClr>
              <a:buSzPts val="1200"/>
              <a:buFont typeface="Calibri"/>
              <a:buNone/>
            </a:pPr>
            <a:endParaRPr>
              <a:latin typeface="Calibri"/>
              <a:ea typeface="Calibri"/>
              <a:cs typeface="Calibri"/>
              <a:sym typeface="Calibri"/>
            </a:endParaRPr>
          </a:p>
          <a:p>
            <a:pPr marL="0" lvl="0" indent="0" algn="r" rtl="1">
              <a:spcBef>
                <a:spcPts val="0"/>
              </a:spcBef>
              <a:spcAft>
                <a:spcPts val="0"/>
              </a:spcAft>
              <a:buClr>
                <a:schemeClr val="dk1"/>
              </a:buClr>
              <a:buSzPts val="1200"/>
              <a:buFont typeface="Calibri"/>
              <a:buNone/>
            </a:pPr>
            <a:r>
              <a:rPr lang="iw-IL">
                <a:latin typeface="Calibri"/>
                <a:ea typeface="Calibri"/>
                <a:cs typeface="Calibri"/>
                <a:sym typeface="Calibri"/>
              </a:rPr>
              <a:t>בכל שנה, העונה החמה מתארכת בעוד כמה ימים, אם פעם הקיץ החם היה בעיקר ביולי-אוגוסט, היום כבר חם מאוד גם ביוני וספטמבר. </a:t>
            </a:r>
            <a:endParaRPr>
              <a:latin typeface="Calibri"/>
              <a:ea typeface="Calibri"/>
              <a:cs typeface="Calibri"/>
              <a:sym typeface="Calibri"/>
            </a:endParaRPr>
          </a:p>
          <a:p>
            <a:pPr marL="0" lvl="0" indent="0" algn="r" rtl="1">
              <a:spcBef>
                <a:spcPts val="0"/>
              </a:spcBef>
              <a:spcAft>
                <a:spcPts val="0"/>
              </a:spcAft>
              <a:buClr>
                <a:schemeClr val="dk1"/>
              </a:buClr>
              <a:buSzPts val="1200"/>
              <a:buFont typeface="Calibri"/>
              <a:buNone/>
            </a:pPr>
            <a:r>
              <a:rPr lang="iw-IL">
                <a:latin typeface="Calibri"/>
                <a:ea typeface="Calibri"/>
                <a:cs typeface="Calibri"/>
                <a:sym typeface="Calibri"/>
              </a:rPr>
              <a:t>יש לנו יותר ימים בהם החום מגיע ל-33 מעלות ומעלה. בערב לוקח זמן רב יותר עד שהטמפרטורה מתקררת, וגם בלילה נהיה חם יותר. </a:t>
            </a:r>
            <a:endParaRPr>
              <a:latin typeface="Calibri"/>
              <a:ea typeface="Calibri"/>
              <a:cs typeface="Calibri"/>
              <a:sym typeface="Calibri"/>
            </a:endParaRPr>
          </a:p>
        </p:txBody>
      </p:sp>
      <p:sp>
        <p:nvSpPr>
          <p:cNvPr id="200" name="Google Shape;20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Assistant"/>
              <a:buNone/>
            </a:pPr>
            <a:r>
              <a:rPr lang="iw-IL" b="1">
                <a:latin typeface="Calibri"/>
                <a:ea typeface="Calibri"/>
                <a:cs typeface="Calibri"/>
                <a:sym typeface="Calibri"/>
              </a:rPr>
              <a:t>נסביר -</a:t>
            </a: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 נחלים שפעם זרמו כל השנה, עכשיו זורמים רק בחורף</a:t>
            </a: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 מעיינות שפעם נבעו בהם מים כל הזמן, עכשיו לפעמים מתייבשים</a:t>
            </a:r>
            <a:endParaRPr>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למה זה קורה?</a:t>
            </a: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 יורד פחות גשם מפעם</a:t>
            </a: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 החום גורם למים להתאדות מהר יותר</a:t>
            </a: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 אנחנו משתמשים ביותר מים (לבתים, לחקלאות)</a:t>
            </a:r>
            <a:endParaRPr>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איך זה משפיע על הטבע?</a:t>
            </a: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 צמחים שאוהבים מים מתקשים לגדול</a:t>
            </a: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 בעלי חיים שחיים במים צריכים למצוא מקומות חדשים</a:t>
            </a: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 יש פחות מקומות עם מים בטבע</a:t>
            </a:r>
            <a:endParaRPr>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מה קורה במקורות המים הטבעיים?</a:t>
            </a: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 המים התת-קרקעיים (מי התהום) יורדים</a:t>
            </a: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 מעיינות שפעם היו גדולים נהיים קטנים יותר</a:t>
            </a: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 יש פחות מים שזורמים בנחלים</a:t>
            </a:r>
            <a:endParaRPr>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זה קצת כמו כוס מים שעומדת בשמש - לאט לאט המים מתאדים, ונשאר פחות בכוס</a:t>
            </a:r>
            <a:endParaRPr>
              <a:latin typeface="Calibri"/>
              <a:ea typeface="Calibri"/>
              <a:cs typeface="Calibri"/>
              <a:sym typeface="Calibri"/>
            </a:endParaRPr>
          </a:p>
        </p:txBody>
      </p:sp>
      <p:sp>
        <p:nvSpPr>
          <p:cNvPr id="207" name="Google Shape;20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Assistant"/>
              <a:buNone/>
            </a:pPr>
            <a:r>
              <a:rPr lang="iw-IL" b="1" dirty="0">
                <a:latin typeface="Calibri"/>
                <a:ea typeface="Calibri"/>
                <a:cs typeface="Calibri"/>
                <a:sym typeface="Calibri"/>
              </a:rPr>
              <a:t>נסביר -</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שינויים בגשם:</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 במקום גשם נעים שיורד לאט, עכשיו לפעמים:</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  * יורד גשם רב בבת אחת </a:t>
            </a:r>
            <a:r>
              <a:rPr lang="he-IL" dirty="0">
                <a:latin typeface="Calibri"/>
                <a:ea typeface="Calibri"/>
                <a:cs typeface="Calibri"/>
                <a:sym typeface="Calibri"/>
              </a:rPr>
              <a:t>– "</a:t>
            </a:r>
            <a:r>
              <a:rPr lang="iw-IL" dirty="0">
                <a:latin typeface="Calibri"/>
                <a:ea typeface="Calibri"/>
                <a:cs typeface="Calibri"/>
                <a:sym typeface="Calibri"/>
              </a:rPr>
              <a:t>גשם חזק מאוד</a:t>
            </a:r>
            <a:r>
              <a:rPr lang="he-IL" dirty="0">
                <a:latin typeface="Calibri"/>
                <a:ea typeface="Calibri"/>
                <a:cs typeface="Calibri"/>
                <a:sym typeface="Calibri"/>
              </a:rPr>
              <a:t>"</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  * יש הצפות בערים</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  * ואז יכול להיות הרבה זמן בלי גשם בכלל</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גלי חום:</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 יש יותר ימים חמים ברצף</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 החום נשאר גם בלילה ולא מתקרר, לכן גם קשה מאוד לקרר את הבתים </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 לפעמים החום מגיע לטמפרטורות שלא היו אצלנו בעבר</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סופות חזקות:</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 יש יותר סופות חול במדבר</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 הרוחות יכולות להיות חזקות יותר</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 לפעמים יש סופות ברקים חזקות במיוחד</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מזג אוויר מפתיע:</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 לפעמים יש קור מפתיע באביב</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 יכול להיות חם מאוד בחורף</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 השינויים במזג האוויר יכולים להיות מהירים מאוד</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בצורת:</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 יש תקופות ארוכות יותר בלי גשם</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 זה יכול לקרות גם בחורף, כשאמור לרדת גשם</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 הצמחים סובלים מהתקופות היבשות האלה</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זה קצת כמו מזג האוויר שהפך להיות יותר "הפכפך" - במקום להיות נעים ורגיל, הוא נהיה יותר קיצוני ופחות צפוי</a:t>
            </a:r>
            <a:endParaRPr dirty="0">
              <a:latin typeface="Calibri"/>
              <a:ea typeface="Calibri"/>
              <a:cs typeface="Calibri"/>
              <a:sym typeface="Calibri"/>
            </a:endParaRPr>
          </a:p>
        </p:txBody>
      </p:sp>
      <p:sp>
        <p:nvSpPr>
          <p:cNvPr id="214" name="Google Shape;214;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Assistant"/>
              <a:buNone/>
            </a:pPr>
            <a:r>
              <a:rPr lang="iw-IL" b="1">
                <a:latin typeface="Calibri"/>
                <a:ea typeface="Calibri"/>
                <a:cs typeface="Calibri"/>
                <a:sym typeface="Calibri"/>
              </a:rPr>
              <a:t>משחק – חידון:</a:t>
            </a: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שאלו את הילדים שאלות. מי שיודע מקבל נקודה.</a:t>
            </a:r>
            <a:endParaRPr b="1">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1. "מהו הגז שאנחנו נושפים והצמחים צריכים כדי לגדול?"</a:t>
            </a: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   תשובה: פחמן דו-חמצני (CO2)</a:t>
            </a:r>
            <a:endParaRPr>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2. "מה עושים העצים שעוזר לנו להרגיש פחות חם בקיץ?"</a:t>
            </a: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   תשובה: נותנים צל</a:t>
            </a:r>
            <a:endParaRPr>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3. "איזה צבע פח מיועד לבקבוקי פלסטיק?"</a:t>
            </a: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   תשובה: מיכל/פח כתום</a:t>
            </a:r>
            <a:endParaRPr>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4. "איזה כלי תחבורה הכי ידידותי לסביבה?"</a:t>
            </a: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   תשובה: אופניים</a:t>
            </a:r>
            <a:endParaRPr>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שאלות בינוניות:</a:t>
            </a: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5. "מה קורה לקרח בקטבים בגלל ההתחממות?"</a:t>
            </a: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   תשובה: מפשיר</a:t>
            </a:r>
            <a:endParaRPr>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6. "מדוע חשוב לכבות את המזגן כשיוצאים מהחדר?"</a:t>
            </a: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   תשובה: כדי לחסוך בחשמל ולהפחית זיהום אוויר</a:t>
            </a:r>
            <a:endParaRPr>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7. "למה חשוב שיהיו הרבה עצים בעיר?"</a:t>
            </a: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   תשובה: הם מקררים את הסביבה, מנקים את האוויר ונותנים צל</a:t>
            </a:r>
            <a:endParaRPr>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8. "מה יכול לקרות אם מפלס הים עולה?"</a:t>
            </a: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   תשובה: החופים נעלמים והמים מתקרבים לבתים</a:t>
            </a:r>
            <a:endParaRPr>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שאלות מאתגרות:</a:t>
            </a: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9. "איך שינויי האקלים משפיעים על החיות?"</a:t>
            </a: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   תשובה: הן צריכות לחפש מקומות חדשים לחיות בהם, חלק מהמזון שלהן נעלם</a:t>
            </a:r>
            <a:endParaRPr>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10. "מה זה 'אפקט החממה'?"</a:t>
            </a: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    תשובה: כשגזים באטמוספירה לוכדים חום ומחממים את כדור הארץ</a:t>
            </a:r>
            <a:endParaRPr>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11. "למה יש פחות גשם בחורף בשנים האחרונות?"</a:t>
            </a: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    תשובה: בגלל שינויי האקלים שמשנים את דפוסי מזג האוויר</a:t>
            </a:r>
            <a:endParaRPr>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12. "איך אנחנו יכולים לדעת שכדור הארץ מתחמם?"</a:t>
            </a: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    תשובה: המדענים מודדים את הטמפרטורות ורואים שהן עולות משנה לשנה</a:t>
            </a:r>
            <a:endParaRPr>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שאלות אתגר:</a:t>
            </a: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13. "מה הקשר בין כריתת יערות להתחממות כדור הארץ?"</a:t>
            </a: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    תשובה: העצים סופחים גזי חממה, וכשכורתים אותם יש יותר גזים באוויר</a:t>
            </a:r>
            <a:endParaRPr>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14. "איך משפיעה התחממות הים על בעלי החיים שחיים בו?"</a:t>
            </a: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    תשובה: חלק מבעלי החיים לא יכולים לחיות במים חמים ונאלצים לעבור למקום אחר</a:t>
            </a:r>
            <a:endParaRPr>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15. "מה זה 'אנרגיה מתחדשת' ולמה היא טובה לסביבה?"</a:t>
            </a: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    תשובה: אנרגיה שמגיעה מהשמש או מהרוח ולא מזהמת את הסביבה</a:t>
            </a:r>
            <a:endParaRPr>
              <a:latin typeface="Calibri"/>
              <a:ea typeface="Calibri"/>
              <a:cs typeface="Calibri"/>
              <a:sym typeface="Calibri"/>
            </a:endParaRPr>
          </a:p>
        </p:txBody>
      </p:sp>
      <p:sp>
        <p:nvSpPr>
          <p:cNvPr id="221" name="Google Shape;22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Assistant"/>
              <a:buNone/>
            </a:pPr>
            <a:r>
              <a:rPr lang="iw-IL" b="1">
                <a:latin typeface="Calibri"/>
                <a:ea typeface="Calibri"/>
                <a:cs typeface="Calibri"/>
                <a:sym typeface="Calibri"/>
              </a:rPr>
              <a:t>משחק – חידון:</a:t>
            </a: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שאלו את הילדים שאלות ומי שיודע מקבל נקודה.</a:t>
            </a:r>
            <a:endParaRPr b="1">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1. "מהו הגז שאנחנו נושפים והצמחים צריכים כדי לגדול?"</a:t>
            </a: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   תשובה: פחמן דו-חמצני (CO2)</a:t>
            </a:r>
            <a:endParaRPr>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2. "מה עושים העצים שעוזר לנו להרגיש פחות חם בקיץ?"</a:t>
            </a: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   תשובה: נותנים צל</a:t>
            </a:r>
            <a:endParaRPr>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3. "איזה צבע פח מיועד לבקבוקי פלסטיק?"</a:t>
            </a: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   תשובה: מיכל/פח כתום</a:t>
            </a:r>
            <a:endParaRPr>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4. "איזה כלי תחבורה הכי ידידותי לסביבה?"</a:t>
            </a: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   תשובה: אופניים</a:t>
            </a:r>
            <a:endParaRPr>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שאלות בינוניות:</a:t>
            </a: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5. "מה קורה לקרח בקטבים בגלל ההתחממות?"</a:t>
            </a: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   תשובה: מפשיר</a:t>
            </a:r>
            <a:endParaRPr>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6. "מדוע חשוב לכבות את המזגן כשיוצאים מהחדר?"</a:t>
            </a: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   תשובה: כדי לחסוך בחשמל ולהפחית זיהום אוויר</a:t>
            </a:r>
            <a:endParaRPr>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7. "למה חשוב שיהיו הרבה עצים בעיר?"</a:t>
            </a: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   תשובה: הם מקררים את הסביבה, מנקים את האוויר ונותנים צל</a:t>
            </a:r>
            <a:endParaRPr>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8. "מה יכול לקרות אם מפלס הים עולה?"</a:t>
            </a: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   תשובה: החופים נעלמים והמים מתקרבים לבתים</a:t>
            </a:r>
            <a:endParaRPr>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שאלות מאתגרות:</a:t>
            </a: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9. "איך שינויי האקלים משפיעים על החיות?"</a:t>
            </a: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   תשובה: הן צריכות לחפש מקומות חדשים לחיות בהם, חלק מהמזון שלהן נעלם</a:t>
            </a:r>
            <a:endParaRPr>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10. "מה זה 'אפקט החממה'?"</a:t>
            </a: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    תשובה: כשגזים באטמוספירה לוכדים חום ומחממים את כדור הארץ</a:t>
            </a:r>
            <a:endParaRPr>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11. "למה יש פחות גשם בחורף בשנים האחרונות?"</a:t>
            </a: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    תשובה: בגלל שינויי האקלים שמשנים את דפוסי מזג האוויר</a:t>
            </a:r>
            <a:endParaRPr>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12. "איך אנחנו יכולים לדעת שכדור הארץ מתחמם?"</a:t>
            </a: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    תשובה: המדענים מודדים את הטמפרטורות ורואים שהן עולות משנה לשנה</a:t>
            </a:r>
            <a:endParaRPr>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שאלות אתגר:</a:t>
            </a: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13. "מה הקשר בין כריתת יערות להתחממות כדור הארץ?"</a:t>
            </a: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    תשובה: העצים סופחים גזי חממה, וכשכורתים אותם יש יותר גזים באוויר</a:t>
            </a:r>
            <a:endParaRPr>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14. "איך משפיעה התחממות הים על בעלי החיים שחיים בו?"</a:t>
            </a: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    תשובה: חלק מבעלי החיים לא יכולים לחיות במים חמים ונאלצים לעבור למקום אחר</a:t>
            </a:r>
            <a:endParaRPr>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15. "מה זה 'אנרגיה מתחדשת' ולמה היא טובה לסביבה?"</a:t>
            </a: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    תשובה: אנרגיה שמגיעה מהשמש או מהרוח ולא מזהמת את הסביבה</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
        <p:nvSpPr>
          <p:cNvPr id="234" name="Google Shape;234;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Assistant"/>
              <a:buNone/>
            </a:pPr>
            <a:r>
              <a:rPr lang="iw-IL" b="1">
                <a:latin typeface="Calibri"/>
                <a:ea typeface="Calibri"/>
                <a:cs typeface="Calibri"/>
                <a:sym typeface="Calibri"/>
              </a:rPr>
              <a:t>נסביר – </a:t>
            </a:r>
            <a:r>
              <a:rPr lang="iw-IL">
                <a:latin typeface="Calibri"/>
                <a:ea typeface="Calibri"/>
                <a:cs typeface="Calibri"/>
                <a:sym typeface="Calibri"/>
              </a:rPr>
              <a:t>עכשיו אנחנו מבינים מה זה שינויי אקלים ואיך זה נוגע אלינו. כמו שנאמר בסרטון - מאות מיליוני אנשים בעולם פועלים כדי לעצור אותם. </a:t>
            </a: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b="1">
                <a:latin typeface="Calibri"/>
                <a:ea typeface="Calibri"/>
                <a:cs typeface="Calibri"/>
                <a:sym typeface="Calibri"/>
              </a:rPr>
              <a:t>נשאל  -</a:t>
            </a:r>
            <a:r>
              <a:rPr lang="iw-IL">
                <a:latin typeface="Calibri"/>
                <a:ea typeface="Calibri"/>
                <a:cs typeface="Calibri"/>
                <a:sym typeface="Calibri"/>
              </a:rPr>
              <a:t> יש לכם רעיונות לפעולות שאתם יכולים לבצע בתור ילדים/ תלמידי בית ספר?</a:t>
            </a:r>
            <a:endParaRPr b="1">
              <a:latin typeface="Calibri"/>
              <a:ea typeface="Calibri"/>
              <a:cs typeface="Calibri"/>
              <a:sym typeface="Calibri"/>
            </a:endParaRPr>
          </a:p>
          <a:p>
            <a:pPr marL="0" marR="0" lvl="0" indent="0" algn="r" rtl="1">
              <a:lnSpc>
                <a:spcPct val="100000"/>
              </a:lnSpc>
              <a:spcBef>
                <a:spcPts val="0"/>
              </a:spcBef>
              <a:spcAft>
                <a:spcPts val="0"/>
              </a:spcAft>
              <a:buClr>
                <a:schemeClr val="dk1"/>
              </a:buClr>
              <a:buSzPts val="1200"/>
              <a:buFont typeface="Calibri"/>
              <a:buNone/>
            </a:pPr>
            <a:r>
              <a:rPr lang="iw-IL">
                <a:latin typeface="Calibri"/>
                <a:ea typeface="Calibri"/>
                <a:cs typeface="Calibri"/>
                <a:sym typeface="Calibri"/>
              </a:rPr>
              <a:t>זכרו: כל פעולה קטנה שלכם חשובה! ביחד אנחנו יכולים לעשות שינוי גדול!</a:t>
            </a:r>
            <a:endParaRPr>
              <a:latin typeface="Calibri"/>
              <a:ea typeface="Calibri"/>
              <a:cs typeface="Calibri"/>
              <a:sym typeface="Calibri"/>
            </a:endParaRPr>
          </a:p>
          <a:p>
            <a:pPr marL="0" marR="0" lvl="0" indent="0" algn="r" rtl="1">
              <a:lnSpc>
                <a:spcPct val="100000"/>
              </a:lnSpc>
              <a:spcBef>
                <a:spcPts val="0"/>
              </a:spcBef>
              <a:spcAft>
                <a:spcPts val="0"/>
              </a:spcAft>
              <a:buClr>
                <a:schemeClr val="dk1"/>
              </a:buClr>
              <a:buSzPts val="1200"/>
              <a:buFont typeface="Calibri"/>
              <a:buNone/>
            </a:pPr>
            <a:endParaRPr>
              <a:latin typeface="Calibri"/>
              <a:ea typeface="Calibri"/>
              <a:cs typeface="Calibri"/>
              <a:sym typeface="Calibri"/>
            </a:endParaRPr>
          </a:p>
          <a:p>
            <a:pPr marL="0" marR="0" lvl="0" indent="0" algn="r" rtl="1">
              <a:lnSpc>
                <a:spcPct val="100000"/>
              </a:lnSpc>
              <a:spcBef>
                <a:spcPts val="0"/>
              </a:spcBef>
              <a:spcAft>
                <a:spcPts val="0"/>
              </a:spcAft>
              <a:buClr>
                <a:schemeClr val="dk1"/>
              </a:buClr>
              <a:buSzPts val="1200"/>
              <a:buFont typeface="Calibri"/>
              <a:buNone/>
            </a:pPr>
            <a:r>
              <a:rPr lang="iw-IL">
                <a:latin typeface="Calibri"/>
                <a:ea typeface="Calibri"/>
                <a:cs typeface="Calibri"/>
                <a:sym typeface="Calibri"/>
              </a:rPr>
              <a:t>במפגש הבא נחקור יותר את עולם הפתרונות – אילו פתרונות קיימים, מה קורה בישראל ובעולם. נלמד כיצד שינויי האקלים משפיעים על בית הספר ואיך בית הספר משפיע עליהם, ומתוך זה נצא למיזם שנבנה ביחד. </a:t>
            </a:r>
            <a:endParaRPr>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b="1">
                <a:latin typeface="Calibri"/>
                <a:ea typeface="Calibri"/>
                <a:cs typeface="Calibri"/>
                <a:sym typeface="Calibri"/>
              </a:rPr>
              <a:t>למורה: </a:t>
            </a:r>
            <a:r>
              <a:rPr lang="iw-IL">
                <a:latin typeface="Calibri"/>
                <a:ea typeface="Calibri"/>
                <a:cs typeface="Calibri"/>
                <a:sym typeface="Calibri"/>
              </a:rPr>
              <a:t>רשימה של פעולות שילדים יכולים לעשות בהקשר של שינויי האקלים:</a:t>
            </a:r>
            <a:endParaRPr>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בבית הספר:</a:t>
            </a: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 להקים "מועצה ירוקה" בכיתה</a:t>
            </a: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 לארגן תחרות מיחזור בין הכיתות</a:t>
            </a: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 להציע רעיונות לגינה אקולוגית בחצר</a:t>
            </a: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 לעשות תערוכה על הסביבה</a:t>
            </a: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 להיות "שומרי אנרגיה" ולהזכיר לכבות אורות ומזגן</a:t>
            </a:r>
            <a:endParaRPr>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בהפסקות:</a:t>
            </a: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 להשתמש בקופסאות אוכל רב-פעמיות</a:t>
            </a: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 לאסוף בקבוקים למיחזור</a:t>
            </a: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 לשמור על הגינה הבית ספרית</a:t>
            </a: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 לשתות מים מבקבוק רב-פעמי</a:t>
            </a:r>
            <a:endParaRPr>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בדרך לבית הספר:</a:t>
            </a: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 ללכת ברגל כשאפשר</a:t>
            </a: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 לרכוב על אופניים עם קסדה</a:t>
            </a: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 להציע לחברים להצטרף להליכה ביחד</a:t>
            </a: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 לנסוע בתחבורה ציבורית</a:t>
            </a:r>
            <a:endParaRPr>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בכיתה:</a:t>
            </a: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 להציע פרויקטים על איכות הסביבה</a:t>
            </a: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 לשתף רעיונות לשמירה על הסביבה</a:t>
            </a: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 לכתוב סיפורים או שירים על הטבע</a:t>
            </a: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 לצייר ציורים שמעוררים מודעות</a:t>
            </a:r>
            <a:endParaRPr>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וגם:</a:t>
            </a: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 לשתף את החברים במה שלמדתם</a:t>
            </a: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 לספר להורים על רעיונות חדשים</a:t>
            </a: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 להיות דוגמה אישית לאחרים</a:t>
            </a: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 להתגאות בכל פעולה קטנה שעוזרת לסביבה</a:t>
            </a:r>
            <a:endParaRPr>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a:latin typeface="Calibri"/>
              <a:ea typeface="Calibri"/>
              <a:cs typeface="Calibri"/>
              <a:sym typeface="Calibri"/>
            </a:endParaRPr>
          </a:p>
        </p:txBody>
      </p:sp>
      <p:sp>
        <p:nvSpPr>
          <p:cNvPr id="247" name="Google Shape;247;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Clr>
                <a:schemeClr val="dk1"/>
              </a:buClr>
              <a:buSzPts val="1400"/>
              <a:buFont typeface="Arial"/>
              <a:buNone/>
            </a:pPr>
            <a:r>
              <a:rPr lang="he-IL" dirty="0">
                <a:latin typeface="Calibri"/>
                <a:ea typeface="Calibri"/>
                <a:cs typeface="Calibri"/>
                <a:sym typeface="Calibri"/>
              </a:rPr>
              <a:t>סגרו </a:t>
            </a:r>
            <a:r>
              <a:rPr lang="he-IL">
                <a:latin typeface="Calibri"/>
                <a:ea typeface="Calibri"/>
                <a:cs typeface="Calibri"/>
                <a:sym typeface="Calibri"/>
              </a:rPr>
              <a:t>את השיעור</a:t>
            </a:r>
          </a:p>
          <a:p>
            <a:pPr marL="0" lvl="0" indent="0" algn="r" rtl="1">
              <a:lnSpc>
                <a:spcPct val="100000"/>
              </a:lnSpc>
              <a:spcBef>
                <a:spcPts val="0"/>
              </a:spcBef>
              <a:spcAft>
                <a:spcPts val="0"/>
              </a:spcAft>
              <a:buClr>
                <a:schemeClr val="dk1"/>
              </a:buClr>
              <a:buSzPts val="1400"/>
              <a:buFont typeface="Arial"/>
              <a:buNone/>
            </a:pPr>
            <a:endParaRPr dirty="0">
              <a:latin typeface="Calibri"/>
              <a:ea typeface="Calibri"/>
              <a:cs typeface="Calibri"/>
              <a:sym typeface="Calibri"/>
            </a:endParaRPr>
          </a:p>
        </p:txBody>
      </p:sp>
      <p:sp>
        <p:nvSpPr>
          <p:cNvPr id="267" name="Google Shape;267;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18</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Calibri"/>
              <a:buNone/>
            </a:pPr>
            <a:r>
              <a:rPr lang="iw-IL">
                <a:latin typeface="Calibri"/>
                <a:ea typeface="Calibri"/>
                <a:cs typeface="Calibri"/>
                <a:sym typeface="Calibri"/>
              </a:rPr>
              <a:t>3 דק' - מומלץ לצפות בסרטון שוב כדי להיזכר בסוגייה באופן כללי</a:t>
            </a:r>
            <a:endParaRPr>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Assistant"/>
              <a:buNone/>
            </a:pPr>
            <a:r>
              <a:rPr lang="iw-IL" b="1">
                <a:latin typeface="Calibri"/>
                <a:ea typeface="Calibri"/>
                <a:cs typeface="Calibri"/>
                <a:sym typeface="Calibri"/>
              </a:rPr>
              <a:t>נקריא את ההגדרה לשינויי האקלים</a:t>
            </a:r>
            <a:endParaRPr>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b="1">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b="1">
                <a:latin typeface="Calibri"/>
                <a:ea typeface="Calibri"/>
                <a:cs typeface="Calibri"/>
                <a:sym typeface="Calibri"/>
              </a:rPr>
              <a:t>נסביר – </a:t>
            </a:r>
            <a:r>
              <a:rPr lang="iw-IL">
                <a:latin typeface="Calibri"/>
                <a:ea typeface="Calibri"/>
                <a:cs typeface="Calibri"/>
                <a:sym typeface="Calibri"/>
              </a:rPr>
              <a:t>כמו שהוזכר בסרטון שצפינו בו בשיעור הקודם - עם המהפכה התעשייתית בני האדם התחילו לשרוף פחם ונפט, כדי לייצר אנרגיה, שמשמשת אותנו לייצור חשמל, לייצר מגוון מוצרים ולהניע כלי תחבורה. כל אלה פולטים כמויות אדירות של גזי חממה לאטמוספירה הדקה, שהופכת עבה יותר ויותר. כשזה קורה - הטמפרטורה עולה.</a:t>
            </a:r>
            <a:endParaRPr>
              <a:latin typeface="Calibri"/>
              <a:ea typeface="Calibri"/>
              <a:cs typeface="Calibri"/>
              <a:sym typeface="Calibri"/>
            </a:endParaRPr>
          </a:p>
          <a:p>
            <a:pPr marL="0" lvl="0" indent="0" algn="r" rtl="1">
              <a:lnSpc>
                <a:spcPct val="114999"/>
              </a:lnSpc>
              <a:spcBef>
                <a:spcPts val="0"/>
              </a:spcBef>
              <a:spcAft>
                <a:spcPts val="0"/>
              </a:spcAft>
              <a:buClr>
                <a:schemeClr val="dk1"/>
              </a:buClr>
              <a:buSzPts val="1200"/>
              <a:buFont typeface="Assistant"/>
              <a:buNone/>
            </a:pPr>
            <a:r>
              <a:rPr lang="iw-IL">
                <a:latin typeface="Calibri"/>
                <a:ea typeface="Calibri"/>
                <a:cs typeface="Calibri"/>
                <a:sym typeface="Calibri"/>
              </a:rPr>
              <a:t>מאז המהפכה התעשייתית הטמפרטורה בכדור הארץ עולה בקצב מהיר. כלומר, נהיה חם יותר בקצב מהיר יותר. </a:t>
            </a:r>
            <a:endParaRPr>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b="1">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[הרחבה למורה - </a:t>
            </a:r>
            <a:r>
              <a:rPr lang="iw-IL" u="sng">
                <a:solidFill>
                  <a:schemeClr val="hlink"/>
                </a:solidFill>
                <a:latin typeface="Calibri"/>
                <a:ea typeface="Calibri"/>
                <a:cs typeface="Calibri"/>
                <a:sym typeface="Calibri"/>
                <a:hlinkClick r:id="rId3"/>
              </a:rPr>
              <a:t>https://education.zavit.org.il/%D7%9E%D7%94-%D7%94%D7%A1%D7%99%D7%A4%D7%95%D7%A8-%D7%A9%D7%9C-%D7%A9%D7%99%D7%A0%D7%95%D7%99-%D7%94%D7%90%D7%A7%D7%9C%D7%99%D7%9D/</a:t>
            </a:r>
            <a:r>
              <a:rPr lang="iw-IL">
                <a:latin typeface="Calibri"/>
                <a:ea typeface="Calibri"/>
                <a:cs typeface="Calibri"/>
                <a:sym typeface="Calibri"/>
              </a:rPr>
              <a:t> ]</a:t>
            </a:r>
            <a:endParaRPr b="1">
              <a:latin typeface="Calibri"/>
              <a:ea typeface="Calibri"/>
              <a:cs typeface="Calibri"/>
              <a:sym typeface="Calibri"/>
            </a:endParaRPr>
          </a:p>
        </p:txBody>
      </p:sp>
      <p:sp>
        <p:nvSpPr>
          <p:cNvPr id="107" name="Google Shape;10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200"/>
              <a:buFont typeface="Assistant"/>
              <a:buNone/>
            </a:pPr>
            <a:r>
              <a:rPr lang="iw-IL" b="1" dirty="0">
                <a:latin typeface="Calibri"/>
                <a:ea typeface="Calibri"/>
                <a:cs typeface="Calibri"/>
                <a:sym typeface="Calibri"/>
              </a:rPr>
              <a:t>נסביר -</a:t>
            </a:r>
            <a:r>
              <a:rPr lang="iw-IL" dirty="0">
                <a:latin typeface="Calibri"/>
                <a:ea typeface="Calibri"/>
                <a:cs typeface="Calibri"/>
                <a:sym typeface="Calibri"/>
              </a:rPr>
              <a:t> הסרטון הנוכחי מדגים את עליית הטמפרטורות לאורך השנים, שימו לב לקצב של ההתחממות שהולך ומתגבר, לצבעים שנהיים כהים יותר ומייצגים טמפרטורות גבוהות יותר לשנים המתחלפות.</a:t>
            </a:r>
            <a:endParaRPr dirty="0">
              <a:latin typeface="Calibri"/>
              <a:ea typeface="Calibri"/>
              <a:cs typeface="Calibri"/>
              <a:sym typeface="Calibri"/>
            </a:endParaRPr>
          </a:p>
          <a:p>
            <a:pPr marL="0" lvl="0" indent="0" algn="r" rtl="1">
              <a:lnSpc>
                <a:spcPct val="114999"/>
              </a:lnSpc>
              <a:spcBef>
                <a:spcPts val="800"/>
              </a:spcBef>
              <a:spcAft>
                <a:spcPts val="0"/>
              </a:spcAft>
              <a:buClr>
                <a:schemeClr val="dk1"/>
              </a:buClr>
              <a:buSzPts val="1200"/>
              <a:buFont typeface="Assistant"/>
              <a:buNone/>
            </a:pPr>
            <a:r>
              <a:rPr lang="iw-IL" b="1" dirty="0">
                <a:latin typeface="Calibri"/>
                <a:ea typeface="Calibri"/>
                <a:cs typeface="Calibri"/>
                <a:sym typeface="Calibri"/>
              </a:rPr>
              <a:t>נשאל - </a:t>
            </a:r>
            <a:endParaRPr dirty="0">
              <a:latin typeface="Calibri"/>
              <a:ea typeface="Calibri"/>
              <a:cs typeface="Calibri"/>
              <a:sym typeface="Calibri"/>
            </a:endParaRPr>
          </a:p>
          <a:p>
            <a:pPr marL="342900" lvl="0" indent="-304800" algn="r" rtl="1">
              <a:lnSpc>
                <a:spcPct val="114999"/>
              </a:lnSpc>
              <a:spcBef>
                <a:spcPts val="800"/>
              </a:spcBef>
              <a:spcAft>
                <a:spcPts val="0"/>
              </a:spcAft>
              <a:buClr>
                <a:schemeClr val="dk1"/>
              </a:buClr>
              <a:buSzPts val="1200"/>
              <a:buFont typeface="Calibri"/>
              <a:buAutoNum type="arabicPeriod"/>
            </a:pPr>
            <a:r>
              <a:rPr lang="iw-IL" dirty="0">
                <a:latin typeface="Calibri"/>
                <a:ea typeface="Calibri"/>
                <a:cs typeface="Calibri"/>
                <a:sym typeface="Calibri"/>
              </a:rPr>
              <a:t>מתי הצבעים התחילו להיות צהובים, כתומים ואדומים יותר ויותר</a:t>
            </a:r>
            <a:r>
              <a:rPr lang="he-IL" dirty="0">
                <a:latin typeface="Calibri"/>
                <a:ea typeface="Calibri"/>
                <a:cs typeface="Calibri"/>
                <a:sym typeface="Calibri"/>
              </a:rPr>
              <a:t>? </a:t>
            </a:r>
            <a:r>
              <a:rPr lang="iw-IL" dirty="0">
                <a:latin typeface="Calibri"/>
                <a:ea typeface="Calibri"/>
                <a:cs typeface="Calibri"/>
                <a:sym typeface="Calibri"/>
              </a:rPr>
              <a:t>מאז המהפכה התעשייתית, לקראת סוף הסרטון</a:t>
            </a:r>
            <a:endParaRPr dirty="0">
              <a:latin typeface="Calibri"/>
              <a:ea typeface="Calibri"/>
              <a:cs typeface="Calibri"/>
              <a:sym typeface="Calibri"/>
            </a:endParaRPr>
          </a:p>
          <a:p>
            <a:pPr marL="342900" lvl="0" indent="-304800" algn="r" rtl="1">
              <a:lnSpc>
                <a:spcPct val="114999"/>
              </a:lnSpc>
              <a:spcBef>
                <a:spcPts val="800"/>
              </a:spcBef>
              <a:spcAft>
                <a:spcPts val="0"/>
              </a:spcAft>
              <a:buClr>
                <a:schemeClr val="dk1"/>
              </a:buClr>
              <a:buSzPts val="1200"/>
              <a:buFont typeface="Calibri"/>
              <a:buAutoNum type="arabicPeriod"/>
            </a:pPr>
            <a:r>
              <a:rPr lang="iw-IL" dirty="0">
                <a:latin typeface="Calibri"/>
                <a:ea typeface="Calibri"/>
                <a:cs typeface="Calibri"/>
                <a:sym typeface="Calibri"/>
              </a:rPr>
              <a:t>האם שינוי הצבעים קרה מהר או לאט?</a:t>
            </a:r>
            <a:r>
              <a:rPr lang="he-IL" dirty="0">
                <a:latin typeface="Calibri"/>
                <a:ea typeface="Calibri"/>
                <a:cs typeface="Calibri"/>
                <a:sym typeface="Calibri"/>
              </a:rPr>
              <a:t> מ</a:t>
            </a:r>
            <a:r>
              <a:rPr lang="iw-IL" dirty="0">
                <a:latin typeface="Calibri"/>
                <a:ea typeface="Calibri"/>
                <a:cs typeface="Calibri"/>
                <a:sym typeface="Calibri"/>
              </a:rPr>
              <a:t>הרגע שהתחיל -  קרה מהר. ההתחממות מתרחשת בקצב מהיר</a:t>
            </a:r>
            <a:endParaRPr dirty="0">
              <a:latin typeface="Calibri"/>
              <a:ea typeface="Calibri"/>
              <a:cs typeface="Calibri"/>
              <a:sym typeface="Calibri"/>
            </a:endParaRPr>
          </a:p>
          <a:p>
            <a:pPr marL="0" lvl="0" indent="0" algn="r" rtl="1">
              <a:spcBef>
                <a:spcPts val="800"/>
              </a:spcBef>
              <a:spcAft>
                <a:spcPts val="0"/>
              </a:spcAft>
              <a:buClr>
                <a:schemeClr val="dk1"/>
              </a:buClr>
              <a:buSzPts val="1200"/>
              <a:buFont typeface="Arial"/>
              <a:buNone/>
            </a:pPr>
            <a:endParaRPr dirty="0">
              <a:latin typeface="Calibri"/>
              <a:ea typeface="Calibri"/>
              <a:cs typeface="Calibri"/>
              <a:sym typeface="Calibri"/>
            </a:endParaRPr>
          </a:p>
        </p:txBody>
      </p:sp>
      <p:sp>
        <p:nvSpPr>
          <p:cNvPr id="116" name="Google Shape;11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ssistant"/>
              <a:buNone/>
            </a:pPr>
            <a:r>
              <a:rPr lang="iw-IL" b="1" dirty="0">
                <a:latin typeface="Calibri"/>
                <a:ea typeface="Calibri"/>
                <a:cs typeface="Calibri"/>
                <a:sym typeface="Calibri"/>
              </a:rPr>
              <a:t>נשאל – מה לדעתכם/ן אנחנו רואים פה? מה הגרף הזה מספר לנו?</a:t>
            </a:r>
            <a:endParaRPr dirty="0">
              <a:latin typeface="Calibri"/>
              <a:ea typeface="Calibri"/>
              <a:cs typeface="Calibri"/>
              <a:sym typeface="Calibri"/>
            </a:endParaRPr>
          </a:p>
          <a:p>
            <a:pPr marL="0" lvl="0" indent="0" algn="r" rtl="1">
              <a:lnSpc>
                <a:spcPct val="115000"/>
              </a:lnSpc>
              <a:spcBef>
                <a:spcPts val="0"/>
              </a:spcBef>
              <a:spcAft>
                <a:spcPts val="0"/>
              </a:spcAft>
              <a:buClr>
                <a:schemeClr val="dk1"/>
              </a:buClr>
              <a:buSzPts val="1100"/>
              <a:buFont typeface="Arial"/>
              <a:buNone/>
            </a:pPr>
            <a:endParaRPr b="1" dirty="0">
              <a:latin typeface="Calibri"/>
              <a:ea typeface="Calibri"/>
              <a:cs typeface="Calibri"/>
              <a:sym typeface="Calibri"/>
            </a:endParaRPr>
          </a:p>
          <a:p>
            <a:pPr marL="0" lvl="0" indent="0" algn="r" rtl="1">
              <a:lnSpc>
                <a:spcPct val="115000"/>
              </a:lnSpc>
              <a:spcBef>
                <a:spcPts val="0"/>
              </a:spcBef>
              <a:spcAft>
                <a:spcPts val="0"/>
              </a:spcAft>
              <a:buClr>
                <a:schemeClr val="dk1"/>
              </a:buClr>
              <a:buSzPts val="1100"/>
              <a:buFont typeface="Arial"/>
              <a:buNone/>
            </a:pPr>
            <a:r>
              <a:rPr lang="iw-IL" b="1" dirty="0">
                <a:latin typeface="Calibri"/>
                <a:ea typeface="Calibri"/>
                <a:cs typeface="Calibri"/>
                <a:sym typeface="Calibri"/>
              </a:rPr>
              <a:t>נסביר –</a:t>
            </a:r>
            <a:endParaRPr dirty="0">
              <a:latin typeface="Calibri"/>
              <a:ea typeface="Calibri"/>
              <a:cs typeface="Calibri"/>
              <a:sym typeface="Calibri"/>
            </a:endParaRPr>
          </a:p>
          <a:p>
            <a:pPr marL="0" lvl="0" indent="0" algn="r" rtl="1">
              <a:lnSpc>
                <a:spcPct val="115000"/>
              </a:lnSpc>
              <a:spcBef>
                <a:spcPts val="0"/>
              </a:spcBef>
              <a:spcAft>
                <a:spcPts val="0"/>
              </a:spcAft>
              <a:buClr>
                <a:schemeClr val="dk1"/>
              </a:buClr>
              <a:buSzPts val="1100"/>
              <a:buFont typeface="Arial"/>
              <a:buNone/>
            </a:pPr>
            <a:r>
              <a:rPr lang="iw-IL" dirty="0">
                <a:latin typeface="Calibri"/>
                <a:ea typeface="Calibri"/>
                <a:cs typeface="Calibri"/>
                <a:sym typeface="Calibri"/>
              </a:rPr>
              <a:t>בואו נסתכל על האיור שמראה לנו מה קורה לטמפרטורה בכדור הארץ. דמיינו שזה כמו מד חום ענק שמודד את החום של כל כדור הארץ לאורך זמן.</a:t>
            </a:r>
            <a:endParaRPr dirty="0">
              <a:latin typeface="Calibri"/>
              <a:ea typeface="Calibri"/>
              <a:cs typeface="Calibri"/>
              <a:sym typeface="Calibri"/>
            </a:endParaRPr>
          </a:p>
          <a:p>
            <a:pPr marL="0" lvl="0" indent="0" algn="r" rtl="1">
              <a:lnSpc>
                <a:spcPct val="115000"/>
              </a:lnSpc>
              <a:spcBef>
                <a:spcPts val="0"/>
              </a:spcBef>
              <a:spcAft>
                <a:spcPts val="0"/>
              </a:spcAft>
              <a:buClr>
                <a:schemeClr val="dk1"/>
              </a:buClr>
              <a:buSzPts val="1100"/>
              <a:buFont typeface="Arial"/>
              <a:buNone/>
            </a:pPr>
            <a:r>
              <a:rPr lang="iw-IL" dirty="0">
                <a:latin typeface="Calibri"/>
                <a:ea typeface="Calibri"/>
                <a:cs typeface="Calibri"/>
                <a:sym typeface="Calibri"/>
              </a:rPr>
              <a:t>האיור הזה מראה לנו איך הטמפרטורה (החום) בעולם השתנתה במשך שנים רבות - מ-1880 ועד 2020, מהמהפכה התעשייתית עד ימינו.</a:t>
            </a:r>
            <a:endParaRPr dirty="0">
              <a:latin typeface="Calibri"/>
              <a:ea typeface="Calibri"/>
              <a:cs typeface="Calibri"/>
              <a:sym typeface="Calibri"/>
            </a:endParaRPr>
          </a:p>
          <a:p>
            <a:pPr marL="0" lvl="0" indent="0" algn="r" rtl="1">
              <a:lnSpc>
                <a:spcPct val="115000"/>
              </a:lnSpc>
              <a:spcBef>
                <a:spcPts val="0"/>
              </a:spcBef>
              <a:spcAft>
                <a:spcPts val="0"/>
              </a:spcAft>
              <a:buClr>
                <a:schemeClr val="dk1"/>
              </a:buClr>
              <a:buSzPts val="1100"/>
              <a:buFont typeface="Assistant"/>
              <a:buNone/>
            </a:pPr>
            <a:r>
              <a:rPr lang="iw-IL" dirty="0">
                <a:latin typeface="Calibri"/>
                <a:ea typeface="Calibri"/>
                <a:cs typeface="Calibri"/>
                <a:sym typeface="Calibri"/>
              </a:rPr>
              <a:t>בואו נבין את האיור ביחד:</a:t>
            </a:r>
            <a:endParaRPr dirty="0">
              <a:latin typeface="Calibri"/>
              <a:ea typeface="Calibri"/>
              <a:cs typeface="Calibri"/>
              <a:sym typeface="Calibri"/>
            </a:endParaRPr>
          </a:p>
          <a:p>
            <a:pPr marL="0" lvl="0" indent="0" algn="r" rtl="1">
              <a:lnSpc>
                <a:spcPct val="115000"/>
              </a:lnSpc>
              <a:spcBef>
                <a:spcPts val="0"/>
              </a:spcBef>
              <a:spcAft>
                <a:spcPts val="0"/>
              </a:spcAft>
              <a:buClr>
                <a:schemeClr val="dk1"/>
              </a:buClr>
              <a:buSzPts val="1100"/>
              <a:buFont typeface="Arial"/>
              <a:buNone/>
            </a:pPr>
            <a:endParaRPr dirty="0">
              <a:latin typeface="Calibri"/>
              <a:ea typeface="Calibri"/>
              <a:cs typeface="Calibri"/>
              <a:sym typeface="Calibri"/>
            </a:endParaRPr>
          </a:p>
          <a:p>
            <a:pPr marL="0" lvl="0" indent="0" algn="r" rtl="1">
              <a:lnSpc>
                <a:spcPct val="115000"/>
              </a:lnSpc>
              <a:spcBef>
                <a:spcPts val="0"/>
              </a:spcBef>
              <a:spcAft>
                <a:spcPts val="0"/>
              </a:spcAft>
              <a:buClr>
                <a:schemeClr val="dk1"/>
              </a:buClr>
              <a:buSzPts val="1100"/>
              <a:buFont typeface="Arial"/>
              <a:buNone/>
            </a:pPr>
            <a:r>
              <a:rPr lang="iw-IL" b="1" dirty="0">
                <a:latin typeface="Calibri"/>
                <a:ea typeface="Calibri"/>
                <a:cs typeface="Calibri"/>
                <a:sym typeface="Calibri"/>
              </a:rPr>
              <a:t>נשאל -</a:t>
            </a:r>
            <a:endParaRPr dirty="0">
              <a:latin typeface="Calibri"/>
              <a:ea typeface="Calibri"/>
              <a:cs typeface="Calibri"/>
              <a:sym typeface="Calibri"/>
            </a:endParaRPr>
          </a:p>
          <a:p>
            <a:pPr marL="457200" lvl="0" indent="-317500" algn="r" rtl="1">
              <a:lnSpc>
                <a:spcPct val="115000"/>
              </a:lnSpc>
              <a:spcBef>
                <a:spcPts val="0"/>
              </a:spcBef>
              <a:spcAft>
                <a:spcPts val="0"/>
              </a:spcAft>
              <a:buClr>
                <a:schemeClr val="dk1"/>
              </a:buClr>
              <a:buSzPts val="1400"/>
              <a:buFont typeface="Calibri"/>
              <a:buChar char="●"/>
            </a:pPr>
            <a:r>
              <a:rPr lang="iw-IL" dirty="0">
                <a:latin typeface="Calibri"/>
                <a:ea typeface="Calibri"/>
                <a:cs typeface="Calibri"/>
                <a:sym typeface="Calibri"/>
              </a:rPr>
              <a:t>מה מראה הקו האדום ומה מראה הקו השחור</a:t>
            </a:r>
            <a:endParaRPr lang="he-IL" dirty="0">
              <a:latin typeface="Calibri"/>
              <a:ea typeface="Calibri"/>
              <a:cs typeface="Calibri"/>
              <a:sym typeface="Calibri"/>
            </a:endParaRPr>
          </a:p>
          <a:p>
            <a:pPr marL="139700" lvl="0" indent="0" algn="r" rtl="1">
              <a:lnSpc>
                <a:spcPct val="115000"/>
              </a:lnSpc>
              <a:spcBef>
                <a:spcPts val="0"/>
              </a:spcBef>
              <a:spcAft>
                <a:spcPts val="0"/>
              </a:spcAft>
              <a:buClr>
                <a:schemeClr val="dk1"/>
              </a:buClr>
              <a:buSzPts val="1400"/>
              <a:buFont typeface="Calibri"/>
              <a:buNone/>
            </a:pPr>
            <a:r>
              <a:rPr lang="he-IL" dirty="0">
                <a:latin typeface="Calibri"/>
                <a:ea typeface="Calibri"/>
                <a:cs typeface="Calibri"/>
                <a:sym typeface="Calibri"/>
              </a:rPr>
              <a:t>תש</a:t>
            </a:r>
            <a:r>
              <a:rPr lang="iw-IL" dirty="0">
                <a:latin typeface="Calibri"/>
                <a:ea typeface="Calibri"/>
                <a:cs typeface="Calibri"/>
                <a:sym typeface="Calibri"/>
              </a:rPr>
              <a:t>ובה: הקו האדום והקו השחור מראים את השינוי בטמפרטורה. כשהקו עולה למעלה, זה אומר שנהיה חם יותר, כשהקו יורד למטה, זה אומר שנהיה קר יותר. המספרים בצד ימין </a:t>
            </a:r>
            <a:r>
              <a:rPr lang="he-IL" dirty="0">
                <a:latin typeface="Calibri"/>
                <a:ea typeface="Calibri"/>
                <a:cs typeface="Calibri"/>
                <a:sym typeface="Calibri"/>
              </a:rPr>
              <a:t>- </a:t>
            </a:r>
            <a:r>
              <a:rPr lang="iw-IL" dirty="0">
                <a:latin typeface="Calibri"/>
                <a:ea typeface="Calibri"/>
                <a:cs typeface="Calibri"/>
                <a:sym typeface="Calibri"/>
              </a:rPr>
              <a:t>כמו 0.2, 0.4, 0.6</a:t>
            </a:r>
            <a:r>
              <a:rPr lang="he-IL" dirty="0">
                <a:latin typeface="Calibri"/>
                <a:ea typeface="Calibri"/>
                <a:cs typeface="Calibri"/>
                <a:sym typeface="Calibri"/>
              </a:rPr>
              <a:t>. </a:t>
            </a:r>
            <a:r>
              <a:rPr lang="iw-IL" dirty="0">
                <a:latin typeface="Calibri"/>
                <a:ea typeface="Calibri"/>
                <a:cs typeface="Calibri"/>
                <a:sym typeface="Calibri"/>
              </a:rPr>
              <a:t> מראים בכמה מעלות השתנתה הטמפרטורה</a:t>
            </a:r>
            <a:endParaRPr dirty="0">
              <a:latin typeface="Calibri"/>
              <a:ea typeface="Calibri"/>
              <a:cs typeface="Calibri"/>
              <a:sym typeface="Calibri"/>
            </a:endParaRPr>
          </a:p>
          <a:p>
            <a:pPr marL="457200" lvl="0" indent="-317500" algn="r" rtl="1">
              <a:lnSpc>
                <a:spcPct val="115000"/>
              </a:lnSpc>
              <a:spcBef>
                <a:spcPts val="0"/>
              </a:spcBef>
              <a:spcAft>
                <a:spcPts val="0"/>
              </a:spcAft>
              <a:buClr>
                <a:schemeClr val="dk1"/>
              </a:buClr>
              <a:buSzPts val="1400"/>
              <a:buFont typeface="Calibri"/>
              <a:buChar char="●"/>
            </a:pPr>
            <a:r>
              <a:rPr lang="iw-IL" dirty="0">
                <a:latin typeface="Calibri"/>
                <a:ea typeface="Calibri"/>
                <a:cs typeface="Calibri"/>
                <a:sym typeface="Calibri"/>
              </a:rPr>
              <a:t>מה אנחנו יכולים לראות באיור?</a:t>
            </a:r>
            <a:endParaRPr dirty="0">
              <a:latin typeface="Calibri"/>
              <a:ea typeface="Calibri"/>
              <a:cs typeface="Calibri"/>
              <a:sym typeface="Calibri"/>
            </a:endParaRPr>
          </a:p>
          <a:p>
            <a:pPr marL="457200" lvl="0" indent="-317500" algn="r" rtl="1">
              <a:lnSpc>
                <a:spcPct val="115000"/>
              </a:lnSpc>
              <a:spcBef>
                <a:spcPts val="0"/>
              </a:spcBef>
              <a:spcAft>
                <a:spcPts val="0"/>
              </a:spcAft>
              <a:buClr>
                <a:schemeClr val="dk1"/>
              </a:buClr>
              <a:buSzPts val="1400"/>
              <a:buFont typeface="Calibri"/>
              <a:buChar char="●"/>
            </a:pPr>
            <a:r>
              <a:rPr lang="iw-IL" dirty="0">
                <a:latin typeface="Calibri"/>
                <a:ea typeface="Calibri"/>
                <a:cs typeface="Calibri"/>
                <a:sym typeface="Calibri"/>
              </a:rPr>
              <a:t>מה אפשר ללמוד ממנו? </a:t>
            </a:r>
            <a:endParaRPr dirty="0">
              <a:latin typeface="Calibri"/>
              <a:ea typeface="Calibri"/>
              <a:cs typeface="Calibri"/>
              <a:sym typeface="Calibri"/>
            </a:endParaRPr>
          </a:p>
          <a:p>
            <a:pPr marL="457200" lvl="0" indent="-317500" algn="r" rtl="1">
              <a:lnSpc>
                <a:spcPct val="115000"/>
              </a:lnSpc>
              <a:spcBef>
                <a:spcPts val="0"/>
              </a:spcBef>
              <a:spcAft>
                <a:spcPts val="0"/>
              </a:spcAft>
              <a:buClr>
                <a:schemeClr val="dk1"/>
              </a:buClr>
              <a:buSzPts val="1400"/>
              <a:buFont typeface="Calibri"/>
              <a:buChar char="●"/>
            </a:pPr>
            <a:r>
              <a:rPr lang="iw-IL" dirty="0">
                <a:latin typeface="Calibri"/>
                <a:ea typeface="Calibri"/>
                <a:cs typeface="Calibri"/>
                <a:sym typeface="Calibri"/>
              </a:rPr>
              <a:t>האם לדעתכם/ן התרחש שינוי?</a:t>
            </a:r>
            <a:endParaRPr dirty="0">
              <a:latin typeface="Calibri"/>
              <a:ea typeface="Calibri"/>
              <a:cs typeface="Calibri"/>
              <a:sym typeface="Calibri"/>
            </a:endParaRPr>
          </a:p>
          <a:p>
            <a:pPr marL="457200" lvl="0" indent="-317500" algn="r" rtl="1">
              <a:lnSpc>
                <a:spcPct val="115000"/>
              </a:lnSpc>
              <a:spcBef>
                <a:spcPts val="0"/>
              </a:spcBef>
              <a:spcAft>
                <a:spcPts val="0"/>
              </a:spcAft>
              <a:buClr>
                <a:schemeClr val="dk1"/>
              </a:buClr>
              <a:buSzPts val="1400"/>
              <a:buFont typeface="Calibri"/>
              <a:buChar char="●"/>
            </a:pPr>
            <a:r>
              <a:rPr lang="iw-IL" dirty="0">
                <a:latin typeface="Calibri"/>
                <a:ea typeface="Calibri"/>
                <a:cs typeface="Calibri"/>
                <a:sym typeface="Calibri"/>
              </a:rPr>
              <a:t>מתי הוא התרחש לדעתכם/ן</a:t>
            </a:r>
            <a:endParaRPr lang="he-IL" dirty="0">
              <a:latin typeface="Calibri"/>
              <a:ea typeface="Calibri"/>
              <a:cs typeface="Calibri"/>
              <a:sym typeface="Calibri"/>
            </a:endParaRPr>
          </a:p>
          <a:p>
            <a:pPr marL="139700" lvl="0" indent="0" algn="r" rtl="1">
              <a:lnSpc>
                <a:spcPct val="115000"/>
              </a:lnSpc>
              <a:spcBef>
                <a:spcPts val="0"/>
              </a:spcBef>
              <a:spcAft>
                <a:spcPts val="0"/>
              </a:spcAft>
              <a:buClr>
                <a:schemeClr val="dk1"/>
              </a:buClr>
              <a:buSzPts val="1400"/>
              <a:buFont typeface="Calibri"/>
              <a:buNone/>
            </a:pPr>
            <a:r>
              <a:rPr lang="iw-IL" dirty="0">
                <a:latin typeface="Calibri"/>
                <a:ea typeface="Calibri"/>
                <a:cs typeface="Calibri"/>
                <a:sym typeface="Calibri"/>
              </a:rPr>
              <a:t>תשובה: בהתחלה, משנת 1880 עד בערך 1980, השינויים היו קטנים יחסית. אבל משנות ה-1980 ואילך, אנחנו רואים שהקו מתחיל לעלות מהר מאוד. מסוף המאה ה-19, המהפכה התעשייתית, עלתה הטמפרטורה העולמית הממוצעת ב-1.09 מעלות צלזיוס</a:t>
            </a:r>
            <a:r>
              <a:rPr lang="he-IL" dirty="0">
                <a:latin typeface="Calibri"/>
                <a:ea typeface="Calibri"/>
                <a:cs typeface="Calibri"/>
                <a:sym typeface="Calibri"/>
              </a:rPr>
              <a:t>.</a:t>
            </a:r>
            <a:endParaRPr dirty="0">
              <a:latin typeface="Calibri"/>
              <a:ea typeface="Calibri"/>
              <a:cs typeface="Calibri"/>
              <a:sym typeface="Calibri"/>
            </a:endParaRPr>
          </a:p>
          <a:p>
            <a:pPr marL="0" lvl="0" indent="0" algn="r" rtl="1">
              <a:lnSpc>
                <a:spcPct val="115000"/>
              </a:lnSpc>
              <a:spcBef>
                <a:spcPts val="0"/>
              </a:spcBef>
              <a:spcAft>
                <a:spcPts val="0"/>
              </a:spcAft>
              <a:buClr>
                <a:schemeClr val="dk1"/>
              </a:buClr>
              <a:buSzPts val="1100"/>
              <a:buFont typeface="Arial"/>
              <a:buNone/>
            </a:pPr>
            <a:r>
              <a:rPr lang="iw-IL" b="1" dirty="0">
                <a:latin typeface="Calibri"/>
                <a:ea typeface="Calibri"/>
                <a:cs typeface="Calibri"/>
                <a:sym typeface="Calibri"/>
              </a:rPr>
              <a:t>ציינו -</a:t>
            </a:r>
            <a:endParaRPr dirty="0">
              <a:latin typeface="Calibri"/>
              <a:ea typeface="Calibri"/>
              <a:cs typeface="Calibri"/>
              <a:sym typeface="Calibri"/>
            </a:endParaRPr>
          </a:p>
          <a:p>
            <a:pPr marL="0" lvl="0" indent="0" algn="r" rtl="1">
              <a:lnSpc>
                <a:spcPct val="115000"/>
              </a:lnSpc>
              <a:spcBef>
                <a:spcPts val="0"/>
              </a:spcBef>
              <a:spcAft>
                <a:spcPts val="0"/>
              </a:spcAft>
              <a:buClr>
                <a:schemeClr val="dk1"/>
              </a:buClr>
              <a:buSzPts val="1100"/>
              <a:buFont typeface="Arial"/>
              <a:buNone/>
            </a:pPr>
            <a:r>
              <a:rPr lang="iw-IL" dirty="0">
                <a:latin typeface="Calibri"/>
                <a:ea typeface="Calibri"/>
                <a:cs typeface="Calibri"/>
                <a:sym typeface="Calibri"/>
              </a:rPr>
              <a:t>-זה נשמע כמו שינוי קטן, אבל בשביל כדור הארץ כולו, זה המון!</a:t>
            </a:r>
            <a:endParaRPr dirty="0">
              <a:latin typeface="Calibri"/>
              <a:ea typeface="Calibri"/>
              <a:cs typeface="Calibri"/>
              <a:sym typeface="Calibri"/>
            </a:endParaRPr>
          </a:p>
          <a:p>
            <a:pPr marL="0" lvl="0" indent="0" algn="r" rtl="1">
              <a:lnSpc>
                <a:spcPct val="115000"/>
              </a:lnSpc>
              <a:spcBef>
                <a:spcPts val="0"/>
              </a:spcBef>
              <a:spcAft>
                <a:spcPts val="0"/>
              </a:spcAft>
              <a:buClr>
                <a:schemeClr val="dk1"/>
              </a:buClr>
              <a:buSzPts val="1100"/>
              <a:buFont typeface="Arial"/>
              <a:buNone/>
            </a:pPr>
            <a:r>
              <a:rPr lang="iw-IL" dirty="0">
                <a:latin typeface="Calibri"/>
                <a:ea typeface="Calibri"/>
                <a:cs typeface="Calibri"/>
                <a:sym typeface="Calibri"/>
              </a:rPr>
              <a:t>-חישבו מה קורה לגוף שלנו כשהחום במד החום עולה במעלה אחת – יש לנו חום, אנחנו חולים, אנחנו נשארים בבית וצריכים ליטול תרופות להורדת החום. </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b="1" dirty="0">
              <a:latin typeface="Calibri"/>
              <a:ea typeface="Calibri"/>
              <a:cs typeface="Calibri"/>
              <a:sym typeface="Calibri"/>
            </a:endParaRPr>
          </a:p>
        </p:txBody>
      </p:sp>
      <p:sp>
        <p:nvSpPr>
          <p:cNvPr id="123" name="Google Shape;12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iw-IL" b="1">
                <a:latin typeface="Calibri"/>
                <a:ea typeface="Calibri"/>
                <a:cs typeface="Calibri"/>
                <a:sym typeface="Calibri"/>
              </a:rPr>
              <a:t>נסביר - </a:t>
            </a:r>
            <a:r>
              <a:rPr lang="iw-IL">
                <a:latin typeface="Calibri"/>
                <a:ea typeface="Calibri"/>
                <a:cs typeface="Calibri"/>
                <a:sym typeface="Calibri"/>
              </a:rPr>
              <a:t>ננסה להמחיש את השינוי בטמפרטורות דרך דוגמה מההיסטוריה הרחוקה: </a:t>
            </a:r>
            <a:endParaRPr>
              <a:latin typeface="Calibri"/>
              <a:ea typeface="Calibri"/>
              <a:cs typeface="Calibri"/>
              <a:sym typeface="Calibri"/>
            </a:endParaRPr>
          </a:p>
          <a:p>
            <a:pPr marL="0" lvl="0" indent="0" algn="r" rtl="1">
              <a:lnSpc>
                <a:spcPct val="115000"/>
              </a:lnSpc>
              <a:spcBef>
                <a:spcPts val="0"/>
              </a:spcBef>
              <a:spcAft>
                <a:spcPts val="0"/>
              </a:spcAft>
              <a:buClr>
                <a:schemeClr val="dk1"/>
              </a:buClr>
              <a:buSzPts val="1100"/>
              <a:buFont typeface="Arial"/>
              <a:buNone/>
            </a:pPr>
            <a:r>
              <a:rPr lang="iw-IL">
                <a:latin typeface="Calibri"/>
                <a:ea typeface="Calibri"/>
                <a:cs typeface="Calibri"/>
                <a:sym typeface="Calibri"/>
              </a:rPr>
              <a:t>לפני 20 אלף שנים, הטמפרטורה הממוצעת של כדור הארץ הייתה 5 מעלות פחות מהיום.</a:t>
            </a:r>
            <a:endParaRPr>
              <a:latin typeface="Calibri"/>
              <a:ea typeface="Calibri"/>
              <a:cs typeface="Calibri"/>
              <a:sym typeface="Calibri"/>
            </a:endParaRPr>
          </a:p>
          <a:p>
            <a:pPr marL="0" lvl="0" indent="0" algn="r" rtl="1">
              <a:lnSpc>
                <a:spcPct val="115000"/>
              </a:lnSpc>
              <a:spcBef>
                <a:spcPts val="0"/>
              </a:spcBef>
              <a:spcAft>
                <a:spcPts val="0"/>
              </a:spcAft>
              <a:buClr>
                <a:schemeClr val="dk1"/>
              </a:buClr>
              <a:buSzPts val="1100"/>
              <a:buFont typeface="Arial"/>
              <a:buNone/>
            </a:pPr>
            <a:r>
              <a:rPr lang="iw-IL">
                <a:latin typeface="Calibri"/>
                <a:ea typeface="Calibri"/>
                <a:cs typeface="Calibri"/>
                <a:sym typeface="Calibri"/>
              </a:rPr>
              <a:t>ההבדל הזה יצר עולם שנראה שונה לחלוטין - כשליש מכדור הארץ היה מכוסה בקרח, ובאזורים אחרים שרר אקלים קר מאוד.</a:t>
            </a:r>
            <a:endParaRPr>
              <a:latin typeface="Calibri"/>
              <a:ea typeface="Calibri"/>
              <a:cs typeface="Calibri"/>
              <a:sym typeface="Calibri"/>
            </a:endParaRPr>
          </a:p>
          <a:p>
            <a:pPr marL="0" lvl="0" indent="0" algn="r" rtl="1">
              <a:lnSpc>
                <a:spcPct val="115000"/>
              </a:lnSpc>
              <a:spcBef>
                <a:spcPts val="0"/>
              </a:spcBef>
              <a:spcAft>
                <a:spcPts val="0"/>
              </a:spcAft>
              <a:buClr>
                <a:schemeClr val="dk1"/>
              </a:buClr>
              <a:buSzPts val="1100"/>
              <a:buFont typeface="Arial"/>
              <a:buNone/>
            </a:pPr>
            <a:endParaRPr b="1">
              <a:latin typeface="Calibri"/>
              <a:ea typeface="Calibri"/>
              <a:cs typeface="Calibri"/>
              <a:sym typeface="Calibri"/>
            </a:endParaRPr>
          </a:p>
          <a:p>
            <a:pPr marL="0" lvl="0" indent="0" algn="r" rtl="1">
              <a:lnSpc>
                <a:spcPct val="115000"/>
              </a:lnSpc>
              <a:spcBef>
                <a:spcPts val="0"/>
              </a:spcBef>
              <a:spcAft>
                <a:spcPts val="0"/>
              </a:spcAft>
              <a:buClr>
                <a:schemeClr val="dk1"/>
              </a:buClr>
              <a:buSzPts val="1100"/>
              <a:buFont typeface="Arial"/>
              <a:buNone/>
            </a:pPr>
            <a:r>
              <a:rPr lang="iw-IL" b="1">
                <a:latin typeface="Calibri"/>
                <a:ea typeface="Calibri"/>
                <a:cs typeface="Calibri"/>
                <a:sym typeface="Calibri"/>
              </a:rPr>
              <a:t>צפו בסרטון המסביר נקודה זו.ניתן לצפות בסרטון מתחילתו ועד שנייה 00:52</a:t>
            </a:r>
            <a:endParaRPr>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a:latin typeface="Assistant"/>
              <a:ea typeface="Assistant"/>
              <a:cs typeface="Assistant"/>
              <a:sym typeface="Assistant"/>
            </a:endParaRPr>
          </a:p>
        </p:txBody>
      </p:sp>
      <p:sp>
        <p:nvSpPr>
          <p:cNvPr id="130" name="Google Shape;13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Arial"/>
              <a:buNone/>
            </a:pPr>
            <a:r>
              <a:rPr lang="iw-IL" b="1" dirty="0">
                <a:latin typeface="Calibri"/>
                <a:ea typeface="Calibri"/>
                <a:cs typeface="Calibri"/>
                <a:sym typeface="Calibri"/>
              </a:rPr>
              <a:t>נסביר -</a:t>
            </a:r>
            <a:r>
              <a:rPr lang="iw-IL" dirty="0">
                <a:latin typeface="Calibri"/>
                <a:ea typeface="Calibri"/>
                <a:cs typeface="Calibri"/>
                <a:sym typeface="Calibri"/>
              </a:rPr>
              <a:t> אם בעבר 5 מעלות פחות הביאו לכיסוי אזורים גדולים בקרח ואקלים קר יותר ברוב האזורים בעולם, 5 מעלות יותר בכדור הארץ ישפיעו באופן אחר -</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שינויי האקלים משפיעים באופן שונה על אזורים שונים בעולם. למעשה, לא קורים אירועי מזג אוויר חדשים, אלא קורים אותם אירועים אך בעוצמה גדולה יותר ובתדירות גבוהה יותר. </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למשל, בארצות הברית שסובלת מהוריקנים – ככל שמחריפים שינויי האקלים כך גם יש יותר סופות הוריקן והסופות עוצמתיות יותר.</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השקופית מראה לנו מה עלול לקרות לעולם שלנו אם הטמפרטורה תעלה ב-5 מעלות. יש כאן ארבע תופעות מרכזיות:</a:t>
            </a:r>
            <a:endParaRPr dirty="0">
              <a:latin typeface="Calibri"/>
              <a:ea typeface="Calibri"/>
              <a:cs typeface="Calibri"/>
              <a:sym typeface="Calibri"/>
            </a:endParaRPr>
          </a:p>
          <a:p>
            <a:pPr marL="457200" lvl="0" indent="-317500" algn="r" rtl="1">
              <a:spcBef>
                <a:spcPts val="0"/>
              </a:spcBef>
              <a:spcAft>
                <a:spcPts val="0"/>
              </a:spcAft>
              <a:buSzPts val="1400"/>
              <a:buFont typeface="Calibri"/>
              <a:buAutoNum type="arabicPeriod"/>
            </a:pPr>
            <a:r>
              <a:rPr lang="he-IL" b="1" dirty="0">
                <a:latin typeface="Calibri"/>
                <a:ea typeface="Calibri"/>
                <a:cs typeface="Calibri"/>
                <a:sym typeface="Calibri"/>
              </a:rPr>
              <a:t>תמונה 1 - </a:t>
            </a:r>
            <a:r>
              <a:rPr lang="iw-IL" b="1" dirty="0">
                <a:latin typeface="Calibri"/>
                <a:ea typeface="Calibri"/>
                <a:cs typeface="Calibri"/>
                <a:sym typeface="Calibri"/>
              </a:rPr>
              <a:t>שריפות:</a:t>
            </a:r>
            <a:endParaRPr b="1" dirty="0">
              <a:latin typeface="Calibri"/>
              <a:ea typeface="Calibri"/>
              <a:cs typeface="Calibri"/>
              <a:sym typeface="Calibri"/>
            </a:endParaRPr>
          </a:p>
          <a:p>
            <a:pPr marL="457200" lvl="0" indent="-304800" algn="r" rtl="1">
              <a:spcBef>
                <a:spcPts val="0"/>
              </a:spcBef>
              <a:spcAft>
                <a:spcPts val="0"/>
              </a:spcAft>
              <a:buClr>
                <a:schemeClr val="dk1"/>
              </a:buClr>
              <a:buSzPts val="1200"/>
              <a:buFont typeface="Calibri"/>
              <a:buChar char="●"/>
            </a:pPr>
            <a:r>
              <a:rPr lang="iw-IL" dirty="0">
                <a:latin typeface="Calibri"/>
                <a:ea typeface="Calibri"/>
                <a:cs typeface="Calibri"/>
                <a:sym typeface="Calibri"/>
              </a:rPr>
              <a:t>כשנהיה חם מאוד ויבש, יש יותר סיכוי לשריפות</a:t>
            </a:r>
            <a:endParaRPr dirty="0">
              <a:latin typeface="Calibri"/>
              <a:ea typeface="Calibri"/>
              <a:cs typeface="Calibri"/>
              <a:sym typeface="Calibri"/>
            </a:endParaRPr>
          </a:p>
          <a:p>
            <a:pPr marL="457200" lvl="0" indent="-304800" algn="r" rtl="1">
              <a:spcBef>
                <a:spcPts val="0"/>
              </a:spcBef>
              <a:spcAft>
                <a:spcPts val="0"/>
              </a:spcAft>
              <a:buClr>
                <a:schemeClr val="dk1"/>
              </a:buClr>
              <a:buSzPts val="1200"/>
              <a:buFont typeface="Calibri"/>
              <a:buChar char="●"/>
            </a:pPr>
            <a:r>
              <a:rPr lang="iw-IL" dirty="0">
                <a:latin typeface="Calibri"/>
                <a:ea typeface="Calibri"/>
                <a:cs typeface="Calibri"/>
                <a:sym typeface="Calibri"/>
              </a:rPr>
              <a:t>השריפות פוגעות בחיות, בצמחים ובבתים של אנשים</a:t>
            </a:r>
            <a:endParaRPr dirty="0">
              <a:latin typeface="Calibri"/>
              <a:ea typeface="Calibri"/>
              <a:cs typeface="Calibri"/>
              <a:sym typeface="Calibri"/>
            </a:endParaRPr>
          </a:p>
          <a:p>
            <a:pPr marL="457200" lvl="0" indent="0" algn="r" rtl="1">
              <a:spcBef>
                <a:spcPts val="0"/>
              </a:spcBef>
              <a:spcAft>
                <a:spcPts val="0"/>
              </a:spcAft>
              <a:buNone/>
            </a:pPr>
            <a:endParaRPr dirty="0">
              <a:latin typeface="Calibri"/>
              <a:ea typeface="Calibri"/>
              <a:cs typeface="Calibri"/>
              <a:sym typeface="Calibri"/>
            </a:endParaRPr>
          </a:p>
          <a:p>
            <a:pPr marL="457200" lvl="0" indent="-317500" algn="r" rtl="1">
              <a:spcBef>
                <a:spcPts val="0"/>
              </a:spcBef>
              <a:spcAft>
                <a:spcPts val="0"/>
              </a:spcAft>
              <a:buSzPts val="1400"/>
              <a:buFont typeface="Calibri"/>
              <a:buAutoNum type="arabicPeriod"/>
            </a:pPr>
            <a:r>
              <a:rPr lang="he-IL" b="1" dirty="0">
                <a:latin typeface="Calibri"/>
                <a:ea typeface="Calibri"/>
                <a:cs typeface="Calibri"/>
                <a:sym typeface="Calibri"/>
              </a:rPr>
              <a:t>תמונה 2 </a:t>
            </a:r>
            <a:r>
              <a:rPr lang="iw-IL" b="1" dirty="0">
                <a:latin typeface="Calibri"/>
                <a:ea typeface="Calibri"/>
                <a:cs typeface="Calibri"/>
                <a:sym typeface="Calibri"/>
              </a:rPr>
              <a:t> המסת קרחונים:</a:t>
            </a:r>
            <a:endParaRPr b="1" dirty="0">
              <a:latin typeface="Calibri"/>
              <a:ea typeface="Calibri"/>
              <a:cs typeface="Calibri"/>
              <a:sym typeface="Calibri"/>
            </a:endParaRPr>
          </a:p>
          <a:p>
            <a:pPr marL="171450" lvl="0" indent="-171450" algn="r" rtl="1">
              <a:spcBef>
                <a:spcPts val="0"/>
              </a:spcBef>
              <a:spcAft>
                <a:spcPts val="0"/>
              </a:spcAft>
              <a:buClr>
                <a:schemeClr val="dk1"/>
              </a:buClr>
              <a:buSzPts val="1200"/>
              <a:buFont typeface="Calibri"/>
              <a:buChar char="•"/>
            </a:pPr>
            <a:r>
              <a:rPr lang="iw-IL" dirty="0">
                <a:latin typeface="Calibri"/>
                <a:ea typeface="Calibri"/>
                <a:cs typeface="Calibri"/>
                <a:sym typeface="Calibri"/>
              </a:rPr>
              <a:t>כשהטמפרטורה עולה, הקרח בקטבים ובהרים הגבוהים מתחיל  להפשיר</a:t>
            </a:r>
            <a:endParaRPr dirty="0">
              <a:latin typeface="Calibri"/>
              <a:ea typeface="Calibri"/>
              <a:cs typeface="Calibri"/>
              <a:sym typeface="Calibri"/>
            </a:endParaRPr>
          </a:p>
          <a:p>
            <a:pPr marL="171450" lvl="0" indent="-171450" algn="r" rtl="1">
              <a:spcBef>
                <a:spcPts val="0"/>
              </a:spcBef>
              <a:spcAft>
                <a:spcPts val="0"/>
              </a:spcAft>
              <a:buClr>
                <a:schemeClr val="dk1"/>
              </a:buClr>
              <a:buSzPts val="1200"/>
              <a:buFont typeface="Calibri"/>
              <a:buChar char="•"/>
            </a:pPr>
            <a:r>
              <a:rPr lang="iw-IL" dirty="0">
                <a:latin typeface="Calibri"/>
                <a:ea typeface="Calibri"/>
                <a:cs typeface="Calibri"/>
                <a:sym typeface="Calibri"/>
              </a:rPr>
              <a:t>זה גורם לעליית מפלס המים בימים ובאוקיינוסים</a:t>
            </a:r>
            <a:endParaRPr dirty="0">
              <a:latin typeface="Calibri"/>
              <a:ea typeface="Calibri"/>
              <a:cs typeface="Calibri"/>
              <a:sym typeface="Calibri"/>
            </a:endParaRPr>
          </a:p>
          <a:p>
            <a:pPr marL="457200" lvl="0" indent="-317500" algn="r" rtl="1">
              <a:spcBef>
                <a:spcPts val="0"/>
              </a:spcBef>
              <a:spcAft>
                <a:spcPts val="0"/>
              </a:spcAft>
              <a:buSzPts val="1400"/>
              <a:buFont typeface="Calibri"/>
              <a:buAutoNum type="arabicPeriod"/>
            </a:pPr>
            <a:r>
              <a:rPr lang="he-IL" b="1" dirty="0">
                <a:latin typeface="Calibri"/>
                <a:ea typeface="Calibri"/>
                <a:cs typeface="Calibri"/>
                <a:sym typeface="Calibri"/>
              </a:rPr>
              <a:t>תמונה 3 </a:t>
            </a:r>
            <a:r>
              <a:rPr lang="iw-IL" b="1" dirty="0">
                <a:latin typeface="Calibri"/>
                <a:ea typeface="Calibri"/>
                <a:cs typeface="Calibri"/>
                <a:sym typeface="Calibri"/>
              </a:rPr>
              <a:t>- שטפונות: </a:t>
            </a:r>
            <a:endParaRPr b="1" dirty="0">
              <a:latin typeface="Calibri"/>
              <a:ea typeface="Calibri"/>
              <a:cs typeface="Calibri"/>
              <a:sym typeface="Calibri"/>
            </a:endParaRPr>
          </a:p>
          <a:p>
            <a:pPr marL="171450" lvl="0" indent="-171450" algn="r" rtl="1">
              <a:spcBef>
                <a:spcPts val="0"/>
              </a:spcBef>
              <a:spcAft>
                <a:spcPts val="0"/>
              </a:spcAft>
              <a:buClr>
                <a:schemeClr val="dk1"/>
              </a:buClr>
              <a:buSzPts val="1200"/>
              <a:buFont typeface="Calibri"/>
              <a:buChar char="•"/>
            </a:pPr>
            <a:r>
              <a:rPr lang="iw-IL" dirty="0">
                <a:latin typeface="Calibri"/>
                <a:ea typeface="Calibri"/>
                <a:cs typeface="Calibri"/>
                <a:sym typeface="Calibri"/>
              </a:rPr>
              <a:t>בתמונה רואים אזור מוצף במים</a:t>
            </a:r>
            <a:endParaRPr dirty="0">
              <a:latin typeface="Calibri"/>
              <a:ea typeface="Calibri"/>
              <a:cs typeface="Calibri"/>
              <a:sym typeface="Calibri"/>
            </a:endParaRPr>
          </a:p>
          <a:p>
            <a:pPr marL="171450" lvl="0" indent="-171450" algn="r" rtl="1">
              <a:spcBef>
                <a:spcPts val="0"/>
              </a:spcBef>
              <a:spcAft>
                <a:spcPts val="0"/>
              </a:spcAft>
              <a:buClr>
                <a:schemeClr val="dk1"/>
              </a:buClr>
              <a:buSzPts val="1200"/>
              <a:buFont typeface="Calibri"/>
              <a:buChar char="•"/>
            </a:pPr>
            <a:r>
              <a:rPr lang="iw-IL" dirty="0">
                <a:latin typeface="Calibri"/>
                <a:ea typeface="Calibri"/>
                <a:cs typeface="Calibri"/>
                <a:sym typeface="Calibri"/>
              </a:rPr>
              <a:t>בגלל המסת הקרחונים והשינויים במזג האוויר, יש יותר שיטפונות</a:t>
            </a:r>
            <a:endParaRPr dirty="0">
              <a:latin typeface="Calibri"/>
              <a:ea typeface="Calibri"/>
              <a:cs typeface="Calibri"/>
              <a:sym typeface="Calibri"/>
            </a:endParaRPr>
          </a:p>
          <a:p>
            <a:pPr marL="171450" lvl="0" indent="-171450" algn="r" rtl="1">
              <a:spcBef>
                <a:spcPts val="0"/>
              </a:spcBef>
              <a:spcAft>
                <a:spcPts val="0"/>
              </a:spcAft>
              <a:buClr>
                <a:schemeClr val="dk1"/>
              </a:buClr>
              <a:buSzPts val="1200"/>
              <a:buFont typeface="Calibri"/>
              <a:buChar char="•"/>
            </a:pPr>
            <a:r>
              <a:rPr lang="iw-IL" dirty="0">
                <a:latin typeface="Calibri"/>
                <a:ea typeface="Calibri"/>
                <a:cs typeface="Calibri"/>
                <a:sym typeface="Calibri"/>
              </a:rPr>
              <a:t>הצפות יכולות לפגוע בבתים ובתשתיות</a:t>
            </a:r>
            <a:endParaRPr dirty="0">
              <a:latin typeface="Calibri"/>
              <a:ea typeface="Calibri"/>
              <a:cs typeface="Calibri"/>
              <a:sym typeface="Calibri"/>
            </a:endParaRPr>
          </a:p>
          <a:p>
            <a:pPr marL="457200" lvl="0" indent="-317500" algn="r" rtl="1">
              <a:spcBef>
                <a:spcPts val="0"/>
              </a:spcBef>
              <a:spcAft>
                <a:spcPts val="0"/>
              </a:spcAft>
              <a:buSzPts val="1400"/>
              <a:buFont typeface="Calibri"/>
              <a:buAutoNum type="arabicPeriod"/>
            </a:pPr>
            <a:r>
              <a:rPr lang="he-IL" b="1" dirty="0">
                <a:latin typeface="Calibri"/>
                <a:ea typeface="Calibri"/>
                <a:cs typeface="Calibri"/>
                <a:sym typeface="Calibri"/>
              </a:rPr>
              <a:t>תמונה 4 - </a:t>
            </a:r>
            <a:r>
              <a:rPr lang="iw-IL" b="1" dirty="0">
                <a:latin typeface="Calibri"/>
                <a:ea typeface="Calibri"/>
                <a:cs typeface="Calibri"/>
                <a:sym typeface="Calibri"/>
              </a:rPr>
              <a:t>סופות:</a:t>
            </a:r>
            <a:endParaRPr b="1" dirty="0">
              <a:latin typeface="Calibri"/>
              <a:ea typeface="Calibri"/>
              <a:cs typeface="Calibri"/>
              <a:sym typeface="Calibri"/>
            </a:endParaRPr>
          </a:p>
          <a:p>
            <a:pPr marL="171450" lvl="0" indent="-171450" algn="r" rtl="1">
              <a:spcBef>
                <a:spcPts val="0"/>
              </a:spcBef>
              <a:spcAft>
                <a:spcPts val="0"/>
              </a:spcAft>
              <a:buClr>
                <a:schemeClr val="dk1"/>
              </a:buClr>
              <a:buSzPts val="1200"/>
              <a:buFont typeface="Calibri"/>
              <a:buChar char="•"/>
            </a:pPr>
            <a:r>
              <a:rPr lang="iw-IL" dirty="0">
                <a:latin typeface="Calibri"/>
                <a:ea typeface="Calibri"/>
                <a:cs typeface="Calibri"/>
                <a:sym typeface="Calibri"/>
              </a:rPr>
              <a:t>בתמונה רואים סופה חזקה עם רוחות</a:t>
            </a:r>
            <a:endParaRPr dirty="0">
              <a:latin typeface="Calibri"/>
              <a:ea typeface="Calibri"/>
              <a:cs typeface="Calibri"/>
              <a:sym typeface="Calibri"/>
            </a:endParaRPr>
          </a:p>
          <a:p>
            <a:pPr marL="171450" lvl="0" indent="-171450" algn="r" rtl="1">
              <a:spcBef>
                <a:spcPts val="0"/>
              </a:spcBef>
              <a:spcAft>
                <a:spcPts val="0"/>
              </a:spcAft>
              <a:buClr>
                <a:schemeClr val="dk1"/>
              </a:buClr>
              <a:buSzPts val="1200"/>
              <a:buFont typeface="Calibri"/>
              <a:buChar char="•"/>
            </a:pPr>
            <a:r>
              <a:rPr lang="iw-IL" dirty="0">
                <a:latin typeface="Calibri"/>
                <a:ea typeface="Calibri"/>
                <a:cs typeface="Calibri"/>
                <a:sym typeface="Calibri"/>
              </a:rPr>
              <a:t>ההתחממות גורמת ליותר סופות בעוצמה חזקה יותר</a:t>
            </a:r>
            <a:endParaRPr dirty="0">
              <a:latin typeface="Calibri"/>
              <a:ea typeface="Calibri"/>
              <a:cs typeface="Calibri"/>
              <a:sym typeface="Calibri"/>
            </a:endParaRPr>
          </a:p>
          <a:p>
            <a:pPr marL="171450" lvl="0" indent="-171450" algn="r" rtl="1">
              <a:spcBef>
                <a:spcPts val="0"/>
              </a:spcBef>
              <a:spcAft>
                <a:spcPts val="0"/>
              </a:spcAft>
              <a:buClr>
                <a:schemeClr val="dk1"/>
              </a:buClr>
              <a:buSzPts val="1200"/>
              <a:buFont typeface="Calibri"/>
              <a:buChar char="•"/>
            </a:pPr>
            <a:r>
              <a:rPr lang="iw-IL" dirty="0">
                <a:latin typeface="Calibri"/>
                <a:ea typeface="Calibri"/>
                <a:cs typeface="Calibri"/>
                <a:sym typeface="Calibri"/>
              </a:rPr>
              <a:t>אלה יכולות להיות מסוכנות לאנשים ולרכוש</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b="1" dirty="0">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r>
              <a:rPr lang="iw-IL" b="1" dirty="0">
                <a:latin typeface="Calibri"/>
                <a:ea typeface="Calibri"/>
                <a:cs typeface="Calibri"/>
                <a:sym typeface="Calibri"/>
              </a:rPr>
              <a:t>שאלות לדיון כיתתי </a:t>
            </a:r>
            <a:r>
              <a:rPr lang="he-IL" b="1" dirty="0">
                <a:latin typeface="Calibri"/>
                <a:ea typeface="Calibri"/>
                <a:cs typeface="Calibri"/>
                <a:sym typeface="Calibri"/>
              </a:rPr>
              <a:t>- </a:t>
            </a:r>
            <a:r>
              <a:rPr lang="iw-IL" b="1" dirty="0">
                <a:latin typeface="Calibri"/>
                <a:ea typeface="Calibri"/>
                <a:cs typeface="Calibri"/>
                <a:sym typeface="Calibri"/>
              </a:rPr>
              <a:t>רשות</a:t>
            </a:r>
            <a:r>
              <a:rPr lang="he-IL" b="1" dirty="0">
                <a:latin typeface="Calibri"/>
                <a:ea typeface="Calibri"/>
                <a:cs typeface="Calibri"/>
                <a:sym typeface="Calibri"/>
              </a:rPr>
              <a:t>:</a:t>
            </a:r>
            <a:endParaRPr b="1" dirty="0">
              <a:latin typeface="Calibri"/>
              <a:ea typeface="Calibri"/>
              <a:cs typeface="Calibri"/>
              <a:sym typeface="Calibri"/>
            </a:endParaRPr>
          </a:p>
          <a:p>
            <a:pPr marL="171450" lvl="0" indent="-171450" algn="r" rtl="1">
              <a:spcBef>
                <a:spcPts val="0"/>
              </a:spcBef>
              <a:spcAft>
                <a:spcPts val="0"/>
              </a:spcAft>
              <a:buClr>
                <a:schemeClr val="dk1"/>
              </a:buClr>
              <a:buSzPts val="1200"/>
              <a:buFont typeface="Calibri"/>
              <a:buChar char="•"/>
            </a:pPr>
            <a:r>
              <a:rPr lang="iw-IL" dirty="0">
                <a:latin typeface="Calibri"/>
                <a:ea typeface="Calibri"/>
                <a:cs typeface="Calibri"/>
                <a:sym typeface="Calibri"/>
              </a:rPr>
              <a:t>איזו תופעה מבין הארבע נראית לכם הכי מדאיגה? למה?</a:t>
            </a:r>
            <a:endParaRPr dirty="0">
              <a:latin typeface="Calibri"/>
              <a:ea typeface="Calibri"/>
              <a:cs typeface="Calibri"/>
              <a:sym typeface="Calibri"/>
            </a:endParaRPr>
          </a:p>
          <a:p>
            <a:pPr marL="171450" lvl="0" indent="-171450" algn="r" rtl="1">
              <a:spcBef>
                <a:spcPts val="0"/>
              </a:spcBef>
              <a:spcAft>
                <a:spcPts val="0"/>
              </a:spcAft>
              <a:buClr>
                <a:schemeClr val="dk1"/>
              </a:buClr>
              <a:buSzPts val="1200"/>
              <a:buFont typeface="Calibri"/>
              <a:buChar char="•"/>
            </a:pPr>
            <a:r>
              <a:rPr lang="iw-IL" dirty="0">
                <a:latin typeface="Calibri"/>
                <a:ea typeface="Calibri"/>
                <a:cs typeface="Calibri"/>
                <a:sym typeface="Calibri"/>
              </a:rPr>
              <a:t>האם ראיתם פעם אחת מהתופעות האלה בחיים שלכם או בחדשות?</a:t>
            </a:r>
            <a:endParaRPr dirty="0">
              <a:latin typeface="Calibri"/>
              <a:ea typeface="Calibri"/>
              <a:cs typeface="Calibri"/>
              <a:sym typeface="Calibri"/>
            </a:endParaRPr>
          </a:p>
          <a:p>
            <a:pPr marL="171450" lvl="0" indent="-171450" algn="r" rtl="1">
              <a:spcBef>
                <a:spcPts val="0"/>
              </a:spcBef>
              <a:spcAft>
                <a:spcPts val="0"/>
              </a:spcAft>
              <a:buClr>
                <a:schemeClr val="dk1"/>
              </a:buClr>
              <a:buSzPts val="1200"/>
              <a:buFont typeface="Calibri"/>
              <a:buChar char="•"/>
            </a:pPr>
            <a:r>
              <a:rPr lang="iw-IL" dirty="0">
                <a:latin typeface="Calibri"/>
                <a:ea typeface="Calibri"/>
                <a:cs typeface="Calibri"/>
                <a:sym typeface="Calibri"/>
              </a:rPr>
              <a:t>איך לדעתכם התופעות האלה משפיעות על החיות בטבע?</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b="1" dirty="0">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b="1" dirty="0">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[הרחבה למורה -</a:t>
            </a:r>
            <a:r>
              <a:rPr lang="iw-IL" b="1" dirty="0">
                <a:latin typeface="Calibri"/>
                <a:ea typeface="Calibri"/>
                <a:cs typeface="Calibri"/>
                <a:sym typeface="Calibri"/>
              </a:rPr>
              <a:t> </a:t>
            </a:r>
            <a:r>
              <a:rPr lang="iw-IL" u="sng" dirty="0">
                <a:solidFill>
                  <a:schemeClr val="hlink"/>
                </a:solidFill>
                <a:latin typeface="Calibri"/>
                <a:ea typeface="Calibri"/>
                <a:cs typeface="Calibri"/>
                <a:sym typeface="Calibri"/>
                <a:hlinkClick r:id="rId3"/>
              </a:rPr>
              <a:t>https://davidson.weizmann.ac.il/online/sciencenews/%D7%94%D7%A7%D7%A9%D7%A8%D7%99%D7%9D-%D7%94%D7%9E%D7%95%D7%96%D7%A8%D7%99%D7%9D-%D7%A9%D7%9C-%D7%A9%D7%99%D7%A0%D7%95%D7%99-%D7%94%D7%90%D7%A7%D7%9C%D7%99%D7%9D</a:t>
            </a:r>
            <a:r>
              <a:rPr lang="iw-IL" dirty="0">
                <a:latin typeface="Calibri"/>
                <a:ea typeface="Calibri"/>
                <a:cs typeface="Calibri"/>
                <a:sym typeface="Calibri"/>
              </a:rPr>
              <a:t> ]</a:t>
            </a:r>
            <a:endParaRPr dirty="0">
              <a:latin typeface="Calibri"/>
              <a:ea typeface="Calibri"/>
              <a:cs typeface="Calibri"/>
              <a:sym typeface="Calibri"/>
            </a:endParaRPr>
          </a:p>
        </p:txBody>
      </p:sp>
      <p:sp>
        <p:nvSpPr>
          <p:cNvPr id="140" name="Google Shape;140;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נציג דוגמאות מהעולם</a:t>
            </a:r>
            <a:endParaRPr>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a:latin typeface="Calibri"/>
                <a:ea typeface="Calibri"/>
                <a:cs typeface="Calibri"/>
                <a:sym typeface="Calibri"/>
              </a:rPr>
              <a:t>הרחבה למורה - </a:t>
            </a:r>
            <a:endParaRPr>
              <a:latin typeface="Calibri"/>
              <a:ea typeface="Calibri"/>
              <a:cs typeface="Calibri"/>
              <a:sym typeface="Calibri"/>
            </a:endParaRPr>
          </a:p>
          <a:p>
            <a:pPr marL="228600" lvl="0" indent="-228600" algn="r" rtl="1">
              <a:spcBef>
                <a:spcPts val="0"/>
              </a:spcBef>
              <a:spcAft>
                <a:spcPts val="0"/>
              </a:spcAft>
              <a:buClr>
                <a:schemeClr val="dk1"/>
              </a:buClr>
              <a:buSzPts val="1200"/>
              <a:buFont typeface="Calibri"/>
              <a:buAutoNum type="arabicPeriod"/>
            </a:pPr>
            <a:r>
              <a:rPr lang="iw-IL">
                <a:latin typeface="Calibri"/>
                <a:ea typeface="Calibri"/>
                <a:cs typeface="Calibri"/>
                <a:sym typeface="Calibri"/>
              </a:rPr>
              <a:t>הצפות בבלגיה: </a:t>
            </a:r>
            <a:r>
              <a:rPr lang="iw-IL" u="sng">
                <a:solidFill>
                  <a:schemeClr val="hlink"/>
                </a:solidFill>
                <a:latin typeface="Calibri"/>
                <a:ea typeface="Calibri"/>
                <a:cs typeface="Calibri"/>
                <a:sym typeface="Calibri"/>
                <a:hlinkClick r:id="rId3"/>
              </a:rPr>
              <a:t>https://www.ynet.co.il/news/article/rjas00mg0u</a:t>
            </a:r>
            <a:endParaRPr>
              <a:latin typeface="Calibri"/>
              <a:ea typeface="Calibri"/>
              <a:cs typeface="Calibri"/>
              <a:sym typeface="Calibri"/>
            </a:endParaRPr>
          </a:p>
          <a:p>
            <a:pPr marL="228600" lvl="0" indent="-228600" algn="r" rtl="1">
              <a:spcBef>
                <a:spcPts val="0"/>
              </a:spcBef>
              <a:spcAft>
                <a:spcPts val="0"/>
              </a:spcAft>
              <a:buClr>
                <a:schemeClr val="dk1"/>
              </a:buClr>
              <a:buSzPts val="1200"/>
              <a:buFont typeface="Calibri"/>
              <a:buAutoNum type="arabicPeriod"/>
            </a:pPr>
            <a:r>
              <a:rPr lang="iw-IL">
                <a:latin typeface="Calibri"/>
                <a:ea typeface="Calibri"/>
                <a:cs typeface="Calibri"/>
                <a:sym typeface="Calibri"/>
              </a:rPr>
              <a:t>שריפות בקליפורניה: </a:t>
            </a:r>
            <a:r>
              <a:rPr lang="iw-IL" u="sng">
                <a:solidFill>
                  <a:schemeClr val="hlink"/>
                </a:solidFill>
                <a:latin typeface="Calibri"/>
                <a:ea typeface="Calibri"/>
                <a:cs typeface="Calibri"/>
                <a:sym typeface="Calibri"/>
                <a:hlinkClick r:id="rId4"/>
              </a:rPr>
              <a:t>https://www.calcalist.co.il/world/articles/0,7340,L-3855193,00.html</a:t>
            </a:r>
            <a:endParaRPr>
              <a:latin typeface="Calibri"/>
              <a:ea typeface="Calibri"/>
              <a:cs typeface="Calibri"/>
              <a:sym typeface="Calibri"/>
            </a:endParaRPr>
          </a:p>
          <a:p>
            <a:pPr marL="228600" lvl="0" indent="-228600" algn="r" rtl="1">
              <a:spcBef>
                <a:spcPts val="0"/>
              </a:spcBef>
              <a:spcAft>
                <a:spcPts val="0"/>
              </a:spcAft>
              <a:buClr>
                <a:schemeClr val="dk1"/>
              </a:buClr>
              <a:buSzPts val="1200"/>
              <a:buFont typeface="Calibri"/>
              <a:buAutoNum type="arabicPeriod"/>
            </a:pPr>
            <a:r>
              <a:rPr lang="iw-IL">
                <a:latin typeface="Calibri"/>
                <a:ea typeface="Calibri"/>
                <a:cs typeface="Calibri"/>
                <a:sym typeface="Calibri"/>
              </a:rPr>
              <a:t>עומס חום בישראל: </a:t>
            </a:r>
            <a:r>
              <a:rPr lang="iw-IL" u="sng">
                <a:solidFill>
                  <a:schemeClr val="hlink"/>
                </a:solidFill>
                <a:latin typeface="Calibri"/>
                <a:ea typeface="Calibri"/>
                <a:cs typeface="Calibri"/>
                <a:sym typeface="Calibri"/>
                <a:hlinkClick r:id="rId5"/>
              </a:rPr>
              <a:t>https://www.ynet.co.il/environment-science/article/bj8nzdbw5</a:t>
            </a:r>
            <a:endParaRPr>
              <a:latin typeface="Calibri"/>
              <a:ea typeface="Calibri"/>
              <a:cs typeface="Calibri"/>
              <a:sym typeface="Calibri"/>
            </a:endParaRPr>
          </a:p>
          <a:p>
            <a:pPr marL="228600" lvl="0" indent="-228600" algn="r" rtl="1">
              <a:spcBef>
                <a:spcPts val="0"/>
              </a:spcBef>
              <a:spcAft>
                <a:spcPts val="0"/>
              </a:spcAft>
              <a:buClr>
                <a:schemeClr val="dk1"/>
              </a:buClr>
              <a:buSzPts val="1200"/>
              <a:buFont typeface="Calibri"/>
              <a:buAutoNum type="arabicPeriod"/>
            </a:pPr>
            <a:r>
              <a:rPr lang="iw-IL">
                <a:latin typeface="Calibri"/>
                <a:ea typeface="Calibri"/>
                <a:cs typeface="Calibri"/>
                <a:sym typeface="Calibri"/>
              </a:rPr>
              <a:t>סופות חול בישראל: </a:t>
            </a:r>
            <a:r>
              <a:rPr lang="iw-IL" u="sng">
                <a:solidFill>
                  <a:schemeClr val="hlink"/>
                </a:solidFill>
                <a:latin typeface="Calibri"/>
                <a:ea typeface="Calibri"/>
                <a:cs typeface="Calibri"/>
                <a:sym typeface="Calibri"/>
                <a:hlinkClick r:id="rId6"/>
              </a:rPr>
              <a:t>https://www.ynet.co.il/news/article/rkqp7uiu2</a:t>
            </a:r>
            <a:endParaRPr>
              <a:latin typeface="Calibri"/>
              <a:ea typeface="Calibri"/>
              <a:cs typeface="Calibri"/>
              <a:sym typeface="Calibri"/>
            </a:endParaRPr>
          </a:p>
          <a:p>
            <a:pPr marL="228600" lvl="0" indent="-152400" algn="r" rtl="1">
              <a:spcBef>
                <a:spcPts val="0"/>
              </a:spcBef>
              <a:spcAft>
                <a:spcPts val="0"/>
              </a:spcAft>
              <a:buClr>
                <a:schemeClr val="dk1"/>
              </a:buClr>
              <a:buSzPts val="1200"/>
              <a:buFont typeface="Calibri"/>
              <a:buNone/>
            </a:pPr>
            <a:endParaRPr>
              <a:latin typeface="Assistant"/>
              <a:ea typeface="Assistant"/>
              <a:cs typeface="Assistant"/>
              <a:sym typeface="Assistant"/>
            </a:endParaRPr>
          </a:p>
          <a:p>
            <a:pPr marL="0" lvl="0" indent="0" algn="r" rtl="1">
              <a:spcBef>
                <a:spcPts val="0"/>
              </a:spcBef>
              <a:spcAft>
                <a:spcPts val="0"/>
              </a:spcAft>
              <a:buClr>
                <a:schemeClr val="dk1"/>
              </a:buClr>
              <a:buSzPts val="1200"/>
              <a:buFont typeface="Arial"/>
              <a:buNone/>
            </a:pPr>
            <a:endParaRPr>
              <a:latin typeface="Assistant"/>
              <a:ea typeface="Assistant"/>
              <a:cs typeface="Assistant"/>
              <a:sym typeface="Assistant"/>
            </a:endParaRPr>
          </a:p>
          <a:p>
            <a:pPr marL="0" lvl="0" indent="0" algn="r" rtl="1">
              <a:spcBef>
                <a:spcPts val="0"/>
              </a:spcBef>
              <a:spcAft>
                <a:spcPts val="0"/>
              </a:spcAft>
              <a:buClr>
                <a:schemeClr val="dk1"/>
              </a:buClr>
              <a:buSzPts val="1200"/>
              <a:buFont typeface="Arial"/>
              <a:buNone/>
            </a:pPr>
            <a:endParaRPr>
              <a:latin typeface="Assistant"/>
              <a:ea typeface="Assistant"/>
              <a:cs typeface="Assistant"/>
              <a:sym typeface="Assistant"/>
            </a:endParaRPr>
          </a:p>
        </p:txBody>
      </p:sp>
      <p:sp>
        <p:nvSpPr>
          <p:cNvPr id="154" name="Google Shape;15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Assistant"/>
              <a:buNone/>
            </a:pPr>
            <a:r>
              <a:rPr lang="he-IL" b="1" dirty="0">
                <a:latin typeface="Calibri"/>
                <a:ea typeface="Calibri"/>
                <a:cs typeface="Calibri"/>
                <a:sym typeface="Calibri"/>
              </a:rPr>
              <a:t>5 דקות </a:t>
            </a:r>
          </a:p>
          <a:p>
            <a:pPr marL="0" lvl="0" indent="0" algn="r" rtl="1">
              <a:spcBef>
                <a:spcPts val="0"/>
              </a:spcBef>
              <a:spcAft>
                <a:spcPts val="0"/>
              </a:spcAft>
              <a:buClr>
                <a:schemeClr val="dk1"/>
              </a:buClr>
              <a:buSzPts val="1200"/>
              <a:buFont typeface="Assistant"/>
              <a:buNone/>
            </a:pPr>
            <a:r>
              <a:rPr lang="iw-IL" b="1" dirty="0">
                <a:latin typeface="Calibri"/>
                <a:ea typeface="Calibri"/>
                <a:cs typeface="Calibri"/>
                <a:sym typeface="Calibri"/>
              </a:rPr>
              <a:t>נשאל את המשתתפים:</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האם הרגשתם שהקיץ היום שונה מהקיץ שהיה כשהייתם קטנים יותר?</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ככלל, האם אתם מרגישים שיש שינוי בעונות השנה?</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מה אתם אוהבים לעשות בחוץ/ בטבע? </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איך הייתם מרגישים אם הטבע או הסביבה שאתם אוהבים היו משתנים?</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איך אתם/ן חושבים/ות שהמקום שאנחנו גרים בו יראה כשתהיו גדולים?</a:t>
            </a:r>
            <a:endParaRPr dirty="0">
              <a:latin typeface="Calibri"/>
              <a:ea typeface="Calibri"/>
              <a:cs typeface="Calibri"/>
              <a:sym typeface="Calibri"/>
            </a:endParaRPr>
          </a:p>
        </p:txBody>
      </p:sp>
      <p:sp>
        <p:nvSpPr>
          <p:cNvPr id="168" name="Google Shape;168;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Google Shape;17;p2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2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 name="Google Shape;19;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3"/>
        <p:cNvGrpSpPr/>
        <p:nvPr/>
      </p:nvGrpSpPr>
      <p:grpSpPr>
        <a:xfrm>
          <a:off x="0" y="0"/>
          <a:ext cx="0" cy="0"/>
          <a:chOff x="0" y="0"/>
          <a:chExt cx="0" cy="0"/>
        </a:xfrm>
      </p:grpSpPr>
      <p:sp>
        <p:nvSpPr>
          <p:cNvPr id="74" name="Google Shape;74;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2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9"/>
        <p:cNvGrpSpPr/>
        <p:nvPr/>
      </p:nvGrpSpPr>
      <p:grpSpPr>
        <a:xfrm>
          <a:off x="0" y="0"/>
          <a:ext cx="0" cy="0"/>
          <a:chOff x="0" y="0"/>
          <a:chExt cx="0" cy="0"/>
        </a:xfrm>
      </p:grpSpPr>
      <p:sp>
        <p:nvSpPr>
          <p:cNvPr id="80" name="Google Shape;80;p3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3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
        <p:cNvGrpSpPr/>
        <p:nvPr/>
      </p:nvGrpSpPr>
      <p:grpSpPr>
        <a:xfrm>
          <a:off x="0" y="0"/>
          <a:ext cx="0" cy="0"/>
          <a:chOff x="0" y="0"/>
          <a:chExt cx="0" cy="0"/>
        </a:xfrm>
      </p:grpSpPr>
      <p:sp>
        <p:nvSpPr>
          <p:cNvPr id="23" name="Google Shape;23;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p2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2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35" name="Google Shape;35;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Google Shape;39;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2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2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2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2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2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
        <p:cNvGrpSpPr/>
        <p:nvPr/>
      </p:nvGrpSpPr>
      <p:grpSpPr>
        <a:xfrm>
          <a:off x="0" y="0"/>
          <a:ext cx="0" cy="0"/>
          <a:chOff x="0" y="0"/>
          <a:chExt cx="0" cy="0"/>
        </a:xfrm>
      </p:grpSpPr>
      <p:sp>
        <p:nvSpPr>
          <p:cNvPr id="55" name="Google Shape;55;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9"/>
        <p:cNvGrpSpPr/>
        <p:nvPr/>
      </p:nvGrpSpPr>
      <p:grpSpPr>
        <a:xfrm>
          <a:off x="0" y="0"/>
          <a:ext cx="0" cy="0"/>
          <a:chOff x="0" y="0"/>
          <a:chExt cx="0" cy="0"/>
        </a:xfrm>
      </p:grpSpPr>
      <p:sp>
        <p:nvSpPr>
          <p:cNvPr id="60" name="Google Shape;60;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2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2" name="Google Shape;62;p2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6"/>
        <p:cNvGrpSpPr/>
        <p:nvPr/>
      </p:nvGrpSpPr>
      <p:grpSpPr>
        <a:xfrm>
          <a:off x="0" y="0"/>
          <a:ext cx="0" cy="0"/>
          <a:chOff x="0" y="0"/>
          <a:chExt cx="0" cy="0"/>
        </a:xfrm>
      </p:grpSpPr>
      <p:sp>
        <p:nvSpPr>
          <p:cNvPr id="67" name="Google Shape;67;p2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28"/>
          <p:cNvSpPr>
            <a:spLocks noGrp="1"/>
          </p:cNvSpPr>
          <p:nvPr>
            <p:ph type="pic" idx="2"/>
          </p:nvPr>
        </p:nvSpPr>
        <p:spPr>
          <a:xfrm>
            <a:off x="5183188" y="987425"/>
            <a:ext cx="6172200" cy="4873625"/>
          </a:xfrm>
          <a:prstGeom prst="rect">
            <a:avLst/>
          </a:prstGeom>
          <a:noFill/>
          <a:ln>
            <a:noFill/>
          </a:ln>
        </p:spPr>
      </p:sp>
      <p:sp>
        <p:nvSpPr>
          <p:cNvPr id="69" name="Google Shape;69;p2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757575"/>
                </a:solidFill>
                <a:latin typeface="Arial"/>
                <a:ea typeface="Arial"/>
                <a:cs typeface="Arial"/>
                <a:sym typeface="Arial"/>
              </a:defRPr>
            </a:lvl1pPr>
            <a:lvl2pPr marL="0" marR="0" lvl="1" indent="0" algn="r" rtl="0">
              <a:spcBef>
                <a:spcPts val="0"/>
              </a:spcBef>
              <a:buNone/>
              <a:defRPr sz="1200" b="0" i="0" u="none" strike="noStrike" cap="none">
                <a:solidFill>
                  <a:srgbClr val="757575"/>
                </a:solidFill>
                <a:latin typeface="Arial"/>
                <a:ea typeface="Arial"/>
                <a:cs typeface="Arial"/>
                <a:sym typeface="Arial"/>
              </a:defRPr>
            </a:lvl2pPr>
            <a:lvl3pPr marL="0" marR="0" lvl="2" indent="0" algn="r" rtl="0">
              <a:spcBef>
                <a:spcPts val="0"/>
              </a:spcBef>
              <a:buNone/>
              <a:defRPr sz="1200" b="0" i="0" u="none" strike="noStrike" cap="none">
                <a:solidFill>
                  <a:srgbClr val="757575"/>
                </a:solidFill>
                <a:latin typeface="Arial"/>
                <a:ea typeface="Arial"/>
                <a:cs typeface="Arial"/>
                <a:sym typeface="Arial"/>
              </a:defRPr>
            </a:lvl3pPr>
            <a:lvl4pPr marL="0" marR="0" lvl="3" indent="0" algn="r" rtl="0">
              <a:spcBef>
                <a:spcPts val="0"/>
              </a:spcBef>
              <a:buNone/>
              <a:defRPr sz="1200" b="0" i="0" u="none" strike="noStrike" cap="none">
                <a:solidFill>
                  <a:srgbClr val="757575"/>
                </a:solidFill>
                <a:latin typeface="Arial"/>
                <a:ea typeface="Arial"/>
                <a:cs typeface="Arial"/>
                <a:sym typeface="Arial"/>
              </a:defRPr>
            </a:lvl4pPr>
            <a:lvl5pPr marL="0" marR="0" lvl="4" indent="0" algn="r" rtl="0">
              <a:spcBef>
                <a:spcPts val="0"/>
              </a:spcBef>
              <a:buNone/>
              <a:defRPr sz="1200" b="0" i="0" u="none" strike="noStrike" cap="none">
                <a:solidFill>
                  <a:srgbClr val="757575"/>
                </a:solidFill>
                <a:latin typeface="Arial"/>
                <a:ea typeface="Arial"/>
                <a:cs typeface="Arial"/>
                <a:sym typeface="Arial"/>
              </a:defRPr>
            </a:lvl5pPr>
            <a:lvl6pPr marL="0" marR="0" lvl="5" indent="0" algn="r" rtl="0">
              <a:spcBef>
                <a:spcPts val="0"/>
              </a:spcBef>
              <a:buNone/>
              <a:defRPr sz="1200" b="0" i="0" u="none" strike="noStrike" cap="none">
                <a:solidFill>
                  <a:srgbClr val="757575"/>
                </a:solidFill>
                <a:latin typeface="Arial"/>
                <a:ea typeface="Arial"/>
                <a:cs typeface="Arial"/>
                <a:sym typeface="Arial"/>
              </a:defRPr>
            </a:lvl6pPr>
            <a:lvl7pPr marL="0" marR="0" lvl="6" indent="0" algn="r" rtl="0">
              <a:spcBef>
                <a:spcPts val="0"/>
              </a:spcBef>
              <a:buNone/>
              <a:defRPr sz="1200" b="0" i="0" u="none" strike="noStrike" cap="none">
                <a:solidFill>
                  <a:srgbClr val="757575"/>
                </a:solidFill>
                <a:latin typeface="Arial"/>
                <a:ea typeface="Arial"/>
                <a:cs typeface="Arial"/>
                <a:sym typeface="Arial"/>
              </a:defRPr>
            </a:lvl7pPr>
            <a:lvl8pPr marL="0" marR="0" lvl="7" indent="0" algn="r" rtl="0">
              <a:spcBef>
                <a:spcPts val="0"/>
              </a:spcBef>
              <a:buNone/>
              <a:defRPr sz="1200" b="0" i="0" u="none" strike="noStrike" cap="none">
                <a:solidFill>
                  <a:srgbClr val="757575"/>
                </a:solidFill>
                <a:latin typeface="Arial"/>
                <a:ea typeface="Arial"/>
                <a:cs typeface="Arial"/>
                <a:sym typeface="Arial"/>
              </a:defRPr>
            </a:lvl8pPr>
            <a:lvl9pPr marL="0" marR="0" lvl="8" indent="0" algn="r" rtl="0">
              <a:spcBef>
                <a:spcPts val="0"/>
              </a:spcBef>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w-IL"/>
              <a:t>‹#›</a:t>
            </a:fld>
            <a:endParaRPr/>
          </a:p>
        </p:txBody>
      </p:sp>
      <p:pic>
        <p:nvPicPr>
          <p:cNvPr id="15" name="Google Shape;15;p19"/>
          <p:cNvPicPr preferRelativeResize="0"/>
          <p:nvPr/>
        </p:nvPicPr>
        <p:blipFill rotWithShape="1">
          <a:blip r:embed="rId13">
            <a:alphaModFix/>
          </a:blip>
          <a:srcRect/>
          <a:stretch/>
        </p:blipFill>
        <p:spPr>
          <a:xfrm>
            <a:off x="0" y="0"/>
            <a:ext cx="12192000" cy="68580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2.png"/><Relationship Id="rId7"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2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video" Target="https://www.youtube.com/embed/TzeWyVQS5Rc?list=PL_-Fkk0lPgomdCeMCv4x4CaDt288nCRAT" TargetMode="External"/><Relationship Id="rId5" Type="http://schemas.openxmlformats.org/officeDocument/2006/relationships/image" Target="../media/image8.jpe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hyperlink" Target="https://www.youtube.com/watch?v=ASAvgc729g0" TargetMode="Externa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44893" y="2088572"/>
            <a:ext cx="5959998" cy="4832927"/>
          </a:xfrm>
          <a:prstGeom prst="rect">
            <a:avLst/>
          </a:prstGeom>
          <a:noFill/>
          <a:ln>
            <a:noFill/>
          </a:ln>
        </p:spPr>
      </p:pic>
      <p:sp>
        <p:nvSpPr>
          <p:cNvPr id="91" name="Google Shape;91;p1"/>
          <p:cNvSpPr>
            <a:spLocks noGrp="1"/>
          </p:cNvSpPr>
          <p:nvPr>
            <p:ph type="title" idx="4294967295"/>
          </p:nvPr>
        </p:nvSpPr>
        <p:spPr>
          <a:xfrm>
            <a:off x="1657079" y="2529956"/>
            <a:ext cx="8877842" cy="1508065"/>
          </a:xfrm>
          <a:prstGeom prst="rect">
            <a:avLst/>
          </a:prstGeom>
          <a:noFill/>
          <a:ln>
            <a:noFill/>
            <a:prstDash/>
          </a:ln>
          <a:effectLst>
            <a:outerShdw blurRad="50800" dist="38100" dir="18900000" algn="bl" rotWithShape="0">
              <a:srgbClr val="000000">
                <a:alpha val="40000"/>
              </a:srgbClr>
            </a:outerShdw>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100000"/>
              </a:lnSpc>
              <a:spcBef>
                <a:spcPts val="0"/>
              </a:spcBef>
              <a:spcAft>
                <a:spcPts val="0"/>
              </a:spcAft>
              <a:buClr>
                <a:srgbClr val="000000"/>
              </a:buClr>
              <a:buSzPts val="8800"/>
              <a:buFont typeface="Arial"/>
              <a:buNone/>
              <a:tabLst/>
              <a:defRPr/>
            </a:pPr>
            <a:r>
              <a:rPr kumimoji="0" lang="iw-IL" sz="9200" b="1" i="0" u="none" strike="noStrike" kern="0" cap="none" spc="0" normalizeH="0" baseline="0" noProof="0" dirty="0">
                <a:ln>
                  <a:noFill/>
                </a:ln>
                <a:solidFill>
                  <a:schemeClr val="lt1"/>
                </a:solidFill>
                <a:effectLst/>
                <a:uLnTx/>
                <a:uFillTx/>
                <a:latin typeface="Calibri"/>
                <a:ea typeface="Calibri"/>
                <a:cs typeface="Calibri"/>
                <a:sym typeface="Calibri"/>
              </a:rPr>
              <a:t>שינויי אקלים</a:t>
            </a:r>
            <a:endParaRPr kumimoji="0" lang="iw-IL" sz="9200" b="0" i="0" u="none" strike="noStrike" kern="0" cap="none" spc="0" normalizeH="0" baseline="0" noProof="0" dirty="0">
              <a:ln>
                <a:noFill/>
              </a:ln>
              <a:solidFill>
                <a:schemeClr val="lt1"/>
              </a:solidFill>
              <a:effectLst/>
              <a:uLnTx/>
              <a:uFillTx/>
              <a:latin typeface="Arial"/>
              <a:ea typeface="Arial"/>
              <a:cs typeface="Arial"/>
              <a:sym typeface="Arial"/>
            </a:endParaRPr>
          </a:p>
        </p:txBody>
      </p:sp>
      <p:pic>
        <p:nvPicPr>
          <p:cNvPr id="92" name="Google Shape;92;p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0127523" y="2622292"/>
            <a:ext cx="1665461" cy="1613416"/>
          </a:xfrm>
          <a:prstGeom prst="rect">
            <a:avLst/>
          </a:prstGeom>
          <a:noFill/>
          <a:ln>
            <a:noFill/>
          </a:ln>
        </p:spPr>
      </p:pic>
      <p:pic>
        <p:nvPicPr>
          <p:cNvPr id="3" name="Google Shape;94;p20">
            <a:extLst>
              <a:ext uri="{FF2B5EF4-FFF2-40B4-BE49-F238E27FC236}">
                <a16:creationId xmlns:a16="http://schemas.microsoft.com/office/drawing/2014/main" id="{833AE99A-89FD-74D6-E377-52DB7CAE86FC}"/>
              </a:ext>
              <a:ext uri="{C183D7F6-B498-43B3-948B-1728B52AA6E4}">
                <adec:decorative xmlns:adec="http://schemas.microsoft.com/office/drawing/2017/decorative" val="1"/>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0960253" y="165328"/>
            <a:ext cx="720333" cy="894206"/>
          </a:xfrm>
          <a:prstGeom prst="rect">
            <a:avLst/>
          </a:prstGeom>
          <a:noFill/>
          <a:ln>
            <a:noFill/>
          </a:ln>
          <a:effectLst>
            <a:outerShdw blurRad="63500" sx="102000" sy="102000" algn="ctr" rotWithShape="0">
              <a:srgbClr val="000000">
                <a:alpha val="40000"/>
              </a:srgbClr>
            </a:outerShdw>
          </a:effectLst>
        </p:spPr>
      </p:pic>
      <p:sp>
        <p:nvSpPr>
          <p:cNvPr id="4" name="תיבת טקסט 3">
            <a:extLst>
              <a:ext uri="{FF2B5EF4-FFF2-40B4-BE49-F238E27FC236}">
                <a16:creationId xmlns:a16="http://schemas.microsoft.com/office/drawing/2014/main" id="{72B0F8F0-BD84-C5A4-DD95-1EDF4EAC3039}"/>
              </a:ext>
            </a:extLst>
          </p:cNvPr>
          <p:cNvSpPr txBox="1"/>
          <p:nvPr/>
        </p:nvSpPr>
        <p:spPr>
          <a:xfrm>
            <a:off x="8497398" y="199657"/>
            <a:ext cx="2357120" cy="738664"/>
          </a:xfrm>
          <a:prstGeom prst="rect">
            <a:avLst/>
          </a:prstGeom>
          <a:noFill/>
        </p:spPr>
        <p:txBody>
          <a:bodyPr wrap="square" rtlCol="0">
            <a:spAutoFit/>
          </a:bodyPr>
          <a:lstStyle/>
          <a:p>
            <a:pPr algn="r" rtl="1"/>
            <a:r>
              <a:rPr lang="he-IL" dirty="0" err="1">
                <a:solidFill>
                  <a:schemeClr val="bg1"/>
                </a:solidFill>
                <a:latin typeface="Calibri" panose="020F0502020204030204" pitchFamily="34" charset="0"/>
                <a:ea typeface="Calibri" panose="020F0502020204030204" pitchFamily="34" charset="0"/>
                <a:cs typeface="Calibri" panose="020F0502020204030204" pitchFamily="34" charset="0"/>
              </a:rPr>
              <a:t>מינהל</a:t>
            </a:r>
            <a:r>
              <a:rPr lang="he-IL" dirty="0">
                <a:solidFill>
                  <a:schemeClr val="bg1"/>
                </a:solidFill>
                <a:latin typeface="Calibri" panose="020F0502020204030204" pitchFamily="34" charset="0"/>
                <a:ea typeface="Calibri" panose="020F0502020204030204" pitchFamily="34" charset="0"/>
                <a:cs typeface="Calibri" panose="020F0502020204030204" pitchFamily="34" charset="0"/>
              </a:rPr>
              <a:t> פדגוגי - האגף לחינוך יסודי</a:t>
            </a:r>
          </a:p>
          <a:p>
            <a:pPr algn="r" rtl="1"/>
            <a:r>
              <a:rPr lang="he-IL" dirty="0">
                <a:solidFill>
                  <a:schemeClr val="bg1"/>
                </a:solidFill>
                <a:latin typeface="Calibri" panose="020F0502020204030204" pitchFamily="34" charset="0"/>
                <a:ea typeface="Calibri" panose="020F0502020204030204" pitchFamily="34" charset="0"/>
                <a:cs typeface="Calibri" panose="020F0502020204030204" pitchFamily="34" charset="0"/>
              </a:rPr>
              <a:t>מזכירות פדגוגית - אגף מדעים</a:t>
            </a:r>
          </a:p>
          <a:p>
            <a:pPr algn="r" rtl="1"/>
            <a:r>
              <a:rPr lang="he-IL" dirty="0" err="1">
                <a:solidFill>
                  <a:schemeClr val="bg1"/>
                </a:solidFill>
                <a:latin typeface="Calibri" panose="020F0502020204030204" pitchFamily="34" charset="0"/>
                <a:ea typeface="Calibri" panose="020F0502020204030204" pitchFamily="34" charset="0"/>
                <a:cs typeface="Calibri" panose="020F0502020204030204" pitchFamily="34" charset="0"/>
              </a:rPr>
              <a:t>מינהל</a:t>
            </a:r>
            <a:r>
              <a:rPr lang="he-IL" dirty="0">
                <a:solidFill>
                  <a:schemeClr val="bg1"/>
                </a:solidFill>
                <a:latin typeface="Calibri" panose="020F0502020204030204" pitchFamily="34" charset="0"/>
                <a:ea typeface="Calibri" panose="020F0502020204030204" pitchFamily="34" charset="0"/>
                <a:cs typeface="Calibri" panose="020F0502020204030204" pitchFamily="34" charset="0"/>
              </a:rPr>
              <a:t> חדשנות וטכנולוגיה</a:t>
            </a:r>
            <a:endParaRPr lang="en-US"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תיבת טקסט 4">
            <a:extLst>
              <a:ext uri="{FF2B5EF4-FFF2-40B4-BE49-F238E27FC236}">
                <a16:creationId xmlns:a16="http://schemas.microsoft.com/office/drawing/2014/main" id="{59B03034-0A82-705A-0BE0-74910C8632C3}"/>
              </a:ext>
            </a:extLst>
          </p:cNvPr>
          <p:cNvSpPr txBox="1"/>
          <p:nvPr/>
        </p:nvSpPr>
        <p:spPr>
          <a:xfrm>
            <a:off x="10748783" y="1002373"/>
            <a:ext cx="1143272" cy="307777"/>
          </a:xfrm>
          <a:prstGeom prst="rect">
            <a:avLst/>
          </a:prstGeom>
          <a:noFill/>
        </p:spPr>
        <p:txBody>
          <a:bodyPr wrap="square" rtlCol="0">
            <a:spAutoFit/>
          </a:bodyPr>
          <a:lstStyle/>
          <a:p>
            <a:pPr algn="ctr" rtl="1"/>
            <a:r>
              <a:rPr lang="he-IL" dirty="0">
                <a:solidFill>
                  <a:schemeClr val="bg1"/>
                </a:solidFill>
                <a:latin typeface="Calibri" panose="020F0502020204030204" pitchFamily="34" charset="0"/>
                <a:ea typeface="Calibri" panose="020F0502020204030204" pitchFamily="34" charset="0"/>
                <a:cs typeface="Calibri" panose="020F0502020204030204" pitchFamily="34" charset="0"/>
              </a:rPr>
              <a:t>משרד החינוך</a:t>
            </a:r>
            <a:endParaRPr lang="en-US"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תמונה 6">
            <a:extLst>
              <a:ext uri="{FF2B5EF4-FFF2-40B4-BE49-F238E27FC236}">
                <a16:creationId xmlns:a16="http://schemas.microsoft.com/office/drawing/2014/main" id="{7A25CA00-3F6A-F389-DDDC-511558F67B5E}"/>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99945" y="199657"/>
            <a:ext cx="1461173" cy="1105656"/>
          </a:xfrm>
          <a:prstGeom prst="rect">
            <a:avLst/>
          </a:prstGeom>
          <a:effectLst>
            <a:glow rad="12700">
              <a:schemeClr val="bg1">
                <a:alpha val="35000"/>
              </a:schemeClr>
            </a:glow>
          </a:effectLst>
        </p:spPr>
      </p:pic>
      <p:pic>
        <p:nvPicPr>
          <p:cNvPr id="2" name="Picture 1" descr="סמליל נגישות">
            <a:extLst>
              <a:ext uri="{FF2B5EF4-FFF2-40B4-BE49-F238E27FC236}">
                <a16:creationId xmlns:a16="http://schemas.microsoft.com/office/drawing/2014/main" id="{417C1542-77BF-9C7E-A67E-662F916B2EED}"/>
              </a:ext>
            </a:extLst>
          </p:cNvPr>
          <p:cNvPicPr>
            <a:picLocks noChangeAspect="1"/>
          </p:cNvPicPr>
          <p:nvPr/>
        </p:nvPicPr>
        <p:blipFill>
          <a:blip r:embed="rId7"/>
          <a:stretch>
            <a:fillRect/>
          </a:stretch>
        </p:blipFill>
        <p:spPr>
          <a:xfrm>
            <a:off x="43543" y="6101682"/>
            <a:ext cx="669234" cy="6692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500"/>
                                  </p:stCondLst>
                                  <p:childTnLst>
                                    <p:set>
                                      <p:cBhvr>
                                        <p:cTn id="6" dur="1" fill="hold">
                                          <p:stCondLst>
                                            <p:cond delay="0"/>
                                          </p:stCondLst>
                                        </p:cTn>
                                        <p:tgtEl>
                                          <p:spTgt spid="92"/>
                                        </p:tgtEl>
                                        <p:attrNameLst>
                                          <p:attrName>style.visibility</p:attrName>
                                        </p:attrNameLst>
                                      </p:cBhvr>
                                      <p:to>
                                        <p:strVal val="visible"/>
                                      </p:to>
                                    </p:set>
                                    <p:anim calcmode="lin" valueType="num">
                                      <p:cBhvr additive="base">
                                        <p:cTn id="7" dur="500"/>
                                        <p:tgtEl>
                                          <p:spTgt spid="9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10"/>
          <p:cNvSpPr>
            <a:spLocks noGrp="1"/>
          </p:cNvSpPr>
          <p:nvPr>
            <p:ph type="title" idx="4294967295"/>
          </p:nvPr>
        </p:nvSpPr>
        <p:spPr>
          <a:xfrm>
            <a:off x="1713876" y="490336"/>
            <a:ext cx="8764250" cy="738623"/>
          </a:xfrm>
          <a:prstGeom prst="rect">
            <a:avLst/>
          </a:prstGeom>
          <a:noFill/>
          <a:ln>
            <a:noFill/>
            <a:prstDash/>
          </a:ln>
          <a:effectLst>
            <a:outerShdw blurRad="50800" dist="38100" dir="18900000" algn="bl" rotWithShape="0">
              <a:srgbClr val="000000">
                <a:alpha val="40000"/>
              </a:srgbClr>
            </a:outerShdw>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70000"/>
              </a:lnSpc>
              <a:spcBef>
                <a:spcPts val="0"/>
              </a:spcBef>
              <a:spcAft>
                <a:spcPts val="0"/>
              </a:spcAft>
              <a:buClr>
                <a:srgbClr val="000000"/>
              </a:buClr>
              <a:buSzPts val="8800"/>
              <a:buFont typeface="Arial"/>
              <a:buNone/>
              <a:tabLst/>
              <a:defRPr/>
            </a:pPr>
            <a:r>
              <a:rPr kumimoji="0" lang="iw-IL" sz="6000" b="1" i="0" u="none" strike="noStrike" kern="0" cap="none" spc="0" normalizeH="0" baseline="0" noProof="0" dirty="0">
                <a:ln>
                  <a:noFill/>
                </a:ln>
                <a:solidFill>
                  <a:schemeClr val="lt1"/>
                </a:solidFill>
                <a:effectLst/>
                <a:uLnTx/>
                <a:uFillTx/>
                <a:latin typeface="Calibri"/>
                <a:ea typeface="Calibri"/>
                <a:cs typeface="Calibri"/>
                <a:sym typeface="Calibri"/>
              </a:rPr>
              <a:t>איך השינויים משפיעים עלינו?</a:t>
            </a:r>
            <a:endParaRPr kumimoji="0" lang="iw-IL" sz="8000" b="1" i="0" u="none" strike="noStrike" kern="0" cap="none" spc="0" normalizeH="0" baseline="0" noProof="0" dirty="0">
              <a:ln>
                <a:noFill/>
              </a:ln>
              <a:solidFill>
                <a:schemeClr val="lt1"/>
              </a:solidFill>
              <a:effectLst/>
              <a:uLnTx/>
              <a:uFillTx/>
              <a:latin typeface="Calibri"/>
              <a:ea typeface="Calibri"/>
              <a:cs typeface="Calibri"/>
              <a:sym typeface="Calibri"/>
            </a:endParaRPr>
          </a:p>
        </p:txBody>
      </p:sp>
      <p:sp>
        <p:nvSpPr>
          <p:cNvPr id="185" name="Google Shape;185;p10"/>
          <p:cNvSpPr/>
          <p:nvPr/>
        </p:nvSpPr>
        <p:spPr>
          <a:xfrm>
            <a:off x="4385416" y="1000094"/>
            <a:ext cx="3421171" cy="707846"/>
          </a:xfrm>
          <a:prstGeom prst="rect">
            <a:avLst/>
          </a:prstGeom>
          <a:noFill/>
          <a:ln>
            <a:noFill/>
          </a:ln>
          <a:effectLst>
            <a:outerShdw blurRad="50800" dist="38100" dir="18900000" algn="bl" rotWithShape="0">
              <a:srgbClr val="000000">
                <a:alpha val="40000"/>
              </a:srgbClr>
            </a:outerShdw>
          </a:effectLst>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8800"/>
              <a:buFont typeface="Arial"/>
              <a:buNone/>
            </a:pPr>
            <a:r>
              <a:rPr lang="iw-IL" sz="4000" b="1" i="0" u="none" strike="noStrike" cap="none" dirty="0">
                <a:solidFill>
                  <a:schemeClr val="lt1"/>
                </a:solidFill>
                <a:latin typeface="Calibri"/>
                <a:ea typeface="Calibri"/>
                <a:cs typeface="Calibri"/>
                <a:sym typeface="Calibri"/>
              </a:rPr>
              <a:t>ב</a:t>
            </a:r>
            <a:r>
              <a:rPr lang="he-IL" sz="4000" b="1" i="0" u="none" strike="noStrike" cap="none" dirty="0">
                <a:solidFill>
                  <a:schemeClr val="lt1"/>
                </a:solidFill>
                <a:latin typeface="Calibri"/>
                <a:ea typeface="Calibri"/>
                <a:cs typeface="Calibri"/>
                <a:sym typeface="Calibri"/>
              </a:rPr>
              <a:t> - 4</a:t>
            </a:r>
            <a:r>
              <a:rPr lang="iw-IL" sz="4000" b="1" i="0" u="none" strike="noStrike" cap="none" dirty="0">
                <a:solidFill>
                  <a:schemeClr val="lt1"/>
                </a:solidFill>
                <a:latin typeface="Calibri"/>
                <a:ea typeface="Calibri"/>
                <a:cs typeface="Calibri"/>
                <a:sym typeface="Calibri"/>
              </a:rPr>
              <a:t> דרכים</a:t>
            </a:r>
            <a:endParaRPr dirty="0"/>
          </a:p>
        </p:txBody>
      </p:sp>
      <p:sp>
        <p:nvSpPr>
          <p:cNvPr id="181" name="Google Shape;181;p10"/>
          <p:cNvSpPr/>
          <p:nvPr/>
        </p:nvSpPr>
        <p:spPr>
          <a:xfrm>
            <a:off x="8680935" y="2544135"/>
            <a:ext cx="2227146" cy="461624"/>
          </a:xfrm>
          <a:prstGeom prst="rect">
            <a:avLst/>
          </a:prstGeom>
          <a:noFill/>
          <a:ln>
            <a:noFill/>
          </a:ln>
          <a:effectLst>
            <a:outerShdw blurRad="50800" dist="38100" dir="18900000" algn="bl" rotWithShape="0">
              <a:srgbClr val="000000">
                <a:alpha val="40000"/>
              </a:srgbClr>
            </a:outerShdw>
          </a:effectLst>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8800"/>
              <a:buFont typeface="Arial"/>
              <a:buNone/>
            </a:pPr>
            <a:r>
              <a:rPr lang="iw-IL" sz="2400" b="1" i="0" u="none" strike="noStrike" cap="none">
                <a:solidFill>
                  <a:schemeClr val="lt1"/>
                </a:solidFill>
                <a:latin typeface="Calibri"/>
                <a:ea typeface="Calibri"/>
                <a:cs typeface="Calibri"/>
                <a:sym typeface="Calibri"/>
              </a:rPr>
              <a:t>יותר גבוה</a:t>
            </a:r>
            <a:endParaRPr/>
          </a:p>
        </p:txBody>
      </p:sp>
      <p:pic>
        <p:nvPicPr>
          <p:cNvPr id="189" name="Google Shape;189;p10" descr="בית שהוצף בעקבות שיטפון"/>
          <p:cNvPicPr preferRelativeResize="0"/>
          <p:nvPr/>
        </p:nvPicPr>
        <p:blipFill rotWithShape="1">
          <a:blip r:embed="rId3">
            <a:alphaModFix/>
          </a:blip>
          <a:srcRect/>
          <a:stretch/>
        </p:blipFill>
        <p:spPr>
          <a:xfrm>
            <a:off x="6215256" y="1908622"/>
            <a:ext cx="2704557" cy="1877296"/>
          </a:xfrm>
          <a:prstGeom prst="rect">
            <a:avLst/>
          </a:prstGeom>
          <a:noFill/>
          <a:ln>
            <a:noFill/>
          </a:ln>
          <a:effectLst>
            <a:outerShdw blurRad="63500" sx="102000" sy="102000" algn="ctr" rotWithShape="0">
              <a:srgbClr val="000000">
                <a:alpha val="40000"/>
              </a:srgbClr>
            </a:outerShdw>
          </a:effectLst>
        </p:spPr>
      </p:pic>
      <p:sp>
        <p:nvSpPr>
          <p:cNvPr id="183" name="Google Shape;183;p10"/>
          <p:cNvSpPr/>
          <p:nvPr/>
        </p:nvSpPr>
        <p:spPr>
          <a:xfrm>
            <a:off x="1260741" y="2595014"/>
            <a:ext cx="2227146" cy="461624"/>
          </a:xfrm>
          <a:prstGeom prst="rect">
            <a:avLst/>
          </a:prstGeom>
          <a:noFill/>
          <a:ln>
            <a:noFill/>
          </a:ln>
          <a:effectLst>
            <a:outerShdw blurRad="50800" dist="38100" dir="18900000" algn="bl" rotWithShape="0">
              <a:srgbClr val="000000">
                <a:alpha val="40000"/>
              </a:srgbClr>
            </a:outerShdw>
          </a:effectLst>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8800"/>
              <a:buFont typeface="Arial"/>
              <a:buNone/>
            </a:pPr>
            <a:r>
              <a:rPr lang="iw-IL" sz="2400" b="1" i="0" u="none" strike="noStrike" cap="none" dirty="0">
                <a:solidFill>
                  <a:schemeClr val="lt1"/>
                </a:solidFill>
                <a:latin typeface="Calibri"/>
                <a:ea typeface="Calibri"/>
                <a:cs typeface="Calibri"/>
                <a:sym typeface="Calibri"/>
              </a:rPr>
              <a:t>יותר קיצוני</a:t>
            </a:r>
            <a:endParaRPr dirty="0"/>
          </a:p>
        </p:txBody>
      </p:sp>
      <p:pic>
        <p:nvPicPr>
          <p:cNvPr id="187" name="Google Shape;187;p10" descr="סופות ברקים"/>
          <p:cNvPicPr preferRelativeResize="0"/>
          <p:nvPr/>
        </p:nvPicPr>
        <p:blipFill rotWithShape="1">
          <a:blip r:embed="rId4">
            <a:alphaModFix/>
          </a:blip>
          <a:srcRect l="4239" t="12111" r="11067"/>
          <a:stretch/>
        </p:blipFill>
        <p:spPr>
          <a:xfrm>
            <a:off x="3269778" y="1908622"/>
            <a:ext cx="2704557" cy="1877298"/>
          </a:xfrm>
          <a:prstGeom prst="rect">
            <a:avLst/>
          </a:prstGeom>
          <a:noFill/>
          <a:ln>
            <a:noFill/>
          </a:ln>
          <a:effectLst>
            <a:outerShdw blurRad="63500" sx="102000" sy="102000" algn="ctr" rotWithShape="0">
              <a:srgbClr val="000000">
                <a:alpha val="40000"/>
              </a:srgbClr>
            </a:outerShdw>
          </a:effectLst>
        </p:spPr>
      </p:pic>
      <p:sp>
        <p:nvSpPr>
          <p:cNvPr id="182" name="Google Shape;182;p10"/>
          <p:cNvSpPr/>
          <p:nvPr/>
        </p:nvSpPr>
        <p:spPr>
          <a:xfrm>
            <a:off x="8680935" y="4753237"/>
            <a:ext cx="2227146" cy="461624"/>
          </a:xfrm>
          <a:prstGeom prst="rect">
            <a:avLst/>
          </a:prstGeom>
          <a:noFill/>
          <a:ln>
            <a:noFill/>
          </a:ln>
          <a:effectLst>
            <a:outerShdw blurRad="50800" dist="38100" dir="18900000" algn="bl" rotWithShape="0">
              <a:srgbClr val="000000">
                <a:alpha val="40000"/>
              </a:srgbClr>
            </a:outerShdw>
          </a:effectLst>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8800"/>
              <a:buFont typeface="Arial"/>
              <a:buNone/>
            </a:pPr>
            <a:r>
              <a:rPr lang="iw-IL" sz="2400" b="1" i="0" u="none" strike="noStrike" cap="none" dirty="0">
                <a:solidFill>
                  <a:schemeClr val="lt1"/>
                </a:solidFill>
                <a:latin typeface="Calibri"/>
                <a:ea typeface="Calibri"/>
                <a:cs typeface="Calibri"/>
                <a:sym typeface="Calibri"/>
              </a:rPr>
              <a:t>יותר חם</a:t>
            </a:r>
            <a:endParaRPr dirty="0"/>
          </a:p>
        </p:txBody>
      </p:sp>
      <p:pic>
        <p:nvPicPr>
          <p:cNvPr id="188" name="Google Shape;188;p10" descr="מדחום המציג טמפרטורות גבוהות"/>
          <p:cNvPicPr preferRelativeResize="0"/>
          <p:nvPr/>
        </p:nvPicPr>
        <p:blipFill rotWithShape="1">
          <a:blip r:embed="rId5">
            <a:alphaModFix/>
          </a:blip>
          <a:srcRect l="4303"/>
          <a:stretch/>
        </p:blipFill>
        <p:spPr>
          <a:xfrm>
            <a:off x="6215256" y="4040952"/>
            <a:ext cx="2704557" cy="1886195"/>
          </a:xfrm>
          <a:prstGeom prst="rect">
            <a:avLst/>
          </a:prstGeom>
          <a:noFill/>
          <a:ln>
            <a:noFill/>
          </a:ln>
          <a:effectLst>
            <a:outerShdw blurRad="63500" sx="102000" sy="102000" algn="ctr" rotWithShape="0">
              <a:srgbClr val="000000">
                <a:alpha val="40000"/>
              </a:srgbClr>
            </a:outerShdw>
          </a:effectLst>
        </p:spPr>
      </p:pic>
      <p:sp>
        <p:nvSpPr>
          <p:cNvPr id="184" name="Google Shape;184;p10"/>
          <p:cNvSpPr/>
          <p:nvPr/>
        </p:nvSpPr>
        <p:spPr>
          <a:xfrm>
            <a:off x="1260741" y="4753237"/>
            <a:ext cx="2227146" cy="461624"/>
          </a:xfrm>
          <a:prstGeom prst="rect">
            <a:avLst/>
          </a:prstGeom>
          <a:noFill/>
          <a:ln>
            <a:noFill/>
          </a:ln>
          <a:effectLst>
            <a:outerShdw blurRad="50800" dist="38100" dir="18900000" algn="bl" rotWithShape="0">
              <a:srgbClr val="000000">
                <a:alpha val="40000"/>
              </a:srgbClr>
            </a:outerShdw>
          </a:effectLst>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8800"/>
              <a:buFont typeface="Arial"/>
              <a:buNone/>
            </a:pPr>
            <a:r>
              <a:rPr lang="iw-IL" sz="2400" b="1" i="0" u="none" strike="noStrike" cap="none">
                <a:solidFill>
                  <a:schemeClr val="lt1"/>
                </a:solidFill>
                <a:latin typeface="Calibri"/>
                <a:ea typeface="Calibri"/>
                <a:cs typeface="Calibri"/>
                <a:sym typeface="Calibri"/>
              </a:rPr>
              <a:t>יותר יבש</a:t>
            </a:r>
            <a:endParaRPr/>
          </a:p>
        </p:txBody>
      </p:sp>
      <p:pic>
        <p:nvPicPr>
          <p:cNvPr id="186" name="Google Shape;186;p10" descr="אדמה יבשה עם סדקים של יובש"/>
          <p:cNvPicPr preferRelativeResize="0"/>
          <p:nvPr/>
        </p:nvPicPr>
        <p:blipFill rotWithShape="1">
          <a:blip r:embed="rId6">
            <a:alphaModFix/>
          </a:blip>
          <a:srcRect l="15587" t="12111"/>
          <a:stretch/>
        </p:blipFill>
        <p:spPr>
          <a:xfrm>
            <a:off x="3269778" y="4040952"/>
            <a:ext cx="2704557" cy="1877299"/>
          </a:xfrm>
          <a:prstGeom prst="rect">
            <a:avLst/>
          </a:prstGeom>
          <a:noFill/>
          <a:ln>
            <a:noFill/>
          </a:ln>
          <a:effectLst>
            <a:outerShdw blurRad="63500" sx="102000" sy="102000" algn="ctr" rotWithShape="0">
              <a:srgbClr val="000000">
                <a:alpha val="40000"/>
              </a:srgbClr>
            </a:outerShdw>
          </a:effectLst>
        </p:spPr>
      </p:pic>
      <p:cxnSp>
        <p:nvCxnSpPr>
          <p:cNvPr id="180" name="Google Shape;180;p10">
            <a:extLst>
              <a:ext uri="{C183D7F6-B498-43B3-948B-1728B52AA6E4}">
                <adec:decorative xmlns:adec="http://schemas.microsoft.com/office/drawing/2017/decorative" val="1"/>
              </a:ext>
            </a:extLst>
          </p:cNvPr>
          <p:cNvCxnSpPr/>
          <p:nvPr/>
        </p:nvCxnSpPr>
        <p:spPr>
          <a:xfrm rot="10800000">
            <a:off x="3132944" y="3904937"/>
            <a:ext cx="5906125" cy="0"/>
          </a:xfrm>
          <a:prstGeom prst="straightConnector1">
            <a:avLst/>
          </a:prstGeom>
          <a:noFill/>
          <a:ln w="76200" cap="rnd" cmpd="sng">
            <a:solidFill>
              <a:schemeClr val="lt1"/>
            </a:solidFill>
            <a:prstDash val="solid"/>
            <a:miter lim="800000"/>
            <a:headEnd type="none" w="sm" len="sm"/>
            <a:tailEnd type="none" w="sm" len="sm"/>
          </a:ln>
        </p:spPr>
      </p:cxnSp>
      <p:cxnSp>
        <p:nvCxnSpPr>
          <p:cNvPr id="179" name="Google Shape;179;p10">
            <a:extLst>
              <a:ext uri="{C183D7F6-B498-43B3-948B-1728B52AA6E4}">
                <adec:decorative xmlns:adec="http://schemas.microsoft.com/office/drawing/2017/decorative" val="1"/>
              </a:ext>
            </a:extLst>
          </p:cNvPr>
          <p:cNvCxnSpPr/>
          <p:nvPr/>
        </p:nvCxnSpPr>
        <p:spPr>
          <a:xfrm>
            <a:off x="6095999" y="1783828"/>
            <a:ext cx="0" cy="4571999"/>
          </a:xfrm>
          <a:prstGeom prst="straightConnector1">
            <a:avLst/>
          </a:prstGeom>
          <a:noFill/>
          <a:ln w="76200" cap="rnd" cmpd="sng">
            <a:solidFill>
              <a:schemeClr val="lt1"/>
            </a:solidFill>
            <a:prstDash val="solid"/>
            <a:miter lim="800000"/>
            <a:headEnd type="none" w="sm" len="sm"/>
            <a:tailEnd type="none" w="sm" len="sm"/>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11"/>
          <p:cNvSpPr>
            <a:spLocks noGrp="1"/>
          </p:cNvSpPr>
          <p:nvPr>
            <p:ph type="title" idx="4294967295"/>
          </p:nvPr>
        </p:nvSpPr>
        <p:spPr>
          <a:xfrm>
            <a:off x="6034275" y="2246403"/>
            <a:ext cx="5333100" cy="2367300"/>
          </a:xfrm>
          <a:prstGeom prst="rect">
            <a:avLst/>
          </a:prstGeom>
          <a:noFill/>
          <a:ln>
            <a:noFill/>
            <a:prstDash/>
          </a:ln>
          <a:effectLst>
            <a:outerShdw blurRad="50800" dist="38100" dir="18900000" algn="bl" rotWithShape="0">
              <a:srgbClr val="000000">
                <a:alpha val="40000"/>
              </a:srgbClr>
            </a:outerShdw>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r" defTabSz="914400" rtl="1" eaLnBrk="1" fontAlgn="auto" latinLnBrk="0" hangingPunct="1">
              <a:lnSpc>
                <a:spcPct val="70000"/>
              </a:lnSpc>
              <a:spcBef>
                <a:spcPts val="0"/>
              </a:spcBef>
              <a:spcAft>
                <a:spcPts val="0"/>
              </a:spcAft>
              <a:buClr>
                <a:schemeClr val="dk1"/>
              </a:buClr>
              <a:buSzPts val="8800"/>
              <a:buFont typeface="Arial"/>
              <a:buNone/>
              <a:tabLst/>
              <a:defRPr/>
            </a:pPr>
            <a:r>
              <a:rPr kumimoji="0" lang="iw-IL" sz="11500" b="1" i="0" u="none" strike="noStrike" kern="0" cap="none" spc="0" normalizeH="0" baseline="0" noProof="0" dirty="0">
                <a:ln>
                  <a:noFill/>
                </a:ln>
                <a:solidFill>
                  <a:schemeClr val="lt1"/>
                </a:solidFill>
                <a:effectLst/>
                <a:uLnTx/>
                <a:uFillTx/>
                <a:latin typeface="Calibri"/>
                <a:ea typeface="Calibri"/>
                <a:cs typeface="Calibri"/>
                <a:sym typeface="Calibri"/>
              </a:rPr>
              <a:t>גבוה</a:t>
            </a:r>
            <a:endParaRPr kumimoji="0" lang="iw-IL" sz="1400" b="0" i="0" u="none" strike="noStrike" kern="0" cap="none" spc="0" normalizeH="0" baseline="0" noProof="0" dirty="0">
              <a:ln>
                <a:noFill/>
              </a:ln>
              <a:solidFill>
                <a:schemeClr val="dk1"/>
              </a:solidFill>
              <a:effectLst/>
              <a:uLnTx/>
              <a:uFillTx/>
              <a:latin typeface="Arial"/>
              <a:ea typeface="Arial"/>
              <a:cs typeface="Arial"/>
              <a:sym typeface="Arial"/>
            </a:endParaRPr>
          </a:p>
          <a:p>
            <a:pPr marL="0" marR="0" lvl="0" indent="0" algn="r" defTabSz="914400" rtl="1" eaLnBrk="1" fontAlgn="auto" latinLnBrk="0" hangingPunct="1">
              <a:lnSpc>
                <a:spcPct val="70000"/>
              </a:lnSpc>
              <a:spcBef>
                <a:spcPts val="0"/>
              </a:spcBef>
              <a:spcAft>
                <a:spcPts val="0"/>
              </a:spcAft>
              <a:buClr>
                <a:srgbClr val="000000"/>
              </a:buClr>
              <a:buSzTx/>
              <a:buFont typeface="Arial"/>
              <a:buNone/>
              <a:tabLst/>
              <a:defRPr/>
            </a:pPr>
            <a:r>
              <a:rPr kumimoji="0" lang="iw-IL" sz="9600" b="1" i="0" u="none" strike="noStrike" kern="0" cap="none" spc="0" normalizeH="0" baseline="0" noProof="0" dirty="0">
                <a:ln>
                  <a:noFill/>
                </a:ln>
                <a:solidFill>
                  <a:schemeClr val="lt1"/>
                </a:solidFill>
                <a:effectLst/>
                <a:uLnTx/>
                <a:uFillTx/>
                <a:latin typeface="Calibri"/>
                <a:ea typeface="Calibri"/>
                <a:cs typeface="Calibri"/>
                <a:sym typeface="Calibri"/>
              </a:rPr>
              <a:t>יותר</a:t>
            </a:r>
            <a:endParaRPr kumimoji="0" lang="iw-IL"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196" name="Google Shape;196;p11">
            <a:extLst>
              <a:ext uri="{C183D7F6-B498-43B3-948B-1728B52AA6E4}">
                <adec:decorative xmlns:adec="http://schemas.microsoft.com/office/drawing/2017/decorative" val="1"/>
              </a:ext>
            </a:extLst>
          </p:cNvPr>
          <p:cNvPicPr preferRelativeResize="0"/>
          <p:nvPr/>
        </p:nvPicPr>
        <p:blipFill rotWithShape="1">
          <a:blip r:embed="rId3">
            <a:alphaModFix/>
          </a:blip>
          <a:srcRect l="15432" t="38" r="25317" b="-37"/>
          <a:stretch/>
        </p:blipFill>
        <p:spPr>
          <a:xfrm>
            <a:off x="0" y="0"/>
            <a:ext cx="6096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12"/>
          <p:cNvSpPr>
            <a:spLocks noGrp="1"/>
          </p:cNvSpPr>
          <p:nvPr>
            <p:ph type="title" idx="4294967295"/>
          </p:nvPr>
        </p:nvSpPr>
        <p:spPr>
          <a:xfrm>
            <a:off x="5940775" y="2275499"/>
            <a:ext cx="5333100" cy="4582500"/>
          </a:xfrm>
          <a:prstGeom prst="rect">
            <a:avLst/>
          </a:prstGeom>
          <a:noFill/>
          <a:ln>
            <a:noFill/>
            <a:prstDash/>
          </a:ln>
          <a:effectLst>
            <a:outerShdw blurRad="50800" dist="38100" dir="18900000" algn="bl" rotWithShape="0">
              <a:srgbClr val="000000">
                <a:alpha val="40000"/>
              </a:srgbClr>
            </a:outerShdw>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r" defTabSz="914400" rtl="1" eaLnBrk="1" fontAlgn="auto" latinLnBrk="0" hangingPunct="1">
              <a:lnSpc>
                <a:spcPct val="70000"/>
              </a:lnSpc>
              <a:spcBef>
                <a:spcPts val="0"/>
              </a:spcBef>
              <a:spcAft>
                <a:spcPts val="0"/>
              </a:spcAft>
              <a:buClr>
                <a:srgbClr val="000000"/>
              </a:buClr>
              <a:buSzTx/>
              <a:buFont typeface="Arial"/>
              <a:buNone/>
              <a:tabLst/>
              <a:defRPr/>
            </a:pPr>
            <a:r>
              <a:rPr kumimoji="0" lang="iw-IL" sz="11200" b="1" i="0" u="none" strike="noStrike" kern="0" cap="none" spc="0" normalizeH="0" baseline="0" noProof="0" dirty="0">
                <a:ln>
                  <a:noFill/>
                </a:ln>
                <a:solidFill>
                  <a:schemeClr val="lt1"/>
                </a:solidFill>
                <a:effectLst/>
                <a:uLnTx/>
                <a:uFillTx/>
                <a:latin typeface="Calibri"/>
                <a:ea typeface="Calibri"/>
                <a:cs typeface="Calibri"/>
                <a:sym typeface="Calibri"/>
              </a:rPr>
              <a:t>חם</a:t>
            </a:r>
          </a:p>
          <a:p>
            <a:pPr marL="0" marR="0" lvl="0" indent="0" algn="r" defTabSz="914400" rtl="1" eaLnBrk="1" fontAlgn="auto" latinLnBrk="0" hangingPunct="1">
              <a:lnSpc>
                <a:spcPct val="70000"/>
              </a:lnSpc>
              <a:spcBef>
                <a:spcPts val="0"/>
              </a:spcBef>
              <a:spcAft>
                <a:spcPts val="0"/>
              </a:spcAft>
              <a:buClr>
                <a:srgbClr val="000000"/>
              </a:buClr>
              <a:buSzTx/>
              <a:buFont typeface="Arial"/>
              <a:buNone/>
              <a:tabLst/>
              <a:defRPr/>
            </a:pPr>
            <a:r>
              <a:rPr kumimoji="0" lang="iw-IL" sz="9600" b="1" i="0" u="none" strike="noStrike" kern="0" cap="none" spc="0" normalizeH="0" baseline="0" noProof="0" dirty="0">
                <a:ln>
                  <a:noFill/>
                </a:ln>
                <a:solidFill>
                  <a:schemeClr val="lt1"/>
                </a:solidFill>
                <a:effectLst/>
                <a:uLnTx/>
                <a:uFillTx/>
                <a:latin typeface="Calibri"/>
                <a:ea typeface="Calibri"/>
                <a:cs typeface="Calibri"/>
                <a:sym typeface="Calibri"/>
              </a:rPr>
              <a:t>יותר</a:t>
            </a:r>
          </a:p>
          <a:p>
            <a:pPr marL="0" marR="0" lvl="0" indent="0" algn="r" defTabSz="914400" rtl="1" eaLnBrk="1" fontAlgn="auto" latinLnBrk="0" hangingPunct="1">
              <a:lnSpc>
                <a:spcPct val="70000"/>
              </a:lnSpc>
              <a:spcBef>
                <a:spcPts val="0"/>
              </a:spcBef>
              <a:spcAft>
                <a:spcPts val="0"/>
              </a:spcAft>
              <a:buClr>
                <a:srgbClr val="000000"/>
              </a:buClr>
              <a:buSzPts val="8800"/>
              <a:buFont typeface="Arial"/>
              <a:buNone/>
              <a:tabLst/>
              <a:defRPr/>
            </a:pPr>
            <a:endParaRPr kumimoji="0" lang="iw-IL"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203" name="Google Shape;203;p12">
            <a:extLst>
              <a:ext uri="{C183D7F6-B498-43B3-948B-1728B52AA6E4}">
                <adec:decorative xmlns:adec="http://schemas.microsoft.com/office/drawing/2017/decorative" val="1"/>
              </a:ext>
            </a:extLst>
          </p:cNvPr>
          <p:cNvPicPr preferRelativeResize="0"/>
          <p:nvPr/>
        </p:nvPicPr>
        <p:blipFill rotWithShape="1">
          <a:blip r:embed="rId3">
            <a:alphaModFix/>
          </a:blip>
          <a:srcRect l="28301" r="12374"/>
          <a:stretch/>
        </p:blipFill>
        <p:spPr>
          <a:xfrm>
            <a:off x="0" y="0"/>
            <a:ext cx="6096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3"/>
          <p:cNvSpPr>
            <a:spLocks noGrp="1"/>
          </p:cNvSpPr>
          <p:nvPr>
            <p:ph type="title" idx="4294967295"/>
          </p:nvPr>
        </p:nvSpPr>
        <p:spPr>
          <a:xfrm>
            <a:off x="6034264" y="2246389"/>
            <a:ext cx="5333043" cy="2365222"/>
          </a:xfrm>
          <a:prstGeom prst="rect">
            <a:avLst/>
          </a:prstGeom>
          <a:noFill/>
          <a:ln>
            <a:noFill/>
            <a:prstDash/>
          </a:ln>
          <a:effectLst>
            <a:outerShdw blurRad="50800" dist="38100" dir="18900000" algn="bl" rotWithShape="0">
              <a:srgbClr val="000000">
                <a:alpha val="40000"/>
              </a:srgbClr>
            </a:outerShdw>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r" defTabSz="914400" rtl="1" eaLnBrk="1" fontAlgn="auto" latinLnBrk="0" hangingPunct="1">
              <a:lnSpc>
                <a:spcPct val="70000"/>
              </a:lnSpc>
              <a:spcBef>
                <a:spcPts val="0"/>
              </a:spcBef>
              <a:spcAft>
                <a:spcPts val="0"/>
              </a:spcAft>
              <a:buClr>
                <a:srgbClr val="000000"/>
              </a:buClr>
              <a:buSzTx/>
              <a:buFont typeface="Arial"/>
              <a:buNone/>
              <a:tabLst/>
              <a:defRPr/>
            </a:pPr>
            <a:r>
              <a:rPr kumimoji="0" lang="iw-IL" sz="11500" b="1" i="0" u="none" strike="noStrike" kern="0" cap="none" spc="0" normalizeH="0" baseline="0" noProof="0" dirty="0">
                <a:ln>
                  <a:noFill/>
                </a:ln>
                <a:solidFill>
                  <a:schemeClr val="lt1"/>
                </a:solidFill>
                <a:effectLst/>
                <a:uLnTx/>
                <a:uFillTx/>
                <a:latin typeface="Calibri"/>
                <a:ea typeface="Calibri"/>
                <a:cs typeface="Calibri"/>
                <a:sym typeface="Calibri"/>
              </a:rPr>
              <a:t>יבש </a:t>
            </a:r>
          </a:p>
          <a:p>
            <a:pPr marL="0" marR="0" lvl="0" indent="0" algn="r" defTabSz="914400" rtl="1" eaLnBrk="1" fontAlgn="auto" latinLnBrk="0" hangingPunct="1">
              <a:lnSpc>
                <a:spcPct val="70000"/>
              </a:lnSpc>
              <a:spcBef>
                <a:spcPts val="0"/>
              </a:spcBef>
              <a:spcAft>
                <a:spcPts val="0"/>
              </a:spcAft>
              <a:buClr>
                <a:srgbClr val="000000"/>
              </a:buClr>
              <a:buSzTx/>
              <a:buFont typeface="Arial"/>
              <a:buNone/>
              <a:tabLst/>
              <a:defRPr/>
            </a:pPr>
            <a:r>
              <a:rPr kumimoji="0" lang="iw-IL" sz="9600" b="1" i="0" u="none" strike="noStrike" kern="0" cap="none" spc="0" normalizeH="0" baseline="0" noProof="0" dirty="0">
                <a:ln>
                  <a:noFill/>
                </a:ln>
                <a:solidFill>
                  <a:schemeClr val="lt1"/>
                </a:solidFill>
                <a:effectLst/>
                <a:uLnTx/>
                <a:uFillTx/>
                <a:latin typeface="Calibri"/>
                <a:ea typeface="Calibri"/>
                <a:cs typeface="Calibri"/>
                <a:sym typeface="Calibri"/>
              </a:rPr>
              <a:t>יותר</a:t>
            </a:r>
            <a:endParaRPr kumimoji="0" lang="iw-IL"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210" name="Google Shape;210;p13">
            <a:extLst>
              <a:ext uri="{C183D7F6-B498-43B3-948B-1728B52AA6E4}">
                <adec:decorative xmlns:adec="http://schemas.microsoft.com/office/drawing/2017/decorative" val="1"/>
              </a:ext>
            </a:extLst>
          </p:cNvPr>
          <p:cNvPicPr preferRelativeResize="0"/>
          <p:nvPr/>
        </p:nvPicPr>
        <p:blipFill rotWithShape="1">
          <a:blip r:embed="rId3">
            <a:alphaModFix/>
          </a:blip>
          <a:srcRect l="20370" r="20369"/>
          <a:stretch/>
        </p:blipFill>
        <p:spPr>
          <a:xfrm>
            <a:off x="0" y="0"/>
            <a:ext cx="6096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14"/>
          <p:cNvSpPr>
            <a:spLocks noGrp="1"/>
          </p:cNvSpPr>
          <p:nvPr>
            <p:ph type="title" idx="4294967295"/>
          </p:nvPr>
        </p:nvSpPr>
        <p:spPr>
          <a:xfrm>
            <a:off x="6034264" y="2246389"/>
            <a:ext cx="5333043" cy="2365222"/>
          </a:xfrm>
          <a:prstGeom prst="rect">
            <a:avLst/>
          </a:prstGeom>
          <a:noFill/>
          <a:ln>
            <a:noFill/>
            <a:prstDash/>
          </a:ln>
          <a:effectLst>
            <a:outerShdw blurRad="50800" dist="38100" dir="18900000" algn="bl" rotWithShape="0">
              <a:srgbClr val="000000">
                <a:alpha val="40000"/>
              </a:srgbClr>
            </a:outerShdw>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r" defTabSz="914400" rtl="1" eaLnBrk="1" fontAlgn="auto" latinLnBrk="0" hangingPunct="1">
              <a:lnSpc>
                <a:spcPct val="70000"/>
              </a:lnSpc>
              <a:spcBef>
                <a:spcPts val="0"/>
              </a:spcBef>
              <a:spcAft>
                <a:spcPts val="0"/>
              </a:spcAft>
              <a:buClr>
                <a:srgbClr val="000000"/>
              </a:buClr>
              <a:buSzPts val="8800"/>
              <a:buFont typeface="Arial"/>
              <a:buNone/>
              <a:tabLst/>
              <a:defRPr/>
            </a:pPr>
            <a:r>
              <a:rPr kumimoji="0" lang="iw-IL" sz="11500" b="1" i="0" u="none" strike="noStrike" kern="0" cap="none" spc="0" normalizeH="0" baseline="0" noProof="0" dirty="0">
                <a:ln>
                  <a:noFill/>
                </a:ln>
                <a:solidFill>
                  <a:schemeClr val="lt1"/>
                </a:solidFill>
                <a:effectLst/>
                <a:uLnTx/>
                <a:uFillTx/>
                <a:latin typeface="Calibri"/>
                <a:ea typeface="Calibri"/>
                <a:cs typeface="Calibri"/>
                <a:sym typeface="Calibri"/>
              </a:rPr>
              <a:t>קיצוני</a:t>
            </a:r>
          </a:p>
          <a:p>
            <a:pPr marL="0" marR="0" lvl="0" indent="0" algn="r" defTabSz="914400" rtl="1" eaLnBrk="1" fontAlgn="auto" latinLnBrk="0" hangingPunct="1">
              <a:lnSpc>
                <a:spcPct val="70000"/>
              </a:lnSpc>
              <a:spcBef>
                <a:spcPts val="0"/>
              </a:spcBef>
              <a:spcAft>
                <a:spcPts val="0"/>
              </a:spcAft>
              <a:buClr>
                <a:srgbClr val="000000"/>
              </a:buClr>
              <a:buSzPts val="8800"/>
              <a:buFont typeface="Arial"/>
              <a:buNone/>
              <a:tabLst/>
              <a:defRPr/>
            </a:pPr>
            <a:r>
              <a:rPr kumimoji="0" lang="iw-IL" sz="10400" b="1" i="0" u="none" strike="noStrike" kern="0" cap="none" spc="0" normalizeH="0" baseline="0" noProof="0" dirty="0">
                <a:ln>
                  <a:noFill/>
                </a:ln>
                <a:solidFill>
                  <a:schemeClr val="lt1"/>
                </a:solidFill>
                <a:effectLst/>
                <a:uLnTx/>
                <a:uFillTx/>
                <a:latin typeface="Calibri"/>
                <a:ea typeface="Calibri"/>
                <a:cs typeface="Calibri"/>
                <a:sym typeface="Calibri"/>
              </a:rPr>
              <a:t>יותר</a:t>
            </a:r>
            <a:r>
              <a:rPr kumimoji="0" lang="iw-IL" sz="11500" b="1" i="0" u="none" strike="noStrike" kern="0" cap="none" spc="0" normalizeH="0" baseline="0" noProof="0" dirty="0">
                <a:ln>
                  <a:noFill/>
                </a:ln>
                <a:solidFill>
                  <a:schemeClr val="lt1"/>
                </a:solidFill>
                <a:effectLst/>
                <a:uLnTx/>
                <a:uFillTx/>
                <a:latin typeface="Calibri"/>
                <a:ea typeface="Calibri"/>
                <a:cs typeface="Calibri"/>
                <a:sym typeface="Calibri"/>
              </a:rPr>
              <a:t> </a:t>
            </a:r>
          </a:p>
        </p:txBody>
      </p:sp>
      <p:pic>
        <p:nvPicPr>
          <p:cNvPr id="217" name="Google Shape;217;p14">
            <a:extLst>
              <a:ext uri="{C183D7F6-B498-43B3-948B-1728B52AA6E4}">
                <adec:decorative xmlns:adec="http://schemas.microsoft.com/office/drawing/2017/decorative" val="1"/>
              </a:ext>
            </a:extLst>
          </p:cNvPr>
          <p:cNvPicPr preferRelativeResize="0"/>
          <p:nvPr/>
        </p:nvPicPr>
        <p:blipFill rotWithShape="1">
          <a:blip r:embed="rId3">
            <a:alphaModFix/>
          </a:blip>
          <a:srcRect l="20271" r="20272"/>
          <a:stretch/>
        </p:blipFill>
        <p:spPr>
          <a:xfrm>
            <a:off x="0" y="0"/>
            <a:ext cx="6096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15"/>
          <p:cNvSpPr>
            <a:spLocks noGrp="1"/>
          </p:cNvSpPr>
          <p:nvPr>
            <p:ph type="title" idx="4294967295"/>
          </p:nvPr>
        </p:nvSpPr>
        <p:spPr>
          <a:xfrm>
            <a:off x="4017723" y="2475872"/>
            <a:ext cx="4156558" cy="803256"/>
          </a:xfrm>
          <a:prstGeom prst="rect">
            <a:avLst/>
          </a:prstGeom>
          <a:noFill/>
          <a:ln>
            <a:noFill/>
            <a:prstDash/>
          </a:ln>
          <a:effectLst>
            <a:outerShdw blurRad="50800" dist="38100" dir="18900000" algn="bl" rotWithShape="0">
              <a:srgbClr val="000000">
                <a:alpha val="40000"/>
              </a:srgbClr>
            </a:outerShdw>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70000"/>
              </a:lnSpc>
              <a:spcBef>
                <a:spcPts val="0"/>
              </a:spcBef>
              <a:spcAft>
                <a:spcPts val="0"/>
              </a:spcAft>
              <a:buClr>
                <a:srgbClr val="000000"/>
              </a:buClr>
              <a:buSzPts val="8800"/>
              <a:buFont typeface="Arial"/>
              <a:buNone/>
              <a:tabLst/>
              <a:defRPr/>
            </a:pPr>
            <a:r>
              <a:rPr kumimoji="0" lang="iw-IL" sz="6600" b="1" i="0" u="none" strike="noStrike" kern="0" cap="none" spc="0" normalizeH="0" baseline="0" noProof="0" dirty="0">
                <a:ln>
                  <a:noFill/>
                </a:ln>
                <a:solidFill>
                  <a:schemeClr val="lt1"/>
                </a:solidFill>
                <a:effectLst/>
                <a:uLnTx/>
                <a:uFillTx/>
                <a:latin typeface="Calibri"/>
                <a:ea typeface="Calibri"/>
                <a:cs typeface="Calibri"/>
                <a:sym typeface="Calibri"/>
              </a:rPr>
              <a:t>שינויי אקלים</a:t>
            </a:r>
            <a:endParaRPr kumimoji="0" lang="iw-IL" sz="6600" b="0" i="0" u="none" strike="noStrike" kern="0" cap="none" spc="0" normalizeH="0" baseline="0" noProof="0" dirty="0">
              <a:ln>
                <a:noFill/>
              </a:ln>
              <a:solidFill>
                <a:schemeClr val="lt1"/>
              </a:solidFill>
              <a:effectLst/>
              <a:uLnTx/>
              <a:uFillTx/>
              <a:latin typeface="Arial"/>
              <a:ea typeface="Arial"/>
              <a:cs typeface="Arial"/>
              <a:sym typeface="Arial"/>
            </a:endParaRPr>
          </a:p>
        </p:txBody>
      </p:sp>
      <p:sp>
        <p:nvSpPr>
          <p:cNvPr id="224" name="Google Shape;224;p15"/>
          <p:cNvSpPr/>
          <p:nvPr/>
        </p:nvSpPr>
        <p:spPr>
          <a:xfrm>
            <a:off x="2779787" y="3015662"/>
            <a:ext cx="6632425" cy="1126422"/>
          </a:xfrm>
          <a:prstGeom prst="rect">
            <a:avLst/>
          </a:prstGeom>
          <a:noFill/>
          <a:ln>
            <a:noFill/>
          </a:ln>
          <a:effectLst>
            <a:outerShdw blurRad="50800" dist="38100" dir="18900000" algn="bl" rotWithShape="0">
              <a:srgbClr val="000000">
                <a:alpha val="40000"/>
              </a:srgbClr>
            </a:outerShdw>
          </a:effectLst>
        </p:spPr>
        <p:txBody>
          <a:bodyPr spcFirstLastPara="1" wrap="square" lIns="91425" tIns="45700" rIns="91425" bIns="45700" anchor="t" anchorCtr="0">
            <a:spAutoFit/>
          </a:bodyPr>
          <a:lstStyle/>
          <a:p>
            <a:pPr marL="0" marR="0" lvl="0" indent="0" algn="ctr" rtl="1">
              <a:lnSpc>
                <a:spcPct val="70000"/>
              </a:lnSpc>
              <a:spcBef>
                <a:spcPts val="0"/>
              </a:spcBef>
              <a:spcAft>
                <a:spcPts val="0"/>
              </a:spcAft>
              <a:buNone/>
            </a:pPr>
            <a:r>
              <a:rPr lang="iw-IL" sz="9600" b="1" i="0" u="none" strike="noStrike" cap="none">
                <a:solidFill>
                  <a:schemeClr val="lt1"/>
                </a:solidFill>
                <a:latin typeface="Calibri"/>
                <a:ea typeface="Calibri"/>
                <a:cs typeface="Calibri"/>
                <a:sym typeface="Calibri"/>
              </a:rPr>
              <a:t>החידון הגדול</a:t>
            </a:r>
            <a:endParaRPr sz="11500" b="1" i="0" u="none" strike="noStrike" cap="none">
              <a:solidFill>
                <a:schemeClr val="lt1"/>
              </a:solidFill>
              <a:latin typeface="Calibri"/>
              <a:ea typeface="Calibri"/>
              <a:cs typeface="Calibri"/>
              <a:sym typeface="Calibri"/>
            </a:endParaRPr>
          </a:p>
        </p:txBody>
      </p:sp>
      <p:sp>
        <p:nvSpPr>
          <p:cNvPr id="225" name="Google Shape;225;p15"/>
          <p:cNvSpPr/>
          <p:nvPr/>
        </p:nvSpPr>
        <p:spPr>
          <a:xfrm>
            <a:off x="6850504" y="929534"/>
            <a:ext cx="4558575" cy="954067"/>
          </a:xfrm>
          <a:prstGeom prst="rect">
            <a:avLst/>
          </a:prstGeom>
          <a:noFill/>
          <a:ln>
            <a:noFill/>
          </a:ln>
          <a:effectLst>
            <a:outerShdw blurRad="50800" dist="38100" dir="18900000" algn="bl" rotWithShape="0">
              <a:srgbClr val="000000">
                <a:alpha val="40000"/>
              </a:srgbClr>
            </a:outerShdw>
          </a:effectLst>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8800"/>
              <a:buFont typeface="Arial"/>
              <a:buNone/>
            </a:pPr>
            <a:r>
              <a:rPr lang="he-IL" sz="2800" b="1" i="0" u="none" strike="noStrike" cap="none" dirty="0">
                <a:solidFill>
                  <a:schemeClr val="lt1"/>
                </a:solidFill>
                <a:latin typeface="Calibri"/>
                <a:ea typeface="Calibri"/>
                <a:cs typeface="Calibri"/>
                <a:sym typeface="Calibri"/>
              </a:rPr>
              <a:t>1. </a:t>
            </a:r>
            <a:r>
              <a:rPr lang="iw-IL" sz="2800" b="1" i="0" u="none" strike="noStrike" cap="none" dirty="0">
                <a:solidFill>
                  <a:schemeClr val="lt1"/>
                </a:solidFill>
                <a:latin typeface="Calibri"/>
                <a:ea typeface="Calibri"/>
                <a:cs typeface="Calibri"/>
                <a:sym typeface="Calibri"/>
              </a:rPr>
              <a:t> מהו הגז שאנחנו נושפים והצמחים צריכים כדי לגדול?</a:t>
            </a:r>
            <a:endParaRPr dirty="0"/>
          </a:p>
        </p:txBody>
      </p:sp>
      <p:sp>
        <p:nvSpPr>
          <p:cNvPr id="226" name="Google Shape;226;p15"/>
          <p:cNvSpPr/>
          <p:nvPr/>
        </p:nvSpPr>
        <p:spPr>
          <a:xfrm>
            <a:off x="196440" y="5451432"/>
            <a:ext cx="5080098" cy="954067"/>
          </a:xfrm>
          <a:prstGeom prst="rect">
            <a:avLst/>
          </a:prstGeom>
          <a:noFill/>
          <a:ln>
            <a:noFill/>
          </a:ln>
          <a:effectLst>
            <a:outerShdw blurRad="50800" dist="38100" dir="18900000" algn="bl" rotWithShape="0">
              <a:srgbClr val="000000">
                <a:alpha val="40000"/>
              </a:srgbClr>
            </a:outerShdw>
          </a:effectLst>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8800"/>
              <a:buFont typeface="Arial"/>
              <a:buNone/>
            </a:pPr>
            <a:r>
              <a:rPr lang="he-IL" sz="2800" b="1" i="0" u="none" strike="noStrike" cap="none" dirty="0">
                <a:solidFill>
                  <a:schemeClr val="lt1"/>
                </a:solidFill>
                <a:latin typeface="Calibri"/>
                <a:ea typeface="Calibri"/>
                <a:cs typeface="Calibri"/>
                <a:sym typeface="Calibri"/>
              </a:rPr>
              <a:t>2. </a:t>
            </a:r>
            <a:r>
              <a:rPr lang="iw-IL" sz="2800" b="1" i="0" u="none" strike="noStrike" cap="none" dirty="0">
                <a:solidFill>
                  <a:schemeClr val="lt1"/>
                </a:solidFill>
                <a:latin typeface="Calibri"/>
                <a:ea typeface="Calibri"/>
                <a:cs typeface="Calibri"/>
                <a:sym typeface="Calibri"/>
              </a:rPr>
              <a:t> מה עושים העצים שעוזר לנו להרגיש פחות חם בקיץ?</a:t>
            </a:r>
            <a:endParaRPr dirty="0"/>
          </a:p>
        </p:txBody>
      </p:sp>
      <p:sp>
        <p:nvSpPr>
          <p:cNvPr id="227" name="Google Shape;227;p15"/>
          <p:cNvSpPr/>
          <p:nvPr/>
        </p:nvSpPr>
        <p:spPr>
          <a:xfrm>
            <a:off x="8349520" y="4974400"/>
            <a:ext cx="3646039" cy="954067"/>
          </a:xfrm>
          <a:prstGeom prst="rect">
            <a:avLst/>
          </a:prstGeom>
          <a:noFill/>
          <a:ln>
            <a:noFill/>
          </a:ln>
          <a:effectLst>
            <a:outerShdw blurRad="50800" dist="38100" dir="18900000" algn="bl" rotWithShape="0">
              <a:srgbClr val="000000">
                <a:alpha val="40000"/>
              </a:srgbClr>
            </a:outerShdw>
          </a:effectLst>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8800"/>
              <a:buFont typeface="Arial"/>
              <a:buNone/>
            </a:pPr>
            <a:r>
              <a:rPr lang="he-IL" sz="2800" b="1" i="0" u="none" strike="noStrike" cap="none" dirty="0">
                <a:solidFill>
                  <a:schemeClr val="lt1"/>
                </a:solidFill>
                <a:latin typeface="Calibri"/>
                <a:ea typeface="Calibri"/>
                <a:cs typeface="Calibri"/>
                <a:sym typeface="Calibri"/>
              </a:rPr>
              <a:t>3.</a:t>
            </a:r>
            <a:r>
              <a:rPr lang="iw-IL" sz="2800" b="1" i="0" u="none" strike="noStrike" cap="none" dirty="0">
                <a:solidFill>
                  <a:schemeClr val="lt1"/>
                </a:solidFill>
                <a:latin typeface="Calibri"/>
                <a:ea typeface="Calibri"/>
                <a:cs typeface="Calibri"/>
                <a:sym typeface="Calibri"/>
              </a:rPr>
              <a:t> איזה צבע פח מיועד לבקבוקי פלסטיק?</a:t>
            </a:r>
            <a:endParaRPr dirty="0"/>
          </a:p>
        </p:txBody>
      </p:sp>
      <p:sp>
        <p:nvSpPr>
          <p:cNvPr id="228" name="Google Shape;228;p15"/>
          <p:cNvSpPr/>
          <p:nvPr/>
        </p:nvSpPr>
        <p:spPr>
          <a:xfrm>
            <a:off x="98220" y="1554973"/>
            <a:ext cx="3629186" cy="954067"/>
          </a:xfrm>
          <a:prstGeom prst="rect">
            <a:avLst/>
          </a:prstGeom>
          <a:noFill/>
          <a:ln>
            <a:noFill/>
          </a:ln>
          <a:effectLst>
            <a:outerShdw blurRad="50800" dist="38100" dir="18900000" algn="bl" rotWithShape="0">
              <a:srgbClr val="000000">
                <a:alpha val="40000"/>
              </a:srgbClr>
            </a:outerShdw>
          </a:effectLst>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8800"/>
              <a:buFont typeface="Arial"/>
              <a:buNone/>
            </a:pPr>
            <a:r>
              <a:rPr lang="he-IL" sz="2800" b="1" i="0" u="none" strike="noStrike" cap="none" dirty="0">
                <a:solidFill>
                  <a:schemeClr val="lt1"/>
                </a:solidFill>
                <a:latin typeface="Calibri"/>
                <a:ea typeface="Calibri"/>
                <a:cs typeface="Calibri"/>
                <a:sym typeface="Calibri"/>
              </a:rPr>
              <a:t>4.</a:t>
            </a:r>
            <a:r>
              <a:rPr lang="iw-IL" sz="2800" b="1" i="0" u="none" strike="noStrike" cap="none" dirty="0">
                <a:solidFill>
                  <a:schemeClr val="lt1"/>
                </a:solidFill>
                <a:latin typeface="Calibri"/>
                <a:ea typeface="Calibri"/>
                <a:cs typeface="Calibri"/>
                <a:sym typeface="Calibri"/>
              </a:rPr>
              <a:t> איזה כלי תחבורה הכי ידידותי לסביבה?</a:t>
            </a:r>
            <a:endParaRPr dirty="0"/>
          </a:p>
        </p:txBody>
      </p:sp>
      <p:sp>
        <p:nvSpPr>
          <p:cNvPr id="229" name="Google Shape;229;p15"/>
          <p:cNvSpPr/>
          <p:nvPr/>
        </p:nvSpPr>
        <p:spPr>
          <a:xfrm>
            <a:off x="4272980" y="4497661"/>
            <a:ext cx="3646039" cy="953477"/>
          </a:xfrm>
          <a:prstGeom prst="rect">
            <a:avLst/>
          </a:prstGeom>
          <a:noFill/>
          <a:ln>
            <a:noFill/>
          </a:ln>
          <a:effectLst>
            <a:outerShdw blurRad="50800" dist="38100" dir="18900000" algn="bl" rotWithShape="0">
              <a:srgbClr val="000000">
                <a:alpha val="40000"/>
              </a:srgbClr>
            </a:outerShdw>
          </a:effectLst>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8800"/>
              <a:buFont typeface="Arial"/>
              <a:buNone/>
            </a:pPr>
            <a:r>
              <a:rPr lang="he-IL" sz="2800" b="1" i="0" u="none" strike="noStrike" cap="none" dirty="0">
                <a:solidFill>
                  <a:schemeClr val="lt1"/>
                </a:solidFill>
                <a:latin typeface="Calibri"/>
                <a:ea typeface="Calibri"/>
                <a:cs typeface="Calibri"/>
                <a:sym typeface="Calibri"/>
              </a:rPr>
              <a:t>5. </a:t>
            </a:r>
            <a:r>
              <a:rPr lang="iw-IL" sz="2800" b="1" i="0" u="none" strike="noStrike" cap="none" dirty="0">
                <a:solidFill>
                  <a:schemeClr val="lt1"/>
                </a:solidFill>
                <a:latin typeface="Calibri"/>
                <a:ea typeface="Calibri"/>
                <a:cs typeface="Calibri"/>
                <a:sym typeface="Calibri"/>
              </a:rPr>
              <a:t>מה קורה לקטבים בגלל ההתחממות?</a:t>
            </a:r>
            <a:endParaRPr dirty="0"/>
          </a:p>
        </p:txBody>
      </p:sp>
      <p:sp>
        <p:nvSpPr>
          <p:cNvPr id="230" name="Google Shape;230;p15"/>
          <p:cNvSpPr/>
          <p:nvPr/>
        </p:nvSpPr>
        <p:spPr>
          <a:xfrm>
            <a:off x="3110097" y="251709"/>
            <a:ext cx="3975822" cy="954067"/>
          </a:xfrm>
          <a:prstGeom prst="rect">
            <a:avLst/>
          </a:prstGeom>
          <a:noFill/>
          <a:ln>
            <a:noFill/>
          </a:ln>
          <a:effectLst>
            <a:outerShdw blurRad="50800" dist="38100" dir="18900000" algn="bl" rotWithShape="0">
              <a:srgbClr val="000000">
                <a:alpha val="40000"/>
              </a:srgbClr>
            </a:outerShdw>
          </a:effectLst>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8800"/>
              <a:buFont typeface="Arial"/>
              <a:buNone/>
            </a:pPr>
            <a:r>
              <a:rPr lang="he-IL" sz="2800" b="1" i="0" u="none" strike="noStrike" cap="none" dirty="0">
                <a:solidFill>
                  <a:schemeClr val="lt1"/>
                </a:solidFill>
                <a:latin typeface="Calibri"/>
                <a:ea typeface="Calibri"/>
                <a:cs typeface="Calibri"/>
                <a:sym typeface="Calibri"/>
              </a:rPr>
              <a:t>6. </a:t>
            </a:r>
            <a:r>
              <a:rPr lang="iw-IL" sz="2800" b="1" i="0" u="none" strike="noStrike" cap="none" dirty="0">
                <a:solidFill>
                  <a:schemeClr val="lt1"/>
                </a:solidFill>
                <a:latin typeface="Calibri"/>
                <a:ea typeface="Calibri"/>
                <a:cs typeface="Calibri"/>
                <a:sym typeface="Calibri"/>
              </a:rPr>
              <a:t> מדוע חשוב לכבות את המזגן כשיוצאים מהחדר?</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fade">
                                      <p:cBhvr>
                                        <p:cTn id="7" dur="500"/>
                                        <p:tgtEl>
                                          <p:spTgt spid="2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6"/>
                                        </p:tgtEl>
                                        <p:attrNameLst>
                                          <p:attrName>style.visibility</p:attrName>
                                        </p:attrNameLst>
                                      </p:cBhvr>
                                      <p:to>
                                        <p:strVal val="visible"/>
                                      </p:to>
                                    </p:set>
                                    <p:animEffect transition="in" filter="fade">
                                      <p:cBhvr>
                                        <p:cTn id="12" dur="500"/>
                                        <p:tgtEl>
                                          <p:spTgt spid="2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7"/>
                                        </p:tgtEl>
                                        <p:attrNameLst>
                                          <p:attrName>style.visibility</p:attrName>
                                        </p:attrNameLst>
                                      </p:cBhvr>
                                      <p:to>
                                        <p:strVal val="visible"/>
                                      </p:to>
                                    </p:set>
                                    <p:animEffect transition="in" filter="fade">
                                      <p:cBhvr>
                                        <p:cTn id="17" dur="500"/>
                                        <p:tgtEl>
                                          <p:spTgt spid="2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8"/>
                                        </p:tgtEl>
                                        <p:attrNameLst>
                                          <p:attrName>style.visibility</p:attrName>
                                        </p:attrNameLst>
                                      </p:cBhvr>
                                      <p:to>
                                        <p:strVal val="visible"/>
                                      </p:to>
                                    </p:set>
                                    <p:animEffect transition="in" filter="fade">
                                      <p:cBhvr>
                                        <p:cTn id="22" dur="500"/>
                                        <p:tgtEl>
                                          <p:spTgt spid="2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9"/>
                                        </p:tgtEl>
                                        <p:attrNameLst>
                                          <p:attrName>style.visibility</p:attrName>
                                        </p:attrNameLst>
                                      </p:cBhvr>
                                      <p:to>
                                        <p:strVal val="visible"/>
                                      </p:to>
                                    </p:set>
                                    <p:animEffect transition="in" filter="fade">
                                      <p:cBhvr>
                                        <p:cTn id="27" dur="500"/>
                                        <p:tgtEl>
                                          <p:spTgt spid="2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0"/>
                                        </p:tgtEl>
                                        <p:attrNameLst>
                                          <p:attrName>style.visibility</p:attrName>
                                        </p:attrNameLst>
                                      </p:cBhvr>
                                      <p:to>
                                        <p:strVal val="visible"/>
                                      </p:to>
                                    </p:set>
                                    <p:animEffect transition="in" filter="fade">
                                      <p:cBhvr>
                                        <p:cTn id="32" dur="500"/>
                                        <p:tgtEl>
                                          <p:spTgt spid="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6"/>
          <p:cNvSpPr>
            <a:spLocks noGrp="1"/>
          </p:cNvSpPr>
          <p:nvPr>
            <p:ph type="title" idx="4294967295"/>
          </p:nvPr>
        </p:nvSpPr>
        <p:spPr>
          <a:xfrm>
            <a:off x="4017723" y="2475872"/>
            <a:ext cx="4156558" cy="803256"/>
          </a:xfrm>
          <a:prstGeom prst="rect">
            <a:avLst/>
          </a:prstGeom>
          <a:noFill/>
          <a:ln>
            <a:noFill/>
            <a:prstDash/>
          </a:ln>
          <a:effectLst>
            <a:outerShdw blurRad="50800" dist="38100" dir="18900000" algn="bl" rotWithShape="0">
              <a:srgbClr val="000000">
                <a:alpha val="40000"/>
              </a:srgbClr>
            </a:outerShdw>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70000"/>
              </a:lnSpc>
              <a:spcBef>
                <a:spcPts val="0"/>
              </a:spcBef>
              <a:spcAft>
                <a:spcPts val="0"/>
              </a:spcAft>
              <a:buClr>
                <a:srgbClr val="000000"/>
              </a:buClr>
              <a:buSzPts val="8800"/>
              <a:buFont typeface="Arial"/>
              <a:buNone/>
              <a:tabLst/>
              <a:defRPr/>
            </a:pPr>
            <a:r>
              <a:rPr kumimoji="0" lang="iw-IL" sz="6600" b="1" i="0" u="none" strike="noStrike" kern="0" cap="none" spc="0" normalizeH="0" baseline="0" noProof="0" dirty="0">
                <a:ln>
                  <a:noFill/>
                </a:ln>
                <a:solidFill>
                  <a:schemeClr val="lt1"/>
                </a:solidFill>
                <a:effectLst/>
                <a:uLnTx/>
                <a:uFillTx/>
                <a:latin typeface="Calibri"/>
                <a:ea typeface="Calibri"/>
                <a:cs typeface="Calibri"/>
                <a:sym typeface="Calibri"/>
              </a:rPr>
              <a:t>שינויי אקלים</a:t>
            </a:r>
            <a:endParaRPr kumimoji="0" lang="iw-IL" sz="6600" b="0" i="0" u="none" strike="noStrike" kern="0" cap="none" spc="0" normalizeH="0" baseline="0" noProof="0" dirty="0">
              <a:ln>
                <a:noFill/>
              </a:ln>
              <a:solidFill>
                <a:schemeClr val="lt1"/>
              </a:solidFill>
              <a:effectLst/>
              <a:uLnTx/>
              <a:uFillTx/>
              <a:latin typeface="Arial"/>
              <a:ea typeface="Arial"/>
              <a:cs typeface="Arial"/>
              <a:sym typeface="Arial"/>
            </a:endParaRPr>
          </a:p>
        </p:txBody>
      </p:sp>
      <p:sp>
        <p:nvSpPr>
          <p:cNvPr id="237" name="Google Shape;237;p16"/>
          <p:cNvSpPr/>
          <p:nvPr/>
        </p:nvSpPr>
        <p:spPr>
          <a:xfrm>
            <a:off x="2779787" y="3015662"/>
            <a:ext cx="6632425" cy="1126422"/>
          </a:xfrm>
          <a:prstGeom prst="rect">
            <a:avLst/>
          </a:prstGeom>
          <a:noFill/>
          <a:ln>
            <a:noFill/>
          </a:ln>
          <a:effectLst>
            <a:outerShdw blurRad="50800" dist="38100" dir="18900000" algn="bl" rotWithShape="0">
              <a:srgbClr val="000000">
                <a:alpha val="40000"/>
              </a:srgbClr>
            </a:outerShdw>
          </a:effectLst>
        </p:spPr>
        <p:txBody>
          <a:bodyPr spcFirstLastPara="1" wrap="square" lIns="91425" tIns="45700" rIns="91425" bIns="45700" anchor="t" anchorCtr="0">
            <a:spAutoFit/>
          </a:bodyPr>
          <a:lstStyle/>
          <a:p>
            <a:pPr marL="0" marR="0" lvl="0" indent="0" algn="ctr" rtl="1">
              <a:lnSpc>
                <a:spcPct val="70000"/>
              </a:lnSpc>
              <a:spcBef>
                <a:spcPts val="0"/>
              </a:spcBef>
              <a:spcAft>
                <a:spcPts val="0"/>
              </a:spcAft>
              <a:buNone/>
            </a:pPr>
            <a:r>
              <a:rPr lang="iw-IL" sz="9600" b="1" i="0" u="none" strike="noStrike" cap="none" dirty="0">
                <a:solidFill>
                  <a:schemeClr val="lt1"/>
                </a:solidFill>
                <a:latin typeface="Calibri"/>
                <a:ea typeface="Calibri"/>
                <a:cs typeface="Calibri"/>
                <a:sym typeface="Calibri"/>
              </a:rPr>
              <a:t>החידון הגדול</a:t>
            </a:r>
            <a:endParaRPr sz="11500" b="1" i="0" u="none" strike="noStrike" cap="none" dirty="0">
              <a:solidFill>
                <a:schemeClr val="lt1"/>
              </a:solidFill>
              <a:latin typeface="Calibri"/>
              <a:ea typeface="Calibri"/>
              <a:cs typeface="Calibri"/>
              <a:sym typeface="Calibri"/>
            </a:endParaRPr>
          </a:p>
        </p:txBody>
      </p:sp>
      <p:sp>
        <p:nvSpPr>
          <p:cNvPr id="238" name="Google Shape;238;p16"/>
          <p:cNvSpPr/>
          <p:nvPr/>
        </p:nvSpPr>
        <p:spPr>
          <a:xfrm>
            <a:off x="7809875" y="4545176"/>
            <a:ext cx="3842906" cy="954067"/>
          </a:xfrm>
          <a:prstGeom prst="rect">
            <a:avLst/>
          </a:prstGeom>
          <a:noFill/>
          <a:ln>
            <a:noFill/>
          </a:ln>
          <a:effectLst>
            <a:outerShdw blurRad="50800" dist="38100" dir="18900000" algn="bl" rotWithShape="0">
              <a:srgbClr val="000000">
                <a:alpha val="40000"/>
              </a:srgbClr>
            </a:outerShdw>
          </a:effectLst>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8800"/>
              <a:buFont typeface="Arial"/>
              <a:buNone/>
            </a:pPr>
            <a:r>
              <a:rPr lang="he-IL" sz="2800" b="1" i="0" u="none" strike="noStrike" cap="none" dirty="0">
                <a:solidFill>
                  <a:schemeClr val="lt1"/>
                </a:solidFill>
                <a:latin typeface="Calibri"/>
                <a:ea typeface="Calibri"/>
                <a:cs typeface="Calibri"/>
                <a:sym typeface="Calibri"/>
              </a:rPr>
              <a:t>7. </a:t>
            </a:r>
            <a:r>
              <a:rPr lang="iw-IL" sz="2800" b="1" i="0" u="none" strike="noStrike" cap="none" dirty="0">
                <a:solidFill>
                  <a:schemeClr val="lt1"/>
                </a:solidFill>
                <a:latin typeface="Calibri"/>
                <a:ea typeface="Calibri"/>
                <a:cs typeface="Calibri"/>
                <a:sym typeface="Calibri"/>
              </a:rPr>
              <a:t>למה חשוב שיהיו הרבה עצים בעיר?</a:t>
            </a:r>
            <a:endParaRPr dirty="0"/>
          </a:p>
        </p:txBody>
      </p:sp>
      <p:sp>
        <p:nvSpPr>
          <p:cNvPr id="239" name="Google Shape;239;p16"/>
          <p:cNvSpPr/>
          <p:nvPr/>
        </p:nvSpPr>
        <p:spPr>
          <a:xfrm>
            <a:off x="8064708" y="774877"/>
            <a:ext cx="3842906" cy="954067"/>
          </a:xfrm>
          <a:prstGeom prst="rect">
            <a:avLst/>
          </a:prstGeom>
          <a:noFill/>
          <a:ln>
            <a:noFill/>
          </a:ln>
          <a:effectLst>
            <a:outerShdw blurRad="50800" dist="38100" dir="18900000" algn="bl" rotWithShape="0">
              <a:srgbClr val="000000">
                <a:alpha val="40000"/>
              </a:srgbClr>
            </a:outerShdw>
          </a:effectLst>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8800"/>
              <a:buFont typeface="Arial"/>
              <a:buNone/>
            </a:pPr>
            <a:r>
              <a:rPr lang="he-IL" sz="2800" b="1" i="0" u="none" strike="noStrike" cap="none" dirty="0">
                <a:solidFill>
                  <a:schemeClr val="lt1"/>
                </a:solidFill>
                <a:latin typeface="Calibri"/>
                <a:ea typeface="Calibri"/>
                <a:cs typeface="Calibri"/>
                <a:sym typeface="Calibri"/>
              </a:rPr>
              <a:t>8.</a:t>
            </a:r>
            <a:r>
              <a:rPr lang="iw-IL" sz="2800" b="1" i="0" u="none" strike="noStrike" cap="none" dirty="0">
                <a:solidFill>
                  <a:schemeClr val="lt1"/>
                </a:solidFill>
                <a:latin typeface="Calibri"/>
                <a:ea typeface="Calibri"/>
                <a:cs typeface="Calibri"/>
                <a:sym typeface="Calibri"/>
              </a:rPr>
              <a:t> מה יכול לקרות אם מפלס הים עולה?</a:t>
            </a:r>
            <a:endParaRPr dirty="0"/>
          </a:p>
        </p:txBody>
      </p:sp>
      <p:sp>
        <p:nvSpPr>
          <p:cNvPr id="240" name="Google Shape;240;p16"/>
          <p:cNvSpPr/>
          <p:nvPr/>
        </p:nvSpPr>
        <p:spPr>
          <a:xfrm>
            <a:off x="299803" y="4474735"/>
            <a:ext cx="3842906" cy="954067"/>
          </a:xfrm>
          <a:prstGeom prst="rect">
            <a:avLst/>
          </a:prstGeom>
          <a:noFill/>
          <a:ln>
            <a:noFill/>
          </a:ln>
          <a:effectLst>
            <a:outerShdw blurRad="50800" dist="38100" dir="18900000" algn="bl" rotWithShape="0">
              <a:srgbClr val="000000">
                <a:alpha val="40000"/>
              </a:srgbClr>
            </a:outerShdw>
          </a:effectLst>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8800"/>
              <a:buFont typeface="Arial"/>
              <a:buNone/>
            </a:pPr>
            <a:r>
              <a:rPr lang="he-IL" sz="2800" b="1" i="0" u="none" strike="noStrike" cap="none" dirty="0">
                <a:solidFill>
                  <a:schemeClr val="lt1"/>
                </a:solidFill>
                <a:latin typeface="Calibri"/>
                <a:ea typeface="Calibri"/>
                <a:cs typeface="Calibri"/>
                <a:sym typeface="Calibri"/>
              </a:rPr>
              <a:t>9.</a:t>
            </a:r>
            <a:r>
              <a:rPr lang="iw-IL" sz="2800" b="1" i="0" u="none" strike="noStrike" cap="none" dirty="0">
                <a:solidFill>
                  <a:schemeClr val="lt1"/>
                </a:solidFill>
                <a:latin typeface="Calibri"/>
                <a:ea typeface="Calibri"/>
                <a:cs typeface="Calibri"/>
                <a:sym typeface="Calibri"/>
              </a:rPr>
              <a:t> איך שינויי האקלים משפיעים על החיות?</a:t>
            </a:r>
            <a:endParaRPr dirty="0"/>
          </a:p>
        </p:txBody>
      </p:sp>
      <p:sp>
        <p:nvSpPr>
          <p:cNvPr id="241" name="Google Shape;241;p16"/>
          <p:cNvSpPr/>
          <p:nvPr/>
        </p:nvSpPr>
        <p:spPr>
          <a:xfrm>
            <a:off x="142977" y="1645460"/>
            <a:ext cx="4156558" cy="523180"/>
          </a:xfrm>
          <a:prstGeom prst="rect">
            <a:avLst/>
          </a:prstGeom>
          <a:noFill/>
          <a:ln>
            <a:noFill/>
          </a:ln>
          <a:effectLst>
            <a:outerShdw blurRad="50800" dist="38100" dir="18900000" algn="bl" rotWithShape="0">
              <a:srgbClr val="000000">
                <a:alpha val="40000"/>
              </a:srgbClr>
            </a:outerShdw>
          </a:effectLst>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8800"/>
              <a:buFont typeface="Arial"/>
              <a:buNone/>
            </a:pPr>
            <a:r>
              <a:rPr lang="he-IL" sz="2800" b="1" i="0" u="none" strike="noStrike" cap="none" dirty="0">
                <a:solidFill>
                  <a:schemeClr val="lt1"/>
                </a:solidFill>
                <a:latin typeface="Calibri"/>
                <a:ea typeface="Calibri"/>
                <a:cs typeface="Calibri"/>
                <a:sym typeface="Calibri"/>
              </a:rPr>
              <a:t>10. </a:t>
            </a:r>
            <a:r>
              <a:rPr lang="iw-IL" sz="2800" b="1" i="0" u="none" strike="noStrike" cap="none" dirty="0">
                <a:solidFill>
                  <a:schemeClr val="lt1"/>
                </a:solidFill>
                <a:latin typeface="Calibri"/>
                <a:ea typeface="Calibri"/>
                <a:cs typeface="Calibri"/>
                <a:sym typeface="Calibri"/>
              </a:rPr>
              <a:t>מה זה "אפקט החממה"?</a:t>
            </a:r>
            <a:endParaRPr dirty="0"/>
          </a:p>
        </p:txBody>
      </p:sp>
      <p:sp>
        <p:nvSpPr>
          <p:cNvPr id="242" name="Google Shape;242;p16"/>
          <p:cNvSpPr/>
          <p:nvPr/>
        </p:nvSpPr>
        <p:spPr>
          <a:xfrm>
            <a:off x="3793082" y="5618326"/>
            <a:ext cx="4156558" cy="954067"/>
          </a:xfrm>
          <a:prstGeom prst="rect">
            <a:avLst/>
          </a:prstGeom>
          <a:noFill/>
          <a:ln>
            <a:noFill/>
          </a:ln>
          <a:effectLst>
            <a:outerShdw blurRad="50800" dist="38100" dir="18900000" algn="bl" rotWithShape="0">
              <a:srgbClr val="000000">
                <a:alpha val="40000"/>
              </a:srgbClr>
            </a:outerShdw>
          </a:effectLst>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8800"/>
              <a:buFont typeface="Arial"/>
              <a:buNone/>
            </a:pPr>
            <a:r>
              <a:rPr lang="he-IL" sz="2800" b="1" i="0" u="none" strike="noStrike" cap="none" dirty="0">
                <a:solidFill>
                  <a:schemeClr val="lt1"/>
                </a:solidFill>
                <a:latin typeface="Calibri"/>
                <a:ea typeface="Calibri"/>
                <a:cs typeface="Calibri"/>
                <a:sym typeface="Calibri"/>
              </a:rPr>
              <a:t>11.</a:t>
            </a:r>
            <a:r>
              <a:rPr lang="iw-IL" sz="2800" b="1" i="0" u="none" strike="noStrike" cap="none" dirty="0">
                <a:solidFill>
                  <a:schemeClr val="lt1"/>
                </a:solidFill>
                <a:latin typeface="Calibri"/>
                <a:ea typeface="Calibri"/>
                <a:cs typeface="Calibri"/>
                <a:sym typeface="Calibri"/>
              </a:rPr>
              <a:t> למה יש פחות גשם בחורף בשנים האחרונות?</a:t>
            </a:r>
            <a:endParaRPr dirty="0"/>
          </a:p>
        </p:txBody>
      </p:sp>
      <p:sp>
        <p:nvSpPr>
          <p:cNvPr id="243" name="Google Shape;243;p16"/>
          <p:cNvSpPr/>
          <p:nvPr/>
        </p:nvSpPr>
        <p:spPr>
          <a:xfrm>
            <a:off x="2574096" y="358742"/>
            <a:ext cx="4156558" cy="954067"/>
          </a:xfrm>
          <a:prstGeom prst="rect">
            <a:avLst/>
          </a:prstGeom>
          <a:noFill/>
          <a:ln>
            <a:noFill/>
          </a:ln>
          <a:effectLst>
            <a:outerShdw blurRad="50800" dist="38100" dir="18900000" algn="bl" rotWithShape="0">
              <a:srgbClr val="000000">
                <a:alpha val="40000"/>
              </a:srgbClr>
            </a:outerShdw>
          </a:effectLst>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8800"/>
              <a:buFont typeface="Arial"/>
              <a:buNone/>
            </a:pPr>
            <a:r>
              <a:rPr lang="he-IL" sz="2800" b="1" i="0" u="none" strike="noStrike" cap="none" dirty="0">
                <a:solidFill>
                  <a:schemeClr val="lt1"/>
                </a:solidFill>
                <a:latin typeface="Calibri"/>
                <a:ea typeface="Calibri"/>
                <a:cs typeface="Calibri"/>
                <a:sym typeface="Calibri"/>
              </a:rPr>
              <a:t>12</a:t>
            </a:r>
            <a:r>
              <a:rPr lang="iw-IL" sz="2800" b="1" i="0" u="none" strike="noStrike" cap="none" dirty="0">
                <a:solidFill>
                  <a:schemeClr val="lt1"/>
                </a:solidFill>
                <a:latin typeface="Calibri"/>
                <a:ea typeface="Calibri"/>
                <a:cs typeface="Calibri"/>
                <a:sym typeface="Calibri"/>
              </a:rPr>
              <a:t>. איך אנחנו יכולים לדעת שכדור הארץ מתחמם?</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8"/>
                                        </p:tgtEl>
                                        <p:attrNameLst>
                                          <p:attrName>style.visibility</p:attrName>
                                        </p:attrNameLst>
                                      </p:cBhvr>
                                      <p:to>
                                        <p:strVal val="visible"/>
                                      </p:to>
                                    </p:set>
                                    <p:animEffect transition="in" filter="fade">
                                      <p:cBhvr>
                                        <p:cTn id="7" dur="500"/>
                                        <p:tgtEl>
                                          <p:spTgt spid="2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9"/>
                                        </p:tgtEl>
                                        <p:attrNameLst>
                                          <p:attrName>style.visibility</p:attrName>
                                        </p:attrNameLst>
                                      </p:cBhvr>
                                      <p:to>
                                        <p:strVal val="visible"/>
                                      </p:to>
                                    </p:set>
                                    <p:animEffect transition="in" filter="fade">
                                      <p:cBhvr>
                                        <p:cTn id="12" dur="500"/>
                                        <p:tgtEl>
                                          <p:spTgt spid="2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0"/>
                                        </p:tgtEl>
                                        <p:attrNameLst>
                                          <p:attrName>style.visibility</p:attrName>
                                        </p:attrNameLst>
                                      </p:cBhvr>
                                      <p:to>
                                        <p:strVal val="visible"/>
                                      </p:to>
                                    </p:set>
                                    <p:animEffect transition="in" filter="fade">
                                      <p:cBhvr>
                                        <p:cTn id="17" dur="500"/>
                                        <p:tgtEl>
                                          <p:spTgt spid="2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1"/>
                                        </p:tgtEl>
                                        <p:attrNameLst>
                                          <p:attrName>style.visibility</p:attrName>
                                        </p:attrNameLst>
                                      </p:cBhvr>
                                      <p:to>
                                        <p:strVal val="visible"/>
                                      </p:to>
                                    </p:set>
                                    <p:animEffect transition="in" filter="fade">
                                      <p:cBhvr>
                                        <p:cTn id="22" dur="500"/>
                                        <p:tgtEl>
                                          <p:spTgt spid="24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2"/>
                                        </p:tgtEl>
                                        <p:attrNameLst>
                                          <p:attrName>style.visibility</p:attrName>
                                        </p:attrNameLst>
                                      </p:cBhvr>
                                      <p:to>
                                        <p:strVal val="visible"/>
                                      </p:to>
                                    </p:set>
                                    <p:animEffect transition="in" filter="fade">
                                      <p:cBhvr>
                                        <p:cTn id="27" dur="500"/>
                                        <p:tgtEl>
                                          <p:spTgt spid="24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3"/>
                                        </p:tgtEl>
                                        <p:attrNameLst>
                                          <p:attrName>style.visibility</p:attrName>
                                        </p:attrNameLst>
                                      </p:cBhvr>
                                      <p:to>
                                        <p:strVal val="visible"/>
                                      </p:to>
                                    </p:set>
                                    <p:animEffect transition="in" filter="fade">
                                      <p:cBhvr>
                                        <p:cTn id="32" dur="500"/>
                                        <p:tgtEl>
                                          <p:spTgt spid="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pic>
        <p:nvPicPr>
          <p:cNvPr id="249" name="Google Shape;249;p1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0"/>
            <a:ext cx="12186768" cy="6855057"/>
          </a:xfrm>
          <a:prstGeom prst="rect">
            <a:avLst/>
          </a:prstGeom>
          <a:noFill/>
          <a:ln>
            <a:noFill/>
          </a:ln>
        </p:spPr>
      </p:pic>
      <p:pic>
        <p:nvPicPr>
          <p:cNvPr id="259" name="Google Shape;259;p17">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4799297" y="2375039"/>
            <a:ext cx="2755256" cy="3199306"/>
          </a:xfrm>
          <a:prstGeom prst="rect">
            <a:avLst/>
          </a:prstGeom>
          <a:noFill/>
          <a:ln>
            <a:noFill/>
          </a:ln>
        </p:spPr>
      </p:pic>
      <p:sp>
        <p:nvSpPr>
          <p:cNvPr id="261" name="Google Shape;261;p17">
            <a:extLst>
              <a:ext uri="{C183D7F6-B498-43B3-948B-1728B52AA6E4}">
                <adec:decorative xmlns:adec="http://schemas.microsoft.com/office/drawing/2017/decorative" val="1"/>
              </a:ext>
            </a:extLst>
          </p:cNvPr>
          <p:cNvSpPr/>
          <p:nvPr/>
        </p:nvSpPr>
        <p:spPr>
          <a:xfrm>
            <a:off x="4823740" y="2439306"/>
            <a:ext cx="2544520" cy="2550248"/>
          </a:xfrm>
          <a:prstGeom prst="roundRect">
            <a:avLst>
              <a:gd name="adj" fmla="val 50000"/>
            </a:avLst>
          </a:prstGeom>
          <a:solidFill>
            <a:schemeClr val="accent1"/>
          </a:solidFill>
          <a:ln w="1905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200" b="0" i="0" u="none" strike="noStrike" cap="none">
              <a:solidFill>
                <a:schemeClr val="lt1"/>
              </a:solidFill>
              <a:latin typeface="Calibri"/>
              <a:ea typeface="Calibri"/>
              <a:cs typeface="Calibri"/>
              <a:sym typeface="Calibri"/>
            </a:endParaRPr>
          </a:p>
        </p:txBody>
      </p:sp>
      <p:sp>
        <p:nvSpPr>
          <p:cNvPr id="263" name="Google Shape;263;p17"/>
          <p:cNvSpPr txBox="1">
            <a:spLocks noGrp="1"/>
          </p:cNvSpPr>
          <p:nvPr>
            <p:ph type="title" idx="4294967295"/>
          </p:nvPr>
        </p:nvSpPr>
        <p:spPr>
          <a:xfrm>
            <a:off x="5131970" y="2755780"/>
            <a:ext cx="1960098" cy="1421928"/>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90000"/>
              </a:lnSpc>
              <a:spcBef>
                <a:spcPts val="0"/>
              </a:spcBef>
              <a:spcAft>
                <a:spcPts val="0"/>
              </a:spcAft>
              <a:buClr>
                <a:schemeClr val="lt1"/>
              </a:buClr>
              <a:buSzPts val="3600"/>
              <a:buFont typeface="Calibri"/>
              <a:buNone/>
              <a:tabLst/>
              <a:defRPr/>
            </a:pPr>
            <a:r>
              <a:rPr kumimoji="0" lang="iw-IL" sz="9600" b="1" i="0" u="none" strike="noStrike" kern="0" cap="none" spc="0" normalizeH="0" baseline="0" noProof="0" dirty="0">
                <a:ln>
                  <a:noFill/>
                </a:ln>
                <a:solidFill>
                  <a:schemeClr val="lt1"/>
                </a:solidFill>
                <a:effectLst/>
                <a:uLnTx/>
                <a:uFillTx/>
                <a:latin typeface="Calibri"/>
                <a:ea typeface="Calibri"/>
                <a:cs typeface="Calibri"/>
                <a:sym typeface="Calibri"/>
              </a:rPr>
              <a:t>8</a:t>
            </a:r>
            <a:endParaRPr kumimoji="0" lang="iw-IL" sz="9600" b="0" i="0" u="none" strike="noStrike" kern="0" cap="none" spc="0" normalizeH="0" baseline="0" noProof="0" dirty="0">
              <a:ln>
                <a:noFill/>
              </a:ln>
              <a:solidFill>
                <a:schemeClr val="lt1"/>
              </a:solidFill>
              <a:effectLst/>
              <a:uLnTx/>
              <a:uFillTx/>
              <a:latin typeface="Calibri"/>
              <a:ea typeface="Calibri"/>
              <a:cs typeface="Calibri"/>
              <a:sym typeface="Calibri"/>
            </a:endParaRPr>
          </a:p>
        </p:txBody>
      </p:sp>
      <p:sp>
        <p:nvSpPr>
          <p:cNvPr id="262" name="Google Shape;262;p17"/>
          <p:cNvSpPr txBox="1"/>
          <p:nvPr/>
        </p:nvSpPr>
        <p:spPr>
          <a:xfrm>
            <a:off x="5115951" y="3911322"/>
            <a:ext cx="1960098" cy="701731"/>
          </a:xfrm>
          <a:prstGeom prst="rect">
            <a:avLst/>
          </a:prstGeom>
          <a:noFill/>
          <a:ln>
            <a:noFill/>
          </a:ln>
        </p:spPr>
        <p:txBody>
          <a:bodyPr spcFirstLastPara="1" wrap="square" lIns="91425" tIns="45700" rIns="91425" bIns="45700" anchor="t" anchorCtr="0">
            <a:spAutoFit/>
          </a:bodyPr>
          <a:lstStyle/>
          <a:p>
            <a:pPr marL="0" marR="0" lvl="0" indent="0" algn="ctr" rtl="1">
              <a:lnSpc>
                <a:spcPct val="90000"/>
              </a:lnSpc>
              <a:spcBef>
                <a:spcPts val="0"/>
              </a:spcBef>
              <a:spcAft>
                <a:spcPts val="0"/>
              </a:spcAft>
              <a:buClr>
                <a:schemeClr val="lt1"/>
              </a:buClr>
              <a:buSzPts val="3600"/>
              <a:buFont typeface="Calibri"/>
              <a:buNone/>
            </a:pPr>
            <a:r>
              <a:rPr lang="iw-IL" sz="2200" b="1" i="0" u="none" strike="noStrike" cap="none" dirty="0">
                <a:solidFill>
                  <a:schemeClr val="lt1"/>
                </a:solidFill>
                <a:latin typeface="Calibri"/>
                <a:ea typeface="Calibri"/>
                <a:cs typeface="Calibri"/>
                <a:sym typeface="Calibri"/>
              </a:rPr>
              <a:t>דרכים להיות פעיל אקלימי</a:t>
            </a:r>
            <a:endParaRPr sz="2200" b="0" i="0" u="none" strike="noStrike" cap="none" dirty="0">
              <a:solidFill>
                <a:schemeClr val="lt1"/>
              </a:solidFill>
              <a:latin typeface="Calibri"/>
              <a:ea typeface="Calibri"/>
              <a:cs typeface="Calibri"/>
              <a:sym typeface="Calibri"/>
            </a:endParaRPr>
          </a:p>
        </p:txBody>
      </p:sp>
      <p:sp>
        <p:nvSpPr>
          <p:cNvPr id="255" name="Google Shape;255;p17"/>
          <p:cNvSpPr/>
          <p:nvPr/>
        </p:nvSpPr>
        <p:spPr>
          <a:xfrm>
            <a:off x="5472549" y="429701"/>
            <a:ext cx="1603500" cy="1607109"/>
          </a:xfrm>
          <a:prstGeom prst="roundRect">
            <a:avLst>
              <a:gd name="adj" fmla="val 50000"/>
            </a:avLst>
          </a:prstGeom>
          <a:solidFill>
            <a:schemeClr val="accent1"/>
          </a:solidFill>
          <a:ln w="1905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iw-IL" sz="1800" b="0" i="0" u="none" strike="noStrike" cap="none" dirty="0">
                <a:solidFill>
                  <a:schemeClr val="lt1"/>
                </a:solidFill>
                <a:latin typeface="Calibri"/>
                <a:ea typeface="Calibri"/>
                <a:cs typeface="Calibri"/>
                <a:sym typeface="Calibri"/>
              </a:rPr>
              <a:t>להפחית בנסיעות ברכב פרטי</a:t>
            </a:r>
            <a:endParaRPr sz="1800" b="0" i="0" u="none" strike="noStrike" cap="none" dirty="0">
              <a:solidFill>
                <a:schemeClr val="lt1"/>
              </a:solidFill>
              <a:latin typeface="Calibri"/>
              <a:ea typeface="Calibri"/>
              <a:cs typeface="Calibri"/>
              <a:sym typeface="Calibri"/>
            </a:endParaRPr>
          </a:p>
        </p:txBody>
      </p:sp>
      <p:sp>
        <p:nvSpPr>
          <p:cNvPr id="257" name="Google Shape;257;p17"/>
          <p:cNvSpPr/>
          <p:nvPr/>
        </p:nvSpPr>
        <p:spPr>
          <a:xfrm>
            <a:off x="7110759" y="1154481"/>
            <a:ext cx="1603500" cy="1607109"/>
          </a:xfrm>
          <a:prstGeom prst="roundRect">
            <a:avLst>
              <a:gd name="adj" fmla="val 50000"/>
            </a:avLst>
          </a:prstGeom>
          <a:solidFill>
            <a:schemeClr val="accent1"/>
          </a:solidFill>
          <a:ln w="1905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iw-IL" sz="1800" b="0" i="0" u="none" strike="noStrike" cap="none">
                <a:solidFill>
                  <a:schemeClr val="lt1"/>
                </a:solidFill>
                <a:latin typeface="Calibri"/>
                <a:ea typeface="Calibri"/>
                <a:cs typeface="Calibri"/>
                <a:sym typeface="Calibri"/>
              </a:rPr>
              <a:t>לטוס</a:t>
            </a:r>
            <a:endParaRPr/>
          </a:p>
          <a:p>
            <a:pPr marL="0" marR="0" lvl="0" indent="0" algn="ctr" rtl="0">
              <a:spcBef>
                <a:spcPts val="0"/>
              </a:spcBef>
              <a:spcAft>
                <a:spcPts val="0"/>
              </a:spcAft>
              <a:buNone/>
            </a:pPr>
            <a:r>
              <a:rPr lang="iw-IL" sz="1800" b="0" i="0" u="none" strike="noStrike" cap="none">
                <a:solidFill>
                  <a:schemeClr val="lt1"/>
                </a:solidFill>
                <a:latin typeface="Calibri"/>
                <a:ea typeface="Calibri"/>
                <a:cs typeface="Calibri"/>
                <a:sym typeface="Calibri"/>
              </a:rPr>
              <a:t>פחות</a:t>
            </a:r>
            <a:endParaRPr sz="1800" b="0" i="0" u="none" strike="noStrike" cap="none">
              <a:solidFill>
                <a:schemeClr val="lt1"/>
              </a:solidFill>
              <a:latin typeface="Calibri"/>
              <a:ea typeface="Calibri"/>
              <a:cs typeface="Calibri"/>
              <a:sym typeface="Calibri"/>
            </a:endParaRPr>
          </a:p>
        </p:txBody>
      </p:sp>
      <p:sp>
        <p:nvSpPr>
          <p:cNvPr id="256" name="Google Shape;256;p17"/>
          <p:cNvSpPr/>
          <p:nvPr/>
        </p:nvSpPr>
        <p:spPr>
          <a:xfrm>
            <a:off x="7618887" y="2910875"/>
            <a:ext cx="1603500" cy="1607109"/>
          </a:xfrm>
          <a:prstGeom prst="roundRect">
            <a:avLst>
              <a:gd name="adj" fmla="val 50000"/>
            </a:avLst>
          </a:prstGeom>
          <a:solidFill>
            <a:schemeClr val="accent1"/>
          </a:solidFill>
          <a:ln w="1905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iw-IL" sz="1800" b="0" i="0" u="none" strike="noStrike" cap="none">
                <a:solidFill>
                  <a:schemeClr val="lt1"/>
                </a:solidFill>
                <a:latin typeface="Calibri"/>
                <a:ea typeface="Calibri"/>
                <a:cs typeface="Calibri"/>
                <a:sym typeface="Calibri"/>
              </a:rPr>
              <a:t>לעורר מודעות</a:t>
            </a:r>
            <a:endParaRPr sz="1800" b="0" i="0" u="none" strike="noStrike" cap="none">
              <a:solidFill>
                <a:schemeClr val="lt1"/>
              </a:solidFill>
              <a:latin typeface="Calibri"/>
              <a:ea typeface="Calibri"/>
              <a:cs typeface="Calibri"/>
              <a:sym typeface="Calibri"/>
            </a:endParaRPr>
          </a:p>
        </p:txBody>
      </p:sp>
      <p:sp>
        <p:nvSpPr>
          <p:cNvPr id="258" name="Google Shape;258;p17"/>
          <p:cNvSpPr/>
          <p:nvPr/>
        </p:nvSpPr>
        <p:spPr>
          <a:xfrm>
            <a:off x="7025795" y="4572439"/>
            <a:ext cx="1603500" cy="1607109"/>
          </a:xfrm>
          <a:prstGeom prst="roundRect">
            <a:avLst>
              <a:gd name="adj" fmla="val 50000"/>
            </a:avLst>
          </a:prstGeom>
          <a:solidFill>
            <a:schemeClr val="accent1">
              <a:alpha val="66666"/>
            </a:schemeClr>
          </a:solidFill>
          <a:ln w="1905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iw-IL" sz="1800" b="0" i="0" u="none" strike="noStrike" cap="none">
                <a:solidFill>
                  <a:schemeClr val="lt1"/>
                </a:solidFill>
                <a:latin typeface="Calibri"/>
                <a:ea typeface="Calibri"/>
                <a:cs typeface="Calibri"/>
                <a:sym typeface="Calibri"/>
              </a:rPr>
              <a:t>קריאה למנהיגים לפעול</a:t>
            </a:r>
            <a:endParaRPr sz="1800" b="0" i="0" u="none" strike="noStrike" cap="none">
              <a:solidFill>
                <a:schemeClr val="lt1"/>
              </a:solidFill>
              <a:latin typeface="Calibri"/>
              <a:ea typeface="Calibri"/>
              <a:cs typeface="Calibri"/>
              <a:sym typeface="Calibri"/>
            </a:endParaRPr>
          </a:p>
        </p:txBody>
      </p:sp>
      <p:sp>
        <p:nvSpPr>
          <p:cNvPr id="253" name="Google Shape;253;p17"/>
          <p:cNvSpPr/>
          <p:nvPr/>
        </p:nvSpPr>
        <p:spPr>
          <a:xfrm>
            <a:off x="5267785" y="5154498"/>
            <a:ext cx="1603500" cy="1607109"/>
          </a:xfrm>
          <a:prstGeom prst="roundRect">
            <a:avLst>
              <a:gd name="adj" fmla="val 50000"/>
            </a:avLst>
          </a:prstGeom>
          <a:solidFill>
            <a:schemeClr val="accent1"/>
          </a:solidFill>
          <a:ln w="1905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iw-IL" sz="1800" b="0" i="0" u="none" strike="noStrike" cap="none" dirty="0">
                <a:solidFill>
                  <a:schemeClr val="lt1"/>
                </a:solidFill>
                <a:latin typeface="Calibri"/>
                <a:ea typeface="Calibri"/>
                <a:cs typeface="Calibri"/>
                <a:sym typeface="Calibri"/>
              </a:rPr>
              <a:t>לשנות ולצמצם הרגלי צריכה</a:t>
            </a:r>
            <a:endParaRPr sz="1800" b="0" i="0" u="none" strike="noStrike" cap="none" dirty="0">
              <a:solidFill>
                <a:schemeClr val="lt1"/>
              </a:solidFill>
              <a:latin typeface="Calibri"/>
              <a:ea typeface="Calibri"/>
              <a:cs typeface="Calibri"/>
              <a:sym typeface="Calibri"/>
            </a:endParaRPr>
          </a:p>
        </p:txBody>
      </p:sp>
      <p:sp>
        <p:nvSpPr>
          <p:cNvPr id="254" name="Google Shape;254;p17"/>
          <p:cNvSpPr/>
          <p:nvPr/>
        </p:nvSpPr>
        <p:spPr>
          <a:xfrm>
            <a:off x="3239459" y="4409241"/>
            <a:ext cx="1603500" cy="1607109"/>
          </a:xfrm>
          <a:prstGeom prst="roundRect">
            <a:avLst>
              <a:gd name="adj" fmla="val 50000"/>
            </a:avLst>
          </a:prstGeom>
          <a:solidFill>
            <a:schemeClr val="accent1">
              <a:alpha val="66666"/>
            </a:schemeClr>
          </a:solidFill>
          <a:ln w="1905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iw-IL" sz="1800" b="0" i="0" u="none" strike="noStrike" cap="none" dirty="0">
                <a:solidFill>
                  <a:schemeClr val="lt1"/>
                </a:solidFill>
                <a:latin typeface="Calibri"/>
                <a:ea typeface="Calibri"/>
                <a:cs typeface="Calibri"/>
                <a:sym typeface="Calibri"/>
              </a:rPr>
              <a:t>להיות צרכן אופנה נבון</a:t>
            </a:r>
            <a:endParaRPr sz="1800" b="0" i="0" u="none" strike="noStrike" cap="none" dirty="0">
              <a:solidFill>
                <a:schemeClr val="lt1"/>
              </a:solidFill>
              <a:latin typeface="Calibri"/>
              <a:ea typeface="Calibri"/>
              <a:cs typeface="Calibri"/>
              <a:sym typeface="Calibri"/>
            </a:endParaRPr>
          </a:p>
        </p:txBody>
      </p:sp>
      <p:sp>
        <p:nvSpPr>
          <p:cNvPr id="252" name="Google Shape;252;p17"/>
          <p:cNvSpPr/>
          <p:nvPr/>
        </p:nvSpPr>
        <p:spPr>
          <a:xfrm>
            <a:off x="2992572" y="2448759"/>
            <a:ext cx="1603500" cy="1607109"/>
          </a:xfrm>
          <a:prstGeom prst="roundRect">
            <a:avLst>
              <a:gd name="adj" fmla="val 50000"/>
            </a:avLst>
          </a:prstGeom>
          <a:solidFill>
            <a:schemeClr val="accent1"/>
          </a:solidFill>
          <a:ln w="1905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iw-IL" sz="1800" b="0" i="0" u="none" strike="noStrike" cap="none" dirty="0">
                <a:solidFill>
                  <a:schemeClr val="lt1"/>
                </a:solidFill>
                <a:latin typeface="Calibri"/>
                <a:ea typeface="Calibri"/>
                <a:cs typeface="Calibri"/>
                <a:sym typeface="Calibri"/>
              </a:rPr>
              <a:t>להפחית באכילת מזון מהחי</a:t>
            </a:r>
            <a:endParaRPr sz="1800" b="0" i="0" u="none" strike="noStrike" cap="none" dirty="0">
              <a:solidFill>
                <a:schemeClr val="lt1"/>
              </a:solidFill>
              <a:latin typeface="Calibri"/>
              <a:ea typeface="Calibri"/>
              <a:cs typeface="Calibri"/>
              <a:sym typeface="Calibri"/>
            </a:endParaRPr>
          </a:p>
        </p:txBody>
      </p:sp>
      <p:sp>
        <p:nvSpPr>
          <p:cNvPr id="251" name="Google Shape;251;p17"/>
          <p:cNvSpPr/>
          <p:nvPr/>
        </p:nvSpPr>
        <p:spPr>
          <a:xfrm>
            <a:off x="3728833" y="710200"/>
            <a:ext cx="1603500" cy="1607109"/>
          </a:xfrm>
          <a:prstGeom prst="roundRect">
            <a:avLst>
              <a:gd name="adj" fmla="val 50000"/>
            </a:avLst>
          </a:prstGeom>
          <a:solidFill>
            <a:schemeClr val="accent1">
              <a:alpha val="66666"/>
            </a:schemeClr>
          </a:solidFill>
          <a:ln w="1905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iw-IL" sz="1800" b="0" i="0" u="none" strike="noStrike" cap="none">
                <a:solidFill>
                  <a:schemeClr val="lt1"/>
                </a:solidFill>
                <a:latin typeface="Calibri"/>
                <a:ea typeface="Calibri"/>
                <a:cs typeface="Calibri"/>
                <a:sym typeface="Calibri"/>
              </a:rPr>
              <a:t>שימוש במכשירים בדירוג אנרגטי גבוה</a:t>
            </a:r>
            <a:endParaRPr sz="1800" b="0" i="0" u="none" strike="noStrike" cap="none">
              <a:solidFill>
                <a:schemeClr val="lt1"/>
              </a:solidFill>
              <a:latin typeface="Calibri"/>
              <a:ea typeface="Calibri"/>
              <a:cs typeface="Calibri"/>
              <a:sym typeface="Calibri"/>
            </a:endParaRPr>
          </a:p>
        </p:txBody>
      </p:sp>
      <p:pic>
        <p:nvPicPr>
          <p:cNvPr id="250" name="Google Shape;250;p17">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1" y="5177643"/>
            <a:ext cx="12199369" cy="167741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69" name="Google Shape;269;p1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0"/>
            <a:ext cx="12186768" cy="6855057"/>
          </a:xfrm>
          <a:prstGeom prst="rect">
            <a:avLst/>
          </a:prstGeom>
          <a:noFill/>
          <a:ln>
            <a:noFill/>
          </a:ln>
        </p:spPr>
      </p:pic>
      <p:pic>
        <p:nvPicPr>
          <p:cNvPr id="270" name="Google Shape;270;p18">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031183" y="0"/>
            <a:ext cx="4826049" cy="2342054"/>
          </a:xfrm>
          <a:prstGeom prst="rect">
            <a:avLst/>
          </a:prstGeom>
          <a:noFill/>
          <a:ln>
            <a:noFill/>
          </a:ln>
        </p:spPr>
      </p:pic>
      <p:pic>
        <p:nvPicPr>
          <p:cNvPr id="271" name="Google Shape;271;p18">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0" y="0"/>
            <a:ext cx="4265139" cy="2776634"/>
          </a:xfrm>
          <a:prstGeom prst="rect">
            <a:avLst/>
          </a:prstGeom>
          <a:noFill/>
          <a:ln>
            <a:noFill/>
          </a:ln>
        </p:spPr>
      </p:pic>
      <p:pic>
        <p:nvPicPr>
          <p:cNvPr id="272" name="Google Shape;272;p18">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1" y="5177643"/>
            <a:ext cx="12199369" cy="1677414"/>
          </a:xfrm>
          <a:prstGeom prst="rect">
            <a:avLst/>
          </a:prstGeom>
          <a:noFill/>
          <a:ln>
            <a:noFill/>
          </a:ln>
        </p:spPr>
      </p:pic>
      <p:sp>
        <p:nvSpPr>
          <p:cNvPr id="273" name="Google Shape;273;p18"/>
          <p:cNvSpPr>
            <a:spLocks noGrp="1"/>
          </p:cNvSpPr>
          <p:nvPr>
            <p:ph type="title" idx="4294967295"/>
          </p:nvPr>
        </p:nvSpPr>
        <p:spPr>
          <a:xfrm>
            <a:off x="2798846" y="2066540"/>
            <a:ext cx="8877842" cy="2246729"/>
          </a:xfrm>
          <a:prstGeom prst="rect">
            <a:avLst/>
          </a:prstGeom>
          <a:noFill/>
          <a:ln>
            <a:noFill/>
            <a:prstDash/>
          </a:ln>
          <a:effectLst>
            <a:outerShdw blurRad="50800" dist="38100" dir="18900000" algn="bl" rotWithShape="0">
              <a:srgbClr val="000000">
                <a:alpha val="40000"/>
              </a:srgbClr>
            </a:outerShdw>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r" defTabSz="914400" rtl="1" eaLnBrk="1" fontAlgn="auto" latinLnBrk="0" hangingPunct="1">
              <a:lnSpc>
                <a:spcPct val="100000"/>
              </a:lnSpc>
              <a:spcBef>
                <a:spcPts val="0"/>
              </a:spcBef>
              <a:spcAft>
                <a:spcPts val="0"/>
              </a:spcAft>
              <a:buClr>
                <a:srgbClr val="000000"/>
              </a:buClr>
              <a:buSzPts val="8800"/>
              <a:buFont typeface="Arial"/>
              <a:buNone/>
              <a:tabLst/>
              <a:defRPr/>
            </a:pPr>
            <a:r>
              <a:rPr kumimoji="0" lang="iw-IL" sz="14000" b="1" i="0" u="none" strike="noStrike" kern="0" cap="none" spc="0" normalizeH="0" baseline="0" noProof="0" dirty="0">
                <a:ln>
                  <a:noFill/>
                </a:ln>
                <a:solidFill>
                  <a:schemeClr val="lt1"/>
                </a:solidFill>
                <a:effectLst/>
                <a:uLnTx/>
                <a:uFillTx/>
                <a:latin typeface="Calibri"/>
                <a:ea typeface="Calibri"/>
                <a:cs typeface="Calibri"/>
                <a:sym typeface="Calibri"/>
              </a:rPr>
              <a:t>תודה רבה!</a:t>
            </a:r>
            <a:endParaRPr kumimoji="0" lang="iw-IL" sz="14000" b="0" i="0" u="none" strike="noStrike" kern="0" cap="none" spc="0" normalizeH="0" baseline="0" noProof="0" dirty="0">
              <a:ln>
                <a:noFill/>
              </a:ln>
              <a:solidFill>
                <a:schemeClr val="lt1"/>
              </a:solidFill>
              <a:effectLst/>
              <a:uLnTx/>
              <a:uFillTx/>
              <a:latin typeface="Arial"/>
              <a:ea typeface="Arial"/>
              <a:cs typeface="Arial"/>
              <a:sym typeface="Arial"/>
            </a:endParaRPr>
          </a:p>
        </p:txBody>
      </p:sp>
      <p:pic>
        <p:nvPicPr>
          <p:cNvPr id="274" name="Google Shape;274;p18">
            <a:extLst>
              <a:ext uri="{C183D7F6-B498-43B3-948B-1728B52AA6E4}">
                <adec:decorative xmlns:adec="http://schemas.microsoft.com/office/drawing/2017/decorative" val="1"/>
              </a:ext>
            </a:extLst>
          </p:cNvPr>
          <p:cNvPicPr preferRelativeResize="0"/>
          <p:nvPr/>
        </p:nvPicPr>
        <p:blipFill rotWithShape="1">
          <a:blip r:embed="rId7">
            <a:alphaModFix/>
          </a:blip>
          <a:srcRect/>
          <a:stretch/>
        </p:blipFill>
        <p:spPr>
          <a:xfrm>
            <a:off x="1187707" y="3189904"/>
            <a:ext cx="1251285" cy="1212184"/>
          </a:xfrm>
          <a:prstGeom prst="rect">
            <a:avLst/>
          </a:prstGeom>
          <a:noFill/>
          <a:ln>
            <a:noFill/>
          </a:ln>
        </p:spPr>
      </p:pic>
      <p:pic>
        <p:nvPicPr>
          <p:cNvPr id="275" name="Google Shape;275;p18">
            <a:extLst>
              <a:ext uri="{C183D7F6-B498-43B3-948B-1728B52AA6E4}">
                <adec:decorative xmlns:adec="http://schemas.microsoft.com/office/drawing/2017/decorative" val="1"/>
              </a:ext>
            </a:extLst>
          </p:cNvPr>
          <p:cNvPicPr preferRelativeResize="0"/>
          <p:nvPr/>
        </p:nvPicPr>
        <p:blipFill rotWithShape="1">
          <a:blip r:embed="rId8">
            <a:alphaModFix/>
          </a:blip>
          <a:srcRect/>
          <a:stretch/>
        </p:blipFill>
        <p:spPr>
          <a:xfrm>
            <a:off x="2438992" y="1475198"/>
            <a:ext cx="283885" cy="31542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500"/>
                                  </p:stCondLst>
                                  <p:childTnLst>
                                    <p:set>
                                      <p:cBhvr>
                                        <p:cTn id="6" dur="1" fill="hold">
                                          <p:stCondLst>
                                            <p:cond delay="0"/>
                                          </p:stCondLst>
                                        </p:cTn>
                                        <p:tgtEl>
                                          <p:spTgt spid="274"/>
                                        </p:tgtEl>
                                        <p:attrNameLst>
                                          <p:attrName>style.visibility</p:attrName>
                                        </p:attrNameLst>
                                      </p:cBhvr>
                                      <p:to>
                                        <p:strVal val="visible"/>
                                      </p:to>
                                    </p:set>
                                    <p:anim calcmode="lin" valueType="num">
                                      <p:cBhvr additive="base">
                                        <p:cTn id="7" dur="500"/>
                                        <p:tgtEl>
                                          <p:spTgt spid="27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2"/>
          <p:cNvSpPr>
            <a:spLocks noGrp="1"/>
          </p:cNvSpPr>
          <p:nvPr>
            <p:ph type="title" idx="4294967295"/>
          </p:nvPr>
        </p:nvSpPr>
        <p:spPr>
          <a:xfrm>
            <a:off x="7686299" y="2163391"/>
            <a:ext cx="3881576" cy="2569894"/>
          </a:xfrm>
          <a:prstGeom prst="rect">
            <a:avLst/>
          </a:prstGeom>
          <a:noFill/>
          <a:ln>
            <a:noFill/>
            <a:prstDash/>
          </a:ln>
          <a:effectLst>
            <a:outerShdw blurRad="50800" dist="38100" dir="18900000" algn="bl" rotWithShape="0">
              <a:srgbClr val="000000">
                <a:alpha val="40000"/>
              </a:srgbClr>
            </a:outerShdw>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r" defTabSz="914400" rtl="1" eaLnBrk="1" fontAlgn="auto" latinLnBrk="0" hangingPunct="1">
              <a:lnSpc>
                <a:spcPct val="70000"/>
              </a:lnSpc>
              <a:spcBef>
                <a:spcPts val="0"/>
              </a:spcBef>
              <a:spcAft>
                <a:spcPts val="0"/>
              </a:spcAft>
              <a:buClr>
                <a:srgbClr val="000000"/>
              </a:buClr>
              <a:buSzPts val="8800"/>
              <a:buFont typeface="Arial"/>
              <a:buNone/>
              <a:tabLst/>
              <a:defRPr/>
            </a:pPr>
            <a:r>
              <a:rPr kumimoji="0" lang="iw-IL" sz="11500" b="1" i="0" u="none" strike="noStrike" kern="0" cap="none" spc="0" normalizeH="0" baseline="0" noProof="0" dirty="0">
                <a:ln>
                  <a:noFill/>
                </a:ln>
                <a:solidFill>
                  <a:schemeClr val="lt1"/>
                </a:solidFill>
                <a:effectLst/>
                <a:uLnTx/>
                <a:uFillTx/>
                <a:latin typeface="Calibri"/>
                <a:ea typeface="Calibri"/>
                <a:cs typeface="Calibri"/>
                <a:sym typeface="Calibri"/>
              </a:rPr>
              <a:t>שינויי</a:t>
            </a:r>
            <a:endParaRPr kumimoji="0" lang="iw-IL"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r" defTabSz="914400" rtl="1" eaLnBrk="1" fontAlgn="auto" latinLnBrk="0" hangingPunct="1">
              <a:lnSpc>
                <a:spcPct val="70000"/>
              </a:lnSpc>
              <a:spcBef>
                <a:spcPts val="0"/>
              </a:spcBef>
              <a:spcAft>
                <a:spcPts val="0"/>
              </a:spcAft>
              <a:buClr>
                <a:srgbClr val="000000"/>
              </a:buClr>
              <a:buSzPts val="8800"/>
              <a:buFont typeface="Arial"/>
              <a:buNone/>
              <a:tabLst/>
              <a:defRPr/>
            </a:pPr>
            <a:r>
              <a:rPr kumimoji="0" lang="iw-IL" sz="11500" b="1" i="0" u="none" strike="noStrike" kern="0" cap="none" spc="0" normalizeH="0" baseline="0" noProof="0" dirty="0">
                <a:ln>
                  <a:noFill/>
                </a:ln>
                <a:solidFill>
                  <a:schemeClr val="lt1"/>
                </a:solidFill>
                <a:effectLst/>
                <a:uLnTx/>
                <a:uFillTx/>
                <a:latin typeface="Calibri"/>
                <a:ea typeface="Calibri"/>
                <a:cs typeface="Calibri"/>
                <a:sym typeface="Calibri"/>
              </a:rPr>
              <a:t>אקלים</a:t>
            </a:r>
            <a:endParaRPr kumimoji="0" lang="iw-IL" sz="11500" b="0" i="0" u="none" strike="noStrike" kern="0" cap="none" spc="0" normalizeH="0" baseline="0" noProof="0" dirty="0">
              <a:ln>
                <a:noFill/>
              </a:ln>
              <a:solidFill>
                <a:schemeClr val="lt1"/>
              </a:solidFill>
              <a:effectLst/>
              <a:uLnTx/>
              <a:uFillTx/>
              <a:latin typeface="Arial"/>
              <a:ea typeface="Arial"/>
              <a:cs typeface="Arial"/>
              <a:sym typeface="Arial"/>
            </a:endParaRPr>
          </a:p>
        </p:txBody>
      </p:sp>
      <p:pic>
        <p:nvPicPr>
          <p:cNvPr id="101" name="Google Shape;101;p2">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8666572" y="2336416"/>
            <a:ext cx="1555270" cy="1805925"/>
          </a:xfrm>
          <a:prstGeom prst="rect">
            <a:avLst/>
          </a:prstGeom>
          <a:noFill/>
          <a:ln>
            <a:noFill/>
          </a:ln>
        </p:spPr>
      </p:pic>
      <p:pic>
        <p:nvPicPr>
          <p:cNvPr id="4" name="מדיה מקוונת 3" title="מועצה ירוקה   סוגיות   שינויי אקלים">
            <a:hlinkClick r:id="" action="ppaction://media"/>
            <a:extLst>
              <a:ext uri="{FF2B5EF4-FFF2-40B4-BE49-F238E27FC236}">
                <a16:creationId xmlns:a16="http://schemas.microsoft.com/office/drawing/2014/main" id="{DE1A4CAE-9BFA-7021-7A6C-31A9AD6AA6E4}"/>
              </a:ext>
            </a:extLst>
          </p:cNvPr>
          <p:cNvPicPr>
            <a:picLocks noRot="1" noChangeAspect="1"/>
          </p:cNvPicPr>
          <p:nvPr>
            <a:videoFile r:link="rId1"/>
          </p:nvPr>
        </p:nvPicPr>
        <p:blipFill>
          <a:blip r:embed="rId5"/>
          <a:stretch>
            <a:fillRect/>
          </a:stretch>
        </p:blipFill>
        <p:spPr>
          <a:xfrm>
            <a:off x="1020787" y="1685820"/>
            <a:ext cx="6175375" cy="34863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419365" y="-22340"/>
            <a:ext cx="6858000" cy="6858000"/>
          </a:xfrm>
          <a:prstGeom prst="rect">
            <a:avLst/>
          </a:prstGeom>
          <a:noFill/>
          <a:ln>
            <a:noFill/>
          </a:ln>
        </p:spPr>
      </p:pic>
      <p:sp>
        <p:nvSpPr>
          <p:cNvPr id="110" name="Google Shape;110;p3"/>
          <p:cNvSpPr>
            <a:spLocks noGrp="1"/>
          </p:cNvSpPr>
          <p:nvPr>
            <p:ph type="title" idx="4294967295"/>
          </p:nvPr>
        </p:nvSpPr>
        <p:spPr>
          <a:xfrm>
            <a:off x="6746861" y="2049636"/>
            <a:ext cx="4855526" cy="1514220"/>
          </a:xfrm>
          <a:prstGeom prst="rect">
            <a:avLst/>
          </a:prstGeom>
          <a:noFill/>
          <a:ln>
            <a:noFill/>
            <a:prstDash/>
          </a:ln>
          <a:effectLst>
            <a:outerShdw blurRad="50800" dist="38100" dir="18900000" algn="bl" rotWithShape="0">
              <a:srgbClr val="000000">
                <a:alpha val="40000"/>
              </a:srgbClr>
            </a:outerShdw>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70000"/>
              </a:lnSpc>
              <a:spcBef>
                <a:spcPts val="0"/>
              </a:spcBef>
              <a:spcAft>
                <a:spcPts val="0"/>
              </a:spcAft>
              <a:buClr>
                <a:srgbClr val="000000"/>
              </a:buClr>
              <a:buSzPts val="8800"/>
              <a:buFont typeface="Arial"/>
              <a:buNone/>
              <a:tabLst/>
              <a:defRPr/>
            </a:pPr>
            <a:r>
              <a:rPr kumimoji="0" lang="iw-IL" sz="6600" b="1" i="0" u="none" strike="noStrike" kern="0" cap="none" spc="0" normalizeH="0" baseline="0" noProof="0" dirty="0">
                <a:ln>
                  <a:noFill/>
                </a:ln>
                <a:solidFill>
                  <a:schemeClr val="lt1"/>
                </a:solidFill>
                <a:effectLst/>
                <a:uLnTx/>
                <a:uFillTx/>
                <a:latin typeface="Calibri"/>
                <a:ea typeface="Calibri"/>
                <a:cs typeface="Calibri"/>
                <a:sym typeface="Calibri"/>
              </a:rPr>
              <a:t>מהם שינויי האקלים?</a:t>
            </a:r>
            <a:endParaRPr kumimoji="0" lang="iw-IL" sz="6600" b="0" i="0" u="none" strike="noStrike" kern="0" cap="none" spc="0" normalizeH="0" baseline="0" noProof="0" dirty="0">
              <a:ln>
                <a:noFill/>
              </a:ln>
              <a:solidFill>
                <a:schemeClr val="lt1"/>
              </a:solidFill>
              <a:effectLst/>
              <a:uLnTx/>
              <a:uFillTx/>
              <a:latin typeface="Arial"/>
              <a:ea typeface="Arial"/>
              <a:cs typeface="Arial"/>
              <a:sym typeface="Arial"/>
            </a:endParaRPr>
          </a:p>
        </p:txBody>
      </p:sp>
      <p:sp>
        <p:nvSpPr>
          <p:cNvPr id="111" name="Google Shape;111;p3"/>
          <p:cNvSpPr txBox="1"/>
          <p:nvPr/>
        </p:nvSpPr>
        <p:spPr>
          <a:xfrm>
            <a:off x="6850862" y="3678424"/>
            <a:ext cx="4647523" cy="2529445"/>
          </a:xfrm>
          <a:prstGeom prst="rect">
            <a:avLst/>
          </a:prstGeom>
          <a:noFill/>
          <a:ln>
            <a:noFill/>
          </a:ln>
        </p:spPr>
        <p:txBody>
          <a:bodyPr spcFirstLastPara="1" wrap="square" lIns="91425" tIns="45700" rIns="91425" bIns="45700" anchor="t" anchorCtr="0">
            <a:noAutofit/>
          </a:bodyPr>
          <a:lstStyle/>
          <a:p>
            <a:pPr marL="0" marR="0" lvl="0" indent="0" algn="ctr" rtl="1">
              <a:lnSpc>
                <a:spcPct val="90000"/>
              </a:lnSpc>
              <a:spcBef>
                <a:spcPts val="0"/>
              </a:spcBef>
              <a:spcAft>
                <a:spcPts val="0"/>
              </a:spcAft>
              <a:buClr>
                <a:schemeClr val="lt1"/>
              </a:buClr>
              <a:buSzPts val="2800"/>
              <a:buFont typeface="Arial"/>
              <a:buNone/>
            </a:pPr>
            <a:r>
              <a:rPr lang="iw-IL" sz="2400" b="0" i="0" u="none" strike="noStrike" cap="none" dirty="0">
                <a:solidFill>
                  <a:schemeClr val="lt1"/>
                </a:solidFill>
                <a:latin typeface="Calibri"/>
                <a:ea typeface="Calibri"/>
                <a:cs typeface="Calibri"/>
                <a:sym typeface="Calibri"/>
              </a:rPr>
              <a:t>שינויי האקלים הם </a:t>
            </a:r>
            <a:r>
              <a:rPr lang="iw-IL" sz="2400" dirty="0">
                <a:solidFill>
                  <a:schemeClr val="lt1"/>
                </a:solidFill>
                <a:latin typeface="Calibri"/>
                <a:ea typeface="Calibri"/>
                <a:cs typeface="Calibri"/>
                <a:sym typeface="Calibri"/>
              </a:rPr>
              <a:t>עליית</a:t>
            </a:r>
            <a:r>
              <a:rPr lang="iw-IL" sz="2400" b="0" i="0" u="none" strike="noStrike" cap="none" dirty="0">
                <a:solidFill>
                  <a:schemeClr val="lt1"/>
                </a:solidFill>
                <a:latin typeface="Calibri"/>
                <a:ea typeface="Calibri"/>
                <a:cs typeface="Calibri"/>
                <a:sym typeface="Calibri"/>
              </a:rPr>
              <a:t> </a:t>
            </a:r>
            <a:r>
              <a:rPr lang="iw-IL" sz="2400" dirty="0">
                <a:solidFill>
                  <a:schemeClr val="lt1"/>
                </a:solidFill>
                <a:latin typeface="Calibri"/>
                <a:ea typeface="Calibri"/>
                <a:cs typeface="Calibri"/>
                <a:sym typeface="Calibri"/>
              </a:rPr>
              <a:t>הטמפרטורה</a:t>
            </a:r>
            <a:r>
              <a:rPr lang="iw-IL" sz="2400" b="0" i="0" u="none" strike="noStrike" cap="none" dirty="0">
                <a:solidFill>
                  <a:schemeClr val="lt1"/>
                </a:solidFill>
                <a:latin typeface="Calibri"/>
                <a:ea typeface="Calibri"/>
                <a:cs typeface="Calibri"/>
                <a:sym typeface="Calibri"/>
              </a:rPr>
              <a:t> העולמית הממוצעת</a:t>
            </a:r>
            <a:r>
              <a:rPr lang="he-IL" sz="2400" b="0" i="0" u="none" strike="noStrike" cap="none" dirty="0">
                <a:solidFill>
                  <a:schemeClr val="lt1"/>
                </a:solidFill>
                <a:latin typeface="Calibri"/>
                <a:ea typeface="Calibri"/>
                <a:cs typeface="Calibri"/>
                <a:sym typeface="Calibri"/>
              </a:rPr>
              <a:t>,</a:t>
            </a:r>
            <a:r>
              <a:rPr lang="iw-IL" sz="2400" b="0" i="0" u="none" strike="noStrike" cap="none" dirty="0">
                <a:solidFill>
                  <a:schemeClr val="lt1"/>
                </a:solidFill>
                <a:latin typeface="Calibri"/>
                <a:ea typeface="Calibri"/>
                <a:cs typeface="Calibri"/>
                <a:sym typeface="Calibri"/>
              </a:rPr>
              <a:t> שהתרחשה במשך תקופה ארוכה על פני כל כדור הארץ.</a:t>
            </a:r>
            <a:endParaRPr sz="2400" b="0" i="0" u="none" strike="noStrike" cap="none" dirty="0">
              <a:solidFill>
                <a:schemeClr val="lt1"/>
              </a:solidFill>
              <a:latin typeface="Calibri"/>
              <a:ea typeface="Calibri"/>
              <a:cs typeface="Calibri"/>
              <a:sym typeface="Calibri"/>
            </a:endParaRPr>
          </a:p>
        </p:txBody>
      </p:sp>
      <p:pic>
        <p:nvPicPr>
          <p:cNvPr id="112" name="Google Shape;112;p3">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rot="-914738">
            <a:off x="2022824" y="4836800"/>
            <a:ext cx="895896" cy="81137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4"/>
          <p:cNvSpPr>
            <a:spLocks noGrp="1"/>
          </p:cNvSpPr>
          <p:nvPr>
            <p:ph type="title" idx="4294967295"/>
          </p:nvPr>
        </p:nvSpPr>
        <p:spPr>
          <a:xfrm>
            <a:off x="1239187" y="460682"/>
            <a:ext cx="9713626" cy="1514220"/>
          </a:xfrm>
          <a:prstGeom prst="rect">
            <a:avLst/>
          </a:prstGeom>
          <a:noFill/>
          <a:ln>
            <a:noFill/>
            <a:prstDash/>
          </a:ln>
          <a:effectLst>
            <a:outerShdw blurRad="50800" dist="38100" dir="18900000" algn="bl" rotWithShape="0">
              <a:srgbClr val="000000">
                <a:alpha val="40000"/>
              </a:srgbClr>
            </a:outerShdw>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70000"/>
              </a:lnSpc>
              <a:spcBef>
                <a:spcPts val="0"/>
              </a:spcBef>
              <a:spcAft>
                <a:spcPts val="0"/>
              </a:spcAft>
              <a:buClr>
                <a:srgbClr val="000000"/>
              </a:buClr>
              <a:buSzPts val="8800"/>
              <a:buFont typeface="Arial"/>
              <a:buNone/>
              <a:tabLst/>
              <a:defRPr/>
            </a:pPr>
            <a:r>
              <a:rPr kumimoji="0" lang="iw-IL" sz="6600" b="1" i="0" u="none" strike="noStrike" kern="0" cap="none" spc="0" normalizeH="0" baseline="0" noProof="0" dirty="0">
                <a:ln>
                  <a:noFill/>
                </a:ln>
                <a:solidFill>
                  <a:schemeClr val="lt1"/>
                </a:solidFill>
                <a:effectLst/>
                <a:uLnTx/>
                <a:uFillTx/>
                <a:latin typeface="Calibri"/>
                <a:ea typeface="Calibri"/>
                <a:cs typeface="Calibri"/>
                <a:sym typeface="Calibri"/>
              </a:rPr>
              <a:t>אפקט החממה </a:t>
            </a:r>
            <a:endParaRPr kumimoji="0" lang="iw-IL"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1" eaLnBrk="1" fontAlgn="auto" latinLnBrk="0" hangingPunct="1">
              <a:lnSpc>
                <a:spcPct val="70000"/>
              </a:lnSpc>
              <a:spcBef>
                <a:spcPts val="0"/>
              </a:spcBef>
              <a:spcAft>
                <a:spcPts val="0"/>
              </a:spcAft>
              <a:buClr>
                <a:srgbClr val="000000"/>
              </a:buClr>
              <a:buSzPts val="8800"/>
              <a:buFont typeface="Arial"/>
              <a:buNone/>
              <a:tabLst/>
              <a:defRPr/>
            </a:pPr>
            <a:r>
              <a:rPr kumimoji="0" lang="iw-IL" sz="6600" b="1" i="0" u="none" strike="noStrike" kern="0" cap="none" spc="0" normalizeH="0" baseline="0" noProof="0" dirty="0">
                <a:ln>
                  <a:noFill/>
                </a:ln>
                <a:solidFill>
                  <a:schemeClr val="lt1"/>
                </a:solidFill>
                <a:effectLst/>
                <a:uLnTx/>
                <a:uFillTx/>
                <a:latin typeface="Calibri"/>
                <a:ea typeface="Calibri"/>
                <a:cs typeface="Calibri"/>
                <a:sym typeface="Calibri"/>
              </a:rPr>
              <a:t>וההתחממות הגולבלית</a:t>
            </a:r>
            <a:endParaRPr kumimoji="0" lang="iw-IL" sz="6600" b="0" i="0" u="none" strike="noStrike" kern="0" cap="none" spc="0" normalizeH="0" baseline="0" noProof="0" dirty="0">
              <a:ln>
                <a:noFill/>
              </a:ln>
              <a:solidFill>
                <a:schemeClr val="lt1"/>
              </a:solidFill>
              <a:effectLst/>
              <a:uLnTx/>
              <a:uFillTx/>
              <a:latin typeface="Arial"/>
              <a:ea typeface="Arial"/>
              <a:cs typeface="Arial"/>
              <a:sym typeface="Arial"/>
            </a:endParaRPr>
          </a:p>
        </p:txBody>
      </p:sp>
      <p:pic>
        <p:nvPicPr>
          <p:cNvPr id="119" name="Google Shape;119;p4" descr="התחממות גלובלית משנת 1880 עד 2021">
            <a:extLst>
              <a:ext uri="{C183D7F6-B498-43B3-948B-1728B52AA6E4}">
                <adec:decorative xmlns:adec="http://schemas.microsoft.com/office/drawing/2017/decorative" val="0"/>
              </a:ext>
            </a:extLst>
          </p:cNvPr>
          <p:cNvPicPr preferRelativeResize="0"/>
          <p:nvPr/>
        </p:nvPicPr>
        <p:blipFill rotWithShape="1">
          <a:blip r:embed="rId3">
            <a:alphaModFix/>
          </a:blip>
          <a:srcRect/>
          <a:stretch/>
        </p:blipFill>
        <p:spPr>
          <a:xfrm>
            <a:off x="2399259" y="2186161"/>
            <a:ext cx="7393482" cy="4177317"/>
          </a:xfrm>
          <a:prstGeom prst="rect">
            <a:avLst/>
          </a:prstGeom>
          <a:noFill/>
          <a:ln>
            <a:noFill/>
          </a:ln>
          <a:effectLst>
            <a:outerShdw blurRad="63500" sx="102000" sy="102000" algn="ctr" rotWithShape="0">
              <a:srgbClr val="000000">
                <a:alpha val="40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fade">
                                      <p:cBhvr>
                                        <p:cTn id="7" dur="1"/>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5"/>
          <p:cNvSpPr>
            <a:spLocks noGrp="1"/>
          </p:cNvSpPr>
          <p:nvPr>
            <p:ph type="title" idx="4294967295"/>
          </p:nvPr>
        </p:nvSpPr>
        <p:spPr>
          <a:xfrm>
            <a:off x="1239187" y="460682"/>
            <a:ext cx="9713626" cy="1514220"/>
          </a:xfrm>
          <a:prstGeom prst="rect">
            <a:avLst/>
          </a:prstGeom>
          <a:noFill/>
          <a:ln>
            <a:noFill/>
            <a:prstDash/>
          </a:ln>
          <a:effectLst>
            <a:outerShdw blurRad="50800" dist="38100" dir="18900000" algn="bl" rotWithShape="0">
              <a:srgbClr val="000000">
                <a:alpha val="40000"/>
              </a:srgbClr>
            </a:outerShdw>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70000"/>
              </a:lnSpc>
              <a:spcBef>
                <a:spcPts val="0"/>
              </a:spcBef>
              <a:spcAft>
                <a:spcPts val="0"/>
              </a:spcAft>
              <a:buClr>
                <a:srgbClr val="000000"/>
              </a:buClr>
              <a:buSzPts val="8800"/>
              <a:buFont typeface="Arial"/>
              <a:buNone/>
              <a:tabLst/>
              <a:defRPr/>
            </a:pPr>
            <a:r>
              <a:rPr kumimoji="0" lang="iw-IL" sz="6600" b="1" i="0" u="none" strike="noStrike" kern="0" cap="none" spc="0" normalizeH="0" baseline="0" noProof="0" dirty="0">
                <a:ln>
                  <a:noFill/>
                </a:ln>
                <a:solidFill>
                  <a:schemeClr val="lt1"/>
                </a:solidFill>
                <a:effectLst/>
                <a:uLnTx/>
                <a:uFillTx/>
                <a:latin typeface="Calibri"/>
                <a:ea typeface="Calibri"/>
                <a:cs typeface="Calibri"/>
                <a:sym typeface="Calibri"/>
              </a:rPr>
              <a:t>עליית הטמפרטורות</a:t>
            </a:r>
            <a:endParaRPr kumimoji="0" lang="iw-IL"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1" eaLnBrk="1" fontAlgn="auto" latinLnBrk="0" hangingPunct="1">
              <a:lnSpc>
                <a:spcPct val="70000"/>
              </a:lnSpc>
              <a:spcBef>
                <a:spcPts val="0"/>
              </a:spcBef>
              <a:spcAft>
                <a:spcPts val="0"/>
              </a:spcAft>
              <a:buClr>
                <a:srgbClr val="000000"/>
              </a:buClr>
              <a:buSzPts val="8800"/>
              <a:buFont typeface="Arial"/>
              <a:buNone/>
              <a:tabLst/>
              <a:defRPr/>
            </a:pPr>
            <a:r>
              <a:rPr kumimoji="0" lang="iw-IL" sz="6600" b="1" i="0" u="none" strike="noStrike" kern="0" cap="none" spc="0" normalizeH="0" baseline="0" noProof="0" dirty="0">
                <a:ln>
                  <a:noFill/>
                </a:ln>
                <a:solidFill>
                  <a:schemeClr val="lt1"/>
                </a:solidFill>
                <a:effectLst/>
                <a:uLnTx/>
                <a:uFillTx/>
                <a:latin typeface="Calibri"/>
                <a:ea typeface="Calibri"/>
                <a:cs typeface="Calibri"/>
                <a:sym typeface="Calibri"/>
              </a:rPr>
              <a:t>בכדור הארץ</a:t>
            </a:r>
            <a:endParaRPr kumimoji="0" lang="iw-IL" sz="6600" b="0" i="0" u="none" strike="noStrike" kern="0" cap="none" spc="0" normalizeH="0" baseline="0" noProof="0" dirty="0">
              <a:ln>
                <a:noFill/>
              </a:ln>
              <a:solidFill>
                <a:schemeClr val="lt1"/>
              </a:solidFill>
              <a:effectLst/>
              <a:uLnTx/>
              <a:uFillTx/>
              <a:latin typeface="Arial"/>
              <a:ea typeface="Arial"/>
              <a:cs typeface="Arial"/>
              <a:sym typeface="Arial"/>
            </a:endParaRPr>
          </a:p>
        </p:txBody>
      </p:sp>
      <p:pic>
        <p:nvPicPr>
          <p:cNvPr id="126" name="Google Shape;126;p5" descr="גרף המציג את עליית הטמפרטורות לאורך השנים"/>
          <p:cNvPicPr preferRelativeResize="0"/>
          <p:nvPr/>
        </p:nvPicPr>
        <p:blipFill rotWithShape="1">
          <a:blip r:embed="rId3">
            <a:alphaModFix/>
          </a:blip>
          <a:srcRect/>
          <a:stretch/>
        </p:blipFill>
        <p:spPr>
          <a:xfrm>
            <a:off x="3157659" y="2114779"/>
            <a:ext cx="5876681" cy="4428428"/>
          </a:xfrm>
          <a:prstGeom prst="rect">
            <a:avLst/>
          </a:prstGeom>
          <a:noFill/>
          <a:ln>
            <a:noFill/>
          </a:ln>
          <a:effectLst>
            <a:outerShdw blurRad="63500" sx="102000" sy="102000" algn="ctr" rotWithShape="0">
              <a:srgbClr val="000000">
                <a:alpha val="40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6">
            <a:extLst>
              <a:ext uri="{C183D7F6-B498-43B3-948B-1728B52AA6E4}">
                <adec:decorative xmlns:adec="http://schemas.microsoft.com/office/drawing/2017/decorative" val="1"/>
              </a:ext>
            </a:extLst>
          </p:cNvPr>
          <p:cNvPicPr preferRelativeResize="0"/>
          <p:nvPr/>
        </p:nvPicPr>
        <p:blipFill rotWithShape="1">
          <a:blip r:embed="rId3">
            <a:alphaModFix/>
          </a:blip>
          <a:srcRect t="3796" b="35996"/>
          <a:stretch/>
        </p:blipFill>
        <p:spPr>
          <a:xfrm>
            <a:off x="545910" y="942243"/>
            <a:ext cx="6568416" cy="3954654"/>
          </a:xfrm>
          <a:prstGeom prst="rect">
            <a:avLst/>
          </a:prstGeom>
          <a:noFill/>
          <a:ln>
            <a:noFill/>
          </a:ln>
        </p:spPr>
      </p:pic>
      <p:sp>
        <p:nvSpPr>
          <p:cNvPr id="133" name="Google Shape;133;p6"/>
          <p:cNvSpPr>
            <a:spLocks noGrp="1"/>
          </p:cNvSpPr>
          <p:nvPr>
            <p:ph type="title" idx="4294967295"/>
          </p:nvPr>
        </p:nvSpPr>
        <p:spPr>
          <a:xfrm>
            <a:off x="7114326" y="2415866"/>
            <a:ext cx="5333043" cy="1384954"/>
          </a:xfrm>
          <a:prstGeom prst="rect">
            <a:avLst/>
          </a:prstGeom>
          <a:noFill/>
          <a:ln>
            <a:noFill/>
            <a:prstDash/>
          </a:ln>
          <a:effectLst>
            <a:outerShdw blurRad="50800" dist="38100" dir="18900000" algn="bl" rotWithShape="0">
              <a:srgbClr val="000000">
                <a:alpha val="40000"/>
              </a:srgbClr>
            </a:outerShdw>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70000"/>
              </a:lnSpc>
              <a:spcBef>
                <a:spcPts val="0"/>
              </a:spcBef>
              <a:spcAft>
                <a:spcPts val="0"/>
              </a:spcAft>
              <a:buClr>
                <a:srgbClr val="000000"/>
              </a:buClr>
              <a:buSzPts val="8800"/>
              <a:buFont typeface="Arial"/>
              <a:buNone/>
              <a:tabLst/>
              <a:defRPr/>
            </a:pPr>
            <a:r>
              <a:rPr kumimoji="0" lang="iw-IL" sz="6000" b="1" i="0" u="none" strike="noStrike" kern="0" cap="none" spc="0" normalizeH="0" baseline="0" noProof="0" dirty="0">
                <a:ln>
                  <a:noFill/>
                </a:ln>
                <a:solidFill>
                  <a:schemeClr val="lt1"/>
                </a:solidFill>
                <a:effectLst/>
                <a:uLnTx/>
                <a:uFillTx/>
                <a:latin typeface="Calibri"/>
                <a:ea typeface="Calibri"/>
                <a:cs typeface="Calibri"/>
                <a:sym typeface="Calibri"/>
              </a:rPr>
              <a:t>מה בעצם </a:t>
            </a:r>
            <a:endParaRPr kumimoji="0" lang="iw-IL"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1" eaLnBrk="1" fontAlgn="auto" latinLnBrk="0" hangingPunct="1">
              <a:lnSpc>
                <a:spcPct val="70000"/>
              </a:lnSpc>
              <a:spcBef>
                <a:spcPts val="0"/>
              </a:spcBef>
              <a:spcAft>
                <a:spcPts val="0"/>
              </a:spcAft>
              <a:buClr>
                <a:srgbClr val="000000"/>
              </a:buClr>
              <a:buSzPts val="8800"/>
              <a:buFont typeface="Arial"/>
              <a:buNone/>
              <a:tabLst/>
              <a:defRPr/>
            </a:pPr>
            <a:r>
              <a:rPr kumimoji="0" lang="iw-IL" sz="6000" b="1" i="0" u="none" strike="noStrike" kern="0" cap="none" spc="0" normalizeH="0" baseline="0" noProof="0" dirty="0">
                <a:ln>
                  <a:noFill/>
                </a:ln>
                <a:solidFill>
                  <a:schemeClr val="lt1"/>
                </a:solidFill>
                <a:effectLst/>
                <a:uLnTx/>
                <a:uFillTx/>
                <a:latin typeface="Calibri"/>
                <a:ea typeface="Calibri"/>
                <a:cs typeface="Calibri"/>
                <a:sym typeface="Calibri"/>
              </a:rPr>
              <a:t>השתנה?</a:t>
            </a:r>
            <a:endParaRPr kumimoji="0" lang="iw-IL" sz="8000" b="1" i="0" u="none" strike="noStrike" kern="0" cap="none" spc="0" normalizeH="0" baseline="0" noProof="0" dirty="0">
              <a:ln>
                <a:noFill/>
              </a:ln>
              <a:solidFill>
                <a:schemeClr val="lt1"/>
              </a:solidFill>
              <a:effectLst/>
              <a:uLnTx/>
              <a:uFillTx/>
              <a:latin typeface="Calibri"/>
              <a:ea typeface="Calibri"/>
              <a:cs typeface="Calibri"/>
              <a:sym typeface="Calibri"/>
            </a:endParaRPr>
          </a:p>
        </p:txBody>
      </p:sp>
      <p:pic>
        <p:nvPicPr>
          <p:cNvPr id="134" name="Google Shape;134;p6">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394598" y="751015"/>
            <a:ext cx="6967729" cy="5644895"/>
          </a:xfrm>
          <a:prstGeom prst="rect">
            <a:avLst/>
          </a:prstGeom>
          <a:noFill/>
          <a:ln>
            <a:noFill/>
          </a:ln>
        </p:spPr>
      </p:pic>
      <p:pic>
        <p:nvPicPr>
          <p:cNvPr id="135" name="Google Shape;135;p6" descr="הפעלת הסרטון"/>
          <p:cNvPicPr preferRelativeResize="0"/>
          <p:nvPr/>
        </p:nvPicPr>
        <p:blipFill rotWithShape="1">
          <a:blip r:embed="rId5">
            <a:alphaModFix/>
          </a:blip>
          <a:srcRect/>
          <a:stretch/>
        </p:blipFill>
        <p:spPr>
          <a:xfrm>
            <a:off x="2736636" y="1826985"/>
            <a:ext cx="2185169" cy="2185169"/>
          </a:xfrm>
          <a:prstGeom prst="rect">
            <a:avLst/>
          </a:prstGeom>
          <a:noFill/>
          <a:ln>
            <a:noFill/>
          </a:ln>
        </p:spPr>
      </p:pic>
      <p:sp>
        <p:nvSpPr>
          <p:cNvPr id="136" name="Google Shape;136;p6">
            <a:hlinkClick r:id="rId6"/>
            <a:extLst>
              <a:ext uri="{C183D7F6-B498-43B3-948B-1728B52AA6E4}">
                <adec:decorative xmlns:adec="http://schemas.microsoft.com/office/drawing/2017/decorative" val="1"/>
              </a:ext>
            </a:extLst>
          </p:cNvPr>
          <p:cNvSpPr/>
          <p:nvPr/>
        </p:nvSpPr>
        <p:spPr>
          <a:xfrm>
            <a:off x="797668" y="1171027"/>
            <a:ext cx="6316658" cy="3547469"/>
          </a:xfrm>
          <a:prstGeom prst="rect">
            <a:avLst/>
          </a:prstGeom>
          <a:solidFill>
            <a:schemeClr val="lt1">
              <a:alpha val="784"/>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7">
            <a:extLst>
              <a:ext uri="{C183D7F6-B498-43B3-948B-1728B52AA6E4}">
                <adec:decorative xmlns:adec="http://schemas.microsoft.com/office/drawing/2017/decorative" val="1"/>
              </a:ext>
            </a:extLst>
          </p:cNvPr>
          <p:cNvSpPr/>
          <p:nvPr/>
        </p:nvSpPr>
        <p:spPr>
          <a:xfrm>
            <a:off x="411075" y="2822899"/>
            <a:ext cx="2692800" cy="2692800"/>
          </a:xfrm>
          <a:prstGeom prst="rect">
            <a:avLst/>
          </a:prstGeom>
          <a:blipFill rotWithShape="1">
            <a:blip r:embed="rId3">
              <a:alphaModFix/>
            </a:blip>
            <a:tile tx="0" ty="-342900" sx="35000" sy="35000" flip="none" algn="ctr"/>
          </a:blip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43" name="Google Shape;143;p7">
            <a:extLst>
              <a:ext uri="{C183D7F6-B498-43B3-948B-1728B52AA6E4}">
                <adec:decorative xmlns:adec="http://schemas.microsoft.com/office/drawing/2017/decorative" val="1"/>
              </a:ext>
            </a:extLst>
          </p:cNvPr>
          <p:cNvSpPr/>
          <p:nvPr/>
        </p:nvSpPr>
        <p:spPr>
          <a:xfrm>
            <a:off x="3320474" y="2822899"/>
            <a:ext cx="2692800" cy="2692800"/>
          </a:xfrm>
          <a:prstGeom prst="rect">
            <a:avLst/>
          </a:prstGeom>
          <a:blipFill rotWithShape="1">
            <a:blip r:embed="rId4">
              <a:alphaModFix/>
            </a:blip>
            <a:tile tx="0" ty="-342900" sx="35000" sy="35000" flip="none" algn="ctr"/>
          </a:blip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44" name="Google Shape;144;p7">
            <a:extLst>
              <a:ext uri="{C183D7F6-B498-43B3-948B-1728B52AA6E4}">
                <adec:decorative xmlns:adec="http://schemas.microsoft.com/office/drawing/2017/decorative" val="1"/>
              </a:ext>
            </a:extLst>
          </p:cNvPr>
          <p:cNvSpPr/>
          <p:nvPr/>
        </p:nvSpPr>
        <p:spPr>
          <a:xfrm>
            <a:off x="6230578" y="2822899"/>
            <a:ext cx="2692800" cy="2692800"/>
          </a:xfrm>
          <a:prstGeom prst="rect">
            <a:avLst/>
          </a:prstGeom>
          <a:blipFill rotWithShape="1">
            <a:blip r:embed="rId5">
              <a:alphaModFix/>
            </a:blip>
            <a:tile tx="0" ty="0" sx="35000" sy="35000" flip="none" algn="ctr"/>
          </a:blip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45" name="Google Shape;145;p7">
            <a:extLst>
              <a:ext uri="{C183D7F6-B498-43B3-948B-1728B52AA6E4}">
                <adec:decorative xmlns:adec="http://schemas.microsoft.com/office/drawing/2017/decorative" val="1"/>
              </a:ext>
            </a:extLst>
          </p:cNvPr>
          <p:cNvSpPr/>
          <p:nvPr/>
        </p:nvSpPr>
        <p:spPr>
          <a:xfrm>
            <a:off x="9140682" y="2822899"/>
            <a:ext cx="2692800" cy="2692800"/>
          </a:xfrm>
          <a:prstGeom prst="rect">
            <a:avLst/>
          </a:prstGeom>
          <a:blipFill rotWithShape="1">
            <a:blip r:embed="rId6">
              <a:alphaModFix/>
            </a:blip>
            <a:tile tx="0" ty="0" sx="35000" sy="35000" flip="none" algn="ctr"/>
          </a:blip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46" name="Google Shape;146;p7"/>
          <p:cNvSpPr>
            <a:spLocks noGrp="1"/>
          </p:cNvSpPr>
          <p:nvPr>
            <p:ph type="title" idx="4294967295"/>
          </p:nvPr>
        </p:nvSpPr>
        <p:spPr>
          <a:xfrm>
            <a:off x="1399084" y="870200"/>
            <a:ext cx="9393834" cy="1212599"/>
          </a:xfrm>
          <a:prstGeom prst="rect">
            <a:avLst/>
          </a:prstGeom>
          <a:noFill/>
          <a:ln>
            <a:noFill/>
            <a:prstDash/>
          </a:ln>
          <a:effectLst>
            <a:outerShdw blurRad="50800" dist="38100" dir="18900000" algn="bl" rotWithShape="0">
              <a:srgbClr val="000000">
                <a:alpha val="40000"/>
              </a:srgbClr>
            </a:outerShdw>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70000"/>
              </a:lnSpc>
              <a:spcBef>
                <a:spcPts val="0"/>
              </a:spcBef>
              <a:spcAft>
                <a:spcPts val="0"/>
              </a:spcAft>
              <a:buClr>
                <a:srgbClr val="000000"/>
              </a:buClr>
              <a:buSzPts val="8800"/>
              <a:buFont typeface="Arial"/>
              <a:buNone/>
              <a:tabLst/>
              <a:defRPr/>
            </a:pPr>
            <a:r>
              <a:rPr kumimoji="0" lang="iw-IL" sz="4400" b="1" i="0" u="none" strike="noStrike" kern="0" cap="none" spc="0" normalizeH="0" baseline="0" noProof="0" dirty="0">
                <a:ln>
                  <a:noFill/>
                </a:ln>
                <a:solidFill>
                  <a:schemeClr val="lt1"/>
                </a:solidFill>
                <a:effectLst/>
                <a:uLnTx/>
                <a:uFillTx/>
                <a:latin typeface="Calibri"/>
                <a:ea typeface="Calibri"/>
                <a:cs typeface="Calibri"/>
                <a:sym typeface="Calibri"/>
              </a:rPr>
              <a:t>מה יקרה לעולם שלנו אם</a:t>
            </a:r>
            <a:endParaRPr kumimoji="0" lang="iw-IL"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1" eaLnBrk="1" fontAlgn="auto" latinLnBrk="0" hangingPunct="1">
              <a:lnSpc>
                <a:spcPct val="70000"/>
              </a:lnSpc>
              <a:spcBef>
                <a:spcPts val="0"/>
              </a:spcBef>
              <a:spcAft>
                <a:spcPts val="0"/>
              </a:spcAft>
              <a:buClr>
                <a:srgbClr val="000000"/>
              </a:buClr>
              <a:buSzPts val="8800"/>
              <a:buFont typeface="Arial"/>
              <a:buNone/>
              <a:tabLst/>
              <a:defRPr/>
            </a:pPr>
            <a:r>
              <a:rPr kumimoji="0" lang="iw-IL" sz="6000" b="1" i="0" u="none" strike="noStrike" kern="0" cap="none" spc="0" normalizeH="0" baseline="0" noProof="0" dirty="0">
                <a:ln>
                  <a:noFill/>
                </a:ln>
                <a:solidFill>
                  <a:schemeClr val="lt1"/>
                </a:solidFill>
                <a:effectLst/>
                <a:uLnTx/>
                <a:uFillTx/>
                <a:latin typeface="Calibri"/>
                <a:ea typeface="Calibri"/>
                <a:cs typeface="Calibri"/>
                <a:sym typeface="Calibri"/>
              </a:rPr>
              <a:t>הטמפרטורה תעלה ב - 5 מעלות?</a:t>
            </a:r>
            <a:endParaRPr kumimoji="0" lang="iw-IL" sz="8000" b="1" i="0" u="none" strike="noStrike" kern="0" cap="none" spc="0" normalizeH="0" baseline="0" noProof="0" dirty="0">
              <a:ln>
                <a:noFill/>
              </a:ln>
              <a:solidFill>
                <a:schemeClr val="lt1"/>
              </a:solidFill>
              <a:effectLst/>
              <a:uLnTx/>
              <a:uFillTx/>
              <a:latin typeface="Calibri"/>
              <a:ea typeface="Calibri"/>
              <a:cs typeface="Calibri"/>
              <a:sym typeface="Calibri"/>
            </a:endParaRPr>
          </a:p>
        </p:txBody>
      </p:sp>
      <p:sp>
        <p:nvSpPr>
          <p:cNvPr id="147" name="Google Shape;147;p7"/>
          <p:cNvSpPr/>
          <p:nvPr/>
        </p:nvSpPr>
        <p:spPr>
          <a:xfrm>
            <a:off x="9373509" y="5515699"/>
            <a:ext cx="2227146" cy="461624"/>
          </a:xfrm>
          <a:prstGeom prst="rect">
            <a:avLst/>
          </a:prstGeom>
          <a:noFill/>
          <a:ln>
            <a:noFill/>
          </a:ln>
          <a:effectLst>
            <a:outerShdw blurRad="50800" dist="38100" dir="18900000" algn="bl" rotWithShape="0">
              <a:srgbClr val="000000">
                <a:alpha val="40000"/>
              </a:srgbClr>
            </a:outerShdw>
          </a:effectLst>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8800"/>
              <a:buFont typeface="Arial"/>
              <a:buNone/>
            </a:pPr>
            <a:r>
              <a:rPr lang="iw-IL" sz="2400" b="1" i="0" u="none" strike="noStrike" cap="none">
                <a:solidFill>
                  <a:schemeClr val="lt1"/>
                </a:solidFill>
                <a:latin typeface="Calibri"/>
                <a:ea typeface="Calibri"/>
                <a:cs typeface="Calibri"/>
                <a:sym typeface="Calibri"/>
              </a:rPr>
              <a:t>שריפות</a:t>
            </a:r>
            <a:endParaRPr/>
          </a:p>
        </p:txBody>
      </p:sp>
      <p:sp>
        <p:nvSpPr>
          <p:cNvPr id="148" name="Google Shape;148;p7"/>
          <p:cNvSpPr/>
          <p:nvPr/>
        </p:nvSpPr>
        <p:spPr>
          <a:xfrm>
            <a:off x="6463405" y="5515699"/>
            <a:ext cx="2227146" cy="461624"/>
          </a:xfrm>
          <a:prstGeom prst="rect">
            <a:avLst/>
          </a:prstGeom>
          <a:noFill/>
          <a:ln>
            <a:noFill/>
          </a:ln>
          <a:effectLst>
            <a:outerShdw blurRad="50800" dist="38100" dir="18900000" algn="bl" rotWithShape="0">
              <a:srgbClr val="000000">
                <a:alpha val="40000"/>
              </a:srgbClr>
            </a:outerShdw>
          </a:effectLst>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8800"/>
              <a:buFont typeface="Arial"/>
              <a:buNone/>
            </a:pPr>
            <a:r>
              <a:rPr lang="he-IL" sz="2400" b="1" i="0" u="none" strike="noStrike" cap="none" dirty="0">
                <a:solidFill>
                  <a:schemeClr val="lt1"/>
                </a:solidFill>
                <a:latin typeface="Calibri"/>
                <a:ea typeface="Calibri"/>
                <a:cs typeface="Calibri"/>
                <a:sym typeface="Calibri"/>
              </a:rPr>
              <a:t>המסת </a:t>
            </a:r>
            <a:r>
              <a:rPr lang="iw-IL" sz="2400" b="1" i="0" u="none" strike="noStrike" cap="none" dirty="0">
                <a:solidFill>
                  <a:schemeClr val="lt1"/>
                </a:solidFill>
                <a:latin typeface="Calibri"/>
                <a:ea typeface="Calibri"/>
                <a:cs typeface="Calibri"/>
                <a:sym typeface="Calibri"/>
              </a:rPr>
              <a:t> קרחונים</a:t>
            </a:r>
            <a:endParaRPr dirty="0"/>
          </a:p>
        </p:txBody>
      </p:sp>
      <p:sp>
        <p:nvSpPr>
          <p:cNvPr id="149" name="Google Shape;149;p7"/>
          <p:cNvSpPr/>
          <p:nvPr/>
        </p:nvSpPr>
        <p:spPr>
          <a:xfrm>
            <a:off x="3572860" y="5515699"/>
            <a:ext cx="2227146" cy="461624"/>
          </a:xfrm>
          <a:prstGeom prst="rect">
            <a:avLst/>
          </a:prstGeom>
          <a:noFill/>
          <a:ln>
            <a:noFill/>
          </a:ln>
          <a:effectLst>
            <a:outerShdw blurRad="50800" dist="38100" dir="18900000" algn="bl" rotWithShape="0">
              <a:srgbClr val="000000">
                <a:alpha val="40000"/>
              </a:srgbClr>
            </a:outerShdw>
          </a:effectLst>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8800"/>
              <a:buFont typeface="Arial"/>
              <a:buNone/>
            </a:pPr>
            <a:r>
              <a:rPr lang="iw-IL" sz="2400" b="1" i="0" u="none" strike="noStrike" cap="none">
                <a:solidFill>
                  <a:schemeClr val="lt1"/>
                </a:solidFill>
                <a:latin typeface="Calibri"/>
                <a:ea typeface="Calibri"/>
                <a:cs typeface="Calibri"/>
                <a:sym typeface="Calibri"/>
              </a:rPr>
              <a:t>שיטפונות</a:t>
            </a:r>
            <a:endParaRPr/>
          </a:p>
        </p:txBody>
      </p:sp>
      <p:sp>
        <p:nvSpPr>
          <p:cNvPr id="150" name="Google Shape;150;p7"/>
          <p:cNvSpPr/>
          <p:nvPr/>
        </p:nvSpPr>
        <p:spPr>
          <a:xfrm>
            <a:off x="662756" y="5515699"/>
            <a:ext cx="2227146" cy="461624"/>
          </a:xfrm>
          <a:prstGeom prst="rect">
            <a:avLst/>
          </a:prstGeom>
          <a:noFill/>
          <a:ln>
            <a:noFill/>
          </a:ln>
          <a:effectLst>
            <a:outerShdw blurRad="50800" dist="38100" dir="18900000" algn="bl" rotWithShape="0">
              <a:srgbClr val="000000">
                <a:alpha val="40000"/>
              </a:srgbClr>
            </a:outerShdw>
          </a:effectLst>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8800"/>
              <a:buFont typeface="Arial"/>
              <a:buNone/>
            </a:pPr>
            <a:r>
              <a:rPr lang="iw-IL" sz="2400" b="1" i="0" u="none" strike="noStrike" cap="none">
                <a:solidFill>
                  <a:schemeClr val="lt1"/>
                </a:solidFill>
                <a:latin typeface="Calibri"/>
                <a:ea typeface="Calibri"/>
                <a:cs typeface="Calibri"/>
                <a:sym typeface="Calibri"/>
              </a:rPr>
              <a:t>סופות</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7" name="Google Shape;157;p8"/>
          <p:cNvSpPr>
            <a:spLocks noGrp="1"/>
          </p:cNvSpPr>
          <p:nvPr>
            <p:ph type="title" idx="4294967295"/>
          </p:nvPr>
        </p:nvSpPr>
        <p:spPr>
          <a:xfrm>
            <a:off x="1399083" y="3059688"/>
            <a:ext cx="9393834" cy="738623"/>
          </a:xfrm>
          <a:prstGeom prst="rect">
            <a:avLst/>
          </a:prstGeom>
          <a:noFill/>
          <a:ln>
            <a:noFill/>
            <a:prstDash/>
          </a:ln>
          <a:effectLst>
            <a:outerShdw blurRad="50800" dist="38100" dir="18900000" algn="bl" rotWithShape="0">
              <a:srgbClr val="000000">
                <a:alpha val="40000"/>
              </a:srgbClr>
            </a:outerShdw>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70000"/>
              </a:lnSpc>
              <a:spcBef>
                <a:spcPts val="0"/>
              </a:spcBef>
              <a:spcAft>
                <a:spcPts val="0"/>
              </a:spcAft>
              <a:buClr>
                <a:srgbClr val="000000"/>
              </a:buClr>
              <a:buSzPts val="8800"/>
              <a:buFont typeface="Arial"/>
              <a:buNone/>
              <a:tabLst/>
              <a:defRPr/>
            </a:pPr>
            <a:r>
              <a:rPr kumimoji="0" lang="iw-IL" sz="6000" b="1" i="0" u="none" strike="noStrike" kern="0" cap="none" spc="0" normalizeH="0" baseline="0" noProof="0" dirty="0">
                <a:ln>
                  <a:noFill/>
                </a:ln>
                <a:solidFill>
                  <a:schemeClr val="lt1"/>
                </a:solidFill>
                <a:effectLst/>
                <a:uLnTx/>
                <a:uFillTx/>
                <a:latin typeface="Calibri"/>
                <a:ea typeface="Calibri"/>
                <a:cs typeface="Calibri"/>
                <a:sym typeface="Calibri"/>
              </a:rPr>
              <a:t>דוגמאות מהעולם</a:t>
            </a:r>
            <a:endParaRPr kumimoji="0" lang="iw-IL" sz="8000" b="1" i="0" u="none" strike="noStrike" kern="0" cap="none" spc="0" normalizeH="0" baseline="0" noProof="0" dirty="0">
              <a:ln>
                <a:noFill/>
              </a:ln>
              <a:solidFill>
                <a:schemeClr val="lt1"/>
              </a:solidFill>
              <a:effectLst/>
              <a:uLnTx/>
              <a:uFillTx/>
              <a:latin typeface="Calibri"/>
              <a:ea typeface="Calibri"/>
              <a:cs typeface="Calibri"/>
              <a:sym typeface="Calibri"/>
            </a:endParaRPr>
          </a:p>
        </p:txBody>
      </p:sp>
      <p:sp>
        <p:nvSpPr>
          <p:cNvPr id="158" name="Google Shape;158;p8"/>
          <p:cNvSpPr/>
          <p:nvPr/>
        </p:nvSpPr>
        <p:spPr>
          <a:xfrm>
            <a:off x="8709791" y="2646761"/>
            <a:ext cx="2605546" cy="461624"/>
          </a:xfrm>
          <a:prstGeom prst="rect">
            <a:avLst/>
          </a:prstGeom>
          <a:noFill/>
          <a:ln>
            <a:noFill/>
          </a:ln>
          <a:effectLst>
            <a:outerShdw blurRad="50800" dist="38100" dir="18900000" algn="bl" rotWithShape="0">
              <a:srgbClr val="000000">
                <a:alpha val="40000"/>
              </a:srgbClr>
            </a:outerShdw>
          </a:effectLst>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8800"/>
              <a:buFont typeface="Arial"/>
              <a:buNone/>
            </a:pPr>
            <a:r>
              <a:rPr lang="iw-IL" sz="2400" b="1" i="0" u="none" strike="noStrike" cap="none">
                <a:solidFill>
                  <a:schemeClr val="lt1"/>
                </a:solidFill>
                <a:latin typeface="Calibri"/>
                <a:ea typeface="Calibri"/>
                <a:cs typeface="Calibri"/>
                <a:sym typeface="Calibri"/>
              </a:rPr>
              <a:t>עומסי חום בישראל</a:t>
            </a:r>
            <a:endParaRPr/>
          </a:p>
        </p:txBody>
      </p:sp>
      <p:sp>
        <p:nvSpPr>
          <p:cNvPr id="160" name="Google Shape;160;p8"/>
          <p:cNvSpPr/>
          <p:nvPr/>
        </p:nvSpPr>
        <p:spPr>
          <a:xfrm>
            <a:off x="1145814" y="2740668"/>
            <a:ext cx="2227146" cy="461624"/>
          </a:xfrm>
          <a:prstGeom prst="rect">
            <a:avLst/>
          </a:prstGeom>
          <a:noFill/>
          <a:ln>
            <a:noFill/>
          </a:ln>
          <a:effectLst>
            <a:outerShdw blurRad="50800" dist="38100" dir="18900000" algn="bl" rotWithShape="0">
              <a:srgbClr val="000000">
                <a:alpha val="40000"/>
              </a:srgbClr>
            </a:outerShdw>
          </a:effectLst>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8800"/>
              <a:buFont typeface="Arial"/>
              <a:buNone/>
            </a:pPr>
            <a:r>
              <a:rPr lang="iw-IL" sz="2400" b="1" i="0" u="none" strike="noStrike" cap="none">
                <a:solidFill>
                  <a:schemeClr val="lt1"/>
                </a:solidFill>
                <a:latin typeface="Calibri"/>
                <a:ea typeface="Calibri"/>
                <a:cs typeface="Calibri"/>
                <a:sym typeface="Calibri"/>
              </a:rPr>
              <a:t>הצפות בבלגיה</a:t>
            </a:r>
            <a:endParaRPr/>
          </a:p>
        </p:txBody>
      </p:sp>
      <p:pic>
        <p:nvPicPr>
          <p:cNvPr id="156" name="Google Shape;156;p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31390" y="3871891"/>
            <a:ext cx="3455994" cy="2319836"/>
          </a:xfrm>
          <a:prstGeom prst="rect">
            <a:avLst/>
          </a:prstGeom>
          <a:blipFill rotWithShape="1">
            <a:blip r:embed="rId4">
              <a:alphaModFix/>
            </a:blip>
            <a:tile tx="0" ty="-342900" sx="35000" sy="35000" flip="none" algn="ctr"/>
          </a:blipFill>
          <a:ln>
            <a:noFill/>
          </a:ln>
          <a:effectLst>
            <a:outerShdw blurRad="63500" sx="102000" sy="102000" algn="ctr" rotWithShape="0">
              <a:srgbClr val="000000">
                <a:alpha val="40000"/>
              </a:srgbClr>
            </a:outerShdw>
          </a:effectLst>
        </p:spPr>
      </p:pic>
      <p:sp>
        <p:nvSpPr>
          <p:cNvPr id="159" name="Google Shape;159;p8"/>
          <p:cNvSpPr/>
          <p:nvPr/>
        </p:nvSpPr>
        <p:spPr>
          <a:xfrm>
            <a:off x="8572136" y="6229202"/>
            <a:ext cx="2935330" cy="461624"/>
          </a:xfrm>
          <a:prstGeom prst="rect">
            <a:avLst/>
          </a:prstGeom>
          <a:noFill/>
          <a:ln>
            <a:noFill/>
          </a:ln>
          <a:effectLst>
            <a:outerShdw blurRad="50800" dist="38100" dir="18900000" algn="bl" rotWithShape="0">
              <a:srgbClr val="000000">
                <a:alpha val="40000"/>
              </a:srgbClr>
            </a:outerShdw>
          </a:effectLst>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8800"/>
              <a:buFont typeface="Arial"/>
              <a:buNone/>
            </a:pPr>
            <a:r>
              <a:rPr lang="iw-IL" sz="2400" b="1" i="0" u="none" strike="noStrike" cap="none">
                <a:solidFill>
                  <a:schemeClr val="lt1"/>
                </a:solidFill>
                <a:latin typeface="Calibri"/>
                <a:ea typeface="Calibri"/>
                <a:cs typeface="Calibri"/>
                <a:sym typeface="Calibri"/>
              </a:rPr>
              <a:t>שריפות בקליפורניה</a:t>
            </a:r>
            <a:endParaRPr/>
          </a:p>
        </p:txBody>
      </p:sp>
      <p:sp>
        <p:nvSpPr>
          <p:cNvPr id="161" name="Google Shape;161;p8"/>
          <p:cNvSpPr/>
          <p:nvPr/>
        </p:nvSpPr>
        <p:spPr>
          <a:xfrm>
            <a:off x="898908" y="6265307"/>
            <a:ext cx="2720958" cy="461624"/>
          </a:xfrm>
          <a:prstGeom prst="rect">
            <a:avLst/>
          </a:prstGeom>
          <a:noFill/>
          <a:ln>
            <a:noFill/>
          </a:ln>
          <a:effectLst>
            <a:outerShdw blurRad="50800" dist="38100" dir="18900000" algn="bl" rotWithShape="0">
              <a:srgbClr val="000000">
                <a:alpha val="40000"/>
              </a:srgbClr>
            </a:outerShdw>
          </a:effectLst>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8800"/>
              <a:buFont typeface="Arial"/>
              <a:buNone/>
            </a:pPr>
            <a:r>
              <a:rPr lang="iw-IL" sz="2400" b="1" i="0" u="none" strike="noStrike" cap="none">
                <a:solidFill>
                  <a:schemeClr val="lt1"/>
                </a:solidFill>
                <a:latin typeface="Calibri"/>
                <a:ea typeface="Calibri"/>
                <a:cs typeface="Calibri"/>
                <a:sym typeface="Calibri"/>
              </a:rPr>
              <a:t>סופות חול בישראל</a:t>
            </a:r>
            <a:endParaRPr/>
          </a:p>
        </p:txBody>
      </p:sp>
      <p:pic>
        <p:nvPicPr>
          <p:cNvPr id="162" name="Google Shape;162;p8">
            <a:extLst>
              <a:ext uri="{C183D7F6-B498-43B3-948B-1728B52AA6E4}">
                <adec:decorative xmlns:adec="http://schemas.microsoft.com/office/drawing/2017/decorative" val="1"/>
              </a:ext>
            </a:extLst>
          </p:cNvPr>
          <p:cNvPicPr preferRelativeResize="0"/>
          <p:nvPr/>
        </p:nvPicPr>
        <p:blipFill rotWithShape="1">
          <a:blip r:embed="rId5">
            <a:alphaModFix/>
          </a:blip>
          <a:srcRect l="12527" t="7429" r="1921" b="5589"/>
          <a:stretch/>
        </p:blipFill>
        <p:spPr>
          <a:xfrm>
            <a:off x="8284567" y="3871891"/>
            <a:ext cx="3455994" cy="2342310"/>
          </a:xfrm>
          <a:prstGeom prst="rect">
            <a:avLst/>
          </a:prstGeom>
          <a:blipFill rotWithShape="1">
            <a:blip r:embed="rId4">
              <a:alphaModFix/>
            </a:blip>
            <a:tile tx="0" ty="-342900" sx="35000" sy="35000" flip="none" algn="ctr"/>
          </a:blipFill>
          <a:ln>
            <a:noFill/>
          </a:ln>
          <a:effectLst>
            <a:outerShdw blurRad="63500" sx="102000" sy="102000" algn="ctr" rotWithShape="0">
              <a:srgbClr val="000000">
                <a:alpha val="40000"/>
              </a:srgbClr>
            </a:outerShdw>
          </a:effectLst>
        </p:spPr>
      </p:pic>
      <p:pic>
        <p:nvPicPr>
          <p:cNvPr id="163" name="Google Shape;163;p8">
            <a:extLst>
              <a:ext uri="{C183D7F6-B498-43B3-948B-1728B52AA6E4}">
                <adec:decorative xmlns:adec="http://schemas.microsoft.com/office/drawing/2017/decorative" val="1"/>
              </a:ext>
            </a:extLst>
          </p:cNvPr>
          <p:cNvPicPr preferRelativeResize="0"/>
          <p:nvPr/>
        </p:nvPicPr>
        <p:blipFill rotWithShape="1">
          <a:blip r:embed="rId6">
            <a:alphaModFix/>
          </a:blip>
          <a:srcRect l="11541" t="569" r="7533"/>
          <a:stretch/>
        </p:blipFill>
        <p:spPr>
          <a:xfrm>
            <a:off x="528225" y="315673"/>
            <a:ext cx="3455994" cy="2379785"/>
          </a:xfrm>
          <a:prstGeom prst="rect">
            <a:avLst/>
          </a:prstGeom>
          <a:blipFill rotWithShape="1">
            <a:blip r:embed="rId4">
              <a:alphaModFix/>
            </a:blip>
            <a:tile tx="0" ty="-342900" sx="35000" sy="35000" flip="none" algn="ctr"/>
          </a:blipFill>
          <a:ln>
            <a:noFill/>
          </a:ln>
          <a:effectLst>
            <a:outerShdw blurRad="63500" sx="102000" sy="102000" algn="ctr" rotWithShape="0">
              <a:srgbClr val="000000">
                <a:alpha val="40000"/>
              </a:srgbClr>
            </a:outerShdw>
          </a:effectLst>
        </p:spPr>
      </p:pic>
      <p:pic>
        <p:nvPicPr>
          <p:cNvPr id="164" name="Google Shape;164;p8">
            <a:extLst>
              <a:ext uri="{C183D7F6-B498-43B3-948B-1728B52AA6E4}">
                <adec:decorative xmlns:adec="http://schemas.microsoft.com/office/drawing/2017/decorative" val="1"/>
              </a:ext>
            </a:extLst>
          </p:cNvPr>
          <p:cNvPicPr preferRelativeResize="0"/>
          <p:nvPr/>
        </p:nvPicPr>
        <p:blipFill rotWithShape="1">
          <a:blip r:embed="rId7">
            <a:alphaModFix/>
          </a:blip>
          <a:srcRect l="17787" t="447"/>
          <a:stretch/>
        </p:blipFill>
        <p:spPr>
          <a:xfrm>
            <a:off x="8284567" y="315673"/>
            <a:ext cx="3455994" cy="2345383"/>
          </a:xfrm>
          <a:prstGeom prst="rect">
            <a:avLst/>
          </a:prstGeom>
          <a:blipFill rotWithShape="1">
            <a:blip r:embed="rId4">
              <a:alphaModFix/>
            </a:blip>
            <a:tile tx="0" ty="-342900" sx="35000" sy="35000" flip="none" algn="ctr"/>
          </a:blipFill>
          <a:ln>
            <a:noFill/>
          </a:ln>
          <a:effectLst>
            <a:outerShdw blurRad="63500" sx="102000" sy="102000" algn="ctr" rotWithShape="0">
              <a:srgbClr val="000000">
                <a:alpha val="4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p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0"/>
            <a:ext cx="4265139" cy="2776634"/>
          </a:xfrm>
          <a:prstGeom prst="rect">
            <a:avLst/>
          </a:prstGeom>
          <a:noFill/>
          <a:ln>
            <a:noFill/>
          </a:ln>
        </p:spPr>
      </p:pic>
      <p:sp>
        <p:nvSpPr>
          <p:cNvPr id="171" name="Google Shape;171;p9"/>
          <p:cNvSpPr>
            <a:spLocks noGrp="1"/>
          </p:cNvSpPr>
          <p:nvPr>
            <p:ph type="title" idx="4294967295"/>
          </p:nvPr>
        </p:nvSpPr>
        <p:spPr>
          <a:xfrm>
            <a:off x="5051063" y="2635002"/>
            <a:ext cx="7936039" cy="1600398"/>
          </a:xfrm>
          <a:prstGeom prst="rect">
            <a:avLst/>
          </a:prstGeom>
          <a:noFill/>
          <a:ln>
            <a:noFill/>
            <a:prstDash/>
          </a:ln>
          <a:effectLst>
            <a:outerShdw blurRad="50800" dist="38100" dir="18900000" algn="bl" rotWithShape="0">
              <a:srgbClr val="000000">
                <a:alpha val="40000"/>
              </a:srgbClr>
            </a:outerShdw>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70000"/>
              </a:lnSpc>
              <a:spcBef>
                <a:spcPts val="0"/>
              </a:spcBef>
              <a:spcAft>
                <a:spcPts val="0"/>
              </a:spcAft>
              <a:buClr>
                <a:srgbClr val="000000"/>
              </a:buClr>
              <a:buSzPts val="8800"/>
              <a:buFont typeface="Arial"/>
              <a:buNone/>
              <a:tabLst/>
              <a:defRPr/>
            </a:pPr>
            <a:r>
              <a:rPr kumimoji="0" lang="iw-IL" sz="6000" b="1" i="0" u="none" strike="noStrike" kern="0" cap="none" spc="0" normalizeH="0" baseline="0" noProof="0" dirty="0">
                <a:ln>
                  <a:noFill/>
                </a:ln>
                <a:solidFill>
                  <a:schemeClr val="lt1"/>
                </a:solidFill>
                <a:effectLst/>
                <a:uLnTx/>
                <a:uFillTx/>
                <a:latin typeface="Calibri"/>
                <a:ea typeface="Calibri"/>
                <a:cs typeface="Calibri"/>
                <a:sym typeface="Calibri"/>
              </a:rPr>
              <a:t>איך הרגשתם</a:t>
            </a:r>
          </a:p>
          <a:p>
            <a:pPr marL="0" marR="0" lvl="0" indent="0" algn="ctr" defTabSz="914400" rtl="1" eaLnBrk="1" fontAlgn="auto" latinLnBrk="0" hangingPunct="1">
              <a:lnSpc>
                <a:spcPct val="70000"/>
              </a:lnSpc>
              <a:spcBef>
                <a:spcPts val="0"/>
              </a:spcBef>
              <a:spcAft>
                <a:spcPts val="0"/>
              </a:spcAft>
              <a:buClr>
                <a:srgbClr val="000000"/>
              </a:buClr>
              <a:buSzPts val="8800"/>
              <a:buFont typeface="Arial"/>
              <a:buNone/>
              <a:tabLst/>
              <a:defRPr/>
            </a:pPr>
            <a:r>
              <a:rPr kumimoji="0" lang="iw-IL" sz="8000" b="1" i="0" u="none" strike="noStrike" kern="0" cap="none" spc="0" normalizeH="0" baseline="0" noProof="0" dirty="0">
                <a:ln>
                  <a:noFill/>
                </a:ln>
                <a:solidFill>
                  <a:schemeClr val="lt1"/>
                </a:solidFill>
                <a:effectLst/>
                <a:uLnTx/>
                <a:uFillTx/>
                <a:latin typeface="Calibri"/>
                <a:ea typeface="Calibri"/>
                <a:cs typeface="Calibri"/>
                <a:sym typeface="Calibri"/>
              </a:rPr>
              <a:t>בקיץ האחרון?</a:t>
            </a:r>
          </a:p>
        </p:txBody>
      </p:sp>
      <p:pic>
        <p:nvPicPr>
          <p:cNvPr id="172" name="Google Shape;172;p9">
            <a:extLst>
              <a:ext uri="{C183D7F6-B498-43B3-948B-1728B52AA6E4}">
                <adec:decorative xmlns:adec="http://schemas.microsoft.com/office/drawing/2017/decorative" val="1"/>
              </a:ext>
            </a:extLst>
          </p:cNvPr>
          <p:cNvPicPr preferRelativeResize="0"/>
          <p:nvPr/>
        </p:nvPicPr>
        <p:blipFill rotWithShape="1">
          <a:blip r:embed="rId4">
            <a:alphaModFix/>
          </a:blip>
          <a:srcRect r="3279"/>
          <a:stretch/>
        </p:blipFill>
        <p:spPr>
          <a:xfrm>
            <a:off x="-534205" y="2943"/>
            <a:ext cx="6630205" cy="6855057"/>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5481ece-085c-4051-9e36-d405e2c6b9f1" xsi:nil="true"/>
    <lcf76f155ced4ddcb4097134ff3c332f xmlns="5986fafe-ce1e-4054-9e70-82256040b949">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2D3630D225AC040BE55C55EC1F1C31E" ma:contentTypeVersion="16" ma:contentTypeDescription="Create a new document." ma:contentTypeScope="" ma:versionID="e9332e24bca3563f746b99a70a67203a">
  <xsd:schema xmlns:xsd="http://www.w3.org/2001/XMLSchema" xmlns:xs="http://www.w3.org/2001/XMLSchema" xmlns:p="http://schemas.microsoft.com/office/2006/metadata/properties" xmlns:ns2="45481ece-085c-4051-9e36-d405e2c6b9f1" xmlns:ns3="5986fafe-ce1e-4054-9e70-82256040b949" targetNamespace="http://schemas.microsoft.com/office/2006/metadata/properties" ma:root="true" ma:fieldsID="537dfc74e1ed89abd861e16ef7febfad" ns2:_="" ns3:_="">
    <xsd:import namespace="45481ece-085c-4051-9e36-d405e2c6b9f1"/>
    <xsd:import namespace="5986fafe-ce1e-4054-9e70-82256040b94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MediaServiceGenerationTime" minOccurs="0"/>
                <xsd:element ref="ns3:MediaServiceEventHashCode" minOccurs="0"/>
                <xsd:element ref="ns3:MediaLengthInSeconds" minOccurs="0"/>
                <xsd:element ref="ns3:MediaServiceDateTaken" minOccurs="0"/>
                <xsd:element ref="ns3:lcf76f155ced4ddcb4097134ff3c332f" minOccurs="0"/>
                <xsd:element ref="ns2:TaxCatchAll" minOccurs="0"/>
                <xsd:element ref="ns3:MediaServiceOCR" minOccurs="0"/>
                <xsd:element ref="ns3:MediaServiceLocation"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481ece-085c-4051-9e36-d405e2c6b9f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9c8af511-bd15-49d5-8532-22276998a571}" ma:internalName="TaxCatchAll" ma:showField="CatchAllData" ma:web="45481ece-085c-4051-9e36-d405e2c6b9f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986fafe-ce1e-4054-9e70-82256040b94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d46a8c9c-758c-460d-bc6c-4b1809200b3f"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76338A8-F270-4EA2-9989-BC1B16BB3303}">
  <ds:schemaRefs>
    <ds:schemaRef ds:uri="http://schemas.microsoft.com/office/2006/metadata/properties"/>
    <ds:schemaRef ds:uri="http://schemas.microsoft.com/office/infopath/2007/PartnerControls"/>
    <ds:schemaRef ds:uri="45481ece-085c-4051-9e36-d405e2c6b9f1"/>
    <ds:schemaRef ds:uri="5986fafe-ce1e-4054-9e70-82256040b949"/>
  </ds:schemaRefs>
</ds:datastoreItem>
</file>

<file path=customXml/itemProps2.xml><?xml version="1.0" encoding="utf-8"?>
<ds:datastoreItem xmlns:ds="http://schemas.openxmlformats.org/officeDocument/2006/customXml" ds:itemID="{AEA8525D-5EDA-48D7-97FA-36615118C3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481ece-085c-4051-9e36-d405e2c6b9f1"/>
    <ds:schemaRef ds:uri="5986fafe-ce1e-4054-9e70-82256040b94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E35CE8A-9005-4440-8355-883A33527FB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TotalTime>
  <Words>3075</Words>
  <Application>Microsoft Office PowerPoint</Application>
  <PresentationFormat>מסך רחב</PresentationFormat>
  <Paragraphs>420</Paragraphs>
  <Slides>18</Slides>
  <Notes>18</Notes>
  <HiddenSlides>0</HiddenSlides>
  <MMClips>1</MMClips>
  <ScaleCrop>false</ScaleCrop>
  <HeadingPairs>
    <vt:vector size="6" baseType="variant">
      <vt:variant>
        <vt:lpstr>גופנים בשימוש</vt:lpstr>
      </vt:variant>
      <vt:variant>
        <vt:i4>4</vt:i4>
      </vt:variant>
      <vt:variant>
        <vt:lpstr>ערכת נושא</vt:lpstr>
      </vt:variant>
      <vt:variant>
        <vt:i4>1</vt:i4>
      </vt:variant>
      <vt:variant>
        <vt:lpstr>כותרות שקופיות</vt:lpstr>
      </vt:variant>
      <vt:variant>
        <vt:i4>18</vt:i4>
      </vt:variant>
    </vt:vector>
  </HeadingPairs>
  <TitlesOfParts>
    <vt:vector size="23" baseType="lpstr">
      <vt:lpstr>Arial</vt:lpstr>
      <vt:lpstr>Assistant</vt:lpstr>
      <vt:lpstr>Play</vt:lpstr>
      <vt:lpstr>Calibri</vt:lpstr>
      <vt:lpstr>Office Theme</vt:lpstr>
      <vt:lpstr>שינויי אקלים</vt:lpstr>
      <vt:lpstr>שינויי אקלים</vt:lpstr>
      <vt:lpstr>מהם שינויי האקלים?</vt:lpstr>
      <vt:lpstr>אפקט החממה  וההתחממות הגולבלית</vt:lpstr>
      <vt:lpstr>עליית הטמפרטורות בכדור הארץ</vt:lpstr>
      <vt:lpstr>מה בעצם  השתנה?</vt:lpstr>
      <vt:lpstr>מה יקרה לעולם שלנו אם הטמפרטורה תעלה ב - 5 מעלות?</vt:lpstr>
      <vt:lpstr>דוגמאות מהעולם</vt:lpstr>
      <vt:lpstr>איך הרגשתם בקיץ האחרון?</vt:lpstr>
      <vt:lpstr>איך השינויים משפיעים עלינו?</vt:lpstr>
      <vt:lpstr>גבוה יותר</vt:lpstr>
      <vt:lpstr>חם יותר </vt:lpstr>
      <vt:lpstr>יבש  יותר</vt:lpstr>
      <vt:lpstr>קיצוני יותר </vt:lpstr>
      <vt:lpstr>שינויי אקלים</vt:lpstr>
      <vt:lpstr>שינויי אקלים</vt:lpstr>
      <vt:lpstr>8</vt:lpstr>
      <vt:lpstr>תודה רבה!</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שינויי אקלים</dc:title>
  <dc:creator>Yaron Melenboim</dc:creator>
  <cp:lastModifiedBy>איילת רייך</cp:lastModifiedBy>
  <cp:revision>2</cp:revision>
  <dcterms:created xsi:type="dcterms:W3CDTF">2024-12-03T09:07:15Z</dcterms:created>
  <dcterms:modified xsi:type="dcterms:W3CDTF">2026-01-28T13:41:07Z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0x010100D2D3630D225AC040BE55C55EC1F1C31E</vt:lpwstr>
  </property>
  <property fmtid="{D5CDD505-2E9C-101B-9397-08002B2CF9AE}" pid="3" name="MediaServiceImageTags">
    <vt:lpwstr/>
  </property>
</Properties>
</file>