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3"/>
  </p:notesMasterIdLst>
  <p:sldIdLst>
    <p:sldId id="256" r:id="rId5"/>
    <p:sldId id="257" r:id="rId6"/>
    <p:sldId id="258" r:id="rId7"/>
    <p:sldId id="259" r:id="rId8"/>
    <p:sldId id="260" r:id="rId9"/>
    <p:sldId id="261" r:id="rId10"/>
    <p:sldId id="262" r:id="rId11"/>
    <p:sldId id="297" r:id="rId12"/>
    <p:sldId id="264" r:id="rId13"/>
    <p:sldId id="265" r:id="rId14"/>
    <p:sldId id="266" r:id="rId15"/>
    <p:sldId id="267" r:id="rId16"/>
    <p:sldId id="268" r:id="rId17"/>
    <p:sldId id="269" r:id="rId18"/>
    <p:sldId id="270" r:id="rId19"/>
    <p:sldId id="271" r:id="rId20"/>
    <p:sldId id="272" r:id="rId21"/>
    <p:sldId id="273" r:id="rId22"/>
  </p:sldIdLst>
  <p:sldSz cx="12192000" cy="6858000"/>
  <p:notesSz cx="6858000" cy="9144000"/>
  <p:embeddedFontLst>
    <p:embeddedFont>
      <p:font typeface="Assistant" pitchFamily="2" charset="-79"/>
      <p:regular r:id="rId24"/>
      <p:bold r:id="rId25"/>
    </p:embeddedFont>
    <p:embeddedFont>
      <p:font typeface="Calibri" panose="020F0502020204030204" pitchFamily="34" charset="0"/>
      <p:regular r:id="rId26"/>
      <p:bold r:id="rId27"/>
      <p:italic r:id="rId28"/>
      <p:boldItalic r:id="rId29"/>
    </p:embeddedFont>
    <p:embeddedFont>
      <p:font typeface="Play" panose="020B0604020202020204" charset="0"/>
      <p:regular r:id="rId30"/>
      <p:bold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jegiHDYQw5Uz1AfAXuvsMrK8/5y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3503F8-1CA7-47E2-989F-139375EFACD1}" v="1" dt="2025-07-30T11:13:02.0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72418" autoAdjust="0"/>
  </p:normalViewPr>
  <p:slideViewPr>
    <p:cSldViewPr snapToGrid="0">
      <p:cViewPr varScale="1">
        <p:scale>
          <a:sx n="75" d="100"/>
          <a:sy n="75" d="100"/>
        </p:scale>
        <p:origin x="1860"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customschemas.google.com/relationships/presentationmetadata" Target="metadata"/><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w-IL"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kids.gov.il/sababa/pages/ecofoot/questions.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zrwe1kRF9z8"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Arial"/>
              <a:buNone/>
            </a:pPr>
            <a:r>
              <a:rPr lang="iw-IL" b="1">
                <a:latin typeface="Calibri"/>
                <a:ea typeface="Calibri"/>
                <a:cs typeface="Calibri"/>
                <a:sym typeface="Calibri"/>
              </a:rPr>
              <a:t>פתיחת המפגש: </a:t>
            </a:r>
            <a:r>
              <a:rPr lang="iw-IL">
                <a:latin typeface="Calibri"/>
                <a:ea typeface="Calibri"/>
                <a:cs typeface="Calibri"/>
                <a:sym typeface="Calibri"/>
              </a:rPr>
              <a:t>היום נדבר על ניהול חומרים וחיסכון במשאבים. לפני שני מפגשים צפינו בסרטון בנושא, אחר כך ביחד, כקבוצה, בחרנו בנושא זה כנושא בו נתמקד ונפעל. היום נעמיק את ההיכרות בנושא וזה יהיה השלב הראשון בתהליך שלנו לתכנון והובלת המיזם/ הפרויקט. </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r>
              <a:rPr lang="iw-IL">
                <a:latin typeface="Calibri"/>
                <a:ea typeface="Calibri"/>
                <a:cs typeface="Calibri"/>
                <a:sym typeface="Calibri"/>
              </a:rPr>
              <a:t>זוכרים/ות מה היה בסרטון? מושגים שהוזכרו או דוגמאות שהופיעו בסרטון?</a:t>
            </a:r>
            <a:endParaRPr>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a:latin typeface="Assistant"/>
              <a:ea typeface="Assistant"/>
              <a:cs typeface="Assistant"/>
              <a:sym typeface="Assistant"/>
            </a:endParaRPr>
          </a:p>
        </p:txBody>
      </p:sp>
      <p:sp>
        <p:nvSpPr>
          <p:cNvPr id="88" name="Google Shape;8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r" rtl="1">
              <a:spcBef>
                <a:spcPts val="0"/>
              </a:spcBef>
              <a:spcAft>
                <a:spcPts val="0"/>
              </a:spcAft>
              <a:buClr>
                <a:schemeClr val="dk1"/>
              </a:buClr>
              <a:buSzPts val="1200"/>
              <a:buFont typeface="Arial"/>
              <a:buNone/>
            </a:pPr>
            <a:r>
              <a:rPr lang="iw-IL" b="1" dirty="0">
                <a:latin typeface="Calibri"/>
                <a:ea typeface="Calibri"/>
                <a:cs typeface="Calibri"/>
                <a:sym typeface="Calibri"/>
              </a:rPr>
              <a:t>שאלון טביעת רגל אקולוגית - 10 דקות</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בחלק זה נשחק משחק נוסף. נשתמש בשאלון מותאם לילדים על טביעת הרגל האקולוגית שלהם מאתר "סבבה". </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דרך המשחק נוכל לחשב מהי טביעת הרגל האקולוגית של כל אחד/ת מהמשתתפים, ובעיקר, מטרת המשחק היא לתת את התחושה שלכל פעולה שלנו יש משמעות. בסיום המשחק נקיים דיון על תוצאות המשחק.</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קישור לשאלון-  </a:t>
            </a:r>
            <a:r>
              <a:rPr lang="iw-IL" u="sng" dirty="0">
                <a:solidFill>
                  <a:schemeClr val="hlink"/>
                </a:solidFill>
                <a:latin typeface="Calibri"/>
                <a:ea typeface="Calibri"/>
                <a:cs typeface="Calibri"/>
                <a:sym typeface="Calibri"/>
                <a:hlinkClick r:id="rId3"/>
              </a:rPr>
              <a:t>https://kids.gov.il/sababa/pages/ecofoot/questions.html</a:t>
            </a:r>
            <a:r>
              <a:rPr lang="iw-IL" dirty="0">
                <a:latin typeface="Calibri"/>
                <a:ea typeface="Calibri"/>
                <a:cs typeface="Calibri"/>
                <a:sym typeface="Calibri"/>
              </a:rPr>
              <a:t> </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b="1" dirty="0">
                <a:latin typeface="Calibri"/>
                <a:ea typeface="Calibri"/>
                <a:cs typeface="Calibri"/>
                <a:sym typeface="Calibri"/>
              </a:rPr>
              <a:t>משחק: </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נעמיד את הקבוצה בשורה. נקריא בקול את השאלות כאשר כל תשובה שווה למספר צעדים:</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לדוגמה שאלה ראשונה- התלמידים שעונים תשובה 1 יצעדו צעד 1, התלמידים שעונים תשובה 2 יצעדו 2 צעדים, וכך עד סוף המשחק.</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לסיום נבקש מהתלמידים/ות להסתכל על הקבוצה ולחשוב מה זה מלמד אותנו, מי משפיע יותר על כדור הארץ? התלמידים/ות שהתקדמו מעט צעדים או הרבה צעדים?</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האם יש דרך שבה התלמידים שהתקדמו צעדים רבים ומשפיעים השפעה רבה על כדור הארץ יכולים לצמצם את ההשפעה שלהם? (להפחית צעדים).  </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אני יוצא/ת לבית הספר (ברוב הימים):</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1 - ברכיבה על אופניים או בהליכה ברגל</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2 - בתחבורה ציבורית: באוטובוס או ברכבת </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3 - במכונית הפרטית של ההורים</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 </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ההורים שלי יוצאים בבוקר לעבודה:</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1 - בתחבורה ציבורית או ברגל </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2 - בהסעה מאורגנת</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3 - במכונית הפרטית שלהם</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 </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כשאני יוצא מן החדר אני מכבה את האור</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1 - תמיד</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2 - לפעמים</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3 – לעולם לא</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 </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בבית שלנו, הנורות הן:</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1 - כולן חסכוניות באנרגיה</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2 - חלק מהנורות חסכוניות</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3 - כל הנורות אינן חסכוניות</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 </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בדרך כלל אני מתרחץ/ת באמצעות</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1 - מקלחת קצרה (פחות מחמש דקות)</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2 - אמבטיה</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3 - מקלחת ארוכה (מעל חמש דקות)</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 </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בכל יום אני משחק/ת במחשב או צופה בטלוויזיה במשך</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1 - פחות משעה </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2 - בין שעה לשלוש שעות</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3 - מעל שלוש שעות</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 </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אצלנו בבית אוכלים:</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1 - אוכל שאנחנו מבשלים בבית</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2 - קצת אוכל מוכן וקצת אוכל שמבושל בבית</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3 - אוכל מוכן מוזמן ממסעדה</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 </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בדרך כלל המשפחה שלי יוצאת לחופשה</a:t>
            </a:r>
            <a:endParaRPr dirty="0">
              <a:latin typeface="Calibri"/>
              <a:ea typeface="Calibri"/>
              <a:cs typeface="Calibri"/>
              <a:sym typeface="Calibri"/>
            </a:endParaRPr>
          </a:p>
          <a:p>
            <a:pPr marL="158750" marR="0" lvl="0" indent="0" algn="r" rtl="1">
              <a:lnSpc>
                <a:spcPct val="100000"/>
              </a:lnSpc>
              <a:spcBef>
                <a:spcPts val="0"/>
              </a:spcBef>
              <a:spcAft>
                <a:spcPts val="0"/>
              </a:spcAft>
              <a:buClr>
                <a:schemeClr val="dk1"/>
              </a:buClr>
              <a:buSzPts val="1200"/>
              <a:buFont typeface="Arial"/>
              <a:buNone/>
            </a:pPr>
            <a:r>
              <a:rPr lang="iw-IL" dirty="0">
                <a:latin typeface="Calibri"/>
                <a:ea typeface="Calibri"/>
                <a:cs typeface="Calibri"/>
                <a:sym typeface="Calibri"/>
              </a:rPr>
              <a:t>1 - רק בישראל</a:t>
            </a:r>
            <a:endParaRPr dirty="0">
              <a:latin typeface="Calibri"/>
              <a:ea typeface="Calibri"/>
              <a:cs typeface="Calibri"/>
              <a:sym typeface="Calibri"/>
            </a:endParaRPr>
          </a:p>
          <a:p>
            <a:pPr marL="158750" marR="0" lvl="0" indent="0" algn="r" rtl="1">
              <a:lnSpc>
                <a:spcPct val="100000"/>
              </a:lnSpc>
              <a:spcBef>
                <a:spcPts val="0"/>
              </a:spcBef>
              <a:spcAft>
                <a:spcPts val="0"/>
              </a:spcAft>
              <a:buClr>
                <a:schemeClr val="dk1"/>
              </a:buClr>
              <a:buSzPts val="1200"/>
              <a:buFont typeface="Arial"/>
              <a:buNone/>
            </a:pPr>
            <a:r>
              <a:rPr lang="iw-IL" dirty="0">
                <a:latin typeface="Calibri"/>
                <a:ea typeface="Calibri"/>
                <a:cs typeface="Calibri"/>
                <a:sym typeface="Calibri"/>
              </a:rPr>
              <a:t>2 - לפעמים בישראל ולפעמים בחוץ לארץ</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3 - בטיסה לחוץ לארץ</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 </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כשאני מצחצח/ת שיניים:</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1- ברז המים תמיד סגור</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2 – לפעמים ברז המים פתוח </a:t>
            </a:r>
            <a:endParaRPr dirty="0">
              <a:latin typeface="Calibri"/>
              <a:ea typeface="Calibri"/>
              <a:cs typeface="Calibri"/>
              <a:sym typeface="Calibri"/>
            </a:endParaRPr>
          </a:p>
          <a:p>
            <a:pPr marL="158750" marR="0" lvl="0" indent="0" algn="r" rtl="1">
              <a:lnSpc>
                <a:spcPct val="100000"/>
              </a:lnSpc>
              <a:spcBef>
                <a:spcPts val="0"/>
              </a:spcBef>
              <a:spcAft>
                <a:spcPts val="0"/>
              </a:spcAft>
              <a:buClr>
                <a:schemeClr val="dk1"/>
              </a:buClr>
              <a:buSzPts val="1200"/>
              <a:buFont typeface="Arial"/>
              <a:buNone/>
            </a:pPr>
            <a:r>
              <a:rPr lang="iw-IL" dirty="0">
                <a:latin typeface="Calibri"/>
                <a:ea typeface="Calibri"/>
                <a:cs typeface="Calibri"/>
                <a:sym typeface="Calibri"/>
              </a:rPr>
              <a:t>3 - ברז המים תמיד פתוח</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 האשפה שאנו מייצרים בבית:</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1 - כל מה שאפשר למחזר מועבר למחזור (בקבוקי פלסטיק / נייר / שאריות אוכל לקומפוסט / קרטון / זכוכית)</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2 - קצת אשפה מועברת למחזור</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3 - הכול נזרק לפח הרגיל. איננו ממחזרים שום דבר</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 </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אני לוקח/ת את האוכל לבית הספר</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1 - בקופסה רב־פעמית</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2 - בשקית פלסטיק מתכלה</a:t>
            </a:r>
            <a:endParaRPr dirty="0">
              <a:latin typeface="Calibri"/>
              <a:ea typeface="Calibri"/>
              <a:cs typeface="Calibri"/>
              <a:sym typeface="Calibri"/>
            </a:endParaRPr>
          </a:p>
          <a:p>
            <a:pPr marL="158750" marR="0" lvl="0" indent="0" algn="r" rtl="1">
              <a:lnSpc>
                <a:spcPct val="100000"/>
              </a:lnSpc>
              <a:spcBef>
                <a:spcPts val="0"/>
              </a:spcBef>
              <a:spcAft>
                <a:spcPts val="0"/>
              </a:spcAft>
              <a:buClr>
                <a:schemeClr val="dk1"/>
              </a:buClr>
              <a:buSzPts val="1200"/>
              <a:buFont typeface="Arial"/>
              <a:buNone/>
            </a:pPr>
            <a:r>
              <a:rPr lang="iw-IL" dirty="0">
                <a:latin typeface="Calibri"/>
                <a:ea typeface="Calibri"/>
                <a:cs typeface="Calibri"/>
                <a:sym typeface="Calibri"/>
              </a:rPr>
              <a:t>3 - בשקית פלסטיק</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endParaRPr dirty="0">
              <a:latin typeface="Calibri"/>
              <a:ea typeface="Calibri"/>
              <a:cs typeface="Calibri"/>
              <a:sym typeface="Calibri"/>
            </a:endParaRPr>
          </a:p>
          <a:p>
            <a:pPr marL="158750" marR="0" lvl="0" indent="0" algn="r" rtl="1">
              <a:lnSpc>
                <a:spcPct val="100000"/>
              </a:lnSpc>
              <a:spcBef>
                <a:spcPts val="0"/>
              </a:spcBef>
              <a:spcAft>
                <a:spcPts val="0"/>
              </a:spcAft>
              <a:buClr>
                <a:schemeClr val="dk1"/>
              </a:buClr>
              <a:buSzPts val="1200"/>
              <a:buFont typeface="Times New Roman"/>
              <a:buNone/>
            </a:pPr>
            <a:r>
              <a:rPr lang="iw-IL" sz="1200" b="1" dirty="0">
                <a:latin typeface="Calibri"/>
                <a:ea typeface="Calibri"/>
                <a:cs typeface="Calibri"/>
                <a:sym typeface="Calibri"/>
              </a:rPr>
              <a:t>ניתן לנהל דיון בנושא: האם הם מרוצים מהתוצאה שהם קיבלו? האם זה מה שהם ציפו? האם זה מצב אופטימלי? האם היית רוצה לעשות שינוי? מה ניתן לעשות כדי להשתפר?</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חשוב לציין בפני התלמידים שכדי להיות סביבתי יותר אין צורך להיות קיצוני, עדיף שכל אדם בעולם יעשה כמה פעולות ספורות מאשר מספר מצומצם של אנשים ש"ילכו על כל הקופה". </a:t>
            </a:r>
            <a:endParaRPr dirty="0">
              <a:latin typeface="Calibri"/>
              <a:ea typeface="Calibri"/>
              <a:cs typeface="Calibri"/>
              <a:sym typeface="Calibri"/>
            </a:endParaRPr>
          </a:p>
          <a:p>
            <a:pPr marL="158750" lvl="0" indent="0" algn="r" rtl="1">
              <a:spcBef>
                <a:spcPts val="0"/>
              </a:spcBef>
              <a:spcAft>
                <a:spcPts val="0"/>
              </a:spcAft>
              <a:buClr>
                <a:schemeClr val="dk1"/>
              </a:buClr>
              <a:buSzPts val="1200"/>
              <a:buFont typeface="Arial"/>
              <a:buNone/>
            </a:pPr>
            <a:endParaRPr dirty="0">
              <a:latin typeface="Calibri"/>
              <a:ea typeface="Calibri"/>
              <a:cs typeface="Calibri"/>
              <a:sym typeface="Calibri"/>
            </a:endParaRPr>
          </a:p>
        </p:txBody>
      </p:sp>
      <p:sp>
        <p:nvSpPr>
          <p:cNvPr id="260" name="Google Shape;26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just" rtl="1">
              <a:lnSpc>
                <a:spcPct val="150000"/>
              </a:lnSpc>
              <a:spcBef>
                <a:spcPts val="0"/>
              </a:spcBef>
              <a:spcAft>
                <a:spcPts val="0"/>
              </a:spcAft>
              <a:buClr>
                <a:schemeClr val="dk1"/>
              </a:buClr>
              <a:buSzPts val="1800"/>
              <a:buFont typeface="Times New Roman"/>
              <a:buNone/>
            </a:pPr>
            <a:r>
              <a:rPr lang="he-IL" b="1" dirty="0">
                <a:latin typeface="Calibri"/>
                <a:ea typeface="Calibri"/>
                <a:cs typeface="Calibri"/>
                <a:sym typeface="Calibri"/>
              </a:rPr>
              <a:t>5 דקות</a:t>
            </a:r>
            <a:endParaRPr b="1" dirty="0">
              <a:latin typeface="Calibri"/>
              <a:ea typeface="Calibri"/>
              <a:cs typeface="Calibri"/>
              <a:sym typeface="Calibri"/>
            </a:endParaRPr>
          </a:p>
          <a:p>
            <a:pPr marL="0" marR="0" lvl="0" indent="0" algn="just" rtl="1">
              <a:lnSpc>
                <a:spcPct val="150000"/>
              </a:lnSpc>
              <a:spcBef>
                <a:spcPts val="0"/>
              </a:spcBef>
              <a:spcAft>
                <a:spcPts val="0"/>
              </a:spcAft>
              <a:buClr>
                <a:schemeClr val="dk1"/>
              </a:buClr>
              <a:buSzPts val="1800"/>
              <a:buFont typeface="Times New Roman"/>
              <a:buNone/>
            </a:pPr>
            <a:r>
              <a:rPr lang="iw-IL" dirty="0">
                <a:latin typeface="Calibri"/>
                <a:ea typeface="Calibri"/>
                <a:cs typeface="Calibri"/>
                <a:sym typeface="Calibri"/>
              </a:rPr>
              <a:t>חשוב להדגיש – מדד טביעת הרגל האקולוגית בוחר לבדוק את ניצול השטח כמדד לניצול יתר של משאבים.</a:t>
            </a:r>
            <a:endParaRPr dirty="0">
              <a:latin typeface="Calibri"/>
              <a:ea typeface="Calibri"/>
              <a:cs typeface="Calibri"/>
              <a:sym typeface="Calibri"/>
            </a:endParaRPr>
          </a:p>
          <a:p>
            <a:pPr marL="0" lvl="0" indent="0" algn="just" rtl="1">
              <a:lnSpc>
                <a:spcPct val="150000"/>
              </a:lnSpc>
              <a:spcBef>
                <a:spcPts val="0"/>
              </a:spcBef>
              <a:spcAft>
                <a:spcPts val="0"/>
              </a:spcAft>
              <a:buClr>
                <a:schemeClr val="dk1"/>
              </a:buClr>
              <a:buSzPts val="1800"/>
              <a:buFont typeface="Arial"/>
              <a:buNone/>
            </a:pPr>
            <a:endParaRPr b="1" dirty="0">
              <a:latin typeface="Calibri"/>
              <a:ea typeface="Calibri"/>
              <a:cs typeface="Calibri"/>
              <a:sym typeface="Calibri"/>
            </a:endParaRPr>
          </a:p>
          <a:p>
            <a:pPr marL="0" lvl="0" indent="0" algn="just" rtl="1">
              <a:lnSpc>
                <a:spcPct val="150000"/>
              </a:lnSpc>
              <a:spcBef>
                <a:spcPts val="0"/>
              </a:spcBef>
              <a:spcAft>
                <a:spcPts val="0"/>
              </a:spcAft>
              <a:buClr>
                <a:schemeClr val="dk1"/>
              </a:buClr>
              <a:buSzPts val="1800"/>
              <a:buFont typeface="Times New Roman"/>
              <a:buNone/>
            </a:pPr>
            <a:r>
              <a:rPr lang="iw-IL" dirty="0">
                <a:latin typeface="Calibri"/>
                <a:ea typeface="Calibri"/>
                <a:cs typeface="Calibri"/>
                <a:sym typeface="Calibri"/>
              </a:rPr>
              <a:t>כיום מאמינים שטביעת הרגל האקולוגית שלנו, בני האדם, גדולה בכ- 50% מהיכולת של משאבי כדור הארץ להתחדש, להתמלא. </a:t>
            </a:r>
            <a:r>
              <a:rPr lang="iw-IL" b="1" dirty="0">
                <a:latin typeface="Calibri"/>
                <a:ea typeface="Calibri"/>
                <a:cs typeface="Calibri"/>
                <a:sym typeface="Calibri"/>
              </a:rPr>
              <a:t>יש לכם רעיון מה זה אומר? </a:t>
            </a:r>
            <a:endParaRPr dirty="0">
              <a:latin typeface="Calibri"/>
              <a:ea typeface="Calibri"/>
              <a:cs typeface="Calibri"/>
              <a:sym typeface="Calibri"/>
            </a:endParaRPr>
          </a:p>
          <a:p>
            <a:pPr marL="0" lvl="0" indent="0" algn="just" rtl="1">
              <a:lnSpc>
                <a:spcPct val="150000"/>
              </a:lnSpc>
              <a:spcBef>
                <a:spcPts val="0"/>
              </a:spcBef>
              <a:spcAft>
                <a:spcPts val="0"/>
              </a:spcAft>
              <a:buClr>
                <a:schemeClr val="dk1"/>
              </a:buClr>
              <a:buSzPts val="1800"/>
              <a:buFont typeface="Times New Roman"/>
              <a:buNone/>
            </a:pPr>
            <a:r>
              <a:rPr lang="iw-IL" dirty="0">
                <a:latin typeface="Calibri"/>
                <a:ea typeface="Calibri"/>
                <a:cs typeface="Calibri"/>
                <a:sym typeface="Calibri"/>
              </a:rPr>
              <a:t>אנחנו משתמשים במשאבי הטבע שלנו, כאילו יש לנו עוד חצי כדור הארץ, שמחכה לנו, מלא במשאבי טבע וכל טוב רק עבורנו בני האדם. אבל האם יש לנו עוד חצי כדור? </a:t>
            </a:r>
            <a:endParaRPr dirty="0">
              <a:latin typeface="Calibri"/>
              <a:ea typeface="Calibri"/>
              <a:cs typeface="Calibri"/>
              <a:sym typeface="Calibri"/>
            </a:endParaRPr>
          </a:p>
          <a:p>
            <a:pPr marL="0" lvl="0" indent="0" algn="just" rtl="1">
              <a:lnSpc>
                <a:spcPct val="150000"/>
              </a:lnSpc>
              <a:spcBef>
                <a:spcPts val="0"/>
              </a:spcBef>
              <a:spcAft>
                <a:spcPts val="0"/>
              </a:spcAft>
              <a:buClr>
                <a:schemeClr val="dk1"/>
              </a:buClr>
              <a:buSzPts val="1800"/>
              <a:buFont typeface="Times New Roman"/>
              <a:buNone/>
            </a:pPr>
            <a:r>
              <a:rPr lang="iw-IL" dirty="0">
                <a:latin typeface="Calibri"/>
                <a:ea typeface="Calibri"/>
                <a:cs typeface="Calibri"/>
                <a:sym typeface="Calibri"/>
              </a:rPr>
              <a:t>אם נמשיך ככה, במצב של "עסקים כרגיל" ולא נתייחס לקצב התחדשות של אותם משאבי טבע, איך זה ישפיע על כדור הארץ?</a:t>
            </a:r>
            <a:endParaRPr dirty="0">
              <a:latin typeface="Calibri"/>
              <a:ea typeface="Calibri"/>
              <a:cs typeface="Calibri"/>
              <a:sym typeface="Calibri"/>
            </a:endParaRPr>
          </a:p>
          <a:p>
            <a:pPr marL="0" lvl="0" indent="0" algn="just" rtl="1">
              <a:lnSpc>
                <a:spcPct val="150000"/>
              </a:lnSpc>
              <a:spcBef>
                <a:spcPts val="0"/>
              </a:spcBef>
              <a:spcAft>
                <a:spcPts val="0"/>
              </a:spcAft>
              <a:buClr>
                <a:schemeClr val="dk1"/>
              </a:buClr>
              <a:buSzPts val="1800"/>
              <a:buFont typeface="Times New Roman"/>
              <a:buNone/>
            </a:pPr>
            <a:r>
              <a:rPr lang="iw-IL" dirty="0">
                <a:latin typeface="Calibri"/>
                <a:ea typeface="Calibri"/>
                <a:cs typeface="Calibri"/>
                <a:sym typeface="Calibri"/>
              </a:rPr>
              <a:t>אם נמשיך באותה התנהלות, עד שנת 2050 נצטרך יותר מ-2 כדורי ארץ כדי לספק את כל הצרכים של המין האנושי. האם זה משהו שיכול להיות אפשרי? </a:t>
            </a:r>
            <a:endParaRPr dirty="0">
              <a:latin typeface="Calibri"/>
              <a:ea typeface="Calibri"/>
              <a:cs typeface="Calibri"/>
              <a:sym typeface="Calibri"/>
            </a:endParaRPr>
          </a:p>
          <a:p>
            <a:pPr marL="0" lvl="0" indent="0" algn="just" rtl="1">
              <a:lnSpc>
                <a:spcPct val="150000"/>
              </a:lnSpc>
              <a:spcBef>
                <a:spcPts val="0"/>
              </a:spcBef>
              <a:spcAft>
                <a:spcPts val="0"/>
              </a:spcAft>
              <a:buClr>
                <a:schemeClr val="dk1"/>
              </a:buClr>
              <a:buSzPts val="1800"/>
              <a:buFont typeface="Times New Roman"/>
              <a:buNone/>
            </a:pPr>
            <a:r>
              <a:rPr lang="iw-IL" dirty="0">
                <a:latin typeface="Calibri"/>
                <a:ea typeface="Calibri"/>
                <a:cs typeface="Calibri"/>
                <a:sym typeface="Calibri"/>
              </a:rPr>
              <a:t>המזל הגדול שלנו, הוא שכדור הארץ הוא כמו קוסם, ויש לו את היכולת לרפא את עצמו. בתקופה שלנו, אנחנו נמצאים בנקודת זמן קריטית להשבת יכולתו של כדור הארץ לספק את צרכי האנושות.</a:t>
            </a:r>
            <a:endParaRPr dirty="0">
              <a:latin typeface="Calibri"/>
              <a:ea typeface="Calibri"/>
              <a:cs typeface="Calibri"/>
              <a:sym typeface="Calibri"/>
            </a:endParaRPr>
          </a:p>
          <a:p>
            <a:pPr marL="0" lvl="0" indent="0" algn="just" rtl="1">
              <a:lnSpc>
                <a:spcPct val="150000"/>
              </a:lnSpc>
              <a:spcBef>
                <a:spcPts val="0"/>
              </a:spcBef>
              <a:spcAft>
                <a:spcPts val="0"/>
              </a:spcAft>
              <a:buClr>
                <a:schemeClr val="dk1"/>
              </a:buClr>
              <a:buSzPts val="1800"/>
              <a:buFont typeface="Arial"/>
              <a:buNone/>
            </a:pPr>
            <a:endParaRPr b="1" dirty="0">
              <a:latin typeface="Calibri"/>
              <a:ea typeface="Calibri"/>
              <a:cs typeface="Calibri"/>
              <a:sym typeface="Calibri"/>
            </a:endParaRPr>
          </a:p>
          <a:p>
            <a:pPr marL="0" lvl="0" indent="0" algn="just" rtl="1">
              <a:lnSpc>
                <a:spcPct val="150000"/>
              </a:lnSpc>
              <a:spcBef>
                <a:spcPts val="0"/>
              </a:spcBef>
              <a:spcAft>
                <a:spcPts val="0"/>
              </a:spcAft>
              <a:buClr>
                <a:schemeClr val="dk1"/>
              </a:buClr>
              <a:buSzPts val="1800"/>
              <a:buFont typeface="Arial"/>
              <a:buNone/>
            </a:pPr>
            <a:r>
              <a:rPr lang="iw-IL" dirty="0">
                <a:latin typeface="Calibri"/>
                <a:ea typeface="Calibri"/>
                <a:cs typeface="Calibri"/>
                <a:sym typeface="Calibri"/>
              </a:rPr>
              <a:t>ניתן לייצר המחשה "חיה" לתלמידים/ות- ניקח פלקט גדול שעליו מצויר עיגול המסמל את כדור הארץ, עליו נצייר תוך כדי שנסביר, צרכים של האנושות מהכדור, לדוגמה: יערות לייצור נייר, שטחים לגידול בקר, שטחי חקלאות לייצור מזון מן הצומח, שטחים למפעלים ותעשייה, כבישים ומקומות מגורים, קניונים ומרכזים מסחריים- שטח בנוי, שמורות טבע לחיות בר ועוד.</a:t>
            </a:r>
            <a:endParaRPr dirty="0">
              <a:latin typeface="Calibri"/>
              <a:ea typeface="Calibri"/>
              <a:cs typeface="Calibri"/>
              <a:sym typeface="Calibri"/>
            </a:endParaRPr>
          </a:p>
          <a:p>
            <a:pPr marL="0" lvl="0" indent="0" algn="just" rtl="1">
              <a:lnSpc>
                <a:spcPct val="150000"/>
              </a:lnSpc>
              <a:spcBef>
                <a:spcPts val="0"/>
              </a:spcBef>
              <a:spcAft>
                <a:spcPts val="0"/>
              </a:spcAft>
              <a:buClr>
                <a:schemeClr val="dk1"/>
              </a:buClr>
              <a:buSzPts val="1800"/>
              <a:buFont typeface="Arial"/>
              <a:buNone/>
            </a:pPr>
            <a:endParaRPr dirty="0">
              <a:latin typeface="Calibri"/>
              <a:ea typeface="Calibri"/>
              <a:cs typeface="Calibri"/>
              <a:sym typeface="Calibri"/>
            </a:endParaRPr>
          </a:p>
          <a:p>
            <a:pPr marL="0" marR="0" lvl="0" indent="0" algn="just" rtl="1">
              <a:lnSpc>
                <a:spcPct val="150000"/>
              </a:lnSpc>
              <a:spcBef>
                <a:spcPts val="0"/>
              </a:spcBef>
              <a:spcAft>
                <a:spcPts val="0"/>
              </a:spcAft>
              <a:buClr>
                <a:schemeClr val="dk1"/>
              </a:buClr>
              <a:buSzPts val="1800"/>
              <a:buFont typeface="Times New Roman"/>
              <a:buNone/>
            </a:pPr>
            <a:r>
              <a:rPr lang="iw-IL" dirty="0">
                <a:latin typeface="Calibri"/>
                <a:ea typeface="Calibri"/>
                <a:cs typeface="Calibri"/>
                <a:sym typeface="Calibri"/>
              </a:rPr>
              <a:t>[</a:t>
            </a:r>
            <a:r>
              <a:rPr lang="iw-IL" b="1" dirty="0">
                <a:latin typeface="Calibri"/>
                <a:ea typeface="Calibri"/>
                <a:cs typeface="Calibri"/>
                <a:sym typeface="Calibri"/>
              </a:rPr>
              <a:t>הרחבה למורה - </a:t>
            </a:r>
            <a:r>
              <a:rPr lang="iw-IL" dirty="0">
                <a:latin typeface="Calibri"/>
                <a:ea typeface="Calibri"/>
                <a:cs typeface="Calibri"/>
                <a:sym typeface="Calibri"/>
              </a:rPr>
              <a:t>כיום מעריכים כי טביעת הרגל האקולוגית של האנושות גדולה בכ-50% מיכולת ‏‏ההתחדשות ‏של משאבי כדור-הארץ. כלומר, הקצב שבו אנחנו משתמשים במשאבים בקצב הוא כאילו יש לנו "אחד וחצי" כדורי ‏ארץ (‏מנין מגיע חצי כדור-הארץ הנוסף? ממיליוני שנות קיומו של כדור-הארץ, משמע אנחנו מכלים את ה"חסכונות" שלו). כיום,  אנו נמצאים בחלון זמן ‏קריטי להשבת יכולתו של כדור הארץ לספק את צרכי האנושות. אם נמשיך במצב של "עסקים כרגיל", כלומר לא נשנה את אורח חיינו ואת קצב ניצול משאבי הטבע, ‏עד שנת 2050 נצטרך יותר משני כדורי ארץ על מנת לספק את צרכי המין האנושי - וזה כמובן לא אפשרי.]</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dirty="0">
              <a:latin typeface="Calibri"/>
              <a:ea typeface="Calibri"/>
              <a:cs typeface="Calibri"/>
              <a:sym typeface="Calibri"/>
            </a:endParaRPr>
          </a:p>
        </p:txBody>
      </p:sp>
      <p:sp>
        <p:nvSpPr>
          <p:cNvPr id="268" name="Google Shape;26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rgbClr val="000000"/>
              </a:buClr>
              <a:buSzPts val="1100"/>
              <a:buFont typeface="Arial"/>
              <a:buNone/>
            </a:pPr>
            <a:r>
              <a:rPr lang="iw-IL" b="1" dirty="0">
                <a:solidFill>
                  <a:srgbClr val="000000"/>
                </a:solidFill>
                <a:latin typeface="Assistant"/>
                <a:ea typeface="Assistant"/>
                <a:cs typeface="Assistant"/>
                <a:sym typeface="Assistant"/>
              </a:rPr>
              <a:t>הסבר- מחזור החיים של מוצר – 10 דקות</a:t>
            </a:r>
            <a:endParaRPr lang="iw-IL" dirty="0">
              <a:latin typeface="Assistant"/>
              <a:ea typeface="Assistant"/>
              <a:cs typeface="Assistant"/>
              <a:sym typeface="Assistant"/>
            </a:endParaRPr>
          </a:p>
          <a:p>
            <a:pPr marL="0" lvl="0" indent="0" algn="r" rtl="1">
              <a:lnSpc>
                <a:spcPct val="100000"/>
              </a:lnSpc>
              <a:spcBef>
                <a:spcPts val="0"/>
              </a:spcBef>
              <a:spcAft>
                <a:spcPts val="0"/>
              </a:spcAft>
              <a:buClr>
                <a:schemeClr val="dk1"/>
              </a:buClr>
              <a:buSzPts val="1100"/>
              <a:buFont typeface="Arial"/>
              <a:buNone/>
            </a:pPr>
            <a:endParaRPr lang="iw-IL" b="1" dirty="0">
              <a:solidFill>
                <a:srgbClr val="000000"/>
              </a:solidFill>
              <a:latin typeface="Assistant"/>
              <a:ea typeface="Assistant"/>
              <a:cs typeface="Assistant"/>
              <a:sym typeface="Assistant"/>
            </a:endParaRPr>
          </a:p>
          <a:p>
            <a:pPr marL="0" lvl="0" indent="0" algn="r" rtl="1">
              <a:lnSpc>
                <a:spcPct val="100000"/>
              </a:lnSpc>
              <a:spcBef>
                <a:spcPts val="0"/>
              </a:spcBef>
              <a:spcAft>
                <a:spcPts val="0"/>
              </a:spcAft>
              <a:buClr>
                <a:srgbClr val="000000"/>
              </a:buClr>
              <a:buSzPts val="1100"/>
              <a:buFont typeface="Arial"/>
              <a:buNone/>
            </a:pPr>
            <a:r>
              <a:rPr lang="iw-IL" b="1" dirty="0">
                <a:solidFill>
                  <a:srgbClr val="000000"/>
                </a:solidFill>
                <a:latin typeface="Assistant"/>
                <a:ea typeface="Assistant"/>
                <a:cs typeface="Assistant"/>
                <a:sym typeface="Assistant"/>
              </a:rPr>
              <a:t>נסביר - </a:t>
            </a:r>
            <a:r>
              <a:rPr lang="iw-IL" dirty="0">
                <a:solidFill>
                  <a:srgbClr val="000000"/>
                </a:solidFill>
                <a:latin typeface="Assistant"/>
                <a:ea typeface="Assistant"/>
                <a:cs typeface="Assistant"/>
                <a:sym typeface="Assistant"/>
              </a:rPr>
              <a:t>ישנם שלבים רבים בתהליך הייצור של כל מוצר או שירות (טרם הגעתו אלינו לשימושינו) ולכל שלב כזה יש השפעה על הסביבה. ההערכה של ההשפעה הסביבתית של מוצר מסוים במשך קיומו - מהרגע שבו חומרי הגלם נכרים ו/או מיוצרים, ועד הרגע שבו הוא מתפרק לחומרי הגלם בחזרה - נקראת ניתוח מחזור חיים - </a:t>
            </a:r>
            <a:r>
              <a:rPr lang="en-US" dirty="0">
                <a:solidFill>
                  <a:srgbClr val="000000"/>
                </a:solidFill>
                <a:latin typeface="Assistant"/>
                <a:ea typeface="Assistant"/>
                <a:cs typeface="Assistant"/>
                <a:sym typeface="Assistant"/>
              </a:rPr>
              <a:t>LCA - Life Cycle Assessment. </a:t>
            </a:r>
            <a:endParaRPr lang="en-US" dirty="0">
              <a:latin typeface="Assistant"/>
              <a:ea typeface="Assistant"/>
              <a:cs typeface="Assistant"/>
              <a:sym typeface="Assistant"/>
            </a:endParaRPr>
          </a:p>
          <a:p>
            <a:pPr marL="0" lvl="0" indent="0" algn="r" rtl="1">
              <a:lnSpc>
                <a:spcPct val="100000"/>
              </a:lnSpc>
              <a:spcBef>
                <a:spcPts val="0"/>
              </a:spcBef>
              <a:spcAft>
                <a:spcPts val="0"/>
              </a:spcAft>
              <a:buClr>
                <a:srgbClr val="000000"/>
              </a:buClr>
              <a:buSzPts val="1100"/>
              <a:buFont typeface="Calibri"/>
              <a:buNone/>
            </a:pPr>
            <a:r>
              <a:rPr lang="iw-IL" dirty="0">
                <a:solidFill>
                  <a:srgbClr val="000000"/>
                </a:solidFill>
                <a:latin typeface="Assistant"/>
                <a:ea typeface="Assistant"/>
                <a:cs typeface="Assistant"/>
                <a:sym typeface="Assistant"/>
              </a:rPr>
              <a:t>חשוב להדגיש בפני הקבוצה – גם לאחר שסיימנו להשתמש במוצר מחזור החיים שלו נמשך.</a:t>
            </a:r>
            <a:endParaRPr lang="iw-IL" dirty="0">
              <a:latin typeface="Assistant"/>
              <a:ea typeface="Assistant"/>
              <a:cs typeface="Assistant"/>
              <a:sym typeface="Assistant"/>
            </a:endParaRPr>
          </a:p>
          <a:p>
            <a:pPr marL="0" lvl="0" indent="0" algn="r" rtl="1">
              <a:lnSpc>
                <a:spcPct val="100000"/>
              </a:lnSpc>
              <a:spcBef>
                <a:spcPts val="0"/>
              </a:spcBef>
              <a:spcAft>
                <a:spcPts val="0"/>
              </a:spcAft>
              <a:buClr>
                <a:schemeClr val="dk1"/>
              </a:buClr>
              <a:buSzPts val="1100"/>
              <a:buFont typeface="Arial"/>
              <a:buNone/>
            </a:pPr>
            <a:endParaRPr lang="iw-IL" dirty="0">
              <a:solidFill>
                <a:srgbClr val="000000"/>
              </a:solidFill>
              <a:latin typeface="Assistant"/>
              <a:ea typeface="Assistant"/>
              <a:cs typeface="Assistant"/>
              <a:sym typeface="Assistant"/>
            </a:endParaRPr>
          </a:p>
          <a:p>
            <a:pPr marL="0" lvl="0" indent="0" algn="r" rtl="1">
              <a:lnSpc>
                <a:spcPct val="100000"/>
              </a:lnSpc>
              <a:spcBef>
                <a:spcPts val="0"/>
              </a:spcBef>
              <a:spcAft>
                <a:spcPts val="0"/>
              </a:spcAft>
              <a:buClr>
                <a:srgbClr val="000000"/>
              </a:buClr>
              <a:buSzPts val="1100"/>
              <a:buFont typeface="Calibri"/>
              <a:buNone/>
            </a:pPr>
            <a:r>
              <a:rPr lang="iw-IL" b="1" dirty="0">
                <a:solidFill>
                  <a:srgbClr val="000000"/>
                </a:solidFill>
                <a:latin typeface="Assistant"/>
                <a:ea typeface="Assistant"/>
                <a:cs typeface="Assistant"/>
                <a:sym typeface="Assistant"/>
              </a:rPr>
              <a:t>נציג לתלמידים/ות את השקף ובו שמות השלבים השונים במחזור החיים של מוצר. </a:t>
            </a:r>
            <a:endParaRPr lang="iw-IL" dirty="0"/>
          </a:p>
          <a:p>
            <a:pPr marL="0" lvl="0" indent="0" algn="r" rtl="1">
              <a:lnSpc>
                <a:spcPct val="100000"/>
              </a:lnSpc>
              <a:spcBef>
                <a:spcPts val="0"/>
              </a:spcBef>
              <a:spcAft>
                <a:spcPts val="0"/>
              </a:spcAft>
              <a:buClr>
                <a:srgbClr val="000000"/>
              </a:buClr>
              <a:buSzPts val="1100"/>
              <a:buFont typeface="Calibri"/>
              <a:buNone/>
            </a:pPr>
            <a:r>
              <a:rPr lang="iw-IL" b="1" dirty="0">
                <a:solidFill>
                  <a:srgbClr val="000000"/>
                </a:solidFill>
                <a:latin typeface="Assistant"/>
                <a:ea typeface="Assistant"/>
                <a:cs typeface="Assistant"/>
                <a:sym typeface="Assistant"/>
              </a:rPr>
              <a:t>נקריא את היגדים ממחזור החיים של המוצר, לא לפי הסדר הנכון, ובכל פעם, יצטרכו התלמידים/ות לזהות את איזה שלב במחזור חיי המוצר ההיגד שהקראנו מתאר.</a:t>
            </a:r>
            <a:endParaRPr lang="iw-IL" dirty="0"/>
          </a:p>
          <a:p>
            <a:pPr marL="0" lvl="0" indent="0" algn="r" rtl="1">
              <a:lnSpc>
                <a:spcPct val="100000"/>
              </a:lnSpc>
              <a:spcBef>
                <a:spcPts val="0"/>
              </a:spcBef>
              <a:spcAft>
                <a:spcPts val="0"/>
              </a:spcAft>
              <a:buClr>
                <a:schemeClr val="dk1"/>
              </a:buClr>
              <a:buSzPts val="1100"/>
              <a:buFont typeface="Arial"/>
              <a:buNone/>
            </a:pPr>
            <a:endParaRPr lang="iw-IL" dirty="0">
              <a:solidFill>
                <a:srgbClr val="000000"/>
              </a:solidFill>
              <a:latin typeface="Assistant"/>
              <a:ea typeface="Assistant"/>
              <a:cs typeface="Assistant"/>
              <a:sym typeface="Assistant"/>
            </a:endParaRPr>
          </a:p>
          <a:p>
            <a:pPr marL="0" lvl="0" indent="0" algn="r" rtl="1">
              <a:lnSpc>
                <a:spcPct val="100000"/>
              </a:lnSpc>
              <a:spcBef>
                <a:spcPts val="0"/>
              </a:spcBef>
              <a:spcAft>
                <a:spcPts val="0"/>
              </a:spcAft>
              <a:buClr>
                <a:srgbClr val="000000"/>
              </a:buClr>
              <a:buSzPts val="1100"/>
              <a:buFont typeface="Calibri"/>
              <a:buNone/>
            </a:pPr>
            <a:r>
              <a:rPr lang="iw-IL" b="1" dirty="0">
                <a:solidFill>
                  <a:srgbClr val="000000"/>
                </a:solidFill>
                <a:latin typeface="Assistant"/>
                <a:ea typeface="Assistant"/>
                <a:cs typeface="Assistant"/>
                <a:sym typeface="Assistant"/>
              </a:rPr>
              <a:t>להלן השלבים בהרחבה - מהם ניתן להקריא היגדים שהתלמידים/ות יצטרכו להתאים לשלב, מבלי לומר על איזה שלב מדובר:</a:t>
            </a:r>
          </a:p>
          <a:p>
            <a:pPr marL="0" lvl="0" indent="0" algn="r" rtl="1">
              <a:lnSpc>
                <a:spcPct val="100000"/>
              </a:lnSpc>
              <a:spcBef>
                <a:spcPts val="0"/>
              </a:spcBef>
              <a:spcAft>
                <a:spcPts val="0"/>
              </a:spcAft>
              <a:buClr>
                <a:srgbClr val="000000"/>
              </a:buClr>
              <a:buSzPts val="1100"/>
              <a:buFont typeface="Calibri"/>
              <a:buNone/>
            </a:pPr>
            <a:r>
              <a:rPr lang="iw-IL" dirty="0">
                <a:latin typeface="Assistant"/>
                <a:ea typeface="Assistant"/>
                <a:cs typeface="Assistant"/>
                <a:sym typeface="Assistant"/>
              </a:rPr>
              <a:t>הפקת חומרי הגלם: בשלב הראשון, אנחנו לוקחים את הדברים שהטבע נותן לנו, כמו עצים, מתכות, מים ואדמה. לדוגמה, אם אנחנו רוצים לעשות בקבוק פלסטיק, צריך להפיק את הפלסטיק מתוך נפט</a:t>
            </a:r>
            <a:endParaRPr lang="iw-IL" dirty="0"/>
          </a:p>
          <a:p>
            <a:pPr marL="228600" lvl="0" indent="-228600" algn="r" rtl="1">
              <a:lnSpc>
                <a:spcPct val="100000"/>
              </a:lnSpc>
              <a:spcBef>
                <a:spcPts val="0"/>
              </a:spcBef>
              <a:spcAft>
                <a:spcPts val="0"/>
              </a:spcAft>
              <a:buClr>
                <a:schemeClr val="dk1"/>
              </a:buClr>
              <a:buSzPts val="1200"/>
              <a:buFont typeface="Assistant"/>
              <a:buAutoNum type="arabicPeriod"/>
            </a:pPr>
            <a:r>
              <a:rPr lang="iw-IL" dirty="0">
                <a:latin typeface="Assistant"/>
                <a:ea typeface="Assistant"/>
                <a:cs typeface="Assistant"/>
                <a:sym typeface="Assistant"/>
              </a:rPr>
              <a:t>הייצור: לאחר שיש לנו את החומרים, אנחנו משתמשים במכונות או בידיים כדי להפוך אותם למוצר, כמו בקבוק מים או משחק. זהו השלב שבו המוצר מקבל את הצורה שאנחנו מכירים.</a:t>
            </a:r>
            <a:endParaRPr lang="iw-IL" dirty="0"/>
          </a:p>
          <a:p>
            <a:pPr marL="228600" lvl="0" indent="-228600" algn="r" rtl="1">
              <a:lnSpc>
                <a:spcPct val="100000"/>
              </a:lnSpc>
              <a:spcBef>
                <a:spcPts val="0"/>
              </a:spcBef>
              <a:spcAft>
                <a:spcPts val="0"/>
              </a:spcAft>
              <a:buClr>
                <a:schemeClr val="dk1"/>
              </a:buClr>
              <a:buSzPts val="1200"/>
              <a:buFont typeface="Assistant"/>
              <a:buAutoNum type="arabicPeriod"/>
            </a:pPr>
            <a:r>
              <a:rPr lang="iw-IL" dirty="0">
                <a:latin typeface="Assistant"/>
                <a:ea typeface="Assistant"/>
                <a:cs typeface="Assistant"/>
                <a:sym typeface="Assistant"/>
              </a:rPr>
              <a:t>האריזה, שינוע וההפצה: המוצר מוכן, אנחנו אורזים אותו בצורה טובה כדי לשמור עליו ואז שולחים אותו (באוניות/ במטוסים) לחנויות (בכל רחבי העולם)  כדי שאנשים יוכלו לקנות אותו.</a:t>
            </a:r>
            <a:endParaRPr lang="iw-IL" dirty="0"/>
          </a:p>
          <a:p>
            <a:pPr marL="228600" lvl="0" indent="-228600" algn="r" rtl="1">
              <a:lnSpc>
                <a:spcPct val="100000"/>
              </a:lnSpc>
              <a:spcBef>
                <a:spcPts val="0"/>
              </a:spcBef>
              <a:spcAft>
                <a:spcPts val="0"/>
              </a:spcAft>
              <a:buClr>
                <a:schemeClr val="dk1"/>
              </a:buClr>
              <a:buSzPts val="1200"/>
              <a:buFont typeface="Assistant"/>
              <a:buAutoNum type="arabicPeriod"/>
            </a:pPr>
            <a:r>
              <a:rPr lang="iw-IL" dirty="0">
                <a:latin typeface="Assistant"/>
                <a:ea typeface="Assistant"/>
                <a:cs typeface="Assistant"/>
                <a:sym typeface="Assistant"/>
              </a:rPr>
              <a:t>השימוש: כעת, אנחנו קונים את המוצר ומשתמשים בו. לדוגמה, שתיית מים מבקבוק או משחקים בצעצוע. כל זמן שאנחנו משתמשים במוצר, הוא עוזר לנו, אבל לאחר זמן מה הוא עלול להתקלקל או להתבלות, לעיתים משך השימוש במוצר קצר מאוד (ניתן לתת דוגמה- שימוש במוצרים חד פעמיים).</a:t>
            </a:r>
            <a:endParaRPr lang="iw-IL" dirty="0"/>
          </a:p>
          <a:p>
            <a:pPr marL="228600" lvl="0" indent="-228600" algn="r" rtl="1">
              <a:lnSpc>
                <a:spcPct val="100000"/>
              </a:lnSpc>
              <a:spcBef>
                <a:spcPts val="0"/>
              </a:spcBef>
              <a:spcAft>
                <a:spcPts val="0"/>
              </a:spcAft>
              <a:buClr>
                <a:schemeClr val="dk1"/>
              </a:buClr>
              <a:buSzPts val="1200"/>
              <a:buFont typeface="Assistant"/>
              <a:buAutoNum type="arabicPeriod"/>
            </a:pPr>
            <a:r>
              <a:rPr lang="iw-IL" dirty="0">
                <a:latin typeface="Assistant"/>
                <a:ea typeface="Assistant"/>
                <a:cs typeface="Assistant"/>
                <a:sym typeface="Assistant"/>
              </a:rPr>
              <a:t>הפסולת: כשהמוצר כבר לא טוב לנו, אנחנו זורקים אותו לפח. זה יכול להיות בקבוק שנשבר, צעצוע שנשחק או אפילו אוכל שנפגם. כאן מתחילה בעיה, כי הרבה מהמוצרים לא נעלמים, הם נשארים על כדור הארץ, נשארים בטבע. </a:t>
            </a:r>
            <a:endParaRPr lang="iw-IL" dirty="0"/>
          </a:p>
          <a:p>
            <a:pPr marL="228600" lvl="0" indent="-228600" algn="r" rtl="1">
              <a:lnSpc>
                <a:spcPct val="100000"/>
              </a:lnSpc>
              <a:spcBef>
                <a:spcPts val="0"/>
              </a:spcBef>
              <a:spcAft>
                <a:spcPts val="0"/>
              </a:spcAft>
              <a:buClr>
                <a:schemeClr val="dk1"/>
              </a:buClr>
              <a:buSzPts val="1200"/>
              <a:buFont typeface="Assistant"/>
              <a:buAutoNum type="arabicPeriod"/>
            </a:pPr>
            <a:r>
              <a:rPr lang="iw-IL" dirty="0">
                <a:latin typeface="Assistant"/>
                <a:ea typeface="Assistant"/>
                <a:cs typeface="Assistant"/>
                <a:sym typeface="Assistant"/>
              </a:rPr>
              <a:t>פירוק המוצר: כאשר מדובר בחומר אורגני שנמצא במקומו הטבעי (כמו פרי שנושר מעץ) מתרחש תהליך פירוק טבעי אשר אינו פוגע בסביבה, החומר האורגני הופך לדשן שמזין את הקרקע. אך כשמדובר בחומר אורגני שמושלך על ידי אדם ולא במקומו הטבעי, המוצר בתהליך התפרקותו יגרום למפגע אסתטי, לריח לא נעים ואף יכול להזיק לבעלי חיים בסביבה. כאשר אנחנו ממחזרים את המוצר, חומר אורגני אשר מושלך לקומפוסטר שבתוכו באופן מבוקר הוא יהפוך לדשן, וחומרים אחרים (פלסטיק, זכוכית, מתכת) שמושלכים לפחי מיחזור, אפשר לקחת אותו וליצור ממנו משהו חדש, כמו בקבוק חדש או חפץ אחר. אם לא ממחזרים, המוצר יפגע בסביבה. יהיה צורך לכרות משאבי טבע נוספים או להטמין את הפסולת במטמנות שתופסות שטחים פתוחים ופולטות גזים מזהמים.</a:t>
            </a:r>
          </a:p>
          <a:p>
            <a:pPr marL="228600" lvl="0" indent="-158750" algn="r" rtl="1">
              <a:lnSpc>
                <a:spcPct val="100000"/>
              </a:lnSpc>
              <a:spcBef>
                <a:spcPts val="0"/>
              </a:spcBef>
              <a:spcAft>
                <a:spcPts val="0"/>
              </a:spcAft>
              <a:buClr>
                <a:schemeClr val="dk1"/>
              </a:buClr>
              <a:buSzPts val="1100"/>
              <a:buFont typeface="Arial"/>
              <a:buNone/>
            </a:pPr>
            <a:endParaRPr lang="iw-IL" dirty="0">
              <a:latin typeface="Assistant"/>
              <a:ea typeface="Assistant"/>
              <a:cs typeface="Assistant"/>
              <a:sym typeface="Assistant"/>
            </a:endParaRPr>
          </a:p>
          <a:p>
            <a:pPr marL="0" lvl="0" indent="0" algn="r" rtl="1">
              <a:lnSpc>
                <a:spcPct val="100000"/>
              </a:lnSpc>
              <a:spcBef>
                <a:spcPts val="0"/>
              </a:spcBef>
              <a:spcAft>
                <a:spcPts val="0"/>
              </a:spcAft>
              <a:buClr>
                <a:schemeClr val="dk1"/>
              </a:buClr>
              <a:buSzPts val="1100"/>
              <a:buFont typeface="Arial"/>
              <a:buNone/>
            </a:pPr>
            <a:r>
              <a:rPr lang="iw-IL" dirty="0">
                <a:latin typeface="Assistant"/>
                <a:ea typeface="Assistant"/>
                <a:cs typeface="Assistant"/>
                <a:sym typeface="Assistant"/>
              </a:rPr>
              <a:t>המשמעות של מחזור החיים היא להבין שמה שאנחנו קונים משפיע על העולם ואנחנו יכולים לעזור לשמור על הסביבה אם נחשוב על כל שלב של המוצר ואת יכולת הבחירה שלנו בכל שלב – מההתחלה ועד הסוף.</a:t>
            </a:r>
            <a:endParaRPr lang="iw-IL" dirty="0"/>
          </a:p>
        </p:txBody>
      </p:sp>
      <p:sp>
        <p:nvSpPr>
          <p:cNvPr id="277" name="Google Shape;27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rgbClr val="000000"/>
              </a:buClr>
              <a:buSzPts val="1100"/>
              <a:buFont typeface="Arial"/>
              <a:buNone/>
            </a:pPr>
            <a:r>
              <a:rPr lang="iw-IL" b="1" dirty="0">
                <a:solidFill>
                  <a:srgbClr val="000000"/>
                </a:solidFill>
                <a:latin typeface="Assistant"/>
                <a:ea typeface="Assistant"/>
                <a:cs typeface="Assistant"/>
                <a:sym typeface="Assistant"/>
              </a:rPr>
              <a:t>הסבר- מחזור החיים של מוצר – 10 דקות</a:t>
            </a:r>
            <a:endParaRPr lang="iw-IL" dirty="0">
              <a:latin typeface="Assistant"/>
              <a:ea typeface="Assistant"/>
              <a:cs typeface="Assistant"/>
              <a:sym typeface="Assistant"/>
            </a:endParaRPr>
          </a:p>
          <a:p>
            <a:pPr marL="0" lvl="0" indent="0" algn="r" rtl="1">
              <a:lnSpc>
                <a:spcPct val="100000"/>
              </a:lnSpc>
              <a:spcBef>
                <a:spcPts val="0"/>
              </a:spcBef>
              <a:spcAft>
                <a:spcPts val="0"/>
              </a:spcAft>
              <a:buClr>
                <a:schemeClr val="dk1"/>
              </a:buClr>
              <a:buSzPts val="1100"/>
              <a:buFont typeface="Arial"/>
              <a:buNone/>
            </a:pPr>
            <a:endParaRPr lang="iw-IL" b="1" dirty="0">
              <a:solidFill>
                <a:srgbClr val="000000"/>
              </a:solidFill>
              <a:latin typeface="Assistant"/>
              <a:ea typeface="Assistant"/>
              <a:cs typeface="Assistant"/>
              <a:sym typeface="Assistant"/>
            </a:endParaRPr>
          </a:p>
          <a:p>
            <a:pPr marL="0" lvl="0" indent="0" algn="r" rtl="1">
              <a:lnSpc>
                <a:spcPct val="100000"/>
              </a:lnSpc>
              <a:spcBef>
                <a:spcPts val="0"/>
              </a:spcBef>
              <a:spcAft>
                <a:spcPts val="0"/>
              </a:spcAft>
              <a:buClr>
                <a:srgbClr val="000000"/>
              </a:buClr>
              <a:buSzPts val="1100"/>
              <a:buFont typeface="Arial"/>
              <a:buNone/>
            </a:pPr>
            <a:r>
              <a:rPr lang="iw-IL" b="1" dirty="0">
                <a:solidFill>
                  <a:srgbClr val="000000"/>
                </a:solidFill>
                <a:latin typeface="Assistant"/>
                <a:ea typeface="Assistant"/>
                <a:cs typeface="Assistant"/>
                <a:sym typeface="Assistant"/>
              </a:rPr>
              <a:t>נסביר - </a:t>
            </a:r>
            <a:r>
              <a:rPr lang="iw-IL" dirty="0">
                <a:solidFill>
                  <a:srgbClr val="000000"/>
                </a:solidFill>
                <a:latin typeface="Assistant"/>
                <a:ea typeface="Assistant"/>
                <a:cs typeface="Assistant"/>
                <a:sym typeface="Assistant"/>
              </a:rPr>
              <a:t>ישנם שלבים רבים בתהליך הייצור של כל מוצר או שירות (טרם הגעתו אלינו לשימושינו) ולכל שלב כזה יש השפעה על הסביבה. ההערכה של ההשפעה הסביבתית של מוצר מסוים במשך קיומו - מהרגע שבו חומרי הגלם נכרים ו/או מיוצרים, ועד הרגע שבו הוא מתפרק לחומרי הגלם בחזרה - נקראת ניתוח מחזור חיים - </a:t>
            </a:r>
            <a:r>
              <a:rPr lang="en-US" dirty="0">
                <a:solidFill>
                  <a:srgbClr val="000000"/>
                </a:solidFill>
                <a:latin typeface="Assistant"/>
                <a:ea typeface="Assistant"/>
                <a:cs typeface="Assistant"/>
                <a:sym typeface="Assistant"/>
              </a:rPr>
              <a:t>LCA - Life Cycle Assessment. </a:t>
            </a:r>
            <a:endParaRPr lang="en-US" dirty="0">
              <a:latin typeface="Assistant"/>
              <a:ea typeface="Assistant"/>
              <a:cs typeface="Assistant"/>
              <a:sym typeface="Assistant"/>
            </a:endParaRPr>
          </a:p>
          <a:p>
            <a:pPr marL="0" lvl="0" indent="0" algn="r" rtl="1">
              <a:lnSpc>
                <a:spcPct val="100000"/>
              </a:lnSpc>
              <a:spcBef>
                <a:spcPts val="0"/>
              </a:spcBef>
              <a:spcAft>
                <a:spcPts val="0"/>
              </a:spcAft>
              <a:buClr>
                <a:srgbClr val="000000"/>
              </a:buClr>
              <a:buSzPts val="1100"/>
              <a:buFont typeface="Calibri"/>
              <a:buNone/>
            </a:pPr>
            <a:r>
              <a:rPr lang="iw-IL" dirty="0">
                <a:solidFill>
                  <a:srgbClr val="000000"/>
                </a:solidFill>
                <a:latin typeface="Assistant"/>
                <a:ea typeface="Assistant"/>
                <a:cs typeface="Assistant"/>
                <a:sym typeface="Assistant"/>
              </a:rPr>
              <a:t>חשוב להדגיש בפני הקבוצה – גם לאחר שסיימנו להשתמש במוצר מחזור החיים שלו נמשך.</a:t>
            </a:r>
            <a:endParaRPr lang="iw-IL" dirty="0">
              <a:latin typeface="Assistant"/>
              <a:ea typeface="Assistant"/>
              <a:cs typeface="Assistant"/>
              <a:sym typeface="Assistant"/>
            </a:endParaRPr>
          </a:p>
          <a:p>
            <a:pPr marL="0" lvl="0" indent="0" algn="r" rtl="1">
              <a:lnSpc>
                <a:spcPct val="100000"/>
              </a:lnSpc>
              <a:spcBef>
                <a:spcPts val="0"/>
              </a:spcBef>
              <a:spcAft>
                <a:spcPts val="0"/>
              </a:spcAft>
              <a:buClr>
                <a:schemeClr val="dk1"/>
              </a:buClr>
              <a:buSzPts val="1100"/>
              <a:buFont typeface="Arial"/>
              <a:buNone/>
            </a:pPr>
            <a:endParaRPr lang="iw-IL" dirty="0">
              <a:solidFill>
                <a:srgbClr val="000000"/>
              </a:solidFill>
              <a:latin typeface="Assistant"/>
              <a:ea typeface="Assistant"/>
              <a:cs typeface="Assistant"/>
              <a:sym typeface="Assistant"/>
            </a:endParaRPr>
          </a:p>
          <a:p>
            <a:pPr marL="0" lvl="0" indent="0" algn="r" rtl="1">
              <a:lnSpc>
                <a:spcPct val="100000"/>
              </a:lnSpc>
              <a:spcBef>
                <a:spcPts val="0"/>
              </a:spcBef>
              <a:spcAft>
                <a:spcPts val="0"/>
              </a:spcAft>
              <a:buClr>
                <a:srgbClr val="000000"/>
              </a:buClr>
              <a:buSzPts val="1100"/>
              <a:buFont typeface="Calibri"/>
              <a:buNone/>
            </a:pPr>
            <a:r>
              <a:rPr lang="iw-IL" b="1" dirty="0">
                <a:solidFill>
                  <a:srgbClr val="000000"/>
                </a:solidFill>
                <a:latin typeface="Assistant"/>
                <a:ea typeface="Assistant"/>
                <a:cs typeface="Assistant"/>
                <a:sym typeface="Assistant"/>
              </a:rPr>
              <a:t>נציג לתלמידים/ות את השקף ובו שמות השלבים השונים במחזור החיים של מוצר. </a:t>
            </a:r>
            <a:endParaRPr lang="iw-IL" dirty="0"/>
          </a:p>
          <a:p>
            <a:pPr marL="0" lvl="0" indent="0" algn="r" rtl="1">
              <a:lnSpc>
                <a:spcPct val="100000"/>
              </a:lnSpc>
              <a:spcBef>
                <a:spcPts val="0"/>
              </a:spcBef>
              <a:spcAft>
                <a:spcPts val="0"/>
              </a:spcAft>
              <a:buClr>
                <a:srgbClr val="000000"/>
              </a:buClr>
              <a:buSzPts val="1100"/>
              <a:buFont typeface="Calibri"/>
              <a:buNone/>
            </a:pPr>
            <a:r>
              <a:rPr lang="iw-IL" b="1" dirty="0">
                <a:solidFill>
                  <a:srgbClr val="000000"/>
                </a:solidFill>
                <a:latin typeface="Assistant"/>
                <a:ea typeface="Assistant"/>
                <a:cs typeface="Assistant"/>
                <a:sym typeface="Assistant"/>
              </a:rPr>
              <a:t>נקריא את היגדים ממחזור החיים של המוצר, לא לפי הסדר הנכון, ובכל פעם, יצטרכו התלמידים/ות לזהות את איזה שלב במחזור חיי המוצר ההיגד שהקראנו מתאר.</a:t>
            </a:r>
            <a:endParaRPr lang="iw-IL" dirty="0"/>
          </a:p>
          <a:p>
            <a:pPr marL="0" lvl="0" indent="0" algn="r" rtl="1">
              <a:lnSpc>
                <a:spcPct val="100000"/>
              </a:lnSpc>
              <a:spcBef>
                <a:spcPts val="0"/>
              </a:spcBef>
              <a:spcAft>
                <a:spcPts val="0"/>
              </a:spcAft>
              <a:buClr>
                <a:schemeClr val="dk1"/>
              </a:buClr>
              <a:buSzPts val="1100"/>
              <a:buFont typeface="Arial"/>
              <a:buNone/>
            </a:pPr>
            <a:endParaRPr lang="iw-IL" dirty="0">
              <a:solidFill>
                <a:srgbClr val="000000"/>
              </a:solidFill>
              <a:latin typeface="Assistant"/>
              <a:ea typeface="Assistant"/>
              <a:cs typeface="Assistant"/>
              <a:sym typeface="Assistant"/>
            </a:endParaRPr>
          </a:p>
          <a:p>
            <a:pPr marL="0" lvl="0" indent="0" algn="r" rtl="1">
              <a:lnSpc>
                <a:spcPct val="100000"/>
              </a:lnSpc>
              <a:spcBef>
                <a:spcPts val="0"/>
              </a:spcBef>
              <a:spcAft>
                <a:spcPts val="0"/>
              </a:spcAft>
              <a:buClr>
                <a:srgbClr val="000000"/>
              </a:buClr>
              <a:buSzPts val="1100"/>
              <a:buFont typeface="Calibri"/>
              <a:buNone/>
            </a:pPr>
            <a:r>
              <a:rPr lang="iw-IL" b="1" dirty="0">
                <a:solidFill>
                  <a:srgbClr val="000000"/>
                </a:solidFill>
                <a:latin typeface="Assistant"/>
                <a:ea typeface="Assistant"/>
                <a:cs typeface="Assistant"/>
                <a:sym typeface="Assistant"/>
              </a:rPr>
              <a:t>להלן השלבים בהרחבה - מהם ניתן להקריא היגדים שהתלמידים/ות יצטרכו להתאים לשלב, מבלי לומר על איזה שלב מדובר:</a:t>
            </a:r>
          </a:p>
          <a:p>
            <a:pPr marL="0" lvl="0" indent="0" algn="r" rtl="1">
              <a:lnSpc>
                <a:spcPct val="100000"/>
              </a:lnSpc>
              <a:spcBef>
                <a:spcPts val="0"/>
              </a:spcBef>
              <a:spcAft>
                <a:spcPts val="0"/>
              </a:spcAft>
              <a:buClr>
                <a:srgbClr val="000000"/>
              </a:buClr>
              <a:buSzPts val="1100"/>
              <a:buFont typeface="Calibri"/>
              <a:buNone/>
            </a:pPr>
            <a:r>
              <a:rPr lang="iw-IL" dirty="0">
                <a:latin typeface="Assistant"/>
                <a:ea typeface="Assistant"/>
                <a:cs typeface="Assistant"/>
                <a:sym typeface="Assistant"/>
              </a:rPr>
              <a:t>הפקת חומרי הגלם: בשלב הראשון, אנחנו לוקחים את הדברים שהטבע נותן לנו, כמו עצים, מתכות, מים ואדמה. לדוגמה, אם אנחנו רוצים לעשות בקבוק פלסטיק, צריך להפיק את הפלסטיק מתוך נפט</a:t>
            </a:r>
            <a:endParaRPr lang="iw-IL" dirty="0"/>
          </a:p>
          <a:p>
            <a:pPr marL="228600" lvl="0" indent="-228600" algn="r" rtl="1">
              <a:lnSpc>
                <a:spcPct val="100000"/>
              </a:lnSpc>
              <a:spcBef>
                <a:spcPts val="0"/>
              </a:spcBef>
              <a:spcAft>
                <a:spcPts val="0"/>
              </a:spcAft>
              <a:buClr>
                <a:schemeClr val="dk1"/>
              </a:buClr>
              <a:buSzPts val="1200"/>
              <a:buFont typeface="Assistant"/>
              <a:buAutoNum type="arabicPeriod"/>
            </a:pPr>
            <a:r>
              <a:rPr lang="iw-IL" dirty="0">
                <a:latin typeface="Assistant"/>
                <a:ea typeface="Assistant"/>
                <a:cs typeface="Assistant"/>
                <a:sym typeface="Assistant"/>
              </a:rPr>
              <a:t>הייצור: לאחר שיש לנו את החומרים, אנחנו משתמשים במכונות או בידיים כדי להפוך אותם למוצר, כמו בקבוק מים או משחק. זהו השלב שבו המוצר מקבל את הצורה שאנחנו מכירים.</a:t>
            </a:r>
            <a:endParaRPr lang="iw-IL" dirty="0"/>
          </a:p>
          <a:p>
            <a:pPr marL="228600" lvl="0" indent="-228600" algn="r" rtl="1">
              <a:lnSpc>
                <a:spcPct val="100000"/>
              </a:lnSpc>
              <a:spcBef>
                <a:spcPts val="0"/>
              </a:spcBef>
              <a:spcAft>
                <a:spcPts val="0"/>
              </a:spcAft>
              <a:buClr>
                <a:schemeClr val="dk1"/>
              </a:buClr>
              <a:buSzPts val="1200"/>
              <a:buFont typeface="Assistant"/>
              <a:buAutoNum type="arabicPeriod"/>
            </a:pPr>
            <a:r>
              <a:rPr lang="iw-IL" dirty="0">
                <a:latin typeface="Assistant"/>
                <a:ea typeface="Assistant"/>
                <a:cs typeface="Assistant"/>
                <a:sym typeface="Assistant"/>
              </a:rPr>
              <a:t>האריזה, שינוע וההפצה: המוצר מוכן, אנחנו אורזים אותו בצורה טובה כדי לשמור עליו ואז שולחים אותו (באוניות/ במטוסים) לחנויות (בכל רחבי העולם)  כדי שאנשים יוכלו לקנות אותו.</a:t>
            </a:r>
            <a:endParaRPr lang="iw-IL" dirty="0"/>
          </a:p>
          <a:p>
            <a:pPr marL="228600" lvl="0" indent="-228600" algn="r" rtl="1">
              <a:lnSpc>
                <a:spcPct val="100000"/>
              </a:lnSpc>
              <a:spcBef>
                <a:spcPts val="0"/>
              </a:spcBef>
              <a:spcAft>
                <a:spcPts val="0"/>
              </a:spcAft>
              <a:buClr>
                <a:schemeClr val="dk1"/>
              </a:buClr>
              <a:buSzPts val="1200"/>
              <a:buFont typeface="Assistant"/>
              <a:buAutoNum type="arabicPeriod"/>
            </a:pPr>
            <a:r>
              <a:rPr lang="iw-IL" dirty="0">
                <a:latin typeface="Assistant"/>
                <a:ea typeface="Assistant"/>
                <a:cs typeface="Assistant"/>
                <a:sym typeface="Assistant"/>
              </a:rPr>
              <a:t>השימוש: כעת, אנחנו קונים את המוצר ומשתמשים בו. לדוגמה, שתיית מים מבקבוק או משחקים בצעצוע. כל זמן שאנחנו משתמשים במוצר, הוא עוזר לנו, אבל לאחר זמן מה הוא עלול להתקלקל או להתבלות, לעיתים משך השימוש במוצר קצר מאוד (ניתן לתת דוגמה- שימוש במוצרים חד פעמיים).</a:t>
            </a:r>
            <a:endParaRPr lang="iw-IL" dirty="0"/>
          </a:p>
          <a:p>
            <a:pPr marL="228600" lvl="0" indent="-228600" algn="r" rtl="1">
              <a:lnSpc>
                <a:spcPct val="100000"/>
              </a:lnSpc>
              <a:spcBef>
                <a:spcPts val="0"/>
              </a:spcBef>
              <a:spcAft>
                <a:spcPts val="0"/>
              </a:spcAft>
              <a:buClr>
                <a:schemeClr val="dk1"/>
              </a:buClr>
              <a:buSzPts val="1200"/>
              <a:buFont typeface="Assistant"/>
              <a:buAutoNum type="arabicPeriod"/>
            </a:pPr>
            <a:r>
              <a:rPr lang="iw-IL" dirty="0">
                <a:latin typeface="Assistant"/>
                <a:ea typeface="Assistant"/>
                <a:cs typeface="Assistant"/>
                <a:sym typeface="Assistant"/>
              </a:rPr>
              <a:t>הפסולת: כשהמוצר כבר לא טוב לנו, אנחנו זורקים אותו לפח. זה יכול להיות בקבוק שנשבר, צעצוע שנשחק או אפילו אוכל שנפגם. כאן מתחילה בעיה, כי הרבה מהמוצרים לא נעלמים, הם נשארים על כדור הארץ, נשארים בטבע. </a:t>
            </a:r>
            <a:endParaRPr lang="iw-IL" dirty="0"/>
          </a:p>
          <a:p>
            <a:pPr marL="228600" lvl="0" indent="-228600" algn="r" rtl="1">
              <a:lnSpc>
                <a:spcPct val="100000"/>
              </a:lnSpc>
              <a:spcBef>
                <a:spcPts val="0"/>
              </a:spcBef>
              <a:spcAft>
                <a:spcPts val="0"/>
              </a:spcAft>
              <a:buClr>
                <a:schemeClr val="dk1"/>
              </a:buClr>
              <a:buSzPts val="1200"/>
              <a:buFont typeface="Assistant"/>
              <a:buAutoNum type="arabicPeriod"/>
            </a:pPr>
            <a:r>
              <a:rPr lang="iw-IL" dirty="0">
                <a:latin typeface="Assistant"/>
                <a:ea typeface="Assistant"/>
                <a:cs typeface="Assistant"/>
                <a:sym typeface="Assistant"/>
              </a:rPr>
              <a:t>פירוק המוצר: כאשר מדובר בחומר אורגני שנמצא במקומו הטבעי (כמו פרי שנושר מעץ) מתרחש תהליך פירוק טבעי אשר אינו פוגע בסביבה, החומר האורגני הופך לדשן שמזין את הקרקע. אך כשמדובר בחומר אורגני שמושלך על ידי אדם ולא במקומו הטבעי, המוצר בתהליך התפרקותו יגרום למפגע אסתטי, לריח לא נעים ואף יכול להזיק לבעלי חיים בסביבה. כאשר אנחנו ממחזרים את המוצר, חומר אורגני אשר מושלך לקומפוסטר שבתוכו באופן מבוקר הוא יהפוך לדשן, וחומרים אחרים (פלסטיק, זכוכית, מתכת) שמושלכים לפחי מיחזור, אפשר לקחת אותו וליצור ממנו משהו חדש, כמו בקבוק חדש או חפץ אחר. אם לא ממחזרים, המוצר יפגע בסביבה. יהיה צורך לכרות משאבי טבע נוספים או להטמין את הפסולת במטמנות שתופסות שטחים פתוחים ופולטות גזים מזהמים.</a:t>
            </a:r>
          </a:p>
          <a:p>
            <a:pPr marL="228600" lvl="0" indent="-158750" algn="r" rtl="1">
              <a:lnSpc>
                <a:spcPct val="100000"/>
              </a:lnSpc>
              <a:spcBef>
                <a:spcPts val="0"/>
              </a:spcBef>
              <a:spcAft>
                <a:spcPts val="0"/>
              </a:spcAft>
              <a:buClr>
                <a:schemeClr val="dk1"/>
              </a:buClr>
              <a:buSzPts val="1100"/>
              <a:buFont typeface="Arial"/>
              <a:buNone/>
            </a:pPr>
            <a:endParaRPr lang="iw-IL" dirty="0">
              <a:latin typeface="Assistant"/>
              <a:ea typeface="Assistant"/>
              <a:cs typeface="Assistant"/>
              <a:sym typeface="Assistant"/>
            </a:endParaRPr>
          </a:p>
          <a:p>
            <a:pPr marL="0" lvl="0" indent="0" algn="r" rtl="1">
              <a:lnSpc>
                <a:spcPct val="100000"/>
              </a:lnSpc>
              <a:spcBef>
                <a:spcPts val="0"/>
              </a:spcBef>
              <a:spcAft>
                <a:spcPts val="0"/>
              </a:spcAft>
              <a:buClr>
                <a:schemeClr val="dk1"/>
              </a:buClr>
              <a:buSzPts val="1100"/>
              <a:buFont typeface="Arial"/>
              <a:buNone/>
            </a:pPr>
            <a:r>
              <a:rPr lang="iw-IL" dirty="0">
                <a:latin typeface="Assistant"/>
                <a:ea typeface="Assistant"/>
                <a:cs typeface="Assistant"/>
                <a:sym typeface="Assistant"/>
              </a:rPr>
              <a:t>המשמעות של מחזור החיים היא להבין שמה שאנחנו קונים משפיע על העולם ואנחנו יכולים לעזור לשמור על הסביבה אם נחשוב על כל שלב של המוצר ואת יכולת הבחירה שלנו בכל שלב – מההתחלה ועד הסוף.</a:t>
            </a:r>
            <a:endParaRPr lang="iw-IL" dirty="0"/>
          </a:p>
        </p:txBody>
      </p:sp>
      <p:sp>
        <p:nvSpPr>
          <p:cNvPr id="319" name="Google Shape;31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rgbClr val="000000"/>
              </a:buClr>
              <a:buSzPts val="1100"/>
              <a:buFont typeface="Arial"/>
              <a:buNone/>
            </a:pPr>
            <a:r>
              <a:rPr lang="iw-IL" b="1" dirty="0">
                <a:solidFill>
                  <a:srgbClr val="000000"/>
                </a:solidFill>
                <a:latin typeface="Assistant"/>
                <a:ea typeface="Assistant"/>
                <a:cs typeface="Assistant"/>
                <a:sym typeface="Assistant"/>
              </a:rPr>
              <a:t>הסבר- מחזור החיים של מוצר – 10 דקות</a:t>
            </a:r>
            <a:endParaRPr lang="iw-IL" dirty="0">
              <a:latin typeface="Assistant"/>
              <a:ea typeface="Assistant"/>
              <a:cs typeface="Assistant"/>
              <a:sym typeface="Assistant"/>
            </a:endParaRPr>
          </a:p>
          <a:p>
            <a:pPr marL="0" lvl="0" indent="0" algn="r" rtl="1">
              <a:lnSpc>
                <a:spcPct val="100000"/>
              </a:lnSpc>
              <a:spcBef>
                <a:spcPts val="0"/>
              </a:spcBef>
              <a:spcAft>
                <a:spcPts val="0"/>
              </a:spcAft>
              <a:buClr>
                <a:schemeClr val="dk1"/>
              </a:buClr>
              <a:buSzPts val="1100"/>
              <a:buFont typeface="Arial"/>
              <a:buNone/>
            </a:pPr>
            <a:endParaRPr lang="iw-IL" b="1" dirty="0">
              <a:solidFill>
                <a:srgbClr val="000000"/>
              </a:solidFill>
              <a:latin typeface="Assistant"/>
              <a:ea typeface="Assistant"/>
              <a:cs typeface="Assistant"/>
              <a:sym typeface="Assistant"/>
            </a:endParaRPr>
          </a:p>
          <a:p>
            <a:pPr marL="0" lvl="0" indent="0" algn="r" rtl="1">
              <a:lnSpc>
                <a:spcPct val="100000"/>
              </a:lnSpc>
              <a:spcBef>
                <a:spcPts val="0"/>
              </a:spcBef>
              <a:spcAft>
                <a:spcPts val="0"/>
              </a:spcAft>
              <a:buClr>
                <a:srgbClr val="000000"/>
              </a:buClr>
              <a:buSzPts val="1100"/>
              <a:buFont typeface="Arial"/>
              <a:buNone/>
            </a:pPr>
            <a:r>
              <a:rPr lang="iw-IL" b="1" dirty="0">
                <a:solidFill>
                  <a:srgbClr val="000000"/>
                </a:solidFill>
                <a:latin typeface="Assistant"/>
                <a:ea typeface="Assistant"/>
                <a:cs typeface="Assistant"/>
                <a:sym typeface="Assistant"/>
              </a:rPr>
              <a:t>נסביר - </a:t>
            </a:r>
            <a:r>
              <a:rPr lang="iw-IL" dirty="0">
                <a:solidFill>
                  <a:srgbClr val="000000"/>
                </a:solidFill>
                <a:latin typeface="Assistant"/>
                <a:ea typeface="Assistant"/>
                <a:cs typeface="Assistant"/>
                <a:sym typeface="Assistant"/>
              </a:rPr>
              <a:t>ישנם שלבים רבים בתהליך הייצור של כל מוצר או שירות (טרם הגעתו אלינו לשימושינו) ולכל שלב כזה יש השפעה על הסביבה. ההערכה של ההשפעה הסביבתית של מוצר מסוים במשך קיומו - מהרגע שבו חומרי הגלם נכרים ו/או מיוצרים, ועד הרגע שבו הוא מתפרק לחומרי הגלם בחזרה - נקראת ניתוח מחזור חיים - </a:t>
            </a:r>
            <a:r>
              <a:rPr lang="en-US" dirty="0">
                <a:solidFill>
                  <a:srgbClr val="000000"/>
                </a:solidFill>
                <a:latin typeface="Assistant"/>
                <a:ea typeface="Assistant"/>
                <a:cs typeface="Assistant"/>
                <a:sym typeface="Assistant"/>
              </a:rPr>
              <a:t>LCA - Life Cycle Assessment. </a:t>
            </a:r>
            <a:endParaRPr lang="en-US" dirty="0">
              <a:latin typeface="Assistant"/>
              <a:ea typeface="Assistant"/>
              <a:cs typeface="Assistant"/>
              <a:sym typeface="Assistant"/>
            </a:endParaRPr>
          </a:p>
          <a:p>
            <a:pPr marL="0" lvl="0" indent="0" algn="r" rtl="1">
              <a:lnSpc>
                <a:spcPct val="100000"/>
              </a:lnSpc>
              <a:spcBef>
                <a:spcPts val="0"/>
              </a:spcBef>
              <a:spcAft>
                <a:spcPts val="0"/>
              </a:spcAft>
              <a:buClr>
                <a:srgbClr val="000000"/>
              </a:buClr>
              <a:buSzPts val="1100"/>
              <a:buFont typeface="Calibri"/>
              <a:buNone/>
            </a:pPr>
            <a:r>
              <a:rPr lang="iw-IL" dirty="0">
                <a:solidFill>
                  <a:srgbClr val="000000"/>
                </a:solidFill>
                <a:latin typeface="Assistant"/>
                <a:ea typeface="Assistant"/>
                <a:cs typeface="Assistant"/>
                <a:sym typeface="Assistant"/>
              </a:rPr>
              <a:t>חשוב להדגיש בפני הקבוצה – גם לאחר שסיימנו להשתמש במוצר מחזור החיים שלו נמשך.</a:t>
            </a:r>
            <a:endParaRPr lang="iw-IL" dirty="0">
              <a:latin typeface="Assistant"/>
              <a:ea typeface="Assistant"/>
              <a:cs typeface="Assistant"/>
              <a:sym typeface="Assistant"/>
            </a:endParaRPr>
          </a:p>
          <a:p>
            <a:pPr marL="0" lvl="0" indent="0" algn="r" rtl="1">
              <a:lnSpc>
                <a:spcPct val="100000"/>
              </a:lnSpc>
              <a:spcBef>
                <a:spcPts val="0"/>
              </a:spcBef>
              <a:spcAft>
                <a:spcPts val="0"/>
              </a:spcAft>
              <a:buClr>
                <a:schemeClr val="dk1"/>
              </a:buClr>
              <a:buSzPts val="1100"/>
              <a:buFont typeface="Arial"/>
              <a:buNone/>
            </a:pPr>
            <a:endParaRPr lang="iw-IL" dirty="0">
              <a:solidFill>
                <a:srgbClr val="000000"/>
              </a:solidFill>
              <a:latin typeface="Assistant"/>
              <a:ea typeface="Assistant"/>
              <a:cs typeface="Assistant"/>
              <a:sym typeface="Assistant"/>
            </a:endParaRPr>
          </a:p>
          <a:p>
            <a:pPr marL="0" lvl="0" indent="0" algn="r" rtl="1">
              <a:lnSpc>
                <a:spcPct val="100000"/>
              </a:lnSpc>
              <a:spcBef>
                <a:spcPts val="0"/>
              </a:spcBef>
              <a:spcAft>
                <a:spcPts val="0"/>
              </a:spcAft>
              <a:buClr>
                <a:srgbClr val="000000"/>
              </a:buClr>
              <a:buSzPts val="1100"/>
              <a:buFont typeface="Calibri"/>
              <a:buNone/>
            </a:pPr>
            <a:r>
              <a:rPr lang="iw-IL" b="1" dirty="0">
                <a:solidFill>
                  <a:srgbClr val="000000"/>
                </a:solidFill>
                <a:latin typeface="Assistant"/>
                <a:ea typeface="Assistant"/>
                <a:cs typeface="Assistant"/>
                <a:sym typeface="Assistant"/>
              </a:rPr>
              <a:t>נציג לתלמידים/ות את השקף ובו שמות השלבים השונים במחזור החיים של מוצר. </a:t>
            </a:r>
            <a:endParaRPr lang="iw-IL" dirty="0"/>
          </a:p>
          <a:p>
            <a:pPr marL="0" lvl="0" indent="0" algn="r" rtl="1">
              <a:lnSpc>
                <a:spcPct val="100000"/>
              </a:lnSpc>
              <a:spcBef>
                <a:spcPts val="0"/>
              </a:spcBef>
              <a:spcAft>
                <a:spcPts val="0"/>
              </a:spcAft>
              <a:buClr>
                <a:srgbClr val="000000"/>
              </a:buClr>
              <a:buSzPts val="1100"/>
              <a:buFont typeface="Calibri"/>
              <a:buNone/>
            </a:pPr>
            <a:r>
              <a:rPr lang="iw-IL" b="1" dirty="0">
                <a:solidFill>
                  <a:srgbClr val="000000"/>
                </a:solidFill>
                <a:latin typeface="Assistant"/>
                <a:ea typeface="Assistant"/>
                <a:cs typeface="Assistant"/>
                <a:sym typeface="Assistant"/>
              </a:rPr>
              <a:t>נקריא את היגדים ממחזור החיים של המוצר, לא לפי הסדר הנכון, ובכל פעם, יצטרכו התלמידים/ות לזהות את איזה שלב במחזור חיי המוצר ההיגד שהקראנו מתאר.</a:t>
            </a:r>
            <a:endParaRPr lang="iw-IL" dirty="0"/>
          </a:p>
          <a:p>
            <a:pPr marL="0" lvl="0" indent="0" algn="r" rtl="1">
              <a:lnSpc>
                <a:spcPct val="100000"/>
              </a:lnSpc>
              <a:spcBef>
                <a:spcPts val="0"/>
              </a:spcBef>
              <a:spcAft>
                <a:spcPts val="0"/>
              </a:spcAft>
              <a:buClr>
                <a:schemeClr val="dk1"/>
              </a:buClr>
              <a:buSzPts val="1100"/>
              <a:buFont typeface="Arial"/>
              <a:buNone/>
            </a:pPr>
            <a:endParaRPr lang="iw-IL" dirty="0">
              <a:solidFill>
                <a:srgbClr val="000000"/>
              </a:solidFill>
              <a:latin typeface="Assistant"/>
              <a:ea typeface="Assistant"/>
              <a:cs typeface="Assistant"/>
              <a:sym typeface="Assistant"/>
            </a:endParaRPr>
          </a:p>
          <a:p>
            <a:pPr marL="0" lvl="0" indent="0" algn="r" rtl="1">
              <a:lnSpc>
                <a:spcPct val="100000"/>
              </a:lnSpc>
              <a:spcBef>
                <a:spcPts val="0"/>
              </a:spcBef>
              <a:spcAft>
                <a:spcPts val="0"/>
              </a:spcAft>
              <a:buClr>
                <a:srgbClr val="000000"/>
              </a:buClr>
              <a:buSzPts val="1100"/>
              <a:buFont typeface="Calibri"/>
              <a:buNone/>
            </a:pPr>
            <a:r>
              <a:rPr lang="iw-IL" b="1" dirty="0">
                <a:solidFill>
                  <a:srgbClr val="000000"/>
                </a:solidFill>
                <a:latin typeface="Assistant"/>
                <a:ea typeface="Assistant"/>
                <a:cs typeface="Assistant"/>
                <a:sym typeface="Assistant"/>
              </a:rPr>
              <a:t>להלן השלבים בהרחבה - מהם ניתן להקריא היגדים שהתלמידים/ות יצטרכו להתאים לשלב, מבלי לומר על איזה שלב מדובר:</a:t>
            </a:r>
          </a:p>
          <a:p>
            <a:pPr marL="0" lvl="0" indent="0" algn="r" rtl="1">
              <a:lnSpc>
                <a:spcPct val="100000"/>
              </a:lnSpc>
              <a:spcBef>
                <a:spcPts val="0"/>
              </a:spcBef>
              <a:spcAft>
                <a:spcPts val="0"/>
              </a:spcAft>
              <a:buClr>
                <a:srgbClr val="000000"/>
              </a:buClr>
              <a:buSzPts val="1100"/>
              <a:buFont typeface="Calibri"/>
              <a:buNone/>
            </a:pPr>
            <a:r>
              <a:rPr lang="iw-IL" dirty="0">
                <a:latin typeface="Assistant"/>
                <a:ea typeface="Assistant"/>
                <a:cs typeface="Assistant"/>
                <a:sym typeface="Assistant"/>
              </a:rPr>
              <a:t>הפקת חומרי הגלם: בשלב הראשון, אנחנו לוקחים את הדברים שהטבע נותן לנו, כמו עצים, מתכות, מים ואדמה. לדוגמה, אם אנחנו רוצים לעשות בקבוק פלסטיק, צריך להפיק את הפלסטיק מתוך נפט</a:t>
            </a:r>
            <a:endParaRPr lang="iw-IL" dirty="0"/>
          </a:p>
          <a:p>
            <a:pPr marL="228600" lvl="0" indent="-228600" algn="r" rtl="1">
              <a:lnSpc>
                <a:spcPct val="100000"/>
              </a:lnSpc>
              <a:spcBef>
                <a:spcPts val="0"/>
              </a:spcBef>
              <a:spcAft>
                <a:spcPts val="0"/>
              </a:spcAft>
              <a:buClr>
                <a:schemeClr val="dk1"/>
              </a:buClr>
              <a:buSzPts val="1200"/>
              <a:buFont typeface="Assistant"/>
              <a:buAutoNum type="arabicPeriod"/>
            </a:pPr>
            <a:r>
              <a:rPr lang="iw-IL" dirty="0">
                <a:latin typeface="Assistant"/>
                <a:ea typeface="Assistant"/>
                <a:cs typeface="Assistant"/>
                <a:sym typeface="Assistant"/>
              </a:rPr>
              <a:t>הייצור: לאחר שיש לנו את החומרים, אנחנו משתמשים במכונות או בידיים כדי להפוך אותם למוצר, כמו בקבוק מים או משחק. זהו השלב שבו המוצר מקבל את הצורה שאנחנו מכירים.</a:t>
            </a:r>
            <a:endParaRPr lang="iw-IL" dirty="0"/>
          </a:p>
          <a:p>
            <a:pPr marL="228600" lvl="0" indent="-228600" algn="r" rtl="1">
              <a:lnSpc>
                <a:spcPct val="100000"/>
              </a:lnSpc>
              <a:spcBef>
                <a:spcPts val="0"/>
              </a:spcBef>
              <a:spcAft>
                <a:spcPts val="0"/>
              </a:spcAft>
              <a:buClr>
                <a:schemeClr val="dk1"/>
              </a:buClr>
              <a:buSzPts val="1200"/>
              <a:buFont typeface="Assistant"/>
              <a:buAutoNum type="arabicPeriod"/>
            </a:pPr>
            <a:r>
              <a:rPr lang="iw-IL" dirty="0">
                <a:latin typeface="Assistant"/>
                <a:ea typeface="Assistant"/>
                <a:cs typeface="Assistant"/>
                <a:sym typeface="Assistant"/>
              </a:rPr>
              <a:t>האריזה, שינוע וההפצה: המוצר מוכן, אנחנו אורזים אותו בצורה טובה כדי לשמור עליו ואז שולחים אותו (באוניות/ במטוסים) לחנויות (בכל רחבי העולם)  כדי שאנשים יוכלו לקנות אותו.</a:t>
            </a:r>
            <a:endParaRPr lang="iw-IL" dirty="0"/>
          </a:p>
          <a:p>
            <a:pPr marL="228600" lvl="0" indent="-228600" algn="r" rtl="1">
              <a:lnSpc>
                <a:spcPct val="100000"/>
              </a:lnSpc>
              <a:spcBef>
                <a:spcPts val="0"/>
              </a:spcBef>
              <a:spcAft>
                <a:spcPts val="0"/>
              </a:spcAft>
              <a:buClr>
                <a:schemeClr val="dk1"/>
              </a:buClr>
              <a:buSzPts val="1200"/>
              <a:buFont typeface="Assistant"/>
              <a:buAutoNum type="arabicPeriod"/>
            </a:pPr>
            <a:r>
              <a:rPr lang="iw-IL" dirty="0">
                <a:latin typeface="Assistant"/>
                <a:ea typeface="Assistant"/>
                <a:cs typeface="Assistant"/>
                <a:sym typeface="Assistant"/>
              </a:rPr>
              <a:t>השימוש: כעת, אנחנו קונים את המוצר ומשתמשים בו. לדוגמה, שתיית מים מבקבוק או משחקים בצעצוע. כל זמן שאנחנו משתמשים במוצר, הוא עוזר לנו, אבל לאחר זמן מה הוא עלול להתקלקל או להתבלות, לעיתים משך השימוש במוצר קצר מאוד (ניתן לתת דוגמה- שימוש במוצרים חד פעמיים).</a:t>
            </a:r>
            <a:endParaRPr lang="iw-IL" dirty="0"/>
          </a:p>
          <a:p>
            <a:pPr marL="228600" lvl="0" indent="-228600" algn="r" rtl="1">
              <a:lnSpc>
                <a:spcPct val="100000"/>
              </a:lnSpc>
              <a:spcBef>
                <a:spcPts val="0"/>
              </a:spcBef>
              <a:spcAft>
                <a:spcPts val="0"/>
              </a:spcAft>
              <a:buClr>
                <a:schemeClr val="dk1"/>
              </a:buClr>
              <a:buSzPts val="1200"/>
              <a:buFont typeface="Assistant"/>
              <a:buAutoNum type="arabicPeriod"/>
            </a:pPr>
            <a:r>
              <a:rPr lang="iw-IL" dirty="0">
                <a:latin typeface="Assistant"/>
                <a:ea typeface="Assistant"/>
                <a:cs typeface="Assistant"/>
                <a:sym typeface="Assistant"/>
              </a:rPr>
              <a:t>הפסולת: כשהמוצר כבר לא טוב לנו, אנחנו זורקים אותו לפח. זה יכול להיות בקבוק שנשבר, צעצוע שנשחק או אפילו אוכל שנפגם. כאן מתחילה בעיה, כי הרבה מהמוצרים לא נעלמים, הם נשארים על כדור הארץ, נשארים בטבע. </a:t>
            </a:r>
            <a:endParaRPr lang="iw-IL" dirty="0"/>
          </a:p>
          <a:p>
            <a:pPr marL="228600" lvl="0" indent="-228600" algn="r" rtl="1">
              <a:lnSpc>
                <a:spcPct val="100000"/>
              </a:lnSpc>
              <a:spcBef>
                <a:spcPts val="0"/>
              </a:spcBef>
              <a:spcAft>
                <a:spcPts val="0"/>
              </a:spcAft>
              <a:buClr>
                <a:schemeClr val="dk1"/>
              </a:buClr>
              <a:buSzPts val="1200"/>
              <a:buFont typeface="Assistant"/>
              <a:buAutoNum type="arabicPeriod"/>
            </a:pPr>
            <a:r>
              <a:rPr lang="iw-IL" dirty="0">
                <a:latin typeface="Assistant"/>
                <a:ea typeface="Assistant"/>
                <a:cs typeface="Assistant"/>
                <a:sym typeface="Assistant"/>
              </a:rPr>
              <a:t>פירוק המוצר: כאשר מדובר בחומר אורגני שנמצא במקומו הטבעי (כמו פרי שנושר מעץ) מתרחש תהליך פירוק טבעי אשר אינו פוגע בסביבה, החומר האורגני הופך לדשן שמזין את הקרקע. אך כשמדובר בחומר אורגני שמושלך על ידי אדם ולא במקומו הטבעי, המוצר בתהליך התפרקותו יגרום למפגע אסתטי, לריח לא נעים ואף יכול להזיק לבעלי חיים בסביבה. כאשר אנחנו ממחזרים את המוצר, חומר אורגני אשר מושלך לקומפוסטר שבתוכו באופן מבוקר הוא יהפוך לדשן, וחומרים אחרים (פלסטיק, זכוכית, מתכת) שמושלכים לפחי מיחזור, אפשר לקחת אותו וליצור ממנו משהו חדש, כמו בקבוק חדש או חפץ אחר. אם לא ממחזרים, המוצר יפגע בסביבה. יהיה צורך לכרות משאבי טבע נוספים או להטמין את הפסולת במטמנות שתופסות שטחים פתוחים ופולטות גזים מזהמים.</a:t>
            </a:r>
          </a:p>
          <a:p>
            <a:pPr marL="228600" lvl="0" indent="-158750" algn="r" rtl="1">
              <a:lnSpc>
                <a:spcPct val="100000"/>
              </a:lnSpc>
              <a:spcBef>
                <a:spcPts val="0"/>
              </a:spcBef>
              <a:spcAft>
                <a:spcPts val="0"/>
              </a:spcAft>
              <a:buClr>
                <a:schemeClr val="dk1"/>
              </a:buClr>
              <a:buSzPts val="1100"/>
              <a:buFont typeface="Arial"/>
              <a:buNone/>
            </a:pPr>
            <a:endParaRPr lang="iw-IL" dirty="0">
              <a:latin typeface="Assistant"/>
              <a:ea typeface="Assistant"/>
              <a:cs typeface="Assistant"/>
              <a:sym typeface="Assistant"/>
            </a:endParaRPr>
          </a:p>
          <a:p>
            <a:pPr marL="0" lvl="0" indent="0" algn="r" rtl="1">
              <a:lnSpc>
                <a:spcPct val="100000"/>
              </a:lnSpc>
              <a:spcBef>
                <a:spcPts val="0"/>
              </a:spcBef>
              <a:spcAft>
                <a:spcPts val="0"/>
              </a:spcAft>
              <a:buClr>
                <a:schemeClr val="dk1"/>
              </a:buClr>
              <a:buSzPts val="1100"/>
              <a:buFont typeface="Arial"/>
              <a:buNone/>
            </a:pPr>
            <a:r>
              <a:rPr lang="iw-IL" dirty="0">
                <a:latin typeface="Assistant"/>
                <a:ea typeface="Assistant"/>
                <a:cs typeface="Assistant"/>
                <a:sym typeface="Assistant"/>
              </a:rPr>
              <a:t>המשמעות של מחזור החיים היא להבין שמה שאנחנו קונים משפיע על העולם ואנחנו יכולים לעזור לשמור על הסביבה אם נחשוב על כל שלב של המוצר ואת יכולת הבחירה שלנו בכל שלב – מההתחלה ועד הסוף.</a:t>
            </a:r>
            <a:endParaRPr lang="iw-IL" dirty="0"/>
          </a:p>
        </p:txBody>
      </p:sp>
      <p:sp>
        <p:nvSpPr>
          <p:cNvPr id="362" name="Google Shape;36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rgbClr val="000000"/>
              </a:buClr>
              <a:buSzPts val="1100"/>
              <a:buFont typeface="Arial"/>
              <a:buNone/>
            </a:pPr>
            <a:r>
              <a:rPr lang="iw-IL" b="1" dirty="0">
                <a:solidFill>
                  <a:srgbClr val="000000"/>
                </a:solidFill>
                <a:latin typeface="Assistant"/>
                <a:ea typeface="Assistant"/>
                <a:cs typeface="Assistant"/>
                <a:sym typeface="Assistant"/>
              </a:rPr>
              <a:t>הסבר- מחזור החיים של מוצר </a:t>
            </a:r>
            <a:r>
              <a:rPr lang="he-IL" b="1" dirty="0">
                <a:solidFill>
                  <a:srgbClr val="000000"/>
                </a:solidFill>
                <a:latin typeface="Assistant"/>
                <a:ea typeface="Assistant"/>
                <a:cs typeface="Assistant"/>
                <a:sym typeface="Assistant"/>
              </a:rPr>
              <a:t>– 10 דקות</a:t>
            </a:r>
            <a:endParaRPr dirty="0">
              <a:latin typeface="Assistant"/>
              <a:ea typeface="Assistant"/>
              <a:cs typeface="Assistant"/>
              <a:sym typeface="Assistant"/>
            </a:endParaRPr>
          </a:p>
          <a:p>
            <a:pPr marL="0" lvl="0" indent="0" algn="r" rtl="1">
              <a:lnSpc>
                <a:spcPct val="100000"/>
              </a:lnSpc>
              <a:spcBef>
                <a:spcPts val="0"/>
              </a:spcBef>
              <a:spcAft>
                <a:spcPts val="0"/>
              </a:spcAft>
              <a:buClr>
                <a:schemeClr val="dk1"/>
              </a:buClr>
              <a:buSzPts val="1100"/>
              <a:buFont typeface="Arial"/>
              <a:buNone/>
            </a:pPr>
            <a:endParaRPr b="1" dirty="0">
              <a:solidFill>
                <a:srgbClr val="000000"/>
              </a:solidFill>
              <a:latin typeface="Assistant"/>
              <a:ea typeface="Assistant"/>
              <a:cs typeface="Assistant"/>
              <a:sym typeface="Assistant"/>
            </a:endParaRPr>
          </a:p>
          <a:p>
            <a:pPr marL="0" lvl="0" indent="0" algn="r" rtl="1">
              <a:lnSpc>
                <a:spcPct val="100000"/>
              </a:lnSpc>
              <a:spcBef>
                <a:spcPts val="0"/>
              </a:spcBef>
              <a:spcAft>
                <a:spcPts val="0"/>
              </a:spcAft>
              <a:buClr>
                <a:srgbClr val="000000"/>
              </a:buClr>
              <a:buSzPts val="1100"/>
              <a:buFont typeface="Arial"/>
              <a:buNone/>
            </a:pPr>
            <a:r>
              <a:rPr lang="iw-IL" b="1" dirty="0">
                <a:solidFill>
                  <a:srgbClr val="000000"/>
                </a:solidFill>
                <a:latin typeface="Assistant"/>
                <a:ea typeface="Assistant"/>
                <a:cs typeface="Assistant"/>
                <a:sym typeface="Assistant"/>
              </a:rPr>
              <a:t>נסביר - </a:t>
            </a:r>
            <a:r>
              <a:rPr lang="iw-IL" dirty="0">
                <a:solidFill>
                  <a:srgbClr val="000000"/>
                </a:solidFill>
                <a:latin typeface="Assistant"/>
                <a:ea typeface="Assistant"/>
                <a:cs typeface="Assistant"/>
                <a:sym typeface="Assistant"/>
              </a:rPr>
              <a:t>ישנם שלבים רבים בתהליך הייצור של כל מוצר או שירות (טרם הגעתו אלינו לשימושינו) ולכל שלב כזה יש השפעה על הסביבה. ההערכה של ההשפעה הסביבתית של מוצר מסוים במשך קיומו - מהרגע שבו חומרי הגלם נכרים ו/או מיוצרים, ועד הרגע שבו הוא מתפרק לחומרי הגלם בחזרה - נקראת ניתוח מחזור חיים - LCA - Life Cycle Assessment. </a:t>
            </a:r>
            <a:endParaRPr dirty="0">
              <a:latin typeface="Assistant"/>
              <a:ea typeface="Assistant"/>
              <a:cs typeface="Assistant"/>
              <a:sym typeface="Assistant"/>
            </a:endParaRPr>
          </a:p>
          <a:p>
            <a:pPr marL="0" lvl="0" indent="0" algn="r" rtl="1">
              <a:lnSpc>
                <a:spcPct val="100000"/>
              </a:lnSpc>
              <a:spcBef>
                <a:spcPts val="0"/>
              </a:spcBef>
              <a:spcAft>
                <a:spcPts val="0"/>
              </a:spcAft>
              <a:buClr>
                <a:srgbClr val="000000"/>
              </a:buClr>
              <a:buSzPts val="1100"/>
              <a:buFont typeface="Calibri"/>
              <a:buNone/>
            </a:pPr>
            <a:r>
              <a:rPr lang="iw-IL" dirty="0">
                <a:solidFill>
                  <a:srgbClr val="000000"/>
                </a:solidFill>
                <a:latin typeface="Assistant"/>
                <a:ea typeface="Assistant"/>
                <a:cs typeface="Assistant"/>
                <a:sym typeface="Assistant"/>
              </a:rPr>
              <a:t>חשוב להדגיש בפני הקבוצה – גם לאחר שסיימנו להשתמש במוצר מחזור החיים שלו נמשך.</a:t>
            </a:r>
            <a:endParaRPr dirty="0">
              <a:latin typeface="Assistant"/>
              <a:ea typeface="Assistant"/>
              <a:cs typeface="Assistant"/>
              <a:sym typeface="Assistant"/>
            </a:endParaRPr>
          </a:p>
          <a:p>
            <a:pPr marL="0" lvl="0" indent="0" algn="r" rtl="1">
              <a:lnSpc>
                <a:spcPct val="100000"/>
              </a:lnSpc>
              <a:spcBef>
                <a:spcPts val="0"/>
              </a:spcBef>
              <a:spcAft>
                <a:spcPts val="0"/>
              </a:spcAft>
              <a:buClr>
                <a:schemeClr val="dk1"/>
              </a:buClr>
              <a:buSzPts val="1100"/>
              <a:buFont typeface="Arial"/>
              <a:buNone/>
            </a:pPr>
            <a:endParaRPr dirty="0">
              <a:solidFill>
                <a:srgbClr val="000000"/>
              </a:solidFill>
              <a:latin typeface="Assistant"/>
              <a:ea typeface="Assistant"/>
              <a:cs typeface="Assistant"/>
              <a:sym typeface="Assistant"/>
            </a:endParaRPr>
          </a:p>
          <a:p>
            <a:pPr marL="0" lvl="0" indent="0" algn="r" rtl="1">
              <a:lnSpc>
                <a:spcPct val="100000"/>
              </a:lnSpc>
              <a:spcBef>
                <a:spcPts val="0"/>
              </a:spcBef>
              <a:spcAft>
                <a:spcPts val="0"/>
              </a:spcAft>
              <a:buClr>
                <a:srgbClr val="000000"/>
              </a:buClr>
              <a:buSzPts val="1100"/>
              <a:buFont typeface="Calibri"/>
              <a:buNone/>
            </a:pPr>
            <a:r>
              <a:rPr lang="iw-IL" b="1" dirty="0">
                <a:solidFill>
                  <a:srgbClr val="000000"/>
                </a:solidFill>
                <a:latin typeface="Assistant"/>
                <a:ea typeface="Assistant"/>
                <a:cs typeface="Assistant"/>
                <a:sym typeface="Assistant"/>
              </a:rPr>
              <a:t>נציג לתלמידים/ות את השקף ובו שמות השלבים השונים במחזור החיים של מוצר. </a:t>
            </a:r>
            <a:endParaRPr dirty="0"/>
          </a:p>
          <a:p>
            <a:pPr marL="0" lvl="0" indent="0" algn="r" rtl="1">
              <a:lnSpc>
                <a:spcPct val="100000"/>
              </a:lnSpc>
              <a:spcBef>
                <a:spcPts val="0"/>
              </a:spcBef>
              <a:spcAft>
                <a:spcPts val="0"/>
              </a:spcAft>
              <a:buClr>
                <a:srgbClr val="000000"/>
              </a:buClr>
              <a:buSzPts val="1100"/>
              <a:buFont typeface="Calibri"/>
              <a:buNone/>
            </a:pPr>
            <a:r>
              <a:rPr lang="iw-IL" b="1" dirty="0">
                <a:solidFill>
                  <a:srgbClr val="000000"/>
                </a:solidFill>
                <a:latin typeface="Assistant"/>
                <a:ea typeface="Assistant"/>
                <a:cs typeface="Assistant"/>
                <a:sym typeface="Assistant"/>
              </a:rPr>
              <a:t>נקריא את היגדים ממחזור החיים של המוצר, לא לפי הסדר הנכון, ובכל פעם, יצטרכו התלמידים/ות לזהות את איזה שלב במחזור חיי המוצר ההיגד שהקראנו מתאר.</a:t>
            </a:r>
            <a:endParaRPr dirty="0"/>
          </a:p>
          <a:p>
            <a:pPr marL="0" lvl="0" indent="0" algn="r" rtl="1">
              <a:lnSpc>
                <a:spcPct val="100000"/>
              </a:lnSpc>
              <a:spcBef>
                <a:spcPts val="0"/>
              </a:spcBef>
              <a:spcAft>
                <a:spcPts val="0"/>
              </a:spcAft>
              <a:buClr>
                <a:schemeClr val="dk1"/>
              </a:buClr>
              <a:buSzPts val="1100"/>
              <a:buFont typeface="Arial"/>
              <a:buNone/>
            </a:pPr>
            <a:endParaRPr dirty="0">
              <a:solidFill>
                <a:srgbClr val="000000"/>
              </a:solidFill>
              <a:latin typeface="Assistant"/>
              <a:ea typeface="Assistant"/>
              <a:cs typeface="Assistant"/>
              <a:sym typeface="Assistant"/>
            </a:endParaRPr>
          </a:p>
          <a:p>
            <a:pPr marL="0" lvl="0" indent="0" algn="r" rtl="1">
              <a:lnSpc>
                <a:spcPct val="100000"/>
              </a:lnSpc>
              <a:spcBef>
                <a:spcPts val="0"/>
              </a:spcBef>
              <a:spcAft>
                <a:spcPts val="0"/>
              </a:spcAft>
              <a:buClr>
                <a:srgbClr val="000000"/>
              </a:buClr>
              <a:buSzPts val="1100"/>
              <a:buFont typeface="Calibri"/>
              <a:buNone/>
            </a:pPr>
            <a:r>
              <a:rPr lang="iw-IL" b="1" dirty="0">
                <a:solidFill>
                  <a:srgbClr val="000000"/>
                </a:solidFill>
                <a:latin typeface="Assistant"/>
                <a:ea typeface="Assistant"/>
                <a:cs typeface="Assistant"/>
                <a:sym typeface="Assistant"/>
              </a:rPr>
              <a:t>להלן השלבים בהרחבה</a:t>
            </a:r>
            <a:r>
              <a:rPr lang="he-IL" b="1" dirty="0">
                <a:solidFill>
                  <a:srgbClr val="000000"/>
                </a:solidFill>
                <a:latin typeface="Assistant"/>
                <a:ea typeface="Assistant"/>
                <a:cs typeface="Assistant"/>
                <a:sym typeface="Assistant"/>
              </a:rPr>
              <a:t> - </a:t>
            </a:r>
            <a:r>
              <a:rPr lang="iw-IL" b="1" dirty="0">
                <a:solidFill>
                  <a:srgbClr val="000000"/>
                </a:solidFill>
                <a:latin typeface="Assistant"/>
                <a:ea typeface="Assistant"/>
                <a:cs typeface="Assistant"/>
                <a:sym typeface="Assistant"/>
              </a:rPr>
              <a:t>מהם ניתן להקריא היגדים שהתלמידים/ות יצטרכו להתאים לשלב, מבלי לומר על איזה שלב מדובר</a:t>
            </a:r>
            <a:r>
              <a:rPr lang="he-IL" b="1" dirty="0">
                <a:solidFill>
                  <a:srgbClr val="000000"/>
                </a:solidFill>
                <a:latin typeface="Assistant"/>
                <a:ea typeface="Assistant"/>
                <a:cs typeface="Assistant"/>
                <a:sym typeface="Assistant"/>
              </a:rPr>
              <a:t>:</a:t>
            </a:r>
          </a:p>
          <a:p>
            <a:pPr marL="0" lvl="0" indent="0" algn="r" rtl="1">
              <a:lnSpc>
                <a:spcPct val="100000"/>
              </a:lnSpc>
              <a:spcBef>
                <a:spcPts val="0"/>
              </a:spcBef>
              <a:spcAft>
                <a:spcPts val="0"/>
              </a:spcAft>
              <a:buClr>
                <a:srgbClr val="000000"/>
              </a:buClr>
              <a:buSzPts val="1100"/>
              <a:buFont typeface="Calibri"/>
              <a:buNone/>
            </a:pPr>
            <a:r>
              <a:rPr lang="iw-IL" dirty="0">
                <a:latin typeface="Assistant"/>
                <a:ea typeface="Assistant"/>
                <a:cs typeface="Assistant"/>
                <a:sym typeface="Assistant"/>
              </a:rPr>
              <a:t>הפקת חומרי הגלם: בשלב הראשון, אנחנו לוקחים את הדברים שהטבע נותן לנו, כמו עצים, מתכות, מים ואדמה. לדוגמה, אם אנחנו רוצים לעשות בקבוק פלסטיק, צריך להפיק את הפלסטיק מתוך נפט</a:t>
            </a:r>
            <a:endParaRPr dirty="0"/>
          </a:p>
          <a:p>
            <a:pPr marL="228600" lvl="0" indent="-228600" algn="r" rtl="1">
              <a:lnSpc>
                <a:spcPct val="100000"/>
              </a:lnSpc>
              <a:spcBef>
                <a:spcPts val="0"/>
              </a:spcBef>
              <a:spcAft>
                <a:spcPts val="0"/>
              </a:spcAft>
              <a:buClr>
                <a:schemeClr val="dk1"/>
              </a:buClr>
              <a:buSzPts val="1200"/>
              <a:buFont typeface="Assistant"/>
              <a:buAutoNum type="arabicPeriod"/>
            </a:pPr>
            <a:r>
              <a:rPr lang="iw-IL" dirty="0">
                <a:latin typeface="Assistant"/>
                <a:ea typeface="Assistant"/>
                <a:cs typeface="Assistant"/>
                <a:sym typeface="Assistant"/>
              </a:rPr>
              <a:t>הייצור: לאחר שיש לנו את החומרים, אנחנו משתמשים במכונות או בידיים כדי להפוך אותם למוצר, כמו בקבוק מים או משחק. זהו השלב שבו המוצר מקבל את הצורה שאנחנו מכירים.</a:t>
            </a:r>
            <a:endParaRPr dirty="0"/>
          </a:p>
          <a:p>
            <a:pPr marL="228600" lvl="0" indent="-228600" algn="r" rtl="1">
              <a:lnSpc>
                <a:spcPct val="100000"/>
              </a:lnSpc>
              <a:spcBef>
                <a:spcPts val="0"/>
              </a:spcBef>
              <a:spcAft>
                <a:spcPts val="0"/>
              </a:spcAft>
              <a:buClr>
                <a:schemeClr val="dk1"/>
              </a:buClr>
              <a:buSzPts val="1200"/>
              <a:buFont typeface="Assistant"/>
              <a:buAutoNum type="arabicPeriod"/>
            </a:pPr>
            <a:r>
              <a:rPr lang="iw-IL" dirty="0">
                <a:latin typeface="Assistant"/>
                <a:ea typeface="Assistant"/>
                <a:cs typeface="Assistant"/>
                <a:sym typeface="Assistant"/>
              </a:rPr>
              <a:t>האריזה, שינוע וההפצה: המוצר מוכן, אנחנו אורזים אותו בצורה טובה כדי לשמור עליו ואז שולחים אותו (באוניות/ במטוסים) לחנויות (בכל רחבי העולם)  כדי שאנשים יוכלו לקנות אותו.</a:t>
            </a:r>
            <a:endParaRPr dirty="0"/>
          </a:p>
          <a:p>
            <a:pPr marL="228600" lvl="0" indent="-228600" algn="r" rtl="1">
              <a:lnSpc>
                <a:spcPct val="100000"/>
              </a:lnSpc>
              <a:spcBef>
                <a:spcPts val="0"/>
              </a:spcBef>
              <a:spcAft>
                <a:spcPts val="0"/>
              </a:spcAft>
              <a:buClr>
                <a:schemeClr val="dk1"/>
              </a:buClr>
              <a:buSzPts val="1200"/>
              <a:buFont typeface="Assistant"/>
              <a:buAutoNum type="arabicPeriod"/>
            </a:pPr>
            <a:r>
              <a:rPr lang="iw-IL" dirty="0">
                <a:latin typeface="Assistant"/>
                <a:ea typeface="Assistant"/>
                <a:cs typeface="Assistant"/>
                <a:sym typeface="Assistant"/>
              </a:rPr>
              <a:t>השימוש: כעת, אנחנו קונים את המוצר ומשתמשים בו. לדוגמה, שתיית מים מבקבוק או משחקים בצעצוע. כל זמן שאנחנו משתמשים במוצר, הוא עוזר לנו, אבל לאחר זמן מה הוא עלול להתקלקל או להתבלות, לעיתים משך השימוש במוצר קצר מאוד (ניתן לתת דוגמה- שימוש במוצרים חד פעמיים).</a:t>
            </a:r>
            <a:endParaRPr dirty="0"/>
          </a:p>
          <a:p>
            <a:pPr marL="228600" lvl="0" indent="-228600" algn="r" rtl="1">
              <a:lnSpc>
                <a:spcPct val="100000"/>
              </a:lnSpc>
              <a:spcBef>
                <a:spcPts val="0"/>
              </a:spcBef>
              <a:spcAft>
                <a:spcPts val="0"/>
              </a:spcAft>
              <a:buClr>
                <a:schemeClr val="dk1"/>
              </a:buClr>
              <a:buSzPts val="1200"/>
              <a:buFont typeface="Assistant"/>
              <a:buAutoNum type="arabicPeriod"/>
            </a:pPr>
            <a:r>
              <a:rPr lang="iw-IL" dirty="0">
                <a:latin typeface="Assistant"/>
                <a:ea typeface="Assistant"/>
                <a:cs typeface="Assistant"/>
                <a:sym typeface="Assistant"/>
              </a:rPr>
              <a:t>הפסולת: כשהמוצר כבר לא טוב לנו, אנחנו זורקים אותו לפח. זה יכול להיות בקבוק שנשבר, צעצוע שנשחק או אפילו אוכל שנפגם. כאן מתחילה בעיה, כי הרבה מהמוצרים לא נעלמים, הם נשארים על כדור הארץ, נשארים בטבע. </a:t>
            </a:r>
            <a:endParaRPr dirty="0"/>
          </a:p>
          <a:p>
            <a:pPr marL="228600" lvl="0" indent="-228600" algn="r" rtl="1">
              <a:lnSpc>
                <a:spcPct val="100000"/>
              </a:lnSpc>
              <a:spcBef>
                <a:spcPts val="0"/>
              </a:spcBef>
              <a:spcAft>
                <a:spcPts val="0"/>
              </a:spcAft>
              <a:buClr>
                <a:schemeClr val="dk1"/>
              </a:buClr>
              <a:buSzPts val="1200"/>
              <a:buFont typeface="Assistant"/>
              <a:buAutoNum type="arabicPeriod"/>
            </a:pPr>
            <a:r>
              <a:rPr lang="iw-IL" dirty="0">
                <a:latin typeface="Assistant"/>
                <a:ea typeface="Assistant"/>
                <a:cs typeface="Assistant"/>
                <a:sym typeface="Assistant"/>
              </a:rPr>
              <a:t>פירוק המוצר: כאשר מדובר בחומר אורגני שנמצא במקומו הטבעי (כמו פרי שנושר מעץ) מתרחש תהליך פירוק טבעי אשר אינו פוגע בסביבה, החומר האורגני הופך לדשן שמזין את הקרקע. אך כשמדובר בחומר אורגני שמושלך על ידי אדם ולא במקומו הטבעי, המוצר בתהליך התפרקותו יגרום למפגע אסתטי, לריח לא נעים ואף יכול להזיק לבעלי חיים בסביבה. כאשר אנחנו ממחזרים את המוצר, חומר אורגני אשר מושלך לקומפוסטר שבתוכו באופן מבוקר הוא יהפוך לדשן, וחומרים אחרים (פלסטיק, זכוכית, מתכת) שמושלכים לפחי מיחזור, אפשר לקחת אותו וליצור ממנו משהו חדש, כמו בקבוק חדש או חפץ אחר. אם לא ממחזרים, המוצר יפגע בסביבה. יהיה צורך לכרות משאבי טבע נוספים או להטמין את הפסולת במטמנות שתופסות שטחים פתוחים ופולטות גזים מזהמים.</a:t>
            </a:r>
            <a:endParaRPr dirty="0">
              <a:latin typeface="Assistant"/>
              <a:ea typeface="Assistant"/>
              <a:cs typeface="Assistant"/>
              <a:sym typeface="Assistant"/>
            </a:endParaRPr>
          </a:p>
          <a:p>
            <a:pPr marL="228600" lvl="0" indent="-158750" algn="r" rtl="1">
              <a:lnSpc>
                <a:spcPct val="100000"/>
              </a:lnSpc>
              <a:spcBef>
                <a:spcPts val="0"/>
              </a:spcBef>
              <a:spcAft>
                <a:spcPts val="0"/>
              </a:spcAft>
              <a:buClr>
                <a:schemeClr val="dk1"/>
              </a:buClr>
              <a:buSzPts val="1100"/>
              <a:buFont typeface="Arial"/>
              <a:buNone/>
            </a:pPr>
            <a:endParaRPr dirty="0">
              <a:latin typeface="Assistant"/>
              <a:ea typeface="Assistant"/>
              <a:cs typeface="Assistant"/>
              <a:sym typeface="Assistant"/>
            </a:endParaRPr>
          </a:p>
          <a:p>
            <a:pPr marL="0" lvl="0" indent="0" algn="r" rtl="1">
              <a:lnSpc>
                <a:spcPct val="100000"/>
              </a:lnSpc>
              <a:spcBef>
                <a:spcPts val="0"/>
              </a:spcBef>
              <a:spcAft>
                <a:spcPts val="0"/>
              </a:spcAft>
              <a:buClr>
                <a:schemeClr val="dk1"/>
              </a:buClr>
              <a:buSzPts val="1100"/>
              <a:buFont typeface="Arial"/>
              <a:buNone/>
            </a:pPr>
            <a:r>
              <a:rPr lang="iw-IL" dirty="0">
                <a:latin typeface="Assistant"/>
                <a:ea typeface="Assistant"/>
                <a:cs typeface="Assistant"/>
                <a:sym typeface="Assistant"/>
              </a:rPr>
              <a:t>המשמעות של מחזור החיים היא להבין שמה שאנחנו קונים משפיע על העולם ואנחנו יכולים לעזור לשמור על הסביבה אם נחשוב על כל שלב של המוצר ואת יכולת הבחירה שלנו בכל שלב – מההתחלה ועד הסוף.</a:t>
            </a:r>
            <a:endParaRPr dirty="0"/>
          </a:p>
        </p:txBody>
      </p:sp>
      <p:sp>
        <p:nvSpPr>
          <p:cNvPr id="404" name="Google Shape;40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rgbClr val="000000"/>
              </a:buClr>
              <a:buSzPts val="1100"/>
              <a:buFont typeface="Arial"/>
              <a:buNone/>
            </a:pPr>
            <a:r>
              <a:rPr lang="iw-IL" b="1" dirty="0">
                <a:solidFill>
                  <a:srgbClr val="000000"/>
                </a:solidFill>
                <a:latin typeface="Assistant"/>
                <a:ea typeface="Assistant"/>
                <a:cs typeface="Assistant"/>
                <a:sym typeface="Assistant"/>
              </a:rPr>
              <a:t>הסבר- מחזור החיים של מוצר </a:t>
            </a:r>
            <a:r>
              <a:rPr lang="he-IL" b="1" dirty="0">
                <a:solidFill>
                  <a:srgbClr val="000000"/>
                </a:solidFill>
                <a:latin typeface="Assistant"/>
                <a:ea typeface="Assistant"/>
                <a:cs typeface="Assistant"/>
                <a:sym typeface="Assistant"/>
              </a:rPr>
              <a:t> - 10 דקות</a:t>
            </a:r>
            <a:endParaRPr lang="iw-IL" dirty="0">
              <a:latin typeface="Assistant"/>
              <a:ea typeface="Assistant"/>
              <a:cs typeface="Assistant"/>
              <a:sym typeface="Assistant"/>
            </a:endParaRPr>
          </a:p>
          <a:p>
            <a:pPr marL="0" lvl="0" indent="0" algn="r" rtl="1">
              <a:lnSpc>
                <a:spcPct val="100000"/>
              </a:lnSpc>
              <a:spcBef>
                <a:spcPts val="0"/>
              </a:spcBef>
              <a:spcAft>
                <a:spcPts val="0"/>
              </a:spcAft>
              <a:buClr>
                <a:schemeClr val="dk1"/>
              </a:buClr>
              <a:buSzPts val="1100"/>
              <a:buFont typeface="Arial"/>
              <a:buNone/>
            </a:pPr>
            <a:endParaRPr lang="iw-IL" b="1" dirty="0">
              <a:solidFill>
                <a:srgbClr val="000000"/>
              </a:solidFill>
              <a:latin typeface="Assistant"/>
              <a:ea typeface="Assistant"/>
              <a:cs typeface="Assistant"/>
              <a:sym typeface="Assistant"/>
            </a:endParaRPr>
          </a:p>
          <a:p>
            <a:pPr marL="0" lvl="0" indent="0" algn="r" rtl="1">
              <a:lnSpc>
                <a:spcPct val="100000"/>
              </a:lnSpc>
              <a:spcBef>
                <a:spcPts val="0"/>
              </a:spcBef>
              <a:spcAft>
                <a:spcPts val="0"/>
              </a:spcAft>
              <a:buClr>
                <a:srgbClr val="000000"/>
              </a:buClr>
              <a:buSzPts val="1100"/>
              <a:buFont typeface="Arial"/>
              <a:buNone/>
            </a:pPr>
            <a:r>
              <a:rPr lang="iw-IL" b="1" dirty="0">
                <a:solidFill>
                  <a:srgbClr val="000000"/>
                </a:solidFill>
                <a:latin typeface="Assistant"/>
                <a:ea typeface="Assistant"/>
                <a:cs typeface="Assistant"/>
                <a:sym typeface="Assistant"/>
              </a:rPr>
              <a:t>נסביר - </a:t>
            </a:r>
            <a:r>
              <a:rPr lang="iw-IL" dirty="0">
                <a:solidFill>
                  <a:srgbClr val="000000"/>
                </a:solidFill>
                <a:latin typeface="Assistant"/>
                <a:ea typeface="Assistant"/>
                <a:cs typeface="Assistant"/>
                <a:sym typeface="Assistant"/>
              </a:rPr>
              <a:t>ישנם שלבים רבים בתהליך הייצור של כל מוצר או שירות (טרם הגעתו אלינו לשימושינו) ולכל שלב כזה יש השפעה על הסביבה. ההערכה של ההשפעה הסביבתית של מוצר מסוים במשך קיומו - מהרגע שבו חומרי הגלם נכרים ו/או מיוצרים, ועד הרגע שבו הוא מתפרק לחומרי הגלם בחזרה - נקראת ניתוח מחזור חיים - </a:t>
            </a:r>
            <a:r>
              <a:rPr lang="en-US" dirty="0">
                <a:solidFill>
                  <a:srgbClr val="000000"/>
                </a:solidFill>
                <a:latin typeface="Assistant"/>
                <a:ea typeface="Assistant"/>
                <a:cs typeface="Assistant"/>
                <a:sym typeface="Assistant"/>
              </a:rPr>
              <a:t>LCA - Life Cycle Assessment. </a:t>
            </a:r>
            <a:endParaRPr lang="en-US" dirty="0">
              <a:latin typeface="Assistant"/>
              <a:ea typeface="Assistant"/>
              <a:cs typeface="Assistant"/>
              <a:sym typeface="Assistant"/>
            </a:endParaRPr>
          </a:p>
          <a:p>
            <a:pPr marL="0" lvl="0" indent="0" algn="r" rtl="1">
              <a:lnSpc>
                <a:spcPct val="100000"/>
              </a:lnSpc>
              <a:spcBef>
                <a:spcPts val="0"/>
              </a:spcBef>
              <a:spcAft>
                <a:spcPts val="0"/>
              </a:spcAft>
              <a:buClr>
                <a:srgbClr val="000000"/>
              </a:buClr>
              <a:buSzPts val="1100"/>
              <a:buFont typeface="Calibri"/>
              <a:buNone/>
            </a:pPr>
            <a:r>
              <a:rPr lang="iw-IL" dirty="0">
                <a:solidFill>
                  <a:srgbClr val="000000"/>
                </a:solidFill>
                <a:latin typeface="Assistant"/>
                <a:ea typeface="Assistant"/>
                <a:cs typeface="Assistant"/>
                <a:sym typeface="Assistant"/>
              </a:rPr>
              <a:t>חשוב להדגיש בפני הקבוצה – גם לאחר שסיימנו להשתמש במוצר מחזור החיים שלו נמשך.</a:t>
            </a:r>
            <a:endParaRPr lang="iw-IL" dirty="0">
              <a:latin typeface="Assistant"/>
              <a:ea typeface="Assistant"/>
              <a:cs typeface="Assistant"/>
              <a:sym typeface="Assistant"/>
            </a:endParaRPr>
          </a:p>
          <a:p>
            <a:pPr marL="0" lvl="0" indent="0" algn="r" rtl="1">
              <a:lnSpc>
                <a:spcPct val="100000"/>
              </a:lnSpc>
              <a:spcBef>
                <a:spcPts val="0"/>
              </a:spcBef>
              <a:spcAft>
                <a:spcPts val="0"/>
              </a:spcAft>
              <a:buClr>
                <a:schemeClr val="dk1"/>
              </a:buClr>
              <a:buSzPts val="1100"/>
              <a:buFont typeface="Arial"/>
              <a:buNone/>
            </a:pPr>
            <a:endParaRPr lang="iw-IL" dirty="0">
              <a:solidFill>
                <a:srgbClr val="000000"/>
              </a:solidFill>
              <a:latin typeface="Assistant"/>
              <a:ea typeface="Assistant"/>
              <a:cs typeface="Assistant"/>
              <a:sym typeface="Assistant"/>
            </a:endParaRPr>
          </a:p>
          <a:p>
            <a:pPr marL="0" lvl="0" indent="0" algn="r" rtl="1">
              <a:lnSpc>
                <a:spcPct val="100000"/>
              </a:lnSpc>
              <a:spcBef>
                <a:spcPts val="0"/>
              </a:spcBef>
              <a:spcAft>
                <a:spcPts val="0"/>
              </a:spcAft>
              <a:buClr>
                <a:srgbClr val="000000"/>
              </a:buClr>
              <a:buSzPts val="1100"/>
              <a:buFont typeface="Calibri"/>
              <a:buNone/>
            </a:pPr>
            <a:r>
              <a:rPr lang="iw-IL" b="1" dirty="0">
                <a:solidFill>
                  <a:srgbClr val="000000"/>
                </a:solidFill>
                <a:latin typeface="Assistant"/>
                <a:ea typeface="Assistant"/>
                <a:cs typeface="Assistant"/>
                <a:sym typeface="Assistant"/>
              </a:rPr>
              <a:t>נציג לתלמידים/ות את השקף ובו שמות השלבים השונים במחזור החיים של מוצר. </a:t>
            </a:r>
            <a:endParaRPr lang="iw-IL" dirty="0"/>
          </a:p>
          <a:p>
            <a:pPr marL="0" lvl="0" indent="0" algn="r" rtl="1">
              <a:lnSpc>
                <a:spcPct val="100000"/>
              </a:lnSpc>
              <a:spcBef>
                <a:spcPts val="0"/>
              </a:spcBef>
              <a:spcAft>
                <a:spcPts val="0"/>
              </a:spcAft>
              <a:buClr>
                <a:srgbClr val="000000"/>
              </a:buClr>
              <a:buSzPts val="1100"/>
              <a:buFont typeface="Calibri"/>
              <a:buNone/>
            </a:pPr>
            <a:r>
              <a:rPr lang="iw-IL" b="1" dirty="0">
                <a:solidFill>
                  <a:srgbClr val="000000"/>
                </a:solidFill>
                <a:latin typeface="Assistant"/>
                <a:ea typeface="Assistant"/>
                <a:cs typeface="Assistant"/>
                <a:sym typeface="Assistant"/>
              </a:rPr>
              <a:t>נקריא את היגדים ממחזור החיים של המוצר, לא לפי הסדר הנכון, ובכל פעם, יצטרכו התלמידים/ות לזהות את איזה שלב במחזור חיי המוצר ההיגד שהקראנו מתאר.</a:t>
            </a:r>
            <a:endParaRPr lang="iw-IL" dirty="0"/>
          </a:p>
          <a:p>
            <a:pPr marL="0" lvl="0" indent="0" algn="r" rtl="1">
              <a:lnSpc>
                <a:spcPct val="100000"/>
              </a:lnSpc>
              <a:spcBef>
                <a:spcPts val="0"/>
              </a:spcBef>
              <a:spcAft>
                <a:spcPts val="0"/>
              </a:spcAft>
              <a:buClr>
                <a:schemeClr val="dk1"/>
              </a:buClr>
              <a:buSzPts val="1100"/>
              <a:buFont typeface="Arial"/>
              <a:buNone/>
            </a:pPr>
            <a:endParaRPr lang="iw-IL" dirty="0">
              <a:solidFill>
                <a:srgbClr val="000000"/>
              </a:solidFill>
              <a:latin typeface="Assistant"/>
              <a:ea typeface="Assistant"/>
              <a:cs typeface="Assistant"/>
              <a:sym typeface="Assistant"/>
            </a:endParaRPr>
          </a:p>
          <a:p>
            <a:pPr marL="0" lvl="0" indent="0" algn="r" rtl="1">
              <a:lnSpc>
                <a:spcPct val="100000"/>
              </a:lnSpc>
              <a:spcBef>
                <a:spcPts val="0"/>
              </a:spcBef>
              <a:spcAft>
                <a:spcPts val="0"/>
              </a:spcAft>
              <a:buClr>
                <a:srgbClr val="000000"/>
              </a:buClr>
              <a:buSzPts val="1100"/>
              <a:buFont typeface="Calibri"/>
              <a:buNone/>
            </a:pPr>
            <a:r>
              <a:rPr lang="iw-IL" b="1" dirty="0">
                <a:solidFill>
                  <a:srgbClr val="000000"/>
                </a:solidFill>
                <a:latin typeface="Assistant"/>
                <a:ea typeface="Assistant"/>
                <a:cs typeface="Assistant"/>
                <a:sym typeface="Assistant"/>
              </a:rPr>
              <a:t>להלן השלבים בהרחבה - מהם ניתן להקריא היגדים שהתלמידים/ות יצטרכו להתאים לשלב, מבלי לומר על איזה שלב מדובר:</a:t>
            </a:r>
          </a:p>
          <a:p>
            <a:pPr marL="0" lvl="0" indent="0" algn="r" rtl="1">
              <a:lnSpc>
                <a:spcPct val="100000"/>
              </a:lnSpc>
              <a:spcBef>
                <a:spcPts val="0"/>
              </a:spcBef>
              <a:spcAft>
                <a:spcPts val="0"/>
              </a:spcAft>
              <a:buClr>
                <a:srgbClr val="000000"/>
              </a:buClr>
              <a:buSzPts val="1100"/>
              <a:buFont typeface="Calibri"/>
              <a:buNone/>
            </a:pPr>
            <a:r>
              <a:rPr lang="iw-IL" dirty="0">
                <a:latin typeface="Assistant"/>
                <a:ea typeface="Assistant"/>
                <a:cs typeface="Assistant"/>
                <a:sym typeface="Assistant"/>
              </a:rPr>
              <a:t>הפקת חומרי הגלם: בשלב הראשון, אנחנו לוקחים את הדברים שהטבע נותן לנו, כמו עצים, מתכות, מים ואדמה. לדוגמה, אם אנחנו רוצים לעשות בקבוק פלסטיק, צריך להפיק את הפלסטיק מתוך נפט</a:t>
            </a:r>
            <a:endParaRPr lang="iw-IL" dirty="0"/>
          </a:p>
          <a:p>
            <a:pPr marL="228600" lvl="0" indent="-228600" algn="r" rtl="1">
              <a:lnSpc>
                <a:spcPct val="100000"/>
              </a:lnSpc>
              <a:spcBef>
                <a:spcPts val="0"/>
              </a:spcBef>
              <a:spcAft>
                <a:spcPts val="0"/>
              </a:spcAft>
              <a:buClr>
                <a:schemeClr val="dk1"/>
              </a:buClr>
              <a:buSzPts val="1200"/>
              <a:buFont typeface="Assistant"/>
              <a:buAutoNum type="arabicPeriod"/>
            </a:pPr>
            <a:r>
              <a:rPr lang="iw-IL" dirty="0">
                <a:latin typeface="Assistant"/>
                <a:ea typeface="Assistant"/>
                <a:cs typeface="Assistant"/>
                <a:sym typeface="Assistant"/>
              </a:rPr>
              <a:t>הייצור: לאחר שיש לנו את החומרים, אנחנו משתמשים במכונות או בידיים כדי להפוך אותם למוצר, כמו בקבוק מים או משחק. זהו השלב שבו המוצר מקבל את הצורה שאנחנו מכירים.</a:t>
            </a:r>
            <a:endParaRPr lang="iw-IL" dirty="0"/>
          </a:p>
          <a:p>
            <a:pPr marL="228600" lvl="0" indent="-228600" algn="r" rtl="1">
              <a:lnSpc>
                <a:spcPct val="100000"/>
              </a:lnSpc>
              <a:spcBef>
                <a:spcPts val="0"/>
              </a:spcBef>
              <a:spcAft>
                <a:spcPts val="0"/>
              </a:spcAft>
              <a:buClr>
                <a:schemeClr val="dk1"/>
              </a:buClr>
              <a:buSzPts val="1200"/>
              <a:buFont typeface="Assistant"/>
              <a:buAutoNum type="arabicPeriod"/>
            </a:pPr>
            <a:r>
              <a:rPr lang="iw-IL" dirty="0">
                <a:latin typeface="Assistant"/>
                <a:ea typeface="Assistant"/>
                <a:cs typeface="Assistant"/>
                <a:sym typeface="Assistant"/>
              </a:rPr>
              <a:t>האריזה, שינוע וההפצה: המוצר מוכן, אנחנו אורזים אותו בצורה טובה כדי לשמור עליו ואז שולחים אותו (באוניות/ במטוסים) לחנויות (בכל רחבי העולם)  כדי שאנשים יוכלו לקנות אותו.</a:t>
            </a:r>
            <a:endParaRPr lang="iw-IL" dirty="0"/>
          </a:p>
          <a:p>
            <a:pPr marL="228600" lvl="0" indent="-228600" algn="r" rtl="1">
              <a:lnSpc>
                <a:spcPct val="100000"/>
              </a:lnSpc>
              <a:spcBef>
                <a:spcPts val="0"/>
              </a:spcBef>
              <a:spcAft>
                <a:spcPts val="0"/>
              </a:spcAft>
              <a:buClr>
                <a:schemeClr val="dk1"/>
              </a:buClr>
              <a:buSzPts val="1200"/>
              <a:buFont typeface="Assistant"/>
              <a:buAutoNum type="arabicPeriod"/>
            </a:pPr>
            <a:r>
              <a:rPr lang="iw-IL" dirty="0">
                <a:latin typeface="Assistant"/>
                <a:ea typeface="Assistant"/>
                <a:cs typeface="Assistant"/>
                <a:sym typeface="Assistant"/>
              </a:rPr>
              <a:t>השימוש: כעת, אנחנו קונים את המוצר ומשתמשים בו. לדוגמה, שתיית מים מבקבוק או משחקים בצעצוע. כל זמן שאנחנו משתמשים במוצר, הוא עוזר לנו, אבל לאחר זמן מה הוא עלול להתקלקל או להתבלות, לעיתים משך השימוש במוצר קצר מאוד (ניתן לתת דוגמה- שימוש במוצרים חד פעמיים).</a:t>
            </a:r>
            <a:endParaRPr lang="iw-IL" dirty="0"/>
          </a:p>
          <a:p>
            <a:pPr marL="228600" lvl="0" indent="-228600" algn="r" rtl="1">
              <a:lnSpc>
                <a:spcPct val="100000"/>
              </a:lnSpc>
              <a:spcBef>
                <a:spcPts val="0"/>
              </a:spcBef>
              <a:spcAft>
                <a:spcPts val="0"/>
              </a:spcAft>
              <a:buClr>
                <a:schemeClr val="dk1"/>
              </a:buClr>
              <a:buSzPts val="1200"/>
              <a:buFont typeface="Assistant"/>
              <a:buAutoNum type="arabicPeriod"/>
            </a:pPr>
            <a:r>
              <a:rPr lang="iw-IL" dirty="0">
                <a:latin typeface="Assistant"/>
                <a:ea typeface="Assistant"/>
                <a:cs typeface="Assistant"/>
                <a:sym typeface="Assistant"/>
              </a:rPr>
              <a:t>הפסולת: כשהמוצר כבר לא טוב לנו, אנחנו זורקים אותו לפח. זה יכול להיות בקבוק שנשבר, צעצוע שנשחק או אפילו אוכל שנפגם. כאן מתחילה בעיה, כי הרבה מהמוצרים לא נעלמים, הם נשארים על כדור הארץ, נשארים בטבע. </a:t>
            </a:r>
            <a:endParaRPr lang="iw-IL" dirty="0"/>
          </a:p>
          <a:p>
            <a:pPr marL="228600" lvl="0" indent="-228600" algn="r" rtl="1">
              <a:lnSpc>
                <a:spcPct val="100000"/>
              </a:lnSpc>
              <a:spcBef>
                <a:spcPts val="0"/>
              </a:spcBef>
              <a:spcAft>
                <a:spcPts val="0"/>
              </a:spcAft>
              <a:buClr>
                <a:schemeClr val="dk1"/>
              </a:buClr>
              <a:buSzPts val="1200"/>
              <a:buFont typeface="Assistant"/>
              <a:buAutoNum type="arabicPeriod"/>
            </a:pPr>
            <a:r>
              <a:rPr lang="iw-IL" dirty="0">
                <a:latin typeface="Assistant"/>
                <a:ea typeface="Assistant"/>
                <a:cs typeface="Assistant"/>
                <a:sym typeface="Assistant"/>
              </a:rPr>
              <a:t>פירוק המוצר: כאשר מדובר בחומר אורגני שנמצא במקומו הטבעי (כמו פרי שנושר מעץ) מתרחש תהליך פירוק טבעי אשר אינו פוגע בסביבה, החומר האורגני הופך לדשן שמזין את הקרקע. אך כשמדובר בחומר אורגני שמושלך על ידי אדם ולא במקומו הטבעי, המוצר בתהליך התפרקותו יגרום למפגע אסתטי, לריח לא נעים ואף יכול להזיק לבעלי חיים בסביבה. כאשר אנחנו ממחזרים את המוצר, חומר אורגני אשר מושלך לקומפוסטר שבתוכו באופן מבוקר הוא יהפוך לדשן, וחומרים אחרים (פלסטיק, זכוכית, מתכת) שמושלכים לפחי מיחזור, אפשר לקחת אותו וליצור ממנו משהו חדש, כמו בקבוק חדש או חפץ אחר. אם לא ממחזרים, המוצר יפגע בסביבה. יהיה צורך לכרות משאבי טבע נוספים או להטמין את הפסולת במטמנות שתופסות שטחים פתוחים ופולטות גזים מזהמים.</a:t>
            </a:r>
          </a:p>
          <a:p>
            <a:pPr marL="228600" lvl="0" indent="-158750" algn="r" rtl="1">
              <a:lnSpc>
                <a:spcPct val="100000"/>
              </a:lnSpc>
              <a:spcBef>
                <a:spcPts val="0"/>
              </a:spcBef>
              <a:spcAft>
                <a:spcPts val="0"/>
              </a:spcAft>
              <a:buClr>
                <a:schemeClr val="dk1"/>
              </a:buClr>
              <a:buSzPts val="1100"/>
              <a:buFont typeface="Arial"/>
              <a:buNone/>
            </a:pPr>
            <a:endParaRPr lang="iw-IL" dirty="0">
              <a:latin typeface="Assistant"/>
              <a:ea typeface="Assistant"/>
              <a:cs typeface="Assistant"/>
              <a:sym typeface="Assistant"/>
            </a:endParaRPr>
          </a:p>
          <a:p>
            <a:pPr marL="0" lvl="0" indent="0" algn="r" rtl="1">
              <a:lnSpc>
                <a:spcPct val="100000"/>
              </a:lnSpc>
              <a:spcBef>
                <a:spcPts val="0"/>
              </a:spcBef>
              <a:spcAft>
                <a:spcPts val="0"/>
              </a:spcAft>
              <a:buClr>
                <a:schemeClr val="dk1"/>
              </a:buClr>
              <a:buSzPts val="1100"/>
              <a:buFont typeface="Arial"/>
              <a:buNone/>
            </a:pPr>
            <a:r>
              <a:rPr lang="iw-IL" dirty="0">
                <a:latin typeface="Assistant"/>
                <a:ea typeface="Assistant"/>
                <a:cs typeface="Assistant"/>
                <a:sym typeface="Assistant"/>
              </a:rPr>
              <a:t>המשמעות של מחזור החיים היא להבין שמה שאנחנו קונים משפיע על העולם ואנחנו יכולים לעזור לשמור על הסביבה אם נחשוב על כל שלב של המוצר ואת יכולת הבחירה שלנו בכל שלב – מההתחלה ועד הסוף.</a:t>
            </a:r>
            <a:endParaRPr lang="iw-IL" dirty="0"/>
          </a:p>
        </p:txBody>
      </p:sp>
      <p:sp>
        <p:nvSpPr>
          <p:cNvPr id="446" name="Google Shape;44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Assistant"/>
              <a:buNone/>
            </a:pPr>
            <a:r>
              <a:rPr lang="iw-IL" dirty="0">
                <a:latin typeface="Assistant"/>
                <a:ea typeface="Assistant"/>
                <a:cs typeface="Assistant"/>
                <a:sym typeface="Assistant"/>
              </a:rPr>
              <a:t>נקריא את הציטוט של אלברט איינשטיין.</a:t>
            </a:r>
            <a:endParaRPr dirty="0"/>
          </a:p>
          <a:p>
            <a:pPr marL="0" lvl="0" indent="0" algn="r" rtl="1">
              <a:spcBef>
                <a:spcPts val="0"/>
              </a:spcBef>
              <a:spcAft>
                <a:spcPts val="0"/>
              </a:spcAft>
              <a:buClr>
                <a:schemeClr val="dk1"/>
              </a:buClr>
              <a:buSzPts val="1200"/>
              <a:buFont typeface="Assistant"/>
              <a:buNone/>
            </a:pPr>
            <a:r>
              <a:rPr lang="iw-IL" dirty="0">
                <a:latin typeface="Assistant"/>
                <a:ea typeface="Assistant"/>
                <a:cs typeface="Assistant"/>
                <a:sym typeface="Assistant"/>
              </a:rPr>
              <a:t>נזכיר כי למרות שהבעיות הסביבתיות מורכבות, ולמרות שבמהלך השיעור הכרנו לעומק את הסוגיה של ניהול חומרים ומחזור החיים של מוצר, יש לנו כוח ויכולת לשנות! לכן אנחנו כאן- קבוצת מנהיגות שתעשה שינוי ותמצא פתרונות!</a:t>
            </a:r>
            <a:endParaRPr dirty="0"/>
          </a:p>
          <a:p>
            <a:pPr marL="0" lvl="0" indent="0" algn="r" rtl="1">
              <a:spcBef>
                <a:spcPts val="0"/>
              </a:spcBef>
              <a:spcAft>
                <a:spcPts val="0"/>
              </a:spcAft>
              <a:buClr>
                <a:schemeClr val="dk1"/>
              </a:buClr>
              <a:buSzPts val="1200"/>
              <a:buFont typeface="Arial"/>
              <a:buNone/>
            </a:pPr>
            <a:endParaRPr b="1" dirty="0">
              <a:latin typeface="Assistant"/>
              <a:ea typeface="Assistant"/>
              <a:cs typeface="Assistant"/>
              <a:sym typeface="Assistant"/>
            </a:endParaRPr>
          </a:p>
          <a:p>
            <a:pPr marL="0" lvl="0" indent="0" algn="r" rtl="1">
              <a:spcBef>
                <a:spcPts val="0"/>
              </a:spcBef>
              <a:spcAft>
                <a:spcPts val="0"/>
              </a:spcAft>
              <a:buClr>
                <a:schemeClr val="dk1"/>
              </a:buClr>
              <a:buSzPts val="1100"/>
              <a:buFont typeface="Arial"/>
              <a:buNone/>
            </a:pPr>
            <a:r>
              <a:rPr lang="iw-IL" b="1" dirty="0">
                <a:latin typeface="Assistant"/>
                <a:ea typeface="Assistant"/>
                <a:cs typeface="Assistant"/>
                <a:sym typeface="Assistant"/>
              </a:rPr>
              <a:t>נסביר - </a:t>
            </a:r>
            <a:r>
              <a:rPr lang="iw-IL" dirty="0">
                <a:latin typeface="Assistant"/>
                <a:ea typeface="Assistant"/>
                <a:cs typeface="Assistant"/>
                <a:sym typeface="Assistant"/>
              </a:rPr>
              <a:t>במפגש הבא נתחיל לעסוק בפתרונות. חלק מהתשובות שהם הציעו, ורלוונטיים לפעילות בית הספר, יכולים להוות התחלה של פרויקט ופתרון שהם יחקרו ויתעמקו בו. נזכיר כי אנו עומדים להכיר עוד 3 סוגיות סביבתיות נוספות ומהן נצטרך לבחור אחת שבה נעמיק ונתכנן פרויקט סביבתי.</a:t>
            </a:r>
            <a:endParaRPr dirty="0"/>
          </a:p>
          <a:p>
            <a:pPr marL="0" lvl="0" indent="0" algn="r" rtl="1">
              <a:spcBef>
                <a:spcPts val="0"/>
              </a:spcBef>
              <a:spcAft>
                <a:spcPts val="0"/>
              </a:spcAft>
              <a:buClr>
                <a:schemeClr val="dk1"/>
              </a:buClr>
              <a:buSzPts val="1100"/>
              <a:buFont typeface="Arial"/>
              <a:buNone/>
            </a:pPr>
            <a:endParaRPr dirty="0">
              <a:latin typeface="Assistant"/>
              <a:ea typeface="Assistant"/>
              <a:cs typeface="Assistant"/>
              <a:sym typeface="Assistant"/>
            </a:endParaRPr>
          </a:p>
          <a:p>
            <a:pPr marL="0" lvl="0" indent="0" algn="r" rtl="1">
              <a:spcBef>
                <a:spcPts val="0"/>
              </a:spcBef>
              <a:spcAft>
                <a:spcPts val="0"/>
              </a:spcAft>
              <a:buClr>
                <a:schemeClr val="dk1"/>
              </a:buClr>
              <a:buSzPts val="1200"/>
              <a:buFont typeface="Assistant"/>
              <a:buNone/>
            </a:pPr>
            <a:r>
              <a:rPr lang="iw-IL" b="1" dirty="0">
                <a:latin typeface="Assistant"/>
                <a:ea typeface="Assistant"/>
                <a:cs typeface="Assistant"/>
                <a:sym typeface="Assistant"/>
              </a:rPr>
              <a:t>נשאל לסיכום **רשות, אפשר גם לוותר עליה במידה ואתם חשים שהתלמידים/ות כבר לגמרי הבינו את הנושא</a:t>
            </a:r>
            <a:r>
              <a:rPr lang="iw-IL" dirty="0">
                <a:latin typeface="Assistant"/>
                <a:ea typeface="Assistant"/>
                <a:cs typeface="Assistant"/>
                <a:sym typeface="Assistant"/>
              </a:rPr>
              <a:t> –</a:t>
            </a:r>
            <a:endParaRPr lang="he-IL" dirty="0">
              <a:latin typeface="Assistant"/>
              <a:ea typeface="Assistant"/>
              <a:cs typeface="Assistant"/>
              <a:sym typeface="Assistant"/>
            </a:endParaRPr>
          </a:p>
          <a:p>
            <a:pPr marL="0" lvl="0" indent="0" algn="r" rtl="1">
              <a:spcBef>
                <a:spcPts val="0"/>
              </a:spcBef>
              <a:spcAft>
                <a:spcPts val="0"/>
              </a:spcAft>
              <a:buClr>
                <a:schemeClr val="dk1"/>
              </a:buClr>
              <a:buSzPts val="1200"/>
              <a:buFont typeface="Assistant"/>
              <a:buNone/>
            </a:pPr>
            <a:r>
              <a:rPr lang="iw-IL" dirty="0">
                <a:latin typeface="Assistant"/>
                <a:ea typeface="Assistant"/>
                <a:cs typeface="Assistant"/>
                <a:sym typeface="Assistant"/>
              </a:rPr>
              <a:t>תלמידים/ות המעוניינים בכך יכולים להציע פעולה אחת שהם הולכים לבצע השבוע כדי לצמצם את טביעת הרגל האקולוגית שלהם </a:t>
            </a:r>
            <a:r>
              <a:rPr lang="he-IL" dirty="0">
                <a:latin typeface="Assistant"/>
                <a:ea typeface="Assistant"/>
                <a:cs typeface="Assistant"/>
                <a:sym typeface="Assistant"/>
              </a:rPr>
              <a:t>(</a:t>
            </a:r>
            <a:r>
              <a:rPr lang="iw-IL" dirty="0">
                <a:latin typeface="Assistant"/>
                <a:ea typeface="Assistant"/>
                <a:cs typeface="Assistant"/>
                <a:sym typeface="Assistant"/>
              </a:rPr>
              <a:t>לא כל התלמידים חייבים לענות</a:t>
            </a:r>
            <a:r>
              <a:rPr lang="he-IL" dirty="0">
                <a:latin typeface="Assistant"/>
                <a:ea typeface="Assistant"/>
                <a:cs typeface="Assistant"/>
                <a:sym typeface="Assistant"/>
              </a:rPr>
              <a:t>)</a:t>
            </a:r>
          </a:p>
          <a:p>
            <a:pPr marL="0" lvl="0" indent="0" algn="r" rtl="1">
              <a:spcBef>
                <a:spcPts val="0"/>
              </a:spcBef>
              <a:spcAft>
                <a:spcPts val="0"/>
              </a:spcAft>
              <a:buClr>
                <a:schemeClr val="dk1"/>
              </a:buClr>
              <a:buSzPts val="1200"/>
              <a:buFont typeface="Assistant"/>
              <a:buNone/>
            </a:pPr>
            <a:r>
              <a:rPr lang="iw-IL" dirty="0">
                <a:latin typeface="Assistant"/>
                <a:ea typeface="Assistant"/>
                <a:cs typeface="Assistant"/>
                <a:sym typeface="Assistant"/>
              </a:rPr>
              <a:t>ניתן לבקש מהתלמידים/ות לספר כיצד הם כבר מפרידים בביתם פסולת, במידה ויש כאלה שפעולה זו מתקיימת בביתם.</a:t>
            </a:r>
            <a:endParaRPr dirty="0"/>
          </a:p>
          <a:p>
            <a:pPr marL="0" lvl="0" indent="0" algn="r" rtl="1">
              <a:spcBef>
                <a:spcPts val="0"/>
              </a:spcBef>
              <a:spcAft>
                <a:spcPts val="0"/>
              </a:spcAft>
              <a:buClr>
                <a:schemeClr val="dk1"/>
              </a:buClr>
              <a:buSzPts val="1200"/>
              <a:buFont typeface="Arial"/>
              <a:buNone/>
            </a:pPr>
            <a:endParaRPr dirty="0">
              <a:latin typeface="Assistant"/>
              <a:ea typeface="Assistant"/>
              <a:cs typeface="Assistant"/>
              <a:sym typeface="Assistant"/>
            </a:endParaRPr>
          </a:p>
          <a:p>
            <a:pPr marL="0" lvl="0" indent="0" algn="r" rtl="1">
              <a:spcBef>
                <a:spcPts val="0"/>
              </a:spcBef>
              <a:spcAft>
                <a:spcPts val="0"/>
              </a:spcAft>
              <a:buClr>
                <a:schemeClr val="dk1"/>
              </a:buClr>
              <a:buSzPts val="1100"/>
              <a:buFont typeface="Arial"/>
              <a:buNone/>
            </a:pPr>
            <a:r>
              <a:rPr lang="iw-IL" dirty="0">
                <a:latin typeface="Assistant"/>
                <a:ea typeface="Assistant"/>
                <a:cs typeface="Assistant"/>
                <a:sym typeface="Assistant"/>
              </a:rPr>
              <a:t>מומלץ לסיים עם סרטון קצר שייתן מוטיבציה להמשך- </a:t>
            </a:r>
            <a:r>
              <a:rPr lang="iw-IL" u="sng" dirty="0">
                <a:solidFill>
                  <a:schemeClr val="hlink"/>
                </a:solidFill>
                <a:latin typeface="Assistant"/>
                <a:ea typeface="Assistant"/>
                <a:cs typeface="Assistant"/>
                <a:sym typeface="Assistant"/>
                <a:hlinkClick r:id="rId3"/>
              </a:rPr>
              <a:t>https://www.youtube.com/watch?v=zrwe1kRF9z8</a:t>
            </a:r>
            <a:r>
              <a:rPr lang="iw-IL" dirty="0">
                <a:latin typeface="Assistant"/>
                <a:ea typeface="Assistant"/>
                <a:cs typeface="Assistant"/>
                <a:sym typeface="Assistant"/>
              </a:rPr>
              <a:t> </a:t>
            </a:r>
            <a:endParaRPr dirty="0"/>
          </a:p>
          <a:p>
            <a:pPr marL="0" lvl="0" indent="0" algn="r" rtl="1">
              <a:spcBef>
                <a:spcPts val="0"/>
              </a:spcBef>
              <a:spcAft>
                <a:spcPts val="0"/>
              </a:spcAft>
              <a:buNone/>
            </a:pPr>
            <a:endParaRPr dirty="0"/>
          </a:p>
        </p:txBody>
      </p:sp>
      <p:sp>
        <p:nvSpPr>
          <p:cNvPr id="488" name="Google Shape;48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400"/>
              <a:buFont typeface="Arial"/>
              <a:buNone/>
            </a:pPr>
            <a:r>
              <a:rPr lang="he-IL" dirty="0"/>
              <a:t>סגרו </a:t>
            </a:r>
            <a:r>
              <a:rPr lang="he-IL"/>
              <a:t>את השיעור.</a:t>
            </a:r>
            <a:endParaRPr dirty="0"/>
          </a:p>
        </p:txBody>
      </p:sp>
      <p:sp>
        <p:nvSpPr>
          <p:cNvPr id="499" name="Google Shape;49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iw-IL">
                <a:latin typeface="Calibri"/>
                <a:ea typeface="Calibri"/>
                <a:cs typeface="Calibri"/>
                <a:sym typeface="Calibri"/>
              </a:rPr>
              <a:t>ניתן לצפות בסרטון שוב כדי להיזכר בסוגייה באופן כללי. </a:t>
            </a:r>
            <a:endParaRPr>
              <a:latin typeface="Calibri"/>
              <a:ea typeface="Calibri"/>
              <a:cs typeface="Calibri"/>
              <a:sym typeface="Calibri"/>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Assistant"/>
              <a:buNone/>
            </a:pPr>
            <a:r>
              <a:rPr lang="iw-IL" b="1" dirty="0">
                <a:latin typeface="Calibri"/>
                <a:ea typeface="Calibri"/>
                <a:cs typeface="Calibri"/>
                <a:sym typeface="Calibri"/>
              </a:rPr>
              <a:t>נפתח את המפגש עם משחק</a:t>
            </a:r>
            <a:r>
              <a:rPr lang="he-IL" b="1" dirty="0">
                <a:latin typeface="Calibri"/>
                <a:ea typeface="Calibri"/>
                <a:cs typeface="Calibri"/>
                <a:sym typeface="Calibri"/>
              </a:rPr>
              <a:t> – 10 דקות</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b="1"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b="1" dirty="0">
                <a:latin typeface="Calibri"/>
                <a:ea typeface="Calibri"/>
                <a:cs typeface="Calibri"/>
                <a:sym typeface="Calibri"/>
              </a:rPr>
              <a:t>משחק:</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במשחק הזה, נקריא היגדים על נושא הצריכה הנבונה והסביבה. התלמידים/ות יצטרכו להחליט אם הם/ן מסכימים/ות או לא עם ההיגד. עליהם/ן להימצא במקום רחוק מחבריהם בכיתה (</a:t>
            </a:r>
            <a:r>
              <a:rPr lang="he-IL" dirty="0">
                <a:latin typeface="Calibri"/>
                <a:ea typeface="Calibri"/>
                <a:cs typeface="Calibri"/>
                <a:sym typeface="Calibri"/>
              </a:rPr>
              <a:t> </a:t>
            </a:r>
            <a:r>
              <a:rPr lang="iw-IL" dirty="0">
                <a:latin typeface="Calibri"/>
                <a:ea typeface="Calibri"/>
                <a:cs typeface="Calibri"/>
                <a:sym typeface="Calibri"/>
              </a:rPr>
              <a:t>למשל: כל קבוצה בצד אחד של החדר או כל תלמיד עומד במקום מסוים) ואז כשההיגד נקרא, כל אחד יצטרך להתמקם על פי עמדתו: אם הוא מסכים, יעמוד בצד אחד של החדר, ואם הוא לא מסכים – יעמוד בצד השני.</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לפני תחילת המשחק, חשוב להסביר לכל התלמידים שהמטרה היא </a:t>
            </a:r>
            <a:r>
              <a:rPr lang="iw-IL" u="sng" dirty="0">
                <a:latin typeface="Calibri"/>
                <a:ea typeface="Calibri"/>
                <a:cs typeface="Calibri"/>
                <a:sym typeface="Calibri"/>
              </a:rPr>
              <a:t>לחשוב על הצריכה האישית שלנו וההשפעה שלה על הסביבה</a:t>
            </a:r>
            <a:r>
              <a:rPr lang="iw-IL" dirty="0">
                <a:latin typeface="Calibri"/>
                <a:ea typeface="Calibri"/>
                <a:cs typeface="Calibri"/>
                <a:sym typeface="Calibri"/>
              </a:rPr>
              <a:t>, ולא לשפוט או להסכים עם כל דבר שנאמר.</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לאחר כל היגד, אם נותר זמן, ניתן לקיים עליו דיון קצר. תלמידים שעמדו בצד אחד של החדר (הסכמה) יכולים להסביר למה הם חושבים ככה, ואילו תלמידים שעמדו בצד השני (אי הסכמה) יכולים להסביר את עמדותיהם.</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בסיום המשחק, ניתן לשאול את התלמידים על המסקנות שלהם מהמשחק:</a:t>
            </a:r>
            <a:endParaRPr dirty="0">
              <a:latin typeface="Calibri"/>
              <a:ea typeface="Calibri"/>
              <a:cs typeface="Calibri"/>
              <a:sym typeface="Calibri"/>
            </a:endParaRPr>
          </a:p>
          <a:p>
            <a:pPr marL="228600" lvl="0" indent="-228600" algn="r" rtl="1">
              <a:spcBef>
                <a:spcPts val="0"/>
              </a:spcBef>
              <a:spcAft>
                <a:spcPts val="0"/>
              </a:spcAft>
              <a:buClr>
                <a:schemeClr val="dk1"/>
              </a:buClr>
              <a:buSzPts val="1200"/>
              <a:buFont typeface="Calibri"/>
              <a:buAutoNum type="arabicPeriod"/>
            </a:pPr>
            <a:r>
              <a:rPr lang="iw-IL" dirty="0">
                <a:latin typeface="Calibri"/>
                <a:ea typeface="Calibri"/>
                <a:cs typeface="Calibri"/>
                <a:sym typeface="Calibri"/>
              </a:rPr>
              <a:t>האם הם שינו את עמדותיהם במהלך המשחק?</a:t>
            </a:r>
            <a:endParaRPr dirty="0">
              <a:latin typeface="Calibri"/>
              <a:ea typeface="Calibri"/>
              <a:cs typeface="Calibri"/>
              <a:sym typeface="Calibri"/>
            </a:endParaRPr>
          </a:p>
          <a:p>
            <a:pPr marL="228600" lvl="0" indent="-228600" algn="r" rtl="1">
              <a:spcBef>
                <a:spcPts val="0"/>
              </a:spcBef>
              <a:spcAft>
                <a:spcPts val="0"/>
              </a:spcAft>
              <a:buClr>
                <a:schemeClr val="dk1"/>
              </a:buClr>
              <a:buSzPts val="1200"/>
              <a:buFont typeface="Calibri"/>
              <a:buAutoNum type="arabicPeriod"/>
            </a:pPr>
            <a:r>
              <a:rPr lang="iw-IL" dirty="0">
                <a:latin typeface="Calibri"/>
                <a:ea typeface="Calibri"/>
                <a:cs typeface="Calibri"/>
                <a:sym typeface="Calibri"/>
              </a:rPr>
              <a:t>האם הם גילו משהו חדש על צריכה נבונה?</a:t>
            </a:r>
            <a:endParaRPr dirty="0">
              <a:latin typeface="Calibri"/>
              <a:ea typeface="Calibri"/>
              <a:cs typeface="Calibri"/>
              <a:sym typeface="Calibri"/>
            </a:endParaRPr>
          </a:p>
          <a:p>
            <a:pPr marL="228600" lvl="0" indent="-228600" algn="r" rtl="1">
              <a:spcBef>
                <a:spcPts val="0"/>
              </a:spcBef>
              <a:spcAft>
                <a:spcPts val="0"/>
              </a:spcAft>
              <a:buClr>
                <a:schemeClr val="dk1"/>
              </a:buClr>
              <a:buSzPts val="1200"/>
              <a:buFont typeface="Calibri"/>
              <a:buAutoNum type="arabicPeriod"/>
            </a:pPr>
            <a:r>
              <a:rPr lang="iw-IL" dirty="0">
                <a:latin typeface="Calibri"/>
                <a:ea typeface="Calibri"/>
                <a:cs typeface="Calibri"/>
                <a:sym typeface="Calibri"/>
              </a:rPr>
              <a:t>אילו דברים הם יכולים ליישם בחיים האישיים שלהם כדי להפחית את ההשפעה הסביבתית של הצריכה?</a:t>
            </a:r>
            <a:endParaRPr dirty="0">
              <a:latin typeface="Calibri"/>
              <a:ea typeface="Calibri"/>
              <a:cs typeface="Calibri"/>
              <a:sym typeface="Calibri"/>
            </a:endParaRPr>
          </a:p>
          <a:p>
            <a:pPr marL="228600" lvl="0" indent="-152400" algn="r" rtl="1">
              <a:spcBef>
                <a:spcPts val="0"/>
              </a:spcBef>
              <a:spcAft>
                <a:spcPts val="0"/>
              </a:spcAft>
              <a:buClr>
                <a:schemeClr val="dk1"/>
              </a:buClr>
              <a:buSzPts val="1200"/>
              <a:buFont typeface="Arial"/>
              <a:buNone/>
            </a:pP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r>
              <a:rPr lang="iw-IL" b="1" dirty="0">
                <a:latin typeface="Calibri"/>
                <a:ea typeface="Calibri"/>
                <a:cs typeface="Calibri"/>
                <a:sym typeface="Calibri"/>
              </a:rPr>
              <a:t>נסביר – </a:t>
            </a:r>
            <a:r>
              <a:rPr lang="iw-IL" dirty="0">
                <a:latin typeface="Calibri"/>
                <a:ea typeface="Calibri"/>
                <a:cs typeface="Calibri"/>
                <a:sym typeface="Calibri"/>
              </a:rPr>
              <a:t>כמו שנאמר באחד ההיגדים במשחק – אם נצרוך נבון נוכל לשנות את העולם. </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במפגש היום נעמיק בהיגד הזה ונבין מדוע. </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נכיר את שלבי חיי המוצרים שלנו, מה ההשפעה של כל שלב על הסביבה שלנו ועל כדור הארץ, ונתחיל לחשוב על אפשרויות לצמצום ההשפעה הסביבתית הזאת. </a:t>
            </a:r>
            <a:endParaRPr b="1"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ההיגדים:</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1. אני לא קונה מוצרים חד-פעמיים אם יש לי אפשרות להשתמש במוצרים רב-פעמיים (או- אני מעדיף/ה להשתמש במוצרים רב פעמיים, כשיש לי אפשרות בחירה).</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2. אני מאמין/ה שכולנו יכולים לשנות את העולם עם צריכה חכמה יותר. </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3. אני תמיד בודק/ת אם האריזות שאני קונה ניתנות למיחזור.</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4. אני לא קונה מוצרים שאני לא צריך/ה, גם אם הם במבצע.</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5. אני חושב/ת שלצריכה שלי אין השפעה על הסביבה, כי אני לא רואה מה זה עושה לסביבה.</a:t>
            </a:r>
            <a:endParaRPr dirty="0">
              <a:solidFill>
                <a:srgbClr val="FF0000"/>
              </a:solidFill>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6. אם מוצר הוא מועיל וזול אז טוב לקנות אותו ולא משנה אם הוא משפיע על הסביבה.</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7. אני מעדיף/ה לקנות מוצרים ללא אריזות.</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8. אני מאמין/ה שאפשר לצמצם את כמות הפסולת בכל תחום בחיים.</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9. אני מעדיף/ה לקנות משהו שמיוצר בישראל.</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10. אני מעדיף/ה לרכוש באינטרנט.</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11. אני אוהב/ת לרכוש בסוף עונה כשיש מבצעים ואפשר לקנות הרבה מוצרים בפחות כסף.</a:t>
            </a:r>
            <a:endParaRPr dirty="0">
              <a:latin typeface="Calibri"/>
              <a:ea typeface="Calibri"/>
              <a:cs typeface="Calibri"/>
              <a:sym typeface="Calibri"/>
            </a:endParaRP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iw-IL"/>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Assistant"/>
              <a:buNone/>
            </a:pPr>
            <a:r>
              <a:rPr lang="iw-IL" b="1" dirty="0">
                <a:latin typeface="Calibri"/>
                <a:ea typeface="Calibri"/>
                <a:cs typeface="Calibri"/>
                <a:sym typeface="Calibri"/>
              </a:rPr>
              <a:t>נפתח את המפגש עם משחק</a:t>
            </a:r>
            <a:r>
              <a:rPr lang="he-IL" b="1" dirty="0">
                <a:latin typeface="Calibri"/>
                <a:ea typeface="Calibri"/>
                <a:cs typeface="Calibri"/>
                <a:sym typeface="Calibri"/>
              </a:rPr>
              <a:t> – 10 </a:t>
            </a:r>
            <a:r>
              <a:rPr lang="iw-IL" b="1" dirty="0">
                <a:latin typeface="Calibri"/>
                <a:ea typeface="Calibri"/>
                <a:cs typeface="Calibri"/>
                <a:sym typeface="Calibri"/>
              </a:rPr>
              <a:t>דקות</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b="1"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b="1" dirty="0">
                <a:latin typeface="Calibri"/>
                <a:ea typeface="Calibri"/>
                <a:cs typeface="Calibri"/>
                <a:sym typeface="Calibri"/>
              </a:rPr>
              <a:t>משחק:</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במשחק הזה, נקריא היגדים על נושא הצריכה הנבונה והסביבה. התלמידים/ות יצטרכו להחליט אם הם/ן מסכימים/ות או לא עם ההיגד. עליהם/ן להימצא במקום רחוק מחבריהם בכיתה (למשל: כל קבוצה בצד אחד של החדר או כל תלמיד עומד במקום מסוים) ואז כשההיגד נקרא, כל אחד יצטרך להתמקם על פי עמדתו: אם הוא מסכים, יעמוד בצד אחד של החדר, ואם הוא לא מסכים – יעמוד בצד השני.</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לפני תחילת המשחק, חשוב להסביר לכל התלמידים שהמטרה היא </a:t>
            </a:r>
            <a:r>
              <a:rPr lang="iw-IL" u="sng" dirty="0">
                <a:latin typeface="Calibri"/>
                <a:ea typeface="Calibri"/>
                <a:cs typeface="Calibri"/>
                <a:sym typeface="Calibri"/>
              </a:rPr>
              <a:t>לחשוב על הצריכה האישית שלנו וההשפעה שלה על הסביבה</a:t>
            </a:r>
            <a:r>
              <a:rPr lang="iw-IL" dirty="0">
                <a:latin typeface="Calibri"/>
                <a:ea typeface="Calibri"/>
                <a:cs typeface="Calibri"/>
                <a:sym typeface="Calibri"/>
              </a:rPr>
              <a:t>, ולא לשפוט או להסכים עם כל דבר שנאמר.</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לאחר כל היגד, אם נותר זמן, ניתן לקיים עליו דיון קצר. תלמידים שעמדו בצד אחד של החדר (הסכמה) יכולים להסביר למה הם חושבים ככה, ואילו תלמידים שעמדו בצד השני (אי הסכמה) יכולים להסביר את עמדותיהם.</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בסיום המשחק, ניתן לשאול את התלמידים על המסקנות שלהם מהמשחק:</a:t>
            </a:r>
            <a:endParaRPr dirty="0">
              <a:latin typeface="Calibri"/>
              <a:ea typeface="Calibri"/>
              <a:cs typeface="Calibri"/>
              <a:sym typeface="Calibri"/>
            </a:endParaRPr>
          </a:p>
          <a:p>
            <a:pPr marL="228600" lvl="0" indent="-228600" algn="r" rtl="1">
              <a:spcBef>
                <a:spcPts val="0"/>
              </a:spcBef>
              <a:spcAft>
                <a:spcPts val="0"/>
              </a:spcAft>
              <a:buClr>
                <a:schemeClr val="dk1"/>
              </a:buClr>
              <a:buSzPts val="1200"/>
              <a:buFont typeface="Calibri"/>
              <a:buAutoNum type="arabicPeriod"/>
            </a:pPr>
            <a:r>
              <a:rPr lang="iw-IL" dirty="0">
                <a:latin typeface="Calibri"/>
                <a:ea typeface="Calibri"/>
                <a:cs typeface="Calibri"/>
                <a:sym typeface="Calibri"/>
              </a:rPr>
              <a:t>האם הם שינו את עמדותיהם במהלך המשחק?</a:t>
            </a:r>
            <a:endParaRPr dirty="0">
              <a:latin typeface="Calibri"/>
              <a:ea typeface="Calibri"/>
              <a:cs typeface="Calibri"/>
              <a:sym typeface="Calibri"/>
            </a:endParaRPr>
          </a:p>
          <a:p>
            <a:pPr marL="228600" lvl="0" indent="-228600" algn="r" rtl="1">
              <a:spcBef>
                <a:spcPts val="0"/>
              </a:spcBef>
              <a:spcAft>
                <a:spcPts val="0"/>
              </a:spcAft>
              <a:buClr>
                <a:schemeClr val="dk1"/>
              </a:buClr>
              <a:buSzPts val="1200"/>
              <a:buFont typeface="Calibri"/>
              <a:buAutoNum type="arabicPeriod"/>
            </a:pPr>
            <a:r>
              <a:rPr lang="iw-IL" dirty="0">
                <a:latin typeface="Calibri"/>
                <a:ea typeface="Calibri"/>
                <a:cs typeface="Calibri"/>
                <a:sym typeface="Calibri"/>
              </a:rPr>
              <a:t>האם הם גילו משהו חדש על צריכה נבונה?</a:t>
            </a:r>
            <a:endParaRPr dirty="0">
              <a:latin typeface="Calibri"/>
              <a:ea typeface="Calibri"/>
              <a:cs typeface="Calibri"/>
              <a:sym typeface="Calibri"/>
            </a:endParaRPr>
          </a:p>
          <a:p>
            <a:pPr marL="228600" lvl="0" indent="-228600" algn="r" rtl="1">
              <a:spcBef>
                <a:spcPts val="0"/>
              </a:spcBef>
              <a:spcAft>
                <a:spcPts val="0"/>
              </a:spcAft>
              <a:buClr>
                <a:schemeClr val="dk1"/>
              </a:buClr>
              <a:buSzPts val="1200"/>
              <a:buFont typeface="Calibri"/>
              <a:buAutoNum type="arabicPeriod"/>
            </a:pPr>
            <a:r>
              <a:rPr lang="iw-IL" dirty="0">
                <a:latin typeface="Calibri"/>
                <a:ea typeface="Calibri"/>
                <a:cs typeface="Calibri"/>
                <a:sym typeface="Calibri"/>
              </a:rPr>
              <a:t>אילו דברים הם יכולים ליישם בחיים האישיים שלהם כדי להפחית את ההשפעה הסביבתית של הצריכה?</a:t>
            </a:r>
            <a:endParaRPr dirty="0">
              <a:latin typeface="Calibri"/>
              <a:ea typeface="Calibri"/>
              <a:cs typeface="Calibri"/>
              <a:sym typeface="Calibri"/>
            </a:endParaRPr>
          </a:p>
          <a:p>
            <a:pPr marL="228600" lvl="0" indent="-152400" algn="r" rtl="1">
              <a:spcBef>
                <a:spcPts val="0"/>
              </a:spcBef>
              <a:spcAft>
                <a:spcPts val="0"/>
              </a:spcAft>
              <a:buClr>
                <a:schemeClr val="dk1"/>
              </a:buClr>
              <a:buSzPts val="1200"/>
              <a:buFont typeface="Arial"/>
              <a:buNone/>
            </a:pP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r>
              <a:rPr lang="iw-IL" b="1" dirty="0">
                <a:latin typeface="Calibri"/>
                <a:ea typeface="Calibri"/>
                <a:cs typeface="Calibri"/>
                <a:sym typeface="Calibri"/>
              </a:rPr>
              <a:t>נסביר – </a:t>
            </a:r>
            <a:r>
              <a:rPr lang="iw-IL" dirty="0">
                <a:latin typeface="Calibri"/>
                <a:ea typeface="Calibri"/>
                <a:cs typeface="Calibri"/>
                <a:sym typeface="Calibri"/>
              </a:rPr>
              <a:t>כמו שנאמר באחד ההיגדים במשחק – אם נצרוך נבון נוכל לשנות את העולם. במפגש היום נעמיק בהיגד הזה ונבין למה. נכיר את שלבי חיי המוצרים שלנו, מה ההשפעה של כל שלב על הסביבה שלנו ועל כדור הארץ ונתחיל לחשוב על אפשרויות לצמצום ההשפעה הסביבתית הזאת. </a:t>
            </a:r>
            <a:endParaRPr b="1"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ההיגדים:</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1. אני לא קונה מוצרים חד-פעמיים אם יש לי אפשרות להשתמש במוצרים רב-פעמיים (או- אני מעדיף/ה להשתמש במוצרים רב פעמיים, כשיש לי אפשרות בחירה).</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2. אני מאמין/ה שכולנו יכולים לשנות את העולם עם צריכה חכמה יותר. </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3. אני תמיד בודק/ת אם האריזות שאני קונה ניתנות למיחזור.</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4. אני לא קונה מוצרים שאני לא צריך/ה, גם אם הם במבצע.</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5. אני חושב/ת שלצריכה שלי אין השפעה על הסביבה, כי אני לא רואה מה זה עושה לסביבה.</a:t>
            </a:r>
            <a:endParaRPr dirty="0">
              <a:solidFill>
                <a:srgbClr val="FF0000"/>
              </a:solidFill>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6. אם מוצר הוא מועיל וזול אז טוב לקנות אותו ולא משנה אם הוא משפיע על הסביבה.</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7. אני מעדיף/ה לקנות מוצרים ללא אריזות.</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8. אני מאמין/ה שאפשר לצמצם את כמות הפסולת בכל תחום בחיים.</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9. אני מעדיף/ה לקנות משהו שמיוצר בישראל.</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10. אני מעדיף/ה לרכוש באינטרנט.</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11. אני אוהב/ת לרכוש בסוף עונה כשיש מבצעים ואפשר לקנות הרבה מוצרים בפחות כסף.</a:t>
            </a:r>
            <a:endParaRPr dirty="0">
              <a:latin typeface="Calibri"/>
              <a:ea typeface="Calibri"/>
              <a:cs typeface="Calibri"/>
              <a:sym typeface="Calibri"/>
            </a:endParaRPr>
          </a:p>
        </p:txBody>
      </p:sp>
      <p:sp>
        <p:nvSpPr>
          <p:cNvPr id="119" name="Google Shape;11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iw-IL"/>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rgbClr val="000000"/>
              </a:buClr>
              <a:buSzPts val="1100"/>
              <a:buFont typeface="Arial"/>
              <a:buNone/>
            </a:pPr>
            <a:r>
              <a:rPr lang="iw-IL" b="1" dirty="0">
                <a:solidFill>
                  <a:srgbClr val="000000"/>
                </a:solidFill>
                <a:latin typeface="Calibri"/>
                <a:ea typeface="Calibri"/>
                <a:cs typeface="Calibri"/>
                <a:sym typeface="Calibri"/>
              </a:rPr>
              <a:t>הסבר- מחזור החיים של מוצר </a:t>
            </a:r>
            <a:r>
              <a:rPr lang="he-IL" b="1" dirty="0">
                <a:solidFill>
                  <a:srgbClr val="000000"/>
                </a:solidFill>
                <a:latin typeface="Calibri"/>
                <a:ea typeface="Calibri"/>
                <a:cs typeface="Calibri"/>
                <a:sym typeface="Calibri"/>
              </a:rPr>
              <a:t> - 10 דקות</a:t>
            </a:r>
            <a:endParaRPr dirty="0">
              <a:latin typeface="Calibri"/>
              <a:ea typeface="Calibri"/>
              <a:cs typeface="Calibri"/>
              <a:sym typeface="Calibri"/>
            </a:endParaRPr>
          </a:p>
          <a:p>
            <a:pPr marL="0" lvl="0" indent="0" algn="r" rtl="1">
              <a:lnSpc>
                <a:spcPct val="100000"/>
              </a:lnSpc>
              <a:spcBef>
                <a:spcPts val="0"/>
              </a:spcBef>
              <a:spcAft>
                <a:spcPts val="0"/>
              </a:spcAft>
              <a:buClr>
                <a:schemeClr val="dk1"/>
              </a:buClr>
              <a:buSzPts val="1100"/>
              <a:buFont typeface="Arial"/>
              <a:buNone/>
            </a:pPr>
            <a:endParaRPr b="1" dirty="0">
              <a:solidFill>
                <a:srgbClr val="000000"/>
              </a:solidFill>
              <a:latin typeface="Calibri"/>
              <a:ea typeface="Calibri"/>
              <a:cs typeface="Calibri"/>
              <a:sym typeface="Calibri"/>
            </a:endParaRPr>
          </a:p>
          <a:p>
            <a:pPr marL="0" lvl="0" indent="0" algn="r" rtl="1">
              <a:lnSpc>
                <a:spcPct val="100000"/>
              </a:lnSpc>
              <a:spcBef>
                <a:spcPts val="0"/>
              </a:spcBef>
              <a:spcAft>
                <a:spcPts val="0"/>
              </a:spcAft>
              <a:buClr>
                <a:srgbClr val="000000"/>
              </a:buClr>
              <a:buSzPts val="1100"/>
              <a:buFont typeface="Arial"/>
              <a:buNone/>
            </a:pPr>
            <a:r>
              <a:rPr lang="iw-IL" b="1" dirty="0">
                <a:solidFill>
                  <a:srgbClr val="000000"/>
                </a:solidFill>
                <a:latin typeface="Calibri"/>
                <a:ea typeface="Calibri"/>
                <a:cs typeface="Calibri"/>
                <a:sym typeface="Calibri"/>
              </a:rPr>
              <a:t>נסביר - </a:t>
            </a:r>
            <a:r>
              <a:rPr lang="iw-IL" dirty="0">
                <a:solidFill>
                  <a:srgbClr val="000000"/>
                </a:solidFill>
                <a:latin typeface="Calibri"/>
                <a:ea typeface="Calibri"/>
                <a:cs typeface="Calibri"/>
                <a:sym typeface="Calibri"/>
              </a:rPr>
              <a:t>ישנם שלבים רבים בתהליך הייצור של כל מוצר או שירות (טרם הגעתו אלינו לשימושינו). לכל שלב כזה יש השפעה על הסביבה. הערכת ההשפעה הסביבתית של מוצר מסוים במשך קיומו - מהרגע שבו חומרי הגלם נכרים ו/או מיוצרים, ועד הרגע שבו הוא מתפרק לחומרי הגלם בחזרה - נקראת ניתוח מחזור חיים - LCA - Life Cycle Assessment. </a:t>
            </a:r>
            <a:endParaRPr dirty="0">
              <a:latin typeface="Calibri"/>
              <a:ea typeface="Calibri"/>
              <a:cs typeface="Calibri"/>
              <a:sym typeface="Calibri"/>
            </a:endParaRPr>
          </a:p>
          <a:p>
            <a:pPr marL="0" lvl="0" indent="0" algn="r" rtl="1">
              <a:lnSpc>
                <a:spcPct val="100000"/>
              </a:lnSpc>
              <a:spcBef>
                <a:spcPts val="0"/>
              </a:spcBef>
              <a:spcAft>
                <a:spcPts val="0"/>
              </a:spcAft>
              <a:buClr>
                <a:srgbClr val="000000"/>
              </a:buClr>
              <a:buSzPts val="1100"/>
              <a:buFont typeface="Calibri"/>
              <a:buNone/>
            </a:pPr>
            <a:r>
              <a:rPr lang="iw-IL" dirty="0">
                <a:solidFill>
                  <a:srgbClr val="000000"/>
                </a:solidFill>
                <a:latin typeface="Calibri"/>
                <a:ea typeface="Calibri"/>
                <a:cs typeface="Calibri"/>
                <a:sym typeface="Calibri"/>
              </a:rPr>
              <a:t>חשוב להדגיש בפני הקבוצה – מחזור החיים של מוצר נמשך גם לאחר סיום השימוש בו. </a:t>
            </a:r>
            <a:endParaRPr dirty="0">
              <a:latin typeface="Calibri"/>
              <a:ea typeface="Calibri"/>
              <a:cs typeface="Calibri"/>
              <a:sym typeface="Calibri"/>
            </a:endParaRPr>
          </a:p>
          <a:p>
            <a:pPr marL="0" lvl="0" indent="0" algn="r" rtl="1">
              <a:lnSpc>
                <a:spcPct val="100000"/>
              </a:lnSpc>
              <a:spcBef>
                <a:spcPts val="0"/>
              </a:spcBef>
              <a:spcAft>
                <a:spcPts val="0"/>
              </a:spcAft>
              <a:buClr>
                <a:schemeClr val="dk1"/>
              </a:buClr>
              <a:buSzPts val="1100"/>
              <a:buFont typeface="Arial"/>
              <a:buNone/>
            </a:pPr>
            <a:endParaRPr dirty="0">
              <a:solidFill>
                <a:srgbClr val="000000"/>
              </a:solidFill>
              <a:latin typeface="Calibri"/>
              <a:ea typeface="Calibri"/>
              <a:cs typeface="Calibri"/>
              <a:sym typeface="Calibri"/>
            </a:endParaRPr>
          </a:p>
          <a:p>
            <a:pPr marL="0" lvl="0" indent="0" algn="r" rtl="1">
              <a:lnSpc>
                <a:spcPct val="100000"/>
              </a:lnSpc>
              <a:spcBef>
                <a:spcPts val="0"/>
              </a:spcBef>
              <a:spcAft>
                <a:spcPts val="0"/>
              </a:spcAft>
              <a:buClr>
                <a:srgbClr val="000000"/>
              </a:buClr>
              <a:buSzPts val="1100"/>
              <a:buFont typeface="Calibri"/>
              <a:buNone/>
            </a:pPr>
            <a:r>
              <a:rPr lang="iw-IL" b="1" dirty="0">
                <a:solidFill>
                  <a:srgbClr val="000000"/>
                </a:solidFill>
                <a:latin typeface="Calibri"/>
                <a:ea typeface="Calibri"/>
                <a:cs typeface="Calibri"/>
                <a:sym typeface="Calibri"/>
              </a:rPr>
              <a:t>נציג לתלמידים/ות את השקף ובו שמות השלבים השונים במחזור החיים של מוצר. </a:t>
            </a:r>
            <a:endParaRPr dirty="0">
              <a:latin typeface="Calibri"/>
              <a:ea typeface="Calibri"/>
              <a:cs typeface="Calibri"/>
              <a:sym typeface="Calibri"/>
            </a:endParaRPr>
          </a:p>
          <a:p>
            <a:pPr marL="0" lvl="0" indent="0" algn="r" rtl="1">
              <a:lnSpc>
                <a:spcPct val="100000"/>
              </a:lnSpc>
              <a:spcBef>
                <a:spcPts val="0"/>
              </a:spcBef>
              <a:spcAft>
                <a:spcPts val="0"/>
              </a:spcAft>
              <a:buClr>
                <a:srgbClr val="000000"/>
              </a:buClr>
              <a:buSzPts val="1100"/>
              <a:buFont typeface="Calibri"/>
              <a:buNone/>
            </a:pPr>
            <a:r>
              <a:rPr lang="iw-IL" b="1" dirty="0">
                <a:solidFill>
                  <a:srgbClr val="000000"/>
                </a:solidFill>
                <a:latin typeface="Calibri"/>
                <a:ea typeface="Calibri"/>
                <a:cs typeface="Calibri"/>
                <a:sym typeface="Calibri"/>
              </a:rPr>
              <a:t>נקריא את היגדים ממחזור החיים של המוצר, בסדר שגוי, ובכל פעם, יצטרכו התלמידים/ות לזהות איזה שלב במחזור חיי המוצר ההיגד שהקראנו מתאר.</a:t>
            </a:r>
            <a:endParaRPr dirty="0">
              <a:latin typeface="Calibri"/>
              <a:ea typeface="Calibri"/>
              <a:cs typeface="Calibri"/>
              <a:sym typeface="Calibri"/>
            </a:endParaRPr>
          </a:p>
          <a:p>
            <a:pPr marL="0" lvl="0" indent="0" algn="r" rtl="1">
              <a:lnSpc>
                <a:spcPct val="100000"/>
              </a:lnSpc>
              <a:spcBef>
                <a:spcPts val="0"/>
              </a:spcBef>
              <a:spcAft>
                <a:spcPts val="0"/>
              </a:spcAft>
              <a:buClr>
                <a:schemeClr val="dk1"/>
              </a:buClr>
              <a:buSzPts val="1100"/>
              <a:buFont typeface="Arial"/>
              <a:buNone/>
            </a:pPr>
            <a:endParaRPr dirty="0">
              <a:solidFill>
                <a:srgbClr val="000000"/>
              </a:solidFill>
              <a:latin typeface="Calibri"/>
              <a:ea typeface="Calibri"/>
              <a:cs typeface="Calibri"/>
              <a:sym typeface="Calibri"/>
            </a:endParaRPr>
          </a:p>
          <a:p>
            <a:pPr marL="0" lvl="0" indent="0" algn="r" rtl="1">
              <a:lnSpc>
                <a:spcPct val="100000"/>
              </a:lnSpc>
              <a:spcBef>
                <a:spcPts val="0"/>
              </a:spcBef>
              <a:spcAft>
                <a:spcPts val="0"/>
              </a:spcAft>
              <a:buClr>
                <a:srgbClr val="000000"/>
              </a:buClr>
              <a:buSzPts val="1100"/>
              <a:buFont typeface="Calibri"/>
              <a:buNone/>
            </a:pPr>
            <a:r>
              <a:rPr lang="iw-IL" b="1" dirty="0">
                <a:solidFill>
                  <a:srgbClr val="000000"/>
                </a:solidFill>
                <a:latin typeface="Calibri"/>
                <a:ea typeface="Calibri"/>
                <a:cs typeface="Calibri"/>
                <a:sym typeface="Calibri"/>
              </a:rPr>
              <a:t>להלן השלבים בהרחבה (מהם ניתן להקריא היגדים שהתלמידים/ות יצטרכו להתאים לשלב, מבלי לומר על איזה שלב מדובר): </a:t>
            </a:r>
            <a:endParaRPr dirty="0">
              <a:solidFill>
                <a:srgbClr val="000000"/>
              </a:solidFill>
              <a:latin typeface="Calibri"/>
              <a:ea typeface="Calibri"/>
              <a:cs typeface="Calibri"/>
              <a:sym typeface="Calibri"/>
            </a:endParaRPr>
          </a:p>
          <a:p>
            <a:pPr marL="228600" lvl="0" indent="-228600" algn="r" rtl="1">
              <a:lnSpc>
                <a:spcPct val="100000"/>
              </a:lnSpc>
              <a:spcBef>
                <a:spcPts val="0"/>
              </a:spcBef>
              <a:spcAft>
                <a:spcPts val="0"/>
              </a:spcAft>
              <a:buClr>
                <a:schemeClr val="dk1"/>
              </a:buClr>
              <a:buSzPts val="1200"/>
              <a:buFont typeface="Calibri"/>
              <a:buAutoNum type="arabicPeriod"/>
            </a:pPr>
            <a:r>
              <a:rPr lang="iw-IL" dirty="0">
                <a:latin typeface="Calibri"/>
                <a:ea typeface="Calibri"/>
                <a:cs typeface="Calibri"/>
                <a:sym typeface="Calibri"/>
              </a:rPr>
              <a:t>אנחנו לוקחים את הדברים שהטבע נותן לנו, כמו עצים, מתכות, מים ואדמה. לדוגמה, אם אנחנו רוצים לעשות בקבוק פלסטיק, צריך להפיק את הפלסטיק מתוך נפט (שלב הפקת חומרי גלם) </a:t>
            </a:r>
            <a:endParaRPr dirty="0">
              <a:latin typeface="Calibri"/>
              <a:ea typeface="Calibri"/>
              <a:cs typeface="Calibri"/>
              <a:sym typeface="Calibri"/>
            </a:endParaRPr>
          </a:p>
          <a:p>
            <a:pPr marL="228600" lvl="0" indent="-228600" algn="r" rtl="1">
              <a:lnSpc>
                <a:spcPct val="100000"/>
              </a:lnSpc>
              <a:spcBef>
                <a:spcPts val="0"/>
              </a:spcBef>
              <a:spcAft>
                <a:spcPts val="0"/>
              </a:spcAft>
              <a:buClr>
                <a:schemeClr val="dk1"/>
              </a:buClr>
              <a:buSzPts val="1200"/>
              <a:buFont typeface="Calibri"/>
              <a:buAutoNum type="arabicPeriod"/>
            </a:pPr>
            <a:r>
              <a:rPr lang="iw-IL" dirty="0">
                <a:latin typeface="Calibri"/>
                <a:ea typeface="Calibri"/>
                <a:cs typeface="Calibri"/>
                <a:sym typeface="Calibri"/>
              </a:rPr>
              <a:t>לאחר שיש לנו את החומרים, אנחנו משתמשים במכונות או בידיים כדי להפוך אותם למוצר, כמו בקבוק מים או משחק. זהו השלב שבו המוצר מקבל את הצורה שאנחנו מכירים (שלב הייצור) </a:t>
            </a:r>
            <a:endParaRPr dirty="0">
              <a:latin typeface="Calibri"/>
              <a:ea typeface="Calibri"/>
              <a:cs typeface="Calibri"/>
              <a:sym typeface="Calibri"/>
            </a:endParaRPr>
          </a:p>
          <a:p>
            <a:pPr marL="228600" lvl="0" indent="-228600" algn="r" rtl="1">
              <a:lnSpc>
                <a:spcPct val="100000"/>
              </a:lnSpc>
              <a:spcBef>
                <a:spcPts val="0"/>
              </a:spcBef>
              <a:spcAft>
                <a:spcPts val="0"/>
              </a:spcAft>
              <a:buClr>
                <a:schemeClr val="dk1"/>
              </a:buClr>
              <a:buSzPts val="1200"/>
              <a:buFont typeface="Calibri"/>
              <a:buAutoNum type="arabicPeriod"/>
            </a:pPr>
            <a:r>
              <a:rPr lang="iw-IL" dirty="0">
                <a:latin typeface="Calibri"/>
                <a:ea typeface="Calibri"/>
                <a:cs typeface="Calibri"/>
                <a:sym typeface="Calibri"/>
              </a:rPr>
              <a:t>המוצר מוכן, אנחנו אורזים אותו בצורה טובה כדי לשמור עליו ואז שולחים אותו (באוניות/ במטוסים) לחנויות (בכל רחבי העולם)  כדי שאנשים יוכלו לקנות אותו (אריזה, שינוע והפצה)</a:t>
            </a:r>
            <a:endParaRPr dirty="0">
              <a:latin typeface="Calibri"/>
              <a:ea typeface="Calibri"/>
              <a:cs typeface="Calibri"/>
              <a:sym typeface="Calibri"/>
            </a:endParaRPr>
          </a:p>
          <a:p>
            <a:pPr marL="228600" lvl="0" indent="-228600" algn="r" rtl="1">
              <a:lnSpc>
                <a:spcPct val="100000"/>
              </a:lnSpc>
              <a:spcBef>
                <a:spcPts val="0"/>
              </a:spcBef>
              <a:spcAft>
                <a:spcPts val="0"/>
              </a:spcAft>
              <a:buClr>
                <a:schemeClr val="dk1"/>
              </a:buClr>
              <a:buSzPts val="1200"/>
              <a:buFont typeface="Calibri"/>
              <a:buAutoNum type="arabicPeriod"/>
            </a:pPr>
            <a:r>
              <a:rPr lang="iw-IL" dirty="0">
                <a:latin typeface="Calibri"/>
                <a:ea typeface="Calibri"/>
                <a:cs typeface="Calibri"/>
                <a:sym typeface="Calibri"/>
              </a:rPr>
              <a:t>כעת, אנחנו קונים את המוצר ומשתמשים בו. לדוגמה, שתיית מים מבקבוק או משחקים בצעצוע. כל זמן שאנחנו משתמשים במוצר, הוא עוזר לנו, אבל לאחר זמן מה הוא עלול להתקלקל או להתבלות, לעיתים משך השימוש במוצר קצר מאוד (ניתן לתת דוגמה- שימוש במוצרים חד פעמיים) (השימוש)</a:t>
            </a:r>
            <a:endParaRPr dirty="0">
              <a:latin typeface="Calibri"/>
              <a:ea typeface="Calibri"/>
              <a:cs typeface="Calibri"/>
              <a:sym typeface="Calibri"/>
            </a:endParaRPr>
          </a:p>
          <a:p>
            <a:pPr marL="228600" lvl="0" indent="-228600" algn="r" rtl="1">
              <a:lnSpc>
                <a:spcPct val="100000"/>
              </a:lnSpc>
              <a:spcBef>
                <a:spcPts val="0"/>
              </a:spcBef>
              <a:spcAft>
                <a:spcPts val="0"/>
              </a:spcAft>
              <a:buClr>
                <a:schemeClr val="dk1"/>
              </a:buClr>
              <a:buSzPts val="1200"/>
              <a:buFont typeface="Calibri"/>
              <a:buAutoNum type="arabicPeriod"/>
            </a:pPr>
            <a:r>
              <a:rPr lang="iw-IL" dirty="0">
                <a:latin typeface="Calibri"/>
                <a:ea typeface="Calibri"/>
                <a:cs typeface="Calibri"/>
                <a:sym typeface="Calibri"/>
              </a:rPr>
              <a:t>כשהמוצר כבר לא טוב לנו, אנחנו זורקים אותו לפח. זה יכול להיות בקבוק שנשבר, צעצוע שנשחק או אפילו אוכל שנפגם. כאן מתחילה בעיה, כי הרבה מהמוצרים לא נעלמים, הם נשארים על כדור הארץ, נשארים בטבע (פסולת). </a:t>
            </a:r>
            <a:endParaRPr dirty="0">
              <a:latin typeface="Calibri"/>
              <a:ea typeface="Calibri"/>
              <a:cs typeface="Calibri"/>
              <a:sym typeface="Calibri"/>
            </a:endParaRPr>
          </a:p>
          <a:p>
            <a:pPr marL="228600" lvl="0" indent="-228600" algn="r" rtl="1">
              <a:lnSpc>
                <a:spcPct val="100000"/>
              </a:lnSpc>
              <a:spcBef>
                <a:spcPts val="0"/>
              </a:spcBef>
              <a:spcAft>
                <a:spcPts val="0"/>
              </a:spcAft>
              <a:buClr>
                <a:schemeClr val="dk1"/>
              </a:buClr>
              <a:buSzPts val="1200"/>
              <a:buFont typeface="Calibri"/>
              <a:buAutoNum type="arabicPeriod"/>
            </a:pPr>
            <a:r>
              <a:rPr lang="iw-IL" dirty="0">
                <a:latin typeface="Calibri"/>
                <a:ea typeface="Calibri"/>
                <a:cs typeface="Calibri"/>
                <a:sym typeface="Calibri"/>
              </a:rPr>
              <a:t>כאשר מדובר בחומר אורגני שנמצא במקומו הטבעי (כמו פרי שנושר מעץ) מתרחש תהליך פירוק טבעי אשר אינו פוגע בסביבה, החומר האורגני הופך לדשן שמזין את הקרקע. אך כשמדובר בחומר אורגני שמושלך על ידי אדם, ולא במקומו הטבעי, המוצר בתהליך התפרקותו יגרום למפגע אסתטי, לריח לא נעים ואף יכול להזיק לבעלי חיים בסביבה. כאשר אנחנו ממחזרים את המוצר, למשל חומר אורגני אשר מושלך לקומפוסטר שבתוכו באופן מבוקר הוא יהפוך לדשן, וחומרים אחרים (פלסטיק, זכוכית, מתכת) מושלכים לפחי מיחזור, אפשר לקחת אותו וליצור ממנו משהו חדש, כמו בקבוק חדש או חפץ אחר. אם לא ממחזרים, המוצר יפגע בסביבה, יהיה צורך לכרות משאבי טבע נוספים או להטמין את הפסולת במטמנות שתופסות שטחים פתוחים ופולטות גזים מזהמים (פירוק המוצר)</a:t>
            </a:r>
            <a:endParaRPr dirty="0">
              <a:latin typeface="Calibri"/>
              <a:ea typeface="Calibri"/>
              <a:cs typeface="Calibri"/>
              <a:sym typeface="Calibri"/>
            </a:endParaRPr>
          </a:p>
          <a:p>
            <a:pPr marL="228600" lvl="0" indent="-158750" algn="r" rtl="1">
              <a:lnSpc>
                <a:spcPct val="100000"/>
              </a:lnSpc>
              <a:spcBef>
                <a:spcPts val="0"/>
              </a:spcBef>
              <a:spcAft>
                <a:spcPts val="0"/>
              </a:spcAft>
              <a:buClr>
                <a:schemeClr val="dk1"/>
              </a:buClr>
              <a:buSzPts val="1100"/>
              <a:buFont typeface="Arial"/>
              <a:buNone/>
            </a:pPr>
            <a:endParaRPr dirty="0">
              <a:latin typeface="Calibri"/>
              <a:ea typeface="Calibri"/>
              <a:cs typeface="Calibri"/>
              <a:sym typeface="Calibri"/>
            </a:endParaRPr>
          </a:p>
          <a:p>
            <a:pPr marL="0" lvl="0" indent="0" algn="r" rtl="1">
              <a:lnSpc>
                <a:spcPct val="100000"/>
              </a:lnSpc>
              <a:spcBef>
                <a:spcPts val="0"/>
              </a:spcBef>
              <a:spcAft>
                <a:spcPts val="0"/>
              </a:spcAft>
              <a:buClr>
                <a:schemeClr val="dk1"/>
              </a:buClr>
              <a:buSzPts val="1100"/>
              <a:buFont typeface="Arial"/>
              <a:buNone/>
            </a:pPr>
            <a:r>
              <a:rPr lang="iw-IL" dirty="0">
                <a:latin typeface="Calibri"/>
                <a:ea typeface="Calibri"/>
                <a:cs typeface="Calibri"/>
                <a:sym typeface="Calibri"/>
              </a:rPr>
              <a:t>משמעות של מחזור החיים היא להבין שמה שאנחנו קונים משפיע על העולם. אנחנו יכולים לעזור לשמור על הסביבה אם נחשוב על כל שלב של המוצר ועל יכולת הבחירה שלנו בכל שלב – מההתחלה ועד הסוף.</a:t>
            </a:r>
            <a:endParaRPr dirty="0">
              <a:latin typeface="Calibri"/>
              <a:ea typeface="Calibri"/>
              <a:cs typeface="Calibri"/>
              <a:sym typeface="Calibri"/>
            </a:endParaRPr>
          </a:p>
        </p:txBody>
      </p:sp>
      <p:sp>
        <p:nvSpPr>
          <p:cNvPr id="131" name="Google Shape;13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Arial"/>
              <a:buNone/>
            </a:pPr>
            <a:r>
              <a:rPr lang="iw-IL" b="1" dirty="0">
                <a:latin typeface="Calibri"/>
                <a:ea typeface="Calibri"/>
                <a:cs typeface="Calibri"/>
                <a:sym typeface="Calibri"/>
              </a:rPr>
              <a:t>מחזור חיי הטלפון הסלולרי - 10 דקות</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b="1"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r>
              <a:rPr lang="iw-IL" b="1" dirty="0">
                <a:latin typeface="Calibri"/>
                <a:ea typeface="Calibri"/>
                <a:cs typeface="Calibri"/>
                <a:sym typeface="Calibri"/>
              </a:rPr>
              <a:t>בואו נדגים את ששת שלבי מחזור חיי המוצר בעזרת מוצר שכולנו משתמשים בו באופן אינטנסיבי ביום היום - הטלפון הסלולרי שלנו!</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b="1"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r>
              <a:rPr lang="iw-IL" b="1" dirty="0">
                <a:latin typeface="Calibri"/>
                <a:ea typeface="Calibri"/>
                <a:cs typeface="Calibri"/>
                <a:sym typeface="Calibri"/>
              </a:rPr>
              <a:t>לפני שאספר לכם מה קורה בכל שלב במחזור החיים של הטלפון הסלולרי, נסו אתם ואתן לחשוב ולומר מה לדעתכם/ן קורה בכל שלב.</a:t>
            </a:r>
            <a:endParaRPr b="1"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b="1" dirty="0">
              <a:latin typeface="Calibri"/>
              <a:ea typeface="Calibri"/>
              <a:cs typeface="Calibri"/>
              <a:sym typeface="Calibri"/>
            </a:endParaRPr>
          </a:p>
          <a:p>
            <a:pPr marL="228600" lvl="0" indent="-228600" algn="r" rtl="1">
              <a:spcBef>
                <a:spcPts val="0"/>
              </a:spcBef>
              <a:spcAft>
                <a:spcPts val="0"/>
              </a:spcAft>
              <a:buClr>
                <a:schemeClr val="dk1"/>
              </a:buClr>
              <a:buSzPts val="1200"/>
              <a:buFont typeface="Arial"/>
              <a:buAutoNum type="arabicPeriod"/>
            </a:pPr>
            <a:r>
              <a:rPr lang="iw-IL" b="1" dirty="0">
                <a:latin typeface="Calibri"/>
                <a:ea typeface="Calibri"/>
                <a:cs typeface="Calibri"/>
                <a:sym typeface="Calibri"/>
              </a:rPr>
              <a:t>הפקת חומרי הגלם: </a:t>
            </a:r>
            <a:r>
              <a:rPr lang="iw-IL" dirty="0">
                <a:latin typeface="Calibri"/>
                <a:ea typeface="Calibri"/>
                <a:cs typeface="Calibri"/>
                <a:sym typeface="Calibri"/>
              </a:rPr>
              <a:t>מהיכן מגיעים החומרים הללו לדעתכם/ן?</a:t>
            </a:r>
            <a:r>
              <a:rPr lang="iw-IL" b="1" dirty="0">
                <a:latin typeface="Calibri"/>
                <a:ea typeface="Calibri"/>
                <a:cs typeface="Calibri"/>
                <a:sym typeface="Calibri"/>
              </a:rPr>
              <a:t> רוב </a:t>
            </a:r>
            <a:r>
              <a:rPr lang="iw-IL" dirty="0">
                <a:latin typeface="Calibri"/>
                <a:ea typeface="Calibri"/>
                <a:cs typeface="Calibri"/>
                <a:sym typeface="Calibri"/>
              </a:rPr>
              <a:t>הטלפונים הסלולריים שלנו מיוצרים בסין. כדי לייצר טלפון צריך להשיג הרבה מאוד מתכות שחלקן נכרות בסין – למשל, אלומיניום, נחושת, ברזל, כסף וזהב. אבל יש מתכות רבות שהן נדירות ומגיעות ממדינות רבות בעולם. למשל, פלדיום שמגיע ממדינות דרום אפריקה, גליום מקזחסטן וטנטלום שמגיע מאוסטרליה. </a:t>
            </a:r>
            <a:endParaRPr dirty="0">
              <a:latin typeface="Calibri"/>
              <a:ea typeface="Calibri"/>
              <a:cs typeface="Calibri"/>
              <a:sym typeface="Calibri"/>
            </a:endParaRPr>
          </a:p>
          <a:p>
            <a:pPr marL="228600" lvl="0" indent="-228600" algn="r" rtl="1">
              <a:spcBef>
                <a:spcPts val="0"/>
              </a:spcBef>
              <a:spcAft>
                <a:spcPts val="0"/>
              </a:spcAft>
              <a:buClr>
                <a:schemeClr val="dk1"/>
              </a:buClr>
              <a:buSzPts val="1200"/>
              <a:buFont typeface="Arial"/>
              <a:buAutoNum type="arabicPeriod"/>
            </a:pPr>
            <a:r>
              <a:rPr lang="iw-IL" b="1" dirty="0">
                <a:latin typeface="Calibri"/>
                <a:ea typeface="Calibri"/>
                <a:cs typeface="Calibri"/>
                <a:sym typeface="Calibri"/>
              </a:rPr>
              <a:t>שינוע חומרי הגלם:</a:t>
            </a:r>
            <a:r>
              <a:rPr lang="iw-IL" dirty="0">
                <a:latin typeface="Calibri"/>
                <a:ea typeface="Calibri"/>
                <a:cs typeface="Calibri"/>
                <a:sym typeface="Calibri"/>
              </a:rPr>
              <a:t> איך מעבירים את חומרי הגלם שהופקו? כל המתכות הללו מגיעות במטוסים היישר למפעל בבייג'ין. חוץ ממתכות, אנחנו משתמשים בפלסטיק ובסיליקון. החומרים הללו מיוצרים בעיר שנחאי, שנמצאת בדרום סין ומגיעים במשאיות למפעל.</a:t>
            </a:r>
            <a:endParaRPr dirty="0">
              <a:latin typeface="Calibri"/>
              <a:ea typeface="Calibri"/>
              <a:cs typeface="Calibri"/>
              <a:sym typeface="Calibri"/>
            </a:endParaRPr>
          </a:p>
          <a:p>
            <a:pPr marL="228600" lvl="0" indent="-228600" algn="r" rtl="1">
              <a:spcBef>
                <a:spcPts val="0"/>
              </a:spcBef>
              <a:spcAft>
                <a:spcPts val="0"/>
              </a:spcAft>
              <a:buClr>
                <a:schemeClr val="dk1"/>
              </a:buClr>
              <a:buSzPts val="1200"/>
              <a:buFont typeface="Arial"/>
              <a:buAutoNum type="arabicPeriod"/>
            </a:pPr>
            <a:r>
              <a:rPr lang="iw-IL" b="1" dirty="0">
                <a:latin typeface="Calibri"/>
                <a:ea typeface="Calibri"/>
                <a:cs typeface="Calibri"/>
                <a:sym typeface="Calibri"/>
              </a:rPr>
              <a:t>ייצור המוצר:</a:t>
            </a:r>
            <a:r>
              <a:rPr lang="iw-IL" dirty="0">
                <a:latin typeface="Calibri"/>
                <a:ea typeface="Calibri"/>
                <a:cs typeface="Calibri"/>
                <a:sym typeface="Calibri"/>
              </a:rPr>
              <a:t> היכן וכיצד מייצרים את הטלפונים?</a:t>
            </a:r>
            <a:r>
              <a:rPr lang="iw-IL" b="1" dirty="0">
                <a:latin typeface="Calibri"/>
                <a:ea typeface="Calibri"/>
                <a:cs typeface="Calibri"/>
                <a:sym typeface="Calibri"/>
              </a:rPr>
              <a:t> </a:t>
            </a:r>
            <a:r>
              <a:rPr lang="iw-IL" dirty="0">
                <a:latin typeface="Calibri"/>
                <a:ea typeface="Calibri"/>
                <a:cs typeface="Calibri"/>
                <a:sym typeface="Calibri"/>
              </a:rPr>
              <a:t>הטלפונים החכמים של היום מיוצרים כמעט לחלוטין על ידי רובוטים ומכונות ענק ממוחשבות. משלב הרכבת המעגלים המודפסים, שכוללים מליוני טרנזיסטורים ממוזערים ועד לשלב סגירת המכשיר - הכל נעשה כמעט ללא מגע יד אדם. רק בשלב האחרון, של בדיקת המכשירים והאריזה הסופית, נכנסים לתמונה עובדים מיומנים שמתמחים בבדיקות מהירות ומקצועיות.</a:t>
            </a:r>
            <a:endParaRPr dirty="0">
              <a:latin typeface="Calibri"/>
              <a:ea typeface="Calibri"/>
              <a:cs typeface="Calibri"/>
              <a:sym typeface="Calibri"/>
            </a:endParaRPr>
          </a:p>
          <a:p>
            <a:pPr marL="228600" lvl="0" indent="-228600" algn="r" rtl="1">
              <a:spcBef>
                <a:spcPts val="0"/>
              </a:spcBef>
              <a:spcAft>
                <a:spcPts val="0"/>
              </a:spcAft>
              <a:buClr>
                <a:schemeClr val="dk1"/>
              </a:buClr>
              <a:buSzPts val="1200"/>
              <a:buFont typeface="Arial"/>
              <a:buAutoNum type="arabicPeriod"/>
            </a:pPr>
            <a:r>
              <a:rPr lang="iw-IL" b="1" dirty="0">
                <a:latin typeface="Calibri"/>
                <a:ea typeface="Calibri"/>
                <a:cs typeface="Calibri"/>
                <a:sym typeface="Calibri"/>
              </a:rPr>
              <a:t>הפצה של המוצר:</a:t>
            </a:r>
            <a:r>
              <a:rPr lang="iw-IL" dirty="0">
                <a:latin typeface="Calibri"/>
                <a:ea typeface="Calibri"/>
                <a:cs typeface="Calibri"/>
                <a:sym typeface="Calibri"/>
              </a:rPr>
              <a:t> מה קורה בשלב הפצת המוצר? כיצד לדעתכם/ן זה קורה ואילו פעולות כרוכות בכך? כשהטלפון מוכן מצפים אותו בניילון ואורזים אותו באריזת קרטון קשיחה. כדי לשמור על הטלפונים שחלילה לא יירטבו או יתקלקלו אורזים כ-100 יחידות באריזת קרטון גדולה ומצפים אותה בפלסטיק. קרטוני הטלפונים משונעים במשאית לשדה התעופה ומוטסים במטוס אליכם לישראל.</a:t>
            </a:r>
            <a:r>
              <a:rPr lang="iw-IL" sz="1200" dirty="0">
                <a:solidFill>
                  <a:schemeClr val="dk1"/>
                </a:solidFill>
                <a:latin typeface="Calibri"/>
                <a:ea typeface="Calibri"/>
                <a:cs typeface="Calibri"/>
                <a:sym typeface="Calibri"/>
              </a:rPr>
              <a:t> מנמל התעופה בישראל קרטוני הטלפונים מועברים למחסן גדול בתל אביב ומשם משאית מעבירה חלק מהטלפונים לקניונים ולחנויות האלקטרוניקה במשאיות. </a:t>
            </a:r>
            <a:endParaRPr dirty="0">
              <a:latin typeface="Calibri"/>
              <a:ea typeface="Calibri"/>
              <a:cs typeface="Calibri"/>
              <a:sym typeface="Calibri"/>
            </a:endParaRPr>
          </a:p>
          <a:p>
            <a:pPr marL="228600" lvl="0" indent="-228600" algn="r" rtl="1">
              <a:spcBef>
                <a:spcPts val="0"/>
              </a:spcBef>
              <a:spcAft>
                <a:spcPts val="0"/>
              </a:spcAft>
              <a:buClr>
                <a:schemeClr val="dk1"/>
              </a:buClr>
              <a:buSzPts val="1200"/>
              <a:buFont typeface="Arial"/>
              <a:buAutoNum type="arabicPeriod"/>
            </a:pPr>
            <a:r>
              <a:rPr lang="iw-IL" b="1" dirty="0">
                <a:latin typeface="Calibri"/>
                <a:ea typeface="Calibri"/>
                <a:cs typeface="Calibri"/>
                <a:sym typeface="Calibri"/>
              </a:rPr>
              <a:t>שימוש במוצר:</a:t>
            </a:r>
            <a:r>
              <a:rPr lang="iw-IL" dirty="0">
                <a:latin typeface="Calibri"/>
                <a:ea typeface="Calibri"/>
                <a:cs typeface="Calibri"/>
                <a:sym typeface="Calibri"/>
              </a:rPr>
              <a:t> חשבו על השימוש במוצר, מה קורה כשאנחנו מתחילים להשתמש בו? מה הפעולות היומיומיות שנדרשות לנו להפעלת טלפון ובמה נשתמש בשביל זה?</a:t>
            </a:r>
            <a:r>
              <a:rPr lang="iw-IL" b="1" dirty="0">
                <a:latin typeface="Calibri"/>
                <a:ea typeface="Calibri"/>
                <a:cs typeface="Calibri"/>
                <a:sym typeface="Calibri"/>
              </a:rPr>
              <a:t> </a:t>
            </a:r>
            <a:r>
              <a:rPr lang="iw-IL" dirty="0">
                <a:latin typeface="Calibri"/>
                <a:ea typeface="Calibri"/>
                <a:cs typeface="Calibri"/>
                <a:sym typeface="Calibri"/>
              </a:rPr>
              <a:t>לאחר שרכשנו את הטלפון – נטעין אותו על ידי צריכת חשמל, בד"כ מידי יום. לפעמים המטען מתקלקל והולך לאיבוד ולכן צריך לקנות מטען חדש. במידה והוא מתקלקל, יש לתקנו ובד"כ נעדיף להחליף טלפון בממוצע כל שנתיים-שלוש ולא לתקן. </a:t>
            </a:r>
            <a:endParaRPr dirty="0">
              <a:latin typeface="Calibri"/>
              <a:ea typeface="Calibri"/>
              <a:cs typeface="Calibri"/>
              <a:sym typeface="Calibri"/>
            </a:endParaRPr>
          </a:p>
          <a:p>
            <a:pPr marL="228600" lvl="0" indent="-228600" algn="r" rtl="1">
              <a:spcBef>
                <a:spcPts val="0"/>
              </a:spcBef>
              <a:spcAft>
                <a:spcPts val="0"/>
              </a:spcAft>
              <a:buClr>
                <a:schemeClr val="dk1"/>
              </a:buClr>
              <a:buSzPts val="1200"/>
              <a:buFont typeface="Arial"/>
              <a:buAutoNum type="arabicPeriod"/>
            </a:pPr>
            <a:r>
              <a:rPr lang="iw-IL" b="1" dirty="0">
                <a:latin typeface="Calibri"/>
                <a:ea typeface="Calibri"/>
                <a:cs typeface="Calibri"/>
                <a:sym typeface="Calibri"/>
              </a:rPr>
              <a:t>פירוק המוצר:</a:t>
            </a:r>
            <a:r>
              <a:rPr lang="iw-IL" dirty="0">
                <a:latin typeface="Calibri"/>
                <a:ea typeface="Calibri"/>
                <a:cs typeface="Calibri"/>
                <a:sym typeface="Calibri"/>
              </a:rPr>
              <a:t> כאשר השימוש שלנו הסתיים, המכשיר התיישן או התקלקל, מה השלב הבא?</a:t>
            </a:r>
            <a:r>
              <a:rPr lang="iw-IL" b="1" dirty="0">
                <a:latin typeface="Calibri"/>
                <a:ea typeface="Calibri"/>
                <a:cs typeface="Calibri"/>
                <a:sym typeface="Calibri"/>
              </a:rPr>
              <a:t> </a:t>
            </a:r>
            <a:r>
              <a:rPr lang="iw-IL" dirty="0">
                <a:latin typeface="Calibri"/>
                <a:ea typeface="Calibri"/>
                <a:cs typeface="Calibri"/>
                <a:sym typeface="Calibri"/>
              </a:rPr>
              <a:t>טלפונים סלולריים ישנים בהחלט יכולים לפלוט לסביבה חומרים מסוכנים ומזהמים, למשל דרך הסוללות. בנוסף, בתוך המכשירים המשוכללים הללו יש מתכות נדירות ויקרות, חלקן  כאלה שתהליכי הפקתן יקרים מאוד, מזהמים מאוד, צורכים משאבים ופוגעים בסביבה. בנוסף למתכות הנדירות והיקרות הללו, יש בסלולריים גם נחושת שקל ויעיל מאוד למחזר, וגם חומרים נוספים הניתנים למיחזור יעיל וסביבתי יותר, למשל פלסטיק או אלומיניום. מסיבות אלו מיחזור טלפונים סלולריים הוא נושא חשוב מאוד. טלפונים ישנים, מטענים ובכלל רוב מכשירי החשמל והבטריות, מיועדים לפחי פסולת אלקטרונית, שלרוב נמצאים במספר נקודות בעיר.</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b="1" dirty="0">
                <a:latin typeface="Calibri"/>
                <a:ea typeface="Calibri"/>
                <a:cs typeface="Calibri"/>
                <a:sym typeface="Calibri"/>
              </a:rPr>
              <a:t>נשאל – האם ההיכרות עם חיי המוצר של הטלפון הסלולרי שלנו תשפיע על היחס שלנו אליו? </a:t>
            </a:r>
            <a:r>
              <a:rPr lang="iw-IL" dirty="0">
                <a:latin typeface="Calibri"/>
                <a:ea typeface="Calibri"/>
                <a:cs typeface="Calibri"/>
                <a:sym typeface="Calibri"/>
              </a:rPr>
              <a:t>נחליף אותו לעיתים רחוקות יותר? נשמור עליו יותר? נדע לאן לזרוק אותו בסוף השימוש?</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ssistant"/>
              <a:buNone/>
            </a:pPr>
            <a:r>
              <a:rPr lang="iw-IL" dirty="0">
                <a:latin typeface="Calibri"/>
                <a:ea typeface="Calibri"/>
                <a:cs typeface="Calibri"/>
                <a:sym typeface="Calibri"/>
              </a:rPr>
              <a:t>האם לדעתכם יש לנו דרך להשפיע בנושא כזה במעגלים נוספים? במשפחה שלנו, על חברים/ות שלנו, בבית הספר שלנו? כיצד?</a:t>
            </a:r>
            <a:endParaRPr dirty="0">
              <a:latin typeface="Calibri"/>
              <a:ea typeface="Calibri"/>
              <a:cs typeface="Calibri"/>
              <a:sym typeface="Calibri"/>
            </a:endParaRPr>
          </a:p>
        </p:txBody>
      </p:sp>
      <p:sp>
        <p:nvSpPr>
          <p:cNvPr id="171" name="Google Shape;17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Arial"/>
              <a:buNone/>
            </a:pPr>
            <a:r>
              <a:rPr lang="iw-IL" b="1" dirty="0">
                <a:latin typeface="Calibri"/>
                <a:ea typeface="Calibri"/>
                <a:cs typeface="Calibri"/>
                <a:sym typeface="Calibri"/>
              </a:rPr>
              <a:t>הסבר המושג טביעת רגל אקולוגית</a:t>
            </a:r>
            <a:r>
              <a:rPr lang="he-IL" b="1" dirty="0">
                <a:latin typeface="Calibri"/>
                <a:ea typeface="Calibri"/>
                <a:cs typeface="Calibri"/>
                <a:sym typeface="Calibri"/>
              </a:rPr>
              <a:t> – 5 דקות</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לכל מוצר יש טביעת רגל אקולוגית – טביעת הרגל נקבעת בהתאם למאפייני השלבים השונים בחיי המוצר. </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ניתן לקרוא יחד את ההגדרה של טביעת רגל אקולוגית המופיע בשקף.</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על כדור הארץ יש משאבים מתכלים (</a:t>
            </a:r>
            <a:r>
              <a:rPr lang="he-IL" dirty="0">
                <a:latin typeface="Calibri"/>
                <a:ea typeface="Calibri"/>
                <a:cs typeface="Calibri"/>
                <a:sym typeface="Calibri"/>
              </a:rPr>
              <a:t> </a:t>
            </a:r>
            <a:r>
              <a:rPr lang="iw-IL" dirty="0">
                <a:latin typeface="Calibri"/>
                <a:ea typeface="Calibri"/>
                <a:cs typeface="Calibri"/>
                <a:sym typeface="Calibri"/>
              </a:rPr>
              <a:t>משאב טבע שכמותו בעולם סופית ומוגבלת ואינה יכולה להתחדש, ולכן השימוש בו מצמצם את כמותו ועלול לכלות אותו </a:t>
            </a:r>
            <a:r>
              <a:rPr lang="he-IL" dirty="0">
                <a:latin typeface="Calibri"/>
                <a:ea typeface="Calibri"/>
                <a:cs typeface="Calibri"/>
                <a:sym typeface="Calibri"/>
              </a:rPr>
              <a:t>(</a:t>
            </a:r>
            <a:r>
              <a:rPr lang="iw-IL" dirty="0">
                <a:latin typeface="Calibri"/>
                <a:ea typeface="Calibri"/>
                <a:cs typeface="Calibri"/>
                <a:sym typeface="Calibri"/>
              </a:rPr>
              <a:t>ויש משאבים שהטבע מסוגל לחדש (למשל- מים, קרקע, צומח, בעלי חיים), כל משאב וקצב ההתחדשות האופייני לו. זמינות המשאבים וקצב ההתחדשות של משאבים מתחדשים אינם אחידים במקומות שונים על כדור הארץ. הבעיה היא שבמקרים רבים אנחנו משתמשים שימוש יתר במשאבים המתכלים, ובמקרים רבים אחרים אנחנו צורכים משאבים מתחדשים מהר יותר מקצב התחדשותם הטבעי. </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r>
              <a:rPr lang="iw-IL" b="1" dirty="0">
                <a:latin typeface="Calibri"/>
                <a:ea typeface="Calibri"/>
                <a:cs typeface="Calibri"/>
                <a:sym typeface="Calibri"/>
              </a:rPr>
              <a:t>נשאל – כיצד רמת חיים קשורה לחיי המוצרים שלנו?</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ככל שרמת החיים שלנו עולה, כך אנחנו צורכים יותר מוצרים ומייצרים יותר פסולת. ככל שאנחנו צורכים יותר מוצרים ומייצרים כמות גדולה יותר של פסולת, כך גם טביעת הרגל האקולוגית שלנו גדלה. </a:t>
            </a:r>
            <a:endParaRPr b="1" dirty="0">
              <a:latin typeface="Calibri"/>
              <a:ea typeface="Calibri"/>
              <a:cs typeface="Calibri"/>
              <a:sym typeface="Calibri"/>
            </a:endParaRPr>
          </a:p>
        </p:txBody>
      </p:sp>
      <p:sp>
        <p:nvSpPr>
          <p:cNvPr id="218" name="Google Shape;21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r" rtl="1">
              <a:spcBef>
                <a:spcPts val="0"/>
              </a:spcBef>
              <a:spcAft>
                <a:spcPts val="0"/>
              </a:spcAft>
              <a:buClr>
                <a:schemeClr val="dk1"/>
              </a:buClr>
              <a:buSzPts val="1200"/>
              <a:buFont typeface="Arial"/>
              <a:buNone/>
            </a:pPr>
            <a:r>
              <a:rPr lang="iw-IL" b="1" dirty="0">
                <a:latin typeface="Calibri"/>
                <a:ea typeface="Calibri"/>
                <a:cs typeface="Calibri"/>
                <a:sym typeface="Calibri"/>
              </a:rPr>
              <a:t>נסביר - </a:t>
            </a:r>
            <a:r>
              <a:rPr lang="iw-IL" dirty="0">
                <a:latin typeface="Calibri"/>
                <a:ea typeface="Calibri"/>
                <a:cs typeface="Calibri"/>
                <a:sym typeface="Calibri"/>
              </a:rPr>
              <a:t>טביעת הרגל  של מוצר מושפעת מכמות השטח הדרוש לייצורו או כמות האנרגיה והחשמל הדרושים לייצר אותו.</a:t>
            </a:r>
          </a:p>
          <a:p>
            <a:pPr marL="0" lvl="0" indent="0" algn="r" rtl="1">
              <a:spcBef>
                <a:spcPts val="0"/>
              </a:spcBef>
              <a:spcAft>
                <a:spcPts val="0"/>
              </a:spcAft>
              <a:buClr>
                <a:schemeClr val="dk1"/>
              </a:buClr>
              <a:buSzPts val="1200"/>
              <a:buFont typeface="Arial"/>
              <a:buNone/>
            </a:pPr>
            <a:endParaRPr lang="iw-IL"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טביעת הרגל של אדם מושפעת מאורח חייו – כמה מוצרים הוא קונה? כמה אשפה הוא מייצר? בכמה חשמל ואנרגיה הוא משתמש? וכן הלאה.</a:t>
            </a:r>
          </a:p>
          <a:p>
            <a:pPr marL="0" lvl="0" indent="0" algn="r" rtl="1">
              <a:spcBef>
                <a:spcPts val="0"/>
              </a:spcBef>
              <a:spcAft>
                <a:spcPts val="0"/>
              </a:spcAft>
              <a:buClr>
                <a:schemeClr val="dk1"/>
              </a:buClr>
              <a:buSzPts val="1200"/>
              <a:buFont typeface="Arial"/>
              <a:buNone/>
            </a:pPr>
            <a:endParaRPr lang="iw-IL"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r>
              <a:rPr lang="iw-IL" b="1" dirty="0">
                <a:latin typeface="Calibri"/>
                <a:ea typeface="Calibri"/>
                <a:cs typeface="Calibri"/>
                <a:sym typeface="Calibri"/>
              </a:rPr>
              <a:t>נשאל –</a:t>
            </a:r>
            <a:r>
              <a:rPr lang="iw-IL" dirty="0">
                <a:latin typeface="Calibri"/>
                <a:ea typeface="Calibri"/>
                <a:cs typeface="Calibri"/>
                <a:sym typeface="Calibri"/>
              </a:rPr>
              <a:t> נסו לתת דוגמאות מהרגלים שלכם בחיי היום יום ולשער איזו השפעה יש להם על הסביבה? </a:t>
            </a:r>
          </a:p>
          <a:p>
            <a:pPr marL="0" lvl="0" indent="0" algn="r" rtl="1">
              <a:spcBef>
                <a:spcPts val="0"/>
              </a:spcBef>
              <a:spcAft>
                <a:spcPts val="0"/>
              </a:spcAft>
              <a:buClr>
                <a:schemeClr val="dk1"/>
              </a:buClr>
              <a:buSzPts val="1200"/>
              <a:buFont typeface="Arial"/>
              <a:buNone/>
            </a:pPr>
            <a:endParaRPr lang="iw-IL"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בשקופית הבאה ישנה דוגמה מחייהם היומיומיים של התלמידים/ות- השימוש בנייר וטביעת הרגל האקולוגית של צריכת מוצר זה.</a:t>
            </a:r>
          </a:p>
        </p:txBody>
      </p:sp>
      <p:sp>
        <p:nvSpPr>
          <p:cNvPr id="4" name="Slide Number Placeholder 3"/>
          <p:cNvSpPr>
            <a:spLocks noGrp="1"/>
          </p:cNvSpPr>
          <p:nvPr>
            <p:ph type="sldNum" sz="quarter" idx="5"/>
          </p:nvPr>
        </p:nvSpPr>
        <p:spPr/>
        <p:txBody>
          <a:bodyPr/>
          <a:lstStyle/>
          <a:p>
            <a:fld id="{F66BBBF1-BA8F-F140-A401-D57EE8666DC9}" type="slidenum">
              <a:rPr lang="en-IL" smtClean="0"/>
              <a:t>8</a:t>
            </a:fld>
            <a:endParaRPr lang="en-IL"/>
          </a:p>
        </p:txBody>
      </p:sp>
    </p:spTree>
    <p:extLst>
      <p:ext uri="{BB962C8B-B14F-4D97-AF65-F5344CB8AC3E}">
        <p14:creationId xmlns:p14="http://schemas.microsoft.com/office/powerpoint/2010/main" val="1329891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חישוב טביעת הרגל האקולוגית מסובך מאוד. בואו ננסה לפשט אותו יחד: </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r>
              <a:rPr lang="iw-IL" b="1" dirty="0">
                <a:latin typeface="Calibri"/>
                <a:ea typeface="Calibri"/>
                <a:cs typeface="Calibri"/>
                <a:sym typeface="Calibri"/>
              </a:rPr>
              <a:t>החלק הבא הוא שאלון מודרך על מוצר נבחר ושכיח בכיתה – דף נייר. </a:t>
            </a:r>
            <a:endParaRPr b="1"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r>
              <a:rPr lang="iw-IL" b="1" dirty="0">
                <a:latin typeface="Calibri"/>
                <a:ea typeface="Calibri"/>
                <a:cs typeface="Calibri"/>
                <a:sym typeface="Calibri"/>
              </a:rPr>
              <a:t>בכל חלק יש לשאול את המשתתפים שאלה, לחכות שיענו, לדייק את תשובתם ולהמשיך לשלב הבא.</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1. בואו נחשוב על הדף שאנחנו כותבים עליו, איזה חומר גלם אנחנו צריכים כדי לייצר אותו</a:t>
            </a:r>
            <a:r>
              <a:rPr lang="he-IL" dirty="0">
                <a:latin typeface="Calibri"/>
                <a:ea typeface="Calibri"/>
                <a:cs typeface="Calibri"/>
                <a:sym typeface="Calibri"/>
              </a:rPr>
              <a:t> – עצים?</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2. מה נדרש כדי שיהיו עצים? (שטח כדי לגדל אותם). כלומר, השטח שעליו גדלו העצים שמהם ייצרו את הדף שאני כותב/ת עליו הוא חלק מטביעת הרגל האקולוגית שלי. הנייר מיוצר מעצים שמגדלים במיוחד לתעשיית הנייר ולא מכריתה של יערות גשם, כפי  שנהוג לחשוב. </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3. כדי לכרות את העצים היו צריכים להגיע עם משאיות וכלים כבדים. האם הזיהום שנוצר מזה הוא חלק מטביעת הרגל האקולוגית שלי? </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4. בהמשך הדף צריך להגיע לחנות, ומהחנות אלי הביתה, האם זיהום האוויר שנוצר כחלק מהשינוע, הוא חלק מטביעת הרגל האקולוגית שלי? </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5. לאחר שסיימתי להשתמש בדף אני מעביר/ה אותו למחזור או זורקת לפח? </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כדי לקחת את פחי המחזור למפעל המחזור צריך לשנע אותם, זהו שוב זיהום אוויר שהוא חלק מטביעת הרגל האקולוגית שלי. </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אם אני זורק/ת לפח, משאית הזבל באה לאסוף את הזבל ולאחר מכן הפסולת נטמנת באדמה, האם שטח האדמה הזה שמלא בפסולת שלי, הוא חלק טביעת הרגל האקולוגית שלי? </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אז אם נעקוב אחר המשאבים הטבעיים שהיה צריך כדי לייצר את הדף, נוכל גם לכמת אותם מספרית!</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כלומר נוכל לדעת בערך מה הייתה ההשפעה שלי כדי שאוכל לכתוב על פיסת הדף הזאת.</a:t>
            </a:r>
            <a:endParaRPr dirty="0">
              <a:latin typeface="Calibri"/>
              <a:ea typeface="Calibri"/>
              <a:cs typeface="Calibri"/>
              <a:sym typeface="Calibri"/>
            </a:endParaRPr>
          </a:p>
          <a:p>
            <a:pPr marL="0" lvl="0" indent="0" algn="r" rtl="1">
              <a:spcBef>
                <a:spcPts val="0"/>
              </a:spcBef>
              <a:spcAft>
                <a:spcPts val="0"/>
              </a:spcAft>
              <a:buClr>
                <a:schemeClr val="dk1"/>
              </a:buClr>
              <a:buSzPts val="1200"/>
              <a:buFont typeface="Arial"/>
              <a:buNone/>
            </a:pPr>
            <a:r>
              <a:rPr lang="iw-IL" dirty="0">
                <a:latin typeface="Calibri"/>
                <a:ea typeface="Calibri"/>
                <a:cs typeface="Calibri"/>
                <a:sym typeface="Calibri"/>
              </a:rPr>
              <a:t>הקושי בחישוב של טביעת רגל אקולוגית מלמד אותנו על המשמעות הכל כך גדולה שלה.</a:t>
            </a:r>
            <a:endParaRPr dirty="0">
              <a:latin typeface="Calibri"/>
              <a:ea typeface="Calibri"/>
              <a:cs typeface="Calibri"/>
              <a:sym typeface="Calibri"/>
            </a:endParaRPr>
          </a:p>
        </p:txBody>
      </p:sp>
      <p:sp>
        <p:nvSpPr>
          <p:cNvPr id="246" name="Google Shape;24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2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3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3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31" name="Google Shape;3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2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2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2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2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2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8"/>
          <p:cNvSpPr>
            <a:spLocks noGrp="1"/>
          </p:cNvSpPr>
          <p:nvPr>
            <p:ph type="pic" idx="2"/>
          </p:nvPr>
        </p:nvSpPr>
        <p:spPr>
          <a:xfrm>
            <a:off x="5183188" y="987425"/>
            <a:ext cx="6172200" cy="4873625"/>
          </a:xfrm>
          <a:prstGeom prst="rect">
            <a:avLst/>
          </a:prstGeom>
          <a:noFill/>
          <a:ln>
            <a:noFill/>
          </a:ln>
        </p:spPr>
      </p:sp>
      <p:sp>
        <p:nvSpPr>
          <p:cNvPr id="69" name="Google Shape;69;p2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w-IL"/>
              <a:t>‹#›</a:t>
            </a:fld>
            <a:endParaRPr/>
          </a:p>
        </p:txBody>
      </p:sp>
      <p:pic>
        <p:nvPicPr>
          <p:cNvPr id="15" name="Google Shape;15;p19"/>
          <p:cNvPicPr preferRelativeResize="0"/>
          <p:nvPr/>
        </p:nvPicPr>
        <p:blipFill rotWithShape="1">
          <a:blip r:embed="rId13">
            <a:alphaModFix/>
          </a:blip>
          <a:srcRect/>
          <a:stretch/>
        </p:blipFill>
        <p:spPr>
          <a:xfrm>
            <a:off x="0" y="0"/>
            <a:ext cx="12192000"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hyperlink" Target="https://kids.gov.il/sababa/pages/ecofoot/questions.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25.png"/><Relationship Id="rId7"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 Id="rId9" Type="http://schemas.openxmlformats.org/officeDocument/2006/relationships/image" Target="../media/image14.jpg"/></Relationships>
</file>

<file path=ppt/slides/_rels/slide1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25.png"/><Relationship Id="rId7"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 Id="rId9" Type="http://schemas.openxmlformats.org/officeDocument/2006/relationships/image" Target="../media/image14.jpg"/></Relationships>
</file>

<file path=ppt/slides/_rels/slide15.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25.png"/><Relationship Id="rId7"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 Id="rId9" Type="http://schemas.openxmlformats.org/officeDocument/2006/relationships/image" Target="../media/image14.jpg"/></Relationships>
</file>

<file path=ppt/slides/_rels/slide16.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25.png"/><Relationship Id="rId7"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 Id="rId9"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ideo" Target="https://www.youtube.com/embed/ZYg-DImUZoU?list=PL_-Fkk0lPgomdCeMCv4x4CaDt288nCRAT" TargetMode="External"/><Relationship Id="rId5" Type="http://schemas.openxmlformats.org/officeDocument/2006/relationships/image" Target="../media/image8.jpe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15.png"/><Relationship Id="rId7"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 Id="rId9"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4893" y="2088572"/>
            <a:ext cx="5959998" cy="4832927"/>
          </a:xfrm>
          <a:prstGeom prst="rect">
            <a:avLst/>
          </a:prstGeom>
          <a:noFill/>
          <a:ln>
            <a:noFill/>
          </a:ln>
        </p:spPr>
      </p:pic>
      <p:sp>
        <p:nvSpPr>
          <p:cNvPr id="91" name="Google Shape;91;p1"/>
          <p:cNvSpPr>
            <a:spLocks noGrp="1"/>
          </p:cNvSpPr>
          <p:nvPr>
            <p:ph type="title" idx="4294967295"/>
          </p:nvPr>
        </p:nvSpPr>
        <p:spPr>
          <a:xfrm>
            <a:off x="1657079" y="1810426"/>
            <a:ext cx="8877842" cy="2923837"/>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
                <a:srgbClr val="000000"/>
              </a:buClr>
              <a:buSzPts val="8800"/>
              <a:buFont typeface="Arial"/>
              <a:buNone/>
              <a:tabLst/>
              <a:defRPr/>
            </a:pPr>
            <a:r>
              <a:rPr kumimoji="0" lang="iw-IL" sz="9200" b="1" i="0" u="none" strike="noStrike" kern="0" cap="none" spc="0" normalizeH="0" baseline="0" noProof="0" dirty="0">
                <a:ln>
                  <a:noFill/>
                </a:ln>
                <a:solidFill>
                  <a:schemeClr val="lt1"/>
                </a:solidFill>
                <a:effectLst/>
                <a:uLnTx/>
                <a:uFillTx/>
                <a:latin typeface="Calibri"/>
                <a:ea typeface="Calibri"/>
                <a:cs typeface="Calibri"/>
                <a:sym typeface="Calibri"/>
              </a:rPr>
              <a:t>ניהול חומרים</a:t>
            </a:r>
            <a:endParaRPr kumimoji="0" lang="iw-IL"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1" eaLnBrk="1" fontAlgn="auto" latinLnBrk="0" hangingPunct="1">
              <a:lnSpc>
                <a:spcPct val="100000"/>
              </a:lnSpc>
              <a:spcBef>
                <a:spcPts val="0"/>
              </a:spcBef>
              <a:spcAft>
                <a:spcPts val="0"/>
              </a:spcAft>
              <a:buClr>
                <a:srgbClr val="000000"/>
              </a:buClr>
              <a:buSzPts val="8800"/>
              <a:buFont typeface="Arial"/>
              <a:buNone/>
              <a:tabLst/>
              <a:defRPr/>
            </a:pPr>
            <a:r>
              <a:rPr kumimoji="0" lang="iw-IL" sz="9200" b="1" i="0" u="none" strike="noStrike" kern="0" cap="none" spc="0" normalizeH="0" baseline="0" noProof="0" dirty="0">
                <a:ln>
                  <a:noFill/>
                </a:ln>
                <a:solidFill>
                  <a:schemeClr val="lt1"/>
                </a:solidFill>
                <a:effectLst/>
                <a:uLnTx/>
                <a:uFillTx/>
                <a:latin typeface="Calibri"/>
                <a:ea typeface="Calibri"/>
                <a:cs typeface="Calibri"/>
                <a:sym typeface="Calibri"/>
              </a:rPr>
              <a:t>וחיסכון במשאבים</a:t>
            </a:r>
            <a:endParaRPr kumimoji="0" lang="iw-IL" sz="9200" b="0" i="0" u="none" strike="noStrike" kern="0" cap="none" spc="0" normalizeH="0" baseline="0" noProof="0" dirty="0">
              <a:ln>
                <a:noFill/>
              </a:ln>
              <a:solidFill>
                <a:schemeClr val="lt1"/>
              </a:solidFill>
              <a:effectLst/>
              <a:uLnTx/>
              <a:uFillTx/>
              <a:latin typeface="Arial"/>
              <a:ea typeface="Arial"/>
              <a:cs typeface="Arial"/>
              <a:sym typeface="Arial"/>
            </a:endParaRPr>
          </a:p>
        </p:txBody>
      </p:sp>
      <p:pic>
        <p:nvPicPr>
          <p:cNvPr id="92" name="Google Shape;92;p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0127523" y="2622292"/>
            <a:ext cx="1665461" cy="1613416"/>
          </a:xfrm>
          <a:prstGeom prst="rect">
            <a:avLst/>
          </a:prstGeom>
          <a:noFill/>
          <a:ln>
            <a:noFill/>
          </a:ln>
        </p:spPr>
      </p:pic>
      <p:pic>
        <p:nvPicPr>
          <p:cNvPr id="3" name="Google Shape;94;p20">
            <a:extLst>
              <a:ext uri="{FF2B5EF4-FFF2-40B4-BE49-F238E27FC236}">
                <a16:creationId xmlns:a16="http://schemas.microsoft.com/office/drawing/2014/main" id="{4FD75B06-F70F-F0A1-A188-5C17EA0BC45D}"/>
              </a:ext>
              <a:ext uri="{C183D7F6-B498-43B3-948B-1728B52AA6E4}">
                <adec:decorative xmlns:adec="http://schemas.microsoft.com/office/drawing/2017/decorative" val="1"/>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960253" y="165328"/>
            <a:ext cx="720333" cy="894206"/>
          </a:xfrm>
          <a:prstGeom prst="rect">
            <a:avLst/>
          </a:prstGeom>
          <a:noFill/>
          <a:ln>
            <a:noFill/>
          </a:ln>
          <a:effectLst>
            <a:outerShdw blurRad="63500" sx="102000" sy="102000" algn="ctr" rotWithShape="0">
              <a:srgbClr val="000000">
                <a:alpha val="40000"/>
              </a:srgbClr>
            </a:outerShdw>
          </a:effectLst>
        </p:spPr>
      </p:pic>
      <p:sp>
        <p:nvSpPr>
          <p:cNvPr id="4" name="תיבת טקסט 3">
            <a:extLst>
              <a:ext uri="{FF2B5EF4-FFF2-40B4-BE49-F238E27FC236}">
                <a16:creationId xmlns:a16="http://schemas.microsoft.com/office/drawing/2014/main" id="{F09BE302-10F9-DBE6-CC73-82B3CC2BD923}"/>
              </a:ext>
            </a:extLst>
          </p:cNvPr>
          <p:cNvSpPr txBox="1"/>
          <p:nvPr/>
        </p:nvSpPr>
        <p:spPr>
          <a:xfrm>
            <a:off x="8497398" y="199657"/>
            <a:ext cx="2357120" cy="738664"/>
          </a:xfrm>
          <a:prstGeom prst="rect">
            <a:avLst/>
          </a:prstGeom>
          <a:noFill/>
        </p:spPr>
        <p:txBody>
          <a:bodyPr wrap="square" rtlCol="0">
            <a:spAutoFit/>
          </a:bodyPr>
          <a:lstStyle/>
          <a:p>
            <a:pPr algn="r" rtl="1"/>
            <a:r>
              <a:rPr lang="he-IL" dirty="0" err="1">
                <a:solidFill>
                  <a:schemeClr val="bg1"/>
                </a:solidFill>
                <a:latin typeface="Calibri" panose="020F0502020204030204" pitchFamily="34" charset="0"/>
                <a:ea typeface="Calibri" panose="020F0502020204030204" pitchFamily="34" charset="0"/>
                <a:cs typeface="Calibri" panose="020F0502020204030204" pitchFamily="34" charset="0"/>
              </a:rPr>
              <a:t>מינהל</a:t>
            </a:r>
            <a:r>
              <a:rPr lang="he-IL" dirty="0">
                <a:solidFill>
                  <a:schemeClr val="bg1"/>
                </a:solidFill>
                <a:latin typeface="Calibri" panose="020F0502020204030204" pitchFamily="34" charset="0"/>
                <a:ea typeface="Calibri" panose="020F0502020204030204" pitchFamily="34" charset="0"/>
                <a:cs typeface="Calibri" panose="020F0502020204030204" pitchFamily="34" charset="0"/>
              </a:rPr>
              <a:t> פדגוגי - האגף לחינוך יסודי</a:t>
            </a:r>
          </a:p>
          <a:p>
            <a:pPr algn="r" rtl="1"/>
            <a:r>
              <a:rPr lang="he-IL" dirty="0">
                <a:solidFill>
                  <a:schemeClr val="bg1"/>
                </a:solidFill>
                <a:latin typeface="Calibri" panose="020F0502020204030204" pitchFamily="34" charset="0"/>
                <a:ea typeface="Calibri" panose="020F0502020204030204" pitchFamily="34" charset="0"/>
                <a:cs typeface="Calibri" panose="020F0502020204030204" pitchFamily="34" charset="0"/>
              </a:rPr>
              <a:t>מזכירות פדגוגית - אגף מדעים</a:t>
            </a:r>
          </a:p>
          <a:p>
            <a:pPr algn="r" rtl="1"/>
            <a:r>
              <a:rPr lang="he-IL" dirty="0" err="1">
                <a:solidFill>
                  <a:schemeClr val="bg1"/>
                </a:solidFill>
                <a:latin typeface="Calibri" panose="020F0502020204030204" pitchFamily="34" charset="0"/>
                <a:ea typeface="Calibri" panose="020F0502020204030204" pitchFamily="34" charset="0"/>
                <a:cs typeface="Calibri" panose="020F0502020204030204" pitchFamily="34" charset="0"/>
              </a:rPr>
              <a:t>מינהל</a:t>
            </a:r>
            <a:r>
              <a:rPr lang="he-IL" dirty="0">
                <a:solidFill>
                  <a:schemeClr val="bg1"/>
                </a:solidFill>
                <a:latin typeface="Calibri" panose="020F0502020204030204" pitchFamily="34" charset="0"/>
                <a:ea typeface="Calibri" panose="020F0502020204030204" pitchFamily="34" charset="0"/>
                <a:cs typeface="Calibri" panose="020F0502020204030204" pitchFamily="34" charset="0"/>
              </a:rPr>
              <a:t> חדשנות וטכנולוגיה</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תיבת טקסט 4">
            <a:extLst>
              <a:ext uri="{FF2B5EF4-FFF2-40B4-BE49-F238E27FC236}">
                <a16:creationId xmlns:a16="http://schemas.microsoft.com/office/drawing/2014/main" id="{CA94B88F-56DE-CB95-384E-ECC7D79E3DCC}"/>
              </a:ext>
            </a:extLst>
          </p:cNvPr>
          <p:cNvSpPr txBox="1"/>
          <p:nvPr/>
        </p:nvSpPr>
        <p:spPr>
          <a:xfrm>
            <a:off x="10748783" y="1002373"/>
            <a:ext cx="1143272" cy="307777"/>
          </a:xfrm>
          <a:prstGeom prst="rect">
            <a:avLst/>
          </a:prstGeom>
          <a:noFill/>
        </p:spPr>
        <p:txBody>
          <a:bodyPr wrap="square" rtlCol="0">
            <a:spAutoFit/>
          </a:bodyPr>
          <a:lstStyle/>
          <a:p>
            <a:pPr algn="ctr" rtl="1"/>
            <a:r>
              <a:rPr lang="he-IL" dirty="0">
                <a:solidFill>
                  <a:schemeClr val="bg1"/>
                </a:solidFill>
                <a:latin typeface="Calibri" panose="020F0502020204030204" pitchFamily="34" charset="0"/>
                <a:ea typeface="Calibri" panose="020F0502020204030204" pitchFamily="34" charset="0"/>
                <a:cs typeface="Calibri" panose="020F0502020204030204" pitchFamily="34" charset="0"/>
              </a:rPr>
              <a:t>משרד החינוך</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תמונה 6">
            <a:extLst>
              <a:ext uri="{FF2B5EF4-FFF2-40B4-BE49-F238E27FC236}">
                <a16:creationId xmlns:a16="http://schemas.microsoft.com/office/drawing/2014/main" id="{80FA7B6F-950B-BFAE-BE13-06954C20B0B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99945" y="199657"/>
            <a:ext cx="1461173" cy="1105656"/>
          </a:xfrm>
          <a:prstGeom prst="rect">
            <a:avLst/>
          </a:prstGeom>
          <a:effectLst>
            <a:glow rad="12700">
              <a:schemeClr val="bg1">
                <a:alpha val="35000"/>
              </a:schemeClr>
            </a:glow>
          </a:effectLst>
        </p:spPr>
      </p:pic>
      <p:pic>
        <p:nvPicPr>
          <p:cNvPr id="2" name="Picture 1" descr="סמליל נגישות">
            <a:extLst>
              <a:ext uri="{FF2B5EF4-FFF2-40B4-BE49-F238E27FC236}">
                <a16:creationId xmlns:a16="http://schemas.microsoft.com/office/drawing/2014/main" id="{6099A77E-6B78-050B-FFCB-55BFCF01A954}"/>
              </a:ext>
            </a:extLst>
          </p:cNvPr>
          <p:cNvPicPr>
            <a:picLocks noChangeAspect="1"/>
          </p:cNvPicPr>
          <p:nvPr/>
        </p:nvPicPr>
        <p:blipFill>
          <a:blip r:embed="rId7"/>
          <a:stretch>
            <a:fillRect/>
          </a:stretch>
        </p:blipFill>
        <p:spPr>
          <a:xfrm>
            <a:off x="43543" y="6101682"/>
            <a:ext cx="669234" cy="6692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92"/>
                                        </p:tgtEl>
                                        <p:attrNameLst>
                                          <p:attrName>style.visibility</p:attrName>
                                        </p:attrNameLst>
                                      </p:cBhvr>
                                      <p:to>
                                        <p:strVal val="visible"/>
                                      </p:to>
                                    </p:set>
                                    <p:anim calcmode="lin" valueType="num">
                                      <p:cBhvr additive="base">
                                        <p:cTn id="7" dur="500"/>
                                        <p:tgtEl>
                                          <p:spTgt spid="9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10">
            <a:extLst>
              <a:ext uri="{C183D7F6-B498-43B3-948B-1728B52AA6E4}">
                <adec:decorative xmlns:adec="http://schemas.microsoft.com/office/drawing/2017/decorative" val="1"/>
              </a:ext>
            </a:extLst>
          </p:cNvPr>
          <p:cNvPicPr preferRelativeResize="0"/>
          <p:nvPr/>
        </p:nvPicPr>
        <p:blipFill rotWithShape="1">
          <a:blip r:embed="rId3">
            <a:alphaModFix/>
          </a:blip>
          <a:srcRect l="3869" r="3039"/>
          <a:stretch/>
        </p:blipFill>
        <p:spPr>
          <a:xfrm>
            <a:off x="545910" y="926265"/>
            <a:ext cx="6568416" cy="3954653"/>
          </a:xfrm>
          <a:prstGeom prst="rect">
            <a:avLst/>
          </a:prstGeom>
          <a:noFill/>
          <a:ln>
            <a:noFill/>
          </a:ln>
        </p:spPr>
      </p:pic>
      <p:pic>
        <p:nvPicPr>
          <p:cNvPr id="263" name="Google Shape;263;p10">
            <a:hlinkClick r:id="rId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394598" y="751015"/>
            <a:ext cx="6967729" cy="5644895"/>
          </a:xfrm>
          <a:prstGeom prst="rect">
            <a:avLst/>
          </a:prstGeom>
          <a:noFill/>
          <a:ln>
            <a:noFill/>
          </a:ln>
        </p:spPr>
      </p:pic>
      <p:sp>
        <p:nvSpPr>
          <p:cNvPr id="264" name="Google Shape;264;p10"/>
          <p:cNvSpPr>
            <a:spLocks noGrp="1"/>
          </p:cNvSpPr>
          <p:nvPr>
            <p:ph type="title" idx="4294967295"/>
          </p:nvPr>
        </p:nvSpPr>
        <p:spPr>
          <a:xfrm>
            <a:off x="7114326" y="2415866"/>
            <a:ext cx="5333043" cy="1384954"/>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6000" b="1" i="0" u="none" strike="noStrike" kern="0" cap="none" spc="0" normalizeH="0" baseline="0" noProof="0" dirty="0">
                <a:ln>
                  <a:noFill/>
                </a:ln>
                <a:solidFill>
                  <a:schemeClr val="lt1"/>
                </a:solidFill>
                <a:effectLst/>
                <a:uLnTx/>
                <a:uFillTx/>
                <a:latin typeface="Calibri"/>
                <a:ea typeface="Calibri"/>
                <a:cs typeface="Calibri"/>
                <a:sym typeface="Calibri"/>
              </a:rPr>
              <a:t>שאלון טביעת הרגל האקולוגית</a:t>
            </a:r>
            <a:endParaRPr kumimoji="0" lang="iw-IL" sz="8000" b="1" i="0" u="none" strike="noStrike" kern="0" cap="none" spc="0" normalizeH="0" baseline="0" noProof="0" dirty="0">
              <a:ln>
                <a:noFill/>
              </a:ln>
              <a:solidFill>
                <a:schemeClr val="lt1"/>
              </a:solidFill>
              <a:effectLst/>
              <a:uLnTx/>
              <a:uFillTx/>
              <a:latin typeface="Calibri"/>
              <a:ea typeface="Calibri"/>
              <a:cs typeface="Calibri"/>
              <a:sym typeface="Calibri"/>
            </a:endParaRPr>
          </a:p>
        </p:txBody>
      </p:sp>
      <p:sp>
        <p:nvSpPr>
          <p:cNvPr id="4" name="משולש שווה-שוקיים 3" descr="הפעלת הסרטון">
            <a:hlinkClick r:id="rId4"/>
            <a:extLst>
              <a:ext uri="{FF2B5EF4-FFF2-40B4-BE49-F238E27FC236}">
                <a16:creationId xmlns:a16="http://schemas.microsoft.com/office/drawing/2014/main" id="{4CBDA312-B799-3852-60CD-5243839EEC24}"/>
              </a:ext>
              <a:ext uri="{C183D7F6-B498-43B3-948B-1728B52AA6E4}">
                <adec:decorative xmlns:adec="http://schemas.microsoft.com/office/drawing/2017/decorative" val="0"/>
              </a:ext>
            </a:extLst>
          </p:cNvPr>
          <p:cNvSpPr/>
          <p:nvPr/>
        </p:nvSpPr>
        <p:spPr>
          <a:xfrm rot="5400000">
            <a:off x="3261815" y="2415868"/>
            <a:ext cx="1606547" cy="1384954"/>
          </a:xfrm>
          <a:prstGeom prst="triangl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263"/>
                                        </p:tgtEl>
                                        <p:attrNameLst>
                                          <p:attrName>style.visibility</p:attrName>
                                        </p:attrNameLst>
                                      </p:cBhvr>
                                      <p:to>
                                        <p:strVal val="visible"/>
                                      </p:to>
                                    </p:set>
                                    <p:animEffect transition="in" filter="fade">
                                      <p:cBhvr>
                                        <p:cTn id="7" dur="6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1"/>
          <p:cNvSpPr>
            <a:spLocks noGrp="1"/>
          </p:cNvSpPr>
          <p:nvPr>
            <p:ph type="title" idx="4294967295"/>
          </p:nvPr>
        </p:nvSpPr>
        <p:spPr>
          <a:xfrm>
            <a:off x="1239187" y="370742"/>
            <a:ext cx="9505013" cy="1126422"/>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4800" b="1" i="0" u="none" strike="noStrike" kern="0" cap="none" spc="0" normalizeH="0" baseline="0" noProof="0" dirty="0">
                <a:ln>
                  <a:noFill/>
                </a:ln>
                <a:solidFill>
                  <a:schemeClr val="lt1"/>
                </a:solidFill>
                <a:effectLst/>
                <a:uLnTx/>
                <a:uFillTx/>
                <a:latin typeface="Calibri"/>
                <a:ea typeface="Calibri"/>
                <a:cs typeface="Calibri"/>
                <a:sym typeface="Calibri"/>
              </a:rPr>
              <a:t>כמה כדורי ארץ נדרשים להשבת יכולתו של הכדור לספק את צרכי האנושות?</a:t>
            </a:r>
            <a:endParaRPr kumimoji="0" lang="iw-IL" sz="4800" b="0" i="0" u="none" strike="noStrike" kern="0" cap="none" spc="0" normalizeH="0" baseline="0" noProof="0" dirty="0">
              <a:ln>
                <a:noFill/>
              </a:ln>
              <a:solidFill>
                <a:schemeClr val="lt1"/>
              </a:solidFill>
              <a:effectLst/>
              <a:uLnTx/>
              <a:uFillTx/>
              <a:latin typeface="Arial"/>
              <a:ea typeface="Arial"/>
              <a:cs typeface="Arial"/>
              <a:sym typeface="Arial"/>
            </a:endParaRPr>
          </a:p>
        </p:txBody>
      </p:sp>
      <p:pic>
        <p:nvPicPr>
          <p:cNvPr id="271" name="Google Shape;271;p11" descr="גרף המתאר את כמות כדורי הארץ שצריך כדי לספק את כל צרכי המין האנושי. הציר האנכי מציג את מספר הכדורים, האופקי את מספר השנים עד 2030"/>
          <p:cNvPicPr preferRelativeResize="0"/>
          <p:nvPr/>
        </p:nvPicPr>
        <p:blipFill rotWithShape="1">
          <a:blip r:embed="rId3">
            <a:alphaModFix/>
          </a:blip>
          <a:srcRect l="3100" t="8634"/>
          <a:stretch/>
        </p:blipFill>
        <p:spPr>
          <a:xfrm>
            <a:off x="2927162" y="1974902"/>
            <a:ext cx="6337676" cy="4231730"/>
          </a:xfrm>
          <a:prstGeom prst="rect">
            <a:avLst/>
          </a:prstGeom>
          <a:noFill/>
          <a:ln>
            <a:noFill/>
          </a:ln>
          <a:effectLst>
            <a:outerShdw blurRad="63500" sx="102000" sy="102000" algn="ctr" rotWithShape="0">
              <a:srgbClr val="000000">
                <a:alpha val="40000"/>
              </a:srgbClr>
            </a:outerShdw>
          </a:effectLst>
        </p:spPr>
      </p:pic>
      <p:sp>
        <p:nvSpPr>
          <p:cNvPr id="272" name="Google Shape;272;p11">
            <a:extLst>
              <a:ext uri="{C183D7F6-B498-43B3-948B-1728B52AA6E4}">
                <adec:decorative xmlns:adec="http://schemas.microsoft.com/office/drawing/2017/decorative" val="1"/>
              </a:ext>
            </a:extLst>
          </p:cNvPr>
          <p:cNvSpPr/>
          <p:nvPr/>
        </p:nvSpPr>
        <p:spPr>
          <a:xfrm rot="-5400000">
            <a:off x="1365369" y="3919971"/>
            <a:ext cx="2294292" cy="341592"/>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90000"/>
              </a:lnSpc>
              <a:spcBef>
                <a:spcPts val="0"/>
              </a:spcBef>
              <a:spcAft>
                <a:spcPts val="0"/>
              </a:spcAft>
              <a:buClr>
                <a:schemeClr val="lt1"/>
              </a:buClr>
              <a:buSzPts val="3700"/>
              <a:buFont typeface="Calibri"/>
              <a:buNone/>
            </a:pPr>
            <a:r>
              <a:rPr lang="iw-IL" sz="1800" b="1" i="0" u="none" strike="noStrike" cap="none">
                <a:solidFill>
                  <a:schemeClr val="lt1"/>
                </a:solidFill>
                <a:latin typeface="Calibri"/>
                <a:ea typeface="Calibri"/>
                <a:cs typeface="Calibri"/>
                <a:sym typeface="Calibri"/>
              </a:rPr>
              <a:t>כמות כדורי ארץ</a:t>
            </a:r>
            <a:endParaRPr sz="1100"/>
          </a:p>
        </p:txBody>
      </p:sp>
      <p:sp>
        <p:nvSpPr>
          <p:cNvPr id="273" name="Google Shape;273;p11">
            <a:extLst>
              <a:ext uri="{C183D7F6-B498-43B3-948B-1728B52AA6E4}">
                <adec:decorative xmlns:adec="http://schemas.microsoft.com/office/drawing/2017/decorative" val="1"/>
              </a:ext>
            </a:extLst>
          </p:cNvPr>
          <p:cNvSpPr/>
          <p:nvPr/>
        </p:nvSpPr>
        <p:spPr>
          <a:xfrm>
            <a:off x="4948854" y="6274912"/>
            <a:ext cx="2294292" cy="341592"/>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90000"/>
              </a:lnSpc>
              <a:spcBef>
                <a:spcPts val="0"/>
              </a:spcBef>
              <a:spcAft>
                <a:spcPts val="0"/>
              </a:spcAft>
              <a:buClr>
                <a:schemeClr val="lt1"/>
              </a:buClr>
              <a:buSzPts val="3700"/>
              <a:buFont typeface="Calibri"/>
              <a:buNone/>
            </a:pPr>
            <a:r>
              <a:rPr lang="iw-IL" sz="1800" b="1" i="0" u="none" strike="noStrike" cap="none">
                <a:solidFill>
                  <a:schemeClr val="lt1"/>
                </a:solidFill>
                <a:latin typeface="Calibri"/>
                <a:ea typeface="Calibri"/>
                <a:cs typeface="Calibri"/>
                <a:sym typeface="Calibri"/>
              </a:rPr>
              <a:t>שנים</a:t>
            </a:r>
            <a:endParaRPr sz="11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2">
            <a:extLst>
              <a:ext uri="{C183D7F6-B498-43B3-948B-1728B52AA6E4}">
                <adec:decorative xmlns:adec="http://schemas.microsoft.com/office/drawing/2017/decorative" val="1"/>
              </a:ext>
            </a:extLst>
          </p:cNvPr>
          <p:cNvSpPr/>
          <p:nvPr/>
        </p:nvSpPr>
        <p:spPr>
          <a:xfrm>
            <a:off x="1650792" y="3192905"/>
            <a:ext cx="8890416" cy="8890416"/>
          </a:xfrm>
          <a:prstGeom prst="ellipse">
            <a:avLst/>
          </a:prstGeom>
          <a:no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0" name="Google Shape;280;p12"/>
          <p:cNvSpPr>
            <a:spLocks noGrp="1"/>
          </p:cNvSpPr>
          <p:nvPr>
            <p:ph type="title" idx="4294967295"/>
          </p:nvPr>
        </p:nvSpPr>
        <p:spPr>
          <a:xfrm>
            <a:off x="2284506" y="603677"/>
            <a:ext cx="7622989" cy="738623"/>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6000" b="1" i="0" u="none" strike="noStrike" kern="0" cap="none" spc="0" normalizeH="0" baseline="0" noProof="0" dirty="0">
                <a:ln>
                  <a:noFill/>
                </a:ln>
                <a:solidFill>
                  <a:schemeClr val="lt1"/>
                </a:solidFill>
                <a:effectLst/>
                <a:uLnTx/>
                <a:uFillTx/>
                <a:latin typeface="Calibri"/>
                <a:ea typeface="Calibri"/>
                <a:cs typeface="Calibri"/>
                <a:sym typeface="Calibri"/>
              </a:rPr>
              <a:t>ששת שלבי המחזור</a:t>
            </a:r>
            <a:endParaRPr kumimoji="0" lang="iw-IL" sz="8000" b="1" i="0" u="none" strike="noStrike" kern="0" cap="none" spc="0" normalizeH="0" baseline="0" noProof="0" dirty="0">
              <a:ln>
                <a:noFill/>
              </a:ln>
              <a:solidFill>
                <a:schemeClr val="lt1"/>
              </a:solidFill>
              <a:effectLst/>
              <a:uLnTx/>
              <a:uFillTx/>
              <a:latin typeface="Calibri"/>
              <a:ea typeface="Calibri"/>
              <a:cs typeface="Calibri"/>
              <a:sym typeface="Calibri"/>
            </a:endParaRPr>
          </a:p>
        </p:txBody>
      </p:sp>
      <p:grpSp>
        <p:nvGrpSpPr>
          <p:cNvPr id="281" name="Google Shape;281;p12">
            <a:extLst>
              <a:ext uri="{C183D7F6-B498-43B3-948B-1728B52AA6E4}">
                <adec:decorative xmlns:adec="http://schemas.microsoft.com/office/drawing/2017/decorative" val="1"/>
              </a:ext>
            </a:extLst>
          </p:cNvPr>
          <p:cNvGrpSpPr/>
          <p:nvPr/>
        </p:nvGrpSpPr>
        <p:grpSpPr>
          <a:xfrm>
            <a:off x="4043766" y="2416452"/>
            <a:ext cx="1579627" cy="1578142"/>
            <a:chOff x="901243" y="2344087"/>
            <a:chExt cx="1688874" cy="1688874"/>
          </a:xfrm>
        </p:grpSpPr>
        <p:sp>
          <p:nvSpPr>
            <p:cNvPr id="282" name="Google Shape;282;p12"/>
            <p:cNvSpPr/>
            <p:nvPr/>
          </p:nvSpPr>
          <p:spPr>
            <a:xfrm>
              <a:off x="1086956" y="2525208"/>
              <a:ext cx="1285703" cy="1288501"/>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3"/>
                </a:solidFill>
                <a:latin typeface="Calibri"/>
                <a:ea typeface="Calibri"/>
                <a:cs typeface="Calibri"/>
                <a:sym typeface="Calibri"/>
              </a:endParaRPr>
            </a:p>
          </p:txBody>
        </p:sp>
        <p:sp>
          <p:nvSpPr>
            <p:cNvPr id="283" name="Google Shape;283;p12"/>
            <p:cNvSpPr/>
            <p:nvPr/>
          </p:nvSpPr>
          <p:spPr>
            <a:xfrm>
              <a:off x="901243" y="2344087"/>
              <a:ext cx="1688874" cy="1688874"/>
            </a:xfrm>
            <a:custGeom>
              <a:avLst/>
              <a:gdLst/>
              <a:ahLst/>
              <a:cxnLst/>
              <a:rect l="l" t="t" r="r" b="b"/>
              <a:pathLst>
                <a:path w="560" h="560" extrusionOk="0">
                  <a:moveTo>
                    <a:pt x="280" y="0"/>
                  </a:moveTo>
                  <a:lnTo>
                    <a:pt x="325" y="4"/>
                  </a:lnTo>
                  <a:lnTo>
                    <a:pt x="369" y="14"/>
                  </a:lnTo>
                  <a:lnTo>
                    <a:pt x="408" y="31"/>
                  </a:lnTo>
                  <a:lnTo>
                    <a:pt x="445" y="53"/>
                  </a:lnTo>
                  <a:lnTo>
                    <a:pt x="477" y="82"/>
                  </a:lnTo>
                  <a:lnTo>
                    <a:pt x="506" y="115"/>
                  </a:lnTo>
                  <a:lnTo>
                    <a:pt x="528" y="152"/>
                  </a:lnTo>
                  <a:lnTo>
                    <a:pt x="545" y="191"/>
                  </a:lnTo>
                  <a:lnTo>
                    <a:pt x="556" y="234"/>
                  </a:lnTo>
                  <a:lnTo>
                    <a:pt x="560" y="280"/>
                  </a:lnTo>
                  <a:lnTo>
                    <a:pt x="556" y="326"/>
                  </a:lnTo>
                  <a:lnTo>
                    <a:pt x="545" y="369"/>
                  </a:lnTo>
                  <a:lnTo>
                    <a:pt x="528" y="408"/>
                  </a:lnTo>
                  <a:lnTo>
                    <a:pt x="506" y="445"/>
                  </a:lnTo>
                  <a:lnTo>
                    <a:pt x="477" y="478"/>
                  </a:lnTo>
                  <a:lnTo>
                    <a:pt x="445" y="506"/>
                  </a:lnTo>
                  <a:lnTo>
                    <a:pt x="408" y="529"/>
                  </a:lnTo>
                  <a:lnTo>
                    <a:pt x="369" y="546"/>
                  </a:lnTo>
                  <a:lnTo>
                    <a:pt x="325" y="556"/>
                  </a:lnTo>
                  <a:lnTo>
                    <a:pt x="280" y="560"/>
                  </a:lnTo>
                  <a:lnTo>
                    <a:pt x="234" y="556"/>
                  </a:lnTo>
                  <a:lnTo>
                    <a:pt x="191" y="546"/>
                  </a:lnTo>
                  <a:lnTo>
                    <a:pt x="151" y="529"/>
                  </a:lnTo>
                  <a:lnTo>
                    <a:pt x="115" y="506"/>
                  </a:lnTo>
                  <a:lnTo>
                    <a:pt x="82" y="478"/>
                  </a:lnTo>
                  <a:lnTo>
                    <a:pt x="53" y="445"/>
                  </a:lnTo>
                  <a:lnTo>
                    <a:pt x="31" y="408"/>
                  </a:lnTo>
                  <a:lnTo>
                    <a:pt x="14" y="369"/>
                  </a:lnTo>
                  <a:lnTo>
                    <a:pt x="3" y="326"/>
                  </a:lnTo>
                  <a:lnTo>
                    <a:pt x="0" y="280"/>
                  </a:lnTo>
                  <a:lnTo>
                    <a:pt x="3" y="234"/>
                  </a:lnTo>
                  <a:lnTo>
                    <a:pt x="14" y="191"/>
                  </a:lnTo>
                  <a:lnTo>
                    <a:pt x="31" y="152"/>
                  </a:lnTo>
                  <a:lnTo>
                    <a:pt x="53" y="115"/>
                  </a:lnTo>
                  <a:lnTo>
                    <a:pt x="82" y="82"/>
                  </a:lnTo>
                  <a:lnTo>
                    <a:pt x="115" y="53"/>
                  </a:lnTo>
                  <a:lnTo>
                    <a:pt x="151" y="31"/>
                  </a:lnTo>
                  <a:lnTo>
                    <a:pt x="191" y="14"/>
                  </a:lnTo>
                  <a:lnTo>
                    <a:pt x="234" y="4"/>
                  </a:lnTo>
                  <a:lnTo>
                    <a:pt x="280" y="0"/>
                  </a:lnTo>
                  <a:close/>
                </a:path>
              </a:pathLst>
            </a:custGeom>
            <a:solidFill>
              <a:srgbClr val="15608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4" name="Google Shape;284;p12"/>
            <p:cNvSpPr/>
            <p:nvPr/>
          </p:nvSpPr>
          <p:spPr>
            <a:xfrm>
              <a:off x="1100289" y="2543133"/>
              <a:ext cx="1287767" cy="1287767"/>
            </a:xfrm>
            <a:custGeom>
              <a:avLst/>
              <a:gdLst/>
              <a:ahLst/>
              <a:cxnLst/>
              <a:rect l="l" t="t" r="r" b="b"/>
              <a:pathLst>
                <a:path w="427" h="427" extrusionOk="0">
                  <a:moveTo>
                    <a:pt x="214" y="0"/>
                  </a:moveTo>
                  <a:lnTo>
                    <a:pt x="252" y="4"/>
                  </a:lnTo>
                  <a:lnTo>
                    <a:pt x="288" y="14"/>
                  </a:lnTo>
                  <a:lnTo>
                    <a:pt x="321" y="29"/>
                  </a:lnTo>
                  <a:lnTo>
                    <a:pt x="351" y="50"/>
                  </a:lnTo>
                  <a:lnTo>
                    <a:pt x="377" y="76"/>
                  </a:lnTo>
                  <a:lnTo>
                    <a:pt x="398" y="106"/>
                  </a:lnTo>
                  <a:lnTo>
                    <a:pt x="414" y="139"/>
                  </a:lnTo>
                  <a:lnTo>
                    <a:pt x="423" y="176"/>
                  </a:lnTo>
                  <a:lnTo>
                    <a:pt x="427" y="214"/>
                  </a:lnTo>
                  <a:lnTo>
                    <a:pt x="423" y="252"/>
                  </a:lnTo>
                  <a:lnTo>
                    <a:pt x="414" y="288"/>
                  </a:lnTo>
                  <a:lnTo>
                    <a:pt x="398" y="321"/>
                  </a:lnTo>
                  <a:lnTo>
                    <a:pt x="377" y="351"/>
                  </a:lnTo>
                  <a:lnTo>
                    <a:pt x="351" y="377"/>
                  </a:lnTo>
                  <a:lnTo>
                    <a:pt x="321" y="398"/>
                  </a:lnTo>
                  <a:lnTo>
                    <a:pt x="288" y="414"/>
                  </a:lnTo>
                  <a:lnTo>
                    <a:pt x="252" y="423"/>
                  </a:lnTo>
                  <a:lnTo>
                    <a:pt x="214" y="427"/>
                  </a:lnTo>
                  <a:lnTo>
                    <a:pt x="176" y="423"/>
                  </a:lnTo>
                  <a:lnTo>
                    <a:pt x="139" y="414"/>
                  </a:lnTo>
                  <a:lnTo>
                    <a:pt x="106" y="398"/>
                  </a:lnTo>
                  <a:lnTo>
                    <a:pt x="76" y="377"/>
                  </a:lnTo>
                  <a:lnTo>
                    <a:pt x="50" y="351"/>
                  </a:lnTo>
                  <a:lnTo>
                    <a:pt x="29" y="321"/>
                  </a:lnTo>
                  <a:lnTo>
                    <a:pt x="13" y="288"/>
                  </a:lnTo>
                  <a:lnTo>
                    <a:pt x="4" y="252"/>
                  </a:lnTo>
                  <a:lnTo>
                    <a:pt x="0" y="214"/>
                  </a:lnTo>
                  <a:lnTo>
                    <a:pt x="4" y="176"/>
                  </a:lnTo>
                  <a:lnTo>
                    <a:pt x="13" y="139"/>
                  </a:lnTo>
                  <a:lnTo>
                    <a:pt x="29" y="106"/>
                  </a:lnTo>
                  <a:lnTo>
                    <a:pt x="50" y="76"/>
                  </a:lnTo>
                  <a:lnTo>
                    <a:pt x="76" y="50"/>
                  </a:lnTo>
                  <a:lnTo>
                    <a:pt x="106" y="29"/>
                  </a:lnTo>
                  <a:lnTo>
                    <a:pt x="139" y="14"/>
                  </a:lnTo>
                  <a:lnTo>
                    <a:pt x="176" y="4"/>
                  </a:lnTo>
                  <a:lnTo>
                    <a:pt x="214"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85" name="Google Shape;285;p12">
            <a:extLst>
              <a:ext uri="{C183D7F6-B498-43B3-948B-1728B52AA6E4}">
                <adec:decorative xmlns:adec="http://schemas.microsoft.com/office/drawing/2017/decorative" val="1"/>
              </a:ext>
            </a:extLst>
          </p:cNvPr>
          <p:cNvGrpSpPr/>
          <p:nvPr/>
        </p:nvGrpSpPr>
        <p:grpSpPr>
          <a:xfrm>
            <a:off x="6256273" y="2416452"/>
            <a:ext cx="1579627" cy="1578142"/>
            <a:chOff x="3817567" y="2344087"/>
            <a:chExt cx="1688874" cy="1688874"/>
          </a:xfrm>
        </p:grpSpPr>
        <p:sp>
          <p:nvSpPr>
            <p:cNvPr id="286" name="Google Shape;286;p12"/>
            <p:cNvSpPr/>
            <p:nvPr/>
          </p:nvSpPr>
          <p:spPr>
            <a:xfrm>
              <a:off x="3817567" y="2344087"/>
              <a:ext cx="1688874" cy="1688874"/>
            </a:xfrm>
            <a:prstGeom prst="ellipse">
              <a:avLst/>
            </a:prstGeom>
            <a:solidFill>
              <a:srgbClr val="00A79E"/>
            </a:solid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7" name="Google Shape;287;p12"/>
            <p:cNvSpPr/>
            <p:nvPr/>
          </p:nvSpPr>
          <p:spPr>
            <a:xfrm>
              <a:off x="4025501" y="2544273"/>
              <a:ext cx="1285703" cy="1288501"/>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3"/>
                </a:solidFill>
                <a:latin typeface="Calibri"/>
                <a:ea typeface="Calibri"/>
                <a:cs typeface="Calibri"/>
                <a:sym typeface="Calibri"/>
              </a:endParaRPr>
            </a:p>
          </p:txBody>
        </p:sp>
      </p:grpSp>
      <p:grpSp>
        <p:nvGrpSpPr>
          <p:cNvPr id="288" name="Google Shape;288;p12">
            <a:extLst>
              <a:ext uri="{C183D7F6-B498-43B3-948B-1728B52AA6E4}">
                <adec:decorative xmlns:adec="http://schemas.microsoft.com/office/drawing/2017/decorative" val="1"/>
              </a:ext>
            </a:extLst>
          </p:cNvPr>
          <p:cNvGrpSpPr/>
          <p:nvPr/>
        </p:nvGrpSpPr>
        <p:grpSpPr>
          <a:xfrm>
            <a:off x="8039291" y="3374223"/>
            <a:ext cx="1584081" cy="1578142"/>
            <a:chOff x="6733890" y="2344087"/>
            <a:chExt cx="1694906" cy="1688874"/>
          </a:xfrm>
        </p:grpSpPr>
        <p:sp>
          <p:nvSpPr>
            <p:cNvPr id="289" name="Google Shape;289;p12"/>
            <p:cNvSpPr/>
            <p:nvPr/>
          </p:nvSpPr>
          <p:spPr>
            <a:xfrm>
              <a:off x="6733890" y="2344087"/>
              <a:ext cx="1694906" cy="1688874"/>
            </a:xfrm>
            <a:prstGeom prst="ellipse">
              <a:avLst/>
            </a:prstGeom>
            <a:solidFill>
              <a:srgbClr val="00AEEE"/>
            </a:solid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0" name="Google Shape;290;p12"/>
            <p:cNvSpPr/>
            <p:nvPr/>
          </p:nvSpPr>
          <p:spPr>
            <a:xfrm>
              <a:off x="6938804" y="2541096"/>
              <a:ext cx="1285078" cy="1288501"/>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3"/>
                </a:solidFill>
                <a:latin typeface="Calibri"/>
                <a:ea typeface="Calibri"/>
                <a:cs typeface="Calibri"/>
                <a:sym typeface="Calibri"/>
              </a:endParaRPr>
            </a:p>
          </p:txBody>
        </p:sp>
      </p:grpSp>
      <p:grpSp>
        <p:nvGrpSpPr>
          <p:cNvPr id="291" name="Google Shape;291;p12">
            <a:extLst>
              <a:ext uri="{C183D7F6-B498-43B3-948B-1728B52AA6E4}">
                <adec:decorative xmlns:adec="http://schemas.microsoft.com/office/drawing/2017/decorative" val="1"/>
              </a:ext>
            </a:extLst>
          </p:cNvPr>
          <p:cNvGrpSpPr/>
          <p:nvPr/>
        </p:nvGrpSpPr>
        <p:grpSpPr>
          <a:xfrm>
            <a:off x="9277340" y="5062018"/>
            <a:ext cx="1579627" cy="1578142"/>
            <a:chOff x="9653229" y="2344087"/>
            <a:chExt cx="1688874" cy="1688874"/>
          </a:xfrm>
        </p:grpSpPr>
        <p:sp>
          <p:nvSpPr>
            <p:cNvPr id="292" name="Google Shape;292;p12"/>
            <p:cNvSpPr/>
            <p:nvPr/>
          </p:nvSpPr>
          <p:spPr>
            <a:xfrm>
              <a:off x="9653229" y="2344087"/>
              <a:ext cx="1688874" cy="1688874"/>
            </a:xfrm>
            <a:custGeom>
              <a:avLst/>
              <a:gdLst/>
              <a:ahLst/>
              <a:cxnLst/>
              <a:rect l="l" t="t" r="r" b="b"/>
              <a:pathLst>
                <a:path w="560" h="560" extrusionOk="0">
                  <a:moveTo>
                    <a:pt x="280" y="0"/>
                  </a:moveTo>
                  <a:lnTo>
                    <a:pt x="326" y="4"/>
                  </a:lnTo>
                  <a:lnTo>
                    <a:pt x="369" y="14"/>
                  </a:lnTo>
                  <a:lnTo>
                    <a:pt x="408" y="31"/>
                  </a:lnTo>
                  <a:lnTo>
                    <a:pt x="445" y="53"/>
                  </a:lnTo>
                  <a:lnTo>
                    <a:pt x="478" y="82"/>
                  </a:lnTo>
                  <a:lnTo>
                    <a:pt x="506" y="115"/>
                  </a:lnTo>
                  <a:lnTo>
                    <a:pt x="529" y="152"/>
                  </a:lnTo>
                  <a:lnTo>
                    <a:pt x="546" y="191"/>
                  </a:lnTo>
                  <a:lnTo>
                    <a:pt x="556" y="234"/>
                  </a:lnTo>
                  <a:lnTo>
                    <a:pt x="560" y="280"/>
                  </a:lnTo>
                  <a:lnTo>
                    <a:pt x="556" y="326"/>
                  </a:lnTo>
                  <a:lnTo>
                    <a:pt x="546" y="369"/>
                  </a:lnTo>
                  <a:lnTo>
                    <a:pt x="529" y="408"/>
                  </a:lnTo>
                  <a:lnTo>
                    <a:pt x="506" y="445"/>
                  </a:lnTo>
                  <a:lnTo>
                    <a:pt x="478" y="478"/>
                  </a:lnTo>
                  <a:lnTo>
                    <a:pt x="445" y="506"/>
                  </a:lnTo>
                  <a:lnTo>
                    <a:pt x="408" y="529"/>
                  </a:lnTo>
                  <a:lnTo>
                    <a:pt x="369" y="546"/>
                  </a:lnTo>
                  <a:lnTo>
                    <a:pt x="326" y="556"/>
                  </a:lnTo>
                  <a:lnTo>
                    <a:pt x="280" y="560"/>
                  </a:lnTo>
                  <a:lnTo>
                    <a:pt x="234" y="556"/>
                  </a:lnTo>
                  <a:lnTo>
                    <a:pt x="191" y="546"/>
                  </a:lnTo>
                  <a:lnTo>
                    <a:pt x="152" y="529"/>
                  </a:lnTo>
                  <a:lnTo>
                    <a:pt x="115" y="506"/>
                  </a:lnTo>
                  <a:lnTo>
                    <a:pt x="82" y="478"/>
                  </a:lnTo>
                  <a:lnTo>
                    <a:pt x="53" y="445"/>
                  </a:lnTo>
                  <a:lnTo>
                    <a:pt x="31" y="408"/>
                  </a:lnTo>
                  <a:lnTo>
                    <a:pt x="14" y="369"/>
                  </a:lnTo>
                  <a:lnTo>
                    <a:pt x="4" y="326"/>
                  </a:lnTo>
                  <a:lnTo>
                    <a:pt x="0" y="280"/>
                  </a:lnTo>
                  <a:lnTo>
                    <a:pt x="4" y="234"/>
                  </a:lnTo>
                  <a:lnTo>
                    <a:pt x="14" y="191"/>
                  </a:lnTo>
                  <a:lnTo>
                    <a:pt x="31" y="152"/>
                  </a:lnTo>
                  <a:lnTo>
                    <a:pt x="53" y="115"/>
                  </a:lnTo>
                  <a:lnTo>
                    <a:pt x="82" y="82"/>
                  </a:lnTo>
                  <a:lnTo>
                    <a:pt x="115" y="53"/>
                  </a:lnTo>
                  <a:lnTo>
                    <a:pt x="152" y="31"/>
                  </a:lnTo>
                  <a:lnTo>
                    <a:pt x="191" y="14"/>
                  </a:lnTo>
                  <a:lnTo>
                    <a:pt x="234" y="4"/>
                  </a:lnTo>
                  <a:lnTo>
                    <a:pt x="280" y="0"/>
                  </a:lnTo>
                  <a:close/>
                </a:path>
              </a:pathLst>
            </a:custGeom>
            <a:solidFill>
              <a:srgbClr val="00AA87"/>
            </a:solidFill>
            <a:ln w="9525" cap="flat" cmpd="sng">
              <a:solidFill>
                <a:srgbClr val="00AA8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3" name="Google Shape;293;p12"/>
            <p:cNvSpPr/>
            <p:nvPr/>
          </p:nvSpPr>
          <p:spPr>
            <a:xfrm>
              <a:off x="9653229" y="2344087"/>
              <a:ext cx="1688874" cy="1688874"/>
            </a:xfrm>
            <a:custGeom>
              <a:avLst/>
              <a:gdLst/>
              <a:ahLst/>
              <a:cxnLst/>
              <a:rect l="l" t="t" r="r" b="b"/>
              <a:pathLst>
                <a:path w="560" h="560" extrusionOk="0">
                  <a:moveTo>
                    <a:pt x="280" y="0"/>
                  </a:moveTo>
                  <a:lnTo>
                    <a:pt x="326" y="4"/>
                  </a:lnTo>
                  <a:lnTo>
                    <a:pt x="369" y="14"/>
                  </a:lnTo>
                  <a:lnTo>
                    <a:pt x="408" y="31"/>
                  </a:lnTo>
                  <a:lnTo>
                    <a:pt x="445" y="53"/>
                  </a:lnTo>
                  <a:lnTo>
                    <a:pt x="478" y="82"/>
                  </a:lnTo>
                  <a:lnTo>
                    <a:pt x="506" y="115"/>
                  </a:lnTo>
                  <a:lnTo>
                    <a:pt x="529" y="152"/>
                  </a:lnTo>
                  <a:lnTo>
                    <a:pt x="546" y="191"/>
                  </a:lnTo>
                  <a:lnTo>
                    <a:pt x="556" y="234"/>
                  </a:lnTo>
                  <a:lnTo>
                    <a:pt x="560" y="280"/>
                  </a:lnTo>
                  <a:lnTo>
                    <a:pt x="556" y="326"/>
                  </a:lnTo>
                  <a:lnTo>
                    <a:pt x="546" y="369"/>
                  </a:lnTo>
                  <a:lnTo>
                    <a:pt x="529" y="408"/>
                  </a:lnTo>
                  <a:lnTo>
                    <a:pt x="506" y="445"/>
                  </a:lnTo>
                  <a:lnTo>
                    <a:pt x="478" y="478"/>
                  </a:lnTo>
                  <a:lnTo>
                    <a:pt x="445" y="506"/>
                  </a:lnTo>
                  <a:lnTo>
                    <a:pt x="408" y="529"/>
                  </a:lnTo>
                  <a:lnTo>
                    <a:pt x="369" y="546"/>
                  </a:lnTo>
                  <a:lnTo>
                    <a:pt x="326" y="556"/>
                  </a:lnTo>
                  <a:lnTo>
                    <a:pt x="280" y="560"/>
                  </a:lnTo>
                  <a:lnTo>
                    <a:pt x="235" y="556"/>
                  </a:lnTo>
                  <a:lnTo>
                    <a:pt x="194" y="547"/>
                  </a:lnTo>
                  <a:lnTo>
                    <a:pt x="154" y="530"/>
                  </a:lnTo>
                  <a:lnTo>
                    <a:pt x="118" y="508"/>
                  </a:lnTo>
                  <a:lnTo>
                    <a:pt x="85" y="481"/>
                  </a:lnTo>
                  <a:lnTo>
                    <a:pt x="57" y="450"/>
                  </a:lnTo>
                  <a:lnTo>
                    <a:pt x="33" y="412"/>
                  </a:lnTo>
                  <a:lnTo>
                    <a:pt x="15" y="371"/>
                  </a:lnTo>
                  <a:lnTo>
                    <a:pt x="4" y="327"/>
                  </a:lnTo>
                  <a:lnTo>
                    <a:pt x="0" y="280"/>
                  </a:lnTo>
                  <a:lnTo>
                    <a:pt x="4" y="234"/>
                  </a:lnTo>
                  <a:lnTo>
                    <a:pt x="14" y="191"/>
                  </a:lnTo>
                  <a:lnTo>
                    <a:pt x="31" y="152"/>
                  </a:lnTo>
                  <a:lnTo>
                    <a:pt x="53" y="115"/>
                  </a:lnTo>
                  <a:lnTo>
                    <a:pt x="82" y="82"/>
                  </a:lnTo>
                  <a:lnTo>
                    <a:pt x="115" y="53"/>
                  </a:lnTo>
                  <a:lnTo>
                    <a:pt x="152" y="31"/>
                  </a:lnTo>
                  <a:lnTo>
                    <a:pt x="191" y="14"/>
                  </a:lnTo>
                  <a:lnTo>
                    <a:pt x="234" y="4"/>
                  </a:lnTo>
                  <a:lnTo>
                    <a:pt x="280" y="0"/>
                  </a:lnTo>
                  <a:close/>
                </a:path>
              </a:pathLst>
            </a:custGeom>
            <a:solidFill>
              <a:srgbClr val="8DC53E"/>
            </a:solidFill>
            <a:ln w="9525" cap="flat" cmpd="sng">
              <a:solidFill>
                <a:schemeClr val="accent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4" name="Google Shape;294;p12"/>
            <p:cNvSpPr/>
            <p:nvPr/>
          </p:nvSpPr>
          <p:spPr>
            <a:xfrm>
              <a:off x="9854814" y="2542684"/>
              <a:ext cx="1285703" cy="1288502"/>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3"/>
                </a:solidFill>
                <a:latin typeface="Calibri"/>
                <a:ea typeface="Calibri"/>
                <a:cs typeface="Calibri"/>
                <a:sym typeface="Calibri"/>
              </a:endParaRPr>
            </a:p>
          </p:txBody>
        </p:sp>
      </p:grpSp>
      <p:grpSp>
        <p:nvGrpSpPr>
          <p:cNvPr id="295" name="Google Shape;295;p12">
            <a:extLst>
              <a:ext uri="{C183D7F6-B498-43B3-948B-1728B52AA6E4}">
                <adec:decorative xmlns:adec="http://schemas.microsoft.com/office/drawing/2017/decorative" val="1"/>
              </a:ext>
            </a:extLst>
          </p:cNvPr>
          <p:cNvGrpSpPr/>
          <p:nvPr/>
        </p:nvGrpSpPr>
        <p:grpSpPr>
          <a:xfrm>
            <a:off x="1123871" y="5062018"/>
            <a:ext cx="1579627" cy="1578142"/>
            <a:chOff x="9653229" y="2344087"/>
            <a:chExt cx="1688874" cy="1688874"/>
          </a:xfrm>
        </p:grpSpPr>
        <p:sp>
          <p:nvSpPr>
            <p:cNvPr id="296" name="Google Shape;296;p12"/>
            <p:cNvSpPr/>
            <p:nvPr/>
          </p:nvSpPr>
          <p:spPr>
            <a:xfrm>
              <a:off x="9653229" y="2344087"/>
              <a:ext cx="1688874" cy="1688874"/>
            </a:xfrm>
            <a:custGeom>
              <a:avLst/>
              <a:gdLst/>
              <a:ahLst/>
              <a:cxnLst/>
              <a:rect l="l" t="t" r="r" b="b"/>
              <a:pathLst>
                <a:path w="560" h="560" extrusionOk="0">
                  <a:moveTo>
                    <a:pt x="280" y="0"/>
                  </a:moveTo>
                  <a:lnTo>
                    <a:pt x="326" y="4"/>
                  </a:lnTo>
                  <a:lnTo>
                    <a:pt x="369" y="14"/>
                  </a:lnTo>
                  <a:lnTo>
                    <a:pt x="408" y="31"/>
                  </a:lnTo>
                  <a:lnTo>
                    <a:pt x="445" y="53"/>
                  </a:lnTo>
                  <a:lnTo>
                    <a:pt x="478" y="82"/>
                  </a:lnTo>
                  <a:lnTo>
                    <a:pt x="506" y="115"/>
                  </a:lnTo>
                  <a:lnTo>
                    <a:pt x="529" y="152"/>
                  </a:lnTo>
                  <a:lnTo>
                    <a:pt x="546" y="191"/>
                  </a:lnTo>
                  <a:lnTo>
                    <a:pt x="556" y="234"/>
                  </a:lnTo>
                  <a:lnTo>
                    <a:pt x="560" y="280"/>
                  </a:lnTo>
                  <a:lnTo>
                    <a:pt x="556" y="326"/>
                  </a:lnTo>
                  <a:lnTo>
                    <a:pt x="546" y="369"/>
                  </a:lnTo>
                  <a:lnTo>
                    <a:pt x="529" y="408"/>
                  </a:lnTo>
                  <a:lnTo>
                    <a:pt x="506" y="445"/>
                  </a:lnTo>
                  <a:lnTo>
                    <a:pt x="478" y="478"/>
                  </a:lnTo>
                  <a:lnTo>
                    <a:pt x="445" y="506"/>
                  </a:lnTo>
                  <a:lnTo>
                    <a:pt x="408" y="529"/>
                  </a:lnTo>
                  <a:lnTo>
                    <a:pt x="369" y="546"/>
                  </a:lnTo>
                  <a:lnTo>
                    <a:pt x="326" y="556"/>
                  </a:lnTo>
                  <a:lnTo>
                    <a:pt x="280" y="560"/>
                  </a:lnTo>
                  <a:lnTo>
                    <a:pt x="234" y="556"/>
                  </a:lnTo>
                  <a:lnTo>
                    <a:pt x="191" y="546"/>
                  </a:lnTo>
                  <a:lnTo>
                    <a:pt x="152" y="529"/>
                  </a:lnTo>
                  <a:lnTo>
                    <a:pt x="115" y="506"/>
                  </a:lnTo>
                  <a:lnTo>
                    <a:pt x="82" y="478"/>
                  </a:lnTo>
                  <a:lnTo>
                    <a:pt x="53" y="445"/>
                  </a:lnTo>
                  <a:lnTo>
                    <a:pt x="31" y="408"/>
                  </a:lnTo>
                  <a:lnTo>
                    <a:pt x="14" y="369"/>
                  </a:lnTo>
                  <a:lnTo>
                    <a:pt x="4" y="326"/>
                  </a:lnTo>
                  <a:lnTo>
                    <a:pt x="0" y="280"/>
                  </a:lnTo>
                  <a:lnTo>
                    <a:pt x="4" y="234"/>
                  </a:lnTo>
                  <a:lnTo>
                    <a:pt x="14" y="191"/>
                  </a:lnTo>
                  <a:lnTo>
                    <a:pt x="31" y="152"/>
                  </a:lnTo>
                  <a:lnTo>
                    <a:pt x="53" y="115"/>
                  </a:lnTo>
                  <a:lnTo>
                    <a:pt x="82" y="82"/>
                  </a:lnTo>
                  <a:lnTo>
                    <a:pt x="115" y="53"/>
                  </a:lnTo>
                  <a:lnTo>
                    <a:pt x="152" y="31"/>
                  </a:lnTo>
                  <a:lnTo>
                    <a:pt x="191" y="14"/>
                  </a:lnTo>
                  <a:lnTo>
                    <a:pt x="234" y="4"/>
                  </a:lnTo>
                  <a:lnTo>
                    <a:pt x="280" y="0"/>
                  </a:lnTo>
                  <a:close/>
                </a:path>
              </a:pathLst>
            </a:custGeom>
            <a:solidFill>
              <a:srgbClr val="00AA87"/>
            </a:solidFill>
            <a:ln w="9525" cap="flat" cmpd="sng">
              <a:solidFill>
                <a:srgbClr val="00AA8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7" name="Google Shape;297;p12"/>
            <p:cNvSpPr/>
            <p:nvPr/>
          </p:nvSpPr>
          <p:spPr>
            <a:xfrm>
              <a:off x="9653229" y="2344087"/>
              <a:ext cx="1688874" cy="1688874"/>
            </a:xfrm>
            <a:custGeom>
              <a:avLst/>
              <a:gdLst/>
              <a:ahLst/>
              <a:cxnLst/>
              <a:rect l="l" t="t" r="r" b="b"/>
              <a:pathLst>
                <a:path w="560" h="560" extrusionOk="0">
                  <a:moveTo>
                    <a:pt x="280" y="0"/>
                  </a:moveTo>
                  <a:lnTo>
                    <a:pt x="326" y="4"/>
                  </a:lnTo>
                  <a:lnTo>
                    <a:pt x="369" y="14"/>
                  </a:lnTo>
                  <a:lnTo>
                    <a:pt x="408" y="31"/>
                  </a:lnTo>
                  <a:lnTo>
                    <a:pt x="445" y="53"/>
                  </a:lnTo>
                  <a:lnTo>
                    <a:pt x="478" y="82"/>
                  </a:lnTo>
                  <a:lnTo>
                    <a:pt x="506" y="115"/>
                  </a:lnTo>
                  <a:lnTo>
                    <a:pt x="529" y="152"/>
                  </a:lnTo>
                  <a:lnTo>
                    <a:pt x="546" y="191"/>
                  </a:lnTo>
                  <a:lnTo>
                    <a:pt x="556" y="234"/>
                  </a:lnTo>
                  <a:lnTo>
                    <a:pt x="560" y="280"/>
                  </a:lnTo>
                  <a:lnTo>
                    <a:pt x="556" y="326"/>
                  </a:lnTo>
                  <a:lnTo>
                    <a:pt x="546" y="369"/>
                  </a:lnTo>
                  <a:lnTo>
                    <a:pt x="529" y="408"/>
                  </a:lnTo>
                  <a:lnTo>
                    <a:pt x="506" y="445"/>
                  </a:lnTo>
                  <a:lnTo>
                    <a:pt x="478" y="478"/>
                  </a:lnTo>
                  <a:lnTo>
                    <a:pt x="445" y="506"/>
                  </a:lnTo>
                  <a:lnTo>
                    <a:pt x="408" y="529"/>
                  </a:lnTo>
                  <a:lnTo>
                    <a:pt x="369" y="546"/>
                  </a:lnTo>
                  <a:lnTo>
                    <a:pt x="326" y="556"/>
                  </a:lnTo>
                  <a:lnTo>
                    <a:pt x="280" y="560"/>
                  </a:lnTo>
                  <a:lnTo>
                    <a:pt x="235" y="556"/>
                  </a:lnTo>
                  <a:lnTo>
                    <a:pt x="194" y="547"/>
                  </a:lnTo>
                  <a:lnTo>
                    <a:pt x="154" y="530"/>
                  </a:lnTo>
                  <a:lnTo>
                    <a:pt x="118" y="508"/>
                  </a:lnTo>
                  <a:lnTo>
                    <a:pt x="85" y="481"/>
                  </a:lnTo>
                  <a:lnTo>
                    <a:pt x="57" y="450"/>
                  </a:lnTo>
                  <a:lnTo>
                    <a:pt x="33" y="412"/>
                  </a:lnTo>
                  <a:lnTo>
                    <a:pt x="15" y="371"/>
                  </a:lnTo>
                  <a:lnTo>
                    <a:pt x="4" y="327"/>
                  </a:lnTo>
                  <a:lnTo>
                    <a:pt x="0" y="280"/>
                  </a:lnTo>
                  <a:lnTo>
                    <a:pt x="4" y="234"/>
                  </a:lnTo>
                  <a:lnTo>
                    <a:pt x="14" y="191"/>
                  </a:lnTo>
                  <a:lnTo>
                    <a:pt x="31" y="152"/>
                  </a:lnTo>
                  <a:lnTo>
                    <a:pt x="53" y="115"/>
                  </a:lnTo>
                  <a:lnTo>
                    <a:pt x="82" y="82"/>
                  </a:lnTo>
                  <a:lnTo>
                    <a:pt x="115" y="53"/>
                  </a:lnTo>
                  <a:lnTo>
                    <a:pt x="152" y="31"/>
                  </a:lnTo>
                  <a:lnTo>
                    <a:pt x="191" y="14"/>
                  </a:lnTo>
                  <a:lnTo>
                    <a:pt x="234" y="4"/>
                  </a:lnTo>
                  <a:lnTo>
                    <a:pt x="280" y="0"/>
                  </a:lnTo>
                  <a:close/>
                </a:path>
              </a:pathLst>
            </a:custGeom>
            <a:solidFill>
              <a:srgbClr val="002060"/>
            </a:solidFill>
            <a:ln w="9525" cap="flat" cmpd="sng">
              <a:solidFill>
                <a:schemeClr val="accent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8" name="Google Shape;298;p12"/>
            <p:cNvSpPr/>
            <p:nvPr/>
          </p:nvSpPr>
          <p:spPr>
            <a:xfrm>
              <a:off x="9854814" y="2542684"/>
              <a:ext cx="1285703" cy="1288502"/>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3"/>
                </a:solidFill>
                <a:latin typeface="Calibri"/>
                <a:ea typeface="Calibri"/>
                <a:cs typeface="Calibri"/>
                <a:sym typeface="Calibri"/>
              </a:endParaRPr>
            </a:p>
          </p:txBody>
        </p:sp>
      </p:grpSp>
      <p:grpSp>
        <p:nvGrpSpPr>
          <p:cNvPr id="299" name="Google Shape;299;p12">
            <a:extLst>
              <a:ext uri="{C183D7F6-B498-43B3-948B-1728B52AA6E4}">
                <adec:decorative xmlns:adec="http://schemas.microsoft.com/office/drawing/2017/decorative" val="1"/>
              </a:ext>
            </a:extLst>
          </p:cNvPr>
          <p:cNvGrpSpPr/>
          <p:nvPr/>
        </p:nvGrpSpPr>
        <p:grpSpPr>
          <a:xfrm>
            <a:off x="2229947" y="3374223"/>
            <a:ext cx="1584081" cy="1578142"/>
            <a:chOff x="6733890" y="2344087"/>
            <a:chExt cx="1694906" cy="1688874"/>
          </a:xfrm>
        </p:grpSpPr>
        <p:sp>
          <p:nvSpPr>
            <p:cNvPr id="300" name="Google Shape;300;p12"/>
            <p:cNvSpPr/>
            <p:nvPr/>
          </p:nvSpPr>
          <p:spPr>
            <a:xfrm>
              <a:off x="6733890" y="2344087"/>
              <a:ext cx="1694906" cy="1688874"/>
            </a:xfrm>
            <a:prstGeom prst="ellipse">
              <a:avLst/>
            </a:prstGeom>
            <a:solidFill>
              <a:srgbClr val="074F6A"/>
            </a:solid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1" name="Google Shape;301;p12"/>
            <p:cNvSpPr/>
            <p:nvPr/>
          </p:nvSpPr>
          <p:spPr>
            <a:xfrm>
              <a:off x="6938804" y="2541096"/>
              <a:ext cx="1285078" cy="1288501"/>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3"/>
                </a:solidFill>
                <a:latin typeface="Calibri"/>
                <a:ea typeface="Calibri"/>
                <a:cs typeface="Calibri"/>
                <a:sym typeface="Calibri"/>
              </a:endParaRPr>
            </a:p>
          </p:txBody>
        </p:sp>
      </p:grpSp>
      <p:sp>
        <p:nvSpPr>
          <p:cNvPr id="302" name="Google Shape;302;p12"/>
          <p:cNvSpPr txBox="1"/>
          <p:nvPr/>
        </p:nvSpPr>
        <p:spPr>
          <a:xfrm>
            <a:off x="9962053" y="4450542"/>
            <a:ext cx="2592181"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a:solidFill>
                  <a:schemeClr val="lt1"/>
                </a:solidFill>
                <a:latin typeface="Calibri"/>
                <a:ea typeface="Calibri"/>
                <a:cs typeface="Calibri"/>
                <a:sym typeface="Calibri"/>
              </a:rPr>
              <a:t>הפקת </a:t>
            </a:r>
            <a:endParaRPr/>
          </a:p>
          <a:p>
            <a:pPr marL="0" marR="0" lvl="0" indent="0" algn="ctr" rtl="1">
              <a:lnSpc>
                <a:spcPct val="90000"/>
              </a:lnSpc>
              <a:spcBef>
                <a:spcPts val="0"/>
              </a:spcBef>
              <a:spcAft>
                <a:spcPts val="0"/>
              </a:spcAft>
              <a:buClr>
                <a:schemeClr val="lt1"/>
              </a:buClr>
              <a:buSzPts val="2800"/>
              <a:buFont typeface="Arial"/>
              <a:buNone/>
            </a:pPr>
            <a:r>
              <a:rPr lang="iw-IL" sz="2200">
                <a:solidFill>
                  <a:schemeClr val="lt1"/>
                </a:solidFill>
                <a:latin typeface="Calibri"/>
                <a:ea typeface="Calibri"/>
                <a:cs typeface="Calibri"/>
                <a:sym typeface="Calibri"/>
              </a:rPr>
              <a:t>חומרי הגלם</a:t>
            </a:r>
            <a:endParaRPr/>
          </a:p>
        </p:txBody>
      </p:sp>
      <p:sp>
        <p:nvSpPr>
          <p:cNvPr id="315" name="Google Shape;315;p12">
            <a:extLst>
              <a:ext uri="{C183D7F6-B498-43B3-948B-1728B52AA6E4}">
                <adec:decorative xmlns:adec="http://schemas.microsoft.com/office/drawing/2017/decorative" val="0"/>
              </a:ext>
            </a:extLst>
          </p:cNvPr>
          <p:cNvSpPr/>
          <p:nvPr/>
        </p:nvSpPr>
        <p:spPr>
          <a:xfrm>
            <a:off x="4786759" y="5428772"/>
            <a:ext cx="2618482" cy="954067"/>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8800"/>
              <a:buFont typeface="Arial"/>
              <a:buNone/>
            </a:pPr>
            <a:r>
              <a:rPr lang="iw-IL" sz="2800" b="1" i="0" u="none" strike="noStrike" cap="none">
                <a:solidFill>
                  <a:schemeClr val="lt1"/>
                </a:solidFill>
                <a:latin typeface="Calibri"/>
                <a:ea typeface="Calibri"/>
                <a:cs typeface="Calibri"/>
                <a:sym typeface="Calibri"/>
              </a:rPr>
              <a:t>הקטנת המוצר</a:t>
            </a:r>
            <a:br>
              <a:rPr lang="iw-IL" sz="2800" b="1" i="0" u="none" strike="noStrike" cap="none">
                <a:solidFill>
                  <a:schemeClr val="lt1"/>
                </a:solidFill>
                <a:latin typeface="Calibri"/>
                <a:ea typeface="Calibri"/>
                <a:cs typeface="Calibri"/>
                <a:sym typeface="Calibri"/>
              </a:rPr>
            </a:br>
            <a:r>
              <a:rPr lang="iw-IL" sz="2800" b="1" i="0" u="none" strike="noStrike" cap="none">
                <a:solidFill>
                  <a:schemeClr val="lt1"/>
                </a:solidFill>
                <a:latin typeface="Calibri"/>
                <a:ea typeface="Calibri"/>
                <a:cs typeface="Calibri"/>
                <a:sym typeface="Calibri"/>
              </a:rPr>
              <a:t>מחזור חומרים</a:t>
            </a:r>
            <a:endParaRPr/>
          </a:p>
        </p:txBody>
      </p:sp>
      <p:sp>
        <p:nvSpPr>
          <p:cNvPr id="303" name="Google Shape;303;p12">
            <a:extLst>
              <a:ext uri="{C183D7F6-B498-43B3-948B-1728B52AA6E4}">
                <adec:decorative xmlns:adec="http://schemas.microsoft.com/office/drawing/2017/decorative" val="1"/>
              </a:ext>
            </a:extLst>
          </p:cNvPr>
          <p:cNvSpPr txBox="1"/>
          <p:nvPr/>
        </p:nvSpPr>
        <p:spPr>
          <a:xfrm>
            <a:off x="8665962" y="2788850"/>
            <a:ext cx="2592181"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a:solidFill>
                  <a:schemeClr val="lt1"/>
                </a:solidFill>
                <a:latin typeface="Calibri"/>
                <a:ea typeface="Calibri"/>
                <a:cs typeface="Calibri"/>
                <a:sym typeface="Calibri"/>
              </a:rPr>
              <a:t>שינוע </a:t>
            </a:r>
            <a:endParaRPr/>
          </a:p>
          <a:p>
            <a:pPr marL="0" marR="0" lvl="0" indent="0" algn="ctr" rtl="1">
              <a:lnSpc>
                <a:spcPct val="90000"/>
              </a:lnSpc>
              <a:spcBef>
                <a:spcPts val="0"/>
              </a:spcBef>
              <a:spcAft>
                <a:spcPts val="0"/>
              </a:spcAft>
              <a:buClr>
                <a:schemeClr val="lt1"/>
              </a:buClr>
              <a:buSzPts val="2800"/>
              <a:buFont typeface="Arial"/>
              <a:buNone/>
            </a:pPr>
            <a:r>
              <a:rPr lang="iw-IL" sz="2200">
                <a:solidFill>
                  <a:schemeClr val="lt1"/>
                </a:solidFill>
                <a:latin typeface="Calibri"/>
                <a:ea typeface="Calibri"/>
                <a:cs typeface="Calibri"/>
                <a:sym typeface="Calibri"/>
              </a:rPr>
              <a:t>חומרי הגלם</a:t>
            </a:r>
            <a:endParaRPr/>
          </a:p>
        </p:txBody>
      </p:sp>
      <p:sp>
        <p:nvSpPr>
          <p:cNvPr id="304" name="Google Shape;304;p12">
            <a:extLst>
              <a:ext uri="{C183D7F6-B498-43B3-948B-1728B52AA6E4}">
                <adec:decorative xmlns:adec="http://schemas.microsoft.com/office/drawing/2017/decorative" val="1"/>
              </a:ext>
            </a:extLst>
          </p:cNvPr>
          <p:cNvSpPr txBox="1"/>
          <p:nvPr/>
        </p:nvSpPr>
        <p:spPr>
          <a:xfrm>
            <a:off x="6734293" y="2093256"/>
            <a:ext cx="2592181"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a:solidFill>
                  <a:schemeClr val="lt1"/>
                </a:solidFill>
                <a:latin typeface="Calibri"/>
                <a:ea typeface="Calibri"/>
                <a:cs typeface="Calibri"/>
                <a:sym typeface="Calibri"/>
              </a:rPr>
              <a:t>ייצור המוצר</a:t>
            </a:r>
            <a:endParaRPr/>
          </a:p>
        </p:txBody>
      </p:sp>
      <p:sp>
        <p:nvSpPr>
          <p:cNvPr id="305" name="Google Shape;305;p12">
            <a:extLst>
              <a:ext uri="{C183D7F6-B498-43B3-948B-1728B52AA6E4}">
                <adec:decorative xmlns:adec="http://schemas.microsoft.com/office/drawing/2017/decorative" val="1"/>
              </a:ext>
            </a:extLst>
          </p:cNvPr>
          <p:cNvSpPr txBox="1"/>
          <p:nvPr/>
        </p:nvSpPr>
        <p:spPr>
          <a:xfrm>
            <a:off x="2590681" y="2037975"/>
            <a:ext cx="2592181"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a:solidFill>
                  <a:schemeClr val="lt1"/>
                </a:solidFill>
                <a:latin typeface="Calibri"/>
                <a:ea typeface="Calibri"/>
                <a:cs typeface="Calibri"/>
                <a:sym typeface="Calibri"/>
              </a:rPr>
              <a:t>הפצת המוצר</a:t>
            </a:r>
            <a:endParaRPr/>
          </a:p>
        </p:txBody>
      </p:sp>
      <p:sp>
        <p:nvSpPr>
          <p:cNvPr id="306" name="Google Shape;306;p12">
            <a:extLst>
              <a:ext uri="{C183D7F6-B498-43B3-948B-1728B52AA6E4}">
                <adec:decorative xmlns:adec="http://schemas.microsoft.com/office/drawing/2017/decorative" val="1"/>
              </a:ext>
            </a:extLst>
          </p:cNvPr>
          <p:cNvSpPr txBox="1"/>
          <p:nvPr/>
        </p:nvSpPr>
        <p:spPr>
          <a:xfrm>
            <a:off x="678246" y="2964230"/>
            <a:ext cx="2592181"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a:solidFill>
                  <a:schemeClr val="lt1"/>
                </a:solidFill>
                <a:latin typeface="Calibri"/>
                <a:ea typeface="Calibri"/>
                <a:cs typeface="Calibri"/>
                <a:sym typeface="Calibri"/>
              </a:rPr>
              <a:t>שימוש במוצר</a:t>
            </a:r>
            <a:endParaRPr/>
          </a:p>
        </p:txBody>
      </p:sp>
      <p:sp>
        <p:nvSpPr>
          <p:cNvPr id="307" name="Google Shape;307;p12">
            <a:extLst>
              <a:ext uri="{C183D7F6-B498-43B3-948B-1728B52AA6E4}">
                <adec:decorative xmlns:adec="http://schemas.microsoft.com/office/drawing/2017/decorative" val="1"/>
              </a:ext>
            </a:extLst>
          </p:cNvPr>
          <p:cNvSpPr txBox="1"/>
          <p:nvPr/>
        </p:nvSpPr>
        <p:spPr>
          <a:xfrm>
            <a:off x="-326031" y="4412935"/>
            <a:ext cx="2592181"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a:solidFill>
                  <a:schemeClr val="lt1"/>
                </a:solidFill>
                <a:latin typeface="Calibri"/>
                <a:ea typeface="Calibri"/>
                <a:cs typeface="Calibri"/>
                <a:sym typeface="Calibri"/>
              </a:rPr>
              <a:t>סיום</a:t>
            </a:r>
            <a:endParaRPr/>
          </a:p>
          <a:p>
            <a:pPr marL="0" marR="0" lvl="0" indent="0" algn="ctr" rtl="1">
              <a:lnSpc>
                <a:spcPct val="90000"/>
              </a:lnSpc>
              <a:spcBef>
                <a:spcPts val="0"/>
              </a:spcBef>
              <a:spcAft>
                <a:spcPts val="0"/>
              </a:spcAft>
              <a:buClr>
                <a:schemeClr val="lt1"/>
              </a:buClr>
              <a:buSzPts val="2800"/>
              <a:buFont typeface="Arial"/>
              <a:buNone/>
            </a:pPr>
            <a:r>
              <a:rPr lang="iw-IL" sz="2200">
                <a:solidFill>
                  <a:schemeClr val="lt1"/>
                </a:solidFill>
                <a:latin typeface="Calibri"/>
                <a:ea typeface="Calibri"/>
                <a:cs typeface="Calibri"/>
                <a:sym typeface="Calibri"/>
              </a:rPr>
              <a:t>השימוש במוצר</a:t>
            </a:r>
            <a:endParaRPr/>
          </a:p>
        </p:txBody>
      </p:sp>
      <p:pic>
        <p:nvPicPr>
          <p:cNvPr id="308" name="Google Shape;308;p12">
            <a:extLst>
              <a:ext uri="{C183D7F6-B498-43B3-948B-1728B52AA6E4}">
                <adec:decorative xmlns:adec="http://schemas.microsoft.com/office/drawing/2017/decorative" val="1"/>
              </a:ext>
            </a:extLst>
          </p:cNvPr>
          <p:cNvPicPr preferRelativeResize="0"/>
          <p:nvPr/>
        </p:nvPicPr>
        <p:blipFill rotWithShape="1">
          <a:blip r:embed="rId3">
            <a:clrChange>
              <a:clrFrom>
                <a:srgbClr val="FFFFFF"/>
              </a:clrFrom>
              <a:clrTo>
                <a:srgbClr val="FFFFFF">
                  <a:alpha val="0"/>
                </a:srgbClr>
              </a:clrTo>
            </a:clrChange>
            <a:alphaModFix/>
          </a:blip>
          <a:srcRect l="11669" t="5926" r="73161" b="77469"/>
          <a:stretch/>
        </p:blipFill>
        <p:spPr>
          <a:xfrm>
            <a:off x="4381327" y="2741287"/>
            <a:ext cx="1060619" cy="898476"/>
          </a:xfrm>
          <a:prstGeom prst="rect">
            <a:avLst/>
          </a:prstGeom>
          <a:noFill/>
          <a:ln>
            <a:noFill/>
          </a:ln>
        </p:spPr>
      </p:pic>
      <p:pic>
        <p:nvPicPr>
          <p:cNvPr id="309" name="Google Shape;309;p12">
            <a:extLst>
              <a:ext uri="{C183D7F6-B498-43B3-948B-1728B52AA6E4}">
                <adec:decorative xmlns:adec="http://schemas.microsoft.com/office/drawing/2017/decorative" val="1"/>
              </a:ext>
            </a:extLst>
          </p:cNvPr>
          <p:cNvPicPr preferRelativeResize="0"/>
          <p:nvPr/>
        </p:nvPicPr>
        <p:blipFill rotWithShape="1">
          <a:blip r:embed="rId4">
            <a:clrChange>
              <a:clrFrom>
                <a:srgbClr val="FFFFFF"/>
              </a:clrFrom>
              <a:clrTo>
                <a:srgbClr val="FFFFFF">
                  <a:alpha val="0"/>
                </a:srgbClr>
              </a:clrTo>
            </a:clrChange>
            <a:alphaModFix/>
          </a:blip>
          <a:srcRect l="73383" r="2570"/>
          <a:stretch/>
        </p:blipFill>
        <p:spPr>
          <a:xfrm>
            <a:off x="1335033" y="5191821"/>
            <a:ext cx="1206598" cy="1237229"/>
          </a:xfrm>
          <a:prstGeom prst="rect">
            <a:avLst/>
          </a:prstGeom>
          <a:noFill/>
          <a:ln>
            <a:noFill/>
          </a:ln>
        </p:spPr>
      </p:pic>
      <p:pic>
        <p:nvPicPr>
          <p:cNvPr id="310" name="Google Shape;310;p12">
            <a:extLst>
              <a:ext uri="{C183D7F6-B498-43B3-948B-1728B52AA6E4}">
                <adec:decorative xmlns:adec="http://schemas.microsoft.com/office/drawing/2017/decorative" val="1"/>
              </a:ext>
            </a:extLst>
          </p:cNvPr>
          <p:cNvPicPr preferRelativeResize="0"/>
          <p:nvPr/>
        </p:nvPicPr>
        <p:blipFill rotWithShape="1">
          <a:blip r:embed="rId5">
            <a:clrChange>
              <a:clrFrom>
                <a:srgbClr val="FFFFFF"/>
              </a:clrFrom>
              <a:clrTo>
                <a:srgbClr val="FFFFFF">
                  <a:alpha val="0"/>
                </a:srgbClr>
              </a:clrTo>
            </a:clrChange>
            <a:alphaModFix/>
          </a:blip>
          <a:srcRect l="44148" t="8181" r="44474" b="68807"/>
          <a:stretch/>
        </p:blipFill>
        <p:spPr>
          <a:xfrm>
            <a:off x="9593070" y="5313478"/>
            <a:ext cx="947851" cy="1138137"/>
          </a:xfrm>
          <a:prstGeom prst="rect">
            <a:avLst/>
          </a:prstGeom>
          <a:noFill/>
          <a:ln>
            <a:noFill/>
          </a:ln>
        </p:spPr>
      </p:pic>
      <p:pic>
        <p:nvPicPr>
          <p:cNvPr id="311" name="Google Shape;311;p12">
            <a:extLst>
              <a:ext uri="{C183D7F6-B498-43B3-948B-1728B52AA6E4}">
                <adec:decorative xmlns:adec="http://schemas.microsoft.com/office/drawing/2017/decorative" val="1"/>
              </a:ext>
            </a:extLst>
          </p:cNvPr>
          <p:cNvPicPr preferRelativeResize="0"/>
          <p:nvPr/>
        </p:nvPicPr>
        <p:blipFill rotWithShape="1">
          <a:blip r:embed="rId6">
            <a:clrChange>
              <a:clrFrom>
                <a:srgbClr val="FFFFFF"/>
              </a:clrFrom>
              <a:clrTo>
                <a:srgbClr val="FFFFFF">
                  <a:alpha val="0"/>
                </a:srgbClr>
              </a:clrTo>
            </a:clrChange>
            <a:alphaModFix/>
          </a:blip>
          <a:srcRect l="71933" t="30523" r="8215" b="53442"/>
          <a:stretch/>
        </p:blipFill>
        <p:spPr>
          <a:xfrm>
            <a:off x="8190818" y="3581187"/>
            <a:ext cx="1303189" cy="1052657"/>
          </a:xfrm>
          <a:prstGeom prst="rect">
            <a:avLst/>
          </a:prstGeom>
          <a:noFill/>
          <a:ln>
            <a:noFill/>
          </a:ln>
        </p:spPr>
      </p:pic>
      <p:pic>
        <p:nvPicPr>
          <p:cNvPr id="312" name="Google Shape;312;p12">
            <a:extLst>
              <a:ext uri="{C183D7F6-B498-43B3-948B-1728B52AA6E4}">
                <adec:decorative xmlns:adec="http://schemas.microsoft.com/office/drawing/2017/decorative" val="1"/>
              </a:ext>
            </a:extLst>
          </p:cNvPr>
          <p:cNvPicPr preferRelativeResize="0"/>
          <p:nvPr/>
        </p:nvPicPr>
        <p:blipFill rotWithShape="1">
          <a:blip r:embed="rId7">
            <a:clrChange>
              <a:clrFrom>
                <a:srgbClr val="F5F5F5"/>
              </a:clrFrom>
              <a:clrTo>
                <a:srgbClr val="F5F5F5">
                  <a:alpha val="0"/>
                </a:srgbClr>
              </a:clrTo>
            </a:clrChange>
            <a:alphaModFix/>
          </a:blip>
          <a:srcRect l="45286" t="37430" r="42841" b="38571"/>
          <a:stretch/>
        </p:blipFill>
        <p:spPr>
          <a:xfrm>
            <a:off x="6501767" y="2528089"/>
            <a:ext cx="1151526" cy="1255493"/>
          </a:xfrm>
          <a:prstGeom prst="rect">
            <a:avLst/>
          </a:prstGeom>
          <a:noFill/>
          <a:ln>
            <a:noFill/>
          </a:ln>
        </p:spPr>
      </p:pic>
      <p:pic>
        <p:nvPicPr>
          <p:cNvPr id="313" name="Google Shape;313;p12">
            <a:extLst>
              <a:ext uri="{C183D7F6-B498-43B3-948B-1728B52AA6E4}">
                <adec:decorative xmlns:adec="http://schemas.microsoft.com/office/drawing/2017/decorative" val="1"/>
              </a:ext>
            </a:extLst>
          </p:cNvPr>
          <p:cNvPicPr preferRelativeResize="0"/>
          <p:nvPr/>
        </p:nvPicPr>
        <p:blipFill rotWithShape="1">
          <a:blip r:embed="rId8">
            <a:clrChange>
              <a:clrFrom>
                <a:srgbClr val="FFFFFF"/>
              </a:clrFrom>
              <a:clrTo>
                <a:srgbClr val="FFFFFF">
                  <a:alpha val="0"/>
                </a:srgbClr>
              </a:clrTo>
            </a:clrChange>
            <a:alphaModFix/>
          </a:blip>
          <a:srcRect l="42255" t="8802" r="42687" b="73362"/>
          <a:stretch/>
        </p:blipFill>
        <p:spPr>
          <a:xfrm>
            <a:off x="2350101" y="3558315"/>
            <a:ext cx="1314291" cy="1223188"/>
          </a:xfrm>
          <a:prstGeom prst="rect">
            <a:avLst/>
          </a:prstGeom>
          <a:noFill/>
          <a:ln>
            <a:noFill/>
          </a:ln>
        </p:spPr>
      </p:pic>
      <p:pic>
        <p:nvPicPr>
          <p:cNvPr id="314" name="Google Shape;314;p12">
            <a:extLst>
              <a:ext uri="{C183D7F6-B498-43B3-948B-1728B52AA6E4}">
                <adec:decorative xmlns:adec="http://schemas.microsoft.com/office/drawing/2017/decorative" val="1"/>
              </a:ext>
            </a:extLst>
          </p:cNvPr>
          <p:cNvPicPr preferRelativeResize="0"/>
          <p:nvPr/>
        </p:nvPicPr>
        <p:blipFill rotWithShape="1">
          <a:blip r:embed="rId9">
            <a:alphaModFix/>
          </a:blip>
          <a:srcRect/>
          <a:stretch/>
        </p:blipFill>
        <p:spPr>
          <a:xfrm rot="5400000">
            <a:off x="8726372" y="5833777"/>
            <a:ext cx="477085" cy="26716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13">
            <a:extLst>
              <a:ext uri="{C183D7F6-B498-43B3-948B-1728B52AA6E4}">
                <adec:decorative xmlns:adec="http://schemas.microsoft.com/office/drawing/2017/decorative" val="1"/>
              </a:ext>
            </a:extLst>
          </p:cNvPr>
          <p:cNvSpPr/>
          <p:nvPr/>
        </p:nvSpPr>
        <p:spPr>
          <a:xfrm>
            <a:off x="1650792" y="3192905"/>
            <a:ext cx="8890416" cy="8890416"/>
          </a:xfrm>
          <a:prstGeom prst="ellipse">
            <a:avLst/>
          </a:prstGeom>
          <a:no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2" name="Google Shape;322;p13">
            <a:extLst>
              <a:ext uri="{C183D7F6-B498-43B3-948B-1728B52AA6E4}">
                <adec:decorative xmlns:adec="http://schemas.microsoft.com/office/drawing/2017/decorative" val="1"/>
              </a:ext>
            </a:extLst>
          </p:cNvPr>
          <p:cNvSpPr>
            <a:spLocks noGrp="1"/>
          </p:cNvSpPr>
          <p:nvPr>
            <p:ph type="title" idx="4294967295"/>
          </p:nvPr>
        </p:nvSpPr>
        <p:spPr>
          <a:xfrm>
            <a:off x="2284506" y="603677"/>
            <a:ext cx="7622989" cy="738623"/>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6000" b="1" i="0" u="none" strike="noStrike" kern="0" cap="none" spc="0" normalizeH="0" baseline="0" noProof="0" dirty="0">
                <a:ln>
                  <a:noFill/>
                </a:ln>
                <a:solidFill>
                  <a:schemeClr val="lt1"/>
                </a:solidFill>
                <a:effectLst/>
                <a:uLnTx/>
                <a:uFillTx/>
                <a:latin typeface="Calibri"/>
                <a:ea typeface="Calibri"/>
                <a:cs typeface="Calibri"/>
                <a:sym typeface="Calibri"/>
              </a:rPr>
              <a:t>ששת שלבי המחזור</a:t>
            </a:r>
            <a:endParaRPr kumimoji="0" lang="iw-IL" sz="8000" b="1" i="0" u="none" strike="noStrike" kern="0" cap="none" spc="0" normalizeH="0" baseline="0" noProof="0" dirty="0">
              <a:ln>
                <a:noFill/>
              </a:ln>
              <a:solidFill>
                <a:schemeClr val="lt1"/>
              </a:solidFill>
              <a:effectLst/>
              <a:uLnTx/>
              <a:uFillTx/>
              <a:latin typeface="Calibri"/>
              <a:ea typeface="Calibri"/>
              <a:cs typeface="Calibri"/>
              <a:sym typeface="Calibri"/>
            </a:endParaRPr>
          </a:p>
        </p:txBody>
      </p:sp>
      <p:grpSp>
        <p:nvGrpSpPr>
          <p:cNvPr id="323" name="Google Shape;323;p13">
            <a:extLst>
              <a:ext uri="{C183D7F6-B498-43B3-948B-1728B52AA6E4}">
                <adec:decorative xmlns:adec="http://schemas.microsoft.com/office/drawing/2017/decorative" val="1"/>
              </a:ext>
            </a:extLst>
          </p:cNvPr>
          <p:cNvGrpSpPr/>
          <p:nvPr/>
        </p:nvGrpSpPr>
        <p:grpSpPr>
          <a:xfrm>
            <a:off x="4043766" y="2416452"/>
            <a:ext cx="1579627" cy="1578142"/>
            <a:chOff x="901243" y="2344087"/>
            <a:chExt cx="1688874" cy="1688874"/>
          </a:xfrm>
        </p:grpSpPr>
        <p:sp>
          <p:nvSpPr>
            <p:cNvPr id="324" name="Google Shape;324;p13"/>
            <p:cNvSpPr/>
            <p:nvPr/>
          </p:nvSpPr>
          <p:spPr>
            <a:xfrm>
              <a:off x="1086956" y="2525208"/>
              <a:ext cx="1285703" cy="1288501"/>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3"/>
                </a:solidFill>
                <a:latin typeface="Calibri"/>
                <a:ea typeface="Calibri"/>
                <a:cs typeface="Calibri"/>
                <a:sym typeface="Calibri"/>
              </a:endParaRPr>
            </a:p>
          </p:txBody>
        </p:sp>
        <p:sp>
          <p:nvSpPr>
            <p:cNvPr id="325" name="Google Shape;325;p13"/>
            <p:cNvSpPr/>
            <p:nvPr/>
          </p:nvSpPr>
          <p:spPr>
            <a:xfrm>
              <a:off x="901243" y="2344087"/>
              <a:ext cx="1688874" cy="1688874"/>
            </a:xfrm>
            <a:custGeom>
              <a:avLst/>
              <a:gdLst/>
              <a:ahLst/>
              <a:cxnLst/>
              <a:rect l="l" t="t" r="r" b="b"/>
              <a:pathLst>
                <a:path w="560" h="560" extrusionOk="0">
                  <a:moveTo>
                    <a:pt x="280" y="0"/>
                  </a:moveTo>
                  <a:lnTo>
                    <a:pt x="325" y="4"/>
                  </a:lnTo>
                  <a:lnTo>
                    <a:pt x="369" y="14"/>
                  </a:lnTo>
                  <a:lnTo>
                    <a:pt x="408" y="31"/>
                  </a:lnTo>
                  <a:lnTo>
                    <a:pt x="445" y="53"/>
                  </a:lnTo>
                  <a:lnTo>
                    <a:pt x="477" y="82"/>
                  </a:lnTo>
                  <a:lnTo>
                    <a:pt x="506" y="115"/>
                  </a:lnTo>
                  <a:lnTo>
                    <a:pt x="528" y="152"/>
                  </a:lnTo>
                  <a:lnTo>
                    <a:pt x="545" y="191"/>
                  </a:lnTo>
                  <a:lnTo>
                    <a:pt x="556" y="234"/>
                  </a:lnTo>
                  <a:lnTo>
                    <a:pt x="560" y="280"/>
                  </a:lnTo>
                  <a:lnTo>
                    <a:pt x="556" y="326"/>
                  </a:lnTo>
                  <a:lnTo>
                    <a:pt x="545" y="369"/>
                  </a:lnTo>
                  <a:lnTo>
                    <a:pt x="528" y="408"/>
                  </a:lnTo>
                  <a:lnTo>
                    <a:pt x="506" y="445"/>
                  </a:lnTo>
                  <a:lnTo>
                    <a:pt x="477" y="478"/>
                  </a:lnTo>
                  <a:lnTo>
                    <a:pt x="445" y="506"/>
                  </a:lnTo>
                  <a:lnTo>
                    <a:pt x="408" y="529"/>
                  </a:lnTo>
                  <a:lnTo>
                    <a:pt x="369" y="546"/>
                  </a:lnTo>
                  <a:lnTo>
                    <a:pt x="325" y="556"/>
                  </a:lnTo>
                  <a:lnTo>
                    <a:pt x="280" y="560"/>
                  </a:lnTo>
                  <a:lnTo>
                    <a:pt x="234" y="556"/>
                  </a:lnTo>
                  <a:lnTo>
                    <a:pt x="191" y="546"/>
                  </a:lnTo>
                  <a:lnTo>
                    <a:pt x="151" y="529"/>
                  </a:lnTo>
                  <a:lnTo>
                    <a:pt x="115" y="506"/>
                  </a:lnTo>
                  <a:lnTo>
                    <a:pt x="82" y="478"/>
                  </a:lnTo>
                  <a:lnTo>
                    <a:pt x="53" y="445"/>
                  </a:lnTo>
                  <a:lnTo>
                    <a:pt x="31" y="408"/>
                  </a:lnTo>
                  <a:lnTo>
                    <a:pt x="14" y="369"/>
                  </a:lnTo>
                  <a:lnTo>
                    <a:pt x="3" y="326"/>
                  </a:lnTo>
                  <a:lnTo>
                    <a:pt x="0" y="280"/>
                  </a:lnTo>
                  <a:lnTo>
                    <a:pt x="3" y="234"/>
                  </a:lnTo>
                  <a:lnTo>
                    <a:pt x="14" y="191"/>
                  </a:lnTo>
                  <a:lnTo>
                    <a:pt x="31" y="152"/>
                  </a:lnTo>
                  <a:lnTo>
                    <a:pt x="53" y="115"/>
                  </a:lnTo>
                  <a:lnTo>
                    <a:pt x="82" y="82"/>
                  </a:lnTo>
                  <a:lnTo>
                    <a:pt x="115" y="53"/>
                  </a:lnTo>
                  <a:lnTo>
                    <a:pt x="151" y="31"/>
                  </a:lnTo>
                  <a:lnTo>
                    <a:pt x="191" y="14"/>
                  </a:lnTo>
                  <a:lnTo>
                    <a:pt x="234" y="4"/>
                  </a:lnTo>
                  <a:lnTo>
                    <a:pt x="280" y="0"/>
                  </a:lnTo>
                  <a:close/>
                </a:path>
              </a:pathLst>
            </a:custGeom>
            <a:solidFill>
              <a:srgbClr val="15608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6" name="Google Shape;326;p13"/>
            <p:cNvSpPr/>
            <p:nvPr/>
          </p:nvSpPr>
          <p:spPr>
            <a:xfrm>
              <a:off x="1100289" y="2543133"/>
              <a:ext cx="1287767" cy="1287767"/>
            </a:xfrm>
            <a:custGeom>
              <a:avLst/>
              <a:gdLst/>
              <a:ahLst/>
              <a:cxnLst/>
              <a:rect l="l" t="t" r="r" b="b"/>
              <a:pathLst>
                <a:path w="427" h="427" extrusionOk="0">
                  <a:moveTo>
                    <a:pt x="214" y="0"/>
                  </a:moveTo>
                  <a:lnTo>
                    <a:pt x="252" y="4"/>
                  </a:lnTo>
                  <a:lnTo>
                    <a:pt x="288" y="14"/>
                  </a:lnTo>
                  <a:lnTo>
                    <a:pt x="321" y="29"/>
                  </a:lnTo>
                  <a:lnTo>
                    <a:pt x="351" y="50"/>
                  </a:lnTo>
                  <a:lnTo>
                    <a:pt x="377" y="76"/>
                  </a:lnTo>
                  <a:lnTo>
                    <a:pt x="398" y="106"/>
                  </a:lnTo>
                  <a:lnTo>
                    <a:pt x="414" y="139"/>
                  </a:lnTo>
                  <a:lnTo>
                    <a:pt x="423" y="176"/>
                  </a:lnTo>
                  <a:lnTo>
                    <a:pt x="427" y="214"/>
                  </a:lnTo>
                  <a:lnTo>
                    <a:pt x="423" y="252"/>
                  </a:lnTo>
                  <a:lnTo>
                    <a:pt x="414" y="288"/>
                  </a:lnTo>
                  <a:lnTo>
                    <a:pt x="398" y="321"/>
                  </a:lnTo>
                  <a:lnTo>
                    <a:pt x="377" y="351"/>
                  </a:lnTo>
                  <a:lnTo>
                    <a:pt x="351" y="377"/>
                  </a:lnTo>
                  <a:lnTo>
                    <a:pt x="321" y="398"/>
                  </a:lnTo>
                  <a:lnTo>
                    <a:pt x="288" y="414"/>
                  </a:lnTo>
                  <a:lnTo>
                    <a:pt x="252" y="423"/>
                  </a:lnTo>
                  <a:lnTo>
                    <a:pt x="214" y="427"/>
                  </a:lnTo>
                  <a:lnTo>
                    <a:pt x="176" y="423"/>
                  </a:lnTo>
                  <a:lnTo>
                    <a:pt x="139" y="414"/>
                  </a:lnTo>
                  <a:lnTo>
                    <a:pt x="106" y="398"/>
                  </a:lnTo>
                  <a:lnTo>
                    <a:pt x="76" y="377"/>
                  </a:lnTo>
                  <a:lnTo>
                    <a:pt x="50" y="351"/>
                  </a:lnTo>
                  <a:lnTo>
                    <a:pt x="29" y="321"/>
                  </a:lnTo>
                  <a:lnTo>
                    <a:pt x="13" y="288"/>
                  </a:lnTo>
                  <a:lnTo>
                    <a:pt x="4" y="252"/>
                  </a:lnTo>
                  <a:lnTo>
                    <a:pt x="0" y="214"/>
                  </a:lnTo>
                  <a:lnTo>
                    <a:pt x="4" y="176"/>
                  </a:lnTo>
                  <a:lnTo>
                    <a:pt x="13" y="139"/>
                  </a:lnTo>
                  <a:lnTo>
                    <a:pt x="29" y="106"/>
                  </a:lnTo>
                  <a:lnTo>
                    <a:pt x="50" y="76"/>
                  </a:lnTo>
                  <a:lnTo>
                    <a:pt x="76" y="50"/>
                  </a:lnTo>
                  <a:lnTo>
                    <a:pt x="106" y="29"/>
                  </a:lnTo>
                  <a:lnTo>
                    <a:pt x="139" y="14"/>
                  </a:lnTo>
                  <a:lnTo>
                    <a:pt x="176" y="4"/>
                  </a:lnTo>
                  <a:lnTo>
                    <a:pt x="214"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327" name="Google Shape;327;p13">
            <a:extLst>
              <a:ext uri="{C183D7F6-B498-43B3-948B-1728B52AA6E4}">
                <adec:decorative xmlns:adec="http://schemas.microsoft.com/office/drawing/2017/decorative" val="1"/>
              </a:ext>
            </a:extLst>
          </p:cNvPr>
          <p:cNvGrpSpPr/>
          <p:nvPr/>
        </p:nvGrpSpPr>
        <p:grpSpPr>
          <a:xfrm>
            <a:off x="6256273" y="2416452"/>
            <a:ext cx="1579627" cy="1578142"/>
            <a:chOff x="3817567" y="2344087"/>
            <a:chExt cx="1688874" cy="1688874"/>
          </a:xfrm>
        </p:grpSpPr>
        <p:sp>
          <p:nvSpPr>
            <p:cNvPr id="328" name="Google Shape;328;p13"/>
            <p:cNvSpPr/>
            <p:nvPr/>
          </p:nvSpPr>
          <p:spPr>
            <a:xfrm>
              <a:off x="3817567" y="2344087"/>
              <a:ext cx="1688874" cy="1688874"/>
            </a:xfrm>
            <a:prstGeom prst="ellipse">
              <a:avLst/>
            </a:prstGeom>
            <a:solidFill>
              <a:srgbClr val="00A79E"/>
            </a:solid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9" name="Google Shape;329;p13"/>
            <p:cNvSpPr/>
            <p:nvPr/>
          </p:nvSpPr>
          <p:spPr>
            <a:xfrm>
              <a:off x="4025501" y="2544273"/>
              <a:ext cx="1285703" cy="1288501"/>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3"/>
                </a:solidFill>
                <a:latin typeface="Calibri"/>
                <a:ea typeface="Calibri"/>
                <a:cs typeface="Calibri"/>
                <a:sym typeface="Calibri"/>
              </a:endParaRPr>
            </a:p>
          </p:txBody>
        </p:sp>
      </p:grpSp>
      <p:grpSp>
        <p:nvGrpSpPr>
          <p:cNvPr id="330" name="Google Shape;330;p13">
            <a:extLst>
              <a:ext uri="{C183D7F6-B498-43B3-948B-1728B52AA6E4}">
                <adec:decorative xmlns:adec="http://schemas.microsoft.com/office/drawing/2017/decorative" val="1"/>
              </a:ext>
            </a:extLst>
          </p:cNvPr>
          <p:cNvGrpSpPr/>
          <p:nvPr/>
        </p:nvGrpSpPr>
        <p:grpSpPr>
          <a:xfrm>
            <a:off x="8039291" y="3374223"/>
            <a:ext cx="1584081" cy="1578142"/>
            <a:chOff x="6733890" y="2344087"/>
            <a:chExt cx="1694906" cy="1688874"/>
          </a:xfrm>
        </p:grpSpPr>
        <p:sp>
          <p:nvSpPr>
            <p:cNvPr id="331" name="Google Shape;331;p13"/>
            <p:cNvSpPr/>
            <p:nvPr/>
          </p:nvSpPr>
          <p:spPr>
            <a:xfrm>
              <a:off x="6733890" y="2344087"/>
              <a:ext cx="1694906" cy="1688874"/>
            </a:xfrm>
            <a:prstGeom prst="ellipse">
              <a:avLst/>
            </a:prstGeom>
            <a:solidFill>
              <a:srgbClr val="00AEEE"/>
            </a:solid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2" name="Google Shape;332;p13"/>
            <p:cNvSpPr/>
            <p:nvPr/>
          </p:nvSpPr>
          <p:spPr>
            <a:xfrm>
              <a:off x="6938804" y="2541096"/>
              <a:ext cx="1285078" cy="1288501"/>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3"/>
                </a:solidFill>
                <a:latin typeface="Calibri"/>
                <a:ea typeface="Calibri"/>
                <a:cs typeface="Calibri"/>
                <a:sym typeface="Calibri"/>
              </a:endParaRPr>
            </a:p>
          </p:txBody>
        </p:sp>
      </p:grpSp>
      <p:grpSp>
        <p:nvGrpSpPr>
          <p:cNvPr id="333" name="Google Shape;333;p13">
            <a:extLst>
              <a:ext uri="{C183D7F6-B498-43B3-948B-1728B52AA6E4}">
                <adec:decorative xmlns:adec="http://schemas.microsoft.com/office/drawing/2017/decorative" val="1"/>
              </a:ext>
            </a:extLst>
          </p:cNvPr>
          <p:cNvGrpSpPr/>
          <p:nvPr/>
        </p:nvGrpSpPr>
        <p:grpSpPr>
          <a:xfrm>
            <a:off x="9277340" y="5062018"/>
            <a:ext cx="1579627" cy="1578142"/>
            <a:chOff x="9653229" y="2344087"/>
            <a:chExt cx="1688874" cy="1688874"/>
          </a:xfrm>
        </p:grpSpPr>
        <p:sp>
          <p:nvSpPr>
            <p:cNvPr id="334" name="Google Shape;334;p13"/>
            <p:cNvSpPr/>
            <p:nvPr/>
          </p:nvSpPr>
          <p:spPr>
            <a:xfrm>
              <a:off x="9653229" y="2344087"/>
              <a:ext cx="1688874" cy="1688874"/>
            </a:xfrm>
            <a:custGeom>
              <a:avLst/>
              <a:gdLst/>
              <a:ahLst/>
              <a:cxnLst/>
              <a:rect l="l" t="t" r="r" b="b"/>
              <a:pathLst>
                <a:path w="560" h="560" extrusionOk="0">
                  <a:moveTo>
                    <a:pt x="280" y="0"/>
                  </a:moveTo>
                  <a:lnTo>
                    <a:pt x="326" y="4"/>
                  </a:lnTo>
                  <a:lnTo>
                    <a:pt x="369" y="14"/>
                  </a:lnTo>
                  <a:lnTo>
                    <a:pt x="408" y="31"/>
                  </a:lnTo>
                  <a:lnTo>
                    <a:pt x="445" y="53"/>
                  </a:lnTo>
                  <a:lnTo>
                    <a:pt x="478" y="82"/>
                  </a:lnTo>
                  <a:lnTo>
                    <a:pt x="506" y="115"/>
                  </a:lnTo>
                  <a:lnTo>
                    <a:pt x="529" y="152"/>
                  </a:lnTo>
                  <a:lnTo>
                    <a:pt x="546" y="191"/>
                  </a:lnTo>
                  <a:lnTo>
                    <a:pt x="556" y="234"/>
                  </a:lnTo>
                  <a:lnTo>
                    <a:pt x="560" y="280"/>
                  </a:lnTo>
                  <a:lnTo>
                    <a:pt x="556" y="326"/>
                  </a:lnTo>
                  <a:lnTo>
                    <a:pt x="546" y="369"/>
                  </a:lnTo>
                  <a:lnTo>
                    <a:pt x="529" y="408"/>
                  </a:lnTo>
                  <a:lnTo>
                    <a:pt x="506" y="445"/>
                  </a:lnTo>
                  <a:lnTo>
                    <a:pt x="478" y="478"/>
                  </a:lnTo>
                  <a:lnTo>
                    <a:pt x="445" y="506"/>
                  </a:lnTo>
                  <a:lnTo>
                    <a:pt x="408" y="529"/>
                  </a:lnTo>
                  <a:lnTo>
                    <a:pt x="369" y="546"/>
                  </a:lnTo>
                  <a:lnTo>
                    <a:pt x="326" y="556"/>
                  </a:lnTo>
                  <a:lnTo>
                    <a:pt x="280" y="560"/>
                  </a:lnTo>
                  <a:lnTo>
                    <a:pt x="234" y="556"/>
                  </a:lnTo>
                  <a:lnTo>
                    <a:pt x="191" y="546"/>
                  </a:lnTo>
                  <a:lnTo>
                    <a:pt x="152" y="529"/>
                  </a:lnTo>
                  <a:lnTo>
                    <a:pt x="115" y="506"/>
                  </a:lnTo>
                  <a:lnTo>
                    <a:pt x="82" y="478"/>
                  </a:lnTo>
                  <a:lnTo>
                    <a:pt x="53" y="445"/>
                  </a:lnTo>
                  <a:lnTo>
                    <a:pt x="31" y="408"/>
                  </a:lnTo>
                  <a:lnTo>
                    <a:pt x="14" y="369"/>
                  </a:lnTo>
                  <a:lnTo>
                    <a:pt x="4" y="326"/>
                  </a:lnTo>
                  <a:lnTo>
                    <a:pt x="0" y="280"/>
                  </a:lnTo>
                  <a:lnTo>
                    <a:pt x="4" y="234"/>
                  </a:lnTo>
                  <a:lnTo>
                    <a:pt x="14" y="191"/>
                  </a:lnTo>
                  <a:lnTo>
                    <a:pt x="31" y="152"/>
                  </a:lnTo>
                  <a:lnTo>
                    <a:pt x="53" y="115"/>
                  </a:lnTo>
                  <a:lnTo>
                    <a:pt x="82" y="82"/>
                  </a:lnTo>
                  <a:lnTo>
                    <a:pt x="115" y="53"/>
                  </a:lnTo>
                  <a:lnTo>
                    <a:pt x="152" y="31"/>
                  </a:lnTo>
                  <a:lnTo>
                    <a:pt x="191" y="14"/>
                  </a:lnTo>
                  <a:lnTo>
                    <a:pt x="234" y="4"/>
                  </a:lnTo>
                  <a:lnTo>
                    <a:pt x="280" y="0"/>
                  </a:lnTo>
                  <a:close/>
                </a:path>
              </a:pathLst>
            </a:custGeom>
            <a:solidFill>
              <a:srgbClr val="00AA87"/>
            </a:solidFill>
            <a:ln w="9525" cap="flat" cmpd="sng">
              <a:solidFill>
                <a:srgbClr val="00AA8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5" name="Google Shape;335;p13"/>
            <p:cNvSpPr/>
            <p:nvPr/>
          </p:nvSpPr>
          <p:spPr>
            <a:xfrm>
              <a:off x="9653229" y="2344087"/>
              <a:ext cx="1688874" cy="1688874"/>
            </a:xfrm>
            <a:custGeom>
              <a:avLst/>
              <a:gdLst/>
              <a:ahLst/>
              <a:cxnLst/>
              <a:rect l="l" t="t" r="r" b="b"/>
              <a:pathLst>
                <a:path w="560" h="560" extrusionOk="0">
                  <a:moveTo>
                    <a:pt x="280" y="0"/>
                  </a:moveTo>
                  <a:lnTo>
                    <a:pt x="326" y="4"/>
                  </a:lnTo>
                  <a:lnTo>
                    <a:pt x="369" y="14"/>
                  </a:lnTo>
                  <a:lnTo>
                    <a:pt x="408" y="31"/>
                  </a:lnTo>
                  <a:lnTo>
                    <a:pt x="445" y="53"/>
                  </a:lnTo>
                  <a:lnTo>
                    <a:pt x="478" y="82"/>
                  </a:lnTo>
                  <a:lnTo>
                    <a:pt x="506" y="115"/>
                  </a:lnTo>
                  <a:lnTo>
                    <a:pt x="529" y="152"/>
                  </a:lnTo>
                  <a:lnTo>
                    <a:pt x="546" y="191"/>
                  </a:lnTo>
                  <a:lnTo>
                    <a:pt x="556" y="234"/>
                  </a:lnTo>
                  <a:lnTo>
                    <a:pt x="560" y="280"/>
                  </a:lnTo>
                  <a:lnTo>
                    <a:pt x="556" y="326"/>
                  </a:lnTo>
                  <a:lnTo>
                    <a:pt x="546" y="369"/>
                  </a:lnTo>
                  <a:lnTo>
                    <a:pt x="529" y="408"/>
                  </a:lnTo>
                  <a:lnTo>
                    <a:pt x="506" y="445"/>
                  </a:lnTo>
                  <a:lnTo>
                    <a:pt x="478" y="478"/>
                  </a:lnTo>
                  <a:lnTo>
                    <a:pt x="445" y="506"/>
                  </a:lnTo>
                  <a:lnTo>
                    <a:pt x="408" y="529"/>
                  </a:lnTo>
                  <a:lnTo>
                    <a:pt x="369" y="546"/>
                  </a:lnTo>
                  <a:lnTo>
                    <a:pt x="326" y="556"/>
                  </a:lnTo>
                  <a:lnTo>
                    <a:pt x="280" y="560"/>
                  </a:lnTo>
                  <a:lnTo>
                    <a:pt x="235" y="556"/>
                  </a:lnTo>
                  <a:lnTo>
                    <a:pt x="194" y="547"/>
                  </a:lnTo>
                  <a:lnTo>
                    <a:pt x="154" y="530"/>
                  </a:lnTo>
                  <a:lnTo>
                    <a:pt x="118" y="508"/>
                  </a:lnTo>
                  <a:lnTo>
                    <a:pt x="85" y="481"/>
                  </a:lnTo>
                  <a:lnTo>
                    <a:pt x="57" y="450"/>
                  </a:lnTo>
                  <a:lnTo>
                    <a:pt x="33" y="412"/>
                  </a:lnTo>
                  <a:lnTo>
                    <a:pt x="15" y="371"/>
                  </a:lnTo>
                  <a:lnTo>
                    <a:pt x="4" y="327"/>
                  </a:lnTo>
                  <a:lnTo>
                    <a:pt x="0" y="280"/>
                  </a:lnTo>
                  <a:lnTo>
                    <a:pt x="4" y="234"/>
                  </a:lnTo>
                  <a:lnTo>
                    <a:pt x="14" y="191"/>
                  </a:lnTo>
                  <a:lnTo>
                    <a:pt x="31" y="152"/>
                  </a:lnTo>
                  <a:lnTo>
                    <a:pt x="53" y="115"/>
                  </a:lnTo>
                  <a:lnTo>
                    <a:pt x="82" y="82"/>
                  </a:lnTo>
                  <a:lnTo>
                    <a:pt x="115" y="53"/>
                  </a:lnTo>
                  <a:lnTo>
                    <a:pt x="152" y="31"/>
                  </a:lnTo>
                  <a:lnTo>
                    <a:pt x="191" y="14"/>
                  </a:lnTo>
                  <a:lnTo>
                    <a:pt x="234" y="4"/>
                  </a:lnTo>
                  <a:lnTo>
                    <a:pt x="280" y="0"/>
                  </a:lnTo>
                  <a:close/>
                </a:path>
              </a:pathLst>
            </a:custGeom>
            <a:solidFill>
              <a:srgbClr val="8DC53E"/>
            </a:solidFill>
            <a:ln w="9525" cap="flat" cmpd="sng">
              <a:solidFill>
                <a:schemeClr val="accent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6" name="Google Shape;336;p13"/>
            <p:cNvSpPr/>
            <p:nvPr/>
          </p:nvSpPr>
          <p:spPr>
            <a:xfrm>
              <a:off x="9854814" y="2542684"/>
              <a:ext cx="1285703" cy="1288502"/>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3"/>
                </a:solidFill>
                <a:latin typeface="Calibri"/>
                <a:ea typeface="Calibri"/>
                <a:cs typeface="Calibri"/>
                <a:sym typeface="Calibri"/>
              </a:endParaRPr>
            </a:p>
          </p:txBody>
        </p:sp>
      </p:grpSp>
      <p:grpSp>
        <p:nvGrpSpPr>
          <p:cNvPr id="337" name="Google Shape;337;p13">
            <a:extLst>
              <a:ext uri="{C183D7F6-B498-43B3-948B-1728B52AA6E4}">
                <adec:decorative xmlns:adec="http://schemas.microsoft.com/office/drawing/2017/decorative" val="1"/>
              </a:ext>
            </a:extLst>
          </p:cNvPr>
          <p:cNvGrpSpPr/>
          <p:nvPr/>
        </p:nvGrpSpPr>
        <p:grpSpPr>
          <a:xfrm>
            <a:off x="1123871" y="5062018"/>
            <a:ext cx="1579627" cy="1578142"/>
            <a:chOff x="9653229" y="2344087"/>
            <a:chExt cx="1688874" cy="1688874"/>
          </a:xfrm>
        </p:grpSpPr>
        <p:sp>
          <p:nvSpPr>
            <p:cNvPr id="338" name="Google Shape;338;p13"/>
            <p:cNvSpPr/>
            <p:nvPr/>
          </p:nvSpPr>
          <p:spPr>
            <a:xfrm>
              <a:off x="9653229" y="2344087"/>
              <a:ext cx="1688874" cy="1688874"/>
            </a:xfrm>
            <a:custGeom>
              <a:avLst/>
              <a:gdLst/>
              <a:ahLst/>
              <a:cxnLst/>
              <a:rect l="l" t="t" r="r" b="b"/>
              <a:pathLst>
                <a:path w="560" h="560" extrusionOk="0">
                  <a:moveTo>
                    <a:pt x="280" y="0"/>
                  </a:moveTo>
                  <a:lnTo>
                    <a:pt x="326" y="4"/>
                  </a:lnTo>
                  <a:lnTo>
                    <a:pt x="369" y="14"/>
                  </a:lnTo>
                  <a:lnTo>
                    <a:pt x="408" y="31"/>
                  </a:lnTo>
                  <a:lnTo>
                    <a:pt x="445" y="53"/>
                  </a:lnTo>
                  <a:lnTo>
                    <a:pt x="478" y="82"/>
                  </a:lnTo>
                  <a:lnTo>
                    <a:pt x="506" y="115"/>
                  </a:lnTo>
                  <a:lnTo>
                    <a:pt x="529" y="152"/>
                  </a:lnTo>
                  <a:lnTo>
                    <a:pt x="546" y="191"/>
                  </a:lnTo>
                  <a:lnTo>
                    <a:pt x="556" y="234"/>
                  </a:lnTo>
                  <a:lnTo>
                    <a:pt x="560" y="280"/>
                  </a:lnTo>
                  <a:lnTo>
                    <a:pt x="556" y="326"/>
                  </a:lnTo>
                  <a:lnTo>
                    <a:pt x="546" y="369"/>
                  </a:lnTo>
                  <a:lnTo>
                    <a:pt x="529" y="408"/>
                  </a:lnTo>
                  <a:lnTo>
                    <a:pt x="506" y="445"/>
                  </a:lnTo>
                  <a:lnTo>
                    <a:pt x="478" y="478"/>
                  </a:lnTo>
                  <a:lnTo>
                    <a:pt x="445" y="506"/>
                  </a:lnTo>
                  <a:lnTo>
                    <a:pt x="408" y="529"/>
                  </a:lnTo>
                  <a:lnTo>
                    <a:pt x="369" y="546"/>
                  </a:lnTo>
                  <a:lnTo>
                    <a:pt x="326" y="556"/>
                  </a:lnTo>
                  <a:lnTo>
                    <a:pt x="280" y="560"/>
                  </a:lnTo>
                  <a:lnTo>
                    <a:pt x="234" y="556"/>
                  </a:lnTo>
                  <a:lnTo>
                    <a:pt x="191" y="546"/>
                  </a:lnTo>
                  <a:lnTo>
                    <a:pt x="152" y="529"/>
                  </a:lnTo>
                  <a:lnTo>
                    <a:pt x="115" y="506"/>
                  </a:lnTo>
                  <a:lnTo>
                    <a:pt x="82" y="478"/>
                  </a:lnTo>
                  <a:lnTo>
                    <a:pt x="53" y="445"/>
                  </a:lnTo>
                  <a:lnTo>
                    <a:pt x="31" y="408"/>
                  </a:lnTo>
                  <a:lnTo>
                    <a:pt x="14" y="369"/>
                  </a:lnTo>
                  <a:lnTo>
                    <a:pt x="4" y="326"/>
                  </a:lnTo>
                  <a:lnTo>
                    <a:pt x="0" y="280"/>
                  </a:lnTo>
                  <a:lnTo>
                    <a:pt x="4" y="234"/>
                  </a:lnTo>
                  <a:lnTo>
                    <a:pt x="14" y="191"/>
                  </a:lnTo>
                  <a:lnTo>
                    <a:pt x="31" y="152"/>
                  </a:lnTo>
                  <a:lnTo>
                    <a:pt x="53" y="115"/>
                  </a:lnTo>
                  <a:lnTo>
                    <a:pt x="82" y="82"/>
                  </a:lnTo>
                  <a:lnTo>
                    <a:pt x="115" y="53"/>
                  </a:lnTo>
                  <a:lnTo>
                    <a:pt x="152" y="31"/>
                  </a:lnTo>
                  <a:lnTo>
                    <a:pt x="191" y="14"/>
                  </a:lnTo>
                  <a:lnTo>
                    <a:pt x="234" y="4"/>
                  </a:lnTo>
                  <a:lnTo>
                    <a:pt x="280" y="0"/>
                  </a:lnTo>
                  <a:close/>
                </a:path>
              </a:pathLst>
            </a:custGeom>
            <a:solidFill>
              <a:srgbClr val="00AA87"/>
            </a:solidFill>
            <a:ln w="9525" cap="flat" cmpd="sng">
              <a:solidFill>
                <a:srgbClr val="00AA8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9" name="Google Shape;339;p13"/>
            <p:cNvSpPr/>
            <p:nvPr/>
          </p:nvSpPr>
          <p:spPr>
            <a:xfrm>
              <a:off x="9653229" y="2344087"/>
              <a:ext cx="1688874" cy="1688874"/>
            </a:xfrm>
            <a:custGeom>
              <a:avLst/>
              <a:gdLst/>
              <a:ahLst/>
              <a:cxnLst/>
              <a:rect l="l" t="t" r="r" b="b"/>
              <a:pathLst>
                <a:path w="560" h="560" extrusionOk="0">
                  <a:moveTo>
                    <a:pt x="280" y="0"/>
                  </a:moveTo>
                  <a:lnTo>
                    <a:pt x="326" y="4"/>
                  </a:lnTo>
                  <a:lnTo>
                    <a:pt x="369" y="14"/>
                  </a:lnTo>
                  <a:lnTo>
                    <a:pt x="408" y="31"/>
                  </a:lnTo>
                  <a:lnTo>
                    <a:pt x="445" y="53"/>
                  </a:lnTo>
                  <a:lnTo>
                    <a:pt x="478" y="82"/>
                  </a:lnTo>
                  <a:lnTo>
                    <a:pt x="506" y="115"/>
                  </a:lnTo>
                  <a:lnTo>
                    <a:pt x="529" y="152"/>
                  </a:lnTo>
                  <a:lnTo>
                    <a:pt x="546" y="191"/>
                  </a:lnTo>
                  <a:lnTo>
                    <a:pt x="556" y="234"/>
                  </a:lnTo>
                  <a:lnTo>
                    <a:pt x="560" y="280"/>
                  </a:lnTo>
                  <a:lnTo>
                    <a:pt x="556" y="326"/>
                  </a:lnTo>
                  <a:lnTo>
                    <a:pt x="546" y="369"/>
                  </a:lnTo>
                  <a:lnTo>
                    <a:pt x="529" y="408"/>
                  </a:lnTo>
                  <a:lnTo>
                    <a:pt x="506" y="445"/>
                  </a:lnTo>
                  <a:lnTo>
                    <a:pt x="478" y="478"/>
                  </a:lnTo>
                  <a:lnTo>
                    <a:pt x="445" y="506"/>
                  </a:lnTo>
                  <a:lnTo>
                    <a:pt x="408" y="529"/>
                  </a:lnTo>
                  <a:lnTo>
                    <a:pt x="369" y="546"/>
                  </a:lnTo>
                  <a:lnTo>
                    <a:pt x="326" y="556"/>
                  </a:lnTo>
                  <a:lnTo>
                    <a:pt x="280" y="560"/>
                  </a:lnTo>
                  <a:lnTo>
                    <a:pt x="235" y="556"/>
                  </a:lnTo>
                  <a:lnTo>
                    <a:pt x="194" y="547"/>
                  </a:lnTo>
                  <a:lnTo>
                    <a:pt x="154" y="530"/>
                  </a:lnTo>
                  <a:lnTo>
                    <a:pt x="118" y="508"/>
                  </a:lnTo>
                  <a:lnTo>
                    <a:pt x="85" y="481"/>
                  </a:lnTo>
                  <a:lnTo>
                    <a:pt x="57" y="450"/>
                  </a:lnTo>
                  <a:lnTo>
                    <a:pt x="33" y="412"/>
                  </a:lnTo>
                  <a:lnTo>
                    <a:pt x="15" y="371"/>
                  </a:lnTo>
                  <a:lnTo>
                    <a:pt x="4" y="327"/>
                  </a:lnTo>
                  <a:lnTo>
                    <a:pt x="0" y="280"/>
                  </a:lnTo>
                  <a:lnTo>
                    <a:pt x="4" y="234"/>
                  </a:lnTo>
                  <a:lnTo>
                    <a:pt x="14" y="191"/>
                  </a:lnTo>
                  <a:lnTo>
                    <a:pt x="31" y="152"/>
                  </a:lnTo>
                  <a:lnTo>
                    <a:pt x="53" y="115"/>
                  </a:lnTo>
                  <a:lnTo>
                    <a:pt x="82" y="82"/>
                  </a:lnTo>
                  <a:lnTo>
                    <a:pt x="115" y="53"/>
                  </a:lnTo>
                  <a:lnTo>
                    <a:pt x="152" y="31"/>
                  </a:lnTo>
                  <a:lnTo>
                    <a:pt x="191" y="14"/>
                  </a:lnTo>
                  <a:lnTo>
                    <a:pt x="234" y="4"/>
                  </a:lnTo>
                  <a:lnTo>
                    <a:pt x="280" y="0"/>
                  </a:lnTo>
                  <a:close/>
                </a:path>
              </a:pathLst>
            </a:custGeom>
            <a:solidFill>
              <a:srgbClr val="002060"/>
            </a:solidFill>
            <a:ln w="9525" cap="flat" cmpd="sng">
              <a:solidFill>
                <a:schemeClr val="accent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0" name="Google Shape;340;p13"/>
            <p:cNvSpPr/>
            <p:nvPr/>
          </p:nvSpPr>
          <p:spPr>
            <a:xfrm>
              <a:off x="9854814" y="2542684"/>
              <a:ext cx="1285703" cy="1288502"/>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3"/>
                </a:solidFill>
                <a:latin typeface="Calibri"/>
                <a:ea typeface="Calibri"/>
                <a:cs typeface="Calibri"/>
                <a:sym typeface="Calibri"/>
              </a:endParaRPr>
            </a:p>
          </p:txBody>
        </p:sp>
      </p:grpSp>
      <p:grpSp>
        <p:nvGrpSpPr>
          <p:cNvPr id="341" name="Google Shape;341;p13">
            <a:extLst>
              <a:ext uri="{C183D7F6-B498-43B3-948B-1728B52AA6E4}">
                <adec:decorative xmlns:adec="http://schemas.microsoft.com/office/drawing/2017/decorative" val="1"/>
              </a:ext>
            </a:extLst>
          </p:cNvPr>
          <p:cNvGrpSpPr/>
          <p:nvPr/>
        </p:nvGrpSpPr>
        <p:grpSpPr>
          <a:xfrm>
            <a:off x="2229947" y="3374223"/>
            <a:ext cx="1584081" cy="1578142"/>
            <a:chOff x="6733890" y="2344087"/>
            <a:chExt cx="1694906" cy="1688874"/>
          </a:xfrm>
        </p:grpSpPr>
        <p:sp>
          <p:nvSpPr>
            <p:cNvPr id="342" name="Google Shape;342;p13"/>
            <p:cNvSpPr/>
            <p:nvPr/>
          </p:nvSpPr>
          <p:spPr>
            <a:xfrm>
              <a:off x="6733890" y="2344087"/>
              <a:ext cx="1694906" cy="1688874"/>
            </a:xfrm>
            <a:prstGeom prst="ellipse">
              <a:avLst/>
            </a:prstGeom>
            <a:solidFill>
              <a:srgbClr val="074F6A"/>
            </a:solid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3" name="Google Shape;343;p13"/>
            <p:cNvSpPr/>
            <p:nvPr/>
          </p:nvSpPr>
          <p:spPr>
            <a:xfrm>
              <a:off x="6938804" y="2541096"/>
              <a:ext cx="1285078" cy="1288501"/>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3"/>
                </a:solidFill>
                <a:latin typeface="Calibri"/>
                <a:ea typeface="Calibri"/>
                <a:cs typeface="Calibri"/>
                <a:sym typeface="Calibri"/>
              </a:endParaRPr>
            </a:p>
          </p:txBody>
        </p:sp>
      </p:grpSp>
      <p:sp>
        <p:nvSpPr>
          <p:cNvPr id="344" name="Google Shape;344;p13">
            <a:extLst>
              <a:ext uri="{C183D7F6-B498-43B3-948B-1728B52AA6E4}">
                <adec:decorative xmlns:adec="http://schemas.microsoft.com/office/drawing/2017/decorative" val="1"/>
              </a:ext>
            </a:extLst>
          </p:cNvPr>
          <p:cNvSpPr txBox="1"/>
          <p:nvPr/>
        </p:nvSpPr>
        <p:spPr>
          <a:xfrm>
            <a:off x="9962053" y="4450542"/>
            <a:ext cx="2592181"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a:solidFill>
                  <a:schemeClr val="lt1"/>
                </a:solidFill>
                <a:latin typeface="Calibri"/>
                <a:ea typeface="Calibri"/>
                <a:cs typeface="Calibri"/>
                <a:sym typeface="Calibri"/>
              </a:rPr>
              <a:t>הפקת </a:t>
            </a:r>
            <a:endParaRPr/>
          </a:p>
          <a:p>
            <a:pPr marL="0" marR="0" lvl="0" indent="0" algn="ctr" rtl="1">
              <a:lnSpc>
                <a:spcPct val="90000"/>
              </a:lnSpc>
              <a:spcBef>
                <a:spcPts val="0"/>
              </a:spcBef>
              <a:spcAft>
                <a:spcPts val="0"/>
              </a:spcAft>
              <a:buClr>
                <a:schemeClr val="lt1"/>
              </a:buClr>
              <a:buSzPts val="2800"/>
              <a:buFont typeface="Arial"/>
              <a:buNone/>
            </a:pPr>
            <a:r>
              <a:rPr lang="iw-IL" sz="2200">
                <a:solidFill>
                  <a:schemeClr val="lt1"/>
                </a:solidFill>
                <a:latin typeface="Calibri"/>
                <a:ea typeface="Calibri"/>
                <a:cs typeface="Calibri"/>
                <a:sym typeface="Calibri"/>
              </a:rPr>
              <a:t>חומרי הגלם</a:t>
            </a:r>
            <a:endParaRPr/>
          </a:p>
        </p:txBody>
      </p:sp>
      <p:sp>
        <p:nvSpPr>
          <p:cNvPr id="345" name="Google Shape;345;p13"/>
          <p:cNvSpPr txBox="1"/>
          <p:nvPr/>
        </p:nvSpPr>
        <p:spPr>
          <a:xfrm>
            <a:off x="8665962" y="2788850"/>
            <a:ext cx="2592181"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a:solidFill>
                  <a:schemeClr val="lt1"/>
                </a:solidFill>
                <a:latin typeface="Calibri"/>
                <a:ea typeface="Calibri"/>
                <a:cs typeface="Calibri"/>
                <a:sym typeface="Calibri"/>
              </a:rPr>
              <a:t>שינוע </a:t>
            </a:r>
            <a:endParaRPr/>
          </a:p>
          <a:p>
            <a:pPr marL="0" marR="0" lvl="0" indent="0" algn="ctr" rtl="1">
              <a:lnSpc>
                <a:spcPct val="90000"/>
              </a:lnSpc>
              <a:spcBef>
                <a:spcPts val="0"/>
              </a:spcBef>
              <a:spcAft>
                <a:spcPts val="0"/>
              </a:spcAft>
              <a:buClr>
                <a:schemeClr val="lt1"/>
              </a:buClr>
              <a:buSzPts val="2800"/>
              <a:buFont typeface="Arial"/>
              <a:buNone/>
            </a:pPr>
            <a:r>
              <a:rPr lang="iw-IL" sz="2200">
                <a:solidFill>
                  <a:schemeClr val="lt1"/>
                </a:solidFill>
                <a:latin typeface="Calibri"/>
                <a:ea typeface="Calibri"/>
                <a:cs typeface="Calibri"/>
                <a:sym typeface="Calibri"/>
              </a:rPr>
              <a:t>חומרי הגלם</a:t>
            </a:r>
            <a:endParaRPr/>
          </a:p>
        </p:txBody>
      </p:sp>
      <p:sp>
        <p:nvSpPr>
          <p:cNvPr id="347" name="Google Shape;347;p13"/>
          <p:cNvSpPr txBox="1"/>
          <p:nvPr/>
        </p:nvSpPr>
        <p:spPr>
          <a:xfrm>
            <a:off x="2590681" y="2037975"/>
            <a:ext cx="2592181"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a:solidFill>
                  <a:schemeClr val="lt1"/>
                </a:solidFill>
                <a:latin typeface="Calibri"/>
                <a:ea typeface="Calibri"/>
                <a:cs typeface="Calibri"/>
                <a:sym typeface="Calibri"/>
              </a:rPr>
              <a:t>הפצת המוצר</a:t>
            </a:r>
            <a:endParaRPr/>
          </a:p>
        </p:txBody>
      </p:sp>
      <p:sp>
        <p:nvSpPr>
          <p:cNvPr id="356" name="Google Shape;356;p13"/>
          <p:cNvSpPr/>
          <p:nvPr/>
        </p:nvSpPr>
        <p:spPr>
          <a:xfrm>
            <a:off x="3631595" y="5143962"/>
            <a:ext cx="4928810" cy="1384954"/>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8800"/>
              <a:buFont typeface="Arial"/>
              <a:buNone/>
            </a:pPr>
            <a:r>
              <a:rPr lang="iw-IL" sz="2800" b="1" i="0" u="none" strike="noStrike" cap="none" dirty="0">
                <a:solidFill>
                  <a:schemeClr val="lt1"/>
                </a:solidFill>
                <a:latin typeface="Calibri"/>
                <a:ea typeface="Calibri"/>
                <a:cs typeface="Calibri"/>
                <a:sym typeface="Calibri"/>
              </a:rPr>
              <a:t>הפצה ושינוע</a:t>
            </a:r>
            <a:r>
              <a:rPr lang="he-IL" sz="2800" b="1" i="0" u="none" strike="noStrike" cap="none" dirty="0">
                <a:solidFill>
                  <a:schemeClr val="lt1"/>
                </a:solidFill>
                <a:latin typeface="Calibri"/>
                <a:ea typeface="Calibri"/>
                <a:cs typeface="Calibri"/>
                <a:sym typeface="Calibri"/>
              </a:rPr>
              <a:t>:</a:t>
            </a:r>
            <a:r>
              <a:rPr lang="iw-IL" sz="2800" b="1" i="0" u="none" strike="noStrike" cap="none" dirty="0">
                <a:solidFill>
                  <a:schemeClr val="lt1"/>
                </a:solidFill>
                <a:latin typeface="Calibri"/>
                <a:ea typeface="Calibri"/>
                <a:cs typeface="Calibri"/>
                <a:sym typeface="Calibri"/>
              </a:rPr>
              <a:t> אריזות פשוטות</a:t>
            </a:r>
            <a:r>
              <a:rPr lang="he-IL" sz="2800" b="1" i="0" u="none" strike="noStrike" cap="none" dirty="0">
                <a:solidFill>
                  <a:schemeClr val="lt1"/>
                </a:solidFill>
                <a:latin typeface="Calibri"/>
                <a:ea typeface="Calibri"/>
                <a:cs typeface="Calibri"/>
                <a:sym typeface="Calibri"/>
              </a:rPr>
              <a:t>,</a:t>
            </a:r>
            <a:r>
              <a:rPr lang="iw-IL" sz="2800" b="1" i="0" u="none" strike="noStrike" cap="none" dirty="0">
                <a:solidFill>
                  <a:schemeClr val="lt1"/>
                </a:solidFill>
                <a:latin typeface="Calibri"/>
                <a:ea typeface="Calibri"/>
                <a:cs typeface="Calibri"/>
                <a:sym typeface="Calibri"/>
              </a:rPr>
              <a:t> הפצה יעילה</a:t>
            </a:r>
            <a:endParaRPr dirty="0"/>
          </a:p>
          <a:p>
            <a:pPr marL="0" marR="0" lvl="0" indent="0" algn="ctr" rtl="1">
              <a:lnSpc>
                <a:spcPct val="100000"/>
              </a:lnSpc>
              <a:spcBef>
                <a:spcPts val="0"/>
              </a:spcBef>
              <a:spcAft>
                <a:spcPts val="0"/>
              </a:spcAft>
              <a:buClr>
                <a:srgbClr val="000000"/>
              </a:buClr>
              <a:buSzPts val="8800"/>
              <a:buFont typeface="Arial"/>
              <a:buNone/>
            </a:pPr>
            <a:r>
              <a:rPr lang="iw-IL" sz="2800" b="1" i="0" u="none" strike="noStrike" cap="none" dirty="0">
                <a:solidFill>
                  <a:schemeClr val="lt1"/>
                </a:solidFill>
                <a:latin typeface="Calibri"/>
                <a:ea typeface="Calibri"/>
                <a:cs typeface="Calibri"/>
                <a:sym typeface="Calibri"/>
              </a:rPr>
              <a:t>רכבי הפצה לא מזהמים</a:t>
            </a:r>
            <a:endParaRPr dirty="0"/>
          </a:p>
        </p:txBody>
      </p:sp>
      <p:sp>
        <p:nvSpPr>
          <p:cNvPr id="346" name="Google Shape;346;p13">
            <a:extLst>
              <a:ext uri="{C183D7F6-B498-43B3-948B-1728B52AA6E4}">
                <adec:decorative xmlns:adec="http://schemas.microsoft.com/office/drawing/2017/decorative" val="1"/>
              </a:ext>
            </a:extLst>
          </p:cNvPr>
          <p:cNvSpPr txBox="1"/>
          <p:nvPr/>
        </p:nvSpPr>
        <p:spPr>
          <a:xfrm>
            <a:off x="6734293" y="2093256"/>
            <a:ext cx="2592181"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a:solidFill>
                  <a:schemeClr val="lt1"/>
                </a:solidFill>
                <a:latin typeface="Calibri"/>
                <a:ea typeface="Calibri"/>
                <a:cs typeface="Calibri"/>
                <a:sym typeface="Calibri"/>
              </a:rPr>
              <a:t>ייצור המוצר</a:t>
            </a:r>
            <a:endParaRPr/>
          </a:p>
        </p:txBody>
      </p:sp>
      <p:sp>
        <p:nvSpPr>
          <p:cNvPr id="348" name="Google Shape;348;p13">
            <a:extLst>
              <a:ext uri="{C183D7F6-B498-43B3-948B-1728B52AA6E4}">
                <adec:decorative xmlns:adec="http://schemas.microsoft.com/office/drawing/2017/decorative" val="1"/>
              </a:ext>
            </a:extLst>
          </p:cNvPr>
          <p:cNvSpPr txBox="1"/>
          <p:nvPr/>
        </p:nvSpPr>
        <p:spPr>
          <a:xfrm>
            <a:off x="678246" y="2964230"/>
            <a:ext cx="2592181"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a:solidFill>
                  <a:schemeClr val="lt1"/>
                </a:solidFill>
                <a:latin typeface="Calibri"/>
                <a:ea typeface="Calibri"/>
                <a:cs typeface="Calibri"/>
                <a:sym typeface="Calibri"/>
              </a:rPr>
              <a:t>שימוש במוצר</a:t>
            </a:r>
            <a:endParaRPr/>
          </a:p>
        </p:txBody>
      </p:sp>
      <p:sp>
        <p:nvSpPr>
          <p:cNvPr id="349" name="Google Shape;349;p13">
            <a:extLst>
              <a:ext uri="{C183D7F6-B498-43B3-948B-1728B52AA6E4}">
                <adec:decorative xmlns:adec="http://schemas.microsoft.com/office/drawing/2017/decorative" val="1"/>
              </a:ext>
            </a:extLst>
          </p:cNvPr>
          <p:cNvSpPr txBox="1"/>
          <p:nvPr/>
        </p:nvSpPr>
        <p:spPr>
          <a:xfrm>
            <a:off x="-326031" y="4412935"/>
            <a:ext cx="2592181"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a:solidFill>
                  <a:schemeClr val="lt1"/>
                </a:solidFill>
                <a:latin typeface="Calibri"/>
                <a:ea typeface="Calibri"/>
                <a:cs typeface="Calibri"/>
                <a:sym typeface="Calibri"/>
              </a:rPr>
              <a:t>סיום</a:t>
            </a:r>
            <a:endParaRPr/>
          </a:p>
          <a:p>
            <a:pPr marL="0" marR="0" lvl="0" indent="0" algn="ctr" rtl="1">
              <a:lnSpc>
                <a:spcPct val="90000"/>
              </a:lnSpc>
              <a:spcBef>
                <a:spcPts val="0"/>
              </a:spcBef>
              <a:spcAft>
                <a:spcPts val="0"/>
              </a:spcAft>
              <a:buClr>
                <a:schemeClr val="lt1"/>
              </a:buClr>
              <a:buSzPts val="2800"/>
              <a:buFont typeface="Arial"/>
              <a:buNone/>
            </a:pPr>
            <a:r>
              <a:rPr lang="iw-IL" sz="2200">
                <a:solidFill>
                  <a:schemeClr val="lt1"/>
                </a:solidFill>
                <a:latin typeface="Calibri"/>
                <a:ea typeface="Calibri"/>
                <a:cs typeface="Calibri"/>
                <a:sym typeface="Calibri"/>
              </a:rPr>
              <a:t>השימוש במוצר</a:t>
            </a:r>
            <a:endParaRPr/>
          </a:p>
        </p:txBody>
      </p:sp>
      <p:pic>
        <p:nvPicPr>
          <p:cNvPr id="357" name="Google Shape;357;p1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rot="2806630">
            <a:off x="7805871" y="4778955"/>
            <a:ext cx="477085" cy="267168"/>
          </a:xfrm>
          <a:prstGeom prst="rect">
            <a:avLst/>
          </a:prstGeom>
          <a:noFill/>
          <a:ln>
            <a:noFill/>
          </a:ln>
        </p:spPr>
      </p:pic>
      <p:pic>
        <p:nvPicPr>
          <p:cNvPr id="358" name="Google Shape;358;p1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rot="-1684625">
            <a:off x="5029319" y="4055516"/>
            <a:ext cx="477085" cy="267168"/>
          </a:xfrm>
          <a:prstGeom prst="rect">
            <a:avLst/>
          </a:prstGeom>
          <a:noFill/>
          <a:ln>
            <a:noFill/>
          </a:ln>
        </p:spPr>
      </p:pic>
      <p:pic>
        <p:nvPicPr>
          <p:cNvPr id="2" name="Google Shape;308;p12">
            <a:extLst>
              <a:ext uri="{FF2B5EF4-FFF2-40B4-BE49-F238E27FC236}">
                <a16:creationId xmlns:a16="http://schemas.microsoft.com/office/drawing/2014/main" id="{A0599A35-07B7-23D0-72C6-C78A871F0BBE}"/>
              </a:ext>
              <a:ext uri="{C183D7F6-B498-43B3-948B-1728B52AA6E4}">
                <adec:decorative xmlns:adec="http://schemas.microsoft.com/office/drawing/2017/decorative" val="1"/>
              </a:ext>
            </a:extLst>
          </p:cNvPr>
          <p:cNvPicPr preferRelativeResize="0"/>
          <p:nvPr/>
        </p:nvPicPr>
        <p:blipFill rotWithShape="1">
          <a:blip r:embed="rId4">
            <a:clrChange>
              <a:clrFrom>
                <a:srgbClr val="FFFFFF"/>
              </a:clrFrom>
              <a:clrTo>
                <a:srgbClr val="FFFFFF">
                  <a:alpha val="0"/>
                </a:srgbClr>
              </a:clrTo>
            </a:clrChange>
            <a:alphaModFix/>
          </a:blip>
          <a:srcRect l="11669" t="5926" r="73161" b="77469"/>
          <a:stretch/>
        </p:blipFill>
        <p:spPr>
          <a:xfrm>
            <a:off x="4381327" y="2741287"/>
            <a:ext cx="1060619" cy="898476"/>
          </a:xfrm>
          <a:prstGeom prst="rect">
            <a:avLst/>
          </a:prstGeom>
          <a:noFill/>
          <a:ln>
            <a:noFill/>
          </a:ln>
        </p:spPr>
      </p:pic>
      <p:pic>
        <p:nvPicPr>
          <p:cNvPr id="3" name="Google Shape;309;p12">
            <a:extLst>
              <a:ext uri="{FF2B5EF4-FFF2-40B4-BE49-F238E27FC236}">
                <a16:creationId xmlns:a16="http://schemas.microsoft.com/office/drawing/2014/main" id="{82133F11-9C00-CC4D-4521-22BD853287EF}"/>
              </a:ext>
              <a:ext uri="{C183D7F6-B498-43B3-948B-1728B52AA6E4}">
                <adec:decorative xmlns:adec="http://schemas.microsoft.com/office/drawing/2017/decorative" val="1"/>
              </a:ext>
            </a:extLst>
          </p:cNvPr>
          <p:cNvPicPr preferRelativeResize="0"/>
          <p:nvPr/>
        </p:nvPicPr>
        <p:blipFill rotWithShape="1">
          <a:blip r:embed="rId5">
            <a:clrChange>
              <a:clrFrom>
                <a:srgbClr val="FFFFFF"/>
              </a:clrFrom>
              <a:clrTo>
                <a:srgbClr val="FFFFFF">
                  <a:alpha val="0"/>
                </a:srgbClr>
              </a:clrTo>
            </a:clrChange>
            <a:alphaModFix/>
          </a:blip>
          <a:srcRect l="73383" r="2570"/>
          <a:stretch/>
        </p:blipFill>
        <p:spPr>
          <a:xfrm>
            <a:off x="1335033" y="5191821"/>
            <a:ext cx="1206598" cy="1237229"/>
          </a:xfrm>
          <a:prstGeom prst="rect">
            <a:avLst/>
          </a:prstGeom>
          <a:noFill/>
          <a:ln>
            <a:noFill/>
          </a:ln>
        </p:spPr>
      </p:pic>
      <p:pic>
        <p:nvPicPr>
          <p:cNvPr id="4" name="Google Shape;310;p12">
            <a:extLst>
              <a:ext uri="{FF2B5EF4-FFF2-40B4-BE49-F238E27FC236}">
                <a16:creationId xmlns:a16="http://schemas.microsoft.com/office/drawing/2014/main" id="{E70EE32A-D786-BEDC-7996-0DAD22476A10}"/>
              </a:ext>
              <a:ext uri="{C183D7F6-B498-43B3-948B-1728B52AA6E4}">
                <adec:decorative xmlns:adec="http://schemas.microsoft.com/office/drawing/2017/decorative" val="1"/>
              </a:ext>
            </a:extLst>
          </p:cNvPr>
          <p:cNvPicPr preferRelativeResize="0"/>
          <p:nvPr/>
        </p:nvPicPr>
        <p:blipFill rotWithShape="1">
          <a:blip r:embed="rId6">
            <a:clrChange>
              <a:clrFrom>
                <a:srgbClr val="FFFFFF"/>
              </a:clrFrom>
              <a:clrTo>
                <a:srgbClr val="FFFFFF">
                  <a:alpha val="0"/>
                </a:srgbClr>
              </a:clrTo>
            </a:clrChange>
            <a:alphaModFix/>
          </a:blip>
          <a:srcRect l="44148" t="8181" r="44474" b="68807"/>
          <a:stretch/>
        </p:blipFill>
        <p:spPr>
          <a:xfrm>
            <a:off x="9593070" y="5313478"/>
            <a:ext cx="947851" cy="1138137"/>
          </a:xfrm>
          <a:prstGeom prst="rect">
            <a:avLst/>
          </a:prstGeom>
          <a:noFill/>
          <a:ln>
            <a:noFill/>
          </a:ln>
        </p:spPr>
      </p:pic>
      <p:pic>
        <p:nvPicPr>
          <p:cNvPr id="5" name="Google Shape;311;p12">
            <a:extLst>
              <a:ext uri="{FF2B5EF4-FFF2-40B4-BE49-F238E27FC236}">
                <a16:creationId xmlns:a16="http://schemas.microsoft.com/office/drawing/2014/main" id="{0AA4CBDA-BF7F-5EA4-AE61-2E75D94B33D6}"/>
              </a:ext>
              <a:ext uri="{C183D7F6-B498-43B3-948B-1728B52AA6E4}">
                <adec:decorative xmlns:adec="http://schemas.microsoft.com/office/drawing/2017/decorative" val="1"/>
              </a:ext>
            </a:extLst>
          </p:cNvPr>
          <p:cNvPicPr preferRelativeResize="0"/>
          <p:nvPr/>
        </p:nvPicPr>
        <p:blipFill rotWithShape="1">
          <a:blip r:embed="rId7">
            <a:clrChange>
              <a:clrFrom>
                <a:srgbClr val="FFFFFF"/>
              </a:clrFrom>
              <a:clrTo>
                <a:srgbClr val="FFFFFF">
                  <a:alpha val="0"/>
                </a:srgbClr>
              </a:clrTo>
            </a:clrChange>
            <a:alphaModFix/>
          </a:blip>
          <a:srcRect l="71933" t="30523" r="8215" b="53442"/>
          <a:stretch/>
        </p:blipFill>
        <p:spPr>
          <a:xfrm>
            <a:off x="8190818" y="3581187"/>
            <a:ext cx="1303189" cy="1052657"/>
          </a:xfrm>
          <a:prstGeom prst="rect">
            <a:avLst/>
          </a:prstGeom>
          <a:noFill/>
          <a:ln>
            <a:noFill/>
          </a:ln>
        </p:spPr>
      </p:pic>
      <p:pic>
        <p:nvPicPr>
          <p:cNvPr id="6" name="Google Shape;312;p12">
            <a:extLst>
              <a:ext uri="{FF2B5EF4-FFF2-40B4-BE49-F238E27FC236}">
                <a16:creationId xmlns:a16="http://schemas.microsoft.com/office/drawing/2014/main" id="{9401BA22-1AA6-721F-5ED2-E66C76778A53}"/>
              </a:ext>
              <a:ext uri="{C183D7F6-B498-43B3-948B-1728B52AA6E4}">
                <adec:decorative xmlns:adec="http://schemas.microsoft.com/office/drawing/2017/decorative" val="1"/>
              </a:ext>
            </a:extLst>
          </p:cNvPr>
          <p:cNvPicPr preferRelativeResize="0"/>
          <p:nvPr/>
        </p:nvPicPr>
        <p:blipFill rotWithShape="1">
          <a:blip r:embed="rId8">
            <a:clrChange>
              <a:clrFrom>
                <a:srgbClr val="F5F5F5"/>
              </a:clrFrom>
              <a:clrTo>
                <a:srgbClr val="F5F5F5">
                  <a:alpha val="0"/>
                </a:srgbClr>
              </a:clrTo>
            </a:clrChange>
            <a:alphaModFix/>
          </a:blip>
          <a:srcRect l="45286" t="37430" r="42841" b="38571"/>
          <a:stretch/>
        </p:blipFill>
        <p:spPr>
          <a:xfrm>
            <a:off x="6501767" y="2528089"/>
            <a:ext cx="1151526" cy="1255493"/>
          </a:xfrm>
          <a:prstGeom prst="rect">
            <a:avLst/>
          </a:prstGeom>
          <a:noFill/>
          <a:ln>
            <a:noFill/>
          </a:ln>
        </p:spPr>
      </p:pic>
      <p:pic>
        <p:nvPicPr>
          <p:cNvPr id="7" name="Google Shape;313;p12">
            <a:extLst>
              <a:ext uri="{FF2B5EF4-FFF2-40B4-BE49-F238E27FC236}">
                <a16:creationId xmlns:a16="http://schemas.microsoft.com/office/drawing/2014/main" id="{23B2814B-FCD1-49B2-E462-C6994C6D8371}"/>
              </a:ext>
              <a:ext uri="{C183D7F6-B498-43B3-948B-1728B52AA6E4}">
                <adec:decorative xmlns:adec="http://schemas.microsoft.com/office/drawing/2017/decorative" val="1"/>
              </a:ext>
            </a:extLst>
          </p:cNvPr>
          <p:cNvPicPr preferRelativeResize="0"/>
          <p:nvPr/>
        </p:nvPicPr>
        <p:blipFill rotWithShape="1">
          <a:blip r:embed="rId9">
            <a:clrChange>
              <a:clrFrom>
                <a:srgbClr val="FFFFFF"/>
              </a:clrFrom>
              <a:clrTo>
                <a:srgbClr val="FFFFFF">
                  <a:alpha val="0"/>
                </a:srgbClr>
              </a:clrTo>
            </a:clrChange>
            <a:alphaModFix/>
          </a:blip>
          <a:srcRect l="42255" t="8802" r="42687" b="73362"/>
          <a:stretch/>
        </p:blipFill>
        <p:spPr>
          <a:xfrm>
            <a:off x="2350101" y="3558315"/>
            <a:ext cx="1314291" cy="122318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14">
            <a:extLst>
              <a:ext uri="{C183D7F6-B498-43B3-948B-1728B52AA6E4}">
                <adec:decorative xmlns:adec="http://schemas.microsoft.com/office/drawing/2017/decorative" val="1"/>
              </a:ext>
            </a:extLst>
          </p:cNvPr>
          <p:cNvSpPr/>
          <p:nvPr/>
        </p:nvSpPr>
        <p:spPr>
          <a:xfrm>
            <a:off x="1650792" y="3192905"/>
            <a:ext cx="8890416" cy="8890416"/>
          </a:xfrm>
          <a:prstGeom prst="ellipse">
            <a:avLst/>
          </a:prstGeom>
          <a:no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5" name="Google Shape;365;p14">
            <a:extLst>
              <a:ext uri="{C183D7F6-B498-43B3-948B-1728B52AA6E4}">
                <adec:decorative xmlns:adec="http://schemas.microsoft.com/office/drawing/2017/decorative" val="1"/>
              </a:ext>
            </a:extLst>
          </p:cNvPr>
          <p:cNvSpPr>
            <a:spLocks noGrp="1"/>
          </p:cNvSpPr>
          <p:nvPr>
            <p:ph type="title" idx="4294967295"/>
          </p:nvPr>
        </p:nvSpPr>
        <p:spPr>
          <a:xfrm>
            <a:off x="2284506" y="603677"/>
            <a:ext cx="7622989" cy="738623"/>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6000" b="1" i="0" u="none" strike="noStrike" kern="0" cap="none" spc="0" normalizeH="0" baseline="0" noProof="0" dirty="0">
                <a:ln>
                  <a:noFill/>
                </a:ln>
                <a:solidFill>
                  <a:schemeClr val="lt1"/>
                </a:solidFill>
                <a:effectLst/>
                <a:uLnTx/>
                <a:uFillTx/>
                <a:latin typeface="Calibri"/>
                <a:ea typeface="Calibri"/>
                <a:cs typeface="Calibri"/>
                <a:sym typeface="Calibri"/>
              </a:rPr>
              <a:t>ששת שלבי המחזור</a:t>
            </a:r>
            <a:endParaRPr kumimoji="0" lang="iw-IL" sz="8000" b="1" i="0" u="none" strike="noStrike" kern="0" cap="none" spc="0" normalizeH="0" baseline="0" noProof="0" dirty="0">
              <a:ln>
                <a:noFill/>
              </a:ln>
              <a:solidFill>
                <a:schemeClr val="lt1"/>
              </a:solidFill>
              <a:effectLst/>
              <a:uLnTx/>
              <a:uFillTx/>
              <a:latin typeface="Calibri"/>
              <a:ea typeface="Calibri"/>
              <a:cs typeface="Calibri"/>
              <a:sym typeface="Calibri"/>
            </a:endParaRPr>
          </a:p>
        </p:txBody>
      </p:sp>
      <p:grpSp>
        <p:nvGrpSpPr>
          <p:cNvPr id="366" name="Google Shape;366;p14">
            <a:extLst>
              <a:ext uri="{C183D7F6-B498-43B3-948B-1728B52AA6E4}">
                <adec:decorative xmlns:adec="http://schemas.microsoft.com/office/drawing/2017/decorative" val="1"/>
              </a:ext>
            </a:extLst>
          </p:cNvPr>
          <p:cNvGrpSpPr/>
          <p:nvPr/>
        </p:nvGrpSpPr>
        <p:grpSpPr>
          <a:xfrm>
            <a:off x="4043766" y="2416452"/>
            <a:ext cx="1579627" cy="1578142"/>
            <a:chOff x="901243" y="2344087"/>
            <a:chExt cx="1688874" cy="1688874"/>
          </a:xfrm>
        </p:grpSpPr>
        <p:sp>
          <p:nvSpPr>
            <p:cNvPr id="367" name="Google Shape;367;p14"/>
            <p:cNvSpPr/>
            <p:nvPr/>
          </p:nvSpPr>
          <p:spPr>
            <a:xfrm>
              <a:off x="1086956" y="2525208"/>
              <a:ext cx="1285703" cy="1288501"/>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3"/>
                </a:solidFill>
                <a:latin typeface="Calibri"/>
                <a:ea typeface="Calibri"/>
                <a:cs typeface="Calibri"/>
                <a:sym typeface="Calibri"/>
              </a:endParaRPr>
            </a:p>
          </p:txBody>
        </p:sp>
        <p:sp>
          <p:nvSpPr>
            <p:cNvPr id="368" name="Google Shape;368;p14"/>
            <p:cNvSpPr/>
            <p:nvPr/>
          </p:nvSpPr>
          <p:spPr>
            <a:xfrm>
              <a:off x="901243" y="2344087"/>
              <a:ext cx="1688874" cy="1688874"/>
            </a:xfrm>
            <a:custGeom>
              <a:avLst/>
              <a:gdLst/>
              <a:ahLst/>
              <a:cxnLst/>
              <a:rect l="l" t="t" r="r" b="b"/>
              <a:pathLst>
                <a:path w="560" h="560" extrusionOk="0">
                  <a:moveTo>
                    <a:pt x="280" y="0"/>
                  </a:moveTo>
                  <a:lnTo>
                    <a:pt x="325" y="4"/>
                  </a:lnTo>
                  <a:lnTo>
                    <a:pt x="369" y="14"/>
                  </a:lnTo>
                  <a:lnTo>
                    <a:pt x="408" y="31"/>
                  </a:lnTo>
                  <a:lnTo>
                    <a:pt x="445" y="53"/>
                  </a:lnTo>
                  <a:lnTo>
                    <a:pt x="477" y="82"/>
                  </a:lnTo>
                  <a:lnTo>
                    <a:pt x="506" y="115"/>
                  </a:lnTo>
                  <a:lnTo>
                    <a:pt x="528" y="152"/>
                  </a:lnTo>
                  <a:lnTo>
                    <a:pt x="545" y="191"/>
                  </a:lnTo>
                  <a:lnTo>
                    <a:pt x="556" y="234"/>
                  </a:lnTo>
                  <a:lnTo>
                    <a:pt x="560" y="280"/>
                  </a:lnTo>
                  <a:lnTo>
                    <a:pt x="556" y="326"/>
                  </a:lnTo>
                  <a:lnTo>
                    <a:pt x="545" y="369"/>
                  </a:lnTo>
                  <a:lnTo>
                    <a:pt x="528" y="408"/>
                  </a:lnTo>
                  <a:lnTo>
                    <a:pt x="506" y="445"/>
                  </a:lnTo>
                  <a:lnTo>
                    <a:pt x="477" y="478"/>
                  </a:lnTo>
                  <a:lnTo>
                    <a:pt x="445" y="506"/>
                  </a:lnTo>
                  <a:lnTo>
                    <a:pt x="408" y="529"/>
                  </a:lnTo>
                  <a:lnTo>
                    <a:pt x="369" y="546"/>
                  </a:lnTo>
                  <a:lnTo>
                    <a:pt x="325" y="556"/>
                  </a:lnTo>
                  <a:lnTo>
                    <a:pt x="280" y="560"/>
                  </a:lnTo>
                  <a:lnTo>
                    <a:pt x="234" y="556"/>
                  </a:lnTo>
                  <a:lnTo>
                    <a:pt x="191" y="546"/>
                  </a:lnTo>
                  <a:lnTo>
                    <a:pt x="151" y="529"/>
                  </a:lnTo>
                  <a:lnTo>
                    <a:pt x="115" y="506"/>
                  </a:lnTo>
                  <a:lnTo>
                    <a:pt x="82" y="478"/>
                  </a:lnTo>
                  <a:lnTo>
                    <a:pt x="53" y="445"/>
                  </a:lnTo>
                  <a:lnTo>
                    <a:pt x="31" y="408"/>
                  </a:lnTo>
                  <a:lnTo>
                    <a:pt x="14" y="369"/>
                  </a:lnTo>
                  <a:lnTo>
                    <a:pt x="3" y="326"/>
                  </a:lnTo>
                  <a:lnTo>
                    <a:pt x="0" y="280"/>
                  </a:lnTo>
                  <a:lnTo>
                    <a:pt x="3" y="234"/>
                  </a:lnTo>
                  <a:lnTo>
                    <a:pt x="14" y="191"/>
                  </a:lnTo>
                  <a:lnTo>
                    <a:pt x="31" y="152"/>
                  </a:lnTo>
                  <a:lnTo>
                    <a:pt x="53" y="115"/>
                  </a:lnTo>
                  <a:lnTo>
                    <a:pt x="82" y="82"/>
                  </a:lnTo>
                  <a:lnTo>
                    <a:pt x="115" y="53"/>
                  </a:lnTo>
                  <a:lnTo>
                    <a:pt x="151" y="31"/>
                  </a:lnTo>
                  <a:lnTo>
                    <a:pt x="191" y="14"/>
                  </a:lnTo>
                  <a:lnTo>
                    <a:pt x="234" y="4"/>
                  </a:lnTo>
                  <a:lnTo>
                    <a:pt x="280" y="0"/>
                  </a:lnTo>
                  <a:close/>
                </a:path>
              </a:pathLst>
            </a:custGeom>
            <a:solidFill>
              <a:srgbClr val="15608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9" name="Google Shape;369;p14"/>
            <p:cNvSpPr/>
            <p:nvPr/>
          </p:nvSpPr>
          <p:spPr>
            <a:xfrm>
              <a:off x="1100289" y="2543133"/>
              <a:ext cx="1287767" cy="1287767"/>
            </a:xfrm>
            <a:custGeom>
              <a:avLst/>
              <a:gdLst/>
              <a:ahLst/>
              <a:cxnLst/>
              <a:rect l="l" t="t" r="r" b="b"/>
              <a:pathLst>
                <a:path w="427" h="427" extrusionOk="0">
                  <a:moveTo>
                    <a:pt x="214" y="0"/>
                  </a:moveTo>
                  <a:lnTo>
                    <a:pt x="252" y="4"/>
                  </a:lnTo>
                  <a:lnTo>
                    <a:pt x="288" y="14"/>
                  </a:lnTo>
                  <a:lnTo>
                    <a:pt x="321" y="29"/>
                  </a:lnTo>
                  <a:lnTo>
                    <a:pt x="351" y="50"/>
                  </a:lnTo>
                  <a:lnTo>
                    <a:pt x="377" y="76"/>
                  </a:lnTo>
                  <a:lnTo>
                    <a:pt x="398" y="106"/>
                  </a:lnTo>
                  <a:lnTo>
                    <a:pt x="414" y="139"/>
                  </a:lnTo>
                  <a:lnTo>
                    <a:pt x="423" y="176"/>
                  </a:lnTo>
                  <a:lnTo>
                    <a:pt x="427" y="214"/>
                  </a:lnTo>
                  <a:lnTo>
                    <a:pt x="423" y="252"/>
                  </a:lnTo>
                  <a:lnTo>
                    <a:pt x="414" y="288"/>
                  </a:lnTo>
                  <a:lnTo>
                    <a:pt x="398" y="321"/>
                  </a:lnTo>
                  <a:lnTo>
                    <a:pt x="377" y="351"/>
                  </a:lnTo>
                  <a:lnTo>
                    <a:pt x="351" y="377"/>
                  </a:lnTo>
                  <a:lnTo>
                    <a:pt x="321" y="398"/>
                  </a:lnTo>
                  <a:lnTo>
                    <a:pt x="288" y="414"/>
                  </a:lnTo>
                  <a:lnTo>
                    <a:pt x="252" y="423"/>
                  </a:lnTo>
                  <a:lnTo>
                    <a:pt x="214" y="427"/>
                  </a:lnTo>
                  <a:lnTo>
                    <a:pt x="176" y="423"/>
                  </a:lnTo>
                  <a:lnTo>
                    <a:pt x="139" y="414"/>
                  </a:lnTo>
                  <a:lnTo>
                    <a:pt x="106" y="398"/>
                  </a:lnTo>
                  <a:lnTo>
                    <a:pt x="76" y="377"/>
                  </a:lnTo>
                  <a:lnTo>
                    <a:pt x="50" y="351"/>
                  </a:lnTo>
                  <a:lnTo>
                    <a:pt x="29" y="321"/>
                  </a:lnTo>
                  <a:lnTo>
                    <a:pt x="13" y="288"/>
                  </a:lnTo>
                  <a:lnTo>
                    <a:pt x="4" y="252"/>
                  </a:lnTo>
                  <a:lnTo>
                    <a:pt x="0" y="214"/>
                  </a:lnTo>
                  <a:lnTo>
                    <a:pt x="4" y="176"/>
                  </a:lnTo>
                  <a:lnTo>
                    <a:pt x="13" y="139"/>
                  </a:lnTo>
                  <a:lnTo>
                    <a:pt x="29" y="106"/>
                  </a:lnTo>
                  <a:lnTo>
                    <a:pt x="50" y="76"/>
                  </a:lnTo>
                  <a:lnTo>
                    <a:pt x="76" y="50"/>
                  </a:lnTo>
                  <a:lnTo>
                    <a:pt x="106" y="29"/>
                  </a:lnTo>
                  <a:lnTo>
                    <a:pt x="139" y="14"/>
                  </a:lnTo>
                  <a:lnTo>
                    <a:pt x="176" y="4"/>
                  </a:lnTo>
                  <a:lnTo>
                    <a:pt x="214"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370" name="Google Shape;370;p14">
            <a:extLst>
              <a:ext uri="{C183D7F6-B498-43B3-948B-1728B52AA6E4}">
                <adec:decorative xmlns:adec="http://schemas.microsoft.com/office/drawing/2017/decorative" val="1"/>
              </a:ext>
            </a:extLst>
          </p:cNvPr>
          <p:cNvGrpSpPr/>
          <p:nvPr/>
        </p:nvGrpSpPr>
        <p:grpSpPr>
          <a:xfrm>
            <a:off x="6256273" y="2416452"/>
            <a:ext cx="1579627" cy="1578142"/>
            <a:chOff x="3817567" y="2344087"/>
            <a:chExt cx="1688874" cy="1688874"/>
          </a:xfrm>
        </p:grpSpPr>
        <p:sp>
          <p:nvSpPr>
            <p:cNvPr id="371" name="Google Shape;371;p14"/>
            <p:cNvSpPr/>
            <p:nvPr/>
          </p:nvSpPr>
          <p:spPr>
            <a:xfrm>
              <a:off x="3817567" y="2344087"/>
              <a:ext cx="1688874" cy="1688874"/>
            </a:xfrm>
            <a:prstGeom prst="ellipse">
              <a:avLst/>
            </a:prstGeom>
            <a:solidFill>
              <a:srgbClr val="00A79E"/>
            </a:solid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2" name="Google Shape;372;p14"/>
            <p:cNvSpPr/>
            <p:nvPr/>
          </p:nvSpPr>
          <p:spPr>
            <a:xfrm>
              <a:off x="4025501" y="2544273"/>
              <a:ext cx="1285703" cy="1288501"/>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3"/>
                </a:solidFill>
                <a:latin typeface="Calibri"/>
                <a:ea typeface="Calibri"/>
                <a:cs typeface="Calibri"/>
                <a:sym typeface="Calibri"/>
              </a:endParaRPr>
            </a:p>
          </p:txBody>
        </p:sp>
      </p:grpSp>
      <p:grpSp>
        <p:nvGrpSpPr>
          <p:cNvPr id="373" name="Google Shape;373;p14">
            <a:extLst>
              <a:ext uri="{C183D7F6-B498-43B3-948B-1728B52AA6E4}">
                <adec:decorative xmlns:adec="http://schemas.microsoft.com/office/drawing/2017/decorative" val="1"/>
              </a:ext>
            </a:extLst>
          </p:cNvPr>
          <p:cNvGrpSpPr/>
          <p:nvPr/>
        </p:nvGrpSpPr>
        <p:grpSpPr>
          <a:xfrm>
            <a:off x="8039291" y="3374223"/>
            <a:ext cx="1584081" cy="1578142"/>
            <a:chOff x="6733890" y="2344087"/>
            <a:chExt cx="1694906" cy="1688874"/>
          </a:xfrm>
        </p:grpSpPr>
        <p:sp>
          <p:nvSpPr>
            <p:cNvPr id="374" name="Google Shape;374;p14"/>
            <p:cNvSpPr/>
            <p:nvPr/>
          </p:nvSpPr>
          <p:spPr>
            <a:xfrm>
              <a:off x="6733890" y="2344087"/>
              <a:ext cx="1694906" cy="1688874"/>
            </a:xfrm>
            <a:prstGeom prst="ellipse">
              <a:avLst/>
            </a:prstGeom>
            <a:solidFill>
              <a:srgbClr val="00AEEE"/>
            </a:solid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5" name="Google Shape;375;p14"/>
            <p:cNvSpPr/>
            <p:nvPr/>
          </p:nvSpPr>
          <p:spPr>
            <a:xfrm>
              <a:off x="6938804" y="2541096"/>
              <a:ext cx="1285078" cy="1288501"/>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3"/>
                </a:solidFill>
                <a:latin typeface="Calibri"/>
                <a:ea typeface="Calibri"/>
                <a:cs typeface="Calibri"/>
                <a:sym typeface="Calibri"/>
              </a:endParaRPr>
            </a:p>
          </p:txBody>
        </p:sp>
      </p:grpSp>
      <p:grpSp>
        <p:nvGrpSpPr>
          <p:cNvPr id="376" name="Google Shape;376;p14">
            <a:extLst>
              <a:ext uri="{C183D7F6-B498-43B3-948B-1728B52AA6E4}">
                <adec:decorative xmlns:adec="http://schemas.microsoft.com/office/drawing/2017/decorative" val="1"/>
              </a:ext>
            </a:extLst>
          </p:cNvPr>
          <p:cNvGrpSpPr/>
          <p:nvPr/>
        </p:nvGrpSpPr>
        <p:grpSpPr>
          <a:xfrm>
            <a:off x="9277340" y="5062018"/>
            <a:ext cx="1579627" cy="1578142"/>
            <a:chOff x="9653229" y="2344087"/>
            <a:chExt cx="1688874" cy="1688874"/>
          </a:xfrm>
        </p:grpSpPr>
        <p:sp>
          <p:nvSpPr>
            <p:cNvPr id="377" name="Google Shape;377;p14"/>
            <p:cNvSpPr/>
            <p:nvPr/>
          </p:nvSpPr>
          <p:spPr>
            <a:xfrm>
              <a:off x="9653229" y="2344087"/>
              <a:ext cx="1688874" cy="1688874"/>
            </a:xfrm>
            <a:custGeom>
              <a:avLst/>
              <a:gdLst/>
              <a:ahLst/>
              <a:cxnLst/>
              <a:rect l="l" t="t" r="r" b="b"/>
              <a:pathLst>
                <a:path w="560" h="560" extrusionOk="0">
                  <a:moveTo>
                    <a:pt x="280" y="0"/>
                  </a:moveTo>
                  <a:lnTo>
                    <a:pt x="326" y="4"/>
                  </a:lnTo>
                  <a:lnTo>
                    <a:pt x="369" y="14"/>
                  </a:lnTo>
                  <a:lnTo>
                    <a:pt x="408" y="31"/>
                  </a:lnTo>
                  <a:lnTo>
                    <a:pt x="445" y="53"/>
                  </a:lnTo>
                  <a:lnTo>
                    <a:pt x="478" y="82"/>
                  </a:lnTo>
                  <a:lnTo>
                    <a:pt x="506" y="115"/>
                  </a:lnTo>
                  <a:lnTo>
                    <a:pt x="529" y="152"/>
                  </a:lnTo>
                  <a:lnTo>
                    <a:pt x="546" y="191"/>
                  </a:lnTo>
                  <a:lnTo>
                    <a:pt x="556" y="234"/>
                  </a:lnTo>
                  <a:lnTo>
                    <a:pt x="560" y="280"/>
                  </a:lnTo>
                  <a:lnTo>
                    <a:pt x="556" y="326"/>
                  </a:lnTo>
                  <a:lnTo>
                    <a:pt x="546" y="369"/>
                  </a:lnTo>
                  <a:lnTo>
                    <a:pt x="529" y="408"/>
                  </a:lnTo>
                  <a:lnTo>
                    <a:pt x="506" y="445"/>
                  </a:lnTo>
                  <a:lnTo>
                    <a:pt x="478" y="478"/>
                  </a:lnTo>
                  <a:lnTo>
                    <a:pt x="445" y="506"/>
                  </a:lnTo>
                  <a:lnTo>
                    <a:pt x="408" y="529"/>
                  </a:lnTo>
                  <a:lnTo>
                    <a:pt x="369" y="546"/>
                  </a:lnTo>
                  <a:lnTo>
                    <a:pt x="326" y="556"/>
                  </a:lnTo>
                  <a:lnTo>
                    <a:pt x="280" y="560"/>
                  </a:lnTo>
                  <a:lnTo>
                    <a:pt x="234" y="556"/>
                  </a:lnTo>
                  <a:lnTo>
                    <a:pt x="191" y="546"/>
                  </a:lnTo>
                  <a:lnTo>
                    <a:pt x="152" y="529"/>
                  </a:lnTo>
                  <a:lnTo>
                    <a:pt x="115" y="506"/>
                  </a:lnTo>
                  <a:lnTo>
                    <a:pt x="82" y="478"/>
                  </a:lnTo>
                  <a:lnTo>
                    <a:pt x="53" y="445"/>
                  </a:lnTo>
                  <a:lnTo>
                    <a:pt x="31" y="408"/>
                  </a:lnTo>
                  <a:lnTo>
                    <a:pt x="14" y="369"/>
                  </a:lnTo>
                  <a:lnTo>
                    <a:pt x="4" y="326"/>
                  </a:lnTo>
                  <a:lnTo>
                    <a:pt x="0" y="280"/>
                  </a:lnTo>
                  <a:lnTo>
                    <a:pt x="4" y="234"/>
                  </a:lnTo>
                  <a:lnTo>
                    <a:pt x="14" y="191"/>
                  </a:lnTo>
                  <a:lnTo>
                    <a:pt x="31" y="152"/>
                  </a:lnTo>
                  <a:lnTo>
                    <a:pt x="53" y="115"/>
                  </a:lnTo>
                  <a:lnTo>
                    <a:pt x="82" y="82"/>
                  </a:lnTo>
                  <a:lnTo>
                    <a:pt x="115" y="53"/>
                  </a:lnTo>
                  <a:lnTo>
                    <a:pt x="152" y="31"/>
                  </a:lnTo>
                  <a:lnTo>
                    <a:pt x="191" y="14"/>
                  </a:lnTo>
                  <a:lnTo>
                    <a:pt x="234" y="4"/>
                  </a:lnTo>
                  <a:lnTo>
                    <a:pt x="280" y="0"/>
                  </a:lnTo>
                  <a:close/>
                </a:path>
              </a:pathLst>
            </a:custGeom>
            <a:solidFill>
              <a:srgbClr val="00AA87"/>
            </a:solidFill>
            <a:ln w="9525" cap="flat" cmpd="sng">
              <a:solidFill>
                <a:srgbClr val="00AA8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8" name="Google Shape;378;p14"/>
            <p:cNvSpPr/>
            <p:nvPr/>
          </p:nvSpPr>
          <p:spPr>
            <a:xfrm>
              <a:off x="9653229" y="2344087"/>
              <a:ext cx="1688874" cy="1688874"/>
            </a:xfrm>
            <a:custGeom>
              <a:avLst/>
              <a:gdLst/>
              <a:ahLst/>
              <a:cxnLst/>
              <a:rect l="l" t="t" r="r" b="b"/>
              <a:pathLst>
                <a:path w="560" h="560" extrusionOk="0">
                  <a:moveTo>
                    <a:pt x="280" y="0"/>
                  </a:moveTo>
                  <a:lnTo>
                    <a:pt x="326" y="4"/>
                  </a:lnTo>
                  <a:lnTo>
                    <a:pt x="369" y="14"/>
                  </a:lnTo>
                  <a:lnTo>
                    <a:pt x="408" y="31"/>
                  </a:lnTo>
                  <a:lnTo>
                    <a:pt x="445" y="53"/>
                  </a:lnTo>
                  <a:lnTo>
                    <a:pt x="478" y="82"/>
                  </a:lnTo>
                  <a:lnTo>
                    <a:pt x="506" y="115"/>
                  </a:lnTo>
                  <a:lnTo>
                    <a:pt x="529" y="152"/>
                  </a:lnTo>
                  <a:lnTo>
                    <a:pt x="546" y="191"/>
                  </a:lnTo>
                  <a:lnTo>
                    <a:pt x="556" y="234"/>
                  </a:lnTo>
                  <a:lnTo>
                    <a:pt x="560" y="280"/>
                  </a:lnTo>
                  <a:lnTo>
                    <a:pt x="556" y="326"/>
                  </a:lnTo>
                  <a:lnTo>
                    <a:pt x="546" y="369"/>
                  </a:lnTo>
                  <a:lnTo>
                    <a:pt x="529" y="408"/>
                  </a:lnTo>
                  <a:lnTo>
                    <a:pt x="506" y="445"/>
                  </a:lnTo>
                  <a:lnTo>
                    <a:pt x="478" y="478"/>
                  </a:lnTo>
                  <a:lnTo>
                    <a:pt x="445" y="506"/>
                  </a:lnTo>
                  <a:lnTo>
                    <a:pt x="408" y="529"/>
                  </a:lnTo>
                  <a:lnTo>
                    <a:pt x="369" y="546"/>
                  </a:lnTo>
                  <a:lnTo>
                    <a:pt x="326" y="556"/>
                  </a:lnTo>
                  <a:lnTo>
                    <a:pt x="280" y="560"/>
                  </a:lnTo>
                  <a:lnTo>
                    <a:pt x="235" y="556"/>
                  </a:lnTo>
                  <a:lnTo>
                    <a:pt x="194" y="547"/>
                  </a:lnTo>
                  <a:lnTo>
                    <a:pt x="154" y="530"/>
                  </a:lnTo>
                  <a:lnTo>
                    <a:pt x="118" y="508"/>
                  </a:lnTo>
                  <a:lnTo>
                    <a:pt x="85" y="481"/>
                  </a:lnTo>
                  <a:lnTo>
                    <a:pt x="57" y="450"/>
                  </a:lnTo>
                  <a:lnTo>
                    <a:pt x="33" y="412"/>
                  </a:lnTo>
                  <a:lnTo>
                    <a:pt x="15" y="371"/>
                  </a:lnTo>
                  <a:lnTo>
                    <a:pt x="4" y="327"/>
                  </a:lnTo>
                  <a:lnTo>
                    <a:pt x="0" y="280"/>
                  </a:lnTo>
                  <a:lnTo>
                    <a:pt x="4" y="234"/>
                  </a:lnTo>
                  <a:lnTo>
                    <a:pt x="14" y="191"/>
                  </a:lnTo>
                  <a:lnTo>
                    <a:pt x="31" y="152"/>
                  </a:lnTo>
                  <a:lnTo>
                    <a:pt x="53" y="115"/>
                  </a:lnTo>
                  <a:lnTo>
                    <a:pt x="82" y="82"/>
                  </a:lnTo>
                  <a:lnTo>
                    <a:pt x="115" y="53"/>
                  </a:lnTo>
                  <a:lnTo>
                    <a:pt x="152" y="31"/>
                  </a:lnTo>
                  <a:lnTo>
                    <a:pt x="191" y="14"/>
                  </a:lnTo>
                  <a:lnTo>
                    <a:pt x="234" y="4"/>
                  </a:lnTo>
                  <a:lnTo>
                    <a:pt x="280" y="0"/>
                  </a:lnTo>
                  <a:close/>
                </a:path>
              </a:pathLst>
            </a:custGeom>
            <a:solidFill>
              <a:srgbClr val="8DC53E"/>
            </a:solidFill>
            <a:ln w="9525" cap="flat" cmpd="sng">
              <a:solidFill>
                <a:schemeClr val="accent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9" name="Google Shape;379;p14"/>
            <p:cNvSpPr/>
            <p:nvPr/>
          </p:nvSpPr>
          <p:spPr>
            <a:xfrm>
              <a:off x="9854814" y="2542684"/>
              <a:ext cx="1285703" cy="1288502"/>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3"/>
                </a:solidFill>
                <a:latin typeface="Calibri"/>
                <a:ea typeface="Calibri"/>
                <a:cs typeface="Calibri"/>
                <a:sym typeface="Calibri"/>
              </a:endParaRPr>
            </a:p>
          </p:txBody>
        </p:sp>
      </p:grpSp>
      <p:grpSp>
        <p:nvGrpSpPr>
          <p:cNvPr id="380" name="Google Shape;380;p14">
            <a:extLst>
              <a:ext uri="{C183D7F6-B498-43B3-948B-1728B52AA6E4}">
                <adec:decorative xmlns:adec="http://schemas.microsoft.com/office/drawing/2017/decorative" val="1"/>
              </a:ext>
            </a:extLst>
          </p:cNvPr>
          <p:cNvGrpSpPr/>
          <p:nvPr/>
        </p:nvGrpSpPr>
        <p:grpSpPr>
          <a:xfrm>
            <a:off x="1123871" y="5062018"/>
            <a:ext cx="1579627" cy="1578142"/>
            <a:chOff x="9653229" y="2344087"/>
            <a:chExt cx="1688874" cy="1688874"/>
          </a:xfrm>
        </p:grpSpPr>
        <p:sp>
          <p:nvSpPr>
            <p:cNvPr id="381" name="Google Shape;381;p14"/>
            <p:cNvSpPr/>
            <p:nvPr/>
          </p:nvSpPr>
          <p:spPr>
            <a:xfrm>
              <a:off x="9653229" y="2344087"/>
              <a:ext cx="1688874" cy="1688874"/>
            </a:xfrm>
            <a:custGeom>
              <a:avLst/>
              <a:gdLst/>
              <a:ahLst/>
              <a:cxnLst/>
              <a:rect l="l" t="t" r="r" b="b"/>
              <a:pathLst>
                <a:path w="560" h="560" extrusionOk="0">
                  <a:moveTo>
                    <a:pt x="280" y="0"/>
                  </a:moveTo>
                  <a:lnTo>
                    <a:pt x="326" y="4"/>
                  </a:lnTo>
                  <a:lnTo>
                    <a:pt x="369" y="14"/>
                  </a:lnTo>
                  <a:lnTo>
                    <a:pt x="408" y="31"/>
                  </a:lnTo>
                  <a:lnTo>
                    <a:pt x="445" y="53"/>
                  </a:lnTo>
                  <a:lnTo>
                    <a:pt x="478" y="82"/>
                  </a:lnTo>
                  <a:lnTo>
                    <a:pt x="506" y="115"/>
                  </a:lnTo>
                  <a:lnTo>
                    <a:pt x="529" y="152"/>
                  </a:lnTo>
                  <a:lnTo>
                    <a:pt x="546" y="191"/>
                  </a:lnTo>
                  <a:lnTo>
                    <a:pt x="556" y="234"/>
                  </a:lnTo>
                  <a:lnTo>
                    <a:pt x="560" y="280"/>
                  </a:lnTo>
                  <a:lnTo>
                    <a:pt x="556" y="326"/>
                  </a:lnTo>
                  <a:lnTo>
                    <a:pt x="546" y="369"/>
                  </a:lnTo>
                  <a:lnTo>
                    <a:pt x="529" y="408"/>
                  </a:lnTo>
                  <a:lnTo>
                    <a:pt x="506" y="445"/>
                  </a:lnTo>
                  <a:lnTo>
                    <a:pt x="478" y="478"/>
                  </a:lnTo>
                  <a:lnTo>
                    <a:pt x="445" y="506"/>
                  </a:lnTo>
                  <a:lnTo>
                    <a:pt x="408" y="529"/>
                  </a:lnTo>
                  <a:lnTo>
                    <a:pt x="369" y="546"/>
                  </a:lnTo>
                  <a:lnTo>
                    <a:pt x="326" y="556"/>
                  </a:lnTo>
                  <a:lnTo>
                    <a:pt x="280" y="560"/>
                  </a:lnTo>
                  <a:lnTo>
                    <a:pt x="234" y="556"/>
                  </a:lnTo>
                  <a:lnTo>
                    <a:pt x="191" y="546"/>
                  </a:lnTo>
                  <a:lnTo>
                    <a:pt x="152" y="529"/>
                  </a:lnTo>
                  <a:lnTo>
                    <a:pt x="115" y="506"/>
                  </a:lnTo>
                  <a:lnTo>
                    <a:pt x="82" y="478"/>
                  </a:lnTo>
                  <a:lnTo>
                    <a:pt x="53" y="445"/>
                  </a:lnTo>
                  <a:lnTo>
                    <a:pt x="31" y="408"/>
                  </a:lnTo>
                  <a:lnTo>
                    <a:pt x="14" y="369"/>
                  </a:lnTo>
                  <a:lnTo>
                    <a:pt x="4" y="326"/>
                  </a:lnTo>
                  <a:lnTo>
                    <a:pt x="0" y="280"/>
                  </a:lnTo>
                  <a:lnTo>
                    <a:pt x="4" y="234"/>
                  </a:lnTo>
                  <a:lnTo>
                    <a:pt x="14" y="191"/>
                  </a:lnTo>
                  <a:lnTo>
                    <a:pt x="31" y="152"/>
                  </a:lnTo>
                  <a:lnTo>
                    <a:pt x="53" y="115"/>
                  </a:lnTo>
                  <a:lnTo>
                    <a:pt x="82" y="82"/>
                  </a:lnTo>
                  <a:lnTo>
                    <a:pt x="115" y="53"/>
                  </a:lnTo>
                  <a:lnTo>
                    <a:pt x="152" y="31"/>
                  </a:lnTo>
                  <a:lnTo>
                    <a:pt x="191" y="14"/>
                  </a:lnTo>
                  <a:lnTo>
                    <a:pt x="234" y="4"/>
                  </a:lnTo>
                  <a:lnTo>
                    <a:pt x="280" y="0"/>
                  </a:lnTo>
                  <a:close/>
                </a:path>
              </a:pathLst>
            </a:custGeom>
            <a:solidFill>
              <a:srgbClr val="00AA87"/>
            </a:solidFill>
            <a:ln w="9525" cap="flat" cmpd="sng">
              <a:solidFill>
                <a:srgbClr val="00AA8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2" name="Google Shape;382;p14"/>
            <p:cNvSpPr/>
            <p:nvPr/>
          </p:nvSpPr>
          <p:spPr>
            <a:xfrm>
              <a:off x="9653229" y="2344087"/>
              <a:ext cx="1688874" cy="1688874"/>
            </a:xfrm>
            <a:custGeom>
              <a:avLst/>
              <a:gdLst/>
              <a:ahLst/>
              <a:cxnLst/>
              <a:rect l="l" t="t" r="r" b="b"/>
              <a:pathLst>
                <a:path w="560" h="560" extrusionOk="0">
                  <a:moveTo>
                    <a:pt x="280" y="0"/>
                  </a:moveTo>
                  <a:lnTo>
                    <a:pt x="326" y="4"/>
                  </a:lnTo>
                  <a:lnTo>
                    <a:pt x="369" y="14"/>
                  </a:lnTo>
                  <a:lnTo>
                    <a:pt x="408" y="31"/>
                  </a:lnTo>
                  <a:lnTo>
                    <a:pt x="445" y="53"/>
                  </a:lnTo>
                  <a:lnTo>
                    <a:pt x="478" y="82"/>
                  </a:lnTo>
                  <a:lnTo>
                    <a:pt x="506" y="115"/>
                  </a:lnTo>
                  <a:lnTo>
                    <a:pt x="529" y="152"/>
                  </a:lnTo>
                  <a:lnTo>
                    <a:pt x="546" y="191"/>
                  </a:lnTo>
                  <a:lnTo>
                    <a:pt x="556" y="234"/>
                  </a:lnTo>
                  <a:lnTo>
                    <a:pt x="560" y="280"/>
                  </a:lnTo>
                  <a:lnTo>
                    <a:pt x="556" y="326"/>
                  </a:lnTo>
                  <a:lnTo>
                    <a:pt x="546" y="369"/>
                  </a:lnTo>
                  <a:lnTo>
                    <a:pt x="529" y="408"/>
                  </a:lnTo>
                  <a:lnTo>
                    <a:pt x="506" y="445"/>
                  </a:lnTo>
                  <a:lnTo>
                    <a:pt x="478" y="478"/>
                  </a:lnTo>
                  <a:lnTo>
                    <a:pt x="445" y="506"/>
                  </a:lnTo>
                  <a:lnTo>
                    <a:pt x="408" y="529"/>
                  </a:lnTo>
                  <a:lnTo>
                    <a:pt x="369" y="546"/>
                  </a:lnTo>
                  <a:lnTo>
                    <a:pt x="326" y="556"/>
                  </a:lnTo>
                  <a:lnTo>
                    <a:pt x="280" y="560"/>
                  </a:lnTo>
                  <a:lnTo>
                    <a:pt x="235" y="556"/>
                  </a:lnTo>
                  <a:lnTo>
                    <a:pt x="194" y="547"/>
                  </a:lnTo>
                  <a:lnTo>
                    <a:pt x="154" y="530"/>
                  </a:lnTo>
                  <a:lnTo>
                    <a:pt x="118" y="508"/>
                  </a:lnTo>
                  <a:lnTo>
                    <a:pt x="85" y="481"/>
                  </a:lnTo>
                  <a:lnTo>
                    <a:pt x="57" y="450"/>
                  </a:lnTo>
                  <a:lnTo>
                    <a:pt x="33" y="412"/>
                  </a:lnTo>
                  <a:lnTo>
                    <a:pt x="15" y="371"/>
                  </a:lnTo>
                  <a:lnTo>
                    <a:pt x="4" y="327"/>
                  </a:lnTo>
                  <a:lnTo>
                    <a:pt x="0" y="280"/>
                  </a:lnTo>
                  <a:lnTo>
                    <a:pt x="4" y="234"/>
                  </a:lnTo>
                  <a:lnTo>
                    <a:pt x="14" y="191"/>
                  </a:lnTo>
                  <a:lnTo>
                    <a:pt x="31" y="152"/>
                  </a:lnTo>
                  <a:lnTo>
                    <a:pt x="53" y="115"/>
                  </a:lnTo>
                  <a:lnTo>
                    <a:pt x="82" y="82"/>
                  </a:lnTo>
                  <a:lnTo>
                    <a:pt x="115" y="53"/>
                  </a:lnTo>
                  <a:lnTo>
                    <a:pt x="152" y="31"/>
                  </a:lnTo>
                  <a:lnTo>
                    <a:pt x="191" y="14"/>
                  </a:lnTo>
                  <a:lnTo>
                    <a:pt x="234" y="4"/>
                  </a:lnTo>
                  <a:lnTo>
                    <a:pt x="280" y="0"/>
                  </a:lnTo>
                  <a:close/>
                </a:path>
              </a:pathLst>
            </a:custGeom>
            <a:solidFill>
              <a:srgbClr val="002060"/>
            </a:solidFill>
            <a:ln w="9525" cap="flat" cmpd="sng">
              <a:solidFill>
                <a:schemeClr val="accent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3" name="Google Shape;383;p14"/>
            <p:cNvSpPr/>
            <p:nvPr/>
          </p:nvSpPr>
          <p:spPr>
            <a:xfrm>
              <a:off x="9854814" y="2542684"/>
              <a:ext cx="1285703" cy="1288502"/>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3"/>
                </a:solidFill>
                <a:latin typeface="Calibri"/>
                <a:ea typeface="Calibri"/>
                <a:cs typeface="Calibri"/>
                <a:sym typeface="Calibri"/>
              </a:endParaRPr>
            </a:p>
          </p:txBody>
        </p:sp>
      </p:grpSp>
      <p:grpSp>
        <p:nvGrpSpPr>
          <p:cNvPr id="384" name="Google Shape;384;p14">
            <a:extLst>
              <a:ext uri="{C183D7F6-B498-43B3-948B-1728B52AA6E4}">
                <adec:decorative xmlns:adec="http://schemas.microsoft.com/office/drawing/2017/decorative" val="1"/>
              </a:ext>
            </a:extLst>
          </p:cNvPr>
          <p:cNvGrpSpPr/>
          <p:nvPr/>
        </p:nvGrpSpPr>
        <p:grpSpPr>
          <a:xfrm>
            <a:off x="2229947" y="3374223"/>
            <a:ext cx="1584081" cy="1578142"/>
            <a:chOff x="6733890" y="2344087"/>
            <a:chExt cx="1694906" cy="1688874"/>
          </a:xfrm>
        </p:grpSpPr>
        <p:sp>
          <p:nvSpPr>
            <p:cNvPr id="385" name="Google Shape;385;p14"/>
            <p:cNvSpPr/>
            <p:nvPr/>
          </p:nvSpPr>
          <p:spPr>
            <a:xfrm>
              <a:off x="6733890" y="2344087"/>
              <a:ext cx="1694906" cy="1688874"/>
            </a:xfrm>
            <a:prstGeom prst="ellipse">
              <a:avLst/>
            </a:prstGeom>
            <a:solidFill>
              <a:srgbClr val="074F6A"/>
            </a:solid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6" name="Google Shape;386;p14"/>
            <p:cNvSpPr/>
            <p:nvPr/>
          </p:nvSpPr>
          <p:spPr>
            <a:xfrm>
              <a:off x="6938804" y="2541096"/>
              <a:ext cx="1285078" cy="1288501"/>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3"/>
                </a:solidFill>
                <a:latin typeface="Calibri"/>
                <a:ea typeface="Calibri"/>
                <a:cs typeface="Calibri"/>
                <a:sym typeface="Calibri"/>
              </a:endParaRPr>
            </a:p>
          </p:txBody>
        </p:sp>
      </p:grpSp>
      <p:sp>
        <p:nvSpPr>
          <p:cNvPr id="387" name="Google Shape;387;p14">
            <a:extLst>
              <a:ext uri="{C183D7F6-B498-43B3-948B-1728B52AA6E4}">
                <adec:decorative xmlns:adec="http://schemas.microsoft.com/office/drawing/2017/decorative" val="1"/>
              </a:ext>
            </a:extLst>
          </p:cNvPr>
          <p:cNvSpPr txBox="1"/>
          <p:nvPr/>
        </p:nvSpPr>
        <p:spPr>
          <a:xfrm>
            <a:off x="9962053" y="4450542"/>
            <a:ext cx="2592181"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a:solidFill>
                  <a:schemeClr val="lt1"/>
                </a:solidFill>
                <a:latin typeface="Calibri"/>
                <a:ea typeface="Calibri"/>
                <a:cs typeface="Calibri"/>
                <a:sym typeface="Calibri"/>
              </a:rPr>
              <a:t>הפקת </a:t>
            </a:r>
            <a:endParaRPr/>
          </a:p>
          <a:p>
            <a:pPr marL="0" marR="0" lvl="0" indent="0" algn="ctr" rtl="1">
              <a:lnSpc>
                <a:spcPct val="90000"/>
              </a:lnSpc>
              <a:spcBef>
                <a:spcPts val="0"/>
              </a:spcBef>
              <a:spcAft>
                <a:spcPts val="0"/>
              </a:spcAft>
              <a:buClr>
                <a:schemeClr val="lt1"/>
              </a:buClr>
              <a:buSzPts val="2800"/>
              <a:buFont typeface="Arial"/>
              <a:buNone/>
            </a:pPr>
            <a:r>
              <a:rPr lang="iw-IL" sz="2200">
                <a:solidFill>
                  <a:schemeClr val="lt1"/>
                </a:solidFill>
                <a:latin typeface="Calibri"/>
                <a:ea typeface="Calibri"/>
                <a:cs typeface="Calibri"/>
                <a:sym typeface="Calibri"/>
              </a:rPr>
              <a:t>חומרי הגלם</a:t>
            </a:r>
            <a:endParaRPr/>
          </a:p>
        </p:txBody>
      </p:sp>
      <p:sp>
        <p:nvSpPr>
          <p:cNvPr id="388" name="Google Shape;388;p14">
            <a:extLst>
              <a:ext uri="{C183D7F6-B498-43B3-948B-1728B52AA6E4}">
                <adec:decorative xmlns:adec="http://schemas.microsoft.com/office/drawing/2017/decorative" val="1"/>
              </a:ext>
            </a:extLst>
          </p:cNvPr>
          <p:cNvSpPr txBox="1"/>
          <p:nvPr/>
        </p:nvSpPr>
        <p:spPr>
          <a:xfrm>
            <a:off x="8665962" y="2788850"/>
            <a:ext cx="2592181"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a:solidFill>
                  <a:schemeClr val="lt1"/>
                </a:solidFill>
                <a:latin typeface="Calibri"/>
                <a:ea typeface="Calibri"/>
                <a:cs typeface="Calibri"/>
                <a:sym typeface="Calibri"/>
              </a:rPr>
              <a:t>שינוע </a:t>
            </a:r>
            <a:endParaRPr/>
          </a:p>
          <a:p>
            <a:pPr marL="0" marR="0" lvl="0" indent="0" algn="ctr" rtl="1">
              <a:lnSpc>
                <a:spcPct val="90000"/>
              </a:lnSpc>
              <a:spcBef>
                <a:spcPts val="0"/>
              </a:spcBef>
              <a:spcAft>
                <a:spcPts val="0"/>
              </a:spcAft>
              <a:buClr>
                <a:schemeClr val="lt1"/>
              </a:buClr>
              <a:buSzPts val="2800"/>
              <a:buFont typeface="Arial"/>
              <a:buNone/>
            </a:pPr>
            <a:r>
              <a:rPr lang="iw-IL" sz="2200">
                <a:solidFill>
                  <a:schemeClr val="lt1"/>
                </a:solidFill>
                <a:latin typeface="Calibri"/>
                <a:ea typeface="Calibri"/>
                <a:cs typeface="Calibri"/>
                <a:sym typeface="Calibri"/>
              </a:rPr>
              <a:t>חומרי הגלם</a:t>
            </a:r>
            <a:endParaRPr/>
          </a:p>
        </p:txBody>
      </p:sp>
      <p:sp>
        <p:nvSpPr>
          <p:cNvPr id="389" name="Google Shape;389;p14"/>
          <p:cNvSpPr txBox="1"/>
          <p:nvPr/>
        </p:nvSpPr>
        <p:spPr>
          <a:xfrm>
            <a:off x="6734293" y="2093256"/>
            <a:ext cx="2592181"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a:solidFill>
                  <a:schemeClr val="lt1"/>
                </a:solidFill>
                <a:latin typeface="Calibri"/>
                <a:ea typeface="Calibri"/>
                <a:cs typeface="Calibri"/>
                <a:sym typeface="Calibri"/>
              </a:rPr>
              <a:t>ייצור המוצר</a:t>
            </a:r>
            <a:endParaRPr/>
          </a:p>
        </p:txBody>
      </p:sp>
      <p:sp>
        <p:nvSpPr>
          <p:cNvPr id="400" name="Google Shape;400;p14"/>
          <p:cNvSpPr/>
          <p:nvPr/>
        </p:nvSpPr>
        <p:spPr>
          <a:xfrm>
            <a:off x="3150991" y="4842440"/>
            <a:ext cx="5810590" cy="1384954"/>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8800"/>
              <a:buFont typeface="Arial"/>
              <a:buNone/>
            </a:pPr>
            <a:r>
              <a:rPr lang="iw-IL" sz="2800" b="1" i="0" u="none" strike="noStrike" cap="none" dirty="0">
                <a:solidFill>
                  <a:schemeClr val="lt1"/>
                </a:solidFill>
                <a:latin typeface="Calibri"/>
                <a:ea typeface="Calibri"/>
                <a:cs typeface="Calibri"/>
                <a:sym typeface="Calibri"/>
              </a:rPr>
              <a:t>ייצו</a:t>
            </a:r>
            <a:r>
              <a:rPr lang="he-IL" sz="2800" b="1" i="0" u="none" strike="noStrike" cap="none" dirty="0">
                <a:solidFill>
                  <a:schemeClr val="lt1"/>
                </a:solidFill>
                <a:latin typeface="Calibri"/>
                <a:ea typeface="Calibri"/>
                <a:cs typeface="Calibri"/>
                <a:sym typeface="Calibri"/>
              </a:rPr>
              <a:t>ר: ח</a:t>
            </a:r>
            <a:r>
              <a:rPr lang="iw-IL" sz="2800" b="1" i="0" u="none" strike="noStrike" cap="none" dirty="0">
                <a:solidFill>
                  <a:schemeClr val="lt1"/>
                </a:solidFill>
                <a:latin typeface="Calibri"/>
                <a:ea typeface="Calibri"/>
                <a:cs typeface="Calibri"/>
                <a:sym typeface="Calibri"/>
              </a:rPr>
              <a:t>יסכון באנרגיה</a:t>
            </a:r>
            <a:endParaRPr dirty="0"/>
          </a:p>
          <a:p>
            <a:pPr marL="0" marR="0" lvl="0" indent="0" algn="ctr" rtl="1">
              <a:lnSpc>
                <a:spcPct val="100000"/>
              </a:lnSpc>
              <a:spcBef>
                <a:spcPts val="0"/>
              </a:spcBef>
              <a:spcAft>
                <a:spcPts val="0"/>
              </a:spcAft>
              <a:buClr>
                <a:srgbClr val="000000"/>
              </a:buClr>
              <a:buSzPts val="8800"/>
              <a:buFont typeface="Arial"/>
              <a:buNone/>
            </a:pPr>
            <a:r>
              <a:rPr lang="iw-IL" sz="2800" b="1" i="0" u="none" strike="noStrike" cap="none" dirty="0">
                <a:solidFill>
                  <a:schemeClr val="lt1"/>
                </a:solidFill>
                <a:latin typeface="Calibri"/>
                <a:ea typeface="Calibri"/>
                <a:cs typeface="Calibri"/>
                <a:sym typeface="Calibri"/>
              </a:rPr>
              <a:t>שימור ומחזור חומרים מהטבע</a:t>
            </a:r>
            <a:endParaRPr dirty="0"/>
          </a:p>
          <a:p>
            <a:pPr marL="0" marR="0" lvl="0" indent="0" algn="ctr" rtl="1">
              <a:lnSpc>
                <a:spcPct val="100000"/>
              </a:lnSpc>
              <a:spcBef>
                <a:spcPts val="0"/>
              </a:spcBef>
              <a:spcAft>
                <a:spcPts val="0"/>
              </a:spcAft>
              <a:buClr>
                <a:srgbClr val="000000"/>
              </a:buClr>
              <a:buSzPts val="8800"/>
              <a:buFont typeface="Arial"/>
              <a:buNone/>
            </a:pPr>
            <a:r>
              <a:rPr lang="iw-IL" sz="2800" b="1" i="0" u="none" strike="noStrike" cap="none" dirty="0">
                <a:solidFill>
                  <a:schemeClr val="lt1"/>
                </a:solidFill>
                <a:latin typeface="Calibri"/>
                <a:ea typeface="Calibri"/>
                <a:cs typeface="Calibri"/>
                <a:sym typeface="Calibri"/>
              </a:rPr>
              <a:t>אמצעים למניעת זיהום אוויר</a:t>
            </a:r>
            <a:r>
              <a:rPr lang="he-IL" sz="2800" b="1" i="0" u="none" strike="noStrike" cap="none" dirty="0">
                <a:solidFill>
                  <a:schemeClr val="lt1"/>
                </a:solidFill>
                <a:latin typeface="Calibri"/>
                <a:ea typeface="Calibri"/>
                <a:cs typeface="Calibri"/>
                <a:sym typeface="Calibri"/>
              </a:rPr>
              <a:t>,</a:t>
            </a:r>
            <a:r>
              <a:rPr lang="iw-IL" sz="2800" b="1" i="0" u="none" strike="noStrike" cap="none" dirty="0">
                <a:solidFill>
                  <a:schemeClr val="lt1"/>
                </a:solidFill>
                <a:latin typeface="Calibri"/>
                <a:ea typeface="Calibri"/>
                <a:cs typeface="Calibri"/>
                <a:sym typeface="Calibri"/>
              </a:rPr>
              <a:t> מים וקרקע</a:t>
            </a:r>
            <a:endParaRPr dirty="0"/>
          </a:p>
        </p:txBody>
      </p:sp>
      <p:sp>
        <p:nvSpPr>
          <p:cNvPr id="390" name="Google Shape;390;p14">
            <a:extLst>
              <a:ext uri="{C183D7F6-B498-43B3-948B-1728B52AA6E4}">
                <adec:decorative xmlns:adec="http://schemas.microsoft.com/office/drawing/2017/decorative" val="1"/>
              </a:ext>
            </a:extLst>
          </p:cNvPr>
          <p:cNvSpPr txBox="1"/>
          <p:nvPr/>
        </p:nvSpPr>
        <p:spPr>
          <a:xfrm>
            <a:off x="2590681" y="2037975"/>
            <a:ext cx="2592181"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a:solidFill>
                  <a:schemeClr val="lt1"/>
                </a:solidFill>
                <a:latin typeface="Calibri"/>
                <a:ea typeface="Calibri"/>
                <a:cs typeface="Calibri"/>
                <a:sym typeface="Calibri"/>
              </a:rPr>
              <a:t>הפצת המוצר</a:t>
            </a:r>
            <a:endParaRPr/>
          </a:p>
        </p:txBody>
      </p:sp>
      <p:sp>
        <p:nvSpPr>
          <p:cNvPr id="391" name="Google Shape;391;p14">
            <a:extLst>
              <a:ext uri="{C183D7F6-B498-43B3-948B-1728B52AA6E4}">
                <adec:decorative xmlns:adec="http://schemas.microsoft.com/office/drawing/2017/decorative" val="1"/>
              </a:ext>
            </a:extLst>
          </p:cNvPr>
          <p:cNvSpPr txBox="1"/>
          <p:nvPr/>
        </p:nvSpPr>
        <p:spPr>
          <a:xfrm>
            <a:off x="678246" y="2964230"/>
            <a:ext cx="2592181"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a:solidFill>
                  <a:schemeClr val="lt1"/>
                </a:solidFill>
                <a:latin typeface="Calibri"/>
                <a:ea typeface="Calibri"/>
                <a:cs typeface="Calibri"/>
                <a:sym typeface="Calibri"/>
              </a:rPr>
              <a:t>שימוש במוצר</a:t>
            </a:r>
            <a:endParaRPr/>
          </a:p>
        </p:txBody>
      </p:sp>
      <p:sp>
        <p:nvSpPr>
          <p:cNvPr id="392" name="Google Shape;392;p14">
            <a:extLst>
              <a:ext uri="{C183D7F6-B498-43B3-948B-1728B52AA6E4}">
                <adec:decorative xmlns:adec="http://schemas.microsoft.com/office/drawing/2017/decorative" val="1"/>
              </a:ext>
            </a:extLst>
          </p:cNvPr>
          <p:cNvSpPr txBox="1"/>
          <p:nvPr/>
        </p:nvSpPr>
        <p:spPr>
          <a:xfrm>
            <a:off x="-326031" y="4412935"/>
            <a:ext cx="2592181"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a:solidFill>
                  <a:schemeClr val="lt1"/>
                </a:solidFill>
                <a:latin typeface="Calibri"/>
                <a:ea typeface="Calibri"/>
                <a:cs typeface="Calibri"/>
                <a:sym typeface="Calibri"/>
              </a:rPr>
              <a:t>סיום</a:t>
            </a:r>
            <a:endParaRPr/>
          </a:p>
          <a:p>
            <a:pPr marL="0" marR="0" lvl="0" indent="0" algn="ctr" rtl="1">
              <a:lnSpc>
                <a:spcPct val="90000"/>
              </a:lnSpc>
              <a:spcBef>
                <a:spcPts val="0"/>
              </a:spcBef>
              <a:spcAft>
                <a:spcPts val="0"/>
              </a:spcAft>
              <a:buClr>
                <a:schemeClr val="lt1"/>
              </a:buClr>
              <a:buSzPts val="2800"/>
              <a:buFont typeface="Arial"/>
              <a:buNone/>
            </a:pPr>
            <a:r>
              <a:rPr lang="iw-IL" sz="2200">
                <a:solidFill>
                  <a:schemeClr val="lt1"/>
                </a:solidFill>
                <a:latin typeface="Calibri"/>
                <a:ea typeface="Calibri"/>
                <a:cs typeface="Calibri"/>
                <a:sym typeface="Calibri"/>
              </a:rPr>
              <a:t>השימוש במוצר</a:t>
            </a:r>
            <a:endParaRPr/>
          </a:p>
        </p:txBody>
      </p:sp>
      <p:pic>
        <p:nvPicPr>
          <p:cNvPr id="399" name="Google Shape;399;p1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rot="941915">
            <a:off x="6518660" y="4189964"/>
            <a:ext cx="477085" cy="267168"/>
          </a:xfrm>
          <a:prstGeom prst="rect">
            <a:avLst/>
          </a:prstGeom>
          <a:noFill/>
          <a:ln>
            <a:noFill/>
          </a:ln>
        </p:spPr>
      </p:pic>
      <p:pic>
        <p:nvPicPr>
          <p:cNvPr id="2" name="Google Shape;308;p12">
            <a:extLst>
              <a:ext uri="{FF2B5EF4-FFF2-40B4-BE49-F238E27FC236}">
                <a16:creationId xmlns:a16="http://schemas.microsoft.com/office/drawing/2014/main" id="{35A901AD-4160-5928-74A9-6782ABB388D5}"/>
              </a:ext>
              <a:ext uri="{C183D7F6-B498-43B3-948B-1728B52AA6E4}">
                <adec:decorative xmlns:adec="http://schemas.microsoft.com/office/drawing/2017/decorative" val="1"/>
              </a:ext>
            </a:extLst>
          </p:cNvPr>
          <p:cNvPicPr preferRelativeResize="0"/>
          <p:nvPr/>
        </p:nvPicPr>
        <p:blipFill rotWithShape="1">
          <a:blip r:embed="rId4">
            <a:clrChange>
              <a:clrFrom>
                <a:srgbClr val="FFFFFF"/>
              </a:clrFrom>
              <a:clrTo>
                <a:srgbClr val="FFFFFF">
                  <a:alpha val="0"/>
                </a:srgbClr>
              </a:clrTo>
            </a:clrChange>
            <a:alphaModFix/>
          </a:blip>
          <a:srcRect l="11669" t="5926" r="73161" b="77469"/>
          <a:stretch/>
        </p:blipFill>
        <p:spPr>
          <a:xfrm>
            <a:off x="4381327" y="2741287"/>
            <a:ext cx="1060619" cy="898476"/>
          </a:xfrm>
          <a:prstGeom prst="rect">
            <a:avLst/>
          </a:prstGeom>
          <a:noFill/>
          <a:ln>
            <a:noFill/>
          </a:ln>
        </p:spPr>
      </p:pic>
      <p:pic>
        <p:nvPicPr>
          <p:cNvPr id="3" name="Google Shape;309;p12">
            <a:extLst>
              <a:ext uri="{FF2B5EF4-FFF2-40B4-BE49-F238E27FC236}">
                <a16:creationId xmlns:a16="http://schemas.microsoft.com/office/drawing/2014/main" id="{094C635F-0AC0-3CFA-07DA-72BEA47AFACA}"/>
              </a:ext>
              <a:ext uri="{C183D7F6-B498-43B3-948B-1728B52AA6E4}">
                <adec:decorative xmlns:adec="http://schemas.microsoft.com/office/drawing/2017/decorative" val="1"/>
              </a:ext>
            </a:extLst>
          </p:cNvPr>
          <p:cNvPicPr preferRelativeResize="0"/>
          <p:nvPr/>
        </p:nvPicPr>
        <p:blipFill rotWithShape="1">
          <a:blip r:embed="rId5">
            <a:clrChange>
              <a:clrFrom>
                <a:srgbClr val="FFFFFF"/>
              </a:clrFrom>
              <a:clrTo>
                <a:srgbClr val="FFFFFF">
                  <a:alpha val="0"/>
                </a:srgbClr>
              </a:clrTo>
            </a:clrChange>
            <a:alphaModFix/>
          </a:blip>
          <a:srcRect l="73383" r="2570"/>
          <a:stretch/>
        </p:blipFill>
        <p:spPr>
          <a:xfrm>
            <a:off x="1335033" y="5191821"/>
            <a:ext cx="1206598" cy="1237229"/>
          </a:xfrm>
          <a:prstGeom prst="rect">
            <a:avLst/>
          </a:prstGeom>
          <a:noFill/>
          <a:ln>
            <a:noFill/>
          </a:ln>
        </p:spPr>
      </p:pic>
      <p:pic>
        <p:nvPicPr>
          <p:cNvPr id="4" name="Google Shape;310;p12">
            <a:extLst>
              <a:ext uri="{FF2B5EF4-FFF2-40B4-BE49-F238E27FC236}">
                <a16:creationId xmlns:a16="http://schemas.microsoft.com/office/drawing/2014/main" id="{DC778311-83B4-A900-21C5-2B966CADFD1B}"/>
              </a:ext>
              <a:ext uri="{C183D7F6-B498-43B3-948B-1728B52AA6E4}">
                <adec:decorative xmlns:adec="http://schemas.microsoft.com/office/drawing/2017/decorative" val="1"/>
              </a:ext>
            </a:extLst>
          </p:cNvPr>
          <p:cNvPicPr preferRelativeResize="0"/>
          <p:nvPr/>
        </p:nvPicPr>
        <p:blipFill rotWithShape="1">
          <a:blip r:embed="rId6">
            <a:clrChange>
              <a:clrFrom>
                <a:srgbClr val="FFFFFF"/>
              </a:clrFrom>
              <a:clrTo>
                <a:srgbClr val="FFFFFF">
                  <a:alpha val="0"/>
                </a:srgbClr>
              </a:clrTo>
            </a:clrChange>
            <a:alphaModFix/>
          </a:blip>
          <a:srcRect l="44148" t="8181" r="44474" b="68807"/>
          <a:stretch/>
        </p:blipFill>
        <p:spPr>
          <a:xfrm>
            <a:off x="9593070" y="5313478"/>
            <a:ext cx="947851" cy="1138137"/>
          </a:xfrm>
          <a:prstGeom prst="rect">
            <a:avLst/>
          </a:prstGeom>
          <a:noFill/>
          <a:ln>
            <a:noFill/>
          </a:ln>
        </p:spPr>
      </p:pic>
      <p:pic>
        <p:nvPicPr>
          <p:cNvPr id="5" name="Google Shape;311;p12">
            <a:extLst>
              <a:ext uri="{FF2B5EF4-FFF2-40B4-BE49-F238E27FC236}">
                <a16:creationId xmlns:a16="http://schemas.microsoft.com/office/drawing/2014/main" id="{538C2ACB-997E-587E-AA39-251ECC7F81E1}"/>
              </a:ext>
              <a:ext uri="{C183D7F6-B498-43B3-948B-1728B52AA6E4}">
                <adec:decorative xmlns:adec="http://schemas.microsoft.com/office/drawing/2017/decorative" val="1"/>
              </a:ext>
            </a:extLst>
          </p:cNvPr>
          <p:cNvPicPr preferRelativeResize="0"/>
          <p:nvPr/>
        </p:nvPicPr>
        <p:blipFill rotWithShape="1">
          <a:blip r:embed="rId7">
            <a:clrChange>
              <a:clrFrom>
                <a:srgbClr val="FFFFFF"/>
              </a:clrFrom>
              <a:clrTo>
                <a:srgbClr val="FFFFFF">
                  <a:alpha val="0"/>
                </a:srgbClr>
              </a:clrTo>
            </a:clrChange>
            <a:alphaModFix/>
          </a:blip>
          <a:srcRect l="71933" t="30523" r="8215" b="53442"/>
          <a:stretch/>
        </p:blipFill>
        <p:spPr>
          <a:xfrm>
            <a:off x="8190818" y="3581187"/>
            <a:ext cx="1303189" cy="1052657"/>
          </a:xfrm>
          <a:prstGeom prst="rect">
            <a:avLst/>
          </a:prstGeom>
          <a:noFill/>
          <a:ln>
            <a:noFill/>
          </a:ln>
        </p:spPr>
      </p:pic>
      <p:pic>
        <p:nvPicPr>
          <p:cNvPr id="6" name="Google Shape;312;p12">
            <a:extLst>
              <a:ext uri="{FF2B5EF4-FFF2-40B4-BE49-F238E27FC236}">
                <a16:creationId xmlns:a16="http://schemas.microsoft.com/office/drawing/2014/main" id="{628F7187-4484-E1B3-961A-A3439D39125B}"/>
              </a:ext>
              <a:ext uri="{C183D7F6-B498-43B3-948B-1728B52AA6E4}">
                <adec:decorative xmlns:adec="http://schemas.microsoft.com/office/drawing/2017/decorative" val="1"/>
              </a:ext>
            </a:extLst>
          </p:cNvPr>
          <p:cNvPicPr preferRelativeResize="0"/>
          <p:nvPr/>
        </p:nvPicPr>
        <p:blipFill rotWithShape="1">
          <a:blip r:embed="rId8">
            <a:clrChange>
              <a:clrFrom>
                <a:srgbClr val="F5F5F5"/>
              </a:clrFrom>
              <a:clrTo>
                <a:srgbClr val="F5F5F5">
                  <a:alpha val="0"/>
                </a:srgbClr>
              </a:clrTo>
            </a:clrChange>
            <a:alphaModFix/>
          </a:blip>
          <a:srcRect l="45286" t="37430" r="42841" b="38571"/>
          <a:stretch/>
        </p:blipFill>
        <p:spPr>
          <a:xfrm>
            <a:off x="6501767" y="2528089"/>
            <a:ext cx="1151526" cy="1255493"/>
          </a:xfrm>
          <a:prstGeom prst="rect">
            <a:avLst/>
          </a:prstGeom>
          <a:noFill/>
          <a:ln>
            <a:noFill/>
          </a:ln>
        </p:spPr>
      </p:pic>
      <p:pic>
        <p:nvPicPr>
          <p:cNvPr id="7" name="Google Shape;313;p12">
            <a:extLst>
              <a:ext uri="{FF2B5EF4-FFF2-40B4-BE49-F238E27FC236}">
                <a16:creationId xmlns:a16="http://schemas.microsoft.com/office/drawing/2014/main" id="{B4F09CAB-53FB-083E-3932-8B19CD00D258}"/>
              </a:ext>
              <a:ext uri="{C183D7F6-B498-43B3-948B-1728B52AA6E4}">
                <adec:decorative xmlns:adec="http://schemas.microsoft.com/office/drawing/2017/decorative" val="1"/>
              </a:ext>
            </a:extLst>
          </p:cNvPr>
          <p:cNvPicPr preferRelativeResize="0"/>
          <p:nvPr/>
        </p:nvPicPr>
        <p:blipFill rotWithShape="1">
          <a:blip r:embed="rId9">
            <a:clrChange>
              <a:clrFrom>
                <a:srgbClr val="FFFFFF"/>
              </a:clrFrom>
              <a:clrTo>
                <a:srgbClr val="FFFFFF">
                  <a:alpha val="0"/>
                </a:srgbClr>
              </a:clrTo>
            </a:clrChange>
            <a:alphaModFix/>
          </a:blip>
          <a:srcRect l="42255" t="8802" r="42687" b="73362"/>
          <a:stretch/>
        </p:blipFill>
        <p:spPr>
          <a:xfrm>
            <a:off x="2350101" y="3558315"/>
            <a:ext cx="1314291" cy="122318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15">
            <a:extLst>
              <a:ext uri="{C183D7F6-B498-43B3-948B-1728B52AA6E4}">
                <adec:decorative xmlns:adec="http://schemas.microsoft.com/office/drawing/2017/decorative" val="1"/>
              </a:ext>
            </a:extLst>
          </p:cNvPr>
          <p:cNvSpPr/>
          <p:nvPr/>
        </p:nvSpPr>
        <p:spPr>
          <a:xfrm>
            <a:off x="1650792" y="3192905"/>
            <a:ext cx="8890416" cy="8890416"/>
          </a:xfrm>
          <a:prstGeom prst="ellipse">
            <a:avLst/>
          </a:prstGeom>
          <a:no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7" name="Google Shape;407;p15">
            <a:extLst>
              <a:ext uri="{C183D7F6-B498-43B3-948B-1728B52AA6E4}">
                <adec:decorative xmlns:adec="http://schemas.microsoft.com/office/drawing/2017/decorative" val="1"/>
              </a:ext>
            </a:extLst>
          </p:cNvPr>
          <p:cNvSpPr/>
          <p:nvPr/>
        </p:nvSpPr>
        <p:spPr>
          <a:xfrm>
            <a:off x="2284506" y="603677"/>
            <a:ext cx="7622989" cy="738623"/>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70000"/>
              </a:lnSpc>
              <a:spcBef>
                <a:spcPts val="0"/>
              </a:spcBef>
              <a:spcAft>
                <a:spcPts val="0"/>
              </a:spcAft>
              <a:buClr>
                <a:srgbClr val="000000"/>
              </a:buClr>
              <a:buSzPts val="8800"/>
              <a:buFont typeface="Arial"/>
              <a:buNone/>
            </a:pPr>
            <a:r>
              <a:rPr lang="iw-IL" sz="6000" b="1" i="0" u="none" strike="noStrike" cap="none">
                <a:solidFill>
                  <a:schemeClr val="lt1"/>
                </a:solidFill>
                <a:latin typeface="Calibri"/>
                <a:ea typeface="Calibri"/>
                <a:cs typeface="Calibri"/>
                <a:sym typeface="Calibri"/>
              </a:rPr>
              <a:t>ששת שלבי המחזור</a:t>
            </a:r>
            <a:endParaRPr sz="8000" b="1" i="0" u="none" strike="noStrike" cap="none">
              <a:solidFill>
                <a:schemeClr val="lt1"/>
              </a:solidFill>
              <a:latin typeface="Calibri"/>
              <a:ea typeface="Calibri"/>
              <a:cs typeface="Calibri"/>
              <a:sym typeface="Calibri"/>
            </a:endParaRPr>
          </a:p>
        </p:txBody>
      </p:sp>
      <p:grpSp>
        <p:nvGrpSpPr>
          <p:cNvPr id="408" name="Google Shape;408;p15">
            <a:extLst>
              <a:ext uri="{C183D7F6-B498-43B3-948B-1728B52AA6E4}">
                <adec:decorative xmlns:adec="http://schemas.microsoft.com/office/drawing/2017/decorative" val="1"/>
              </a:ext>
            </a:extLst>
          </p:cNvPr>
          <p:cNvGrpSpPr/>
          <p:nvPr/>
        </p:nvGrpSpPr>
        <p:grpSpPr>
          <a:xfrm>
            <a:off x="4043766" y="2416452"/>
            <a:ext cx="1579627" cy="1578142"/>
            <a:chOff x="901243" y="2344087"/>
            <a:chExt cx="1688874" cy="1688874"/>
          </a:xfrm>
        </p:grpSpPr>
        <p:sp>
          <p:nvSpPr>
            <p:cNvPr id="409" name="Google Shape;409;p15"/>
            <p:cNvSpPr/>
            <p:nvPr/>
          </p:nvSpPr>
          <p:spPr>
            <a:xfrm>
              <a:off x="1086956" y="2525208"/>
              <a:ext cx="1285703" cy="1288501"/>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3"/>
                </a:solidFill>
                <a:latin typeface="Calibri"/>
                <a:ea typeface="Calibri"/>
                <a:cs typeface="Calibri"/>
                <a:sym typeface="Calibri"/>
              </a:endParaRPr>
            </a:p>
          </p:txBody>
        </p:sp>
        <p:sp>
          <p:nvSpPr>
            <p:cNvPr id="410" name="Google Shape;410;p15"/>
            <p:cNvSpPr/>
            <p:nvPr/>
          </p:nvSpPr>
          <p:spPr>
            <a:xfrm>
              <a:off x="901243" y="2344087"/>
              <a:ext cx="1688874" cy="1688874"/>
            </a:xfrm>
            <a:custGeom>
              <a:avLst/>
              <a:gdLst/>
              <a:ahLst/>
              <a:cxnLst/>
              <a:rect l="l" t="t" r="r" b="b"/>
              <a:pathLst>
                <a:path w="560" h="560" extrusionOk="0">
                  <a:moveTo>
                    <a:pt x="280" y="0"/>
                  </a:moveTo>
                  <a:lnTo>
                    <a:pt x="325" y="4"/>
                  </a:lnTo>
                  <a:lnTo>
                    <a:pt x="369" y="14"/>
                  </a:lnTo>
                  <a:lnTo>
                    <a:pt x="408" y="31"/>
                  </a:lnTo>
                  <a:lnTo>
                    <a:pt x="445" y="53"/>
                  </a:lnTo>
                  <a:lnTo>
                    <a:pt x="477" y="82"/>
                  </a:lnTo>
                  <a:lnTo>
                    <a:pt x="506" y="115"/>
                  </a:lnTo>
                  <a:lnTo>
                    <a:pt x="528" y="152"/>
                  </a:lnTo>
                  <a:lnTo>
                    <a:pt x="545" y="191"/>
                  </a:lnTo>
                  <a:lnTo>
                    <a:pt x="556" y="234"/>
                  </a:lnTo>
                  <a:lnTo>
                    <a:pt x="560" y="280"/>
                  </a:lnTo>
                  <a:lnTo>
                    <a:pt x="556" y="326"/>
                  </a:lnTo>
                  <a:lnTo>
                    <a:pt x="545" y="369"/>
                  </a:lnTo>
                  <a:lnTo>
                    <a:pt x="528" y="408"/>
                  </a:lnTo>
                  <a:lnTo>
                    <a:pt x="506" y="445"/>
                  </a:lnTo>
                  <a:lnTo>
                    <a:pt x="477" y="478"/>
                  </a:lnTo>
                  <a:lnTo>
                    <a:pt x="445" y="506"/>
                  </a:lnTo>
                  <a:lnTo>
                    <a:pt x="408" y="529"/>
                  </a:lnTo>
                  <a:lnTo>
                    <a:pt x="369" y="546"/>
                  </a:lnTo>
                  <a:lnTo>
                    <a:pt x="325" y="556"/>
                  </a:lnTo>
                  <a:lnTo>
                    <a:pt x="280" y="560"/>
                  </a:lnTo>
                  <a:lnTo>
                    <a:pt x="234" y="556"/>
                  </a:lnTo>
                  <a:lnTo>
                    <a:pt x="191" y="546"/>
                  </a:lnTo>
                  <a:lnTo>
                    <a:pt x="151" y="529"/>
                  </a:lnTo>
                  <a:lnTo>
                    <a:pt x="115" y="506"/>
                  </a:lnTo>
                  <a:lnTo>
                    <a:pt x="82" y="478"/>
                  </a:lnTo>
                  <a:lnTo>
                    <a:pt x="53" y="445"/>
                  </a:lnTo>
                  <a:lnTo>
                    <a:pt x="31" y="408"/>
                  </a:lnTo>
                  <a:lnTo>
                    <a:pt x="14" y="369"/>
                  </a:lnTo>
                  <a:lnTo>
                    <a:pt x="3" y="326"/>
                  </a:lnTo>
                  <a:lnTo>
                    <a:pt x="0" y="280"/>
                  </a:lnTo>
                  <a:lnTo>
                    <a:pt x="3" y="234"/>
                  </a:lnTo>
                  <a:lnTo>
                    <a:pt x="14" y="191"/>
                  </a:lnTo>
                  <a:lnTo>
                    <a:pt x="31" y="152"/>
                  </a:lnTo>
                  <a:lnTo>
                    <a:pt x="53" y="115"/>
                  </a:lnTo>
                  <a:lnTo>
                    <a:pt x="82" y="82"/>
                  </a:lnTo>
                  <a:lnTo>
                    <a:pt x="115" y="53"/>
                  </a:lnTo>
                  <a:lnTo>
                    <a:pt x="151" y="31"/>
                  </a:lnTo>
                  <a:lnTo>
                    <a:pt x="191" y="14"/>
                  </a:lnTo>
                  <a:lnTo>
                    <a:pt x="234" y="4"/>
                  </a:lnTo>
                  <a:lnTo>
                    <a:pt x="280" y="0"/>
                  </a:lnTo>
                  <a:close/>
                </a:path>
              </a:pathLst>
            </a:custGeom>
            <a:solidFill>
              <a:srgbClr val="15608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1" name="Google Shape;411;p15"/>
            <p:cNvSpPr/>
            <p:nvPr/>
          </p:nvSpPr>
          <p:spPr>
            <a:xfrm>
              <a:off x="1100289" y="2543133"/>
              <a:ext cx="1287767" cy="1287767"/>
            </a:xfrm>
            <a:custGeom>
              <a:avLst/>
              <a:gdLst/>
              <a:ahLst/>
              <a:cxnLst/>
              <a:rect l="l" t="t" r="r" b="b"/>
              <a:pathLst>
                <a:path w="427" h="427" extrusionOk="0">
                  <a:moveTo>
                    <a:pt x="214" y="0"/>
                  </a:moveTo>
                  <a:lnTo>
                    <a:pt x="252" y="4"/>
                  </a:lnTo>
                  <a:lnTo>
                    <a:pt x="288" y="14"/>
                  </a:lnTo>
                  <a:lnTo>
                    <a:pt x="321" y="29"/>
                  </a:lnTo>
                  <a:lnTo>
                    <a:pt x="351" y="50"/>
                  </a:lnTo>
                  <a:lnTo>
                    <a:pt x="377" y="76"/>
                  </a:lnTo>
                  <a:lnTo>
                    <a:pt x="398" y="106"/>
                  </a:lnTo>
                  <a:lnTo>
                    <a:pt x="414" y="139"/>
                  </a:lnTo>
                  <a:lnTo>
                    <a:pt x="423" y="176"/>
                  </a:lnTo>
                  <a:lnTo>
                    <a:pt x="427" y="214"/>
                  </a:lnTo>
                  <a:lnTo>
                    <a:pt x="423" y="252"/>
                  </a:lnTo>
                  <a:lnTo>
                    <a:pt x="414" y="288"/>
                  </a:lnTo>
                  <a:lnTo>
                    <a:pt x="398" y="321"/>
                  </a:lnTo>
                  <a:lnTo>
                    <a:pt x="377" y="351"/>
                  </a:lnTo>
                  <a:lnTo>
                    <a:pt x="351" y="377"/>
                  </a:lnTo>
                  <a:lnTo>
                    <a:pt x="321" y="398"/>
                  </a:lnTo>
                  <a:lnTo>
                    <a:pt x="288" y="414"/>
                  </a:lnTo>
                  <a:lnTo>
                    <a:pt x="252" y="423"/>
                  </a:lnTo>
                  <a:lnTo>
                    <a:pt x="214" y="427"/>
                  </a:lnTo>
                  <a:lnTo>
                    <a:pt x="176" y="423"/>
                  </a:lnTo>
                  <a:lnTo>
                    <a:pt x="139" y="414"/>
                  </a:lnTo>
                  <a:lnTo>
                    <a:pt x="106" y="398"/>
                  </a:lnTo>
                  <a:lnTo>
                    <a:pt x="76" y="377"/>
                  </a:lnTo>
                  <a:lnTo>
                    <a:pt x="50" y="351"/>
                  </a:lnTo>
                  <a:lnTo>
                    <a:pt x="29" y="321"/>
                  </a:lnTo>
                  <a:lnTo>
                    <a:pt x="13" y="288"/>
                  </a:lnTo>
                  <a:lnTo>
                    <a:pt x="4" y="252"/>
                  </a:lnTo>
                  <a:lnTo>
                    <a:pt x="0" y="214"/>
                  </a:lnTo>
                  <a:lnTo>
                    <a:pt x="4" y="176"/>
                  </a:lnTo>
                  <a:lnTo>
                    <a:pt x="13" y="139"/>
                  </a:lnTo>
                  <a:lnTo>
                    <a:pt x="29" y="106"/>
                  </a:lnTo>
                  <a:lnTo>
                    <a:pt x="50" y="76"/>
                  </a:lnTo>
                  <a:lnTo>
                    <a:pt x="76" y="50"/>
                  </a:lnTo>
                  <a:lnTo>
                    <a:pt x="106" y="29"/>
                  </a:lnTo>
                  <a:lnTo>
                    <a:pt x="139" y="14"/>
                  </a:lnTo>
                  <a:lnTo>
                    <a:pt x="176" y="4"/>
                  </a:lnTo>
                  <a:lnTo>
                    <a:pt x="214"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12" name="Google Shape;412;p15">
            <a:extLst>
              <a:ext uri="{C183D7F6-B498-43B3-948B-1728B52AA6E4}">
                <adec:decorative xmlns:adec="http://schemas.microsoft.com/office/drawing/2017/decorative" val="1"/>
              </a:ext>
            </a:extLst>
          </p:cNvPr>
          <p:cNvGrpSpPr/>
          <p:nvPr/>
        </p:nvGrpSpPr>
        <p:grpSpPr>
          <a:xfrm>
            <a:off x="6256273" y="2416452"/>
            <a:ext cx="1579627" cy="1578142"/>
            <a:chOff x="3817567" y="2344087"/>
            <a:chExt cx="1688874" cy="1688874"/>
          </a:xfrm>
        </p:grpSpPr>
        <p:sp>
          <p:nvSpPr>
            <p:cNvPr id="413" name="Google Shape;413;p15"/>
            <p:cNvSpPr/>
            <p:nvPr/>
          </p:nvSpPr>
          <p:spPr>
            <a:xfrm>
              <a:off x="3817567" y="2344087"/>
              <a:ext cx="1688874" cy="1688874"/>
            </a:xfrm>
            <a:prstGeom prst="ellipse">
              <a:avLst/>
            </a:prstGeom>
            <a:solidFill>
              <a:srgbClr val="00A79E"/>
            </a:solid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4" name="Google Shape;414;p15"/>
            <p:cNvSpPr/>
            <p:nvPr/>
          </p:nvSpPr>
          <p:spPr>
            <a:xfrm>
              <a:off x="4025501" y="2544273"/>
              <a:ext cx="1285703" cy="1288501"/>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3"/>
                </a:solidFill>
                <a:latin typeface="Calibri"/>
                <a:ea typeface="Calibri"/>
                <a:cs typeface="Calibri"/>
                <a:sym typeface="Calibri"/>
              </a:endParaRPr>
            </a:p>
          </p:txBody>
        </p:sp>
      </p:grpSp>
      <p:grpSp>
        <p:nvGrpSpPr>
          <p:cNvPr id="415" name="Google Shape;415;p15">
            <a:extLst>
              <a:ext uri="{C183D7F6-B498-43B3-948B-1728B52AA6E4}">
                <adec:decorative xmlns:adec="http://schemas.microsoft.com/office/drawing/2017/decorative" val="1"/>
              </a:ext>
            </a:extLst>
          </p:cNvPr>
          <p:cNvGrpSpPr/>
          <p:nvPr/>
        </p:nvGrpSpPr>
        <p:grpSpPr>
          <a:xfrm>
            <a:off x="8039291" y="3374223"/>
            <a:ext cx="1584081" cy="1578142"/>
            <a:chOff x="6733890" y="2344087"/>
            <a:chExt cx="1694906" cy="1688874"/>
          </a:xfrm>
        </p:grpSpPr>
        <p:sp>
          <p:nvSpPr>
            <p:cNvPr id="416" name="Google Shape;416;p15"/>
            <p:cNvSpPr/>
            <p:nvPr/>
          </p:nvSpPr>
          <p:spPr>
            <a:xfrm>
              <a:off x="6733890" y="2344087"/>
              <a:ext cx="1694906" cy="1688874"/>
            </a:xfrm>
            <a:prstGeom prst="ellipse">
              <a:avLst/>
            </a:prstGeom>
            <a:solidFill>
              <a:srgbClr val="00AEEE"/>
            </a:solid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7" name="Google Shape;417;p15"/>
            <p:cNvSpPr/>
            <p:nvPr/>
          </p:nvSpPr>
          <p:spPr>
            <a:xfrm>
              <a:off x="6938804" y="2541096"/>
              <a:ext cx="1285078" cy="1288501"/>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3"/>
                </a:solidFill>
                <a:latin typeface="Calibri"/>
                <a:ea typeface="Calibri"/>
                <a:cs typeface="Calibri"/>
                <a:sym typeface="Calibri"/>
              </a:endParaRPr>
            </a:p>
          </p:txBody>
        </p:sp>
      </p:grpSp>
      <p:grpSp>
        <p:nvGrpSpPr>
          <p:cNvPr id="418" name="Google Shape;418;p15">
            <a:extLst>
              <a:ext uri="{C183D7F6-B498-43B3-948B-1728B52AA6E4}">
                <adec:decorative xmlns:adec="http://schemas.microsoft.com/office/drawing/2017/decorative" val="1"/>
              </a:ext>
            </a:extLst>
          </p:cNvPr>
          <p:cNvGrpSpPr/>
          <p:nvPr/>
        </p:nvGrpSpPr>
        <p:grpSpPr>
          <a:xfrm>
            <a:off x="9277340" y="5062018"/>
            <a:ext cx="1579627" cy="1578142"/>
            <a:chOff x="9653229" y="2344087"/>
            <a:chExt cx="1688874" cy="1688874"/>
          </a:xfrm>
        </p:grpSpPr>
        <p:sp>
          <p:nvSpPr>
            <p:cNvPr id="419" name="Google Shape;419;p15"/>
            <p:cNvSpPr/>
            <p:nvPr/>
          </p:nvSpPr>
          <p:spPr>
            <a:xfrm>
              <a:off x="9653229" y="2344087"/>
              <a:ext cx="1688874" cy="1688874"/>
            </a:xfrm>
            <a:custGeom>
              <a:avLst/>
              <a:gdLst/>
              <a:ahLst/>
              <a:cxnLst/>
              <a:rect l="l" t="t" r="r" b="b"/>
              <a:pathLst>
                <a:path w="560" h="560" extrusionOk="0">
                  <a:moveTo>
                    <a:pt x="280" y="0"/>
                  </a:moveTo>
                  <a:lnTo>
                    <a:pt x="326" y="4"/>
                  </a:lnTo>
                  <a:lnTo>
                    <a:pt x="369" y="14"/>
                  </a:lnTo>
                  <a:lnTo>
                    <a:pt x="408" y="31"/>
                  </a:lnTo>
                  <a:lnTo>
                    <a:pt x="445" y="53"/>
                  </a:lnTo>
                  <a:lnTo>
                    <a:pt x="478" y="82"/>
                  </a:lnTo>
                  <a:lnTo>
                    <a:pt x="506" y="115"/>
                  </a:lnTo>
                  <a:lnTo>
                    <a:pt x="529" y="152"/>
                  </a:lnTo>
                  <a:lnTo>
                    <a:pt x="546" y="191"/>
                  </a:lnTo>
                  <a:lnTo>
                    <a:pt x="556" y="234"/>
                  </a:lnTo>
                  <a:lnTo>
                    <a:pt x="560" y="280"/>
                  </a:lnTo>
                  <a:lnTo>
                    <a:pt x="556" y="326"/>
                  </a:lnTo>
                  <a:lnTo>
                    <a:pt x="546" y="369"/>
                  </a:lnTo>
                  <a:lnTo>
                    <a:pt x="529" y="408"/>
                  </a:lnTo>
                  <a:lnTo>
                    <a:pt x="506" y="445"/>
                  </a:lnTo>
                  <a:lnTo>
                    <a:pt x="478" y="478"/>
                  </a:lnTo>
                  <a:lnTo>
                    <a:pt x="445" y="506"/>
                  </a:lnTo>
                  <a:lnTo>
                    <a:pt x="408" y="529"/>
                  </a:lnTo>
                  <a:lnTo>
                    <a:pt x="369" y="546"/>
                  </a:lnTo>
                  <a:lnTo>
                    <a:pt x="326" y="556"/>
                  </a:lnTo>
                  <a:lnTo>
                    <a:pt x="280" y="560"/>
                  </a:lnTo>
                  <a:lnTo>
                    <a:pt x="234" y="556"/>
                  </a:lnTo>
                  <a:lnTo>
                    <a:pt x="191" y="546"/>
                  </a:lnTo>
                  <a:lnTo>
                    <a:pt x="152" y="529"/>
                  </a:lnTo>
                  <a:lnTo>
                    <a:pt x="115" y="506"/>
                  </a:lnTo>
                  <a:lnTo>
                    <a:pt x="82" y="478"/>
                  </a:lnTo>
                  <a:lnTo>
                    <a:pt x="53" y="445"/>
                  </a:lnTo>
                  <a:lnTo>
                    <a:pt x="31" y="408"/>
                  </a:lnTo>
                  <a:lnTo>
                    <a:pt x="14" y="369"/>
                  </a:lnTo>
                  <a:lnTo>
                    <a:pt x="4" y="326"/>
                  </a:lnTo>
                  <a:lnTo>
                    <a:pt x="0" y="280"/>
                  </a:lnTo>
                  <a:lnTo>
                    <a:pt x="4" y="234"/>
                  </a:lnTo>
                  <a:lnTo>
                    <a:pt x="14" y="191"/>
                  </a:lnTo>
                  <a:lnTo>
                    <a:pt x="31" y="152"/>
                  </a:lnTo>
                  <a:lnTo>
                    <a:pt x="53" y="115"/>
                  </a:lnTo>
                  <a:lnTo>
                    <a:pt x="82" y="82"/>
                  </a:lnTo>
                  <a:lnTo>
                    <a:pt x="115" y="53"/>
                  </a:lnTo>
                  <a:lnTo>
                    <a:pt x="152" y="31"/>
                  </a:lnTo>
                  <a:lnTo>
                    <a:pt x="191" y="14"/>
                  </a:lnTo>
                  <a:lnTo>
                    <a:pt x="234" y="4"/>
                  </a:lnTo>
                  <a:lnTo>
                    <a:pt x="280" y="0"/>
                  </a:lnTo>
                  <a:close/>
                </a:path>
              </a:pathLst>
            </a:custGeom>
            <a:solidFill>
              <a:srgbClr val="00AA87"/>
            </a:solidFill>
            <a:ln w="9525" cap="flat" cmpd="sng">
              <a:solidFill>
                <a:srgbClr val="00AA8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0" name="Google Shape;420;p15"/>
            <p:cNvSpPr/>
            <p:nvPr/>
          </p:nvSpPr>
          <p:spPr>
            <a:xfrm>
              <a:off x="9653229" y="2344087"/>
              <a:ext cx="1688874" cy="1688874"/>
            </a:xfrm>
            <a:custGeom>
              <a:avLst/>
              <a:gdLst/>
              <a:ahLst/>
              <a:cxnLst/>
              <a:rect l="l" t="t" r="r" b="b"/>
              <a:pathLst>
                <a:path w="560" h="560" extrusionOk="0">
                  <a:moveTo>
                    <a:pt x="280" y="0"/>
                  </a:moveTo>
                  <a:lnTo>
                    <a:pt x="326" y="4"/>
                  </a:lnTo>
                  <a:lnTo>
                    <a:pt x="369" y="14"/>
                  </a:lnTo>
                  <a:lnTo>
                    <a:pt x="408" y="31"/>
                  </a:lnTo>
                  <a:lnTo>
                    <a:pt x="445" y="53"/>
                  </a:lnTo>
                  <a:lnTo>
                    <a:pt x="478" y="82"/>
                  </a:lnTo>
                  <a:lnTo>
                    <a:pt x="506" y="115"/>
                  </a:lnTo>
                  <a:lnTo>
                    <a:pt x="529" y="152"/>
                  </a:lnTo>
                  <a:lnTo>
                    <a:pt x="546" y="191"/>
                  </a:lnTo>
                  <a:lnTo>
                    <a:pt x="556" y="234"/>
                  </a:lnTo>
                  <a:lnTo>
                    <a:pt x="560" y="280"/>
                  </a:lnTo>
                  <a:lnTo>
                    <a:pt x="556" y="326"/>
                  </a:lnTo>
                  <a:lnTo>
                    <a:pt x="546" y="369"/>
                  </a:lnTo>
                  <a:lnTo>
                    <a:pt x="529" y="408"/>
                  </a:lnTo>
                  <a:lnTo>
                    <a:pt x="506" y="445"/>
                  </a:lnTo>
                  <a:lnTo>
                    <a:pt x="478" y="478"/>
                  </a:lnTo>
                  <a:lnTo>
                    <a:pt x="445" y="506"/>
                  </a:lnTo>
                  <a:lnTo>
                    <a:pt x="408" y="529"/>
                  </a:lnTo>
                  <a:lnTo>
                    <a:pt x="369" y="546"/>
                  </a:lnTo>
                  <a:lnTo>
                    <a:pt x="326" y="556"/>
                  </a:lnTo>
                  <a:lnTo>
                    <a:pt x="280" y="560"/>
                  </a:lnTo>
                  <a:lnTo>
                    <a:pt x="235" y="556"/>
                  </a:lnTo>
                  <a:lnTo>
                    <a:pt x="194" y="547"/>
                  </a:lnTo>
                  <a:lnTo>
                    <a:pt x="154" y="530"/>
                  </a:lnTo>
                  <a:lnTo>
                    <a:pt x="118" y="508"/>
                  </a:lnTo>
                  <a:lnTo>
                    <a:pt x="85" y="481"/>
                  </a:lnTo>
                  <a:lnTo>
                    <a:pt x="57" y="450"/>
                  </a:lnTo>
                  <a:lnTo>
                    <a:pt x="33" y="412"/>
                  </a:lnTo>
                  <a:lnTo>
                    <a:pt x="15" y="371"/>
                  </a:lnTo>
                  <a:lnTo>
                    <a:pt x="4" y="327"/>
                  </a:lnTo>
                  <a:lnTo>
                    <a:pt x="0" y="280"/>
                  </a:lnTo>
                  <a:lnTo>
                    <a:pt x="4" y="234"/>
                  </a:lnTo>
                  <a:lnTo>
                    <a:pt x="14" y="191"/>
                  </a:lnTo>
                  <a:lnTo>
                    <a:pt x="31" y="152"/>
                  </a:lnTo>
                  <a:lnTo>
                    <a:pt x="53" y="115"/>
                  </a:lnTo>
                  <a:lnTo>
                    <a:pt x="82" y="82"/>
                  </a:lnTo>
                  <a:lnTo>
                    <a:pt x="115" y="53"/>
                  </a:lnTo>
                  <a:lnTo>
                    <a:pt x="152" y="31"/>
                  </a:lnTo>
                  <a:lnTo>
                    <a:pt x="191" y="14"/>
                  </a:lnTo>
                  <a:lnTo>
                    <a:pt x="234" y="4"/>
                  </a:lnTo>
                  <a:lnTo>
                    <a:pt x="280" y="0"/>
                  </a:lnTo>
                  <a:close/>
                </a:path>
              </a:pathLst>
            </a:custGeom>
            <a:solidFill>
              <a:srgbClr val="8DC53E"/>
            </a:solidFill>
            <a:ln w="9525" cap="flat" cmpd="sng">
              <a:solidFill>
                <a:schemeClr val="accent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1" name="Google Shape;421;p15"/>
            <p:cNvSpPr/>
            <p:nvPr/>
          </p:nvSpPr>
          <p:spPr>
            <a:xfrm>
              <a:off x="9854814" y="2542684"/>
              <a:ext cx="1285703" cy="1288502"/>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3"/>
                </a:solidFill>
                <a:latin typeface="Calibri"/>
                <a:ea typeface="Calibri"/>
                <a:cs typeface="Calibri"/>
                <a:sym typeface="Calibri"/>
              </a:endParaRPr>
            </a:p>
          </p:txBody>
        </p:sp>
      </p:grpSp>
      <p:grpSp>
        <p:nvGrpSpPr>
          <p:cNvPr id="422" name="Google Shape;422;p15">
            <a:extLst>
              <a:ext uri="{C183D7F6-B498-43B3-948B-1728B52AA6E4}">
                <adec:decorative xmlns:adec="http://schemas.microsoft.com/office/drawing/2017/decorative" val="1"/>
              </a:ext>
            </a:extLst>
          </p:cNvPr>
          <p:cNvGrpSpPr/>
          <p:nvPr/>
        </p:nvGrpSpPr>
        <p:grpSpPr>
          <a:xfrm>
            <a:off x="1123871" y="5062018"/>
            <a:ext cx="1579627" cy="1578142"/>
            <a:chOff x="9653229" y="2344087"/>
            <a:chExt cx="1688874" cy="1688874"/>
          </a:xfrm>
        </p:grpSpPr>
        <p:sp>
          <p:nvSpPr>
            <p:cNvPr id="423" name="Google Shape;423;p15"/>
            <p:cNvSpPr/>
            <p:nvPr/>
          </p:nvSpPr>
          <p:spPr>
            <a:xfrm>
              <a:off x="9653229" y="2344087"/>
              <a:ext cx="1688874" cy="1688874"/>
            </a:xfrm>
            <a:custGeom>
              <a:avLst/>
              <a:gdLst/>
              <a:ahLst/>
              <a:cxnLst/>
              <a:rect l="l" t="t" r="r" b="b"/>
              <a:pathLst>
                <a:path w="560" h="560" extrusionOk="0">
                  <a:moveTo>
                    <a:pt x="280" y="0"/>
                  </a:moveTo>
                  <a:lnTo>
                    <a:pt x="326" y="4"/>
                  </a:lnTo>
                  <a:lnTo>
                    <a:pt x="369" y="14"/>
                  </a:lnTo>
                  <a:lnTo>
                    <a:pt x="408" y="31"/>
                  </a:lnTo>
                  <a:lnTo>
                    <a:pt x="445" y="53"/>
                  </a:lnTo>
                  <a:lnTo>
                    <a:pt x="478" y="82"/>
                  </a:lnTo>
                  <a:lnTo>
                    <a:pt x="506" y="115"/>
                  </a:lnTo>
                  <a:lnTo>
                    <a:pt x="529" y="152"/>
                  </a:lnTo>
                  <a:lnTo>
                    <a:pt x="546" y="191"/>
                  </a:lnTo>
                  <a:lnTo>
                    <a:pt x="556" y="234"/>
                  </a:lnTo>
                  <a:lnTo>
                    <a:pt x="560" y="280"/>
                  </a:lnTo>
                  <a:lnTo>
                    <a:pt x="556" y="326"/>
                  </a:lnTo>
                  <a:lnTo>
                    <a:pt x="546" y="369"/>
                  </a:lnTo>
                  <a:lnTo>
                    <a:pt x="529" y="408"/>
                  </a:lnTo>
                  <a:lnTo>
                    <a:pt x="506" y="445"/>
                  </a:lnTo>
                  <a:lnTo>
                    <a:pt x="478" y="478"/>
                  </a:lnTo>
                  <a:lnTo>
                    <a:pt x="445" y="506"/>
                  </a:lnTo>
                  <a:lnTo>
                    <a:pt x="408" y="529"/>
                  </a:lnTo>
                  <a:lnTo>
                    <a:pt x="369" y="546"/>
                  </a:lnTo>
                  <a:lnTo>
                    <a:pt x="326" y="556"/>
                  </a:lnTo>
                  <a:lnTo>
                    <a:pt x="280" y="560"/>
                  </a:lnTo>
                  <a:lnTo>
                    <a:pt x="234" y="556"/>
                  </a:lnTo>
                  <a:lnTo>
                    <a:pt x="191" y="546"/>
                  </a:lnTo>
                  <a:lnTo>
                    <a:pt x="152" y="529"/>
                  </a:lnTo>
                  <a:lnTo>
                    <a:pt x="115" y="506"/>
                  </a:lnTo>
                  <a:lnTo>
                    <a:pt x="82" y="478"/>
                  </a:lnTo>
                  <a:lnTo>
                    <a:pt x="53" y="445"/>
                  </a:lnTo>
                  <a:lnTo>
                    <a:pt x="31" y="408"/>
                  </a:lnTo>
                  <a:lnTo>
                    <a:pt x="14" y="369"/>
                  </a:lnTo>
                  <a:lnTo>
                    <a:pt x="4" y="326"/>
                  </a:lnTo>
                  <a:lnTo>
                    <a:pt x="0" y="280"/>
                  </a:lnTo>
                  <a:lnTo>
                    <a:pt x="4" y="234"/>
                  </a:lnTo>
                  <a:lnTo>
                    <a:pt x="14" y="191"/>
                  </a:lnTo>
                  <a:lnTo>
                    <a:pt x="31" y="152"/>
                  </a:lnTo>
                  <a:lnTo>
                    <a:pt x="53" y="115"/>
                  </a:lnTo>
                  <a:lnTo>
                    <a:pt x="82" y="82"/>
                  </a:lnTo>
                  <a:lnTo>
                    <a:pt x="115" y="53"/>
                  </a:lnTo>
                  <a:lnTo>
                    <a:pt x="152" y="31"/>
                  </a:lnTo>
                  <a:lnTo>
                    <a:pt x="191" y="14"/>
                  </a:lnTo>
                  <a:lnTo>
                    <a:pt x="234" y="4"/>
                  </a:lnTo>
                  <a:lnTo>
                    <a:pt x="280" y="0"/>
                  </a:lnTo>
                  <a:close/>
                </a:path>
              </a:pathLst>
            </a:custGeom>
            <a:solidFill>
              <a:srgbClr val="00AA87"/>
            </a:solidFill>
            <a:ln w="9525" cap="flat" cmpd="sng">
              <a:solidFill>
                <a:srgbClr val="00AA8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4" name="Google Shape;424;p15"/>
            <p:cNvSpPr/>
            <p:nvPr/>
          </p:nvSpPr>
          <p:spPr>
            <a:xfrm>
              <a:off x="9653229" y="2344087"/>
              <a:ext cx="1688874" cy="1688874"/>
            </a:xfrm>
            <a:custGeom>
              <a:avLst/>
              <a:gdLst/>
              <a:ahLst/>
              <a:cxnLst/>
              <a:rect l="l" t="t" r="r" b="b"/>
              <a:pathLst>
                <a:path w="560" h="560" extrusionOk="0">
                  <a:moveTo>
                    <a:pt x="280" y="0"/>
                  </a:moveTo>
                  <a:lnTo>
                    <a:pt x="326" y="4"/>
                  </a:lnTo>
                  <a:lnTo>
                    <a:pt x="369" y="14"/>
                  </a:lnTo>
                  <a:lnTo>
                    <a:pt x="408" y="31"/>
                  </a:lnTo>
                  <a:lnTo>
                    <a:pt x="445" y="53"/>
                  </a:lnTo>
                  <a:lnTo>
                    <a:pt x="478" y="82"/>
                  </a:lnTo>
                  <a:lnTo>
                    <a:pt x="506" y="115"/>
                  </a:lnTo>
                  <a:lnTo>
                    <a:pt x="529" y="152"/>
                  </a:lnTo>
                  <a:lnTo>
                    <a:pt x="546" y="191"/>
                  </a:lnTo>
                  <a:lnTo>
                    <a:pt x="556" y="234"/>
                  </a:lnTo>
                  <a:lnTo>
                    <a:pt x="560" y="280"/>
                  </a:lnTo>
                  <a:lnTo>
                    <a:pt x="556" y="326"/>
                  </a:lnTo>
                  <a:lnTo>
                    <a:pt x="546" y="369"/>
                  </a:lnTo>
                  <a:lnTo>
                    <a:pt x="529" y="408"/>
                  </a:lnTo>
                  <a:lnTo>
                    <a:pt x="506" y="445"/>
                  </a:lnTo>
                  <a:lnTo>
                    <a:pt x="478" y="478"/>
                  </a:lnTo>
                  <a:lnTo>
                    <a:pt x="445" y="506"/>
                  </a:lnTo>
                  <a:lnTo>
                    <a:pt x="408" y="529"/>
                  </a:lnTo>
                  <a:lnTo>
                    <a:pt x="369" y="546"/>
                  </a:lnTo>
                  <a:lnTo>
                    <a:pt x="326" y="556"/>
                  </a:lnTo>
                  <a:lnTo>
                    <a:pt x="280" y="560"/>
                  </a:lnTo>
                  <a:lnTo>
                    <a:pt x="235" y="556"/>
                  </a:lnTo>
                  <a:lnTo>
                    <a:pt x="194" y="547"/>
                  </a:lnTo>
                  <a:lnTo>
                    <a:pt x="154" y="530"/>
                  </a:lnTo>
                  <a:lnTo>
                    <a:pt x="118" y="508"/>
                  </a:lnTo>
                  <a:lnTo>
                    <a:pt x="85" y="481"/>
                  </a:lnTo>
                  <a:lnTo>
                    <a:pt x="57" y="450"/>
                  </a:lnTo>
                  <a:lnTo>
                    <a:pt x="33" y="412"/>
                  </a:lnTo>
                  <a:lnTo>
                    <a:pt x="15" y="371"/>
                  </a:lnTo>
                  <a:lnTo>
                    <a:pt x="4" y="327"/>
                  </a:lnTo>
                  <a:lnTo>
                    <a:pt x="0" y="280"/>
                  </a:lnTo>
                  <a:lnTo>
                    <a:pt x="4" y="234"/>
                  </a:lnTo>
                  <a:lnTo>
                    <a:pt x="14" y="191"/>
                  </a:lnTo>
                  <a:lnTo>
                    <a:pt x="31" y="152"/>
                  </a:lnTo>
                  <a:lnTo>
                    <a:pt x="53" y="115"/>
                  </a:lnTo>
                  <a:lnTo>
                    <a:pt x="82" y="82"/>
                  </a:lnTo>
                  <a:lnTo>
                    <a:pt x="115" y="53"/>
                  </a:lnTo>
                  <a:lnTo>
                    <a:pt x="152" y="31"/>
                  </a:lnTo>
                  <a:lnTo>
                    <a:pt x="191" y="14"/>
                  </a:lnTo>
                  <a:lnTo>
                    <a:pt x="234" y="4"/>
                  </a:lnTo>
                  <a:lnTo>
                    <a:pt x="280" y="0"/>
                  </a:lnTo>
                  <a:close/>
                </a:path>
              </a:pathLst>
            </a:custGeom>
            <a:solidFill>
              <a:srgbClr val="002060"/>
            </a:solidFill>
            <a:ln w="9525" cap="flat" cmpd="sng">
              <a:solidFill>
                <a:schemeClr val="accent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5" name="Google Shape;425;p15"/>
            <p:cNvSpPr/>
            <p:nvPr/>
          </p:nvSpPr>
          <p:spPr>
            <a:xfrm>
              <a:off x="9854814" y="2542684"/>
              <a:ext cx="1285703" cy="1288502"/>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3"/>
                </a:solidFill>
                <a:latin typeface="Calibri"/>
                <a:ea typeface="Calibri"/>
                <a:cs typeface="Calibri"/>
                <a:sym typeface="Calibri"/>
              </a:endParaRPr>
            </a:p>
          </p:txBody>
        </p:sp>
      </p:grpSp>
      <p:grpSp>
        <p:nvGrpSpPr>
          <p:cNvPr id="426" name="Google Shape;426;p15">
            <a:extLst>
              <a:ext uri="{C183D7F6-B498-43B3-948B-1728B52AA6E4}">
                <adec:decorative xmlns:adec="http://schemas.microsoft.com/office/drawing/2017/decorative" val="1"/>
              </a:ext>
            </a:extLst>
          </p:cNvPr>
          <p:cNvGrpSpPr/>
          <p:nvPr/>
        </p:nvGrpSpPr>
        <p:grpSpPr>
          <a:xfrm>
            <a:off x="2229947" y="3374223"/>
            <a:ext cx="1584081" cy="1578142"/>
            <a:chOff x="6733890" y="2344087"/>
            <a:chExt cx="1694906" cy="1688874"/>
          </a:xfrm>
        </p:grpSpPr>
        <p:sp>
          <p:nvSpPr>
            <p:cNvPr id="427" name="Google Shape;427;p15"/>
            <p:cNvSpPr/>
            <p:nvPr/>
          </p:nvSpPr>
          <p:spPr>
            <a:xfrm>
              <a:off x="6733890" y="2344087"/>
              <a:ext cx="1694906" cy="1688874"/>
            </a:xfrm>
            <a:prstGeom prst="ellipse">
              <a:avLst/>
            </a:prstGeom>
            <a:solidFill>
              <a:srgbClr val="074F6A"/>
            </a:solid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8" name="Google Shape;428;p15"/>
            <p:cNvSpPr/>
            <p:nvPr/>
          </p:nvSpPr>
          <p:spPr>
            <a:xfrm>
              <a:off x="6938804" y="2541096"/>
              <a:ext cx="1285078" cy="1288501"/>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3"/>
                </a:solidFill>
                <a:latin typeface="Calibri"/>
                <a:ea typeface="Calibri"/>
                <a:cs typeface="Calibri"/>
                <a:sym typeface="Calibri"/>
              </a:endParaRPr>
            </a:p>
          </p:txBody>
        </p:sp>
      </p:grpSp>
      <p:sp>
        <p:nvSpPr>
          <p:cNvPr id="429" name="Google Shape;429;p15">
            <a:extLst>
              <a:ext uri="{C183D7F6-B498-43B3-948B-1728B52AA6E4}">
                <adec:decorative xmlns:adec="http://schemas.microsoft.com/office/drawing/2017/decorative" val="1"/>
              </a:ext>
            </a:extLst>
          </p:cNvPr>
          <p:cNvSpPr txBox="1"/>
          <p:nvPr/>
        </p:nvSpPr>
        <p:spPr>
          <a:xfrm>
            <a:off x="9962053" y="4450542"/>
            <a:ext cx="2592181"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a:solidFill>
                  <a:schemeClr val="lt1"/>
                </a:solidFill>
                <a:latin typeface="Calibri"/>
                <a:ea typeface="Calibri"/>
                <a:cs typeface="Calibri"/>
                <a:sym typeface="Calibri"/>
              </a:rPr>
              <a:t>הפקת </a:t>
            </a:r>
            <a:endParaRPr/>
          </a:p>
          <a:p>
            <a:pPr marL="0" marR="0" lvl="0" indent="0" algn="ctr" rtl="1">
              <a:lnSpc>
                <a:spcPct val="90000"/>
              </a:lnSpc>
              <a:spcBef>
                <a:spcPts val="0"/>
              </a:spcBef>
              <a:spcAft>
                <a:spcPts val="0"/>
              </a:spcAft>
              <a:buClr>
                <a:schemeClr val="lt1"/>
              </a:buClr>
              <a:buSzPts val="2800"/>
              <a:buFont typeface="Arial"/>
              <a:buNone/>
            </a:pPr>
            <a:r>
              <a:rPr lang="iw-IL" sz="2200">
                <a:solidFill>
                  <a:schemeClr val="lt1"/>
                </a:solidFill>
                <a:latin typeface="Calibri"/>
                <a:ea typeface="Calibri"/>
                <a:cs typeface="Calibri"/>
                <a:sym typeface="Calibri"/>
              </a:rPr>
              <a:t>חומרי הגלם</a:t>
            </a:r>
            <a:endParaRPr/>
          </a:p>
        </p:txBody>
      </p:sp>
      <p:sp>
        <p:nvSpPr>
          <p:cNvPr id="430" name="Google Shape;430;p15">
            <a:extLst>
              <a:ext uri="{C183D7F6-B498-43B3-948B-1728B52AA6E4}">
                <adec:decorative xmlns:adec="http://schemas.microsoft.com/office/drawing/2017/decorative" val="1"/>
              </a:ext>
            </a:extLst>
          </p:cNvPr>
          <p:cNvSpPr txBox="1"/>
          <p:nvPr/>
        </p:nvSpPr>
        <p:spPr>
          <a:xfrm>
            <a:off x="8665962" y="2788850"/>
            <a:ext cx="2592181"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a:solidFill>
                  <a:schemeClr val="lt1"/>
                </a:solidFill>
                <a:latin typeface="Calibri"/>
                <a:ea typeface="Calibri"/>
                <a:cs typeface="Calibri"/>
                <a:sym typeface="Calibri"/>
              </a:rPr>
              <a:t>שינוע </a:t>
            </a:r>
            <a:endParaRPr/>
          </a:p>
          <a:p>
            <a:pPr marL="0" marR="0" lvl="0" indent="0" algn="ctr" rtl="1">
              <a:lnSpc>
                <a:spcPct val="90000"/>
              </a:lnSpc>
              <a:spcBef>
                <a:spcPts val="0"/>
              </a:spcBef>
              <a:spcAft>
                <a:spcPts val="0"/>
              </a:spcAft>
              <a:buClr>
                <a:schemeClr val="lt1"/>
              </a:buClr>
              <a:buSzPts val="2800"/>
              <a:buFont typeface="Arial"/>
              <a:buNone/>
            </a:pPr>
            <a:r>
              <a:rPr lang="iw-IL" sz="2200">
                <a:solidFill>
                  <a:schemeClr val="lt1"/>
                </a:solidFill>
                <a:latin typeface="Calibri"/>
                <a:ea typeface="Calibri"/>
                <a:cs typeface="Calibri"/>
                <a:sym typeface="Calibri"/>
              </a:rPr>
              <a:t>חומרי הגלם</a:t>
            </a:r>
            <a:endParaRPr/>
          </a:p>
        </p:txBody>
      </p:sp>
      <p:sp>
        <p:nvSpPr>
          <p:cNvPr id="431" name="Google Shape;431;p15">
            <a:extLst>
              <a:ext uri="{C183D7F6-B498-43B3-948B-1728B52AA6E4}">
                <adec:decorative xmlns:adec="http://schemas.microsoft.com/office/drawing/2017/decorative" val="1"/>
              </a:ext>
            </a:extLst>
          </p:cNvPr>
          <p:cNvSpPr txBox="1"/>
          <p:nvPr/>
        </p:nvSpPr>
        <p:spPr>
          <a:xfrm>
            <a:off x="6734293" y="2093256"/>
            <a:ext cx="2592181"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a:solidFill>
                  <a:schemeClr val="lt1"/>
                </a:solidFill>
                <a:latin typeface="Calibri"/>
                <a:ea typeface="Calibri"/>
                <a:cs typeface="Calibri"/>
                <a:sym typeface="Calibri"/>
              </a:rPr>
              <a:t>ייצור המוצר</a:t>
            </a:r>
            <a:endParaRPr/>
          </a:p>
        </p:txBody>
      </p:sp>
      <p:sp>
        <p:nvSpPr>
          <p:cNvPr id="432" name="Google Shape;432;p15">
            <a:extLst>
              <a:ext uri="{C183D7F6-B498-43B3-948B-1728B52AA6E4}">
                <adec:decorative xmlns:adec="http://schemas.microsoft.com/office/drawing/2017/decorative" val="1"/>
              </a:ext>
            </a:extLst>
          </p:cNvPr>
          <p:cNvSpPr txBox="1"/>
          <p:nvPr/>
        </p:nvSpPr>
        <p:spPr>
          <a:xfrm>
            <a:off x="2590681" y="2037975"/>
            <a:ext cx="2592181"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a:solidFill>
                  <a:schemeClr val="lt1"/>
                </a:solidFill>
                <a:latin typeface="Calibri"/>
                <a:ea typeface="Calibri"/>
                <a:cs typeface="Calibri"/>
                <a:sym typeface="Calibri"/>
              </a:rPr>
              <a:t>הפצת המוצר</a:t>
            </a:r>
            <a:endParaRPr/>
          </a:p>
        </p:txBody>
      </p:sp>
      <p:sp>
        <p:nvSpPr>
          <p:cNvPr id="433" name="Google Shape;433;p15">
            <a:extLst>
              <a:ext uri="{C183D7F6-B498-43B3-948B-1728B52AA6E4}">
                <adec:decorative xmlns:adec="http://schemas.microsoft.com/office/drawing/2017/decorative" val="0"/>
              </a:ext>
            </a:extLst>
          </p:cNvPr>
          <p:cNvSpPr txBox="1">
            <a:spLocks noGrp="1"/>
          </p:cNvSpPr>
          <p:nvPr>
            <p:ph type="title" idx="4294967295"/>
          </p:nvPr>
        </p:nvSpPr>
        <p:spPr>
          <a:xfrm>
            <a:off x="678246" y="2964230"/>
            <a:ext cx="2592181" cy="808109"/>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p>
            <a:pPr marL="0" marR="0" lvl="0" indent="0" algn="ctr" defTabSz="914400" rtl="1" eaLnBrk="1" fontAlgn="auto" latinLnBrk="0" hangingPunct="1">
              <a:lnSpc>
                <a:spcPct val="90000"/>
              </a:lnSpc>
              <a:spcBef>
                <a:spcPts val="0"/>
              </a:spcBef>
              <a:spcAft>
                <a:spcPts val="0"/>
              </a:spcAft>
              <a:buClr>
                <a:schemeClr val="lt1"/>
              </a:buClr>
              <a:buSzPts val="2800"/>
              <a:buFont typeface="Arial"/>
              <a:buNone/>
              <a:tabLst/>
              <a:defRPr/>
            </a:pPr>
            <a:r>
              <a:rPr kumimoji="0" lang="iw-IL" sz="2200" b="0" i="0" u="none" strike="noStrike" kern="0" cap="none" spc="0" normalizeH="0" baseline="0" noProof="0" dirty="0">
                <a:ln>
                  <a:noFill/>
                </a:ln>
                <a:solidFill>
                  <a:schemeClr val="lt1"/>
                </a:solidFill>
                <a:effectLst/>
                <a:uLnTx/>
                <a:uFillTx/>
                <a:latin typeface="Calibri"/>
                <a:ea typeface="Calibri"/>
                <a:cs typeface="Calibri"/>
                <a:sym typeface="Calibri"/>
              </a:rPr>
              <a:t>שימוש במוצר</a:t>
            </a:r>
            <a:endParaRPr kumimoji="0" lang="iw-IL"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34" name="Google Shape;434;p15">
            <a:extLst>
              <a:ext uri="{C183D7F6-B498-43B3-948B-1728B52AA6E4}">
                <adec:decorative xmlns:adec="http://schemas.microsoft.com/office/drawing/2017/decorative" val="1"/>
              </a:ext>
            </a:extLst>
          </p:cNvPr>
          <p:cNvSpPr txBox="1"/>
          <p:nvPr/>
        </p:nvSpPr>
        <p:spPr>
          <a:xfrm>
            <a:off x="-326031" y="4412935"/>
            <a:ext cx="2592181"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a:solidFill>
                  <a:schemeClr val="lt1"/>
                </a:solidFill>
                <a:latin typeface="Calibri"/>
                <a:ea typeface="Calibri"/>
                <a:cs typeface="Calibri"/>
                <a:sym typeface="Calibri"/>
              </a:rPr>
              <a:t>סיום</a:t>
            </a:r>
            <a:endParaRPr/>
          </a:p>
          <a:p>
            <a:pPr marL="0" marR="0" lvl="0" indent="0" algn="ctr" rtl="1">
              <a:lnSpc>
                <a:spcPct val="90000"/>
              </a:lnSpc>
              <a:spcBef>
                <a:spcPts val="0"/>
              </a:spcBef>
              <a:spcAft>
                <a:spcPts val="0"/>
              </a:spcAft>
              <a:buClr>
                <a:schemeClr val="lt1"/>
              </a:buClr>
              <a:buSzPts val="2800"/>
              <a:buFont typeface="Arial"/>
              <a:buNone/>
            </a:pPr>
            <a:r>
              <a:rPr lang="iw-IL" sz="2200">
                <a:solidFill>
                  <a:schemeClr val="lt1"/>
                </a:solidFill>
                <a:latin typeface="Calibri"/>
                <a:ea typeface="Calibri"/>
                <a:cs typeface="Calibri"/>
                <a:sym typeface="Calibri"/>
              </a:rPr>
              <a:t>השימוש במוצר</a:t>
            </a:r>
            <a:endParaRPr/>
          </a:p>
        </p:txBody>
      </p:sp>
      <p:pic>
        <p:nvPicPr>
          <p:cNvPr id="441" name="Google Shape;441;p1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rot="-2574483">
            <a:off x="3581480" y="4775901"/>
            <a:ext cx="477085" cy="267168"/>
          </a:xfrm>
          <a:prstGeom prst="rect">
            <a:avLst/>
          </a:prstGeom>
          <a:noFill/>
          <a:ln>
            <a:noFill/>
          </a:ln>
        </p:spPr>
      </p:pic>
      <p:sp>
        <p:nvSpPr>
          <p:cNvPr id="442" name="Google Shape;442;p15">
            <a:extLst>
              <a:ext uri="{C183D7F6-B498-43B3-948B-1728B52AA6E4}">
                <adec:decorative xmlns:adec="http://schemas.microsoft.com/office/drawing/2017/decorative" val="0"/>
              </a:ext>
            </a:extLst>
          </p:cNvPr>
          <p:cNvSpPr/>
          <p:nvPr/>
        </p:nvSpPr>
        <p:spPr>
          <a:xfrm>
            <a:off x="3150991" y="5157230"/>
            <a:ext cx="5810590" cy="1384954"/>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8800"/>
              <a:buFont typeface="Arial"/>
              <a:buNone/>
            </a:pPr>
            <a:r>
              <a:rPr lang="iw-IL" sz="2800" b="1" i="0" u="none" strike="noStrike" cap="none" dirty="0">
                <a:solidFill>
                  <a:schemeClr val="lt1"/>
                </a:solidFill>
                <a:latin typeface="Calibri"/>
                <a:ea typeface="Calibri"/>
                <a:cs typeface="Calibri"/>
                <a:sym typeface="Calibri"/>
              </a:rPr>
              <a:t>שימוש</a:t>
            </a:r>
            <a:r>
              <a:rPr lang="he-IL" sz="2800" b="1" i="0" u="none" strike="noStrike" cap="none" dirty="0">
                <a:solidFill>
                  <a:schemeClr val="lt1"/>
                </a:solidFill>
                <a:latin typeface="Calibri"/>
                <a:ea typeface="Calibri"/>
                <a:cs typeface="Calibri"/>
                <a:sym typeface="Calibri"/>
              </a:rPr>
              <a:t>:</a:t>
            </a:r>
            <a:r>
              <a:rPr lang="iw-IL" sz="2800" b="1" i="0" u="none" strike="noStrike" cap="none" dirty="0">
                <a:solidFill>
                  <a:schemeClr val="lt1"/>
                </a:solidFill>
                <a:latin typeface="Calibri"/>
                <a:ea typeface="Calibri"/>
                <a:cs typeface="Calibri"/>
                <a:sym typeface="Calibri"/>
              </a:rPr>
              <a:t> מוצרים הצורכים פחות חשמל</a:t>
            </a:r>
            <a:r>
              <a:rPr lang="he-IL" sz="2800" b="1" i="0" u="none" strike="noStrike" cap="none" dirty="0">
                <a:solidFill>
                  <a:schemeClr val="lt1"/>
                </a:solidFill>
                <a:latin typeface="Calibri"/>
                <a:ea typeface="Calibri"/>
                <a:cs typeface="Calibri"/>
                <a:sym typeface="Calibri"/>
              </a:rPr>
              <a:t>,</a:t>
            </a:r>
            <a:r>
              <a:rPr lang="iw-IL" sz="2800" b="1" i="0" u="none" strike="noStrike" cap="none" dirty="0">
                <a:solidFill>
                  <a:schemeClr val="lt1"/>
                </a:solidFill>
                <a:latin typeface="Calibri"/>
                <a:ea typeface="Calibri"/>
                <a:cs typeface="Calibri"/>
                <a:sym typeface="Calibri"/>
              </a:rPr>
              <a:t> הפחתת הצורך בחומרים חיצוניים</a:t>
            </a:r>
            <a:r>
              <a:rPr lang="he-IL" sz="2800" b="1" i="0" u="none" strike="noStrike" cap="none" dirty="0">
                <a:solidFill>
                  <a:schemeClr val="lt1"/>
                </a:solidFill>
                <a:latin typeface="Calibri"/>
                <a:ea typeface="Calibri"/>
                <a:cs typeface="Calibri"/>
                <a:sym typeface="Calibri"/>
              </a:rPr>
              <a:t> – </a:t>
            </a:r>
            <a:r>
              <a:rPr lang="iw-IL" sz="2800" b="1" i="0" u="none" strike="noStrike" cap="none" dirty="0">
                <a:solidFill>
                  <a:schemeClr val="lt1"/>
                </a:solidFill>
                <a:latin typeface="Calibri"/>
                <a:ea typeface="Calibri"/>
                <a:cs typeface="Calibri"/>
                <a:sym typeface="Calibri"/>
              </a:rPr>
              <a:t>מים</a:t>
            </a:r>
            <a:r>
              <a:rPr lang="he-IL" sz="2800" b="1" i="0" u="none" strike="noStrike" cap="none" dirty="0">
                <a:solidFill>
                  <a:schemeClr val="lt1"/>
                </a:solidFill>
                <a:latin typeface="Calibri"/>
                <a:ea typeface="Calibri"/>
                <a:cs typeface="Calibri"/>
                <a:sym typeface="Calibri"/>
              </a:rPr>
              <a:t>,</a:t>
            </a:r>
            <a:r>
              <a:rPr lang="iw-IL" sz="2800" b="1" i="0" u="none" strike="noStrike" cap="none" dirty="0">
                <a:solidFill>
                  <a:schemeClr val="lt1"/>
                </a:solidFill>
                <a:latin typeface="Calibri"/>
                <a:ea typeface="Calibri"/>
                <a:cs typeface="Calibri"/>
                <a:sym typeface="Calibri"/>
              </a:rPr>
              <a:t> סבון וכ</a:t>
            </a:r>
            <a:r>
              <a:rPr lang="he-IL" sz="2800" b="1" dirty="0">
                <a:solidFill>
                  <a:schemeClr val="lt1"/>
                </a:solidFill>
                <a:latin typeface="Calibri"/>
                <a:ea typeface="Calibri"/>
                <a:cs typeface="Calibri"/>
                <a:sym typeface="Calibri"/>
              </a:rPr>
              <a:t>דומה</a:t>
            </a:r>
            <a:endParaRPr dirty="0"/>
          </a:p>
        </p:txBody>
      </p:sp>
      <p:pic>
        <p:nvPicPr>
          <p:cNvPr id="2" name="Google Shape;308;p12">
            <a:extLst>
              <a:ext uri="{FF2B5EF4-FFF2-40B4-BE49-F238E27FC236}">
                <a16:creationId xmlns:a16="http://schemas.microsoft.com/office/drawing/2014/main" id="{3FE1913A-2605-6F91-C07F-C19A7D93A854}"/>
              </a:ext>
              <a:ext uri="{C183D7F6-B498-43B3-948B-1728B52AA6E4}">
                <adec:decorative xmlns:adec="http://schemas.microsoft.com/office/drawing/2017/decorative" val="1"/>
              </a:ext>
            </a:extLst>
          </p:cNvPr>
          <p:cNvPicPr preferRelativeResize="0"/>
          <p:nvPr/>
        </p:nvPicPr>
        <p:blipFill rotWithShape="1">
          <a:blip r:embed="rId4">
            <a:clrChange>
              <a:clrFrom>
                <a:srgbClr val="FFFFFF"/>
              </a:clrFrom>
              <a:clrTo>
                <a:srgbClr val="FFFFFF">
                  <a:alpha val="0"/>
                </a:srgbClr>
              </a:clrTo>
            </a:clrChange>
            <a:alphaModFix/>
          </a:blip>
          <a:srcRect l="11669" t="5926" r="73161" b="77469"/>
          <a:stretch/>
        </p:blipFill>
        <p:spPr>
          <a:xfrm>
            <a:off x="4381327" y="2741287"/>
            <a:ext cx="1060619" cy="898476"/>
          </a:xfrm>
          <a:prstGeom prst="rect">
            <a:avLst/>
          </a:prstGeom>
          <a:noFill/>
          <a:ln>
            <a:noFill/>
          </a:ln>
        </p:spPr>
      </p:pic>
      <p:pic>
        <p:nvPicPr>
          <p:cNvPr id="3" name="Google Shape;309;p12">
            <a:extLst>
              <a:ext uri="{FF2B5EF4-FFF2-40B4-BE49-F238E27FC236}">
                <a16:creationId xmlns:a16="http://schemas.microsoft.com/office/drawing/2014/main" id="{DE96274E-6342-AB4E-3158-B8A184DC24EA}"/>
              </a:ext>
              <a:ext uri="{C183D7F6-B498-43B3-948B-1728B52AA6E4}">
                <adec:decorative xmlns:adec="http://schemas.microsoft.com/office/drawing/2017/decorative" val="1"/>
              </a:ext>
            </a:extLst>
          </p:cNvPr>
          <p:cNvPicPr preferRelativeResize="0"/>
          <p:nvPr/>
        </p:nvPicPr>
        <p:blipFill rotWithShape="1">
          <a:blip r:embed="rId5">
            <a:clrChange>
              <a:clrFrom>
                <a:srgbClr val="FFFFFF"/>
              </a:clrFrom>
              <a:clrTo>
                <a:srgbClr val="FFFFFF">
                  <a:alpha val="0"/>
                </a:srgbClr>
              </a:clrTo>
            </a:clrChange>
            <a:alphaModFix/>
          </a:blip>
          <a:srcRect l="73383" r="2570"/>
          <a:stretch/>
        </p:blipFill>
        <p:spPr>
          <a:xfrm>
            <a:off x="1335033" y="5191821"/>
            <a:ext cx="1206598" cy="1237229"/>
          </a:xfrm>
          <a:prstGeom prst="rect">
            <a:avLst/>
          </a:prstGeom>
          <a:noFill/>
          <a:ln>
            <a:noFill/>
          </a:ln>
        </p:spPr>
      </p:pic>
      <p:pic>
        <p:nvPicPr>
          <p:cNvPr id="4" name="Google Shape;310;p12">
            <a:extLst>
              <a:ext uri="{FF2B5EF4-FFF2-40B4-BE49-F238E27FC236}">
                <a16:creationId xmlns:a16="http://schemas.microsoft.com/office/drawing/2014/main" id="{A574B80F-602A-BA0D-09B1-C41EC8A0B9B4}"/>
              </a:ext>
              <a:ext uri="{C183D7F6-B498-43B3-948B-1728B52AA6E4}">
                <adec:decorative xmlns:adec="http://schemas.microsoft.com/office/drawing/2017/decorative" val="1"/>
              </a:ext>
            </a:extLst>
          </p:cNvPr>
          <p:cNvPicPr preferRelativeResize="0"/>
          <p:nvPr/>
        </p:nvPicPr>
        <p:blipFill rotWithShape="1">
          <a:blip r:embed="rId6">
            <a:clrChange>
              <a:clrFrom>
                <a:srgbClr val="FFFFFF"/>
              </a:clrFrom>
              <a:clrTo>
                <a:srgbClr val="FFFFFF">
                  <a:alpha val="0"/>
                </a:srgbClr>
              </a:clrTo>
            </a:clrChange>
            <a:alphaModFix/>
          </a:blip>
          <a:srcRect l="44148" t="8181" r="44474" b="68807"/>
          <a:stretch/>
        </p:blipFill>
        <p:spPr>
          <a:xfrm>
            <a:off x="9593070" y="5313478"/>
            <a:ext cx="947851" cy="1138137"/>
          </a:xfrm>
          <a:prstGeom prst="rect">
            <a:avLst/>
          </a:prstGeom>
          <a:noFill/>
          <a:ln>
            <a:noFill/>
          </a:ln>
        </p:spPr>
      </p:pic>
      <p:pic>
        <p:nvPicPr>
          <p:cNvPr id="5" name="Google Shape;311;p12">
            <a:extLst>
              <a:ext uri="{FF2B5EF4-FFF2-40B4-BE49-F238E27FC236}">
                <a16:creationId xmlns:a16="http://schemas.microsoft.com/office/drawing/2014/main" id="{017BA1B0-6F48-39C9-609E-85561F6C0AE9}"/>
              </a:ext>
              <a:ext uri="{C183D7F6-B498-43B3-948B-1728B52AA6E4}">
                <adec:decorative xmlns:adec="http://schemas.microsoft.com/office/drawing/2017/decorative" val="1"/>
              </a:ext>
            </a:extLst>
          </p:cNvPr>
          <p:cNvPicPr preferRelativeResize="0"/>
          <p:nvPr/>
        </p:nvPicPr>
        <p:blipFill rotWithShape="1">
          <a:blip r:embed="rId7">
            <a:clrChange>
              <a:clrFrom>
                <a:srgbClr val="FFFFFF"/>
              </a:clrFrom>
              <a:clrTo>
                <a:srgbClr val="FFFFFF">
                  <a:alpha val="0"/>
                </a:srgbClr>
              </a:clrTo>
            </a:clrChange>
            <a:alphaModFix/>
          </a:blip>
          <a:srcRect l="71933" t="30523" r="8215" b="53442"/>
          <a:stretch/>
        </p:blipFill>
        <p:spPr>
          <a:xfrm>
            <a:off x="8190818" y="3581187"/>
            <a:ext cx="1303189" cy="1052657"/>
          </a:xfrm>
          <a:prstGeom prst="rect">
            <a:avLst/>
          </a:prstGeom>
          <a:noFill/>
          <a:ln>
            <a:noFill/>
          </a:ln>
        </p:spPr>
      </p:pic>
      <p:pic>
        <p:nvPicPr>
          <p:cNvPr id="6" name="Google Shape;312;p12">
            <a:extLst>
              <a:ext uri="{FF2B5EF4-FFF2-40B4-BE49-F238E27FC236}">
                <a16:creationId xmlns:a16="http://schemas.microsoft.com/office/drawing/2014/main" id="{5EE6D3E8-CB3B-C09D-C242-893B99406C69}"/>
              </a:ext>
              <a:ext uri="{C183D7F6-B498-43B3-948B-1728B52AA6E4}">
                <adec:decorative xmlns:adec="http://schemas.microsoft.com/office/drawing/2017/decorative" val="1"/>
              </a:ext>
            </a:extLst>
          </p:cNvPr>
          <p:cNvPicPr preferRelativeResize="0"/>
          <p:nvPr/>
        </p:nvPicPr>
        <p:blipFill rotWithShape="1">
          <a:blip r:embed="rId8">
            <a:clrChange>
              <a:clrFrom>
                <a:srgbClr val="F5F5F5"/>
              </a:clrFrom>
              <a:clrTo>
                <a:srgbClr val="F5F5F5">
                  <a:alpha val="0"/>
                </a:srgbClr>
              </a:clrTo>
            </a:clrChange>
            <a:alphaModFix/>
          </a:blip>
          <a:srcRect l="45286" t="37430" r="42841" b="38571"/>
          <a:stretch/>
        </p:blipFill>
        <p:spPr>
          <a:xfrm>
            <a:off x="6501767" y="2528089"/>
            <a:ext cx="1151526" cy="1255493"/>
          </a:xfrm>
          <a:prstGeom prst="rect">
            <a:avLst/>
          </a:prstGeom>
          <a:noFill/>
          <a:ln>
            <a:noFill/>
          </a:ln>
        </p:spPr>
      </p:pic>
      <p:pic>
        <p:nvPicPr>
          <p:cNvPr id="7" name="Google Shape;313;p12">
            <a:extLst>
              <a:ext uri="{FF2B5EF4-FFF2-40B4-BE49-F238E27FC236}">
                <a16:creationId xmlns:a16="http://schemas.microsoft.com/office/drawing/2014/main" id="{684E3845-6620-01CC-93B0-F88F05ABCD61}"/>
              </a:ext>
              <a:ext uri="{C183D7F6-B498-43B3-948B-1728B52AA6E4}">
                <adec:decorative xmlns:adec="http://schemas.microsoft.com/office/drawing/2017/decorative" val="1"/>
              </a:ext>
            </a:extLst>
          </p:cNvPr>
          <p:cNvPicPr preferRelativeResize="0"/>
          <p:nvPr/>
        </p:nvPicPr>
        <p:blipFill rotWithShape="1">
          <a:blip r:embed="rId9">
            <a:clrChange>
              <a:clrFrom>
                <a:srgbClr val="FFFFFF"/>
              </a:clrFrom>
              <a:clrTo>
                <a:srgbClr val="FFFFFF">
                  <a:alpha val="0"/>
                </a:srgbClr>
              </a:clrTo>
            </a:clrChange>
            <a:alphaModFix/>
          </a:blip>
          <a:srcRect l="42255" t="8802" r="42687" b="73362"/>
          <a:stretch/>
        </p:blipFill>
        <p:spPr>
          <a:xfrm>
            <a:off x="2350101" y="3558315"/>
            <a:ext cx="1314291" cy="122318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16">
            <a:extLst>
              <a:ext uri="{C183D7F6-B498-43B3-948B-1728B52AA6E4}">
                <adec:decorative xmlns:adec="http://schemas.microsoft.com/office/drawing/2017/decorative" val="1"/>
              </a:ext>
            </a:extLst>
          </p:cNvPr>
          <p:cNvSpPr/>
          <p:nvPr/>
        </p:nvSpPr>
        <p:spPr>
          <a:xfrm>
            <a:off x="1650792" y="3192905"/>
            <a:ext cx="8890416" cy="8890416"/>
          </a:xfrm>
          <a:prstGeom prst="ellipse">
            <a:avLst/>
          </a:prstGeom>
          <a:no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9" name="Google Shape;449;p16">
            <a:extLst>
              <a:ext uri="{C183D7F6-B498-43B3-948B-1728B52AA6E4}">
                <adec:decorative xmlns:adec="http://schemas.microsoft.com/office/drawing/2017/decorative" val="1"/>
              </a:ext>
            </a:extLst>
          </p:cNvPr>
          <p:cNvSpPr/>
          <p:nvPr/>
        </p:nvSpPr>
        <p:spPr>
          <a:xfrm>
            <a:off x="2284506" y="603677"/>
            <a:ext cx="7622989" cy="738623"/>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70000"/>
              </a:lnSpc>
              <a:spcBef>
                <a:spcPts val="0"/>
              </a:spcBef>
              <a:spcAft>
                <a:spcPts val="0"/>
              </a:spcAft>
              <a:buClr>
                <a:srgbClr val="000000"/>
              </a:buClr>
              <a:buSzPts val="8800"/>
              <a:buFont typeface="Arial"/>
              <a:buNone/>
            </a:pPr>
            <a:r>
              <a:rPr lang="iw-IL" sz="6000" b="1" i="0" u="none" strike="noStrike" cap="none">
                <a:solidFill>
                  <a:schemeClr val="lt1"/>
                </a:solidFill>
                <a:latin typeface="Calibri"/>
                <a:ea typeface="Calibri"/>
                <a:cs typeface="Calibri"/>
                <a:sym typeface="Calibri"/>
              </a:rPr>
              <a:t>ששת שלבי המחזור</a:t>
            </a:r>
            <a:endParaRPr sz="8000" b="1" i="0" u="none" strike="noStrike" cap="none">
              <a:solidFill>
                <a:schemeClr val="lt1"/>
              </a:solidFill>
              <a:latin typeface="Calibri"/>
              <a:ea typeface="Calibri"/>
              <a:cs typeface="Calibri"/>
              <a:sym typeface="Calibri"/>
            </a:endParaRPr>
          </a:p>
        </p:txBody>
      </p:sp>
      <p:grpSp>
        <p:nvGrpSpPr>
          <p:cNvPr id="450" name="Google Shape;450;p16">
            <a:extLst>
              <a:ext uri="{C183D7F6-B498-43B3-948B-1728B52AA6E4}">
                <adec:decorative xmlns:adec="http://schemas.microsoft.com/office/drawing/2017/decorative" val="1"/>
              </a:ext>
            </a:extLst>
          </p:cNvPr>
          <p:cNvGrpSpPr/>
          <p:nvPr/>
        </p:nvGrpSpPr>
        <p:grpSpPr>
          <a:xfrm>
            <a:off x="4043766" y="2416452"/>
            <a:ext cx="1579627" cy="1578142"/>
            <a:chOff x="901243" y="2344087"/>
            <a:chExt cx="1688874" cy="1688874"/>
          </a:xfrm>
        </p:grpSpPr>
        <p:sp>
          <p:nvSpPr>
            <p:cNvPr id="451" name="Google Shape;451;p16"/>
            <p:cNvSpPr/>
            <p:nvPr/>
          </p:nvSpPr>
          <p:spPr>
            <a:xfrm>
              <a:off x="1086956" y="2525208"/>
              <a:ext cx="1285703" cy="1288501"/>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3"/>
                </a:solidFill>
                <a:latin typeface="Calibri"/>
                <a:ea typeface="Calibri"/>
                <a:cs typeface="Calibri"/>
                <a:sym typeface="Calibri"/>
              </a:endParaRPr>
            </a:p>
          </p:txBody>
        </p:sp>
        <p:sp>
          <p:nvSpPr>
            <p:cNvPr id="452" name="Google Shape;452;p16"/>
            <p:cNvSpPr/>
            <p:nvPr/>
          </p:nvSpPr>
          <p:spPr>
            <a:xfrm>
              <a:off x="901243" y="2344087"/>
              <a:ext cx="1688874" cy="1688874"/>
            </a:xfrm>
            <a:custGeom>
              <a:avLst/>
              <a:gdLst/>
              <a:ahLst/>
              <a:cxnLst/>
              <a:rect l="l" t="t" r="r" b="b"/>
              <a:pathLst>
                <a:path w="560" h="560" extrusionOk="0">
                  <a:moveTo>
                    <a:pt x="280" y="0"/>
                  </a:moveTo>
                  <a:lnTo>
                    <a:pt x="325" y="4"/>
                  </a:lnTo>
                  <a:lnTo>
                    <a:pt x="369" y="14"/>
                  </a:lnTo>
                  <a:lnTo>
                    <a:pt x="408" y="31"/>
                  </a:lnTo>
                  <a:lnTo>
                    <a:pt x="445" y="53"/>
                  </a:lnTo>
                  <a:lnTo>
                    <a:pt x="477" y="82"/>
                  </a:lnTo>
                  <a:lnTo>
                    <a:pt x="506" y="115"/>
                  </a:lnTo>
                  <a:lnTo>
                    <a:pt x="528" y="152"/>
                  </a:lnTo>
                  <a:lnTo>
                    <a:pt x="545" y="191"/>
                  </a:lnTo>
                  <a:lnTo>
                    <a:pt x="556" y="234"/>
                  </a:lnTo>
                  <a:lnTo>
                    <a:pt x="560" y="280"/>
                  </a:lnTo>
                  <a:lnTo>
                    <a:pt x="556" y="326"/>
                  </a:lnTo>
                  <a:lnTo>
                    <a:pt x="545" y="369"/>
                  </a:lnTo>
                  <a:lnTo>
                    <a:pt x="528" y="408"/>
                  </a:lnTo>
                  <a:lnTo>
                    <a:pt x="506" y="445"/>
                  </a:lnTo>
                  <a:lnTo>
                    <a:pt x="477" y="478"/>
                  </a:lnTo>
                  <a:lnTo>
                    <a:pt x="445" y="506"/>
                  </a:lnTo>
                  <a:lnTo>
                    <a:pt x="408" y="529"/>
                  </a:lnTo>
                  <a:lnTo>
                    <a:pt x="369" y="546"/>
                  </a:lnTo>
                  <a:lnTo>
                    <a:pt x="325" y="556"/>
                  </a:lnTo>
                  <a:lnTo>
                    <a:pt x="280" y="560"/>
                  </a:lnTo>
                  <a:lnTo>
                    <a:pt x="234" y="556"/>
                  </a:lnTo>
                  <a:lnTo>
                    <a:pt x="191" y="546"/>
                  </a:lnTo>
                  <a:lnTo>
                    <a:pt x="151" y="529"/>
                  </a:lnTo>
                  <a:lnTo>
                    <a:pt x="115" y="506"/>
                  </a:lnTo>
                  <a:lnTo>
                    <a:pt x="82" y="478"/>
                  </a:lnTo>
                  <a:lnTo>
                    <a:pt x="53" y="445"/>
                  </a:lnTo>
                  <a:lnTo>
                    <a:pt x="31" y="408"/>
                  </a:lnTo>
                  <a:lnTo>
                    <a:pt x="14" y="369"/>
                  </a:lnTo>
                  <a:lnTo>
                    <a:pt x="3" y="326"/>
                  </a:lnTo>
                  <a:lnTo>
                    <a:pt x="0" y="280"/>
                  </a:lnTo>
                  <a:lnTo>
                    <a:pt x="3" y="234"/>
                  </a:lnTo>
                  <a:lnTo>
                    <a:pt x="14" y="191"/>
                  </a:lnTo>
                  <a:lnTo>
                    <a:pt x="31" y="152"/>
                  </a:lnTo>
                  <a:lnTo>
                    <a:pt x="53" y="115"/>
                  </a:lnTo>
                  <a:lnTo>
                    <a:pt x="82" y="82"/>
                  </a:lnTo>
                  <a:lnTo>
                    <a:pt x="115" y="53"/>
                  </a:lnTo>
                  <a:lnTo>
                    <a:pt x="151" y="31"/>
                  </a:lnTo>
                  <a:lnTo>
                    <a:pt x="191" y="14"/>
                  </a:lnTo>
                  <a:lnTo>
                    <a:pt x="234" y="4"/>
                  </a:lnTo>
                  <a:lnTo>
                    <a:pt x="280" y="0"/>
                  </a:lnTo>
                  <a:close/>
                </a:path>
              </a:pathLst>
            </a:custGeom>
            <a:solidFill>
              <a:srgbClr val="15608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3" name="Google Shape;453;p16"/>
            <p:cNvSpPr/>
            <p:nvPr/>
          </p:nvSpPr>
          <p:spPr>
            <a:xfrm>
              <a:off x="1100289" y="2543133"/>
              <a:ext cx="1287767" cy="1287767"/>
            </a:xfrm>
            <a:custGeom>
              <a:avLst/>
              <a:gdLst/>
              <a:ahLst/>
              <a:cxnLst/>
              <a:rect l="l" t="t" r="r" b="b"/>
              <a:pathLst>
                <a:path w="427" h="427" extrusionOk="0">
                  <a:moveTo>
                    <a:pt x="214" y="0"/>
                  </a:moveTo>
                  <a:lnTo>
                    <a:pt x="252" y="4"/>
                  </a:lnTo>
                  <a:lnTo>
                    <a:pt x="288" y="14"/>
                  </a:lnTo>
                  <a:lnTo>
                    <a:pt x="321" y="29"/>
                  </a:lnTo>
                  <a:lnTo>
                    <a:pt x="351" y="50"/>
                  </a:lnTo>
                  <a:lnTo>
                    <a:pt x="377" y="76"/>
                  </a:lnTo>
                  <a:lnTo>
                    <a:pt x="398" y="106"/>
                  </a:lnTo>
                  <a:lnTo>
                    <a:pt x="414" y="139"/>
                  </a:lnTo>
                  <a:lnTo>
                    <a:pt x="423" y="176"/>
                  </a:lnTo>
                  <a:lnTo>
                    <a:pt x="427" y="214"/>
                  </a:lnTo>
                  <a:lnTo>
                    <a:pt x="423" y="252"/>
                  </a:lnTo>
                  <a:lnTo>
                    <a:pt x="414" y="288"/>
                  </a:lnTo>
                  <a:lnTo>
                    <a:pt x="398" y="321"/>
                  </a:lnTo>
                  <a:lnTo>
                    <a:pt x="377" y="351"/>
                  </a:lnTo>
                  <a:lnTo>
                    <a:pt x="351" y="377"/>
                  </a:lnTo>
                  <a:lnTo>
                    <a:pt x="321" y="398"/>
                  </a:lnTo>
                  <a:lnTo>
                    <a:pt x="288" y="414"/>
                  </a:lnTo>
                  <a:lnTo>
                    <a:pt x="252" y="423"/>
                  </a:lnTo>
                  <a:lnTo>
                    <a:pt x="214" y="427"/>
                  </a:lnTo>
                  <a:lnTo>
                    <a:pt x="176" y="423"/>
                  </a:lnTo>
                  <a:lnTo>
                    <a:pt x="139" y="414"/>
                  </a:lnTo>
                  <a:lnTo>
                    <a:pt x="106" y="398"/>
                  </a:lnTo>
                  <a:lnTo>
                    <a:pt x="76" y="377"/>
                  </a:lnTo>
                  <a:lnTo>
                    <a:pt x="50" y="351"/>
                  </a:lnTo>
                  <a:lnTo>
                    <a:pt x="29" y="321"/>
                  </a:lnTo>
                  <a:lnTo>
                    <a:pt x="13" y="288"/>
                  </a:lnTo>
                  <a:lnTo>
                    <a:pt x="4" y="252"/>
                  </a:lnTo>
                  <a:lnTo>
                    <a:pt x="0" y="214"/>
                  </a:lnTo>
                  <a:lnTo>
                    <a:pt x="4" y="176"/>
                  </a:lnTo>
                  <a:lnTo>
                    <a:pt x="13" y="139"/>
                  </a:lnTo>
                  <a:lnTo>
                    <a:pt x="29" y="106"/>
                  </a:lnTo>
                  <a:lnTo>
                    <a:pt x="50" y="76"/>
                  </a:lnTo>
                  <a:lnTo>
                    <a:pt x="76" y="50"/>
                  </a:lnTo>
                  <a:lnTo>
                    <a:pt x="106" y="29"/>
                  </a:lnTo>
                  <a:lnTo>
                    <a:pt x="139" y="14"/>
                  </a:lnTo>
                  <a:lnTo>
                    <a:pt x="176" y="4"/>
                  </a:lnTo>
                  <a:lnTo>
                    <a:pt x="214"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54" name="Google Shape;454;p16">
            <a:extLst>
              <a:ext uri="{C183D7F6-B498-43B3-948B-1728B52AA6E4}">
                <adec:decorative xmlns:adec="http://schemas.microsoft.com/office/drawing/2017/decorative" val="1"/>
              </a:ext>
            </a:extLst>
          </p:cNvPr>
          <p:cNvGrpSpPr/>
          <p:nvPr/>
        </p:nvGrpSpPr>
        <p:grpSpPr>
          <a:xfrm>
            <a:off x="6256273" y="2416452"/>
            <a:ext cx="1579627" cy="1578142"/>
            <a:chOff x="3817567" y="2344087"/>
            <a:chExt cx="1688874" cy="1688874"/>
          </a:xfrm>
        </p:grpSpPr>
        <p:sp>
          <p:nvSpPr>
            <p:cNvPr id="455" name="Google Shape;455;p16"/>
            <p:cNvSpPr/>
            <p:nvPr/>
          </p:nvSpPr>
          <p:spPr>
            <a:xfrm>
              <a:off x="3817567" y="2344087"/>
              <a:ext cx="1688874" cy="1688874"/>
            </a:xfrm>
            <a:prstGeom prst="ellipse">
              <a:avLst/>
            </a:prstGeom>
            <a:solidFill>
              <a:srgbClr val="00A79E"/>
            </a:solid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6" name="Google Shape;456;p16"/>
            <p:cNvSpPr/>
            <p:nvPr/>
          </p:nvSpPr>
          <p:spPr>
            <a:xfrm>
              <a:off x="4025501" y="2544273"/>
              <a:ext cx="1285703" cy="1288501"/>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3"/>
                </a:solidFill>
                <a:latin typeface="Calibri"/>
                <a:ea typeface="Calibri"/>
                <a:cs typeface="Calibri"/>
                <a:sym typeface="Calibri"/>
              </a:endParaRPr>
            </a:p>
          </p:txBody>
        </p:sp>
      </p:grpSp>
      <p:grpSp>
        <p:nvGrpSpPr>
          <p:cNvPr id="457" name="Google Shape;457;p16">
            <a:extLst>
              <a:ext uri="{C183D7F6-B498-43B3-948B-1728B52AA6E4}">
                <adec:decorative xmlns:adec="http://schemas.microsoft.com/office/drawing/2017/decorative" val="1"/>
              </a:ext>
            </a:extLst>
          </p:cNvPr>
          <p:cNvGrpSpPr/>
          <p:nvPr/>
        </p:nvGrpSpPr>
        <p:grpSpPr>
          <a:xfrm>
            <a:off x="8039291" y="3374223"/>
            <a:ext cx="1584081" cy="1578142"/>
            <a:chOff x="6733890" y="2344087"/>
            <a:chExt cx="1694906" cy="1688874"/>
          </a:xfrm>
        </p:grpSpPr>
        <p:sp>
          <p:nvSpPr>
            <p:cNvPr id="458" name="Google Shape;458;p16"/>
            <p:cNvSpPr/>
            <p:nvPr/>
          </p:nvSpPr>
          <p:spPr>
            <a:xfrm>
              <a:off x="6733890" y="2344087"/>
              <a:ext cx="1694906" cy="1688874"/>
            </a:xfrm>
            <a:prstGeom prst="ellipse">
              <a:avLst/>
            </a:prstGeom>
            <a:solidFill>
              <a:srgbClr val="00AEEE"/>
            </a:solid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9" name="Google Shape;459;p16"/>
            <p:cNvSpPr/>
            <p:nvPr/>
          </p:nvSpPr>
          <p:spPr>
            <a:xfrm>
              <a:off x="6938804" y="2541096"/>
              <a:ext cx="1285078" cy="1288501"/>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3"/>
                </a:solidFill>
                <a:latin typeface="Calibri"/>
                <a:ea typeface="Calibri"/>
                <a:cs typeface="Calibri"/>
                <a:sym typeface="Calibri"/>
              </a:endParaRPr>
            </a:p>
          </p:txBody>
        </p:sp>
      </p:grpSp>
      <p:grpSp>
        <p:nvGrpSpPr>
          <p:cNvPr id="460" name="Google Shape;460;p16">
            <a:extLst>
              <a:ext uri="{C183D7F6-B498-43B3-948B-1728B52AA6E4}">
                <adec:decorative xmlns:adec="http://schemas.microsoft.com/office/drawing/2017/decorative" val="1"/>
              </a:ext>
            </a:extLst>
          </p:cNvPr>
          <p:cNvGrpSpPr/>
          <p:nvPr/>
        </p:nvGrpSpPr>
        <p:grpSpPr>
          <a:xfrm>
            <a:off x="9277340" y="5062018"/>
            <a:ext cx="1579627" cy="1578142"/>
            <a:chOff x="9653229" y="2344087"/>
            <a:chExt cx="1688874" cy="1688874"/>
          </a:xfrm>
        </p:grpSpPr>
        <p:sp>
          <p:nvSpPr>
            <p:cNvPr id="461" name="Google Shape;461;p16"/>
            <p:cNvSpPr/>
            <p:nvPr/>
          </p:nvSpPr>
          <p:spPr>
            <a:xfrm>
              <a:off x="9653229" y="2344087"/>
              <a:ext cx="1688874" cy="1688874"/>
            </a:xfrm>
            <a:custGeom>
              <a:avLst/>
              <a:gdLst/>
              <a:ahLst/>
              <a:cxnLst/>
              <a:rect l="l" t="t" r="r" b="b"/>
              <a:pathLst>
                <a:path w="560" h="560" extrusionOk="0">
                  <a:moveTo>
                    <a:pt x="280" y="0"/>
                  </a:moveTo>
                  <a:lnTo>
                    <a:pt x="326" y="4"/>
                  </a:lnTo>
                  <a:lnTo>
                    <a:pt x="369" y="14"/>
                  </a:lnTo>
                  <a:lnTo>
                    <a:pt x="408" y="31"/>
                  </a:lnTo>
                  <a:lnTo>
                    <a:pt x="445" y="53"/>
                  </a:lnTo>
                  <a:lnTo>
                    <a:pt x="478" y="82"/>
                  </a:lnTo>
                  <a:lnTo>
                    <a:pt x="506" y="115"/>
                  </a:lnTo>
                  <a:lnTo>
                    <a:pt x="529" y="152"/>
                  </a:lnTo>
                  <a:lnTo>
                    <a:pt x="546" y="191"/>
                  </a:lnTo>
                  <a:lnTo>
                    <a:pt x="556" y="234"/>
                  </a:lnTo>
                  <a:lnTo>
                    <a:pt x="560" y="280"/>
                  </a:lnTo>
                  <a:lnTo>
                    <a:pt x="556" y="326"/>
                  </a:lnTo>
                  <a:lnTo>
                    <a:pt x="546" y="369"/>
                  </a:lnTo>
                  <a:lnTo>
                    <a:pt x="529" y="408"/>
                  </a:lnTo>
                  <a:lnTo>
                    <a:pt x="506" y="445"/>
                  </a:lnTo>
                  <a:lnTo>
                    <a:pt x="478" y="478"/>
                  </a:lnTo>
                  <a:lnTo>
                    <a:pt x="445" y="506"/>
                  </a:lnTo>
                  <a:lnTo>
                    <a:pt x="408" y="529"/>
                  </a:lnTo>
                  <a:lnTo>
                    <a:pt x="369" y="546"/>
                  </a:lnTo>
                  <a:lnTo>
                    <a:pt x="326" y="556"/>
                  </a:lnTo>
                  <a:lnTo>
                    <a:pt x="280" y="560"/>
                  </a:lnTo>
                  <a:lnTo>
                    <a:pt x="234" y="556"/>
                  </a:lnTo>
                  <a:lnTo>
                    <a:pt x="191" y="546"/>
                  </a:lnTo>
                  <a:lnTo>
                    <a:pt x="152" y="529"/>
                  </a:lnTo>
                  <a:lnTo>
                    <a:pt x="115" y="506"/>
                  </a:lnTo>
                  <a:lnTo>
                    <a:pt x="82" y="478"/>
                  </a:lnTo>
                  <a:lnTo>
                    <a:pt x="53" y="445"/>
                  </a:lnTo>
                  <a:lnTo>
                    <a:pt x="31" y="408"/>
                  </a:lnTo>
                  <a:lnTo>
                    <a:pt x="14" y="369"/>
                  </a:lnTo>
                  <a:lnTo>
                    <a:pt x="4" y="326"/>
                  </a:lnTo>
                  <a:lnTo>
                    <a:pt x="0" y="280"/>
                  </a:lnTo>
                  <a:lnTo>
                    <a:pt x="4" y="234"/>
                  </a:lnTo>
                  <a:lnTo>
                    <a:pt x="14" y="191"/>
                  </a:lnTo>
                  <a:lnTo>
                    <a:pt x="31" y="152"/>
                  </a:lnTo>
                  <a:lnTo>
                    <a:pt x="53" y="115"/>
                  </a:lnTo>
                  <a:lnTo>
                    <a:pt x="82" y="82"/>
                  </a:lnTo>
                  <a:lnTo>
                    <a:pt x="115" y="53"/>
                  </a:lnTo>
                  <a:lnTo>
                    <a:pt x="152" y="31"/>
                  </a:lnTo>
                  <a:lnTo>
                    <a:pt x="191" y="14"/>
                  </a:lnTo>
                  <a:lnTo>
                    <a:pt x="234" y="4"/>
                  </a:lnTo>
                  <a:lnTo>
                    <a:pt x="280" y="0"/>
                  </a:lnTo>
                  <a:close/>
                </a:path>
              </a:pathLst>
            </a:custGeom>
            <a:solidFill>
              <a:srgbClr val="00AA87"/>
            </a:solidFill>
            <a:ln w="9525" cap="flat" cmpd="sng">
              <a:solidFill>
                <a:srgbClr val="00AA8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2" name="Google Shape;462;p16"/>
            <p:cNvSpPr/>
            <p:nvPr/>
          </p:nvSpPr>
          <p:spPr>
            <a:xfrm>
              <a:off x="9653229" y="2344087"/>
              <a:ext cx="1688874" cy="1688874"/>
            </a:xfrm>
            <a:custGeom>
              <a:avLst/>
              <a:gdLst/>
              <a:ahLst/>
              <a:cxnLst/>
              <a:rect l="l" t="t" r="r" b="b"/>
              <a:pathLst>
                <a:path w="560" h="560" extrusionOk="0">
                  <a:moveTo>
                    <a:pt x="280" y="0"/>
                  </a:moveTo>
                  <a:lnTo>
                    <a:pt x="326" y="4"/>
                  </a:lnTo>
                  <a:lnTo>
                    <a:pt x="369" y="14"/>
                  </a:lnTo>
                  <a:lnTo>
                    <a:pt x="408" y="31"/>
                  </a:lnTo>
                  <a:lnTo>
                    <a:pt x="445" y="53"/>
                  </a:lnTo>
                  <a:lnTo>
                    <a:pt x="478" y="82"/>
                  </a:lnTo>
                  <a:lnTo>
                    <a:pt x="506" y="115"/>
                  </a:lnTo>
                  <a:lnTo>
                    <a:pt x="529" y="152"/>
                  </a:lnTo>
                  <a:lnTo>
                    <a:pt x="546" y="191"/>
                  </a:lnTo>
                  <a:lnTo>
                    <a:pt x="556" y="234"/>
                  </a:lnTo>
                  <a:lnTo>
                    <a:pt x="560" y="280"/>
                  </a:lnTo>
                  <a:lnTo>
                    <a:pt x="556" y="326"/>
                  </a:lnTo>
                  <a:lnTo>
                    <a:pt x="546" y="369"/>
                  </a:lnTo>
                  <a:lnTo>
                    <a:pt x="529" y="408"/>
                  </a:lnTo>
                  <a:lnTo>
                    <a:pt x="506" y="445"/>
                  </a:lnTo>
                  <a:lnTo>
                    <a:pt x="478" y="478"/>
                  </a:lnTo>
                  <a:lnTo>
                    <a:pt x="445" y="506"/>
                  </a:lnTo>
                  <a:lnTo>
                    <a:pt x="408" y="529"/>
                  </a:lnTo>
                  <a:lnTo>
                    <a:pt x="369" y="546"/>
                  </a:lnTo>
                  <a:lnTo>
                    <a:pt x="326" y="556"/>
                  </a:lnTo>
                  <a:lnTo>
                    <a:pt x="280" y="560"/>
                  </a:lnTo>
                  <a:lnTo>
                    <a:pt x="235" y="556"/>
                  </a:lnTo>
                  <a:lnTo>
                    <a:pt x="194" y="547"/>
                  </a:lnTo>
                  <a:lnTo>
                    <a:pt x="154" y="530"/>
                  </a:lnTo>
                  <a:lnTo>
                    <a:pt x="118" y="508"/>
                  </a:lnTo>
                  <a:lnTo>
                    <a:pt x="85" y="481"/>
                  </a:lnTo>
                  <a:lnTo>
                    <a:pt x="57" y="450"/>
                  </a:lnTo>
                  <a:lnTo>
                    <a:pt x="33" y="412"/>
                  </a:lnTo>
                  <a:lnTo>
                    <a:pt x="15" y="371"/>
                  </a:lnTo>
                  <a:lnTo>
                    <a:pt x="4" y="327"/>
                  </a:lnTo>
                  <a:lnTo>
                    <a:pt x="0" y="280"/>
                  </a:lnTo>
                  <a:lnTo>
                    <a:pt x="4" y="234"/>
                  </a:lnTo>
                  <a:lnTo>
                    <a:pt x="14" y="191"/>
                  </a:lnTo>
                  <a:lnTo>
                    <a:pt x="31" y="152"/>
                  </a:lnTo>
                  <a:lnTo>
                    <a:pt x="53" y="115"/>
                  </a:lnTo>
                  <a:lnTo>
                    <a:pt x="82" y="82"/>
                  </a:lnTo>
                  <a:lnTo>
                    <a:pt x="115" y="53"/>
                  </a:lnTo>
                  <a:lnTo>
                    <a:pt x="152" y="31"/>
                  </a:lnTo>
                  <a:lnTo>
                    <a:pt x="191" y="14"/>
                  </a:lnTo>
                  <a:lnTo>
                    <a:pt x="234" y="4"/>
                  </a:lnTo>
                  <a:lnTo>
                    <a:pt x="280" y="0"/>
                  </a:lnTo>
                  <a:close/>
                </a:path>
              </a:pathLst>
            </a:custGeom>
            <a:solidFill>
              <a:srgbClr val="8DC53E"/>
            </a:solidFill>
            <a:ln w="9525" cap="flat" cmpd="sng">
              <a:solidFill>
                <a:schemeClr val="accent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3" name="Google Shape;463;p16"/>
            <p:cNvSpPr/>
            <p:nvPr/>
          </p:nvSpPr>
          <p:spPr>
            <a:xfrm>
              <a:off x="9854814" y="2542684"/>
              <a:ext cx="1285703" cy="1288502"/>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3"/>
                </a:solidFill>
                <a:latin typeface="Calibri"/>
                <a:ea typeface="Calibri"/>
                <a:cs typeface="Calibri"/>
                <a:sym typeface="Calibri"/>
              </a:endParaRPr>
            </a:p>
          </p:txBody>
        </p:sp>
      </p:grpSp>
      <p:grpSp>
        <p:nvGrpSpPr>
          <p:cNvPr id="464" name="Google Shape;464;p16">
            <a:extLst>
              <a:ext uri="{C183D7F6-B498-43B3-948B-1728B52AA6E4}">
                <adec:decorative xmlns:adec="http://schemas.microsoft.com/office/drawing/2017/decorative" val="1"/>
              </a:ext>
            </a:extLst>
          </p:cNvPr>
          <p:cNvGrpSpPr/>
          <p:nvPr/>
        </p:nvGrpSpPr>
        <p:grpSpPr>
          <a:xfrm>
            <a:off x="1123871" y="5062018"/>
            <a:ext cx="1579627" cy="1578142"/>
            <a:chOff x="9653229" y="2344087"/>
            <a:chExt cx="1688874" cy="1688874"/>
          </a:xfrm>
        </p:grpSpPr>
        <p:sp>
          <p:nvSpPr>
            <p:cNvPr id="465" name="Google Shape;465;p16"/>
            <p:cNvSpPr/>
            <p:nvPr/>
          </p:nvSpPr>
          <p:spPr>
            <a:xfrm>
              <a:off x="9653229" y="2344087"/>
              <a:ext cx="1688874" cy="1688874"/>
            </a:xfrm>
            <a:custGeom>
              <a:avLst/>
              <a:gdLst/>
              <a:ahLst/>
              <a:cxnLst/>
              <a:rect l="l" t="t" r="r" b="b"/>
              <a:pathLst>
                <a:path w="560" h="560" extrusionOk="0">
                  <a:moveTo>
                    <a:pt x="280" y="0"/>
                  </a:moveTo>
                  <a:lnTo>
                    <a:pt x="326" y="4"/>
                  </a:lnTo>
                  <a:lnTo>
                    <a:pt x="369" y="14"/>
                  </a:lnTo>
                  <a:lnTo>
                    <a:pt x="408" y="31"/>
                  </a:lnTo>
                  <a:lnTo>
                    <a:pt x="445" y="53"/>
                  </a:lnTo>
                  <a:lnTo>
                    <a:pt x="478" y="82"/>
                  </a:lnTo>
                  <a:lnTo>
                    <a:pt x="506" y="115"/>
                  </a:lnTo>
                  <a:lnTo>
                    <a:pt x="529" y="152"/>
                  </a:lnTo>
                  <a:lnTo>
                    <a:pt x="546" y="191"/>
                  </a:lnTo>
                  <a:lnTo>
                    <a:pt x="556" y="234"/>
                  </a:lnTo>
                  <a:lnTo>
                    <a:pt x="560" y="280"/>
                  </a:lnTo>
                  <a:lnTo>
                    <a:pt x="556" y="326"/>
                  </a:lnTo>
                  <a:lnTo>
                    <a:pt x="546" y="369"/>
                  </a:lnTo>
                  <a:lnTo>
                    <a:pt x="529" y="408"/>
                  </a:lnTo>
                  <a:lnTo>
                    <a:pt x="506" y="445"/>
                  </a:lnTo>
                  <a:lnTo>
                    <a:pt x="478" y="478"/>
                  </a:lnTo>
                  <a:lnTo>
                    <a:pt x="445" y="506"/>
                  </a:lnTo>
                  <a:lnTo>
                    <a:pt x="408" y="529"/>
                  </a:lnTo>
                  <a:lnTo>
                    <a:pt x="369" y="546"/>
                  </a:lnTo>
                  <a:lnTo>
                    <a:pt x="326" y="556"/>
                  </a:lnTo>
                  <a:lnTo>
                    <a:pt x="280" y="560"/>
                  </a:lnTo>
                  <a:lnTo>
                    <a:pt x="234" y="556"/>
                  </a:lnTo>
                  <a:lnTo>
                    <a:pt x="191" y="546"/>
                  </a:lnTo>
                  <a:lnTo>
                    <a:pt x="152" y="529"/>
                  </a:lnTo>
                  <a:lnTo>
                    <a:pt x="115" y="506"/>
                  </a:lnTo>
                  <a:lnTo>
                    <a:pt x="82" y="478"/>
                  </a:lnTo>
                  <a:lnTo>
                    <a:pt x="53" y="445"/>
                  </a:lnTo>
                  <a:lnTo>
                    <a:pt x="31" y="408"/>
                  </a:lnTo>
                  <a:lnTo>
                    <a:pt x="14" y="369"/>
                  </a:lnTo>
                  <a:lnTo>
                    <a:pt x="4" y="326"/>
                  </a:lnTo>
                  <a:lnTo>
                    <a:pt x="0" y="280"/>
                  </a:lnTo>
                  <a:lnTo>
                    <a:pt x="4" y="234"/>
                  </a:lnTo>
                  <a:lnTo>
                    <a:pt x="14" y="191"/>
                  </a:lnTo>
                  <a:lnTo>
                    <a:pt x="31" y="152"/>
                  </a:lnTo>
                  <a:lnTo>
                    <a:pt x="53" y="115"/>
                  </a:lnTo>
                  <a:lnTo>
                    <a:pt x="82" y="82"/>
                  </a:lnTo>
                  <a:lnTo>
                    <a:pt x="115" y="53"/>
                  </a:lnTo>
                  <a:lnTo>
                    <a:pt x="152" y="31"/>
                  </a:lnTo>
                  <a:lnTo>
                    <a:pt x="191" y="14"/>
                  </a:lnTo>
                  <a:lnTo>
                    <a:pt x="234" y="4"/>
                  </a:lnTo>
                  <a:lnTo>
                    <a:pt x="280" y="0"/>
                  </a:lnTo>
                  <a:close/>
                </a:path>
              </a:pathLst>
            </a:custGeom>
            <a:solidFill>
              <a:srgbClr val="00AA87"/>
            </a:solidFill>
            <a:ln w="9525" cap="flat" cmpd="sng">
              <a:solidFill>
                <a:srgbClr val="00AA8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6" name="Google Shape;466;p16"/>
            <p:cNvSpPr/>
            <p:nvPr/>
          </p:nvSpPr>
          <p:spPr>
            <a:xfrm>
              <a:off x="9653229" y="2344087"/>
              <a:ext cx="1688874" cy="1688874"/>
            </a:xfrm>
            <a:custGeom>
              <a:avLst/>
              <a:gdLst/>
              <a:ahLst/>
              <a:cxnLst/>
              <a:rect l="l" t="t" r="r" b="b"/>
              <a:pathLst>
                <a:path w="560" h="560" extrusionOk="0">
                  <a:moveTo>
                    <a:pt x="280" y="0"/>
                  </a:moveTo>
                  <a:lnTo>
                    <a:pt x="326" y="4"/>
                  </a:lnTo>
                  <a:lnTo>
                    <a:pt x="369" y="14"/>
                  </a:lnTo>
                  <a:lnTo>
                    <a:pt x="408" y="31"/>
                  </a:lnTo>
                  <a:lnTo>
                    <a:pt x="445" y="53"/>
                  </a:lnTo>
                  <a:lnTo>
                    <a:pt x="478" y="82"/>
                  </a:lnTo>
                  <a:lnTo>
                    <a:pt x="506" y="115"/>
                  </a:lnTo>
                  <a:lnTo>
                    <a:pt x="529" y="152"/>
                  </a:lnTo>
                  <a:lnTo>
                    <a:pt x="546" y="191"/>
                  </a:lnTo>
                  <a:lnTo>
                    <a:pt x="556" y="234"/>
                  </a:lnTo>
                  <a:lnTo>
                    <a:pt x="560" y="280"/>
                  </a:lnTo>
                  <a:lnTo>
                    <a:pt x="556" y="326"/>
                  </a:lnTo>
                  <a:lnTo>
                    <a:pt x="546" y="369"/>
                  </a:lnTo>
                  <a:lnTo>
                    <a:pt x="529" y="408"/>
                  </a:lnTo>
                  <a:lnTo>
                    <a:pt x="506" y="445"/>
                  </a:lnTo>
                  <a:lnTo>
                    <a:pt x="478" y="478"/>
                  </a:lnTo>
                  <a:lnTo>
                    <a:pt x="445" y="506"/>
                  </a:lnTo>
                  <a:lnTo>
                    <a:pt x="408" y="529"/>
                  </a:lnTo>
                  <a:lnTo>
                    <a:pt x="369" y="546"/>
                  </a:lnTo>
                  <a:lnTo>
                    <a:pt x="326" y="556"/>
                  </a:lnTo>
                  <a:lnTo>
                    <a:pt x="280" y="560"/>
                  </a:lnTo>
                  <a:lnTo>
                    <a:pt x="235" y="556"/>
                  </a:lnTo>
                  <a:lnTo>
                    <a:pt x="194" y="547"/>
                  </a:lnTo>
                  <a:lnTo>
                    <a:pt x="154" y="530"/>
                  </a:lnTo>
                  <a:lnTo>
                    <a:pt x="118" y="508"/>
                  </a:lnTo>
                  <a:lnTo>
                    <a:pt x="85" y="481"/>
                  </a:lnTo>
                  <a:lnTo>
                    <a:pt x="57" y="450"/>
                  </a:lnTo>
                  <a:lnTo>
                    <a:pt x="33" y="412"/>
                  </a:lnTo>
                  <a:lnTo>
                    <a:pt x="15" y="371"/>
                  </a:lnTo>
                  <a:lnTo>
                    <a:pt x="4" y="327"/>
                  </a:lnTo>
                  <a:lnTo>
                    <a:pt x="0" y="280"/>
                  </a:lnTo>
                  <a:lnTo>
                    <a:pt x="4" y="234"/>
                  </a:lnTo>
                  <a:lnTo>
                    <a:pt x="14" y="191"/>
                  </a:lnTo>
                  <a:lnTo>
                    <a:pt x="31" y="152"/>
                  </a:lnTo>
                  <a:lnTo>
                    <a:pt x="53" y="115"/>
                  </a:lnTo>
                  <a:lnTo>
                    <a:pt x="82" y="82"/>
                  </a:lnTo>
                  <a:lnTo>
                    <a:pt x="115" y="53"/>
                  </a:lnTo>
                  <a:lnTo>
                    <a:pt x="152" y="31"/>
                  </a:lnTo>
                  <a:lnTo>
                    <a:pt x="191" y="14"/>
                  </a:lnTo>
                  <a:lnTo>
                    <a:pt x="234" y="4"/>
                  </a:lnTo>
                  <a:lnTo>
                    <a:pt x="280" y="0"/>
                  </a:lnTo>
                  <a:close/>
                </a:path>
              </a:pathLst>
            </a:custGeom>
            <a:solidFill>
              <a:srgbClr val="002060"/>
            </a:solidFill>
            <a:ln w="9525" cap="flat" cmpd="sng">
              <a:solidFill>
                <a:schemeClr val="accent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7" name="Google Shape;467;p16"/>
            <p:cNvSpPr/>
            <p:nvPr/>
          </p:nvSpPr>
          <p:spPr>
            <a:xfrm>
              <a:off x="9854814" y="2542684"/>
              <a:ext cx="1285703" cy="1288502"/>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3"/>
                </a:solidFill>
                <a:latin typeface="Calibri"/>
                <a:ea typeface="Calibri"/>
                <a:cs typeface="Calibri"/>
                <a:sym typeface="Calibri"/>
              </a:endParaRPr>
            </a:p>
          </p:txBody>
        </p:sp>
      </p:grpSp>
      <p:grpSp>
        <p:nvGrpSpPr>
          <p:cNvPr id="468" name="Google Shape;468;p16">
            <a:extLst>
              <a:ext uri="{C183D7F6-B498-43B3-948B-1728B52AA6E4}">
                <adec:decorative xmlns:adec="http://schemas.microsoft.com/office/drawing/2017/decorative" val="1"/>
              </a:ext>
            </a:extLst>
          </p:cNvPr>
          <p:cNvGrpSpPr/>
          <p:nvPr/>
        </p:nvGrpSpPr>
        <p:grpSpPr>
          <a:xfrm>
            <a:off x="2229947" y="3374223"/>
            <a:ext cx="1584081" cy="1578142"/>
            <a:chOff x="6733890" y="2344087"/>
            <a:chExt cx="1694906" cy="1688874"/>
          </a:xfrm>
        </p:grpSpPr>
        <p:sp>
          <p:nvSpPr>
            <p:cNvPr id="469" name="Google Shape;469;p16"/>
            <p:cNvSpPr/>
            <p:nvPr/>
          </p:nvSpPr>
          <p:spPr>
            <a:xfrm>
              <a:off x="6733890" y="2344087"/>
              <a:ext cx="1694906" cy="1688874"/>
            </a:xfrm>
            <a:prstGeom prst="ellipse">
              <a:avLst/>
            </a:prstGeom>
            <a:solidFill>
              <a:srgbClr val="074F6A"/>
            </a:solid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0" name="Google Shape;470;p16"/>
            <p:cNvSpPr/>
            <p:nvPr/>
          </p:nvSpPr>
          <p:spPr>
            <a:xfrm>
              <a:off x="6938804" y="2541096"/>
              <a:ext cx="1285078" cy="1288501"/>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3"/>
                </a:solidFill>
                <a:latin typeface="Calibri"/>
                <a:ea typeface="Calibri"/>
                <a:cs typeface="Calibri"/>
                <a:sym typeface="Calibri"/>
              </a:endParaRPr>
            </a:p>
          </p:txBody>
        </p:sp>
      </p:grpSp>
      <p:sp>
        <p:nvSpPr>
          <p:cNvPr id="471" name="Google Shape;471;p16">
            <a:extLst>
              <a:ext uri="{C183D7F6-B498-43B3-948B-1728B52AA6E4}">
                <adec:decorative xmlns:adec="http://schemas.microsoft.com/office/drawing/2017/decorative" val="1"/>
              </a:ext>
            </a:extLst>
          </p:cNvPr>
          <p:cNvSpPr txBox="1"/>
          <p:nvPr/>
        </p:nvSpPr>
        <p:spPr>
          <a:xfrm>
            <a:off x="9962053" y="4450542"/>
            <a:ext cx="2592181"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a:solidFill>
                  <a:schemeClr val="lt1"/>
                </a:solidFill>
                <a:latin typeface="Calibri"/>
                <a:ea typeface="Calibri"/>
                <a:cs typeface="Calibri"/>
                <a:sym typeface="Calibri"/>
              </a:rPr>
              <a:t>הפקת </a:t>
            </a:r>
            <a:endParaRPr/>
          </a:p>
          <a:p>
            <a:pPr marL="0" marR="0" lvl="0" indent="0" algn="ctr" rtl="1">
              <a:lnSpc>
                <a:spcPct val="90000"/>
              </a:lnSpc>
              <a:spcBef>
                <a:spcPts val="0"/>
              </a:spcBef>
              <a:spcAft>
                <a:spcPts val="0"/>
              </a:spcAft>
              <a:buClr>
                <a:schemeClr val="lt1"/>
              </a:buClr>
              <a:buSzPts val="2800"/>
              <a:buFont typeface="Arial"/>
              <a:buNone/>
            </a:pPr>
            <a:r>
              <a:rPr lang="iw-IL" sz="2200">
                <a:solidFill>
                  <a:schemeClr val="lt1"/>
                </a:solidFill>
                <a:latin typeface="Calibri"/>
                <a:ea typeface="Calibri"/>
                <a:cs typeface="Calibri"/>
                <a:sym typeface="Calibri"/>
              </a:rPr>
              <a:t>חומרי הגלם</a:t>
            </a:r>
            <a:endParaRPr/>
          </a:p>
        </p:txBody>
      </p:sp>
      <p:sp>
        <p:nvSpPr>
          <p:cNvPr id="472" name="Google Shape;472;p16">
            <a:extLst>
              <a:ext uri="{C183D7F6-B498-43B3-948B-1728B52AA6E4}">
                <adec:decorative xmlns:adec="http://schemas.microsoft.com/office/drawing/2017/decorative" val="1"/>
              </a:ext>
            </a:extLst>
          </p:cNvPr>
          <p:cNvSpPr txBox="1"/>
          <p:nvPr/>
        </p:nvSpPr>
        <p:spPr>
          <a:xfrm>
            <a:off x="8665962" y="2788850"/>
            <a:ext cx="2592181"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a:solidFill>
                  <a:schemeClr val="lt1"/>
                </a:solidFill>
                <a:latin typeface="Calibri"/>
                <a:ea typeface="Calibri"/>
                <a:cs typeface="Calibri"/>
                <a:sym typeface="Calibri"/>
              </a:rPr>
              <a:t>שינוע </a:t>
            </a:r>
            <a:endParaRPr/>
          </a:p>
          <a:p>
            <a:pPr marL="0" marR="0" lvl="0" indent="0" algn="ctr" rtl="1">
              <a:lnSpc>
                <a:spcPct val="90000"/>
              </a:lnSpc>
              <a:spcBef>
                <a:spcPts val="0"/>
              </a:spcBef>
              <a:spcAft>
                <a:spcPts val="0"/>
              </a:spcAft>
              <a:buClr>
                <a:schemeClr val="lt1"/>
              </a:buClr>
              <a:buSzPts val="2800"/>
              <a:buFont typeface="Arial"/>
              <a:buNone/>
            </a:pPr>
            <a:r>
              <a:rPr lang="iw-IL" sz="2200">
                <a:solidFill>
                  <a:schemeClr val="lt1"/>
                </a:solidFill>
                <a:latin typeface="Calibri"/>
                <a:ea typeface="Calibri"/>
                <a:cs typeface="Calibri"/>
                <a:sym typeface="Calibri"/>
              </a:rPr>
              <a:t>חומרי הגלם</a:t>
            </a:r>
            <a:endParaRPr/>
          </a:p>
        </p:txBody>
      </p:sp>
      <p:sp>
        <p:nvSpPr>
          <p:cNvPr id="473" name="Google Shape;473;p16">
            <a:extLst>
              <a:ext uri="{C183D7F6-B498-43B3-948B-1728B52AA6E4}">
                <adec:decorative xmlns:adec="http://schemas.microsoft.com/office/drawing/2017/decorative" val="1"/>
              </a:ext>
            </a:extLst>
          </p:cNvPr>
          <p:cNvSpPr txBox="1"/>
          <p:nvPr/>
        </p:nvSpPr>
        <p:spPr>
          <a:xfrm>
            <a:off x="6734293" y="2093256"/>
            <a:ext cx="2592181"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a:solidFill>
                  <a:schemeClr val="lt1"/>
                </a:solidFill>
                <a:latin typeface="Calibri"/>
                <a:ea typeface="Calibri"/>
                <a:cs typeface="Calibri"/>
                <a:sym typeface="Calibri"/>
              </a:rPr>
              <a:t>ייצור המוצר</a:t>
            </a:r>
            <a:endParaRPr/>
          </a:p>
        </p:txBody>
      </p:sp>
      <p:sp>
        <p:nvSpPr>
          <p:cNvPr id="474" name="Google Shape;474;p16">
            <a:extLst>
              <a:ext uri="{C183D7F6-B498-43B3-948B-1728B52AA6E4}">
                <adec:decorative xmlns:adec="http://schemas.microsoft.com/office/drawing/2017/decorative" val="1"/>
              </a:ext>
            </a:extLst>
          </p:cNvPr>
          <p:cNvSpPr txBox="1"/>
          <p:nvPr/>
        </p:nvSpPr>
        <p:spPr>
          <a:xfrm>
            <a:off x="2590681" y="2037975"/>
            <a:ext cx="2592181"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a:solidFill>
                  <a:schemeClr val="lt1"/>
                </a:solidFill>
                <a:latin typeface="Calibri"/>
                <a:ea typeface="Calibri"/>
                <a:cs typeface="Calibri"/>
                <a:sym typeface="Calibri"/>
              </a:rPr>
              <a:t>הפצת המוצר</a:t>
            </a:r>
            <a:endParaRPr/>
          </a:p>
        </p:txBody>
      </p:sp>
      <p:sp>
        <p:nvSpPr>
          <p:cNvPr id="475" name="Google Shape;475;p16">
            <a:extLst>
              <a:ext uri="{C183D7F6-B498-43B3-948B-1728B52AA6E4}">
                <adec:decorative xmlns:adec="http://schemas.microsoft.com/office/drawing/2017/decorative" val="1"/>
              </a:ext>
            </a:extLst>
          </p:cNvPr>
          <p:cNvSpPr txBox="1"/>
          <p:nvPr/>
        </p:nvSpPr>
        <p:spPr>
          <a:xfrm>
            <a:off x="678246" y="2964230"/>
            <a:ext cx="2592181"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a:solidFill>
                  <a:schemeClr val="lt1"/>
                </a:solidFill>
                <a:latin typeface="Calibri"/>
                <a:ea typeface="Calibri"/>
                <a:cs typeface="Calibri"/>
                <a:sym typeface="Calibri"/>
              </a:rPr>
              <a:t>שימוש במוצר</a:t>
            </a:r>
            <a:endParaRPr/>
          </a:p>
        </p:txBody>
      </p:sp>
      <p:sp>
        <p:nvSpPr>
          <p:cNvPr id="476" name="Google Shape;476;p16">
            <a:extLst>
              <a:ext uri="{C183D7F6-B498-43B3-948B-1728B52AA6E4}">
                <adec:decorative xmlns:adec="http://schemas.microsoft.com/office/drawing/2017/decorative" val="0"/>
              </a:ext>
            </a:extLst>
          </p:cNvPr>
          <p:cNvSpPr txBox="1">
            <a:spLocks noGrp="1"/>
          </p:cNvSpPr>
          <p:nvPr>
            <p:ph type="title" idx="4294967295"/>
          </p:nvPr>
        </p:nvSpPr>
        <p:spPr>
          <a:xfrm>
            <a:off x="-326031" y="4412935"/>
            <a:ext cx="2592181" cy="808109"/>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p>
            <a:pPr marL="0" marR="0" lvl="0" indent="0" algn="ctr" defTabSz="914400" rtl="1" eaLnBrk="1" fontAlgn="auto" latinLnBrk="0" hangingPunct="1">
              <a:lnSpc>
                <a:spcPct val="90000"/>
              </a:lnSpc>
              <a:spcBef>
                <a:spcPts val="0"/>
              </a:spcBef>
              <a:spcAft>
                <a:spcPts val="0"/>
              </a:spcAft>
              <a:buClr>
                <a:schemeClr val="lt1"/>
              </a:buClr>
              <a:buSzPts val="2800"/>
              <a:buFont typeface="Arial"/>
              <a:buNone/>
              <a:tabLst/>
              <a:defRPr/>
            </a:pPr>
            <a:r>
              <a:rPr kumimoji="0" lang="iw-IL" sz="2200" b="0" i="0" u="none" strike="noStrike" kern="0" cap="none" spc="0" normalizeH="0" baseline="0" noProof="0" dirty="0">
                <a:ln>
                  <a:noFill/>
                </a:ln>
                <a:solidFill>
                  <a:schemeClr val="lt1"/>
                </a:solidFill>
                <a:effectLst/>
                <a:uLnTx/>
                <a:uFillTx/>
                <a:latin typeface="Calibri"/>
                <a:ea typeface="Calibri"/>
                <a:cs typeface="Calibri"/>
                <a:sym typeface="Calibri"/>
              </a:rPr>
              <a:t>סיום</a:t>
            </a:r>
            <a:endParaRPr kumimoji="0" lang="iw-IL"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1" eaLnBrk="1" fontAlgn="auto" latinLnBrk="0" hangingPunct="1">
              <a:lnSpc>
                <a:spcPct val="90000"/>
              </a:lnSpc>
              <a:spcBef>
                <a:spcPts val="0"/>
              </a:spcBef>
              <a:spcAft>
                <a:spcPts val="0"/>
              </a:spcAft>
              <a:buClr>
                <a:schemeClr val="lt1"/>
              </a:buClr>
              <a:buSzPts val="2800"/>
              <a:buFont typeface="Arial"/>
              <a:buNone/>
              <a:tabLst/>
              <a:defRPr/>
            </a:pPr>
            <a:r>
              <a:rPr kumimoji="0" lang="iw-IL" sz="2200" b="0" i="0" u="none" strike="noStrike" kern="0" cap="none" spc="0" normalizeH="0" baseline="0" noProof="0" dirty="0">
                <a:ln>
                  <a:noFill/>
                </a:ln>
                <a:solidFill>
                  <a:schemeClr val="lt1"/>
                </a:solidFill>
                <a:effectLst/>
                <a:uLnTx/>
                <a:uFillTx/>
                <a:latin typeface="Calibri"/>
                <a:ea typeface="Calibri"/>
                <a:cs typeface="Calibri"/>
                <a:sym typeface="Calibri"/>
              </a:rPr>
              <a:t>השימוש במוצר</a:t>
            </a:r>
            <a:endParaRPr kumimoji="0" lang="iw-IL"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483" name="Google Shape;483;p1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rot="-5400000">
            <a:off x="2826060" y="5843717"/>
            <a:ext cx="477085" cy="267168"/>
          </a:xfrm>
          <a:prstGeom prst="rect">
            <a:avLst/>
          </a:prstGeom>
          <a:noFill/>
          <a:ln>
            <a:noFill/>
          </a:ln>
        </p:spPr>
      </p:pic>
      <p:sp>
        <p:nvSpPr>
          <p:cNvPr id="484" name="Google Shape;484;p16">
            <a:extLst>
              <a:ext uri="{C183D7F6-B498-43B3-948B-1728B52AA6E4}">
                <adec:decorative xmlns:adec="http://schemas.microsoft.com/office/drawing/2017/decorative" val="0"/>
              </a:ext>
            </a:extLst>
          </p:cNvPr>
          <p:cNvSpPr/>
          <p:nvPr/>
        </p:nvSpPr>
        <p:spPr>
          <a:xfrm>
            <a:off x="3150991" y="4842440"/>
            <a:ext cx="5810590" cy="1384954"/>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8800"/>
              <a:buFont typeface="Arial"/>
              <a:buNone/>
            </a:pPr>
            <a:r>
              <a:rPr lang="iw-IL" sz="2800" b="1" i="0" u="none" strike="noStrike" cap="none" dirty="0">
                <a:solidFill>
                  <a:schemeClr val="lt1"/>
                </a:solidFill>
                <a:latin typeface="Calibri"/>
                <a:ea typeface="Calibri"/>
                <a:cs typeface="Calibri"/>
                <a:sym typeface="Calibri"/>
              </a:rPr>
              <a:t>לאחר הצריכה:</a:t>
            </a:r>
            <a:endParaRPr dirty="0"/>
          </a:p>
          <a:p>
            <a:pPr marL="0" marR="0" lvl="0" indent="0" algn="ctr" rtl="1">
              <a:lnSpc>
                <a:spcPct val="100000"/>
              </a:lnSpc>
              <a:spcBef>
                <a:spcPts val="0"/>
              </a:spcBef>
              <a:spcAft>
                <a:spcPts val="0"/>
              </a:spcAft>
              <a:buClr>
                <a:srgbClr val="000000"/>
              </a:buClr>
              <a:buSzPts val="8800"/>
              <a:buFont typeface="Arial"/>
              <a:buNone/>
            </a:pPr>
            <a:r>
              <a:rPr lang="iw-IL" sz="2800" b="1" i="0" u="none" strike="noStrike" cap="none" dirty="0">
                <a:solidFill>
                  <a:schemeClr val="lt1"/>
                </a:solidFill>
                <a:latin typeface="Calibri"/>
                <a:ea typeface="Calibri"/>
                <a:cs typeface="Calibri"/>
                <a:sym typeface="Calibri"/>
              </a:rPr>
              <a:t>מוצרים המתוכננים למיחזור קל יותר</a:t>
            </a:r>
            <a:endParaRPr dirty="0"/>
          </a:p>
          <a:p>
            <a:pPr marL="0" marR="0" lvl="0" indent="0" algn="ctr" rtl="1">
              <a:lnSpc>
                <a:spcPct val="100000"/>
              </a:lnSpc>
              <a:spcBef>
                <a:spcPts val="0"/>
              </a:spcBef>
              <a:spcAft>
                <a:spcPts val="0"/>
              </a:spcAft>
              <a:buClr>
                <a:srgbClr val="000000"/>
              </a:buClr>
              <a:buSzPts val="8800"/>
              <a:buFont typeface="Arial"/>
              <a:buNone/>
            </a:pPr>
            <a:r>
              <a:rPr lang="iw-IL" sz="2800" b="1" i="0" u="none" strike="noStrike" cap="none" dirty="0">
                <a:solidFill>
                  <a:schemeClr val="lt1"/>
                </a:solidFill>
                <a:latin typeface="Calibri"/>
                <a:ea typeface="Calibri"/>
                <a:cs typeface="Calibri"/>
                <a:sym typeface="Calibri"/>
              </a:rPr>
              <a:t>פחות חומרים מזיקים לסביבה</a:t>
            </a:r>
            <a:endParaRPr dirty="0"/>
          </a:p>
        </p:txBody>
      </p:sp>
      <p:pic>
        <p:nvPicPr>
          <p:cNvPr id="2" name="Google Shape;308;p12">
            <a:extLst>
              <a:ext uri="{FF2B5EF4-FFF2-40B4-BE49-F238E27FC236}">
                <a16:creationId xmlns:a16="http://schemas.microsoft.com/office/drawing/2014/main" id="{0C9DE498-8871-6342-F181-2046FD6C8B28}"/>
              </a:ext>
              <a:ext uri="{C183D7F6-B498-43B3-948B-1728B52AA6E4}">
                <adec:decorative xmlns:adec="http://schemas.microsoft.com/office/drawing/2017/decorative" val="1"/>
              </a:ext>
            </a:extLst>
          </p:cNvPr>
          <p:cNvPicPr preferRelativeResize="0"/>
          <p:nvPr/>
        </p:nvPicPr>
        <p:blipFill rotWithShape="1">
          <a:blip r:embed="rId4">
            <a:clrChange>
              <a:clrFrom>
                <a:srgbClr val="FFFFFF"/>
              </a:clrFrom>
              <a:clrTo>
                <a:srgbClr val="FFFFFF">
                  <a:alpha val="0"/>
                </a:srgbClr>
              </a:clrTo>
            </a:clrChange>
            <a:alphaModFix/>
          </a:blip>
          <a:srcRect l="11669" t="5926" r="73161" b="77469"/>
          <a:stretch/>
        </p:blipFill>
        <p:spPr>
          <a:xfrm>
            <a:off x="4381327" y="2741287"/>
            <a:ext cx="1060619" cy="898476"/>
          </a:xfrm>
          <a:prstGeom prst="rect">
            <a:avLst/>
          </a:prstGeom>
          <a:noFill/>
          <a:ln>
            <a:noFill/>
          </a:ln>
        </p:spPr>
      </p:pic>
      <p:pic>
        <p:nvPicPr>
          <p:cNvPr id="3" name="Google Shape;309;p12">
            <a:extLst>
              <a:ext uri="{FF2B5EF4-FFF2-40B4-BE49-F238E27FC236}">
                <a16:creationId xmlns:a16="http://schemas.microsoft.com/office/drawing/2014/main" id="{BE85B78D-656A-F80E-EA31-A5E536674C11}"/>
              </a:ext>
              <a:ext uri="{C183D7F6-B498-43B3-948B-1728B52AA6E4}">
                <adec:decorative xmlns:adec="http://schemas.microsoft.com/office/drawing/2017/decorative" val="1"/>
              </a:ext>
            </a:extLst>
          </p:cNvPr>
          <p:cNvPicPr preferRelativeResize="0"/>
          <p:nvPr/>
        </p:nvPicPr>
        <p:blipFill rotWithShape="1">
          <a:blip r:embed="rId5">
            <a:clrChange>
              <a:clrFrom>
                <a:srgbClr val="FFFFFF"/>
              </a:clrFrom>
              <a:clrTo>
                <a:srgbClr val="FFFFFF">
                  <a:alpha val="0"/>
                </a:srgbClr>
              </a:clrTo>
            </a:clrChange>
            <a:alphaModFix/>
          </a:blip>
          <a:srcRect l="73383" r="2570"/>
          <a:stretch/>
        </p:blipFill>
        <p:spPr>
          <a:xfrm>
            <a:off x="1335033" y="5191821"/>
            <a:ext cx="1206598" cy="1237229"/>
          </a:xfrm>
          <a:prstGeom prst="rect">
            <a:avLst/>
          </a:prstGeom>
          <a:noFill/>
          <a:ln>
            <a:noFill/>
          </a:ln>
        </p:spPr>
      </p:pic>
      <p:pic>
        <p:nvPicPr>
          <p:cNvPr id="4" name="Google Shape;310;p12">
            <a:extLst>
              <a:ext uri="{FF2B5EF4-FFF2-40B4-BE49-F238E27FC236}">
                <a16:creationId xmlns:a16="http://schemas.microsoft.com/office/drawing/2014/main" id="{2692820C-245F-E487-C2E0-D01E8801B443}"/>
              </a:ext>
              <a:ext uri="{C183D7F6-B498-43B3-948B-1728B52AA6E4}">
                <adec:decorative xmlns:adec="http://schemas.microsoft.com/office/drawing/2017/decorative" val="1"/>
              </a:ext>
            </a:extLst>
          </p:cNvPr>
          <p:cNvPicPr preferRelativeResize="0"/>
          <p:nvPr/>
        </p:nvPicPr>
        <p:blipFill rotWithShape="1">
          <a:blip r:embed="rId6">
            <a:clrChange>
              <a:clrFrom>
                <a:srgbClr val="FFFFFF"/>
              </a:clrFrom>
              <a:clrTo>
                <a:srgbClr val="FFFFFF">
                  <a:alpha val="0"/>
                </a:srgbClr>
              </a:clrTo>
            </a:clrChange>
            <a:alphaModFix/>
          </a:blip>
          <a:srcRect l="44148" t="8181" r="44474" b="68807"/>
          <a:stretch/>
        </p:blipFill>
        <p:spPr>
          <a:xfrm>
            <a:off x="9593070" y="5313478"/>
            <a:ext cx="947851" cy="1138137"/>
          </a:xfrm>
          <a:prstGeom prst="rect">
            <a:avLst/>
          </a:prstGeom>
          <a:noFill/>
          <a:ln>
            <a:noFill/>
          </a:ln>
        </p:spPr>
      </p:pic>
      <p:pic>
        <p:nvPicPr>
          <p:cNvPr id="5" name="Google Shape;311;p12">
            <a:extLst>
              <a:ext uri="{FF2B5EF4-FFF2-40B4-BE49-F238E27FC236}">
                <a16:creationId xmlns:a16="http://schemas.microsoft.com/office/drawing/2014/main" id="{E0ABEE2F-2DAD-9707-0C3F-6DDADEBD8762}"/>
              </a:ext>
              <a:ext uri="{C183D7F6-B498-43B3-948B-1728B52AA6E4}">
                <adec:decorative xmlns:adec="http://schemas.microsoft.com/office/drawing/2017/decorative" val="1"/>
              </a:ext>
            </a:extLst>
          </p:cNvPr>
          <p:cNvPicPr preferRelativeResize="0"/>
          <p:nvPr/>
        </p:nvPicPr>
        <p:blipFill rotWithShape="1">
          <a:blip r:embed="rId7">
            <a:clrChange>
              <a:clrFrom>
                <a:srgbClr val="FFFFFF"/>
              </a:clrFrom>
              <a:clrTo>
                <a:srgbClr val="FFFFFF">
                  <a:alpha val="0"/>
                </a:srgbClr>
              </a:clrTo>
            </a:clrChange>
            <a:alphaModFix/>
          </a:blip>
          <a:srcRect l="71933" t="30523" r="8215" b="53442"/>
          <a:stretch/>
        </p:blipFill>
        <p:spPr>
          <a:xfrm>
            <a:off x="8190818" y="3581187"/>
            <a:ext cx="1303189" cy="1052657"/>
          </a:xfrm>
          <a:prstGeom prst="rect">
            <a:avLst/>
          </a:prstGeom>
          <a:noFill/>
          <a:ln>
            <a:noFill/>
          </a:ln>
        </p:spPr>
      </p:pic>
      <p:pic>
        <p:nvPicPr>
          <p:cNvPr id="6" name="Google Shape;312;p12">
            <a:extLst>
              <a:ext uri="{FF2B5EF4-FFF2-40B4-BE49-F238E27FC236}">
                <a16:creationId xmlns:a16="http://schemas.microsoft.com/office/drawing/2014/main" id="{EADDC002-149E-6CAA-5BD1-9D197772E980}"/>
              </a:ext>
              <a:ext uri="{C183D7F6-B498-43B3-948B-1728B52AA6E4}">
                <adec:decorative xmlns:adec="http://schemas.microsoft.com/office/drawing/2017/decorative" val="1"/>
              </a:ext>
            </a:extLst>
          </p:cNvPr>
          <p:cNvPicPr preferRelativeResize="0"/>
          <p:nvPr/>
        </p:nvPicPr>
        <p:blipFill rotWithShape="1">
          <a:blip r:embed="rId8">
            <a:clrChange>
              <a:clrFrom>
                <a:srgbClr val="F5F5F5"/>
              </a:clrFrom>
              <a:clrTo>
                <a:srgbClr val="F5F5F5">
                  <a:alpha val="0"/>
                </a:srgbClr>
              </a:clrTo>
            </a:clrChange>
            <a:alphaModFix/>
          </a:blip>
          <a:srcRect l="45286" t="37430" r="42841" b="38571"/>
          <a:stretch/>
        </p:blipFill>
        <p:spPr>
          <a:xfrm>
            <a:off x="6501767" y="2528089"/>
            <a:ext cx="1151526" cy="1255493"/>
          </a:xfrm>
          <a:prstGeom prst="rect">
            <a:avLst/>
          </a:prstGeom>
          <a:noFill/>
          <a:ln>
            <a:noFill/>
          </a:ln>
        </p:spPr>
      </p:pic>
      <p:pic>
        <p:nvPicPr>
          <p:cNvPr id="7" name="Google Shape;313;p12">
            <a:extLst>
              <a:ext uri="{FF2B5EF4-FFF2-40B4-BE49-F238E27FC236}">
                <a16:creationId xmlns:a16="http://schemas.microsoft.com/office/drawing/2014/main" id="{CF5912B7-DFFF-40AB-B426-8AB3C13A90D7}"/>
              </a:ext>
              <a:ext uri="{C183D7F6-B498-43B3-948B-1728B52AA6E4}">
                <adec:decorative xmlns:adec="http://schemas.microsoft.com/office/drawing/2017/decorative" val="1"/>
              </a:ext>
            </a:extLst>
          </p:cNvPr>
          <p:cNvPicPr preferRelativeResize="0"/>
          <p:nvPr/>
        </p:nvPicPr>
        <p:blipFill rotWithShape="1">
          <a:blip r:embed="rId9">
            <a:clrChange>
              <a:clrFrom>
                <a:srgbClr val="FFFFFF"/>
              </a:clrFrom>
              <a:clrTo>
                <a:srgbClr val="FFFFFF">
                  <a:alpha val="0"/>
                </a:srgbClr>
              </a:clrTo>
            </a:clrChange>
            <a:alphaModFix/>
          </a:blip>
          <a:srcRect l="42255" t="8802" r="42687" b="73362"/>
          <a:stretch/>
        </p:blipFill>
        <p:spPr>
          <a:xfrm>
            <a:off x="2350101" y="3558315"/>
            <a:ext cx="1314291" cy="122318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17"/>
          <p:cNvSpPr>
            <a:spLocks noGrp="1"/>
          </p:cNvSpPr>
          <p:nvPr>
            <p:ph type="title" idx="4294967295"/>
          </p:nvPr>
        </p:nvSpPr>
        <p:spPr>
          <a:xfrm>
            <a:off x="6592371" y="1175296"/>
            <a:ext cx="4727009" cy="3582479"/>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5400" b="1" i="0" u="none" strike="noStrike" kern="0" cap="none" spc="0" normalizeH="0" baseline="0" noProof="0" dirty="0">
                <a:ln>
                  <a:noFill/>
                </a:ln>
                <a:solidFill>
                  <a:schemeClr val="lt1"/>
                </a:solidFill>
                <a:effectLst/>
                <a:uLnTx/>
                <a:uFillTx/>
                <a:latin typeface="Calibri"/>
                <a:ea typeface="Calibri"/>
                <a:cs typeface="Calibri"/>
                <a:sym typeface="Calibri"/>
              </a:rPr>
              <a:t>לא נוכל לפתור בעיות באמצעות אותה צורת חשיבה שהשתמשנו בה כשיצרנו אותן</a:t>
            </a:r>
            <a:endParaRPr kumimoji="0" lang="iw-IL" sz="7200" b="1" i="0" u="none" strike="noStrike" kern="0" cap="none" spc="0" normalizeH="0" baseline="0" noProof="0" dirty="0">
              <a:ln>
                <a:noFill/>
              </a:ln>
              <a:solidFill>
                <a:schemeClr val="lt1"/>
              </a:solidFill>
              <a:effectLst/>
              <a:uLnTx/>
              <a:uFillTx/>
              <a:latin typeface="Calibri"/>
              <a:ea typeface="Calibri"/>
              <a:cs typeface="Calibri"/>
              <a:sym typeface="Calibri"/>
            </a:endParaRPr>
          </a:p>
        </p:txBody>
      </p:sp>
      <p:sp>
        <p:nvSpPr>
          <p:cNvPr id="491" name="Google Shape;491;p17"/>
          <p:cNvSpPr txBox="1"/>
          <p:nvPr/>
        </p:nvSpPr>
        <p:spPr>
          <a:xfrm>
            <a:off x="7376922" y="4807833"/>
            <a:ext cx="3157906" cy="374835"/>
          </a:xfrm>
          <a:prstGeom prst="rect">
            <a:avLst/>
          </a:prstGeom>
          <a:noFill/>
          <a:ln>
            <a:noFill/>
          </a:ln>
        </p:spPr>
        <p:txBody>
          <a:bodyPr spcFirstLastPara="1" wrap="square" lIns="91425" tIns="45700" rIns="91425" bIns="45700" anchor="t" anchorCtr="0">
            <a:normAutofit lnSpcReduction="10000"/>
          </a:bodyPr>
          <a:lstStyle/>
          <a:p>
            <a:pPr marL="0" marR="0" lvl="0" indent="0" algn="ctr" rtl="1">
              <a:lnSpc>
                <a:spcPct val="90000"/>
              </a:lnSpc>
              <a:spcBef>
                <a:spcPts val="0"/>
              </a:spcBef>
              <a:spcAft>
                <a:spcPts val="0"/>
              </a:spcAft>
              <a:buClr>
                <a:schemeClr val="lt1"/>
              </a:buClr>
              <a:buSzPts val="2800"/>
              <a:buFont typeface="Arial"/>
              <a:buNone/>
            </a:pPr>
            <a:r>
              <a:rPr lang="iw-IL" sz="2200" dirty="0">
                <a:solidFill>
                  <a:schemeClr val="lt1"/>
                </a:solidFill>
                <a:latin typeface="Calibri"/>
                <a:ea typeface="Calibri"/>
                <a:cs typeface="Calibri"/>
                <a:sym typeface="Calibri"/>
              </a:rPr>
              <a:t>אלברט איינשטיין</a:t>
            </a:r>
            <a:endParaRPr dirty="0"/>
          </a:p>
        </p:txBody>
      </p:sp>
      <p:pic>
        <p:nvPicPr>
          <p:cNvPr id="492" name="Google Shape;492;p1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415636" y="4429228"/>
            <a:ext cx="570921" cy="522446"/>
          </a:xfrm>
          <a:prstGeom prst="rect">
            <a:avLst/>
          </a:prstGeom>
          <a:noFill/>
          <a:ln>
            <a:noFill/>
          </a:ln>
        </p:spPr>
      </p:pic>
      <p:pic>
        <p:nvPicPr>
          <p:cNvPr id="493" name="Google Shape;493;p1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rot="10800000">
            <a:off x="10881794" y="937820"/>
            <a:ext cx="519019" cy="474951"/>
          </a:xfrm>
          <a:prstGeom prst="rect">
            <a:avLst/>
          </a:prstGeom>
          <a:noFill/>
          <a:ln>
            <a:noFill/>
          </a:ln>
        </p:spPr>
      </p:pic>
      <p:pic>
        <p:nvPicPr>
          <p:cNvPr id="494" name="Google Shape;494;p1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72620" y="846025"/>
            <a:ext cx="4336643" cy="4336643"/>
          </a:xfrm>
          <a:prstGeom prst="rect">
            <a:avLst/>
          </a:prstGeom>
          <a:noFill/>
          <a:ln>
            <a:noFill/>
          </a:ln>
          <a:effectLst>
            <a:outerShdw blurRad="63500" sx="102000" sy="102000" algn="ctr" rotWithShape="0">
              <a:srgbClr val="000000">
                <a:alpha val="40000"/>
              </a:srgbClr>
            </a:outerShdw>
          </a:effectLst>
        </p:spPr>
      </p:pic>
      <p:sp>
        <p:nvSpPr>
          <p:cNvPr id="495" name="Google Shape;495;p17"/>
          <p:cNvSpPr/>
          <p:nvPr/>
        </p:nvSpPr>
        <p:spPr>
          <a:xfrm>
            <a:off x="3040941" y="5682704"/>
            <a:ext cx="6679317" cy="954067"/>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8800"/>
              <a:buFont typeface="Arial"/>
              <a:buNone/>
            </a:pPr>
            <a:r>
              <a:rPr lang="iw-IL" sz="2800" b="1" dirty="0">
                <a:solidFill>
                  <a:schemeClr val="lt1"/>
                </a:solidFill>
                <a:latin typeface="Calibri"/>
                <a:ea typeface="Calibri"/>
                <a:cs typeface="Calibri"/>
                <a:sym typeface="Calibri"/>
              </a:rPr>
              <a:t>אנחנו כוח משימה ירוק</a:t>
            </a:r>
            <a:r>
              <a:rPr lang="he-IL" sz="2800" b="1" dirty="0">
                <a:solidFill>
                  <a:schemeClr val="lt1"/>
                </a:solidFill>
                <a:latin typeface="Calibri"/>
                <a:ea typeface="Calibri"/>
                <a:cs typeface="Calibri"/>
                <a:sym typeface="Calibri"/>
              </a:rPr>
              <a:t>,</a:t>
            </a:r>
            <a:r>
              <a:rPr lang="iw-IL" sz="2800" b="1" dirty="0">
                <a:solidFill>
                  <a:schemeClr val="lt1"/>
                </a:solidFill>
                <a:latin typeface="Calibri"/>
                <a:ea typeface="Calibri"/>
                <a:cs typeface="Calibri"/>
                <a:sym typeface="Calibri"/>
              </a:rPr>
              <a:t> יחד נחשוב על פתרונות לבעיות</a:t>
            </a:r>
            <a:r>
              <a:rPr lang="he-IL" sz="2800" b="1" dirty="0">
                <a:solidFill>
                  <a:schemeClr val="lt1"/>
                </a:solidFill>
                <a:latin typeface="Calibri"/>
                <a:ea typeface="Calibri"/>
                <a:cs typeface="Calibri"/>
                <a:sym typeface="Calibri"/>
              </a:rPr>
              <a:t>,</a:t>
            </a:r>
            <a:r>
              <a:rPr lang="iw-IL" sz="2800" b="1" dirty="0">
                <a:solidFill>
                  <a:schemeClr val="lt1"/>
                </a:solidFill>
                <a:latin typeface="Calibri"/>
                <a:ea typeface="Calibri"/>
                <a:cs typeface="Calibri"/>
                <a:sym typeface="Calibri"/>
              </a:rPr>
              <a:t> ונעשה צעדים קטנים בדרך לשינוי גדול</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501" name="Google Shape;501;p1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86768" cy="6855057"/>
          </a:xfrm>
          <a:prstGeom prst="rect">
            <a:avLst/>
          </a:prstGeom>
          <a:noFill/>
          <a:ln>
            <a:noFill/>
          </a:ln>
        </p:spPr>
      </p:pic>
      <p:pic>
        <p:nvPicPr>
          <p:cNvPr id="502" name="Google Shape;502;p1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031183" y="0"/>
            <a:ext cx="4826049" cy="2342054"/>
          </a:xfrm>
          <a:prstGeom prst="rect">
            <a:avLst/>
          </a:prstGeom>
          <a:noFill/>
          <a:ln>
            <a:noFill/>
          </a:ln>
        </p:spPr>
      </p:pic>
      <p:pic>
        <p:nvPicPr>
          <p:cNvPr id="503" name="Google Shape;503;p18">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0" y="0"/>
            <a:ext cx="4265139" cy="2776634"/>
          </a:xfrm>
          <a:prstGeom prst="rect">
            <a:avLst/>
          </a:prstGeom>
          <a:noFill/>
          <a:ln>
            <a:noFill/>
          </a:ln>
        </p:spPr>
      </p:pic>
      <p:pic>
        <p:nvPicPr>
          <p:cNvPr id="504" name="Google Shape;504;p18">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1" y="5177643"/>
            <a:ext cx="12199369" cy="1677414"/>
          </a:xfrm>
          <a:prstGeom prst="rect">
            <a:avLst/>
          </a:prstGeom>
          <a:noFill/>
          <a:ln>
            <a:noFill/>
          </a:ln>
        </p:spPr>
      </p:pic>
      <p:sp>
        <p:nvSpPr>
          <p:cNvPr id="505" name="Google Shape;505;p18"/>
          <p:cNvSpPr>
            <a:spLocks noGrp="1"/>
          </p:cNvSpPr>
          <p:nvPr>
            <p:ph type="title" idx="4294967295"/>
          </p:nvPr>
        </p:nvSpPr>
        <p:spPr>
          <a:xfrm>
            <a:off x="2798846" y="2066540"/>
            <a:ext cx="8877842" cy="2246729"/>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r" defTabSz="914400" rtl="1" eaLnBrk="1" fontAlgn="auto" latinLnBrk="0" hangingPunct="1">
              <a:lnSpc>
                <a:spcPct val="100000"/>
              </a:lnSpc>
              <a:spcBef>
                <a:spcPts val="0"/>
              </a:spcBef>
              <a:spcAft>
                <a:spcPts val="0"/>
              </a:spcAft>
              <a:buClr>
                <a:srgbClr val="000000"/>
              </a:buClr>
              <a:buSzPts val="8800"/>
              <a:buFont typeface="Arial"/>
              <a:buNone/>
              <a:tabLst/>
              <a:defRPr/>
            </a:pPr>
            <a:r>
              <a:rPr kumimoji="0" lang="iw-IL" sz="14000" b="1" i="0" u="none" strike="noStrike" kern="0" cap="none" spc="0" normalizeH="0" baseline="0" noProof="0" dirty="0">
                <a:ln>
                  <a:noFill/>
                </a:ln>
                <a:solidFill>
                  <a:schemeClr val="lt1"/>
                </a:solidFill>
                <a:effectLst/>
                <a:uLnTx/>
                <a:uFillTx/>
                <a:latin typeface="Calibri"/>
                <a:ea typeface="Calibri"/>
                <a:cs typeface="Calibri"/>
                <a:sym typeface="Calibri"/>
              </a:rPr>
              <a:t>תודה רבה!</a:t>
            </a:r>
            <a:endParaRPr kumimoji="0" lang="iw-IL" sz="14000" b="0" i="0" u="none" strike="noStrike" kern="0" cap="none" spc="0" normalizeH="0" baseline="0" noProof="0" dirty="0">
              <a:ln>
                <a:noFill/>
              </a:ln>
              <a:solidFill>
                <a:schemeClr val="lt1"/>
              </a:solidFill>
              <a:effectLst/>
              <a:uLnTx/>
              <a:uFillTx/>
              <a:latin typeface="Arial"/>
              <a:ea typeface="Arial"/>
              <a:cs typeface="Arial"/>
              <a:sym typeface="Arial"/>
            </a:endParaRPr>
          </a:p>
        </p:txBody>
      </p:sp>
      <p:pic>
        <p:nvPicPr>
          <p:cNvPr id="506" name="Google Shape;506;p18">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1187707" y="3189904"/>
            <a:ext cx="1251285" cy="1212184"/>
          </a:xfrm>
          <a:prstGeom prst="rect">
            <a:avLst/>
          </a:prstGeom>
          <a:noFill/>
          <a:ln>
            <a:noFill/>
          </a:ln>
        </p:spPr>
      </p:pic>
      <p:pic>
        <p:nvPicPr>
          <p:cNvPr id="507" name="Google Shape;507;p18">
            <a:extLs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2438992" y="1475198"/>
            <a:ext cx="283885" cy="31542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506"/>
                                        </p:tgtEl>
                                        <p:attrNameLst>
                                          <p:attrName>style.visibility</p:attrName>
                                        </p:attrNameLst>
                                      </p:cBhvr>
                                      <p:to>
                                        <p:strVal val="visible"/>
                                      </p:to>
                                    </p:set>
                                    <p:anim calcmode="lin" valueType="num">
                                      <p:cBhvr additive="base">
                                        <p:cTn id="7" dur="500"/>
                                        <p:tgtEl>
                                          <p:spTgt spid="50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
          <p:cNvSpPr>
            <a:spLocks noGrp="1"/>
          </p:cNvSpPr>
          <p:nvPr>
            <p:ph type="title" idx="4294967295"/>
          </p:nvPr>
        </p:nvSpPr>
        <p:spPr>
          <a:xfrm>
            <a:off x="7188585" y="1659305"/>
            <a:ext cx="4267665" cy="3539390"/>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8000" b="1" i="0" u="none" strike="noStrike" kern="0" cap="none" spc="0" normalizeH="0" baseline="0" noProof="0" dirty="0">
                <a:ln>
                  <a:noFill/>
                </a:ln>
                <a:solidFill>
                  <a:schemeClr val="lt1"/>
                </a:solidFill>
                <a:effectLst/>
                <a:uLnTx/>
                <a:uFillTx/>
                <a:latin typeface="Calibri"/>
                <a:ea typeface="Calibri"/>
                <a:cs typeface="Calibri"/>
                <a:sym typeface="Calibri"/>
              </a:rPr>
              <a:t>ניהול חומרים</a:t>
            </a:r>
            <a:endParaRPr kumimoji="0" lang="iw-IL"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8000" b="1" i="0" u="none" strike="noStrike" kern="0" cap="none" spc="0" normalizeH="0" baseline="0" noProof="0" dirty="0">
                <a:ln>
                  <a:noFill/>
                </a:ln>
                <a:solidFill>
                  <a:schemeClr val="lt1"/>
                </a:solidFill>
                <a:effectLst/>
                <a:uLnTx/>
                <a:uFillTx/>
                <a:latin typeface="Calibri"/>
                <a:ea typeface="Calibri"/>
                <a:cs typeface="Calibri"/>
                <a:sym typeface="Calibri"/>
              </a:rPr>
              <a:t>וחיסכון במשאבים</a:t>
            </a:r>
            <a:endParaRPr kumimoji="0" lang="iw-IL" sz="8000" b="0" i="0" u="none" strike="noStrike" kern="0" cap="none" spc="0" normalizeH="0" baseline="0" noProof="0" dirty="0">
              <a:ln>
                <a:noFill/>
              </a:ln>
              <a:solidFill>
                <a:schemeClr val="lt1"/>
              </a:solidFill>
              <a:effectLst/>
              <a:uLnTx/>
              <a:uFillTx/>
              <a:latin typeface="Arial"/>
              <a:ea typeface="Arial"/>
              <a:cs typeface="Arial"/>
              <a:sym typeface="Arial"/>
            </a:endParaRPr>
          </a:p>
        </p:txBody>
      </p:sp>
      <p:pic>
        <p:nvPicPr>
          <p:cNvPr id="101" name="Google Shape;101;p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461209" y="2505800"/>
            <a:ext cx="1555270" cy="1805925"/>
          </a:xfrm>
          <a:prstGeom prst="rect">
            <a:avLst/>
          </a:prstGeom>
          <a:noFill/>
          <a:ln>
            <a:noFill/>
          </a:ln>
        </p:spPr>
      </p:pic>
      <p:pic>
        <p:nvPicPr>
          <p:cNvPr id="2" name="מדיה מקוונת 1" title="מועצה ירוקה   סוגיות   ניהול חומרים">
            <a:hlinkClick r:id="" action="ppaction://media"/>
            <a:extLst>
              <a:ext uri="{FF2B5EF4-FFF2-40B4-BE49-F238E27FC236}">
                <a16:creationId xmlns:a16="http://schemas.microsoft.com/office/drawing/2014/main" id="{07D98443-69EA-5F62-9454-EBE8E85C7485}"/>
              </a:ext>
            </a:extLst>
          </p:cNvPr>
          <p:cNvPicPr>
            <a:picLocks noRot="1" noChangeAspect="1"/>
          </p:cNvPicPr>
          <p:nvPr>
            <a:videoFile r:link="rId1"/>
          </p:nvPr>
        </p:nvPicPr>
        <p:blipFill>
          <a:blip r:embed="rId5"/>
          <a:stretch>
            <a:fillRect/>
          </a:stretch>
        </p:blipFill>
        <p:spPr>
          <a:xfrm>
            <a:off x="336123" y="1433248"/>
            <a:ext cx="6998439" cy="39510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9" name="Google Shape;109;p3"/>
          <p:cNvSpPr>
            <a:spLocks noGrp="1"/>
          </p:cNvSpPr>
          <p:nvPr>
            <p:ph type="title" idx="4294967295"/>
          </p:nvPr>
        </p:nvSpPr>
        <p:spPr>
          <a:xfrm>
            <a:off x="2284506" y="603677"/>
            <a:ext cx="7622989" cy="1384954"/>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6000" b="1" i="0" u="none" strike="noStrike" kern="0" cap="none" spc="0" normalizeH="0" baseline="0" noProof="0" dirty="0">
                <a:ln>
                  <a:noFill/>
                </a:ln>
                <a:solidFill>
                  <a:schemeClr val="lt1"/>
                </a:solidFill>
                <a:effectLst/>
                <a:uLnTx/>
                <a:uFillTx/>
                <a:latin typeface="Calibri"/>
                <a:ea typeface="Calibri"/>
                <a:cs typeface="Calibri"/>
                <a:sym typeface="Calibri"/>
              </a:rPr>
              <a:t>משחק </a:t>
            </a:r>
            <a:endParaRPr kumimoji="0" lang="iw-IL"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6000" b="1" i="0" u="none" strike="noStrike" kern="0" cap="none" spc="0" normalizeH="0" baseline="0" noProof="0" dirty="0">
                <a:ln>
                  <a:noFill/>
                </a:ln>
                <a:solidFill>
                  <a:schemeClr val="lt1"/>
                </a:solidFill>
                <a:effectLst/>
                <a:uLnTx/>
                <a:uFillTx/>
                <a:latin typeface="Calibri"/>
                <a:ea typeface="Calibri"/>
                <a:cs typeface="Calibri"/>
                <a:sym typeface="Calibri"/>
              </a:rPr>
              <a:t>מסכים/לא מסכים</a:t>
            </a:r>
            <a:endParaRPr kumimoji="0" lang="iw-IL" sz="8000" b="1" i="0" u="none" strike="noStrike" kern="0" cap="none" spc="0" normalizeH="0" baseline="0" noProof="0" dirty="0">
              <a:ln>
                <a:noFill/>
              </a:ln>
              <a:solidFill>
                <a:schemeClr val="lt1"/>
              </a:solidFill>
              <a:effectLst/>
              <a:uLnTx/>
              <a:uFillTx/>
              <a:latin typeface="Calibri"/>
              <a:ea typeface="Calibri"/>
              <a:cs typeface="Calibri"/>
              <a:sym typeface="Calibri"/>
            </a:endParaRPr>
          </a:p>
        </p:txBody>
      </p:sp>
      <p:sp>
        <p:nvSpPr>
          <p:cNvPr id="110" name="Google Shape;110;p3"/>
          <p:cNvSpPr/>
          <p:nvPr/>
        </p:nvSpPr>
        <p:spPr>
          <a:xfrm>
            <a:off x="8273567" y="2514872"/>
            <a:ext cx="3267855" cy="1123712"/>
          </a:xfrm>
          <a:prstGeom prst="roundRect">
            <a:avLst>
              <a:gd name="adj" fmla="val 16667"/>
            </a:avLst>
          </a:prstGeom>
          <a:solidFill>
            <a:schemeClr val="accent1"/>
          </a:solidFill>
          <a:ln w="1905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1">
              <a:spcBef>
                <a:spcPts val="0"/>
              </a:spcBef>
              <a:spcAft>
                <a:spcPts val="0"/>
              </a:spcAft>
              <a:buNone/>
            </a:pPr>
            <a:r>
              <a:rPr lang="iw-IL" sz="2000" b="0" i="0" u="none" strike="noStrike" cap="none" dirty="0">
                <a:solidFill>
                  <a:schemeClr val="lt1"/>
                </a:solidFill>
                <a:latin typeface="Calibri"/>
                <a:ea typeface="Calibri"/>
                <a:cs typeface="Calibri"/>
                <a:sym typeface="Calibri"/>
              </a:rPr>
              <a:t>אני מעדיף להשתמש במוצרים רב פעמיים, כשיש לי אפשרות בחירה</a:t>
            </a:r>
            <a:endParaRPr sz="2000" b="0" i="0" u="none" strike="noStrike" cap="none" dirty="0">
              <a:solidFill>
                <a:schemeClr val="lt1"/>
              </a:solidFill>
              <a:latin typeface="Calibri"/>
              <a:ea typeface="Calibri"/>
              <a:cs typeface="Calibri"/>
              <a:sym typeface="Calibri"/>
            </a:endParaRPr>
          </a:p>
        </p:txBody>
      </p:sp>
      <p:sp>
        <p:nvSpPr>
          <p:cNvPr id="112" name="Google Shape;112;p3"/>
          <p:cNvSpPr/>
          <p:nvPr/>
        </p:nvSpPr>
        <p:spPr>
          <a:xfrm>
            <a:off x="4735889" y="2514872"/>
            <a:ext cx="3267855" cy="1123712"/>
          </a:xfrm>
          <a:prstGeom prst="roundRect">
            <a:avLst>
              <a:gd name="adj" fmla="val 16667"/>
            </a:avLst>
          </a:prstGeom>
          <a:solidFill>
            <a:schemeClr val="accent1"/>
          </a:solidFill>
          <a:ln w="1905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1">
              <a:spcBef>
                <a:spcPts val="0"/>
              </a:spcBef>
              <a:spcAft>
                <a:spcPts val="0"/>
              </a:spcAft>
              <a:buNone/>
            </a:pPr>
            <a:r>
              <a:rPr lang="iw-IL" sz="2000" b="0" i="0" u="none" strike="noStrike" cap="none" dirty="0">
                <a:solidFill>
                  <a:schemeClr val="lt1"/>
                </a:solidFill>
                <a:latin typeface="Calibri"/>
                <a:ea typeface="Calibri"/>
                <a:cs typeface="Calibri"/>
                <a:sym typeface="Calibri"/>
              </a:rPr>
              <a:t>אני תמיד בודק אם האריזות שאני קונה ניתנות למיחזור</a:t>
            </a:r>
            <a:endParaRPr sz="2000" b="0" i="0" u="none" strike="noStrike" cap="none" dirty="0">
              <a:solidFill>
                <a:schemeClr val="lt1"/>
              </a:solidFill>
              <a:latin typeface="Calibri"/>
              <a:ea typeface="Calibri"/>
              <a:cs typeface="Calibri"/>
              <a:sym typeface="Calibri"/>
            </a:endParaRPr>
          </a:p>
        </p:txBody>
      </p:sp>
      <p:sp>
        <p:nvSpPr>
          <p:cNvPr id="114" name="Google Shape;114;p3"/>
          <p:cNvSpPr/>
          <p:nvPr/>
        </p:nvSpPr>
        <p:spPr>
          <a:xfrm>
            <a:off x="1198211" y="2514872"/>
            <a:ext cx="3267855" cy="1123712"/>
          </a:xfrm>
          <a:prstGeom prst="roundRect">
            <a:avLst>
              <a:gd name="adj" fmla="val 16667"/>
            </a:avLst>
          </a:prstGeom>
          <a:solidFill>
            <a:schemeClr val="accent1"/>
          </a:solidFill>
          <a:ln w="1905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1">
              <a:spcBef>
                <a:spcPts val="0"/>
              </a:spcBef>
              <a:spcAft>
                <a:spcPts val="0"/>
              </a:spcAft>
              <a:buNone/>
            </a:pPr>
            <a:r>
              <a:rPr lang="iw-IL" sz="2000" b="0" i="0" u="none" strike="noStrike" cap="none" dirty="0">
                <a:solidFill>
                  <a:schemeClr val="lt1"/>
                </a:solidFill>
                <a:latin typeface="Calibri"/>
                <a:ea typeface="Calibri"/>
                <a:cs typeface="Calibri"/>
                <a:sym typeface="Calibri"/>
              </a:rPr>
              <a:t>אני לא קונה מוצרים שאני לא צריך</a:t>
            </a:r>
            <a:r>
              <a:rPr lang="he-IL" sz="2000" b="0" i="0" u="none" strike="noStrike" cap="none" dirty="0">
                <a:solidFill>
                  <a:schemeClr val="lt1"/>
                </a:solidFill>
                <a:latin typeface="Calibri"/>
                <a:ea typeface="Calibri"/>
                <a:cs typeface="Calibri"/>
                <a:sym typeface="Calibri"/>
              </a:rPr>
              <a:t>, </a:t>
            </a:r>
            <a:r>
              <a:rPr lang="iw-IL" sz="2000" b="0" i="0" u="none" strike="noStrike" cap="none" dirty="0">
                <a:solidFill>
                  <a:schemeClr val="lt1"/>
                </a:solidFill>
                <a:latin typeface="Calibri"/>
                <a:ea typeface="Calibri"/>
                <a:cs typeface="Calibri"/>
                <a:sym typeface="Calibri"/>
              </a:rPr>
              <a:t> גם אם הם במבצע</a:t>
            </a:r>
            <a:endParaRPr sz="2000" b="0" i="0" u="none" strike="noStrike" cap="none" dirty="0">
              <a:solidFill>
                <a:schemeClr val="lt1"/>
              </a:solidFill>
              <a:latin typeface="Calibri"/>
              <a:ea typeface="Calibri"/>
              <a:cs typeface="Calibri"/>
              <a:sym typeface="Calibri"/>
            </a:endParaRPr>
          </a:p>
        </p:txBody>
      </p:sp>
      <p:sp>
        <p:nvSpPr>
          <p:cNvPr id="111" name="Google Shape;111;p3"/>
          <p:cNvSpPr/>
          <p:nvPr/>
        </p:nvSpPr>
        <p:spPr>
          <a:xfrm>
            <a:off x="7464098" y="3909997"/>
            <a:ext cx="3267855" cy="1214203"/>
          </a:xfrm>
          <a:prstGeom prst="roundRect">
            <a:avLst>
              <a:gd name="adj" fmla="val 16667"/>
            </a:avLst>
          </a:prstGeom>
          <a:solidFill>
            <a:schemeClr val="accent1"/>
          </a:solidFill>
          <a:ln w="1905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1">
              <a:spcBef>
                <a:spcPts val="0"/>
              </a:spcBef>
              <a:spcAft>
                <a:spcPts val="0"/>
              </a:spcAft>
              <a:buNone/>
            </a:pPr>
            <a:r>
              <a:rPr lang="iw-IL" sz="2000" b="0" i="0" u="none" strike="noStrike" cap="none" dirty="0">
                <a:solidFill>
                  <a:schemeClr val="lt1"/>
                </a:solidFill>
                <a:latin typeface="Calibri"/>
                <a:ea typeface="Calibri"/>
                <a:cs typeface="Calibri"/>
                <a:sym typeface="Calibri"/>
              </a:rPr>
              <a:t>אני מאמין שכולנו יכולים לשנות את העולם עם צריכה חכמה יותר</a:t>
            </a:r>
            <a:endParaRPr sz="2000" b="0" i="0" u="none" strike="noStrike" cap="none" dirty="0">
              <a:solidFill>
                <a:schemeClr val="lt1"/>
              </a:solidFill>
              <a:latin typeface="Calibri"/>
              <a:ea typeface="Calibri"/>
              <a:cs typeface="Calibri"/>
              <a:sym typeface="Calibri"/>
            </a:endParaRPr>
          </a:p>
        </p:txBody>
      </p:sp>
      <p:sp>
        <p:nvSpPr>
          <p:cNvPr id="113" name="Google Shape;113;p3"/>
          <p:cNvSpPr/>
          <p:nvPr/>
        </p:nvSpPr>
        <p:spPr>
          <a:xfrm>
            <a:off x="3926420" y="3909997"/>
            <a:ext cx="3267855" cy="1214203"/>
          </a:xfrm>
          <a:prstGeom prst="roundRect">
            <a:avLst>
              <a:gd name="adj" fmla="val 16667"/>
            </a:avLst>
          </a:prstGeom>
          <a:solidFill>
            <a:schemeClr val="accent1"/>
          </a:solidFill>
          <a:ln w="1905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1">
              <a:spcBef>
                <a:spcPts val="0"/>
              </a:spcBef>
              <a:spcAft>
                <a:spcPts val="0"/>
              </a:spcAft>
              <a:buNone/>
            </a:pPr>
            <a:r>
              <a:rPr lang="iw-IL" sz="2000" b="0" i="0" u="none" strike="noStrike" cap="none">
                <a:solidFill>
                  <a:schemeClr val="lt1"/>
                </a:solidFill>
                <a:latin typeface="Calibri"/>
                <a:ea typeface="Calibri"/>
                <a:cs typeface="Calibri"/>
                <a:sym typeface="Calibri"/>
              </a:rPr>
              <a:t> אם מוצר הוא מועיל וזול אז טוב לקנות אותו ולא משנה אם הוא משפיע על הסביבה</a:t>
            </a:r>
            <a:endParaRPr sz="2000" b="0" i="0" u="none" strike="noStrike" cap="none">
              <a:solidFill>
                <a:schemeClr val="lt1"/>
              </a:solidFill>
              <a:latin typeface="Calibri"/>
              <a:ea typeface="Calibri"/>
              <a:cs typeface="Calibri"/>
              <a:sym typeface="Calibri"/>
            </a:endParaRPr>
          </a:p>
        </p:txBody>
      </p:sp>
      <p:sp>
        <p:nvSpPr>
          <p:cNvPr id="115" name="Google Shape;115;p3"/>
          <p:cNvSpPr/>
          <p:nvPr/>
        </p:nvSpPr>
        <p:spPr>
          <a:xfrm>
            <a:off x="388742" y="3909997"/>
            <a:ext cx="3267855" cy="1214203"/>
          </a:xfrm>
          <a:prstGeom prst="roundRect">
            <a:avLst>
              <a:gd name="adj" fmla="val 16667"/>
            </a:avLst>
          </a:prstGeom>
          <a:solidFill>
            <a:schemeClr val="accent1"/>
          </a:solidFill>
          <a:ln w="1905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1">
              <a:spcBef>
                <a:spcPts val="0"/>
              </a:spcBef>
              <a:spcAft>
                <a:spcPts val="0"/>
              </a:spcAft>
              <a:buNone/>
            </a:pPr>
            <a:r>
              <a:rPr lang="iw-IL" sz="2000" b="0" i="0" u="none" strike="noStrike" cap="none" dirty="0">
                <a:solidFill>
                  <a:schemeClr val="lt1"/>
                </a:solidFill>
                <a:latin typeface="Calibri"/>
                <a:ea typeface="Calibri"/>
                <a:cs typeface="Calibri"/>
                <a:sym typeface="Calibri"/>
              </a:rPr>
              <a:t>אני חושב שלצריכה שלי אין השפעה על הסביבה</a:t>
            </a:r>
            <a:r>
              <a:rPr lang="he-IL" sz="2000" b="0" i="0" u="none" strike="noStrike" cap="none" dirty="0">
                <a:solidFill>
                  <a:schemeClr val="lt1"/>
                </a:solidFill>
                <a:latin typeface="Calibri"/>
                <a:ea typeface="Calibri"/>
                <a:cs typeface="Calibri"/>
                <a:sym typeface="Calibri"/>
              </a:rPr>
              <a:t>,</a:t>
            </a:r>
            <a:r>
              <a:rPr lang="iw-IL" sz="2000" b="0" i="0" u="none" strike="noStrike" cap="none" dirty="0">
                <a:solidFill>
                  <a:schemeClr val="lt1"/>
                </a:solidFill>
                <a:latin typeface="Calibri"/>
                <a:ea typeface="Calibri"/>
                <a:cs typeface="Calibri"/>
                <a:sym typeface="Calibri"/>
              </a:rPr>
              <a:t> כי אני לא רואה מה זה עושה לסביבה</a:t>
            </a:r>
            <a:endParaRPr sz="2000" b="0" i="0" u="none" strike="noStrike" cap="none"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1"/>
                                        </p:tgtEl>
                                        <p:attrNameLst>
                                          <p:attrName>style.visibility</p:attrName>
                                        </p:attrNameLst>
                                      </p:cBhvr>
                                      <p:to>
                                        <p:strVal val="visible"/>
                                      </p:to>
                                    </p:set>
                                    <p:animEffect transition="in" filter="fade">
                                      <p:cBhvr>
                                        <p:cTn id="12" dur="500"/>
                                        <p:tgtEl>
                                          <p:spTgt spid="1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
                                        </p:tgtEl>
                                        <p:attrNameLst>
                                          <p:attrName>style.visibility</p:attrName>
                                        </p:attrNameLst>
                                      </p:cBhvr>
                                      <p:to>
                                        <p:strVal val="visible"/>
                                      </p:to>
                                    </p:set>
                                    <p:animEffect transition="in" filter="fade">
                                      <p:cBhvr>
                                        <p:cTn id="17" dur="500"/>
                                        <p:tgtEl>
                                          <p:spTgt spid="1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3"/>
                                        </p:tgtEl>
                                        <p:attrNameLst>
                                          <p:attrName>style.visibility</p:attrName>
                                        </p:attrNameLst>
                                      </p:cBhvr>
                                      <p:to>
                                        <p:strVal val="visible"/>
                                      </p:to>
                                    </p:set>
                                    <p:animEffect transition="in" filter="fade">
                                      <p:cBhvr>
                                        <p:cTn id="22" dur="500"/>
                                        <p:tgtEl>
                                          <p:spTgt spid="1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4"/>
                                        </p:tgtEl>
                                        <p:attrNameLst>
                                          <p:attrName>style.visibility</p:attrName>
                                        </p:attrNameLst>
                                      </p:cBhvr>
                                      <p:to>
                                        <p:strVal val="visible"/>
                                      </p:to>
                                    </p:set>
                                    <p:animEffect transition="in" filter="fade">
                                      <p:cBhvr>
                                        <p:cTn id="27" dur="500"/>
                                        <p:tgtEl>
                                          <p:spTgt spid="1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5"/>
                                        </p:tgtEl>
                                        <p:attrNameLst>
                                          <p:attrName>style.visibility</p:attrName>
                                        </p:attrNameLst>
                                      </p:cBhvr>
                                      <p:to>
                                        <p:strVal val="visible"/>
                                      </p:to>
                                    </p:set>
                                    <p:animEffect transition="in" filter="fade">
                                      <p:cBhvr>
                                        <p:cTn id="32"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4"/>
          <p:cNvSpPr>
            <a:spLocks noGrp="1"/>
          </p:cNvSpPr>
          <p:nvPr>
            <p:ph type="title" idx="4294967295"/>
          </p:nvPr>
        </p:nvSpPr>
        <p:spPr>
          <a:xfrm>
            <a:off x="2284506" y="603677"/>
            <a:ext cx="7622989" cy="1384954"/>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6000" b="1" i="0" u="none" strike="noStrike" kern="0" cap="none" spc="0" normalizeH="0" baseline="0" noProof="0" dirty="0">
                <a:ln>
                  <a:noFill/>
                </a:ln>
                <a:solidFill>
                  <a:schemeClr val="lt1"/>
                </a:solidFill>
                <a:effectLst/>
                <a:uLnTx/>
                <a:uFillTx/>
                <a:latin typeface="Calibri"/>
                <a:ea typeface="Calibri"/>
                <a:cs typeface="Calibri"/>
                <a:sym typeface="Calibri"/>
              </a:rPr>
              <a:t>משחק </a:t>
            </a:r>
            <a:endParaRPr kumimoji="0" lang="iw-IL"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6000" b="1" i="0" u="none" strike="noStrike" kern="0" cap="none" spc="0" normalizeH="0" baseline="0" noProof="0" dirty="0">
                <a:ln>
                  <a:noFill/>
                </a:ln>
                <a:solidFill>
                  <a:schemeClr val="lt1"/>
                </a:solidFill>
                <a:effectLst/>
                <a:uLnTx/>
                <a:uFillTx/>
                <a:latin typeface="Calibri"/>
                <a:ea typeface="Calibri"/>
                <a:cs typeface="Calibri"/>
                <a:sym typeface="Calibri"/>
              </a:rPr>
              <a:t>מסכים/לא מסכים</a:t>
            </a:r>
            <a:endParaRPr kumimoji="0" lang="iw-IL" sz="8000" b="1" i="0" u="none" strike="noStrike" kern="0" cap="none" spc="0" normalizeH="0" baseline="0" noProof="0" dirty="0">
              <a:ln>
                <a:noFill/>
              </a:ln>
              <a:solidFill>
                <a:schemeClr val="lt1"/>
              </a:solidFill>
              <a:effectLst/>
              <a:uLnTx/>
              <a:uFillTx/>
              <a:latin typeface="Calibri"/>
              <a:ea typeface="Calibri"/>
              <a:cs typeface="Calibri"/>
              <a:sym typeface="Calibri"/>
            </a:endParaRPr>
          </a:p>
        </p:txBody>
      </p:sp>
      <p:sp>
        <p:nvSpPr>
          <p:cNvPr id="123" name="Google Shape;123;p4"/>
          <p:cNvSpPr/>
          <p:nvPr/>
        </p:nvSpPr>
        <p:spPr>
          <a:xfrm>
            <a:off x="8273567" y="2514872"/>
            <a:ext cx="3267855" cy="1123712"/>
          </a:xfrm>
          <a:prstGeom prst="roundRect">
            <a:avLst>
              <a:gd name="adj" fmla="val 16667"/>
            </a:avLst>
          </a:prstGeom>
          <a:solidFill>
            <a:schemeClr val="accent1"/>
          </a:solidFill>
          <a:ln w="1905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1">
              <a:spcBef>
                <a:spcPts val="0"/>
              </a:spcBef>
              <a:spcAft>
                <a:spcPts val="0"/>
              </a:spcAft>
              <a:buNone/>
            </a:pPr>
            <a:r>
              <a:rPr lang="iw-IL" sz="2000" b="0" i="0" u="none" strike="noStrike" cap="none" dirty="0">
                <a:solidFill>
                  <a:schemeClr val="lt1"/>
                </a:solidFill>
                <a:latin typeface="Calibri"/>
                <a:ea typeface="Calibri"/>
                <a:cs typeface="Calibri"/>
                <a:sym typeface="Calibri"/>
              </a:rPr>
              <a:t>אני מעדיף לקנות מוצרים ללא אריזות</a:t>
            </a:r>
            <a:endParaRPr sz="2000" b="0" i="0" u="none" strike="noStrike" cap="none" dirty="0">
              <a:solidFill>
                <a:schemeClr val="lt1"/>
              </a:solidFill>
              <a:latin typeface="Calibri"/>
              <a:ea typeface="Calibri"/>
              <a:cs typeface="Calibri"/>
              <a:sym typeface="Calibri"/>
            </a:endParaRPr>
          </a:p>
        </p:txBody>
      </p:sp>
      <p:sp>
        <p:nvSpPr>
          <p:cNvPr id="125" name="Google Shape;125;p4"/>
          <p:cNvSpPr/>
          <p:nvPr/>
        </p:nvSpPr>
        <p:spPr>
          <a:xfrm>
            <a:off x="4735889" y="2514872"/>
            <a:ext cx="3267855" cy="1123712"/>
          </a:xfrm>
          <a:prstGeom prst="roundRect">
            <a:avLst>
              <a:gd name="adj" fmla="val 16667"/>
            </a:avLst>
          </a:prstGeom>
          <a:solidFill>
            <a:schemeClr val="accent1"/>
          </a:solidFill>
          <a:ln w="1905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1">
              <a:spcBef>
                <a:spcPts val="0"/>
              </a:spcBef>
              <a:spcAft>
                <a:spcPts val="0"/>
              </a:spcAft>
              <a:buNone/>
            </a:pPr>
            <a:r>
              <a:rPr lang="iw-IL" sz="2000" b="0" i="0" u="none" strike="noStrike" cap="none" dirty="0">
                <a:solidFill>
                  <a:schemeClr val="lt1"/>
                </a:solidFill>
                <a:latin typeface="Calibri"/>
                <a:ea typeface="Calibri"/>
                <a:cs typeface="Calibri"/>
                <a:sym typeface="Calibri"/>
              </a:rPr>
              <a:t>אני מעדיף לקנות משהו שמיוצר בישראל</a:t>
            </a:r>
            <a:endParaRPr sz="2000" b="0" i="0" u="none" strike="noStrike" cap="none" dirty="0">
              <a:solidFill>
                <a:schemeClr val="lt1"/>
              </a:solidFill>
              <a:latin typeface="Calibri"/>
              <a:ea typeface="Calibri"/>
              <a:cs typeface="Calibri"/>
              <a:sym typeface="Calibri"/>
            </a:endParaRPr>
          </a:p>
        </p:txBody>
      </p:sp>
      <p:sp>
        <p:nvSpPr>
          <p:cNvPr id="127" name="Google Shape;127;p4"/>
          <p:cNvSpPr/>
          <p:nvPr/>
        </p:nvSpPr>
        <p:spPr>
          <a:xfrm>
            <a:off x="1198211" y="2514872"/>
            <a:ext cx="3267855" cy="1123712"/>
          </a:xfrm>
          <a:prstGeom prst="roundRect">
            <a:avLst>
              <a:gd name="adj" fmla="val 16667"/>
            </a:avLst>
          </a:prstGeom>
          <a:solidFill>
            <a:schemeClr val="accent1"/>
          </a:solidFill>
          <a:ln w="1905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1">
              <a:spcBef>
                <a:spcPts val="0"/>
              </a:spcBef>
              <a:spcAft>
                <a:spcPts val="0"/>
              </a:spcAft>
              <a:buNone/>
            </a:pPr>
            <a:r>
              <a:rPr lang="iw-IL" sz="2000" b="0" i="0" u="none" strike="noStrike" cap="none" dirty="0">
                <a:solidFill>
                  <a:schemeClr val="lt1"/>
                </a:solidFill>
                <a:latin typeface="Calibri"/>
                <a:ea typeface="Calibri"/>
                <a:cs typeface="Calibri"/>
                <a:sym typeface="Calibri"/>
              </a:rPr>
              <a:t>אני אוהב לרכוש בסוף עונה כשיש מבצעים ואפשר לקנות הרבה מוצרים בפחות כסף</a:t>
            </a:r>
            <a:endParaRPr sz="2000" b="0" i="0" u="none" strike="noStrike" cap="none" dirty="0">
              <a:solidFill>
                <a:schemeClr val="lt1"/>
              </a:solidFill>
              <a:latin typeface="Calibri"/>
              <a:ea typeface="Calibri"/>
              <a:cs typeface="Calibri"/>
              <a:sym typeface="Calibri"/>
            </a:endParaRPr>
          </a:p>
        </p:txBody>
      </p:sp>
      <p:sp>
        <p:nvSpPr>
          <p:cNvPr id="124" name="Google Shape;124;p4"/>
          <p:cNvSpPr/>
          <p:nvPr/>
        </p:nvSpPr>
        <p:spPr>
          <a:xfrm>
            <a:off x="6369816" y="3909997"/>
            <a:ext cx="3267855" cy="1214203"/>
          </a:xfrm>
          <a:prstGeom prst="roundRect">
            <a:avLst>
              <a:gd name="adj" fmla="val 16667"/>
            </a:avLst>
          </a:prstGeom>
          <a:solidFill>
            <a:schemeClr val="accent1"/>
          </a:solidFill>
          <a:ln w="1905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1">
              <a:spcBef>
                <a:spcPts val="0"/>
              </a:spcBef>
              <a:spcAft>
                <a:spcPts val="0"/>
              </a:spcAft>
              <a:buNone/>
            </a:pPr>
            <a:r>
              <a:rPr lang="iw-IL" sz="2000" b="0" i="0" u="none" strike="noStrike" cap="none" dirty="0">
                <a:solidFill>
                  <a:schemeClr val="lt1"/>
                </a:solidFill>
                <a:latin typeface="Calibri"/>
                <a:ea typeface="Calibri"/>
                <a:cs typeface="Calibri"/>
                <a:sym typeface="Calibri"/>
              </a:rPr>
              <a:t>אני מאמין שאפשר לצמצם את כמות הפסולת בכל תחום בחיים</a:t>
            </a:r>
            <a:endParaRPr sz="2000" b="0" i="0" u="none" strike="noStrike" cap="none" dirty="0">
              <a:solidFill>
                <a:schemeClr val="lt1"/>
              </a:solidFill>
              <a:latin typeface="Calibri"/>
              <a:ea typeface="Calibri"/>
              <a:cs typeface="Calibri"/>
              <a:sym typeface="Calibri"/>
            </a:endParaRPr>
          </a:p>
        </p:txBody>
      </p:sp>
      <p:sp>
        <p:nvSpPr>
          <p:cNvPr id="126" name="Google Shape;126;p4"/>
          <p:cNvSpPr/>
          <p:nvPr/>
        </p:nvSpPr>
        <p:spPr>
          <a:xfrm>
            <a:off x="2832138" y="3909997"/>
            <a:ext cx="3267855" cy="1214203"/>
          </a:xfrm>
          <a:prstGeom prst="roundRect">
            <a:avLst>
              <a:gd name="adj" fmla="val 16667"/>
            </a:avLst>
          </a:prstGeom>
          <a:solidFill>
            <a:schemeClr val="accent1"/>
          </a:solidFill>
          <a:ln w="1905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1">
              <a:spcBef>
                <a:spcPts val="0"/>
              </a:spcBef>
              <a:spcAft>
                <a:spcPts val="0"/>
              </a:spcAft>
              <a:buNone/>
            </a:pPr>
            <a:r>
              <a:rPr lang="iw-IL" sz="2000" b="0" i="0" u="none" strike="noStrike" cap="none" dirty="0">
                <a:solidFill>
                  <a:schemeClr val="lt1"/>
                </a:solidFill>
                <a:latin typeface="Calibri"/>
                <a:ea typeface="Calibri"/>
                <a:cs typeface="Calibri"/>
                <a:sym typeface="Calibri"/>
              </a:rPr>
              <a:t>אני מעדיף לרכוש באינטרנט</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500"/>
                                        <p:tgtEl>
                                          <p:spTgt spid="1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4"/>
                                        </p:tgtEl>
                                        <p:attrNameLst>
                                          <p:attrName>style.visibility</p:attrName>
                                        </p:attrNameLst>
                                      </p:cBhvr>
                                      <p:to>
                                        <p:strVal val="visible"/>
                                      </p:to>
                                    </p:set>
                                    <p:animEffect transition="in" filter="fade">
                                      <p:cBhvr>
                                        <p:cTn id="12" dur="500"/>
                                        <p:tgtEl>
                                          <p:spTgt spid="1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5"/>
                                        </p:tgtEl>
                                        <p:attrNameLst>
                                          <p:attrName>style.visibility</p:attrName>
                                        </p:attrNameLst>
                                      </p:cBhvr>
                                      <p:to>
                                        <p:strVal val="visible"/>
                                      </p:to>
                                    </p:set>
                                    <p:animEffect transition="in" filter="fade">
                                      <p:cBhvr>
                                        <p:cTn id="17" dur="500"/>
                                        <p:tgtEl>
                                          <p:spTgt spid="1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7"/>
                                        </p:tgtEl>
                                        <p:attrNameLst>
                                          <p:attrName>style.visibility</p:attrName>
                                        </p:attrNameLst>
                                      </p:cBhvr>
                                      <p:to>
                                        <p:strVal val="visible"/>
                                      </p:to>
                                    </p:set>
                                    <p:animEffect transition="in" filter="fade">
                                      <p:cBhvr>
                                        <p:cTn id="27"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5">
            <a:extLst>
              <a:ext uri="{C183D7F6-B498-43B3-948B-1728B52AA6E4}">
                <adec:decorative xmlns:adec="http://schemas.microsoft.com/office/drawing/2017/decorative" val="1"/>
              </a:ext>
            </a:extLst>
          </p:cNvPr>
          <p:cNvSpPr/>
          <p:nvPr/>
        </p:nvSpPr>
        <p:spPr>
          <a:xfrm>
            <a:off x="1650792" y="3192905"/>
            <a:ext cx="8890416" cy="8890416"/>
          </a:xfrm>
          <a:prstGeom prst="ellipse">
            <a:avLst/>
          </a:prstGeom>
          <a:no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34" name="Google Shape;134;p5"/>
          <p:cNvSpPr>
            <a:spLocks noGrp="1"/>
          </p:cNvSpPr>
          <p:nvPr>
            <p:ph type="title" idx="4294967295"/>
          </p:nvPr>
        </p:nvSpPr>
        <p:spPr>
          <a:xfrm>
            <a:off x="2284506" y="603677"/>
            <a:ext cx="7622989" cy="1384954"/>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6000" b="1" i="0" u="none" strike="noStrike" kern="0" cap="none" spc="0" normalizeH="0" baseline="0" noProof="0" dirty="0">
                <a:ln>
                  <a:noFill/>
                </a:ln>
                <a:solidFill>
                  <a:schemeClr val="lt1"/>
                </a:solidFill>
                <a:effectLst/>
                <a:uLnTx/>
                <a:uFillTx/>
                <a:latin typeface="Calibri"/>
                <a:ea typeface="Calibri"/>
                <a:cs typeface="Calibri"/>
                <a:sym typeface="Calibri"/>
              </a:rPr>
              <a:t>ששת שלבי מחזור החיים של מוצר</a:t>
            </a:r>
            <a:endParaRPr kumimoji="0" lang="iw-IL" sz="8000" b="1" i="0" u="none" strike="noStrike" kern="0" cap="none" spc="0" normalizeH="0" baseline="0" noProof="0" dirty="0">
              <a:ln>
                <a:noFill/>
              </a:ln>
              <a:solidFill>
                <a:schemeClr val="lt1"/>
              </a:solidFill>
              <a:effectLst/>
              <a:uLnTx/>
              <a:uFillTx/>
              <a:latin typeface="Calibri"/>
              <a:ea typeface="Calibri"/>
              <a:cs typeface="Calibri"/>
              <a:sym typeface="Calibri"/>
            </a:endParaRPr>
          </a:p>
        </p:txBody>
      </p:sp>
      <p:grpSp>
        <p:nvGrpSpPr>
          <p:cNvPr id="135" name="Google Shape;135;p5">
            <a:extLst>
              <a:ext uri="{C183D7F6-B498-43B3-948B-1728B52AA6E4}">
                <adec:decorative xmlns:adec="http://schemas.microsoft.com/office/drawing/2017/decorative" val="1"/>
              </a:ext>
            </a:extLst>
          </p:cNvPr>
          <p:cNvGrpSpPr/>
          <p:nvPr/>
        </p:nvGrpSpPr>
        <p:grpSpPr>
          <a:xfrm>
            <a:off x="4043766" y="2416452"/>
            <a:ext cx="1579627" cy="1578142"/>
            <a:chOff x="901243" y="2344087"/>
            <a:chExt cx="1688874" cy="1688874"/>
          </a:xfrm>
        </p:grpSpPr>
        <p:sp>
          <p:nvSpPr>
            <p:cNvPr id="136" name="Google Shape;136;p5"/>
            <p:cNvSpPr/>
            <p:nvPr/>
          </p:nvSpPr>
          <p:spPr>
            <a:xfrm>
              <a:off x="1086956" y="2525208"/>
              <a:ext cx="1285703" cy="1288501"/>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accent3"/>
                </a:solidFill>
                <a:latin typeface="Calibri"/>
                <a:ea typeface="Calibri"/>
                <a:cs typeface="Calibri"/>
                <a:sym typeface="Calibri"/>
              </a:endParaRPr>
            </a:p>
          </p:txBody>
        </p:sp>
        <p:sp>
          <p:nvSpPr>
            <p:cNvPr id="137" name="Google Shape;137;p5"/>
            <p:cNvSpPr/>
            <p:nvPr/>
          </p:nvSpPr>
          <p:spPr>
            <a:xfrm>
              <a:off x="901243" y="2344087"/>
              <a:ext cx="1688874" cy="1688874"/>
            </a:xfrm>
            <a:custGeom>
              <a:avLst/>
              <a:gdLst/>
              <a:ahLst/>
              <a:cxnLst/>
              <a:rect l="l" t="t" r="r" b="b"/>
              <a:pathLst>
                <a:path w="560" h="560" extrusionOk="0">
                  <a:moveTo>
                    <a:pt x="280" y="0"/>
                  </a:moveTo>
                  <a:lnTo>
                    <a:pt x="325" y="4"/>
                  </a:lnTo>
                  <a:lnTo>
                    <a:pt x="369" y="14"/>
                  </a:lnTo>
                  <a:lnTo>
                    <a:pt x="408" y="31"/>
                  </a:lnTo>
                  <a:lnTo>
                    <a:pt x="445" y="53"/>
                  </a:lnTo>
                  <a:lnTo>
                    <a:pt x="477" y="82"/>
                  </a:lnTo>
                  <a:lnTo>
                    <a:pt x="506" y="115"/>
                  </a:lnTo>
                  <a:lnTo>
                    <a:pt x="528" y="152"/>
                  </a:lnTo>
                  <a:lnTo>
                    <a:pt x="545" y="191"/>
                  </a:lnTo>
                  <a:lnTo>
                    <a:pt x="556" y="234"/>
                  </a:lnTo>
                  <a:lnTo>
                    <a:pt x="560" y="280"/>
                  </a:lnTo>
                  <a:lnTo>
                    <a:pt x="556" y="326"/>
                  </a:lnTo>
                  <a:lnTo>
                    <a:pt x="545" y="369"/>
                  </a:lnTo>
                  <a:lnTo>
                    <a:pt x="528" y="408"/>
                  </a:lnTo>
                  <a:lnTo>
                    <a:pt x="506" y="445"/>
                  </a:lnTo>
                  <a:lnTo>
                    <a:pt x="477" y="478"/>
                  </a:lnTo>
                  <a:lnTo>
                    <a:pt x="445" y="506"/>
                  </a:lnTo>
                  <a:lnTo>
                    <a:pt x="408" y="529"/>
                  </a:lnTo>
                  <a:lnTo>
                    <a:pt x="369" y="546"/>
                  </a:lnTo>
                  <a:lnTo>
                    <a:pt x="325" y="556"/>
                  </a:lnTo>
                  <a:lnTo>
                    <a:pt x="280" y="560"/>
                  </a:lnTo>
                  <a:lnTo>
                    <a:pt x="234" y="556"/>
                  </a:lnTo>
                  <a:lnTo>
                    <a:pt x="191" y="546"/>
                  </a:lnTo>
                  <a:lnTo>
                    <a:pt x="151" y="529"/>
                  </a:lnTo>
                  <a:lnTo>
                    <a:pt x="115" y="506"/>
                  </a:lnTo>
                  <a:lnTo>
                    <a:pt x="82" y="478"/>
                  </a:lnTo>
                  <a:lnTo>
                    <a:pt x="53" y="445"/>
                  </a:lnTo>
                  <a:lnTo>
                    <a:pt x="31" y="408"/>
                  </a:lnTo>
                  <a:lnTo>
                    <a:pt x="14" y="369"/>
                  </a:lnTo>
                  <a:lnTo>
                    <a:pt x="3" y="326"/>
                  </a:lnTo>
                  <a:lnTo>
                    <a:pt x="0" y="280"/>
                  </a:lnTo>
                  <a:lnTo>
                    <a:pt x="3" y="234"/>
                  </a:lnTo>
                  <a:lnTo>
                    <a:pt x="14" y="191"/>
                  </a:lnTo>
                  <a:lnTo>
                    <a:pt x="31" y="152"/>
                  </a:lnTo>
                  <a:lnTo>
                    <a:pt x="53" y="115"/>
                  </a:lnTo>
                  <a:lnTo>
                    <a:pt x="82" y="82"/>
                  </a:lnTo>
                  <a:lnTo>
                    <a:pt x="115" y="53"/>
                  </a:lnTo>
                  <a:lnTo>
                    <a:pt x="151" y="31"/>
                  </a:lnTo>
                  <a:lnTo>
                    <a:pt x="191" y="14"/>
                  </a:lnTo>
                  <a:lnTo>
                    <a:pt x="234" y="4"/>
                  </a:lnTo>
                  <a:lnTo>
                    <a:pt x="280" y="0"/>
                  </a:lnTo>
                  <a:close/>
                </a:path>
              </a:pathLst>
            </a:custGeom>
            <a:solidFill>
              <a:srgbClr val="15608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38" name="Google Shape;138;p5"/>
            <p:cNvSpPr/>
            <p:nvPr/>
          </p:nvSpPr>
          <p:spPr>
            <a:xfrm>
              <a:off x="1100289" y="2543133"/>
              <a:ext cx="1287767" cy="1287767"/>
            </a:xfrm>
            <a:custGeom>
              <a:avLst/>
              <a:gdLst/>
              <a:ahLst/>
              <a:cxnLst/>
              <a:rect l="l" t="t" r="r" b="b"/>
              <a:pathLst>
                <a:path w="427" h="427" extrusionOk="0">
                  <a:moveTo>
                    <a:pt x="214" y="0"/>
                  </a:moveTo>
                  <a:lnTo>
                    <a:pt x="252" y="4"/>
                  </a:lnTo>
                  <a:lnTo>
                    <a:pt x="288" y="14"/>
                  </a:lnTo>
                  <a:lnTo>
                    <a:pt x="321" y="29"/>
                  </a:lnTo>
                  <a:lnTo>
                    <a:pt x="351" y="50"/>
                  </a:lnTo>
                  <a:lnTo>
                    <a:pt x="377" y="76"/>
                  </a:lnTo>
                  <a:lnTo>
                    <a:pt x="398" y="106"/>
                  </a:lnTo>
                  <a:lnTo>
                    <a:pt x="414" y="139"/>
                  </a:lnTo>
                  <a:lnTo>
                    <a:pt x="423" y="176"/>
                  </a:lnTo>
                  <a:lnTo>
                    <a:pt x="427" y="214"/>
                  </a:lnTo>
                  <a:lnTo>
                    <a:pt x="423" y="252"/>
                  </a:lnTo>
                  <a:lnTo>
                    <a:pt x="414" y="288"/>
                  </a:lnTo>
                  <a:lnTo>
                    <a:pt x="398" y="321"/>
                  </a:lnTo>
                  <a:lnTo>
                    <a:pt x="377" y="351"/>
                  </a:lnTo>
                  <a:lnTo>
                    <a:pt x="351" y="377"/>
                  </a:lnTo>
                  <a:lnTo>
                    <a:pt x="321" y="398"/>
                  </a:lnTo>
                  <a:lnTo>
                    <a:pt x="288" y="414"/>
                  </a:lnTo>
                  <a:lnTo>
                    <a:pt x="252" y="423"/>
                  </a:lnTo>
                  <a:lnTo>
                    <a:pt x="214" y="427"/>
                  </a:lnTo>
                  <a:lnTo>
                    <a:pt x="176" y="423"/>
                  </a:lnTo>
                  <a:lnTo>
                    <a:pt x="139" y="414"/>
                  </a:lnTo>
                  <a:lnTo>
                    <a:pt x="106" y="398"/>
                  </a:lnTo>
                  <a:lnTo>
                    <a:pt x="76" y="377"/>
                  </a:lnTo>
                  <a:lnTo>
                    <a:pt x="50" y="351"/>
                  </a:lnTo>
                  <a:lnTo>
                    <a:pt x="29" y="321"/>
                  </a:lnTo>
                  <a:lnTo>
                    <a:pt x="13" y="288"/>
                  </a:lnTo>
                  <a:lnTo>
                    <a:pt x="4" y="252"/>
                  </a:lnTo>
                  <a:lnTo>
                    <a:pt x="0" y="214"/>
                  </a:lnTo>
                  <a:lnTo>
                    <a:pt x="4" y="176"/>
                  </a:lnTo>
                  <a:lnTo>
                    <a:pt x="13" y="139"/>
                  </a:lnTo>
                  <a:lnTo>
                    <a:pt x="29" y="106"/>
                  </a:lnTo>
                  <a:lnTo>
                    <a:pt x="50" y="76"/>
                  </a:lnTo>
                  <a:lnTo>
                    <a:pt x="76" y="50"/>
                  </a:lnTo>
                  <a:lnTo>
                    <a:pt x="106" y="29"/>
                  </a:lnTo>
                  <a:lnTo>
                    <a:pt x="139" y="14"/>
                  </a:lnTo>
                  <a:lnTo>
                    <a:pt x="176" y="4"/>
                  </a:lnTo>
                  <a:lnTo>
                    <a:pt x="214"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39" name="Google Shape;139;p5">
            <a:extLst>
              <a:ext uri="{C183D7F6-B498-43B3-948B-1728B52AA6E4}">
                <adec:decorative xmlns:adec="http://schemas.microsoft.com/office/drawing/2017/decorative" val="1"/>
              </a:ext>
            </a:extLst>
          </p:cNvPr>
          <p:cNvGrpSpPr/>
          <p:nvPr/>
        </p:nvGrpSpPr>
        <p:grpSpPr>
          <a:xfrm>
            <a:off x="6256273" y="2416452"/>
            <a:ext cx="1579627" cy="1578142"/>
            <a:chOff x="3817567" y="2344087"/>
            <a:chExt cx="1688874" cy="1688874"/>
          </a:xfrm>
        </p:grpSpPr>
        <p:sp>
          <p:nvSpPr>
            <p:cNvPr id="140" name="Google Shape;140;p5"/>
            <p:cNvSpPr/>
            <p:nvPr/>
          </p:nvSpPr>
          <p:spPr>
            <a:xfrm>
              <a:off x="3817567" y="2344087"/>
              <a:ext cx="1688874" cy="1688874"/>
            </a:xfrm>
            <a:prstGeom prst="ellipse">
              <a:avLst/>
            </a:prstGeom>
            <a:solidFill>
              <a:srgbClr val="00A79E"/>
            </a:solid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u="none">
                <a:solidFill>
                  <a:schemeClr val="dk1"/>
                </a:solidFill>
                <a:latin typeface="Calibri"/>
                <a:ea typeface="Calibri"/>
                <a:cs typeface="Calibri"/>
                <a:sym typeface="Calibri"/>
              </a:endParaRPr>
            </a:p>
          </p:txBody>
        </p:sp>
        <p:sp>
          <p:nvSpPr>
            <p:cNvPr id="141" name="Google Shape;141;p5"/>
            <p:cNvSpPr/>
            <p:nvPr/>
          </p:nvSpPr>
          <p:spPr>
            <a:xfrm>
              <a:off x="4025501" y="2544273"/>
              <a:ext cx="1285703" cy="1288501"/>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3"/>
                </a:solidFill>
                <a:latin typeface="Calibri"/>
                <a:ea typeface="Calibri"/>
                <a:cs typeface="Calibri"/>
                <a:sym typeface="Calibri"/>
              </a:endParaRPr>
            </a:p>
          </p:txBody>
        </p:sp>
      </p:grpSp>
      <p:grpSp>
        <p:nvGrpSpPr>
          <p:cNvPr id="142" name="Google Shape;142;p5">
            <a:extLst>
              <a:ext uri="{C183D7F6-B498-43B3-948B-1728B52AA6E4}">
                <adec:decorative xmlns:adec="http://schemas.microsoft.com/office/drawing/2017/decorative" val="1"/>
              </a:ext>
            </a:extLst>
          </p:cNvPr>
          <p:cNvGrpSpPr/>
          <p:nvPr/>
        </p:nvGrpSpPr>
        <p:grpSpPr>
          <a:xfrm>
            <a:off x="8039291" y="3374223"/>
            <a:ext cx="1584081" cy="1578142"/>
            <a:chOff x="6733890" y="2344087"/>
            <a:chExt cx="1694906" cy="1688874"/>
          </a:xfrm>
        </p:grpSpPr>
        <p:sp>
          <p:nvSpPr>
            <p:cNvPr id="143" name="Google Shape;143;p5"/>
            <p:cNvSpPr/>
            <p:nvPr/>
          </p:nvSpPr>
          <p:spPr>
            <a:xfrm>
              <a:off x="6733890" y="2344087"/>
              <a:ext cx="1694906" cy="1688874"/>
            </a:xfrm>
            <a:prstGeom prst="ellipse">
              <a:avLst/>
            </a:prstGeom>
            <a:solidFill>
              <a:srgbClr val="00AEEE"/>
            </a:solid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u="none">
                <a:solidFill>
                  <a:schemeClr val="dk1"/>
                </a:solidFill>
                <a:latin typeface="Calibri"/>
                <a:ea typeface="Calibri"/>
                <a:cs typeface="Calibri"/>
                <a:sym typeface="Calibri"/>
              </a:endParaRPr>
            </a:p>
          </p:txBody>
        </p:sp>
        <p:sp>
          <p:nvSpPr>
            <p:cNvPr id="144" name="Google Shape;144;p5"/>
            <p:cNvSpPr/>
            <p:nvPr/>
          </p:nvSpPr>
          <p:spPr>
            <a:xfrm>
              <a:off x="6938804" y="2541096"/>
              <a:ext cx="1285078" cy="1288501"/>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3"/>
                </a:solidFill>
                <a:latin typeface="Calibri"/>
                <a:ea typeface="Calibri"/>
                <a:cs typeface="Calibri"/>
                <a:sym typeface="Calibri"/>
              </a:endParaRPr>
            </a:p>
          </p:txBody>
        </p:sp>
      </p:grpSp>
      <p:grpSp>
        <p:nvGrpSpPr>
          <p:cNvPr id="145" name="Google Shape;145;p5">
            <a:extLst>
              <a:ext uri="{C183D7F6-B498-43B3-948B-1728B52AA6E4}">
                <adec:decorative xmlns:adec="http://schemas.microsoft.com/office/drawing/2017/decorative" val="1"/>
              </a:ext>
            </a:extLst>
          </p:cNvPr>
          <p:cNvGrpSpPr/>
          <p:nvPr/>
        </p:nvGrpSpPr>
        <p:grpSpPr>
          <a:xfrm>
            <a:off x="9277340" y="5062018"/>
            <a:ext cx="1579627" cy="1578142"/>
            <a:chOff x="9653229" y="2344087"/>
            <a:chExt cx="1688874" cy="1688874"/>
          </a:xfrm>
        </p:grpSpPr>
        <p:sp>
          <p:nvSpPr>
            <p:cNvPr id="146" name="Google Shape;146;p5"/>
            <p:cNvSpPr/>
            <p:nvPr/>
          </p:nvSpPr>
          <p:spPr>
            <a:xfrm>
              <a:off x="9653229" y="2344087"/>
              <a:ext cx="1688874" cy="1688874"/>
            </a:xfrm>
            <a:custGeom>
              <a:avLst/>
              <a:gdLst/>
              <a:ahLst/>
              <a:cxnLst/>
              <a:rect l="l" t="t" r="r" b="b"/>
              <a:pathLst>
                <a:path w="560" h="560" extrusionOk="0">
                  <a:moveTo>
                    <a:pt x="280" y="0"/>
                  </a:moveTo>
                  <a:lnTo>
                    <a:pt x="326" y="4"/>
                  </a:lnTo>
                  <a:lnTo>
                    <a:pt x="369" y="14"/>
                  </a:lnTo>
                  <a:lnTo>
                    <a:pt x="408" y="31"/>
                  </a:lnTo>
                  <a:lnTo>
                    <a:pt x="445" y="53"/>
                  </a:lnTo>
                  <a:lnTo>
                    <a:pt x="478" y="82"/>
                  </a:lnTo>
                  <a:lnTo>
                    <a:pt x="506" y="115"/>
                  </a:lnTo>
                  <a:lnTo>
                    <a:pt x="529" y="152"/>
                  </a:lnTo>
                  <a:lnTo>
                    <a:pt x="546" y="191"/>
                  </a:lnTo>
                  <a:lnTo>
                    <a:pt x="556" y="234"/>
                  </a:lnTo>
                  <a:lnTo>
                    <a:pt x="560" y="280"/>
                  </a:lnTo>
                  <a:lnTo>
                    <a:pt x="556" y="326"/>
                  </a:lnTo>
                  <a:lnTo>
                    <a:pt x="546" y="369"/>
                  </a:lnTo>
                  <a:lnTo>
                    <a:pt x="529" y="408"/>
                  </a:lnTo>
                  <a:lnTo>
                    <a:pt x="506" y="445"/>
                  </a:lnTo>
                  <a:lnTo>
                    <a:pt x="478" y="478"/>
                  </a:lnTo>
                  <a:lnTo>
                    <a:pt x="445" y="506"/>
                  </a:lnTo>
                  <a:lnTo>
                    <a:pt x="408" y="529"/>
                  </a:lnTo>
                  <a:lnTo>
                    <a:pt x="369" y="546"/>
                  </a:lnTo>
                  <a:lnTo>
                    <a:pt x="326" y="556"/>
                  </a:lnTo>
                  <a:lnTo>
                    <a:pt x="280" y="560"/>
                  </a:lnTo>
                  <a:lnTo>
                    <a:pt x="234" y="556"/>
                  </a:lnTo>
                  <a:lnTo>
                    <a:pt x="191" y="546"/>
                  </a:lnTo>
                  <a:lnTo>
                    <a:pt x="152" y="529"/>
                  </a:lnTo>
                  <a:lnTo>
                    <a:pt x="115" y="506"/>
                  </a:lnTo>
                  <a:lnTo>
                    <a:pt x="82" y="478"/>
                  </a:lnTo>
                  <a:lnTo>
                    <a:pt x="53" y="445"/>
                  </a:lnTo>
                  <a:lnTo>
                    <a:pt x="31" y="408"/>
                  </a:lnTo>
                  <a:lnTo>
                    <a:pt x="14" y="369"/>
                  </a:lnTo>
                  <a:lnTo>
                    <a:pt x="4" y="326"/>
                  </a:lnTo>
                  <a:lnTo>
                    <a:pt x="0" y="280"/>
                  </a:lnTo>
                  <a:lnTo>
                    <a:pt x="4" y="234"/>
                  </a:lnTo>
                  <a:lnTo>
                    <a:pt x="14" y="191"/>
                  </a:lnTo>
                  <a:lnTo>
                    <a:pt x="31" y="152"/>
                  </a:lnTo>
                  <a:lnTo>
                    <a:pt x="53" y="115"/>
                  </a:lnTo>
                  <a:lnTo>
                    <a:pt x="82" y="82"/>
                  </a:lnTo>
                  <a:lnTo>
                    <a:pt x="115" y="53"/>
                  </a:lnTo>
                  <a:lnTo>
                    <a:pt x="152" y="31"/>
                  </a:lnTo>
                  <a:lnTo>
                    <a:pt x="191" y="14"/>
                  </a:lnTo>
                  <a:lnTo>
                    <a:pt x="234" y="4"/>
                  </a:lnTo>
                  <a:lnTo>
                    <a:pt x="280" y="0"/>
                  </a:lnTo>
                  <a:close/>
                </a:path>
              </a:pathLst>
            </a:custGeom>
            <a:solidFill>
              <a:srgbClr val="00AA87"/>
            </a:solidFill>
            <a:ln w="9525" cap="flat" cmpd="sng">
              <a:solidFill>
                <a:srgbClr val="00AA8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7" name="Google Shape;147;p5"/>
            <p:cNvSpPr/>
            <p:nvPr/>
          </p:nvSpPr>
          <p:spPr>
            <a:xfrm>
              <a:off x="9653229" y="2344087"/>
              <a:ext cx="1688874" cy="1688874"/>
            </a:xfrm>
            <a:custGeom>
              <a:avLst/>
              <a:gdLst/>
              <a:ahLst/>
              <a:cxnLst/>
              <a:rect l="l" t="t" r="r" b="b"/>
              <a:pathLst>
                <a:path w="560" h="560" extrusionOk="0">
                  <a:moveTo>
                    <a:pt x="280" y="0"/>
                  </a:moveTo>
                  <a:lnTo>
                    <a:pt x="326" y="4"/>
                  </a:lnTo>
                  <a:lnTo>
                    <a:pt x="369" y="14"/>
                  </a:lnTo>
                  <a:lnTo>
                    <a:pt x="408" y="31"/>
                  </a:lnTo>
                  <a:lnTo>
                    <a:pt x="445" y="53"/>
                  </a:lnTo>
                  <a:lnTo>
                    <a:pt x="478" y="82"/>
                  </a:lnTo>
                  <a:lnTo>
                    <a:pt x="506" y="115"/>
                  </a:lnTo>
                  <a:lnTo>
                    <a:pt x="529" y="152"/>
                  </a:lnTo>
                  <a:lnTo>
                    <a:pt x="546" y="191"/>
                  </a:lnTo>
                  <a:lnTo>
                    <a:pt x="556" y="234"/>
                  </a:lnTo>
                  <a:lnTo>
                    <a:pt x="560" y="280"/>
                  </a:lnTo>
                  <a:lnTo>
                    <a:pt x="556" y="326"/>
                  </a:lnTo>
                  <a:lnTo>
                    <a:pt x="546" y="369"/>
                  </a:lnTo>
                  <a:lnTo>
                    <a:pt x="529" y="408"/>
                  </a:lnTo>
                  <a:lnTo>
                    <a:pt x="506" y="445"/>
                  </a:lnTo>
                  <a:lnTo>
                    <a:pt x="478" y="478"/>
                  </a:lnTo>
                  <a:lnTo>
                    <a:pt x="445" y="506"/>
                  </a:lnTo>
                  <a:lnTo>
                    <a:pt x="408" y="529"/>
                  </a:lnTo>
                  <a:lnTo>
                    <a:pt x="369" y="546"/>
                  </a:lnTo>
                  <a:lnTo>
                    <a:pt x="326" y="556"/>
                  </a:lnTo>
                  <a:lnTo>
                    <a:pt x="280" y="560"/>
                  </a:lnTo>
                  <a:lnTo>
                    <a:pt x="235" y="556"/>
                  </a:lnTo>
                  <a:lnTo>
                    <a:pt x="194" y="547"/>
                  </a:lnTo>
                  <a:lnTo>
                    <a:pt x="154" y="530"/>
                  </a:lnTo>
                  <a:lnTo>
                    <a:pt x="118" y="508"/>
                  </a:lnTo>
                  <a:lnTo>
                    <a:pt x="85" y="481"/>
                  </a:lnTo>
                  <a:lnTo>
                    <a:pt x="57" y="450"/>
                  </a:lnTo>
                  <a:lnTo>
                    <a:pt x="33" y="412"/>
                  </a:lnTo>
                  <a:lnTo>
                    <a:pt x="15" y="371"/>
                  </a:lnTo>
                  <a:lnTo>
                    <a:pt x="4" y="327"/>
                  </a:lnTo>
                  <a:lnTo>
                    <a:pt x="0" y="280"/>
                  </a:lnTo>
                  <a:lnTo>
                    <a:pt x="4" y="234"/>
                  </a:lnTo>
                  <a:lnTo>
                    <a:pt x="14" y="191"/>
                  </a:lnTo>
                  <a:lnTo>
                    <a:pt x="31" y="152"/>
                  </a:lnTo>
                  <a:lnTo>
                    <a:pt x="53" y="115"/>
                  </a:lnTo>
                  <a:lnTo>
                    <a:pt x="82" y="82"/>
                  </a:lnTo>
                  <a:lnTo>
                    <a:pt x="115" y="53"/>
                  </a:lnTo>
                  <a:lnTo>
                    <a:pt x="152" y="31"/>
                  </a:lnTo>
                  <a:lnTo>
                    <a:pt x="191" y="14"/>
                  </a:lnTo>
                  <a:lnTo>
                    <a:pt x="234" y="4"/>
                  </a:lnTo>
                  <a:lnTo>
                    <a:pt x="280" y="0"/>
                  </a:lnTo>
                  <a:close/>
                </a:path>
              </a:pathLst>
            </a:custGeom>
            <a:solidFill>
              <a:srgbClr val="8DC53E"/>
            </a:solidFill>
            <a:ln w="9525" cap="flat" cmpd="sng">
              <a:solidFill>
                <a:schemeClr val="accent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 name="Google Shape;148;p5"/>
            <p:cNvSpPr/>
            <p:nvPr/>
          </p:nvSpPr>
          <p:spPr>
            <a:xfrm>
              <a:off x="9854814" y="2542684"/>
              <a:ext cx="1285703" cy="1288502"/>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3"/>
                </a:solidFill>
                <a:latin typeface="Calibri"/>
                <a:ea typeface="Calibri"/>
                <a:cs typeface="Calibri"/>
                <a:sym typeface="Calibri"/>
              </a:endParaRPr>
            </a:p>
          </p:txBody>
        </p:sp>
      </p:grpSp>
      <p:grpSp>
        <p:nvGrpSpPr>
          <p:cNvPr id="149" name="Google Shape;149;p5">
            <a:extLst>
              <a:ext uri="{C183D7F6-B498-43B3-948B-1728B52AA6E4}">
                <adec:decorative xmlns:adec="http://schemas.microsoft.com/office/drawing/2017/decorative" val="1"/>
              </a:ext>
            </a:extLst>
          </p:cNvPr>
          <p:cNvGrpSpPr/>
          <p:nvPr/>
        </p:nvGrpSpPr>
        <p:grpSpPr>
          <a:xfrm>
            <a:off x="1123871" y="5062018"/>
            <a:ext cx="1579627" cy="1578142"/>
            <a:chOff x="9653229" y="2344087"/>
            <a:chExt cx="1688874" cy="1688874"/>
          </a:xfrm>
        </p:grpSpPr>
        <p:sp>
          <p:nvSpPr>
            <p:cNvPr id="150" name="Google Shape;150;p5"/>
            <p:cNvSpPr/>
            <p:nvPr/>
          </p:nvSpPr>
          <p:spPr>
            <a:xfrm>
              <a:off x="9653229" y="2344087"/>
              <a:ext cx="1688874" cy="1688874"/>
            </a:xfrm>
            <a:custGeom>
              <a:avLst/>
              <a:gdLst/>
              <a:ahLst/>
              <a:cxnLst/>
              <a:rect l="l" t="t" r="r" b="b"/>
              <a:pathLst>
                <a:path w="560" h="560" extrusionOk="0">
                  <a:moveTo>
                    <a:pt x="280" y="0"/>
                  </a:moveTo>
                  <a:lnTo>
                    <a:pt x="326" y="4"/>
                  </a:lnTo>
                  <a:lnTo>
                    <a:pt x="369" y="14"/>
                  </a:lnTo>
                  <a:lnTo>
                    <a:pt x="408" y="31"/>
                  </a:lnTo>
                  <a:lnTo>
                    <a:pt x="445" y="53"/>
                  </a:lnTo>
                  <a:lnTo>
                    <a:pt x="478" y="82"/>
                  </a:lnTo>
                  <a:lnTo>
                    <a:pt x="506" y="115"/>
                  </a:lnTo>
                  <a:lnTo>
                    <a:pt x="529" y="152"/>
                  </a:lnTo>
                  <a:lnTo>
                    <a:pt x="546" y="191"/>
                  </a:lnTo>
                  <a:lnTo>
                    <a:pt x="556" y="234"/>
                  </a:lnTo>
                  <a:lnTo>
                    <a:pt x="560" y="280"/>
                  </a:lnTo>
                  <a:lnTo>
                    <a:pt x="556" y="326"/>
                  </a:lnTo>
                  <a:lnTo>
                    <a:pt x="546" y="369"/>
                  </a:lnTo>
                  <a:lnTo>
                    <a:pt x="529" y="408"/>
                  </a:lnTo>
                  <a:lnTo>
                    <a:pt x="506" y="445"/>
                  </a:lnTo>
                  <a:lnTo>
                    <a:pt x="478" y="478"/>
                  </a:lnTo>
                  <a:lnTo>
                    <a:pt x="445" y="506"/>
                  </a:lnTo>
                  <a:lnTo>
                    <a:pt x="408" y="529"/>
                  </a:lnTo>
                  <a:lnTo>
                    <a:pt x="369" y="546"/>
                  </a:lnTo>
                  <a:lnTo>
                    <a:pt x="326" y="556"/>
                  </a:lnTo>
                  <a:lnTo>
                    <a:pt x="280" y="560"/>
                  </a:lnTo>
                  <a:lnTo>
                    <a:pt x="234" y="556"/>
                  </a:lnTo>
                  <a:lnTo>
                    <a:pt x="191" y="546"/>
                  </a:lnTo>
                  <a:lnTo>
                    <a:pt x="152" y="529"/>
                  </a:lnTo>
                  <a:lnTo>
                    <a:pt x="115" y="506"/>
                  </a:lnTo>
                  <a:lnTo>
                    <a:pt x="82" y="478"/>
                  </a:lnTo>
                  <a:lnTo>
                    <a:pt x="53" y="445"/>
                  </a:lnTo>
                  <a:lnTo>
                    <a:pt x="31" y="408"/>
                  </a:lnTo>
                  <a:lnTo>
                    <a:pt x="14" y="369"/>
                  </a:lnTo>
                  <a:lnTo>
                    <a:pt x="4" y="326"/>
                  </a:lnTo>
                  <a:lnTo>
                    <a:pt x="0" y="280"/>
                  </a:lnTo>
                  <a:lnTo>
                    <a:pt x="4" y="234"/>
                  </a:lnTo>
                  <a:lnTo>
                    <a:pt x="14" y="191"/>
                  </a:lnTo>
                  <a:lnTo>
                    <a:pt x="31" y="152"/>
                  </a:lnTo>
                  <a:lnTo>
                    <a:pt x="53" y="115"/>
                  </a:lnTo>
                  <a:lnTo>
                    <a:pt x="82" y="82"/>
                  </a:lnTo>
                  <a:lnTo>
                    <a:pt x="115" y="53"/>
                  </a:lnTo>
                  <a:lnTo>
                    <a:pt x="152" y="31"/>
                  </a:lnTo>
                  <a:lnTo>
                    <a:pt x="191" y="14"/>
                  </a:lnTo>
                  <a:lnTo>
                    <a:pt x="234" y="4"/>
                  </a:lnTo>
                  <a:lnTo>
                    <a:pt x="280" y="0"/>
                  </a:lnTo>
                  <a:close/>
                </a:path>
              </a:pathLst>
            </a:custGeom>
            <a:solidFill>
              <a:srgbClr val="00AA87"/>
            </a:solidFill>
            <a:ln w="9525" cap="flat" cmpd="sng">
              <a:solidFill>
                <a:srgbClr val="00AA8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1" name="Google Shape;151;p5"/>
            <p:cNvSpPr/>
            <p:nvPr/>
          </p:nvSpPr>
          <p:spPr>
            <a:xfrm>
              <a:off x="9653229" y="2344087"/>
              <a:ext cx="1688874" cy="1688874"/>
            </a:xfrm>
            <a:custGeom>
              <a:avLst/>
              <a:gdLst/>
              <a:ahLst/>
              <a:cxnLst/>
              <a:rect l="l" t="t" r="r" b="b"/>
              <a:pathLst>
                <a:path w="560" h="560" extrusionOk="0">
                  <a:moveTo>
                    <a:pt x="280" y="0"/>
                  </a:moveTo>
                  <a:lnTo>
                    <a:pt x="326" y="4"/>
                  </a:lnTo>
                  <a:lnTo>
                    <a:pt x="369" y="14"/>
                  </a:lnTo>
                  <a:lnTo>
                    <a:pt x="408" y="31"/>
                  </a:lnTo>
                  <a:lnTo>
                    <a:pt x="445" y="53"/>
                  </a:lnTo>
                  <a:lnTo>
                    <a:pt x="478" y="82"/>
                  </a:lnTo>
                  <a:lnTo>
                    <a:pt x="506" y="115"/>
                  </a:lnTo>
                  <a:lnTo>
                    <a:pt x="529" y="152"/>
                  </a:lnTo>
                  <a:lnTo>
                    <a:pt x="546" y="191"/>
                  </a:lnTo>
                  <a:lnTo>
                    <a:pt x="556" y="234"/>
                  </a:lnTo>
                  <a:lnTo>
                    <a:pt x="560" y="280"/>
                  </a:lnTo>
                  <a:lnTo>
                    <a:pt x="556" y="326"/>
                  </a:lnTo>
                  <a:lnTo>
                    <a:pt x="546" y="369"/>
                  </a:lnTo>
                  <a:lnTo>
                    <a:pt x="529" y="408"/>
                  </a:lnTo>
                  <a:lnTo>
                    <a:pt x="506" y="445"/>
                  </a:lnTo>
                  <a:lnTo>
                    <a:pt x="478" y="478"/>
                  </a:lnTo>
                  <a:lnTo>
                    <a:pt x="445" y="506"/>
                  </a:lnTo>
                  <a:lnTo>
                    <a:pt x="408" y="529"/>
                  </a:lnTo>
                  <a:lnTo>
                    <a:pt x="369" y="546"/>
                  </a:lnTo>
                  <a:lnTo>
                    <a:pt x="326" y="556"/>
                  </a:lnTo>
                  <a:lnTo>
                    <a:pt x="280" y="560"/>
                  </a:lnTo>
                  <a:lnTo>
                    <a:pt x="235" y="556"/>
                  </a:lnTo>
                  <a:lnTo>
                    <a:pt x="194" y="547"/>
                  </a:lnTo>
                  <a:lnTo>
                    <a:pt x="154" y="530"/>
                  </a:lnTo>
                  <a:lnTo>
                    <a:pt x="118" y="508"/>
                  </a:lnTo>
                  <a:lnTo>
                    <a:pt x="85" y="481"/>
                  </a:lnTo>
                  <a:lnTo>
                    <a:pt x="57" y="450"/>
                  </a:lnTo>
                  <a:lnTo>
                    <a:pt x="33" y="412"/>
                  </a:lnTo>
                  <a:lnTo>
                    <a:pt x="15" y="371"/>
                  </a:lnTo>
                  <a:lnTo>
                    <a:pt x="4" y="327"/>
                  </a:lnTo>
                  <a:lnTo>
                    <a:pt x="0" y="280"/>
                  </a:lnTo>
                  <a:lnTo>
                    <a:pt x="4" y="234"/>
                  </a:lnTo>
                  <a:lnTo>
                    <a:pt x="14" y="191"/>
                  </a:lnTo>
                  <a:lnTo>
                    <a:pt x="31" y="152"/>
                  </a:lnTo>
                  <a:lnTo>
                    <a:pt x="53" y="115"/>
                  </a:lnTo>
                  <a:lnTo>
                    <a:pt x="82" y="82"/>
                  </a:lnTo>
                  <a:lnTo>
                    <a:pt x="115" y="53"/>
                  </a:lnTo>
                  <a:lnTo>
                    <a:pt x="152" y="31"/>
                  </a:lnTo>
                  <a:lnTo>
                    <a:pt x="191" y="14"/>
                  </a:lnTo>
                  <a:lnTo>
                    <a:pt x="234" y="4"/>
                  </a:lnTo>
                  <a:lnTo>
                    <a:pt x="280" y="0"/>
                  </a:lnTo>
                  <a:close/>
                </a:path>
              </a:pathLst>
            </a:custGeom>
            <a:solidFill>
              <a:srgbClr val="002060"/>
            </a:solidFill>
            <a:ln w="9525" cap="flat" cmpd="sng">
              <a:solidFill>
                <a:schemeClr val="accent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 name="Google Shape;152;p5"/>
            <p:cNvSpPr/>
            <p:nvPr/>
          </p:nvSpPr>
          <p:spPr>
            <a:xfrm>
              <a:off x="9854814" y="2542684"/>
              <a:ext cx="1285703" cy="1288502"/>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3"/>
                </a:solidFill>
                <a:latin typeface="Calibri"/>
                <a:ea typeface="Calibri"/>
                <a:cs typeface="Calibri"/>
                <a:sym typeface="Calibri"/>
              </a:endParaRPr>
            </a:p>
          </p:txBody>
        </p:sp>
      </p:grpSp>
      <p:grpSp>
        <p:nvGrpSpPr>
          <p:cNvPr id="153" name="Google Shape;153;p5">
            <a:extLst>
              <a:ext uri="{C183D7F6-B498-43B3-948B-1728B52AA6E4}">
                <adec:decorative xmlns:adec="http://schemas.microsoft.com/office/drawing/2017/decorative" val="1"/>
              </a:ext>
            </a:extLst>
          </p:cNvPr>
          <p:cNvGrpSpPr/>
          <p:nvPr/>
        </p:nvGrpSpPr>
        <p:grpSpPr>
          <a:xfrm>
            <a:off x="2229947" y="3374223"/>
            <a:ext cx="1584081" cy="1578142"/>
            <a:chOff x="6733890" y="2344087"/>
            <a:chExt cx="1694906" cy="1688874"/>
          </a:xfrm>
        </p:grpSpPr>
        <p:sp>
          <p:nvSpPr>
            <p:cNvPr id="154" name="Google Shape;154;p5"/>
            <p:cNvSpPr/>
            <p:nvPr/>
          </p:nvSpPr>
          <p:spPr>
            <a:xfrm>
              <a:off x="6733890" y="2344087"/>
              <a:ext cx="1694906" cy="1688874"/>
            </a:xfrm>
            <a:prstGeom prst="ellipse">
              <a:avLst/>
            </a:prstGeom>
            <a:solidFill>
              <a:srgbClr val="074F6A"/>
            </a:solid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u="none">
                <a:solidFill>
                  <a:schemeClr val="dk1"/>
                </a:solidFill>
                <a:latin typeface="Calibri"/>
                <a:ea typeface="Calibri"/>
                <a:cs typeface="Calibri"/>
                <a:sym typeface="Calibri"/>
              </a:endParaRPr>
            </a:p>
          </p:txBody>
        </p:sp>
        <p:sp>
          <p:nvSpPr>
            <p:cNvPr id="155" name="Google Shape;155;p5"/>
            <p:cNvSpPr/>
            <p:nvPr/>
          </p:nvSpPr>
          <p:spPr>
            <a:xfrm>
              <a:off x="6938804" y="2541096"/>
              <a:ext cx="1285078" cy="1288501"/>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3"/>
                </a:solidFill>
                <a:latin typeface="Calibri"/>
                <a:ea typeface="Calibri"/>
                <a:cs typeface="Calibri"/>
                <a:sym typeface="Calibri"/>
              </a:endParaRPr>
            </a:p>
          </p:txBody>
        </p:sp>
      </p:grpSp>
      <p:sp>
        <p:nvSpPr>
          <p:cNvPr id="156" name="Google Shape;156;p5"/>
          <p:cNvSpPr txBox="1"/>
          <p:nvPr/>
        </p:nvSpPr>
        <p:spPr>
          <a:xfrm>
            <a:off x="9962053" y="4450542"/>
            <a:ext cx="2592181"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b="0" u="none" dirty="0">
                <a:solidFill>
                  <a:schemeClr val="lt1"/>
                </a:solidFill>
                <a:latin typeface="Calibri"/>
                <a:ea typeface="Calibri"/>
                <a:cs typeface="Calibri"/>
                <a:sym typeface="Calibri"/>
              </a:rPr>
              <a:t>הפקת </a:t>
            </a:r>
            <a:endParaRPr dirty="0"/>
          </a:p>
          <a:p>
            <a:pPr marL="0" marR="0" lvl="0" indent="0" algn="ctr" rtl="1">
              <a:lnSpc>
                <a:spcPct val="90000"/>
              </a:lnSpc>
              <a:spcBef>
                <a:spcPts val="0"/>
              </a:spcBef>
              <a:spcAft>
                <a:spcPts val="0"/>
              </a:spcAft>
              <a:buClr>
                <a:schemeClr val="lt1"/>
              </a:buClr>
              <a:buSzPts val="2800"/>
              <a:buFont typeface="Arial"/>
              <a:buNone/>
            </a:pPr>
            <a:r>
              <a:rPr lang="iw-IL" sz="2200" b="0" u="none" dirty="0">
                <a:solidFill>
                  <a:schemeClr val="lt1"/>
                </a:solidFill>
                <a:latin typeface="Calibri"/>
                <a:ea typeface="Calibri"/>
                <a:cs typeface="Calibri"/>
                <a:sym typeface="Calibri"/>
              </a:rPr>
              <a:t>חומרי הגלם</a:t>
            </a:r>
            <a:endParaRPr dirty="0"/>
          </a:p>
        </p:txBody>
      </p:sp>
      <p:sp>
        <p:nvSpPr>
          <p:cNvPr id="157" name="Google Shape;157;p5"/>
          <p:cNvSpPr txBox="1"/>
          <p:nvPr/>
        </p:nvSpPr>
        <p:spPr>
          <a:xfrm>
            <a:off x="8665962" y="2788850"/>
            <a:ext cx="2592181"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b="0" u="none" dirty="0">
                <a:solidFill>
                  <a:schemeClr val="lt1"/>
                </a:solidFill>
                <a:latin typeface="Calibri"/>
                <a:ea typeface="Calibri"/>
                <a:cs typeface="Calibri"/>
                <a:sym typeface="Calibri"/>
              </a:rPr>
              <a:t>שינוע </a:t>
            </a:r>
            <a:endParaRPr dirty="0"/>
          </a:p>
          <a:p>
            <a:pPr marL="0" marR="0" lvl="0" indent="0" algn="ctr" rtl="1">
              <a:lnSpc>
                <a:spcPct val="90000"/>
              </a:lnSpc>
              <a:spcBef>
                <a:spcPts val="0"/>
              </a:spcBef>
              <a:spcAft>
                <a:spcPts val="0"/>
              </a:spcAft>
              <a:buClr>
                <a:schemeClr val="lt1"/>
              </a:buClr>
              <a:buSzPts val="2800"/>
              <a:buFont typeface="Arial"/>
              <a:buNone/>
            </a:pPr>
            <a:r>
              <a:rPr lang="iw-IL" sz="2200" b="0" u="none" dirty="0">
                <a:solidFill>
                  <a:schemeClr val="lt1"/>
                </a:solidFill>
                <a:latin typeface="Calibri"/>
                <a:ea typeface="Calibri"/>
                <a:cs typeface="Calibri"/>
                <a:sym typeface="Calibri"/>
              </a:rPr>
              <a:t>חומרי הגלם</a:t>
            </a:r>
            <a:endParaRPr dirty="0"/>
          </a:p>
        </p:txBody>
      </p:sp>
      <p:sp>
        <p:nvSpPr>
          <p:cNvPr id="158" name="Google Shape;158;p5"/>
          <p:cNvSpPr txBox="1"/>
          <p:nvPr/>
        </p:nvSpPr>
        <p:spPr>
          <a:xfrm>
            <a:off x="6734293" y="2093256"/>
            <a:ext cx="2592181"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b="0" u="none">
                <a:solidFill>
                  <a:schemeClr val="lt1"/>
                </a:solidFill>
                <a:latin typeface="Calibri"/>
                <a:ea typeface="Calibri"/>
                <a:cs typeface="Calibri"/>
                <a:sym typeface="Calibri"/>
              </a:rPr>
              <a:t>ייצור המוצר</a:t>
            </a:r>
            <a:endParaRPr/>
          </a:p>
        </p:txBody>
      </p:sp>
      <p:sp>
        <p:nvSpPr>
          <p:cNvPr id="159" name="Google Shape;159;p5"/>
          <p:cNvSpPr txBox="1"/>
          <p:nvPr/>
        </p:nvSpPr>
        <p:spPr>
          <a:xfrm>
            <a:off x="2590681" y="2037975"/>
            <a:ext cx="2592181"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b="0" u="none">
                <a:solidFill>
                  <a:schemeClr val="lt1"/>
                </a:solidFill>
                <a:latin typeface="Calibri"/>
                <a:ea typeface="Calibri"/>
                <a:cs typeface="Calibri"/>
                <a:sym typeface="Calibri"/>
              </a:rPr>
              <a:t>הפצת המוצר</a:t>
            </a:r>
            <a:endParaRPr/>
          </a:p>
        </p:txBody>
      </p:sp>
      <p:sp>
        <p:nvSpPr>
          <p:cNvPr id="160" name="Google Shape;160;p5"/>
          <p:cNvSpPr txBox="1"/>
          <p:nvPr/>
        </p:nvSpPr>
        <p:spPr>
          <a:xfrm>
            <a:off x="678246" y="2964230"/>
            <a:ext cx="2592181"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b="0" u="none">
                <a:solidFill>
                  <a:schemeClr val="lt1"/>
                </a:solidFill>
                <a:latin typeface="Calibri"/>
                <a:ea typeface="Calibri"/>
                <a:cs typeface="Calibri"/>
                <a:sym typeface="Calibri"/>
              </a:rPr>
              <a:t>שימוש במוצר</a:t>
            </a:r>
            <a:endParaRPr/>
          </a:p>
        </p:txBody>
      </p:sp>
      <p:sp>
        <p:nvSpPr>
          <p:cNvPr id="161" name="Google Shape;161;p5"/>
          <p:cNvSpPr txBox="1"/>
          <p:nvPr/>
        </p:nvSpPr>
        <p:spPr>
          <a:xfrm>
            <a:off x="-326031" y="4412935"/>
            <a:ext cx="2592181"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b="0" u="none">
                <a:solidFill>
                  <a:schemeClr val="lt1"/>
                </a:solidFill>
                <a:latin typeface="Calibri"/>
                <a:ea typeface="Calibri"/>
                <a:cs typeface="Calibri"/>
                <a:sym typeface="Calibri"/>
              </a:rPr>
              <a:t>סיום</a:t>
            </a:r>
            <a:endParaRPr/>
          </a:p>
          <a:p>
            <a:pPr marL="0" marR="0" lvl="0" indent="0" algn="ctr" rtl="1">
              <a:lnSpc>
                <a:spcPct val="90000"/>
              </a:lnSpc>
              <a:spcBef>
                <a:spcPts val="0"/>
              </a:spcBef>
              <a:spcAft>
                <a:spcPts val="0"/>
              </a:spcAft>
              <a:buClr>
                <a:schemeClr val="lt1"/>
              </a:buClr>
              <a:buSzPts val="2800"/>
              <a:buFont typeface="Arial"/>
              <a:buNone/>
            </a:pPr>
            <a:r>
              <a:rPr lang="iw-IL" sz="2200" b="0" u="none">
                <a:solidFill>
                  <a:schemeClr val="lt1"/>
                </a:solidFill>
                <a:latin typeface="Calibri"/>
                <a:ea typeface="Calibri"/>
                <a:cs typeface="Calibri"/>
                <a:sym typeface="Calibri"/>
              </a:rPr>
              <a:t>השימוש במוצר</a:t>
            </a:r>
            <a:endParaRPr/>
          </a:p>
        </p:txBody>
      </p:sp>
      <p:pic>
        <p:nvPicPr>
          <p:cNvPr id="162" name="Google Shape;162;p5">
            <a:extLst>
              <a:ext uri="{C183D7F6-B498-43B3-948B-1728B52AA6E4}">
                <adec:decorative xmlns:adec="http://schemas.microsoft.com/office/drawing/2017/decorative" val="1"/>
              </a:ext>
            </a:extLst>
          </p:cNvPr>
          <p:cNvPicPr preferRelativeResize="0"/>
          <p:nvPr/>
        </p:nvPicPr>
        <p:blipFill rotWithShape="1">
          <a:blip r:embed="rId3">
            <a:clrChange>
              <a:clrFrom>
                <a:srgbClr val="FFFFFF"/>
              </a:clrFrom>
              <a:clrTo>
                <a:srgbClr val="FFFFFF">
                  <a:alpha val="0"/>
                </a:srgbClr>
              </a:clrTo>
            </a:clrChange>
            <a:alphaModFix/>
          </a:blip>
          <a:srcRect l="11669" t="5926" r="73161" b="77469"/>
          <a:stretch/>
        </p:blipFill>
        <p:spPr>
          <a:xfrm>
            <a:off x="4381327" y="2741287"/>
            <a:ext cx="1060619" cy="898476"/>
          </a:xfrm>
          <a:prstGeom prst="rect">
            <a:avLst/>
          </a:prstGeom>
          <a:noFill/>
          <a:ln>
            <a:noFill/>
          </a:ln>
        </p:spPr>
      </p:pic>
      <p:pic>
        <p:nvPicPr>
          <p:cNvPr id="163" name="Google Shape;163;p5">
            <a:extLst>
              <a:ext uri="{C183D7F6-B498-43B3-948B-1728B52AA6E4}">
                <adec:decorative xmlns:adec="http://schemas.microsoft.com/office/drawing/2017/decorative" val="1"/>
              </a:ext>
            </a:extLst>
          </p:cNvPr>
          <p:cNvPicPr preferRelativeResize="0"/>
          <p:nvPr/>
        </p:nvPicPr>
        <p:blipFill rotWithShape="1">
          <a:blip r:embed="rId4">
            <a:clrChange>
              <a:clrFrom>
                <a:srgbClr val="FFFFFF"/>
              </a:clrFrom>
              <a:clrTo>
                <a:srgbClr val="FFFFFF">
                  <a:alpha val="0"/>
                </a:srgbClr>
              </a:clrTo>
            </a:clrChange>
            <a:alphaModFix/>
          </a:blip>
          <a:srcRect l="73383" r="2570"/>
          <a:stretch/>
        </p:blipFill>
        <p:spPr>
          <a:xfrm>
            <a:off x="1335033" y="5191821"/>
            <a:ext cx="1206598" cy="1237229"/>
          </a:xfrm>
          <a:prstGeom prst="rect">
            <a:avLst/>
          </a:prstGeom>
          <a:noFill/>
          <a:ln>
            <a:noFill/>
          </a:ln>
        </p:spPr>
      </p:pic>
      <p:pic>
        <p:nvPicPr>
          <p:cNvPr id="164" name="Google Shape;164;p5">
            <a:extLst>
              <a:ext uri="{C183D7F6-B498-43B3-948B-1728B52AA6E4}">
                <adec:decorative xmlns:adec="http://schemas.microsoft.com/office/drawing/2017/decorative" val="1"/>
              </a:ext>
            </a:extLst>
          </p:cNvPr>
          <p:cNvPicPr preferRelativeResize="0"/>
          <p:nvPr/>
        </p:nvPicPr>
        <p:blipFill rotWithShape="1">
          <a:blip r:embed="rId5">
            <a:clrChange>
              <a:clrFrom>
                <a:srgbClr val="FFFFFF"/>
              </a:clrFrom>
              <a:clrTo>
                <a:srgbClr val="FFFFFF">
                  <a:alpha val="0"/>
                </a:srgbClr>
              </a:clrTo>
            </a:clrChange>
            <a:alphaModFix/>
          </a:blip>
          <a:srcRect l="44148" t="8181" r="44474" b="68807"/>
          <a:stretch/>
        </p:blipFill>
        <p:spPr>
          <a:xfrm>
            <a:off x="9593070" y="5313478"/>
            <a:ext cx="947851" cy="1138137"/>
          </a:xfrm>
          <a:prstGeom prst="rect">
            <a:avLst/>
          </a:prstGeom>
          <a:noFill/>
          <a:ln>
            <a:noFill/>
          </a:ln>
        </p:spPr>
      </p:pic>
      <p:pic>
        <p:nvPicPr>
          <p:cNvPr id="165" name="Google Shape;165;p5">
            <a:extLst>
              <a:ext uri="{C183D7F6-B498-43B3-948B-1728B52AA6E4}">
                <adec:decorative xmlns:adec="http://schemas.microsoft.com/office/drawing/2017/decorative" val="1"/>
              </a:ext>
            </a:extLst>
          </p:cNvPr>
          <p:cNvPicPr preferRelativeResize="0"/>
          <p:nvPr/>
        </p:nvPicPr>
        <p:blipFill rotWithShape="1">
          <a:blip r:embed="rId6">
            <a:clrChange>
              <a:clrFrom>
                <a:srgbClr val="FFFFFF"/>
              </a:clrFrom>
              <a:clrTo>
                <a:srgbClr val="FFFFFF">
                  <a:alpha val="0"/>
                </a:srgbClr>
              </a:clrTo>
            </a:clrChange>
            <a:alphaModFix/>
          </a:blip>
          <a:srcRect l="71933" t="30523" r="8215" b="53442"/>
          <a:stretch/>
        </p:blipFill>
        <p:spPr>
          <a:xfrm>
            <a:off x="8190818" y="3581187"/>
            <a:ext cx="1303189" cy="1052657"/>
          </a:xfrm>
          <a:prstGeom prst="rect">
            <a:avLst/>
          </a:prstGeom>
          <a:noFill/>
          <a:ln>
            <a:noFill/>
          </a:ln>
        </p:spPr>
      </p:pic>
      <p:pic>
        <p:nvPicPr>
          <p:cNvPr id="166" name="Google Shape;166;p5">
            <a:extLst>
              <a:ext uri="{C183D7F6-B498-43B3-948B-1728B52AA6E4}">
                <adec:decorative xmlns:adec="http://schemas.microsoft.com/office/drawing/2017/decorative" val="1"/>
              </a:ext>
            </a:extLst>
          </p:cNvPr>
          <p:cNvPicPr preferRelativeResize="0"/>
          <p:nvPr/>
        </p:nvPicPr>
        <p:blipFill rotWithShape="1">
          <a:blip r:embed="rId7">
            <a:clrChange>
              <a:clrFrom>
                <a:srgbClr val="F5F5F5"/>
              </a:clrFrom>
              <a:clrTo>
                <a:srgbClr val="F5F5F5">
                  <a:alpha val="0"/>
                </a:srgbClr>
              </a:clrTo>
            </a:clrChange>
            <a:alphaModFix/>
          </a:blip>
          <a:srcRect l="45286" t="37430" r="42841" b="38571"/>
          <a:stretch/>
        </p:blipFill>
        <p:spPr>
          <a:xfrm>
            <a:off x="6501767" y="2528089"/>
            <a:ext cx="1151526" cy="1255493"/>
          </a:xfrm>
          <a:prstGeom prst="rect">
            <a:avLst/>
          </a:prstGeom>
          <a:noFill/>
          <a:ln>
            <a:noFill/>
          </a:ln>
        </p:spPr>
      </p:pic>
      <p:pic>
        <p:nvPicPr>
          <p:cNvPr id="167" name="Google Shape;167;p5">
            <a:extLst>
              <a:ext uri="{C183D7F6-B498-43B3-948B-1728B52AA6E4}">
                <adec:decorative xmlns:adec="http://schemas.microsoft.com/office/drawing/2017/decorative" val="1"/>
              </a:ext>
            </a:extLst>
          </p:cNvPr>
          <p:cNvPicPr preferRelativeResize="0"/>
          <p:nvPr/>
        </p:nvPicPr>
        <p:blipFill rotWithShape="1">
          <a:blip r:embed="rId8">
            <a:clrChange>
              <a:clrFrom>
                <a:srgbClr val="FFFFFF"/>
              </a:clrFrom>
              <a:clrTo>
                <a:srgbClr val="FFFFFF">
                  <a:alpha val="0"/>
                </a:srgbClr>
              </a:clrTo>
            </a:clrChange>
            <a:alphaModFix/>
          </a:blip>
          <a:srcRect l="42255" t="8802" r="42687" b="73362"/>
          <a:stretch/>
        </p:blipFill>
        <p:spPr>
          <a:xfrm>
            <a:off x="2350101" y="3558315"/>
            <a:ext cx="1314291" cy="122318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6">
            <a:extLst>
              <a:ext uri="{C183D7F6-B498-43B3-948B-1728B52AA6E4}">
                <adec:decorative xmlns:adec="http://schemas.microsoft.com/office/drawing/2017/decorative" val="1"/>
              </a:ext>
            </a:extLst>
          </p:cNvPr>
          <p:cNvSpPr/>
          <p:nvPr/>
        </p:nvSpPr>
        <p:spPr>
          <a:xfrm>
            <a:off x="1650792" y="3192905"/>
            <a:ext cx="8890416" cy="8890416"/>
          </a:xfrm>
          <a:prstGeom prst="ellipse">
            <a:avLst/>
          </a:prstGeom>
          <a:no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4" name="Google Shape;174;p6"/>
          <p:cNvSpPr>
            <a:spLocks noGrp="1"/>
          </p:cNvSpPr>
          <p:nvPr>
            <p:ph type="title" idx="4294967295"/>
          </p:nvPr>
        </p:nvSpPr>
        <p:spPr>
          <a:xfrm>
            <a:off x="2284506" y="603677"/>
            <a:ext cx="7622989" cy="738623"/>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6000" b="1" i="0" u="none" strike="noStrike" kern="0" cap="none" spc="0" normalizeH="0" baseline="0" noProof="0" dirty="0">
                <a:ln>
                  <a:noFill/>
                </a:ln>
                <a:solidFill>
                  <a:schemeClr val="lt1"/>
                </a:solidFill>
                <a:effectLst/>
                <a:uLnTx/>
                <a:uFillTx/>
                <a:latin typeface="Calibri"/>
                <a:ea typeface="Calibri"/>
                <a:cs typeface="Calibri"/>
                <a:sym typeface="Calibri"/>
              </a:rPr>
              <a:t>מחזור חיי טלפון סלולרי</a:t>
            </a:r>
            <a:endParaRPr kumimoji="0" lang="iw-IL" sz="8000" b="1" i="0" u="none" strike="noStrike" kern="0" cap="none" spc="0" normalizeH="0" baseline="0" noProof="0" dirty="0">
              <a:ln>
                <a:noFill/>
              </a:ln>
              <a:solidFill>
                <a:schemeClr val="lt1"/>
              </a:solidFill>
              <a:effectLst/>
              <a:uLnTx/>
              <a:uFillTx/>
              <a:latin typeface="Calibri"/>
              <a:ea typeface="Calibri"/>
              <a:cs typeface="Calibri"/>
              <a:sym typeface="Calibri"/>
            </a:endParaRPr>
          </a:p>
        </p:txBody>
      </p:sp>
      <p:pic>
        <p:nvPicPr>
          <p:cNvPr id="214" name="Google Shape;214;p6">
            <a:extLst>
              <a:ext uri="{C183D7F6-B498-43B3-948B-1728B52AA6E4}">
                <adec:decorative xmlns:adec="http://schemas.microsoft.com/office/drawing/2017/decorative" val="1"/>
              </a:ext>
            </a:extLst>
          </p:cNvPr>
          <p:cNvPicPr preferRelativeResize="0"/>
          <p:nvPr/>
        </p:nvPicPr>
        <p:blipFill rotWithShape="1">
          <a:blip r:embed="rId3">
            <a:alphaModFix/>
          </a:blip>
          <a:srcRect l="22544" r="19659"/>
          <a:stretch/>
        </p:blipFill>
        <p:spPr>
          <a:xfrm rot="1373601">
            <a:off x="3882175" y="3876152"/>
            <a:ext cx="3597903" cy="4485340"/>
          </a:xfrm>
          <a:prstGeom prst="rect">
            <a:avLst/>
          </a:prstGeom>
          <a:noFill/>
          <a:ln>
            <a:noFill/>
          </a:ln>
          <a:effectLst>
            <a:outerShdw blurRad="50800" dist="38100" dir="2700000" algn="tl" rotWithShape="0">
              <a:srgbClr val="000000">
                <a:alpha val="40000"/>
              </a:srgbClr>
            </a:outerShdw>
          </a:effectLst>
        </p:spPr>
      </p:pic>
      <p:grpSp>
        <p:nvGrpSpPr>
          <p:cNvPr id="2" name="Google Shape;135;p5">
            <a:extLst>
              <a:ext uri="{FF2B5EF4-FFF2-40B4-BE49-F238E27FC236}">
                <a16:creationId xmlns:a16="http://schemas.microsoft.com/office/drawing/2014/main" id="{5CDCB161-D4D3-5730-9761-D0F8E2805CB7}"/>
              </a:ext>
              <a:ext uri="{C183D7F6-B498-43B3-948B-1728B52AA6E4}">
                <adec:decorative xmlns:adec="http://schemas.microsoft.com/office/drawing/2017/decorative" val="1"/>
              </a:ext>
            </a:extLst>
          </p:cNvPr>
          <p:cNvGrpSpPr/>
          <p:nvPr/>
        </p:nvGrpSpPr>
        <p:grpSpPr>
          <a:xfrm>
            <a:off x="4043766" y="2416452"/>
            <a:ext cx="1579627" cy="1578142"/>
            <a:chOff x="901243" y="2344087"/>
            <a:chExt cx="1688874" cy="1688874"/>
          </a:xfrm>
        </p:grpSpPr>
        <p:sp>
          <p:nvSpPr>
            <p:cNvPr id="3" name="Google Shape;136;p5">
              <a:extLst>
                <a:ext uri="{FF2B5EF4-FFF2-40B4-BE49-F238E27FC236}">
                  <a16:creationId xmlns:a16="http://schemas.microsoft.com/office/drawing/2014/main" id="{FB28FB62-FB11-ACFF-8E0B-68C88BF47090}"/>
                </a:ext>
              </a:extLst>
            </p:cNvPr>
            <p:cNvSpPr/>
            <p:nvPr/>
          </p:nvSpPr>
          <p:spPr>
            <a:xfrm>
              <a:off x="1086956" y="2525208"/>
              <a:ext cx="1285703" cy="1288501"/>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accent3"/>
                </a:solidFill>
                <a:latin typeface="Calibri"/>
                <a:ea typeface="Calibri"/>
                <a:cs typeface="Calibri"/>
                <a:sym typeface="Calibri"/>
              </a:endParaRPr>
            </a:p>
          </p:txBody>
        </p:sp>
        <p:sp>
          <p:nvSpPr>
            <p:cNvPr id="4" name="Google Shape;137;p5">
              <a:extLst>
                <a:ext uri="{FF2B5EF4-FFF2-40B4-BE49-F238E27FC236}">
                  <a16:creationId xmlns:a16="http://schemas.microsoft.com/office/drawing/2014/main" id="{F2F47F6C-EBE1-78BD-9164-DCE240E7E12F}"/>
                </a:ext>
              </a:extLst>
            </p:cNvPr>
            <p:cNvSpPr/>
            <p:nvPr/>
          </p:nvSpPr>
          <p:spPr>
            <a:xfrm>
              <a:off x="901243" y="2344087"/>
              <a:ext cx="1688874" cy="1688874"/>
            </a:xfrm>
            <a:custGeom>
              <a:avLst/>
              <a:gdLst/>
              <a:ahLst/>
              <a:cxnLst/>
              <a:rect l="l" t="t" r="r" b="b"/>
              <a:pathLst>
                <a:path w="560" h="560" extrusionOk="0">
                  <a:moveTo>
                    <a:pt x="280" y="0"/>
                  </a:moveTo>
                  <a:lnTo>
                    <a:pt x="325" y="4"/>
                  </a:lnTo>
                  <a:lnTo>
                    <a:pt x="369" y="14"/>
                  </a:lnTo>
                  <a:lnTo>
                    <a:pt x="408" y="31"/>
                  </a:lnTo>
                  <a:lnTo>
                    <a:pt x="445" y="53"/>
                  </a:lnTo>
                  <a:lnTo>
                    <a:pt x="477" y="82"/>
                  </a:lnTo>
                  <a:lnTo>
                    <a:pt x="506" y="115"/>
                  </a:lnTo>
                  <a:lnTo>
                    <a:pt x="528" y="152"/>
                  </a:lnTo>
                  <a:lnTo>
                    <a:pt x="545" y="191"/>
                  </a:lnTo>
                  <a:lnTo>
                    <a:pt x="556" y="234"/>
                  </a:lnTo>
                  <a:lnTo>
                    <a:pt x="560" y="280"/>
                  </a:lnTo>
                  <a:lnTo>
                    <a:pt x="556" y="326"/>
                  </a:lnTo>
                  <a:lnTo>
                    <a:pt x="545" y="369"/>
                  </a:lnTo>
                  <a:lnTo>
                    <a:pt x="528" y="408"/>
                  </a:lnTo>
                  <a:lnTo>
                    <a:pt x="506" y="445"/>
                  </a:lnTo>
                  <a:lnTo>
                    <a:pt x="477" y="478"/>
                  </a:lnTo>
                  <a:lnTo>
                    <a:pt x="445" y="506"/>
                  </a:lnTo>
                  <a:lnTo>
                    <a:pt x="408" y="529"/>
                  </a:lnTo>
                  <a:lnTo>
                    <a:pt x="369" y="546"/>
                  </a:lnTo>
                  <a:lnTo>
                    <a:pt x="325" y="556"/>
                  </a:lnTo>
                  <a:lnTo>
                    <a:pt x="280" y="560"/>
                  </a:lnTo>
                  <a:lnTo>
                    <a:pt x="234" y="556"/>
                  </a:lnTo>
                  <a:lnTo>
                    <a:pt x="191" y="546"/>
                  </a:lnTo>
                  <a:lnTo>
                    <a:pt x="151" y="529"/>
                  </a:lnTo>
                  <a:lnTo>
                    <a:pt x="115" y="506"/>
                  </a:lnTo>
                  <a:lnTo>
                    <a:pt x="82" y="478"/>
                  </a:lnTo>
                  <a:lnTo>
                    <a:pt x="53" y="445"/>
                  </a:lnTo>
                  <a:lnTo>
                    <a:pt x="31" y="408"/>
                  </a:lnTo>
                  <a:lnTo>
                    <a:pt x="14" y="369"/>
                  </a:lnTo>
                  <a:lnTo>
                    <a:pt x="3" y="326"/>
                  </a:lnTo>
                  <a:lnTo>
                    <a:pt x="0" y="280"/>
                  </a:lnTo>
                  <a:lnTo>
                    <a:pt x="3" y="234"/>
                  </a:lnTo>
                  <a:lnTo>
                    <a:pt x="14" y="191"/>
                  </a:lnTo>
                  <a:lnTo>
                    <a:pt x="31" y="152"/>
                  </a:lnTo>
                  <a:lnTo>
                    <a:pt x="53" y="115"/>
                  </a:lnTo>
                  <a:lnTo>
                    <a:pt x="82" y="82"/>
                  </a:lnTo>
                  <a:lnTo>
                    <a:pt x="115" y="53"/>
                  </a:lnTo>
                  <a:lnTo>
                    <a:pt x="151" y="31"/>
                  </a:lnTo>
                  <a:lnTo>
                    <a:pt x="191" y="14"/>
                  </a:lnTo>
                  <a:lnTo>
                    <a:pt x="234" y="4"/>
                  </a:lnTo>
                  <a:lnTo>
                    <a:pt x="280" y="0"/>
                  </a:lnTo>
                  <a:close/>
                </a:path>
              </a:pathLst>
            </a:custGeom>
            <a:solidFill>
              <a:srgbClr val="15608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5" name="Google Shape;138;p5">
              <a:extLst>
                <a:ext uri="{FF2B5EF4-FFF2-40B4-BE49-F238E27FC236}">
                  <a16:creationId xmlns:a16="http://schemas.microsoft.com/office/drawing/2014/main" id="{6B70B858-DAC0-CDF6-B125-B1D205B2BD91}"/>
                </a:ext>
              </a:extLst>
            </p:cNvPr>
            <p:cNvSpPr/>
            <p:nvPr/>
          </p:nvSpPr>
          <p:spPr>
            <a:xfrm>
              <a:off x="1100289" y="2543133"/>
              <a:ext cx="1287767" cy="1287767"/>
            </a:xfrm>
            <a:custGeom>
              <a:avLst/>
              <a:gdLst/>
              <a:ahLst/>
              <a:cxnLst/>
              <a:rect l="l" t="t" r="r" b="b"/>
              <a:pathLst>
                <a:path w="427" h="427" extrusionOk="0">
                  <a:moveTo>
                    <a:pt x="214" y="0"/>
                  </a:moveTo>
                  <a:lnTo>
                    <a:pt x="252" y="4"/>
                  </a:lnTo>
                  <a:lnTo>
                    <a:pt x="288" y="14"/>
                  </a:lnTo>
                  <a:lnTo>
                    <a:pt x="321" y="29"/>
                  </a:lnTo>
                  <a:lnTo>
                    <a:pt x="351" y="50"/>
                  </a:lnTo>
                  <a:lnTo>
                    <a:pt x="377" y="76"/>
                  </a:lnTo>
                  <a:lnTo>
                    <a:pt x="398" y="106"/>
                  </a:lnTo>
                  <a:lnTo>
                    <a:pt x="414" y="139"/>
                  </a:lnTo>
                  <a:lnTo>
                    <a:pt x="423" y="176"/>
                  </a:lnTo>
                  <a:lnTo>
                    <a:pt x="427" y="214"/>
                  </a:lnTo>
                  <a:lnTo>
                    <a:pt x="423" y="252"/>
                  </a:lnTo>
                  <a:lnTo>
                    <a:pt x="414" y="288"/>
                  </a:lnTo>
                  <a:lnTo>
                    <a:pt x="398" y="321"/>
                  </a:lnTo>
                  <a:lnTo>
                    <a:pt x="377" y="351"/>
                  </a:lnTo>
                  <a:lnTo>
                    <a:pt x="351" y="377"/>
                  </a:lnTo>
                  <a:lnTo>
                    <a:pt x="321" y="398"/>
                  </a:lnTo>
                  <a:lnTo>
                    <a:pt x="288" y="414"/>
                  </a:lnTo>
                  <a:lnTo>
                    <a:pt x="252" y="423"/>
                  </a:lnTo>
                  <a:lnTo>
                    <a:pt x="214" y="427"/>
                  </a:lnTo>
                  <a:lnTo>
                    <a:pt x="176" y="423"/>
                  </a:lnTo>
                  <a:lnTo>
                    <a:pt x="139" y="414"/>
                  </a:lnTo>
                  <a:lnTo>
                    <a:pt x="106" y="398"/>
                  </a:lnTo>
                  <a:lnTo>
                    <a:pt x="76" y="377"/>
                  </a:lnTo>
                  <a:lnTo>
                    <a:pt x="50" y="351"/>
                  </a:lnTo>
                  <a:lnTo>
                    <a:pt x="29" y="321"/>
                  </a:lnTo>
                  <a:lnTo>
                    <a:pt x="13" y="288"/>
                  </a:lnTo>
                  <a:lnTo>
                    <a:pt x="4" y="252"/>
                  </a:lnTo>
                  <a:lnTo>
                    <a:pt x="0" y="214"/>
                  </a:lnTo>
                  <a:lnTo>
                    <a:pt x="4" y="176"/>
                  </a:lnTo>
                  <a:lnTo>
                    <a:pt x="13" y="139"/>
                  </a:lnTo>
                  <a:lnTo>
                    <a:pt x="29" y="106"/>
                  </a:lnTo>
                  <a:lnTo>
                    <a:pt x="50" y="76"/>
                  </a:lnTo>
                  <a:lnTo>
                    <a:pt x="76" y="50"/>
                  </a:lnTo>
                  <a:lnTo>
                    <a:pt x="106" y="29"/>
                  </a:lnTo>
                  <a:lnTo>
                    <a:pt x="139" y="14"/>
                  </a:lnTo>
                  <a:lnTo>
                    <a:pt x="176" y="4"/>
                  </a:lnTo>
                  <a:lnTo>
                    <a:pt x="214"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6" name="Google Shape;139;p5">
            <a:extLst>
              <a:ext uri="{FF2B5EF4-FFF2-40B4-BE49-F238E27FC236}">
                <a16:creationId xmlns:a16="http://schemas.microsoft.com/office/drawing/2014/main" id="{A1F11929-1808-E6DC-C893-842D913B8702}"/>
              </a:ext>
              <a:ext uri="{C183D7F6-B498-43B3-948B-1728B52AA6E4}">
                <adec:decorative xmlns:adec="http://schemas.microsoft.com/office/drawing/2017/decorative" val="1"/>
              </a:ext>
            </a:extLst>
          </p:cNvPr>
          <p:cNvGrpSpPr/>
          <p:nvPr/>
        </p:nvGrpSpPr>
        <p:grpSpPr>
          <a:xfrm>
            <a:off x="6256273" y="2416452"/>
            <a:ext cx="1579627" cy="1578142"/>
            <a:chOff x="3817567" y="2344087"/>
            <a:chExt cx="1688874" cy="1688874"/>
          </a:xfrm>
        </p:grpSpPr>
        <p:sp>
          <p:nvSpPr>
            <p:cNvPr id="7" name="Google Shape;140;p5">
              <a:extLst>
                <a:ext uri="{FF2B5EF4-FFF2-40B4-BE49-F238E27FC236}">
                  <a16:creationId xmlns:a16="http://schemas.microsoft.com/office/drawing/2014/main" id="{E6669457-669E-F22D-C49B-69F8205692A6}"/>
                </a:ext>
              </a:extLst>
            </p:cNvPr>
            <p:cNvSpPr/>
            <p:nvPr/>
          </p:nvSpPr>
          <p:spPr>
            <a:xfrm>
              <a:off x="3817567" y="2344087"/>
              <a:ext cx="1688874" cy="1688874"/>
            </a:xfrm>
            <a:prstGeom prst="ellipse">
              <a:avLst/>
            </a:prstGeom>
            <a:solidFill>
              <a:srgbClr val="00A79E"/>
            </a:solid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u="none">
                <a:solidFill>
                  <a:schemeClr val="dk1"/>
                </a:solidFill>
                <a:latin typeface="Calibri"/>
                <a:ea typeface="Calibri"/>
                <a:cs typeface="Calibri"/>
                <a:sym typeface="Calibri"/>
              </a:endParaRPr>
            </a:p>
          </p:txBody>
        </p:sp>
        <p:sp>
          <p:nvSpPr>
            <p:cNvPr id="8" name="Google Shape;141;p5">
              <a:extLst>
                <a:ext uri="{FF2B5EF4-FFF2-40B4-BE49-F238E27FC236}">
                  <a16:creationId xmlns:a16="http://schemas.microsoft.com/office/drawing/2014/main" id="{9798C7CF-47D4-74B8-86F8-0ABBBD2D165A}"/>
                </a:ext>
              </a:extLst>
            </p:cNvPr>
            <p:cNvSpPr/>
            <p:nvPr/>
          </p:nvSpPr>
          <p:spPr>
            <a:xfrm>
              <a:off x="4025501" y="2544273"/>
              <a:ext cx="1285703" cy="1288501"/>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3"/>
                </a:solidFill>
                <a:latin typeface="Calibri"/>
                <a:ea typeface="Calibri"/>
                <a:cs typeface="Calibri"/>
                <a:sym typeface="Calibri"/>
              </a:endParaRPr>
            </a:p>
          </p:txBody>
        </p:sp>
      </p:grpSp>
      <p:grpSp>
        <p:nvGrpSpPr>
          <p:cNvPr id="9" name="Google Shape;142;p5">
            <a:extLst>
              <a:ext uri="{FF2B5EF4-FFF2-40B4-BE49-F238E27FC236}">
                <a16:creationId xmlns:a16="http://schemas.microsoft.com/office/drawing/2014/main" id="{5DF10BAC-3EE7-66B3-2E73-33AB7D78D26F}"/>
              </a:ext>
              <a:ext uri="{C183D7F6-B498-43B3-948B-1728B52AA6E4}">
                <adec:decorative xmlns:adec="http://schemas.microsoft.com/office/drawing/2017/decorative" val="1"/>
              </a:ext>
            </a:extLst>
          </p:cNvPr>
          <p:cNvGrpSpPr/>
          <p:nvPr/>
        </p:nvGrpSpPr>
        <p:grpSpPr>
          <a:xfrm>
            <a:off x="8039291" y="3374223"/>
            <a:ext cx="1584081" cy="1578142"/>
            <a:chOff x="6733890" y="2344087"/>
            <a:chExt cx="1694906" cy="1688874"/>
          </a:xfrm>
        </p:grpSpPr>
        <p:sp>
          <p:nvSpPr>
            <p:cNvPr id="10" name="Google Shape;143;p5">
              <a:extLst>
                <a:ext uri="{FF2B5EF4-FFF2-40B4-BE49-F238E27FC236}">
                  <a16:creationId xmlns:a16="http://schemas.microsoft.com/office/drawing/2014/main" id="{95352FCF-A220-2529-1AD5-A68810581C2B}"/>
                </a:ext>
              </a:extLst>
            </p:cNvPr>
            <p:cNvSpPr/>
            <p:nvPr/>
          </p:nvSpPr>
          <p:spPr>
            <a:xfrm>
              <a:off x="6733890" y="2344087"/>
              <a:ext cx="1694906" cy="1688874"/>
            </a:xfrm>
            <a:prstGeom prst="ellipse">
              <a:avLst/>
            </a:prstGeom>
            <a:solidFill>
              <a:srgbClr val="00AEEE"/>
            </a:solid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u="none">
                <a:solidFill>
                  <a:schemeClr val="dk1"/>
                </a:solidFill>
                <a:latin typeface="Calibri"/>
                <a:ea typeface="Calibri"/>
                <a:cs typeface="Calibri"/>
                <a:sym typeface="Calibri"/>
              </a:endParaRPr>
            </a:p>
          </p:txBody>
        </p:sp>
        <p:sp>
          <p:nvSpPr>
            <p:cNvPr id="11" name="Google Shape;144;p5">
              <a:extLst>
                <a:ext uri="{FF2B5EF4-FFF2-40B4-BE49-F238E27FC236}">
                  <a16:creationId xmlns:a16="http://schemas.microsoft.com/office/drawing/2014/main" id="{7C90B8BA-4F7A-5196-F065-764AE9259152}"/>
                </a:ext>
              </a:extLst>
            </p:cNvPr>
            <p:cNvSpPr/>
            <p:nvPr/>
          </p:nvSpPr>
          <p:spPr>
            <a:xfrm>
              <a:off x="6938804" y="2541096"/>
              <a:ext cx="1285078" cy="1288501"/>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3"/>
                </a:solidFill>
                <a:latin typeface="Calibri"/>
                <a:ea typeface="Calibri"/>
                <a:cs typeface="Calibri"/>
                <a:sym typeface="Calibri"/>
              </a:endParaRPr>
            </a:p>
          </p:txBody>
        </p:sp>
      </p:grpSp>
      <p:grpSp>
        <p:nvGrpSpPr>
          <p:cNvPr id="12" name="Google Shape;145;p5">
            <a:extLst>
              <a:ext uri="{FF2B5EF4-FFF2-40B4-BE49-F238E27FC236}">
                <a16:creationId xmlns:a16="http://schemas.microsoft.com/office/drawing/2014/main" id="{3E580D9E-76F1-8F8B-1C2E-955C757EDEE8}"/>
              </a:ext>
              <a:ext uri="{C183D7F6-B498-43B3-948B-1728B52AA6E4}">
                <adec:decorative xmlns:adec="http://schemas.microsoft.com/office/drawing/2017/decorative" val="1"/>
              </a:ext>
            </a:extLst>
          </p:cNvPr>
          <p:cNvGrpSpPr/>
          <p:nvPr/>
        </p:nvGrpSpPr>
        <p:grpSpPr>
          <a:xfrm>
            <a:off x="9277340" y="5062018"/>
            <a:ext cx="1579627" cy="1578142"/>
            <a:chOff x="9653229" y="2344087"/>
            <a:chExt cx="1688874" cy="1688874"/>
          </a:xfrm>
        </p:grpSpPr>
        <p:sp>
          <p:nvSpPr>
            <p:cNvPr id="13" name="Google Shape;146;p5">
              <a:extLst>
                <a:ext uri="{FF2B5EF4-FFF2-40B4-BE49-F238E27FC236}">
                  <a16:creationId xmlns:a16="http://schemas.microsoft.com/office/drawing/2014/main" id="{EF654806-F674-C7C9-FD63-89C3468FF016}"/>
                </a:ext>
              </a:extLst>
            </p:cNvPr>
            <p:cNvSpPr/>
            <p:nvPr/>
          </p:nvSpPr>
          <p:spPr>
            <a:xfrm>
              <a:off x="9653229" y="2344087"/>
              <a:ext cx="1688874" cy="1688874"/>
            </a:xfrm>
            <a:custGeom>
              <a:avLst/>
              <a:gdLst/>
              <a:ahLst/>
              <a:cxnLst/>
              <a:rect l="l" t="t" r="r" b="b"/>
              <a:pathLst>
                <a:path w="560" h="560" extrusionOk="0">
                  <a:moveTo>
                    <a:pt x="280" y="0"/>
                  </a:moveTo>
                  <a:lnTo>
                    <a:pt x="326" y="4"/>
                  </a:lnTo>
                  <a:lnTo>
                    <a:pt x="369" y="14"/>
                  </a:lnTo>
                  <a:lnTo>
                    <a:pt x="408" y="31"/>
                  </a:lnTo>
                  <a:lnTo>
                    <a:pt x="445" y="53"/>
                  </a:lnTo>
                  <a:lnTo>
                    <a:pt x="478" y="82"/>
                  </a:lnTo>
                  <a:lnTo>
                    <a:pt x="506" y="115"/>
                  </a:lnTo>
                  <a:lnTo>
                    <a:pt x="529" y="152"/>
                  </a:lnTo>
                  <a:lnTo>
                    <a:pt x="546" y="191"/>
                  </a:lnTo>
                  <a:lnTo>
                    <a:pt x="556" y="234"/>
                  </a:lnTo>
                  <a:lnTo>
                    <a:pt x="560" y="280"/>
                  </a:lnTo>
                  <a:lnTo>
                    <a:pt x="556" y="326"/>
                  </a:lnTo>
                  <a:lnTo>
                    <a:pt x="546" y="369"/>
                  </a:lnTo>
                  <a:lnTo>
                    <a:pt x="529" y="408"/>
                  </a:lnTo>
                  <a:lnTo>
                    <a:pt x="506" y="445"/>
                  </a:lnTo>
                  <a:lnTo>
                    <a:pt x="478" y="478"/>
                  </a:lnTo>
                  <a:lnTo>
                    <a:pt x="445" y="506"/>
                  </a:lnTo>
                  <a:lnTo>
                    <a:pt x="408" y="529"/>
                  </a:lnTo>
                  <a:lnTo>
                    <a:pt x="369" y="546"/>
                  </a:lnTo>
                  <a:lnTo>
                    <a:pt x="326" y="556"/>
                  </a:lnTo>
                  <a:lnTo>
                    <a:pt x="280" y="560"/>
                  </a:lnTo>
                  <a:lnTo>
                    <a:pt x="234" y="556"/>
                  </a:lnTo>
                  <a:lnTo>
                    <a:pt x="191" y="546"/>
                  </a:lnTo>
                  <a:lnTo>
                    <a:pt x="152" y="529"/>
                  </a:lnTo>
                  <a:lnTo>
                    <a:pt x="115" y="506"/>
                  </a:lnTo>
                  <a:lnTo>
                    <a:pt x="82" y="478"/>
                  </a:lnTo>
                  <a:lnTo>
                    <a:pt x="53" y="445"/>
                  </a:lnTo>
                  <a:lnTo>
                    <a:pt x="31" y="408"/>
                  </a:lnTo>
                  <a:lnTo>
                    <a:pt x="14" y="369"/>
                  </a:lnTo>
                  <a:lnTo>
                    <a:pt x="4" y="326"/>
                  </a:lnTo>
                  <a:lnTo>
                    <a:pt x="0" y="280"/>
                  </a:lnTo>
                  <a:lnTo>
                    <a:pt x="4" y="234"/>
                  </a:lnTo>
                  <a:lnTo>
                    <a:pt x="14" y="191"/>
                  </a:lnTo>
                  <a:lnTo>
                    <a:pt x="31" y="152"/>
                  </a:lnTo>
                  <a:lnTo>
                    <a:pt x="53" y="115"/>
                  </a:lnTo>
                  <a:lnTo>
                    <a:pt x="82" y="82"/>
                  </a:lnTo>
                  <a:lnTo>
                    <a:pt x="115" y="53"/>
                  </a:lnTo>
                  <a:lnTo>
                    <a:pt x="152" y="31"/>
                  </a:lnTo>
                  <a:lnTo>
                    <a:pt x="191" y="14"/>
                  </a:lnTo>
                  <a:lnTo>
                    <a:pt x="234" y="4"/>
                  </a:lnTo>
                  <a:lnTo>
                    <a:pt x="280" y="0"/>
                  </a:lnTo>
                  <a:close/>
                </a:path>
              </a:pathLst>
            </a:custGeom>
            <a:solidFill>
              <a:srgbClr val="00AA87"/>
            </a:solidFill>
            <a:ln w="9525" cap="flat" cmpd="sng">
              <a:solidFill>
                <a:srgbClr val="00AA8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 name="Google Shape;147;p5">
              <a:extLst>
                <a:ext uri="{FF2B5EF4-FFF2-40B4-BE49-F238E27FC236}">
                  <a16:creationId xmlns:a16="http://schemas.microsoft.com/office/drawing/2014/main" id="{5B9FF927-52DF-2488-42C2-4948F45E94EA}"/>
                </a:ext>
              </a:extLst>
            </p:cNvPr>
            <p:cNvSpPr/>
            <p:nvPr/>
          </p:nvSpPr>
          <p:spPr>
            <a:xfrm>
              <a:off x="9653229" y="2344087"/>
              <a:ext cx="1688874" cy="1688874"/>
            </a:xfrm>
            <a:custGeom>
              <a:avLst/>
              <a:gdLst/>
              <a:ahLst/>
              <a:cxnLst/>
              <a:rect l="l" t="t" r="r" b="b"/>
              <a:pathLst>
                <a:path w="560" h="560" extrusionOk="0">
                  <a:moveTo>
                    <a:pt x="280" y="0"/>
                  </a:moveTo>
                  <a:lnTo>
                    <a:pt x="326" y="4"/>
                  </a:lnTo>
                  <a:lnTo>
                    <a:pt x="369" y="14"/>
                  </a:lnTo>
                  <a:lnTo>
                    <a:pt x="408" y="31"/>
                  </a:lnTo>
                  <a:lnTo>
                    <a:pt x="445" y="53"/>
                  </a:lnTo>
                  <a:lnTo>
                    <a:pt x="478" y="82"/>
                  </a:lnTo>
                  <a:lnTo>
                    <a:pt x="506" y="115"/>
                  </a:lnTo>
                  <a:lnTo>
                    <a:pt x="529" y="152"/>
                  </a:lnTo>
                  <a:lnTo>
                    <a:pt x="546" y="191"/>
                  </a:lnTo>
                  <a:lnTo>
                    <a:pt x="556" y="234"/>
                  </a:lnTo>
                  <a:lnTo>
                    <a:pt x="560" y="280"/>
                  </a:lnTo>
                  <a:lnTo>
                    <a:pt x="556" y="326"/>
                  </a:lnTo>
                  <a:lnTo>
                    <a:pt x="546" y="369"/>
                  </a:lnTo>
                  <a:lnTo>
                    <a:pt x="529" y="408"/>
                  </a:lnTo>
                  <a:lnTo>
                    <a:pt x="506" y="445"/>
                  </a:lnTo>
                  <a:lnTo>
                    <a:pt x="478" y="478"/>
                  </a:lnTo>
                  <a:lnTo>
                    <a:pt x="445" y="506"/>
                  </a:lnTo>
                  <a:lnTo>
                    <a:pt x="408" y="529"/>
                  </a:lnTo>
                  <a:lnTo>
                    <a:pt x="369" y="546"/>
                  </a:lnTo>
                  <a:lnTo>
                    <a:pt x="326" y="556"/>
                  </a:lnTo>
                  <a:lnTo>
                    <a:pt x="280" y="560"/>
                  </a:lnTo>
                  <a:lnTo>
                    <a:pt x="235" y="556"/>
                  </a:lnTo>
                  <a:lnTo>
                    <a:pt x="194" y="547"/>
                  </a:lnTo>
                  <a:lnTo>
                    <a:pt x="154" y="530"/>
                  </a:lnTo>
                  <a:lnTo>
                    <a:pt x="118" y="508"/>
                  </a:lnTo>
                  <a:lnTo>
                    <a:pt x="85" y="481"/>
                  </a:lnTo>
                  <a:lnTo>
                    <a:pt x="57" y="450"/>
                  </a:lnTo>
                  <a:lnTo>
                    <a:pt x="33" y="412"/>
                  </a:lnTo>
                  <a:lnTo>
                    <a:pt x="15" y="371"/>
                  </a:lnTo>
                  <a:lnTo>
                    <a:pt x="4" y="327"/>
                  </a:lnTo>
                  <a:lnTo>
                    <a:pt x="0" y="280"/>
                  </a:lnTo>
                  <a:lnTo>
                    <a:pt x="4" y="234"/>
                  </a:lnTo>
                  <a:lnTo>
                    <a:pt x="14" y="191"/>
                  </a:lnTo>
                  <a:lnTo>
                    <a:pt x="31" y="152"/>
                  </a:lnTo>
                  <a:lnTo>
                    <a:pt x="53" y="115"/>
                  </a:lnTo>
                  <a:lnTo>
                    <a:pt x="82" y="82"/>
                  </a:lnTo>
                  <a:lnTo>
                    <a:pt x="115" y="53"/>
                  </a:lnTo>
                  <a:lnTo>
                    <a:pt x="152" y="31"/>
                  </a:lnTo>
                  <a:lnTo>
                    <a:pt x="191" y="14"/>
                  </a:lnTo>
                  <a:lnTo>
                    <a:pt x="234" y="4"/>
                  </a:lnTo>
                  <a:lnTo>
                    <a:pt x="280" y="0"/>
                  </a:lnTo>
                  <a:close/>
                </a:path>
              </a:pathLst>
            </a:custGeom>
            <a:solidFill>
              <a:srgbClr val="8DC53E"/>
            </a:solidFill>
            <a:ln w="9525" cap="flat" cmpd="sng">
              <a:solidFill>
                <a:schemeClr val="accent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 name="Google Shape;148;p5">
              <a:extLst>
                <a:ext uri="{FF2B5EF4-FFF2-40B4-BE49-F238E27FC236}">
                  <a16:creationId xmlns:a16="http://schemas.microsoft.com/office/drawing/2014/main" id="{E32DAF8B-7A8B-0B4A-4B6B-8DA6FFC0CC2D}"/>
                </a:ext>
              </a:extLst>
            </p:cNvPr>
            <p:cNvSpPr/>
            <p:nvPr/>
          </p:nvSpPr>
          <p:spPr>
            <a:xfrm>
              <a:off x="9854814" y="2542684"/>
              <a:ext cx="1285703" cy="1288502"/>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3"/>
                </a:solidFill>
                <a:latin typeface="Calibri"/>
                <a:ea typeface="Calibri"/>
                <a:cs typeface="Calibri"/>
                <a:sym typeface="Calibri"/>
              </a:endParaRPr>
            </a:p>
          </p:txBody>
        </p:sp>
      </p:grpSp>
      <p:grpSp>
        <p:nvGrpSpPr>
          <p:cNvPr id="16" name="Google Shape;149;p5">
            <a:extLst>
              <a:ext uri="{FF2B5EF4-FFF2-40B4-BE49-F238E27FC236}">
                <a16:creationId xmlns:a16="http://schemas.microsoft.com/office/drawing/2014/main" id="{18B6B050-773D-21CB-3067-6E8AE7186A95}"/>
              </a:ext>
              <a:ext uri="{C183D7F6-B498-43B3-948B-1728B52AA6E4}">
                <adec:decorative xmlns:adec="http://schemas.microsoft.com/office/drawing/2017/decorative" val="1"/>
              </a:ext>
            </a:extLst>
          </p:cNvPr>
          <p:cNvGrpSpPr/>
          <p:nvPr/>
        </p:nvGrpSpPr>
        <p:grpSpPr>
          <a:xfrm>
            <a:off x="1123871" y="5062018"/>
            <a:ext cx="1579627" cy="1578142"/>
            <a:chOff x="9653229" y="2344087"/>
            <a:chExt cx="1688874" cy="1688874"/>
          </a:xfrm>
        </p:grpSpPr>
        <p:sp>
          <p:nvSpPr>
            <p:cNvPr id="17" name="Google Shape;150;p5">
              <a:extLst>
                <a:ext uri="{FF2B5EF4-FFF2-40B4-BE49-F238E27FC236}">
                  <a16:creationId xmlns:a16="http://schemas.microsoft.com/office/drawing/2014/main" id="{628EEA61-8CB3-DCA0-6193-80CE45571EA4}"/>
                </a:ext>
              </a:extLst>
            </p:cNvPr>
            <p:cNvSpPr/>
            <p:nvPr/>
          </p:nvSpPr>
          <p:spPr>
            <a:xfrm>
              <a:off x="9653229" y="2344087"/>
              <a:ext cx="1688874" cy="1688874"/>
            </a:xfrm>
            <a:custGeom>
              <a:avLst/>
              <a:gdLst/>
              <a:ahLst/>
              <a:cxnLst/>
              <a:rect l="l" t="t" r="r" b="b"/>
              <a:pathLst>
                <a:path w="560" h="560" extrusionOk="0">
                  <a:moveTo>
                    <a:pt x="280" y="0"/>
                  </a:moveTo>
                  <a:lnTo>
                    <a:pt x="326" y="4"/>
                  </a:lnTo>
                  <a:lnTo>
                    <a:pt x="369" y="14"/>
                  </a:lnTo>
                  <a:lnTo>
                    <a:pt x="408" y="31"/>
                  </a:lnTo>
                  <a:lnTo>
                    <a:pt x="445" y="53"/>
                  </a:lnTo>
                  <a:lnTo>
                    <a:pt x="478" y="82"/>
                  </a:lnTo>
                  <a:lnTo>
                    <a:pt x="506" y="115"/>
                  </a:lnTo>
                  <a:lnTo>
                    <a:pt x="529" y="152"/>
                  </a:lnTo>
                  <a:lnTo>
                    <a:pt x="546" y="191"/>
                  </a:lnTo>
                  <a:lnTo>
                    <a:pt x="556" y="234"/>
                  </a:lnTo>
                  <a:lnTo>
                    <a:pt x="560" y="280"/>
                  </a:lnTo>
                  <a:lnTo>
                    <a:pt x="556" y="326"/>
                  </a:lnTo>
                  <a:lnTo>
                    <a:pt x="546" y="369"/>
                  </a:lnTo>
                  <a:lnTo>
                    <a:pt x="529" y="408"/>
                  </a:lnTo>
                  <a:lnTo>
                    <a:pt x="506" y="445"/>
                  </a:lnTo>
                  <a:lnTo>
                    <a:pt x="478" y="478"/>
                  </a:lnTo>
                  <a:lnTo>
                    <a:pt x="445" y="506"/>
                  </a:lnTo>
                  <a:lnTo>
                    <a:pt x="408" y="529"/>
                  </a:lnTo>
                  <a:lnTo>
                    <a:pt x="369" y="546"/>
                  </a:lnTo>
                  <a:lnTo>
                    <a:pt x="326" y="556"/>
                  </a:lnTo>
                  <a:lnTo>
                    <a:pt x="280" y="560"/>
                  </a:lnTo>
                  <a:lnTo>
                    <a:pt x="234" y="556"/>
                  </a:lnTo>
                  <a:lnTo>
                    <a:pt x="191" y="546"/>
                  </a:lnTo>
                  <a:lnTo>
                    <a:pt x="152" y="529"/>
                  </a:lnTo>
                  <a:lnTo>
                    <a:pt x="115" y="506"/>
                  </a:lnTo>
                  <a:lnTo>
                    <a:pt x="82" y="478"/>
                  </a:lnTo>
                  <a:lnTo>
                    <a:pt x="53" y="445"/>
                  </a:lnTo>
                  <a:lnTo>
                    <a:pt x="31" y="408"/>
                  </a:lnTo>
                  <a:lnTo>
                    <a:pt x="14" y="369"/>
                  </a:lnTo>
                  <a:lnTo>
                    <a:pt x="4" y="326"/>
                  </a:lnTo>
                  <a:lnTo>
                    <a:pt x="0" y="280"/>
                  </a:lnTo>
                  <a:lnTo>
                    <a:pt x="4" y="234"/>
                  </a:lnTo>
                  <a:lnTo>
                    <a:pt x="14" y="191"/>
                  </a:lnTo>
                  <a:lnTo>
                    <a:pt x="31" y="152"/>
                  </a:lnTo>
                  <a:lnTo>
                    <a:pt x="53" y="115"/>
                  </a:lnTo>
                  <a:lnTo>
                    <a:pt x="82" y="82"/>
                  </a:lnTo>
                  <a:lnTo>
                    <a:pt x="115" y="53"/>
                  </a:lnTo>
                  <a:lnTo>
                    <a:pt x="152" y="31"/>
                  </a:lnTo>
                  <a:lnTo>
                    <a:pt x="191" y="14"/>
                  </a:lnTo>
                  <a:lnTo>
                    <a:pt x="234" y="4"/>
                  </a:lnTo>
                  <a:lnTo>
                    <a:pt x="280" y="0"/>
                  </a:lnTo>
                  <a:close/>
                </a:path>
              </a:pathLst>
            </a:custGeom>
            <a:solidFill>
              <a:srgbClr val="00AA87"/>
            </a:solidFill>
            <a:ln w="9525" cap="flat" cmpd="sng">
              <a:solidFill>
                <a:srgbClr val="00AA8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 name="Google Shape;151;p5">
              <a:extLst>
                <a:ext uri="{FF2B5EF4-FFF2-40B4-BE49-F238E27FC236}">
                  <a16:creationId xmlns:a16="http://schemas.microsoft.com/office/drawing/2014/main" id="{DA34F882-EB39-9718-A462-604E58BF21B8}"/>
                </a:ext>
              </a:extLst>
            </p:cNvPr>
            <p:cNvSpPr/>
            <p:nvPr/>
          </p:nvSpPr>
          <p:spPr>
            <a:xfrm>
              <a:off x="9653229" y="2344087"/>
              <a:ext cx="1688874" cy="1688874"/>
            </a:xfrm>
            <a:custGeom>
              <a:avLst/>
              <a:gdLst/>
              <a:ahLst/>
              <a:cxnLst/>
              <a:rect l="l" t="t" r="r" b="b"/>
              <a:pathLst>
                <a:path w="560" h="560" extrusionOk="0">
                  <a:moveTo>
                    <a:pt x="280" y="0"/>
                  </a:moveTo>
                  <a:lnTo>
                    <a:pt x="326" y="4"/>
                  </a:lnTo>
                  <a:lnTo>
                    <a:pt x="369" y="14"/>
                  </a:lnTo>
                  <a:lnTo>
                    <a:pt x="408" y="31"/>
                  </a:lnTo>
                  <a:lnTo>
                    <a:pt x="445" y="53"/>
                  </a:lnTo>
                  <a:lnTo>
                    <a:pt x="478" y="82"/>
                  </a:lnTo>
                  <a:lnTo>
                    <a:pt x="506" y="115"/>
                  </a:lnTo>
                  <a:lnTo>
                    <a:pt x="529" y="152"/>
                  </a:lnTo>
                  <a:lnTo>
                    <a:pt x="546" y="191"/>
                  </a:lnTo>
                  <a:lnTo>
                    <a:pt x="556" y="234"/>
                  </a:lnTo>
                  <a:lnTo>
                    <a:pt x="560" y="280"/>
                  </a:lnTo>
                  <a:lnTo>
                    <a:pt x="556" y="326"/>
                  </a:lnTo>
                  <a:lnTo>
                    <a:pt x="546" y="369"/>
                  </a:lnTo>
                  <a:lnTo>
                    <a:pt x="529" y="408"/>
                  </a:lnTo>
                  <a:lnTo>
                    <a:pt x="506" y="445"/>
                  </a:lnTo>
                  <a:lnTo>
                    <a:pt x="478" y="478"/>
                  </a:lnTo>
                  <a:lnTo>
                    <a:pt x="445" y="506"/>
                  </a:lnTo>
                  <a:lnTo>
                    <a:pt x="408" y="529"/>
                  </a:lnTo>
                  <a:lnTo>
                    <a:pt x="369" y="546"/>
                  </a:lnTo>
                  <a:lnTo>
                    <a:pt x="326" y="556"/>
                  </a:lnTo>
                  <a:lnTo>
                    <a:pt x="280" y="560"/>
                  </a:lnTo>
                  <a:lnTo>
                    <a:pt x="235" y="556"/>
                  </a:lnTo>
                  <a:lnTo>
                    <a:pt x="194" y="547"/>
                  </a:lnTo>
                  <a:lnTo>
                    <a:pt x="154" y="530"/>
                  </a:lnTo>
                  <a:lnTo>
                    <a:pt x="118" y="508"/>
                  </a:lnTo>
                  <a:lnTo>
                    <a:pt x="85" y="481"/>
                  </a:lnTo>
                  <a:lnTo>
                    <a:pt x="57" y="450"/>
                  </a:lnTo>
                  <a:lnTo>
                    <a:pt x="33" y="412"/>
                  </a:lnTo>
                  <a:lnTo>
                    <a:pt x="15" y="371"/>
                  </a:lnTo>
                  <a:lnTo>
                    <a:pt x="4" y="327"/>
                  </a:lnTo>
                  <a:lnTo>
                    <a:pt x="0" y="280"/>
                  </a:lnTo>
                  <a:lnTo>
                    <a:pt x="4" y="234"/>
                  </a:lnTo>
                  <a:lnTo>
                    <a:pt x="14" y="191"/>
                  </a:lnTo>
                  <a:lnTo>
                    <a:pt x="31" y="152"/>
                  </a:lnTo>
                  <a:lnTo>
                    <a:pt x="53" y="115"/>
                  </a:lnTo>
                  <a:lnTo>
                    <a:pt x="82" y="82"/>
                  </a:lnTo>
                  <a:lnTo>
                    <a:pt x="115" y="53"/>
                  </a:lnTo>
                  <a:lnTo>
                    <a:pt x="152" y="31"/>
                  </a:lnTo>
                  <a:lnTo>
                    <a:pt x="191" y="14"/>
                  </a:lnTo>
                  <a:lnTo>
                    <a:pt x="234" y="4"/>
                  </a:lnTo>
                  <a:lnTo>
                    <a:pt x="280" y="0"/>
                  </a:lnTo>
                  <a:close/>
                </a:path>
              </a:pathLst>
            </a:custGeom>
            <a:solidFill>
              <a:srgbClr val="002060"/>
            </a:solidFill>
            <a:ln w="9525" cap="flat" cmpd="sng">
              <a:solidFill>
                <a:schemeClr val="accent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 name="Google Shape;152;p5">
              <a:extLst>
                <a:ext uri="{FF2B5EF4-FFF2-40B4-BE49-F238E27FC236}">
                  <a16:creationId xmlns:a16="http://schemas.microsoft.com/office/drawing/2014/main" id="{9685438F-62F4-4DD2-8306-FC33F46A0C54}"/>
                </a:ext>
              </a:extLst>
            </p:cNvPr>
            <p:cNvSpPr/>
            <p:nvPr/>
          </p:nvSpPr>
          <p:spPr>
            <a:xfrm>
              <a:off x="9854814" y="2542684"/>
              <a:ext cx="1285703" cy="1288502"/>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3"/>
                </a:solidFill>
                <a:latin typeface="Calibri"/>
                <a:ea typeface="Calibri"/>
                <a:cs typeface="Calibri"/>
                <a:sym typeface="Calibri"/>
              </a:endParaRPr>
            </a:p>
          </p:txBody>
        </p:sp>
      </p:grpSp>
      <p:grpSp>
        <p:nvGrpSpPr>
          <p:cNvPr id="20" name="Google Shape;153;p5">
            <a:extLst>
              <a:ext uri="{FF2B5EF4-FFF2-40B4-BE49-F238E27FC236}">
                <a16:creationId xmlns:a16="http://schemas.microsoft.com/office/drawing/2014/main" id="{23C9572E-1365-C7A1-033A-CE8E076F089D}"/>
              </a:ext>
              <a:ext uri="{C183D7F6-B498-43B3-948B-1728B52AA6E4}">
                <adec:decorative xmlns:adec="http://schemas.microsoft.com/office/drawing/2017/decorative" val="1"/>
              </a:ext>
            </a:extLst>
          </p:cNvPr>
          <p:cNvGrpSpPr/>
          <p:nvPr/>
        </p:nvGrpSpPr>
        <p:grpSpPr>
          <a:xfrm>
            <a:off x="2229947" y="3374223"/>
            <a:ext cx="1584081" cy="1578142"/>
            <a:chOff x="6733890" y="2344087"/>
            <a:chExt cx="1694906" cy="1688874"/>
          </a:xfrm>
        </p:grpSpPr>
        <p:sp>
          <p:nvSpPr>
            <p:cNvPr id="21" name="Google Shape;154;p5">
              <a:extLst>
                <a:ext uri="{FF2B5EF4-FFF2-40B4-BE49-F238E27FC236}">
                  <a16:creationId xmlns:a16="http://schemas.microsoft.com/office/drawing/2014/main" id="{8024B9B2-9B63-F0B6-0528-38A661DFD7A6}"/>
                </a:ext>
              </a:extLst>
            </p:cNvPr>
            <p:cNvSpPr/>
            <p:nvPr/>
          </p:nvSpPr>
          <p:spPr>
            <a:xfrm>
              <a:off x="6733890" y="2344087"/>
              <a:ext cx="1694906" cy="1688874"/>
            </a:xfrm>
            <a:prstGeom prst="ellipse">
              <a:avLst/>
            </a:prstGeom>
            <a:solidFill>
              <a:srgbClr val="074F6A"/>
            </a:solid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u="none">
                <a:solidFill>
                  <a:schemeClr val="dk1"/>
                </a:solidFill>
                <a:latin typeface="Calibri"/>
                <a:ea typeface="Calibri"/>
                <a:cs typeface="Calibri"/>
                <a:sym typeface="Calibri"/>
              </a:endParaRPr>
            </a:p>
          </p:txBody>
        </p:sp>
        <p:sp>
          <p:nvSpPr>
            <p:cNvPr id="22" name="Google Shape;155;p5">
              <a:extLst>
                <a:ext uri="{FF2B5EF4-FFF2-40B4-BE49-F238E27FC236}">
                  <a16:creationId xmlns:a16="http://schemas.microsoft.com/office/drawing/2014/main" id="{47AB08DC-DA0A-6874-5B3A-ECCA85D1B449}"/>
                </a:ext>
              </a:extLst>
            </p:cNvPr>
            <p:cNvSpPr/>
            <p:nvPr/>
          </p:nvSpPr>
          <p:spPr>
            <a:xfrm>
              <a:off x="6938804" y="2541096"/>
              <a:ext cx="1285078" cy="1288501"/>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3"/>
                </a:solidFill>
                <a:latin typeface="Calibri"/>
                <a:ea typeface="Calibri"/>
                <a:cs typeface="Calibri"/>
                <a:sym typeface="Calibri"/>
              </a:endParaRPr>
            </a:p>
          </p:txBody>
        </p:sp>
      </p:grpSp>
      <p:sp>
        <p:nvSpPr>
          <p:cNvPr id="23" name="Google Shape;156;p5">
            <a:extLst>
              <a:ext uri="{FF2B5EF4-FFF2-40B4-BE49-F238E27FC236}">
                <a16:creationId xmlns:a16="http://schemas.microsoft.com/office/drawing/2014/main" id="{96182158-ACBA-9DC7-FD90-E7F00EC071D8}"/>
              </a:ext>
            </a:extLst>
          </p:cNvPr>
          <p:cNvSpPr txBox="1"/>
          <p:nvPr/>
        </p:nvSpPr>
        <p:spPr>
          <a:xfrm>
            <a:off x="9962053" y="4450542"/>
            <a:ext cx="2592181"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b="0" u="none">
                <a:solidFill>
                  <a:schemeClr val="lt1"/>
                </a:solidFill>
                <a:latin typeface="Calibri"/>
                <a:ea typeface="Calibri"/>
                <a:cs typeface="Calibri"/>
                <a:sym typeface="Calibri"/>
              </a:rPr>
              <a:t>הפקת </a:t>
            </a:r>
            <a:endParaRPr/>
          </a:p>
          <a:p>
            <a:pPr marL="0" marR="0" lvl="0" indent="0" algn="ctr" rtl="1">
              <a:lnSpc>
                <a:spcPct val="90000"/>
              </a:lnSpc>
              <a:spcBef>
                <a:spcPts val="0"/>
              </a:spcBef>
              <a:spcAft>
                <a:spcPts val="0"/>
              </a:spcAft>
              <a:buClr>
                <a:schemeClr val="lt1"/>
              </a:buClr>
              <a:buSzPts val="2800"/>
              <a:buFont typeface="Arial"/>
              <a:buNone/>
            </a:pPr>
            <a:r>
              <a:rPr lang="iw-IL" sz="2200" b="0" u="none">
                <a:solidFill>
                  <a:schemeClr val="lt1"/>
                </a:solidFill>
                <a:latin typeface="Calibri"/>
                <a:ea typeface="Calibri"/>
                <a:cs typeface="Calibri"/>
                <a:sym typeface="Calibri"/>
              </a:rPr>
              <a:t>חומרי הגלם</a:t>
            </a:r>
            <a:endParaRPr/>
          </a:p>
        </p:txBody>
      </p:sp>
      <p:sp>
        <p:nvSpPr>
          <p:cNvPr id="24" name="Google Shape;157;p5">
            <a:extLst>
              <a:ext uri="{FF2B5EF4-FFF2-40B4-BE49-F238E27FC236}">
                <a16:creationId xmlns:a16="http://schemas.microsoft.com/office/drawing/2014/main" id="{C09C025B-7D19-1A91-9475-69B027415DFB}"/>
              </a:ext>
            </a:extLst>
          </p:cNvPr>
          <p:cNvSpPr txBox="1"/>
          <p:nvPr/>
        </p:nvSpPr>
        <p:spPr>
          <a:xfrm>
            <a:off x="8665962" y="2788850"/>
            <a:ext cx="2592181"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b="0" u="none">
                <a:solidFill>
                  <a:schemeClr val="lt1"/>
                </a:solidFill>
                <a:latin typeface="Calibri"/>
                <a:ea typeface="Calibri"/>
                <a:cs typeface="Calibri"/>
                <a:sym typeface="Calibri"/>
              </a:rPr>
              <a:t>שינוע </a:t>
            </a:r>
            <a:endParaRPr/>
          </a:p>
          <a:p>
            <a:pPr marL="0" marR="0" lvl="0" indent="0" algn="ctr" rtl="1">
              <a:lnSpc>
                <a:spcPct val="90000"/>
              </a:lnSpc>
              <a:spcBef>
                <a:spcPts val="0"/>
              </a:spcBef>
              <a:spcAft>
                <a:spcPts val="0"/>
              </a:spcAft>
              <a:buClr>
                <a:schemeClr val="lt1"/>
              </a:buClr>
              <a:buSzPts val="2800"/>
              <a:buFont typeface="Arial"/>
              <a:buNone/>
            </a:pPr>
            <a:r>
              <a:rPr lang="iw-IL" sz="2200" b="0" u="none">
                <a:solidFill>
                  <a:schemeClr val="lt1"/>
                </a:solidFill>
                <a:latin typeface="Calibri"/>
                <a:ea typeface="Calibri"/>
                <a:cs typeface="Calibri"/>
                <a:sym typeface="Calibri"/>
              </a:rPr>
              <a:t>חומרי הגלם</a:t>
            </a:r>
            <a:endParaRPr/>
          </a:p>
        </p:txBody>
      </p:sp>
      <p:sp>
        <p:nvSpPr>
          <p:cNvPr id="25" name="Google Shape;158;p5">
            <a:extLst>
              <a:ext uri="{FF2B5EF4-FFF2-40B4-BE49-F238E27FC236}">
                <a16:creationId xmlns:a16="http://schemas.microsoft.com/office/drawing/2014/main" id="{76C403FF-D850-C36C-6F25-22DB678FE077}"/>
              </a:ext>
            </a:extLst>
          </p:cNvPr>
          <p:cNvSpPr txBox="1"/>
          <p:nvPr/>
        </p:nvSpPr>
        <p:spPr>
          <a:xfrm>
            <a:off x="6734293" y="2093256"/>
            <a:ext cx="2592181"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b="0" u="none">
                <a:solidFill>
                  <a:schemeClr val="lt1"/>
                </a:solidFill>
                <a:latin typeface="Calibri"/>
                <a:ea typeface="Calibri"/>
                <a:cs typeface="Calibri"/>
                <a:sym typeface="Calibri"/>
              </a:rPr>
              <a:t>ייצור המוצר</a:t>
            </a:r>
            <a:endParaRPr/>
          </a:p>
        </p:txBody>
      </p:sp>
      <p:sp>
        <p:nvSpPr>
          <p:cNvPr id="26" name="Google Shape;159;p5">
            <a:extLst>
              <a:ext uri="{FF2B5EF4-FFF2-40B4-BE49-F238E27FC236}">
                <a16:creationId xmlns:a16="http://schemas.microsoft.com/office/drawing/2014/main" id="{68A55483-11C0-ECFD-C58B-1B81777BB122}"/>
              </a:ext>
            </a:extLst>
          </p:cNvPr>
          <p:cNvSpPr txBox="1"/>
          <p:nvPr/>
        </p:nvSpPr>
        <p:spPr>
          <a:xfrm>
            <a:off x="2590681" y="2037975"/>
            <a:ext cx="2592181"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b="0" u="none">
                <a:solidFill>
                  <a:schemeClr val="lt1"/>
                </a:solidFill>
                <a:latin typeface="Calibri"/>
                <a:ea typeface="Calibri"/>
                <a:cs typeface="Calibri"/>
                <a:sym typeface="Calibri"/>
              </a:rPr>
              <a:t>הפצת המוצר</a:t>
            </a:r>
            <a:endParaRPr/>
          </a:p>
        </p:txBody>
      </p:sp>
      <p:sp>
        <p:nvSpPr>
          <p:cNvPr id="27" name="Google Shape;160;p5">
            <a:extLst>
              <a:ext uri="{FF2B5EF4-FFF2-40B4-BE49-F238E27FC236}">
                <a16:creationId xmlns:a16="http://schemas.microsoft.com/office/drawing/2014/main" id="{702924D3-8B99-055B-AF25-99A0CF2E9C3C}"/>
              </a:ext>
            </a:extLst>
          </p:cNvPr>
          <p:cNvSpPr txBox="1"/>
          <p:nvPr/>
        </p:nvSpPr>
        <p:spPr>
          <a:xfrm>
            <a:off x="678246" y="2964230"/>
            <a:ext cx="2592181"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b="0" u="none">
                <a:solidFill>
                  <a:schemeClr val="lt1"/>
                </a:solidFill>
                <a:latin typeface="Calibri"/>
                <a:ea typeface="Calibri"/>
                <a:cs typeface="Calibri"/>
                <a:sym typeface="Calibri"/>
              </a:rPr>
              <a:t>שימוש במוצר</a:t>
            </a:r>
            <a:endParaRPr/>
          </a:p>
        </p:txBody>
      </p:sp>
      <p:sp>
        <p:nvSpPr>
          <p:cNvPr id="28" name="Google Shape;161;p5">
            <a:extLst>
              <a:ext uri="{FF2B5EF4-FFF2-40B4-BE49-F238E27FC236}">
                <a16:creationId xmlns:a16="http://schemas.microsoft.com/office/drawing/2014/main" id="{6F8F9B04-A06C-5C0A-8756-C78DCB1DB993}"/>
              </a:ext>
            </a:extLst>
          </p:cNvPr>
          <p:cNvSpPr txBox="1"/>
          <p:nvPr/>
        </p:nvSpPr>
        <p:spPr>
          <a:xfrm>
            <a:off x="-326031" y="4412935"/>
            <a:ext cx="2592181" cy="808109"/>
          </a:xfrm>
          <a:prstGeom prst="rect">
            <a:avLst/>
          </a:prstGeom>
          <a:noFill/>
          <a:ln>
            <a:noFill/>
          </a:ln>
        </p:spPr>
        <p:txBody>
          <a:bodyPr spcFirstLastPara="1" wrap="square" lIns="91425" tIns="45700" rIns="91425" bIns="45700" anchor="t" anchorCtr="0">
            <a:normAutofit/>
          </a:bodyPr>
          <a:lstStyle/>
          <a:p>
            <a:pPr marL="0" marR="0" lvl="0" indent="0" algn="ctr" rtl="1">
              <a:lnSpc>
                <a:spcPct val="90000"/>
              </a:lnSpc>
              <a:spcBef>
                <a:spcPts val="0"/>
              </a:spcBef>
              <a:spcAft>
                <a:spcPts val="0"/>
              </a:spcAft>
              <a:buClr>
                <a:schemeClr val="lt1"/>
              </a:buClr>
              <a:buSzPts val="2800"/>
              <a:buFont typeface="Arial"/>
              <a:buNone/>
            </a:pPr>
            <a:r>
              <a:rPr lang="iw-IL" sz="2200" b="0" u="none">
                <a:solidFill>
                  <a:schemeClr val="lt1"/>
                </a:solidFill>
                <a:latin typeface="Calibri"/>
                <a:ea typeface="Calibri"/>
                <a:cs typeface="Calibri"/>
                <a:sym typeface="Calibri"/>
              </a:rPr>
              <a:t>סיום</a:t>
            </a:r>
            <a:endParaRPr/>
          </a:p>
          <a:p>
            <a:pPr marL="0" marR="0" lvl="0" indent="0" algn="ctr" rtl="1">
              <a:lnSpc>
                <a:spcPct val="90000"/>
              </a:lnSpc>
              <a:spcBef>
                <a:spcPts val="0"/>
              </a:spcBef>
              <a:spcAft>
                <a:spcPts val="0"/>
              </a:spcAft>
              <a:buClr>
                <a:schemeClr val="lt1"/>
              </a:buClr>
              <a:buSzPts val="2800"/>
              <a:buFont typeface="Arial"/>
              <a:buNone/>
            </a:pPr>
            <a:r>
              <a:rPr lang="iw-IL" sz="2200" b="0" u="none">
                <a:solidFill>
                  <a:schemeClr val="lt1"/>
                </a:solidFill>
                <a:latin typeface="Calibri"/>
                <a:ea typeface="Calibri"/>
                <a:cs typeface="Calibri"/>
                <a:sym typeface="Calibri"/>
              </a:rPr>
              <a:t>השימוש במוצר</a:t>
            </a:r>
            <a:endParaRPr/>
          </a:p>
        </p:txBody>
      </p:sp>
      <p:pic>
        <p:nvPicPr>
          <p:cNvPr id="29" name="Google Shape;162;p5">
            <a:extLst>
              <a:ext uri="{FF2B5EF4-FFF2-40B4-BE49-F238E27FC236}">
                <a16:creationId xmlns:a16="http://schemas.microsoft.com/office/drawing/2014/main" id="{0758777F-4086-883B-0EAA-90A31C9AE8CE}"/>
              </a:ext>
              <a:ext uri="{C183D7F6-B498-43B3-948B-1728B52AA6E4}">
                <adec:decorative xmlns:adec="http://schemas.microsoft.com/office/drawing/2017/decorative" val="1"/>
              </a:ext>
            </a:extLst>
          </p:cNvPr>
          <p:cNvPicPr preferRelativeResize="0"/>
          <p:nvPr/>
        </p:nvPicPr>
        <p:blipFill rotWithShape="1">
          <a:blip r:embed="rId4">
            <a:clrChange>
              <a:clrFrom>
                <a:srgbClr val="FFFFFF"/>
              </a:clrFrom>
              <a:clrTo>
                <a:srgbClr val="FFFFFF">
                  <a:alpha val="0"/>
                </a:srgbClr>
              </a:clrTo>
            </a:clrChange>
            <a:alphaModFix/>
          </a:blip>
          <a:srcRect l="11669" t="5926" r="73161" b="77469"/>
          <a:stretch/>
        </p:blipFill>
        <p:spPr>
          <a:xfrm>
            <a:off x="4381327" y="2741287"/>
            <a:ext cx="1060619" cy="898476"/>
          </a:xfrm>
          <a:prstGeom prst="rect">
            <a:avLst/>
          </a:prstGeom>
          <a:noFill/>
          <a:ln>
            <a:noFill/>
          </a:ln>
        </p:spPr>
      </p:pic>
      <p:pic>
        <p:nvPicPr>
          <p:cNvPr id="30" name="Google Shape;163;p5">
            <a:extLst>
              <a:ext uri="{FF2B5EF4-FFF2-40B4-BE49-F238E27FC236}">
                <a16:creationId xmlns:a16="http://schemas.microsoft.com/office/drawing/2014/main" id="{8099F075-8ADA-1CCE-5A18-449A629AA187}"/>
              </a:ext>
              <a:ext uri="{C183D7F6-B498-43B3-948B-1728B52AA6E4}">
                <adec:decorative xmlns:adec="http://schemas.microsoft.com/office/drawing/2017/decorative" val="1"/>
              </a:ext>
            </a:extLst>
          </p:cNvPr>
          <p:cNvPicPr preferRelativeResize="0"/>
          <p:nvPr/>
        </p:nvPicPr>
        <p:blipFill rotWithShape="1">
          <a:blip r:embed="rId5">
            <a:clrChange>
              <a:clrFrom>
                <a:srgbClr val="FFFFFF"/>
              </a:clrFrom>
              <a:clrTo>
                <a:srgbClr val="FFFFFF">
                  <a:alpha val="0"/>
                </a:srgbClr>
              </a:clrTo>
            </a:clrChange>
            <a:alphaModFix/>
          </a:blip>
          <a:srcRect l="73383" r="2570"/>
          <a:stretch/>
        </p:blipFill>
        <p:spPr>
          <a:xfrm>
            <a:off x="1335033" y="5191821"/>
            <a:ext cx="1206598" cy="1237229"/>
          </a:xfrm>
          <a:prstGeom prst="rect">
            <a:avLst/>
          </a:prstGeom>
          <a:noFill/>
          <a:ln>
            <a:noFill/>
          </a:ln>
        </p:spPr>
      </p:pic>
      <p:pic>
        <p:nvPicPr>
          <p:cNvPr id="31" name="Google Shape;164;p5">
            <a:extLst>
              <a:ext uri="{FF2B5EF4-FFF2-40B4-BE49-F238E27FC236}">
                <a16:creationId xmlns:a16="http://schemas.microsoft.com/office/drawing/2014/main" id="{42CA1015-1C4F-C0C4-A2B8-8A7A5673EA87}"/>
              </a:ext>
              <a:ext uri="{C183D7F6-B498-43B3-948B-1728B52AA6E4}">
                <adec:decorative xmlns:adec="http://schemas.microsoft.com/office/drawing/2017/decorative" val="1"/>
              </a:ext>
            </a:extLst>
          </p:cNvPr>
          <p:cNvPicPr preferRelativeResize="0"/>
          <p:nvPr/>
        </p:nvPicPr>
        <p:blipFill rotWithShape="1">
          <a:blip r:embed="rId6">
            <a:clrChange>
              <a:clrFrom>
                <a:srgbClr val="FFFFFF"/>
              </a:clrFrom>
              <a:clrTo>
                <a:srgbClr val="FFFFFF">
                  <a:alpha val="0"/>
                </a:srgbClr>
              </a:clrTo>
            </a:clrChange>
            <a:alphaModFix/>
          </a:blip>
          <a:srcRect l="44148" t="8181" r="44474" b="68807"/>
          <a:stretch/>
        </p:blipFill>
        <p:spPr>
          <a:xfrm>
            <a:off x="9593070" y="5313478"/>
            <a:ext cx="947851" cy="1138137"/>
          </a:xfrm>
          <a:prstGeom prst="rect">
            <a:avLst/>
          </a:prstGeom>
          <a:noFill/>
          <a:ln>
            <a:noFill/>
          </a:ln>
        </p:spPr>
      </p:pic>
      <p:pic>
        <p:nvPicPr>
          <p:cNvPr id="32" name="Google Shape;165;p5">
            <a:extLst>
              <a:ext uri="{FF2B5EF4-FFF2-40B4-BE49-F238E27FC236}">
                <a16:creationId xmlns:a16="http://schemas.microsoft.com/office/drawing/2014/main" id="{251D9CDC-7017-8706-0FD7-936ED07A7539}"/>
              </a:ext>
              <a:ext uri="{C183D7F6-B498-43B3-948B-1728B52AA6E4}">
                <adec:decorative xmlns:adec="http://schemas.microsoft.com/office/drawing/2017/decorative" val="1"/>
              </a:ext>
            </a:extLst>
          </p:cNvPr>
          <p:cNvPicPr preferRelativeResize="0"/>
          <p:nvPr/>
        </p:nvPicPr>
        <p:blipFill rotWithShape="1">
          <a:blip r:embed="rId7">
            <a:clrChange>
              <a:clrFrom>
                <a:srgbClr val="FFFFFF"/>
              </a:clrFrom>
              <a:clrTo>
                <a:srgbClr val="FFFFFF">
                  <a:alpha val="0"/>
                </a:srgbClr>
              </a:clrTo>
            </a:clrChange>
            <a:alphaModFix/>
          </a:blip>
          <a:srcRect l="71933" t="30523" r="8215" b="53442"/>
          <a:stretch/>
        </p:blipFill>
        <p:spPr>
          <a:xfrm>
            <a:off x="8190818" y="3581187"/>
            <a:ext cx="1303189" cy="1052657"/>
          </a:xfrm>
          <a:prstGeom prst="rect">
            <a:avLst/>
          </a:prstGeom>
          <a:noFill/>
          <a:ln>
            <a:noFill/>
          </a:ln>
        </p:spPr>
      </p:pic>
      <p:pic>
        <p:nvPicPr>
          <p:cNvPr id="33" name="Google Shape;166;p5">
            <a:extLst>
              <a:ext uri="{FF2B5EF4-FFF2-40B4-BE49-F238E27FC236}">
                <a16:creationId xmlns:a16="http://schemas.microsoft.com/office/drawing/2014/main" id="{11A8160F-18AD-F250-4091-DF65F7CE8200}"/>
              </a:ext>
              <a:ext uri="{C183D7F6-B498-43B3-948B-1728B52AA6E4}">
                <adec:decorative xmlns:adec="http://schemas.microsoft.com/office/drawing/2017/decorative" val="1"/>
              </a:ext>
            </a:extLst>
          </p:cNvPr>
          <p:cNvPicPr preferRelativeResize="0"/>
          <p:nvPr/>
        </p:nvPicPr>
        <p:blipFill rotWithShape="1">
          <a:blip r:embed="rId8">
            <a:clrChange>
              <a:clrFrom>
                <a:srgbClr val="F5F5F5"/>
              </a:clrFrom>
              <a:clrTo>
                <a:srgbClr val="F5F5F5">
                  <a:alpha val="0"/>
                </a:srgbClr>
              </a:clrTo>
            </a:clrChange>
            <a:alphaModFix/>
          </a:blip>
          <a:srcRect l="45286" t="37430" r="42841" b="38571"/>
          <a:stretch/>
        </p:blipFill>
        <p:spPr>
          <a:xfrm>
            <a:off x="6501767" y="2528089"/>
            <a:ext cx="1151526" cy="1255493"/>
          </a:xfrm>
          <a:prstGeom prst="rect">
            <a:avLst/>
          </a:prstGeom>
          <a:noFill/>
          <a:ln>
            <a:noFill/>
          </a:ln>
        </p:spPr>
      </p:pic>
      <p:pic>
        <p:nvPicPr>
          <p:cNvPr id="34" name="Google Shape;167;p5">
            <a:extLst>
              <a:ext uri="{FF2B5EF4-FFF2-40B4-BE49-F238E27FC236}">
                <a16:creationId xmlns:a16="http://schemas.microsoft.com/office/drawing/2014/main" id="{092D7F16-17AE-80CD-A077-AB794468CA2A}"/>
              </a:ext>
              <a:ext uri="{C183D7F6-B498-43B3-948B-1728B52AA6E4}">
                <adec:decorative xmlns:adec="http://schemas.microsoft.com/office/drawing/2017/decorative" val="1"/>
              </a:ext>
            </a:extLst>
          </p:cNvPr>
          <p:cNvPicPr preferRelativeResize="0"/>
          <p:nvPr/>
        </p:nvPicPr>
        <p:blipFill rotWithShape="1">
          <a:blip r:embed="rId9">
            <a:clrChange>
              <a:clrFrom>
                <a:srgbClr val="FFFFFF"/>
              </a:clrFrom>
              <a:clrTo>
                <a:srgbClr val="FFFFFF">
                  <a:alpha val="0"/>
                </a:srgbClr>
              </a:clrTo>
            </a:clrChange>
            <a:alphaModFix/>
          </a:blip>
          <a:srcRect l="42255" t="8802" r="42687" b="73362"/>
          <a:stretch/>
        </p:blipFill>
        <p:spPr>
          <a:xfrm>
            <a:off x="2350101" y="3558315"/>
            <a:ext cx="1314291" cy="122318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4"/>
                                        </p:tgtEl>
                                        <p:attrNameLst>
                                          <p:attrName>style.visibility</p:attrName>
                                        </p:attrNameLst>
                                      </p:cBhvr>
                                      <p:to>
                                        <p:strVal val="visible"/>
                                      </p:to>
                                    </p:set>
                                    <p:animEffect transition="in" filter="fade">
                                      <p:cBhvr>
                                        <p:cTn id="7" dur="10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2" name="Google Shape;222;p7"/>
          <p:cNvSpPr>
            <a:spLocks noGrp="1"/>
          </p:cNvSpPr>
          <p:nvPr>
            <p:ph type="title" idx="4294967295"/>
          </p:nvPr>
        </p:nvSpPr>
        <p:spPr>
          <a:xfrm>
            <a:off x="7633209" y="197443"/>
            <a:ext cx="4146289" cy="2200562"/>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r" defTabSz="914400" rtl="1" eaLnBrk="1" fontAlgn="auto" latinLnBrk="0" hangingPunct="1">
              <a:lnSpc>
                <a:spcPct val="100000"/>
              </a:lnSpc>
              <a:spcBef>
                <a:spcPts val="0"/>
              </a:spcBef>
              <a:spcAft>
                <a:spcPts val="0"/>
              </a:spcAft>
              <a:buClr>
                <a:srgbClr val="000000"/>
              </a:buClr>
              <a:buSzPts val="8800"/>
              <a:buFont typeface="Arial"/>
              <a:buNone/>
              <a:tabLst/>
              <a:defRPr/>
            </a:pPr>
            <a:r>
              <a:rPr kumimoji="0" lang="iw-IL" sz="6000" b="1" i="0" u="none" strike="noStrike" kern="0" cap="none" spc="0" normalizeH="0" baseline="0" noProof="0" dirty="0">
                <a:ln>
                  <a:noFill/>
                </a:ln>
                <a:solidFill>
                  <a:schemeClr val="lt1"/>
                </a:solidFill>
                <a:effectLst/>
                <a:uLnTx/>
                <a:uFillTx/>
                <a:latin typeface="Calibri"/>
                <a:ea typeface="Calibri"/>
                <a:cs typeface="Calibri"/>
                <a:sym typeface="Calibri"/>
              </a:rPr>
              <a:t>טביעת רגל</a:t>
            </a:r>
            <a:br>
              <a:rPr kumimoji="0" lang="iw-IL" sz="6000" b="1" i="0" u="none" strike="noStrike" kern="0" cap="none" spc="0" normalizeH="0" baseline="0" noProof="0" dirty="0">
                <a:ln>
                  <a:noFill/>
                </a:ln>
                <a:solidFill>
                  <a:schemeClr val="lt1"/>
                </a:solidFill>
                <a:effectLst/>
                <a:uLnTx/>
                <a:uFillTx/>
                <a:latin typeface="Calibri"/>
                <a:ea typeface="Calibri"/>
                <a:cs typeface="Calibri"/>
                <a:sym typeface="Calibri"/>
              </a:rPr>
            </a:br>
            <a:r>
              <a:rPr kumimoji="0" lang="iw-IL" sz="7700" b="1" i="0" u="none" strike="noStrike" kern="0" cap="none" spc="0" normalizeH="0" baseline="0" noProof="0" dirty="0">
                <a:ln>
                  <a:noFill/>
                </a:ln>
                <a:solidFill>
                  <a:schemeClr val="lt1"/>
                </a:solidFill>
                <a:effectLst/>
                <a:uLnTx/>
                <a:uFillTx/>
                <a:latin typeface="Calibri"/>
                <a:ea typeface="Calibri"/>
                <a:cs typeface="Calibri"/>
                <a:sym typeface="Calibri"/>
              </a:rPr>
              <a:t>אקולוגית</a:t>
            </a:r>
            <a:endParaRPr kumimoji="0" lang="iw-IL" sz="77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20" name="Google Shape;220;p7"/>
          <p:cNvSpPr/>
          <p:nvPr/>
        </p:nvSpPr>
        <p:spPr>
          <a:xfrm>
            <a:off x="6305355" y="2353571"/>
            <a:ext cx="5474143" cy="3046948"/>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8800"/>
              <a:buFont typeface="Arial"/>
              <a:buNone/>
            </a:pPr>
            <a:r>
              <a:rPr lang="iw-IL" sz="2400" dirty="0">
                <a:solidFill>
                  <a:schemeClr val="lt1"/>
                </a:solidFill>
                <a:latin typeface="Calibri"/>
                <a:ea typeface="Calibri"/>
                <a:cs typeface="Calibri"/>
                <a:sym typeface="Calibri"/>
              </a:rPr>
              <a:t>מתארת את השפעת פעולות היום יום של בני האדם על כדור הארץ</a:t>
            </a:r>
            <a:r>
              <a:rPr lang="he-IL" sz="2400">
                <a:solidFill>
                  <a:schemeClr val="lt1"/>
                </a:solidFill>
                <a:latin typeface="Calibri"/>
                <a:ea typeface="Calibri"/>
                <a:cs typeface="Calibri"/>
                <a:sym typeface="Calibri"/>
              </a:rPr>
              <a:t>.</a:t>
            </a:r>
            <a:r>
              <a:rPr lang="iw-IL" sz="2400">
                <a:solidFill>
                  <a:schemeClr val="lt1"/>
                </a:solidFill>
                <a:latin typeface="Calibri"/>
                <a:ea typeface="Calibri"/>
                <a:cs typeface="Calibri"/>
                <a:sym typeface="Calibri"/>
              </a:rPr>
              <a:t> </a:t>
            </a:r>
            <a:endParaRPr dirty="0"/>
          </a:p>
          <a:p>
            <a:pPr marL="0" marR="0" lvl="0" indent="0" algn="r" rtl="1">
              <a:lnSpc>
                <a:spcPct val="100000"/>
              </a:lnSpc>
              <a:spcBef>
                <a:spcPts val="0"/>
              </a:spcBef>
              <a:spcAft>
                <a:spcPts val="0"/>
              </a:spcAft>
              <a:buClr>
                <a:srgbClr val="000000"/>
              </a:buClr>
              <a:buSzPts val="8800"/>
              <a:buFont typeface="Arial"/>
              <a:buNone/>
            </a:pPr>
            <a:endParaRPr sz="2400" dirty="0">
              <a:solidFill>
                <a:schemeClr val="lt1"/>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8800"/>
              <a:buFont typeface="Arial"/>
              <a:buNone/>
            </a:pPr>
            <a:r>
              <a:rPr lang="iw-IL" sz="2400" dirty="0">
                <a:solidFill>
                  <a:schemeClr val="lt1"/>
                </a:solidFill>
                <a:latin typeface="Calibri"/>
                <a:ea typeface="Calibri"/>
                <a:cs typeface="Calibri"/>
                <a:sym typeface="Calibri"/>
              </a:rPr>
              <a:t>באמצעות שיטה זו ניתן לחשב עד כמה אנו</a:t>
            </a:r>
            <a:endParaRPr dirty="0"/>
          </a:p>
          <a:p>
            <a:pPr marL="0" marR="0" lvl="0" indent="0" algn="r" rtl="1">
              <a:lnSpc>
                <a:spcPct val="100000"/>
              </a:lnSpc>
              <a:spcBef>
                <a:spcPts val="0"/>
              </a:spcBef>
              <a:spcAft>
                <a:spcPts val="0"/>
              </a:spcAft>
              <a:buClr>
                <a:srgbClr val="000000"/>
              </a:buClr>
              <a:buSzPts val="8800"/>
              <a:buFont typeface="Arial"/>
              <a:buNone/>
            </a:pPr>
            <a:r>
              <a:rPr lang="iw-IL" sz="2400" dirty="0">
                <a:solidFill>
                  <a:schemeClr val="lt1"/>
                </a:solidFill>
                <a:latin typeface="Calibri"/>
                <a:ea typeface="Calibri"/>
                <a:cs typeface="Calibri"/>
                <a:sym typeface="Calibri"/>
              </a:rPr>
              <a:t>צורכים משאבים ומייצרים פסולת בהשוואה ל:</a:t>
            </a:r>
            <a:endParaRPr sz="2400" dirty="0">
              <a:solidFill>
                <a:schemeClr val="lt1"/>
              </a:solidFill>
              <a:latin typeface="Calibri"/>
              <a:ea typeface="Calibri"/>
              <a:cs typeface="Calibri"/>
              <a:sym typeface="Calibri"/>
            </a:endParaRPr>
          </a:p>
          <a:p>
            <a:pPr marL="457200" marR="0" lvl="0" indent="-381000" algn="r" rtl="1">
              <a:lnSpc>
                <a:spcPct val="100000"/>
              </a:lnSpc>
              <a:spcBef>
                <a:spcPts val="0"/>
              </a:spcBef>
              <a:spcAft>
                <a:spcPts val="0"/>
              </a:spcAft>
              <a:buClr>
                <a:schemeClr val="lt1"/>
              </a:buClr>
              <a:buSzPts val="2400"/>
              <a:buFont typeface="Calibri"/>
              <a:buChar char="●"/>
            </a:pPr>
            <a:r>
              <a:rPr lang="iw-IL" sz="2400" dirty="0">
                <a:solidFill>
                  <a:schemeClr val="lt1"/>
                </a:solidFill>
                <a:latin typeface="Calibri"/>
                <a:ea typeface="Calibri"/>
                <a:cs typeface="Calibri"/>
                <a:sym typeface="Calibri"/>
              </a:rPr>
              <a:t>כמות המשאבים בטבע</a:t>
            </a:r>
            <a:endParaRPr sz="2400" dirty="0">
              <a:solidFill>
                <a:schemeClr val="lt1"/>
              </a:solidFill>
              <a:latin typeface="Calibri"/>
              <a:ea typeface="Calibri"/>
              <a:cs typeface="Calibri"/>
              <a:sym typeface="Calibri"/>
            </a:endParaRPr>
          </a:p>
          <a:p>
            <a:pPr marL="457200" marR="0" lvl="0" indent="-381000" algn="r" rtl="1">
              <a:lnSpc>
                <a:spcPct val="100000"/>
              </a:lnSpc>
              <a:spcBef>
                <a:spcPts val="0"/>
              </a:spcBef>
              <a:spcAft>
                <a:spcPts val="0"/>
              </a:spcAft>
              <a:buClr>
                <a:schemeClr val="lt1"/>
              </a:buClr>
              <a:buSzPts val="2400"/>
              <a:buFont typeface="Calibri"/>
              <a:buChar char="●"/>
            </a:pPr>
            <a:r>
              <a:rPr lang="iw-IL" sz="2400" dirty="0">
                <a:solidFill>
                  <a:schemeClr val="lt1"/>
                </a:solidFill>
                <a:latin typeface="Calibri"/>
                <a:ea typeface="Calibri"/>
                <a:cs typeface="Calibri"/>
                <a:sym typeface="Calibri"/>
              </a:rPr>
              <a:t>קצב התחדשותם הטבעית</a:t>
            </a:r>
            <a:endParaRPr sz="2400" dirty="0">
              <a:solidFill>
                <a:schemeClr val="lt1"/>
              </a:solidFill>
              <a:latin typeface="Calibri"/>
              <a:ea typeface="Calibri"/>
              <a:cs typeface="Calibri"/>
              <a:sym typeface="Calibri"/>
            </a:endParaRPr>
          </a:p>
          <a:p>
            <a:pPr marL="457200" marR="0" lvl="0" indent="-381000" algn="r" rtl="1">
              <a:lnSpc>
                <a:spcPct val="100000"/>
              </a:lnSpc>
              <a:spcBef>
                <a:spcPts val="0"/>
              </a:spcBef>
              <a:spcAft>
                <a:spcPts val="0"/>
              </a:spcAft>
              <a:buClr>
                <a:schemeClr val="lt1"/>
              </a:buClr>
              <a:buSzPts val="2400"/>
              <a:buFont typeface="Calibri"/>
              <a:buChar char="●"/>
            </a:pPr>
            <a:r>
              <a:rPr lang="iw-IL" sz="2400" dirty="0">
                <a:solidFill>
                  <a:schemeClr val="lt1"/>
                </a:solidFill>
                <a:latin typeface="Calibri"/>
                <a:ea typeface="Calibri"/>
                <a:cs typeface="Calibri"/>
                <a:sym typeface="Calibri"/>
              </a:rPr>
              <a:t>יכולת הטבע לקלוט את הפסולת שלנו.</a:t>
            </a:r>
            <a:endParaRPr dirty="0"/>
          </a:p>
        </p:txBody>
      </p:sp>
      <p:pic>
        <p:nvPicPr>
          <p:cNvPr id="224" name="Google Shape;224;p7">
            <a:extLst>
              <a:ext uri="{C183D7F6-B498-43B3-948B-1728B52AA6E4}">
                <adec:decorative xmlns:adec="http://schemas.microsoft.com/office/drawing/2017/decorative" val="1"/>
              </a:ext>
            </a:extLst>
          </p:cNvPr>
          <p:cNvPicPr preferRelativeResize="0"/>
          <p:nvPr/>
        </p:nvPicPr>
        <p:blipFill rotWithShape="1">
          <a:blip r:embed="rId3">
            <a:alphaModFix/>
          </a:blip>
          <a:srcRect l="21117" r="18390"/>
          <a:stretch/>
        </p:blipFill>
        <p:spPr>
          <a:xfrm flipH="1">
            <a:off x="-128214" y="0"/>
            <a:ext cx="6224214"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איור של טביעת רגל בצורת נוף חקלאי הכולל שדות, מפעלים, אגמים ובתים – הממחיש את ההשפעה הסביבתית של פעילות אנושית.">
            <a:extLst>
              <a:ext uri="{FF2B5EF4-FFF2-40B4-BE49-F238E27FC236}">
                <a16:creationId xmlns:a16="http://schemas.microsoft.com/office/drawing/2014/main" id="{423C92B7-793C-6785-6549-0A49F0B6042B}"/>
              </a:ext>
            </a:extLst>
          </p:cNvPr>
          <p:cNvPicPr>
            <a:picLocks noChangeAspect="1"/>
          </p:cNvPicPr>
          <p:nvPr/>
        </p:nvPicPr>
        <p:blipFill>
          <a:blip r:embed="rId3"/>
          <a:stretch>
            <a:fillRect/>
          </a:stretch>
        </p:blipFill>
        <p:spPr>
          <a:xfrm>
            <a:off x="2825087" y="158087"/>
            <a:ext cx="6327917" cy="632791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cxnSp>
        <p:nvCxnSpPr>
          <p:cNvPr id="31" name="Straight Arrow Connector 30" descr="חץ המצביע על שמורת טבע בתוך טביעת הרגל">
            <a:extLst>
              <a:ext uri="{FF2B5EF4-FFF2-40B4-BE49-F238E27FC236}">
                <a16:creationId xmlns:a16="http://schemas.microsoft.com/office/drawing/2014/main" id="{B3888102-2E87-1451-C582-A4BE3C9A3618}"/>
              </a:ext>
            </a:extLst>
          </p:cNvPr>
          <p:cNvCxnSpPr>
            <a:cxnSpLocks/>
          </p:cNvCxnSpPr>
          <p:nvPr/>
        </p:nvCxnSpPr>
        <p:spPr>
          <a:xfrm flipH="1">
            <a:off x="8430931" y="1275652"/>
            <a:ext cx="698198" cy="35928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13">
            <a:extLst>
              <a:ext uri="{FF2B5EF4-FFF2-40B4-BE49-F238E27FC236}">
                <a16:creationId xmlns:a16="http://schemas.microsoft.com/office/drawing/2014/main" id="{102A9F7D-8014-0A0F-73AC-1CF68CBADF91}"/>
              </a:ext>
              <a:ext uri="{C183D7F6-B498-43B3-948B-1728B52AA6E4}">
                <adec:decorative xmlns:adec="http://schemas.microsoft.com/office/drawing/2017/decorative" val="1"/>
              </a:ext>
            </a:extLst>
          </p:cNvPr>
          <p:cNvSpPr/>
          <p:nvPr/>
        </p:nvSpPr>
        <p:spPr>
          <a:xfrm>
            <a:off x="8923868" y="745068"/>
            <a:ext cx="3088026" cy="820130"/>
          </a:xfrm>
          <a:prstGeom prst="roundRect">
            <a:avLst>
              <a:gd name="adj" fmla="val 50000"/>
            </a:avLst>
          </a:prstGeom>
          <a:solidFill>
            <a:schemeClr val="accent1"/>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sz="2200" dirty="0">
              <a:latin typeface="Calibri" panose="020F0502020204030204" pitchFamily="34" charset="0"/>
              <a:cs typeface="Calibri" panose="020F0502020204030204" pitchFamily="34" charset="0"/>
            </a:endParaRPr>
          </a:p>
        </p:txBody>
      </p:sp>
      <p:sp>
        <p:nvSpPr>
          <p:cNvPr id="33" name="Title 32">
            <a:extLst>
              <a:ext uri="{FF2B5EF4-FFF2-40B4-BE49-F238E27FC236}">
                <a16:creationId xmlns:a16="http://schemas.microsoft.com/office/drawing/2014/main" id="{BED7C9A2-E57F-8DC9-64F8-D9B0B4E7C44F}"/>
              </a:ext>
            </a:extLst>
          </p:cNvPr>
          <p:cNvSpPr txBox="1">
            <a:spLocks noGrp="1"/>
          </p:cNvSpPr>
          <p:nvPr>
            <p:ph type="title" idx="4294967295"/>
          </p:nvPr>
        </p:nvSpPr>
        <p:spPr>
          <a:xfrm>
            <a:off x="9056046" y="872812"/>
            <a:ext cx="2826182" cy="5909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90000"/>
              </a:lnSpc>
              <a:spcBef>
                <a:spcPts val="0"/>
              </a:spcBef>
              <a:spcAft>
                <a:spcPts val="0"/>
              </a:spcAft>
              <a:buClr>
                <a:schemeClr val="dk1"/>
              </a:buClr>
              <a:buSzPts val="2200"/>
              <a:buFont typeface="Calibri"/>
              <a:buNone/>
              <a:tabLst/>
              <a:defRPr/>
            </a:pPr>
            <a:r>
              <a:rPr kumimoji="0" lang="he-IL" sz="1800" b="0" i="0" u="none" strike="noStrike" kern="1200" cap="none" spc="0" normalizeH="0" baseline="0" noProof="0" dirty="0">
                <a:ln>
                  <a:noFill/>
                </a:ln>
                <a:solidFill>
                  <a:schemeClr val="lt1"/>
                </a:solidFill>
                <a:effectLst/>
                <a:uLnTx/>
                <a:uFillTx/>
                <a:latin typeface="Calibri"/>
                <a:ea typeface="Calibri"/>
                <a:cs typeface="Calibri"/>
                <a:sym typeface="Calibri"/>
              </a:rPr>
              <a:t>אדמה בנויה, כגון שמורת טבע, אדמה לשימור המגוון הביולוגי</a:t>
            </a:r>
            <a:endParaRPr kumimoji="0" lang="he-IL" sz="1800" b="0" i="0" u="none" strike="noStrike" kern="1200" cap="none" spc="0" normalizeH="0" baseline="0" noProof="0" dirty="0">
              <a:ln>
                <a:noFill/>
              </a:ln>
              <a:solidFill>
                <a:schemeClr val="lt1"/>
              </a:solidFill>
              <a:effectLst/>
              <a:uLnTx/>
              <a:uFillTx/>
              <a:latin typeface="Arial"/>
              <a:ea typeface="Arial"/>
              <a:cs typeface="Arial"/>
              <a:sym typeface="Arial"/>
            </a:endParaRPr>
          </a:p>
        </p:txBody>
      </p:sp>
      <p:cxnSp>
        <p:nvCxnSpPr>
          <p:cNvPr id="11" name="Straight Arrow Connector 10" descr="חץ המצביע על מפעל בתוך טביעת הרגל">
            <a:extLst>
              <a:ext uri="{FF2B5EF4-FFF2-40B4-BE49-F238E27FC236}">
                <a16:creationId xmlns:a16="http://schemas.microsoft.com/office/drawing/2014/main" id="{2CD8C3FE-F2D2-F583-0345-8964C4C6FBA9}"/>
              </a:ext>
            </a:extLst>
          </p:cNvPr>
          <p:cNvCxnSpPr>
            <a:cxnSpLocks/>
          </p:cNvCxnSpPr>
          <p:nvPr/>
        </p:nvCxnSpPr>
        <p:spPr>
          <a:xfrm>
            <a:off x="5168339" y="1231165"/>
            <a:ext cx="1130442" cy="94671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3">
            <a:extLst>
              <a:ext uri="{FF2B5EF4-FFF2-40B4-BE49-F238E27FC236}">
                <a16:creationId xmlns:a16="http://schemas.microsoft.com/office/drawing/2014/main" id="{11F7D031-1E19-D601-D518-F16B89601B91}"/>
              </a:ext>
              <a:ext uri="{C183D7F6-B498-43B3-948B-1728B52AA6E4}">
                <adec:decorative xmlns:adec="http://schemas.microsoft.com/office/drawing/2017/decorative" val="1"/>
              </a:ext>
            </a:extLst>
          </p:cNvPr>
          <p:cNvSpPr/>
          <p:nvPr/>
        </p:nvSpPr>
        <p:spPr>
          <a:xfrm>
            <a:off x="497000" y="490449"/>
            <a:ext cx="5083991" cy="1089459"/>
          </a:xfrm>
          <a:prstGeom prst="roundRect">
            <a:avLst>
              <a:gd name="adj" fmla="val 50000"/>
            </a:avLst>
          </a:prstGeom>
          <a:solidFill>
            <a:schemeClr val="accent1"/>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sz="2200"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A30CB34C-5FD0-5236-90BA-F758E8E37EB8}"/>
              </a:ext>
            </a:extLst>
          </p:cNvPr>
          <p:cNvSpPr txBox="1"/>
          <p:nvPr/>
        </p:nvSpPr>
        <p:spPr>
          <a:xfrm>
            <a:off x="735885" y="615063"/>
            <a:ext cx="4606219" cy="840230"/>
          </a:xfrm>
          <a:prstGeom prst="rect">
            <a:avLst/>
          </a:prstGeom>
          <a:noFill/>
        </p:spPr>
        <p:txBody>
          <a:bodyPr wrap="square">
            <a:spAutoFit/>
          </a:bodyPr>
          <a:lstStyle/>
          <a:p>
            <a:pPr marL="0" marR="0" lvl="0" indent="0" algn="ctr" rtl="1">
              <a:lnSpc>
                <a:spcPct val="90000"/>
              </a:lnSpc>
              <a:spcBef>
                <a:spcPts val="0"/>
              </a:spcBef>
              <a:spcAft>
                <a:spcPts val="0"/>
              </a:spcAft>
              <a:buClr>
                <a:schemeClr val="dk1"/>
              </a:buClr>
              <a:buSzPts val="2200"/>
              <a:buFont typeface="Calibri"/>
              <a:buNone/>
            </a:pPr>
            <a:r>
              <a:rPr lang="he-IL" b="0" i="0" u="none" strike="noStrike" cap="none" dirty="0">
                <a:solidFill>
                  <a:schemeClr val="lt1"/>
                </a:solidFill>
                <a:latin typeface="Calibri"/>
                <a:ea typeface="Calibri"/>
                <a:cs typeface="Calibri"/>
                <a:sym typeface="Calibri"/>
              </a:rPr>
              <a:t>אדמת "אנרגיה"- קרקע המשמשת לייצור ולמפעלים, ויערות הקולטים פחמן דו חמצני בתהליך הפוטוסינתזה ובכך סופחים פליטות גזי חממה</a:t>
            </a:r>
            <a:endParaRPr lang="he-IL" b="0" i="0" u="none" strike="noStrike" cap="none" dirty="0">
              <a:solidFill>
                <a:schemeClr val="lt1"/>
              </a:solidFill>
              <a:latin typeface="Arial"/>
              <a:ea typeface="Arial"/>
              <a:cs typeface="Arial"/>
              <a:sym typeface="Arial"/>
            </a:endParaRPr>
          </a:p>
        </p:txBody>
      </p:sp>
      <p:cxnSp>
        <p:nvCxnSpPr>
          <p:cNvPr id="24" name="Straight Arrow Connector 23" descr="חץ המצביע על שטח מים בתוך טביעת הרגל">
            <a:extLst>
              <a:ext uri="{FF2B5EF4-FFF2-40B4-BE49-F238E27FC236}">
                <a16:creationId xmlns:a16="http://schemas.microsoft.com/office/drawing/2014/main" id="{49689FB0-023C-436A-55C8-8C22D57F7910}"/>
              </a:ext>
            </a:extLst>
          </p:cNvPr>
          <p:cNvCxnSpPr>
            <a:cxnSpLocks/>
          </p:cNvCxnSpPr>
          <p:nvPr/>
        </p:nvCxnSpPr>
        <p:spPr>
          <a:xfrm flipH="1" flipV="1">
            <a:off x="6490595" y="3886579"/>
            <a:ext cx="605146" cy="53423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13">
            <a:extLst>
              <a:ext uri="{FF2B5EF4-FFF2-40B4-BE49-F238E27FC236}">
                <a16:creationId xmlns:a16="http://schemas.microsoft.com/office/drawing/2014/main" id="{5EFC9EBA-1549-C495-5DB2-1D13C2A81D32}"/>
              </a:ext>
              <a:ext uri="{C183D7F6-B498-43B3-948B-1728B52AA6E4}">
                <adec:decorative xmlns:adec="http://schemas.microsoft.com/office/drawing/2017/decorative" val="1"/>
              </a:ext>
            </a:extLst>
          </p:cNvPr>
          <p:cNvSpPr/>
          <p:nvPr/>
        </p:nvSpPr>
        <p:spPr>
          <a:xfrm>
            <a:off x="6847569" y="4293536"/>
            <a:ext cx="2828693" cy="701545"/>
          </a:xfrm>
          <a:prstGeom prst="roundRect">
            <a:avLst>
              <a:gd name="adj" fmla="val 50000"/>
            </a:avLst>
          </a:prstGeom>
          <a:solidFill>
            <a:schemeClr val="accent1"/>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sz="2200" dirty="0">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D8E2B527-0C83-4B4D-DD86-E99A6640075E}"/>
              </a:ext>
            </a:extLst>
          </p:cNvPr>
          <p:cNvSpPr txBox="1"/>
          <p:nvPr/>
        </p:nvSpPr>
        <p:spPr>
          <a:xfrm>
            <a:off x="7095741" y="4484820"/>
            <a:ext cx="2334861" cy="341632"/>
          </a:xfrm>
          <a:prstGeom prst="rect">
            <a:avLst/>
          </a:prstGeom>
          <a:noFill/>
        </p:spPr>
        <p:txBody>
          <a:bodyPr wrap="square">
            <a:spAutoFit/>
          </a:bodyPr>
          <a:lstStyle/>
          <a:p>
            <a:pPr marL="0" marR="0" lvl="0" indent="0" algn="ctr" rtl="1">
              <a:lnSpc>
                <a:spcPct val="90000"/>
              </a:lnSpc>
              <a:spcBef>
                <a:spcPts val="0"/>
              </a:spcBef>
              <a:spcAft>
                <a:spcPts val="0"/>
              </a:spcAft>
              <a:buClr>
                <a:schemeClr val="dk1"/>
              </a:buClr>
              <a:buSzPts val="2200"/>
              <a:buFont typeface="Calibri"/>
              <a:buNone/>
            </a:pPr>
            <a:r>
              <a:rPr lang="he-IL" b="0" i="0" u="none" strike="noStrike" cap="none" dirty="0">
                <a:solidFill>
                  <a:schemeClr val="lt1"/>
                </a:solidFill>
                <a:latin typeface="Calibri"/>
                <a:ea typeface="Calibri"/>
                <a:cs typeface="Calibri"/>
                <a:sym typeface="Calibri"/>
              </a:rPr>
              <a:t>שטח מים המשמש לדיג</a:t>
            </a:r>
            <a:endParaRPr lang="he-IL" b="0" i="0" u="none" strike="noStrike" cap="none" dirty="0">
              <a:solidFill>
                <a:schemeClr val="lt1"/>
              </a:solidFill>
              <a:latin typeface="Arial"/>
              <a:ea typeface="Arial"/>
              <a:cs typeface="Arial"/>
              <a:sym typeface="Arial"/>
            </a:endParaRPr>
          </a:p>
        </p:txBody>
      </p:sp>
      <p:cxnSp>
        <p:nvCxnSpPr>
          <p:cNvPr id="26" name="Straight Arrow Connector 25" descr="חץ המצביע על שדה חקלאי בתוך טביעת הרגל">
            <a:extLst>
              <a:ext uri="{FF2B5EF4-FFF2-40B4-BE49-F238E27FC236}">
                <a16:creationId xmlns:a16="http://schemas.microsoft.com/office/drawing/2014/main" id="{5C1DB71A-3FE9-1E32-9267-81C4A81015ED}"/>
              </a:ext>
            </a:extLst>
          </p:cNvPr>
          <p:cNvCxnSpPr>
            <a:cxnSpLocks/>
          </p:cNvCxnSpPr>
          <p:nvPr/>
        </p:nvCxnSpPr>
        <p:spPr>
          <a:xfrm flipV="1">
            <a:off x="3038996" y="4870466"/>
            <a:ext cx="643671" cy="72285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13">
            <a:extLst>
              <a:ext uri="{FF2B5EF4-FFF2-40B4-BE49-F238E27FC236}">
                <a16:creationId xmlns:a16="http://schemas.microsoft.com/office/drawing/2014/main" id="{618CD061-63C8-5229-7C38-2409F3A82097}"/>
              </a:ext>
              <a:ext uri="{C183D7F6-B498-43B3-948B-1728B52AA6E4}">
                <adec:decorative xmlns:adec="http://schemas.microsoft.com/office/drawing/2017/decorative" val="1"/>
              </a:ext>
            </a:extLst>
          </p:cNvPr>
          <p:cNvSpPr/>
          <p:nvPr/>
        </p:nvSpPr>
        <p:spPr>
          <a:xfrm>
            <a:off x="853974" y="5402038"/>
            <a:ext cx="2828693" cy="701545"/>
          </a:xfrm>
          <a:prstGeom prst="roundRect">
            <a:avLst>
              <a:gd name="adj" fmla="val 50000"/>
            </a:avLst>
          </a:prstGeom>
          <a:solidFill>
            <a:schemeClr val="accent1"/>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sz="2200" dirty="0">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60782372-E605-F64A-6DF9-D69A87437932}"/>
              </a:ext>
            </a:extLst>
          </p:cNvPr>
          <p:cNvSpPr txBox="1"/>
          <p:nvPr/>
        </p:nvSpPr>
        <p:spPr>
          <a:xfrm>
            <a:off x="1102146" y="5484138"/>
            <a:ext cx="2334861" cy="590931"/>
          </a:xfrm>
          <a:prstGeom prst="rect">
            <a:avLst/>
          </a:prstGeom>
          <a:noFill/>
        </p:spPr>
        <p:txBody>
          <a:bodyPr wrap="square">
            <a:spAutoFit/>
          </a:bodyPr>
          <a:lstStyle/>
          <a:p>
            <a:pPr marL="0" marR="0" lvl="0" indent="0" algn="ctr" rtl="1">
              <a:lnSpc>
                <a:spcPct val="90000"/>
              </a:lnSpc>
              <a:spcBef>
                <a:spcPts val="0"/>
              </a:spcBef>
              <a:spcAft>
                <a:spcPts val="0"/>
              </a:spcAft>
              <a:buClr>
                <a:schemeClr val="dk1"/>
              </a:buClr>
              <a:buSzPts val="2200"/>
              <a:buFont typeface="Calibri"/>
              <a:buNone/>
            </a:pPr>
            <a:r>
              <a:rPr lang="he-IL" b="0" i="0" u="none" strike="noStrike" cap="none" dirty="0">
                <a:solidFill>
                  <a:schemeClr val="lt1"/>
                </a:solidFill>
                <a:latin typeface="Calibri"/>
                <a:ea typeface="Calibri"/>
                <a:cs typeface="Calibri"/>
                <a:sym typeface="Calibri"/>
              </a:rPr>
              <a:t>קרקעות המשמשות את האדם לחקלאות ומרעה</a:t>
            </a:r>
            <a:endParaRPr lang="he-IL"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879370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9"/>
          <p:cNvSpPr>
            <a:spLocks noGrp="1"/>
          </p:cNvSpPr>
          <p:nvPr>
            <p:ph type="title" idx="4294967295"/>
          </p:nvPr>
        </p:nvSpPr>
        <p:spPr>
          <a:xfrm>
            <a:off x="1239187" y="460682"/>
            <a:ext cx="9713626" cy="1514220"/>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6600" b="1" i="0" u="none" strike="noStrike" kern="0" cap="none" spc="0" normalizeH="0" baseline="0" noProof="0" dirty="0">
                <a:ln>
                  <a:noFill/>
                </a:ln>
                <a:solidFill>
                  <a:schemeClr val="lt1"/>
                </a:solidFill>
                <a:effectLst/>
                <a:uLnTx/>
                <a:uFillTx/>
                <a:latin typeface="Calibri"/>
                <a:ea typeface="Calibri"/>
                <a:cs typeface="Calibri"/>
                <a:sym typeface="Calibri"/>
              </a:rPr>
              <a:t>טביעת רגל</a:t>
            </a:r>
            <a:endParaRPr kumimoji="0" lang="iw-IL"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6600" b="1" i="0" u="none" strike="noStrike" kern="0" cap="none" spc="0" normalizeH="0" baseline="0" noProof="0" dirty="0">
                <a:ln>
                  <a:noFill/>
                </a:ln>
                <a:solidFill>
                  <a:schemeClr val="lt1"/>
                </a:solidFill>
                <a:effectLst/>
                <a:uLnTx/>
                <a:uFillTx/>
                <a:latin typeface="Calibri"/>
                <a:ea typeface="Calibri"/>
                <a:cs typeface="Calibri"/>
                <a:sym typeface="Calibri"/>
              </a:rPr>
              <a:t>אקולוגית- </a:t>
            </a:r>
            <a:r>
              <a:rPr kumimoji="0" lang="he-IL" sz="6600" b="1" i="0" u="none" strike="noStrike" kern="0" cap="none" spc="0" normalizeH="0" baseline="0" noProof="0" dirty="0">
                <a:ln>
                  <a:noFill/>
                </a:ln>
                <a:solidFill>
                  <a:schemeClr val="lt1"/>
                </a:solidFill>
                <a:effectLst/>
                <a:uLnTx/>
                <a:uFillTx/>
                <a:latin typeface="Calibri"/>
                <a:ea typeface="Calibri"/>
                <a:cs typeface="Calibri"/>
                <a:sym typeface="Calibri"/>
              </a:rPr>
              <a:t> </a:t>
            </a:r>
            <a:r>
              <a:rPr kumimoji="0" lang="iw-IL" sz="6600" b="1" i="0" u="none" strike="noStrike" kern="0" cap="none" spc="0" normalizeH="0" baseline="0" noProof="0" dirty="0">
                <a:ln>
                  <a:noFill/>
                </a:ln>
                <a:solidFill>
                  <a:schemeClr val="lt1"/>
                </a:solidFill>
                <a:effectLst/>
                <a:uLnTx/>
                <a:uFillTx/>
                <a:latin typeface="Calibri"/>
                <a:ea typeface="Calibri"/>
                <a:cs typeface="Calibri"/>
                <a:sym typeface="Calibri"/>
              </a:rPr>
              <a:t>נייר</a:t>
            </a:r>
            <a:endParaRPr kumimoji="0" lang="iw-IL" sz="6600" b="0" i="0" u="none" strike="noStrike" kern="0" cap="none" spc="0" normalizeH="0" baseline="0" noProof="0" dirty="0">
              <a:ln>
                <a:noFill/>
              </a:ln>
              <a:solidFill>
                <a:schemeClr val="lt1"/>
              </a:solidFill>
              <a:effectLst/>
              <a:uLnTx/>
              <a:uFillTx/>
              <a:latin typeface="Arial"/>
              <a:ea typeface="Arial"/>
              <a:cs typeface="Arial"/>
              <a:sym typeface="Arial"/>
            </a:endParaRPr>
          </a:p>
        </p:txBody>
      </p:sp>
      <p:sp>
        <p:nvSpPr>
          <p:cNvPr id="250" name="Google Shape;250;p9"/>
          <p:cNvSpPr/>
          <p:nvPr/>
        </p:nvSpPr>
        <p:spPr>
          <a:xfrm>
            <a:off x="9239907" y="4542963"/>
            <a:ext cx="2618482" cy="830956"/>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8800"/>
              <a:buFont typeface="Arial"/>
              <a:buNone/>
            </a:pPr>
            <a:r>
              <a:rPr lang="iw-IL" sz="2400" b="1" i="0" u="none" strike="noStrike" cap="none" dirty="0">
                <a:solidFill>
                  <a:schemeClr val="lt1"/>
                </a:solidFill>
                <a:latin typeface="Calibri"/>
                <a:ea typeface="Calibri"/>
                <a:cs typeface="Calibri"/>
                <a:sym typeface="Calibri"/>
              </a:rPr>
              <a:t>משאבי טבע:</a:t>
            </a:r>
            <a:endParaRPr dirty="0"/>
          </a:p>
          <a:p>
            <a:pPr marL="0" marR="0" lvl="0" indent="0" algn="ctr" rtl="1">
              <a:lnSpc>
                <a:spcPct val="100000"/>
              </a:lnSpc>
              <a:spcBef>
                <a:spcPts val="0"/>
              </a:spcBef>
              <a:spcAft>
                <a:spcPts val="0"/>
              </a:spcAft>
              <a:buClr>
                <a:srgbClr val="000000"/>
              </a:buClr>
              <a:buSzPts val="8800"/>
              <a:buFont typeface="Arial"/>
              <a:buNone/>
            </a:pPr>
            <a:r>
              <a:rPr lang="iw-IL" sz="2400" b="1" dirty="0">
                <a:solidFill>
                  <a:schemeClr val="lt1"/>
                </a:solidFill>
                <a:latin typeface="Calibri"/>
                <a:ea typeface="Calibri"/>
                <a:cs typeface="Calibri"/>
                <a:sym typeface="Calibri"/>
              </a:rPr>
              <a:t>עצים</a:t>
            </a:r>
            <a:r>
              <a:rPr lang="he-IL" sz="2400" b="1" dirty="0">
                <a:solidFill>
                  <a:schemeClr val="lt1"/>
                </a:solidFill>
                <a:latin typeface="Calibri"/>
                <a:ea typeface="Calibri"/>
                <a:cs typeface="Calibri"/>
                <a:sym typeface="Calibri"/>
              </a:rPr>
              <a:t>,</a:t>
            </a:r>
            <a:r>
              <a:rPr lang="iw-IL" sz="2400" b="1" dirty="0">
                <a:solidFill>
                  <a:schemeClr val="lt1"/>
                </a:solidFill>
                <a:latin typeface="Calibri"/>
                <a:ea typeface="Calibri"/>
                <a:cs typeface="Calibri"/>
                <a:sym typeface="Calibri"/>
              </a:rPr>
              <a:t> יערות</a:t>
            </a:r>
            <a:r>
              <a:rPr lang="he-IL" sz="2400" b="1" dirty="0">
                <a:solidFill>
                  <a:schemeClr val="lt1"/>
                </a:solidFill>
                <a:latin typeface="Calibri"/>
                <a:ea typeface="Calibri"/>
                <a:cs typeface="Calibri"/>
                <a:sym typeface="Calibri"/>
              </a:rPr>
              <a:t>,</a:t>
            </a:r>
            <a:r>
              <a:rPr lang="iw-IL" sz="2400" b="1" dirty="0">
                <a:solidFill>
                  <a:schemeClr val="lt1"/>
                </a:solidFill>
                <a:latin typeface="Calibri"/>
                <a:ea typeface="Calibri"/>
                <a:cs typeface="Calibri"/>
                <a:sym typeface="Calibri"/>
              </a:rPr>
              <a:t> קרקע</a:t>
            </a:r>
            <a:endParaRPr sz="2400" b="1" i="0" u="none" strike="noStrike" cap="none" dirty="0">
              <a:solidFill>
                <a:schemeClr val="lt1"/>
              </a:solidFill>
              <a:latin typeface="Calibri"/>
              <a:ea typeface="Calibri"/>
              <a:cs typeface="Calibri"/>
              <a:sym typeface="Calibri"/>
            </a:endParaRPr>
          </a:p>
        </p:txBody>
      </p:sp>
      <p:sp>
        <p:nvSpPr>
          <p:cNvPr id="251" name="Google Shape;251;p9"/>
          <p:cNvSpPr/>
          <p:nvPr/>
        </p:nvSpPr>
        <p:spPr>
          <a:xfrm>
            <a:off x="6491385" y="4542963"/>
            <a:ext cx="2160000" cy="830956"/>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8800"/>
              <a:buFont typeface="Arial"/>
              <a:buNone/>
            </a:pPr>
            <a:r>
              <a:rPr lang="iw-IL" sz="2400" b="1" i="0" u="none" strike="noStrike" cap="none" dirty="0">
                <a:solidFill>
                  <a:schemeClr val="lt1"/>
                </a:solidFill>
                <a:latin typeface="Calibri"/>
                <a:ea typeface="Calibri"/>
                <a:cs typeface="Calibri"/>
                <a:sym typeface="Calibri"/>
              </a:rPr>
              <a:t>כריתת עצים</a:t>
            </a:r>
            <a:endParaRPr dirty="0"/>
          </a:p>
          <a:p>
            <a:pPr marL="0" marR="0" lvl="0" indent="0" algn="ctr" rtl="1">
              <a:lnSpc>
                <a:spcPct val="100000"/>
              </a:lnSpc>
              <a:spcBef>
                <a:spcPts val="0"/>
              </a:spcBef>
              <a:spcAft>
                <a:spcPts val="0"/>
              </a:spcAft>
              <a:buClr>
                <a:srgbClr val="000000"/>
              </a:buClr>
              <a:buSzPts val="8800"/>
              <a:buFont typeface="Arial"/>
              <a:buNone/>
            </a:pPr>
            <a:r>
              <a:rPr lang="iw-IL" sz="2400" b="1" dirty="0">
                <a:solidFill>
                  <a:schemeClr val="lt1"/>
                </a:solidFill>
                <a:latin typeface="Calibri"/>
                <a:ea typeface="Calibri"/>
                <a:cs typeface="Calibri"/>
                <a:sym typeface="Calibri"/>
              </a:rPr>
              <a:t>להפקת חומר גלם</a:t>
            </a:r>
            <a:endParaRPr sz="2400" b="1" i="0" u="none" strike="noStrike" cap="none" dirty="0">
              <a:solidFill>
                <a:schemeClr val="lt1"/>
              </a:solidFill>
              <a:latin typeface="Calibri"/>
              <a:ea typeface="Calibri"/>
              <a:cs typeface="Calibri"/>
              <a:sym typeface="Calibri"/>
            </a:endParaRPr>
          </a:p>
        </p:txBody>
      </p:sp>
      <p:sp>
        <p:nvSpPr>
          <p:cNvPr id="252" name="Google Shape;252;p9"/>
          <p:cNvSpPr/>
          <p:nvPr/>
        </p:nvSpPr>
        <p:spPr>
          <a:xfrm>
            <a:off x="3463991" y="4542963"/>
            <a:ext cx="2294292" cy="424691"/>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90000"/>
              </a:lnSpc>
              <a:spcBef>
                <a:spcPts val="0"/>
              </a:spcBef>
              <a:spcAft>
                <a:spcPts val="0"/>
              </a:spcAft>
              <a:buClr>
                <a:schemeClr val="lt1"/>
              </a:buClr>
              <a:buSzPts val="3700"/>
              <a:buFont typeface="Calibri"/>
              <a:buNone/>
            </a:pPr>
            <a:r>
              <a:rPr lang="iw-IL" sz="2400" b="1" i="0" u="none" strike="noStrike" cap="none" dirty="0">
                <a:solidFill>
                  <a:schemeClr val="lt1"/>
                </a:solidFill>
                <a:latin typeface="Calibri"/>
                <a:ea typeface="Calibri"/>
                <a:cs typeface="Calibri"/>
                <a:sym typeface="Calibri"/>
              </a:rPr>
              <a:t>ייצור הנייר</a:t>
            </a:r>
            <a:endParaRPr dirty="0"/>
          </a:p>
        </p:txBody>
      </p:sp>
      <p:sp>
        <p:nvSpPr>
          <p:cNvPr id="249" name="Google Shape;249;p9"/>
          <p:cNvSpPr/>
          <p:nvPr/>
        </p:nvSpPr>
        <p:spPr>
          <a:xfrm>
            <a:off x="570889" y="4542963"/>
            <a:ext cx="2160000" cy="830956"/>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8800"/>
              <a:buFont typeface="Arial"/>
              <a:buNone/>
            </a:pPr>
            <a:r>
              <a:rPr lang="iw-IL" sz="2400" b="1" i="0" u="none" strike="noStrike" cap="none" dirty="0">
                <a:solidFill>
                  <a:schemeClr val="lt1"/>
                </a:solidFill>
                <a:latin typeface="Calibri"/>
                <a:ea typeface="Calibri"/>
                <a:cs typeface="Calibri"/>
                <a:sym typeface="Calibri"/>
              </a:rPr>
              <a:t>מפעל למחזור</a:t>
            </a:r>
            <a:endParaRPr dirty="0"/>
          </a:p>
          <a:p>
            <a:pPr marL="0" marR="0" lvl="0" indent="0" algn="ctr" rtl="1">
              <a:lnSpc>
                <a:spcPct val="100000"/>
              </a:lnSpc>
              <a:spcBef>
                <a:spcPts val="0"/>
              </a:spcBef>
              <a:spcAft>
                <a:spcPts val="0"/>
              </a:spcAft>
              <a:buClr>
                <a:srgbClr val="000000"/>
              </a:buClr>
              <a:buSzPts val="8800"/>
              <a:buFont typeface="Arial"/>
              <a:buNone/>
            </a:pPr>
            <a:r>
              <a:rPr lang="iw-IL" sz="2400" b="1" dirty="0">
                <a:solidFill>
                  <a:schemeClr val="lt1"/>
                </a:solidFill>
                <a:latin typeface="Calibri"/>
                <a:ea typeface="Calibri"/>
                <a:cs typeface="Calibri"/>
                <a:sym typeface="Calibri"/>
              </a:rPr>
              <a:t>הנייר</a:t>
            </a:r>
            <a:endParaRPr sz="2400" b="1" i="0" u="none" strike="noStrike" cap="none" dirty="0">
              <a:solidFill>
                <a:schemeClr val="lt1"/>
              </a:solidFill>
              <a:latin typeface="Calibri"/>
              <a:ea typeface="Calibri"/>
              <a:cs typeface="Calibri"/>
              <a:sym typeface="Calibri"/>
            </a:endParaRPr>
          </a:p>
        </p:txBody>
      </p:sp>
      <p:pic>
        <p:nvPicPr>
          <p:cNvPr id="253" name="Google Shape;253;p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451634" y="2311020"/>
            <a:ext cx="2160000" cy="2160000"/>
          </a:xfrm>
          <a:prstGeom prst="rect">
            <a:avLst/>
          </a:prstGeom>
          <a:noFill/>
          <a:ln>
            <a:noFill/>
          </a:ln>
          <a:effectLst>
            <a:outerShdw blurRad="63500" sx="102000" sy="102000" algn="ctr" rotWithShape="0">
              <a:srgbClr val="000000">
                <a:alpha val="40000"/>
              </a:srgbClr>
            </a:outerShdw>
          </a:effectLst>
        </p:spPr>
      </p:pic>
      <p:pic>
        <p:nvPicPr>
          <p:cNvPr id="254" name="Google Shape;254;p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491385" y="2311019"/>
            <a:ext cx="2160000" cy="2160000"/>
          </a:xfrm>
          <a:prstGeom prst="rect">
            <a:avLst/>
          </a:prstGeom>
          <a:noFill/>
          <a:ln>
            <a:noFill/>
          </a:ln>
          <a:effectLst>
            <a:outerShdw blurRad="63500" sx="102000" sy="102000" algn="ctr" rotWithShape="0">
              <a:srgbClr val="000000">
                <a:alpha val="40000"/>
              </a:srgbClr>
            </a:outerShdw>
          </a:effectLst>
        </p:spPr>
      </p:pic>
      <p:pic>
        <p:nvPicPr>
          <p:cNvPr id="255" name="Google Shape;255;p9">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3531136" y="2297792"/>
            <a:ext cx="2160000" cy="2160000"/>
          </a:xfrm>
          <a:prstGeom prst="rect">
            <a:avLst/>
          </a:prstGeom>
          <a:noFill/>
          <a:ln>
            <a:noFill/>
          </a:ln>
          <a:effectLst>
            <a:outerShdw blurRad="63500" sx="102000" sy="102000" algn="ctr" rotWithShape="0">
              <a:srgbClr val="000000">
                <a:alpha val="40000"/>
              </a:srgbClr>
            </a:outerShdw>
          </a:effectLst>
        </p:spPr>
      </p:pic>
      <p:pic>
        <p:nvPicPr>
          <p:cNvPr id="256" name="Google Shape;256;p9">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570887" y="2297792"/>
            <a:ext cx="2160000" cy="2160000"/>
          </a:xfrm>
          <a:prstGeom prst="rect">
            <a:avLst/>
          </a:prstGeom>
          <a:noFill/>
          <a:ln>
            <a:noFill/>
          </a:ln>
          <a:effectLst>
            <a:outerShdw blurRad="63500" sx="102000" sy="102000" algn="ctr"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2D3630D225AC040BE55C55EC1F1C31E" ma:contentTypeVersion="16" ma:contentTypeDescription="Create a new document." ma:contentTypeScope="" ma:versionID="e9332e24bca3563f746b99a70a67203a">
  <xsd:schema xmlns:xsd="http://www.w3.org/2001/XMLSchema" xmlns:xs="http://www.w3.org/2001/XMLSchema" xmlns:p="http://schemas.microsoft.com/office/2006/metadata/properties" xmlns:ns2="45481ece-085c-4051-9e36-d405e2c6b9f1" xmlns:ns3="5986fafe-ce1e-4054-9e70-82256040b949" targetNamespace="http://schemas.microsoft.com/office/2006/metadata/properties" ma:root="true" ma:fieldsID="537dfc74e1ed89abd861e16ef7febfad" ns2:_="" ns3:_="">
    <xsd:import namespace="45481ece-085c-4051-9e36-d405e2c6b9f1"/>
    <xsd:import namespace="5986fafe-ce1e-4054-9e70-82256040b94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GenerationTime" minOccurs="0"/>
                <xsd:element ref="ns3:MediaServiceEventHashCode" minOccurs="0"/>
                <xsd:element ref="ns3:MediaLengthInSeconds" minOccurs="0"/>
                <xsd:element ref="ns3:MediaServiceDateTaken" minOccurs="0"/>
                <xsd:element ref="ns3:lcf76f155ced4ddcb4097134ff3c332f" minOccurs="0"/>
                <xsd:element ref="ns2:TaxCatchAll" minOccurs="0"/>
                <xsd:element ref="ns3:MediaServiceOCR" minOccurs="0"/>
                <xsd:element ref="ns3:MediaServiceLocation"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481ece-085c-4051-9e36-d405e2c6b9f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9c8af511-bd15-49d5-8532-22276998a571}" ma:internalName="TaxCatchAll" ma:showField="CatchAllData" ma:web="45481ece-085c-4051-9e36-d405e2c6b9f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86fafe-ce1e-4054-9e70-82256040b94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46a8c9c-758c-460d-bc6c-4b1809200b3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5481ece-085c-4051-9e36-d405e2c6b9f1" xsi:nil="true"/>
    <lcf76f155ced4ddcb4097134ff3c332f xmlns="5986fafe-ce1e-4054-9e70-82256040b94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D9F4AA6-DA3F-44FE-B1AA-0D582970A6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481ece-085c-4051-9e36-d405e2c6b9f1"/>
    <ds:schemaRef ds:uri="5986fafe-ce1e-4054-9e70-82256040b9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F1E0750-6532-4307-827E-2F486A730361}">
  <ds:schemaRefs>
    <ds:schemaRef ds:uri="http://schemas.microsoft.com/sharepoint/v3/contenttype/forms"/>
  </ds:schemaRefs>
</ds:datastoreItem>
</file>

<file path=customXml/itemProps3.xml><?xml version="1.0" encoding="utf-8"?>
<ds:datastoreItem xmlns:ds="http://schemas.openxmlformats.org/officeDocument/2006/customXml" ds:itemID="{C26FB076-771E-4891-B03A-205BBB73C858}">
  <ds:schemaRefs>
    <ds:schemaRef ds:uri="http://schemas.microsoft.com/office/2006/metadata/properties"/>
    <ds:schemaRef ds:uri="http://schemas.microsoft.com/office/infopath/2007/PartnerControls"/>
    <ds:schemaRef ds:uri="45481ece-085c-4051-9e36-d405e2c6b9f1"/>
    <ds:schemaRef ds:uri="5986fafe-ce1e-4054-9e70-82256040b949"/>
  </ds:schemaRefs>
</ds:datastoreItem>
</file>

<file path=docProps/app.xml><?xml version="1.0" encoding="utf-8"?>
<Properties xmlns="http://schemas.openxmlformats.org/officeDocument/2006/extended-properties" xmlns:vt="http://schemas.openxmlformats.org/officeDocument/2006/docPropsVTypes">
  <TotalTime>32</TotalTime>
  <Words>6902</Words>
  <Application>Microsoft Office PowerPoint</Application>
  <PresentationFormat>מסך רחב</PresentationFormat>
  <Paragraphs>445</Paragraphs>
  <Slides>18</Slides>
  <Notes>18</Notes>
  <HiddenSlides>0</HiddenSlides>
  <MMClips>1</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18</vt:i4>
      </vt:variant>
    </vt:vector>
  </HeadingPairs>
  <TitlesOfParts>
    <vt:vector size="24" baseType="lpstr">
      <vt:lpstr>Arial</vt:lpstr>
      <vt:lpstr>Play</vt:lpstr>
      <vt:lpstr>Assistant</vt:lpstr>
      <vt:lpstr>Times New Roman</vt:lpstr>
      <vt:lpstr>Calibri</vt:lpstr>
      <vt:lpstr>Office Theme</vt:lpstr>
      <vt:lpstr>ניהול חומרים וחיסכון במשאבים</vt:lpstr>
      <vt:lpstr>ניהול חומרים וחיסכון במשאבים</vt:lpstr>
      <vt:lpstr>משחק  מסכים/לא מסכים</vt:lpstr>
      <vt:lpstr>משחק  מסכים/לא מסכים</vt:lpstr>
      <vt:lpstr>ששת שלבי מחזור החיים של מוצר</vt:lpstr>
      <vt:lpstr>מחזור חיי טלפון סלולרי</vt:lpstr>
      <vt:lpstr>טביעת רגל אקולוגית</vt:lpstr>
      <vt:lpstr>אדמה בנויה, כגון שמורת טבע, אדמה לשימור המגוון הביולוגי</vt:lpstr>
      <vt:lpstr>טביעת רגל אקולוגית-  נייר</vt:lpstr>
      <vt:lpstr>שאלון טביעת הרגל האקולוגית</vt:lpstr>
      <vt:lpstr>כמה כדורי ארץ נדרשים להשבת יכולתו של הכדור לספק את צרכי האנושות?</vt:lpstr>
      <vt:lpstr>ששת שלבי המחזור</vt:lpstr>
      <vt:lpstr>ששת שלבי המחזור</vt:lpstr>
      <vt:lpstr>ששת שלבי המחזור</vt:lpstr>
      <vt:lpstr>שימוש במוצר</vt:lpstr>
      <vt:lpstr>סיום השימוש במוצר</vt:lpstr>
      <vt:lpstr>לא נוכל לפתור בעיות באמצעות אותה צורת חשיבה שהשתמשנו בה כשיצרנו אותן</vt:lpstr>
      <vt:lpstr>תודה רבה!</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ניהול חומרים וחיסכון במשאבים</dc:title>
  <dc:creator>Yaron Melenboim</dc:creator>
  <cp:lastModifiedBy>איילת רייך</cp:lastModifiedBy>
  <cp:revision>2</cp:revision>
  <dcterms:created xsi:type="dcterms:W3CDTF">2024-12-03T09:07:15Z</dcterms:created>
  <dcterms:modified xsi:type="dcterms:W3CDTF">2026-01-27T10:42:23Z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0x010100D2D3630D225AC040BE55C55EC1F1C31E</vt:lpwstr>
  </property>
  <property fmtid="{D5CDD505-2E9C-101B-9397-08002B2CF9AE}" pid="3" name="MediaServiceImageTags">
    <vt:lpwstr/>
  </property>
</Properties>
</file>