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257" r:id="rId5"/>
    <p:sldId id="256"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Play"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63wLnpjiux6LFVJ7TNgbVf1gzF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ורית צאירי" initials="" lastIdx="3" clrIdx="0"/>
  <p:cmAuthor id="1" name="nimrod rotem" initials="" lastIdx="1" clrIdx="1"/>
  <p:cmAuthor id="2" name="Green Step"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582" autoAdjust="0"/>
  </p:normalViewPr>
  <p:slideViewPr>
    <p:cSldViewPr snapToGrid="0">
      <p:cViewPr varScale="1">
        <p:scale>
          <a:sx n="54" d="100"/>
          <a:sy n="54" d="100"/>
        </p:scale>
        <p:origin x="10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customschemas.google.com/relationships/presentationmetadata" Target="meta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w-I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l.brainpop.com/category_9/subcategory_633/subjects_270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b="1" dirty="0">
                <a:latin typeface="Calibri"/>
                <a:ea typeface="Calibri"/>
                <a:cs typeface="Calibri"/>
                <a:sym typeface="Calibri"/>
              </a:rPr>
              <a:t>פתיחה </a:t>
            </a:r>
            <a:r>
              <a:rPr lang="he-IL" b="1" dirty="0">
                <a:latin typeface="Calibri"/>
                <a:ea typeface="Calibri"/>
                <a:cs typeface="Calibri"/>
                <a:sym typeface="Calibri"/>
              </a:rPr>
              <a:t>– 5 דקות</a:t>
            </a:r>
            <a:endParaRPr b="1"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שלום לכולם</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אנחנו עומדים בפני סיום הפרויקטים שלנו, בקרוב יגיע היום שבו נציג אותם בפני קהל. </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היום במפגש נכיר כמה כלים מועילים שיעזרו לכם/ן להצליח להציג את הפרויקטים שלכם בפני קהל בצורה הטובה ביותר.</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נתחיל מסרטון קצר עם כוכבים שכולכם מכירים/ות, ולאחר מכן נעבור פעילות קצרה בה נכיר את העקרונות החשובים להצגה מוצלחת בפני קהל. </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לאחר מכן נברר יחד מהו משוב ואיך הוא יכול לעזור לנו ללמוד ולהשתפר.</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בסיום השיעור נתחלק לצוותי עבודה ונתרגל הצגה בפני קהל לפי מה שלמדנו. </a:t>
            </a:r>
            <a:endParaRPr dirty="0">
              <a:latin typeface="Calibri"/>
              <a:ea typeface="Calibri"/>
              <a:cs typeface="Calibri"/>
              <a:sym typeface="Calibri"/>
            </a:endParaRPr>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latin typeface="Calibri"/>
                <a:ea typeface="Calibri"/>
                <a:cs typeface="Calibri"/>
                <a:sym typeface="Calibri"/>
              </a:rPr>
              <a:t>עקרון ה</a:t>
            </a:r>
            <a:r>
              <a:rPr lang="iw-IL" b="1" dirty="0">
                <a:latin typeface="Calibri"/>
                <a:ea typeface="Calibri"/>
                <a:cs typeface="Calibri"/>
                <a:sym typeface="Calibri"/>
              </a:rPr>
              <a:t>התלהבות.</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ככל שנפגין התלהבות מהנושא שאנחנו מדברים עליו, כך נוכל להדביק אחרים בהתלהבות הזו. </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כאשר רואים מישהו מדבר על נושא מסוים בהתלהבות, זה מעניין, מסקרן ויוצר מוטיבציה של הקהל שלנו להקשבה והשתתפות.</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לעומת זאת, אם נדבר על נושא בצורה משועממת, הקהל שלנו ישתעמם גם הוא ויאבד את הקשב אלינו. על כן, ההתלהבות שלנו חשובה מאוד.</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חשוב לזכור, הפרויקטים שלכם/ן מדהימים וחשוב להתלהב מהם, יש במה להתגאות ונרצה שכולם יראו ויכירו את השינוי הירוק שהובלתם/ן!</a:t>
            </a:r>
            <a:endParaRPr b="1"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dirty="0">
                <a:latin typeface="Calibri"/>
                <a:ea typeface="Calibri"/>
                <a:cs typeface="Calibri"/>
                <a:sym typeface="Calibri"/>
              </a:rPr>
              <a:t>כעת, אתם/ן יודעים/ות את עקרונות ההצגה בפני קהל ויש לכם/ן את כל הכלים להתחיל להתאמן למשך 10 דקות:</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נתחלק לצוותים הקבועים שלנו, נתאמן במשך 10 דקות על הצגת הפרויקט שלכם/ן </a:t>
            </a:r>
            <a:r>
              <a:rPr lang="he-IL" dirty="0">
                <a:latin typeface="Calibri"/>
                <a:ea typeface="Calibri"/>
                <a:cs typeface="Calibri"/>
                <a:sym typeface="Calibri"/>
              </a:rPr>
              <a:t>- </a:t>
            </a:r>
            <a:r>
              <a:rPr lang="iw-IL" dirty="0">
                <a:latin typeface="Calibri"/>
                <a:ea typeface="Calibri"/>
                <a:cs typeface="Calibri"/>
                <a:sym typeface="Calibri"/>
              </a:rPr>
              <a:t>כדאי שכל צוות ימצא פינה נפרדת בחלל החדר להתאמן בה</a:t>
            </a:r>
            <a:r>
              <a:rPr lang="he-IL" dirty="0">
                <a:latin typeface="Calibri"/>
                <a:ea typeface="Calibri"/>
                <a:cs typeface="Calibri"/>
                <a:sym typeface="Calibri"/>
              </a:rPr>
              <a:t>.</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נסו לחלק בינכם מה אומר/ת כל אחד/ת מהצוות ובאיזה סדר מדברים.</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226" name="Google Shape;22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dirty="0">
                <a:latin typeface="Calibri"/>
                <a:ea typeface="Calibri"/>
                <a:cs typeface="Calibri"/>
                <a:sym typeface="Calibri"/>
              </a:rPr>
              <a:t>נשלח את התלמידים/ות להתאמן ורגע לפני נקריא להם/ן את הציטוט הזה,</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נזכיר להם/ן שעבודה קשה ומאמץ רב משתלמים!</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he-IL" b="1" dirty="0">
                <a:latin typeface="Calibri"/>
                <a:ea typeface="Calibri"/>
                <a:cs typeface="Calibri"/>
                <a:sym typeface="Calibri"/>
              </a:rPr>
              <a:t>10 דקות - </a:t>
            </a:r>
            <a:r>
              <a:rPr lang="iw-IL" b="1" dirty="0">
                <a:latin typeface="Calibri"/>
                <a:ea typeface="Calibri"/>
                <a:cs typeface="Calibri"/>
                <a:sym typeface="Calibri"/>
              </a:rPr>
              <a:t>אימון בצוותים</a:t>
            </a:r>
            <a:endParaRPr dirty="0">
              <a:latin typeface="Calibri"/>
              <a:ea typeface="Calibri"/>
              <a:cs typeface="Calibri"/>
              <a:sym typeface="Calibri"/>
            </a:endParaRPr>
          </a:p>
        </p:txBody>
      </p:sp>
      <p:sp>
        <p:nvSpPr>
          <p:cNvPr id="261" name="Google Shape;26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לאחר תרגול העקרונות להצגה בפני קהל והתחלת תכנון הצגת הפרויקט שלכם/ן יחד,</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בואו נכיר דרך שבה אנו יכולים ויכולות להיעזר אחד בשניה בכדי להשתפר באופן ההצגה שלנו </a:t>
            </a:r>
            <a:endParaRPr>
              <a:latin typeface="Calibri"/>
              <a:ea typeface="Calibri"/>
              <a:cs typeface="Calibri"/>
              <a:sym typeface="Calibri"/>
            </a:endParaRPr>
          </a:p>
        </p:txBody>
      </p:sp>
      <p:sp>
        <p:nvSpPr>
          <p:cNvPr id="271" name="Google Shape;27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he-IL" b="1" dirty="0">
                <a:latin typeface="Calibri"/>
                <a:ea typeface="Calibri"/>
                <a:cs typeface="Calibri"/>
                <a:sym typeface="Calibri"/>
              </a:rPr>
              <a:t>10 דקות:</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u="sng" dirty="0">
                <a:latin typeface="Calibri"/>
                <a:ea typeface="Calibri"/>
                <a:cs typeface="Calibri"/>
                <a:sym typeface="Calibri"/>
              </a:rPr>
              <a:t>מהו משוב?</a:t>
            </a:r>
            <a:endParaRPr u="sng"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נסביר: כאשר חברים/ות שלנו מציגים/ות בפנינו את הפרויקט שלהם/ן, במהלך ההקשבה שלנו כקהל, נוכל לשים לב למה הם עושים/ אומרים ממש טוב וכדאי להם לשמר, נוכל גם לשים לב מה כדאי להם/ן לשפר בכדי להציג טוב יותר בפעם הבאה.</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איך כדאי לנו לפנות אל המציגים/ות ולהציע להם/ן דרכים להשתפר?</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יש כמה כללים שבעזרתם נוכל להציע הצעות לשיפור באופן נעים וחברי: </a:t>
            </a: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a:p>
            <a:pPr marL="457200" lvl="0" indent="-317500" algn="r" rtl="1">
              <a:lnSpc>
                <a:spcPct val="100000"/>
              </a:lnSpc>
              <a:spcBef>
                <a:spcPts val="0"/>
              </a:spcBef>
              <a:spcAft>
                <a:spcPts val="0"/>
              </a:spcAft>
              <a:buSzPts val="1400"/>
              <a:buFont typeface="Calibri"/>
              <a:buChar char="●"/>
            </a:pPr>
            <a:r>
              <a:rPr lang="iw-IL" dirty="0">
                <a:latin typeface="Calibri"/>
                <a:ea typeface="Calibri"/>
                <a:cs typeface="Calibri"/>
                <a:sym typeface="Calibri"/>
              </a:rPr>
              <a:t>חשוב שנתחיל את המשוב במשפט חיובי ונציג נקודה לשימור, משהו שהם עשו/ אמרו במהלך ההצגה שהיה מוצלח. נאמר להם/ן שזה משהו שכדאי להם להמשיך לעשות באותו אופן, לשמר. כאשר נדגיש בפני החברים/ות שלנו מה כדאי להם לשמר, חשוב להיות נדיבים במילים טובות, להצליח לפרגן.</a:t>
            </a:r>
            <a:endParaRPr dirty="0">
              <a:latin typeface="Calibri"/>
              <a:ea typeface="Calibri"/>
              <a:cs typeface="Calibri"/>
              <a:sym typeface="Calibri"/>
            </a:endParaRPr>
          </a:p>
          <a:p>
            <a:pPr marL="457200" lvl="0" indent="-317500" algn="r" rtl="1">
              <a:lnSpc>
                <a:spcPct val="100000"/>
              </a:lnSpc>
              <a:spcBef>
                <a:spcPts val="0"/>
              </a:spcBef>
              <a:spcAft>
                <a:spcPts val="0"/>
              </a:spcAft>
              <a:buSzPts val="1400"/>
              <a:buFont typeface="Calibri"/>
              <a:buChar char="●"/>
            </a:pPr>
            <a:r>
              <a:rPr lang="iw-IL" dirty="0">
                <a:latin typeface="Calibri"/>
                <a:ea typeface="Calibri"/>
                <a:cs typeface="Calibri"/>
                <a:sym typeface="Calibri"/>
              </a:rPr>
              <a:t>נמשיך את המשוב עם נקודה אחת לשיפור, משהו שראינו שהם עשו / אמרו (לדוגמה: דיברת בקול חלש מאוד, היה קשה לשמוע אותך) נציין איך התנהגו, ונאמר מה כדאי לעשות לדעתנו אחרת בפעם הבאה (לדוגמה: אם תגביר/י את קולך כולם יוכלו לשמוע אותך יותר בבירור). </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200"/>
              <a:buFont typeface="Arial"/>
              <a:buNone/>
            </a:pP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200"/>
              <a:buFont typeface="Arial"/>
              <a:buNone/>
            </a:pPr>
            <a:r>
              <a:rPr lang="iw-IL" dirty="0">
                <a:latin typeface="Calibri"/>
                <a:ea typeface="Calibri"/>
                <a:cs typeface="Calibri"/>
                <a:sym typeface="Calibri"/>
              </a:rPr>
              <a:t>בואו נתאמן על מתן וקבלת משוב לפי שתי הנקודות שהעלנו, כדי שנוכל כולנו כקבוצה להשתפר וללמוד.</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200"/>
              <a:buFont typeface="Arial"/>
              <a:buNone/>
            </a:pPr>
            <a:r>
              <a:rPr lang="iw-IL" dirty="0">
                <a:latin typeface="Calibri"/>
                <a:ea typeface="Calibri"/>
                <a:cs typeface="Calibri"/>
                <a:sym typeface="Calibri"/>
              </a:rPr>
              <a:t>במפגשים הבאים נמשיך להתאמן על הצגה בפני קהל וגם במתן וקבלת משוב.</a:t>
            </a:r>
            <a:endParaRPr dirty="0">
              <a:latin typeface="Calibri"/>
              <a:ea typeface="Calibri"/>
              <a:cs typeface="Calibri"/>
              <a:sym typeface="Calibri"/>
            </a:endParaRPr>
          </a:p>
        </p:txBody>
      </p:sp>
      <p:sp>
        <p:nvSpPr>
          <p:cNvPr id="279" name="Google Shape;2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400"/>
              <a:buFont typeface="Arial"/>
              <a:buNone/>
            </a:pPr>
            <a:r>
              <a:rPr lang="he-IL" b="1">
                <a:latin typeface="Calibri"/>
                <a:ea typeface="Calibri"/>
                <a:cs typeface="Calibri"/>
                <a:sym typeface="Calibri"/>
              </a:rPr>
              <a:t>לסיכום – 5 דקות</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r>
              <a:rPr lang="iw-IL" dirty="0">
                <a:latin typeface="Calibri"/>
                <a:ea typeface="Calibri"/>
                <a:cs typeface="Calibri"/>
                <a:sym typeface="Calibri"/>
              </a:rPr>
              <a:t>נסביר כי במפגש היום הכרנו את הכלים והעקרונות שיעזרו לנו להפוך למציגים מעולים בפני קהל.</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r>
              <a:rPr lang="iw-IL" dirty="0">
                <a:latin typeface="Calibri"/>
                <a:ea typeface="Calibri"/>
                <a:cs typeface="Calibri"/>
                <a:sym typeface="Calibri"/>
              </a:rPr>
              <a:t>אם נשים דגש על הנקודות שדיברנו עליהם נצליח לסחוף ולרגש את הקהל שמולנו.</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r>
              <a:rPr lang="iw-IL" dirty="0">
                <a:latin typeface="Calibri"/>
                <a:ea typeface="Calibri"/>
                <a:cs typeface="Calibri"/>
                <a:sym typeface="Calibri"/>
              </a:rPr>
              <a:t>אז מכל מה שלמדנו היום, מה חשוב לזכור כשעומדים מול קהל?</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r>
              <a:rPr lang="iw-IL" dirty="0">
                <a:latin typeface="Calibri"/>
                <a:ea typeface="Calibri"/>
                <a:cs typeface="Calibri"/>
                <a:sym typeface="Calibri"/>
              </a:rPr>
              <a:t>חשוב לזכור - ככל שתתאמנו יותר, תקבלו משוב ותיישמו אותו, כך תשתפרו ותהיו יותר מיומנים. </a:t>
            </a: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endParaRPr dirty="0">
              <a:latin typeface="Calibri"/>
              <a:ea typeface="Calibri"/>
              <a:cs typeface="Calibri"/>
              <a:sym typeface="Calibri"/>
            </a:endParaRPr>
          </a:p>
          <a:p>
            <a:pPr marL="0" lvl="0" indent="0" algn="r" rtl="1">
              <a:lnSpc>
                <a:spcPct val="100000"/>
              </a:lnSpc>
              <a:spcBef>
                <a:spcPts val="0"/>
              </a:spcBef>
              <a:spcAft>
                <a:spcPts val="0"/>
              </a:spcAft>
              <a:buClr>
                <a:schemeClr val="dk1"/>
              </a:buClr>
              <a:buSzPts val="1400"/>
              <a:buFont typeface="Arial"/>
              <a:buNone/>
            </a:pPr>
            <a:endParaRPr dirty="0">
              <a:latin typeface="Calibri"/>
              <a:ea typeface="Calibri"/>
              <a:cs typeface="Calibri"/>
              <a:sym typeface="Calibri"/>
            </a:endParaRPr>
          </a:p>
          <a:p>
            <a:pPr marL="0" lvl="0" indent="0" algn="r" rtl="1">
              <a:lnSpc>
                <a:spcPct val="100000"/>
              </a:lnSpc>
              <a:spcBef>
                <a:spcPts val="0"/>
              </a:spcBef>
              <a:spcAft>
                <a:spcPts val="0"/>
              </a:spcAft>
              <a:buSzPts val="1400"/>
              <a:buNone/>
            </a:pPr>
            <a:endParaRPr dirty="0">
              <a:latin typeface="Calibri"/>
              <a:ea typeface="Calibri"/>
              <a:cs typeface="Calibri"/>
              <a:sym typeface="Calibri"/>
            </a:endParaRPr>
          </a:p>
        </p:txBody>
      </p:sp>
      <p:sp>
        <p:nvSpPr>
          <p:cNvPr id="297" name="Google Shape;29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מהלך המפגש:</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במפגש זה התלמידים/ות יכירו את הכלים והאמצעים המסייעים להצגה ודיבור בפני קהל.  </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הם יכירו את הדרך להעביר משוב מועיל ומקדם, וילמדו כיצד לקבל משוב בעצמם.</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בחלק האחרון של המפגש התלמידים/ות יתחלקו לצוותים ויתאמנו על הצגת הפרויקטים שלהם מול קהל. </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p:txBody>
      </p:sp>
      <p:sp>
        <p:nvSpPr>
          <p:cNvPr id="88" name="Google Shape;8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iw-IL"/>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r" rtl="1">
              <a:lnSpc>
                <a:spcPct val="100000"/>
              </a:lnSpc>
              <a:spcBef>
                <a:spcPts val="0"/>
              </a:spcBef>
              <a:spcAft>
                <a:spcPts val="0"/>
              </a:spcAft>
              <a:buSzPts val="1400"/>
              <a:buNone/>
            </a:pPr>
            <a:r>
              <a:rPr lang="iw-IL">
                <a:latin typeface="Calibri"/>
                <a:ea typeface="Calibri"/>
                <a:cs typeface="Calibri"/>
                <a:sym typeface="Calibri"/>
              </a:rPr>
              <a:t>נתחיל בשאלה: מדוע כדאי לנו להציג בפני קהל?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הצגה בפני קהל היא לא קלה לכל אחד/ת, אני בטוח/ה שיש לנו כאן בקבוצה, תלמידים/ות שעבורם עמידה על במה ודיבור בפני קהל הן משימות לא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פשוטות.</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מה דעתכם/ן? האם זה באמת הכרחי? מדוע זה חשוב?</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מה הייתם/ן רוצים/ות להרוויח או לקבל מהצגה בפני קהל?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נפרוס בפני התלמידים/ות רווחים אפשריים כמו: ייתכן שהאנשים שבפניהם נציג, יוכלו לסייע לנו להוציא את הפרויקט לפועל, ייתכן שההצגה שלנו בפני קהל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תסייע לנו להעלות את המודעות לנושא הסביבתי שאנו מקדמים בקרב כמות גדולה של אנשים.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נזמין את התלמידים/ות לשתף עוד במחשבותיהם/ן לגבי מה ניתן להרוויח מהצגה בפני קהל.</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נוקיר את התלמידים/ות על כך שבמהלך התוכנית הם השקיעו מאמץ רב כדי לחקור, לתכנן ולהוביל פרויקטים מיוחדים שמשפיעים על הקהילה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הקרובה.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כעת, כשהפרויקטים כבר כל כך מתקדמים, איך הקהילה תדע על קיומם?</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איך תלמידים/ות אחרים/ות יוכלו לקבל מהפעולות שלכם השראה, ואולי אפילו להתחיל שינוי ירוק משלהם/ן?</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בזכות הצגת הפרויקטים שלכם/ן, והמקום המכובד שתתנו לו על הבמה, כולם ישמעו עליו ואפילו ירצו לדעת עליו עוד,</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לאחר שהשקעתם/ן כל כך הרבה מאמצים, זה הזמן להשקיע מאמץ אחרון כדי לחשוף בפני הקהילה שלכם/ן את הכוח שלכם/ן להוביל שינוי ירוק אמיתי </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סביבכם/ן.</a:t>
            </a:r>
            <a:endParaRPr>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a:latin typeface="Calibri"/>
                <a:ea typeface="Calibri"/>
                <a:cs typeface="Calibri"/>
                <a:sym typeface="Calibri"/>
              </a:rPr>
              <a:t>אז בואו נתחיל: </a:t>
            </a:r>
            <a:endParaRPr>
              <a:latin typeface="Calibri"/>
              <a:ea typeface="Calibri"/>
              <a:cs typeface="Calibri"/>
              <a:sym typeface="Calibri"/>
            </a:endParaRPr>
          </a:p>
        </p:txBody>
      </p:sp>
      <p:sp>
        <p:nvSpPr>
          <p:cNvPr id="112" name="Google Shape;11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1">
              <a:lnSpc>
                <a:spcPct val="100000"/>
              </a:lnSpc>
              <a:spcBef>
                <a:spcPts val="0"/>
              </a:spcBef>
              <a:spcAft>
                <a:spcPts val="0"/>
              </a:spcAft>
              <a:buClr>
                <a:srgbClr val="000000"/>
              </a:buClr>
              <a:buSzPts val="1400"/>
              <a:buFont typeface="Arial"/>
              <a:buNone/>
            </a:pPr>
            <a:r>
              <a:rPr lang="en-US" b="1" u="sng" dirty="0">
                <a:solidFill>
                  <a:schemeClr val="hlink"/>
                </a:solidFill>
                <a:latin typeface="Calibri"/>
                <a:ea typeface="Calibri"/>
                <a:cs typeface="Calibri"/>
                <a:sym typeface="Calibri"/>
                <a:hlinkClick r:id="rId3"/>
              </a:rPr>
              <a:t>https://il.brainpop.com/category_9/</a:t>
            </a:r>
            <a:r>
              <a:rPr lang="en-US" b="1" u="sng" dirty="0">
                <a:solidFill>
                  <a:schemeClr val="hlink"/>
                </a:solidFill>
                <a:latin typeface="Calibri"/>
                <a:ea typeface="Calibri"/>
                <a:cs typeface="Calibri"/>
                <a:sym typeface="Calibri"/>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subcategory_633</a:t>
            </a:r>
            <a:r>
              <a:rPr lang="en-US" b="1" u="sng" dirty="0">
                <a:solidFill>
                  <a:schemeClr val="hlink"/>
                </a:solidFill>
                <a:latin typeface="Calibri"/>
                <a:ea typeface="Calibri"/>
                <a:cs typeface="Calibri"/>
                <a:sym typeface="Calibri"/>
                <a:hlinkClick r:id="rId3"/>
              </a:rPr>
              <a:t>/subjects_2707/</a:t>
            </a:r>
            <a:r>
              <a:rPr lang="en-US" b="1" dirty="0">
                <a:latin typeface="Calibri"/>
                <a:ea typeface="Calibri"/>
                <a:cs typeface="Calibri"/>
                <a:sym typeface="Calibri"/>
              </a:rPr>
              <a:t> </a:t>
            </a:r>
          </a:p>
          <a:p>
            <a:pPr marL="457200" lvl="0" indent="-228600" algn="r" rtl="1">
              <a:lnSpc>
                <a:spcPct val="100000"/>
              </a:lnSpc>
              <a:spcBef>
                <a:spcPts val="0"/>
              </a:spcBef>
              <a:spcAft>
                <a:spcPts val="0"/>
              </a:spcAft>
              <a:buSzPts val="1400"/>
              <a:buNone/>
            </a:pPr>
            <a:r>
              <a:rPr lang="iw-IL" b="1" i="0" dirty="0">
                <a:solidFill>
                  <a:srgbClr val="000000"/>
                </a:solidFill>
                <a:latin typeface="Calibri"/>
                <a:ea typeface="Calibri"/>
                <a:cs typeface="Calibri"/>
                <a:sym typeface="Calibri"/>
              </a:rPr>
              <a:t>שאלות לדיון לפני הצפייה:</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lang="iw-IL" dirty="0">
              <a:solidFill>
                <a:srgbClr val="000000"/>
              </a:solidFill>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האם דיברתם/ן פעם בפני קהל גדול בטקס, במסיבה או במסגרת אחרת בבית הספר או בתנועת נוער? איך הרגשתם? שתפו בחוויה </a:t>
            </a:r>
            <a:r>
              <a:rPr lang="he-IL" i="0" dirty="0">
                <a:solidFill>
                  <a:srgbClr val="000000"/>
                </a:solidFill>
                <a:latin typeface="Calibri"/>
                <a:ea typeface="Calibri"/>
                <a:cs typeface="Calibri"/>
                <a:sym typeface="Calibri"/>
              </a:rPr>
              <a:t>- ש</a:t>
            </a:r>
            <a:r>
              <a:rPr lang="iw-IL" i="0" dirty="0">
                <a:solidFill>
                  <a:srgbClr val="000000"/>
                </a:solidFill>
                <a:latin typeface="Calibri"/>
                <a:ea typeface="Calibri"/>
                <a:cs typeface="Calibri"/>
                <a:sym typeface="Calibri"/>
              </a:rPr>
              <a:t>אלה זו מאפשרת לנו </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FF6600"/>
                </a:solidFill>
                <a:latin typeface="Calibri"/>
                <a:ea typeface="Calibri"/>
                <a:cs typeface="Calibri"/>
                <a:sym typeface="Calibri"/>
              </a:rPr>
              <a:t>בדיקת ידע קודם וחוויות קודמות בקבוצה</a:t>
            </a:r>
            <a:r>
              <a:rPr lang="he-IL" i="0" dirty="0">
                <a:solidFill>
                  <a:srgbClr val="000000"/>
                </a:solidFill>
                <a:latin typeface="Calibri"/>
                <a:ea typeface="Calibri"/>
                <a:cs typeface="Calibri"/>
                <a:sym typeface="Calibri"/>
              </a:rPr>
              <a:t>.</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endParaRPr lang="iw-IL" dirty="0">
              <a:solidFill>
                <a:srgbClr val="000000"/>
              </a:solidFill>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ננסה, יחד עם הקבוצה, להעלות דוגמאות לאנשים המדברים מול קהל בחיי היומיום שלהם (קרייני חדשות, מגישים בתוכניות טלויזיה, מורה, מדריך בתנועת </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נוער ועוד). אילו תכונות ויכולות נדרשות מאנשים אלה? </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 </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b="1" i="0" dirty="0">
                <a:solidFill>
                  <a:srgbClr val="000000"/>
                </a:solidFill>
                <a:latin typeface="Calibri"/>
                <a:ea typeface="Calibri"/>
                <a:cs typeface="Calibri"/>
                <a:sym typeface="Calibri"/>
              </a:rPr>
              <a:t>שאלות לתלמידים במהלך הצפייה </a:t>
            </a:r>
            <a:r>
              <a:rPr lang="he-IL" b="1" i="0" dirty="0">
                <a:solidFill>
                  <a:srgbClr val="000000"/>
                </a:solidFill>
                <a:latin typeface="Calibri"/>
                <a:ea typeface="Calibri"/>
                <a:cs typeface="Calibri"/>
                <a:sym typeface="Calibri"/>
              </a:rPr>
              <a:t>- </a:t>
            </a:r>
            <a:r>
              <a:rPr lang="iw-IL" b="1" i="0" dirty="0">
                <a:solidFill>
                  <a:srgbClr val="000000"/>
                </a:solidFill>
                <a:latin typeface="Calibri"/>
                <a:ea typeface="Calibri"/>
                <a:cs typeface="Calibri"/>
                <a:sym typeface="Calibri"/>
              </a:rPr>
              <a:t>נקודות עצירה</a:t>
            </a:r>
            <a:r>
              <a:rPr lang="he-IL" b="1" i="0" dirty="0">
                <a:solidFill>
                  <a:srgbClr val="000000"/>
                </a:solidFill>
                <a:latin typeface="Calibri"/>
                <a:ea typeface="Calibri"/>
                <a:cs typeface="Calibri"/>
                <a:sym typeface="Calibri"/>
              </a:rPr>
              <a:t>:</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dirty="0">
                <a:latin typeface="Calibri"/>
                <a:ea typeface="Calibri"/>
                <a:cs typeface="Calibri"/>
                <a:sym typeface="Calibri"/>
              </a:rPr>
              <a:t>כדי לשמור על ערנות ומיקוד וכדי לוודא הבנה, </a:t>
            </a:r>
            <a:r>
              <a:rPr lang="iw-IL" i="0" dirty="0">
                <a:solidFill>
                  <a:srgbClr val="000000"/>
                </a:solidFill>
                <a:latin typeface="Calibri"/>
                <a:ea typeface="Calibri"/>
                <a:cs typeface="Calibri"/>
                <a:sym typeface="Calibri"/>
              </a:rPr>
              <a:t>עיצרו את הצפייה בסרטון בתזמונים הבאים ושאלו את התלמידים את השאלות </a:t>
            </a:r>
            <a:r>
              <a:rPr lang="iw-IL" dirty="0">
                <a:solidFill>
                  <a:srgbClr val="000000"/>
                </a:solidFill>
                <a:latin typeface="Calibri"/>
                <a:ea typeface="Calibri"/>
                <a:cs typeface="Calibri"/>
                <a:sym typeface="Calibri"/>
              </a:rPr>
              <a:t>הבאות: </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תזמון 1:16: מדוע לא כדאי לקרוא מהדף בזמן הרצאה? מה יכול לעזור לנו לזכור את הנקודות החשובות שעליהן נרצה לדבר? </a:t>
            </a:r>
            <a:r>
              <a:rPr lang="he-IL" i="0" dirty="0">
                <a:solidFill>
                  <a:srgbClr val="000000"/>
                </a:solidFill>
                <a:latin typeface="Calibri"/>
                <a:ea typeface="Calibri"/>
                <a:cs typeface="Calibri"/>
                <a:sym typeface="Calibri"/>
              </a:rPr>
              <a:t> </a:t>
            </a:r>
            <a:r>
              <a:rPr lang="iw-IL" i="0" dirty="0">
                <a:solidFill>
                  <a:srgbClr val="FF6600"/>
                </a:solidFill>
                <a:latin typeface="Calibri"/>
                <a:ea typeface="Calibri"/>
                <a:cs typeface="Calibri"/>
                <a:sym typeface="Calibri"/>
              </a:rPr>
              <a:t>סיכום מידע</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תזמון 2:13: כיצד משפיעות יצירת קשר עין, עוצמת הדיבור והבעות הפנים על הקהל המקשיב? </a:t>
            </a:r>
            <a:r>
              <a:rPr lang="he-IL" i="0" dirty="0">
                <a:solidFill>
                  <a:srgbClr val="000000"/>
                </a:solidFill>
                <a:latin typeface="Calibri"/>
                <a:ea typeface="Calibri"/>
                <a:cs typeface="Calibri"/>
                <a:sym typeface="Calibri"/>
              </a:rPr>
              <a:t> ס</a:t>
            </a:r>
            <a:r>
              <a:rPr lang="iw-IL" i="0" dirty="0">
                <a:solidFill>
                  <a:srgbClr val="FF6600"/>
                </a:solidFill>
                <a:latin typeface="Calibri"/>
                <a:ea typeface="Calibri"/>
                <a:cs typeface="Calibri"/>
                <a:sym typeface="Calibri"/>
              </a:rPr>
              <a:t>יכום מידע</a:t>
            </a:r>
            <a:endParaRPr lang="iw-IL" dirty="0">
              <a:latin typeface="Calibri"/>
              <a:ea typeface="Calibri"/>
              <a:cs typeface="Calibri"/>
              <a:sym typeface="Calibri"/>
            </a:endParaRPr>
          </a:p>
          <a:p>
            <a:pPr marL="457200" lvl="0" indent="-22860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תזמון 3:03: מדוע כדאי לתרגל את ההרצאה בפני משפחה או חברים? ולמה פנים ידידותיות בקהל יכולות לתרום לרוגע שלנו?</a:t>
            </a:r>
            <a:r>
              <a:rPr lang="he-IL" i="0" dirty="0">
                <a:solidFill>
                  <a:srgbClr val="000000"/>
                </a:solidFill>
                <a:latin typeface="Calibri"/>
                <a:ea typeface="Calibri"/>
                <a:cs typeface="Calibri"/>
                <a:sym typeface="Calibri"/>
              </a:rPr>
              <a:t> </a:t>
            </a:r>
            <a:r>
              <a:rPr lang="iw-IL" i="0" dirty="0">
                <a:solidFill>
                  <a:srgbClr val="FF6600"/>
                </a:solidFill>
                <a:latin typeface="Calibri"/>
                <a:ea typeface="Calibri"/>
                <a:cs typeface="Calibri"/>
                <a:sym typeface="Calibri"/>
              </a:rPr>
              <a:t>סיכום מידע, הסקת מסקנות</a:t>
            </a:r>
            <a:endParaRPr lang="iw-IL" dirty="0">
              <a:latin typeface="Calibri"/>
              <a:ea typeface="Calibri"/>
              <a:cs typeface="Calibri"/>
              <a:sym typeface="Calibri"/>
            </a:endParaRPr>
          </a:p>
          <a:p>
            <a:pPr marL="457200" lvl="0" indent="-228600" algn="l"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 </a:t>
            </a:r>
            <a:endParaRPr lang="iw-IL" dirty="0">
              <a:latin typeface="Calibri"/>
              <a:ea typeface="Calibri"/>
              <a:cs typeface="Calibri"/>
              <a:sym typeface="Calibri"/>
            </a:endParaRPr>
          </a:p>
        </p:txBody>
      </p:sp>
      <p:sp>
        <p:nvSpPr>
          <p:cNvPr id="119" name="Google Shape;11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b="1" dirty="0">
                <a:latin typeface="Calibri"/>
                <a:ea typeface="Calibri"/>
                <a:cs typeface="Calibri"/>
                <a:sym typeface="Calibri"/>
              </a:rPr>
              <a:t>הצגה בפני קהל </a:t>
            </a:r>
            <a:r>
              <a:rPr lang="he-IL" b="1" dirty="0">
                <a:latin typeface="Calibri"/>
                <a:ea typeface="Calibri"/>
                <a:cs typeface="Calibri"/>
                <a:sym typeface="Calibri"/>
              </a:rPr>
              <a:t>15 דקות</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u="sng" dirty="0">
                <a:solidFill>
                  <a:srgbClr val="000000"/>
                </a:solidFill>
                <a:latin typeface="Calibri"/>
                <a:ea typeface="Calibri"/>
                <a:cs typeface="Calibri"/>
                <a:sym typeface="Calibri"/>
              </a:rPr>
              <a:t>שאלות לאחר הצפייה: </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תום ומובי ציינו עצות רבות שיוכלו לסייע לנו כדי שלא נהיה לחוצים, כשאנו מדברים בפני קהל. </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אילו עצות לדעתכם/ן חשובות ביותר למציגים? </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solidFill>
                  <a:srgbClr val="000000"/>
                </a:solidFill>
                <a:latin typeface="Calibri"/>
                <a:ea typeface="Calibri"/>
                <a:cs typeface="Calibri"/>
                <a:sym typeface="Calibri"/>
              </a:rPr>
              <a:t>איזו עצה יכולה לסייע לכם/ן ומדוע? </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זוכרים/ות מה הם אמרו על הבעות פנים?</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לדוגמה: חיוך הוא בהחלט חשוב כאשר אנחנו מופיעים/ות בפני קהל במיוחד אם המסר שחשוב לנו להעביר הוא מסר חיובי כמו שמירה על הסביבה.</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כעת,  בואו נכיר כמה עקרונות חשובים להופעה/  הצגה בפני קהל,</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על מנת לחשוף יחד את העקרונות, נזדקק למתנדב או מתנדבת.</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התלמיד/ה המתנדב/ת –</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 מקבל/ת קטע קריאה קצר ויחד איתו הנחיה לקרוא את הטקסט </a:t>
            </a:r>
            <a:r>
              <a:rPr lang="iw-IL" b="1" dirty="0">
                <a:latin typeface="Calibri"/>
                <a:ea typeface="Calibri"/>
                <a:cs typeface="Calibri"/>
                <a:sym typeface="Calibri"/>
              </a:rPr>
              <a:t>בקול נמוך במיוחד, דיבור מהיר ולא ברור.</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dirty="0">
                <a:latin typeface="Calibri"/>
                <a:ea typeface="Calibri"/>
                <a:cs typeface="Calibri"/>
                <a:sym typeface="Calibri"/>
              </a:rPr>
              <a:t>את אותו הקטע נעביר גם לאחר מכן בין כל המציגים/ות הבאים/ות</a:t>
            </a: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קטע קריאה:</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dirty="0">
                <a:latin typeface="Calibri"/>
                <a:ea typeface="Calibri"/>
                <a:cs typeface="Calibri"/>
                <a:sym typeface="Calibri"/>
              </a:rPr>
              <a:t>"בקבוצת המנהיגות הסביבתית בבית הספר היסודי, תלמידים נלהבים מתאגדים כדי לקדם פרויקטים ירוקים ולשמור על הסביבה.</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dirty="0">
                <a:latin typeface="Calibri"/>
                <a:ea typeface="Calibri"/>
                <a:cs typeface="Calibri"/>
                <a:sym typeface="Calibri"/>
              </a:rPr>
              <a:t> הקבוצה מתמקדת במיזמים כגון מיחזור פסולת, יצירת גינות ירוקות ושימוש בחומרים טבעיים.</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dirty="0">
                <a:latin typeface="Calibri"/>
                <a:ea typeface="Calibri"/>
                <a:cs typeface="Calibri"/>
                <a:sym typeface="Calibri"/>
              </a:rPr>
              <a:t> באמצעות פעילויות מגוונות כמו סדנאות, ימי ניקיון והדרכות, הם מעודדים את חבריהם לכיתה ואת משפחותיהם לאמץ אורח חיים סביבתי יותר.</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dirty="0">
                <a:latin typeface="Calibri"/>
                <a:ea typeface="Calibri"/>
                <a:cs typeface="Calibri"/>
                <a:sym typeface="Calibri"/>
              </a:rPr>
              <a:t>המנהיגות והיוזמה של התלמידים תורמות לאווירה חיובית בבית הספר ומדגישות את החשיבות של שמירה על כדור הארץ גם בגיל צעיר".</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endParaRPr lang="iw-IL" b="1" i="0"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latin typeface="Calibri"/>
                <a:ea typeface="Calibri"/>
                <a:cs typeface="Calibri"/>
                <a:sym typeface="Calibri"/>
              </a:rPr>
              <a:t>נשאל את התלמידים/ות:</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latin typeface="Calibri"/>
                <a:ea typeface="Calibri"/>
                <a:cs typeface="Calibri"/>
                <a:sym typeface="Calibri"/>
              </a:rPr>
              <a:t>למה שמתם לב באופן ההצגה? מה בלט במיוחד?</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p:txBody>
      </p:sp>
      <p:sp>
        <p:nvSpPr>
          <p:cNvPr id="129" name="Google Shape;12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iw-IL" dirty="0">
                <a:latin typeface="Calibri"/>
                <a:ea typeface="Calibri"/>
                <a:cs typeface="Calibri"/>
                <a:sym typeface="Calibri"/>
              </a:rPr>
              <a:t>בזמן הצגה מול קהל עלינו לדבר בקול ברור ורם, בצורה איטית ועם הפסקות מתאימות. נשים לב גם לטון הדיבור שלנו.</a:t>
            </a:r>
          </a:p>
          <a:p>
            <a:pPr marL="0" lvl="0" indent="0" algn="r" rtl="1">
              <a:lnSpc>
                <a:spcPct val="100000"/>
              </a:lnSpc>
              <a:spcBef>
                <a:spcPts val="0"/>
              </a:spcBef>
              <a:spcAft>
                <a:spcPts val="0"/>
              </a:spcAft>
              <a:buSzPts val="1400"/>
              <a:buNone/>
            </a:pPr>
            <a:r>
              <a:rPr lang="iw-IL" dirty="0">
                <a:latin typeface="Calibri"/>
                <a:ea typeface="Calibri"/>
                <a:cs typeface="Calibri"/>
                <a:sym typeface="Calibri"/>
              </a:rPr>
              <a:t>נעבור לעקרון הבא. נקרא למתנדב/ת נוסף/ת עם אותו קטע קריאה ועם ההנחיה הבאה:</a:t>
            </a:r>
          </a:p>
          <a:p>
            <a:pPr marL="0" lvl="0" indent="0" algn="r" rtl="1">
              <a:lnSpc>
                <a:spcPct val="100000"/>
              </a:lnSpc>
              <a:spcBef>
                <a:spcPts val="0"/>
              </a:spcBef>
              <a:spcAft>
                <a:spcPts val="0"/>
              </a:spcAft>
              <a:buSzPts val="1400"/>
              <a:buNone/>
            </a:pPr>
            <a:r>
              <a:rPr lang="iw-IL" b="1" dirty="0">
                <a:latin typeface="Calibri"/>
                <a:ea typeface="Calibri"/>
                <a:cs typeface="Calibri"/>
                <a:sym typeface="Calibri"/>
              </a:rPr>
              <a:t>קרא/י את הקטע עם המבט מושפל מטה. יש לקרוא את הטקסט מבלי ליצור קשר עין עם אף אחד/ת בחדר.</a:t>
            </a:r>
          </a:p>
          <a:p>
            <a:pPr marL="0" lvl="0" indent="0" algn="r" rtl="1">
              <a:lnSpc>
                <a:spcPct val="100000"/>
              </a:lnSpc>
              <a:spcBef>
                <a:spcPts val="0"/>
              </a:spcBef>
              <a:spcAft>
                <a:spcPts val="0"/>
              </a:spcAft>
              <a:buSzPts val="1400"/>
              <a:buNone/>
            </a:pPr>
            <a:endParaRPr lang="iw-IL" b="1" dirty="0">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b="1" dirty="0">
                <a:latin typeface="Calibri"/>
                <a:ea typeface="Calibri"/>
                <a:cs typeface="Calibri"/>
                <a:sym typeface="Calibri"/>
              </a:rPr>
              <a:t>קטע קריאה:</a:t>
            </a:r>
            <a:endParaRPr lang="iw-IL" dirty="0">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b="1" dirty="0">
                <a:latin typeface="Calibri"/>
                <a:ea typeface="Calibri"/>
                <a:cs typeface="Calibri"/>
                <a:sym typeface="Calibri"/>
              </a:rPr>
              <a:t>"בקבוצת המנהיגות הסביבתית בבית הספר היסודי, תלמידים נלהבים מתאגדים כדי לקדם פרויקטים ירוקים ולשמור על הסביבה.</a:t>
            </a:r>
            <a:endParaRPr lang="iw-IL" dirty="0">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b="1" dirty="0">
                <a:latin typeface="Calibri"/>
                <a:ea typeface="Calibri"/>
                <a:cs typeface="Calibri"/>
                <a:sym typeface="Calibri"/>
              </a:rPr>
              <a:t> הקבוצה מתמקדת במיזמים כגון מיחזור פסולת, יצירת גינות ירוקות ושימוש בחומרים טבעיים.</a:t>
            </a:r>
            <a:endParaRPr lang="iw-IL" dirty="0">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b="1" dirty="0">
                <a:latin typeface="Calibri"/>
                <a:ea typeface="Calibri"/>
                <a:cs typeface="Calibri"/>
                <a:sym typeface="Calibri"/>
              </a:rPr>
              <a:t> באמצעות פעילויות מגוונות כמו סדנאות, ימי ניקיון והדרכות, הם מעודדים את חבריהם לכיתה ואת משפחותיהם לאמץ אורח חיים סביבתי יותר. </a:t>
            </a:r>
            <a:endParaRPr lang="iw-IL" dirty="0">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b="1" dirty="0">
                <a:latin typeface="Calibri"/>
                <a:ea typeface="Calibri"/>
                <a:cs typeface="Calibri"/>
                <a:sym typeface="Calibri"/>
              </a:rPr>
              <a:t>המנהיגות והיוזמה של התלמידים תורמות לאווירה חיובית בבית הספר ומדגישות את החשיבות של שמירה על כדור הארץ גם בגיל צעיר".</a:t>
            </a:r>
          </a:p>
          <a:p>
            <a:pPr marL="0" lvl="0" indent="0" algn="r" rtl="1">
              <a:lnSpc>
                <a:spcPct val="100000"/>
              </a:lnSpc>
              <a:spcBef>
                <a:spcPts val="0"/>
              </a:spcBef>
              <a:spcAft>
                <a:spcPts val="0"/>
              </a:spcAft>
              <a:buSzPts val="1400"/>
              <a:buNone/>
            </a:pPr>
            <a:endParaRPr lang="iw-IL" i="0"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latin typeface="Calibri"/>
                <a:ea typeface="Calibri"/>
                <a:cs typeface="Calibri"/>
                <a:sym typeface="Calibri"/>
              </a:rPr>
              <a:t>נשאל את התלמידים/ות:</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r>
              <a:rPr lang="iw-IL" i="0" dirty="0">
                <a:latin typeface="Calibri"/>
                <a:ea typeface="Calibri"/>
                <a:cs typeface="Calibri"/>
                <a:sym typeface="Calibri"/>
              </a:rPr>
              <a:t>למה שמתם לב באופן ההצגה? מה היה חסר </a:t>
            </a:r>
            <a:r>
              <a:rPr lang="iw-IL" i="0"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כאן</a:t>
            </a:r>
            <a:r>
              <a:rPr lang="iw-IL" i="0" dirty="0">
                <a:latin typeface="Calibri"/>
                <a:ea typeface="Calibri"/>
                <a:cs typeface="Calibri"/>
                <a:sym typeface="Calibri"/>
              </a:rPr>
              <a:t>? </a:t>
            </a:r>
            <a:endParaRPr lang="iw-IL" dirty="0">
              <a:latin typeface="Calibri"/>
              <a:ea typeface="Calibri"/>
              <a:cs typeface="Calibri"/>
              <a:sym typeface="Calibri"/>
            </a:endParaRPr>
          </a:p>
          <a:p>
            <a:pPr marL="0" lvl="0" indent="0" algn="r" rtl="1">
              <a:lnSpc>
                <a:spcPct val="100000"/>
              </a:lnSpc>
              <a:spcBef>
                <a:spcPts val="0"/>
              </a:spcBef>
              <a:spcAft>
                <a:spcPts val="0"/>
              </a:spcAft>
              <a:buSzPts val="1400"/>
              <a:buNone/>
            </a:pPr>
            <a:endParaRPr lang="iw-IL" dirty="0">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lang="iw-IL" dirty="0">
              <a:latin typeface="Calibri"/>
              <a:ea typeface="Calibri"/>
              <a:cs typeface="Calibri"/>
              <a:sym typeface="Calibri"/>
            </a:endParaRPr>
          </a:p>
        </p:txBody>
      </p:sp>
      <p:sp>
        <p:nvSpPr>
          <p:cNvPr id="136" name="Google Shape;1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עקרון </a:t>
            </a:r>
            <a:r>
              <a:rPr lang="iw-IL" b="1">
                <a:latin typeface="Calibri"/>
                <a:ea typeface="Calibri"/>
                <a:cs typeface="Calibri"/>
                <a:sym typeface="Calibri"/>
              </a:rPr>
              <a:t>קשר העין</a:t>
            </a:r>
            <a:r>
              <a:rPr lang="iw-IL">
                <a:latin typeface="Calibri"/>
                <a:ea typeface="Calibri"/>
                <a:cs typeface="Calibri"/>
                <a:sym typeface="Calibri"/>
              </a:rPr>
              <a:t>. בזמן הצגה בפני קהל עלינו ליצור קשר עין עם הקהל שלנו. אם אנו מקריאים טקסט כלשהו או מסבירים על תופעה או רעיון כלשהם, </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חשוב מאוד שניצור קשר עין ישיר עם  מי שנמצא מולנו. קשר העין מושך את תשומת הלב ומסקרן ומחבר את הקהל שלנו אלינו.</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התלמיד/ה המתנדב/ת –</a:t>
            </a:r>
            <a:endParaRPr>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400"/>
              <a:buFont typeface="Arial"/>
              <a:buNone/>
            </a:pPr>
            <a:r>
              <a:rPr lang="iw-IL">
                <a:latin typeface="Calibri"/>
                <a:ea typeface="Calibri"/>
                <a:cs typeface="Calibri"/>
                <a:sym typeface="Calibri"/>
              </a:rPr>
              <a:t>מקבל/ת קטע קריאה קצר ויחד איתו הנחיה לקרוא את הטקסט: </a:t>
            </a:r>
            <a:r>
              <a:rPr lang="iw-IL" b="1">
                <a:latin typeface="Calibri"/>
                <a:ea typeface="Calibri"/>
                <a:cs typeface="Calibri"/>
                <a:sym typeface="Calibri"/>
              </a:rPr>
              <a:t>קרא/י את הקטע בעמידה במקום ללא כל תנועה. אפשר לשנות את טון הדיבור אבל לא להזיז את הגוף כלל.</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a:latin typeface="Calibri"/>
                <a:ea typeface="Calibri"/>
                <a:cs typeface="Calibri"/>
                <a:sym typeface="Calibri"/>
              </a:rPr>
              <a:t>קטע קריאה:</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"בקבוצת המנהיגות הסביבתית בבית הספר היסודי, תלמידים נלהבים מתאגדים כדי לקדם פרויקטים ירוקים ולשמור על הסביבה.</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 הקבוצה מתמקדת במיזמים כגון מיחזור פסולת, יצירת גינות ירוקות ושימוש בחומרים טבעיים.</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 באמצעות פעילויות מגוונות כמו סדנאות, ימי ניקיון והדרכות, הם מעודדים את חבריהם לכיתה ואת משפחותיהם לאמץ אורח חיים סביבתי יותר. </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המנהיגות והיוזמה של התלמידים תורמות לאווירה חיובית בבית הספר ומדגישות את החשיבות של שמירה על כדור הארץ גם בגיל צעיר".</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b="1" i="0">
              <a:latin typeface="Calibri"/>
              <a:ea typeface="Calibri"/>
              <a:cs typeface="Calibri"/>
              <a:sym typeface="Calibri"/>
            </a:endParaRPr>
          </a:p>
          <a:p>
            <a:pPr marL="0" lvl="0" indent="0" algn="r" rtl="1">
              <a:lnSpc>
                <a:spcPct val="100000"/>
              </a:lnSpc>
              <a:spcBef>
                <a:spcPts val="0"/>
              </a:spcBef>
              <a:spcAft>
                <a:spcPts val="0"/>
              </a:spcAft>
              <a:buSzPts val="1400"/>
              <a:buNone/>
            </a:pPr>
            <a:r>
              <a:rPr lang="iw-IL" i="0">
                <a:latin typeface="Calibri"/>
                <a:ea typeface="Calibri"/>
                <a:cs typeface="Calibri"/>
                <a:sym typeface="Calibri"/>
              </a:rPr>
              <a:t>נשאל את התלמידים/ות:</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i="0">
                <a:latin typeface="Calibri"/>
                <a:ea typeface="Calibri"/>
                <a:cs typeface="Calibri"/>
                <a:sym typeface="Calibri"/>
              </a:rPr>
              <a:t>למה שמתם לב באופן ההצגה? מה בלט במיוחד?</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highlight>
                <a:srgbClr val="016CB7"/>
              </a:highligh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151" name="Google Shape;15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עקרון ה</a:t>
            </a:r>
            <a:r>
              <a:rPr lang="iw-IL" b="1">
                <a:latin typeface="Calibri"/>
                <a:ea typeface="Calibri"/>
                <a:cs typeface="Calibri"/>
                <a:sym typeface="Calibri"/>
              </a:rPr>
              <a:t>תנועה.</a:t>
            </a:r>
            <a:r>
              <a:rPr lang="iw-IL">
                <a:latin typeface="Calibri"/>
                <a:ea typeface="Calibri"/>
                <a:cs typeface="Calibri"/>
                <a:sym typeface="Calibri"/>
              </a:rPr>
              <a:t>  תנועה מאוד חשובה בזמן הצגה בפני קהל.</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חשוב להיות דינמי וחי מול קהל כדי לסחוף אותם איתך, בכדי לשמור על הקהל מרוכז.</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יחד עם זאת יש לשים לב שהתנועה צריכה להיות מאוזנת, כלומר נעימה לעין ורגועה, כי תנועה תזזיתית מידי או תנועתיות יתר עלולה להפריע לקהל להקשיב לנו.</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התלמיד/ה המתנדב/ת  –</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 מקבל/ת קטע קריאה קצר ויחד איתו הנחיה לקרוא את הטקסט : </a:t>
            </a:r>
            <a:r>
              <a:rPr lang="iw-IL" b="1">
                <a:latin typeface="Calibri"/>
                <a:ea typeface="Calibri"/>
                <a:cs typeface="Calibri"/>
                <a:sym typeface="Calibri"/>
              </a:rPr>
              <a:t>קרא/י את הקטע בחוסר ביטחון בולט. אפשר בכוונה להתבלבל במילים, להשפיל מבט, להוריד את גובה הקול שלך. אפשר לעמוד במקום עם ידיים בכיסים.</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b="1">
              <a:latin typeface="Calibri"/>
              <a:ea typeface="Calibri"/>
              <a:cs typeface="Calibri"/>
              <a:sym typeface="Calibri"/>
            </a:endParaRPr>
          </a:p>
          <a:p>
            <a:pPr marL="0" lvl="0" indent="0" algn="r" rtl="1">
              <a:lnSpc>
                <a:spcPct val="100000"/>
              </a:lnSpc>
              <a:spcBef>
                <a:spcPts val="0"/>
              </a:spcBef>
              <a:spcAft>
                <a:spcPts val="0"/>
              </a:spcAft>
              <a:buSzPts val="1400"/>
              <a:buNone/>
            </a:pPr>
            <a:r>
              <a:rPr lang="iw-IL" b="1">
                <a:latin typeface="Calibri"/>
                <a:ea typeface="Calibri"/>
                <a:cs typeface="Calibri"/>
                <a:sym typeface="Calibri"/>
              </a:rPr>
              <a:t>קטע קריאה:</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"בקבוצת המנהיגות הסביבתית בבית הספר היסודי, תלמידים נלהבים מתאגדים כדי לקדם פרויקטים ירוקים ולשמור על הסביבה.</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 הקבוצה מתמקדת במיזמים כגון מיחזור פסולת, יצירת גינות ירוקות ושימוש בחומרים טבעיים.</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 באמצעות פעילויות מגוונות כמו סדנאות, ימי ניקיון והדרכות, הם מעודדים את חבריהם לכיתה ואת משפחותיהם לאמץ אורח חיים סביבתי יותר. </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המנהיגות והיוזמה של התלמידים תורמות לאווירה חיובית בבית הספר ומדגישות את החשיבות של שמירה על כדור הארץ גם בגיל צעיר".</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b="1" i="0">
              <a:solidFill>
                <a:srgbClr val="FFFFFF"/>
              </a:solidFill>
              <a:latin typeface="Calibri"/>
              <a:ea typeface="Calibri"/>
              <a:cs typeface="Calibri"/>
              <a:sym typeface="Calibri"/>
            </a:endParaRPr>
          </a:p>
          <a:p>
            <a:pPr marL="0" lvl="0" indent="0" algn="r" rtl="1">
              <a:lnSpc>
                <a:spcPct val="100000"/>
              </a:lnSpc>
              <a:spcBef>
                <a:spcPts val="0"/>
              </a:spcBef>
              <a:spcAft>
                <a:spcPts val="0"/>
              </a:spcAft>
              <a:buSzPts val="1400"/>
              <a:buNone/>
            </a:pPr>
            <a:r>
              <a:rPr lang="iw-IL" i="0">
                <a:latin typeface="Calibri"/>
                <a:ea typeface="Calibri"/>
                <a:cs typeface="Calibri"/>
                <a:sym typeface="Calibri"/>
              </a:rPr>
              <a:t>נשאל את התלמידים/ות:</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i="0">
                <a:latin typeface="Calibri"/>
                <a:ea typeface="Calibri"/>
                <a:cs typeface="Calibri"/>
                <a:sym typeface="Calibri"/>
              </a:rPr>
              <a:t>למה שמתם לב באופן ההצגה? מה בלט במיוחד?</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171" name="Google Shape;17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iw-IL">
                <a:latin typeface="Calibri"/>
                <a:ea typeface="Calibri"/>
                <a:cs typeface="Calibri"/>
                <a:sym typeface="Calibri"/>
              </a:rPr>
              <a:t>עקרון </a:t>
            </a:r>
            <a:r>
              <a:rPr lang="iw-IL" b="1">
                <a:latin typeface="Calibri"/>
                <a:ea typeface="Calibri"/>
                <a:cs typeface="Calibri"/>
                <a:sym typeface="Calibri"/>
              </a:rPr>
              <a:t>הביטחון העצמי:</a:t>
            </a:r>
            <a:r>
              <a:rPr lang="iw-IL">
                <a:latin typeface="Calibri"/>
                <a:ea typeface="Calibri"/>
                <a:cs typeface="Calibri"/>
                <a:sym typeface="Calibri"/>
              </a:rPr>
              <a:t> כשאנחנו מדברים על ביטחון עצמי, אנחנו מתייחסים לאמונה שלנו בעצמנו וביכולתנו להצליח. אם נגיע לרגע ההצגה מוכנים ומאומנים, נדע בדיוק מה אנו רוצים לומר ומתי, נתכנן היטב את הזמנים ואת אופן ההצגה שלנו, יהיה לנו ביטחון עצמי גבוה, נאמין בעצמנו וביכולות שלנו - ונוכל להציג את הפרויקט שלנו בצורה טובה מול קהל.</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הביטחון והאמונה שלנו בעצמנו עוזרים לנו להירגע ולא להילחץ ברגע ההצגה בפני קהל. ככל שנתרגל יותר את ההצגה מול חברים ומשפחה כך יעלה הביטחון שלנו ונרגיש יותר בנוח להציג בפני אחרים.</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בכדי שנפגין לקהל שלנו ביטחון עצמי, אנחנו צריכים לשלב בין כל העקרונות הקודמים שדיברנו עליהם עד כה- לדבר בטון דיבור ברור כך שהקהל שלנו יכול לשמוע אותנו היטב (לא חלש מידי ולא חזק מידי), לחייך, להיות בקשר עין, לנוע מעט בזמן ההצגה שלנו באופן רגוע.</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a:latin typeface="Calibri"/>
                <a:ea typeface="Calibri"/>
                <a:cs typeface="Calibri"/>
                <a:sym typeface="Calibri"/>
              </a:rPr>
              <a:t>התלמיד/ה המתנדב/ת –</a:t>
            </a:r>
            <a:endParaRPr>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400"/>
              <a:buFont typeface="Arial"/>
              <a:buNone/>
            </a:pPr>
            <a:r>
              <a:rPr lang="iw-IL">
                <a:latin typeface="Calibri"/>
                <a:ea typeface="Calibri"/>
                <a:cs typeface="Calibri"/>
                <a:sym typeface="Calibri"/>
              </a:rPr>
              <a:t>מקבל/ת קטע קריאה קצר ויחד איתו הנחיה לקרוא את הטקסט </a:t>
            </a:r>
            <a:r>
              <a:rPr lang="iw-IL" b="1">
                <a:latin typeface="Calibri"/>
                <a:ea typeface="Calibri"/>
                <a:cs typeface="Calibri"/>
                <a:sym typeface="Calibri"/>
              </a:rPr>
              <a:t>קרא/י את הקטע בשיעמום מוחלט, בחוסר התלהבות בולט.</a:t>
            </a: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a:latin typeface="Calibri"/>
              <a:ea typeface="Calibri"/>
              <a:cs typeface="Calibri"/>
              <a:sym typeface="Calibri"/>
            </a:endParaRPr>
          </a:p>
          <a:p>
            <a:pPr marL="0" lvl="0" indent="0" algn="r" rtl="1">
              <a:lnSpc>
                <a:spcPct val="100000"/>
              </a:lnSpc>
              <a:spcBef>
                <a:spcPts val="0"/>
              </a:spcBef>
              <a:spcAft>
                <a:spcPts val="0"/>
              </a:spcAft>
              <a:buSzPts val="1400"/>
              <a:buNone/>
            </a:pPr>
            <a:endParaRPr b="1">
              <a:latin typeface="Calibri"/>
              <a:ea typeface="Calibri"/>
              <a:cs typeface="Calibri"/>
              <a:sym typeface="Calibri"/>
            </a:endParaRPr>
          </a:p>
          <a:p>
            <a:pPr marL="0" lvl="0" indent="0" algn="r" rtl="1">
              <a:lnSpc>
                <a:spcPct val="100000"/>
              </a:lnSpc>
              <a:spcBef>
                <a:spcPts val="0"/>
              </a:spcBef>
              <a:spcAft>
                <a:spcPts val="0"/>
              </a:spcAft>
              <a:buSzPts val="1400"/>
              <a:buNone/>
            </a:pPr>
            <a:r>
              <a:rPr lang="iw-IL" b="1">
                <a:latin typeface="Calibri"/>
                <a:ea typeface="Calibri"/>
                <a:cs typeface="Calibri"/>
                <a:sym typeface="Calibri"/>
              </a:rPr>
              <a:t>קטע קריאה:</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"בקבוצת המנהיגות הסביבתית בבית הספר היסודי, תלמידים נלהבים מתאגדים כדי לקדם פרויקטים ירוקים ולשמור על הסביבה.</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 הקבוצה מתמקדת במיזמים כגון מיחזור פסולת, יצירת גינות ירוקות ושימוש בחומרים טבעיים.</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 באמצעות פעילויות מגוונות כמו סדנאות, ימי ניקיון והדרכות, הם מעודדים את חבריהם לכיתה ואת משפחותיהם לאמץ אורח חיים סביבתי יותר. </a:t>
            </a:r>
            <a:endParaRPr>
              <a:latin typeface="Calibri"/>
              <a:ea typeface="Calibri"/>
              <a:cs typeface="Calibri"/>
              <a:sym typeface="Calibri"/>
            </a:endParaRPr>
          </a:p>
          <a:p>
            <a:pPr marL="0" lvl="0" indent="0" algn="r" rtl="1">
              <a:lnSpc>
                <a:spcPct val="100000"/>
              </a:lnSpc>
              <a:spcBef>
                <a:spcPts val="0"/>
              </a:spcBef>
              <a:spcAft>
                <a:spcPts val="0"/>
              </a:spcAft>
              <a:buSzPts val="1400"/>
              <a:buNone/>
            </a:pPr>
            <a:r>
              <a:rPr lang="iw-IL" b="1" i="0">
                <a:latin typeface="Calibri"/>
                <a:ea typeface="Calibri"/>
                <a:cs typeface="Calibri"/>
                <a:sym typeface="Calibri"/>
              </a:rPr>
              <a:t>המנהיגות והיוזמה של התלמידים תורמות לאווירה חיובית בבית הספר ומדגישות את החשיבות של שמירה על כדור הארץ גם בגיל צעיר".</a:t>
            </a:r>
            <a:endParaRPr b="1" i="0">
              <a:latin typeface="Calibri"/>
              <a:ea typeface="Calibri"/>
              <a:cs typeface="Calibri"/>
              <a:sym typeface="Calibri"/>
            </a:endParaRPr>
          </a:p>
          <a:p>
            <a:pPr marL="0" lvl="0" indent="0" algn="r" rtl="1">
              <a:lnSpc>
                <a:spcPct val="100000"/>
              </a:lnSpc>
              <a:spcBef>
                <a:spcPts val="0"/>
              </a:spcBef>
              <a:spcAft>
                <a:spcPts val="0"/>
              </a:spcAft>
              <a:buSzPts val="1400"/>
              <a:buNone/>
            </a:pPr>
            <a:endParaRPr b="1">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a:latin typeface="Calibri"/>
                <a:ea typeface="Calibri"/>
                <a:cs typeface="Calibri"/>
                <a:sym typeface="Calibri"/>
              </a:rPr>
              <a:t>נשאל את התלמידים/ות:</a:t>
            </a:r>
            <a:endParaRPr>
              <a:latin typeface="Calibri"/>
              <a:ea typeface="Calibri"/>
              <a:cs typeface="Calibri"/>
              <a:sym typeface="Calibri"/>
            </a:endParaRPr>
          </a:p>
          <a:p>
            <a:pPr marL="0" lvl="0" indent="0" algn="r" rtl="1">
              <a:spcBef>
                <a:spcPts val="0"/>
              </a:spcBef>
              <a:spcAft>
                <a:spcPts val="0"/>
              </a:spcAft>
              <a:buClr>
                <a:schemeClr val="dk1"/>
              </a:buClr>
              <a:buSzPts val="1400"/>
              <a:buFont typeface="Arial"/>
              <a:buNone/>
            </a:pPr>
            <a:r>
              <a:rPr lang="iw-IL">
                <a:latin typeface="Calibri"/>
                <a:ea typeface="Calibri"/>
                <a:cs typeface="Calibri"/>
                <a:sym typeface="Calibri"/>
              </a:rPr>
              <a:t>למה שמתם לב באופן ההצגה? מה בלט במיוחד?</a:t>
            </a:r>
            <a:endParaRPr b="1">
              <a:latin typeface="Calibri"/>
              <a:ea typeface="Calibri"/>
              <a:cs typeface="Calibri"/>
              <a:sym typeface="Calibri"/>
            </a:endParaRPr>
          </a:p>
          <a:p>
            <a:pPr marL="0" lvl="0" indent="0" algn="r" rtl="1">
              <a:lnSpc>
                <a:spcPct val="100000"/>
              </a:lnSpc>
              <a:spcBef>
                <a:spcPts val="0"/>
              </a:spcBef>
              <a:spcAft>
                <a:spcPts val="0"/>
              </a:spcAft>
              <a:buSzPts val="1400"/>
              <a:buNone/>
            </a:pPr>
            <a:endParaRPr>
              <a:highlight>
                <a:srgbClr val="0000FF"/>
              </a:highligh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latin typeface="Calibri"/>
              <a:ea typeface="Calibri"/>
              <a:cs typeface="Calibri"/>
              <a:sym typeface="Calibri"/>
            </a:endParaRPr>
          </a:p>
        </p:txBody>
      </p:sp>
      <p:sp>
        <p:nvSpPr>
          <p:cNvPr id="196" name="Google Shape;19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iw-IL"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2"/>
          <p:cNvSpPr>
            <a:spLocks noGrp="1"/>
          </p:cNvSpPr>
          <p:nvPr>
            <p:ph type="pic" idx="2"/>
          </p:nvPr>
        </p:nvSpPr>
        <p:spPr>
          <a:xfrm>
            <a:off x="5183188" y="987425"/>
            <a:ext cx="6172200" cy="4873625"/>
          </a:xfrm>
          <a:prstGeom prst="rect">
            <a:avLst/>
          </a:prstGeom>
          <a:noFill/>
          <a:ln>
            <a:noFill/>
          </a:ln>
        </p:spPr>
      </p:sp>
      <p:sp>
        <p:nvSpPr>
          <p:cNvPr id="69" name="Google Shape;69;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w-IL"/>
              <a:t>‹#›</a:t>
            </a:fld>
            <a:endParaRPr/>
          </a:p>
        </p:txBody>
      </p:sp>
      <p:pic>
        <p:nvPicPr>
          <p:cNvPr id="15" name="Google Shape;15;p13"/>
          <p:cNvPicPr preferRelativeResize="0"/>
          <p:nvPr/>
        </p:nvPicPr>
        <p:blipFill rotWithShape="1">
          <a:blip r:embed="rId1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l.brainpop.com/category_9/subcategory_633/subjects_270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127523" y="2622292"/>
            <a:ext cx="1665461" cy="1613416"/>
          </a:xfrm>
          <a:prstGeom prst="rect">
            <a:avLst/>
          </a:prstGeom>
          <a:noFill/>
          <a:ln>
            <a:noFill/>
          </a:ln>
        </p:spPr>
      </p:pic>
      <p:pic>
        <p:nvPicPr>
          <p:cNvPr id="106" name="Google Shape;106;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893" y="2088572"/>
            <a:ext cx="5959998" cy="4832927"/>
          </a:xfrm>
          <a:prstGeom prst="rect">
            <a:avLst/>
          </a:prstGeom>
          <a:noFill/>
          <a:ln>
            <a:noFill/>
          </a:ln>
        </p:spPr>
      </p:pic>
      <p:sp>
        <p:nvSpPr>
          <p:cNvPr id="107" name="Google Shape;107;p2"/>
          <p:cNvSpPr>
            <a:spLocks noGrp="1"/>
          </p:cNvSpPr>
          <p:nvPr>
            <p:ph type="title" idx="4294967295"/>
          </p:nvPr>
        </p:nvSpPr>
        <p:spPr>
          <a:xfrm>
            <a:off x="1416409" y="2187750"/>
            <a:ext cx="8877842" cy="1508065"/>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9200" b="1" i="0" u="none" strike="noStrike" kern="0" cap="none" spc="0" normalizeH="0" baseline="0" noProof="0" dirty="0">
                <a:ln>
                  <a:noFill/>
                </a:ln>
                <a:solidFill>
                  <a:schemeClr val="lt1"/>
                </a:solidFill>
                <a:effectLst/>
                <a:uLnTx/>
                <a:uFillTx/>
                <a:latin typeface="Calibri"/>
                <a:ea typeface="Calibri"/>
                <a:cs typeface="Calibri"/>
                <a:sym typeface="Calibri"/>
              </a:rPr>
              <a:t>הצגה מול קהל</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8" name="Google Shape;108;p2"/>
          <p:cNvSpPr/>
          <p:nvPr/>
        </p:nvSpPr>
        <p:spPr>
          <a:xfrm>
            <a:off x="1416409" y="3094179"/>
            <a:ext cx="8877842" cy="1508065"/>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9200" b="1" i="0" u="none" strike="noStrike" cap="none" dirty="0">
                <a:solidFill>
                  <a:schemeClr val="lt1"/>
                </a:solidFill>
                <a:latin typeface="Calibri"/>
                <a:ea typeface="Calibri"/>
                <a:cs typeface="Calibri"/>
                <a:sym typeface="Calibri"/>
              </a:rPr>
              <a:t>מנהיגות סביבתית</a:t>
            </a:r>
            <a:endParaRPr dirty="0"/>
          </a:p>
        </p:txBody>
      </p:sp>
      <p:pic>
        <p:nvPicPr>
          <p:cNvPr id="3" name="Google Shape;94;p20">
            <a:extLst>
              <a:ext uri="{FF2B5EF4-FFF2-40B4-BE49-F238E27FC236}">
                <a16:creationId xmlns:a16="http://schemas.microsoft.com/office/drawing/2014/main" id="{2FF992F5-87C9-1116-C899-9EEF78A67F53}"/>
              </a:ex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60253" y="165328"/>
            <a:ext cx="720333" cy="894206"/>
          </a:xfrm>
          <a:prstGeom prst="rect">
            <a:avLst/>
          </a:prstGeom>
          <a:noFill/>
          <a:ln>
            <a:noFill/>
          </a:ln>
          <a:effectLst>
            <a:outerShdw blurRad="63500" sx="102000" sy="102000" algn="ctr" rotWithShape="0">
              <a:srgbClr val="000000">
                <a:alpha val="40000"/>
              </a:srgbClr>
            </a:outerShdw>
          </a:effectLst>
        </p:spPr>
      </p:pic>
      <p:sp>
        <p:nvSpPr>
          <p:cNvPr id="4" name="תיבת טקסט 3">
            <a:extLst>
              <a:ext uri="{FF2B5EF4-FFF2-40B4-BE49-F238E27FC236}">
                <a16:creationId xmlns:a16="http://schemas.microsoft.com/office/drawing/2014/main" id="{93D90073-52A9-F677-8A6B-33C564EFBDDE}"/>
              </a:ext>
            </a:extLst>
          </p:cNvPr>
          <p:cNvSpPr txBox="1"/>
          <p:nvPr/>
        </p:nvSpPr>
        <p:spPr>
          <a:xfrm>
            <a:off x="8497398" y="199657"/>
            <a:ext cx="2357120" cy="738664"/>
          </a:xfrm>
          <a:prstGeom prst="rect">
            <a:avLst/>
          </a:prstGeom>
          <a:noFill/>
        </p:spPr>
        <p:txBody>
          <a:bodyPr wrap="square" rtlCol="0">
            <a:spAutoFit/>
          </a:bodyPr>
          <a:lstStyle/>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פדגוגי - האגף לחינוך יסודי</a:t>
            </a:r>
          </a:p>
          <a:p>
            <a:pPr algn="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מזכירות פדגוגית - אגף מדעים</a:t>
            </a:r>
          </a:p>
          <a:p>
            <a:pPr algn="r" rtl="1"/>
            <a:r>
              <a:rPr lang="he-IL" dirty="0" err="1">
                <a:solidFill>
                  <a:schemeClr val="bg1"/>
                </a:solidFill>
                <a:latin typeface="Calibri" panose="020F0502020204030204" pitchFamily="34" charset="0"/>
                <a:ea typeface="Calibri" panose="020F0502020204030204" pitchFamily="34" charset="0"/>
                <a:cs typeface="Calibri" panose="020F0502020204030204" pitchFamily="34" charset="0"/>
              </a:rPr>
              <a:t>מינהל</a:t>
            </a:r>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 חדשנות וטכנולוגיה</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3747FF4B-4280-4E48-BCC0-EF0887E07C5E}"/>
              </a:ext>
            </a:extLst>
          </p:cNvPr>
          <p:cNvSpPr txBox="1"/>
          <p:nvPr/>
        </p:nvSpPr>
        <p:spPr>
          <a:xfrm>
            <a:off x="10748783" y="1002373"/>
            <a:ext cx="1143272" cy="307777"/>
          </a:xfrm>
          <a:prstGeom prst="rect">
            <a:avLst/>
          </a:prstGeom>
          <a:noFill/>
        </p:spPr>
        <p:txBody>
          <a:bodyPr wrap="square" rtlCol="0">
            <a:spAutoFit/>
          </a:bodyPr>
          <a:lstStyle/>
          <a:p>
            <a:pPr algn="ctr" rtl="1"/>
            <a:r>
              <a:rPr lang="he-IL" dirty="0">
                <a:solidFill>
                  <a:schemeClr val="bg1"/>
                </a:solidFill>
                <a:latin typeface="Calibri" panose="020F0502020204030204" pitchFamily="34" charset="0"/>
                <a:ea typeface="Calibri" panose="020F0502020204030204" pitchFamily="34" charset="0"/>
                <a:cs typeface="Calibri" panose="020F0502020204030204" pitchFamily="34" charset="0"/>
              </a:rPr>
              <a:t>משרד החינוך</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AF948377-A75B-FB18-5B43-BBE7FF67BC3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9945" y="199657"/>
            <a:ext cx="1461173" cy="1105656"/>
          </a:xfrm>
          <a:prstGeom prst="rect">
            <a:avLst/>
          </a:prstGeom>
          <a:effectLst>
            <a:glow rad="12700">
              <a:schemeClr val="bg1">
                <a:alpha val="35000"/>
              </a:schemeClr>
            </a:glow>
          </a:effectLst>
        </p:spPr>
      </p:pic>
      <p:pic>
        <p:nvPicPr>
          <p:cNvPr id="2" name="Picture 1" descr="סמליל נגישות">
            <a:extLst>
              <a:ext uri="{FF2B5EF4-FFF2-40B4-BE49-F238E27FC236}">
                <a16:creationId xmlns:a16="http://schemas.microsoft.com/office/drawing/2014/main" id="{8FCD778B-7A27-A004-7F69-83DE5C5644EC}"/>
              </a:ext>
            </a:extLst>
          </p:cNvPr>
          <p:cNvPicPr>
            <a:picLocks noChangeAspect="1"/>
          </p:cNvPicPr>
          <p:nvPr/>
        </p:nvPicPr>
        <p:blipFill>
          <a:blip r:embed="rId7"/>
          <a:stretch>
            <a:fillRect/>
          </a:stretch>
        </p:blipFill>
        <p:spPr>
          <a:xfrm>
            <a:off x="43543" y="6101682"/>
            <a:ext cx="669234" cy="6692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9" name="Google Shape;229;p33">
            <a:extLst>
              <a:ext uri="{C183D7F6-B498-43B3-948B-1728B52AA6E4}">
                <adec:decorative xmlns:adec="http://schemas.microsoft.com/office/drawing/2017/decorative" val="1"/>
              </a:ext>
            </a:extLst>
          </p:cNvPr>
          <p:cNvSpPr/>
          <p:nvPr/>
        </p:nvSpPr>
        <p:spPr>
          <a:xfrm>
            <a:off x="4361361" y="4891284"/>
            <a:ext cx="3469278" cy="1373703"/>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231" name="Google Shape;231;p33">
            <a:extLst>
              <a:ext uri="{C183D7F6-B498-43B3-948B-1728B52AA6E4}">
                <adec:decorative xmlns:adec="http://schemas.microsoft.com/office/drawing/2017/decorative" val="0"/>
              </a:ext>
            </a:extLst>
          </p:cNvPr>
          <p:cNvSpPr/>
          <p:nvPr/>
        </p:nvSpPr>
        <p:spPr>
          <a:xfrm>
            <a:off x="2079167" y="744916"/>
            <a:ext cx="8033666" cy="8032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6600" b="1" i="0" u="none" strike="noStrike" cap="none">
                <a:solidFill>
                  <a:schemeClr val="lt1"/>
                </a:solidFill>
                <a:latin typeface="Calibri"/>
                <a:ea typeface="Calibri"/>
                <a:cs typeface="Calibri"/>
                <a:sym typeface="Calibri"/>
              </a:rPr>
              <a:t>עקרונות הצגה מול קהל</a:t>
            </a:r>
            <a:endParaRPr sz="8800" b="1" i="0" u="none" strike="noStrike" cap="none">
              <a:solidFill>
                <a:schemeClr val="lt1"/>
              </a:solidFill>
              <a:latin typeface="Calibri"/>
              <a:ea typeface="Calibri"/>
              <a:cs typeface="Calibri"/>
              <a:sym typeface="Calibri"/>
            </a:endParaRPr>
          </a:p>
        </p:txBody>
      </p:sp>
      <p:sp>
        <p:nvSpPr>
          <p:cNvPr id="230" name="Google Shape;230;p33"/>
          <p:cNvSpPr txBox="1"/>
          <p:nvPr/>
        </p:nvSpPr>
        <p:spPr>
          <a:xfrm>
            <a:off x="4858910" y="5364272"/>
            <a:ext cx="2474180"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rPr>
              <a:t>התלהבות</a:t>
            </a:r>
            <a:endParaRPr dirty="0"/>
          </a:p>
        </p:txBody>
      </p:sp>
      <p:grpSp>
        <p:nvGrpSpPr>
          <p:cNvPr id="242" name="Google Shape;242;p33">
            <a:extLst>
              <a:ext uri="{C183D7F6-B498-43B3-948B-1728B52AA6E4}">
                <adec:decorative xmlns:adec="http://schemas.microsoft.com/office/drawing/2017/decorative" val="1"/>
              </a:ext>
            </a:extLst>
          </p:cNvPr>
          <p:cNvGrpSpPr/>
          <p:nvPr/>
        </p:nvGrpSpPr>
        <p:grpSpPr>
          <a:xfrm>
            <a:off x="9363704" y="4959476"/>
            <a:ext cx="1242341" cy="1242341"/>
            <a:chOff x="9363704" y="4959476"/>
            <a:chExt cx="1242341" cy="1242341"/>
          </a:xfrm>
        </p:grpSpPr>
        <p:grpSp>
          <p:nvGrpSpPr>
            <p:cNvPr id="243" name="Google Shape;243;p33"/>
            <p:cNvGrpSpPr/>
            <p:nvPr/>
          </p:nvGrpSpPr>
          <p:grpSpPr>
            <a:xfrm>
              <a:off x="9363704" y="4959476"/>
              <a:ext cx="1242341" cy="1242341"/>
              <a:chOff x="8083392" y="3463659"/>
              <a:chExt cx="701268" cy="701268"/>
            </a:xfrm>
          </p:grpSpPr>
          <p:sp>
            <p:nvSpPr>
              <p:cNvPr id="244" name="Google Shape;244;p33"/>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245" name="Google Shape;245;p33"/>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46" name="Google Shape;246;p33" descr="A black and white image of a microphone&#10;&#10;Description automatically generated"/>
            <p:cNvPicPr preferRelativeResize="0"/>
            <p:nvPr/>
          </p:nvPicPr>
          <p:blipFill rotWithShape="1">
            <a:blip r:embed="rId3">
              <a:alphaModFix/>
            </a:blip>
            <a:srcRect l="91417" t="60338"/>
            <a:stretch/>
          </p:blipFill>
          <p:spPr>
            <a:xfrm>
              <a:off x="9700182" y="5230012"/>
              <a:ext cx="502597" cy="689360"/>
            </a:xfrm>
            <a:prstGeom prst="rect">
              <a:avLst/>
            </a:prstGeom>
            <a:noFill/>
            <a:ln>
              <a:noFill/>
            </a:ln>
          </p:spPr>
        </p:pic>
      </p:grpSp>
      <p:grpSp>
        <p:nvGrpSpPr>
          <p:cNvPr id="247" name="Google Shape;247;p33">
            <a:extLst>
              <a:ext uri="{C183D7F6-B498-43B3-948B-1728B52AA6E4}">
                <adec:decorative xmlns:adec="http://schemas.microsoft.com/office/drawing/2017/decorative" val="1"/>
              </a:ext>
            </a:extLst>
          </p:cNvPr>
          <p:cNvGrpSpPr/>
          <p:nvPr/>
        </p:nvGrpSpPr>
        <p:grpSpPr>
          <a:xfrm>
            <a:off x="7882673" y="3192905"/>
            <a:ext cx="1242341" cy="1242341"/>
            <a:chOff x="7882673" y="3192905"/>
            <a:chExt cx="1242341" cy="1242341"/>
          </a:xfrm>
        </p:grpSpPr>
        <p:grpSp>
          <p:nvGrpSpPr>
            <p:cNvPr id="248" name="Google Shape;248;p33"/>
            <p:cNvGrpSpPr/>
            <p:nvPr/>
          </p:nvGrpSpPr>
          <p:grpSpPr>
            <a:xfrm>
              <a:off x="7882673" y="3192905"/>
              <a:ext cx="1242341" cy="1242341"/>
              <a:chOff x="8083392" y="3463659"/>
              <a:chExt cx="701268" cy="701268"/>
            </a:xfrm>
          </p:grpSpPr>
          <p:sp>
            <p:nvSpPr>
              <p:cNvPr id="249" name="Google Shape;249;p33"/>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250" name="Google Shape;250;p33"/>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51" name="Google Shape;251;p33" descr="A group of eyes on a black background&#10;&#10;Description automatically generated"/>
            <p:cNvPicPr preferRelativeResize="0"/>
            <p:nvPr/>
          </p:nvPicPr>
          <p:blipFill rotWithShape="1">
            <a:blip r:embed="rId4">
              <a:alphaModFix/>
            </a:blip>
            <a:srcRect l="36384" t="14907" r="51132" b="49999"/>
            <a:stretch/>
          </p:blipFill>
          <p:spPr>
            <a:xfrm>
              <a:off x="8013776" y="3479391"/>
              <a:ext cx="945732" cy="664348"/>
            </a:xfrm>
            <a:prstGeom prst="rect">
              <a:avLst/>
            </a:prstGeom>
            <a:noFill/>
            <a:ln>
              <a:noFill/>
            </a:ln>
          </p:spPr>
        </p:pic>
      </p:grpSp>
      <p:grpSp>
        <p:nvGrpSpPr>
          <p:cNvPr id="252" name="Google Shape;252;p33">
            <a:extLst>
              <a:ext uri="{C183D7F6-B498-43B3-948B-1728B52AA6E4}">
                <adec:decorative xmlns:adec="http://schemas.microsoft.com/office/drawing/2017/decorative" val="1"/>
              </a:ext>
            </a:extLst>
          </p:cNvPr>
          <p:cNvGrpSpPr/>
          <p:nvPr/>
        </p:nvGrpSpPr>
        <p:grpSpPr>
          <a:xfrm>
            <a:off x="1590567" y="4959476"/>
            <a:ext cx="1242341" cy="1242341"/>
            <a:chOff x="1590567" y="4959476"/>
            <a:chExt cx="1242341" cy="1242341"/>
          </a:xfrm>
        </p:grpSpPr>
        <p:grpSp>
          <p:nvGrpSpPr>
            <p:cNvPr id="253" name="Google Shape;253;p33"/>
            <p:cNvGrpSpPr/>
            <p:nvPr/>
          </p:nvGrpSpPr>
          <p:grpSpPr>
            <a:xfrm>
              <a:off x="1590567" y="4959476"/>
              <a:ext cx="1242341" cy="1242341"/>
              <a:chOff x="8083392" y="3463659"/>
              <a:chExt cx="701268" cy="701268"/>
            </a:xfrm>
          </p:grpSpPr>
          <p:sp>
            <p:nvSpPr>
              <p:cNvPr id="254" name="Google Shape;254;p33"/>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255" name="Google Shape;255;p33"/>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56" name="Google Shape;256;p33" descr="A black background with a black square&#10;&#10;Description automatically generated with medium confidence"/>
            <p:cNvPicPr preferRelativeResize="0"/>
            <p:nvPr/>
          </p:nvPicPr>
          <p:blipFill rotWithShape="1">
            <a:blip r:embed="rId5">
              <a:alphaModFix/>
            </a:blip>
            <a:srcRect/>
            <a:stretch/>
          </p:blipFill>
          <p:spPr>
            <a:xfrm>
              <a:off x="1820354" y="5203723"/>
              <a:ext cx="782765" cy="782765"/>
            </a:xfrm>
            <a:prstGeom prst="rect">
              <a:avLst/>
            </a:prstGeom>
            <a:noFill/>
            <a:ln>
              <a:noFill/>
            </a:ln>
          </p:spPr>
        </p:pic>
      </p:grpSp>
      <p:pic>
        <p:nvPicPr>
          <p:cNvPr id="257" name="Google Shape;257;p3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5400000">
            <a:off x="2997525" y="5492980"/>
            <a:ext cx="477085" cy="267168"/>
          </a:xfrm>
          <a:prstGeom prst="rect">
            <a:avLst/>
          </a:prstGeom>
          <a:noFill/>
          <a:ln>
            <a:noFill/>
          </a:ln>
        </p:spPr>
      </p:pic>
      <p:grpSp>
        <p:nvGrpSpPr>
          <p:cNvPr id="2" name="Google Shape;202;p32">
            <a:extLst>
              <a:ext uri="{FF2B5EF4-FFF2-40B4-BE49-F238E27FC236}">
                <a16:creationId xmlns:a16="http://schemas.microsoft.com/office/drawing/2014/main" id="{09B809D4-BB6E-880F-95CA-1C00FE4CCE06}"/>
              </a:ext>
              <a:ext uri="{C183D7F6-B498-43B3-948B-1728B52AA6E4}">
                <adec:decorative xmlns:adec="http://schemas.microsoft.com/office/drawing/2017/decorative" val="1"/>
              </a:ext>
            </a:extLst>
          </p:cNvPr>
          <p:cNvGrpSpPr/>
          <p:nvPr/>
        </p:nvGrpSpPr>
        <p:grpSpPr>
          <a:xfrm>
            <a:off x="3002148" y="3147643"/>
            <a:ext cx="1307178" cy="1316832"/>
            <a:chOff x="3002148" y="3147643"/>
            <a:chExt cx="1307178" cy="1316832"/>
          </a:xfrm>
        </p:grpSpPr>
        <p:grpSp>
          <p:nvGrpSpPr>
            <p:cNvPr id="3" name="Google Shape;203;p32">
              <a:extLst>
                <a:ext uri="{FF2B5EF4-FFF2-40B4-BE49-F238E27FC236}">
                  <a16:creationId xmlns:a16="http://schemas.microsoft.com/office/drawing/2014/main" id="{44EFBD82-384E-B092-A18C-87159C637BDC}"/>
                </a:ext>
              </a:extLst>
            </p:cNvPr>
            <p:cNvGrpSpPr/>
            <p:nvPr/>
          </p:nvGrpSpPr>
          <p:grpSpPr>
            <a:xfrm>
              <a:off x="3066985" y="3192905"/>
              <a:ext cx="1242341" cy="1242341"/>
              <a:chOff x="8083392" y="3463659"/>
              <a:chExt cx="701268" cy="701268"/>
            </a:xfrm>
          </p:grpSpPr>
          <p:sp>
            <p:nvSpPr>
              <p:cNvPr id="5" name="Google Shape;204;p32">
                <a:extLst>
                  <a:ext uri="{FF2B5EF4-FFF2-40B4-BE49-F238E27FC236}">
                    <a16:creationId xmlns:a16="http://schemas.microsoft.com/office/drawing/2014/main" id="{48C59ED6-FF28-440F-58AF-C912A2B28772}"/>
                  </a:ext>
                </a:extLst>
              </p:cNvPr>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6" name="Google Shape;205;p32">
                <a:extLst>
                  <a:ext uri="{FF2B5EF4-FFF2-40B4-BE49-F238E27FC236}">
                    <a16:creationId xmlns:a16="http://schemas.microsoft.com/office/drawing/2014/main" id="{9D7970A0-1C76-3090-E237-B69781A87E10}"/>
                  </a:ext>
                </a:extLst>
              </p:cNvPr>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 name="Google Shape;206;p32" descr="A group of icons of people&#10;&#10;Description automatically generated">
              <a:extLst>
                <a:ext uri="{FF2B5EF4-FFF2-40B4-BE49-F238E27FC236}">
                  <a16:creationId xmlns:a16="http://schemas.microsoft.com/office/drawing/2014/main" id="{F6AF4309-AD37-09D0-EC50-AA4E8F04A646}"/>
                </a:ext>
              </a:extLst>
            </p:cNvPr>
            <p:cNvPicPr preferRelativeResize="0"/>
            <p:nvPr/>
          </p:nvPicPr>
          <p:blipFill rotWithShape="1">
            <a:blip r:embed="rId7">
              <a:clrChange>
                <a:clrFrom>
                  <a:srgbClr val="FFFFFF"/>
                </a:clrFrom>
                <a:clrTo>
                  <a:srgbClr val="FFFFFF">
                    <a:alpha val="0"/>
                  </a:srgbClr>
                </a:clrTo>
              </a:clrChange>
              <a:alphaModFix/>
            </a:blip>
            <a:srcRect l="6475" t="50587" r="76937" b="28091"/>
            <a:stretch/>
          </p:blipFill>
          <p:spPr>
            <a:xfrm>
              <a:off x="3002148" y="3147643"/>
              <a:ext cx="1237881" cy="1316832"/>
            </a:xfrm>
            <a:prstGeom prst="rect">
              <a:avLst/>
            </a:prstGeom>
            <a:noFill/>
            <a:ln>
              <a:noFill/>
            </a:ln>
          </p:spPr>
        </p:pic>
      </p:grpSp>
      <p:grpSp>
        <p:nvGrpSpPr>
          <p:cNvPr id="7" name="Google Shape;177;p31">
            <a:extLst>
              <a:ext uri="{FF2B5EF4-FFF2-40B4-BE49-F238E27FC236}">
                <a16:creationId xmlns:a16="http://schemas.microsoft.com/office/drawing/2014/main" id="{493107F9-0BEF-B58C-23AD-3C78A7E6EE94}"/>
              </a:ext>
              <a:ext uri="{C183D7F6-B498-43B3-948B-1728B52AA6E4}">
                <adec:decorative xmlns:adec="http://schemas.microsoft.com/office/drawing/2017/decorative" val="1"/>
              </a:ext>
            </a:extLst>
          </p:cNvPr>
          <p:cNvGrpSpPr/>
          <p:nvPr/>
        </p:nvGrpSpPr>
        <p:grpSpPr>
          <a:xfrm>
            <a:off x="5450997" y="2571734"/>
            <a:ext cx="1266173" cy="1242341"/>
            <a:chOff x="5450997" y="2571734"/>
            <a:chExt cx="1266173" cy="1242341"/>
          </a:xfrm>
        </p:grpSpPr>
        <p:grpSp>
          <p:nvGrpSpPr>
            <p:cNvPr id="8" name="Google Shape;178;p31">
              <a:extLst>
                <a:ext uri="{FF2B5EF4-FFF2-40B4-BE49-F238E27FC236}">
                  <a16:creationId xmlns:a16="http://schemas.microsoft.com/office/drawing/2014/main" id="{497F515E-AEFD-9469-518B-474AC2A8BB1B}"/>
                </a:ext>
              </a:extLst>
            </p:cNvPr>
            <p:cNvGrpSpPr/>
            <p:nvPr/>
          </p:nvGrpSpPr>
          <p:grpSpPr>
            <a:xfrm>
              <a:off x="5474829" y="2571734"/>
              <a:ext cx="1242341" cy="1242341"/>
              <a:chOff x="8083392" y="3463659"/>
              <a:chExt cx="701268" cy="701268"/>
            </a:xfrm>
          </p:grpSpPr>
          <p:sp>
            <p:nvSpPr>
              <p:cNvPr id="10" name="Google Shape;179;p31">
                <a:extLst>
                  <a:ext uri="{FF2B5EF4-FFF2-40B4-BE49-F238E27FC236}">
                    <a16:creationId xmlns:a16="http://schemas.microsoft.com/office/drawing/2014/main" id="{6E5320A1-D5D3-74E2-2378-29F2137C98DC}"/>
                  </a:ext>
                </a:extLst>
              </p:cNvPr>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1" name="Google Shape;180;p31">
                <a:extLst>
                  <a:ext uri="{FF2B5EF4-FFF2-40B4-BE49-F238E27FC236}">
                    <a16:creationId xmlns:a16="http://schemas.microsoft.com/office/drawing/2014/main" id="{08B0B892-17F8-ED6F-34FE-018C11D9A8A0}"/>
                  </a:ext>
                </a:extLst>
              </p:cNvPr>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9" name="Google Shape;181;p31">
              <a:extLst>
                <a:ext uri="{FF2B5EF4-FFF2-40B4-BE49-F238E27FC236}">
                  <a16:creationId xmlns:a16="http://schemas.microsoft.com/office/drawing/2014/main" id="{19DAE49D-0C86-1A5A-4646-3DCF91B1E90F}"/>
                </a:ext>
              </a:extLst>
            </p:cNvPr>
            <p:cNvPicPr preferRelativeResize="0"/>
            <p:nvPr/>
          </p:nvPicPr>
          <p:blipFill rotWithShape="1">
            <a:blip r:embed="rId8">
              <a:clrChange>
                <a:clrFrom>
                  <a:srgbClr val="FFFFFF"/>
                </a:clrFrom>
                <a:clrTo>
                  <a:srgbClr val="FFFFFF">
                    <a:alpha val="0"/>
                  </a:srgbClr>
                </a:clrTo>
              </a:clrChange>
              <a:alphaModFix/>
            </a:blip>
            <a:srcRect l="59166" r="33738" b="73640"/>
            <a:stretch/>
          </p:blipFill>
          <p:spPr>
            <a:xfrm>
              <a:off x="5450997" y="2571734"/>
              <a:ext cx="1151411" cy="1069207"/>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4"/>
          <p:cNvSpPr>
            <a:spLocks noGrp="1"/>
          </p:cNvSpPr>
          <p:nvPr>
            <p:ph type="title" idx="4294967295"/>
          </p:nvPr>
        </p:nvSpPr>
        <p:spPr>
          <a:xfrm>
            <a:off x="6592371" y="1175296"/>
            <a:ext cx="4727009" cy="358247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הצלחה מורכבת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מאחוז אחד של השראה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ותשעים ותשעה אחוזים </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5400" b="1" i="0" u="none" strike="noStrike" kern="0" cap="none" spc="0" normalizeH="0" baseline="0" noProof="0" dirty="0">
                <a:ln>
                  <a:noFill/>
                </a:ln>
                <a:solidFill>
                  <a:schemeClr val="lt1"/>
                </a:solidFill>
                <a:effectLst/>
                <a:uLnTx/>
                <a:uFillTx/>
                <a:latin typeface="Calibri"/>
                <a:ea typeface="Calibri"/>
                <a:cs typeface="Calibri"/>
                <a:sym typeface="Calibri"/>
              </a:rPr>
              <a:t>של הזעה</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4" name="Google Shape;264;p34"/>
          <p:cNvSpPr txBox="1"/>
          <p:nvPr/>
        </p:nvSpPr>
        <p:spPr>
          <a:xfrm>
            <a:off x="7376922" y="4807833"/>
            <a:ext cx="3157906" cy="374835"/>
          </a:xfrm>
          <a:prstGeom prst="rect">
            <a:avLst/>
          </a:prstGeom>
          <a:noFill/>
          <a:ln>
            <a:noFill/>
          </a:ln>
        </p:spPr>
        <p:txBody>
          <a:bodyPr spcFirstLastPara="1" wrap="square" lIns="91425" tIns="45700" rIns="91425" bIns="45700" anchor="t" anchorCtr="0">
            <a:normAutofit lnSpcReduction="10000"/>
          </a:bodyPr>
          <a:lstStyle/>
          <a:p>
            <a:pPr marL="0" marR="0" lvl="0" indent="0" algn="ctr" rtl="1">
              <a:lnSpc>
                <a:spcPct val="90000"/>
              </a:lnSpc>
              <a:spcBef>
                <a:spcPts val="0"/>
              </a:spcBef>
              <a:spcAft>
                <a:spcPts val="0"/>
              </a:spcAft>
              <a:buClr>
                <a:schemeClr val="lt1"/>
              </a:buClr>
              <a:buSzPts val="2800"/>
              <a:buFont typeface="Arial"/>
              <a:buNone/>
            </a:pPr>
            <a:r>
              <a:rPr lang="iw-IL" sz="2200" b="0" i="0" u="none" strike="noStrike" cap="none">
                <a:solidFill>
                  <a:schemeClr val="lt1"/>
                </a:solidFill>
                <a:latin typeface="Calibri"/>
                <a:ea typeface="Calibri"/>
                <a:cs typeface="Calibri"/>
                <a:sym typeface="Calibri"/>
              </a:rPr>
              <a:t>תומאס אדיסון</a:t>
            </a:r>
            <a:endParaRPr/>
          </a:p>
        </p:txBody>
      </p:sp>
      <p:pic>
        <p:nvPicPr>
          <p:cNvPr id="265" name="Google Shape;265;p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30393" y="4235329"/>
            <a:ext cx="570921" cy="522446"/>
          </a:xfrm>
          <a:prstGeom prst="rect">
            <a:avLst/>
          </a:prstGeom>
          <a:noFill/>
          <a:ln>
            <a:noFill/>
          </a:ln>
        </p:spPr>
      </p:pic>
      <p:pic>
        <p:nvPicPr>
          <p:cNvPr id="266" name="Google Shape;266;p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11077866" y="886284"/>
            <a:ext cx="519019" cy="474951"/>
          </a:xfrm>
          <a:prstGeom prst="rect">
            <a:avLst/>
          </a:prstGeom>
          <a:noFill/>
          <a:ln>
            <a:noFill/>
          </a:ln>
        </p:spPr>
      </p:pic>
      <p:pic>
        <p:nvPicPr>
          <p:cNvPr id="267" name="Google Shape;267;p3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1980" y="797535"/>
            <a:ext cx="4338000" cy="4338000"/>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a:spLocks noGrp="1"/>
          </p:cNvSpPr>
          <p:nvPr>
            <p:ph type="title" idx="4294967295"/>
          </p:nvPr>
        </p:nvSpPr>
        <p:spPr>
          <a:xfrm>
            <a:off x="571449" y="1733651"/>
            <a:ext cx="4356151" cy="156962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4800" b="1" i="0" u="none" strike="noStrike" kern="0" cap="none" spc="0" normalizeH="0" baseline="0" noProof="0" dirty="0">
                <a:ln>
                  <a:noFill/>
                </a:ln>
                <a:solidFill>
                  <a:schemeClr val="lt1"/>
                </a:solidFill>
                <a:effectLst/>
                <a:uLnTx/>
                <a:uFillTx/>
                <a:latin typeface="Calibri"/>
                <a:ea typeface="Calibri"/>
                <a:cs typeface="Calibri"/>
                <a:sym typeface="Calibri"/>
              </a:rPr>
              <a:t>איך נוכל </a:t>
            </a:r>
            <a:r>
              <a:rPr kumimoji="0" lang="iw-IL" sz="4800" b="1" i="0" u="none" strike="noStrike" kern="0" cap="none" spc="0" normalizeH="0" baseline="0" noProof="0" dirty="0">
                <a:ln>
                  <a:noFill/>
                </a:ln>
                <a:solidFill>
                  <a:schemeClr val="lt1"/>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להשתפ</a:t>
            </a:r>
            <a:r>
              <a:rPr kumimoji="0" lang="iw-IL" sz="4800" b="1" i="0" u="none" strike="noStrike" kern="0" cap="none" spc="0" normalizeH="0" baseline="0" noProof="0" dirty="0">
                <a:ln>
                  <a:noFill/>
                </a:ln>
                <a:solidFill>
                  <a:schemeClr val="lt1"/>
                </a:solidFill>
                <a:effectLst/>
                <a:uLnTx/>
                <a:uFillTx/>
                <a:latin typeface="Calibri"/>
                <a:ea typeface="Calibri"/>
                <a:cs typeface="Calibri"/>
                <a:sym typeface="Calibri"/>
              </a:rPr>
              <a:t>ר?</a:t>
            </a:r>
            <a:endPar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274" name="Google Shape;274;p35"/>
          <p:cNvSpPr/>
          <p:nvPr/>
        </p:nvSpPr>
        <p:spPr>
          <a:xfrm>
            <a:off x="571448" y="3554730"/>
            <a:ext cx="4356151" cy="156962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4800" b="1" i="0" u="none" strike="noStrike" cap="none" dirty="0">
                <a:solidFill>
                  <a:schemeClr val="lt1"/>
                </a:solidFill>
                <a:latin typeface="Calibri"/>
                <a:ea typeface="Calibri"/>
                <a:cs typeface="Calibri"/>
                <a:sym typeface="Calibri"/>
              </a:rPr>
              <a:t>איך נוכל לעזור זה לזו להשתפר?</a:t>
            </a:r>
            <a:endParaRPr sz="6600" b="1" i="0" u="none" strike="noStrike" cap="none" dirty="0">
              <a:solidFill>
                <a:schemeClr val="lt1"/>
              </a:solidFill>
              <a:latin typeface="Calibri"/>
              <a:ea typeface="Calibri"/>
              <a:cs typeface="Calibri"/>
              <a:sym typeface="Calibri"/>
            </a:endParaRPr>
          </a:p>
        </p:txBody>
      </p:sp>
      <p:pic>
        <p:nvPicPr>
          <p:cNvPr id="275" name="Google Shape;275;p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94867" y="0"/>
            <a:ext cx="6858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3" name="Google Shape;293;p11"/>
          <p:cNvSpPr>
            <a:spLocks noGrp="1"/>
          </p:cNvSpPr>
          <p:nvPr>
            <p:ph type="title" idx="4294967295"/>
          </p:nvPr>
        </p:nvSpPr>
        <p:spPr>
          <a:xfrm>
            <a:off x="2079167" y="744916"/>
            <a:ext cx="8033666" cy="803256"/>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משוב ב-2 נקודות</a:t>
            </a:r>
            <a:endParaRPr kumimoji="0" lang="iw-IL" sz="88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282" name="Google Shape;282;p11">
            <a:extLst>
              <a:ext uri="{C183D7F6-B498-43B3-948B-1728B52AA6E4}">
                <adec:decorative xmlns:adec="http://schemas.microsoft.com/office/drawing/2017/decorative" val="1"/>
              </a:ext>
            </a:extLst>
          </p:cNvPr>
          <p:cNvSpPr/>
          <p:nvPr/>
        </p:nvSpPr>
        <p:spPr>
          <a:xfrm>
            <a:off x="6786583" y="3001948"/>
            <a:ext cx="2562082" cy="2565244"/>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83" name="Google Shape;283;p11">
            <a:extLst>
              <a:ext uri="{C183D7F6-B498-43B3-948B-1728B52AA6E4}">
                <adec:decorative xmlns:adec="http://schemas.microsoft.com/office/drawing/2017/decorative" val="1"/>
              </a:ext>
            </a:extLst>
          </p:cNvPr>
          <p:cNvSpPr/>
          <p:nvPr/>
        </p:nvSpPr>
        <p:spPr>
          <a:xfrm>
            <a:off x="6416504" y="2641359"/>
            <a:ext cx="3365500" cy="3362336"/>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1560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284" name="Google Shape;284;p11">
            <a:extLst>
              <a:ext uri="{C183D7F6-B498-43B3-948B-1728B52AA6E4}">
                <adec:decorative xmlns:adec="http://schemas.microsoft.com/office/drawing/2017/decorative" val="1"/>
              </a:ext>
            </a:extLst>
          </p:cNvPr>
          <p:cNvSpPr/>
          <p:nvPr/>
        </p:nvSpPr>
        <p:spPr>
          <a:xfrm>
            <a:off x="6813152" y="3037635"/>
            <a:ext cx="2566195" cy="2563782"/>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291" name="Google Shape;291;p11"/>
          <p:cNvSpPr/>
          <p:nvPr/>
        </p:nvSpPr>
        <p:spPr>
          <a:xfrm>
            <a:off x="6231464" y="1998231"/>
            <a:ext cx="3735579" cy="52318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4000" b="0" i="0" u="none" strike="noStrike" cap="none" dirty="0">
                <a:solidFill>
                  <a:schemeClr val="lt1"/>
                </a:solidFill>
                <a:latin typeface="Calibri"/>
                <a:ea typeface="Calibri"/>
                <a:cs typeface="Calibri"/>
                <a:sym typeface="Calibri"/>
              </a:rPr>
              <a:t>נקודה לשימור</a:t>
            </a:r>
            <a:endParaRPr sz="5400" b="0" i="0" u="none" strike="noStrike" cap="none" dirty="0">
              <a:solidFill>
                <a:schemeClr val="lt1"/>
              </a:solidFill>
              <a:latin typeface="Calibri"/>
              <a:ea typeface="Calibri"/>
              <a:cs typeface="Calibri"/>
              <a:sym typeface="Calibri"/>
            </a:endParaRPr>
          </a:p>
        </p:txBody>
      </p:sp>
      <p:sp>
        <p:nvSpPr>
          <p:cNvPr id="285" name="Google Shape;285;p11"/>
          <p:cNvSpPr txBox="1"/>
          <p:nvPr/>
        </p:nvSpPr>
        <p:spPr>
          <a:xfrm>
            <a:off x="6978796" y="3573319"/>
            <a:ext cx="2234667" cy="1816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IL" sz="2800" b="1" i="0" u="none" strike="noStrike" cap="none" dirty="0">
                <a:solidFill>
                  <a:srgbClr val="016CB7"/>
                </a:solidFill>
                <a:latin typeface="Calibri"/>
                <a:ea typeface="Calibri"/>
                <a:cs typeface="Calibri"/>
                <a:sym typeface="Calibri"/>
              </a:rPr>
              <a:t>מה היה טוב</a:t>
            </a:r>
            <a:endParaRPr dirty="0"/>
          </a:p>
          <a:p>
            <a:pPr marL="0" marR="0" lvl="0" indent="0" algn="ctr" rtl="0">
              <a:lnSpc>
                <a:spcPct val="100000"/>
              </a:lnSpc>
              <a:spcBef>
                <a:spcPts val="0"/>
              </a:spcBef>
              <a:spcAft>
                <a:spcPts val="0"/>
              </a:spcAft>
              <a:buNone/>
            </a:pPr>
            <a:r>
              <a:rPr lang="iw-IL" sz="2800" b="1" i="0" u="none" strike="noStrike" cap="none" dirty="0">
                <a:solidFill>
                  <a:srgbClr val="016CB7"/>
                </a:solidFill>
                <a:latin typeface="Calibri"/>
                <a:ea typeface="Calibri"/>
                <a:cs typeface="Calibri"/>
                <a:sym typeface="Calibri"/>
              </a:rPr>
              <a:t>בביצוע וכדאי</a:t>
            </a:r>
            <a:endParaRPr dirty="0"/>
          </a:p>
          <a:p>
            <a:pPr marL="0" marR="0" lvl="0" indent="0" algn="ctr" rtl="0">
              <a:lnSpc>
                <a:spcPct val="100000"/>
              </a:lnSpc>
              <a:spcBef>
                <a:spcPts val="0"/>
              </a:spcBef>
              <a:spcAft>
                <a:spcPts val="0"/>
              </a:spcAft>
              <a:buNone/>
            </a:pPr>
            <a:r>
              <a:rPr lang="iw-IL" sz="2800" b="1" i="0" u="none" strike="noStrike" cap="none" dirty="0">
                <a:solidFill>
                  <a:srgbClr val="016CB7"/>
                </a:solidFill>
                <a:latin typeface="Calibri"/>
                <a:ea typeface="Calibri"/>
                <a:cs typeface="Calibri"/>
                <a:sym typeface="Calibri"/>
              </a:rPr>
              <a:t>לנו לשמרו להבא</a:t>
            </a:r>
            <a:endParaRPr dirty="0"/>
          </a:p>
        </p:txBody>
      </p:sp>
      <p:sp>
        <p:nvSpPr>
          <p:cNvPr id="287" name="Google Shape;287;p11">
            <a:extLst>
              <a:ext uri="{C183D7F6-B498-43B3-948B-1728B52AA6E4}">
                <adec:decorative xmlns:adec="http://schemas.microsoft.com/office/drawing/2017/decorative" val="1"/>
              </a:ext>
            </a:extLst>
          </p:cNvPr>
          <p:cNvSpPr/>
          <p:nvPr/>
        </p:nvSpPr>
        <p:spPr>
          <a:xfrm>
            <a:off x="2780076" y="3001948"/>
            <a:ext cx="2562082" cy="2565244"/>
          </a:xfrm>
          <a:custGeom>
            <a:avLst/>
            <a:gdLst/>
            <a:ahLst/>
            <a:cxnLst/>
            <a:rect l="l" t="t" r="r" b="b"/>
            <a:pathLst>
              <a:path w="426" h="427" extrusionOk="0">
                <a:moveTo>
                  <a:pt x="213" y="0"/>
                </a:moveTo>
                <a:lnTo>
                  <a:pt x="251" y="4"/>
                </a:lnTo>
                <a:lnTo>
                  <a:pt x="288" y="14"/>
                </a:lnTo>
                <a:lnTo>
                  <a:pt x="320" y="29"/>
                </a:lnTo>
                <a:lnTo>
                  <a:pt x="350" y="50"/>
                </a:lnTo>
                <a:lnTo>
                  <a:pt x="377" y="76"/>
                </a:lnTo>
                <a:lnTo>
                  <a:pt x="398" y="106"/>
                </a:lnTo>
                <a:lnTo>
                  <a:pt x="413" y="139"/>
                </a:lnTo>
                <a:lnTo>
                  <a:pt x="422" y="176"/>
                </a:lnTo>
                <a:lnTo>
                  <a:pt x="426" y="214"/>
                </a:lnTo>
                <a:lnTo>
                  <a:pt x="422" y="252"/>
                </a:lnTo>
                <a:lnTo>
                  <a:pt x="413" y="288"/>
                </a:lnTo>
                <a:lnTo>
                  <a:pt x="398" y="321"/>
                </a:lnTo>
                <a:lnTo>
                  <a:pt x="377" y="351"/>
                </a:lnTo>
                <a:lnTo>
                  <a:pt x="350" y="377"/>
                </a:lnTo>
                <a:lnTo>
                  <a:pt x="320" y="398"/>
                </a:lnTo>
                <a:lnTo>
                  <a:pt x="288" y="414"/>
                </a:lnTo>
                <a:lnTo>
                  <a:pt x="251" y="423"/>
                </a:lnTo>
                <a:lnTo>
                  <a:pt x="213" y="427"/>
                </a:lnTo>
                <a:lnTo>
                  <a:pt x="175" y="423"/>
                </a:lnTo>
                <a:lnTo>
                  <a:pt x="138" y="414"/>
                </a:lnTo>
                <a:lnTo>
                  <a:pt x="106" y="398"/>
                </a:lnTo>
                <a:lnTo>
                  <a:pt x="75" y="377"/>
                </a:lnTo>
                <a:lnTo>
                  <a:pt x="49" y="351"/>
                </a:lnTo>
                <a:lnTo>
                  <a:pt x="28" y="321"/>
                </a:lnTo>
                <a:lnTo>
                  <a:pt x="13" y="288"/>
                </a:lnTo>
                <a:lnTo>
                  <a:pt x="3" y="252"/>
                </a:lnTo>
                <a:lnTo>
                  <a:pt x="0" y="214"/>
                </a:lnTo>
                <a:lnTo>
                  <a:pt x="3" y="176"/>
                </a:lnTo>
                <a:lnTo>
                  <a:pt x="13" y="139"/>
                </a:lnTo>
                <a:lnTo>
                  <a:pt x="28" y="106"/>
                </a:lnTo>
                <a:lnTo>
                  <a:pt x="49" y="76"/>
                </a:lnTo>
                <a:lnTo>
                  <a:pt x="75" y="50"/>
                </a:lnTo>
                <a:lnTo>
                  <a:pt x="106" y="29"/>
                </a:lnTo>
                <a:lnTo>
                  <a:pt x="138" y="14"/>
                </a:lnTo>
                <a:lnTo>
                  <a:pt x="175" y="4"/>
                </a:lnTo>
                <a:lnTo>
                  <a:pt x="213"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accent3"/>
              </a:solidFill>
              <a:latin typeface="Calibri"/>
              <a:ea typeface="Calibri"/>
              <a:cs typeface="Calibri"/>
              <a:sym typeface="Calibri"/>
            </a:endParaRPr>
          </a:p>
        </p:txBody>
      </p:sp>
      <p:sp>
        <p:nvSpPr>
          <p:cNvPr id="288" name="Google Shape;288;p11">
            <a:extLst>
              <a:ext uri="{C183D7F6-B498-43B3-948B-1728B52AA6E4}">
                <adec:decorative xmlns:adec="http://schemas.microsoft.com/office/drawing/2017/decorative" val="1"/>
              </a:ext>
            </a:extLst>
          </p:cNvPr>
          <p:cNvSpPr/>
          <p:nvPr/>
        </p:nvSpPr>
        <p:spPr>
          <a:xfrm>
            <a:off x="2409997" y="2641359"/>
            <a:ext cx="3365500" cy="3362336"/>
          </a:xfrm>
          <a:custGeom>
            <a:avLst/>
            <a:gdLst/>
            <a:ahLst/>
            <a:cxnLst/>
            <a:rect l="l" t="t" r="r" b="b"/>
            <a:pathLst>
              <a:path w="560" h="560" extrusionOk="0">
                <a:moveTo>
                  <a:pt x="280" y="0"/>
                </a:moveTo>
                <a:lnTo>
                  <a:pt x="325" y="4"/>
                </a:lnTo>
                <a:lnTo>
                  <a:pt x="369" y="14"/>
                </a:lnTo>
                <a:lnTo>
                  <a:pt x="408" y="31"/>
                </a:lnTo>
                <a:lnTo>
                  <a:pt x="445" y="53"/>
                </a:lnTo>
                <a:lnTo>
                  <a:pt x="477" y="82"/>
                </a:lnTo>
                <a:lnTo>
                  <a:pt x="506" y="115"/>
                </a:lnTo>
                <a:lnTo>
                  <a:pt x="528" y="152"/>
                </a:lnTo>
                <a:lnTo>
                  <a:pt x="545" y="191"/>
                </a:lnTo>
                <a:lnTo>
                  <a:pt x="556" y="234"/>
                </a:lnTo>
                <a:lnTo>
                  <a:pt x="560" y="280"/>
                </a:lnTo>
                <a:lnTo>
                  <a:pt x="556" y="326"/>
                </a:lnTo>
                <a:lnTo>
                  <a:pt x="545" y="369"/>
                </a:lnTo>
                <a:lnTo>
                  <a:pt x="528" y="408"/>
                </a:lnTo>
                <a:lnTo>
                  <a:pt x="506" y="445"/>
                </a:lnTo>
                <a:lnTo>
                  <a:pt x="477" y="478"/>
                </a:lnTo>
                <a:lnTo>
                  <a:pt x="445" y="506"/>
                </a:lnTo>
                <a:lnTo>
                  <a:pt x="408" y="529"/>
                </a:lnTo>
                <a:lnTo>
                  <a:pt x="369" y="546"/>
                </a:lnTo>
                <a:lnTo>
                  <a:pt x="325" y="556"/>
                </a:lnTo>
                <a:lnTo>
                  <a:pt x="280" y="560"/>
                </a:lnTo>
                <a:lnTo>
                  <a:pt x="234" y="556"/>
                </a:lnTo>
                <a:lnTo>
                  <a:pt x="191" y="546"/>
                </a:lnTo>
                <a:lnTo>
                  <a:pt x="151" y="529"/>
                </a:lnTo>
                <a:lnTo>
                  <a:pt x="115" y="506"/>
                </a:lnTo>
                <a:lnTo>
                  <a:pt x="82" y="478"/>
                </a:lnTo>
                <a:lnTo>
                  <a:pt x="53" y="445"/>
                </a:lnTo>
                <a:lnTo>
                  <a:pt x="31" y="408"/>
                </a:lnTo>
                <a:lnTo>
                  <a:pt x="14" y="369"/>
                </a:lnTo>
                <a:lnTo>
                  <a:pt x="3" y="326"/>
                </a:lnTo>
                <a:lnTo>
                  <a:pt x="0" y="280"/>
                </a:lnTo>
                <a:lnTo>
                  <a:pt x="3" y="234"/>
                </a:lnTo>
                <a:lnTo>
                  <a:pt x="14" y="191"/>
                </a:lnTo>
                <a:lnTo>
                  <a:pt x="31" y="152"/>
                </a:lnTo>
                <a:lnTo>
                  <a:pt x="53" y="115"/>
                </a:lnTo>
                <a:lnTo>
                  <a:pt x="82" y="82"/>
                </a:lnTo>
                <a:lnTo>
                  <a:pt x="115" y="53"/>
                </a:lnTo>
                <a:lnTo>
                  <a:pt x="151" y="31"/>
                </a:lnTo>
                <a:lnTo>
                  <a:pt x="191" y="14"/>
                </a:lnTo>
                <a:lnTo>
                  <a:pt x="234" y="4"/>
                </a:lnTo>
                <a:lnTo>
                  <a:pt x="280" y="0"/>
                </a:lnTo>
                <a:close/>
              </a:path>
            </a:pathLst>
          </a:custGeom>
          <a:solidFill>
            <a:srgbClr val="BF4F1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289" name="Google Shape;289;p11">
            <a:extLst>
              <a:ext uri="{C183D7F6-B498-43B3-948B-1728B52AA6E4}">
                <adec:decorative xmlns:adec="http://schemas.microsoft.com/office/drawing/2017/decorative" val="1"/>
              </a:ext>
            </a:extLst>
          </p:cNvPr>
          <p:cNvSpPr/>
          <p:nvPr/>
        </p:nvSpPr>
        <p:spPr>
          <a:xfrm>
            <a:off x="2806645" y="3037635"/>
            <a:ext cx="2566195" cy="2563782"/>
          </a:xfrm>
          <a:custGeom>
            <a:avLst/>
            <a:gdLst/>
            <a:ahLst/>
            <a:cxnLst/>
            <a:rect l="l" t="t" r="r" b="b"/>
            <a:pathLst>
              <a:path w="427" h="427" extrusionOk="0">
                <a:moveTo>
                  <a:pt x="214" y="0"/>
                </a:moveTo>
                <a:lnTo>
                  <a:pt x="252" y="4"/>
                </a:lnTo>
                <a:lnTo>
                  <a:pt x="288" y="14"/>
                </a:lnTo>
                <a:lnTo>
                  <a:pt x="321" y="29"/>
                </a:lnTo>
                <a:lnTo>
                  <a:pt x="351" y="50"/>
                </a:lnTo>
                <a:lnTo>
                  <a:pt x="377" y="76"/>
                </a:lnTo>
                <a:lnTo>
                  <a:pt x="398" y="106"/>
                </a:lnTo>
                <a:lnTo>
                  <a:pt x="414" y="139"/>
                </a:lnTo>
                <a:lnTo>
                  <a:pt x="423" y="176"/>
                </a:lnTo>
                <a:lnTo>
                  <a:pt x="427" y="214"/>
                </a:lnTo>
                <a:lnTo>
                  <a:pt x="423" y="252"/>
                </a:lnTo>
                <a:lnTo>
                  <a:pt x="414" y="288"/>
                </a:lnTo>
                <a:lnTo>
                  <a:pt x="398" y="321"/>
                </a:lnTo>
                <a:lnTo>
                  <a:pt x="377" y="351"/>
                </a:lnTo>
                <a:lnTo>
                  <a:pt x="351" y="377"/>
                </a:lnTo>
                <a:lnTo>
                  <a:pt x="321" y="398"/>
                </a:lnTo>
                <a:lnTo>
                  <a:pt x="288" y="414"/>
                </a:lnTo>
                <a:lnTo>
                  <a:pt x="252" y="423"/>
                </a:lnTo>
                <a:lnTo>
                  <a:pt x="214" y="427"/>
                </a:lnTo>
                <a:lnTo>
                  <a:pt x="176" y="423"/>
                </a:lnTo>
                <a:lnTo>
                  <a:pt x="139" y="414"/>
                </a:lnTo>
                <a:lnTo>
                  <a:pt x="106" y="398"/>
                </a:lnTo>
                <a:lnTo>
                  <a:pt x="76" y="377"/>
                </a:lnTo>
                <a:lnTo>
                  <a:pt x="50" y="351"/>
                </a:lnTo>
                <a:lnTo>
                  <a:pt x="29" y="321"/>
                </a:lnTo>
                <a:lnTo>
                  <a:pt x="13" y="288"/>
                </a:lnTo>
                <a:lnTo>
                  <a:pt x="4" y="252"/>
                </a:lnTo>
                <a:lnTo>
                  <a:pt x="0" y="214"/>
                </a:lnTo>
                <a:lnTo>
                  <a:pt x="4" y="176"/>
                </a:lnTo>
                <a:lnTo>
                  <a:pt x="13" y="139"/>
                </a:lnTo>
                <a:lnTo>
                  <a:pt x="29" y="106"/>
                </a:lnTo>
                <a:lnTo>
                  <a:pt x="50" y="76"/>
                </a:lnTo>
                <a:lnTo>
                  <a:pt x="76" y="50"/>
                </a:lnTo>
                <a:lnTo>
                  <a:pt x="106" y="29"/>
                </a:lnTo>
                <a:lnTo>
                  <a:pt x="139" y="14"/>
                </a:lnTo>
                <a:lnTo>
                  <a:pt x="176" y="4"/>
                </a:lnTo>
                <a:lnTo>
                  <a:pt x="21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p:txBody>
      </p:sp>
      <p:sp>
        <p:nvSpPr>
          <p:cNvPr id="292" name="Google Shape;292;p11"/>
          <p:cNvSpPr/>
          <p:nvPr/>
        </p:nvSpPr>
        <p:spPr>
          <a:xfrm>
            <a:off x="2193063" y="1998231"/>
            <a:ext cx="3735579" cy="523180"/>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4000" b="0" i="0" u="none" strike="noStrike" cap="none" dirty="0">
                <a:solidFill>
                  <a:schemeClr val="lt1"/>
                </a:solidFill>
                <a:latin typeface="Calibri"/>
                <a:ea typeface="Calibri"/>
                <a:cs typeface="Calibri"/>
                <a:sym typeface="Calibri"/>
              </a:rPr>
              <a:t>נקודה לשיפור</a:t>
            </a:r>
            <a:endParaRPr sz="5400" b="0" i="0" u="none" strike="noStrike" cap="none" dirty="0">
              <a:solidFill>
                <a:schemeClr val="lt1"/>
              </a:solidFill>
              <a:latin typeface="Calibri"/>
              <a:ea typeface="Calibri"/>
              <a:cs typeface="Calibri"/>
              <a:sym typeface="Calibri"/>
            </a:endParaRPr>
          </a:p>
        </p:txBody>
      </p:sp>
      <p:sp>
        <p:nvSpPr>
          <p:cNvPr id="290" name="Google Shape;290;p11"/>
          <p:cNvSpPr txBox="1"/>
          <p:nvPr/>
        </p:nvSpPr>
        <p:spPr>
          <a:xfrm>
            <a:off x="2889739" y="3573319"/>
            <a:ext cx="2400265" cy="1816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w-IL" sz="2800" b="1" i="0" u="none" strike="noStrike" cap="none" dirty="0">
                <a:solidFill>
                  <a:srgbClr val="BF4F14"/>
                </a:solidFill>
                <a:latin typeface="Calibri"/>
                <a:ea typeface="Calibri"/>
                <a:cs typeface="Calibri"/>
                <a:sym typeface="Calibri"/>
              </a:rPr>
              <a:t>מה דרש שיפור</a:t>
            </a:r>
            <a:endParaRPr dirty="0"/>
          </a:p>
          <a:p>
            <a:pPr marL="0" marR="0" lvl="0" indent="0" algn="ctr" rtl="0">
              <a:lnSpc>
                <a:spcPct val="100000"/>
              </a:lnSpc>
              <a:spcBef>
                <a:spcPts val="0"/>
              </a:spcBef>
              <a:spcAft>
                <a:spcPts val="0"/>
              </a:spcAft>
              <a:buNone/>
            </a:pPr>
            <a:r>
              <a:rPr lang="iw-IL" sz="2800" b="1" i="0" u="none" strike="noStrike" cap="none" dirty="0">
                <a:solidFill>
                  <a:srgbClr val="BF4F14"/>
                </a:solidFill>
                <a:latin typeface="Calibri"/>
                <a:ea typeface="Calibri"/>
                <a:cs typeface="Calibri"/>
                <a:sym typeface="Calibri"/>
              </a:rPr>
              <a:t>בביצוע וכיצד</a:t>
            </a:r>
            <a:endParaRPr dirty="0"/>
          </a:p>
          <a:p>
            <a:pPr marL="0" marR="0" lvl="0" indent="0" algn="ctr" rtl="0">
              <a:lnSpc>
                <a:spcPct val="100000"/>
              </a:lnSpc>
              <a:spcBef>
                <a:spcPts val="0"/>
              </a:spcBef>
              <a:spcAft>
                <a:spcPts val="0"/>
              </a:spcAft>
              <a:buNone/>
            </a:pPr>
            <a:r>
              <a:rPr lang="iw-IL" sz="2800" b="1" i="0" u="none" strike="noStrike" cap="none" dirty="0">
                <a:solidFill>
                  <a:srgbClr val="BF4F14"/>
                </a:solidFill>
                <a:latin typeface="Calibri"/>
                <a:ea typeface="Calibri"/>
                <a:cs typeface="Calibri"/>
                <a:sym typeface="Calibri"/>
              </a:rPr>
              <a:t>נוכל לשפרו להבא</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12186768" cy="6855057"/>
          </a:xfrm>
          <a:prstGeom prst="rect">
            <a:avLst/>
          </a:prstGeom>
          <a:noFill/>
          <a:ln>
            <a:noFill/>
          </a:ln>
        </p:spPr>
      </p:pic>
      <p:sp>
        <p:nvSpPr>
          <p:cNvPr id="300" name="Google Shape;300;p36"/>
          <p:cNvSpPr>
            <a:spLocks noGrp="1"/>
          </p:cNvSpPr>
          <p:nvPr>
            <p:ph type="title" idx="4294967295"/>
          </p:nvPr>
        </p:nvSpPr>
        <p:spPr>
          <a:xfrm>
            <a:off x="2798846" y="2066540"/>
            <a:ext cx="8877842" cy="2246729"/>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14000" b="1" i="0" u="none" strike="noStrike" kern="0" cap="none" spc="0" normalizeH="0" baseline="0" noProof="0" dirty="0">
                <a:ln>
                  <a:noFill/>
                </a:ln>
                <a:solidFill>
                  <a:schemeClr val="lt1"/>
                </a:solidFill>
                <a:effectLst/>
                <a:uLnTx/>
                <a:uFillTx/>
                <a:latin typeface="Calibri"/>
                <a:ea typeface="Calibri"/>
                <a:cs typeface="Calibri"/>
                <a:sym typeface="Calibri"/>
              </a:rPr>
              <a:t>תודה רבה!</a:t>
            </a:r>
            <a:endParaRPr kumimoji="0" lang="iw-IL" sz="14000" b="0"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301" name="Google Shape;301;p3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164672" y="5041358"/>
            <a:ext cx="283885" cy="3154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90" name="Google Shape;90;p25"/>
          <p:cNvSpPr>
            <a:spLocks noGrp="1"/>
          </p:cNvSpPr>
          <p:nvPr>
            <p:ph type="title" idx="4294967295"/>
          </p:nvPr>
        </p:nvSpPr>
        <p:spPr>
          <a:xfrm>
            <a:off x="4210493" y="603677"/>
            <a:ext cx="7623000" cy="609300"/>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4800" b="1" i="0" u="none" strike="noStrike" kern="0" cap="none" spc="0" normalizeH="0" baseline="0" noProof="0" dirty="0">
                <a:ln>
                  <a:noFill/>
                </a:ln>
                <a:solidFill>
                  <a:schemeClr val="lt1"/>
                </a:solidFill>
                <a:effectLst/>
                <a:uLnTx/>
                <a:uFillTx/>
                <a:latin typeface="Calibri"/>
                <a:ea typeface="Calibri"/>
                <a:cs typeface="Calibri"/>
                <a:sym typeface="Calibri"/>
              </a:rPr>
              <a:t>מטרות המפגש:</a:t>
            </a:r>
            <a:endPar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91" name="Google Shape;91;p25"/>
          <p:cNvSpPr txBox="1"/>
          <p:nvPr/>
        </p:nvSpPr>
        <p:spPr>
          <a:xfrm>
            <a:off x="649550" y="1342300"/>
            <a:ext cx="11184000" cy="1108200"/>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chemeClr val="lt1"/>
              </a:buClr>
              <a:buSzPts val="2200"/>
              <a:buFont typeface="Courier New"/>
              <a:buChar char="o"/>
            </a:pPr>
            <a:r>
              <a:rPr lang="iw-IL" sz="2200" dirty="0">
                <a:solidFill>
                  <a:schemeClr val="lt1"/>
                </a:solidFill>
                <a:latin typeface="Calibri"/>
                <a:ea typeface="Calibri"/>
                <a:cs typeface="Calibri"/>
                <a:sym typeface="Calibri"/>
              </a:rPr>
              <a:t>התלמידים</a:t>
            </a:r>
            <a:r>
              <a:rPr lang="he-IL" sz="2200" dirty="0">
                <a:solidFill>
                  <a:schemeClr val="lt1"/>
                </a:solidFill>
                <a:latin typeface="Calibri"/>
                <a:ea typeface="Calibri"/>
                <a:cs typeface="Calibri"/>
                <a:sym typeface="Calibri"/>
              </a:rPr>
              <a:t> </a:t>
            </a:r>
            <a:r>
              <a:rPr lang="iw-IL" sz="2200" dirty="0">
                <a:solidFill>
                  <a:schemeClr val="lt1"/>
                </a:solidFill>
                <a:latin typeface="Calibri"/>
                <a:ea typeface="Calibri"/>
                <a:cs typeface="Calibri"/>
                <a:sym typeface="Calibri"/>
              </a:rPr>
              <a:t>יכירו את הכלים והאמצעים המסייעים להצגה ודיבור בפני קהל</a:t>
            </a:r>
            <a:endParaRPr sz="2200" dirty="0">
              <a:solidFill>
                <a:schemeClr val="lt1"/>
              </a:solidFill>
              <a:latin typeface="Calibri"/>
              <a:ea typeface="Calibri"/>
              <a:cs typeface="Calibri"/>
              <a:sym typeface="Calibri"/>
            </a:endParaRPr>
          </a:p>
          <a:p>
            <a:pPr marL="285750" marR="0" lvl="0" indent="-285750" algn="r" rtl="1">
              <a:lnSpc>
                <a:spcPct val="100000"/>
              </a:lnSpc>
              <a:spcBef>
                <a:spcPts val="0"/>
              </a:spcBef>
              <a:spcAft>
                <a:spcPts val="0"/>
              </a:spcAft>
              <a:buClr>
                <a:schemeClr val="lt1"/>
              </a:buClr>
              <a:buSzPts val="2200"/>
              <a:buFont typeface="Courier New"/>
              <a:buChar char="o"/>
            </a:pPr>
            <a:r>
              <a:rPr lang="iw-IL" sz="2200" dirty="0">
                <a:solidFill>
                  <a:schemeClr val="lt1"/>
                </a:solidFill>
                <a:latin typeface="Calibri"/>
                <a:ea typeface="Calibri"/>
                <a:cs typeface="Calibri"/>
                <a:sym typeface="Calibri"/>
              </a:rPr>
              <a:t>התלמידים</a:t>
            </a:r>
            <a:r>
              <a:rPr lang="he-IL" sz="2200" dirty="0">
                <a:solidFill>
                  <a:schemeClr val="lt1"/>
                </a:solidFill>
                <a:latin typeface="Calibri"/>
                <a:ea typeface="Calibri"/>
                <a:cs typeface="Calibri"/>
                <a:sym typeface="Calibri"/>
              </a:rPr>
              <a:t> </a:t>
            </a:r>
            <a:r>
              <a:rPr lang="iw-IL" sz="2200" dirty="0">
                <a:solidFill>
                  <a:schemeClr val="lt1"/>
                </a:solidFill>
                <a:latin typeface="Calibri"/>
                <a:ea typeface="Calibri"/>
                <a:cs typeface="Calibri"/>
                <a:sym typeface="Calibri"/>
              </a:rPr>
              <a:t>ילמדו כיצד לקבל משוב בעצמם</a:t>
            </a:r>
            <a:r>
              <a:rPr lang="he-IL" sz="2200" dirty="0">
                <a:solidFill>
                  <a:schemeClr val="lt1"/>
                </a:solidFill>
                <a:latin typeface="Calibri"/>
                <a:ea typeface="Calibri"/>
                <a:cs typeface="Calibri"/>
                <a:sym typeface="Calibri"/>
              </a:rPr>
              <a:t> </a:t>
            </a:r>
            <a:r>
              <a:rPr lang="iw-IL" sz="2200" dirty="0">
                <a:solidFill>
                  <a:schemeClr val="lt1"/>
                </a:solidFill>
                <a:latin typeface="Calibri"/>
                <a:ea typeface="Calibri"/>
                <a:cs typeface="Calibri"/>
                <a:sym typeface="Calibri"/>
              </a:rPr>
              <a:t>ולהעביר משוב מועיל ומקדם לחבריהם</a:t>
            </a:r>
            <a:endParaRPr sz="2200" dirty="0">
              <a:solidFill>
                <a:schemeClr val="lt1"/>
              </a:solidFill>
              <a:latin typeface="Calibri"/>
              <a:ea typeface="Calibri"/>
              <a:cs typeface="Calibri"/>
              <a:sym typeface="Calibri"/>
            </a:endParaRPr>
          </a:p>
          <a:p>
            <a:pPr marL="285750" marR="0" lvl="0" indent="-285750" algn="r" rtl="1">
              <a:lnSpc>
                <a:spcPct val="100000"/>
              </a:lnSpc>
              <a:spcBef>
                <a:spcPts val="0"/>
              </a:spcBef>
              <a:spcAft>
                <a:spcPts val="0"/>
              </a:spcAft>
              <a:buClr>
                <a:schemeClr val="lt1"/>
              </a:buClr>
              <a:buSzPts val="2200"/>
              <a:buFont typeface="Courier New"/>
              <a:buChar char="o"/>
            </a:pPr>
            <a:r>
              <a:rPr lang="iw-IL" sz="2200" dirty="0">
                <a:solidFill>
                  <a:schemeClr val="lt1"/>
                </a:solidFill>
                <a:latin typeface="Calibri"/>
                <a:ea typeface="Calibri"/>
                <a:cs typeface="Calibri"/>
                <a:sym typeface="Calibri"/>
              </a:rPr>
              <a:t>התלמידים</a:t>
            </a:r>
            <a:r>
              <a:rPr lang="he-IL" sz="2200" dirty="0">
                <a:solidFill>
                  <a:schemeClr val="lt1"/>
                </a:solidFill>
                <a:latin typeface="Calibri"/>
                <a:ea typeface="Calibri"/>
                <a:cs typeface="Calibri"/>
                <a:sym typeface="Calibri"/>
              </a:rPr>
              <a:t> </a:t>
            </a:r>
            <a:r>
              <a:rPr lang="iw-IL" sz="2200" dirty="0">
                <a:solidFill>
                  <a:schemeClr val="lt1"/>
                </a:solidFill>
                <a:latin typeface="Calibri"/>
                <a:ea typeface="Calibri"/>
                <a:cs typeface="Calibri"/>
                <a:sym typeface="Calibri"/>
              </a:rPr>
              <a:t>יתחלקו לצוותים ויתאמנו על הצגת הפרויקטים שלהם</a:t>
            </a:r>
            <a:r>
              <a:rPr lang="he-IL" sz="2200" dirty="0">
                <a:solidFill>
                  <a:schemeClr val="lt1"/>
                </a:solidFill>
                <a:latin typeface="Calibri"/>
                <a:ea typeface="Calibri"/>
                <a:cs typeface="Calibri"/>
                <a:sym typeface="Calibri"/>
              </a:rPr>
              <a:t> </a:t>
            </a:r>
            <a:r>
              <a:rPr lang="iw-IL" sz="2200" dirty="0">
                <a:solidFill>
                  <a:schemeClr val="lt1"/>
                </a:solidFill>
                <a:latin typeface="Calibri"/>
                <a:ea typeface="Calibri"/>
                <a:cs typeface="Calibri"/>
                <a:sym typeface="Calibri"/>
              </a:rPr>
              <a:t>מול קהל</a:t>
            </a:r>
            <a:endParaRPr sz="2200" dirty="0">
              <a:solidFill>
                <a:schemeClr val="lt1"/>
              </a:solidFill>
              <a:latin typeface="Calibri"/>
              <a:ea typeface="Calibri"/>
              <a:cs typeface="Calibri"/>
              <a:sym typeface="Calibri"/>
            </a:endParaRPr>
          </a:p>
        </p:txBody>
      </p:sp>
      <p:sp>
        <p:nvSpPr>
          <p:cNvPr id="92" name="Google Shape;92;p25"/>
          <p:cNvSpPr/>
          <p:nvPr/>
        </p:nvSpPr>
        <p:spPr>
          <a:xfrm>
            <a:off x="7838860" y="2518576"/>
            <a:ext cx="3994622" cy="8309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8800"/>
              <a:buFont typeface="Arial"/>
              <a:buNone/>
            </a:pPr>
            <a:r>
              <a:rPr lang="iw-IL" sz="4800" b="1" i="0" u="none" strike="noStrike" cap="none" dirty="0">
                <a:solidFill>
                  <a:schemeClr val="lt1"/>
                </a:solidFill>
                <a:latin typeface="Calibri"/>
                <a:ea typeface="Calibri"/>
                <a:cs typeface="Calibri"/>
                <a:sym typeface="Calibri"/>
              </a:rPr>
              <a:t>מהלך המפגש:</a:t>
            </a:r>
            <a:endParaRPr dirty="0"/>
          </a:p>
        </p:txBody>
      </p:sp>
      <p:pic>
        <p:nvPicPr>
          <p:cNvPr id="99" name="Google Shape;99;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899" y="2518575"/>
            <a:ext cx="5429719" cy="4402924"/>
          </a:xfrm>
          <a:prstGeom prst="rect">
            <a:avLst/>
          </a:prstGeom>
          <a:noFill/>
          <a:ln>
            <a:noFill/>
          </a:ln>
        </p:spPr>
      </p:pic>
      <p:cxnSp>
        <p:nvCxnSpPr>
          <p:cNvPr id="2" name="Google Shape;169;p12">
            <a:extLst>
              <a:ext uri="{FF2B5EF4-FFF2-40B4-BE49-F238E27FC236}">
                <a16:creationId xmlns:a16="http://schemas.microsoft.com/office/drawing/2014/main" id="{C955BCF9-7225-A3CE-B174-67F9ADEEF6E8}"/>
              </a:ext>
              <a:ext uri="{C183D7F6-B498-43B3-948B-1728B52AA6E4}">
                <adec:decorative xmlns:adec="http://schemas.microsoft.com/office/drawing/2017/decorative" val="1"/>
              </a:ext>
            </a:extLst>
          </p:cNvPr>
          <p:cNvCxnSpPr/>
          <p:nvPr/>
        </p:nvCxnSpPr>
        <p:spPr>
          <a:xfrm rot="10800000">
            <a:off x="7055708" y="4102645"/>
            <a:ext cx="4349578" cy="0"/>
          </a:xfrm>
          <a:prstGeom prst="straightConnector1">
            <a:avLst/>
          </a:prstGeom>
          <a:noFill/>
          <a:ln w="76200" cap="rnd"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cxnSp>
        <p:nvCxnSpPr>
          <p:cNvPr id="3" name="Google Shape;170;p12">
            <a:extLst>
              <a:ext uri="{FF2B5EF4-FFF2-40B4-BE49-F238E27FC236}">
                <a16:creationId xmlns:a16="http://schemas.microsoft.com/office/drawing/2014/main" id="{9343F069-745F-842F-B37D-D05186ECB7A2}"/>
              </a:ext>
              <a:ext uri="{C183D7F6-B498-43B3-948B-1728B52AA6E4}">
                <adec:decorative xmlns:adec="http://schemas.microsoft.com/office/drawing/2017/decorative" val="1"/>
              </a:ext>
            </a:extLst>
          </p:cNvPr>
          <p:cNvCxnSpPr/>
          <p:nvPr/>
        </p:nvCxnSpPr>
        <p:spPr>
          <a:xfrm rot="-5400000">
            <a:off x="7631295" y="5086000"/>
            <a:ext cx="2934223" cy="0"/>
          </a:xfrm>
          <a:prstGeom prst="straightConnector1">
            <a:avLst/>
          </a:prstGeom>
          <a:noFill/>
          <a:ln w="57150" cap="rnd" cmpd="sng">
            <a:solidFill>
              <a:schemeClr val="lt1"/>
            </a:solidFill>
            <a:prstDash val="solid"/>
            <a:round/>
            <a:headEnd type="none" w="sm" len="sm"/>
            <a:tailEnd type="none" w="sm" len="sm"/>
          </a:ln>
          <a:effectLst>
            <a:outerShdw blurRad="40000" dist="20000" dir="5400000" rotWithShape="0">
              <a:srgbClr val="000000">
                <a:alpha val="37647"/>
              </a:srgbClr>
            </a:outerShdw>
          </a:effectLst>
        </p:spPr>
      </p:cxnSp>
      <p:sp>
        <p:nvSpPr>
          <p:cNvPr id="4" name="Google Shape;173;p12">
            <a:extLst>
              <a:ext uri="{FF2B5EF4-FFF2-40B4-BE49-F238E27FC236}">
                <a16:creationId xmlns:a16="http://schemas.microsoft.com/office/drawing/2014/main" id="{11CDB55A-E4B7-3D40-10B5-27F2C3F28376}"/>
              </a:ext>
            </a:extLst>
          </p:cNvPr>
          <p:cNvSpPr/>
          <p:nvPr/>
        </p:nvSpPr>
        <p:spPr>
          <a:xfrm>
            <a:off x="9387610" y="3617865"/>
            <a:ext cx="1965454" cy="43084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200" b="1" i="0" u="none" strike="noStrike" cap="none" dirty="0">
                <a:solidFill>
                  <a:schemeClr val="lt1"/>
                </a:solidFill>
                <a:latin typeface="Calibri"/>
                <a:ea typeface="Calibri"/>
                <a:cs typeface="Calibri"/>
                <a:sym typeface="Calibri"/>
              </a:rPr>
              <a:t>כותרת</a:t>
            </a:r>
            <a:endParaRPr dirty="0"/>
          </a:p>
        </p:txBody>
      </p:sp>
      <p:sp>
        <p:nvSpPr>
          <p:cNvPr id="5" name="Google Shape;171;p12">
            <a:extLst>
              <a:ext uri="{FF2B5EF4-FFF2-40B4-BE49-F238E27FC236}">
                <a16:creationId xmlns:a16="http://schemas.microsoft.com/office/drawing/2014/main" id="{5304D07A-572B-8CB7-B8B0-0679A7E5C13E}"/>
              </a:ext>
            </a:extLst>
          </p:cNvPr>
          <p:cNvSpPr txBox="1"/>
          <p:nvPr/>
        </p:nvSpPr>
        <p:spPr>
          <a:xfrm>
            <a:off x="9180612" y="4102645"/>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0" i="0" u="none" strike="noStrike" cap="none" dirty="0">
                <a:solidFill>
                  <a:schemeClr val="lt1"/>
                </a:solidFill>
                <a:latin typeface="Calibri"/>
                <a:ea typeface="Calibri"/>
                <a:cs typeface="Calibri"/>
                <a:sym typeface="Calibri"/>
              </a:rPr>
              <a:t>פתיחה</a:t>
            </a:r>
            <a:endParaRPr dirty="0"/>
          </a:p>
        </p:txBody>
      </p:sp>
      <p:sp>
        <p:nvSpPr>
          <p:cNvPr id="6" name="Google Shape;174;p12">
            <a:extLst>
              <a:ext uri="{FF2B5EF4-FFF2-40B4-BE49-F238E27FC236}">
                <a16:creationId xmlns:a16="http://schemas.microsoft.com/office/drawing/2014/main" id="{A5BF84A7-B93F-BE75-E34A-B9A1E7877A83}"/>
              </a:ext>
            </a:extLst>
          </p:cNvPr>
          <p:cNvSpPr/>
          <p:nvPr/>
        </p:nvSpPr>
        <p:spPr>
          <a:xfrm>
            <a:off x="7222124" y="3628580"/>
            <a:ext cx="1584341" cy="430847"/>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8800"/>
              <a:buFont typeface="Arial"/>
              <a:buNone/>
            </a:pPr>
            <a:r>
              <a:rPr lang="iw-IL" sz="2200" b="1" i="0" u="none" strike="noStrike" cap="none" dirty="0">
                <a:solidFill>
                  <a:schemeClr val="lt1"/>
                </a:solidFill>
                <a:latin typeface="Calibri"/>
                <a:ea typeface="Calibri"/>
                <a:cs typeface="Calibri"/>
                <a:sym typeface="Calibri"/>
              </a:rPr>
              <a:t>זמן</a:t>
            </a:r>
            <a:endParaRPr dirty="0"/>
          </a:p>
        </p:txBody>
      </p:sp>
      <p:sp>
        <p:nvSpPr>
          <p:cNvPr id="7" name="Google Shape;172;p12">
            <a:extLst>
              <a:ext uri="{FF2B5EF4-FFF2-40B4-BE49-F238E27FC236}">
                <a16:creationId xmlns:a16="http://schemas.microsoft.com/office/drawing/2014/main" id="{5B6435EE-F6F8-90DC-5B2F-69980D339C59}"/>
              </a:ext>
            </a:extLst>
          </p:cNvPr>
          <p:cNvSpPr txBox="1"/>
          <p:nvPr/>
        </p:nvSpPr>
        <p:spPr>
          <a:xfrm>
            <a:off x="7315200" y="4102645"/>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iw-IL" sz="2000" b="0" i="0" u="none" strike="noStrike" cap="none" dirty="0">
                <a:solidFill>
                  <a:schemeClr val="lt1"/>
                </a:solidFill>
                <a:latin typeface="Calibri"/>
                <a:ea typeface="Calibri"/>
                <a:cs typeface="Calibri"/>
                <a:sym typeface="Calibri"/>
              </a:rPr>
              <a:t>5</a:t>
            </a:r>
            <a:r>
              <a:rPr lang="he-IL" sz="2000" b="0" i="0" u="none" strike="noStrike" cap="none" dirty="0">
                <a:solidFill>
                  <a:schemeClr val="lt1"/>
                </a:solidFill>
                <a:latin typeface="Calibri"/>
                <a:ea typeface="Calibri"/>
                <a:cs typeface="Calibri"/>
                <a:sym typeface="Calibri"/>
              </a:rPr>
              <a:t> דקות</a:t>
            </a:r>
            <a:endParaRPr dirty="0"/>
          </a:p>
        </p:txBody>
      </p:sp>
      <p:sp>
        <p:nvSpPr>
          <p:cNvPr id="8" name="Google Shape;171;p12">
            <a:extLst>
              <a:ext uri="{FF2B5EF4-FFF2-40B4-BE49-F238E27FC236}">
                <a16:creationId xmlns:a16="http://schemas.microsoft.com/office/drawing/2014/main" id="{56A94769-8446-65F8-B55C-4F6C5F2DB05A}"/>
              </a:ext>
            </a:extLst>
          </p:cNvPr>
          <p:cNvSpPr txBox="1"/>
          <p:nvPr/>
        </p:nvSpPr>
        <p:spPr>
          <a:xfrm>
            <a:off x="9180612" y="4527611"/>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הצגה בפני קהל</a:t>
            </a:r>
            <a:endParaRPr dirty="0"/>
          </a:p>
        </p:txBody>
      </p:sp>
      <p:sp>
        <p:nvSpPr>
          <p:cNvPr id="9" name="Google Shape;172;p12">
            <a:extLst>
              <a:ext uri="{FF2B5EF4-FFF2-40B4-BE49-F238E27FC236}">
                <a16:creationId xmlns:a16="http://schemas.microsoft.com/office/drawing/2014/main" id="{C3DB7CCD-2650-842F-9B08-87E15B54F443}"/>
              </a:ext>
            </a:extLst>
          </p:cNvPr>
          <p:cNvSpPr txBox="1"/>
          <p:nvPr/>
        </p:nvSpPr>
        <p:spPr>
          <a:xfrm>
            <a:off x="7315200" y="4527611"/>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15 דקות</a:t>
            </a:r>
            <a:endParaRPr dirty="0"/>
          </a:p>
        </p:txBody>
      </p:sp>
      <p:sp>
        <p:nvSpPr>
          <p:cNvPr id="10" name="Google Shape;171;p12">
            <a:extLst>
              <a:ext uri="{FF2B5EF4-FFF2-40B4-BE49-F238E27FC236}">
                <a16:creationId xmlns:a16="http://schemas.microsoft.com/office/drawing/2014/main" id="{293F6890-B5DD-56F7-84CD-D2CD9AF4CAC0}"/>
              </a:ext>
            </a:extLst>
          </p:cNvPr>
          <p:cNvSpPr txBox="1"/>
          <p:nvPr/>
        </p:nvSpPr>
        <p:spPr>
          <a:xfrm>
            <a:off x="9180612" y="4992184"/>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תרגול בצוותים</a:t>
            </a:r>
            <a:endParaRPr dirty="0"/>
          </a:p>
        </p:txBody>
      </p:sp>
      <p:sp>
        <p:nvSpPr>
          <p:cNvPr id="11" name="Google Shape;172;p12">
            <a:extLst>
              <a:ext uri="{FF2B5EF4-FFF2-40B4-BE49-F238E27FC236}">
                <a16:creationId xmlns:a16="http://schemas.microsoft.com/office/drawing/2014/main" id="{C05AB94B-60E3-6564-E72A-9047A5192687}"/>
              </a:ext>
            </a:extLst>
          </p:cNvPr>
          <p:cNvSpPr txBox="1"/>
          <p:nvPr/>
        </p:nvSpPr>
        <p:spPr>
          <a:xfrm>
            <a:off x="7315200" y="4992184"/>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10 דקות</a:t>
            </a:r>
            <a:endParaRPr dirty="0"/>
          </a:p>
        </p:txBody>
      </p:sp>
      <p:sp>
        <p:nvSpPr>
          <p:cNvPr id="12" name="Google Shape;171;p12">
            <a:extLst>
              <a:ext uri="{FF2B5EF4-FFF2-40B4-BE49-F238E27FC236}">
                <a16:creationId xmlns:a16="http://schemas.microsoft.com/office/drawing/2014/main" id="{08FCC95F-AA08-E613-9343-B945CD04314E}"/>
              </a:ext>
            </a:extLst>
          </p:cNvPr>
          <p:cNvSpPr txBox="1"/>
          <p:nvPr/>
        </p:nvSpPr>
        <p:spPr>
          <a:xfrm>
            <a:off x="9180612" y="5515699"/>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משוב אמ"ת</a:t>
            </a:r>
            <a:endParaRPr dirty="0"/>
          </a:p>
        </p:txBody>
      </p:sp>
      <p:sp>
        <p:nvSpPr>
          <p:cNvPr id="13" name="Google Shape;172;p12">
            <a:extLst>
              <a:ext uri="{FF2B5EF4-FFF2-40B4-BE49-F238E27FC236}">
                <a16:creationId xmlns:a16="http://schemas.microsoft.com/office/drawing/2014/main" id="{260DC126-ABF5-87C1-46D6-8E0742F46F0C}"/>
              </a:ext>
            </a:extLst>
          </p:cNvPr>
          <p:cNvSpPr txBox="1"/>
          <p:nvPr/>
        </p:nvSpPr>
        <p:spPr>
          <a:xfrm>
            <a:off x="7315200" y="5515699"/>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10 דקות</a:t>
            </a:r>
            <a:endParaRPr dirty="0"/>
          </a:p>
        </p:txBody>
      </p:sp>
      <p:sp>
        <p:nvSpPr>
          <p:cNvPr id="14" name="Google Shape;171;p12">
            <a:extLst>
              <a:ext uri="{FF2B5EF4-FFF2-40B4-BE49-F238E27FC236}">
                <a16:creationId xmlns:a16="http://schemas.microsoft.com/office/drawing/2014/main" id="{904B228F-BAAE-A9B6-A97E-B6C72434E7A3}"/>
              </a:ext>
            </a:extLst>
          </p:cNvPr>
          <p:cNvSpPr txBox="1"/>
          <p:nvPr/>
        </p:nvSpPr>
        <p:spPr>
          <a:xfrm>
            <a:off x="9180612" y="5949830"/>
            <a:ext cx="2050500"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סיכום</a:t>
            </a:r>
            <a:endParaRPr dirty="0"/>
          </a:p>
        </p:txBody>
      </p:sp>
      <p:sp>
        <p:nvSpPr>
          <p:cNvPr id="15" name="Google Shape;172;p12">
            <a:extLst>
              <a:ext uri="{FF2B5EF4-FFF2-40B4-BE49-F238E27FC236}">
                <a16:creationId xmlns:a16="http://schemas.microsoft.com/office/drawing/2014/main" id="{FB6C63F6-CDC3-3486-ADA8-D1978D698EE0}"/>
              </a:ext>
            </a:extLst>
          </p:cNvPr>
          <p:cNvSpPr txBox="1"/>
          <p:nvPr/>
        </p:nvSpPr>
        <p:spPr>
          <a:xfrm>
            <a:off x="7315200" y="5949830"/>
            <a:ext cx="1121302" cy="553957"/>
          </a:xfrm>
          <a:prstGeom prst="rect">
            <a:avLst/>
          </a:prstGeom>
          <a:noFill/>
          <a:ln>
            <a:noFill/>
          </a:ln>
        </p:spPr>
        <p:txBody>
          <a:bodyPr spcFirstLastPara="1" wrap="square" lIns="91425" tIns="45700" rIns="91425" bIns="45700" anchor="t" anchorCtr="0">
            <a:spAutoFit/>
          </a:bodyPr>
          <a:lstStyle/>
          <a:p>
            <a:pPr marL="0" marR="0" lvl="0" indent="0" algn="r" rtl="1">
              <a:lnSpc>
                <a:spcPct val="150000"/>
              </a:lnSpc>
              <a:spcBef>
                <a:spcPts val="0"/>
              </a:spcBef>
              <a:spcAft>
                <a:spcPts val="0"/>
              </a:spcAft>
              <a:buNone/>
            </a:pPr>
            <a:r>
              <a:rPr lang="he-IL" sz="2000" b="0" i="0" u="none" strike="noStrike" cap="none" dirty="0">
                <a:solidFill>
                  <a:schemeClr val="lt1"/>
                </a:solidFill>
                <a:latin typeface="Calibri"/>
                <a:ea typeface="Calibri"/>
                <a:cs typeface="Calibri"/>
                <a:sym typeface="Calibri"/>
              </a:rPr>
              <a:t>5 דקות</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6"/>
          <p:cNvSpPr>
            <a:spLocks noGrp="1"/>
          </p:cNvSpPr>
          <p:nvPr>
            <p:ph type="title" idx="4294967295"/>
          </p:nvPr>
        </p:nvSpPr>
        <p:spPr>
          <a:xfrm>
            <a:off x="6779345" y="2459524"/>
            <a:ext cx="4932709" cy="1938952"/>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מדוע כדאי להציג בפני קהל?</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115" name="Google Shape;115;p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2738" y="0"/>
            <a:ext cx="6858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7">
            <a:hlinkClick r:id="rId3"/>
            <a:extLst>
              <a:ext uri="{C183D7F6-B498-43B3-948B-1728B52AA6E4}">
                <adec:decorative xmlns:adec="http://schemas.microsoft.com/office/drawing/2017/decorative" val="1"/>
              </a:ext>
            </a:extLst>
          </p:cNvPr>
          <p:cNvPicPr preferRelativeResize="0"/>
          <p:nvPr/>
        </p:nvPicPr>
        <p:blipFill rotWithShape="1">
          <a:blip r:embed="rId4">
            <a:alphaModFix/>
          </a:blip>
          <a:srcRect t="1189" b="15143"/>
          <a:stretch/>
        </p:blipFill>
        <p:spPr>
          <a:xfrm>
            <a:off x="545910" y="926265"/>
            <a:ext cx="6639833" cy="4238402"/>
          </a:xfrm>
          <a:prstGeom prst="rect">
            <a:avLst/>
          </a:prstGeom>
          <a:noFill/>
          <a:ln>
            <a:noFill/>
          </a:ln>
        </p:spPr>
      </p:pic>
      <p:sp>
        <p:nvSpPr>
          <p:cNvPr id="122" name="Google Shape;122;p27"/>
          <p:cNvSpPr>
            <a:spLocks noGrp="1"/>
          </p:cNvSpPr>
          <p:nvPr>
            <p:ph type="title" idx="4294967295"/>
          </p:nvPr>
        </p:nvSpPr>
        <p:spPr>
          <a:xfrm>
            <a:off x="7114326" y="2415866"/>
            <a:ext cx="5333043" cy="1384954"/>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ד</a:t>
            </a: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יבור</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000" b="1" i="0" u="none" strike="noStrike" kern="0" cap="none" spc="0" normalizeH="0" baseline="0" noProof="0" dirty="0">
                <a:ln>
                  <a:noFill/>
                </a:ln>
                <a:solidFill>
                  <a:schemeClr val="lt1"/>
                </a:solidFill>
                <a:effectLst/>
                <a:uLnTx/>
                <a:uFillTx/>
                <a:latin typeface="Calibri"/>
                <a:ea typeface="Calibri"/>
                <a:cs typeface="Calibri"/>
                <a:sym typeface="Calibri"/>
              </a:rPr>
              <a:t>בפני קהל</a:t>
            </a:r>
            <a:endPar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123" name="Google Shape;123;p2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94598" y="751015"/>
            <a:ext cx="6967729" cy="5644895"/>
          </a:xfrm>
          <a:prstGeom prst="rect">
            <a:avLst/>
          </a:prstGeom>
          <a:noFill/>
          <a:ln>
            <a:noFill/>
          </a:ln>
        </p:spPr>
      </p:pic>
      <p:pic>
        <p:nvPicPr>
          <p:cNvPr id="124" name="Google Shape;124;p27" descr="ניגון הסרטון">
            <a:extLst>
              <a:ext uri="{C183D7F6-B498-43B3-948B-1728B52AA6E4}">
                <adec:decorative xmlns:adec="http://schemas.microsoft.com/office/drawing/2017/decorative" val="0"/>
              </a:ext>
            </a:extLst>
          </p:cNvPr>
          <p:cNvPicPr preferRelativeResize="0"/>
          <p:nvPr/>
        </p:nvPicPr>
        <p:blipFill rotWithShape="1">
          <a:blip r:embed="rId6">
            <a:alphaModFix/>
          </a:blip>
          <a:srcRect/>
          <a:stretch/>
        </p:blipFill>
        <p:spPr>
          <a:xfrm>
            <a:off x="2736636" y="1826985"/>
            <a:ext cx="2185169" cy="2185169"/>
          </a:xfrm>
          <a:prstGeom prst="rect">
            <a:avLst/>
          </a:prstGeom>
          <a:noFill/>
          <a:ln>
            <a:noFill/>
          </a:ln>
        </p:spPr>
      </p:pic>
      <p:sp>
        <p:nvSpPr>
          <p:cNvPr id="125" name="Google Shape;125;p27">
            <a:hlinkClick r:id="rId3"/>
            <a:extLst>
              <a:ext uri="{C183D7F6-B498-43B3-948B-1728B52AA6E4}">
                <adec:decorative xmlns:adec="http://schemas.microsoft.com/office/drawing/2017/decorative" val="1"/>
              </a:ext>
            </a:extLst>
          </p:cNvPr>
          <p:cNvSpPr/>
          <p:nvPr/>
        </p:nvSpPr>
        <p:spPr>
          <a:xfrm>
            <a:off x="702862" y="1111968"/>
            <a:ext cx="6316658" cy="3547469"/>
          </a:xfrm>
          <a:prstGeom prst="rect">
            <a:avLst/>
          </a:prstGeom>
          <a:solidFill>
            <a:schemeClr val="lt1">
              <a:alpha val="78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6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968696"/>
            <a:ext cx="5661670" cy="5661670"/>
          </a:xfrm>
          <a:prstGeom prst="rect">
            <a:avLst/>
          </a:prstGeom>
          <a:noFill/>
          <a:ln>
            <a:noFill/>
          </a:ln>
        </p:spPr>
      </p:pic>
      <p:sp>
        <p:nvSpPr>
          <p:cNvPr id="132" name="Google Shape;132;p28"/>
          <p:cNvSpPr>
            <a:spLocks noGrp="1"/>
          </p:cNvSpPr>
          <p:nvPr>
            <p:ph type="title" idx="4294967295"/>
          </p:nvPr>
        </p:nvSpPr>
        <p:spPr>
          <a:xfrm>
            <a:off x="6233793" y="2331200"/>
            <a:ext cx="5661670" cy="1815841"/>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rPr>
              <a:t>עקרונות הצגה</a:t>
            </a:r>
            <a:endParaRPr kumimoji="0" lang="iw-IL"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8000" b="1" i="0" u="none" strike="noStrike" kern="0" cap="none" spc="0" normalizeH="0" baseline="0" noProof="0" dirty="0">
                <a:ln>
                  <a:noFill/>
                </a:ln>
                <a:solidFill>
                  <a:schemeClr val="lt1"/>
                </a:solidFill>
                <a:effectLst/>
                <a:uLnTx/>
                <a:uFillTx/>
                <a:latin typeface="Calibri"/>
                <a:ea typeface="Calibri"/>
                <a:cs typeface="Calibri"/>
                <a:sym typeface="Calibri"/>
              </a:rPr>
              <a:t>מול קהל</a:t>
            </a:r>
            <a:endParaRPr kumimoji="0" lang="iw-IL" sz="115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39" name="Google Shape;139;p29">
            <a:extLst>
              <a:ext uri="{C183D7F6-B498-43B3-948B-1728B52AA6E4}">
                <adec:decorative xmlns:adec="http://schemas.microsoft.com/office/drawing/2017/decorative" val="1"/>
              </a:ext>
            </a:extLst>
          </p:cNvPr>
          <p:cNvSpPr/>
          <p:nvPr/>
        </p:nvSpPr>
        <p:spPr>
          <a:xfrm>
            <a:off x="4361361" y="4891284"/>
            <a:ext cx="3469278" cy="1373703"/>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141" name="Google Shape;141;p29"/>
          <p:cNvSpPr>
            <a:spLocks noGrp="1"/>
          </p:cNvSpPr>
          <p:nvPr>
            <p:ph type="title" idx="4294967295"/>
          </p:nvPr>
        </p:nvSpPr>
        <p:spPr>
          <a:xfrm>
            <a:off x="2079167" y="744916"/>
            <a:ext cx="8033666" cy="803256"/>
          </a:xfrm>
          <a:prstGeom prst="rect">
            <a:avLst/>
          </a:prstGeom>
          <a:noFill/>
          <a:ln>
            <a:noFill/>
            <a:prstDash/>
          </a:ln>
          <a:effectLst>
            <a:outerShdw blurRad="50800" dist="38100" dir="18900000" algn="bl" rotWithShape="0">
              <a:srgbClr val="000000">
                <a:alpha val="40000"/>
              </a:srgbClr>
            </a:outerShdw>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70000"/>
              </a:lnSpc>
              <a:spcBef>
                <a:spcPts val="0"/>
              </a:spcBef>
              <a:spcAft>
                <a:spcPts val="0"/>
              </a:spcAft>
              <a:buClr>
                <a:srgbClr val="000000"/>
              </a:buClr>
              <a:buSzPts val="8800"/>
              <a:buFont typeface="Arial"/>
              <a:buNone/>
              <a:tabLst/>
              <a:defRPr/>
            </a:pPr>
            <a:r>
              <a:rPr kumimoji="0" lang="iw-IL" sz="6600" b="1" i="0" u="none" strike="noStrike" kern="0" cap="none" spc="0" normalizeH="0" baseline="0" noProof="0" dirty="0">
                <a:ln>
                  <a:noFill/>
                </a:ln>
                <a:solidFill>
                  <a:schemeClr val="lt1"/>
                </a:solidFill>
                <a:effectLst/>
                <a:uLnTx/>
                <a:uFillTx/>
                <a:latin typeface="Calibri"/>
                <a:ea typeface="Calibri"/>
                <a:cs typeface="Calibri"/>
                <a:sym typeface="Calibri"/>
              </a:rPr>
              <a:t>עקרונות הצגה מול קהל</a:t>
            </a:r>
            <a:endParaRPr kumimoji="0" lang="iw-IL" sz="8800" b="1"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40" name="Google Shape;140;p29"/>
          <p:cNvSpPr txBox="1"/>
          <p:nvPr/>
        </p:nvSpPr>
        <p:spPr>
          <a:xfrm>
            <a:off x="4858910" y="5162637"/>
            <a:ext cx="2474180"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rPr>
              <a:t>קול ברור ורם</a:t>
            </a:r>
            <a:endParaRPr dirty="0"/>
          </a:p>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rPr>
              <a:t>בקצב דיבור מתון</a:t>
            </a:r>
            <a:endParaRPr dirty="0"/>
          </a:p>
        </p:txBody>
      </p:sp>
      <p:grpSp>
        <p:nvGrpSpPr>
          <p:cNvPr id="142" name="Google Shape;142;p29">
            <a:extLst>
              <a:ext uri="{C183D7F6-B498-43B3-948B-1728B52AA6E4}">
                <adec:decorative xmlns:adec="http://schemas.microsoft.com/office/drawing/2017/decorative" val="1"/>
              </a:ext>
            </a:extLst>
          </p:cNvPr>
          <p:cNvGrpSpPr/>
          <p:nvPr/>
        </p:nvGrpSpPr>
        <p:grpSpPr>
          <a:xfrm>
            <a:off x="9363704" y="4959476"/>
            <a:ext cx="1242341" cy="1242341"/>
            <a:chOff x="9363704" y="4959476"/>
            <a:chExt cx="1242341" cy="1242341"/>
          </a:xfrm>
        </p:grpSpPr>
        <p:grpSp>
          <p:nvGrpSpPr>
            <p:cNvPr id="143" name="Google Shape;143;p29"/>
            <p:cNvGrpSpPr/>
            <p:nvPr/>
          </p:nvGrpSpPr>
          <p:grpSpPr>
            <a:xfrm>
              <a:off x="9363704" y="4959476"/>
              <a:ext cx="1242341" cy="1242341"/>
              <a:chOff x="8083392" y="3463659"/>
              <a:chExt cx="701268" cy="701268"/>
            </a:xfrm>
          </p:grpSpPr>
          <p:sp>
            <p:nvSpPr>
              <p:cNvPr id="144" name="Google Shape;144;p29"/>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45" name="Google Shape;145;p29"/>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46" name="Google Shape;146;p29" descr="A black and white image of a microphone&#10;&#10;Description automatically generated"/>
            <p:cNvPicPr preferRelativeResize="0"/>
            <p:nvPr/>
          </p:nvPicPr>
          <p:blipFill rotWithShape="1">
            <a:blip r:embed="rId3">
              <a:alphaModFix/>
            </a:blip>
            <a:srcRect l="91417" t="60338"/>
            <a:stretch/>
          </p:blipFill>
          <p:spPr>
            <a:xfrm>
              <a:off x="9700182" y="5230012"/>
              <a:ext cx="502597" cy="689360"/>
            </a:xfrm>
            <a:prstGeom prst="rect">
              <a:avLst/>
            </a:prstGeom>
            <a:noFill/>
            <a:ln>
              <a:noFill/>
            </a:ln>
          </p:spPr>
        </p:pic>
      </p:grpSp>
      <p:pic>
        <p:nvPicPr>
          <p:cNvPr id="147" name="Google Shape;147;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5200424">
            <a:off x="8879992" y="5539897"/>
            <a:ext cx="477085" cy="2671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0">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 name="Google Shape;154;p30">
            <a:extLst>
              <a:ext uri="{C183D7F6-B498-43B3-948B-1728B52AA6E4}">
                <adec:decorative xmlns:adec="http://schemas.microsoft.com/office/drawing/2017/decorative" val="1"/>
              </a:ext>
            </a:extLst>
          </p:cNvPr>
          <p:cNvSpPr/>
          <p:nvPr/>
        </p:nvSpPr>
        <p:spPr>
          <a:xfrm>
            <a:off x="4361361" y="4891284"/>
            <a:ext cx="3469278" cy="1373703"/>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156" name="Google Shape;156;p30">
            <a:extLst>
              <a:ext uri="{C183D7F6-B498-43B3-948B-1728B52AA6E4}">
                <adec:decorative xmlns:adec="http://schemas.microsoft.com/office/drawing/2017/decorative" val="0"/>
              </a:ext>
            </a:extLst>
          </p:cNvPr>
          <p:cNvSpPr/>
          <p:nvPr/>
        </p:nvSpPr>
        <p:spPr>
          <a:xfrm>
            <a:off x="2079167" y="744916"/>
            <a:ext cx="8033666" cy="8032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6600" b="1" i="0" u="none" strike="noStrike" cap="none" dirty="0">
                <a:solidFill>
                  <a:schemeClr val="lt1"/>
                </a:solidFill>
                <a:latin typeface="Calibri"/>
                <a:ea typeface="Calibri"/>
                <a:cs typeface="Calibri"/>
                <a:sym typeface="Calibri"/>
              </a:rPr>
              <a:t>עקרונות הצגה מול קהל</a:t>
            </a:r>
            <a:endParaRPr sz="8800" b="1" i="0" u="none" strike="noStrike" cap="none" dirty="0">
              <a:solidFill>
                <a:schemeClr val="lt1"/>
              </a:solidFill>
              <a:latin typeface="Calibri"/>
              <a:ea typeface="Calibri"/>
              <a:cs typeface="Calibri"/>
              <a:sym typeface="Calibri"/>
            </a:endParaRPr>
          </a:p>
        </p:txBody>
      </p:sp>
      <p:sp>
        <p:nvSpPr>
          <p:cNvPr id="155" name="Google Shape;155;p30"/>
          <p:cNvSpPr txBox="1"/>
          <p:nvPr/>
        </p:nvSpPr>
        <p:spPr>
          <a:xfrm>
            <a:off x="4858910" y="5162637"/>
            <a:ext cx="2474180" cy="830997"/>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מבט</a:t>
            </a:r>
            <a:r>
              <a:rPr lang="he-IL" sz="2400" b="1" i="0" u="none" strike="noStrike" cap="none" dirty="0">
                <a:solidFill>
                  <a:srgbClr val="4E85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r>
              <a:rPr lang="iw-IL" sz="2400" b="1" i="0" u="none" strike="noStrike" cap="none" dirty="0">
                <a:solidFill>
                  <a:srgbClr val="4E85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t>
            </a:r>
            <a:endParaRPr lang="iw-IL" dirty="0"/>
          </a:p>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rPr>
              <a:t>קשר עין עם הקהל</a:t>
            </a:r>
            <a:endParaRPr lang="iw-IL" dirty="0"/>
          </a:p>
        </p:txBody>
      </p:sp>
      <p:grpSp>
        <p:nvGrpSpPr>
          <p:cNvPr id="157" name="Google Shape;157;p30">
            <a:extLst>
              <a:ext uri="{C183D7F6-B498-43B3-948B-1728B52AA6E4}">
                <adec:decorative xmlns:adec="http://schemas.microsoft.com/office/drawing/2017/decorative" val="1"/>
              </a:ext>
            </a:extLst>
          </p:cNvPr>
          <p:cNvGrpSpPr/>
          <p:nvPr/>
        </p:nvGrpSpPr>
        <p:grpSpPr>
          <a:xfrm>
            <a:off x="9363704" y="4959476"/>
            <a:ext cx="1242341" cy="1242341"/>
            <a:chOff x="9363704" y="4959476"/>
            <a:chExt cx="1242341" cy="1242341"/>
          </a:xfrm>
        </p:grpSpPr>
        <p:grpSp>
          <p:nvGrpSpPr>
            <p:cNvPr id="158" name="Google Shape;158;p30"/>
            <p:cNvGrpSpPr/>
            <p:nvPr/>
          </p:nvGrpSpPr>
          <p:grpSpPr>
            <a:xfrm>
              <a:off x="9363704" y="4959476"/>
              <a:ext cx="1242341" cy="1242341"/>
              <a:chOff x="8083392" y="3463659"/>
              <a:chExt cx="701268" cy="701268"/>
            </a:xfrm>
          </p:grpSpPr>
          <p:sp>
            <p:nvSpPr>
              <p:cNvPr id="159" name="Google Shape;159;p30"/>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60" name="Google Shape;160;p30"/>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61" name="Google Shape;161;p30" descr="A black and white image of a microphone&#10;&#10;Description automatically generated"/>
            <p:cNvPicPr preferRelativeResize="0"/>
            <p:nvPr/>
          </p:nvPicPr>
          <p:blipFill rotWithShape="1">
            <a:blip r:embed="rId3">
              <a:alphaModFix/>
            </a:blip>
            <a:srcRect l="91417" t="60338"/>
            <a:stretch/>
          </p:blipFill>
          <p:spPr>
            <a:xfrm>
              <a:off x="9700182" y="5230012"/>
              <a:ext cx="502597" cy="689360"/>
            </a:xfrm>
            <a:prstGeom prst="rect">
              <a:avLst/>
            </a:prstGeom>
            <a:noFill/>
            <a:ln>
              <a:noFill/>
            </a:ln>
          </p:spPr>
        </p:pic>
      </p:grpSp>
      <p:grpSp>
        <p:nvGrpSpPr>
          <p:cNvPr id="162" name="Google Shape;162;p30">
            <a:extLst>
              <a:ext uri="{C183D7F6-B498-43B3-948B-1728B52AA6E4}">
                <adec:decorative xmlns:adec="http://schemas.microsoft.com/office/drawing/2017/decorative" val="1"/>
              </a:ext>
            </a:extLst>
          </p:cNvPr>
          <p:cNvGrpSpPr/>
          <p:nvPr/>
        </p:nvGrpSpPr>
        <p:grpSpPr>
          <a:xfrm>
            <a:off x="7882673" y="3192905"/>
            <a:ext cx="1242341" cy="1242341"/>
            <a:chOff x="7882673" y="3192905"/>
            <a:chExt cx="1242341" cy="1242341"/>
          </a:xfrm>
        </p:grpSpPr>
        <p:grpSp>
          <p:nvGrpSpPr>
            <p:cNvPr id="163" name="Google Shape;163;p30"/>
            <p:cNvGrpSpPr/>
            <p:nvPr/>
          </p:nvGrpSpPr>
          <p:grpSpPr>
            <a:xfrm>
              <a:off x="7882673" y="3192905"/>
              <a:ext cx="1242341" cy="1242341"/>
              <a:chOff x="8083392" y="3463659"/>
              <a:chExt cx="701268" cy="701268"/>
            </a:xfrm>
          </p:grpSpPr>
          <p:sp>
            <p:nvSpPr>
              <p:cNvPr id="164" name="Google Shape;164;p30"/>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65" name="Google Shape;165;p30"/>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66" name="Google Shape;166;p30" descr="A group of eyes on a black background&#10;&#10;Description automatically generated"/>
            <p:cNvPicPr preferRelativeResize="0"/>
            <p:nvPr/>
          </p:nvPicPr>
          <p:blipFill rotWithShape="1">
            <a:blip r:embed="rId4">
              <a:alphaModFix/>
            </a:blip>
            <a:srcRect l="36384" t="14907" r="51132" b="49999"/>
            <a:stretch/>
          </p:blipFill>
          <p:spPr>
            <a:xfrm>
              <a:off x="8013776" y="3479391"/>
              <a:ext cx="945732" cy="664348"/>
            </a:xfrm>
            <a:prstGeom prst="rect">
              <a:avLst/>
            </a:prstGeom>
            <a:noFill/>
            <a:ln>
              <a:noFill/>
            </a:ln>
          </p:spPr>
        </p:pic>
      </p:grpSp>
      <p:pic>
        <p:nvPicPr>
          <p:cNvPr id="167" name="Google Shape;167;p3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852941">
            <a:off x="7782764" y="4471741"/>
            <a:ext cx="477085" cy="2671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4" name="Google Shape;174;p31">
            <a:extLst>
              <a:ext uri="{C183D7F6-B498-43B3-948B-1728B52AA6E4}">
                <adec:decorative xmlns:adec="http://schemas.microsoft.com/office/drawing/2017/decorative" val="1"/>
              </a:ext>
            </a:extLst>
          </p:cNvPr>
          <p:cNvSpPr/>
          <p:nvPr/>
        </p:nvSpPr>
        <p:spPr>
          <a:xfrm>
            <a:off x="4361361" y="4891284"/>
            <a:ext cx="3469278" cy="1373703"/>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a:solidFill>
                <a:srgbClr val="4E852F"/>
              </a:solidFill>
              <a:latin typeface="Calibri"/>
              <a:ea typeface="Calibri"/>
              <a:cs typeface="Calibri"/>
              <a:sym typeface="Calibri"/>
            </a:endParaRPr>
          </a:p>
        </p:txBody>
      </p:sp>
      <p:sp>
        <p:nvSpPr>
          <p:cNvPr id="176" name="Google Shape;176;p31">
            <a:extLst>
              <a:ext uri="{C183D7F6-B498-43B3-948B-1728B52AA6E4}">
                <adec:decorative xmlns:adec="http://schemas.microsoft.com/office/drawing/2017/decorative" val="0"/>
              </a:ext>
            </a:extLst>
          </p:cNvPr>
          <p:cNvSpPr/>
          <p:nvPr/>
        </p:nvSpPr>
        <p:spPr>
          <a:xfrm>
            <a:off x="2079167" y="744916"/>
            <a:ext cx="8033666" cy="8032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6600" b="1" i="0" u="none" strike="noStrike" cap="none" dirty="0">
                <a:solidFill>
                  <a:schemeClr val="lt1"/>
                </a:solidFill>
                <a:latin typeface="Calibri"/>
                <a:ea typeface="Calibri"/>
                <a:cs typeface="Calibri"/>
                <a:sym typeface="Calibri"/>
              </a:rPr>
              <a:t>ע</a:t>
            </a:r>
            <a:r>
              <a:rPr lang="iw-IL" sz="6600" b="1" i="0" u="none" strike="noStrike" cap="none"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קרונ</a:t>
            </a:r>
            <a:r>
              <a:rPr lang="iw-IL" sz="6600" b="1" i="0" u="none" strike="noStrike" cap="none" dirty="0">
                <a:solidFill>
                  <a:schemeClr val="lt1"/>
                </a:solidFill>
                <a:latin typeface="Calibri"/>
                <a:ea typeface="Calibri"/>
                <a:cs typeface="Calibri"/>
                <a:sym typeface="Calibri"/>
              </a:rPr>
              <a:t>ות הצגה מול קהל</a:t>
            </a:r>
            <a:endParaRPr lang="iw-IL" sz="8800" b="1" i="0" u="none" strike="noStrike" cap="none" dirty="0">
              <a:solidFill>
                <a:schemeClr val="lt1"/>
              </a:solidFill>
              <a:latin typeface="Calibri"/>
              <a:ea typeface="Calibri"/>
              <a:cs typeface="Calibri"/>
              <a:sym typeface="Calibri"/>
            </a:endParaRPr>
          </a:p>
        </p:txBody>
      </p:sp>
      <p:sp>
        <p:nvSpPr>
          <p:cNvPr id="175" name="Google Shape;175;p31">
            <a:extLst>
              <a:ext uri="{C183D7F6-B498-43B3-948B-1728B52AA6E4}">
                <adec:decorative xmlns:adec="http://schemas.microsoft.com/office/drawing/2017/decorative" val="0"/>
              </a:ext>
            </a:extLst>
          </p:cNvPr>
          <p:cNvSpPr txBox="1"/>
          <p:nvPr/>
        </p:nvSpPr>
        <p:spPr>
          <a:xfrm>
            <a:off x="4858910" y="5364272"/>
            <a:ext cx="2474180"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rPr>
              <a:t>תנועה</a:t>
            </a:r>
            <a:endParaRPr dirty="0"/>
          </a:p>
        </p:txBody>
      </p:sp>
      <p:grpSp>
        <p:nvGrpSpPr>
          <p:cNvPr id="177" name="Google Shape;177;p31">
            <a:extLst>
              <a:ext uri="{C183D7F6-B498-43B3-948B-1728B52AA6E4}">
                <adec:decorative xmlns:adec="http://schemas.microsoft.com/office/drawing/2017/decorative" val="1"/>
              </a:ext>
            </a:extLst>
          </p:cNvPr>
          <p:cNvGrpSpPr/>
          <p:nvPr/>
        </p:nvGrpSpPr>
        <p:grpSpPr>
          <a:xfrm>
            <a:off x="5450997" y="2571734"/>
            <a:ext cx="1266173" cy="1242341"/>
            <a:chOff x="5450997" y="2571734"/>
            <a:chExt cx="1266173" cy="1242341"/>
          </a:xfrm>
        </p:grpSpPr>
        <p:grpSp>
          <p:nvGrpSpPr>
            <p:cNvPr id="178" name="Google Shape;178;p31"/>
            <p:cNvGrpSpPr/>
            <p:nvPr/>
          </p:nvGrpSpPr>
          <p:grpSpPr>
            <a:xfrm>
              <a:off x="5474829" y="2571734"/>
              <a:ext cx="1242341" cy="1242341"/>
              <a:chOff x="8083392" y="3463659"/>
              <a:chExt cx="701268" cy="701268"/>
            </a:xfrm>
          </p:grpSpPr>
          <p:sp>
            <p:nvSpPr>
              <p:cNvPr id="179" name="Google Shape;179;p31"/>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80" name="Google Shape;180;p31"/>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81" name="Google Shape;181;p31"/>
            <p:cNvPicPr preferRelativeResize="0"/>
            <p:nvPr/>
          </p:nvPicPr>
          <p:blipFill rotWithShape="1">
            <a:blip r:embed="rId3">
              <a:clrChange>
                <a:clrFrom>
                  <a:srgbClr val="FFFFFF"/>
                </a:clrFrom>
                <a:clrTo>
                  <a:srgbClr val="FFFFFF">
                    <a:alpha val="0"/>
                  </a:srgbClr>
                </a:clrTo>
              </a:clrChange>
              <a:alphaModFix/>
            </a:blip>
            <a:srcRect l="59166" r="33738" b="73640"/>
            <a:stretch/>
          </p:blipFill>
          <p:spPr>
            <a:xfrm>
              <a:off x="5450997" y="2571734"/>
              <a:ext cx="1151411" cy="1069207"/>
            </a:xfrm>
            <a:prstGeom prst="rect">
              <a:avLst/>
            </a:prstGeom>
            <a:noFill/>
            <a:ln>
              <a:noFill/>
            </a:ln>
          </p:spPr>
        </p:pic>
      </p:grpSp>
      <p:grpSp>
        <p:nvGrpSpPr>
          <p:cNvPr id="182" name="Google Shape;182;p31">
            <a:extLst>
              <a:ext uri="{C183D7F6-B498-43B3-948B-1728B52AA6E4}">
                <adec:decorative xmlns:adec="http://schemas.microsoft.com/office/drawing/2017/decorative" val="1"/>
              </a:ext>
            </a:extLst>
          </p:cNvPr>
          <p:cNvGrpSpPr/>
          <p:nvPr/>
        </p:nvGrpSpPr>
        <p:grpSpPr>
          <a:xfrm>
            <a:off x="9363704" y="4959476"/>
            <a:ext cx="1242341" cy="1242341"/>
            <a:chOff x="9363704" y="4959476"/>
            <a:chExt cx="1242341" cy="1242341"/>
          </a:xfrm>
        </p:grpSpPr>
        <p:grpSp>
          <p:nvGrpSpPr>
            <p:cNvPr id="183" name="Google Shape;183;p31"/>
            <p:cNvGrpSpPr/>
            <p:nvPr/>
          </p:nvGrpSpPr>
          <p:grpSpPr>
            <a:xfrm>
              <a:off x="9363704" y="4959476"/>
              <a:ext cx="1242341" cy="1242341"/>
              <a:chOff x="8083392" y="3463659"/>
              <a:chExt cx="701268" cy="701268"/>
            </a:xfrm>
          </p:grpSpPr>
          <p:sp>
            <p:nvSpPr>
              <p:cNvPr id="184" name="Google Shape;184;p31"/>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85" name="Google Shape;185;p31"/>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86" name="Google Shape;186;p31" descr="A black and white image of a microphone&#10;&#10;Description automatically generated"/>
            <p:cNvPicPr preferRelativeResize="0"/>
            <p:nvPr/>
          </p:nvPicPr>
          <p:blipFill rotWithShape="1">
            <a:blip r:embed="rId4">
              <a:alphaModFix/>
            </a:blip>
            <a:srcRect l="91417" t="60338"/>
            <a:stretch/>
          </p:blipFill>
          <p:spPr>
            <a:xfrm>
              <a:off x="9700182" y="5230012"/>
              <a:ext cx="502597" cy="689360"/>
            </a:xfrm>
            <a:prstGeom prst="rect">
              <a:avLst/>
            </a:prstGeom>
            <a:noFill/>
            <a:ln>
              <a:noFill/>
            </a:ln>
          </p:spPr>
        </p:pic>
      </p:grpSp>
      <p:grpSp>
        <p:nvGrpSpPr>
          <p:cNvPr id="187" name="Google Shape;187;p31">
            <a:extLst>
              <a:ext uri="{C183D7F6-B498-43B3-948B-1728B52AA6E4}">
                <adec:decorative xmlns:adec="http://schemas.microsoft.com/office/drawing/2017/decorative" val="1"/>
              </a:ext>
            </a:extLst>
          </p:cNvPr>
          <p:cNvGrpSpPr/>
          <p:nvPr/>
        </p:nvGrpSpPr>
        <p:grpSpPr>
          <a:xfrm>
            <a:off x="7882673" y="3192905"/>
            <a:ext cx="1242341" cy="1242341"/>
            <a:chOff x="7882673" y="3192905"/>
            <a:chExt cx="1242341" cy="1242341"/>
          </a:xfrm>
        </p:grpSpPr>
        <p:grpSp>
          <p:nvGrpSpPr>
            <p:cNvPr id="188" name="Google Shape;188;p31"/>
            <p:cNvGrpSpPr/>
            <p:nvPr/>
          </p:nvGrpSpPr>
          <p:grpSpPr>
            <a:xfrm>
              <a:off x="7882673" y="3192905"/>
              <a:ext cx="1242341" cy="1242341"/>
              <a:chOff x="8083392" y="3463659"/>
              <a:chExt cx="701268" cy="701268"/>
            </a:xfrm>
          </p:grpSpPr>
          <p:sp>
            <p:nvSpPr>
              <p:cNvPr id="189" name="Google Shape;189;p31"/>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190" name="Google Shape;190;p31"/>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91" name="Google Shape;191;p31" descr="A group of eyes on a black background&#10;&#10;Description automatically generated"/>
            <p:cNvPicPr preferRelativeResize="0"/>
            <p:nvPr/>
          </p:nvPicPr>
          <p:blipFill rotWithShape="1">
            <a:blip r:embed="rId5">
              <a:alphaModFix/>
            </a:blip>
            <a:srcRect l="36384" t="14907" r="51132" b="49999"/>
            <a:stretch/>
          </p:blipFill>
          <p:spPr>
            <a:xfrm>
              <a:off x="8013776" y="3479391"/>
              <a:ext cx="945732" cy="664348"/>
            </a:xfrm>
            <a:prstGeom prst="rect">
              <a:avLst/>
            </a:prstGeom>
            <a:noFill/>
            <a:ln>
              <a:noFill/>
            </a:ln>
          </p:spPr>
        </p:pic>
      </p:grpSp>
      <p:pic>
        <p:nvPicPr>
          <p:cNvPr id="192" name="Google Shape;192;p3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857456" y="3935334"/>
            <a:ext cx="477085" cy="2671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a:extLst>
              <a:ext uri="{C183D7F6-B498-43B3-948B-1728B52AA6E4}">
                <adec:decorative xmlns:adec="http://schemas.microsoft.com/office/drawing/2017/decorative" val="1"/>
              </a:ext>
            </a:extLst>
          </p:cNvPr>
          <p:cNvSpPr/>
          <p:nvPr/>
        </p:nvSpPr>
        <p:spPr>
          <a:xfrm>
            <a:off x="1650792" y="3192905"/>
            <a:ext cx="8890416" cy="8890416"/>
          </a:xfrm>
          <a:prstGeom prst="ellipse">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 name="Google Shape;199;p32">
            <a:extLst>
              <a:ext uri="{C183D7F6-B498-43B3-948B-1728B52AA6E4}">
                <adec:decorative xmlns:adec="http://schemas.microsoft.com/office/drawing/2017/decorative" val="1"/>
              </a:ext>
            </a:extLst>
          </p:cNvPr>
          <p:cNvSpPr/>
          <p:nvPr/>
        </p:nvSpPr>
        <p:spPr>
          <a:xfrm>
            <a:off x="4361361" y="4891284"/>
            <a:ext cx="3469278" cy="1373703"/>
          </a:xfrm>
          <a:prstGeom prst="roundRect">
            <a:avLst>
              <a:gd name="adj" fmla="val 3922"/>
            </a:avLst>
          </a:prstGeom>
          <a:solidFill>
            <a:schemeClr val="l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600" b="0" i="0" u="none" strike="noStrike" cap="none" dirty="0">
              <a:solidFill>
                <a:srgbClr val="4E852F"/>
              </a:solidFill>
              <a:latin typeface="Calibri"/>
              <a:ea typeface="Calibri"/>
              <a:cs typeface="Calibri"/>
              <a:sym typeface="Calibri"/>
            </a:endParaRPr>
          </a:p>
        </p:txBody>
      </p:sp>
      <p:sp>
        <p:nvSpPr>
          <p:cNvPr id="201" name="Google Shape;201;p32">
            <a:extLst>
              <a:ext uri="{C183D7F6-B498-43B3-948B-1728B52AA6E4}">
                <adec:decorative xmlns:adec="http://schemas.microsoft.com/office/drawing/2017/decorative" val="0"/>
              </a:ext>
            </a:extLst>
          </p:cNvPr>
          <p:cNvSpPr/>
          <p:nvPr/>
        </p:nvSpPr>
        <p:spPr>
          <a:xfrm>
            <a:off x="2079167" y="744916"/>
            <a:ext cx="8033666" cy="803256"/>
          </a:xfrm>
          <a:prstGeom prst="rect">
            <a:avLst/>
          </a:prstGeom>
          <a:noFill/>
          <a:ln>
            <a:noFill/>
          </a:ln>
          <a:effectLst>
            <a:outerShdw blurRad="50800" dist="38100" dir="18900000" algn="bl" rotWithShape="0">
              <a:srgbClr val="000000">
                <a:alpha val="40000"/>
              </a:srgbClr>
            </a:outerShdw>
          </a:effectLst>
        </p:spPr>
        <p:txBody>
          <a:bodyPr spcFirstLastPara="1" wrap="square" lIns="91425" tIns="45700" rIns="91425" bIns="45700" anchor="t" anchorCtr="0">
            <a:spAutoFit/>
          </a:bodyPr>
          <a:lstStyle/>
          <a:p>
            <a:pPr marL="0" marR="0" lvl="0" indent="0" algn="ctr" rtl="1">
              <a:lnSpc>
                <a:spcPct val="70000"/>
              </a:lnSpc>
              <a:spcBef>
                <a:spcPts val="0"/>
              </a:spcBef>
              <a:spcAft>
                <a:spcPts val="0"/>
              </a:spcAft>
              <a:buClr>
                <a:srgbClr val="000000"/>
              </a:buClr>
              <a:buSzPts val="8800"/>
              <a:buFont typeface="Arial"/>
              <a:buNone/>
            </a:pPr>
            <a:r>
              <a:rPr lang="iw-IL" sz="6600" b="1" i="0" u="none" strike="noStrike" cap="none" dirty="0">
                <a:solidFill>
                  <a:schemeClr val="lt1"/>
                </a:solidFill>
                <a:latin typeface="Calibri"/>
                <a:ea typeface="Calibri"/>
                <a:cs typeface="Calibri"/>
                <a:sym typeface="Calibri"/>
              </a:rPr>
              <a:t>עקרונות הצגה מול קהל</a:t>
            </a:r>
            <a:endParaRPr sz="8800" b="1" i="0" u="none" strike="noStrike" cap="none" dirty="0">
              <a:solidFill>
                <a:schemeClr val="lt1"/>
              </a:solidFill>
              <a:latin typeface="Calibri"/>
              <a:ea typeface="Calibri"/>
              <a:cs typeface="Calibri"/>
              <a:sym typeface="Calibri"/>
            </a:endParaRPr>
          </a:p>
        </p:txBody>
      </p:sp>
      <p:sp>
        <p:nvSpPr>
          <p:cNvPr id="200" name="Google Shape;200;p32"/>
          <p:cNvSpPr txBox="1"/>
          <p:nvPr/>
        </p:nvSpPr>
        <p:spPr>
          <a:xfrm>
            <a:off x="4858910" y="5364272"/>
            <a:ext cx="2474180" cy="46166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iw-IL" sz="2400" b="1" i="0" u="none" strike="noStrike" cap="none" dirty="0">
                <a:solidFill>
                  <a:srgbClr val="4E852F"/>
                </a:solidFill>
                <a:latin typeface="Calibri"/>
                <a:ea typeface="Calibri"/>
                <a:cs typeface="Calibri"/>
                <a:sym typeface="Calibri"/>
              </a:rPr>
              <a:t>ב</a:t>
            </a:r>
            <a:r>
              <a:rPr lang="iw-IL" sz="2400" b="1" i="0" u="none" strike="noStrike" cap="none" dirty="0">
                <a:solidFill>
                  <a:srgbClr val="4E85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יטחון עצמי</a:t>
            </a:r>
            <a:endParaRPr lang="iw-IL" dirty="0"/>
          </a:p>
        </p:txBody>
      </p:sp>
      <p:grpSp>
        <p:nvGrpSpPr>
          <p:cNvPr id="202" name="Google Shape;202;p32">
            <a:extLst>
              <a:ext uri="{C183D7F6-B498-43B3-948B-1728B52AA6E4}">
                <adec:decorative xmlns:adec="http://schemas.microsoft.com/office/drawing/2017/decorative" val="1"/>
              </a:ext>
            </a:extLst>
          </p:cNvPr>
          <p:cNvGrpSpPr/>
          <p:nvPr/>
        </p:nvGrpSpPr>
        <p:grpSpPr>
          <a:xfrm>
            <a:off x="3002148" y="3147643"/>
            <a:ext cx="1307178" cy="1316832"/>
            <a:chOff x="3002148" y="3147643"/>
            <a:chExt cx="1307178" cy="1316832"/>
          </a:xfrm>
        </p:grpSpPr>
        <p:grpSp>
          <p:nvGrpSpPr>
            <p:cNvPr id="203" name="Google Shape;203;p32"/>
            <p:cNvGrpSpPr/>
            <p:nvPr/>
          </p:nvGrpSpPr>
          <p:grpSpPr>
            <a:xfrm>
              <a:off x="3066985" y="3192905"/>
              <a:ext cx="1242341" cy="1242341"/>
              <a:chOff x="8083392" y="3463659"/>
              <a:chExt cx="701268" cy="701268"/>
            </a:xfrm>
          </p:grpSpPr>
          <p:sp>
            <p:nvSpPr>
              <p:cNvPr id="204" name="Google Shape;204;p32"/>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205" name="Google Shape;205;p32"/>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06" name="Google Shape;206;p32" descr="A group of icons of people&#10;&#10;Description automatically generated"/>
            <p:cNvPicPr preferRelativeResize="0"/>
            <p:nvPr/>
          </p:nvPicPr>
          <p:blipFill rotWithShape="1">
            <a:blip r:embed="rId3">
              <a:clrChange>
                <a:clrFrom>
                  <a:srgbClr val="FFFFFF"/>
                </a:clrFrom>
                <a:clrTo>
                  <a:srgbClr val="FFFFFF">
                    <a:alpha val="0"/>
                  </a:srgbClr>
                </a:clrTo>
              </a:clrChange>
              <a:alphaModFix/>
            </a:blip>
            <a:srcRect l="6475" t="50587" r="76937" b="28091"/>
            <a:stretch/>
          </p:blipFill>
          <p:spPr>
            <a:xfrm>
              <a:off x="3002148" y="3147643"/>
              <a:ext cx="1237881" cy="1316832"/>
            </a:xfrm>
            <a:prstGeom prst="rect">
              <a:avLst/>
            </a:prstGeom>
            <a:noFill/>
            <a:ln>
              <a:noFill/>
            </a:ln>
          </p:spPr>
        </p:pic>
      </p:grpSp>
      <p:grpSp>
        <p:nvGrpSpPr>
          <p:cNvPr id="212" name="Google Shape;212;p32">
            <a:extLst>
              <a:ext uri="{C183D7F6-B498-43B3-948B-1728B52AA6E4}">
                <adec:decorative xmlns:adec="http://schemas.microsoft.com/office/drawing/2017/decorative" val="1"/>
              </a:ext>
            </a:extLst>
          </p:cNvPr>
          <p:cNvGrpSpPr/>
          <p:nvPr/>
        </p:nvGrpSpPr>
        <p:grpSpPr>
          <a:xfrm>
            <a:off x="9363704" y="4959476"/>
            <a:ext cx="1242341" cy="1242341"/>
            <a:chOff x="9363704" y="4959476"/>
            <a:chExt cx="1242341" cy="1242341"/>
          </a:xfrm>
        </p:grpSpPr>
        <p:grpSp>
          <p:nvGrpSpPr>
            <p:cNvPr id="213" name="Google Shape;213;p32"/>
            <p:cNvGrpSpPr/>
            <p:nvPr/>
          </p:nvGrpSpPr>
          <p:grpSpPr>
            <a:xfrm>
              <a:off x="9363704" y="4959476"/>
              <a:ext cx="1242341" cy="1242341"/>
              <a:chOff x="8083392" y="3463659"/>
              <a:chExt cx="701268" cy="701268"/>
            </a:xfrm>
          </p:grpSpPr>
          <p:sp>
            <p:nvSpPr>
              <p:cNvPr id="214" name="Google Shape;214;p32"/>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215" name="Google Shape;215;p32"/>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16" name="Google Shape;216;p32" descr="A black and white image of a microphone&#10;&#10;Description automatically generated"/>
            <p:cNvPicPr preferRelativeResize="0"/>
            <p:nvPr/>
          </p:nvPicPr>
          <p:blipFill rotWithShape="1">
            <a:blip r:embed="rId4">
              <a:alphaModFix/>
            </a:blip>
            <a:srcRect l="91417" t="60338"/>
            <a:stretch/>
          </p:blipFill>
          <p:spPr>
            <a:xfrm>
              <a:off x="9700182" y="5230012"/>
              <a:ext cx="502597" cy="689360"/>
            </a:xfrm>
            <a:prstGeom prst="rect">
              <a:avLst/>
            </a:prstGeom>
            <a:noFill/>
            <a:ln>
              <a:noFill/>
            </a:ln>
          </p:spPr>
        </p:pic>
      </p:grpSp>
      <p:grpSp>
        <p:nvGrpSpPr>
          <p:cNvPr id="217" name="Google Shape;217;p32">
            <a:extLst>
              <a:ext uri="{C183D7F6-B498-43B3-948B-1728B52AA6E4}">
                <adec:decorative xmlns:adec="http://schemas.microsoft.com/office/drawing/2017/decorative" val="1"/>
              </a:ext>
            </a:extLst>
          </p:cNvPr>
          <p:cNvGrpSpPr/>
          <p:nvPr/>
        </p:nvGrpSpPr>
        <p:grpSpPr>
          <a:xfrm>
            <a:off x="7882673" y="3192905"/>
            <a:ext cx="1242341" cy="1242341"/>
            <a:chOff x="7882673" y="3192905"/>
            <a:chExt cx="1242341" cy="1242341"/>
          </a:xfrm>
        </p:grpSpPr>
        <p:grpSp>
          <p:nvGrpSpPr>
            <p:cNvPr id="218" name="Google Shape;218;p32"/>
            <p:cNvGrpSpPr/>
            <p:nvPr/>
          </p:nvGrpSpPr>
          <p:grpSpPr>
            <a:xfrm>
              <a:off x="7882673" y="3192905"/>
              <a:ext cx="1242341" cy="1242341"/>
              <a:chOff x="8083392" y="3463659"/>
              <a:chExt cx="701268" cy="701268"/>
            </a:xfrm>
          </p:grpSpPr>
          <p:sp>
            <p:nvSpPr>
              <p:cNvPr id="219" name="Google Shape;219;p32"/>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220" name="Google Shape;220;p32"/>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21" name="Google Shape;221;p32" descr="A group of eyes on a black background&#10;&#10;Description automatically generated"/>
            <p:cNvPicPr preferRelativeResize="0"/>
            <p:nvPr/>
          </p:nvPicPr>
          <p:blipFill rotWithShape="1">
            <a:blip r:embed="rId5">
              <a:alphaModFix/>
            </a:blip>
            <a:srcRect l="36384" t="14907" r="51132" b="49999"/>
            <a:stretch/>
          </p:blipFill>
          <p:spPr>
            <a:xfrm>
              <a:off x="8013776" y="3479391"/>
              <a:ext cx="945732" cy="664348"/>
            </a:xfrm>
            <a:prstGeom prst="rect">
              <a:avLst/>
            </a:prstGeom>
            <a:noFill/>
            <a:ln>
              <a:noFill/>
            </a:ln>
          </p:spPr>
        </p:pic>
      </p:grpSp>
      <p:pic>
        <p:nvPicPr>
          <p:cNvPr id="222" name="Google Shape;222;p3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2607098">
            <a:off x="3996638" y="4376153"/>
            <a:ext cx="477085" cy="267168"/>
          </a:xfrm>
          <a:prstGeom prst="rect">
            <a:avLst/>
          </a:prstGeom>
          <a:noFill/>
          <a:ln>
            <a:noFill/>
          </a:ln>
        </p:spPr>
      </p:pic>
      <p:grpSp>
        <p:nvGrpSpPr>
          <p:cNvPr id="2" name="Google Shape;177;p31">
            <a:extLst>
              <a:ext uri="{FF2B5EF4-FFF2-40B4-BE49-F238E27FC236}">
                <a16:creationId xmlns:a16="http://schemas.microsoft.com/office/drawing/2014/main" id="{027C3B36-1910-09E3-5BDD-908A3641D77E}"/>
              </a:ext>
              <a:ext uri="{C183D7F6-B498-43B3-948B-1728B52AA6E4}">
                <adec:decorative xmlns:adec="http://schemas.microsoft.com/office/drawing/2017/decorative" val="1"/>
              </a:ext>
            </a:extLst>
          </p:cNvPr>
          <p:cNvGrpSpPr/>
          <p:nvPr/>
        </p:nvGrpSpPr>
        <p:grpSpPr>
          <a:xfrm>
            <a:off x="5450997" y="2571734"/>
            <a:ext cx="1266173" cy="1242341"/>
            <a:chOff x="5450997" y="2571734"/>
            <a:chExt cx="1266173" cy="1242341"/>
          </a:xfrm>
        </p:grpSpPr>
        <p:grpSp>
          <p:nvGrpSpPr>
            <p:cNvPr id="3" name="Google Shape;178;p31">
              <a:extLst>
                <a:ext uri="{FF2B5EF4-FFF2-40B4-BE49-F238E27FC236}">
                  <a16:creationId xmlns:a16="http://schemas.microsoft.com/office/drawing/2014/main" id="{9B2AA605-5E9B-FE9A-BEE5-CDE5E0B06141}"/>
                </a:ext>
              </a:extLst>
            </p:cNvPr>
            <p:cNvGrpSpPr/>
            <p:nvPr/>
          </p:nvGrpSpPr>
          <p:grpSpPr>
            <a:xfrm>
              <a:off x="5474829" y="2571734"/>
              <a:ext cx="1242341" cy="1242341"/>
              <a:chOff x="8083392" y="3463659"/>
              <a:chExt cx="701268" cy="701268"/>
            </a:xfrm>
          </p:grpSpPr>
          <p:sp>
            <p:nvSpPr>
              <p:cNvPr id="5" name="Google Shape;179;p31">
                <a:extLst>
                  <a:ext uri="{FF2B5EF4-FFF2-40B4-BE49-F238E27FC236}">
                    <a16:creationId xmlns:a16="http://schemas.microsoft.com/office/drawing/2014/main" id="{D69E1355-A5F0-8B06-806E-A904D57F97AB}"/>
                  </a:ext>
                </a:extLst>
              </p:cNvPr>
              <p:cNvSpPr/>
              <p:nvPr/>
            </p:nvSpPr>
            <p:spPr>
              <a:xfrm>
                <a:off x="8083392" y="3463659"/>
                <a:ext cx="701268" cy="701268"/>
              </a:xfrm>
              <a:prstGeom prst="ellipse">
                <a:avLst/>
              </a:prstGeom>
              <a:solidFill>
                <a:srgbClr val="15608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2400" b="1" i="0" u="none" strike="noStrike" cap="none">
                  <a:solidFill>
                    <a:schemeClr val="dk1"/>
                  </a:solidFill>
                  <a:latin typeface="Open Sans"/>
                  <a:ea typeface="Open Sans"/>
                  <a:cs typeface="Open Sans"/>
                  <a:sym typeface="Open Sans"/>
                </a:endParaRPr>
              </a:p>
            </p:txBody>
          </p:sp>
          <p:sp>
            <p:nvSpPr>
              <p:cNvPr id="6" name="Google Shape;180;p31">
                <a:extLst>
                  <a:ext uri="{FF2B5EF4-FFF2-40B4-BE49-F238E27FC236}">
                    <a16:creationId xmlns:a16="http://schemas.microsoft.com/office/drawing/2014/main" id="{A26AB82A-FFD1-0B90-CC8A-A31BF736CCE3}"/>
                  </a:ext>
                </a:extLst>
              </p:cNvPr>
              <p:cNvSpPr/>
              <p:nvPr/>
            </p:nvSpPr>
            <p:spPr>
              <a:xfrm>
                <a:off x="8193995" y="3467021"/>
                <a:ext cx="590663" cy="691710"/>
              </a:xfrm>
              <a:custGeom>
                <a:avLst/>
                <a:gdLst/>
                <a:ahLst/>
                <a:cxnLst/>
                <a:rect l="l" t="t" r="r" b="b"/>
                <a:pathLst>
                  <a:path w="3475506" h="4070075" extrusionOk="0">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FFFFFF">
                  <a:alpha val="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 name="Google Shape;181;p31">
              <a:extLst>
                <a:ext uri="{FF2B5EF4-FFF2-40B4-BE49-F238E27FC236}">
                  <a16:creationId xmlns:a16="http://schemas.microsoft.com/office/drawing/2014/main" id="{5E23E578-326D-040E-24B5-4372721BDCFC}"/>
                </a:ext>
              </a:extLst>
            </p:cNvPr>
            <p:cNvPicPr preferRelativeResize="0"/>
            <p:nvPr/>
          </p:nvPicPr>
          <p:blipFill rotWithShape="1">
            <a:blip r:embed="rId7">
              <a:clrChange>
                <a:clrFrom>
                  <a:srgbClr val="FFFFFF"/>
                </a:clrFrom>
                <a:clrTo>
                  <a:srgbClr val="FFFFFF">
                    <a:alpha val="0"/>
                  </a:srgbClr>
                </a:clrTo>
              </a:clrChange>
              <a:alphaModFix/>
            </a:blip>
            <a:srcRect l="59166" r="33738" b="73640"/>
            <a:stretch/>
          </p:blipFill>
          <p:spPr>
            <a:xfrm>
              <a:off x="5450997" y="2571734"/>
              <a:ext cx="1151411" cy="1069207"/>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481ece-085c-4051-9e36-d405e2c6b9f1" xsi:nil="true"/>
    <lcf76f155ced4ddcb4097134ff3c332f xmlns="5986fafe-ce1e-4054-9e70-82256040b94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D3630D225AC040BE55C55EC1F1C31E" ma:contentTypeVersion="16" ma:contentTypeDescription="Create a new document." ma:contentTypeScope="" ma:versionID="e9332e24bca3563f746b99a70a67203a">
  <xsd:schema xmlns:xsd="http://www.w3.org/2001/XMLSchema" xmlns:xs="http://www.w3.org/2001/XMLSchema" xmlns:p="http://schemas.microsoft.com/office/2006/metadata/properties" xmlns:ns2="45481ece-085c-4051-9e36-d405e2c6b9f1" xmlns:ns3="5986fafe-ce1e-4054-9e70-82256040b949" targetNamespace="http://schemas.microsoft.com/office/2006/metadata/properties" ma:root="true" ma:fieldsID="537dfc74e1ed89abd861e16ef7febfad" ns2:_="" ns3:_="">
    <xsd:import namespace="45481ece-085c-4051-9e36-d405e2c6b9f1"/>
    <xsd:import namespace="5986fafe-ce1e-4054-9e70-82256040b9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481ece-085c-4051-9e36-d405e2c6b9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c8af511-bd15-49d5-8532-22276998a571}" ma:internalName="TaxCatchAll" ma:showField="CatchAllData" ma:web="45481ece-085c-4051-9e36-d405e2c6b9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86fafe-ce1e-4054-9e70-82256040b9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6a8c9c-758c-460d-bc6c-4b1809200b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3AA93F-1AA7-48F3-BBF0-DEC6E39D2635}">
  <ds:schemaRefs>
    <ds:schemaRef ds:uri="http://schemas.microsoft.com/office/2006/metadata/properties"/>
    <ds:schemaRef ds:uri="http://schemas.microsoft.com/office/infopath/2007/PartnerControls"/>
    <ds:schemaRef ds:uri="45481ece-085c-4051-9e36-d405e2c6b9f1"/>
    <ds:schemaRef ds:uri="5986fafe-ce1e-4054-9e70-82256040b949"/>
  </ds:schemaRefs>
</ds:datastoreItem>
</file>

<file path=customXml/itemProps2.xml><?xml version="1.0" encoding="utf-8"?>
<ds:datastoreItem xmlns:ds="http://schemas.openxmlformats.org/officeDocument/2006/customXml" ds:itemID="{7A14D3F4-F90B-469F-B3F9-0E45CF5EE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481ece-085c-4051-9e36-d405e2c6b9f1"/>
    <ds:schemaRef ds:uri="5986fafe-ce1e-4054-9e70-82256040b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3E60F6-7E3D-4929-AD43-8D0C968A3A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TotalTime>
  <Words>2403</Words>
  <Application>Microsoft Office PowerPoint</Application>
  <PresentationFormat>מסך רחב</PresentationFormat>
  <Paragraphs>232</Paragraphs>
  <Slides>14</Slides>
  <Notes>14</Notes>
  <HiddenSlides>1</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14</vt:i4>
      </vt:variant>
    </vt:vector>
  </HeadingPairs>
  <TitlesOfParts>
    <vt:vector size="20" baseType="lpstr">
      <vt:lpstr>Courier New</vt:lpstr>
      <vt:lpstr>Arial</vt:lpstr>
      <vt:lpstr>Play</vt:lpstr>
      <vt:lpstr>Calibri</vt:lpstr>
      <vt:lpstr>Open Sans</vt:lpstr>
      <vt:lpstr>Office Theme</vt:lpstr>
      <vt:lpstr>הצגה מול קהל</vt:lpstr>
      <vt:lpstr>מטרות המפגש:</vt:lpstr>
      <vt:lpstr>מדוע כדאי להציג בפני קהל?</vt:lpstr>
      <vt:lpstr>דיבור בפני קהל</vt:lpstr>
      <vt:lpstr>עקרונות הצגה מול קהל</vt:lpstr>
      <vt:lpstr>עקרונות הצגה מול קהל</vt:lpstr>
      <vt:lpstr>מצגת של PowerPoint‏</vt:lpstr>
      <vt:lpstr>מצגת של PowerPoint‏</vt:lpstr>
      <vt:lpstr>מצגת של PowerPoint‏</vt:lpstr>
      <vt:lpstr>מצגת של PowerPoint‏</vt:lpstr>
      <vt:lpstr>הצלחה מורכבת  מאחוז אחד של השראה  ותשעים ותשעה אחוזים  של הזעה</vt:lpstr>
      <vt:lpstr>איך נוכל להשתפר?</vt:lpstr>
      <vt:lpstr>משוב ב-2 נקודות</vt:lpstr>
      <vt:lpstr>תודה רבה!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הצגה מול קהל</dc:title>
  <dc:creator>Yaron Melenboim</dc:creator>
  <cp:lastModifiedBy>איילת רייך</cp:lastModifiedBy>
  <cp:revision>3</cp:revision>
  <dcterms:created xsi:type="dcterms:W3CDTF">2024-12-03T09:07:15Z</dcterms:created>
  <dcterms:modified xsi:type="dcterms:W3CDTF">2026-01-28T14:52:57Z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0x010100D2D3630D225AC040BE55C55EC1F1C31E</vt:lpwstr>
  </property>
  <property fmtid="{D5CDD505-2E9C-101B-9397-08002B2CF9AE}" pid="3" name="MediaServiceImageTags">
    <vt:lpwstr/>
  </property>
</Properties>
</file>