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75" r:id="rId7"/>
    <p:sldId id="259" r:id="rId8"/>
    <p:sldId id="276" r:id="rId9"/>
    <p:sldId id="261" r:id="rId10"/>
    <p:sldId id="277" r:id="rId11"/>
    <p:sldId id="263" r:id="rId12"/>
    <p:sldId id="27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embeddedFontLst>
    <p:embeddedFont>
      <p:font typeface="Assistant" pitchFamily="2" charset="-79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lay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OwDYTNpCIIEgGAMTxiDijnXT4P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תמר אבני שליט" initials="" lastIdx="1" clrIdx="0"/>
  <p:cmAuthor id="1" name="אורית צאירי" initials="" lastIdx="6" clrIdx="1"/>
  <p:cmAuthor id="2" name="Green Step" initials="" lastIdx="6" clrIdx="2"/>
  <p:cmAuthor id="3" name="Hani Peleg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9FFF4B-F02F-409C-BE0A-1ABD6BBFF543}">
  <a:tblStyle styleId="{E29FFF4B-F02F-409C-BE0A-1ABD6BBFF543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C1670BD-9AA3-4C2D-8AF0-E47454CDA73E}" styleName="Table_1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yda.education.gov.il/files/yesodi/Hevra/yazamut/tochnit_yazamut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heart-key/elementary/pedagogy/entrepreneurship-educ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eyda.education.gov.il/files/yesodi/Hevra/yazamut/tochnit_yazamut.pdf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yda.education.gov.il/files/yesodi/Hevra/yazamut/tochnit_yazamut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yda.education.gov.il/files/yesodi/Hevra/yazamut/tochnit_yazamut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yda.education.gov.il/files/MinhalPedagogy/netivim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b="1">
                <a:latin typeface="Calibri"/>
                <a:ea typeface="Calibri"/>
                <a:cs typeface="Calibri"/>
                <a:sym typeface="Calibri"/>
              </a:rPr>
              <a:t>המערך המלווה כולל: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Calibri"/>
                <a:ea typeface="Calibri"/>
                <a:cs typeface="Calibri"/>
                <a:sym typeface="Calibri"/>
              </a:rPr>
              <a:t>1. עבור כל נושא סביבתי - מטרת השיעור, דגשים ייחודיים למורה, מהלך השיעור לפי חלוקת זמן ומשימות. </a:t>
            </a:r>
            <a:r>
              <a:rPr lang="iw-IL" b="1">
                <a:latin typeface="Calibri"/>
                <a:ea typeface="Calibri"/>
                <a:cs typeface="Calibri"/>
                <a:sym typeface="Calibri"/>
              </a:rPr>
              <a:t>ניתן לעבור רק על הנושא הסביבתי הנבחר בכיתה.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Calibri"/>
                <a:ea typeface="Calibri"/>
                <a:cs typeface="Calibri"/>
                <a:sym typeface="Calibri"/>
              </a:rPr>
              <a:t>2. מידע טכני על השיעור עצמו - היכן לקיים אותו, ציוד דרוש וכן הלאה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Calibri"/>
                <a:ea typeface="Calibri"/>
                <a:cs typeface="Calibri"/>
                <a:sym typeface="Calibri"/>
              </a:rPr>
              <a:t>3. הדרכה בנושא תהליך חקר יזמי, שימוש בכלי חקר והכוונה בהסקת מסקנות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Calibri"/>
                <a:ea typeface="Calibri"/>
                <a:cs typeface="Calibri"/>
                <a:sym typeface="Calibri"/>
              </a:rPr>
              <a:t>הרחבה למורה: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Calibri"/>
                <a:ea typeface="Calibri"/>
                <a:cs typeface="Calibri"/>
                <a:sym typeface="Calibri"/>
              </a:rPr>
              <a:t> https://pop.education.gov.il/tchumey_daat/heart-key/elementary/pedagogy/entrepreneurship-education/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u="sng">
                <a:solidFill>
                  <a:schemeClr val="hlink"/>
                </a:solidFill>
                <a:hlinkClick r:id="rId3"/>
              </a:rPr>
              <a:t>https://meyda.education.gov.il/files/yesodi/Hevra/yazamut/tochnit_yazamut.pdf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Calibri"/>
                <a:ea typeface="Calibri"/>
                <a:cs typeface="Calibri"/>
                <a:sym typeface="Calibri"/>
              </a:rPr>
              <a:t>הרחבה למורה - </a:t>
            </a:r>
            <a:r>
              <a:rPr lang="iw-I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https://pop.education.gov.il/tchumey_daat/heart-key/elementary/pedagogy/entrepreneurship-education/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u="sng">
                <a:solidFill>
                  <a:schemeClr val="hlink"/>
                </a:solidFill>
                <a:hlinkClick r:id="rId4"/>
              </a:rPr>
              <a:t>https://meyda.education.gov.il/files/yesodi/Hevra/yazamut/tochnit_yazamut.pdf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ssistant"/>
                <a:ea typeface="Assistant"/>
                <a:cs typeface="Assistant"/>
                <a:sym typeface="Assistant"/>
              </a:rPr>
              <a:t>הרחבה למורה על התהליך היזמי: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u="sng">
                <a:solidFill>
                  <a:schemeClr val="hlink"/>
                </a:solidFill>
                <a:hlinkClick r:id="rId3"/>
              </a:rPr>
              <a:t>https://meyda.education.gov.il/files/yesodi/Hevra/yazamut/tochnit_yazamut.pdf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ssistant"/>
                <a:ea typeface="Assistant"/>
                <a:cs typeface="Assistant"/>
                <a:sym typeface="Assistant"/>
              </a:rPr>
              <a:t>הרחבה למורה על התהליך היזמי: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https://meyda.education.gov.il/files/yesodi/Hevra/yazamut/tochnit_yazamut.pdf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i="0" u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הרחבה למורה - https://meyda.education.gov.il/files/Mazkirut_Pedagogit/MadaTechnologya/yesodi/tarshimheker.pdf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w-IL"/>
            </a:b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i="0" u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הרחבה למורה - https://meyda.education.gov.il/files/Mazkirut_Pedagogit/MadaTechnologya/yesodi/tarshimheker.pdf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w-IL"/>
            </a:b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i="0" u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הרחבה למורה - https://meyda.education.gov.il/files/Mazkirut_Pedagogit/MadaTechnologya/yesodi/tarshimheker.pdf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br>
              <a:rPr lang="iw-IL">
                <a:latin typeface="Assistant"/>
                <a:ea typeface="Assistant"/>
                <a:cs typeface="Assistant"/>
                <a:sym typeface="Assistant"/>
              </a:rPr>
            </a:br>
            <a:r>
              <a:rPr lang="iw-IL" i="0" u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הרחבה למורה - </a:t>
            </a:r>
            <a:r>
              <a:rPr lang="iw-IL" i="0" u="sng" strike="noStrike">
                <a:solidFill>
                  <a:schemeClr val="hlink"/>
                </a:solidFill>
                <a:latin typeface="Assistant"/>
                <a:ea typeface="Assistant"/>
                <a:cs typeface="Assistant"/>
                <a:sym typeface="Assistant"/>
                <a:hlinkClick r:id="rId3"/>
              </a:rPr>
              <a:t>https://meyda.education.gov.il/files/MinhalPedagogy/netivim.pdf</a:t>
            </a:r>
            <a:r>
              <a:rPr lang="iw-IL" i="0" u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w-IL">
                <a:latin typeface="Assistant"/>
                <a:ea typeface="Assistant"/>
                <a:cs typeface="Assistant"/>
                <a:sym typeface="Assistant"/>
              </a:rPr>
            </a:br>
            <a:br>
              <a:rPr lang="iw-IL">
                <a:latin typeface="Assistant"/>
                <a:ea typeface="Assistant"/>
                <a:cs typeface="Assistant"/>
                <a:sym typeface="Assistant"/>
              </a:rPr>
            </a:b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3" name="Google Shape;26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Calibri"/>
                <a:ea typeface="Calibri"/>
                <a:cs typeface="Calibri"/>
                <a:sym typeface="Calibri"/>
              </a:rPr>
              <a:t>דגשים למורה למזון בר קיימא: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w-IL" sz="1200">
                <a:latin typeface="Calibri"/>
                <a:ea typeface="Calibri"/>
                <a:cs typeface="Calibri"/>
                <a:sym typeface="Calibri"/>
              </a:rPr>
              <a:t>1. לעודד חשיבה מערכתית על שרשרת המזון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w-IL" sz="1200">
                <a:latin typeface="Calibri"/>
                <a:ea typeface="Calibri"/>
                <a:cs typeface="Calibri"/>
                <a:sym typeface="Calibri"/>
              </a:rPr>
              <a:t>2. לסייע בזיהוי קשרים בין שלבים שונים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w-IL" sz="1200">
                <a:latin typeface="Calibri"/>
                <a:ea typeface="Calibri"/>
                <a:cs typeface="Calibri"/>
                <a:sym typeface="Calibri"/>
              </a:rPr>
              <a:t>3. להדגיש את החיבור בין הגלובלי למקומי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w-IL" sz="1200">
                <a:latin typeface="Calibri"/>
                <a:ea typeface="Calibri"/>
                <a:cs typeface="Calibri"/>
                <a:sym typeface="Calibri"/>
              </a:rPr>
              <a:t>4. לתמוך בפיתוח פתרונות מעשיים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w-IL" sz="1200">
                <a:latin typeface="Calibri"/>
                <a:ea typeface="Calibri"/>
                <a:cs typeface="Calibri"/>
                <a:sym typeface="Calibri"/>
              </a:rPr>
              <a:t>5. לעזור בתיאום הראיונות עם צוות בית הספר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>
          <a:extLst>
            <a:ext uri="{FF2B5EF4-FFF2-40B4-BE49-F238E27FC236}">
              <a16:creationId xmlns:a16="http://schemas.microsoft.com/office/drawing/2014/main" id="{0DD265C5-FD50-7208-36AA-E63D0BA39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>
            <a:extLst>
              <a:ext uri="{FF2B5EF4-FFF2-40B4-BE49-F238E27FC236}">
                <a16:creationId xmlns:a16="http://schemas.microsoft.com/office/drawing/2014/main" id="{662DD12E-4848-7F0B-C7BC-64DAAB246B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1:notes">
            <a:extLst>
              <a:ext uri="{FF2B5EF4-FFF2-40B4-BE49-F238E27FC236}">
                <a16:creationId xmlns:a16="http://schemas.microsoft.com/office/drawing/2014/main" id="{46BF0115-18ED-B790-EEA0-746F9A23A2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**מהלך השיעור:**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**1. פתיחה (5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הסבר מבנה השיעור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חלוקה לצוותי עבודה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הנחיות לצפייה בסרטון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**2. עבודה על סרטון ושרטוט (25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צפייה בסרטון התות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יצירת תרשים שלבי חיי המוצר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מיפוי משאבים מתבזבזים בכל שלב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זיהוי סיבות לבזבוז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**3. פיתוח פתרונות (20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קריאת חומר על בזבוז מזון דרך סוגייה ישראלית מקומית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בחירת שלב למיקוד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העלאת רעיונות מקוריים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חיפוש פתרונות קיימים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**4. יציאה לשטח (35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*חקר בזבוז מזון בבית הספר:*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זיהוי מוקדי בזבוז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תיעוד ממצאים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ראיונות עם צוות בית הספר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*איסוף מידע מקצועי:*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פגישה עם אחראי/ת מטבח/קפיטריה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פגישה עם צוות ניקיון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תיעוד פתרונות קיימים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**5. סיכום (5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שיתוף מידע חדש שנאסף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דיון בפתרונות אפשריים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תכנון צעדים להמשך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>
            <a:extLst>
              <a:ext uri="{FF2B5EF4-FFF2-40B4-BE49-F238E27FC236}">
                <a16:creationId xmlns:a16="http://schemas.microsoft.com/office/drawing/2014/main" id="{E8E34DC9-C7B3-DED1-EE7C-7C1411F016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999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דגשים למורה: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לעודד חשיבה ביקורתית על הרגלי צריכה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לחבר בין הנתונים העולמיים למציאות המקומית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להקפיד על בטיחות בבדיקת הפחים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לסייע בארגון הנתונים בטבלאות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לעודד חשיבה על פתרונות מעשיים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w-IL">
                <a:latin typeface="Calibri"/>
                <a:ea typeface="Calibri"/>
                <a:cs typeface="Calibri"/>
                <a:sym typeface="Calibri"/>
              </a:rPr>
            </a:br>
            <a:br>
              <a:rPr lang="iw-IL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>
          <a:extLst>
            <a:ext uri="{FF2B5EF4-FFF2-40B4-BE49-F238E27FC236}">
              <a16:creationId xmlns:a16="http://schemas.microsoft.com/office/drawing/2014/main" id="{5AB2BB12-E0FC-817B-1EC8-46E7563FE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>
            <a:extLst>
              <a:ext uri="{FF2B5EF4-FFF2-40B4-BE49-F238E27FC236}">
                <a16:creationId xmlns:a16="http://schemas.microsoft.com/office/drawing/2014/main" id="{6342AD66-3936-EFA9-3770-2413DDF8BC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1:notes">
            <a:extLst>
              <a:ext uri="{FF2B5EF4-FFF2-40B4-BE49-F238E27FC236}">
                <a16:creationId xmlns:a16="http://schemas.microsoft.com/office/drawing/2014/main" id="{64F060DB-B52E-B10E-BAD0-975A6CB7D7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**מהלך השיעור:**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**1. פתיחה (5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הסבר מבנה השיעור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חלוקה לצוותי עבודה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הנחיות לצפייה בסרטון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**2. עבודה על סרטון ושרטוט (25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צפייה בסרטון התות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יצירת תרשים שלבי חיי המוצר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מיפוי משאבים מתבזבזים בכל שלב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זיהוי סיבות לבזבוז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**3. פיתוח פתרונות (20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קריאת חומר על בזבוז מזון דרך סוגייה ישראלית מקומית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בחירת שלב למיקוד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העלאת רעיונות מקוריים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חיפוש פתרונות קיימים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**4. יציאה לשטח (35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*חקר בזבוז מזון בבית הספר:*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זיהוי מוקדי בזבוז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תיעוד ממצאים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ראיונות עם צוות בית הספר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*איסוף מידע מקצועי:*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פגישה עם אחראי/ת מטבח/קפיטריה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פגישה עם צוות ניקיון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תיעוד פתרונות קיימים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**5. סיכום (5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שיתוף מידע חדש שנאסף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דיון בפתרונות אפשריים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תכנון צעדים להמשך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>
            <a:extLst>
              <a:ext uri="{FF2B5EF4-FFF2-40B4-BE49-F238E27FC236}">
                <a16:creationId xmlns:a16="http://schemas.microsoft.com/office/drawing/2014/main" id="{CABE120A-698B-8256-4BB7-35C915E6E8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676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דגשים למורה למגוון ביולוגי: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-7620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חשוב להסב את תשומת ליבם/ן של התלמידים/ות לעקרונות החשובים שלמדנו בנושאים: עבודת צוות, ניהול קונפליקטים וקבלת החלטות- במהלך מפגש זה תוך כדי מסע הלמידה נוכל לתרגל את המיומנויות הללו</a:t>
            </a:r>
            <a:endParaRPr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76200" algn="r" rtl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יש להדגיש בפני התלמידים/ות את הקשר בין הסרטונים למציאות המקומית</a:t>
            </a:r>
            <a:endParaRPr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76200" algn="r" rtl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כדאי לעודד חשיבה ביקורתית של התלמידים/ות על השפעות האדם על הטבע והמגוון הביולוגי</a:t>
            </a:r>
            <a:endParaRPr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76200" algn="r" rtl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להקפיד על כללי בטיחות בזמן הסיור בשטח בית הספר</a:t>
            </a:r>
            <a:endParaRPr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76200" algn="r" rtl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חשוב לעודד תיעוד מצולם לשימוש בהמשך</a:t>
            </a:r>
            <a:endParaRPr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w-IL">
                <a:latin typeface="Calibri"/>
                <a:ea typeface="Calibri"/>
                <a:cs typeface="Calibri"/>
                <a:sym typeface="Calibri"/>
              </a:rPr>
            </a:br>
            <a:br>
              <a:rPr lang="iw-IL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>
          <a:extLst>
            <a:ext uri="{FF2B5EF4-FFF2-40B4-BE49-F238E27FC236}">
              <a16:creationId xmlns:a16="http://schemas.microsoft.com/office/drawing/2014/main" id="{EEB0D6FB-7BC4-F46D-58AB-5DB3039A4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>
            <a:extLst>
              <a:ext uri="{FF2B5EF4-FFF2-40B4-BE49-F238E27FC236}">
                <a16:creationId xmlns:a16="http://schemas.microsoft.com/office/drawing/2014/main" id="{36916E7A-969E-6E1F-113D-3B2B3CBD7D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1:notes">
            <a:extLst>
              <a:ext uri="{FF2B5EF4-FFF2-40B4-BE49-F238E27FC236}">
                <a16:creationId xmlns:a16="http://schemas.microsoft.com/office/drawing/2014/main" id="{AE80FE9A-092D-1588-BA30-A0B9680236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**מהלך השיעור:**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**1. פתיחה (5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הסבר מבנה השיעור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חלוקה לצוותי עבודה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הנחיות לצפייה בסרטון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**2. עבודה על סרטון ושרטוט (25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צפייה בסרטון התות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יצירת תרשים שלבי חיי המוצר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מיפוי משאבים מתבזבזים בכל שלב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זיהוי סיבות לבזבוז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**3. פיתוח פתרונות (20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קריאת חומר על בזבוז מזון דרך סוגייה ישראלית מקומית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בחירת שלב למיקוד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העלאת רעיונות מקוריים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חיפוש פתרונות קיימים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**4. יציאה לשטח (35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*חקר בזבוז מזון בבית הספר:*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זיהוי מוקדי בזבוז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תיעוד ממצאים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ראיונות עם צוות בית הספר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*איסוף מידע מקצועי:*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פגישה עם אחראי/ת מטבח/קפיטריה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פגישה עם צוות ניקיון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תיעוד פתרונות קיימים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**5. סיכום (5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שיתוף מידע חדש שנאסף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דיון בפתרונות אפשריים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תכנון צעדים להמשך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>
            <a:extLst>
              <a:ext uri="{FF2B5EF4-FFF2-40B4-BE49-F238E27FC236}">
                <a16:creationId xmlns:a16="http://schemas.microsoft.com/office/drawing/2014/main" id="{C774403E-55E0-0612-377E-17EA88BD78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836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דגשים למורה לשינויי אקלים: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לחבר בין הנתונים העולמיים למציאות המקומית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לעודד חשיבה יצירתית בהצעת פתרונות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לתת דגש על פעולות מעשיות שניתן ליישם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לסייע בהבנת המושגים המדעיים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לעודד שיתוף פעולה בין הקבוצות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w-IL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>
          <a:extLst>
            <a:ext uri="{FF2B5EF4-FFF2-40B4-BE49-F238E27FC236}">
              <a16:creationId xmlns:a16="http://schemas.microsoft.com/office/drawing/2014/main" id="{79D9A827-28DA-A342-89F2-30A169CAD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>
            <a:extLst>
              <a:ext uri="{FF2B5EF4-FFF2-40B4-BE49-F238E27FC236}">
                <a16:creationId xmlns:a16="http://schemas.microsoft.com/office/drawing/2014/main" id="{BA5216C1-2EB3-A72D-C72B-E19718C250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1:notes">
            <a:extLst>
              <a:ext uri="{FF2B5EF4-FFF2-40B4-BE49-F238E27FC236}">
                <a16:creationId xmlns:a16="http://schemas.microsoft.com/office/drawing/2014/main" id="{520A4883-EEAB-8668-99B3-B3BE070AF4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**מהלך השיעור:**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**1. פתיחה (5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הסבר מבנה השיעור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חלוקה לצוותי עבודה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הנחיות לצפייה בסרטון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**2. עבודה על סרטון ושרטוט (25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צפייה בסרטון התות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יצירת תרשים שלבי חיי המוצר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מיפוי משאבים מתבזבזים בכל שלב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זיהוי סיבות לבזבוז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**3. פיתוח פתרונות (20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קריאת חומר על בזבוז מזון דרך סוגייה ישראלית מקומית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בחירת שלב למיקוד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העלאת רעיונות מקוריים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חיפוש פתרונות קיימים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**4. יציאה לשטח (35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*חקר בזבוז מזון בבית הספר:*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זיהוי מוקדי בזבוז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תיעוד ממצאים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ראיונות עם צוות בית הספר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*איסוף מידע מקצועי:*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פגישה עם אחראי/ת מטבח/קפיטריה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פגישה עם צוות ניקיון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תיעוד פתרונות קיימים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**5. סיכום (5 דקות):**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שיתוף מידע חדש שנאסף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דיון בפתרונות אפשריים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1200">
                <a:latin typeface="Arial"/>
                <a:ea typeface="Arial"/>
                <a:cs typeface="Arial"/>
                <a:sym typeface="Arial"/>
              </a:rPr>
              <a:t>- תכנון צעדים להמשך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>
            <a:extLst>
              <a:ext uri="{FF2B5EF4-FFF2-40B4-BE49-F238E27FC236}">
                <a16:creationId xmlns:a16="http://schemas.microsoft.com/office/drawing/2014/main" id="{C70A04C2-17D4-6206-E926-45429A5E0A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043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15" name="Google Shape;15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177643"/>
            <a:ext cx="12199369" cy="16774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>
            <a:spLocks noGrp="1"/>
          </p:cNvSpPr>
          <p:nvPr>
            <p:ph type="title" idx="4294967295"/>
          </p:nvPr>
        </p:nvSpPr>
        <p:spPr>
          <a:xfrm>
            <a:off x="713652" y="1862013"/>
            <a:ext cx="10304100" cy="2923800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tabLst/>
              <a:defRPr/>
            </a:pPr>
            <a:r>
              <a:rPr kumimoji="0" lang="iw-IL" sz="92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פעילות חקר ויזמות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tabLst/>
              <a:defRPr/>
            </a:pPr>
            <a:r>
              <a:rPr kumimoji="0" lang="iw-IL" sz="91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מערך</a:t>
            </a:r>
            <a:r>
              <a:rPr kumimoji="0" lang="iw-IL" sz="91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מלווה למורה</a:t>
            </a:r>
            <a:endParaRPr kumimoji="0" lang="iw-IL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w-IL" sz="92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7523" y="2622292"/>
            <a:ext cx="1665461" cy="161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8596" y="3266649"/>
            <a:ext cx="283885" cy="31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4;p20">
            <a:extLst>
              <a:ext uri="{FF2B5EF4-FFF2-40B4-BE49-F238E27FC236}">
                <a16:creationId xmlns:a16="http://schemas.microsoft.com/office/drawing/2014/main" id="{5105C302-9DC3-6594-341C-39F8C5B99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0253" y="165328"/>
            <a:ext cx="720333" cy="89420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228284A-F04B-B5DA-8A88-562160FB15E7}"/>
              </a:ext>
            </a:extLst>
          </p:cNvPr>
          <p:cNvSpPr txBox="1"/>
          <p:nvPr/>
        </p:nvSpPr>
        <p:spPr>
          <a:xfrm>
            <a:off x="8497398" y="199657"/>
            <a:ext cx="2357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מינהל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פדגוגי - האגף לחינוך יסודי</a:t>
            </a:r>
          </a:p>
          <a:p>
            <a:pPr algn="r" rtl="1"/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מזכירות פדגוגית - אגף מדעים</a:t>
            </a:r>
          </a:p>
          <a:p>
            <a:pPr algn="r" rtl="1"/>
            <a:r>
              <a:rPr lang="he-IL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מינהל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חדשנות וטכנולוגיה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FDF07CD-B13C-A61F-0762-AB6852692CD1}"/>
              </a:ext>
            </a:extLst>
          </p:cNvPr>
          <p:cNvSpPr txBox="1"/>
          <p:nvPr/>
        </p:nvSpPr>
        <p:spPr>
          <a:xfrm>
            <a:off x="10748783" y="1002373"/>
            <a:ext cx="1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משרד החינוך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293CEEE-80CC-563E-7D3C-DC9D2B32E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945" y="199657"/>
            <a:ext cx="1461173" cy="1105656"/>
          </a:xfrm>
          <a:prstGeom prst="rect">
            <a:avLst/>
          </a:prstGeom>
          <a:effectLst>
            <a:glow rad="12700">
              <a:schemeClr val="bg1">
                <a:alpha val="35000"/>
              </a:schemeClr>
            </a:glow>
          </a:effectLst>
        </p:spPr>
      </p:pic>
      <p:pic>
        <p:nvPicPr>
          <p:cNvPr id="2" name="Picture 1" descr="סמליל נגישות">
            <a:extLst>
              <a:ext uri="{FF2B5EF4-FFF2-40B4-BE49-F238E27FC236}">
                <a16:creationId xmlns:a16="http://schemas.microsoft.com/office/drawing/2014/main" id="{55DAB431-2023-0524-4BB6-8D82C783C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43" y="6101682"/>
            <a:ext cx="669234" cy="669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177643"/>
            <a:ext cx="12199369" cy="167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>
            <a:spLocks noGrp="1"/>
          </p:cNvSpPr>
          <p:nvPr>
            <p:ph type="title" idx="4294967295"/>
          </p:nvPr>
        </p:nvSpPr>
        <p:spPr>
          <a:xfrm>
            <a:off x="4210493" y="603677"/>
            <a:ext cx="7622989" cy="738623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6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הכנות לשיעור</a:t>
            </a:r>
            <a:endParaRPr kumimoji="0" lang="iw-IL" sz="80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578434" y="1716112"/>
            <a:ext cx="11255048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משך השיעור</a:t>
            </a:r>
            <a:r>
              <a:rPr lang="he-IL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iw-IL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שיעור כפול 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90 דקות</a:t>
            </a: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ניתן לבחור סל קטן יותר של משימות מתוך דף העבודה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אם לא ניתן להקדיש שני שיעורים לנושא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בנוסף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ניתן לתת לתלמידים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מספר משימות שיקיימו בין המפגשים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ולהקדיש זמן קצר יותר עבור הצגת ממצאים ודיון כיתתי.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ציוד נדרש:</a:t>
            </a:r>
            <a:endParaRPr dirty="0"/>
          </a:p>
          <a:p>
            <a:pPr marL="742950" marR="0" lvl="1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כיתת מחשבים עם חיבור לאינטרנט ורמקולים לצפייה בסרטונים ומדפסות</a:t>
            </a:r>
            <a:endParaRPr dirty="0"/>
          </a:p>
          <a:p>
            <a:pPr marL="742950" marR="0" lvl="1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דפי העבודה מודפסים 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 עותקים לכל צוות</a:t>
            </a:r>
            <a:endParaRPr dirty="0"/>
          </a:p>
          <a:p>
            <a:pPr marL="742950" marR="0" lvl="1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בריסטולים גדולים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טושים וצבעים</a:t>
            </a:r>
            <a:endParaRPr dirty="0"/>
          </a:p>
          <a:p>
            <a:pPr marL="742950" marR="0" lvl="1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כלי כתיבה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177643"/>
            <a:ext cx="12199369" cy="167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2"/>
          <p:cNvSpPr>
            <a:spLocks noGrp="1"/>
          </p:cNvSpPr>
          <p:nvPr>
            <p:ph type="title" idx="4294967295"/>
          </p:nvPr>
        </p:nvSpPr>
        <p:spPr>
          <a:xfrm>
            <a:off x="4210493" y="603677"/>
            <a:ext cx="7622989" cy="738623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tabLst/>
              <a:defRPr/>
            </a:pPr>
            <a:r>
              <a:rPr kumimoji="0" lang="iw-IL" sz="6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יזמות</a:t>
            </a:r>
            <a:endParaRPr kumimoji="0" lang="iw-IL" sz="80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2418735" y="1342301"/>
            <a:ext cx="941474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אין הסכמה לגבי הגדרת המושג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אך קל לזהותה כשרואים אותה: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יזמות קשורה ליצירת הֶקשרים חדשים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לפיתוח נקודות מבט מקוריות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ליציאה מתוך מוסכמות ומסגרות מקובלות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למציאת פתרונות חדשים אך בני יישום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המשלבים מציאות עם דמיון ויצירה.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בהקשרה הרחב</a:t>
            </a:r>
            <a:r>
              <a:rPr lang="he-IL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היזמות כיום מבטאת מסרים של חדשנות ושל מימוש חלומות ורעיונות</a:t>
            </a:r>
            <a:r>
              <a:rPr lang="he-IL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בנקודת המפגש שבין מיצוי פוטנציאל אישי לבין מתן מענה לצרכים חברתיים סביבתיים.</a:t>
            </a:r>
            <a:endParaRPr dirty="0"/>
          </a:p>
          <a:p>
            <a:pPr marL="742950" marR="0" lvl="1" indent="-1460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None/>
            </a:pP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177643"/>
            <a:ext cx="12199369" cy="167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3"/>
          <p:cNvSpPr>
            <a:spLocks noGrp="1"/>
          </p:cNvSpPr>
          <p:nvPr>
            <p:ph type="title" idx="4294967295"/>
          </p:nvPr>
        </p:nvSpPr>
        <p:spPr>
          <a:xfrm>
            <a:off x="4210493" y="603677"/>
            <a:ext cx="7622989" cy="738623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tabLst/>
              <a:defRPr/>
            </a:pPr>
            <a:r>
              <a:rPr kumimoji="0" lang="iw-IL" sz="6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חשיבה יזמית</a:t>
            </a:r>
            <a:endParaRPr kumimoji="0" lang="iw-IL" sz="80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3"/>
          <p:cNvSpPr txBox="1"/>
          <p:nvPr/>
        </p:nvSpPr>
        <p:spPr>
          <a:xfrm>
            <a:off x="1639957" y="1342301"/>
            <a:ext cx="10193525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מורכבת מיכולות חשיבה מגוונות: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היזם מסוגל לייצר רעיונות חדשים ולמצוא פתרונות מקוריים בהפעילו חשיבה יצירתית.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הוא מסוגל גם לשפוט הצעה ולהעריך את סיכויי הצלחתו של רעיון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בהפעילו חשיבה ביקורתית.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עליו להיות מסוגל לראות דברים מנקודות מבט שונות ולהבין את האחרים על מניעיהם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רצונותיהם ואופני פעולתם בהפעילו חשיבה גמישה.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חשיבת היזם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שאינה מיומנות חשיבה ספציפית אלא נטיית חשיבה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מאופיינת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ביכולתו להיות קשוב לרעיונות חדשים גם אם אינם בני מימוש.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היזם נזקק גם לחשיבה מערכתית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המתייחסת לתהליך היזמי כמכלול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תוך בחינת התפקיד של כל אחד ממרכיביו והשפעות הגומלין ביניהם.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היזם הוא בעל נטייה ויכולת להפעיל חשיבה אסטרטגית יעילה.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חשיבה אסטרטגית כוללת בחירה רציונלית של מטרות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גיבוש תוכנית פעולה אפקטיבית והפעלת תהליכי מעקב אחר מידת ההשגה של המטרות ומימוש תוכנית הפעולה.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52925"/>
            <a:ext cx="12192000" cy="17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4"/>
          <p:cNvSpPr>
            <a:spLocks noGrp="1"/>
          </p:cNvSpPr>
          <p:nvPr>
            <p:ph type="title" idx="4294967295"/>
          </p:nvPr>
        </p:nvSpPr>
        <p:spPr>
          <a:xfrm>
            <a:off x="4210493" y="603677"/>
            <a:ext cx="7622989" cy="738623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tabLst/>
              <a:defRPr/>
            </a:pPr>
            <a:r>
              <a:rPr kumimoji="0" lang="iw-IL" sz="6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</a:t>
            </a:r>
            <a:r>
              <a:rPr kumimoji="0" lang="iw-IL" sz="6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תהליך היזמי</a:t>
            </a:r>
            <a:endParaRPr kumimoji="0" lang="iw-IL" sz="80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83674" y="1833717"/>
            <a:ext cx="1031184" cy="1040904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10753108" y="2105629"/>
            <a:ext cx="1439999" cy="71188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iw-IL" sz="6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8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4"/>
          <p:cNvSpPr txBox="1"/>
          <p:nvPr/>
        </p:nvSpPr>
        <p:spPr>
          <a:xfrm>
            <a:off x="10714875" y="3184975"/>
            <a:ext cx="14400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5555"/>
              <a:buFont typeface="Arial"/>
              <a:buNone/>
            </a:pPr>
            <a:r>
              <a:rPr lang="iw-I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בירור תפיסות עולם</a:t>
            </a:r>
            <a:r>
              <a:rPr lang="he-I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5555"/>
              <a:buFont typeface="Arial"/>
              <a:buNone/>
            </a:pPr>
            <a:r>
              <a:rPr lang="iw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חשיפת תפיסות העולם העומדות בבסיס היזמות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13897" y="1833717"/>
            <a:ext cx="1031184" cy="1040904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4"/>
          <p:cNvSpPr/>
          <p:nvPr/>
        </p:nvSpPr>
        <p:spPr>
          <a:xfrm>
            <a:off x="9009490" y="2105629"/>
            <a:ext cx="1439999" cy="71188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iw-IL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8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 txBox="1"/>
          <p:nvPr/>
        </p:nvSpPr>
        <p:spPr>
          <a:xfrm>
            <a:off x="8726600" y="3181724"/>
            <a:ext cx="20058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5555"/>
              <a:buFont typeface="Arial"/>
              <a:buNone/>
            </a:pPr>
            <a:r>
              <a:rPr lang="iw-I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איתור חלומות, משאלות לב וצרכים</a:t>
            </a:r>
            <a:r>
              <a:rPr lang="he-I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5555"/>
              <a:buFont typeface="Arial"/>
              <a:buNone/>
            </a:pPr>
            <a:r>
              <a:rPr lang="iw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איתור נקודת המוצא למיזם</a:t>
            </a:r>
            <a:r>
              <a:rPr lang="he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חלום שרוצים להגשים</a:t>
            </a:r>
            <a:r>
              <a:rPr lang="he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בעיה שרוצים לפתור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60818" y="1833717"/>
            <a:ext cx="1031184" cy="1040904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7265872" y="2105629"/>
            <a:ext cx="1439999" cy="71188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iw-IL" sz="6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8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>
            <a:off x="7120950" y="3253875"/>
            <a:ext cx="16530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w-IL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בחירת כיוון למיזם ובחינתו</a:t>
            </a:r>
            <a:r>
              <a:rPr lang="he-IL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w-IL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העלאת מספר רעיונות</a:t>
            </a:r>
            <a:r>
              <a:rPr lang="he-IL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w-IL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בחירת רעיון ובדיקת היתכנות שלו</a:t>
            </a:r>
            <a:endParaRPr sz="1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0460" y="1833717"/>
            <a:ext cx="1031184" cy="1040904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5446053" y="2105629"/>
            <a:ext cx="1439999" cy="71188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iw-IL" sz="6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8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5229403" y="3181723"/>
            <a:ext cx="2005800" cy="2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5555"/>
              <a:buFont typeface="Arial"/>
              <a:buNone/>
            </a:pPr>
            <a:r>
              <a:rPr lang="iw-I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בניית תוכנית פעולה וחלוקת תפקידים</a:t>
            </a:r>
            <a:r>
              <a:rPr lang="he-I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5555"/>
              <a:buFont typeface="Arial"/>
              <a:buNone/>
            </a:pPr>
            <a:r>
              <a:rPr lang="iw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מה נעשה?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5555"/>
              <a:buFont typeface="Arial"/>
              <a:buNone/>
            </a:pPr>
            <a:r>
              <a:rPr lang="iw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למען מי נעשה?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5555"/>
              <a:buFont typeface="Arial"/>
              <a:buNone/>
            </a:pPr>
            <a:r>
              <a:rPr lang="iw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איך נעשה זאת?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5555"/>
              <a:buFont typeface="Arial"/>
              <a:buNone/>
            </a:pPr>
            <a:r>
              <a:rPr lang="iw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אילו ערכים נאמץ?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5555"/>
              <a:buFont typeface="Arial"/>
              <a:buNone/>
            </a:pPr>
            <a:r>
              <a:rPr lang="iw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עם מי נידרש להתמודד?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5555"/>
              <a:buFont typeface="Arial"/>
              <a:buNone/>
            </a:pPr>
            <a:r>
              <a:rPr lang="iw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מי השותפים?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5555"/>
              <a:buFont typeface="Arial"/>
              <a:buNone/>
            </a:pPr>
            <a:r>
              <a:rPr lang="iw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מה נקבל בסוף?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5555"/>
              <a:buFont typeface="Arial"/>
              <a:buNone/>
            </a:pPr>
            <a:r>
              <a:rPr lang="iw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איך נעריך אם הצלחנו?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97381" y="1833717"/>
            <a:ext cx="1031184" cy="1040904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3702435" y="2105629"/>
            <a:ext cx="1439999" cy="71188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iw-IL" sz="6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8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4"/>
          <p:cNvSpPr txBox="1"/>
          <p:nvPr/>
        </p:nvSpPr>
        <p:spPr>
          <a:xfrm>
            <a:off x="3364169" y="3185055"/>
            <a:ext cx="21165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w-I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ביצוע הפרויקט</a:t>
            </a:r>
            <a:r>
              <a:rPr lang="he-I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w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לפי שלבים ותיעוד לאורך התהליך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3581" y="1848480"/>
            <a:ext cx="1031184" cy="1040904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1838635" y="2120392"/>
            <a:ext cx="1439934" cy="71186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iw-IL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 sz="8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4"/>
          <p:cNvSpPr txBox="1"/>
          <p:nvPr/>
        </p:nvSpPr>
        <p:spPr>
          <a:xfrm>
            <a:off x="1922723" y="3261250"/>
            <a:ext cx="12891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w-I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סיכום,</a:t>
            </a:r>
            <a:r>
              <a:rPr lang="he-I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הערכה ורפלקציה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7631" y="1848480"/>
            <a:ext cx="1031184" cy="1040904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62685" y="2120392"/>
            <a:ext cx="1439934" cy="71186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iw-IL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endParaRPr sz="8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 txBox="1"/>
          <p:nvPr/>
        </p:nvSpPr>
        <p:spPr>
          <a:xfrm>
            <a:off x="138098" y="3253875"/>
            <a:ext cx="12891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w-I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שיתוף,</a:t>
            </a:r>
            <a:r>
              <a:rPr lang="he-I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פרסום ויצירת המשכיות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487395" y="2161294"/>
            <a:ext cx="740530" cy="41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0231009" y="2161294"/>
            <a:ext cx="740530" cy="41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923967" y="2161294"/>
            <a:ext cx="740530" cy="41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667581" y="2161294"/>
            <a:ext cx="740530" cy="41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3046917" y="2161294"/>
            <a:ext cx="740530" cy="41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270842" y="2163506"/>
            <a:ext cx="740530" cy="41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177643"/>
            <a:ext cx="12199369" cy="167741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5"/>
          <p:cNvSpPr>
            <a:spLocks noGrp="1"/>
          </p:cNvSpPr>
          <p:nvPr>
            <p:ph type="title" idx="4294967295"/>
          </p:nvPr>
        </p:nvSpPr>
        <p:spPr>
          <a:xfrm>
            <a:off x="4210493" y="603677"/>
            <a:ext cx="7622989" cy="738623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tabLst/>
              <a:defRPr/>
            </a:pPr>
            <a:r>
              <a:rPr kumimoji="0" lang="iw-IL" sz="6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התהליך היזמי</a:t>
            </a:r>
            <a:endParaRPr kumimoji="0" lang="iw-IL" sz="80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5"/>
          <p:cNvSpPr txBox="1"/>
          <p:nvPr/>
        </p:nvSpPr>
        <p:spPr>
          <a:xfrm>
            <a:off x="2418735" y="1342301"/>
            <a:ext cx="94146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תהליך יזמי הוא תהליך מורכב של מימוש רעיון והוצאתו מן הכוח אל הפועל.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המרכיבים בתהליך היזמי הם חלק מ"ארגז הכלים"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שהיזם נדרש לו בחשיבה האסטרטגית שהוא מפעיל בבואו לתכנן וליישם את המיזם.</a:t>
            </a: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המרכיבים משַמשים  צמתי הכרעה להפעלת שיקולי דעת ולקבלת החלטות.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הם קשורים זה בזה בקשר מורכב ומכוונים להשגת המטרה שהציבו לעצמם היזם או הצוות היזמי.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רצף התהליך וסדר מרכיביו נקבעים בידי הצוות היזמי בהתאם לנסיבות הפעולה.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המידע שהצוות אוסף בכל אחת מ"תחנות"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התהליך מסייע לבחירת המהלך הבא ולהתקדמות הצוות במימוש היוזמה.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תיעוד התהליך היזמי והערכתו מהווים חלק מ"התיק היזמ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י",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המסייע ליזם בהצגת המיזם ובשיווקו.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177643"/>
            <a:ext cx="12199369" cy="167741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6"/>
          <p:cNvSpPr>
            <a:spLocks noGrp="1"/>
          </p:cNvSpPr>
          <p:nvPr>
            <p:ph type="title" idx="4294967295"/>
          </p:nvPr>
        </p:nvSpPr>
        <p:spPr>
          <a:xfrm>
            <a:off x="4210493" y="603677"/>
            <a:ext cx="7622989" cy="738623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tabLst/>
              <a:defRPr/>
            </a:pPr>
            <a:r>
              <a:rPr kumimoji="0" lang="iw-IL" sz="6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כלי</a:t>
            </a:r>
            <a:r>
              <a:rPr kumimoji="0" lang="iw-IL" sz="6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מחקר מדעיים</a:t>
            </a:r>
            <a:endParaRPr kumimoji="0" lang="iw-IL" sz="80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6"/>
          <p:cNvSpPr txBox="1"/>
          <p:nvPr/>
        </p:nvSpPr>
        <p:spPr>
          <a:xfrm>
            <a:off x="2418735" y="1342301"/>
            <a:ext cx="94146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יש מספר כלים לחקר מדעי, ב</a:t>
            </a:r>
            <a:r>
              <a:rPr lang="he-IL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עת מילוי </a:t>
            </a:r>
            <a:r>
              <a:rPr lang="iw-IL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דף העבודה נעסוק בכלים הבאים:</a:t>
            </a:r>
            <a:endParaRPr sz="2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תצפית – 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צפייה בתופעה טבעית ומדידת משתנים הקשורים בה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אבל בלי להתערב במתרחש ובלי לנסות להשפיע על התוצאות.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החוקרים אינם משנים משתנים נבדקים ואינם משפיעים על התוצאות המתקבלות.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הם רק קובעים את מערך המשתנים שבהם תתמקד התצפית.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החוקרים יבחרו לבצע תצפית במקרים שבהם אינם מכירים את המשתנים הקשורים בתופעה או כאשר אינם יכולים לשלוט בהם.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כך למשל בבדיקת פעילות של נמלים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החוקרים יעקבו אחרי שעות הפעילות ביממה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אחרי המרחקים מהקן שהנמלים מגיעות אליהם או אחר מסלולי תנועתן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הם יכולים למדוד גם טמפרטורה ולחות יחסית של האוויר כדי לראות אם יש קשר בין התנהגות הנמלים לבין משתנים אלה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אבל הם אינם יכולים לשלוט בהשפעתם של כל הגורמים הפועלים בשטח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ולכן הם יכולים לגלות רק מתאם בין משתנים ולא קשר סיבתי ביניהם.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177643"/>
            <a:ext cx="12199369" cy="167741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7"/>
          <p:cNvSpPr>
            <a:spLocks noGrp="1"/>
          </p:cNvSpPr>
          <p:nvPr>
            <p:ph type="title" idx="4294967295"/>
          </p:nvPr>
        </p:nvSpPr>
        <p:spPr>
          <a:xfrm>
            <a:off x="4210493" y="603677"/>
            <a:ext cx="7622989" cy="738623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tabLst/>
              <a:defRPr/>
            </a:pPr>
            <a:r>
              <a:rPr kumimoji="0" lang="iw-IL" sz="6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כלי מחקר מדעיים</a:t>
            </a:r>
            <a:endParaRPr kumimoji="0" lang="iw-IL" sz="80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7"/>
          <p:cNvSpPr txBox="1"/>
          <p:nvPr/>
        </p:nvSpPr>
        <p:spPr>
          <a:xfrm>
            <a:off x="2418735" y="1342301"/>
            <a:ext cx="9414747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ניסוי – 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החוקרים מתערבים במהלך התופעה הטבעית כדי להוכיח את הקשר בין הגורם המשפיע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המשתנה הבלתי תלוי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לבין הגורם המושפע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המשתנה התלוי.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ההתערבות נעשית תוך כדי בידוד משתנים וביצוע בקרות מתאימות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החוקרים מבצעים שינוי מתוכנן וידוע מראש של הגורם המשפיע 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המשתנה הבלתי תלוי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ובודקים כיצד הוא משפיע על הגורם המושפע 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המשתנה התלוי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אם נחזור למחקר על הנמלים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החוקרים יכולים להוסיף מכשולים בדרך או מזון ולראות כיצד תשתנה התנהגות הנמלים.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זהו ניסוי שדה כי החוקרים אינם יכולים לשלוט בו על כל המשתנים.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שאילת שאלות – 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חשוב לשאול שאלות כדי לבחון היבטים שונים של תופעה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להתמקד בכיוונים אפשריים שיעזרו לחקור את התופעה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לברר איזה מידע עלינו למצוא שיעזור לענות על השאלות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להבחין בין שאלות מידע לבין שאלות חקר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ולבחור בשאלות חקר מתאימות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וכדי להעמיק בשאילת שאלות וכך עולות שאלות נוספות.</a:t>
            </a:r>
            <a:endParaRPr dirty="0"/>
          </a:p>
          <a:p>
            <a:pPr marL="285750" marR="0" lvl="0" indent="-1460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None/>
            </a:pP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460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None/>
            </a:pP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177643"/>
            <a:ext cx="12199369" cy="167741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8"/>
          <p:cNvSpPr>
            <a:spLocks noGrp="1"/>
          </p:cNvSpPr>
          <p:nvPr>
            <p:ph type="title" idx="4294967295"/>
          </p:nvPr>
        </p:nvSpPr>
        <p:spPr>
          <a:xfrm>
            <a:off x="4210493" y="603677"/>
            <a:ext cx="7622989" cy="738623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tabLst/>
              <a:defRPr/>
            </a:pPr>
            <a:r>
              <a:rPr kumimoji="0" lang="iw-IL" sz="6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מיומנות חשיבה</a:t>
            </a:r>
            <a:endParaRPr kumimoji="0" lang="iw-IL" sz="80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2418735" y="1342301"/>
            <a:ext cx="9414747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הסקת מסקנות ודיון – 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הסקת מסקנות היא אסטרטגיית חשיבה המביאה לכדי יצירה של טענה המבוססת על קשרים בין פרטי מידע.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שלב הסקת המסקנות כולל שלושה חלקים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לתאר את תוצאות החקר 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ניסוי ותצפית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בטבלאות ובגרפים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לחשוב מה למדנו מתוצאות החק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ר (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ניסוי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תצפית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שאילת שאלות ולנסח הכללות מה משותף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מתוך הנתונים שנמדדו/התצפיות שנאספו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אינדוקציה</a:t>
            </a:r>
            <a:r>
              <a:rPr lang="he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460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None/>
            </a:pP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460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None/>
            </a:pP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177643"/>
            <a:ext cx="12199369" cy="167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iw-IL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מזון בר קיימ</a:t>
            </a:r>
            <a:r>
              <a:rPr lang="he-IL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</a:t>
            </a:r>
            <a:r>
              <a:rPr lang="iw-IL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02" name="Google Shape;102;p2"/>
          <p:cNvSpPr txBox="1"/>
          <p:nvPr/>
        </p:nvSpPr>
        <p:spPr>
          <a:xfrm>
            <a:off x="4262900" y="1755550"/>
            <a:ext cx="75702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מטרות השיעור</a:t>
            </a:r>
            <a:endParaRPr sz="1600"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התלמידים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יפתחו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חשיבה ביקורתית ויצירתית לפתרונות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התלמידים יכירו את סוגיית מזון בר קיימא ברמה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המקומית ובבית הספר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התלמידים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יבררו אודות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פתרונות קיימים בארץ ובעולם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8BFB6276-FBB1-AA9B-554F-AE6EF8A1D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1">
            <a:extLst>
              <a:ext uri="{FF2B5EF4-FFF2-40B4-BE49-F238E27FC236}">
                <a16:creationId xmlns:a16="http://schemas.microsoft.com/office/drawing/2014/main" id="{95FCE0AD-5CF0-76E5-1BBE-8AC074086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177643"/>
            <a:ext cx="12199369" cy="167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>
            <a:extLst>
              <a:ext uri="{FF2B5EF4-FFF2-40B4-BE49-F238E27FC236}">
                <a16:creationId xmlns:a16="http://schemas.microsoft.com/office/drawing/2014/main" id="{5CF5ED35-0D9A-0B4B-02D7-0C204AD82E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10493" y="603677"/>
            <a:ext cx="7622989" cy="738623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tabLst/>
              <a:defRPr/>
            </a:pPr>
            <a:r>
              <a:rPr kumimoji="0" lang="iw-IL" sz="6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מהלך השיעור</a:t>
            </a:r>
            <a:endParaRPr kumimoji="0" lang="iw-IL" sz="80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">
            <a:extLst>
              <a:ext uri="{FF2B5EF4-FFF2-40B4-BE49-F238E27FC236}">
                <a16:creationId xmlns:a16="http://schemas.microsoft.com/office/drawing/2014/main" id="{4565694D-C6FB-A7DE-A899-ACDC82BB7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24916" y="5916616"/>
            <a:ext cx="10818370" cy="44994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560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>
            <a:extLst>
              <a:ext uri="{FF2B5EF4-FFF2-40B4-BE49-F238E27FC236}">
                <a16:creationId xmlns:a16="http://schemas.microsoft.com/office/drawing/2014/main" id="{813A62A6-B8DF-C43D-1FDF-BC8B7B314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4916" y="1637082"/>
            <a:ext cx="10818370" cy="73862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560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7" name="Google Shape;177;p11">
            <a:extLst>
              <a:ext uri="{FF2B5EF4-FFF2-40B4-BE49-F238E27FC236}">
                <a16:creationId xmlns:a16="http://schemas.microsoft.com/office/drawing/2014/main" id="{CDC5E10A-9AE1-2C69-E38D-D406C7B79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140097"/>
              </p:ext>
            </p:extLst>
          </p:nvPr>
        </p:nvGraphicFramePr>
        <p:xfrm>
          <a:off x="724914" y="2006393"/>
          <a:ext cx="10818375" cy="4156225"/>
        </p:xfrm>
        <a:graphic>
          <a:graphicData uri="http://schemas.openxmlformats.org/drawingml/2006/table">
            <a:tbl>
              <a:tblPr firstRow="1" bandRow="1">
                <a:noFill/>
                <a:tableStyleId>{2C1670BD-9AA3-4C2D-8AF0-E47454CDA73E}</a:tableStyleId>
              </a:tblPr>
              <a:tblGrid>
                <a:gridCol w="360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זמן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700" marR="121700" marT="89100" marB="89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פירוט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700" marR="121700" marT="89100" marB="89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נושא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700" marR="121700" marT="89100" marB="89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חלוקה לצוותים</a:t>
                      </a: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הסבר מבנה השיעור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פתיחה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דקות 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ביצוע החלק הראשון של דף העבודה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עבודה במחשבים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הסבר על כללי בטיחות</a:t>
                      </a:r>
                      <a:r>
                        <a:rPr lang="iw-IL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ו</a:t>
                      </a: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על משימות הקבוצות 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הכנה ליציאה לסיור בבית הספר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ביצוע החלק השני של דף העבודה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עבודת שטח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w-IL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שיתוף בממצא מעניין אחד מכל קבוצה ודיון כיתתי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סיכום בכיתה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8" name="Google Shape;178;p11">
            <a:extLst>
              <a:ext uri="{FF2B5EF4-FFF2-40B4-BE49-F238E27FC236}">
                <a16:creationId xmlns:a16="http://schemas.microsoft.com/office/drawing/2014/main" id="{B429C336-A830-EF3A-0399-812772B6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132569" y="1655885"/>
            <a:ext cx="495300" cy="48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1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177643"/>
            <a:ext cx="12199369" cy="167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>
            <a:spLocks noGrp="1"/>
          </p:cNvSpPr>
          <p:nvPr>
            <p:ph type="title" idx="4294967295"/>
          </p:nvPr>
        </p:nvSpPr>
        <p:spPr>
          <a:xfrm>
            <a:off x="400492" y="560544"/>
            <a:ext cx="11418611" cy="1255688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6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ניהול חומרים וחיסכון במשאבים </a:t>
            </a:r>
            <a:endParaRPr kumimoji="0" lang="iw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3549347" y="1816225"/>
            <a:ext cx="8284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מטרות השיעור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התלמידים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יפתחו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מודעות לצריכה אחראית ו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שימוש במשאבים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התלמידים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יכירו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חלופות ידידותיות לסביבה ועידוד שימוש אחראי במשאבים</a:t>
            </a: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התלמידים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יפתחו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חשיבה ביקורתית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ויכולת ה</a:t>
            </a: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עלאת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פתרונות</a:t>
            </a:r>
            <a:endParaRPr dirty="0"/>
          </a:p>
          <a:p>
            <a:pPr marL="285750" marR="0" lvl="0" indent="-1460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None/>
            </a:pP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609213C-E099-5072-316D-7335A3B18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1">
            <a:extLst>
              <a:ext uri="{FF2B5EF4-FFF2-40B4-BE49-F238E27FC236}">
                <a16:creationId xmlns:a16="http://schemas.microsoft.com/office/drawing/2014/main" id="{8B3E97EB-557B-A57E-BEFC-279660635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177643"/>
            <a:ext cx="12199369" cy="167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>
            <a:extLst>
              <a:ext uri="{FF2B5EF4-FFF2-40B4-BE49-F238E27FC236}">
                <a16:creationId xmlns:a16="http://schemas.microsoft.com/office/drawing/2014/main" id="{96ACBA67-D145-8A7F-D25E-CCDD81F0FA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10493" y="603677"/>
            <a:ext cx="7622989" cy="738623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tabLst/>
              <a:defRPr/>
            </a:pPr>
            <a:r>
              <a:rPr kumimoji="0" lang="iw-IL" sz="6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מהלך השיעור</a:t>
            </a:r>
            <a:endParaRPr kumimoji="0" lang="iw-IL" sz="80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">
            <a:extLst>
              <a:ext uri="{FF2B5EF4-FFF2-40B4-BE49-F238E27FC236}">
                <a16:creationId xmlns:a16="http://schemas.microsoft.com/office/drawing/2014/main" id="{89F01CBB-9C7F-7B8F-3A03-EB38590DE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24916" y="5916616"/>
            <a:ext cx="10818370" cy="44994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560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>
            <a:extLst>
              <a:ext uri="{FF2B5EF4-FFF2-40B4-BE49-F238E27FC236}">
                <a16:creationId xmlns:a16="http://schemas.microsoft.com/office/drawing/2014/main" id="{F32406A3-1B74-2D45-61A9-A89D1FC3C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4916" y="1637082"/>
            <a:ext cx="10818370" cy="73862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560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7" name="Google Shape;177;p11">
            <a:extLst>
              <a:ext uri="{FF2B5EF4-FFF2-40B4-BE49-F238E27FC236}">
                <a16:creationId xmlns:a16="http://schemas.microsoft.com/office/drawing/2014/main" id="{05E277C2-A08D-025B-A66E-8CE23A43B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559309"/>
              </p:ext>
            </p:extLst>
          </p:nvPr>
        </p:nvGraphicFramePr>
        <p:xfrm>
          <a:off x="724914" y="2006393"/>
          <a:ext cx="10818375" cy="4156225"/>
        </p:xfrm>
        <a:graphic>
          <a:graphicData uri="http://schemas.openxmlformats.org/drawingml/2006/table">
            <a:tbl>
              <a:tblPr firstRow="1" bandRow="1">
                <a:noFill/>
                <a:tableStyleId>{2C1670BD-9AA3-4C2D-8AF0-E47454CDA73E}</a:tableStyleId>
              </a:tblPr>
              <a:tblGrid>
                <a:gridCol w="360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זמן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700" marR="121700" marT="89100" marB="89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פירוט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700" marR="121700" marT="89100" marB="89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נושא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700" marR="121700" marT="89100" marB="89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חלוקה לצוותים</a:t>
                      </a: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הסבר מבנה השיעור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פתיחה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ביצוע החלק הראשון של דף העבודה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עבודה במחשבים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הסבר על כללי בטיחות</a:t>
                      </a:r>
                      <a:r>
                        <a:rPr lang="iw-I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ו</a:t>
                      </a:r>
                      <a:r>
                        <a:rPr lang="iw-I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על משימות הקבוצות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הכנה ליציאה לסיור בבית הספר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ביצוע החלק השני של דף העבודה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עבודת שטח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שיתוף בממצא מעניין אחד מכל קבוצה ודיון כיתתי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סיכום בכיתה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8" name="Google Shape;178;p11">
            <a:extLst>
              <a:ext uri="{FF2B5EF4-FFF2-40B4-BE49-F238E27FC236}">
                <a16:creationId xmlns:a16="http://schemas.microsoft.com/office/drawing/2014/main" id="{A46D46D7-0FB9-66DC-3705-43D6441EB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132569" y="1655885"/>
            <a:ext cx="495300" cy="48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36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177643"/>
            <a:ext cx="12199369" cy="167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>
            <a:spLocks noGrp="1"/>
          </p:cNvSpPr>
          <p:nvPr>
            <p:ph type="title" idx="4294967295"/>
          </p:nvPr>
        </p:nvSpPr>
        <p:spPr>
          <a:xfrm>
            <a:off x="400492" y="560544"/>
            <a:ext cx="11418611" cy="1255688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6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שמירת טבע ומגוון ביולוגי </a:t>
            </a:r>
            <a:endParaRPr kumimoji="0" lang="iw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2234476" y="1745350"/>
            <a:ext cx="95991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לפעילות מגוון ביולוגי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התלמידים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יערכו התבוננות מעמיקה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דרך דוגמאות גלובליות ומקומיות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במטרה להכיר את השפעת האדם על המגוון הביולוגי </a:t>
            </a: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התלמידים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יפתחו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מודעות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 לטבע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בסביבת בית הספר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התלמידים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יתנסו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בעבודת חקר שטח 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והתבוננות מעמיקה</a:t>
            </a:r>
            <a:r>
              <a:rPr lang="iw-IL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בסביבה המקומית</a:t>
            </a:r>
            <a:endParaRPr dirty="0"/>
          </a:p>
          <a:p>
            <a:pPr marL="285750" marR="0" lvl="0" indent="-1460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None/>
            </a:pP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460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None/>
            </a:pP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E0A04B57-3148-77C1-D909-26CDCC23C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1">
            <a:extLst>
              <a:ext uri="{FF2B5EF4-FFF2-40B4-BE49-F238E27FC236}">
                <a16:creationId xmlns:a16="http://schemas.microsoft.com/office/drawing/2014/main" id="{FBDB4D4C-2CA4-DFE5-9661-33A0E2390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177643"/>
            <a:ext cx="12199369" cy="167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>
            <a:extLst>
              <a:ext uri="{FF2B5EF4-FFF2-40B4-BE49-F238E27FC236}">
                <a16:creationId xmlns:a16="http://schemas.microsoft.com/office/drawing/2014/main" id="{2EC50CEF-5A9A-3EFD-A559-310C3F2765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10493" y="603677"/>
            <a:ext cx="7622989" cy="738623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tabLst/>
              <a:defRPr/>
            </a:pPr>
            <a:r>
              <a:rPr kumimoji="0" lang="iw-IL" sz="6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מהלך השיעור</a:t>
            </a:r>
            <a:endParaRPr kumimoji="0" lang="iw-IL" sz="80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">
            <a:extLst>
              <a:ext uri="{FF2B5EF4-FFF2-40B4-BE49-F238E27FC236}">
                <a16:creationId xmlns:a16="http://schemas.microsoft.com/office/drawing/2014/main" id="{22A6431B-5C20-B05E-745E-809259DDB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24916" y="5916616"/>
            <a:ext cx="10818370" cy="44994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560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>
            <a:extLst>
              <a:ext uri="{FF2B5EF4-FFF2-40B4-BE49-F238E27FC236}">
                <a16:creationId xmlns:a16="http://schemas.microsoft.com/office/drawing/2014/main" id="{E1902DE2-64A9-D99A-E070-BF859255E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4916" y="1637082"/>
            <a:ext cx="10818370" cy="73862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560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7" name="Google Shape;177;p11">
            <a:extLst>
              <a:ext uri="{FF2B5EF4-FFF2-40B4-BE49-F238E27FC236}">
                <a16:creationId xmlns:a16="http://schemas.microsoft.com/office/drawing/2014/main" id="{273E5A1E-6771-2E0C-07A3-90DD1EABF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304615"/>
              </p:ext>
            </p:extLst>
          </p:nvPr>
        </p:nvGraphicFramePr>
        <p:xfrm>
          <a:off x="724914" y="2006393"/>
          <a:ext cx="10818375" cy="4156225"/>
        </p:xfrm>
        <a:graphic>
          <a:graphicData uri="http://schemas.openxmlformats.org/drawingml/2006/table">
            <a:tbl>
              <a:tblPr firstRow="1" bandRow="1">
                <a:noFill/>
                <a:tableStyleId>{2C1670BD-9AA3-4C2D-8AF0-E47454CDA73E}</a:tableStyleId>
              </a:tblPr>
              <a:tblGrid>
                <a:gridCol w="360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זמן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700" marR="121700" marT="89100" marB="89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פירוט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700" marR="121700" marT="89100" marB="89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נושא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700" marR="121700" marT="89100" marB="89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חלוקה לצוותים</a:t>
                      </a: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הסבר מבנה השיעור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פתיחה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ביצוע משימות1</a:t>
                      </a:r>
                      <a:r>
                        <a:rPr lang="iw-IL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</a:t>
                      </a: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בדף העבודה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עבודה במחשבים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הסבר על כללי בטיחות ועל משימות הקבוצות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הכנה ליציאה לסיור בבית הספר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ביצוע משימה 4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עבודת שטח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שיתוף בממצא מעניין אחד מכל קבוצה ודיון כיתתי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סיכום בכיתה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8" name="Google Shape;178;p11">
            <a:extLst>
              <a:ext uri="{FF2B5EF4-FFF2-40B4-BE49-F238E27FC236}">
                <a16:creationId xmlns:a16="http://schemas.microsoft.com/office/drawing/2014/main" id="{3CC31079-2FBD-5045-A70A-1D1DC3C62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132569" y="1655885"/>
            <a:ext cx="495300" cy="48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97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177643"/>
            <a:ext cx="12199369" cy="167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>
            <a:spLocks noGrp="1"/>
          </p:cNvSpPr>
          <p:nvPr>
            <p:ph type="title" idx="4294967295"/>
          </p:nvPr>
        </p:nvSpPr>
        <p:spPr>
          <a:xfrm>
            <a:off x="400492" y="560544"/>
            <a:ext cx="11418611" cy="1255688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6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שינויי אקלים </a:t>
            </a:r>
            <a:endParaRPr kumimoji="0" lang="iw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1944700" y="1689750"/>
            <a:ext cx="91440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מטרות השיעור</a:t>
            </a:r>
            <a:endParaRPr dirty="0"/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התלמידים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יכירו נתונים עולמיים אודות שינויי אקלים וכיצד הם באים לידי ביטוי במציאות המקומית</a:t>
            </a: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התלמידים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יפתחו חשיבה יצירתית בהצעת פתרונות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תוך בחינה של צעדים מעשיים שניתן ליישם בבית הספר</a:t>
            </a: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התלמידים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יבינו היטב את המושגים המדעיים אודות הסוגיה</a:t>
            </a: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urier New"/>
              <a:buChar char="o"/>
            </a:pP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התלמידים</a:t>
            </a:r>
            <a:r>
              <a:rPr lang="he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יתנסו בשיתוף פעולה בתוך קבוצה קטנה ובין קבוצות עבודה</a:t>
            </a: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7DE26684-5872-BD66-7623-EA2AD373C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1">
            <a:extLst>
              <a:ext uri="{FF2B5EF4-FFF2-40B4-BE49-F238E27FC236}">
                <a16:creationId xmlns:a16="http://schemas.microsoft.com/office/drawing/2014/main" id="{FA736FCA-E2AB-7D36-16D1-7FF0542F7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177643"/>
            <a:ext cx="12199369" cy="167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>
            <a:extLst>
              <a:ext uri="{FF2B5EF4-FFF2-40B4-BE49-F238E27FC236}">
                <a16:creationId xmlns:a16="http://schemas.microsoft.com/office/drawing/2014/main" id="{038FC508-B41D-A5B0-11D0-8AB764C23E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10493" y="603677"/>
            <a:ext cx="7622989" cy="738623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tabLst/>
              <a:defRPr/>
            </a:pPr>
            <a:r>
              <a:rPr kumimoji="0" lang="iw-IL" sz="6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מהלך השיעור</a:t>
            </a:r>
            <a:endParaRPr kumimoji="0" lang="iw-IL" sz="80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">
            <a:extLst>
              <a:ext uri="{FF2B5EF4-FFF2-40B4-BE49-F238E27FC236}">
                <a16:creationId xmlns:a16="http://schemas.microsoft.com/office/drawing/2014/main" id="{EFC9972E-17BC-B56A-5F45-D24B0646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24916" y="5916616"/>
            <a:ext cx="10818370" cy="44994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560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>
            <a:extLst>
              <a:ext uri="{FF2B5EF4-FFF2-40B4-BE49-F238E27FC236}">
                <a16:creationId xmlns:a16="http://schemas.microsoft.com/office/drawing/2014/main" id="{107E58BC-2150-2190-D311-E85F165DF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4916" y="1637082"/>
            <a:ext cx="10818370" cy="73862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560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7" name="Google Shape;177;p11">
            <a:extLst>
              <a:ext uri="{FF2B5EF4-FFF2-40B4-BE49-F238E27FC236}">
                <a16:creationId xmlns:a16="http://schemas.microsoft.com/office/drawing/2014/main" id="{E7ABEC18-0F7B-A278-CE6B-13CA4CE53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23297"/>
              </p:ext>
            </p:extLst>
          </p:nvPr>
        </p:nvGraphicFramePr>
        <p:xfrm>
          <a:off x="724914" y="2006393"/>
          <a:ext cx="10818375" cy="4156225"/>
        </p:xfrm>
        <a:graphic>
          <a:graphicData uri="http://schemas.openxmlformats.org/drawingml/2006/table">
            <a:tbl>
              <a:tblPr firstRow="1" bandRow="1">
                <a:noFill/>
                <a:tableStyleId>{2C1670BD-9AA3-4C2D-8AF0-E47454CDA73E}</a:tableStyleId>
              </a:tblPr>
              <a:tblGrid>
                <a:gridCol w="360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זמן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700" marR="121700" marT="89100" marB="89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פירוט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700" marR="121700" marT="89100" marB="89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נושא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700" marR="121700" marT="89100" marB="891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חלוקה לצוותים</a:t>
                      </a: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הסבר מבנה השיעור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פתיחה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דקות 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ביצוע החלק הראשון של דף העבודה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עבודה במחשבים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w-I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הסבר על כללי בטיחות ועל משימות הקבוצות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הכנה ליציאה לסיור בבית הספר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ביצוע החלק השני של דף העבודה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עבודת שטח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6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דקות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שיתוף ב</a:t>
                      </a:r>
                      <a:r>
                        <a:rPr lang="iw-IL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ממצא מעניין אחד </a:t>
                      </a:r>
                      <a:r>
                        <a:rPr lang="iw-IL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מכל קבוצה ודיון כיתתי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סיכום בכיתה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8" name="Google Shape;178;p11">
            <a:extLst>
              <a:ext uri="{FF2B5EF4-FFF2-40B4-BE49-F238E27FC236}">
                <a16:creationId xmlns:a16="http://schemas.microsoft.com/office/drawing/2014/main" id="{B4E210DD-7216-33F1-8F7A-AC18FAE3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132569" y="1655885"/>
            <a:ext cx="495300" cy="48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2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D3630D225AC040BE55C55EC1F1C31E" ma:contentTypeVersion="16" ma:contentTypeDescription="Create a new document." ma:contentTypeScope="" ma:versionID="e9332e24bca3563f746b99a70a67203a">
  <xsd:schema xmlns:xsd="http://www.w3.org/2001/XMLSchema" xmlns:xs="http://www.w3.org/2001/XMLSchema" xmlns:p="http://schemas.microsoft.com/office/2006/metadata/properties" xmlns:ns2="45481ece-085c-4051-9e36-d405e2c6b9f1" xmlns:ns3="5986fafe-ce1e-4054-9e70-82256040b949" targetNamespace="http://schemas.microsoft.com/office/2006/metadata/properties" ma:root="true" ma:fieldsID="537dfc74e1ed89abd861e16ef7febfad" ns2:_="" ns3:_="">
    <xsd:import namespace="45481ece-085c-4051-9e36-d405e2c6b9f1"/>
    <xsd:import namespace="5986fafe-ce1e-4054-9e70-82256040b9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81ece-085c-4051-9e36-d405e2c6b9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c8af511-bd15-49d5-8532-22276998a571}" ma:internalName="TaxCatchAll" ma:showField="CatchAllData" ma:web="45481ece-085c-4051-9e36-d405e2c6b9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6fafe-ce1e-4054-9e70-82256040b9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46a8c9c-758c-460d-bc6c-4b1809200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81ece-085c-4051-9e36-d405e2c6b9f1" xsi:nil="true"/>
    <lcf76f155ced4ddcb4097134ff3c332f xmlns="5986fafe-ce1e-4054-9e70-82256040b9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1A0889-B91B-49B8-8358-59043F9018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EAC08-84D3-499C-BBEF-4EAB363341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481ece-085c-4051-9e36-d405e2c6b9f1"/>
    <ds:schemaRef ds:uri="5986fafe-ce1e-4054-9e70-82256040b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232F4D-AFD1-42F2-B830-C0B2FD4CC93A}">
  <ds:schemaRefs>
    <ds:schemaRef ds:uri="http://schemas.microsoft.com/office/2006/metadata/properties"/>
    <ds:schemaRef ds:uri="http://schemas.microsoft.com/office/infopath/2007/PartnerControls"/>
    <ds:schemaRef ds:uri="45481ece-085c-4051-9e36-d405e2c6b9f1"/>
    <ds:schemaRef ds:uri="5986fafe-ce1e-4054-9e70-82256040b94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2483</Words>
  <Application>Microsoft Office PowerPoint</Application>
  <PresentationFormat>מסך רחב</PresentationFormat>
  <Paragraphs>391</Paragraphs>
  <Slides>17</Slides>
  <Notes>17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3" baseType="lpstr">
      <vt:lpstr>Play</vt:lpstr>
      <vt:lpstr>Courier New</vt:lpstr>
      <vt:lpstr>Arial</vt:lpstr>
      <vt:lpstr>Calibri</vt:lpstr>
      <vt:lpstr>Assistant</vt:lpstr>
      <vt:lpstr>Office Theme</vt:lpstr>
      <vt:lpstr>פעילות חקר ויזמות מערך מלווה למורה </vt:lpstr>
      <vt:lpstr>מזון בר קיימה </vt:lpstr>
      <vt:lpstr>מהלך השיעור</vt:lpstr>
      <vt:lpstr>ניהול חומרים וחיסכון במשאבים </vt:lpstr>
      <vt:lpstr>מהלך השיעור</vt:lpstr>
      <vt:lpstr>שמירת טבע ומגוון ביולוגי </vt:lpstr>
      <vt:lpstr>מהלך השיעור</vt:lpstr>
      <vt:lpstr>שינויי אקלים </vt:lpstr>
      <vt:lpstr>מהלך השיעור</vt:lpstr>
      <vt:lpstr>הכנות לשיעור</vt:lpstr>
      <vt:lpstr>יזמות</vt:lpstr>
      <vt:lpstr>חשיבה יזמית</vt:lpstr>
      <vt:lpstr>התהליך היזמי</vt:lpstr>
      <vt:lpstr>התהליך היזמי</vt:lpstr>
      <vt:lpstr>כלי מחקר מדעיים</vt:lpstr>
      <vt:lpstr>כלי מחקר מדעיים</vt:lpstr>
      <vt:lpstr>מיומנות חשיבה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פעילות חקר ויזמות מערך מלווה למורה </dc:title>
  <dc:creator>Yaron Melenboim</dc:creator>
  <cp:lastModifiedBy>איילת רייך</cp:lastModifiedBy>
  <cp:revision>3</cp:revision>
  <dcterms:created xsi:type="dcterms:W3CDTF">2024-12-03T09:07:15Z</dcterms:created>
  <dcterms:modified xsi:type="dcterms:W3CDTF">2026-01-28T14:19:50Z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0x010100D2D3630D225AC040BE55C55EC1F1C31E</vt:lpwstr>
  </property>
  <property fmtid="{D5CDD505-2E9C-101B-9397-08002B2CF9AE}" pid="3" name="MediaServiceImageTags">
    <vt:lpwstr/>
  </property>
</Properties>
</file>