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embeddedFontLst>
    <p:embeddedFont>
      <p:font typeface="Assistant" pitchFamily="2" charset="-79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lay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rZ7o/cc295hzMLNTwfFf3N4M4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2C3EDB-193D-412F-8137-B7B6443E021D}">
  <a:tblStyle styleId="{052C3EDB-193D-412F-8137-B7B6443E021D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 b="off" i="off"/>
      <a:tcStyle>
        <a:tcBdr/>
        <a:fill>
          <a:solidFill>
            <a:srgbClr val="CAD1D8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1D8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3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12" name="Google Shape;1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15" name="Google Shape;15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8705FA4-B95A-4EFB-3353-D4E7FBCEC600}"/>
              </a:ext>
            </a:extLst>
          </p:cNvPr>
          <p:cNvSpPr txBox="1"/>
          <p:nvPr/>
        </p:nvSpPr>
        <p:spPr>
          <a:xfrm>
            <a:off x="8497398" y="199657"/>
            <a:ext cx="2357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פדגוגי - האגף לחינוך יסודי</a:t>
            </a:r>
          </a:p>
          <a:p>
            <a:pPr algn="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מזכירות פדגוגית - אגף מדעים</a:t>
            </a:r>
          </a:p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חדשנות וטכנולוגיה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94;p20" descr="סמל המדינה">
            <a:extLst>
              <a:ext uri="{FF2B5EF4-FFF2-40B4-BE49-F238E27FC236}">
                <a16:creationId xmlns:a16="http://schemas.microsoft.com/office/drawing/2014/main" id="{97448676-A365-01FE-5685-DB26EF6C02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253" y="165328"/>
            <a:ext cx="720333" cy="8942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5A45566-4014-ABF0-E407-5D4A257195E5}"/>
              </a:ext>
            </a:extLst>
          </p:cNvPr>
          <p:cNvSpPr txBox="1"/>
          <p:nvPr/>
        </p:nvSpPr>
        <p:spPr>
          <a:xfrm>
            <a:off x="10748783" y="1002373"/>
            <a:ext cx="1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משרד החינוך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 descr="לוגו המשרד להגנת הסביבה">
            <a:extLst>
              <a:ext uri="{FF2B5EF4-FFF2-40B4-BE49-F238E27FC236}">
                <a16:creationId xmlns:a16="http://schemas.microsoft.com/office/drawing/2014/main" id="{19A15178-67C7-7387-9C9B-24E17DA3C0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45" y="199657"/>
            <a:ext cx="1461173" cy="1105656"/>
          </a:xfrm>
          <a:prstGeom prst="rect">
            <a:avLst/>
          </a:prstGeom>
          <a:effectLst>
            <a:glow rad="12700">
              <a:schemeClr val="bg1">
                <a:alpha val="35000"/>
              </a:schemeClr>
            </a:glow>
          </a:effectLst>
        </p:spPr>
      </p:pic>
      <p:sp>
        <p:nvSpPr>
          <p:cNvPr id="90" name="Google Shape;90;p1"/>
          <p:cNvSpPr>
            <a:spLocks noGrp="1"/>
          </p:cNvSpPr>
          <p:nvPr>
            <p:ph type="title" idx="4294967295"/>
          </p:nvPr>
        </p:nvSpPr>
        <p:spPr>
          <a:xfrm>
            <a:off x="1657350" y="1114425"/>
            <a:ext cx="8877300" cy="150812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9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יש פתרון באופק!</a:t>
            </a:r>
            <a:endParaRPr kumimoji="0" lang="iw-IL" sz="9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2652950" y="2608262"/>
            <a:ext cx="6886100" cy="193895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תכנון פרויקט </a:t>
            </a:r>
            <a:endParaRPr dirty="0"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קהילתי/בית ספרי</a:t>
            </a:r>
            <a:endParaRPr sz="8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6629" y="3022656"/>
            <a:ext cx="4448998" cy="3835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>
            <a:spLocks noGrp="1"/>
          </p:cNvSpPr>
          <p:nvPr>
            <p:ph type="title" idx="4294967295"/>
          </p:nvPr>
        </p:nvSpPr>
        <p:spPr>
          <a:xfrm>
            <a:off x="6590804" y="603677"/>
            <a:ext cx="4696412" cy="67399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נושא הפרויקט:</a:t>
            </a:r>
          </a:p>
        </p:txBody>
      </p:sp>
      <p:cxnSp>
        <p:nvCxnSpPr>
          <p:cNvPr id="101" name="Google Shape;101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17949" y="1128155"/>
            <a:ext cx="6200368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102" name="Google Shape;102;p3"/>
          <p:cNvSpPr/>
          <p:nvPr/>
        </p:nvSpPr>
        <p:spPr>
          <a:xfrm>
            <a:off x="8407729" y="1589091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צוות הפרויקט:</a:t>
            </a:r>
            <a:endParaRPr dirty="0"/>
          </a:p>
        </p:txBody>
      </p:sp>
      <p:sp>
        <p:nvSpPr>
          <p:cNvPr id="103" name="Google Shape;103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0613" y="2050715"/>
            <a:ext cx="4845132" cy="110439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8407729" y="3344416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מטרת הפרויקט:</a:t>
            </a:r>
            <a:endParaRPr/>
          </a:p>
        </p:txBody>
      </p:sp>
      <p:sp>
        <p:nvSpPr>
          <p:cNvPr id="105" name="Google Shape;105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0613" y="3806039"/>
            <a:ext cx="4845132" cy="244037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17492" y="1589091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מיקום הפרויקט:</a:t>
            </a:r>
            <a:endParaRPr/>
          </a:p>
        </p:txBody>
      </p:sp>
      <p:sp>
        <p:nvSpPr>
          <p:cNvPr id="107" name="Google Shape;107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0376" y="2050715"/>
            <a:ext cx="4845132" cy="110439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690" y="2778826"/>
            <a:ext cx="3899197" cy="4574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>
            <a:spLocks noGrp="1"/>
          </p:cNvSpPr>
          <p:nvPr>
            <p:ph type="title" idx="4294967295"/>
          </p:nvPr>
        </p:nvSpPr>
        <p:spPr>
          <a:xfrm>
            <a:off x="3440113" y="568325"/>
            <a:ext cx="5311775" cy="67310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השפעת הפרויקט</a:t>
            </a:r>
          </a:p>
        </p:txBody>
      </p:sp>
      <p:pic>
        <p:nvPicPr>
          <p:cNvPr id="114" name="Google Shape;11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62481" y="1333859"/>
            <a:ext cx="4525982" cy="56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>
            <a:off x="6262122" y="1589091"/>
            <a:ext cx="4696412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על מי תשפיע הצלחת הפרויקט שלנו?</a:t>
            </a:r>
            <a:endParaRPr/>
          </a:p>
        </p:txBody>
      </p:sp>
      <p:sp>
        <p:nvSpPr>
          <p:cNvPr id="116" name="Google Shape;116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2" y="2050716"/>
            <a:ext cx="8395033" cy="1274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252270" y="3572270"/>
            <a:ext cx="7706264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 יוכל להשפיע עליו ואת מי נרצה לגייס לטובת הפרויקט שלנו? </a:t>
            </a:r>
            <a:endParaRPr/>
          </a:p>
        </p:txBody>
      </p:sp>
      <p:sp>
        <p:nvSpPr>
          <p:cNvPr id="118" name="Google Shape;118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1" y="4033894"/>
            <a:ext cx="8395033" cy="127362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62481" y="1333859"/>
            <a:ext cx="4525982" cy="56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>
            <a:spLocks noGrp="1"/>
          </p:cNvSpPr>
          <p:nvPr>
            <p:ph type="title" idx="4294967295"/>
          </p:nvPr>
        </p:nvSpPr>
        <p:spPr>
          <a:xfrm>
            <a:off x="3439886" y="568052"/>
            <a:ext cx="5312228" cy="67399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השפעת הפרויקט</a:t>
            </a:r>
          </a:p>
        </p:txBody>
      </p:sp>
      <p:sp>
        <p:nvSpPr>
          <p:cNvPr id="127" name="Google Shape;127;p5"/>
          <p:cNvSpPr/>
          <p:nvPr/>
        </p:nvSpPr>
        <p:spPr>
          <a:xfrm>
            <a:off x="4322618" y="1589091"/>
            <a:ext cx="66359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היינו רוצים שיקרה בפרויקט 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החלום שלנו</a:t>
            </a:r>
            <a:r>
              <a:rPr lang="he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128" name="Google Shape;12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2" y="2050716"/>
            <a:ext cx="8395033" cy="1274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3252270" y="3572270"/>
            <a:ext cx="7706264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איך נגדיל את מעגל ההשפעה שלנו?</a:t>
            </a:r>
            <a:endParaRPr/>
          </a:p>
        </p:txBody>
      </p:sp>
      <p:sp>
        <p:nvSpPr>
          <p:cNvPr id="130" name="Google Shape;13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1" y="4033894"/>
            <a:ext cx="8395033" cy="127362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>
            <a:spLocks noGrp="1"/>
          </p:cNvSpPr>
          <p:nvPr>
            <p:ph type="title" idx="4294967295"/>
          </p:nvPr>
        </p:nvSpPr>
        <p:spPr>
          <a:xfrm>
            <a:off x="914754" y="469646"/>
            <a:ext cx="10362491" cy="67399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שלבים להצלחה בהקמת פרויקט</a:t>
            </a:r>
          </a:p>
        </p:txBody>
      </p:sp>
      <p:sp>
        <p:nvSpPr>
          <p:cNvPr id="137" name="Google Shape;13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24916" y="5281616"/>
            <a:ext cx="10818370" cy="44994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4916" y="1637082"/>
            <a:ext cx="10818370" cy="738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9" name="Google Shape;139;p6"/>
          <p:cNvGraphicFramePr/>
          <p:nvPr/>
        </p:nvGraphicFramePr>
        <p:xfrm>
          <a:off x="724915" y="2006393"/>
          <a:ext cx="10818375" cy="3433550"/>
        </p:xfrm>
        <a:graphic>
          <a:graphicData uri="http://schemas.openxmlformats.org/drawingml/2006/table">
            <a:tbl>
              <a:tblPr firstRow="1" bandRow="1">
                <a:noFill/>
                <a:tableStyleId>{052C3EDB-193D-412F-8137-B7B6443E021D}</a:tableStyleId>
              </a:tblPr>
              <a:tblGrid>
                <a:gridCol w="216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3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85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מה נדרש?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אחראים מהצוות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שותפים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משימה לביצוע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שלב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0" name="Google Shape;140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4136" y="4265059"/>
            <a:ext cx="2592941" cy="25929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>
            <a:spLocks noGrp="1"/>
          </p:cNvSpPr>
          <p:nvPr>
            <p:ph type="title" idx="4294967295"/>
          </p:nvPr>
        </p:nvSpPr>
        <p:spPr>
          <a:xfrm>
            <a:off x="4210493" y="603677"/>
            <a:ext cx="7622989" cy="14495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איך נדע שהצלחנו 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72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בפרויקט?</a:t>
            </a:r>
            <a:endParaRPr kumimoji="0" lang="iw-IL" sz="9600" b="1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6227460" y="2342524"/>
            <a:ext cx="56061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iw-I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האם הפרויקט השיג את המטרה שלו?</a:t>
            </a:r>
            <a:endParaRPr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iw-I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האם הצלחנו להיחשף לכל הקהל שתכננו?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iw-I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האם הצלחנו לקדם שינוי/מודעות בתחום הפרויקט?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460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urier New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460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urier New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460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urier New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>
            <a:spLocks noGrp="1"/>
          </p:cNvSpPr>
          <p:nvPr>
            <p:ph type="title" idx="4294967295"/>
          </p:nvPr>
        </p:nvSpPr>
        <p:spPr>
          <a:xfrm>
            <a:off x="4132613" y="1332694"/>
            <a:ext cx="7137069" cy="151422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לסיכום,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צעד אחר צעד נגיע יחד</a:t>
            </a:r>
          </a:p>
        </p:txBody>
      </p:sp>
      <p:pic>
        <p:nvPicPr>
          <p:cNvPr id="155" name="Google Shape;155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42075" y="511659"/>
            <a:ext cx="3334277" cy="6441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/>
          <p:nvPr/>
        </p:nvSpPr>
        <p:spPr>
          <a:xfrm>
            <a:off x="3241964" y="2836999"/>
            <a:ext cx="8027718" cy="157885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3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לשינוי גדול</a:t>
            </a:r>
            <a:endParaRPr sz="8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>
            <a:spLocks noGrp="1"/>
          </p:cNvSpPr>
          <p:nvPr>
            <p:ph type="title" idx="4294967295"/>
          </p:nvPr>
        </p:nvSpPr>
        <p:spPr>
          <a:xfrm>
            <a:off x="2798846" y="2066540"/>
            <a:ext cx="8877842" cy="224672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רבה!</a:t>
            </a:r>
            <a:endParaRPr kumimoji="0" lang="iw-IL" sz="14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672" y="5041358"/>
            <a:ext cx="283885" cy="31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1CDC93-6250-4EB6-8104-FB68E52D7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259EA5-0CC6-41A1-A4C5-9FE9FC1E51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08CD79-211A-4274-B7F2-604452B35D30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142</Words>
  <Application>Microsoft Office PowerPoint</Application>
  <PresentationFormat>מסך רחב</PresentationFormat>
  <Paragraphs>46</Paragraphs>
  <Slides>8</Slides>
  <Notes>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4" baseType="lpstr">
      <vt:lpstr>Courier New</vt:lpstr>
      <vt:lpstr>Arial</vt:lpstr>
      <vt:lpstr>Play</vt:lpstr>
      <vt:lpstr>Assistant</vt:lpstr>
      <vt:lpstr>Calibri</vt:lpstr>
      <vt:lpstr>Office Theme</vt:lpstr>
      <vt:lpstr>יש פתרון באופק!</vt:lpstr>
      <vt:lpstr>נושא הפרויקט:</vt:lpstr>
      <vt:lpstr>השפעת הפרויקט</vt:lpstr>
      <vt:lpstr>השפעת הפרויקט</vt:lpstr>
      <vt:lpstr>שלבים להצלחה בהקמת פרויקט</vt:lpstr>
      <vt:lpstr>איך נדע שהצלחנו  בפרויקט?</vt:lpstr>
      <vt:lpstr>לסיכום, צעד אחר צעד נגיע יחד</vt:lpstr>
      <vt:lpstr>תודה רבה!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יש פתרון באופק!</dc:title>
  <dc:creator>Yaron Melenboim</dc:creator>
  <cp:lastModifiedBy>איילת רייך</cp:lastModifiedBy>
  <cp:revision>3</cp:revision>
  <dcterms:created xsi:type="dcterms:W3CDTF">2024-12-03T09:07:15Z</dcterms:created>
  <dcterms:modified xsi:type="dcterms:W3CDTF">2026-01-18T14:15:25Z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