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embeddedFontLst>
    <p:embeddedFont>
      <p:font typeface="Assistant" pitchFamily="2" charset="-79"/>
      <p:regular r:id="rId27"/>
      <p:bold r:id="rId28"/>
    </p:embeddedFont>
    <p:embeddedFont>
      <p:font typeface="Calibri" panose="020F0502020204030204" pitchFamily="34" charset="0"/>
      <p:regular r:id="rId29"/>
      <p:bold r:id="rId30"/>
      <p:italic r:id="rId31"/>
      <p:boldItalic r:id="rId32"/>
    </p:embeddedFont>
    <p:embeddedFont>
      <p:font typeface="Play"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oDhRHcCrEpS0kk/ePfxMmm8/9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8A1C"/>
    <a:srgbClr val="9FA221"/>
    <a:srgbClr val="60606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43" autoAdjust="0"/>
  </p:normalViewPr>
  <p:slideViewPr>
    <p:cSldViewPr snapToGrid="0">
      <p:cViewPr varScale="1">
        <p:scale>
          <a:sx n="65" d="100"/>
          <a:sy n="65" d="100"/>
        </p:scale>
        <p:origin x="624" y="1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r"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1">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1ba7b1df8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31ba7b1df8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400"/>
              <a:buFont typeface="Arial"/>
              <a:buNone/>
            </a:pPr>
            <a:r>
              <a:rPr lang="iw-IL" b="1"/>
              <a:t>מטרות המפגש:</a:t>
            </a:r>
            <a:endParaRPr/>
          </a:p>
          <a:p>
            <a:pPr marL="228600" lvl="0" indent="-228600" algn="r" rtl="1">
              <a:lnSpc>
                <a:spcPct val="100000"/>
              </a:lnSpc>
              <a:spcBef>
                <a:spcPts val="0"/>
              </a:spcBef>
              <a:spcAft>
                <a:spcPts val="0"/>
              </a:spcAft>
              <a:buClr>
                <a:schemeClr val="dk1"/>
              </a:buClr>
              <a:buSzPts val="1200"/>
              <a:buFont typeface="Calibri"/>
              <a:buAutoNum type="arabicPeriod"/>
            </a:pPr>
            <a:r>
              <a:rPr lang="iw-IL"/>
              <a:t>התלמידים יקבלו כלים להתמודד עם אתגרים העולים בעבודת הצוות.</a:t>
            </a:r>
            <a:endParaRPr/>
          </a:p>
          <a:p>
            <a:pPr marL="228600" lvl="0" indent="-228600" algn="r" rtl="1">
              <a:lnSpc>
                <a:spcPct val="100000"/>
              </a:lnSpc>
              <a:spcBef>
                <a:spcPts val="0"/>
              </a:spcBef>
              <a:spcAft>
                <a:spcPts val="0"/>
              </a:spcAft>
              <a:buClr>
                <a:schemeClr val="dk1"/>
              </a:buClr>
              <a:buSzPts val="1200"/>
              <a:buFont typeface="Calibri"/>
              <a:buAutoNum type="arabicPeriod"/>
            </a:pPr>
            <a:r>
              <a:rPr lang="iw-IL"/>
              <a:t>התלמידים יחשפו לדרכים שונות בהתמודדות עם מצבים של קבלת החלטות בצוות.</a:t>
            </a:r>
            <a:endParaRPr/>
          </a:p>
          <a:p>
            <a:pPr marL="228600" lvl="0" indent="-228600" algn="r" rtl="1">
              <a:lnSpc>
                <a:spcPct val="100000"/>
              </a:lnSpc>
              <a:spcBef>
                <a:spcPts val="0"/>
              </a:spcBef>
              <a:spcAft>
                <a:spcPts val="0"/>
              </a:spcAft>
              <a:buClr>
                <a:schemeClr val="dk1"/>
              </a:buClr>
              <a:buSzPts val="1200"/>
              <a:buFont typeface="Calibri"/>
              <a:buAutoNum type="arabicPeriod"/>
            </a:pPr>
            <a:r>
              <a:rPr lang="iw-IL"/>
              <a:t>התלמידים יתנסו באופן מעשי בכלים לעבודת צוות מיטבית שקיבלו.</a:t>
            </a:r>
            <a:endParaRPr/>
          </a:p>
          <a:p>
            <a:pPr marL="0" lvl="0" indent="0" algn="l" rtl="0">
              <a:lnSpc>
                <a:spcPct val="100000"/>
              </a:lnSpc>
              <a:spcBef>
                <a:spcPts val="0"/>
              </a:spcBef>
              <a:spcAft>
                <a:spcPts val="0"/>
              </a:spcAft>
              <a:buSzPts val="1400"/>
              <a:buNone/>
            </a:pPr>
            <a:endParaRPr/>
          </a:p>
        </p:txBody>
      </p:sp>
      <p:sp>
        <p:nvSpPr>
          <p:cNvPr id="87" name="Google Shape;87;g31ba7b1df89_0_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Clr>
                <a:srgbClr val="000000"/>
              </a:buClr>
              <a:buSzPts val="1400"/>
              <a:buFont typeface="Arial"/>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400"/>
              <a:buFont typeface="Arial"/>
              <a:buNone/>
            </a:pPr>
            <a:r>
              <a:rPr lang="iw-IL" b="1" dirty="0"/>
              <a:t>צד שני של הכרטיסייה- מחוון לשיחה בנושא ניהול קונפליקט: </a:t>
            </a:r>
            <a:endParaRPr dirty="0"/>
          </a:p>
          <a:p>
            <a:pPr marL="0" lvl="0" indent="0" algn="r" rtl="1">
              <a:lnSpc>
                <a:spcPct val="100000"/>
              </a:lnSpc>
              <a:spcBef>
                <a:spcPts val="0"/>
              </a:spcBef>
              <a:spcAft>
                <a:spcPts val="0"/>
              </a:spcAft>
              <a:buClr>
                <a:schemeClr val="dk1"/>
              </a:buClr>
              <a:buSzPts val="1400"/>
              <a:buFont typeface="Arial"/>
              <a:buNone/>
            </a:pPr>
            <a:endParaRPr b="1" dirty="0"/>
          </a:p>
          <a:p>
            <a:pPr marL="0" lvl="0" indent="0" algn="r" rtl="1">
              <a:lnSpc>
                <a:spcPct val="100000"/>
              </a:lnSpc>
              <a:spcBef>
                <a:spcPts val="0"/>
              </a:spcBef>
              <a:spcAft>
                <a:spcPts val="0"/>
              </a:spcAft>
              <a:buClr>
                <a:schemeClr val="dk1"/>
              </a:buClr>
              <a:buSzPts val="1400"/>
              <a:buFont typeface="Arial"/>
              <a:buNone/>
            </a:pPr>
            <a:r>
              <a:rPr lang="iw-IL" b="1" dirty="0"/>
              <a:t>הרחבה למורה:</a:t>
            </a:r>
            <a:endParaRPr dirty="0"/>
          </a:p>
          <a:p>
            <a:pPr marL="0" lvl="0" indent="0" algn="r" rtl="1">
              <a:lnSpc>
                <a:spcPct val="100000"/>
              </a:lnSpc>
              <a:spcBef>
                <a:spcPts val="0"/>
              </a:spcBef>
              <a:spcAft>
                <a:spcPts val="0"/>
              </a:spcAft>
              <a:buClr>
                <a:schemeClr val="dk1"/>
              </a:buClr>
              <a:buSzPts val="1400"/>
              <a:buFont typeface="Arial"/>
              <a:buNone/>
            </a:pPr>
            <a:r>
              <a:rPr lang="iw-IL" dirty="0"/>
              <a:t>ניהול קונפליקטים:</a:t>
            </a:r>
            <a:endParaRPr dirty="0"/>
          </a:p>
          <a:p>
            <a:pPr marL="0" lvl="0" indent="0" algn="r" rtl="1">
              <a:lnSpc>
                <a:spcPct val="100000"/>
              </a:lnSpc>
              <a:spcBef>
                <a:spcPts val="0"/>
              </a:spcBef>
              <a:spcAft>
                <a:spcPts val="0"/>
              </a:spcAft>
              <a:buClr>
                <a:schemeClr val="dk1"/>
              </a:buClr>
              <a:buSzPts val="1400"/>
              <a:buFont typeface="Arial"/>
              <a:buNone/>
            </a:pPr>
            <a:r>
              <a:rPr lang="iw-IL" b="1" dirty="0"/>
              <a:t>מהו קונפליקט?</a:t>
            </a:r>
            <a:endParaRPr dirty="0"/>
          </a:p>
          <a:p>
            <a:pPr marL="0" lvl="0" indent="0" algn="r" rtl="1">
              <a:lnSpc>
                <a:spcPct val="100000"/>
              </a:lnSpc>
              <a:spcBef>
                <a:spcPts val="0"/>
              </a:spcBef>
              <a:spcAft>
                <a:spcPts val="0"/>
              </a:spcAft>
              <a:buClr>
                <a:schemeClr val="dk1"/>
              </a:buClr>
              <a:buSzPts val="1400"/>
              <a:buFont typeface="Arial"/>
              <a:buNone/>
            </a:pPr>
            <a:r>
              <a:rPr lang="iw-IL" b="1" dirty="0"/>
              <a:t>מצב של חוסר הסכמה או חוסר התאמה בין שני צדדים או יותר. </a:t>
            </a:r>
            <a:endParaRPr dirty="0"/>
          </a:p>
          <a:p>
            <a:pPr marL="0" lvl="0" indent="0" algn="r" rtl="1">
              <a:lnSpc>
                <a:spcPct val="100000"/>
              </a:lnSpc>
              <a:spcBef>
                <a:spcPts val="0"/>
              </a:spcBef>
              <a:spcAft>
                <a:spcPts val="0"/>
              </a:spcAft>
              <a:buClr>
                <a:schemeClr val="dk1"/>
              </a:buClr>
              <a:buSzPts val="1200"/>
              <a:buFont typeface="Assistant"/>
              <a:buNone/>
            </a:pPr>
            <a:r>
              <a:rPr lang="iw-IL" dirty="0"/>
              <a:t>מה יכול להוביל לקונפליקט בקבוצה?</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נושא – מה יהיה נושא הפרויקט?</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זמן – מתי ניפגש להכנת הפרויקט?</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מקום – איפה ניפגש להכנת הפרויקט?</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תפקידים – מה יהיה התפקיד של כל חבר/ה בקבוצה?</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תוצר – מה יהיה התוצר הסופי?</a:t>
            </a:r>
            <a:r>
              <a:rPr lang="he-IL" dirty="0"/>
              <a:t> </a:t>
            </a:r>
            <a:r>
              <a:rPr lang="iw-IL" dirty="0"/>
              <a:t>מצגת, סרטון, דגם וכדומה</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הצגה – איפה נציג את התוצר?בפני מי?</a:t>
            </a:r>
            <a:endParaRPr dirty="0"/>
          </a:p>
          <a:p>
            <a:pPr marL="171450" lvl="0" indent="-171450" algn="r" rtl="1">
              <a:lnSpc>
                <a:spcPct val="100000"/>
              </a:lnSpc>
              <a:spcBef>
                <a:spcPts val="0"/>
              </a:spcBef>
              <a:spcAft>
                <a:spcPts val="0"/>
              </a:spcAft>
              <a:buClr>
                <a:schemeClr val="dk1"/>
              </a:buClr>
              <a:buSzPts val="1200"/>
              <a:buFont typeface="Calibri"/>
              <a:buChar char="•"/>
            </a:pPr>
            <a:r>
              <a:rPr lang="iw-IL" dirty="0"/>
              <a:t>שותפים – מי יהיו השותפים שלנו בהכנת הפרויקט?</a:t>
            </a:r>
            <a:endParaRPr b="1" dirty="0"/>
          </a:p>
          <a:p>
            <a:pPr marL="0" lvl="0" indent="0" algn="r" rtl="1">
              <a:lnSpc>
                <a:spcPct val="100000"/>
              </a:lnSpc>
              <a:spcBef>
                <a:spcPts val="0"/>
              </a:spcBef>
              <a:spcAft>
                <a:spcPts val="0"/>
              </a:spcAft>
              <a:buClr>
                <a:schemeClr val="dk1"/>
              </a:buClr>
              <a:buSzPts val="1200"/>
              <a:buFont typeface="Calibri"/>
              <a:buNone/>
            </a:pPr>
            <a:endParaRPr b="1" dirty="0"/>
          </a:p>
          <a:p>
            <a:pPr marL="0" lvl="0" indent="0" algn="r" rtl="1">
              <a:lnSpc>
                <a:spcPct val="100000"/>
              </a:lnSpc>
              <a:spcBef>
                <a:spcPts val="0"/>
              </a:spcBef>
              <a:spcAft>
                <a:spcPts val="0"/>
              </a:spcAft>
              <a:buClr>
                <a:schemeClr val="dk1"/>
              </a:buClr>
              <a:buSzPts val="1200"/>
              <a:buFont typeface="Assistant"/>
              <a:buNone/>
            </a:pPr>
            <a:r>
              <a:rPr lang="iw-IL" dirty="0"/>
              <a:t>מהן הדרכים שיסייעו לנהל קונפליקט בהצלחה?</a:t>
            </a:r>
            <a:endParaRPr dirty="0"/>
          </a:p>
          <a:p>
            <a:pPr marL="0" lvl="0" indent="0" algn="r" rtl="1">
              <a:lnSpc>
                <a:spcPct val="100000"/>
              </a:lnSpc>
              <a:spcBef>
                <a:spcPts val="0"/>
              </a:spcBef>
              <a:spcAft>
                <a:spcPts val="0"/>
              </a:spcAft>
              <a:buClr>
                <a:schemeClr val="dk1"/>
              </a:buClr>
              <a:buSzPts val="1200"/>
              <a:buFont typeface="Assistant"/>
              <a:buNone/>
            </a:pPr>
            <a:r>
              <a:rPr lang="iw-IL" dirty="0"/>
              <a:t>לדוגמה: הבנת צורכי הזולת, התחשבות באחר, גמישות מחשבתית, ויתור, חשיבה יצירתית ועוד.</a:t>
            </a:r>
            <a:endParaRPr dirty="0"/>
          </a:p>
          <a:p>
            <a:pPr marL="0" lvl="0" indent="0" algn="r" rtl="1">
              <a:lnSpc>
                <a:spcPct val="100000"/>
              </a:lnSpc>
              <a:spcBef>
                <a:spcPts val="0"/>
              </a:spcBef>
              <a:spcAft>
                <a:spcPts val="0"/>
              </a:spcAft>
              <a:buClr>
                <a:schemeClr val="dk1"/>
              </a:buClr>
              <a:buSzPts val="1400"/>
              <a:buFont typeface="Arial"/>
              <a:buNone/>
            </a:pPr>
            <a:endParaRPr dirty="0"/>
          </a:p>
          <a:p>
            <a:pPr marL="0" lvl="0" indent="0" algn="r" rtl="1">
              <a:lnSpc>
                <a:spcPct val="100000"/>
              </a:lnSpc>
              <a:spcBef>
                <a:spcPts val="0"/>
              </a:spcBef>
              <a:spcAft>
                <a:spcPts val="0"/>
              </a:spcAft>
              <a:buClr>
                <a:schemeClr val="dk1"/>
              </a:buClr>
              <a:buSzPts val="1400"/>
              <a:buFont typeface="Arial"/>
              <a:buNone/>
            </a:pPr>
            <a:r>
              <a:rPr lang="iw-IL" dirty="0"/>
              <a:t>מה יסמן לנו שהצלחנו לפתור את הבעיה?</a:t>
            </a:r>
            <a:endParaRPr dirty="0"/>
          </a:p>
          <a:p>
            <a:pPr marL="0" lvl="0" indent="0" algn="r" rtl="1">
              <a:lnSpc>
                <a:spcPct val="100000"/>
              </a:lnSpc>
              <a:spcBef>
                <a:spcPts val="0"/>
              </a:spcBef>
              <a:spcAft>
                <a:spcPts val="0"/>
              </a:spcAft>
              <a:buClr>
                <a:schemeClr val="dk1"/>
              </a:buClr>
              <a:buSzPts val="1400"/>
              <a:buFont typeface="Arial"/>
              <a:buNone/>
            </a:pPr>
            <a:r>
              <a:rPr lang="iw-IL" dirty="0"/>
              <a:t>כאשר כל הצדדים מרגישים מרוצים מהפתרון, כאשר כולם עדין מלאים מוטיבציה להמשך, כאשר כולם מסוגלים להמשיך לשתף פעולה, כאשר כל הצדדים מרגישים שהקשיבו להם וראו את הצרכים שלהם. </a:t>
            </a:r>
            <a:endParaRPr dirty="0"/>
          </a:p>
          <a:p>
            <a:pPr marL="0" marR="0" lvl="0" indent="0" algn="r" rtl="1">
              <a:lnSpc>
                <a:spcPct val="100000"/>
              </a:lnSpc>
              <a:spcBef>
                <a:spcPts val="0"/>
              </a:spcBef>
              <a:spcAft>
                <a:spcPts val="0"/>
              </a:spcAft>
              <a:buClr>
                <a:schemeClr val="dk1"/>
              </a:buClr>
              <a:buSzPts val="1200"/>
              <a:buFont typeface="Calibri"/>
              <a:buNone/>
            </a:pPr>
            <a:endParaRPr b="1" dirty="0"/>
          </a:p>
        </p:txBody>
      </p:sp>
      <p:sp>
        <p:nvSpPr>
          <p:cNvPr id="244" name="Google Shape;244;p32: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dirty="0"/>
              <a:t>כעת, נזמין נציג/ה מכל קבוצה לעמוד מול הכיתה, עם גיליון התובנות הצבעוני שהקבוצה שלו/ה הכינה. </a:t>
            </a:r>
            <a:endParaRPr dirty="0"/>
          </a:p>
          <a:p>
            <a:pPr marL="0" marR="0" lvl="0" indent="0" algn="r" rtl="1">
              <a:lnSpc>
                <a:spcPct val="100000"/>
              </a:lnSpc>
              <a:spcBef>
                <a:spcPts val="0"/>
              </a:spcBef>
              <a:spcAft>
                <a:spcPts val="0"/>
              </a:spcAft>
              <a:buClr>
                <a:schemeClr val="dk1"/>
              </a:buClr>
              <a:buSzPts val="1200"/>
              <a:buFont typeface="Calibri"/>
              <a:buNone/>
            </a:pPr>
            <a:r>
              <a:rPr lang="iw-IL" dirty="0"/>
              <a:t>הנציג/ה יקריא/ תקריא את השאלות שהקבוצה קיבלה, ואז את התובנות בליווי הסבר קצר </a:t>
            </a:r>
            <a:r>
              <a:rPr lang="he-IL" dirty="0"/>
              <a:t>2 </a:t>
            </a:r>
            <a:r>
              <a:rPr lang="iw-IL" dirty="0"/>
              <a:t>דקות</a:t>
            </a:r>
            <a:r>
              <a:rPr lang="he-IL" dirty="0"/>
              <a:t> </a:t>
            </a:r>
            <a:r>
              <a:rPr lang="iw-IL" dirty="0"/>
              <a:t>על כל תובנה.</a:t>
            </a:r>
            <a:endParaRPr dirty="0"/>
          </a:p>
          <a:p>
            <a:pPr marL="0" marR="0" lvl="0" indent="0" algn="r" rtl="1">
              <a:lnSpc>
                <a:spcPct val="100000"/>
              </a:lnSpc>
              <a:spcBef>
                <a:spcPts val="0"/>
              </a:spcBef>
              <a:spcAft>
                <a:spcPts val="0"/>
              </a:spcAft>
              <a:buClr>
                <a:schemeClr val="dk1"/>
              </a:buClr>
              <a:buSzPts val="1200"/>
              <a:buFont typeface="Calibri"/>
              <a:buNone/>
            </a:pPr>
            <a:endParaRPr dirty="0"/>
          </a:p>
          <a:p>
            <a:pPr marL="0" marR="0" lvl="0" indent="0" algn="r" rtl="1">
              <a:lnSpc>
                <a:spcPct val="100000"/>
              </a:lnSpc>
              <a:spcBef>
                <a:spcPts val="0"/>
              </a:spcBef>
              <a:spcAft>
                <a:spcPts val="0"/>
              </a:spcAft>
              <a:buClr>
                <a:schemeClr val="dk1"/>
              </a:buClr>
              <a:buSzPts val="1200"/>
              <a:buFont typeface="Calibri"/>
              <a:buNone/>
            </a:pPr>
            <a:r>
              <a:rPr lang="iw-IL" b="1" u="sng" dirty="0"/>
              <a:t>הערה למורה</a:t>
            </a:r>
            <a:r>
              <a:rPr lang="iw-IL" dirty="0"/>
              <a:t>: בשקפים הבאים - 12-20, מופיעים בזה אחר זה "מפתחות לדרך" לכוח המשימה הירוק. מדובר במיומנויות חשובות לעבודה בקבוצה.</a:t>
            </a:r>
            <a:endParaRPr dirty="0"/>
          </a:p>
          <a:p>
            <a:pPr marL="0" marR="0" lvl="0" indent="0" algn="r" rtl="1">
              <a:lnSpc>
                <a:spcPct val="100000"/>
              </a:lnSpc>
              <a:spcBef>
                <a:spcPts val="0"/>
              </a:spcBef>
              <a:spcAft>
                <a:spcPts val="0"/>
              </a:spcAft>
              <a:buClr>
                <a:schemeClr val="dk1"/>
              </a:buClr>
              <a:buSzPts val="1200"/>
              <a:buFont typeface="Calibri"/>
              <a:buNone/>
            </a:pPr>
            <a:r>
              <a:rPr lang="iw-IL" dirty="0"/>
              <a:t>בהתאם לזמן העומד לרשותך וליכולת הקשב של הקבוצה, ניתן לעבור על כל השקפים ולשוחח על כל הנושאים, וניתן לחילופין לבחור שקפים בודדים ולא להציג את כולם.</a:t>
            </a:r>
            <a:endParaRPr dirty="0"/>
          </a:p>
          <a:p>
            <a:pPr marL="0" marR="0" lvl="0" indent="0" algn="r" rtl="1">
              <a:lnSpc>
                <a:spcPct val="100000"/>
              </a:lnSpc>
              <a:spcBef>
                <a:spcPts val="0"/>
              </a:spcBef>
              <a:spcAft>
                <a:spcPts val="0"/>
              </a:spcAft>
              <a:buClr>
                <a:schemeClr val="dk1"/>
              </a:buClr>
              <a:buSzPts val="1200"/>
              <a:buFont typeface="Calibri"/>
              <a:buNone/>
            </a:pPr>
            <a:r>
              <a:rPr lang="iw-IL" dirty="0"/>
              <a:t>ניתן גם כמובן לחלק את המפגש הזה לשני מפגשים וכך להספיק להתעמק בזמן מספק בכל שקף ושקף.</a:t>
            </a:r>
            <a:endParaRPr dirty="0"/>
          </a:p>
          <a:p>
            <a:pPr marL="0" marR="0" lvl="0" indent="0" algn="r" rtl="1">
              <a:lnSpc>
                <a:spcPct val="100000"/>
              </a:lnSpc>
              <a:spcBef>
                <a:spcPts val="0"/>
              </a:spcBef>
              <a:spcAft>
                <a:spcPts val="0"/>
              </a:spcAft>
              <a:buClr>
                <a:schemeClr val="dk1"/>
              </a:buClr>
              <a:buSzPts val="1200"/>
              <a:buFont typeface="Calibri"/>
              <a:buNone/>
            </a:pPr>
            <a:r>
              <a:rPr lang="iw-IL" dirty="0"/>
              <a:t> </a:t>
            </a:r>
            <a:endParaRPr dirty="0"/>
          </a:p>
          <a:p>
            <a:pPr marL="0" lvl="0" indent="0" algn="r" rtl="1">
              <a:lnSpc>
                <a:spcPct val="100000"/>
              </a:lnSpc>
              <a:spcBef>
                <a:spcPts val="0"/>
              </a:spcBef>
              <a:spcAft>
                <a:spcPts val="0"/>
              </a:spcAft>
              <a:buSzPts val="1400"/>
              <a:buNone/>
            </a:pPr>
            <a:endParaRPr dirty="0"/>
          </a:p>
        </p:txBody>
      </p:sp>
      <p:sp>
        <p:nvSpPr>
          <p:cNvPr id="261" name="Google Shape;261;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a:t>נשאל את המשתתפים/ות - אילו מיומנויות/ יכולות נדרשות מאיתנו כדי להצליח לקיים שיתוף פעולה מיטבי בקבוצה שלנו?</a:t>
            </a:r>
            <a:endParaRPr/>
          </a:p>
          <a:p>
            <a:pPr marL="171450" marR="0" lvl="0" indent="-95250" algn="r" rtl="1">
              <a:lnSpc>
                <a:spcPct val="100000"/>
              </a:lnSpc>
              <a:spcBef>
                <a:spcPts val="0"/>
              </a:spcBef>
              <a:spcAft>
                <a:spcPts val="0"/>
              </a:spcAft>
              <a:buClr>
                <a:schemeClr val="dk1"/>
              </a:buClr>
              <a:buSzPts val="1200"/>
              <a:buFont typeface="Arial"/>
              <a:buNone/>
            </a:pPr>
            <a:endParaRPr/>
          </a:p>
          <a:p>
            <a:pPr marL="171450" marR="0" lvl="0" indent="-171450" algn="r" rtl="1">
              <a:lnSpc>
                <a:spcPct val="100000"/>
              </a:lnSpc>
              <a:spcBef>
                <a:spcPts val="0"/>
              </a:spcBef>
              <a:spcAft>
                <a:spcPts val="0"/>
              </a:spcAft>
              <a:buClr>
                <a:schemeClr val="dk1"/>
              </a:buClr>
              <a:buSzPts val="1200"/>
              <a:buFont typeface="Arial"/>
              <a:buChar char="•"/>
            </a:pPr>
            <a:r>
              <a:rPr lang="iw-IL"/>
              <a:t>מטרה משותפת - הכרחית כדי לקיים עבודת צוות טובה, כאשר לכולם יש מטרה אחת ברורה, מוסכמת וידועה.</a:t>
            </a:r>
            <a:endParaRPr/>
          </a:p>
          <a:p>
            <a:pPr marL="171450" marR="0" lvl="0" indent="-171450" algn="r" rtl="1">
              <a:lnSpc>
                <a:spcPct val="100000"/>
              </a:lnSpc>
              <a:spcBef>
                <a:spcPts val="0"/>
              </a:spcBef>
              <a:spcAft>
                <a:spcPts val="0"/>
              </a:spcAft>
              <a:buClr>
                <a:schemeClr val="dk1"/>
              </a:buClr>
              <a:buSzPts val="1200"/>
              <a:buFont typeface="Arial"/>
              <a:buChar char="•"/>
            </a:pPr>
            <a:r>
              <a:rPr lang="iw-IL"/>
              <a:t>ערבות הדדית - מצב בו כולם דואגים לכולם וכולנו אחראים אחד על השני, כך שכולנו נוכל לעזור אחד לשני להגיע למטרה המשותפת שלנו.</a:t>
            </a:r>
            <a:endParaRPr/>
          </a:p>
          <a:p>
            <a:pPr marL="171450" marR="0" lvl="0" indent="-171450" algn="r" rtl="1">
              <a:lnSpc>
                <a:spcPct val="100000"/>
              </a:lnSpc>
              <a:spcBef>
                <a:spcPts val="0"/>
              </a:spcBef>
              <a:spcAft>
                <a:spcPts val="0"/>
              </a:spcAft>
              <a:buClr>
                <a:schemeClr val="dk1"/>
              </a:buClr>
              <a:buSzPts val="1200"/>
              <a:buFont typeface="Arial"/>
              <a:buChar char="•"/>
            </a:pPr>
            <a:r>
              <a:rPr lang="iw-IL"/>
              <a:t>בתהליך שנעבור יחד, נעבוד היטב ביננו בעזרת תקשורת טובה, בשיח מכבד כמובן.</a:t>
            </a:r>
            <a:endParaRPr/>
          </a:p>
          <a:p>
            <a:pPr marL="171450" marR="0" lvl="0" indent="-171450" algn="r" rtl="1">
              <a:lnSpc>
                <a:spcPct val="100000"/>
              </a:lnSpc>
              <a:spcBef>
                <a:spcPts val="0"/>
              </a:spcBef>
              <a:spcAft>
                <a:spcPts val="0"/>
              </a:spcAft>
              <a:buClr>
                <a:schemeClr val="dk1"/>
              </a:buClr>
              <a:buSzPts val="1200"/>
              <a:buFont typeface="Arial"/>
              <a:buChar char="•"/>
            </a:pPr>
            <a:r>
              <a:rPr lang="iw-IL"/>
              <a:t>תוך כדי התהליך חשוב שכולנו נהיה מחוייבים לתהליך ונתגייס לעשות את הכי טוב שאנחנו יכולים.</a:t>
            </a:r>
            <a:endParaRPr/>
          </a:p>
          <a:p>
            <a:pPr marL="171450" marR="0" lvl="0" indent="-171450" algn="r" rtl="1">
              <a:lnSpc>
                <a:spcPct val="100000"/>
              </a:lnSpc>
              <a:spcBef>
                <a:spcPts val="0"/>
              </a:spcBef>
              <a:spcAft>
                <a:spcPts val="0"/>
              </a:spcAft>
              <a:buClr>
                <a:schemeClr val="dk1"/>
              </a:buClr>
              <a:buSzPts val="1200"/>
              <a:buFont typeface="Arial"/>
              <a:buChar char="•"/>
            </a:pPr>
            <a:r>
              <a:rPr lang="iw-IL"/>
              <a:t>בתהליך שנעבור, חשוב להיות בנתינה, לתת מהחוזקות שיש לנו לקבוצה.</a:t>
            </a:r>
            <a:endParaRPr/>
          </a:p>
          <a:p>
            <a:pPr marL="171450" marR="0" lvl="0" indent="-171450" algn="r" rtl="1">
              <a:lnSpc>
                <a:spcPct val="100000"/>
              </a:lnSpc>
              <a:spcBef>
                <a:spcPts val="0"/>
              </a:spcBef>
              <a:spcAft>
                <a:spcPts val="0"/>
              </a:spcAft>
              <a:buClr>
                <a:schemeClr val="dk1"/>
              </a:buClr>
              <a:buSzPts val="1200"/>
              <a:buFont typeface="Arial"/>
              <a:buChar char="•"/>
            </a:pPr>
            <a:r>
              <a:rPr lang="iw-IL"/>
              <a:t>כל זה יצליח לקרות כאשר נכבד זה את זו ונשמור על גמישות, גם במחשבה וגם בפעולה. </a:t>
            </a:r>
            <a:endParaRPr/>
          </a:p>
          <a:p>
            <a:pPr marL="0" lvl="0" indent="0" algn="r" rtl="1">
              <a:lnSpc>
                <a:spcPct val="100000"/>
              </a:lnSpc>
              <a:spcBef>
                <a:spcPts val="0"/>
              </a:spcBef>
              <a:spcAft>
                <a:spcPts val="0"/>
              </a:spcAft>
              <a:buSzPts val="1400"/>
              <a:buNone/>
            </a:pPr>
            <a:endParaRPr/>
          </a:p>
        </p:txBody>
      </p:sp>
      <p:sp>
        <p:nvSpPr>
          <p:cNvPr id="272" name="Google Shape;272;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dirty="0"/>
              <a:t>נשאל את המשתתפים/ות - </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מדוע כל כך חשוב לנו להקשיב לאחר כדי להצליח?</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מה מצריכה ממני הקשבה?</a:t>
            </a:r>
            <a:endParaRPr dirty="0"/>
          </a:p>
          <a:p>
            <a:pPr marL="171450" marR="0" lvl="0" indent="-95250" algn="r" rtl="1">
              <a:lnSpc>
                <a:spcPct val="100000"/>
              </a:lnSpc>
              <a:spcBef>
                <a:spcPts val="0"/>
              </a:spcBef>
              <a:spcAft>
                <a:spcPts val="0"/>
              </a:spcAft>
              <a:buClr>
                <a:schemeClr val="dk1"/>
              </a:buClr>
              <a:buSzPts val="1200"/>
              <a:buFont typeface="Arial"/>
              <a:buNone/>
            </a:pP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דורשת ממני להיות סובלני, להצליח לקבל את האחר והשונה ממני, לקבל דעות שהן אחרות משלי ונקודות מבט שונות.</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דורשת ממני לכבד את האחר, ואפילו להכיר בכך שנקודת המבט האחרת עוזרת לי לצמוח ולהתפתח לכיוונים חדשים.</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מבקשת ממני את שיתוף הדעות שלי והשתתפות בתהליך כחלק מהצוות.</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דורשת ממני פתיחות, לנסות לראות את נקודת המבט מכיוון אחר שלא ראיתי לפני כן.</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אמפטית מחייבת אותי "להיכנס לנעליים של האחר" מבלי לשפוט אותו, לנסות להבין את הצד שלו</a:t>
            </a:r>
            <a:r>
              <a:rPr lang="he-IL" dirty="0"/>
              <a:t>.</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דורשת מאיתנו להיות בקשר עין עם האדם שאנו מקשיבים לו.</a:t>
            </a: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endParaRPr dirty="0"/>
          </a:p>
        </p:txBody>
      </p:sp>
      <p:sp>
        <p:nvSpPr>
          <p:cNvPr id="294" name="Google Shape;294;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dirty="0"/>
              <a:t>נשאל את המשתתפים/ות-  מהי חשיבותה של חלוקת התפקידים בצוות וכיצד זה מייעל את העבודה המשותפת?</a:t>
            </a:r>
            <a:endParaRPr dirty="0"/>
          </a:p>
          <a:p>
            <a:pPr marL="171450" marR="0" lvl="0" indent="-95250" algn="r" rtl="1">
              <a:lnSpc>
                <a:spcPct val="100000"/>
              </a:lnSpc>
              <a:spcBef>
                <a:spcPts val="0"/>
              </a:spcBef>
              <a:spcAft>
                <a:spcPts val="0"/>
              </a:spcAft>
              <a:buClr>
                <a:schemeClr val="dk1"/>
              </a:buClr>
              <a:buSzPts val="1200"/>
              <a:buFont typeface="Arial"/>
              <a:buNone/>
            </a:pP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חלוקת תפקידים מצריכה ממני הכרה בשונות שקיימת בין החברים/ות בקבוצה שלי.</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הכרת החוזקות שלי (במה אני טוב/ה במיוחד), והכרת החוזקות של שאר חברי הצוות כך שכל אחד יוכל לתרום במסגרת החוזקות שלו.</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היא דורשת ממני ליזום, להיות עצמאי ולהיות בנתינה בתוך הצוות שלי.</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דורשת ממני להכיר את מקומי בצוות, ולהכיר את מקום האחרים סביבי.</a:t>
            </a:r>
            <a:endParaRPr dirty="0"/>
          </a:p>
        </p:txBody>
      </p:sp>
      <p:sp>
        <p:nvSpPr>
          <p:cNvPr id="315" name="Google Shape;315;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a:t>נשאל את המשתתפים/ות- מה אני צריך/ה כדי להצליח לתת מקום לאחר?</a:t>
            </a:r>
            <a:endParaRPr/>
          </a:p>
          <a:p>
            <a:pPr marL="0" marR="0" lvl="0" indent="0" algn="r" rtl="1">
              <a:lnSpc>
                <a:spcPct val="100000"/>
              </a:lnSpc>
              <a:spcBef>
                <a:spcPts val="0"/>
              </a:spcBef>
              <a:spcAft>
                <a:spcPts val="0"/>
              </a:spcAft>
              <a:buClr>
                <a:schemeClr val="dk1"/>
              </a:buClr>
              <a:buSzPts val="1200"/>
              <a:buFont typeface="Calibri"/>
              <a:buNone/>
            </a:pPr>
            <a:r>
              <a:rPr lang="iw-IL"/>
              <a:t>מה החשיבות של נתינת מקום למגוון דיעות בצוות?</a:t>
            </a:r>
            <a:endParaRPr/>
          </a:p>
          <a:p>
            <a:pPr marL="0" marR="0" lvl="0" indent="0" algn="r" rtl="1">
              <a:lnSpc>
                <a:spcPct val="100000"/>
              </a:lnSpc>
              <a:spcBef>
                <a:spcPts val="0"/>
              </a:spcBef>
              <a:spcAft>
                <a:spcPts val="0"/>
              </a:spcAft>
              <a:buClr>
                <a:schemeClr val="dk1"/>
              </a:buClr>
              <a:buSzPts val="1200"/>
              <a:buFont typeface="Calibri"/>
              <a:buNone/>
            </a:pPr>
            <a:endParaRPr/>
          </a:p>
          <a:p>
            <a:pPr marL="171450" marR="0" lvl="0" indent="-171450" algn="r" rtl="1">
              <a:lnSpc>
                <a:spcPct val="100000"/>
              </a:lnSpc>
              <a:spcBef>
                <a:spcPts val="0"/>
              </a:spcBef>
              <a:spcAft>
                <a:spcPts val="0"/>
              </a:spcAft>
              <a:buClr>
                <a:schemeClr val="dk1"/>
              </a:buClr>
              <a:buSzPts val="1200"/>
              <a:buFont typeface="Arial"/>
              <a:buChar char="•"/>
            </a:pPr>
            <a:r>
              <a:rPr lang="iw-IL"/>
              <a:t>חשוב שנכיר בחשיבות האחדות בצוות שלנו, ויחד עם זאת ניתן מקום לשונות בצוות, ולנקודות מבט שונות שיש לנו על נושאים מסוימים.</a:t>
            </a:r>
            <a:endParaRPr/>
          </a:p>
          <a:p>
            <a:pPr marL="171450" marR="0" lvl="0" indent="-171450" algn="r" rtl="1">
              <a:lnSpc>
                <a:spcPct val="100000"/>
              </a:lnSpc>
              <a:spcBef>
                <a:spcPts val="0"/>
              </a:spcBef>
              <a:spcAft>
                <a:spcPts val="0"/>
              </a:spcAft>
              <a:buClr>
                <a:schemeClr val="dk1"/>
              </a:buClr>
              <a:buSzPts val="1200"/>
              <a:buFont typeface="Arial"/>
              <a:buChar char="•"/>
            </a:pPr>
            <a:r>
              <a:rPr lang="iw-IL"/>
              <a:t>חשוב שנצליח לסמוך אחד/ת על השני/ה בצוות וכך נוכל לתת מקום בטוח לכל אחד/ת בצוות.</a:t>
            </a:r>
            <a:endParaRPr/>
          </a:p>
          <a:p>
            <a:pPr marL="171450" marR="0" lvl="0" indent="-171450" algn="r" rtl="1">
              <a:lnSpc>
                <a:spcPct val="100000"/>
              </a:lnSpc>
              <a:spcBef>
                <a:spcPts val="0"/>
              </a:spcBef>
              <a:spcAft>
                <a:spcPts val="0"/>
              </a:spcAft>
              <a:buClr>
                <a:schemeClr val="dk1"/>
              </a:buClr>
              <a:buSzPts val="1200"/>
              <a:buFont typeface="Arial"/>
              <a:buChar char="•"/>
            </a:pPr>
            <a:r>
              <a:rPr lang="iw-IL"/>
              <a:t>עלינו לאפשר ביטוי למגוון דעות כדי להפוך את הפרויקט שלנו למוצלח ויציב.</a:t>
            </a:r>
            <a:endParaRPr/>
          </a:p>
          <a:p>
            <a:pPr marL="171450" marR="0" lvl="0" indent="-171450" algn="r" rtl="1">
              <a:lnSpc>
                <a:spcPct val="100000"/>
              </a:lnSpc>
              <a:spcBef>
                <a:spcPts val="0"/>
              </a:spcBef>
              <a:spcAft>
                <a:spcPts val="0"/>
              </a:spcAft>
              <a:buClr>
                <a:schemeClr val="dk1"/>
              </a:buClr>
              <a:buSzPts val="1200"/>
              <a:buFont typeface="Arial"/>
              <a:buChar char="•"/>
            </a:pPr>
            <a:r>
              <a:rPr lang="iw-IL"/>
              <a:t>חשוב לזכור ולהזכיר שיש מקום לכולם, ולאפשר לכולם להשתתף באופן שווה בשלב התכנון ובשלב היישום.</a:t>
            </a:r>
            <a:endParaRPr/>
          </a:p>
          <a:p>
            <a:pPr marL="171450" marR="0" lvl="0" indent="-171450" algn="r" rtl="1">
              <a:lnSpc>
                <a:spcPct val="100000"/>
              </a:lnSpc>
              <a:spcBef>
                <a:spcPts val="0"/>
              </a:spcBef>
              <a:spcAft>
                <a:spcPts val="0"/>
              </a:spcAft>
              <a:buClr>
                <a:schemeClr val="dk1"/>
              </a:buClr>
              <a:buSzPts val="1200"/>
              <a:buFont typeface="Arial"/>
              <a:buChar char="•"/>
            </a:pPr>
            <a:r>
              <a:rPr lang="iw-IL"/>
              <a:t>כאשר אני מכיר/ה את מקומי בצוות, אני יכול/ה בקלות לתת מקום לאחר מבלי לחשוש לאבד את מקומי.</a:t>
            </a:r>
            <a:endParaRPr/>
          </a:p>
          <a:p>
            <a:pPr marL="0" marR="0" lvl="0" indent="0" algn="r" rtl="1">
              <a:lnSpc>
                <a:spcPct val="100000"/>
              </a:lnSpc>
              <a:spcBef>
                <a:spcPts val="0"/>
              </a:spcBef>
              <a:spcAft>
                <a:spcPts val="0"/>
              </a:spcAft>
              <a:buClr>
                <a:schemeClr val="dk1"/>
              </a:buClr>
              <a:buSzPts val="1200"/>
              <a:buFont typeface="Arial"/>
              <a:buNone/>
            </a:pPr>
            <a:endParaRPr/>
          </a:p>
          <a:p>
            <a:pPr marL="0" lvl="0" indent="0" algn="r" rtl="1">
              <a:lnSpc>
                <a:spcPct val="100000"/>
              </a:lnSpc>
              <a:spcBef>
                <a:spcPts val="0"/>
              </a:spcBef>
              <a:spcAft>
                <a:spcPts val="0"/>
              </a:spcAft>
              <a:buSzPts val="1400"/>
              <a:buNone/>
            </a:pPr>
            <a:endParaRPr/>
          </a:p>
        </p:txBody>
      </p:sp>
      <p:sp>
        <p:nvSpPr>
          <p:cNvPr id="337" name="Google Shape;337;p1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dirty="0"/>
              <a:t>נשאל את המשתתפים/ות- מדוע סבלנות כה חשובה לעבודת צוות טובה ומה היא דורשת ממני?</a:t>
            </a:r>
            <a:endParaRPr dirty="0"/>
          </a:p>
          <a:p>
            <a:pPr marL="0" marR="0" lvl="0" indent="0" algn="r" rtl="1">
              <a:lnSpc>
                <a:spcPct val="100000"/>
              </a:lnSpc>
              <a:spcBef>
                <a:spcPts val="0"/>
              </a:spcBef>
              <a:spcAft>
                <a:spcPts val="0"/>
              </a:spcAft>
              <a:buClr>
                <a:schemeClr val="dk1"/>
              </a:buClr>
              <a:buSzPts val="1200"/>
              <a:buFont typeface="Calibri"/>
              <a:buNone/>
            </a:pP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כדי להיות סבלני, אני צריך להרגיש כבוד למי שמדבר. </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כדי לגלות סבלנות לעיתים נדרשת ממני אמפתיה כלפי החבר/ה שמדבר/ת, כלומר לשים את עצמי בנעליו.</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חשוב שתהיה לי סבלנות להקשיב לאחר/ת גם כאשר הדברים שנאמרים על ידו/ה לא זהים לדעתי.</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חשוב שתהיה לי מודעות עצמית וגם איפוק כדי שאוכל להקשיב ולא רק לחכות לתור שלי לדבר.</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בגלל שאנו יוצרים ערבות הדדית בצוות, חשוב מאוד שנקפיד להתייחס זה לזו ביתר סבלנות. כמובן, שבנוסף, חשוב לכל אחד/ת מאיתנו שיהיו סבלניים גם כלפינו</a:t>
            </a:r>
            <a:r>
              <a:rPr lang="he-IL" dirty="0"/>
              <a:t>.</a:t>
            </a:r>
            <a:endParaRPr dirty="0"/>
          </a:p>
          <a:p>
            <a:pPr marL="171450" marR="0" lvl="0" indent="-95250" algn="r" rtl="1">
              <a:lnSpc>
                <a:spcPct val="100000"/>
              </a:lnSpc>
              <a:spcBef>
                <a:spcPts val="0"/>
              </a:spcBef>
              <a:spcAft>
                <a:spcPts val="0"/>
              </a:spcAft>
              <a:buClr>
                <a:schemeClr val="dk1"/>
              </a:buClr>
              <a:buSzPts val="1200"/>
              <a:buFont typeface="Arial"/>
              <a:buNone/>
            </a:pPr>
            <a:endParaRPr dirty="0"/>
          </a:p>
          <a:p>
            <a:pPr marL="0" lvl="0" indent="0" algn="r" rtl="1">
              <a:lnSpc>
                <a:spcPct val="100000"/>
              </a:lnSpc>
              <a:spcBef>
                <a:spcPts val="0"/>
              </a:spcBef>
              <a:spcAft>
                <a:spcPts val="0"/>
              </a:spcAft>
              <a:buSzPts val="1400"/>
              <a:buNone/>
            </a:pPr>
            <a:endParaRPr dirty="0"/>
          </a:p>
        </p:txBody>
      </p:sp>
      <p:sp>
        <p:nvSpPr>
          <p:cNvPr id="357" name="Google Shape;357;p1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t>נשאל את המשתתפים/ות- איפה באה לידי ביטוי האחריות האישית שלי בעבודה צוות?</a:t>
            </a: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r>
              <a:rPr lang="iw-IL" dirty="0"/>
              <a:t>האחריות האישית שלי כוללת: </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שליטה בדחפים שלי, לא כל דבר שבא לי מיד אני מקבל/ת.</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מוטיבציה אישית שלי, התחושה הפנימית שאני רוצה להתקדם ולהצליח.</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הכוונה עצמית שלי בתוך התהליך שתכננו יחד.</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מעורבות חברתית שלי בתוך תכנון והקמת הפרויקט שלנו.</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זיהוי הרגשות שלי ורגשות חברי הצוות שסביבי תוך כדי עבודה משותפת. כך תגבר הרגישות שלי לסביבה, כך אוכל לזהות אם אני או מישהו מסביבי נפגענו ממשהו או מישהו אחר, ולהתייחס לזה</a:t>
            </a:r>
            <a:r>
              <a:rPr lang="he-IL" dirty="0"/>
              <a:t>.</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אחריות אישית מסייעת לחזק את הערבות ההדדית.</a:t>
            </a:r>
            <a:endParaRPr dirty="0"/>
          </a:p>
          <a:p>
            <a:pPr marL="0" lvl="0" indent="0" algn="r" rtl="1">
              <a:lnSpc>
                <a:spcPct val="100000"/>
              </a:lnSpc>
              <a:spcBef>
                <a:spcPts val="0"/>
              </a:spcBef>
              <a:spcAft>
                <a:spcPts val="0"/>
              </a:spcAft>
              <a:buSzPts val="1400"/>
              <a:buNone/>
            </a:pPr>
            <a:endParaRPr dirty="0"/>
          </a:p>
        </p:txBody>
      </p:sp>
      <p:sp>
        <p:nvSpPr>
          <p:cNvPr id="377" name="Google Shape;377;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t>נשאל את המשתתפים/ות- מדוע לדעתכם/ן חשוב שתהיה אווירה חיובית בעבודה הצוות?</a:t>
            </a: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r>
              <a:rPr lang="iw-IL" dirty="0"/>
              <a:t>אווירה חיובית מחזקת את המורל שלנו ומביאה אותנו לבצע את המשימות שלנו בהנאה, בקלילות ובאופן פתוח ויצירתי יותר. </a:t>
            </a:r>
            <a:endParaRPr dirty="0"/>
          </a:p>
          <a:p>
            <a:pPr marL="0" lvl="0" indent="0" algn="r" rtl="1">
              <a:lnSpc>
                <a:spcPct val="100000"/>
              </a:lnSpc>
              <a:spcBef>
                <a:spcPts val="0"/>
              </a:spcBef>
              <a:spcAft>
                <a:spcPts val="0"/>
              </a:spcAft>
              <a:buSzPts val="1400"/>
              <a:buNone/>
            </a:pPr>
            <a:r>
              <a:rPr lang="iw-IL" dirty="0"/>
              <a:t>כאשר חברי/ות הצוות במצב רוח מרומם הרבה יותר קל להיות קשובים וסבלניים זה לזו, להיות פתוחים לרעיונות חדשים, לדרכי פעולה שונות מהרגיל.</a:t>
            </a:r>
            <a:endParaRPr dirty="0"/>
          </a:p>
          <a:p>
            <a:pPr marL="0" lvl="0" indent="0" algn="r" rtl="1">
              <a:lnSpc>
                <a:spcPct val="100000"/>
              </a:lnSpc>
              <a:spcBef>
                <a:spcPts val="0"/>
              </a:spcBef>
              <a:spcAft>
                <a:spcPts val="0"/>
              </a:spcAft>
              <a:buSzPts val="1400"/>
              <a:buNone/>
            </a:pPr>
            <a:r>
              <a:rPr lang="iw-IL" dirty="0"/>
              <a:t>צחוק ושמחה בתוך הצוות הופכים את החוויה למהנה הרבה יותר. הדרך חשובה לא פחות מהתוצר הסופי </a:t>
            </a:r>
            <a:r>
              <a:rPr lang="he-IL" dirty="0"/>
              <a:t>- ל</a:t>
            </a:r>
            <a:r>
              <a:rPr lang="iw-IL" dirty="0"/>
              <a:t>עיתים אפילו יותר</a:t>
            </a:r>
            <a:r>
              <a:rPr lang="he-IL" dirty="0"/>
              <a:t>.</a:t>
            </a:r>
            <a:endParaRPr dirty="0"/>
          </a:p>
          <a:p>
            <a:pPr marL="0" lvl="0" indent="0" algn="r" rtl="1">
              <a:lnSpc>
                <a:spcPct val="100000"/>
              </a:lnSpc>
              <a:spcBef>
                <a:spcPts val="0"/>
              </a:spcBef>
              <a:spcAft>
                <a:spcPts val="0"/>
              </a:spcAft>
              <a:buSzPts val="1400"/>
              <a:buNone/>
            </a:pPr>
            <a:r>
              <a:rPr lang="iw-IL" dirty="0"/>
              <a:t>חשיבה חיובית עוזרת לנו לראות את הטוב בכל אירוע שקורה בצוות ולהפיק מכל מצב את הטוב ביותר.</a:t>
            </a:r>
            <a:endParaRPr dirty="0"/>
          </a:p>
        </p:txBody>
      </p:sp>
      <p:sp>
        <p:nvSpPr>
          <p:cNvPr id="397" name="Google Shape;397;p1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i="0">
                <a:solidFill>
                  <a:srgbClr val="000000"/>
                </a:solidFill>
              </a:rPr>
              <a:t>נשאל את המשתתפים/ות- מה אנו צריכים/ות כדי להצליח לפתור בעיות בצוות שלנו בצורה טובה?</a:t>
            </a:r>
            <a:endParaRPr/>
          </a:p>
          <a:p>
            <a:pPr marL="0" lvl="0" indent="0" algn="r" rtl="1">
              <a:lnSpc>
                <a:spcPct val="100000"/>
              </a:lnSpc>
              <a:spcBef>
                <a:spcPts val="0"/>
              </a:spcBef>
              <a:spcAft>
                <a:spcPts val="0"/>
              </a:spcAft>
              <a:buSzPts val="1400"/>
              <a:buNone/>
            </a:pPr>
            <a:endParaRPr i="0">
              <a:solidFill>
                <a:srgbClr val="000000"/>
              </a:solidFill>
            </a:endParaRPr>
          </a:p>
          <a:p>
            <a:pPr marL="171450" lvl="0" indent="-171450" algn="r" rtl="1">
              <a:lnSpc>
                <a:spcPct val="100000"/>
              </a:lnSpc>
              <a:spcBef>
                <a:spcPts val="0"/>
              </a:spcBef>
              <a:spcAft>
                <a:spcPts val="0"/>
              </a:spcAft>
              <a:buClr>
                <a:srgbClr val="000000"/>
              </a:buClr>
              <a:buSzPts val="1200"/>
              <a:buFont typeface="Calibri"/>
              <a:buChar char="•"/>
            </a:pPr>
            <a:r>
              <a:rPr lang="iw-IL" i="0">
                <a:solidFill>
                  <a:srgbClr val="000000"/>
                </a:solidFill>
              </a:rPr>
              <a:t>להיות מסוגלים להתאפק בנוגע לתגובות שלנו.</a:t>
            </a:r>
            <a:endParaRPr/>
          </a:p>
          <a:p>
            <a:pPr marL="171450" lvl="0" indent="-171450" algn="r" rtl="1">
              <a:lnSpc>
                <a:spcPct val="100000"/>
              </a:lnSpc>
              <a:spcBef>
                <a:spcPts val="0"/>
              </a:spcBef>
              <a:spcAft>
                <a:spcPts val="0"/>
              </a:spcAft>
              <a:buClr>
                <a:srgbClr val="000000"/>
              </a:buClr>
              <a:buSzPts val="1200"/>
              <a:buFont typeface="Calibri"/>
              <a:buChar char="•"/>
            </a:pPr>
            <a:r>
              <a:rPr lang="iw-IL" i="0">
                <a:solidFill>
                  <a:srgbClr val="000000"/>
                </a:solidFill>
              </a:rPr>
              <a:t>לקחת אחריות על החלק שלנו.</a:t>
            </a:r>
            <a:endParaRPr/>
          </a:p>
          <a:p>
            <a:pPr marL="171450" lvl="0" indent="-171450" algn="r" rtl="1">
              <a:lnSpc>
                <a:spcPct val="100000"/>
              </a:lnSpc>
              <a:spcBef>
                <a:spcPts val="0"/>
              </a:spcBef>
              <a:spcAft>
                <a:spcPts val="0"/>
              </a:spcAft>
              <a:buClr>
                <a:srgbClr val="000000"/>
              </a:buClr>
              <a:buSzPts val="1200"/>
              <a:buFont typeface="Calibri"/>
              <a:buChar char="•"/>
            </a:pPr>
            <a:r>
              <a:rPr lang="iw-IL" i="0">
                <a:solidFill>
                  <a:srgbClr val="000000"/>
                </a:solidFill>
              </a:rPr>
              <a:t>לשמור על גמישות מחשבתית ולא "להינעל" על משהו אחד בלבד</a:t>
            </a:r>
            <a:r>
              <a:rPr lang="iw-IL">
                <a:solidFill>
                  <a:srgbClr val="000000"/>
                </a:solidFill>
              </a:rPr>
              <a:t>. </a:t>
            </a:r>
            <a:r>
              <a:rPr lang="iw-IL" i="0">
                <a:solidFill>
                  <a:srgbClr val="000000"/>
                </a:solidFill>
              </a:rPr>
              <a:t>לפתח חשיבה יצירתית, לנסות למצוא פתרונות יצירתיים לכל בעיה.</a:t>
            </a:r>
            <a:endParaRPr/>
          </a:p>
          <a:p>
            <a:pPr marL="171450" lvl="0" indent="-171450" algn="r" rtl="1">
              <a:lnSpc>
                <a:spcPct val="100000"/>
              </a:lnSpc>
              <a:spcBef>
                <a:spcPts val="0"/>
              </a:spcBef>
              <a:spcAft>
                <a:spcPts val="0"/>
              </a:spcAft>
              <a:buClr>
                <a:srgbClr val="000000"/>
              </a:buClr>
              <a:buSzPts val="1200"/>
              <a:buFont typeface="Calibri"/>
              <a:buChar char="•"/>
            </a:pPr>
            <a:r>
              <a:rPr lang="iw-IL" i="0">
                <a:solidFill>
                  <a:srgbClr val="000000"/>
                </a:solidFill>
              </a:rPr>
              <a:t>לנסות להבין את הצרכים של שאר חברי הצוות.</a:t>
            </a:r>
            <a:endParaRPr/>
          </a:p>
          <a:p>
            <a:pPr marL="171450" lvl="0" indent="-171450" algn="r" rtl="1">
              <a:lnSpc>
                <a:spcPct val="100000"/>
              </a:lnSpc>
              <a:spcBef>
                <a:spcPts val="0"/>
              </a:spcBef>
              <a:spcAft>
                <a:spcPts val="0"/>
              </a:spcAft>
              <a:buClr>
                <a:srgbClr val="000000"/>
              </a:buClr>
              <a:buSzPts val="1200"/>
              <a:buFont typeface="Calibri"/>
              <a:buChar char="•"/>
            </a:pPr>
            <a:r>
              <a:rPr lang="iw-IL" i="0">
                <a:solidFill>
                  <a:srgbClr val="000000"/>
                </a:solidFill>
              </a:rPr>
              <a:t>להתחשב באחרים ולכבד את האחר.</a:t>
            </a:r>
            <a:endParaRPr/>
          </a:p>
          <a:p>
            <a:pPr marL="171450" lvl="0" indent="-171450" algn="r" rtl="1">
              <a:lnSpc>
                <a:spcPct val="100000"/>
              </a:lnSpc>
              <a:spcBef>
                <a:spcPts val="0"/>
              </a:spcBef>
              <a:spcAft>
                <a:spcPts val="0"/>
              </a:spcAft>
              <a:buClr>
                <a:srgbClr val="000000"/>
              </a:buClr>
              <a:buSzPts val="1200"/>
              <a:buFont typeface="Calibri"/>
              <a:buChar char="•"/>
            </a:pPr>
            <a:r>
              <a:rPr lang="iw-IL" i="0">
                <a:solidFill>
                  <a:srgbClr val="000000"/>
                </a:solidFill>
              </a:rPr>
              <a:t>לעיתים צריך גם לדעת להתפשר/ לוותר.</a:t>
            </a:r>
            <a:endParaRPr/>
          </a:p>
          <a:p>
            <a:pPr marL="171450" lvl="0" indent="-95250" algn="r" rtl="1">
              <a:lnSpc>
                <a:spcPct val="100000"/>
              </a:lnSpc>
              <a:spcBef>
                <a:spcPts val="0"/>
              </a:spcBef>
              <a:spcAft>
                <a:spcPts val="0"/>
              </a:spcAft>
              <a:buClr>
                <a:schemeClr val="dk1"/>
              </a:buClr>
              <a:buSzPts val="1200"/>
              <a:buFont typeface="Arial"/>
              <a:buNone/>
            </a:pPr>
            <a:endParaRPr/>
          </a:p>
        </p:txBody>
      </p:sp>
      <p:sp>
        <p:nvSpPr>
          <p:cNvPr id="415" name="Google Shape;415;p1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dirty="0"/>
              <a:t>מהלך המפגש:</a:t>
            </a:r>
            <a:endParaRPr dirty="0"/>
          </a:p>
          <a:p>
            <a:pPr marL="0" lvl="0" indent="0" algn="r" rtl="1">
              <a:lnSpc>
                <a:spcPct val="100000"/>
              </a:lnSpc>
              <a:spcBef>
                <a:spcPts val="0"/>
              </a:spcBef>
              <a:spcAft>
                <a:spcPts val="0"/>
              </a:spcAft>
              <a:buClr>
                <a:schemeClr val="dk1"/>
              </a:buClr>
              <a:buSzPts val="1200"/>
              <a:buFont typeface="Calibri"/>
              <a:buNone/>
            </a:pPr>
            <a:r>
              <a:rPr lang="iw-IL" b="1" dirty="0"/>
              <a:t>פתיחה </a:t>
            </a:r>
            <a:r>
              <a:rPr lang="he-IL" b="1" dirty="0"/>
              <a:t>– 5 דקות</a:t>
            </a:r>
          </a:p>
          <a:p>
            <a:pPr marL="0" lvl="0" indent="0" algn="r" rtl="1">
              <a:lnSpc>
                <a:spcPct val="100000"/>
              </a:lnSpc>
              <a:spcBef>
                <a:spcPts val="0"/>
              </a:spcBef>
              <a:spcAft>
                <a:spcPts val="0"/>
              </a:spcAft>
              <a:buClr>
                <a:schemeClr val="dk1"/>
              </a:buClr>
              <a:buSzPts val="1200"/>
              <a:buFont typeface="Calibri"/>
              <a:buNone/>
            </a:pPr>
            <a:r>
              <a:rPr lang="iw-IL" dirty="0"/>
              <a:t>היום נכיר יחד כמה כלים, המפתחות לדרך שלנו ככוח משימה ירוק, שיוכלו לעזור לנו להובלת הפרויקט הסביבתי שלנו כ-קבוצה.</a:t>
            </a:r>
            <a:endParaRPr dirty="0"/>
          </a:p>
          <a:p>
            <a:pPr marL="0" lvl="0" indent="0" algn="r" rtl="1">
              <a:lnSpc>
                <a:spcPct val="100000"/>
              </a:lnSpc>
              <a:spcBef>
                <a:spcPts val="0"/>
              </a:spcBef>
              <a:spcAft>
                <a:spcPts val="0"/>
              </a:spcAft>
              <a:buClr>
                <a:schemeClr val="dk1"/>
              </a:buClr>
              <a:buSzPts val="1200"/>
              <a:buFont typeface="Calibri"/>
              <a:buNone/>
            </a:pPr>
            <a:r>
              <a:rPr lang="iw-IL" dirty="0"/>
              <a:t>אלו מפתחות שמי שידע להשתמש בהם ולחזק את המיומנויות הללו יוכל להצליח במגוון סיטואציות בקבוצה ולהפיק מכל סיטואציה את הטוב ביותר.</a:t>
            </a:r>
            <a:endParaRPr dirty="0"/>
          </a:p>
          <a:p>
            <a:pPr marL="0" lvl="0" indent="0" algn="r" rtl="1">
              <a:lnSpc>
                <a:spcPct val="100000"/>
              </a:lnSpc>
              <a:spcBef>
                <a:spcPts val="0"/>
              </a:spcBef>
              <a:spcAft>
                <a:spcPts val="0"/>
              </a:spcAft>
              <a:buClr>
                <a:schemeClr val="dk1"/>
              </a:buClr>
              <a:buSzPts val="1200"/>
              <a:buFont typeface="Calibri"/>
              <a:buNone/>
            </a:pPr>
            <a:r>
              <a:rPr lang="iw-IL" dirty="0"/>
              <a:t>במהלך התוכנית, כמו שסיפרתי לכם במפגש הקודם, נכיר כמה סוגיות סביבתיות. מתוכן נבחר סוגייה אחת שבה נעמיק ונחקור, וסביבה נתכנן, ניזום ונוביל פרויקטים יחד כ-קבוצה.</a:t>
            </a:r>
            <a:endParaRPr dirty="0"/>
          </a:p>
          <a:p>
            <a:pPr marL="0" lvl="0" indent="0" algn="r" rtl="1">
              <a:lnSpc>
                <a:spcPct val="100000"/>
              </a:lnSpc>
              <a:spcBef>
                <a:spcPts val="0"/>
              </a:spcBef>
              <a:spcAft>
                <a:spcPts val="0"/>
              </a:spcAft>
              <a:buClr>
                <a:schemeClr val="dk1"/>
              </a:buClr>
              <a:buSzPts val="1200"/>
              <a:buFont typeface="Calibri"/>
              <a:buNone/>
            </a:pPr>
            <a:r>
              <a:rPr lang="iw-IL" dirty="0"/>
              <a:t>נעבוד על הפרויקט בצוותים קטנים, של כ - 5-6 </a:t>
            </a:r>
            <a:r>
              <a:rPr lang="iw-IL"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תלמידים</a:t>
            </a:r>
            <a:r>
              <a:rPr lang="iw-IL" dirty="0"/>
              <a:t> בצוות. </a:t>
            </a:r>
            <a:endParaRPr dirty="0"/>
          </a:p>
          <a:p>
            <a:pPr marL="0" lvl="0" indent="0" algn="r" rtl="1">
              <a:lnSpc>
                <a:spcPct val="100000"/>
              </a:lnSpc>
              <a:spcBef>
                <a:spcPts val="0"/>
              </a:spcBef>
              <a:spcAft>
                <a:spcPts val="0"/>
              </a:spcAft>
              <a:buClr>
                <a:schemeClr val="dk1"/>
              </a:buClr>
              <a:buSzPts val="1200"/>
              <a:buFont typeface="Calibri"/>
              <a:buNone/>
            </a:pPr>
            <a:r>
              <a:rPr lang="iw-IL" dirty="0"/>
              <a:t>במפגש היום נקבל מפתחות ל-3 נושאים שיעזרו לנו להצליח בעבודה יחד:</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עבודת צוות</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קבלת החלטות</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ניהול קונפליקטים</a:t>
            </a: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b="1" dirty="0"/>
              <a:t>נתחיל ממשחק קצר </a:t>
            </a:r>
            <a:r>
              <a:rPr lang="he-IL" b="1" dirty="0"/>
              <a:t>– 10 דקות</a:t>
            </a:r>
            <a:endParaRPr dirty="0"/>
          </a:p>
          <a:p>
            <a:pPr marL="0" lvl="0" indent="0" algn="r" rtl="1">
              <a:lnSpc>
                <a:spcPct val="100000"/>
              </a:lnSpc>
              <a:spcBef>
                <a:spcPts val="0"/>
              </a:spcBef>
              <a:spcAft>
                <a:spcPts val="0"/>
              </a:spcAft>
              <a:buSzPts val="1400"/>
              <a:buNone/>
            </a:pPr>
            <a:r>
              <a:rPr lang="iw-IL" dirty="0"/>
              <a:t>מטרות המשחק:</a:t>
            </a:r>
            <a:endParaRPr dirty="0"/>
          </a:p>
          <a:p>
            <a:pPr marL="0" lvl="0" indent="-76200" algn="r" rtl="1">
              <a:lnSpc>
                <a:spcPct val="100000"/>
              </a:lnSpc>
              <a:spcBef>
                <a:spcPts val="0"/>
              </a:spcBef>
              <a:spcAft>
                <a:spcPts val="0"/>
              </a:spcAft>
              <a:buClr>
                <a:schemeClr val="dk1"/>
              </a:buClr>
              <a:buSzPts val="1200"/>
              <a:buFont typeface="Arial"/>
              <a:buChar char="•"/>
            </a:pPr>
            <a:r>
              <a:rPr lang="iw-IL" dirty="0"/>
              <a:t>לעודד שיתוף פעולה, תקשורת ופתרון בעיות.</a:t>
            </a:r>
            <a:endParaRPr dirty="0"/>
          </a:p>
          <a:p>
            <a:pPr marL="0" lvl="0" indent="-76200" algn="r" rtl="1">
              <a:lnSpc>
                <a:spcPct val="100000"/>
              </a:lnSpc>
              <a:spcBef>
                <a:spcPts val="0"/>
              </a:spcBef>
              <a:spcAft>
                <a:spcPts val="0"/>
              </a:spcAft>
              <a:buClr>
                <a:schemeClr val="dk1"/>
              </a:buClr>
              <a:buSzPts val="1200"/>
              <a:buFont typeface="Arial"/>
              <a:buChar char="•"/>
            </a:pPr>
            <a:r>
              <a:rPr lang="iw-IL" dirty="0"/>
              <a:t>להראות את החשיבות של עבודת צוות כדי להשיג מטרה משותפת.</a:t>
            </a:r>
            <a:endParaRPr dirty="0"/>
          </a:p>
          <a:p>
            <a:pPr marL="0" lvl="0" indent="0" algn="r" rtl="1">
              <a:lnSpc>
                <a:spcPct val="100000"/>
              </a:lnSpc>
              <a:spcBef>
                <a:spcPts val="0"/>
              </a:spcBef>
              <a:spcAft>
                <a:spcPts val="0"/>
              </a:spcAft>
              <a:buSzPts val="1400"/>
              <a:buNone/>
            </a:pPr>
            <a:r>
              <a:rPr lang="iw-IL" dirty="0"/>
              <a:t>שלבי המשחק:</a:t>
            </a:r>
            <a:endParaRPr dirty="0"/>
          </a:p>
          <a:p>
            <a:pPr marL="0" lvl="0" indent="0" algn="r" rtl="1">
              <a:lnSpc>
                <a:spcPct val="100000"/>
              </a:lnSpc>
              <a:spcBef>
                <a:spcPts val="0"/>
              </a:spcBef>
              <a:spcAft>
                <a:spcPts val="0"/>
              </a:spcAft>
              <a:buSzPts val="1400"/>
              <a:buNone/>
            </a:pPr>
            <a:r>
              <a:rPr lang="iw-IL" dirty="0"/>
              <a:t>א- הכנות וציוד נדרש:</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חפצים שניתן לבנות איתם מגדל, עדיפות על חומרים בשימוש חוזר </a:t>
            </a:r>
            <a:r>
              <a:rPr lang="he-IL" dirty="0"/>
              <a:t>- </a:t>
            </a:r>
            <a:r>
              <a:rPr lang="iw-IL" dirty="0"/>
              <a:t>למשל: קרטונים, בקבוקי פלסטיק או עיתונים, קוביות עץ, מקלות ארטיק, גומיות, חוטים, קשיות</a:t>
            </a:r>
            <a:r>
              <a:rPr lang="he-IL" dirty="0"/>
              <a:t>.</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שעון עצר או טיימר למדידת זמן.</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שולחן כבסיס לבנייה.</a:t>
            </a:r>
            <a:endParaRPr dirty="0"/>
          </a:p>
          <a:p>
            <a:pPr marL="0" lvl="0" indent="0" algn="r" rtl="1">
              <a:lnSpc>
                <a:spcPct val="100000"/>
              </a:lnSpc>
              <a:spcBef>
                <a:spcPts val="0"/>
              </a:spcBef>
              <a:spcAft>
                <a:spcPts val="0"/>
              </a:spcAft>
              <a:buSzPts val="1400"/>
              <a:buNone/>
            </a:pPr>
            <a:r>
              <a:rPr lang="iw-IL" dirty="0"/>
              <a:t>ב- מהלך המשחק:</a:t>
            </a:r>
            <a:endParaRPr dirty="0"/>
          </a:p>
          <a:p>
            <a:pPr marL="0" lvl="0" indent="-76200" algn="r" rtl="1">
              <a:lnSpc>
                <a:spcPct val="100000"/>
              </a:lnSpc>
              <a:spcBef>
                <a:spcPts val="0"/>
              </a:spcBef>
              <a:spcAft>
                <a:spcPts val="0"/>
              </a:spcAft>
              <a:buClr>
                <a:schemeClr val="dk1"/>
              </a:buClr>
              <a:buSzPts val="1200"/>
              <a:buFont typeface="Calibri"/>
              <a:buAutoNum type="arabicPeriod"/>
            </a:pPr>
            <a:r>
              <a:rPr lang="iw-IL" dirty="0"/>
              <a:t> נחלק את הילדים ל-3-4 קבוצות </a:t>
            </a:r>
            <a:r>
              <a:rPr lang="he-IL" dirty="0"/>
              <a:t>- </a:t>
            </a:r>
            <a:r>
              <a:rPr lang="iw-IL" dirty="0"/>
              <a:t>כל קבוצה עם 4-6 </a:t>
            </a:r>
            <a:r>
              <a:rPr lang="he-IL" dirty="0"/>
              <a:t> </a:t>
            </a:r>
            <a:r>
              <a:rPr lang="iw-IL" dirty="0"/>
              <a:t>ילדים</a:t>
            </a:r>
            <a:r>
              <a:rPr lang="he-IL" dirty="0"/>
              <a:t>.</a:t>
            </a:r>
            <a:endParaRPr dirty="0"/>
          </a:p>
          <a:p>
            <a:pPr marL="0" lvl="0" indent="-76200" algn="r" rtl="1">
              <a:lnSpc>
                <a:spcPct val="100000"/>
              </a:lnSpc>
              <a:spcBef>
                <a:spcPts val="0"/>
              </a:spcBef>
              <a:spcAft>
                <a:spcPts val="0"/>
              </a:spcAft>
              <a:buClr>
                <a:schemeClr val="dk1"/>
              </a:buClr>
              <a:buSzPts val="1200"/>
              <a:buFont typeface="Calibri"/>
              <a:buAutoNum type="arabicPeriod"/>
            </a:pPr>
            <a:r>
              <a:rPr lang="iw-IL" dirty="0"/>
              <a:t> נסביר את המשימה: "בנו מגדל יציב וגבוה ככל האפשר תוך 10 דקות בעזרת החומרים שתקבלו. המגדל הגבוה ביותר שיוכל להחזיק עליו חצי כוס מים ל-10 שניות יהיה המגדל המנצח. רק לקבוצה שעובדת בשיתוף פעולה יהיה הסיכוי להצליח".</a:t>
            </a:r>
            <a:endParaRPr dirty="0"/>
          </a:p>
          <a:p>
            <a:pPr marL="0" lvl="0" indent="-76200" algn="r" rtl="1">
              <a:lnSpc>
                <a:spcPct val="100000"/>
              </a:lnSpc>
              <a:spcBef>
                <a:spcPts val="0"/>
              </a:spcBef>
              <a:spcAft>
                <a:spcPts val="0"/>
              </a:spcAft>
              <a:buClr>
                <a:schemeClr val="dk1"/>
              </a:buClr>
              <a:buSzPts val="1200"/>
              <a:buFont typeface="Calibri"/>
              <a:buAutoNum type="arabicPeriod"/>
            </a:pPr>
            <a:r>
              <a:rPr lang="iw-IL" dirty="0"/>
              <a:t> לכל קבוצה יינתנו 3 דקות לתכנון הבנייה ו-7 דקות לבניה עצמה. </a:t>
            </a:r>
            <a:endParaRPr dirty="0"/>
          </a:p>
          <a:p>
            <a:pPr marL="0" lvl="0" indent="-76200" algn="r" rtl="1">
              <a:lnSpc>
                <a:spcPct val="100000"/>
              </a:lnSpc>
              <a:spcBef>
                <a:spcPts val="0"/>
              </a:spcBef>
              <a:spcAft>
                <a:spcPts val="0"/>
              </a:spcAft>
              <a:buClr>
                <a:schemeClr val="dk1"/>
              </a:buClr>
              <a:buSzPts val="1200"/>
              <a:buFont typeface="Calibri"/>
              <a:buAutoNum type="arabicPeriod"/>
            </a:pPr>
            <a:r>
              <a:rPr lang="iw-IL" dirty="0"/>
              <a:t> בנוסף ניתן להוסיף "חוק מיוחד" שיחייב אותם לתקשר בצורה ייחודית:</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מותר לדבר אך ורק בלחישות.</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כל משתתף/ת יכול/ה לעבוד רק עם יד אחת.</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עובדים יחד ללא דיבורים כלל </a:t>
            </a:r>
            <a:r>
              <a:rPr lang="he-IL" dirty="0"/>
              <a:t>- </a:t>
            </a:r>
            <a:r>
              <a:rPr lang="iw-IL" dirty="0"/>
              <a:t>ניתן לתקשר רק עם שפת הגוף</a:t>
            </a:r>
            <a:r>
              <a:rPr lang="he-IL" dirty="0"/>
              <a:t>.</a:t>
            </a:r>
            <a:endParaRPr dirty="0"/>
          </a:p>
          <a:p>
            <a:pPr marL="0" lvl="0" indent="-76200" algn="r" rtl="1">
              <a:lnSpc>
                <a:spcPct val="100000"/>
              </a:lnSpc>
              <a:spcBef>
                <a:spcPts val="0"/>
              </a:spcBef>
              <a:spcAft>
                <a:spcPts val="0"/>
              </a:spcAft>
              <a:buClr>
                <a:schemeClr val="dk1"/>
              </a:buClr>
              <a:buSzPts val="1200"/>
              <a:buFont typeface="Calibri"/>
              <a:buAutoNum type="arabicPeriod"/>
            </a:pPr>
            <a:r>
              <a:rPr lang="iw-IL" dirty="0"/>
              <a:t> לאחר תום הזמן, כל קבוצה מציגה את המגדל שלה ובודקת אם ניתן לייצב עליו חצי כוס מים, יש למדוד את גובה המגדלים.</a:t>
            </a:r>
            <a:endParaRPr lang="he-IL" b="0" dirty="0"/>
          </a:p>
          <a:p>
            <a:pPr marL="0" lvl="0" indent="-76200" algn="r" rtl="1">
              <a:lnSpc>
                <a:spcPct val="100000"/>
              </a:lnSpc>
              <a:spcBef>
                <a:spcPts val="0"/>
              </a:spcBef>
              <a:spcAft>
                <a:spcPts val="0"/>
              </a:spcAft>
              <a:buClr>
                <a:schemeClr val="dk1"/>
              </a:buClr>
              <a:buSzPts val="1200"/>
              <a:buFont typeface="Calibri"/>
              <a:buAutoNum type="arabicPeriod"/>
            </a:pPr>
            <a:endParaRPr lang="he-IL" b="0" dirty="0"/>
          </a:p>
          <a:p>
            <a:pPr marL="0" lvl="0" indent="0" algn="r" rtl="1">
              <a:lnSpc>
                <a:spcPct val="100000"/>
              </a:lnSpc>
              <a:spcBef>
                <a:spcPts val="0"/>
              </a:spcBef>
              <a:spcAft>
                <a:spcPts val="0"/>
              </a:spcAft>
              <a:buClr>
                <a:schemeClr val="dk1"/>
              </a:buClr>
              <a:buSzPts val="1200"/>
              <a:buFont typeface="Calibri"/>
              <a:buNone/>
            </a:pPr>
            <a:r>
              <a:rPr lang="iw-IL" b="1"/>
              <a:t> </a:t>
            </a:r>
            <a:r>
              <a:rPr lang="iw-IL" b="1" dirty="0"/>
              <a:t>דיון וסיכום:</a:t>
            </a:r>
            <a:endParaRPr dirty="0"/>
          </a:p>
          <a:p>
            <a:pPr marL="0" lvl="0" indent="0" algn="r" rtl="1">
              <a:lnSpc>
                <a:spcPct val="100000"/>
              </a:lnSpc>
              <a:spcBef>
                <a:spcPts val="0"/>
              </a:spcBef>
              <a:spcAft>
                <a:spcPts val="0"/>
              </a:spcAft>
              <a:buClr>
                <a:schemeClr val="dk1"/>
              </a:buClr>
              <a:buSzPts val="1200"/>
              <a:buFont typeface="Arial"/>
              <a:buNone/>
            </a:pPr>
            <a:r>
              <a:rPr lang="iw-IL" dirty="0"/>
              <a:t>נשאל את הקבוצות:</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מה היה קשה בעבודה המשותפת?</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איך הצלחתם להתגבר על הקשיים?</a:t>
            </a:r>
            <a:endParaRPr dirty="0"/>
          </a:p>
          <a:p>
            <a:pPr marL="742950" lvl="1" indent="-285750" algn="r" rtl="1">
              <a:lnSpc>
                <a:spcPct val="100000"/>
              </a:lnSpc>
              <a:spcBef>
                <a:spcPts val="0"/>
              </a:spcBef>
              <a:spcAft>
                <a:spcPts val="0"/>
              </a:spcAft>
              <a:buClr>
                <a:schemeClr val="dk1"/>
              </a:buClr>
              <a:buSzPts val="1200"/>
              <a:buFont typeface="Arial"/>
              <a:buChar char="•"/>
            </a:pPr>
            <a:r>
              <a:rPr lang="iw-IL" dirty="0"/>
              <a:t>מה עזר לכם לבנות את המגדל בצורה טובה?</a:t>
            </a:r>
            <a:endParaRPr dirty="0"/>
          </a:p>
          <a:p>
            <a:pPr marL="0" lvl="0" indent="0" algn="r" rtl="1">
              <a:lnSpc>
                <a:spcPct val="100000"/>
              </a:lnSpc>
              <a:spcBef>
                <a:spcPts val="0"/>
              </a:spcBef>
              <a:spcAft>
                <a:spcPts val="0"/>
              </a:spcAft>
              <a:buClr>
                <a:schemeClr val="dk1"/>
              </a:buClr>
              <a:buSzPts val="1200"/>
              <a:buFont typeface="Arial"/>
              <a:buNone/>
            </a:pPr>
            <a:r>
              <a:rPr lang="iw-IL" dirty="0"/>
              <a:t>נסב את תשומת ליבם, שהצלחתם תלויה בעבודת צוות, בתקשורת ובהקשבה זה לזו.</a:t>
            </a:r>
            <a:endParaRPr dirty="0"/>
          </a:p>
          <a:p>
            <a:pPr marL="0" lvl="0" indent="0" algn="r" rtl="1">
              <a:lnSpc>
                <a:spcPct val="100000"/>
              </a:lnSpc>
              <a:spcBef>
                <a:spcPts val="0"/>
              </a:spcBef>
              <a:spcAft>
                <a:spcPts val="0"/>
              </a:spcAft>
              <a:buSzPts val="1400"/>
              <a:buNone/>
            </a:pPr>
            <a:endParaRPr dirty="0"/>
          </a:p>
        </p:txBody>
      </p:sp>
      <p:sp>
        <p:nvSpPr>
          <p:cNvPr id="100" name="Google Shape;100;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dirty="0"/>
              <a:t>נשאל את המשתתפים/ות- מה נדרש מאיתנו כדי לקבל החלטות טובות ואחראיות יחד?</a:t>
            </a: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dirty="0"/>
              <a:t>כדי שנצליח להסכים ולקבל יחד החלטות בקבוצה ישנן כמה דרכים לפעול. עלינו להחליט מהי הדרך העדיפה על הקבוצה שלנו: הצבעה, שכנוע או פשרה.</a:t>
            </a:r>
            <a:endParaRPr dirty="0"/>
          </a:p>
          <a:p>
            <a:pPr marL="0" lvl="0" indent="0" algn="r" rtl="1">
              <a:lnSpc>
                <a:spcPct val="100000"/>
              </a:lnSpc>
              <a:spcBef>
                <a:spcPts val="0"/>
              </a:spcBef>
              <a:spcAft>
                <a:spcPts val="0"/>
              </a:spcAft>
              <a:buClr>
                <a:schemeClr val="dk1"/>
              </a:buClr>
              <a:buSzPts val="1200"/>
              <a:buFont typeface="Calibri"/>
              <a:buNone/>
            </a:pPr>
            <a:r>
              <a:rPr lang="iw-IL" dirty="0"/>
              <a:t>יכול להיות שנשתמש ביותר מדרך אחת במהלך הפרויקט המשותף שלנו.</a:t>
            </a: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dirty="0"/>
              <a:t>מה נדרש מאיתנו בעת קבלת החלטות בקבוצה?</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חשיבה ביקורתית, האפשרות להציף שאלות על מקרה או מצב שאין לו תשובות ברורות.</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עלינו לנסות לזהות בעיות ולנתח מצבים המובילים לצורך לקבל החלטה.</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לדעת להבדיל בין החלטות קריטיות וחשובות להחלטות קטנות ושוליות.</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להצליח לראות את המצב מנקודת מבט רחבה, לראות את כל הצדדים.</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לפתח אחריות אישית ואחריות מוסרית בהחלטות שלנו, לוודא שהן לא פוגעות באף אחד.</a:t>
            </a:r>
            <a:endParaRPr dirty="0"/>
          </a:p>
          <a:p>
            <a:pPr marL="171450" lvl="0" indent="-171450" algn="r" rtl="1">
              <a:lnSpc>
                <a:spcPct val="100000"/>
              </a:lnSpc>
              <a:spcBef>
                <a:spcPts val="0"/>
              </a:spcBef>
              <a:spcAft>
                <a:spcPts val="0"/>
              </a:spcAft>
              <a:buClr>
                <a:schemeClr val="dk1"/>
              </a:buClr>
              <a:buSzPts val="1200"/>
              <a:buFont typeface="Arial"/>
              <a:buChar char="•"/>
            </a:pPr>
            <a:r>
              <a:rPr lang="iw-IL" dirty="0"/>
              <a:t>לאפשר ביטוי חופשי לעמדת חברי הצוות בנושא מסויים עליו נרצה להחליט.</a:t>
            </a:r>
            <a:endParaRPr dirty="0"/>
          </a:p>
          <a:p>
            <a:pPr marL="0" lvl="0" indent="0" algn="r" rtl="1">
              <a:lnSpc>
                <a:spcPct val="100000"/>
              </a:lnSpc>
              <a:spcBef>
                <a:spcPts val="0"/>
              </a:spcBef>
              <a:spcAft>
                <a:spcPts val="0"/>
              </a:spcAft>
              <a:buSzPts val="1400"/>
              <a:buNone/>
            </a:pPr>
            <a:endParaRPr dirty="0"/>
          </a:p>
        </p:txBody>
      </p:sp>
      <p:sp>
        <p:nvSpPr>
          <p:cNvPr id="435" name="Google Shape;435;p1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t>נסכם:</a:t>
            </a:r>
            <a:endParaRPr dirty="0"/>
          </a:p>
          <a:p>
            <a:pPr marL="0" lvl="0" indent="0" algn="r" rtl="1">
              <a:lnSpc>
                <a:spcPct val="100000"/>
              </a:lnSpc>
              <a:spcBef>
                <a:spcPts val="0"/>
              </a:spcBef>
              <a:spcAft>
                <a:spcPts val="0"/>
              </a:spcAft>
              <a:buSzPts val="1400"/>
              <a:buNone/>
            </a:pPr>
            <a:r>
              <a:rPr lang="iw-IL" dirty="0"/>
              <a:t>כעת, כאשר יש בידכם את צרור המפתחות להצלחה בעבודה המשותפת, הגיע הזמן לצאת לדרך - </a:t>
            </a:r>
            <a:endParaRPr dirty="0"/>
          </a:p>
          <a:p>
            <a:pPr marL="0" lvl="0" indent="0" algn="r" rtl="1">
              <a:lnSpc>
                <a:spcPct val="100000"/>
              </a:lnSpc>
              <a:spcBef>
                <a:spcPts val="0"/>
              </a:spcBef>
              <a:spcAft>
                <a:spcPts val="0"/>
              </a:spcAft>
              <a:buSzPts val="1400"/>
              <a:buNone/>
            </a:pPr>
            <a:r>
              <a:rPr lang="iw-IL" dirty="0"/>
              <a:t>לבחור את הנושא שבו נתמקד, ולבחור את השינוי שנביא יחד לעולם.</a:t>
            </a:r>
            <a:endParaRPr dirty="0"/>
          </a:p>
          <a:p>
            <a:pPr marL="0" lvl="0" indent="0" algn="r" rtl="1">
              <a:lnSpc>
                <a:spcPct val="100000"/>
              </a:lnSpc>
              <a:spcBef>
                <a:spcPts val="0"/>
              </a:spcBef>
              <a:spcAft>
                <a:spcPts val="0"/>
              </a:spcAft>
              <a:buSzPts val="1400"/>
              <a:buNone/>
            </a:pPr>
            <a:r>
              <a:rPr lang="iw-IL" dirty="0"/>
              <a:t>בהצלחה!</a:t>
            </a: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r>
              <a:rPr lang="iw-IL" dirty="0"/>
              <a:t>מקורות מידע למצגת:</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https://meyda.education.gov.il/files/Shefi/SEL/Mazeget_Meargenet.pdf</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 https://pop.education.gov.il/teaching-tools/teaching-practices/search-teaching-practices/classroom-conflict-management/</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https://meyda.education.gov.il/files/Pop/0files/Annual-theme/tashpad/listening.pdf</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https://meyda.education.gov.il/files/Shefi/SEL/Praktikot_Meyumanuyot_SEL.pdf</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https://pop.education.gov.il/tchumey_daat/heart-key/elementary/teaching-materials/team-work-f/</a:t>
            </a:r>
            <a:endParaRPr dirty="0"/>
          </a:p>
          <a:p>
            <a:pPr marL="228600" lvl="0" indent="-152400" algn="r" rtl="1">
              <a:lnSpc>
                <a:spcPct val="100000"/>
              </a:lnSpc>
              <a:spcBef>
                <a:spcPts val="0"/>
              </a:spcBef>
              <a:spcAft>
                <a:spcPts val="0"/>
              </a:spcAft>
              <a:buClr>
                <a:schemeClr val="dk1"/>
              </a:buClr>
              <a:buSzPts val="1200"/>
              <a:buFont typeface="Calibri"/>
              <a:buNone/>
            </a:pPr>
            <a:endParaRPr dirty="0"/>
          </a:p>
          <a:p>
            <a:pPr marL="228600" lvl="0" indent="-15240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SzPts val="1400"/>
              <a:buNone/>
            </a:pPr>
            <a:endParaRPr dirty="0"/>
          </a:p>
        </p:txBody>
      </p:sp>
      <p:sp>
        <p:nvSpPr>
          <p:cNvPr id="455" name="Google Shape;455;p1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iw-IL" b="1" dirty="0"/>
              <a:t> 5 דקות</a:t>
            </a:r>
            <a:r>
              <a:rPr lang="iw-IL" dirty="0"/>
              <a:t> </a:t>
            </a:r>
          </a:p>
          <a:p>
            <a:pPr marL="0" lvl="0" indent="0" algn="r" rtl="1">
              <a:lnSpc>
                <a:spcPct val="100000"/>
              </a:lnSpc>
              <a:spcBef>
                <a:spcPts val="0"/>
              </a:spcBef>
              <a:spcAft>
                <a:spcPts val="0"/>
              </a:spcAft>
              <a:buSzPts val="1400"/>
              <a:buNone/>
            </a:pPr>
            <a:endParaRPr lang="he-IL" dirty="0"/>
          </a:p>
          <a:p>
            <a:pPr marL="0" lvl="0" indent="0" algn="r" rtl="1">
              <a:lnSpc>
                <a:spcPct val="100000"/>
              </a:lnSpc>
              <a:spcBef>
                <a:spcPts val="0"/>
              </a:spcBef>
              <a:spcAft>
                <a:spcPts val="0"/>
              </a:spcAft>
              <a:buSzPts val="1400"/>
              <a:buNone/>
            </a:pPr>
            <a:r>
              <a:rPr lang="iw-IL" dirty="0"/>
              <a:t>נבקש מהתלמידים/ות להעלות יכולות הנדרשות לדעתם/ן לעבודת צוות מוצלחת, לאחר מכן נציג את השקף ונאמר:</a:t>
            </a:r>
            <a:endParaRPr dirty="0"/>
          </a:p>
          <a:p>
            <a:pPr marL="0" lvl="0" indent="0" algn="r" rtl="1">
              <a:lnSpc>
                <a:spcPct val="100000"/>
              </a:lnSpc>
              <a:spcBef>
                <a:spcPts val="0"/>
              </a:spcBef>
              <a:spcAft>
                <a:spcPts val="0"/>
              </a:spcAft>
              <a:buSzPts val="1400"/>
              <a:buNone/>
            </a:pPr>
            <a:r>
              <a:rPr lang="iw-IL" dirty="0"/>
              <a:t>כמו שראיתם/ן בעצמכם/ן, נדרשות כל מיני יכולות או במילים אחרות  "מפתחות" כדי להצליח לקיים עבודת צוות טובה לאורך הדרך שלנו ככוח משימה. </a:t>
            </a:r>
            <a:endParaRPr dirty="0"/>
          </a:p>
          <a:p>
            <a:pPr marL="0" lvl="0" indent="0" algn="r" rtl="1">
              <a:lnSpc>
                <a:spcPct val="100000"/>
              </a:lnSpc>
              <a:spcBef>
                <a:spcPts val="0"/>
              </a:spcBef>
              <a:spcAft>
                <a:spcPts val="0"/>
              </a:spcAft>
              <a:buSzPts val="1400"/>
              <a:buNone/>
            </a:pPr>
            <a:r>
              <a:rPr lang="iw-IL" dirty="0"/>
              <a:t>בעבודת הצוות שלנו במהלך השנה, נצטרך לקבל יחד החלטות, לפעמים גם נצטרך לפתור קונפליקטים בתוך הצוות.</a:t>
            </a:r>
            <a:endParaRPr dirty="0"/>
          </a:p>
          <a:p>
            <a:pPr marL="0" lvl="0" indent="0" algn="r" rtl="1">
              <a:lnSpc>
                <a:spcPct val="100000"/>
              </a:lnSpc>
              <a:spcBef>
                <a:spcPts val="0"/>
              </a:spcBef>
              <a:spcAft>
                <a:spcPts val="0"/>
              </a:spcAft>
              <a:buSzPts val="1400"/>
              <a:buNone/>
            </a:pPr>
            <a:r>
              <a:rPr lang="iw-IL" dirty="0"/>
              <a:t>על מיומנויות אלו נדבר היום במפגש. מי יודע/ת מה זו מיומנות?</a:t>
            </a:r>
            <a:endParaRPr dirty="0"/>
          </a:p>
          <a:p>
            <a:pPr marL="0" lvl="0" indent="0" algn="r" rtl="1">
              <a:lnSpc>
                <a:spcPct val="100000"/>
              </a:lnSpc>
              <a:spcBef>
                <a:spcPts val="0"/>
              </a:spcBef>
              <a:spcAft>
                <a:spcPts val="0"/>
              </a:spcAft>
              <a:buSzPts val="1400"/>
              <a:buNone/>
            </a:pPr>
            <a:r>
              <a:rPr lang="iw-IL" dirty="0"/>
              <a:t>מיומנות היא יכולת הנרכשת בלימוד ואימון, ממש כמו שריר שניתן לחזק.</a:t>
            </a:r>
            <a:endParaRPr dirty="0"/>
          </a:p>
        </p:txBody>
      </p:sp>
      <p:sp>
        <p:nvSpPr>
          <p:cNvPr id="112" name="Google Shape;112;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t>כעת, לקראת הפעילות הבאה, נתחלק ל 3 קבוצות </a:t>
            </a:r>
            <a:r>
              <a:rPr lang="he-IL" dirty="0"/>
              <a:t>- </a:t>
            </a:r>
            <a:r>
              <a:rPr lang="iw-IL" dirty="0"/>
              <a:t>כל קבוצה כ-5 תלמידים. במידה ויש יותר תלמידים ניתן לתת לשתי קבוצות לעסוק באותו נושא, כך שהקבוצות לא יהיו גדולות מידי</a:t>
            </a:r>
            <a:r>
              <a:rPr lang="he-IL" dirty="0"/>
              <a:t>.</a:t>
            </a:r>
            <a:endParaRPr dirty="0"/>
          </a:p>
          <a:p>
            <a:pPr marL="0" lvl="0" indent="0" algn="r" rtl="1">
              <a:lnSpc>
                <a:spcPct val="100000"/>
              </a:lnSpc>
              <a:spcBef>
                <a:spcPts val="0"/>
              </a:spcBef>
              <a:spcAft>
                <a:spcPts val="0"/>
              </a:spcAft>
              <a:buSzPts val="1400"/>
              <a:buNone/>
            </a:pPr>
            <a:r>
              <a:rPr lang="iw-IL" dirty="0"/>
              <a:t>כל קבוצה תקבל כרטיסיה עם כותרת / נושא לשיחה וכמה שאלות, בנוסף, כל קבוצה תקבל מחוון לעבודה בקבוצה הקטנה </a:t>
            </a:r>
            <a:r>
              <a:rPr lang="he-IL" dirty="0"/>
              <a:t>- </a:t>
            </a:r>
            <a:r>
              <a:rPr lang="iw-IL" dirty="0"/>
              <a:t>20 </a:t>
            </a:r>
            <a:r>
              <a:rPr lang="he-IL" dirty="0"/>
              <a:t> </a:t>
            </a:r>
            <a:r>
              <a:rPr lang="iw-IL" dirty="0"/>
              <a:t>דקות פעילות- 10 דקות בקבוצות ו-10 דקות הצגת מסקנות</a:t>
            </a:r>
            <a:r>
              <a:rPr lang="he-IL" dirty="0"/>
              <a:t>.</a:t>
            </a:r>
            <a:endParaRPr dirty="0"/>
          </a:p>
          <a:p>
            <a:pPr marL="0" lvl="0" indent="0" algn="r" rtl="1">
              <a:lnSpc>
                <a:spcPct val="100000"/>
              </a:lnSpc>
              <a:spcBef>
                <a:spcPts val="0"/>
              </a:spcBef>
              <a:spcAft>
                <a:spcPts val="0"/>
              </a:spcAft>
              <a:buSzPts val="1400"/>
              <a:buNone/>
            </a:pPr>
            <a:r>
              <a:rPr lang="iw-IL" dirty="0"/>
              <a:t>על כל קבוצה לערוך דיון פנימי למשך </a:t>
            </a:r>
            <a:r>
              <a:rPr lang="iw-IL" b="1" dirty="0"/>
              <a:t>10 דקות </a:t>
            </a:r>
            <a:r>
              <a:rPr lang="iw-IL" dirty="0"/>
              <a:t>על הנושא שלהם, ולנסות לענות יחד על השאלות שבכרטיסיה.</a:t>
            </a:r>
            <a:endParaRPr dirty="0"/>
          </a:p>
          <a:p>
            <a:pPr marL="0" lvl="0" indent="0" algn="r" rtl="1">
              <a:lnSpc>
                <a:spcPct val="100000"/>
              </a:lnSpc>
              <a:spcBef>
                <a:spcPts val="0"/>
              </a:spcBef>
              <a:spcAft>
                <a:spcPts val="0"/>
              </a:spcAft>
              <a:buSzPts val="1400"/>
              <a:buNone/>
            </a:pPr>
            <a:r>
              <a:rPr lang="iw-IL" dirty="0"/>
              <a:t>כל קבוצה מקבלת גיליון בריסטול וטושים כדי לכתוב או לצייר את עיקרי התובנות שלה בנושא, אותן יציגו מול הקבוצה השלמה בסוף הפעילות.</a:t>
            </a:r>
            <a:endParaRPr dirty="0"/>
          </a:p>
          <a:p>
            <a:pPr marL="0" lvl="0" indent="0" algn="r" rtl="1">
              <a:lnSpc>
                <a:spcPct val="100000"/>
              </a:lnSpc>
              <a:spcBef>
                <a:spcPts val="0"/>
              </a:spcBef>
              <a:spcAft>
                <a:spcPts val="0"/>
              </a:spcAft>
              <a:buSzPts val="1400"/>
              <a:buNone/>
            </a:pPr>
            <a:r>
              <a:rPr lang="iw-IL" dirty="0"/>
              <a:t>** על הקבוצה לבחור נציג אחד שיציג את הנושא ואת התשובות שעלו מהקבוצה מול שאר המשתתפים/ות. </a:t>
            </a:r>
            <a:endParaRPr dirty="0"/>
          </a:p>
          <a:p>
            <a:pPr marL="0" lvl="0" indent="0" algn="r" rtl="1">
              <a:lnSpc>
                <a:spcPct val="100000"/>
              </a:lnSpc>
              <a:spcBef>
                <a:spcPts val="0"/>
              </a:spcBef>
              <a:spcAft>
                <a:spcPts val="0"/>
              </a:spcAft>
              <a:buSzPts val="1400"/>
              <a:buNone/>
            </a:pPr>
            <a:endParaRPr dirty="0"/>
          </a:p>
          <a:p>
            <a:pPr marL="0" lvl="0" indent="0" algn="r" rtl="1">
              <a:lnSpc>
                <a:spcPct val="100000"/>
              </a:lnSpc>
              <a:spcBef>
                <a:spcPts val="0"/>
              </a:spcBef>
              <a:spcAft>
                <a:spcPts val="0"/>
              </a:spcAft>
              <a:buSzPts val="1400"/>
              <a:buNone/>
            </a:pPr>
            <a:r>
              <a:rPr lang="iw-IL" b="1" dirty="0"/>
              <a:t>הכרטיסיות</a:t>
            </a:r>
            <a:r>
              <a:rPr lang="iw-IL" dirty="0"/>
              <a:t>: (מוצגות גם בשקפים הבאים)- מומלץ להדפיס אותן ולחלק לקבוצות.</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b="1" dirty="0"/>
              <a:t>עבודת צוות- </a:t>
            </a:r>
            <a:endParaRPr dirty="0"/>
          </a:p>
          <a:p>
            <a:pPr marL="0" lvl="0" indent="0" algn="r" rtl="1">
              <a:lnSpc>
                <a:spcPct val="100000"/>
              </a:lnSpc>
              <a:spcBef>
                <a:spcPts val="0"/>
              </a:spcBef>
              <a:spcAft>
                <a:spcPts val="0"/>
              </a:spcAft>
              <a:buClr>
                <a:schemeClr val="dk1"/>
              </a:buClr>
              <a:buSzPts val="1200"/>
              <a:buFont typeface="Arial"/>
              <a:buNone/>
            </a:pPr>
            <a:r>
              <a:rPr lang="iw-IL" dirty="0"/>
              <a:t>מהי החשיבות של כל אחד מהמפתחות הללו לעבודת צוות:</a:t>
            </a:r>
            <a:endParaRPr dirty="0"/>
          </a:p>
          <a:p>
            <a:pPr marL="0" lvl="0" indent="0" algn="r" rtl="1">
              <a:lnSpc>
                <a:spcPct val="100000"/>
              </a:lnSpc>
              <a:spcBef>
                <a:spcPts val="0"/>
              </a:spcBef>
              <a:spcAft>
                <a:spcPts val="0"/>
              </a:spcAft>
              <a:buClr>
                <a:schemeClr val="dk1"/>
              </a:buClr>
              <a:buSzPts val="1200"/>
              <a:buFont typeface="Calibri"/>
              <a:buNone/>
            </a:pPr>
            <a:r>
              <a:rPr lang="iw-IL" dirty="0"/>
              <a:t>אחריות אישית, שיתוף פעולה, חלוקת תפקידים, לתת מקום לאחר, אווירה טובה, סבלנות והקשבה.</a:t>
            </a:r>
            <a:endParaRPr dirty="0"/>
          </a:p>
          <a:p>
            <a:pPr marL="0" lvl="0" indent="0" algn="r" rtl="1">
              <a:lnSpc>
                <a:spcPct val="100000"/>
              </a:lnSpc>
              <a:spcBef>
                <a:spcPts val="0"/>
              </a:spcBef>
              <a:spcAft>
                <a:spcPts val="0"/>
              </a:spcAft>
              <a:buClr>
                <a:schemeClr val="dk1"/>
              </a:buClr>
              <a:buSzPts val="1200"/>
              <a:buFont typeface="Calibri"/>
              <a:buNone/>
            </a:pPr>
            <a:r>
              <a:rPr lang="iw-IL" dirty="0"/>
              <a:t>פרטו על כל אחד מהמפתחות מדוע הוא חשוב מאוד לעבודת צוות מיטבית.</a:t>
            </a:r>
            <a:endParaRPr dirty="0"/>
          </a:p>
          <a:p>
            <a:pPr marL="0" lvl="0" indent="0" algn="r" rtl="1">
              <a:lnSpc>
                <a:spcPct val="100000"/>
              </a:lnSpc>
              <a:spcBef>
                <a:spcPts val="0"/>
              </a:spcBef>
              <a:spcAft>
                <a:spcPts val="0"/>
              </a:spcAft>
              <a:buClr>
                <a:schemeClr val="dk1"/>
              </a:buClr>
              <a:buSzPts val="1200"/>
              <a:buFont typeface="Calibri"/>
              <a:buNone/>
            </a:pPr>
            <a:r>
              <a:rPr lang="iw-IL" dirty="0"/>
              <a:t>מה הוא מצריך מאיתנו?</a:t>
            </a:r>
            <a:endParaRPr dirty="0"/>
          </a:p>
          <a:p>
            <a:pPr marL="228600" lvl="0" indent="-15240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dirty="0"/>
              <a:t>2</a:t>
            </a:r>
            <a:r>
              <a:rPr lang="iw-IL" b="1" dirty="0"/>
              <a:t>. קבלת החלטות- </a:t>
            </a:r>
            <a:r>
              <a:rPr lang="iw-IL" dirty="0"/>
              <a:t>קיימו דיון וחשבו יחד, מהם היתרונות והחסרונות של קבלת החלטות בהצבעה לעומת קבלת החלטות בשכנוע?</a:t>
            </a:r>
            <a:endParaRPr dirty="0"/>
          </a:p>
          <a:p>
            <a:pPr marL="0" lvl="0" indent="0" algn="r" rtl="1">
              <a:lnSpc>
                <a:spcPct val="100000"/>
              </a:lnSpc>
              <a:spcBef>
                <a:spcPts val="0"/>
              </a:spcBef>
              <a:spcAft>
                <a:spcPts val="0"/>
              </a:spcAft>
              <a:buClr>
                <a:schemeClr val="dk1"/>
              </a:buClr>
              <a:buSzPts val="1200"/>
              <a:buFont typeface="Calibri"/>
              <a:buNone/>
            </a:pPr>
            <a:r>
              <a:rPr lang="iw-IL" dirty="0"/>
              <a:t>מהי הדרך העדיפה עליכם?כיצד נדאג לכך שניתן ביטוי לכל חבר/ת צוות במהלך קבלת החלטות קבוצתית?</a:t>
            </a: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dirty="0"/>
              <a:t>3. </a:t>
            </a:r>
            <a:r>
              <a:rPr lang="iw-IL" b="1" dirty="0"/>
              <a:t>ניהול קונפליקט- </a:t>
            </a:r>
            <a:r>
              <a:rPr lang="iw-IL" i="0" dirty="0">
                <a:solidFill>
                  <a:srgbClr val="000000"/>
                </a:solidFill>
              </a:rPr>
              <a:t>תנו דוגמאות לנושאים שיכולים לעורר מחלוקת בצוות על פרויקט משותף, מהן הדרכים שיסייעו לנהל את הקונפליקט בהצלחה?</a:t>
            </a:r>
            <a:br>
              <a:rPr lang="iw-IL" i="0" dirty="0">
                <a:solidFill>
                  <a:srgbClr val="000000"/>
                </a:solidFill>
              </a:rPr>
            </a:br>
            <a:endParaRPr i="0" dirty="0">
              <a:solidFill>
                <a:srgbClr val="000000"/>
              </a:solidFill>
            </a:endParaRPr>
          </a:p>
          <a:p>
            <a:pPr marL="0" lvl="0" indent="0" algn="r" rtl="1">
              <a:lnSpc>
                <a:spcPct val="100000"/>
              </a:lnSpc>
              <a:spcBef>
                <a:spcPts val="0"/>
              </a:spcBef>
              <a:spcAft>
                <a:spcPts val="0"/>
              </a:spcAft>
              <a:buClr>
                <a:schemeClr val="dk1"/>
              </a:buClr>
              <a:buSzPts val="1200"/>
              <a:buFont typeface="Calibri"/>
              <a:buNone/>
            </a:pPr>
            <a:endParaRPr b="1" dirty="0"/>
          </a:p>
        </p:txBody>
      </p:sp>
      <p:sp>
        <p:nvSpPr>
          <p:cNvPr id="141" name="Google Shape;141;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400"/>
              <a:buFont typeface="Arial"/>
              <a:buNone/>
            </a:pPr>
            <a:r>
              <a:rPr lang="iw-IL"/>
              <a:t>צד אחד של הכרטיסיה - הנושא לשיחה והמשימה המרכזית</a:t>
            </a:r>
            <a:endParaRPr/>
          </a:p>
          <a:p>
            <a:pPr marL="0" lvl="0" indent="0" algn="r" rtl="1">
              <a:lnSpc>
                <a:spcPct val="100000"/>
              </a:lnSpc>
              <a:spcBef>
                <a:spcPts val="0"/>
              </a:spcBef>
              <a:spcAft>
                <a:spcPts val="0"/>
              </a:spcAft>
              <a:buSzPts val="1400"/>
              <a:buNone/>
            </a:pPr>
            <a:endParaRPr/>
          </a:p>
        </p:txBody>
      </p:sp>
      <p:sp>
        <p:nvSpPr>
          <p:cNvPr id="153" name="Google Shape;153;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1ba7b1df8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1ba7b1df8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iw-IL" b="1" dirty="0"/>
              <a:t>צד שני של הכרטיסיה- מחוון עם שאלות מנחות עבור התלמידים/ות:</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שיתוף פעולה - מה קורה כשאין שיתוף פעולה?מה נדרש מאיתנו כדי ליצור שיתוף פעולה?</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הקשבה - מדוע כל כך חשובה ההקשבה לאחר כדי להצליח כקבוצה?</a:t>
            </a:r>
            <a:r>
              <a:rPr lang="he-IL" dirty="0"/>
              <a:t> </a:t>
            </a:r>
            <a:r>
              <a:rPr lang="iw-IL" dirty="0"/>
              <a:t>איך זה קשור לכך שאני רוצה שיקשיבו לי?</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חלוקת תפקידים בצוות - האם במשחק ששיחקנו בתחילת המפגש חילקתם ביניכם תפקידים?האם כל אחד ידע בדיוק מה התפקיד שלו במשימה?</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 איך זה עזר לכם להצליח במשימה?</a:t>
            </a:r>
            <a:endParaRPr dirty="0"/>
          </a:p>
          <a:p>
            <a:pPr marL="0" lvl="0" indent="0" algn="r" rtl="1">
              <a:lnSpc>
                <a:spcPct val="100000"/>
              </a:lnSpc>
              <a:spcBef>
                <a:spcPts val="0"/>
              </a:spcBef>
              <a:spcAft>
                <a:spcPts val="0"/>
              </a:spcAft>
              <a:buSzPts val="1400"/>
              <a:buNone/>
            </a:pPr>
            <a:r>
              <a:rPr lang="iw-IL" b="1" dirty="0"/>
              <a:t>עבודת צוות מצריכה ממני- קבלת השונה, יוזמה, להכיר את מקומי בצוות, הכרת החוזקות שלי ושל האחר, להיות בנתינה</a:t>
            </a:r>
            <a:endParaRPr dirty="0"/>
          </a:p>
          <a:p>
            <a:pPr marL="0" lvl="0" indent="0" algn="r" rtl="1">
              <a:lnSpc>
                <a:spcPct val="100000"/>
              </a:lnSpc>
              <a:spcBef>
                <a:spcPts val="0"/>
              </a:spcBef>
              <a:spcAft>
                <a:spcPts val="0"/>
              </a:spcAft>
              <a:buSzPts val="1400"/>
              <a:buNone/>
            </a:pP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לתת מקום לאחר- זה משהו חשוב שנדרש מאיתנו כדי ליצור שיתוף פעולה טוב עם האחרים. מה זה אומר לדעתכם?ומה החשיבות של נתינת מקום למגוון דעות, יכולות וצרכים בצוות?</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סבלנות – בזמן שמישהו אחר מדבר, מסביר רעיון, או פועל בצורה מסוימת שלא תואמת בדיוק את איך שאני חושב/ת, מה אני עלול/ה להרגיש?</a:t>
            </a:r>
            <a:endParaRPr dirty="0"/>
          </a:p>
          <a:p>
            <a:pPr marL="171450" marR="0" lvl="0" indent="-171450" algn="r" rtl="1">
              <a:lnSpc>
                <a:spcPct val="100000"/>
              </a:lnSpc>
              <a:spcBef>
                <a:spcPts val="0"/>
              </a:spcBef>
              <a:spcAft>
                <a:spcPts val="0"/>
              </a:spcAft>
              <a:buClr>
                <a:schemeClr val="dk1"/>
              </a:buClr>
              <a:buSzPts val="1200"/>
              <a:buFont typeface="Arial"/>
              <a:buChar char="•"/>
            </a:pPr>
            <a:r>
              <a:rPr lang="iw-IL" dirty="0"/>
              <a:t>איפה ומתי נדרשת לדעתכם סבלנות בעבודת צוות?</a:t>
            </a:r>
            <a:endParaRPr dirty="0"/>
          </a:p>
          <a:p>
            <a:pPr marL="0" marR="0" lvl="0" indent="0" algn="r" rtl="1">
              <a:lnSpc>
                <a:spcPct val="100000"/>
              </a:lnSpc>
              <a:spcBef>
                <a:spcPts val="0"/>
              </a:spcBef>
              <a:spcAft>
                <a:spcPts val="0"/>
              </a:spcAft>
              <a:buClr>
                <a:schemeClr val="dk1"/>
              </a:buClr>
              <a:buSzPts val="1200"/>
              <a:buFont typeface="Arial"/>
              <a:buNone/>
            </a:pPr>
            <a:r>
              <a:rPr lang="iw-IL" b="1" dirty="0"/>
              <a:t>עבודת צוות מצריכה ממני סבלנות וסובלנות, הכרה במגוון דעות, הכרה בחשיבות הלכידות והאחדות בקבוצה יחד עם חשיבות השוני בין החברים/ות. </a:t>
            </a:r>
            <a:endParaRPr b="1" dirty="0"/>
          </a:p>
          <a:p>
            <a:pPr marL="0" lvl="0" indent="0" algn="r" rtl="1">
              <a:lnSpc>
                <a:spcPct val="100000"/>
              </a:lnSpc>
              <a:spcBef>
                <a:spcPts val="0"/>
              </a:spcBef>
              <a:spcAft>
                <a:spcPts val="0"/>
              </a:spcAft>
              <a:buClr>
                <a:schemeClr val="dk1"/>
              </a:buClr>
              <a:buSzPts val="1200"/>
              <a:buFont typeface="Arial"/>
              <a:buNone/>
            </a:pPr>
            <a:endParaRPr dirty="0"/>
          </a:p>
          <a:p>
            <a:pPr marL="171450" marR="0" lvl="0" indent="-95250" algn="r" rtl="1">
              <a:lnSpc>
                <a:spcPct val="100000"/>
              </a:lnSpc>
              <a:spcBef>
                <a:spcPts val="0"/>
              </a:spcBef>
              <a:spcAft>
                <a:spcPts val="0"/>
              </a:spcAft>
              <a:buClr>
                <a:schemeClr val="dk1"/>
              </a:buClr>
              <a:buSzPts val="1200"/>
              <a:buFont typeface="Arial"/>
              <a:buNone/>
            </a:pPr>
            <a:endParaRPr dirty="0"/>
          </a:p>
          <a:p>
            <a:pPr marL="171450" marR="0" lvl="0" indent="-95250" algn="r" rtl="1">
              <a:lnSpc>
                <a:spcPct val="100000"/>
              </a:lnSpc>
              <a:spcBef>
                <a:spcPts val="0"/>
              </a:spcBef>
              <a:spcAft>
                <a:spcPts val="0"/>
              </a:spcAft>
              <a:buClr>
                <a:schemeClr val="dk1"/>
              </a:buClr>
              <a:buSzPts val="1200"/>
              <a:buFont typeface="Arial"/>
              <a:buNone/>
            </a:pPr>
            <a:endParaRPr dirty="0"/>
          </a:p>
          <a:p>
            <a:pPr marL="0" marR="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SzPts val="1400"/>
              <a:buNone/>
            </a:pPr>
            <a:endParaRPr dirty="0"/>
          </a:p>
        </p:txBody>
      </p:sp>
      <p:sp>
        <p:nvSpPr>
          <p:cNvPr id="176" name="Google Shape;176;g31ba7b1df89_0_12: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400"/>
              <a:buFont typeface="Arial"/>
              <a:buNone/>
            </a:pPr>
            <a:r>
              <a:rPr lang="iw-IL"/>
              <a:t>צד אחד של הכרטיסיה - הנושא לשיחה והמשימה המרכזית</a:t>
            </a:r>
            <a:endParaRPr/>
          </a:p>
          <a:p>
            <a:pPr marL="0" lvl="0" indent="0" algn="r" rtl="1">
              <a:lnSpc>
                <a:spcPct val="100000"/>
              </a:lnSpc>
              <a:spcBef>
                <a:spcPts val="0"/>
              </a:spcBef>
              <a:spcAft>
                <a:spcPts val="0"/>
              </a:spcAft>
              <a:buSzPts val="1400"/>
              <a:buNone/>
            </a:pPr>
            <a:endParaRPr/>
          </a:p>
        </p:txBody>
      </p:sp>
      <p:sp>
        <p:nvSpPr>
          <p:cNvPr id="192" name="Google Shape;192;p3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1ba7b1df8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31ba7b1df8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Calibri"/>
              <a:buNone/>
            </a:pPr>
            <a:r>
              <a:rPr lang="iw-IL" b="1" dirty="0"/>
              <a:t>צד שני של הכרטיסיה- מחוון לשיחה בנושא קבלת החלטות- </a:t>
            </a:r>
            <a:endParaRPr b="1" dirty="0"/>
          </a:p>
          <a:p>
            <a:pPr marL="0" lvl="0" indent="0" algn="r" rtl="1">
              <a:lnSpc>
                <a:spcPct val="100000"/>
              </a:lnSpc>
              <a:spcBef>
                <a:spcPts val="0"/>
              </a:spcBef>
              <a:spcAft>
                <a:spcPts val="0"/>
              </a:spcAft>
              <a:buClr>
                <a:schemeClr val="dk1"/>
              </a:buClr>
              <a:buSzPts val="1200"/>
              <a:buFont typeface="Calibri"/>
              <a:buNone/>
            </a:pPr>
            <a:r>
              <a:rPr lang="iw-IL" dirty="0"/>
              <a:t>קיימו דיון וחשבו יחד,</a:t>
            </a:r>
            <a:endParaRPr dirty="0"/>
          </a:p>
          <a:p>
            <a:pPr marL="0" lvl="0" indent="0" algn="r" rtl="1">
              <a:lnSpc>
                <a:spcPct val="100000"/>
              </a:lnSpc>
              <a:spcBef>
                <a:spcPts val="0"/>
              </a:spcBef>
              <a:spcAft>
                <a:spcPts val="0"/>
              </a:spcAft>
              <a:buClr>
                <a:schemeClr val="dk1"/>
              </a:buClr>
              <a:buSzPts val="1200"/>
              <a:buFont typeface="Calibri"/>
              <a:buNone/>
            </a:pPr>
            <a:r>
              <a:rPr lang="iw-IL" dirty="0"/>
              <a:t>אילו דרכים אתם מכירים לקבלת החלטה משותפת?</a:t>
            </a:r>
            <a:endParaRPr dirty="0"/>
          </a:p>
          <a:p>
            <a:pPr marL="0" lvl="0" indent="0" algn="r" rtl="1">
              <a:lnSpc>
                <a:spcPct val="100000"/>
              </a:lnSpc>
              <a:spcBef>
                <a:spcPts val="0"/>
              </a:spcBef>
              <a:spcAft>
                <a:spcPts val="0"/>
              </a:spcAft>
              <a:buClr>
                <a:schemeClr val="dk1"/>
              </a:buClr>
              <a:buSzPts val="1200"/>
              <a:buFont typeface="Calibri"/>
              <a:buNone/>
            </a:pPr>
            <a:r>
              <a:rPr lang="iw-IL" dirty="0"/>
              <a:t>מהם היתרונות והחסרונות של קבלת החלטות בהצבעה לעומת קבלת החלטות בשכנוע, הצבעה או פשרה?</a:t>
            </a:r>
            <a:endParaRPr dirty="0"/>
          </a:p>
          <a:p>
            <a:pPr marL="0" lvl="0" indent="0" algn="r" rtl="1">
              <a:lnSpc>
                <a:spcPct val="100000"/>
              </a:lnSpc>
              <a:spcBef>
                <a:spcPts val="0"/>
              </a:spcBef>
              <a:spcAft>
                <a:spcPts val="0"/>
              </a:spcAft>
              <a:buClr>
                <a:schemeClr val="dk1"/>
              </a:buClr>
              <a:buSzPts val="1200"/>
              <a:buFont typeface="Calibri"/>
              <a:buNone/>
            </a:pPr>
            <a:r>
              <a:rPr lang="iw-IL" dirty="0"/>
              <a:t>מהי הדרך העדיפה עליכם?</a:t>
            </a:r>
            <a:endParaRPr dirty="0"/>
          </a:p>
          <a:p>
            <a:pPr marL="0" lvl="0" indent="0" algn="r" rtl="1">
              <a:lnSpc>
                <a:spcPct val="100000"/>
              </a:lnSpc>
              <a:spcBef>
                <a:spcPts val="0"/>
              </a:spcBef>
              <a:spcAft>
                <a:spcPts val="0"/>
              </a:spcAft>
              <a:buClr>
                <a:schemeClr val="dk1"/>
              </a:buClr>
              <a:buSzPts val="1200"/>
              <a:buFont typeface="Calibri"/>
              <a:buNone/>
            </a:pPr>
            <a:r>
              <a:rPr lang="iw-IL" dirty="0"/>
              <a:t>כיצד נדאג לכך שכל חבר צוות יבוא לידי ביטוי וישמיע את דעתו / קולו במהלך קבלת ההחלטות?</a:t>
            </a:r>
            <a:endParaRPr dirty="0"/>
          </a:p>
          <a:p>
            <a:pPr marL="0" lvl="0" indent="0" algn="r" rtl="1">
              <a:lnSpc>
                <a:spcPct val="100000"/>
              </a:lnSpc>
              <a:spcBef>
                <a:spcPts val="0"/>
              </a:spcBef>
              <a:spcAft>
                <a:spcPts val="0"/>
              </a:spcAft>
              <a:buClr>
                <a:schemeClr val="dk1"/>
              </a:buClr>
              <a:buSzPts val="1200"/>
              <a:buFont typeface="Calibri"/>
              <a:buNone/>
            </a:pPr>
            <a:r>
              <a:rPr lang="iw-IL" dirty="0"/>
              <a:t>מדוע חשוב לכבד החלטה משותפת בקבוצה גם אם היא נוגדת את דעתי?</a:t>
            </a: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b="1" dirty="0"/>
              <a:t>הנחיה למורה לחיזוק הקבוצה:</a:t>
            </a:r>
            <a:endParaRPr dirty="0"/>
          </a:p>
          <a:p>
            <a:pPr marL="0" lvl="0" indent="0" algn="r" rtl="1">
              <a:lnSpc>
                <a:spcPct val="100000"/>
              </a:lnSpc>
              <a:spcBef>
                <a:spcPts val="0"/>
              </a:spcBef>
              <a:spcAft>
                <a:spcPts val="0"/>
              </a:spcAft>
              <a:buClr>
                <a:schemeClr val="dk1"/>
              </a:buClr>
              <a:buSzPts val="1200"/>
              <a:buFont typeface="Calibri"/>
              <a:buNone/>
            </a:pPr>
            <a:r>
              <a:rPr lang="iw-IL" dirty="0"/>
              <a:t>הצבעה: יתרונות- כל משתתף/ת מקבל/ת ביטוי לקולו/ה, הרוב קובע, החיסרון- המיעוט לא מקבל מענה לצרכים שלו או ביטוי לרעיון שלו.</a:t>
            </a:r>
            <a:endParaRPr dirty="0"/>
          </a:p>
          <a:p>
            <a:pPr marL="0" lvl="0" indent="0" algn="r" rtl="1">
              <a:lnSpc>
                <a:spcPct val="100000"/>
              </a:lnSpc>
              <a:spcBef>
                <a:spcPts val="0"/>
              </a:spcBef>
              <a:spcAft>
                <a:spcPts val="0"/>
              </a:spcAft>
              <a:buClr>
                <a:schemeClr val="dk1"/>
              </a:buClr>
              <a:buSzPts val="1200"/>
              <a:buFont typeface="Calibri"/>
              <a:buNone/>
            </a:pPr>
            <a:r>
              <a:rPr lang="iw-IL" dirty="0"/>
              <a:t>שכנוע: הזדמנות לכל אחד להציג את הצד שלו, הזדמנות לשינוי דיעה או עמדה אצל האחר.</a:t>
            </a:r>
            <a:endParaRPr dirty="0"/>
          </a:p>
          <a:p>
            <a:pPr marL="0" lvl="0" indent="0" algn="r" rtl="1">
              <a:lnSpc>
                <a:spcPct val="100000"/>
              </a:lnSpc>
              <a:spcBef>
                <a:spcPts val="0"/>
              </a:spcBef>
              <a:spcAft>
                <a:spcPts val="0"/>
              </a:spcAft>
              <a:buClr>
                <a:schemeClr val="dk1"/>
              </a:buClr>
              <a:buSzPts val="1200"/>
              <a:buFont typeface="Calibri"/>
              <a:buNone/>
            </a:pPr>
            <a:r>
              <a:rPr lang="iw-IL" dirty="0"/>
              <a:t>פשרה: כל אחד מקבל ביטוי ומענה לחלק מהצורך שלו.</a:t>
            </a: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endParaRPr dirty="0"/>
          </a:p>
          <a:p>
            <a:pPr marL="0" lvl="0" indent="0" algn="r" rtl="1">
              <a:lnSpc>
                <a:spcPct val="100000"/>
              </a:lnSpc>
              <a:spcBef>
                <a:spcPts val="0"/>
              </a:spcBef>
              <a:spcAft>
                <a:spcPts val="0"/>
              </a:spcAft>
              <a:buClr>
                <a:schemeClr val="dk1"/>
              </a:buClr>
              <a:buSzPts val="1200"/>
              <a:buFont typeface="Calibri"/>
              <a:buNone/>
            </a:pPr>
            <a:r>
              <a:rPr lang="iw-IL" dirty="0"/>
              <a:t>שלבים בקבלת החלטות: </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הגדרת הבעיה</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איסוף מידע על הבעיה</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גיבוש אפשרויות חלופיות</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הערכה של החלופות</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בחירת חלופה</a:t>
            </a:r>
            <a:endParaRPr dirty="0"/>
          </a:p>
          <a:p>
            <a:pPr marL="228600" lvl="0" indent="-228600" algn="r" rtl="1">
              <a:lnSpc>
                <a:spcPct val="100000"/>
              </a:lnSpc>
              <a:spcBef>
                <a:spcPts val="0"/>
              </a:spcBef>
              <a:spcAft>
                <a:spcPts val="0"/>
              </a:spcAft>
              <a:buClr>
                <a:schemeClr val="dk1"/>
              </a:buClr>
              <a:buSzPts val="1200"/>
              <a:buFont typeface="Calibri"/>
              <a:buAutoNum type="arabicPeriod"/>
            </a:pPr>
            <a:r>
              <a:rPr lang="iw-IL" dirty="0"/>
              <a:t>משוב</a:t>
            </a:r>
            <a:endParaRPr dirty="0"/>
          </a:p>
          <a:p>
            <a:pPr marL="228600" lvl="0" indent="-152400" algn="r" rtl="1">
              <a:lnSpc>
                <a:spcPct val="100000"/>
              </a:lnSpc>
              <a:spcBef>
                <a:spcPts val="0"/>
              </a:spcBef>
              <a:spcAft>
                <a:spcPts val="0"/>
              </a:spcAft>
              <a:buClr>
                <a:schemeClr val="dk1"/>
              </a:buClr>
              <a:buSzPts val="1200"/>
              <a:buFont typeface="Calibri"/>
              <a:buNone/>
            </a:pPr>
            <a:endParaRPr dirty="0"/>
          </a:p>
          <a:p>
            <a:pPr marL="0" marR="0" lvl="0" indent="0" algn="r" rtl="1">
              <a:lnSpc>
                <a:spcPct val="100000"/>
              </a:lnSpc>
              <a:spcBef>
                <a:spcPts val="0"/>
              </a:spcBef>
              <a:spcAft>
                <a:spcPts val="0"/>
              </a:spcAft>
              <a:buClr>
                <a:schemeClr val="dk1"/>
              </a:buClr>
              <a:buSzPts val="1200"/>
              <a:buFont typeface="Calibri"/>
              <a:buNone/>
            </a:pPr>
            <a:endParaRPr dirty="0"/>
          </a:p>
        </p:txBody>
      </p:sp>
      <p:sp>
        <p:nvSpPr>
          <p:cNvPr id="213" name="Google Shape;213;g31ba7b1df89_0_19: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t>צד אחד של הכרטיסיה - הנושא לשיחה והמשימה המרכזית</a:t>
            </a:r>
            <a:endParaRPr/>
          </a:p>
        </p:txBody>
      </p:sp>
      <p:sp>
        <p:nvSpPr>
          <p:cNvPr id="229" name="Google Shape;229;p3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r" rtl="1">
              <a:lnSpc>
                <a:spcPct val="100000"/>
              </a:lnSpc>
              <a:spcBef>
                <a:spcPts val="0"/>
              </a:spcBef>
              <a:spcAft>
                <a:spcPts val="0"/>
              </a:spcAft>
              <a:buSzPts val="1400"/>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4400"/>
              <a:buFont typeface="Pla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757575"/>
              </a:buClr>
              <a:buSzPts val="2400"/>
              <a:buNone/>
              <a:defRPr sz="2400">
                <a:solidFill>
                  <a:srgbClr val="757575"/>
                </a:solidFill>
              </a:defRPr>
            </a:lvl1pPr>
            <a:lvl2pPr marL="914400" lvl="1" indent="-228600" algn="r" rtl="1">
              <a:lnSpc>
                <a:spcPct val="90000"/>
              </a:lnSpc>
              <a:spcBef>
                <a:spcPts val="500"/>
              </a:spcBef>
              <a:spcAft>
                <a:spcPts val="0"/>
              </a:spcAft>
              <a:buClr>
                <a:srgbClr val="757575"/>
              </a:buClr>
              <a:buSzPts val="2000"/>
              <a:buNone/>
              <a:defRPr sz="2000">
                <a:solidFill>
                  <a:srgbClr val="757575"/>
                </a:solidFill>
              </a:defRPr>
            </a:lvl2pPr>
            <a:lvl3pPr marL="1371600" lvl="2" indent="-228600" algn="r" rtl="1">
              <a:lnSpc>
                <a:spcPct val="90000"/>
              </a:lnSpc>
              <a:spcBef>
                <a:spcPts val="500"/>
              </a:spcBef>
              <a:spcAft>
                <a:spcPts val="0"/>
              </a:spcAft>
              <a:buClr>
                <a:srgbClr val="757575"/>
              </a:buClr>
              <a:buSzPts val="1800"/>
              <a:buNone/>
              <a:defRPr sz="1800">
                <a:solidFill>
                  <a:srgbClr val="757575"/>
                </a:solidFill>
              </a:defRPr>
            </a:lvl3pPr>
            <a:lvl4pPr marL="1828800" lvl="3" indent="-228600" algn="r" rtl="1">
              <a:lnSpc>
                <a:spcPct val="90000"/>
              </a:lnSpc>
              <a:spcBef>
                <a:spcPts val="500"/>
              </a:spcBef>
              <a:spcAft>
                <a:spcPts val="0"/>
              </a:spcAft>
              <a:buClr>
                <a:srgbClr val="757575"/>
              </a:buClr>
              <a:buSzPts val="1600"/>
              <a:buNone/>
              <a:defRPr sz="1600">
                <a:solidFill>
                  <a:srgbClr val="757575"/>
                </a:solidFill>
              </a:defRPr>
            </a:lvl4pPr>
            <a:lvl5pPr marL="2286000" lvl="4" indent="-228600" algn="r" rtl="1">
              <a:lnSpc>
                <a:spcPct val="90000"/>
              </a:lnSpc>
              <a:spcBef>
                <a:spcPts val="500"/>
              </a:spcBef>
              <a:spcAft>
                <a:spcPts val="0"/>
              </a:spcAft>
              <a:buClr>
                <a:srgbClr val="757575"/>
              </a:buClr>
              <a:buSzPts val="1600"/>
              <a:buNone/>
              <a:defRPr sz="1600">
                <a:solidFill>
                  <a:srgbClr val="757575"/>
                </a:solidFill>
              </a:defRPr>
            </a:lvl5pPr>
            <a:lvl6pPr marL="2743200" lvl="5" indent="-228600" algn="r" rtl="1">
              <a:lnSpc>
                <a:spcPct val="90000"/>
              </a:lnSpc>
              <a:spcBef>
                <a:spcPts val="500"/>
              </a:spcBef>
              <a:spcAft>
                <a:spcPts val="0"/>
              </a:spcAft>
              <a:buClr>
                <a:srgbClr val="757575"/>
              </a:buClr>
              <a:buSzPts val="1600"/>
              <a:buNone/>
              <a:defRPr sz="1600">
                <a:solidFill>
                  <a:srgbClr val="757575"/>
                </a:solidFill>
              </a:defRPr>
            </a:lvl6pPr>
            <a:lvl7pPr marL="3200400" lvl="6" indent="-228600" algn="r" rtl="1">
              <a:lnSpc>
                <a:spcPct val="90000"/>
              </a:lnSpc>
              <a:spcBef>
                <a:spcPts val="500"/>
              </a:spcBef>
              <a:spcAft>
                <a:spcPts val="0"/>
              </a:spcAft>
              <a:buClr>
                <a:srgbClr val="757575"/>
              </a:buClr>
              <a:buSzPts val="1600"/>
              <a:buNone/>
              <a:defRPr sz="1600">
                <a:solidFill>
                  <a:srgbClr val="757575"/>
                </a:solidFill>
              </a:defRPr>
            </a:lvl7pPr>
            <a:lvl8pPr marL="3657600" lvl="7" indent="-228600" algn="r" rtl="1">
              <a:lnSpc>
                <a:spcPct val="90000"/>
              </a:lnSpc>
              <a:spcBef>
                <a:spcPts val="500"/>
              </a:spcBef>
              <a:spcAft>
                <a:spcPts val="0"/>
              </a:spcAft>
              <a:buClr>
                <a:srgbClr val="757575"/>
              </a:buClr>
              <a:buSzPts val="1600"/>
              <a:buNone/>
              <a:defRPr sz="1600">
                <a:solidFill>
                  <a:srgbClr val="757575"/>
                </a:solidFill>
              </a:defRPr>
            </a:lvl8pPr>
            <a:lvl9pPr marL="4114800" lvl="8" indent="-228600" algn="r" rtl="1">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g31ba7b1df89_0_0">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8" name="Google Shape;90;g31ba7b1df89_0_0">
            <a:extLst>
              <a:ext uri="{FF2B5EF4-FFF2-40B4-BE49-F238E27FC236}">
                <a16:creationId xmlns:a16="http://schemas.microsoft.com/office/drawing/2014/main" id="{F02DC933-2FF7-513C-8EE4-422DD47E4D4F}"/>
              </a:ext>
              <a:ext uri="{C183D7F6-B498-43B3-948B-1728B52AA6E4}">
                <adec:decorative xmlns:adec="http://schemas.microsoft.com/office/drawing/2017/decorative" val="1"/>
              </a:ext>
            </a:extLst>
          </p:cNvPr>
          <p:cNvSpPr/>
          <p:nvPr/>
        </p:nvSpPr>
        <p:spPr>
          <a:xfrm>
            <a:off x="0" y="0"/>
            <a:ext cx="12192000" cy="1371027"/>
          </a:xfrm>
          <a:prstGeom prst="roundRect">
            <a:avLst/>
          </a:prstGeom>
          <a:solidFill>
            <a:srgbClr val="0D3512">
              <a:alpha val="50196"/>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 name="Google Shape;90;g31ba7b1df89_0_0">
            <a:extLst>
              <a:ext uri="{C183D7F6-B498-43B3-948B-1728B52AA6E4}">
                <adec:decorative xmlns:adec="http://schemas.microsoft.com/office/drawing/2017/decorative" val="1"/>
              </a:ext>
            </a:extLst>
          </p:cNvPr>
          <p:cNvSpPr/>
          <p:nvPr/>
        </p:nvSpPr>
        <p:spPr>
          <a:xfrm>
            <a:off x="2545278" y="1371027"/>
            <a:ext cx="7101444" cy="1352072"/>
          </a:xfrm>
          <a:prstGeom prst="roundRect">
            <a:avLst>
              <a:gd name="adj" fmla="val 16667"/>
            </a:avLst>
          </a:prstGeom>
          <a:solidFill>
            <a:srgbClr val="0D3512">
              <a:alpha val="50196"/>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g31ba7b1df89_0_0">
            <a:extLst>
              <a:ext uri="{C183D7F6-B498-43B3-948B-1728B52AA6E4}">
                <adec:decorative xmlns:adec="http://schemas.microsoft.com/office/drawing/2017/decorative" val="0"/>
              </a:ext>
            </a:extLst>
          </p:cNvPr>
          <p:cNvSpPr txBox="1">
            <a:spLocks noGrp="1"/>
          </p:cNvSpPr>
          <p:nvPr>
            <p:ph type="ctrTitle"/>
          </p:nvPr>
        </p:nvSpPr>
        <p:spPr>
          <a:xfrm>
            <a:off x="2545278" y="1481322"/>
            <a:ext cx="7101444" cy="1176707"/>
          </a:xfrm>
          <a:prstGeom prst="rect">
            <a:avLst/>
          </a:prstGeom>
          <a:noFill/>
          <a:ln>
            <a:noFill/>
          </a:ln>
        </p:spPr>
        <p:txBody>
          <a:bodyPr spcFirstLastPara="1" wrap="square" lIns="91425" tIns="45700" rIns="91425" bIns="45700" anchor="b" anchorCtr="0">
            <a:noAutofit/>
          </a:bodyPr>
          <a:lstStyle/>
          <a:p>
            <a:pPr marL="0" lvl="0" indent="0" algn="ctr" rtl="1">
              <a:lnSpc>
                <a:spcPct val="90000"/>
              </a:lnSpc>
              <a:spcBef>
                <a:spcPts val="0"/>
              </a:spcBef>
              <a:spcAft>
                <a:spcPts val="0"/>
              </a:spcAft>
              <a:buSzPts val="6000"/>
              <a:buNone/>
            </a:pPr>
            <a:r>
              <a:rPr lang="iw-IL" sz="8800" b="1" dirty="0">
                <a:solidFill>
                  <a:schemeClr val="lt1"/>
                </a:solidFill>
                <a:latin typeface="Calibri"/>
                <a:ea typeface="Calibri"/>
                <a:cs typeface="Calibri"/>
                <a:sym typeface="Calibri"/>
              </a:rPr>
              <a:t>עובדים טוב יחד!</a:t>
            </a:r>
            <a:endParaRPr sz="8800" b="1" dirty="0">
              <a:solidFill>
                <a:schemeClr val="lt1"/>
              </a:solidFill>
              <a:latin typeface="Calibri"/>
              <a:ea typeface="Calibri"/>
              <a:cs typeface="Calibri"/>
              <a:sym typeface="Calibri"/>
            </a:endParaRPr>
          </a:p>
        </p:txBody>
      </p:sp>
      <p:sp>
        <p:nvSpPr>
          <p:cNvPr id="92" name="Google Shape;92;g31ba7b1df89_0_0">
            <a:extLst>
              <a:ext uri="{C183D7F6-B498-43B3-948B-1728B52AA6E4}">
                <adec:decorative xmlns:adec="http://schemas.microsoft.com/office/drawing/2017/decorative" val="1"/>
              </a:ext>
            </a:extLst>
          </p:cNvPr>
          <p:cNvSpPr/>
          <p:nvPr/>
        </p:nvSpPr>
        <p:spPr>
          <a:xfrm>
            <a:off x="2250010" y="4778003"/>
            <a:ext cx="7487756" cy="744023"/>
          </a:xfrm>
          <a:prstGeom prst="roundRect">
            <a:avLst>
              <a:gd name="adj" fmla="val 16667"/>
            </a:avLst>
          </a:prstGeom>
          <a:solidFill>
            <a:srgbClr val="FFFFFF">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 name="Google Shape;93;g31ba7b1df89_0_0"/>
          <p:cNvSpPr txBox="1">
            <a:spLocks noGrp="1"/>
          </p:cNvSpPr>
          <p:nvPr>
            <p:ph type="subTitle" idx="1"/>
          </p:nvPr>
        </p:nvSpPr>
        <p:spPr>
          <a:xfrm>
            <a:off x="2250010" y="4778003"/>
            <a:ext cx="7224883" cy="625269"/>
          </a:xfrm>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1000"/>
              </a:spcBef>
              <a:spcAft>
                <a:spcPts val="0"/>
              </a:spcAft>
              <a:buSzPts val="2400"/>
              <a:buNone/>
            </a:pPr>
            <a:r>
              <a:rPr lang="iw-IL">
                <a:solidFill>
                  <a:srgbClr val="0C3512"/>
                </a:solidFill>
                <a:latin typeface="Calibri"/>
                <a:ea typeface="Calibri"/>
                <a:cs typeface="Calibri"/>
                <a:sym typeface="Calibri"/>
              </a:rPr>
              <a:t>כלים ומיומנויות </a:t>
            </a:r>
            <a:r>
              <a:rPr lang="iw-IL" b="1">
                <a:solidFill>
                  <a:srgbClr val="0C3512"/>
                </a:solidFill>
                <a:latin typeface="Calibri"/>
                <a:ea typeface="Calibri"/>
                <a:cs typeface="Calibri"/>
                <a:sym typeface="Calibri"/>
              </a:rPr>
              <a:t>לעבודה קבוצתית טובה </a:t>
            </a:r>
            <a:r>
              <a:rPr lang="iw-IL">
                <a:solidFill>
                  <a:srgbClr val="0C3512"/>
                </a:solidFill>
                <a:latin typeface="Calibri"/>
                <a:ea typeface="Calibri"/>
                <a:cs typeface="Calibri"/>
                <a:sym typeface="Calibri"/>
              </a:rPr>
              <a:t>של כוח המשימה הירוק</a:t>
            </a:r>
            <a:endParaRPr/>
          </a:p>
        </p:txBody>
      </p:sp>
      <p:pic>
        <p:nvPicPr>
          <p:cNvPr id="94" name="Google Shape;94;g31ba7b1df89_0_0">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24287" y="959844"/>
            <a:ext cx="1044870" cy="1012218"/>
          </a:xfrm>
          <a:prstGeom prst="rect">
            <a:avLst/>
          </a:prstGeom>
          <a:noFill/>
          <a:ln>
            <a:noFill/>
          </a:ln>
        </p:spPr>
      </p:pic>
      <p:pic>
        <p:nvPicPr>
          <p:cNvPr id="3" name="Google Shape;94;p20">
            <a:extLst>
              <a:ext uri="{FF2B5EF4-FFF2-40B4-BE49-F238E27FC236}">
                <a16:creationId xmlns:a16="http://schemas.microsoft.com/office/drawing/2014/main" id="{B27F3AA0-BD7F-0C54-83AB-6B5752EDBE9A}"/>
              </a:ex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960253" y="165328"/>
            <a:ext cx="720333" cy="894206"/>
          </a:xfrm>
          <a:prstGeom prst="rect">
            <a:avLst/>
          </a:prstGeom>
          <a:noFill/>
          <a:ln>
            <a:noFill/>
          </a:ln>
          <a:effectLst>
            <a:outerShdw blurRad="63500" sx="102000" sy="102000" algn="ctr" rotWithShape="0">
              <a:srgbClr val="000000">
                <a:alpha val="40000"/>
              </a:srgbClr>
            </a:outerShdw>
          </a:effectLst>
        </p:spPr>
      </p:pic>
      <p:sp>
        <p:nvSpPr>
          <p:cNvPr id="4" name="תיבת טקסט 3">
            <a:extLst>
              <a:ext uri="{FF2B5EF4-FFF2-40B4-BE49-F238E27FC236}">
                <a16:creationId xmlns:a16="http://schemas.microsoft.com/office/drawing/2014/main" id="{D3F86B47-C648-D76E-6BD8-08FFF7187901}"/>
              </a:ext>
            </a:extLst>
          </p:cNvPr>
          <p:cNvSpPr txBox="1"/>
          <p:nvPr/>
        </p:nvSpPr>
        <p:spPr>
          <a:xfrm>
            <a:off x="8497398" y="199657"/>
            <a:ext cx="2357120" cy="738664"/>
          </a:xfrm>
          <a:prstGeom prst="rect">
            <a:avLst/>
          </a:prstGeom>
          <a:noFill/>
        </p:spPr>
        <p:txBody>
          <a:bodyPr wrap="square" rtlCol="0">
            <a:spAutoFit/>
          </a:bodyPr>
          <a:lstStyle/>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פדגוגי - האגף לחינוך יסודי</a:t>
            </a:r>
          </a:p>
          <a:p>
            <a:pPr algn="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מזכירות פדגוגית - אגף מדעים</a:t>
            </a:r>
          </a:p>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חדשנות וטכנולוגיה</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BD4ED278-6881-D8FD-5B83-A98FA55FA881}"/>
              </a:ext>
            </a:extLst>
          </p:cNvPr>
          <p:cNvSpPr txBox="1"/>
          <p:nvPr/>
        </p:nvSpPr>
        <p:spPr>
          <a:xfrm>
            <a:off x="10748783" y="1002373"/>
            <a:ext cx="1143272" cy="307777"/>
          </a:xfrm>
          <a:prstGeom prst="rect">
            <a:avLst/>
          </a:prstGeom>
          <a:noFill/>
        </p:spPr>
        <p:txBody>
          <a:bodyPr wrap="square" rtlCol="0">
            <a:spAutoFit/>
          </a:bodyPr>
          <a:lstStyle/>
          <a:p>
            <a:pPr algn="ct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משרד החינוך</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A1BAB4C1-9AA3-42CD-CCE0-8545726D267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9945" y="199657"/>
            <a:ext cx="1461173" cy="1105656"/>
          </a:xfrm>
          <a:prstGeom prst="rect">
            <a:avLst/>
          </a:prstGeom>
          <a:effectLst>
            <a:glow>
              <a:schemeClr val="bg1">
                <a:alpha val="51000"/>
              </a:schemeClr>
            </a:glow>
            <a:outerShdw dist="25400" dir="2700000" algn="tl" rotWithShape="0">
              <a:schemeClr val="bg1">
                <a:alpha val="38000"/>
              </a:scheme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2">
            <a:extLst>
              <a:ext uri="{C183D7F6-B498-43B3-948B-1728B52AA6E4}">
                <adec:decorative xmlns:adec="http://schemas.microsoft.com/office/drawing/2017/decorative" val="1"/>
              </a:ext>
            </a:extLst>
          </p:cNvPr>
          <p:cNvPicPr preferRelativeResize="0"/>
          <p:nvPr/>
        </p:nvPicPr>
        <p:blipFill rotWithShape="1">
          <a:blip r:embed="rId3" cstate="email">
            <a:alphaModFix amt="85000"/>
            <a:extLst>
              <a:ext uri="{28A0092B-C50C-407E-A947-70E740481C1C}">
                <a14:useLocalDpi xmlns:a14="http://schemas.microsoft.com/office/drawing/2010/main"/>
              </a:ext>
            </a:extLst>
          </a:blip>
          <a:srcRect/>
          <a:stretch/>
        </p:blipFill>
        <p:spPr>
          <a:xfrm>
            <a:off x="-3196" y="2944"/>
            <a:ext cx="12192000" cy="6858000"/>
          </a:xfrm>
          <a:prstGeom prst="rect">
            <a:avLst/>
          </a:prstGeom>
          <a:noFill/>
          <a:ln>
            <a:noFill/>
          </a:ln>
          <a:effectLst>
            <a:outerShdw blurRad="50800" dist="50800" dir="5400000" algn="ctr" rotWithShape="0">
              <a:srgbClr val="0C3512"/>
            </a:outerShdw>
          </a:effectLst>
        </p:spPr>
      </p:pic>
      <p:sp>
        <p:nvSpPr>
          <p:cNvPr id="247" name="Google Shape;247;p32">
            <a:extLst>
              <a:ext uri="{C183D7F6-B498-43B3-948B-1728B52AA6E4}">
                <adec:decorative xmlns:adec="http://schemas.microsoft.com/office/drawing/2017/decorative" val="1"/>
              </a:ext>
            </a:extLst>
          </p:cNvPr>
          <p:cNvSpPr/>
          <p:nvPr/>
        </p:nvSpPr>
        <p:spPr>
          <a:xfrm>
            <a:off x="133214" y="2087829"/>
            <a:ext cx="11919179" cy="41999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8" name="Google Shape;248;p32"/>
          <p:cNvSpPr txBox="1">
            <a:spLocks noGrp="1"/>
          </p:cNvSpPr>
          <p:nvPr>
            <p:ph type="title" idx="4294967295"/>
          </p:nvPr>
        </p:nvSpPr>
        <p:spPr>
          <a:xfrm>
            <a:off x="-121683" y="383801"/>
            <a:ext cx="12428971"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7200"/>
              <a:buFont typeface="Play"/>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כרטיסייה לשיחה בנושא ניהול קונפליקטים</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9" name="Google Shape;249;p32"/>
          <p:cNvSpPr txBox="1"/>
          <p:nvPr/>
        </p:nvSpPr>
        <p:spPr>
          <a:xfrm>
            <a:off x="2945939" y="1382171"/>
            <a:ext cx="6300123" cy="424732"/>
          </a:xfrm>
          <a:prstGeom prst="rect">
            <a:avLst/>
          </a:prstGeom>
          <a:noFill/>
          <a:ln>
            <a:noFill/>
          </a:ln>
        </p:spPr>
        <p:txBody>
          <a:bodyPr spcFirstLastPara="1" wrap="square" lIns="91425" tIns="45700" rIns="91425" bIns="45700" anchor="t" anchorCtr="0">
            <a:spAutoFit/>
          </a:bodyPr>
          <a:lstStyle/>
          <a:p>
            <a:pPr marL="0" marR="0" lvl="0" indent="0" algn="r" rtl="1">
              <a:lnSpc>
                <a:spcPct val="90000"/>
              </a:lnSpc>
              <a:spcBef>
                <a:spcPts val="0"/>
              </a:spcBef>
              <a:spcAft>
                <a:spcPts val="0"/>
              </a:spcAft>
              <a:buClr>
                <a:schemeClr val="dk1"/>
              </a:buClr>
              <a:buSzPts val="3200"/>
              <a:buFont typeface="Arial"/>
              <a:buNone/>
            </a:pPr>
            <a:r>
              <a:rPr lang="iw-IL" sz="2400" b="0" i="0" u="none" strike="noStrike" cap="none" dirty="0">
                <a:solidFill>
                  <a:schemeClr val="lt1"/>
                </a:solidFill>
                <a:latin typeface="Calibri"/>
                <a:ea typeface="Calibri"/>
                <a:cs typeface="Calibri"/>
                <a:sym typeface="Calibri"/>
              </a:rPr>
              <a:t>שבו במעגל,</a:t>
            </a:r>
            <a:r>
              <a:rPr lang="he-IL" sz="2400" dirty="0">
                <a:solidFill>
                  <a:schemeClr val="lt1"/>
                </a:solidFill>
                <a:latin typeface="Calibri"/>
                <a:ea typeface="Calibri"/>
                <a:cs typeface="Calibri"/>
                <a:sym typeface="Calibri"/>
              </a:rPr>
              <a:t> </a:t>
            </a:r>
            <a:r>
              <a:rPr lang="iw-IL" sz="2400" b="0" i="0" u="none" strike="noStrike" cap="none" dirty="0">
                <a:solidFill>
                  <a:schemeClr val="lt1"/>
                </a:solidFill>
                <a:latin typeface="Calibri"/>
                <a:ea typeface="Calibri"/>
                <a:cs typeface="Calibri"/>
                <a:sym typeface="Calibri"/>
              </a:rPr>
              <a:t>הקריאו את השאלות הבאות וענו עליהן יחד:</a:t>
            </a:r>
            <a:endParaRPr sz="1400" b="0" i="0" u="none" strike="noStrike" cap="none" dirty="0">
              <a:solidFill>
                <a:srgbClr val="000000"/>
              </a:solidFill>
              <a:latin typeface="Arial"/>
              <a:ea typeface="Arial"/>
              <a:cs typeface="Arial"/>
              <a:sym typeface="Arial"/>
            </a:endParaRPr>
          </a:p>
        </p:txBody>
      </p:sp>
      <p:sp>
        <p:nvSpPr>
          <p:cNvPr id="251" name="Google Shape;251;p32"/>
          <p:cNvSpPr txBox="1"/>
          <p:nvPr/>
        </p:nvSpPr>
        <p:spPr>
          <a:xfrm>
            <a:off x="2000250" y="2266065"/>
            <a:ext cx="9918900" cy="1939500"/>
          </a:xfrm>
          <a:prstGeom prst="rect">
            <a:avLst/>
          </a:prstGeom>
          <a:noFill/>
          <a:ln>
            <a:noFill/>
          </a:ln>
        </p:spPr>
        <p:txBody>
          <a:bodyPr spcFirstLastPara="1" wrap="square" lIns="91425" tIns="45700" rIns="91425" bIns="45700" anchor="t" anchorCtr="0">
            <a:spAutoFit/>
          </a:bodyPr>
          <a:lstStyle/>
          <a:p>
            <a:pPr marL="8255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מהו קונפליקט בקבוצה?</a:t>
            </a:r>
            <a:endParaRPr sz="1400" b="0" i="0" u="none" strike="noStrike" cap="none" dirty="0">
              <a:solidFill>
                <a:srgbClr val="000000"/>
              </a:solidFill>
              <a:latin typeface="Arial"/>
              <a:ea typeface="Arial"/>
              <a:cs typeface="Arial"/>
              <a:sym typeface="Arial"/>
            </a:endParaRPr>
          </a:p>
          <a:p>
            <a:pPr marL="8255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מה יכול להוביל לקונפליקט בקבוצה שלנו?</a:t>
            </a:r>
            <a:endParaRPr sz="1400" b="0" i="0" u="none" strike="noStrike" cap="none" dirty="0">
              <a:solidFill>
                <a:srgbClr val="000000"/>
              </a:solidFill>
              <a:latin typeface="Arial"/>
              <a:ea typeface="Arial"/>
              <a:cs typeface="Arial"/>
              <a:sym typeface="Arial"/>
            </a:endParaRPr>
          </a:p>
          <a:p>
            <a:pPr marL="8255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מהן הדרכים שיסייעו לנו לנהל קונפליקט בהצלחה?</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a:t>
            </a:r>
            <a:r>
              <a:rPr lang="iw-IL" sz="2400" b="1" i="0" u="none" strike="noStrike" cap="none" dirty="0">
                <a:solidFill>
                  <a:srgbClr val="0C3512"/>
                </a:solidFill>
                <a:latin typeface="Calibri"/>
                <a:ea typeface="Calibri"/>
                <a:cs typeface="Calibri"/>
                <a:sym typeface="Calibri"/>
              </a:rPr>
              <a:t>מה נדרש מכל אחד ואחת מאיתנו כדי שנוכל לנהל היטב קונפליקטים ביננו?</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מה יסמן לנו שהצלחנו לפתור את הבעיה?</a:t>
            </a:r>
            <a:endParaRPr sz="1400" b="0" i="0" u="none" strike="noStrike" cap="none" dirty="0">
              <a:solidFill>
                <a:srgbClr val="000000"/>
              </a:solidFill>
              <a:latin typeface="Arial"/>
              <a:ea typeface="Arial"/>
              <a:cs typeface="Arial"/>
              <a:sym typeface="Arial"/>
            </a:endParaRPr>
          </a:p>
        </p:txBody>
      </p:sp>
      <p:sp>
        <p:nvSpPr>
          <p:cNvPr id="250" name="Google Shape;250;p32"/>
          <p:cNvSpPr txBox="1"/>
          <p:nvPr/>
        </p:nvSpPr>
        <p:spPr>
          <a:xfrm>
            <a:off x="1730994" y="6325469"/>
            <a:ext cx="9738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w-IL" sz="2400" b="1" i="0" u="none" strike="noStrike" cap="none">
                <a:solidFill>
                  <a:schemeClr val="lt1"/>
                </a:solidFill>
                <a:latin typeface="Calibri"/>
                <a:ea typeface="Calibri"/>
                <a:cs typeface="Calibri"/>
                <a:sym typeface="Calibri"/>
              </a:rPr>
              <a:t>כתבו יחד </a:t>
            </a:r>
            <a:r>
              <a:rPr lang="iw-IL" sz="2400" b="1">
                <a:solidFill>
                  <a:schemeClr val="lt1"/>
                </a:solidFill>
                <a:latin typeface="Calibri"/>
                <a:ea typeface="Calibri"/>
                <a:cs typeface="Calibri"/>
                <a:sym typeface="Calibri"/>
              </a:rPr>
              <a:t>מסקנות </a:t>
            </a:r>
            <a:r>
              <a:rPr lang="iw-IL" sz="2400" b="1" i="0" u="none" strike="noStrike" cap="none">
                <a:solidFill>
                  <a:schemeClr val="lt1"/>
                </a:solidFill>
                <a:latin typeface="Calibri"/>
                <a:ea typeface="Calibri"/>
                <a:cs typeface="Calibri"/>
                <a:sym typeface="Calibri"/>
              </a:rPr>
              <a:t>משותפות על גבי דף והציגו לאחר מכן לכל חברי הקבוצה</a:t>
            </a:r>
            <a:endParaRPr sz="1400" b="0" i="0" u="none" strike="noStrike" cap="none">
              <a:solidFill>
                <a:srgbClr val="000000"/>
              </a:solidFill>
              <a:latin typeface="Arial"/>
              <a:ea typeface="Arial"/>
              <a:cs typeface="Arial"/>
              <a:sym typeface="Arial"/>
            </a:endParaRPr>
          </a:p>
        </p:txBody>
      </p:sp>
      <p:pic>
        <p:nvPicPr>
          <p:cNvPr id="252" name="Google Shape;252;p3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641597" y="2332587"/>
            <a:ext cx="326560" cy="326560"/>
          </a:xfrm>
          <a:prstGeom prst="rect">
            <a:avLst/>
          </a:prstGeom>
          <a:noFill/>
          <a:ln>
            <a:noFill/>
          </a:ln>
        </p:spPr>
      </p:pic>
      <p:pic>
        <p:nvPicPr>
          <p:cNvPr id="253" name="Google Shape;253;p3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641597" y="2702470"/>
            <a:ext cx="326560" cy="326560"/>
          </a:xfrm>
          <a:prstGeom prst="rect">
            <a:avLst/>
          </a:prstGeom>
          <a:noFill/>
          <a:ln>
            <a:noFill/>
          </a:ln>
        </p:spPr>
      </p:pic>
      <p:pic>
        <p:nvPicPr>
          <p:cNvPr id="254" name="Google Shape;254;p3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641597" y="3072353"/>
            <a:ext cx="326560" cy="326560"/>
          </a:xfrm>
          <a:prstGeom prst="rect">
            <a:avLst/>
          </a:prstGeom>
          <a:noFill/>
          <a:ln>
            <a:noFill/>
          </a:ln>
        </p:spPr>
      </p:pic>
      <p:pic>
        <p:nvPicPr>
          <p:cNvPr id="255" name="Google Shape;255;p3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641597" y="3442236"/>
            <a:ext cx="326560" cy="326560"/>
          </a:xfrm>
          <a:prstGeom prst="rect">
            <a:avLst/>
          </a:prstGeom>
          <a:noFill/>
          <a:ln>
            <a:noFill/>
          </a:ln>
        </p:spPr>
      </p:pic>
      <p:pic>
        <p:nvPicPr>
          <p:cNvPr id="256" name="Google Shape;256;p3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641597" y="3812121"/>
            <a:ext cx="326560" cy="326560"/>
          </a:xfrm>
          <a:prstGeom prst="rect">
            <a:avLst/>
          </a:prstGeom>
          <a:noFill/>
          <a:ln>
            <a:noFill/>
          </a:ln>
        </p:spPr>
      </p:pic>
      <p:pic>
        <p:nvPicPr>
          <p:cNvPr id="257" name="Google Shape;257;p32">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7960" y="3787069"/>
            <a:ext cx="3704579" cy="25383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7">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0329"/>
            <a:ext cx="12192000" cy="6837348"/>
          </a:xfrm>
          <a:prstGeom prst="rect">
            <a:avLst/>
          </a:prstGeom>
          <a:noFill/>
          <a:ln>
            <a:noFill/>
          </a:ln>
        </p:spPr>
      </p:pic>
      <p:sp>
        <p:nvSpPr>
          <p:cNvPr id="264" name="Google Shape;264;p7">
            <a:extLst>
              <a:ext uri="{C183D7F6-B498-43B3-948B-1728B52AA6E4}">
                <adec:decorative xmlns:adec="http://schemas.microsoft.com/office/drawing/2017/decorative" val="1"/>
              </a:ext>
            </a:extLst>
          </p:cNvPr>
          <p:cNvSpPr/>
          <p:nvPr/>
        </p:nvSpPr>
        <p:spPr>
          <a:xfrm>
            <a:off x="3232471" y="541780"/>
            <a:ext cx="6110868" cy="1023973"/>
          </a:xfrm>
          <a:prstGeom prst="roundRect">
            <a:avLst>
              <a:gd name="adj" fmla="val 16667"/>
            </a:avLst>
          </a:prstGeom>
          <a:solidFill>
            <a:srgbClr val="0C351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5" name="Google Shape;265;p7">
            <a:extLst>
              <a:ext uri="{C183D7F6-B498-43B3-948B-1728B52AA6E4}">
                <adec:decorative xmlns:adec="http://schemas.microsoft.com/office/drawing/2017/decorative" val="1"/>
              </a:ext>
            </a:extLst>
          </p:cNvPr>
          <p:cNvSpPr/>
          <p:nvPr/>
        </p:nvSpPr>
        <p:spPr>
          <a:xfrm>
            <a:off x="1793112" y="2036237"/>
            <a:ext cx="8605774" cy="1708837"/>
          </a:xfrm>
          <a:prstGeom prst="roundRect">
            <a:avLst>
              <a:gd name="adj" fmla="val 16667"/>
            </a:avLst>
          </a:prstGeom>
          <a:solidFill>
            <a:schemeClr val="lt1">
              <a:alpha val="7333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6" name="Google Shape;266;p7"/>
          <p:cNvSpPr txBox="1">
            <a:spLocks noGrp="1"/>
          </p:cNvSpPr>
          <p:nvPr>
            <p:ph type="title"/>
          </p:nvPr>
        </p:nvSpPr>
        <p:spPr>
          <a:xfrm>
            <a:off x="2941320" y="365125"/>
            <a:ext cx="630936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Play"/>
              <a:buNone/>
            </a:pPr>
            <a:r>
              <a:rPr lang="iw-IL" sz="6000" b="1" dirty="0">
                <a:solidFill>
                  <a:schemeClr val="lt1"/>
                </a:solidFill>
                <a:latin typeface="Calibri"/>
                <a:ea typeface="Calibri"/>
                <a:cs typeface="Calibri"/>
                <a:sym typeface="Calibri"/>
              </a:rPr>
              <a:t>זמן הצגת מסקנות</a:t>
            </a:r>
            <a:endParaRPr sz="6000" b="1" dirty="0">
              <a:solidFill>
                <a:schemeClr val="lt1"/>
              </a:solidFill>
              <a:latin typeface="Calibri"/>
              <a:ea typeface="Calibri"/>
              <a:cs typeface="Calibri"/>
              <a:sym typeface="Calibri"/>
            </a:endParaRPr>
          </a:p>
        </p:txBody>
      </p:sp>
      <p:sp>
        <p:nvSpPr>
          <p:cNvPr id="267" name="Google Shape;267;p7"/>
          <p:cNvSpPr txBox="1">
            <a:spLocks noGrp="1"/>
          </p:cNvSpPr>
          <p:nvPr>
            <p:ph type="body" idx="1"/>
          </p:nvPr>
        </p:nvSpPr>
        <p:spPr>
          <a:xfrm>
            <a:off x="2133846" y="2513385"/>
            <a:ext cx="6827520" cy="927841"/>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2800"/>
              <a:buNone/>
            </a:pPr>
            <a:r>
              <a:rPr lang="iw-IL" sz="2400" b="1" dirty="0">
                <a:solidFill>
                  <a:srgbClr val="0C3512"/>
                </a:solidFill>
                <a:latin typeface="Calibri"/>
                <a:ea typeface="Calibri"/>
                <a:cs typeface="Calibri"/>
                <a:sym typeface="Calibri"/>
              </a:rPr>
              <a:t>נציג מכל צוות מוזמן </a:t>
            </a:r>
            <a:r>
              <a:rPr lang="iw-IL" sz="2400" b="1">
                <a:solidFill>
                  <a:srgbClr val="0C3512"/>
                </a:solidFill>
                <a:latin typeface="Calibri"/>
                <a:ea typeface="Calibri"/>
                <a:cs typeface="Calibri"/>
                <a:sym typeface="Calibri"/>
              </a:rPr>
              <a:t>להציג למשך2-3 </a:t>
            </a:r>
            <a:r>
              <a:rPr lang="he-IL" sz="2400" b="1" dirty="0">
                <a:solidFill>
                  <a:srgbClr val="0C3512"/>
                </a:solidFill>
                <a:latin typeface="Calibri"/>
                <a:ea typeface="Calibri"/>
                <a:cs typeface="Calibri"/>
                <a:sym typeface="Calibri"/>
              </a:rPr>
              <a:t> </a:t>
            </a:r>
            <a:r>
              <a:rPr lang="iw-IL" sz="2400" b="1" dirty="0">
                <a:solidFill>
                  <a:srgbClr val="0C3512"/>
                </a:solidFill>
                <a:latin typeface="Calibri"/>
                <a:ea typeface="Calibri"/>
                <a:cs typeface="Calibri"/>
                <a:sym typeface="Calibri"/>
              </a:rPr>
              <a:t>דקות את התובנות </a:t>
            </a:r>
            <a:endParaRPr sz="2400" b="1" dirty="0">
              <a:solidFill>
                <a:srgbClr val="0C3512"/>
              </a:solidFill>
              <a:latin typeface="Calibri"/>
              <a:ea typeface="Calibri"/>
              <a:cs typeface="Calibri"/>
              <a:sym typeface="Calibri"/>
            </a:endParaRPr>
          </a:p>
          <a:p>
            <a:pPr marL="0" lvl="0" indent="0" algn="r" rtl="1">
              <a:lnSpc>
                <a:spcPct val="90000"/>
              </a:lnSpc>
              <a:spcBef>
                <a:spcPts val="0"/>
              </a:spcBef>
              <a:spcAft>
                <a:spcPts val="0"/>
              </a:spcAft>
              <a:buClr>
                <a:schemeClr val="dk1"/>
              </a:buClr>
              <a:buSzPts val="2800"/>
              <a:buNone/>
            </a:pPr>
            <a:r>
              <a:rPr lang="iw-IL" sz="2400" b="1" dirty="0">
                <a:solidFill>
                  <a:srgbClr val="0C3512"/>
                </a:solidFill>
                <a:latin typeface="Calibri"/>
                <a:ea typeface="Calibri"/>
                <a:cs typeface="Calibri"/>
                <a:sym typeface="Calibri"/>
              </a:rPr>
              <a:t>שעלו בצוות </a:t>
            </a:r>
            <a:endParaRPr sz="2400" b="1" dirty="0">
              <a:solidFill>
                <a:srgbClr val="0C3512"/>
              </a:solidFill>
              <a:latin typeface="Calibri"/>
              <a:ea typeface="Calibri"/>
              <a:cs typeface="Calibri"/>
              <a:sym typeface="Calibri"/>
            </a:endParaRPr>
          </a:p>
        </p:txBody>
      </p:sp>
      <p:pic>
        <p:nvPicPr>
          <p:cNvPr id="268" name="Google Shape;268;p7">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022326" y="2389495"/>
            <a:ext cx="974866" cy="9278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8">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275" name="Google Shape;275;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pic>
        <p:nvPicPr>
          <p:cNvPr id="276" name="Google Shape;276;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43562" y="1059592"/>
            <a:ext cx="2344528" cy="2316449"/>
          </a:xfrm>
          <a:prstGeom prst="rect">
            <a:avLst/>
          </a:prstGeom>
          <a:noFill/>
          <a:ln>
            <a:noFill/>
          </a:ln>
        </p:spPr>
      </p:pic>
      <p:pic>
        <p:nvPicPr>
          <p:cNvPr id="277" name="Google Shape;277;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64904" y="975020"/>
            <a:ext cx="2344528" cy="2316449"/>
          </a:xfrm>
          <a:prstGeom prst="rect">
            <a:avLst/>
          </a:prstGeom>
          <a:noFill/>
          <a:ln>
            <a:noFill/>
          </a:ln>
        </p:spPr>
      </p:pic>
      <p:pic>
        <p:nvPicPr>
          <p:cNvPr id="278" name="Google Shape;278;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60203" y="3198361"/>
            <a:ext cx="2344528" cy="2316449"/>
          </a:xfrm>
          <a:prstGeom prst="rect">
            <a:avLst/>
          </a:prstGeom>
          <a:noFill/>
          <a:ln>
            <a:noFill/>
          </a:ln>
        </p:spPr>
      </p:pic>
      <p:pic>
        <p:nvPicPr>
          <p:cNvPr id="279" name="Google Shape;279;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682568" y="3198361"/>
            <a:ext cx="2344528" cy="2316449"/>
          </a:xfrm>
          <a:prstGeom prst="rect">
            <a:avLst/>
          </a:prstGeom>
          <a:noFill/>
          <a:ln>
            <a:noFill/>
          </a:ln>
        </p:spPr>
      </p:pic>
      <p:pic>
        <p:nvPicPr>
          <p:cNvPr id="280" name="Google Shape;280;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093368" y="4799868"/>
            <a:ext cx="2344528" cy="2316449"/>
          </a:xfrm>
          <a:prstGeom prst="rect">
            <a:avLst/>
          </a:prstGeom>
          <a:noFill/>
          <a:ln>
            <a:noFill/>
          </a:ln>
        </p:spPr>
      </p:pic>
      <p:pic>
        <p:nvPicPr>
          <p:cNvPr id="281" name="Google Shape;281;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6000" y="4799868"/>
            <a:ext cx="2344528" cy="2316449"/>
          </a:xfrm>
          <a:prstGeom prst="rect">
            <a:avLst/>
          </a:prstGeom>
          <a:noFill/>
          <a:ln>
            <a:noFill/>
          </a:ln>
        </p:spPr>
      </p:pic>
      <p:sp>
        <p:nvSpPr>
          <p:cNvPr id="282" name="Google Shape;282;p8">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3" name="Google Shape;283;p8"/>
          <p:cNvSpPr txBox="1">
            <a:spLocks noGrp="1"/>
          </p:cNvSpPr>
          <p:nvPr>
            <p:ph type="title" idx="4294967295"/>
          </p:nvPr>
        </p:nvSpPr>
        <p:spPr>
          <a:xfrm>
            <a:off x="5155724" y="3326257"/>
            <a:ext cx="1774845"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 שיתוף פעולה</a:t>
            </a:r>
          </a:p>
        </p:txBody>
      </p:sp>
      <p:sp>
        <p:nvSpPr>
          <p:cNvPr id="285" name="Google Shape;285;p8"/>
          <p:cNvSpPr txBox="1"/>
          <p:nvPr/>
        </p:nvSpPr>
        <p:spPr>
          <a:xfrm>
            <a:off x="5550818" y="975020"/>
            <a:ext cx="1090363"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מחויבות</a:t>
            </a:r>
            <a:endParaRPr sz="2400" b="0" i="0" u="none" strike="noStrike" cap="none">
              <a:solidFill>
                <a:srgbClr val="0C3512"/>
              </a:solidFill>
              <a:latin typeface="Calibri"/>
              <a:ea typeface="Calibri"/>
              <a:cs typeface="Calibri"/>
              <a:sym typeface="Calibri"/>
            </a:endParaRPr>
          </a:p>
        </p:txBody>
      </p:sp>
      <p:sp>
        <p:nvSpPr>
          <p:cNvPr id="290" name="Google Shape;290;p8"/>
          <p:cNvSpPr txBox="1"/>
          <p:nvPr/>
        </p:nvSpPr>
        <p:spPr>
          <a:xfrm>
            <a:off x="7706852" y="1556360"/>
            <a:ext cx="89159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ערבות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הדדית</a:t>
            </a:r>
            <a:endParaRPr sz="2400" b="0" i="0" u="none" strike="noStrike" cap="none">
              <a:solidFill>
                <a:srgbClr val="0C3512"/>
              </a:solidFill>
              <a:latin typeface="Calibri"/>
              <a:ea typeface="Calibri"/>
              <a:cs typeface="Calibri"/>
              <a:sym typeface="Calibri"/>
            </a:endParaRPr>
          </a:p>
        </p:txBody>
      </p:sp>
      <p:sp>
        <p:nvSpPr>
          <p:cNvPr id="284" name="Google Shape;284;p8"/>
          <p:cNvSpPr txBox="1"/>
          <p:nvPr/>
        </p:nvSpPr>
        <p:spPr>
          <a:xfrm>
            <a:off x="7950777" y="3962356"/>
            <a:ext cx="12763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כבוד הדדי</a:t>
            </a:r>
            <a:endParaRPr sz="2400" b="0" i="0" u="none" strike="noStrike" cap="none">
              <a:solidFill>
                <a:srgbClr val="0C3512"/>
              </a:solidFill>
              <a:latin typeface="Calibri"/>
              <a:ea typeface="Calibri"/>
              <a:cs typeface="Calibri"/>
              <a:sym typeface="Calibri"/>
            </a:endParaRPr>
          </a:p>
        </p:txBody>
      </p:sp>
      <p:sp>
        <p:nvSpPr>
          <p:cNvPr id="289" name="Google Shape;289;p8"/>
          <p:cNvSpPr txBox="1"/>
          <p:nvPr/>
        </p:nvSpPr>
        <p:spPr>
          <a:xfrm>
            <a:off x="6490217" y="5414963"/>
            <a:ext cx="1184940"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מטרה</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משותפת</a:t>
            </a:r>
            <a:endParaRPr sz="2400" b="0" i="0" u="none" strike="noStrike" cap="none">
              <a:solidFill>
                <a:srgbClr val="0C3512"/>
              </a:solidFill>
              <a:latin typeface="Calibri"/>
              <a:ea typeface="Calibri"/>
              <a:cs typeface="Calibri"/>
              <a:sym typeface="Calibri"/>
            </a:endParaRPr>
          </a:p>
        </p:txBody>
      </p:sp>
      <p:sp>
        <p:nvSpPr>
          <p:cNvPr id="288" name="Google Shape;288;p8"/>
          <p:cNvSpPr txBox="1"/>
          <p:nvPr/>
        </p:nvSpPr>
        <p:spPr>
          <a:xfrm>
            <a:off x="4505604" y="5414963"/>
            <a:ext cx="1141659"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תקשורת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טובה</a:t>
            </a:r>
            <a:endParaRPr sz="2400" b="0" i="0" u="none" strike="noStrike" cap="none">
              <a:solidFill>
                <a:srgbClr val="0C3512"/>
              </a:solidFill>
              <a:latin typeface="Calibri"/>
              <a:ea typeface="Calibri"/>
              <a:cs typeface="Calibri"/>
              <a:sym typeface="Calibri"/>
            </a:endParaRPr>
          </a:p>
        </p:txBody>
      </p:sp>
      <p:sp>
        <p:nvSpPr>
          <p:cNvPr id="287" name="Google Shape;287;p8"/>
          <p:cNvSpPr txBox="1"/>
          <p:nvPr/>
        </p:nvSpPr>
        <p:spPr>
          <a:xfrm>
            <a:off x="3142801" y="3962356"/>
            <a:ext cx="1016625"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גמישות</a:t>
            </a:r>
            <a:endParaRPr sz="2400" b="0" i="0" u="none" strike="noStrike" cap="none">
              <a:solidFill>
                <a:srgbClr val="0C3512"/>
              </a:solidFill>
              <a:latin typeface="Calibri"/>
              <a:ea typeface="Calibri"/>
              <a:cs typeface="Calibri"/>
              <a:sym typeface="Calibri"/>
            </a:endParaRPr>
          </a:p>
        </p:txBody>
      </p:sp>
      <p:sp>
        <p:nvSpPr>
          <p:cNvPr id="286" name="Google Shape;286;p8"/>
          <p:cNvSpPr txBox="1"/>
          <p:nvPr/>
        </p:nvSpPr>
        <p:spPr>
          <a:xfrm>
            <a:off x="3533511" y="1556360"/>
            <a:ext cx="992579"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להיות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בנתינה</a:t>
            </a:r>
            <a:endParaRPr sz="2400" b="0" i="0" u="none" strike="noStrike" cap="none">
              <a:solidFill>
                <a:srgbClr val="0C351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9">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088" y="0"/>
            <a:ext cx="12192000" cy="6858000"/>
          </a:xfrm>
          <a:prstGeom prst="rect">
            <a:avLst/>
          </a:prstGeom>
          <a:noFill/>
          <a:ln>
            <a:noFill/>
          </a:ln>
        </p:spPr>
      </p:pic>
      <p:pic>
        <p:nvPicPr>
          <p:cNvPr id="297" name="Google Shape;297;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sp>
        <p:nvSpPr>
          <p:cNvPr id="298" name="Google Shape;298;p9">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0" name="Google Shape;300;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39825" y="1290717"/>
            <a:ext cx="2344528" cy="2316449"/>
          </a:xfrm>
          <a:prstGeom prst="rect">
            <a:avLst/>
          </a:prstGeom>
          <a:noFill/>
          <a:ln>
            <a:noFill/>
          </a:ln>
        </p:spPr>
      </p:pic>
      <p:pic>
        <p:nvPicPr>
          <p:cNvPr id="301" name="Google Shape;301;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95661" y="1298551"/>
            <a:ext cx="2344528" cy="2316449"/>
          </a:xfrm>
          <a:prstGeom prst="rect">
            <a:avLst/>
          </a:prstGeom>
          <a:noFill/>
          <a:ln>
            <a:noFill/>
          </a:ln>
        </p:spPr>
      </p:pic>
      <p:pic>
        <p:nvPicPr>
          <p:cNvPr id="302" name="Google Shape;302;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80258" y="3455885"/>
            <a:ext cx="2344528" cy="2316449"/>
          </a:xfrm>
          <a:prstGeom prst="rect">
            <a:avLst/>
          </a:prstGeom>
          <a:noFill/>
          <a:ln>
            <a:noFill/>
          </a:ln>
        </p:spPr>
      </p:pic>
      <p:pic>
        <p:nvPicPr>
          <p:cNvPr id="303" name="Google Shape;303;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14060" y="3455885"/>
            <a:ext cx="2344528" cy="2316449"/>
          </a:xfrm>
          <a:prstGeom prst="rect">
            <a:avLst/>
          </a:prstGeom>
          <a:noFill/>
          <a:ln>
            <a:noFill/>
          </a:ln>
        </p:spPr>
      </p:pic>
      <p:pic>
        <p:nvPicPr>
          <p:cNvPr id="304" name="Google Shape;304;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1259" y="4904007"/>
            <a:ext cx="2344528" cy="2316449"/>
          </a:xfrm>
          <a:prstGeom prst="rect">
            <a:avLst/>
          </a:prstGeom>
          <a:noFill/>
          <a:ln>
            <a:noFill/>
          </a:ln>
        </p:spPr>
      </p:pic>
      <p:sp>
        <p:nvSpPr>
          <p:cNvPr id="305" name="Google Shape;305;p9"/>
          <p:cNvSpPr txBox="1">
            <a:spLocks noGrp="1"/>
          </p:cNvSpPr>
          <p:nvPr>
            <p:ph type="title" idx="4294967295"/>
          </p:nvPr>
        </p:nvSpPr>
        <p:spPr>
          <a:xfrm>
            <a:off x="5525847" y="3326257"/>
            <a:ext cx="1154483"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 הקשבה</a:t>
            </a:r>
          </a:p>
        </p:txBody>
      </p:sp>
      <p:sp>
        <p:nvSpPr>
          <p:cNvPr id="307" name="Google Shape;307;p9"/>
          <p:cNvSpPr txBox="1"/>
          <p:nvPr/>
        </p:nvSpPr>
        <p:spPr>
          <a:xfrm>
            <a:off x="5541578" y="975020"/>
            <a:ext cx="1090363"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קשר עין</a:t>
            </a:r>
            <a:endParaRPr sz="1400" b="0" i="0" u="none" strike="noStrike" cap="none">
              <a:solidFill>
                <a:srgbClr val="000000"/>
              </a:solidFill>
              <a:latin typeface="Arial"/>
              <a:ea typeface="Arial"/>
              <a:cs typeface="Arial"/>
              <a:sym typeface="Arial"/>
            </a:endParaRPr>
          </a:p>
        </p:txBody>
      </p:sp>
      <p:sp>
        <p:nvSpPr>
          <p:cNvPr id="311" name="Google Shape;311;p9"/>
          <p:cNvSpPr txBox="1"/>
          <p:nvPr/>
        </p:nvSpPr>
        <p:spPr>
          <a:xfrm>
            <a:off x="7641430" y="2108035"/>
            <a:ext cx="1083951"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סובלנות</a:t>
            </a:r>
            <a:endParaRPr sz="2400" b="0" i="0" u="none" strike="noStrike" cap="none">
              <a:solidFill>
                <a:srgbClr val="0C3512"/>
              </a:solidFill>
              <a:latin typeface="Calibri"/>
              <a:ea typeface="Calibri"/>
              <a:cs typeface="Calibri"/>
              <a:sym typeface="Calibri"/>
            </a:endParaRPr>
          </a:p>
        </p:txBody>
      </p:sp>
      <p:sp>
        <p:nvSpPr>
          <p:cNvPr id="306" name="Google Shape;306;p9"/>
          <p:cNvSpPr txBox="1"/>
          <p:nvPr/>
        </p:nvSpPr>
        <p:spPr>
          <a:xfrm>
            <a:off x="7883561" y="4159332"/>
            <a:ext cx="13708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כבוד לאחר</a:t>
            </a:r>
            <a:endParaRPr sz="2400" b="0" i="0" u="none" strike="noStrike" cap="none">
              <a:solidFill>
                <a:srgbClr val="0C3512"/>
              </a:solidFill>
              <a:latin typeface="Calibri"/>
              <a:ea typeface="Calibri"/>
              <a:cs typeface="Calibri"/>
              <a:sym typeface="Calibri"/>
            </a:endParaRPr>
          </a:p>
        </p:txBody>
      </p:sp>
      <p:sp>
        <p:nvSpPr>
          <p:cNvPr id="310" name="Google Shape;310;p9"/>
          <p:cNvSpPr txBox="1"/>
          <p:nvPr/>
        </p:nvSpPr>
        <p:spPr>
          <a:xfrm>
            <a:off x="5540274" y="5711413"/>
            <a:ext cx="1125629"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אמפתיה</a:t>
            </a:r>
            <a:endParaRPr sz="2400" b="0" i="0" u="none" strike="noStrike" cap="none">
              <a:solidFill>
                <a:srgbClr val="0C3512"/>
              </a:solidFill>
              <a:latin typeface="Calibri"/>
              <a:ea typeface="Calibri"/>
              <a:cs typeface="Calibri"/>
              <a:sym typeface="Calibri"/>
            </a:endParaRPr>
          </a:p>
        </p:txBody>
      </p:sp>
      <p:sp>
        <p:nvSpPr>
          <p:cNvPr id="309" name="Google Shape;309;p9"/>
          <p:cNvSpPr txBox="1"/>
          <p:nvPr/>
        </p:nvSpPr>
        <p:spPr>
          <a:xfrm>
            <a:off x="3012707" y="3974666"/>
            <a:ext cx="1438214"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שיתוף</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והשתתפות</a:t>
            </a:r>
            <a:endParaRPr sz="2400" b="0" i="0" u="none" strike="noStrike" cap="none">
              <a:solidFill>
                <a:srgbClr val="0C3512"/>
              </a:solidFill>
              <a:latin typeface="Calibri"/>
              <a:ea typeface="Calibri"/>
              <a:cs typeface="Calibri"/>
              <a:sym typeface="Calibri"/>
            </a:endParaRPr>
          </a:p>
        </p:txBody>
      </p:sp>
      <p:sp>
        <p:nvSpPr>
          <p:cNvPr id="308" name="Google Shape;308;p9"/>
          <p:cNvSpPr txBox="1"/>
          <p:nvPr/>
        </p:nvSpPr>
        <p:spPr>
          <a:xfrm>
            <a:off x="3504927" y="2015629"/>
            <a:ext cx="1042273"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פתיחות</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0">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8466"/>
            <a:ext cx="12207090" cy="6849534"/>
          </a:xfrm>
          <a:prstGeom prst="rect">
            <a:avLst/>
          </a:prstGeom>
          <a:noFill/>
          <a:ln>
            <a:noFill/>
          </a:ln>
        </p:spPr>
      </p:pic>
      <p:pic>
        <p:nvPicPr>
          <p:cNvPr id="318" name="Google Shape;318;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64904" y="975020"/>
            <a:ext cx="2344528" cy="2316449"/>
          </a:xfrm>
          <a:prstGeom prst="rect">
            <a:avLst/>
          </a:prstGeom>
          <a:noFill/>
          <a:ln>
            <a:noFill/>
          </a:ln>
        </p:spPr>
      </p:pic>
      <p:pic>
        <p:nvPicPr>
          <p:cNvPr id="319" name="Google Shape;319;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pic>
        <p:nvPicPr>
          <p:cNvPr id="320" name="Google Shape;320;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43562" y="1059592"/>
            <a:ext cx="2344528" cy="2316449"/>
          </a:xfrm>
          <a:prstGeom prst="rect">
            <a:avLst/>
          </a:prstGeom>
          <a:noFill/>
          <a:ln>
            <a:noFill/>
          </a:ln>
        </p:spPr>
      </p:pic>
      <p:pic>
        <p:nvPicPr>
          <p:cNvPr id="321" name="Google Shape;321;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60203" y="3198361"/>
            <a:ext cx="2344528" cy="2316449"/>
          </a:xfrm>
          <a:prstGeom prst="rect">
            <a:avLst/>
          </a:prstGeom>
          <a:noFill/>
          <a:ln>
            <a:noFill/>
          </a:ln>
        </p:spPr>
      </p:pic>
      <p:pic>
        <p:nvPicPr>
          <p:cNvPr id="322" name="Google Shape;322;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682568" y="3198361"/>
            <a:ext cx="2344528" cy="2316449"/>
          </a:xfrm>
          <a:prstGeom prst="rect">
            <a:avLst/>
          </a:prstGeom>
          <a:noFill/>
          <a:ln>
            <a:noFill/>
          </a:ln>
        </p:spPr>
      </p:pic>
      <p:pic>
        <p:nvPicPr>
          <p:cNvPr id="323" name="Google Shape;323;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093368" y="4799868"/>
            <a:ext cx="2344528" cy="2316449"/>
          </a:xfrm>
          <a:prstGeom prst="rect">
            <a:avLst/>
          </a:prstGeom>
          <a:noFill/>
          <a:ln>
            <a:noFill/>
          </a:ln>
        </p:spPr>
      </p:pic>
      <p:pic>
        <p:nvPicPr>
          <p:cNvPr id="324" name="Google Shape;324;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6000" y="4799868"/>
            <a:ext cx="2344528" cy="2316449"/>
          </a:xfrm>
          <a:prstGeom prst="rect">
            <a:avLst/>
          </a:prstGeom>
          <a:noFill/>
          <a:ln>
            <a:noFill/>
          </a:ln>
        </p:spPr>
      </p:pic>
      <p:sp>
        <p:nvSpPr>
          <p:cNvPr id="325" name="Google Shape;325;p10">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6" name="Google Shape;326;p10"/>
          <p:cNvSpPr txBox="1">
            <a:spLocks noGrp="1"/>
          </p:cNvSpPr>
          <p:nvPr>
            <p:ph type="title" idx="4294967295"/>
          </p:nvPr>
        </p:nvSpPr>
        <p:spPr>
          <a:xfrm>
            <a:off x="5037101" y="3326257"/>
            <a:ext cx="2012089"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חלוקת תפקידים</a:t>
            </a:r>
          </a:p>
        </p:txBody>
      </p:sp>
      <p:sp>
        <p:nvSpPr>
          <p:cNvPr id="328" name="Google Shape;328;p10"/>
          <p:cNvSpPr txBox="1"/>
          <p:nvPr/>
        </p:nvSpPr>
        <p:spPr>
          <a:xfrm>
            <a:off x="5642189" y="702748"/>
            <a:ext cx="90762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הכרה</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בשונה</a:t>
            </a:r>
            <a:endParaRPr sz="2400" b="0" i="0" u="none" strike="noStrike" cap="none">
              <a:solidFill>
                <a:srgbClr val="0C3512"/>
              </a:solidFill>
              <a:latin typeface="Calibri"/>
              <a:ea typeface="Calibri"/>
              <a:cs typeface="Calibri"/>
              <a:sym typeface="Calibri"/>
            </a:endParaRPr>
          </a:p>
        </p:txBody>
      </p:sp>
      <p:sp>
        <p:nvSpPr>
          <p:cNvPr id="333" name="Google Shape;333;p10"/>
          <p:cNvSpPr txBox="1"/>
          <p:nvPr/>
        </p:nvSpPr>
        <p:spPr>
          <a:xfrm>
            <a:off x="7656359" y="1556360"/>
            <a:ext cx="992580"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להיות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בנתינה</a:t>
            </a:r>
            <a:endParaRPr sz="2400" b="0" i="0" u="none" strike="noStrike" cap="none">
              <a:solidFill>
                <a:srgbClr val="0C3512"/>
              </a:solidFill>
              <a:latin typeface="Calibri"/>
              <a:ea typeface="Calibri"/>
              <a:cs typeface="Calibri"/>
              <a:sym typeface="Calibri"/>
            </a:endParaRPr>
          </a:p>
        </p:txBody>
      </p:sp>
      <p:sp>
        <p:nvSpPr>
          <p:cNvPr id="327" name="Google Shape;327;p10"/>
          <p:cNvSpPr txBox="1"/>
          <p:nvPr/>
        </p:nvSpPr>
        <p:spPr>
          <a:xfrm>
            <a:off x="8143938" y="3787922"/>
            <a:ext cx="88998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יוזמה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אישית</a:t>
            </a:r>
            <a:endParaRPr sz="2400" b="0" i="0" u="none" strike="noStrike" cap="none">
              <a:solidFill>
                <a:srgbClr val="0C3512"/>
              </a:solidFill>
              <a:latin typeface="Calibri"/>
              <a:ea typeface="Calibri"/>
              <a:cs typeface="Calibri"/>
              <a:sym typeface="Calibri"/>
            </a:endParaRPr>
          </a:p>
        </p:txBody>
      </p:sp>
      <p:sp>
        <p:nvSpPr>
          <p:cNvPr id="332" name="Google Shape;332;p10"/>
          <p:cNvSpPr txBox="1"/>
          <p:nvPr/>
        </p:nvSpPr>
        <p:spPr>
          <a:xfrm>
            <a:off x="6659333" y="5414963"/>
            <a:ext cx="846706"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מקומי</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בצוות</a:t>
            </a:r>
            <a:endParaRPr sz="1400" b="0" i="0" u="none" strike="noStrike" cap="none">
              <a:solidFill>
                <a:srgbClr val="000000"/>
              </a:solidFill>
              <a:latin typeface="Arial"/>
              <a:ea typeface="Arial"/>
              <a:cs typeface="Arial"/>
              <a:sym typeface="Arial"/>
            </a:endParaRPr>
          </a:p>
        </p:txBody>
      </p:sp>
      <p:sp>
        <p:nvSpPr>
          <p:cNvPr id="331" name="Google Shape;331;p10"/>
          <p:cNvSpPr txBox="1"/>
          <p:nvPr/>
        </p:nvSpPr>
        <p:spPr>
          <a:xfrm>
            <a:off x="4529650" y="5414963"/>
            <a:ext cx="1093569"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מודעות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חברתית</a:t>
            </a:r>
            <a:endParaRPr sz="2400" b="0" i="0" u="none" strike="noStrike" cap="none">
              <a:solidFill>
                <a:srgbClr val="0C3512"/>
              </a:solidFill>
              <a:latin typeface="Calibri"/>
              <a:ea typeface="Calibri"/>
              <a:cs typeface="Calibri"/>
              <a:sym typeface="Calibri"/>
            </a:endParaRPr>
          </a:p>
        </p:txBody>
      </p:sp>
      <p:sp>
        <p:nvSpPr>
          <p:cNvPr id="330" name="Google Shape;330;p10"/>
          <p:cNvSpPr txBox="1"/>
          <p:nvPr/>
        </p:nvSpPr>
        <p:spPr>
          <a:xfrm>
            <a:off x="2856594" y="3550486"/>
            <a:ext cx="1619354"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זיהוי </a:t>
            </a:r>
            <a:endParaRPr sz="1400" b="0" i="0" u="none" strike="noStrike" cap="none" dirty="0">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חוזקות חברי </a:t>
            </a:r>
            <a:endParaRPr sz="1400" b="0" i="0" u="none" strike="noStrike" cap="none" dirty="0">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הצוות שלי</a:t>
            </a:r>
            <a:endParaRPr sz="2400" b="0" i="0" u="none" strike="noStrike" cap="none" dirty="0">
              <a:solidFill>
                <a:srgbClr val="0C3512"/>
              </a:solidFill>
              <a:latin typeface="Calibri"/>
              <a:ea typeface="Calibri"/>
              <a:cs typeface="Calibri"/>
              <a:sym typeface="Calibri"/>
            </a:endParaRPr>
          </a:p>
        </p:txBody>
      </p:sp>
      <p:sp>
        <p:nvSpPr>
          <p:cNvPr id="329" name="Google Shape;329;p10"/>
          <p:cNvSpPr txBox="1"/>
          <p:nvPr/>
        </p:nvSpPr>
        <p:spPr>
          <a:xfrm>
            <a:off x="3430600" y="1411717"/>
            <a:ext cx="1119217"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זיהוי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החוזקות</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שלי</a:t>
            </a:r>
            <a:endParaRPr sz="2400" b="0" i="0" u="none" strike="noStrike" cap="none">
              <a:solidFill>
                <a:srgbClr val="0C351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1">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340" name="Google Shape;340;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sp>
        <p:nvSpPr>
          <p:cNvPr id="341" name="Google Shape;341;p11">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2" name="Google Shape;342;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39825" y="1290717"/>
            <a:ext cx="2344528" cy="2316449"/>
          </a:xfrm>
          <a:prstGeom prst="rect">
            <a:avLst/>
          </a:prstGeom>
          <a:noFill/>
          <a:ln>
            <a:noFill/>
          </a:ln>
        </p:spPr>
      </p:pic>
      <p:pic>
        <p:nvPicPr>
          <p:cNvPr id="343" name="Google Shape;343;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95661" y="1298551"/>
            <a:ext cx="2344528" cy="2316449"/>
          </a:xfrm>
          <a:prstGeom prst="rect">
            <a:avLst/>
          </a:prstGeom>
          <a:noFill/>
          <a:ln>
            <a:noFill/>
          </a:ln>
        </p:spPr>
      </p:pic>
      <p:pic>
        <p:nvPicPr>
          <p:cNvPr id="344" name="Google Shape;344;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80258" y="3455885"/>
            <a:ext cx="2344528" cy="2316449"/>
          </a:xfrm>
          <a:prstGeom prst="rect">
            <a:avLst/>
          </a:prstGeom>
          <a:noFill/>
          <a:ln>
            <a:noFill/>
          </a:ln>
        </p:spPr>
      </p:pic>
      <p:pic>
        <p:nvPicPr>
          <p:cNvPr id="345" name="Google Shape;345;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14060" y="3455885"/>
            <a:ext cx="2344528" cy="2316449"/>
          </a:xfrm>
          <a:prstGeom prst="rect">
            <a:avLst/>
          </a:prstGeom>
          <a:noFill/>
          <a:ln>
            <a:noFill/>
          </a:ln>
        </p:spPr>
      </p:pic>
      <p:pic>
        <p:nvPicPr>
          <p:cNvPr id="346" name="Google Shape;346;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1259" y="4904007"/>
            <a:ext cx="2344528" cy="2316449"/>
          </a:xfrm>
          <a:prstGeom prst="rect">
            <a:avLst/>
          </a:prstGeom>
          <a:noFill/>
          <a:ln>
            <a:noFill/>
          </a:ln>
        </p:spPr>
      </p:pic>
      <p:sp>
        <p:nvSpPr>
          <p:cNvPr id="347" name="Google Shape;347;p11"/>
          <p:cNvSpPr txBox="1">
            <a:spLocks noGrp="1"/>
          </p:cNvSpPr>
          <p:nvPr>
            <p:ph type="title" idx="4294967295"/>
          </p:nvPr>
        </p:nvSpPr>
        <p:spPr>
          <a:xfrm>
            <a:off x="5020005" y="3326257"/>
            <a:ext cx="2068195"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לתת מקום לאחר</a:t>
            </a:r>
          </a:p>
        </p:txBody>
      </p:sp>
      <p:sp>
        <p:nvSpPr>
          <p:cNvPr id="349" name="Google Shape;349;p11"/>
          <p:cNvSpPr txBox="1"/>
          <p:nvPr/>
        </p:nvSpPr>
        <p:spPr>
          <a:xfrm>
            <a:off x="5672645" y="577548"/>
            <a:ext cx="846707"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יש</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מקום</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לכולם</a:t>
            </a:r>
            <a:endParaRPr sz="1400" b="0" i="0" u="none" strike="noStrike" cap="none">
              <a:solidFill>
                <a:srgbClr val="000000"/>
              </a:solidFill>
              <a:latin typeface="Arial"/>
              <a:ea typeface="Arial"/>
              <a:cs typeface="Arial"/>
              <a:sym typeface="Arial"/>
            </a:endParaRPr>
          </a:p>
        </p:txBody>
      </p:sp>
      <p:sp>
        <p:nvSpPr>
          <p:cNvPr id="353" name="Google Shape;353;p11"/>
          <p:cNvSpPr txBox="1"/>
          <p:nvPr/>
        </p:nvSpPr>
        <p:spPr>
          <a:xfrm>
            <a:off x="7474545" y="1830962"/>
            <a:ext cx="1438214"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שיתוף</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והשתתפות</a:t>
            </a:r>
            <a:endParaRPr sz="1400" b="0" i="0" u="none" strike="noStrike" cap="none">
              <a:solidFill>
                <a:srgbClr val="000000"/>
              </a:solidFill>
              <a:latin typeface="Arial"/>
              <a:ea typeface="Arial"/>
              <a:cs typeface="Arial"/>
              <a:sym typeface="Arial"/>
            </a:endParaRPr>
          </a:p>
        </p:txBody>
      </p:sp>
      <p:sp>
        <p:nvSpPr>
          <p:cNvPr id="348" name="Google Shape;348;p11"/>
          <p:cNvSpPr txBox="1"/>
          <p:nvPr/>
        </p:nvSpPr>
        <p:spPr>
          <a:xfrm>
            <a:off x="7925642" y="4218372"/>
            <a:ext cx="131157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מגוון דעות</a:t>
            </a:r>
            <a:endParaRPr sz="2400" b="0" i="0" u="none" strike="noStrike" cap="none">
              <a:solidFill>
                <a:srgbClr val="0C3512"/>
              </a:solidFill>
              <a:latin typeface="Calibri"/>
              <a:ea typeface="Calibri"/>
              <a:cs typeface="Calibri"/>
              <a:sym typeface="Calibri"/>
            </a:endParaRPr>
          </a:p>
        </p:txBody>
      </p:sp>
      <p:sp>
        <p:nvSpPr>
          <p:cNvPr id="352" name="Google Shape;352;p11"/>
          <p:cNvSpPr txBox="1"/>
          <p:nvPr/>
        </p:nvSpPr>
        <p:spPr>
          <a:xfrm>
            <a:off x="5672646" y="5449455"/>
            <a:ext cx="84670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מקומי</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בצוות</a:t>
            </a:r>
            <a:endParaRPr sz="2400" b="0" i="0" u="none" strike="noStrike" cap="none">
              <a:solidFill>
                <a:srgbClr val="0C3512"/>
              </a:solidFill>
              <a:latin typeface="Calibri"/>
              <a:ea typeface="Calibri"/>
              <a:cs typeface="Calibri"/>
              <a:sym typeface="Calibri"/>
            </a:endParaRPr>
          </a:p>
        </p:txBody>
      </p:sp>
      <p:sp>
        <p:nvSpPr>
          <p:cNvPr id="351" name="Google Shape;351;p11"/>
          <p:cNvSpPr txBox="1"/>
          <p:nvPr/>
        </p:nvSpPr>
        <p:spPr>
          <a:xfrm>
            <a:off x="3182232" y="3810248"/>
            <a:ext cx="1027845"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לסמוך</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אחד על</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השני</a:t>
            </a:r>
            <a:endParaRPr sz="2400" b="0" i="0" u="none" strike="noStrike" cap="none">
              <a:solidFill>
                <a:srgbClr val="0C3512"/>
              </a:solidFill>
              <a:latin typeface="Calibri"/>
              <a:ea typeface="Calibri"/>
              <a:cs typeface="Calibri"/>
              <a:sym typeface="Calibri"/>
            </a:endParaRPr>
          </a:p>
        </p:txBody>
      </p:sp>
      <p:sp>
        <p:nvSpPr>
          <p:cNvPr id="350" name="Google Shape;350;p11"/>
          <p:cNvSpPr txBox="1"/>
          <p:nvPr/>
        </p:nvSpPr>
        <p:spPr>
          <a:xfrm>
            <a:off x="3182232" y="1690048"/>
            <a:ext cx="1651413" cy="110799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rgbClr val="0C3512"/>
                </a:solidFill>
                <a:latin typeface="Calibri"/>
                <a:ea typeface="Calibri"/>
                <a:cs typeface="Calibri"/>
                <a:sym typeface="Calibri"/>
              </a:rPr>
              <a:t>חשיבות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rgbClr val="0C3512"/>
                </a:solidFill>
                <a:latin typeface="Calibri"/>
                <a:ea typeface="Calibri"/>
                <a:cs typeface="Calibri"/>
                <a:sym typeface="Calibri"/>
              </a:rPr>
              <a:t>אחדות ושונות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200"/>
              <a:buFont typeface="Arial"/>
              <a:buNone/>
            </a:pPr>
            <a:r>
              <a:rPr lang="iw-IL" sz="2200" b="0" i="0" u="none" strike="noStrike" cap="none">
                <a:solidFill>
                  <a:srgbClr val="0C3512"/>
                </a:solidFill>
                <a:latin typeface="Calibri"/>
                <a:ea typeface="Calibri"/>
                <a:cs typeface="Calibri"/>
                <a:sym typeface="Calibri"/>
              </a:rPr>
              <a:t>הצוות</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2">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4233"/>
            <a:ext cx="12192000" cy="6849533"/>
          </a:xfrm>
          <a:prstGeom prst="rect">
            <a:avLst/>
          </a:prstGeom>
          <a:noFill/>
          <a:ln>
            <a:noFill/>
          </a:ln>
        </p:spPr>
      </p:pic>
      <p:pic>
        <p:nvPicPr>
          <p:cNvPr id="360" name="Google Shape;360;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sp>
        <p:nvSpPr>
          <p:cNvPr id="361" name="Google Shape;361;p12">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2" name="Google Shape;362;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39825" y="1290717"/>
            <a:ext cx="2344528" cy="2316449"/>
          </a:xfrm>
          <a:prstGeom prst="rect">
            <a:avLst/>
          </a:prstGeom>
          <a:noFill/>
          <a:ln>
            <a:noFill/>
          </a:ln>
        </p:spPr>
      </p:pic>
      <p:pic>
        <p:nvPicPr>
          <p:cNvPr id="363" name="Google Shape;363;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95661" y="1298551"/>
            <a:ext cx="2344528" cy="2316449"/>
          </a:xfrm>
          <a:prstGeom prst="rect">
            <a:avLst/>
          </a:prstGeom>
          <a:noFill/>
          <a:ln>
            <a:noFill/>
          </a:ln>
        </p:spPr>
      </p:pic>
      <p:pic>
        <p:nvPicPr>
          <p:cNvPr id="364" name="Google Shape;364;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80258" y="3455885"/>
            <a:ext cx="2344528" cy="2316449"/>
          </a:xfrm>
          <a:prstGeom prst="rect">
            <a:avLst/>
          </a:prstGeom>
          <a:noFill/>
          <a:ln>
            <a:noFill/>
          </a:ln>
        </p:spPr>
      </p:pic>
      <p:pic>
        <p:nvPicPr>
          <p:cNvPr id="365" name="Google Shape;365;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14060" y="3455885"/>
            <a:ext cx="2344528" cy="2316449"/>
          </a:xfrm>
          <a:prstGeom prst="rect">
            <a:avLst/>
          </a:prstGeom>
          <a:noFill/>
          <a:ln>
            <a:noFill/>
          </a:ln>
        </p:spPr>
      </p:pic>
      <p:pic>
        <p:nvPicPr>
          <p:cNvPr id="366" name="Google Shape;366;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1259" y="4904007"/>
            <a:ext cx="2344528" cy="2316449"/>
          </a:xfrm>
          <a:prstGeom prst="rect">
            <a:avLst/>
          </a:prstGeom>
          <a:noFill/>
          <a:ln>
            <a:noFill/>
          </a:ln>
        </p:spPr>
      </p:pic>
      <p:sp>
        <p:nvSpPr>
          <p:cNvPr id="367" name="Google Shape;367;p12"/>
          <p:cNvSpPr txBox="1">
            <a:spLocks noGrp="1"/>
          </p:cNvSpPr>
          <p:nvPr>
            <p:ph type="title" idx="4294967295"/>
          </p:nvPr>
        </p:nvSpPr>
        <p:spPr>
          <a:xfrm>
            <a:off x="5585160" y="3326257"/>
            <a:ext cx="1035861"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סבלנות</a:t>
            </a:r>
          </a:p>
        </p:txBody>
      </p:sp>
      <p:sp>
        <p:nvSpPr>
          <p:cNvPr id="369" name="Google Shape;369;p12"/>
          <p:cNvSpPr txBox="1"/>
          <p:nvPr/>
        </p:nvSpPr>
        <p:spPr>
          <a:xfrm>
            <a:off x="5609202" y="794715"/>
            <a:ext cx="98777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מודעות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עצמית</a:t>
            </a:r>
            <a:endParaRPr sz="1400" b="0" i="0" u="none" strike="noStrike" cap="none">
              <a:solidFill>
                <a:srgbClr val="000000"/>
              </a:solidFill>
              <a:latin typeface="Arial"/>
              <a:ea typeface="Arial"/>
              <a:cs typeface="Arial"/>
              <a:sym typeface="Arial"/>
            </a:endParaRPr>
          </a:p>
        </p:txBody>
      </p:sp>
      <p:sp>
        <p:nvSpPr>
          <p:cNvPr id="373" name="Google Shape;373;p12"/>
          <p:cNvSpPr txBox="1"/>
          <p:nvPr/>
        </p:nvSpPr>
        <p:spPr>
          <a:xfrm>
            <a:off x="7641430" y="2061832"/>
            <a:ext cx="1083951"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סובלנות</a:t>
            </a:r>
            <a:endParaRPr sz="2400" b="0" i="0" u="none" strike="noStrike" cap="none">
              <a:solidFill>
                <a:srgbClr val="0C3512"/>
              </a:solidFill>
              <a:latin typeface="Calibri"/>
              <a:ea typeface="Calibri"/>
              <a:cs typeface="Calibri"/>
              <a:sym typeface="Calibri"/>
            </a:endParaRPr>
          </a:p>
        </p:txBody>
      </p:sp>
      <p:sp>
        <p:nvSpPr>
          <p:cNvPr id="368" name="Google Shape;368;p12"/>
          <p:cNvSpPr txBox="1"/>
          <p:nvPr/>
        </p:nvSpPr>
        <p:spPr>
          <a:xfrm>
            <a:off x="8142696" y="4063505"/>
            <a:ext cx="81464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ניהול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עצמי</a:t>
            </a:r>
            <a:endParaRPr sz="2400" b="0" i="0" u="none" strike="noStrike" cap="none">
              <a:solidFill>
                <a:srgbClr val="0C3512"/>
              </a:solidFill>
              <a:latin typeface="Calibri"/>
              <a:ea typeface="Calibri"/>
              <a:cs typeface="Calibri"/>
              <a:sym typeface="Calibri"/>
            </a:endParaRPr>
          </a:p>
        </p:txBody>
      </p:sp>
      <p:sp>
        <p:nvSpPr>
          <p:cNvPr id="372" name="Google Shape;372;p12"/>
          <p:cNvSpPr txBox="1"/>
          <p:nvPr/>
        </p:nvSpPr>
        <p:spPr>
          <a:xfrm>
            <a:off x="5622828" y="5488469"/>
            <a:ext cx="960519"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ערבות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הדדית</a:t>
            </a:r>
            <a:endParaRPr sz="2400" b="0" i="0" u="none" strike="noStrike" cap="none">
              <a:solidFill>
                <a:srgbClr val="0C3512"/>
              </a:solidFill>
              <a:latin typeface="Calibri"/>
              <a:ea typeface="Calibri"/>
              <a:cs typeface="Calibri"/>
              <a:sym typeface="Calibri"/>
            </a:endParaRPr>
          </a:p>
        </p:txBody>
      </p:sp>
      <p:sp>
        <p:nvSpPr>
          <p:cNvPr id="371" name="Google Shape;371;p12"/>
          <p:cNvSpPr txBox="1"/>
          <p:nvPr/>
        </p:nvSpPr>
        <p:spPr>
          <a:xfrm>
            <a:off x="3122419" y="4248171"/>
            <a:ext cx="1125629"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אמפתיה</a:t>
            </a:r>
            <a:endParaRPr sz="2400" b="0" i="0" u="none" strike="noStrike" cap="none">
              <a:solidFill>
                <a:srgbClr val="0C3512"/>
              </a:solidFill>
              <a:latin typeface="Calibri"/>
              <a:ea typeface="Calibri"/>
              <a:cs typeface="Calibri"/>
              <a:sym typeface="Calibri"/>
            </a:endParaRPr>
          </a:p>
        </p:txBody>
      </p:sp>
      <p:sp>
        <p:nvSpPr>
          <p:cNvPr id="370" name="Google Shape;370;p12"/>
          <p:cNvSpPr txBox="1"/>
          <p:nvPr/>
        </p:nvSpPr>
        <p:spPr>
          <a:xfrm>
            <a:off x="3681258" y="2061832"/>
            <a:ext cx="689612"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כבוד</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3">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380" name="Google Shape;380;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sp>
        <p:nvSpPr>
          <p:cNvPr id="381" name="Google Shape;381;p13">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82" name="Google Shape;382;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39825" y="1290717"/>
            <a:ext cx="2344528" cy="2316449"/>
          </a:xfrm>
          <a:prstGeom prst="rect">
            <a:avLst/>
          </a:prstGeom>
          <a:noFill/>
          <a:ln>
            <a:noFill/>
          </a:ln>
        </p:spPr>
      </p:pic>
      <p:pic>
        <p:nvPicPr>
          <p:cNvPr id="383" name="Google Shape;383;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95661" y="1298551"/>
            <a:ext cx="2344528" cy="2316449"/>
          </a:xfrm>
          <a:prstGeom prst="rect">
            <a:avLst/>
          </a:prstGeom>
          <a:noFill/>
          <a:ln>
            <a:noFill/>
          </a:ln>
        </p:spPr>
      </p:pic>
      <p:pic>
        <p:nvPicPr>
          <p:cNvPr id="384" name="Google Shape;384;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80258" y="3455885"/>
            <a:ext cx="2344528" cy="2316449"/>
          </a:xfrm>
          <a:prstGeom prst="rect">
            <a:avLst/>
          </a:prstGeom>
          <a:noFill/>
          <a:ln>
            <a:noFill/>
          </a:ln>
        </p:spPr>
      </p:pic>
      <p:pic>
        <p:nvPicPr>
          <p:cNvPr id="385" name="Google Shape;385;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14060" y="3455885"/>
            <a:ext cx="2344528" cy="2316449"/>
          </a:xfrm>
          <a:prstGeom prst="rect">
            <a:avLst/>
          </a:prstGeom>
          <a:noFill/>
          <a:ln>
            <a:noFill/>
          </a:ln>
        </p:spPr>
      </p:pic>
      <p:pic>
        <p:nvPicPr>
          <p:cNvPr id="386" name="Google Shape;386;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1259" y="4904007"/>
            <a:ext cx="2344528" cy="2316449"/>
          </a:xfrm>
          <a:prstGeom prst="rect">
            <a:avLst/>
          </a:prstGeom>
          <a:noFill/>
          <a:ln>
            <a:noFill/>
          </a:ln>
        </p:spPr>
      </p:pic>
      <p:sp>
        <p:nvSpPr>
          <p:cNvPr id="387" name="Google Shape;387;p13"/>
          <p:cNvSpPr txBox="1">
            <a:spLocks noGrp="1"/>
          </p:cNvSpPr>
          <p:nvPr>
            <p:ph type="title" idx="4294967295"/>
          </p:nvPr>
        </p:nvSpPr>
        <p:spPr>
          <a:xfrm>
            <a:off x="5194831" y="3326257"/>
            <a:ext cx="1816523"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אחריות אישית</a:t>
            </a:r>
          </a:p>
        </p:txBody>
      </p:sp>
      <p:sp>
        <p:nvSpPr>
          <p:cNvPr id="389" name="Google Shape;389;p13"/>
          <p:cNvSpPr txBox="1"/>
          <p:nvPr/>
        </p:nvSpPr>
        <p:spPr>
          <a:xfrm>
            <a:off x="5562039" y="705701"/>
            <a:ext cx="106792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שליטה</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בדחפים</a:t>
            </a:r>
            <a:endParaRPr sz="1400" b="0" i="0" u="none" strike="noStrike" cap="none">
              <a:solidFill>
                <a:srgbClr val="000000"/>
              </a:solidFill>
              <a:latin typeface="Arial"/>
              <a:ea typeface="Arial"/>
              <a:cs typeface="Arial"/>
              <a:sym typeface="Arial"/>
            </a:endParaRPr>
          </a:p>
        </p:txBody>
      </p:sp>
      <p:sp>
        <p:nvSpPr>
          <p:cNvPr id="393" name="Google Shape;393;p13"/>
          <p:cNvSpPr txBox="1"/>
          <p:nvPr/>
        </p:nvSpPr>
        <p:spPr>
          <a:xfrm>
            <a:off x="7633036" y="1836490"/>
            <a:ext cx="1140056"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מעורבות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חברתית</a:t>
            </a:r>
            <a:endParaRPr sz="2400" b="0" i="0" u="none" strike="noStrike" cap="none">
              <a:solidFill>
                <a:srgbClr val="0C3512"/>
              </a:solidFill>
              <a:latin typeface="Calibri"/>
              <a:ea typeface="Calibri"/>
              <a:cs typeface="Calibri"/>
              <a:sym typeface="Calibri"/>
            </a:endParaRPr>
          </a:p>
        </p:txBody>
      </p:sp>
      <p:sp>
        <p:nvSpPr>
          <p:cNvPr id="388" name="Google Shape;388;p13"/>
          <p:cNvSpPr txBox="1"/>
          <p:nvPr/>
        </p:nvSpPr>
        <p:spPr>
          <a:xfrm>
            <a:off x="8140451" y="4023734"/>
            <a:ext cx="90601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זיהוי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רגשות</a:t>
            </a:r>
            <a:endParaRPr sz="2400" b="0" i="0" u="none" strike="noStrike" cap="none">
              <a:solidFill>
                <a:srgbClr val="0C3512"/>
              </a:solidFill>
              <a:latin typeface="Calibri"/>
              <a:ea typeface="Calibri"/>
              <a:cs typeface="Calibri"/>
              <a:sym typeface="Calibri"/>
            </a:endParaRPr>
          </a:p>
        </p:txBody>
      </p:sp>
      <p:sp>
        <p:nvSpPr>
          <p:cNvPr id="392" name="Google Shape;392;p13"/>
          <p:cNvSpPr txBox="1"/>
          <p:nvPr/>
        </p:nvSpPr>
        <p:spPr>
          <a:xfrm>
            <a:off x="5650204" y="5465784"/>
            <a:ext cx="89159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ערבות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הדדית</a:t>
            </a:r>
            <a:endParaRPr sz="2400" b="0" i="0" u="none" strike="noStrike" cap="none">
              <a:solidFill>
                <a:srgbClr val="0C3512"/>
              </a:solidFill>
              <a:latin typeface="Calibri"/>
              <a:ea typeface="Calibri"/>
              <a:cs typeface="Calibri"/>
              <a:sym typeface="Calibri"/>
            </a:endParaRPr>
          </a:p>
        </p:txBody>
      </p:sp>
      <p:sp>
        <p:nvSpPr>
          <p:cNvPr id="391" name="Google Shape;391;p13"/>
          <p:cNvSpPr txBox="1"/>
          <p:nvPr/>
        </p:nvSpPr>
        <p:spPr>
          <a:xfrm>
            <a:off x="3103281" y="4208400"/>
            <a:ext cx="1220207"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מוטיבציה</a:t>
            </a:r>
            <a:endParaRPr sz="2400" b="0" i="0" u="none" strike="noStrike" cap="none">
              <a:solidFill>
                <a:srgbClr val="0C3512"/>
              </a:solidFill>
              <a:latin typeface="Calibri"/>
              <a:ea typeface="Calibri"/>
              <a:cs typeface="Calibri"/>
              <a:sym typeface="Calibri"/>
            </a:endParaRPr>
          </a:p>
        </p:txBody>
      </p:sp>
      <p:sp>
        <p:nvSpPr>
          <p:cNvPr id="390" name="Google Shape;390;p13"/>
          <p:cNvSpPr txBox="1"/>
          <p:nvPr/>
        </p:nvSpPr>
        <p:spPr>
          <a:xfrm>
            <a:off x="3541415" y="1836490"/>
            <a:ext cx="933269"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הכוונה</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עצמית</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4">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pic>
        <p:nvPicPr>
          <p:cNvPr id="400" name="Google Shape;400;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sp>
        <p:nvSpPr>
          <p:cNvPr id="401" name="Google Shape;401;p14">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02" name="Google Shape;402;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642442" y="2024952"/>
            <a:ext cx="2344528" cy="2316449"/>
          </a:xfrm>
          <a:prstGeom prst="rect">
            <a:avLst/>
          </a:prstGeom>
          <a:noFill/>
          <a:ln>
            <a:noFill/>
          </a:ln>
        </p:spPr>
      </p:pic>
      <p:pic>
        <p:nvPicPr>
          <p:cNvPr id="403" name="Google Shape;403;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86122" y="2032786"/>
            <a:ext cx="2344528" cy="2316449"/>
          </a:xfrm>
          <a:prstGeom prst="rect">
            <a:avLst/>
          </a:prstGeom>
          <a:noFill/>
          <a:ln>
            <a:noFill/>
          </a:ln>
        </p:spPr>
      </p:pic>
      <p:pic>
        <p:nvPicPr>
          <p:cNvPr id="404" name="Google Shape;404;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86158" y="4471372"/>
            <a:ext cx="2344528" cy="2316449"/>
          </a:xfrm>
          <a:prstGeom prst="rect">
            <a:avLst/>
          </a:prstGeom>
          <a:noFill/>
          <a:ln>
            <a:noFill/>
          </a:ln>
        </p:spPr>
      </p:pic>
      <p:pic>
        <p:nvPicPr>
          <p:cNvPr id="405" name="Google Shape;405;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42555" y="4507032"/>
            <a:ext cx="2344528" cy="2316449"/>
          </a:xfrm>
          <a:prstGeom prst="rect">
            <a:avLst/>
          </a:prstGeom>
          <a:noFill/>
          <a:ln>
            <a:noFill/>
          </a:ln>
        </p:spPr>
      </p:pic>
      <p:sp>
        <p:nvSpPr>
          <p:cNvPr id="406" name="Google Shape;406;p14"/>
          <p:cNvSpPr txBox="1">
            <a:spLocks noGrp="1"/>
          </p:cNvSpPr>
          <p:nvPr>
            <p:ph type="title" idx="4294967295"/>
          </p:nvPr>
        </p:nvSpPr>
        <p:spPr>
          <a:xfrm>
            <a:off x="5242923" y="3326257"/>
            <a:ext cx="1720343"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אווירה חיובית</a:t>
            </a:r>
          </a:p>
        </p:txBody>
      </p:sp>
      <p:sp>
        <p:nvSpPr>
          <p:cNvPr id="408" name="Google Shape;408;p14"/>
          <p:cNvSpPr txBox="1"/>
          <p:nvPr/>
        </p:nvSpPr>
        <p:spPr>
          <a:xfrm>
            <a:off x="5536392" y="705701"/>
            <a:ext cx="111921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מצב רוח</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מרומם</a:t>
            </a:r>
            <a:endParaRPr sz="1400" b="0" i="0" u="none" strike="noStrike" cap="none">
              <a:solidFill>
                <a:srgbClr val="000000"/>
              </a:solidFill>
              <a:latin typeface="Arial"/>
              <a:ea typeface="Arial"/>
              <a:cs typeface="Arial"/>
              <a:sym typeface="Arial"/>
            </a:endParaRPr>
          </a:p>
        </p:txBody>
      </p:sp>
      <p:sp>
        <p:nvSpPr>
          <p:cNvPr id="411" name="Google Shape;411;p14"/>
          <p:cNvSpPr txBox="1"/>
          <p:nvPr/>
        </p:nvSpPr>
        <p:spPr>
          <a:xfrm>
            <a:off x="8019866" y="2570725"/>
            <a:ext cx="747319"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צחוק</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וכיף</a:t>
            </a:r>
            <a:endParaRPr sz="2400" b="0" i="0" u="none" strike="noStrike" cap="none">
              <a:solidFill>
                <a:srgbClr val="0C3512"/>
              </a:solidFill>
              <a:latin typeface="Calibri"/>
              <a:ea typeface="Calibri"/>
              <a:cs typeface="Calibri"/>
              <a:sym typeface="Calibri"/>
            </a:endParaRPr>
          </a:p>
        </p:txBody>
      </p:sp>
      <p:sp>
        <p:nvSpPr>
          <p:cNvPr id="407" name="Google Shape;407;p14"/>
          <p:cNvSpPr txBox="1"/>
          <p:nvPr/>
        </p:nvSpPr>
        <p:spPr>
          <a:xfrm>
            <a:off x="7112689" y="5039221"/>
            <a:ext cx="973343"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חשיבה</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חיובית</a:t>
            </a:r>
            <a:endParaRPr sz="2400" b="0" i="0" u="none" strike="noStrike" cap="none">
              <a:solidFill>
                <a:srgbClr val="0C3512"/>
              </a:solidFill>
              <a:latin typeface="Calibri"/>
              <a:ea typeface="Calibri"/>
              <a:cs typeface="Calibri"/>
              <a:sym typeface="Calibri"/>
            </a:endParaRPr>
          </a:p>
        </p:txBody>
      </p:sp>
      <p:sp>
        <p:nvSpPr>
          <p:cNvPr id="410" name="Google Shape;410;p14"/>
          <p:cNvSpPr txBox="1"/>
          <p:nvPr/>
        </p:nvSpPr>
        <p:spPr>
          <a:xfrm>
            <a:off x="4007306" y="4890214"/>
            <a:ext cx="877163"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חיזוק</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המורל</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בצוות</a:t>
            </a:r>
            <a:endParaRPr sz="2400" b="0" i="0" u="none" strike="noStrike" cap="none">
              <a:solidFill>
                <a:srgbClr val="0C3512"/>
              </a:solidFill>
              <a:latin typeface="Calibri"/>
              <a:ea typeface="Calibri"/>
              <a:cs typeface="Calibri"/>
              <a:sym typeface="Calibri"/>
            </a:endParaRPr>
          </a:p>
        </p:txBody>
      </p:sp>
      <p:sp>
        <p:nvSpPr>
          <p:cNvPr id="409" name="Google Shape;409;p14"/>
          <p:cNvSpPr txBox="1"/>
          <p:nvPr/>
        </p:nvSpPr>
        <p:spPr>
          <a:xfrm>
            <a:off x="3147151" y="2827685"/>
            <a:ext cx="942887"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קלילות</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15">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7220457"/>
          </a:xfrm>
          <a:prstGeom prst="rect">
            <a:avLst/>
          </a:prstGeom>
          <a:noFill/>
          <a:ln>
            <a:noFill/>
          </a:ln>
        </p:spPr>
      </p:pic>
      <p:pic>
        <p:nvPicPr>
          <p:cNvPr id="418" name="Google Shape;418;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4201" y="184482"/>
            <a:ext cx="2344528" cy="2316449"/>
          </a:xfrm>
          <a:prstGeom prst="rect">
            <a:avLst/>
          </a:prstGeom>
          <a:noFill/>
          <a:ln>
            <a:noFill/>
          </a:ln>
        </p:spPr>
      </p:pic>
      <p:sp>
        <p:nvSpPr>
          <p:cNvPr id="419" name="Google Shape;419;p15">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20" name="Google Shape;420;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39825" y="1290717"/>
            <a:ext cx="2344528" cy="2316449"/>
          </a:xfrm>
          <a:prstGeom prst="rect">
            <a:avLst/>
          </a:prstGeom>
          <a:noFill/>
          <a:ln>
            <a:noFill/>
          </a:ln>
        </p:spPr>
      </p:pic>
      <p:pic>
        <p:nvPicPr>
          <p:cNvPr id="421" name="Google Shape;421;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95661" y="1298551"/>
            <a:ext cx="2344528" cy="2316449"/>
          </a:xfrm>
          <a:prstGeom prst="rect">
            <a:avLst/>
          </a:prstGeom>
          <a:noFill/>
          <a:ln>
            <a:noFill/>
          </a:ln>
        </p:spPr>
      </p:pic>
      <p:pic>
        <p:nvPicPr>
          <p:cNvPr id="422" name="Google Shape;422;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80258" y="3455885"/>
            <a:ext cx="2344528" cy="2316449"/>
          </a:xfrm>
          <a:prstGeom prst="rect">
            <a:avLst/>
          </a:prstGeom>
          <a:noFill/>
          <a:ln>
            <a:noFill/>
          </a:ln>
        </p:spPr>
      </p:pic>
      <p:pic>
        <p:nvPicPr>
          <p:cNvPr id="423" name="Google Shape;423;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14060" y="3455885"/>
            <a:ext cx="2344528" cy="2316449"/>
          </a:xfrm>
          <a:prstGeom prst="rect">
            <a:avLst/>
          </a:prstGeom>
          <a:noFill/>
          <a:ln>
            <a:noFill/>
          </a:ln>
        </p:spPr>
      </p:pic>
      <p:pic>
        <p:nvPicPr>
          <p:cNvPr id="424" name="Google Shape;424;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1259" y="4904007"/>
            <a:ext cx="2344528" cy="2316449"/>
          </a:xfrm>
          <a:prstGeom prst="rect">
            <a:avLst/>
          </a:prstGeom>
          <a:noFill/>
          <a:ln>
            <a:noFill/>
          </a:ln>
        </p:spPr>
      </p:pic>
      <p:sp>
        <p:nvSpPr>
          <p:cNvPr id="425" name="Google Shape;425;p15"/>
          <p:cNvSpPr txBox="1">
            <a:spLocks noGrp="1"/>
          </p:cNvSpPr>
          <p:nvPr>
            <p:ph type="title" idx="4294967295"/>
          </p:nvPr>
        </p:nvSpPr>
        <p:spPr>
          <a:xfrm>
            <a:off x="5319866" y="3326257"/>
            <a:ext cx="1566454"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פתרון בעיות</a:t>
            </a:r>
          </a:p>
        </p:txBody>
      </p:sp>
      <p:sp>
        <p:nvSpPr>
          <p:cNvPr id="427" name="Google Shape;427;p15"/>
          <p:cNvSpPr txBox="1"/>
          <p:nvPr/>
        </p:nvSpPr>
        <p:spPr>
          <a:xfrm>
            <a:off x="5751194" y="966960"/>
            <a:ext cx="689612"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כבוד</a:t>
            </a:r>
            <a:endParaRPr sz="1400" b="0" i="0" u="none" strike="noStrike" cap="none">
              <a:solidFill>
                <a:srgbClr val="000000"/>
              </a:solidFill>
              <a:latin typeface="Arial"/>
              <a:ea typeface="Arial"/>
              <a:cs typeface="Arial"/>
              <a:sym typeface="Arial"/>
            </a:endParaRPr>
          </a:p>
        </p:txBody>
      </p:sp>
      <p:sp>
        <p:nvSpPr>
          <p:cNvPr id="431" name="Google Shape;431;p15"/>
          <p:cNvSpPr txBox="1"/>
          <p:nvPr/>
        </p:nvSpPr>
        <p:spPr>
          <a:xfrm>
            <a:off x="7530445" y="2016104"/>
            <a:ext cx="1345240"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התחשבות</a:t>
            </a:r>
            <a:endParaRPr sz="2400" b="0" i="0" u="none" strike="noStrike" cap="none">
              <a:solidFill>
                <a:srgbClr val="0C3512"/>
              </a:solidFill>
              <a:latin typeface="Calibri"/>
              <a:ea typeface="Calibri"/>
              <a:cs typeface="Calibri"/>
              <a:sym typeface="Calibri"/>
            </a:endParaRPr>
          </a:p>
        </p:txBody>
      </p:sp>
      <p:sp>
        <p:nvSpPr>
          <p:cNvPr id="426" name="Google Shape;426;p15"/>
          <p:cNvSpPr txBox="1"/>
          <p:nvPr/>
        </p:nvSpPr>
        <p:spPr>
          <a:xfrm>
            <a:off x="7888781" y="4023734"/>
            <a:ext cx="1409360"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הבנת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צרכי הזולת</a:t>
            </a:r>
            <a:endParaRPr sz="2400" b="0" i="0" u="none" strike="noStrike" cap="none">
              <a:solidFill>
                <a:srgbClr val="0C3512"/>
              </a:solidFill>
              <a:latin typeface="Calibri"/>
              <a:ea typeface="Calibri"/>
              <a:cs typeface="Calibri"/>
              <a:sym typeface="Calibri"/>
            </a:endParaRPr>
          </a:p>
        </p:txBody>
      </p:sp>
      <p:sp>
        <p:nvSpPr>
          <p:cNvPr id="430" name="Google Shape;430;p15"/>
          <p:cNvSpPr txBox="1"/>
          <p:nvPr/>
        </p:nvSpPr>
        <p:spPr>
          <a:xfrm>
            <a:off x="5421779" y="5465784"/>
            <a:ext cx="1348446"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גמישות</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מחשבתית</a:t>
            </a:r>
            <a:endParaRPr sz="2400" b="0" i="0" u="none" strike="noStrike" cap="none">
              <a:solidFill>
                <a:srgbClr val="0C3512"/>
              </a:solidFill>
              <a:latin typeface="Calibri"/>
              <a:ea typeface="Calibri"/>
              <a:cs typeface="Calibri"/>
              <a:sym typeface="Calibri"/>
            </a:endParaRPr>
          </a:p>
        </p:txBody>
      </p:sp>
      <p:sp>
        <p:nvSpPr>
          <p:cNvPr id="429" name="Google Shape;429;p15"/>
          <p:cNvSpPr txBox="1"/>
          <p:nvPr/>
        </p:nvSpPr>
        <p:spPr>
          <a:xfrm>
            <a:off x="3217897" y="4208400"/>
            <a:ext cx="990977"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אחריות</a:t>
            </a:r>
            <a:endParaRPr sz="2400" b="0" i="0" u="none" strike="noStrike" cap="none">
              <a:solidFill>
                <a:srgbClr val="0C3512"/>
              </a:solidFill>
              <a:latin typeface="Calibri"/>
              <a:ea typeface="Calibri"/>
              <a:cs typeface="Calibri"/>
              <a:sym typeface="Calibri"/>
            </a:endParaRPr>
          </a:p>
        </p:txBody>
      </p:sp>
      <p:sp>
        <p:nvSpPr>
          <p:cNvPr id="428" name="Google Shape;428;p15"/>
          <p:cNvSpPr txBox="1"/>
          <p:nvPr/>
        </p:nvSpPr>
        <p:spPr>
          <a:xfrm>
            <a:off x="3596718" y="2016104"/>
            <a:ext cx="822662"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איפוק</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07" name="Google Shape;107;p1">
            <a:extLst>
              <a:ext uri="{C183D7F6-B498-43B3-948B-1728B52AA6E4}">
                <adec:decorative xmlns:adec="http://schemas.microsoft.com/office/drawing/2017/decorative" val="1"/>
              </a:ext>
            </a:extLst>
          </p:cNvPr>
          <p:cNvSpPr/>
          <p:nvPr/>
        </p:nvSpPr>
        <p:spPr>
          <a:xfrm>
            <a:off x="3324764" y="581406"/>
            <a:ext cx="6110868" cy="1640807"/>
          </a:xfrm>
          <a:prstGeom prst="roundRect">
            <a:avLst>
              <a:gd name="adj" fmla="val 16667"/>
            </a:avLst>
          </a:prstGeom>
          <a:solidFill>
            <a:srgbClr val="0C351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3" name="Google Shape;103;p1">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09801" y="3838768"/>
            <a:ext cx="7772398" cy="2477452"/>
          </a:xfrm>
          <a:prstGeom prst="rect">
            <a:avLst/>
          </a:prstGeom>
          <a:noFill/>
          <a:ln>
            <a:noFill/>
          </a:ln>
        </p:spPr>
      </p:pic>
      <p:sp>
        <p:nvSpPr>
          <p:cNvPr id="108" name="Google Shape;108;p1"/>
          <p:cNvSpPr txBox="1">
            <a:spLocks noGrp="1"/>
          </p:cNvSpPr>
          <p:nvPr>
            <p:ph type="ctrTitle"/>
          </p:nvPr>
        </p:nvSpPr>
        <p:spPr>
          <a:xfrm>
            <a:off x="2587955" y="288203"/>
            <a:ext cx="7486254" cy="2011500"/>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chemeClr val="dk1"/>
              </a:buClr>
              <a:buSzPts val="6000"/>
              <a:buFont typeface="Play"/>
              <a:buNone/>
            </a:pPr>
            <a:r>
              <a:rPr lang="iw-IL" b="1" dirty="0">
                <a:solidFill>
                  <a:schemeClr val="lt1"/>
                </a:solidFill>
                <a:latin typeface="Calibri"/>
                <a:ea typeface="Calibri"/>
                <a:cs typeface="Calibri"/>
                <a:sym typeface="Calibri"/>
              </a:rPr>
              <a:t>הדרך להצלחה </a:t>
            </a:r>
            <a:br>
              <a:rPr lang="iw-IL" b="1" dirty="0">
                <a:solidFill>
                  <a:schemeClr val="lt1"/>
                </a:solidFill>
                <a:latin typeface="Calibri"/>
                <a:ea typeface="Calibri"/>
                <a:cs typeface="Calibri"/>
                <a:sym typeface="Calibri"/>
              </a:rPr>
            </a:br>
            <a:r>
              <a:rPr lang="iw-IL" dirty="0">
                <a:solidFill>
                  <a:schemeClr val="lt1"/>
                </a:solidFill>
                <a:latin typeface="Calibri"/>
                <a:ea typeface="Calibri"/>
                <a:cs typeface="Calibri"/>
                <a:sym typeface="Calibri"/>
              </a:rPr>
              <a:t>של כוח משימה ירוק</a:t>
            </a:r>
            <a:endParaRPr dirty="0">
              <a:solidFill>
                <a:schemeClr val="lt1"/>
              </a:solidFill>
              <a:latin typeface="Calibri"/>
              <a:ea typeface="Calibri"/>
              <a:cs typeface="Calibri"/>
              <a:sym typeface="Calibri"/>
            </a:endParaRPr>
          </a:p>
        </p:txBody>
      </p:sp>
      <p:sp>
        <p:nvSpPr>
          <p:cNvPr id="104" name="Google Shape;104;p1"/>
          <p:cNvSpPr txBox="1"/>
          <p:nvPr/>
        </p:nvSpPr>
        <p:spPr>
          <a:xfrm>
            <a:off x="8227328" y="4579521"/>
            <a:ext cx="111601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קבלת </a:t>
            </a:r>
            <a:endParaRPr sz="2400" b="1"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החלטות</a:t>
            </a: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5606923" y="4600970"/>
            <a:ext cx="978153"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עבודת </a:t>
            </a:r>
            <a:endParaRPr sz="2400" b="1"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צוות</a:t>
            </a:r>
            <a:endParaRPr sz="1400" b="0" i="0" u="none" strike="noStrike" cap="none">
              <a:solidFill>
                <a:srgbClr val="000000"/>
              </a:solidFill>
              <a:latin typeface="Arial"/>
              <a:ea typeface="Arial"/>
              <a:cs typeface="Arial"/>
              <a:sym typeface="Arial"/>
            </a:endParaRPr>
          </a:p>
        </p:txBody>
      </p:sp>
      <p:sp>
        <p:nvSpPr>
          <p:cNvPr id="105" name="Google Shape;105;p1"/>
          <p:cNvSpPr txBox="1"/>
          <p:nvPr/>
        </p:nvSpPr>
        <p:spPr>
          <a:xfrm>
            <a:off x="2634255" y="4564389"/>
            <a:ext cx="1535998"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ניהול </a:t>
            </a:r>
            <a:endParaRPr sz="2400" b="1"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קונפליקטים</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16">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438" name="Google Shape;438;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2730" y="184482"/>
            <a:ext cx="2344528" cy="2316449"/>
          </a:xfrm>
          <a:prstGeom prst="rect">
            <a:avLst/>
          </a:prstGeom>
          <a:noFill/>
          <a:ln>
            <a:noFill/>
          </a:ln>
        </p:spPr>
      </p:pic>
      <p:sp>
        <p:nvSpPr>
          <p:cNvPr id="439" name="Google Shape;439;p16">
            <a:extLst>
              <a:ext uri="{C183D7F6-B498-43B3-948B-1728B52AA6E4}">
                <adec:decorative xmlns:adec="http://schemas.microsoft.com/office/drawing/2017/decorative" val="1"/>
              </a:ext>
            </a:extLst>
          </p:cNvPr>
          <p:cNvSpPr/>
          <p:nvPr/>
        </p:nvSpPr>
        <p:spPr>
          <a:xfrm>
            <a:off x="4757447" y="2324283"/>
            <a:ext cx="2571399" cy="2465615"/>
          </a:xfrm>
          <a:prstGeom prst="ellipse">
            <a:avLst/>
          </a:prstGeom>
          <a:solidFill>
            <a:srgbClr val="0C3512">
              <a:alpha val="68235"/>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0" name="Google Shape;440;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039825" y="1290717"/>
            <a:ext cx="2344528" cy="2316449"/>
          </a:xfrm>
          <a:prstGeom prst="rect">
            <a:avLst/>
          </a:prstGeom>
          <a:noFill/>
          <a:ln>
            <a:noFill/>
          </a:ln>
        </p:spPr>
      </p:pic>
      <p:pic>
        <p:nvPicPr>
          <p:cNvPr id="441" name="Google Shape;441;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95661" y="1298551"/>
            <a:ext cx="2344528" cy="2316449"/>
          </a:xfrm>
          <a:prstGeom prst="rect">
            <a:avLst/>
          </a:prstGeom>
          <a:noFill/>
          <a:ln>
            <a:noFill/>
          </a:ln>
        </p:spPr>
      </p:pic>
      <p:pic>
        <p:nvPicPr>
          <p:cNvPr id="442" name="Google Shape;442;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580258" y="3455885"/>
            <a:ext cx="2344528" cy="2316449"/>
          </a:xfrm>
          <a:prstGeom prst="rect">
            <a:avLst/>
          </a:prstGeom>
          <a:noFill/>
          <a:ln>
            <a:noFill/>
          </a:ln>
        </p:spPr>
      </p:pic>
      <p:pic>
        <p:nvPicPr>
          <p:cNvPr id="443" name="Google Shape;443;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714060" y="3455885"/>
            <a:ext cx="2344528" cy="2316449"/>
          </a:xfrm>
          <a:prstGeom prst="rect">
            <a:avLst/>
          </a:prstGeom>
          <a:noFill/>
          <a:ln>
            <a:noFill/>
          </a:ln>
        </p:spPr>
      </p:pic>
      <p:pic>
        <p:nvPicPr>
          <p:cNvPr id="444" name="Google Shape;444;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02730" y="4904007"/>
            <a:ext cx="2344528" cy="2316449"/>
          </a:xfrm>
          <a:prstGeom prst="rect">
            <a:avLst/>
          </a:prstGeom>
          <a:noFill/>
          <a:ln>
            <a:noFill/>
          </a:ln>
        </p:spPr>
      </p:pic>
      <p:sp>
        <p:nvSpPr>
          <p:cNvPr id="445" name="Google Shape;445;p16"/>
          <p:cNvSpPr txBox="1">
            <a:spLocks noGrp="1"/>
          </p:cNvSpPr>
          <p:nvPr>
            <p:ph type="title" idx="4294967295"/>
          </p:nvPr>
        </p:nvSpPr>
        <p:spPr>
          <a:xfrm>
            <a:off x="5079877" y="3326257"/>
            <a:ext cx="1834156" cy="4616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1" i="0" u="none" strike="noStrike" kern="0" cap="none" spc="0" normalizeH="0" baseline="0" noProof="0" dirty="0">
                <a:ln>
                  <a:noFill/>
                </a:ln>
                <a:solidFill>
                  <a:schemeClr val="lt1"/>
                </a:solidFill>
                <a:effectLst/>
                <a:uLnTx/>
                <a:uFillTx/>
                <a:latin typeface="Calibri"/>
                <a:ea typeface="Calibri"/>
                <a:cs typeface="Calibri"/>
                <a:sym typeface="Calibri"/>
              </a:rPr>
              <a:t>קבלת החלטות</a:t>
            </a:r>
          </a:p>
        </p:txBody>
      </p:sp>
      <p:sp>
        <p:nvSpPr>
          <p:cNvPr id="447" name="Google Shape;447;p16"/>
          <p:cNvSpPr txBox="1"/>
          <p:nvPr/>
        </p:nvSpPr>
        <p:spPr>
          <a:xfrm>
            <a:off x="5291441" y="609954"/>
            <a:ext cx="1582484"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זיהוי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בעיות וניתוח</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מצבים</a:t>
            </a:r>
            <a:endParaRPr sz="1400" b="0" i="0" u="none" strike="noStrike" cap="none">
              <a:solidFill>
                <a:srgbClr val="000000"/>
              </a:solidFill>
              <a:latin typeface="Arial"/>
              <a:ea typeface="Arial"/>
              <a:cs typeface="Arial"/>
              <a:sym typeface="Arial"/>
            </a:endParaRPr>
          </a:p>
        </p:txBody>
      </p:sp>
      <p:sp>
        <p:nvSpPr>
          <p:cNvPr id="451" name="Google Shape;451;p16"/>
          <p:cNvSpPr txBox="1"/>
          <p:nvPr/>
        </p:nvSpPr>
        <p:spPr>
          <a:xfrm>
            <a:off x="7754404" y="1651823"/>
            <a:ext cx="883575"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מקום</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לביטוי</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חופשי</a:t>
            </a:r>
            <a:endParaRPr sz="2400" b="0" i="0" u="none" strike="noStrike" cap="none">
              <a:solidFill>
                <a:srgbClr val="0C3512"/>
              </a:solidFill>
              <a:latin typeface="Calibri"/>
              <a:ea typeface="Calibri"/>
              <a:cs typeface="Calibri"/>
              <a:sym typeface="Calibri"/>
            </a:endParaRPr>
          </a:p>
        </p:txBody>
      </p:sp>
      <p:sp>
        <p:nvSpPr>
          <p:cNvPr id="446" name="Google Shape;446;p16"/>
          <p:cNvSpPr txBox="1"/>
          <p:nvPr/>
        </p:nvSpPr>
        <p:spPr>
          <a:xfrm>
            <a:off x="8092362" y="4023733"/>
            <a:ext cx="100219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אחריות</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מוסרית</a:t>
            </a:r>
            <a:endParaRPr sz="2400" b="0" i="0" u="none" strike="noStrike" cap="none">
              <a:solidFill>
                <a:srgbClr val="0C3512"/>
              </a:solidFill>
              <a:latin typeface="Calibri"/>
              <a:ea typeface="Calibri"/>
              <a:cs typeface="Calibri"/>
              <a:sym typeface="Calibri"/>
            </a:endParaRPr>
          </a:p>
        </p:txBody>
      </p:sp>
      <p:sp>
        <p:nvSpPr>
          <p:cNvPr id="450" name="Google Shape;450;p16"/>
          <p:cNvSpPr txBox="1"/>
          <p:nvPr/>
        </p:nvSpPr>
        <p:spPr>
          <a:xfrm>
            <a:off x="5607606" y="5465784"/>
            <a:ext cx="99097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אחריות</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אישית</a:t>
            </a:r>
            <a:endParaRPr sz="2400" b="0" i="0" u="none" strike="noStrike" cap="none">
              <a:solidFill>
                <a:srgbClr val="0C3512"/>
              </a:solidFill>
              <a:latin typeface="Calibri"/>
              <a:ea typeface="Calibri"/>
              <a:cs typeface="Calibri"/>
              <a:sym typeface="Calibri"/>
            </a:endParaRPr>
          </a:p>
        </p:txBody>
      </p:sp>
      <p:sp>
        <p:nvSpPr>
          <p:cNvPr id="449" name="Google Shape;449;p16"/>
          <p:cNvSpPr txBox="1"/>
          <p:nvPr/>
        </p:nvSpPr>
        <p:spPr>
          <a:xfrm>
            <a:off x="3155389" y="3839067"/>
            <a:ext cx="1116011"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הצבעה/</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שכנוע/</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פשרה</a:t>
            </a:r>
            <a:endParaRPr sz="2400" b="0" i="0" u="none" strike="noStrike" cap="none">
              <a:solidFill>
                <a:srgbClr val="0C3512"/>
              </a:solidFill>
              <a:latin typeface="Calibri"/>
              <a:ea typeface="Calibri"/>
              <a:cs typeface="Calibri"/>
              <a:sym typeface="Calibri"/>
            </a:endParaRPr>
          </a:p>
        </p:txBody>
      </p:sp>
      <p:sp>
        <p:nvSpPr>
          <p:cNvPr id="448" name="Google Shape;448;p16"/>
          <p:cNvSpPr txBox="1"/>
          <p:nvPr/>
        </p:nvSpPr>
        <p:spPr>
          <a:xfrm>
            <a:off x="3396346" y="1836489"/>
            <a:ext cx="1223412"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חשיבה</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ביקורתית</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17">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33" y="2944"/>
            <a:ext cx="12192000" cy="6858000"/>
          </a:xfrm>
          <a:prstGeom prst="rect">
            <a:avLst/>
          </a:prstGeom>
          <a:noFill/>
          <a:ln>
            <a:noFill/>
          </a:ln>
          <a:effectLst>
            <a:outerShdw blurRad="50800" dist="50800" dir="5400000" algn="ctr" rotWithShape="0">
              <a:srgbClr val="0C3512"/>
            </a:outerShdw>
          </a:effectLst>
        </p:spPr>
      </p:pic>
      <p:sp>
        <p:nvSpPr>
          <p:cNvPr id="458" name="Google Shape;458;p17">
            <a:extLst>
              <a:ext uri="{C183D7F6-B498-43B3-948B-1728B52AA6E4}">
                <adec:decorative xmlns:adec="http://schemas.microsoft.com/office/drawing/2017/decorative" val="1"/>
              </a:ext>
            </a:extLst>
          </p:cNvPr>
          <p:cNvSpPr/>
          <p:nvPr/>
        </p:nvSpPr>
        <p:spPr>
          <a:xfrm>
            <a:off x="3624943" y="2705725"/>
            <a:ext cx="8259843" cy="1568821"/>
          </a:xfrm>
          <a:prstGeom prst="roundRect">
            <a:avLst>
              <a:gd name="adj" fmla="val 16667"/>
            </a:avLst>
          </a:prstGeom>
          <a:solidFill>
            <a:schemeClr val="lt1">
              <a:alpha val="7333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9" name="Google Shape;459;p17"/>
          <p:cNvSpPr txBox="1">
            <a:spLocks noGrp="1"/>
          </p:cNvSpPr>
          <p:nvPr>
            <p:ph type="title"/>
          </p:nvPr>
        </p:nvSpPr>
        <p:spPr>
          <a:xfrm>
            <a:off x="4507300" y="953066"/>
            <a:ext cx="7157357" cy="1752659"/>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Play"/>
              <a:buNone/>
            </a:pPr>
            <a:r>
              <a:rPr lang="iw-IL" dirty="0">
                <a:solidFill>
                  <a:schemeClr val="lt1"/>
                </a:solidFill>
                <a:latin typeface="Calibri"/>
                <a:ea typeface="Calibri"/>
                <a:cs typeface="Calibri"/>
                <a:sym typeface="Calibri"/>
              </a:rPr>
              <a:t>עכשיו, כשבידכם צרור המפתחות לדרך </a:t>
            </a:r>
            <a:r>
              <a:rPr lang="iw-IL" b="1" dirty="0">
                <a:solidFill>
                  <a:schemeClr val="lt1"/>
                </a:solidFill>
                <a:latin typeface="Calibri"/>
                <a:ea typeface="Calibri"/>
                <a:cs typeface="Calibri"/>
                <a:sym typeface="Calibri"/>
              </a:rPr>
              <a:t>המשותפת שלנו</a:t>
            </a:r>
            <a:endParaRPr sz="8000" b="1" dirty="0">
              <a:solidFill>
                <a:schemeClr val="lt1"/>
              </a:solidFill>
              <a:latin typeface="Calibri"/>
              <a:ea typeface="Calibri"/>
              <a:cs typeface="Calibri"/>
              <a:sym typeface="Calibri"/>
            </a:endParaRPr>
          </a:p>
        </p:txBody>
      </p:sp>
      <p:pic>
        <p:nvPicPr>
          <p:cNvPr id="460" name="Google Shape;460;p17">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233426" y="365124"/>
            <a:ext cx="5187657" cy="6468094"/>
          </a:xfrm>
          <a:prstGeom prst="rect">
            <a:avLst/>
          </a:prstGeom>
          <a:noFill/>
          <a:ln>
            <a:noFill/>
          </a:ln>
        </p:spPr>
      </p:pic>
      <p:sp>
        <p:nvSpPr>
          <p:cNvPr id="461" name="Google Shape;461;p17"/>
          <p:cNvSpPr txBox="1"/>
          <p:nvPr/>
        </p:nvSpPr>
        <p:spPr>
          <a:xfrm>
            <a:off x="4973402" y="2705725"/>
            <a:ext cx="6691200" cy="144690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4400"/>
              <a:buFont typeface="Arial"/>
              <a:buNone/>
            </a:pPr>
            <a:r>
              <a:rPr lang="iw-IL" sz="4400" b="0" i="0" u="none" strike="noStrike" cap="none">
                <a:solidFill>
                  <a:srgbClr val="000000"/>
                </a:solidFill>
                <a:latin typeface="Calibri"/>
                <a:ea typeface="Calibri"/>
                <a:cs typeface="Calibri"/>
                <a:sym typeface="Calibri"/>
              </a:rPr>
              <a:t>נוכל לצאת לדרך </a:t>
            </a:r>
            <a:endParaRPr sz="4400" b="0" i="0" u="none" strike="noStrike" cap="none">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4400"/>
              <a:buFont typeface="Arial"/>
              <a:buNone/>
            </a:pPr>
            <a:r>
              <a:rPr lang="iw-IL" sz="4400" b="0" i="0" u="none" strike="noStrike" cap="none">
                <a:solidFill>
                  <a:srgbClr val="000000"/>
                </a:solidFill>
                <a:latin typeface="Calibri"/>
                <a:ea typeface="Calibri"/>
                <a:cs typeface="Calibri"/>
                <a:sym typeface="Calibri"/>
              </a:rPr>
              <a:t>ולהצליח לעשות </a:t>
            </a:r>
            <a:r>
              <a:rPr lang="iw-IL" sz="4400" b="1" i="0" u="none" strike="noStrike" cap="none">
                <a:solidFill>
                  <a:srgbClr val="000000"/>
                </a:solidFill>
                <a:latin typeface="Calibri"/>
                <a:ea typeface="Calibri"/>
                <a:cs typeface="Calibri"/>
                <a:sym typeface="Calibri"/>
              </a:rPr>
              <a:t>שינוי משמעותי</a:t>
            </a:r>
            <a:endParaRPr sz="4400" b="1" i="0" u="none" strike="noStrike" cap="none">
              <a:solidFill>
                <a:srgbClr val="000000"/>
              </a:solidFill>
              <a:latin typeface="Calibri"/>
              <a:ea typeface="Calibri"/>
              <a:cs typeface="Calibri"/>
              <a:sym typeface="Calibri"/>
            </a:endParaRPr>
          </a:p>
        </p:txBody>
      </p:sp>
      <p:sp>
        <p:nvSpPr>
          <p:cNvPr id="462" name="Google Shape;462;p17"/>
          <p:cNvSpPr txBox="1"/>
          <p:nvPr/>
        </p:nvSpPr>
        <p:spPr>
          <a:xfrm>
            <a:off x="8812600" y="4274546"/>
            <a:ext cx="2843213" cy="1446550"/>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iw-IL" sz="8800" b="1" i="0" u="none" strike="noStrike" cap="none">
                <a:solidFill>
                  <a:schemeClr val="lt1"/>
                </a:solidFill>
                <a:latin typeface="Calibri"/>
                <a:ea typeface="Calibri"/>
                <a:cs typeface="Calibri"/>
                <a:sym typeface="Calibri"/>
              </a:rPr>
              <a:t>יחד!</a:t>
            </a:r>
            <a:endParaRPr sz="8800" b="1"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209569" cy="6867884"/>
          </a:xfrm>
          <a:prstGeom prst="rect">
            <a:avLst/>
          </a:prstGeom>
          <a:noFill/>
          <a:ln>
            <a:noFill/>
          </a:ln>
        </p:spPr>
      </p:pic>
      <p:sp>
        <p:nvSpPr>
          <p:cNvPr id="115" name="Google Shape;115;p2"/>
          <p:cNvSpPr txBox="1">
            <a:spLocks noGrp="1"/>
          </p:cNvSpPr>
          <p:nvPr>
            <p:ph type="title" idx="4294967295"/>
          </p:nvPr>
        </p:nvSpPr>
        <p:spPr>
          <a:xfrm>
            <a:off x="3083443" y="288203"/>
            <a:ext cx="6025115" cy="2011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6000"/>
              <a:buFont typeface="Play"/>
              <a:buNone/>
              <a:tabLst/>
              <a:defRPr/>
            </a:pPr>
            <a:r>
              <a:rPr kumimoji="0" lang="iw-IL" sz="6000" b="1" i="0" u="none" strike="noStrike" kern="0" cap="none" spc="0" normalizeH="0" baseline="0" noProof="0" dirty="0">
                <a:ln>
                  <a:noFill/>
                </a:ln>
                <a:solidFill>
                  <a:srgbClr val="666666"/>
                </a:solidFill>
                <a:effectLst/>
                <a:uLnTx/>
                <a:uFillTx/>
                <a:latin typeface="Calibri"/>
                <a:ea typeface="Calibri"/>
                <a:cs typeface="Calibri"/>
                <a:sym typeface="Calibri"/>
              </a:rPr>
              <a:t>כוח משימה </a:t>
            </a:r>
            <a:r>
              <a:rPr kumimoji="0" lang="iw-IL" sz="6000" b="1" i="0" u="none" strike="noStrike" kern="0" cap="none" spc="0" normalizeH="0" baseline="0" noProof="0" dirty="0">
                <a:ln>
                  <a:noFill/>
                </a:ln>
                <a:solidFill>
                  <a:srgbClr val="0C3512"/>
                </a:solidFill>
                <a:effectLst/>
                <a:uLnTx/>
                <a:uFillTx/>
                <a:latin typeface="Calibri"/>
                <a:ea typeface="Calibri"/>
                <a:cs typeface="Calibri"/>
                <a:sym typeface="Calibri"/>
              </a:rPr>
              <a:t>ירוק</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
                <a:schemeClr val="dk1"/>
              </a:buClr>
              <a:buSzPts val="6000"/>
              <a:buFont typeface="Play"/>
              <a:buNone/>
              <a:tabLst/>
              <a:defRPr/>
            </a:pPr>
            <a:r>
              <a:rPr kumimoji="0" lang="iw-IL" sz="6000" b="1" i="0" u="none" strike="noStrike" kern="0" cap="none" spc="0" normalizeH="0" baseline="0" noProof="0" dirty="0">
                <a:ln>
                  <a:noFill/>
                </a:ln>
                <a:solidFill>
                  <a:srgbClr val="666666"/>
                </a:solidFill>
                <a:effectLst/>
                <a:uLnTx/>
                <a:uFillTx/>
                <a:latin typeface="Calibri"/>
                <a:ea typeface="Calibri"/>
                <a:cs typeface="Calibri"/>
                <a:sym typeface="Calibri"/>
              </a:rPr>
              <a:t>שעובד טוב ביחד</a:t>
            </a:r>
            <a:endParaRPr kumimoji="0" lang="iw-IL" sz="6000" b="0" i="0" u="none" strike="noStrike" kern="0" cap="none" spc="0" normalizeH="0" baseline="0" noProof="0" dirty="0">
              <a:ln>
                <a:noFill/>
              </a:ln>
              <a:solidFill>
                <a:srgbClr val="666666"/>
              </a:solidFill>
              <a:effectLst/>
              <a:uLnTx/>
              <a:uFillTx/>
              <a:latin typeface="Calibri"/>
              <a:ea typeface="Calibri"/>
              <a:cs typeface="Calibri"/>
              <a:sym typeface="Calibri"/>
            </a:endParaRPr>
          </a:p>
        </p:txBody>
      </p:sp>
      <p:pic>
        <p:nvPicPr>
          <p:cNvPr id="116" name="Google Shape;116;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25087" y="725568"/>
            <a:ext cx="1928091" cy="1905000"/>
          </a:xfrm>
          <a:prstGeom prst="rect">
            <a:avLst/>
          </a:prstGeom>
          <a:noFill/>
          <a:ln>
            <a:noFill/>
          </a:ln>
        </p:spPr>
      </p:pic>
      <p:pic>
        <p:nvPicPr>
          <p:cNvPr id="117" name="Google Shape;117;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05595" y="2315042"/>
            <a:ext cx="1928091" cy="1905000"/>
          </a:xfrm>
          <a:prstGeom prst="rect">
            <a:avLst/>
          </a:prstGeom>
          <a:noFill/>
          <a:ln>
            <a:noFill/>
          </a:ln>
        </p:spPr>
      </p:pic>
      <p:pic>
        <p:nvPicPr>
          <p:cNvPr id="118" name="Google Shape;118;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639678" y="3922651"/>
            <a:ext cx="1928091" cy="1905000"/>
          </a:xfrm>
          <a:prstGeom prst="rect">
            <a:avLst/>
          </a:prstGeom>
          <a:noFill/>
          <a:ln>
            <a:noFill/>
          </a:ln>
        </p:spPr>
      </p:pic>
      <p:pic>
        <p:nvPicPr>
          <p:cNvPr id="119" name="Google Shape;119;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09792" y="4940140"/>
            <a:ext cx="1928091" cy="1905000"/>
          </a:xfrm>
          <a:prstGeom prst="rect">
            <a:avLst/>
          </a:prstGeom>
          <a:noFill/>
          <a:ln>
            <a:noFill/>
          </a:ln>
        </p:spPr>
      </p:pic>
      <p:pic>
        <p:nvPicPr>
          <p:cNvPr id="120" name="Google Shape;120;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31955" y="5183055"/>
            <a:ext cx="1928091" cy="1905000"/>
          </a:xfrm>
          <a:prstGeom prst="rect">
            <a:avLst/>
          </a:prstGeom>
          <a:noFill/>
          <a:ln>
            <a:noFill/>
          </a:ln>
        </p:spPr>
      </p:pic>
      <p:pic>
        <p:nvPicPr>
          <p:cNvPr id="121" name="Google Shape;121;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39470" y="3922651"/>
            <a:ext cx="1928091" cy="1905000"/>
          </a:xfrm>
          <a:prstGeom prst="rect">
            <a:avLst/>
          </a:prstGeom>
          <a:noFill/>
          <a:ln>
            <a:noFill/>
          </a:ln>
        </p:spPr>
      </p:pic>
      <p:pic>
        <p:nvPicPr>
          <p:cNvPr id="122" name="Google Shape;122;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265205" y="2338488"/>
            <a:ext cx="1928091" cy="1905000"/>
          </a:xfrm>
          <a:prstGeom prst="rect">
            <a:avLst/>
          </a:prstGeom>
          <a:noFill/>
          <a:ln>
            <a:noFill/>
          </a:ln>
        </p:spPr>
      </p:pic>
      <p:pic>
        <p:nvPicPr>
          <p:cNvPr id="123" name="Google Shape;123;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88818" y="725568"/>
            <a:ext cx="1928091" cy="1905000"/>
          </a:xfrm>
          <a:prstGeom prst="rect">
            <a:avLst/>
          </a:prstGeom>
          <a:noFill/>
          <a:ln>
            <a:noFill/>
          </a:ln>
        </p:spPr>
      </p:pic>
      <p:pic>
        <p:nvPicPr>
          <p:cNvPr id="124" name="Google Shape;124;p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61409" y="4940140"/>
            <a:ext cx="1928091" cy="1905000"/>
          </a:xfrm>
          <a:prstGeom prst="rect">
            <a:avLst/>
          </a:prstGeom>
          <a:noFill/>
          <a:ln>
            <a:noFill/>
          </a:ln>
        </p:spPr>
      </p:pic>
      <p:pic>
        <p:nvPicPr>
          <p:cNvPr id="134" name="Google Shape;134;p2">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677563" y="2342629"/>
            <a:ext cx="2836874" cy="2836874"/>
          </a:xfrm>
          <a:prstGeom prst="rect">
            <a:avLst/>
          </a:prstGeom>
          <a:noFill/>
          <a:ln>
            <a:noFill/>
          </a:ln>
        </p:spPr>
      </p:pic>
      <p:sp>
        <p:nvSpPr>
          <p:cNvPr id="135" name="Google Shape;135;p2"/>
          <p:cNvSpPr txBox="1"/>
          <p:nvPr/>
        </p:nvSpPr>
        <p:spPr>
          <a:xfrm>
            <a:off x="5151637" y="3593743"/>
            <a:ext cx="190629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מה צריך כדי </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להצליח בצוות?</a:t>
            </a:r>
            <a:endParaRPr sz="1400" b="0" i="0" u="none" strike="noStrike" cap="none">
              <a:solidFill>
                <a:srgbClr val="000000"/>
              </a:solidFill>
              <a:latin typeface="Arial"/>
              <a:ea typeface="Arial"/>
              <a:cs typeface="Arial"/>
              <a:sym typeface="Arial"/>
            </a:endParaRPr>
          </a:p>
        </p:txBody>
      </p:sp>
      <p:sp>
        <p:nvSpPr>
          <p:cNvPr id="125" name="Google Shape;125;p2"/>
          <p:cNvSpPr txBox="1"/>
          <p:nvPr/>
        </p:nvSpPr>
        <p:spPr>
          <a:xfrm>
            <a:off x="8946934" y="1065000"/>
            <a:ext cx="111601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קבלת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החלטות</a:t>
            </a:r>
            <a:endParaRPr sz="2400" b="0" i="0" u="none" strike="noStrike" cap="none">
              <a:solidFill>
                <a:srgbClr val="0C3512"/>
              </a:solidFill>
              <a:latin typeface="Calibri"/>
              <a:ea typeface="Calibri"/>
              <a:cs typeface="Calibri"/>
              <a:sym typeface="Calibri"/>
            </a:endParaRPr>
          </a:p>
        </p:txBody>
      </p:sp>
      <p:sp>
        <p:nvSpPr>
          <p:cNvPr id="126" name="Google Shape;126;p2"/>
          <p:cNvSpPr txBox="1"/>
          <p:nvPr/>
        </p:nvSpPr>
        <p:spPr>
          <a:xfrm>
            <a:off x="9603515" y="2709409"/>
            <a:ext cx="982961"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שיתוף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פעולה</a:t>
            </a:r>
            <a:endParaRPr sz="2400" b="0" i="0" u="none" strike="noStrike" cap="none">
              <a:solidFill>
                <a:srgbClr val="0C3512"/>
              </a:solidFill>
              <a:latin typeface="Calibri"/>
              <a:ea typeface="Calibri"/>
              <a:cs typeface="Calibri"/>
              <a:sym typeface="Calibri"/>
            </a:endParaRPr>
          </a:p>
        </p:txBody>
      </p:sp>
      <p:sp>
        <p:nvSpPr>
          <p:cNvPr id="127" name="Google Shape;127;p2"/>
          <p:cNvSpPr txBox="1"/>
          <p:nvPr/>
        </p:nvSpPr>
        <p:spPr>
          <a:xfrm>
            <a:off x="8938197" y="4333549"/>
            <a:ext cx="966931" cy="830997"/>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אווירה </a:t>
            </a:r>
            <a:endParaRPr sz="1400" b="0" i="0" u="none" strike="noStrike" cap="none">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חיובית</a:t>
            </a:r>
            <a:endParaRPr sz="2400" b="0" i="0" u="none" strike="noStrike" cap="none">
              <a:solidFill>
                <a:srgbClr val="0C3512"/>
              </a:solidFill>
              <a:latin typeface="Calibri"/>
              <a:ea typeface="Calibri"/>
              <a:cs typeface="Calibri"/>
              <a:sym typeface="Calibri"/>
            </a:endParaRPr>
          </a:p>
        </p:txBody>
      </p:sp>
      <p:sp>
        <p:nvSpPr>
          <p:cNvPr id="128" name="Google Shape;128;p2"/>
          <p:cNvSpPr txBox="1"/>
          <p:nvPr/>
        </p:nvSpPr>
        <p:spPr>
          <a:xfrm>
            <a:off x="7367547" y="5544958"/>
            <a:ext cx="1035861"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סבלנות</a:t>
            </a:r>
            <a:endParaRPr sz="2400" b="0" i="0" u="none" strike="noStrike" cap="none">
              <a:solidFill>
                <a:srgbClr val="0C3512"/>
              </a:solidFill>
              <a:latin typeface="Calibri"/>
              <a:ea typeface="Calibri"/>
              <a:cs typeface="Calibri"/>
              <a:sym typeface="Calibri"/>
            </a:endParaRPr>
          </a:p>
        </p:txBody>
      </p:sp>
      <p:sp>
        <p:nvSpPr>
          <p:cNvPr id="129" name="Google Shape;129;p2"/>
          <p:cNvSpPr txBox="1"/>
          <p:nvPr/>
        </p:nvSpPr>
        <p:spPr>
          <a:xfrm>
            <a:off x="5515066" y="5355861"/>
            <a:ext cx="865942" cy="1200329"/>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לתת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מקום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לאחר</a:t>
            </a:r>
            <a:endParaRPr sz="2400" b="0" i="0" u="none" strike="noStrike" cap="none">
              <a:solidFill>
                <a:srgbClr val="0C3512"/>
              </a:solidFill>
              <a:latin typeface="Calibri"/>
              <a:ea typeface="Calibri"/>
              <a:cs typeface="Calibri"/>
              <a:sym typeface="Calibri"/>
            </a:endParaRPr>
          </a:p>
        </p:txBody>
      </p:sp>
      <p:sp>
        <p:nvSpPr>
          <p:cNvPr id="130" name="Google Shape;130;p2"/>
          <p:cNvSpPr txBox="1"/>
          <p:nvPr/>
        </p:nvSpPr>
        <p:spPr>
          <a:xfrm>
            <a:off x="3554653" y="5360292"/>
            <a:ext cx="904415"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פתרון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בעיות</a:t>
            </a:r>
            <a:endParaRPr sz="2400" b="0" i="0" u="none" strike="noStrike" cap="none">
              <a:solidFill>
                <a:srgbClr val="0C3512"/>
              </a:solidFill>
              <a:latin typeface="Calibri"/>
              <a:ea typeface="Calibri"/>
              <a:cs typeface="Calibri"/>
              <a:sym typeface="Calibri"/>
            </a:endParaRPr>
          </a:p>
        </p:txBody>
      </p:sp>
      <p:sp>
        <p:nvSpPr>
          <p:cNvPr id="131" name="Google Shape;131;p2"/>
          <p:cNvSpPr txBox="1"/>
          <p:nvPr/>
        </p:nvSpPr>
        <p:spPr>
          <a:xfrm>
            <a:off x="1906508" y="4333549"/>
            <a:ext cx="1082348"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אחריות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אישית</a:t>
            </a:r>
            <a:endParaRPr sz="2400" b="0" i="0" u="none" strike="noStrike" cap="none">
              <a:solidFill>
                <a:srgbClr val="0C3512"/>
              </a:solidFill>
              <a:latin typeface="Calibri"/>
              <a:ea typeface="Calibri"/>
              <a:cs typeface="Calibri"/>
              <a:sym typeface="Calibri"/>
            </a:endParaRPr>
          </a:p>
        </p:txBody>
      </p:sp>
      <p:sp>
        <p:nvSpPr>
          <p:cNvPr id="132" name="Google Shape;132;p2"/>
          <p:cNvSpPr txBox="1"/>
          <p:nvPr/>
        </p:nvSpPr>
        <p:spPr>
          <a:xfrm>
            <a:off x="1420518" y="2682142"/>
            <a:ext cx="1191352"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חלוקת </a:t>
            </a:r>
            <a:endParaRPr sz="1400" b="0" i="0" u="none" strike="noStrike" cap="none">
              <a:solidFill>
                <a:srgbClr val="000000"/>
              </a:solidFill>
              <a:latin typeface="Arial"/>
              <a:ea typeface="Arial"/>
              <a:cs typeface="Arial"/>
              <a:sym typeface="Arial"/>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תפקידים</a:t>
            </a:r>
            <a:endParaRPr sz="2400" b="0" i="0" u="none" strike="noStrike" cap="none">
              <a:solidFill>
                <a:srgbClr val="0C3512"/>
              </a:solidFill>
              <a:latin typeface="Calibri"/>
              <a:ea typeface="Calibri"/>
              <a:cs typeface="Calibri"/>
              <a:sym typeface="Calibri"/>
            </a:endParaRPr>
          </a:p>
        </p:txBody>
      </p:sp>
      <p:sp>
        <p:nvSpPr>
          <p:cNvPr id="133" name="Google Shape;133;p2"/>
          <p:cNvSpPr txBox="1"/>
          <p:nvPr/>
        </p:nvSpPr>
        <p:spPr>
          <a:xfrm>
            <a:off x="2086346" y="1262052"/>
            <a:ext cx="1085554"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הקשבה</a:t>
            </a:r>
            <a:endParaRPr sz="2400" b="0" i="0" u="none" strike="noStrike" cap="none">
              <a:solidFill>
                <a:srgbClr val="0C3512"/>
              </a:solidFill>
              <a:latin typeface="Calibri"/>
              <a:ea typeface="Calibri"/>
              <a:cs typeface="Calibri"/>
              <a:sym typeface="Calibri"/>
            </a:endParaRPr>
          </a:p>
        </p:txBody>
      </p:sp>
      <p:pic>
        <p:nvPicPr>
          <p:cNvPr id="136" name="Google Shape;136;p2">
            <a:extLst>
              <a:ext uri="{C183D7F6-B498-43B3-948B-1728B52AA6E4}">
                <adec:decorative xmlns:adec="http://schemas.microsoft.com/office/drawing/2017/decorative" val="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39491" y="245277"/>
            <a:ext cx="851480" cy="829647"/>
          </a:xfrm>
          <a:prstGeom prst="rect">
            <a:avLst/>
          </a:prstGeom>
          <a:noFill/>
          <a:ln>
            <a:noFill/>
          </a:ln>
        </p:spPr>
      </p:pic>
      <p:pic>
        <p:nvPicPr>
          <p:cNvPr id="137" name="Google Shape;137;p2">
            <a:extLst>
              <a:ext uri="{C183D7F6-B498-43B3-948B-1728B52AA6E4}">
                <adec:decorative xmlns:adec="http://schemas.microsoft.com/office/drawing/2017/decorative" val="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05497" y="2746217"/>
            <a:ext cx="798570" cy="7573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3">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58000"/>
          </a:xfrm>
          <a:prstGeom prst="rect">
            <a:avLst/>
          </a:prstGeom>
          <a:noFill/>
          <a:ln>
            <a:noFill/>
          </a:ln>
        </p:spPr>
      </p:pic>
      <p:sp>
        <p:nvSpPr>
          <p:cNvPr id="144" name="Google Shape;144;p3">
            <a:extLst>
              <a:ext uri="{C183D7F6-B498-43B3-948B-1728B52AA6E4}">
                <adec:decorative xmlns:adec="http://schemas.microsoft.com/office/drawing/2017/decorative" val="1"/>
              </a:ext>
            </a:extLst>
          </p:cNvPr>
          <p:cNvSpPr/>
          <p:nvPr/>
        </p:nvSpPr>
        <p:spPr>
          <a:xfrm>
            <a:off x="1793112" y="3167432"/>
            <a:ext cx="8605774" cy="2810934"/>
          </a:xfrm>
          <a:prstGeom prst="roundRect">
            <a:avLst>
              <a:gd name="adj" fmla="val 16667"/>
            </a:avLst>
          </a:prstGeom>
          <a:solidFill>
            <a:schemeClr val="lt1">
              <a:alpha val="7333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 name="Google Shape;146;p3"/>
          <p:cNvSpPr txBox="1">
            <a:spLocks noGrp="1"/>
          </p:cNvSpPr>
          <p:nvPr>
            <p:ph type="title" idx="4294967295"/>
          </p:nvPr>
        </p:nvSpPr>
        <p:spPr>
          <a:xfrm>
            <a:off x="3436645" y="365125"/>
            <a:ext cx="5318710" cy="1325563"/>
          </a:xfrm>
          <a:prstGeom prst="rect">
            <a:avLst/>
          </a:prstGeom>
          <a:solidFill>
            <a:srgbClr val="878A1C"/>
          </a:solidFill>
          <a:ln w="15875" cap="rnd">
            <a:solidFill>
              <a:schemeClr val="accent1"/>
            </a:solidFill>
            <a:prstDash/>
          </a:ln>
          <a:effectLst>
            <a:softEdge rad="152400"/>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90000"/>
              </a:lnSpc>
              <a:spcBef>
                <a:spcPts val="0"/>
              </a:spcBef>
              <a:spcAft>
                <a:spcPts val="0"/>
              </a:spcAft>
              <a:buClr>
                <a:schemeClr val="dk1"/>
              </a:buClr>
              <a:buSzPts val="7200"/>
              <a:buFont typeface="Play"/>
              <a:buNone/>
              <a:tabLst/>
              <a:defRPr/>
            </a:pPr>
            <a:r>
              <a:rPr kumimoji="0" lang="iw-IL" sz="6000" b="1" i="0" u="none" strike="noStrike" kern="0" cap="none" spc="0" normalizeH="0" baseline="0" noProof="0" dirty="0">
                <a:ln>
                  <a:noFill/>
                </a:ln>
                <a:solidFill>
                  <a:srgbClr val="0C3512"/>
                </a:solidFill>
                <a:effectLst/>
                <a:uLnTx/>
                <a:uFillTx/>
                <a:latin typeface="Calibri"/>
                <a:ea typeface="Calibri"/>
                <a:cs typeface="Calibri"/>
                <a:sym typeface="Calibri"/>
              </a:rPr>
              <a:t>פעילות</a:t>
            </a: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 </a:t>
            </a:r>
            <a:r>
              <a:rPr kumimoji="0" lang="iw-IL" sz="6000" b="1" i="0" u="none" strike="noStrike" kern="0" cap="none" spc="0" normalizeH="0" baseline="0" noProof="0" dirty="0">
                <a:ln>
                  <a:noFill/>
                </a:ln>
                <a:solidFill>
                  <a:schemeClr val="bg1"/>
                </a:solidFill>
                <a:effectLst/>
                <a:uLnTx/>
                <a:uFillTx/>
                <a:latin typeface="Calibri"/>
                <a:ea typeface="Calibri"/>
                <a:cs typeface="Calibri"/>
                <a:sym typeface="Calibri"/>
              </a:rPr>
              <a:t>בקבוצות</a:t>
            </a:r>
            <a:endParaRPr kumimoji="0" lang="iw-IL" sz="1400" b="0"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45" name="Google Shape;145;p3"/>
          <p:cNvSpPr txBox="1">
            <a:spLocks noGrp="1"/>
          </p:cNvSpPr>
          <p:nvPr>
            <p:ph type="body" idx="1"/>
          </p:nvPr>
        </p:nvSpPr>
        <p:spPr>
          <a:xfrm>
            <a:off x="1958633" y="3618944"/>
            <a:ext cx="7725584" cy="1983689"/>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r>
              <a:rPr lang="iw-IL" sz="2400" b="1" dirty="0">
                <a:solidFill>
                  <a:srgbClr val="0C3512"/>
                </a:solidFill>
                <a:latin typeface="Calibri"/>
                <a:ea typeface="Calibri"/>
                <a:cs typeface="Calibri"/>
                <a:sym typeface="Calibri"/>
              </a:rPr>
              <a:t>לכל קבוצה כרטיסיה עם נושא הקבוצה ומספר שאלות</a:t>
            </a:r>
            <a:endParaRPr sz="2400" b="1" dirty="0">
              <a:solidFill>
                <a:srgbClr val="0C3512"/>
              </a:solidFill>
              <a:latin typeface="Calibri"/>
              <a:ea typeface="Calibri"/>
              <a:cs typeface="Calibri"/>
              <a:sym typeface="Calibri"/>
            </a:endParaRPr>
          </a:p>
          <a:p>
            <a:pPr marL="0" lvl="0" indent="0" algn="r" rtl="1">
              <a:lnSpc>
                <a:spcPct val="90000"/>
              </a:lnSpc>
              <a:spcBef>
                <a:spcPts val="1000"/>
              </a:spcBef>
              <a:spcAft>
                <a:spcPts val="0"/>
              </a:spcAft>
              <a:buClr>
                <a:schemeClr val="dk1"/>
              </a:buClr>
              <a:buSzPts val="3600"/>
              <a:buNone/>
            </a:pPr>
            <a:r>
              <a:rPr lang="iw-IL" sz="2400" b="1" dirty="0">
                <a:solidFill>
                  <a:srgbClr val="0C3512"/>
                </a:solidFill>
                <a:latin typeface="Calibri"/>
                <a:ea typeface="Calibri"/>
                <a:cs typeface="Calibri"/>
                <a:sym typeface="Calibri"/>
              </a:rPr>
              <a:t>ערכו דיון בקבוצה שלכם וענו יחד על השאלות</a:t>
            </a:r>
            <a:r>
              <a:rPr lang="he-IL" sz="2400" b="1" dirty="0">
                <a:solidFill>
                  <a:srgbClr val="0C3512"/>
                </a:solidFill>
                <a:latin typeface="Calibri"/>
                <a:ea typeface="Calibri"/>
                <a:cs typeface="Calibri"/>
                <a:sym typeface="Calibri"/>
              </a:rPr>
              <a:t> -</a:t>
            </a:r>
            <a:r>
              <a:rPr lang="iw-IL" sz="2400" b="1" dirty="0">
                <a:solidFill>
                  <a:srgbClr val="0C3512"/>
                </a:solidFill>
                <a:latin typeface="Calibri"/>
                <a:ea typeface="Calibri"/>
                <a:cs typeface="Calibri"/>
                <a:sym typeface="Calibri"/>
              </a:rPr>
              <a:t> 10 דקות </a:t>
            </a:r>
            <a:endParaRPr sz="2400" b="1" dirty="0">
              <a:solidFill>
                <a:srgbClr val="0C3512"/>
              </a:solidFill>
              <a:latin typeface="Calibri"/>
              <a:ea typeface="Calibri"/>
              <a:cs typeface="Calibri"/>
              <a:sym typeface="Calibri"/>
            </a:endParaRPr>
          </a:p>
          <a:p>
            <a:pPr marL="0" lvl="0" indent="0" algn="r" rtl="1">
              <a:lnSpc>
                <a:spcPct val="90000"/>
              </a:lnSpc>
              <a:spcBef>
                <a:spcPts val="1000"/>
              </a:spcBef>
              <a:spcAft>
                <a:spcPts val="0"/>
              </a:spcAft>
              <a:buClr>
                <a:schemeClr val="dk1"/>
              </a:buClr>
              <a:buSzPts val="3600"/>
              <a:buNone/>
            </a:pPr>
            <a:r>
              <a:rPr lang="iw-IL" sz="2400" b="1" dirty="0">
                <a:solidFill>
                  <a:srgbClr val="0C3512"/>
                </a:solidFill>
                <a:latin typeface="Calibri"/>
                <a:ea typeface="Calibri"/>
                <a:cs typeface="Calibri"/>
                <a:sym typeface="Calibri"/>
              </a:rPr>
              <a:t>בסיום</a:t>
            </a:r>
            <a:r>
              <a:rPr lang="he-IL" sz="2400" b="1" dirty="0">
                <a:solidFill>
                  <a:srgbClr val="0C3512"/>
                </a:solidFill>
                <a:latin typeface="Calibri"/>
                <a:ea typeface="Calibri"/>
                <a:cs typeface="Calibri"/>
                <a:sym typeface="Calibri"/>
              </a:rPr>
              <a:t>,</a:t>
            </a:r>
            <a:r>
              <a:rPr lang="iw-IL" sz="2400" b="1" dirty="0">
                <a:solidFill>
                  <a:srgbClr val="0C3512"/>
                </a:solidFill>
                <a:latin typeface="Calibri"/>
                <a:ea typeface="Calibri"/>
                <a:cs typeface="Calibri"/>
                <a:sym typeface="Calibri"/>
              </a:rPr>
              <a:t> נציג מכל קבוצה יציג את הנושא שלה</a:t>
            </a:r>
            <a:endParaRPr sz="2400" b="1" dirty="0">
              <a:solidFill>
                <a:srgbClr val="0C3512"/>
              </a:solidFill>
              <a:latin typeface="Calibri"/>
              <a:ea typeface="Calibri"/>
              <a:cs typeface="Calibri"/>
              <a:sym typeface="Calibri"/>
            </a:endParaRPr>
          </a:p>
          <a:p>
            <a:pPr marL="0" lvl="0" indent="0" algn="r" rtl="1">
              <a:lnSpc>
                <a:spcPct val="90000"/>
              </a:lnSpc>
              <a:spcBef>
                <a:spcPts val="1000"/>
              </a:spcBef>
              <a:spcAft>
                <a:spcPts val="0"/>
              </a:spcAft>
              <a:buClr>
                <a:schemeClr val="dk1"/>
              </a:buClr>
              <a:buSzPts val="3600"/>
              <a:buNone/>
            </a:pPr>
            <a:r>
              <a:rPr lang="iw-IL" sz="2400" b="1" dirty="0">
                <a:solidFill>
                  <a:srgbClr val="0C3512"/>
                </a:solidFill>
                <a:latin typeface="Calibri"/>
                <a:ea typeface="Calibri"/>
                <a:cs typeface="Calibri"/>
                <a:sym typeface="Calibri"/>
              </a:rPr>
              <a:t> ואת התשובות של הקבוצה שלו מול כל המשתתפים</a:t>
            </a:r>
            <a:endParaRPr sz="2400" b="1" dirty="0">
              <a:solidFill>
                <a:srgbClr val="0C3512"/>
              </a:solidFill>
              <a:latin typeface="Calibri"/>
              <a:ea typeface="Calibri"/>
              <a:cs typeface="Calibri"/>
              <a:sym typeface="Calibri"/>
            </a:endParaRPr>
          </a:p>
        </p:txBody>
      </p:sp>
      <p:pic>
        <p:nvPicPr>
          <p:cNvPr id="147" name="Google Shape;147;p3">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89288" y="3653233"/>
            <a:ext cx="326560" cy="326560"/>
          </a:xfrm>
          <a:prstGeom prst="rect">
            <a:avLst/>
          </a:prstGeom>
          <a:noFill/>
          <a:ln>
            <a:noFill/>
          </a:ln>
        </p:spPr>
      </p:pic>
      <p:pic>
        <p:nvPicPr>
          <p:cNvPr id="148" name="Google Shape;148;p3">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49941" y="4106754"/>
            <a:ext cx="326560" cy="326560"/>
          </a:xfrm>
          <a:prstGeom prst="rect">
            <a:avLst/>
          </a:prstGeom>
          <a:noFill/>
          <a:ln>
            <a:noFill/>
          </a:ln>
        </p:spPr>
      </p:pic>
      <p:pic>
        <p:nvPicPr>
          <p:cNvPr id="149" name="Google Shape;149;p3">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17743" y="4572899"/>
            <a:ext cx="326560" cy="326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4">
            <a:extLst>
              <a:ext uri="{C183D7F6-B498-43B3-948B-1728B52AA6E4}">
                <adec:decorative xmlns:adec="http://schemas.microsoft.com/office/drawing/2017/decorative" val="1"/>
              </a:ext>
            </a:extLst>
          </p:cNvPr>
          <p:cNvPicPr preferRelativeResize="0"/>
          <p:nvPr/>
        </p:nvPicPr>
        <p:blipFill rotWithShape="1">
          <a:blip r:embed="rId3" cstate="email">
            <a:alphaModFix amt="85000"/>
            <a:extLst>
              <a:ext uri="{28A0092B-C50C-407E-A947-70E740481C1C}">
                <a14:useLocalDpi xmlns:a14="http://schemas.microsoft.com/office/drawing/2010/main"/>
              </a:ext>
            </a:extLst>
          </a:blip>
          <a:srcRect/>
          <a:stretch/>
        </p:blipFill>
        <p:spPr>
          <a:xfrm>
            <a:off x="-3196" y="-9582"/>
            <a:ext cx="12192000" cy="6858000"/>
          </a:xfrm>
          <a:prstGeom prst="rect">
            <a:avLst/>
          </a:prstGeom>
          <a:noFill/>
          <a:ln>
            <a:noFill/>
          </a:ln>
          <a:effectLst>
            <a:outerShdw blurRad="50800" dist="50800" dir="5400000" algn="ctr" rotWithShape="0">
              <a:srgbClr val="0C3512"/>
            </a:outerShdw>
          </a:effectLst>
        </p:spPr>
      </p:pic>
      <p:sp>
        <p:nvSpPr>
          <p:cNvPr id="156" name="Google Shape;156;p4">
            <a:extLst>
              <a:ext uri="{C183D7F6-B498-43B3-948B-1728B52AA6E4}">
                <adec:decorative xmlns:adec="http://schemas.microsoft.com/office/drawing/2017/decorative" val="1"/>
              </a:ext>
            </a:extLst>
          </p:cNvPr>
          <p:cNvSpPr/>
          <p:nvPr/>
        </p:nvSpPr>
        <p:spPr>
          <a:xfrm>
            <a:off x="2195362" y="5587647"/>
            <a:ext cx="7794885" cy="1096284"/>
          </a:xfrm>
          <a:prstGeom prst="roundRect">
            <a:avLst>
              <a:gd name="adj" fmla="val 16667"/>
            </a:avLst>
          </a:prstGeom>
          <a:solidFill>
            <a:srgbClr val="0C3512">
              <a:alpha val="64705"/>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rgbClr val="0C3512"/>
              </a:solidFill>
              <a:latin typeface="Arial"/>
              <a:ea typeface="Arial"/>
              <a:cs typeface="Arial"/>
              <a:sym typeface="Arial"/>
            </a:endParaRPr>
          </a:p>
        </p:txBody>
      </p:sp>
      <p:sp>
        <p:nvSpPr>
          <p:cNvPr id="157" name="Google Shape;157;p4"/>
          <p:cNvSpPr txBox="1">
            <a:spLocks noGrp="1"/>
          </p:cNvSpPr>
          <p:nvPr>
            <p:ph type="title"/>
          </p:nvPr>
        </p:nvSpPr>
        <p:spPr>
          <a:xfrm>
            <a:off x="4236107" y="365125"/>
            <a:ext cx="3713397" cy="1325563"/>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chemeClr val="dk1"/>
              </a:buClr>
              <a:buSzPts val="7200"/>
              <a:buFont typeface="Play"/>
              <a:buNone/>
            </a:pPr>
            <a:r>
              <a:rPr lang="iw-IL" sz="6000" b="1" dirty="0">
                <a:solidFill>
                  <a:schemeClr val="lt1"/>
                </a:solidFill>
                <a:latin typeface="Calibri"/>
                <a:ea typeface="Calibri"/>
                <a:cs typeface="Calibri"/>
                <a:sym typeface="Calibri"/>
              </a:rPr>
              <a:t>עבודת צוות </a:t>
            </a:r>
            <a:endParaRPr sz="6000" b="1" dirty="0">
              <a:solidFill>
                <a:schemeClr val="lt1"/>
              </a:solidFill>
              <a:latin typeface="Calibri"/>
              <a:ea typeface="Calibri"/>
              <a:cs typeface="Calibri"/>
              <a:sym typeface="Calibri"/>
            </a:endParaRPr>
          </a:p>
        </p:txBody>
      </p:sp>
      <p:sp>
        <p:nvSpPr>
          <p:cNvPr id="159" name="Google Shape;159;p4"/>
          <p:cNvSpPr txBox="1"/>
          <p:nvPr/>
        </p:nvSpPr>
        <p:spPr>
          <a:xfrm>
            <a:off x="2708706" y="1362832"/>
            <a:ext cx="6768199" cy="818879"/>
          </a:xfrm>
          <a:prstGeom prst="rect">
            <a:avLst/>
          </a:prstGeom>
          <a:noFill/>
          <a:ln>
            <a:noFill/>
          </a:ln>
        </p:spPr>
        <p:txBody>
          <a:bodyPr spcFirstLastPara="1" wrap="square" lIns="91425" tIns="45700" rIns="91425" bIns="45700" anchor="t" anchorCtr="0">
            <a:spAutoFit/>
          </a:bodyPr>
          <a:lstStyle/>
          <a:p>
            <a:pPr marL="0" marR="0" lvl="0" indent="0" algn="ctr" rtl="1">
              <a:lnSpc>
                <a:spcPct val="80000"/>
              </a:lnSpc>
              <a:spcBef>
                <a:spcPts val="0"/>
              </a:spcBef>
              <a:spcAft>
                <a:spcPts val="0"/>
              </a:spcAft>
              <a:buClr>
                <a:schemeClr val="dk1"/>
              </a:buClr>
              <a:buSzPts val="3200"/>
              <a:buFont typeface="Arial"/>
              <a:buNone/>
            </a:pPr>
            <a:r>
              <a:rPr lang="iw-IL" sz="2400" b="0" i="0" u="none" strike="noStrike" cap="none" dirty="0">
                <a:solidFill>
                  <a:schemeClr val="lt1"/>
                </a:solidFill>
                <a:latin typeface="Calibri"/>
                <a:ea typeface="Calibri"/>
                <a:cs typeface="Calibri"/>
                <a:sym typeface="Calibri"/>
              </a:rPr>
              <a:t>קיימו דיון וחשבו יחד</a:t>
            </a:r>
            <a:endParaRPr sz="1400" b="0" i="0" u="none" strike="noStrike" cap="none" dirty="0">
              <a:solidFill>
                <a:srgbClr val="000000"/>
              </a:solidFill>
              <a:latin typeface="Arial"/>
              <a:ea typeface="Arial"/>
              <a:cs typeface="Arial"/>
              <a:sym typeface="Arial"/>
            </a:endParaRPr>
          </a:p>
          <a:p>
            <a:pPr marL="0" marR="0" lvl="0" indent="0" algn="ctr" rtl="1">
              <a:lnSpc>
                <a:spcPct val="80000"/>
              </a:lnSpc>
              <a:spcBef>
                <a:spcPts val="1000"/>
              </a:spcBef>
              <a:spcAft>
                <a:spcPts val="0"/>
              </a:spcAft>
              <a:buClr>
                <a:schemeClr val="dk1"/>
              </a:buClr>
              <a:buSzPts val="3200"/>
              <a:buFont typeface="Arial"/>
              <a:buNone/>
            </a:pPr>
            <a:r>
              <a:rPr lang="iw-IL" sz="2400" b="1" i="0" u="none" strike="noStrike" cap="none" dirty="0">
                <a:solidFill>
                  <a:schemeClr val="lt1"/>
                </a:solidFill>
                <a:latin typeface="Calibri"/>
                <a:ea typeface="Calibri"/>
                <a:cs typeface="Calibri"/>
                <a:sym typeface="Calibri"/>
              </a:rPr>
              <a:t>מהי החשיבות של כל אחד מהמפתחות הללו בעבודת צוות</a:t>
            </a:r>
            <a:r>
              <a:rPr lang="he-IL" sz="2400" b="1" i="0" u="none" strike="noStrike" cap="none" dirty="0">
                <a:solidFill>
                  <a:schemeClr val="lt1"/>
                </a:solidFill>
                <a:latin typeface="Calibri"/>
                <a:ea typeface="Calibri"/>
                <a:cs typeface="Calibri"/>
                <a:sym typeface="Calibri"/>
              </a:rPr>
              <a:t>:</a:t>
            </a:r>
            <a:r>
              <a:rPr lang="iw-IL" sz="2400" b="1"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70" name="Google Shape;170;p4"/>
          <p:cNvSpPr/>
          <p:nvPr/>
        </p:nvSpPr>
        <p:spPr>
          <a:xfrm>
            <a:off x="8610283" y="2278861"/>
            <a:ext cx="2209137" cy="1412240"/>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אחריות אישית</a:t>
            </a:r>
            <a:endParaRPr sz="2400" b="1" i="0" u="none" strike="noStrike" cap="none">
              <a:solidFill>
                <a:srgbClr val="0C3512"/>
              </a:solidFill>
              <a:latin typeface="Calibri"/>
              <a:ea typeface="Calibri"/>
              <a:cs typeface="Calibri"/>
              <a:sym typeface="Calibri"/>
            </a:endParaRPr>
          </a:p>
        </p:txBody>
      </p:sp>
      <p:sp>
        <p:nvSpPr>
          <p:cNvPr id="160" name="Google Shape;160;p4"/>
          <p:cNvSpPr/>
          <p:nvPr/>
        </p:nvSpPr>
        <p:spPr>
          <a:xfrm>
            <a:off x="4988237" y="2235940"/>
            <a:ext cx="2209137" cy="1412240"/>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שיתוף פעולה</a:t>
            </a:r>
            <a:endParaRPr sz="2400" b="1" i="0" u="none" strike="noStrike" cap="none" dirty="0">
              <a:solidFill>
                <a:srgbClr val="0C3512"/>
              </a:solidFill>
              <a:latin typeface="Calibri"/>
              <a:ea typeface="Calibri"/>
              <a:cs typeface="Calibri"/>
              <a:sym typeface="Calibri"/>
            </a:endParaRPr>
          </a:p>
        </p:txBody>
      </p:sp>
      <p:sp>
        <p:nvSpPr>
          <p:cNvPr id="162" name="Google Shape;162;p4"/>
          <p:cNvSpPr/>
          <p:nvPr/>
        </p:nvSpPr>
        <p:spPr>
          <a:xfrm>
            <a:off x="1372580" y="2219709"/>
            <a:ext cx="2209137" cy="1412240"/>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w-IL" sz="2400" b="1" i="0" u="none" strike="noStrike" cap="none">
                <a:solidFill>
                  <a:srgbClr val="0C3512"/>
                </a:solidFill>
                <a:latin typeface="Calibri"/>
                <a:ea typeface="Calibri"/>
                <a:cs typeface="Calibri"/>
                <a:sym typeface="Calibri"/>
              </a:rPr>
              <a:t>חלוקת תפקידים</a:t>
            </a:r>
            <a:endParaRPr sz="2400" b="1" i="0" u="none" strike="noStrike" cap="none">
              <a:solidFill>
                <a:srgbClr val="0C3512"/>
              </a:solidFill>
              <a:latin typeface="Calibri"/>
              <a:ea typeface="Calibri"/>
              <a:cs typeface="Calibri"/>
              <a:sym typeface="Calibri"/>
            </a:endParaRPr>
          </a:p>
        </p:txBody>
      </p:sp>
      <p:sp>
        <p:nvSpPr>
          <p:cNvPr id="168" name="Google Shape;168;p4"/>
          <p:cNvSpPr/>
          <p:nvPr/>
        </p:nvSpPr>
        <p:spPr>
          <a:xfrm>
            <a:off x="8582209" y="3974113"/>
            <a:ext cx="2209137" cy="1412240"/>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לתת מקום לאחר</a:t>
            </a:r>
            <a:endParaRPr sz="2400" b="1" i="0" u="none" strike="noStrike" cap="none" dirty="0">
              <a:solidFill>
                <a:srgbClr val="0C3512"/>
              </a:solidFill>
              <a:latin typeface="Calibri"/>
              <a:ea typeface="Calibri"/>
              <a:cs typeface="Calibri"/>
              <a:sym typeface="Calibri"/>
            </a:endParaRPr>
          </a:p>
        </p:txBody>
      </p:sp>
      <p:sp>
        <p:nvSpPr>
          <p:cNvPr id="166" name="Google Shape;166;p4"/>
          <p:cNvSpPr/>
          <p:nvPr/>
        </p:nvSpPr>
        <p:spPr>
          <a:xfrm>
            <a:off x="4954531" y="3918078"/>
            <a:ext cx="2209137" cy="1412240"/>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אווירה טובה</a:t>
            </a:r>
            <a:endParaRPr sz="2400" b="1" i="0" u="none" strike="noStrike" cap="none" dirty="0">
              <a:solidFill>
                <a:srgbClr val="0C3512"/>
              </a:solidFill>
              <a:latin typeface="Calibri"/>
              <a:ea typeface="Calibri"/>
              <a:cs typeface="Calibri"/>
              <a:sym typeface="Calibri"/>
            </a:endParaRPr>
          </a:p>
        </p:txBody>
      </p:sp>
      <p:sp>
        <p:nvSpPr>
          <p:cNvPr id="164" name="Google Shape;164;p4"/>
          <p:cNvSpPr/>
          <p:nvPr/>
        </p:nvSpPr>
        <p:spPr>
          <a:xfrm>
            <a:off x="1365598" y="3922441"/>
            <a:ext cx="2209137" cy="1412240"/>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סבלנות והקשבה</a:t>
            </a:r>
            <a:endParaRPr sz="2400" b="1" i="0" u="none" strike="noStrike" cap="none" dirty="0">
              <a:solidFill>
                <a:srgbClr val="0C3512"/>
              </a:solidFill>
              <a:latin typeface="Calibri"/>
              <a:ea typeface="Calibri"/>
              <a:cs typeface="Calibri"/>
              <a:sym typeface="Calibri"/>
            </a:endParaRPr>
          </a:p>
        </p:txBody>
      </p:sp>
      <p:sp>
        <p:nvSpPr>
          <p:cNvPr id="158" name="Google Shape;158;p4"/>
          <p:cNvSpPr txBox="1">
            <a:spLocks noGrp="1"/>
          </p:cNvSpPr>
          <p:nvPr>
            <p:ph type="body" idx="1"/>
          </p:nvPr>
        </p:nvSpPr>
        <p:spPr>
          <a:xfrm>
            <a:off x="2517478" y="5546741"/>
            <a:ext cx="7150652" cy="1096284"/>
          </a:xfrm>
          <a:prstGeom prst="rect">
            <a:avLst/>
          </a:prstGeom>
          <a:noFill/>
          <a:ln>
            <a:noFill/>
          </a:ln>
        </p:spPr>
        <p:txBody>
          <a:bodyPr spcFirstLastPara="1" wrap="square" lIns="91425" tIns="45700" rIns="91425" bIns="45700" anchor="t" anchorCtr="0">
            <a:noAutofit/>
          </a:bodyPr>
          <a:lstStyle/>
          <a:p>
            <a:pPr marL="0" lvl="0" indent="0" algn="ctr" rtl="1">
              <a:lnSpc>
                <a:spcPct val="90000"/>
              </a:lnSpc>
              <a:spcBef>
                <a:spcPts val="1000"/>
              </a:spcBef>
              <a:spcAft>
                <a:spcPts val="0"/>
              </a:spcAft>
              <a:buClr>
                <a:schemeClr val="dk1"/>
              </a:buClr>
              <a:buSzPts val="3200"/>
              <a:buNone/>
            </a:pPr>
            <a:r>
              <a:rPr lang="iw-IL" sz="2400">
                <a:solidFill>
                  <a:schemeClr val="lt1"/>
                </a:solidFill>
                <a:latin typeface="Calibri"/>
                <a:ea typeface="Calibri"/>
                <a:cs typeface="Calibri"/>
                <a:sym typeface="Calibri"/>
              </a:rPr>
              <a:t>פרטו על כל אחד מהמפתחות מדוע הוא ממש חשוב להצלחה,</a:t>
            </a:r>
            <a:endParaRPr sz="2400">
              <a:solidFill>
                <a:schemeClr val="lt1"/>
              </a:solidFill>
              <a:latin typeface="Calibri"/>
              <a:ea typeface="Calibri"/>
              <a:cs typeface="Calibri"/>
              <a:sym typeface="Calibri"/>
            </a:endParaRPr>
          </a:p>
          <a:p>
            <a:pPr marL="0" lvl="0" indent="0" algn="ctr" rtl="1">
              <a:lnSpc>
                <a:spcPct val="90000"/>
              </a:lnSpc>
              <a:spcBef>
                <a:spcPts val="1000"/>
              </a:spcBef>
              <a:spcAft>
                <a:spcPts val="0"/>
              </a:spcAft>
              <a:buClr>
                <a:schemeClr val="dk1"/>
              </a:buClr>
              <a:buSzPts val="3200"/>
              <a:buNone/>
            </a:pPr>
            <a:r>
              <a:rPr lang="iw-IL" sz="2400">
                <a:solidFill>
                  <a:schemeClr val="lt1"/>
                </a:solidFill>
                <a:latin typeface="Calibri"/>
                <a:ea typeface="Calibri"/>
                <a:cs typeface="Calibri"/>
                <a:sym typeface="Calibri"/>
              </a:rPr>
              <a:t>ומה הוא מצריך מאיתנו?</a:t>
            </a:r>
            <a:endParaRPr sz="2400">
              <a:solidFill>
                <a:schemeClr val="lt1"/>
              </a:solidFill>
              <a:latin typeface="Calibri"/>
              <a:ea typeface="Calibri"/>
              <a:cs typeface="Calibri"/>
              <a:sym typeface="Calibri"/>
            </a:endParaRPr>
          </a:p>
        </p:txBody>
      </p:sp>
      <p:pic>
        <p:nvPicPr>
          <p:cNvPr id="161" name="Google Shape;161;p4">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4670" y="2176788"/>
            <a:ext cx="1173768" cy="1378155"/>
          </a:xfrm>
          <a:prstGeom prst="rect">
            <a:avLst/>
          </a:prstGeom>
          <a:noFill/>
          <a:ln>
            <a:noFill/>
          </a:ln>
        </p:spPr>
      </p:pic>
      <p:pic>
        <p:nvPicPr>
          <p:cNvPr id="163" name="Google Shape;163;p4">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9817" y="2172075"/>
            <a:ext cx="1173768" cy="1378155"/>
          </a:xfrm>
          <a:prstGeom prst="rect">
            <a:avLst/>
          </a:prstGeom>
          <a:noFill/>
          <a:ln>
            <a:noFill/>
          </a:ln>
        </p:spPr>
      </p:pic>
      <p:pic>
        <p:nvPicPr>
          <p:cNvPr id="165" name="Google Shape;165;p4">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92835" y="3874807"/>
            <a:ext cx="1173768" cy="1378155"/>
          </a:xfrm>
          <a:prstGeom prst="rect">
            <a:avLst/>
          </a:prstGeom>
          <a:noFill/>
          <a:ln>
            <a:noFill/>
          </a:ln>
        </p:spPr>
      </p:pic>
      <p:pic>
        <p:nvPicPr>
          <p:cNvPr id="167" name="Google Shape;167;p4">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81768" y="3870444"/>
            <a:ext cx="1173768" cy="1378155"/>
          </a:xfrm>
          <a:prstGeom prst="rect">
            <a:avLst/>
          </a:prstGeom>
          <a:noFill/>
          <a:ln>
            <a:noFill/>
          </a:ln>
        </p:spPr>
      </p:pic>
      <p:pic>
        <p:nvPicPr>
          <p:cNvPr id="169" name="Google Shape;169;p4">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009446" y="3926479"/>
            <a:ext cx="1173768" cy="1378155"/>
          </a:xfrm>
          <a:prstGeom prst="rect">
            <a:avLst/>
          </a:prstGeom>
          <a:noFill/>
          <a:ln>
            <a:noFill/>
          </a:ln>
        </p:spPr>
      </p:pic>
      <p:pic>
        <p:nvPicPr>
          <p:cNvPr id="171" name="Google Shape;171;p4">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06716" y="2219709"/>
            <a:ext cx="1173768" cy="1378155"/>
          </a:xfrm>
          <a:prstGeom prst="rect">
            <a:avLst/>
          </a:prstGeom>
          <a:noFill/>
          <a:ln>
            <a:noFill/>
          </a:ln>
        </p:spPr>
      </p:pic>
      <p:pic>
        <p:nvPicPr>
          <p:cNvPr id="172" name="Google Shape;172;p4">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340410">
            <a:off x="8723555" y="379398"/>
            <a:ext cx="1311897" cy="11881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31ba7b1df89_0_12">
            <a:extLst>
              <a:ext uri="{C183D7F6-B498-43B3-948B-1728B52AA6E4}">
                <adec:decorative xmlns:adec="http://schemas.microsoft.com/office/drawing/2017/decorative" val="1"/>
              </a:ext>
            </a:extLst>
          </p:cNvPr>
          <p:cNvPicPr preferRelativeResize="0"/>
          <p:nvPr/>
        </p:nvPicPr>
        <p:blipFill rotWithShape="1">
          <a:blip r:embed="rId3" cstate="email">
            <a:alphaModFix amt="85000"/>
            <a:extLst>
              <a:ext uri="{28A0092B-C50C-407E-A947-70E740481C1C}">
                <a14:useLocalDpi xmlns:a14="http://schemas.microsoft.com/office/drawing/2010/main"/>
              </a:ext>
            </a:extLst>
          </a:blip>
          <a:srcRect/>
          <a:stretch/>
        </p:blipFill>
        <p:spPr>
          <a:xfrm>
            <a:off x="-3196" y="2944"/>
            <a:ext cx="12192000" cy="6858000"/>
          </a:xfrm>
          <a:prstGeom prst="rect">
            <a:avLst/>
          </a:prstGeom>
          <a:noFill/>
          <a:ln>
            <a:noFill/>
          </a:ln>
          <a:effectLst>
            <a:outerShdw blurRad="50800" dist="50800" dir="5400000" algn="ctr" rotWithShape="0">
              <a:srgbClr val="0C3512"/>
            </a:outerShdw>
          </a:effectLst>
        </p:spPr>
      </p:pic>
      <p:pic>
        <p:nvPicPr>
          <p:cNvPr id="179" name="Google Shape;179;g31ba7b1df89_0_1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20968" y="1753956"/>
            <a:ext cx="4143670" cy="1355325"/>
          </a:xfrm>
          <a:prstGeom prst="rect">
            <a:avLst/>
          </a:prstGeom>
          <a:noFill/>
          <a:ln>
            <a:noFill/>
          </a:ln>
        </p:spPr>
      </p:pic>
      <p:sp>
        <p:nvSpPr>
          <p:cNvPr id="180" name="Google Shape;180;g31ba7b1df89_0_12"/>
          <p:cNvSpPr txBox="1">
            <a:spLocks noGrp="1"/>
          </p:cNvSpPr>
          <p:nvPr>
            <p:ph type="title" idx="4294967295"/>
          </p:nvPr>
        </p:nvSpPr>
        <p:spPr>
          <a:xfrm>
            <a:off x="601824" y="382605"/>
            <a:ext cx="10988353"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7200"/>
              <a:buFont typeface="Play"/>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כרטיסייה לשיחה בנושא עבודת צוות</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1" name="Google Shape;181;g31ba7b1df89_0_12">
            <a:extLst>
              <a:ext uri="{C183D7F6-B498-43B3-948B-1728B52AA6E4}">
                <adec:decorative xmlns:adec="http://schemas.microsoft.com/office/drawing/2017/decorative" val="1"/>
              </a:ext>
            </a:extLst>
          </p:cNvPr>
          <p:cNvSpPr/>
          <p:nvPr/>
        </p:nvSpPr>
        <p:spPr>
          <a:xfrm>
            <a:off x="136411" y="2976833"/>
            <a:ext cx="11919179" cy="329143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 name="Google Shape;182;g31ba7b1df89_0_12"/>
          <p:cNvSpPr txBox="1"/>
          <p:nvPr/>
        </p:nvSpPr>
        <p:spPr>
          <a:xfrm>
            <a:off x="2945939" y="1382171"/>
            <a:ext cx="6300123" cy="424732"/>
          </a:xfrm>
          <a:prstGeom prst="rect">
            <a:avLst/>
          </a:prstGeom>
          <a:noFill/>
          <a:ln>
            <a:noFill/>
          </a:ln>
        </p:spPr>
        <p:txBody>
          <a:bodyPr spcFirstLastPara="1" wrap="square" lIns="91425" tIns="45700" rIns="91425" bIns="45700" anchor="t" anchorCtr="0">
            <a:spAutoFit/>
          </a:bodyPr>
          <a:lstStyle/>
          <a:p>
            <a:pPr marL="0" marR="0" lvl="0" indent="0" algn="r" rtl="1">
              <a:lnSpc>
                <a:spcPct val="90000"/>
              </a:lnSpc>
              <a:spcBef>
                <a:spcPts val="0"/>
              </a:spcBef>
              <a:spcAft>
                <a:spcPts val="0"/>
              </a:spcAft>
              <a:buClr>
                <a:schemeClr val="dk1"/>
              </a:buClr>
              <a:buSzPts val="3200"/>
              <a:buFont typeface="Arial"/>
              <a:buNone/>
            </a:pPr>
            <a:r>
              <a:rPr lang="iw-IL" sz="2400" b="0" i="0" u="none" strike="noStrike" cap="none">
                <a:solidFill>
                  <a:schemeClr val="lt1"/>
                </a:solidFill>
                <a:latin typeface="Calibri"/>
                <a:ea typeface="Calibri"/>
                <a:cs typeface="Calibri"/>
                <a:sym typeface="Calibri"/>
              </a:rPr>
              <a:t>שבו במעגל, הקריאו את השאלות הבאות וענו עליהן יחד:</a:t>
            </a:r>
            <a:endParaRPr sz="1400" b="0" i="0" u="none" strike="noStrike" cap="none">
              <a:solidFill>
                <a:srgbClr val="000000"/>
              </a:solidFill>
              <a:latin typeface="Arial"/>
              <a:ea typeface="Arial"/>
              <a:cs typeface="Arial"/>
              <a:sym typeface="Arial"/>
            </a:endParaRPr>
          </a:p>
        </p:txBody>
      </p:sp>
      <p:sp>
        <p:nvSpPr>
          <p:cNvPr id="183" name="Google Shape;183;g31ba7b1df89_0_12"/>
          <p:cNvSpPr txBox="1"/>
          <p:nvPr/>
        </p:nvSpPr>
        <p:spPr>
          <a:xfrm>
            <a:off x="1357313" y="3155069"/>
            <a:ext cx="10565100" cy="3417000"/>
          </a:xfrm>
          <a:prstGeom prst="rect">
            <a:avLst/>
          </a:prstGeom>
          <a:noFill/>
          <a:ln>
            <a:noFill/>
          </a:ln>
        </p:spPr>
        <p:txBody>
          <a:bodyPr spcFirstLastPara="1" wrap="square" lIns="91425" tIns="45700" rIns="91425" bIns="45700" anchor="t" anchorCtr="0">
            <a:spAutoFit/>
          </a:bodyPr>
          <a:lstStyle/>
          <a:p>
            <a:pPr marL="7620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שיתוף פעולה</a:t>
            </a:r>
            <a:r>
              <a:rPr lang="he-IL" sz="2400" b="1" i="0" u="none" strike="noStrike" cap="none" dirty="0">
                <a:solidFill>
                  <a:srgbClr val="0C3512"/>
                </a:solidFill>
                <a:latin typeface="Calibri"/>
                <a:ea typeface="Calibri"/>
                <a:cs typeface="Calibri"/>
                <a:sym typeface="Calibri"/>
              </a:rPr>
              <a:t>:</a:t>
            </a:r>
            <a:r>
              <a:rPr lang="iw-IL" sz="2400" b="1"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מה קורה כשאין שיתוף פעולה?</a:t>
            </a:r>
            <a:r>
              <a:rPr lang="he-IL" sz="2400" b="0"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מה נדרש מאיתנו כדי ליצור שיתוף פעולה?</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הקשבה</a:t>
            </a:r>
            <a:r>
              <a:rPr lang="he-IL" sz="2400" b="1" i="0" u="none" strike="noStrike" cap="none" dirty="0">
                <a:solidFill>
                  <a:srgbClr val="0C3512"/>
                </a:solidFill>
                <a:latin typeface="Calibri"/>
                <a:ea typeface="Calibri"/>
                <a:cs typeface="Calibri"/>
                <a:sym typeface="Calibri"/>
              </a:rPr>
              <a:t>:</a:t>
            </a:r>
            <a:r>
              <a:rPr lang="iw-IL" sz="2400" b="1"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מדוע כל כך חשובה ההקשבה לאחר כדי להצליח כקבוצה?</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איך זה קשור לכך שאני רוצה שיקשיבו לי?</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חלוקת תפקידים בצוות</a:t>
            </a:r>
            <a:r>
              <a:rPr lang="he-IL" sz="2400" b="1" i="0" u="none" strike="noStrike" cap="none" dirty="0">
                <a:solidFill>
                  <a:srgbClr val="0C3512"/>
                </a:solidFill>
                <a:latin typeface="Calibri"/>
                <a:ea typeface="Calibri"/>
                <a:cs typeface="Calibri"/>
                <a:sym typeface="Calibri"/>
              </a:rPr>
              <a:t>:</a:t>
            </a:r>
            <a:r>
              <a:rPr lang="iw-IL" sz="2400" b="1"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האם במשחק ששיחקנו בתחילת המפגש חילקתם </a:t>
            </a:r>
            <a:r>
              <a:rPr lang="iw-IL" sz="2400" dirty="0">
                <a:solidFill>
                  <a:srgbClr val="0C3512"/>
                </a:solidFill>
                <a:latin typeface="Calibri"/>
                <a:ea typeface="Calibri"/>
                <a:cs typeface="Calibri"/>
                <a:sym typeface="Calibri"/>
              </a:rPr>
              <a:t>ביניכם</a:t>
            </a:r>
            <a:r>
              <a:rPr lang="iw-IL" sz="2400" b="0" i="0" u="none" strike="noStrike" cap="none" dirty="0">
                <a:solidFill>
                  <a:srgbClr val="0C3512"/>
                </a:solidFill>
                <a:latin typeface="Calibri"/>
                <a:ea typeface="Calibri"/>
                <a:cs typeface="Calibri"/>
                <a:sym typeface="Calibri"/>
              </a:rPr>
              <a:t> תפקידים?</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האם כל אחד ידע בדיוק מה התפקיד שלו במשימה?</a:t>
            </a:r>
            <a:r>
              <a:rPr lang="he-IL" sz="2400" b="0"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איך זה עזר לכם להצליח במשימה?</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a:t>
            </a:r>
            <a:r>
              <a:rPr lang="iw-IL" sz="2400" b="1" i="0" u="none" strike="noStrike" cap="none" dirty="0">
                <a:solidFill>
                  <a:srgbClr val="0C3512"/>
                </a:solidFill>
                <a:latin typeface="Calibri"/>
                <a:ea typeface="Calibri"/>
                <a:cs typeface="Calibri"/>
                <a:sym typeface="Calibri"/>
              </a:rPr>
              <a:t>מה נדרש מכל אחד ואחת מאיתנו כדי שתהיה עבודת צוות טובה?</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פרטו לגבי כל אחד מהמפתחות הללו מדוע הוא חשוב לעבודת צוות טובה:</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אחריות אישית</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שיתוף פעולה</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חלוקת תפקידים</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מתן מקום לאחר</a:t>
            </a:r>
            <a:r>
              <a:rPr lang="he-IL" sz="2400" b="0"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סבלנות</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endParaRPr sz="2400" b="0" i="0" u="none" strike="noStrike" cap="none" dirty="0">
              <a:solidFill>
                <a:srgbClr val="0C3512"/>
              </a:solidFill>
              <a:latin typeface="Calibri"/>
              <a:ea typeface="Calibri"/>
              <a:cs typeface="Calibri"/>
              <a:sym typeface="Calibri"/>
            </a:endParaRPr>
          </a:p>
        </p:txBody>
      </p:sp>
      <p:sp>
        <p:nvSpPr>
          <p:cNvPr id="184" name="Google Shape;184;g31ba7b1df89_0_12"/>
          <p:cNvSpPr txBox="1"/>
          <p:nvPr/>
        </p:nvSpPr>
        <p:spPr>
          <a:xfrm>
            <a:off x="1226719" y="6307194"/>
            <a:ext cx="9738563" cy="46166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chemeClr val="lt1"/>
                </a:solidFill>
                <a:latin typeface="Calibri"/>
                <a:ea typeface="Calibri"/>
                <a:cs typeface="Calibri"/>
                <a:sym typeface="Calibri"/>
              </a:rPr>
              <a:t>כתבו יחד את מסקנותיכם</a:t>
            </a:r>
            <a:r>
              <a:rPr lang="he-IL" sz="2400" b="1" dirty="0">
                <a:solidFill>
                  <a:schemeClr val="lt1"/>
                </a:solidFill>
                <a:latin typeface="Calibri"/>
                <a:ea typeface="Calibri"/>
                <a:cs typeface="Calibri"/>
                <a:sym typeface="Calibri"/>
              </a:rPr>
              <a:t> </a:t>
            </a:r>
            <a:r>
              <a:rPr lang="iw-IL" sz="2400" b="1" i="0" u="none" strike="noStrike" cap="none" dirty="0">
                <a:solidFill>
                  <a:schemeClr val="lt1"/>
                </a:solidFill>
                <a:latin typeface="Calibri"/>
                <a:ea typeface="Calibri"/>
                <a:cs typeface="Calibri"/>
                <a:sym typeface="Calibri"/>
              </a:rPr>
              <a:t>המשותפות על גבי דף והציגו לאחר מכן לכל חברי הקבוצה</a:t>
            </a:r>
            <a:endParaRPr sz="1400" b="0" i="0" u="none" strike="noStrike" cap="none" dirty="0">
              <a:solidFill>
                <a:srgbClr val="000000"/>
              </a:solidFill>
              <a:latin typeface="Arial"/>
              <a:ea typeface="Arial"/>
              <a:cs typeface="Arial"/>
              <a:sym typeface="Arial"/>
            </a:endParaRPr>
          </a:p>
        </p:txBody>
      </p:sp>
      <p:pic>
        <p:nvPicPr>
          <p:cNvPr id="185" name="Google Shape;185;g31ba7b1df89_0_12">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4794" y="3221591"/>
            <a:ext cx="326560" cy="326560"/>
          </a:xfrm>
          <a:prstGeom prst="rect">
            <a:avLst/>
          </a:prstGeom>
          <a:noFill/>
          <a:ln>
            <a:noFill/>
          </a:ln>
        </p:spPr>
      </p:pic>
      <p:pic>
        <p:nvPicPr>
          <p:cNvPr id="186" name="Google Shape;186;g31ba7b1df89_0_12">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4794" y="3598225"/>
            <a:ext cx="326560" cy="326560"/>
          </a:xfrm>
          <a:prstGeom prst="rect">
            <a:avLst/>
          </a:prstGeom>
          <a:noFill/>
          <a:ln>
            <a:noFill/>
          </a:ln>
        </p:spPr>
      </p:pic>
      <p:pic>
        <p:nvPicPr>
          <p:cNvPr id="187" name="Google Shape;187;g31ba7b1df89_0_12">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4794" y="4318999"/>
            <a:ext cx="326560" cy="326560"/>
          </a:xfrm>
          <a:prstGeom prst="rect">
            <a:avLst/>
          </a:prstGeom>
          <a:noFill/>
          <a:ln>
            <a:noFill/>
          </a:ln>
        </p:spPr>
      </p:pic>
      <p:pic>
        <p:nvPicPr>
          <p:cNvPr id="188" name="Google Shape;188;g31ba7b1df89_0_12">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4794" y="5425556"/>
            <a:ext cx="326560" cy="326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0">
            <a:extLst>
              <a:ext uri="{C183D7F6-B498-43B3-948B-1728B52AA6E4}">
                <adec:decorative xmlns:adec="http://schemas.microsoft.com/office/drawing/2017/decorative" val="1"/>
              </a:ext>
            </a:extLst>
          </p:cNvPr>
          <p:cNvPicPr preferRelativeResize="0"/>
          <p:nvPr/>
        </p:nvPicPr>
        <p:blipFill rotWithShape="1">
          <a:blip r:embed="rId3" cstate="email">
            <a:alphaModFix amt="85000"/>
            <a:extLst>
              <a:ext uri="{28A0092B-C50C-407E-A947-70E740481C1C}">
                <a14:useLocalDpi xmlns:a14="http://schemas.microsoft.com/office/drawing/2010/main"/>
              </a:ext>
            </a:extLst>
          </a:blip>
          <a:srcRect/>
          <a:stretch/>
        </p:blipFill>
        <p:spPr>
          <a:xfrm>
            <a:off x="-3196" y="2944"/>
            <a:ext cx="12192000" cy="6858000"/>
          </a:xfrm>
          <a:prstGeom prst="rect">
            <a:avLst/>
          </a:prstGeom>
          <a:noFill/>
          <a:ln>
            <a:noFill/>
          </a:ln>
          <a:effectLst>
            <a:outerShdw blurRad="50800" dist="50800" dir="5400000" algn="ctr" rotWithShape="0">
              <a:srgbClr val="0C3512"/>
            </a:outerShdw>
          </a:effectLst>
        </p:spPr>
      </p:pic>
      <p:sp>
        <p:nvSpPr>
          <p:cNvPr id="195" name="Google Shape;195;p30">
            <a:extLst>
              <a:ext uri="{C183D7F6-B498-43B3-948B-1728B52AA6E4}">
                <adec:decorative xmlns:adec="http://schemas.microsoft.com/office/drawing/2017/decorative" val="1"/>
              </a:ext>
            </a:extLst>
          </p:cNvPr>
          <p:cNvSpPr/>
          <p:nvPr/>
        </p:nvSpPr>
        <p:spPr>
          <a:xfrm>
            <a:off x="6895997" y="2242074"/>
            <a:ext cx="4859096" cy="1884711"/>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2400" b="0" i="0" u="none" strike="noStrike" cap="none">
              <a:solidFill>
                <a:srgbClr val="0C3512"/>
              </a:solidFill>
              <a:latin typeface="Calibri"/>
              <a:ea typeface="Calibri"/>
              <a:cs typeface="Calibri"/>
              <a:sym typeface="Calibri"/>
            </a:endParaRPr>
          </a:p>
        </p:txBody>
      </p:sp>
      <p:pic>
        <p:nvPicPr>
          <p:cNvPr id="196" name="Google Shape;196;p30">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726810" y="1938948"/>
            <a:ext cx="1017681" cy="1509799"/>
          </a:xfrm>
          <a:prstGeom prst="rect">
            <a:avLst/>
          </a:prstGeom>
          <a:noFill/>
          <a:ln>
            <a:noFill/>
          </a:ln>
        </p:spPr>
      </p:pic>
      <p:sp>
        <p:nvSpPr>
          <p:cNvPr id="197" name="Google Shape;197;p30"/>
          <p:cNvSpPr txBox="1">
            <a:spLocks noGrp="1"/>
          </p:cNvSpPr>
          <p:nvPr>
            <p:ph type="title"/>
          </p:nvPr>
        </p:nvSpPr>
        <p:spPr>
          <a:xfrm>
            <a:off x="3905420" y="365125"/>
            <a:ext cx="4374769" cy="1325563"/>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chemeClr val="dk1"/>
              </a:buClr>
              <a:buSzPts val="7200"/>
              <a:buFont typeface="Play"/>
              <a:buNone/>
            </a:pPr>
            <a:r>
              <a:rPr lang="iw-IL" sz="6000" b="1" dirty="0">
                <a:solidFill>
                  <a:schemeClr val="lt1"/>
                </a:solidFill>
                <a:latin typeface="Calibri"/>
                <a:ea typeface="Calibri"/>
                <a:cs typeface="Calibri"/>
                <a:sym typeface="Calibri"/>
              </a:rPr>
              <a:t>קבלת החלטות</a:t>
            </a:r>
            <a:endParaRPr sz="6000" b="1" dirty="0">
              <a:solidFill>
                <a:schemeClr val="lt1"/>
              </a:solidFill>
              <a:latin typeface="Calibri"/>
              <a:ea typeface="Calibri"/>
              <a:cs typeface="Calibri"/>
              <a:sym typeface="Calibri"/>
            </a:endParaRPr>
          </a:p>
        </p:txBody>
      </p:sp>
      <p:sp>
        <p:nvSpPr>
          <p:cNvPr id="198" name="Google Shape;198;p30"/>
          <p:cNvSpPr txBox="1"/>
          <p:nvPr/>
        </p:nvSpPr>
        <p:spPr>
          <a:xfrm>
            <a:off x="4911231" y="1362832"/>
            <a:ext cx="2363147" cy="395173"/>
          </a:xfrm>
          <a:prstGeom prst="rect">
            <a:avLst/>
          </a:prstGeom>
          <a:noFill/>
          <a:ln>
            <a:noFill/>
          </a:ln>
        </p:spPr>
        <p:txBody>
          <a:bodyPr spcFirstLastPara="1" wrap="square" lIns="91425" tIns="45700" rIns="91425" bIns="45700" anchor="t" anchorCtr="0">
            <a:spAutoFit/>
          </a:bodyPr>
          <a:lstStyle/>
          <a:p>
            <a:pPr marL="0" marR="0" lvl="0" indent="0" algn="ctr" rtl="1">
              <a:lnSpc>
                <a:spcPct val="80000"/>
              </a:lnSpc>
              <a:spcBef>
                <a:spcPts val="0"/>
              </a:spcBef>
              <a:spcAft>
                <a:spcPts val="0"/>
              </a:spcAft>
              <a:buClr>
                <a:schemeClr val="dk1"/>
              </a:buClr>
              <a:buSzPts val="3200"/>
              <a:buFont typeface="Arial"/>
              <a:buNone/>
            </a:pPr>
            <a:r>
              <a:rPr lang="iw-IL" sz="2400" b="0" i="0" u="none" strike="noStrike" cap="none" dirty="0">
                <a:solidFill>
                  <a:schemeClr val="lt1"/>
                </a:solidFill>
                <a:latin typeface="Calibri"/>
                <a:ea typeface="Calibri"/>
                <a:cs typeface="Calibri"/>
                <a:sym typeface="Calibri"/>
              </a:rPr>
              <a:t>קיימו דיון וחשבו יחד</a:t>
            </a:r>
            <a:endParaRPr sz="1400" b="0" i="0" u="none" strike="noStrike" cap="none" dirty="0">
              <a:solidFill>
                <a:srgbClr val="000000"/>
              </a:solidFill>
              <a:latin typeface="Arial"/>
              <a:ea typeface="Arial"/>
              <a:cs typeface="Arial"/>
              <a:sym typeface="Arial"/>
            </a:endParaRPr>
          </a:p>
        </p:txBody>
      </p:sp>
      <p:pic>
        <p:nvPicPr>
          <p:cNvPr id="199" name="Google Shape;199;p3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2697772">
            <a:off x="581882" y="1246239"/>
            <a:ext cx="1310121" cy="1255533"/>
          </a:xfrm>
          <a:prstGeom prst="rect">
            <a:avLst/>
          </a:prstGeom>
          <a:noFill/>
          <a:ln>
            <a:noFill/>
          </a:ln>
        </p:spPr>
      </p:pic>
      <p:sp>
        <p:nvSpPr>
          <p:cNvPr id="200" name="Google Shape;200;p30"/>
          <p:cNvSpPr txBox="1"/>
          <p:nvPr/>
        </p:nvSpPr>
        <p:spPr>
          <a:xfrm>
            <a:off x="7174180" y="2654058"/>
            <a:ext cx="3719288" cy="757130"/>
          </a:xfrm>
          <a:prstGeom prst="rect">
            <a:avLst/>
          </a:prstGeom>
          <a:noFill/>
          <a:ln>
            <a:noFill/>
          </a:ln>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dk1"/>
              </a:buClr>
              <a:buSzPts val="3200"/>
              <a:buFont typeface="Arial"/>
              <a:buNone/>
            </a:pPr>
            <a:r>
              <a:rPr lang="iw-IL" sz="2400" b="0" i="0" u="none" strike="noStrike" cap="none" dirty="0">
                <a:solidFill>
                  <a:srgbClr val="0C3512"/>
                </a:solidFill>
                <a:latin typeface="Calibri"/>
                <a:ea typeface="Calibri"/>
                <a:cs typeface="Calibri"/>
                <a:sym typeface="Calibri"/>
              </a:rPr>
              <a:t>אילו דרכים אתם מכירים לקבלת </a:t>
            </a:r>
            <a:endParaRPr sz="2400" b="0" i="0" u="none" strike="noStrike" cap="none" dirty="0">
              <a:solidFill>
                <a:srgbClr val="0C3512"/>
              </a:solidFill>
              <a:latin typeface="Calibri"/>
              <a:ea typeface="Calibri"/>
              <a:cs typeface="Calibri"/>
              <a:sym typeface="Calibri"/>
            </a:endParaRPr>
          </a:p>
          <a:p>
            <a:pPr marL="0" marR="0" lvl="0" indent="0" algn="ctr" rtl="1">
              <a:lnSpc>
                <a:spcPct val="90000"/>
              </a:lnSpc>
              <a:spcBef>
                <a:spcPts val="0"/>
              </a:spcBef>
              <a:spcAft>
                <a:spcPts val="0"/>
              </a:spcAft>
              <a:buClr>
                <a:schemeClr val="dk1"/>
              </a:buClr>
              <a:buSzPts val="3200"/>
              <a:buFont typeface="Arial"/>
              <a:buNone/>
            </a:pPr>
            <a:r>
              <a:rPr lang="iw-IL" sz="2400" b="0" i="0" u="none" strike="noStrike" cap="none" dirty="0">
                <a:solidFill>
                  <a:srgbClr val="0C3512"/>
                </a:solidFill>
                <a:latin typeface="Calibri"/>
                <a:ea typeface="Calibri"/>
                <a:cs typeface="Calibri"/>
                <a:sym typeface="Calibri"/>
              </a:rPr>
              <a:t>החלטה משותפת?</a:t>
            </a:r>
            <a:endParaRPr sz="1400" b="0" i="0" u="none" strike="noStrike" cap="none" dirty="0">
              <a:solidFill>
                <a:srgbClr val="000000"/>
              </a:solidFill>
              <a:latin typeface="Arial"/>
              <a:ea typeface="Arial"/>
              <a:cs typeface="Arial"/>
              <a:sym typeface="Arial"/>
            </a:endParaRPr>
          </a:p>
        </p:txBody>
      </p:sp>
      <p:sp>
        <p:nvSpPr>
          <p:cNvPr id="201" name="Google Shape;201;p30">
            <a:extLst>
              <a:ext uri="{C183D7F6-B498-43B3-948B-1728B52AA6E4}">
                <adec:decorative xmlns:adec="http://schemas.microsoft.com/office/drawing/2017/decorative" val="1"/>
              </a:ext>
            </a:extLst>
          </p:cNvPr>
          <p:cNvSpPr/>
          <p:nvPr/>
        </p:nvSpPr>
        <p:spPr>
          <a:xfrm>
            <a:off x="308403" y="2242074"/>
            <a:ext cx="4859096" cy="1884711"/>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2400" b="0" i="0" u="none" strike="noStrike" cap="none">
              <a:solidFill>
                <a:srgbClr val="0C3512"/>
              </a:solidFill>
              <a:latin typeface="Calibri"/>
              <a:ea typeface="Calibri"/>
              <a:cs typeface="Calibri"/>
              <a:sym typeface="Calibri"/>
            </a:endParaRPr>
          </a:p>
        </p:txBody>
      </p:sp>
      <p:pic>
        <p:nvPicPr>
          <p:cNvPr id="202" name="Google Shape;202;p30">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39216" y="1938948"/>
            <a:ext cx="1017681" cy="1509799"/>
          </a:xfrm>
          <a:prstGeom prst="rect">
            <a:avLst/>
          </a:prstGeom>
          <a:noFill/>
          <a:ln>
            <a:noFill/>
          </a:ln>
        </p:spPr>
      </p:pic>
      <p:sp>
        <p:nvSpPr>
          <p:cNvPr id="203" name="Google Shape;203;p30"/>
          <p:cNvSpPr txBox="1"/>
          <p:nvPr/>
        </p:nvSpPr>
        <p:spPr>
          <a:xfrm>
            <a:off x="443202" y="2318029"/>
            <a:ext cx="3875100" cy="1754700"/>
          </a:xfrm>
          <a:prstGeom prst="rect">
            <a:avLst/>
          </a:prstGeom>
          <a:noFill/>
          <a:ln>
            <a:noFill/>
          </a:ln>
        </p:spPr>
        <p:txBody>
          <a:bodyPr spcFirstLastPara="1" wrap="square" lIns="91425" tIns="45700" rIns="91425" bIns="45700" anchor="t" anchorCtr="0">
            <a:spAutoFit/>
          </a:bodyPr>
          <a:lstStyle/>
          <a:p>
            <a:pPr marL="0" marR="0" lvl="0" indent="0" algn="ctr" rtl="1">
              <a:lnSpc>
                <a:spcPct val="90000"/>
              </a:lnSpc>
              <a:spcBef>
                <a:spcPts val="0"/>
              </a:spcBef>
              <a:spcAft>
                <a:spcPts val="0"/>
              </a:spcAft>
              <a:buClr>
                <a:schemeClr val="dk1"/>
              </a:buClr>
              <a:buSzPts val="3200"/>
              <a:buFont typeface="Arial"/>
              <a:buNone/>
            </a:pPr>
            <a:r>
              <a:rPr lang="iw-IL" sz="2400" b="0" i="0" u="none" strike="noStrike" cap="none" dirty="0">
                <a:solidFill>
                  <a:srgbClr val="0C3512"/>
                </a:solidFill>
                <a:latin typeface="Calibri"/>
                <a:ea typeface="Calibri"/>
                <a:cs typeface="Calibri"/>
                <a:sym typeface="Calibri"/>
              </a:rPr>
              <a:t>מהם היתרונות והחסרונות של קבלת החלטות בהצבעה לעומת קבלת החלטות בשכנוע</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הצבעה או פשרה?</a:t>
            </a:r>
            <a:endParaRPr sz="2400" b="0" i="0" u="none" strike="noStrike" cap="none" dirty="0">
              <a:solidFill>
                <a:srgbClr val="0C3512"/>
              </a:solidFill>
              <a:latin typeface="Calibri"/>
              <a:ea typeface="Calibri"/>
              <a:cs typeface="Calibri"/>
              <a:sym typeface="Calibri"/>
            </a:endParaRPr>
          </a:p>
          <a:p>
            <a:pPr marL="0" marR="0" lvl="0" indent="0" algn="ctr" rtl="1">
              <a:lnSpc>
                <a:spcPct val="90000"/>
              </a:lnSpc>
              <a:spcBef>
                <a:spcPts val="0"/>
              </a:spcBef>
              <a:spcAft>
                <a:spcPts val="0"/>
              </a:spcAft>
              <a:buClr>
                <a:schemeClr val="dk1"/>
              </a:buClr>
              <a:buSzPts val="3200"/>
              <a:buFont typeface="Arial"/>
              <a:buNone/>
            </a:pPr>
            <a:r>
              <a:rPr lang="iw-IL" sz="2400" b="0" i="0" u="none" strike="noStrike" cap="none" dirty="0">
                <a:solidFill>
                  <a:srgbClr val="0C3512"/>
                </a:solidFill>
                <a:latin typeface="Calibri"/>
                <a:ea typeface="Calibri"/>
                <a:cs typeface="Calibri"/>
                <a:sym typeface="Calibri"/>
              </a:rPr>
              <a:t>מהי הדרך העדיפה עליכם?</a:t>
            </a:r>
            <a:endParaRPr sz="1400" b="0" i="0" u="none" strike="noStrike" cap="none" dirty="0">
              <a:solidFill>
                <a:srgbClr val="000000"/>
              </a:solidFill>
              <a:latin typeface="Arial"/>
              <a:ea typeface="Arial"/>
              <a:cs typeface="Arial"/>
              <a:sym typeface="Arial"/>
            </a:endParaRPr>
          </a:p>
        </p:txBody>
      </p:sp>
      <p:sp>
        <p:nvSpPr>
          <p:cNvPr id="204" name="Google Shape;204;p30">
            <a:extLst>
              <a:ext uri="{C183D7F6-B498-43B3-948B-1728B52AA6E4}">
                <adec:decorative xmlns:adec="http://schemas.microsoft.com/office/drawing/2017/decorative" val="1"/>
              </a:ext>
            </a:extLst>
          </p:cNvPr>
          <p:cNvSpPr/>
          <p:nvPr/>
        </p:nvSpPr>
        <p:spPr>
          <a:xfrm>
            <a:off x="6879000" y="4693965"/>
            <a:ext cx="4859096" cy="1884711"/>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2400" b="0" i="0" u="none" strike="noStrike" cap="none">
              <a:solidFill>
                <a:srgbClr val="0C3512"/>
              </a:solidFill>
              <a:latin typeface="Calibri"/>
              <a:ea typeface="Calibri"/>
              <a:cs typeface="Calibri"/>
              <a:sym typeface="Calibri"/>
            </a:endParaRPr>
          </a:p>
        </p:txBody>
      </p:sp>
      <p:pic>
        <p:nvPicPr>
          <p:cNvPr id="205" name="Google Shape;205;p30">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737412" y="4345096"/>
            <a:ext cx="1017681" cy="1509799"/>
          </a:xfrm>
          <a:prstGeom prst="rect">
            <a:avLst/>
          </a:prstGeom>
          <a:noFill/>
          <a:ln>
            <a:noFill/>
          </a:ln>
        </p:spPr>
      </p:pic>
      <p:sp>
        <p:nvSpPr>
          <p:cNvPr id="206" name="Google Shape;206;p30">
            <a:extLst>
              <a:ext uri="{C183D7F6-B498-43B3-948B-1728B52AA6E4}">
                <adec:decorative xmlns:adec="http://schemas.microsoft.com/office/drawing/2017/decorative" val="1"/>
              </a:ext>
            </a:extLst>
          </p:cNvPr>
          <p:cNvSpPr/>
          <p:nvPr/>
        </p:nvSpPr>
        <p:spPr>
          <a:xfrm>
            <a:off x="343916" y="4608164"/>
            <a:ext cx="4859096" cy="1884711"/>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2400" b="0" i="0" u="none" strike="noStrike" cap="none">
              <a:solidFill>
                <a:srgbClr val="0C3512"/>
              </a:solidFill>
              <a:latin typeface="Calibri"/>
              <a:ea typeface="Calibri"/>
              <a:cs typeface="Calibri"/>
              <a:sym typeface="Calibri"/>
            </a:endParaRPr>
          </a:p>
        </p:txBody>
      </p:sp>
      <p:pic>
        <p:nvPicPr>
          <p:cNvPr id="207" name="Google Shape;207;p30">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74729" y="4305038"/>
            <a:ext cx="1017681" cy="1509799"/>
          </a:xfrm>
          <a:prstGeom prst="rect">
            <a:avLst/>
          </a:prstGeom>
          <a:noFill/>
          <a:ln>
            <a:noFill/>
          </a:ln>
        </p:spPr>
      </p:pic>
      <p:sp>
        <p:nvSpPr>
          <p:cNvPr id="208" name="Google Shape;208;p30"/>
          <p:cNvSpPr txBox="1"/>
          <p:nvPr/>
        </p:nvSpPr>
        <p:spPr>
          <a:xfrm>
            <a:off x="6944950" y="5099996"/>
            <a:ext cx="4177747"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מדוע חשוב לכבד החלטה משותפת </a:t>
            </a:r>
            <a:endParaRPr sz="2400" b="0" i="0" u="none" strike="noStrike" cap="none">
              <a:solidFill>
                <a:srgbClr val="0C3512"/>
              </a:solidFill>
              <a:latin typeface="Calibri"/>
              <a:ea typeface="Calibri"/>
              <a:cs typeface="Calibri"/>
              <a:sym typeface="Calibri"/>
            </a:endParaRPr>
          </a:p>
          <a:p>
            <a:pPr marL="0" marR="0" lvl="0" indent="0" algn="l"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בקבוצה גם אם היא נוגדת את דעתי?</a:t>
            </a:r>
            <a:endParaRPr sz="1400" b="0" i="0" u="none" strike="noStrike" cap="none">
              <a:solidFill>
                <a:srgbClr val="000000"/>
              </a:solidFill>
              <a:latin typeface="Arial"/>
              <a:ea typeface="Arial"/>
              <a:cs typeface="Arial"/>
              <a:sym typeface="Arial"/>
            </a:endParaRPr>
          </a:p>
        </p:txBody>
      </p:sp>
      <p:sp>
        <p:nvSpPr>
          <p:cNvPr id="209" name="Google Shape;209;p30"/>
          <p:cNvSpPr txBox="1"/>
          <p:nvPr/>
        </p:nvSpPr>
        <p:spPr>
          <a:xfrm>
            <a:off x="488740" y="4915330"/>
            <a:ext cx="4006225" cy="120028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כיצד נדאג לכך שכל חבר צוות יבוא </a:t>
            </a:r>
            <a:endParaRPr sz="2400" b="0" i="0" u="none" strike="noStrike" cap="none" dirty="0">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לידי ביטוי וישמיע את דעתו </a:t>
            </a:r>
            <a:r>
              <a:rPr lang="he-IL" sz="2400" b="0"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קולו </a:t>
            </a:r>
            <a:endParaRPr sz="2400" b="0" i="0" u="none" strike="noStrike" cap="none" dirty="0">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במהלך קבלת ההחלטות?</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31ba7b1df89_0_19">
            <a:extLst>
              <a:ext uri="{C183D7F6-B498-43B3-948B-1728B52AA6E4}">
                <adec:decorative xmlns:adec="http://schemas.microsoft.com/office/drawing/2017/decorative" val="1"/>
              </a:ext>
            </a:extLst>
          </p:cNvPr>
          <p:cNvPicPr preferRelativeResize="0"/>
          <p:nvPr/>
        </p:nvPicPr>
        <p:blipFill rotWithShape="1">
          <a:blip r:embed="rId3" cstate="email">
            <a:alphaModFix amt="85000"/>
            <a:extLst>
              <a:ext uri="{28A0092B-C50C-407E-A947-70E740481C1C}">
                <a14:useLocalDpi xmlns:a14="http://schemas.microsoft.com/office/drawing/2010/main"/>
              </a:ext>
            </a:extLst>
          </a:blip>
          <a:srcRect/>
          <a:stretch/>
        </p:blipFill>
        <p:spPr>
          <a:xfrm>
            <a:off x="-3196" y="2944"/>
            <a:ext cx="12192000" cy="6858000"/>
          </a:xfrm>
          <a:prstGeom prst="rect">
            <a:avLst/>
          </a:prstGeom>
          <a:noFill/>
          <a:ln>
            <a:noFill/>
          </a:ln>
          <a:effectLst>
            <a:outerShdw blurRad="50800" dist="50800" dir="5400000" algn="ctr" rotWithShape="0">
              <a:srgbClr val="0C3512"/>
            </a:outerShdw>
          </a:effectLst>
        </p:spPr>
      </p:pic>
      <p:sp>
        <p:nvSpPr>
          <p:cNvPr id="216" name="Google Shape;216;g31ba7b1df89_0_19">
            <a:extLst>
              <a:ext uri="{C183D7F6-B498-43B3-948B-1728B52AA6E4}">
                <adec:decorative xmlns:adec="http://schemas.microsoft.com/office/drawing/2017/decorative" val="1"/>
              </a:ext>
            </a:extLst>
          </p:cNvPr>
          <p:cNvSpPr/>
          <p:nvPr/>
        </p:nvSpPr>
        <p:spPr>
          <a:xfrm>
            <a:off x="133214" y="2087829"/>
            <a:ext cx="11919179" cy="419990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7" name="Google Shape;217;g31ba7b1df89_0_19"/>
          <p:cNvSpPr txBox="1">
            <a:spLocks noGrp="1"/>
          </p:cNvSpPr>
          <p:nvPr>
            <p:ph type="title" idx="4294967295"/>
          </p:nvPr>
        </p:nvSpPr>
        <p:spPr>
          <a:xfrm>
            <a:off x="300912" y="382605"/>
            <a:ext cx="11590177"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7200"/>
              <a:buFont typeface="Play"/>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כרטיסייה לשיחה בנושא קבלת החלטות</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 name="Google Shape;218;g31ba7b1df89_0_19"/>
          <p:cNvSpPr txBox="1"/>
          <p:nvPr/>
        </p:nvSpPr>
        <p:spPr>
          <a:xfrm>
            <a:off x="2945939" y="1382171"/>
            <a:ext cx="6300123" cy="424732"/>
          </a:xfrm>
          <a:prstGeom prst="rect">
            <a:avLst/>
          </a:prstGeom>
          <a:noFill/>
          <a:ln>
            <a:noFill/>
          </a:ln>
        </p:spPr>
        <p:txBody>
          <a:bodyPr spcFirstLastPara="1" wrap="square" lIns="91425" tIns="45700" rIns="91425" bIns="45700" anchor="t" anchorCtr="0">
            <a:spAutoFit/>
          </a:bodyPr>
          <a:lstStyle/>
          <a:p>
            <a:pPr marL="0" marR="0" lvl="0" indent="0" algn="r" rtl="1">
              <a:lnSpc>
                <a:spcPct val="90000"/>
              </a:lnSpc>
              <a:spcBef>
                <a:spcPts val="0"/>
              </a:spcBef>
              <a:spcAft>
                <a:spcPts val="0"/>
              </a:spcAft>
              <a:buClr>
                <a:schemeClr val="dk1"/>
              </a:buClr>
              <a:buSzPts val="3200"/>
              <a:buFont typeface="Arial"/>
              <a:buNone/>
            </a:pPr>
            <a:r>
              <a:rPr lang="iw-IL" sz="2400" b="0" i="0" u="none" strike="noStrike" cap="none" dirty="0">
                <a:solidFill>
                  <a:schemeClr val="lt1"/>
                </a:solidFill>
                <a:latin typeface="Calibri"/>
                <a:ea typeface="Calibri"/>
                <a:cs typeface="Calibri"/>
                <a:sym typeface="Calibri"/>
              </a:rPr>
              <a:t>שבו במעגל, הקריאו את השאלות הבאות וענו עליהן יחד:</a:t>
            </a:r>
            <a:endParaRPr sz="1400" b="0" i="0" u="none" strike="noStrike" cap="none" dirty="0">
              <a:solidFill>
                <a:srgbClr val="000000"/>
              </a:solidFill>
              <a:latin typeface="Arial"/>
              <a:ea typeface="Arial"/>
              <a:cs typeface="Arial"/>
              <a:sym typeface="Arial"/>
            </a:endParaRPr>
          </a:p>
        </p:txBody>
      </p:sp>
      <p:sp>
        <p:nvSpPr>
          <p:cNvPr id="221" name="Google Shape;221;g31ba7b1df89_0_19"/>
          <p:cNvSpPr txBox="1"/>
          <p:nvPr/>
        </p:nvSpPr>
        <p:spPr>
          <a:xfrm>
            <a:off x="430305" y="2266065"/>
            <a:ext cx="11488800" cy="3047700"/>
          </a:xfrm>
          <a:prstGeom prst="rect">
            <a:avLst/>
          </a:prstGeom>
          <a:noFill/>
          <a:ln>
            <a:noFill/>
          </a:ln>
        </p:spPr>
        <p:txBody>
          <a:bodyPr spcFirstLastPara="1" wrap="square" lIns="91425" tIns="45700" rIns="91425" bIns="45700" anchor="t" anchorCtr="0">
            <a:spAutoFit/>
          </a:bodyPr>
          <a:lstStyle/>
          <a:p>
            <a:pPr marL="7620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אילו דרכים </a:t>
            </a:r>
            <a:r>
              <a:rPr lang="iw-IL" sz="2400" b="0" i="0" u="none" strike="noStrike" cap="none" dirty="0">
                <a:solidFill>
                  <a:srgbClr val="0C3512"/>
                </a:solidFill>
                <a:latin typeface="Calibri"/>
                <a:ea typeface="Calibri"/>
                <a:cs typeface="Calibri"/>
                <a:sym typeface="Calibri"/>
              </a:rPr>
              <a:t>אתם מכירים לקבלת החלטה משותפת?</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rgbClr val="0C3512"/>
                </a:solidFill>
                <a:latin typeface="Calibri"/>
                <a:ea typeface="Calibri"/>
                <a:cs typeface="Calibri"/>
                <a:sym typeface="Calibri"/>
              </a:rPr>
              <a:t>   מהם היתרונות והחסרונות </a:t>
            </a:r>
            <a:r>
              <a:rPr lang="iw-IL" sz="2400" b="0" i="0" u="none" strike="noStrike" cap="none" dirty="0">
                <a:solidFill>
                  <a:srgbClr val="0C3512"/>
                </a:solidFill>
                <a:latin typeface="Calibri"/>
                <a:ea typeface="Calibri"/>
                <a:cs typeface="Calibri"/>
                <a:sym typeface="Calibri"/>
              </a:rPr>
              <a:t>של קבלת החלטות בהצבעה לעומת קבלת החלטות בשכנוע </a:t>
            </a:r>
            <a:endParaRPr sz="2400" b="0" i="0" u="none" strike="noStrike" cap="none" dirty="0">
              <a:solidFill>
                <a:srgbClr val="0C3512"/>
              </a:solidFill>
              <a:latin typeface="Calibri"/>
              <a:ea typeface="Calibri"/>
              <a:cs typeface="Calibri"/>
              <a:sym typeface="Calibri"/>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כתבו יתרונות בולטים לשיטת ההצבעה</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לשיטת השכנוע ולשיטת הפשרה</a:t>
            </a:r>
            <a:r>
              <a:rPr lang="iw-IL" sz="2400" b="1" i="0" u="none" strike="noStrike" cap="none" dirty="0">
                <a:solidFill>
                  <a:srgbClr val="0C3512"/>
                </a:solidFill>
                <a:latin typeface="Calibri"/>
                <a:ea typeface="Calibri"/>
                <a:cs typeface="Calibri"/>
                <a:sym typeface="Calibri"/>
              </a:rPr>
              <a:t>   </a:t>
            </a:r>
            <a:endParaRPr sz="2400" b="1" i="0" u="none" strike="noStrike" cap="none" dirty="0">
              <a:solidFill>
                <a:srgbClr val="0C3512"/>
              </a:solidFill>
              <a:latin typeface="Calibri"/>
              <a:ea typeface="Calibri"/>
              <a:cs typeface="Calibri"/>
              <a:sym typeface="Calibri"/>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a:t>
            </a:r>
            <a:r>
              <a:rPr lang="iw-IL" sz="2400" b="1" i="0" u="none" strike="noStrike" cap="none" dirty="0">
                <a:solidFill>
                  <a:srgbClr val="0C3512"/>
                </a:solidFill>
                <a:latin typeface="Calibri"/>
                <a:ea typeface="Calibri"/>
                <a:cs typeface="Calibri"/>
                <a:sym typeface="Calibri"/>
              </a:rPr>
              <a:t>מהי הדרך העדיפה עליכם?</a:t>
            </a:r>
            <a:r>
              <a:rPr lang="he-IL" sz="2400" b="1" i="0" u="none" strike="noStrike" cap="none" dirty="0">
                <a:solidFill>
                  <a:srgbClr val="0C3512"/>
                </a:solidFill>
                <a:latin typeface="Calibri"/>
                <a:ea typeface="Calibri"/>
                <a:cs typeface="Calibri"/>
                <a:sym typeface="Calibri"/>
              </a:rPr>
              <a:t> </a:t>
            </a:r>
            <a:r>
              <a:rPr lang="iw-IL" sz="2400" b="0" i="0" u="none" strike="noStrike" cap="none" dirty="0">
                <a:solidFill>
                  <a:srgbClr val="0C3512"/>
                </a:solidFill>
                <a:latin typeface="Calibri"/>
                <a:ea typeface="Calibri"/>
                <a:cs typeface="Calibri"/>
                <a:sym typeface="Calibri"/>
              </a:rPr>
              <a:t>כיצד נדאג לכך שניתן ביטוי לכל חבר צוות במהלך קבלת </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ההחלטות</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מדוע חשוב לכבד ההחלטה משותפת</a:t>
            </a:r>
            <a:r>
              <a:rPr lang="he-IL" sz="2400" b="0" i="0" u="none" strike="noStrike" cap="none" dirty="0">
                <a:solidFill>
                  <a:srgbClr val="0C3512"/>
                </a:solidFill>
                <a:latin typeface="Calibri"/>
                <a:ea typeface="Calibri"/>
                <a:cs typeface="Calibri"/>
                <a:sym typeface="Calibri"/>
              </a:rPr>
              <a:t>,</a:t>
            </a:r>
            <a:r>
              <a:rPr lang="iw-IL" sz="2400" b="0" i="0" u="none" strike="noStrike" cap="none" dirty="0">
                <a:solidFill>
                  <a:srgbClr val="0C3512"/>
                </a:solidFill>
                <a:latin typeface="Calibri"/>
                <a:ea typeface="Calibri"/>
                <a:cs typeface="Calibri"/>
                <a:sym typeface="Calibri"/>
              </a:rPr>
              <a:t> גם אם היא לא מבטאת את דעתי?</a:t>
            </a:r>
            <a:endParaRPr sz="1400" b="0" i="0" u="none" strike="noStrike" cap="none" dirty="0">
              <a:solidFill>
                <a:srgbClr val="000000"/>
              </a:solidFill>
              <a:latin typeface="Arial"/>
              <a:ea typeface="Arial"/>
              <a:cs typeface="Arial"/>
              <a:sym typeface="Arial"/>
            </a:endParaRPr>
          </a:p>
          <a:p>
            <a:pPr marL="76200" marR="0" lvl="0" indent="0" algn="r" rtl="1">
              <a:lnSpc>
                <a:spcPct val="100000"/>
              </a:lnSpc>
              <a:spcBef>
                <a:spcPts val="0"/>
              </a:spcBef>
              <a:spcAft>
                <a:spcPts val="0"/>
              </a:spcAft>
              <a:buClr>
                <a:srgbClr val="000000"/>
              </a:buClr>
              <a:buSzPts val="2400"/>
              <a:buFont typeface="Arial"/>
              <a:buNone/>
            </a:pPr>
            <a:r>
              <a:rPr lang="iw-IL" sz="2400" b="0" i="0" u="none" strike="noStrike" cap="none" dirty="0">
                <a:solidFill>
                  <a:srgbClr val="0C3512"/>
                </a:solidFill>
                <a:latin typeface="Calibri"/>
                <a:ea typeface="Calibri"/>
                <a:cs typeface="Calibri"/>
                <a:sym typeface="Calibri"/>
              </a:rPr>
              <a:t>   </a:t>
            </a:r>
            <a:r>
              <a:rPr lang="iw-IL" sz="2400" b="1" i="0" u="none" strike="noStrike" cap="none" dirty="0">
                <a:solidFill>
                  <a:srgbClr val="0C3512"/>
                </a:solidFill>
                <a:latin typeface="Calibri"/>
                <a:ea typeface="Calibri"/>
                <a:cs typeface="Calibri"/>
                <a:sym typeface="Calibri"/>
              </a:rPr>
              <a:t>מה נדרש מכל אחד ואחת מאיתנו כדי ש</a:t>
            </a:r>
            <a:r>
              <a:rPr lang="iw-IL" sz="2400" b="1" dirty="0">
                <a:solidFill>
                  <a:srgbClr val="0C3512"/>
                </a:solidFill>
                <a:latin typeface="Calibri"/>
                <a:ea typeface="Calibri"/>
                <a:cs typeface="Calibri"/>
                <a:sym typeface="Calibri"/>
              </a:rPr>
              <a:t>נ</a:t>
            </a:r>
            <a:r>
              <a:rPr lang="iw-IL" sz="2400" b="1" i="0" u="none" strike="noStrike" cap="none" dirty="0">
                <a:solidFill>
                  <a:srgbClr val="0C3512"/>
                </a:solidFill>
                <a:latin typeface="Calibri"/>
                <a:ea typeface="Calibri"/>
                <a:cs typeface="Calibri"/>
                <a:sym typeface="Calibri"/>
              </a:rPr>
              <a:t>קבל החלטות בצורה טובה?</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chemeClr val="dk1"/>
              </a:buClr>
              <a:buSzPts val="1100"/>
              <a:buFont typeface="Arial"/>
              <a:buNone/>
            </a:pPr>
            <a:r>
              <a:rPr lang="iw-IL" sz="2400" b="1" i="0" u="none" strike="noStrike" cap="none" dirty="0">
                <a:solidFill>
                  <a:srgbClr val="0C3512"/>
                </a:solidFill>
                <a:latin typeface="Calibri"/>
                <a:ea typeface="Calibri"/>
                <a:cs typeface="Calibri"/>
                <a:sym typeface="Calibri"/>
              </a:rPr>
              <a:t>    כיצד נדאג שכל חבר בקבוצה יוכל לבטא את קולו או דעתו בעת </a:t>
            </a:r>
            <a:endParaRPr sz="1400" b="0" i="0" u="none" strike="noStrike" cap="none" dirty="0">
              <a:solidFill>
                <a:srgbClr val="000000"/>
              </a:solidFill>
              <a:latin typeface="Arial"/>
              <a:ea typeface="Arial"/>
              <a:cs typeface="Arial"/>
              <a:sym typeface="Arial"/>
            </a:endParaRPr>
          </a:p>
          <a:p>
            <a:pPr marL="0" marR="0" lvl="0" indent="0" algn="r" rtl="1">
              <a:lnSpc>
                <a:spcPct val="100000"/>
              </a:lnSpc>
              <a:spcBef>
                <a:spcPts val="0"/>
              </a:spcBef>
              <a:spcAft>
                <a:spcPts val="0"/>
              </a:spcAft>
              <a:buClr>
                <a:schemeClr val="dk1"/>
              </a:buClr>
              <a:buSzPts val="1100"/>
              <a:buFont typeface="Arial"/>
              <a:buNone/>
            </a:pPr>
            <a:r>
              <a:rPr lang="iw-IL" sz="2400" b="1" i="0" u="none" strike="noStrike" cap="none" dirty="0">
                <a:solidFill>
                  <a:srgbClr val="0C3512"/>
                </a:solidFill>
                <a:latin typeface="Calibri"/>
                <a:ea typeface="Calibri"/>
                <a:cs typeface="Calibri"/>
                <a:sym typeface="Calibri"/>
              </a:rPr>
              <a:t>    </a:t>
            </a:r>
            <a:r>
              <a:rPr lang="iw-IL" sz="2400" b="1" dirty="0">
                <a:solidFill>
                  <a:srgbClr val="0C3512"/>
                </a:solidFill>
                <a:latin typeface="Calibri"/>
                <a:ea typeface="Calibri"/>
                <a:cs typeface="Calibri"/>
                <a:sym typeface="Calibri"/>
              </a:rPr>
              <a:t>שנקבל</a:t>
            </a:r>
            <a:r>
              <a:rPr lang="iw-IL" sz="2400" b="1" i="0" u="none" strike="noStrike" cap="none" dirty="0">
                <a:solidFill>
                  <a:srgbClr val="0C3512"/>
                </a:solidFill>
                <a:latin typeface="Calibri"/>
                <a:ea typeface="Calibri"/>
                <a:cs typeface="Calibri"/>
                <a:sym typeface="Calibri"/>
              </a:rPr>
              <a:t> החלטות </a:t>
            </a:r>
            <a:r>
              <a:rPr lang="he-IL" sz="2400" b="1" i="0" u="none" strike="noStrike" cap="none" dirty="0">
                <a:solidFill>
                  <a:srgbClr val="0C3512"/>
                </a:solidFill>
                <a:latin typeface="Calibri"/>
                <a:ea typeface="Calibri"/>
                <a:cs typeface="Calibri"/>
                <a:sym typeface="Calibri"/>
              </a:rPr>
              <a:t>כ</a:t>
            </a:r>
            <a:r>
              <a:rPr lang="iw-IL" sz="2400" b="1" i="0" u="none" strike="noStrike" cap="none" dirty="0">
                <a:solidFill>
                  <a:srgbClr val="0C3512"/>
                </a:solidFill>
                <a:latin typeface="Calibri"/>
                <a:ea typeface="Calibri"/>
                <a:cs typeface="Calibri"/>
                <a:sym typeface="Calibri"/>
              </a:rPr>
              <a:t>קבוצה?</a:t>
            </a:r>
            <a:endParaRPr sz="1400" b="0" i="0" u="none" strike="noStrike" cap="none" dirty="0">
              <a:solidFill>
                <a:srgbClr val="000000"/>
              </a:solidFill>
              <a:latin typeface="Arial"/>
              <a:ea typeface="Arial"/>
              <a:cs typeface="Arial"/>
              <a:sym typeface="Arial"/>
            </a:endParaRPr>
          </a:p>
        </p:txBody>
      </p:sp>
      <p:sp>
        <p:nvSpPr>
          <p:cNvPr id="219" name="Google Shape;219;g31ba7b1df89_0_19"/>
          <p:cNvSpPr txBox="1"/>
          <p:nvPr/>
        </p:nvSpPr>
        <p:spPr>
          <a:xfrm>
            <a:off x="1226719" y="6307194"/>
            <a:ext cx="9738563" cy="461665"/>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Arial"/>
              <a:buNone/>
            </a:pPr>
            <a:r>
              <a:rPr lang="iw-IL" sz="2400" b="1" i="0" u="none" strike="noStrike" cap="none" dirty="0">
                <a:solidFill>
                  <a:schemeClr val="lt1"/>
                </a:solidFill>
                <a:latin typeface="Calibri"/>
                <a:ea typeface="Calibri"/>
                <a:cs typeface="Calibri"/>
                <a:sym typeface="Calibri"/>
              </a:rPr>
              <a:t>כתבו יחד את מסקנותיכם המשותפות על גבי דף והציגו לאחר מכן לכל חברי הקבוצה</a:t>
            </a:r>
            <a:endParaRPr sz="1400" b="0" i="0" u="none" strike="noStrike" cap="none" dirty="0">
              <a:solidFill>
                <a:srgbClr val="000000"/>
              </a:solidFill>
              <a:latin typeface="Arial"/>
              <a:ea typeface="Arial"/>
              <a:cs typeface="Arial"/>
              <a:sym typeface="Arial"/>
            </a:endParaRPr>
          </a:p>
        </p:txBody>
      </p:sp>
      <p:pic>
        <p:nvPicPr>
          <p:cNvPr id="220" name="Google Shape;220;g31ba7b1df89_0_19">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3214" y="4060937"/>
            <a:ext cx="2859822" cy="2226795"/>
          </a:xfrm>
          <a:prstGeom prst="rect">
            <a:avLst/>
          </a:prstGeom>
          <a:noFill/>
          <a:ln>
            <a:noFill/>
          </a:ln>
        </p:spPr>
      </p:pic>
      <p:pic>
        <p:nvPicPr>
          <p:cNvPr id="222" name="Google Shape;222;g31ba7b1df89_0_19">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1597" y="2332587"/>
            <a:ext cx="326560" cy="326560"/>
          </a:xfrm>
          <a:prstGeom prst="rect">
            <a:avLst/>
          </a:prstGeom>
          <a:noFill/>
          <a:ln>
            <a:noFill/>
          </a:ln>
        </p:spPr>
      </p:pic>
      <p:pic>
        <p:nvPicPr>
          <p:cNvPr id="223" name="Google Shape;223;g31ba7b1df89_0_19">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1597" y="2709221"/>
            <a:ext cx="326560" cy="326560"/>
          </a:xfrm>
          <a:prstGeom prst="rect">
            <a:avLst/>
          </a:prstGeom>
          <a:noFill/>
          <a:ln>
            <a:noFill/>
          </a:ln>
        </p:spPr>
      </p:pic>
      <p:pic>
        <p:nvPicPr>
          <p:cNvPr id="224" name="Google Shape;224;g31ba7b1df89_0_19">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1597" y="3429995"/>
            <a:ext cx="326560" cy="326560"/>
          </a:xfrm>
          <a:prstGeom prst="rect">
            <a:avLst/>
          </a:prstGeom>
          <a:noFill/>
          <a:ln>
            <a:noFill/>
          </a:ln>
        </p:spPr>
      </p:pic>
      <p:pic>
        <p:nvPicPr>
          <p:cNvPr id="225" name="Google Shape;225;g31ba7b1df89_0_19">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41597" y="4162479"/>
            <a:ext cx="326560" cy="326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1">
            <a:extLst>
              <a:ext uri="{C183D7F6-B498-43B3-948B-1728B52AA6E4}">
                <adec:decorative xmlns:adec="http://schemas.microsoft.com/office/drawing/2017/decorative" val="1"/>
              </a:ext>
            </a:extLst>
          </p:cNvPr>
          <p:cNvPicPr preferRelativeResize="0"/>
          <p:nvPr/>
        </p:nvPicPr>
        <p:blipFill rotWithShape="1">
          <a:blip r:embed="rId3" cstate="email">
            <a:alphaModFix amt="85000"/>
            <a:extLst>
              <a:ext uri="{28A0092B-C50C-407E-A947-70E740481C1C}">
                <a14:useLocalDpi xmlns:a14="http://schemas.microsoft.com/office/drawing/2010/main"/>
              </a:ext>
            </a:extLst>
          </a:blip>
          <a:srcRect/>
          <a:stretch/>
        </p:blipFill>
        <p:spPr>
          <a:xfrm>
            <a:off x="14733" y="2944"/>
            <a:ext cx="12192000" cy="6858000"/>
          </a:xfrm>
          <a:prstGeom prst="rect">
            <a:avLst/>
          </a:prstGeom>
          <a:noFill/>
          <a:ln>
            <a:noFill/>
          </a:ln>
          <a:effectLst>
            <a:outerShdw blurRad="50800" dist="50800" dir="5400000" algn="ctr" rotWithShape="0">
              <a:srgbClr val="0C3512"/>
            </a:outerShdw>
          </a:effectLst>
        </p:spPr>
      </p:pic>
      <p:sp>
        <p:nvSpPr>
          <p:cNvPr id="232" name="Google Shape;232;p31">
            <a:extLst>
              <a:ext uri="{C183D7F6-B498-43B3-948B-1728B52AA6E4}">
                <adec:decorative xmlns:adec="http://schemas.microsoft.com/office/drawing/2017/decorative" val="1"/>
              </a:ext>
            </a:extLst>
          </p:cNvPr>
          <p:cNvSpPr/>
          <p:nvPr/>
        </p:nvSpPr>
        <p:spPr>
          <a:xfrm>
            <a:off x="6942890" y="3179418"/>
            <a:ext cx="4859096" cy="1884711"/>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2400" b="0" i="0" u="none" strike="noStrike" cap="none">
              <a:solidFill>
                <a:srgbClr val="0C3512"/>
              </a:solidFill>
              <a:latin typeface="Calibri"/>
              <a:ea typeface="Calibri"/>
              <a:cs typeface="Calibri"/>
              <a:sym typeface="Calibri"/>
            </a:endParaRPr>
          </a:p>
        </p:txBody>
      </p:sp>
      <p:sp>
        <p:nvSpPr>
          <p:cNvPr id="233" name="Google Shape;233;p31"/>
          <p:cNvSpPr txBox="1">
            <a:spLocks noGrp="1"/>
          </p:cNvSpPr>
          <p:nvPr>
            <p:ph type="title"/>
          </p:nvPr>
        </p:nvSpPr>
        <p:spPr>
          <a:xfrm>
            <a:off x="3666452" y="365125"/>
            <a:ext cx="4859096" cy="1325563"/>
          </a:xfrm>
          <a:prstGeom prst="rect">
            <a:avLst/>
          </a:prstGeom>
          <a:noFill/>
          <a:ln>
            <a:noFill/>
          </a:ln>
        </p:spPr>
        <p:txBody>
          <a:bodyPr spcFirstLastPara="1" wrap="square" lIns="91425" tIns="45700" rIns="91425" bIns="45700" anchor="ctr" anchorCtr="0">
            <a:noAutofit/>
          </a:bodyPr>
          <a:lstStyle/>
          <a:p>
            <a:pPr marL="0" lvl="0" indent="0" algn="ctr" rtl="1">
              <a:lnSpc>
                <a:spcPct val="90000"/>
              </a:lnSpc>
              <a:spcBef>
                <a:spcPts val="0"/>
              </a:spcBef>
              <a:spcAft>
                <a:spcPts val="0"/>
              </a:spcAft>
              <a:buClr>
                <a:schemeClr val="dk1"/>
              </a:buClr>
              <a:buSzPts val="7200"/>
              <a:buFont typeface="Play"/>
              <a:buNone/>
            </a:pPr>
            <a:r>
              <a:rPr lang="iw-IL" sz="6000" b="1" dirty="0">
                <a:solidFill>
                  <a:schemeClr val="lt1"/>
                </a:solidFill>
                <a:latin typeface="Calibri"/>
                <a:ea typeface="Calibri"/>
                <a:cs typeface="Calibri"/>
                <a:sym typeface="Calibri"/>
              </a:rPr>
              <a:t>ניהול קונפליקט</a:t>
            </a:r>
            <a:endParaRPr sz="6000" b="1" dirty="0">
              <a:solidFill>
                <a:schemeClr val="lt1"/>
              </a:solidFill>
              <a:latin typeface="Calibri"/>
              <a:ea typeface="Calibri"/>
              <a:cs typeface="Calibri"/>
              <a:sym typeface="Calibri"/>
            </a:endParaRPr>
          </a:p>
        </p:txBody>
      </p:sp>
      <p:sp>
        <p:nvSpPr>
          <p:cNvPr id="234" name="Google Shape;234;p31">
            <a:extLst>
              <a:ext uri="{C183D7F6-B498-43B3-948B-1728B52AA6E4}">
                <adec:decorative xmlns:adec="http://schemas.microsoft.com/office/drawing/2017/decorative" val="1"/>
              </a:ext>
            </a:extLst>
          </p:cNvPr>
          <p:cNvSpPr/>
          <p:nvPr/>
        </p:nvSpPr>
        <p:spPr>
          <a:xfrm>
            <a:off x="355296" y="3179418"/>
            <a:ext cx="4859096" cy="1884711"/>
          </a:xfrm>
          <a:prstGeom prst="roundRect">
            <a:avLst>
              <a:gd name="adj" fmla="val 16667"/>
            </a:avLst>
          </a:prstGeom>
          <a:solidFill>
            <a:srgbClr val="F2F2F2"/>
          </a:solidFill>
          <a:ln>
            <a:noFill/>
          </a:ln>
          <a:effectLst>
            <a:outerShdw blurRad="50800" dist="50800" dir="5400000" algn="ctr" rotWithShape="0">
              <a:srgbClr val="000000">
                <a:alpha val="95294"/>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Arial"/>
              <a:buNone/>
            </a:pPr>
            <a:endParaRPr sz="2400" b="0" i="0" u="none" strike="noStrike" cap="none">
              <a:solidFill>
                <a:srgbClr val="0C3512"/>
              </a:solidFill>
              <a:latin typeface="Calibri"/>
              <a:ea typeface="Calibri"/>
              <a:cs typeface="Calibri"/>
              <a:sym typeface="Calibri"/>
            </a:endParaRPr>
          </a:p>
        </p:txBody>
      </p:sp>
      <p:sp>
        <p:nvSpPr>
          <p:cNvPr id="236" name="Google Shape;236;p31"/>
          <p:cNvSpPr txBox="1"/>
          <p:nvPr/>
        </p:nvSpPr>
        <p:spPr>
          <a:xfrm>
            <a:off x="1831062" y="1362832"/>
            <a:ext cx="8523600" cy="811800"/>
          </a:xfrm>
          <a:prstGeom prst="rect">
            <a:avLst/>
          </a:prstGeom>
          <a:noFill/>
          <a:ln>
            <a:noFill/>
          </a:ln>
        </p:spPr>
        <p:txBody>
          <a:bodyPr spcFirstLastPara="1" wrap="square" lIns="91425" tIns="45700" rIns="91425" bIns="45700" anchor="t" anchorCtr="0">
            <a:spAutoFit/>
          </a:bodyPr>
          <a:lstStyle/>
          <a:p>
            <a:pPr marL="0" marR="0" lvl="0" indent="0" algn="ctr" rtl="1">
              <a:lnSpc>
                <a:spcPct val="80000"/>
              </a:lnSpc>
              <a:spcBef>
                <a:spcPts val="0"/>
              </a:spcBef>
              <a:spcAft>
                <a:spcPts val="0"/>
              </a:spcAft>
              <a:buClr>
                <a:schemeClr val="dk1"/>
              </a:buClr>
              <a:buSzPts val="3200"/>
              <a:buFont typeface="Arial"/>
              <a:buNone/>
            </a:pPr>
            <a:r>
              <a:rPr lang="iw-IL" sz="2400" b="0" i="0" u="none" strike="noStrike" cap="none" dirty="0">
                <a:solidFill>
                  <a:schemeClr val="lt1"/>
                </a:solidFill>
                <a:latin typeface="Calibri"/>
                <a:ea typeface="Calibri"/>
                <a:cs typeface="Calibri"/>
                <a:sym typeface="Calibri"/>
              </a:rPr>
              <a:t>קיימו דיון</a:t>
            </a:r>
            <a:r>
              <a:rPr lang="iw-IL" sz="2400" dirty="0">
                <a:solidFill>
                  <a:schemeClr val="lt1"/>
                </a:solidFill>
                <a:latin typeface="Calibri"/>
                <a:ea typeface="Calibri"/>
                <a:cs typeface="Calibri"/>
                <a:sym typeface="Calibri"/>
              </a:rPr>
              <a:t>, </a:t>
            </a:r>
            <a:r>
              <a:rPr lang="iw-IL" sz="2400" b="0" i="0" u="none" strike="noStrike" cap="none" dirty="0">
                <a:solidFill>
                  <a:schemeClr val="lt1"/>
                </a:solidFill>
                <a:latin typeface="Calibri"/>
                <a:ea typeface="Calibri"/>
                <a:cs typeface="Calibri"/>
                <a:sym typeface="Calibri"/>
              </a:rPr>
              <a:t>חישבו יחד </a:t>
            </a:r>
            <a:r>
              <a:rPr lang="iw-IL" sz="2400" dirty="0">
                <a:solidFill>
                  <a:schemeClr val="lt1"/>
                </a:solidFill>
                <a:latin typeface="Calibri"/>
                <a:ea typeface="Calibri"/>
                <a:cs typeface="Calibri"/>
                <a:sym typeface="Calibri"/>
              </a:rPr>
              <a:t>ומצאו</a:t>
            </a:r>
            <a:r>
              <a:rPr lang="iw-IL" sz="2400" b="0" i="0" u="none" strike="noStrike" cap="none" dirty="0">
                <a:solidFill>
                  <a:schemeClr val="lt1"/>
                </a:solidFill>
                <a:latin typeface="Calibri"/>
                <a:ea typeface="Calibri"/>
                <a:cs typeface="Calibri"/>
                <a:sym typeface="Calibri"/>
              </a:rPr>
              <a:t> דוגמאות ל</a:t>
            </a:r>
            <a:r>
              <a:rPr lang="he-IL" sz="2400" b="0" i="0" u="none" strike="noStrike" cap="none" dirty="0">
                <a:solidFill>
                  <a:schemeClr val="lt1"/>
                </a:solidFill>
                <a:latin typeface="Calibri"/>
                <a:ea typeface="Calibri"/>
                <a:cs typeface="Calibri"/>
                <a:sym typeface="Calibri"/>
              </a:rPr>
              <a:t>:</a:t>
            </a:r>
            <a:r>
              <a:rPr lang="iw-IL" sz="24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1">
              <a:lnSpc>
                <a:spcPct val="80000"/>
              </a:lnSpc>
              <a:spcBef>
                <a:spcPts val="1000"/>
              </a:spcBef>
              <a:spcAft>
                <a:spcPts val="0"/>
              </a:spcAft>
              <a:buClr>
                <a:schemeClr val="dk1"/>
              </a:buClr>
              <a:buSzPts val="3200"/>
              <a:buFont typeface="Arial"/>
              <a:buNone/>
            </a:pPr>
            <a:r>
              <a:rPr lang="iw-IL" sz="2400" b="1" i="0" u="none" strike="noStrike" cap="none" dirty="0">
                <a:solidFill>
                  <a:schemeClr val="lt1"/>
                </a:solidFill>
                <a:latin typeface="Calibri"/>
                <a:ea typeface="Calibri"/>
                <a:cs typeface="Calibri"/>
                <a:sym typeface="Calibri"/>
              </a:rPr>
              <a:t>נושאים שיכולים לעורר מחלוקת בעבודה בצוות על פרויקט</a:t>
            </a:r>
            <a:endParaRPr sz="1400" b="0" i="0" u="none" strike="noStrike" cap="none" dirty="0">
              <a:solidFill>
                <a:srgbClr val="000000"/>
              </a:solidFill>
              <a:latin typeface="Arial"/>
              <a:ea typeface="Arial"/>
              <a:cs typeface="Arial"/>
              <a:sym typeface="Arial"/>
            </a:endParaRPr>
          </a:p>
        </p:txBody>
      </p:sp>
      <p:sp>
        <p:nvSpPr>
          <p:cNvPr id="237" name="Google Shape;237;p31"/>
          <p:cNvSpPr txBox="1"/>
          <p:nvPr/>
        </p:nvSpPr>
        <p:spPr>
          <a:xfrm>
            <a:off x="7602767" y="3706275"/>
            <a:ext cx="3664786"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מה לדעתכם יסמן לנו שהצלחנו </a:t>
            </a:r>
            <a:endParaRPr sz="2400" b="0" i="0" u="none" strike="noStrike" cap="none">
              <a:solidFill>
                <a:srgbClr val="0C3512"/>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2400"/>
              <a:buFont typeface="Arial"/>
              <a:buNone/>
            </a:pPr>
            <a:r>
              <a:rPr lang="iw-IL" sz="2400" b="0" i="0" u="none" strike="noStrike" cap="none">
                <a:solidFill>
                  <a:srgbClr val="0C3512"/>
                </a:solidFill>
                <a:latin typeface="Calibri"/>
                <a:ea typeface="Calibri"/>
                <a:cs typeface="Calibri"/>
                <a:sym typeface="Calibri"/>
              </a:rPr>
              <a:t>באמת בפתרון בעיות בצוות?</a:t>
            </a:r>
            <a:endParaRPr sz="2400" b="0" i="0" u="none" strike="noStrike" cap="none">
              <a:solidFill>
                <a:srgbClr val="0C3512"/>
              </a:solidFill>
              <a:latin typeface="Calibri"/>
              <a:ea typeface="Calibri"/>
              <a:cs typeface="Calibri"/>
              <a:sym typeface="Calibri"/>
            </a:endParaRPr>
          </a:p>
        </p:txBody>
      </p:sp>
      <p:sp>
        <p:nvSpPr>
          <p:cNvPr id="235" name="Google Shape;235;p31"/>
          <p:cNvSpPr txBox="1"/>
          <p:nvPr/>
        </p:nvSpPr>
        <p:spPr>
          <a:xfrm>
            <a:off x="733781" y="3706275"/>
            <a:ext cx="3875036"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2800"/>
              <a:buFont typeface="Assistant"/>
              <a:buNone/>
            </a:pPr>
            <a:r>
              <a:rPr lang="iw-IL" sz="2400" b="0" i="0" u="none" strike="noStrike" cap="none">
                <a:solidFill>
                  <a:srgbClr val="0C3512"/>
                </a:solidFill>
                <a:latin typeface="Calibri"/>
                <a:ea typeface="Calibri"/>
                <a:cs typeface="Calibri"/>
                <a:sym typeface="Calibri"/>
              </a:rPr>
              <a:t>מהן הדרכים שיסייעו לנהל את הקונפליקט בהצלחה?</a:t>
            </a:r>
            <a:endParaRPr sz="2400" b="0" i="0" u="none" strike="noStrike" cap="none">
              <a:solidFill>
                <a:srgbClr val="0C3512"/>
              </a:solidFill>
              <a:latin typeface="Calibri"/>
              <a:ea typeface="Calibri"/>
              <a:cs typeface="Calibri"/>
              <a:sym typeface="Calibri"/>
            </a:endParaRPr>
          </a:p>
        </p:txBody>
      </p:sp>
      <p:pic>
        <p:nvPicPr>
          <p:cNvPr id="238" name="Google Shape;238;p31">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8533292">
            <a:off x="10864208" y="2729694"/>
            <a:ext cx="1295595" cy="1276764"/>
          </a:xfrm>
          <a:prstGeom prst="rect">
            <a:avLst/>
          </a:prstGeom>
          <a:noFill/>
          <a:ln>
            <a:noFill/>
          </a:ln>
        </p:spPr>
      </p:pic>
      <p:pic>
        <p:nvPicPr>
          <p:cNvPr id="239" name="Google Shape;239;p31">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8533295">
            <a:off x="4529931" y="2578443"/>
            <a:ext cx="1295595" cy="1276764"/>
          </a:xfrm>
          <a:prstGeom prst="rect">
            <a:avLst/>
          </a:prstGeom>
          <a:noFill/>
          <a:ln>
            <a:noFill/>
          </a:ln>
        </p:spPr>
      </p:pic>
      <p:pic>
        <p:nvPicPr>
          <p:cNvPr id="240" name="Google Shape;240;p31">
            <a:extLst>
              <a:ext uri="{C183D7F6-B498-43B3-948B-1728B52AA6E4}">
                <adec:decorative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800000">
            <a:off x="3253292" y="4251941"/>
            <a:ext cx="5412295" cy="2626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ערכת נושא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2F493B-2D2E-4870-B4B6-1A8C530E6928}">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46FDC0B7-2904-4265-AFC1-5CB5D2A584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D02A4D-533E-441E-AF92-985BFC2DED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TotalTime>
  <Words>3387</Words>
  <Application>Microsoft Office PowerPoint</Application>
  <PresentationFormat>מסך רחב</PresentationFormat>
  <Paragraphs>451</Paragraphs>
  <Slides>21</Slides>
  <Notes>21</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21</vt:i4>
      </vt:variant>
    </vt:vector>
  </HeadingPairs>
  <TitlesOfParts>
    <vt:vector size="26" baseType="lpstr">
      <vt:lpstr>Arial</vt:lpstr>
      <vt:lpstr>Play</vt:lpstr>
      <vt:lpstr>Assistant</vt:lpstr>
      <vt:lpstr>Calibri</vt:lpstr>
      <vt:lpstr>ערכת נושא Office</vt:lpstr>
      <vt:lpstr>עובדים טוב יחד!</vt:lpstr>
      <vt:lpstr>הדרך להצלחה  של כוח משימה ירוק</vt:lpstr>
      <vt:lpstr>כוח משימה ירוק שעובד טוב ביחד</vt:lpstr>
      <vt:lpstr>פעילות בקבוצות</vt:lpstr>
      <vt:lpstr>עבודת צוות </vt:lpstr>
      <vt:lpstr>כרטיסייה לשיחה בנושא עבודת צוות</vt:lpstr>
      <vt:lpstr>קבלת החלטות</vt:lpstr>
      <vt:lpstr>כרטיסייה לשיחה בנושא קבלת החלטות</vt:lpstr>
      <vt:lpstr>ניהול קונפליקט</vt:lpstr>
      <vt:lpstr>כרטיסייה לשיחה בנושא ניהול קונפליקטים</vt:lpstr>
      <vt:lpstr>זמן הצגת מסקנות</vt:lpstr>
      <vt:lpstr> שיתוף פעולה</vt:lpstr>
      <vt:lpstr> הקשבה</vt:lpstr>
      <vt:lpstr>חלוקת תפקידים</vt:lpstr>
      <vt:lpstr>לתת מקום לאחר</vt:lpstr>
      <vt:lpstr>סבלנות</vt:lpstr>
      <vt:lpstr>אחריות אישית</vt:lpstr>
      <vt:lpstr>אווירה חיובית</vt:lpstr>
      <vt:lpstr>פתרון בעיות</vt:lpstr>
      <vt:lpstr>קבלת החלטות</vt:lpstr>
      <vt:lpstr>עכשיו, כשבידכם צרור המפתחות לדרך המשותפת שלנו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עובדים טוב יחד!</dc:title>
  <dc:creator>Admin</dc:creator>
  <cp:lastModifiedBy>איילת רייך</cp:lastModifiedBy>
  <cp:revision>3</cp:revision>
  <dcterms:created xsi:type="dcterms:W3CDTF">2024-11-24T13:45:06Z</dcterms:created>
  <dcterms:modified xsi:type="dcterms:W3CDTF">2026-01-28T13:55:46Z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