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 bookmarkIdSeed="2">
  <p:sldMasterIdLst>
    <p:sldMasterId id="2147483660" r:id="rId4"/>
  </p:sldMasterIdLst>
  <p:notesMasterIdLst>
    <p:notesMasterId r:id="rId16"/>
  </p:notesMasterIdLst>
  <p:sldIdLst>
    <p:sldId id="256" r:id="rId5"/>
    <p:sldId id="279" r:id="rId6"/>
    <p:sldId id="257" r:id="rId7"/>
    <p:sldId id="270" r:id="rId8"/>
    <p:sldId id="276" r:id="rId9"/>
    <p:sldId id="271" r:id="rId10"/>
    <p:sldId id="272" r:id="rId11"/>
    <p:sldId id="278" r:id="rId12"/>
    <p:sldId id="269" r:id="rId13"/>
    <p:sldId id="274" r:id="rId14"/>
    <p:sldId id="275" r:id="rId15"/>
  </p:sldIdLst>
  <p:sldSz cx="9144000" cy="5143500" type="screen16x9"/>
  <p:notesSz cx="6858000" cy="9144000"/>
  <p:embeddedFontLst>
    <p:embeddedFont>
      <p:font typeface="Assistant" panose="00000500000000000000" pitchFamily="2" charset="-79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custDataLst>
    <p:tags r:id="rId2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7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מרצה" initials="מרצה" lastIdx="15" clrIdx="1">
    <p:extLst>
      <p:ext uri="{19B8F6BF-5375-455C-9EA6-DF929625EA0E}">
        <p15:presenceInfo xmlns:p15="http://schemas.microsoft.com/office/powerpoint/2012/main" userId="מרצה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7BF8"/>
    <a:srgbClr val="F39D36"/>
    <a:srgbClr val="32BA6E"/>
    <a:srgbClr val="0FA798"/>
    <a:srgbClr val="788BC4"/>
    <a:srgbClr val="BACDE8"/>
    <a:srgbClr val="0953B8"/>
    <a:srgbClr val="F2C02B"/>
    <a:srgbClr val="788BC5"/>
    <a:srgbClr val="B7C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E377D0-CEA4-44C4-B3C4-0AE1E395B2B4}">
  <a:tblStyle styleId="{ACE377D0-CEA4-44C4-B3C4-0AE1E395B2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1" autoAdjust="0"/>
    <p:restoredTop sz="82325" autoAdjust="0"/>
  </p:normalViewPr>
  <p:slideViewPr>
    <p:cSldViewPr snapToGrid="0">
      <p:cViewPr varScale="1">
        <p:scale>
          <a:sx n="124" d="100"/>
          <a:sy n="124" d="100"/>
        </p:scale>
        <p:origin x="1302" y="96"/>
      </p:cViewPr>
      <p:guideLst>
        <p:guide orient="horz" pos="162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5388" y="-79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dab032f759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dab032f759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2651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288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133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04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0010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0314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1456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7315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dab032f759_0_1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dab032f759_0_1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928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פריסה מותאמת אישית 1">
  <p:cSld name="CUSTOM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188575" y="188575"/>
            <a:ext cx="8772000" cy="4727400"/>
          </a:xfrm>
          <a:prstGeom prst="roundRect">
            <a:avLst>
              <a:gd name="adj" fmla="val 3504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8368600" y="39025"/>
            <a:ext cx="696000" cy="572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2pPr>
            <a:lvl3pPr lvl="2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3pPr>
            <a:lvl4pPr lvl="3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4pPr>
            <a:lvl5pPr lvl="4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5pPr>
            <a:lvl6pPr lvl="5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6pPr>
            <a:lvl7pPr lvl="6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7pPr>
            <a:lvl8pPr lvl="7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8pPr>
            <a:lvl9pPr lvl="8" rtl="1">
              <a:spcBef>
                <a:spcPts val="0"/>
              </a:spcBef>
              <a:spcAft>
                <a:spcPts val="0"/>
              </a:spcAft>
              <a:buSzPts val="2400"/>
              <a:buFont typeface="Assistant"/>
              <a:buNone/>
              <a:defRPr sz="2400"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/>
          <p:nvPr/>
        </p:nvSpPr>
        <p:spPr>
          <a:xfrm>
            <a:off x="8375675" y="29175"/>
            <a:ext cx="728400" cy="52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8693998" y="178973"/>
            <a:ext cx="286200" cy="286200"/>
          </a:xfrm>
          <a:prstGeom prst="roundRect">
            <a:avLst>
              <a:gd name="adj" fmla="val 2838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8606272" y="75005"/>
            <a:ext cx="286200" cy="286200"/>
          </a:xfrm>
          <a:prstGeom prst="roundRect">
            <a:avLst>
              <a:gd name="adj" fmla="val 28383"/>
            </a:avLst>
          </a:prstGeom>
          <a:solidFill>
            <a:srgbClr val="087B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57700" y="4652975"/>
            <a:ext cx="979500" cy="49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7992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lvl="1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lvl="2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lvl="3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lvl="4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lvl="5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lvl="6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lvl="7" indent="-317500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lvl="8" indent="-317500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280050" y="415438"/>
            <a:ext cx="8583900" cy="4453500"/>
          </a:xfrm>
          <a:prstGeom prst="roundRect">
            <a:avLst>
              <a:gd name="adj" fmla="val 5142"/>
            </a:avLst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1812000" y="1896800"/>
            <a:ext cx="5137500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 rtl="1"/>
            <a:r>
              <a:rPr lang="he-IL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התוכנית "דקת הצגה" להקניית מיומנות הדיבור בציבור לתלמידי בית הספר היסודי </a:t>
            </a:r>
          </a:p>
          <a:p>
            <a:pPr lvl="0" algn="ctr" rtl="1"/>
            <a:r>
              <a:rPr lang="he-IL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ד"ר אורי שטרנברג</a:t>
            </a:r>
          </a:p>
          <a:p>
            <a:pPr lvl="0" algn="ctr" rtl="1"/>
            <a:r>
              <a:rPr lang="he-IL" sz="1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עיבוד</a:t>
            </a:r>
          </a:p>
        </p:txBody>
      </p:sp>
      <p:pic>
        <p:nvPicPr>
          <p:cNvPr id="5" name="Picture 2" descr="C:\Users\URI-DELL\Desktop\לוגו מישר עם שוליים.jpg">
            <a:extLst>
              <a:ext uri="{FF2B5EF4-FFF2-40B4-BE49-F238E27FC236}">
                <a16:creationId xmlns:a16="http://schemas.microsoft.com/office/drawing/2014/main" id="{2C02D7C3-CBF9-4811-B06D-23862259F9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2" t="15855" r="17242" b="10734"/>
          <a:stretch/>
        </p:blipFill>
        <p:spPr bwMode="auto">
          <a:xfrm>
            <a:off x="7903189" y="3974112"/>
            <a:ext cx="960761" cy="89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1820848" y="349815"/>
            <a:ext cx="670452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הקדמה</a:t>
            </a:r>
            <a:endParaRPr sz="3000" dirty="0">
              <a:solidFill>
                <a:srgbClr val="285788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5F8A6E-179F-4375-876D-9EC980DBC813}"/>
              </a:ext>
            </a:extLst>
          </p:cNvPr>
          <p:cNvSpPr/>
          <p:nvPr/>
        </p:nvSpPr>
        <p:spPr>
          <a:xfrm>
            <a:off x="202302" y="202302"/>
            <a:ext cx="4651638" cy="4693380"/>
          </a:xfrm>
          <a:custGeom>
            <a:avLst/>
            <a:gdLst>
              <a:gd name="connsiteX0" fmla="*/ 0 w 4547724"/>
              <a:gd name="connsiteY0" fmla="*/ 93956 h 4693380"/>
              <a:gd name="connsiteX1" fmla="*/ 93956 w 4547724"/>
              <a:gd name="connsiteY1" fmla="*/ 0 h 4693380"/>
              <a:gd name="connsiteX2" fmla="*/ 4453768 w 4547724"/>
              <a:gd name="connsiteY2" fmla="*/ 0 h 4693380"/>
              <a:gd name="connsiteX3" fmla="*/ 4547724 w 4547724"/>
              <a:gd name="connsiteY3" fmla="*/ 93956 h 4693380"/>
              <a:gd name="connsiteX4" fmla="*/ 4547724 w 4547724"/>
              <a:gd name="connsiteY4" fmla="*/ 4599424 h 4693380"/>
              <a:gd name="connsiteX5" fmla="*/ 4453768 w 4547724"/>
              <a:gd name="connsiteY5" fmla="*/ 4693380 h 4693380"/>
              <a:gd name="connsiteX6" fmla="*/ 93956 w 4547724"/>
              <a:gd name="connsiteY6" fmla="*/ 4693380 h 4693380"/>
              <a:gd name="connsiteX7" fmla="*/ 0 w 4547724"/>
              <a:gd name="connsiteY7" fmla="*/ 4599424 h 4693380"/>
              <a:gd name="connsiteX8" fmla="*/ 0 w 4547724"/>
              <a:gd name="connsiteY8" fmla="*/ 93956 h 4693380"/>
              <a:gd name="connsiteX0" fmla="*/ 0 w 4547724"/>
              <a:gd name="connsiteY0" fmla="*/ 93956 h 4693380"/>
              <a:gd name="connsiteX1" fmla="*/ 93956 w 4547724"/>
              <a:gd name="connsiteY1" fmla="*/ 0 h 4693380"/>
              <a:gd name="connsiteX2" fmla="*/ 4453768 w 4547724"/>
              <a:gd name="connsiteY2" fmla="*/ 0 h 4693380"/>
              <a:gd name="connsiteX3" fmla="*/ 4547724 w 4547724"/>
              <a:gd name="connsiteY3" fmla="*/ 93956 h 4693380"/>
              <a:gd name="connsiteX4" fmla="*/ 4547724 w 4547724"/>
              <a:gd name="connsiteY4" fmla="*/ 4599424 h 4693380"/>
              <a:gd name="connsiteX5" fmla="*/ 3159043 w 4547724"/>
              <a:gd name="connsiteY5" fmla="*/ 4661012 h 4693380"/>
              <a:gd name="connsiteX6" fmla="*/ 93956 w 4547724"/>
              <a:gd name="connsiteY6" fmla="*/ 4693380 h 4693380"/>
              <a:gd name="connsiteX7" fmla="*/ 0 w 4547724"/>
              <a:gd name="connsiteY7" fmla="*/ 4599424 h 4693380"/>
              <a:gd name="connsiteX8" fmla="*/ 0 w 4547724"/>
              <a:gd name="connsiteY8" fmla="*/ 93956 h 4693380"/>
              <a:gd name="connsiteX0" fmla="*/ 0 w 4547724"/>
              <a:gd name="connsiteY0" fmla="*/ 93956 h 4693380"/>
              <a:gd name="connsiteX1" fmla="*/ 93956 w 4547724"/>
              <a:gd name="connsiteY1" fmla="*/ 0 h 4693380"/>
              <a:gd name="connsiteX2" fmla="*/ 4453768 w 4547724"/>
              <a:gd name="connsiteY2" fmla="*/ 0 h 4693380"/>
              <a:gd name="connsiteX3" fmla="*/ 4547724 w 4547724"/>
              <a:gd name="connsiteY3" fmla="*/ 93956 h 4693380"/>
              <a:gd name="connsiteX4" fmla="*/ 3876085 w 4547724"/>
              <a:gd name="connsiteY4" fmla="*/ 4656068 h 4693380"/>
              <a:gd name="connsiteX5" fmla="*/ 3159043 w 4547724"/>
              <a:gd name="connsiteY5" fmla="*/ 4661012 h 4693380"/>
              <a:gd name="connsiteX6" fmla="*/ 93956 w 4547724"/>
              <a:gd name="connsiteY6" fmla="*/ 4693380 h 4693380"/>
              <a:gd name="connsiteX7" fmla="*/ 0 w 4547724"/>
              <a:gd name="connsiteY7" fmla="*/ 4599424 h 4693380"/>
              <a:gd name="connsiteX8" fmla="*/ 0 w 4547724"/>
              <a:gd name="connsiteY8" fmla="*/ 93956 h 4693380"/>
              <a:gd name="connsiteX0" fmla="*/ 0 w 4547724"/>
              <a:gd name="connsiteY0" fmla="*/ 93956 h 4693380"/>
              <a:gd name="connsiteX1" fmla="*/ 93956 w 4547724"/>
              <a:gd name="connsiteY1" fmla="*/ 0 h 4693380"/>
              <a:gd name="connsiteX2" fmla="*/ 4453768 w 4547724"/>
              <a:gd name="connsiteY2" fmla="*/ 0 h 4693380"/>
              <a:gd name="connsiteX3" fmla="*/ 4547724 w 4547724"/>
              <a:gd name="connsiteY3" fmla="*/ 93956 h 4693380"/>
              <a:gd name="connsiteX4" fmla="*/ 3876085 w 4547724"/>
              <a:gd name="connsiteY4" fmla="*/ 4656068 h 4693380"/>
              <a:gd name="connsiteX5" fmla="*/ 3159043 w 4547724"/>
              <a:gd name="connsiteY5" fmla="*/ 4661012 h 4693380"/>
              <a:gd name="connsiteX6" fmla="*/ 93956 w 4547724"/>
              <a:gd name="connsiteY6" fmla="*/ 4693380 h 4693380"/>
              <a:gd name="connsiteX7" fmla="*/ 0 w 4547724"/>
              <a:gd name="connsiteY7" fmla="*/ 4599424 h 4693380"/>
              <a:gd name="connsiteX8" fmla="*/ 0 w 4547724"/>
              <a:gd name="connsiteY8" fmla="*/ 93956 h 4693380"/>
              <a:gd name="connsiteX0" fmla="*/ 0 w 4547724"/>
              <a:gd name="connsiteY0" fmla="*/ 93956 h 4693380"/>
              <a:gd name="connsiteX1" fmla="*/ 93956 w 4547724"/>
              <a:gd name="connsiteY1" fmla="*/ 0 h 4693380"/>
              <a:gd name="connsiteX2" fmla="*/ 4453768 w 4547724"/>
              <a:gd name="connsiteY2" fmla="*/ 0 h 4693380"/>
              <a:gd name="connsiteX3" fmla="*/ 4547724 w 4547724"/>
              <a:gd name="connsiteY3" fmla="*/ 93956 h 4693380"/>
              <a:gd name="connsiteX4" fmla="*/ 3876085 w 4547724"/>
              <a:gd name="connsiteY4" fmla="*/ 4656068 h 4693380"/>
              <a:gd name="connsiteX5" fmla="*/ 3175227 w 4547724"/>
              <a:gd name="connsiteY5" fmla="*/ 4677196 h 4693380"/>
              <a:gd name="connsiteX6" fmla="*/ 93956 w 4547724"/>
              <a:gd name="connsiteY6" fmla="*/ 4693380 h 4693380"/>
              <a:gd name="connsiteX7" fmla="*/ 0 w 4547724"/>
              <a:gd name="connsiteY7" fmla="*/ 4599424 h 4693380"/>
              <a:gd name="connsiteX8" fmla="*/ 0 w 4547724"/>
              <a:gd name="connsiteY8" fmla="*/ 93956 h 4693380"/>
              <a:gd name="connsiteX0" fmla="*/ 0 w 4547724"/>
              <a:gd name="connsiteY0" fmla="*/ 93956 h 4695266"/>
              <a:gd name="connsiteX1" fmla="*/ 93956 w 4547724"/>
              <a:gd name="connsiteY1" fmla="*/ 0 h 4695266"/>
              <a:gd name="connsiteX2" fmla="*/ 4453768 w 4547724"/>
              <a:gd name="connsiteY2" fmla="*/ 0 h 4695266"/>
              <a:gd name="connsiteX3" fmla="*/ 4547724 w 4547724"/>
              <a:gd name="connsiteY3" fmla="*/ 93956 h 4695266"/>
              <a:gd name="connsiteX4" fmla="*/ 3876085 w 4547724"/>
              <a:gd name="connsiteY4" fmla="*/ 4656068 h 4695266"/>
              <a:gd name="connsiteX5" fmla="*/ 3167135 w 4547724"/>
              <a:gd name="connsiteY5" fmla="*/ 4693380 h 4695266"/>
              <a:gd name="connsiteX6" fmla="*/ 93956 w 4547724"/>
              <a:gd name="connsiteY6" fmla="*/ 4693380 h 4695266"/>
              <a:gd name="connsiteX7" fmla="*/ 0 w 4547724"/>
              <a:gd name="connsiteY7" fmla="*/ 4599424 h 4695266"/>
              <a:gd name="connsiteX8" fmla="*/ 0 w 4547724"/>
              <a:gd name="connsiteY8" fmla="*/ 93956 h 4695266"/>
              <a:gd name="connsiteX0" fmla="*/ 0 w 4547724"/>
              <a:gd name="connsiteY0" fmla="*/ 93956 h 4698041"/>
              <a:gd name="connsiteX1" fmla="*/ 93956 w 4547724"/>
              <a:gd name="connsiteY1" fmla="*/ 0 h 4698041"/>
              <a:gd name="connsiteX2" fmla="*/ 4453768 w 4547724"/>
              <a:gd name="connsiteY2" fmla="*/ 0 h 4698041"/>
              <a:gd name="connsiteX3" fmla="*/ 4547724 w 4547724"/>
              <a:gd name="connsiteY3" fmla="*/ 93956 h 4698041"/>
              <a:gd name="connsiteX4" fmla="*/ 3876085 w 4547724"/>
              <a:gd name="connsiteY4" fmla="*/ 4656068 h 4698041"/>
              <a:gd name="connsiteX5" fmla="*/ 3167135 w 4547724"/>
              <a:gd name="connsiteY5" fmla="*/ 4693380 h 4698041"/>
              <a:gd name="connsiteX6" fmla="*/ 93956 w 4547724"/>
              <a:gd name="connsiteY6" fmla="*/ 4693380 h 4698041"/>
              <a:gd name="connsiteX7" fmla="*/ 0 w 4547724"/>
              <a:gd name="connsiteY7" fmla="*/ 4599424 h 4698041"/>
              <a:gd name="connsiteX8" fmla="*/ 0 w 4547724"/>
              <a:gd name="connsiteY8" fmla="*/ 93956 h 4698041"/>
              <a:gd name="connsiteX0" fmla="*/ 0 w 4547724"/>
              <a:gd name="connsiteY0" fmla="*/ 93956 h 4711175"/>
              <a:gd name="connsiteX1" fmla="*/ 93956 w 4547724"/>
              <a:gd name="connsiteY1" fmla="*/ 0 h 4711175"/>
              <a:gd name="connsiteX2" fmla="*/ 4453768 w 4547724"/>
              <a:gd name="connsiteY2" fmla="*/ 0 h 4711175"/>
              <a:gd name="connsiteX3" fmla="*/ 4547724 w 4547724"/>
              <a:gd name="connsiteY3" fmla="*/ 93956 h 4711175"/>
              <a:gd name="connsiteX4" fmla="*/ 3876085 w 4547724"/>
              <a:gd name="connsiteY4" fmla="*/ 4679880 h 4711175"/>
              <a:gd name="connsiteX5" fmla="*/ 3167135 w 4547724"/>
              <a:gd name="connsiteY5" fmla="*/ 4693380 h 4711175"/>
              <a:gd name="connsiteX6" fmla="*/ 93956 w 4547724"/>
              <a:gd name="connsiteY6" fmla="*/ 4693380 h 4711175"/>
              <a:gd name="connsiteX7" fmla="*/ 0 w 4547724"/>
              <a:gd name="connsiteY7" fmla="*/ 4599424 h 4711175"/>
              <a:gd name="connsiteX8" fmla="*/ 0 w 4547724"/>
              <a:gd name="connsiteY8" fmla="*/ 93956 h 4711175"/>
              <a:gd name="connsiteX0" fmla="*/ 0 w 4547724"/>
              <a:gd name="connsiteY0" fmla="*/ 93956 h 4711175"/>
              <a:gd name="connsiteX1" fmla="*/ 93956 w 4547724"/>
              <a:gd name="connsiteY1" fmla="*/ 0 h 4711175"/>
              <a:gd name="connsiteX2" fmla="*/ 4453768 w 4547724"/>
              <a:gd name="connsiteY2" fmla="*/ 0 h 4711175"/>
              <a:gd name="connsiteX3" fmla="*/ 4547724 w 4547724"/>
              <a:gd name="connsiteY3" fmla="*/ 93956 h 4711175"/>
              <a:gd name="connsiteX4" fmla="*/ 3876085 w 4547724"/>
              <a:gd name="connsiteY4" fmla="*/ 4679880 h 4711175"/>
              <a:gd name="connsiteX5" fmla="*/ 3048072 w 4547724"/>
              <a:gd name="connsiteY5" fmla="*/ 4693380 h 4711175"/>
              <a:gd name="connsiteX6" fmla="*/ 93956 w 4547724"/>
              <a:gd name="connsiteY6" fmla="*/ 4693380 h 4711175"/>
              <a:gd name="connsiteX7" fmla="*/ 0 w 4547724"/>
              <a:gd name="connsiteY7" fmla="*/ 4599424 h 4711175"/>
              <a:gd name="connsiteX8" fmla="*/ 0 w 4547724"/>
              <a:gd name="connsiteY8" fmla="*/ 93956 h 4711175"/>
              <a:gd name="connsiteX0" fmla="*/ 0 w 4547724"/>
              <a:gd name="connsiteY0" fmla="*/ 93956 h 4707521"/>
              <a:gd name="connsiteX1" fmla="*/ 93956 w 4547724"/>
              <a:gd name="connsiteY1" fmla="*/ 0 h 4707521"/>
              <a:gd name="connsiteX2" fmla="*/ 4453768 w 4547724"/>
              <a:gd name="connsiteY2" fmla="*/ 0 h 4707521"/>
              <a:gd name="connsiteX3" fmla="*/ 4547724 w 4547724"/>
              <a:gd name="connsiteY3" fmla="*/ 93956 h 4707521"/>
              <a:gd name="connsiteX4" fmla="*/ 3876085 w 4547724"/>
              <a:gd name="connsiteY4" fmla="*/ 4679880 h 4707521"/>
              <a:gd name="connsiteX5" fmla="*/ 3048072 w 4547724"/>
              <a:gd name="connsiteY5" fmla="*/ 4693380 h 4707521"/>
              <a:gd name="connsiteX6" fmla="*/ 93956 w 4547724"/>
              <a:gd name="connsiteY6" fmla="*/ 4693380 h 4707521"/>
              <a:gd name="connsiteX7" fmla="*/ 0 w 4547724"/>
              <a:gd name="connsiteY7" fmla="*/ 4599424 h 4707521"/>
              <a:gd name="connsiteX8" fmla="*/ 0 w 4547724"/>
              <a:gd name="connsiteY8" fmla="*/ 93956 h 4707521"/>
              <a:gd name="connsiteX0" fmla="*/ 0 w 4547724"/>
              <a:gd name="connsiteY0" fmla="*/ 93956 h 4693380"/>
              <a:gd name="connsiteX1" fmla="*/ 93956 w 4547724"/>
              <a:gd name="connsiteY1" fmla="*/ 0 h 4693380"/>
              <a:gd name="connsiteX2" fmla="*/ 4453768 w 4547724"/>
              <a:gd name="connsiteY2" fmla="*/ 0 h 4693380"/>
              <a:gd name="connsiteX3" fmla="*/ 4547724 w 4547724"/>
              <a:gd name="connsiteY3" fmla="*/ 93956 h 4693380"/>
              <a:gd name="connsiteX4" fmla="*/ 3876085 w 4547724"/>
              <a:gd name="connsiteY4" fmla="*/ 4656068 h 4693380"/>
              <a:gd name="connsiteX5" fmla="*/ 3048072 w 4547724"/>
              <a:gd name="connsiteY5" fmla="*/ 4693380 h 4693380"/>
              <a:gd name="connsiteX6" fmla="*/ 93956 w 4547724"/>
              <a:gd name="connsiteY6" fmla="*/ 4693380 h 4693380"/>
              <a:gd name="connsiteX7" fmla="*/ 0 w 4547724"/>
              <a:gd name="connsiteY7" fmla="*/ 4599424 h 4693380"/>
              <a:gd name="connsiteX8" fmla="*/ 0 w 4547724"/>
              <a:gd name="connsiteY8" fmla="*/ 93956 h 4693380"/>
              <a:gd name="connsiteX0" fmla="*/ 0 w 4547724"/>
              <a:gd name="connsiteY0" fmla="*/ 93956 h 4693380"/>
              <a:gd name="connsiteX1" fmla="*/ 93956 w 4547724"/>
              <a:gd name="connsiteY1" fmla="*/ 0 h 4693380"/>
              <a:gd name="connsiteX2" fmla="*/ 4453768 w 4547724"/>
              <a:gd name="connsiteY2" fmla="*/ 0 h 4693380"/>
              <a:gd name="connsiteX3" fmla="*/ 4547724 w 4547724"/>
              <a:gd name="connsiteY3" fmla="*/ 93956 h 4693380"/>
              <a:gd name="connsiteX4" fmla="*/ 3876085 w 4547724"/>
              <a:gd name="connsiteY4" fmla="*/ 4656068 h 4693380"/>
              <a:gd name="connsiteX5" fmla="*/ 3048072 w 4547724"/>
              <a:gd name="connsiteY5" fmla="*/ 4693380 h 4693380"/>
              <a:gd name="connsiteX6" fmla="*/ 93956 w 4547724"/>
              <a:gd name="connsiteY6" fmla="*/ 4693380 h 4693380"/>
              <a:gd name="connsiteX7" fmla="*/ 0 w 4547724"/>
              <a:gd name="connsiteY7" fmla="*/ 4599424 h 4693380"/>
              <a:gd name="connsiteX8" fmla="*/ 0 w 4547724"/>
              <a:gd name="connsiteY8" fmla="*/ 93956 h 469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7724" h="4693380">
                <a:moveTo>
                  <a:pt x="0" y="93956"/>
                </a:moveTo>
                <a:cubicBezTo>
                  <a:pt x="0" y="42066"/>
                  <a:pt x="42066" y="0"/>
                  <a:pt x="93956" y="0"/>
                </a:cubicBezTo>
                <a:lnTo>
                  <a:pt x="4453768" y="0"/>
                </a:lnTo>
                <a:cubicBezTo>
                  <a:pt x="4505658" y="0"/>
                  <a:pt x="4547724" y="42066"/>
                  <a:pt x="4547724" y="93956"/>
                </a:cubicBezTo>
                <a:lnTo>
                  <a:pt x="3876085" y="4656068"/>
                </a:lnTo>
                <a:cubicBezTo>
                  <a:pt x="3933235" y="4717483"/>
                  <a:pt x="3099962" y="4679093"/>
                  <a:pt x="3048072" y="4693380"/>
                </a:cubicBezTo>
                <a:lnTo>
                  <a:pt x="93956" y="4693380"/>
                </a:lnTo>
                <a:cubicBezTo>
                  <a:pt x="42066" y="4693380"/>
                  <a:pt x="0" y="4651314"/>
                  <a:pt x="0" y="4599424"/>
                </a:cubicBezTo>
                <a:lnTo>
                  <a:pt x="0" y="93956"/>
                </a:lnTo>
                <a:close/>
              </a:path>
            </a:pathLst>
          </a:cu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dirty="0"/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69044BFB-F493-46A1-A06B-F6EC5341DE82}"/>
              </a:ext>
            </a:extLst>
          </p:cNvPr>
          <p:cNvSpPr txBox="1"/>
          <p:nvPr/>
        </p:nvSpPr>
        <p:spPr>
          <a:xfrm>
            <a:off x="5211271" y="922515"/>
            <a:ext cx="3429975" cy="361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he-I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מיומנות הדיבור בציבור היא </a:t>
            </a:r>
            <a:r>
              <a:rPr lang="he-IL" dirty="0">
                <a:solidFill>
                  <a:srgbClr val="087BF8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היכולת להעברת מסר בעל פה. </a:t>
            </a:r>
          </a:p>
          <a:p>
            <a:pPr algn="just" rtl="1">
              <a:lnSpc>
                <a:spcPct val="150000"/>
              </a:lnSpc>
            </a:pPr>
            <a:r>
              <a:rPr lang="he-I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המחקר המוצג כאן ביקש לבחון האם ובאיזו מידה </a:t>
            </a:r>
            <a:r>
              <a:rPr lang="he-IL" dirty="0">
                <a:solidFill>
                  <a:srgbClr val="087BF8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ניתן להביא לשיפור ברמת מיומנות </a:t>
            </a:r>
            <a:r>
              <a:rPr lang="he-I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הדיבור בציבור ועד כמה השיפור שיושג יראה יציבות לאורך זמן. </a:t>
            </a:r>
          </a:p>
          <a:p>
            <a:pPr algn="just" rtl="1">
              <a:lnSpc>
                <a:spcPct val="150000"/>
              </a:lnSpc>
            </a:pPr>
            <a:r>
              <a:rPr lang="he-I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במסגרת המחקר </a:t>
            </a:r>
            <a:r>
              <a:rPr lang="he-IL" dirty="0">
                <a:solidFill>
                  <a:srgbClr val="087BF8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גובשה תכנית הוראה</a:t>
            </a:r>
            <a:r>
              <a:rPr lang="he-I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להקניה של מיומנות הדיבור בציבור לתלמידי כיתות ו' (תוכנית 'דקת הצגה'). </a:t>
            </a:r>
          </a:p>
          <a:p>
            <a:pPr algn="just" rtl="1">
              <a:lnSpc>
                <a:spcPct val="150000"/>
              </a:lnSpc>
            </a:pPr>
            <a:r>
              <a:rPr lang="he-I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במהלך התוכנית ובמשך שש השנים שלאחריה </a:t>
            </a:r>
            <a:r>
              <a:rPr lang="he-IL" dirty="0">
                <a:solidFill>
                  <a:srgbClr val="087BF8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בוצע מעקב</a:t>
            </a:r>
            <a:r>
              <a:rPr lang="he-IL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אחר רמת מיומנות הדיבור בציבור של תלמידי הכיתות שהשתתפו בתוכנית.</a:t>
            </a:r>
            <a:endParaRPr lang="he-IL" dirty="0"/>
          </a:p>
        </p:txBody>
      </p:sp>
      <p:sp>
        <p:nvSpPr>
          <p:cNvPr id="29" name="Google Shape;69;p15">
            <a:extLst>
              <a:ext uri="{FF2B5EF4-FFF2-40B4-BE49-F238E27FC236}">
                <a16:creationId xmlns:a16="http://schemas.microsoft.com/office/drawing/2014/main" id="{1A39B4AB-C9B5-48D8-86B7-73FB4301A509}"/>
              </a:ext>
            </a:extLst>
          </p:cNvPr>
          <p:cNvSpPr txBox="1">
            <a:spLocks/>
          </p:cNvSpPr>
          <p:nvPr/>
        </p:nvSpPr>
        <p:spPr>
          <a:xfrm>
            <a:off x="1902813" y="349815"/>
            <a:ext cx="26126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R="0" lvl="2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R="0" lvl="3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R="0" lvl="4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R="0" lvl="5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R="0" lvl="6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R="0" lvl="7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R="0" lvl="8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ssistant"/>
              <a:buNone/>
              <a:defRPr sz="24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algn="r"/>
            <a:r>
              <a:rPr lang="he-IL" sz="3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תוכן העניינים</a:t>
            </a:r>
            <a:endParaRPr lang="he-IL" sz="3000" dirty="0">
              <a:solidFill>
                <a:schemeClr val="bg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4DE9A36-B9EF-449F-9717-8C7317D3C786}"/>
              </a:ext>
            </a:extLst>
          </p:cNvPr>
          <p:cNvSpPr/>
          <p:nvPr/>
        </p:nvSpPr>
        <p:spPr>
          <a:xfrm>
            <a:off x="4530646" y="1070028"/>
            <a:ext cx="323294" cy="32329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87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>
                <a:solidFill>
                  <a:srgbClr val="087BF8"/>
                </a:solidFill>
              </a:rPr>
              <a:t>1</a:t>
            </a:r>
            <a:endParaRPr lang="en-IL" dirty="0">
              <a:solidFill>
                <a:srgbClr val="087BF8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458DB7-A572-46F8-A69B-601CE7CAC822}"/>
              </a:ext>
            </a:extLst>
          </p:cNvPr>
          <p:cNvSpPr/>
          <p:nvPr/>
        </p:nvSpPr>
        <p:spPr>
          <a:xfrm>
            <a:off x="4451019" y="1670869"/>
            <a:ext cx="323294" cy="32329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87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>
                <a:solidFill>
                  <a:srgbClr val="087BF8"/>
                </a:solidFill>
              </a:rPr>
              <a:t>2</a:t>
            </a:r>
            <a:endParaRPr lang="en-IL" dirty="0">
              <a:solidFill>
                <a:srgbClr val="087BF8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AB26619-1A7A-4586-899A-E583B1A2A4D1}"/>
              </a:ext>
            </a:extLst>
          </p:cNvPr>
          <p:cNvSpPr/>
          <p:nvPr/>
        </p:nvSpPr>
        <p:spPr>
          <a:xfrm>
            <a:off x="4336904" y="2311145"/>
            <a:ext cx="323294" cy="32329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87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>
                <a:solidFill>
                  <a:srgbClr val="087BF8"/>
                </a:solidFill>
              </a:rPr>
              <a:t>3</a:t>
            </a:r>
            <a:endParaRPr lang="en-IL" dirty="0">
              <a:solidFill>
                <a:srgbClr val="087BF8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3B9610-436D-42FA-AECF-25607347DF44}"/>
              </a:ext>
            </a:extLst>
          </p:cNvPr>
          <p:cNvSpPr/>
          <p:nvPr/>
        </p:nvSpPr>
        <p:spPr>
          <a:xfrm>
            <a:off x="4235413" y="3056646"/>
            <a:ext cx="323294" cy="32329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87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>
                <a:solidFill>
                  <a:srgbClr val="087BF8"/>
                </a:solidFill>
              </a:rPr>
              <a:t>4</a:t>
            </a:r>
            <a:endParaRPr lang="en-IL" dirty="0">
              <a:solidFill>
                <a:srgbClr val="087BF8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8000612-7027-4876-8FAB-E08C0B043BFC}"/>
              </a:ext>
            </a:extLst>
          </p:cNvPr>
          <p:cNvSpPr/>
          <p:nvPr/>
        </p:nvSpPr>
        <p:spPr>
          <a:xfrm>
            <a:off x="4144744" y="3642127"/>
            <a:ext cx="323294" cy="323294"/>
          </a:xfrm>
          <a:prstGeom prst="ellipse">
            <a:avLst/>
          </a:prstGeom>
          <a:solidFill>
            <a:schemeClr val="bg1"/>
          </a:solidFill>
          <a:ln w="12700">
            <a:solidFill>
              <a:srgbClr val="087B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>
                <a:solidFill>
                  <a:srgbClr val="087BF8"/>
                </a:solidFill>
              </a:rPr>
              <a:t>5</a:t>
            </a:r>
            <a:endParaRPr lang="en-IL" dirty="0">
              <a:solidFill>
                <a:srgbClr val="087BF8"/>
              </a:solidFill>
            </a:endParaRPr>
          </a:p>
        </p:txBody>
      </p:sp>
      <p:sp>
        <p:nvSpPr>
          <p:cNvPr id="25" name="תיבת טקסט 14">
            <a:extLst>
              <a:ext uri="{FF2B5EF4-FFF2-40B4-BE49-F238E27FC236}">
                <a16:creationId xmlns:a16="http://schemas.microsoft.com/office/drawing/2014/main" id="{394AC8C6-B92A-4479-8723-0EBFA829E21D}"/>
              </a:ext>
            </a:extLst>
          </p:cNvPr>
          <p:cNvSpPr txBox="1"/>
          <p:nvPr/>
        </p:nvSpPr>
        <p:spPr>
          <a:xfrm>
            <a:off x="641559" y="1000318"/>
            <a:ext cx="3809460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דיבור בציבור – הגדרת המונח</a:t>
            </a:r>
          </a:p>
        </p:txBody>
      </p:sp>
      <p:sp>
        <p:nvSpPr>
          <p:cNvPr id="26" name="תיבת טקסט 14">
            <a:extLst>
              <a:ext uri="{FF2B5EF4-FFF2-40B4-BE49-F238E27FC236}">
                <a16:creationId xmlns:a16="http://schemas.microsoft.com/office/drawing/2014/main" id="{07AE3F7A-8C89-4D22-9E6E-EA36B3FDADD4}"/>
              </a:ext>
            </a:extLst>
          </p:cNvPr>
          <p:cNvSpPr txBox="1"/>
          <p:nvPr/>
        </p:nvSpPr>
        <p:spPr>
          <a:xfrm>
            <a:off x="564052" y="1575426"/>
            <a:ext cx="3809460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פירוט רכיבי מיומנות הדיבור בציבור (שקפים 4 – 7)</a:t>
            </a:r>
          </a:p>
        </p:txBody>
      </p:sp>
      <p:sp>
        <p:nvSpPr>
          <p:cNvPr id="27" name="תיבת טקסט 14">
            <a:extLst>
              <a:ext uri="{FF2B5EF4-FFF2-40B4-BE49-F238E27FC236}">
                <a16:creationId xmlns:a16="http://schemas.microsoft.com/office/drawing/2014/main" id="{333C1C9F-4430-456E-9AD2-39F1524AE627}"/>
              </a:ext>
            </a:extLst>
          </p:cNvPr>
          <p:cNvSpPr txBox="1"/>
          <p:nvPr/>
        </p:nvSpPr>
        <p:spPr>
          <a:xfrm>
            <a:off x="425953" y="2210205"/>
            <a:ext cx="3809460" cy="705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תכנית 'דקת הצגה' להקניית מיומנות הדיבור בציבור – הסבר על מטרת התוכנית והמבנה שלה</a:t>
            </a:r>
          </a:p>
        </p:txBody>
      </p:sp>
      <p:sp>
        <p:nvSpPr>
          <p:cNvPr id="30" name="תיבת טקסט 14">
            <a:extLst>
              <a:ext uri="{FF2B5EF4-FFF2-40B4-BE49-F238E27FC236}">
                <a16:creationId xmlns:a16="http://schemas.microsoft.com/office/drawing/2014/main" id="{3F783B8D-3934-4D04-BD29-D72DB22431E3}"/>
              </a:ext>
            </a:extLst>
          </p:cNvPr>
          <p:cNvSpPr txBox="1"/>
          <p:nvPr/>
        </p:nvSpPr>
        <p:spPr>
          <a:xfrm>
            <a:off x="247288" y="2997848"/>
            <a:ext cx="3809460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מבנה של שיעור בתוכנית 'דקת הצגה'. </a:t>
            </a:r>
          </a:p>
        </p:txBody>
      </p:sp>
      <p:sp>
        <p:nvSpPr>
          <p:cNvPr id="31" name="תיבת טקסט 14">
            <a:extLst>
              <a:ext uri="{FF2B5EF4-FFF2-40B4-BE49-F238E27FC236}">
                <a16:creationId xmlns:a16="http://schemas.microsoft.com/office/drawing/2014/main" id="{9D88D369-F44C-4B12-8D1A-BBCB19361FAE}"/>
              </a:ext>
            </a:extLst>
          </p:cNvPr>
          <p:cNvSpPr txBox="1"/>
          <p:nvPr/>
        </p:nvSpPr>
        <p:spPr>
          <a:xfrm>
            <a:off x="139600" y="3524398"/>
            <a:ext cx="3809460" cy="38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סיכום ומסקנות המחקר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1295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דיבור בציבור - הגדרה</a:t>
            </a:r>
            <a:endParaRPr sz="3000" dirty="0">
              <a:solidFill>
                <a:srgbClr val="285788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78" t="25738" r="8599" b="56617"/>
          <a:stretch/>
        </p:blipFill>
        <p:spPr>
          <a:xfrm rot="5400000">
            <a:off x="7413556" y="1596113"/>
            <a:ext cx="616304" cy="532263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7103959" y="2155282"/>
            <a:ext cx="1639476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העברת מסר בעל פה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78" t="25738" r="8599" b="56617"/>
          <a:stretch/>
        </p:blipFill>
        <p:spPr>
          <a:xfrm rot="5400000">
            <a:off x="5880203" y="1596114"/>
            <a:ext cx="616304" cy="532263"/>
          </a:xfrm>
          <a:prstGeom prst="rect">
            <a:avLst/>
          </a:prstGeom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5465444" y="2155283"/>
            <a:ext cx="1744638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באופן בלתי אמצעי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78" t="25738" r="8599" b="56617"/>
          <a:stretch/>
        </p:blipFill>
        <p:spPr>
          <a:xfrm rot="5400000">
            <a:off x="4319562" y="1596114"/>
            <a:ext cx="616304" cy="532263"/>
          </a:xfrm>
          <a:prstGeom prst="rect">
            <a:avLst/>
          </a:prstGeom>
        </p:spPr>
      </p:pic>
      <p:sp>
        <p:nvSpPr>
          <p:cNvPr id="21" name="Content Placeholder 2"/>
          <p:cNvSpPr txBox="1">
            <a:spLocks/>
          </p:cNvSpPr>
          <p:nvPr/>
        </p:nvSpPr>
        <p:spPr>
          <a:xfrm>
            <a:off x="3905600" y="2155283"/>
            <a:ext cx="174384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לאדם אחד או יותר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78" t="25738" r="8599" b="56617"/>
          <a:stretch/>
        </p:blipFill>
        <p:spPr>
          <a:xfrm rot="5400000">
            <a:off x="2681844" y="1596114"/>
            <a:ext cx="616304" cy="532263"/>
          </a:xfrm>
          <a:prstGeom prst="rect">
            <a:avLst/>
          </a:prstGeom>
        </p:spPr>
      </p:pic>
      <p:sp>
        <p:nvSpPr>
          <p:cNvPr id="23" name="Content Placeholder 2"/>
          <p:cNvSpPr txBox="1">
            <a:spLocks/>
          </p:cNvSpPr>
          <p:nvPr/>
        </p:nvSpPr>
        <p:spPr>
          <a:xfrm>
            <a:off x="2152266" y="2155283"/>
            <a:ext cx="1859457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כולל שימוש בעזרים או ללא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78" t="25738" r="8599" b="56617"/>
          <a:stretch/>
        </p:blipFill>
        <p:spPr>
          <a:xfrm rot="5400000">
            <a:off x="1005587" y="1596114"/>
            <a:ext cx="616304" cy="532263"/>
          </a:xfrm>
          <a:prstGeom prst="rect">
            <a:avLst/>
          </a:prstGeom>
        </p:spPr>
      </p:pic>
      <p:sp>
        <p:nvSpPr>
          <p:cNvPr id="25" name="Content Placeholder 2"/>
          <p:cNvSpPr txBox="1">
            <a:spLocks/>
          </p:cNvSpPr>
          <p:nvPr/>
        </p:nvSpPr>
        <p:spPr>
          <a:xfrm>
            <a:off x="476010" y="2155284"/>
            <a:ext cx="1743316" cy="1064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מתוכנן או ספונטני</a:t>
            </a:r>
          </a:p>
          <a:p>
            <a:pPr marL="114300" indent="0" algn="ctr">
              <a:buNone/>
            </a:pPr>
            <a:endParaRPr lang="he-IL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he-IL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מלבן 5">
            <a:extLst>
              <a:ext uri="{FF2B5EF4-FFF2-40B4-BE49-F238E27FC236}">
                <a16:creationId xmlns:a16="http://schemas.microsoft.com/office/drawing/2014/main" id="{974EA63E-CD45-44CE-A992-8D2E61190956}"/>
              </a:ext>
            </a:extLst>
          </p:cNvPr>
          <p:cNvSpPr/>
          <p:nvPr/>
        </p:nvSpPr>
        <p:spPr>
          <a:xfrm>
            <a:off x="292339" y="4498016"/>
            <a:ext cx="128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(שטרנברג 2017)</a:t>
            </a:r>
            <a:endParaRPr lang="he-IL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מיומנות הדיבור בציבור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414261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תכנון וארגון התוכן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587126" y="1823647"/>
            <a:ext cx="6038831" cy="0"/>
          </a:xfrm>
          <a:prstGeom prst="line">
            <a:avLst/>
          </a:prstGeom>
          <a:ln w="57150" cap="rnd">
            <a:solidFill>
              <a:srgbClr val="087B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125462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365727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503421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3663603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לדיבור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912946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טכניקות העברה</a:t>
            </a:r>
          </a:p>
        </p:txBody>
      </p:sp>
      <p:sp>
        <p:nvSpPr>
          <p:cNvPr id="31" name="Right Bracket 30"/>
          <p:cNvSpPr/>
          <p:nvPr/>
        </p:nvSpPr>
        <p:spPr>
          <a:xfrm rot="16200000">
            <a:off x="4537868" y="-1565990"/>
            <a:ext cx="76634" cy="5843864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3663603" y="905528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המרכיבים</a:t>
            </a:r>
          </a:p>
        </p:txBody>
      </p:sp>
      <p:sp>
        <p:nvSpPr>
          <p:cNvPr id="33" name="מלבן 5">
            <a:extLst>
              <a:ext uri="{FF2B5EF4-FFF2-40B4-BE49-F238E27FC236}">
                <a16:creationId xmlns:a16="http://schemas.microsoft.com/office/drawing/2014/main" id="{974EA63E-CD45-44CE-A992-8D2E61190956}"/>
              </a:ext>
            </a:extLst>
          </p:cNvPr>
          <p:cNvSpPr/>
          <p:nvPr/>
        </p:nvSpPr>
        <p:spPr>
          <a:xfrm>
            <a:off x="292339" y="4463398"/>
            <a:ext cx="128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(שטרנברג 2016)</a:t>
            </a:r>
            <a:endParaRPr lang="he-IL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c 1"/>
          <p:cNvSpPr/>
          <p:nvPr/>
        </p:nvSpPr>
        <p:spPr>
          <a:xfrm rot="3331882">
            <a:off x="4834787" y="3305237"/>
            <a:ext cx="860080" cy="860080"/>
          </a:xfrm>
          <a:prstGeom prst="arc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143993" y="3553117"/>
            <a:ext cx="252621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לחצו על המרכיב להרחבה</a:t>
            </a:r>
          </a:p>
        </p:txBody>
      </p:sp>
      <p:sp>
        <p:nvSpPr>
          <p:cNvPr id="3" name="Rectangle 2">
            <a:hlinkClick r:id="rId4" action="ppaction://hlinksldjump"/>
          </p:cNvPr>
          <p:cNvSpPr/>
          <p:nvPr/>
        </p:nvSpPr>
        <p:spPr>
          <a:xfrm>
            <a:off x="6531429" y="1437612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hlinkClick r:id="rId5" action="ppaction://hlinksldjump"/>
          </p:cNvPr>
          <p:cNvSpPr/>
          <p:nvPr/>
        </p:nvSpPr>
        <p:spPr>
          <a:xfrm>
            <a:off x="3725707" y="1437611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hlinkClick r:id="rId6" action="ppaction://hlinksldjump"/>
          </p:cNvPr>
          <p:cNvSpPr/>
          <p:nvPr/>
        </p:nvSpPr>
        <p:spPr>
          <a:xfrm>
            <a:off x="1018742" y="1412857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274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מיומנות הדיבור בציבור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414261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תכנון וארגון התוכן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387469" y="2647831"/>
            <a:ext cx="301863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בחירת נושא והמידע שיוצג</a:t>
            </a:r>
          </a:p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תכנון סדר ההצגה של התוכן</a:t>
            </a:r>
          </a:p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ארגון התוכן בצורה רציפה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587126" y="1823647"/>
            <a:ext cx="6038831" cy="0"/>
          </a:xfrm>
          <a:prstGeom prst="line">
            <a:avLst/>
          </a:prstGeom>
          <a:ln w="57150" cap="rnd">
            <a:solidFill>
              <a:srgbClr val="087B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125462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365727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503421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3663603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לדיבור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912946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טכניקות העברה</a:t>
            </a:r>
          </a:p>
        </p:txBody>
      </p:sp>
      <p:sp>
        <p:nvSpPr>
          <p:cNvPr id="31" name="Right Bracket 30"/>
          <p:cNvSpPr/>
          <p:nvPr/>
        </p:nvSpPr>
        <p:spPr>
          <a:xfrm rot="16200000">
            <a:off x="4537868" y="-1565990"/>
            <a:ext cx="76634" cy="5843864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3663603" y="905528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המרכיבים</a:t>
            </a:r>
          </a:p>
        </p:txBody>
      </p:sp>
      <p:sp>
        <p:nvSpPr>
          <p:cNvPr id="33" name="מלבן 5">
            <a:extLst>
              <a:ext uri="{FF2B5EF4-FFF2-40B4-BE49-F238E27FC236}">
                <a16:creationId xmlns:a16="http://schemas.microsoft.com/office/drawing/2014/main" id="{974EA63E-CD45-44CE-A992-8D2E61190956}"/>
              </a:ext>
            </a:extLst>
          </p:cNvPr>
          <p:cNvSpPr/>
          <p:nvPr/>
        </p:nvSpPr>
        <p:spPr>
          <a:xfrm>
            <a:off x="292339" y="4463398"/>
            <a:ext cx="128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(שטרנברג 2016)</a:t>
            </a:r>
            <a:endParaRPr lang="he-IL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hlinkClick r:id="rId4" action="ppaction://hlinksldjump"/>
          </p:cNvPr>
          <p:cNvSpPr/>
          <p:nvPr/>
        </p:nvSpPr>
        <p:spPr>
          <a:xfrm>
            <a:off x="6531429" y="1437612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5" action="ppaction://hlinksldjump"/>
          </p:cNvPr>
          <p:cNvSpPr/>
          <p:nvPr/>
        </p:nvSpPr>
        <p:spPr>
          <a:xfrm>
            <a:off x="3725707" y="1437611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hlinkClick r:id="rId6" action="ppaction://hlinksldjump"/>
          </p:cNvPr>
          <p:cNvSpPr/>
          <p:nvPr/>
        </p:nvSpPr>
        <p:spPr>
          <a:xfrm>
            <a:off x="1018742" y="1412857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3327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מיומנות הדיבור בציבור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414261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תכנון וארגון התוכן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587126" y="1823647"/>
            <a:ext cx="6038831" cy="0"/>
          </a:xfrm>
          <a:prstGeom prst="line">
            <a:avLst/>
          </a:prstGeom>
          <a:ln w="57150" cap="rnd">
            <a:solidFill>
              <a:srgbClr val="087B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125462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365727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503421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3663603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לדיבור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912946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טכניקות העברה</a:t>
            </a:r>
          </a:p>
        </p:txBody>
      </p:sp>
      <p:sp>
        <p:nvSpPr>
          <p:cNvPr id="12" name="Right Bracket 11"/>
          <p:cNvSpPr/>
          <p:nvPr/>
        </p:nvSpPr>
        <p:spPr>
          <a:xfrm rot="16200000">
            <a:off x="4537868" y="-1565990"/>
            <a:ext cx="76634" cy="5843864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663603" y="905528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המרכיבים</a:t>
            </a:r>
          </a:p>
        </p:txBody>
      </p:sp>
      <p:sp>
        <p:nvSpPr>
          <p:cNvPr id="15" name="מלבן 5">
            <a:extLst>
              <a:ext uri="{FF2B5EF4-FFF2-40B4-BE49-F238E27FC236}">
                <a16:creationId xmlns:a16="http://schemas.microsoft.com/office/drawing/2014/main" id="{974EA63E-CD45-44CE-A992-8D2E61190956}"/>
              </a:ext>
            </a:extLst>
          </p:cNvPr>
          <p:cNvSpPr/>
          <p:nvPr/>
        </p:nvSpPr>
        <p:spPr>
          <a:xfrm>
            <a:off x="292339" y="4463398"/>
            <a:ext cx="128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(שטרנברג 2016)</a:t>
            </a:r>
            <a:endParaRPr lang="he-IL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hlinkClick r:id="rId4" action="ppaction://hlinksldjump"/>
          </p:cNvPr>
          <p:cNvSpPr/>
          <p:nvPr/>
        </p:nvSpPr>
        <p:spPr>
          <a:xfrm>
            <a:off x="6531429" y="1437612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hlinkClick r:id="rId5" action="ppaction://hlinksldjump"/>
          </p:cNvPr>
          <p:cNvSpPr/>
          <p:nvPr/>
        </p:nvSpPr>
        <p:spPr>
          <a:xfrm>
            <a:off x="3725707" y="1437611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hlinkClick r:id="rId6" action="ppaction://hlinksldjump"/>
          </p:cNvPr>
          <p:cNvSpPr/>
          <p:nvPr/>
        </p:nvSpPr>
        <p:spPr>
          <a:xfrm>
            <a:off x="1018742" y="1412857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10393" y="2695988"/>
            <a:ext cx="8757439" cy="228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algn="r"/>
            <a:r>
              <a:rPr lang="he-IL" sz="1400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למשך הדיבור </a:t>
            </a:r>
            <a:r>
              <a:rPr lang="he-IL" sz="1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- מודעות לזמן המוקצה לדיבור וחלוקת רכיבי התוכן בין פרקי הזמן.</a:t>
            </a:r>
          </a:p>
          <a:p>
            <a:pPr marL="444500" indent="0" algn="r">
              <a:buNone/>
            </a:pPr>
            <a:r>
              <a:rPr lang="he-IL" sz="1200" dirty="0">
                <a:solidFill>
                  <a:srgbClr val="F39D36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לדוגמה: 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20 שניות להצגת נושא הדיבור, 30 שניות להצגת 2 חלקי התוכן המרכזיים ו-10 שניות לסיכום קצר של המסר המרכזי.</a:t>
            </a:r>
          </a:p>
          <a:p>
            <a:pPr algn="r"/>
            <a:r>
              <a:rPr lang="he-IL" sz="1400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למועד הדיבור </a:t>
            </a:r>
            <a:r>
              <a:rPr lang="he-IL" sz="1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- התאמת הדיבור להקשר הזמן.</a:t>
            </a:r>
          </a:p>
          <a:p>
            <a:pPr marL="114300" indent="330200" algn="r">
              <a:buNone/>
            </a:pPr>
            <a:r>
              <a:rPr lang="he-IL" sz="1200" dirty="0">
                <a:solidFill>
                  <a:srgbClr val="F39D36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לדוגמה: 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השעה ביום, לפני או אחרי הפסקה/שיעור ספורט...</a:t>
            </a:r>
          </a:p>
          <a:p>
            <a:pPr algn="r"/>
            <a:r>
              <a:rPr lang="he-IL" sz="1400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למקום הדיבור </a:t>
            </a:r>
            <a:r>
              <a:rPr lang="he-IL" sz="1400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- </a:t>
            </a:r>
            <a:r>
              <a:rPr lang="he-IL" sz="1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תכנון הדיבור בהתאם למקום הפיזי.</a:t>
            </a:r>
          </a:p>
          <a:p>
            <a:pPr marL="114300" indent="330200" algn="r">
              <a:buNone/>
            </a:pPr>
            <a:r>
              <a:rPr lang="he-IL" sz="1200" dirty="0">
                <a:solidFill>
                  <a:srgbClr val="F39D36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לדוגמה: 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האם יש במה, סידור הישיבה של הקהל, מרחק מהקהל וכדומה.</a:t>
            </a:r>
          </a:p>
          <a:p>
            <a:pPr algn="r"/>
            <a:r>
              <a:rPr lang="he-IL" sz="1400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למאפייני השומעים </a:t>
            </a:r>
            <a:r>
              <a:rPr lang="he-IL" sz="1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- יש להתחשב בשאלה מה הביא את הקהל לשמוע את הדיבור ולמאפיינים דמוגרפיים של השומעים. </a:t>
            </a:r>
            <a:r>
              <a:rPr lang="he-IL" sz="1200" dirty="0">
                <a:solidFill>
                  <a:srgbClr val="F39D36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לדוגמה: </a:t>
            </a:r>
            <a:r>
              <a:rPr lang="he-IL" sz="12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גיל, השכלה ועוד.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7489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מיומנות הדיבור בציבור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414261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תכנון וארגון התוכן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-196650" y="2476952"/>
            <a:ext cx="301863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קול</a:t>
            </a:r>
          </a:p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תנועה</a:t>
            </a:r>
          </a:p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ידיים</a:t>
            </a:r>
          </a:p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מבט</a:t>
            </a:r>
          </a:p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ביטחון</a:t>
            </a:r>
          </a:p>
          <a:p>
            <a:pPr algn="r"/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הלהבה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587126" y="1823647"/>
            <a:ext cx="6038831" cy="0"/>
          </a:xfrm>
          <a:prstGeom prst="line">
            <a:avLst/>
          </a:prstGeom>
          <a:ln w="57150" cap="rnd">
            <a:solidFill>
              <a:srgbClr val="087B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7125462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365727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503421" y="1531547"/>
            <a:ext cx="584200" cy="584200"/>
          </a:xfrm>
          <a:prstGeom prst="ellipse">
            <a:avLst/>
          </a:prstGeom>
          <a:solidFill>
            <a:srgbClr val="087B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3663603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התאמה לדיבור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912946" y="2115747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טכניקות העברה</a:t>
            </a:r>
          </a:p>
        </p:txBody>
      </p:sp>
      <p:sp>
        <p:nvSpPr>
          <p:cNvPr id="2" name="Right Bracket 1"/>
          <p:cNvSpPr/>
          <p:nvPr/>
        </p:nvSpPr>
        <p:spPr>
          <a:xfrm rot="16200000">
            <a:off x="4537868" y="-1565990"/>
            <a:ext cx="76634" cy="5843864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663603" y="905528"/>
            <a:ext cx="2006601" cy="106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b="1" dirty="0">
                <a:solidFill>
                  <a:srgbClr val="087BF8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המרכיבים</a:t>
            </a:r>
          </a:p>
        </p:txBody>
      </p:sp>
      <p:sp>
        <p:nvSpPr>
          <p:cNvPr id="15" name="מלבן 5">
            <a:extLst>
              <a:ext uri="{FF2B5EF4-FFF2-40B4-BE49-F238E27FC236}">
                <a16:creationId xmlns:a16="http://schemas.microsoft.com/office/drawing/2014/main" id="{974EA63E-CD45-44CE-A992-8D2E61190956}"/>
              </a:ext>
            </a:extLst>
          </p:cNvPr>
          <p:cNvSpPr/>
          <p:nvPr/>
        </p:nvSpPr>
        <p:spPr>
          <a:xfrm>
            <a:off x="292339" y="4463398"/>
            <a:ext cx="12875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(שטרנברג 2016)</a:t>
            </a:r>
            <a:endParaRPr lang="he-IL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hlinkClick r:id="rId4" action="ppaction://hlinksldjump"/>
          </p:cNvPr>
          <p:cNvSpPr/>
          <p:nvPr/>
        </p:nvSpPr>
        <p:spPr>
          <a:xfrm>
            <a:off x="6531429" y="1437612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hlinkClick r:id="rId5" action="ppaction://hlinksldjump"/>
          </p:cNvPr>
          <p:cNvSpPr/>
          <p:nvPr/>
        </p:nvSpPr>
        <p:spPr>
          <a:xfrm>
            <a:off x="3725707" y="1437611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hlinkClick r:id="rId6" action="ppaction://hlinksldjump"/>
          </p:cNvPr>
          <p:cNvSpPr/>
          <p:nvPr/>
        </p:nvSpPr>
        <p:spPr>
          <a:xfrm>
            <a:off x="1018742" y="1412857"/>
            <a:ext cx="1745672" cy="121021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747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69;p15"/>
          <p:cNvSpPr txBox="1">
            <a:spLocks noGrp="1"/>
          </p:cNvSpPr>
          <p:nvPr>
            <p:ph type="title"/>
          </p:nvPr>
        </p:nvSpPr>
        <p:spPr>
          <a:xfrm>
            <a:off x="747423" y="357657"/>
            <a:ext cx="765867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תכנית 'דקת הצגה' להקניית מיומנות הדיבור בציבור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5EBE5C-F0B6-4B38-A898-897AB499D0BD}"/>
              </a:ext>
            </a:extLst>
          </p:cNvPr>
          <p:cNvGrpSpPr/>
          <p:nvPr/>
        </p:nvGrpSpPr>
        <p:grpSpPr>
          <a:xfrm>
            <a:off x="6605299" y="1443371"/>
            <a:ext cx="1791278" cy="2393741"/>
            <a:chOff x="6220590" y="1413542"/>
            <a:chExt cx="1791278" cy="2393741"/>
          </a:xfrm>
        </p:grpSpPr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6220590" y="2446490"/>
              <a:ext cx="1791278" cy="13607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7BF8"/>
                </a:buClr>
                <a:buSzPts val="1800"/>
                <a:buFont typeface="Assistant"/>
                <a:buChar char="●"/>
                <a:defRPr sz="18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1pPr>
              <a:lvl2pPr marL="914400" marR="0" lvl="1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2pPr>
              <a:lvl3pPr marL="1371600" marR="0" lvl="2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3pPr>
              <a:lvl4pPr marL="1828800" marR="0" lvl="3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4pPr>
              <a:lvl5pPr marL="2286000" marR="0" lvl="4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5pPr>
              <a:lvl6pPr marL="2743200" marR="0" lvl="5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6pPr>
              <a:lvl7pPr marL="3200400" marR="0" lvl="6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7pPr>
              <a:lvl8pPr marL="3657600" marR="0" lvl="7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8pPr>
              <a:lvl9pPr marL="4114800" marR="0" lvl="8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9pPr>
            </a:lstStyle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מטרת התוכנית</a:t>
              </a:r>
              <a:endParaRPr lang="en-US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לחזק את מיומנות הדיבור בציבור בקרב תלמידים.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74253AF-D1FE-47E4-A223-614AC4ED7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714" t="39236" r="69409" b="39236"/>
            <a:stretch/>
          </p:blipFill>
          <p:spPr>
            <a:xfrm>
              <a:off x="6786696" y="1413542"/>
              <a:ext cx="771226" cy="795328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4D76A90-F9F4-4521-9FA5-435B4A34A945}"/>
              </a:ext>
            </a:extLst>
          </p:cNvPr>
          <p:cNvGrpSpPr/>
          <p:nvPr/>
        </p:nvGrpSpPr>
        <p:grpSpPr>
          <a:xfrm>
            <a:off x="4223966" y="847326"/>
            <a:ext cx="2261283" cy="3420117"/>
            <a:chOff x="3956703" y="817497"/>
            <a:chExt cx="2261283" cy="3420117"/>
          </a:xfrm>
        </p:grpSpPr>
        <p:sp>
          <p:nvSpPr>
            <p:cNvPr id="48" name="TextBox 47"/>
            <p:cNvSpPr txBox="1"/>
            <p:nvPr/>
          </p:nvSpPr>
          <p:spPr>
            <a:xfrm>
              <a:off x="3956703" y="2818176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4418091" y="817497"/>
              <a:ext cx="102750" cy="112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F9E21FB-1196-4488-95DD-0F5056EA3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250" t="67708" r="72276" b="10764"/>
            <a:stretch/>
          </p:blipFill>
          <p:spPr>
            <a:xfrm rot="2998503">
              <a:off x="5205938" y="1371817"/>
              <a:ext cx="636427" cy="831766"/>
            </a:xfrm>
            <a:prstGeom prst="rect">
              <a:avLst/>
            </a:prstGeom>
          </p:spPr>
        </p:pic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005C4364-6E4F-4432-B1FC-CD33825230B8}"/>
                </a:ext>
              </a:extLst>
            </p:cNvPr>
            <p:cNvSpPr txBox="1">
              <a:spLocks/>
            </p:cNvSpPr>
            <p:nvPr/>
          </p:nvSpPr>
          <p:spPr>
            <a:xfrm>
              <a:off x="4325679" y="2446490"/>
              <a:ext cx="1892307" cy="17911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7BF8"/>
                </a:buClr>
                <a:buSzPts val="1800"/>
                <a:buFont typeface="Assistant"/>
                <a:buChar char="●"/>
                <a:defRPr sz="18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1pPr>
              <a:lvl2pPr marL="914400" marR="0" lvl="1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2pPr>
              <a:lvl3pPr marL="1371600" marR="0" lvl="2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3pPr>
              <a:lvl4pPr marL="1828800" marR="0" lvl="3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4pPr>
              <a:lvl5pPr marL="2286000" marR="0" lvl="4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5pPr>
              <a:lvl6pPr marL="2743200" marR="0" lvl="5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6pPr>
              <a:lvl7pPr marL="3200400" marR="0" lvl="6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7pPr>
              <a:lvl8pPr marL="3657600" marR="0" lvl="7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8pPr>
              <a:lvl9pPr marL="4114800" marR="0" lvl="8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9pPr>
            </a:lstStyle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מה בתוכנית</a:t>
              </a:r>
              <a:endParaRPr lang="en-US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תרגולים והתנסויות בתכנון והצגת נושא במשך דקה.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A92B89E-D058-4524-BFCC-04F14B88452A}"/>
              </a:ext>
            </a:extLst>
          </p:cNvPr>
          <p:cNvGrpSpPr/>
          <p:nvPr/>
        </p:nvGrpSpPr>
        <p:grpSpPr>
          <a:xfrm>
            <a:off x="2641347" y="1364932"/>
            <a:ext cx="2020922" cy="3595146"/>
            <a:chOff x="2499919" y="1335103"/>
            <a:chExt cx="2020922" cy="35951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5AD9D40-A56A-437C-AC69-CF5AD79AC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398" t="67849" r="39725" b="10622"/>
            <a:stretch/>
          </p:blipFill>
          <p:spPr>
            <a:xfrm>
              <a:off x="3422708" y="1335103"/>
              <a:ext cx="847288" cy="873767"/>
            </a:xfrm>
            <a:prstGeom prst="rect">
              <a:avLst/>
            </a:prstGeom>
          </p:spPr>
        </p:pic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004868D1-F54A-48A5-8C37-D9ACF66DAE57}"/>
                </a:ext>
              </a:extLst>
            </p:cNvPr>
            <p:cNvSpPr txBox="1">
              <a:spLocks/>
            </p:cNvSpPr>
            <p:nvPr/>
          </p:nvSpPr>
          <p:spPr>
            <a:xfrm>
              <a:off x="2499919" y="2446490"/>
              <a:ext cx="2020922" cy="2483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7BF8"/>
                </a:buClr>
                <a:buSzPts val="1800"/>
                <a:buFont typeface="Assistant"/>
                <a:buChar char="●"/>
                <a:defRPr sz="18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1pPr>
              <a:lvl2pPr marL="914400" marR="0" lvl="1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2pPr>
              <a:lvl3pPr marL="1371600" marR="0" lvl="2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3pPr>
              <a:lvl4pPr marL="1828800" marR="0" lvl="3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4pPr>
              <a:lvl5pPr marL="2286000" marR="0" lvl="4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5pPr>
              <a:lvl6pPr marL="2743200" marR="0" lvl="5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6pPr>
              <a:lvl7pPr marL="3200400" marR="0" lvl="6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7pPr>
              <a:lvl8pPr marL="3657600" marR="0" lvl="7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8pPr>
              <a:lvl9pPr marL="4114800" marR="0" lvl="8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9pPr>
            </a:lstStyle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מבנה התוכנית</a:t>
              </a:r>
              <a:endParaRPr lang="en-US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בתוכנית 30 שיעורים הכוללים פעילות במליאה ובקבוצות של 5-2 תלמידים.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AFECC90-CEFA-4393-8FEF-CE7BDF1C6CD3}"/>
              </a:ext>
            </a:extLst>
          </p:cNvPr>
          <p:cNvGrpSpPr/>
          <p:nvPr/>
        </p:nvGrpSpPr>
        <p:grpSpPr>
          <a:xfrm>
            <a:off x="317597" y="1364932"/>
            <a:ext cx="2262231" cy="2516287"/>
            <a:chOff x="369116" y="1335103"/>
            <a:chExt cx="2262231" cy="251628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676E123-D9EA-4662-9DD4-2321C17E2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077" t="11189" r="41449" b="67283"/>
            <a:stretch/>
          </p:blipFill>
          <p:spPr>
            <a:xfrm>
              <a:off x="1669926" y="1335103"/>
              <a:ext cx="703862" cy="919899"/>
            </a:xfrm>
            <a:prstGeom prst="rect">
              <a:avLst/>
            </a:prstGeom>
          </p:spPr>
        </p:pic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3E98BE8F-46D8-43C5-9EDF-CE71608E3194}"/>
                </a:ext>
              </a:extLst>
            </p:cNvPr>
            <p:cNvSpPr txBox="1">
              <a:spLocks/>
            </p:cNvSpPr>
            <p:nvPr/>
          </p:nvSpPr>
          <p:spPr>
            <a:xfrm>
              <a:off x="369116" y="2446490"/>
              <a:ext cx="2262231" cy="14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7BF8"/>
                </a:buClr>
                <a:buSzPts val="1800"/>
                <a:buFont typeface="Assistant"/>
                <a:buChar char="●"/>
                <a:defRPr sz="18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1pPr>
              <a:lvl2pPr marL="914400" marR="0" lvl="1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2pPr>
              <a:lvl3pPr marL="1371600" marR="0" lvl="2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3pPr>
              <a:lvl4pPr marL="1828800" marR="0" lvl="3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4pPr>
              <a:lvl5pPr marL="2286000" marR="0" lvl="4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5pPr>
              <a:lvl6pPr marL="2743200" marR="0" lvl="5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6pPr>
              <a:lvl7pPr marL="3200400" marR="0" lvl="6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7pPr>
              <a:lvl8pPr marL="3657600" marR="0" lvl="7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8pPr>
              <a:lvl9pPr marL="4114800" marR="0" lvl="8" indent="-317500" algn="l" rtl="1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Clr>
                  <a:srgbClr val="087BF8"/>
                </a:buClr>
                <a:buSzPts val="1400"/>
                <a:buFont typeface="Assistant"/>
                <a:buChar char="○"/>
                <a:defRPr sz="1400" b="0" i="0" u="none" strike="noStrike" cap="none">
                  <a:solidFill>
                    <a:schemeClr val="dk2"/>
                  </a:solidFill>
                  <a:latin typeface="Assistant"/>
                  <a:ea typeface="Assistant"/>
                  <a:cs typeface="Assistant"/>
                  <a:sym typeface="Assistant"/>
                </a:defRPr>
              </a:lvl9pPr>
            </a:lstStyle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מהלך התוכנית</a:t>
              </a:r>
              <a:endParaRPr lang="en-US" sz="1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  <a:p>
              <a:pPr marL="114300" indent="0" algn="r">
                <a:lnSpc>
                  <a:spcPct val="100000"/>
                </a:lnSpc>
                <a:buNone/>
              </a:pPr>
              <a:r>
                <a:rPr lang="he-IL" sz="140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חשיפה הדרגתית ומצטברת למרכיבי הדיבור בציבור.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16671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מבנה השיעור בתוכנית 'דקת הצגה'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372764" y="2342778"/>
            <a:ext cx="1510939" cy="126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חשיפת מרכיב המשנה בו יעסוק השיעור</a:t>
            </a:r>
          </a:p>
        </p:txBody>
      </p:sp>
      <p:sp>
        <p:nvSpPr>
          <p:cNvPr id="4" name="Right Arrow 3"/>
          <p:cNvSpPr/>
          <p:nvPr/>
        </p:nvSpPr>
        <p:spPr>
          <a:xfrm rot="10800000">
            <a:off x="7531285" y="1511151"/>
            <a:ext cx="332288" cy="530177"/>
          </a:xfrm>
          <a:custGeom>
            <a:avLst/>
            <a:gdLst>
              <a:gd name="connsiteX0" fmla="*/ 0 w 218778"/>
              <a:gd name="connsiteY0" fmla="*/ 0 h 508641"/>
              <a:gd name="connsiteX1" fmla="*/ 43200 w 218778"/>
              <a:gd name="connsiteY1" fmla="*/ 0 h 508641"/>
              <a:gd name="connsiteX2" fmla="*/ 43200 w 218778"/>
              <a:gd name="connsiteY2" fmla="*/ 0 h 508641"/>
              <a:gd name="connsiteX3" fmla="*/ 218778 w 218778"/>
              <a:gd name="connsiteY3" fmla="*/ 254321 h 508641"/>
              <a:gd name="connsiteX4" fmla="*/ 43200 w 218778"/>
              <a:gd name="connsiteY4" fmla="*/ 508641 h 508641"/>
              <a:gd name="connsiteX5" fmla="*/ 43200 w 218778"/>
              <a:gd name="connsiteY5" fmla="*/ 508641 h 508641"/>
              <a:gd name="connsiteX6" fmla="*/ 0 w 218778"/>
              <a:gd name="connsiteY6" fmla="*/ 508641 h 508641"/>
              <a:gd name="connsiteX7" fmla="*/ 0 w 218778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3879 h 508641"/>
              <a:gd name="connsiteX7" fmla="*/ 47625 w 266403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8641 h 508641"/>
              <a:gd name="connsiteX7" fmla="*/ 47625 w 266403"/>
              <a:gd name="connsiteY7" fmla="*/ 0 h 508641"/>
              <a:gd name="connsiteX0" fmla="*/ 0 w 318791"/>
              <a:gd name="connsiteY0" fmla="*/ 0 h 508641"/>
              <a:gd name="connsiteX1" fmla="*/ 143213 w 318791"/>
              <a:gd name="connsiteY1" fmla="*/ 0 h 508641"/>
              <a:gd name="connsiteX2" fmla="*/ 143213 w 318791"/>
              <a:gd name="connsiteY2" fmla="*/ 0 h 508641"/>
              <a:gd name="connsiteX3" fmla="*/ 318791 w 318791"/>
              <a:gd name="connsiteY3" fmla="*/ 254321 h 508641"/>
              <a:gd name="connsiteX4" fmla="*/ 143213 w 318791"/>
              <a:gd name="connsiteY4" fmla="*/ 508641 h 508641"/>
              <a:gd name="connsiteX5" fmla="*/ 143213 w 318791"/>
              <a:gd name="connsiteY5" fmla="*/ 508641 h 508641"/>
              <a:gd name="connsiteX6" fmla="*/ 52388 w 318791"/>
              <a:gd name="connsiteY6" fmla="*/ 508641 h 508641"/>
              <a:gd name="connsiteX7" fmla="*/ 0 w 318791"/>
              <a:gd name="connsiteY7" fmla="*/ 0 h 50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791" h="508641">
                <a:moveTo>
                  <a:pt x="0" y="0"/>
                </a:moveTo>
                <a:lnTo>
                  <a:pt x="143213" y="0"/>
                </a:lnTo>
                <a:lnTo>
                  <a:pt x="143213" y="0"/>
                </a:lnTo>
                <a:lnTo>
                  <a:pt x="318791" y="254321"/>
                </a:lnTo>
                <a:lnTo>
                  <a:pt x="143213" y="508641"/>
                </a:lnTo>
                <a:lnTo>
                  <a:pt x="143213" y="508641"/>
                </a:lnTo>
                <a:lnTo>
                  <a:pt x="52388" y="508641"/>
                </a:lnTo>
                <a:lnTo>
                  <a:pt x="0" y="0"/>
                </a:lnTo>
                <a:close/>
              </a:path>
            </a:pathLst>
          </a:custGeom>
          <a:solidFill>
            <a:srgbClr val="788B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7719407" y="1333110"/>
            <a:ext cx="840594" cy="840595"/>
          </a:xfrm>
          <a:prstGeom prst="ellipse">
            <a:avLst/>
          </a:prstGeom>
          <a:solidFill>
            <a:schemeClr val="bg1"/>
          </a:solidFill>
          <a:ln w="28575">
            <a:solidFill>
              <a:srgbClr val="788B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838546" y="1445631"/>
            <a:ext cx="615553" cy="615554"/>
          </a:xfrm>
          <a:prstGeom prst="ellipse">
            <a:avLst/>
          </a:prstGeom>
          <a:solidFill>
            <a:srgbClr val="788B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ssistant" panose="00000500000000000000" pitchFamily="2" charset="-79"/>
                <a:cs typeface="Assistant" panose="00000500000000000000" pitchFamily="2" charset="-79"/>
              </a:rPr>
              <a:t>1</a:t>
            </a:r>
          </a:p>
        </p:txBody>
      </p:sp>
      <p:sp>
        <p:nvSpPr>
          <p:cNvPr id="10" name="Right Arrow 3"/>
          <p:cNvSpPr/>
          <p:nvPr/>
        </p:nvSpPr>
        <p:spPr>
          <a:xfrm rot="10800000">
            <a:off x="6262572" y="1511151"/>
            <a:ext cx="332288" cy="530177"/>
          </a:xfrm>
          <a:custGeom>
            <a:avLst/>
            <a:gdLst>
              <a:gd name="connsiteX0" fmla="*/ 0 w 218778"/>
              <a:gd name="connsiteY0" fmla="*/ 0 h 508641"/>
              <a:gd name="connsiteX1" fmla="*/ 43200 w 218778"/>
              <a:gd name="connsiteY1" fmla="*/ 0 h 508641"/>
              <a:gd name="connsiteX2" fmla="*/ 43200 w 218778"/>
              <a:gd name="connsiteY2" fmla="*/ 0 h 508641"/>
              <a:gd name="connsiteX3" fmla="*/ 218778 w 218778"/>
              <a:gd name="connsiteY3" fmla="*/ 254321 h 508641"/>
              <a:gd name="connsiteX4" fmla="*/ 43200 w 218778"/>
              <a:gd name="connsiteY4" fmla="*/ 508641 h 508641"/>
              <a:gd name="connsiteX5" fmla="*/ 43200 w 218778"/>
              <a:gd name="connsiteY5" fmla="*/ 508641 h 508641"/>
              <a:gd name="connsiteX6" fmla="*/ 0 w 218778"/>
              <a:gd name="connsiteY6" fmla="*/ 508641 h 508641"/>
              <a:gd name="connsiteX7" fmla="*/ 0 w 218778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3879 h 508641"/>
              <a:gd name="connsiteX7" fmla="*/ 47625 w 266403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8641 h 508641"/>
              <a:gd name="connsiteX7" fmla="*/ 47625 w 266403"/>
              <a:gd name="connsiteY7" fmla="*/ 0 h 508641"/>
              <a:gd name="connsiteX0" fmla="*/ 0 w 318791"/>
              <a:gd name="connsiteY0" fmla="*/ 0 h 508641"/>
              <a:gd name="connsiteX1" fmla="*/ 143213 w 318791"/>
              <a:gd name="connsiteY1" fmla="*/ 0 h 508641"/>
              <a:gd name="connsiteX2" fmla="*/ 143213 w 318791"/>
              <a:gd name="connsiteY2" fmla="*/ 0 h 508641"/>
              <a:gd name="connsiteX3" fmla="*/ 318791 w 318791"/>
              <a:gd name="connsiteY3" fmla="*/ 254321 h 508641"/>
              <a:gd name="connsiteX4" fmla="*/ 143213 w 318791"/>
              <a:gd name="connsiteY4" fmla="*/ 508641 h 508641"/>
              <a:gd name="connsiteX5" fmla="*/ 143213 w 318791"/>
              <a:gd name="connsiteY5" fmla="*/ 508641 h 508641"/>
              <a:gd name="connsiteX6" fmla="*/ 52388 w 318791"/>
              <a:gd name="connsiteY6" fmla="*/ 508641 h 508641"/>
              <a:gd name="connsiteX7" fmla="*/ 0 w 318791"/>
              <a:gd name="connsiteY7" fmla="*/ 0 h 50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791" h="508641">
                <a:moveTo>
                  <a:pt x="0" y="0"/>
                </a:moveTo>
                <a:lnTo>
                  <a:pt x="143213" y="0"/>
                </a:lnTo>
                <a:lnTo>
                  <a:pt x="143213" y="0"/>
                </a:lnTo>
                <a:lnTo>
                  <a:pt x="318791" y="254321"/>
                </a:lnTo>
                <a:lnTo>
                  <a:pt x="143213" y="508641"/>
                </a:lnTo>
                <a:lnTo>
                  <a:pt x="143213" y="508641"/>
                </a:lnTo>
                <a:lnTo>
                  <a:pt x="52388" y="508641"/>
                </a:lnTo>
                <a:lnTo>
                  <a:pt x="0" y="0"/>
                </a:lnTo>
                <a:close/>
              </a:path>
            </a:pathLst>
          </a:custGeom>
          <a:solidFill>
            <a:srgbClr val="0FA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50693" y="1333110"/>
            <a:ext cx="840594" cy="84059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FA7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569833" y="1445631"/>
            <a:ext cx="615553" cy="615554"/>
          </a:xfrm>
          <a:prstGeom prst="ellipse">
            <a:avLst/>
          </a:prstGeom>
          <a:solidFill>
            <a:srgbClr val="0FA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ssistant" panose="00000500000000000000" pitchFamily="2" charset="-79"/>
                <a:cs typeface="Assistant" panose="00000500000000000000" pitchFamily="2" charset="-79"/>
              </a:rPr>
              <a:t>2</a:t>
            </a:r>
          </a:p>
        </p:txBody>
      </p:sp>
      <p:sp>
        <p:nvSpPr>
          <p:cNvPr id="13" name="Right Arrow 3"/>
          <p:cNvSpPr/>
          <p:nvPr/>
        </p:nvSpPr>
        <p:spPr>
          <a:xfrm rot="10800000">
            <a:off x="5094017" y="1511151"/>
            <a:ext cx="332288" cy="530177"/>
          </a:xfrm>
          <a:custGeom>
            <a:avLst/>
            <a:gdLst>
              <a:gd name="connsiteX0" fmla="*/ 0 w 218778"/>
              <a:gd name="connsiteY0" fmla="*/ 0 h 508641"/>
              <a:gd name="connsiteX1" fmla="*/ 43200 w 218778"/>
              <a:gd name="connsiteY1" fmla="*/ 0 h 508641"/>
              <a:gd name="connsiteX2" fmla="*/ 43200 w 218778"/>
              <a:gd name="connsiteY2" fmla="*/ 0 h 508641"/>
              <a:gd name="connsiteX3" fmla="*/ 218778 w 218778"/>
              <a:gd name="connsiteY3" fmla="*/ 254321 h 508641"/>
              <a:gd name="connsiteX4" fmla="*/ 43200 w 218778"/>
              <a:gd name="connsiteY4" fmla="*/ 508641 h 508641"/>
              <a:gd name="connsiteX5" fmla="*/ 43200 w 218778"/>
              <a:gd name="connsiteY5" fmla="*/ 508641 h 508641"/>
              <a:gd name="connsiteX6" fmla="*/ 0 w 218778"/>
              <a:gd name="connsiteY6" fmla="*/ 508641 h 508641"/>
              <a:gd name="connsiteX7" fmla="*/ 0 w 218778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3879 h 508641"/>
              <a:gd name="connsiteX7" fmla="*/ 47625 w 266403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8641 h 508641"/>
              <a:gd name="connsiteX7" fmla="*/ 47625 w 266403"/>
              <a:gd name="connsiteY7" fmla="*/ 0 h 508641"/>
              <a:gd name="connsiteX0" fmla="*/ 0 w 318791"/>
              <a:gd name="connsiteY0" fmla="*/ 0 h 508641"/>
              <a:gd name="connsiteX1" fmla="*/ 143213 w 318791"/>
              <a:gd name="connsiteY1" fmla="*/ 0 h 508641"/>
              <a:gd name="connsiteX2" fmla="*/ 143213 w 318791"/>
              <a:gd name="connsiteY2" fmla="*/ 0 h 508641"/>
              <a:gd name="connsiteX3" fmla="*/ 318791 w 318791"/>
              <a:gd name="connsiteY3" fmla="*/ 254321 h 508641"/>
              <a:gd name="connsiteX4" fmla="*/ 143213 w 318791"/>
              <a:gd name="connsiteY4" fmla="*/ 508641 h 508641"/>
              <a:gd name="connsiteX5" fmla="*/ 143213 w 318791"/>
              <a:gd name="connsiteY5" fmla="*/ 508641 h 508641"/>
              <a:gd name="connsiteX6" fmla="*/ 52388 w 318791"/>
              <a:gd name="connsiteY6" fmla="*/ 508641 h 508641"/>
              <a:gd name="connsiteX7" fmla="*/ 0 w 318791"/>
              <a:gd name="connsiteY7" fmla="*/ 0 h 50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791" h="508641">
                <a:moveTo>
                  <a:pt x="0" y="0"/>
                </a:moveTo>
                <a:lnTo>
                  <a:pt x="143213" y="0"/>
                </a:lnTo>
                <a:lnTo>
                  <a:pt x="143213" y="0"/>
                </a:lnTo>
                <a:lnTo>
                  <a:pt x="318791" y="254321"/>
                </a:lnTo>
                <a:lnTo>
                  <a:pt x="143213" y="508641"/>
                </a:lnTo>
                <a:lnTo>
                  <a:pt x="143213" y="508641"/>
                </a:lnTo>
                <a:lnTo>
                  <a:pt x="52388" y="508641"/>
                </a:lnTo>
                <a:lnTo>
                  <a:pt x="0" y="0"/>
                </a:lnTo>
                <a:close/>
              </a:path>
            </a:pathLst>
          </a:custGeom>
          <a:solidFill>
            <a:srgbClr val="32B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282138" y="1333110"/>
            <a:ext cx="840594" cy="840595"/>
          </a:xfrm>
          <a:prstGeom prst="ellipse">
            <a:avLst/>
          </a:prstGeom>
          <a:solidFill>
            <a:schemeClr val="bg1"/>
          </a:solidFill>
          <a:ln w="28575">
            <a:solidFill>
              <a:srgbClr val="32BA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01277" y="1445631"/>
            <a:ext cx="615553" cy="615554"/>
          </a:xfrm>
          <a:prstGeom prst="ellipse">
            <a:avLst/>
          </a:prstGeom>
          <a:solidFill>
            <a:srgbClr val="32B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ssistant" panose="00000500000000000000" pitchFamily="2" charset="-79"/>
                <a:cs typeface="Assistant" panose="00000500000000000000" pitchFamily="2" charset="-79"/>
              </a:rPr>
              <a:t>3</a:t>
            </a:r>
          </a:p>
        </p:txBody>
      </p:sp>
      <p:sp>
        <p:nvSpPr>
          <p:cNvPr id="18" name="Right Arrow 3"/>
          <p:cNvSpPr/>
          <p:nvPr/>
        </p:nvSpPr>
        <p:spPr>
          <a:xfrm rot="10800000">
            <a:off x="3834356" y="1511151"/>
            <a:ext cx="332288" cy="530177"/>
          </a:xfrm>
          <a:custGeom>
            <a:avLst/>
            <a:gdLst>
              <a:gd name="connsiteX0" fmla="*/ 0 w 218778"/>
              <a:gd name="connsiteY0" fmla="*/ 0 h 508641"/>
              <a:gd name="connsiteX1" fmla="*/ 43200 w 218778"/>
              <a:gd name="connsiteY1" fmla="*/ 0 h 508641"/>
              <a:gd name="connsiteX2" fmla="*/ 43200 w 218778"/>
              <a:gd name="connsiteY2" fmla="*/ 0 h 508641"/>
              <a:gd name="connsiteX3" fmla="*/ 218778 w 218778"/>
              <a:gd name="connsiteY3" fmla="*/ 254321 h 508641"/>
              <a:gd name="connsiteX4" fmla="*/ 43200 w 218778"/>
              <a:gd name="connsiteY4" fmla="*/ 508641 h 508641"/>
              <a:gd name="connsiteX5" fmla="*/ 43200 w 218778"/>
              <a:gd name="connsiteY5" fmla="*/ 508641 h 508641"/>
              <a:gd name="connsiteX6" fmla="*/ 0 w 218778"/>
              <a:gd name="connsiteY6" fmla="*/ 508641 h 508641"/>
              <a:gd name="connsiteX7" fmla="*/ 0 w 218778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3879 h 508641"/>
              <a:gd name="connsiteX7" fmla="*/ 47625 w 266403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8641 h 508641"/>
              <a:gd name="connsiteX7" fmla="*/ 47625 w 266403"/>
              <a:gd name="connsiteY7" fmla="*/ 0 h 508641"/>
              <a:gd name="connsiteX0" fmla="*/ 0 w 318791"/>
              <a:gd name="connsiteY0" fmla="*/ 0 h 508641"/>
              <a:gd name="connsiteX1" fmla="*/ 143213 w 318791"/>
              <a:gd name="connsiteY1" fmla="*/ 0 h 508641"/>
              <a:gd name="connsiteX2" fmla="*/ 143213 w 318791"/>
              <a:gd name="connsiteY2" fmla="*/ 0 h 508641"/>
              <a:gd name="connsiteX3" fmla="*/ 318791 w 318791"/>
              <a:gd name="connsiteY3" fmla="*/ 254321 h 508641"/>
              <a:gd name="connsiteX4" fmla="*/ 143213 w 318791"/>
              <a:gd name="connsiteY4" fmla="*/ 508641 h 508641"/>
              <a:gd name="connsiteX5" fmla="*/ 143213 w 318791"/>
              <a:gd name="connsiteY5" fmla="*/ 508641 h 508641"/>
              <a:gd name="connsiteX6" fmla="*/ 52388 w 318791"/>
              <a:gd name="connsiteY6" fmla="*/ 508641 h 508641"/>
              <a:gd name="connsiteX7" fmla="*/ 0 w 318791"/>
              <a:gd name="connsiteY7" fmla="*/ 0 h 50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791" h="508641">
                <a:moveTo>
                  <a:pt x="0" y="0"/>
                </a:moveTo>
                <a:lnTo>
                  <a:pt x="143213" y="0"/>
                </a:lnTo>
                <a:lnTo>
                  <a:pt x="143213" y="0"/>
                </a:lnTo>
                <a:lnTo>
                  <a:pt x="318791" y="254321"/>
                </a:lnTo>
                <a:lnTo>
                  <a:pt x="143213" y="508641"/>
                </a:lnTo>
                <a:lnTo>
                  <a:pt x="143213" y="508641"/>
                </a:lnTo>
                <a:lnTo>
                  <a:pt x="52388" y="508641"/>
                </a:lnTo>
                <a:lnTo>
                  <a:pt x="0" y="0"/>
                </a:lnTo>
                <a:close/>
              </a:path>
            </a:pathLst>
          </a:custGeom>
          <a:solidFill>
            <a:srgbClr val="F2C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067742" y="1333110"/>
            <a:ext cx="840594" cy="84059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2C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86881" y="1445631"/>
            <a:ext cx="615553" cy="615554"/>
          </a:xfrm>
          <a:prstGeom prst="ellipse">
            <a:avLst/>
          </a:prstGeom>
          <a:solidFill>
            <a:srgbClr val="F2C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ssistant" panose="00000500000000000000" pitchFamily="2" charset="-79"/>
                <a:cs typeface="Assistant" panose="00000500000000000000" pitchFamily="2" charset="-79"/>
              </a:rPr>
              <a:t>4</a:t>
            </a:r>
          </a:p>
        </p:txBody>
      </p:sp>
      <p:sp>
        <p:nvSpPr>
          <p:cNvPr id="21" name="Right Arrow 3"/>
          <p:cNvSpPr/>
          <p:nvPr/>
        </p:nvSpPr>
        <p:spPr>
          <a:xfrm rot="10800000">
            <a:off x="2715797" y="1529270"/>
            <a:ext cx="332288" cy="530177"/>
          </a:xfrm>
          <a:custGeom>
            <a:avLst/>
            <a:gdLst>
              <a:gd name="connsiteX0" fmla="*/ 0 w 218778"/>
              <a:gd name="connsiteY0" fmla="*/ 0 h 508641"/>
              <a:gd name="connsiteX1" fmla="*/ 43200 w 218778"/>
              <a:gd name="connsiteY1" fmla="*/ 0 h 508641"/>
              <a:gd name="connsiteX2" fmla="*/ 43200 w 218778"/>
              <a:gd name="connsiteY2" fmla="*/ 0 h 508641"/>
              <a:gd name="connsiteX3" fmla="*/ 218778 w 218778"/>
              <a:gd name="connsiteY3" fmla="*/ 254321 h 508641"/>
              <a:gd name="connsiteX4" fmla="*/ 43200 w 218778"/>
              <a:gd name="connsiteY4" fmla="*/ 508641 h 508641"/>
              <a:gd name="connsiteX5" fmla="*/ 43200 w 218778"/>
              <a:gd name="connsiteY5" fmla="*/ 508641 h 508641"/>
              <a:gd name="connsiteX6" fmla="*/ 0 w 218778"/>
              <a:gd name="connsiteY6" fmla="*/ 508641 h 508641"/>
              <a:gd name="connsiteX7" fmla="*/ 0 w 218778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3879 h 508641"/>
              <a:gd name="connsiteX7" fmla="*/ 47625 w 266403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8641 h 508641"/>
              <a:gd name="connsiteX7" fmla="*/ 47625 w 266403"/>
              <a:gd name="connsiteY7" fmla="*/ 0 h 508641"/>
              <a:gd name="connsiteX0" fmla="*/ 0 w 318791"/>
              <a:gd name="connsiteY0" fmla="*/ 0 h 508641"/>
              <a:gd name="connsiteX1" fmla="*/ 143213 w 318791"/>
              <a:gd name="connsiteY1" fmla="*/ 0 h 508641"/>
              <a:gd name="connsiteX2" fmla="*/ 143213 w 318791"/>
              <a:gd name="connsiteY2" fmla="*/ 0 h 508641"/>
              <a:gd name="connsiteX3" fmla="*/ 318791 w 318791"/>
              <a:gd name="connsiteY3" fmla="*/ 254321 h 508641"/>
              <a:gd name="connsiteX4" fmla="*/ 143213 w 318791"/>
              <a:gd name="connsiteY4" fmla="*/ 508641 h 508641"/>
              <a:gd name="connsiteX5" fmla="*/ 143213 w 318791"/>
              <a:gd name="connsiteY5" fmla="*/ 508641 h 508641"/>
              <a:gd name="connsiteX6" fmla="*/ 52388 w 318791"/>
              <a:gd name="connsiteY6" fmla="*/ 508641 h 508641"/>
              <a:gd name="connsiteX7" fmla="*/ 0 w 318791"/>
              <a:gd name="connsiteY7" fmla="*/ 0 h 50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791" h="508641">
                <a:moveTo>
                  <a:pt x="0" y="0"/>
                </a:moveTo>
                <a:lnTo>
                  <a:pt x="143213" y="0"/>
                </a:lnTo>
                <a:lnTo>
                  <a:pt x="143213" y="0"/>
                </a:lnTo>
                <a:lnTo>
                  <a:pt x="318791" y="254321"/>
                </a:lnTo>
                <a:lnTo>
                  <a:pt x="143213" y="508641"/>
                </a:lnTo>
                <a:lnTo>
                  <a:pt x="143213" y="508641"/>
                </a:lnTo>
                <a:lnTo>
                  <a:pt x="52388" y="508641"/>
                </a:lnTo>
                <a:lnTo>
                  <a:pt x="0" y="0"/>
                </a:lnTo>
                <a:close/>
              </a:path>
            </a:pathLst>
          </a:custGeom>
          <a:solidFill>
            <a:srgbClr val="F39D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903919" y="1351229"/>
            <a:ext cx="840594" cy="840595"/>
          </a:xfrm>
          <a:prstGeom prst="ellipse">
            <a:avLst/>
          </a:prstGeom>
          <a:solidFill>
            <a:schemeClr val="bg1"/>
          </a:solidFill>
          <a:ln w="28575">
            <a:solidFill>
              <a:srgbClr val="F39D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023058" y="1463750"/>
            <a:ext cx="615553" cy="615554"/>
          </a:xfrm>
          <a:prstGeom prst="ellipse">
            <a:avLst/>
          </a:prstGeom>
          <a:solidFill>
            <a:srgbClr val="F39D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ssistant" panose="00000500000000000000" pitchFamily="2" charset="-79"/>
                <a:cs typeface="Assistant" panose="00000500000000000000" pitchFamily="2" charset="-79"/>
              </a:rPr>
              <a:t>5</a:t>
            </a:r>
          </a:p>
        </p:txBody>
      </p:sp>
      <p:sp>
        <p:nvSpPr>
          <p:cNvPr id="24" name="Right Arrow 3"/>
          <p:cNvSpPr/>
          <p:nvPr/>
        </p:nvSpPr>
        <p:spPr>
          <a:xfrm rot="10800000">
            <a:off x="1583454" y="1529270"/>
            <a:ext cx="332288" cy="530177"/>
          </a:xfrm>
          <a:custGeom>
            <a:avLst/>
            <a:gdLst>
              <a:gd name="connsiteX0" fmla="*/ 0 w 218778"/>
              <a:gd name="connsiteY0" fmla="*/ 0 h 508641"/>
              <a:gd name="connsiteX1" fmla="*/ 43200 w 218778"/>
              <a:gd name="connsiteY1" fmla="*/ 0 h 508641"/>
              <a:gd name="connsiteX2" fmla="*/ 43200 w 218778"/>
              <a:gd name="connsiteY2" fmla="*/ 0 h 508641"/>
              <a:gd name="connsiteX3" fmla="*/ 218778 w 218778"/>
              <a:gd name="connsiteY3" fmla="*/ 254321 h 508641"/>
              <a:gd name="connsiteX4" fmla="*/ 43200 w 218778"/>
              <a:gd name="connsiteY4" fmla="*/ 508641 h 508641"/>
              <a:gd name="connsiteX5" fmla="*/ 43200 w 218778"/>
              <a:gd name="connsiteY5" fmla="*/ 508641 h 508641"/>
              <a:gd name="connsiteX6" fmla="*/ 0 w 218778"/>
              <a:gd name="connsiteY6" fmla="*/ 508641 h 508641"/>
              <a:gd name="connsiteX7" fmla="*/ 0 w 218778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3879 h 508641"/>
              <a:gd name="connsiteX7" fmla="*/ 47625 w 266403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8641 h 508641"/>
              <a:gd name="connsiteX7" fmla="*/ 47625 w 266403"/>
              <a:gd name="connsiteY7" fmla="*/ 0 h 508641"/>
              <a:gd name="connsiteX0" fmla="*/ 0 w 318791"/>
              <a:gd name="connsiteY0" fmla="*/ 0 h 508641"/>
              <a:gd name="connsiteX1" fmla="*/ 143213 w 318791"/>
              <a:gd name="connsiteY1" fmla="*/ 0 h 508641"/>
              <a:gd name="connsiteX2" fmla="*/ 143213 w 318791"/>
              <a:gd name="connsiteY2" fmla="*/ 0 h 508641"/>
              <a:gd name="connsiteX3" fmla="*/ 318791 w 318791"/>
              <a:gd name="connsiteY3" fmla="*/ 254321 h 508641"/>
              <a:gd name="connsiteX4" fmla="*/ 143213 w 318791"/>
              <a:gd name="connsiteY4" fmla="*/ 508641 h 508641"/>
              <a:gd name="connsiteX5" fmla="*/ 143213 w 318791"/>
              <a:gd name="connsiteY5" fmla="*/ 508641 h 508641"/>
              <a:gd name="connsiteX6" fmla="*/ 52388 w 318791"/>
              <a:gd name="connsiteY6" fmla="*/ 508641 h 508641"/>
              <a:gd name="connsiteX7" fmla="*/ 0 w 318791"/>
              <a:gd name="connsiteY7" fmla="*/ 0 h 50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791" h="508641">
                <a:moveTo>
                  <a:pt x="0" y="0"/>
                </a:moveTo>
                <a:lnTo>
                  <a:pt x="143213" y="0"/>
                </a:lnTo>
                <a:lnTo>
                  <a:pt x="143213" y="0"/>
                </a:lnTo>
                <a:lnTo>
                  <a:pt x="318791" y="254321"/>
                </a:lnTo>
                <a:lnTo>
                  <a:pt x="143213" y="508641"/>
                </a:lnTo>
                <a:lnTo>
                  <a:pt x="143213" y="508641"/>
                </a:lnTo>
                <a:lnTo>
                  <a:pt x="52388" y="508641"/>
                </a:lnTo>
                <a:lnTo>
                  <a:pt x="0" y="0"/>
                </a:lnTo>
                <a:close/>
              </a:path>
            </a:pathLst>
          </a:custGeom>
          <a:solidFill>
            <a:srgbClr val="095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771575" y="1351229"/>
            <a:ext cx="840594" cy="84059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953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890715" y="1463750"/>
            <a:ext cx="615553" cy="615554"/>
          </a:xfrm>
          <a:prstGeom prst="ellipse">
            <a:avLst/>
          </a:prstGeom>
          <a:solidFill>
            <a:srgbClr val="0953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ssistant" panose="00000500000000000000" pitchFamily="2" charset="-79"/>
                <a:cs typeface="Assistant" panose="00000500000000000000" pitchFamily="2" charset="-79"/>
              </a:rPr>
              <a:t>6</a:t>
            </a:r>
          </a:p>
        </p:txBody>
      </p:sp>
      <p:sp>
        <p:nvSpPr>
          <p:cNvPr id="28" name="Right Arrow 3"/>
          <p:cNvSpPr/>
          <p:nvPr/>
        </p:nvSpPr>
        <p:spPr>
          <a:xfrm rot="10800000">
            <a:off x="405271" y="1529270"/>
            <a:ext cx="332288" cy="530177"/>
          </a:xfrm>
          <a:custGeom>
            <a:avLst/>
            <a:gdLst>
              <a:gd name="connsiteX0" fmla="*/ 0 w 218778"/>
              <a:gd name="connsiteY0" fmla="*/ 0 h 508641"/>
              <a:gd name="connsiteX1" fmla="*/ 43200 w 218778"/>
              <a:gd name="connsiteY1" fmla="*/ 0 h 508641"/>
              <a:gd name="connsiteX2" fmla="*/ 43200 w 218778"/>
              <a:gd name="connsiteY2" fmla="*/ 0 h 508641"/>
              <a:gd name="connsiteX3" fmla="*/ 218778 w 218778"/>
              <a:gd name="connsiteY3" fmla="*/ 254321 h 508641"/>
              <a:gd name="connsiteX4" fmla="*/ 43200 w 218778"/>
              <a:gd name="connsiteY4" fmla="*/ 508641 h 508641"/>
              <a:gd name="connsiteX5" fmla="*/ 43200 w 218778"/>
              <a:gd name="connsiteY5" fmla="*/ 508641 h 508641"/>
              <a:gd name="connsiteX6" fmla="*/ 0 w 218778"/>
              <a:gd name="connsiteY6" fmla="*/ 508641 h 508641"/>
              <a:gd name="connsiteX7" fmla="*/ 0 w 218778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3879 h 508641"/>
              <a:gd name="connsiteX7" fmla="*/ 47625 w 266403"/>
              <a:gd name="connsiteY7" fmla="*/ 0 h 508641"/>
              <a:gd name="connsiteX0" fmla="*/ 47625 w 266403"/>
              <a:gd name="connsiteY0" fmla="*/ 0 h 508641"/>
              <a:gd name="connsiteX1" fmla="*/ 90825 w 266403"/>
              <a:gd name="connsiteY1" fmla="*/ 0 h 508641"/>
              <a:gd name="connsiteX2" fmla="*/ 90825 w 266403"/>
              <a:gd name="connsiteY2" fmla="*/ 0 h 508641"/>
              <a:gd name="connsiteX3" fmla="*/ 266403 w 266403"/>
              <a:gd name="connsiteY3" fmla="*/ 254321 h 508641"/>
              <a:gd name="connsiteX4" fmla="*/ 90825 w 266403"/>
              <a:gd name="connsiteY4" fmla="*/ 508641 h 508641"/>
              <a:gd name="connsiteX5" fmla="*/ 90825 w 266403"/>
              <a:gd name="connsiteY5" fmla="*/ 508641 h 508641"/>
              <a:gd name="connsiteX6" fmla="*/ 0 w 266403"/>
              <a:gd name="connsiteY6" fmla="*/ 508641 h 508641"/>
              <a:gd name="connsiteX7" fmla="*/ 47625 w 266403"/>
              <a:gd name="connsiteY7" fmla="*/ 0 h 508641"/>
              <a:gd name="connsiteX0" fmla="*/ 0 w 318791"/>
              <a:gd name="connsiteY0" fmla="*/ 0 h 508641"/>
              <a:gd name="connsiteX1" fmla="*/ 143213 w 318791"/>
              <a:gd name="connsiteY1" fmla="*/ 0 h 508641"/>
              <a:gd name="connsiteX2" fmla="*/ 143213 w 318791"/>
              <a:gd name="connsiteY2" fmla="*/ 0 h 508641"/>
              <a:gd name="connsiteX3" fmla="*/ 318791 w 318791"/>
              <a:gd name="connsiteY3" fmla="*/ 254321 h 508641"/>
              <a:gd name="connsiteX4" fmla="*/ 143213 w 318791"/>
              <a:gd name="connsiteY4" fmla="*/ 508641 h 508641"/>
              <a:gd name="connsiteX5" fmla="*/ 143213 w 318791"/>
              <a:gd name="connsiteY5" fmla="*/ 508641 h 508641"/>
              <a:gd name="connsiteX6" fmla="*/ 52388 w 318791"/>
              <a:gd name="connsiteY6" fmla="*/ 508641 h 508641"/>
              <a:gd name="connsiteX7" fmla="*/ 0 w 318791"/>
              <a:gd name="connsiteY7" fmla="*/ 0 h 508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791" h="508641">
                <a:moveTo>
                  <a:pt x="0" y="0"/>
                </a:moveTo>
                <a:lnTo>
                  <a:pt x="143213" y="0"/>
                </a:lnTo>
                <a:lnTo>
                  <a:pt x="143213" y="0"/>
                </a:lnTo>
                <a:lnTo>
                  <a:pt x="318791" y="254321"/>
                </a:lnTo>
                <a:lnTo>
                  <a:pt x="143213" y="508641"/>
                </a:lnTo>
                <a:lnTo>
                  <a:pt x="143213" y="508641"/>
                </a:lnTo>
                <a:lnTo>
                  <a:pt x="52388" y="508641"/>
                </a:lnTo>
                <a:lnTo>
                  <a:pt x="0" y="0"/>
                </a:lnTo>
                <a:close/>
              </a:path>
            </a:pathLst>
          </a:custGeom>
          <a:solidFill>
            <a:srgbClr val="BACD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93392" y="1351229"/>
            <a:ext cx="840594" cy="840595"/>
          </a:xfrm>
          <a:prstGeom prst="ellipse">
            <a:avLst/>
          </a:prstGeom>
          <a:solidFill>
            <a:schemeClr val="bg1"/>
          </a:solidFill>
          <a:ln w="28575">
            <a:solidFill>
              <a:srgbClr val="BACD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12532" y="1463750"/>
            <a:ext cx="615553" cy="615554"/>
          </a:xfrm>
          <a:prstGeom prst="ellipse">
            <a:avLst/>
          </a:prstGeom>
          <a:solidFill>
            <a:srgbClr val="BACD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ssistant" panose="00000500000000000000" pitchFamily="2" charset="-79"/>
                <a:cs typeface="Assistant" panose="00000500000000000000" pitchFamily="2" charset="-79"/>
              </a:rPr>
              <a:t>7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167996" y="2342778"/>
            <a:ext cx="1510939" cy="126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מתן זמן להכנות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4908336" y="2342778"/>
            <a:ext cx="1544574" cy="126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הצגה בת דקה על ידי כל תלמיד (בפני קבוצה קטנה) ושל כמה תלמידים בודדים במליאה</a:t>
            </a:r>
          </a:p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809954" y="2342778"/>
            <a:ext cx="1420081" cy="126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הערכה עצמית</a:t>
            </a:r>
          </a:p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2660980" y="2342778"/>
            <a:ext cx="1510939" cy="126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הערכת עמיתים</a:t>
            </a:r>
          </a:p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583453" y="2342778"/>
            <a:ext cx="1234589" cy="126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משוב מורה (לתלמידים שהציגו במליאה)</a:t>
            </a:r>
          </a:p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403209" y="2342778"/>
            <a:ext cx="1280018" cy="126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114300" indent="0" algn="ctr">
              <a:buNone/>
            </a:pPr>
            <a:r>
              <a:rPr lang="he-IL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התלמיד מסכם בראייה עתידית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8077929" y="2265217"/>
            <a:ext cx="163815" cy="0"/>
          </a:xfrm>
          <a:prstGeom prst="line">
            <a:avLst/>
          </a:prstGeom>
          <a:ln w="28575" cap="rnd">
            <a:solidFill>
              <a:srgbClr val="788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835607" y="2265217"/>
            <a:ext cx="163815" cy="0"/>
          </a:xfrm>
          <a:prstGeom prst="line">
            <a:avLst/>
          </a:prstGeom>
          <a:ln w="28575" cap="rnd">
            <a:solidFill>
              <a:srgbClr val="0FA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627145" y="2265217"/>
            <a:ext cx="163815" cy="0"/>
          </a:xfrm>
          <a:prstGeom prst="line">
            <a:avLst/>
          </a:prstGeom>
          <a:ln w="28575" cap="rnd">
            <a:solidFill>
              <a:srgbClr val="32BA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439140" y="2265217"/>
            <a:ext cx="163815" cy="0"/>
          </a:xfrm>
          <a:prstGeom prst="line">
            <a:avLst/>
          </a:prstGeom>
          <a:ln w="28575" cap="rnd">
            <a:solidFill>
              <a:srgbClr val="F2C0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252634" y="2265217"/>
            <a:ext cx="163815" cy="0"/>
          </a:xfrm>
          <a:prstGeom prst="line">
            <a:avLst/>
          </a:prstGeom>
          <a:ln w="28575" cap="rnd">
            <a:solidFill>
              <a:srgbClr val="F39D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080384" y="2265217"/>
            <a:ext cx="163815" cy="0"/>
          </a:xfrm>
          <a:prstGeom prst="line">
            <a:avLst/>
          </a:prstGeom>
          <a:ln w="28575" cap="rnd">
            <a:solidFill>
              <a:srgbClr val="095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928592" y="2265217"/>
            <a:ext cx="163815" cy="0"/>
          </a:xfrm>
          <a:prstGeom prst="line">
            <a:avLst/>
          </a:prstGeom>
          <a:ln w="28575" cap="rnd">
            <a:solidFill>
              <a:srgbClr val="BACD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18200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סיכום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6329206" y="542323"/>
            <a:ext cx="0" cy="4601178"/>
          </a:xfrm>
          <a:prstGeom prst="line">
            <a:avLst/>
          </a:prstGeom>
          <a:ln w="57150" cap="rnd">
            <a:solidFill>
              <a:srgbClr val="087B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067949" y="896011"/>
            <a:ext cx="522514" cy="522514"/>
          </a:xfrm>
          <a:prstGeom prst="ellipse">
            <a:avLst/>
          </a:prstGeom>
          <a:solidFill>
            <a:srgbClr val="087BF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18313" y="896011"/>
            <a:ext cx="5235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מיומנות הדיבור בציבור ניתנת לרכישה ושיפור באמצעות תהליך הקנייה מכוון.</a:t>
            </a:r>
          </a:p>
        </p:txBody>
      </p:sp>
      <p:sp>
        <p:nvSpPr>
          <p:cNvPr id="46" name="Oval 45"/>
          <p:cNvSpPr/>
          <p:nvPr/>
        </p:nvSpPr>
        <p:spPr>
          <a:xfrm>
            <a:off x="6067949" y="1626111"/>
            <a:ext cx="522514" cy="522514"/>
          </a:xfrm>
          <a:prstGeom prst="ellipse">
            <a:avLst/>
          </a:prstGeom>
          <a:solidFill>
            <a:srgbClr val="087BF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818313" y="1735723"/>
            <a:ext cx="5235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מיומנות זו אינה נרכשת באופן טבעי.</a:t>
            </a:r>
          </a:p>
        </p:txBody>
      </p:sp>
      <p:sp>
        <p:nvSpPr>
          <p:cNvPr id="48" name="Oval 47"/>
          <p:cNvSpPr/>
          <p:nvPr/>
        </p:nvSpPr>
        <p:spPr>
          <a:xfrm>
            <a:off x="6067949" y="2356212"/>
            <a:ext cx="522514" cy="522514"/>
          </a:xfrm>
          <a:prstGeom prst="ellipse">
            <a:avLst/>
          </a:prstGeom>
          <a:solidFill>
            <a:srgbClr val="087BF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481505" y="24063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he-IL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לאחר שנרכשה, רמת המיומנות נשמרת לאורך זמן.</a:t>
            </a:r>
          </a:p>
        </p:txBody>
      </p:sp>
      <p:sp>
        <p:nvSpPr>
          <p:cNvPr id="13" name="Oval 12"/>
          <p:cNvSpPr/>
          <p:nvPr/>
        </p:nvSpPr>
        <p:spPr>
          <a:xfrm>
            <a:off x="6067949" y="3067315"/>
            <a:ext cx="522514" cy="522514"/>
          </a:xfrm>
          <a:prstGeom prst="ellipse">
            <a:avLst/>
          </a:prstGeom>
          <a:solidFill>
            <a:srgbClr val="087BF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81000" y="3053940"/>
            <a:ext cx="56725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תרגול מיומנות בדיבור מעמיק את ההבנה ואת יכולת הזכירה והשליפה של התוכן הנלמד בקרב תלמידים.</a:t>
            </a:r>
          </a:p>
        </p:txBody>
      </p:sp>
      <p:sp>
        <p:nvSpPr>
          <p:cNvPr id="17" name="Oval 16"/>
          <p:cNvSpPr/>
          <p:nvPr/>
        </p:nvSpPr>
        <p:spPr>
          <a:xfrm>
            <a:off x="6081208" y="3819162"/>
            <a:ext cx="522514" cy="522514"/>
          </a:xfrm>
          <a:prstGeom prst="ellipse">
            <a:avLst/>
          </a:prstGeom>
          <a:solidFill>
            <a:srgbClr val="087BF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94259" y="3805787"/>
            <a:ext cx="5672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יש להקנות את המיומנות תוך: התאמה לגיל, הצגת מרכיבי המשנה בנפרד, צבירה הדרגתית ותרגול, אשר הוכחו כיעילים וכמועילים ללמידה.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5849" y="459341"/>
            <a:ext cx="5357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במחקר שהתבסס על התוכנית דקת הצגה נמצא כי: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899742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69;p15"/>
          <p:cNvSpPr txBox="1">
            <a:spLocks noGrp="1"/>
          </p:cNvSpPr>
          <p:nvPr>
            <p:ph type="title"/>
          </p:nvPr>
        </p:nvSpPr>
        <p:spPr>
          <a:xfrm>
            <a:off x="2580400" y="357657"/>
            <a:ext cx="5825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he-IL" sz="3000" dirty="0">
                <a:solidFill>
                  <a:srgbClr val="285788"/>
                </a:solidFill>
                <a:latin typeface="Calibri"/>
                <a:ea typeface="Calibri"/>
                <a:cs typeface="Calibri"/>
                <a:sym typeface="Calibri"/>
              </a:rPr>
              <a:t>סיכום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6329206" y="7726"/>
            <a:ext cx="0" cy="1986174"/>
          </a:xfrm>
          <a:prstGeom prst="line">
            <a:avLst/>
          </a:prstGeom>
          <a:ln w="57150" cap="rnd">
            <a:solidFill>
              <a:srgbClr val="087B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32E389-0AD6-4A98-A00B-D66C891FEC3A}"/>
              </a:ext>
            </a:extLst>
          </p:cNvPr>
          <p:cNvSpPr txBox="1">
            <a:spLocks/>
          </p:cNvSpPr>
          <p:nvPr/>
        </p:nvSpPr>
        <p:spPr>
          <a:xfrm>
            <a:off x="1104900" y="2548693"/>
            <a:ext cx="6882100" cy="861544"/>
          </a:xfrm>
          <a:prstGeom prst="rect">
            <a:avLst/>
          </a:prstGeom>
          <a:solidFill>
            <a:srgbClr val="087B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87BF8"/>
              </a:buClr>
              <a:buSzPts val="1800"/>
              <a:buFont typeface="Assistant"/>
              <a:buChar char="●"/>
              <a:defRPr sz="18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17500" algn="l" rtl="1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17500" algn="l" rtl="1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87BF8"/>
              </a:buClr>
              <a:buSzPts val="1400"/>
              <a:buFont typeface="Assistant"/>
              <a:buChar char="○"/>
              <a:defRPr sz="1400" b="0" i="0" u="none" strike="noStrike" cap="none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pPr marL="0" indent="0" algn="ctr">
              <a:buFont typeface="Assistant"/>
              <a:buNone/>
            </a:pPr>
            <a:r>
              <a:rPr lang="he-IL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לאור כל זאת ניתן לומר כי מהלכי הקנייה מכוונים ותרגול מובנה מביאים לשיפור ברמת מיומנות הדיבור בציבור ולכן מומלץ לבתי הספר להקנות מיומנות זו.</a:t>
            </a:r>
          </a:p>
        </p:txBody>
      </p:sp>
      <p:sp>
        <p:nvSpPr>
          <p:cNvPr id="19" name="Oval 18"/>
          <p:cNvSpPr/>
          <p:nvPr/>
        </p:nvSpPr>
        <p:spPr>
          <a:xfrm>
            <a:off x="6067949" y="946496"/>
            <a:ext cx="522514" cy="522514"/>
          </a:xfrm>
          <a:prstGeom prst="ellipse">
            <a:avLst/>
          </a:prstGeom>
          <a:solidFill>
            <a:srgbClr val="087BF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8790" y="899075"/>
            <a:ext cx="5829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1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תלמידים התרגלו לבצע הערכה עצמית של עצמם לדיבור בציבור לאורך זמן, וכך שיפרו את המודעות לאיכות הביצוע של המרכיבים השונים.  </a:t>
            </a:r>
          </a:p>
        </p:txBody>
      </p:sp>
      <p:sp>
        <p:nvSpPr>
          <p:cNvPr id="8" name="Rectangle 7"/>
          <p:cNvSpPr/>
          <p:nvPr/>
        </p:nvSpPr>
        <p:spPr>
          <a:xfrm>
            <a:off x="695849" y="459341"/>
            <a:ext cx="5357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במחקר שהתבסס על התוכנית דקת הצגה נמצא כי: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6607519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B02782ECC6F74B9C2C1CC01F2BA25F" ma:contentTypeVersion="14" ma:contentTypeDescription="Create a new document." ma:contentTypeScope="" ma:versionID="dcfaa16d9a9db61ce630d3fb8d526099">
  <xsd:schema xmlns:xsd="http://www.w3.org/2001/XMLSchema" xmlns:xs="http://www.w3.org/2001/XMLSchema" xmlns:p="http://schemas.microsoft.com/office/2006/metadata/properties" xmlns:ns2="e80b6979-5646-4e71-8be2-624790abfb1c" xmlns:ns3="3715777f-8981-461c-804d-afa93fd342d3" targetNamespace="http://schemas.microsoft.com/office/2006/metadata/properties" ma:root="true" ma:fieldsID="fb2e230c1ea3d35020ad7eb83847b76a" ns2:_="" ns3:_="">
    <xsd:import namespace="e80b6979-5646-4e71-8be2-624790abfb1c"/>
    <xsd:import namespace="3715777f-8981-461c-804d-afa93fd34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b6979-5646-4e71-8be2-624790abfb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a557658c-0fa3-4305-8778-78d8ea3b7e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15777f-8981-461c-804d-afa93fd342d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287d373-862f-4fae-a400-7ecbffaa76da}" ma:internalName="TaxCatchAll" ma:showField="CatchAllData" ma:web="3715777f-8981-461c-804d-afa93fd342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715777f-8981-461c-804d-afa93fd342d3">
      <UserInfo>
        <DisplayName/>
        <AccountId xsi:nil="true"/>
        <AccountType/>
      </UserInfo>
    </SharedWithUsers>
    <lcf76f155ced4ddcb4097134ff3c332f xmlns="e80b6979-5646-4e71-8be2-624790abfb1c">
      <Terms xmlns="http://schemas.microsoft.com/office/infopath/2007/PartnerControls"/>
    </lcf76f155ced4ddcb4097134ff3c332f>
    <TaxCatchAll xmlns="3715777f-8981-461c-804d-afa93fd342d3" xsi:nil="true"/>
  </documentManagement>
</p:properties>
</file>

<file path=customXml/itemProps1.xml><?xml version="1.0" encoding="utf-8"?>
<ds:datastoreItem xmlns:ds="http://schemas.openxmlformats.org/officeDocument/2006/customXml" ds:itemID="{80A6D615-AB09-47EA-84CA-9FA0B299E6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0b6979-5646-4e71-8be2-624790abfb1c"/>
    <ds:schemaRef ds:uri="3715777f-8981-461c-804d-afa93fd342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6A33DD-61A0-4C4C-A13C-4C8829C1E6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BC5140-577A-4773-A7DB-2D0B853FF34A}">
  <ds:schemaRefs>
    <ds:schemaRef ds:uri="e80b6979-5646-4e71-8be2-624790abfb1c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3715777f-8981-461c-804d-afa93fd342d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12424</TotalTime>
  <Words>604</Words>
  <Application>Microsoft Office PowerPoint</Application>
  <PresentationFormat>‫הצגה על המסך (16:9)</PresentationFormat>
  <Paragraphs>107</Paragraphs>
  <Slides>11</Slides>
  <Notes>11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5" baseType="lpstr">
      <vt:lpstr>Assistant</vt:lpstr>
      <vt:lpstr>Arial</vt:lpstr>
      <vt:lpstr>Calibri</vt:lpstr>
      <vt:lpstr>Simple Light</vt:lpstr>
      <vt:lpstr>מצגת של PowerPoint‏</vt:lpstr>
      <vt:lpstr>הקדמה</vt:lpstr>
      <vt:lpstr>דיבור בציבור - הגדרה</vt:lpstr>
      <vt:lpstr>מיומנות הדיבור בציבור</vt:lpstr>
      <vt:lpstr>מיומנות הדיבור בציבור</vt:lpstr>
      <vt:lpstr>מיומנות הדיבור בציבור</vt:lpstr>
      <vt:lpstr>מיומנות הדיבור בציבור</vt:lpstr>
      <vt:lpstr>תכנית 'דקת הצגה' להקניית מיומנות הדיבור בציבור</vt:lpstr>
      <vt:lpstr>מבנה השיעור בתוכנית 'דקת הצגה'</vt:lpstr>
      <vt:lpstr>סיכום</vt:lpstr>
      <vt:lpstr>סיכום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Tal Livne</dc:creator>
  <cp:lastModifiedBy>Tal Livne</cp:lastModifiedBy>
  <cp:revision>96</cp:revision>
  <dcterms:modified xsi:type="dcterms:W3CDTF">2022-06-01T09:58:21Z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0x010100CDB02782ECC6F74B9C2C1CC01F2BA25F</vt:lpwstr>
  </property>
  <property fmtid="{D5CDD505-2E9C-101B-9397-08002B2CF9AE}" pid="3" name="Order">
    <vt:r8>7100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ArticulateGUID">
    <vt:lpwstr>453638C3-2478-43BC-B041-2F6BA69EA5C8</vt:lpwstr>
  </property>
  <property fmtid="{D5CDD505-2E9C-101B-9397-08002B2CF9AE}" pid="10" name="ArticulatePath">
    <vt:lpwstr>האם זה הגיוני_מצגת_סופי</vt:lpwstr>
  </property>
</Properties>
</file>