
<file path=[Content_Types].xml><?xml version="1.0" encoding="utf-8"?>
<Types xmlns="http://schemas.openxmlformats.org/package/2006/content-types">
  <Default Extension="fntdata" ContentType="application/x-fontdata"/>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saveSubsetFonts="1">
  <p:sldMasterIdLst>
    <p:sldMasterId id="2147483648" r:id="rId1"/>
  </p:sldMasterIdLst>
  <p:notesMasterIdLst>
    <p:notesMasterId r:id="rId27"/>
  </p:notesMasterIdLst>
  <p:sldIdLst>
    <p:sldId id="273" r:id="rId2"/>
    <p:sldId id="648" r:id="rId3"/>
    <p:sldId id="727" r:id="rId4"/>
    <p:sldId id="695" r:id="rId5"/>
    <p:sldId id="717" r:id="rId6"/>
    <p:sldId id="722" r:id="rId7"/>
    <p:sldId id="260" r:id="rId8"/>
    <p:sldId id="696" r:id="rId9"/>
    <p:sldId id="721" r:id="rId10"/>
    <p:sldId id="728" r:id="rId11"/>
    <p:sldId id="718" r:id="rId12"/>
    <p:sldId id="725" r:id="rId13"/>
    <p:sldId id="258" r:id="rId14"/>
    <p:sldId id="729" r:id="rId15"/>
    <p:sldId id="262" r:id="rId16"/>
    <p:sldId id="730" r:id="rId17"/>
    <p:sldId id="724" r:id="rId18"/>
    <p:sldId id="715" r:id="rId19"/>
    <p:sldId id="723" r:id="rId20"/>
    <p:sldId id="709" r:id="rId21"/>
    <p:sldId id="700" r:id="rId22"/>
    <p:sldId id="701" r:id="rId23"/>
    <p:sldId id="259" r:id="rId24"/>
    <p:sldId id="682" r:id="rId25"/>
    <p:sldId id="716" r:id="rId26"/>
  </p:sldIdLst>
  <p:sldSz cx="18288000" cy="10287000"/>
  <p:notesSz cx="6858000" cy="9144000"/>
  <p:embeddedFontLst>
    <p:embeddedFont>
      <p:font typeface="Agrandir" panose="020B0604020202020204" charset="0"/>
      <p:regular r:id="rId28"/>
    </p:embeddedFont>
    <p:embeddedFont>
      <p:font typeface="Amatic SC Bold" panose="020B0604020202020204" charset="-79"/>
      <p:regular r:id="rId29"/>
    </p:embeddedFont>
    <p:embeddedFont>
      <p:font typeface="Assistant" pitchFamily="2" charset="-79"/>
      <p:regular r:id="rId30"/>
      <p:bold r:id="rId31"/>
    </p:embeddedFont>
    <p:embeddedFont>
      <p:font typeface="Guttman Yad-Brush" panose="02010401010101010101" pitchFamily="2" charset="-79"/>
      <p:regular r:id="rId32"/>
    </p:embeddedFont>
    <p:embeddedFont>
      <p:font typeface="Segoe UI" panose="020B0502040204020203" pitchFamily="34" charset="0"/>
      <p:regular r:id="rId33"/>
      <p:bold r:id="rId34"/>
      <p:italic r:id="rId35"/>
      <p:boldItalic r:id="rId36"/>
    </p:embeddedFont>
    <p:embeddedFont>
      <p:font typeface="Segoe UI Black" panose="020B0A02040204020203" pitchFamily="34" charset="0"/>
      <p:bold r:id="rId37"/>
      <p:boldItalic r:id="rId38"/>
    </p:embeddedFont>
    <p:embeddedFont>
      <p:font typeface="Segoe UI Light" panose="020B0502040204020203" pitchFamily="34" charset="0"/>
      <p:regular r:id="rId39"/>
      <p:italic r:id="rId40"/>
    </p:embeddedFont>
    <p:embeddedFont>
      <p:font typeface="Segoe UI Semibold" panose="020B0702040204020203" pitchFamily="34" charset="0"/>
      <p:bold r:id="rId41"/>
      <p:boldItalic r:id="rId42"/>
    </p:embeddedFont>
    <p:embeddedFont>
      <p:font typeface="Segoe UI Semilight" panose="020B0402040204020203" pitchFamily="34" charset="0"/>
      <p:regular r:id="rId43"/>
      <p:italic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050743C-DBED-BFF5-8A6D-19284F05CFC3}" name="אפרת" initials="א" userId="S::Efrat.Kotzer@smkb.ac.il::39e0b685-cf5d-4c4f-817d-2ad2a96bfaf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DCDB"/>
    <a:srgbClr val="FFD8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3856" autoAdjust="0"/>
    <p:restoredTop sz="97259" autoAdjust="0"/>
  </p:normalViewPr>
  <p:slideViewPr>
    <p:cSldViewPr>
      <p:cViewPr varScale="1">
        <p:scale>
          <a:sx n="99" d="100"/>
          <a:sy n="99" d="100"/>
        </p:scale>
        <p:origin x="58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2.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49"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he-I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B7D50893-6D76-46A1-AAEC-C6D1AFEB8600}" type="datetimeFigureOut">
              <a:rPr lang="he-IL" smtClean="0"/>
              <a:t>י"ב/ניסן/תשפ"ה</a:t>
            </a:fld>
            <a:endParaRPr lang="he-I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e-I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he-I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01390B41-DE3D-4822-AD8D-17B004B87299}" type="slidenum">
              <a:rPr lang="he-IL" smtClean="0"/>
              <a:t>‹#›</a:t>
            </a:fld>
            <a:endParaRPr lang="he-IL"/>
          </a:p>
        </p:txBody>
      </p:sp>
    </p:spTree>
    <p:extLst>
      <p:ext uri="{BB962C8B-B14F-4D97-AF65-F5344CB8AC3E}">
        <p14:creationId xmlns:p14="http://schemas.microsoft.com/office/powerpoint/2010/main" val="3362904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5"/>
          </p:nvPr>
        </p:nvSpPr>
        <p:spPr/>
        <p:txBody>
          <a:bodyPr/>
          <a:lstStyle/>
          <a:p>
            <a:fld id="{01390B41-DE3D-4822-AD8D-17B004B87299}" type="slidenum">
              <a:rPr lang="he-IL" smtClean="0"/>
              <a:t>1</a:t>
            </a:fld>
            <a:endParaRPr lang="he-IL"/>
          </a:p>
        </p:txBody>
      </p:sp>
    </p:spTree>
    <p:extLst>
      <p:ext uri="{BB962C8B-B14F-4D97-AF65-F5344CB8AC3E}">
        <p14:creationId xmlns:p14="http://schemas.microsoft.com/office/powerpoint/2010/main" val="20653809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01390B41-DE3D-4822-AD8D-17B004B87299}" type="slidenum">
              <a:rPr lang="he-IL" smtClean="0"/>
              <a:t>10</a:t>
            </a:fld>
            <a:endParaRPr lang="he-IL"/>
          </a:p>
        </p:txBody>
      </p:sp>
    </p:spTree>
    <p:extLst>
      <p:ext uri="{BB962C8B-B14F-4D97-AF65-F5344CB8AC3E}">
        <p14:creationId xmlns:p14="http://schemas.microsoft.com/office/powerpoint/2010/main" val="27121959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5"/>
          </p:nvPr>
        </p:nvSpPr>
        <p:spPr/>
        <p:txBody>
          <a:bodyPr/>
          <a:lstStyle/>
          <a:p>
            <a:fld id="{01390B41-DE3D-4822-AD8D-17B004B87299}" type="slidenum">
              <a:rPr lang="he-IL" smtClean="0"/>
              <a:t>11</a:t>
            </a:fld>
            <a:endParaRPr lang="he-IL"/>
          </a:p>
        </p:txBody>
      </p:sp>
    </p:spTree>
    <p:extLst>
      <p:ext uri="{BB962C8B-B14F-4D97-AF65-F5344CB8AC3E}">
        <p14:creationId xmlns:p14="http://schemas.microsoft.com/office/powerpoint/2010/main" val="26115147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5"/>
          </p:nvPr>
        </p:nvSpPr>
        <p:spPr/>
        <p:txBody>
          <a:bodyPr/>
          <a:lstStyle/>
          <a:p>
            <a:fld id="{01390B41-DE3D-4822-AD8D-17B004B87299}" type="slidenum">
              <a:rPr lang="he-IL" smtClean="0"/>
              <a:t>12</a:t>
            </a:fld>
            <a:endParaRPr lang="he-IL"/>
          </a:p>
        </p:txBody>
      </p:sp>
    </p:spTree>
    <p:extLst>
      <p:ext uri="{BB962C8B-B14F-4D97-AF65-F5344CB8AC3E}">
        <p14:creationId xmlns:p14="http://schemas.microsoft.com/office/powerpoint/2010/main" val="6036796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01390B41-DE3D-4822-AD8D-17B004B87299}" type="slidenum">
              <a:rPr lang="he-IL" smtClean="0"/>
              <a:t>13</a:t>
            </a:fld>
            <a:endParaRPr lang="he-IL"/>
          </a:p>
        </p:txBody>
      </p:sp>
    </p:spTree>
    <p:extLst>
      <p:ext uri="{BB962C8B-B14F-4D97-AF65-F5344CB8AC3E}">
        <p14:creationId xmlns:p14="http://schemas.microsoft.com/office/powerpoint/2010/main" val="36443349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01390B41-DE3D-4822-AD8D-17B004B87299}" type="slidenum">
              <a:rPr lang="he-IL" smtClean="0"/>
              <a:t>14</a:t>
            </a:fld>
            <a:endParaRPr lang="he-IL"/>
          </a:p>
        </p:txBody>
      </p:sp>
    </p:spTree>
    <p:extLst>
      <p:ext uri="{BB962C8B-B14F-4D97-AF65-F5344CB8AC3E}">
        <p14:creationId xmlns:p14="http://schemas.microsoft.com/office/powerpoint/2010/main" val="22675174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01390B41-DE3D-4822-AD8D-17B004B87299}" type="slidenum">
              <a:rPr lang="he-IL" smtClean="0"/>
              <a:t>15</a:t>
            </a:fld>
            <a:endParaRPr lang="he-IL"/>
          </a:p>
        </p:txBody>
      </p:sp>
    </p:spTree>
    <p:extLst>
      <p:ext uri="{BB962C8B-B14F-4D97-AF65-F5344CB8AC3E}">
        <p14:creationId xmlns:p14="http://schemas.microsoft.com/office/powerpoint/2010/main" val="28151711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01390B41-DE3D-4822-AD8D-17B004B87299}" type="slidenum">
              <a:rPr lang="he-IL" smtClean="0"/>
              <a:t>16</a:t>
            </a:fld>
            <a:endParaRPr lang="he-IL"/>
          </a:p>
        </p:txBody>
      </p:sp>
    </p:spTree>
    <p:extLst>
      <p:ext uri="{BB962C8B-B14F-4D97-AF65-F5344CB8AC3E}">
        <p14:creationId xmlns:p14="http://schemas.microsoft.com/office/powerpoint/2010/main" val="35772232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01390B41-DE3D-4822-AD8D-17B004B87299}" type="slidenum">
              <a:rPr lang="he-IL" smtClean="0"/>
              <a:t>17</a:t>
            </a:fld>
            <a:endParaRPr lang="he-IL"/>
          </a:p>
        </p:txBody>
      </p:sp>
    </p:spTree>
    <p:extLst>
      <p:ext uri="{BB962C8B-B14F-4D97-AF65-F5344CB8AC3E}">
        <p14:creationId xmlns:p14="http://schemas.microsoft.com/office/powerpoint/2010/main" val="2142999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01390B41-DE3D-4822-AD8D-17B004B87299}" type="slidenum">
              <a:rPr lang="he-IL" smtClean="0"/>
              <a:t>18</a:t>
            </a:fld>
            <a:endParaRPr lang="he-IL"/>
          </a:p>
        </p:txBody>
      </p:sp>
    </p:spTree>
    <p:extLst>
      <p:ext uri="{BB962C8B-B14F-4D97-AF65-F5344CB8AC3E}">
        <p14:creationId xmlns:p14="http://schemas.microsoft.com/office/powerpoint/2010/main" val="21395559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01390B41-DE3D-4822-AD8D-17B004B87299}" type="slidenum">
              <a:rPr lang="he-IL" smtClean="0"/>
              <a:t>19</a:t>
            </a:fld>
            <a:endParaRPr lang="he-IL"/>
          </a:p>
        </p:txBody>
      </p:sp>
    </p:spTree>
    <p:extLst>
      <p:ext uri="{BB962C8B-B14F-4D97-AF65-F5344CB8AC3E}">
        <p14:creationId xmlns:p14="http://schemas.microsoft.com/office/powerpoint/2010/main" val="306620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5"/>
          </p:nvPr>
        </p:nvSpPr>
        <p:spPr/>
        <p:txBody>
          <a:bodyPr/>
          <a:lstStyle/>
          <a:p>
            <a:fld id="{01390B41-DE3D-4822-AD8D-17B004B87299}" type="slidenum">
              <a:rPr lang="he-IL" smtClean="0"/>
              <a:t>2</a:t>
            </a:fld>
            <a:endParaRPr lang="he-IL"/>
          </a:p>
        </p:txBody>
      </p:sp>
    </p:spTree>
    <p:extLst>
      <p:ext uri="{BB962C8B-B14F-4D97-AF65-F5344CB8AC3E}">
        <p14:creationId xmlns:p14="http://schemas.microsoft.com/office/powerpoint/2010/main" val="30916821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01390B41-DE3D-4822-AD8D-17B004B87299}" type="slidenum">
              <a:rPr lang="he-IL" smtClean="0"/>
              <a:t>20</a:t>
            </a:fld>
            <a:endParaRPr lang="he-IL"/>
          </a:p>
        </p:txBody>
      </p:sp>
    </p:spTree>
    <p:extLst>
      <p:ext uri="{BB962C8B-B14F-4D97-AF65-F5344CB8AC3E}">
        <p14:creationId xmlns:p14="http://schemas.microsoft.com/office/powerpoint/2010/main" val="10434865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5"/>
          </p:nvPr>
        </p:nvSpPr>
        <p:spPr/>
        <p:txBody>
          <a:bodyPr/>
          <a:lstStyle/>
          <a:p>
            <a:fld id="{01390B41-DE3D-4822-AD8D-17B004B87299}" type="slidenum">
              <a:rPr lang="he-IL" smtClean="0"/>
              <a:t>21</a:t>
            </a:fld>
            <a:endParaRPr lang="he-IL"/>
          </a:p>
        </p:txBody>
      </p:sp>
    </p:spTree>
    <p:extLst>
      <p:ext uri="{BB962C8B-B14F-4D97-AF65-F5344CB8AC3E}">
        <p14:creationId xmlns:p14="http://schemas.microsoft.com/office/powerpoint/2010/main" val="35230420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5"/>
          </p:nvPr>
        </p:nvSpPr>
        <p:spPr/>
        <p:txBody>
          <a:bodyPr/>
          <a:lstStyle/>
          <a:p>
            <a:fld id="{01390B41-DE3D-4822-AD8D-17B004B87299}" type="slidenum">
              <a:rPr lang="he-IL" smtClean="0"/>
              <a:t>22</a:t>
            </a:fld>
            <a:endParaRPr lang="he-IL"/>
          </a:p>
        </p:txBody>
      </p:sp>
    </p:spTree>
    <p:extLst>
      <p:ext uri="{BB962C8B-B14F-4D97-AF65-F5344CB8AC3E}">
        <p14:creationId xmlns:p14="http://schemas.microsoft.com/office/powerpoint/2010/main" val="35105804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he-IL" dirty="0"/>
          </a:p>
        </p:txBody>
      </p:sp>
      <p:sp>
        <p:nvSpPr>
          <p:cNvPr id="4" name="Slide Number Placeholder 3"/>
          <p:cNvSpPr>
            <a:spLocks noGrp="1"/>
          </p:cNvSpPr>
          <p:nvPr>
            <p:ph type="sldNum" sz="quarter" idx="5"/>
          </p:nvPr>
        </p:nvSpPr>
        <p:spPr/>
        <p:txBody>
          <a:bodyPr/>
          <a:lstStyle/>
          <a:p>
            <a:fld id="{01390B41-DE3D-4822-AD8D-17B004B87299}" type="slidenum">
              <a:rPr lang="he-IL" smtClean="0"/>
              <a:t>23</a:t>
            </a:fld>
            <a:endParaRPr lang="he-IL"/>
          </a:p>
        </p:txBody>
      </p:sp>
    </p:spTree>
    <p:extLst>
      <p:ext uri="{BB962C8B-B14F-4D97-AF65-F5344CB8AC3E}">
        <p14:creationId xmlns:p14="http://schemas.microsoft.com/office/powerpoint/2010/main" val="2456613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5"/>
          </p:nvPr>
        </p:nvSpPr>
        <p:spPr/>
        <p:txBody>
          <a:bodyPr/>
          <a:lstStyle/>
          <a:p>
            <a:fld id="{01390B41-DE3D-4822-AD8D-17B004B87299}" type="slidenum">
              <a:rPr lang="he-IL" smtClean="0"/>
              <a:t>24</a:t>
            </a:fld>
            <a:endParaRPr lang="he-IL"/>
          </a:p>
        </p:txBody>
      </p:sp>
    </p:spTree>
    <p:extLst>
      <p:ext uri="{BB962C8B-B14F-4D97-AF65-F5344CB8AC3E}">
        <p14:creationId xmlns:p14="http://schemas.microsoft.com/office/powerpoint/2010/main" val="29685228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01390B41-DE3D-4822-AD8D-17B004B87299}" type="slidenum">
              <a:rPr lang="he-IL" smtClean="0"/>
              <a:t>25</a:t>
            </a:fld>
            <a:endParaRPr lang="he-IL"/>
          </a:p>
        </p:txBody>
      </p:sp>
    </p:spTree>
    <p:extLst>
      <p:ext uri="{BB962C8B-B14F-4D97-AF65-F5344CB8AC3E}">
        <p14:creationId xmlns:p14="http://schemas.microsoft.com/office/powerpoint/2010/main" val="3913015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5"/>
          </p:nvPr>
        </p:nvSpPr>
        <p:spPr/>
        <p:txBody>
          <a:bodyPr/>
          <a:lstStyle/>
          <a:p>
            <a:fld id="{01390B41-DE3D-4822-AD8D-17B004B87299}" type="slidenum">
              <a:rPr lang="he-IL" smtClean="0"/>
              <a:t>3</a:t>
            </a:fld>
            <a:endParaRPr lang="he-IL"/>
          </a:p>
        </p:txBody>
      </p:sp>
    </p:spTree>
    <p:extLst>
      <p:ext uri="{BB962C8B-B14F-4D97-AF65-F5344CB8AC3E}">
        <p14:creationId xmlns:p14="http://schemas.microsoft.com/office/powerpoint/2010/main" val="48525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5"/>
          </p:nvPr>
        </p:nvSpPr>
        <p:spPr/>
        <p:txBody>
          <a:bodyPr/>
          <a:lstStyle/>
          <a:p>
            <a:fld id="{01390B41-DE3D-4822-AD8D-17B004B87299}" type="slidenum">
              <a:rPr lang="he-IL" smtClean="0"/>
              <a:t>4</a:t>
            </a:fld>
            <a:endParaRPr lang="he-IL"/>
          </a:p>
        </p:txBody>
      </p:sp>
    </p:spTree>
    <p:extLst>
      <p:ext uri="{BB962C8B-B14F-4D97-AF65-F5344CB8AC3E}">
        <p14:creationId xmlns:p14="http://schemas.microsoft.com/office/powerpoint/2010/main" val="3152826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5"/>
          </p:nvPr>
        </p:nvSpPr>
        <p:spPr/>
        <p:txBody>
          <a:bodyPr/>
          <a:lstStyle/>
          <a:p>
            <a:fld id="{01390B41-DE3D-4822-AD8D-17B004B87299}" type="slidenum">
              <a:rPr lang="he-IL" smtClean="0"/>
              <a:t>5</a:t>
            </a:fld>
            <a:endParaRPr lang="he-IL"/>
          </a:p>
        </p:txBody>
      </p:sp>
    </p:spTree>
    <p:extLst>
      <p:ext uri="{BB962C8B-B14F-4D97-AF65-F5344CB8AC3E}">
        <p14:creationId xmlns:p14="http://schemas.microsoft.com/office/powerpoint/2010/main" val="3414588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01390B41-DE3D-4822-AD8D-17B004B87299}" type="slidenum">
              <a:rPr lang="he-IL" smtClean="0"/>
              <a:t>6</a:t>
            </a:fld>
            <a:endParaRPr lang="he-IL"/>
          </a:p>
        </p:txBody>
      </p:sp>
    </p:spTree>
    <p:extLst>
      <p:ext uri="{BB962C8B-B14F-4D97-AF65-F5344CB8AC3E}">
        <p14:creationId xmlns:p14="http://schemas.microsoft.com/office/powerpoint/2010/main" val="3868506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01390B41-DE3D-4822-AD8D-17B004B87299}" type="slidenum">
              <a:rPr lang="he-IL" smtClean="0"/>
              <a:t>7</a:t>
            </a:fld>
            <a:endParaRPr lang="he-IL"/>
          </a:p>
        </p:txBody>
      </p:sp>
    </p:spTree>
    <p:extLst>
      <p:ext uri="{BB962C8B-B14F-4D97-AF65-F5344CB8AC3E}">
        <p14:creationId xmlns:p14="http://schemas.microsoft.com/office/powerpoint/2010/main" val="1300901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5"/>
          </p:nvPr>
        </p:nvSpPr>
        <p:spPr/>
        <p:txBody>
          <a:bodyPr/>
          <a:lstStyle/>
          <a:p>
            <a:fld id="{01390B41-DE3D-4822-AD8D-17B004B87299}" type="slidenum">
              <a:rPr lang="he-IL" smtClean="0"/>
              <a:t>8</a:t>
            </a:fld>
            <a:endParaRPr lang="he-IL"/>
          </a:p>
        </p:txBody>
      </p:sp>
    </p:spTree>
    <p:extLst>
      <p:ext uri="{BB962C8B-B14F-4D97-AF65-F5344CB8AC3E}">
        <p14:creationId xmlns:p14="http://schemas.microsoft.com/office/powerpoint/2010/main" val="2308627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endParaRPr lang="he-IL" dirty="0"/>
          </a:p>
        </p:txBody>
      </p:sp>
      <p:sp>
        <p:nvSpPr>
          <p:cNvPr id="4" name="מציין מיקום של מספר שקופית 3"/>
          <p:cNvSpPr>
            <a:spLocks noGrp="1"/>
          </p:cNvSpPr>
          <p:nvPr>
            <p:ph type="sldNum" sz="quarter" idx="5"/>
          </p:nvPr>
        </p:nvSpPr>
        <p:spPr/>
        <p:txBody>
          <a:bodyPr/>
          <a:lstStyle/>
          <a:p>
            <a:fld id="{01390B41-DE3D-4822-AD8D-17B004B87299}" type="slidenum">
              <a:rPr lang="he-IL" smtClean="0"/>
              <a:t>9</a:t>
            </a:fld>
            <a:endParaRPr lang="he-IL"/>
          </a:p>
        </p:txBody>
      </p:sp>
    </p:spTree>
    <p:extLst>
      <p:ext uri="{BB962C8B-B14F-4D97-AF65-F5344CB8AC3E}">
        <p14:creationId xmlns:p14="http://schemas.microsoft.com/office/powerpoint/2010/main" val="348330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pop.education.gov.il/tchumey_daat/ivrit_chinhch_leshony/yesodi/pedagogy-hebrew-linguistic-education/promotion-reading-small-groups/"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7.svg"/><Relationship Id="rId4" Type="http://schemas.openxmlformats.org/officeDocument/2006/relationships/image" Target="../media/image2.sv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45.png"/><Relationship Id="rId3" Type="http://schemas.openxmlformats.org/officeDocument/2006/relationships/image" Target="../media/image51.png"/><Relationship Id="rId7" Type="http://schemas.openxmlformats.org/officeDocument/2006/relationships/image" Target="../media/image15.svg"/><Relationship Id="rId12" Type="http://schemas.openxmlformats.org/officeDocument/2006/relationships/image" Target="../media/image2.svg"/><Relationship Id="rId17" Type="http://schemas.openxmlformats.org/officeDocument/2006/relationships/image" Target="../media/image5.png"/><Relationship Id="rId2" Type="http://schemas.openxmlformats.org/officeDocument/2006/relationships/notesSlide" Target="../notesSlides/notesSlide10.xml"/><Relationship Id="rId16" Type="http://schemas.openxmlformats.org/officeDocument/2006/relationships/image" Target="../media/image50.sv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png"/><Relationship Id="rId5" Type="http://schemas.openxmlformats.org/officeDocument/2006/relationships/image" Target="../media/image9.svg"/><Relationship Id="rId15" Type="http://schemas.openxmlformats.org/officeDocument/2006/relationships/image" Target="../media/image49.png"/><Relationship Id="rId10" Type="http://schemas.openxmlformats.org/officeDocument/2006/relationships/image" Target="../media/image48.png"/><Relationship Id="rId4" Type="http://schemas.openxmlformats.org/officeDocument/2006/relationships/image" Target="../media/image8.png"/><Relationship Id="rId9" Type="http://schemas.openxmlformats.org/officeDocument/2006/relationships/image" Target="../media/image26.svg"/><Relationship Id="rId14" Type="http://schemas.openxmlformats.org/officeDocument/2006/relationships/image" Target="../media/image46.svg"/></Relationships>
</file>

<file path=ppt/slides/_rels/slide11.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slideLayout" Target="../slideLayouts/slideLayout7.xml"/><Relationship Id="rId7" Type="http://schemas.openxmlformats.org/officeDocument/2006/relationships/image" Target="../media/image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2.jpg"/><Relationship Id="rId11" Type="http://schemas.openxmlformats.org/officeDocument/2006/relationships/image" Target="../media/image55.svg"/><Relationship Id="rId5" Type="http://schemas.openxmlformats.org/officeDocument/2006/relationships/hyperlink" Target="https://meyda.education.gov.il/files/Pop/0files/ivrit_hinuch_leshoni/Yesodi/reading-fluency-talkit-stories.pdf" TargetMode="External"/><Relationship Id="rId10" Type="http://schemas.openxmlformats.org/officeDocument/2006/relationships/image" Target="../media/image54.png"/><Relationship Id="rId4" Type="http://schemas.openxmlformats.org/officeDocument/2006/relationships/notesSlide" Target="../notesSlides/notesSlide11.xml"/><Relationship Id="rId9" Type="http://schemas.openxmlformats.org/officeDocument/2006/relationships/image" Target="../media/image53.png"/></Relationships>
</file>

<file path=ppt/slides/_rels/slide12.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1.png"/><Relationship Id="rId7" Type="http://schemas.openxmlformats.org/officeDocument/2006/relationships/image" Target="../media/image54.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52.jpg"/><Relationship Id="rId5" Type="http://schemas.openxmlformats.org/officeDocument/2006/relationships/hyperlink" Target="https://meyda.education.gov.il/files/Pop/0files/ivrit_hinuch_leshoni/Yesodi/reading-fluency-talkit-stories.pdf" TargetMode="External"/><Relationship Id="rId4" Type="http://schemas.openxmlformats.org/officeDocument/2006/relationships/image" Target="../media/image2.svg"/></Relationships>
</file>

<file path=ppt/slides/_rels/slide13.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46.svg"/><Relationship Id="rId3" Type="http://schemas.openxmlformats.org/officeDocument/2006/relationships/image" Target="../media/image8.png"/><Relationship Id="rId7" Type="http://schemas.openxmlformats.org/officeDocument/2006/relationships/image" Target="../media/image25.png"/><Relationship Id="rId12"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5.svg"/><Relationship Id="rId11" Type="http://schemas.openxmlformats.org/officeDocument/2006/relationships/image" Target="../media/image2.svg"/><Relationship Id="rId5" Type="http://schemas.openxmlformats.org/officeDocument/2006/relationships/image" Target="../media/image14.png"/><Relationship Id="rId15" Type="http://schemas.openxmlformats.org/officeDocument/2006/relationships/image" Target="../media/image50.svg"/><Relationship Id="rId10" Type="http://schemas.openxmlformats.org/officeDocument/2006/relationships/image" Target="../media/image1.png"/><Relationship Id="rId4" Type="http://schemas.openxmlformats.org/officeDocument/2006/relationships/image" Target="../media/image9.svg"/><Relationship Id="rId9" Type="http://schemas.openxmlformats.org/officeDocument/2006/relationships/image" Target="../media/image48.png"/><Relationship Id="rId14" Type="http://schemas.openxmlformats.org/officeDocument/2006/relationships/image" Target="../media/image49.png"/></Relationships>
</file>

<file path=ppt/slides/_rels/slide14.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46.svg"/><Relationship Id="rId3" Type="http://schemas.openxmlformats.org/officeDocument/2006/relationships/image" Target="../media/image8.png"/><Relationship Id="rId7" Type="http://schemas.openxmlformats.org/officeDocument/2006/relationships/image" Target="../media/image25.png"/><Relationship Id="rId12"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5.svg"/><Relationship Id="rId11" Type="http://schemas.openxmlformats.org/officeDocument/2006/relationships/image" Target="../media/image2.svg"/><Relationship Id="rId5" Type="http://schemas.openxmlformats.org/officeDocument/2006/relationships/image" Target="../media/image14.png"/><Relationship Id="rId15" Type="http://schemas.openxmlformats.org/officeDocument/2006/relationships/image" Target="../media/image50.svg"/><Relationship Id="rId10" Type="http://schemas.openxmlformats.org/officeDocument/2006/relationships/image" Target="../media/image1.png"/><Relationship Id="rId4" Type="http://schemas.openxmlformats.org/officeDocument/2006/relationships/image" Target="../media/image9.svg"/><Relationship Id="rId9" Type="http://schemas.openxmlformats.org/officeDocument/2006/relationships/image" Target="../media/image48.png"/><Relationship Id="rId14" Type="http://schemas.openxmlformats.org/officeDocument/2006/relationships/image" Target="../media/image49.png"/></Relationships>
</file>

<file path=ppt/slides/_rels/slide15.xml.rels><?xml version="1.0" encoding="UTF-8" standalone="yes"?>
<Relationships xmlns="http://schemas.openxmlformats.org/package/2006/relationships"><Relationship Id="rId8" Type="http://schemas.openxmlformats.org/officeDocument/2006/relationships/image" Target="../media/image33.svg"/><Relationship Id="rId13"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32.png"/><Relationship Id="rId12" Type="http://schemas.openxmlformats.org/officeDocument/2006/relationships/image" Target="../media/image29.sv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28.png"/><Relationship Id="rId5" Type="http://schemas.openxmlformats.org/officeDocument/2006/relationships/image" Target="../media/image3.png"/><Relationship Id="rId10" Type="http://schemas.openxmlformats.org/officeDocument/2006/relationships/image" Target="../media/image9.svg"/><Relationship Id="rId4" Type="http://schemas.openxmlformats.org/officeDocument/2006/relationships/image" Target="../media/image2.svg"/><Relationship Id="rId9" Type="http://schemas.openxmlformats.org/officeDocument/2006/relationships/image" Target="../media/image8.png"/><Relationship Id="rId14" Type="http://schemas.openxmlformats.org/officeDocument/2006/relationships/image" Target="../media/image15.svg"/></Relationships>
</file>

<file path=ppt/slides/_rels/slide16.xml.rels><?xml version="1.0" encoding="UTF-8" standalone="yes"?>
<Relationships xmlns="http://schemas.openxmlformats.org/package/2006/relationships"><Relationship Id="rId8" Type="http://schemas.openxmlformats.org/officeDocument/2006/relationships/image" Target="../media/image33.svg"/><Relationship Id="rId13" Type="http://schemas.openxmlformats.org/officeDocument/2006/relationships/image" Target="../media/image29.svg"/><Relationship Id="rId18" Type="http://schemas.openxmlformats.org/officeDocument/2006/relationships/image" Target="../media/image15.svg"/><Relationship Id="rId3" Type="http://schemas.openxmlformats.org/officeDocument/2006/relationships/image" Target="../media/image1.png"/><Relationship Id="rId7" Type="http://schemas.openxmlformats.org/officeDocument/2006/relationships/image" Target="../media/image32.png"/><Relationship Id="rId12" Type="http://schemas.openxmlformats.org/officeDocument/2006/relationships/image" Target="../media/image28.png"/><Relationship Id="rId17" Type="http://schemas.openxmlformats.org/officeDocument/2006/relationships/image" Target="../media/image14.png"/><Relationship Id="rId2" Type="http://schemas.openxmlformats.org/officeDocument/2006/relationships/notesSlide" Target="../notesSlides/notesSlide16.xml"/><Relationship Id="rId16"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9.svg"/><Relationship Id="rId5" Type="http://schemas.openxmlformats.org/officeDocument/2006/relationships/image" Target="../media/image3.png"/><Relationship Id="rId15" Type="http://schemas.openxmlformats.org/officeDocument/2006/relationships/image" Target="../media/image46.svg"/><Relationship Id="rId10" Type="http://schemas.openxmlformats.org/officeDocument/2006/relationships/image" Target="../media/image8.png"/><Relationship Id="rId4" Type="http://schemas.openxmlformats.org/officeDocument/2006/relationships/image" Target="../media/image2.svg"/><Relationship Id="rId9" Type="http://schemas.openxmlformats.org/officeDocument/2006/relationships/image" Target="../media/image51.png"/><Relationship Id="rId14" Type="http://schemas.openxmlformats.org/officeDocument/2006/relationships/image" Target="../media/image45.png"/></Relationships>
</file>

<file path=ppt/slides/_rels/slide17.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8.png"/><Relationship Id="rId7"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9.svg"/><Relationship Id="rId11" Type="http://schemas.openxmlformats.org/officeDocument/2006/relationships/image" Target="../media/image58.png"/><Relationship Id="rId5" Type="http://schemas.openxmlformats.org/officeDocument/2006/relationships/image" Target="../media/image28.png"/><Relationship Id="rId10" Type="http://schemas.openxmlformats.org/officeDocument/2006/relationships/image" Target="../media/image57.png"/><Relationship Id="rId4" Type="http://schemas.openxmlformats.org/officeDocument/2006/relationships/image" Target="../media/image9.svg"/><Relationship Id="rId9" Type="http://schemas.openxmlformats.org/officeDocument/2006/relationships/image" Target="../media/image48.png"/></Relationships>
</file>

<file path=ppt/slides/_rels/slide18.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1.png"/><Relationship Id="rId7" Type="http://schemas.openxmlformats.org/officeDocument/2006/relationships/image" Target="../media/image32.png"/><Relationship Id="rId12" Type="http://schemas.openxmlformats.org/officeDocument/2006/relationships/image" Target="../media/image29.sv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28.png"/><Relationship Id="rId5" Type="http://schemas.openxmlformats.org/officeDocument/2006/relationships/image" Target="../media/image3.png"/><Relationship Id="rId10" Type="http://schemas.openxmlformats.org/officeDocument/2006/relationships/image" Target="../media/image9.svg"/><Relationship Id="rId4" Type="http://schemas.openxmlformats.org/officeDocument/2006/relationships/image" Target="../media/image2.svg"/><Relationship Id="rId9"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8.png"/><Relationship Id="rId7"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5.svg"/><Relationship Id="rId11" Type="http://schemas.openxmlformats.org/officeDocument/2006/relationships/image" Target="../media/image27.png"/><Relationship Id="rId5" Type="http://schemas.openxmlformats.org/officeDocument/2006/relationships/image" Target="../media/image14.png"/><Relationship Id="rId10" Type="http://schemas.openxmlformats.org/officeDocument/2006/relationships/image" Target="../media/image59.png"/><Relationship Id="rId4" Type="http://schemas.openxmlformats.org/officeDocument/2006/relationships/image" Target="../media/image9.svg"/><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hyperlink" Target="https://pop.education.gov.il/tchumey_daat/ivrit_chinhch_leshony/yesodi/pedagogy-hebrew-linguistic-education/promotion-reading-small-groups/" TargetMode="External"/><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19.sv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8.png"/></Relationships>
</file>

<file path=ppt/slides/_rels/slide20.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5.png"/><Relationship Id="rId3" Type="http://schemas.openxmlformats.org/officeDocument/2006/relationships/image" Target="../media/image8.png"/><Relationship Id="rId7" Type="http://schemas.openxmlformats.org/officeDocument/2006/relationships/image" Target="../media/image14.png"/><Relationship Id="rId12" Type="http://schemas.openxmlformats.org/officeDocument/2006/relationships/image" Target="../media/image29.sv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3.svg"/><Relationship Id="rId11" Type="http://schemas.openxmlformats.org/officeDocument/2006/relationships/image" Target="../media/image2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9.svg"/><Relationship Id="rId9" Type="http://schemas.openxmlformats.org/officeDocument/2006/relationships/image" Target="../media/image16.png"/><Relationship Id="rId14" Type="http://schemas.openxmlformats.org/officeDocument/2006/relationships/image" Target="../media/image26.svg"/></Relationships>
</file>

<file path=ppt/slides/_rels/slide21.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5.png"/><Relationship Id="rId3" Type="http://schemas.openxmlformats.org/officeDocument/2006/relationships/image" Target="../media/image8.png"/><Relationship Id="rId7" Type="http://schemas.openxmlformats.org/officeDocument/2006/relationships/image" Target="../media/image14.png"/><Relationship Id="rId12" Type="http://schemas.openxmlformats.org/officeDocument/2006/relationships/image" Target="../media/image29.svg"/><Relationship Id="rId2" Type="http://schemas.openxmlformats.org/officeDocument/2006/relationships/notesSlide" Target="../notesSlides/notesSlide21.xml"/><Relationship Id="rId16"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13.svg"/><Relationship Id="rId11" Type="http://schemas.openxmlformats.org/officeDocument/2006/relationships/image" Target="../media/image28.png"/><Relationship Id="rId5" Type="http://schemas.openxmlformats.org/officeDocument/2006/relationships/image" Target="../media/image12.png"/><Relationship Id="rId15" Type="http://schemas.openxmlformats.org/officeDocument/2006/relationships/image" Target="../media/image60.png"/><Relationship Id="rId10" Type="http://schemas.openxmlformats.org/officeDocument/2006/relationships/image" Target="../media/image17.svg"/><Relationship Id="rId4" Type="http://schemas.openxmlformats.org/officeDocument/2006/relationships/image" Target="../media/image9.svg"/><Relationship Id="rId9" Type="http://schemas.openxmlformats.org/officeDocument/2006/relationships/image" Target="../media/image16.png"/><Relationship Id="rId14" Type="http://schemas.openxmlformats.org/officeDocument/2006/relationships/image" Target="../media/image26.svg"/></Relationships>
</file>

<file path=ppt/slides/_rels/slide22.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5.png"/><Relationship Id="rId18" Type="http://schemas.openxmlformats.org/officeDocument/2006/relationships/image" Target="../media/image45.png"/><Relationship Id="rId3" Type="http://schemas.openxmlformats.org/officeDocument/2006/relationships/image" Target="../media/image8.png"/><Relationship Id="rId7" Type="http://schemas.openxmlformats.org/officeDocument/2006/relationships/image" Target="../media/image14.png"/><Relationship Id="rId12" Type="http://schemas.openxmlformats.org/officeDocument/2006/relationships/image" Target="../media/image29.svg"/><Relationship Id="rId17" Type="http://schemas.openxmlformats.org/officeDocument/2006/relationships/image" Target="../media/image2.svg"/><Relationship Id="rId2" Type="http://schemas.openxmlformats.org/officeDocument/2006/relationships/notesSlide" Target="../notesSlides/notesSlide22.xml"/><Relationship Id="rId16" Type="http://schemas.openxmlformats.org/officeDocument/2006/relationships/image" Target="../media/image1.png"/><Relationship Id="rId20"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13.svg"/><Relationship Id="rId11" Type="http://schemas.openxmlformats.org/officeDocument/2006/relationships/image" Target="../media/image28.png"/><Relationship Id="rId5" Type="http://schemas.openxmlformats.org/officeDocument/2006/relationships/image" Target="../media/image12.png"/><Relationship Id="rId15" Type="http://schemas.openxmlformats.org/officeDocument/2006/relationships/image" Target="../media/image60.png"/><Relationship Id="rId10" Type="http://schemas.openxmlformats.org/officeDocument/2006/relationships/image" Target="../media/image17.svg"/><Relationship Id="rId19" Type="http://schemas.openxmlformats.org/officeDocument/2006/relationships/image" Target="../media/image46.svg"/><Relationship Id="rId4" Type="http://schemas.openxmlformats.org/officeDocument/2006/relationships/image" Target="../media/image9.svg"/><Relationship Id="rId9" Type="http://schemas.openxmlformats.org/officeDocument/2006/relationships/image" Target="../media/image16.png"/><Relationship Id="rId14" Type="http://schemas.openxmlformats.org/officeDocument/2006/relationships/image" Target="../media/image26.svg"/></Relationships>
</file>

<file path=ppt/slides/_rels/slide23.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45.png"/><Relationship Id="rId3" Type="http://schemas.openxmlformats.org/officeDocument/2006/relationships/image" Target="../media/image8.png"/><Relationship Id="rId7" Type="http://schemas.openxmlformats.org/officeDocument/2006/relationships/image" Target="../media/image60.png"/><Relationship Id="rId12" Type="http://schemas.openxmlformats.org/officeDocument/2006/relationships/image" Target="../media/image2.sv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15.svg"/><Relationship Id="rId11" Type="http://schemas.openxmlformats.org/officeDocument/2006/relationships/image" Target="../media/image1.png"/><Relationship Id="rId5" Type="http://schemas.openxmlformats.org/officeDocument/2006/relationships/image" Target="../media/image14.png"/><Relationship Id="rId10" Type="http://schemas.openxmlformats.org/officeDocument/2006/relationships/image" Target="../media/image47.png"/><Relationship Id="rId4" Type="http://schemas.openxmlformats.org/officeDocument/2006/relationships/image" Target="../media/image9.svg"/><Relationship Id="rId9" Type="http://schemas.openxmlformats.org/officeDocument/2006/relationships/image" Target="../media/image62.svg"/><Relationship Id="rId14" Type="http://schemas.openxmlformats.org/officeDocument/2006/relationships/image" Target="../media/image46.svg"/></Relationships>
</file>

<file path=ppt/slides/_rels/slide24.xml.rels><?xml version="1.0" encoding="UTF-8" standalone="yes"?>
<Relationships xmlns="http://schemas.openxmlformats.org/package/2006/relationships"><Relationship Id="rId8" Type="http://schemas.openxmlformats.org/officeDocument/2006/relationships/image" Target="../media/image64.svg"/><Relationship Id="rId13" Type="http://schemas.openxmlformats.org/officeDocument/2006/relationships/image" Target="../media/image65.png"/><Relationship Id="rId3" Type="http://schemas.openxmlformats.org/officeDocument/2006/relationships/image" Target="../media/image8.png"/><Relationship Id="rId7" Type="http://schemas.openxmlformats.org/officeDocument/2006/relationships/image" Target="../media/image63.png"/><Relationship Id="rId12" Type="http://schemas.openxmlformats.org/officeDocument/2006/relationships/image" Target="../media/image2.sv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15.svg"/><Relationship Id="rId11" Type="http://schemas.openxmlformats.org/officeDocument/2006/relationships/image" Target="../media/image1.png"/><Relationship Id="rId5" Type="http://schemas.openxmlformats.org/officeDocument/2006/relationships/image" Target="../media/image14.png"/><Relationship Id="rId10" Type="http://schemas.openxmlformats.org/officeDocument/2006/relationships/image" Target="../media/image46.svg"/><Relationship Id="rId4" Type="http://schemas.openxmlformats.org/officeDocument/2006/relationships/image" Target="../media/image9.svg"/><Relationship Id="rId9" Type="http://schemas.openxmlformats.org/officeDocument/2006/relationships/image" Target="../media/image45.png"/><Relationship Id="rId14" Type="http://schemas.openxmlformats.org/officeDocument/2006/relationships/image" Target="../media/image66.svg"/></Relationships>
</file>

<file path=ppt/slides/_rels/slide25.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1.png"/><Relationship Id="rId7" Type="http://schemas.openxmlformats.org/officeDocument/2006/relationships/image" Target="../media/image32.png"/><Relationship Id="rId12" Type="http://schemas.openxmlformats.org/officeDocument/2006/relationships/image" Target="../media/image29.sv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28.png"/><Relationship Id="rId5" Type="http://schemas.openxmlformats.org/officeDocument/2006/relationships/image" Target="../media/image3.png"/><Relationship Id="rId10" Type="http://schemas.openxmlformats.org/officeDocument/2006/relationships/image" Target="../media/image9.svg"/><Relationship Id="rId4" Type="http://schemas.openxmlformats.org/officeDocument/2006/relationships/image" Target="../media/image2.sv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18" Type="http://schemas.openxmlformats.org/officeDocument/2006/relationships/image" Target="../media/image22.jpe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17" Type="http://schemas.openxmlformats.org/officeDocument/2006/relationships/image" Target="../media/image21.png"/><Relationship Id="rId2" Type="http://schemas.openxmlformats.org/officeDocument/2006/relationships/notesSlide" Target="../notesSlides/notesSlide3.xml"/><Relationship Id="rId16" Type="http://schemas.openxmlformats.org/officeDocument/2006/relationships/hyperlink" Target="https://view.genial.ly/653691283ac3a80011494b74/interactive-content-copy-2023-" TargetMode="External"/><Relationship Id="rId1" Type="http://schemas.openxmlformats.org/officeDocument/2006/relationships/slideLayout" Target="../slideLayouts/slideLayout7.xml"/><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s>
</file>

<file path=ppt/slides/_rels/slide4.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hyperlink" Target="https://drive.google.com/file/d/1UpGu3urJfVuMieWsapJKxk06DIZtJHsy/view?usp=sharing" TargetMode="External"/><Relationship Id="rId18" Type="http://schemas.openxmlformats.org/officeDocument/2006/relationships/image" Target="../media/image24.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17" Type="http://schemas.openxmlformats.org/officeDocument/2006/relationships/hyperlink" Target="https://www.classe.world/go/11snfyqzips33lid" TargetMode="External"/><Relationship Id="rId2" Type="http://schemas.openxmlformats.org/officeDocument/2006/relationships/notesSlide" Target="../notesSlides/notesSlide4.xml"/><Relationship Id="rId16"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18.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23.png"/></Relationships>
</file>

<file path=ppt/slides/_rels/slide5.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hyperlink" Target="https://drive.google.com/file/d/1pTv4ai_EhT9XfDk92IGj9xPS_Z1cQK_1/view?usp=sharing" TargetMode="External"/><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notesSlide" Target="../notesSlides/notesSlide5.xml"/><Relationship Id="rId16"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18.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23.png"/></Relationships>
</file>

<file path=ppt/slides/_rels/slide6.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8.png"/><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27.png"/><Relationship Id="rId4" Type="http://schemas.openxmlformats.org/officeDocument/2006/relationships/image" Target="../media/image9.svg"/><Relationship Id="rId9"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5.png"/><Relationship Id="rId3" Type="http://schemas.openxmlformats.org/officeDocument/2006/relationships/image" Target="../media/image8.png"/><Relationship Id="rId7" Type="http://schemas.openxmlformats.org/officeDocument/2006/relationships/image" Target="../media/image14.png"/><Relationship Id="rId12" Type="http://schemas.openxmlformats.org/officeDocument/2006/relationships/image" Target="../media/image29.sv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3.svg"/><Relationship Id="rId11" Type="http://schemas.openxmlformats.org/officeDocument/2006/relationships/image" Target="../media/image2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9.svg"/><Relationship Id="rId9" Type="http://schemas.openxmlformats.org/officeDocument/2006/relationships/image" Target="../media/image16.png"/><Relationship Id="rId14" Type="http://schemas.openxmlformats.org/officeDocument/2006/relationships/image" Target="../media/image26.svg"/></Relationships>
</file>

<file path=ppt/slides/_rels/slide8.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18" Type="http://schemas.openxmlformats.org/officeDocument/2006/relationships/image" Target="../media/image2.svg"/><Relationship Id="rId26" Type="http://schemas.openxmlformats.org/officeDocument/2006/relationships/image" Target="../media/image41.png"/><Relationship Id="rId3" Type="http://schemas.openxmlformats.org/officeDocument/2006/relationships/image" Target="../media/image30.png"/><Relationship Id="rId21" Type="http://schemas.openxmlformats.org/officeDocument/2006/relationships/image" Target="../media/image36.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1.png"/><Relationship Id="rId25" Type="http://schemas.openxmlformats.org/officeDocument/2006/relationships/image" Target="../media/image40.jpeg"/><Relationship Id="rId2" Type="http://schemas.openxmlformats.org/officeDocument/2006/relationships/notesSlide" Target="../notesSlides/notesSlide8.xml"/><Relationship Id="rId16" Type="http://schemas.openxmlformats.org/officeDocument/2006/relationships/image" Target="../media/image33.svg"/><Relationship Id="rId20" Type="http://schemas.openxmlformats.org/officeDocument/2006/relationships/image" Target="../media/image35.svg"/><Relationship Id="rId29" Type="http://schemas.openxmlformats.org/officeDocument/2006/relationships/image" Target="../media/image44.sv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4.png"/><Relationship Id="rId24" Type="http://schemas.openxmlformats.org/officeDocument/2006/relationships/image" Target="../media/image39.svg"/><Relationship Id="rId32" Type="http://schemas.openxmlformats.org/officeDocument/2006/relationships/image" Target="../media/image47.png"/><Relationship Id="rId5" Type="http://schemas.openxmlformats.org/officeDocument/2006/relationships/image" Target="../media/image8.png"/><Relationship Id="rId15" Type="http://schemas.openxmlformats.org/officeDocument/2006/relationships/image" Target="../media/image32.png"/><Relationship Id="rId23" Type="http://schemas.openxmlformats.org/officeDocument/2006/relationships/image" Target="../media/image38.png"/><Relationship Id="rId28" Type="http://schemas.openxmlformats.org/officeDocument/2006/relationships/image" Target="../media/image43.png"/><Relationship Id="rId10" Type="http://schemas.openxmlformats.org/officeDocument/2006/relationships/image" Target="../media/image13.svg"/><Relationship Id="rId19" Type="http://schemas.openxmlformats.org/officeDocument/2006/relationships/image" Target="../media/image34.png"/><Relationship Id="rId31" Type="http://schemas.openxmlformats.org/officeDocument/2006/relationships/image" Target="../media/image46.svg"/><Relationship Id="rId4" Type="http://schemas.openxmlformats.org/officeDocument/2006/relationships/image" Target="../media/image31.svg"/><Relationship Id="rId9" Type="http://schemas.openxmlformats.org/officeDocument/2006/relationships/image" Target="../media/image12.png"/><Relationship Id="rId14" Type="http://schemas.openxmlformats.org/officeDocument/2006/relationships/image" Target="../media/image17.svg"/><Relationship Id="rId22" Type="http://schemas.openxmlformats.org/officeDocument/2006/relationships/image" Target="../media/image37.svg"/><Relationship Id="rId27" Type="http://schemas.openxmlformats.org/officeDocument/2006/relationships/image" Target="../media/image42.svg"/><Relationship Id="rId30" Type="http://schemas.openxmlformats.org/officeDocument/2006/relationships/image" Target="../media/image45.png"/></Relationships>
</file>

<file path=ppt/slides/_rels/slide9.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46.svg"/><Relationship Id="rId3" Type="http://schemas.openxmlformats.org/officeDocument/2006/relationships/image" Target="../media/image8.png"/><Relationship Id="rId7" Type="http://schemas.openxmlformats.org/officeDocument/2006/relationships/image" Target="../media/image25.png"/><Relationship Id="rId12" Type="http://schemas.openxmlformats.org/officeDocument/2006/relationships/image" Target="../media/image45.png"/><Relationship Id="rId2" Type="http://schemas.openxmlformats.org/officeDocument/2006/relationships/notesSlide" Target="../notesSlides/notesSlide9.xml"/><Relationship Id="rId16"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5.svg"/><Relationship Id="rId11" Type="http://schemas.openxmlformats.org/officeDocument/2006/relationships/image" Target="../media/image2.svg"/><Relationship Id="rId5" Type="http://schemas.openxmlformats.org/officeDocument/2006/relationships/image" Target="../media/image14.png"/><Relationship Id="rId15" Type="http://schemas.openxmlformats.org/officeDocument/2006/relationships/image" Target="../media/image50.svg"/><Relationship Id="rId10" Type="http://schemas.openxmlformats.org/officeDocument/2006/relationships/image" Target="../media/image1.png"/><Relationship Id="rId4" Type="http://schemas.openxmlformats.org/officeDocument/2006/relationships/image" Target="../media/image9.svg"/><Relationship Id="rId9" Type="http://schemas.openxmlformats.org/officeDocument/2006/relationships/image" Target="../media/image48.png"/><Relationship Id="rId14" Type="http://schemas.openxmlformats.org/officeDocument/2006/relationships/image" Target="../media/image4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2725169">
            <a:off x="2208027" y="3441204"/>
            <a:ext cx="5952066" cy="6384612"/>
          </a:xfrm>
          <a:custGeom>
            <a:avLst/>
            <a:gdLst/>
            <a:ahLst/>
            <a:cxnLst/>
            <a:rect l="l" t="t" r="r" b="b"/>
            <a:pathLst>
              <a:path w="7113199" h="7584845">
                <a:moveTo>
                  <a:pt x="0" y="0"/>
                </a:moveTo>
                <a:lnTo>
                  <a:pt x="7113199" y="0"/>
                </a:lnTo>
                <a:lnTo>
                  <a:pt x="7113199" y="7584846"/>
                </a:lnTo>
                <a:lnTo>
                  <a:pt x="0" y="758484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r>
              <a:rPr lang="he-IL" dirty="0"/>
              <a:t> </a:t>
            </a:r>
          </a:p>
        </p:txBody>
      </p:sp>
      <p:sp>
        <p:nvSpPr>
          <p:cNvPr id="3" name="Freeform 3"/>
          <p:cNvSpPr/>
          <p:nvPr/>
        </p:nvSpPr>
        <p:spPr>
          <a:xfrm>
            <a:off x="5803977" y="2273071"/>
            <a:ext cx="10871958" cy="3654478"/>
          </a:xfrm>
          <a:custGeom>
            <a:avLst/>
            <a:gdLst/>
            <a:ahLst/>
            <a:cxnLst/>
            <a:rect l="l" t="t" r="r" b="b"/>
            <a:pathLst>
              <a:path w="6871218" h="6321521">
                <a:moveTo>
                  <a:pt x="0" y="0"/>
                </a:moveTo>
                <a:lnTo>
                  <a:pt x="6871218" y="0"/>
                </a:lnTo>
                <a:lnTo>
                  <a:pt x="6871218" y="6321521"/>
                </a:lnTo>
                <a:lnTo>
                  <a:pt x="0" y="632152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he-IL"/>
          </a:p>
        </p:txBody>
      </p:sp>
      <p:sp>
        <p:nvSpPr>
          <p:cNvPr id="4" name="Freeform 4"/>
          <p:cNvSpPr/>
          <p:nvPr/>
        </p:nvSpPr>
        <p:spPr>
          <a:xfrm>
            <a:off x="14401800" y="2273071"/>
            <a:ext cx="2590800" cy="1498830"/>
          </a:xfrm>
          <a:custGeom>
            <a:avLst/>
            <a:gdLst/>
            <a:ahLst/>
            <a:cxnLst/>
            <a:rect l="l" t="t" r="r" b="b"/>
            <a:pathLst>
              <a:path w="1844948" h="2234944">
                <a:moveTo>
                  <a:pt x="0" y="0"/>
                </a:moveTo>
                <a:lnTo>
                  <a:pt x="1844948" y="0"/>
                </a:lnTo>
                <a:lnTo>
                  <a:pt x="1844948" y="2234944"/>
                </a:lnTo>
                <a:lnTo>
                  <a:pt x="0" y="2234944"/>
                </a:lnTo>
                <a:lnTo>
                  <a:pt x="0" y="0"/>
                </a:lnTo>
                <a:close/>
              </a:path>
            </a:pathLst>
          </a:custGeom>
          <a:blipFill>
            <a:blip r:embed="rId5">
              <a:extLst>
                <a:ext uri="{96DAC541-7B7A-43D3-8B79-37D633B846F1}">
                  <asvg:svgBlip xmlns:asvg="http://schemas.microsoft.com/office/drawing/2016/SVG/main" r:embed="rId6"/>
                </a:ext>
              </a:extLst>
            </a:blip>
            <a:stretch>
              <a:fillRect l="-272434" t="-7959" b="-174889"/>
            </a:stretch>
          </a:blipFill>
        </p:spPr>
        <p:txBody>
          <a:bodyPr/>
          <a:lstStyle/>
          <a:p>
            <a:endParaRPr lang="he-IL"/>
          </a:p>
        </p:txBody>
      </p:sp>
      <p:sp>
        <p:nvSpPr>
          <p:cNvPr id="13" name="TextBox 12">
            <a:extLst>
              <a:ext uri="{FF2B5EF4-FFF2-40B4-BE49-F238E27FC236}">
                <a16:creationId xmlns:a16="http://schemas.microsoft.com/office/drawing/2014/main" id="{41FE9E92-64C4-E9FF-597C-5CBC0DA9C1E2}"/>
              </a:ext>
            </a:extLst>
          </p:cNvPr>
          <p:cNvSpPr txBox="1"/>
          <p:nvPr/>
        </p:nvSpPr>
        <p:spPr>
          <a:xfrm>
            <a:off x="6781800" y="2708642"/>
            <a:ext cx="9272016" cy="2492990"/>
          </a:xfrm>
          <a:prstGeom prst="rect">
            <a:avLst/>
          </a:prstGeom>
          <a:noFill/>
        </p:spPr>
        <p:txBody>
          <a:bodyPr wrap="square">
            <a:spAutoFit/>
          </a:bodyPr>
          <a:lstStyle/>
          <a:p>
            <a:pPr algn="ctr" rtl="1">
              <a:spcBef>
                <a:spcPts val="1200"/>
              </a:spcBef>
            </a:pPr>
            <a:r>
              <a:rPr lang="he-IL" sz="8800" b="1" dirty="0">
                <a:latin typeface="Calibri" panose="020F0502020204030204" pitchFamily="34" charset="0"/>
                <a:ea typeface="Calibri" panose="020F0502020204030204" pitchFamily="34" charset="0"/>
                <a:cs typeface="Calibri" panose="020F0502020204030204" pitchFamily="34" charset="0"/>
              </a:rPr>
              <a:t>האב והבנים</a:t>
            </a:r>
            <a:endParaRPr lang="he-IL" sz="7200" b="1" dirty="0">
              <a:latin typeface="Calibri" panose="020F0502020204030204" pitchFamily="34" charset="0"/>
              <a:ea typeface="Calibri" panose="020F0502020204030204" pitchFamily="34" charset="0"/>
              <a:cs typeface="Calibri" panose="020F0502020204030204" pitchFamily="34" charset="0"/>
            </a:endParaRPr>
          </a:p>
          <a:p>
            <a:pPr algn="ctr" rtl="1">
              <a:spcBef>
                <a:spcPts val="1200"/>
              </a:spcBef>
            </a:pPr>
            <a:r>
              <a:rPr lang="he-IL" sz="4000" b="1" dirty="0">
                <a:latin typeface="Calibri" panose="020F0502020204030204" pitchFamily="34" charset="0"/>
                <a:ea typeface="Calibri" panose="020F0502020204030204" pitchFamily="34" charset="0"/>
                <a:cs typeface="Calibri" panose="020F0502020204030204" pitchFamily="34" charset="0"/>
              </a:rPr>
              <a:t>שיעור מקוון להוראה מרחוק </a:t>
            </a:r>
          </a:p>
          <a:p>
            <a:pPr algn="ctr" rtl="1"/>
            <a:endParaRPr lang="he-IL" sz="1800" dirty="0">
              <a:latin typeface="Segoe UI Semilight" panose="020B0402040204020203" pitchFamily="34" charset="0"/>
              <a:cs typeface="Segoe UI Semilight" panose="020B0402040204020203" pitchFamily="34" charset="0"/>
            </a:endParaRPr>
          </a:p>
        </p:txBody>
      </p:sp>
      <p:sp>
        <p:nvSpPr>
          <p:cNvPr id="14" name="TextBox 13">
            <a:extLst>
              <a:ext uri="{FF2B5EF4-FFF2-40B4-BE49-F238E27FC236}">
                <a16:creationId xmlns:a16="http://schemas.microsoft.com/office/drawing/2014/main" id="{156762F9-667D-5EF9-7CA2-2CED8D3F3B49}"/>
              </a:ext>
            </a:extLst>
          </p:cNvPr>
          <p:cNvSpPr txBox="1"/>
          <p:nvPr/>
        </p:nvSpPr>
        <p:spPr>
          <a:xfrm>
            <a:off x="2644449" y="4800780"/>
            <a:ext cx="5140417" cy="3134191"/>
          </a:xfrm>
          <a:prstGeom prst="rect">
            <a:avLst/>
          </a:prstGeom>
          <a:noFill/>
        </p:spPr>
        <p:txBody>
          <a:bodyPr wrap="square">
            <a:spAutoFit/>
          </a:bodyPr>
          <a:lstStyle/>
          <a:p>
            <a:pPr algn="ctr" rtl="1"/>
            <a:endParaRPr lang="he-IL" sz="4000" dirty="0">
              <a:latin typeface="Segoe UI Semilight" panose="020B0402040204020203" pitchFamily="34" charset="0"/>
              <a:cs typeface="Segoe UI Semilight" panose="020B0402040204020203" pitchFamily="34" charset="0"/>
            </a:endParaRPr>
          </a:p>
          <a:p>
            <a:pPr algn="ctr" rtl="1">
              <a:lnSpc>
                <a:spcPts val="5500"/>
              </a:lnSpc>
            </a:pPr>
            <a:r>
              <a:rPr lang="he-IL" sz="4000" dirty="0">
                <a:latin typeface="Calibri" panose="020F0502020204030204" pitchFamily="34" charset="0"/>
                <a:ea typeface="Calibri" panose="020F0502020204030204" pitchFamily="34" charset="0"/>
                <a:cs typeface="Calibri" panose="020F0502020204030204" pitchFamily="34" charset="0"/>
              </a:rPr>
              <a:t>מבוסס על התוכנית "</a:t>
            </a:r>
            <a:r>
              <a:rPr lang="he-IL" sz="4400" b="1" dirty="0">
                <a:latin typeface="Calibri" panose="020F0502020204030204" pitchFamily="34" charset="0"/>
                <a:ea typeface="Calibri" panose="020F0502020204030204" pitchFamily="34" charset="0"/>
                <a:cs typeface="Calibri" panose="020F0502020204030204" pitchFamily="34" charset="0"/>
                <a:hlinkClick r:id="rId7"/>
              </a:rPr>
              <a:t>קריאה מהנה</a:t>
            </a:r>
            <a:r>
              <a:rPr lang="he-IL" sz="4000" dirty="0">
                <a:latin typeface="Calibri" panose="020F0502020204030204" pitchFamily="34" charset="0"/>
                <a:ea typeface="Calibri" panose="020F0502020204030204" pitchFamily="34" charset="0"/>
                <a:cs typeface="Calibri" panose="020F0502020204030204" pitchFamily="34" charset="0"/>
              </a:rPr>
              <a:t>!"</a:t>
            </a:r>
          </a:p>
          <a:p>
            <a:pPr algn="ctr" rtl="1">
              <a:spcBef>
                <a:spcPts val="1200"/>
              </a:spcBef>
            </a:pPr>
            <a:r>
              <a:rPr lang="he-IL" sz="2800" dirty="0">
                <a:latin typeface="Calibri" panose="020F0502020204030204" pitchFamily="34" charset="0"/>
                <a:ea typeface="Calibri" panose="020F0502020204030204" pitchFamily="34" charset="0"/>
                <a:cs typeface="Calibri" panose="020F0502020204030204" pitchFamily="34" charset="0"/>
              </a:rPr>
              <a:t>לקידום שטף קריאה </a:t>
            </a:r>
            <a:br>
              <a:rPr lang="en-US" sz="2800" dirty="0">
                <a:latin typeface="Calibri" panose="020F0502020204030204" pitchFamily="34" charset="0"/>
                <a:ea typeface="Calibri" panose="020F0502020204030204" pitchFamily="34" charset="0"/>
                <a:cs typeface="Calibri" panose="020F0502020204030204" pitchFamily="34" charset="0"/>
              </a:rPr>
            </a:br>
            <a:r>
              <a:rPr lang="he-IL" sz="2800" dirty="0">
                <a:latin typeface="Calibri" panose="020F0502020204030204" pitchFamily="34" charset="0"/>
                <a:ea typeface="Calibri" panose="020F0502020204030204" pitchFamily="34" charset="0"/>
                <a:cs typeface="Calibri" panose="020F0502020204030204" pitchFamily="34" charset="0"/>
              </a:rPr>
              <a:t>בזיקה להבנת הנקרא</a:t>
            </a:r>
            <a:endParaRPr lang="LID4096" sz="2800" dirty="0">
              <a:latin typeface="Calibri" panose="020F0502020204030204" pitchFamily="34" charset="0"/>
              <a:ea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4184344A-43B6-6149-972C-538191DB42C9}"/>
              </a:ext>
            </a:extLst>
          </p:cNvPr>
          <p:cNvSpPr txBox="1"/>
          <p:nvPr/>
        </p:nvSpPr>
        <p:spPr>
          <a:xfrm>
            <a:off x="2514600" y="187439"/>
            <a:ext cx="13407888" cy="954107"/>
          </a:xfrm>
          <a:prstGeom prst="rect">
            <a:avLst/>
          </a:prstGeom>
          <a:noFill/>
        </p:spPr>
        <p:txBody>
          <a:bodyPr wrap="square" rtlCol="1">
            <a:spAutoFit/>
          </a:bodyPr>
          <a:lstStyle/>
          <a:p>
            <a:pPr algn="ctr" rtl="1"/>
            <a:r>
              <a:rPr lang="he-IL" sz="2800" b="1" dirty="0">
                <a:latin typeface="Segoe UI Semilight" panose="020B0402040204020203" pitchFamily="34" charset="0"/>
                <a:cs typeface="Segoe UI Semilight" panose="020B0402040204020203" pitchFamily="34" charset="0"/>
              </a:rPr>
              <a:t>משרד החינוך</a:t>
            </a:r>
          </a:p>
          <a:p>
            <a:pPr algn="ctr" rtl="1"/>
            <a:r>
              <a:rPr lang="he-IL" sz="2800" dirty="0">
                <a:latin typeface="Segoe UI Semilight" panose="020B0402040204020203" pitchFamily="34" charset="0"/>
                <a:cs typeface="Segoe UI Semilight" panose="020B0402040204020203" pitchFamily="34" charset="0"/>
              </a:rPr>
              <a:t>המזכירות הפדגוגית, אגף שפות</a:t>
            </a:r>
            <a:r>
              <a:rPr lang="en-US" sz="2800" dirty="0">
                <a:latin typeface="Segoe UI Semilight" panose="020B0402040204020203" pitchFamily="34" charset="0"/>
                <a:cs typeface="Segoe UI Semilight" panose="020B0402040204020203" pitchFamily="34" charset="0"/>
              </a:rPr>
              <a:t> – </a:t>
            </a:r>
            <a:r>
              <a:rPr lang="he-IL" sz="2800" dirty="0">
                <a:latin typeface="Segoe UI Semilight" panose="020B0402040204020203" pitchFamily="34" charset="0"/>
                <a:cs typeface="Segoe UI Semilight" panose="020B0402040204020203" pitchFamily="34" charset="0"/>
              </a:rPr>
              <a:t>הפיקוח על הוראת העברית ביסודי</a:t>
            </a:r>
          </a:p>
        </p:txBody>
      </p:sp>
      <p:sp>
        <p:nvSpPr>
          <p:cNvPr id="17" name="Rectangle 16">
            <a:extLst>
              <a:ext uri="{FF2B5EF4-FFF2-40B4-BE49-F238E27FC236}">
                <a16:creationId xmlns:a16="http://schemas.microsoft.com/office/drawing/2014/main" id="{B6347080-8A19-0F3F-F510-0759DA672CF0}"/>
              </a:ext>
            </a:extLst>
          </p:cNvPr>
          <p:cNvSpPr/>
          <p:nvPr/>
        </p:nvSpPr>
        <p:spPr>
          <a:xfrm>
            <a:off x="152400" y="187439"/>
            <a:ext cx="17907000" cy="9912122"/>
          </a:xfrm>
          <a:custGeom>
            <a:avLst/>
            <a:gdLst>
              <a:gd name="connsiteX0" fmla="*/ 0 w 17907000"/>
              <a:gd name="connsiteY0" fmla="*/ 0 h 9912122"/>
              <a:gd name="connsiteX1" fmla="*/ 867801 w 17907000"/>
              <a:gd name="connsiteY1" fmla="*/ 0 h 9912122"/>
              <a:gd name="connsiteX2" fmla="*/ 1914672 w 17907000"/>
              <a:gd name="connsiteY2" fmla="*/ 0 h 9912122"/>
              <a:gd name="connsiteX3" fmla="*/ 2782472 w 17907000"/>
              <a:gd name="connsiteY3" fmla="*/ 0 h 9912122"/>
              <a:gd name="connsiteX4" fmla="*/ 3829343 w 17907000"/>
              <a:gd name="connsiteY4" fmla="*/ 0 h 9912122"/>
              <a:gd name="connsiteX5" fmla="*/ 4339004 w 17907000"/>
              <a:gd name="connsiteY5" fmla="*/ 0 h 9912122"/>
              <a:gd name="connsiteX6" fmla="*/ 5206805 w 17907000"/>
              <a:gd name="connsiteY6" fmla="*/ 0 h 9912122"/>
              <a:gd name="connsiteX7" fmla="*/ 5358325 w 17907000"/>
              <a:gd name="connsiteY7" fmla="*/ 0 h 9912122"/>
              <a:gd name="connsiteX8" fmla="*/ 5688916 w 17907000"/>
              <a:gd name="connsiteY8" fmla="*/ 0 h 9912122"/>
              <a:gd name="connsiteX9" fmla="*/ 5840437 w 17907000"/>
              <a:gd name="connsiteY9" fmla="*/ 0 h 9912122"/>
              <a:gd name="connsiteX10" fmla="*/ 5991958 w 17907000"/>
              <a:gd name="connsiteY10" fmla="*/ 0 h 9912122"/>
              <a:gd name="connsiteX11" fmla="*/ 6680688 w 17907000"/>
              <a:gd name="connsiteY11" fmla="*/ 0 h 9912122"/>
              <a:gd name="connsiteX12" fmla="*/ 6832209 w 17907000"/>
              <a:gd name="connsiteY12" fmla="*/ 0 h 9912122"/>
              <a:gd name="connsiteX13" fmla="*/ 6983730 w 17907000"/>
              <a:gd name="connsiteY13" fmla="*/ 0 h 9912122"/>
              <a:gd name="connsiteX14" fmla="*/ 7851531 w 17907000"/>
              <a:gd name="connsiteY14" fmla="*/ 0 h 9912122"/>
              <a:gd name="connsiteX15" fmla="*/ 8003052 w 17907000"/>
              <a:gd name="connsiteY15" fmla="*/ 0 h 9912122"/>
              <a:gd name="connsiteX16" fmla="*/ 8691782 w 17907000"/>
              <a:gd name="connsiteY16" fmla="*/ 0 h 9912122"/>
              <a:gd name="connsiteX17" fmla="*/ 9022373 w 17907000"/>
              <a:gd name="connsiteY17" fmla="*/ 0 h 9912122"/>
              <a:gd name="connsiteX18" fmla="*/ 10069244 w 17907000"/>
              <a:gd name="connsiteY18" fmla="*/ 0 h 9912122"/>
              <a:gd name="connsiteX19" fmla="*/ 10937045 w 17907000"/>
              <a:gd name="connsiteY19" fmla="*/ 0 h 9912122"/>
              <a:gd name="connsiteX20" fmla="*/ 11446705 w 17907000"/>
              <a:gd name="connsiteY20" fmla="*/ 0 h 9912122"/>
              <a:gd name="connsiteX21" fmla="*/ 11598226 w 17907000"/>
              <a:gd name="connsiteY21" fmla="*/ 0 h 9912122"/>
              <a:gd name="connsiteX22" fmla="*/ 12286957 w 17907000"/>
              <a:gd name="connsiteY22" fmla="*/ 0 h 9912122"/>
              <a:gd name="connsiteX23" fmla="*/ 12438478 w 17907000"/>
              <a:gd name="connsiteY23" fmla="*/ 0 h 9912122"/>
              <a:gd name="connsiteX24" fmla="*/ 13127208 w 17907000"/>
              <a:gd name="connsiteY24" fmla="*/ 0 h 9912122"/>
              <a:gd name="connsiteX25" fmla="*/ 13815939 w 17907000"/>
              <a:gd name="connsiteY25" fmla="*/ 0 h 9912122"/>
              <a:gd name="connsiteX26" fmla="*/ 14683740 w 17907000"/>
              <a:gd name="connsiteY26" fmla="*/ 0 h 9912122"/>
              <a:gd name="connsiteX27" fmla="*/ 15730611 w 17907000"/>
              <a:gd name="connsiteY27" fmla="*/ 0 h 9912122"/>
              <a:gd name="connsiteX28" fmla="*/ 15882132 w 17907000"/>
              <a:gd name="connsiteY28" fmla="*/ 0 h 9912122"/>
              <a:gd name="connsiteX29" fmla="*/ 16749932 w 17907000"/>
              <a:gd name="connsiteY29" fmla="*/ 0 h 9912122"/>
              <a:gd name="connsiteX30" fmla="*/ 17907000 w 17907000"/>
              <a:gd name="connsiteY30" fmla="*/ 0 h 9912122"/>
              <a:gd name="connsiteX31" fmla="*/ 17907000 w 17907000"/>
              <a:gd name="connsiteY31" fmla="*/ 561687 h 9912122"/>
              <a:gd name="connsiteX32" fmla="*/ 17907000 w 17907000"/>
              <a:gd name="connsiteY32" fmla="*/ 925131 h 9912122"/>
              <a:gd name="connsiteX33" fmla="*/ 17907000 w 17907000"/>
              <a:gd name="connsiteY33" fmla="*/ 1486818 h 9912122"/>
              <a:gd name="connsiteX34" fmla="*/ 17907000 w 17907000"/>
              <a:gd name="connsiteY34" fmla="*/ 2246748 h 9912122"/>
              <a:gd name="connsiteX35" fmla="*/ 17907000 w 17907000"/>
              <a:gd name="connsiteY35" fmla="*/ 2610192 h 9912122"/>
              <a:gd name="connsiteX36" fmla="*/ 17907000 w 17907000"/>
              <a:gd name="connsiteY36" fmla="*/ 3370121 h 9912122"/>
              <a:gd name="connsiteX37" fmla="*/ 17907000 w 17907000"/>
              <a:gd name="connsiteY37" fmla="*/ 3733566 h 9912122"/>
              <a:gd name="connsiteX38" fmla="*/ 17907000 w 17907000"/>
              <a:gd name="connsiteY38" fmla="*/ 4196132 h 9912122"/>
              <a:gd name="connsiteX39" fmla="*/ 17907000 w 17907000"/>
              <a:gd name="connsiteY39" fmla="*/ 5055182 h 9912122"/>
              <a:gd name="connsiteX40" fmla="*/ 17907000 w 17907000"/>
              <a:gd name="connsiteY40" fmla="*/ 5715990 h 9912122"/>
              <a:gd name="connsiteX41" fmla="*/ 17907000 w 17907000"/>
              <a:gd name="connsiteY41" fmla="*/ 6277677 h 9912122"/>
              <a:gd name="connsiteX42" fmla="*/ 17907000 w 17907000"/>
              <a:gd name="connsiteY42" fmla="*/ 6839364 h 9912122"/>
              <a:gd name="connsiteX43" fmla="*/ 17907000 w 17907000"/>
              <a:gd name="connsiteY43" fmla="*/ 7599294 h 9912122"/>
              <a:gd name="connsiteX44" fmla="*/ 17907000 w 17907000"/>
              <a:gd name="connsiteY44" fmla="*/ 8458344 h 9912122"/>
              <a:gd name="connsiteX45" fmla="*/ 17907000 w 17907000"/>
              <a:gd name="connsiteY45" fmla="*/ 9218273 h 9912122"/>
              <a:gd name="connsiteX46" fmla="*/ 17907000 w 17907000"/>
              <a:gd name="connsiteY46" fmla="*/ 9912122 h 9912122"/>
              <a:gd name="connsiteX47" fmla="*/ 17576409 w 17907000"/>
              <a:gd name="connsiteY47" fmla="*/ 9912122 h 9912122"/>
              <a:gd name="connsiteX48" fmla="*/ 17066748 w 17907000"/>
              <a:gd name="connsiteY48" fmla="*/ 9912122 h 9912122"/>
              <a:gd name="connsiteX49" fmla="*/ 16915228 w 17907000"/>
              <a:gd name="connsiteY49" fmla="*/ 9912122 h 9912122"/>
              <a:gd name="connsiteX50" fmla="*/ 16584637 w 17907000"/>
              <a:gd name="connsiteY50" fmla="*/ 9912122 h 9912122"/>
              <a:gd name="connsiteX51" fmla="*/ 15537766 w 17907000"/>
              <a:gd name="connsiteY51" fmla="*/ 9912122 h 9912122"/>
              <a:gd name="connsiteX52" fmla="*/ 14849035 w 17907000"/>
              <a:gd name="connsiteY52" fmla="*/ 9912122 h 9912122"/>
              <a:gd name="connsiteX53" fmla="*/ 14339375 w 17907000"/>
              <a:gd name="connsiteY53" fmla="*/ 9912122 h 9912122"/>
              <a:gd name="connsiteX54" fmla="*/ 14187854 w 17907000"/>
              <a:gd name="connsiteY54" fmla="*/ 9912122 h 9912122"/>
              <a:gd name="connsiteX55" fmla="*/ 13857263 w 17907000"/>
              <a:gd name="connsiteY55" fmla="*/ 9912122 h 9912122"/>
              <a:gd name="connsiteX56" fmla="*/ 13705742 w 17907000"/>
              <a:gd name="connsiteY56" fmla="*/ 9912122 h 9912122"/>
              <a:gd name="connsiteX57" fmla="*/ 13375152 w 17907000"/>
              <a:gd name="connsiteY57" fmla="*/ 9912122 h 9912122"/>
              <a:gd name="connsiteX58" fmla="*/ 12328281 w 17907000"/>
              <a:gd name="connsiteY58" fmla="*/ 9912122 h 9912122"/>
              <a:gd name="connsiteX59" fmla="*/ 12176760 w 17907000"/>
              <a:gd name="connsiteY59" fmla="*/ 9912122 h 9912122"/>
              <a:gd name="connsiteX60" fmla="*/ 11667099 w 17907000"/>
              <a:gd name="connsiteY60" fmla="*/ 9912122 h 9912122"/>
              <a:gd name="connsiteX61" fmla="*/ 10620228 w 17907000"/>
              <a:gd name="connsiteY61" fmla="*/ 9912122 h 9912122"/>
              <a:gd name="connsiteX62" fmla="*/ 10289638 w 17907000"/>
              <a:gd name="connsiteY62" fmla="*/ 9912122 h 9912122"/>
              <a:gd name="connsiteX63" fmla="*/ 9421837 w 17907000"/>
              <a:gd name="connsiteY63" fmla="*/ 9912122 h 9912122"/>
              <a:gd name="connsiteX64" fmla="*/ 8374966 w 17907000"/>
              <a:gd name="connsiteY64" fmla="*/ 9912122 h 9912122"/>
              <a:gd name="connsiteX65" fmla="*/ 8044375 w 17907000"/>
              <a:gd name="connsiteY65" fmla="*/ 9912122 h 9912122"/>
              <a:gd name="connsiteX66" fmla="*/ 7534715 w 17907000"/>
              <a:gd name="connsiteY66" fmla="*/ 9912122 h 9912122"/>
              <a:gd name="connsiteX67" fmla="*/ 7025054 w 17907000"/>
              <a:gd name="connsiteY67" fmla="*/ 9912122 h 9912122"/>
              <a:gd name="connsiteX68" fmla="*/ 5978183 w 17907000"/>
              <a:gd name="connsiteY68" fmla="*/ 9912122 h 9912122"/>
              <a:gd name="connsiteX69" fmla="*/ 5110382 w 17907000"/>
              <a:gd name="connsiteY69" fmla="*/ 9912122 h 9912122"/>
              <a:gd name="connsiteX70" fmla="*/ 4242582 w 17907000"/>
              <a:gd name="connsiteY70" fmla="*/ 9912122 h 9912122"/>
              <a:gd name="connsiteX71" fmla="*/ 3374781 w 17907000"/>
              <a:gd name="connsiteY71" fmla="*/ 9912122 h 9912122"/>
              <a:gd name="connsiteX72" fmla="*/ 3223260 w 17907000"/>
              <a:gd name="connsiteY72" fmla="*/ 9912122 h 9912122"/>
              <a:gd name="connsiteX73" fmla="*/ 2176389 w 17907000"/>
              <a:gd name="connsiteY73" fmla="*/ 9912122 h 9912122"/>
              <a:gd name="connsiteX74" fmla="*/ 1129518 w 17907000"/>
              <a:gd name="connsiteY74" fmla="*/ 9912122 h 9912122"/>
              <a:gd name="connsiteX75" fmla="*/ 0 w 17907000"/>
              <a:gd name="connsiteY75" fmla="*/ 9912122 h 9912122"/>
              <a:gd name="connsiteX76" fmla="*/ 0 w 17907000"/>
              <a:gd name="connsiteY76" fmla="*/ 9251314 h 9912122"/>
              <a:gd name="connsiteX77" fmla="*/ 0 w 17907000"/>
              <a:gd name="connsiteY77" fmla="*/ 8887869 h 9912122"/>
              <a:gd name="connsiteX78" fmla="*/ 0 w 17907000"/>
              <a:gd name="connsiteY78" fmla="*/ 8227061 h 9912122"/>
              <a:gd name="connsiteX79" fmla="*/ 0 w 17907000"/>
              <a:gd name="connsiteY79" fmla="*/ 7467132 h 9912122"/>
              <a:gd name="connsiteX80" fmla="*/ 0 w 17907000"/>
              <a:gd name="connsiteY80" fmla="*/ 6806324 h 9912122"/>
              <a:gd name="connsiteX81" fmla="*/ 0 w 17907000"/>
              <a:gd name="connsiteY81" fmla="*/ 6046394 h 9912122"/>
              <a:gd name="connsiteX82" fmla="*/ 0 w 17907000"/>
              <a:gd name="connsiteY82" fmla="*/ 5286465 h 9912122"/>
              <a:gd name="connsiteX83" fmla="*/ 0 w 17907000"/>
              <a:gd name="connsiteY83" fmla="*/ 4427414 h 9912122"/>
              <a:gd name="connsiteX84" fmla="*/ 0 w 17907000"/>
              <a:gd name="connsiteY84" fmla="*/ 3667485 h 9912122"/>
              <a:gd name="connsiteX85" fmla="*/ 0 w 17907000"/>
              <a:gd name="connsiteY85" fmla="*/ 2907556 h 9912122"/>
              <a:gd name="connsiteX86" fmla="*/ 0 w 17907000"/>
              <a:gd name="connsiteY86" fmla="*/ 2544111 h 9912122"/>
              <a:gd name="connsiteX87" fmla="*/ 0 w 17907000"/>
              <a:gd name="connsiteY87" fmla="*/ 1685061 h 9912122"/>
              <a:gd name="connsiteX88" fmla="*/ 0 w 17907000"/>
              <a:gd name="connsiteY88" fmla="*/ 1222495 h 9912122"/>
              <a:gd name="connsiteX89" fmla="*/ 0 w 17907000"/>
              <a:gd name="connsiteY89" fmla="*/ 0 h 9912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907000" h="9912122" extrusionOk="0">
                <a:moveTo>
                  <a:pt x="0" y="0"/>
                </a:moveTo>
                <a:cubicBezTo>
                  <a:pt x="256704" y="-27757"/>
                  <a:pt x="574057" y="16958"/>
                  <a:pt x="867801" y="0"/>
                </a:cubicBezTo>
                <a:cubicBezTo>
                  <a:pt x="1161545" y="-16958"/>
                  <a:pt x="1603708" y="-27745"/>
                  <a:pt x="1914672" y="0"/>
                </a:cubicBezTo>
                <a:cubicBezTo>
                  <a:pt x="2225636" y="27745"/>
                  <a:pt x="2404188" y="-30665"/>
                  <a:pt x="2782472" y="0"/>
                </a:cubicBezTo>
                <a:cubicBezTo>
                  <a:pt x="3160756" y="30665"/>
                  <a:pt x="3337702" y="-26258"/>
                  <a:pt x="3829343" y="0"/>
                </a:cubicBezTo>
                <a:cubicBezTo>
                  <a:pt x="4320984" y="26258"/>
                  <a:pt x="4202850" y="-901"/>
                  <a:pt x="4339004" y="0"/>
                </a:cubicBezTo>
                <a:cubicBezTo>
                  <a:pt x="4475158" y="901"/>
                  <a:pt x="4999322" y="-2183"/>
                  <a:pt x="5206805" y="0"/>
                </a:cubicBezTo>
                <a:cubicBezTo>
                  <a:pt x="5414288" y="2183"/>
                  <a:pt x="5309236" y="-4518"/>
                  <a:pt x="5358325" y="0"/>
                </a:cubicBezTo>
                <a:cubicBezTo>
                  <a:pt x="5407414" y="4518"/>
                  <a:pt x="5611625" y="9330"/>
                  <a:pt x="5688916" y="0"/>
                </a:cubicBezTo>
                <a:cubicBezTo>
                  <a:pt x="5766207" y="-9330"/>
                  <a:pt x="5774492" y="-1078"/>
                  <a:pt x="5840437" y="0"/>
                </a:cubicBezTo>
                <a:cubicBezTo>
                  <a:pt x="5906382" y="1078"/>
                  <a:pt x="5934232" y="619"/>
                  <a:pt x="5991958" y="0"/>
                </a:cubicBezTo>
                <a:cubicBezTo>
                  <a:pt x="6049684" y="-619"/>
                  <a:pt x="6436270" y="-22787"/>
                  <a:pt x="6680688" y="0"/>
                </a:cubicBezTo>
                <a:cubicBezTo>
                  <a:pt x="6925106" y="22787"/>
                  <a:pt x="6797765" y="2689"/>
                  <a:pt x="6832209" y="0"/>
                </a:cubicBezTo>
                <a:cubicBezTo>
                  <a:pt x="6866653" y="-2689"/>
                  <a:pt x="6920336" y="-5542"/>
                  <a:pt x="6983730" y="0"/>
                </a:cubicBezTo>
                <a:cubicBezTo>
                  <a:pt x="7047124" y="5542"/>
                  <a:pt x="7438574" y="-42540"/>
                  <a:pt x="7851531" y="0"/>
                </a:cubicBezTo>
                <a:cubicBezTo>
                  <a:pt x="8264488" y="42540"/>
                  <a:pt x="7948810" y="-3518"/>
                  <a:pt x="8003052" y="0"/>
                </a:cubicBezTo>
                <a:cubicBezTo>
                  <a:pt x="8057294" y="3518"/>
                  <a:pt x="8460138" y="-23150"/>
                  <a:pt x="8691782" y="0"/>
                </a:cubicBezTo>
                <a:cubicBezTo>
                  <a:pt x="8923426" y="23150"/>
                  <a:pt x="8874641" y="5910"/>
                  <a:pt x="9022373" y="0"/>
                </a:cubicBezTo>
                <a:cubicBezTo>
                  <a:pt x="9170105" y="-5910"/>
                  <a:pt x="9609861" y="721"/>
                  <a:pt x="10069244" y="0"/>
                </a:cubicBezTo>
                <a:cubicBezTo>
                  <a:pt x="10528627" y="-721"/>
                  <a:pt x="10628488" y="36826"/>
                  <a:pt x="10937045" y="0"/>
                </a:cubicBezTo>
                <a:cubicBezTo>
                  <a:pt x="11245602" y="-36826"/>
                  <a:pt x="11324199" y="-10468"/>
                  <a:pt x="11446705" y="0"/>
                </a:cubicBezTo>
                <a:cubicBezTo>
                  <a:pt x="11569211" y="10468"/>
                  <a:pt x="11556882" y="5865"/>
                  <a:pt x="11598226" y="0"/>
                </a:cubicBezTo>
                <a:cubicBezTo>
                  <a:pt x="11639570" y="-5865"/>
                  <a:pt x="12051877" y="-15071"/>
                  <a:pt x="12286957" y="0"/>
                </a:cubicBezTo>
                <a:cubicBezTo>
                  <a:pt x="12522037" y="15071"/>
                  <a:pt x="12393281" y="-3191"/>
                  <a:pt x="12438478" y="0"/>
                </a:cubicBezTo>
                <a:cubicBezTo>
                  <a:pt x="12483675" y="3191"/>
                  <a:pt x="12941726" y="-8731"/>
                  <a:pt x="13127208" y="0"/>
                </a:cubicBezTo>
                <a:cubicBezTo>
                  <a:pt x="13312690" y="8731"/>
                  <a:pt x="13626733" y="21806"/>
                  <a:pt x="13815939" y="0"/>
                </a:cubicBezTo>
                <a:cubicBezTo>
                  <a:pt x="14005145" y="-21806"/>
                  <a:pt x="14363415" y="-9399"/>
                  <a:pt x="14683740" y="0"/>
                </a:cubicBezTo>
                <a:cubicBezTo>
                  <a:pt x="15004065" y="9399"/>
                  <a:pt x="15258382" y="-21551"/>
                  <a:pt x="15730611" y="0"/>
                </a:cubicBezTo>
                <a:cubicBezTo>
                  <a:pt x="16202840" y="21551"/>
                  <a:pt x="15818242" y="-2302"/>
                  <a:pt x="15882132" y="0"/>
                </a:cubicBezTo>
                <a:cubicBezTo>
                  <a:pt x="15946022" y="2302"/>
                  <a:pt x="16407947" y="14873"/>
                  <a:pt x="16749932" y="0"/>
                </a:cubicBezTo>
                <a:cubicBezTo>
                  <a:pt x="17091917" y="-14873"/>
                  <a:pt x="17378661" y="27094"/>
                  <a:pt x="17907000" y="0"/>
                </a:cubicBezTo>
                <a:cubicBezTo>
                  <a:pt x="17910569" y="147088"/>
                  <a:pt x="17916947" y="410706"/>
                  <a:pt x="17907000" y="561687"/>
                </a:cubicBezTo>
                <a:cubicBezTo>
                  <a:pt x="17897053" y="712668"/>
                  <a:pt x="17916533" y="829973"/>
                  <a:pt x="17907000" y="925131"/>
                </a:cubicBezTo>
                <a:cubicBezTo>
                  <a:pt x="17897467" y="1020289"/>
                  <a:pt x="17909175" y="1306570"/>
                  <a:pt x="17907000" y="1486818"/>
                </a:cubicBezTo>
                <a:cubicBezTo>
                  <a:pt x="17904825" y="1667066"/>
                  <a:pt x="17903072" y="1893878"/>
                  <a:pt x="17907000" y="2246748"/>
                </a:cubicBezTo>
                <a:cubicBezTo>
                  <a:pt x="17910929" y="2599618"/>
                  <a:pt x="17922375" y="2439377"/>
                  <a:pt x="17907000" y="2610192"/>
                </a:cubicBezTo>
                <a:cubicBezTo>
                  <a:pt x="17891625" y="2781007"/>
                  <a:pt x="17935918" y="3137711"/>
                  <a:pt x="17907000" y="3370121"/>
                </a:cubicBezTo>
                <a:cubicBezTo>
                  <a:pt x="17878082" y="3602531"/>
                  <a:pt x="17905751" y="3600829"/>
                  <a:pt x="17907000" y="3733566"/>
                </a:cubicBezTo>
                <a:cubicBezTo>
                  <a:pt x="17908249" y="3866303"/>
                  <a:pt x="17898951" y="4054360"/>
                  <a:pt x="17907000" y="4196132"/>
                </a:cubicBezTo>
                <a:cubicBezTo>
                  <a:pt x="17915049" y="4337904"/>
                  <a:pt x="17935837" y="4715953"/>
                  <a:pt x="17907000" y="5055182"/>
                </a:cubicBezTo>
                <a:cubicBezTo>
                  <a:pt x="17878164" y="5394411"/>
                  <a:pt x="17912945" y="5556362"/>
                  <a:pt x="17907000" y="5715990"/>
                </a:cubicBezTo>
                <a:cubicBezTo>
                  <a:pt x="17901055" y="5875618"/>
                  <a:pt x="17897692" y="6052938"/>
                  <a:pt x="17907000" y="6277677"/>
                </a:cubicBezTo>
                <a:cubicBezTo>
                  <a:pt x="17916308" y="6502416"/>
                  <a:pt x="17884368" y="6707310"/>
                  <a:pt x="17907000" y="6839364"/>
                </a:cubicBezTo>
                <a:cubicBezTo>
                  <a:pt x="17929632" y="6971418"/>
                  <a:pt x="17936904" y="7255202"/>
                  <a:pt x="17907000" y="7599294"/>
                </a:cubicBezTo>
                <a:cubicBezTo>
                  <a:pt x="17877097" y="7943386"/>
                  <a:pt x="17887734" y="8239492"/>
                  <a:pt x="17907000" y="8458344"/>
                </a:cubicBezTo>
                <a:cubicBezTo>
                  <a:pt x="17926267" y="8677196"/>
                  <a:pt x="17913525" y="8893400"/>
                  <a:pt x="17907000" y="9218273"/>
                </a:cubicBezTo>
                <a:cubicBezTo>
                  <a:pt x="17900475" y="9543146"/>
                  <a:pt x="17929111" y="9717278"/>
                  <a:pt x="17907000" y="9912122"/>
                </a:cubicBezTo>
                <a:cubicBezTo>
                  <a:pt x="17760773" y="9922233"/>
                  <a:pt x="17711196" y="9924153"/>
                  <a:pt x="17576409" y="9912122"/>
                </a:cubicBezTo>
                <a:cubicBezTo>
                  <a:pt x="17441622" y="9900091"/>
                  <a:pt x="17305885" y="9923604"/>
                  <a:pt x="17066748" y="9912122"/>
                </a:cubicBezTo>
                <a:cubicBezTo>
                  <a:pt x="16827611" y="9900640"/>
                  <a:pt x="16972801" y="9917870"/>
                  <a:pt x="16915228" y="9912122"/>
                </a:cubicBezTo>
                <a:cubicBezTo>
                  <a:pt x="16857655" y="9906374"/>
                  <a:pt x="16747815" y="9918093"/>
                  <a:pt x="16584637" y="9912122"/>
                </a:cubicBezTo>
                <a:cubicBezTo>
                  <a:pt x="16421459" y="9906151"/>
                  <a:pt x="15906189" y="9920208"/>
                  <a:pt x="15537766" y="9912122"/>
                </a:cubicBezTo>
                <a:cubicBezTo>
                  <a:pt x="15169343" y="9904036"/>
                  <a:pt x="15010811" y="9943993"/>
                  <a:pt x="14849035" y="9912122"/>
                </a:cubicBezTo>
                <a:cubicBezTo>
                  <a:pt x="14687259" y="9880251"/>
                  <a:pt x="14461449" y="9923778"/>
                  <a:pt x="14339375" y="9912122"/>
                </a:cubicBezTo>
                <a:cubicBezTo>
                  <a:pt x="14217301" y="9900466"/>
                  <a:pt x="14241477" y="9909090"/>
                  <a:pt x="14187854" y="9912122"/>
                </a:cubicBezTo>
                <a:cubicBezTo>
                  <a:pt x="14134231" y="9915154"/>
                  <a:pt x="13967027" y="9905198"/>
                  <a:pt x="13857263" y="9912122"/>
                </a:cubicBezTo>
                <a:cubicBezTo>
                  <a:pt x="13747499" y="9919046"/>
                  <a:pt x="13759622" y="9905498"/>
                  <a:pt x="13705742" y="9912122"/>
                </a:cubicBezTo>
                <a:cubicBezTo>
                  <a:pt x="13651862" y="9918746"/>
                  <a:pt x="13446833" y="9927012"/>
                  <a:pt x="13375152" y="9912122"/>
                </a:cubicBezTo>
                <a:cubicBezTo>
                  <a:pt x="13303471" y="9897233"/>
                  <a:pt x="12727399" y="9947951"/>
                  <a:pt x="12328281" y="9912122"/>
                </a:cubicBezTo>
                <a:cubicBezTo>
                  <a:pt x="11929163" y="9876293"/>
                  <a:pt x="12216089" y="9908832"/>
                  <a:pt x="12176760" y="9912122"/>
                </a:cubicBezTo>
                <a:cubicBezTo>
                  <a:pt x="12137431" y="9915412"/>
                  <a:pt x="11861816" y="9897391"/>
                  <a:pt x="11667099" y="9912122"/>
                </a:cubicBezTo>
                <a:cubicBezTo>
                  <a:pt x="11472382" y="9926853"/>
                  <a:pt x="10941887" y="9898907"/>
                  <a:pt x="10620228" y="9912122"/>
                </a:cubicBezTo>
                <a:cubicBezTo>
                  <a:pt x="10298569" y="9925337"/>
                  <a:pt x="10390727" y="9899518"/>
                  <a:pt x="10289638" y="9912122"/>
                </a:cubicBezTo>
                <a:cubicBezTo>
                  <a:pt x="10188549" y="9924727"/>
                  <a:pt x="9677140" y="9899878"/>
                  <a:pt x="9421837" y="9912122"/>
                </a:cubicBezTo>
                <a:cubicBezTo>
                  <a:pt x="9166534" y="9924366"/>
                  <a:pt x="8877007" y="9957455"/>
                  <a:pt x="8374966" y="9912122"/>
                </a:cubicBezTo>
                <a:cubicBezTo>
                  <a:pt x="7872925" y="9866789"/>
                  <a:pt x="8178094" y="9925418"/>
                  <a:pt x="8044375" y="9912122"/>
                </a:cubicBezTo>
                <a:cubicBezTo>
                  <a:pt x="7910656" y="9898826"/>
                  <a:pt x="7650127" y="9890779"/>
                  <a:pt x="7534715" y="9912122"/>
                </a:cubicBezTo>
                <a:cubicBezTo>
                  <a:pt x="7419303" y="9933465"/>
                  <a:pt x="7252531" y="9918940"/>
                  <a:pt x="7025054" y="9912122"/>
                </a:cubicBezTo>
                <a:cubicBezTo>
                  <a:pt x="6797577" y="9905304"/>
                  <a:pt x="6201366" y="9931998"/>
                  <a:pt x="5978183" y="9912122"/>
                </a:cubicBezTo>
                <a:cubicBezTo>
                  <a:pt x="5755000" y="9892246"/>
                  <a:pt x="5542927" y="9873749"/>
                  <a:pt x="5110382" y="9912122"/>
                </a:cubicBezTo>
                <a:cubicBezTo>
                  <a:pt x="4677837" y="9950495"/>
                  <a:pt x="4612302" y="9896068"/>
                  <a:pt x="4242582" y="9912122"/>
                </a:cubicBezTo>
                <a:cubicBezTo>
                  <a:pt x="3872862" y="9928176"/>
                  <a:pt x="3650739" y="9924110"/>
                  <a:pt x="3374781" y="9912122"/>
                </a:cubicBezTo>
                <a:cubicBezTo>
                  <a:pt x="3098823" y="9900134"/>
                  <a:pt x="3284730" y="9906442"/>
                  <a:pt x="3223260" y="9912122"/>
                </a:cubicBezTo>
                <a:cubicBezTo>
                  <a:pt x="3161790" y="9917802"/>
                  <a:pt x="2621892" y="9923810"/>
                  <a:pt x="2176389" y="9912122"/>
                </a:cubicBezTo>
                <a:cubicBezTo>
                  <a:pt x="1730886" y="9900434"/>
                  <a:pt x="1457416" y="9926152"/>
                  <a:pt x="1129518" y="9912122"/>
                </a:cubicBezTo>
                <a:cubicBezTo>
                  <a:pt x="801620" y="9898092"/>
                  <a:pt x="483115" y="9928007"/>
                  <a:pt x="0" y="9912122"/>
                </a:cubicBezTo>
                <a:cubicBezTo>
                  <a:pt x="8645" y="9711754"/>
                  <a:pt x="-14960" y="9403472"/>
                  <a:pt x="0" y="9251314"/>
                </a:cubicBezTo>
                <a:cubicBezTo>
                  <a:pt x="14960" y="9099156"/>
                  <a:pt x="5498" y="8988657"/>
                  <a:pt x="0" y="8887869"/>
                </a:cubicBezTo>
                <a:cubicBezTo>
                  <a:pt x="-5498" y="8787081"/>
                  <a:pt x="16301" y="8413834"/>
                  <a:pt x="0" y="8227061"/>
                </a:cubicBezTo>
                <a:cubicBezTo>
                  <a:pt x="-16301" y="8040288"/>
                  <a:pt x="22195" y="7787636"/>
                  <a:pt x="0" y="7467132"/>
                </a:cubicBezTo>
                <a:cubicBezTo>
                  <a:pt x="-22195" y="7146628"/>
                  <a:pt x="32065" y="7043247"/>
                  <a:pt x="0" y="6806324"/>
                </a:cubicBezTo>
                <a:cubicBezTo>
                  <a:pt x="-32065" y="6569401"/>
                  <a:pt x="8618" y="6226859"/>
                  <a:pt x="0" y="6046394"/>
                </a:cubicBezTo>
                <a:cubicBezTo>
                  <a:pt x="-8618" y="5865929"/>
                  <a:pt x="35123" y="5501392"/>
                  <a:pt x="0" y="5286465"/>
                </a:cubicBezTo>
                <a:cubicBezTo>
                  <a:pt x="-35123" y="5071538"/>
                  <a:pt x="34174" y="4658901"/>
                  <a:pt x="0" y="4427414"/>
                </a:cubicBezTo>
                <a:cubicBezTo>
                  <a:pt x="-34174" y="4195927"/>
                  <a:pt x="-2833" y="3952730"/>
                  <a:pt x="0" y="3667485"/>
                </a:cubicBezTo>
                <a:cubicBezTo>
                  <a:pt x="2833" y="3382240"/>
                  <a:pt x="-12355" y="3271935"/>
                  <a:pt x="0" y="2907556"/>
                </a:cubicBezTo>
                <a:cubicBezTo>
                  <a:pt x="12355" y="2543177"/>
                  <a:pt x="-7875" y="2626849"/>
                  <a:pt x="0" y="2544111"/>
                </a:cubicBezTo>
                <a:cubicBezTo>
                  <a:pt x="7875" y="2461373"/>
                  <a:pt x="-30584" y="1931360"/>
                  <a:pt x="0" y="1685061"/>
                </a:cubicBezTo>
                <a:cubicBezTo>
                  <a:pt x="30584" y="1438762"/>
                  <a:pt x="-3366" y="1379617"/>
                  <a:pt x="0" y="1222495"/>
                </a:cubicBezTo>
                <a:cubicBezTo>
                  <a:pt x="3366" y="1065373"/>
                  <a:pt x="-59868" y="336815"/>
                  <a:pt x="0" y="0"/>
                </a:cubicBezTo>
                <a:close/>
              </a:path>
            </a:pathLst>
          </a:custGeom>
          <a:noFill/>
          <a:ln>
            <a:extLst>
              <a:ext uri="{C807C97D-BFC1-408E-A445-0C87EB9F89A2}">
                <ask:lineSketchStyleProps xmlns:ask="http://schemas.microsoft.com/office/drawing/2018/sketchyshapes" sd="73783020">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5" name="תמונה 15">
            <a:extLst>
              <a:ext uri="{FF2B5EF4-FFF2-40B4-BE49-F238E27FC236}">
                <a16:creationId xmlns:a16="http://schemas.microsoft.com/office/drawing/2014/main" id="{6E974AE4-ECAA-B796-EECD-B59A329E352F}"/>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9218544" y="5728740"/>
            <a:ext cx="5143044" cy="2660668"/>
          </a:xfrm>
          <a:prstGeom prst="rect">
            <a:avLst/>
          </a:prstGeom>
        </p:spPr>
      </p:pic>
      <p:sp>
        <p:nvSpPr>
          <p:cNvPr id="6" name="TextBox 5">
            <a:extLst>
              <a:ext uri="{FF2B5EF4-FFF2-40B4-BE49-F238E27FC236}">
                <a16:creationId xmlns:a16="http://schemas.microsoft.com/office/drawing/2014/main" id="{C7C3381F-42CF-9E10-5208-B6FFF601BF3E}"/>
              </a:ext>
            </a:extLst>
          </p:cNvPr>
          <p:cNvSpPr txBox="1"/>
          <p:nvPr/>
        </p:nvSpPr>
        <p:spPr>
          <a:xfrm>
            <a:off x="1510828" y="9526950"/>
            <a:ext cx="15862772" cy="469809"/>
          </a:xfrm>
          <a:prstGeom prst="rect">
            <a:avLst/>
          </a:prstGeom>
          <a:noFill/>
        </p:spPr>
        <p:txBody>
          <a:bodyPr wrap="square" rtlCol="1">
            <a:spAutoFit/>
          </a:bodyPr>
          <a:lstStyle/>
          <a:p>
            <a:pPr marL="0" marR="0" lvl="0" indent="0" algn="r" defTabSz="609630" rtl="1" eaLnBrk="1" fontAlgn="auto" latinLnBrk="0" hangingPunct="1">
              <a:lnSpc>
                <a:spcPct val="150000"/>
              </a:lnSpc>
              <a:spcBef>
                <a:spcPts val="0"/>
              </a:spcBef>
              <a:spcAft>
                <a:spcPts val="0"/>
              </a:spcAft>
              <a:buClrTx/>
              <a:buSzTx/>
              <a:buFontTx/>
              <a:buNone/>
              <a:tabLst/>
              <a:defRPr/>
            </a:pPr>
            <a:r>
              <a:rPr kumimoji="0" lang="he-IL" sz="1867"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פיתוח היחידה: ד"ר אפרת קוצר</a:t>
            </a:r>
            <a:r>
              <a:rPr kumimoji="0" lang="en-US" sz="1867"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 </a:t>
            </a:r>
            <a:r>
              <a:rPr kumimoji="0" lang="he-IL" sz="1867"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 ואפרת גליקמן, מדריכות ארציות, הפיקוח על הוראת העברית ביסודי, המזכירות הפדגוגית, אגף שפות</a:t>
            </a:r>
          </a:p>
        </p:txBody>
      </p:sp>
      <p:pic>
        <p:nvPicPr>
          <p:cNvPr id="7" name="Graphic 6" descr="Lightbulb and gear outline">
            <a:extLst>
              <a:ext uri="{FF2B5EF4-FFF2-40B4-BE49-F238E27FC236}">
                <a16:creationId xmlns:a16="http://schemas.microsoft.com/office/drawing/2014/main" id="{222141C8-7507-78DD-98A0-E9BA27562A6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7373600" y="9447982"/>
            <a:ext cx="548777" cy="54877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3"/>
          <p:cNvSpPr txBox="1"/>
          <p:nvPr/>
        </p:nvSpPr>
        <p:spPr>
          <a:xfrm>
            <a:off x="2697247" y="4346527"/>
            <a:ext cx="11198543" cy="3616696"/>
          </a:xfrm>
          <a:prstGeom prst="rect">
            <a:avLst/>
          </a:prstGeom>
        </p:spPr>
        <p:txBody>
          <a:bodyPr wrap="square" lIns="0" tIns="0" rIns="0" bIns="0" rtlCol="0" anchor="t">
            <a:spAutoFit/>
          </a:bodyPr>
          <a:lstStyle/>
          <a:p>
            <a:pPr algn="r" rtl="1">
              <a:lnSpc>
                <a:spcPct val="150000"/>
              </a:lnSpc>
            </a:pPr>
            <a:r>
              <a:rPr lang="he-IL" sz="3200" u="sng" dirty="0">
                <a:solidFill>
                  <a:srgbClr val="000000"/>
                </a:solidFill>
                <a:latin typeface="Assistant" pitchFamily="2" charset="-79"/>
                <a:cs typeface="Assistant" pitchFamily="2" charset="-79"/>
              </a:rPr>
              <a:t>שאלה מנחה לפני הקריאה:</a:t>
            </a:r>
          </a:p>
          <a:p>
            <a:pPr algn="r" rtl="1">
              <a:lnSpc>
                <a:spcPct val="150000"/>
              </a:lnSpc>
            </a:pPr>
            <a:r>
              <a:rPr lang="he-IL" sz="3200" dirty="0">
                <a:solidFill>
                  <a:srgbClr val="000000"/>
                </a:solidFill>
                <a:latin typeface="Assistant" pitchFamily="2" charset="-79"/>
                <a:cs typeface="Assistant" pitchFamily="2" charset="-79"/>
              </a:rPr>
              <a:t>בסיפור שלפניכם מוצגת בעיה ומוצע לה פתרון.</a:t>
            </a:r>
          </a:p>
          <a:p>
            <a:pPr algn="r" rtl="1">
              <a:lnSpc>
                <a:spcPct val="150000"/>
              </a:lnSpc>
            </a:pPr>
            <a:r>
              <a:rPr lang="he-IL" sz="3200" dirty="0">
                <a:solidFill>
                  <a:srgbClr val="000000"/>
                </a:solidFill>
                <a:latin typeface="Assistant" pitchFamily="2" charset="-79"/>
                <a:cs typeface="Assistant" pitchFamily="2" charset="-79"/>
              </a:rPr>
              <a:t>כשאתם קוראים את הסיפור חשבו:</a:t>
            </a:r>
            <a:r>
              <a:rPr lang="en-US" sz="3200" dirty="0">
                <a:solidFill>
                  <a:srgbClr val="000000"/>
                </a:solidFill>
                <a:latin typeface="Assistant" pitchFamily="2" charset="-79"/>
                <a:cs typeface="Assistant" pitchFamily="2" charset="-79"/>
              </a:rPr>
              <a:t> </a:t>
            </a:r>
            <a:endParaRPr lang="he-IL" sz="3200" dirty="0">
              <a:solidFill>
                <a:srgbClr val="000000"/>
              </a:solidFill>
              <a:latin typeface="Assistant" pitchFamily="2" charset="-79"/>
              <a:cs typeface="Assistant" pitchFamily="2" charset="-79"/>
            </a:endParaRPr>
          </a:p>
          <a:p>
            <a:pPr marL="457200" indent="-457200" algn="r" rtl="1">
              <a:lnSpc>
                <a:spcPct val="150000"/>
              </a:lnSpc>
              <a:buSzPct val="200000"/>
              <a:buBlip>
                <a:blip r:embed="rId3"/>
              </a:buBlip>
            </a:pPr>
            <a:r>
              <a:rPr lang="he-IL" sz="3200" dirty="0">
                <a:solidFill>
                  <a:srgbClr val="000000"/>
                </a:solidFill>
                <a:latin typeface="Assistant" pitchFamily="2" charset="-79"/>
                <a:cs typeface="Assistant" pitchFamily="2" charset="-79"/>
              </a:rPr>
              <a:t>מה הייתה </a:t>
            </a:r>
            <a:r>
              <a:rPr lang="he-IL" sz="3200" b="1" dirty="0">
                <a:solidFill>
                  <a:srgbClr val="000000"/>
                </a:solidFill>
                <a:latin typeface="Assistant" pitchFamily="2" charset="-79"/>
                <a:cs typeface="Assistant" pitchFamily="2" charset="-79"/>
              </a:rPr>
              <a:t>הבעיה</a:t>
            </a:r>
            <a:r>
              <a:rPr lang="he-IL" sz="3200" dirty="0">
                <a:solidFill>
                  <a:srgbClr val="000000"/>
                </a:solidFill>
                <a:latin typeface="Assistant" pitchFamily="2" charset="-79"/>
                <a:cs typeface="Assistant" pitchFamily="2" charset="-79"/>
              </a:rPr>
              <a:t> של האב?</a:t>
            </a:r>
            <a:r>
              <a:rPr lang="en-US" sz="3200" dirty="0">
                <a:solidFill>
                  <a:srgbClr val="000000"/>
                </a:solidFill>
                <a:latin typeface="Assistant" pitchFamily="2" charset="-79"/>
                <a:cs typeface="Assistant" pitchFamily="2" charset="-79"/>
              </a:rPr>
              <a:t> </a:t>
            </a:r>
            <a:endParaRPr lang="he-IL" sz="3200" dirty="0">
              <a:solidFill>
                <a:srgbClr val="000000"/>
              </a:solidFill>
              <a:latin typeface="Assistant" pitchFamily="2" charset="-79"/>
              <a:cs typeface="Assistant" pitchFamily="2" charset="-79"/>
            </a:endParaRPr>
          </a:p>
          <a:p>
            <a:pPr marL="457200" indent="-457200" algn="r" rtl="1">
              <a:lnSpc>
                <a:spcPct val="150000"/>
              </a:lnSpc>
              <a:buSzPct val="200000"/>
              <a:buBlip>
                <a:blip r:embed="rId3"/>
              </a:buBlip>
            </a:pPr>
            <a:r>
              <a:rPr lang="he-IL" sz="3200" dirty="0">
                <a:solidFill>
                  <a:srgbClr val="000000"/>
                </a:solidFill>
                <a:latin typeface="Assistant" pitchFamily="2" charset="-79"/>
                <a:cs typeface="Assistant" pitchFamily="2" charset="-79"/>
              </a:rPr>
              <a:t>איזה </a:t>
            </a:r>
            <a:r>
              <a:rPr lang="he-IL" sz="3200" b="1" dirty="0">
                <a:solidFill>
                  <a:srgbClr val="000000"/>
                </a:solidFill>
                <a:latin typeface="Assistant" pitchFamily="2" charset="-79"/>
                <a:cs typeface="Assistant" pitchFamily="2" charset="-79"/>
              </a:rPr>
              <a:t>פתרון</a:t>
            </a:r>
            <a:r>
              <a:rPr lang="he-IL" sz="3200" dirty="0">
                <a:solidFill>
                  <a:srgbClr val="000000"/>
                </a:solidFill>
                <a:latin typeface="Assistant" pitchFamily="2" charset="-79"/>
                <a:cs typeface="Assistant" pitchFamily="2" charset="-79"/>
              </a:rPr>
              <a:t> הוא הציע כדי להתמודד עם הבעיה?</a:t>
            </a:r>
            <a:endParaRPr lang="he-IL" sz="3200" dirty="0">
              <a:latin typeface="Assistant" pitchFamily="2" charset="-79"/>
              <a:cs typeface="Assistant" pitchFamily="2" charset="-79"/>
            </a:endParaRPr>
          </a:p>
        </p:txBody>
      </p:sp>
      <p:grpSp>
        <p:nvGrpSpPr>
          <p:cNvPr id="2" name="Group 2"/>
          <p:cNvGrpSpPr/>
          <p:nvPr/>
        </p:nvGrpSpPr>
        <p:grpSpPr>
          <a:xfrm>
            <a:off x="251069" y="495300"/>
            <a:ext cx="18217421" cy="9324493"/>
            <a:chOff x="296836" y="54157"/>
            <a:chExt cx="21538258" cy="10658457"/>
          </a:xfrm>
        </p:grpSpPr>
        <p:sp>
          <p:nvSpPr>
            <p:cNvPr id="3" name="Freeform 3"/>
            <p:cNvSpPr/>
            <p:nvPr/>
          </p:nvSpPr>
          <p:spPr>
            <a:xfrm>
              <a:off x="18661869" y="350583"/>
              <a:ext cx="2959559" cy="5153104"/>
            </a:xfrm>
            <a:custGeom>
              <a:avLst/>
              <a:gdLst/>
              <a:ahLst/>
              <a:cxnLst/>
              <a:rect l="l" t="t" r="r" b="b"/>
              <a:pathLst>
                <a:path w="2959559" h="5153104">
                  <a:moveTo>
                    <a:pt x="0" y="0"/>
                  </a:moveTo>
                  <a:lnTo>
                    <a:pt x="2959559" y="0"/>
                  </a:lnTo>
                  <a:lnTo>
                    <a:pt x="2959559" y="5153104"/>
                  </a:lnTo>
                  <a:lnTo>
                    <a:pt x="0" y="5153104"/>
                  </a:lnTo>
                  <a:lnTo>
                    <a:pt x="0" y="0"/>
                  </a:lnTo>
                  <a:close/>
                </a:path>
              </a:pathLst>
            </a:custGeom>
            <a:blipFill>
              <a:blip r:embed="rId4">
                <a:extLst>
                  <a:ext uri="{96DAC541-7B7A-43D3-8B79-37D633B846F1}">
                    <asvg:svgBlip xmlns:asvg="http://schemas.microsoft.com/office/drawing/2016/SVG/main" r:embed="rId5"/>
                  </a:ext>
                </a:extLst>
              </a:blip>
              <a:stretch>
                <a:fillRect l="-187821" b="-27734"/>
              </a:stretch>
            </a:blipFill>
          </p:spPr>
          <p:txBody>
            <a:bodyPr/>
            <a:lstStyle/>
            <a:p>
              <a:endParaRPr lang="he-IL"/>
            </a:p>
          </p:txBody>
        </p:sp>
        <p:sp>
          <p:nvSpPr>
            <p:cNvPr id="4" name="Freeform 4"/>
            <p:cNvSpPr/>
            <p:nvPr/>
          </p:nvSpPr>
          <p:spPr>
            <a:xfrm>
              <a:off x="616301" y="6199899"/>
              <a:ext cx="7422173" cy="4512715"/>
            </a:xfrm>
            <a:custGeom>
              <a:avLst/>
              <a:gdLst/>
              <a:ahLst/>
              <a:cxnLst/>
              <a:rect l="l" t="t" r="r" b="b"/>
              <a:pathLst>
                <a:path w="7792439" h="5067876">
                  <a:moveTo>
                    <a:pt x="0" y="0"/>
                  </a:moveTo>
                  <a:lnTo>
                    <a:pt x="7792439" y="0"/>
                  </a:lnTo>
                  <a:lnTo>
                    <a:pt x="7792439" y="5067876"/>
                  </a:lnTo>
                  <a:lnTo>
                    <a:pt x="0" y="5067876"/>
                  </a:lnTo>
                  <a:lnTo>
                    <a:pt x="0" y="0"/>
                  </a:lnTo>
                  <a:close/>
                </a:path>
              </a:pathLst>
            </a:custGeom>
            <a:blipFill>
              <a:blip r:embed="rId4">
                <a:extLst>
                  <a:ext uri="{96DAC541-7B7A-43D3-8B79-37D633B846F1}">
                    <asvg:svgBlip xmlns:asvg="http://schemas.microsoft.com/office/drawing/2016/SVG/main" r:embed="rId5"/>
                  </a:ext>
                </a:extLst>
              </a:blip>
              <a:stretch>
                <a:fillRect t="-29882" r="-9314"/>
              </a:stretch>
            </a:blipFill>
          </p:spPr>
          <p:txBody>
            <a:bodyPr/>
            <a:lstStyle/>
            <a:p>
              <a:endParaRPr lang="he-IL"/>
            </a:p>
          </p:txBody>
        </p:sp>
        <p:grpSp>
          <p:nvGrpSpPr>
            <p:cNvPr id="7" name="Group 7"/>
            <p:cNvGrpSpPr/>
            <p:nvPr/>
          </p:nvGrpSpPr>
          <p:grpSpPr>
            <a:xfrm>
              <a:off x="7662799" y="88712"/>
              <a:ext cx="11346563" cy="625341"/>
              <a:chOff x="0" y="0"/>
              <a:chExt cx="9217454" cy="508000"/>
            </a:xfrm>
          </p:grpSpPr>
          <p:sp>
            <p:nvSpPr>
              <p:cNvPr id="8" name="Freeform 8"/>
              <p:cNvSpPr/>
              <p:nvPr/>
            </p:nvSpPr>
            <p:spPr>
              <a:xfrm>
                <a:off x="0" y="215900"/>
                <a:ext cx="9217454" cy="76200"/>
              </a:xfrm>
              <a:custGeom>
                <a:avLst/>
                <a:gdLst/>
                <a:ahLst/>
                <a:cxnLst/>
                <a:rect l="l" t="t" r="r" b="b"/>
                <a:pathLst>
                  <a:path w="9217454" h="76200">
                    <a:moveTo>
                      <a:pt x="0" y="0"/>
                    </a:moveTo>
                    <a:lnTo>
                      <a:pt x="9217454" y="0"/>
                    </a:lnTo>
                    <a:lnTo>
                      <a:pt x="9217454" y="76200"/>
                    </a:lnTo>
                    <a:lnTo>
                      <a:pt x="0" y="76200"/>
                    </a:lnTo>
                    <a:close/>
                  </a:path>
                </a:pathLst>
              </a:custGeom>
              <a:solidFill>
                <a:srgbClr val="2B3547"/>
              </a:solidFill>
            </p:spPr>
            <p:txBody>
              <a:bodyPr/>
              <a:lstStyle/>
              <a:p>
                <a:endParaRPr lang="he-IL"/>
              </a:p>
            </p:txBody>
          </p:sp>
        </p:grpSp>
        <p:sp>
          <p:nvSpPr>
            <p:cNvPr id="9" name="Freeform 9"/>
            <p:cNvSpPr/>
            <p:nvPr/>
          </p:nvSpPr>
          <p:spPr>
            <a:xfrm>
              <a:off x="296836" y="363283"/>
              <a:ext cx="7667927" cy="6079240"/>
            </a:xfrm>
            <a:custGeom>
              <a:avLst/>
              <a:gdLst/>
              <a:ahLst/>
              <a:cxnLst/>
              <a:rect l="l" t="t" r="r" b="b"/>
              <a:pathLst>
                <a:path w="7667927" h="6079240">
                  <a:moveTo>
                    <a:pt x="0" y="0"/>
                  </a:moveTo>
                  <a:lnTo>
                    <a:pt x="7667927" y="0"/>
                  </a:lnTo>
                  <a:lnTo>
                    <a:pt x="7667927" y="6079240"/>
                  </a:lnTo>
                  <a:lnTo>
                    <a:pt x="0" y="6079240"/>
                  </a:lnTo>
                  <a:lnTo>
                    <a:pt x="0" y="0"/>
                  </a:lnTo>
                  <a:close/>
                </a:path>
              </a:pathLst>
            </a:custGeom>
            <a:blipFill>
              <a:blip r:embed="rId4">
                <a:extLst>
                  <a:ext uri="{96DAC541-7B7A-43D3-8B79-37D633B846F1}">
                    <asvg:svgBlip xmlns:asvg="http://schemas.microsoft.com/office/drawing/2016/SVG/main" r:embed="rId5"/>
                  </a:ext>
                </a:extLst>
              </a:blip>
              <a:stretch>
                <a:fillRect r="-11089" b="-8274"/>
              </a:stretch>
            </a:blipFill>
          </p:spPr>
          <p:txBody>
            <a:bodyPr/>
            <a:lstStyle/>
            <a:p>
              <a:endParaRPr lang="he-IL"/>
            </a:p>
          </p:txBody>
        </p:sp>
        <p:sp>
          <p:nvSpPr>
            <p:cNvPr id="10" name="Freeform 10"/>
            <p:cNvSpPr/>
            <p:nvPr/>
          </p:nvSpPr>
          <p:spPr>
            <a:xfrm rot="5400000" flipV="1">
              <a:off x="19770891" y="7325350"/>
              <a:ext cx="2781546" cy="561577"/>
            </a:xfrm>
            <a:custGeom>
              <a:avLst/>
              <a:gdLst/>
              <a:ahLst/>
              <a:cxnLst/>
              <a:rect l="l" t="t" r="r" b="b"/>
              <a:pathLst>
                <a:path w="2781546" h="561577">
                  <a:moveTo>
                    <a:pt x="0" y="561577"/>
                  </a:moveTo>
                  <a:lnTo>
                    <a:pt x="2781546" y="561577"/>
                  </a:lnTo>
                  <a:lnTo>
                    <a:pt x="2781546" y="0"/>
                  </a:lnTo>
                  <a:lnTo>
                    <a:pt x="0" y="0"/>
                  </a:lnTo>
                  <a:lnTo>
                    <a:pt x="0" y="561577"/>
                  </a:lnTo>
                  <a:close/>
                </a:path>
              </a:pathLst>
            </a:custGeom>
            <a:blipFill>
              <a:blip r:embed="rId6">
                <a:extLst>
                  <a:ext uri="{96DAC541-7B7A-43D3-8B79-37D633B846F1}">
                    <asvg:svgBlip xmlns:asvg="http://schemas.microsoft.com/office/drawing/2016/SVG/main" r:embed="rId7"/>
                  </a:ext>
                </a:extLst>
              </a:blip>
              <a:stretch>
                <a:fillRect r="-24386"/>
              </a:stretch>
            </a:blipFill>
          </p:spPr>
          <p:txBody>
            <a:bodyPr/>
            <a:lstStyle/>
            <a:p>
              <a:endParaRPr lang="he-IL"/>
            </a:p>
          </p:txBody>
        </p:sp>
        <p:sp>
          <p:nvSpPr>
            <p:cNvPr id="12" name="Freeform 12"/>
            <p:cNvSpPr/>
            <p:nvPr/>
          </p:nvSpPr>
          <p:spPr>
            <a:xfrm rot="4770497">
              <a:off x="21163671" y="67859"/>
              <a:ext cx="685126" cy="657721"/>
            </a:xfrm>
            <a:custGeom>
              <a:avLst/>
              <a:gdLst/>
              <a:ahLst/>
              <a:cxnLst/>
              <a:rect l="l" t="t" r="r" b="b"/>
              <a:pathLst>
                <a:path w="685126" h="657721">
                  <a:moveTo>
                    <a:pt x="0" y="0"/>
                  </a:moveTo>
                  <a:lnTo>
                    <a:pt x="685126" y="0"/>
                  </a:lnTo>
                  <a:lnTo>
                    <a:pt x="685126" y="657720"/>
                  </a:lnTo>
                  <a:lnTo>
                    <a:pt x="0" y="65772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he-IL"/>
            </a:p>
          </p:txBody>
        </p:sp>
        <p:sp>
          <p:nvSpPr>
            <p:cNvPr id="13" name="Freeform 13"/>
            <p:cNvSpPr/>
            <p:nvPr/>
          </p:nvSpPr>
          <p:spPr>
            <a:xfrm>
              <a:off x="13697171" y="8730679"/>
              <a:ext cx="7809065" cy="1981935"/>
            </a:xfrm>
            <a:custGeom>
              <a:avLst/>
              <a:gdLst/>
              <a:ahLst/>
              <a:cxnLst/>
              <a:rect l="l" t="t" r="r" b="b"/>
              <a:pathLst>
                <a:path w="7809064" h="2537096">
                  <a:moveTo>
                    <a:pt x="0" y="0"/>
                  </a:moveTo>
                  <a:lnTo>
                    <a:pt x="7809063" y="0"/>
                  </a:lnTo>
                  <a:lnTo>
                    <a:pt x="7809063" y="2537096"/>
                  </a:lnTo>
                  <a:lnTo>
                    <a:pt x="0" y="2537096"/>
                  </a:lnTo>
                  <a:lnTo>
                    <a:pt x="0" y="0"/>
                  </a:lnTo>
                  <a:close/>
                </a:path>
              </a:pathLst>
            </a:custGeom>
            <a:blipFill>
              <a:blip r:embed="rId4">
                <a:extLst>
                  <a:ext uri="{96DAC541-7B7A-43D3-8B79-37D633B846F1}">
                    <asvg:svgBlip xmlns:asvg="http://schemas.microsoft.com/office/drawing/2016/SVG/main" r:embed="rId5"/>
                  </a:ext>
                </a:extLst>
              </a:blip>
              <a:stretch>
                <a:fillRect l="-9081" t="-159441"/>
              </a:stretch>
            </a:blipFill>
          </p:spPr>
          <p:txBody>
            <a:bodyPr/>
            <a:lstStyle/>
            <a:p>
              <a:endParaRPr lang="he-IL"/>
            </a:p>
          </p:txBody>
        </p:sp>
      </p:grpSp>
      <p:sp>
        <p:nvSpPr>
          <p:cNvPr id="11" name="Freeform 19">
            <a:extLst>
              <a:ext uri="{FF2B5EF4-FFF2-40B4-BE49-F238E27FC236}">
                <a16:creationId xmlns:a16="http://schemas.microsoft.com/office/drawing/2014/main" id="{7EB28C33-9A2A-6412-E2B9-9AC9B3B1E4B1}"/>
              </a:ext>
            </a:extLst>
          </p:cNvPr>
          <p:cNvSpPr/>
          <p:nvPr/>
        </p:nvSpPr>
        <p:spPr>
          <a:xfrm>
            <a:off x="5791200" y="304843"/>
            <a:ext cx="8454267" cy="835476"/>
          </a:xfrm>
          <a:custGeom>
            <a:avLst/>
            <a:gdLst/>
            <a:ahLst/>
            <a:cxnLst/>
            <a:rect l="l" t="t" r="r" b="b"/>
            <a:pathLst>
              <a:path w="487137" h="215799">
                <a:moveTo>
                  <a:pt x="487137" y="215799"/>
                </a:moveTo>
                <a:lnTo>
                  <a:pt x="0" y="208179"/>
                </a:lnTo>
                <a:lnTo>
                  <a:pt x="0" y="88072"/>
                </a:lnTo>
                <a:lnTo>
                  <a:pt x="17780" y="19050"/>
                </a:lnTo>
                <a:lnTo>
                  <a:pt x="240664" y="0"/>
                </a:lnTo>
                <a:lnTo>
                  <a:pt x="468087" y="5080"/>
                </a:lnTo>
                <a:close/>
              </a:path>
            </a:pathLst>
          </a:custGeom>
          <a:solidFill>
            <a:schemeClr val="accent3">
              <a:lumMod val="20000"/>
              <a:lumOff val="80000"/>
            </a:schemeClr>
          </a:solidFill>
        </p:spPr>
        <p:txBody>
          <a:bodyPr/>
          <a:lstStyle/>
          <a:p>
            <a:pPr algn="r" rtl="1"/>
            <a:r>
              <a:rPr lang="he-IL" sz="4000" b="1" dirty="0">
                <a:latin typeface="Segoe UI Semilight" panose="020B0402040204020203" pitchFamily="34" charset="0"/>
                <a:cs typeface="Segoe UI Semilight" panose="020B0402040204020203" pitchFamily="34" charset="0"/>
              </a:rPr>
              <a:t>       לפני שנקרא את הסיפור....</a:t>
            </a:r>
          </a:p>
        </p:txBody>
      </p:sp>
      <p:pic>
        <p:nvPicPr>
          <p:cNvPr id="18" name="Picture 17">
            <a:extLst>
              <a:ext uri="{FF2B5EF4-FFF2-40B4-BE49-F238E27FC236}">
                <a16:creationId xmlns:a16="http://schemas.microsoft.com/office/drawing/2014/main" id="{5918FF72-C1F3-3EE7-8DF1-40EE16776159}"/>
              </a:ext>
            </a:extLst>
          </p:cNvPr>
          <p:cNvPicPr>
            <a:picLocks noChangeAspect="1"/>
          </p:cNvPicPr>
          <p:nvPr/>
        </p:nvPicPr>
        <p:blipFill rotWithShape="1">
          <a:blip r:embed="rId10"/>
          <a:srcRect l="33106" r="50864"/>
          <a:stretch/>
        </p:blipFill>
        <p:spPr>
          <a:xfrm>
            <a:off x="14337449" y="4690651"/>
            <a:ext cx="1407811" cy="3303641"/>
          </a:xfrm>
          <a:prstGeom prst="rect">
            <a:avLst/>
          </a:prstGeom>
        </p:spPr>
      </p:pic>
      <p:grpSp>
        <p:nvGrpSpPr>
          <p:cNvPr id="22" name="Group 21">
            <a:extLst>
              <a:ext uri="{FF2B5EF4-FFF2-40B4-BE49-F238E27FC236}">
                <a16:creationId xmlns:a16="http://schemas.microsoft.com/office/drawing/2014/main" id="{43DAA686-B65F-16C3-D6C8-8BF2764764C2}"/>
              </a:ext>
            </a:extLst>
          </p:cNvPr>
          <p:cNvGrpSpPr/>
          <p:nvPr/>
        </p:nvGrpSpPr>
        <p:grpSpPr>
          <a:xfrm>
            <a:off x="13389223" y="142973"/>
            <a:ext cx="1511983" cy="1223308"/>
            <a:chOff x="13389223" y="142973"/>
            <a:chExt cx="1511983" cy="1223308"/>
          </a:xfrm>
        </p:grpSpPr>
        <p:sp>
          <p:nvSpPr>
            <p:cNvPr id="19" name="Freeform 2">
              <a:extLst>
                <a:ext uri="{FF2B5EF4-FFF2-40B4-BE49-F238E27FC236}">
                  <a16:creationId xmlns:a16="http://schemas.microsoft.com/office/drawing/2014/main" id="{90BB6D76-B8DC-55FD-340B-C3DE621F6FDE}"/>
                </a:ext>
              </a:extLst>
            </p:cNvPr>
            <p:cNvSpPr/>
            <p:nvPr/>
          </p:nvSpPr>
          <p:spPr>
            <a:xfrm>
              <a:off x="13389223" y="142973"/>
              <a:ext cx="1511983" cy="1223308"/>
            </a:xfrm>
            <a:custGeom>
              <a:avLst/>
              <a:gdLst/>
              <a:ahLst/>
              <a:cxnLst/>
              <a:rect l="l" t="t" r="r" b="b"/>
              <a:pathLst>
                <a:path w="7047943" h="7515262">
                  <a:moveTo>
                    <a:pt x="0" y="0"/>
                  </a:moveTo>
                  <a:lnTo>
                    <a:pt x="7047943" y="0"/>
                  </a:lnTo>
                  <a:lnTo>
                    <a:pt x="7047943" y="7515262"/>
                  </a:lnTo>
                  <a:lnTo>
                    <a:pt x="0" y="7515262"/>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he-IL" dirty="0"/>
            </a:p>
          </p:txBody>
        </p:sp>
        <p:sp>
          <p:nvSpPr>
            <p:cNvPr id="21" name="Freeform 18">
              <a:extLst>
                <a:ext uri="{FF2B5EF4-FFF2-40B4-BE49-F238E27FC236}">
                  <a16:creationId xmlns:a16="http://schemas.microsoft.com/office/drawing/2014/main" id="{A0A980FC-FD6E-AE28-B95B-714EF0AC3A8A}"/>
                </a:ext>
              </a:extLst>
            </p:cNvPr>
            <p:cNvSpPr/>
            <p:nvPr/>
          </p:nvSpPr>
          <p:spPr>
            <a:xfrm>
              <a:off x="13817482" y="467207"/>
              <a:ext cx="655463" cy="574840"/>
            </a:xfrm>
            <a:custGeom>
              <a:avLst/>
              <a:gdLst/>
              <a:ahLst/>
              <a:cxnLst/>
              <a:rect l="l" t="t" r="r" b="b"/>
              <a:pathLst>
                <a:path w="1457474" h="1134180">
                  <a:moveTo>
                    <a:pt x="0" y="0"/>
                  </a:moveTo>
                  <a:lnTo>
                    <a:pt x="1457474" y="0"/>
                  </a:lnTo>
                  <a:lnTo>
                    <a:pt x="1457474" y="1134180"/>
                  </a:lnTo>
                  <a:lnTo>
                    <a:pt x="0" y="113418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he-IL"/>
            </a:p>
          </p:txBody>
        </p:sp>
      </p:grpSp>
      <p:grpSp>
        <p:nvGrpSpPr>
          <p:cNvPr id="14" name="Group 13">
            <a:extLst>
              <a:ext uri="{FF2B5EF4-FFF2-40B4-BE49-F238E27FC236}">
                <a16:creationId xmlns:a16="http://schemas.microsoft.com/office/drawing/2014/main" id="{2D756D7E-218C-D18B-79AC-50B6D5DD2F7B}"/>
              </a:ext>
            </a:extLst>
          </p:cNvPr>
          <p:cNvGrpSpPr/>
          <p:nvPr/>
        </p:nvGrpSpPr>
        <p:grpSpPr>
          <a:xfrm>
            <a:off x="1295400" y="1591649"/>
            <a:ext cx="1156832" cy="1148739"/>
            <a:chOff x="13464694" y="6685416"/>
            <a:chExt cx="1156832" cy="1148739"/>
          </a:xfrm>
        </p:grpSpPr>
        <p:sp>
          <p:nvSpPr>
            <p:cNvPr id="26" name="Freeform 2">
              <a:extLst>
                <a:ext uri="{FF2B5EF4-FFF2-40B4-BE49-F238E27FC236}">
                  <a16:creationId xmlns:a16="http://schemas.microsoft.com/office/drawing/2014/main" id="{17042831-502F-1183-C584-DEA2CD0BCF85}"/>
                </a:ext>
              </a:extLst>
            </p:cNvPr>
            <p:cNvSpPr/>
            <p:nvPr/>
          </p:nvSpPr>
          <p:spPr>
            <a:xfrm>
              <a:off x="13464694" y="6732174"/>
              <a:ext cx="1156832" cy="1101981"/>
            </a:xfrm>
            <a:custGeom>
              <a:avLst/>
              <a:gdLst/>
              <a:ahLst/>
              <a:cxnLst/>
              <a:rect l="l" t="t" r="r" b="b"/>
              <a:pathLst>
                <a:path w="7047943" h="7515262">
                  <a:moveTo>
                    <a:pt x="0" y="0"/>
                  </a:moveTo>
                  <a:lnTo>
                    <a:pt x="7047943" y="0"/>
                  </a:lnTo>
                  <a:lnTo>
                    <a:pt x="7047943" y="7515262"/>
                  </a:lnTo>
                  <a:lnTo>
                    <a:pt x="0" y="7515262"/>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he-IL" dirty="0"/>
            </a:p>
          </p:txBody>
        </p:sp>
        <p:sp>
          <p:nvSpPr>
            <p:cNvPr id="24" name="Freeform 19">
              <a:extLst>
                <a:ext uri="{FF2B5EF4-FFF2-40B4-BE49-F238E27FC236}">
                  <a16:creationId xmlns:a16="http://schemas.microsoft.com/office/drawing/2014/main" id="{1E98858E-BCE1-66A5-1B4D-602EE6CA93AD}"/>
                </a:ext>
              </a:extLst>
            </p:cNvPr>
            <p:cNvSpPr/>
            <p:nvPr/>
          </p:nvSpPr>
          <p:spPr>
            <a:xfrm rot="5586126">
              <a:off x="13443779" y="6731046"/>
              <a:ext cx="936296" cy="845036"/>
            </a:xfrm>
            <a:custGeom>
              <a:avLst/>
              <a:gdLst/>
              <a:ahLst/>
              <a:cxnLst/>
              <a:rect l="l" t="t" r="r" b="b"/>
              <a:pathLst>
                <a:path w="2130961" h="2130961">
                  <a:moveTo>
                    <a:pt x="0" y="0"/>
                  </a:moveTo>
                  <a:lnTo>
                    <a:pt x="2130961" y="0"/>
                  </a:lnTo>
                  <a:lnTo>
                    <a:pt x="2130961" y="2130962"/>
                  </a:lnTo>
                  <a:lnTo>
                    <a:pt x="0" y="2130962"/>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he-IL"/>
            </a:p>
          </p:txBody>
        </p:sp>
      </p:grpSp>
      <p:grpSp>
        <p:nvGrpSpPr>
          <p:cNvPr id="28" name="Group 27">
            <a:extLst>
              <a:ext uri="{FF2B5EF4-FFF2-40B4-BE49-F238E27FC236}">
                <a16:creationId xmlns:a16="http://schemas.microsoft.com/office/drawing/2014/main" id="{798106E9-2CBA-111D-2F9F-9664C3B6A159}"/>
              </a:ext>
            </a:extLst>
          </p:cNvPr>
          <p:cNvGrpSpPr/>
          <p:nvPr/>
        </p:nvGrpSpPr>
        <p:grpSpPr>
          <a:xfrm>
            <a:off x="3169049" y="1337299"/>
            <a:ext cx="11548406" cy="2414782"/>
            <a:chOff x="3352800" y="4953879"/>
            <a:chExt cx="11548406" cy="2414782"/>
          </a:xfrm>
        </p:grpSpPr>
        <p:sp>
          <p:nvSpPr>
            <p:cNvPr id="17" name="TextBox 16">
              <a:extLst>
                <a:ext uri="{FF2B5EF4-FFF2-40B4-BE49-F238E27FC236}">
                  <a16:creationId xmlns:a16="http://schemas.microsoft.com/office/drawing/2014/main" id="{535F6FF8-56C0-E802-9CCF-54AA6BA26434}"/>
                </a:ext>
              </a:extLst>
            </p:cNvPr>
            <p:cNvSpPr txBox="1"/>
            <p:nvPr/>
          </p:nvSpPr>
          <p:spPr>
            <a:xfrm>
              <a:off x="8151420" y="5784612"/>
              <a:ext cx="6277798" cy="1085362"/>
            </a:xfrm>
            <a:prstGeom prst="rect">
              <a:avLst/>
            </a:prstGeom>
            <a:noFill/>
          </p:spPr>
          <p:txBody>
            <a:bodyPr wrap="square">
              <a:spAutoFit/>
            </a:bodyPr>
            <a:lstStyle/>
            <a:p>
              <a:pPr algn="r" rtl="1">
                <a:lnSpc>
                  <a:spcPct val="150000"/>
                </a:lnSpc>
                <a:spcAft>
                  <a:spcPts val="1800"/>
                </a:spcAft>
              </a:pPr>
              <a:r>
                <a:rPr lang="he-IL" sz="4800" b="1" i="0" dirty="0">
                  <a:solidFill>
                    <a:srgbClr val="000000"/>
                  </a:solidFill>
                  <a:effectLst/>
                  <a:latin typeface="Assistant" pitchFamily="2" charset="-79"/>
                  <a:cs typeface="Assistant" pitchFamily="2" charset="-79"/>
                </a:rPr>
                <a:t>האב והבנים / </a:t>
              </a:r>
              <a:r>
                <a:rPr lang="he-IL" sz="4800" b="0" i="0" dirty="0">
                  <a:solidFill>
                    <a:srgbClr val="000000"/>
                  </a:solidFill>
                  <a:effectLst/>
                  <a:latin typeface="Assistant" pitchFamily="2" charset="-79"/>
                  <a:cs typeface="Assistant" pitchFamily="2" charset="-79"/>
                </a:rPr>
                <a:t>סיפור עם</a:t>
              </a:r>
            </a:p>
          </p:txBody>
        </p:sp>
        <p:pic>
          <p:nvPicPr>
            <p:cNvPr id="20" name="תמונה 15">
              <a:extLst>
                <a:ext uri="{FF2B5EF4-FFF2-40B4-BE49-F238E27FC236}">
                  <a16:creationId xmlns:a16="http://schemas.microsoft.com/office/drawing/2014/main" id="{D56B3C19-B178-F0AE-D828-1ED5D2F1C80E}"/>
                </a:ext>
              </a:extLst>
            </p:cNvPr>
            <p:cNvPicPr>
              <a:picLocks noChangeAspect="1"/>
            </p:cNvPicPr>
            <p:nvPr/>
          </p:nvPicPr>
          <p:blipFill>
            <a:blip r:embed="rId17">
              <a:clrChange>
                <a:clrFrom>
                  <a:srgbClr val="FFFFFF"/>
                </a:clrFrom>
                <a:clrTo>
                  <a:srgbClr val="FFFFFF">
                    <a:alpha val="0"/>
                  </a:srgbClr>
                </a:clrTo>
              </a:clrChange>
            </a:blip>
            <a:stretch>
              <a:fillRect/>
            </a:stretch>
          </p:blipFill>
          <p:spPr>
            <a:xfrm>
              <a:off x="3804574" y="4953879"/>
              <a:ext cx="4572396" cy="2365453"/>
            </a:xfrm>
            <a:prstGeom prst="rect">
              <a:avLst/>
            </a:prstGeom>
          </p:spPr>
        </p:pic>
        <p:sp>
          <p:nvSpPr>
            <p:cNvPr id="25" name="Rectangle: Rounded Corners 24">
              <a:extLst>
                <a:ext uri="{FF2B5EF4-FFF2-40B4-BE49-F238E27FC236}">
                  <a16:creationId xmlns:a16="http://schemas.microsoft.com/office/drawing/2014/main" id="{9072D8E6-900A-298F-11BD-1CC627B11513}"/>
                </a:ext>
              </a:extLst>
            </p:cNvPr>
            <p:cNvSpPr/>
            <p:nvPr/>
          </p:nvSpPr>
          <p:spPr>
            <a:xfrm>
              <a:off x="3352800" y="5481410"/>
              <a:ext cx="11548406" cy="1887251"/>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27" name="TextBox 26">
            <a:extLst>
              <a:ext uri="{FF2B5EF4-FFF2-40B4-BE49-F238E27FC236}">
                <a16:creationId xmlns:a16="http://schemas.microsoft.com/office/drawing/2014/main" id="{E8469DB9-1748-95CC-BA81-61FF65879951}"/>
              </a:ext>
            </a:extLst>
          </p:cNvPr>
          <p:cNvSpPr txBox="1"/>
          <p:nvPr/>
        </p:nvSpPr>
        <p:spPr>
          <a:xfrm>
            <a:off x="3133378" y="9528963"/>
            <a:ext cx="10849376" cy="689932"/>
          </a:xfrm>
          <a:prstGeom prst="rect">
            <a:avLst/>
          </a:prstGeom>
          <a:noFill/>
        </p:spPr>
        <p:txBody>
          <a:bodyPr wrap="square">
            <a:spAutoFit/>
          </a:bodyPr>
          <a:lstStyle/>
          <a:p>
            <a:endParaRPr lang="he-IL" dirty="0">
              <a:solidFill>
                <a:srgbClr val="000000"/>
              </a:solidFill>
              <a:effectLst/>
              <a:latin typeface="YAFdtfahXt8 0"/>
            </a:endParaRPr>
          </a:p>
          <a:p>
            <a:pPr algn="ctr" rtl="1">
              <a:lnSpc>
                <a:spcPts val="2500"/>
              </a:lnSpc>
            </a:pPr>
            <a:r>
              <a:rPr lang="he-IL" sz="2400" b="0" i="0" dirty="0">
                <a:solidFill>
                  <a:srgbClr val="000000"/>
                </a:solidFill>
                <a:effectLst/>
                <a:latin typeface="Segoe UI Semilight" panose="020B0402040204020203" pitchFamily="34" charset="0"/>
                <a:cs typeface="Segoe UI Semilight" panose="020B0402040204020203" pitchFamily="34" charset="0"/>
              </a:rPr>
              <a:t>המזכירות הפדגוגית, אגף שפות – הפיקוח על הוראת העברית ביסודי</a:t>
            </a:r>
            <a:endParaRPr lang="he-IL" sz="2800" dirty="0">
              <a:solidFill>
                <a:srgbClr val="000000"/>
              </a:solidFill>
              <a:effectLst/>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2718469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3" name="Freeform 3"/>
          <p:cNvSpPr/>
          <p:nvPr/>
        </p:nvSpPr>
        <p:spPr>
          <a:xfrm>
            <a:off x="385960" y="368197"/>
            <a:ext cx="17632685" cy="9462840"/>
          </a:xfrm>
          <a:custGeom>
            <a:avLst/>
            <a:gdLst/>
            <a:ahLst/>
            <a:cxnLst/>
            <a:rect l="l" t="t" r="r" b="b"/>
            <a:pathLst>
              <a:path w="4573625" h="2438512">
                <a:moveTo>
                  <a:pt x="4573625" y="2438512"/>
                </a:moveTo>
                <a:lnTo>
                  <a:pt x="0" y="2430892"/>
                </a:lnTo>
                <a:lnTo>
                  <a:pt x="0" y="858967"/>
                </a:lnTo>
                <a:lnTo>
                  <a:pt x="17780" y="19050"/>
                </a:lnTo>
                <a:lnTo>
                  <a:pt x="2278654" y="0"/>
                </a:lnTo>
                <a:lnTo>
                  <a:pt x="4554575" y="5080"/>
                </a:lnTo>
                <a:close/>
              </a:path>
            </a:pathLst>
          </a:custGeom>
          <a:solidFill>
            <a:srgbClr val="FFFFFF"/>
          </a:solidFill>
        </p:spPr>
        <p:txBody>
          <a:bodyPr/>
          <a:lstStyle/>
          <a:p>
            <a:endParaRPr lang="he-IL" dirty="0">
              <a:highlight>
                <a:srgbClr val="FFFF00"/>
              </a:highlight>
            </a:endParaRPr>
          </a:p>
        </p:txBody>
      </p:sp>
      <p:sp>
        <p:nvSpPr>
          <p:cNvPr id="4" name="Freeform 4"/>
          <p:cNvSpPr/>
          <p:nvPr/>
        </p:nvSpPr>
        <p:spPr>
          <a:xfrm>
            <a:off x="1451942" y="1075950"/>
            <a:ext cx="15189356" cy="8135100"/>
          </a:xfrm>
          <a:custGeom>
            <a:avLst/>
            <a:gdLst/>
            <a:ahLst/>
            <a:cxnLst/>
            <a:rect l="l" t="t" r="r" b="b"/>
            <a:pathLst>
              <a:path w="4602835" h="2465182">
                <a:moveTo>
                  <a:pt x="4568545" y="21590"/>
                </a:moveTo>
                <a:cubicBezTo>
                  <a:pt x="4569815" y="34290"/>
                  <a:pt x="4569815" y="44450"/>
                  <a:pt x="4571085" y="54610"/>
                </a:cubicBezTo>
                <a:cubicBezTo>
                  <a:pt x="4573625" y="100535"/>
                  <a:pt x="4574895" y="152946"/>
                  <a:pt x="4577435" y="203486"/>
                </a:cubicBezTo>
                <a:cubicBezTo>
                  <a:pt x="4577435" y="276488"/>
                  <a:pt x="4590135" y="1715933"/>
                  <a:pt x="4596485" y="1788934"/>
                </a:cubicBezTo>
                <a:cubicBezTo>
                  <a:pt x="4602835" y="1899373"/>
                  <a:pt x="4599025" y="2011683"/>
                  <a:pt x="4599025" y="2122122"/>
                </a:cubicBezTo>
                <a:cubicBezTo>
                  <a:pt x="4599025" y="2219458"/>
                  <a:pt x="4600295" y="2309306"/>
                  <a:pt x="4601565" y="2404222"/>
                </a:cubicBezTo>
                <a:cubicBezTo>
                  <a:pt x="4601565" y="2425812"/>
                  <a:pt x="4601565" y="2439782"/>
                  <a:pt x="4601565" y="2463912"/>
                </a:cubicBezTo>
                <a:cubicBezTo>
                  <a:pt x="4578705" y="2463912"/>
                  <a:pt x="4558385" y="2465182"/>
                  <a:pt x="4528697" y="2463912"/>
                </a:cubicBezTo>
                <a:cubicBezTo>
                  <a:pt x="4297256" y="2458832"/>
                  <a:pt x="4062255" y="2465182"/>
                  <a:pt x="3830814" y="2460102"/>
                </a:cubicBezTo>
                <a:cubicBezTo>
                  <a:pt x="3691950" y="2456292"/>
                  <a:pt x="3556646" y="2458832"/>
                  <a:pt x="3417782" y="2456292"/>
                </a:cubicBezTo>
                <a:cubicBezTo>
                  <a:pt x="3353690" y="2455022"/>
                  <a:pt x="3289599" y="2453752"/>
                  <a:pt x="3225508" y="2452482"/>
                </a:cubicBezTo>
                <a:cubicBezTo>
                  <a:pt x="3186341" y="2452482"/>
                  <a:pt x="3150735" y="2453752"/>
                  <a:pt x="3111568" y="2453752"/>
                </a:cubicBezTo>
                <a:cubicBezTo>
                  <a:pt x="3011871" y="2452482"/>
                  <a:pt x="2737702" y="2453752"/>
                  <a:pt x="2638005" y="2452482"/>
                </a:cubicBezTo>
                <a:cubicBezTo>
                  <a:pt x="2566792" y="2451212"/>
                  <a:pt x="1142542" y="2460102"/>
                  <a:pt x="1071330" y="2458832"/>
                </a:cubicBezTo>
                <a:cubicBezTo>
                  <a:pt x="1053527" y="2458832"/>
                  <a:pt x="1032163" y="2460102"/>
                  <a:pt x="1014360" y="2460102"/>
                </a:cubicBezTo>
                <a:cubicBezTo>
                  <a:pt x="971632" y="2460102"/>
                  <a:pt x="932465" y="2461372"/>
                  <a:pt x="889738" y="2461372"/>
                </a:cubicBezTo>
                <a:cubicBezTo>
                  <a:pt x="782919" y="2461372"/>
                  <a:pt x="679661" y="2460102"/>
                  <a:pt x="572842" y="2458832"/>
                </a:cubicBezTo>
                <a:cubicBezTo>
                  <a:pt x="508751" y="2457562"/>
                  <a:pt x="444660" y="2456292"/>
                  <a:pt x="384129" y="2455022"/>
                </a:cubicBezTo>
                <a:cubicBezTo>
                  <a:pt x="270189" y="2453752"/>
                  <a:pt x="156249" y="2452482"/>
                  <a:pt x="48260" y="2452482"/>
                </a:cubicBezTo>
                <a:cubicBezTo>
                  <a:pt x="38100" y="2452482"/>
                  <a:pt x="29210" y="2452482"/>
                  <a:pt x="19050" y="2451212"/>
                </a:cubicBezTo>
                <a:cubicBezTo>
                  <a:pt x="10160" y="2449942"/>
                  <a:pt x="5080" y="2443592"/>
                  <a:pt x="7620" y="2434702"/>
                </a:cubicBezTo>
                <a:cubicBezTo>
                  <a:pt x="16510" y="2402898"/>
                  <a:pt x="12700" y="2356102"/>
                  <a:pt x="11430" y="2307434"/>
                </a:cubicBezTo>
                <a:cubicBezTo>
                  <a:pt x="10160" y="2208226"/>
                  <a:pt x="6350" y="2110891"/>
                  <a:pt x="7620" y="2011683"/>
                </a:cubicBezTo>
                <a:cubicBezTo>
                  <a:pt x="5080" y="1888142"/>
                  <a:pt x="0" y="358849"/>
                  <a:pt x="7620" y="233435"/>
                </a:cubicBezTo>
                <a:cubicBezTo>
                  <a:pt x="8890" y="209102"/>
                  <a:pt x="7620" y="182896"/>
                  <a:pt x="8890" y="158562"/>
                </a:cubicBezTo>
                <a:cubicBezTo>
                  <a:pt x="10160" y="119253"/>
                  <a:pt x="12700" y="76201"/>
                  <a:pt x="13970" y="44450"/>
                </a:cubicBezTo>
                <a:cubicBezTo>
                  <a:pt x="13970" y="41910"/>
                  <a:pt x="15240" y="39370"/>
                  <a:pt x="16510" y="38100"/>
                </a:cubicBezTo>
                <a:cubicBezTo>
                  <a:pt x="38100" y="35560"/>
                  <a:pt x="67233" y="30480"/>
                  <a:pt x="124203" y="29210"/>
                </a:cubicBezTo>
                <a:cubicBezTo>
                  <a:pt x="220340" y="25400"/>
                  <a:pt x="316477" y="22860"/>
                  <a:pt x="416175" y="20320"/>
                </a:cubicBezTo>
                <a:cubicBezTo>
                  <a:pt x="483827" y="17780"/>
                  <a:pt x="551478" y="16510"/>
                  <a:pt x="615570" y="13970"/>
                </a:cubicBezTo>
                <a:cubicBezTo>
                  <a:pt x="679661" y="11430"/>
                  <a:pt x="747313" y="8890"/>
                  <a:pt x="811404" y="8890"/>
                </a:cubicBezTo>
                <a:cubicBezTo>
                  <a:pt x="882617" y="7620"/>
                  <a:pt x="953829" y="10160"/>
                  <a:pt x="1025042" y="8890"/>
                </a:cubicBezTo>
                <a:cubicBezTo>
                  <a:pt x="1114057" y="8890"/>
                  <a:pt x="2727021" y="6350"/>
                  <a:pt x="2816036" y="5080"/>
                </a:cubicBezTo>
                <a:cubicBezTo>
                  <a:pt x="2901491" y="3810"/>
                  <a:pt x="2986946" y="2540"/>
                  <a:pt x="3075962" y="2540"/>
                </a:cubicBezTo>
                <a:cubicBezTo>
                  <a:pt x="3221947" y="1270"/>
                  <a:pt x="3364372" y="0"/>
                  <a:pt x="3510358" y="0"/>
                </a:cubicBezTo>
                <a:cubicBezTo>
                  <a:pt x="3570889" y="0"/>
                  <a:pt x="3634980" y="2540"/>
                  <a:pt x="3695511" y="2540"/>
                </a:cubicBezTo>
                <a:cubicBezTo>
                  <a:pt x="3862860" y="3810"/>
                  <a:pt x="4033770" y="5080"/>
                  <a:pt x="4201119" y="7620"/>
                </a:cubicBezTo>
                <a:cubicBezTo>
                  <a:pt x="4290135" y="8890"/>
                  <a:pt x="4379151" y="12700"/>
                  <a:pt x="4468166" y="16510"/>
                </a:cubicBezTo>
                <a:cubicBezTo>
                  <a:pt x="4489530" y="16510"/>
                  <a:pt x="4510894" y="16510"/>
                  <a:pt x="4528697" y="16510"/>
                </a:cubicBezTo>
                <a:cubicBezTo>
                  <a:pt x="4549495" y="17780"/>
                  <a:pt x="4558385" y="20320"/>
                  <a:pt x="4568545" y="21590"/>
                </a:cubicBezTo>
                <a:close/>
                <a:moveTo>
                  <a:pt x="4578705" y="2447402"/>
                </a:moveTo>
                <a:cubicBezTo>
                  <a:pt x="4579975" y="2430892"/>
                  <a:pt x="4581245" y="2418192"/>
                  <a:pt x="4581245" y="2405492"/>
                </a:cubicBezTo>
                <a:cubicBezTo>
                  <a:pt x="4579975" y="2299947"/>
                  <a:pt x="4578705" y="2200739"/>
                  <a:pt x="4578705" y="2094044"/>
                </a:cubicBezTo>
                <a:cubicBezTo>
                  <a:pt x="4578705" y="2045377"/>
                  <a:pt x="4581245" y="1996709"/>
                  <a:pt x="4579975" y="1948041"/>
                </a:cubicBezTo>
                <a:cubicBezTo>
                  <a:pt x="4579975" y="1903117"/>
                  <a:pt x="4578705" y="1856321"/>
                  <a:pt x="4577435" y="1811396"/>
                </a:cubicBezTo>
                <a:cubicBezTo>
                  <a:pt x="4572355" y="1742138"/>
                  <a:pt x="4560925" y="308309"/>
                  <a:pt x="4560925" y="239051"/>
                </a:cubicBezTo>
                <a:cubicBezTo>
                  <a:pt x="4558385" y="181024"/>
                  <a:pt x="4555845" y="121125"/>
                  <a:pt x="4553305" y="63500"/>
                </a:cubicBezTo>
                <a:cubicBezTo>
                  <a:pt x="4552035" y="44450"/>
                  <a:pt x="4550765" y="43180"/>
                  <a:pt x="4518015" y="41910"/>
                </a:cubicBezTo>
                <a:cubicBezTo>
                  <a:pt x="4507333" y="41910"/>
                  <a:pt x="4500212" y="41910"/>
                  <a:pt x="4489530" y="40640"/>
                </a:cubicBezTo>
                <a:cubicBezTo>
                  <a:pt x="4400514" y="36830"/>
                  <a:pt x="4307938" y="31750"/>
                  <a:pt x="4218922" y="30480"/>
                </a:cubicBezTo>
                <a:cubicBezTo>
                  <a:pt x="4001724" y="26670"/>
                  <a:pt x="3780966" y="25400"/>
                  <a:pt x="3563768" y="22860"/>
                </a:cubicBezTo>
                <a:cubicBezTo>
                  <a:pt x="3531722" y="22860"/>
                  <a:pt x="3496116" y="22860"/>
                  <a:pt x="3464070" y="22860"/>
                </a:cubicBezTo>
                <a:cubicBezTo>
                  <a:pt x="3410661" y="22860"/>
                  <a:pt x="3357251" y="22860"/>
                  <a:pt x="3307403" y="22860"/>
                </a:cubicBezTo>
                <a:cubicBezTo>
                  <a:pt x="3193463" y="22860"/>
                  <a:pt x="3079522" y="22860"/>
                  <a:pt x="2969143" y="24130"/>
                </a:cubicBezTo>
                <a:cubicBezTo>
                  <a:pt x="2873006" y="25400"/>
                  <a:pt x="1252922" y="29210"/>
                  <a:pt x="1156785" y="29210"/>
                </a:cubicBezTo>
                <a:cubicBezTo>
                  <a:pt x="1000117" y="29210"/>
                  <a:pt x="843450" y="26670"/>
                  <a:pt x="686782" y="33020"/>
                </a:cubicBezTo>
                <a:cubicBezTo>
                  <a:pt x="604888" y="36830"/>
                  <a:pt x="526554" y="36830"/>
                  <a:pt x="448220" y="38100"/>
                </a:cubicBezTo>
                <a:cubicBezTo>
                  <a:pt x="312917" y="41910"/>
                  <a:pt x="177613" y="45720"/>
                  <a:pt x="49530" y="50800"/>
                </a:cubicBezTo>
                <a:cubicBezTo>
                  <a:pt x="36830" y="50800"/>
                  <a:pt x="34290" y="53340"/>
                  <a:pt x="33020" y="70585"/>
                </a:cubicBezTo>
                <a:cubicBezTo>
                  <a:pt x="31750" y="104279"/>
                  <a:pt x="31750" y="137972"/>
                  <a:pt x="30480" y="171665"/>
                </a:cubicBezTo>
                <a:cubicBezTo>
                  <a:pt x="29210" y="227820"/>
                  <a:pt x="26670" y="282103"/>
                  <a:pt x="25400" y="338259"/>
                </a:cubicBezTo>
                <a:cubicBezTo>
                  <a:pt x="20320" y="398157"/>
                  <a:pt x="26670" y="1861936"/>
                  <a:pt x="29210" y="1921835"/>
                </a:cubicBezTo>
                <a:cubicBezTo>
                  <a:pt x="29210" y="1985477"/>
                  <a:pt x="29210" y="2050992"/>
                  <a:pt x="30480" y="2114634"/>
                </a:cubicBezTo>
                <a:cubicBezTo>
                  <a:pt x="30480" y="2161430"/>
                  <a:pt x="33020" y="2208226"/>
                  <a:pt x="33020" y="2255022"/>
                </a:cubicBezTo>
                <a:cubicBezTo>
                  <a:pt x="33020" y="2305562"/>
                  <a:pt x="33020" y="2356102"/>
                  <a:pt x="31750" y="2405492"/>
                </a:cubicBezTo>
                <a:cubicBezTo>
                  <a:pt x="31750" y="2409302"/>
                  <a:pt x="31750" y="2411842"/>
                  <a:pt x="31750" y="2415652"/>
                </a:cubicBezTo>
                <a:cubicBezTo>
                  <a:pt x="31750" y="2425812"/>
                  <a:pt x="35560" y="2429622"/>
                  <a:pt x="44450" y="2429622"/>
                </a:cubicBezTo>
                <a:cubicBezTo>
                  <a:pt x="74355" y="2429622"/>
                  <a:pt x="124203" y="2430892"/>
                  <a:pt x="170492" y="2430892"/>
                </a:cubicBezTo>
                <a:cubicBezTo>
                  <a:pt x="238143" y="2430892"/>
                  <a:pt x="309356" y="2428352"/>
                  <a:pt x="377008" y="2430892"/>
                </a:cubicBezTo>
                <a:cubicBezTo>
                  <a:pt x="487387" y="2434702"/>
                  <a:pt x="597767" y="2437242"/>
                  <a:pt x="708146" y="2435972"/>
                </a:cubicBezTo>
                <a:cubicBezTo>
                  <a:pt x="779358" y="2434702"/>
                  <a:pt x="847010" y="2437242"/>
                  <a:pt x="918223" y="2437242"/>
                </a:cubicBezTo>
                <a:cubicBezTo>
                  <a:pt x="1021481" y="2437242"/>
                  <a:pt x="1124739" y="2435972"/>
                  <a:pt x="1227997" y="2437242"/>
                </a:cubicBezTo>
                <a:cubicBezTo>
                  <a:pt x="1381104" y="2438512"/>
                  <a:pt x="3061719" y="2428352"/>
                  <a:pt x="3218387" y="2430892"/>
                </a:cubicBezTo>
                <a:cubicBezTo>
                  <a:pt x="3286039" y="2432162"/>
                  <a:pt x="3353690" y="2433432"/>
                  <a:pt x="3417782" y="2433432"/>
                </a:cubicBezTo>
                <a:cubicBezTo>
                  <a:pt x="3535282" y="2435972"/>
                  <a:pt x="3649222" y="2432162"/>
                  <a:pt x="3766723" y="2435972"/>
                </a:cubicBezTo>
                <a:cubicBezTo>
                  <a:pt x="3862860" y="2438512"/>
                  <a:pt x="3958997" y="2438512"/>
                  <a:pt x="4055134" y="2441052"/>
                </a:cubicBezTo>
                <a:cubicBezTo>
                  <a:pt x="4197559" y="2444862"/>
                  <a:pt x="4339984" y="2447402"/>
                  <a:pt x="4482409" y="2448672"/>
                </a:cubicBezTo>
                <a:cubicBezTo>
                  <a:pt x="4535818" y="2448672"/>
                  <a:pt x="4558385" y="2447402"/>
                  <a:pt x="4578705" y="2447402"/>
                </a:cubicBezTo>
                <a:close/>
              </a:path>
            </a:pathLst>
          </a:custGeom>
          <a:solidFill>
            <a:srgbClr val="FFFFFF"/>
          </a:solidFill>
        </p:spPr>
        <p:txBody>
          <a:bodyPr/>
          <a:lstStyle/>
          <a:p>
            <a:endParaRPr lang="he-IL"/>
          </a:p>
        </p:txBody>
      </p:sp>
      <p:cxnSp>
        <p:nvCxnSpPr>
          <p:cNvPr id="21" name="Straight Connector 20">
            <a:extLst>
              <a:ext uri="{FF2B5EF4-FFF2-40B4-BE49-F238E27FC236}">
                <a16:creationId xmlns:a16="http://schemas.microsoft.com/office/drawing/2014/main" id="{F44CA552-6810-768C-EEFC-10096A6F0E56}"/>
              </a:ext>
            </a:extLst>
          </p:cNvPr>
          <p:cNvCxnSpPr/>
          <p:nvPr/>
        </p:nvCxnSpPr>
        <p:spPr>
          <a:xfrm>
            <a:off x="6477000" y="577145"/>
            <a:ext cx="0" cy="8859641"/>
          </a:xfrm>
          <a:prstGeom prst="line">
            <a:avLst/>
          </a:prstGeom>
          <a:ln w="28575"/>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8F13D410-9782-1642-5978-8BE703C11AE3}"/>
              </a:ext>
            </a:extLst>
          </p:cNvPr>
          <p:cNvSpPr txBox="1"/>
          <p:nvPr/>
        </p:nvSpPr>
        <p:spPr>
          <a:xfrm>
            <a:off x="-225957" y="9024882"/>
            <a:ext cx="6097602" cy="646331"/>
          </a:xfrm>
          <a:prstGeom prst="rect">
            <a:avLst/>
          </a:prstGeom>
          <a:noFill/>
        </p:spPr>
        <p:txBody>
          <a:bodyPr wrap="square">
            <a:spAutoFit/>
          </a:bodyPr>
          <a:lstStyle/>
          <a:p>
            <a:pPr algn="r" rtl="1"/>
            <a:r>
              <a:rPr lang="he-IL" sz="1800" dirty="0">
                <a:latin typeface="Segoe UI Semilight" panose="020B0402040204020203" pitchFamily="34" charset="0"/>
                <a:cs typeface="Segoe UI Semilight" panose="020B0402040204020203" pitchFamily="34" charset="0"/>
              </a:rPr>
              <a:t>קישור לטקסט ב-3 וריאציות בתוכנית </a:t>
            </a:r>
            <a:r>
              <a:rPr lang="he-IL" sz="1800" dirty="0">
                <a:latin typeface="Segoe UI Semilight" panose="020B0402040204020203" pitchFamily="34" charset="0"/>
                <a:cs typeface="Segoe UI Semilight" panose="020B0402040204020203" pitchFamily="34" charset="0"/>
                <a:hlinkClick r:id="rId5"/>
              </a:rPr>
              <a:t>קריאה מהנה</a:t>
            </a:r>
            <a:r>
              <a:rPr lang="he-IL" sz="1800" dirty="0">
                <a:latin typeface="Segoe UI Semilight" panose="020B0402040204020203" pitchFamily="34" charset="0"/>
                <a:cs typeface="Segoe UI Semilight" panose="020B0402040204020203" pitchFamily="34" charset="0"/>
              </a:rPr>
              <a:t>, </a:t>
            </a:r>
          </a:p>
          <a:p>
            <a:pPr algn="r" rtl="1"/>
            <a:r>
              <a:rPr lang="he-IL" sz="1800" dirty="0">
                <a:latin typeface="Segoe UI Semilight" panose="020B0402040204020203" pitchFamily="34" charset="0"/>
                <a:cs typeface="Segoe UI Semilight" panose="020B0402040204020203" pitchFamily="34" charset="0"/>
              </a:rPr>
              <a:t>עמוד 82</a:t>
            </a:r>
          </a:p>
        </p:txBody>
      </p:sp>
      <p:pic>
        <p:nvPicPr>
          <p:cNvPr id="33" name="Picture 32" descr="A blue and green book with stars&#10;&#10;Description automatically generated">
            <a:extLst>
              <a:ext uri="{FF2B5EF4-FFF2-40B4-BE49-F238E27FC236}">
                <a16:creationId xmlns:a16="http://schemas.microsoft.com/office/drawing/2014/main" id="{813CD718-A365-9B21-3736-8F968AF77B74}"/>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02413" y="8962824"/>
            <a:ext cx="823912" cy="743530"/>
          </a:xfrm>
          <a:prstGeom prst="rect">
            <a:avLst/>
          </a:prstGeom>
        </p:spPr>
      </p:pic>
      <p:sp>
        <p:nvSpPr>
          <p:cNvPr id="37" name="TextBox 36">
            <a:extLst>
              <a:ext uri="{FF2B5EF4-FFF2-40B4-BE49-F238E27FC236}">
                <a16:creationId xmlns:a16="http://schemas.microsoft.com/office/drawing/2014/main" id="{87341660-BFB5-036B-E0A0-4837536E78A0}"/>
              </a:ext>
            </a:extLst>
          </p:cNvPr>
          <p:cNvSpPr txBox="1"/>
          <p:nvPr/>
        </p:nvSpPr>
        <p:spPr>
          <a:xfrm>
            <a:off x="6760326" y="654959"/>
            <a:ext cx="10912362" cy="8663205"/>
          </a:xfrm>
          <a:prstGeom prst="rect">
            <a:avLst/>
          </a:prstGeom>
          <a:noFill/>
        </p:spPr>
        <p:txBody>
          <a:bodyPr wrap="square">
            <a:spAutoFit/>
          </a:bodyPr>
          <a:lstStyle/>
          <a:p>
            <a:pPr algn="r" rtl="1">
              <a:lnSpc>
                <a:spcPct val="150000"/>
              </a:lnSpc>
              <a:spcAft>
                <a:spcPts val="1800"/>
              </a:spcAft>
            </a:pPr>
            <a:r>
              <a:rPr lang="he-IL" sz="2600" b="1" i="0" dirty="0">
                <a:solidFill>
                  <a:srgbClr val="000000"/>
                </a:solidFill>
                <a:effectLst/>
                <a:latin typeface="Assistant" pitchFamily="2" charset="-79"/>
                <a:cs typeface="Assistant" pitchFamily="2" charset="-79"/>
              </a:rPr>
              <a:t>האב והבנים / </a:t>
            </a:r>
            <a:r>
              <a:rPr lang="he-IL" sz="2600" b="0" i="0" dirty="0">
                <a:solidFill>
                  <a:srgbClr val="000000"/>
                </a:solidFill>
                <a:effectLst/>
                <a:latin typeface="Assistant" pitchFamily="2" charset="-79"/>
                <a:cs typeface="Assistant" pitchFamily="2" charset="-79"/>
              </a:rPr>
              <a:t>סיפור עם</a:t>
            </a:r>
          </a:p>
          <a:p>
            <a:pPr algn="r" rtl="1">
              <a:lnSpc>
                <a:spcPct val="150000"/>
              </a:lnSpc>
            </a:pPr>
            <a:r>
              <a:rPr lang="he-IL" sz="2600" b="0" i="0" dirty="0">
                <a:solidFill>
                  <a:srgbClr val="000000"/>
                </a:solidFill>
                <a:effectLst/>
                <a:latin typeface="Assistant" pitchFamily="2" charset="-79"/>
                <a:cs typeface="Assistant" pitchFamily="2" charset="-79"/>
              </a:rPr>
              <a:t>לָאב זֵקן אחד היו חמישה בנים. הבנים רבו ביניהם כל הזמן.</a:t>
            </a:r>
          </a:p>
          <a:p>
            <a:pPr algn="r" rtl="1">
              <a:lnSpc>
                <a:spcPct val="150000"/>
              </a:lnSpc>
            </a:pPr>
            <a:r>
              <a:rPr lang="he-IL" sz="2600" b="0" i="0" dirty="0">
                <a:solidFill>
                  <a:srgbClr val="000000"/>
                </a:solidFill>
                <a:effectLst/>
                <a:latin typeface="Assistant" pitchFamily="2" charset="-79"/>
                <a:cs typeface="Assistant" pitchFamily="2" charset="-79"/>
              </a:rPr>
              <a:t>האב הזקן ביקש מהבנים להפסיק לריב, אבל הם לא שמעו בקולו.</a:t>
            </a:r>
            <a:br>
              <a:rPr lang="he-IL" sz="2600" b="0" i="0" dirty="0">
                <a:solidFill>
                  <a:srgbClr val="000000"/>
                </a:solidFill>
                <a:effectLst/>
                <a:latin typeface="Assistant" pitchFamily="2" charset="-79"/>
                <a:cs typeface="Assistant" pitchFamily="2" charset="-79"/>
              </a:rPr>
            </a:br>
            <a:r>
              <a:rPr lang="he-IL" sz="2600" b="0" i="0" dirty="0">
                <a:solidFill>
                  <a:srgbClr val="000000"/>
                </a:solidFill>
                <a:effectLst/>
                <a:latin typeface="Assistant" pitchFamily="2" charset="-79"/>
                <a:cs typeface="Assistant" pitchFamily="2" charset="-79"/>
              </a:rPr>
              <a:t>יום אחד לקח האב חמישה ענפים. הוא קָשר את הענפים יחד לחבילה אחת, </a:t>
            </a:r>
            <a:br>
              <a:rPr lang="en-US" sz="2600" b="0" i="0" dirty="0">
                <a:solidFill>
                  <a:srgbClr val="000000"/>
                </a:solidFill>
                <a:effectLst/>
                <a:latin typeface="Assistant" pitchFamily="2" charset="-79"/>
                <a:cs typeface="Assistant" pitchFamily="2" charset="-79"/>
              </a:rPr>
            </a:br>
            <a:r>
              <a:rPr lang="he-IL" sz="2600" b="0" i="0" dirty="0">
                <a:solidFill>
                  <a:srgbClr val="000000"/>
                </a:solidFill>
                <a:effectLst/>
                <a:latin typeface="Assistant" pitchFamily="2" charset="-79"/>
                <a:cs typeface="Assistant" pitchFamily="2" charset="-79"/>
              </a:rPr>
              <a:t>וקרא לֲחֵמֶשת הבנים.</a:t>
            </a:r>
          </a:p>
          <a:p>
            <a:pPr algn="r" rtl="1">
              <a:lnSpc>
                <a:spcPct val="150000"/>
              </a:lnSpc>
            </a:pPr>
            <a:r>
              <a:rPr lang="he-IL" sz="2600" b="0" i="0" dirty="0">
                <a:solidFill>
                  <a:srgbClr val="000000"/>
                </a:solidFill>
                <a:effectLst/>
                <a:latin typeface="Assistant" pitchFamily="2" charset="-79"/>
                <a:cs typeface="Assistant" pitchFamily="2" charset="-79"/>
              </a:rPr>
              <a:t>פנה האב אל הבן הְּבכֹור ואמר לו: "נַסֵה לְשּבֹור את חבילת הענפים".</a:t>
            </a:r>
            <a:br>
              <a:rPr lang="he-IL" sz="2600" b="0" i="0" dirty="0">
                <a:solidFill>
                  <a:srgbClr val="000000"/>
                </a:solidFill>
                <a:effectLst/>
                <a:latin typeface="Assistant" pitchFamily="2" charset="-79"/>
                <a:cs typeface="Assistant" pitchFamily="2" charset="-79"/>
              </a:rPr>
            </a:br>
            <a:r>
              <a:rPr lang="he-IL" sz="2600" b="0" i="0" dirty="0">
                <a:solidFill>
                  <a:srgbClr val="000000"/>
                </a:solidFill>
                <a:effectLst/>
                <a:latin typeface="Assistant" pitchFamily="2" charset="-79"/>
                <a:cs typeface="Assistant" pitchFamily="2" charset="-79"/>
              </a:rPr>
              <a:t>הבן הְּבכֹור ניסה וניסה ולא הִצליח. האב פנה גם אל הבנים האחרים, </a:t>
            </a:r>
            <a:br>
              <a:rPr lang="en-US" sz="2600" b="0" i="0" dirty="0">
                <a:solidFill>
                  <a:srgbClr val="000000"/>
                </a:solidFill>
                <a:effectLst/>
                <a:latin typeface="Assistant" pitchFamily="2" charset="-79"/>
                <a:cs typeface="Assistant" pitchFamily="2" charset="-79"/>
              </a:rPr>
            </a:br>
            <a:r>
              <a:rPr lang="he-IL" sz="2600" b="0" i="0" dirty="0">
                <a:solidFill>
                  <a:srgbClr val="000000"/>
                </a:solidFill>
                <a:effectLst/>
                <a:latin typeface="Assistant" pitchFamily="2" charset="-79"/>
                <a:cs typeface="Assistant" pitchFamily="2" charset="-79"/>
              </a:rPr>
              <a:t>אבל אף אחד מהם לא הִצליח לשּבור את חבילת הענפים.</a:t>
            </a:r>
            <a:br>
              <a:rPr lang="he-IL" sz="2600" b="0" i="0" dirty="0">
                <a:solidFill>
                  <a:srgbClr val="000000"/>
                </a:solidFill>
                <a:effectLst/>
                <a:latin typeface="Assistant" pitchFamily="2" charset="-79"/>
                <a:cs typeface="Assistant" pitchFamily="2" charset="-79"/>
              </a:rPr>
            </a:br>
            <a:r>
              <a:rPr lang="he-IL" sz="2600" b="0" i="0" dirty="0">
                <a:solidFill>
                  <a:srgbClr val="000000"/>
                </a:solidFill>
                <a:effectLst/>
                <a:latin typeface="Assistant" pitchFamily="2" charset="-79"/>
                <a:cs typeface="Assistant" pitchFamily="2" charset="-79"/>
              </a:rPr>
              <a:t>פתח האב את החבילה, נתן לַבֵּן הצעיר ענף אחד ואמר לו: "נַסֵה לשּבור את הענף".</a:t>
            </a:r>
            <a:br>
              <a:rPr lang="he-IL" sz="2600" b="0" i="0" dirty="0">
                <a:solidFill>
                  <a:srgbClr val="000000"/>
                </a:solidFill>
                <a:effectLst/>
                <a:latin typeface="Assistant" pitchFamily="2" charset="-79"/>
                <a:cs typeface="Assistant" pitchFamily="2" charset="-79"/>
              </a:rPr>
            </a:br>
            <a:r>
              <a:rPr lang="he-IL" sz="2600" b="0" i="0" dirty="0">
                <a:solidFill>
                  <a:srgbClr val="000000"/>
                </a:solidFill>
                <a:effectLst/>
                <a:latin typeface="Assistant" pitchFamily="2" charset="-79"/>
                <a:cs typeface="Assistant" pitchFamily="2" charset="-79"/>
              </a:rPr>
              <a:t>הבן הצעיר שָבר בַקלוּת את הענף.</a:t>
            </a:r>
            <a:br>
              <a:rPr lang="he-IL" sz="2600" b="0" i="0" dirty="0">
                <a:solidFill>
                  <a:srgbClr val="000000"/>
                </a:solidFill>
                <a:effectLst/>
                <a:latin typeface="Assistant" pitchFamily="2" charset="-79"/>
                <a:cs typeface="Assistant" pitchFamily="2" charset="-79"/>
              </a:rPr>
            </a:br>
            <a:r>
              <a:rPr lang="he-IL" sz="2600" b="0" i="0" dirty="0">
                <a:solidFill>
                  <a:srgbClr val="000000"/>
                </a:solidFill>
                <a:effectLst/>
                <a:latin typeface="Assistant" pitchFamily="2" charset="-79"/>
                <a:cs typeface="Assistant" pitchFamily="2" charset="-79"/>
              </a:rPr>
              <a:t>אמר האב: "בָּנַיי היקרים, אתם כמו הענפים. אם אתם חיים יחד בשלום, אתם חזקים כמו חבילת הענפים, ואף אחד לא יכול לשּבור אֶתְכֶם. אבל אם אתם רבים, אתם חלשים, </a:t>
            </a:r>
            <a:br>
              <a:rPr lang="en-US" sz="2600" b="0" i="0" dirty="0">
                <a:solidFill>
                  <a:srgbClr val="000000"/>
                </a:solidFill>
                <a:effectLst/>
                <a:latin typeface="Assistant" pitchFamily="2" charset="-79"/>
                <a:cs typeface="Assistant" pitchFamily="2" charset="-79"/>
              </a:rPr>
            </a:br>
            <a:r>
              <a:rPr lang="he-IL" sz="2600" b="0" i="0" dirty="0">
                <a:solidFill>
                  <a:srgbClr val="000000"/>
                </a:solidFill>
                <a:effectLst/>
                <a:latin typeface="Assistant" pitchFamily="2" charset="-79"/>
                <a:cs typeface="Assistant" pitchFamily="2" charset="-79"/>
              </a:rPr>
              <a:t>וכל אחד יכול לשּבור אֶתכם".</a:t>
            </a:r>
            <a:br>
              <a:rPr lang="he-IL" sz="2600" b="0" i="0" dirty="0">
                <a:solidFill>
                  <a:srgbClr val="000000"/>
                </a:solidFill>
                <a:effectLst/>
                <a:latin typeface="Assistant" pitchFamily="2" charset="-79"/>
                <a:cs typeface="Assistant" pitchFamily="2" charset="-79"/>
              </a:rPr>
            </a:br>
            <a:r>
              <a:rPr lang="he-IL" sz="2600" b="0" i="0" dirty="0">
                <a:solidFill>
                  <a:srgbClr val="000000"/>
                </a:solidFill>
                <a:effectLst/>
                <a:latin typeface="Assistant" pitchFamily="2" charset="-79"/>
                <a:cs typeface="Assistant" pitchFamily="2" charset="-79"/>
              </a:rPr>
              <a:t>חיבקו הבנים את האב הזקן, וִנְשְּבעוּ לחיות יחד בשלום כל יְמֵי חַיֵיֶהם.</a:t>
            </a:r>
          </a:p>
        </p:txBody>
      </p:sp>
      <p:sp>
        <p:nvSpPr>
          <p:cNvPr id="9" name="TextBox 8">
            <a:extLst>
              <a:ext uri="{FF2B5EF4-FFF2-40B4-BE49-F238E27FC236}">
                <a16:creationId xmlns:a16="http://schemas.microsoft.com/office/drawing/2014/main" id="{D8784C2A-4943-E132-3A3A-39A0125CE00B}"/>
              </a:ext>
            </a:extLst>
          </p:cNvPr>
          <p:cNvSpPr txBox="1"/>
          <p:nvPr/>
        </p:nvSpPr>
        <p:spPr>
          <a:xfrm>
            <a:off x="3621932" y="9597068"/>
            <a:ext cx="10849376" cy="689932"/>
          </a:xfrm>
          <a:prstGeom prst="rect">
            <a:avLst/>
          </a:prstGeom>
          <a:noFill/>
        </p:spPr>
        <p:txBody>
          <a:bodyPr wrap="square">
            <a:spAutoFit/>
          </a:bodyPr>
          <a:lstStyle/>
          <a:p>
            <a:endParaRPr lang="he-IL" dirty="0">
              <a:solidFill>
                <a:srgbClr val="000000"/>
              </a:solidFill>
              <a:effectLst/>
              <a:latin typeface="YAFdtfahXt8 0"/>
            </a:endParaRPr>
          </a:p>
          <a:p>
            <a:pPr algn="ctr" rtl="1">
              <a:lnSpc>
                <a:spcPts val="2500"/>
              </a:lnSpc>
            </a:pPr>
            <a:r>
              <a:rPr lang="he-IL" sz="2400" b="0" i="0" dirty="0">
                <a:solidFill>
                  <a:srgbClr val="000000"/>
                </a:solidFill>
                <a:effectLst/>
                <a:latin typeface="Segoe UI Semilight" panose="020B0402040204020203" pitchFamily="34" charset="0"/>
                <a:cs typeface="Segoe UI Semilight" panose="020B0402040204020203" pitchFamily="34" charset="0"/>
              </a:rPr>
              <a:t>המזכירות הפדגוגית, אגף שפות – הפיקוח על הוראת העברית ביסודי</a:t>
            </a:r>
            <a:endParaRPr lang="he-IL" sz="2800" dirty="0">
              <a:solidFill>
                <a:srgbClr val="000000"/>
              </a:solidFill>
              <a:effectLst/>
              <a:latin typeface="Segoe UI Semilight" panose="020B0402040204020203" pitchFamily="34" charset="0"/>
              <a:cs typeface="Segoe UI Semilight" panose="020B0402040204020203" pitchFamily="34" charset="0"/>
            </a:endParaRPr>
          </a:p>
        </p:txBody>
      </p:sp>
      <p:sp>
        <p:nvSpPr>
          <p:cNvPr id="17" name="Freeform 2">
            <a:extLst>
              <a:ext uri="{FF2B5EF4-FFF2-40B4-BE49-F238E27FC236}">
                <a16:creationId xmlns:a16="http://schemas.microsoft.com/office/drawing/2014/main" id="{5F5CBDD1-2516-2DE2-BCCB-6F73562C64DE}"/>
              </a:ext>
            </a:extLst>
          </p:cNvPr>
          <p:cNvSpPr/>
          <p:nvPr/>
        </p:nvSpPr>
        <p:spPr>
          <a:xfrm>
            <a:off x="1165837" y="2332917"/>
            <a:ext cx="5091308" cy="3152030"/>
          </a:xfrm>
          <a:custGeom>
            <a:avLst/>
            <a:gdLst/>
            <a:ahLst/>
            <a:cxnLst/>
            <a:rect l="l" t="t" r="r" b="b"/>
            <a:pathLst>
              <a:path w="7047943" h="7515262">
                <a:moveTo>
                  <a:pt x="0" y="0"/>
                </a:moveTo>
                <a:lnTo>
                  <a:pt x="7047943" y="0"/>
                </a:lnTo>
                <a:lnTo>
                  <a:pt x="7047943" y="7515262"/>
                </a:lnTo>
                <a:lnTo>
                  <a:pt x="0" y="751526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he-IL" dirty="0"/>
          </a:p>
        </p:txBody>
      </p:sp>
      <p:sp>
        <p:nvSpPr>
          <p:cNvPr id="18" name="TextBox 17">
            <a:extLst>
              <a:ext uri="{FF2B5EF4-FFF2-40B4-BE49-F238E27FC236}">
                <a16:creationId xmlns:a16="http://schemas.microsoft.com/office/drawing/2014/main" id="{B7AF6697-9D78-445E-7927-ED2A0B8B475F}"/>
              </a:ext>
            </a:extLst>
          </p:cNvPr>
          <p:cNvSpPr txBox="1"/>
          <p:nvPr/>
        </p:nvSpPr>
        <p:spPr>
          <a:xfrm>
            <a:off x="1316155" y="2473053"/>
            <a:ext cx="4367907" cy="2698175"/>
          </a:xfrm>
          <a:prstGeom prst="rect">
            <a:avLst/>
          </a:prstGeom>
          <a:noFill/>
        </p:spPr>
        <p:txBody>
          <a:bodyPr wrap="square" rtlCol="1">
            <a:spAutoFit/>
          </a:bodyPr>
          <a:lstStyle/>
          <a:p>
            <a:pPr algn="r" rtl="1">
              <a:lnSpc>
                <a:spcPts val="4000"/>
              </a:lnSpc>
              <a:spcAft>
                <a:spcPts val="600"/>
              </a:spcAft>
            </a:pPr>
            <a:r>
              <a:rPr lang="he-IL" sz="2800" b="1" u="sng" dirty="0">
                <a:latin typeface="Segoe UI Semilight" panose="020B0402040204020203" pitchFamily="34" charset="0"/>
                <a:cs typeface="Segoe UI Semilight" panose="020B0402040204020203" pitchFamily="34" charset="0"/>
              </a:rPr>
              <a:t>קריאת צל </a:t>
            </a:r>
          </a:p>
          <a:p>
            <a:pPr algn="r" rtl="1">
              <a:lnSpc>
                <a:spcPct val="150000"/>
              </a:lnSpc>
              <a:spcAft>
                <a:spcPts val="600"/>
              </a:spcAft>
            </a:pPr>
            <a:r>
              <a:rPr lang="he-IL" sz="2400" dirty="0">
                <a:latin typeface="Segoe UI Semilight" panose="020B0402040204020203" pitchFamily="34" charset="0"/>
                <a:cs typeface="Segoe UI Semilight" panose="020B0402040204020203" pitchFamily="34" charset="0"/>
              </a:rPr>
              <a:t>הקשיבו להקראה הקולית של הסיפור, ועקבו בטקסט עם העיניים והאצבע</a:t>
            </a:r>
            <a:r>
              <a:rPr lang="he-IL" sz="2000" dirty="0">
                <a:latin typeface="Segoe UI Semilight" panose="020B0402040204020203" pitchFamily="34" charset="0"/>
                <a:cs typeface="Segoe UI Semilight" panose="020B0402040204020203" pitchFamily="34" charset="0"/>
              </a:rPr>
              <a:t>.</a:t>
            </a:r>
          </a:p>
          <a:p>
            <a:pPr algn="r" rtl="1"/>
            <a:endParaRPr lang="he-IL" dirty="0"/>
          </a:p>
        </p:txBody>
      </p:sp>
      <p:sp>
        <p:nvSpPr>
          <p:cNvPr id="23" name="TextBox 15">
            <a:extLst>
              <a:ext uri="{FF2B5EF4-FFF2-40B4-BE49-F238E27FC236}">
                <a16:creationId xmlns:a16="http://schemas.microsoft.com/office/drawing/2014/main" id="{5D0F90D2-5782-8F64-D966-A90C2A2C145E}"/>
              </a:ext>
            </a:extLst>
          </p:cNvPr>
          <p:cNvSpPr txBox="1"/>
          <p:nvPr/>
        </p:nvSpPr>
        <p:spPr>
          <a:xfrm>
            <a:off x="710186" y="445688"/>
            <a:ext cx="4225317" cy="924099"/>
          </a:xfrm>
          <a:prstGeom prst="rect">
            <a:avLst/>
          </a:prstGeom>
        </p:spPr>
        <p:txBody>
          <a:bodyPr wrap="square" lIns="0" tIns="0" rIns="0" bIns="0" rtlCol="0" anchor="t">
            <a:spAutoFit/>
          </a:bodyPr>
          <a:lstStyle/>
          <a:p>
            <a:pPr marL="0" lvl="0" indent="0" algn="r" rtl="1">
              <a:lnSpc>
                <a:spcPts val="8399"/>
              </a:lnSpc>
              <a:spcBef>
                <a:spcPct val="0"/>
              </a:spcBef>
            </a:pPr>
            <a:r>
              <a:rPr lang="he-IL" sz="2800" dirty="0">
                <a:solidFill>
                  <a:srgbClr val="000000"/>
                </a:solidFill>
                <a:latin typeface="Segoe UI Semibold" panose="020B0702040204020203" pitchFamily="34" charset="0"/>
                <a:cs typeface="Segoe UI Semibold" panose="020B0702040204020203" pitchFamily="34" charset="0"/>
              </a:rPr>
              <a:t>האזנה לסיפור</a:t>
            </a:r>
            <a:endParaRPr lang="en-US" sz="2400" u="none" dirty="0">
              <a:solidFill>
                <a:srgbClr val="000000"/>
              </a:solidFill>
              <a:latin typeface="Segoe UI Semibold" panose="020B0702040204020203" pitchFamily="34" charset="0"/>
              <a:cs typeface="Segoe UI Semibold" panose="020B0702040204020203" pitchFamily="34" charset="0"/>
            </a:endParaRPr>
          </a:p>
        </p:txBody>
      </p:sp>
      <p:pic>
        <p:nvPicPr>
          <p:cNvPr id="24" name="האב והבנים">
            <a:hlinkClick r:id="" action="ppaction://media"/>
            <a:extLst>
              <a:ext uri="{FF2B5EF4-FFF2-40B4-BE49-F238E27FC236}">
                <a16:creationId xmlns:a16="http://schemas.microsoft.com/office/drawing/2014/main" id="{50FAB2D3-1F0E-2A6F-74D3-ACC2E5BF2E6B}"/>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472965" y="649853"/>
            <a:ext cx="1055478" cy="1055478"/>
          </a:xfrm>
          <a:prstGeom prst="rect">
            <a:avLst/>
          </a:prstGeom>
        </p:spPr>
      </p:pic>
      <p:grpSp>
        <p:nvGrpSpPr>
          <p:cNvPr id="25" name="Group 24">
            <a:extLst>
              <a:ext uri="{FF2B5EF4-FFF2-40B4-BE49-F238E27FC236}">
                <a16:creationId xmlns:a16="http://schemas.microsoft.com/office/drawing/2014/main" id="{A718F42F-E380-5732-91F7-D3151FB8E403}"/>
              </a:ext>
            </a:extLst>
          </p:cNvPr>
          <p:cNvGrpSpPr/>
          <p:nvPr/>
        </p:nvGrpSpPr>
        <p:grpSpPr>
          <a:xfrm>
            <a:off x="5202926" y="663157"/>
            <a:ext cx="934170" cy="924100"/>
            <a:chOff x="3460562" y="699428"/>
            <a:chExt cx="934170" cy="924100"/>
          </a:xfrm>
        </p:grpSpPr>
        <p:sp>
          <p:nvSpPr>
            <p:cNvPr id="26" name="Freeform 14">
              <a:extLst>
                <a:ext uri="{FF2B5EF4-FFF2-40B4-BE49-F238E27FC236}">
                  <a16:creationId xmlns:a16="http://schemas.microsoft.com/office/drawing/2014/main" id="{350C06E6-CA61-CE79-6C12-62926C2FDAC3}"/>
                </a:ext>
              </a:extLst>
            </p:cNvPr>
            <p:cNvSpPr/>
            <p:nvPr/>
          </p:nvSpPr>
          <p:spPr>
            <a:xfrm>
              <a:off x="3460562" y="791217"/>
              <a:ext cx="860331" cy="723428"/>
            </a:xfrm>
            <a:custGeom>
              <a:avLst/>
              <a:gdLst/>
              <a:ahLst/>
              <a:cxnLst/>
              <a:rect l="l" t="t" r="r" b="b"/>
              <a:pathLst>
                <a:path w="2061530" h="2198222">
                  <a:moveTo>
                    <a:pt x="0" y="0"/>
                  </a:moveTo>
                  <a:lnTo>
                    <a:pt x="2061530" y="0"/>
                  </a:lnTo>
                  <a:lnTo>
                    <a:pt x="2061530" y="2198222"/>
                  </a:lnTo>
                  <a:lnTo>
                    <a:pt x="0" y="219822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nchor="ctr"/>
            <a:lstStyle/>
            <a:p>
              <a:pPr algn="ctr"/>
              <a:r>
                <a:rPr lang="he-IL" sz="3200" dirty="0">
                  <a:latin typeface="Segoe UI Semibold" panose="020B0702040204020203" pitchFamily="34" charset="0"/>
                  <a:cs typeface="Segoe UI Semibold" panose="020B0702040204020203" pitchFamily="34" charset="0"/>
                </a:rPr>
                <a:t>1</a:t>
              </a:r>
              <a:r>
                <a:rPr lang="he-IL" sz="3600" dirty="0"/>
                <a:t> </a:t>
              </a:r>
            </a:p>
          </p:txBody>
        </p:sp>
        <p:pic>
          <p:nvPicPr>
            <p:cNvPr id="27" name="גרפיקה 19" descr="עיגול חץ קו מיתאר">
              <a:extLst>
                <a:ext uri="{FF2B5EF4-FFF2-40B4-BE49-F238E27FC236}">
                  <a16:creationId xmlns:a16="http://schemas.microsoft.com/office/drawing/2014/main" id="{E7C70C00-99D9-E007-7716-990DD47CCBF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470632" y="699428"/>
              <a:ext cx="924100" cy="924100"/>
            </a:xfrm>
            <a:prstGeom prst="rect">
              <a:avLst/>
            </a:prstGeom>
          </p:spPr>
        </p:pic>
      </p:grpSp>
    </p:spTree>
    <p:extLst>
      <p:ext uri="{BB962C8B-B14F-4D97-AF65-F5344CB8AC3E}">
        <p14:creationId xmlns:p14="http://schemas.microsoft.com/office/powerpoint/2010/main" val="2253999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7876" fill="hold"/>
                                        <p:tgtEl>
                                          <p:spTgt spid="2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3" name="Freeform 3"/>
          <p:cNvSpPr/>
          <p:nvPr/>
        </p:nvSpPr>
        <p:spPr>
          <a:xfrm>
            <a:off x="385960" y="368197"/>
            <a:ext cx="17632685" cy="9462840"/>
          </a:xfrm>
          <a:custGeom>
            <a:avLst/>
            <a:gdLst/>
            <a:ahLst/>
            <a:cxnLst/>
            <a:rect l="l" t="t" r="r" b="b"/>
            <a:pathLst>
              <a:path w="4573625" h="2438512">
                <a:moveTo>
                  <a:pt x="4573625" y="2438512"/>
                </a:moveTo>
                <a:lnTo>
                  <a:pt x="0" y="2430892"/>
                </a:lnTo>
                <a:lnTo>
                  <a:pt x="0" y="858967"/>
                </a:lnTo>
                <a:lnTo>
                  <a:pt x="17780" y="19050"/>
                </a:lnTo>
                <a:lnTo>
                  <a:pt x="2278654" y="0"/>
                </a:lnTo>
                <a:lnTo>
                  <a:pt x="4554575" y="5080"/>
                </a:lnTo>
                <a:close/>
              </a:path>
            </a:pathLst>
          </a:custGeom>
          <a:solidFill>
            <a:srgbClr val="FFFFFF"/>
          </a:solidFill>
        </p:spPr>
        <p:txBody>
          <a:bodyPr/>
          <a:lstStyle/>
          <a:p>
            <a:endParaRPr lang="he-IL" dirty="0">
              <a:highlight>
                <a:srgbClr val="FFFF00"/>
              </a:highlight>
            </a:endParaRPr>
          </a:p>
        </p:txBody>
      </p:sp>
      <p:sp>
        <p:nvSpPr>
          <p:cNvPr id="4" name="Freeform 4"/>
          <p:cNvSpPr/>
          <p:nvPr/>
        </p:nvSpPr>
        <p:spPr>
          <a:xfrm>
            <a:off x="1451942" y="1075950"/>
            <a:ext cx="15189356" cy="8135100"/>
          </a:xfrm>
          <a:custGeom>
            <a:avLst/>
            <a:gdLst/>
            <a:ahLst/>
            <a:cxnLst/>
            <a:rect l="l" t="t" r="r" b="b"/>
            <a:pathLst>
              <a:path w="4602835" h="2465182">
                <a:moveTo>
                  <a:pt x="4568545" y="21590"/>
                </a:moveTo>
                <a:cubicBezTo>
                  <a:pt x="4569815" y="34290"/>
                  <a:pt x="4569815" y="44450"/>
                  <a:pt x="4571085" y="54610"/>
                </a:cubicBezTo>
                <a:cubicBezTo>
                  <a:pt x="4573625" y="100535"/>
                  <a:pt x="4574895" y="152946"/>
                  <a:pt x="4577435" y="203486"/>
                </a:cubicBezTo>
                <a:cubicBezTo>
                  <a:pt x="4577435" y="276488"/>
                  <a:pt x="4590135" y="1715933"/>
                  <a:pt x="4596485" y="1788934"/>
                </a:cubicBezTo>
                <a:cubicBezTo>
                  <a:pt x="4602835" y="1899373"/>
                  <a:pt x="4599025" y="2011683"/>
                  <a:pt x="4599025" y="2122122"/>
                </a:cubicBezTo>
                <a:cubicBezTo>
                  <a:pt x="4599025" y="2219458"/>
                  <a:pt x="4600295" y="2309306"/>
                  <a:pt x="4601565" y="2404222"/>
                </a:cubicBezTo>
                <a:cubicBezTo>
                  <a:pt x="4601565" y="2425812"/>
                  <a:pt x="4601565" y="2439782"/>
                  <a:pt x="4601565" y="2463912"/>
                </a:cubicBezTo>
                <a:cubicBezTo>
                  <a:pt x="4578705" y="2463912"/>
                  <a:pt x="4558385" y="2465182"/>
                  <a:pt x="4528697" y="2463912"/>
                </a:cubicBezTo>
                <a:cubicBezTo>
                  <a:pt x="4297256" y="2458832"/>
                  <a:pt x="4062255" y="2465182"/>
                  <a:pt x="3830814" y="2460102"/>
                </a:cubicBezTo>
                <a:cubicBezTo>
                  <a:pt x="3691950" y="2456292"/>
                  <a:pt x="3556646" y="2458832"/>
                  <a:pt x="3417782" y="2456292"/>
                </a:cubicBezTo>
                <a:cubicBezTo>
                  <a:pt x="3353690" y="2455022"/>
                  <a:pt x="3289599" y="2453752"/>
                  <a:pt x="3225508" y="2452482"/>
                </a:cubicBezTo>
                <a:cubicBezTo>
                  <a:pt x="3186341" y="2452482"/>
                  <a:pt x="3150735" y="2453752"/>
                  <a:pt x="3111568" y="2453752"/>
                </a:cubicBezTo>
                <a:cubicBezTo>
                  <a:pt x="3011871" y="2452482"/>
                  <a:pt x="2737702" y="2453752"/>
                  <a:pt x="2638005" y="2452482"/>
                </a:cubicBezTo>
                <a:cubicBezTo>
                  <a:pt x="2566792" y="2451212"/>
                  <a:pt x="1142542" y="2460102"/>
                  <a:pt x="1071330" y="2458832"/>
                </a:cubicBezTo>
                <a:cubicBezTo>
                  <a:pt x="1053527" y="2458832"/>
                  <a:pt x="1032163" y="2460102"/>
                  <a:pt x="1014360" y="2460102"/>
                </a:cubicBezTo>
                <a:cubicBezTo>
                  <a:pt x="971632" y="2460102"/>
                  <a:pt x="932465" y="2461372"/>
                  <a:pt x="889738" y="2461372"/>
                </a:cubicBezTo>
                <a:cubicBezTo>
                  <a:pt x="782919" y="2461372"/>
                  <a:pt x="679661" y="2460102"/>
                  <a:pt x="572842" y="2458832"/>
                </a:cubicBezTo>
                <a:cubicBezTo>
                  <a:pt x="508751" y="2457562"/>
                  <a:pt x="444660" y="2456292"/>
                  <a:pt x="384129" y="2455022"/>
                </a:cubicBezTo>
                <a:cubicBezTo>
                  <a:pt x="270189" y="2453752"/>
                  <a:pt x="156249" y="2452482"/>
                  <a:pt x="48260" y="2452482"/>
                </a:cubicBezTo>
                <a:cubicBezTo>
                  <a:pt x="38100" y="2452482"/>
                  <a:pt x="29210" y="2452482"/>
                  <a:pt x="19050" y="2451212"/>
                </a:cubicBezTo>
                <a:cubicBezTo>
                  <a:pt x="10160" y="2449942"/>
                  <a:pt x="5080" y="2443592"/>
                  <a:pt x="7620" y="2434702"/>
                </a:cubicBezTo>
                <a:cubicBezTo>
                  <a:pt x="16510" y="2402898"/>
                  <a:pt x="12700" y="2356102"/>
                  <a:pt x="11430" y="2307434"/>
                </a:cubicBezTo>
                <a:cubicBezTo>
                  <a:pt x="10160" y="2208226"/>
                  <a:pt x="6350" y="2110891"/>
                  <a:pt x="7620" y="2011683"/>
                </a:cubicBezTo>
                <a:cubicBezTo>
                  <a:pt x="5080" y="1888142"/>
                  <a:pt x="0" y="358849"/>
                  <a:pt x="7620" y="233435"/>
                </a:cubicBezTo>
                <a:cubicBezTo>
                  <a:pt x="8890" y="209102"/>
                  <a:pt x="7620" y="182896"/>
                  <a:pt x="8890" y="158562"/>
                </a:cubicBezTo>
                <a:cubicBezTo>
                  <a:pt x="10160" y="119253"/>
                  <a:pt x="12700" y="76201"/>
                  <a:pt x="13970" y="44450"/>
                </a:cubicBezTo>
                <a:cubicBezTo>
                  <a:pt x="13970" y="41910"/>
                  <a:pt x="15240" y="39370"/>
                  <a:pt x="16510" y="38100"/>
                </a:cubicBezTo>
                <a:cubicBezTo>
                  <a:pt x="38100" y="35560"/>
                  <a:pt x="67233" y="30480"/>
                  <a:pt x="124203" y="29210"/>
                </a:cubicBezTo>
                <a:cubicBezTo>
                  <a:pt x="220340" y="25400"/>
                  <a:pt x="316477" y="22860"/>
                  <a:pt x="416175" y="20320"/>
                </a:cubicBezTo>
                <a:cubicBezTo>
                  <a:pt x="483827" y="17780"/>
                  <a:pt x="551478" y="16510"/>
                  <a:pt x="615570" y="13970"/>
                </a:cubicBezTo>
                <a:cubicBezTo>
                  <a:pt x="679661" y="11430"/>
                  <a:pt x="747313" y="8890"/>
                  <a:pt x="811404" y="8890"/>
                </a:cubicBezTo>
                <a:cubicBezTo>
                  <a:pt x="882617" y="7620"/>
                  <a:pt x="953829" y="10160"/>
                  <a:pt x="1025042" y="8890"/>
                </a:cubicBezTo>
                <a:cubicBezTo>
                  <a:pt x="1114057" y="8890"/>
                  <a:pt x="2727021" y="6350"/>
                  <a:pt x="2816036" y="5080"/>
                </a:cubicBezTo>
                <a:cubicBezTo>
                  <a:pt x="2901491" y="3810"/>
                  <a:pt x="2986946" y="2540"/>
                  <a:pt x="3075962" y="2540"/>
                </a:cubicBezTo>
                <a:cubicBezTo>
                  <a:pt x="3221947" y="1270"/>
                  <a:pt x="3364372" y="0"/>
                  <a:pt x="3510358" y="0"/>
                </a:cubicBezTo>
                <a:cubicBezTo>
                  <a:pt x="3570889" y="0"/>
                  <a:pt x="3634980" y="2540"/>
                  <a:pt x="3695511" y="2540"/>
                </a:cubicBezTo>
                <a:cubicBezTo>
                  <a:pt x="3862860" y="3810"/>
                  <a:pt x="4033770" y="5080"/>
                  <a:pt x="4201119" y="7620"/>
                </a:cubicBezTo>
                <a:cubicBezTo>
                  <a:pt x="4290135" y="8890"/>
                  <a:pt x="4379151" y="12700"/>
                  <a:pt x="4468166" y="16510"/>
                </a:cubicBezTo>
                <a:cubicBezTo>
                  <a:pt x="4489530" y="16510"/>
                  <a:pt x="4510894" y="16510"/>
                  <a:pt x="4528697" y="16510"/>
                </a:cubicBezTo>
                <a:cubicBezTo>
                  <a:pt x="4549495" y="17780"/>
                  <a:pt x="4558385" y="20320"/>
                  <a:pt x="4568545" y="21590"/>
                </a:cubicBezTo>
                <a:close/>
                <a:moveTo>
                  <a:pt x="4578705" y="2447402"/>
                </a:moveTo>
                <a:cubicBezTo>
                  <a:pt x="4579975" y="2430892"/>
                  <a:pt x="4581245" y="2418192"/>
                  <a:pt x="4581245" y="2405492"/>
                </a:cubicBezTo>
                <a:cubicBezTo>
                  <a:pt x="4579975" y="2299947"/>
                  <a:pt x="4578705" y="2200739"/>
                  <a:pt x="4578705" y="2094044"/>
                </a:cubicBezTo>
                <a:cubicBezTo>
                  <a:pt x="4578705" y="2045377"/>
                  <a:pt x="4581245" y="1996709"/>
                  <a:pt x="4579975" y="1948041"/>
                </a:cubicBezTo>
                <a:cubicBezTo>
                  <a:pt x="4579975" y="1903117"/>
                  <a:pt x="4578705" y="1856321"/>
                  <a:pt x="4577435" y="1811396"/>
                </a:cubicBezTo>
                <a:cubicBezTo>
                  <a:pt x="4572355" y="1742138"/>
                  <a:pt x="4560925" y="308309"/>
                  <a:pt x="4560925" y="239051"/>
                </a:cubicBezTo>
                <a:cubicBezTo>
                  <a:pt x="4558385" y="181024"/>
                  <a:pt x="4555845" y="121125"/>
                  <a:pt x="4553305" y="63500"/>
                </a:cubicBezTo>
                <a:cubicBezTo>
                  <a:pt x="4552035" y="44450"/>
                  <a:pt x="4550765" y="43180"/>
                  <a:pt x="4518015" y="41910"/>
                </a:cubicBezTo>
                <a:cubicBezTo>
                  <a:pt x="4507333" y="41910"/>
                  <a:pt x="4500212" y="41910"/>
                  <a:pt x="4489530" y="40640"/>
                </a:cubicBezTo>
                <a:cubicBezTo>
                  <a:pt x="4400514" y="36830"/>
                  <a:pt x="4307938" y="31750"/>
                  <a:pt x="4218922" y="30480"/>
                </a:cubicBezTo>
                <a:cubicBezTo>
                  <a:pt x="4001724" y="26670"/>
                  <a:pt x="3780966" y="25400"/>
                  <a:pt x="3563768" y="22860"/>
                </a:cubicBezTo>
                <a:cubicBezTo>
                  <a:pt x="3531722" y="22860"/>
                  <a:pt x="3496116" y="22860"/>
                  <a:pt x="3464070" y="22860"/>
                </a:cubicBezTo>
                <a:cubicBezTo>
                  <a:pt x="3410661" y="22860"/>
                  <a:pt x="3357251" y="22860"/>
                  <a:pt x="3307403" y="22860"/>
                </a:cubicBezTo>
                <a:cubicBezTo>
                  <a:pt x="3193463" y="22860"/>
                  <a:pt x="3079522" y="22860"/>
                  <a:pt x="2969143" y="24130"/>
                </a:cubicBezTo>
                <a:cubicBezTo>
                  <a:pt x="2873006" y="25400"/>
                  <a:pt x="1252922" y="29210"/>
                  <a:pt x="1156785" y="29210"/>
                </a:cubicBezTo>
                <a:cubicBezTo>
                  <a:pt x="1000117" y="29210"/>
                  <a:pt x="843450" y="26670"/>
                  <a:pt x="686782" y="33020"/>
                </a:cubicBezTo>
                <a:cubicBezTo>
                  <a:pt x="604888" y="36830"/>
                  <a:pt x="526554" y="36830"/>
                  <a:pt x="448220" y="38100"/>
                </a:cubicBezTo>
                <a:cubicBezTo>
                  <a:pt x="312917" y="41910"/>
                  <a:pt x="177613" y="45720"/>
                  <a:pt x="49530" y="50800"/>
                </a:cubicBezTo>
                <a:cubicBezTo>
                  <a:pt x="36830" y="50800"/>
                  <a:pt x="34290" y="53340"/>
                  <a:pt x="33020" y="70585"/>
                </a:cubicBezTo>
                <a:cubicBezTo>
                  <a:pt x="31750" y="104279"/>
                  <a:pt x="31750" y="137972"/>
                  <a:pt x="30480" y="171665"/>
                </a:cubicBezTo>
                <a:cubicBezTo>
                  <a:pt x="29210" y="227820"/>
                  <a:pt x="26670" y="282103"/>
                  <a:pt x="25400" y="338259"/>
                </a:cubicBezTo>
                <a:cubicBezTo>
                  <a:pt x="20320" y="398157"/>
                  <a:pt x="26670" y="1861936"/>
                  <a:pt x="29210" y="1921835"/>
                </a:cubicBezTo>
                <a:cubicBezTo>
                  <a:pt x="29210" y="1985477"/>
                  <a:pt x="29210" y="2050992"/>
                  <a:pt x="30480" y="2114634"/>
                </a:cubicBezTo>
                <a:cubicBezTo>
                  <a:pt x="30480" y="2161430"/>
                  <a:pt x="33020" y="2208226"/>
                  <a:pt x="33020" y="2255022"/>
                </a:cubicBezTo>
                <a:cubicBezTo>
                  <a:pt x="33020" y="2305562"/>
                  <a:pt x="33020" y="2356102"/>
                  <a:pt x="31750" y="2405492"/>
                </a:cubicBezTo>
                <a:cubicBezTo>
                  <a:pt x="31750" y="2409302"/>
                  <a:pt x="31750" y="2411842"/>
                  <a:pt x="31750" y="2415652"/>
                </a:cubicBezTo>
                <a:cubicBezTo>
                  <a:pt x="31750" y="2425812"/>
                  <a:pt x="35560" y="2429622"/>
                  <a:pt x="44450" y="2429622"/>
                </a:cubicBezTo>
                <a:cubicBezTo>
                  <a:pt x="74355" y="2429622"/>
                  <a:pt x="124203" y="2430892"/>
                  <a:pt x="170492" y="2430892"/>
                </a:cubicBezTo>
                <a:cubicBezTo>
                  <a:pt x="238143" y="2430892"/>
                  <a:pt x="309356" y="2428352"/>
                  <a:pt x="377008" y="2430892"/>
                </a:cubicBezTo>
                <a:cubicBezTo>
                  <a:pt x="487387" y="2434702"/>
                  <a:pt x="597767" y="2437242"/>
                  <a:pt x="708146" y="2435972"/>
                </a:cubicBezTo>
                <a:cubicBezTo>
                  <a:pt x="779358" y="2434702"/>
                  <a:pt x="847010" y="2437242"/>
                  <a:pt x="918223" y="2437242"/>
                </a:cubicBezTo>
                <a:cubicBezTo>
                  <a:pt x="1021481" y="2437242"/>
                  <a:pt x="1124739" y="2435972"/>
                  <a:pt x="1227997" y="2437242"/>
                </a:cubicBezTo>
                <a:cubicBezTo>
                  <a:pt x="1381104" y="2438512"/>
                  <a:pt x="3061719" y="2428352"/>
                  <a:pt x="3218387" y="2430892"/>
                </a:cubicBezTo>
                <a:cubicBezTo>
                  <a:pt x="3286039" y="2432162"/>
                  <a:pt x="3353690" y="2433432"/>
                  <a:pt x="3417782" y="2433432"/>
                </a:cubicBezTo>
                <a:cubicBezTo>
                  <a:pt x="3535282" y="2435972"/>
                  <a:pt x="3649222" y="2432162"/>
                  <a:pt x="3766723" y="2435972"/>
                </a:cubicBezTo>
                <a:cubicBezTo>
                  <a:pt x="3862860" y="2438512"/>
                  <a:pt x="3958997" y="2438512"/>
                  <a:pt x="4055134" y="2441052"/>
                </a:cubicBezTo>
                <a:cubicBezTo>
                  <a:pt x="4197559" y="2444862"/>
                  <a:pt x="4339984" y="2447402"/>
                  <a:pt x="4482409" y="2448672"/>
                </a:cubicBezTo>
                <a:cubicBezTo>
                  <a:pt x="4535818" y="2448672"/>
                  <a:pt x="4558385" y="2447402"/>
                  <a:pt x="4578705" y="2447402"/>
                </a:cubicBezTo>
                <a:close/>
              </a:path>
            </a:pathLst>
          </a:custGeom>
          <a:solidFill>
            <a:srgbClr val="FFFFFF"/>
          </a:solidFill>
        </p:spPr>
        <p:txBody>
          <a:bodyPr/>
          <a:lstStyle/>
          <a:p>
            <a:endParaRPr lang="he-IL"/>
          </a:p>
        </p:txBody>
      </p:sp>
      <p:sp>
        <p:nvSpPr>
          <p:cNvPr id="19" name="TextBox 15">
            <a:extLst>
              <a:ext uri="{FF2B5EF4-FFF2-40B4-BE49-F238E27FC236}">
                <a16:creationId xmlns:a16="http://schemas.microsoft.com/office/drawing/2014/main" id="{9A288342-C903-CFF2-9A16-51FB41A1CAB4}"/>
              </a:ext>
            </a:extLst>
          </p:cNvPr>
          <p:cNvSpPr txBox="1"/>
          <p:nvPr/>
        </p:nvSpPr>
        <p:spPr>
          <a:xfrm>
            <a:off x="710186" y="445688"/>
            <a:ext cx="4225317" cy="924099"/>
          </a:xfrm>
          <a:prstGeom prst="rect">
            <a:avLst/>
          </a:prstGeom>
        </p:spPr>
        <p:txBody>
          <a:bodyPr wrap="square" lIns="0" tIns="0" rIns="0" bIns="0" rtlCol="0" anchor="t">
            <a:spAutoFit/>
          </a:bodyPr>
          <a:lstStyle/>
          <a:p>
            <a:pPr marL="0" lvl="0" indent="0" algn="r" rtl="1">
              <a:lnSpc>
                <a:spcPts val="8399"/>
              </a:lnSpc>
              <a:spcBef>
                <a:spcPct val="0"/>
              </a:spcBef>
            </a:pPr>
            <a:r>
              <a:rPr lang="he-IL" sz="2800" dirty="0">
                <a:solidFill>
                  <a:srgbClr val="000000"/>
                </a:solidFill>
                <a:latin typeface="Segoe UI Semibold" panose="020B0702040204020203" pitchFamily="34" charset="0"/>
                <a:cs typeface="Segoe UI Semibold" panose="020B0702040204020203" pitchFamily="34" charset="0"/>
              </a:rPr>
              <a:t>כעת תורכם...</a:t>
            </a:r>
            <a:endParaRPr lang="en-US" sz="2400" u="none" dirty="0">
              <a:solidFill>
                <a:srgbClr val="000000"/>
              </a:solidFill>
              <a:latin typeface="Segoe UI Semibold" panose="020B0702040204020203" pitchFamily="34" charset="0"/>
              <a:cs typeface="Segoe UI Semibold" panose="020B0702040204020203" pitchFamily="34" charset="0"/>
            </a:endParaRPr>
          </a:p>
        </p:txBody>
      </p:sp>
      <p:cxnSp>
        <p:nvCxnSpPr>
          <p:cNvPr id="21" name="Straight Connector 20">
            <a:extLst>
              <a:ext uri="{FF2B5EF4-FFF2-40B4-BE49-F238E27FC236}">
                <a16:creationId xmlns:a16="http://schemas.microsoft.com/office/drawing/2014/main" id="{F44CA552-6810-768C-EEFC-10096A6F0E56}"/>
              </a:ext>
            </a:extLst>
          </p:cNvPr>
          <p:cNvCxnSpPr/>
          <p:nvPr/>
        </p:nvCxnSpPr>
        <p:spPr>
          <a:xfrm>
            <a:off x="6477000" y="577145"/>
            <a:ext cx="0" cy="8859641"/>
          </a:xfrm>
          <a:prstGeom prst="line">
            <a:avLst/>
          </a:prstGeom>
          <a:ln w="28575"/>
        </p:spPr>
        <p:style>
          <a:lnRef idx="1">
            <a:schemeClr val="dk1"/>
          </a:lnRef>
          <a:fillRef idx="0">
            <a:schemeClr val="dk1"/>
          </a:fillRef>
          <a:effectRef idx="0">
            <a:schemeClr val="dk1"/>
          </a:effectRef>
          <a:fontRef idx="minor">
            <a:schemeClr val="tx1"/>
          </a:fontRef>
        </p:style>
      </p:cxnSp>
      <p:sp>
        <p:nvSpPr>
          <p:cNvPr id="28" name="Freeform 2">
            <a:extLst>
              <a:ext uri="{FF2B5EF4-FFF2-40B4-BE49-F238E27FC236}">
                <a16:creationId xmlns:a16="http://schemas.microsoft.com/office/drawing/2014/main" id="{969625B5-7FA1-4670-77DA-EEA1340BAB8A}"/>
              </a:ext>
            </a:extLst>
          </p:cNvPr>
          <p:cNvSpPr/>
          <p:nvPr/>
        </p:nvSpPr>
        <p:spPr>
          <a:xfrm>
            <a:off x="1076572" y="2017509"/>
            <a:ext cx="5091308" cy="3152030"/>
          </a:xfrm>
          <a:custGeom>
            <a:avLst/>
            <a:gdLst/>
            <a:ahLst/>
            <a:cxnLst/>
            <a:rect l="l" t="t" r="r" b="b"/>
            <a:pathLst>
              <a:path w="7047943" h="7515262">
                <a:moveTo>
                  <a:pt x="0" y="0"/>
                </a:moveTo>
                <a:lnTo>
                  <a:pt x="7047943" y="0"/>
                </a:lnTo>
                <a:lnTo>
                  <a:pt x="7047943" y="7515262"/>
                </a:lnTo>
                <a:lnTo>
                  <a:pt x="0" y="751526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he-IL" dirty="0"/>
          </a:p>
        </p:txBody>
      </p:sp>
      <p:sp>
        <p:nvSpPr>
          <p:cNvPr id="31" name="TextBox 30">
            <a:extLst>
              <a:ext uri="{FF2B5EF4-FFF2-40B4-BE49-F238E27FC236}">
                <a16:creationId xmlns:a16="http://schemas.microsoft.com/office/drawing/2014/main" id="{8F13D410-9782-1642-5978-8BE703C11AE3}"/>
              </a:ext>
            </a:extLst>
          </p:cNvPr>
          <p:cNvSpPr txBox="1"/>
          <p:nvPr/>
        </p:nvSpPr>
        <p:spPr>
          <a:xfrm>
            <a:off x="-225957" y="9024882"/>
            <a:ext cx="6097602" cy="646331"/>
          </a:xfrm>
          <a:prstGeom prst="rect">
            <a:avLst/>
          </a:prstGeom>
          <a:noFill/>
        </p:spPr>
        <p:txBody>
          <a:bodyPr wrap="square">
            <a:spAutoFit/>
          </a:bodyPr>
          <a:lstStyle/>
          <a:p>
            <a:pPr algn="r" rtl="1"/>
            <a:r>
              <a:rPr lang="he-IL" sz="1800" dirty="0">
                <a:latin typeface="Segoe UI Semilight" panose="020B0402040204020203" pitchFamily="34" charset="0"/>
                <a:cs typeface="Segoe UI Semilight" panose="020B0402040204020203" pitchFamily="34" charset="0"/>
              </a:rPr>
              <a:t>קישור לטקסט ב-3 וריאציות בתוכנית </a:t>
            </a:r>
            <a:r>
              <a:rPr lang="he-IL" sz="1800" dirty="0">
                <a:latin typeface="Segoe UI Semilight" panose="020B0402040204020203" pitchFamily="34" charset="0"/>
                <a:cs typeface="Segoe UI Semilight" panose="020B0402040204020203" pitchFamily="34" charset="0"/>
                <a:hlinkClick r:id="rId5"/>
              </a:rPr>
              <a:t>קריאה מהנה</a:t>
            </a:r>
            <a:r>
              <a:rPr lang="he-IL" sz="1800" dirty="0">
                <a:latin typeface="Segoe UI Semilight" panose="020B0402040204020203" pitchFamily="34" charset="0"/>
                <a:cs typeface="Segoe UI Semilight" panose="020B0402040204020203" pitchFamily="34" charset="0"/>
              </a:rPr>
              <a:t>, </a:t>
            </a:r>
          </a:p>
          <a:p>
            <a:pPr algn="r" rtl="1"/>
            <a:r>
              <a:rPr lang="he-IL" sz="1800" dirty="0">
                <a:latin typeface="Segoe UI Semilight" panose="020B0402040204020203" pitchFamily="34" charset="0"/>
                <a:cs typeface="Segoe UI Semilight" panose="020B0402040204020203" pitchFamily="34" charset="0"/>
              </a:rPr>
              <a:t>עמוד 82</a:t>
            </a:r>
          </a:p>
        </p:txBody>
      </p:sp>
      <p:pic>
        <p:nvPicPr>
          <p:cNvPr id="33" name="Picture 32" descr="A blue and green book with stars&#10;&#10;Description automatically generated">
            <a:extLst>
              <a:ext uri="{FF2B5EF4-FFF2-40B4-BE49-F238E27FC236}">
                <a16:creationId xmlns:a16="http://schemas.microsoft.com/office/drawing/2014/main" id="{813CD718-A365-9B21-3736-8F968AF77B74}"/>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02413" y="8962824"/>
            <a:ext cx="823912" cy="743530"/>
          </a:xfrm>
          <a:prstGeom prst="rect">
            <a:avLst/>
          </a:prstGeom>
        </p:spPr>
      </p:pic>
      <p:grpSp>
        <p:nvGrpSpPr>
          <p:cNvPr id="36" name="Group 35">
            <a:extLst>
              <a:ext uri="{FF2B5EF4-FFF2-40B4-BE49-F238E27FC236}">
                <a16:creationId xmlns:a16="http://schemas.microsoft.com/office/drawing/2014/main" id="{EDC7AEC1-BB02-9951-7F26-0FC61F384B27}"/>
              </a:ext>
            </a:extLst>
          </p:cNvPr>
          <p:cNvGrpSpPr/>
          <p:nvPr/>
        </p:nvGrpSpPr>
        <p:grpSpPr>
          <a:xfrm>
            <a:off x="5202926" y="663157"/>
            <a:ext cx="934170" cy="924100"/>
            <a:chOff x="3460562" y="699428"/>
            <a:chExt cx="934170" cy="924100"/>
          </a:xfrm>
        </p:grpSpPr>
        <p:sp>
          <p:nvSpPr>
            <p:cNvPr id="34" name="Freeform 14">
              <a:extLst>
                <a:ext uri="{FF2B5EF4-FFF2-40B4-BE49-F238E27FC236}">
                  <a16:creationId xmlns:a16="http://schemas.microsoft.com/office/drawing/2014/main" id="{D0C1E3F2-40F2-824B-F97B-726F56DBA628}"/>
                </a:ext>
              </a:extLst>
            </p:cNvPr>
            <p:cNvSpPr/>
            <p:nvPr/>
          </p:nvSpPr>
          <p:spPr>
            <a:xfrm>
              <a:off x="3460562" y="791217"/>
              <a:ext cx="860331" cy="723428"/>
            </a:xfrm>
            <a:custGeom>
              <a:avLst/>
              <a:gdLst/>
              <a:ahLst/>
              <a:cxnLst/>
              <a:rect l="l" t="t" r="r" b="b"/>
              <a:pathLst>
                <a:path w="2061530" h="2198222">
                  <a:moveTo>
                    <a:pt x="0" y="0"/>
                  </a:moveTo>
                  <a:lnTo>
                    <a:pt x="2061530" y="0"/>
                  </a:lnTo>
                  <a:lnTo>
                    <a:pt x="2061530" y="2198222"/>
                  </a:lnTo>
                  <a:lnTo>
                    <a:pt x="0" y="21982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nchor="ctr"/>
            <a:lstStyle/>
            <a:p>
              <a:pPr algn="ctr"/>
              <a:r>
                <a:rPr lang="he-IL" sz="3200" dirty="0">
                  <a:latin typeface="Segoe UI Semibold" panose="020B0702040204020203" pitchFamily="34" charset="0"/>
                  <a:cs typeface="Segoe UI Semibold" panose="020B0702040204020203" pitchFamily="34" charset="0"/>
                </a:rPr>
                <a:t>2</a:t>
              </a:r>
              <a:r>
                <a:rPr lang="he-IL" sz="3600" dirty="0"/>
                <a:t> </a:t>
              </a:r>
            </a:p>
          </p:txBody>
        </p:sp>
        <p:pic>
          <p:nvPicPr>
            <p:cNvPr id="20" name="גרפיקה 19" descr="עיגול חץ קו מיתאר">
              <a:extLst>
                <a:ext uri="{FF2B5EF4-FFF2-40B4-BE49-F238E27FC236}">
                  <a16:creationId xmlns:a16="http://schemas.microsoft.com/office/drawing/2014/main" id="{9672AEA4-3A9F-1F42-33BB-3A6B38CF485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470632" y="699428"/>
              <a:ext cx="924100" cy="924100"/>
            </a:xfrm>
            <a:prstGeom prst="rect">
              <a:avLst/>
            </a:prstGeom>
          </p:spPr>
        </p:pic>
      </p:grpSp>
      <p:sp>
        <p:nvSpPr>
          <p:cNvPr id="37" name="TextBox 36">
            <a:extLst>
              <a:ext uri="{FF2B5EF4-FFF2-40B4-BE49-F238E27FC236}">
                <a16:creationId xmlns:a16="http://schemas.microsoft.com/office/drawing/2014/main" id="{87341660-BFB5-036B-E0A0-4837536E78A0}"/>
              </a:ext>
            </a:extLst>
          </p:cNvPr>
          <p:cNvSpPr txBox="1"/>
          <p:nvPr/>
        </p:nvSpPr>
        <p:spPr>
          <a:xfrm>
            <a:off x="6760326" y="654959"/>
            <a:ext cx="10912362" cy="8663205"/>
          </a:xfrm>
          <a:prstGeom prst="rect">
            <a:avLst/>
          </a:prstGeom>
          <a:noFill/>
        </p:spPr>
        <p:txBody>
          <a:bodyPr wrap="square">
            <a:spAutoFit/>
          </a:bodyPr>
          <a:lstStyle/>
          <a:p>
            <a:pPr algn="r" rtl="1">
              <a:lnSpc>
                <a:spcPct val="150000"/>
              </a:lnSpc>
              <a:spcAft>
                <a:spcPts val="1800"/>
              </a:spcAft>
            </a:pPr>
            <a:r>
              <a:rPr lang="he-IL" sz="2600" b="1" i="0" dirty="0">
                <a:solidFill>
                  <a:srgbClr val="000000"/>
                </a:solidFill>
                <a:effectLst/>
                <a:latin typeface="Assistant" pitchFamily="2" charset="-79"/>
                <a:cs typeface="Assistant" pitchFamily="2" charset="-79"/>
              </a:rPr>
              <a:t>האב והבנים / </a:t>
            </a:r>
            <a:r>
              <a:rPr lang="he-IL" sz="2600" b="0" i="0" dirty="0">
                <a:solidFill>
                  <a:srgbClr val="000000"/>
                </a:solidFill>
                <a:effectLst/>
                <a:latin typeface="Assistant" pitchFamily="2" charset="-79"/>
                <a:cs typeface="Assistant" pitchFamily="2" charset="-79"/>
              </a:rPr>
              <a:t>סיפור עם</a:t>
            </a:r>
          </a:p>
          <a:p>
            <a:pPr algn="r" rtl="1">
              <a:lnSpc>
                <a:spcPct val="150000"/>
              </a:lnSpc>
            </a:pPr>
            <a:r>
              <a:rPr lang="he-IL" sz="2600" b="0" i="0" dirty="0">
                <a:solidFill>
                  <a:srgbClr val="000000"/>
                </a:solidFill>
                <a:effectLst/>
                <a:latin typeface="Assistant" pitchFamily="2" charset="-79"/>
                <a:cs typeface="Assistant" pitchFamily="2" charset="-79"/>
              </a:rPr>
              <a:t>לָאב זֵקן אחד היו חמישה בנים. הבנים רבו ביניהם כל הזמן.</a:t>
            </a:r>
          </a:p>
          <a:p>
            <a:pPr algn="r" rtl="1">
              <a:lnSpc>
                <a:spcPct val="150000"/>
              </a:lnSpc>
            </a:pPr>
            <a:r>
              <a:rPr lang="he-IL" sz="2600" b="0" i="0" dirty="0">
                <a:solidFill>
                  <a:srgbClr val="000000"/>
                </a:solidFill>
                <a:effectLst/>
                <a:latin typeface="Assistant" pitchFamily="2" charset="-79"/>
                <a:cs typeface="Assistant" pitchFamily="2" charset="-79"/>
              </a:rPr>
              <a:t>האב הזקן ביקש מהבנים להפסיק לריב, אבל הם לא שמעו בקולו.</a:t>
            </a:r>
            <a:br>
              <a:rPr lang="he-IL" sz="2600" b="0" i="0" dirty="0">
                <a:solidFill>
                  <a:srgbClr val="000000"/>
                </a:solidFill>
                <a:effectLst/>
                <a:latin typeface="Assistant" pitchFamily="2" charset="-79"/>
                <a:cs typeface="Assistant" pitchFamily="2" charset="-79"/>
              </a:rPr>
            </a:br>
            <a:r>
              <a:rPr lang="he-IL" sz="2600" b="0" i="0" dirty="0">
                <a:solidFill>
                  <a:srgbClr val="000000"/>
                </a:solidFill>
                <a:effectLst/>
                <a:latin typeface="Assistant" pitchFamily="2" charset="-79"/>
                <a:cs typeface="Assistant" pitchFamily="2" charset="-79"/>
              </a:rPr>
              <a:t>יום אחד לקח האב חמישה ענפים. הוא קָשר את הענפים יחד לחבילה אחת, </a:t>
            </a:r>
            <a:br>
              <a:rPr lang="en-US" sz="2600" b="0" i="0" dirty="0">
                <a:solidFill>
                  <a:srgbClr val="000000"/>
                </a:solidFill>
                <a:effectLst/>
                <a:latin typeface="Assistant" pitchFamily="2" charset="-79"/>
                <a:cs typeface="Assistant" pitchFamily="2" charset="-79"/>
              </a:rPr>
            </a:br>
            <a:r>
              <a:rPr lang="he-IL" sz="2600" b="0" i="0" dirty="0">
                <a:solidFill>
                  <a:srgbClr val="000000"/>
                </a:solidFill>
                <a:effectLst/>
                <a:latin typeface="Assistant" pitchFamily="2" charset="-79"/>
                <a:cs typeface="Assistant" pitchFamily="2" charset="-79"/>
              </a:rPr>
              <a:t>וקרא לֲחֵמֶשת הבנים.</a:t>
            </a:r>
          </a:p>
          <a:p>
            <a:pPr algn="r" rtl="1">
              <a:lnSpc>
                <a:spcPct val="150000"/>
              </a:lnSpc>
            </a:pPr>
            <a:r>
              <a:rPr lang="he-IL" sz="2600" b="0" i="0" dirty="0">
                <a:solidFill>
                  <a:srgbClr val="000000"/>
                </a:solidFill>
                <a:effectLst/>
                <a:latin typeface="Assistant" pitchFamily="2" charset="-79"/>
                <a:cs typeface="Assistant" pitchFamily="2" charset="-79"/>
              </a:rPr>
              <a:t>פנה האב אל הבן הְּבכֹור ואמר לו: "נַסֵה לְשּבֹור את חבילת הענפים".</a:t>
            </a:r>
            <a:br>
              <a:rPr lang="he-IL" sz="2600" b="0" i="0" dirty="0">
                <a:solidFill>
                  <a:srgbClr val="000000"/>
                </a:solidFill>
                <a:effectLst/>
                <a:latin typeface="Assistant" pitchFamily="2" charset="-79"/>
                <a:cs typeface="Assistant" pitchFamily="2" charset="-79"/>
              </a:rPr>
            </a:br>
            <a:r>
              <a:rPr lang="he-IL" sz="2600" b="0" i="0" dirty="0">
                <a:solidFill>
                  <a:srgbClr val="000000"/>
                </a:solidFill>
                <a:effectLst/>
                <a:latin typeface="Assistant" pitchFamily="2" charset="-79"/>
                <a:cs typeface="Assistant" pitchFamily="2" charset="-79"/>
              </a:rPr>
              <a:t>הבן הְּבכֹור ניסה וניסה ולא הִצליח. האב פנה גם אל הבנים האחרים, </a:t>
            </a:r>
            <a:br>
              <a:rPr lang="en-US" sz="2600" b="0" i="0" dirty="0">
                <a:solidFill>
                  <a:srgbClr val="000000"/>
                </a:solidFill>
                <a:effectLst/>
                <a:latin typeface="Assistant" pitchFamily="2" charset="-79"/>
                <a:cs typeface="Assistant" pitchFamily="2" charset="-79"/>
              </a:rPr>
            </a:br>
            <a:r>
              <a:rPr lang="he-IL" sz="2600" b="0" i="0" dirty="0">
                <a:solidFill>
                  <a:srgbClr val="000000"/>
                </a:solidFill>
                <a:effectLst/>
                <a:latin typeface="Assistant" pitchFamily="2" charset="-79"/>
                <a:cs typeface="Assistant" pitchFamily="2" charset="-79"/>
              </a:rPr>
              <a:t>אבל אף אחד מהם לא הִצליח לשּבור את חבילת הענפים.</a:t>
            </a:r>
            <a:br>
              <a:rPr lang="he-IL" sz="2600" b="0" i="0" dirty="0">
                <a:solidFill>
                  <a:srgbClr val="000000"/>
                </a:solidFill>
                <a:effectLst/>
                <a:latin typeface="Assistant" pitchFamily="2" charset="-79"/>
                <a:cs typeface="Assistant" pitchFamily="2" charset="-79"/>
              </a:rPr>
            </a:br>
            <a:r>
              <a:rPr lang="he-IL" sz="2600" b="0" i="0" dirty="0">
                <a:solidFill>
                  <a:srgbClr val="000000"/>
                </a:solidFill>
                <a:effectLst/>
                <a:latin typeface="Assistant" pitchFamily="2" charset="-79"/>
                <a:cs typeface="Assistant" pitchFamily="2" charset="-79"/>
              </a:rPr>
              <a:t>פתח האב את החבילה, נתן לַבֵּן הצעיר ענף אחד ואמר לו: "נַסֵה לשּבור את הענף".</a:t>
            </a:r>
            <a:br>
              <a:rPr lang="he-IL" sz="2600" b="0" i="0" dirty="0">
                <a:solidFill>
                  <a:srgbClr val="000000"/>
                </a:solidFill>
                <a:effectLst/>
                <a:latin typeface="Assistant" pitchFamily="2" charset="-79"/>
                <a:cs typeface="Assistant" pitchFamily="2" charset="-79"/>
              </a:rPr>
            </a:br>
            <a:r>
              <a:rPr lang="he-IL" sz="2600" b="0" i="0" dirty="0">
                <a:solidFill>
                  <a:srgbClr val="000000"/>
                </a:solidFill>
                <a:effectLst/>
                <a:latin typeface="Assistant" pitchFamily="2" charset="-79"/>
                <a:cs typeface="Assistant" pitchFamily="2" charset="-79"/>
              </a:rPr>
              <a:t>הבן הצעיר שָבר בַקלוּת את הענף.</a:t>
            </a:r>
            <a:br>
              <a:rPr lang="he-IL" sz="2600" b="0" i="0" dirty="0">
                <a:solidFill>
                  <a:srgbClr val="000000"/>
                </a:solidFill>
                <a:effectLst/>
                <a:latin typeface="Assistant" pitchFamily="2" charset="-79"/>
                <a:cs typeface="Assistant" pitchFamily="2" charset="-79"/>
              </a:rPr>
            </a:br>
            <a:r>
              <a:rPr lang="he-IL" sz="2600" b="0" i="0" dirty="0">
                <a:solidFill>
                  <a:srgbClr val="000000"/>
                </a:solidFill>
                <a:effectLst/>
                <a:latin typeface="Assistant" pitchFamily="2" charset="-79"/>
                <a:cs typeface="Assistant" pitchFamily="2" charset="-79"/>
              </a:rPr>
              <a:t>אמר האב: "בָּנַיי היקרים, אתם כמו הענפים. אם אתם חיים יחד בשלום, אתם חזקים כמו חבילת הענפים, ואף אחד לא יכול לשּבור אֶתְכֶם. אבל אם אתם רבים, אתם חלשים, </a:t>
            </a:r>
            <a:br>
              <a:rPr lang="en-US" sz="2600" b="0" i="0" dirty="0">
                <a:solidFill>
                  <a:srgbClr val="000000"/>
                </a:solidFill>
                <a:effectLst/>
                <a:latin typeface="Assistant" pitchFamily="2" charset="-79"/>
                <a:cs typeface="Assistant" pitchFamily="2" charset="-79"/>
              </a:rPr>
            </a:br>
            <a:r>
              <a:rPr lang="he-IL" sz="2600" b="0" i="0" dirty="0">
                <a:solidFill>
                  <a:srgbClr val="000000"/>
                </a:solidFill>
                <a:effectLst/>
                <a:latin typeface="Assistant" pitchFamily="2" charset="-79"/>
                <a:cs typeface="Assistant" pitchFamily="2" charset="-79"/>
              </a:rPr>
              <a:t>וכל אחד יכול לשּבור אֶתכם".</a:t>
            </a:r>
            <a:br>
              <a:rPr lang="he-IL" sz="2600" b="0" i="0" dirty="0">
                <a:solidFill>
                  <a:srgbClr val="000000"/>
                </a:solidFill>
                <a:effectLst/>
                <a:latin typeface="Assistant" pitchFamily="2" charset="-79"/>
                <a:cs typeface="Assistant" pitchFamily="2" charset="-79"/>
              </a:rPr>
            </a:br>
            <a:r>
              <a:rPr lang="he-IL" sz="2600" b="0" i="0" dirty="0">
                <a:solidFill>
                  <a:srgbClr val="000000"/>
                </a:solidFill>
                <a:effectLst/>
                <a:latin typeface="Assistant" pitchFamily="2" charset="-79"/>
                <a:cs typeface="Assistant" pitchFamily="2" charset="-79"/>
              </a:rPr>
              <a:t>חיבקו הבנים את האב הזקן, וִנְשְּבעוּ לחיות יחד בשלום כל יְמֵי חַיֵיֶהם.</a:t>
            </a:r>
          </a:p>
        </p:txBody>
      </p:sp>
      <p:sp>
        <p:nvSpPr>
          <p:cNvPr id="2" name="TextBox 1">
            <a:extLst>
              <a:ext uri="{FF2B5EF4-FFF2-40B4-BE49-F238E27FC236}">
                <a16:creationId xmlns:a16="http://schemas.microsoft.com/office/drawing/2014/main" id="{961DD0D6-20BB-6050-FDAF-A1AFB82E12AF}"/>
              </a:ext>
            </a:extLst>
          </p:cNvPr>
          <p:cNvSpPr txBox="1"/>
          <p:nvPr/>
        </p:nvSpPr>
        <p:spPr>
          <a:xfrm>
            <a:off x="1139163" y="2258513"/>
            <a:ext cx="4367907" cy="2214452"/>
          </a:xfrm>
          <a:prstGeom prst="rect">
            <a:avLst/>
          </a:prstGeom>
          <a:noFill/>
        </p:spPr>
        <p:txBody>
          <a:bodyPr wrap="square" rtlCol="1">
            <a:spAutoFit/>
          </a:bodyPr>
          <a:lstStyle/>
          <a:p>
            <a:pPr algn="r" rtl="1">
              <a:lnSpc>
                <a:spcPct val="150000"/>
              </a:lnSpc>
              <a:spcAft>
                <a:spcPts val="600"/>
              </a:spcAft>
            </a:pPr>
            <a:r>
              <a:rPr lang="he-IL" sz="2200" dirty="0">
                <a:latin typeface="Segoe UI Semilight" panose="020B0402040204020203" pitchFamily="34" charset="0"/>
                <a:cs typeface="Segoe UI Semilight" panose="020B0402040204020203" pitchFamily="34" charset="0"/>
              </a:rPr>
              <a:t>קראו את הסיפור בעצמכם. </a:t>
            </a:r>
          </a:p>
          <a:p>
            <a:pPr algn="r" rtl="1">
              <a:lnSpc>
                <a:spcPct val="150000"/>
              </a:lnSpc>
              <a:spcAft>
                <a:spcPts val="600"/>
              </a:spcAft>
            </a:pPr>
            <a:r>
              <a:rPr lang="he-IL" sz="2200" b="1" dirty="0">
                <a:latin typeface="Segoe UI Semilight" panose="020B0402040204020203" pitchFamily="34" charset="0"/>
                <a:cs typeface="Segoe UI Semilight" panose="020B0402040204020203" pitchFamily="34" charset="0"/>
              </a:rPr>
              <a:t>דייקו</a:t>
            </a:r>
            <a:r>
              <a:rPr lang="he-IL" sz="2200" dirty="0">
                <a:latin typeface="Segoe UI Semilight" panose="020B0402040204020203" pitchFamily="34" charset="0"/>
                <a:cs typeface="Segoe UI Semilight" panose="020B0402040204020203" pitchFamily="34" charset="0"/>
              </a:rPr>
              <a:t> בקריאתכם. אין צורך למהר! </a:t>
            </a:r>
            <a:br>
              <a:rPr lang="he-IL" sz="2200" dirty="0">
                <a:latin typeface="Segoe UI Semilight" panose="020B0402040204020203" pitchFamily="34" charset="0"/>
                <a:cs typeface="Segoe UI Semilight" panose="020B0402040204020203" pitchFamily="34" charset="0"/>
              </a:rPr>
            </a:br>
            <a:r>
              <a:rPr lang="he-IL" sz="2200" dirty="0">
                <a:latin typeface="Segoe UI Semilight" panose="020B0402040204020203" pitchFamily="34" charset="0"/>
                <a:cs typeface="Segoe UI Semilight" panose="020B0402040204020203" pitchFamily="34" charset="0"/>
              </a:rPr>
              <a:t>קראו בקצב המאפשר הבנה. </a:t>
            </a:r>
          </a:p>
          <a:p>
            <a:pPr algn="r" rtl="1">
              <a:lnSpc>
                <a:spcPct val="150000"/>
              </a:lnSpc>
              <a:spcAft>
                <a:spcPts val="600"/>
              </a:spcAft>
            </a:pPr>
            <a:r>
              <a:rPr lang="he-IL" sz="2200" dirty="0">
                <a:latin typeface="Segoe UI Semilight" panose="020B0402040204020203" pitchFamily="34" charset="0"/>
                <a:cs typeface="Segoe UI Semilight" panose="020B0402040204020203" pitchFamily="34" charset="0"/>
              </a:rPr>
              <a:t>התמקדו בתוכן! </a:t>
            </a:r>
            <a:endParaRPr lang="en-US" sz="2200" dirty="0">
              <a:latin typeface="Segoe UI Semilight" panose="020B0402040204020203" pitchFamily="34" charset="0"/>
              <a:cs typeface="Segoe UI Semilight" panose="020B0402040204020203" pitchFamily="34" charset="0"/>
            </a:endParaRPr>
          </a:p>
        </p:txBody>
      </p:sp>
      <p:sp>
        <p:nvSpPr>
          <p:cNvPr id="7" name="TextBox 6">
            <a:extLst>
              <a:ext uri="{FF2B5EF4-FFF2-40B4-BE49-F238E27FC236}">
                <a16:creationId xmlns:a16="http://schemas.microsoft.com/office/drawing/2014/main" id="{94B08D07-BAA9-F325-7D1C-38A325AAA445}"/>
              </a:ext>
            </a:extLst>
          </p:cNvPr>
          <p:cNvSpPr txBox="1"/>
          <p:nvPr/>
        </p:nvSpPr>
        <p:spPr>
          <a:xfrm>
            <a:off x="615313" y="5297761"/>
            <a:ext cx="5565342" cy="3332707"/>
          </a:xfrm>
          <a:prstGeom prst="rect">
            <a:avLst/>
          </a:prstGeom>
          <a:noFill/>
        </p:spPr>
        <p:txBody>
          <a:bodyPr wrap="square" rtlCol="1">
            <a:spAutoFit/>
          </a:bodyPr>
          <a:lstStyle/>
          <a:p>
            <a:pPr algn="r" rtl="1">
              <a:lnSpc>
                <a:spcPct val="150000"/>
              </a:lnSpc>
              <a:spcAft>
                <a:spcPts val="600"/>
              </a:spcAft>
            </a:pPr>
            <a:r>
              <a:rPr lang="he-IL" sz="2200" dirty="0">
                <a:latin typeface="Segoe UI Semilight" panose="020B0402040204020203" pitchFamily="34" charset="0"/>
                <a:cs typeface="Segoe UI Semilight" panose="020B0402040204020203" pitchFamily="34" charset="0"/>
              </a:rPr>
              <a:t>שאלו את עצמכם: האם הבנתם את הסיפור?</a:t>
            </a:r>
          </a:p>
          <a:p>
            <a:pPr algn="r" rtl="1">
              <a:lnSpc>
                <a:spcPct val="150000"/>
              </a:lnSpc>
              <a:spcAft>
                <a:spcPts val="600"/>
              </a:spcAft>
            </a:pPr>
            <a:r>
              <a:rPr lang="he-IL" sz="2200" dirty="0">
                <a:latin typeface="Segoe UI Semilight" panose="020B0402040204020203" pitchFamily="34" charset="0"/>
                <a:cs typeface="Segoe UI Semilight" panose="020B0402040204020203" pitchFamily="34" charset="0"/>
              </a:rPr>
              <a:t>במידה ולא: </a:t>
            </a:r>
          </a:p>
          <a:p>
            <a:pPr marL="342900" lvl="0" indent="-342900" algn="r" rtl="1">
              <a:lnSpc>
                <a:spcPct val="150000"/>
              </a:lnSpc>
              <a:buFont typeface="Wingdings" panose="05000000000000000000" pitchFamily="2" charset="2"/>
              <a:buChar char=""/>
            </a:pPr>
            <a:r>
              <a:rPr lang="he-IL" sz="2200" kern="100" dirty="0">
                <a:effectLst/>
                <a:latin typeface="Segoe UI Semilight" panose="020B0402040204020203" pitchFamily="34" charset="0"/>
                <a:ea typeface="Calibri" panose="020F0502020204030204" pitchFamily="34" charset="0"/>
                <a:cs typeface="Segoe UI Semilight" panose="020B0402040204020203" pitchFamily="34" charset="0"/>
              </a:rPr>
              <a:t>האטו את קצב הקריאה.</a:t>
            </a:r>
            <a:endParaRPr lang="en-US" sz="2200" kern="100" dirty="0">
              <a:effectLst/>
              <a:latin typeface="Segoe UI Semilight" panose="020B0402040204020203" pitchFamily="34" charset="0"/>
              <a:ea typeface="Calibri" panose="020F0502020204030204" pitchFamily="34" charset="0"/>
              <a:cs typeface="Segoe UI Semilight" panose="020B0402040204020203" pitchFamily="34" charset="0"/>
            </a:endParaRPr>
          </a:p>
          <a:p>
            <a:pPr marL="342900" lvl="0" indent="-342900" algn="r" rtl="1">
              <a:lnSpc>
                <a:spcPct val="150000"/>
              </a:lnSpc>
              <a:spcAft>
                <a:spcPts val="800"/>
              </a:spcAft>
              <a:buFont typeface="Wingdings" panose="05000000000000000000" pitchFamily="2" charset="2"/>
              <a:buChar char=""/>
            </a:pPr>
            <a:r>
              <a:rPr lang="he-IL" sz="2200" kern="100" dirty="0">
                <a:effectLst/>
                <a:latin typeface="Segoe UI Semilight" panose="020B0402040204020203" pitchFamily="34" charset="0"/>
                <a:ea typeface="Calibri" panose="020F0502020204030204" pitchFamily="34" charset="0"/>
                <a:cs typeface="Segoe UI Semilight" panose="020B0402040204020203" pitchFamily="34" charset="0"/>
              </a:rPr>
              <a:t>קראו שוב חלקים בטקסט.</a:t>
            </a:r>
          </a:p>
          <a:p>
            <a:pPr marL="342900" lvl="0" indent="-342900" algn="r" rtl="1">
              <a:lnSpc>
                <a:spcPct val="150000"/>
              </a:lnSpc>
              <a:spcAft>
                <a:spcPts val="800"/>
              </a:spcAft>
              <a:buFont typeface="Wingdings" panose="05000000000000000000" pitchFamily="2" charset="2"/>
              <a:buChar char=""/>
            </a:pPr>
            <a:r>
              <a:rPr lang="he-IL" sz="2200" dirty="0">
                <a:effectLst/>
                <a:latin typeface="Segoe UI Semilight" panose="020B0402040204020203" pitchFamily="34" charset="0"/>
                <a:ea typeface="Calibri" panose="020F0502020204030204" pitchFamily="34" charset="0"/>
                <a:cs typeface="Segoe UI Semilight" panose="020B0402040204020203" pitchFamily="34" charset="0"/>
              </a:rPr>
              <a:t>זהו מילים המעכבות את קריאתכם. </a:t>
            </a:r>
            <a:br>
              <a:rPr lang="he-IL" sz="2200" dirty="0">
                <a:effectLst/>
                <a:latin typeface="Segoe UI Semilight" panose="020B0402040204020203" pitchFamily="34" charset="0"/>
                <a:ea typeface="Calibri" panose="020F0502020204030204" pitchFamily="34" charset="0"/>
                <a:cs typeface="Segoe UI Semilight" panose="020B0402040204020203" pitchFamily="34" charset="0"/>
              </a:rPr>
            </a:br>
            <a:r>
              <a:rPr lang="he-IL" sz="2200" dirty="0">
                <a:effectLst/>
                <a:latin typeface="Segoe UI Semilight" panose="020B0402040204020203" pitchFamily="34" charset="0"/>
                <a:ea typeface="Calibri" panose="020F0502020204030204" pitchFamily="34" charset="0"/>
                <a:cs typeface="Segoe UI Semilight" panose="020B0402040204020203" pitchFamily="34" charset="0"/>
              </a:rPr>
              <a:t>קראו אותן שוב ונסו להבין את משמעותן</a:t>
            </a:r>
            <a:endParaRPr lang="en-US" sz="2200" dirty="0">
              <a:latin typeface="Segoe UI Semilight" panose="020B0402040204020203" pitchFamily="34" charset="0"/>
              <a:cs typeface="Segoe UI Semilight" panose="020B0402040204020203" pitchFamily="34" charset="0"/>
            </a:endParaRPr>
          </a:p>
        </p:txBody>
      </p:sp>
      <p:sp>
        <p:nvSpPr>
          <p:cNvPr id="9" name="TextBox 8">
            <a:extLst>
              <a:ext uri="{FF2B5EF4-FFF2-40B4-BE49-F238E27FC236}">
                <a16:creationId xmlns:a16="http://schemas.microsoft.com/office/drawing/2014/main" id="{D8784C2A-4943-E132-3A3A-39A0125CE00B}"/>
              </a:ext>
            </a:extLst>
          </p:cNvPr>
          <p:cNvSpPr txBox="1"/>
          <p:nvPr/>
        </p:nvSpPr>
        <p:spPr>
          <a:xfrm>
            <a:off x="3719312" y="9630955"/>
            <a:ext cx="10849376" cy="689932"/>
          </a:xfrm>
          <a:prstGeom prst="rect">
            <a:avLst/>
          </a:prstGeom>
          <a:noFill/>
        </p:spPr>
        <p:txBody>
          <a:bodyPr wrap="square">
            <a:spAutoFit/>
          </a:bodyPr>
          <a:lstStyle/>
          <a:p>
            <a:endParaRPr lang="he-IL" dirty="0">
              <a:solidFill>
                <a:srgbClr val="000000"/>
              </a:solidFill>
              <a:effectLst/>
              <a:latin typeface="YAFdtfahXt8 0"/>
            </a:endParaRPr>
          </a:p>
          <a:p>
            <a:pPr algn="ctr" rtl="1">
              <a:lnSpc>
                <a:spcPts val="2500"/>
              </a:lnSpc>
            </a:pPr>
            <a:r>
              <a:rPr lang="he-IL" sz="2400" b="0" i="0" dirty="0">
                <a:solidFill>
                  <a:srgbClr val="000000"/>
                </a:solidFill>
                <a:effectLst/>
                <a:latin typeface="Segoe UI Semilight" panose="020B0402040204020203" pitchFamily="34" charset="0"/>
                <a:cs typeface="Segoe UI Semilight" panose="020B0402040204020203" pitchFamily="34" charset="0"/>
              </a:rPr>
              <a:t>המזכירות הפדגוגית, אגף שפות – הפיקוח על הוראת העברית ביסודי</a:t>
            </a:r>
            <a:endParaRPr lang="he-IL" sz="2800" dirty="0">
              <a:solidFill>
                <a:srgbClr val="000000"/>
              </a:solidFill>
              <a:effectLst/>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1722786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3"/>
          <p:cNvSpPr txBox="1"/>
          <p:nvPr/>
        </p:nvSpPr>
        <p:spPr>
          <a:xfrm>
            <a:off x="3385076" y="1628943"/>
            <a:ext cx="11198543" cy="3057953"/>
          </a:xfrm>
          <a:prstGeom prst="rect">
            <a:avLst/>
          </a:prstGeom>
        </p:spPr>
        <p:txBody>
          <a:bodyPr wrap="square" lIns="0" tIns="0" rIns="0" bIns="0" rtlCol="0" anchor="t">
            <a:spAutoFit/>
          </a:bodyPr>
          <a:lstStyle/>
          <a:p>
            <a:pPr algn="r" rtl="1">
              <a:lnSpc>
                <a:spcPct val="150000"/>
              </a:lnSpc>
            </a:pPr>
            <a:r>
              <a:rPr lang="he-IL" sz="3400" b="0" i="0" dirty="0">
                <a:solidFill>
                  <a:srgbClr val="000000"/>
                </a:solidFill>
                <a:effectLst/>
                <a:latin typeface="Assistant" pitchFamily="2" charset="-79"/>
                <a:cs typeface="Assistant" pitchFamily="2" charset="-79"/>
              </a:rPr>
              <a:t>בסיפור שקראתם מופיעה </a:t>
            </a:r>
            <a:r>
              <a:rPr lang="he-IL" sz="3400" b="1" i="0" dirty="0">
                <a:solidFill>
                  <a:srgbClr val="000000"/>
                </a:solidFill>
                <a:effectLst/>
                <a:latin typeface="Assistant" pitchFamily="2" charset="-79"/>
                <a:cs typeface="Assistant" pitchFamily="2" charset="-79"/>
              </a:rPr>
              <a:t>בעיה</a:t>
            </a:r>
            <a:r>
              <a:rPr lang="he-IL" sz="3400" b="0" i="0" dirty="0">
                <a:solidFill>
                  <a:srgbClr val="000000"/>
                </a:solidFill>
                <a:effectLst/>
                <a:latin typeface="Assistant" pitchFamily="2" charset="-79"/>
                <a:cs typeface="Assistant" pitchFamily="2" charset="-79"/>
              </a:rPr>
              <a:t> ומוצג לה </a:t>
            </a:r>
            <a:r>
              <a:rPr lang="he-IL" sz="3400" b="1" i="0" dirty="0">
                <a:solidFill>
                  <a:srgbClr val="000000"/>
                </a:solidFill>
                <a:effectLst/>
                <a:latin typeface="Assistant" pitchFamily="2" charset="-79"/>
                <a:cs typeface="Assistant" pitchFamily="2" charset="-79"/>
              </a:rPr>
              <a:t>פתרון</a:t>
            </a:r>
            <a:r>
              <a:rPr lang="he-IL" sz="3400" b="0" i="0" dirty="0">
                <a:solidFill>
                  <a:srgbClr val="000000"/>
                </a:solidFill>
                <a:effectLst/>
                <a:latin typeface="Assistant" pitchFamily="2" charset="-79"/>
                <a:cs typeface="Assistant" pitchFamily="2" charset="-79"/>
              </a:rPr>
              <a:t>.</a:t>
            </a:r>
          </a:p>
          <a:p>
            <a:pPr algn="r" rtl="1">
              <a:lnSpc>
                <a:spcPct val="150000"/>
              </a:lnSpc>
            </a:pPr>
            <a:r>
              <a:rPr lang="he-IL" sz="3400" dirty="0">
                <a:solidFill>
                  <a:srgbClr val="000000"/>
                </a:solidFill>
                <a:latin typeface="Assistant" pitchFamily="2" charset="-79"/>
                <a:cs typeface="Assistant" pitchFamily="2" charset="-79"/>
              </a:rPr>
              <a:t>היכנסו </a:t>
            </a:r>
            <a:r>
              <a:rPr lang="he-IL" sz="3400" dirty="0">
                <a:solidFill>
                  <a:srgbClr val="000000"/>
                </a:solidFill>
                <a:highlight>
                  <a:srgbClr val="FFFF00"/>
                </a:highlight>
                <a:latin typeface="Assistant" pitchFamily="2" charset="-79"/>
                <a:cs typeface="Assistant" pitchFamily="2" charset="-79"/>
              </a:rPr>
              <a:t>לקישור</a:t>
            </a:r>
            <a:r>
              <a:rPr lang="he-IL" sz="3400" dirty="0">
                <a:solidFill>
                  <a:srgbClr val="000000"/>
                </a:solidFill>
                <a:latin typeface="Assistant" pitchFamily="2" charset="-79"/>
                <a:cs typeface="Assistant" pitchFamily="2" charset="-79"/>
              </a:rPr>
              <a:t> והשלימו את שתי המשימות הבאות:</a:t>
            </a:r>
          </a:p>
          <a:p>
            <a:pPr marL="571500" indent="-571500" algn="r" rtl="1">
              <a:lnSpc>
                <a:spcPct val="150000"/>
              </a:lnSpc>
              <a:buFont typeface="Wingdings" panose="05000000000000000000" pitchFamily="2" charset="2"/>
              <a:buChar char="þ"/>
            </a:pPr>
            <a:r>
              <a:rPr lang="he-IL" sz="3400" b="1" dirty="0">
                <a:solidFill>
                  <a:srgbClr val="000000"/>
                </a:solidFill>
                <a:latin typeface="Assistant" pitchFamily="2" charset="-79"/>
                <a:cs typeface="Assistant" pitchFamily="2" charset="-79"/>
              </a:rPr>
              <a:t>משימה 3: </a:t>
            </a:r>
            <a:r>
              <a:rPr lang="he-IL" sz="3400" dirty="0">
                <a:solidFill>
                  <a:srgbClr val="000000"/>
                </a:solidFill>
                <a:latin typeface="Assistant" pitchFamily="2" charset="-79"/>
                <a:cs typeface="Assistant" pitchFamily="2" charset="-79"/>
              </a:rPr>
              <a:t>מה הייתה הבעיה של האב?</a:t>
            </a:r>
          </a:p>
          <a:p>
            <a:pPr marL="571500" indent="-571500" algn="r" rtl="1">
              <a:lnSpc>
                <a:spcPct val="150000"/>
              </a:lnSpc>
              <a:buFont typeface="Wingdings" panose="05000000000000000000" pitchFamily="2" charset="2"/>
              <a:buChar char="þ"/>
            </a:pPr>
            <a:r>
              <a:rPr lang="he-IL" sz="3400" b="1" dirty="0">
                <a:solidFill>
                  <a:srgbClr val="000000"/>
                </a:solidFill>
                <a:latin typeface="Assistant" pitchFamily="2" charset="-79"/>
                <a:cs typeface="Assistant" pitchFamily="2" charset="-79"/>
              </a:rPr>
              <a:t>משימה 4: </a:t>
            </a:r>
            <a:r>
              <a:rPr lang="he-IL" sz="3400" dirty="0">
                <a:latin typeface="Assistant" pitchFamily="2" charset="-79"/>
                <a:cs typeface="Assistant" pitchFamily="2" charset="-79"/>
              </a:rPr>
              <a:t>השלימו את הקלוז בהתאם לסיפור "האב והבנים". </a:t>
            </a:r>
          </a:p>
        </p:txBody>
      </p:sp>
      <p:grpSp>
        <p:nvGrpSpPr>
          <p:cNvPr id="2" name="Group 2"/>
          <p:cNvGrpSpPr/>
          <p:nvPr/>
        </p:nvGrpSpPr>
        <p:grpSpPr>
          <a:xfrm>
            <a:off x="208101" y="495300"/>
            <a:ext cx="18260388" cy="9324493"/>
            <a:chOff x="246036" y="54157"/>
            <a:chExt cx="21589058" cy="10658457"/>
          </a:xfrm>
        </p:grpSpPr>
        <p:sp>
          <p:nvSpPr>
            <p:cNvPr id="3" name="Freeform 3"/>
            <p:cNvSpPr/>
            <p:nvPr/>
          </p:nvSpPr>
          <p:spPr>
            <a:xfrm>
              <a:off x="18661869" y="350583"/>
              <a:ext cx="2959559" cy="5153104"/>
            </a:xfrm>
            <a:custGeom>
              <a:avLst/>
              <a:gdLst/>
              <a:ahLst/>
              <a:cxnLst/>
              <a:rect l="l" t="t" r="r" b="b"/>
              <a:pathLst>
                <a:path w="2959559" h="5153104">
                  <a:moveTo>
                    <a:pt x="0" y="0"/>
                  </a:moveTo>
                  <a:lnTo>
                    <a:pt x="2959559" y="0"/>
                  </a:lnTo>
                  <a:lnTo>
                    <a:pt x="2959559" y="5153104"/>
                  </a:lnTo>
                  <a:lnTo>
                    <a:pt x="0" y="5153104"/>
                  </a:lnTo>
                  <a:lnTo>
                    <a:pt x="0" y="0"/>
                  </a:lnTo>
                  <a:close/>
                </a:path>
              </a:pathLst>
            </a:custGeom>
            <a:blipFill>
              <a:blip r:embed="rId3">
                <a:extLst>
                  <a:ext uri="{96DAC541-7B7A-43D3-8B79-37D633B846F1}">
                    <asvg:svgBlip xmlns:asvg="http://schemas.microsoft.com/office/drawing/2016/SVG/main" r:embed="rId4"/>
                  </a:ext>
                </a:extLst>
              </a:blip>
              <a:stretch>
                <a:fillRect l="-187821" b="-27734"/>
              </a:stretch>
            </a:blipFill>
          </p:spPr>
          <p:txBody>
            <a:bodyPr/>
            <a:lstStyle/>
            <a:p>
              <a:endParaRPr lang="he-IL"/>
            </a:p>
          </p:txBody>
        </p:sp>
        <p:sp>
          <p:nvSpPr>
            <p:cNvPr id="4" name="Freeform 4"/>
            <p:cNvSpPr/>
            <p:nvPr/>
          </p:nvSpPr>
          <p:spPr>
            <a:xfrm>
              <a:off x="246036" y="6199899"/>
              <a:ext cx="7792439" cy="4397122"/>
            </a:xfrm>
            <a:custGeom>
              <a:avLst/>
              <a:gdLst/>
              <a:ahLst/>
              <a:cxnLst/>
              <a:rect l="l" t="t" r="r" b="b"/>
              <a:pathLst>
                <a:path w="7792439" h="5067876">
                  <a:moveTo>
                    <a:pt x="0" y="0"/>
                  </a:moveTo>
                  <a:lnTo>
                    <a:pt x="7792439" y="0"/>
                  </a:lnTo>
                  <a:lnTo>
                    <a:pt x="7792439" y="5067876"/>
                  </a:lnTo>
                  <a:lnTo>
                    <a:pt x="0" y="5067876"/>
                  </a:lnTo>
                  <a:lnTo>
                    <a:pt x="0" y="0"/>
                  </a:lnTo>
                  <a:close/>
                </a:path>
              </a:pathLst>
            </a:custGeom>
            <a:blipFill>
              <a:blip r:embed="rId3">
                <a:extLst>
                  <a:ext uri="{96DAC541-7B7A-43D3-8B79-37D633B846F1}">
                    <asvg:svgBlip xmlns:asvg="http://schemas.microsoft.com/office/drawing/2016/SVG/main" r:embed="rId4"/>
                  </a:ext>
                </a:extLst>
              </a:blip>
              <a:stretch>
                <a:fillRect t="-29882" r="-9314"/>
              </a:stretch>
            </a:blipFill>
          </p:spPr>
          <p:txBody>
            <a:bodyPr/>
            <a:lstStyle/>
            <a:p>
              <a:endParaRPr lang="he-IL"/>
            </a:p>
          </p:txBody>
        </p:sp>
        <p:grpSp>
          <p:nvGrpSpPr>
            <p:cNvPr id="7" name="Group 7"/>
            <p:cNvGrpSpPr/>
            <p:nvPr/>
          </p:nvGrpSpPr>
          <p:grpSpPr>
            <a:xfrm>
              <a:off x="7662799" y="88712"/>
              <a:ext cx="11346563" cy="625341"/>
              <a:chOff x="0" y="0"/>
              <a:chExt cx="9217454" cy="508000"/>
            </a:xfrm>
          </p:grpSpPr>
          <p:sp>
            <p:nvSpPr>
              <p:cNvPr id="8" name="Freeform 8"/>
              <p:cNvSpPr/>
              <p:nvPr/>
            </p:nvSpPr>
            <p:spPr>
              <a:xfrm>
                <a:off x="0" y="215900"/>
                <a:ext cx="9217454" cy="76200"/>
              </a:xfrm>
              <a:custGeom>
                <a:avLst/>
                <a:gdLst/>
                <a:ahLst/>
                <a:cxnLst/>
                <a:rect l="l" t="t" r="r" b="b"/>
                <a:pathLst>
                  <a:path w="9217454" h="76200">
                    <a:moveTo>
                      <a:pt x="0" y="0"/>
                    </a:moveTo>
                    <a:lnTo>
                      <a:pt x="9217454" y="0"/>
                    </a:lnTo>
                    <a:lnTo>
                      <a:pt x="9217454" y="76200"/>
                    </a:lnTo>
                    <a:lnTo>
                      <a:pt x="0" y="76200"/>
                    </a:lnTo>
                    <a:close/>
                  </a:path>
                </a:pathLst>
              </a:custGeom>
              <a:solidFill>
                <a:srgbClr val="2B3547"/>
              </a:solidFill>
            </p:spPr>
            <p:txBody>
              <a:bodyPr/>
              <a:lstStyle/>
              <a:p>
                <a:endParaRPr lang="he-IL"/>
              </a:p>
            </p:txBody>
          </p:sp>
        </p:grpSp>
        <p:sp>
          <p:nvSpPr>
            <p:cNvPr id="9" name="Freeform 9"/>
            <p:cNvSpPr/>
            <p:nvPr/>
          </p:nvSpPr>
          <p:spPr>
            <a:xfrm>
              <a:off x="296836" y="363283"/>
              <a:ext cx="7667927" cy="6079240"/>
            </a:xfrm>
            <a:custGeom>
              <a:avLst/>
              <a:gdLst/>
              <a:ahLst/>
              <a:cxnLst/>
              <a:rect l="l" t="t" r="r" b="b"/>
              <a:pathLst>
                <a:path w="7667927" h="6079240">
                  <a:moveTo>
                    <a:pt x="0" y="0"/>
                  </a:moveTo>
                  <a:lnTo>
                    <a:pt x="7667927" y="0"/>
                  </a:lnTo>
                  <a:lnTo>
                    <a:pt x="7667927" y="6079240"/>
                  </a:lnTo>
                  <a:lnTo>
                    <a:pt x="0" y="6079240"/>
                  </a:lnTo>
                  <a:lnTo>
                    <a:pt x="0" y="0"/>
                  </a:lnTo>
                  <a:close/>
                </a:path>
              </a:pathLst>
            </a:custGeom>
            <a:blipFill>
              <a:blip r:embed="rId3">
                <a:extLst>
                  <a:ext uri="{96DAC541-7B7A-43D3-8B79-37D633B846F1}">
                    <asvg:svgBlip xmlns:asvg="http://schemas.microsoft.com/office/drawing/2016/SVG/main" r:embed="rId4"/>
                  </a:ext>
                </a:extLst>
              </a:blip>
              <a:stretch>
                <a:fillRect r="-11089" b="-8274"/>
              </a:stretch>
            </a:blipFill>
          </p:spPr>
          <p:txBody>
            <a:bodyPr/>
            <a:lstStyle/>
            <a:p>
              <a:endParaRPr lang="he-IL"/>
            </a:p>
          </p:txBody>
        </p:sp>
        <p:sp>
          <p:nvSpPr>
            <p:cNvPr id="10" name="Freeform 10"/>
            <p:cNvSpPr/>
            <p:nvPr/>
          </p:nvSpPr>
          <p:spPr>
            <a:xfrm rot="5400000" flipV="1">
              <a:off x="19770891" y="7325350"/>
              <a:ext cx="2781546" cy="561577"/>
            </a:xfrm>
            <a:custGeom>
              <a:avLst/>
              <a:gdLst/>
              <a:ahLst/>
              <a:cxnLst/>
              <a:rect l="l" t="t" r="r" b="b"/>
              <a:pathLst>
                <a:path w="2781546" h="561577">
                  <a:moveTo>
                    <a:pt x="0" y="561577"/>
                  </a:moveTo>
                  <a:lnTo>
                    <a:pt x="2781546" y="561577"/>
                  </a:lnTo>
                  <a:lnTo>
                    <a:pt x="2781546" y="0"/>
                  </a:lnTo>
                  <a:lnTo>
                    <a:pt x="0" y="0"/>
                  </a:lnTo>
                  <a:lnTo>
                    <a:pt x="0" y="561577"/>
                  </a:lnTo>
                  <a:close/>
                </a:path>
              </a:pathLst>
            </a:custGeom>
            <a:blipFill>
              <a:blip r:embed="rId5">
                <a:extLst>
                  <a:ext uri="{96DAC541-7B7A-43D3-8B79-37D633B846F1}">
                    <asvg:svgBlip xmlns:asvg="http://schemas.microsoft.com/office/drawing/2016/SVG/main" r:embed="rId6"/>
                  </a:ext>
                </a:extLst>
              </a:blip>
              <a:stretch>
                <a:fillRect r="-24386"/>
              </a:stretch>
            </a:blipFill>
          </p:spPr>
          <p:txBody>
            <a:bodyPr/>
            <a:lstStyle/>
            <a:p>
              <a:endParaRPr lang="he-IL"/>
            </a:p>
          </p:txBody>
        </p:sp>
        <p:sp>
          <p:nvSpPr>
            <p:cNvPr id="12" name="Freeform 12"/>
            <p:cNvSpPr/>
            <p:nvPr/>
          </p:nvSpPr>
          <p:spPr>
            <a:xfrm rot="4770497">
              <a:off x="21163671" y="67859"/>
              <a:ext cx="685126" cy="657721"/>
            </a:xfrm>
            <a:custGeom>
              <a:avLst/>
              <a:gdLst/>
              <a:ahLst/>
              <a:cxnLst/>
              <a:rect l="l" t="t" r="r" b="b"/>
              <a:pathLst>
                <a:path w="685126" h="657721">
                  <a:moveTo>
                    <a:pt x="0" y="0"/>
                  </a:moveTo>
                  <a:lnTo>
                    <a:pt x="685126" y="0"/>
                  </a:lnTo>
                  <a:lnTo>
                    <a:pt x="685126" y="657720"/>
                  </a:lnTo>
                  <a:lnTo>
                    <a:pt x="0" y="65772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he-IL"/>
            </a:p>
          </p:txBody>
        </p:sp>
        <p:sp>
          <p:nvSpPr>
            <p:cNvPr id="13" name="Freeform 13"/>
            <p:cNvSpPr/>
            <p:nvPr/>
          </p:nvSpPr>
          <p:spPr>
            <a:xfrm>
              <a:off x="13697171" y="8730679"/>
              <a:ext cx="7809065" cy="1981935"/>
            </a:xfrm>
            <a:custGeom>
              <a:avLst/>
              <a:gdLst/>
              <a:ahLst/>
              <a:cxnLst/>
              <a:rect l="l" t="t" r="r" b="b"/>
              <a:pathLst>
                <a:path w="7809064" h="2537096">
                  <a:moveTo>
                    <a:pt x="0" y="0"/>
                  </a:moveTo>
                  <a:lnTo>
                    <a:pt x="7809063" y="0"/>
                  </a:lnTo>
                  <a:lnTo>
                    <a:pt x="7809063" y="2537096"/>
                  </a:lnTo>
                  <a:lnTo>
                    <a:pt x="0" y="2537096"/>
                  </a:lnTo>
                  <a:lnTo>
                    <a:pt x="0" y="0"/>
                  </a:lnTo>
                  <a:close/>
                </a:path>
              </a:pathLst>
            </a:custGeom>
            <a:blipFill>
              <a:blip r:embed="rId3">
                <a:extLst>
                  <a:ext uri="{96DAC541-7B7A-43D3-8B79-37D633B846F1}">
                    <asvg:svgBlip xmlns:asvg="http://schemas.microsoft.com/office/drawing/2016/SVG/main" r:embed="rId4"/>
                  </a:ext>
                </a:extLst>
              </a:blip>
              <a:stretch>
                <a:fillRect l="-9081" t="-159441"/>
              </a:stretch>
            </a:blipFill>
          </p:spPr>
          <p:txBody>
            <a:bodyPr/>
            <a:lstStyle/>
            <a:p>
              <a:endParaRPr lang="he-IL"/>
            </a:p>
          </p:txBody>
        </p:sp>
      </p:grpSp>
      <p:sp>
        <p:nvSpPr>
          <p:cNvPr id="11" name="Freeform 19">
            <a:extLst>
              <a:ext uri="{FF2B5EF4-FFF2-40B4-BE49-F238E27FC236}">
                <a16:creationId xmlns:a16="http://schemas.microsoft.com/office/drawing/2014/main" id="{7EB28C33-9A2A-6412-E2B9-9AC9B3B1E4B1}"/>
              </a:ext>
            </a:extLst>
          </p:cNvPr>
          <p:cNvSpPr/>
          <p:nvPr/>
        </p:nvSpPr>
        <p:spPr>
          <a:xfrm>
            <a:off x="4042534" y="304843"/>
            <a:ext cx="10202933" cy="835476"/>
          </a:xfrm>
          <a:custGeom>
            <a:avLst/>
            <a:gdLst/>
            <a:ahLst/>
            <a:cxnLst/>
            <a:rect l="l" t="t" r="r" b="b"/>
            <a:pathLst>
              <a:path w="487137" h="215799">
                <a:moveTo>
                  <a:pt x="487137" y="215799"/>
                </a:moveTo>
                <a:lnTo>
                  <a:pt x="0" y="208179"/>
                </a:lnTo>
                <a:lnTo>
                  <a:pt x="0" y="88072"/>
                </a:lnTo>
                <a:lnTo>
                  <a:pt x="17780" y="19050"/>
                </a:lnTo>
                <a:lnTo>
                  <a:pt x="240664" y="0"/>
                </a:lnTo>
                <a:lnTo>
                  <a:pt x="468087" y="5080"/>
                </a:lnTo>
                <a:close/>
              </a:path>
            </a:pathLst>
          </a:custGeom>
          <a:solidFill>
            <a:schemeClr val="accent3">
              <a:lumMod val="20000"/>
              <a:lumOff val="80000"/>
            </a:schemeClr>
          </a:solidFill>
        </p:spPr>
        <p:txBody>
          <a:bodyPr/>
          <a:lstStyle/>
          <a:p>
            <a:pPr algn="r" rtl="1"/>
            <a:r>
              <a:rPr lang="he-IL" sz="4000" b="1" dirty="0">
                <a:latin typeface="Segoe UI Semilight" panose="020B0402040204020203" pitchFamily="34" charset="0"/>
                <a:cs typeface="Segoe UI Semilight" panose="020B0402040204020203" pitchFamily="34" charset="0"/>
              </a:rPr>
              <a:t>       זמן תרגול: בעיה ופתרון - השלמת קלוז      </a:t>
            </a:r>
          </a:p>
        </p:txBody>
      </p:sp>
      <p:pic>
        <p:nvPicPr>
          <p:cNvPr id="18" name="Picture 17">
            <a:extLst>
              <a:ext uri="{FF2B5EF4-FFF2-40B4-BE49-F238E27FC236}">
                <a16:creationId xmlns:a16="http://schemas.microsoft.com/office/drawing/2014/main" id="{5918FF72-C1F3-3EE7-8DF1-40EE16776159}"/>
              </a:ext>
            </a:extLst>
          </p:cNvPr>
          <p:cNvPicPr>
            <a:picLocks noChangeAspect="1"/>
          </p:cNvPicPr>
          <p:nvPr/>
        </p:nvPicPr>
        <p:blipFill rotWithShape="1">
          <a:blip r:embed="rId9"/>
          <a:srcRect l="33106" r="50864"/>
          <a:stretch/>
        </p:blipFill>
        <p:spPr>
          <a:xfrm>
            <a:off x="14692400" y="5567794"/>
            <a:ext cx="1457140" cy="3419398"/>
          </a:xfrm>
          <a:prstGeom prst="rect">
            <a:avLst/>
          </a:prstGeom>
        </p:spPr>
      </p:pic>
      <p:grpSp>
        <p:nvGrpSpPr>
          <p:cNvPr id="22" name="Group 21">
            <a:extLst>
              <a:ext uri="{FF2B5EF4-FFF2-40B4-BE49-F238E27FC236}">
                <a16:creationId xmlns:a16="http://schemas.microsoft.com/office/drawing/2014/main" id="{43DAA686-B65F-16C3-D6C8-8BF2764764C2}"/>
              </a:ext>
            </a:extLst>
          </p:cNvPr>
          <p:cNvGrpSpPr/>
          <p:nvPr/>
        </p:nvGrpSpPr>
        <p:grpSpPr>
          <a:xfrm>
            <a:off x="13389223" y="142973"/>
            <a:ext cx="1511983" cy="1223308"/>
            <a:chOff x="13389223" y="142973"/>
            <a:chExt cx="1511983" cy="1223308"/>
          </a:xfrm>
        </p:grpSpPr>
        <p:sp>
          <p:nvSpPr>
            <p:cNvPr id="19" name="Freeform 2">
              <a:extLst>
                <a:ext uri="{FF2B5EF4-FFF2-40B4-BE49-F238E27FC236}">
                  <a16:creationId xmlns:a16="http://schemas.microsoft.com/office/drawing/2014/main" id="{90BB6D76-B8DC-55FD-340B-C3DE621F6FDE}"/>
                </a:ext>
              </a:extLst>
            </p:cNvPr>
            <p:cNvSpPr/>
            <p:nvPr/>
          </p:nvSpPr>
          <p:spPr>
            <a:xfrm>
              <a:off x="13389223" y="142973"/>
              <a:ext cx="1511983" cy="1223308"/>
            </a:xfrm>
            <a:custGeom>
              <a:avLst/>
              <a:gdLst/>
              <a:ahLst/>
              <a:cxnLst/>
              <a:rect l="l" t="t" r="r" b="b"/>
              <a:pathLst>
                <a:path w="7047943" h="7515262">
                  <a:moveTo>
                    <a:pt x="0" y="0"/>
                  </a:moveTo>
                  <a:lnTo>
                    <a:pt x="7047943" y="0"/>
                  </a:lnTo>
                  <a:lnTo>
                    <a:pt x="7047943" y="7515262"/>
                  </a:lnTo>
                  <a:lnTo>
                    <a:pt x="0" y="751526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he-IL" dirty="0"/>
            </a:p>
          </p:txBody>
        </p:sp>
        <p:sp>
          <p:nvSpPr>
            <p:cNvPr id="21" name="Freeform 18">
              <a:extLst>
                <a:ext uri="{FF2B5EF4-FFF2-40B4-BE49-F238E27FC236}">
                  <a16:creationId xmlns:a16="http://schemas.microsoft.com/office/drawing/2014/main" id="{A0A980FC-FD6E-AE28-B95B-714EF0AC3A8A}"/>
                </a:ext>
              </a:extLst>
            </p:cNvPr>
            <p:cNvSpPr/>
            <p:nvPr/>
          </p:nvSpPr>
          <p:spPr>
            <a:xfrm>
              <a:off x="13817482" y="467207"/>
              <a:ext cx="655463" cy="574840"/>
            </a:xfrm>
            <a:custGeom>
              <a:avLst/>
              <a:gdLst/>
              <a:ahLst/>
              <a:cxnLst/>
              <a:rect l="l" t="t" r="r" b="b"/>
              <a:pathLst>
                <a:path w="1457474" h="1134180">
                  <a:moveTo>
                    <a:pt x="0" y="0"/>
                  </a:moveTo>
                  <a:lnTo>
                    <a:pt x="1457474" y="0"/>
                  </a:lnTo>
                  <a:lnTo>
                    <a:pt x="1457474" y="1134180"/>
                  </a:lnTo>
                  <a:lnTo>
                    <a:pt x="0" y="113418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he-IL"/>
            </a:p>
          </p:txBody>
        </p:sp>
      </p:grpSp>
      <p:grpSp>
        <p:nvGrpSpPr>
          <p:cNvPr id="14" name="Group 13">
            <a:extLst>
              <a:ext uri="{FF2B5EF4-FFF2-40B4-BE49-F238E27FC236}">
                <a16:creationId xmlns:a16="http://schemas.microsoft.com/office/drawing/2014/main" id="{2D756D7E-218C-D18B-79AC-50B6D5DD2F7B}"/>
              </a:ext>
            </a:extLst>
          </p:cNvPr>
          <p:cNvGrpSpPr/>
          <p:nvPr/>
        </p:nvGrpSpPr>
        <p:grpSpPr>
          <a:xfrm>
            <a:off x="1645916" y="7437979"/>
            <a:ext cx="1537832" cy="1463689"/>
            <a:chOff x="13464694" y="6685416"/>
            <a:chExt cx="1156832" cy="1148739"/>
          </a:xfrm>
        </p:grpSpPr>
        <p:sp>
          <p:nvSpPr>
            <p:cNvPr id="26" name="Freeform 2">
              <a:extLst>
                <a:ext uri="{FF2B5EF4-FFF2-40B4-BE49-F238E27FC236}">
                  <a16:creationId xmlns:a16="http://schemas.microsoft.com/office/drawing/2014/main" id="{17042831-502F-1183-C584-DEA2CD0BCF85}"/>
                </a:ext>
              </a:extLst>
            </p:cNvPr>
            <p:cNvSpPr/>
            <p:nvPr/>
          </p:nvSpPr>
          <p:spPr>
            <a:xfrm>
              <a:off x="13464694" y="6732174"/>
              <a:ext cx="1156832" cy="1101981"/>
            </a:xfrm>
            <a:custGeom>
              <a:avLst/>
              <a:gdLst/>
              <a:ahLst/>
              <a:cxnLst/>
              <a:rect l="l" t="t" r="r" b="b"/>
              <a:pathLst>
                <a:path w="7047943" h="7515262">
                  <a:moveTo>
                    <a:pt x="0" y="0"/>
                  </a:moveTo>
                  <a:lnTo>
                    <a:pt x="7047943" y="0"/>
                  </a:lnTo>
                  <a:lnTo>
                    <a:pt x="7047943" y="7515262"/>
                  </a:lnTo>
                  <a:lnTo>
                    <a:pt x="0" y="751526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he-IL" dirty="0"/>
            </a:p>
          </p:txBody>
        </p:sp>
        <p:sp>
          <p:nvSpPr>
            <p:cNvPr id="24" name="Freeform 19">
              <a:extLst>
                <a:ext uri="{FF2B5EF4-FFF2-40B4-BE49-F238E27FC236}">
                  <a16:creationId xmlns:a16="http://schemas.microsoft.com/office/drawing/2014/main" id="{1E98858E-BCE1-66A5-1B4D-602EE6CA93AD}"/>
                </a:ext>
              </a:extLst>
            </p:cNvPr>
            <p:cNvSpPr/>
            <p:nvPr/>
          </p:nvSpPr>
          <p:spPr>
            <a:xfrm rot="5586126">
              <a:off x="13443779" y="6731046"/>
              <a:ext cx="936296" cy="845036"/>
            </a:xfrm>
            <a:custGeom>
              <a:avLst/>
              <a:gdLst/>
              <a:ahLst/>
              <a:cxnLst/>
              <a:rect l="l" t="t" r="r" b="b"/>
              <a:pathLst>
                <a:path w="2130961" h="2130961">
                  <a:moveTo>
                    <a:pt x="0" y="0"/>
                  </a:moveTo>
                  <a:lnTo>
                    <a:pt x="2130961" y="0"/>
                  </a:lnTo>
                  <a:lnTo>
                    <a:pt x="2130961" y="2130962"/>
                  </a:lnTo>
                  <a:lnTo>
                    <a:pt x="0" y="213096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he-IL"/>
            </a:p>
          </p:txBody>
        </p:sp>
      </p:grpSp>
      <p:sp>
        <p:nvSpPr>
          <p:cNvPr id="16" name="TextBox 15">
            <a:extLst>
              <a:ext uri="{FF2B5EF4-FFF2-40B4-BE49-F238E27FC236}">
                <a16:creationId xmlns:a16="http://schemas.microsoft.com/office/drawing/2014/main" id="{073EA6F7-80CA-C94A-BCE4-F65054202BD5}"/>
              </a:ext>
            </a:extLst>
          </p:cNvPr>
          <p:cNvSpPr txBox="1"/>
          <p:nvPr/>
        </p:nvSpPr>
        <p:spPr>
          <a:xfrm>
            <a:off x="2478547" y="5535391"/>
            <a:ext cx="12159139" cy="3911840"/>
          </a:xfrm>
          <a:prstGeom prst="rect">
            <a:avLst/>
          </a:prstGeom>
          <a:noFill/>
        </p:spPr>
        <p:txBody>
          <a:bodyPr wrap="square">
            <a:spAutoFit/>
          </a:bodyPr>
          <a:lstStyle/>
          <a:p>
            <a:pPr algn="r" rtl="1">
              <a:lnSpc>
                <a:spcPct val="150000"/>
              </a:lnSpc>
              <a:spcAft>
                <a:spcPts val="1200"/>
              </a:spcAft>
            </a:pPr>
            <a:r>
              <a:rPr lang="he-IL" sz="3400" dirty="0">
                <a:latin typeface="Assistant" pitchFamily="2" charset="-79"/>
                <a:cs typeface="Assistant" pitchFamily="2" charset="-79"/>
              </a:rPr>
              <a:t>במשימת </a:t>
            </a:r>
            <a:r>
              <a:rPr lang="he-IL" sz="3400" b="1" dirty="0">
                <a:latin typeface="Assistant" pitchFamily="2" charset="-79"/>
                <a:cs typeface="Assistant" pitchFamily="2" charset="-79"/>
              </a:rPr>
              <a:t>'קלוז' </a:t>
            </a:r>
            <a:r>
              <a:rPr lang="he-IL" sz="3400" dirty="0">
                <a:latin typeface="Assistant" pitchFamily="2" charset="-79"/>
                <a:cs typeface="Assistant" pitchFamily="2" charset="-79"/>
              </a:rPr>
              <a:t>נתון לנו טקסט עם מילים חסרות ועלינו להשלים אותן </a:t>
            </a:r>
            <a:br>
              <a:rPr lang="en-US" sz="3400" dirty="0">
                <a:latin typeface="Assistant" pitchFamily="2" charset="-79"/>
                <a:cs typeface="Assistant" pitchFamily="2" charset="-79"/>
              </a:rPr>
            </a:br>
            <a:r>
              <a:rPr lang="he-IL" sz="3400" dirty="0">
                <a:latin typeface="Assistant" pitchFamily="2" charset="-79"/>
                <a:cs typeface="Assistant" pitchFamily="2" charset="-79"/>
              </a:rPr>
              <a:t>לפי ההקשר (המשמעות) ולפי כללים לשוניים נוספים. </a:t>
            </a:r>
          </a:p>
          <a:p>
            <a:pPr algn="r" rtl="1">
              <a:lnSpc>
                <a:spcPct val="150000"/>
              </a:lnSpc>
              <a:spcAft>
                <a:spcPts val="1200"/>
              </a:spcAft>
            </a:pPr>
            <a:r>
              <a:rPr lang="he-IL" sz="3400" dirty="0">
                <a:latin typeface="Assistant" pitchFamily="2" charset="-79"/>
                <a:cs typeface="Assistant" pitchFamily="2" charset="-79"/>
              </a:rPr>
              <a:t>אל תשכחו </a:t>
            </a:r>
            <a:r>
              <a:rPr lang="he-IL" sz="3400" b="1" dirty="0">
                <a:latin typeface="Assistant" pitchFamily="2" charset="-79"/>
                <a:cs typeface="Assistant" pitchFamily="2" charset="-79"/>
              </a:rPr>
              <a:t>לבדוק</a:t>
            </a:r>
            <a:r>
              <a:rPr lang="he-IL" sz="3400" dirty="0">
                <a:latin typeface="Assistant" pitchFamily="2" charset="-79"/>
                <a:cs typeface="Assistant" pitchFamily="2" charset="-79"/>
              </a:rPr>
              <a:t> את עצמכם: לאחר שסיימתם להשלים את כל המילים, </a:t>
            </a:r>
            <a:br>
              <a:rPr lang="en-US" sz="3400" dirty="0">
                <a:latin typeface="Assistant" pitchFamily="2" charset="-79"/>
                <a:cs typeface="Assistant" pitchFamily="2" charset="-79"/>
              </a:rPr>
            </a:br>
            <a:r>
              <a:rPr lang="he-IL" sz="3400" dirty="0">
                <a:latin typeface="Assistant" pitchFamily="2" charset="-79"/>
                <a:cs typeface="Assistant" pitchFamily="2" charset="-79"/>
              </a:rPr>
              <a:t>קראו שוב את כל הטקסט ברצף ודאו </a:t>
            </a:r>
            <a:r>
              <a:rPr lang="he-IL" sz="3400" dirty="0" err="1">
                <a:latin typeface="Assistant" pitchFamily="2" charset="-79"/>
                <a:cs typeface="Assistant" pitchFamily="2" charset="-79"/>
              </a:rPr>
              <a:t>שהכל</a:t>
            </a:r>
            <a:r>
              <a:rPr lang="he-IL" sz="3400" dirty="0">
                <a:latin typeface="Assistant" pitchFamily="2" charset="-79"/>
                <a:cs typeface="Assistant" pitchFamily="2" charset="-79"/>
              </a:rPr>
              <a:t> הגיוני ותקין.</a:t>
            </a:r>
          </a:p>
          <a:p>
            <a:pPr algn="r" rtl="1">
              <a:lnSpc>
                <a:spcPct val="150000"/>
              </a:lnSpc>
            </a:pPr>
            <a:endParaRPr lang="he-IL" sz="1800" dirty="0">
              <a:latin typeface="Assistant" pitchFamily="2" charset="-79"/>
              <a:cs typeface="Assistant" pitchFamily="2" charset="-79"/>
            </a:endParaRPr>
          </a:p>
        </p:txBody>
      </p:sp>
      <p:sp>
        <p:nvSpPr>
          <p:cNvPr id="30" name="TextBox 29">
            <a:extLst>
              <a:ext uri="{FF2B5EF4-FFF2-40B4-BE49-F238E27FC236}">
                <a16:creationId xmlns:a16="http://schemas.microsoft.com/office/drawing/2014/main" id="{DEC78521-B67F-4F4E-48D5-9B31D1848990}"/>
              </a:ext>
            </a:extLst>
          </p:cNvPr>
          <p:cNvSpPr txBox="1"/>
          <p:nvPr/>
        </p:nvSpPr>
        <p:spPr>
          <a:xfrm>
            <a:off x="3559659" y="9541764"/>
            <a:ext cx="10849376" cy="689932"/>
          </a:xfrm>
          <a:prstGeom prst="rect">
            <a:avLst/>
          </a:prstGeom>
          <a:noFill/>
        </p:spPr>
        <p:txBody>
          <a:bodyPr wrap="square">
            <a:spAutoFit/>
          </a:bodyPr>
          <a:lstStyle/>
          <a:p>
            <a:endParaRPr lang="he-IL" dirty="0">
              <a:solidFill>
                <a:srgbClr val="000000"/>
              </a:solidFill>
              <a:effectLst/>
              <a:latin typeface="YAFdtfahXt8 0"/>
            </a:endParaRPr>
          </a:p>
          <a:p>
            <a:pPr algn="ctr" rtl="1">
              <a:lnSpc>
                <a:spcPts val="2500"/>
              </a:lnSpc>
            </a:pPr>
            <a:r>
              <a:rPr lang="he-IL" sz="2400" b="0" i="0" dirty="0">
                <a:solidFill>
                  <a:srgbClr val="000000"/>
                </a:solidFill>
                <a:effectLst/>
                <a:latin typeface="Segoe UI Semilight" panose="020B0402040204020203" pitchFamily="34" charset="0"/>
                <a:cs typeface="Segoe UI Semilight" panose="020B0402040204020203" pitchFamily="34" charset="0"/>
              </a:rPr>
              <a:t>המזכירות הפדגוגית, אגף שפות – הפיקוח על הוראת העברית ביסודי</a:t>
            </a:r>
            <a:endParaRPr lang="he-IL" sz="2800" dirty="0">
              <a:solidFill>
                <a:srgbClr val="000000"/>
              </a:solidFill>
              <a:effectLst/>
              <a:latin typeface="Segoe UI Semilight" panose="020B0402040204020203" pitchFamily="34" charset="0"/>
              <a:cs typeface="Segoe UI Semilight" panose="020B0402040204020203"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3"/>
          <p:cNvSpPr txBox="1"/>
          <p:nvPr/>
        </p:nvSpPr>
        <p:spPr>
          <a:xfrm>
            <a:off x="2286000" y="2517970"/>
            <a:ext cx="13267878" cy="2273123"/>
          </a:xfrm>
          <a:prstGeom prst="rect">
            <a:avLst/>
          </a:prstGeom>
        </p:spPr>
        <p:txBody>
          <a:bodyPr wrap="square" lIns="0" tIns="0" rIns="0" bIns="0" rtlCol="0" anchor="t">
            <a:spAutoFit/>
          </a:bodyPr>
          <a:lstStyle/>
          <a:p>
            <a:pPr algn="r" rtl="1">
              <a:lnSpc>
                <a:spcPct val="150000"/>
              </a:lnSpc>
            </a:pPr>
            <a:r>
              <a:rPr lang="he-IL" sz="3400" b="1" i="0" dirty="0">
                <a:solidFill>
                  <a:srgbClr val="000000"/>
                </a:solidFill>
                <a:effectLst/>
                <a:latin typeface="Assistant" pitchFamily="2" charset="-79"/>
                <a:cs typeface="Assistant" pitchFamily="2" charset="-79"/>
              </a:rPr>
              <a:t>לפני שקראתם את הסיפור </a:t>
            </a:r>
            <a:r>
              <a:rPr lang="he-IL" sz="3400" b="0" i="0" dirty="0">
                <a:solidFill>
                  <a:srgbClr val="000000"/>
                </a:solidFill>
                <a:effectLst/>
                <a:latin typeface="Assistant" pitchFamily="2" charset="-79"/>
                <a:cs typeface="Assistant" pitchFamily="2" charset="-79"/>
              </a:rPr>
              <a:t>התבקשתם לשער מה יסופר בו לפי הכותרת והתמונה. </a:t>
            </a:r>
          </a:p>
          <a:p>
            <a:pPr algn="r" rtl="1">
              <a:lnSpc>
                <a:spcPct val="150000"/>
              </a:lnSpc>
            </a:pPr>
            <a:r>
              <a:rPr lang="he-IL" sz="3400" dirty="0">
                <a:solidFill>
                  <a:srgbClr val="000000"/>
                </a:solidFill>
                <a:latin typeface="Assistant" pitchFamily="2" charset="-79"/>
                <a:cs typeface="Assistant" pitchFamily="2" charset="-79"/>
              </a:rPr>
              <a:t>כעת, </a:t>
            </a:r>
            <a:r>
              <a:rPr lang="he-IL" sz="3400" b="1" dirty="0">
                <a:solidFill>
                  <a:srgbClr val="000000"/>
                </a:solidFill>
                <a:latin typeface="Assistant" pitchFamily="2" charset="-79"/>
                <a:cs typeface="Assistant" pitchFamily="2" charset="-79"/>
              </a:rPr>
              <a:t>לאחר שקראתם את הסיפור</a:t>
            </a:r>
            <a:r>
              <a:rPr lang="he-IL" sz="3400" dirty="0">
                <a:solidFill>
                  <a:srgbClr val="000000"/>
                </a:solidFill>
                <a:latin typeface="Assistant" pitchFamily="2" charset="-79"/>
                <a:cs typeface="Assistant" pitchFamily="2" charset="-79"/>
              </a:rPr>
              <a:t>, האם השערותיכם אומתו?</a:t>
            </a:r>
            <a:r>
              <a:rPr lang="en-US" sz="3400" dirty="0">
                <a:solidFill>
                  <a:srgbClr val="000000"/>
                </a:solidFill>
                <a:latin typeface="Assistant" pitchFamily="2" charset="-79"/>
                <a:cs typeface="Assistant" pitchFamily="2" charset="-79"/>
              </a:rPr>
              <a:t>  </a:t>
            </a:r>
            <a:r>
              <a:rPr lang="he-IL" sz="3400" dirty="0">
                <a:solidFill>
                  <a:srgbClr val="000000"/>
                </a:solidFill>
                <a:latin typeface="Assistant" pitchFamily="2" charset="-79"/>
                <a:cs typeface="Assistant" pitchFamily="2" charset="-79"/>
              </a:rPr>
              <a:t>או שאולי הסיפור לקח אתכם למקום אחר לגמרי?  </a:t>
            </a:r>
            <a:endParaRPr lang="he-IL" sz="3400" dirty="0">
              <a:latin typeface="Assistant" pitchFamily="2" charset="-79"/>
              <a:cs typeface="Assistant" pitchFamily="2" charset="-79"/>
            </a:endParaRPr>
          </a:p>
        </p:txBody>
      </p:sp>
      <p:grpSp>
        <p:nvGrpSpPr>
          <p:cNvPr id="2" name="Group 2"/>
          <p:cNvGrpSpPr/>
          <p:nvPr/>
        </p:nvGrpSpPr>
        <p:grpSpPr>
          <a:xfrm>
            <a:off x="208101" y="495300"/>
            <a:ext cx="18260388" cy="9324493"/>
            <a:chOff x="246036" y="54157"/>
            <a:chExt cx="21589058" cy="10658457"/>
          </a:xfrm>
        </p:grpSpPr>
        <p:sp>
          <p:nvSpPr>
            <p:cNvPr id="3" name="Freeform 3"/>
            <p:cNvSpPr/>
            <p:nvPr/>
          </p:nvSpPr>
          <p:spPr>
            <a:xfrm>
              <a:off x="18661869" y="350583"/>
              <a:ext cx="2959559" cy="5153104"/>
            </a:xfrm>
            <a:custGeom>
              <a:avLst/>
              <a:gdLst/>
              <a:ahLst/>
              <a:cxnLst/>
              <a:rect l="l" t="t" r="r" b="b"/>
              <a:pathLst>
                <a:path w="2959559" h="5153104">
                  <a:moveTo>
                    <a:pt x="0" y="0"/>
                  </a:moveTo>
                  <a:lnTo>
                    <a:pt x="2959559" y="0"/>
                  </a:lnTo>
                  <a:lnTo>
                    <a:pt x="2959559" y="5153104"/>
                  </a:lnTo>
                  <a:lnTo>
                    <a:pt x="0" y="5153104"/>
                  </a:lnTo>
                  <a:lnTo>
                    <a:pt x="0" y="0"/>
                  </a:lnTo>
                  <a:close/>
                </a:path>
              </a:pathLst>
            </a:custGeom>
            <a:blipFill>
              <a:blip r:embed="rId3">
                <a:extLst>
                  <a:ext uri="{96DAC541-7B7A-43D3-8B79-37D633B846F1}">
                    <asvg:svgBlip xmlns:asvg="http://schemas.microsoft.com/office/drawing/2016/SVG/main" r:embed="rId4"/>
                  </a:ext>
                </a:extLst>
              </a:blip>
              <a:stretch>
                <a:fillRect l="-187821" b="-27734"/>
              </a:stretch>
            </a:blipFill>
          </p:spPr>
          <p:txBody>
            <a:bodyPr/>
            <a:lstStyle/>
            <a:p>
              <a:endParaRPr lang="he-IL"/>
            </a:p>
          </p:txBody>
        </p:sp>
        <p:sp>
          <p:nvSpPr>
            <p:cNvPr id="4" name="Freeform 4"/>
            <p:cNvSpPr/>
            <p:nvPr/>
          </p:nvSpPr>
          <p:spPr>
            <a:xfrm>
              <a:off x="246036" y="6199899"/>
              <a:ext cx="7792439" cy="4397122"/>
            </a:xfrm>
            <a:custGeom>
              <a:avLst/>
              <a:gdLst/>
              <a:ahLst/>
              <a:cxnLst/>
              <a:rect l="l" t="t" r="r" b="b"/>
              <a:pathLst>
                <a:path w="7792439" h="5067876">
                  <a:moveTo>
                    <a:pt x="0" y="0"/>
                  </a:moveTo>
                  <a:lnTo>
                    <a:pt x="7792439" y="0"/>
                  </a:lnTo>
                  <a:lnTo>
                    <a:pt x="7792439" y="5067876"/>
                  </a:lnTo>
                  <a:lnTo>
                    <a:pt x="0" y="5067876"/>
                  </a:lnTo>
                  <a:lnTo>
                    <a:pt x="0" y="0"/>
                  </a:lnTo>
                  <a:close/>
                </a:path>
              </a:pathLst>
            </a:custGeom>
            <a:blipFill>
              <a:blip r:embed="rId3">
                <a:extLst>
                  <a:ext uri="{96DAC541-7B7A-43D3-8B79-37D633B846F1}">
                    <asvg:svgBlip xmlns:asvg="http://schemas.microsoft.com/office/drawing/2016/SVG/main" r:embed="rId4"/>
                  </a:ext>
                </a:extLst>
              </a:blip>
              <a:stretch>
                <a:fillRect t="-29882" r="-9314"/>
              </a:stretch>
            </a:blipFill>
          </p:spPr>
          <p:txBody>
            <a:bodyPr/>
            <a:lstStyle/>
            <a:p>
              <a:endParaRPr lang="he-IL"/>
            </a:p>
          </p:txBody>
        </p:sp>
        <p:grpSp>
          <p:nvGrpSpPr>
            <p:cNvPr id="7" name="Group 7"/>
            <p:cNvGrpSpPr/>
            <p:nvPr/>
          </p:nvGrpSpPr>
          <p:grpSpPr>
            <a:xfrm>
              <a:off x="7662799" y="88712"/>
              <a:ext cx="11346563" cy="625341"/>
              <a:chOff x="0" y="0"/>
              <a:chExt cx="9217454" cy="508000"/>
            </a:xfrm>
          </p:grpSpPr>
          <p:sp>
            <p:nvSpPr>
              <p:cNvPr id="8" name="Freeform 8"/>
              <p:cNvSpPr/>
              <p:nvPr/>
            </p:nvSpPr>
            <p:spPr>
              <a:xfrm>
                <a:off x="0" y="215900"/>
                <a:ext cx="9217454" cy="76200"/>
              </a:xfrm>
              <a:custGeom>
                <a:avLst/>
                <a:gdLst/>
                <a:ahLst/>
                <a:cxnLst/>
                <a:rect l="l" t="t" r="r" b="b"/>
                <a:pathLst>
                  <a:path w="9217454" h="76200">
                    <a:moveTo>
                      <a:pt x="0" y="0"/>
                    </a:moveTo>
                    <a:lnTo>
                      <a:pt x="9217454" y="0"/>
                    </a:lnTo>
                    <a:lnTo>
                      <a:pt x="9217454" y="76200"/>
                    </a:lnTo>
                    <a:lnTo>
                      <a:pt x="0" y="76200"/>
                    </a:lnTo>
                    <a:close/>
                  </a:path>
                </a:pathLst>
              </a:custGeom>
              <a:solidFill>
                <a:srgbClr val="2B3547"/>
              </a:solidFill>
            </p:spPr>
            <p:txBody>
              <a:bodyPr/>
              <a:lstStyle/>
              <a:p>
                <a:endParaRPr lang="he-IL"/>
              </a:p>
            </p:txBody>
          </p:sp>
        </p:grpSp>
        <p:sp>
          <p:nvSpPr>
            <p:cNvPr id="9" name="Freeform 9"/>
            <p:cNvSpPr/>
            <p:nvPr/>
          </p:nvSpPr>
          <p:spPr>
            <a:xfrm>
              <a:off x="296836" y="363283"/>
              <a:ext cx="7667927" cy="6079240"/>
            </a:xfrm>
            <a:custGeom>
              <a:avLst/>
              <a:gdLst/>
              <a:ahLst/>
              <a:cxnLst/>
              <a:rect l="l" t="t" r="r" b="b"/>
              <a:pathLst>
                <a:path w="7667927" h="6079240">
                  <a:moveTo>
                    <a:pt x="0" y="0"/>
                  </a:moveTo>
                  <a:lnTo>
                    <a:pt x="7667927" y="0"/>
                  </a:lnTo>
                  <a:lnTo>
                    <a:pt x="7667927" y="6079240"/>
                  </a:lnTo>
                  <a:lnTo>
                    <a:pt x="0" y="6079240"/>
                  </a:lnTo>
                  <a:lnTo>
                    <a:pt x="0" y="0"/>
                  </a:lnTo>
                  <a:close/>
                </a:path>
              </a:pathLst>
            </a:custGeom>
            <a:blipFill>
              <a:blip r:embed="rId3">
                <a:extLst>
                  <a:ext uri="{96DAC541-7B7A-43D3-8B79-37D633B846F1}">
                    <asvg:svgBlip xmlns:asvg="http://schemas.microsoft.com/office/drawing/2016/SVG/main" r:embed="rId4"/>
                  </a:ext>
                </a:extLst>
              </a:blip>
              <a:stretch>
                <a:fillRect r="-11089" b="-8274"/>
              </a:stretch>
            </a:blipFill>
          </p:spPr>
          <p:txBody>
            <a:bodyPr/>
            <a:lstStyle/>
            <a:p>
              <a:endParaRPr lang="he-IL"/>
            </a:p>
          </p:txBody>
        </p:sp>
        <p:sp>
          <p:nvSpPr>
            <p:cNvPr id="10" name="Freeform 10"/>
            <p:cNvSpPr/>
            <p:nvPr/>
          </p:nvSpPr>
          <p:spPr>
            <a:xfrm rot="5400000" flipV="1">
              <a:off x="19770891" y="7325350"/>
              <a:ext cx="2781546" cy="561577"/>
            </a:xfrm>
            <a:custGeom>
              <a:avLst/>
              <a:gdLst/>
              <a:ahLst/>
              <a:cxnLst/>
              <a:rect l="l" t="t" r="r" b="b"/>
              <a:pathLst>
                <a:path w="2781546" h="561577">
                  <a:moveTo>
                    <a:pt x="0" y="561577"/>
                  </a:moveTo>
                  <a:lnTo>
                    <a:pt x="2781546" y="561577"/>
                  </a:lnTo>
                  <a:lnTo>
                    <a:pt x="2781546" y="0"/>
                  </a:lnTo>
                  <a:lnTo>
                    <a:pt x="0" y="0"/>
                  </a:lnTo>
                  <a:lnTo>
                    <a:pt x="0" y="561577"/>
                  </a:lnTo>
                  <a:close/>
                </a:path>
              </a:pathLst>
            </a:custGeom>
            <a:blipFill>
              <a:blip r:embed="rId5">
                <a:extLst>
                  <a:ext uri="{96DAC541-7B7A-43D3-8B79-37D633B846F1}">
                    <asvg:svgBlip xmlns:asvg="http://schemas.microsoft.com/office/drawing/2016/SVG/main" r:embed="rId6"/>
                  </a:ext>
                </a:extLst>
              </a:blip>
              <a:stretch>
                <a:fillRect r="-24386"/>
              </a:stretch>
            </a:blipFill>
          </p:spPr>
          <p:txBody>
            <a:bodyPr/>
            <a:lstStyle/>
            <a:p>
              <a:endParaRPr lang="he-IL"/>
            </a:p>
          </p:txBody>
        </p:sp>
        <p:sp>
          <p:nvSpPr>
            <p:cNvPr id="12" name="Freeform 12"/>
            <p:cNvSpPr/>
            <p:nvPr/>
          </p:nvSpPr>
          <p:spPr>
            <a:xfrm rot="4770497">
              <a:off x="21163671" y="67859"/>
              <a:ext cx="685126" cy="657721"/>
            </a:xfrm>
            <a:custGeom>
              <a:avLst/>
              <a:gdLst/>
              <a:ahLst/>
              <a:cxnLst/>
              <a:rect l="l" t="t" r="r" b="b"/>
              <a:pathLst>
                <a:path w="685126" h="657721">
                  <a:moveTo>
                    <a:pt x="0" y="0"/>
                  </a:moveTo>
                  <a:lnTo>
                    <a:pt x="685126" y="0"/>
                  </a:lnTo>
                  <a:lnTo>
                    <a:pt x="685126" y="657720"/>
                  </a:lnTo>
                  <a:lnTo>
                    <a:pt x="0" y="65772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he-IL"/>
            </a:p>
          </p:txBody>
        </p:sp>
        <p:sp>
          <p:nvSpPr>
            <p:cNvPr id="13" name="Freeform 13"/>
            <p:cNvSpPr/>
            <p:nvPr/>
          </p:nvSpPr>
          <p:spPr>
            <a:xfrm>
              <a:off x="13697171" y="8730679"/>
              <a:ext cx="7809065" cy="1981935"/>
            </a:xfrm>
            <a:custGeom>
              <a:avLst/>
              <a:gdLst/>
              <a:ahLst/>
              <a:cxnLst/>
              <a:rect l="l" t="t" r="r" b="b"/>
              <a:pathLst>
                <a:path w="7809064" h="2537096">
                  <a:moveTo>
                    <a:pt x="0" y="0"/>
                  </a:moveTo>
                  <a:lnTo>
                    <a:pt x="7809063" y="0"/>
                  </a:lnTo>
                  <a:lnTo>
                    <a:pt x="7809063" y="2537096"/>
                  </a:lnTo>
                  <a:lnTo>
                    <a:pt x="0" y="2537096"/>
                  </a:lnTo>
                  <a:lnTo>
                    <a:pt x="0" y="0"/>
                  </a:lnTo>
                  <a:close/>
                </a:path>
              </a:pathLst>
            </a:custGeom>
            <a:blipFill>
              <a:blip r:embed="rId3">
                <a:extLst>
                  <a:ext uri="{96DAC541-7B7A-43D3-8B79-37D633B846F1}">
                    <asvg:svgBlip xmlns:asvg="http://schemas.microsoft.com/office/drawing/2016/SVG/main" r:embed="rId4"/>
                  </a:ext>
                </a:extLst>
              </a:blip>
              <a:stretch>
                <a:fillRect l="-9081" t="-159441"/>
              </a:stretch>
            </a:blipFill>
          </p:spPr>
          <p:txBody>
            <a:bodyPr/>
            <a:lstStyle/>
            <a:p>
              <a:endParaRPr lang="he-IL"/>
            </a:p>
          </p:txBody>
        </p:sp>
      </p:grpSp>
      <p:sp>
        <p:nvSpPr>
          <p:cNvPr id="11" name="Freeform 19">
            <a:extLst>
              <a:ext uri="{FF2B5EF4-FFF2-40B4-BE49-F238E27FC236}">
                <a16:creationId xmlns:a16="http://schemas.microsoft.com/office/drawing/2014/main" id="{7EB28C33-9A2A-6412-E2B9-9AC9B3B1E4B1}"/>
              </a:ext>
            </a:extLst>
          </p:cNvPr>
          <p:cNvSpPr/>
          <p:nvPr/>
        </p:nvSpPr>
        <p:spPr>
          <a:xfrm>
            <a:off x="4042534" y="304843"/>
            <a:ext cx="10202933" cy="835476"/>
          </a:xfrm>
          <a:custGeom>
            <a:avLst/>
            <a:gdLst/>
            <a:ahLst/>
            <a:cxnLst/>
            <a:rect l="l" t="t" r="r" b="b"/>
            <a:pathLst>
              <a:path w="487137" h="215799">
                <a:moveTo>
                  <a:pt x="487137" y="215799"/>
                </a:moveTo>
                <a:lnTo>
                  <a:pt x="0" y="208179"/>
                </a:lnTo>
                <a:lnTo>
                  <a:pt x="0" y="88072"/>
                </a:lnTo>
                <a:lnTo>
                  <a:pt x="17780" y="19050"/>
                </a:lnTo>
                <a:lnTo>
                  <a:pt x="240664" y="0"/>
                </a:lnTo>
                <a:lnTo>
                  <a:pt x="468087" y="5080"/>
                </a:lnTo>
                <a:close/>
              </a:path>
            </a:pathLst>
          </a:custGeom>
          <a:solidFill>
            <a:schemeClr val="accent3">
              <a:lumMod val="20000"/>
              <a:lumOff val="80000"/>
            </a:schemeClr>
          </a:solidFill>
        </p:spPr>
        <p:txBody>
          <a:bodyPr/>
          <a:lstStyle/>
          <a:p>
            <a:pPr algn="r" rtl="1"/>
            <a:r>
              <a:rPr lang="he-IL" sz="4000" b="1" dirty="0">
                <a:latin typeface="Segoe UI Semilight" panose="020B0402040204020203" pitchFamily="34" charset="0"/>
                <a:cs typeface="Segoe UI Semilight" panose="020B0402040204020203" pitchFamily="34" charset="0"/>
              </a:rPr>
              <a:t>       האב והבנים – אימות השערות</a:t>
            </a:r>
          </a:p>
        </p:txBody>
      </p:sp>
      <p:pic>
        <p:nvPicPr>
          <p:cNvPr id="18" name="Picture 17">
            <a:extLst>
              <a:ext uri="{FF2B5EF4-FFF2-40B4-BE49-F238E27FC236}">
                <a16:creationId xmlns:a16="http://schemas.microsoft.com/office/drawing/2014/main" id="{5918FF72-C1F3-3EE7-8DF1-40EE16776159}"/>
              </a:ext>
            </a:extLst>
          </p:cNvPr>
          <p:cNvPicPr>
            <a:picLocks noChangeAspect="1"/>
          </p:cNvPicPr>
          <p:nvPr/>
        </p:nvPicPr>
        <p:blipFill rotWithShape="1">
          <a:blip r:embed="rId9"/>
          <a:srcRect l="33106" r="50864"/>
          <a:stretch/>
        </p:blipFill>
        <p:spPr>
          <a:xfrm>
            <a:off x="15420970" y="5678336"/>
            <a:ext cx="1457140" cy="3419398"/>
          </a:xfrm>
          <a:prstGeom prst="rect">
            <a:avLst/>
          </a:prstGeom>
        </p:spPr>
      </p:pic>
      <p:grpSp>
        <p:nvGrpSpPr>
          <p:cNvPr id="22" name="Group 21">
            <a:extLst>
              <a:ext uri="{FF2B5EF4-FFF2-40B4-BE49-F238E27FC236}">
                <a16:creationId xmlns:a16="http://schemas.microsoft.com/office/drawing/2014/main" id="{43DAA686-B65F-16C3-D6C8-8BF2764764C2}"/>
              </a:ext>
            </a:extLst>
          </p:cNvPr>
          <p:cNvGrpSpPr/>
          <p:nvPr/>
        </p:nvGrpSpPr>
        <p:grpSpPr>
          <a:xfrm>
            <a:off x="13389223" y="142973"/>
            <a:ext cx="1511983" cy="1223308"/>
            <a:chOff x="13389223" y="142973"/>
            <a:chExt cx="1511983" cy="1223308"/>
          </a:xfrm>
        </p:grpSpPr>
        <p:sp>
          <p:nvSpPr>
            <p:cNvPr id="19" name="Freeform 2">
              <a:extLst>
                <a:ext uri="{FF2B5EF4-FFF2-40B4-BE49-F238E27FC236}">
                  <a16:creationId xmlns:a16="http://schemas.microsoft.com/office/drawing/2014/main" id="{90BB6D76-B8DC-55FD-340B-C3DE621F6FDE}"/>
                </a:ext>
              </a:extLst>
            </p:cNvPr>
            <p:cNvSpPr/>
            <p:nvPr/>
          </p:nvSpPr>
          <p:spPr>
            <a:xfrm>
              <a:off x="13389223" y="142973"/>
              <a:ext cx="1511983" cy="1223308"/>
            </a:xfrm>
            <a:custGeom>
              <a:avLst/>
              <a:gdLst/>
              <a:ahLst/>
              <a:cxnLst/>
              <a:rect l="l" t="t" r="r" b="b"/>
              <a:pathLst>
                <a:path w="7047943" h="7515262">
                  <a:moveTo>
                    <a:pt x="0" y="0"/>
                  </a:moveTo>
                  <a:lnTo>
                    <a:pt x="7047943" y="0"/>
                  </a:lnTo>
                  <a:lnTo>
                    <a:pt x="7047943" y="7515262"/>
                  </a:lnTo>
                  <a:lnTo>
                    <a:pt x="0" y="751526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he-IL" dirty="0"/>
            </a:p>
          </p:txBody>
        </p:sp>
        <p:sp>
          <p:nvSpPr>
            <p:cNvPr id="21" name="Freeform 18">
              <a:extLst>
                <a:ext uri="{FF2B5EF4-FFF2-40B4-BE49-F238E27FC236}">
                  <a16:creationId xmlns:a16="http://schemas.microsoft.com/office/drawing/2014/main" id="{A0A980FC-FD6E-AE28-B95B-714EF0AC3A8A}"/>
                </a:ext>
              </a:extLst>
            </p:cNvPr>
            <p:cNvSpPr/>
            <p:nvPr/>
          </p:nvSpPr>
          <p:spPr>
            <a:xfrm>
              <a:off x="13817482" y="467207"/>
              <a:ext cx="655463" cy="574840"/>
            </a:xfrm>
            <a:custGeom>
              <a:avLst/>
              <a:gdLst/>
              <a:ahLst/>
              <a:cxnLst/>
              <a:rect l="l" t="t" r="r" b="b"/>
              <a:pathLst>
                <a:path w="1457474" h="1134180">
                  <a:moveTo>
                    <a:pt x="0" y="0"/>
                  </a:moveTo>
                  <a:lnTo>
                    <a:pt x="1457474" y="0"/>
                  </a:lnTo>
                  <a:lnTo>
                    <a:pt x="1457474" y="1134180"/>
                  </a:lnTo>
                  <a:lnTo>
                    <a:pt x="0" y="113418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he-IL"/>
            </a:p>
          </p:txBody>
        </p:sp>
      </p:grpSp>
      <p:grpSp>
        <p:nvGrpSpPr>
          <p:cNvPr id="14" name="Group 13">
            <a:extLst>
              <a:ext uri="{FF2B5EF4-FFF2-40B4-BE49-F238E27FC236}">
                <a16:creationId xmlns:a16="http://schemas.microsoft.com/office/drawing/2014/main" id="{2D756D7E-218C-D18B-79AC-50B6D5DD2F7B}"/>
              </a:ext>
            </a:extLst>
          </p:cNvPr>
          <p:cNvGrpSpPr/>
          <p:nvPr/>
        </p:nvGrpSpPr>
        <p:grpSpPr>
          <a:xfrm>
            <a:off x="2683415" y="7770702"/>
            <a:ext cx="1156832" cy="1148739"/>
            <a:chOff x="13464694" y="6685416"/>
            <a:chExt cx="1156832" cy="1148739"/>
          </a:xfrm>
        </p:grpSpPr>
        <p:sp>
          <p:nvSpPr>
            <p:cNvPr id="26" name="Freeform 2">
              <a:extLst>
                <a:ext uri="{FF2B5EF4-FFF2-40B4-BE49-F238E27FC236}">
                  <a16:creationId xmlns:a16="http://schemas.microsoft.com/office/drawing/2014/main" id="{17042831-502F-1183-C584-DEA2CD0BCF85}"/>
                </a:ext>
              </a:extLst>
            </p:cNvPr>
            <p:cNvSpPr/>
            <p:nvPr/>
          </p:nvSpPr>
          <p:spPr>
            <a:xfrm>
              <a:off x="13464694" y="6732174"/>
              <a:ext cx="1156832" cy="1101981"/>
            </a:xfrm>
            <a:custGeom>
              <a:avLst/>
              <a:gdLst/>
              <a:ahLst/>
              <a:cxnLst/>
              <a:rect l="l" t="t" r="r" b="b"/>
              <a:pathLst>
                <a:path w="7047943" h="7515262">
                  <a:moveTo>
                    <a:pt x="0" y="0"/>
                  </a:moveTo>
                  <a:lnTo>
                    <a:pt x="7047943" y="0"/>
                  </a:lnTo>
                  <a:lnTo>
                    <a:pt x="7047943" y="7515262"/>
                  </a:lnTo>
                  <a:lnTo>
                    <a:pt x="0" y="751526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he-IL" dirty="0"/>
            </a:p>
          </p:txBody>
        </p:sp>
        <p:sp>
          <p:nvSpPr>
            <p:cNvPr id="24" name="Freeform 19">
              <a:extLst>
                <a:ext uri="{FF2B5EF4-FFF2-40B4-BE49-F238E27FC236}">
                  <a16:creationId xmlns:a16="http://schemas.microsoft.com/office/drawing/2014/main" id="{1E98858E-BCE1-66A5-1B4D-602EE6CA93AD}"/>
                </a:ext>
              </a:extLst>
            </p:cNvPr>
            <p:cNvSpPr/>
            <p:nvPr/>
          </p:nvSpPr>
          <p:spPr>
            <a:xfrm rot="5586126">
              <a:off x="13443779" y="6731046"/>
              <a:ext cx="936296" cy="845036"/>
            </a:xfrm>
            <a:custGeom>
              <a:avLst/>
              <a:gdLst/>
              <a:ahLst/>
              <a:cxnLst/>
              <a:rect l="l" t="t" r="r" b="b"/>
              <a:pathLst>
                <a:path w="2130961" h="2130961">
                  <a:moveTo>
                    <a:pt x="0" y="0"/>
                  </a:moveTo>
                  <a:lnTo>
                    <a:pt x="2130961" y="0"/>
                  </a:lnTo>
                  <a:lnTo>
                    <a:pt x="2130961" y="2130962"/>
                  </a:lnTo>
                  <a:lnTo>
                    <a:pt x="0" y="213096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he-IL"/>
            </a:p>
          </p:txBody>
        </p:sp>
      </p:grpSp>
      <p:sp>
        <p:nvSpPr>
          <p:cNvPr id="30" name="TextBox 29">
            <a:extLst>
              <a:ext uri="{FF2B5EF4-FFF2-40B4-BE49-F238E27FC236}">
                <a16:creationId xmlns:a16="http://schemas.microsoft.com/office/drawing/2014/main" id="{DEC78521-B67F-4F4E-48D5-9B31D1848990}"/>
              </a:ext>
            </a:extLst>
          </p:cNvPr>
          <p:cNvSpPr txBox="1"/>
          <p:nvPr/>
        </p:nvSpPr>
        <p:spPr>
          <a:xfrm>
            <a:off x="3577881" y="9521263"/>
            <a:ext cx="10849376" cy="689932"/>
          </a:xfrm>
          <a:prstGeom prst="rect">
            <a:avLst/>
          </a:prstGeom>
          <a:noFill/>
        </p:spPr>
        <p:txBody>
          <a:bodyPr wrap="square">
            <a:spAutoFit/>
          </a:bodyPr>
          <a:lstStyle/>
          <a:p>
            <a:endParaRPr lang="he-IL" dirty="0">
              <a:solidFill>
                <a:srgbClr val="000000"/>
              </a:solidFill>
              <a:effectLst/>
              <a:latin typeface="YAFdtfahXt8 0"/>
            </a:endParaRPr>
          </a:p>
          <a:p>
            <a:pPr algn="ctr" rtl="1">
              <a:lnSpc>
                <a:spcPts val="2500"/>
              </a:lnSpc>
            </a:pPr>
            <a:r>
              <a:rPr lang="he-IL" sz="2400" b="0" i="0" dirty="0">
                <a:solidFill>
                  <a:srgbClr val="000000"/>
                </a:solidFill>
                <a:effectLst/>
                <a:latin typeface="Segoe UI Semilight" panose="020B0402040204020203" pitchFamily="34" charset="0"/>
                <a:cs typeface="Segoe UI Semilight" panose="020B0402040204020203" pitchFamily="34" charset="0"/>
              </a:rPr>
              <a:t>המזכירות הפדגוגית, אגף שפות – הפיקוח על הוראת העברית ביסודי</a:t>
            </a:r>
            <a:endParaRPr lang="he-IL" sz="2800" dirty="0">
              <a:solidFill>
                <a:srgbClr val="000000"/>
              </a:solidFill>
              <a:effectLst/>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2066829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59614D7C-5B4A-3AD9-45C0-5275A97FCDAB}"/>
              </a:ext>
            </a:extLst>
          </p:cNvPr>
          <p:cNvGrpSpPr/>
          <p:nvPr/>
        </p:nvGrpSpPr>
        <p:grpSpPr>
          <a:xfrm>
            <a:off x="4672115" y="1562100"/>
            <a:ext cx="8510484" cy="6523050"/>
            <a:chOff x="12955648" y="811815"/>
            <a:chExt cx="3841072" cy="3184762"/>
          </a:xfrm>
        </p:grpSpPr>
        <p:sp>
          <p:nvSpPr>
            <p:cNvPr id="29" name="Freeform 2">
              <a:extLst>
                <a:ext uri="{FF2B5EF4-FFF2-40B4-BE49-F238E27FC236}">
                  <a16:creationId xmlns:a16="http://schemas.microsoft.com/office/drawing/2014/main" id="{8371B639-1D48-5F95-7844-6A9A07B49227}"/>
                </a:ext>
              </a:extLst>
            </p:cNvPr>
            <p:cNvSpPr/>
            <p:nvPr/>
          </p:nvSpPr>
          <p:spPr>
            <a:xfrm>
              <a:off x="13123777" y="834881"/>
              <a:ext cx="3672943" cy="3035367"/>
            </a:xfrm>
            <a:custGeom>
              <a:avLst/>
              <a:gdLst/>
              <a:ahLst/>
              <a:cxnLst/>
              <a:rect l="l" t="t" r="r" b="b"/>
              <a:pathLst>
                <a:path w="7047943" h="7515262">
                  <a:moveTo>
                    <a:pt x="0" y="0"/>
                  </a:moveTo>
                  <a:lnTo>
                    <a:pt x="7047943" y="0"/>
                  </a:lnTo>
                  <a:lnTo>
                    <a:pt x="7047943" y="7515262"/>
                  </a:lnTo>
                  <a:lnTo>
                    <a:pt x="0" y="751526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he-IL" dirty="0"/>
            </a:p>
          </p:txBody>
        </p:sp>
        <p:sp>
          <p:nvSpPr>
            <p:cNvPr id="3" name="Freeform 3"/>
            <p:cNvSpPr/>
            <p:nvPr/>
          </p:nvSpPr>
          <p:spPr>
            <a:xfrm>
              <a:off x="12955648" y="811815"/>
              <a:ext cx="3841072" cy="2976495"/>
            </a:xfrm>
            <a:custGeom>
              <a:avLst/>
              <a:gdLst/>
              <a:ahLst/>
              <a:cxnLst/>
              <a:rect l="l" t="t" r="r" b="b"/>
              <a:pathLst>
                <a:path w="6808182" h="6263527">
                  <a:moveTo>
                    <a:pt x="0" y="0"/>
                  </a:moveTo>
                  <a:lnTo>
                    <a:pt x="6808182" y="0"/>
                  </a:lnTo>
                  <a:lnTo>
                    <a:pt x="6808182" y="6263527"/>
                  </a:lnTo>
                  <a:lnTo>
                    <a:pt x="0" y="62635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he-IL"/>
            </a:p>
          </p:txBody>
        </p:sp>
        <p:sp>
          <p:nvSpPr>
            <p:cNvPr id="12" name="Freeform 19">
              <a:extLst>
                <a:ext uri="{FF2B5EF4-FFF2-40B4-BE49-F238E27FC236}">
                  <a16:creationId xmlns:a16="http://schemas.microsoft.com/office/drawing/2014/main" id="{B677885E-DD2D-955E-47FE-972BD12B8AE7}"/>
                </a:ext>
              </a:extLst>
            </p:cNvPr>
            <p:cNvSpPr/>
            <p:nvPr/>
          </p:nvSpPr>
          <p:spPr>
            <a:xfrm>
              <a:off x="14626289" y="2880898"/>
              <a:ext cx="1074579" cy="1115679"/>
            </a:xfrm>
            <a:custGeom>
              <a:avLst/>
              <a:gdLst/>
              <a:ahLst/>
              <a:cxnLst/>
              <a:rect l="l" t="t" r="r" b="b"/>
              <a:pathLst>
                <a:path w="1535009" h="1583968">
                  <a:moveTo>
                    <a:pt x="0" y="0"/>
                  </a:moveTo>
                  <a:lnTo>
                    <a:pt x="1535009" y="0"/>
                  </a:lnTo>
                  <a:lnTo>
                    <a:pt x="1535009" y="1583967"/>
                  </a:lnTo>
                  <a:lnTo>
                    <a:pt x="0" y="158396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he-IL"/>
            </a:p>
          </p:txBody>
        </p:sp>
        <p:sp>
          <p:nvSpPr>
            <p:cNvPr id="13" name="TextBox 12">
              <a:extLst>
                <a:ext uri="{FF2B5EF4-FFF2-40B4-BE49-F238E27FC236}">
                  <a16:creationId xmlns:a16="http://schemas.microsoft.com/office/drawing/2014/main" id="{86CA2C62-D85A-8207-8627-21C8B4AFE838}"/>
                </a:ext>
              </a:extLst>
            </p:cNvPr>
            <p:cNvSpPr txBox="1"/>
            <p:nvPr/>
          </p:nvSpPr>
          <p:spPr>
            <a:xfrm>
              <a:off x="14272416" y="1251395"/>
              <a:ext cx="1403092" cy="375666"/>
            </a:xfrm>
            <a:prstGeom prst="rect">
              <a:avLst/>
            </a:prstGeom>
            <a:noFill/>
          </p:spPr>
          <p:txBody>
            <a:bodyPr wrap="square" rtlCol="1">
              <a:spAutoFit/>
            </a:bodyPr>
            <a:lstStyle/>
            <a:p>
              <a:pPr algn="r" rtl="1"/>
              <a:r>
                <a:rPr lang="he-IL" sz="4400" b="1" dirty="0">
                  <a:latin typeface="Calibri" panose="020F0502020204030204" pitchFamily="34" charset="0"/>
                  <a:ea typeface="Calibri" panose="020F0502020204030204" pitchFamily="34" charset="0"/>
                  <a:cs typeface="Calibri" panose="020F0502020204030204" pitchFamily="34" charset="0"/>
                </a:rPr>
                <a:t>פינת הלשון</a:t>
              </a:r>
            </a:p>
          </p:txBody>
        </p:sp>
      </p:grpSp>
      <p:grpSp>
        <p:nvGrpSpPr>
          <p:cNvPr id="15" name="Group 5">
            <a:extLst>
              <a:ext uri="{FF2B5EF4-FFF2-40B4-BE49-F238E27FC236}">
                <a16:creationId xmlns:a16="http://schemas.microsoft.com/office/drawing/2014/main" id="{66FC9347-A6CE-6B6C-79E4-A6AE4D2A7D53}"/>
              </a:ext>
            </a:extLst>
          </p:cNvPr>
          <p:cNvGrpSpPr/>
          <p:nvPr/>
        </p:nvGrpSpPr>
        <p:grpSpPr>
          <a:xfrm>
            <a:off x="337750" y="348421"/>
            <a:ext cx="17612499" cy="9356642"/>
            <a:chOff x="56955" y="0"/>
            <a:chExt cx="21876619" cy="10828996"/>
          </a:xfrm>
        </p:grpSpPr>
        <p:sp>
          <p:nvSpPr>
            <p:cNvPr id="16" name="Freeform 6">
              <a:extLst>
                <a:ext uri="{FF2B5EF4-FFF2-40B4-BE49-F238E27FC236}">
                  <a16:creationId xmlns:a16="http://schemas.microsoft.com/office/drawing/2014/main" id="{956A9307-AC9A-6509-57A5-488F125345ED}"/>
                </a:ext>
              </a:extLst>
            </p:cNvPr>
            <p:cNvSpPr/>
            <p:nvPr/>
          </p:nvSpPr>
          <p:spPr>
            <a:xfrm>
              <a:off x="296311" y="274571"/>
              <a:ext cx="7667927" cy="6079240"/>
            </a:xfrm>
            <a:custGeom>
              <a:avLst/>
              <a:gdLst/>
              <a:ahLst/>
              <a:cxnLst/>
              <a:rect l="l" t="t" r="r" b="b"/>
              <a:pathLst>
                <a:path w="7667927" h="6079240">
                  <a:moveTo>
                    <a:pt x="0" y="0"/>
                  </a:moveTo>
                  <a:lnTo>
                    <a:pt x="7667927" y="0"/>
                  </a:lnTo>
                  <a:lnTo>
                    <a:pt x="7667927" y="6079239"/>
                  </a:lnTo>
                  <a:lnTo>
                    <a:pt x="0" y="6079239"/>
                  </a:lnTo>
                  <a:lnTo>
                    <a:pt x="0" y="0"/>
                  </a:lnTo>
                  <a:close/>
                </a:path>
              </a:pathLst>
            </a:custGeom>
            <a:blipFill>
              <a:blip r:embed="rId9">
                <a:extLst>
                  <a:ext uri="{96DAC541-7B7A-43D3-8B79-37D633B846F1}">
                    <asvg:svgBlip xmlns:asvg="http://schemas.microsoft.com/office/drawing/2016/SVG/main" r:embed="rId10"/>
                  </a:ext>
                </a:extLst>
              </a:blip>
              <a:stretch>
                <a:fillRect r="-11089" b="-8274"/>
              </a:stretch>
            </a:blipFill>
          </p:spPr>
          <p:txBody>
            <a:bodyPr/>
            <a:lstStyle/>
            <a:p>
              <a:endParaRPr lang="he-IL"/>
            </a:p>
          </p:txBody>
        </p:sp>
        <p:sp>
          <p:nvSpPr>
            <p:cNvPr id="17" name="Freeform 7">
              <a:extLst>
                <a:ext uri="{FF2B5EF4-FFF2-40B4-BE49-F238E27FC236}">
                  <a16:creationId xmlns:a16="http://schemas.microsoft.com/office/drawing/2014/main" id="{C11363BB-CC2F-A395-58A9-992EFC0965AA}"/>
                </a:ext>
              </a:extLst>
            </p:cNvPr>
            <p:cNvSpPr/>
            <p:nvPr/>
          </p:nvSpPr>
          <p:spPr>
            <a:xfrm>
              <a:off x="18661344" y="261871"/>
              <a:ext cx="2959559" cy="6177834"/>
            </a:xfrm>
            <a:custGeom>
              <a:avLst/>
              <a:gdLst/>
              <a:ahLst/>
              <a:cxnLst/>
              <a:rect l="l" t="t" r="r" b="b"/>
              <a:pathLst>
                <a:path w="2959559" h="6177834">
                  <a:moveTo>
                    <a:pt x="0" y="0"/>
                  </a:moveTo>
                  <a:lnTo>
                    <a:pt x="2959559" y="0"/>
                  </a:lnTo>
                  <a:lnTo>
                    <a:pt x="2959559" y="6177834"/>
                  </a:lnTo>
                  <a:lnTo>
                    <a:pt x="0" y="6177834"/>
                  </a:lnTo>
                  <a:lnTo>
                    <a:pt x="0" y="0"/>
                  </a:lnTo>
                  <a:close/>
                </a:path>
              </a:pathLst>
            </a:custGeom>
            <a:blipFill>
              <a:blip r:embed="rId9">
                <a:extLst>
                  <a:ext uri="{96DAC541-7B7A-43D3-8B79-37D633B846F1}">
                    <asvg:svgBlip xmlns:asvg="http://schemas.microsoft.com/office/drawing/2016/SVG/main" r:embed="rId10"/>
                  </a:ext>
                </a:extLst>
              </a:blip>
              <a:stretch>
                <a:fillRect l="-187821" b="-6546"/>
              </a:stretch>
            </a:blipFill>
          </p:spPr>
          <p:txBody>
            <a:bodyPr/>
            <a:lstStyle/>
            <a:p>
              <a:endParaRPr lang="he-IL"/>
            </a:p>
          </p:txBody>
        </p:sp>
        <p:sp>
          <p:nvSpPr>
            <p:cNvPr id="18" name="Freeform 8">
              <a:extLst>
                <a:ext uri="{FF2B5EF4-FFF2-40B4-BE49-F238E27FC236}">
                  <a16:creationId xmlns:a16="http://schemas.microsoft.com/office/drawing/2014/main" id="{312AA94C-5510-9112-5B29-6A2C03E6750D}"/>
                </a:ext>
              </a:extLst>
            </p:cNvPr>
            <p:cNvSpPr/>
            <p:nvPr/>
          </p:nvSpPr>
          <p:spPr>
            <a:xfrm>
              <a:off x="245511" y="5761120"/>
              <a:ext cx="7792439" cy="5067876"/>
            </a:xfrm>
            <a:custGeom>
              <a:avLst/>
              <a:gdLst/>
              <a:ahLst/>
              <a:cxnLst/>
              <a:rect l="l" t="t" r="r" b="b"/>
              <a:pathLst>
                <a:path w="7792439" h="5067876">
                  <a:moveTo>
                    <a:pt x="0" y="0"/>
                  </a:moveTo>
                  <a:lnTo>
                    <a:pt x="7792439" y="0"/>
                  </a:lnTo>
                  <a:lnTo>
                    <a:pt x="7792439" y="5067876"/>
                  </a:lnTo>
                  <a:lnTo>
                    <a:pt x="0" y="5067876"/>
                  </a:lnTo>
                  <a:lnTo>
                    <a:pt x="0" y="0"/>
                  </a:lnTo>
                  <a:close/>
                </a:path>
              </a:pathLst>
            </a:custGeom>
            <a:blipFill>
              <a:blip r:embed="rId9">
                <a:extLst>
                  <a:ext uri="{96DAC541-7B7A-43D3-8B79-37D633B846F1}">
                    <asvg:svgBlip xmlns:asvg="http://schemas.microsoft.com/office/drawing/2016/SVG/main" r:embed="rId10"/>
                  </a:ext>
                </a:extLst>
              </a:blip>
              <a:stretch>
                <a:fillRect t="-29882" r="-9314"/>
              </a:stretch>
            </a:blipFill>
          </p:spPr>
          <p:txBody>
            <a:bodyPr/>
            <a:lstStyle/>
            <a:p>
              <a:endParaRPr lang="he-IL"/>
            </a:p>
          </p:txBody>
        </p:sp>
        <p:grpSp>
          <p:nvGrpSpPr>
            <p:cNvPr id="20" name="Group 11">
              <a:extLst>
                <a:ext uri="{FF2B5EF4-FFF2-40B4-BE49-F238E27FC236}">
                  <a16:creationId xmlns:a16="http://schemas.microsoft.com/office/drawing/2014/main" id="{845FF91C-F171-4E1B-0709-549264BCE5CE}"/>
                </a:ext>
              </a:extLst>
            </p:cNvPr>
            <p:cNvGrpSpPr/>
            <p:nvPr/>
          </p:nvGrpSpPr>
          <p:grpSpPr>
            <a:xfrm>
              <a:off x="7662274" y="0"/>
              <a:ext cx="11346563" cy="625341"/>
              <a:chOff x="0" y="0"/>
              <a:chExt cx="9217454" cy="508000"/>
            </a:xfrm>
          </p:grpSpPr>
          <p:sp>
            <p:nvSpPr>
              <p:cNvPr id="26" name="Freeform 12">
                <a:extLst>
                  <a:ext uri="{FF2B5EF4-FFF2-40B4-BE49-F238E27FC236}">
                    <a16:creationId xmlns:a16="http://schemas.microsoft.com/office/drawing/2014/main" id="{6AA8BEE8-E269-2A74-AF79-69A4EA8362C2}"/>
                  </a:ext>
                </a:extLst>
              </p:cNvPr>
              <p:cNvSpPr/>
              <p:nvPr/>
            </p:nvSpPr>
            <p:spPr>
              <a:xfrm>
                <a:off x="0" y="215900"/>
                <a:ext cx="9217454" cy="76200"/>
              </a:xfrm>
              <a:custGeom>
                <a:avLst/>
                <a:gdLst/>
                <a:ahLst/>
                <a:cxnLst/>
                <a:rect l="l" t="t" r="r" b="b"/>
                <a:pathLst>
                  <a:path w="9217454" h="76200">
                    <a:moveTo>
                      <a:pt x="0" y="0"/>
                    </a:moveTo>
                    <a:lnTo>
                      <a:pt x="9217454" y="0"/>
                    </a:lnTo>
                    <a:lnTo>
                      <a:pt x="9217454" y="76200"/>
                    </a:lnTo>
                    <a:lnTo>
                      <a:pt x="0" y="76200"/>
                    </a:lnTo>
                    <a:close/>
                  </a:path>
                </a:pathLst>
              </a:custGeom>
              <a:solidFill>
                <a:srgbClr val="2B3547"/>
              </a:solidFill>
            </p:spPr>
            <p:txBody>
              <a:bodyPr/>
              <a:lstStyle/>
              <a:p>
                <a:endParaRPr lang="he-IL"/>
              </a:p>
            </p:txBody>
          </p:sp>
        </p:grpSp>
        <p:sp>
          <p:nvSpPr>
            <p:cNvPr id="21" name="Freeform 13">
              <a:extLst>
                <a:ext uri="{FF2B5EF4-FFF2-40B4-BE49-F238E27FC236}">
                  <a16:creationId xmlns:a16="http://schemas.microsoft.com/office/drawing/2014/main" id="{1C6A7C78-B33E-BB8E-8AC0-BA2A7DBABCFE}"/>
                </a:ext>
              </a:extLst>
            </p:cNvPr>
            <p:cNvSpPr/>
            <p:nvPr/>
          </p:nvSpPr>
          <p:spPr>
            <a:xfrm rot="5502952">
              <a:off x="-1609339" y="8632406"/>
              <a:ext cx="3811301" cy="478714"/>
            </a:xfrm>
            <a:custGeom>
              <a:avLst/>
              <a:gdLst/>
              <a:ahLst/>
              <a:cxnLst/>
              <a:rect l="l" t="t" r="r" b="b"/>
              <a:pathLst>
                <a:path w="3811301" h="478714">
                  <a:moveTo>
                    <a:pt x="0" y="0"/>
                  </a:moveTo>
                  <a:lnTo>
                    <a:pt x="3811300" y="0"/>
                  </a:lnTo>
                  <a:lnTo>
                    <a:pt x="3811300" y="478714"/>
                  </a:lnTo>
                  <a:lnTo>
                    <a:pt x="0" y="47871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he-IL"/>
            </a:p>
          </p:txBody>
        </p:sp>
        <p:grpSp>
          <p:nvGrpSpPr>
            <p:cNvPr id="22" name="Group 14">
              <a:extLst>
                <a:ext uri="{FF2B5EF4-FFF2-40B4-BE49-F238E27FC236}">
                  <a16:creationId xmlns:a16="http://schemas.microsoft.com/office/drawing/2014/main" id="{5ECDF579-596D-F1C4-5514-58E87D056562}"/>
                </a:ext>
              </a:extLst>
            </p:cNvPr>
            <p:cNvGrpSpPr/>
            <p:nvPr/>
          </p:nvGrpSpPr>
          <p:grpSpPr>
            <a:xfrm rot="-5400000">
              <a:off x="20142476" y="2097368"/>
              <a:ext cx="2956855" cy="625341"/>
              <a:chOff x="0" y="0"/>
              <a:chExt cx="2402020" cy="508000"/>
            </a:xfrm>
          </p:grpSpPr>
          <p:sp>
            <p:nvSpPr>
              <p:cNvPr id="25" name="Freeform 15">
                <a:extLst>
                  <a:ext uri="{FF2B5EF4-FFF2-40B4-BE49-F238E27FC236}">
                    <a16:creationId xmlns:a16="http://schemas.microsoft.com/office/drawing/2014/main" id="{A8E05755-189A-8E54-714D-5C62A8FE7D43}"/>
                  </a:ext>
                </a:extLst>
              </p:cNvPr>
              <p:cNvSpPr/>
              <p:nvPr/>
            </p:nvSpPr>
            <p:spPr>
              <a:xfrm>
                <a:off x="0" y="215900"/>
                <a:ext cx="2402020" cy="76200"/>
              </a:xfrm>
              <a:custGeom>
                <a:avLst/>
                <a:gdLst/>
                <a:ahLst/>
                <a:cxnLst/>
                <a:rect l="l" t="t" r="r" b="b"/>
                <a:pathLst>
                  <a:path w="2402020" h="76200">
                    <a:moveTo>
                      <a:pt x="0" y="0"/>
                    </a:moveTo>
                    <a:lnTo>
                      <a:pt x="2402020" y="0"/>
                    </a:lnTo>
                    <a:lnTo>
                      <a:pt x="2402020" y="76200"/>
                    </a:lnTo>
                    <a:lnTo>
                      <a:pt x="0" y="76200"/>
                    </a:lnTo>
                    <a:close/>
                  </a:path>
                </a:pathLst>
              </a:custGeom>
              <a:solidFill>
                <a:srgbClr val="2B3547"/>
              </a:solidFill>
            </p:spPr>
            <p:txBody>
              <a:bodyPr/>
              <a:lstStyle/>
              <a:p>
                <a:endParaRPr lang="he-IL"/>
              </a:p>
            </p:txBody>
          </p:sp>
        </p:grpSp>
      </p:grpSp>
      <p:sp>
        <p:nvSpPr>
          <p:cNvPr id="38" name="TextBox 37">
            <a:extLst>
              <a:ext uri="{FF2B5EF4-FFF2-40B4-BE49-F238E27FC236}">
                <a16:creationId xmlns:a16="http://schemas.microsoft.com/office/drawing/2014/main" id="{EE9ADF79-0440-7081-75F2-BE5695A27B5B}"/>
              </a:ext>
            </a:extLst>
          </p:cNvPr>
          <p:cNvSpPr txBox="1"/>
          <p:nvPr/>
        </p:nvSpPr>
        <p:spPr>
          <a:xfrm>
            <a:off x="3719310" y="9484015"/>
            <a:ext cx="10849376" cy="689932"/>
          </a:xfrm>
          <a:prstGeom prst="rect">
            <a:avLst/>
          </a:prstGeom>
          <a:noFill/>
        </p:spPr>
        <p:txBody>
          <a:bodyPr wrap="square">
            <a:spAutoFit/>
          </a:bodyPr>
          <a:lstStyle/>
          <a:p>
            <a:endParaRPr lang="he-IL" dirty="0">
              <a:solidFill>
                <a:srgbClr val="000000"/>
              </a:solidFill>
              <a:effectLst/>
              <a:latin typeface="YAFdtfahXt8 0"/>
            </a:endParaRPr>
          </a:p>
          <a:p>
            <a:pPr algn="ctr" rtl="1">
              <a:lnSpc>
                <a:spcPts val="2500"/>
              </a:lnSpc>
            </a:pPr>
            <a:r>
              <a:rPr lang="he-IL" sz="2400" b="0" i="0" dirty="0">
                <a:solidFill>
                  <a:srgbClr val="000000"/>
                </a:solidFill>
                <a:effectLst/>
                <a:latin typeface="Segoe UI Semilight" panose="020B0402040204020203" pitchFamily="34" charset="0"/>
                <a:cs typeface="Segoe UI Semilight" panose="020B0402040204020203" pitchFamily="34" charset="0"/>
              </a:rPr>
              <a:t>המזכירות הפדגוגית, אגף שפות – הפיקוח על הוראת העברית ביסודי</a:t>
            </a:r>
            <a:endParaRPr lang="he-IL" sz="2800" dirty="0">
              <a:solidFill>
                <a:srgbClr val="000000"/>
              </a:solidFill>
              <a:effectLst/>
              <a:latin typeface="Segoe UI Semilight" panose="020B0402040204020203" pitchFamily="34" charset="0"/>
              <a:cs typeface="Segoe UI Semilight" panose="020B0402040204020203" pitchFamily="34" charset="0"/>
            </a:endParaRPr>
          </a:p>
        </p:txBody>
      </p:sp>
      <p:sp>
        <p:nvSpPr>
          <p:cNvPr id="39" name="Freeform 10">
            <a:extLst>
              <a:ext uri="{FF2B5EF4-FFF2-40B4-BE49-F238E27FC236}">
                <a16:creationId xmlns:a16="http://schemas.microsoft.com/office/drawing/2014/main" id="{23B7BAC5-1713-0FFC-941D-7AB2DA5F1294}"/>
              </a:ext>
            </a:extLst>
          </p:cNvPr>
          <p:cNvSpPr/>
          <p:nvPr/>
        </p:nvSpPr>
        <p:spPr>
          <a:xfrm rot="5400000" flipV="1">
            <a:off x="16107789" y="6793040"/>
            <a:ext cx="2433420" cy="474991"/>
          </a:xfrm>
          <a:custGeom>
            <a:avLst/>
            <a:gdLst/>
            <a:ahLst/>
            <a:cxnLst/>
            <a:rect l="l" t="t" r="r" b="b"/>
            <a:pathLst>
              <a:path w="2781546" h="561577">
                <a:moveTo>
                  <a:pt x="0" y="561577"/>
                </a:moveTo>
                <a:lnTo>
                  <a:pt x="2781546" y="561577"/>
                </a:lnTo>
                <a:lnTo>
                  <a:pt x="2781546" y="0"/>
                </a:lnTo>
                <a:lnTo>
                  <a:pt x="0" y="0"/>
                </a:lnTo>
                <a:lnTo>
                  <a:pt x="0" y="561577"/>
                </a:lnTo>
                <a:close/>
              </a:path>
            </a:pathLst>
          </a:custGeom>
          <a:blipFill>
            <a:blip r:embed="rId13">
              <a:extLst>
                <a:ext uri="{96DAC541-7B7A-43D3-8B79-37D633B846F1}">
                  <asvg:svgBlip xmlns:asvg="http://schemas.microsoft.com/office/drawing/2016/SVG/main" r:embed="rId14"/>
                </a:ext>
              </a:extLst>
            </a:blip>
            <a:stretch>
              <a:fillRect r="-24386"/>
            </a:stretch>
          </a:blipFill>
        </p:spPr>
        <p:txBody>
          <a:bodyPr/>
          <a:lstStyle/>
          <a:p>
            <a:endParaRPr lang="he-IL"/>
          </a:p>
        </p:txBody>
      </p:sp>
      <p:sp>
        <p:nvSpPr>
          <p:cNvPr id="40" name="Freeform 13">
            <a:extLst>
              <a:ext uri="{FF2B5EF4-FFF2-40B4-BE49-F238E27FC236}">
                <a16:creationId xmlns:a16="http://schemas.microsoft.com/office/drawing/2014/main" id="{A19A0EC9-8890-A8D3-9C29-7F76C20C3E43}"/>
              </a:ext>
            </a:extLst>
          </p:cNvPr>
          <p:cNvSpPr/>
          <p:nvPr/>
        </p:nvSpPr>
        <p:spPr>
          <a:xfrm>
            <a:off x="11010906" y="8014334"/>
            <a:ext cx="6605038" cy="1733885"/>
          </a:xfrm>
          <a:custGeom>
            <a:avLst/>
            <a:gdLst/>
            <a:ahLst/>
            <a:cxnLst/>
            <a:rect l="l" t="t" r="r" b="b"/>
            <a:pathLst>
              <a:path w="7809064" h="2537096">
                <a:moveTo>
                  <a:pt x="0" y="0"/>
                </a:moveTo>
                <a:lnTo>
                  <a:pt x="7809063" y="0"/>
                </a:lnTo>
                <a:lnTo>
                  <a:pt x="7809063" y="2537096"/>
                </a:lnTo>
                <a:lnTo>
                  <a:pt x="0" y="2537096"/>
                </a:lnTo>
                <a:lnTo>
                  <a:pt x="0" y="0"/>
                </a:lnTo>
                <a:close/>
              </a:path>
            </a:pathLst>
          </a:custGeom>
          <a:blipFill>
            <a:blip r:embed="rId9">
              <a:extLst>
                <a:ext uri="{96DAC541-7B7A-43D3-8B79-37D633B846F1}">
                  <asvg:svgBlip xmlns:asvg="http://schemas.microsoft.com/office/drawing/2016/SVG/main" r:embed="rId10"/>
                </a:ext>
              </a:extLst>
            </a:blip>
            <a:stretch>
              <a:fillRect l="-9081" t="-159441"/>
            </a:stretch>
          </a:blipFill>
        </p:spPr>
        <p:txBody>
          <a:bodyPr/>
          <a:lstStyle/>
          <a:p>
            <a:endParaRPr lang="he-IL"/>
          </a:p>
        </p:txBody>
      </p:sp>
      <p:sp>
        <p:nvSpPr>
          <p:cNvPr id="4" name="TextBox 3">
            <a:extLst>
              <a:ext uri="{FF2B5EF4-FFF2-40B4-BE49-F238E27FC236}">
                <a16:creationId xmlns:a16="http://schemas.microsoft.com/office/drawing/2014/main" id="{99F5B18A-FCE2-8365-B65E-1A762D2C9ED9}"/>
              </a:ext>
            </a:extLst>
          </p:cNvPr>
          <p:cNvSpPr txBox="1"/>
          <p:nvPr/>
        </p:nvSpPr>
        <p:spPr>
          <a:xfrm>
            <a:off x="4476703" y="3645999"/>
            <a:ext cx="9144000" cy="1998047"/>
          </a:xfrm>
          <a:prstGeom prst="rect">
            <a:avLst/>
          </a:prstGeom>
          <a:noFill/>
        </p:spPr>
        <p:txBody>
          <a:bodyPr wrap="square">
            <a:spAutoFit/>
          </a:bodyPr>
          <a:lstStyle/>
          <a:p>
            <a:pPr algn="ctr" rtl="1">
              <a:lnSpc>
                <a:spcPct val="150000"/>
              </a:lnSpc>
            </a:pPr>
            <a:r>
              <a:rPr lang="he-IL" sz="4400" b="1" dirty="0">
                <a:latin typeface="Segoe UI Semilight" panose="020B0402040204020203" pitchFamily="34" charset="0"/>
                <a:cs typeface="Segoe UI Semilight" panose="020B0402040204020203" pitchFamily="34" charset="0"/>
              </a:rPr>
              <a:t>שורשים ומשפחות מילים </a:t>
            </a:r>
          </a:p>
          <a:p>
            <a:pPr algn="ctr" rtl="1">
              <a:lnSpc>
                <a:spcPct val="150000"/>
              </a:lnSpc>
            </a:pPr>
            <a:r>
              <a:rPr lang="he-IL" sz="4400" b="1" dirty="0">
                <a:latin typeface="Segoe UI Semilight" panose="020B0402040204020203" pitchFamily="34" charset="0"/>
                <a:cs typeface="Segoe UI Semilight" panose="020B0402040204020203" pitchFamily="34" charset="0"/>
              </a:rPr>
              <a:t>"האב והבנים"</a:t>
            </a:r>
            <a:endParaRPr lang="he-IL" sz="4400" dirty="0"/>
          </a:p>
        </p:txBody>
      </p:sp>
    </p:spTree>
    <p:extLst>
      <p:ext uri="{BB962C8B-B14F-4D97-AF65-F5344CB8AC3E}">
        <p14:creationId xmlns:p14="http://schemas.microsoft.com/office/powerpoint/2010/main" val="1240909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59614D7C-5B4A-3AD9-45C0-5275A97FCDAB}"/>
              </a:ext>
            </a:extLst>
          </p:cNvPr>
          <p:cNvGrpSpPr/>
          <p:nvPr/>
        </p:nvGrpSpPr>
        <p:grpSpPr>
          <a:xfrm>
            <a:off x="12719751" y="2156838"/>
            <a:ext cx="3955041" cy="3184762"/>
            <a:chOff x="12841679" y="811815"/>
            <a:chExt cx="3955041" cy="3184762"/>
          </a:xfrm>
        </p:grpSpPr>
        <p:sp>
          <p:nvSpPr>
            <p:cNvPr id="29" name="Freeform 2">
              <a:extLst>
                <a:ext uri="{FF2B5EF4-FFF2-40B4-BE49-F238E27FC236}">
                  <a16:creationId xmlns:a16="http://schemas.microsoft.com/office/drawing/2014/main" id="{8371B639-1D48-5F95-7844-6A9A07B49227}"/>
                </a:ext>
              </a:extLst>
            </p:cNvPr>
            <p:cNvSpPr/>
            <p:nvPr/>
          </p:nvSpPr>
          <p:spPr>
            <a:xfrm>
              <a:off x="13096658" y="811815"/>
              <a:ext cx="3672943" cy="3035367"/>
            </a:xfrm>
            <a:custGeom>
              <a:avLst/>
              <a:gdLst/>
              <a:ahLst/>
              <a:cxnLst/>
              <a:rect l="l" t="t" r="r" b="b"/>
              <a:pathLst>
                <a:path w="7047943" h="7515262">
                  <a:moveTo>
                    <a:pt x="0" y="0"/>
                  </a:moveTo>
                  <a:lnTo>
                    <a:pt x="7047943" y="0"/>
                  </a:lnTo>
                  <a:lnTo>
                    <a:pt x="7047943" y="7515262"/>
                  </a:lnTo>
                  <a:lnTo>
                    <a:pt x="0" y="751526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he-IL" dirty="0"/>
            </a:p>
          </p:txBody>
        </p:sp>
        <p:sp>
          <p:nvSpPr>
            <p:cNvPr id="3" name="Freeform 3"/>
            <p:cNvSpPr/>
            <p:nvPr/>
          </p:nvSpPr>
          <p:spPr>
            <a:xfrm>
              <a:off x="12955648" y="811815"/>
              <a:ext cx="3841072" cy="2976495"/>
            </a:xfrm>
            <a:custGeom>
              <a:avLst/>
              <a:gdLst/>
              <a:ahLst/>
              <a:cxnLst/>
              <a:rect l="l" t="t" r="r" b="b"/>
              <a:pathLst>
                <a:path w="6808182" h="6263527">
                  <a:moveTo>
                    <a:pt x="0" y="0"/>
                  </a:moveTo>
                  <a:lnTo>
                    <a:pt x="6808182" y="0"/>
                  </a:lnTo>
                  <a:lnTo>
                    <a:pt x="6808182" y="6263527"/>
                  </a:lnTo>
                  <a:lnTo>
                    <a:pt x="0" y="62635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he-IL"/>
            </a:p>
          </p:txBody>
        </p:sp>
        <p:sp>
          <p:nvSpPr>
            <p:cNvPr id="12" name="Freeform 19">
              <a:extLst>
                <a:ext uri="{FF2B5EF4-FFF2-40B4-BE49-F238E27FC236}">
                  <a16:creationId xmlns:a16="http://schemas.microsoft.com/office/drawing/2014/main" id="{B677885E-DD2D-955E-47FE-972BD12B8AE7}"/>
                </a:ext>
              </a:extLst>
            </p:cNvPr>
            <p:cNvSpPr/>
            <p:nvPr/>
          </p:nvSpPr>
          <p:spPr>
            <a:xfrm>
              <a:off x="14626289" y="2880898"/>
              <a:ext cx="1074579" cy="1115679"/>
            </a:xfrm>
            <a:custGeom>
              <a:avLst/>
              <a:gdLst/>
              <a:ahLst/>
              <a:cxnLst/>
              <a:rect l="l" t="t" r="r" b="b"/>
              <a:pathLst>
                <a:path w="1535009" h="1583968">
                  <a:moveTo>
                    <a:pt x="0" y="0"/>
                  </a:moveTo>
                  <a:lnTo>
                    <a:pt x="1535009" y="0"/>
                  </a:lnTo>
                  <a:lnTo>
                    <a:pt x="1535009" y="1583967"/>
                  </a:lnTo>
                  <a:lnTo>
                    <a:pt x="0" y="158396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he-IL"/>
            </a:p>
          </p:txBody>
        </p:sp>
        <p:sp>
          <p:nvSpPr>
            <p:cNvPr id="13" name="TextBox 12">
              <a:extLst>
                <a:ext uri="{FF2B5EF4-FFF2-40B4-BE49-F238E27FC236}">
                  <a16:creationId xmlns:a16="http://schemas.microsoft.com/office/drawing/2014/main" id="{86CA2C62-D85A-8207-8627-21C8B4AFE838}"/>
                </a:ext>
              </a:extLst>
            </p:cNvPr>
            <p:cNvSpPr txBox="1"/>
            <p:nvPr/>
          </p:nvSpPr>
          <p:spPr>
            <a:xfrm>
              <a:off x="12841679" y="1688420"/>
              <a:ext cx="3672942" cy="1015663"/>
            </a:xfrm>
            <a:prstGeom prst="rect">
              <a:avLst/>
            </a:prstGeom>
            <a:noFill/>
          </p:spPr>
          <p:txBody>
            <a:bodyPr wrap="square" rtlCol="1">
              <a:spAutoFit/>
            </a:bodyPr>
            <a:lstStyle/>
            <a:p>
              <a:pPr algn="r" rtl="1"/>
              <a:r>
                <a:rPr lang="he-IL" sz="3000" b="1" dirty="0">
                  <a:latin typeface="Segoe UI Semilight" panose="020B0402040204020203" pitchFamily="34" charset="0"/>
                  <a:cs typeface="Segoe UI Semilight" panose="020B0402040204020203" pitchFamily="34" charset="0"/>
                </a:rPr>
                <a:t>מהי משפחת מילים? </a:t>
              </a:r>
            </a:p>
            <a:p>
              <a:pPr algn="r" rtl="1"/>
              <a:r>
                <a:rPr lang="he-IL" sz="3000" b="1" dirty="0">
                  <a:latin typeface="Segoe UI Semilight" panose="020B0402040204020203" pitchFamily="34" charset="0"/>
                  <a:cs typeface="Segoe UI Semilight" panose="020B0402040204020203" pitchFamily="34" charset="0"/>
                </a:rPr>
                <a:t>ומה מיוחד בה?</a:t>
              </a:r>
            </a:p>
          </p:txBody>
        </p:sp>
      </p:grpSp>
      <p:sp>
        <p:nvSpPr>
          <p:cNvPr id="14" name="TextBox 13">
            <a:extLst>
              <a:ext uri="{FF2B5EF4-FFF2-40B4-BE49-F238E27FC236}">
                <a16:creationId xmlns:a16="http://schemas.microsoft.com/office/drawing/2014/main" id="{15DDBD26-F087-171F-23E9-1071C2AEC0B5}"/>
              </a:ext>
            </a:extLst>
          </p:cNvPr>
          <p:cNvSpPr txBox="1"/>
          <p:nvPr/>
        </p:nvSpPr>
        <p:spPr>
          <a:xfrm>
            <a:off x="1226542" y="2710258"/>
            <a:ext cx="10863643" cy="2216569"/>
          </a:xfrm>
          <a:prstGeom prst="rect">
            <a:avLst/>
          </a:prstGeom>
          <a:noFill/>
        </p:spPr>
        <p:txBody>
          <a:bodyPr wrap="square" rtlCol="1">
            <a:spAutoFit/>
          </a:bodyPr>
          <a:lstStyle/>
          <a:p>
            <a:pPr marL="571500" indent="-571500" algn="r" rtl="1">
              <a:lnSpc>
                <a:spcPct val="150000"/>
              </a:lnSpc>
              <a:buSzPct val="200000"/>
              <a:buBlip>
                <a:blip r:embed="rId9"/>
              </a:buBlip>
            </a:pPr>
            <a:r>
              <a:rPr lang="he-IL" sz="3200" dirty="0">
                <a:latin typeface="Segoe UI Semilight" panose="020B0402040204020203" pitchFamily="34" charset="0"/>
                <a:cs typeface="Segoe UI Semilight" panose="020B0402040204020203" pitchFamily="34" charset="0"/>
              </a:rPr>
              <a:t>משפחת מילים היא קבוצת מילים השייכות לאותו שורש</a:t>
            </a:r>
          </a:p>
          <a:p>
            <a:pPr marL="571500" indent="-571500" algn="r" rtl="1">
              <a:lnSpc>
                <a:spcPct val="150000"/>
              </a:lnSpc>
              <a:buSzPct val="200000"/>
              <a:buBlip>
                <a:blip r:embed="rId9"/>
              </a:buBlip>
            </a:pPr>
            <a:r>
              <a:rPr lang="he-IL" sz="3200" dirty="0">
                <a:latin typeface="Segoe UI Semilight" panose="020B0402040204020203" pitchFamily="34" charset="0"/>
                <a:cs typeface="Segoe UI Semilight" panose="020B0402040204020203" pitchFamily="34" charset="0"/>
              </a:rPr>
              <a:t>השורש הוא 3-4 אותיות המעניקות למילים את משמעותן </a:t>
            </a:r>
          </a:p>
          <a:p>
            <a:pPr marL="571500" indent="-571500" algn="r" rtl="1">
              <a:lnSpc>
                <a:spcPct val="150000"/>
              </a:lnSpc>
              <a:buSzPct val="200000"/>
              <a:buBlip>
                <a:blip r:embed="rId9"/>
              </a:buBlip>
            </a:pPr>
            <a:r>
              <a:rPr lang="he-IL" sz="3200" dirty="0">
                <a:latin typeface="Segoe UI Semilight" panose="020B0402040204020203" pitchFamily="34" charset="0"/>
                <a:cs typeface="Segoe UI Semilight" panose="020B0402040204020203" pitchFamily="34" charset="0"/>
              </a:rPr>
              <a:t>אותיות השורש יופיעו תמיד באותו הסדר</a:t>
            </a:r>
          </a:p>
        </p:txBody>
      </p:sp>
      <p:grpSp>
        <p:nvGrpSpPr>
          <p:cNvPr id="15" name="Group 5">
            <a:extLst>
              <a:ext uri="{FF2B5EF4-FFF2-40B4-BE49-F238E27FC236}">
                <a16:creationId xmlns:a16="http://schemas.microsoft.com/office/drawing/2014/main" id="{66FC9347-A6CE-6B6C-79E4-A6AE4D2A7D53}"/>
              </a:ext>
            </a:extLst>
          </p:cNvPr>
          <p:cNvGrpSpPr/>
          <p:nvPr/>
        </p:nvGrpSpPr>
        <p:grpSpPr>
          <a:xfrm>
            <a:off x="337750" y="321283"/>
            <a:ext cx="17612499" cy="9356642"/>
            <a:chOff x="56955" y="0"/>
            <a:chExt cx="21876619" cy="10828996"/>
          </a:xfrm>
        </p:grpSpPr>
        <p:sp>
          <p:nvSpPr>
            <p:cNvPr id="16" name="Freeform 6">
              <a:extLst>
                <a:ext uri="{FF2B5EF4-FFF2-40B4-BE49-F238E27FC236}">
                  <a16:creationId xmlns:a16="http://schemas.microsoft.com/office/drawing/2014/main" id="{956A9307-AC9A-6509-57A5-488F125345ED}"/>
                </a:ext>
              </a:extLst>
            </p:cNvPr>
            <p:cNvSpPr/>
            <p:nvPr/>
          </p:nvSpPr>
          <p:spPr>
            <a:xfrm>
              <a:off x="296311" y="274571"/>
              <a:ext cx="7667927" cy="6079240"/>
            </a:xfrm>
            <a:custGeom>
              <a:avLst/>
              <a:gdLst/>
              <a:ahLst/>
              <a:cxnLst/>
              <a:rect l="l" t="t" r="r" b="b"/>
              <a:pathLst>
                <a:path w="7667927" h="6079240">
                  <a:moveTo>
                    <a:pt x="0" y="0"/>
                  </a:moveTo>
                  <a:lnTo>
                    <a:pt x="7667927" y="0"/>
                  </a:lnTo>
                  <a:lnTo>
                    <a:pt x="7667927" y="6079239"/>
                  </a:lnTo>
                  <a:lnTo>
                    <a:pt x="0" y="6079239"/>
                  </a:lnTo>
                  <a:lnTo>
                    <a:pt x="0" y="0"/>
                  </a:lnTo>
                  <a:close/>
                </a:path>
              </a:pathLst>
            </a:custGeom>
            <a:blipFill>
              <a:blip r:embed="rId10">
                <a:extLst>
                  <a:ext uri="{96DAC541-7B7A-43D3-8B79-37D633B846F1}">
                    <asvg:svgBlip xmlns:asvg="http://schemas.microsoft.com/office/drawing/2016/SVG/main" r:embed="rId11"/>
                  </a:ext>
                </a:extLst>
              </a:blip>
              <a:stretch>
                <a:fillRect r="-11089" b="-8274"/>
              </a:stretch>
            </a:blipFill>
          </p:spPr>
          <p:txBody>
            <a:bodyPr/>
            <a:lstStyle/>
            <a:p>
              <a:endParaRPr lang="he-IL"/>
            </a:p>
          </p:txBody>
        </p:sp>
        <p:sp>
          <p:nvSpPr>
            <p:cNvPr id="17" name="Freeform 7">
              <a:extLst>
                <a:ext uri="{FF2B5EF4-FFF2-40B4-BE49-F238E27FC236}">
                  <a16:creationId xmlns:a16="http://schemas.microsoft.com/office/drawing/2014/main" id="{C11363BB-CC2F-A395-58A9-992EFC0965AA}"/>
                </a:ext>
              </a:extLst>
            </p:cNvPr>
            <p:cNvSpPr/>
            <p:nvPr/>
          </p:nvSpPr>
          <p:spPr>
            <a:xfrm>
              <a:off x="18661344" y="261871"/>
              <a:ext cx="2959559" cy="6177834"/>
            </a:xfrm>
            <a:custGeom>
              <a:avLst/>
              <a:gdLst/>
              <a:ahLst/>
              <a:cxnLst/>
              <a:rect l="l" t="t" r="r" b="b"/>
              <a:pathLst>
                <a:path w="2959559" h="6177834">
                  <a:moveTo>
                    <a:pt x="0" y="0"/>
                  </a:moveTo>
                  <a:lnTo>
                    <a:pt x="2959559" y="0"/>
                  </a:lnTo>
                  <a:lnTo>
                    <a:pt x="2959559" y="6177834"/>
                  </a:lnTo>
                  <a:lnTo>
                    <a:pt x="0" y="6177834"/>
                  </a:lnTo>
                  <a:lnTo>
                    <a:pt x="0" y="0"/>
                  </a:lnTo>
                  <a:close/>
                </a:path>
              </a:pathLst>
            </a:custGeom>
            <a:blipFill>
              <a:blip r:embed="rId10">
                <a:extLst>
                  <a:ext uri="{96DAC541-7B7A-43D3-8B79-37D633B846F1}">
                    <asvg:svgBlip xmlns:asvg="http://schemas.microsoft.com/office/drawing/2016/SVG/main" r:embed="rId11"/>
                  </a:ext>
                </a:extLst>
              </a:blip>
              <a:stretch>
                <a:fillRect l="-187821" b="-6546"/>
              </a:stretch>
            </a:blipFill>
          </p:spPr>
          <p:txBody>
            <a:bodyPr/>
            <a:lstStyle/>
            <a:p>
              <a:endParaRPr lang="he-IL"/>
            </a:p>
          </p:txBody>
        </p:sp>
        <p:sp>
          <p:nvSpPr>
            <p:cNvPr id="18" name="Freeform 8">
              <a:extLst>
                <a:ext uri="{FF2B5EF4-FFF2-40B4-BE49-F238E27FC236}">
                  <a16:creationId xmlns:a16="http://schemas.microsoft.com/office/drawing/2014/main" id="{312AA94C-5510-9112-5B29-6A2C03E6750D}"/>
                </a:ext>
              </a:extLst>
            </p:cNvPr>
            <p:cNvSpPr/>
            <p:nvPr/>
          </p:nvSpPr>
          <p:spPr>
            <a:xfrm>
              <a:off x="245511" y="5761120"/>
              <a:ext cx="7792439" cy="5067876"/>
            </a:xfrm>
            <a:custGeom>
              <a:avLst/>
              <a:gdLst/>
              <a:ahLst/>
              <a:cxnLst/>
              <a:rect l="l" t="t" r="r" b="b"/>
              <a:pathLst>
                <a:path w="7792439" h="5067876">
                  <a:moveTo>
                    <a:pt x="0" y="0"/>
                  </a:moveTo>
                  <a:lnTo>
                    <a:pt x="7792439" y="0"/>
                  </a:lnTo>
                  <a:lnTo>
                    <a:pt x="7792439" y="5067876"/>
                  </a:lnTo>
                  <a:lnTo>
                    <a:pt x="0" y="5067876"/>
                  </a:lnTo>
                  <a:lnTo>
                    <a:pt x="0" y="0"/>
                  </a:lnTo>
                  <a:close/>
                </a:path>
              </a:pathLst>
            </a:custGeom>
            <a:blipFill>
              <a:blip r:embed="rId10">
                <a:extLst>
                  <a:ext uri="{96DAC541-7B7A-43D3-8B79-37D633B846F1}">
                    <asvg:svgBlip xmlns:asvg="http://schemas.microsoft.com/office/drawing/2016/SVG/main" r:embed="rId11"/>
                  </a:ext>
                </a:extLst>
              </a:blip>
              <a:stretch>
                <a:fillRect t="-29882" r="-9314"/>
              </a:stretch>
            </a:blipFill>
          </p:spPr>
          <p:txBody>
            <a:bodyPr/>
            <a:lstStyle/>
            <a:p>
              <a:endParaRPr lang="he-IL"/>
            </a:p>
          </p:txBody>
        </p:sp>
        <p:grpSp>
          <p:nvGrpSpPr>
            <p:cNvPr id="20" name="Group 11">
              <a:extLst>
                <a:ext uri="{FF2B5EF4-FFF2-40B4-BE49-F238E27FC236}">
                  <a16:creationId xmlns:a16="http://schemas.microsoft.com/office/drawing/2014/main" id="{845FF91C-F171-4E1B-0709-549264BCE5CE}"/>
                </a:ext>
              </a:extLst>
            </p:cNvPr>
            <p:cNvGrpSpPr/>
            <p:nvPr/>
          </p:nvGrpSpPr>
          <p:grpSpPr>
            <a:xfrm>
              <a:off x="7662274" y="0"/>
              <a:ext cx="11346563" cy="625341"/>
              <a:chOff x="0" y="0"/>
              <a:chExt cx="9217454" cy="508000"/>
            </a:xfrm>
          </p:grpSpPr>
          <p:sp>
            <p:nvSpPr>
              <p:cNvPr id="26" name="Freeform 12">
                <a:extLst>
                  <a:ext uri="{FF2B5EF4-FFF2-40B4-BE49-F238E27FC236}">
                    <a16:creationId xmlns:a16="http://schemas.microsoft.com/office/drawing/2014/main" id="{6AA8BEE8-E269-2A74-AF79-69A4EA8362C2}"/>
                  </a:ext>
                </a:extLst>
              </p:cNvPr>
              <p:cNvSpPr/>
              <p:nvPr/>
            </p:nvSpPr>
            <p:spPr>
              <a:xfrm>
                <a:off x="0" y="215900"/>
                <a:ext cx="9217454" cy="76200"/>
              </a:xfrm>
              <a:custGeom>
                <a:avLst/>
                <a:gdLst/>
                <a:ahLst/>
                <a:cxnLst/>
                <a:rect l="l" t="t" r="r" b="b"/>
                <a:pathLst>
                  <a:path w="9217454" h="76200">
                    <a:moveTo>
                      <a:pt x="0" y="0"/>
                    </a:moveTo>
                    <a:lnTo>
                      <a:pt x="9217454" y="0"/>
                    </a:lnTo>
                    <a:lnTo>
                      <a:pt x="9217454" y="76200"/>
                    </a:lnTo>
                    <a:lnTo>
                      <a:pt x="0" y="76200"/>
                    </a:lnTo>
                    <a:close/>
                  </a:path>
                </a:pathLst>
              </a:custGeom>
              <a:solidFill>
                <a:srgbClr val="2B3547"/>
              </a:solidFill>
            </p:spPr>
            <p:txBody>
              <a:bodyPr/>
              <a:lstStyle/>
              <a:p>
                <a:endParaRPr lang="he-IL"/>
              </a:p>
            </p:txBody>
          </p:sp>
        </p:grpSp>
        <p:sp>
          <p:nvSpPr>
            <p:cNvPr id="21" name="Freeform 13">
              <a:extLst>
                <a:ext uri="{FF2B5EF4-FFF2-40B4-BE49-F238E27FC236}">
                  <a16:creationId xmlns:a16="http://schemas.microsoft.com/office/drawing/2014/main" id="{1C6A7C78-B33E-BB8E-8AC0-BA2A7DBABCFE}"/>
                </a:ext>
              </a:extLst>
            </p:cNvPr>
            <p:cNvSpPr/>
            <p:nvPr/>
          </p:nvSpPr>
          <p:spPr>
            <a:xfrm rot="5502952">
              <a:off x="-1609339" y="8632406"/>
              <a:ext cx="3811301" cy="478714"/>
            </a:xfrm>
            <a:custGeom>
              <a:avLst/>
              <a:gdLst/>
              <a:ahLst/>
              <a:cxnLst/>
              <a:rect l="l" t="t" r="r" b="b"/>
              <a:pathLst>
                <a:path w="3811301" h="478714">
                  <a:moveTo>
                    <a:pt x="0" y="0"/>
                  </a:moveTo>
                  <a:lnTo>
                    <a:pt x="3811300" y="0"/>
                  </a:lnTo>
                  <a:lnTo>
                    <a:pt x="3811300" y="478714"/>
                  </a:lnTo>
                  <a:lnTo>
                    <a:pt x="0" y="47871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he-IL"/>
            </a:p>
          </p:txBody>
        </p:sp>
        <p:grpSp>
          <p:nvGrpSpPr>
            <p:cNvPr id="22" name="Group 14">
              <a:extLst>
                <a:ext uri="{FF2B5EF4-FFF2-40B4-BE49-F238E27FC236}">
                  <a16:creationId xmlns:a16="http://schemas.microsoft.com/office/drawing/2014/main" id="{5ECDF579-596D-F1C4-5514-58E87D056562}"/>
                </a:ext>
              </a:extLst>
            </p:cNvPr>
            <p:cNvGrpSpPr/>
            <p:nvPr/>
          </p:nvGrpSpPr>
          <p:grpSpPr>
            <a:xfrm rot="-5400000">
              <a:off x="20142476" y="2097368"/>
              <a:ext cx="2956855" cy="625341"/>
              <a:chOff x="0" y="0"/>
              <a:chExt cx="2402020" cy="508000"/>
            </a:xfrm>
          </p:grpSpPr>
          <p:sp>
            <p:nvSpPr>
              <p:cNvPr id="25" name="Freeform 15">
                <a:extLst>
                  <a:ext uri="{FF2B5EF4-FFF2-40B4-BE49-F238E27FC236}">
                    <a16:creationId xmlns:a16="http://schemas.microsoft.com/office/drawing/2014/main" id="{A8E05755-189A-8E54-714D-5C62A8FE7D43}"/>
                  </a:ext>
                </a:extLst>
              </p:cNvPr>
              <p:cNvSpPr/>
              <p:nvPr/>
            </p:nvSpPr>
            <p:spPr>
              <a:xfrm>
                <a:off x="0" y="215900"/>
                <a:ext cx="2402020" cy="76200"/>
              </a:xfrm>
              <a:custGeom>
                <a:avLst/>
                <a:gdLst/>
                <a:ahLst/>
                <a:cxnLst/>
                <a:rect l="l" t="t" r="r" b="b"/>
                <a:pathLst>
                  <a:path w="2402020" h="76200">
                    <a:moveTo>
                      <a:pt x="0" y="0"/>
                    </a:moveTo>
                    <a:lnTo>
                      <a:pt x="2402020" y="0"/>
                    </a:lnTo>
                    <a:lnTo>
                      <a:pt x="2402020" y="76200"/>
                    </a:lnTo>
                    <a:lnTo>
                      <a:pt x="0" y="76200"/>
                    </a:lnTo>
                    <a:close/>
                  </a:path>
                </a:pathLst>
              </a:custGeom>
              <a:solidFill>
                <a:srgbClr val="2B3547"/>
              </a:solidFill>
            </p:spPr>
            <p:txBody>
              <a:bodyPr/>
              <a:lstStyle/>
              <a:p>
                <a:endParaRPr lang="he-IL"/>
              </a:p>
            </p:txBody>
          </p:sp>
        </p:grpSp>
      </p:grpSp>
      <p:sp>
        <p:nvSpPr>
          <p:cNvPr id="30" name="Freeform 19">
            <a:extLst>
              <a:ext uri="{FF2B5EF4-FFF2-40B4-BE49-F238E27FC236}">
                <a16:creationId xmlns:a16="http://schemas.microsoft.com/office/drawing/2014/main" id="{01FE94C4-9DA8-7A04-CBF9-2D22D6B353A7}"/>
              </a:ext>
            </a:extLst>
          </p:cNvPr>
          <p:cNvSpPr/>
          <p:nvPr/>
        </p:nvSpPr>
        <p:spPr>
          <a:xfrm>
            <a:off x="4846902" y="186932"/>
            <a:ext cx="9364733" cy="903665"/>
          </a:xfrm>
          <a:custGeom>
            <a:avLst/>
            <a:gdLst/>
            <a:ahLst/>
            <a:cxnLst/>
            <a:rect l="l" t="t" r="r" b="b"/>
            <a:pathLst>
              <a:path w="487137" h="215799">
                <a:moveTo>
                  <a:pt x="487137" y="215799"/>
                </a:moveTo>
                <a:lnTo>
                  <a:pt x="0" y="208179"/>
                </a:lnTo>
                <a:lnTo>
                  <a:pt x="0" y="88072"/>
                </a:lnTo>
                <a:lnTo>
                  <a:pt x="17780" y="19050"/>
                </a:lnTo>
                <a:lnTo>
                  <a:pt x="240664" y="0"/>
                </a:lnTo>
                <a:lnTo>
                  <a:pt x="468087" y="5080"/>
                </a:lnTo>
                <a:close/>
              </a:path>
            </a:pathLst>
          </a:custGeom>
          <a:solidFill>
            <a:schemeClr val="accent3">
              <a:lumMod val="20000"/>
              <a:lumOff val="80000"/>
            </a:schemeClr>
          </a:solidFill>
        </p:spPr>
        <p:txBody>
          <a:bodyPr/>
          <a:lstStyle/>
          <a:p>
            <a:pPr algn="ctr"/>
            <a:endParaRPr lang="he-IL" sz="2400" b="1" dirty="0">
              <a:latin typeface="Segoe UI Semilight" panose="020B0402040204020203" pitchFamily="34" charset="0"/>
              <a:cs typeface="Segoe UI Semilight" panose="020B0402040204020203" pitchFamily="34" charset="0"/>
            </a:endParaRPr>
          </a:p>
        </p:txBody>
      </p:sp>
      <p:sp>
        <p:nvSpPr>
          <p:cNvPr id="31" name="תיבת טקסט 9">
            <a:extLst>
              <a:ext uri="{FF2B5EF4-FFF2-40B4-BE49-F238E27FC236}">
                <a16:creationId xmlns:a16="http://schemas.microsoft.com/office/drawing/2014/main" id="{7236FBA9-4C1F-F2B3-3AFA-62C63F79D281}"/>
              </a:ext>
            </a:extLst>
          </p:cNvPr>
          <p:cNvSpPr txBox="1"/>
          <p:nvPr/>
        </p:nvSpPr>
        <p:spPr>
          <a:xfrm>
            <a:off x="4191000" y="388574"/>
            <a:ext cx="8686798" cy="584775"/>
          </a:xfrm>
          <a:prstGeom prst="rect">
            <a:avLst/>
          </a:prstGeom>
          <a:noFill/>
        </p:spPr>
        <p:txBody>
          <a:bodyPr wrap="square" rtlCol="1">
            <a:spAutoFit/>
          </a:bodyPr>
          <a:lstStyle/>
          <a:p>
            <a:pPr algn="r" rtl="1"/>
            <a:r>
              <a:rPr lang="he-IL" sz="3200" b="1" dirty="0">
                <a:latin typeface="Segoe UI Semilight" panose="020B0402040204020203" pitchFamily="34" charset="0"/>
                <a:cs typeface="Segoe UI Semilight" panose="020B0402040204020203" pitchFamily="34" charset="0"/>
              </a:rPr>
              <a:t>פינת הלשון:</a:t>
            </a:r>
            <a:r>
              <a:rPr lang="en-US" sz="3200" b="1" dirty="0">
                <a:latin typeface="Segoe UI Semilight" panose="020B0402040204020203" pitchFamily="34" charset="0"/>
                <a:cs typeface="Segoe UI Semilight" panose="020B0402040204020203" pitchFamily="34" charset="0"/>
              </a:rPr>
              <a:t> </a:t>
            </a:r>
            <a:r>
              <a:rPr lang="he-IL" sz="3200" b="1" dirty="0">
                <a:latin typeface="Segoe UI Semilight" panose="020B0402040204020203" pitchFamily="34" charset="0"/>
                <a:cs typeface="Segoe UI Semilight" panose="020B0402040204020203" pitchFamily="34" charset="0"/>
              </a:rPr>
              <a:t>משפחות מילים "האב והבנים"</a:t>
            </a:r>
          </a:p>
        </p:txBody>
      </p:sp>
      <p:sp>
        <p:nvSpPr>
          <p:cNvPr id="32" name="Freeform 18">
            <a:extLst>
              <a:ext uri="{FF2B5EF4-FFF2-40B4-BE49-F238E27FC236}">
                <a16:creationId xmlns:a16="http://schemas.microsoft.com/office/drawing/2014/main" id="{2A51ECC7-6258-D964-AEDA-563D3DD823E3}"/>
              </a:ext>
            </a:extLst>
          </p:cNvPr>
          <p:cNvSpPr/>
          <p:nvPr/>
        </p:nvSpPr>
        <p:spPr>
          <a:xfrm>
            <a:off x="12955648" y="382150"/>
            <a:ext cx="655463" cy="574840"/>
          </a:xfrm>
          <a:custGeom>
            <a:avLst/>
            <a:gdLst/>
            <a:ahLst/>
            <a:cxnLst/>
            <a:rect l="l" t="t" r="r" b="b"/>
            <a:pathLst>
              <a:path w="1457474" h="1134180">
                <a:moveTo>
                  <a:pt x="0" y="0"/>
                </a:moveTo>
                <a:lnTo>
                  <a:pt x="1457474" y="0"/>
                </a:lnTo>
                <a:lnTo>
                  <a:pt x="1457474" y="1134180"/>
                </a:lnTo>
                <a:lnTo>
                  <a:pt x="0" y="113418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he-IL"/>
          </a:p>
        </p:txBody>
      </p:sp>
      <p:grpSp>
        <p:nvGrpSpPr>
          <p:cNvPr id="28" name="Group 27">
            <a:extLst>
              <a:ext uri="{FF2B5EF4-FFF2-40B4-BE49-F238E27FC236}">
                <a16:creationId xmlns:a16="http://schemas.microsoft.com/office/drawing/2014/main" id="{59C58841-E7DC-1B35-E794-2EDC5F27C403}"/>
              </a:ext>
            </a:extLst>
          </p:cNvPr>
          <p:cNvGrpSpPr/>
          <p:nvPr/>
        </p:nvGrpSpPr>
        <p:grpSpPr>
          <a:xfrm>
            <a:off x="5406510" y="5453556"/>
            <a:ext cx="5488695" cy="3455501"/>
            <a:chOff x="4287325" y="5727212"/>
            <a:chExt cx="4580076" cy="2841153"/>
          </a:xfrm>
        </p:grpSpPr>
        <p:pic>
          <p:nvPicPr>
            <p:cNvPr id="6" name="Picture 5">
              <a:extLst>
                <a:ext uri="{FF2B5EF4-FFF2-40B4-BE49-F238E27FC236}">
                  <a16:creationId xmlns:a16="http://schemas.microsoft.com/office/drawing/2014/main" id="{E28D210B-7CAB-D91D-CE75-61EBC5196E69}"/>
                </a:ext>
              </a:extLst>
            </p:cNvPr>
            <p:cNvPicPr>
              <a:picLocks noChangeAspect="1"/>
            </p:cNvPicPr>
            <p:nvPr/>
          </p:nvPicPr>
          <p:blipFill>
            <a:blip r:embed="rId16">
              <a:clrChange>
                <a:clrFrom>
                  <a:srgbClr val="FFFFFF"/>
                </a:clrFrom>
                <a:clrTo>
                  <a:srgbClr val="FFFFFF">
                    <a:alpha val="0"/>
                  </a:srgbClr>
                </a:clrTo>
              </a:clrChange>
            </a:blip>
            <a:stretch>
              <a:fillRect/>
            </a:stretch>
          </p:blipFill>
          <p:spPr>
            <a:xfrm>
              <a:off x="4287325" y="5727212"/>
              <a:ext cx="4580076" cy="2841153"/>
            </a:xfrm>
            <a:prstGeom prst="rect">
              <a:avLst/>
            </a:prstGeom>
          </p:spPr>
        </p:pic>
        <p:sp>
          <p:nvSpPr>
            <p:cNvPr id="7" name="Oval 6">
              <a:extLst>
                <a:ext uri="{FF2B5EF4-FFF2-40B4-BE49-F238E27FC236}">
                  <a16:creationId xmlns:a16="http://schemas.microsoft.com/office/drawing/2014/main" id="{0DBBE272-9E51-70B3-14FF-29E12994EB76}"/>
                </a:ext>
              </a:extLst>
            </p:cNvPr>
            <p:cNvSpPr/>
            <p:nvPr/>
          </p:nvSpPr>
          <p:spPr>
            <a:xfrm>
              <a:off x="5910431" y="6780207"/>
              <a:ext cx="1099970" cy="1030293"/>
            </a:xfrm>
            <a:prstGeom prst="ellipse">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dirty="0">
                  <a:solidFill>
                    <a:schemeClr val="tx1"/>
                  </a:solidFill>
                  <a:latin typeface="Segoe UI Semibold" panose="020B0702040204020203" pitchFamily="34" charset="0"/>
                  <a:cs typeface="Segoe UI Semibold" panose="020B0702040204020203" pitchFamily="34" charset="0"/>
                </a:rPr>
                <a:t>ח.ב.ק</a:t>
              </a:r>
            </a:p>
          </p:txBody>
        </p:sp>
        <p:sp>
          <p:nvSpPr>
            <p:cNvPr id="8" name="TextBox 7">
              <a:extLst>
                <a:ext uri="{FF2B5EF4-FFF2-40B4-BE49-F238E27FC236}">
                  <a16:creationId xmlns:a16="http://schemas.microsoft.com/office/drawing/2014/main" id="{2D9E9CA1-7E7A-0B1E-82D6-D46797545D43}"/>
                </a:ext>
              </a:extLst>
            </p:cNvPr>
            <p:cNvSpPr txBox="1"/>
            <p:nvPr/>
          </p:nvSpPr>
          <p:spPr>
            <a:xfrm>
              <a:off x="6759857" y="6447253"/>
              <a:ext cx="783943" cy="369332"/>
            </a:xfrm>
            <a:prstGeom prst="rect">
              <a:avLst/>
            </a:prstGeom>
            <a:noFill/>
          </p:spPr>
          <p:txBody>
            <a:bodyPr wrap="square" rtlCol="1">
              <a:spAutoFit/>
            </a:bodyPr>
            <a:lstStyle/>
            <a:p>
              <a:r>
                <a:rPr lang="he-IL" dirty="0">
                  <a:latin typeface="Segoe UI" panose="020B0502040204020203" pitchFamily="34" charset="0"/>
                  <a:cs typeface="Segoe UI" panose="020B0502040204020203" pitchFamily="34" charset="0"/>
                </a:rPr>
                <a:t>חיבוק</a:t>
              </a:r>
            </a:p>
          </p:txBody>
        </p:sp>
        <p:sp>
          <p:nvSpPr>
            <p:cNvPr id="9" name="TextBox 8">
              <a:extLst>
                <a:ext uri="{FF2B5EF4-FFF2-40B4-BE49-F238E27FC236}">
                  <a16:creationId xmlns:a16="http://schemas.microsoft.com/office/drawing/2014/main" id="{2EAE23BF-5601-4E8D-47BE-7EE2C6A1A640}"/>
                </a:ext>
              </a:extLst>
            </p:cNvPr>
            <p:cNvSpPr txBox="1"/>
            <p:nvPr/>
          </p:nvSpPr>
          <p:spPr>
            <a:xfrm>
              <a:off x="5518458" y="6409908"/>
              <a:ext cx="783943" cy="369332"/>
            </a:xfrm>
            <a:prstGeom prst="rect">
              <a:avLst/>
            </a:prstGeom>
            <a:noFill/>
          </p:spPr>
          <p:txBody>
            <a:bodyPr wrap="square" rtlCol="1">
              <a:spAutoFit/>
            </a:bodyPr>
            <a:lstStyle/>
            <a:p>
              <a:r>
                <a:rPr lang="he-IL" dirty="0">
                  <a:latin typeface="Segoe UI" panose="020B0502040204020203" pitchFamily="34" charset="0"/>
                  <a:cs typeface="Segoe UI" panose="020B0502040204020203" pitchFamily="34" charset="0"/>
                </a:rPr>
                <a:t>לחבק</a:t>
              </a:r>
            </a:p>
          </p:txBody>
        </p:sp>
        <p:sp>
          <p:nvSpPr>
            <p:cNvPr id="10" name="TextBox 9">
              <a:extLst>
                <a:ext uri="{FF2B5EF4-FFF2-40B4-BE49-F238E27FC236}">
                  <a16:creationId xmlns:a16="http://schemas.microsoft.com/office/drawing/2014/main" id="{EA85D4A3-187F-B981-FB81-3981E538794D}"/>
                </a:ext>
              </a:extLst>
            </p:cNvPr>
            <p:cNvSpPr txBox="1"/>
            <p:nvPr/>
          </p:nvSpPr>
          <p:spPr>
            <a:xfrm>
              <a:off x="6864347" y="7653015"/>
              <a:ext cx="783943" cy="369332"/>
            </a:xfrm>
            <a:prstGeom prst="rect">
              <a:avLst/>
            </a:prstGeom>
            <a:noFill/>
          </p:spPr>
          <p:txBody>
            <a:bodyPr wrap="square" rtlCol="1">
              <a:spAutoFit/>
            </a:bodyPr>
            <a:lstStyle/>
            <a:p>
              <a:r>
                <a:rPr lang="he-IL" dirty="0">
                  <a:latin typeface="Segoe UI" panose="020B0502040204020203" pitchFamily="34" charset="0"/>
                  <a:cs typeface="Segoe UI" panose="020B0502040204020203" pitchFamily="34" charset="0"/>
                </a:rPr>
                <a:t>חיבק</a:t>
              </a:r>
            </a:p>
          </p:txBody>
        </p:sp>
        <p:sp>
          <p:nvSpPr>
            <p:cNvPr id="11" name="TextBox 10">
              <a:extLst>
                <a:ext uri="{FF2B5EF4-FFF2-40B4-BE49-F238E27FC236}">
                  <a16:creationId xmlns:a16="http://schemas.microsoft.com/office/drawing/2014/main" id="{C05742F2-CBE9-773C-ADA8-E80DD6DD8B74}"/>
                </a:ext>
              </a:extLst>
            </p:cNvPr>
            <p:cNvSpPr txBox="1"/>
            <p:nvPr/>
          </p:nvSpPr>
          <p:spPr>
            <a:xfrm>
              <a:off x="5518458" y="7680745"/>
              <a:ext cx="857761" cy="369332"/>
            </a:xfrm>
            <a:prstGeom prst="rect">
              <a:avLst/>
            </a:prstGeom>
            <a:noFill/>
          </p:spPr>
          <p:txBody>
            <a:bodyPr wrap="square" rtlCol="1">
              <a:spAutoFit/>
            </a:bodyPr>
            <a:lstStyle/>
            <a:p>
              <a:r>
                <a:rPr lang="he-IL" dirty="0">
                  <a:latin typeface="Segoe UI" panose="020B0502040204020203" pitchFamily="34" charset="0"/>
                  <a:cs typeface="Segoe UI" panose="020B0502040204020203" pitchFamily="34" charset="0"/>
                </a:rPr>
                <a:t>חיבקה</a:t>
              </a:r>
            </a:p>
          </p:txBody>
        </p:sp>
      </p:grpSp>
      <p:sp>
        <p:nvSpPr>
          <p:cNvPr id="38" name="TextBox 37">
            <a:extLst>
              <a:ext uri="{FF2B5EF4-FFF2-40B4-BE49-F238E27FC236}">
                <a16:creationId xmlns:a16="http://schemas.microsoft.com/office/drawing/2014/main" id="{EE9ADF79-0440-7081-75F2-BE5695A27B5B}"/>
              </a:ext>
            </a:extLst>
          </p:cNvPr>
          <p:cNvSpPr txBox="1"/>
          <p:nvPr/>
        </p:nvSpPr>
        <p:spPr>
          <a:xfrm>
            <a:off x="3654985" y="9461787"/>
            <a:ext cx="10849376" cy="689932"/>
          </a:xfrm>
          <a:prstGeom prst="rect">
            <a:avLst/>
          </a:prstGeom>
          <a:noFill/>
        </p:spPr>
        <p:txBody>
          <a:bodyPr wrap="square">
            <a:spAutoFit/>
          </a:bodyPr>
          <a:lstStyle/>
          <a:p>
            <a:endParaRPr lang="he-IL" dirty="0">
              <a:solidFill>
                <a:srgbClr val="000000"/>
              </a:solidFill>
              <a:effectLst/>
              <a:latin typeface="YAFdtfahXt8 0"/>
            </a:endParaRPr>
          </a:p>
          <a:p>
            <a:pPr algn="ctr" rtl="1">
              <a:lnSpc>
                <a:spcPts val="2500"/>
              </a:lnSpc>
            </a:pPr>
            <a:r>
              <a:rPr lang="he-IL" sz="2400" b="0" i="0" dirty="0">
                <a:solidFill>
                  <a:srgbClr val="000000"/>
                </a:solidFill>
                <a:effectLst/>
                <a:latin typeface="Segoe UI Semilight" panose="020B0402040204020203" pitchFamily="34" charset="0"/>
                <a:cs typeface="Segoe UI Semilight" panose="020B0402040204020203" pitchFamily="34" charset="0"/>
              </a:rPr>
              <a:t>המזכירות הפדגוגית, אגף שפות – הפיקוח על הוראת העברית ביסודי</a:t>
            </a:r>
            <a:endParaRPr lang="he-IL" sz="2800" dirty="0">
              <a:solidFill>
                <a:srgbClr val="000000"/>
              </a:solidFill>
              <a:effectLst/>
              <a:latin typeface="Segoe UI Semilight" panose="020B0402040204020203" pitchFamily="34" charset="0"/>
              <a:cs typeface="Segoe UI Semilight" panose="020B0402040204020203" pitchFamily="34" charset="0"/>
            </a:endParaRPr>
          </a:p>
        </p:txBody>
      </p:sp>
      <p:sp>
        <p:nvSpPr>
          <p:cNvPr id="39" name="Freeform 10">
            <a:extLst>
              <a:ext uri="{FF2B5EF4-FFF2-40B4-BE49-F238E27FC236}">
                <a16:creationId xmlns:a16="http://schemas.microsoft.com/office/drawing/2014/main" id="{23B7BAC5-1713-0FFC-941D-7AB2DA5F1294}"/>
              </a:ext>
            </a:extLst>
          </p:cNvPr>
          <p:cNvSpPr/>
          <p:nvPr/>
        </p:nvSpPr>
        <p:spPr>
          <a:xfrm rot="5400000" flipV="1">
            <a:off x="16107789" y="6793040"/>
            <a:ext cx="2433420" cy="474991"/>
          </a:xfrm>
          <a:custGeom>
            <a:avLst/>
            <a:gdLst/>
            <a:ahLst/>
            <a:cxnLst/>
            <a:rect l="l" t="t" r="r" b="b"/>
            <a:pathLst>
              <a:path w="2781546" h="561577">
                <a:moveTo>
                  <a:pt x="0" y="561577"/>
                </a:moveTo>
                <a:lnTo>
                  <a:pt x="2781546" y="561577"/>
                </a:lnTo>
                <a:lnTo>
                  <a:pt x="2781546" y="0"/>
                </a:lnTo>
                <a:lnTo>
                  <a:pt x="0" y="0"/>
                </a:lnTo>
                <a:lnTo>
                  <a:pt x="0" y="561577"/>
                </a:lnTo>
                <a:close/>
              </a:path>
            </a:pathLst>
          </a:custGeom>
          <a:blipFill>
            <a:blip r:embed="rId17">
              <a:extLst>
                <a:ext uri="{96DAC541-7B7A-43D3-8B79-37D633B846F1}">
                  <asvg:svgBlip xmlns:asvg="http://schemas.microsoft.com/office/drawing/2016/SVG/main" r:embed="rId18"/>
                </a:ext>
              </a:extLst>
            </a:blip>
            <a:stretch>
              <a:fillRect r="-24386"/>
            </a:stretch>
          </a:blipFill>
        </p:spPr>
        <p:txBody>
          <a:bodyPr/>
          <a:lstStyle/>
          <a:p>
            <a:endParaRPr lang="he-IL"/>
          </a:p>
        </p:txBody>
      </p:sp>
      <p:sp>
        <p:nvSpPr>
          <p:cNvPr id="40" name="Freeform 13">
            <a:extLst>
              <a:ext uri="{FF2B5EF4-FFF2-40B4-BE49-F238E27FC236}">
                <a16:creationId xmlns:a16="http://schemas.microsoft.com/office/drawing/2014/main" id="{A19A0EC9-8890-A8D3-9C29-7F76C20C3E43}"/>
              </a:ext>
            </a:extLst>
          </p:cNvPr>
          <p:cNvSpPr/>
          <p:nvPr/>
        </p:nvSpPr>
        <p:spPr>
          <a:xfrm>
            <a:off x="11010906" y="8014334"/>
            <a:ext cx="6605038" cy="1733885"/>
          </a:xfrm>
          <a:custGeom>
            <a:avLst/>
            <a:gdLst/>
            <a:ahLst/>
            <a:cxnLst/>
            <a:rect l="l" t="t" r="r" b="b"/>
            <a:pathLst>
              <a:path w="7809064" h="2537096">
                <a:moveTo>
                  <a:pt x="0" y="0"/>
                </a:moveTo>
                <a:lnTo>
                  <a:pt x="7809063" y="0"/>
                </a:lnTo>
                <a:lnTo>
                  <a:pt x="7809063" y="2537096"/>
                </a:lnTo>
                <a:lnTo>
                  <a:pt x="0" y="2537096"/>
                </a:lnTo>
                <a:lnTo>
                  <a:pt x="0" y="0"/>
                </a:lnTo>
                <a:close/>
              </a:path>
            </a:pathLst>
          </a:custGeom>
          <a:blipFill>
            <a:blip r:embed="rId10">
              <a:extLst>
                <a:ext uri="{96DAC541-7B7A-43D3-8B79-37D633B846F1}">
                  <asvg:svgBlip xmlns:asvg="http://schemas.microsoft.com/office/drawing/2016/SVG/main" r:embed="rId11"/>
                </a:ext>
              </a:extLst>
            </a:blip>
            <a:stretch>
              <a:fillRect l="-9081" t="-159441"/>
            </a:stretch>
          </a:blipFill>
        </p:spPr>
        <p:txBody>
          <a:bodyPr/>
          <a:lstStyle/>
          <a:p>
            <a:endParaRPr lang="he-IL"/>
          </a:p>
        </p:txBody>
      </p:sp>
    </p:spTree>
    <p:extLst>
      <p:ext uri="{BB962C8B-B14F-4D97-AF65-F5344CB8AC3E}">
        <p14:creationId xmlns:p14="http://schemas.microsoft.com/office/powerpoint/2010/main" val="36909860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5">
            <a:extLst>
              <a:ext uri="{FF2B5EF4-FFF2-40B4-BE49-F238E27FC236}">
                <a16:creationId xmlns:a16="http://schemas.microsoft.com/office/drawing/2014/main" id="{66FC9347-A6CE-6B6C-79E4-A6AE4D2A7D53}"/>
              </a:ext>
            </a:extLst>
          </p:cNvPr>
          <p:cNvGrpSpPr/>
          <p:nvPr/>
        </p:nvGrpSpPr>
        <p:grpSpPr>
          <a:xfrm>
            <a:off x="337750" y="198058"/>
            <a:ext cx="17612499" cy="9324269"/>
            <a:chOff x="56955" y="0"/>
            <a:chExt cx="21876619" cy="10791529"/>
          </a:xfrm>
        </p:grpSpPr>
        <p:sp>
          <p:nvSpPr>
            <p:cNvPr id="16" name="Freeform 6">
              <a:extLst>
                <a:ext uri="{FF2B5EF4-FFF2-40B4-BE49-F238E27FC236}">
                  <a16:creationId xmlns:a16="http://schemas.microsoft.com/office/drawing/2014/main" id="{956A9307-AC9A-6509-57A5-488F125345ED}"/>
                </a:ext>
              </a:extLst>
            </p:cNvPr>
            <p:cNvSpPr/>
            <p:nvPr/>
          </p:nvSpPr>
          <p:spPr>
            <a:xfrm>
              <a:off x="296311" y="274571"/>
              <a:ext cx="7667927" cy="6079240"/>
            </a:xfrm>
            <a:custGeom>
              <a:avLst/>
              <a:gdLst/>
              <a:ahLst/>
              <a:cxnLst/>
              <a:rect l="l" t="t" r="r" b="b"/>
              <a:pathLst>
                <a:path w="7667927" h="6079240">
                  <a:moveTo>
                    <a:pt x="0" y="0"/>
                  </a:moveTo>
                  <a:lnTo>
                    <a:pt x="7667927" y="0"/>
                  </a:lnTo>
                  <a:lnTo>
                    <a:pt x="7667927" y="6079239"/>
                  </a:lnTo>
                  <a:lnTo>
                    <a:pt x="0" y="6079239"/>
                  </a:lnTo>
                  <a:lnTo>
                    <a:pt x="0" y="0"/>
                  </a:lnTo>
                  <a:close/>
                </a:path>
              </a:pathLst>
            </a:custGeom>
            <a:blipFill>
              <a:blip r:embed="rId3">
                <a:extLst>
                  <a:ext uri="{96DAC541-7B7A-43D3-8B79-37D633B846F1}">
                    <asvg:svgBlip xmlns:asvg="http://schemas.microsoft.com/office/drawing/2016/SVG/main" r:embed="rId4"/>
                  </a:ext>
                </a:extLst>
              </a:blip>
              <a:stretch>
                <a:fillRect r="-11089" b="-8274"/>
              </a:stretch>
            </a:blipFill>
          </p:spPr>
          <p:txBody>
            <a:bodyPr/>
            <a:lstStyle/>
            <a:p>
              <a:endParaRPr lang="he-IL"/>
            </a:p>
          </p:txBody>
        </p:sp>
        <p:sp>
          <p:nvSpPr>
            <p:cNvPr id="17" name="Freeform 7">
              <a:extLst>
                <a:ext uri="{FF2B5EF4-FFF2-40B4-BE49-F238E27FC236}">
                  <a16:creationId xmlns:a16="http://schemas.microsoft.com/office/drawing/2014/main" id="{C11363BB-CC2F-A395-58A9-992EFC0965AA}"/>
                </a:ext>
              </a:extLst>
            </p:cNvPr>
            <p:cNvSpPr/>
            <p:nvPr/>
          </p:nvSpPr>
          <p:spPr>
            <a:xfrm>
              <a:off x="18661344" y="261871"/>
              <a:ext cx="2959559" cy="6177834"/>
            </a:xfrm>
            <a:custGeom>
              <a:avLst/>
              <a:gdLst/>
              <a:ahLst/>
              <a:cxnLst/>
              <a:rect l="l" t="t" r="r" b="b"/>
              <a:pathLst>
                <a:path w="2959559" h="6177834">
                  <a:moveTo>
                    <a:pt x="0" y="0"/>
                  </a:moveTo>
                  <a:lnTo>
                    <a:pt x="2959559" y="0"/>
                  </a:lnTo>
                  <a:lnTo>
                    <a:pt x="2959559" y="6177834"/>
                  </a:lnTo>
                  <a:lnTo>
                    <a:pt x="0" y="6177834"/>
                  </a:lnTo>
                  <a:lnTo>
                    <a:pt x="0" y="0"/>
                  </a:lnTo>
                  <a:close/>
                </a:path>
              </a:pathLst>
            </a:custGeom>
            <a:blipFill>
              <a:blip r:embed="rId3">
                <a:extLst>
                  <a:ext uri="{96DAC541-7B7A-43D3-8B79-37D633B846F1}">
                    <asvg:svgBlip xmlns:asvg="http://schemas.microsoft.com/office/drawing/2016/SVG/main" r:embed="rId4"/>
                  </a:ext>
                </a:extLst>
              </a:blip>
              <a:stretch>
                <a:fillRect l="-187821" b="-6546"/>
              </a:stretch>
            </a:blipFill>
          </p:spPr>
          <p:txBody>
            <a:bodyPr/>
            <a:lstStyle/>
            <a:p>
              <a:endParaRPr lang="he-IL"/>
            </a:p>
          </p:txBody>
        </p:sp>
        <p:sp>
          <p:nvSpPr>
            <p:cNvPr id="18" name="Freeform 8">
              <a:extLst>
                <a:ext uri="{FF2B5EF4-FFF2-40B4-BE49-F238E27FC236}">
                  <a16:creationId xmlns:a16="http://schemas.microsoft.com/office/drawing/2014/main" id="{312AA94C-5510-9112-5B29-6A2C03E6750D}"/>
                </a:ext>
              </a:extLst>
            </p:cNvPr>
            <p:cNvSpPr/>
            <p:nvPr/>
          </p:nvSpPr>
          <p:spPr>
            <a:xfrm>
              <a:off x="245511" y="5723653"/>
              <a:ext cx="7792439" cy="5067876"/>
            </a:xfrm>
            <a:custGeom>
              <a:avLst/>
              <a:gdLst/>
              <a:ahLst/>
              <a:cxnLst/>
              <a:rect l="l" t="t" r="r" b="b"/>
              <a:pathLst>
                <a:path w="7792439" h="5067876">
                  <a:moveTo>
                    <a:pt x="0" y="0"/>
                  </a:moveTo>
                  <a:lnTo>
                    <a:pt x="7792439" y="0"/>
                  </a:lnTo>
                  <a:lnTo>
                    <a:pt x="7792439" y="5067876"/>
                  </a:lnTo>
                  <a:lnTo>
                    <a:pt x="0" y="5067876"/>
                  </a:lnTo>
                  <a:lnTo>
                    <a:pt x="0" y="0"/>
                  </a:lnTo>
                  <a:close/>
                </a:path>
              </a:pathLst>
            </a:custGeom>
            <a:blipFill>
              <a:blip r:embed="rId3">
                <a:extLst>
                  <a:ext uri="{96DAC541-7B7A-43D3-8B79-37D633B846F1}">
                    <asvg:svgBlip xmlns:asvg="http://schemas.microsoft.com/office/drawing/2016/SVG/main" r:embed="rId4"/>
                  </a:ext>
                </a:extLst>
              </a:blip>
              <a:stretch>
                <a:fillRect t="-29882" r="-9314"/>
              </a:stretch>
            </a:blipFill>
          </p:spPr>
          <p:txBody>
            <a:bodyPr/>
            <a:lstStyle/>
            <a:p>
              <a:endParaRPr lang="he-IL"/>
            </a:p>
          </p:txBody>
        </p:sp>
        <p:grpSp>
          <p:nvGrpSpPr>
            <p:cNvPr id="19" name="Group 9">
              <a:extLst>
                <a:ext uri="{FF2B5EF4-FFF2-40B4-BE49-F238E27FC236}">
                  <a16:creationId xmlns:a16="http://schemas.microsoft.com/office/drawing/2014/main" id="{693E26E6-4415-EF3C-BF68-005C1D059AE8}"/>
                </a:ext>
              </a:extLst>
            </p:cNvPr>
            <p:cNvGrpSpPr/>
            <p:nvPr/>
          </p:nvGrpSpPr>
          <p:grpSpPr>
            <a:xfrm>
              <a:off x="7101082" y="10661041"/>
              <a:ext cx="11560262" cy="93801"/>
              <a:chOff x="-75950" y="170428"/>
              <a:chExt cx="9391053" cy="76200"/>
            </a:xfrm>
          </p:grpSpPr>
          <p:sp>
            <p:nvSpPr>
              <p:cNvPr id="27" name="Freeform 10">
                <a:extLst>
                  <a:ext uri="{FF2B5EF4-FFF2-40B4-BE49-F238E27FC236}">
                    <a16:creationId xmlns:a16="http://schemas.microsoft.com/office/drawing/2014/main" id="{7E5ABCBE-22CC-DEDA-22EA-EE0873DBAEB5}"/>
                  </a:ext>
                </a:extLst>
              </p:cNvPr>
              <p:cNvSpPr/>
              <p:nvPr/>
            </p:nvSpPr>
            <p:spPr>
              <a:xfrm>
                <a:off x="-75950" y="170428"/>
                <a:ext cx="9391053" cy="76200"/>
              </a:xfrm>
              <a:custGeom>
                <a:avLst/>
                <a:gdLst/>
                <a:ahLst/>
                <a:cxnLst/>
                <a:rect l="l" t="t" r="r" b="b"/>
                <a:pathLst>
                  <a:path w="9391053" h="76200">
                    <a:moveTo>
                      <a:pt x="0" y="0"/>
                    </a:moveTo>
                    <a:lnTo>
                      <a:pt x="9391053" y="0"/>
                    </a:lnTo>
                    <a:lnTo>
                      <a:pt x="9391053" y="76200"/>
                    </a:lnTo>
                    <a:lnTo>
                      <a:pt x="0" y="76200"/>
                    </a:lnTo>
                    <a:close/>
                  </a:path>
                </a:pathLst>
              </a:custGeom>
              <a:solidFill>
                <a:srgbClr val="2B3547"/>
              </a:solidFill>
            </p:spPr>
            <p:txBody>
              <a:bodyPr/>
              <a:lstStyle/>
              <a:p>
                <a:endParaRPr lang="he-IL"/>
              </a:p>
            </p:txBody>
          </p:sp>
        </p:grpSp>
        <p:grpSp>
          <p:nvGrpSpPr>
            <p:cNvPr id="20" name="Group 11">
              <a:extLst>
                <a:ext uri="{FF2B5EF4-FFF2-40B4-BE49-F238E27FC236}">
                  <a16:creationId xmlns:a16="http://schemas.microsoft.com/office/drawing/2014/main" id="{845FF91C-F171-4E1B-0709-549264BCE5CE}"/>
                </a:ext>
              </a:extLst>
            </p:cNvPr>
            <p:cNvGrpSpPr/>
            <p:nvPr/>
          </p:nvGrpSpPr>
          <p:grpSpPr>
            <a:xfrm>
              <a:off x="7662274" y="0"/>
              <a:ext cx="11346563" cy="625341"/>
              <a:chOff x="0" y="0"/>
              <a:chExt cx="9217454" cy="508000"/>
            </a:xfrm>
          </p:grpSpPr>
          <p:sp>
            <p:nvSpPr>
              <p:cNvPr id="26" name="Freeform 12">
                <a:extLst>
                  <a:ext uri="{FF2B5EF4-FFF2-40B4-BE49-F238E27FC236}">
                    <a16:creationId xmlns:a16="http://schemas.microsoft.com/office/drawing/2014/main" id="{6AA8BEE8-E269-2A74-AF79-69A4EA8362C2}"/>
                  </a:ext>
                </a:extLst>
              </p:cNvPr>
              <p:cNvSpPr/>
              <p:nvPr/>
            </p:nvSpPr>
            <p:spPr>
              <a:xfrm>
                <a:off x="0" y="215900"/>
                <a:ext cx="9217454" cy="76200"/>
              </a:xfrm>
              <a:custGeom>
                <a:avLst/>
                <a:gdLst/>
                <a:ahLst/>
                <a:cxnLst/>
                <a:rect l="l" t="t" r="r" b="b"/>
                <a:pathLst>
                  <a:path w="9217454" h="76200">
                    <a:moveTo>
                      <a:pt x="0" y="0"/>
                    </a:moveTo>
                    <a:lnTo>
                      <a:pt x="9217454" y="0"/>
                    </a:lnTo>
                    <a:lnTo>
                      <a:pt x="9217454" y="76200"/>
                    </a:lnTo>
                    <a:lnTo>
                      <a:pt x="0" y="76200"/>
                    </a:lnTo>
                    <a:close/>
                  </a:path>
                </a:pathLst>
              </a:custGeom>
              <a:solidFill>
                <a:srgbClr val="2B3547"/>
              </a:solidFill>
            </p:spPr>
            <p:txBody>
              <a:bodyPr/>
              <a:lstStyle/>
              <a:p>
                <a:endParaRPr lang="he-IL"/>
              </a:p>
            </p:txBody>
          </p:sp>
        </p:grpSp>
        <p:sp>
          <p:nvSpPr>
            <p:cNvPr id="21" name="Freeform 13">
              <a:extLst>
                <a:ext uri="{FF2B5EF4-FFF2-40B4-BE49-F238E27FC236}">
                  <a16:creationId xmlns:a16="http://schemas.microsoft.com/office/drawing/2014/main" id="{1C6A7C78-B33E-BB8E-8AC0-BA2A7DBABCFE}"/>
                </a:ext>
              </a:extLst>
            </p:cNvPr>
            <p:cNvSpPr/>
            <p:nvPr/>
          </p:nvSpPr>
          <p:spPr>
            <a:xfrm rot="5502952">
              <a:off x="-1609339" y="8632406"/>
              <a:ext cx="3811301" cy="478714"/>
            </a:xfrm>
            <a:custGeom>
              <a:avLst/>
              <a:gdLst/>
              <a:ahLst/>
              <a:cxnLst/>
              <a:rect l="l" t="t" r="r" b="b"/>
              <a:pathLst>
                <a:path w="3811301" h="478714">
                  <a:moveTo>
                    <a:pt x="0" y="0"/>
                  </a:moveTo>
                  <a:lnTo>
                    <a:pt x="3811300" y="0"/>
                  </a:lnTo>
                  <a:lnTo>
                    <a:pt x="3811300" y="478714"/>
                  </a:lnTo>
                  <a:lnTo>
                    <a:pt x="0" y="47871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he-IL"/>
            </a:p>
          </p:txBody>
        </p:sp>
        <p:grpSp>
          <p:nvGrpSpPr>
            <p:cNvPr id="22" name="Group 14">
              <a:extLst>
                <a:ext uri="{FF2B5EF4-FFF2-40B4-BE49-F238E27FC236}">
                  <a16:creationId xmlns:a16="http://schemas.microsoft.com/office/drawing/2014/main" id="{5ECDF579-596D-F1C4-5514-58E87D056562}"/>
                </a:ext>
              </a:extLst>
            </p:cNvPr>
            <p:cNvGrpSpPr/>
            <p:nvPr/>
          </p:nvGrpSpPr>
          <p:grpSpPr>
            <a:xfrm rot="-5400000">
              <a:off x="20142476" y="2097368"/>
              <a:ext cx="2956855" cy="625341"/>
              <a:chOff x="0" y="0"/>
              <a:chExt cx="2402020" cy="508000"/>
            </a:xfrm>
          </p:grpSpPr>
          <p:sp>
            <p:nvSpPr>
              <p:cNvPr id="25" name="Freeform 15">
                <a:extLst>
                  <a:ext uri="{FF2B5EF4-FFF2-40B4-BE49-F238E27FC236}">
                    <a16:creationId xmlns:a16="http://schemas.microsoft.com/office/drawing/2014/main" id="{A8E05755-189A-8E54-714D-5C62A8FE7D43}"/>
                  </a:ext>
                </a:extLst>
              </p:cNvPr>
              <p:cNvSpPr/>
              <p:nvPr/>
            </p:nvSpPr>
            <p:spPr>
              <a:xfrm>
                <a:off x="0" y="215900"/>
                <a:ext cx="2402020" cy="76200"/>
              </a:xfrm>
              <a:custGeom>
                <a:avLst/>
                <a:gdLst/>
                <a:ahLst/>
                <a:cxnLst/>
                <a:rect l="l" t="t" r="r" b="b"/>
                <a:pathLst>
                  <a:path w="2402020" h="76200">
                    <a:moveTo>
                      <a:pt x="0" y="0"/>
                    </a:moveTo>
                    <a:lnTo>
                      <a:pt x="2402020" y="0"/>
                    </a:lnTo>
                    <a:lnTo>
                      <a:pt x="2402020" y="76200"/>
                    </a:lnTo>
                    <a:lnTo>
                      <a:pt x="0" y="76200"/>
                    </a:lnTo>
                    <a:close/>
                  </a:path>
                </a:pathLst>
              </a:custGeom>
              <a:solidFill>
                <a:srgbClr val="2B3547"/>
              </a:solidFill>
            </p:spPr>
            <p:txBody>
              <a:bodyPr/>
              <a:lstStyle/>
              <a:p>
                <a:endParaRPr lang="he-IL"/>
              </a:p>
            </p:txBody>
          </p:sp>
        </p:grpSp>
      </p:grpSp>
      <p:sp>
        <p:nvSpPr>
          <p:cNvPr id="30" name="Freeform 19">
            <a:extLst>
              <a:ext uri="{FF2B5EF4-FFF2-40B4-BE49-F238E27FC236}">
                <a16:creationId xmlns:a16="http://schemas.microsoft.com/office/drawing/2014/main" id="{01FE94C4-9DA8-7A04-CBF9-2D22D6B353A7}"/>
              </a:ext>
            </a:extLst>
          </p:cNvPr>
          <p:cNvSpPr/>
          <p:nvPr/>
        </p:nvSpPr>
        <p:spPr>
          <a:xfrm>
            <a:off x="4846902" y="186932"/>
            <a:ext cx="9364733" cy="903665"/>
          </a:xfrm>
          <a:custGeom>
            <a:avLst/>
            <a:gdLst/>
            <a:ahLst/>
            <a:cxnLst/>
            <a:rect l="l" t="t" r="r" b="b"/>
            <a:pathLst>
              <a:path w="487137" h="215799">
                <a:moveTo>
                  <a:pt x="487137" y="215799"/>
                </a:moveTo>
                <a:lnTo>
                  <a:pt x="0" y="208179"/>
                </a:lnTo>
                <a:lnTo>
                  <a:pt x="0" y="88072"/>
                </a:lnTo>
                <a:lnTo>
                  <a:pt x="17780" y="19050"/>
                </a:lnTo>
                <a:lnTo>
                  <a:pt x="240664" y="0"/>
                </a:lnTo>
                <a:lnTo>
                  <a:pt x="468087" y="5080"/>
                </a:lnTo>
                <a:close/>
              </a:path>
            </a:pathLst>
          </a:custGeom>
          <a:solidFill>
            <a:schemeClr val="accent3">
              <a:lumMod val="20000"/>
              <a:lumOff val="80000"/>
            </a:schemeClr>
          </a:solidFill>
        </p:spPr>
        <p:txBody>
          <a:bodyPr/>
          <a:lstStyle/>
          <a:p>
            <a:pPr algn="ctr"/>
            <a:endParaRPr lang="he-IL" sz="2400" b="1" dirty="0">
              <a:latin typeface="Segoe UI Semilight" panose="020B0402040204020203" pitchFamily="34" charset="0"/>
              <a:cs typeface="Segoe UI Semilight" panose="020B0402040204020203" pitchFamily="34" charset="0"/>
            </a:endParaRPr>
          </a:p>
        </p:txBody>
      </p:sp>
      <p:sp>
        <p:nvSpPr>
          <p:cNvPr id="31" name="תיבת טקסט 9">
            <a:extLst>
              <a:ext uri="{FF2B5EF4-FFF2-40B4-BE49-F238E27FC236}">
                <a16:creationId xmlns:a16="http://schemas.microsoft.com/office/drawing/2014/main" id="{7236FBA9-4C1F-F2B3-3AFA-62C63F79D281}"/>
              </a:ext>
            </a:extLst>
          </p:cNvPr>
          <p:cNvSpPr txBox="1"/>
          <p:nvPr/>
        </p:nvSpPr>
        <p:spPr>
          <a:xfrm>
            <a:off x="4191000" y="388574"/>
            <a:ext cx="8686798" cy="584775"/>
          </a:xfrm>
          <a:prstGeom prst="rect">
            <a:avLst/>
          </a:prstGeom>
          <a:noFill/>
        </p:spPr>
        <p:txBody>
          <a:bodyPr wrap="square" rtlCol="1">
            <a:spAutoFit/>
          </a:bodyPr>
          <a:lstStyle/>
          <a:p>
            <a:pPr algn="r" rtl="1"/>
            <a:r>
              <a:rPr lang="he-IL" sz="3200" b="1" dirty="0">
                <a:latin typeface="Segoe UI Semilight" panose="020B0402040204020203" pitchFamily="34" charset="0"/>
                <a:cs typeface="Segoe UI Semilight" panose="020B0402040204020203" pitchFamily="34" charset="0"/>
              </a:rPr>
              <a:t>פינת הלשון:</a:t>
            </a:r>
            <a:r>
              <a:rPr lang="en-US" sz="3200" b="1" dirty="0">
                <a:latin typeface="Segoe UI Semilight" panose="020B0402040204020203" pitchFamily="34" charset="0"/>
                <a:cs typeface="Segoe UI Semilight" panose="020B0402040204020203" pitchFamily="34" charset="0"/>
              </a:rPr>
              <a:t> </a:t>
            </a:r>
            <a:r>
              <a:rPr lang="he-IL" sz="3200" b="1" dirty="0">
                <a:latin typeface="Segoe UI Semilight" panose="020B0402040204020203" pitchFamily="34" charset="0"/>
                <a:cs typeface="Segoe UI Semilight" panose="020B0402040204020203" pitchFamily="34" charset="0"/>
              </a:rPr>
              <a:t>משפחות מילים "האב והבנים"</a:t>
            </a:r>
          </a:p>
        </p:txBody>
      </p:sp>
      <p:sp>
        <p:nvSpPr>
          <p:cNvPr id="32" name="Freeform 18">
            <a:extLst>
              <a:ext uri="{FF2B5EF4-FFF2-40B4-BE49-F238E27FC236}">
                <a16:creationId xmlns:a16="http://schemas.microsoft.com/office/drawing/2014/main" id="{2A51ECC7-6258-D964-AEDA-563D3DD823E3}"/>
              </a:ext>
            </a:extLst>
          </p:cNvPr>
          <p:cNvSpPr/>
          <p:nvPr/>
        </p:nvSpPr>
        <p:spPr>
          <a:xfrm>
            <a:off x="12955648" y="382150"/>
            <a:ext cx="655463" cy="574840"/>
          </a:xfrm>
          <a:custGeom>
            <a:avLst/>
            <a:gdLst/>
            <a:ahLst/>
            <a:cxnLst/>
            <a:rect l="l" t="t" r="r" b="b"/>
            <a:pathLst>
              <a:path w="1457474" h="1134180">
                <a:moveTo>
                  <a:pt x="0" y="0"/>
                </a:moveTo>
                <a:lnTo>
                  <a:pt x="1457474" y="0"/>
                </a:lnTo>
                <a:lnTo>
                  <a:pt x="1457474" y="1134180"/>
                </a:lnTo>
                <a:lnTo>
                  <a:pt x="0" y="113418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he-IL"/>
          </a:p>
        </p:txBody>
      </p:sp>
      <p:sp>
        <p:nvSpPr>
          <p:cNvPr id="33" name="TextBox 32">
            <a:extLst>
              <a:ext uri="{FF2B5EF4-FFF2-40B4-BE49-F238E27FC236}">
                <a16:creationId xmlns:a16="http://schemas.microsoft.com/office/drawing/2014/main" id="{63288D3A-1179-4727-F115-0943A5FDA2AA}"/>
              </a:ext>
            </a:extLst>
          </p:cNvPr>
          <p:cNvSpPr txBox="1"/>
          <p:nvPr/>
        </p:nvSpPr>
        <p:spPr>
          <a:xfrm>
            <a:off x="1504803" y="2446049"/>
            <a:ext cx="14696501" cy="1391343"/>
          </a:xfrm>
          <a:prstGeom prst="rect">
            <a:avLst/>
          </a:prstGeom>
          <a:noFill/>
          <a:ln>
            <a:solidFill>
              <a:schemeClr val="tx1"/>
            </a:solidFill>
            <a:prstDash val="dash"/>
          </a:ln>
        </p:spPr>
        <p:txBody>
          <a:bodyPr wrap="square">
            <a:spAutoFit/>
          </a:bodyPr>
          <a:lstStyle/>
          <a:p>
            <a:pPr marL="85725" algn="r" rtl="1">
              <a:lnSpc>
                <a:spcPct val="150000"/>
              </a:lnSpc>
              <a:spcAft>
                <a:spcPts val="1800"/>
              </a:spcAft>
            </a:pPr>
            <a:r>
              <a:rPr lang="he-IL" sz="3000" b="1" i="0" dirty="0">
                <a:solidFill>
                  <a:srgbClr val="000000"/>
                </a:solidFill>
                <a:effectLst/>
                <a:latin typeface="Segoe UI Semilight" panose="020B0402040204020203" pitchFamily="34" charset="0"/>
                <a:cs typeface="Segoe UI Semilight" panose="020B0402040204020203" pitchFamily="34" charset="0"/>
              </a:rPr>
              <a:t>קריאה סורקת </a:t>
            </a:r>
            <a:r>
              <a:rPr lang="he-IL" sz="3000" b="0" i="0" dirty="0">
                <a:solidFill>
                  <a:srgbClr val="000000"/>
                </a:solidFill>
                <a:effectLst/>
                <a:latin typeface="Segoe UI Semilight" panose="020B0402040204020203" pitchFamily="34" charset="0"/>
                <a:cs typeface="Segoe UI Semilight" panose="020B0402040204020203" pitchFamily="34" charset="0"/>
              </a:rPr>
              <a:t>היא קריאה שמטרתה לסרוק את הטקסט כדי לאתר מידע מבוקש. בקריאה סורקת ננסה לקרוא את הטקסט במהירות, ונשתמש באצבע כדי למקד את הסריקה.</a:t>
            </a:r>
          </a:p>
        </p:txBody>
      </p:sp>
      <p:grpSp>
        <p:nvGrpSpPr>
          <p:cNvPr id="36" name="Group 35">
            <a:extLst>
              <a:ext uri="{FF2B5EF4-FFF2-40B4-BE49-F238E27FC236}">
                <a16:creationId xmlns:a16="http://schemas.microsoft.com/office/drawing/2014/main" id="{E079D730-0919-72EF-39F9-61F74874C35E}"/>
              </a:ext>
            </a:extLst>
          </p:cNvPr>
          <p:cNvGrpSpPr/>
          <p:nvPr/>
        </p:nvGrpSpPr>
        <p:grpSpPr>
          <a:xfrm>
            <a:off x="1978512" y="4955579"/>
            <a:ext cx="13749082" cy="3006657"/>
            <a:chOff x="1475257" y="6660572"/>
            <a:chExt cx="13700989" cy="3006657"/>
          </a:xfrm>
        </p:grpSpPr>
        <p:sp>
          <p:nvSpPr>
            <p:cNvPr id="4" name="TextBox 3">
              <a:extLst>
                <a:ext uri="{FF2B5EF4-FFF2-40B4-BE49-F238E27FC236}">
                  <a16:creationId xmlns:a16="http://schemas.microsoft.com/office/drawing/2014/main" id="{6256CC84-F710-7AD6-5543-7299A8192E16}"/>
                </a:ext>
              </a:extLst>
            </p:cNvPr>
            <p:cNvSpPr txBox="1"/>
            <p:nvPr/>
          </p:nvSpPr>
          <p:spPr>
            <a:xfrm>
              <a:off x="1778609" y="6813947"/>
              <a:ext cx="12680658" cy="2853282"/>
            </a:xfrm>
            <a:prstGeom prst="rect">
              <a:avLst/>
            </a:prstGeom>
            <a:noFill/>
          </p:spPr>
          <p:txBody>
            <a:bodyPr wrap="square">
              <a:spAutoFit/>
            </a:bodyPr>
            <a:lstStyle/>
            <a:p>
              <a:pPr algn="r" rtl="1">
                <a:lnSpc>
                  <a:spcPct val="150000"/>
                </a:lnSpc>
              </a:pPr>
              <a:r>
                <a:rPr lang="he-IL" sz="3000" dirty="0">
                  <a:latin typeface="Segoe UI Semilight" panose="020B0402040204020203" pitchFamily="34" charset="0"/>
                  <a:cs typeface="Segoe UI Semilight" panose="020B0402040204020203" pitchFamily="34" charset="0"/>
                </a:rPr>
                <a:t>לחצו על </a:t>
              </a:r>
              <a:r>
                <a:rPr lang="he-IL" sz="3000" dirty="0">
                  <a:highlight>
                    <a:srgbClr val="F2DCDB"/>
                  </a:highlight>
                  <a:latin typeface="Segoe UI Semilight" panose="020B0402040204020203" pitchFamily="34" charset="0"/>
                  <a:cs typeface="Segoe UI Semilight" panose="020B0402040204020203" pitchFamily="34" charset="0"/>
                </a:rPr>
                <a:t>הקישור</a:t>
              </a:r>
              <a:r>
                <a:rPr lang="he-IL" sz="3000" dirty="0">
                  <a:latin typeface="Segoe UI Semilight" panose="020B0402040204020203" pitchFamily="34" charset="0"/>
                  <a:cs typeface="Segoe UI Semilight" panose="020B0402040204020203" pitchFamily="34" charset="0"/>
                </a:rPr>
                <a:t> והשלימו את המשימות הבאות:</a:t>
              </a:r>
            </a:p>
            <a:p>
              <a:pPr marL="571500" indent="-571500" algn="r" rtl="1">
                <a:lnSpc>
                  <a:spcPct val="150000"/>
                </a:lnSpc>
                <a:buFont typeface="Wingdings" panose="05000000000000000000" pitchFamily="2" charset="2"/>
                <a:buChar char="q"/>
              </a:pPr>
              <a:r>
                <a:rPr lang="he-IL" sz="3000" b="1" dirty="0">
                  <a:latin typeface="Segoe UI Semilight" panose="020B0402040204020203" pitchFamily="34" charset="0"/>
                  <a:cs typeface="Segoe UI Semilight" panose="020B0402040204020203" pitchFamily="34" charset="0"/>
                </a:rPr>
                <a:t>משימה 5: </a:t>
              </a:r>
              <a:r>
                <a:rPr lang="he-IL" sz="3000" dirty="0">
                  <a:latin typeface="Segoe UI Semilight" panose="020B0402040204020203" pitchFamily="34" charset="0"/>
                  <a:cs typeface="Segoe UI Semilight" panose="020B0402040204020203" pitchFamily="34" charset="0"/>
                </a:rPr>
                <a:t>סורקים את הטקסט ומוצאים מילים מאותה משפחה</a:t>
              </a:r>
              <a:endParaRPr lang="he-IL" sz="3000" b="1" dirty="0">
                <a:latin typeface="Segoe UI Semilight" panose="020B0402040204020203" pitchFamily="34" charset="0"/>
                <a:cs typeface="Segoe UI Semilight" panose="020B0402040204020203" pitchFamily="34" charset="0"/>
              </a:endParaRPr>
            </a:p>
            <a:p>
              <a:pPr marL="571500" indent="-571500" algn="r" rtl="1">
                <a:lnSpc>
                  <a:spcPct val="150000"/>
                </a:lnSpc>
                <a:buFont typeface="Wingdings" panose="05000000000000000000" pitchFamily="2" charset="2"/>
                <a:buChar char="q"/>
              </a:pPr>
              <a:r>
                <a:rPr lang="he-IL" sz="3000" b="1" dirty="0">
                  <a:latin typeface="Segoe UI Semilight" panose="020B0402040204020203" pitchFamily="34" charset="0"/>
                  <a:cs typeface="Segoe UI Semilight" panose="020B0402040204020203" pitchFamily="34" charset="0"/>
                </a:rPr>
                <a:t>משימה 6: </a:t>
              </a:r>
              <a:r>
                <a:rPr lang="he-IL" sz="3000" dirty="0">
                  <a:latin typeface="Segoe UI Semilight" panose="020B0402040204020203" pitchFamily="34" charset="0"/>
                  <a:cs typeface="Segoe UI Semilight" panose="020B0402040204020203" pitchFamily="34" charset="0"/>
                </a:rPr>
                <a:t>יוצרים משפחת מילים (עבודה בקבוצות) </a:t>
              </a:r>
            </a:p>
            <a:p>
              <a:pPr lvl="2" algn="r" rtl="1">
                <a:lnSpc>
                  <a:spcPct val="150000"/>
                </a:lnSpc>
                <a:spcBef>
                  <a:spcPts val="600"/>
                </a:spcBef>
              </a:pPr>
              <a:r>
                <a:rPr lang="he-IL" sz="3000" dirty="0">
                  <a:latin typeface="Segoe UI Semilight" panose="020B0402040204020203" pitchFamily="34" charset="0"/>
                  <a:cs typeface="Segoe UI Semilight" panose="020B0402040204020203" pitchFamily="34" charset="0"/>
                </a:rPr>
                <a:t>   חשבו:</a:t>
              </a:r>
              <a:r>
                <a:rPr lang="en-US" sz="3000" dirty="0">
                  <a:latin typeface="Segoe UI Semilight" panose="020B0402040204020203" pitchFamily="34" charset="0"/>
                  <a:cs typeface="Segoe UI Semilight" panose="020B0402040204020203" pitchFamily="34" charset="0"/>
                </a:rPr>
                <a:t> </a:t>
              </a:r>
              <a:r>
                <a:rPr lang="he-IL" sz="3000" dirty="0">
                  <a:latin typeface="Segoe UI Semilight" panose="020B0402040204020203" pitchFamily="34" charset="0"/>
                  <a:cs typeface="Segoe UI Semilight" panose="020B0402040204020203" pitchFamily="34" charset="0"/>
                </a:rPr>
                <a:t>מה משותף לארבע משפחות המילים? כיצד הן קשורות לסיפור?</a:t>
              </a:r>
            </a:p>
          </p:txBody>
        </p:sp>
        <p:pic>
          <p:nvPicPr>
            <p:cNvPr id="34" name="Picture 33">
              <a:extLst>
                <a:ext uri="{FF2B5EF4-FFF2-40B4-BE49-F238E27FC236}">
                  <a16:creationId xmlns:a16="http://schemas.microsoft.com/office/drawing/2014/main" id="{B05E29D8-BB8A-5FC5-E499-5DA2B9B8C93B}"/>
                </a:ext>
              </a:extLst>
            </p:cNvPr>
            <p:cNvPicPr>
              <a:picLocks noChangeAspect="1"/>
            </p:cNvPicPr>
            <p:nvPr/>
          </p:nvPicPr>
          <p:blipFill rotWithShape="1">
            <a:blip r:embed="rId9">
              <a:clrChange>
                <a:clrFrom>
                  <a:srgbClr val="FEFEFE"/>
                </a:clrFrom>
                <a:clrTo>
                  <a:srgbClr val="FEFEFE">
                    <a:alpha val="0"/>
                  </a:srgbClr>
                </a:clrTo>
              </a:clrChange>
            </a:blip>
            <a:srcRect l="49618" r="35878"/>
            <a:stretch/>
          </p:blipFill>
          <p:spPr>
            <a:xfrm>
              <a:off x="14459267" y="6660572"/>
              <a:ext cx="716979" cy="1859604"/>
            </a:xfrm>
            <a:prstGeom prst="rect">
              <a:avLst/>
            </a:prstGeom>
          </p:spPr>
        </p:pic>
        <p:pic>
          <p:nvPicPr>
            <p:cNvPr id="35" name="Picture 34">
              <a:extLst>
                <a:ext uri="{FF2B5EF4-FFF2-40B4-BE49-F238E27FC236}">
                  <a16:creationId xmlns:a16="http://schemas.microsoft.com/office/drawing/2014/main" id="{19960EE1-B4DC-0C91-C863-DAF6EEFF2063}"/>
                </a:ext>
              </a:extLst>
            </p:cNvPr>
            <p:cNvPicPr>
              <a:picLocks noChangeAspect="1"/>
            </p:cNvPicPr>
            <p:nvPr/>
          </p:nvPicPr>
          <p:blipFill>
            <a:blip r:embed="rId10">
              <a:clrChange>
                <a:clrFrom>
                  <a:srgbClr val="FFFFFF"/>
                </a:clrFrom>
                <a:clrTo>
                  <a:srgbClr val="FFFFFF">
                    <a:alpha val="0"/>
                  </a:srgbClr>
                </a:clrTo>
              </a:clrChange>
            </a:blip>
            <a:stretch>
              <a:fillRect/>
            </a:stretch>
          </p:blipFill>
          <p:spPr>
            <a:xfrm>
              <a:off x="4865361" y="8284023"/>
              <a:ext cx="726065" cy="633446"/>
            </a:xfrm>
            <a:prstGeom prst="rect">
              <a:avLst/>
            </a:prstGeom>
          </p:spPr>
        </p:pic>
        <p:pic>
          <p:nvPicPr>
            <p:cNvPr id="5" name="Picture 4" descr="A black and white cloud&#10;&#10;Description automatically generated">
              <a:extLst>
                <a:ext uri="{FF2B5EF4-FFF2-40B4-BE49-F238E27FC236}">
                  <a16:creationId xmlns:a16="http://schemas.microsoft.com/office/drawing/2014/main" id="{457DBB8D-7399-9D37-561E-A211F2FF53FE}"/>
                </a:ext>
              </a:extLst>
            </p:cNvPr>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334142">
              <a:off x="1475257" y="8508377"/>
              <a:ext cx="1170363" cy="881646"/>
            </a:xfrm>
            <a:prstGeom prst="rect">
              <a:avLst/>
            </a:prstGeom>
          </p:spPr>
        </p:pic>
      </p:grpSp>
      <p:sp>
        <p:nvSpPr>
          <p:cNvPr id="38" name="TextBox 37">
            <a:extLst>
              <a:ext uri="{FF2B5EF4-FFF2-40B4-BE49-F238E27FC236}">
                <a16:creationId xmlns:a16="http://schemas.microsoft.com/office/drawing/2014/main" id="{B853823C-701B-1541-BA11-286A43C5D56A}"/>
              </a:ext>
            </a:extLst>
          </p:cNvPr>
          <p:cNvSpPr txBox="1"/>
          <p:nvPr/>
        </p:nvSpPr>
        <p:spPr>
          <a:xfrm>
            <a:off x="3719312" y="9441934"/>
            <a:ext cx="10849376" cy="689932"/>
          </a:xfrm>
          <a:prstGeom prst="rect">
            <a:avLst/>
          </a:prstGeom>
          <a:noFill/>
        </p:spPr>
        <p:txBody>
          <a:bodyPr wrap="square">
            <a:spAutoFit/>
          </a:bodyPr>
          <a:lstStyle/>
          <a:p>
            <a:endParaRPr lang="he-IL" dirty="0">
              <a:solidFill>
                <a:srgbClr val="000000"/>
              </a:solidFill>
              <a:effectLst/>
              <a:latin typeface="YAFdtfahXt8 0"/>
            </a:endParaRPr>
          </a:p>
          <a:p>
            <a:pPr algn="ctr" rtl="1">
              <a:lnSpc>
                <a:spcPts val="2500"/>
              </a:lnSpc>
            </a:pPr>
            <a:r>
              <a:rPr lang="he-IL" sz="2400" b="0" i="0" dirty="0">
                <a:solidFill>
                  <a:srgbClr val="000000"/>
                </a:solidFill>
                <a:effectLst/>
                <a:latin typeface="Segoe UI Semilight" panose="020B0402040204020203" pitchFamily="34" charset="0"/>
                <a:cs typeface="Segoe UI Semilight" panose="020B0402040204020203" pitchFamily="34" charset="0"/>
              </a:rPr>
              <a:t>המזכירות הפדגוגית, אגף שפות – הפיקוח על הוראת העברית ביסודי</a:t>
            </a:r>
            <a:endParaRPr lang="he-IL" sz="2800" dirty="0">
              <a:solidFill>
                <a:srgbClr val="000000"/>
              </a:solidFill>
              <a:effectLst/>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24965571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2">
            <a:extLst>
              <a:ext uri="{FF2B5EF4-FFF2-40B4-BE49-F238E27FC236}">
                <a16:creationId xmlns:a16="http://schemas.microsoft.com/office/drawing/2014/main" id="{8371B639-1D48-5F95-7844-6A9A07B49227}"/>
              </a:ext>
            </a:extLst>
          </p:cNvPr>
          <p:cNvSpPr/>
          <p:nvPr/>
        </p:nvSpPr>
        <p:spPr>
          <a:xfrm>
            <a:off x="11503225" y="1647929"/>
            <a:ext cx="5075028" cy="4100961"/>
          </a:xfrm>
          <a:custGeom>
            <a:avLst/>
            <a:gdLst/>
            <a:ahLst/>
            <a:cxnLst/>
            <a:rect l="l" t="t" r="r" b="b"/>
            <a:pathLst>
              <a:path w="7047943" h="7515262">
                <a:moveTo>
                  <a:pt x="0" y="0"/>
                </a:moveTo>
                <a:lnTo>
                  <a:pt x="7047943" y="0"/>
                </a:lnTo>
                <a:lnTo>
                  <a:pt x="7047943" y="7515262"/>
                </a:lnTo>
                <a:lnTo>
                  <a:pt x="0" y="751526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he-IL" dirty="0"/>
          </a:p>
        </p:txBody>
      </p:sp>
      <p:sp>
        <p:nvSpPr>
          <p:cNvPr id="3" name="Freeform 3"/>
          <p:cNvSpPr/>
          <p:nvPr/>
        </p:nvSpPr>
        <p:spPr>
          <a:xfrm>
            <a:off x="11480221" y="1788611"/>
            <a:ext cx="4787374" cy="3874358"/>
          </a:xfrm>
          <a:custGeom>
            <a:avLst/>
            <a:gdLst/>
            <a:ahLst/>
            <a:cxnLst/>
            <a:rect l="l" t="t" r="r" b="b"/>
            <a:pathLst>
              <a:path w="6808182" h="6263527">
                <a:moveTo>
                  <a:pt x="0" y="0"/>
                </a:moveTo>
                <a:lnTo>
                  <a:pt x="6808182" y="0"/>
                </a:lnTo>
                <a:lnTo>
                  <a:pt x="6808182" y="6263527"/>
                </a:lnTo>
                <a:lnTo>
                  <a:pt x="0" y="62635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he-IL"/>
          </a:p>
        </p:txBody>
      </p:sp>
      <p:sp>
        <p:nvSpPr>
          <p:cNvPr id="12" name="Freeform 19">
            <a:extLst>
              <a:ext uri="{FF2B5EF4-FFF2-40B4-BE49-F238E27FC236}">
                <a16:creationId xmlns:a16="http://schemas.microsoft.com/office/drawing/2014/main" id="{B677885E-DD2D-955E-47FE-972BD12B8AE7}"/>
              </a:ext>
            </a:extLst>
          </p:cNvPr>
          <p:cNvSpPr/>
          <p:nvPr/>
        </p:nvSpPr>
        <p:spPr>
          <a:xfrm>
            <a:off x="13382618" y="3819552"/>
            <a:ext cx="1316241" cy="1335078"/>
          </a:xfrm>
          <a:custGeom>
            <a:avLst/>
            <a:gdLst/>
            <a:ahLst/>
            <a:cxnLst/>
            <a:rect l="l" t="t" r="r" b="b"/>
            <a:pathLst>
              <a:path w="1535009" h="1583968">
                <a:moveTo>
                  <a:pt x="0" y="0"/>
                </a:moveTo>
                <a:lnTo>
                  <a:pt x="1535009" y="0"/>
                </a:lnTo>
                <a:lnTo>
                  <a:pt x="1535009" y="1583967"/>
                </a:lnTo>
                <a:lnTo>
                  <a:pt x="0" y="158396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he-IL"/>
          </a:p>
        </p:txBody>
      </p:sp>
      <p:sp>
        <p:nvSpPr>
          <p:cNvPr id="13" name="TextBox 12">
            <a:extLst>
              <a:ext uri="{FF2B5EF4-FFF2-40B4-BE49-F238E27FC236}">
                <a16:creationId xmlns:a16="http://schemas.microsoft.com/office/drawing/2014/main" id="{86CA2C62-D85A-8207-8627-21C8B4AFE838}"/>
              </a:ext>
            </a:extLst>
          </p:cNvPr>
          <p:cNvSpPr txBox="1"/>
          <p:nvPr/>
        </p:nvSpPr>
        <p:spPr>
          <a:xfrm>
            <a:off x="12037437" y="2748673"/>
            <a:ext cx="3672942" cy="707886"/>
          </a:xfrm>
          <a:prstGeom prst="rect">
            <a:avLst/>
          </a:prstGeom>
          <a:noFill/>
        </p:spPr>
        <p:txBody>
          <a:bodyPr wrap="square" rtlCol="1">
            <a:spAutoFit/>
          </a:bodyPr>
          <a:lstStyle/>
          <a:p>
            <a:pPr algn="ctr" rtl="1"/>
            <a:r>
              <a:rPr lang="he-IL" sz="4000" b="1" dirty="0">
                <a:latin typeface="Segoe UI Semilight" panose="020B0402040204020203" pitchFamily="34" charset="0"/>
                <a:cs typeface="Segoe UI Semilight" panose="020B0402040204020203" pitchFamily="34" charset="0"/>
              </a:rPr>
              <a:t>סיכום ומשוב</a:t>
            </a:r>
          </a:p>
        </p:txBody>
      </p:sp>
      <p:grpSp>
        <p:nvGrpSpPr>
          <p:cNvPr id="15" name="Group 5">
            <a:extLst>
              <a:ext uri="{FF2B5EF4-FFF2-40B4-BE49-F238E27FC236}">
                <a16:creationId xmlns:a16="http://schemas.microsoft.com/office/drawing/2014/main" id="{66FC9347-A6CE-6B6C-79E4-A6AE4D2A7D53}"/>
              </a:ext>
            </a:extLst>
          </p:cNvPr>
          <p:cNvGrpSpPr/>
          <p:nvPr/>
        </p:nvGrpSpPr>
        <p:grpSpPr>
          <a:xfrm>
            <a:off x="349176" y="877612"/>
            <a:ext cx="17045099" cy="8910923"/>
            <a:chOff x="56955" y="0"/>
            <a:chExt cx="21876619" cy="11179063"/>
          </a:xfrm>
        </p:grpSpPr>
        <p:sp>
          <p:nvSpPr>
            <p:cNvPr id="16" name="Freeform 6">
              <a:extLst>
                <a:ext uri="{FF2B5EF4-FFF2-40B4-BE49-F238E27FC236}">
                  <a16:creationId xmlns:a16="http://schemas.microsoft.com/office/drawing/2014/main" id="{956A9307-AC9A-6509-57A5-488F125345ED}"/>
                </a:ext>
              </a:extLst>
            </p:cNvPr>
            <p:cNvSpPr/>
            <p:nvPr/>
          </p:nvSpPr>
          <p:spPr>
            <a:xfrm>
              <a:off x="296311" y="274571"/>
              <a:ext cx="7667927" cy="6079240"/>
            </a:xfrm>
            <a:custGeom>
              <a:avLst/>
              <a:gdLst/>
              <a:ahLst/>
              <a:cxnLst/>
              <a:rect l="l" t="t" r="r" b="b"/>
              <a:pathLst>
                <a:path w="7667927" h="6079240">
                  <a:moveTo>
                    <a:pt x="0" y="0"/>
                  </a:moveTo>
                  <a:lnTo>
                    <a:pt x="7667927" y="0"/>
                  </a:lnTo>
                  <a:lnTo>
                    <a:pt x="7667927" y="6079239"/>
                  </a:lnTo>
                  <a:lnTo>
                    <a:pt x="0" y="6079239"/>
                  </a:lnTo>
                  <a:lnTo>
                    <a:pt x="0" y="0"/>
                  </a:lnTo>
                  <a:close/>
                </a:path>
              </a:pathLst>
            </a:custGeom>
            <a:blipFill>
              <a:blip r:embed="rId9">
                <a:extLst>
                  <a:ext uri="{96DAC541-7B7A-43D3-8B79-37D633B846F1}">
                    <asvg:svgBlip xmlns:asvg="http://schemas.microsoft.com/office/drawing/2016/SVG/main" r:embed="rId10"/>
                  </a:ext>
                </a:extLst>
              </a:blip>
              <a:stretch>
                <a:fillRect r="-11089" b="-8274"/>
              </a:stretch>
            </a:blipFill>
          </p:spPr>
          <p:txBody>
            <a:bodyPr/>
            <a:lstStyle/>
            <a:p>
              <a:endParaRPr lang="he-IL"/>
            </a:p>
          </p:txBody>
        </p:sp>
        <p:sp>
          <p:nvSpPr>
            <p:cNvPr id="17" name="Freeform 7">
              <a:extLst>
                <a:ext uri="{FF2B5EF4-FFF2-40B4-BE49-F238E27FC236}">
                  <a16:creationId xmlns:a16="http://schemas.microsoft.com/office/drawing/2014/main" id="{C11363BB-CC2F-A395-58A9-992EFC0965AA}"/>
                </a:ext>
              </a:extLst>
            </p:cNvPr>
            <p:cNvSpPr/>
            <p:nvPr/>
          </p:nvSpPr>
          <p:spPr>
            <a:xfrm>
              <a:off x="18661344" y="261871"/>
              <a:ext cx="2959559" cy="6177834"/>
            </a:xfrm>
            <a:custGeom>
              <a:avLst/>
              <a:gdLst/>
              <a:ahLst/>
              <a:cxnLst/>
              <a:rect l="l" t="t" r="r" b="b"/>
              <a:pathLst>
                <a:path w="2959559" h="6177834">
                  <a:moveTo>
                    <a:pt x="0" y="0"/>
                  </a:moveTo>
                  <a:lnTo>
                    <a:pt x="2959559" y="0"/>
                  </a:lnTo>
                  <a:lnTo>
                    <a:pt x="2959559" y="6177834"/>
                  </a:lnTo>
                  <a:lnTo>
                    <a:pt x="0" y="6177834"/>
                  </a:lnTo>
                  <a:lnTo>
                    <a:pt x="0" y="0"/>
                  </a:lnTo>
                  <a:close/>
                </a:path>
              </a:pathLst>
            </a:custGeom>
            <a:blipFill>
              <a:blip r:embed="rId9">
                <a:extLst>
                  <a:ext uri="{96DAC541-7B7A-43D3-8B79-37D633B846F1}">
                    <asvg:svgBlip xmlns:asvg="http://schemas.microsoft.com/office/drawing/2016/SVG/main" r:embed="rId10"/>
                  </a:ext>
                </a:extLst>
              </a:blip>
              <a:stretch>
                <a:fillRect l="-187821" b="-6546"/>
              </a:stretch>
            </a:blipFill>
          </p:spPr>
          <p:txBody>
            <a:bodyPr/>
            <a:lstStyle/>
            <a:p>
              <a:endParaRPr lang="he-IL"/>
            </a:p>
          </p:txBody>
        </p:sp>
        <p:sp>
          <p:nvSpPr>
            <p:cNvPr id="18" name="Freeform 8">
              <a:extLst>
                <a:ext uri="{FF2B5EF4-FFF2-40B4-BE49-F238E27FC236}">
                  <a16:creationId xmlns:a16="http://schemas.microsoft.com/office/drawing/2014/main" id="{312AA94C-5510-9112-5B29-6A2C03E6750D}"/>
                </a:ext>
              </a:extLst>
            </p:cNvPr>
            <p:cNvSpPr/>
            <p:nvPr/>
          </p:nvSpPr>
          <p:spPr>
            <a:xfrm>
              <a:off x="245511" y="6111187"/>
              <a:ext cx="7792439" cy="5067876"/>
            </a:xfrm>
            <a:custGeom>
              <a:avLst/>
              <a:gdLst/>
              <a:ahLst/>
              <a:cxnLst/>
              <a:rect l="l" t="t" r="r" b="b"/>
              <a:pathLst>
                <a:path w="7792439" h="5067876">
                  <a:moveTo>
                    <a:pt x="0" y="0"/>
                  </a:moveTo>
                  <a:lnTo>
                    <a:pt x="7792439" y="0"/>
                  </a:lnTo>
                  <a:lnTo>
                    <a:pt x="7792439" y="5067876"/>
                  </a:lnTo>
                  <a:lnTo>
                    <a:pt x="0" y="5067876"/>
                  </a:lnTo>
                  <a:lnTo>
                    <a:pt x="0" y="0"/>
                  </a:lnTo>
                  <a:close/>
                </a:path>
              </a:pathLst>
            </a:custGeom>
            <a:blipFill>
              <a:blip r:embed="rId9">
                <a:extLst>
                  <a:ext uri="{96DAC541-7B7A-43D3-8B79-37D633B846F1}">
                    <asvg:svgBlip xmlns:asvg="http://schemas.microsoft.com/office/drawing/2016/SVG/main" r:embed="rId10"/>
                  </a:ext>
                </a:extLst>
              </a:blip>
              <a:stretch>
                <a:fillRect t="-29882" r="-9314"/>
              </a:stretch>
            </a:blipFill>
          </p:spPr>
          <p:txBody>
            <a:bodyPr/>
            <a:lstStyle/>
            <a:p>
              <a:endParaRPr lang="he-IL"/>
            </a:p>
          </p:txBody>
        </p:sp>
        <p:grpSp>
          <p:nvGrpSpPr>
            <p:cNvPr id="19" name="Group 9">
              <a:extLst>
                <a:ext uri="{FF2B5EF4-FFF2-40B4-BE49-F238E27FC236}">
                  <a16:creationId xmlns:a16="http://schemas.microsoft.com/office/drawing/2014/main" id="{693E26E6-4415-EF3C-BF68-005C1D059AE8}"/>
                </a:ext>
              </a:extLst>
            </p:cNvPr>
            <p:cNvGrpSpPr/>
            <p:nvPr/>
          </p:nvGrpSpPr>
          <p:grpSpPr>
            <a:xfrm>
              <a:off x="7194575" y="10451245"/>
              <a:ext cx="11560262" cy="625341"/>
              <a:chOff x="0" y="0"/>
              <a:chExt cx="9391053" cy="508000"/>
            </a:xfrm>
          </p:grpSpPr>
          <p:sp>
            <p:nvSpPr>
              <p:cNvPr id="27" name="Freeform 10">
                <a:extLst>
                  <a:ext uri="{FF2B5EF4-FFF2-40B4-BE49-F238E27FC236}">
                    <a16:creationId xmlns:a16="http://schemas.microsoft.com/office/drawing/2014/main" id="{7E5ABCBE-22CC-DEDA-22EA-EE0873DBAEB5}"/>
                  </a:ext>
                </a:extLst>
              </p:cNvPr>
              <p:cNvSpPr/>
              <p:nvPr/>
            </p:nvSpPr>
            <p:spPr>
              <a:xfrm>
                <a:off x="0" y="215900"/>
                <a:ext cx="9391053" cy="76200"/>
              </a:xfrm>
              <a:custGeom>
                <a:avLst/>
                <a:gdLst/>
                <a:ahLst/>
                <a:cxnLst/>
                <a:rect l="l" t="t" r="r" b="b"/>
                <a:pathLst>
                  <a:path w="9391053" h="76200">
                    <a:moveTo>
                      <a:pt x="0" y="0"/>
                    </a:moveTo>
                    <a:lnTo>
                      <a:pt x="9391053" y="0"/>
                    </a:lnTo>
                    <a:lnTo>
                      <a:pt x="9391053" y="76200"/>
                    </a:lnTo>
                    <a:lnTo>
                      <a:pt x="0" y="76200"/>
                    </a:lnTo>
                    <a:close/>
                  </a:path>
                </a:pathLst>
              </a:custGeom>
              <a:solidFill>
                <a:srgbClr val="2B3547"/>
              </a:solidFill>
            </p:spPr>
            <p:txBody>
              <a:bodyPr/>
              <a:lstStyle/>
              <a:p>
                <a:endParaRPr lang="he-IL"/>
              </a:p>
            </p:txBody>
          </p:sp>
        </p:grpSp>
        <p:grpSp>
          <p:nvGrpSpPr>
            <p:cNvPr id="20" name="Group 11">
              <a:extLst>
                <a:ext uri="{FF2B5EF4-FFF2-40B4-BE49-F238E27FC236}">
                  <a16:creationId xmlns:a16="http://schemas.microsoft.com/office/drawing/2014/main" id="{845FF91C-F171-4E1B-0709-549264BCE5CE}"/>
                </a:ext>
              </a:extLst>
            </p:cNvPr>
            <p:cNvGrpSpPr/>
            <p:nvPr/>
          </p:nvGrpSpPr>
          <p:grpSpPr>
            <a:xfrm>
              <a:off x="7662274" y="0"/>
              <a:ext cx="11346563" cy="625341"/>
              <a:chOff x="0" y="0"/>
              <a:chExt cx="9217454" cy="508000"/>
            </a:xfrm>
          </p:grpSpPr>
          <p:sp>
            <p:nvSpPr>
              <p:cNvPr id="26" name="Freeform 12">
                <a:extLst>
                  <a:ext uri="{FF2B5EF4-FFF2-40B4-BE49-F238E27FC236}">
                    <a16:creationId xmlns:a16="http://schemas.microsoft.com/office/drawing/2014/main" id="{6AA8BEE8-E269-2A74-AF79-69A4EA8362C2}"/>
                  </a:ext>
                </a:extLst>
              </p:cNvPr>
              <p:cNvSpPr/>
              <p:nvPr/>
            </p:nvSpPr>
            <p:spPr>
              <a:xfrm>
                <a:off x="0" y="215900"/>
                <a:ext cx="9217454" cy="76200"/>
              </a:xfrm>
              <a:custGeom>
                <a:avLst/>
                <a:gdLst/>
                <a:ahLst/>
                <a:cxnLst/>
                <a:rect l="l" t="t" r="r" b="b"/>
                <a:pathLst>
                  <a:path w="9217454" h="76200">
                    <a:moveTo>
                      <a:pt x="0" y="0"/>
                    </a:moveTo>
                    <a:lnTo>
                      <a:pt x="9217454" y="0"/>
                    </a:lnTo>
                    <a:lnTo>
                      <a:pt x="9217454" y="76200"/>
                    </a:lnTo>
                    <a:lnTo>
                      <a:pt x="0" y="76200"/>
                    </a:lnTo>
                    <a:close/>
                  </a:path>
                </a:pathLst>
              </a:custGeom>
              <a:solidFill>
                <a:srgbClr val="2B3547"/>
              </a:solidFill>
            </p:spPr>
            <p:txBody>
              <a:bodyPr/>
              <a:lstStyle/>
              <a:p>
                <a:endParaRPr lang="he-IL"/>
              </a:p>
            </p:txBody>
          </p:sp>
        </p:grpSp>
        <p:sp>
          <p:nvSpPr>
            <p:cNvPr id="21" name="Freeform 13">
              <a:extLst>
                <a:ext uri="{FF2B5EF4-FFF2-40B4-BE49-F238E27FC236}">
                  <a16:creationId xmlns:a16="http://schemas.microsoft.com/office/drawing/2014/main" id="{1C6A7C78-B33E-BB8E-8AC0-BA2A7DBABCFE}"/>
                </a:ext>
              </a:extLst>
            </p:cNvPr>
            <p:cNvSpPr/>
            <p:nvPr/>
          </p:nvSpPr>
          <p:spPr>
            <a:xfrm rot="5502952">
              <a:off x="-1609339" y="8632406"/>
              <a:ext cx="3811301" cy="478714"/>
            </a:xfrm>
            <a:custGeom>
              <a:avLst/>
              <a:gdLst/>
              <a:ahLst/>
              <a:cxnLst/>
              <a:rect l="l" t="t" r="r" b="b"/>
              <a:pathLst>
                <a:path w="3811301" h="478714">
                  <a:moveTo>
                    <a:pt x="0" y="0"/>
                  </a:moveTo>
                  <a:lnTo>
                    <a:pt x="3811300" y="0"/>
                  </a:lnTo>
                  <a:lnTo>
                    <a:pt x="3811300" y="478714"/>
                  </a:lnTo>
                  <a:lnTo>
                    <a:pt x="0" y="47871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he-IL"/>
            </a:p>
          </p:txBody>
        </p:sp>
        <p:grpSp>
          <p:nvGrpSpPr>
            <p:cNvPr id="22" name="Group 14">
              <a:extLst>
                <a:ext uri="{FF2B5EF4-FFF2-40B4-BE49-F238E27FC236}">
                  <a16:creationId xmlns:a16="http://schemas.microsoft.com/office/drawing/2014/main" id="{5ECDF579-596D-F1C4-5514-58E87D056562}"/>
                </a:ext>
              </a:extLst>
            </p:cNvPr>
            <p:cNvGrpSpPr/>
            <p:nvPr/>
          </p:nvGrpSpPr>
          <p:grpSpPr>
            <a:xfrm rot="-5400000">
              <a:off x="20142476" y="2097368"/>
              <a:ext cx="2956855" cy="625341"/>
              <a:chOff x="0" y="0"/>
              <a:chExt cx="2402020" cy="508000"/>
            </a:xfrm>
          </p:grpSpPr>
          <p:sp>
            <p:nvSpPr>
              <p:cNvPr id="25" name="Freeform 15">
                <a:extLst>
                  <a:ext uri="{FF2B5EF4-FFF2-40B4-BE49-F238E27FC236}">
                    <a16:creationId xmlns:a16="http://schemas.microsoft.com/office/drawing/2014/main" id="{A8E05755-189A-8E54-714D-5C62A8FE7D43}"/>
                  </a:ext>
                </a:extLst>
              </p:cNvPr>
              <p:cNvSpPr/>
              <p:nvPr/>
            </p:nvSpPr>
            <p:spPr>
              <a:xfrm>
                <a:off x="0" y="215900"/>
                <a:ext cx="2402020" cy="76200"/>
              </a:xfrm>
              <a:custGeom>
                <a:avLst/>
                <a:gdLst/>
                <a:ahLst/>
                <a:cxnLst/>
                <a:rect l="l" t="t" r="r" b="b"/>
                <a:pathLst>
                  <a:path w="2402020" h="76200">
                    <a:moveTo>
                      <a:pt x="0" y="0"/>
                    </a:moveTo>
                    <a:lnTo>
                      <a:pt x="2402020" y="0"/>
                    </a:lnTo>
                    <a:lnTo>
                      <a:pt x="2402020" y="76200"/>
                    </a:lnTo>
                    <a:lnTo>
                      <a:pt x="0" y="76200"/>
                    </a:lnTo>
                    <a:close/>
                  </a:path>
                </a:pathLst>
              </a:custGeom>
              <a:solidFill>
                <a:srgbClr val="2B3547"/>
              </a:solidFill>
            </p:spPr>
            <p:txBody>
              <a:bodyPr/>
              <a:lstStyle/>
              <a:p>
                <a:endParaRPr lang="he-IL"/>
              </a:p>
            </p:txBody>
          </p:sp>
        </p:grpSp>
      </p:grpSp>
      <p:grpSp>
        <p:nvGrpSpPr>
          <p:cNvPr id="8" name="Group 7">
            <a:extLst>
              <a:ext uri="{FF2B5EF4-FFF2-40B4-BE49-F238E27FC236}">
                <a16:creationId xmlns:a16="http://schemas.microsoft.com/office/drawing/2014/main" id="{92821A8A-06FE-26D6-9905-83D7CFA9EA65}"/>
              </a:ext>
            </a:extLst>
          </p:cNvPr>
          <p:cNvGrpSpPr/>
          <p:nvPr/>
        </p:nvGrpSpPr>
        <p:grpSpPr>
          <a:xfrm>
            <a:off x="553548" y="1924572"/>
            <a:ext cx="10105488" cy="2400703"/>
            <a:chOff x="-422331" y="2025245"/>
            <a:chExt cx="10105488" cy="2400703"/>
          </a:xfrm>
        </p:grpSpPr>
        <p:sp>
          <p:nvSpPr>
            <p:cNvPr id="6" name="Freeform 14">
              <a:extLst>
                <a:ext uri="{FF2B5EF4-FFF2-40B4-BE49-F238E27FC236}">
                  <a16:creationId xmlns:a16="http://schemas.microsoft.com/office/drawing/2014/main" id="{F8D6BDA0-E81D-61FF-ECFE-3AB053C5A851}"/>
                </a:ext>
              </a:extLst>
            </p:cNvPr>
            <p:cNvSpPr/>
            <p:nvPr/>
          </p:nvSpPr>
          <p:spPr>
            <a:xfrm>
              <a:off x="8822826" y="2025245"/>
              <a:ext cx="860331" cy="723428"/>
            </a:xfrm>
            <a:custGeom>
              <a:avLst/>
              <a:gdLst/>
              <a:ahLst/>
              <a:cxnLst/>
              <a:rect l="l" t="t" r="r" b="b"/>
              <a:pathLst>
                <a:path w="2061530" h="2198222">
                  <a:moveTo>
                    <a:pt x="0" y="0"/>
                  </a:moveTo>
                  <a:lnTo>
                    <a:pt x="2061530" y="0"/>
                  </a:lnTo>
                  <a:lnTo>
                    <a:pt x="2061530" y="2198222"/>
                  </a:lnTo>
                  <a:lnTo>
                    <a:pt x="0" y="21982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nchor="ctr"/>
            <a:lstStyle/>
            <a:p>
              <a:pPr algn="ctr"/>
              <a:r>
                <a:rPr lang="he-IL" sz="3600" dirty="0"/>
                <a:t>1 </a:t>
              </a:r>
            </a:p>
          </p:txBody>
        </p:sp>
        <p:sp>
          <p:nvSpPr>
            <p:cNvPr id="7" name="TextBox 6">
              <a:extLst>
                <a:ext uri="{FF2B5EF4-FFF2-40B4-BE49-F238E27FC236}">
                  <a16:creationId xmlns:a16="http://schemas.microsoft.com/office/drawing/2014/main" id="{22FEAE55-03FD-8C2E-683B-5AEBC982AEA7}"/>
                </a:ext>
              </a:extLst>
            </p:cNvPr>
            <p:cNvSpPr txBox="1"/>
            <p:nvPr/>
          </p:nvSpPr>
          <p:spPr>
            <a:xfrm>
              <a:off x="-422331" y="3471841"/>
              <a:ext cx="9004589" cy="954107"/>
            </a:xfrm>
            <a:prstGeom prst="rect">
              <a:avLst/>
            </a:prstGeom>
            <a:noFill/>
          </p:spPr>
          <p:txBody>
            <a:bodyPr wrap="square" rtlCol="1">
              <a:spAutoFit/>
            </a:bodyPr>
            <a:lstStyle/>
            <a:p>
              <a:pPr algn="r" rtl="1"/>
              <a:r>
                <a:rPr lang="he-IL" sz="2800" dirty="0">
                  <a:latin typeface="Segoe UI Semilight" panose="020B0402040204020203" pitchFamily="34" charset="0"/>
                  <a:cs typeface="Segoe UI Semilight" panose="020B0402040204020203" pitchFamily="34" charset="0"/>
                </a:rPr>
                <a:t>שמענו את הסיפור ולאחר מכן קראנו אותו בשימת לב במטרה להבינו. </a:t>
              </a:r>
            </a:p>
          </p:txBody>
        </p:sp>
      </p:grpSp>
      <p:sp>
        <p:nvSpPr>
          <p:cNvPr id="10" name="Freeform 14">
            <a:extLst>
              <a:ext uri="{FF2B5EF4-FFF2-40B4-BE49-F238E27FC236}">
                <a16:creationId xmlns:a16="http://schemas.microsoft.com/office/drawing/2014/main" id="{5BCF7FD4-1C50-5897-E0CA-A3AE5E3B676C}"/>
              </a:ext>
            </a:extLst>
          </p:cNvPr>
          <p:cNvSpPr/>
          <p:nvPr/>
        </p:nvSpPr>
        <p:spPr>
          <a:xfrm>
            <a:off x="9807244" y="3379087"/>
            <a:ext cx="860331" cy="723428"/>
          </a:xfrm>
          <a:custGeom>
            <a:avLst/>
            <a:gdLst/>
            <a:ahLst/>
            <a:cxnLst/>
            <a:rect l="l" t="t" r="r" b="b"/>
            <a:pathLst>
              <a:path w="2061530" h="2198222">
                <a:moveTo>
                  <a:pt x="0" y="0"/>
                </a:moveTo>
                <a:lnTo>
                  <a:pt x="2061530" y="0"/>
                </a:lnTo>
                <a:lnTo>
                  <a:pt x="2061530" y="2198222"/>
                </a:lnTo>
                <a:lnTo>
                  <a:pt x="0" y="21982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nchor="ctr"/>
          <a:lstStyle/>
          <a:p>
            <a:pPr algn="ctr"/>
            <a:r>
              <a:rPr lang="he-IL" sz="3600" dirty="0"/>
              <a:t>2 </a:t>
            </a:r>
          </a:p>
        </p:txBody>
      </p:sp>
      <p:sp>
        <p:nvSpPr>
          <p:cNvPr id="11" name="TextBox 10">
            <a:extLst>
              <a:ext uri="{FF2B5EF4-FFF2-40B4-BE49-F238E27FC236}">
                <a16:creationId xmlns:a16="http://schemas.microsoft.com/office/drawing/2014/main" id="{4CC8212C-285F-9655-45B4-C3DE9C58C8B1}"/>
              </a:ext>
            </a:extLst>
          </p:cNvPr>
          <p:cNvSpPr txBox="1"/>
          <p:nvPr/>
        </p:nvSpPr>
        <p:spPr>
          <a:xfrm>
            <a:off x="568237" y="1798720"/>
            <a:ext cx="9004589" cy="1815882"/>
          </a:xfrm>
          <a:prstGeom prst="rect">
            <a:avLst/>
          </a:prstGeom>
          <a:noFill/>
        </p:spPr>
        <p:txBody>
          <a:bodyPr wrap="square" rtlCol="1">
            <a:spAutoFit/>
          </a:bodyPr>
          <a:lstStyle/>
          <a:p>
            <a:pPr algn="r" rtl="1"/>
            <a:r>
              <a:rPr lang="he-IL" sz="2800" dirty="0">
                <a:latin typeface="Segoe UI Semilight" panose="020B0402040204020203" pitchFamily="34" charset="0"/>
                <a:cs typeface="Segoe UI Semilight" panose="020B0402040204020203" pitchFamily="34" charset="0"/>
              </a:rPr>
              <a:t>לפני שקראנו את הסיפור:</a:t>
            </a:r>
            <a:r>
              <a:rPr lang="en-US" sz="2800" dirty="0">
                <a:latin typeface="Segoe UI Semilight" panose="020B0402040204020203" pitchFamily="34" charset="0"/>
                <a:cs typeface="Segoe UI Semilight" panose="020B0402040204020203" pitchFamily="34" charset="0"/>
              </a:rPr>
              <a:t> </a:t>
            </a:r>
            <a:r>
              <a:rPr lang="he-IL" sz="2800" dirty="0">
                <a:latin typeface="Segoe UI Semilight" panose="020B0402040204020203" pitchFamily="34" charset="0"/>
                <a:cs typeface="Segoe UI Semilight" panose="020B0402040204020203" pitchFamily="34" charset="0"/>
              </a:rPr>
              <a:t>הפקנו מידע מכותרת ותמונה וניסינו לנחש מה יסופר בו. בנוסף, התיידדנו עם מילים מהסיפור. </a:t>
            </a:r>
            <a:br>
              <a:rPr lang="en-US" sz="2800" dirty="0">
                <a:latin typeface="Segoe UI Semilight" panose="020B0402040204020203" pitchFamily="34" charset="0"/>
                <a:cs typeface="Segoe UI Semilight" panose="020B0402040204020203" pitchFamily="34" charset="0"/>
              </a:rPr>
            </a:br>
            <a:endParaRPr lang="he-IL" sz="2800" dirty="0">
              <a:latin typeface="Segoe UI Semilight" panose="020B0402040204020203" pitchFamily="34" charset="0"/>
              <a:cs typeface="Segoe UI Semilight" panose="020B0402040204020203" pitchFamily="34" charset="0"/>
            </a:endParaRPr>
          </a:p>
        </p:txBody>
      </p:sp>
      <p:sp>
        <p:nvSpPr>
          <p:cNvPr id="28" name="Freeform 14">
            <a:extLst>
              <a:ext uri="{FF2B5EF4-FFF2-40B4-BE49-F238E27FC236}">
                <a16:creationId xmlns:a16="http://schemas.microsoft.com/office/drawing/2014/main" id="{D5FB5730-C916-E869-A6D6-3759792486A9}"/>
              </a:ext>
            </a:extLst>
          </p:cNvPr>
          <p:cNvSpPr/>
          <p:nvPr/>
        </p:nvSpPr>
        <p:spPr>
          <a:xfrm>
            <a:off x="9803081" y="4781786"/>
            <a:ext cx="860331" cy="723428"/>
          </a:xfrm>
          <a:custGeom>
            <a:avLst/>
            <a:gdLst/>
            <a:ahLst/>
            <a:cxnLst/>
            <a:rect l="l" t="t" r="r" b="b"/>
            <a:pathLst>
              <a:path w="2061530" h="2198222">
                <a:moveTo>
                  <a:pt x="0" y="0"/>
                </a:moveTo>
                <a:lnTo>
                  <a:pt x="2061530" y="0"/>
                </a:lnTo>
                <a:lnTo>
                  <a:pt x="2061530" y="2198222"/>
                </a:lnTo>
                <a:lnTo>
                  <a:pt x="0" y="21982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nchor="ctr"/>
          <a:lstStyle/>
          <a:p>
            <a:pPr algn="ctr"/>
            <a:r>
              <a:rPr lang="he-IL" sz="3600" dirty="0"/>
              <a:t>3 </a:t>
            </a:r>
          </a:p>
        </p:txBody>
      </p:sp>
      <p:sp>
        <p:nvSpPr>
          <p:cNvPr id="35" name="TextBox 34">
            <a:extLst>
              <a:ext uri="{FF2B5EF4-FFF2-40B4-BE49-F238E27FC236}">
                <a16:creationId xmlns:a16="http://schemas.microsoft.com/office/drawing/2014/main" id="{83110A5E-9430-954A-DB70-844CDDEFEFEA}"/>
              </a:ext>
            </a:extLst>
          </p:cNvPr>
          <p:cNvSpPr txBox="1"/>
          <p:nvPr/>
        </p:nvSpPr>
        <p:spPr>
          <a:xfrm>
            <a:off x="579449" y="4712058"/>
            <a:ext cx="9004589" cy="1384995"/>
          </a:xfrm>
          <a:prstGeom prst="rect">
            <a:avLst/>
          </a:prstGeom>
          <a:noFill/>
        </p:spPr>
        <p:txBody>
          <a:bodyPr wrap="square" rtlCol="1">
            <a:spAutoFit/>
          </a:bodyPr>
          <a:lstStyle/>
          <a:p>
            <a:pPr algn="r" rtl="1"/>
            <a:r>
              <a:rPr lang="he-IL" sz="2800" dirty="0">
                <a:latin typeface="Segoe UI Semilight" panose="020B0402040204020203" pitchFamily="34" charset="0"/>
                <a:cs typeface="Segoe UI Semilight" panose="020B0402040204020203" pitchFamily="34" charset="0"/>
              </a:rPr>
              <a:t>נחשפנו למבנה של 'בעיה ופתרון' המאפיין את הסיפור ותרגלנו השלמת קלוז. בדקנו האם השערותינו לגבי תוכן הסיפור אומתו. </a:t>
            </a:r>
          </a:p>
        </p:txBody>
      </p:sp>
      <p:sp>
        <p:nvSpPr>
          <p:cNvPr id="32" name="Freeform 17">
            <a:extLst>
              <a:ext uri="{FF2B5EF4-FFF2-40B4-BE49-F238E27FC236}">
                <a16:creationId xmlns:a16="http://schemas.microsoft.com/office/drawing/2014/main" id="{096931B9-3075-CAEF-2CE9-88A69FAB9F37}"/>
              </a:ext>
            </a:extLst>
          </p:cNvPr>
          <p:cNvSpPr/>
          <p:nvPr/>
        </p:nvSpPr>
        <p:spPr>
          <a:xfrm>
            <a:off x="1260165" y="8249900"/>
            <a:ext cx="15511453" cy="845983"/>
          </a:xfrm>
          <a:custGeom>
            <a:avLst/>
            <a:gdLst/>
            <a:ahLst/>
            <a:cxnLst/>
            <a:rect l="l" t="t" r="r" b="b"/>
            <a:pathLst>
              <a:path w="1063615" h="1053003">
                <a:moveTo>
                  <a:pt x="1063615" y="1053003"/>
                </a:moveTo>
                <a:lnTo>
                  <a:pt x="0" y="1045383"/>
                </a:lnTo>
                <a:lnTo>
                  <a:pt x="0" y="378436"/>
                </a:lnTo>
                <a:lnTo>
                  <a:pt x="17780" y="19050"/>
                </a:lnTo>
                <a:lnTo>
                  <a:pt x="528162" y="0"/>
                </a:lnTo>
                <a:lnTo>
                  <a:pt x="1044565" y="5080"/>
                </a:lnTo>
                <a:close/>
              </a:path>
            </a:pathLst>
          </a:custGeom>
          <a:solidFill>
            <a:schemeClr val="bg2">
              <a:lumMod val="90000"/>
            </a:schemeClr>
          </a:solidFill>
        </p:spPr>
        <p:txBody>
          <a:bodyPr anchor="ctr"/>
          <a:lstStyle/>
          <a:p>
            <a:pPr algn="ctr" rtl="1"/>
            <a:r>
              <a:rPr lang="he-IL" sz="2800" b="1" dirty="0">
                <a:latin typeface="Segoe UI Light" panose="020B0502040204020203" pitchFamily="34" charset="0"/>
                <a:cs typeface="Segoe UI Light" panose="020B0502040204020203" pitchFamily="34" charset="0"/>
              </a:rPr>
              <a:t>שאלה למחשבה: מה התחדד לי בעקבות השיעור היום? מה אני מבין טוב יותר בזכות השיעור?</a:t>
            </a:r>
          </a:p>
        </p:txBody>
      </p:sp>
      <p:sp>
        <p:nvSpPr>
          <p:cNvPr id="2" name="Freeform 14">
            <a:extLst>
              <a:ext uri="{FF2B5EF4-FFF2-40B4-BE49-F238E27FC236}">
                <a16:creationId xmlns:a16="http://schemas.microsoft.com/office/drawing/2014/main" id="{44EC76AA-FAE1-62A9-423E-97107D7E90B5}"/>
              </a:ext>
            </a:extLst>
          </p:cNvPr>
          <p:cNvSpPr/>
          <p:nvPr/>
        </p:nvSpPr>
        <p:spPr>
          <a:xfrm>
            <a:off x="9834824" y="6372493"/>
            <a:ext cx="860331" cy="723428"/>
          </a:xfrm>
          <a:custGeom>
            <a:avLst/>
            <a:gdLst/>
            <a:ahLst/>
            <a:cxnLst/>
            <a:rect l="l" t="t" r="r" b="b"/>
            <a:pathLst>
              <a:path w="2061530" h="2198222">
                <a:moveTo>
                  <a:pt x="0" y="0"/>
                </a:moveTo>
                <a:lnTo>
                  <a:pt x="2061530" y="0"/>
                </a:lnTo>
                <a:lnTo>
                  <a:pt x="2061530" y="2198222"/>
                </a:lnTo>
                <a:lnTo>
                  <a:pt x="0" y="21982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nchor="ctr"/>
          <a:lstStyle/>
          <a:p>
            <a:pPr algn="ctr"/>
            <a:r>
              <a:rPr lang="he-IL" sz="3600" dirty="0"/>
              <a:t>4 </a:t>
            </a:r>
          </a:p>
        </p:txBody>
      </p:sp>
      <p:sp>
        <p:nvSpPr>
          <p:cNvPr id="4" name="TextBox 3">
            <a:extLst>
              <a:ext uri="{FF2B5EF4-FFF2-40B4-BE49-F238E27FC236}">
                <a16:creationId xmlns:a16="http://schemas.microsoft.com/office/drawing/2014/main" id="{CC29CF2B-43F3-995A-A697-3474C631ADB1}"/>
              </a:ext>
            </a:extLst>
          </p:cNvPr>
          <p:cNvSpPr txBox="1"/>
          <p:nvPr/>
        </p:nvSpPr>
        <p:spPr>
          <a:xfrm>
            <a:off x="587332" y="6403424"/>
            <a:ext cx="9004589" cy="1384995"/>
          </a:xfrm>
          <a:prstGeom prst="rect">
            <a:avLst/>
          </a:prstGeom>
          <a:noFill/>
        </p:spPr>
        <p:txBody>
          <a:bodyPr wrap="square" rtlCol="1">
            <a:spAutoFit/>
          </a:bodyPr>
          <a:lstStyle/>
          <a:p>
            <a:pPr algn="r" rtl="1"/>
            <a:r>
              <a:rPr lang="he-IL" sz="2800" dirty="0">
                <a:latin typeface="Segoe UI Semilight" panose="020B0402040204020203" pitchFamily="34" charset="0"/>
                <a:cs typeface="Segoe UI Semilight" panose="020B0402040204020203" pitchFamily="34" charset="0"/>
              </a:rPr>
              <a:t>פינת הלשון: למדנו ששורש כולל 4-3 אותיות המעניקות למשפחת המילים את משמעותה. תרגלנו יצירה של משפחות מילים.</a:t>
            </a:r>
          </a:p>
        </p:txBody>
      </p:sp>
      <p:sp>
        <p:nvSpPr>
          <p:cNvPr id="14" name="TextBox 13">
            <a:extLst>
              <a:ext uri="{FF2B5EF4-FFF2-40B4-BE49-F238E27FC236}">
                <a16:creationId xmlns:a16="http://schemas.microsoft.com/office/drawing/2014/main" id="{0F293073-ACFC-79EC-0449-782BDADF4784}"/>
              </a:ext>
            </a:extLst>
          </p:cNvPr>
          <p:cNvSpPr txBox="1"/>
          <p:nvPr/>
        </p:nvSpPr>
        <p:spPr>
          <a:xfrm>
            <a:off x="3849483" y="9467696"/>
            <a:ext cx="10849376" cy="689932"/>
          </a:xfrm>
          <a:prstGeom prst="rect">
            <a:avLst/>
          </a:prstGeom>
          <a:noFill/>
        </p:spPr>
        <p:txBody>
          <a:bodyPr wrap="square">
            <a:spAutoFit/>
          </a:bodyPr>
          <a:lstStyle/>
          <a:p>
            <a:endParaRPr lang="he-IL" dirty="0">
              <a:solidFill>
                <a:srgbClr val="000000"/>
              </a:solidFill>
              <a:effectLst/>
              <a:latin typeface="YAFdtfahXt8 0"/>
            </a:endParaRPr>
          </a:p>
          <a:p>
            <a:pPr algn="ctr" rtl="1">
              <a:lnSpc>
                <a:spcPts val="2500"/>
              </a:lnSpc>
            </a:pPr>
            <a:r>
              <a:rPr lang="he-IL" sz="2400" b="0" i="0" dirty="0">
                <a:solidFill>
                  <a:srgbClr val="000000"/>
                </a:solidFill>
                <a:effectLst/>
                <a:latin typeface="Segoe UI Semilight" panose="020B0402040204020203" pitchFamily="34" charset="0"/>
                <a:cs typeface="Segoe UI Semilight" panose="020B0402040204020203" pitchFamily="34" charset="0"/>
              </a:rPr>
              <a:t>המזכירות הפדגוגית, אגף שפות – הפיקוח על הוראת העברית ביסודי</a:t>
            </a:r>
            <a:endParaRPr lang="he-IL" sz="2800" dirty="0">
              <a:solidFill>
                <a:srgbClr val="000000"/>
              </a:solidFill>
              <a:effectLst/>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544514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57200" y="1094596"/>
            <a:ext cx="17555226" cy="8341765"/>
            <a:chOff x="246036" y="54157"/>
            <a:chExt cx="21589058" cy="11213618"/>
          </a:xfrm>
        </p:grpSpPr>
        <p:sp>
          <p:nvSpPr>
            <p:cNvPr id="3" name="Freeform 3"/>
            <p:cNvSpPr/>
            <p:nvPr/>
          </p:nvSpPr>
          <p:spPr>
            <a:xfrm>
              <a:off x="18661869" y="350583"/>
              <a:ext cx="2959559" cy="5153104"/>
            </a:xfrm>
            <a:custGeom>
              <a:avLst/>
              <a:gdLst/>
              <a:ahLst/>
              <a:cxnLst/>
              <a:rect l="l" t="t" r="r" b="b"/>
              <a:pathLst>
                <a:path w="2959559" h="5153104">
                  <a:moveTo>
                    <a:pt x="0" y="0"/>
                  </a:moveTo>
                  <a:lnTo>
                    <a:pt x="2959559" y="0"/>
                  </a:lnTo>
                  <a:lnTo>
                    <a:pt x="2959559" y="5153104"/>
                  </a:lnTo>
                  <a:lnTo>
                    <a:pt x="0" y="5153104"/>
                  </a:lnTo>
                  <a:lnTo>
                    <a:pt x="0" y="0"/>
                  </a:lnTo>
                  <a:close/>
                </a:path>
              </a:pathLst>
            </a:custGeom>
            <a:blipFill>
              <a:blip r:embed="rId3">
                <a:extLst>
                  <a:ext uri="{96DAC541-7B7A-43D3-8B79-37D633B846F1}">
                    <asvg:svgBlip xmlns:asvg="http://schemas.microsoft.com/office/drawing/2016/SVG/main" r:embed="rId4"/>
                  </a:ext>
                </a:extLst>
              </a:blip>
              <a:stretch>
                <a:fillRect l="-187821" b="-27734"/>
              </a:stretch>
            </a:blipFill>
          </p:spPr>
          <p:txBody>
            <a:bodyPr/>
            <a:lstStyle/>
            <a:p>
              <a:endParaRPr lang="he-IL"/>
            </a:p>
          </p:txBody>
        </p:sp>
        <p:sp>
          <p:nvSpPr>
            <p:cNvPr id="4" name="Freeform 4"/>
            <p:cNvSpPr/>
            <p:nvPr/>
          </p:nvSpPr>
          <p:spPr>
            <a:xfrm>
              <a:off x="246036" y="6199899"/>
              <a:ext cx="7792439" cy="5067876"/>
            </a:xfrm>
            <a:custGeom>
              <a:avLst/>
              <a:gdLst/>
              <a:ahLst/>
              <a:cxnLst/>
              <a:rect l="l" t="t" r="r" b="b"/>
              <a:pathLst>
                <a:path w="7792439" h="5067876">
                  <a:moveTo>
                    <a:pt x="0" y="0"/>
                  </a:moveTo>
                  <a:lnTo>
                    <a:pt x="7792439" y="0"/>
                  </a:lnTo>
                  <a:lnTo>
                    <a:pt x="7792439" y="5067876"/>
                  </a:lnTo>
                  <a:lnTo>
                    <a:pt x="0" y="5067876"/>
                  </a:lnTo>
                  <a:lnTo>
                    <a:pt x="0" y="0"/>
                  </a:lnTo>
                  <a:close/>
                </a:path>
              </a:pathLst>
            </a:custGeom>
            <a:blipFill>
              <a:blip r:embed="rId3">
                <a:extLst>
                  <a:ext uri="{96DAC541-7B7A-43D3-8B79-37D633B846F1}">
                    <asvg:svgBlip xmlns:asvg="http://schemas.microsoft.com/office/drawing/2016/SVG/main" r:embed="rId4"/>
                  </a:ext>
                </a:extLst>
              </a:blip>
              <a:stretch>
                <a:fillRect t="-29882" r="-9314"/>
              </a:stretch>
            </a:blipFill>
          </p:spPr>
          <p:txBody>
            <a:bodyPr/>
            <a:lstStyle/>
            <a:p>
              <a:endParaRPr lang="he-IL" dirty="0"/>
            </a:p>
          </p:txBody>
        </p:sp>
        <p:grpSp>
          <p:nvGrpSpPr>
            <p:cNvPr id="5" name="Group 5"/>
            <p:cNvGrpSpPr/>
            <p:nvPr/>
          </p:nvGrpSpPr>
          <p:grpSpPr>
            <a:xfrm>
              <a:off x="7621013" y="11104841"/>
              <a:ext cx="11386188" cy="162932"/>
              <a:chOff x="0" y="215899"/>
              <a:chExt cx="9249643" cy="132359"/>
            </a:xfrm>
          </p:grpSpPr>
          <p:sp>
            <p:nvSpPr>
              <p:cNvPr id="6" name="Freeform 6"/>
              <p:cNvSpPr/>
              <p:nvPr/>
            </p:nvSpPr>
            <p:spPr>
              <a:xfrm>
                <a:off x="0" y="215899"/>
                <a:ext cx="9249643" cy="132359"/>
              </a:xfrm>
              <a:custGeom>
                <a:avLst/>
                <a:gdLst/>
                <a:ahLst/>
                <a:cxnLst/>
                <a:rect l="l" t="t" r="r" b="b"/>
                <a:pathLst>
                  <a:path w="6204928" h="76200">
                    <a:moveTo>
                      <a:pt x="0" y="0"/>
                    </a:moveTo>
                    <a:lnTo>
                      <a:pt x="6204928" y="0"/>
                    </a:lnTo>
                    <a:lnTo>
                      <a:pt x="6204928" y="76200"/>
                    </a:lnTo>
                    <a:lnTo>
                      <a:pt x="0" y="76200"/>
                    </a:lnTo>
                    <a:close/>
                  </a:path>
                </a:pathLst>
              </a:custGeom>
              <a:solidFill>
                <a:srgbClr val="2B3547"/>
              </a:solidFill>
            </p:spPr>
            <p:txBody>
              <a:bodyPr/>
              <a:lstStyle/>
              <a:p>
                <a:endParaRPr lang="he-IL"/>
              </a:p>
            </p:txBody>
          </p:sp>
        </p:grpSp>
        <p:grpSp>
          <p:nvGrpSpPr>
            <p:cNvPr id="7" name="Group 7"/>
            <p:cNvGrpSpPr/>
            <p:nvPr/>
          </p:nvGrpSpPr>
          <p:grpSpPr>
            <a:xfrm>
              <a:off x="7662799" y="88712"/>
              <a:ext cx="11346563" cy="625341"/>
              <a:chOff x="0" y="0"/>
              <a:chExt cx="9217454" cy="508000"/>
            </a:xfrm>
          </p:grpSpPr>
          <p:sp>
            <p:nvSpPr>
              <p:cNvPr id="8" name="Freeform 8"/>
              <p:cNvSpPr/>
              <p:nvPr/>
            </p:nvSpPr>
            <p:spPr>
              <a:xfrm>
                <a:off x="0" y="215900"/>
                <a:ext cx="9217454" cy="76200"/>
              </a:xfrm>
              <a:custGeom>
                <a:avLst/>
                <a:gdLst/>
                <a:ahLst/>
                <a:cxnLst/>
                <a:rect l="l" t="t" r="r" b="b"/>
                <a:pathLst>
                  <a:path w="9217454" h="76200">
                    <a:moveTo>
                      <a:pt x="0" y="0"/>
                    </a:moveTo>
                    <a:lnTo>
                      <a:pt x="9217454" y="0"/>
                    </a:lnTo>
                    <a:lnTo>
                      <a:pt x="9217454" y="76200"/>
                    </a:lnTo>
                    <a:lnTo>
                      <a:pt x="0" y="76200"/>
                    </a:lnTo>
                    <a:close/>
                  </a:path>
                </a:pathLst>
              </a:custGeom>
              <a:solidFill>
                <a:srgbClr val="2B3547"/>
              </a:solidFill>
            </p:spPr>
            <p:txBody>
              <a:bodyPr/>
              <a:lstStyle/>
              <a:p>
                <a:endParaRPr lang="he-IL"/>
              </a:p>
            </p:txBody>
          </p:sp>
        </p:grpSp>
        <p:sp>
          <p:nvSpPr>
            <p:cNvPr id="9" name="Freeform 9"/>
            <p:cNvSpPr/>
            <p:nvPr/>
          </p:nvSpPr>
          <p:spPr>
            <a:xfrm>
              <a:off x="296836" y="363283"/>
              <a:ext cx="7667927" cy="6079240"/>
            </a:xfrm>
            <a:custGeom>
              <a:avLst/>
              <a:gdLst/>
              <a:ahLst/>
              <a:cxnLst/>
              <a:rect l="l" t="t" r="r" b="b"/>
              <a:pathLst>
                <a:path w="7667927" h="6079240">
                  <a:moveTo>
                    <a:pt x="0" y="0"/>
                  </a:moveTo>
                  <a:lnTo>
                    <a:pt x="7667927" y="0"/>
                  </a:lnTo>
                  <a:lnTo>
                    <a:pt x="7667927" y="6079240"/>
                  </a:lnTo>
                  <a:lnTo>
                    <a:pt x="0" y="6079240"/>
                  </a:lnTo>
                  <a:lnTo>
                    <a:pt x="0" y="0"/>
                  </a:lnTo>
                  <a:close/>
                </a:path>
              </a:pathLst>
            </a:custGeom>
            <a:blipFill>
              <a:blip r:embed="rId3">
                <a:extLst>
                  <a:ext uri="{96DAC541-7B7A-43D3-8B79-37D633B846F1}">
                    <asvg:svgBlip xmlns:asvg="http://schemas.microsoft.com/office/drawing/2016/SVG/main" r:embed="rId4"/>
                  </a:ext>
                </a:extLst>
              </a:blip>
              <a:stretch>
                <a:fillRect r="-11089" b="-8274"/>
              </a:stretch>
            </a:blipFill>
          </p:spPr>
          <p:txBody>
            <a:bodyPr/>
            <a:lstStyle/>
            <a:p>
              <a:endParaRPr lang="he-IL" dirty="0"/>
            </a:p>
          </p:txBody>
        </p:sp>
        <p:sp>
          <p:nvSpPr>
            <p:cNvPr id="10" name="Freeform 10"/>
            <p:cNvSpPr/>
            <p:nvPr/>
          </p:nvSpPr>
          <p:spPr>
            <a:xfrm rot="5400000" flipV="1">
              <a:off x="18769566" y="8326675"/>
              <a:ext cx="4784196" cy="561578"/>
            </a:xfrm>
            <a:custGeom>
              <a:avLst/>
              <a:gdLst/>
              <a:ahLst/>
              <a:cxnLst/>
              <a:rect l="l" t="t" r="r" b="b"/>
              <a:pathLst>
                <a:path w="2781546" h="561577">
                  <a:moveTo>
                    <a:pt x="0" y="561577"/>
                  </a:moveTo>
                  <a:lnTo>
                    <a:pt x="2781546" y="561577"/>
                  </a:lnTo>
                  <a:lnTo>
                    <a:pt x="2781546" y="0"/>
                  </a:lnTo>
                  <a:lnTo>
                    <a:pt x="0" y="0"/>
                  </a:lnTo>
                  <a:lnTo>
                    <a:pt x="0" y="561577"/>
                  </a:lnTo>
                  <a:close/>
                </a:path>
              </a:pathLst>
            </a:custGeom>
            <a:blipFill>
              <a:blip r:embed="rId5">
                <a:extLst>
                  <a:ext uri="{96DAC541-7B7A-43D3-8B79-37D633B846F1}">
                    <asvg:svgBlip xmlns:asvg="http://schemas.microsoft.com/office/drawing/2016/SVG/main" r:embed="rId6"/>
                  </a:ext>
                </a:extLst>
              </a:blip>
              <a:stretch>
                <a:fillRect r="-24386"/>
              </a:stretch>
            </a:blipFill>
          </p:spPr>
          <p:txBody>
            <a:bodyPr/>
            <a:lstStyle/>
            <a:p>
              <a:endParaRPr lang="he-IL" dirty="0"/>
            </a:p>
          </p:txBody>
        </p:sp>
        <p:sp>
          <p:nvSpPr>
            <p:cNvPr id="12" name="Freeform 12"/>
            <p:cNvSpPr/>
            <p:nvPr/>
          </p:nvSpPr>
          <p:spPr>
            <a:xfrm rot="4770497">
              <a:off x="21163671" y="67859"/>
              <a:ext cx="685126" cy="657721"/>
            </a:xfrm>
            <a:custGeom>
              <a:avLst/>
              <a:gdLst/>
              <a:ahLst/>
              <a:cxnLst/>
              <a:rect l="l" t="t" r="r" b="b"/>
              <a:pathLst>
                <a:path w="685126" h="657721">
                  <a:moveTo>
                    <a:pt x="0" y="0"/>
                  </a:moveTo>
                  <a:lnTo>
                    <a:pt x="685126" y="0"/>
                  </a:lnTo>
                  <a:lnTo>
                    <a:pt x="685126" y="657720"/>
                  </a:lnTo>
                  <a:lnTo>
                    <a:pt x="0" y="65772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he-IL"/>
            </a:p>
          </p:txBody>
        </p:sp>
      </p:grpSp>
      <p:sp>
        <p:nvSpPr>
          <p:cNvPr id="28" name="TextBox 27">
            <a:extLst>
              <a:ext uri="{FF2B5EF4-FFF2-40B4-BE49-F238E27FC236}">
                <a16:creationId xmlns:a16="http://schemas.microsoft.com/office/drawing/2014/main" id="{8C16D295-5AA7-98DE-49C8-868578F7F0CF}"/>
              </a:ext>
            </a:extLst>
          </p:cNvPr>
          <p:cNvSpPr txBox="1"/>
          <p:nvPr/>
        </p:nvSpPr>
        <p:spPr>
          <a:xfrm>
            <a:off x="4459121" y="-104324"/>
            <a:ext cx="9144000" cy="1303242"/>
          </a:xfrm>
          <a:prstGeom prst="rect">
            <a:avLst/>
          </a:prstGeom>
          <a:noFill/>
        </p:spPr>
        <p:txBody>
          <a:bodyPr wrap="square">
            <a:spAutoFit/>
          </a:bodyPr>
          <a:lstStyle/>
          <a:p>
            <a:endParaRPr lang="he-IL" dirty="0">
              <a:solidFill>
                <a:srgbClr val="000000"/>
              </a:solidFill>
              <a:effectLst/>
              <a:latin typeface="YAFdtfahXt8 0"/>
            </a:endParaRPr>
          </a:p>
          <a:p>
            <a:pPr algn="ctr">
              <a:lnSpc>
                <a:spcPts val="2500"/>
              </a:lnSpc>
            </a:pPr>
            <a:r>
              <a:rPr lang="he-IL" b="1" i="0" dirty="0">
                <a:solidFill>
                  <a:srgbClr val="000000"/>
                </a:solidFill>
                <a:effectLst/>
                <a:latin typeface="Segoe UI Semilight" panose="020B0402040204020203" pitchFamily="34" charset="0"/>
                <a:cs typeface="Segoe UI Semilight" panose="020B0402040204020203" pitchFamily="34" charset="0"/>
              </a:rPr>
              <a:t>משרד החינוך</a:t>
            </a:r>
            <a:endParaRPr lang="he-IL" dirty="0">
              <a:solidFill>
                <a:srgbClr val="000000"/>
              </a:solidFill>
              <a:effectLst/>
              <a:latin typeface="Segoe UI Semilight" panose="020B0402040204020203" pitchFamily="34" charset="0"/>
              <a:cs typeface="Segoe UI Semilight" panose="020B0402040204020203" pitchFamily="34" charset="0"/>
            </a:endParaRPr>
          </a:p>
          <a:p>
            <a:pPr algn="ctr">
              <a:lnSpc>
                <a:spcPts val="2500"/>
              </a:lnSpc>
            </a:pPr>
            <a:r>
              <a:rPr lang="he-IL" b="0" i="0" dirty="0">
                <a:solidFill>
                  <a:srgbClr val="000000"/>
                </a:solidFill>
                <a:effectLst/>
                <a:latin typeface="Segoe UI Semilight" panose="020B0402040204020203" pitchFamily="34" charset="0"/>
                <a:cs typeface="Segoe UI Semilight" panose="020B0402040204020203" pitchFamily="34" charset="0"/>
              </a:rPr>
              <a:t>המזכירות הפדגוגית – אגף שפות</a:t>
            </a:r>
            <a:endParaRPr lang="he-IL" dirty="0">
              <a:solidFill>
                <a:srgbClr val="000000"/>
              </a:solidFill>
              <a:effectLst/>
              <a:latin typeface="Segoe UI Semilight" panose="020B0402040204020203" pitchFamily="34" charset="0"/>
              <a:cs typeface="Segoe UI Semilight" panose="020B0402040204020203" pitchFamily="34" charset="0"/>
            </a:endParaRPr>
          </a:p>
          <a:p>
            <a:pPr algn="ctr">
              <a:lnSpc>
                <a:spcPts val="2500"/>
              </a:lnSpc>
            </a:pPr>
            <a:r>
              <a:rPr lang="he-IL" b="0" i="0" dirty="0">
                <a:solidFill>
                  <a:srgbClr val="000000"/>
                </a:solidFill>
                <a:effectLst/>
                <a:latin typeface="Segoe UI Semilight" panose="020B0402040204020203" pitchFamily="34" charset="0"/>
                <a:cs typeface="Segoe UI Semilight" panose="020B0402040204020203" pitchFamily="34" charset="0"/>
              </a:rPr>
              <a:t>הפיקוח על הוראת העברית ביסודי</a:t>
            </a:r>
            <a:endParaRPr lang="he-IL" dirty="0">
              <a:solidFill>
                <a:srgbClr val="000000"/>
              </a:solidFill>
              <a:effectLst/>
              <a:latin typeface="Segoe UI Semilight" panose="020B0402040204020203" pitchFamily="34" charset="0"/>
              <a:cs typeface="Segoe UI Semilight" panose="020B0402040204020203" pitchFamily="34" charset="0"/>
            </a:endParaRPr>
          </a:p>
        </p:txBody>
      </p:sp>
      <p:pic>
        <p:nvPicPr>
          <p:cNvPr id="16" name="תמונה 15">
            <a:extLst>
              <a:ext uri="{FF2B5EF4-FFF2-40B4-BE49-F238E27FC236}">
                <a16:creationId xmlns:a16="http://schemas.microsoft.com/office/drawing/2014/main" id="{2DBA6FF0-1154-CF5D-5F77-60F42378E9A0}"/>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3095926" y="2023080"/>
            <a:ext cx="4572396" cy="2365453"/>
          </a:xfrm>
          <a:prstGeom prst="rect">
            <a:avLst/>
          </a:prstGeom>
        </p:spPr>
      </p:pic>
      <p:grpSp>
        <p:nvGrpSpPr>
          <p:cNvPr id="43" name="Group 16">
            <a:extLst>
              <a:ext uri="{FF2B5EF4-FFF2-40B4-BE49-F238E27FC236}">
                <a16:creationId xmlns:a16="http://schemas.microsoft.com/office/drawing/2014/main" id="{EA1F1DB5-A707-8876-BA46-6B4243C89E75}"/>
              </a:ext>
            </a:extLst>
          </p:cNvPr>
          <p:cNvGrpSpPr/>
          <p:nvPr/>
        </p:nvGrpSpPr>
        <p:grpSpPr>
          <a:xfrm>
            <a:off x="8915400" y="2047660"/>
            <a:ext cx="8080180" cy="2231963"/>
            <a:chOff x="0" y="0"/>
            <a:chExt cx="1086475" cy="1080943"/>
          </a:xfrm>
          <a:solidFill>
            <a:schemeClr val="bg2">
              <a:lumMod val="90000"/>
            </a:schemeClr>
          </a:solidFill>
        </p:grpSpPr>
        <p:sp>
          <p:nvSpPr>
            <p:cNvPr id="51" name="Freeform 17">
              <a:extLst>
                <a:ext uri="{FF2B5EF4-FFF2-40B4-BE49-F238E27FC236}">
                  <a16:creationId xmlns:a16="http://schemas.microsoft.com/office/drawing/2014/main" id="{DD73238B-BC88-72DE-170B-60372E373EC8}"/>
                </a:ext>
              </a:extLst>
            </p:cNvPr>
            <p:cNvSpPr/>
            <p:nvPr/>
          </p:nvSpPr>
          <p:spPr>
            <a:xfrm>
              <a:off x="10160" y="16510"/>
              <a:ext cx="1063615" cy="1053003"/>
            </a:xfrm>
            <a:custGeom>
              <a:avLst/>
              <a:gdLst/>
              <a:ahLst/>
              <a:cxnLst/>
              <a:rect l="l" t="t" r="r" b="b"/>
              <a:pathLst>
                <a:path w="1063615" h="1053003">
                  <a:moveTo>
                    <a:pt x="1063615" y="1053003"/>
                  </a:moveTo>
                  <a:lnTo>
                    <a:pt x="0" y="1045383"/>
                  </a:lnTo>
                  <a:lnTo>
                    <a:pt x="0" y="378436"/>
                  </a:lnTo>
                  <a:lnTo>
                    <a:pt x="17780" y="19050"/>
                  </a:lnTo>
                  <a:lnTo>
                    <a:pt x="528162" y="0"/>
                  </a:lnTo>
                  <a:lnTo>
                    <a:pt x="1044565" y="5080"/>
                  </a:lnTo>
                  <a:close/>
                </a:path>
              </a:pathLst>
            </a:custGeom>
            <a:grpFill/>
          </p:spPr>
          <p:txBody>
            <a:bodyPr/>
            <a:lstStyle/>
            <a:p>
              <a:endParaRPr lang="he-IL" dirty="0"/>
            </a:p>
          </p:txBody>
        </p:sp>
        <p:sp>
          <p:nvSpPr>
            <p:cNvPr id="52" name="Freeform 18">
              <a:extLst>
                <a:ext uri="{FF2B5EF4-FFF2-40B4-BE49-F238E27FC236}">
                  <a16:creationId xmlns:a16="http://schemas.microsoft.com/office/drawing/2014/main" id="{F752E9AF-EBE4-3A0F-A9CE-83637F326867}"/>
                </a:ext>
              </a:extLst>
            </p:cNvPr>
            <p:cNvSpPr/>
            <p:nvPr/>
          </p:nvSpPr>
          <p:spPr>
            <a:xfrm>
              <a:off x="-3810" y="0"/>
              <a:ext cx="1092825" cy="1079673"/>
            </a:xfrm>
            <a:custGeom>
              <a:avLst/>
              <a:gdLst/>
              <a:ahLst/>
              <a:cxnLst/>
              <a:rect l="l" t="t" r="r" b="b"/>
              <a:pathLst>
                <a:path w="1092825" h="1079673">
                  <a:moveTo>
                    <a:pt x="1058535" y="21590"/>
                  </a:moveTo>
                  <a:cubicBezTo>
                    <a:pt x="1059805" y="34290"/>
                    <a:pt x="1059805" y="44450"/>
                    <a:pt x="1061075" y="54610"/>
                  </a:cubicBezTo>
                  <a:cubicBezTo>
                    <a:pt x="1063615" y="79097"/>
                    <a:pt x="1064885" y="100459"/>
                    <a:pt x="1067425" y="121058"/>
                  </a:cubicBezTo>
                  <a:cubicBezTo>
                    <a:pt x="1067425" y="150812"/>
                    <a:pt x="1080125" y="737497"/>
                    <a:pt x="1086475" y="767251"/>
                  </a:cubicBezTo>
                  <a:cubicBezTo>
                    <a:pt x="1092825" y="812263"/>
                    <a:pt x="1089015" y="858038"/>
                    <a:pt x="1089015" y="903051"/>
                  </a:cubicBezTo>
                  <a:cubicBezTo>
                    <a:pt x="1089015" y="942723"/>
                    <a:pt x="1090285" y="979343"/>
                    <a:pt x="1091555" y="1018713"/>
                  </a:cubicBezTo>
                  <a:cubicBezTo>
                    <a:pt x="1091555" y="1040303"/>
                    <a:pt x="1091555" y="1054273"/>
                    <a:pt x="1091555" y="1078403"/>
                  </a:cubicBezTo>
                  <a:cubicBezTo>
                    <a:pt x="1068695" y="1078403"/>
                    <a:pt x="1048375" y="1079673"/>
                    <a:pt x="1030071" y="1078403"/>
                  </a:cubicBezTo>
                  <a:cubicBezTo>
                    <a:pt x="979568" y="1073323"/>
                    <a:pt x="928288" y="1079673"/>
                    <a:pt x="877785" y="1074593"/>
                  </a:cubicBezTo>
                  <a:cubicBezTo>
                    <a:pt x="847483" y="1070783"/>
                    <a:pt x="817958" y="1073323"/>
                    <a:pt x="787656" y="1070783"/>
                  </a:cubicBezTo>
                  <a:cubicBezTo>
                    <a:pt x="773670" y="1069513"/>
                    <a:pt x="759685" y="1068243"/>
                    <a:pt x="745699" y="1066973"/>
                  </a:cubicBezTo>
                  <a:cubicBezTo>
                    <a:pt x="737152" y="1066973"/>
                    <a:pt x="729383" y="1068243"/>
                    <a:pt x="720836" y="1068243"/>
                  </a:cubicBezTo>
                  <a:cubicBezTo>
                    <a:pt x="699081" y="1066973"/>
                    <a:pt x="639253" y="1068243"/>
                    <a:pt x="617498" y="1066973"/>
                  </a:cubicBezTo>
                  <a:cubicBezTo>
                    <a:pt x="601959" y="1065703"/>
                    <a:pt x="291169" y="1074593"/>
                    <a:pt x="275630" y="1073323"/>
                  </a:cubicBezTo>
                  <a:cubicBezTo>
                    <a:pt x="271745" y="1073323"/>
                    <a:pt x="267083" y="1074593"/>
                    <a:pt x="263198" y="1074593"/>
                  </a:cubicBezTo>
                  <a:cubicBezTo>
                    <a:pt x="253874" y="1074593"/>
                    <a:pt x="245328" y="1075863"/>
                    <a:pt x="236004" y="1075863"/>
                  </a:cubicBezTo>
                  <a:cubicBezTo>
                    <a:pt x="212695" y="1075863"/>
                    <a:pt x="190163" y="1074593"/>
                    <a:pt x="166853" y="1073323"/>
                  </a:cubicBezTo>
                  <a:cubicBezTo>
                    <a:pt x="152868" y="1072053"/>
                    <a:pt x="138882" y="1070783"/>
                    <a:pt x="125674" y="1069513"/>
                  </a:cubicBezTo>
                  <a:cubicBezTo>
                    <a:pt x="100811" y="1068243"/>
                    <a:pt x="75947" y="1066973"/>
                    <a:pt x="48260" y="1066973"/>
                  </a:cubicBezTo>
                  <a:cubicBezTo>
                    <a:pt x="38100" y="1066973"/>
                    <a:pt x="29210" y="1066973"/>
                    <a:pt x="19050" y="1065703"/>
                  </a:cubicBezTo>
                  <a:cubicBezTo>
                    <a:pt x="10160" y="1064433"/>
                    <a:pt x="5080" y="1058083"/>
                    <a:pt x="7620" y="1049193"/>
                  </a:cubicBezTo>
                  <a:cubicBezTo>
                    <a:pt x="16510" y="1017489"/>
                    <a:pt x="12700" y="998416"/>
                    <a:pt x="11430" y="978580"/>
                  </a:cubicBezTo>
                  <a:cubicBezTo>
                    <a:pt x="10160" y="938145"/>
                    <a:pt x="6350" y="898473"/>
                    <a:pt x="7620" y="858038"/>
                  </a:cubicBezTo>
                  <a:cubicBezTo>
                    <a:pt x="5080" y="807686"/>
                    <a:pt x="0" y="184380"/>
                    <a:pt x="7620" y="133264"/>
                  </a:cubicBezTo>
                  <a:cubicBezTo>
                    <a:pt x="8890" y="123346"/>
                    <a:pt x="7620" y="112665"/>
                    <a:pt x="8890" y="102748"/>
                  </a:cubicBezTo>
                  <a:cubicBezTo>
                    <a:pt x="10160" y="86726"/>
                    <a:pt x="12700" y="69179"/>
                    <a:pt x="13970" y="44450"/>
                  </a:cubicBezTo>
                  <a:cubicBezTo>
                    <a:pt x="13970" y="41910"/>
                    <a:pt x="15240" y="39370"/>
                    <a:pt x="16510" y="38100"/>
                  </a:cubicBezTo>
                  <a:cubicBezTo>
                    <a:pt x="38100" y="35560"/>
                    <a:pt x="56523" y="30480"/>
                    <a:pt x="68955" y="29210"/>
                  </a:cubicBezTo>
                  <a:cubicBezTo>
                    <a:pt x="89933" y="25400"/>
                    <a:pt x="110911" y="22860"/>
                    <a:pt x="132666" y="20320"/>
                  </a:cubicBezTo>
                  <a:cubicBezTo>
                    <a:pt x="147429" y="17780"/>
                    <a:pt x="162191" y="16510"/>
                    <a:pt x="176177" y="13970"/>
                  </a:cubicBezTo>
                  <a:cubicBezTo>
                    <a:pt x="190163" y="11430"/>
                    <a:pt x="204925" y="8890"/>
                    <a:pt x="218911" y="8890"/>
                  </a:cubicBezTo>
                  <a:cubicBezTo>
                    <a:pt x="234450" y="7620"/>
                    <a:pt x="249990" y="10160"/>
                    <a:pt x="265529" y="8890"/>
                  </a:cubicBezTo>
                  <a:cubicBezTo>
                    <a:pt x="284953" y="8890"/>
                    <a:pt x="636923" y="6350"/>
                    <a:pt x="656347" y="5080"/>
                  </a:cubicBezTo>
                  <a:cubicBezTo>
                    <a:pt x="674994" y="3810"/>
                    <a:pt x="693642" y="2540"/>
                    <a:pt x="713066" y="2540"/>
                  </a:cubicBezTo>
                  <a:cubicBezTo>
                    <a:pt x="744922" y="1270"/>
                    <a:pt x="776001" y="0"/>
                    <a:pt x="807857" y="0"/>
                  </a:cubicBezTo>
                  <a:cubicBezTo>
                    <a:pt x="821065" y="0"/>
                    <a:pt x="835051" y="2540"/>
                    <a:pt x="848260" y="2540"/>
                  </a:cubicBezTo>
                  <a:cubicBezTo>
                    <a:pt x="884777" y="3810"/>
                    <a:pt x="922072" y="5080"/>
                    <a:pt x="958590" y="7620"/>
                  </a:cubicBezTo>
                  <a:cubicBezTo>
                    <a:pt x="978014" y="8890"/>
                    <a:pt x="997439" y="12700"/>
                    <a:pt x="1016863" y="16510"/>
                  </a:cubicBezTo>
                  <a:cubicBezTo>
                    <a:pt x="1021525" y="16510"/>
                    <a:pt x="1026187" y="16510"/>
                    <a:pt x="1030071" y="16510"/>
                  </a:cubicBezTo>
                  <a:cubicBezTo>
                    <a:pt x="1039485" y="17780"/>
                    <a:pt x="1048375" y="20320"/>
                    <a:pt x="1058535" y="21590"/>
                  </a:cubicBezTo>
                  <a:close/>
                  <a:moveTo>
                    <a:pt x="1068695" y="1061893"/>
                  </a:moveTo>
                  <a:cubicBezTo>
                    <a:pt x="1069965" y="1045383"/>
                    <a:pt x="1071235" y="1032683"/>
                    <a:pt x="1071235" y="1019983"/>
                  </a:cubicBezTo>
                  <a:cubicBezTo>
                    <a:pt x="1069965" y="975528"/>
                    <a:pt x="1068695" y="935093"/>
                    <a:pt x="1068695" y="891607"/>
                  </a:cubicBezTo>
                  <a:cubicBezTo>
                    <a:pt x="1068695" y="871771"/>
                    <a:pt x="1071235" y="851935"/>
                    <a:pt x="1069965" y="832099"/>
                  </a:cubicBezTo>
                  <a:cubicBezTo>
                    <a:pt x="1069965" y="813789"/>
                    <a:pt x="1068695" y="794716"/>
                    <a:pt x="1067425" y="776406"/>
                  </a:cubicBezTo>
                  <a:cubicBezTo>
                    <a:pt x="1062345" y="748178"/>
                    <a:pt x="1050915" y="163781"/>
                    <a:pt x="1050915" y="135553"/>
                  </a:cubicBezTo>
                  <a:cubicBezTo>
                    <a:pt x="1048375" y="111903"/>
                    <a:pt x="1045835" y="87489"/>
                    <a:pt x="1043295" y="63500"/>
                  </a:cubicBezTo>
                  <a:cubicBezTo>
                    <a:pt x="1042025" y="44450"/>
                    <a:pt x="1040755" y="43180"/>
                    <a:pt x="1027741" y="41910"/>
                  </a:cubicBezTo>
                  <a:cubicBezTo>
                    <a:pt x="1025410" y="41910"/>
                    <a:pt x="1023856" y="41910"/>
                    <a:pt x="1021525" y="40640"/>
                  </a:cubicBezTo>
                  <a:cubicBezTo>
                    <a:pt x="1002100" y="36830"/>
                    <a:pt x="981899" y="31750"/>
                    <a:pt x="962475" y="30480"/>
                  </a:cubicBezTo>
                  <a:cubicBezTo>
                    <a:pt x="915079" y="26670"/>
                    <a:pt x="866907" y="25400"/>
                    <a:pt x="819512" y="22860"/>
                  </a:cubicBezTo>
                  <a:cubicBezTo>
                    <a:pt x="812519" y="22860"/>
                    <a:pt x="804749" y="22860"/>
                    <a:pt x="797756" y="22860"/>
                  </a:cubicBezTo>
                  <a:cubicBezTo>
                    <a:pt x="786102" y="22860"/>
                    <a:pt x="774447" y="22860"/>
                    <a:pt x="763569" y="22860"/>
                  </a:cubicBezTo>
                  <a:cubicBezTo>
                    <a:pt x="738706" y="22860"/>
                    <a:pt x="713843" y="22860"/>
                    <a:pt x="689757" y="24130"/>
                  </a:cubicBezTo>
                  <a:cubicBezTo>
                    <a:pt x="668779" y="25400"/>
                    <a:pt x="315255" y="29210"/>
                    <a:pt x="294277" y="29210"/>
                  </a:cubicBezTo>
                  <a:cubicBezTo>
                    <a:pt x="260090" y="29210"/>
                    <a:pt x="225903" y="26670"/>
                    <a:pt x="191717" y="33020"/>
                  </a:cubicBezTo>
                  <a:cubicBezTo>
                    <a:pt x="173846" y="36830"/>
                    <a:pt x="156753" y="36830"/>
                    <a:pt x="139659" y="38100"/>
                  </a:cubicBezTo>
                  <a:cubicBezTo>
                    <a:pt x="110134" y="41910"/>
                    <a:pt x="80609" y="45720"/>
                    <a:pt x="49530" y="50800"/>
                  </a:cubicBezTo>
                  <a:cubicBezTo>
                    <a:pt x="36830" y="50800"/>
                    <a:pt x="34290" y="53340"/>
                    <a:pt x="33020" y="66890"/>
                  </a:cubicBezTo>
                  <a:cubicBezTo>
                    <a:pt x="31750" y="80623"/>
                    <a:pt x="31750" y="94355"/>
                    <a:pt x="30480" y="108088"/>
                  </a:cubicBezTo>
                  <a:cubicBezTo>
                    <a:pt x="29210" y="130976"/>
                    <a:pt x="26670" y="153100"/>
                    <a:pt x="25400" y="175988"/>
                  </a:cubicBezTo>
                  <a:cubicBezTo>
                    <a:pt x="20320" y="200401"/>
                    <a:pt x="26670" y="797005"/>
                    <a:pt x="29210" y="821418"/>
                  </a:cubicBezTo>
                  <a:cubicBezTo>
                    <a:pt x="29210" y="847358"/>
                    <a:pt x="29210" y="874060"/>
                    <a:pt x="30480" y="899999"/>
                  </a:cubicBezTo>
                  <a:cubicBezTo>
                    <a:pt x="30480" y="919072"/>
                    <a:pt x="33020" y="938145"/>
                    <a:pt x="33020" y="957218"/>
                  </a:cubicBezTo>
                  <a:cubicBezTo>
                    <a:pt x="33020" y="977817"/>
                    <a:pt x="33020" y="998416"/>
                    <a:pt x="31750" y="1019983"/>
                  </a:cubicBezTo>
                  <a:cubicBezTo>
                    <a:pt x="31750" y="1023793"/>
                    <a:pt x="31750" y="1026333"/>
                    <a:pt x="31750" y="1030143"/>
                  </a:cubicBezTo>
                  <a:cubicBezTo>
                    <a:pt x="31750" y="1040303"/>
                    <a:pt x="35560" y="1044113"/>
                    <a:pt x="44450" y="1044113"/>
                  </a:cubicBezTo>
                  <a:cubicBezTo>
                    <a:pt x="58077" y="1044113"/>
                    <a:pt x="68955" y="1045383"/>
                    <a:pt x="79055" y="1045383"/>
                  </a:cubicBezTo>
                  <a:cubicBezTo>
                    <a:pt x="93818" y="1045383"/>
                    <a:pt x="109357" y="1042843"/>
                    <a:pt x="124120" y="1045383"/>
                  </a:cubicBezTo>
                  <a:cubicBezTo>
                    <a:pt x="148206" y="1049193"/>
                    <a:pt x="172292" y="1051733"/>
                    <a:pt x="196378" y="1050463"/>
                  </a:cubicBezTo>
                  <a:cubicBezTo>
                    <a:pt x="211918" y="1049193"/>
                    <a:pt x="226680" y="1051733"/>
                    <a:pt x="242220" y="1051733"/>
                  </a:cubicBezTo>
                  <a:cubicBezTo>
                    <a:pt x="264752" y="1051733"/>
                    <a:pt x="287284" y="1050463"/>
                    <a:pt x="309817" y="1051733"/>
                  </a:cubicBezTo>
                  <a:cubicBezTo>
                    <a:pt x="343226" y="1053003"/>
                    <a:pt x="709958" y="1042843"/>
                    <a:pt x="744145" y="1045383"/>
                  </a:cubicBezTo>
                  <a:cubicBezTo>
                    <a:pt x="758908" y="1046653"/>
                    <a:pt x="773670" y="1047923"/>
                    <a:pt x="787656" y="1047923"/>
                  </a:cubicBezTo>
                  <a:cubicBezTo>
                    <a:pt x="813296" y="1050463"/>
                    <a:pt x="838159" y="1046653"/>
                    <a:pt x="863799" y="1050463"/>
                  </a:cubicBezTo>
                  <a:cubicBezTo>
                    <a:pt x="884777" y="1053003"/>
                    <a:pt x="905756" y="1053003"/>
                    <a:pt x="926734" y="1055543"/>
                  </a:cubicBezTo>
                  <a:cubicBezTo>
                    <a:pt x="957813" y="1059353"/>
                    <a:pt x="988892" y="1061893"/>
                    <a:pt x="1019971" y="1063163"/>
                  </a:cubicBezTo>
                  <a:cubicBezTo>
                    <a:pt x="1031625" y="1063163"/>
                    <a:pt x="1048375" y="1061893"/>
                    <a:pt x="1068695" y="1061893"/>
                  </a:cubicBezTo>
                  <a:close/>
                </a:path>
              </a:pathLst>
            </a:custGeom>
            <a:grpFill/>
          </p:spPr>
          <p:txBody>
            <a:bodyPr/>
            <a:lstStyle/>
            <a:p>
              <a:endParaRPr lang="he-IL"/>
            </a:p>
          </p:txBody>
        </p:sp>
      </p:grpSp>
      <p:sp>
        <p:nvSpPr>
          <p:cNvPr id="53" name="TextBox 13">
            <a:extLst>
              <a:ext uri="{FF2B5EF4-FFF2-40B4-BE49-F238E27FC236}">
                <a16:creationId xmlns:a16="http://schemas.microsoft.com/office/drawing/2014/main" id="{F6C06B32-B416-99D6-2020-29451481228F}"/>
              </a:ext>
            </a:extLst>
          </p:cNvPr>
          <p:cNvSpPr txBox="1"/>
          <p:nvPr/>
        </p:nvSpPr>
        <p:spPr>
          <a:xfrm>
            <a:off x="9144000" y="2734538"/>
            <a:ext cx="7384650" cy="1077218"/>
          </a:xfrm>
          <a:prstGeom prst="rect">
            <a:avLst/>
          </a:prstGeom>
        </p:spPr>
        <p:txBody>
          <a:bodyPr wrap="square" lIns="0" tIns="0" rIns="0" bIns="0" rtlCol="0" anchor="t">
            <a:spAutoFit/>
          </a:bodyPr>
          <a:lstStyle/>
          <a:p>
            <a:pPr algn="r" rtl="1">
              <a:lnSpc>
                <a:spcPts val="4199"/>
              </a:lnSpc>
            </a:pPr>
            <a:r>
              <a:rPr lang="he-IL" sz="5400" dirty="0">
                <a:solidFill>
                  <a:srgbClr val="000000"/>
                </a:solidFill>
                <a:latin typeface="Segoe UI Semibold" panose="020B0702040204020203" pitchFamily="34" charset="0"/>
                <a:ea typeface="Tahoma" panose="020B0604030504040204" pitchFamily="34" charset="0"/>
                <a:cs typeface="Segoe UI Semibold" panose="020B0702040204020203" pitchFamily="34" charset="0"/>
              </a:rPr>
              <a:t>האב והבנים </a:t>
            </a:r>
          </a:p>
          <a:p>
            <a:pPr algn="r" rtl="1">
              <a:lnSpc>
                <a:spcPts val="4199"/>
              </a:lnSpc>
            </a:pPr>
            <a:r>
              <a:rPr lang="he-IL" sz="3600" dirty="0">
                <a:solidFill>
                  <a:srgbClr val="000000"/>
                </a:solidFill>
                <a:latin typeface="Segoe UI Semibold" panose="020B0702040204020203" pitchFamily="34" charset="0"/>
                <a:ea typeface="Tahoma" panose="020B0604030504040204" pitchFamily="34" charset="0"/>
                <a:cs typeface="Segoe UI Semibold" panose="020B0702040204020203" pitchFamily="34" charset="0"/>
              </a:rPr>
              <a:t>        מסלול הלמידה ביחידת ההוראה</a:t>
            </a:r>
            <a:endParaRPr lang="en-US" sz="3200" dirty="0">
              <a:solidFill>
                <a:srgbClr val="000000"/>
              </a:solidFill>
              <a:latin typeface="Segoe UI Semibold" panose="020B0702040204020203" pitchFamily="34" charset="0"/>
              <a:ea typeface="Tahoma" panose="020B0604030504040204" pitchFamily="34" charset="0"/>
              <a:cs typeface="Segoe UI Semibold" panose="020B0702040204020203" pitchFamily="34" charset="0"/>
            </a:endParaRPr>
          </a:p>
        </p:txBody>
      </p:sp>
      <p:grpSp>
        <p:nvGrpSpPr>
          <p:cNvPr id="15" name="Group 14">
            <a:extLst>
              <a:ext uri="{FF2B5EF4-FFF2-40B4-BE49-F238E27FC236}">
                <a16:creationId xmlns:a16="http://schemas.microsoft.com/office/drawing/2014/main" id="{F66AE53E-0544-0CB2-F256-DD21D97923E0}"/>
              </a:ext>
            </a:extLst>
          </p:cNvPr>
          <p:cNvGrpSpPr/>
          <p:nvPr/>
        </p:nvGrpSpPr>
        <p:grpSpPr>
          <a:xfrm>
            <a:off x="3027720" y="5707385"/>
            <a:ext cx="11604270" cy="1979228"/>
            <a:chOff x="4108644" y="6570541"/>
            <a:chExt cx="11604270" cy="1979228"/>
          </a:xfrm>
        </p:grpSpPr>
        <p:grpSp>
          <p:nvGrpSpPr>
            <p:cNvPr id="11" name="Group 10">
              <a:extLst>
                <a:ext uri="{FF2B5EF4-FFF2-40B4-BE49-F238E27FC236}">
                  <a16:creationId xmlns:a16="http://schemas.microsoft.com/office/drawing/2014/main" id="{027E0DED-D744-36FB-43CC-C90F78864DCB}"/>
                </a:ext>
              </a:extLst>
            </p:cNvPr>
            <p:cNvGrpSpPr/>
            <p:nvPr/>
          </p:nvGrpSpPr>
          <p:grpSpPr>
            <a:xfrm>
              <a:off x="4108644" y="6570541"/>
              <a:ext cx="11604270" cy="1979228"/>
              <a:chOff x="5692215" y="6135118"/>
              <a:chExt cx="11604270" cy="1979228"/>
            </a:xfrm>
          </p:grpSpPr>
          <p:grpSp>
            <p:nvGrpSpPr>
              <p:cNvPr id="44" name="Group 43">
                <a:extLst>
                  <a:ext uri="{FF2B5EF4-FFF2-40B4-BE49-F238E27FC236}">
                    <a16:creationId xmlns:a16="http://schemas.microsoft.com/office/drawing/2014/main" id="{C0EA95DE-5E7F-07F8-2826-C5FBE80EA99A}"/>
                  </a:ext>
                </a:extLst>
              </p:cNvPr>
              <p:cNvGrpSpPr/>
              <p:nvPr/>
            </p:nvGrpSpPr>
            <p:grpSpPr>
              <a:xfrm>
                <a:off x="5692215" y="6135118"/>
                <a:ext cx="11604270" cy="1979228"/>
                <a:chOff x="5200640" y="6512888"/>
                <a:chExt cx="10949705" cy="1979228"/>
              </a:xfrm>
            </p:grpSpPr>
            <p:grpSp>
              <p:nvGrpSpPr>
                <p:cNvPr id="17" name="Group 18">
                  <a:extLst>
                    <a:ext uri="{FF2B5EF4-FFF2-40B4-BE49-F238E27FC236}">
                      <a16:creationId xmlns:a16="http://schemas.microsoft.com/office/drawing/2014/main" id="{07DE50C3-266B-69AC-9A90-57336C38D7E7}"/>
                    </a:ext>
                  </a:extLst>
                </p:cNvPr>
                <p:cNvGrpSpPr/>
                <p:nvPr/>
              </p:nvGrpSpPr>
              <p:grpSpPr>
                <a:xfrm rot="10800000">
                  <a:off x="5200640" y="7196709"/>
                  <a:ext cx="10949705" cy="1295407"/>
                  <a:chOff x="-256028" y="-20341"/>
                  <a:chExt cx="38856056" cy="3510661"/>
                </a:xfrm>
              </p:grpSpPr>
              <p:sp>
                <p:nvSpPr>
                  <p:cNvPr id="32" name="Freeform 19">
                    <a:extLst>
                      <a:ext uri="{FF2B5EF4-FFF2-40B4-BE49-F238E27FC236}">
                        <a16:creationId xmlns:a16="http://schemas.microsoft.com/office/drawing/2014/main" id="{B7C0D51D-4FB8-EC50-47EA-52E4EA7789CE}"/>
                      </a:ext>
                    </a:extLst>
                  </p:cNvPr>
                  <p:cNvSpPr/>
                  <p:nvPr/>
                </p:nvSpPr>
                <p:spPr>
                  <a:xfrm>
                    <a:off x="-256028" y="-20341"/>
                    <a:ext cx="38856056" cy="3510661"/>
                  </a:xfrm>
                  <a:custGeom>
                    <a:avLst/>
                    <a:gdLst/>
                    <a:ahLst/>
                    <a:cxnLst/>
                    <a:rect l="l" t="t" r="r" b="b"/>
                    <a:pathLst>
                      <a:path w="47034843" h="3205480">
                        <a:moveTo>
                          <a:pt x="46244903" y="3205480"/>
                        </a:moveTo>
                        <a:lnTo>
                          <a:pt x="0" y="3205480"/>
                        </a:lnTo>
                        <a:lnTo>
                          <a:pt x="791210" y="1602740"/>
                        </a:lnTo>
                        <a:lnTo>
                          <a:pt x="0" y="0"/>
                        </a:lnTo>
                        <a:lnTo>
                          <a:pt x="46244903" y="0"/>
                        </a:lnTo>
                        <a:lnTo>
                          <a:pt x="47034843" y="1602740"/>
                        </a:lnTo>
                        <a:lnTo>
                          <a:pt x="46244903" y="3205480"/>
                        </a:lnTo>
                        <a:close/>
                      </a:path>
                    </a:pathLst>
                  </a:custGeom>
                  <a:solidFill>
                    <a:srgbClr val="2B3547"/>
                  </a:solidFill>
                </p:spPr>
                <p:txBody>
                  <a:bodyPr/>
                  <a:lstStyle/>
                  <a:p>
                    <a:endParaRPr lang="he-IL" dirty="0"/>
                  </a:p>
                </p:txBody>
              </p:sp>
            </p:grpSp>
            <p:grpSp>
              <p:nvGrpSpPr>
                <p:cNvPr id="24" name="Group 24">
                  <a:extLst>
                    <a:ext uri="{FF2B5EF4-FFF2-40B4-BE49-F238E27FC236}">
                      <a16:creationId xmlns:a16="http://schemas.microsoft.com/office/drawing/2014/main" id="{37D63D8B-C9F1-D8C0-618A-A476D8DAF734}"/>
                    </a:ext>
                  </a:extLst>
                </p:cNvPr>
                <p:cNvGrpSpPr/>
                <p:nvPr/>
              </p:nvGrpSpPr>
              <p:grpSpPr>
                <a:xfrm rot="10800000">
                  <a:off x="9835723" y="7337862"/>
                  <a:ext cx="6209404" cy="1025783"/>
                  <a:chOff x="-14047029" y="121408"/>
                  <a:chExt cx="19802775" cy="3205481"/>
                </a:xfrm>
              </p:grpSpPr>
              <p:sp>
                <p:nvSpPr>
                  <p:cNvPr id="27" name="Freeform 25">
                    <a:extLst>
                      <a:ext uri="{FF2B5EF4-FFF2-40B4-BE49-F238E27FC236}">
                        <a16:creationId xmlns:a16="http://schemas.microsoft.com/office/drawing/2014/main" id="{80ED3C61-514E-8E3A-F711-FEC1EE35FE04}"/>
                      </a:ext>
                    </a:extLst>
                  </p:cNvPr>
                  <p:cNvSpPr/>
                  <p:nvPr/>
                </p:nvSpPr>
                <p:spPr>
                  <a:xfrm>
                    <a:off x="-14047029" y="121408"/>
                    <a:ext cx="19802775" cy="3205481"/>
                  </a:xfrm>
                  <a:custGeom>
                    <a:avLst/>
                    <a:gdLst/>
                    <a:ahLst/>
                    <a:cxnLst/>
                    <a:rect l="l" t="t" r="r" b="b"/>
                    <a:pathLst>
                      <a:path w="11610222" h="3205480">
                        <a:moveTo>
                          <a:pt x="10820282" y="3205480"/>
                        </a:moveTo>
                        <a:lnTo>
                          <a:pt x="0" y="3205480"/>
                        </a:lnTo>
                        <a:lnTo>
                          <a:pt x="791210" y="1602740"/>
                        </a:lnTo>
                        <a:lnTo>
                          <a:pt x="0" y="0"/>
                        </a:lnTo>
                        <a:lnTo>
                          <a:pt x="10820282" y="0"/>
                        </a:lnTo>
                        <a:lnTo>
                          <a:pt x="11610222" y="1602740"/>
                        </a:lnTo>
                        <a:lnTo>
                          <a:pt x="10820282" y="3205480"/>
                        </a:lnTo>
                        <a:close/>
                      </a:path>
                    </a:pathLst>
                  </a:custGeom>
                  <a:solidFill>
                    <a:schemeClr val="bg1"/>
                  </a:solidFill>
                </p:spPr>
                <p:txBody>
                  <a:bodyPr/>
                  <a:lstStyle/>
                  <a:p>
                    <a:endParaRPr lang="he-IL"/>
                  </a:p>
                </p:txBody>
              </p:sp>
            </p:grpSp>
            <p:sp>
              <p:nvSpPr>
                <p:cNvPr id="25" name="Freeform 27">
                  <a:extLst>
                    <a:ext uri="{FF2B5EF4-FFF2-40B4-BE49-F238E27FC236}">
                      <a16:creationId xmlns:a16="http://schemas.microsoft.com/office/drawing/2014/main" id="{9FF6DCD7-AB55-5168-A132-51DAE776AD0D}"/>
                    </a:ext>
                  </a:extLst>
                </p:cNvPr>
                <p:cNvSpPr/>
                <p:nvPr/>
              </p:nvSpPr>
              <p:spPr>
                <a:xfrm rot="10800000">
                  <a:off x="5394060" y="7326735"/>
                  <a:ext cx="4555181" cy="1066614"/>
                </a:xfrm>
                <a:custGeom>
                  <a:avLst/>
                  <a:gdLst/>
                  <a:ahLst/>
                  <a:cxnLst/>
                  <a:rect l="l" t="t" r="r" b="b"/>
                  <a:pathLst>
                    <a:path w="11610222" h="3205480">
                      <a:moveTo>
                        <a:pt x="10820282" y="3205480"/>
                      </a:moveTo>
                      <a:lnTo>
                        <a:pt x="0" y="3205480"/>
                      </a:lnTo>
                      <a:lnTo>
                        <a:pt x="791210" y="1602740"/>
                      </a:lnTo>
                      <a:lnTo>
                        <a:pt x="0" y="0"/>
                      </a:lnTo>
                      <a:lnTo>
                        <a:pt x="10820282" y="0"/>
                      </a:lnTo>
                      <a:lnTo>
                        <a:pt x="11610222" y="1602740"/>
                      </a:lnTo>
                      <a:lnTo>
                        <a:pt x="10820282" y="3205480"/>
                      </a:lnTo>
                      <a:close/>
                    </a:path>
                  </a:pathLst>
                </a:custGeom>
                <a:solidFill>
                  <a:schemeClr val="bg2">
                    <a:lumMod val="90000"/>
                  </a:schemeClr>
                </a:solidFill>
              </p:spPr>
              <p:txBody>
                <a:bodyPr/>
                <a:lstStyle/>
                <a:p>
                  <a:endParaRPr lang="he-IL" dirty="0"/>
                </a:p>
              </p:txBody>
            </p:sp>
            <p:sp>
              <p:nvSpPr>
                <p:cNvPr id="50" name="TextBox 13">
                  <a:extLst>
                    <a:ext uri="{FF2B5EF4-FFF2-40B4-BE49-F238E27FC236}">
                      <a16:creationId xmlns:a16="http://schemas.microsoft.com/office/drawing/2014/main" id="{159D8D0F-1395-83F3-9541-44841B933CAA}"/>
                    </a:ext>
                  </a:extLst>
                </p:cNvPr>
                <p:cNvSpPr txBox="1"/>
                <p:nvPr/>
              </p:nvSpPr>
              <p:spPr>
                <a:xfrm>
                  <a:off x="12880812" y="7324756"/>
                  <a:ext cx="2703795" cy="1000980"/>
                </a:xfrm>
                <a:prstGeom prst="rect">
                  <a:avLst/>
                </a:prstGeom>
              </p:spPr>
              <p:txBody>
                <a:bodyPr wrap="square" lIns="0" tIns="0" rIns="0" bIns="0" rtlCol="0" anchor="t">
                  <a:spAutoFit/>
                </a:bodyPr>
                <a:lstStyle/>
                <a:p>
                  <a:pPr algn="r" rtl="1">
                    <a:lnSpc>
                      <a:spcPts val="4199"/>
                    </a:lnSpc>
                  </a:pPr>
                  <a:r>
                    <a:rPr lang="he-IL" sz="2999" dirty="0">
                      <a:solidFill>
                        <a:srgbClr val="000000"/>
                      </a:solidFill>
                      <a:latin typeface="Agrandir"/>
                    </a:rPr>
                    <a:t>מפגש עם הסיפור</a:t>
                  </a:r>
                </a:p>
                <a:p>
                  <a:pPr algn="r" rtl="1">
                    <a:lnSpc>
                      <a:spcPts val="4199"/>
                    </a:lnSpc>
                  </a:pPr>
                  <a:r>
                    <a:rPr lang="he-IL" sz="2000" dirty="0">
                      <a:solidFill>
                        <a:srgbClr val="000000"/>
                      </a:solidFill>
                      <a:latin typeface="Agrandir"/>
                    </a:rPr>
                    <a:t>הטרמה והבנת תוכן הסיפור</a:t>
                  </a:r>
                </a:p>
              </p:txBody>
            </p:sp>
            <p:grpSp>
              <p:nvGrpSpPr>
                <p:cNvPr id="34" name="Group 18">
                  <a:extLst>
                    <a:ext uri="{FF2B5EF4-FFF2-40B4-BE49-F238E27FC236}">
                      <a16:creationId xmlns:a16="http://schemas.microsoft.com/office/drawing/2014/main" id="{2F88FC19-C69E-EC1C-E6AA-77751A0F2E4C}"/>
                    </a:ext>
                  </a:extLst>
                </p:cNvPr>
                <p:cNvGrpSpPr/>
                <p:nvPr/>
              </p:nvGrpSpPr>
              <p:grpSpPr>
                <a:xfrm>
                  <a:off x="11851568" y="6542206"/>
                  <a:ext cx="2247306" cy="506725"/>
                  <a:chOff x="-257720" y="-40839"/>
                  <a:chExt cx="516347" cy="245127"/>
                </a:xfrm>
                <a:solidFill>
                  <a:schemeClr val="accent2">
                    <a:lumMod val="20000"/>
                    <a:lumOff val="80000"/>
                  </a:schemeClr>
                </a:solidFill>
              </p:grpSpPr>
              <p:sp>
                <p:nvSpPr>
                  <p:cNvPr id="35" name="Freeform 19">
                    <a:extLst>
                      <a:ext uri="{FF2B5EF4-FFF2-40B4-BE49-F238E27FC236}">
                        <a16:creationId xmlns:a16="http://schemas.microsoft.com/office/drawing/2014/main" id="{6FF215CE-8559-39EE-F866-9EDDD852F03C}"/>
                      </a:ext>
                    </a:extLst>
                  </p:cNvPr>
                  <p:cNvSpPr/>
                  <p:nvPr/>
                </p:nvSpPr>
                <p:spPr>
                  <a:xfrm>
                    <a:off x="-253595" y="-40839"/>
                    <a:ext cx="487137" cy="215799"/>
                  </a:xfrm>
                  <a:custGeom>
                    <a:avLst/>
                    <a:gdLst/>
                    <a:ahLst/>
                    <a:cxnLst/>
                    <a:rect l="l" t="t" r="r" b="b"/>
                    <a:pathLst>
                      <a:path w="487137" h="215799">
                        <a:moveTo>
                          <a:pt x="487137" y="215799"/>
                        </a:moveTo>
                        <a:lnTo>
                          <a:pt x="0" y="208179"/>
                        </a:lnTo>
                        <a:lnTo>
                          <a:pt x="0" y="88072"/>
                        </a:lnTo>
                        <a:lnTo>
                          <a:pt x="17780" y="19050"/>
                        </a:lnTo>
                        <a:lnTo>
                          <a:pt x="240664" y="0"/>
                        </a:lnTo>
                        <a:lnTo>
                          <a:pt x="468087" y="5080"/>
                        </a:lnTo>
                        <a:close/>
                      </a:path>
                    </a:pathLst>
                  </a:custGeom>
                  <a:solidFill>
                    <a:schemeClr val="bg2">
                      <a:lumMod val="90000"/>
                    </a:schemeClr>
                  </a:solidFill>
                </p:spPr>
                <p:txBody>
                  <a:bodyPr/>
                  <a:lstStyle/>
                  <a:p>
                    <a:pPr algn="ctr"/>
                    <a:r>
                      <a:rPr lang="he-IL" sz="2400" b="1" dirty="0">
                        <a:latin typeface="Segoe UI Semilight" panose="020B0402040204020203" pitchFamily="34" charset="0"/>
                        <a:cs typeface="Segoe UI Semilight" panose="020B0402040204020203" pitchFamily="34" charset="0"/>
                      </a:rPr>
                      <a:t>חלק 1</a:t>
                    </a:r>
                  </a:p>
                </p:txBody>
              </p:sp>
              <p:sp>
                <p:nvSpPr>
                  <p:cNvPr id="36" name="Freeform 20">
                    <a:extLst>
                      <a:ext uri="{FF2B5EF4-FFF2-40B4-BE49-F238E27FC236}">
                        <a16:creationId xmlns:a16="http://schemas.microsoft.com/office/drawing/2014/main" id="{EC87D69C-3299-3687-10E6-97C093684B02}"/>
                      </a:ext>
                    </a:extLst>
                  </p:cNvPr>
                  <p:cNvSpPr/>
                  <p:nvPr/>
                </p:nvSpPr>
                <p:spPr>
                  <a:xfrm>
                    <a:off x="-257720" y="-38181"/>
                    <a:ext cx="516347" cy="242469"/>
                  </a:xfrm>
                  <a:custGeom>
                    <a:avLst/>
                    <a:gdLst/>
                    <a:ahLst/>
                    <a:cxnLst/>
                    <a:rect l="l" t="t" r="r" b="b"/>
                    <a:pathLst>
                      <a:path w="516347" h="242469">
                        <a:moveTo>
                          <a:pt x="482057" y="21590"/>
                        </a:moveTo>
                        <a:cubicBezTo>
                          <a:pt x="483327" y="34290"/>
                          <a:pt x="483327" y="44450"/>
                          <a:pt x="484597" y="54610"/>
                        </a:cubicBezTo>
                        <a:cubicBezTo>
                          <a:pt x="487137" y="66143"/>
                          <a:pt x="488407" y="68743"/>
                          <a:pt x="490947" y="71250"/>
                        </a:cubicBezTo>
                        <a:cubicBezTo>
                          <a:pt x="490947" y="74871"/>
                          <a:pt x="503647" y="146270"/>
                          <a:pt x="509997" y="149891"/>
                        </a:cubicBezTo>
                        <a:cubicBezTo>
                          <a:pt x="516347" y="155369"/>
                          <a:pt x="512537" y="160940"/>
                          <a:pt x="512537" y="166418"/>
                        </a:cubicBezTo>
                        <a:cubicBezTo>
                          <a:pt x="512537" y="171246"/>
                          <a:pt x="513807" y="175703"/>
                          <a:pt x="515077" y="181509"/>
                        </a:cubicBezTo>
                        <a:cubicBezTo>
                          <a:pt x="515077" y="203099"/>
                          <a:pt x="515077" y="217069"/>
                          <a:pt x="515077" y="241199"/>
                        </a:cubicBezTo>
                        <a:cubicBezTo>
                          <a:pt x="492217" y="241199"/>
                          <a:pt x="471897" y="242469"/>
                          <a:pt x="455463" y="241199"/>
                        </a:cubicBezTo>
                        <a:cubicBezTo>
                          <a:pt x="434677" y="236119"/>
                          <a:pt x="413571" y="242469"/>
                          <a:pt x="392784" y="237389"/>
                        </a:cubicBezTo>
                        <a:cubicBezTo>
                          <a:pt x="380312" y="233579"/>
                          <a:pt x="368160" y="236119"/>
                          <a:pt x="355688" y="233579"/>
                        </a:cubicBezTo>
                        <a:cubicBezTo>
                          <a:pt x="349932" y="232309"/>
                          <a:pt x="344176" y="231039"/>
                          <a:pt x="338419" y="229769"/>
                        </a:cubicBezTo>
                        <a:cubicBezTo>
                          <a:pt x="334902" y="229769"/>
                          <a:pt x="331704" y="231039"/>
                          <a:pt x="328186" y="231039"/>
                        </a:cubicBezTo>
                        <a:cubicBezTo>
                          <a:pt x="319232" y="229769"/>
                          <a:pt x="294608" y="231039"/>
                          <a:pt x="285654" y="229769"/>
                        </a:cubicBezTo>
                        <a:cubicBezTo>
                          <a:pt x="279258" y="228499"/>
                          <a:pt x="151341" y="237389"/>
                          <a:pt x="144945" y="236119"/>
                        </a:cubicBezTo>
                        <a:cubicBezTo>
                          <a:pt x="143346" y="236119"/>
                          <a:pt x="141428" y="237389"/>
                          <a:pt x="139829" y="237389"/>
                        </a:cubicBezTo>
                        <a:cubicBezTo>
                          <a:pt x="135991" y="237389"/>
                          <a:pt x="132473" y="238659"/>
                          <a:pt x="128636" y="238659"/>
                        </a:cubicBezTo>
                        <a:cubicBezTo>
                          <a:pt x="119042" y="238659"/>
                          <a:pt x="109768" y="237389"/>
                          <a:pt x="100174" y="236119"/>
                        </a:cubicBezTo>
                        <a:cubicBezTo>
                          <a:pt x="94418" y="234849"/>
                          <a:pt x="88662" y="233579"/>
                          <a:pt x="83225" y="232309"/>
                        </a:cubicBezTo>
                        <a:cubicBezTo>
                          <a:pt x="72992" y="231039"/>
                          <a:pt x="62759" y="229769"/>
                          <a:pt x="48260" y="229769"/>
                        </a:cubicBezTo>
                        <a:cubicBezTo>
                          <a:pt x="38100" y="229769"/>
                          <a:pt x="29210" y="229769"/>
                          <a:pt x="19050" y="228499"/>
                        </a:cubicBezTo>
                        <a:cubicBezTo>
                          <a:pt x="10160" y="227229"/>
                          <a:pt x="5080" y="220879"/>
                          <a:pt x="7620" y="211989"/>
                        </a:cubicBezTo>
                        <a:cubicBezTo>
                          <a:pt x="16510" y="180345"/>
                          <a:pt x="12700" y="178024"/>
                          <a:pt x="11430" y="175610"/>
                        </a:cubicBezTo>
                        <a:cubicBezTo>
                          <a:pt x="10160" y="170689"/>
                          <a:pt x="6350" y="165861"/>
                          <a:pt x="7620" y="160940"/>
                        </a:cubicBezTo>
                        <a:cubicBezTo>
                          <a:pt x="5080" y="154812"/>
                          <a:pt x="0" y="78956"/>
                          <a:pt x="7620" y="72735"/>
                        </a:cubicBezTo>
                        <a:cubicBezTo>
                          <a:pt x="8890" y="71528"/>
                          <a:pt x="7620" y="70228"/>
                          <a:pt x="8890" y="69021"/>
                        </a:cubicBezTo>
                        <a:cubicBezTo>
                          <a:pt x="10160" y="67072"/>
                          <a:pt x="12700" y="64936"/>
                          <a:pt x="13970" y="44450"/>
                        </a:cubicBezTo>
                        <a:cubicBezTo>
                          <a:pt x="13970" y="41910"/>
                          <a:pt x="15240" y="39370"/>
                          <a:pt x="16510" y="38100"/>
                        </a:cubicBezTo>
                        <a:cubicBezTo>
                          <a:pt x="38100" y="35560"/>
                          <a:pt x="54764" y="30480"/>
                          <a:pt x="59881" y="29210"/>
                        </a:cubicBezTo>
                        <a:cubicBezTo>
                          <a:pt x="68515" y="25400"/>
                          <a:pt x="77149" y="22860"/>
                          <a:pt x="86104" y="20320"/>
                        </a:cubicBezTo>
                        <a:cubicBezTo>
                          <a:pt x="92180" y="17780"/>
                          <a:pt x="98256" y="16510"/>
                          <a:pt x="104012" y="13970"/>
                        </a:cubicBezTo>
                        <a:cubicBezTo>
                          <a:pt x="109768" y="11430"/>
                          <a:pt x="115844" y="8890"/>
                          <a:pt x="121600" y="8890"/>
                        </a:cubicBezTo>
                        <a:cubicBezTo>
                          <a:pt x="127996" y="7620"/>
                          <a:pt x="134392" y="10160"/>
                          <a:pt x="140788" y="8890"/>
                        </a:cubicBezTo>
                        <a:cubicBezTo>
                          <a:pt x="148783" y="8890"/>
                          <a:pt x="293649" y="6350"/>
                          <a:pt x="301643" y="5080"/>
                        </a:cubicBezTo>
                        <a:cubicBezTo>
                          <a:pt x="309318" y="3810"/>
                          <a:pt x="316993" y="2540"/>
                          <a:pt x="324988" y="2540"/>
                        </a:cubicBezTo>
                        <a:cubicBezTo>
                          <a:pt x="338100" y="1270"/>
                          <a:pt x="350891" y="0"/>
                          <a:pt x="364003" y="0"/>
                        </a:cubicBezTo>
                        <a:cubicBezTo>
                          <a:pt x="369439" y="0"/>
                          <a:pt x="375196" y="2540"/>
                          <a:pt x="380632" y="2540"/>
                        </a:cubicBezTo>
                        <a:cubicBezTo>
                          <a:pt x="395662" y="3810"/>
                          <a:pt x="411012" y="5080"/>
                          <a:pt x="426042" y="7620"/>
                        </a:cubicBezTo>
                        <a:cubicBezTo>
                          <a:pt x="434037" y="8890"/>
                          <a:pt x="442032" y="12700"/>
                          <a:pt x="450027" y="16510"/>
                        </a:cubicBezTo>
                        <a:cubicBezTo>
                          <a:pt x="451946" y="16510"/>
                          <a:pt x="453864" y="16510"/>
                          <a:pt x="455463" y="16510"/>
                        </a:cubicBezTo>
                        <a:cubicBezTo>
                          <a:pt x="463007" y="17780"/>
                          <a:pt x="471897" y="20320"/>
                          <a:pt x="482057" y="21590"/>
                        </a:cubicBezTo>
                        <a:close/>
                        <a:moveTo>
                          <a:pt x="492217" y="224689"/>
                        </a:moveTo>
                        <a:cubicBezTo>
                          <a:pt x="493487" y="208179"/>
                          <a:pt x="494757" y="195479"/>
                          <a:pt x="494757" y="182779"/>
                        </a:cubicBezTo>
                        <a:cubicBezTo>
                          <a:pt x="493487" y="175239"/>
                          <a:pt x="492217" y="170318"/>
                          <a:pt x="492217" y="165025"/>
                        </a:cubicBezTo>
                        <a:cubicBezTo>
                          <a:pt x="492217" y="162611"/>
                          <a:pt x="494757" y="160197"/>
                          <a:pt x="493487" y="157783"/>
                        </a:cubicBezTo>
                        <a:cubicBezTo>
                          <a:pt x="493487" y="155555"/>
                          <a:pt x="492217" y="153234"/>
                          <a:pt x="490947" y="151005"/>
                        </a:cubicBezTo>
                        <a:cubicBezTo>
                          <a:pt x="485867" y="147570"/>
                          <a:pt x="474437" y="76449"/>
                          <a:pt x="474437" y="73014"/>
                        </a:cubicBezTo>
                        <a:cubicBezTo>
                          <a:pt x="471897" y="70135"/>
                          <a:pt x="469357" y="67164"/>
                          <a:pt x="466817" y="63500"/>
                        </a:cubicBezTo>
                        <a:cubicBezTo>
                          <a:pt x="465547" y="44450"/>
                          <a:pt x="464277" y="43180"/>
                          <a:pt x="454504" y="41910"/>
                        </a:cubicBezTo>
                        <a:cubicBezTo>
                          <a:pt x="453545" y="41910"/>
                          <a:pt x="452905" y="41910"/>
                          <a:pt x="451946" y="40640"/>
                        </a:cubicBezTo>
                        <a:cubicBezTo>
                          <a:pt x="443951" y="36830"/>
                          <a:pt x="435636" y="31750"/>
                          <a:pt x="427641" y="30480"/>
                        </a:cubicBezTo>
                        <a:cubicBezTo>
                          <a:pt x="408134" y="26670"/>
                          <a:pt x="388307" y="25400"/>
                          <a:pt x="368800" y="22860"/>
                        </a:cubicBezTo>
                        <a:cubicBezTo>
                          <a:pt x="365922" y="22860"/>
                          <a:pt x="362724" y="22860"/>
                          <a:pt x="359846" y="22860"/>
                        </a:cubicBezTo>
                        <a:cubicBezTo>
                          <a:pt x="355049" y="22860"/>
                          <a:pt x="350252" y="22860"/>
                          <a:pt x="345775" y="22860"/>
                        </a:cubicBezTo>
                        <a:cubicBezTo>
                          <a:pt x="335541" y="22860"/>
                          <a:pt x="325308" y="22860"/>
                          <a:pt x="315394" y="24130"/>
                        </a:cubicBezTo>
                        <a:cubicBezTo>
                          <a:pt x="306760" y="25400"/>
                          <a:pt x="161255" y="29210"/>
                          <a:pt x="152620" y="29210"/>
                        </a:cubicBezTo>
                        <a:cubicBezTo>
                          <a:pt x="138549" y="29210"/>
                          <a:pt x="124479" y="26670"/>
                          <a:pt x="110408" y="33020"/>
                        </a:cubicBezTo>
                        <a:cubicBezTo>
                          <a:pt x="103053" y="36830"/>
                          <a:pt x="96017" y="36830"/>
                          <a:pt x="88982" y="38100"/>
                        </a:cubicBezTo>
                        <a:cubicBezTo>
                          <a:pt x="76830" y="41910"/>
                          <a:pt x="64678" y="45720"/>
                          <a:pt x="49530" y="50800"/>
                        </a:cubicBezTo>
                        <a:cubicBezTo>
                          <a:pt x="36830" y="50800"/>
                          <a:pt x="34290" y="53340"/>
                          <a:pt x="33020" y="64657"/>
                        </a:cubicBezTo>
                        <a:cubicBezTo>
                          <a:pt x="31750" y="66329"/>
                          <a:pt x="31750" y="68000"/>
                          <a:pt x="30480" y="69671"/>
                        </a:cubicBezTo>
                        <a:cubicBezTo>
                          <a:pt x="29210" y="72457"/>
                          <a:pt x="26670" y="75149"/>
                          <a:pt x="25400" y="77935"/>
                        </a:cubicBezTo>
                        <a:cubicBezTo>
                          <a:pt x="20320" y="80906"/>
                          <a:pt x="26670" y="153512"/>
                          <a:pt x="29210" y="156483"/>
                        </a:cubicBezTo>
                        <a:cubicBezTo>
                          <a:pt x="29210" y="159640"/>
                          <a:pt x="29210" y="162890"/>
                          <a:pt x="30480" y="166047"/>
                        </a:cubicBezTo>
                        <a:cubicBezTo>
                          <a:pt x="30480" y="168368"/>
                          <a:pt x="33020" y="170689"/>
                          <a:pt x="33020" y="173010"/>
                        </a:cubicBezTo>
                        <a:cubicBezTo>
                          <a:pt x="33020" y="175517"/>
                          <a:pt x="33020" y="178024"/>
                          <a:pt x="31750" y="182779"/>
                        </a:cubicBezTo>
                        <a:cubicBezTo>
                          <a:pt x="31750" y="186589"/>
                          <a:pt x="31750" y="189129"/>
                          <a:pt x="31750" y="192939"/>
                        </a:cubicBezTo>
                        <a:cubicBezTo>
                          <a:pt x="31750" y="203099"/>
                          <a:pt x="35560" y="206909"/>
                          <a:pt x="44450" y="206909"/>
                        </a:cubicBezTo>
                        <a:cubicBezTo>
                          <a:pt x="55404" y="206909"/>
                          <a:pt x="59881" y="208179"/>
                          <a:pt x="64038" y="208179"/>
                        </a:cubicBezTo>
                        <a:cubicBezTo>
                          <a:pt x="70114" y="208179"/>
                          <a:pt x="76510" y="205639"/>
                          <a:pt x="82586" y="208179"/>
                        </a:cubicBezTo>
                        <a:cubicBezTo>
                          <a:pt x="92499" y="211989"/>
                          <a:pt x="102413" y="214529"/>
                          <a:pt x="112327" y="213259"/>
                        </a:cubicBezTo>
                        <a:cubicBezTo>
                          <a:pt x="118722" y="211989"/>
                          <a:pt x="124798" y="214529"/>
                          <a:pt x="131194" y="214529"/>
                        </a:cubicBezTo>
                        <a:cubicBezTo>
                          <a:pt x="140468" y="214529"/>
                          <a:pt x="149742" y="213259"/>
                          <a:pt x="159016" y="214529"/>
                        </a:cubicBezTo>
                        <a:cubicBezTo>
                          <a:pt x="172767" y="215799"/>
                          <a:pt x="323709" y="205639"/>
                          <a:pt x="337780" y="208179"/>
                        </a:cubicBezTo>
                        <a:cubicBezTo>
                          <a:pt x="343856" y="209449"/>
                          <a:pt x="349932" y="210719"/>
                          <a:pt x="355688" y="210719"/>
                        </a:cubicBezTo>
                        <a:cubicBezTo>
                          <a:pt x="366241" y="213259"/>
                          <a:pt x="376475" y="209449"/>
                          <a:pt x="387028" y="213259"/>
                        </a:cubicBezTo>
                        <a:cubicBezTo>
                          <a:pt x="395662" y="215799"/>
                          <a:pt x="404297" y="215799"/>
                          <a:pt x="412931" y="218339"/>
                        </a:cubicBezTo>
                        <a:cubicBezTo>
                          <a:pt x="425723" y="222149"/>
                          <a:pt x="438514" y="224689"/>
                          <a:pt x="451306" y="225959"/>
                        </a:cubicBezTo>
                        <a:cubicBezTo>
                          <a:pt x="456103" y="225959"/>
                          <a:pt x="471897" y="224689"/>
                          <a:pt x="492217" y="224689"/>
                        </a:cubicBezTo>
                        <a:close/>
                      </a:path>
                    </a:pathLst>
                  </a:custGeom>
                  <a:solidFill>
                    <a:schemeClr val="bg2">
                      <a:lumMod val="90000"/>
                    </a:schemeClr>
                  </a:solidFill>
                </p:spPr>
                <p:txBody>
                  <a:bodyPr/>
                  <a:lstStyle/>
                  <a:p>
                    <a:endParaRPr lang="he-IL"/>
                  </a:p>
                </p:txBody>
              </p:sp>
            </p:grpSp>
            <p:grpSp>
              <p:nvGrpSpPr>
                <p:cNvPr id="37" name="Group 18">
                  <a:extLst>
                    <a:ext uri="{FF2B5EF4-FFF2-40B4-BE49-F238E27FC236}">
                      <a16:creationId xmlns:a16="http://schemas.microsoft.com/office/drawing/2014/main" id="{288E637E-7734-FA7B-87CB-0C769172990B}"/>
                    </a:ext>
                  </a:extLst>
                </p:cNvPr>
                <p:cNvGrpSpPr/>
                <p:nvPr/>
              </p:nvGrpSpPr>
              <p:grpSpPr>
                <a:xfrm>
                  <a:off x="6769835" y="6512888"/>
                  <a:ext cx="2247307" cy="501231"/>
                  <a:chOff x="-445505" y="-29286"/>
                  <a:chExt cx="516347" cy="242469"/>
                </a:xfrm>
                <a:solidFill>
                  <a:schemeClr val="accent2">
                    <a:lumMod val="20000"/>
                    <a:lumOff val="80000"/>
                  </a:schemeClr>
                </a:solidFill>
              </p:grpSpPr>
              <p:sp>
                <p:nvSpPr>
                  <p:cNvPr id="38" name="Freeform 19">
                    <a:extLst>
                      <a:ext uri="{FF2B5EF4-FFF2-40B4-BE49-F238E27FC236}">
                        <a16:creationId xmlns:a16="http://schemas.microsoft.com/office/drawing/2014/main" id="{B02703F7-3301-AB16-C774-29384EC5FE94}"/>
                      </a:ext>
                    </a:extLst>
                  </p:cNvPr>
                  <p:cNvSpPr/>
                  <p:nvPr/>
                </p:nvSpPr>
                <p:spPr>
                  <a:xfrm>
                    <a:off x="-439309" y="-5171"/>
                    <a:ext cx="487137" cy="215799"/>
                  </a:xfrm>
                  <a:custGeom>
                    <a:avLst/>
                    <a:gdLst/>
                    <a:ahLst/>
                    <a:cxnLst/>
                    <a:rect l="l" t="t" r="r" b="b"/>
                    <a:pathLst>
                      <a:path w="487137" h="215799">
                        <a:moveTo>
                          <a:pt x="487137" y="215799"/>
                        </a:moveTo>
                        <a:lnTo>
                          <a:pt x="0" y="208179"/>
                        </a:lnTo>
                        <a:lnTo>
                          <a:pt x="0" y="88072"/>
                        </a:lnTo>
                        <a:lnTo>
                          <a:pt x="17780" y="19050"/>
                        </a:lnTo>
                        <a:lnTo>
                          <a:pt x="240664" y="0"/>
                        </a:lnTo>
                        <a:lnTo>
                          <a:pt x="468087" y="5080"/>
                        </a:lnTo>
                        <a:close/>
                      </a:path>
                    </a:pathLst>
                  </a:custGeom>
                  <a:solidFill>
                    <a:schemeClr val="bg2">
                      <a:lumMod val="90000"/>
                    </a:schemeClr>
                  </a:solidFill>
                </p:spPr>
                <p:txBody>
                  <a:bodyPr/>
                  <a:lstStyle/>
                  <a:p>
                    <a:pPr algn="ctr"/>
                    <a:r>
                      <a:rPr lang="he-IL" sz="2400" b="1" dirty="0">
                        <a:latin typeface="Segoe UI Semilight" panose="020B0402040204020203" pitchFamily="34" charset="0"/>
                        <a:cs typeface="Segoe UI Semilight" panose="020B0402040204020203" pitchFamily="34" charset="0"/>
                      </a:rPr>
                      <a:t>חלק 2</a:t>
                    </a:r>
                  </a:p>
                </p:txBody>
              </p:sp>
              <p:sp>
                <p:nvSpPr>
                  <p:cNvPr id="39" name="Freeform 20">
                    <a:extLst>
                      <a:ext uri="{FF2B5EF4-FFF2-40B4-BE49-F238E27FC236}">
                        <a16:creationId xmlns:a16="http://schemas.microsoft.com/office/drawing/2014/main" id="{9EC3D4B1-8F8D-B8FA-8A18-CCBDFBB312C6}"/>
                      </a:ext>
                    </a:extLst>
                  </p:cNvPr>
                  <p:cNvSpPr/>
                  <p:nvPr/>
                </p:nvSpPr>
                <p:spPr>
                  <a:xfrm>
                    <a:off x="-445505" y="-29286"/>
                    <a:ext cx="516347" cy="242469"/>
                  </a:xfrm>
                  <a:custGeom>
                    <a:avLst/>
                    <a:gdLst/>
                    <a:ahLst/>
                    <a:cxnLst/>
                    <a:rect l="l" t="t" r="r" b="b"/>
                    <a:pathLst>
                      <a:path w="516347" h="242469">
                        <a:moveTo>
                          <a:pt x="482057" y="21590"/>
                        </a:moveTo>
                        <a:cubicBezTo>
                          <a:pt x="483327" y="34290"/>
                          <a:pt x="483327" y="44450"/>
                          <a:pt x="484597" y="54610"/>
                        </a:cubicBezTo>
                        <a:cubicBezTo>
                          <a:pt x="487137" y="66143"/>
                          <a:pt x="488407" y="68743"/>
                          <a:pt x="490947" y="71250"/>
                        </a:cubicBezTo>
                        <a:cubicBezTo>
                          <a:pt x="490947" y="74871"/>
                          <a:pt x="503647" y="146270"/>
                          <a:pt x="509997" y="149891"/>
                        </a:cubicBezTo>
                        <a:cubicBezTo>
                          <a:pt x="516347" y="155369"/>
                          <a:pt x="512537" y="160940"/>
                          <a:pt x="512537" y="166418"/>
                        </a:cubicBezTo>
                        <a:cubicBezTo>
                          <a:pt x="512537" y="171246"/>
                          <a:pt x="513807" y="175703"/>
                          <a:pt x="515077" y="181509"/>
                        </a:cubicBezTo>
                        <a:cubicBezTo>
                          <a:pt x="515077" y="203099"/>
                          <a:pt x="515077" y="217069"/>
                          <a:pt x="515077" y="241199"/>
                        </a:cubicBezTo>
                        <a:cubicBezTo>
                          <a:pt x="492217" y="241199"/>
                          <a:pt x="471897" y="242469"/>
                          <a:pt x="455463" y="241199"/>
                        </a:cubicBezTo>
                        <a:cubicBezTo>
                          <a:pt x="434677" y="236119"/>
                          <a:pt x="413571" y="242469"/>
                          <a:pt x="392784" y="237389"/>
                        </a:cubicBezTo>
                        <a:cubicBezTo>
                          <a:pt x="380312" y="233579"/>
                          <a:pt x="368160" y="236119"/>
                          <a:pt x="355688" y="233579"/>
                        </a:cubicBezTo>
                        <a:cubicBezTo>
                          <a:pt x="349932" y="232309"/>
                          <a:pt x="344176" y="231039"/>
                          <a:pt x="338419" y="229769"/>
                        </a:cubicBezTo>
                        <a:cubicBezTo>
                          <a:pt x="334902" y="229769"/>
                          <a:pt x="331704" y="231039"/>
                          <a:pt x="328186" y="231039"/>
                        </a:cubicBezTo>
                        <a:cubicBezTo>
                          <a:pt x="319232" y="229769"/>
                          <a:pt x="294608" y="231039"/>
                          <a:pt x="285654" y="229769"/>
                        </a:cubicBezTo>
                        <a:cubicBezTo>
                          <a:pt x="279258" y="228499"/>
                          <a:pt x="151341" y="237389"/>
                          <a:pt x="144945" y="236119"/>
                        </a:cubicBezTo>
                        <a:cubicBezTo>
                          <a:pt x="143346" y="236119"/>
                          <a:pt x="141428" y="237389"/>
                          <a:pt x="139829" y="237389"/>
                        </a:cubicBezTo>
                        <a:cubicBezTo>
                          <a:pt x="135991" y="237389"/>
                          <a:pt x="132473" y="238659"/>
                          <a:pt x="128636" y="238659"/>
                        </a:cubicBezTo>
                        <a:cubicBezTo>
                          <a:pt x="119042" y="238659"/>
                          <a:pt x="109768" y="237389"/>
                          <a:pt x="100174" y="236119"/>
                        </a:cubicBezTo>
                        <a:cubicBezTo>
                          <a:pt x="94418" y="234849"/>
                          <a:pt x="88662" y="233579"/>
                          <a:pt x="83225" y="232309"/>
                        </a:cubicBezTo>
                        <a:cubicBezTo>
                          <a:pt x="72992" y="231039"/>
                          <a:pt x="62759" y="229769"/>
                          <a:pt x="48260" y="229769"/>
                        </a:cubicBezTo>
                        <a:cubicBezTo>
                          <a:pt x="38100" y="229769"/>
                          <a:pt x="29210" y="229769"/>
                          <a:pt x="19050" y="228499"/>
                        </a:cubicBezTo>
                        <a:cubicBezTo>
                          <a:pt x="10160" y="227229"/>
                          <a:pt x="5080" y="220879"/>
                          <a:pt x="7620" y="211989"/>
                        </a:cubicBezTo>
                        <a:cubicBezTo>
                          <a:pt x="16510" y="180345"/>
                          <a:pt x="12700" y="178024"/>
                          <a:pt x="11430" y="175610"/>
                        </a:cubicBezTo>
                        <a:cubicBezTo>
                          <a:pt x="10160" y="170689"/>
                          <a:pt x="6350" y="165861"/>
                          <a:pt x="7620" y="160940"/>
                        </a:cubicBezTo>
                        <a:cubicBezTo>
                          <a:pt x="5080" y="154812"/>
                          <a:pt x="0" y="78956"/>
                          <a:pt x="7620" y="72735"/>
                        </a:cubicBezTo>
                        <a:cubicBezTo>
                          <a:pt x="8890" y="71528"/>
                          <a:pt x="7620" y="70228"/>
                          <a:pt x="8890" y="69021"/>
                        </a:cubicBezTo>
                        <a:cubicBezTo>
                          <a:pt x="10160" y="67072"/>
                          <a:pt x="12700" y="64936"/>
                          <a:pt x="13970" y="44450"/>
                        </a:cubicBezTo>
                        <a:cubicBezTo>
                          <a:pt x="13970" y="41910"/>
                          <a:pt x="15240" y="39370"/>
                          <a:pt x="16510" y="38100"/>
                        </a:cubicBezTo>
                        <a:cubicBezTo>
                          <a:pt x="38100" y="35560"/>
                          <a:pt x="54764" y="30480"/>
                          <a:pt x="59881" y="29210"/>
                        </a:cubicBezTo>
                        <a:cubicBezTo>
                          <a:pt x="68515" y="25400"/>
                          <a:pt x="77149" y="22860"/>
                          <a:pt x="86104" y="20320"/>
                        </a:cubicBezTo>
                        <a:cubicBezTo>
                          <a:pt x="92180" y="17780"/>
                          <a:pt x="98256" y="16510"/>
                          <a:pt x="104012" y="13970"/>
                        </a:cubicBezTo>
                        <a:cubicBezTo>
                          <a:pt x="109768" y="11430"/>
                          <a:pt x="115844" y="8890"/>
                          <a:pt x="121600" y="8890"/>
                        </a:cubicBezTo>
                        <a:cubicBezTo>
                          <a:pt x="127996" y="7620"/>
                          <a:pt x="134392" y="10160"/>
                          <a:pt x="140788" y="8890"/>
                        </a:cubicBezTo>
                        <a:cubicBezTo>
                          <a:pt x="148783" y="8890"/>
                          <a:pt x="293649" y="6350"/>
                          <a:pt x="301643" y="5080"/>
                        </a:cubicBezTo>
                        <a:cubicBezTo>
                          <a:pt x="309318" y="3810"/>
                          <a:pt x="316993" y="2540"/>
                          <a:pt x="324988" y="2540"/>
                        </a:cubicBezTo>
                        <a:cubicBezTo>
                          <a:pt x="338100" y="1270"/>
                          <a:pt x="350891" y="0"/>
                          <a:pt x="364003" y="0"/>
                        </a:cubicBezTo>
                        <a:cubicBezTo>
                          <a:pt x="369439" y="0"/>
                          <a:pt x="375196" y="2540"/>
                          <a:pt x="380632" y="2540"/>
                        </a:cubicBezTo>
                        <a:cubicBezTo>
                          <a:pt x="395662" y="3810"/>
                          <a:pt x="411012" y="5080"/>
                          <a:pt x="426042" y="7620"/>
                        </a:cubicBezTo>
                        <a:cubicBezTo>
                          <a:pt x="434037" y="8890"/>
                          <a:pt x="442032" y="12700"/>
                          <a:pt x="450027" y="16510"/>
                        </a:cubicBezTo>
                        <a:cubicBezTo>
                          <a:pt x="451946" y="16510"/>
                          <a:pt x="453864" y="16510"/>
                          <a:pt x="455463" y="16510"/>
                        </a:cubicBezTo>
                        <a:cubicBezTo>
                          <a:pt x="463007" y="17780"/>
                          <a:pt x="471897" y="20320"/>
                          <a:pt x="482057" y="21590"/>
                        </a:cubicBezTo>
                        <a:close/>
                        <a:moveTo>
                          <a:pt x="492217" y="224689"/>
                        </a:moveTo>
                        <a:cubicBezTo>
                          <a:pt x="493487" y="208179"/>
                          <a:pt x="494757" y="195479"/>
                          <a:pt x="494757" y="182779"/>
                        </a:cubicBezTo>
                        <a:cubicBezTo>
                          <a:pt x="493487" y="175239"/>
                          <a:pt x="492217" y="170318"/>
                          <a:pt x="492217" y="165025"/>
                        </a:cubicBezTo>
                        <a:cubicBezTo>
                          <a:pt x="492217" y="162611"/>
                          <a:pt x="494757" y="160197"/>
                          <a:pt x="493487" y="157783"/>
                        </a:cubicBezTo>
                        <a:cubicBezTo>
                          <a:pt x="493487" y="155555"/>
                          <a:pt x="492217" y="153234"/>
                          <a:pt x="490947" y="151005"/>
                        </a:cubicBezTo>
                        <a:cubicBezTo>
                          <a:pt x="485867" y="147570"/>
                          <a:pt x="474437" y="76449"/>
                          <a:pt x="474437" y="73014"/>
                        </a:cubicBezTo>
                        <a:cubicBezTo>
                          <a:pt x="471897" y="70135"/>
                          <a:pt x="469357" y="67164"/>
                          <a:pt x="466817" y="63500"/>
                        </a:cubicBezTo>
                        <a:cubicBezTo>
                          <a:pt x="465547" y="44450"/>
                          <a:pt x="464277" y="43180"/>
                          <a:pt x="454504" y="41910"/>
                        </a:cubicBezTo>
                        <a:cubicBezTo>
                          <a:pt x="453545" y="41910"/>
                          <a:pt x="452905" y="41910"/>
                          <a:pt x="451946" y="40640"/>
                        </a:cubicBezTo>
                        <a:cubicBezTo>
                          <a:pt x="443951" y="36830"/>
                          <a:pt x="435636" y="31750"/>
                          <a:pt x="427641" y="30480"/>
                        </a:cubicBezTo>
                        <a:cubicBezTo>
                          <a:pt x="408134" y="26670"/>
                          <a:pt x="388307" y="25400"/>
                          <a:pt x="368800" y="22860"/>
                        </a:cubicBezTo>
                        <a:cubicBezTo>
                          <a:pt x="365922" y="22860"/>
                          <a:pt x="362724" y="22860"/>
                          <a:pt x="359846" y="22860"/>
                        </a:cubicBezTo>
                        <a:cubicBezTo>
                          <a:pt x="355049" y="22860"/>
                          <a:pt x="350252" y="22860"/>
                          <a:pt x="345775" y="22860"/>
                        </a:cubicBezTo>
                        <a:cubicBezTo>
                          <a:pt x="335541" y="22860"/>
                          <a:pt x="325308" y="22860"/>
                          <a:pt x="315394" y="24130"/>
                        </a:cubicBezTo>
                        <a:cubicBezTo>
                          <a:pt x="306760" y="25400"/>
                          <a:pt x="161255" y="29210"/>
                          <a:pt x="152620" y="29210"/>
                        </a:cubicBezTo>
                        <a:cubicBezTo>
                          <a:pt x="138549" y="29210"/>
                          <a:pt x="124479" y="26670"/>
                          <a:pt x="110408" y="33020"/>
                        </a:cubicBezTo>
                        <a:cubicBezTo>
                          <a:pt x="103053" y="36830"/>
                          <a:pt x="96017" y="36830"/>
                          <a:pt x="88982" y="38100"/>
                        </a:cubicBezTo>
                        <a:cubicBezTo>
                          <a:pt x="76830" y="41910"/>
                          <a:pt x="64678" y="45720"/>
                          <a:pt x="49530" y="50800"/>
                        </a:cubicBezTo>
                        <a:cubicBezTo>
                          <a:pt x="36830" y="50800"/>
                          <a:pt x="34290" y="53340"/>
                          <a:pt x="33020" y="64657"/>
                        </a:cubicBezTo>
                        <a:cubicBezTo>
                          <a:pt x="31750" y="66329"/>
                          <a:pt x="31750" y="68000"/>
                          <a:pt x="30480" y="69671"/>
                        </a:cubicBezTo>
                        <a:cubicBezTo>
                          <a:pt x="29210" y="72457"/>
                          <a:pt x="26670" y="75149"/>
                          <a:pt x="25400" y="77935"/>
                        </a:cubicBezTo>
                        <a:cubicBezTo>
                          <a:pt x="20320" y="80906"/>
                          <a:pt x="26670" y="153512"/>
                          <a:pt x="29210" y="156483"/>
                        </a:cubicBezTo>
                        <a:cubicBezTo>
                          <a:pt x="29210" y="159640"/>
                          <a:pt x="29210" y="162890"/>
                          <a:pt x="30480" y="166047"/>
                        </a:cubicBezTo>
                        <a:cubicBezTo>
                          <a:pt x="30480" y="168368"/>
                          <a:pt x="33020" y="170689"/>
                          <a:pt x="33020" y="173010"/>
                        </a:cubicBezTo>
                        <a:cubicBezTo>
                          <a:pt x="33020" y="175517"/>
                          <a:pt x="33020" y="178024"/>
                          <a:pt x="31750" y="182779"/>
                        </a:cubicBezTo>
                        <a:cubicBezTo>
                          <a:pt x="31750" y="186589"/>
                          <a:pt x="31750" y="189129"/>
                          <a:pt x="31750" y="192939"/>
                        </a:cubicBezTo>
                        <a:cubicBezTo>
                          <a:pt x="31750" y="203099"/>
                          <a:pt x="35560" y="206909"/>
                          <a:pt x="44450" y="206909"/>
                        </a:cubicBezTo>
                        <a:cubicBezTo>
                          <a:pt x="55404" y="206909"/>
                          <a:pt x="59881" y="208179"/>
                          <a:pt x="64038" y="208179"/>
                        </a:cubicBezTo>
                        <a:cubicBezTo>
                          <a:pt x="70114" y="208179"/>
                          <a:pt x="76510" y="205639"/>
                          <a:pt x="82586" y="208179"/>
                        </a:cubicBezTo>
                        <a:cubicBezTo>
                          <a:pt x="92499" y="211989"/>
                          <a:pt x="102413" y="214529"/>
                          <a:pt x="112327" y="213259"/>
                        </a:cubicBezTo>
                        <a:cubicBezTo>
                          <a:pt x="118722" y="211989"/>
                          <a:pt x="124798" y="214529"/>
                          <a:pt x="131194" y="214529"/>
                        </a:cubicBezTo>
                        <a:cubicBezTo>
                          <a:pt x="140468" y="214529"/>
                          <a:pt x="149742" y="213259"/>
                          <a:pt x="159016" y="214529"/>
                        </a:cubicBezTo>
                        <a:cubicBezTo>
                          <a:pt x="172767" y="215799"/>
                          <a:pt x="323709" y="205639"/>
                          <a:pt x="337780" y="208179"/>
                        </a:cubicBezTo>
                        <a:cubicBezTo>
                          <a:pt x="343856" y="209449"/>
                          <a:pt x="349932" y="210719"/>
                          <a:pt x="355688" y="210719"/>
                        </a:cubicBezTo>
                        <a:cubicBezTo>
                          <a:pt x="366241" y="213259"/>
                          <a:pt x="376475" y="209449"/>
                          <a:pt x="387028" y="213259"/>
                        </a:cubicBezTo>
                        <a:cubicBezTo>
                          <a:pt x="395662" y="215799"/>
                          <a:pt x="404297" y="215799"/>
                          <a:pt x="412931" y="218339"/>
                        </a:cubicBezTo>
                        <a:cubicBezTo>
                          <a:pt x="425723" y="222149"/>
                          <a:pt x="438514" y="224689"/>
                          <a:pt x="451306" y="225959"/>
                        </a:cubicBezTo>
                        <a:cubicBezTo>
                          <a:pt x="456103" y="225959"/>
                          <a:pt x="471897" y="224689"/>
                          <a:pt x="492217" y="224689"/>
                        </a:cubicBezTo>
                        <a:close/>
                      </a:path>
                    </a:pathLst>
                  </a:custGeom>
                  <a:solidFill>
                    <a:schemeClr val="bg2">
                      <a:lumMod val="90000"/>
                    </a:schemeClr>
                  </a:solidFill>
                </p:spPr>
                <p:txBody>
                  <a:bodyPr/>
                  <a:lstStyle/>
                  <a:p>
                    <a:endParaRPr lang="he-IL"/>
                  </a:p>
                </p:txBody>
              </p:sp>
            </p:grpSp>
          </p:grpSp>
          <p:sp>
            <p:nvSpPr>
              <p:cNvPr id="14" name="TextBox 13">
                <a:extLst>
                  <a:ext uri="{FF2B5EF4-FFF2-40B4-BE49-F238E27FC236}">
                    <a16:creationId xmlns:a16="http://schemas.microsoft.com/office/drawing/2014/main" id="{C8BE0972-545D-341C-FF77-039F82C57631}"/>
                  </a:ext>
                </a:extLst>
              </p:cNvPr>
              <p:cNvSpPr txBox="1"/>
              <p:nvPr/>
            </p:nvSpPr>
            <p:spPr>
              <a:xfrm>
                <a:off x="6384091" y="6752446"/>
                <a:ext cx="3557193" cy="1229669"/>
              </a:xfrm>
              <a:prstGeom prst="rect">
                <a:avLst/>
              </a:prstGeom>
              <a:noFill/>
            </p:spPr>
            <p:txBody>
              <a:bodyPr wrap="square" rtlCol="1">
                <a:spAutoFit/>
              </a:bodyPr>
              <a:lstStyle/>
              <a:p>
                <a:pPr algn="r" rtl="1">
                  <a:lnSpc>
                    <a:spcPct val="150000"/>
                  </a:lnSpc>
                </a:pPr>
                <a:r>
                  <a:rPr lang="he-IL" sz="2999" dirty="0">
                    <a:solidFill>
                      <a:srgbClr val="000000"/>
                    </a:solidFill>
                    <a:latin typeface="Agrandir"/>
                  </a:rPr>
                  <a:t>מעֶבר לגבולות הסיפור </a:t>
                </a:r>
              </a:p>
              <a:p>
                <a:pPr algn="r" rtl="1">
                  <a:lnSpc>
                    <a:spcPct val="150000"/>
                  </a:lnSpc>
                </a:pPr>
                <a:r>
                  <a:rPr lang="he-IL" sz="2000" dirty="0">
                    <a:solidFill>
                      <a:srgbClr val="000000"/>
                    </a:solidFill>
                    <a:latin typeface="Agrandir"/>
                  </a:rPr>
                  <a:t>הבנת המסר של הסיפור</a:t>
                </a:r>
              </a:p>
            </p:txBody>
          </p:sp>
          <p:sp>
            <p:nvSpPr>
              <p:cNvPr id="18" name="TextBox 13">
                <a:extLst>
                  <a:ext uri="{FF2B5EF4-FFF2-40B4-BE49-F238E27FC236}">
                    <a16:creationId xmlns:a16="http://schemas.microsoft.com/office/drawing/2014/main" id="{938A9A72-40D1-C0E7-EA3D-85D46A6A5392}"/>
                  </a:ext>
                </a:extLst>
              </p:cNvPr>
              <p:cNvSpPr txBox="1"/>
              <p:nvPr/>
            </p:nvSpPr>
            <p:spPr>
              <a:xfrm>
                <a:off x="10790870" y="6976717"/>
                <a:ext cx="2865426" cy="1000980"/>
              </a:xfrm>
              <a:prstGeom prst="rect">
                <a:avLst/>
              </a:prstGeom>
            </p:spPr>
            <p:txBody>
              <a:bodyPr wrap="square" lIns="0" tIns="0" rIns="0" bIns="0" rtlCol="0" anchor="t">
                <a:spAutoFit/>
              </a:bodyPr>
              <a:lstStyle/>
              <a:p>
                <a:pPr lvl="1" algn="r" rtl="1">
                  <a:lnSpc>
                    <a:spcPts val="4199"/>
                  </a:lnSpc>
                </a:pPr>
                <a:r>
                  <a:rPr lang="he-IL" sz="2999" dirty="0">
                    <a:solidFill>
                      <a:srgbClr val="000000"/>
                    </a:solidFill>
                    <a:latin typeface="Agrandir"/>
                  </a:rPr>
                  <a:t>פינת הלשון</a:t>
                </a:r>
              </a:p>
              <a:p>
                <a:pPr algn="r" rtl="1">
                  <a:lnSpc>
                    <a:spcPts val="4199"/>
                  </a:lnSpc>
                </a:pPr>
                <a:r>
                  <a:rPr lang="he-IL" sz="2000" dirty="0">
                    <a:solidFill>
                      <a:srgbClr val="000000"/>
                    </a:solidFill>
                    <a:latin typeface="Agrandir"/>
                  </a:rPr>
                  <a:t>שורשים ומשפחות מילים</a:t>
                </a:r>
              </a:p>
            </p:txBody>
          </p:sp>
        </p:grpSp>
        <p:cxnSp>
          <p:nvCxnSpPr>
            <p:cNvPr id="13" name="Straight Connector 12">
              <a:extLst>
                <a:ext uri="{FF2B5EF4-FFF2-40B4-BE49-F238E27FC236}">
                  <a16:creationId xmlns:a16="http://schemas.microsoft.com/office/drawing/2014/main" id="{70B3BD0E-7D78-E54B-3A33-1B4F42CE5F38}"/>
                </a:ext>
              </a:extLst>
            </p:cNvPr>
            <p:cNvCxnSpPr>
              <a:cxnSpLocks/>
            </p:cNvCxnSpPr>
            <p:nvPr/>
          </p:nvCxnSpPr>
          <p:spPr>
            <a:xfrm>
              <a:off x="12175787" y="7407723"/>
              <a:ext cx="0" cy="1009815"/>
            </a:xfrm>
            <a:prstGeom prst="line">
              <a:avLst/>
            </a:prstGeom>
            <a:ln>
              <a:prstDash val="dash"/>
            </a:ln>
          </p:spPr>
          <p:style>
            <a:lnRef idx="1">
              <a:schemeClr val="dk1"/>
            </a:lnRef>
            <a:fillRef idx="0">
              <a:schemeClr val="dk1"/>
            </a:fillRef>
            <a:effectRef idx="0">
              <a:schemeClr val="dk1"/>
            </a:effectRef>
            <a:fontRef idx="minor">
              <a:schemeClr val="tx1"/>
            </a:fontRef>
          </p:style>
        </p:cxnSp>
      </p:grpSp>
      <p:pic>
        <p:nvPicPr>
          <p:cNvPr id="20" name="Picture 19">
            <a:extLst>
              <a:ext uri="{FF2B5EF4-FFF2-40B4-BE49-F238E27FC236}">
                <a16:creationId xmlns:a16="http://schemas.microsoft.com/office/drawing/2014/main" id="{B06861F1-3668-33A1-3746-494803ED347D}"/>
              </a:ext>
            </a:extLst>
          </p:cNvPr>
          <p:cNvPicPr>
            <a:picLocks noChangeAspect="1"/>
          </p:cNvPicPr>
          <p:nvPr/>
        </p:nvPicPr>
        <p:blipFill>
          <a:blip r:embed="rId10"/>
          <a:stretch>
            <a:fillRect/>
          </a:stretch>
        </p:blipFill>
        <p:spPr>
          <a:xfrm rot="10587749">
            <a:off x="17310302" y="7676528"/>
            <a:ext cx="531123" cy="1302108"/>
          </a:xfrm>
          <a:prstGeom prst="rect">
            <a:avLst/>
          </a:prstGeom>
        </p:spPr>
      </p:pic>
      <p:pic>
        <p:nvPicPr>
          <p:cNvPr id="26" name="Picture 25">
            <a:extLst>
              <a:ext uri="{FF2B5EF4-FFF2-40B4-BE49-F238E27FC236}">
                <a16:creationId xmlns:a16="http://schemas.microsoft.com/office/drawing/2014/main" id="{CBF64367-C7B7-BFEA-31EC-01B3187C4E23}"/>
              </a:ext>
            </a:extLst>
          </p:cNvPr>
          <p:cNvPicPr>
            <a:picLocks noChangeAspect="1"/>
          </p:cNvPicPr>
          <p:nvPr/>
        </p:nvPicPr>
        <p:blipFill>
          <a:blip r:embed="rId11">
            <a:clrChange>
              <a:clrFrom>
                <a:srgbClr val="FFFFFF"/>
              </a:clrFrom>
              <a:clrTo>
                <a:srgbClr val="FFFFFF">
                  <a:alpha val="0"/>
                </a:srgbClr>
              </a:clrTo>
            </a:clrChange>
          </a:blip>
          <a:srcRect l="45356" r="1"/>
          <a:stretch/>
        </p:blipFill>
        <p:spPr>
          <a:xfrm rot="10800000">
            <a:off x="5191263" y="7841731"/>
            <a:ext cx="934804" cy="1203526"/>
          </a:xfrm>
          <a:prstGeom prst="rect">
            <a:avLst/>
          </a:prstGeom>
        </p:spPr>
      </p:pic>
      <p:pic>
        <p:nvPicPr>
          <p:cNvPr id="29" name="Picture 28">
            <a:extLst>
              <a:ext uri="{FF2B5EF4-FFF2-40B4-BE49-F238E27FC236}">
                <a16:creationId xmlns:a16="http://schemas.microsoft.com/office/drawing/2014/main" id="{BD9E8DEA-D20D-DE18-C251-12CE395A8217}"/>
              </a:ext>
            </a:extLst>
          </p:cNvPr>
          <p:cNvPicPr>
            <a:picLocks noChangeAspect="1"/>
          </p:cNvPicPr>
          <p:nvPr/>
        </p:nvPicPr>
        <p:blipFill>
          <a:blip r:embed="rId11">
            <a:clrChange>
              <a:clrFrom>
                <a:srgbClr val="FFFFFF"/>
              </a:clrFrom>
              <a:clrTo>
                <a:srgbClr val="FFFFFF">
                  <a:alpha val="0"/>
                </a:srgbClr>
              </a:clrTo>
            </a:clrChange>
          </a:blip>
          <a:srcRect l="45356" r="1"/>
          <a:stretch/>
        </p:blipFill>
        <p:spPr>
          <a:xfrm>
            <a:off x="15989735" y="7725819"/>
            <a:ext cx="934804" cy="1203526"/>
          </a:xfrm>
          <a:prstGeom prst="rect">
            <a:avLst/>
          </a:prstGeom>
        </p:spPr>
      </p:pic>
      <p:sp>
        <p:nvSpPr>
          <p:cNvPr id="30" name="TextBox 29">
            <a:extLst>
              <a:ext uri="{FF2B5EF4-FFF2-40B4-BE49-F238E27FC236}">
                <a16:creationId xmlns:a16="http://schemas.microsoft.com/office/drawing/2014/main" id="{9BCA52F4-AECC-E81F-B1BD-FBBDF2CD3260}"/>
              </a:ext>
            </a:extLst>
          </p:cNvPr>
          <p:cNvSpPr txBox="1"/>
          <p:nvPr/>
        </p:nvSpPr>
        <p:spPr>
          <a:xfrm>
            <a:off x="3692371" y="9463437"/>
            <a:ext cx="10849376" cy="689932"/>
          </a:xfrm>
          <a:prstGeom prst="rect">
            <a:avLst/>
          </a:prstGeom>
          <a:noFill/>
        </p:spPr>
        <p:txBody>
          <a:bodyPr wrap="square">
            <a:spAutoFit/>
          </a:bodyPr>
          <a:lstStyle/>
          <a:p>
            <a:endParaRPr lang="he-IL" dirty="0">
              <a:solidFill>
                <a:srgbClr val="000000"/>
              </a:solidFill>
              <a:effectLst/>
              <a:latin typeface="YAFdtfahXt8 0"/>
            </a:endParaRPr>
          </a:p>
          <a:p>
            <a:pPr algn="ctr" rtl="1">
              <a:lnSpc>
                <a:spcPts val="2500"/>
              </a:lnSpc>
            </a:pPr>
            <a:r>
              <a:rPr lang="he-IL" sz="2400" b="0" i="0" dirty="0">
                <a:solidFill>
                  <a:srgbClr val="000000"/>
                </a:solidFill>
                <a:effectLst/>
                <a:latin typeface="Segoe UI Semilight" panose="020B0402040204020203" pitchFamily="34" charset="0"/>
                <a:cs typeface="Segoe UI Semilight" panose="020B0402040204020203" pitchFamily="34" charset="0"/>
              </a:rPr>
              <a:t>המזכירות הפדגוגית, אגף שפות – הפיקוח על הוראת העברית ביסודי</a:t>
            </a:r>
            <a:endParaRPr lang="he-IL" sz="2800" dirty="0">
              <a:solidFill>
                <a:srgbClr val="000000"/>
              </a:solidFill>
              <a:effectLst/>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1209128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3" name="Freeform 3"/>
          <p:cNvSpPr/>
          <p:nvPr/>
        </p:nvSpPr>
        <p:spPr>
          <a:xfrm>
            <a:off x="1295176" y="1122456"/>
            <a:ext cx="15697648" cy="8586965"/>
          </a:xfrm>
          <a:custGeom>
            <a:avLst/>
            <a:gdLst/>
            <a:ahLst/>
            <a:cxnLst/>
            <a:rect l="l" t="t" r="r" b="b"/>
            <a:pathLst>
              <a:path w="4573625" h="2438512">
                <a:moveTo>
                  <a:pt x="4573625" y="2438512"/>
                </a:moveTo>
                <a:lnTo>
                  <a:pt x="0" y="2430892"/>
                </a:lnTo>
                <a:lnTo>
                  <a:pt x="0" y="858967"/>
                </a:lnTo>
                <a:lnTo>
                  <a:pt x="17780" y="19050"/>
                </a:lnTo>
                <a:lnTo>
                  <a:pt x="2278654" y="0"/>
                </a:lnTo>
                <a:lnTo>
                  <a:pt x="4554575" y="5080"/>
                </a:lnTo>
                <a:close/>
              </a:path>
            </a:pathLst>
          </a:custGeom>
          <a:solidFill>
            <a:srgbClr val="FFFFFF"/>
          </a:solidFill>
        </p:spPr>
        <p:txBody>
          <a:bodyPr/>
          <a:lstStyle/>
          <a:p>
            <a:endParaRPr lang="he-IL" dirty="0"/>
          </a:p>
        </p:txBody>
      </p:sp>
      <p:sp>
        <p:nvSpPr>
          <p:cNvPr id="4" name="Freeform 4"/>
          <p:cNvSpPr/>
          <p:nvPr/>
        </p:nvSpPr>
        <p:spPr>
          <a:xfrm>
            <a:off x="1389994" y="1037690"/>
            <a:ext cx="15189356" cy="8586965"/>
          </a:xfrm>
          <a:custGeom>
            <a:avLst/>
            <a:gdLst/>
            <a:ahLst/>
            <a:cxnLst/>
            <a:rect l="l" t="t" r="r" b="b"/>
            <a:pathLst>
              <a:path w="4602835" h="2465182">
                <a:moveTo>
                  <a:pt x="4568545" y="21590"/>
                </a:moveTo>
                <a:cubicBezTo>
                  <a:pt x="4569815" y="34290"/>
                  <a:pt x="4569815" y="44450"/>
                  <a:pt x="4571085" y="54610"/>
                </a:cubicBezTo>
                <a:cubicBezTo>
                  <a:pt x="4573625" y="100535"/>
                  <a:pt x="4574895" y="152946"/>
                  <a:pt x="4577435" y="203486"/>
                </a:cubicBezTo>
                <a:cubicBezTo>
                  <a:pt x="4577435" y="276488"/>
                  <a:pt x="4590135" y="1715933"/>
                  <a:pt x="4596485" y="1788934"/>
                </a:cubicBezTo>
                <a:cubicBezTo>
                  <a:pt x="4602835" y="1899373"/>
                  <a:pt x="4599025" y="2011683"/>
                  <a:pt x="4599025" y="2122122"/>
                </a:cubicBezTo>
                <a:cubicBezTo>
                  <a:pt x="4599025" y="2219458"/>
                  <a:pt x="4600295" y="2309306"/>
                  <a:pt x="4601565" y="2404222"/>
                </a:cubicBezTo>
                <a:cubicBezTo>
                  <a:pt x="4601565" y="2425812"/>
                  <a:pt x="4601565" y="2439782"/>
                  <a:pt x="4601565" y="2463912"/>
                </a:cubicBezTo>
                <a:cubicBezTo>
                  <a:pt x="4578705" y="2463912"/>
                  <a:pt x="4558385" y="2465182"/>
                  <a:pt x="4528697" y="2463912"/>
                </a:cubicBezTo>
                <a:cubicBezTo>
                  <a:pt x="4297256" y="2458832"/>
                  <a:pt x="4062255" y="2465182"/>
                  <a:pt x="3830814" y="2460102"/>
                </a:cubicBezTo>
                <a:cubicBezTo>
                  <a:pt x="3691950" y="2456292"/>
                  <a:pt x="3556646" y="2458832"/>
                  <a:pt x="3417782" y="2456292"/>
                </a:cubicBezTo>
                <a:cubicBezTo>
                  <a:pt x="3353690" y="2455022"/>
                  <a:pt x="3289599" y="2453752"/>
                  <a:pt x="3225508" y="2452482"/>
                </a:cubicBezTo>
                <a:cubicBezTo>
                  <a:pt x="3186341" y="2452482"/>
                  <a:pt x="3150735" y="2453752"/>
                  <a:pt x="3111568" y="2453752"/>
                </a:cubicBezTo>
                <a:cubicBezTo>
                  <a:pt x="3011871" y="2452482"/>
                  <a:pt x="2737702" y="2453752"/>
                  <a:pt x="2638005" y="2452482"/>
                </a:cubicBezTo>
                <a:cubicBezTo>
                  <a:pt x="2566792" y="2451212"/>
                  <a:pt x="1142542" y="2460102"/>
                  <a:pt x="1071330" y="2458832"/>
                </a:cubicBezTo>
                <a:cubicBezTo>
                  <a:pt x="1053527" y="2458832"/>
                  <a:pt x="1032163" y="2460102"/>
                  <a:pt x="1014360" y="2460102"/>
                </a:cubicBezTo>
                <a:cubicBezTo>
                  <a:pt x="971632" y="2460102"/>
                  <a:pt x="932465" y="2461372"/>
                  <a:pt x="889738" y="2461372"/>
                </a:cubicBezTo>
                <a:cubicBezTo>
                  <a:pt x="782919" y="2461372"/>
                  <a:pt x="679661" y="2460102"/>
                  <a:pt x="572842" y="2458832"/>
                </a:cubicBezTo>
                <a:cubicBezTo>
                  <a:pt x="508751" y="2457562"/>
                  <a:pt x="444660" y="2456292"/>
                  <a:pt x="384129" y="2455022"/>
                </a:cubicBezTo>
                <a:cubicBezTo>
                  <a:pt x="270189" y="2453752"/>
                  <a:pt x="156249" y="2452482"/>
                  <a:pt x="48260" y="2452482"/>
                </a:cubicBezTo>
                <a:cubicBezTo>
                  <a:pt x="38100" y="2452482"/>
                  <a:pt x="29210" y="2452482"/>
                  <a:pt x="19050" y="2451212"/>
                </a:cubicBezTo>
                <a:cubicBezTo>
                  <a:pt x="10160" y="2449942"/>
                  <a:pt x="5080" y="2443592"/>
                  <a:pt x="7620" y="2434702"/>
                </a:cubicBezTo>
                <a:cubicBezTo>
                  <a:pt x="16510" y="2402898"/>
                  <a:pt x="12700" y="2356102"/>
                  <a:pt x="11430" y="2307434"/>
                </a:cubicBezTo>
                <a:cubicBezTo>
                  <a:pt x="10160" y="2208226"/>
                  <a:pt x="6350" y="2110891"/>
                  <a:pt x="7620" y="2011683"/>
                </a:cubicBezTo>
                <a:cubicBezTo>
                  <a:pt x="5080" y="1888142"/>
                  <a:pt x="0" y="358849"/>
                  <a:pt x="7620" y="233435"/>
                </a:cubicBezTo>
                <a:cubicBezTo>
                  <a:pt x="8890" y="209102"/>
                  <a:pt x="7620" y="182896"/>
                  <a:pt x="8890" y="158562"/>
                </a:cubicBezTo>
                <a:cubicBezTo>
                  <a:pt x="10160" y="119253"/>
                  <a:pt x="12700" y="76201"/>
                  <a:pt x="13970" y="44450"/>
                </a:cubicBezTo>
                <a:cubicBezTo>
                  <a:pt x="13970" y="41910"/>
                  <a:pt x="15240" y="39370"/>
                  <a:pt x="16510" y="38100"/>
                </a:cubicBezTo>
                <a:cubicBezTo>
                  <a:pt x="38100" y="35560"/>
                  <a:pt x="67233" y="30480"/>
                  <a:pt x="124203" y="29210"/>
                </a:cubicBezTo>
                <a:cubicBezTo>
                  <a:pt x="220340" y="25400"/>
                  <a:pt x="316477" y="22860"/>
                  <a:pt x="416175" y="20320"/>
                </a:cubicBezTo>
                <a:cubicBezTo>
                  <a:pt x="483827" y="17780"/>
                  <a:pt x="551478" y="16510"/>
                  <a:pt x="615570" y="13970"/>
                </a:cubicBezTo>
                <a:cubicBezTo>
                  <a:pt x="679661" y="11430"/>
                  <a:pt x="747313" y="8890"/>
                  <a:pt x="811404" y="8890"/>
                </a:cubicBezTo>
                <a:cubicBezTo>
                  <a:pt x="882617" y="7620"/>
                  <a:pt x="953829" y="10160"/>
                  <a:pt x="1025042" y="8890"/>
                </a:cubicBezTo>
                <a:cubicBezTo>
                  <a:pt x="1114057" y="8890"/>
                  <a:pt x="2727021" y="6350"/>
                  <a:pt x="2816036" y="5080"/>
                </a:cubicBezTo>
                <a:cubicBezTo>
                  <a:pt x="2901491" y="3810"/>
                  <a:pt x="2986946" y="2540"/>
                  <a:pt x="3075962" y="2540"/>
                </a:cubicBezTo>
                <a:cubicBezTo>
                  <a:pt x="3221947" y="1270"/>
                  <a:pt x="3364372" y="0"/>
                  <a:pt x="3510358" y="0"/>
                </a:cubicBezTo>
                <a:cubicBezTo>
                  <a:pt x="3570889" y="0"/>
                  <a:pt x="3634980" y="2540"/>
                  <a:pt x="3695511" y="2540"/>
                </a:cubicBezTo>
                <a:cubicBezTo>
                  <a:pt x="3862860" y="3810"/>
                  <a:pt x="4033770" y="5080"/>
                  <a:pt x="4201119" y="7620"/>
                </a:cubicBezTo>
                <a:cubicBezTo>
                  <a:pt x="4290135" y="8890"/>
                  <a:pt x="4379151" y="12700"/>
                  <a:pt x="4468166" y="16510"/>
                </a:cubicBezTo>
                <a:cubicBezTo>
                  <a:pt x="4489530" y="16510"/>
                  <a:pt x="4510894" y="16510"/>
                  <a:pt x="4528697" y="16510"/>
                </a:cubicBezTo>
                <a:cubicBezTo>
                  <a:pt x="4549495" y="17780"/>
                  <a:pt x="4558385" y="20320"/>
                  <a:pt x="4568545" y="21590"/>
                </a:cubicBezTo>
                <a:close/>
                <a:moveTo>
                  <a:pt x="4578705" y="2447402"/>
                </a:moveTo>
                <a:cubicBezTo>
                  <a:pt x="4579975" y="2430892"/>
                  <a:pt x="4581245" y="2418192"/>
                  <a:pt x="4581245" y="2405492"/>
                </a:cubicBezTo>
                <a:cubicBezTo>
                  <a:pt x="4579975" y="2299947"/>
                  <a:pt x="4578705" y="2200739"/>
                  <a:pt x="4578705" y="2094044"/>
                </a:cubicBezTo>
                <a:cubicBezTo>
                  <a:pt x="4578705" y="2045377"/>
                  <a:pt x="4581245" y="1996709"/>
                  <a:pt x="4579975" y="1948041"/>
                </a:cubicBezTo>
                <a:cubicBezTo>
                  <a:pt x="4579975" y="1903117"/>
                  <a:pt x="4578705" y="1856321"/>
                  <a:pt x="4577435" y="1811396"/>
                </a:cubicBezTo>
                <a:cubicBezTo>
                  <a:pt x="4572355" y="1742138"/>
                  <a:pt x="4560925" y="308309"/>
                  <a:pt x="4560925" y="239051"/>
                </a:cubicBezTo>
                <a:cubicBezTo>
                  <a:pt x="4558385" y="181024"/>
                  <a:pt x="4555845" y="121125"/>
                  <a:pt x="4553305" y="63500"/>
                </a:cubicBezTo>
                <a:cubicBezTo>
                  <a:pt x="4552035" y="44450"/>
                  <a:pt x="4550765" y="43180"/>
                  <a:pt x="4518015" y="41910"/>
                </a:cubicBezTo>
                <a:cubicBezTo>
                  <a:pt x="4507333" y="41910"/>
                  <a:pt x="4500212" y="41910"/>
                  <a:pt x="4489530" y="40640"/>
                </a:cubicBezTo>
                <a:cubicBezTo>
                  <a:pt x="4400514" y="36830"/>
                  <a:pt x="4307938" y="31750"/>
                  <a:pt x="4218922" y="30480"/>
                </a:cubicBezTo>
                <a:cubicBezTo>
                  <a:pt x="4001724" y="26670"/>
                  <a:pt x="3780966" y="25400"/>
                  <a:pt x="3563768" y="22860"/>
                </a:cubicBezTo>
                <a:cubicBezTo>
                  <a:pt x="3531722" y="22860"/>
                  <a:pt x="3496116" y="22860"/>
                  <a:pt x="3464070" y="22860"/>
                </a:cubicBezTo>
                <a:cubicBezTo>
                  <a:pt x="3410661" y="22860"/>
                  <a:pt x="3357251" y="22860"/>
                  <a:pt x="3307403" y="22860"/>
                </a:cubicBezTo>
                <a:cubicBezTo>
                  <a:pt x="3193463" y="22860"/>
                  <a:pt x="3079522" y="22860"/>
                  <a:pt x="2969143" y="24130"/>
                </a:cubicBezTo>
                <a:cubicBezTo>
                  <a:pt x="2873006" y="25400"/>
                  <a:pt x="1252922" y="29210"/>
                  <a:pt x="1156785" y="29210"/>
                </a:cubicBezTo>
                <a:cubicBezTo>
                  <a:pt x="1000117" y="29210"/>
                  <a:pt x="843450" y="26670"/>
                  <a:pt x="686782" y="33020"/>
                </a:cubicBezTo>
                <a:cubicBezTo>
                  <a:pt x="604888" y="36830"/>
                  <a:pt x="526554" y="36830"/>
                  <a:pt x="448220" y="38100"/>
                </a:cubicBezTo>
                <a:cubicBezTo>
                  <a:pt x="312917" y="41910"/>
                  <a:pt x="177613" y="45720"/>
                  <a:pt x="49530" y="50800"/>
                </a:cubicBezTo>
                <a:cubicBezTo>
                  <a:pt x="36830" y="50800"/>
                  <a:pt x="34290" y="53340"/>
                  <a:pt x="33020" y="70585"/>
                </a:cubicBezTo>
                <a:cubicBezTo>
                  <a:pt x="31750" y="104279"/>
                  <a:pt x="31750" y="137972"/>
                  <a:pt x="30480" y="171665"/>
                </a:cubicBezTo>
                <a:cubicBezTo>
                  <a:pt x="29210" y="227820"/>
                  <a:pt x="26670" y="282103"/>
                  <a:pt x="25400" y="338259"/>
                </a:cubicBezTo>
                <a:cubicBezTo>
                  <a:pt x="20320" y="398157"/>
                  <a:pt x="26670" y="1861936"/>
                  <a:pt x="29210" y="1921835"/>
                </a:cubicBezTo>
                <a:cubicBezTo>
                  <a:pt x="29210" y="1985477"/>
                  <a:pt x="29210" y="2050992"/>
                  <a:pt x="30480" y="2114634"/>
                </a:cubicBezTo>
                <a:cubicBezTo>
                  <a:pt x="30480" y="2161430"/>
                  <a:pt x="33020" y="2208226"/>
                  <a:pt x="33020" y="2255022"/>
                </a:cubicBezTo>
                <a:cubicBezTo>
                  <a:pt x="33020" y="2305562"/>
                  <a:pt x="33020" y="2356102"/>
                  <a:pt x="31750" y="2405492"/>
                </a:cubicBezTo>
                <a:cubicBezTo>
                  <a:pt x="31750" y="2409302"/>
                  <a:pt x="31750" y="2411842"/>
                  <a:pt x="31750" y="2415652"/>
                </a:cubicBezTo>
                <a:cubicBezTo>
                  <a:pt x="31750" y="2425812"/>
                  <a:pt x="35560" y="2429622"/>
                  <a:pt x="44450" y="2429622"/>
                </a:cubicBezTo>
                <a:cubicBezTo>
                  <a:pt x="74355" y="2429622"/>
                  <a:pt x="124203" y="2430892"/>
                  <a:pt x="170492" y="2430892"/>
                </a:cubicBezTo>
                <a:cubicBezTo>
                  <a:pt x="238143" y="2430892"/>
                  <a:pt x="309356" y="2428352"/>
                  <a:pt x="377008" y="2430892"/>
                </a:cubicBezTo>
                <a:cubicBezTo>
                  <a:pt x="487387" y="2434702"/>
                  <a:pt x="597767" y="2437242"/>
                  <a:pt x="708146" y="2435972"/>
                </a:cubicBezTo>
                <a:cubicBezTo>
                  <a:pt x="779358" y="2434702"/>
                  <a:pt x="847010" y="2437242"/>
                  <a:pt x="918223" y="2437242"/>
                </a:cubicBezTo>
                <a:cubicBezTo>
                  <a:pt x="1021481" y="2437242"/>
                  <a:pt x="1124739" y="2435972"/>
                  <a:pt x="1227997" y="2437242"/>
                </a:cubicBezTo>
                <a:cubicBezTo>
                  <a:pt x="1381104" y="2438512"/>
                  <a:pt x="3061719" y="2428352"/>
                  <a:pt x="3218387" y="2430892"/>
                </a:cubicBezTo>
                <a:cubicBezTo>
                  <a:pt x="3286039" y="2432162"/>
                  <a:pt x="3353690" y="2433432"/>
                  <a:pt x="3417782" y="2433432"/>
                </a:cubicBezTo>
                <a:cubicBezTo>
                  <a:pt x="3535282" y="2435972"/>
                  <a:pt x="3649222" y="2432162"/>
                  <a:pt x="3766723" y="2435972"/>
                </a:cubicBezTo>
                <a:cubicBezTo>
                  <a:pt x="3862860" y="2438512"/>
                  <a:pt x="3958997" y="2438512"/>
                  <a:pt x="4055134" y="2441052"/>
                </a:cubicBezTo>
                <a:cubicBezTo>
                  <a:pt x="4197559" y="2444862"/>
                  <a:pt x="4339984" y="2447402"/>
                  <a:pt x="4482409" y="2448672"/>
                </a:cubicBezTo>
                <a:cubicBezTo>
                  <a:pt x="4535818" y="2448672"/>
                  <a:pt x="4558385" y="2447402"/>
                  <a:pt x="4578705" y="2447402"/>
                </a:cubicBezTo>
                <a:close/>
              </a:path>
            </a:pathLst>
          </a:custGeom>
          <a:solidFill>
            <a:srgbClr val="FFFFFF"/>
          </a:solidFill>
        </p:spPr>
        <p:txBody>
          <a:bodyPr/>
          <a:lstStyle/>
          <a:p>
            <a:endParaRPr lang="he-IL"/>
          </a:p>
        </p:txBody>
      </p:sp>
      <p:grpSp>
        <p:nvGrpSpPr>
          <p:cNvPr id="5" name="Group 5"/>
          <p:cNvGrpSpPr/>
          <p:nvPr/>
        </p:nvGrpSpPr>
        <p:grpSpPr>
          <a:xfrm>
            <a:off x="1381611" y="876300"/>
            <a:ext cx="15697649" cy="9319333"/>
            <a:chOff x="0" y="0"/>
            <a:chExt cx="20365976" cy="11398038"/>
          </a:xfrm>
        </p:grpSpPr>
        <p:sp>
          <p:nvSpPr>
            <p:cNvPr id="6" name="Freeform 6"/>
            <p:cNvSpPr/>
            <p:nvPr/>
          </p:nvSpPr>
          <p:spPr>
            <a:xfrm>
              <a:off x="305484" y="6418625"/>
              <a:ext cx="7876909" cy="4604975"/>
            </a:xfrm>
            <a:custGeom>
              <a:avLst/>
              <a:gdLst/>
              <a:ahLst/>
              <a:cxnLst/>
              <a:rect l="l" t="t" r="r" b="b"/>
              <a:pathLst>
                <a:path w="7876909" h="4604975">
                  <a:moveTo>
                    <a:pt x="0" y="0"/>
                  </a:moveTo>
                  <a:lnTo>
                    <a:pt x="7876909" y="0"/>
                  </a:lnTo>
                  <a:lnTo>
                    <a:pt x="7876909" y="4604975"/>
                  </a:lnTo>
                  <a:lnTo>
                    <a:pt x="0" y="4604975"/>
                  </a:lnTo>
                  <a:lnTo>
                    <a:pt x="0" y="0"/>
                  </a:lnTo>
                  <a:close/>
                </a:path>
              </a:pathLst>
            </a:custGeom>
            <a:blipFill>
              <a:blip r:embed="rId3">
                <a:extLst>
                  <a:ext uri="{96DAC541-7B7A-43D3-8B79-37D633B846F1}">
                    <asvg:svgBlip xmlns:asvg="http://schemas.microsoft.com/office/drawing/2016/SVG/main" r:embed="rId4"/>
                  </a:ext>
                </a:extLst>
              </a:blip>
              <a:stretch>
                <a:fillRect t="-42938" r="-8141"/>
              </a:stretch>
            </a:blipFill>
          </p:spPr>
          <p:txBody>
            <a:bodyPr/>
            <a:lstStyle/>
            <a:p>
              <a:endParaRPr lang="he-IL"/>
            </a:p>
          </p:txBody>
        </p:sp>
        <p:sp>
          <p:nvSpPr>
            <p:cNvPr id="7" name="Freeform 7"/>
            <p:cNvSpPr/>
            <p:nvPr/>
          </p:nvSpPr>
          <p:spPr>
            <a:xfrm rot="-5400000">
              <a:off x="-1130292" y="8374487"/>
              <a:ext cx="2944316" cy="647750"/>
            </a:xfrm>
            <a:custGeom>
              <a:avLst/>
              <a:gdLst/>
              <a:ahLst/>
              <a:cxnLst/>
              <a:rect l="l" t="t" r="r" b="b"/>
              <a:pathLst>
                <a:path w="2944316" h="647750">
                  <a:moveTo>
                    <a:pt x="0" y="0"/>
                  </a:moveTo>
                  <a:lnTo>
                    <a:pt x="2944316" y="0"/>
                  </a:lnTo>
                  <a:lnTo>
                    <a:pt x="2944316" y="647749"/>
                  </a:lnTo>
                  <a:lnTo>
                    <a:pt x="0" y="64774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he-IL"/>
            </a:p>
          </p:txBody>
        </p:sp>
        <p:sp>
          <p:nvSpPr>
            <p:cNvPr id="8" name="Freeform 8"/>
            <p:cNvSpPr/>
            <p:nvPr/>
          </p:nvSpPr>
          <p:spPr>
            <a:xfrm>
              <a:off x="12468012" y="4929358"/>
              <a:ext cx="7809064" cy="6094242"/>
            </a:xfrm>
            <a:custGeom>
              <a:avLst/>
              <a:gdLst/>
              <a:ahLst/>
              <a:cxnLst/>
              <a:rect l="l" t="t" r="r" b="b"/>
              <a:pathLst>
                <a:path w="7809064" h="6094242">
                  <a:moveTo>
                    <a:pt x="0" y="0"/>
                  </a:moveTo>
                  <a:lnTo>
                    <a:pt x="7809064" y="0"/>
                  </a:lnTo>
                  <a:lnTo>
                    <a:pt x="7809064" y="6094242"/>
                  </a:lnTo>
                  <a:lnTo>
                    <a:pt x="0" y="6094242"/>
                  </a:lnTo>
                  <a:lnTo>
                    <a:pt x="0" y="0"/>
                  </a:lnTo>
                  <a:close/>
                </a:path>
              </a:pathLst>
            </a:custGeom>
            <a:blipFill>
              <a:blip r:embed="rId3">
                <a:extLst>
                  <a:ext uri="{96DAC541-7B7A-43D3-8B79-37D633B846F1}">
                    <asvg:svgBlip xmlns:asvg="http://schemas.microsoft.com/office/drawing/2016/SVG/main" r:embed="rId4"/>
                  </a:ext>
                </a:extLst>
              </a:blip>
              <a:stretch>
                <a:fillRect l="-9081" t="-8008"/>
              </a:stretch>
            </a:blipFill>
          </p:spPr>
          <p:txBody>
            <a:bodyPr/>
            <a:lstStyle/>
            <a:p>
              <a:endParaRPr lang="he-IL"/>
            </a:p>
          </p:txBody>
        </p:sp>
        <p:sp>
          <p:nvSpPr>
            <p:cNvPr id="9" name="Freeform 9"/>
            <p:cNvSpPr/>
            <p:nvPr/>
          </p:nvSpPr>
          <p:spPr>
            <a:xfrm>
              <a:off x="19687984" y="7679028"/>
              <a:ext cx="479498" cy="786924"/>
            </a:xfrm>
            <a:custGeom>
              <a:avLst/>
              <a:gdLst/>
              <a:ahLst/>
              <a:cxnLst/>
              <a:rect l="l" t="t" r="r" b="b"/>
              <a:pathLst>
                <a:path w="479498" h="786924">
                  <a:moveTo>
                    <a:pt x="0" y="0"/>
                  </a:moveTo>
                  <a:lnTo>
                    <a:pt x="479498" y="0"/>
                  </a:lnTo>
                  <a:lnTo>
                    <a:pt x="479498" y="786924"/>
                  </a:lnTo>
                  <a:lnTo>
                    <a:pt x="0" y="786924"/>
                  </a:lnTo>
                  <a:lnTo>
                    <a:pt x="0" y="0"/>
                  </a:lnTo>
                  <a:close/>
                </a:path>
              </a:pathLst>
            </a:custGeom>
            <a:blipFill>
              <a:blip r:embed="rId7">
                <a:extLst>
                  <a:ext uri="{96DAC541-7B7A-43D3-8B79-37D633B846F1}">
                    <asvg:svgBlip xmlns:asvg="http://schemas.microsoft.com/office/drawing/2016/SVG/main" r:embed="rId8"/>
                  </a:ext>
                </a:extLst>
              </a:blip>
              <a:stretch>
                <a:fillRect r="-313644"/>
              </a:stretch>
            </a:blipFill>
          </p:spPr>
          <p:txBody>
            <a:bodyPr/>
            <a:lstStyle/>
            <a:p>
              <a:endParaRPr lang="he-IL"/>
            </a:p>
          </p:txBody>
        </p:sp>
        <p:grpSp>
          <p:nvGrpSpPr>
            <p:cNvPr id="10" name="Group 10"/>
            <p:cNvGrpSpPr/>
            <p:nvPr/>
          </p:nvGrpSpPr>
          <p:grpSpPr>
            <a:xfrm>
              <a:off x="6822761" y="10772697"/>
              <a:ext cx="7904165" cy="625341"/>
              <a:chOff x="0" y="0"/>
              <a:chExt cx="6420999" cy="508000"/>
            </a:xfrm>
          </p:grpSpPr>
          <p:sp>
            <p:nvSpPr>
              <p:cNvPr id="11" name="Freeform 11"/>
              <p:cNvSpPr/>
              <p:nvPr/>
            </p:nvSpPr>
            <p:spPr>
              <a:xfrm>
                <a:off x="0" y="215900"/>
                <a:ext cx="6421000" cy="76200"/>
              </a:xfrm>
              <a:custGeom>
                <a:avLst/>
                <a:gdLst/>
                <a:ahLst/>
                <a:cxnLst/>
                <a:rect l="l" t="t" r="r" b="b"/>
                <a:pathLst>
                  <a:path w="6421000" h="76200">
                    <a:moveTo>
                      <a:pt x="0" y="0"/>
                    </a:moveTo>
                    <a:lnTo>
                      <a:pt x="6421000" y="0"/>
                    </a:lnTo>
                    <a:lnTo>
                      <a:pt x="6421000" y="76200"/>
                    </a:lnTo>
                    <a:lnTo>
                      <a:pt x="0" y="76200"/>
                    </a:lnTo>
                    <a:close/>
                  </a:path>
                </a:pathLst>
              </a:custGeom>
              <a:solidFill>
                <a:srgbClr val="2B3547"/>
              </a:solidFill>
            </p:spPr>
            <p:txBody>
              <a:bodyPr/>
              <a:lstStyle/>
              <a:p>
                <a:endParaRPr lang="he-IL"/>
              </a:p>
            </p:txBody>
          </p:sp>
        </p:grpSp>
        <p:sp>
          <p:nvSpPr>
            <p:cNvPr id="12" name="Freeform 12"/>
            <p:cNvSpPr/>
            <p:nvPr/>
          </p:nvSpPr>
          <p:spPr>
            <a:xfrm>
              <a:off x="17406417" y="273240"/>
              <a:ext cx="2959559" cy="5160940"/>
            </a:xfrm>
            <a:custGeom>
              <a:avLst/>
              <a:gdLst/>
              <a:ahLst/>
              <a:cxnLst/>
              <a:rect l="l" t="t" r="r" b="b"/>
              <a:pathLst>
                <a:path w="2959559" h="5160940">
                  <a:moveTo>
                    <a:pt x="0" y="0"/>
                  </a:moveTo>
                  <a:lnTo>
                    <a:pt x="2959559" y="0"/>
                  </a:lnTo>
                  <a:lnTo>
                    <a:pt x="2959559" y="5160940"/>
                  </a:lnTo>
                  <a:lnTo>
                    <a:pt x="0" y="5160940"/>
                  </a:lnTo>
                  <a:lnTo>
                    <a:pt x="0" y="0"/>
                  </a:lnTo>
                  <a:close/>
                </a:path>
              </a:pathLst>
            </a:custGeom>
            <a:blipFill>
              <a:blip r:embed="rId3">
                <a:extLst>
                  <a:ext uri="{96DAC541-7B7A-43D3-8B79-37D633B846F1}">
                    <asvg:svgBlip xmlns:asvg="http://schemas.microsoft.com/office/drawing/2016/SVG/main" r:embed="rId4"/>
                  </a:ext>
                </a:extLst>
              </a:blip>
              <a:stretch>
                <a:fillRect l="-187821" b="-27540"/>
              </a:stretch>
            </a:blipFill>
          </p:spPr>
          <p:txBody>
            <a:bodyPr/>
            <a:lstStyle/>
            <a:p>
              <a:endParaRPr lang="he-IL"/>
            </a:p>
          </p:txBody>
        </p:sp>
        <p:sp>
          <p:nvSpPr>
            <p:cNvPr id="13" name="Freeform 13"/>
            <p:cNvSpPr/>
            <p:nvPr/>
          </p:nvSpPr>
          <p:spPr>
            <a:xfrm flipV="1">
              <a:off x="4841615" y="0"/>
              <a:ext cx="3084194" cy="622680"/>
            </a:xfrm>
            <a:custGeom>
              <a:avLst/>
              <a:gdLst/>
              <a:ahLst/>
              <a:cxnLst/>
              <a:rect l="l" t="t" r="r" b="b"/>
              <a:pathLst>
                <a:path w="3084194" h="622680">
                  <a:moveTo>
                    <a:pt x="0" y="622680"/>
                  </a:moveTo>
                  <a:lnTo>
                    <a:pt x="3084194" y="622680"/>
                  </a:lnTo>
                  <a:lnTo>
                    <a:pt x="3084194" y="0"/>
                  </a:lnTo>
                  <a:lnTo>
                    <a:pt x="0" y="0"/>
                  </a:lnTo>
                  <a:lnTo>
                    <a:pt x="0" y="622680"/>
                  </a:lnTo>
                  <a:close/>
                </a:path>
              </a:pathLst>
            </a:custGeom>
            <a:blipFill>
              <a:blip r:embed="rId9">
                <a:extLst>
                  <a:ext uri="{96DAC541-7B7A-43D3-8B79-37D633B846F1}">
                    <asvg:svgBlip xmlns:asvg="http://schemas.microsoft.com/office/drawing/2016/SVG/main" r:embed="rId10"/>
                  </a:ext>
                </a:extLst>
              </a:blip>
              <a:stretch>
                <a:fillRect r="-24386"/>
              </a:stretch>
            </a:blipFill>
          </p:spPr>
          <p:txBody>
            <a:bodyPr/>
            <a:lstStyle/>
            <a:p>
              <a:endParaRPr lang="he-IL"/>
            </a:p>
          </p:txBody>
        </p:sp>
        <p:grpSp>
          <p:nvGrpSpPr>
            <p:cNvPr id="14" name="Group 14"/>
            <p:cNvGrpSpPr/>
            <p:nvPr/>
          </p:nvGrpSpPr>
          <p:grpSpPr>
            <a:xfrm>
              <a:off x="6407346" y="11370"/>
              <a:ext cx="11346563" cy="625341"/>
              <a:chOff x="0" y="0"/>
              <a:chExt cx="9217454" cy="508000"/>
            </a:xfrm>
          </p:grpSpPr>
          <p:sp>
            <p:nvSpPr>
              <p:cNvPr id="15" name="Freeform 15"/>
              <p:cNvSpPr/>
              <p:nvPr/>
            </p:nvSpPr>
            <p:spPr>
              <a:xfrm>
                <a:off x="0" y="215900"/>
                <a:ext cx="9217454" cy="76200"/>
              </a:xfrm>
              <a:custGeom>
                <a:avLst/>
                <a:gdLst/>
                <a:ahLst/>
                <a:cxnLst/>
                <a:rect l="l" t="t" r="r" b="b"/>
                <a:pathLst>
                  <a:path w="9217454" h="76200">
                    <a:moveTo>
                      <a:pt x="0" y="0"/>
                    </a:moveTo>
                    <a:lnTo>
                      <a:pt x="9217454" y="0"/>
                    </a:lnTo>
                    <a:lnTo>
                      <a:pt x="9217454" y="76200"/>
                    </a:lnTo>
                    <a:lnTo>
                      <a:pt x="0" y="76200"/>
                    </a:lnTo>
                    <a:close/>
                  </a:path>
                </a:pathLst>
              </a:custGeom>
              <a:solidFill>
                <a:srgbClr val="2B3547"/>
              </a:solidFill>
            </p:spPr>
            <p:txBody>
              <a:bodyPr/>
              <a:lstStyle/>
              <a:p>
                <a:endParaRPr lang="he-IL"/>
              </a:p>
            </p:txBody>
          </p:sp>
        </p:grpSp>
        <p:sp>
          <p:nvSpPr>
            <p:cNvPr id="16" name="Freeform 16"/>
            <p:cNvSpPr/>
            <p:nvPr/>
          </p:nvSpPr>
          <p:spPr>
            <a:xfrm>
              <a:off x="0" y="5691243"/>
              <a:ext cx="790881" cy="790881"/>
            </a:xfrm>
            <a:custGeom>
              <a:avLst/>
              <a:gdLst/>
              <a:ahLst/>
              <a:cxnLst/>
              <a:rect l="l" t="t" r="r" b="b"/>
              <a:pathLst>
                <a:path w="790881" h="790881">
                  <a:moveTo>
                    <a:pt x="0" y="0"/>
                  </a:moveTo>
                  <a:lnTo>
                    <a:pt x="790881" y="0"/>
                  </a:lnTo>
                  <a:lnTo>
                    <a:pt x="790881" y="790882"/>
                  </a:lnTo>
                  <a:lnTo>
                    <a:pt x="0" y="790882"/>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he-IL"/>
            </a:p>
          </p:txBody>
        </p:sp>
      </p:grpSp>
      <p:sp>
        <p:nvSpPr>
          <p:cNvPr id="2" name="TextBox 1">
            <a:extLst>
              <a:ext uri="{FF2B5EF4-FFF2-40B4-BE49-F238E27FC236}">
                <a16:creationId xmlns:a16="http://schemas.microsoft.com/office/drawing/2014/main" id="{5EF16DFE-6EDD-0907-7C41-002251D33B52}"/>
              </a:ext>
            </a:extLst>
          </p:cNvPr>
          <p:cNvSpPr txBox="1"/>
          <p:nvPr/>
        </p:nvSpPr>
        <p:spPr>
          <a:xfrm>
            <a:off x="2814159" y="2157733"/>
            <a:ext cx="13051784" cy="5817298"/>
          </a:xfrm>
          <a:prstGeom prst="rect">
            <a:avLst/>
          </a:prstGeom>
          <a:noFill/>
        </p:spPr>
        <p:txBody>
          <a:bodyPr wrap="square" rtlCol="1">
            <a:spAutoFit/>
          </a:bodyPr>
          <a:lstStyle/>
          <a:p>
            <a:pPr algn="r" rtl="1">
              <a:lnSpc>
                <a:spcPct val="150000"/>
              </a:lnSpc>
              <a:spcAft>
                <a:spcPts val="600"/>
              </a:spcAft>
            </a:pPr>
            <a:r>
              <a:rPr lang="he-IL" sz="3200" dirty="0">
                <a:latin typeface="Assistant" pitchFamily="2" charset="-79"/>
                <a:cs typeface="Assistant" pitchFamily="2" charset="-79"/>
              </a:rPr>
              <a:t>למורה שלום,</a:t>
            </a:r>
          </a:p>
          <a:p>
            <a:pPr algn="r" rtl="1">
              <a:spcAft>
                <a:spcPts val="1200"/>
              </a:spcAft>
            </a:pPr>
            <a:r>
              <a:rPr lang="he-IL" sz="3200" dirty="0">
                <a:latin typeface="Assistant" pitchFamily="2" charset="-79"/>
                <a:cs typeface="Assistant" pitchFamily="2" charset="-79"/>
              </a:rPr>
              <a:t>הפעילות שלפניך כוללת שתי יחידות לימוד, המותאמות לשיעור שפה מקוון.</a:t>
            </a:r>
          </a:p>
          <a:p>
            <a:pPr algn="r" rtl="1">
              <a:spcAft>
                <a:spcPts val="1200"/>
              </a:spcAft>
            </a:pPr>
            <a:r>
              <a:rPr lang="he-IL" sz="3200" dirty="0">
                <a:latin typeface="Assistant" pitchFamily="2" charset="-79"/>
                <a:cs typeface="Assistant" pitchFamily="2" charset="-79"/>
              </a:rPr>
              <a:t>הפעילות מבוססת על התוכנית "</a:t>
            </a:r>
            <a:r>
              <a:rPr lang="he-IL" sz="3200" dirty="0">
                <a:latin typeface="Assistant" pitchFamily="2" charset="-79"/>
                <a:cs typeface="Assistant" pitchFamily="2" charset="-79"/>
                <a:hlinkClick r:id="rId13"/>
              </a:rPr>
              <a:t>קריאה מהנה</a:t>
            </a:r>
            <a:r>
              <a:rPr lang="he-IL" sz="3200" dirty="0">
                <a:latin typeface="Assistant" pitchFamily="2" charset="-79"/>
                <a:cs typeface="Assistant" pitchFamily="2" charset="-79"/>
              </a:rPr>
              <a:t>!" ומיועדת לקידום מיומנויות השפה הבאות: </a:t>
            </a:r>
          </a:p>
          <a:p>
            <a:pPr marL="1079500" indent="-457200" algn="r" rtl="1">
              <a:lnSpc>
                <a:spcPct val="150000"/>
              </a:lnSpc>
              <a:buFont typeface="Wingdings" panose="05000000000000000000" pitchFamily="2" charset="2"/>
              <a:buChar char="þ"/>
            </a:pPr>
            <a:r>
              <a:rPr lang="he-IL" sz="3200" dirty="0">
                <a:latin typeface="Assistant" pitchFamily="2" charset="-79"/>
                <a:cs typeface="Assistant" pitchFamily="2" charset="-79"/>
              </a:rPr>
              <a:t>שטף קריאה</a:t>
            </a:r>
          </a:p>
          <a:p>
            <a:pPr marL="1079500" indent="-457200" algn="r" rtl="1">
              <a:lnSpc>
                <a:spcPct val="150000"/>
              </a:lnSpc>
              <a:buFont typeface="Wingdings" panose="05000000000000000000" pitchFamily="2" charset="2"/>
              <a:buChar char="þ"/>
            </a:pPr>
            <a:r>
              <a:rPr lang="he-IL" sz="3200" dirty="0">
                <a:latin typeface="Assistant" pitchFamily="2" charset="-79"/>
                <a:cs typeface="Assistant" pitchFamily="2" charset="-79"/>
              </a:rPr>
              <a:t>הבנת הנקרא</a:t>
            </a:r>
          </a:p>
          <a:p>
            <a:pPr marL="1079500" indent="-457200" algn="r" rtl="1">
              <a:lnSpc>
                <a:spcPct val="150000"/>
              </a:lnSpc>
              <a:buFont typeface="Wingdings" panose="05000000000000000000" pitchFamily="2" charset="2"/>
              <a:buChar char="þ"/>
            </a:pPr>
            <a:r>
              <a:rPr lang="he-IL" sz="3200" dirty="0">
                <a:latin typeface="Assistant" pitchFamily="2" charset="-79"/>
                <a:cs typeface="Assistant" pitchFamily="2" charset="-79"/>
              </a:rPr>
              <a:t>כישורים לשוניים</a:t>
            </a:r>
          </a:p>
          <a:p>
            <a:pPr marL="1079500" indent="-457200" algn="r" rtl="1">
              <a:lnSpc>
                <a:spcPct val="150000"/>
              </a:lnSpc>
              <a:buFont typeface="Wingdings" panose="05000000000000000000" pitchFamily="2" charset="2"/>
              <a:buChar char="þ"/>
            </a:pPr>
            <a:r>
              <a:rPr lang="he-IL" sz="3200" dirty="0">
                <a:latin typeface="Assistant" pitchFamily="2" charset="-79"/>
                <a:cs typeface="Assistant" pitchFamily="2" charset="-79"/>
              </a:rPr>
              <a:t>היבטים רגשיים ומוטיבציוניים</a:t>
            </a:r>
          </a:p>
          <a:p>
            <a:pPr marL="1079500" indent="-457200" algn="r" rtl="1">
              <a:lnSpc>
                <a:spcPct val="150000"/>
              </a:lnSpc>
              <a:spcAft>
                <a:spcPts val="1200"/>
              </a:spcAft>
              <a:buFont typeface="Wingdings" panose="05000000000000000000" pitchFamily="2" charset="2"/>
              <a:buChar char="þ"/>
            </a:pPr>
            <a:r>
              <a:rPr lang="he-IL" sz="3200" dirty="0">
                <a:latin typeface="Assistant" pitchFamily="2" charset="-79"/>
                <a:cs typeface="Assistant" pitchFamily="2" charset="-79"/>
              </a:rPr>
              <a:t>תפקודי קשב וריכוז</a:t>
            </a:r>
          </a:p>
        </p:txBody>
      </p:sp>
      <p:sp>
        <p:nvSpPr>
          <p:cNvPr id="17" name="TextBox 16">
            <a:extLst>
              <a:ext uri="{FF2B5EF4-FFF2-40B4-BE49-F238E27FC236}">
                <a16:creationId xmlns:a16="http://schemas.microsoft.com/office/drawing/2014/main" id="{DB73CDD3-7E40-136E-3203-901ACA426769}"/>
              </a:ext>
            </a:extLst>
          </p:cNvPr>
          <p:cNvSpPr txBox="1"/>
          <p:nvPr/>
        </p:nvSpPr>
        <p:spPr>
          <a:xfrm>
            <a:off x="4005896" y="158296"/>
            <a:ext cx="10282400" cy="400110"/>
          </a:xfrm>
          <a:prstGeom prst="rect">
            <a:avLst/>
          </a:prstGeom>
          <a:noFill/>
        </p:spPr>
        <p:txBody>
          <a:bodyPr wrap="square" rtlCol="1">
            <a:spAutoFit/>
          </a:bodyPr>
          <a:lstStyle/>
          <a:p>
            <a:pPr algn="ctr" rtl="1"/>
            <a:r>
              <a:rPr lang="he-IL" sz="2000" dirty="0">
                <a:latin typeface="Segoe UI Semilight" panose="020B0402040204020203" pitchFamily="34" charset="0"/>
                <a:cs typeface="Segoe UI Semilight" panose="020B0402040204020203" pitchFamily="34" charset="0"/>
              </a:rPr>
              <a:t>המזכירות הפדגוגית, אגף שפות – הפיקוח על הוראת העברית ביסודי</a:t>
            </a:r>
          </a:p>
        </p:txBody>
      </p:sp>
      <p:sp>
        <p:nvSpPr>
          <p:cNvPr id="21" name="Freeform 2">
            <a:extLst>
              <a:ext uri="{FF2B5EF4-FFF2-40B4-BE49-F238E27FC236}">
                <a16:creationId xmlns:a16="http://schemas.microsoft.com/office/drawing/2014/main" id="{0E352C92-DCD8-B41A-9A6D-FCAE7C7D6045}"/>
              </a:ext>
            </a:extLst>
          </p:cNvPr>
          <p:cNvSpPr/>
          <p:nvPr/>
        </p:nvSpPr>
        <p:spPr>
          <a:xfrm>
            <a:off x="486315" y="487959"/>
            <a:ext cx="3009780" cy="2714882"/>
          </a:xfrm>
          <a:custGeom>
            <a:avLst/>
            <a:gdLst/>
            <a:ahLst/>
            <a:cxnLst/>
            <a:rect l="l" t="t" r="r" b="b"/>
            <a:pathLst>
              <a:path w="7047943" h="7515262">
                <a:moveTo>
                  <a:pt x="0" y="0"/>
                </a:moveTo>
                <a:lnTo>
                  <a:pt x="7047943" y="0"/>
                </a:lnTo>
                <a:lnTo>
                  <a:pt x="7047943" y="7515262"/>
                </a:lnTo>
                <a:lnTo>
                  <a:pt x="0" y="751526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he-IL" dirty="0"/>
          </a:p>
        </p:txBody>
      </p:sp>
      <p:sp>
        <p:nvSpPr>
          <p:cNvPr id="23" name="TextBox 22">
            <a:extLst>
              <a:ext uri="{FF2B5EF4-FFF2-40B4-BE49-F238E27FC236}">
                <a16:creationId xmlns:a16="http://schemas.microsoft.com/office/drawing/2014/main" id="{AC2A3FFB-6DF7-57F2-7484-95E026357DB8}"/>
              </a:ext>
            </a:extLst>
          </p:cNvPr>
          <p:cNvSpPr txBox="1"/>
          <p:nvPr/>
        </p:nvSpPr>
        <p:spPr>
          <a:xfrm>
            <a:off x="900496" y="1245235"/>
            <a:ext cx="2313146" cy="1200329"/>
          </a:xfrm>
          <a:prstGeom prst="rect">
            <a:avLst/>
          </a:prstGeom>
          <a:noFill/>
        </p:spPr>
        <p:txBody>
          <a:bodyPr wrap="square">
            <a:spAutoFit/>
          </a:bodyPr>
          <a:lstStyle/>
          <a:p>
            <a:pPr marL="0" lvl="0" indent="0" algn="ctr" rtl="1">
              <a:spcBef>
                <a:spcPct val="0"/>
              </a:spcBef>
            </a:pPr>
            <a:r>
              <a:rPr lang="he-IL" sz="3600" b="1" dirty="0">
                <a:solidFill>
                  <a:srgbClr val="000000"/>
                </a:solidFill>
                <a:latin typeface="Segoe UI Semibold" panose="020B0702040204020203" pitchFamily="34" charset="0"/>
                <a:cs typeface="Segoe UI Semibold" panose="020B0702040204020203" pitchFamily="34" charset="0"/>
              </a:rPr>
              <a:t>שקופית למורה</a:t>
            </a:r>
          </a:p>
        </p:txBody>
      </p:sp>
    </p:spTree>
    <p:extLst>
      <p:ext uri="{BB962C8B-B14F-4D97-AF65-F5344CB8AC3E}">
        <p14:creationId xmlns:p14="http://schemas.microsoft.com/office/powerpoint/2010/main" val="519861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51047" y="837883"/>
            <a:ext cx="16185907" cy="8611234"/>
            <a:chOff x="0" y="0"/>
            <a:chExt cx="21581209" cy="11481645"/>
          </a:xfrm>
        </p:grpSpPr>
        <p:sp>
          <p:nvSpPr>
            <p:cNvPr id="3" name="Freeform 3"/>
            <p:cNvSpPr/>
            <p:nvPr/>
          </p:nvSpPr>
          <p:spPr>
            <a:xfrm>
              <a:off x="305484" y="6502231"/>
              <a:ext cx="7876909" cy="4604975"/>
            </a:xfrm>
            <a:custGeom>
              <a:avLst/>
              <a:gdLst/>
              <a:ahLst/>
              <a:cxnLst/>
              <a:rect l="l" t="t" r="r" b="b"/>
              <a:pathLst>
                <a:path w="7876909" h="4604975">
                  <a:moveTo>
                    <a:pt x="0" y="0"/>
                  </a:moveTo>
                  <a:lnTo>
                    <a:pt x="7876909" y="0"/>
                  </a:lnTo>
                  <a:lnTo>
                    <a:pt x="7876909" y="4604976"/>
                  </a:lnTo>
                  <a:lnTo>
                    <a:pt x="0" y="4604976"/>
                  </a:lnTo>
                  <a:lnTo>
                    <a:pt x="0" y="0"/>
                  </a:lnTo>
                  <a:close/>
                </a:path>
              </a:pathLst>
            </a:custGeom>
            <a:blipFill>
              <a:blip r:embed="rId3">
                <a:extLst>
                  <a:ext uri="{96DAC541-7B7A-43D3-8B79-37D633B846F1}">
                    <asvg:svgBlip xmlns:asvg="http://schemas.microsoft.com/office/drawing/2016/SVG/main" r:embed="rId4"/>
                  </a:ext>
                </a:extLst>
              </a:blip>
              <a:stretch>
                <a:fillRect t="-42938" r="-8141"/>
              </a:stretch>
            </a:blipFill>
          </p:spPr>
          <p:txBody>
            <a:bodyPr/>
            <a:lstStyle/>
            <a:p>
              <a:endParaRPr lang="he-IL"/>
            </a:p>
          </p:txBody>
        </p:sp>
        <p:sp>
          <p:nvSpPr>
            <p:cNvPr id="4" name="Freeform 4"/>
            <p:cNvSpPr/>
            <p:nvPr/>
          </p:nvSpPr>
          <p:spPr>
            <a:xfrm>
              <a:off x="13241420" y="5063765"/>
              <a:ext cx="7809064" cy="6094242"/>
            </a:xfrm>
            <a:custGeom>
              <a:avLst/>
              <a:gdLst/>
              <a:ahLst/>
              <a:cxnLst/>
              <a:rect l="l" t="t" r="r" b="b"/>
              <a:pathLst>
                <a:path w="7809064" h="6094242">
                  <a:moveTo>
                    <a:pt x="0" y="0"/>
                  </a:moveTo>
                  <a:lnTo>
                    <a:pt x="7809064" y="0"/>
                  </a:lnTo>
                  <a:lnTo>
                    <a:pt x="7809064" y="6094242"/>
                  </a:lnTo>
                  <a:lnTo>
                    <a:pt x="0" y="6094242"/>
                  </a:lnTo>
                  <a:lnTo>
                    <a:pt x="0" y="0"/>
                  </a:lnTo>
                  <a:close/>
                </a:path>
              </a:pathLst>
            </a:custGeom>
            <a:blipFill>
              <a:blip r:embed="rId3">
                <a:extLst>
                  <a:ext uri="{96DAC541-7B7A-43D3-8B79-37D633B846F1}">
                    <asvg:svgBlip xmlns:asvg="http://schemas.microsoft.com/office/drawing/2016/SVG/main" r:embed="rId4"/>
                  </a:ext>
                </a:extLst>
              </a:blip>
              <a:stretch>
                <a:fillRect l="-9081" t="-8008"/>
              </a:stretch>
            </a:blipFill>
          </p:spPr>
          <p:txBody>
            <a:bodyPr/>
            <a:lstStyle/>
            <a:p>
              <a:endParaRPr lang="he-IL"/>
            </a:p>
          </p:txBody>
        </p:sp>
        <p:sp>
          <p:nvSpPr>
            <p:cNvPr id="5" name="Freeform 5"/>
            <p:cNvSpPr/>
            <p:nvPr/>
          </p:nvSpPr>
          <p:spPr>
            <a:xfrm>
              <a:off x="20429847" y="7762635"/>
              <a:ext cx="479498" cy="786924"/>
            </a:xfrm>
            <a:custGeom>
              <a:avLst/>
              <a:gdLst/>
              <a:ahLst/>
              <a:cxnLst/>
              <a:rect l="l" t="t" r="r" b="b"/>
              <a:pathLst>
                <a:path w="479498" h="786924">
                  <a:moveTo>
                    <a:pt x="0" y="0"/>
                  </a:moveTo>
                  <a:lnTo>
                    <a:pt x="479498" y="0"/>
                  </a:lnTo>
                  <a:lnTo>
                    <a:pt x="479498" y="786923"/>
                  </a:lnTo>
                  <a:lnTo>
                    <a:pt x="0" y="786923"/>
                  </a:lnTo>
                  <a:lnTo>
                    <a:pt x="0" y="0"/>
                  </a:lnTo>
                  <a:close/>
                </a:path>
              </a:pathLst>
            </a:custGeom>
            <a:blipFill>
              <a:blip r:embed="rId5">
                <a:extLst>
                  <a:ext uri="{96DAC541-7B7A-43D3-8B79-37D633B846F1}">
                    <asvg:svgBlip xmlns:asvg="http://schemas.microsoft.com/office/drawing/2016/SVG/main" r:embed="rId6"/>
                  </a:ext>
                </a:extLst>
              </a:blip>
              <a:stretch>
                <a:fillRect r="-313644"/>
              </a:stretch>
            </a:blipFill>
          </p:spPr>
          <p:txBody>
            <a:bodyPr/>
            <a:lstStyle/>
            <a:p>
              <a:endParaRPr lang="he-IL"/>
            </a:p>
          </p:txBody>
        </p:sp>
        <p:grpSp>
          <p:nvGrpSpPr>
            <p:cNvPr id="6" name="Group 6"/>
            <p:cNvGrpSpPr/>
            <p:nvPr/>
          </p:nvGrpSpPr>
          <p:grpSpPr>
            <a:xfrm>
              <a:off x="6822761" y="10856304"/>
              <a:ext cx="7904165" cy="625341"/>
              <a:chOff x="0" y="0"/>
              <a:chExt cx="6420999" cy="508000"/>
            </a:xfrm>
          </p:grpSpPr>
          <p:sp>
            <p:nvSpPr>
              <p:cNvPr id="7" name="Freeform 7"/>
              <p:cNvSpPr/>
              <p:nvPr/>
            </p:nvSpPr>
            <p:spPr>
              <a:xfrm>
                <a:off x="0" y="215900"/>
                <a:ext cx="6421000" cy="76200"/>
              </a:xfrm>
              <a:custGeom>
                <a:avLst/>
                <a:gdLst/>
                <a:ahLst/>
                <a:cxnLst/>
                <a:rect l="l" t="t" r="r" b="b"/>
                <a:pathLst>
                  <a:path w="6421000" h="76200">
                    <a:moveTo>
                      <a:pt x="0" y="0"/>
                    </a:moveTo>
                    <a:lnTo>
                      <a:pt x="6421000" y="0"/>
                    </a:lnTo>
                    <a:lnTo>
                      <a:pt x="6421000" y="76200"/>
                    </a:lnTo>
                    <a:lnTo>
                      <a:pt x="0" y="76200"/>
                    </a:lnTo>
                    <a:close/>
                  </a:path>
                </a:pathLst>
              </a:custGeom>
              <a:solidFill>
                <a:srgbClr val="2B3547"/>
              </a:solidFill>
            </p:spPr>
            <p:txBody>
              <a:bodyPr/>
              <a:lstStyle/>
              <a:p>
                <a:endParaRPr lang="he-IL"/>
              </a:p>
            </p:txBody>
          </p:sp>
        </p:grpSp>
        <p:sp>
          <p:nvSpPr>
            <p:cNvPr id="8" name="Freeform 8"/>
            <p:cNvSpPr/>
            <p:nvPr/>
          </p:nvSpPr>
          <p:spPr>
            <a:xfrm>
              <a:off x="18179825" y="407647"/>
              <a:ext cx="2959559" cy="5160940"/>
            </a:xfrm>
            <a:custGeom>
              <a:avLst/>
              <a:gdLst/>
              <a:ahLst/>
              <a:cxnLst/>
              <a:rect l="l" t="t" r="r" b="b"/>
              <a:pathLst>
                <a:path w="2959559" h="5160940">
                  <a:moveTo>
                    <a:pt x="0" y="0"/>
                  </a:moveTo>
                  <a:lnTo>
                    <a:pt x="2959559" y="0"/>
                  </a:lnTo>
                  <a:lnTo>
                    <a:pt x="2959559" y="5160940"/>
                  </a:lnTo>
                  <a:lnTo>
                    <a:pt x="0" y="5160940"/>
                  </a:lnTo>
                  <a:lnTo>
                    <a:pt x="0" y="0"/>
                  </a:lnTo>
                  <a:close/>
                </a:path>
              </a:pathLst>
            </a:custGeom>
            <a:blipFill>
              <a:blip r:embed="rId3">
                <a:extLst>
                  <a:ext uri="{96DAC541-7B7A-43D3-8B79-37D633B846F1}">
                    <asvg:svgBlip xmlns:asvg="http://schemas.microsoft.com/office/drawing/2016/SVG/main" r:embed="rId4"/>
                  </a:ext>
                </a:extLst>
              </a:blip>
              <a:stretch>
                <a:fillRect l="-187821" b="-27540"/>
              </a:stretch>
            </a:blipFill>
          </p:spPr>
          <p:txBody>
            <a:bodyPr/>
            <a:lstStyle/>
            <a:p>
              <a:endParaRPr lang="he-IL"/>
            </a:p>
          </p:txBody>
        </p:sp>
        <p:sp>
          <p:nvSpPr>
            <p:cNvPr id="9" name="Freeform 9"/>
            <p:cNvSpPr/>
            <p:nvPr/>
          </p:nvSpPr>
          <p:spPr>
            <a:xfrm flipV="1">
              <a:off x="4841615" y="135875"/>
              <a:ext cx="3084194" cy="622680"/>
            </a:xfrm>
            <a:custGeom>
              <a:avLst/>
              <a:gdLst/>
              <a:ahLst/>
              <a:cxnLst/>
              <a:rect l="l" t="t" r="r" b="b"/>
              <a:pathLst>
                <a:path w="3084194" h="622680">
                  <a:moveTo>
                    <a:pt x="0" y="622680"/>
                  </a:moveTo>
                  <a:lnTo>
                    <a:pt x="3084194" y="622680"/>
                  </a:lnTo>
                  <a:lnTo>
                    <a:pt x="3084194" y="0"/>
                  </a:lnTo>
                  <a:lnTo>
                    <a:pt x="0" y="0"/>
                  </a:lnTo>
                  <a:lnTo>
                    <a:pt x="0" y="622680"/>
                  </a:lnTo>
                  <a:close/>
                </a:path>
              </a:pathLst>
            </a:custGeom>
            <a:blipFill>
              <a:blip r:embed="rId7">
                <a:extLst>
                  <a:ext uri="{96DAC541-7B7A-43D3-8B79-37D633B846F1}">
                    <asvg:svgBlip xmlns:asvg="http://schemas.microsoft.com/office/drawing/2016/SVG/main" r:embed="rId8"/>
                  </a:ext>
                </a:extLst>
              </a:blip>
              <a:stretch>
                <a:fillRect r="-24386"/>
              </a:stretch>
            </a:blipFill>
          </p:spPr>
          <p:txBody>
            <a:bodyPr/>
            <a:lstStyle/>
            <a:p>
              <a:endParaRPr lang="he-IL"/>
            </a:p>
          </p:txBody>
        </p:sp>
        <p:grpSp>
          <p:nvGrpSpPr>
            <p:cNvPr id="10" name="Group 10"/>
            <p:cNvGrpSpPr/>
            <p:nvPr/>
          </p:nvGrpSpPr>
          <p:grpSpPr>
            <a:xfrm>
              <a:off x="6407346" y="147244"/>
              <a:ext cx="12362563" cy="625341"/>
              <a:chOff x="0" y="0"/>
              <a:chExt cx="10042808" cy="508000"/>
            </a:xfrm>
          </p:grpSpPr>
          <p:sp>
            <p:nvSpPr>
              <p:cNvPr id="11" name="Freeform 11"/>
              <p:cNvSpPr/>
              <p:nvPr/>
            </p:nvSpPr>
            <p:spPr>
              <a:xfrm>
                <a:off x="0" y="215900"/>
                <a:ext cx="10042808" cy="76200"/>
              </a:xfrm>
              <a:custGeom>
                <a:avLst/>
                <a:gdLst/>
                <a:ahLst/>
                <a:cxnLst/>
                <a:rect l="l" t="t" r="r" b="b"/>
                <a:pathLst>
                  <a:path w="10042808" h="76200">
                    <a:moveTo>
                      <a:pt x="0" y="0"/>
                    </a:moveTo>
                    <a:lnTo>
                      <a:pt x="10042808" y="0"/>
                    </a:lnTo>
                    <a:lnTo>
                      <a:pt x="10042808" y="76200"/>
                    </a:lnTo>
                    <a:lnTo>
                      <a:pt x="0" y="76200"/>
                    </a:lnTo>
                    <a:close/>
                  </a:path>
                </a:pathLst>
              </a:custGeom>
              <a:solidFill>
                <a:srgbClr val="2B3547"/>
              </a:solidFill>
            </p:spPr>
            <p:txBody>
              <a:bodyPr/>
              <a:lstStyle/>
              <a:p>
                <a:endParaRPr lang="he-IL"/>
              </a:p>
            </p:txBody>
          </p:sp>
        </p:grpSp>
        <p:sp>
          <p:nvSpPr>
            <p:cNvPr id="12" name="Freeform 12"/>
            <p:cNvSpPr/>
            <p:nvPr/>
          </p:nvSpPr>
          <p:spPr>
            <a:xfrm>
              <a:off x="0" y="5774850"/>
              <a:ext cx="790881" cy="790881"/>
            </a:xfrm>
            <a:custGeom>
              <a:avLst/>
              <a:gdLst/>
              <a:ahLst/>
              <a:cxnLst/>
              <a:rect l="l" t="t" r="r" b="b"/>
              <a:pathLst>
                <a:path w="790881" h="790881">
                  <a:moveTo>
                    <a:pt x="0" y="0"/>
                  </a:moveTo>
                  <a:lnTo>
                    <a:pt x="790881" y="0"/>
                  </a:lnTo>
                  <a:lnTo>
                    <a:pt x="790881" y="790881"/>
                  </a:lnTo>
                  <a:lnTo>
                    <a:pt x="0" y="79088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he-IL"/>
            </a:p>
          </p:txBody>
        </p:sp>
        <p:sp>
          <p:nvSpPr>
            <p:cNvPr id="13" name="Freeform 13"/>
            <p:cNvSpPr/>
            <p:nvPr/>
          </p:nvSpPr>
          <p:spPr>
            <a:xfrm>
              <a:off x="11304225" y="176773"/>
              <a:ext cx="3811301" cy="478714"/>
            </a:xfrm>
            <a:custGeom>
              <a:avLst/>
              <a:gdLst/>
              <a:ahLst/>
              <a:cxnLst/>
              <a:rect l="l" t="t" r="r" b="b"/>
              <a:pathLst>
                <a:path w="3811301" h="478714">
                  <a:moveTo>
                    <a:pt x="0" y="0"/>
                  </a:moveTo>
                  <a:lnTo>
                    <a:pt x="3811301" y="0"/>
                  </a:lnTo>
                  <a:lnTo>
                    <a:pt x="3811301" y="478714"/>
                  </a:lnTo>
                  <a:lnTo>
                    <a:pt x="0" y="47871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he-IL"/>
            </a:p>
          </p:txBody>
        </p:sp>
        <p:sp>
          <p:nvSpPr>
            <p:cNvPr id="14" name="Freeform 14"/>
            <p:cNvSpPr/>
            <p:nvPr/>
          </p:nvSpPr>
          <p:spPr>
            <a:xfrm rot="5400000">
              <a:off x="20909786" y="13703"/>
              <a:ext cx="685126" cy="657721"/>
            </a:xfrm>
            <a:custGeom>
              <a:avLst/>
              <a:gdLst/>
              <a:ahLst/>
              <a:cxnLst/>
              <a:rect l="l" t="t" r="r" b="b"/>
              <a:pathLst>
                <a:path w="685126" h="657721">
                  <a:moveTo>
                    <a:pt x="0" y="0"/>
                  </a:moveTo>
                  <a:lnTo>
                    <a:pt x="685126" y="0"/>
                  </a:lnTo>
                  <a:lnTo>
                    <a:pt x="685126" y="657720"/>
                  </a:lnTo>
                  <a:lnTo>
                    <a:pt x="0" y="65772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he-IL"/>
            </a:p>
          </p:txBody>
        </p:sp>
      </p:grpSp>
      <p:grpSp>
        <p:nvGrpSpPr>
          <p:cNvPr id="16" name="Group 16"/>
          <p:cNvGrpSpPr/>
          <p:nvPr/>
        </p:nvGrpSpPr>
        <p:grpSpPr>
          <a:xfrm rot="-536019">
            <a:off x="688014" y="849987"/>
            <a:ext cx="2729586" cy="1704945"/>
            <a:chOff x="0" y="0"/>
            <a:chExt cx="1086475" cy="1080943"/>
          </a:xfrm>
          <a:solidFill>
            <a:schemeClr val="bg2">
              <a:lumMod val="90000"/>
            </a:schemeClr>
          </a:solidFill>
        </p:grpSpPr>
        <p:sp>
          <p:nvSpPr>
            <p:cNvPr id="17" name="Freeform 17"/>
            <p:cNvSpPr/>
            <p:nvPr/>
          </p:nvSpPr>
          <p:spPr>
            <a:xfrm>
              <a:off x="10160" y="16510"/>
              <a:ext cx="1063615" cy="1053003"/>
            </a:xfrm>
            <a:custGeom>
              <a:avLst/>
              <a:gdLst/>
              <a:ahLst/>
              <a:cxnLst/>
              <a:rect l="l" t="t" r="r" b="b"/>
              <a:pathLst>
                <a:path w="1063615" h="1053003">
                  <a:moveTo>
                    <a:pt x="1063615" y="1053003"/>
                  </a:moveTo>
                  <a:lnTo>
                    <a:pt x="0" y="1045383"/>
                  </a:lnTo>
                  <a:lnTo>
                    <a:pt x="0" y="378436"/>
                  </a:lnTo>
                  <a:lnTo>
                    <a:pt x="17780" y="19050"/>
                  </a:lnTo>
                  <a:lnTo>
                    <a:pt x="528162" y="0"/>
                  </a:lnTo>
                  <a:lnTo>
                    <a:pt x="1044565" y="5080"/>
                  </a:lnTo>
                  <a:close/>
                </a:path>
              </a:pathLst>
            </a:custGeom>
            <a:grpFill/>
          </p:spPr>
          <p:txBody>
            <a:bodyPr/>
            <a:lstStyle/>
            <a:p>
              <a:endParaRPr lang="he-IL"/>
            </a:p>
          </p:txBody>
        </p:sp>
        <p:sp>
          <p:nvSpPr>
            <p:cNvPr id="18" name="Freeform 18"/>
            <p:cNvSpPr/>
            <p:nvPr/>
          </p:nvSpPr>
          <p:spPr>
            <a:xfrm>
              <a:off x="-3810" y="0"/>
              <a:ext cx="1092825" cy="1079673"/>
            </a:xfrm>
            <a:custGeom>
              <a:avLst/>
              <a:gdLst/>
              <a:ahLst/>
              <a:cxnLst/>
              <a:rect l="l" t="t" r="r" b="b"/>
              <a:pathLst>
                <a:path w="1092825" h="1079673">
                  <a:moveTo>
                    <a:pt x="1058535" y="21590"/>
                  </a:moveTo>
                  <a:cubicBezTo>
                    <a:pt x="1059805" y="34290"/>
                    <a:pt x="1059805" y="44450"/>
                    <a:pt x="1061075" y="54610"/>
                  </a:cubicBezTo>
                  <a:cubicBezTo>
                    <a:pt x="1063615" y="79097"/>
                    <a:pt x="1064885" y="100459"/>
                    <a:pt x="1067425" y="121058"/>
                  </a:cubicBezTo>
                  <a:cubicBezTo>
                    <a:pt x="1067425" y="150812"/>
                    <a:pt x="1080125" y="737497"/>
                    <a:pt x="1086475" y="767251"/>
                  </a:cubicBezTo>
                  <a:cubicBezTo>
                    <a:pt x="1092825" y="812263"/>
                    <a:pt x="1089015" y="858038"/>
                    <a:pt x="1089015" y="903051"/>
                  </a:cubicBezTo>
                  <a:cubicBezTo>
                    <a:pt x="1089015" y="942723"/>
                    <a:pt x="1090285" y="979343"/>
                    <a:pt x="1091555" y="1018713"/>
                  </a:cubicBezTo>
                  <a:cubicBezTo>
                    <a:pt x="1091555" y="1040303"/>
                    <a:pt x="1091555" y="1054273"/>
                    <a:pt x="1091555" y="1078403"/>
                  </a:cubicBezTo>
                  <a:cubicBezTo>
                    <a:pt x="1068695" y="1078403"/>
                    <a:pt x="1048375" y="1079673"/>
                    <a:pt x="1030071" y="1078403"/>
                  </a:cubicBezTo>
                  <a:cubicBezTo>
                    <a:pt x="979568" y="1073323"/>
                    <a:pt x="928288" y="1079673"/>
                    <a:pt x="877785" y="1074593"/>
                  </a:cubicBezTo>
                  <a:cubicBezTo>
                    <a:pt x="847483" y="1070783"/>
                    <a:pt x="817958" y="1073323"/>
                    <a:pt x="787656" y="1070783"/>
                  </a:cubicBezTo>
                  <a:cubicBezTo>
                    <a:pt x="773670" y="1069513"/>
                    <a:pt x="759685" y="1068243"/>
                    <a:pt x="745699" y="1066973"/>
                  </a:cubicBezTo>
                  <a:cubicBezTo>
                    <a:pt x="737152" y="1066973"/>
                    <a:pt x="729383" y="1068243"/>
                    <a:pt x="720836" y="1068243"/>
                  </a:cubicBezTo>
                  <a:cubicBezTo>
                    <a:pt x="699081" y="1066973"/>
                    <a:pt x="639253" y="1068243"/>
                    <a:pt x="617498" y="1066973"/>
                  </a:cubicBezTo>
                  <a:cubicBezTo>
                    <a:pt x="601959" y="1065703"/>
                    <a:pt x="291169" y="1074593"/>
                    <a:pt x="275630" y="1073323"/>
                  </a:cubicBezTo>
                  <a:cubicBezTo>
                    <a:pt x="271745" y="1073323"/>
                    <a:pt x="267083" y="1074593"/>
                    <a:pt x="263198" y="1074593"/>
                  </a:cubicBezTo>
                  <a:cubicBezTo>
                    <a:pt x="253874" y="1074593"/>
                    <a:pt x="245328" y="1075863"/>
                    <a:pt x="236004" y="1075863"/>
                  </a:cubicBezTo>
                  <a:cubicBezTo>
                    <a:pt x="212695" y="1075863"/>
                    <a:pt x="190163" y="1074593"/>
                    <a:pt x="166853" y="1073323"/>
                  </a:cubicBezTo>
                  <a:cubicBezTo>
                    <a:pt x="152868" y="1072053"/>
                    <a:pt x="138882" y="1070783"/>
                    <a:pt x="125674" y="1069513"/>
                  </a:cubicBezTo>
                  <a:cubicBezTo>
                    <a:pt x="100811" y="1068243"/>
                    <a:pt x="75947" y="1066973"/>
                    <a:pt x="48260" y="1066973"/>
                  </a:cubicBezTo>
                  <a:cubicBezTo>
                    <a:pt x="38100" y="1066973"/>
                    <a:pt x="29210" y="1066973"/>
                    <a:pt x="19050" y="1065703"/>
                  </a:cubicBezTo>
                  <a:cubicBezTo>
                    <a:pt x="10160" y="1064433"/>
                    <a:pt x="5080" y="1058083"/>
                    <a:pt x="7620" y="1049193"/>
                  </a:cubicBezTo>
                  <a:cubicBezTo>
                    <a:pt x="16510" y="1017489"/>
                    <a:pt x="12700" y="998416"/>
                    <a:pt x="11430" y="978580"/>
                  </a:cubicBezTo>
                  <a:cubicBezTo>
                    <a:pt x="10160" y="938145"/>
                    <a:pt x="6350" y="898473"/>
                    <a:pt x="7620" y="858038"/>
                  </a:cubicBezTo>
                  <a:cubicBezTo>
                    <a:pt x="5080" y="807686"/>
                    <a:pt x="0" y="184380"/>
                    <a:pt x="7620" y="133264"/>
                  </a:cubicBezTo>
                  <a:cubicBezTo>
                    <a:pt x="8890" y="123346"/>
                    <a:pt x="7620" y="112665"/>
                    <a:pt x="8890" y="102748"/>
                  </a:cubicBezTo>
                  <a:cubicBezTo>
                    <a:pt x="10160" y="86726"/>
                    <a:pt x="12700" y="69179"/>
                    <a:pt x="13970" y="44450"/>
                  </a:cubicBezTo>
                  <a:cubicBezTo>
                    <a:pt x="13970" y="41910"/>
                    <a:pt x="15240" y="39370"/>
                    <a:pt x="16510" y="38100"/>
                  </a:cubicBezTo>
                  <a:cubicBezTo>
                    <a:pt x="38100" y="35560"/>
                    <a:pt x="56523" y="30480"/>
                    <a:pt x="68955" y="29210"/>
                  </a:cubicBezTo>
                  <a:cubicBezTo>
                    <a:pt x="89933" y="25400"/>
                    <a:pt x="110911" y="22860"/>
                    <a:pt x="132666" y="20320"/>
                  </a:cubicBezTo>
                  <a:cubicBezTo>
                    <a:pt x="147429" y="17780"/>
                    <a:pt x="162191" y="16510"/>
                    <a:pt x="176177" y="13970"/>
                  </a:cubicBezTo>
                  <a:cubicBezTo>
                    <a:pt x="190163" y="11430"/>
                    <a:pt x="204925" y="8890"/>
                    <a:pt x="218911" y="8890"/>
                  </a:cubicBezTo>
                  <a:cubicBezTo>
                    <a:pt x="234450" y="7620"/>
                    <a:pt x="249990" y="10160"/>
                    <a:pt x="265529" y="8890"/>
                  </a:cubicBezTo>
                  <a:cubicBezTo>
                    <a:pt x="284953" y="8890"/>
                    <a:pt x="636923" y="6350"/>
                    <a:pt x="656347" y="5080"/>
                  </a:cubicBezTo>
                  <a:cubicBezTo>
                    <a:pt x="674994" y="3810"/>
                    <a:pt x="693642" y="2540"/>
                    <a:pt x="713066" y="2540"/>
                  </a:cubicBezTo>
                  <a:cubicBezTo>
                    <a:pt x="744922" y="1270"/>
                    <a:pt x="776001" y="0"/>
                    <a:pt x="807857" y="0"/>
                  </a:cubicBezTo>
                  <a:cubicBezTo>
                    <a:pt x="821065" y="0"/>
                    <a:pt x="835051" y="2540"/>
                    <a:pt x="848260" y="2540"/>
                  </a:cubicBezTo>
                  <a:cubicBezTo>
                    <a:pt x="884777" y="3810"/>
                    <a:pt x="922072" y="5080"/>
                    <a:pt x="958590" y="7620"/>
                  </a:cubicBezTo>
                  <a:cubicBezTo>
                    <a:pt x="978014" y="8890"/>
                    <a:pt x="997439" y="12700"/>
                    <a:pt x="1016863" y="16510"/>
                  </a:cubicBezTo>
                  <a:cubicBezTo>
                    <a:pt x="1021525" y="16510"/>
                    <a:pt x="1026187" y="16510"/>
                    <a:pt x="1030071" y="16510"/>
                  </a:cubicBezTo>
                  <a:cubicBezTo>
                    <a:pt x="1039485" y="17780"/>
                    <a:pt x="1048375" y="20320"/>
                    <a:pt x="1058535" y="21590"/>
                  </a:cubicBezTo>
                  <a:close/>
                  <a:moveTo>
                    <a:pt x="1068695" y="1061893"/>
                  </a:moveTo>
                  <a:cubicBezTo>
                    <a:pt x="1069965" y="1045383"/>
                    <a:pt x="1071235" y="1032683"/>
                    <a:pt x="1071235" y="1019983"/>
                  </a:cubicBezTo>
                  <a:cubicBezTo>
                    <a:pt x="1069965" y="975528"/>
                    <a:pt x="1068695" y="935093"/>
                    <a:pt x="1068695" y="891607"/>
                  </a:cubicBezTo>
                  <a:cubicBezTo>
                    <a:pt x="1068695" y="871771"/>
                    <a:pt x="1071235" y="851935"/>
                    <a:pt x="1069965" y="832099"/>
                  </a:cubicBezTo>
                  <a:cubicBezTo>
                    <a:pt x="1069965" y="813789"/>
                    <a:pt x="1068695" y="794716"/>
                    <a:pt x="1067425" y="776406"/>
                  </a:cubicBezTo>
                  <a:cubicBezTo>
                    <a:pt x="1062345" y="748178"/>
                    <a:pt x="1050915" y="163781"/>
                    <a:pt x="1050915" y="135553"/>
                  </a:cubicBezTo>
                  <a:cubicBezTo>
                    <a:pt x="1048375" y="111903"/>
                    <a:pt x="1045835" y="87489"/>
                    <a:pt x="1043295" y="63500"/>
                  </a:cubicBezTo>
                  <a:cubicBezTo>
                    <a:pt x="1042025" y="44450"/>
                    <a:pt x="1040755" y="43180"/>
                    <a:pt x="1027741" y="41910"/>
                  </a:cubicBezTo>
                  <a:cubicBezTo>
                    <a:pt x="1025410" y="41910"/>
                    <a:pt x="1023856" y="41910"/>
                    <a:pt x="1021525" y="40640"/>
                  </a:cubicBezTo>
                  <a:cubicBezTo>
                    <a:pt x="1002100" y="36830"/>
                    <a:pt x="981899" y="31750"/>
                    <a:pt x="962475" y="30480"/>
                  </a:cubicBezTo>
                  <a:cubicBezTo>
                    <a:pt x="915079" y="26670"/>
                    <a:pt x="866907" y="25400"/>
                    <a:pt x="819512" y="22860"/>
                  </a:cubicBezTo>
                  <a:cubicBezTo>
                    <a:pt x="812519" y="22860"/>
                    <a:pt x="804749" y="22860"/>
                    <a:pt x="797756" y="22860"/>
                  </a:cubicBezTo>
                  <a:cubicBezTo>
                    <a:pt x="786102" y="22860"/>
                    <a:pt x="774447" y="22860"/>
                    <a:pt x="763569" y="22860"/>
                  </a:cubicBezTo>
                  <a:cubicBezTo>
                    <a:pt x="738706" y="22860"/>
                    <a:pt x="713843" y="22860"/>
                    <a:pt x="689757" y="24130"/>
                  </a:cubicBezTo>
                  <a:cubicBezTo>
                    <a:pt x="668779" y="25400"/>
                    <a:pt x="315255" y="29210"/>
                    <a:pt x="294277" y="29210"/>
                  </a:cubicBezTo>
                  <a:cubicBezTo>
                    <a:pt x="260090" y="29210"/>
                    <a:pt x="225903" y="26670"/>
                    <a:pt x="191717" y="33020"/>
                  </a:cubicBezTo>
                  <a:cubicBezTo>
                    <a:pt x="173846" y="36830"/>
                    <a:pt x="156753" y="36830"/>
                    <a:pt x="139659" y="38100"/>
                  </a:cubicBezTo>
                  <a:cubicBezTo>
                    <a:pt x="110134" y="41910"/>
                    <a:pt x="80609" y="45720"/>
                    <a:pt x="49530" y="50800"/>
                  </a:cubicBezTo>
                  <a:cubicBezTo>
                    <a:pt x="36830" y="50800"/>
                    <a:pt x="34290" y="53340"/>
                    <a:pt x="33020" y="66890"/>
                  </a:cubicBezTo>
                  <a:cubicBezTo>
                    <a:pt x="31750" y="80623"/>
                    <a:pt x="31750" y="94355"/>
                    <a:pt x="30480" y="108088"/>
                  </a:cubicBezTo>
                  <a:cubicBezTo>
                    <a:pt x="29210" y="130976"/>
                    <a:pt x="26670" y="153100"/>
                    <a:pt x="25400" y="175988"/>
                  </a:cubicBezTo>
                  <a:cubicBezTo>
                    <a:pt x="20320" y="200401"/>
                    <a:pt x="26670" y="797005"/>
                    <a:pt x="29210" y="821418"/>
                  </a:cubicBezTo>
                  <a:cubicBezTo>
                    <a:pt x="29210" y="847358"/>
                    <a:pt x="29210" y="874060"/>
                    <a:pt x="30480" y="899999"/>
                  </a:cubicBezTo>
                  <a:cubicBezTo>
                    <a:pt x="30480" y="919072"/>
                    <a:pt x="33020" y="938145"/>
                    <a:pt x="33020" y="957218"/>
                  </a:cubicBezTo>
                  <a:cubicBezTo>
                    <a:pt x="33020" y="977817"/>
                    <a:pt x="33020" y="998416"/>
                    <a:pt x="31750" y="1019983"/>
                  </a:cubicBezTo>
                  <a:cubicBezTo>
                    <a:pt x="31750" y="1023793"/>
                    <a:pt x="31750" y="1026333"/>
                    <a:pt x="31750" y="1030143"/>
                  </a:cubicBezTo>
                  <a:cubicBezTo>
                    <a:pt x="31750" y="1040303"/>
                    <a:pt x="35560" y="1044113"/>
                    <a:pt x="44450" y="1044113"/>
                  </a:cubicBezTo>
                  <a:cubicBezTo>
                    <a:pt x="58077" y="1044113"/>
                    <a:pt x="68955" y="1045383"/>
                    <a:pt x="79055" y="1045383"/>
                  </a:cubicBezTo>
                  <a:cubicBezTo>
                    <a:pt x="93818" y="1045383"/>
                    <a:pt x="109357" y="1042843"/>
                    <a:pt x="124120" y="1045383"/>
                  </a:cubicBezTo>
                  <a:cubicBezTo>
                    <a:pt x="148206" y="1049193"/>
                    <a:pt x="172292" y="1051733"/>
                    <a:pt x="196378" y="1050463"/>
                  </a:cubicBezTo>
                  <a:cubicBezTo>
                    <a:pt x="211918" y="1049193"/>
                    <a:pt x="226680" y="1051733"/>
                    <a:pt x="242220" y="1051733"/>
                  </a:cubicBezTo>
                  <a:cubicBezTo>
                    <a:pt x="264752" y="1051733"/>
                    <a:pt x="287284" y="1050463"/>
                    <a:pt x="309817" y="1051733"/>
                  </a:cubicBezTo>
                  <a:cubicBezTo>
                    <a:pt x="343226" y="1053003"/>
                    <a:pt x="709958" y="1042843"/>
                    <a:pt x="744145" y="1045383"/>
                  </a:cubicBezTo>
                  <a:cubicBezTo>
                    <a:pt x="758908" y="1046653"/>
                    <a:pt x="773670" y="1047923"/>
                    <a:pt x="787656" y="1047923"/>
                  </a:cubicBezTo>
                  <a:cubicBezTo>
                    <a:pt x="813296" y="1050463"/>
                    <a:pt x="838159" y="1046653"/>
                    <a:pt x="863799" y="1050463"/>
                  </a:cubicBezTo>
                  <a:cubicBezTo>
                    <a:pt x="884777" y="1053003"/>
                    <a:pt x="905756" y="1053003"/>
                    <a:pt x="926734" y="1055543"/>
                  </a:cubicBezTo>
                  <a:cubicBezTo>
                    <a:pt x="957813" y="1059353"/>
                    <a:pt x="988892" y="1061893"/>
                    <a:pt x="1019971" y="1063163"/>
                  </a:cubicBezTo>
                  <a:cubicBezTo>
                    <a:pt x="1031625" y="1063163"/>
                    <a:pt x="1048375" y="1061893"/>
                    <a:pt x="1068695" y="1061893"/>
                  </a:cubicBezTo>
                  <a:close/>
                </a:path>
              </a:pathLst>
            </a:custGeom>
            <a:grpFill/>
          </p:spPr>
          <p:txBody>
            <a:bodyPr/>
            <a:lstStyle/>
            <a:p>
              <a:endParaRPr lang="he-IL"/>
            </a:p>
          </p:txBody>
        </p:sp>
      </p:grpSp>
      <p:grpSp>
        <p:nvGrpSpPr>
          <p:cNvPr id="22" name="Group 18">
            <a:extLst>
              <a:ext uri="{FF2B5EF4-FFF2-40B4-BE49-F238E27FC236}">
                <a16:creationId xmlns:a16="http://schemas.microsoft.com/office/drawing/2014/main" id="{5375F7F6-84FA-8802-691D-DE32CFC54A15}"/>
              </a:ext>
            </a:extLst>
          </p:cNvPr>
          <p:cNvGrpSpPr/>
          <p:nvPr/>
        </p:nvGrpSpPr>
        <p:grpSpPr>
          <a:xfrm>
            <a:off x="8534400" y="2810033"/>
            <a:ext cx="3005971" cy="765592"/>
            <a:chOff x="-3810" y="0"/>
            <a:chExt cx="516347" cy="242469"/>
          </a:xfrm>
          <a:solidFill>
            <a:srgbClr val="FFD85D"/>
          </a:solidFill>
        </p:grpSpPr>
        <p:sp>
          <p:nvSpPr>
            <p:cNvPr id="23" name="Freeform 19">
              <a:extLst>
                <a:ext uri="{FF2B5EF4-FFF2-40B4-BE49-F238E27FC236}">
                  <a16:creationId xmlns:a16="http://schemas.microsoft.com/office/drawing/2014/main" id="{7C7F62A9-9A1C-B1C0-5BC5-63AAED12080C}"/>
                </a:ext>
              </a:extLst>
            </p:cNvPr>
            <p:cNvSpPr/>
            <p:nvPr/>
          </p:nvSpPr>
          <p:spPr>
            <a:xfrm>
              <a:off x="17293" y="23798"/>
              <a:ext cx="487137" cy="215799"/>
            </a:xfrm>
            <a:custGeom>
              <a:avLst/>
              <a:gdLst/>
              <a:ahLst/>
              <a:cxnLst/>
              <a:rect l="l" t="t" r="r" b="b"/>
              <a:pathLst>
                <a:path w="487137" h="215799">
                  <a:moveTo>
                    <a:pt x="487137" y="215799"/>
                  </a:moveTo>
                  <a:lnTo>
                    <a:pt x="0" y="208179"/>
                  </a:lnTo>
                  <a:lnTo>
                    <a:pt x="0" y="88072"/>
                  </a:lnTo>
                  <a:lnTo>
                    <a:pt x="17780" y="19050"/>
                  </a:lnTo>
                  <a:lnTo>
                    <a:pt x="240664" y="0"/>
                  </a:lnTo>
                  <a:lnTo>
                    <a:pt x="468087" y="5080"/>
                  </a:lnTo>
                  <a:close/>
                </a:path>
              </a:pathLst>
            </a:custGeom>
            <a:solidFill>
              <a:schemeClr val="bg2">
                <a:lumMod val="90000"/>
              </a:schemeClr>
            </a:solidFill>
          </p:spPr>
          <p:txBody>
            <a:bodyPr/>
            <a:lstStyle/>
            <a:p>
              <a:pPr algn="ctr"/>
              <a:r>
                <a:rPr lang="he-IL" sz="2800" dirty="0">
                  <a:latin typeface="Segoe UI Semilight" panose="020B0402040204020203" pitchFamily="34" charset="0"/>
                  <a:cs typeface="Segoe UI Semilight" panose="020B0402040204020203" pitchFamily="34" charset="0"/>
                </a:rPr>
                <a:t>מבנה השיעור</a:t>
              </a:r>
            </a:p>
          </p:txBody>
        </p:sp>
        <p:sp>
          <p:nvSpPr>
            <p:cNvPr id="24" name="Freeform 20">
              <a:extLst>
                <a:ext uri="{FF2B5EF4-FFF2-40B4-BE49-F238E27FC236}">
                  <a16:creationId xmlns:a16="http://schemas.microsoft.com/office/drawing/2014/main" id="{1111DC27-0222-2624-A835-762ECB110B4D}"/>
                </a:ext>
              </a:extLst>
            </p:cNvPr>
            <p:cNvSpPr/>
            <p:nvPr/>
          </p:nvSpPr>
          <p:spPr>
            <a:xfrm>
              <a:off x="-3810" y="0"/>
              <a:ext cx="516347" cy="242469"/>
            </a:xfrm>
            <a:custGeom>
              <a:avLst/>
              <a:gdLst/>
              <a:ahLst/>
              <a:cxnLst/>
              <a:rect l="l" t="t" r="r" b="b"/>
              <a:pathLst>
                <a:path w="516347" h="242469">
                  <a:moveTo>
                    <a:pt x="482057" y="21590"/>
                  </a:moveTo>
                  <a:cubicBezTo>
                    <a:pt x="483327" y="34290"/>
                    <a:pt x="483327" y="44450"/>
                    <a:pt x="484597" y="54610"/>
                  </a:cubicBezTo>
                  <a:cubicBezTo>
                    <a:pt x="487137" y="66143"/>
                    <a:pt x="488407" y="68743"/>
                    <a:pt x="490947" y="71250"/>
                  </a:cubicBezTo>
                  <a:cubicBezTo>
                    <a:pt x="490947" y="74871"/>
                    <a:pt x="503647" y="146270"/>
                    <a:pt x="509997" y="149891"/>
                  </a:cubicBezTo>
                  <a:cubicBezTo>
                    <a:pt x="516347" y="155369"/>
                    <a:pt x="512537" y="160940"/>
                    <a:pt x="512537" y="166418"/>
                  </a:cubicBezTo>
                  <a:cubicBezTo>
                    <a:pt x="512537" y="171246"/>
                    <a:pt x="513807" y="175703"/>
                    <a:pt x="515077" y="181509"/>
                  </a:cubicBezTo>
                  <a:cubicBezTo>
                    <a:pt x="515077" y="203099"/>
                    <a:pt x="515077" y="217069"/>
                    <a:pt x="515077" y="241199"/>
                  </a:cubicBezTo>
                  <a:cubicBezTo>
                    <a:pt x="492217" y="241199"/>
                    <a:pt x="471897" y="242469"/>
                    <a:pt x="455463" y="241199"/>
                  </a:cubicBezTo>
                  <a:cubicBezTo>
                    <a:pt x="434677" y="236119"/>
                    <a:pt x="413571" y="242469"/>
                    <a:pt x="392784" y="237389"/>
                  </a:cubicBezTo>
                  <a:cubicBezTo>
                    <a:pt x="380312" y="233579"/>
                    <a:pt x="368160" y="236119"/>
                    <a:pt x="355688" y="233579"/>
                  </a:cubicBezTo>
                  <a:cubicBezTo>
                    <a:pt x="349932" y="232309"/>
                    <a:pt x="344176" y="231039"/>
                    <a:pt x="338419" y="229769"/>
                  </a:cubicBezTo>
                  <a:cubicBezTo>
                    <a:pt x="334902" y="229769"/>
                    <a:pt x="331704" y="231039"/>
                    <a:pt x="328186" y="231039"/>
                  </a:cubicBezTo>
                  <a:cubicBezTo>
                    <a:pt x="319232" y="229769"/>
                    <a:pt x="294608" y="231039"/>
                    <a:pt x="285654" y="229769"/>
                  </a:cubicBezTo>
                  <a:cubicBezTo>
                    <a:pt x="279258" y="228499"/>
                    <a:pt x="151341" y="237389"/>
                    <a:pt x="144945" y="236119"/>
                  </a:cubicBezTo>
                  <a:cubicBezTo>
                    <a:pt x="143346" y="236119"/>
                    <a:pt x="141428" y="237389"/>
                    <a:pt x="139829" y="237389"/>
                  </a:cubicBezTo>
                  <a:cubicBezTo>
                    <a:pt x="135991" y="237389"/>
                    <a:pt x="132473" y="238659"/>
                    <a:pt x="128636" y="238659"/>
                  </a:cubicBezTo>
                  <a:cubicBezTo>
                    <a:pt x="119042" y="238659"/>
                    <a:pt x="109768" y="237389"/>
                    <a:pt x="100174" y="236119"/>
                  </a:cubicBezTo>
                  <a:cubicBezTo>
                    <a:pt x="94418" y="234849"/>
                    <a:pt x="88662" y="233579"/>
                    <a:pt x="83225" y="232309"/>
                  </a:cubicBezTo>
                  <a:cubicBezTo>
                    <a:pt x="72992" y="231039"/>
                    <a:pt x="62759" y="229769"/>
                    <a:pt x="48260" y="229769"/>
                  </a:cubicBezTo>
                  <a:cubicBezTo>
                    <a:pt x="38100" y="229769"/>
                    <a:pt x="29210" y="229769"/>
                    <a:pt x="19050" y="228499"/>
                  </a:cubicBezTo>
                  <a:cubicBezTo>
                    <a:pt x="10160" y="227229"/>
                    <a:pt x="5080" y="220879"/>
                    <a:pt x="7620" y="211989"/>
                  </a:cubicBezTo>
                  <a:cubicBezTo>
                    <a:pt x="16510" y="180345"/>
                    <a:pt x="12700" y="178024"/>
                    <a:pt x="11430" y="175610"/>
                  </a:cubicBezTo>
                  <a:cubicBezTo>
                    <a:pt x="10160" y="170689"/>
                    <a:pt x="6350" y="165861"/>
                    <a:pt x="7620" y="160940"/>
                  </a:cubicBezTo>
                  <a:cubicBezTo>
                    <a:pt x="5080" y="154812"/>
                    <a:pt x="0" y="78956"/>
                    <a:pt x="7620" y="72735"/>
                  </a:cubicBezTo>
                  <a:cubicBezTo>
                    <a:pt x="8890" y="71528"/>
                    <a:pt x="7620" y="70228"/>
                    <a:pt x="8890" y="69021"/>
                  </a:cubicBezTo>
                  <a:cubicBezTo>
                    <a:pt x="10160" y="67072"/>
                    <a:pt x="12700" y="64936"/>
                    <a:pt x="13970" y="44450"/>
                  </a:cubicBezTo>
                  <a:cubicBezTo>
                    <a:pt x="13970" y="41910"/>
                    <a:pt x="15240" y="39370"/>
                    <a:pt x="16510" y="38100"/>
                  </a:cubicBezTo>
                  <a:cubicBezTo>
                    <a:pt x="38100" y="35560"/>
                    <a:pt x="54764" y="30480"/>
                    <a:pt x="59881" y="29210"/>
                  </a:cubicBezTo>
                  <a:cubicBezTo>
                    <a:pt x="68515" y="25400"/>
                    <a:pt x="77149" y="22860"/>
                    <a:pt x="86104" y="20320"/>
                  </a:cubicBezTo>
                  <a:cubicBezTo>
                    <a:pt x="92180" y="17780"/>
                    <a:pt x="98256" y="16510"/>
                    <a:pt x="104012" y="13970"/>
                  </a:cubicBezTo>
                  <a:cubicBezTo>
                    <a:pt x="109768" y="11430"/>
                    <a:pt x="115844" y="8890"/>
                    <a:pt x="121600" y="8890"/>
                  </a:cubicBezTo>
                  <a:cubicBezTo>
                    <a:pt x="127996" y="7620"/>
                    <a:pt x="134392" y="10160"/>
                    <a:pt x="140788" y="8890"/>
                  </a:cubicBezTo>
                  <a:cubicBezTo>
                    <a:pt x="148783" y="8890"/>
                    <a:pt x="293649" y="6350"/>
                    <a:pt x="301643" y="5080"/>
                  </a:cubicBezTo>
                  <a:cubicBezTo>
                    <a:pt x="309318" y="3810"/>
                    <a:pt x="316993" y="2540"/>
                    <a:pt x="324988" y="2540"/>
                  </a:cubicBezTo>
                  <a:cubicBezTo>
                    <a:pt x="338100" y="1270"/>
                    <a:pt x="350891" y="0"/>
                    <a:pt x="364003" y="0"/>
                  </a:cubicBezTo>
                  <a:cubicBezTo>
                    <a:pt x="369439" y="0"/>
                    <a:pt x="375196" y="2540"/>
                    <a:pt x="380632" y="2540"/>
                  </a:cubicBezTo>
                  <a:cubicBezTo>
                    <a:pt x="395662" y="3810"/>
                    <a:pt x="411012" y="5080"/>
                    <a:pt x="426042" y="7620"/>
                  </a:cubicBezTo>
                  <a:cubicBezTo>
                    <a:pt x="434037" y="8890"/>
                    <a:pt x="442032" y="12700"/>
                    <a:pt x="450027" y="16510"/>
                  </a:cubicBezTo>
                  <a:cubicBezTo>
                    <a:pt x="451946" y="16510"/>
                    <a:pt x="453864" y="16510"/>
                    <a:pt x="455463" y="16510"/>
                  </a:cubicBezTo>
                  <a:cubicBezTo>
                    <a:pt x="463007" y="17780"/>
                    <a:pt x="471897" y="20320"/>
                    <a:pt x="482057" y="21590"/>
                  </a:cubicBezTo>
                  <a:close/>
                  <a:moveTo>
                    <a:pt x="492217" y="224689"/>
                  </a:moveTo>
                  <a:cubicBezTo>
                    <a:pt x="493487" y="208179"/>
                    <a:pt x="494757" y="195479"/>
                    <a:pt x="494757" y="182779"/>
                  </a:cubicBezTo>
                  <a:cubicBezTo>
                    <a:pt x="493487" y="175239"/>
                    <a:pt x="492217" y="170318"/>
                    <a:pt x="492217" y="165025"/>
                  </a:cubicBezTo>
                  <a:cubicBezTo>
                    <a:pt x="492217" y="162611"/>
                    <a:pt x="494757" y="160197"/>
                    <a:pt x="493487" y="157783"/>
                  </a:cubicBezTo>
                  <a:cubicBezTo>
                    <a:pt x="493487" y="155555"/>
                    <a:pt x="492217" y="153234"/>
                    <a:pt x="490947" y="151005"/>
                  </a:cubicBezTo>
                  <a:cubicBezTo>
                    <a:pt x="485867" y="147570"/>
                    <a:pt x="474437" y="76449"/>
                    <a:pt x="474437" y="73014"/>
                  </a:cubicBezTo>
                  <a:cubicBezTo>
                    <a:pt x="471897" y="70135"/>
                    <a:pt x="469357" y="67164"/>
                    <a:pt x="466817" y="63500"/>
                  </a:cubicBezTo>
                  <a:cubicBezTo>
                    <a:pt x="465547" y="44450"/>
                    <a:pt x="464277" y="43180"/>
                    <a:pt x="454504" y="41910"/>
                  </a:cubicBezTo>
                  <a:cubicBezTo>
                    <a:pt x="453545" y="41910"/>
                    <a:pt x="452905" y="41910"/>
                    <a:pt x="451946" y="40640"/>
                  </a:cubicBezTo>
                  <a:cubicBezTo>
                    <a:pt x="443951" y="36830"/>
                    <a:pt x="435636" y="31750"/>
                    <a:pt x="427641" y="30480"/>
                  </a:cubicBezTo>
                  <a:cubicBezTo>
                    <a:pt x="408134" y="26670"/>
                    <a:pt x="388307" y="25400"/>
                    <a:pt x="368800" y="22860"/>
                  </a:cubicBezTo>
                  <a:cubicBezTo>
                    <a:pt x="365922" y="22860"/>
                    <a:pt x="362724" y="22860"/>
                    <a:pt x="359846" y="22860"/>
                  </a:cubicBezTo>
                  <a:cubicBezTo>
                    <a:pt x="355049" y="22860"/>
                    <a:pt x="350252" y="22860"/>
                    <a:pt x="345775" y="22860"/>
                  </a:cubicBezTo>
                  <a:cubicBezTo>
                    <a:pt x="335541" y="22860"/>
                    <a:pt x="325308" y="22860"/>
                    <a:pt x="315394" y="24130"/>
                  </a:cubicBezTo>
                  <a:cubicBezTo>
                    <a:pt x="306760" y="25400"/>
                    <a:pt x="161255" y="29210"/>
                    <a:pt x="152620" y="29210"/>
                  </a:cubicBezTo>
                  <a:cubicBezTo>
                    <a:pt x="138549" y="29210"/>
                    <a:pt x="124479" y="26670"/>
                    <a:pt x="110408" y="33020"/>
                  </a:cubicBezTo>
                  <a:cubicBezTo>
                    <a:pt x="103053" y="36830"/>
                    <a:pt x="96017" y="36830"/>
                    <a:pt x="88982" y="38100"/>
                  </a:cubicBezTo>
                  <a:cubicBezTo>
                    <a:pt x="76830" y="41910"/>
                    <a:pt x="64678" y="45720"/>
                    <a:pt x="49530" y="50800"/>
                  </a:cubicBezTo>
                  <a:cubicBezTo>
                    <a:pt x="36830" y="50800"/>
                    <a:pt x="34290" y="53340"/>
                    <a:pt x="33020" y="64657"/>
                  </a:cubicBezTo>
                  <a:cubicBezTo>
                    <a:pt x="31750" y="66329"/>
                    <a:pt x="31750" y="68000"/>
                    <a:pt x="30480" y="69671"/>
                  </a:cubicBezTo>
                  <a:cubicBezTo>
                    <a:pt x="29210" y="72457"/>
                    <a:pt x="26670" y="75149"/>
                    <a:pt x="25400" y="77935"/>
                  </a:cubicBezTo>
                  <a:cubicBezTo>
                    <a:pt x="20320" y="80906"/>
                    <a:pt x="26670" y="153512"/>
                    <a:pt x="29210" y="156483"/>
                  </a:cubicBezTo>
                  <a:cubicBezTo>
                    <a:pt x="29210" y="159640"/>
                    <a:pt x="29210" y="162890"/>
                    <a:pt x="30480" y="166047"/>
                  </a:cubicBezTo>
                  <a:cubicBezTo>
                    <a:pt x="30480" y="168368"/>
                    <a:pt x="33020" y="170689"/>
                    <a:pt x="33020" y="173010"/>
                  </a:cubicBezTo>
                  <a:cubicBezTo>
                    <a:pt x="33020" y="175517"/>
                    <a:pt x="33020" y="178024"/>
                    <a:pt x="31750" y="182779"/>
                  </a:cubicBezTo>
                  <a:cubicBezTo>
                    <a:pt x="31750" y="186589"/>
                    <a:pt x="31750" y="189129"/>
                    <a:pt x="31750" y="192939"/>
                  </a:cubicBezTo>
                  <a:cubicBezTo>
                    <a:pt x="31750" y="203099"/>
                    <a:pt x="35560" y="206909"/>
                    <a:pt x="44450" y="206909"/>
                  </a:cubicBezTo>
                  <a:cubicBezTo>
                    <a:pt x="55404" y="206909"/>
                    <a:pt x="59881" y="208179"/>
                    <a:pt x="64038" y="208179"/>
                  </a:cubicBezTo>
                  <a:cubicBezTo>
                    <a:pt x="70114" y="208179"/>
                    <a:pt x="76510" y="205639"/>
                    <a:pt x="82586" y="208179"/>
                  </a:cubicBezTo>
                  <a:cubicBezTo>
                    <a:pt x="92499" y="211989"/>
                    <a:pt x="102413" y="214529"/>
                    <a:pt x="112327" y="213259"/>
                  </a:cubicBezTo>
                  <a:cubicBezTo>
                    <a:pt x="118722" y="211989"/>
                    <a:pt x="124798" y="214529"/>
                    <a:pt x="131194" y="214529"/>
                  </a:cubicBezTo>
                  <a:cubicBezTo>
                    <a:pt x="140468" y="214529"/>
                    <a:pt x="149742" y="213259"/>
                    <a:pt x="159016" y="214529"/>
                  </a:cubicBezTo>
                  <a:cubicBezTo>
                    <a:pt x="172767" y="215799"/>
                    <a:pt x="323709" y="205639"/>
                    <a:pt x="337780" y="208179"/>
                  </a:cubicBezTo>
                  <a:cubicBezTo>
                    <a:pt x="343856" y="209449"/>
                    <a:pt x="349932" y="210719"/>
                    <a:pt x="355688" y="210719"/>
                  </a:cubicBezTo>
                  <a:cubicBezTo>
                    <a:pt x="366241" y="213259"/>
                    <a:pt x="376475" y="209449"/>
                    <a:pt x="387028" y="213259"/>
                  </a:cubicBezTo>
                  <a:cubicBezTo>
                    <a:pt x="395662" y="215799"/>
                    <a:pt x="404297" y="215799"/>
                    <a:pt x="412931" y="218339"/>
                  </a:cubicBezTo>
                  <a:cubicBezTo>
                    <a:pt x="425723" y="222149"/>
                    <a:pt x="438514" y="224689"/>
                    <a:pt x="451306" y="225959"/>
                  </a:cubicBezTo>
                  <a:cubicBezTo>
                    <a:pt x="456103" y="225959"/>
                    <a:pt x="471897" y="224689"/>
                    <a:pt x="492217" y="224689"/>
                  </a:cubicBezTo>
                  <a:close/>
                </a:path>
              </a:pathLst>
            </a:custGeom>
            <a:solidFill>
              <a:schemeClr val="bg2">
                <a:lumMod val="90000"/>
              </a:schemeClr>
            </a:solidFill>
          </p:spPr>
          <p:txBody>
            <a:bodyPr/>
            <a:lstStyle/>
            <a:p>
              <a:endParaRPr lang="he-IL"/>
            </a:p>
          </p:txBody>
        </p:sp>
      </p:grpSp>
      <p:sp>
        <p:nvSpPr>
          <p:cNvPr id="25" name="Freeform 14">
            <a:extLst>
              <a:ext uri="{FF2B5EF4-FFF2-40B4-BE49-F238E27FC236}">
                <a16:creationId xmlns:a16="http://schemas.microsoft.com/office/drawing/2014/main" id="{2D3DC696-0FE6-1A3E-1384-45C22FDA8C67}"/>
              </a:ext>
            </a:extLst>
          </p:cNvPr>
          <p:cNvSpPr/>
          <p:nvPr/>
        </p:nvSpPr>
        <p:spPr>
          <a:xfrm>
            <a:off x="13484174" y="4167477"/>
            <a:ext cx="860331" cy="723428"/>
          </a:xfrm>
          <a:custGeom>
            <a:avLst/>
            <a:gdLst/>
            <a:ahLst/>
            <a:cxnLst/>
            <a:rect l="l" t="t" r="r" b="b"/>
            <a:pathLst>
              <a:path w="2061530" h="2198222">
                <a:moveTo>
                  <a:pt x="0" y="0"/>
                </a:moveTo>
                <a:lnTo>
                  <a:pt x="2061530" y="0"/>
                </a:lnTo>
                <a:lnTo>
                  <a:pt x="2061530" y="2198222"/>
                </a:lnTo>
                <a:lnTo>
                  <a:pt x="0" y="2198222"/>
                </a:lnTo>
                <a:lnTo>
                  <a:pt x="0" y="0"/>
                </a:lnTo>
                <a:close/>
              </a:path>
            </a:pathLst>
          </a:custGeom>
          <a:solidFill>
            <a:schemeClr val="bg2">
              <a:lumMod val="90000"/>
            </a:schemeClr>
          </a:solidFill>
          <a:effectLst>
            <a:softEdge rad="190500"/>
          </a:effectLst>
        </p:spPr>
        <p:txBody>
          <a:bodyPr anchor="ctr"/>
          <a:lstStyle/>
          <a:p>
            <a:pPr algn="ctr"/>
            <a:r>
              <a:rPr lang="he-IL" sz="3600" dirty="0"/>
              <a:t>1 </a:t>
            </a:r>
          </a:p>
        </p:txBody>
      </p:sp>
      <p:sp>
        <p:nvSpPr>
          <p:cNvPr id="27" name="Freeform 14">
            <a:extLst>
              <a:ext uri="{FF2B5EF4-FFF2-40B4-BE49-F238E27FC236}">
                <a16:creationId xmlns:a16="http://schemas.microsoft.com/office/drawing/2014/main" id="{192ACBE1-EDD5-F383-7CE6-BA00B4192452}"/>
              </a:ext>
            </a:extLst>
          </p:cNvPr>
          <p:cNvSpPr/>
          <p:nvPr/>
        </p:nvSpPr>
        <p:spPr>
          <a:xfrm>
            <a:off x="13484173" y="7096015"/>
            <a:ext cx="808234" cy="643924"/>
          </a:xfrm>
          <a:custGeom>
            <a:avLst/>
            <a:gdLst/>
            <a:ahLst/>
            <a:cxnLst/>
            <a:rect l="l" t="t" r="r" b="b"/>
            <a:pathLst>
              <a:path w="2061530" h="2198222">
                <a:moveTo>
                  <a:pt x="0" y="0"/>
                </a:moveTo>
                <a:lnTo>
                  <a:pt x="2061530" y="0"/>
                </a:lnTo>
                <a:lnTo>
                  <a:pt x="2061530" y="2198222"/>
                </a:lnTo>
                <a:lnTo>
                  <a:pt x="0" y="2198222"/>
                </a:lnTo>
                <a:lnTo>
                  <a:pt x="0" y="0"/>
                </a:lnTo>
                <a:close/>
              </a:path>
            </a:pathLst>
          </a:custGeom>
          <a:solidFill>
            <a:schemeClr val="bg2">
              <a:lumMod val="90000"/>
            </a:schemeClr>
          </a:solidFill>
          <a:effectLst>
            <a:softEdge rad="190500"/>
          </a:effectLst>
        </p:spPr>
        <p:txBody>
          <a:bodyPr anchor="ctr"/>
          <a:lstStyle/>
          <a:p>
            <a:pPr algn="ctr"/>
            <a:r>
              <a:rPr lang="he-IL" sz="3600" dirty="0"/>
              <a:t>4 </a:t>
            </a:r>
          </a:p>
        </p:txBody>
      </p:sp>
      <p:sp>
        <p:nvSpPr>
          <p:cNvPr id="28" name="TextBox 27">
            <a:extLst>
              <a:ext uri="{FF2B5EF4-FFF2-40B4-BE49-F238E27FC236}">
                <a16:creationId xmlns:a16="http://schemas.microsoft.com/office/drawing/2014/main" id="{DD6E2CEE-8409-1278-BE99-579DCA0B6120}"/>
              </a:ext>
            </a:extLst>
          </p:cNvPr>
          <p:cNvSpPr txBox="1"/>
          <p:nvPr/>
        </p:nvSpPr>
        <p:spPr>
          <a:xfrm>
            <a:off x="2743200" y="4228704"/>
            <a:ext cx="10552860" cy="523220"/>
          </a:xfrm>
          <a:prstGeom prst="rect">
            <a:avLst/>
          </a:prstGeom>
          <a:noFill/>
        </p:spPr>
        <p:txBody>
          <a:bodyPr wrap="square" rtlCol="1">
            <a:spAutoFit/>
          </a:bodyPr>
          <a:lstStyle/>
          <a:p>
            <a:pPr algn="r" rtl="1"/>
            <a:r>
              <a:rPr lang="he-IL" sz="2800" dirty="0">
                <a:latin typeface="Segoe UI Semilight" panose="020B0402040204020203" pitchFamily="34" charset="0"/>
                <a:cs typeface="Segoe UI Semilight" panose="020B0402040204020203" pitchFamily="34" charset="0"/>
              </a:rPr>
              <a:t>חזרה על כללי עבודה לשיעור מקוון</a:t>
            </a:r>
          </a:p>
        </p:txBody>
      </p:sp>
      <p:grpSp>
        <p:nvGrpSpPr>
          <p:cNvPr id="33" name="Group 32">
            <a:extLst>
              <a:ext uri="{FF2B5EF4-FFF2-40B4-BE49-F238E27FC236}">
                <a16:creationId xmlns:a16="http://schemas.microsoft.com/office/drawing/2014/main" id="{D79C6C35-2621-5D9E-C2BB-20B2CEC9289B}"/>
              </a:ext>
            </a:extLst>
          </p:cNvPr>
          <p:cNvGrpSpPr/>
          <p:nvPr/>
        </p:nvGrpSpPr>
        <p:grpSpPr>
          <a:xfrm>
            <a:off x="3359809" y="6059625"/>
            <a:ext cx="10999805" cy="723428"/>
            <a:chOff x="4146270" y="5169148"/>
            <a:chExt cx="10039243" cy="723428"/>
          </a:xfrm>
        </p:grpSpPr>
        <p:sp>
          <p:nvSpPr>
            <p:cNvPr id="26" name="Freeform 14">
              <a:extLst>
                <a:ext uri="{FF2B5EF4-FFF2-40B4-BE49-F238E27FC236}">
                  <a16:creationId xmlns:a16="http://schemas.microsoft.com/office/drawing/2014/main" id="{8E913E56-E870-258C-2D7E-DF5FE25E9C85}"/>
                </a:ext>
              </a:extLst>
            </p:cNvPr>
            <p:cNvSpPr/>
            <p:nvPr/>
          </p:nvSpPr>
          <p:spPr>
            <a:xfrm>
              <a:off x="13325182" y="5169148"/>
              <a:ext cx="860331" cy="723428"/>
            </a:xfrm>
            <a:custGeom>
              <a:avLst/>
              <a:gdLst/>
              <a:ahLst/>
              <a:cxnLst/>
              <a:rect l="l" t="t" r="r" b="b"/>
              <a:pathLst>
                <a:path w="2061530" h="2198222">
                  <a:moveTo>
                    <a:pt x="0" y="0"/>
                  </a:moveTo>
                  <a:lnTo>
                    <a:pt x="2061530" y="0"/>
                  </a:lnTo>
                  <a:lnTo>
                    <a:pt x="2061530" y="2198222"/>
                  </a:lnTo>
                  <a:lnTo>
                    <a:pt x="0" y="2198222"/>
                  </a:lnTo>
                  <a:lnTo>
                    <a:pt x="0" y="0"/>
                  </a:lnTo>
                  <a:close/>
                </a:path>
              </a:pathLst>
            </a:custGeom>
            <a:solidFill>
              <a:schemeClr val="bg2">
                <a:lumMod val="90000"/>
              </a:schemeClr>
            </a:solidFill>
            <a:effectLst>
              <a:softEdge rad="190500"/>
            </a:effectLst>
          </p:spPr>
          <p:txBody>
            <a:bodyPr anchor="ctr"/>
            <a:lstStyle/>
            <a:p>
              <a:pPr algn="ctr"/>
              <a:r>
                <a:rPr lang="he-IL" sz="3600" dirty="0"/>
                <a:t>3 </a:t>
              </a:r>
            </a:p>
          </p:txBody>
        </p:sp>
        <p:sp>
          <p:nvSpPr>
            <p:cNvPr id="29" name="TextBox 28">
              <a:extLst>
                <a:ext uri="{FF2B5EF4-FFF2-40B4-BE49-F238E27FC236}">
                  <a16:creationId xmlns:a16="http://schemas.microsoft.com/office/drawing/2014/main" id="{B8443869-759C-00D3-37C6-C010F7532AD3}"/>
                </a:ext>
              </a:extLst>
            </p:cNvPr>
            <p:cNvSpPr txBox="1"/>
            <p:nvPr/>
          </p:nvSpPr>
          <p:spPr>
            <a:xfrm>
              <a:off x="4146270" y="5217476"/>
              <a:ext cx="9068564" cy="523220"/>
            </a:xfrm>
            <a:prstGeom prst="rect">
              <a:avLst/>
            </a:prstGeom>
            <a:noFill/>
          </p:spPr>
          <p:txBody>
            <a:bodyPr wrap="square" rtlCol="1">
              <a:spAutoFit/>
            </a:bodyPr>
            <a:lstStyle/>
            <a:p>
              <a:pPr algn="r" rtl="1"/>
              <a:r>
                <a:rPr lang="he-IL" sz="2800" dirty="0">
                  <a:latin typeface="Segoe UI Semilight" panose="020B0402040204020203" pitchFamily="34" charset="0"/>
                  <a:cs typeface="Segoe UI Semilight" panose="020B0402040204020203" pitchFamily="34" charset="0"/>
                </a:rPr>
                <a:t>מהו מסר (מוסר השכל) של סיפור וכיצד נזהה אותו?</a:t>
              </a:r>
            </a:p>
          </p:txBody>
        </p:sp>
      </p:grpSp>
      <p:sp>
        <p:nvSpPr>
          <p:cNvPr id="31" name="Freeform 14">
            <a:extLst>
              <a:ext uri="{FF2B5EF4-FFF2-40B4-BE49-F238E27FC236}">
                <a16:creationId xmlns:a16="http://schemas.microsoft.com/office/drawing/2014/main" id="{72DA599F-6635-5548-CC4D-EA4F10F33D48}"/>
              </a:ext>
            </a:extLst>
          </p:cNvPr>
          <p:cNvSpPr/>
          <p:nvPr/>
        </p:nvSpPr>
        <p:spPr>
          <a:xfrm>
            <a:off x="13401857" y="8080977"/>
            <a:ext cx="860331" cy="643923"/>
          </a:xfrm>
          <a:custGeom>
            <a:avLst/>
            <a:gdLst/>
            <a:ahLst/>
            <a:cxnLst/>
            <a:rect l="l" t="t" r="r" b="b"/>
            <a:pathLst>
              <a:path w="2061530" h="2198222">
                <a:moveTo>
                  <a:pt x="0" y="0"/>
                </a:moveTo>
                <a:lnTo>
                  <a:pt x="2061530" y="0"/>
                </a:lnTo>
                <a:lnTo>
                  <a:pt x="2061530" y="2198222"/>
                </a:lnTo>
                <a:lnTo>
                  <a:pt x="0" y="2198222"/>
                </a:lnTo>
                <a:lnTo>
                  <a:pt x="0" y="0"/>
                </a:lnTo>
                <a:close/>
              </a:path>
            </a:pathLst>
          </a:custGeom>
          <a:solidFill>
            <a:schemeClr val="bg2">
              <a:lumMod val="90000"/>
            </a:schemeClr>
          </a:solidFill>
          <a:effectLst>
            <a:softEdge rad="190500"/>
          </a:effectLst>
        </p:spPr>
        <p:txBody>
          <a:bodyPr anchor="ctr"/>
          <a:lstStyle/>
          <a:p>
            <a:pPr algn="ctr"/>
            <a:r>
              <a:rPr lang="he-IL" sz="3600" dirty="0"/>
              <a:t>5 </a:t>
            </a:r>
          </a:p>
        </p:txBody>
      </p:sp>
      <p:sp>
        <p:nvSpPr>
          <p:cNvPr id="32" name="TextBox 31">
            <a:extLst>
              <a:ext uri="{FF2B5EF4-FFF2-40B4-BE49-F238E27FC236}">
                <a16:creationId xmlns:a16="http://schemas.microsoft.com/office/drawing/2014/main" id="{C5C670A4-5882-573A-077E-9E267B5DBF09}"/>
              </a:ext>
            </a:extLst>
          </p:cNvPr>
          <p:cNvSpPr txBox="1"/>
          <p:nvPr/>
        </p:nvSpPr>
        <p:spPr>
          <a:xfrm>
            <a:off x="4763485" y="8048475"/>
            <a:ext cx="8532575" cy="523220"/>
          </a:xfrm>
          <a:prstGeom prst="rect">
            <a:avLst/>
          </a:prstGeom>
          <a:noFill/>
        </p:spPr>
        <p:txBody>
          <a:bodyPr wrap="square" rtlCol="1">
            <a:spAutoFit/>
          </a:bodyPr>
          <a:lstStyle/>
          <a:p>
            <a:pPr algn="r" rtl="1"/>
            <a:r>
              <a:rPr lang="he-IL" sz="2800" dirty="0">
                <a:latin typeface="Segoe UI Semilight" panose="020B0402040204020203" pitchFamily="34" charset="0"/>
                <a:cs typeface="Segoe UI Semilight" panose="020B0402040204020203" pitchFamily="34" charset="0"/>
              </a:rPr>
              <a:t>סיכום ומשוב</a:t>
            </a:r>
          </a:p>
        </p:txBody>
      </p:sp>
      <p:sp>
        <p:nvSpPr>
          <p:cNvPr id="36" name="TextBox 35">
            <a:extLst>
              <a:ext uri="{FF2B5EF4-FFF2-40B4-BE49-F238E27FC236}">
                <a16:creationId xmlns:a16="http://schemas.microsoft.com/office/drawing/2014/main" id="{49BE7479-C662-843D-4755-4017A59EA3C5}"/>
              </a:ext>
            </a:extLst>
          </p:cNvPr>
          <p:cNvSpPr txBox="1"/>
          <p:nvPr/>
        </p:nvSpPr>
        <p:spPr>
          <a:xfrm>
            <a:off x="2364843" y="7096015"/>
            <a:ext cx="10931217" cy="523220"/>
          </a:xfrm>
          <a:prstGeom prst="rect">
            <a:avLst/>
          </a:prstGeom>
          <a:noFill/>
        </p:spPr>
        <p:txBody>
          <a:bodyPr wrap="square" rtlCol="1">
            <a:spAutoFit/>
          </a:bodyPr>
          <a:lstStyle/>
          <a:p>
            <a:pPr algn="r" rtl="1"/>
            <a:r>
              <a:rPr lang="he-IL" sz="2800" dirty="0">
                <a:latin typeface="Segoe UI Semilight" panose="020B0402040204020203" pitchFamily="34" charset="0"/>
                <a:cs typeface="Segoe UI Semilight" panose="020B0402040204020203" pitchFamily="34" charset="0"/>
              </a:rPr>
              <a:t>זמן תרגול:  המסר העולה מהסיפור והאופן שבו הוא מתחבר לחיים שלנו</a:t>
            </a:r>
          </a:p>
        </p:txBody>
      </p:sp>
      <p:sp>
        <p:nvSpPr>
          <p:cNvPr id="15" name="TextBox 14">
            <a:extLst>
              <a:ext uri="{FF2B5EF4-FFF2-40B4-BE49-F238E27FC236}">
                <a16:creationId xmlns:a16="http://schemas.microsoft.com/office/drawing/2014/main" id="{3F3FAD62-79CA-1FAD-E7F2-5F81E4C8DC14}"/>
              </a:ext>
            </a:extLst>
          </p:cNvPr>
          <p:cNvSpPr txBox="1"/>
          <p:nvPr/>
        </p:nvSpPr>
        <p:spPr>
          <a:xfrm>
            <a:off x="1468766" y="636246"/>
            <a:ext cx="1297724" cy="1692579"/>
          </a:xfrm>
          <a:prstGeom prst="rect">
            <a:avLst/>
          </a:prstGeom>
          <a:noFill/>
        </p:spPr>
        <p:txBody>
          <a:bodyPr wrap="square">
            <a:spAutoFit/>
          </a:bodyPr>
          <a:lstStyle/>
          <a:p>
            <a:pPr marL="0" lvl="0" indent="0" algn="ctr">
              <a:lnSpc>
                <a:spcPts val="14372"/>
              </a:lnSpc>
              <a:spcBef>
                <a:spcPct val="0"/>
              </a:spcBef>
            </a:pPr>
            <a:r>
              <a:rPr lang="en-US" sz="6600" b="1" dirty="0">
                <a:solidFill>
                  <a:srgbClr val="2B3547"/>
                </a:solidFill>
                <a:latin typeface="Amatic SC Bold"/>
              </a:rPr>
              <a:t>2</a:t>
            </a:r>
          </a:p>
        </p:txBody>
      </p:sp>
      <p:grpSp>
        <p:nvGrpSpPr>
          <p:cNvPr id="19" name="Group 18">
            <a:extLst>
              <a:ext uri="{FF2B5EF4-FFF2-40B4-BE49-F238E27FC236}">
                <a16:creationId xmlns:a16="http://schemas.microsoft.com/office/drawing/2014/main" id="{320AF993-0CE4-7981-EEC5-873D54BB9869}"/>
              </a:ext>
            </a:extLst>
          </p:cNvPr>
          <p:cNvGrpSpPr/>
          <p:nvPr/>
        </p:nvGrpSpPr>
        <p:grpSpPr>
          <a:xfrm>
            <a:off x="2050277" y="5092312"/>
            <a:ext cx="12360204" cy="1051243"/>
            <a:chOff x="4146270" y="5120340"/>
            <a:chExt cx="9942387" cy="1051243"/>
          </a:xfrm>
        </p:grpSpPr>
        <p:sp>
          <p:nvSpPr>
            <p:cNvPr id="21" name="Freeform 14">
              <a:extLst>
                <a:ext uri="{FF2B5EF4-FFF2-40B4-BE49-F238E27FC236}">
                  <a16:creationId xmlns:a16="http://schemas.microsoft.com/office/drawing/2014/main" id="{C5006D11-4080-6231-463F-931987AF287F}"/>
                </a:ext>
              </a:extLst>
            </p:cNvPr>
            <p:cNvSpPr/>
            <p:nvPr/>
          </p:nvSpPr>
          <p:spPr>
            <a:xfrm>
              <a:off x="13228326" y="5120340"/>
              <a:ext cx="860331" cy="723428"/>
            </a:xfrm>
            <a:custGeom>
              <a:avLst/>
              <a:gdLst/>
              <a:ahLst/>
              <a:cxnLst/>
              <a:rect l="l" t="t" r="r" b="b"/>
              <a:pathLst>
                <a:path w="2061530" h="2198222">
                  <a:moveTo>
                    <a:pt x="0" y="0"/>
                  </a:moveTo>
                  <a:lnTo>
                    <a:pt x="2061530" y="0"/>
                  </a:lnTo>
                  <a:lnTo>
                    <a:pt x="2061530" y="2198222"/>
                  </a:lnTo>
                  <a:lnTo>
                    <a:pt x="0" y="2198222"/>
                  </a:lnTo>
                  <a:lnTo>
                    <a:pt x="0" y="0"/>
                  </a:lnTo>
                  <a:close/>
                </a:path>
              </a:pathLst>
            </a:custGeom>
            <a:solidFill>
              <a:schemeClr val="bg2">
                <a:lumMod val="90000"/>
              </a:schemeClr>
            </a:solidFill>
            <a:effectLst>
              <a:softEdge rad="190500"/>
            </a:effectLst>
          </p:spPr>
          <p:txBody>
            <a:bodyPr anchor="ctr"/>
            <a:lstStyle/>
            <a:p>
              <a:pPr algn="ctr"/>
              <a:r>
                <a:rPr lang="he-IL" sz="3600" dirty="0"/>
                <a:t>2 </a:t>
              </a:r>
            </a:p>
          </p:txBody>
        </p:sp>
        <p:sp>
          <p:nvSpPr>
            <p:cNvPr id="30" name="TextBox 29">
              <a:extLst>
                <a:ext uri="{FF2B5EF4-FFF2-40B4-BE49-F238E27FC236}">
                  <a16:creationId xmlns:a16="http://schemas.microsoft.com/office/drawing/2014/main" id="{D1DB772B-9795-52B9-2190-8660C7ECE42D}"/>
                </a:ext>
              </a:extLst>
            </p:cNvPr>
            <p:cNvSpPr txBox="1"/>
            <p:nvPr/>
          </p:nvSpPr>
          <p:spPr>
            <a:xfrm>
              <a:off x="4146270" y="5217476"/>
              <a:ext cx="9068564" cy="954107"/>
            </a:xfrm>
            <a:prstGeom prst="rect">
              <a:avLst/>
            </a:prstGeom>
            <a:noFill/>
          </p:spPr>
          <p:txBody>
            <a:bodyPr wrap="square" rtlCol="1">
              <a:spAutoFit/>
            </a:bodyPr>
            <a:lstStyle/>
            <a:p>
              <a:pPr algn="r" rtl="1"/>
              <a:r>
                <a:rPr lang="he-IL" sz="2800" dirty="0">
                  <a:latin typeface="Segoe UI Semilight" panose="020B0402040204020203" pitchFamily="34" charset="0"/>
                  <a:cs typeface="Segoe UI Semilight" panose="020B0402040204020203" pitchFamily="34" charset="0"/>
                </a:rPr>
                <a:t>תזכורת:  מה למדנו בשיעור הקודם + קריאת הסיפור בשנית לצורך היזכרות</a:t>
              </a:r>
            </a:p>
          </p:txBody>
        </p:sp>
      </p:grpSp>
      <p:sp>
        <p:nvSpPr>
          <p:cNvPr id="34" name="TextBox 13">
            <a:extLst>
              <a:ext uri="{FF2B5EF4-FFF2-40B4-BE49-F238E27FC236}">
                <a16:creationId xmlns:a16="http://schemas.microsoft.com/office/drawing/2014/main" id="{6791B1A0-E44D-2B5F-511D-E960D2DF26E8}"/>
              </a:ext>
            </a:extLst>
          </p:cNvPr>
          <p:cNvSpPr txBox="1"/>
          <p:nvPr/>
        </p:nvSpPr>
        <p:spPr>
          <a:xfrm>
            <a:off x="3200400" y="1772241"/>
            <a:ext cx="13137629" cy="565989"/>
          </a:xfrm>
          <a:prstGeom prst="rect">
            <a:avLst/>
          </a:prstGeom>
        </p:spPr>
        <p:txBody>
          <a:bodyPr wrap="square" lIns="0" tIns="0" rIns="0" bIns="0" rtlCol="0" anchor="t">
            <a:spAutoFit/>
          </a:bodyPr>
          <a:lstStyle/>
          <a:p>
            <a:pPr algn="r" rtl="1">
              <a:lnSpc>
                <a:spcPts val="4199"/>
              </a:lnSpc>
            </a:pPr>
            <a:r>
              <a:rPr lang="he-IL" sz="4800" dirty="0">
                <a:solidFill>
                  <a:srgbClr val="000000"/>
                </a:solidFill>
                <a:latin typeface="Assistant" pitchFamily="2" charset="-79"/>
                <a:ea typeface="Tahoma" panose="020B0604030504040204" pitchFamily="34" charset="0"/>
                <a:cs typeface="Assistant" pitchFamily="2" charset="-79"/>
              </a:rPr>
              <a:t>"האב והבנים" – </a:t>
            </a:r>
            <a:r>
              <a:rPr lang="he-IL" sz="4800" b="1" dirty="0">
                <a:solidFill>
                  <a:srgbClr val="000000"/>
                </a:solidFill>
                <a:latin typeface="Assistant" pitchFamily="2" charset="-79"/>
                <a:ea typeface="Tahoma" panose="020B0604030504040204" pitchFamily="34" charset="0"/>
                <a:cs typeface="Assistant" pitchFamily="2" charset="-79"/>
              </a:rPr>
              <a:t>חלק 2:</a:t>
            </a:r>
            <a:r>
              <a:rPr lang="en-US" sz="4800" b="1" dirty="0">
                <a:solidFill>
                  <a:srgbClr val="000000"/>
                </a:solidFill>
                <a:latin typeface="Assistant" pitchFamily="2" charset="-79"/>
                <a:ea typeface="Tahoma" panose="020B0604030504040204" pitchFamily="34" charset="0"/>
                <a:cs typeface="Assistant" pitchFamily="2" charset="-79"/>
              </a:rPr>
              <a:t> </a:t>
            </a:r>
            <a:r>
              <a:rPr lang="he-IL" sz="4800" b="1" dirty="0">
                <a:solidFill>
                  <a:srgbClr val="000000"/>
                </a:solidFill>
                <a:latin typeface="Assistant" pitchFamily="2" charset="-79"/>
                <a:ea typeface="Tahoma" panose="020B0604030504040204" pitchFamily="34" charset="0"/>
                <a:cs typeface="Assistant" pitchFamily="2" charset="-79"/>
              </a:rPr>
              <a:t>יוצאים מעבר לגבולות הסיפור</a:t>
            </a:r>
            <a:endParaRPr lang="en-US" sz="4800" b="1" dirty="0">
              <a:solidFill>
                <a:srgbClr val="000000"/>
              </a:solidFill>
              <a:latin typeface="Assistant" pitchFamily="2" charset="-79"/>
              <a:ea typeface="Tahoma" panose="020B0604030504040204" pitchFamily="34" charset="0"/>
              <a:cs typeface="Assistant" pitchFamily="2" charset="-79"/>
            </a:endParaRPr>
          </a:p>
        </p:txBody>
      </p:sp>
      <p:sp>
        <p:nvSpPr>
          <p:cNvPr id="20" name="TextBox 19">
            <a:extLst>
              <a:ext uri="{FF2B5EF4-FFF2-40B4-BE49-F238E27FC236}">
                <a16:creationId xmlns:a16="http://schemas.microsoft.com/office/drawing/2014/main" id="{F5A747B1-585D-471B-4465-00282BFFDFE9}"/>
              </a:ext>
            </a:extLst>
          </p:cNvPr>
          <p:cNvSpPr txBox="1"/>
          <p:nvPr/>
        </p:nvSpPr>
        <p:spPr>
          <a:xfrm>
            <a:off x="3726339" y="9410700"/>
            <a:ext cx="10849376" cy="689932"/>
          </a:xfrm>
          <a:prstGeom prst="rect">
            <a:avLst/>
          </a:prstGeom>
          <a:noFill/>
        </p:spPr>
        <p:txBody>
          <a:bodyPr wrap="square">
            <a:spAutoFit/>
          </a:bodyPr>
          <a:lstStyle/>
          <a:p>
            <a:endParaRPr lang="he-IL" dirty="0">
              <a:solidFill>
                <a:srgbClr val="000000"/>
              </a:solidFill>
              <a:effectLst/>
              <a:latin typeface="YAFdtfahXt8 0"/>
            </a:endParaRPr>
          </a:p>
          <a:p>
            <a:pPr algn="ctr" rtl="1">
              <a:lnSpc>
                <a:spcPts val="2500"/>
              </a:lnSpc>
            </a:pPr>
            <a:r>
              <a:rPr lang="he-IL" sz="2400" b="0" i="0" dirty="0">
                <a:solidFill>
                  <a:srgbClr val="000000"/>
                </a:solidFill>
                <a:effectLst/>
                <a:latin typeface="Segoe UI Semilight" panose="020B0402040204020203" pitchFamily="34" charset="0"/>
                <a:cs typeface="Segoe UI Semilight" panose="020B0402040204020203" pitchFamily="34" charset="0"/>
              </a:rPr>
              <a:t>המזכירות הפדגוגית, אגף שפות – הפיקוח על הוראת העברית ביסודי</a:t>
            </a:r>
            <a:endParaRPr lang="he-IL" sz="2800" dirty="0">
              <a:solidFill>
                <a:srgbClr val="000000"/>
              </a:solidFill>
              <a:effectLst/>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8325322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38200" y="837882"/>
            <a:ext cx="17068799" cy="8953818"/>
            <a:chOff x="0" y="0"/>
            <a:chExt cx="21581209" cy="11481645"/>
          </a:xfrm>
        </p:grpSpPr>
        <p:sp>
          <p:nvSpPr>
            <p:cNvPr id="3" name="Freeform 3"/>
            <p:cNvSpPr/>
            <p:nvPr/>
          </p:nvSpPr>
          <p:spPr>
            <a:xfrm>
              <a:off x="305484" y="6502231"/>
              <a:ext cx="7876909" cy="4604975"/>
            </a:xfrm>
            <a:custGeom>
              <a:avLst/>
              <a:gdLst/>
              <a:ahLst/>
              <a:cxnLst/>
              <a:rect l="l" t="t" r="r" b="b"/>
              <a:pathLst>
                <a:path w="7876909" h="4604975">
                  <a:moveTo>
                    <a:pt x="0" y="0"/>
                  </a:moveTo>
                  <a:lnTo>
                    <a:pt x="7876909" y="0"/>
                  </a:lnTo>
                  <a:lnTo>
                    <a:pt x="7876909" y="4604976"/>
                  </a:lnTo>
                  <a:lnTo>
                    <a:pt x="0" y="4604976"/>
                  </a:lnTo>
                  <a:lnTo>
                    <a:pt x="0" y="0"/>
                  </a:lnTo>
                  <a:close/>
                </a:path>
              </a:pathLst>
            </a:custGeom>
            <a:blipFill>
              <a:blip r:embed="rId3">
                <a:extLst>
                  <a:ext uri="{96DAC541-7B7A-43D3-8B79-37D633B846F1}">
                    <asvg:svgBlip xmlns:asvg="http://schemas.microsoft.com/office/drawing/2016/SVG/main" r:embed="rId4"/>
                  </a:ext>
                </a:extLst>
              </a:blip>
              <a:stretch>
                <a:fillRect t="-42938" r="-8141"/>
              </a:stretch>
            </a:blipFill>
          </p:spPr>
          <p:txBody>
            <a:bodyPr/>
            <a:lstStyle/>
            <a:p>
              <a:endParaRPr lang="he-IL"/>
            </a:p>
          </p:txBody>
        </p:sp>
        <p:sp>
          <p:nvSpPr>
            <p:cNvPr id="4" name="Freeform 4"/>
            <p:cNvSpPr/>
            <p:nvPr/>
          </p:nvSpPr>
          <p:spPr>
            <a:xfrm>
              <a:off x="13241420" y="5063765"/>
              <a:ext cx="7809064" cy="6094242"/>
            </a:xfrm>
            <a:custGeom>
              <a:avLst/>
              <a:gdLst/>
              <a:ahLst/>
              <a:cxnLst/>
              <a:rect l="l" t="t" r="r" b="b"/>
              <a:pathLst>
                <a:path w="7809064" h="6094242">
                  <a:moveTo>
                    <a:pt x="0" y="0"/>
                  </a:moveTo>
                  <a:lnTo>
                    <a:pt x="7809064" y="0"/>
                  </a:lnTo>
                  <a:lnTo>
                    <a:pt x="7809064" y="6094242"/>
                  </a:lnTo>
                  <a:lnTo>
                    <a:pt x="0" y="6094242"/>
                  </a:lnTo>
                  <a:lnTo>
                    <a:pt x="0" y="0"/>
                  </a:lnTo>
                  <a:close/>
                </a:path>
              </a:pathLst>
            </a:custGeom>
            <a:blipFill>
              <a:blip r:embed="rId3">
                <a:extLst>
                  <a:ext uri="{96DAC541-7B7A-43D3-8B79-37D633B846F1}">
                    <asvg:svgBlip xmlns:asvg="http://schemas.microsoft.com/office/drawing/2016/SVG/main" r:embed="rId4"/>
                  </a:ext>
                </a:extLst>
              </a:blip>
              <a:stretch>
                <a:fillRect l="-9081" t="-8008"/>
              </a:stretch>
            </a:blipFill>
          </p:spPr>
          <p:txBody>
            <a:bodyPr/>
            <a:lstStyle/>
            <a:p>
              <a:endParaRPr lang="he-IL"/>
            </a:p>
          </p:txBody>
        </p:sp>
        <p:sp>
          <p:nvSpPr>
            <p:cNvPr id="5" name="Freeform 5"/>
            <p:cNvSpPr/>
            <p:nvPr/>
          </p:nvSpPr>
          <p:spPr>
            <a:xfrm>
              <a:off x="20429847" y="7762635"/>
              <a:ext cx="479498" cy="786924"/>
            </a:xfrm>
            <a:custGeom>
              <a:avLst/>
              <a:gdLst/>
              <a:ahLst/>
              <a:cxnLst/>
              <a:rect l="l" t="t" r="r" b="b"/>
              <a:pathLst>
                <a:path w="479498" h="786924">
                  <a:moveTo>
                    <a:pt x="0" y="0"/>
                  </a:moveTo>
                  <a:lnTo>
                    <a:pt x="479498" y="0"/>
                  </a:lnTo>
                  <a:lnTo>
                    <a:pt x="479498" y="786923"/>
                  </a:lnTo>
                  <a:lnTo>
                    <a:pt x="0" y="786923"/>
                  </a:lnTo>
                  <a:lnTo>
                    <a:pt x="0" y="0"/>
                  </a:lnTo>
                  <a:close/>
                </a:path>
              </a:pathLst>
            </a:custGeom>
            <a:blipFill>
              <a:blip r:embed="rId5">
                <a:extLst>
                  <a:ext uri="{96DAC541-7B7A-43D3-8B79-37D633B846F1}">
                    <asvg:svgBlip xmlns:asvg="http://schemas.microsoft.com/office/drawing/2016/SVG/main" r:embed="rId6"/>
                  </a:ext>
                </a:extLst>
              </a:blip>
              <a:stretch>
                <a:fillRect r="-313644"/>
              </a:stretch>
            </a:blipFill>
          </p:spPr>
          <p:txBody>
            <a:bodyPr/>
            <a:lstStyle/>
            <a:p>
              <a:endParaRPr lang="he-IL"/>
            </a:p>
          </p:txBody>
        </p:sp>
        <p:grpSp>
          <p:nvGrpSpPr>
            <p:cNvPr id="6" name="Group 6"/>
            <p:cNvGrpSpPr/>
            <p:nvPr/>
          </p:nvGrpSpPr>
          <p:grpSpPr>
            <a:xfrm>
              <a:off x="6822761" y="10856304"/>
              <a:ext cx="7904165" cy="625341"/>
              <a:chOff x="0" y="0"/>
              <a:chExt cx="6420999" cy="508000"/>
            </a:xfrm>
          </p:grpSpPr>
          <p:sp>
            <p:nvSpPr>
              <p:cNvPr id="7" name="Freeform 7"/>
              <p:cNvSpPr/>
              <p:nvPr/>
            </p:nvSpPr>
            <p:spPr>
              <a:xfrm>
                <a:off x="0" y="215900"/>
                <a:ext cx="6421000" cy="76200"/>
              </a:xfrm>
              <a:custGeom>
                <a:avLst/>
                <a:gdLst/>
                <a:ahLst/>
                <a:cxnLst/>
                <a:rect l="l" t="t" r="r" b="b"/>
                <a:pathLst>
                  <a:path w="6421000" h="76200">
                    <a:moveTo>
                      <a:pt x="0" y="0"/>
                    </a:moveTo>
                    <a:lnTo>
                      <a:pt x="6421000" y="0"/>
                    </a:lnTo>
                    <a:lnTo>
                      <a:pt x="6421000" y="76200"/>
                    </a:lnTo>
                    <a:lnTo>
                      <a:pt x="0" y="76200"/>
                    </a:lnTo>
                    <a:close/>
                  </a:path>
                </a:pathLst>
              </a:custGeom>
              <a:solidFill>
                <a:srgbClr val="2B3547"/>
              </a:solidFill>
            </p:spPr>
            <p:txBody>
              <a:bodyPr/>
              <a:lstStyle/>
              <a:p>
                <a:endParaRPr lang="he-IL"/>
              </a:p>
            </p:txBody>
          </p:sp>
        </p:grpSp>
        <p:sp>
          <p:nvSpPr>
            <p:cNvPr id="8" name="Freeform 8"/>
            <p:cNvSpPr/>
            <p:nvPr/>
          </p:nvSpPr>
          <p:spPr>
            <a:xfrm>
              <a:off x="18179825" y="407647"/>
              <a:ext cx="2959559" cy="5160940"/>
            </a:xfrm>
            <a:custGeom>
              <a:avLst/>
              <a:gdLst/>
              <a:ahLst/>
              <a:cxnLst/>
              <a:rect l="l" t="t" r="r" b="b"/>
              <a:pathLst>
                <a:path w="2959559" h="5160940">
                  <a:moveTo>
                    <a:pt x="0" y="0"/>
                  </a:moveTo>
                  <a:lnTo>
                    <a:pt x="2959559" y="0"/>
                  </a:lnTo>
                  <a:lnTo>
                    <a:pt x="2959559" y="5160940"/>
                  </a:lnTo>
                  <a:lnTo>
                    <a:pt x="0" y="5160940"/>
                  </a:lnTo>
                  <a:lnTo>
                    <a:pt x="0" y="0"/>
                  </a:lnTo>
                  <a:close/>
                </a:path>
              </a:pathLst>
            </a:custGeom>
            <a:blipFill>
              <a:blip r:embed="rId3">
                <a:extLst>
                  <a:ext uri="{96DAC541-7B7A-43D3-8B79-37D633B846F1}">
                    <asvg:svgBlip xmlns:asvg="http://schemas.microsoft.com/office/drawing/2016/SVG/main" r:embed="rId4"/>
                  </a:ext>
                </a:extLst>
              </a:blip>
              <a:stretch>
                <a:fillRect l="-187821" b="-27540"/>
              </a:stretch>
            </a:blipFill>
          </p:spPr>
          <p:txBody>
            <a:bodyPr/>
            <a:lstStyle/>
            <a:p>
              <a:endParaRPr lang="he-IL"/>
            </a:p>
          </p:txBody>
        </p:sp>
        <p:sp>
          <p:nvSpPr>
            <p:cNvPr id="9" name="Freeform 9"/>
            <p:cNvSpPr/>
            <p:nvPr/>
          </p:nvSpPr>
          <p:spPr>
            <a:xfrm flipV="1">
              <a:off x="4841615" y="135875"/>
              <a:ext cx="3084194" cy="622680"/>
            </a:xfrm>
            <a:custGeom>
              <a:avLst/>
              <a:gdLst/>
              <a:ahLst/>
              <a:cxnLst/>
              <a:rect l="l" t="t" r="r" b="b"/>
              <a:pathLst>
                <a:path w="3084194" h="622680">
                  <a:moveTo>
                    <a:pt x="0" y="622680"/>
                  </a:moveTo>
                  <a:lnTo>
                    <a:pt x="3084194" y="622680"/>
                  </a:lnTo>
                  <a:lnTo>
                    <a:pt x="3084194" y="0"/>
                  </a:lnTo>
                  <a:lnTo>
                    <a:pt x="0" y="0"/>
                  </a:lnTo>
                  <a:lnTo>
                    <a:pt x="0" y="622680"/>
                  </a:lnTo>
                  <a:close/>
                </a:path>
              </a:pathLst>
            </a:custGeom>
            <a:blipFill>
              <a:blip r:embed="rId7">
                <a:extLst>
                  <a:ext uri="{96DAC541-7B7A-43D3-8B79-37D633B846F1}">
                    <asvg:svgBlip xmlns:asvg="http://schemas.microsoft.com/office/drawing/2016/SVG/main" r:embed="rId8"/>
                  </a:ext>
                </a:extLst>
              </a:blip>
              <a:stretch>
                <a:fillRect r="-24386"/>
              </a:stretch>
            </a:blipFill>
          </p:spPr>
          <p:txBody>
            <a:bodyPr/>
            <a:lstStyle/>
            <a:p>
              <a:endParaRPr lang="he-IL"/>
            </a:p>
          </p:txBody>
        </p:sp>
        <p:grpSp>
          <p:nvGrpSpPr>
            <p:cNvPr id="10" name="Group 10"/>
            <p:cNvGrpSpPr/>
            <p:nvPr/>
          </p:nvGrpSpPr>
          <p:grpSpPr>
            <a:xfrm>
              <a:off x="6407346" y="147244"/>
              <a:ext cx="12362563" cy="625341"/>
              <a:chOff x="0" y="0"/>
              <a:chExt cx="10042808" cy="508000"/>
            </a:xfrm>
          </p:grpSpPr>
          <p:sp>
            <p:nvSpPr>
              <p:cNvPr id="11" name="Freeform 11"/>
              <p:cNvSpPr/>
              <p:nvPr/>
            </p:nvSpPr>
            <p:spPr>
              <a:xfrm>
                <a:off x="0" y="215900"/>
                <a:ext cx="10042808" cy="76200"/>
              </a:xfrm>
              <a:custGeom>
                <a:avLst/>
                <a:gdLst/>
                <a:ahLst/>
                <a:cxnLst/>
                <a:rect l="l" t="t" r="r" b="b"/>
                <a:pathLst>
                  <a:path w="10042808" h="76200">
                    <a:moveTo>
                      <a:pt x="0" y="0"/>
                    </a:moveTo>
                    <a:lnTo>
                      <a:pt x="10042808" y="0"/>
                    </a:lnTo>
                    <a:lnTo>
                      <a:pt x="10042808" y="76200"/>
                    </a:lnTo>
                    <a:lnTo>
                      <a:pt x="0" y="76200"/>
                    </a:lnTo>
                    <a:close/>
                  </a:path>
                </a:pathLst>
              </a:custGeom>
              <a:solidFill>
                <a:srgbClr val="2B3547"/>
              </a:solidFill>
            </p:spPr>
            <p:txBody>
              <a:bodyPr/>
              <a:lstStyle/>
              <a:p>
                <a:endParaRPr lang="he-IL"/>
              </a:p>
            </p:txBody>
          </p:sp>
        </p:grpSp>
        <p:sp>
          <p:nvSpPr>
            <p:cNvPr id="12" name="Freeform 12"/>
            <p:cNvSpPr/>
            <p:nvPr/>
          </p:nvSpPr>
          <p:spPr>
            <a:xfrm>
              <a:off x="0" y="5774850"/>
              <a:ext cx="790881" cy="790881"/>
            </a:xfrm>
            <a:custGeom>
              <a:avLst/>
              <a:gdLst/>
              <a:ahLst/>
              <a:cxnLst/>
              <a:rect l="l" t="t" r="r" b="b"/>
              <a:pathLst>
                <a:path w="790881" h="790881">
                  <a:moveTo>
                    <a:pt x="0" y="0"/>
                  </a:moveTo>
                  <a:lnTo>
                    <a:pt x="790881" y="0"/>
                  </a:lnTo>
                  <a:lnTo>
                    <a:pt x="790881" y="790881"/>
                  </a:lnTo>
                  <a:lnTo>
                    <a:pt x="0" y="79088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he-IL"/>
            </a:p>
          </p:txBody>
        </p:sp>
        <p:sp>
          <p:nvSpPr>
            <p:cNvPr id="13" name="Freeform 13"/>
            <p:cNvSpPr/>
            <p:nvPr/>
          </p:nvSpPr>
          <p:spPr>
            <a:xfrm>
              <a:off x="11304225" y="176773"/>
              <a:ext cx="3811301" cy="478714"/>
            </a:xfrm>
            <a:custGeom>
              <a:avLst/>
              <a:gdLst/>
              <a:ahLst/>
              <a:cxnLst/>
              <a:rect l="l" t="t" r="r" b="b"/>
              <a:pathLst>
                <a:path w="3811301" h="478714">
                  <a:moveTo>
                    <a:pt x="0" y="0"/>
                  </a:moveTo>
                  <a:lnTo>
                    <a:pt x="3811301" y="0"/>
                  </a:lnTo>
                  <a:lnTo>
                    <a:pt x="3811301" y="478714"/>
                  </a:lnTo>
                  <a:lnTo>
                    <a:pt x="0" y="47871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he-IL"/>
            </a:p>
          </p:txBody>
        </p:sp>
        <p:sp>
          <p:nvSpPr>
            <p:cNvPr id="14" name="Freeform 14"/>
            <p:cNvSpPr/>
            <p:nvPr/>
          </p:nvSpPr>
          <p:spPr>
            <a:xfrm rot="5400000">
              <a:off x="20909786" y="13703"/>
              <a:ext cx="685126" cy="657721"/>
            </a:xfrm>
            <a:custGeom>
              <a:avLst/>
              <a:gdLst/>
              <a:ahLst/>
              <a:cxnLst/>
              <a:rect l="l" t="t" r="r" b="b"/>
              <a:pathLst>
                <a:path w="685126" h="657721">
                  <a:moveTo>
                    <a:pt x="0" y="0"/>
                  </a:moveTo>
                  <a:lnTo>
                    <a:pt x="685126" y="0"/>
                  </a:lnTo>
                  <a:lnTo>
                    <a:pt x="685126" y="657720"/>
                  </a:lnTo>
                  <a:lnTo>
                    <a:pt x="0" y="65772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he-IL"/>
            </a:p>
          </p:txBody>
        </p:sp>
      </p:grpSp>
      <p:sp>
        <p:nvSpPr>
          <p:cNvPr id="17" name="Freeform 17"/>
          <p:cNvSpPr/>
          <p:nvPr/>
        </p:nvSpPr>
        <p:spPr>
          <a:xfrm>
            <a:off x="6553200" y="686791"/>
            <a:ext cx="9130314" cy="1169511"/>
          </a:xfrm>
          <a:custGeom>
            <a:avLst/>
            <a:gdLst/>
            <a:ahLst/>
            <a:cxnLst/>
            <a:rect l="l" t="t" r="r" b="b"/>
            <a:pathLst>
              <a:path w="1063615" h="1053003">
                <a:moveTo>
                  <a:pt x="1063615" y="1053003"/>
                </a:moveTo>
                <a:lnTo>
                  <a:pt x="0" y="1045383"/>
                </a:lnTo>
                <a:lnTo>
                  <a:pt x="0" y="378436"/>
                </a:lnTo>
                <a:lnTo>
                  <a:pt x="17780" y="19050"/>
                </a:lnTo>
                <a:lnTo>
                  <a:pt x="528162" y="0"/>
                </a:lnTo>
                <a:lnTo>
                  <a:pt x="1044565" y="5080"/>
                </a:lnTo>
                <a:close/>
              </a:path>
            </a:pathLst>
          </a:custGeom>
          <a:solidFill>
            <a:schemeClr val="bg2">
              <a:lumMod val="90000"/>
            </a:schemeClr>
          </a:solidFill>
        </p:spPr>
        <p:txBody>
          <a:bodyPr anchor="ctr"/>
          <a:lstStyle/>
          <a:p>
            <a:pPr algn="ctr" rtl="1"/>
            <a:r>
              <a:rPr lang="he-IL" sz="3600" b="1" dirty="0">
                <a:latin typeface="Segoe UI Light" panose="020B0502040204020203" pitchFamily="34" charset="0"/>
                <a:cs typeface="Segoe UI Light" panose="020B0502040204020203" pitchFamily="34" charset="0"/>
              </a:rPr>
              <a:t>מהו מסר (מוסר השכל) וכיצד מזהים אותו?</a:t>
            </a:r>
          </a:p>
        </p:txBody>
      </p:sp>
      <p:pic>
        <p:nvPicPr>
          <p:cNvPr id="16" name="תמונה 15">
            <a:extLst>
              <a:ext uri="{FF2B5EF4-FFF2-40B4-BE49-F238E27FC236}">
                <a16:creationId xmlns:a16="http://schemas.microsoft.com/office/drawing/2014/main" id="{904E8C1C-B57A-6136-3248-8A6C15F414FE}"/>
              </a:ext>
            </a:extLst>
          </p:cNvPr>
          <p:cNvPicPr>
            <a:picLocks noChangeAspect="1"/>
          </p:cNvPicPr>
          <p:nvPr/>
        </p:nvPicPr>
        <p:blipFill>
          <a:blip r:embed="rId15"/>
          <a:stretch>
            <a:fillRect/>
          </a:stretch>
        </p:blipFill>
        <p:spPr>
          <a:xfrm>
            <a:off x="64192" y="1155779"/>
            <a:ext cx="4589584" cy="2050447"/>
          </a:xfrm>
          <a:prstGeom prst="rect">
            <a:avLst/>
          </a:prstGeom>
        </p:spPr>
      </p:pic>
      <p:sp>
        <p:nvSpPr>
          <p:cNvPr id="19" name="TextBox 18">
            <a:extLst>
              <a:ext uri="{FF2B5EF4-FFF2-40B4-BE49-F238E27FC236}">
                <a16:creationId xmlns:a16="http://schemas.microsoft.com/office/drawing/2014/main" id="{4365A291-3B38-C4A8-39F6-9443733D01E3}"/>
              </a:ext>
            </a:extLst>
          </p:cNvPr>
          <p:cNvSpPr txBox="1"/>
          <p:nvPr/>
        </p:nvSpPr>
        <p:spPr>
          <a:xfrm>
            <a:off x="2358984" y="2054179"/>
            <a:ext cx="14213480" cy="1493037"/>
          </a:xfrm>
          <a:prstGeom prst="rect">
            <a:avLst/>
          </a:prstGeom>
          <a:noFill/>
        </p:spPr>
        <p:txBody>
          <a:bodyPr wrap="square">
            <a:spAutoFit/>
          </a:bodyPr>
          <a:lstStyle/>
          <a:p>
            <a:pPr algn="r" rtl="1">
              <a:lnSpc>
                <a:spcPct val="150000"/>
              </a:lnSpc>
            </a:pPr>
            <a:r>
              <a:rPr lang="he-IL" sz="3200" cap="none" spc="0" dirty="0">
                <a:ln w="10541" cmpd="sng">
                  <a:solidFill>
                    <a:schemeClr val="accent1">
                      <a:shade val="88000"/>
                      <a:satMod val="110000"/>
                    </a:schemeClr>
                  </a:solidFill>
                  <a:prstDash val="solid"/>
                </a:ln>
                <a:effectLst/>
                <a:latin typeface="Assistant" pitchFamily="2" charset="-79"/>
                <a:cs typeface="Assistant" pitchFamily="2" charset="-79"/>
              </a:rPr>
              <a:t>מסר הוא הרעיון שהכותב רוצה שנלמד </a:t>
            </a:r>
            <a:r>
              <a:rPr lang="he-IL" sz="3200" dirty="0">
                <a:ln w="10541" cmpd="sng">
                  <a:solidFill>
                    <a:schemeClr val="accent1">
                      <a:shade val="88000"/>
                      <a:satMod val="110000"/>
                    </a:schemeClr>
                  </a:solidFill>
                  <a:prstDash val="solid"/>
                </a:ln>
                <a:latin typeface="Assistant" pitchFamily="2" charset="-79"/>
                <a:cs typeface="Assistant" pitchFamily="2" charset="-79"/>
              </a:rPr>
              <a:t>מהסיפור.</a:t>
            </a:r>
          </a:p>
          <a:p>
            <a:pPr algn="r" rtl="1">
              <a:lnSpc>
                <a:spcPct val="150000"/>
              </a:lnSpc>
            </a:pPr>
            <a:r>
              <a:rPr lang="he-IL" sz="3200" dirty="0">
                <a:ln w="10541" cmpd="sng">
                  <a:solidFill>
                    <a:schemeClr val="accent1">
                      <a:shade val="88000"/>
                      <a:satMod val="110000"/>
                    </a:schemeClr>
                  </a:solidFill>
                  <a:prstDash val="solid"/>
                </a:ln>
                <a:latin typeface="Assistant" pitchFamily="2" charset="-79"/>
                <a:cs typeface="Assistant" pitchFamily="2" charset="-79"/>
              </a:rPr>
              <a:t>רוב המסרים בסיפורי עם  מלמדים אותנו משהו על החיים </a:t>
            </a:r>
            <a:r>
              <a:rPr lang="he-IL" sz="3200" cap="none" spc="0" dirty="0">
                <a:ln w="10541" cmpd="sng">
                  <a:solidFill>
                    <a:schemeClr val="accent1">
                      <a:shade val="88000"/>
                      <a:satMod val="110000"/>
                    </a:schemeClr>
                  </a:solidFill>
                  <a:prstDash val="solid"/>
                </a:ln>
                <a:effectLst/>
                <a:latin typeface="Assistant" pitchFamily="2" charset="-79"/>
                <a:cs typeface="Assistant" pitchFamily="2" charset="-79"/>
              </a:rPr>
              <a:t>שלנו.</a:t>
            </a:r>
          </a:p>
        </p:txBody>
      </p:sp>
      <p:grpSp>
        <p:nvGrpSpPr>
          <p:cNvPr id="30" name="Group 29">
            <a:extLst>
              <a:ext uri="{FF2B5EF4-FFF2-40B4-BE49-F238E27FC236}">
                <a16:creationId xmlns:a16="http://schemas.microsoft.com/office/drawing/2014/main" id="{5377E785-6A30-9E7D-E405-126742439D6C}"/>
              </a:ext>
            </a:extLst>
          </p:cNvPr>
          <p:cNvGrpSpPr/>
          <p:nvPr/>
        </p:nvGrpSpPr>
        <p:grpSpPr>
          <a:xfrm>
            <a:off x="-38030" y="4642331"/>
            <a:ext cx="14089219" cy="4040742"/>
            <a:chOff x="2015591" y="4398022"/>
            <a:chExt cx="14089219" cy="4040742"/>
          </a:xfrm>
        </p:grpSpPr>
        <p:sp>
          <p:nvSpPr>
            <p:cNvPr id="20" name="מלבן 2">
              <a:extLst>
                <a:ext uri="{FF2B5EF4-FFF2-40B4-BE49-F238E27FC236}">
                  <a16:creationId xmlns:a16="http://schemas.microsoft.com/office/drawing/2014/main" id="{1A70C736-E3D8-E6E3-A4E0-46E538A2E0AB}"/>
                </a:ext>
              </a:extLst>
            </p:cNvPr>
            <p:cNvSpPr/>
            <p:nvPr/>
          </p:nvSpPr>
          <p:spPr>
            <a:xfrm>
              <a:off x="2015591" y="5391776"/>
              <a:ext cx="13221347" cy="3046988"/>
            </a:xfrm>
            <a:prstGeom prst="rect">
              <a:avLst/>
            </a:prstGeom>
            <a:noFill/>
          </p:spPr>
          <p:txBody>
            <a:bodyPr wrap="square" lIns="91440" tIns="45720" rIns="91440" bIns="45720">
              <a:spAutoFit/>
            </a:bodyPr>
            <a:lstStyle/>
            <a:p>
              <a:pPr algn="r" rtl="1"/>
              <a:r>
                <a:rPr lang="he-IL" sz="3200" dirty="0">
                  <a:latin typeface="Assistant" pitchFamily="2" charset="-79"/>
                  <a:cs typeface="Assistant" pitchFamily="2" charset="-79"/>
                </a:rPr>
                <a:t>נזהה את האירוע האחרון ברצף האירועים של הסיפור.</a:t>
              </a:r>
            </a:p>
            <a:p>
              <a:pPr algn="r" rtl="1"/>
              <a:endParaRPr lang="he-IL" sz="3200" dirty="0">
                <a:latin typeface="Assistant" pitchFamily="2" charset="-79"/>
                <a:cs typeface="Assistant" pitchFamily="2" charset="-79"/>
              </a:endParaRPr>
            </a:p>
            <a:p>
              <a:pPr algn="r" rtl="1"/>
              <a:r>
                <a:rPr lang="he-IL" sz="3200" dirty="0">
                  <a:latin typeface="Assistant" pitchFamily="2" charset="-79"/>
                  <a:cs typeface="Assistant" pitchFamily="2" charset="-79"/>
                </a:rPr>
                <a:t>נשאל: מה צריך גיבור הסיפור ללמוד בעקבות מה שארע?</a:t>
              </a:r>
            </a:p>
            <a:p>
              <a:pPr algn="r" rtl="1"/>
              <a:endParaRPr lang="he-IL" sz="3200" dirty="0">
                <a:latin typeface="Assistant" pitchFamily="2" charset="-79"/>
                <a:cs typeface="Assistant" pitchFamily="2" charset="-79"/>
              </a:endParaRPr>
            </a:p>
            <a:p>
              <a:pPr algn="r" rtl="1"/>
              <a:r>
                <a:rPr lang="he-IL" sz="3200" dirty="0">
                  <a:latin typeface="Assistant" pitchFamily="2" charset="-79"/>
                  <a:cs typeface="Assistant" pitchFamily="2" charset="-79"/>
                </a:rPr>
                <a:t>נשאל: מה אנחנו יכולים ללמוד מהסיפור לגבי החיים שלנו?</a:t>
              </a:r>
            </a:p>
            <a:p>
              <a:pPr algn="r" rtl="1"/>
              <a:endParaRPr lang="he-IL" sz="3200" dirty="0">
                <a:latin typeface="Assistant" pitchFamily="2" charset="-79"/>
                <a:cs typeface="Assistant" pitchFamily="2" charset="-79"/>
              </a:endParaRPr>
            </a:p>
          </p:txBody>
        </p:sp>
        <p:sp>
          <p:nvSpPr>
            <p:cNvPr id="23" name="TextBox 22">
              <a:extLst>
                <a:ext uri="{FF2B5EF4-FFF2-40B4-BE49-F238E27FC236}">
                  <a16:creationId xmlns:a16="http://schemas.microsoft.com/office/drawing/2014/main" id="{55B594C4-F2DF-0C20-63CB-7645082C0030}"/>
                </a:ext>
              </a:extLst>
            </p:cNvPr>
            <p:cNvSpPr txBox="1"/>
            <p:nvPr/>
          </p:nvSpPr>
          <p:spPr>
            <a:xfrm>
              <a:off x="5986515" y="4398022"/>
              <a:ext cx="9326789" cy="646331"/>
            </a:xfrm>
            <a:prstGeom prst="rect">
              <a:avLst/>
            </a:prstGeom>
            <a:noFill/>
          </p:spPr>
          <p:txBody>
            <a:bodyPr wrap="square" rtlCol="1">
              <a:spAutoFit/>
            </a:bodyPr>
            <a:lstStyle/>
            <a:p>
              <a:pPr algn="r" rtl="1"/>
              <a:r>
                <a:rPr lang="he-IL" sz="3600" b="1" dirty="0">
                  <a:latin typeface="Segoe UI Black" panose="020B0A02040204020203" pitchFamily="34" charset="0"/>
                  <a:ea typeface="Segoe UI Black" panose="020B0A02040204020203" pitchFamily="34" charset="0"/>
                  <a:cs typeface="Segoe UI Light" panose="020B0502040204020203" pitchFamily="34" charset="0"/>
                </a:rPr>
                <a:t>כיצד נזהה את המסר (מוסר ההשכל) בסיפור?</a:t>
              </a:r>
            </a:p>
          </p:txBody>
        </p:sp>
        <p:sp>
          <p:nvSpPr>
            <p:cNvPr id="25" name="Freeform 14">
              <a:extLst>
                <a:ext uri="{FF2B5EF4-FFF2-40B4-BE49-F238E27FC236}">
                  <a16:creationId xmlns:a16="http://schemas.microsoft.com/office/drawing/2014/main" id="{8327AABF-2EE5-430E-E1E7-62CBE2B8EA6D}"/>
                </a:ext>
              </a:extLst>
            </p:cNvPr>
            <p:cNvSpPr/>
            <p:nvPr/>
          </p:nvSpPr>
          <p:spPr>
            <a:xfrm>
              <a:off x="15232625" y="5371052"/>
              <a:ext cx="860331" cy="723428"/>
            </a:xfrm>
            <a:custGeom>
              <a:avLst/>
              <a:gdLst/>
              <a:ahLst/>
              <a:cxnLst/>
              <a:rect l="l" t="t" r="r" b="b"/>
              <a:pathLst>
                <a:path w="2061530" h="2198222">
                  <a:moveTo>
                    <a:pt x="0" y="0"/>
                  </a:moveTo>
                  <a:lnTo>
                    <a:pt x="2061530" y="0"/>
                  </a:lnTo>
                  <a:lnTo>
                    <a:pt x="2061530" y="2198222"/>
                  </a:lnTo>
                  <a:lnTo>
                    <a:pt x="0" y="2198222"/>
                  </a:lnTo>
                  <a:lnTo>
                    <a:pt x="0" y="0"/>
                  </a:lnTo>
                  <a:close/>
                </a:path>
              </a:pathLst>
            </a:custGeom>
            <a:solidFill>
              <a:schemeClr val="bg2">
                <a:lumMod val="90000"/>
              </a:schemeClr>
            </a:solidFill>
            <a:effectLst>
              <a:softEdge rad="190500"/>
            </a:effectLst>
          </p:spPr>
          <p:txBody>
            <a:bodyPr anchor="ctr"/>
            <a:lstStyle/>
            <a:p>
              <a:pPr algn="ctr"/>
              <a:r>
                <a:rPr lang="he-IL" sz="3600" dirty="0"/>
                <a:t>1 </a:t>
              </a:r>
            </a:p>
          </p:txBody>
        </p:sp>
        <p:sp>
          <p:nvSpPr>
            <p:cNvPr id="26" name="Freeform 14">
              <a:extLst>
                <a:ext uri="{FF2B5EF4-FFF2-40B4-BE49-F238E27FC236}">
                  <a16:creationId xmlns:a16="http://schemas.microsoft.com/office/drawing/2014/main" id="{70F0F01F-6AFC-7C83-6781-C167A6DD2723}"/>
                </a:ext>
              </a:extLst>
            </p:cNvPr>
            <p:cNvSpPr/>
            <p:nvPr/>
          </p:nvSpPr>
          <p:spPr>
            <a:xfrm>
              <a:off x="15232624" y="6305949"/>
              <a:ext cx="860331" cy="723428"/>
            </a:xfrm>
            <a:custGeom>
              <a:avLst/>
              <a:gdLst/>
              <a:ahLst/>
              <a:cxnLst/>
              <a:rect l="l" t="t" r="r" b="b"/>
              <a:pathLst>
                <a:path w="2061530" h="2198222">
                  <a:moveTo>
                    <a:pt x="0" y="0"/>
                  </a:moveTo>
                  <a:lnTo>
                    <a:pt x="2061530" y="0"/>
                  </a:lnTo>
                  <a:lnTo>
                    <a:pt x="2061530" y="2198222"/>
                  </a:lnTo>
                  <a:lnTo>
                    <a:pt x="0" y="2198222"/>
                  </a:lnTo>
                  <a:lnTo>
                    <a:pt x="0" y="0"/>
                  </a:lnTo>
                  <a:close/>
                </a:path>
              </a:pathLst>
            </a:custGeom>
            <a:solidFill>
              <a:schemeClr val="bg2">
                <a:lumMod val="90000"/>
              </a:schemeClr>
            </a:solidFill>
            <a:effectLst>
              <a:softEdge rad="190500"/>
            </a:effectLst>
          </p:spPr>
          <p:txBody>
            <a:bodyPr anchor="ctr"/>
            <a:lstStyle/>
            <a:p>
              <a:pPr algn="ctr"/>
              <a:r>
                <a:rPr lang="he-IL" sz="3600" dirty="0"/>
                <a:t>2 </a:t>
              </a:r>
            </a:p>
          </p:txBody>
        </p:sp>
        <p:sp>
          <p:nvSpPr>
            <p:cNvPr id="27" name="Freeform 14">
              <a:extLst>
                <a:ext uri="{FF2B5EF4-FFF2-40B4-BE49-F238E27FC236}">
                  <a16:creationId xmlns:a16="http://schemas.microsoft.com/office/drawing/2014/main" id="{3309D234-5CB8-C4CE-44B1-62AE716BF651}"/>
                </a:ext>
              </a:extLst>
            </p:cNvPr>
            <p:cNvSpPr/>
            <p:nvPr/>
          </p:nvSpPr>
          <p:spPr>
            <a:xfrm>
              <a:off x="15244479" y="7318414"/>
              <a:ext cx="860331" cy="723428"/>
            </a:xfrm>
            <a:custGeom>
              <a:avLst/>
              <a:gdLst/>
              <a:ahLst/>
              <a:cxnLst/>
              <a:rect l="l" t="t" r="r" b="b"/>
              <a:pathLst>
                <a:path w="2061530" h="2198222">
                  <a:moveTo>
                    <a:pt x="0" y="0"/>
                  </a:moveTo>
                  <a:lnTo>
                    <a:pt x="2061530" y="0"/>
                  </a:lnTo>
                  <a:lnTo>
                    <a:pt x="2061530" y="2198222"/>
                  </a:lnTo>
                  <a:lnTo>
                    <a:pt x="0" y="2198222"/>
                  </a:lnTo>
                  <a:lnTo>
                    <a:pt x="0" y="0"/>
                  </a:lnTo>
                  <a:close/>
                </a:path>
              </a:pathLst>
            </a:custGeom>
            <a:solidFill>
              <a:schemeClr val="bg2">
                <a:lumMod val="90000"/>
              </a:schemeClr>
            </a:solidFill>
            <a:effectLst>
              <a:softEdge rad="190500"/>
            </a:effectLst>
          </p:spPr>
          <p:txBody>
            <a:bodyPr anchor="ctr"/>
            <a:lstStyle/>
            <a:p>
              <a:pPr algn="ctr"/>
              <a:r>
                <a:rPr lang="he-IL" sz="3600" dirty="0"/>
                <a:t>3 </a:t>
              </a:r>
            </a:p>
          </p:txBody>
        </p:sp>
      </p:grpSp>
      <p:pic>
        <p:nvPicPr>
          <p:cNvPr id="29" name="Picture 28">
            <a:extLst>
              <a:ext uri="{FF2B5EF4-FFF2-40B4-BE49-F238E27FC236}">
                <a16:creationId xmlns:a16="http://schemas.microsoft.com/office/drawing/2014/main" id="{6463DF93-815E-7CD5-65C6-883436ACB380}"/>
              </a:ext>
            </a:extLst>
          </p:cNvPr>
          <p:cNvPicPr>
            <a:picLocks noChangeAspect="1"/>
          </p:cNvPicPr>
          <p:nvPr/>
        </p:nvPicPr>
        <p:blipFill rotWithShape="1">
          <a:blip r:embed="rId16"/>
          <a:srcRect l="33106" r="50864"/>
          <a:stretch/>
        </p:blipFill>
        <p:spPr>
          <a:xfrm>
            <a:off x="14587209" y="4785147"/>
            <a:ext cx="1600200" cy="3755110"/>
          </a:xfrm>
          <a:prstGeom prst="rect">
            <a:avLst/>
          </a:prstGeom>
        </p:spPr>
      </p:pic>
      <p:sp>
        <p:nvSpPr>
          <p:cNvPr id="32" name="Freeform 4">
            <a:extLst>
              <a:ext uri="{FF2B5EF4-FFF2-40B4-BE49-F238E27FC236}">
                <a16:creationId xmlns:a16="http://schemas.microsoft.com/office/drawing/2014/main" id="{FF76A60F-D032-7D7A-A538-BD48DB8B95E1}"/>
              </a:ext>
            </a:extLst>
          </p:cNvPr>
          <p:cNvSpPr/>
          <p:nvPr/>
        </p:nvSpPr>
        <p:spPr>
          <a:xfrm>
            <a:off x="4249268" y="4461389"/>
            <a:ext cx="9326789" cy="874172"/>
          </a:xfrm>
          <a:custGeom>
            <a:avLst/>
            <a:gdLst/>
            <a:ahLst/>
            <a:cxnLst/>
            <a:rect l="l" t="t" r="r" b="b"/>
            <a:pathLst>
              <a:path w="4036804" h="650467">
                <a:moveTo>
                  <a:pt x="4002514" y="21590"/>
                </a:moveTo>
                <a:cubicBezTo>
                  <a:pt x="4003784" y="34290"/>
                  <a:pt x="4003784" y="44450"/>
                  <a:pt x="4005054" y="54610"/>
                </a:cubicBezTo>
                <a:cubicBezTo>
                  <a:pt x="4007594" y="72456"/>
                  <a:pt x="4008864" y="84199"/>
                  <a:pt x="4011404" y="95523"/>
                </a:cubicBezTo>
                <a:cubicBezTo>
                  <a:pt x="4011404" y="111879"/>
                  <a:pt x="4024104" y="434395"/>
                  <a:pt x="4030454" y="450751"/>
                </a:cubicBezTo>
                <a:cubicBezTo>
                  <a:pt x="4036804" y="475496"/>
                  <a:pt x="4032994" y="500659"/>
                  <a:pt x="4032994" y="525404"/>
                </a:cubicBezTo>
                <a:cubicBezTo>
                  <a:pt x="4032994" y="547212"/>
                  <a:pt x="4034264" y="567343"/>
                  <a:pt x="4035534" y="589507"/>
                </a:cubicBezTo>
                <a:cubicBezTo>
                  <a:pt x="4035534" y="611097"/>
                  <a:pt x="4035534" y="625067"/>
                  <a:pt x="4035534" y="649197"/>
                </a:cubicBezTo>
                <a:cubicBezTo>
                  <a:pt x="4012674" y="649197"/>
                  <a:pt x="3992354" y="650467"/>
                  <a:pt x="3964502" y="649197"/>
                </a:cubicBezTo>
                <a:cubicBezTo>
                  <a:pt x="3762240" y="644117"/>
                  <a:pt x="3556865" y="650467"/>
                  <a:pt x="3354603" y="645387"/>
                </a:cubicBezTo>
                <a:cubicBezTo>
                  <a:pt x="3233246" y="641577"/>
                  <a:pt x="3115000" y="644117"/>
                  <a:pt x="2993643" y="641577"/>
                </a:cubicBezTo>
                <a:cubicBezTo>
                  <a:pt x="2937631" y="640307"/>
                  <a:pt x="2881620" y="639037"/>
                  <a:pt x="2825609" y="637767"/>
                </a:cubicBezTo>
                <a:cubicBezTo>
                  <a:pt x="2791380" y="637767"/>
                  <a:pt x="2760263" y="639037"/>
                  <a:pt x="2726034" y="639037"/>
                </a:cubicBezTo>
                <a:cubicBezTo>
                  <a:pt x="2638906" y="637767"/>
                  <a:pt x="2399302" y="639037"/>
                  <a:pt x="2312174" y="637767"/>
                </a:cubicBezTo>
                <a:cubicBezTo>
                  <a:pt x="2249940" y="636497"/>
                  <a:pt x="1005248" y="645387"/>
                  <a:pt x="943014" y="644117"/>
                </a:cubicBezTo>
                <a:cubicBezTo>
                  <a:pt x="927455" y="644117"/>
                  <a:pt x="908785" y="645387"/>
                  <a:pt x="893226" y="645387"/>
                </a:cubicBezTo>
                <a:cubicBezTo>
                  <a:pt x="855885" y="645387"/>
                  <a:pt x="821656" y="646657"/>
                  <a:pt x="784315" y="646657"/>
                </a:cubicBezTo>
                <a:cubicBezTo>
                  <a:pt x="690964" y="646657"/>
                  <a:pt x="600723" y="645387"/>
                  <a:pt x="507372" y="644117"/>
                </a:cubicBezTo>
                <a:cubicBezTo>
                  <a:pt x="451360" y="642847"/>
                  <a:pt x="395349" y="641577"/>
                  <a:pt x="342450" y="640307"/>
                </a:cubicBezTo>
                <a:cubicBezTo>
                  <a:pt x="242875" y="639037"/>
                  <a:pt x="143299" y="637767"/>
                  <a:pt x="48260" y="637767"/>
                </a:cubicBezTo>
                <a:cubicBezTo>
                  <a:pt x="38100" y="637767"/>
                  <a:pt x="29210" y="637767"/>
                  <a:pt x="19050" y="636497"/>
                </a:cubicBezTo>
                <a:cubicBezTo>
                  <a:pt x="10160" y="635227"/>
                  <a:pt x="5080" y="628877"/>
                  <a:pt x="7620" y="619987"/>
                </a:cubicBezTo>
                <a:cubicBezTo>
                  <a:pt x="16510" y="588313"/>
                  <a:pt x="12700" y="577828"/>
                  <a:pt x="11430" y="566924"/>
                </a:cubicBezTo>
                <a:cubicBezTo>
                  <a:pt x="10160" y="544696"/>
                  <a:pt x="6350" y="522887"/>
                  <a:pt x="7620" y="500659"/>
                </a:cubicBezTo>
                <a:cubicBezTo>
                  <a:pt x="5080" y="472979"/>
                  <a:pt x="0" y="130333"/>
                  <a:pt x="7620" y="102233"/>
                </a:cubicBezTo>
                <a:cubicBezTo>
                  <a:pt x="8890" y="96781"/>
                  <a:pt x="7620" y="90909"/>
                  <a:pt x="8890" y="85457"/>
                </a:cubicBezTo>
                <a:cubicBezTo>
                  <a:pt x="10160" y="76650"/>
                  <a:pt x="12700" y="67004"/>
                  <a:pt x="13970" y="44450"/>
                </a:cubicBezTo>
                <a:cubicBezTo>
                  <a:pt x="13970" y="41910"/>
                  <a:pt x="15240" y="39370"/>
                  <a:pt x="16510" y="38100"/>
                </a:cubicBezTo>
                <a:cubicBezTo>
                  <a:pt x="38100" y="35560"/>
                  <a:pt x="65506" y="30480"/>
                  <a:pt x="115294" y="29210"/>
                </a:cubicBezTo>
                <a:cubicBezTo>
                  <a:pt x="199311" y="25400"/>
                  <a:pt x="283327" y="22860"/>
                  <a:pt x="370456" y="20320"/>
                </a:cubicBezTo>
                <a:cubicBezTo>
                  <a:pt x="429578" y="17780"/>
                  <a:pt x="488701" y="16510"/>
                  <a:pt x="544712" y="13970"/>
                </a:cubicBezTo>
                <a:cubicBezTo>
                  <a:pt x="600724" y="11430"/>
                  <a:pt x="659846" y="8890"/>
                  <a:pt x="715857" y="8890"/>
                </a:cubicBezTo>
                <a:cubicBezTo>
                  <a:pt x="778092" y="7620"/>
                  <a:pt x="840327" y="10160"/>
                  <a:pt x="902561" y="8890"/>
                </a:cubicBezTo>
                <a:cubicBezTo>
                  <a:pt x="980354" y="8890"/>
                  <a:pt x="2389967" y="6350"/>
                  <a:pt x="2467760" y="5080"/>
                </a:cubicBezTo>
                <a:cubicBezTo>
                  <a:pt x="2542442" y="3810"/>
                  <a:pt x="2617124" y="2540"/>
                  <a:pt x="2694917" y="2540"/>
                </a:cubicBezTo>
                <a:cubicBezTo>
                  <a:pt x="2822497" y="1270"/>
                  <a:pt x="2946967" y="0"/>
                  <a:pt x="3074548" y="0"/>
                </a:cubicBezTo>
                <a:cubicBezTo>
                  <a:pt x="3127447" y="0"/>
                  <a:pt x="3183458" y="2540"/>
                  <a:pt x="3236357" y="2540"/>
                </a:cubicBezTo>
                <a:cubicBezTo>
                  <a:pt x="3382609" y="3810"/>
                  <a:pt x="3531971" y="5080"/>
                  <a:pt x="3678223" y="7620"/>
                </a:cubicBezTo>
                <a:cubicBezTo>
                  <a:pt x="3756016" y="8890"/>
                  <a:pt x="3833809" y="12700"/>
                  <a:pt x="3911602" y="16510"/>
                </a:cubicBezTo>
                <a:cubicBezTo>
                  <a:pt x="3930273" y="16510"/>
                  <a:pt x="3948943" y="16510"/>
                  <a:pt x="3964502" y="16510"/>
                </a:cubicBezTo>
                <a:cubicBezTo>
                  <a:pt x="3983464" y="17780"/>
                  <a:pt x="3992354" y="20320"/>
                  <a:pt x="4002514" y="21590"/>
                </a:cubicBezTo>
                <a:close/>
                <a:moveTo>
                  <a:pt x="4012674" y="632687"/>
                </a:moveTo>
                <a:cubicBezTo>
                  <a:pt x="4013944" y="616177"/>
                  <a:pt x="4015214" y="603477"/>
                  <a:pt x="4015214" y="590777"/>
                </a:cubicBezTo>
                <a:cubicBezTo>
                  <a:pt x="4013944" y="565246"/>
                  <a:pt x="4012674" y="543018"/>
                  <a:pt x="4012674" y="519113"/>
                </a:cubicBezTo>
                <a:cubicBezTo>
                  <a:pt x="4012674" y="508209"/>
                  <a:pt x="4015214" y="497304"/>
                  <a:pt x="4013944" y="486400"/>
                </a:cubicBezTo>
                <a:cubicBezTo>
                  <a:pt x="4013944" y="476334"/>
                  <a:pt x="4012674" y="465850"/>
                  <a:pt x="4011404" y="455784"/>
                </a:cubicBezTo>
                <a:cubicBezTo>
                  <a:pt x="4006324" y="440266"/>
                  <a:pt x="3994894" y="119009"/>
                  <a:pt x="3994894" y="103491"/>
                </a:cubicBezTo>
                <a:cubicBezTo>
                  <a:pt x="3992354" y="90490"/>
                  <a:pt x="3989814" y="77069"/>
                  <a:pt x="3987274" y="63500"/>
                </a:cubicBezTo>
                <a:cubicBezTo>
                  <a:pt x="3986004" y="44450"/>
                  <a:pt x="3984734" y="43180"/>
                  <a:pt x="3955166" y="41910"/>
                </a:cubicBezTo>
                <a:cubicBezTo>
                  <a:pt x="3945831" y="41910"/>
                  <a:pt x="3939608" y="41910"/>
                  <a:pt x="3930273" y="40640"/>
                </a:cubicBezTo>
                <a:cubicBezTo>
                  <a:pt x="3852480" y="36830"/>
                  <a:pt x="3771575" y="31750"/>
                  <a:pt x="3693781" y="30480"/>
                </a:cubicBezTo>
                <a:cubicBezTo>
                  <a:pt x="3503966" y="26670"/>
                  <a:pt x="3311039" y="25400"/>
                  <a:pt x="3121224" y="22860"/>
                </a:cubicBezTo>
                <a:cubicBezTo>
                  <a:pt x="3093218" y="22860"/>
                  <a:pt x="3062101" y="22860"/>
                  <a:pt x="3034095" y="22860"/>
                </a:cubicBezTo>
                <a:cubicBezTo>
                  <a:pt x="2987419" y="22860"/>
                  <a:pt x="2940743" y="22860"/>
                  <a:pt x="2897179" y="22860"/>
                </a:cubicBezTo>
                <a:cubicBezTo>
                  <a:pt x="2797604" y="22860"/>
                  <a:pt x="2698028" y="22860"/>
                  <a:pt x="2601565" y="24130"/>
                </a:cubicBezTo>
                <a:cubicBezTo>
                  <a:pt x="2517548" y="25400"/>
                  <a:pt x="1101712" y="29210"/>
                  <a:pt x="1017695" y="29210"/>
                </a:cubicBezTo>
                <a:cubicBezTo>
                  <a:pt x="880779" y="29210"/>
                  <a:pt x="743863" y="26670"/>
                  <a:pt x="606947" y="33020"/>
                </a:cubicBezTo>
                <a:cubicBezTo>
                  <a:pt x="535377" y="36830"/>
                  <a:pt x="466919" y="36830"/>
                  <a:pt x="398461" y="38100"/>
                </a:cubicBezTo>
                <a:cubicBezTo>
                  <a:pt x="280215" y="41910"/>
                  <a:pt x="161970" y="45720"/>
                  <a:pt x="49530" y="50800"/>
                </a:cubicBezTo>
                <a:cubicBezTo>
                  <a:pt x="36830" y="50800"/>
                  <a:pt x="34290" y="53340"/>
                  <a:pt x="33020" y="65746"/>
                </a:cubicBezTo>
                <a:cubicBezTo>
                  <a:pt x="31750" y="73295"/>
                  <a:pt x="31750" y="80844"/>
                  <a:pt x="30480" y="88393"/>
                </a:cubicBezTo>
                <a:cubicBezTo>
                  <a:pt x="29210" y="100975"/>
                  <a:pt x="26670" y="113137"/>
                  <a:pt x="25400" y="125719"/>
                </a:cubicBezTo>
                <a:cubicBezTo>
                  <a:pt x="20320" y="139140"/>
                  <a:pt x="26670" y="467108"/>
                  <a:pt x="29210" y="480528"/>
                </a:cubicBezTo>
                <a:cubicBezTo>
                  <a:pt x="29210" y="494788"/>
                  <a:pt x="29210" y="509467"/>
                  <a:pt x="30480" y="523726"/>
                </a:cubicBezTo>
                <a:cubicBezTo>
                  <a:pt x="30480" y="534211"/>
                  <a:pt x="33020" y="544696"/>
                  <a:pt x="33020" y="555181"/>
                </a:cubicBezTo>
                <a:cubicBezTo>
                  <a:pt x="33020" y="566505"/>
                  <a:pt x="33020" y="577828"/>
                  <a:pt x="31750" y="590777"/>
                </a:cubicBezTo>
                <a:cubicBezTo>
                  <a:pt x="31750" y="594587"/>
                  <a:pt x="31750" y="597127"/>
                  <a:pt x="31750" y="600937"/>
                </a:cubicBezTo>
                <a:cubicBezTo>
                  <a:pt x="31750" y="611097"/>
                  <a:pt x="35560" y="614907"/>
                  <a:pt x="44450" y="614907"/>
                </a:cubicBezTo>
                <a:cubicBezTo>
                  <a:pt x="71730" y="614907"/>
                  <a:pt x="115294" y="616177"/>
                  <a:pt x="155746" y="616177"/>
                </a:cubicBezTo>
                <a:cubicBezTo>
                  <a:pt x="214869" y="616177"/>
                  <a:pt x="277104" y="613637"/>
                  <a:pt x="336227" y="616177"/>
                </a:cubicBezTo>
                <a:cubicBezTo>
                  <a:pt x="432690" y="619987"/>
                  <a:pt x="529154" y="622527"/>
                  <a:pt x="625617" y="621257"/>
                </a:cubicBezTo>
                <a:cubicBezTo>
                  <a:pt x="687852" y="619987"/>
                  <a:pt x="746975" y="622527"/>
                  <a:pt x="809209" y="622527"/>
                </a:cubicBezTo>
                <a:cubicBezTo>
                  <a:pt x="899449" y="622527"/>
                  <a:pt x="989690" y="621257"/>
                  <a:pt x="1079930" y="622527"/>
                </a:cubicBezTo>
                <a:cubicBezTo>
                  <a:pt x="1213734" y="623797"/>
                  <a:pt x="2682470" y="613637"/>
                  <a:pt x="2819386" y="616177"/>
                </a:cubicBezTo>
                <a:cubicBezTo>
                  <a:pt x="2878509" y="617447"/>
                  <a:pt x="2937631" y="618717"/>
                  <a:pt x="2993643" y="618717"/>
                </a:cubicBezTo>
                <a:cubicBezTo>
                  <a:pt x="3096330" y="621257"/>
                  <a:pt x="3195905" y="617447"/>
                  <a:pt x="3298592" y="621257"/>
                </a:cubicBezTo>
                <a:cubicBezTo>
                  <a:pt x="3382609" y="623797"/>
                  <a:pt x="3466625" y="623797"/>
                  <a:pt x="3550642" y="626337"/>
                </a:cubicBezTo>
                <a:cubicBezTo>
                  <a:pt x="3675111" y="630147"/>
                  <a:pt x="3799580" y="632687"/>
                  <a:pt x="3924049" y="633957"/>
                </a:cubicBezTo>
                <a:cubicBezTo>
                  <a:pt x="3970725" y="633957"/>
                  <a:pt x="3992354" y="632687"/>
                  <a:pt x="4012674" y="632687"/>
                </a:cubicBezTo>
                <a:close/>
              </a:path>
            </a:pathLst>
          </a:custGeom>
          <a:solidFill>
            <a:schemeClr val="bg2">
              <a:lumMod val="90000"/>
            </a:schemeClr>
          </a:solidFill>
        </p:spPr>
        <p:txBody>
          <a:bodyPr/>
          <a:lstStyle/>
          <a:p>
            <a:endParaRPr lang="he-IL"/>
          </a:p>
        </p:txBody>
      </p:sp>
      <p:sp>
        <p:nvSpPr>
          <p:cNvPr id="15" name="TextBox 14">
            <a:extLst>
              <a:ext uri="{FF2B5EF4-FFF2-40B4-BE49-F238E27FC236}">
                <a16:creationId xmlns:a16="http://schemas.microsoft.com/office/drawing/2014/main" id="{1FBC0EB4-73F0-5021-930E-8191F9CAD26A}"/>
              </a:ext>
            </a:extLst>
          </p:cNvPr>
          <p:cNvSpPr txBox="1"/>
          <p:nvPr/>
        </p:nvSpPr>
        <p:spPr>
          <a:xfrm>
            <a:off x="3726339" y="9410700"/>
            <a:ext cx="10849376" cy="689932"/>
          </a:xfrm>
          <a:prstGeom prst="rect">
            <a:avLst/>
          </a:prstGeom>
          <a:noFill/>
        </p:spPr>
        <p:txBody>
          <a:bodyPr wrap="square">
            <a:spAutoFit/>
          </a:bodyPr>
          <a:lstStyle/>
          <a:p>
            <a:endParaRPr lang="he-IL" dirty="0">
              <a:solidFill>
                <a:srgbClr val="000000"/>
              </a:solidFill>
              <a:effectLst/>
              <a:latin typeface="YAFdtfahXt8 0"/>
            </a:endParaRPr>
          </a:p>
          <a:p>
            <a:pPr algn="ctr" rtl="1">
              <a:lnSpc>
                <a:spcPts val="2500"/>
              </a:lnSpc>
            </a:pPr>
            <a:r>
              <a:rPr lang="he-IL" sz="2400" b="0" i="0" dirty="0">
                <a:solidFill>
                  <a:srgbClr val="000000"/>
                </a:solidFill>
                <a:effectLst/>
                <a:latin typeface="Segoe UI Semilight" panose="020B0402040204020203" pitchFamily="34" charset="0"/>
                <a:cs typeface="Segoe UI Semilight" panose="020B0402040204020203" pitchFamily="34" charset="0"/>
              </a:rPr>
              <a:t>המזכירות הפדגוגית, אגף שפות – הפיקוח על הוראת העברית ביסודי</a:t>
            </a:r>
            <a:endParaRPr lang="he-IL" sz="2800" dirty="0">
              <a:solidFill>
                <a:srgbClr val="000000"/>
              </a:solidFill>
              <a:effectLst/>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32761164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38200" y="837882"/>
            <a:ext cx="17068799" cy="8953818"/>
            <a:chOff x="0" y="0"/>
            <a:chExt cx="21581209" cy="11481645"/>
          </a:xfrm>
        </p:grpSpPr>
        <p:sp>
          <p:nvSpPr>
            <p:cNvPr id="3" name="Freeform 3"/>
            <p:cNvSpPr/>
            <p:nvPr/>
          </p:nvSpPr>
          <p:spPr>
            <a:xfrm>
              <a:off x="305484" y="6502231"/>
              <a:ext cx="7876909" cy="4604975"/>
            </a:xfrm>
            <a:custGeom>
              <a:avLst/>
              <a:gdLst/>
              <a:ahLst/>
              <a:cxnLst/>
              <a:rect l="l" t="t" r="r" b="b"/>
              <a:pathLst>
                <a:path w="7876909" h="4604975">
                  <a:moveTo>
                    <a:pt x="0" y="0"/>
                  </a:moveTo>
                  <a:lnTo>
                    <a:pt x="7876909" y="0"/>
                  </a:lnTo>
                  <a:lnTo>
                    <a:pt x="7876909" y="4604976"/>
                  </a:lnTo>
                  <a:lnTo>
                    <a:pt x="0" y="4604976"/>
                  </a:lnTo>
                  <a:lnTo>
                    <a:pt x="0" y="0"/>
                  </a:lnTo>
                  <a:close/>
                </a:path>
              </a:pathLst>
            </a:custGeom>
            <a:blipFill>
              <a:blip r:embed="rId3">
                <a:extLst>
                  <a:ext uri="{96DAC541-7B7A-43D3-8B79-37D633B846F1}">
                    <asvg:svgBlip xmlns:asvg="http://schemas.microsoft.com/office/drawing/2016/SVG/main" r:embed="rId4"/>
                  </a:ext>
                </a:extLst>
              </a:blip>
              <a:stretch>
                <a:fillRect t="-42938" r="-8141"/>
              </a:stretch>
            </a:blipFill>
          </p:spPr>
          <p:txBody>
            <a:bodyPr/>
            <a:lstStyle/>
            <a:p>
              <a:endParaRPr lang="he-IL"/>
            </a:p>
          </p:txBody>
        </p:sp>
        <p:sp>
          <p:nvSpPr>
            <p:cNvPr id="4" name="Freeform 4"/>
            <p:cNvSpPr/>
            <p:nvPr/>
          </p:nvSpPr>
          <p:spPr>
            <a:xfrm>
              <a:off x="13241420" y="5063765"/>
              <a:ext cx="7809064" cy="6094242"/>
            </a:xfrm>
            <a:custGeom>
              <a:avLst/>
              <a:gdLst/>
              <a:ahLst/>
              <a:cxnLst/>
              <a:rect l="l" t="t" r="r" b="b"/>
              <a:pathLst>
                <a:path w="7809064" h="6094242">
                  <a:moveTo>
                    <a:pt x="0" y="0"/>
                  </a:moveTo>
                  <a:lnTo>
                    <a:pt x="7809064" y="0"/>
                  </a:lnTo>
                  <a:lnTo>
                    <a:pt x="7809064" y="6094242"/>
                  </a:lnTo>
                  <a:lnTo>
                    <a:pt x="0" y="6094242"/>
                  </a:lnTo>
                  <a:lnTo>
                    <a:pt x="0" y="0"/>
                  </a:lnTo>
                  <a:close/>
                </a:path>
              </a:pathLst>
            </a:custGeom>
            <a:blipFill>
              <a:blip r:embed="rId3">
                <a:extLst>
                  <a:ext uri="{96DAC541-7B7A-43D3-8B79-37D633B846F1}">
                    <asvg:svgBlip xmlns:asvg="http://schemas.microsoft.com/office/drawing/2016/SVG/main" r:embed="rId4"/>
                  </a:ext>
                </a:extLst>
              </a:blip>
              <a:stretch>
                <a:fillRect l="-9081" t="-8008"/>
              </a:stretch>
            </a:blipFill>
          </p:spPr>
          <p:txBody>
            <a:bodyPr/>
            <a:lstStyle/>
            <a:p>
              <a:endParaRPr lang="he-IL"/>
            </a:p>
          </p:txBody>
        </p:sp>
        <p:sp>
          <p:nvSpPr>
            <p:cNvPr id="5" name="Freeform 5"/>
            <p:cNvSpPr/>
            <p:nvPr/>
          </p:nvSpPr>
          <p:spPr>
            <a:xfrm>
              <a:off x="20429847" y="7762635"/>
              <a:ext cx="479498" cy="786924"/>
            </a:xfrm>
            <a:custGeom>
              <a:avLst/>
              <a:gdLst/>
              <a:ahLst/>
              <a:cxnLst/>
              <a:rect l="l" t="t" r="r" b="b"/>
              <a:pathLst>
                <a:path w="479498" h="786924">
                  <a:moveTo>
                    <a:pt x="0" y="0"/>
                  </a:moveTo>
                  <a:lnTo>
                    <a:pt x="479498" y="0"/>
                  </a:lnTo>
                  <a:lnTo>
                    <a:pt x="479498" y="786923"/>
                  </a:lnTo>
                  <a:lnTo>
                    <a:pt x="0" y="786923"/>
                  </a:lnTo>
                  <a:lnTo>
                    <a:pt x="0" y="0"/>
                  </a:lnTo>
                  <a:close/>
                </a:path>
              </a:pathLst>
            </a:custGeom>
            <a:blipFill>
              <a:blip r:embed="rId5">
                <a:extLst>
                  <a:ext uri="{96DAC541-7B7A-43D3-8B79-37D633B846F1}">
                    <asvg:svgBlip xmlns:asvg="http://schemas.microsoft.com/office/drawing/2016/SVG/main" r:embed="rId6"/>
                  </a:ext>
                </a:extLst>
              </a:blip>
              <a:stretch>
                <a:fillRect r="-313644"/>
              </a:stretch>
            </a:blipFill>
          </p:spPr>
          <p:txBody>
            <a:bodyPr/>
            <a:lstStyle/>
            <a:p>
              <a:endParaRPr lang="he-IL"/>
            </a:p>
          </p:txBody>
        </p:sp>
        <p:grpSp>
          <p:nvGrpSpPr>
            <p:cNvPr id="6" name="Group 6"/>
            <p:cNvGrpSpPr/>
            <p:nvPr/>
          </p:nvGrpSpPr>
          <p:grpSpPr>
            <a:xfrm>
              <a:off x="6822761" y="10856304"/>
              <a:ext cx="7904165" cy="625341"/>
              <a:chOff x="0" y="0"/>
              <a:chExt cx="6420999" cy="508000"/>
            </a:xfrm>
          </p:grpSpPr>
          <p:sp>
            <p:nvSpPr>
              <p:cNvPr id="7" name="Freeform 7"/>
              <p:cNvSpPr/>
              <p:nvPr/>
            </p:nvSpPr>
            <p:spPr>
              <a:xfrm>
                <a:off x="0" y="215900"/>
                <a:ext cx="6421000" cy="76200"/>
              </a:xfrm>
              <a:custGeom>
                <a:avLst/>
                <a:gdLst/>
                <a:ahLst/>
                <a:cxnLst/>
                <a:rect l="l" t="t" r="r" b="b"/>
                <a:pathLst>
                  <a:path w="6421000" h="76200">
                    <a:moveTo>
                      <a:pt x="0" y="0"/>
                    </a:moveTo>
                    <a:lnTo>
                      <a:pt x="6421000" y="0"/>
                    </a:lnTo>
                    <a:lnTo>
                      <a:pt x="6421000" y="76200"/>
                    </a:lnTo>
                    <a:lnTo>
                      <a:pt x="0" y="76200"/>
                    </a:lnTo>
                    <a:close/>
                  </a:path>
                </a:pathLst>
              </a:custGeom>
              <a:solidFill>
                <a:srgbClr val="2B3547"/>
              </a:solidFill>
            </p:spPr>
            <p:txBody>
              <a:bodyPr/>
              <a:lstStyle/>
              <a:p>
                <a:endParaRPr lang="he-IL"/>
              </a:p>
            </p:txBody>
          </p:sp>
        </p:grpSp>
        <p:sp>
          <p:nvSpPr>
            <p:cNvPr id="8" name="Freeform 8"/>
            <p:cNvSpPr/>
            <p:nvPr/>
          </p:nvSpPr>
          <p:spPr>
            <a:xfrm>
              <a:off x="18179825" y="407647"/>
              <a:ext cx="2959559" cy="5160940"/>
            </a:xfrm>
            <a:custGeom>
              <a:avLst/>
              <a:gdLst/>
              <a:ahLst/>
              <a:cxnLst/>
              <a:rect l="l" t="t" r="r" b="b"/>
              <a:pathLst>
                <a:path w="2959559" h="5160940">
                  <a:moveTo>
                    <a:pt x="0" y="0"/>
                  </a:moveTo>
                  <a:lnTo>
                    <a:pt x="2959559" y="0"/>
                  </a:lnTo>
                  <a:lnTo>
                    <a:pt x="2959559" y="5160940"/>
                  </a:lnTo>
                  <a:lnTo>
                    <a:pt x="0" y="5160940"/>
                  </a:lnTo>
                  <a:lnTo>
                    <a:pt x="0" y="0"/>
                  </a:lnTo>
                  <a:close/>
                </a:path>
              </a:pathLst>
            </a:custGeom>
            <a:blipFill>
              <a:blip r:embed="rId3">
                <a:extLst>
                  <a:ext uri="{96DAC541-7B7A-43D3-8B79-37D633B846F1}">
                    <asvg:svgBlip xmlns:asvg="http://schemas.microsoft.com/office/drawing/2016/SVG/main" r:embed="rId4"/>
                  </a:ext>
                </a:extLst>
              </a:blip>
              <a:stretch>
                <a:fillRect l="-187821" b="-27540"/>
              </a:stretch>
            </a:blipFill>
          </p:spPr>
          <p:txBody>
            <a:bodyPr/>
            <a:lstStyle/>
            <a:p>
              <a:endParaRPr lang="he-IL"/>
            </a:p>
          </p:txBody>
        </p:sp>
        <p:sp>
          <p:nvSpPr>
            <p:cNvPr id="9" name="Freeform 9"/>
            <p:cNvSpPr/>
            <p:nvPr/>
          </p:nvSpPr>
          <p:spPr>
            <a:xfrm flipV="1">
              <a:off x="4841615" y="135875"/>
              <a:ext cx="3084194" cy="622680"/>
            </a:xfrm>
            <a:custGeom>
              <a:avLst/>
              <a:gdLst/>
              <a:ahLst/>
              <a:cxnLst/>
              <a:rect l="l" t="t" r="r" b="b"/>
              <a:pathLst>
                <a:path w="3084194" h="622680">
                  <a:moveTo>
                    <a:pt x="0" y="622680"/>
                  </a:moveTo>
                  <a:lnTo>
                    <a:pt x="3084194" y="622680"/>
                  </a:lnTo>
                  <a:lnTo>
                    <a:pt x="3084194" y="0"/>
                  </a:lnTo>
                  <a:lnTo>
                    <a:pt x="0" y="0"/>
                  </a:lnTo>
                  <a:lnTo>
                    <a:pt x="0" y="622680"/>
                  </a:lnTo>
                  <a:close/>
                </a:path>
              </a:pathLst>
            </a:custGeom>
            <a:blipFill>
              <a:blip r:embed="rId7">
                <a:extLst>
                  <a:ext uri="{96DAC541-7B7A-43D3-8B79-37D633B846F1}">
                    <asvg:svgBlip xmlns:asvg="http://schemas.microsoft.com/office/drawing/2016/SVG/main" r:embed="rId8"/>
                  </a:ext>
                </a:extLst>
              </a:blip>
              <a:stretch>
                <a:fillRect r="-24386"/>
              </a:stretch>
            </a:blipFill>
          </p:spPr>
          <p:txBody>
            <a:bodyPr/>
            <a:lstStyle/>
            <a:p>
              <a:endParaRPr lang="he-IL"/>
            </a:p>
          </p:txBody>
        </p:sp>
        <p:grpSp>
          <p:nvGrpSpPr>
            <p:cNvPr id="10" name="Group 10"/>
            <p:cNvGrpSpPr/>
            <p:nvPr/>
          </p:nvGrpSpPr>
          <p:grpSpPr>
            <a:xfrm>
              <a:off x="6407346" y="147244"/>
              <a:ext cx="12362563" cy="625341"/>
              <a:chOff x="0" y="0"/>
              <a:chExt cx="10042808" cy="508000"/>
            </a:xfrm>
          </p:grpSpPr>
          <p:sp>
            <p:nvSpPr>
              <p:cNvPr id="11" name="Freeform 11"/>
              <p:cNvSpPr/>
              <p:nvPr/>
            </p:nvSpPr>
            <p:spPr>
              <a:xfrm>
                <a:off x="0" y="215900"/>
                <a:ext cx="10042808" cy="76200"/>
              </a:xfrm>
              <a:custGeom>
                <a:avLst/>
                <a:gdLst/>
                <a:ahLst/>
                <a:cxnLst/>
                <a:rect l="l" t="t" r="r" b="b"/>
                <a:pathLst>
                  <a:path w="10042808" h="76200">
                    <a:moveTo>
                      <a:pt x="0" y="0"/>
                    </a:moveTo>
                    <a:lnTo>
                      <a:pt x="10042808" y="0"/>
                    </a:lnTo>
                    <a:lnTo>
                      <a:pt x="10042808" y="76200"/>
                    </a:lnTo>
                    <a:lnTo>
                      <a:pt x="0" y="76200"/>
                    </a:lnTo>
                    <a:close/>
                  </a:path>
                </a:pathLst>
              </a:custGeom>
              <a:solidFill>
                <a:srgbClr val="2B3547"/>
              </a:solidFill>
            </p:spPr>
            <p:txBody>
              <a:bodyPr/>
              <a:lstStyle/>
              <a:p>
                <a:endParaRPr lang="he-IL"/>
              </a:p>
            </p:txBody>
          </p:sp>
        </p:grpSp>
        <p:sp>
          <p:nvSpPr>
            <p:cNvPr id="12" name="Freeform 12"/>
            <p:cNvSpPr/>
            <p:nvPr/>
          </p:nvSpPr>
          <p:spPr>
            <a:xfrm>
              <a:off x="0" y="5774850"/>
              <a:ext cx="790881" cy="790881"/>
            </a:xfrm>
            <a:custGeom>
              <a:avLst/>
              <a:gdLst/>
              <a:ahLst/>
              <a:cxnLst/>
              <a:rect l="l" t="t" r="r" b="b"/>
              <a:pathLst>
                <a:path w="790881" h="790881">
                  <a:moveTo>
                    <a:pt x="0" y="0"/>
                  </a:moveTo>
                  <a:lnTo>
                    <a:pt x="790881" y="0"/>
                  </a:lnTo>
                  <a:lnTo>
                    <a:pt x="790881" y="790881"/>
                  </a:lnTo>
                  <a:lnTo>
                    <a:pt x="0" y="79088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he-IL"/>
            </a:p>
          </p:txBody>
        </p:sp>
        <p:sp>
          <p:nvSpPr>
            <p:cNvPr id="13" name="Freeform 13"/>
            <p:cNvSpPr/>
            <p:nvPr/>
          </p:nvSpPr>
          <p:spPr>
            <a:xfrm>
              <a:off x="11304225" y="176773"/>
              <a:ext cx="3811301" cy="478714"/>
            </a:xfrm>
            <a:custGeom>
              <a:avLst/>
              <a:gdLst/>
              <a:ahLst/>
              <a:cxnLst/>
              <a:rect l="l" t="t" r="r" b="b"/>
              <a:pathLst>
                <a:path w="3811301" h="478714">
                  <a:moveTo>
                    <a:pt x="0" y="0"/>
                  </a:moveTo>
                  <a:lnTo>
                    <a:pt x="3811301" y="0"/>
                  </a:lnTo>
                  <a:lnTo>
                    <a:pt x="3811301" y="478714"/>
                  </a:lnTo>
                  <a:lnTo>
                    <a:pt x="0" y="47871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he-IL"/>
            </a:p>
          </p:txBody>
        </p:sp>
        <p:sp>
          <p:nvSpPr>
            <p:cNvPr id="14" name="Freeform 14"/>
            <p:cNvSpPr/>
            <p:nvPr/>
          </p:nvSpPr>
          <p:spPr>
            <a:xfrm rot="5400000">
              <a:off x="20909786" y="13703"/>
              <a:ext cx="685126" cy="657721"/>
            </a:xfrm>
            <a:custGeom>
              <a:avLst/>
              <a:gdLst/>
              <a:ahLst/>
              <a:cxnLst/>
              <a:rect l="l" t="t" r="r" b="b"/>
              <a:pathLst>
                <a:path w="685126" h="657721">
                  <a:moveTo>
                    <a:pt x="0" y="0"/>
                  </a:moveTo>
                  <a:lnTo>
                    <a:pt x="685126" y="0"/>
                  </a:lnTo>
                  <a:lnTo>
                    <a:pt x="685126" y="657720"/>
                  </a:lnTo>
                  <a:lnTo>
                    <a:pt x="0" y="65772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he-IL"/>
            </a:p>
          </p:txBody>
        </p:sp>
      </p:grpSp>
      <p:sp>
        <p:nvSpPr>
          <p:cNvPr id="17" name="Freeform 17"/>
          <p:cNvSpPr/>
          <p:nvPr/>
        </p:nvSpPr>
        <p:spPr>
          <a:xfrm>
            <a:off x="6553200" y="700439"/>
            <a:ext cx="9130314" cy="1169511"/>
          </a:xfrm>
          <a:custGeom>
            <a:avLst/>
            <a:gdLst/>
            <a:ahLst/>
            <a:cxnLst/>
            <a:rect l="l" t="t" r="r" b="b"/>
            <a:pathLst>
              <a:path w="1063615" h="1053003">
                <a:moveTo>
                  <a:pt x="1063615" y="1053003"/>
                </a:moveTo>
                <a:lnTo>
                  <a:pt x="0" y="1045383"/>
                </a:lnTo>
                <a:lnTo>
                  <a:pt x="0" y="378436"/>
                </a:lnTo>
                <a:lnTo>
                  <a:pt x="17780" y="19050"/>
                </a:lnTo>
                <a:lnTo>
                  <a:pt x="528162" y="0"/>
                </a:lnTo>
                <a:lnTo>
                  <a:pt x="1044565" y="5080"/>
                </a:lnTo>
                <a:close/>
              </a:path>
            </a:pathLst>
          </a:custGeom>
          <a:solidFill>
            <a:schemeClr val="bg2">
              <a:lumMod val="90000"/>
            </a:schemeClr>
          </a:solidFill>
        </p:spPr>
        <p:txBody>
          <a:bodyPr anchor="ctr"/>
          <a:lstStyle/>
          <a:p>
            <a:pPr algn="ctr" rtl="1"/>
            <a:r>
              <a:rPr lang="he-IL" sz="3600" b="1" dirty="0">
                <a:latin typeface="Segoe UI Light" panose="020B0502040204020203" pitchFamily="34" charset="0"/>
                <a:cs typeface="Segoe UI Light" panose="020B0502040204020203" pitchFamily="34" charset="0"/>
              </a:rPr>
              <a:t>מהו מסר (מוסר השכל) וכיצד מזהים אותו?</a:t>
            </a:r>
          </a:p>
        </p:txBody>
      </p:sp>
      <p:pic>
        <p:nvPicPr>
          <p:cNvPr id="16" name="תמונה 15">
            <a:extLst>
              <a:ext uri="{FF2B5EF4-FFF2-40B4-BE49-F238E27FC236}">
                <a16:creationId xmlns:a16="http://schemas.microsoft.com/office/drawing/2014/main" id="{904E8C1C-B57A-6136-3248-8A6C15F414FE}"/>
              </a:ext>
            </a:extLst>
          </p:cNvPr>
          <p:cNvPicPr>
            <a:picLocks noChangeAspect="1"/>
          </p:cNvPicPr>
          <p:nvPr/>
        </p:nvPicPr>
        <p:blipFill>
          <a:blip r:embed="rId15"/>
          <a:stretch>
            <a:fillRect/>
          </a:stretch>
        </p:blipFill>
        <p:spPr>
          <a:xfrm>
            <a:off x="64192" y="1155779"/>
            <a:ext cx="4589584" cy="2050447"/>
          </a:xfrm>
          <a:prstGeom prst="rect">
            <a:avLst/>
          </a:prstGeom>
        </p:spPr>
      </p:pic>
      <p:sp>
        <p:nvSpPr>
          <p:cNvPr id="23" name="TextBox 22">
            <a:extLst>
              <a:ext uri="{FF2B5EF4-FFF2-40B4-BE49-F238E27FC236}">
                <a16:creationId xmlns:a16="http://schemas.microsoft.com/office/drawing/2014/main" id="{55B594C4-F2DF-0C20-63CB-7645082C0030}"/>
              </a:ext>
            </a:extLst>
          </p:cNvPr>
          <p:cNvSpPr txBox="1"/>
          <p:nvPr/>
        </p:nvSpPr>
        <p:spPr>
          <a:xfrm>
            <a:off x="4153363" y="2763247"/>
            <a:ext cx="9480863" cy="6186309"/>
          </a:xfrm>
          <a:prstGeom prst="rect">
            <a:avLst/>
          </a:prstGeom>
          <a:noFill/>
        </p:spPr>
        <p:txBody>
          <a:bodyPr wrap="square" rtlCol="1">
            <a:spAutoFit/>
          </a:bodyPr>
          <a:lstStyle/>
          <a:p>
            <a:pPr algn="r" rtl="1"/>
            <a:r>
              <a:rPr lang="he-IL" sz="3600" dirty="0">
                <a:latin typeface="Assistant" pitchFamily="2" charset="-79"/>
                <a:ea typeface="Segoe UI Black" panose="020B0A02040204020203" pitchFamily="34" charset="0"/>
                <a:cs typeface="Assistant" pitchFamily="2" charset="-79"/>
              </a:rPr>
              <a:t>היכנסו </a:t>
            </a:r>
            <a:r>
              <a:rPr lang="he-IL" sz="3600" dirty="0">
                <a:highlight>
                  <a:srgbClr val="F2DCDB"/>
                </a:highlight>
                <a:latin typeface="Assistant" pitchFamily="2" charset="-79"/>
                <a:ea typeface="Segoe UI Black" panose="020B0A02040204020203" pitchFamily="34" charset="0"/>
                <a:cs typeface="Assistant" pitchFamily="2" charset="-79"/>
              </a:rPr>
              <a:t>לקישור</a:t>
            </a:r>
            <a:r>
              <a:rPr lang="he-IL" sz="3600" dirty="0">
                <a:latin typeface="Assistant" pitchFamily="2" charset="-79"/>
                <a:ea typeface="Segoe UI Black" panose="020B0A02040204020203" pitchFamily="34" charset="0"/>
                <a:cs typeface="Assistant" pitchFamily="2" charset="-79"/>
              </a:rPr>
              <a:t> ובצעו את המשימות הבאות:</a:t>
            </a:r>
          </a:p>
          <a:p>
            <a:pPr algn="r" rtl="1">
              <a:lnSpc>
                <a:spcPct val="150000"/>
              </a:lnSpc>
            </a:pPr>
            <a:endParaRPr lang="he-IL" sz="3600" dirty="0">
              <a:latin typeface="Assistant" pitchFamily="2" charset="-79"/>
              <a:ea typeface="Segoe UI Black" panose="020B0A02040204020203" pitchFamily="34" charset="0"/>
              <a:cs typeface="Assistant" pitchFamily="2" charset="-79"/>
            </a:endParaRPr>
          </a:p>
          <a:p>
            <a:pPr algn="r" rtl="1">
              <a:lnSpc>
                <a:spcPct val="150000"/>
              </a:lnSpc>
            </a:pPr>
            <a:r>
              <a:rPr lang="he-IL" sz="3600" b="1" dirty="0">
                <a:latin typeface="Assistant" pitchFamily="2" charset="-79"/>
                <a:ea typeface="Segoe UI Black" panose="020B0A02040204020203" pitchFamily="34" charset="0"/>
                <a:cs typeface="Assistant" pitchFamily="2" charset="-79"/>
              </a:rPr>
              <a:t>משימה 7: </a:t>
            </a:r>
            <a:r>
              <a:rPr lang="he-IL" sz="3600" dirty="0">
                <a:latin typeface="Assistant" pitchFamily="2" charset="-79"/>
                <a:ea typeface="Segoe UI Black" panose="020B0A02040204020203" pitchFamily="34" charset="0"/>
                <a:cs typeface="Assistant" pitchFamily="2" charset="-79"/>
              </a:rPr>
              <a:t>סידור האירועים ברצף </a:t>
            </a:r>
          </a:p>
          <a:p>
            <a:pPr algn="r" rtl="1">
              <a:lnSpc>
                <a:spcPct val="150000"/>
              </a:lnSpc>
            </a:pPr>
            <a:r>
              <a:rPr lang="he-IL" sz="3600" b="1" dirty="0">
                <a:latin typeface="Assistant" pitchFamily="2" charset="-79"/>
                <a:ea typeface="Segoe UI Black" panose="020B0A02040204020203" pitchFamily="34" charset="0"/>
                <a:cs typeface="Assistant" pitchFamily="2" charset="-79"/>
              </a:rPr>
              <a:t>משימה 8: </a:t>
            </a:r>
            <a:r>
              <a:rPr lang="he-IL" sz="3600" dirty="0">
                <a:latin typeface="Assistant" pitchFamily="2" charset="-79"/>
                <a:ea typeface="Segoe UI Black" panose="020B0A02040204020203" pitchFamily="34" charset="0"/>
                <a:cs typeface="Assistant" pitchFamily="2" charset="-79"/>
              </a:rPr>
              <a:t>המסר של הסיפור במילים שלכם</a:t>
            </a:r>
          </a:p>
          <a:p>
            <a:pPr algn="r" rtl="1">
              <a:lnSpc>
                <a:spcPct val="150000"/>
              </a:lnSpc>
            </a:pPr>
            <a:r>
              <a:rPr lang="he-IL" sz="3600" b="1" dirty="0">
                <a:latin typeface="Assistant" pitchFamily="2" charset="-79"/>
                <a:ea typeface="Segoe UI Black" panose="020B0A02040204020203" pitchFamily="34" charset="0"/>
                <a:cs typeface="Assistant" pitchFamily="2" charset="-79"/>
              </a:rPr>
              <a:t>משימה 9: </a:t>
            </a:r>
            <a:r>
              <a:rPr lang="he-IL" sz="3600" dirty="0">
                <a:latin typeface="Assistant" pitchFamily="2" charset="-79"/>
                <a:ea typeface="Segoe UI Black" panose="020B0A02040204020203" pitchFamily="34" charset="0"/>
                <a:cs typeface="Assistant" pitchFamily="2" charset="-79"/>
              </a:rPr>
              <a:t>צפייה בסרטון</a:t>
            </a:r>
          </a:p>
          <a:p>
            <a:pPr algn="r" rtl="1">
              <a:lnSpc>
                <a:spcPct val="150000"/>
              </a:lnSpc>
            </a:pPr>
            <a:r>
              <a:rPr lang="he-IL" sz="3600" b="1" dirty="0">
                <a:latin typeface="Assistant" pitchFamily="2" charset="-79"/>
                <a:ea typeface="Segoe UI Black" panose="020B0A02040204020203" pitchFamily="34" charset="0"/>
                <a:cs typeface="Assistant" pitchFamily="2" charset="-79"/>
              </a:rPr>
              <a:t>משימה 10: </a:t>
            </a:r>
            <a:r>
              <a:rPr lang="he-IL" sz="3600" dirty="0">
                <a:latin typeface="Assistant" pitchFamily="2" charset="-79"/>
                <a:ea typeface="Segoe UI Black" panose="020B0A02040204020203" pitchFamily="34" charset="0"/>
                <a:cs typeface="Assistant" pitchFamily="2" charset="-79"/>
              </a:rPr>
              <a:t>האזנה לשיר</a:t>
            </a:r>
          </a:p>
          <a:p>
            <a:pPr algn="r" rtl="1">
              <a:lnSpc>
                <a:spcPct val="150000"/>
              </a:lnSpc>
            </a:pPr>
            <a:r>
              <a:rPr lang="he-IL" sz="3600" b="1" dirty="0">
                <a:latin typeface="Assistant" pitchFamily="2" charset="-79"/>
                <a:ea typeface="Segoe UI Black" panose="020B0A02040204020203" pitchFamily="34" charset="0"/>
                <a:cs typeface="Assistant" pitchFamily="2" charset="-79"/>
              </a:rPr>
              <a:t>משימה 11: </a:t>
            </a:r>
            <a:r>
              <a:rPr lang="he-IL" sz="3600" dirty="0">
                <a:latin typeface="Assistant" pitchFamily="2" charset="-79"/>
                <a:ea typeface="Segoe UI Black" panose="020B0A02040204020203" pitchFamily="34" charset="0"/>
                <a:cs typeface="Assistant" pitchFamily="2" charset="-79"/>
              </a:rPr>
              <a:t>כיצד קשור הסיפור שלנו לסרטון ולשיר?</a:t>
            </a:r>
          </a:p>
          <a:p>
            <a:pPr algn="r" rtl="1"/>
            <a:endParaRPr lang="he-IL" sz="3600" dirty="0">
              <a:latin typeface="Assistant" pitchFamily="2" charset="-79"/>
              <a:ea typeface="Segoe UI Black" panose="020B0A02040204020203" pitchFamily="34" charset="0"/>
              <a:cs typeface="Assistant" pitchFamily="2" charset="-79"/>
            </a:endParaRPr>
          </a:p>
        </p:txBody>
      </p:sp>
      <p:grpSp>
        <p:nvGrpSpPr>
          <p:cNvPr id="15" name="Group 14">
            <a:extLst>
              <a:ext uri="{FF2B5EF4-FFF2-40B4-BE49-F238E27FC236}">
                <a16:creationId xmlns:a16="http://schemas.microsoft.com/office/drawing/2014/main" id="{864BE801-ACDC-3B6B-BA97-65C30551A9F7}"/>
              </a:ext>
            </a:extLst>
          </p:cNvPr>
          <p:cNvGrpSpPr/>
          <p:nvPr/>
        </p:nvGrpSpPr>
        <p:grpSpPr>
          <a:xfrm>
            <a:off x="13803317" y="2469103"/>
            <a:ext cx="1511983" cy="1223308"/>
            <a:chOff x="13389223" y="142973"/>
            <a:chExt cx="1511983" cy="1223308"/>
          </a:xfrm>
        </p:grpSpPr>
        <p:sp>
          <p:nvSpPr>
            <p:cNvPr id="18" name="Freeform 2">
              <a:extLst>
                <a:ext uri="{FF2B5EF4-FFF2-40B4-BE49-F238E27FC236}">
                  <a16:creationId xmlns:a16="http://schemas.microsoft.com/office/drawing/2014/main" id="{57C7BD24-BB32-2E82-0A05-7280518EF248}"/>
                </a:ext>
              </a:extLst>
            </p:cNvPr>
            <p:cNvSpPr/>
            <p:nvPr/>
          </p:nvSpPr>
          <p:spPr>
            <a:xfrm>
              <a:off x="13389223" y="142973"/>
              <a:ext cx="1511983" cy="1223308"/>
            </a:xfrm>
            <a:custGeom>
              <a:avLst/>
              <a:gdLst/>
              <a:ahLst/>
              <a:cxnLst/>
              <a:rect l="l" t="t" r="r" b="b"/>
              <a:pathLst>
                <a:path w="7047943" h="7515262">
                  <a:moveTo>
                    <a:pt x="0" y="0"/>
                  </a:moveTo>
                  <a:lnTo>
                    <a:pt x="7047943" y="0"/>
                  </a:lnTo>
                  <a:lnTo>
                    <a:pt x="7047943" y="7515262"/>
                  </a:lnTo>
                  <a:lnTo>
                    <a:pt x="0" y="7515262"/>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he-IL" dirty="0"/>
            </a:p>
          </p:txBody>
        </p:sp>
        <p:sp>
          <p:nvSpPr>
            <p:cNvPr id="21" name="Freeform 18">
              <a:extLst>
                <a:ext uri="{FF2B5EF4-FFF2-40B4-BE49-F238E27FC236}">
                  <a16:creationId xmlns:a16="http://schemas.microsoft.com/office/drawing/2014/main" id="{48802916-127F-7DB2-9887-DDD5BE61CE9D}"/>
                </a:ext>
              </a:extLst>
            </p:cNvPr>
            <p:cNvSpPr/>
            <p:nvPr/>
          </p:nvSpPr>
          <p:spPr>
            <a:xfrm>
              <a:off x="13817482" y="467207"/>
              <a:ext cx="655463" cy="574840"/>
            </a:xfrm>
            <a:custGeom>
              <a:avLst/>
              <a:gdLst/>
              <a:ahLst/>
              <a:cxnLst/>
              <a:rect l="l" t="t" r="r" b="b"/>
              <a:pathLst>
                <a:path w="1457474" h="1134180">
                  <a:moveTo>
                    <a:pt x="0" y="0"/>
                  </a:moveTo>
                  <a:lnTo>
                    <a:pt x="1457474" y="0"/>
                  </a:lnTo>
                  <a:lnTo>
                    <a:pt x="1457474" y="1134180"/>
                  </a:lnTo>
                  <a:lnTo>
                    <a:pt x="0" y="1134180"/>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he-IL"/>
            </a:p>
          </p:txBody>
        </p:sp>
      </p:grpSp>
      <p:pic>
        <p:nvPicPr>
          <p:cNvPr id="22" name="Picture 21">
            <a:extLst>
              <a:ext uri="{FF2B5EF4-FFF2-40B4-BE49-F238E27FC236}">
                <a16:creationId xmlns:a16="http://schemas.microsoft.com/office/drawing/2014/main" id="{D688AD6A-D3DD-B391-5F6A-AD37EE78BBBA}"/>
              </a:ext>
            </a:extLst>
          </p:cNvPr>
          <p:cNvPicPr>
            <a:picLocks noChangeAspect="1"/>
          </p:cNvPicPr>
          <p:nvPr/>
        </p:nvPicPr>
        <p:blipFill rotWithShape="1">
          <a:blip r:embed="rId20"/>
          <a:srcRect l="49618" r="35878"/>
          <a:stretch/>
        </p:blipFill>
        <p:spPr>
          <a:xfrm>
            <a:off x="14313996" y="4080531"/>
            <a:ext cx="1447800" cy="3755110"/>
          </a:xfrm>
          <a:prstGeom prst="rect">
            <a:avLst/>
          </a:prstGeom>
        </p:spPr>
      </p:pic>
      <p:sp>
        <p:nvSpPr>
          <p:cNvPr id="29" name="TextBox 28">
            <a:extLst>
              <a:ext uri="{FF2B5EF4-FFF2-40B4-BE49-F238E27FC236}">
                <a16:creationId xmlns:a16="http://schemas.microsoft.com/office/drawing/2014/main" id="{FE8B7AC9-7024-2FD7-3FA4-2343683D5829}"/>
              </a:ext>
            </a:extLst>
          </p:cNvPr>
          <p:cNvSpPr txBox="1"/>
          <p:nvPr/>
        </p:nvSpPr>
        <p:spPr>
          <a:xfrm>
            <a:off x="3726339" y="9410700"/>
            <a:ext cx="10849376" cy="689932"/>
          </a:xfrm>
          <a:prstGeom prst="rect">
            <a:avLst/>
          </a:prstGeom>
          <a:noFill/>
        </p:spPr>
        <p:txBody>
          <a:bodyPr wrap="square">
            <a:spAutoFit/>
          </a:bodyPr>
          <a:lstStyle/>
          <a:p>
            <a:endParaRPr lang="he-IL" dirty="0">
              <a:solidFill>
                <a:srgbClr val="000000"/>
              </a:solidFill>
              <a:effectLst/>
              <a:latin typeface="YAFdtfahXt8 0"/>
            </a:endParaRPr>
          </a:p>
          <a:p>
            <a:pPr algn="ctr" rtl="1">
              <a:lnSpc>
                <a:spcPts val="2500"/>
              </a:lnSpc>
            </a:pPr>
            <a:r>
              <a:rPr lang="he-IL" sz="2400" b="0" i="0" dirty="0">
                <a:solidFill>
                  <a:srgbClr val="000000"/>
                </a:solidFill>
                <a:effectLst/>
                <a:latin typeface="Segoe UI Semilight" panose="020B0402040204020203" pitchFamily="34" charset="0"/>
                <a:cs typeface="Segoe UI Semilight" panose="020B0402040204020203" pitchFamily="34" charset="0"/>
              </a:rPr>
              <a:t>המזכירות הפדגוגית, אגף שפות – הפיקוח על הוראת העברית ביסודי</a:t>
            </a:r>
            <a:endParaRPr lang="he-IL" sz="2800" dirty="0">
              <a:solidFill>
                <a:srgbClr val="000000"/>
              </a:solidFill>
              <a:effectLst/>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40760315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17">
            <a:extLst>
              <a:ext uri="{FF2B5EF4-FFF2-40B4-BE49-F238E27FC236}">
                <a16:creationId xmlns:a16="http://schemas.microsoft.com/office/drawing/2014/main" id="{43BBBD25-A344-5B25-E2E1-4B8DA114DA8D}"/>
              </a:ext>
            </a:extLst>
          </p:cNvPr>
          <p:cNvSpPr/>
          <p:nvPr/>
        </p:nvSpPr>
        <p:spPr>
          <a:xfrm>
            <a:off x="4196082" y="382063"/>
            <a:ext cx="11121089" cy="901163"/>
          </a:xfrm>
          <a:custGeom>
            <a:avLst/>
            <a:gdLst/>
            <a:ahLst/>
            <a:cxnLst/>
            <a:rect l="l" t="t" r="r" b="b"/>
            <a:pathLst>
              <a:path w="1063615" h="1053003">
                <a:moveTo>
                  <a:pt x="1063615" y="1053003"/>
                </a:moveTo>
                <a:lnTo>
                  <a:pt x="0" y="1045383"/>
                </a:lnTo>
                <a:lnTo>
                  <a:pt x="0" y="378436"/>
                </a:lnTo>
                <a:lnTo>
                  <a:pt x="17780" y="19050"/>
                </a:lnTo>
                <a:lnTo>
                  <a:pt x="528162" y="0"/>
                </a:lnTo>
                <a:lnTo>
                  <a:pt x="1044565" y="5080"/>
                </a:lnTo>
                <a:close/>
              </a:path>
            </a:pathLst>
          </a:custGeom>
          <a:solidFill>
            <a:schemeClr val="accent3">
              <a:lumMod val="20000"/>
              <a:lumOff val="80000"/>
            </a:schemeClr>
          </a:solidFill>
        </p:spPr>
        <p:txBody>
          <a:bodyPr anchor="ctr"/>
          <a:lstStyle/>
          <a:p>
            <a:pPr algn="ctr" rtl="1"/>
            <a:endParaRPr lang="he-IL" sz="3600" b="1" dirty="0">
              <a:latin typeface="Segoe UI Light" panose="020B0502040204020203" pitchFamily="34" charset="0"/>
              <a:cs typeface="Segoe UI Light" panose="020B0502040204020203" pitchFamily="34" charset="0"/>
            </a:endParaRPr>
          </a:p>
        </p:txBody>
      </p:sp>
      <p:grpSp>
        <p:nvGrpSpPr>
          <p:cNvPr id="5" name="Group 5"/>
          <p:cNvGrpSpPr/>
          <p:nvPr/>
        </p:nvGrpSpPr>
        <p:grpSpPr>
          <a:xfrm>
            <a:off x="921237" y="780664"/>
            <a:ext cx="16445527" cy="8725671"/>
            <a:chOff x="0" y="0"/>
            <a:chExt cx="21927369" cy="11634228"/>
          </a:xfrm>
        </p:grpSpPr>
        <p:sp>
          <p:nvSpPr>
            <p:cNvPr id="6" name="Freeform 6"/>
            <p:cNvSpPr/>
            <p:nvPr/>
          </p:nvSpPr>
          <p:spPr>
            <a:xfrm>
              <a:off x="18967810" y="261869"/>
              <a:ext cx="2959559" cy="10810780"/>
            </a:xfrm>
            <a:custGeom>
              <a:avLst/>
              <a:gdLst/>
              <a:ahLst/>
              <a:cxnLst/>
              <a:rect l="l" t="t" r="r" b="b"/>
              <a:pathLst>
                <a:path w="2959559" h="6177834">
                  <a:moveTo>
                    <a:pt x="0" y="0"/>
                  </a:moveTo>
                  <a:lnTo>
                    <a:pt x="2959559" y="0"/>
                  </a:lnTo>
                  <a:lnTo>
                    <a:pt x="2959559" y="6177834"/>
                  </a:lnTo>
                  <a:lnTo>
                    <a:pt x="0" y="6177834"/>
                  </a:lnTo>
                  <a:lnTo>
                    <a:pt x="0" y="0"/>
                  </a:lnTo>
                  <a:close/>
                </a:path>
              </a:pathLst>
            </a:custGeom>
            <a:blipFill>
              <a:blip r:embed="rId3">
                <a:extLst>
                  <a:ext uri="{96DAC541-7B7A-43D3-8B79-37D633B846F1}">
                    <asvg:svgBlip xmlns:asvg="http://schemas.microsoft.com/office/drawing/2016/SVG/main" r:embed="rId4"/>
                  </a:ext>
                </a:extLst>
              </a:blip>
              <a:stretch>
                <a:fillRect l="-187821" b="-6546"/>
              </a:stretch>
            </a:blipFill>
          </p:spPr>
          <p:txBody>
            <a:bodyPr/>
            <a:lstStyle/>
            <a:p>
              <a:endParaRPr lang="he-IL"/>
            </a:p>
          </p:txBody>
        </p:sp>
        <p:sp>
          <p:nvSpPr>
            <p:cNvPr id="7" name="Freeform 7"/>
            <p:cNvSpPr/>
            <p:nvPr/>
          </p:nvSpPr>
          <p:spPr>
            <a:xfrm>
              <a:off x="551977" y="6111187"/>
              <a:ext cx="7792439" cy="5067876"/>
            </a:xfrm>
            <a:custGeom>
              <a:avLst/>
              <a:gdLst/>
              <a:ahLst/>
              <a:cxnLst/>
              <a:rect l="l" t="t" r="r" b="b"/>
              <a:pathLst>
                <a:path w="7792439" h="5067876">
                  <a:moveTo>
                    <a:pt x="0" y="0"/>
                  </a:moveTo>
                  <a:lnTo>
                    <a:pt x="7792439" y="0"/>
                  </a:lnTo>
                  <a:lnTo>
                    <a:pt x="7792439" y="5067876"/>
                  </a:lnTo>
                  <a:lnTo>
                    <a:pt x="0" y="5067876"/>
                  </a:lnTo>
                  <a:lnTo>
                    <a:pt x="0" y="0"/>
                  </a:lnTo>
                  <a:close/>
                </a:path>
              </a:pathLst>
            </a:custGeom>
            <a:blipFill>
              <a:blip r:embed="rId3">
                <a:extLst>
                  <a:ext uri="{96DAC541-7B7A-43D3-8B79-37D633B846F1}">
                    <asvg:svgBlip xmlns:asvg="http://schemas.microsoft.com/office/drawing/2016/SVG/main" r:embed="rId4"/>
                  </a:ext>
                </a:extLst>
              </a:blip>
              <a:stretch>
                <a:fillRect t="-29882" r="-9314"/>
              </a:stretch>
            </a:blipFill>
          </p:spPr>
          <p:txBody>
            <a:bodyPr/>
            <a:lstStyle/>
            <a:p>
              <a:endParaRPr lang="he-IL"/>
            </a:p>
          </p:txBody>
        </p:sp>
        <p:grpSp>
          <p:nvGrpSpPr>
            <p:cNvPr id="8" name="Group 8"/>
            <p:cNvGrpSpPr/>
            <p:nvPr/>
          </p:nvGrpSpPr>
          <p:grpSpPr>
            <a:xfrm>
              <a:off x="7926954" y="10750360"/>
              <a:ext cx="11560262" cy="625341"/>
              <a:chOff x="0" y="0"/>
              <a:chExt cx="9391053" cy="508000"/>
            </a:xfrm>
          </p:grpSpPr>
          <p:sp>
            <p:nvSpPr>
              <p:cNvPr id="9" name="Freeform 9"/>
              <p:cNvSpPr/>
              <p:nvPr/>
            </p:nvSpPr>
            <p:spPr>
              <a:xfrm>
                <a:off x="0" y="215900"/>
                <a:ext cx="9391053" cy="76200"/>
              </a:xfrm>
              <a:custGeom>
                <a:avLst/>
                <a:gdLst/>
                <a:ahLst/>
                <a:cxnLst/>
                <a:rect l="l" t="t" r="r" b="b"/>
                <a:pathLst>
                  <a:path w="9391053" h="76200">
                    <a:moveTo>
                      <a:pt x="0" y="0"/>
                    </a:moveTo>
                    <a:lnTo>
                      <a:pt x="9391053" y="0"/>
                    </a:lnTo>
                    <a:lnTo>
                      <a:pt x="9391053" y="76200"/>
                    </a:lnTo>
                    <a:lnTo>
                      <a:pt x="0" y="76200"/>
                    </a:lnTo>
                    <a:close/>
                  </a:path>
                </a:pathLst>
              </a:custGeom>
              <a:solidFill>
                <a:srgbClr val="2B3547"/>
              </a:solidFill>
            </p:spPr>
            <p:txBody>
              <a:bodyPr/>
              <a:lstStyle/>
              <a:p>
                <a:endParaRPr lang="he-IL"/>
              </a:p>
            </p:txBody>
          </p:sp>
        </p:grpSp>
        <p:grpSp>
          <p:nvGrpSpPr>
            <p:cNvPr id="10" name="Group 10"/>
            <p:cNvGrpSpPr/>
            <p:nvPr/>
          </p:nvGrpSpPr>
          <p:grpSpPr>
            <a:xfrm>
              <a:off x="7968740" y="0"/>
              <a:ext cx="11346563" cy="625341"/>
              <a:chOff x="0" y="0"/>
              <a:chExt cx="9217454" cy="508000"/>
            </a:xfrm>
          </p:grpSpPr>
          <p:sp>
            <p:nvSpPr>
              <p:cNvPr id="11" name="Freeform 11"/>
              <p:cNvSpPr/>
              <p:nvPr/>
            </p:nvSpPr>
            <p:spPr>
              <a:xfrm>
                <a:off x="0" y="215900"/>
                <a:ext cx="9217454" cy="76200"/>
              </a:xfrm>
              <a:custGeom>
                <a:avLst/>
                <a:gdLst/>
                <a:ahLst/>
                <a:cxnLst/>
                <a:rect l="l" t="t" r="r" b="b"/>
                <a:pathLst>
                  <a:path w="9217454" h="76200">
                    <a:moveTo>
                      <a:pt x="0" y="0"/>
                    </a:moveTo>
                    <a:lnTo>
                      <a:pt x="9217454" y="0"/>
                    </a:lnTo>
                    <a:lnTo>
                      <a:pt x="9217454" y="76200"/>
                    </a:lnTo>
                    <a:lnTo>
                      <a:pt x="0" y="76200"/>
                    </a:lnTo>
                    <a:close/>
                  </a:path>
                </a:pathLst>
              </a:custGeom>
              <a:solidFill>
                <a:srgbClr val="2B3547"/>
              </a:solidFill>
            </p:spPr>
            <p:txBody>
              <a:bodyPr/>
              <a:lstStyle/>
              <a:p>
                <a:endParaRPr lang="he-IL"/>
              </a:p>
            </p:txBody>
          </p:sp>
        </p:grpSp>
        <p:sp>
          <p:nvSpPr>
            <p:cNvPr id="12" name="Freeform 12"/>
            <p:cNvSpPr/>
            <p:nvPr/>
          </p:nvSpPr>
          <p:spPr>
            <a:xfrm>
              <a:off x="602777" y="274571"/>
              <a:ext cx="7667927" cy="6079240"/>
            </a:xfrm>
            <a:custGeom>
              <a:avLst/>
              <a:gdLst/>
              <a:ahLst/>
              <a:cxnLst/>
              <a:rect l="l" t="t" r="r" b="b"/>
              <a:pathLst>
                <a:path w="7667927" h="6079240">
                  <a:moveTo>
                    <a:pt x="0" y="0"/>
                  </a:moveTo>
                  <a:lnTo>
                    <a:pt x="7667927" y="0"/>
                  </a:lnTo>
                  <a:lnTo>
                    <a:pt x="7667927" y="6079239"/>
                  </a:lnTo>
                  <a:lnTo>
                    <a:pt x="0" y="6079239"/>
                  </a:lnTo>
                  <a:lnTo>
                    <a:pt x="0" y="0"/>
                  </a:lnTo>
                  <a:close/>
                </a:path>
              </a:pathLst>
            </a:custGeom>
            <a:blipFill>
              <a:blip r:embed="rId3">
                <a:extLst>
                  <a:ext uri="{96DAC541-7B7A-43D3-8B79-37D633B846F1}">
                    <asvg:svgBlip xmlns:asvg="http://schemas.microsoft.com/office/drawing/2016/SVG/main" r:embed="rId4"/>
                  </a:ext>
                </a:extLst>
              </a:blip>
              <a:stretch>
                <a:fillRect r="-11089" b="-8274"/>
              </a:stretch>
            </a:blipFill>
          </p:spPr>
          <p:txBody>
            <a:bodyPr/>
            <a:lstStyle/>
            <a:p>
              <a:endParaRPr lang="he-IL"/>
            </a:p>
          </p:txBody>
        </p:sp>
        <p:sp>
          <p:nvSpPr>
            <p:cNvPr id="15" name="Freeform 15"/>
            <p:cNvSpPr/>
            <p:nvPr/>
          </p:nvSpPr>
          <p:spPr>
            <a:xfrm flipH="1">
              <a:off x="312671" y="11072651"/>
              <a:ext cx="1797114" cy="561577"/>
            </a:xfrm>
            <a:custGeom>
              <a:avLst/>
              <a:gdLst/>
              <a:ahLst/>
              <a:cxnLst/>
              <a:rect l="l" t="t" r="r" b="b"/>
              <a:pathLst>
                <a:path w="1797114" h="561577">
                  <a:moveTo>
                    <a:pt x="1797113" y="0"/>
                  </a:moveTo>
                  <a:lnTo>
                    <a:pt x="0" y="0"/>
                  </a:lnTo>
                  <a:lnTo>
                    <a:pt x="0" y="561577"/>
                  </a:lnTo>
                  <a:lnTo>
                    <a:pt x="1797113" y="561577"/>
                  </a:lnTo>
                  <a:lnTo>
                    <a:pt x="1797113" y="0"/>
                  </a:lnTo>
                  <a:close/>
                </a:path>
              </a:pathLst>
            </a:custGeom>
            <a:blipFill>
              <a:blip r:embed="rId5">
                <a:extLst>
                  <a:ext uri="{96DAC541-7B7A-43D3-8B79-37D633B846F1}">
                    <asvg:svgBlip xmlns:asvg="http://schemas.microsoft.com/office/drawing/2016/SVG/main" r:embed="rId6"/>
                  </a:ext>
                </a:extLst>
              </a:blip>
              <a:stretch>
                <a:fillRect r="-92523"/>
              </a:stretch>
            </a:blipFill>
          </p:spPr>
          <p:txBody>
            <a:bodyPr/>
            <a:lstStyle/>
            <a:p>
              <a:endParaRPr lang="he-IL"/>
            </a:p>
          </p:txBody>
        </p:sp>
        <p:grpSp>
          <p:nvGrpSpPr>
            <p:cNvPr id="16" name="Group 16"/>
            <p:cNvGrpSpPr/>
            <p:nvPr/>
          </p:nvGrpSpPr>
          <p:grpSpPr>
            <a:xfrm rot="-5400000">
              <a:off x="-496201" y="10266586"/>
              <a:ext cx="1617743" cy="625341"/>
              <a:chOff x="0" y="0"/>
              <a:chExt cx="1314184" cy="508000"/>
            </a:xfrm>
          </p:grpSpPr>
          <p:sp>
            <p:nvSpPr>
              <p:cNvPr id="17" name="Freeform 17"/>
              <p:cNvSpPr/>
              <p:nvPr/>
            </p:nvSpPr>
            <p:spPr>
              <a:xfrm>
                <a:off x="0" y="215900"/>
                <a:ext cx="1314184" cy="76200"/>
              </a:xfrm>
              <a:custGeom>
                <a:avLst/>
                <a:gdLst/>
                <a:ahLst/>
                <a:cxnLst/>
                <a:rect l="l" t="t" r="r" b="b"/>
                <a:pathLst>
                  <a:path w="1314184" h="76200">
                    <a:moveTo>
                      <a:pt x="0" y="0"/>
                    </a:moveTo>
                    <a:lnTo>
                      <a:pt x="1314184" y="0"/>
                    </a:lnTo>
                    <a:lnTo>
                      <a:pt x="1314184" y="76200"/>
                    </a:lnTo>
                    <a:lnTo>
                      <a:pt x="0" y="76200"/>
                    </a:lnTo>
                    <a:close/>
                  </a:path>
                </a:pathLst>
              </a:custGeom>
              <a:solidFill>
                <a:srgbClr val="2B3547"/>
              </a:solidFill>
            </p:spPr>
            <p:txBody>
              <a:bodyPr/>
              <a:lstStyle/>
              <a:p>
                <a:endParaRPr lang="he-IL"/>
              </a:p>
            </p:txBody>
          </p:sp>
        </p:grpSp>
      </p:grpSp>
      <p:sp>
        <p:nvSpPr>
          <p:cNvPr id="35" name="Freeform 4">
            <a:extLst>
              <a:ext uri="{FF2B5EF4-FFF2-40B4-BE49-F238E27FC236}">
                <a16:creationId xmlns:a16="http://schemas.microsoft.com/office/drawing/2014/main" id="{9B9D7ABC-BDBF-7221-30C2-E45330222349}"/>
              </a:ext>
            </a:extLst>
          </p:cNvPr>
          <p:cNvSpPr/>
          <p:nvPr/>
        </p:nvSpPr>
        <p:spPr>
          <a:xfrm>
            <a:off x="4257384" y="402738"/>
            <a:ext cx="10948745" cy="874172"/>
          </a:xfrm>
          <a:custGeom>
            <a:avLst/>
            <a:gdLst/>
            <a:ahLst/>
            <a:cxnLst/>
            <a:rect l="l" t="t" r="r" b="b"/>
            <a:pathLst>
              <a:path w="4036804" h="650467">
                <a:moveTo>
                  <a:pt x="4002514" y="21590"/>
                </a:moveTo>
                <a:cubicBezTo>
                  <a:pt x="4003784" y="34290"/>
                  <a:pt x="4003784" y="44450"/>
                  <a:pt x="4005054" y="54610"/>
                </a:cubicBezTo>
                <a:cubicBezTo>
                  <a:pt x="4007594" y="72456"/>
                  <a:pt x="4008864" y="84199"/>
                  <a:pt x="4011404" y="95523"/>
                </a:cubicBezTo>
                <a:cubicBezTo>
                  <a:pt x="4011404" y="111879"/>
                  <a:pt x="4024104" y="434395"/>
                  <a:pt x="4030454" y="450751"/>
                </a:cubicBezTo>
                <a:cubicBezTo>
                  <a:pt x="4036804" y="475496"/>
                  <a:pt x="4032994" y="500659"/>
                  <a:pt x="4032994" y="525404"/>
                </a:cubicBezTo>
                <a:cubicBezTo>
                  <a:pt x="4032994" y="547212"/>
                  <a:pt x="4034264" y="567343"/>
                  <a:pt x="4035534" y="589507"/>
                </a:cubicBezTo>
                <a:cubicBezTo>
                  <a:pt x="4035534" y="611097"/>
                  <a:pt x="4035534" y="625067"/>
                  <a:pt x="4035534" y="649197"/>
                </a:cubicBezTo>
                <a:cubicBezTo>
                  <a:pt x="4012674" y="649197"/>
                  <a:pt x="3992354" y="650467"/>
                  <a:pt x="3964502" y="649197"/>
                </a:cubicBezTo>
                <a:cubicBezTo>
                  <a:pt x="3762240" y="644117"/>
                  <a:pt x="3556865" y="650467"/>
                  <a:pt x="3354603" y="645387"/>
                </a:cubicBezTo>
                <a:cubicBezTo>
                  <a:pt x="3233246" y="641577"/>
                  <a:pt x="3115000" y="644117"/>
                  <a:pt x="2993643" y="641577"/>
                </a:cubicBezTo>
                <a:cubicBezTo>
                  <a:pt x="2937631" y="640307"/>
                  <a:pt x="2881620" y="639037"/>
                  <a:pt x="2825609" y="637767"/>
                </a:cubicBezTo>
                <a:cubicBezTo>
                  <a:pt x="2791380" y="637767"/>
                  <a:pt x="2760263" y="639037"/>
                  <a:pt x="2726034" y="639037"/>
                </a:cubicBezTo>
                <a:cubicBezTo>
                  <a:pt x="2638906" y="637767"/>
                  <a:pt x="2399302" y="639037"/>
                  <a:pt x="2312174" y="637767"/>
                </a:cubicBezTo>
                <a:cubicBezTo>
                  <a:pt x="2249940" y="636497"/>
                  <a:pt x="1005248" y="645387"/>
                  <a:pt x="943014" y="644117"/>
                </a:cubicBezTo>
                <a:cubicBezTo>
                  <a:pt x="927455" y="644117"/>
                  <a:pt x="908785" y="645387"/>
                  <a:pt x="893226" y="645387"/>
                </a:cubicBezTo>
                <a:cubicBezTo>
                  <a:pt x="855885" y="645387"/>
                  <a:pt x="821656" y="646657"/>
                  <a:pt x="784315" y="646657"/>
                </a:cubicBezTo>
                <a:cubicBezTo>
                  <a:pt x="690964" y="646657"/>
                  <a:pt x="600723" y="645387"/>
                  <a:pt x="507372" y="644117"/>
                </a:cubicBezTo>
                <a:cubicBezTo>
                  <a:pt x="451360" y="642847"/>
                  <a:pt x="395349" y="641577"/>
                  <a:pt x="342450" y="640307"/>
                </a:cubicBezTo>
                <a:cubicBezTo>
                  <a:pt x="242875" y="639037"/>
                  <a:pt x="143299" y="637767"/>
                  <a:pt x="48260" y="637767"/>
                </a:cubicBezTo>
                <a:cubicBezTo>
                  <a:pt x="38100" y="637767"/>
                  <a:pt x="29210" y="637767"/>
                  <a:pt x="19050" y="636497"/>
                </a:cubicBezTo>
                <a:cubicBezTo>
                  <a:pt x="10160" y="635227"/>
                  <a:pt x="5080" y="628877"/>
                  <a:pt x="7620" y="619987"/>
                </a:cubicBezTo>
                <a:cubicBezTo>
                  <a:pt x="16510" y="588313"/>
                  <a:pt x="12700" y="577828"/>
                  <a:pt x="11430" y="566924"/>
                </a:cubicBezTo>
                <a:cubicBezTo>
                  <a:pt x="10160" y="544696"/>
                  <a:pt x="6350" y="522887"/>
                  <a:pt x="7620" y="500659"/>
                </a:cubicBezTo>
                <a:cubicBezTo>
                  <a:pt x="5080" y="472979"/>
                  <a:pt x="0" y="130333"/>
                  <a:pt x="7620" y="102233"/>
                </a:cubicBezTo>
                <a:cubicBezTo>
                  <a:pt x="8890" y="96781"/>
                  <a:pt x="7620" y="90909"/>
                  <a:pt x="8890" y="85457"/>
                </a:cubicBezTo>
                <a:cubicBezTo>
                  <a:pt x="10160" y="76650"/>
                  <a:pt x="12700" y="67004"/>
                  <a:pt x="13970" y="44450"/>
                </a:cubicBezTo>
                <a:cubicBezTo>
                  <a:pt x="13970" y="41910"/>
                  <a:pt x="15240" y="39370"/>
                  <a:pt x="16510" y="38100"/>
                </a:cubicBezTo>
                <a:cubicBezTo>
                  <a:pt x="38100" y="35560"/>
                  <a:pt x="65506" y="30480"/>
                  <a:pt x="115294" y="29210"/>
                </a:cubicBezTo>
                <a:cubicBezTo>
                  <a:pt x="199311" y="25400"/>
                  <a:pt x="283327" y="22860"/>
                  <a:pt x="370456" y="20320"/>
                </a:cubicBezTo>
                <a:cubicBezTo>
                  <a:pt x="429578" y="17780"/>
                  <a:pt x="488701" y="16510"/>
                  <a:pt x="544712" y="13970"/>
                </a:cubicBezTo>
                <a:cubicBezTo>
                  <a:pt x="600724" y="11430"/>
                  <a:pt x="659846" y="8890"/>
                  <a:pt x="715857" y="8890"/>
                </a:cubicBezTo>
                <a:cubicBezTo>
                  <a:pt x="778092" y="7620"/>
                  <a:pt x="840327" y="10160"/>
                  <a:pt x="902561" y="8890"/>
                </a:cubicBezTo>
                <a:cubicBezTo>
                  <a:pt x="980354" y="8890"/>
                  <a:pt x="2389967" y="6350"/>
                  <a:pt x="2467760" y="5080"/>
                </a:cubicBezTo>
                <a:cubicBezTo>
                  <a:pt x="2542442" y="3810"/>
                  <a:pt x="2617124" y="2540"/>
                  <a:pt x="2694917" y="2540"/>
                </a:cubicBezTo>
                <a:cubicBezTo>
                  <a:pt x="2822497" y="1270"/>
                  <a:pt x="2946967" y="0"/>
                  <a:pt x="3074548" y="0"/>
                </a:cubicBezTo>
                <a:cubicBezTo>
                  <a:pt x="3127447" y="0"/>
                  <a:pt x="3183458" y="2540"/>
                  <a:pt x="3236357" y="2540"/>
                </a:cubicBezTo>
                <a:cubicBezTo>
                  <a:pt x="3382609" y="3810"/>
                  <a:pt x="3531971" y="5080"/>
                  <a:pt x="3678223" y="7620"/>
                </a:cubicBezTo>
                <a:cubicBezTo>
                  <a:pt x="3756016" y="8890"/>
                  <a:pt x="3833809" y="12700"/>
                  <a:pt x="3911602" y="16510"/>
                </a:cubicBezTo>
                <a:cubicBezTo>
                  <a:pt x="3930273" y="16510"/>
                  <a:pt x="3948943" y="16510"/>
                  <a:pt x="3964502" y="16510"/>
                </a:cubicBezTo>
                <a:cubicBezTo>
                  <a:pt x="3983464" y="17780"/>
                  <a:pt x="3992354" y="20320"/>
                  <a:pt x="4002514" y="21590"/>
                </a:cubicBezTo>
                <a:close/>
                <a:moveTo>
                  <a:pt x="4012674" y="632687"/>
                </a:moveTo>
                <a:cubicBezTo>
                  <a:pt x="4013944" y="616177"/>
                  <a:pt x="4015214" y="603477"/>
                  <a:pt x="4015214" y="590777"/>
                </a:cubicBezTo>
                <a:cubicBezTo>
                  <a:pt x="4013944" y="565246"/>
                  <a:pt x="4012674" y="543018"/>
                  <a:pt x="4012674" y="519113"/>
                </a:cubicBezTo>
                <a:cubicBezTo>
                  <a:pt x="4012674" y="508209"/>
                  <a:pt x="4015214" y="497304"/>
                  <a:pt x="4013944" y="486400"/>
                </a:cubicBezTo>
                <a:cubicBezTo>
                  <a:pt x="4013944" y="476334"/>
                  <a:pt x="4012674" y="465850"/>
                  <a:pt x="4011404" y="455784"/>
                </a:cubicBezTo>
                <a:cubicBezTo>
                  <a:pt x="4006324" y="440266"/>
                  <a:pt x="3994894" y="119009"/>
                  <a:pt x="3994894" y="103491"/>
                </a:cubicBezTo>
                <a:cubicBezTo>
                  <a:pt x="3992354" y="90490"/>
                  <a:pt x="3989814" y="77069"/>
                  <a:pt x="3987274" y="63500"/>
                </a:cubicBezTo>
                <a:cubicBezTo>
                  <a:pt x="3986004" y="44450"/>
                  <a:pt x="3984734" y="43180"/>
                  <a:pt x="3955166" y="41910"/>
                </a:cubicBezTo>
                <a:cubicBezTo>
                  <a:pt x="3945831" y="41910"/>
                  <a:pt x="3939608" y="41910"/>
                  <a:pt x="3930273" y="40640"/>
                </a:cubicBezTo>
                <a:cubicBezTo>
                  <a:pt x="3852480" y="36830"/>
                  <a:pt x="3771575" y="31750"/>
                  <a:pt x="3693781" y="30480"/>
                </a:cubicBezTo>
                <a:cubicBezTo>
                  <a:pt x="3503966" y="26670"/>
                  <a:pt x="3311039" y="25400"/>
                  <a:pt x="3121224" y="22860"/>
                </a:cubicBezTo>
                <a:cubicBezTo>
                  <a:pt x="3093218" y="22860"/>
                  <a:pt x="3062101" y="22860"/>
                  <a:pt x="3034095" y="22860"/>
                </a:cubicBezTo>
                <a:cubicBezTo>
                  <a:pt x="2987419" y="22860"/>
                  <a:pt x="2940743" y="22860"/>
                  <a:pt x="2897179" y="22860"/>
                </a:cubicBezTo>
                <a:cubicBezTo>
                  <a:pt x="2797604" y="22860"/>
                  <a:pt x="2698028" y="22860"/>
                  <a:pt x="2601565" y="24130"/>
                </a:cubicBezTo>
                <a:cubicBezTo>
                  <a:pt x="2517548" y="25400"/>
                  <a:pt x="1101712" y="29210"/>
                  <a:pt x="1017695" y="29210"/>
                </a:cubicBezTo>
                <a:cubicBezTo>
                  <a:pt x="880779" y="29210"/>
                  <a:pt x="743863" y="26670"/>
                  <a:pt x="606947" y="33020"/>
                </a:cubicBezTo>
                <a:cubicBezTo>
                  <a:pt x="535377" y="36830"/>
                  <a:pt x="466919" y="36830"/>
                  <a:pt x="398461" y="38100"/>
                </a:cubicBezTo>
                <a:cubicBezTo>
                  <a:pt x="280215" y="41910"/>
                  <a:pt x="161970" y="45720"/>
                  <a:pt x="49530" y="50800"/>
                </a:cubicBezTo>
                <a:cubicBezTo>
                  <a:pt x="36830" y="50800"/>
                  <a:pt x="34290" y="53340"/>
                  <a:pt x="33020" y="65746"/>
                </a:cubicBezTo>
                <a:cubicBezTo>
                  <a:pt x="31750" y="73295"/>
                  <a:pt x="31750" y="80844"/>
                  <a:pt x="30480" y="88393"/>
                </a:cubicBezTo>
                <a:cubicBezTo>
                  <a:pt x="29210" y="100975"/>
                  <a:pt x="26670" y="113137"/>
                  <a:pt x="25400" y="125719"/>
                </a:cubicBezTo>
                <a:cubicBezTo>
                  <a:pt x="20320" y="139140"/>
                  <a:pt x="26670" y="467108"/>
                  <a:pt x="29210" y="480528"/>
                </a:cubicBezTo>
                <a:cubicBezTo>
                  <a:pt x="29210" y="494788"/>
                  <a:pt x="29210" y="509467"/>
                  <a:pt x="30480" y="523726"/>
                </a:cubicBezTo>
                <a:cubicBezTo>
                  <a:pt x="30480" y="534211"/>
                  <a:pt x="33020" y="544696"/>
                  <a:pt x="33020" y="555181"/>
                </a:cubicBezTo>
                <a:cubicBezTo>
                  <a:pt x="33020" y="566505"/>
                  <a:pt x="33020" y="577828"/>
                  <a:pt x="31750" y="590777"/>
                </a:cubicBezTo>
                <a:cubicBezTo>
                  <a:pt x="31750" y="594587"/>
                  <a:pt x="31750" y="597127"/>
                  <a:pt x="31750" y="600937"/>
                </a:cubicBezTo>
                <a:cubicBezTo>
                  <a:pt x="31750" y="611097"/>
                  <a:pt x="35560" y="614907"/>
                  <a:pt x="44450" y="614907"/>
                </a:cubicBezTo>
                <a:cubicBezTo>
                  <a:pt x="71730" y="614907"/>
                  <a:pt x="115294" y="616177"/>
                  <a:pt x="155746" y="616177"/>
                </a:cubicBezTo>
                <a:cubicBezTo>
                  <a:pt x="214869" y="616177"/>
                  <a:pt x="277104" y="613637"/>
                  <a:pt x="336227" y="616177"/>
                </a:cubicBezTo>
                <a:cubicBezTo>
                  <a:pt x="432690" y="619987"/>
                  <a:pt x="529154" y="622527"/>
                  <a:pt x="625617" y="621257"/>
                </a:cubicBezTo>
                <a:cubicBezTo>
                  <a:pt x="687852" y="619987"/>
                  <a:pt x="746975" y="622527"/>
                  <a:pt x="809209" y="622527"/>
                </a:cubicBezTo>
                <a:cubicBezTo>
                  <a:pt x="899449" y="622527"/>
                  <a:pt x="989690" y="621257"/>
                  <a:pt x="1079930" y="622527"/>
                </a:cubicBezTo>
                <a:cubicBezTo>
                  <a:pt x="1213734" y="623797"/>
                  <a:pt x="2682470" y="613637"/>
                  <a:pt x="2819386" y="616177"/>
                </a:cubicBezTo>
                <a:cubicBezTo>
                  <a:pt x="2878509" y="617447"/>
                  <a:pt x="2937631" y="618717"/>
                  <a:pt x="2993643" y="618717"/>
                </a:cubicBezTo>
                <a:cubicBezTo>
                  <a:pt x="3096330" y="621257"/>
                  <a:pt x="3195905" y="617447"/>
                  <a:pt x="3298592" y="621257"/>
                </a:cubicBezTo>
                <a:cubicBezTo>
                  <a:pt x="3382609" y="623797"/>
                  <a:pt x="3466625" y="623797"/>
                  <a:pt x="3550642" y="626337"/>
                </a:cubicBezTo>
                <a:cubicBezTo>
                  <a:pt x="3675111" y="630147"/>
                  <a:pt x="3799580" y="632687"/>
                  <a:pt x="3924049" y="633957"/>
                </a:cubicBezTo>
                <a:cubicBezTo>
                  <a:pt x="3970725" y="633957"/>
                  <a:pt x="3992354" y="632687"/>
                  <a:pt x="4012674" y="632687"/>
                </a:cubicBezTo>
                <a:close/>
              </a:path>
            </a:pathLst>
          </a:custGeom>
          <a:solidFill>
            <a:schemeClr val="bg2">
              <a:lumMod val="90000"/>
            </a:schemeClr>
          </a:solidFill>
        </p:spPr>
        <p:txBody>
          <a:bodyPr/>
          <a:lstStyle/>
          <a:p>
            <a:endParaRPr lang="he-IL"/>
          </a:p>
        </p:txBody>
      </p:sp>
      <p:sp>
        <p:nvSpPr>
          <p:cNvPr id="37" name="TextBox 36">
            <a:extLst>
              <a:ext uri="{FF2B5EF4-FFF2-40B4-BE49-F238E27FC236}">
                <a16:creationId xmlns:a16="http://schemas.microsoft.com/office/drawing/2014/main" id="{79B825C4-40F4-E3C9-38F9-19AC290820F7}"/>
              </a:ext>
            </a:extLst>
          </p:cNvPr>
          <p:cNvSpPr txBox="1"/>
          <p:nvPr/>
        </p:nvSpPr>
        <p:spPr>
          <a:xfrm>
            <a:off x="4830421" y="428504"/>
            <a:ext cx="9040760" cy="584775"/>
          </a:xfrm>
          <a:prstGeom prst="rect">
            <a:avLst/>
          </a:prstGeom>
          <a:noFill/>
        </p:spPr>
        <p:txBody>
          <a:bodyPr wrap="square" rtlCol="1">
            <a:spAutoFit/>
          </a:bodyPr>
          <a:lstStyle/>
          <a:p>
            <a:pPr algn="r" rtl="1"/>
            <a:r>
              <a:rPr lang="he-IL" sz="3200" dirty="0">
                <a:latin typeface="Segoe UI Semilight" panose="020B0402040204020203" pitchFamily="34" charset="0"/>
                <a:cs typeface="Segoe UI Semilight" panose="020B0402040204020203" pitchFamily="34" charset="0"/>
              </a:rPr>
              <a:t>דנים בכיתה על המסר של הסיפור "האב והבנים"</a:t>
            </a:r>
          </a:p>
        </p:txBody>
      </p:sp>
      <p:sp>
        <p:nvSpPr>
          <p:cNvPr id="45" name="TextBox 44">
            <a:extLst>
              <a:ext uri="{FF2B5EF4-FFF2-40B4-BE49-F238E27FC236}">
                <a16:creationId xmlns:a16="http://schemas.microsoft.com/office/drawing/2014/main" id="{02391AA4-ED22-BCCF-9579-A32C73B7A4A6}"/>
              </a:ext>
            </a:extLst>
          </p:cNvPr>
          <p:cNvSpPr txBox="1"/>
          <p:nvPr/>
        </p:nvSpPr>
        <p:spPr>
          <a:xfrm>
            <a:off x="5338016" y="1535901"/>
            <a:ext cx="7485767" cy="1493037"/>
          </a:xfrm>
          <a:prstGeom prst="rect">
            <a:avLst/>
          </a:prstGeom>
          <a:noFill/>
        </p:spPr>
        <p:txBody>
          <a:bodyPr wrap="square" rtlCol="1">
            <a:spAutoFit/>
          </a:bodyPr>
          <a:lstStyle/>
          <a:p>
            <a:pPr marL="514350" indent="-514350" algn="r" rtl="1">
              <a:lnSpc>
                <a:spcPct val="150000"/>
              </a:lnSpc>
              <a:buFont typeface="+mj-lt"/>
              <a:buAutoNum type="arabicParenR"/>
            </a:pPr>
            <a:r>
              <a:rPr lang="he-IL" sz="3200" dirty="0">
                <a:latin typeface="Assistant" pitchFamily="2" charset="-79"/>
                <a:cs typeface="Assistant" pitchFamily="2" charset="-79"/>
              </a:rPr>
              <a:t>מהו המסר העולה מן הסיפור? </a:t>
            </a:r>
          </a:p>
          <a:p>
            <a:pPr marL="514350" indent="-514350" algn="r" rtl="1">
              <a:lnSpc>
                <a:spcPct val="150000"/>
              </a:lnSpc>
              <a:buFont typeface="+mj-lt"/>
              <a:buAutoNum type="arabicParenR"/>
            </a:pPr>
            <a:r>
              <a:rPr lang="he-IL" sz="3200" dirty="0">
                <a:latin typeface="Assistant" pitchFamily="2" charset="-79"/>
                <a:cs typeface="Assistant" pitchFamily="2" charset="-79"/>
              </a:rPr>
              <a:t>כיצד הסרטון והשיר קשורים לסיפור שלנו?</a:t>
            </a:r>
          </a:p>
        </p:txBody>
      </p:sp>
      <p:pic>
        <p:nvPicPr>
          <p:cNvPr id="20" name="תמונה 19">
            <a:extLst>
              <a:ext uri="{FF2B5EF4-FFF2-40B4-BE49-F238E27FC236}">
                <a16:creationId xmlns:a16="http://schemas.microsoft.com/office/drawing/2014/main" id="{38D7E66E-19BE-7F96-231C-236C81B897CC}"/>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385981" y="1073693"/>
            <a:ext cx="4040005" cy="1804916"/>
          </a:xfrm>
          <a:prstGeom prst="rect">
            <a:avLst/>
          </a:prstGeom>
        </p:spPr>
      </p:pic>
      <p:grpSp>
        <p:nvGrpSpPr>
          <p:cNvPr id="2" name="Group 1">
            <a:extLst>
              <a:ext uri="{FF2B5EF4-FFF2-40B4-BE49-F238E27FC236}">
                <a16:creationId xmlns:a16="http://schemas.microsoft.com/office/drawing/2014/main" id="{E4B62C4B-6803-7DC2-B373-7080B379678C}"/>
              </a:ext>
            </a:extLst>
          </p:cNvPr>
          <p:cNvGrpSpPr/>
          <p:nvPr/>
        </p:nvGrpSpPr>
        <p:grpSpPr>
          <a:xfrm>
            <a:off x="12877800" y="1482076"/>
            <a:ext cx="3181375" cy="880285"/>
            <a:chOff x="2075107" y="6280770"/>
            <a:chExt cx="3181375" cy="880285"/>
          </a:xfrm>
        </p:grpSpPr>
        <p:sp>
          <p:nvSpPr>
            <p:cNvPr id="3" name="Freeform 14">
              <a:extLst>
                <a:ext uri="{FF2B5EF4-FFF2-40B4-BE49-F238E27FC236}">
                  <a16:creationId xmlns:a16="http://schemas.microsoft.com/office/drawing/2014/main" id="{3F3FE40E-82BA-C9C4-2F0B-94CCEA99BDAB}"/>
                </a:ext>
              </a:extLst>
            </p:cNvPr>
            <p:cNvSpPr/>
            <p:nvPr/>
          </p:nvSpPr>
          <p:spPr>
            <a:xfrm>
              <a:off x="4342134" y="6437627"/>
              <a:ext cx="860331" cy="723428"/>
            </a:xfrm>
            <a:custGeom>
              <a:avLst/>
              <a:gdLst/>
              <a:ahLst/>
              <a:cxnLst/>
              <a:rect l="l" t="t" r="r" b="b"/>
              <a:pathLst>
                <a:path w="2061530" h="2198222">
                  <a:moveTo>
                    <a:pt x="0" y="0"/>
                  </a:moveTo>
                  <a:lnTo>
                    <a:pt x="2061530" y="0"/>
                  </a:lnTo>
                  <a:lnTo>
                    <a:pt x="2061530" y="2198222"/>
                  </a:lnTo>
                  <a:lnTo>
                    <a:pt x="0" y="219822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nchor="ctr"/>
            <a:lstStyle/>
            <a:p>
              <a:pPr algn="ctr"/>
              <a:r>
                <a:rPr lang="he-IL" sz="3600" dirty="0"/>
                <a:t> </a:t>
              </a:r>
            </a:p>
          </p:txBody>
        </p:sp>
        <p:grpSp>
          <p:nvGrpSpPr>
            <p:cNvPr id="4" name="Group 3">
              <a:extLst>
                <a:ext uri="{FF2B5EF4-FFF2-40B4-BE49-F238E27FC236}">
                  <a16:creationId xmlns:a16="http://schemas.microsoft.com/office/drawing/2014/main" id="{7FEEE7B5-D9EA-F063-154E-5D68C170C149}"/>
                </a:ext>
              </a:extLst>
            </p:cNvPr>
            <p:cNvGrpSpPr/>
            <p:nvPr/>
          </p:nvGrpSpPr>
          <p:grpSpPr>
            <a:xfrm>
              <a:off x="2075107" y="6280770"/>
              <a:ext cx="3181375" cy="860245"/>
              <a:chOff x="2075107" y="6280770"/>
              <a:chExt cx="3181375" cy="860245"/>
            </a:xfrm>
          </p:grpSpPr>
          <p:sp>
            <p:nvSpPr>
              <p:cNvPr id="13" name="TextBox 12">
                <a:extLst>
                  <a:ext uri="{FF2B5EF4-FFF2-40B4-BE49-F238E27FC236}">
                    <a16:creationId xmlns:a16="http://schemas.microsoft.com/office/drawing/2014/main" id="{58D9034E-B472-CAAF-FAC1-DE5D9566DFE1}"/>
                  </a:ext>
                </a:extLst>
              </p:cNvPr>
              <p:cNvSpPr txBox="1"/>
              <p:nvPr/>
            </p:nvSpPr>
            <p:spPr>
              <a:xfrm>
                <a:off x="2075107" y="6556240"/>
                <a:ext cx="2255544" cy="584775"/>
              </a:xfrm>
              <a:prstGeom prst="rect">
                <a:avLst/>
              </a:prstGeom>
              <a:noFill/>
            </p:spPr>
            <p:txBody>
              <a:bodyPr wrap="square" rtlCol="1">
                <a:spAutoFit/>
              </a:bodyPr>
              <a:lstStyle/>
              <a:p>
                <a:pPr algn="r" rtl="1"/>
                <a:r>
                  <a:rPr lang="he-IL" sz="3200" dirty="0">
                    <a:latin typeface="Segoe UI Semilight" panose="020B0402040204020203" pitchFamily="34" charset="0"/>
                    <a:cs typeface="Segoe UI Semilight" panose="020B0402040204020203" pitchFamily="34" charset="0"/>
                  </a:rPr>
                  <a:t>דיון בכיתה</a:t>
                </a:r>
              </a:p>
            </p:txBody>
          </p:sp>
          <p:pic>
            <p:nvPicPr>
              <p:cNvPr id="14" name="Picture 13">
                <a:extLst>
                  <a:ext uri="{FF2B5EF4-FFF2-40B4-BE49-F238E27FC236}">
                    <a16:creationId xmlns:a16="http://schemas.microsoft.com/office/drawing/2014/main" id="{CAAED074-1559-0E3B-019C-411447B75562}"/>
                  </a:ext>
                </a:extLst>
              </p:cNvPr>
              <p:cNvPicPr>
                <a:picLocks noChangeAspect="1"/>
              </p:cNvPicPr>
              <p:nvPr/>
            </p:nvPicPr>
            <p:blipFill>
              <a:blip r:embed="rId10">
                <a:clrChange>
                  <a:clrFrom>
                    <a:srgbClr val="FFFFFF"/>
                  </a:clrFrom>
                  <a:clrTo>
                    <a:srgbClr val="FFFFFF">
                      <a:alpha val="0"/>
                    </a:srgbClr>
                  </a:clrTo>
                </a:clrChange>
              </a:blip>
              <a:stretch>
                <a:fillRect/>
              </a:stretch>
            </p:blipFill>
            <p:spPr>
              <a:xfrm>
                <a:off x="4321837" y="6280770"/>
                <a:ext cx="934645" cy="825542"/>
              </a:xfrm>
              <a:prstGeom prst="rect">
                <a:avLst/>
              </a:prstGeom>
            </p:spPr>
          </p:pic>
        </p:grpSp>
      </p:grpSp>
      <p:sp>
        <p:nvSpPr>
          <p:cNvPr id="21" name="TextBox 20">
            <a:extLst>
              <a:ext uri="{FF2B5EF4-FFF2-40B4-BE49-F238E27FC236}">
                <a16:creationId xmlns:a16="http://schemas.microsoft.com/office/drawing/2014/main" id="{8EA827D4-D063-3D4F-7F86-A397E60D2567}"/>
              </a:ext>
            </a:extLst>
          </p:cNvPr>
          <p:cNvSpPr txBox="1"/>
          <p:nvPr/>
        </p:nvSpPr>
        <p:spPr>
          <a:xfrm>
            <a:off x="1597075" y="4589473"/>
            <a:ext cx="13831777" cy="3709029"/>
          </a:xfrm>
          <a:prstGeom prst="rect">
            <a:avLst/>
          </a:prstGeom>
          <a:noFill/>
        </p:spPr>
        <p:txBody>
          <a:bodyPr wrap="square">
            <a:spAutoFit/>
          </a:bodyPr>
          <a:lstStyle/>
          <a:p>
            <a:pPr algn="r" rtl="1">
              <a:lnSpc>
                <a:spcPct val="150000"/>
              </a:lnSpc>
            </a:pPr>
            <a:r>
              <a:rPr lang="he-IL" sz="3200" dirty="0">
                <a:latin typeface="Assistant" pitchFamily="2" charset="-79"/>
                <a:cs typeface="Assistant" pitchFamily="2" charset="-79"/>
              </a:rPr>
              <a:t>נכנסים ביחד כל הכיתה והמורה </a:t>
            </a:r>
            <a:r>
              <a:rPr lang="he-IL" sz="3200" dirty="0">
                <a:highlight>
                  <a:srgbClr val="F2DCDB"/>
                </a:highlight>
                <a:latin typeface="Assistant" pitchFamily="2" charset="-79"/>
                <a:cs typeface="Assistant" pitchFamily="2" charset="-79"/>
              </a:rPr>
              <a:t>לקישור</a:t>
            </a:r>
            <a:r>
              <a:rPr lang="he-IL" sz="3200" dirty="0">
                <a:latin typeface="Assistant" pitchFamily="2" charset="-79"/>
                <a:cs typeface="Assistant" pitchFamily="2" charset="-79"/>
              </a:rPr>
              <a:t> </a:t>
            </a:r>
            <a:r>
              <a:rPr lang="he-IL" sz="3200" b="1" dirty="0">
                <a:latin typeface="Assistant" pitchFamily="2" charset="-79"/>
                <a:cs typeface="Assistant" pitchFamily="2" charset="-79"/>
              </a:rPr>
              <a:t>למשימה 12 </a:t>
            </a:r>
            <a:r>
              <a:rPr lang="he-IL" sz="3200" dirty="0">
                <a:latin typeface="Assistant" pitchFamily="2" charset="-79"/>
                <a:cs typeface="Assistant" pitchFamily="2" charset="-79"/>
              </a:rPr>
              <a:t>– לוח שיתופי. </a:t>
            </a:r>
          </a:p>
          <a:p>
            <a:pPr algn="r" rtl="1">
              <a:lnSpc>
                <a:spcPct val="150000"/>
              </a:lnSpc>
            </a:pPr>
            <a:r>
              <a:rPr lang="he-IL" sz="3200" dirty="0">
                <a:latin typeface="Assistant" pitchFamily="2" charset="-79"/>
                <a:cs typeface="Assistant" pitchFamily="2" charset="-79"/>
              </a:rPr>
              <a:t>הסיפור "האב והבנים" הוא סיפור עממי שנכתב לפני שנים רבות. </a:t>
            </a:r>
            <a:br>
              <a:rPr lang="en-US" sz="3200" dirty="0">
                <a:latin typeface="Assistant" pitchFamily="2" charset="-79"/>
                <a:cs typeface="Assistant" pitchFamily="2" charset="-79"/>
              </a:rPr>
            </a:br>
            <a:r>
              <a:rPr lang="he-IL" sz="3200" dirty="0">
                <a:solidFill>
                  <a:srgbClr val="000000"/>
                </a:solidFill>
                <a:latin typeface="Assistant" pitchFamily="2" charset="-79"/>
                <a:cs typeface="Assistant" pitchFamily="2" charset="-79"/>
              </a:rPr>
              <a:t>כתבו בלוח המודעות השיתופי: </a:t>
            </a:r>
            <a:r>
              <a:rPr lang="he-IL" sz="3200" b="1" dirty="0">
                <a:solidFill>
                  <a:srgbClr val="000000"/>
                </a:solidFill>
                <a:latin typeface="Assistant" pitchFamily="2" charset="-79"/>
                <a:cs typeface="Assistant" pitchFamily="2" charset="-79"/>
              </a:rPr>
              <a:t>באיזה אופן הסיפור רלבנטי לחיים שלנו היום?</a:t>
            </a:r>
            <a:endParaRPr lang="he-IL" sz="3200" dirty="0">
              <a:solidFill>
                <a:srgbClr val="000000"/>
              </a:solidFill>
              <a:latin typeface="Assistant" pitchFamily="2" charset="-79"/>
              <a:cs typeface="Assistant" pitchFamily="2" charset="-79"/>
            </a:endParaRPr>
          </a:p>
          <a:p>
            <a:pPr algn="r" rtl="1">
              <a:lnSpc>
                <a:spcPct val="150000"/>
              </a:lnSpc>
            </a:pPr>
            <a:r>
              <a:rPr lang="he-IL" sz="3200" b="0" i="0" dirty="0">
                <a:solidFill>
                  <a:srgbClr val="000000"/>
                </a:solidFill>
                <a:effectLst/>
                <a:latin typeface="Assistant" pitchFamily="2" charset="-79"/>
                <a:cs typeface="Assistant" pitchFamily="2" charset="-79"/>
              </a:rPr>
              <a:t>אתם מוזמנים להתייחס למעגלים שונים שלכם: </a:t>
            </a:r>
            <a:r>
              <a:rPr lang="he-IL" sz="3200" b="1" i="0" dirty="0">
                <a:solidFill>
                  <a:srgbClr val="000000"/>
                </a:solidFill>
                <a:effectLst/>
                <a:latin typeface="Assistant" pitchFamily="2" charset="-79"/>
                <a:cs typeface="Assistant" pitchFamily="2" charset="-79"/>
              </a:rPr>
              <a:t>למשפחה</a:t>
            </a:r>
            <a:r>
              <a:rPr lang="he-IL" sz="3200" b="0" i="0" dirty="0">
                <a:solidFill>
                  <a:srgbClr val="000000"/>
                </a:solidFill>
                <a:effectLst/>
                <a:latin typeface="Assistant" pitchFamily="2" charset="-79"/>
                <a:cs typeface="Assistant" pitchFamily="2" charset="-79"/>
              </a:rPr>
              <a:t> , </a:t>
            </a:r>
            <a:r>
              <a:rPr lang="he-IL" sz="3200" b="1" i="0" dirty="0">
                <a:solidFill>
                  <a:srgbClr val="000000"/>
                </a:solidFill>
                <a:effectLst/>
                <a:latin typeface="Assistant" pitchFamily="2" charset="-79"/>
                <a:cs typeface="Assistant" pitchFamily="2" charset="-79"/>
              </a:rPr>
              <a:t>לכיתה</a:t>
            </a:r>
            <a:r>
              <a:rPr lang="he-IL" sz="3200" b="0" i="0" dirty="0">
                <a:solidFill>
                  <a:srgbClr val="000000"/>
                </a:solidFill>
                <a:effectLst/>
                <a:latin typeface="Assistant" pitchFamily="2" charset="-79"/>
                <a:cs typeface="Assistant" pitchFamily="2" charset="-79"/>
              </a:rPr>
              <a:t>, </a:t>
            </a:r>
            <a:r>
              <a:rPr lang="he-IL" sz="3200" b="1" i="0" dirty="0">
                <a:solidFill>
                  <a:srgbClr val="000000"/>
                </a:solidFill>
                <a:effectLst/>
                <a:latin typeface="Assistant" pitchFamily="2" charset="-79"/>
                <a:cs typeface="Assistant" pitchFamily="2" charset="-79"/>
              </a:rPr>
              <a:t>למדינה</a:t>
            </a:r>
            <a:r>
              <a:rPr lang="he-IL" sz="3200" b="0" i="0" dirty="0">
                <a:solidFill>
                  <a:srgbClr val="000000"/>
                </a:solidFill>
                <a:effectLst/>
                <a:latin typeface="Assistant" pitchFamily="2" charset="-79"/>
                <a:cs typeface="Assistant" pitchFamily="2" charset="-79"/>
              </a:rPr>
              <a:t> ולכל מעגל נוסף שאתם נמצאים בו. </a:t>
            </a:r>
          </a:p>
        </p:txBody>
      </p:sp>
      <p:grpSp>
        <p:nvGrpSpPr>
          <p:cNvPr id="22" name="Group 21">
            <a:extLst>
              <a:ext uri="{FF2B5EF4-FFF2-40B4-BE49-F238E27FC236}">
                <a16:creationId xmlns:a16="http://schemas.microsoft.com/office/drawing/2014/main" id="{4F152CC0-01D5-8A7C-2D56-FFBD526BDDD8}"/>
              </a:ext>
            </a:extLst>
          </p:cNvPr>
          <p:cNvGrpSpPr/>
          <p:nvPr/>
        </p:nvGrpSpPr>
        <p:grpSpPr>
          <a:xfrm>
            <a:off x="15561039" y="4589473"/>
            <a:ext cx="1313044" cy="981817"/>
            <a:chOff x="13389223" y="142973"/>
            <a:chExt cx="1511983" cy="1223308"/>
          </a:xfrm>
        </p:grpSpPr>
        <p:sp>
          <p:nvSpPr>
            <p:cNvPr id="23" name="Freeform 2">
              <a:extLst>
                <a:ext uri="{FF2B5EF4-FFF2-40B4-BE49-F238E27FC236}">
                  <a16:creationId xmlns:a16="http://schemas.microsoft.com/office/drawing/2014/main" id="{0A1CBF99-ADBB-4D70-561C-D208785462D9}"/>
                </a:ext>
              </a:extLst>
            </p:cNvPr>
            <p:cNvSpPr/>
            <p:nvPr/>
          </p:nvSpPr>
          <p:spPr>
            <a:xfrm>
              <a:off x="13389223" y="142973"/>
              <a:ext cx="1511983" cy="1223308"/>
            </a:xfrm>
            <a:custGeom>
              <a:avLst/>
              <a:gdLst/>
              <a:ahLst/>
              <a:cxnLst/>
              <a:rect l="l" t="t" r="r" b="b"/>
              <a:pathLst>
                <a:path w="7047943" h="7515262">
                  <a:moveTo>
                    <a:pt x="0" y="0"/>
                  </a:moveTo>
                  <a:lnTo>
                    <a:pt x="7047943" y="0"/>
                  </a:lnTo>
                  <a:lnTo>
                    <a:pt x="7047943" y="7515262"/>
                  </a:lnTo>
                  <a:lnTo>
                    <a:pt x="0" y="7515262"/>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he-IL" dirty="0"/>
            </a:p>
          </p:txBody>
        </p:sp>
        <p:sp>
          <p:nvSpPr>
            <p:cNvPr id="24" name="Freeform 18">
              <a:extLst>
                <a:ext uri="{FF2B5EF4-FFF2-40B4-BE49-F238E27FC236}">
                  <a16:creationId xmlns:a16="http://schemas.microsoft.com/office/drawing/2014/main" id="{5AB026C4-501C-581A-28DA-F12B7EFA007A}"/>
                </a:ext>
              </a:extLst>
            </p:cNvPr>
            <p:cNvSpPr/>
            <p:nvPr/>
          </p:nvSpPr>
          <p:spPr>
            <a:xfrm>
              <a:off x="13817482" y="467207"/>
              <a:ext cx="655463" cy="574840"/>
            </a:xfrm>
            <a:custGeom>
              <a:avLst/>
              <a:gdLst/>
              <a:ahLst/>
              <a:cxnLst/>
              <a:rect l="l" t="t" r="r" b="b"/>
              <a:pathLst>
                <a:path w="1457474" h="1134180">
                  <a:moveTo>
                    <a:pt x="0" y="0"/>
                  </a:moveTo>
                  <a:lnTo>
                    <a:pt x="1457474" y="0"/>
                  </a:lnTo>
                  <a:lnTo>
                    <a:pt x="1457474" y="1134180"/>
                  </a:lnTo>
                  <a:lnTo>
                    <a:pt x="0" y="113418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he-IL"/>
            </a:p>
          </p:txBody>
        </p:sp>
      </p:grpSp>
      <p:sp>
        <p:nvSpPr>
          <p:cNvPr id="19" name="TextBox 18">
            <a:extLst>
              <a:ext uri="{FF2B5EF4-FFF2-40B4-BE49-F238E27FC236}">
                <a16:creationId xmlns:a16="http://schemas.microsoft.com/office/drawing/2014/main" id="{52FEF9D7-2F32-583B-3DF0-2643189A0D58}"/>
              </a:ext>
            </a:extLst>
          </p:cNvPr>
          <p:cNvSpPr txBox="1"/>
          <p:nvPr/>
        </p:nvSpPr>
        <p:spPr>
          <a:xfrm>
            <a:off x="3726339" y="9410700"/>
            <a:ext cx="10849376" cy="689932"/>
          </a:xfrm>
          <a:prstGeom prst="rect">
            <a:avLst/>
          </a:prstGeom>
          <a:noFill/>
        </p:spPr>
        <p:txBody>
          <a:bodyPr wrap="square">
            <a:spAutoFit/>
          </a:bodyPr>
          <a:lstStyle/>
          <a:p>
            <a:endParaRPr lang="he-IL" dirty="0">
              <a:solidFill>
                <a:srgbClr val="000000"/>
              </a:solidFill>
              <a:effectLst/>
              <a:latin typeface="YAFdtfahXt8 0"/>
            </a:endParaRPr>
          </a:p>
          <a:p>
            <a:pPr algn="ctr" rtl="1">
              <a:lnSpc>
                <a:spcPts val="2500"/>
              </a:lnSpc>
            </a:pPr>
            <a:r>
              <a:rPr lang="he-IL" sz="2400" b="0" i="0" dirty="0">
                <a:solidFill>
                  <a:srgbClr val="000000"/>
                </a:solidFill>
                <a:effectLst/>
                <a:latin typeface="Segoe UI Semilight" panose="020B0402040204020203" pitchFamily="34" charset="0"/>
                <a:cs typeface="Segoe UI Semilight" panose="020B0402040204020203" pitchFamily="34" charset="0"/>
              </a:rPr>
              <a:t>המזכירות הפדגוגית, אגף שפות – הפיקוח על הוראת העברית ביסודי</a:t>
            </a:r>
            <a:endParaRPr lang="he-IL" sz="2800" dirty="0">
              <a:solidFill>
                <a:srgbClr val="000000"/>
              </a:solidFill>
              <a:effectLst/>
              <a:latin typeface="Segoe UI Semilight" panose="020B0402040204020203" pitchFamily="34" charset="0"/>
              <a:cs typeface="Segoe UI Semilight" panose="020B0402040204020203"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1000"/>
                                        <p:tgtEl>
                                          <p:spTgt spid="45"/>
                                        </p:tgtEl>
                                      </p:cBhvr>
                                    </p:animEffect>
                                    <p:anim calcmode="lin" valueType="num">
                                      <p:cBhvr>
                                        <p:cTn id="13" dur="1000" fill="hold"/>
                                        <p:tgtEl>
                                          <p:spTgt spid="45"/>
                                        </p:tgtEl>
                                        <p:attrNameLst>
                                          <p:attrName>ppt_x</p:attrName>
                                        </p:attrNameLst>
                                      </p:cBhvr>
                                      <p:tavLst>
                                        <p:tav tm="0">
                                          <p:val>
                                            <p:strVal val="#ppt_x"/>
                                          </p:val>
                                        </p:tav>
                                        <p:tav tm="100000">
                                          <p:val>
                                            <p:strVal val="#ppt_x"/>
                                          </p:val>
                                        </p:tav>
                                      </p:tavLst>
                                    </p:anim>
                                    <p:anim calcmode="lin" valueType="num">
                                      <p:cBhvr>
                                        <p:cTn id="14"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00"/>
                                        <p:tgtEl>
                                          <p:spTgt spid="21"/>
                                        </p:tgtEl>
                                      </p:cBhvr>
                                    </p:animEffect>
                                    <p:anim calcmode="lin" valueType="num">
                                      <p:cBhvr>
                                        <p:cTn id="20" dur="1000" fill="hold"/>
                                        <p:tgtEl>
                                          <p:spTgt spid="21"/>
                                        </p:tgtEl>
                                        <p:attrNameLst>
                                          <p:attrName>ppt_x</p:attrName>
                                        </p:attrNameLst>
                                      </p:cBhvr>
                                      <p:tavLst>
                                        <p:tav tm="0">
                                          <p:val>
                                            <p:strVal val="#ppt_x"/>
                                          </p:val>
                                        </p:tav>
                                        <p:tav tm="100000">
                                          <p:val>
                                            <p:strVal val="#ppt_x"/>
                                          </p:val>
                                        </p:tav>
                                      </p:tavLst>
                                    </p:anim>
                                    <p:anim calcmode="lin" valueType="num">
                                      <p:cBhvr>
                                        <p:cTn id="21" dur="1000" fill="hold"/>
                                        <p:tgtEl>
                                          <p:spTgt spid="21"/>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990981" y="780664"/>
            <a:ext cx="16445527" cy="9315836"/>
            <a:chOff x="0" y="0"/>
            <a:chExt cx="21927369" cy="11634228"/>
          </a:xfrm>
        </p:grpSpPr>
        <p:sp>
          <p:nvSpPr>
            <p:cNvPr id="6" name="Freeform 6"/>
            <p:cNvSpPr/>
            <p:nvPr/>
          </p:nvSpPr>
          <p:spPr>
            <a:xfrm>
              <a:off x="18967810" y="261869"/>
              <a:ext cx="2959559" cy="10810780"/>
            </a:xfrm>
            <a:custGeom>
              <a:avLst/>
              <a:gdLst/>
              <a:ahLst/>
              <a:cxnLst/>
              <a:rect l="l" t="t" r="r" b="b"/>
              <a:pathLst>
                <a:path w="2959559" h="6177834">
                  <a:moveTo>
                    <a:pt x="0" y="0"/>
                  </a:moveTo>
                  <a:lnTo>
                    <a:pt x="2959559" y="0"/>
                  </a:lnTo>
                  <a:lnTo>
                    <a:pt x="2959559" y="6177834"/>
                  </a:lnTo>
                  <a:lnTo>
                    <a:pt x="0" y="6177834"/>
                  </a:lnTo>
                  <a:lnTo>
                    <a:pt x="0" y="0"/>
                  </a:lnTo>
                  <a:close/>
                </a:path>
              </a:pathLst>
            </a:custGeom>
            <a:blipFill>
              <a:blip r:embed="rId3">
                <a:extLst>
                  <a:ext uri="{96DAC541-7B7A-43D3-8B79-37D633B846F1}">
                    <asvg:svgBlip xmlns:asvg="http://schemas.microsoft.com/office/drawing/2016/SVG/main" r:embed="rId4"/>
                  </a:ext>
                </a:extLst>
              </a:blip>
              <a:stretch>
                <a:fillRect l="-187821" b="-6546"/>
              </a:stretch>
            </a:blipFill>
          </p:spPr>
          <p:txBody>
            <a:bodyPr/>
            <a:lstStyle/>
            <a:p>
              <a:endParaRPr lang="he-IL"/>
            </a:p>
          </p:txBody>
        </p:sp>
        <p:sp>
          <p:nvSpPr>
            <p:cNvPr id="7" name="Freeform 7"/>
            <p:cNvSpPr/>
            <p:nvPr/>
          </p:nvSpPr>
          <p:spPr>
            <a:xfrm>
              <a:off x="551977" y="6111187"/>
              <a:ext cx="7792439" cy="5067876"/>
            </a:xfrm>
            <a:custGeom>
              <a:avLst/>
              <a:gdLst/>
              <a:ahLst/>
              <a:cxnLst/>
              <a:rect l="l" t="t" r="r" b="b"/>
              <a:pathLst>
                <a:path w="7792439" h="5067876">
                  <a:moveTo>
                    <a:pt x="0" y="0"/>
                  </a:moveTo>
                  <a:lnTo>
                    <a:pt x="7792439" y="0"/>
                  </a:lnTo>
                  <a:lnTo>
                    <a:pt x="7792439" y="5067876"/>
                  </a:lnTo>
                  <a:lnTo>
                    <a:pt x="0" y="5067876"/>
                  </a:lnTo>
                  <a:lnTo>
                    <a:pt x="0" y="0"/>
                  </a:lnTo>
                  <a:close/>
                </a:path>
              </a:pathLst>
            </a:custGeom>
            <a:blipFill>
              <a:blip r:embed="rId3">
                <a:extLst>
                  <a:ext uri="{96DAC541-7B7A-43D3-8B79-37D633B846F1}">
                    <asvg:svgBlip xmlns:asvg="http://schemas.microsoft.com/office/drawing/2016/SVG/main" r:embed="rId4"/>
                  </a:ext>
                </a:extLst>
              </a:blip>
              <a:stretch>
                <a:fillRect t="-29882" r="-9314"/>
              </a:stretch>
            </a:blipFill>
          </p:spPr>
          <p:txBody>
            <a:bodyPr/>
            <a:lstStyle/>
            <a:p>
              <a:endParaRPr lang="he-IL"/>
            </a:p>
          </p:txBody>
        </p:sp>
        <p:grpSp>
          <p:nvGrpSpPr>
            <p:cNvPr id="8" name="Group 8"/>
            <p:cNvGrpSpPr/>
            <p:nvPr/>
          </p:nvGrpSpPr>
          <p:grpSpPr>
            <a:xfrm>
              <a:off x="7926954" y="10750360"/>
              <a:ext cx="11560262" cy="625341"/>
              <a:chOff x="0" y="0"/>
              <a:chExt cx="9391053" cy="508000"/>
            </a:xfrm>
          </p:grpSpPr>
          <p:sp>
            <p:nvSpPr>
              <p:cNvPr id="9" name="Freeform 9"/>
              <p:cNvSpPr/>
              <p:nvPr/>
            </p:nvSpPr>
            <p:spPr>
              <a:xfrm>
                <a:off x="0" y="215900"/>
                <a:ext cx="9391053" cy="76200"/>
              </a:xfrm>
              <a:custGeom>
                <a:avLst/>
                <a:gdLst/>
                <a:ahLst/>
                <a:cxnLst/>
                <a:rect l="l" t="t" r="r" b="b"/>
                <a:pathLst>
                  <a:path w="9391053" h="76200">
                    <a:moveTo>
                      <a:pt x="0" y="0"/>
                    </a:moveTo>
                    <a:lnTo>
                      <a:pt x="9391053" y="0"/>
                    </a:lnTo>
                    <a:lnTo>
                      <a:pt x="9391053" y="76200"/>
                    </a:lnTo>
                    <a:lnTo>
                      <a:pt x="0" y="76200"/>
                    </a:lnTo>
                    <a:close/>
                  </a:path>
                </a:pathLst>
              </a:custGeom>
              <a:solidFill>
                <a:srgbClr val="2B3547"/>
              </a:solidFill>
            </p:spPr>
            <p:txBody>
              <a:bodyPr/>
              <a:lstStyle/>
              <a:p>
                <a:endParaRPr lang="he-IL"/>
              </a:p>
            </p:txBody>
          </p:sp>
        </p:grpSp>
        <p:grpSp>
          <p:nvGrpSpPr>
            <p:cNvPr id="10" name="Group 10"/>
            <p:cNvGrpSpPr/>
            <p:nvPr/>
          </p:nvGrpSpPr>
          <p:grpSpPr>
            <a:xfrm>
              <a:off x="7968740" y="0"/>
              <a:ext cx="11346563" cy="625341"/>
              <a:chOff x="0" y="0"/>
              <a:chExt cx="9217454" cy="508000"/>
            </a:xfrm>
          </p:grpSpPr>
          <p:sp>
            <p:nvSpPr>
              <p:cNvPr id="11" name="Freeform 11"/>
              <p:cNvSpPr/>
              <p:nvPr/>
            </p:nvSpPr>
            <p:spPr>
              <a:xfrm>
                <a:off x="0" y="215900"/>
                <a:ext cx="9217454" cy="76200"/>
              </a:xfrm>
              <a:custGeom>
                <a:avLst/>
                <a:gdLst/>
                <a:ahLst/>
                <a:cxnLst/>
                <a:rect l="l" t="t" r="r" b="b"/>
                <a:pathLst>
                  <a:path w="9217454" h="76200">
                    <a:moveTo>
                      <a:pt x="0" y="0"/>
                    </a:moveTo>
                    <a:lnTo>
                      <a:pt x="9217454" y="0"/>
                    </a:lnTo>
                    <a:lnTo>
                      <a:pt x="9217454" y="76200"/>
                    </a:lnTo>
                    <a:lnTo>
                      <a:pt x="0" y="76200"/>
                    </a:lnTo>
                    <a:close/>
                  </a:path>
                </a:pathLst>
              </a:custGeom>
              <a:solidFill>
                <a:srgbClr val="2B3547"/>
              </a:solidFill>
            </p:spPr>
            <p:txBody>
              <a:bodyPr/>
              <a:lstStyle/>
              <a:p>
                <a:endParaRPr lang="he-IL"/>
              </a:p>
            </p:txBody>
          </p:sp>
        </p:grpSp>
        <p:sp>
          <p:nvSpPr>
            <p:cNvPr id="12" name="Freeform 12"/>
            <p:cNvSpPr/>
            <p:nvPr/>
          </p:nvSpPr>
          <p:spPr>
            <a:xfrm>
              <a:off x="602777" y="274571"/>
              <a:ext cx="7667927" cy="6079240"/>
            </a:xfrm>
            <a:custGeom>
              <a:avLst/>
              <a:gdLst/>
              <a:ahLst/>
              <a:cxnLst/>
              <a:rect l="l" t="t" r="r" b="b"/>
              <a:pathLst>
                <a:path w="7667927" h="6079240">
                  <a:moveTo>
                    <a:pt x="0" y="0"/>
                  </a:moveTo>
                  <a:lnTo>
                    <a:pt x="7667927" y="0"/>
                  </a:lnTo>
                  <a:lnTo>
                    <a:pt x="7667927" y="6079239"/>
                  </a:lnTo>
                  <a:lnTo>
                    <a:pt x="0" y="6079239"/>
                  </a:lnTo>
                  <a:lnTo>
                    <a:pt x="0" y="0"/>
                  </a:lnTo>
                  <a:close/>
                </a:path>
              </a:pathLst>
            </a:custGeom>
            <a:blipFill>
              <a:blip r:embed="rId3">
                <a:extLst>
                  <a:ext uri="{96DAC541-7B7A-43D3-8B79-37D633B846F1}">
                    <asvg:svgBlip xmlns:asvg="http://schemas.microsoft.com/office/drawing/2016/SVG/main" r:embed="rId4"/>
                  </a:ext>
                </a:extLst>
              </a:blip>
              <a:stretch>
                <a:fillRect r="-11089" b="-8274"/>
              </a:stretch>
            </a:blipFill>
          </p:spPr>
          <p:txBody>
            <a:bodyPr/>
            <a:lstStyle/>
            <a:p>
              <a:endParaRPr lang="he-IL"/>
            </a:p>
          </p:txBody>
        </p:sp>
        <p:sp>
          <p:nvSpPr>
            <p:cNvPr id="15" name="Freeform 15"/>
            <p:cNvSpPr/>
            <p:nvPr/>
          </p:nvSpPr>
          <p:spPr>
            <a:xfrm flipH="1">
              <a:off x="312671" y="11072651"/>
              <a:ext cx="1797114" cy="561577"/>
            </a:xfrm>
            <a:custGeom>
              <a:avLst/>
              <a:gdLst/>
              <a:ahLst/>
              <a:cxnLst/>
              <a:rect l="l" t="t" r="r" b="b"/>
              <a:pathLst>
                <a:path w="1797114" h="561577">
                  <a:moveTo>
                    <a:pt x="1797113" y="0"/>
                  </a:moveTo>
                  <a:lnTo>
                    <a:pt x="0" y="0"/>
                  </a:lnTo>
                  <a:lnTo>
                    <a:pt x="0" y="561577"/>
                  </a:lnTo>
                  <a:lnTo>
                    <a:pt x="1797113" y="561577"/>
                  </a:lnTo>
                  <a:lnTo>
                    <a:pt x="1797113" y="0"/>
                  </a:lnTo>
                  <a:close/>
                </a:path>
              </a:pathLst>
            </a:custGeom>
            <a:blipFill>
              <a:blip r:embed="rId5">
                <a:extLst>
                  <a:ext uri="{96DAC541-7B7A-43D3-8B79-37D633B846F1}">
                    <asvg:svgBlip xmlns:asvg="http://schemas.microsoft.com/office/drawing/2016/SVG/main" r:embed="rId6"/>
                  </a:ext>
                </a:extLst>
              </a:blip>
              <a:stretch>
                <a:fillRect r="-92523"/>
              </a:stretch>
            </a:blipFill>
          </p:spPr>
          <p:txBody>
            <a:bodyPr/>
            <a:lstStyle/>
            <a:p>
              <a:endParaRPr lang="he-IL"/>
            </a:p>
          </p:txBody>
        </p:sp>
        <p:grpSp>
          <p:nvGrpSpPr>
            <p:cNvPr id="16" name="Group 16"/>
            <p:cNvGrpSpPr/>
            <p:nvPr/>
          </p:nvGrpSpPr>
          <p:grpSpPr>
            <a:xfrm rot="-5400000">
              <a:off x="-496201" y="10266586"/>
              <a:ext cx="1617743" cy="625341"/>
              <a:chOff x="0" y="0"/>
              <a:chExt cx="1314184" cy="508000"/>
            </a:xfrm>
          </p:grpSpPr>
          <p:sp>
            <p:nvSpPr>
              <p:cNvPr id="17" name="Freeform 17"/>
              <p:cNvSpPr/>
              <p:nvPr/>
            </p:nvSpPr>
            <p:spPr>
              <a:xfrm>
                <a:off x="0" y="215900"/>
                <a:ext cx="1314184" cy="76200"/>
              </a:xfrm>
              <a:custGeom>
                <a:avLst/>
                <a:gdLst/>
                <a:ahLst/>
                <a:cxnLst/>
                <a:rect l="l" t="t" r="r" b="b"/>
                <a:pathLst>
                  <a:path w="1314184" h="76200">
                    <a:moveTo>
                      <a:pt x="0" y="0"/>
                    </a:moveTo>
                    <a:lnTo>
                      <a:pt x="1314184" y="0"/>
                    </a:lnTo>
                    <a:lnTo>
                      <a:pt x="1314184" y="76200"/>
                    </a:lnTo>
                    <a:lnTo>
                      <a:pt x="0" y="76200"/>
                    </a:lnTo>
                    <a:close/>
                  </a:path>
                </a:pathLst>
              </a:custGeom>
              <a:solidFill>
                <a:srgbClr val="2B3547"/>
              </a:solidFill>
            </p:spPr>
            <p:txBody>
              <a:bodyPr/>
              <a:lstStyle/>
              <a:p>
                <a:endParaRPr lang="he-IL"/>
              </a:p>
            </p:txBody>
          </p:sp>
        </p:grpSp>
      </p:grpSp>
      <p:sp>
        <p:nvSpPr>
          <p:cNvPr id="45" name="TextBox 44">
            <a:extLst>
              <a:ext uri="{FF2B5EF4-FFF2-40B4-BE49-F238E27FC236}">
                <a16:creationId xmlns:a16="http://schemas.microsoft.com/office/drawing/2014/main" id="{02391AA4-ED22-BCCF-9579-A32C73B7A4A6}"/>
              </a:ext>
            </a:extLst>
          </p:cNvPr>
          <p:cNvSpPr txBox="1"/>
          <p:nvPr/>
        </p:nvSpPr>
        <p:spPr>
          <a:xfrm>
            <a:off x="2133600" y="3960739"/>
            <a:ext cx="14002160" cy="3855671"/>
          </a:xfrm>
          <a:prstGeom prst="rect">
            <a:avLst/>
          </a:prstGeom>
          <a:noFill/>
        </p:spPr>
        <p:txBody>
          <a:bodyPr wrap="square" rtlCol="1">
            <a:spAutoFit/>
          </a:bodyPr>
          <a:lstStyle/>
          <a:p>
            <a:pPr marL="514350" indent="-514350" algn="r" rtl="1">
              <a:lnSpc>
                <a:spcPct val="150000"/>
              </a:lnSpc>
              <a:buFont typeface="+mj-lt"/>
              <a:buAutoNum type="arabicParenR"/>
            </a:pPr>
            <a:r>
              <a:rPr lang="he-IL" sz="3200" dirty="0">
                <a:latin typeface="Segoe UI Semilight" panose="020B0402040204020203" pitchFamily="34" charset="0"/>
                <a:cs typeface="Segoe UI Semilight" panose="020B0402040204020203" pitchFamily="34" charset="0"/>
              </a:rPr>
              <a:t>חפשו שתי יוזמות חברתיות שמעידות על אחדות וספרו עליהן.</a:t>
            </a:r>
          </a:p>
          <a:p>
            <a:pPr marL="514350" indent="-514350" algn="r" rtl="1">
              <a:lnSpc>
                <a:spcPct val="150000"/>
              </a:lnSpc>
              <a:buFont typeface="+mj-lt"/>
              <a:buAutoNum type="arabicParenR"/>
            </a:pPr>
            <a:r>
              <a:rPr lang="he-IL" sz="3200" dirty="0">
                <a:latin typeface="Segoe UI Semilight" panose="020B0402040204020203" pitchFamily="34" charset="0"/>
                <a:cs typeface="Segoe UI Semilight" panose="020B0402040204020203" pitchFamily="34" charset="0"/>
              </a:rPr>
              <a:t>חפשו סרטונים, סיפורים ושירים שעוסקים במסר של אחדות. </a:t>
            </a:r>
          </a:p>
          <a:p>
            <a:pPr marL="514350" indent="-514350" algn="r" rtl="1">
              <a:lnSpc>
                <a:spcPct val="150000"/>
              </a:lnSpc>
              <a:buFont typeface="+mj-lt"/>
              <a:buAutoNum type="arabicParenR"/>
            </a:pPr>
            <a:r>
              <a:rPr lang="he-IL" sz="3200" dirty="0">
                <a:latin typeface="Segoe UI Semilight" panose="020B0402040204020203" pitchFamily="34" charset="0"/>
                <a:cs typeface="Segoe UI Semilight" panose="020B0402040204020203" pitchFamily="34" charset="0"/>
              </a:rPr>
              <a:t>צרו כרזה שמבליטה מסר מאחד ומחבר.</a:t>
            </a:r>
          </a:p>
          <a:p>
            <a:pPr marL="514350" indent="-514350" algn="r" rtl="1">
              <a:lnSpc>
                <a:spcPct val="150000"/>
              </a:lnSpc>
              <a:buFont typeface="+mj-lt"/>
              <a:buAutoNum type="arabicParenR"/>
            </a:pPr>
            <a:r>
              <a:rPr lang="he-IL" sz="3200" dirty="0">
                <a:latin typeface="Segoe UI Semilight" panose="020B0402040204020203" pitchFamily="34" charset="0"/>
                <a:cs typeface="Segoe UI Semilight" panose="020B0402040204020203" pitchFamily="34" charset="0"/>
              </a:rPr>
              <a:t>הציעו פרויקט במשפחה / בכיתה/ בביה"ס / בקהילה שמטרתו לחבר ולעשות מעשה טוב למען האחר</a:t>
            </a:r>
            <a:r>
              <a:rPr lang="he-IL" sz="4000" dirty="0">
                <a:latin typeface="Segoe UI Semilight" panose="020B0402040204020203" pitchFamily="34" charset="0"/>
                <a:cs typeface="Segoe UI Semilight" panose="020B0402040204020203" pitchFamily="34" charset="0"/>
              </a:rPr>
              <a:t>.</a:t>
            </a:r>
          </a:p>
        </p:txBody>
      </p:sp>
      <p:pic>
        <p:nvPicPr>
          <p:cNvPr id="13" name="גרפיקה 12" descr="קשר בחבל קו מיתאר">
            <a:extLst>
              <a:ext uri="{FF2B5EF4-FFF2-40B4-BE49-F238E27FC236}">
                <a16:creationId xmlns:a16="http://schemas.microsoft.com/office/drawing/2014/main" id="{27862D50-8418-87C5-91B4-7235C8EBA99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5304939" y="7838216"/>
            <a:ext cx="1981200" cy="1981200"/>
          </a:xfrm>
          <a:prstGeom prst="rect">
            <a:avLst/>
          </a:prstGeom>
        </p:spPr>
      </p:pic>
      <p:grpSp>
        <p:nvGrpSpPr>
          <p:cNvPr id="19" name="Group 18">
            <a:extLst>
              <a:ext uri="{FF2B5EF4-FFF2-40B4-BE49-F238E27FC236}">
                <a16:creationId xmlns:a16="http://schemas.microsoft.com/office/drawing/2014/main" id="{21DAA2FD-D79E-3924-E92E-F22C8E872DDE}"/>
              </a:ext>
            </a:extLst>
          </p:cNvPr>
          <p:cNvGrpSpPr/>
          <p:nvPr/>
        </p:nvGrpSpPr>
        <p:grpSpPr>
          <a:xfrm>
            <a:off x="7776137" y="2122200"/>
            <a:ext cx="8284027" cy="1695804"/>
            <a:chOff x="7776137" y="1928809"/>
            <a:chExt cx="8284027" cy="1695804"/>
          </a:xfrm>
        </p:grpSpPr>
        <p:sp>
          <p:nvSpPr>
            <p:cNvPr id="35" name="Freeform 4">
              <a:extLst>
                <a:ext uri="{FF2B5EF4-FFF2-40B4-BE49-F238E27FC236}">
                  <a16:creationId xmlns:a16="http://schemas.microsoft.com/office/drawing/2014/main" id="{9B9D7ABC-BDBF-7221-30C2-E45330222349}"/>
                </a:ext>
              </a:extLst>
            </p:cNvPr>
            <p:cNvSpPr/>
            <p:nvPr/>
          </p:nvSpPr>
          <p:spPr>
            <a:xfrm>
              <a:off x="9585573" y="2750441"/>
              <a:ext cx="6474591" cy="874172"/>
            </a:xfrm>
            <a:custGeom>
              <a:avLst/>
              <a:gdLst/>
              <a:ahLst/>
              <a:cxnLst/>
              <a:rect l="l" t="t" r="r" b="b"/>
              <a:pathLst>
                <a:path w="4036804" h="650467">
                  <a:moveTo>
                    <a:pt x="4002514" y="21590"/>
                  </a:moveTo>
                  <a:cubicBezTo>
                    <a:pt x="4003784" y="34290"/>
                    <a:pt x="4003784" y="44450"/>
                    <a:pt x="4005054" y="54610"/>
                  </a:cubicBezTo>
                  <a:cubicBezTo>
                    <a:pt x="4007594" y="72456"/>
                    <a:pt x="4008864" y="84199"/>
                    <a:pt x="4011404" y="95523"/>
                  </a:cubicBezTo>
                  <a:cubicBezTo>
                    <a:pt x="4011404" y="111879"/>
                    <a:pt x="4024104" y="434395"/>
                    <a:pt x="4030454" y="450751"/>
                  </a:cubicBezTo>
                  <a:cubicBezTo>
                    <a:pt x="4036804" y="475496"/>
                    <a:pt x="4032994" y="500659"/>
                    <a:pt x="4032994" y="525404"/>
                  </a:cubicBezTo>
                  <a:cubicBezTo>
                    <a:pt x="4032994" y="547212"/>
                    <a:pt x="4034264" y="567343"/>
                    <a:pt x="4035534" y="589507"/>
                  </a:cubicBezTo>
                  <a:cubicBezTo>
                    <a:pt x="4035534" y="611097"/>
                    <a:pt x="4035534" y="625067"/>
                    <a:pt x="4035534" y="649197"/>
                  </a:cubicBezTo>
                  <a:cubicBezTo>
                    <a:pt x="4012674" y="649197"/>
                    <a:pt x="3992354" y="650467"/>
                    <a:pt x="3964502" y="649197"/>
                  </a:cubicBezTo>
                  <a:cubicBezTo>
                    <a:pt x="3762240" y="644117"/>
                    <a:pt x="3556865" y="650467"/>
                    <a:pt x="3354603" y="645387"/>
                  </a:cubicBezTo>
                  <a:cubicBezTo>
                    <a:pt x="3233246" y="641577"/>
                    <a:pt x="3115000" y="644117"/>
                    <a:pt x="2993643" y="641577"/>
                  </a:cubicBezTo>
                  <a:cubicBezTo>
                    <a:pt x="2937631" y="640307"/>
                    <a:pt x="2881620" y="639037"/>
                    <a:pt x="2825609" y="637767"/>
                  </a:cubicBezTo>
                  <a:cubicBezTo>
                    <a:pt x="2791380" y="637767"/>
                    <a:pt x="2760263" y="639037"/>
                    <a:pt x="2726034" y="639037"/>
                  </a:cubicBezTo>
                  <a:cubicBezTo>
                    <a:pt x="2638906" y="637767"/>
                    <a:pt x="2399302" y="639037"/>
                    <a:pt x="2312174" y="637767"/>
                  </a:cubicBezTo>
                  <a:cubicBezTo>
                    <a:pt x="2249940" y="636497"/>
                    <a:pt x="1005248" y="645387"/>
                    <a:pt x="943014" y="644117"/>
                  </a:cubicBezTo>
                  <a:cubicBezTo>
                    <a:pt x="927455" y="644117"/>
                    <a:pt x="908785" y="645387"/>
                    <a:pt x="893226" y="645387"/>
                  </a:cubicBezTo>
                  <a:cubicBezTo>
                    <a:pt x="855885" y="645387"/>
                    <a:pt x="821656" y="646657"/>
                    <a:pt x="784315" y="646657"/>
                  </a:cubicBezTo>
                  <a:cubicBezTo>
                    <a:pt x="690964" y="646657"/>
                    <a:pt x="600723" y="645387"/>
                    <a:pt x="507372" y="644117"/>
                  </a:cubicBezTo>
                  <a:cubicBezTo>
                    <a:pt x="451360" y="642847"/>
                    <a:pt x="395349" y="641577"/>
                    <a:pt x="342450" y="640307"/>
                  </a:cubicBezTo>
                  <a:cubicBezTo>
                    <a:pt x="242875" y="639037"/>
                    <a:pt x="143299" y="637767"/>
                    <a:pt x="48260" y="637767"/>
                  </a:cubicBezTo>
                  <a:cubicBezTo>
                    <a:pt x="38100" y="637767"/>
                    <a:pt x="29210" y="637767"/>
                    <a:pt x="19050" y="636497"/>
                  </a:cubicBezTo>
                  <a:cubicBezTo>
                    <a:pt x="10160" y="635227"/>
                    <a:pt x="5080" y="628877"/>
                    <a:pt x="7620" y="619987"/>
                  </a:cubicBezTo>
                  <a:cubicBezTo>
                    <a:pt x="16510" y="588313"/>
                    <a:pt x="12700" y="577828"/>
                    <a:pt x="11430" y="566924"/>
                  </a:cubicBezTo>
                  <a:cubicBezTo>
                    <a:pt x="10160" y="544696"/>
                    <a:pt x="6350" y="522887"/>
                    <a:pt x="7620" y="500659"/>
                  </a:cubicBezTo>
                  <a:cubicBezTo>
                    <a:pt x="5080" y="472979"/>
                    <a:pt x="0" y="130333"/>
                    <a:pt x="7620" y="102233"/>
                  </a:cubicBezTo>
                  <a:cubicBezTo>
                    <a:pt x="8890" y="96781"/>
                    <a:pt x="7620" y="90909"/>
                    <a:pt x="8890" y="85457"/>
                  </a:cubicBezTo>
                  <a:cubicBezTo>
                    <a:pt x="10160" y="76650"/>
                    <a:pt x="12700" y="67004"/>
                    <a:pt x="13970" y="44450"/>
                  </a:cubicBezTo>
                  <a:cubicBezTo>
                    <a:pt x="13970" y="41910"/>
                    <a:pt x="15240" y="39370"/>
                    <a:pt x="16510" y="38100"/>
                  </a:cubicBezTo>
                  <a:cubicBezTo>
                    <a:pt x="38100" y="35560"/>
                    <a:pt x="65506" y="30480"/>
                    <a:pt x="115294" y="29210"/>
                  </a:cubicBezTo>
                  <a:cubicBezTo>
                    <a:pt x="199311" y="25400"/>
                    <a:pt x="283327" y="22860"/>
                    <a:pt x="370456" y="20320"/>
                  </a:cubicBezTo>
                  <a:cubicBezTo>
                    <a:pt x="429578" y="17780"/>
                    <a:pt x="488701" y="16510"/>
                    <a:pt x="544712" y="13970"/>
                  </a:cubicBezTo>
                  <a:cubicBezTo>
                    <a:pt x="600724" y="11430"/>
                    <a:pt x="659846" y="8890"/>
                    <a:pt x="715857" y="8890"/>
                  </a:cubicBezTo>
                  <a:cubicBezTo>
                    <a:pt x="778092" y="7620"/>
                    <a:pt x="840327" y="10160"/>
                    <a:pt x="902561" y="8890"/>
                  </a:cubicBezTo>
                  <a:cubicBezTo>
                    <a:pt x="980354" y="8890"/>
                    <a:pt x="2389967" y="6350"/>
                    <a:pt x="2467760" y="5080"/>
                  </a:cubicBezTo>
                  <a:cubicBezTo>
                    <a:pt x="2542442" y="3810"/>
                    <a:pt x="2617124" y="2540"/>
                    <a:pt x="2694917" y="2540"/>
                  </a:cubicBezTo>
                  <a:cubicBezTo>
                    <a:pt x="2822497" y="1270"/>
                    <a:pt x="2946967" y="0"/>
                    <a:pt x="3074548" y="0"/>
                  </a:cubicBezTo>
                  <a:cubicBezTo>
                    <a:pt x="3127447" y="0"/>
                    <a:pt x="3183458" y="2540"/>
                    <a:pt x="3236357" y="2540"/>
                  </a:cubicBezTo>
                  <a:cubicBezTo>
                    <a:pt x="3382609" y="3810"/>
                    <a:pt x="3531971" y="5080"/>
                    <a:pt x="3678223" y="7620"/>
                  </a:cubicBezTo>
                  <a:cubicBezTo>
                    <a:pt x="3756016" y="8890"/>
                    <a:pt x="3833809" y="12700"/>
                    <a:pt x="3911602" y="16510"/>
                  </a:cubicBezTo>
                  <a:cubicBezTo>
                    <a:pt x="3930273" y="16510"/>
                    <a:pt x="3948943" y="16510"/>
                    <a:pt x="3964502" y="16510"/>
                  </a:cubicBezTo>
                  <a:cubicBezTo>
                    <a:pt x="3983464" y="17780"/>
                    <a:pt x="3992354" y="20320"/>
                    <a:pt x="4002514" y="21590"/>
                  </a:cubicBezTo>
                  <a:close/>
                  <a:moveTo>
                    <a:pt x="4012674" y="632687"/>
                  </a:moveTo>
                  <a:cubicBezTo>
                    <a:pt x="4013944" y="616177"/>
                    <a:pt x="4015214" y="603477"/>
                    <a:pt x="4015214" y="590777"/>
                  </a:cubicBezTo>
                  <a:cubicBezTo>
                    <a:pt x="4013944" y="565246"/>
                    <a:pt x="4012674" y="543018"/>
                    <a:pt x="4012674" y="519113"/>
                  </a:cubicBezTo>
                  <a:cubicBezTo>
                    <a:pt x="4012674" y="508209"/>
                    <a:pt x="4015214" y="497304"/>
                    <a:pt x="4013944" y="486400"/>
                  </a:cubicBezTo>
                  <a:cubicBezTo>
                    <a:pt x="4013944" y="476334"/>
                    <a:pt x="4012674" y="465850"/>
                    <a:pt x="4011404" y="455784"/>
                  </a:cubicBezTo>
                  <a:cubicBezTo>
                    <a:pt x="4006324" y="440266"/>
                    <a:pt x="3994894" y="119009"/>
                    <a:pt x="3994894" y="103491"/>
                  </a:cubicBezTo>
                  <a:cubicBezTo>
                    <a:pt x="3992354" y="90490"/>
                    <a:pt x="3989814" y="77069"/>
                    <a:pt x="3987274" y="63500"/>
                  </a:cubicBezTo>
                  <a:cubicBezTo>
                    <a:pt x="3986004" y="44450"/>
                    <a:pt x="3984734" y="43180"/>
                    <a:pt x="3955166" y="41910"/>
                  </a:cubicBezTo>
                  <a:cubicBezTo>
                    <a:pt x="3945831" y="41910"/>
                    <a:pt x="3939608" y="41910"/>
                    <a:pt x="3930273" y="40640"/>
                  </a:cubicBezTo>
                  <a:cubicBezTo>
                    <a:pt x="3852480" y="36830"/>
                    <a:pt x="3771575" y="31750"/>
                    <a:pt x="3693781" y="30480"/>
                  </a:cubicBezTo>
                  <a:cubicBezTo>
                    <a:pt x="3503966" y="26670"/>
                    <a:pt x="3311039" y="25400"/>
                    <a:pt x="3121224" y="22860"/>
                  </a:cubicBezTo>
                  <a:cubicBezTo>
                    <a:pt x="3093218" y="22860"/>
                    <a:pt x="3062101" y="22860"/>
                    <a:pt x="3034095" y="22860"/>
                  </a:cubicBezTo>
                  <a:cubicBezTo>
                    <a:pt x="2987419" y="22860"/>
                    <a:pt x="2940743" y="22860"/>
                    <a:pt x="2897179" y="22860"/>
                  </a:cubicBezTo>
                  <a:cubicBezTo>
                    <a:pt x="2797604" y="22860"/>
                    <a:pt x="2698028" y="22860"/>
                    <a:pt x="2601565" y="24130"/>
                  </a:cubicBezTo>
                  <a:cubicBezTo>
                    <a:pt x="2517548" y="25400"/>
                    <a:pt x="1101712" y="29210"/>
                    <a:pt x="1017695" y="29210"/>
                  </a:cubicBezTo>
                  <a:cubicBezTo>
                    <a:pt x="880779" y="29210"/>
                    <a:pt x="743863" y="26670"/>
                    <a:pt x="606947" y="33020"/>
                  </a:cubicBezTo>
                  <a:cubicBezTo>
                    <a:pt x="535377" y="36830"/>
                    <a:pt x="466919" y="36830"/>
                    <a:pt x="398461" y="38100"/>
                  </a:cubicBezTo>
                  <a:cubicBezTo>
                    <a:pt x="280215" y="41910"/>
                    <a:pt x="161970" y="45720"/>
                    <a:pt x="49530" y="50800"/>
                  </a:cubicBezTo>
                  <a:cubicBezTo>
                    <a:pt x="36830" y="50800"/>
                    <a:pt x="34290" y="53340"/>
                    <a:pt x="33020" y="65746"/>
                  </a:cubicBezTo>
                  <a:cubicBezTo>
                    <a:pt x="31750" y="73295"/>
                    <a:pt x="31750" y="80844"/>
                    <a:pt x="30480" y="88393"/>
                  </a:cubicBezTo>
                  <a:cubicBezTo>
                    <a:pt x="29210" y="100975"/>
                    <a:pt x="26670" y="113137"/>
                    <a:pt x="25400" y="125719"/>
                  </a:cubicBezTo>
                  <a:cubicBezTo>
                    <a:pt x="20320" y="139140"/>
                    <a:pt x="26670" y="467108"/>
                    <a:pt x="29210" y="480528"/>
                  </a:cubicBezTo>
                  <a:cubicBezTo>
                    <a:pt x="29210" y="494788"/>
                    <a:pt x="29210" y="509467"/>
                    <a:pt x="30480" y="523726"/>
                  </a:cubicBezTo>
                  <a:cubicBezTo>
                    <a:pt x="30480" y="534211"/>
                    <a:pt x="33020" y="544696"/>
                    <a:pt x="33020" y="555181"/>
                  </a:cubicBezTo>
                  <a:cubicBezTo>
                    <a:pt x="33020" y="566505"/>
                    <a:pt x="33020" y="577828"/>
                    <a:pt x="31750" y="590777"/>
                  </a:cubicBezTo>
                  <a:cubicBezTo>
                    <a:pt x="31750" y="594587"/>
                    <a:pt x="31750" y="597127"/>
                    <a:pt x="31750" y="600937"/>
                  </a:cubicBezTo>
                  <a:cubicBezTo>
                    <a:pt x="31750" y="611097"/>
                    <a:pt x="35560" y="614907"/>
                    <a:pt x="44450" y="614907"/>
                  </a:cubicBezTo>
                  <a:cubicBezTo>
                    <a:pt x="71730" y="614907"/>
                    <a:pt x="115294" y="616177"/>
                    <a:pt x="155746" y="616177"/>
                  </a:cubicBezTo>
                  <a:cubicBezTo>
                    <a:pt x="214869" y="616177"/>
                    <a:pt x="277104" y="613637"/>
                    <a:pt x="336227" y="616177"/>
                  </a:cubicBezTo>
                  <a:cubicBezTo>
                    <a:pt x="432690" y="619987"/>
                    <a:pt x="529154" y="622527"/>
                    <a:pt x="625617" y="621257"/>
                  </a:cubicBezTo>
                  <a:cubicBezTo>
                    <a:pt x="687852" y="619987"/>
                    <a:pt x="746975" y="622527"/>
                    <a:pt x="809209" y="622527"/>
                  </a:cubicBezTo>
                  <a:cubicBezTo>
                    <a:pt x="899449" y="622527"/>
                    <a:pt x="989690" y="621257"/>
                    <a:pt x="1079930" y="622527"/>
                  </a:cubicBezTo>
                  <a:cubicBezTo>
                    <a:pt x="1213734" y="623797"/>
                    <a:pt x="2682470" y="613637"/>
                    <a:pt x="2819386" y="616177"/>
                  </a:cubicBezTo>
                  <a:cubicBezTo>
                    <a:pt x="2878509" y="617447"/>
                    <a:pt x="2937631" y="618717"/>
                    <a:pt x="2993643" y="618717"/>
                  </a:cubicBezTo>
                  <a:cubicBezTo>
                    <a:pt x="3096330" y="621257"/>
                    <a:pt x="3195905" y="617447"/>
                    <a:pt x="3298592" y="621257"/>
                  </a:cubicBezTo>
                  <a:cubicBezTo>
                    <a:pt x="3382609" y="623797"/>
                    <a:pt x="3466625" y="623797"/>
                    <a:pt x="3550642" y="626337"/>
                  </a:cubicBezTo>
                  <a:cubicBezTo>
                    <a:pt x="3675111" y="630147"/>
                    <a:pt x="3799580" y="632687"/>
                    <a:pt x="3924049" y="633957"/>
                  </a:cubicBezTo>
                  <a:cubicBezTo>
                    <a:pt x="3970725" y="633957"/>
                    <a:pt x="3992354" y="632687"/>
                    <a:pt x="4012674" y="632687"/>
                  </a:cubicBezTo>
                  <a:close/>
                </a:path>
              </a:pathLst>
            </a:custGeom>
            <a:solidFill>
              <a:schemeClr val="bg2">
                <a:lumMod val="90000"/>
              </a:schemeClr>
            </a:solidFill>
          </p:spPr>
          <p:txBody>
            <a:bodyPr/>
            <a:lstStyle/>
            <a:p>
              <a:endParaRPr lang="he-IL"/>
            </a:p>
          </p:txBody>
        </p:sp>
        <p:sp>
          <p:nvSpPr>
            <p:cNvPr id="37" name="TextBox 36">
              <a:extLst>
                <a:ext uri="{FF2B5EF4-FFF2-40B4-BE49-F238E27FC236}">
                  <a16:creationId xmlns:a16="http://schemas.microsoft.com/office/drawing/2014/main" id="{79B825C4-40F4-E3C9-38F9-19AC290820F7}"/>
                </a:ext>
              </a:extLst>
            </p:cNvPr>
            <p:cNvSpPr txBox="1"/>
            <p:nvPr/>
          </p:nvSpPr>
          <p:spPr>
            <a:xfrm>
              <a:off x="7776137" y="1928809"/>
              <a:ext cx="8167032" cy="1477905"/>
            </a:xfrm>
            <a:prstGeom prst="rect">
              <a:avLst/>
            </a:prstGeom>
            <a:noFill/>
          </p:spPr>
          <p:txBody>
            <a:bodyPr wrap="square" rtlCol="1">
              <a:spAutoFit/>
            </a:bodyPr>
            <a:lstStyle/>
            <a:p>
              <a:pPr algn="r" rtl="1">
                <a:lnSpc>
                  <a:spcPct val="150000"/>
                </a:lnSpc>
              </a:pPr>
              <a:r>
                <a:rPr lang="he-IL" sz="3200" dirty="0">
                  <a:latin typeface="Segoe UI Semilight" panose="020B0402040204020203" pitchFamily="34" charset="0"/>
                  <a:cs typeface="Segoe UI Semilight" panose="020B0402040204020203" pitchFamily="34" charset="0"/>
                </a:rPr>
                <a:t>חשבו על החיים שלנו בשנה האחרונה...</a:t>
              </a:r>
            </a:p>
            <a:p>
              <a:pPr algn="r" rtl="1">
                <a:lnSpc>
                  <a:spcPct val="150000"/>
                </a:lnSpc>
              </a:pPr>
              <a:r>
                <a:rPr lang="he-IL" sz="3200" b="1" dirty="0">
                  <a:latin typeface="Segoe UI Semilight" panose="020B0402040204020203" pitchFamily="34" charset="0"/>
                  <a:cs typeface="Segoe UI Semilight" panose="020B0402040204020203" pitchFamily="34" charset="0"/>
                </a:rPr>
                <a:t>בחרו אחת </a:t>
              </a:r>
              <a:r>
                <a:rPr lang="he-IL" sz="3200" dirty="0">
                  <a:latin typeface="Segoe UI Semilight" panose="020B0402040204020203" pitchFamily="34" charset="0"/>
                  <a:cs typeface="Segoe UI Semilight" panose="020B0402040204020203" pitchFamily="34" charset="0"/>
                </a:rPr>
                <a:t>מתוך ההצעות הבאות:  </a:t>
              </a:r>
            </a:p>
          </p:txBody>
        </p:sp>
      </p:grpSp>
      <p:sp>
        <p:nvSpPr>
          <p:cNvPr id="21" name="Freeform 17">
            <a:extLst>
              <a:ext uri="{FF2B5EF4-FFF2-40B4-BE49-F238E27FC236}">
                <a16:creationId xmlns:a16="http://schemas.microsoft.com/office/drawing/2014/main" id="{50A6EA70-8364-BD36-CADC-6B1B698CCDAB}"/>
              </a:ext>
            </a:extLst>
          </p:cNvPr>
          <p:cNvSpPr/>
          <p:nvPr/>
        </p:nvSpPr>
        <p:spPr>
          <a:xfrm>
            <a:off x="5348529" y="340070"/>
            <a:ext cx="9887360" cy="1663596"/>
          </a:xfrm>
          <a:custGeom>
            <a:avLst/>
            <a:gdLst/>
            <a:ahLst/>
            <a:cxnLst/>
            <a:rect l="l" t="t" r="r" b="b"/>
            <a:pathLst>
              <a:path w="1063615" h="1053003">
                <a:moveTo>
                  <a:pt x="1063615" y="1053003"/>
                </a:moveTo>
                <a:lnTo>
                  <a:pt x="0" y="1045383"/>
                </a:lnTo>
                <a:lnTo>
                  <a:pt x="0" y="378436"/>
                </a:lnTo>
                <a:lnTo>
                  <a:pt x="17780" y="19050"/>
                </a:lnTo>
                <a:lnTo>
                  <a:pt x="528162" y="0"/>
                </a:lnTo>
                <a:lnTo>
                  <a:pt x="1044565" y="5080"/>
                </a:lnTo>
                <a:close/>
              </a:path>
            </a:pathLst>
          </a:custGeom>
          <a:solidFill>
            <a:schemeClr val="accent3">
              <a:lumMod val="20000"/>
              <a:lumOff val="80000"/>
            </a:schemeClr>
          </a:solidFill>
        </p:spPr>
        <p:txBody>
          <a:bodyPr anchor="ctr"/>
          <a:lstStyle/>
          <a:p>
            <a:pPr algn="ctr" rtl="1"/>
            <a:endParaRPr lang="he-IL" sz="3600" b="1" dirty="0">
              <a:latin typeface="Segoe UI Light" panose="020B0502040204020203" pitchFamily="34" charset="0"/>
              <a:cs typeface="Segoe UI Light" panose="020B0502040204020203" pitchFamily="34" charset="0"/>
            </a:endParaRPr>
          </a:p>
        </p:txBody>
      </p:sp>
      <p:sp>
        <p:nvSpPr>
          <p:cNvPr id="18" name="Freeform 18">
            <a:extLst>
              <a:ext uri="{FF2B5EF4-FFF2-40B4-BE49-F238E27FC236}">
                <a16:creationId xmlns:a16="http://schemas.microsoft.com/office/drawing/2014/main" id="{89C765E0-2D98-F216-1DAC-9CC06511741F}"/>
              </a:ext>
            </a:extLst>
          </p:cNvPr>
          <p:cNvSpPr/>
          <p:nvPr/>
        </p:nvSpPr>
        <p:spPr>
          <a:xfrm>
            <a:off x="13395680" y="645935"/>
            <a:ext cx="655463" cy="574840"/>
          </a:xfrm>
          <a:custGeom>
            <a:avLst/>
            <a:gdLst/>
            <a:ahLst/>
            <a:cxnLst/>
            <a:rect l="l" t="t" r="r" b="b"/>
            <a:pathLst>
              <a:path w="1457474" h="1134180">
                <a:moveTo>
                  <a:pt x="0" y="0"/>
                </a:moveTo>
                <a:lnTo>
                  <a:pt x="1457474" y="0"/>
                </a:lnTo>
                <a:lnTo>
                  <a:pt x="1457474" y="1134180"/>
                </a:lnTo>
                <a:lnTo>
                  <a:pt x="0" y="113418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he-IL"/>
          </a:p>
        </p:txBody>
      </p:sp>
      <p:sp>
        <p:nvSpPr>
          <p:cNvPr id="14" name="TextBox 13">
            <a:extLst>
              <a:ext uri="{FF2B5EF4-FFF2-40B4-BE49-F238E27FC236}">
                <a16:creationId xmlns:a16="http://schemas.microsoft.com/office/drawing/2014/main" id="{B9C0D451-1B48-F57D-E816-2891B7843F52}"/>
              </a:ext>
            </a:extLst>
          </p:cNvPr>
          <p:cNvSpPr txBox="1"/>
          <p:nvPr/>
        </p:nvSpPr>
        <p:spPr>
          <a:xfrm>
            <a:off x="5391152" y="402013"/>
            <a:ext cx="7727248" cy="1477905"/>
          </a:xfrm>
          <a:prstGeom prst="rect">
            <a:avLst/>
          </a:prstGeom>
          <a:noFill/>
        </p:spPr>
        <p:txBody>
          <a:bodyPr wrap="square" rtlCol="1">
            <a:spAutoFit/>
          </a:bodyPr>
          <a:lstStyle/>
          <a:p>
            <a:pPr algn="r" rtl="1">
              <a:lnSpc>
                <a:spcPct val="150000"/>
              </a:lnSpc>
            </a:pPr>
            <a:r>
              <a:rPr lang="he-IL" sz="3200" b="1" dirty="0">
                <a:latin typeface="Segoe UI Semilight" panose="020B0402040204020203" pitchFamily="34" charset="0"/>
                <a:cs typeface="Segoe UI Semilight" panose="020B0402040204020203" pitchFamily="34" charset="0"/>
              </a:rPr>
              <a:t>הצעות לפעילויות המשך – </a:t>
            </a:r>
          </a:p>
          <a:p>
            <a:pPr algn="r" rtl="1">
              <a:lnSpc>
                <a:spcPct val="150000"/>
              </a:lnSpc>
            </a:pPr>
            <a:r>
              <a:rPr lang="he-IL" sz="3200" b="1" dirty="0">
                <a:latin typeface="Segoe UI Semilight" panose="020B0402040204020203" pitchFamily="34" charset="0"/>
                <a:cs typeface="Segoe UI Semilight" panose="020B0402040204020203" pitchFamily="34" charset="0"/>
              </a:rPr>
              <a:t>מסר של אחדות– הלכה למעשה</a:t>
            </a:r>
          </a:p>
        </p:txBody>
      </p:sp>
      <p:sp>
        <p:nvSpPr>
          <p:cNvPr id="22" name="TextBox 21">
            <a:extLst>
              <a:ext uri="{FF2B5EF4-FFF2-40B4-BE49-F238E27FC236}">
                <a16:creationId xmlns:a16="http://schemas.microsoft.com/office/drawing/2014/main" id="{0154DAE5-457A-74D5-6428-C8AA1870F996}"/>
              </a:ext>
            </a:extLst>
          </p:cNvPr>
          <p:cNvSpPr txBox="1"/>
          <p:nvPr/>
        </p:nvSpPr>
        <p:spPr>
          <a:xfrm>
            <a:off x="2623579" y="8248569"/>
            <a:ext cx="10363200" cy="584775"/>
          </a:xfrm>
          <a:prstGeom prst="rect">
            <a:avLst/>
          </a:prstGeom>
          <a:noFill/>
        </p:spPr>
        <p:txBody>
          <a:bodyPr wrap="square" rtlCol="1">
            <a:spAutoFit/>
          </a:bodyPr>
          <a:lstStyle/>
          <a:p>
            <a:pPr algn="r" rtl="1"/>
            <a:r>
              <a:rPr lang="he-IL" sz="3200" dirty="0">
                <a:latin typeface="Segoe UI" panose="020B0502040204020203" pitchFamily="34" charset="0"/>
                <a:ea typeface="Segoe UI Black" panose="020B0A02040204020203" pitchFamily="34" charset="0"/>
                <a:cs typeface="Segoe UI" panose="020B0502040204020203" pitchFamily="34" charset="0"/>
              </a:rPr>
              <a:t>את התוצרים העלו </a:t>
            </a:r>
            <a:r>
              <a:rPr lang="he-IL" sz="3200" b="1" dirty="0">
                <a:latin typeface="Segoe UI" panose="020B0502040204020203" pitchFamily="34" charset="0"/>
                <a:ea typeface="Segoe UI Black" panose="020B0A02040204020203" pitchFamily="34" charset="0"/>
                <a:cs typeface="Segoe UI" panose="020B0502040204020203" pitchFamily="34" charset="0"/>
              </a:rPr>
              <a:t>ללוח השיתופי </a:t>
            </a:r>
            <a:r>
              <a:rPr lang="he-IL" sz="3200" dirty="0">
                <a:latin typeface="Segoe UI" panose="020B0502040204020203" pitchFamily="34" charset="0"/>
                <a:ea typeface="Segoe UI Black" panose="020B0A02040204020203" pitchFamily="34" charset="0"/>
                <a:cs typeface="Segoe UI" panose="020B0502040204020203" pitchFamily="34" charset="0"/>
              </a:rPr>
              <a:t>(משימה 13)</a:t>
            </a:r>
          </a:p>
        </p:txBody>
      </p:sp>
      <p:sp>
        <p:nvSpPr>
          <p:cNvPr id="2" name="Freeform 2">
            <a:extLst>
              <a:ext uri="{FF2B5EF4-FFF2-40B4-BE49-F238E27FC236}">
                <a16:creationId xmlns:a16="http://schemas.microsoft.com/office/drawing/2014/main" id="{C5AB2F78-FDAE-DE19-43FA-A5EAEECF8B44}"/>
              </a:ext>
            </a:extLst>
          </p:cNvPr>
          <p:cNvSpPr/>
          <p:nvPr/>
        </p:nvSpPr>
        <p:spPr>
          <a:xfrm>
            <a:off x="860936" y="1202750"/>
            <a:ext cx="3072227" cy="2633283"/>
          </a:xfrm>
          <a:custGeom>
            <a:avLst/>
            <a:gdLst/>
            <a:ahLst/>
            <a:cxnLst/>
            <a:rect l="l" t="t" r="r" b="b"/>
            <a:pathLst>
              <a:path w="7047943" h="7515262">
                <a:moveTo>
                  <a:pt x="0" y="0"/>
                </a:moveTo>
                <a:lnTo>
                  <a:pt x="7047943" y="0"/>
                </a:lnTo>
                <a:lnTo>
                  <a:pt x="7047943" y="7515262"/>
                </a:lnTo>
                <a:lnTo>
                  <a:pt x="0" y="7515262"/>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he-IL" dirty="0"/>
          </a:p>
        </p:txBody>
      </p:sp>
      <p:sp>
        <p:nvSpPr>
          <p:cNvPr id="20" name="TextBox 19">
            <a:extLst>
              <a:ext uri="{FF2B5EF4-FFF2-40B4-BE49-F238E27FC236}">
                <a16:creationId xmlns:a16="http://schemas.microsoft.com/office/drawing/2014/main" id="{5ECC963D-04E6-C449-98BB-7E29B3D98F3E}"/>
              </a:ext>
            </a:extLst>
          </p:cNvPr>
          <p:cNvSpPr txBox="1"/>
          <p:nvPr/>
        </p:nvSpPr>
        <p:spPr>
          <a:xfrm>
            <a:off x="694141" y="1813798"/>
            <a:ext cx="2811059" cy="1077218"/>
          </a:xfrm>
          <a:prstGeom prst="rect">
            <a:avLst/>
          </a:prstGeom>
          <a:noFill/>
        </p:spPr>
        <p:txBody>
          <a:bodyPr wrap="square" rtlCol="1">
            <a:spAutoFit/>
          </a:bodyPr>
          <a:lstStyle/>
          <a:p>
            <a:pPr algn="ctr" rtl="1"/>
            <a:r>
              <a:rPr lang="he-IL" sz="3200" b="1" dirty="0">
                <a:latin typeface="Segoe UI Semilight" panose="020B0402040204020203" pitchFamily="34" charset="0"/>
                <a:cs typeface="Segoe UI Semilight" panose="020B0402040204020203" pitchFamily="34" charset="0"/>
              </a:rPr>
              <a:t>עבודה </a:t>
            </a:r>
          </a:p>
          <a:p>
            <a:pPr algn="ctr" rtl="1"/>
            <a:r>
              <a:rPr lang="he-IL" sz="3200" b="1" dirty="0">
                <a:latin typeface="Segoe UI Semilight" panose="020B0402040204020203" pitchFamily="34" charset="0"/>
                <a:cs typeface="Segoe UI Semilight" panose="020B0402040204020203" pitchFamily="34" charset="0"/>
              </a:rPr>
              <a:t>בקבוצות</a:t>
            </a:r>
          </a:p>
        </p:txBody>
      </p:sp>
      <p:pic>
        <p:nvPicPr>
          <p:cNvPr id="3" name="גרפיקה 2" descr="קבוצה עם מילוי מלא">
            <a:extLst>
              <a:ext uri="{FF2B5EF4-FFF2-40B4-BE49-F238E27FC236}">
                <a16:creationId xmlns:a16="http://schemas.microsoft.com/office/drawing/2014/main" id="{FCF715BF-40D1-E59F-4C93-24A5A04F047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783316" y="1395088"/>
            <a:ext cx="2633283" cy="2633283"/>
          </a:xfrm>
          <a:prstGeom prst="rect">
            <a:avLst/>
          </a:prstGeom>
        </p:spPr>
      </p:pic>
      <p:sp>
        <p:nvSpPr>
          <p:cNvPr id="4" name="TextBox 3">
            <a:extLst>
              <a:ext uri="{FF2B5EF4-FFF2-40B4-BE49-F238E27FC236}">
                <a16:creationId xmlns:a16="http://schemas.microsoft.com/office/drawing/2014/main" id="{2352B94F-E4CD-31CF-2ED1-A8536D17D458}"/>
              </a:ext>
            </a:extLst>
          </p:cNvPr>
          <p:cNvSpPr txBox="1"/>
          <p:nvPr/>
        </p:nvSpPr>
        <p:spPr>
          <a:xfrm>
            <a:off x="3726339" y="9410700"/>
            <a:ext cx="10849376" cy="689932"/>
          </a:xfrm>
          <a:prstGeom prst="rect">
            <a:avLst/>
          </a:prstGeom>
          <a:noFill/>
        </p:spPr>
        <p:txBody>
          <a:bodyPr wrap="square">
            <a:spAutoFit/>
          </a:bodyPr>
          <a:lstStyle/>
          <a:p>
            <a:endParaRPr lang="he-IL" dirty="0">
              <a:solidFill>
                <a:srgbClr val="000000"/>
              </a:solidFill>
              <a:effectLst/>
              <a:latin typeface="YAFdtfahXt8 0"/>
            </a:endParaRPr>
          </a:p>
          <a:p>
            <a:pPr algn="ctr" rtl="1">
              <a:lnSpc>
                <a:spcPts val="2500"/>
              </a:lnSpc>
            </a:pPr>
            <a:r>
              <a:rPr lang="he-IL" sz="2400" b="0" i="0" dirty="0">
                <a:solidFill>
                  <a:srgbClr val="000000"/>
                </a:solidFill>
                <a:effectLst/>
                <a:latin typeface="Segoe UI Semilight" panose="020B0402040204020203" pitchFamily="34" charset="0"/>
                <a:cs typeface="Segoe UI Semilight" panose="020B0402040204020203" pitchFamily="34" charset="0"/>
              </a:rPr>
              <a:t>המזכירות הפדגוגית, אגף שפות – הפיקוח על הוראת העברית ביסודי</a:t>
            </a:r>
            <a:endParaRPr lang="he-IL" sz="2800" dirty="0">
              <a:solidFill>
                <a:srgbClr val="000000"/>
              </a:solidFill>
              <a:effectLst/>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23294922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2">
            <a:extLst>
              <a:ext uri="{FF2B5EF4-FFF2-40B4-BE49-F238E27FC236}">
                <a16:creationId xmlns:a16="http://schemas.microsoft.com/office/drawing/2014/main" id="{8371B639-1D48-5F95-7844-6A9A07B49227}"/>
              </a:ext>
            </a:extLst>
          </p:cNvPr>
          <p:cNvSpPr/>
          <p:nvPr/>
        </p:nvSpPr>
        <p:spPr>
          <a:xfrm>
            <a:off x="11503225" y="1647929"/>
            <a:ext cx="5075028" cy="4100961"/>
          </a:xfrm>
          <a:custGeom>
            <a:avLst/>
            <a:gdLst/>
            <a:ahLst/>
            <a:cxnLst/>
            <a:rect l="l" t="t" r="r" b="b"/>
            <a:pathLst>
              <a:path w="7047943" h="7515262">
                <a:moveTo>
                  <a:pt x="0" y="0"/>
                </a:moveTo>
                <a:lnTo>
                  <a:pt x="7047943" y="0"/>
                </a:lnTo>
                <a:lnTo>
                  <a:pt x="7047943" y="7515262"/>
                </a:lnTo>
                <a:lnTo>
                  <a:pt x="0" y="751526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he-IL" dirty="0"/>
          </a:p>
        </p:txBody>
      </p:sp>
      <p:sp>
        <p:nvSpPr>
          <p:cNvPr id="3" name="Freeform 3"/>
          <p:cNvSpPr/>
          <p:nvPr/>
        </p:nvSpPr>
        <p:spPr>
          <a:xfrm>
            <a:off x="11480221" y="1788611"/>
            <a:ext cx="4787374" cy="3874358"/>
          </a:xfrm>
          <a:custGeom>
            <a:avLst/>
            <a:gdLst/>
            <a:ahLst/>
            <a:cxnLst/>
            <a:rect l="l" t="t" r="r" b="b"/>
            <a:pathLst>
              <a:path w="6808182" h="6263527">
                <a:moveTo>
                  <a:pt x="0" y="0"/>
                </a:moveTo>
                <a:lnTo>
                  <a:pt x="6808182" y="0"/>
                </a:lnTo>
                <a:lnTo>
                  <a:pt x="6808182" y="6263527"/>
                </a:lnTo>
                <a:lnTo>
                  <a:pt x="0" y="62635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he-IL"/>
          </a:p>
        </p:txBody>
      </p:sp>
      <p:sp>
        <p:nvSpPr>
          <p:cNvPr id="12" name="Freeform 19">
            <a:extLst>
              <a:ext uri="{FF2B5EF4-FFF2-40B4-BE49-F238E27FC236}">
                <a16:creationId xmlns:a16="http://schemas.microsoft.com/office/drawing/2014/main" id="{B677885E-DD2D-955E-47FE-972BD12B8AE7}"/>
              </a:ext>
            </a:extLst>
          </p:cNvPr>
          <p:cNvSpPr/>
          <p:nvPr/>
        </p:nvSpPr>
        <p:spPr>
          <a:xfrm>
            <a:off x="13382618" y="3819552"/>
            <a:ext cx="1316241" cy="1335078"/>
          </a:xfrm>
          <a:custGeom>
            <a:avLst/>
            <a:gdLst/>
            <a:ahLst/>
            <a:cxnLst/>
            <a:rect l="l" t="t" r="r" b="b"/>
            <a:pathLst>
              <a:path w="1535009" h="1583968">
                <a:moveTo>
                  <a:pt x="0" y="0"/>
                </a:moveTo>
                <a:lnTo>
                  <a:pt x="1535009" y="0"/>
                </a:lnTo>
                <a:lnTo>
                  <a:pt x="1535009" y="1583967"/>
                </a:lnTo>
                <a:lnTo>
                  <a:pt x="0" y="158396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he-IL"/>
          </a:p>
        </p:txBody>
      </p:sp>
      <p:sp>
        <p:nvSpPr>
          <p:cNvPr id="13" name="TextBox 12">
            <a:extLst>
              <a:ext uri="{FF2B5EF4-FFF2-40B4-BE49-F238E27FC236}">
                <a16:creationId xmlns:a16="http://schemas.microsoft.com/office/drawing/2014/main" id="{86CA2C62-D85A-8207-8627-21C8B4AFE838}"/>
              </a:ext>
            </a:extLst>
          </p:cNvPr>
          <p:cNvSpPr txBox="1"/>
          <p:nvPr/>
        </p:nvSpPr>
        <p:spPr>
          <a:xfrm>
            <a:off x="12037437" y="2748673"/>
            <a:ext cx="3672942" cy="707886"/>
          </a:xfrm>
          <a:prstGeom prst="rect">
            <a:avLst/>
          </a:prstGeom>
          <a:noFill/>
        </p:spPr>
        <p:txBody>
          <a:bodyPr wrap="square" rtlCol="1">
            <a:spAutoFit/>
          </a:bodyPr>
          <a:lstStyle/>
          <a:p>
            <a:pPr algn="ctr" rtl="1"/>
            <a:r>
              <a:rPr lang="he-IL" sz="4000" b="1" dirty="0">
                <a:latin typeface="Segoe UI Semilight" panose="020B0402040204020203" pitchFamily="34" charset="0"/>
                <a:cs typeface="Segoe UI Semilight" panose="020B0402040204020203" pitchFamily="34" charset="0"/>
              </a:rPr>
              <a:t>סיכום ומשוב</a:t>
            </a:r>
          </a:p>
        </p:txBody>
      </p:sp>
      <p:grpSp>
        <p:nvGrpSpPr>
          <p:cNvPr id="15" name="Group 5">
            <a:extLst>
              <a:ext uri="{FF2B5EF4-FFF2-40B4-BE49-F238E27FC236}">
                <a16:creationId xmlns:a16="http://schemas.microsoft.com/office/drawing/2014/main" id="{66FC9347-A6CE-6B6C-79E4-A6AE4D2A7D53}"/>
              </a:ext>
            </a:extLst>
          </p:cNvPr>
          <p:cNvGrpSpPr/>
          <p:nvPr/>
        </p:nvGrpSpPr>
        <p:grpSpPr>
          <a:xfrm>
            <a:off x="349176" y="877612"/>
            <a:ext cx="17045099" cy="8910923"/>
            <a:chOff x="56955" y="0"/>
            <a:chExt cx="21876619" cy="11179063"/>
          </a:xfrm>
        </p:grpSpPr>
        <p:sp>
          <p:nvSpPr>
            <p:cNvPr id="16" name="Freeform 6">
              <a:extLst>
                <a:ext uri="{FF2B5EF4-FFF2-40B4-BE49-F238E27FC236}">
                  <a16:creationId xmlns:a16="http://schemas.microsoft.com/office/drawing/2014/main" id="{956A9307-AC9A-6509-57A5-488F125345ED}"/>
                </a:ext>
              </a:extLst>
            </p:cNvPr>
            <p:cNvSpPr/>
            <p:nvPr/>
          </p:nvSpPr>
          <p:spPr>
            <a:xfrm>
              <a:off x="296311" y="274571"/>
              <a:ext cx="7667927" cy="6079240"/>
            </a:xfrm>
            <a:custGeom>
              <a:avLst/>
              <a:gdLst/>
              <a:ahLst/>
              <a:cxnLst/>
              <a:rect l="l" t="t" r="r" b="b"/>
              <a:pathLst>
                <a:path w="7667927" h="6079240">
                  <a:moveTo>
                    <a:pt x="0" y="0"/>
                  </a:moveTo>
                  <a:lnTo>
                    <a:pt x="7667927" y="0"/>
                  </a:lnTo>
                  <a:lnTo>
                    <a:pt x="7667927" y="6079239"/>
                  </a:lnTo>
                  <a:lnTo>
                    <a:pt x="0" y="6079239"/>
                  </a:lnTo>
                  <a:lnTo>
                    <a:pt x="0" y="0"/>
                  </a:lnTo>
                  <a:close/>
                </a:path>
              </a:pathLst>
            </a:custGeom>
            <a:blipFill>
              <a:blip r:embed="rId9">
                <a:extLst>
                  <a:ext uri="{96DAC541-7B7A-43D3-8B79-37D633B846F1}">
                    <asvg:svgBlip xmlns:asvg="http://schemas.microsoft.com/office/drawing/2016/SVG/main" r:embed="rId10"/>
                  </a:ext>
                </a:extLst>
              </a:blip>
              <a:stretch>
                <a:fillRect r="-11089" b="-8274"/>
              </a:stretch>
            </a:blipFill>
          </p:spPr>
          <p:txBody>
            <a:bodyPr/>
            <a:lstStyle/>
            <a:p>
              <a:endParaRPr lang="he-IL"/>
            </a:p>
          </p:txBody>
        </p:sp>
        <p:sp>
          <p:nvSpPr>
            <p:cNvPr id="17" name="Freeform 7">
              <a:extLst>
                <a:ext uri="{FF2B5EF4-FFF2-40B4-BE49-F238E27FC236}">
                  <a16:creationId xmlns:a16="http://schemas.microsoft.com/office/drawing/2014/main" id="{C11363BB-CC2F-A395-58A9-992EFC0965AA}"/>
                </a:ext>
              </a:extLst>
            </p:cNvPr>
            <p:cNvSpPr/>
            <p:nvPr/>
          </p:nvSpPr>
          <p:spPr>
            <a:xfrm>
              <a:off x="18661344" y="261871"/>
              <a:ext cx="2959559" cy="6177834"/>
            </a:xfrm>
            <a:custGeom>
              <a:avLst/>
              <a:gdLst/>
              <a:ahLst/>
              <a:cxnLst/>
              <a:rect l="l" t="t" r="r" b="b"/>
              <a:pathLst>
                <a:path w="2959559" h="6177834">
                  <a:moveTo>
                    <a:pt x="0" y="0"/>
                  </a:moveTo>
                  <a:lnTo>
                    <a:pt x="2959559" y="0"/>
                  </a:lnTo>
                  <a:lnTo>
                    <a:pt x="2959559" y="6177834"/>
                  </a:lnTo>
                  <a:lnTo>
                    <a:pt x="0" y="6177834"/>
                  </a:lnTo>
                  <a:lnTo>
                    <a:pt x="0" y="0"/>
                  </a:lnTo>
                  <a:close/>
                </a:path>
              </a:pathLst>
            </a:custGeom>
            <a:blipFill>
              <a:blip r:embed="rId9">
                <a:extLst>
                  <a:ext uri="{96DAC541-7B7A-43D3-8B79-37D633B846F1}">
                    <asvg:svgBlip xmlns:asvg="http://schemas.microsoft.com/office/drawing/2016/SVG/main" r:embed="rId10"/>
                  </a:ext>
                </a:extLst>
              </a:blip>
              <a:stretch>
                <a:fillRect l="-187821" b="-6546"/>
              </a:stretch>
            </a:blipFill>
          </p:spPr>
          <p:txBody>
            <a:bodyPr/>
            <a:lstStyle/>
            <a:p>
              <a:endParaRPr lang="he-IL"/>
            </a:p>
          </p:txBody>
        </p:sp>
        <p:sp>
          <p:nvSpPr>
            <p:cNvPr id="18" name="Freeform 8">
              <a:extLst>
                <a:ext uri="{FF2B5EF4-FFF2-40B4-BE49-F238E27FC236}">
                  <a16:creationId xmlns:a16="http://schemas.microsoft.com/office/drawing/2014/main" id="{312AA94C-5510-9112-5B29-6A2C03E6750D}"/>
                </a:ext>
              </a:extLst>
            </p:cNvPr>
            <p:cNvSpPr/>
            <p:nvPr/>
          </p:nvSpPr>
          <p:spPr>
            <a:xfrm>
              <a:off x="245511" y="6111187"/>
              <a:ext cx="7792439" cy="5067876"/>
            </a:xfrm>
            <a:custGeom>
              <a:avLst/>
              <a:gdLst/>
              <a:ahLst/>
              <a:cxnLst/>
              <a:rect l="l" t="t" r="r" b="b"/>
              <a:pathLst>
                <a:path w="7792439" h="5067876">
                  <a:moveTo>
                    <a:pt x="0" y="0"/>
                  </a:moveTo>
                  <a:lnTo>
                    <a:pt x="7792439" y="0"/>
                  </a:lnTo>
                  <a:lnTo>
                    <a:pt x="7792439" y="5067876"/>
                  </a:lnTo>
                  <a:lnTo>
                    <a:pt x="0" y="5067876"/>
                  </a:lnTo>
                  <a:lnTo>
                    <a:pt x="0" y="0"/>
                  </a:lnTo>
                  <a:close/>
                </a:path>
              </a:pathLst>
            </a:custGeom>
            <a:blipFill>
              <a:blip r:embed="rId9">
                <a:extLst>
                  <a:ext uri="{96DAC541-7B7A-43D3-8B79-37D633B846F1}">
                    <asvg:svgBlip xmlns:asvg="http://schemas.microsoft.com/office/drawing/2016/SVG/main" r:embed="rId10"/>
                  </a:ext>
                </a:extLst>
              </a:blip>
              <a:stretch>
                <a:fillRect t="-29882" r="-9314"/>
              </a:stretch>
            </a:blipFill>
          </p:spPr>
          <p:txBody>
            <a:bodyPr/>
            <a:lstStyle/>
            <a:p>
              <a:endParaRPr lang="he-IL"/>
            </a:p>
          </p:txBody>
        </p:sp>
        <p:grpSp>
          <p:nvGrpSpPr>
            <p:cNvPr id="19" name="Group 9">
              <a:extLst>
                <a:ext uri="{FF2B5EF4-FFF2-40B4-BE49-F238E27FC236}">
                  <a16:creationId xmlns:a16="http://schemas.microsoft.com/office/drawing/2014/main" id="{693E26E6-4415-EF3C-BF68-005C1D059AE8}"/>
                </a:ext>
              </a:extLst>
            </p:cNvPr>
            <p:cNvGrpSpPr/>
            <p:nvPr/>
          </p:nvGrpSpPr>
          <p:grpSpPr>
            <a:xfrm>
              <a:off x="7194575" y="10451245"/>
              <a:ext cx="11560262" cy="625341"/>
              <a:chOff x="0" y="0"/>
              <a:chExt cx="9391053" cy="508000"/>
            </a:xfrm>
          </p:grpSpPr>
          <p:sp>
            <p:nvSpPr>
              <p:cNvPr id="27" name="Freeform 10">
                <a:extLst>
                  <a:ext uri="{FF2B5EF4-FFF2-40B4-BE49-F238E27FC236}">
                    <a16:creationId xmlns:a16="http://schemas.microsoft.com/office/drawing/2014/main" id="{7E5ABCBE-22CC-DEDA-22EA-EE0873DBAEB5}"/>
                  </a:ext>
                </a:extLst>
              </p:cNvPr>
              <p:cNvSpPr/>
              <p:nvPr/>
            </p:nvSpPr>
            <p:spPr>
              <a:xfrm>
                <a:off x="0" y="215900"/>
                <a:ext cx="9391053" cy="76200"/>
              </a:xfrm>
              <a:custGeom>
                <a:avLst/>
                <a:gdLst/>
                <a:ahLst/>
                <a:cxnLst/>
                <a:rect l="l" t="t" r="r" b="b"/>
                <a:pathLst>
                  <a:path w="9391053" h="76200">
                    <a:moveTo>
                      <a:pt x="0" y="0"/>
                    </a:moveTo>
                    <a:lnTo>
                      <a:pt x="9391053" y="0"/>
                    </a:lnTo>
                    <a:lnTo>
                      <a:pt x="9391053" y="76200"/>
                    </a:lnTo>
                    <a:lnTo>
                      <a:pt x="0" y="76200"/>
                    </a:lnTo>
                    <a:close/>
                  </a:path>
                </a:pathLst>
              </a:custGeom>
              <a:solidFill>
                <a:srgbClr val="2B3547"/>
              </a:solidFill>
            </p:spPr>
            <p:txBody>
              <a:bodyPr/>
              <a:lstStyle/>
              <a:p>
                <a:endParaRPr lang="he-IL"/>
              </a:p>
            </p:txBody>
          </p:sp>
        </p:grpSp>
        <p:grpSp>
          <p:nvGrpSpPr>
            <p:cNvPr id="20" name="Group 11">
              <a:extLst>
                <a:ext uri="{FF2B5EF4-FFF2-40B4-BE49-F238E27FC236}">
                  <a16:creationId xmlns:a16="http://schemas.microsoft.com/office/drawing/2014/main" id="{845FF91C-F171-4E1B-0709-549264BCE5CE}"/>
                </a:ext>
              </a:extLst>
            </p:cNvPr>
            <p:cNvGrpSpPr/>
            <p:nvPr/>
          </p:nvGrpSpPr>
          <p:grpSpPr>
            <a:xfrm>
              <a:off x="7662274" y="0"/>
              <a:ext cx="11346563" cy="625341"/>
              <a:chOff x="0" y="0"/>
              <a:chExt cx="9217454" cy="508000"/>
            </a:xfrm>
          </p:grpSpPr>
          <p:sp>
            <p:nvSpPr>
              <p:cNvPr id="26" name="Freeform 12">
                <a:extLst>
                  <a:ext uri="{FF2B5EF4-FFF2-40B4-BE49-F238E27FC236}">
                    <a16:creationId xmlns:a16="http://schemas.microsoft.com/office/drawing/2014/main" id="{6AA8BEE8-E269-2A74-AF79-69A4EA8362C2}"/>
                  </a:ext>
                </a:extLst>
              </p:cNvPr>
              <p:cNvSpPr/>
              <p:nvPr/>
            </p:nvSpPr>
            <p:spPr>
              <a:xfrm>
                <a:off x="0" y="215900"/>
                <a:ext cx="9217454" cy="76200"/>
              </a:xfrm>
              <a:custGeom>
                <a:avLst/>
                <a:gdLst/>
                <a:ahLst/>
                <a:cxnLst/>
                <a:rect l="l" t="t" r="r" b="b"/>
                <a:pathLst>
                  <a:path w="9217454" h="76200">
                    <a:moveTo>
                      <a:pt x="0" y="0"/>
                    </a:moveTo>
                    <a:lnTo>
                      <a:pt x="9217454" y="0"/>
                    </a:lnTo>
                    <a:lnTo>
                      <a:pt x="9217454" y="76200"/>
                    </a:lnTo>
                    <a:lnTo>
                      <a:pt x="0" y="76200"/>
                    </a:lnTo>
                    <a:close/>
                  </a:path>
                </a:pathLst>
              </a:custGeom>
              <a:solidFill>
                <a:srgbClr val="2B3547"/>
              </a:solidFill>
            </p:spPr>
            <p:txBody>
              <a:bodyPr/>
              <a:lstStyle/>
              <a:p>
                <a:endParaRPr lang="he-IL"/>
              </a:p>
            </p:txBody>
          </p:sp>
        </p:grpSp>
        <p:sp>
          <p:nvSpPr>
            <p:cNvPr id="21" name="Freeform 13">
              <a:extLst>
                <a:ext uri="{FF2B5EF4-FFF2-40B4-BE49-F238E27FC236}">
                  <a16:creationId xmlns:a16="http://schemas.microsoft.com/office/drawing/2014/main" id="{1C6A7C78-B33E-BB8E-8AC0-BA2A7DBABCFE}"/>
                </a:ext>
              </a:extLst>
            </p:cNvPr>
            <p:cNvSpPr/>
            <p:nvPr/>
          </p:nvSpPr>
          <p:spPr>
            <a:xfrm rot="5502952">
              <a:off x="-1609339" y="8632406"/>
              <a:ext cx="3811301" cy="478714"/>
            </a:xfrm>
            <a:custGeom>
              <a:avLst/>
              <a:gdLst/>
              <a:ahLst/>
              <a:cxnLst/>
              <a:rect l="l" t="t" r="r" b="b"/>
              <a:pathLst>
                <a:path w="3811301" h="478714">
                  <a:moveTo>
                    <a:pt x="0" y="0"/>
                  </a:moveTo>
                  <a:lnTo>
                    <a:pt x="3811300" y="0"/>
                  </a:lnTo>
                  <a:lnTo>
                    <a:pt x="3811300" y="478714"/>
                  </a:lnTo>
                  <a:lnTo>
                    <a:pt x="0" y="47871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he-IL"/>
            </a:p>
          </p:txBody>
        </p:sp>
        <p:grpSp>
          <p:nvGrpSpPr>
            <p:cNvPr id="22" name="Group 14">
              <a:extLst>
                <a:ext uri="{FF2B5EF4-FFF2-40B4-BE49-F238E27FC236}">
                  <a16:creationId xmlns:a16="http://schemas.microsoft.com/office/drawing/2014/main" id="{5ECDF579-596D-F1C4-5514-58E87D056562}"/>
                </a:ext>
              </a:extLst>
            </p:cNvPr>
            <p:cNvGrpSpPr/>
            <p:nvPr/>
          </p:nvGrpSpPr>
          <p:grpSpPr>
            <a:xfrm rot="-5400000">
              <a:off x="20142476" y="2097368"/>
              <a:ext cx="2956855" cy="625341"/>
              <a:chOff x="0" y="0"/>
              <a:chExt cx="2402020" cy="508000"/>
            </a:xfrm>
          </p:grpSpPr>
          <p:sp>
            <p:nvSpPr>
              <p:cNvPr id="25" name="Freeform 15">
                <a:extLst>
                  <a:ext uri="{FF2B5EF4-FFF2-40B4-BE49-F238E27FC236}">
                    <a16:creationId xmlns:a16="http://schemas.microsoft.com/office/drawing/2014/main" id="{A8E05755-189A-8E54-714D-5C62A8FE7D43}"/>
                  </a:ext>
                </a:extLst>
              </p:cNvPr>
              <p:cNvSpPr/>
              <p:nvPr/>
            </p:nvSpPr>
            <p:spPr>
              <a:xfrm>
                <a:off x="0" y="215900"/>
                <a:ext cx="2402020" cy="76200"/>
              </a:xfrm>
              <a:custGeom>
                <a:avLst/>
                <a:gdLst/>
                <a:ahLst/>
                <a:cxnLst/>
                <a:rect l="l" t="t" r="r" b="b"/>
                <a:pathLst>
                  <a:path w="2402020" h="76200">
                    <a:moveTo>
                      <a:pt x="0" y="0"/>
                    </a:moveTo>
                    <a:lnTo>
                      <a:pt x="2402020" y="0"/>
                    </a:lnTo>
                    <a:lnTo>
                      <a:pt x="2402020" y="76200"/>
                    </a:lnTo>
                    <a:lnTo>
                      <a:pt x="0" y="76200"/>
                    </a:lnTo>
                    <a:close/>
                  </a:path>
                </a:pathLst>
              </a:custGeom>
              <a:solidFill>
                <a:srgbClr val="2B3547"/>
              </a:solidFill>
            </p:spPr>
            <p:txBody>
              <a:bodyPr/>
              <a:lstStyle/>
              <a:p>
                <a:endParaRPr lang="he-IL"/>
              </a:p>
            </p:txBody>
          </p:sp>
        </p:grpSp>
      </p:grpSp>
      <p:grpSp>
        <p:nvGrpSpPr>
          <p:cNvPr id="8" name="Group 7">
            <a:extLst>
              <a:ext uri="{FF2B5EF4-FFF2-40B4-BE49-F238E27FC236}">
                <a16:creationId xmlns:a16="http://schemas.microsoft.com/office/drawing/2014/main" id="{92821A8A-06FE-26D6-9905-83D7CFA9EA65}"/>
              </a:ext>
            </a:extLst>
          </p:cNvPr>
          <p:cNvGrpSpPr/>
          <p:nvPr/>
        </p:nvGrpSpPr>
        <p:grpSpPr>
          <a:xfrm>
            <a:off x="623004" y="2179774"/>
            <a:ext cx="10010788" cy="723428"/>
            <a:chOff x="-327631" y="2025245"/>
            <a:chExt cx="10010788" cy="723428"/>
          </a:xfrm>
        </p:grpSpPr>
        <p:sp>
          <p:nvSpPr>
            <p:cNvPr id="6" name="Freeform 14">
              <a:extLst>
                <a:ext uri="{FF2B5EF4-FFF2-40B4-BE49-F238E27FC236}">
                  <a16:creationId xmlns:a16="http://schemas.microsoft.com/office/drawing/2014/main" id="{F8D6BDA0-E81D-61FF-ECFE-3AB053C5A851}"/>
                </a:ext>
              </a:extLst>
            </p:cNvPr>
            <p:cNvSpPr/>
            <p:nvPr/>
          </p:nvSpPr>
          <p:spPr>
            <a:xfrm>
              <a:off x="8822826" y="2025245"/>
              <a:ext cx="860331" cy="723428"/>
            </a:xfrm>
            <a:custGeom>
              <a:avLst/>
              <a:gdLst/>
              <a:ahLst/>
              <a:cxnLst/>
              <a:rect l="l" t="t" r="r" b="b"/>
              <a:pathLst>
                <a:path w="2061530" h="2198222">
                  <a:moveTo>
                    <a:pt x="0" y="0"/>
                  </a:moveTo>
                  <a:lnTo>
                    <a:pt x="2061530" y="0"/>
                  </a:lnTo>
                  <a:lnTo>
                    <a:pt x="2061530" y="2198222"/>
                  </a:lnTo>
                  <a:lnTo>
                    <a:pt x="0" y="21982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nchor="ctr"/>
            <a:lstStyle/>
            <a:p>
              <a:pPr algn="ctr"/>
              <a:r>
                <a:rPr lang="he-IL" sz="3600" dirty="0"/>
                <a:t>1 </a:t>
              </a:r>
            </a:p>
          </p:txBody>
        </p:sp>
        <p:sp>
          <p:nvSpPr>
            <p:cNvPr id="7" name="TextBox 6">
              <a:extLst>
                <a:ext uri="{FF2B5EF4-FFF2-40B4-BE49-F238E27FC236}">
                  <a16:creationId xmlns:a16="http://schemas.microsoft.com/office/drawing/2014/main" id="{22FEAE55-03FD-8C2E-683B-5AEBC982AEA7}"/>
                </a:ext>
              </a:extLst>
            </p:cNvPr>
            <p:cNvSpPr txBox="1"/>
            <p:nvPr/>
          </p:nvSpPr>
          <p:spPr>
            <a:xfrm>
              <a:off x="-327631" y="2189900"/>
              <a:ext cx="9004589" cy="523220"/>
            </a:xfrm>
            <a:prstGeom prst="rect">
              <a:avLst/>
            </a:prstGeom>
            <a:noFill/>
          </p:spPr>
          <p:txBody>
            <a:bodyPr wrap="square" rtlCol="1">
              <a:spAutoFit/>
            </a:bodyPr>
            <a:lstStyle/>
            <a:p>
              <a:pPr algn="r" rtl="1"/>
              <a:r>
                <a:rPr lang="he-IL" sz="2800" dirty="0">
                  <a:latin typeface="Segoe UI Semilight" panose="020B0402040204020203" pitchFamily="34" charset="0"/>
                  <a:cs typeface="Segoe UI Semilight" panose="020B0402040204020203" pitchFamily="34" charset="0"/>
                </a:rPr>
                <a:t>השיעור היום עסק בהבנת המסר של הסיפור 'האב והבנים'.</a:t>
              </a:r>
            </a:p>
          </p:txBody>
        </p:sp>
      </p:grpSp>
      <p:grpSp>
        <p:nvGrpSpPr>
          <p:cNvPr id="9" name="Group 8">
            <a:extLst>
              <a:ext uri="{FF2B5EF4-FFF2-40B4-BE49-F238E27FC236}">
                <a16:creationId xmlns:a16="http://schemas.microsoft.com/office/drawing/2014/main" id="{8FEE7D2B-C794-B522-4ED9-BD01A6DBC420}"/>
              </a:ext>
            </a:extLst>
          </p:cNvPr>
          <p:cNvGrpSpPr/>
          <p:nvPr/>
        </p:nvGrpSpPr>
        <p:grpSpPr>
          <a:xfrm>
            <a:off x="558698" y="3207959"/>
            <a:ext cx="10075094" cy="1736465"/>
            <a:chOff x="-391937" y="2025245"/>
            <a:chExt cx="10075094" cy="1736465"/>
          </a:xfrm>
        </p:grpSpPr>
        <p:sp>
          <p:nvSpPr>
            <p:cNvPr id="10" name="Freeform 14">
              <a:extLst>
                <a:ext uri="{FF2B5EF4-FFF2-40B4-BE49-F238E27FC236}">
                  <a16:creationId xmlns:a16="http://schemas.microsoft.com/office/drawing/2014/main" id="{5BCF7FD4-1C50-5897-E0CA-A3AE5E3B676C}"/>
                </a:ext>
              </a:extLst>
            </p:cNvPr>
            <p:cNvSpPr/>
            <p:nvPr/>
          </p:nvSpPr>
          <p:spPr>
            <a:xfrm>
              <a:off x="8822826" y="2025245"/>
              <a:ext cx="860331" cy="723428"/>
            </a:xfrm>
            <a:custGeom>
              <a:avLst/>
              <a:gdLst/>
              <a:ahLst/>
              <a:cxnLst/>
              <a:rect l="l" t="t" r="r" b="b"/>
              <a:pathLst>
                <a:path w="2061530" h="2198222">
                  <a:moveTo>
                    <a:pt x="0" y="0"/>
                  </a:moveTo>
                  <a:lnTo>
                    <a:pt x="2061530" y="0"/>
                  </a:lnTo>
                  <a:lnTo>
                    <a:pt x="2061530" y="2198222"/>
                  </a:lnTo>
                  <a:lnTo>
                    <a:pt x="0" y="21982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nchor="ctr"/>
            <a:lstStyle/>
            <a:p>
              <a:pPr algn="ctr"/>
              <a:r>
                <a:rPr lang="he-IL" sz="3600" dirty="0"/>
                <a:t>2 </a:t>
              </a:r>
            </a:p>
          </p:txBody>
        </p:sp>
        <p:sp>
          <p:nvSpPr>
            <p:cNvPr id="11" name="TextBox 10">
              <a:extLst>
                <a:ext uri="{FF2B5EF4-FFF2-40B4-BE49-F238E27FC236}">
                  <a16:creationId xmlns:a16="http://schemas.microsoft.com/office/drawing/2014/main" id="{4CC8212C-285F-9655-45B4-C3DE9C58C8B1}"/>
                </a:ext>
              </a:extLst>
            </p:cNvPr>
            <p:cNvSpPr txBox="1"/>
            <p:nvPr/>
          </p:nvSpPr>
          <p:spPr>
            <a:xfrm>
              <a:off x="-391937" y="3238490"/>
              <a:ext cx="9004589" cy="523220"/>
            </a:xfrm>
            <a:prstGeom prst="rect">
              <a:avLst/>
            </a:prstGeom>
            <a:noFill/>
          </p:spPr>
          <p:txBody>
            <a:bodyPr wrap="square" rtlCol="1">
              <a:spAutoFit/>
            </a:bodyPr>
            <a:lstStyle/>
            <a:p>
              <a:pPr algn="r" rtl="1"/>
              <a:r>
                <a:rPr lang="he-IL" sz="2800" dirty="0">
                  <a:latin typeface="Segoe UI Semilight" panose="020B0402040204020203" pitchFamily="34" charset="0"/>
                  <a:cs typeface="Segoe UI Semilight" panose="020B0402040204020203" pitchFamily="34" charset="0"/>
                </a:rPr>
                <a:t>ראינו כיצד מסר זה רלבנטי גם לחיינו כיום.</a:t>
              </a:r>
            </a:p>
          </p:txBody>
        </p:sp>
      </p:grpSp>
      <p:grpSp>
        <p:nvGrpSpPr>
          <p:cNvPr id="14" name="Group 13">
            <a:extLst>
              <a:ext uri="{FF2B5EF4-FFF2-40B4-BE49-F238E27FC236}">
                <a16:creationId xmlns:a16="http://schemas.microsoft.com/office/drawing/2014/main" id="{B7B8345A-382B-3E38-CDCF-E5B4B50DA16C}"/>
              </a:ext>
            </a:extLst>
          </p:cNvPr>
          <p:cNvGrpSpPr/>
          <p:nvPr/>
        </p:nvGrpSpPr>
        <p:grpSpPr>
          <a:xfrm>
            <a:off x="535670" y="4424525"/>
            <a:ext cx="10098122" cy="1913435"/>
            <a:chOff x="-414965" y="2025245"/>
            <a:chExt cx="10098122" cy="1913435"/>
          </a:xfrm>
        </p:grpSpPr>
        <p:sp>
          <p:nvSpPr>
            <p:cNvPr id="28" name="Freeform 14">
              <a:extLst>
                <a:ext uri="{FF2B5EF4-FFF2-40B4-BE49-F238E27FC236}">
                  <a16:creationId xmlns:a16="http://schemas.microsoft.com/office/drawing/2014/main" id="{D5FB5730-C916-E869-A6D6-3759792486A9}"/>
                </a:ext>
              </a:extLst>
            </p:cNvPr>
            <p:cNvSpPr/>
            <p:nvPr/>
          </p:nvSpPr>
          <p:spPr>
            <a:xfrm>
              <a:off x="8822826" y="2025245"/>
              <a:ext cx="860331" cy="723428"/>
            </a:xfrm>
            <a:custGeom>
              <a:avLst/>
              <a:gdLst/>
              <a:ahLst/>
              <a:cxnLst/>
              <a:rect l="l" t="t" r="r" b="b"/>
              <a:pathLst>
                <a:path w="2061530" h="2198222">
                  <a:moveTo>
                    <a:pt x="0" y="0"/>
                  </a:moveTo>
                  <a:lnTo>
                    <a:pt x="2061530" y="0"/>
                  </a:lnTo>
                  <a:lnTo>
                    <a:pt x="2061530" y="2198222"/>
                  </a:lnTo>
                  <a:lnTo>
                    <a:pt x="0" y="21982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nchor="ctr"/>
            <a:lstStyle/>
            <a:p>
              <a:pPr algn="ctr"/>
              <a:r>
                <a:rPr lang="he-IL" sz="3600" dirty="0"/>
                <a:t>3 </a:t>
              </a:r>
            </a:p>
          </p:txBody>
        </p:sp>
        <p:sp>
          <p:nvSpPr>
            <p:cNvPr id="30" name="TextBox 29">
              <a:extLst>
                <a:ext uri="{FF2B5EF4-FFF2-40B4-BE49-F238E27FC236}">
                  <a16:creationId xmlns:a16="http://schemas.microsoft.com/office/drawing/2014/main" id="{33E5D1BA-2041-1525-6D72-69C87C345059}"/>
                </a:ext>
              </a:extLst>
            </p:cNvPr>
            <p:cNvSpPr txBox="1"/>
            <p:nvPr/>
          </p:nvSpPr>
          <p:spPr>
            <a:xfrm>
              <a:off x="-414965" y="2984573"/>
              <a:ext cx="9004589" cy="954107"/>
            </a:xfrm>
            <a:prstGeom prst="rect">
              <a:avLst/>
            </a:prstGeom>
            <a:noFill/>
          </p:spPr>
          <p:txBody>
            <a:bodyPr wrap="square" rtlCol="1">
              <a:spAutoFit/>
            </a:bodyPr>
            <a:lstStyle/>
            <a:p>
              <a:pPr algn="r" rtl="1"/>
              <a:r>
                <a:rPr lang="he-IL" sz="2800" dirty="0">
                  <a:latin typeface="Segoe UI Semilight" panose="020B0402040204020203" pitchFamily="34" charset="0"/>
                  <a:cs typeface="Segoe UI Semilight" panose="020B0402040204020203" pitchFamily="34" charset="0"/>
                </a:rPr>
                <a:t>פעילות המשך: ליצור לוח שיתופי ובו ריכוז של יוזמות ורעיונות יצירתיים שלכם ברוח ערך האחדות .</a:t>
              </a:r>
            </a:p>
          </p:txBody>
        </p:sp>
      </p:grpSp>
      <p:sp>
        <p:nvSpPr>
          <p:cNvPr id="34" name="Freeform 14">
            <a:extLst>
              <a:ext uri="{FF2B5EF4-FFF2-40B4-BE49-F238E27FC236}">
                <a16:creationId xmlns:a16="http://schemas.microsoft.com/office/drawing/2014/main" id="{82EE989E-CBD9-FA3F-21FA-7A37994CCD97}"/>
              </a:ext>
            </a:extLst>
          </p:cNvPr>
          <p:cNvSpPr/>
          <p:nvPr/>
        </p:nvSpPr>
        <p:spPr>
          <a:xfrm>
            <a:off x="9806584" y="5554141"/>
            <a:ext cx="860331" cy="723428"/>
          </a:xfrm>
          <a:custGeom>
            <a:avLst/>
            <a:gdLst/>
            <a:ahLst/>
            <a:cxnLst/>
            <a:rect l="l" t="t" r="r" b="b"/>
            <a:pathLst>
              <a:path w="2061530" h="2198222">
                <a:moveTo>
                  <a:pt x="0" y="0"/>
                </a:moveTo>
                <a:lnTo>
                  <a:pt x="2061530" y="0"/>
                </a:lnTo>
                <a:lnTo>
                  <a:pt x="2061530" y="2198222"/>
                </a:lnTo>
                <a:lnTo>
                  <a:pt x="0" y="21982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nchor="ctr"/>
          <a:lstStyle/>
          <a:p>
            <a:pPr algn="ctr"/>
            <a:r>
              <a:rPr lang="he-IL" sz="3600" dirty="0"/>
              <a:t>4</a:t>
            </a:r>
          </a:p>
        </p:txBody>
      </p:sp>
      <p:sp>
        <p:nvSpPr>
          <p:cNvPr id="32" name="Freeform 17">
            <a:extLst>
              <a:ext uri="{FF2B5EF4-FFF2-40B4-BE49-F238E27FC236}">
                <a16:creationId xmlns:a16="http://schemas.microsoft.com/office/drawing/2014/main" id="{096931B9-3075-CAEF-2CE9-88A69FAB9F37}"/>
              </a:ext>
            </a:extLst>
          </p:cNvPr>
          <p:cNvSpPr/>
          <p:nvPr/>
        </p:nvSpPr>
        <p:spPr>
          <a:xfrm>
            <a:off x="1066800" y="8099422"/>
            <a:ext cx="15410778" cy="845983"/>
          </a:xfrm>
          <a:custGeom>
            <a:avLst/>
            <a:gdLst/>
            <a:ahLst/>
            <a:cxnLst/>
            <a:rect l="l" t="t" r="r" b="b"/>
            <a:pathLst>
              <a:path w="1063615" h="1053003">
                <a:moveTo>
                  <a:pt x="1063615" y="1053003"/>
                </a:moveTo>
                <a:lnTo>
                  <a:pt x="0" y="1045383"/>
                </a:lnTo>
                <a:lnTo>
                  <a:pt x="0" y="378436"/>
                </a:lnTo>
                <a:lnTo>
                  <a:pt x="17780" y="19050"/>
                </a:lnTo>
                <a:lnTo>
                  <a:pt x="528162" y="0"/>
                </a:lnTo>
                <a:lnTo>
                  <a:pt x="1044565" y="5080"/>
                </a:lnTo>
                <a:close/>
              </a:path>
            </a:pathLst>
          </a:custGeom>
          <a:solidFill>
            <a:schemeClr val="bg2">
              <a:lumMod val="90000"/>
            </a:schemeClr>
          </a:solidFill>
        </p:spPr>
        <p:txBody>
          <a:bodyPr anchor="ctr"/>
          <a:lstStyle/>
          <a:p>
            <a:pPr algn="ctr" rtl="1"/>
            <a:r>
              <a:rPr lang="he-IL" sz="3200" b="1" dirty="0">
                <a:latin typeface="Segoe UI Light" panose="020B0502040204020203" pitchFamily="34" charset="0"/>
                <a:cs typeface="Segoe UI Light" panose="020B0502040204020203" pitchFamily="34" charset="0"/>
              </a:rPr>
              <a:t>שאלה למחשבה: כיצד אני מתכוון ליישם את ערך האחדות במשפחה או בכיתה שלנו?</a:t>
            </a:r>
          </a:p>
        </p:txBody>
      </p:sp>
      <p:sp>
        <p:nvSpPr>
          <p:cNvPr id="2" name="TextBox 1">
            <a:extLst>
              <a:ext uri="{FF2B5EF4-FFF2-40B4-BE49-F238E27FC236}">
                <a16:creationId xmlns:a16="http://schemas.microsoft.com/office/drawing/2014/main" id="{7FE20CA6-8BAA-ACBE-B966-E3B6140995DC}"/>
              </a:ext>
            </a:extLst>
          </p:cNvPr>
          <p:cNvSpPr txBox="1"/>
          <p:nvPr/>
        </p:nvSpPr>
        <p:spPr>
          <a:xfrm>
            <a:off x="578034" y="3390558"/>
            <a:ext cx="9004589" cy="523220"/>
          </a:xfrm>
          <a:prstGeom prst="rect">
            <a:avLst/>
          </a:prstGeom>
          <a:noFill/>
        </p:spPr>
        <p:txBody>
          <a:bodyPr wrap="square" rtlCol="1">
            <a:spAutoFit/>
          </a:bodyPr>
          <a:lstStyle/>
          <a:p>
            <a:pPr algn="r" rtl="1"/>
            <a:r>
              <a:rPr lang="he-IL" sz="2800" dirty="0">
                <a:latin typeface="Segoe UI Semilight" panose="020B0402040204020203" pitchFamily="34" charset="0"/>
                <a:cs typeface="Segoe UI Semilight" panose="020B0402040204020203" pitchFamily="34" charset="0"/>
              </a:rPr>
              <a:t>למדנו כיצד מזהים את המסר.</a:t>
            </a:r>
          </a:p>
        </p:txBody>
      </p:sp>
      <p:sp>
        <p:nvSpPr>
          <p:cNvPr id="4" name="TextBox 3">
            <a:extLst>
              <a:ext uri="{FF2B5EF4-FFF2-40B4-BE49-F238E27FC236}">
                <a16:creationId xmlns:a16="http://schemas.microsoft.com/office/drawing/2014/main" id="{535889C5-DDE9-A655-5541-B98448430CCC}"/>
              </a:ext>
            </a:extLst>
          </p:cNvPr>
          <p:cNvSpPr txBox="1"/>
          <p:nvPr/>
        </p:nvSpPr>
        <p:spPr>
          <a:xfrm>
            <a:off x="3970542" y="9576077"/>
            <a:ext cx="10849376" cy="689932"/>
          </a:xfrm>
          <a:prstGeom prst="rect">
            <a:avLst/>
          </a:prstGeom>
          <a:noFill/>
        </p:spPr>
        <p:txBody>
          <a:bodyPr wrap="square">
            <a:spAutoFit/>
          </a:bodyPr>
          <a:lstStyle/>
          <a:p>
            <a:endParaRPr lang="he-IL" dirty="0">
              <a:solidFill>
                <a:srgbClr val="000000"/>
              </a:solidFill>
              <a:effectLst/>
              <a:latin typeface="YAFdtfahXt8 0"/>
            </a:endParaRPr>
          </a:p>
          <a:p>
            <a:pPr algn="ctr" rtl="1">
              <a:lnSpc>
                <a:spcPts val="2500"/>
              </a:lnSpc>
            </a:pPr>
            <a:r>
              <a:rPr lang="he-IL" sz="2400" b="0" i="0" dirty="0">
                <a:solidFill>
                  <a:srgbClr val="000000"/>
                </a:solidFill>
                <a:effectLst/>
                <a:latin typeface="Segoe UI Semilight" panose="020B0402040204020203" pitchFamily="34" charset="0"/>
                <a:cs typeface="Segoe UI Semilight" panose="020B0402040204020203" pitchFamily="34" charset="0"/>
              </a:rPr>
              <a:t>המזכירות הפדגוגית, אגף שפות – הפיקוח על הוראת העברית ביסודי</a:t>
            </a:r>
            <a:endParaRPr lang="he-IL" sz="2800" dirty="0">
              <a:solidFill>
                <a:srgbClr val="000000"/>
              </a:solidFill>
              <a:effectLst/>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1735217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3" name="Freeform 3"/>
          <p:cNvSpPr/>
          <p:nvPr/>
        </p:nvSpPr>
        <p:spPr>
          <a:xfrm>
            <a:off x="612262" y="431538"/>
            <a:ext cx="17063476" cy="9548771"/>
          </a:xfrm>
          <a:custGeom>
            <a:avLst/>
            <a:gdLst/>
            <a:ahLst/>
            <a:cxnLst/>
            <a:rect l="l" t="t" r="r" b="b"/>
            <a:pathLst>
              <a:path w="4573625" h="2438512">
                <a:moveTo>
                  <a:pt x="4573625" y="2438512"/>
                </a:moveTo>
                <a:lnTo>
                  <a:pt x="0" y="2430892"/>
                </a:lnTo>
                <a:lnTo>
                  <a:pt x="0" y="858967"/>
                </a:lnTo>
                <a:lnTo>
                  <a:pt x="17780" y="19050"/>
                </a:lnTo>
                <a:lnTo>
                  <a:pt x="2278654" y="0"/>
                </a:lnTo>
                <a:lnTo>
                  <a:pt x="4554575" y="5080"/>
                </a:lnTo>
                <a:close/>
              </a:path>
            </a:pathLst>
          </a:custGeom>
          <a:solidFill>
            <a:srgbClr val="FFFFFF"/>
          </a:solidFill>
        </p:spPr>
        <p:txBody>
          <a:bodyPr/>
          <a:lstStyle/>
          <a:p>
            <a:pPr marL="712788" algn="r" rtl="1">
              <a:lnSpc>
                <a:spcPts val="4500"/>
              </a:lnSpc>
            </a:pPr>
            <a:endParaRPr lang="he-IL" sz="1800" dirty="0">
              <a:latin typeface="Assistant" pitchFamily="2" charset="-79"/>
              <a:cs typeface="Assistant" pitchFamily="2" charset="-79"/>
            </a:endParaRPr>
          </a:p>
        </p:txBody>
      </p:sp>
      <p:sp>
        <p:nvSpPr>
          <p:cNvPr id="4" name="Freeform 4"/>
          <p:cNvSpPr/>
          <p:nvPr/>
        </p:nvSpPr>
        <p:spPr>
          <a:xfrm>
            <a:off x="1389994" y="1037690"/>
            <a:ext cx="15189356" cy="8586965"/>
          </a:xfrm>
          <a:custGeom>
            <a:avLst/>
            <a:gdLst/>
            <a:ahLst/>
            <a:cxnLst/>
            <a:rect l="l" t="t" r="r" b="b"/>
            <a:pathLst>
              <a:path w="4602835" h="2465182">
                <a:moveTo>
                  <a:pt x="4568545" y="21590"/>
                </a:moveTo>
                <a:cubicBezTo>
                  <a:pt x="4569815" y="34290"/>
                  <a:pt x="4569815" y="44450"/>
                  <a:pt x="4571085" y="54610"/>
                </a:cubicBezTo>
                <a:cubicBezTo>
                  <a:pt x="4573625" y="100535"/>
                  <a:pt x="4574895" y="152946"/>
                  <a:pt x="4577435" y="203486"/>
                </a:cubicBezTo>
                <a:cubicBezTo>
                  <a:pt x="4577435" y="276488"/>
                  <a:pt x="4590135" y="1715933"/>
                  <a:pt x="4596485" y="1788934"/>
                </a:cubicBezTo>
                <a:cubicBezTo>
                  <a:pt x="4602835" y="1899373"/>
                  <a:pt x="4599025" y="2011683"/>
                  <a:pt x="4599025" y="2122122"/>
                </a:cubicBezTo>
                <a:cubicBezTo>
                  <a:pt x="4599025" y="2219458"/>
                  <a:pt x="4600295" y="2309306"/>
                  <a:pt x="4601565" y="2404222"/>
                </a:cubicBezTo>
                <a:cubicBezTo>
                  <a:pt x="4601565" y="2425812"/>
                  <a:pt x="4601565" y="2439782"/>
                  <a:pt x="4601565" y="2463912"/>
                </a:cubicBezTo>
                <a:cubicBezTo>
                  <a:pt x="4578705" y="2463912"/>
                  <a:pt x="4558385" y="2465182"/>
                  <a:pt x="4528697" y="2463912"/>
                </a:cubicBezTo>
                <a:cubicBezTo>
                  <a:pt x="4297256" y="2458832"/>
                  <a:pt x="4062255" y="2465182"/>
                  <a:pt x="3830814" y="2460102"/>
                </a:cubicBezTo>
                <a:cubicBezTo>
                  <a:pt x="3691950" y="2456292"/>
                  <a:pt x="3556646" y="2458832"/>
                  <a:pt x="3417782" y="2456292"/>
                </a:cubicBezTo>
                <a:cubicBezTo>
                  <a:pt x="3353690" y="2455022"/>
                  <a:pt x="3289599" y="2453752"/>
                  <a:pt x="3225508" y="2452482"/>
                </a:cubicBezTo>
                <a:cubicBezTo>
                  <a:pt x="3186341" y="2452482"/>
                  <a:pt x="3150735" y="2453752"/>
                  <a:pt x="3111568" y="2453752"/>
                </a:cubicBezTo>
                <a:cubicBezTo>
                  <a:pt x="3011871" y="2452482"/>
                  <a:pt x="2737702" y="2453752"/>
                  <a:pt x="2638005" y="2452482"/>
                </a:cubicBezTo>
                <a:cubicBezTo>
                  <a:pt x="2566792" y="2451212"/>
                  <a:pt x="1142542" y="2460102"/>
                  <a:pt x="1071330" y="2458832"/>
                </a:cubicBezTo>
                <a:cubicBezTo>
                  <a:pt x="1053527" y="2458832"/>
                  <a:pt x="1032163" y="2460102"/>
                  <a:pt x="1014360" y="2460102"/>
                </a:cubicBezTo>
                <a:cubicBezTo>
                  <a:pt x="971632" y="2460102"/>
                  <a:pt x="932465" y="2461372"/>
                  <a:pt x="889738" y="2461372"/>
                </a:cubicBezTo>
                <a:cubicBezTo>
                  <a:pt x="782919" y="2461372"/>
                  <a:pt x="679661" y="2460102"/>
                  <a:pt x="572842" y="2458832"/>
                </a:cubicBezTo>
                <a:cubicBezTo>
                  <a:pt x="508751" y="2457562"/>
                  <a:pt x="444660" y="2456292"/>
                  <a:pt x="384129" y="2455022"/>
                </a:cubicBezTo>
                <a:cubicBezTo>
                  <a:pt x="270189" y="2453752"/>
                  <a:pt x="156249" y="2452482"/>
                  <a:pt x="48260" y="2452482"/>
                </a:cubicBezTo>
                <a:cubicBezTo>
                  <a:pt x="38100" y="2452482"/>
                  <a:pt x="29210" y="2452482"/>
                  <a:pt x="19050" y="2451212"/>
                </a:cubicBezTo>
                <a:cubicBezTo>
                  <a:pt x="10160" y="2449942"/>
                  <a:pt x="5080" y="2443592"/>
                  <a:pt x="7620" y="2434702"/>
                </a:cubicBezTo>
                <a:cubicBezTo>
                  <a:pt x="16510" y="2402898"/>
                  <a:pt x="12700" y="2356102"/>
                  <a:pt x="11430" y="2307434"/>
                </a:cubicBezTo>
                <a:cubicBezTo>
                  <a:pt x="10160" y="2208226"/>
                  <a:pt x="6350" y="2110891"/>
                  <a:pt x="7620" y="2011683"/>
                </a:cubicBezTo>
                <a:cubicBezTo>
                  <a:pt x="5080" y="1888142"/>
                  <a:pt x="0" y="358849"/>
                  <a:pt x="7620" y="233435"/>
                </a:cubicBezTo>
                <a:cubicBezTo>
                  <a:pt x="8890" y="209102"/>
                  <a:pt x="7620" y="182896"/>
                  <a:pt x="8890" y="158562"/>
                </a:cubicBezTo>
                <a:cubicBezTo>
                  <a:pt x="10160" y="119253"/>
                  <a:pt x="12700" y="76201"/>
                  <a:pt x="13970" y="44450"/>
                </a:cubicBezTo>
                <a:cubicBezTo>
                  <a:pt x="13970" y="41910"/>
                  <a:pt x="15240" y="39370"/>
                  <a:pt x="16510" y="38100"/>
                </a:cubicBezTo>
                <a:cubicBezTo>
                  <a:pt x="38100" y="35560"/>
                  <a:pt x="67233" y="30480"/>
                  <a:pt x="124203" y="29210"/>
                </a:cubicBezTo>
                <a:cubicBezTo>
                  <a:pt x="220340" y="25400"/>
                  <a:pt x="316477" y="22860"/>
                  <a:pt x="416175" y="20320"/>
                </a:cubicBezTo>
                <a:cubicBezTo>
                  <a:pt x="483827" y="17780"/>
                  <a:pt x="551478" y="16510"/>
                  <a:pt x="615570" y="13970"/>
                </a:cubicBezTo>
                <a:cubicBezTo>
                  <a:pt x="679661" y="11430"/>
                  <a:pt x="747313" y="8890"/>
                  <a:pt x="811404" y="8890"/>
                </a:cubicBezTo>
                <a:cubicBezTo>
                  <a:pt x="882617" y="7620"/>
                  <a:pt x="953829" y="10160"/>
                  <a:pt x="1025042" y="8890"/>
                </a:cubicBezTo>
                <a:cubicBezTo>
                  <a:pt x="1114057" y="8890"/>
                  <a:pt x="2727021" y="6350"/>
                  <a:pt x="2816036" y="5080"/>
                </a:cubicBezTo>
                <a:cubicBezTo>
                  <a:pt x="2901491" y="3810"/>
                  <a:pt x="2986946" y="2540"/>
                  <a:pt x="3075962" y="2540"/>
                </a:cubicBezTo>
                <a:cubicBezTo>
                  <a:pt x="3221947" y="1270"/>
                  <a:pt x="3364372" y="0"/>
                  <a:pt x="3510358" y="0"/>
                </a:cubicBezTo>
                <a:cubicBezTo>
                  <a:pt x="3570889" y="0"/>
                  <a:pt x="3634980" y="2540"/>
                  <a:pt x="3695511" y="2540"/>
                </a:cubicBezTo>
                <a:cubicBezTo>
                  <a:pt x="3862860" y="3810"/>
                  <a:pt x="4033770" y="5080"/>
                  <a:pt x="4201119" y="7620"/>
                </a:cubicBezTo>
                <a:cubicBezTo>
                  <a:pt x="4290135" y="8890"/>
                  <a:pt x="4379151" y="12700"/>
                  <a:pt x="4468166" y="16510"/>
                </a:cubicBezTo>
                <a:cubicBezTo>
                  <a:pt x="4489530" y="16510"/>
                  <a:pt x="4510894" y="16510"/>
                  <a:pt x="4528697" y="16510"/>
                </a:cubicBezTo>
                <a:cubicBezTo>
                  <a:pt x="4549495" y="17780"/>
                  <a:pt x="4558385" y="20320"/>
                  <a:pt x="4568545" y="21590"/>
                </a:cubicBezTo>
                <a:close/>
                <a:moveTo>
                  <a:pt x="4578705" y="2447402"/>
                </a:moveTo>
                <a:cubicBezTo>
                  <a:pt x="4579975" y="2430892"/>
                  <a:pt x="4581245" y="2418192"/>
                  <a:pt x="4581245" y="2405492"/>
                </a:cubicBezTo>
                <a:cubicBezTo>
                  <a:pt x="4579975" y="2299947"/>
                  <a:pt x="4578705" y="2200739"/>
                  <a:pt x="4578705" y="2094044"/>
                </a:cubicBezTo>
                <a:cubicBezTo>
                  <a:pt x="4578705" y="2045377"/>
                  <a:pt x="4581245" y="1996709"/>
                  <a:pt x="4579975" y="1948041"/>
                </a:cubicBezTo>
                <a:cubicBezTo>
                  <a:pt x="4579975" y="1903117"/>
                  <a:pt x="4578705" y="1856321"/>
                  <a:pt x="4577435" y="1811396"/>
                </a:cubicBezTo>
                <a:cubicBezTo>
                  <a:pt x="4572355" y="1742138"/>
                  <a:pt x="4560925" y="308309"/>
                  <a:pt x="4560925" y="239051"/>
                </a:cubicBezTo>
                <a:cubicBezTo>
                  <a:pt x="4558385" y="181024"/>
                  <a:pt x="4555845" y="121125"/>
                  <a:pt x="4553305" y="63500"/>
                </a:cubicBezTo>
                <a:cubicBezTo>
                  <a:pt x="4552035" y="44450"/>
                  <a:pt x="4550765" y="43180"/>
                  <a:pt x="4518015" y="41910"/>
                </a:cubicBezTo>
                <a:cubicBezTo>
                  <a:pt x="4507333" y="41910"/>
                  <a:pt x="4500212" y="41910"/>
                  <a:pt x="4489530" y="40640"/>
                </a:cubicBezTo>
                <a:cubicBezTo>
                  <a:pt x="4400514" y="36830"/>
                  <a:pt x="4307938" y="31750"/>
                  <a:pt x="4218922" y="30480"/>
                </a:cubicBezTo>
                <a:cubicBezTo>
                  <a:pt x="4001724" y="26670"/>
                  <a:pt x="3780966" y="25400"/>
                  <a:pt x="3563768" y="22860"/>
                </a:cubicBezTo>
                <a:cubicBezTo>
                  <a:pt x="3531722" y="22860"/>
                  <a:pt x="3496116" y="22860"/>
                  <a:pt x="3464070" y="22860"/>
                </a:cubicBezTo>
                <a:cubicBezTo>
                  <a:pt x="3410661" y="22860"/>
                  <a:pt x="3357251" y="22860"/>
                  <a:pt x="3307403" y="22860"/>
                </a:cubicBezTo>
                <a:cubicBezTo>
                  <a:pt x="3193463" y="22860"/>
                  <a:pt x="3079522" y="22860"/>
                  <a:pt x="2969143" y="24130"/>
                </a:cubicBezTo>
                <a:cubicBezTo>
                  <a:pt x="2873006" y="25400"/>
                  <a:pt x="1252922" y="29210"/>
                  <a:pt x="1156785" y="29210"/>
                </a:cubicBezTo>
                <a:cubicBezTo>
                  <a:pt x="1000117" y="29210"/>
                  <a:pt x="843450" y="26670"/>
                  <a:pt x="686782" y="33020"/>
                </a:cubicBezTo>
                <a:cubicBezTo>
                  <a:pt x="604888" y="36830"/>
                  <a:pt x="526554" y="36830"/>
                  <a:pt x="448220" y="38100"/>
                </a:cubicBezTo>
                <a:cubicBezTo>
                  <a:pt x="312917" y="41910"/>
                  <a:pt x="177613" y="45720"/>
                  <a:pt x="49530" y="50800"/>
                </a:cubicBezTo>
                <a:cubicBezTo>
                  <a:pt x="36830" y="50800"/>
                  <a:pt x="34290" y="53340"/>
                  <a:pt x="33020" y="70585"/>
                </a:cubicBezTo>
                <a:cubicBezTo>
                  <a:pt x="31750" y="104279"/>
                  <a:pt x="31750" y="137972"/>
                  <a:pt x="30480" y="171665"/>
                </a:cubicBezTo>
                <a:cubicBezTo>
                  <a:pt x="29210" y="227820"/>
                  <a:pt x="26670" y="282103"/>
                  <a:pt x="25400" y="338259"/>
                </a:cubicBezTo>
                <a:cubicBezTo>
                  <a:pt x="20320" y="398157"/>
                  <a:pt x="26670" y="1861936"/>
                  <a:pt x="29210" y="1921835"/>
                </a:cubicBezTo>
                <a:cubicBezTo>
                  <a:pt x="29210" y="1985477"/>
                  <a:pt x="29210" y="2050992"/>
                  <a:pt x="30480" y="2114634"/>
                </a:cubicBezTo>
                <a:cubicBezTo>
                  <a:pt x="30480" y="2161430"/>
                  <a:pt x="33020" y="2208226"/>
                  <a:pt x="33020" y="2255022"/>
                </a:cubicBezTo>
                <a:cubicBezTo>
                  <a:pt x="33020" y="2305562"/>
                  <a:pt x="33020" y="2356102"/>
                  <a:pt x="31750" y="2405492"/>
                </a:cubicBezTo>
                <a:cubicBezTo>
                  <a:pt x="31750" y="2409302"/>
                  <a:pt x="31750" y="2411842"/>
                  <a:pt x="31750" y="2415652"/>
                </a:cubicBezTo>
                <a:cubicBezTo>
                  <a:pt x="31750" y="2425812"/>
                  <a:pt x="35560" y="2429622"/>
                  <a:pt x="44450" y="2429622"/>
                </a:cubicBezTo>
                <a:cubicBezTo>
                  <a:pt x="74355" y="2429622"/>
                  <a:pt x="124203" y="2430892"/>
                  <a:pt x="170492" y="2430892"/>
                </a:cubicBezTo>
                <a:cubicBezTo>
                  <a:pt x="238143" y="2430892"/>
                  <a:pt x="309356" y="2428352"/>
                  <a:pt x="377008" y="2430892"/>
                </a:cubicBezTo>
                <a:cubicBezTo>
                  <a:pt x="487387" y="2434702"/>
                  <a:pt x="597767" y="2437242"/>
                  <a:pt x="708146" y="2435972"/>
                </a:cubicBezTo>
                <a:cubicBezTo>
                  <a:pt x="779358" y="2434702"/>
                  <a:pt x="847010" y="2437242"/>
                  <a:pt x="918223" y="2437242"/>
                </a:cubicBezTo>
                <a:cubicBezTo>
                  <a:pt x="1021481" y="2437242"/>
                  <a:pt x="1124739" y="2435972"/>
                  <a:pt x="1227997" y="2437242"/>
                </a:cubicBezTo>
                <a:cubicBezTo>
                  <a:pt x="1381104" y="2438512"/>
                  <a:pt x="3061719" y="2428352"/>
                  <a:pt x="3218387" y="2430892"/>
                </a:cubicBezTo>
                <a:cubicBezTo>
                  <a:pt x="3286039" y="2432162"/>
                  <a:pt x="3353690" y="2433432"/>
                  <a:pt x="3417782" y="2433432"/>
                </a:cubicBezTo>
                <a:cubicBezTo>
                  <a:pt x="3535282" y="2435972"/>
                  <a:pt x="3649222" y="2432162"/>
                  <a:pt x="3766723" y="2435972"/>
                </a:cubicBezTo>
                <a:cubicBezTo>
                  <a:pt x="3862860" y="2438512"/>
                  <a:pt x="3958997" y="2438512"/>
                  <a:pt x="4055134" y="2441052"/>
                </a:cubicBezTo>
                <a:cubicBezTo>
                  <a:pt x="4197559" y="2444862"/>
                  <a:pt x="4339984" y="2447402"/>
                  <a:pt x="4482409" y="2448672"/>
                </a:cubicBezTo>
                <a:cubicBezTo>
                  <a:pt x="4535818" y="2448672"/>
                  <a:pt x="4558385" y="2447402"/>
                  <a:pt x="4578705" y="2447402"/>
                </a:cubicBezTo>
                <a:close/>
              </a:path>
            </a:pathLst>
          </a:custGeom>
          <a:solidFill>
            <a:srgbClr val="FFFFFF"/>
          </a:solidFill>
        </p:spPr>
        <p:txBody>
          <a:bodyPr/>
          <a:lstStyle/>
          <a:p>
            <a:endParaRPr lang="he-IL"/>
          </a:p>
        </p:txBody>
      </p:sp>
      <p:grpSp>
        <p:nvGrpSpPr>
          <p:cNvPr id="5" name="Group 5"/>
          <p:cNvGrpSpPr/>
          <p:nvPr/>
        </p:nvGrpSpPr>
        <p:grpSpPr>
          <a:xfrm>
            <a:off x="1381611" y="306690"/>
            <a:ext cx="16365565" cy="9888944"/>
            <a:chOff x="0" y="0"/>
            <a:chExt cx="20365976" cy="11398038"/>
          </a:xfrm>
        </p:grpSpPr>
        <p:sp>
          <p:nvSpPr>
            <p:cNvPr id="6" name="Freeform 6"/>
            <p:cNvSpPr/>
            <p:nvPr/>
          </p:nvSpPr>
          <p:spPr>
            <a:xfrm>
              <a:off x="305484" y="6418625"/>
              <a:ext cx="7876909" cy="4604975"/>
            </a:xfrm>
            <a:custGeom>
              <a:avLst/>
              <a:gdLst/>
              <a:ahLst/>
              <a:cxnLst/>
              <a:rect l="l" t="t" r="r" b="b"/>
              <a:pathLst>
                <a:path w="7876909" h="4604975">
                  <a:moveTo>
                    <a:pt x="0" y="0"/>
                  </a:moveTo>
                  <a:lnTo>
                    <a:pt x="7876909" y="0"/>
                  </a:lnTo>
                  <a:lnTo>
                    <a:pt x="7876909" y="4604975"/>
                  </a:lnTo>
                  <a:lnTo>
                    <a:pt x="0" y="4604975"/>
                  </a:lnTo>
                  <a:lnTo>
                    <a:pt x="0" y="0"/>
                  </a:lnTo>
                  <a:close/>
                </a:path>
              </a:pathLst>
            </a:custGeom>
            <a:blipFill>
              <a:blip r:embed="rId3">
                <a:extLst>
                  <a:ext uri="{96DAC541-7B7A-43D3-8B79-37D633B846F1}">
                    <asvg:svgBlip xmlns:asvg="http://schemas.microsoft.com/office/drawing/2016/SVG/main" r:embed="rId4"/>
                  </a:ext>
                </a:extLst>
              </a:blip>
              <a:stretch>
                <a:fillRect t="-42938" r="-8141"/>
              </a:stretch>
            </a:blipFill>
          </p:spPr>
          <p:txBody>
            <a:bodyPr/>
            <a:lstStyle/>
            <a:p>
              <a:endParaRPr lang="he-IL"/>
            </a:p>
          </p:txBody>
        </p:sp>
        <p:sp>
          <p:nvSpPr>
            <p:cNvPr id="7" name="Freeform 7"/>
            <p:cNvSpPr/>
            <p:nvPr/>
          </p:nvSpPr>
          <p:spPr>
            <a:xfrm rot="-5400000">
              <a:off x="-1130292" y="8374487"/>
              <a:ext cx="2944316" cy="647750"/>
            </a:xfrm>
            <a:custGeom>
              <a:avLst/>
              <a:gdLst/>
              <a:ahLst/>
              <a:cxnLst/>
              <a:rect l="l" t="t" r="r" b="b"/>
              <a:pathLst>
                <a:path w="2944316" h="647750">
                  <a:moveTo>
                    <a:pt x="0" y="0"/>
                  </a:moveTo>
                  <a:lnTo>
                    <a:pt x="2944316" y="0"/>
                  </a:lnTo>
                  <a:lnTo>
                    <a:pt x="2944316" y="647749"/>
                  </a:lnTo>
                  <a:lnTo>
                    <a:pt x="0" y="64774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he-IL"/>
            </a:p>
          </p:txBody>
        </p:sp>
        <p:sp>
          <p:nvSpPr>
            <p:cNvPr id="8" name="Freeform 8"/>
            <p:cNvSpPr/>
            <p:nvPr/>
          </p:nvSpPr>
          <p:spPr>
            <a:xfrm>
              <a:off x="12468012" y="4929358"/>
              <a:ext cx="7809064" cy="6094242"/>
            </a:xfrm>
            <a:custGeom>
              <a:avLst/>
              <a:gdLst/>
              <a:ahLst/>
              <a:cxnLst/>
              <a:rect l="l" t="t" r="r" b="b"/>
              <a:pathLst>
                <a:path w="7809064" h="6094242">
                  <a:moveTo>
                    <a:pt x="0" y="0"/>
                  </a:moveTo>
                  <a:lnTo>
                    <a:pt x="7809064" y="0"/>
                  </a:lnTo>
                  <a:lnTo>
                    <a:pt x="7809064" y="6094242"/>
                  </a:lnTo>
                  <a:lnTo>
                    <a:pt x="0" y="6094242"/>
                  </a:lnTo>
                  <a:lnTo>
                    <a:pt x="0" y="0"/>
                  </a:lnTo>
                  <a:close/>
                </a:path>
              </a:pathLst>
            </a:custGeom>
            <a:blipFill>
              <a:blip r:embed="rId3">
                <a:extLst>
                  <a:ext uri="{96DAC541-7B7A-43D3-8B79-37D633B846F1}">
                    <asvg:svgBlip xmlns:asvg="http://schemas.microsoft.com/office/drawing/2016/SVG/main" r:embed="rId4"/>
                  </a:ext>
                </a:extLst>
              </a:blip>
              <a:stretch>
                <a:fillRect l="-9081" t="-8008"/>
              </a:stretch>
            </a:blipFill>
          </p:spPr>
          <p:txBody>
            <a:bodyPr/>
            <a:lstStyle/>
            <a:p>
              <a:endParaRPr lang="he-IL"/>
            </a:p>
          </p:txBody>
        </p:sp>
        <p:sp>
          <p:nvSpPr>
            <p:cNvPr id="9" name="Freeform 9"/>
            <p:cNvSpPr/>
            <p:nvPr/>
          </p:nvSpPr>
          <p:spPr>
            <a:xfrm>
              <a:off x="19687984" y="7679028"/>
              <a:ext cx="479498" cy="786924"/>
            </a:xfrm>
            <a:custGeom>
              <a:avLst/>
              <a:gdLst/>
              <a:ahLst/>
              <a:cxnLst/>
              <a:rect l="l" t="t" r="r" b="b"/>
              <a:pathLst>
                <a:path w="479498" h="786924">
                  <a:moveTo>
                    <a:pt x="0" y="0"/>
                  </a:moveTo>
                  <a:lnTo>
                    <a:pt x="479498" y="0"/>
                  </a:lnTo>
                  <a:lnTo>
                    <a:pt x="479498" y="786924"/>
                  </a:lnTo>
                  <a:lnTo>
                    <a:pt x="0" y="786924"/>
                  </a:lnTo>
                  <a:lnTo>
                    <a:pt x="0" y="0"/>
                  </a:lnTo>
                  <a:close/>
                </a:path>
              </a:pathLst>
            </a:custGeom>
            <a:blipFill>
              <a:blip r:embed="rId7">
                <a:extLst>
                  <a:ext uri="{96DAC541-7B7A-43D3-8B79-37D633B846F1}">
                    <asvg:svgBlip xmlns:asvg="http://schemas.microsoft.com/office/drawing/2016/SVG/main" r:embed="rId8"/>
                  </a:ext>
                </a:extLst>
              </a:blip>
              <a:stretch>
                <a:fillRect r="-313644"/>
              </a:stretch>
            </a:blipFill>
          </p:spPr>
          <p:txBody>
            <a:bodyPr/>
            <a:lstStyle/>
            <a:p>
              <a:endParaRPr lang="he-IL"/>
            </a:p>
          </p:txBody>
        </p:sp>
        <p:grpSp>
          <p:nvGrpSpPr>
            <p:cNvPr id="10" name="Group 10"/>
            <p:cNvGrpSpPr/>
            <p:nvPr/>
          </p:nvGrpSpPr>
          <p:grpSpPr>
            <a:xfrm>
              <a:off x="6822761" y="10772697"/>
              <a:ext cx="7904165" cy="625341"/>
              <a:chOff x="0" y="0"/>
              <a:chExt cx="6420999" cy="508000"/>
            </a:xfrm>
          </p:grpSpPr>
          <p:sp>
            <p:nvSpPr>
              <p:cNvPr id="11" name="Freeform 11"/>
              <p:cNvSpPr/>
              <p:nvPr/>
            </p:nvSpPr>
            <p:spPr>
              <a:xfrm>
                <a:off x="0" y="215900"/>
                <a:ext cx="6421000" cy="76200"/>
              </a:xfrm>
              <a:custGeom>
                <a:avLst/>
                <a:gdLst/>
                <a:ahLst/>
                <a:cxnLst/>
                <a:rect l="l" t="t" r="r" b="b"/>
                <a:pathLst>
                  <a:path w="6421000" h="76200">
                    <a:moveTo>
                      <a:pt x="0" y="0"/>
                    </a:moveTo>
                    <a:lnTo>
                      <a:pt x="6421000" y="0"/>
                    </a:lnTo>
                    <a:lnTo>
                      <a:pt x="6421000" y="76200"/>
                    </a:lnTo>
                    <a:lnTo>
                      <a:pt x="0" y="76200"/>
                    </a:lnTo>
                    <a:close/>
                  </a:path>
                </a:pathLst>
              </a:custGeom>
              <a:solidFill>
                <a:srgbClr val="2B3547"/>
              </a:solidFill>
            </p:spPr>
            <p:txBody>
              <a:bodyPr/>
              <a:lstStyle/>
              <a:p>
                <a:endParaRPr lang="he-IL"/>
              </a:p>
            </p:txBody>
          </p:sp>
        </p:grpSp>
        <p:sp>
          <p:nvSpPr>
            <p:cNvPr id="12" name="Freeform 12"/>
            <p:cNvSpPr/>
            <p:nvPr/>
          </p:nvSpPr>
          <p:spPr>
            <a:xfrm>
              <a:off x="17406417" y="273240"/>
              <a:ext cx="2959559" cy="5160940"/>
            </a:xfrm>
            <a:custGeom>
              <a:avLst/>
              <a:gdLst/>
              <a:ahLst/>
              <a:cxnLst/>
              <a:rect l="l" t="t" r="r" b="b"/>
              <a:pathLst>
                <a:path w="2959559" h="5160940">
                  <a:moveTo>
                    <a:pt x="0" y="0"/>
                  </a:moveTo>
                  <a:lnTo>
                    <a:pt x="2959559" y="0"/>
                  </a:lnTo>
                  <a:lnTo>
                    <a:pt x="2959559" y="5160940"/>
                  </a:lnTo>
                  <a:lnTo>
                    <a:pt x="0" y="5160940"/>
                  </a:lnTo>
                  <a:lnTo>
                    <a:pt x="0" y="0"/>
                  </a:lnTo>
                  <a:close/>
                </a:path>
              </a:pathLst>
            </a:custGeom>
            <a:blipFill>
              <a:blip r:embed="rId3">
                <a:extLst>
                  <a:ext uri="{96DAC541-7B7A-43D3-8B79-37D633B846F1}">
                    <asvg:svgBlip xmlns:asvg="http://schemas.microsoft.com/office/drawing/2016/SVG/main" r:embed="rId4"/>
                  </a:ext>
                </a:extLst>
              </a:blip>
              <a:stretch>
                <a:fillRect l="-187821" b="-27540"/>
              </a:stretch>
            </a:blipFill>
          </p:spPr>
          <p:txBody>
            <a:bodyPr/>
            <a:lstStyle/>
            <a:p>
              <a:endParaRPr lang="he-IL"/>
            </a:p>
          </p:txBody>
        </p:sp>
        <p:sp>
          <p:nvSpPr>
            <p:cNvPr id="13" name="Freeform 13"/>
            <p:cNvSpPr/>
            <p:nvPr/>
          </p:nvSpPr>
          <p:spPr>
            <a:xfrm flipV="1">
              <a:off x="4841615" y="0"/>
              <a:ext cx="3084194" cy="622680"/>
            </a:xfrm>
            <a:custGeom>
              <a:avLst/>
              <a:gdLst/>
              <a:ahLst/>
              <a:cxnLst/>
              <a:rect l="l" t="t" r="r" b="b"/>
              <a:pathLst>
                <a:path w="3084194" h="622680">
                  <a:moveTo>
                    <a:pt x="0" y="622680"/>
                  </a:moveTo>
                  <a:lnTo>
                    <a:pt x="3084194" y="622680"/>
                  </a:lnTo>
                  <a:lnTo>
                    <a:pt x="3084194" y="0"/>
                  </a:lnTo>
                  <a:lnTo>
                    <a:pt x="0" y="0"/>
                  </a:lnTo>
                  <a:lnTo>
                    <a:pt x="0" y="622680"/>
                  </a:lnTo>
                  <a:close/>
                </a:path>
              </a:pathLst>
            </a:custGeom>
            <a:blipFill>
              <a:blip r:embed="rId9">
                <a:extLst>
                  <a:ext uri="{96DAC541-7B7A-43D3-8B79-37D633B846F1}">
                    <asvg:svgBlip xmlns:asvg="http://schemas.microsoft.com/office/drawing/2016/SVG/main" r:embed="rId10"/>
                  </a:ext>
                </a:extLst>
              </a:blip>
              <a:stretch>
                <a:fillRect r="-24386"/>
              </a:stretch>
            </a:blipFill>
          </p:spPr>
          <p:txBody>
            <a:bodyPr/>
            <a:lstStyle/>
            <a:p>
              <a:endParaRPr lang="he-IL"/>
            </a:p>
          </p:txBody>
        </p:sp>
        <p:grpSp>
          <p:nvGrpSpPr>
            <p:cNvPr id="14" name="Group 14"/>
            <p:cNvGrpSpPr/>
            <p:nvPr/>
          </p:nvGrpSpPr>
          <p:grpSpPr>
            <a:xfrm>
              <a:off x="6407346" y="11370"/>
              <a:ext cx="11346563" cy="625341"/>
              <a:chOff x="0" y="0"/>
              <a:chExt cx="9217454" cy="508000"/>
            </a:xfrm>
          </p:grpSpPr>
          <p:sp>
            <p:nvSpPr>
              <p:cNvPr id="15" name="Freeform 15"/>
              <p:cNvSpPr/>
              <p:nvPr/>
            </p:nvSpPr>
            <p:spPr>
              <a:xfrm>
                <a:off x="0" y="215900"/>
                <a:ext cx="9217454" cy="76200"/>
              </a:xfrm>
              <a:custGeom>
                <a:avLst/>
                <a:gdLst/>
                <a:ahLst/>
                <a:cxnLst/>
                <a:rect l="l" t="t" r="r" b="b"/>
                <a:pathLst>
                  <a:path w="9217454" h="76200">
                    <a:moveTo>
                      <a:pt x="0" y="0"/>
                    </a:moveTo>
                    <a:lnTo>
                      <a:pt x="9217454" y="0"/>
                    </a:lnTo>
                    <a:lnTo>
                      <a:pt x="9217454" y="76200"/>
                    </a:lnTo>
                    <a:lnTo>
                      <a:pt x="0" y="76200"/>
                    </a:lnTo>
                    <a:close/>
                  </a:path>
                </a:pathLst>
              </a:custGeom>
              <a:solidFill>
                <a:srgbClr val="2B3547"/>
              </a:solidFill>
            </p:spPr>
            <p:txBody>
              <a:bodyPr/>
              <a:lstStyle/>
              <a:p>
                <a:endParaRPr lang="he-IL"/>
              </a:p>
            </p:txBody>
          </p:sp>
        </p:grpSp>
        <p:sp>
          <p:nvSpPr>
            <p:cNvPr id="16" name="Freeform 16"/>
            <p:cNvSpPr/>
            <p:nvPr/>
          </p:nvSpPr>
          <p:spPr>
            <a:xfrm>
              <a:off x="0" y="5691243"/>
              <a:ext cx="790881" cy="790881"/>
            </a:xfrm>
            <a:custGeom>
              <a:avLst/>
              <a:gdLst/>
              <a:ahLst/>
              <a:cxnLst/>
              <a:rect l="l" t="t" r="r" b="b"/>
              <a:pathLst>
                <a:path w="790881" h="790881">
                  <a:moveTo>
                    <a:pt x="0" y="0"/>
                  </a:moveTo>
                  <a:lnTo>
                    <a:pt x="790881" y="0"/>
                  </a:lnTo>
                  <a:lnTo>
                    <a:pt x="790881" y="790882"/>
                  </a:lnTo>
                  <a:lnTo>
                    <a:pt x="0" y="790882"/>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he-IL"/>
            </a:p>
          </p:txBody>
        </p:sp>
      </p:grpSp>
      <p:sp>
        <p:nvSpPr>
          <p:cNvPr id="21" name="Freeform 2">
            <a:extLst>
              <a:ext uri="{FF2B5EF4-FFF2-40B4-BE49-F238E27FC236}">
                <a16:creationId xmlns:a16="http://schemas.microsoft.com/office/drawing/2014/main" id="{0E352C92-DCD8-B41A-9A6D-FCAE7C7D6045}"/>
              </a:ext>
            </a:extLst>
          </p:cNvPr>
          <p:cNvSpPr/>
          <p:nvPr/>
        </p:nvSpPr>
        <p:spPr>
          <a:xfrm>
            <a:off x="122348" y="67688"/>
            <a:ext cx="3009780" cy="2714882"/>
          </a:xfrm>
          <a:custGeom>
            <a:avLst/>
            <a:gdLst/>
            <a:ahLst/>
            <a:cxnLst/>
            <a:rect l="l" t="t" r="r" b="b"/>
            <a:pathLst>
              <a:path w="7047943" h="7515262">
                <a:moveTo>
                  <a:pt x="0" y="0"/>
                </a:moveTo>
                <a:lnTo>
                  <a:pt x="7047943" y="0"/>
                </a:lnTo>
                <a:lnTo>
                  <a:pt x="7047943" y="7515262"/>
                </a:lnTo>
                <a:lnTo>
                  <a:pt x="0" y="7515262"/>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he-IL" dirty="0"/>
          </a:p>
        </p:txBody>
      </p:sp>
      <p:grpSp>
        <p:nvGrpSpPr>
          <p:cNvPr id="25" name="Group 24">
            <a:extLst>
              <a:ext uri="{FF2B5EF4-FFF2-40B4-BE49-F238E27FC236}">
                <a16:creationId xmlns:a16="http://schemas.microsoft.com/office/drawing/2014/main" id="{2AA86654-6C90-5F56-BC22-06F887430C83}"/>
              </a:ext>
            </a:extLst>
          </p:cNvPr>
          <p:cNvGrpSpPr/>
          <p:nvPr/>
        </p:nvGrpSpPr>
        <p:grpSpPr>
          <a:xfrm>
            <a:off x="2140920" y="2162649"/>
            <a:ext cx="14827470" cy="5853446"/>
            <a:chOff x="2019070" y="6699628"/>
            <a:chExt cx="14739155" cy="5445032"/>
          </a:xfrm>
        </p:grpSpPr>
        <p:sp>
          <p:nvSpPr>
            <p:cNvPr id="19" name="TextBox 18">
              <a:extLst>
                <a:ext uri="{FF2B5EF4-FFF2-40B4-BE49-F238E27FC236}">
                  <a16:creationId xmlns:a16="http://schemas.microsoft.com/office/drawing/2014/main" id="{96EA9559-E086-F938-6EF3-787CF1822874}"/>
                </a:ext>
              </a:extLst>
            </p:cNvPr>
            <p:cNvSpPr txBox="1"/>
            <p:nvPr/>
          </p:nvSpPr>
          <p:spPr>
            <a:xfrm>
              <a:off x="2019070" y="6699628"/>
              <a:ext cx="14739155" cy="1188154"/>
            </a:xfrm>
            <a:prstGeom prst="rect">
              <a:avLst/>
            </a:prstGeom>
            <a:noFill/>
          </p:spPr>
          <p:txBody>
            <a:bodyPr wrap="square" rtlCol="1">
              <a:spAutoFit/>
            </a:bodyPr>
            <a:lstStyle/>
            <a:p>
              <a:pPr algn="ctr" rtl="1">
                <a:spcAft>
                  <a:spcPts val="600"/>
                </a:spcAft>
              </a:pPr>
              <a:r>
                <a:rPr lang="he-IL" sz="3600" b="1" dirty="0">
                  <a:latin typeface="Assistant" pitchFamily="2" charset="-79"/>
                  <a:cs typeface="Assistant" pitchFamily="2" charset="-79"/>
                </a:rPr>
                <a:t>בבסיס הפעילות עומדים מספר עקרונות מרכזיים ללמידה מקוונת יעילה </a:t>
              </a:r>
            </a:p>
            <a:p>
              <a:pPr algn="ctr" rtl="1">
                <a:spcAft>
                  <a:spcPts val="600"/>
                </a:spcAft>
              </a:pPr>
              <a:r>
                <a:rPr lang="he-IL" sz="3600" b="1" dirty="0">
                  <a:latin typeface="Assistant" pitchFamily="2" charset="-79"/>
                  <a:cs typeface="Assistant" pitchFamily="2" charset="-79"/>
                </a:rPr>
                <a:t>המותאמת לשונות בין הלומדים</a:t>
              </a:r>
              <a:r>
                <a:rPr lang="he-IL" sz="3600" dirty="0">
                  <a:latin typeface="Assistant" pitchFamily="2" charset="-79"/>
                  <a:cs typeface="Assistant" pitchFamily="2" charset="-79"/>
                </a:rPr>
                <a:t>:</a:t>
              </a:r>
            </a:p>
          </p:txBody>
        </p:sp>
        <p:pic>
          <p:nvPicPr>
            <p:cNvPr id="20" name="Picture 19" descr="A diamond shaped object with a diamond tail&#10;&#10;Description automatically generated">
              <a:extLst>
                <a:ext uri="{FF2B5EF4-FFF2-40B4-BE49-F238E27FC236}">
                  <a16:creationId xmlns:a16="http://schemas.microsoft.com/office/drawing/2014/main" id="{5E8766F7-E5D8-0475-7431-64270ECC33F0}"/>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2149782">
              <a:off x="14446945" y="11206200"/>
              <a:ext cx="1494127" cy="938460"/>
            </a:xfrm>
            <a:prstGeom prst="rect">
              <a:avLst/>
            </a:prstGeom>
          </p:spPr>
        </p:pic>
      </p:grpSp>
      <p:sp>
        <p:nvSpPr>
          <p:cNvPr id="18" name="TextBox 17">
            <a:extLst>
              <a:ext uri="{FF2B5EF4-FFF2-40B4-BE49-F238E27FC236}">
                <a16:creationId xmlns:a16="http://schemas.microsoft.com/office/drawing/2014/main" id="{09CDC567-DB51-88E4-F975-5E4CF80DC196}"/>
              </a:ext>
            </a:extLst>
          </p:cNvPr>
          <p:cNvSpPr txBox="1"/>
          <p:nvPr/>
        </p:nvSpPr>
        <p:spPr>
          <a:xfrm>
            <a:off x="13588315" y="8527385"/>
            <a:ext cx="3374819" cy="1107996"/>
          </a:xfrm>
          <a:prstGeom prst="rect">
            <a:avLst/>
          </a:prstGeom>
          <a:noFill/>
        </p:spPr>
        <p:txBody>
          <a:bodyPr wrap="square" rtlCol="1">
            <a:spAutoFit/>
          </a:bodyPr>
          <a:lstStyle/>
          <a:p>
            <a:pPr algn="r" rtl="1"/>
            <a:r>
              <a:rPr lang="he-IL" sz="2400" dirty="0">
                <a:latin typeface="Assistant" pitchFamily="2" charset="-79"/>
                <a:cs typeface="Assistant" pitchFamily="2" charset="-79"/>
              </a:rPr>
              <a:t>(</a:t>
            </a:r>
            <a:r>
              <a:rPr lang="he-IL" sz="2400" b="1" dirty="0">
                <a:latin typeface="Assistant" pitchFamily="2" charset="-79"/>
                <a:cs typeface="Assistant" pitchFamily="2" charset="-79"/>
                <a:hlinkClick r:id="rId16"/>
              </a:rPr>
              <a:t>ראו קישור למתווה</a:t>
            </a:r>
            <a:r>
              <a:rPr lang="he-IL" sz="2400" b="1" dirty="0">
                <a:latin typeface="Assistant" pitchFamily="2" charset="-79"/>
                <a:cs typeface="Assistant" pitchFamily="2" charset="-79"/>
              </a:rPr>
              <a:t> </a:t>
            </a:r>
          </a:p>
          <a:p>
            <a:pPr algn="r" rtl="1"/>
            <a:r>
              <a:rPr lang="he-IL" sz="2400" b="1" dirty="0">
                <a:latin typeface="Assistant" pitchFamily="2" charset="-79"/>
                <a:cs typeface="Assistant" pitchFamily="2" charset="-79"/>
              </a:rPr>
              <a:t>למבנה של שיעור מקוון</a:t>
            </a:r>
            <a:r>
              <a:rPr lang="he-IL" sz="2400" dirty="0">
                <a:latin typeface="Assistant" pitchFamily="2" charset="-79"/>
                <a:cs typeface="Assistant" pitchFamily="2" charset="-79"/>
              </a:rPr>
              <a:t>)</a:t>
            </a:r>
          </a:p>
          <a:p>
            <a:pPr algn="r" rtl="1"/>
            <a:endParaRPr lang="he-IL" dirty="0"/>
          </a:p>
        </p:txBody>
      </p:sp>
      <p:pic>
        <p:nvPicPr>
          <p:cNvPr id="26" name="Picture 25">
            <a:extLst>
              <a:ext uri="{FF2B5EF4-FFF2-40B4-BE49-F238E27FC236}">
                <a16:creationId xmlns:a16="http://schemas.microsoft.com/office/drawing/2014/main" id="{076A2D4B-9489-BE4F-2773-069AA26E18E0}"/>
              </a:ext>
            </a:extLst>
          </p:cNvPr>
          <p:cNvPicPr>
            <a:picLocks noChangeAspect="1"/>
          </p:cNvPicPr>
          <p:nvPr/>
        </p:nvPicPr>
        <p:blipFill>
          <a:blip r:embed="rId17">
            <a:clrChange>
              <a:clrFrom>
                <a:srgbClr val="F4F5F4"/>
              </a:clrFrom>
              <a:clrTo>
                <a:srgbClr val="F4F5F4">
                  <a:alpha val="0"/>
                </a:srgbClr>
              </a:clrTo>
            </a:clrChange>
          </a:blip>
          <a:stretch>
            <a:fillRect/>
          </a:stretch>
        </p:blipFill>
        <p:spPr>
          <a:xfrm>
            <a:off x="2925926" y="4008306"/>
            <a:ext cx="11535823" cy="4134083"/>
          </a:xfrm>
          <a:prstGeom prst="rect">
            <a:avLst/>
          </a:prstGeom>
        </p:spPr>
      </p:pic>
      <p:pic>
        <p:nvPicPr>
          <p:cNvPr id="22" name="Picture 21" descr="A light bulb with lines drawn on it&#10;&#10;Description automatically generated">
            <a:extLst>
              <a:ext uri="{FF2B5EF4-FFF2-40B4-BE49-F238E27FC236}">
                <a16:creationId xmlns:a16="http://schemas.microsoft.com/office/drawing/2014/main" id="{DBF30DBB-9E9C-B111-D361-6EC6C4DA9A51}"/>
              </a:ext>
            </a:extLst>
          </p:cNvPr>
          <p:cNvPicPr>
            <a:picLocks noChangeAspect="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738666" y="7071423"/>
            <a:ext cx="1328847" cy="1420013"/>
          </a:xfrm>
          <a:prstGeom prst="rect">
            <a:avLst/>
          </a:prstGeom>
        </p:spPr>
      </p:pic>
      <p:sp>
        <p:nvSpPr>
          <p:cNvPr id="2" name="TextBox 1">
            <a:extLst>
              <a:ext uri="{FF2B5EF4-FFF2-40B4-BE49-F238E27FC236}">
                <a16:creationId xmlns:a16="http://schemas.microsoft.com/office/drawing/2014/main" id="{9FBF6E94-C738-CB98-25B8-C8DF7DF05D53}"/>
              </a:ext>
            </a:extLst>
          </p:cNvPr>
          <p:cNvSpPr txBox="1"/>
          <p:nvPr/>
        </p:nvSpPr>
        <p:spPr>
          <a:xfrm>
            <a:off x="623207" y="778675"/>
            <a:ext cx="2313146" cy="1200329"/>
          </a:xfrm>
          <a:prstGeom prst="rect">
            <a:avLst/>
          </a:prstGeom>
          <a:noFill/>
        </p:spPr>
        <p:txBody>
          <a:bodyPr wrap="square">
            <a:spAutoFit/>
          </a:bodyPr>
          <a:lstStyle/>
          <a:p>
            <a:pPr marL="0" lvl="0" indent="0" algn="ctr" rtl="1">
              <a:spcBef>
                <a:spcPct val="0"/>
              </a:spcBef>
            </a:pPr>
            <a:r>
              <a:rPr lang="he-IL" sz="3600" b="1" dirty="0">
                <a:solidFill>
                  <a:srgbClr val="000000"/>
                </a:solidFill>
                <a:latin typeface="Segoe UI Semibold" panose="020B0702040204020203" pitchFamily="34" charset="0"/>
                <a:cs typeface="Segoe UI Semibold" panose="020B0702040204020203" pitchFamily="34" charset="0"/>
              </a:rPr>
              <a:t>שקופית למורה</a:t>
            </a:r>
          </a:p>
        </p:txBody>
      </p:sp>
    </p:spTree>
    <p:extLst>
      <p:ext uri="{BB962C8B-B14F-4D97-AF65-F5344CB8AC3E}">
        <p14:creationId xmlns:p14="http://schemas.microsoft.com/office/powerpoint/2010/main" val="3283352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3" name="Freeform 3"/>
          <p:cNvSpPr/>
          <p:nvPr/>
        </p:nvSpPr>
        <p:spPr>
          <a:xfrm>
            <a:off x="1273693" y="1381555"/>
            <a:ext cx="15092963" cy="8624492"/>
          </a:xfrm>
          <a:custGeom>
            <a:avLst/>
            <a:gdLst/>
            <a:ahLst/>
            <a:cxnLst/>
            <a:rect l="l" t="t" r="r" b="b"/>
            <a:pathLst>
              <a:path w="4573625" h="2438512">
                <a:moveTo>
                  <a:pt x="4573625" y="2438512"/>
                </a:moveTo>
                <a:lnTo>
                  <a:pt x="0" y="2430892"/>
                </a:lnTo>
                <a:lnTo>
                  <a:pt x="0" y="858967"/>
                </a:lnTo>
                <a:lnTo>
                  <a:pt x="17780" y="19050"/>
                </a:lnTo>
                <a:lnTo>
                  <a:pt x="2278654" y="0"/>
                </a:lnTo>
                <a:lnTo>
                  <a:pt x="4554575" y="5080"/>
                </a:lnTo>
                <a:close/>
              </a:path>
            </a:pathLst>
          </a:custGeom>
          <a:solidFill>
            <a:srgbClr val="FFFFFF"/>
          </a:solidFill>
        </p:spPr>
        <p:txBody>
          <a:bodyPr/>
          <a:lstStyle/>
          <a:p>
            <a:endParaRPr lang="he-IL" dirty="0"/>
          </a:p>
        </p:txBody>
      </p:sp>
      <p:grpSp>
        <p:nvGrpSpPr>
          <p:cNvPr id="5" name="Group 5"/>
          <p:cNvGrpSpPr/>
          <p:nvPr/>
        </p:nvGrpSpPr>
        <p:grpSpPr>
          <a:xfrm>
            <a:off x="1422193" y="1037690"/>
            <a:ext cx="15274482" cy="9234411"/>
            <a:chOff x="0" y="0"/>
            <a:chExt cx="20365976" cy="11398038"/>
          </a:xfrm>
        </p:grpSpPr>
        <p:sp>
          <p:nvSpPr>
            <p:cNvPr id="6" name="Freeform 6"/>
            <p:cNvSpPr/>
            <p:nvPr/>
          </p:nvSpPr>
          <p:spPr>
            <a:xfrm>
              <a:off x="305484" y="6418625"/>
              <a:ext cx="7876909" cy="4604975"/>
            </a:xfrm>
            <a:custGeom>
              <a:avLst/>
              <a:gdLst/>
              <a:ahLst/>
              <a:cxnLst/>
              <a:rect l="l" t="t" r="r" b="b"/>
              <a:pathLst>
                <a:path w="7876909" h="4604975">
                  <a:moveTo>
                    <a:pt x="0" y="0"/>
                  </a:moveTo>
                  <a:lnTo>
                    <a:pt x="7876909" y="0"/>
                  </a:lnTo>
                  <a:lnTo>
                    <a:pt x="7876909" y="4604975"/>
                  </a:lnTo>
                  <a:lnTo>
                    <a:pt x="0" y="4604975"/>
                  </a:lnTo>
                  <a:lnTo>
                    <a:pt x="0" y="0"/>
                  </a:lnTo>
                  <a:close/>
                </a:path>
              </a:pathLst>
            </a:custGeom>
            <a:blipFill>
              <a:blip r:embed="rId3">
                <a:extLst>
                  <a:ext uri="{96DAC541-7B7A-43D3-8B79-37D633B846F1}">
                    <asvg:svgBlip xmlns:asvg="http://schemas.microsoft.com/office/drawing/2016/SVG/main" r:embed="rId4"/>
                  </a:ext>
                </a:extLst>
              </a:blip>
              <a:stretch>
                <a:fillRect t="-42938" r="-8141"/>
              </a:stretch>
            </a:blipFill>
          </p:spPr>
          <p:txBody>
            <a:bodyPr/>
            <a:lstStyle/>
            <a:p>
              <a:endParaRPr lang="he-IL"/>
            </a:p>
          </p:txBody>
        </p:sp>
        <p:sp>
          <p:nvSpPr>
            <p:cNvPr id="7" name="Freeform 7"/>
            <p:cNvSpPr/>
            <p:nvPr/>
          </p:nvSpPr>
          <p:spPr>
            <a:xfrm rot="-5400000">
              <a:off x="-1130292" y="8374487"/>
              <a:ext cx="2944316" cy="647750"/>
            </a:xfrm>
            <a:custGeom>
              <a:avLst/>
              <a:gdLst/>
              <a:ahLst/>
              <a:cxnLst/>
              <a:rect l="l" t="t" r="r" b="b"/>
              <a:pathLst>
                <a:path w="2944316" h="647750">
                  <a:moveTo>
                    <a:pt x="0" y="0"/>
                  </a:moveTo>
                  <a:lnTo>
                    <a:pt x="2944316" y="0"/>
                  </a:lnTo>
                  <a:lnTo>
                    <a:pt x="2944316" y="647749"/>
                  </a:lnTo>
                  <a:lnTo>
                    <a:pt x="0" y="64774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he-IL"/>
            </a:p>
          </p:txBody>
        </p:sp>
        <p:sp>
          <p:nvSpPr>
            <p:cNvPr id="8" name="Freeform 8"/>
            <p:cNvSpPr/>
            <p:nvPr/>
          </p:nvSpPr>
          <p:spPr>
            <a:xfrm>
              <a:off x="12468012" y="4929358"/>
              <a:ext cx="7809064" cy="6094242"/>
            </a:xfrm>
            <a:custGeom>
              <a:avLst/>
              <a:gdLst/>
              <a:ahLst/>
              <a:cxnLst/>
              <a:rect l="l" t="t" r="r" b="b"/>
              <a:pathLst>
                <a:path w="7809064" h="6094242">
                  <a:moveTo>
                    <a:pt x="0" y="0"/>
                  </a:moveTo>
                  <a:lnTo>
                    <a:pt x="7809064" y="0"/>
                  </a:lnTo>
                  <a:lnTo>
                    <a:pt x="7809064" y="6094242"/>
                  </a:lnTo>
                  <a:lnTo>
                    <a:pt x="0" y="6094242"/>
                  </a:lnTo>
                  <a:lnTo>
                    <a:pt x="0" y="0"/>
                  </a:lnTo>
                  <a:close/>
                </a:path>
              </a:pathLst>
            </a:custGeom>
            <a:blipFill>
              <a:blip r:embed="rId3">
                <a:extLst>
                  <a:ext uri="{96DAC541-7B7A-43D3-8B79-37D633B846F1}">
                    <asvg:svgBlip xmlns:asvg="http://schemas.microsoft.com/office/drawing/2016/SVG/main" r:embed="rId4"/>
                  </a:ext>
                </a:extLst>
              </a:blip>
              <a:stretch>
                <a:fillRect l="-9081" t="-8008"/>
              </a:stretch>
            </a:blipFill>
          </p:spPr>
          <p:txBody>
            <a:bodyPr/>
            <a:lstStyle/>
            <a:p>
              <a:endParaRPr lang="he-IL"/>
            </a:p>
          </p:txBody>
        </p:sp>
        <p:sp>
          <p:nvSpPr>
            <p:cNvPr id="9" name="Freeform 9"/>
            <p:cNvSpPr/>
            <p:nvPr/>
          </p:nvSpPr>
          <p:spPr>
            <a:xfrm>
              <a:off x="19687984" y="7679028"/>
              <a:ext cx="479498" cy="786924"/>
            </a:xfrm>
            <a:custGeom>
              <a:avLst/>
              <a:gdLst/>
              <a:ahLst/>
              <a:cxnLst/>
              <a:rect l="l" t="t" r="r" b="b"/>
              <a:pathLst>
                <a:path w="479498" h="786924">
                  <a:moveTo>
                    <a:pt x="0" y="0"/>
                  </a:moveTo>
                  <a:lnTo>
                    <a:pt x="479498" y="0"/>
                  </a:lnTo>
                  <a:lnTo>
                    <a:pt x="479498" y="786924"/>
                  </a:lnTo>
                  <a:lnTo>
                    <a:pt x="0" y="786924"/>
                  </a:lnTo>
                  <a:lnTo>
                    <a:pt x="0" y="0"/>
                  </a:lnTo>
                  <a:close/>
                </a:path>
              </a:pathLst>
            </a:custGeom>
            <a:blipFill>
              <a:blip r:embed="rId7">
                <a:extLst>
                  <a:ext uri="{96DAC541-7B7A-43D3-8B79-37D633B846F1}">
                    <asvg:svgBlip xmlns:asvg="http://schemas.microsoft.com/office/drawing/2016/SVG/main" r:embed="rId8"/>
                  </a:ext>
                </a:extLst>
              </a:blip>
              <a:stretch>
                <a:fillRect r="-313644"/>
              </a:stretch>
            </a:blipFill>
          </p:spPr>
          <p:txBody>
            <a:bodyPr/>
            <a:lstStyle/>
            <a:p>
              <a:endParaRPr lang="he-IL"/>
            </a:p>
          </p:txBody>
        </p:sp>
        <p:grpSp>
          <p:nvGrpSpPr>
            <p:cNvPr id="10" name="Group 10"/>
            <p:cNvGrpSpPr/>
            <p:nvPr/>
          </p:nvGrpSpPr>
          <p:grpSpPr>
            <a:xfrm>
              <a:off x="6822761" y="10772697"/>
              <a:ext cx="7904165" cy="625341"/>
              <a:chOff x="0" y="0"/>
              <a:chExt cx="6420999" cy="508000"/>
            </a:xfrm>
          </p:grpSpPr>
          <p:sp>
            <p:nvSpPr>
              <p:cNvPr id="11" name="Freeform 11"/>
              <p:cNvSpPr/>
              <p:nvPr/>
            </p:nvSpPr>
            <p:spPr>
              <a:xfrm>
                <a:off x="0" y="215900"/>
                <a:ext cx="6421000" cy="76200"/>
              </a:xfrm>
              <a:custGeom>
                <a:avLst/>
                <a:gdLst/>
                <a:ahLst/>
                <a:cxnLst/>
                <a:rect l="l" t="t" r="r" b="b"/>
                <a:pathLst>
                  <a:path w="6421000" h="76200">
                    <a:moveTo>
                      <a:pt x="0" y="0"/>
                    </a:moveTo>
                    <a:lnTo>
                      <a:pt x="6421000" y="0"/>
                    </a:lnTo>
                    <a:lnTo>
                      <a:pt x="6421000" y="76200"/>
                    </a:lnTo>
                    <a:lnTo>
                      <a:pt x="0" y="76200"/>
                    </a:lnTo>
                    <a:close/>
                  </a:path>
                </a:pathLst>
              </a:custGeom>
              <a:solidFill>
                <a:srgbClr val="2B3547"/>
              </a:solidFill>
            </p:spPr>
            <p:txBody>
              <a:bodyPr/>
              <a:lstStyle/>
              <a:p>
                <a:endParaRPr lang="he-IL"/>
              </a:p>
            </p:txBody>
          </p:sp>
        </p:grpSp>
        <p:sp>
          <p:nvSpPr>
            <p:cNvPr id="12" name="Freeform 12"/>
            <p:cNvSpPr/>
            <p:nvPr/>
          </p:nvSpPr>
          <p:spPr>
            <a:xfrm>
              <a:off x="17406417" y="273240"/>
              <a:ext cx="2959559" cy="5160940"/>
            </a:xfrm>
            <a:custGeom>
              <a:avLst/>
              <a:gdLst/>
              <a:ahLst/>
              <a:cxnLst/>
              <a:rect l="l" t="t" r="r" b="b"/>
              <a:pathLst>
                <a:path w="2959559" h="5160940">
                  <a:moveTo>
                    <a:pt x="0" y="0"/>
                  </a:moveTo>
                  <a:lnTo>
                    <a:pt x="2959559" y="0"/>
                  </a:lnTo>
                  <a:lnTo>
                    <a:pt x="2959559" y="5160940"/>
                  </a:lnTo>
                  <a:lnTo>
                    <a:pt x="0" y="5160940"/>
                  </a:lnTo>
                  <a:lnTo>
                    <a:pt x="0" y="0"/>
                  </a:lnTo>
                  <a:close/>
                </a:path>
              </a:pathLst>
            </a:custGeom>
            <a:blipFill>
              <a:blip r:embed="rId3">
                <a:extLst>
                  <a:ext uri="{96DAC541-7B7A-43D3-8B79-37D633B846F1}">
                    <asvg:svgBlip xmlns:asvg="http://schemas.microsoft.com/office/drawing/2016/SVG/main" r:embed="rId4"/>
                  </a:ext>
                </a:extLst>
              </a:blip>
              <a:stretch>
                <a:fillRect l="-187821" b="-27540"/>
              </a:stretch>
            </a:blipFill>
          </p:spPr>
          <p:txBody>
            <a:bodyPr/>
            <a:lstStyle/>
            <a:p>
              <a:endParaRPr lang="he-IL"/>
            </a:p>
          </p:txBody>
        </p:sp>
        <p:sp>
          <p:nvSpPr>
            <p:cNvPr id="13" name="Freeform 13"/>
            <p:cNvSpPr/>
            <p:nvPr/>
          </p:nvSpPr>
          <p:spPr>
            <a:xfrm flipV="1">
              <a:off x="4841615" y="0"/>
              <a:ext cx="3084194" cy="622680"/>
            </a:xfrm>
            <a:custGeom>
              <a:avLst/>
              <a:gdLst/>
              <a:ahLst/>
              <a:cxnLst/>
              <a:rect l="l" t="t" r="r" b="b"/>
              <a:pathLst>
                <a:path w="3084194" h="622680">
                  <a:moveTo>
                    <a:pt x="0" y="622680"/>
                  </a:moveTo>
                  <a:lnTo>
                    <a:pt x="3084194" y="622680"/>
                  </a:lnTo>
                  <a:lnTo>
                    <a:pt x="3084194" y="0"/>
                  </a:lnTo>
                  <a:lnTo>
                    <a:pt x="0" y="0"/>
                  </a:lnTo>
                  <a:lnTo>
                    <a:pt x="0" y="622680"/>
                  </a:lnTo>
                  <a:close/>
                </a:path>
              </a:pathLst>
            </a:custGeom>
            <a:blipFill>
              <a:blip r:embed="rId9">
                <a:extLst>
                  <a:ext uri="{96DAC541-7B7A-43D3-8B79-37D633B846F1}">
                    <asvg:svgBlip xmlns:asvg="http://schemas.microsoft.com/office/drawing/2016/SVG/main" r:embed="rId10"/>
                  </a:ext>
                </a:extLst>
              </a:blip>
              <a:stretch>
                <a:fillRect r="-24386"/>
              </a:stretch>
            </a:blipFill>
          </p:spPr>
          <p:txBody>
            <a:bodyPr/>
            <a:lstStyle/>
            <a:p>
              <a:endParaRPr lang="he-IL"/>
            </a:p>
          </p:txBody>
        </p:sp>
        <p:grpSp>
          <p:nvGrpSpPr>
            <p:cNvPr id="14" name="Group 14"/>
            <p:cNvGrpSpPr/>
            <p:nvPr/>
          </p:nvGrpSpPr>
          <p:grpSpPr>
            <a:xfrm>
              <a:off x="6407346" y="11370"/>
              <a:ext cx="11346563" cy="625341"/>
              <a:chOff x="0" y="0"/>
              <a:chExt cx="9217454" cy="508000"/>
            </a:xfrm>
          </p:grpSpPr>
          <p:sp>
            <p:nvSpPr>
              <p:cNvPr id="15" name="Freeform 15"/>
              <p:cNvSpPr/>
              <p:nvPr/>
            </p:nvSpPr>
            <p:spPr>
              <a:xfrm>
                <a:off x="0" y="215900"/>
                <a:ext cx="9217454" cy="76200"/>
              </a:xfrm>
              <a:custGeom>
                <a:avLst/>
                <a:gdLst/>
                <a:ahLst/>
                <a:cxnLst/>
                <a:rect l="l" t="t" r="r" b="b"/>
                <a:pathLst>
                  <a:path w="9217454" h="76200">
                    <a:moveTo>
                      <a:pt x="0" y="0"/>
                    </a:moveTo>
                    <a:lnTo>
                      <a:pt x="9217454" y="0"/>
                    </a:lnTo>
                    <a:lnTo>
                      <a:pt x="9217454" y="76200"/>
                    </a:lnTo>
                    <a:lnTo>
                      <a:pt x="0" y="76200"/>
                    </a:lnTo>
                    <a:close/>
                  </a:path>
                </a:pathLst>
              </a:custGeom>
              <a:solidFill>
                <a:srgbClr val="2B3547"/>
              </a:solidFill>
            </p:spPr>
            <p:txBody>
              <a:bodyPr/>
              <a:lstStyle/>
              <a:p>
                <a:endParaRPr lang="he-IL"/>
              </a:p>
            </p:txBody>
          </p:sp>
        </p:grpSp>
        <p:sp>
          <p:nvSpPr>
            <p:cNvPr id="16" name="Freeform 16"/>
            <p:cNvSpPr/>
            <p:nvPr/>
          </p:nvSpPr>
          <p:spPr>
            <a:xfrm>
              <a:off x="0" y="5691243"/>
              <a:ext cx="790881" cy="790881"/>
            </a:xfrm>
            <a:custGeom>
              <a:avLst/>
              <a:gdLst/>
              <a:ahLst/>
              <a:cxnLst/>
              <a:rect l="l" t="t" r="r" b="b"/>
              <a:pathLst>
                <a:path w="790881" h="790881">
                  <a:moveTo>
                    <a:pt x="0" y="0"/>
                  </a:moveTo>
                  <a:lnTo>
                    <a:pt x="790881" y="0"/>
                  </a:lnTo>
                  <a:lnTo>
                    <a:pt x="790881" y="790882"/>
                  </a:lnTo>
                  <a:lnTo>
                    <a:pt x="0" y="790882"/>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he-IL"/>
            </a:p>
          </p:txBody>
        </p:sp>
      </p:grpSp>
      <p:sp>
        <p:nvSpPr>
          <p:cNvPr id="18" name="TextBox 17">
            <a:extLst>
              <a:ext uri="{FF2B5EF4-FFF2-40B4-BE49-F238E27FC236}">
                <a16:creationId xmlns:a16="http://schemas.microsoft.com/office/drawing/2014/main" id="{E21B6E4F-C80F-7860-AFF5-2C0CCD4EE209}"/>
              </a:ext>
            </a:extLst>
          </p:cNvPr>
          <p:cNvSpPr txBox="1"/>
          <p:nvPr/>
        </p:nvSpPr>
        <p:spPr>
          <a:xfrm>
            <a:off x="1921344" y="2230483"/>
            <a:ext cx="13106400" cy="5748177"/>
          </a:xfrm>
          <a:prstGeom prst="rect">
            <a:avLst/>
          </a:prstGeom>
          <a:noFill/>
        </p:spPr>
        <p:txBody>
          <a:bodyPr wrap="square" rtlCol="1">
            <a:spAutoFit/>
          </a:bodyPr>
          <a:lstStyle/>
          <a:p>
            <a:pPr algn="ctr" rtl="1">
              <a:lnSpc>
                <a:spcPct val="150000"/>
              </a:lnSpc>
              <a:spcAft>
                <a:spcPts val="1200"/>
              </a:spcAft>
            </a:pPr>
            <a:r>
              <a:rPr lang="he-IL" sz="3600" b="1" dirty="0">
                <a:latin typeface="Guttman Yad-Brush" panose="02010401010101010101" pitchFamily="2" charset="-79"/>
                <a:cs typeface="Guttman Yad-Brush" panose="02010401010101010101" pitchFamily="2" charset="-79"/>
              </a:rPr>
              <a:t> מספר הנחיות חשובות</a:t>
            </a:r>
          </a:p>
          <a:p>
            <a:pPr marL="438150" algn="r" rtl="1">
              <a:lnSpc>
                <a:spcPct val="150000"/>
              </a:lnSpc>
              <a:spcAft>
                <a:spcPts val="1200"/>
              </a:spcAft>
            </a:pPr>
            <a:r>
              <a:rPr lang="he-IL" sz="4000" b="1" dirty="0">
                <a:latin typeface="Assistant" pitchFamily="2" charset="-79"/>
                <a:cs typeface="Assistant" pitchFamily="2" charset="-79"/>
              </a:rPr>
              <a:t>חשוב מאוד!!!</a:t>
            </a:r>
          </a:p>
          <a:p>
            <a:pPr marL="438150" algn="r" rtl="1">
              <a:lnSpc>
                <a:spcPct val="150000"/>
              </a:lnSpc>
              <a:spcAft>
                <a:spcPts val="1200"/>
              </a:spcAft>
            </a:pPr>
            <a:r>
              <a:rPr lang="he-IL" sz="3200" b="1" dirty="0">
                <a:latin typeface="Assistant" pitchFamily="2" charset="-79"/>
                <a:cs typeface="Assistant" pitchFamily="2" charset="-79"/>
              </a:rPr>
              <a:t>יש ליצור </a:t>
            </a:r>
            <a:r>
              <a:rPr lang="he-IL" sz="3200" b="1" u="sng" dirty="0">
                <a:latin typeface="Assistant" pitchFamily="2" charset="-79"/>
                <a:cs typeface="Assistant" pitchFamily="2" charset="-79"/>
              </a:rPr>
              <a:t>כיתה משלכם </a:t>
            </a:r>
            <a:r>
              <a:rPr lang="he-IL" sz="3200" b="1" dirty="0">
                <a:latin typeface="Assistant" pitchFamily="2" charset="-79"/>
                <a:cs typeface="Assistant" pitchFamily="2" charset="-79"/>
              </a:rPr>
              <a:t>במערכת ה-</a:t>
            </a:r>
            <a:r>
              <a:rPr lang="en-US" sz="3200" b="1" dirty="0">
                <a:latin typeface="Assistant" pitchFamily="2" charset="-79"/>
                <a:cs typeface="Assistant" pitchFamily="2" charset="-79"/>
              </a:rPr>
              <a:t>class e </a:t>
            </a:r>
            <a:r>
              <a:rPr lang="he-IL" sz="3200" b="1" dirty="0">
                <a:latin typeface="Assistant" pitchFamily="2" charset="-79"/>
                <a:cs typeface="Assistant" pitchFamily="2" charset="-79"/>
              </a:rPr>
              <a:t> ולשייך אליה את הפעילות. </a:t>
            </a:r>
          </a:p>
          <a:p>
            <a:pPr marL="438150" algn="r" rtl="1">
              <a:lnSpc>
                <a:spcPct val="150000"/>
              </a:lnSpc>
            </a:pPr>
            <a:r>
              <a:rPr lang="he-IL" sz="3200" dirty="0">
                <a:latin typeface="Assistant" pitchFamily="2" charset="-79"/>
                <a:cs typeface="Assistant" pitchFamily="2" charset="-79"/>
              </a:rPr>
              <a:t>בכל מקום במצגת שמופיעה בו ההנחיה לתלמידים: </a:t>
            </a:r>
            <a:r>
              <a:rPr lang="he-IL" sz="3200" b="1" dirty="0">
                <a:latin typeface="Assistant" pitchFamily="2" charset="-79"/>
                <a:cs typeface="Assistant" pitchFamily="2" charset="-79"/>
              </a:rPr>
              <a:t>'היכנסו ל</a:t>
            </a:r>
            <a:r>
              <a:rPr lang="he-IL" sz="3200" b="1" dirty="0">
                <a:highlight>
                  <a:srgbClr val="F2DCDB"/>
                </a:highlight>
                <a:latin typeface="Assistant" pitchFamily="2" charset="-79"/>
                <a:cs typeface="Assistant" pitchFamily="2" charset="-79"/>
              </a:rPr>
              <a:t>קישור</a:t>
            </a:r>
            <a:r>
              <a:rPr lang="he-IL" sz="3200" b="1" dirty="0">
                <a:latin typeface="Assistant" pitchFamily="2" charset="-79"/>
                <a:cs typeface="Assistant" pitchFamily="2" charset="-79"/>
              </a:rPr>
              <a:t>' </a:t>
            </a:r>
            <a:r>
              <a:rPr lang="he-IL" sz="3200" dirty="0">
                <a:latin typeface="Assistant" pitchFamily="2" charset="-79"/>
                <a:cs typeface="Assistant" pitchFamily="2" charset="-79"/>
              </a:rPr>
              <a:t>– </a:t>
            </a:r>
            <a:r>
              <a:rPr lang="he-IL" sz="3200" dirty="0">
                <a:highlight>
                  <a:srgbClr val="F2DCDB"/>
                </a:highlight>
                <a:latin typeface="Assistant" pitchFamily="2" charset="-79"/>
                <a:cs typeface="Assistant" pitchFamily="2" charset="-79"/>
              </a:rPr>
              <a:t>עליכם להכניס את הקישור לכיתה שפתחתם ב-</a:t>
            </a:r>
            <a:r>
              <a:rPr lang="en-US" sz="3200" dirty="0">
                <a:highlight>
                  <a:srgbClr val="F2DCDB"/>
                </a:highlight>
                <a:latin typeface="Assistant" pitchFamily="2" charset="-79"/>
                <a:cs typeface="Assistant" pitchFamily="2" charset="-79"/>
              </a:rPr>
              <a:t>class e</a:t>
            </a:r>
            <a:r>
              <a:rPr lang="he-IL" sz="3200" dirty="0">
                <a:highlight>
                  <a:srgbClr val="F2DCDB"/>
                </a:highlight>
                <a:latin typeface="Assistant" pitchFamily="2" charset="-79"/>
                <a:cs typeface="Assistant" pitchFamily="2" charset="-79"/>
              </a:rPr>
              <a:t> עבור הפעילות</a:t>
            </a:r>
            <a:r>
              <a:rPr lang="he-IL" sz="3200" dirty="0">
                <a:latin typeface="Assistant" pitchFamily="2" charset="-79"/>
                <a:cs typeface="Assistant" pitchFamily="2" charset="-79"/>
              </a:rPr>
              <a:t>.  </a:t>
            </a:r>
          </a:p>
          <a:p>
            <a:pPr marL="438150" algn="r" rtl="1">
              <a:lnSpc>
                <a:spcPct val="150000"/>
              </a:lnSpc>
            </a:pPr>
            <a:r>
              <a:rPr lang="he-IL" sz="3200" dirty="0">
                <a:latin typeface="Assistant" pitchFamily="2" charset="-79"/>
                <a:cs typeface="Assistant" pitchFamily="2" charset="-79"/>
              </a:rPr>
              <a:t>לפניכם </a:t>
            </a:r>
            <a:r>
              <a:rPr lang="he-IL" sz="3200" dirty="0">
                <a:latin typeface="Assistant" pitchFamily="2" charset="-79"/>
                <a:cs typeface="Assistant" pitchFamily="2" charset="-79"/>
                <a:hlinkClick r:id="rId13"/>
              </a:rPr>
              <a:t>סרטון קצר </a:t>
            </a:r>
            <a:r>
              <a:rPr lang="he-IL" sz="3200" dirty="0">
                <a:latin typeface="Assistant" pitchFamily="2" charset="-79"/>
                <a:cs typeface="Assistant" pitchFamily="2" charset="-79"/>
              </a:rPr>
              <a:t>המסביר כיצד ניתן לעשות זאת בקלות.</a:t>
            </a:r>
          </a:p>
          <a:p>
            <a:pPr marL="438150" algn="r" rtl="1">
              <a:lnSpc>
                <a:spcPct val="150000"/>
              </a:lnSpc>
            </a:pPr>
            <a:endParaRPr lang="he-IL" sz="2400" dirty="0">
              <a:latin typeface="Segoe UI" panose="020B0502040204020203" pitchFamily="34" charset="0"/>
              <a:cs typeface="Segoe UI" panose="020B0502040204020203" pitchFamily="34" charset="0"/>
            </a:endParaRPr>
          </a:p>
        </p:txBody>
      </p:sp>
      <p:pic>
        <p:nvPicPr>
          <p:cNvPr id="23" name="Picture 22">
            <a:extLst>
              <a:ext uri="{FF2B5EF4-FFF2-40B4-BE49-F238E27FC236}">
                <a16:creationId xmlns:a16="http://schemas.microsoft.com/office/drawing/2014/main" id="{3535664E-AC15-9AB7-EDB7-93FF45CABEA6}"/>
              </a:ext>
            </a:extLst>
          </p:cNvPr>
          <p:cNvPicPr>
            <a:picLocks noChangeAspect="1"/>
          </p:cNvPicPr>
          <p:nvPr/>
        </p:nvPicPr>
        <p:blipFill>
          <a:blip r:embed="rId14">
            <a:clrChange>
              <a:clrFrom>
                <a:srgbClr val="FFFFFF"/>
              </a:clrFrom>
              <a:clrTo>
                <a:srgbClr val="FFFFFF">
                  <a:alpha val="0"/>
                </a:srgbClr>
              </a:clrTo>
            </a:clrChange>
          </a:blip>
          <a:stretch>
            <a:fillRect/>
          </a:stretch>
        </p:blipFill>
        <p:spPr>
          <a:xfrm>
            <a:off x="10736305" y="1828938"/>
            <a:ext cx="1875998" cy="1859174"/>
          </a:xfrm>
          <a:prstGeom prst="rect">
            <a:avLst/>
          </a:prstGeom>
        </p:spPr>
      </p:pic>
      <p:sp>
        <p:nvSpPr>
          <p:cNvPr id="21" name="Freeform 2">
            <a:extLst>
              <a:ext uri="{FF2B5EF4-FFF2-40B4-BE49-F238E27FC236}">
                <a16:creationId xmlns:a16="http://schemas.microsoft.com/office/drawing/2014/main" id="{7B711623-3C71-0151-1154-6319909DD0D8}"/>
              </a:ext>
            </a:extLst>
          </p:cNvPr>
          <p:cNvSpPr/>
          <p:nvPr/>
        </p:nvSpPr>
        <p:spPr>
          <a:xfrm>
            <a:off x="503045" y="662711"/>
            <a:ext cx="3009780" cy="2714882"/>
          </a:xfrm>
          <a:custGeom>
            <a:avLst/>
            <a:gdLst/>
            <a:ahLst/>
            <a:cxnLst/>
            <a:rect l="l" t="t" r="r" b="b"/>
            <a:pathLst>
              <a:path w="7047943" h="7515262">
                <a:moveTo>
                  <a:pt x="0" y="0"/>
                </a:moveTo>
                <a:lnTo>
                  <a:pt x="7047943" y="0"/>
                </a:lnTo>
                <a:lnTo>
                  <a:pt x="7047943" y="7515262"/>
                </a:lnTo>
                <a:lnTo>
                  <a:pt x="0" y="7515262"/>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he-IL" dirty="0"/>
          </a:p>
        </p:txBody>
      </p:sp>
      <p:sp>
        <p:nvSpPr>
          <p:cNvPr id="2" name="TextBox 1">
            <a:extLst>
              <a:ext uri="{FF2B5EF4-FFF2-40B4-BE49-F238E27FC236}">
                <a16:creationId xmlns:a16="http://schemas.microsoft.com/office/drawing/2014/main" id="{6F12E79D-03A0-B771-6A7C-D47206E82567}"/>
              </a:ext>
            </a:extLst>
          </p:cNvPr>
          <p:cNvSpPr txBox="1"/>
          <p:nvPr/>
        </p:nvSpPr>
        <p:spPr>
          <a:xfrm>
            <a:off x="3984992" y="8295876"/>
            <a:ext cx="10133606" cy="584775"/>
          </a:xfrm>
          <a:prstGeom prst="rect">
            <a:avLst/>
          </a:prstGeom>
          <a:noFill/>
          <a:ln>
            <a:solidFill>
              <a:schemeClr val="tx1"/>
            </a:solidFill>
            <a:prstDash val="dash"/>
          </a:ln>
        </p:spPr>
        <p:txBody>
          <a:bodyPr wrap="square" rtlCol="1">
            <a:spAutoFit/>
          </a:bodyPr>
          <a:lstStyle/>
          <a:p>
            <a:pPr algn="r" rtl="1"/>
            <a:r>
              <a:rPr lang="he-IL" sz="3200" dirty="0">
                <a:latin typeface="Assistant" pitchFamily="2" charset="-79"/>
                <a:cs typeface="Assistant" pitchFamily="2" charset="-79"/>
              </a:rPr>
              <a:t>קישור </a:t>
            </a:r>
            <a:r>
              <a:rPr lang="he-IL" sz="3200" dirty="0">
                <a:latin typeface="Assistant" pitchFamily="2" charset="-79"/>
                <a:cs typeface="Assistant" pitchFamily="2" charset="-79"/>
                <a:hlinkClick r:id="rId17"/>
              </a:rPr>
              <a:t>לכיתת המקור </a:t>
            </a:r>
            <a:r>
              <a:rPr lang="he-IL" sz="3200" dirty="0">
                <a:latin typeface="Assistant" pitchFamily="2" charset="-79"/>
                <a:cs typeface="Assistant" pitchFamily="2" charset="-79"/>
              </a:rPr>
              <a:t>לפעילות 'האב והבנים' (אותה יש להעתיק!) </a:t>
            </a:r>
          </a:p>
        </p:txBody>
      </p:sp>
      <p:pic>
        <p:nvPicPr>
          <p:cNvPr id="19" name="Picture 18" descr="A blue hand pointing at the camera&#10;&#10;AI-generated content may be incorrect.">
            <a:extLst>
              <a:ext uri="{FF2B5EF4-FFF2-40B4-BE49-F238E27FC236}">
                <a16:creationId xmlns:a16="http://schemas.microsoft.com/office/drawing/2014/main" id="{B0B3BC9F-4548-EA05-1D87-94A5AE154108}"/>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4176895" y="8179488"/>
            <a:ext cx="1121459" cy="813607"/>
          </a:xfrm>
          <a:prstGeom prst="rect">
            <a:avLst/>
          </a:prstGeom>
        </p:spPr>
      </p:pic>
      <p:sp>
        <p:nvSpPr>
          <p:cNvPr id="4" name="TextBox 3">
            <a:extLst>
              <a:ext uri="{FF2B5EF4-FFF2-40B4-BE49-F238E27FC236}">
                <a16:creationId xmlns:a16="http://schemas.microsoft.com/office/drawing/2014/main" id="{80B5BCF6-406E-EDC8-9398-8DFB4A3C0254}"/>
              </a:ext>
            </a:extLst>
          </p:cNvPr>
          <p:cNvSpPr txBox="1"/>
          <p:nvPr/>
        </p:nvSpPr>
        <p:spPr>
          <a:xfrm>
            <a:off x="4005896" y="158296"/>
            <a:ext cx="10282400" cy="400110"/>
          </a:xfrm>
          <a:prstGeom prst="rect">
            <a:avLst/>
          </a:prstGeom>
          <a:noFill/>
        </p:spPr>
        <p:txBody>
          <a:bodyPr wrap="square" rtlCol="1">
            <a:spAutoFit/>
          </a:bodyPr>
          <a:lstStyle/>
          <a:p>
            <a:pPr algn="ctr" rtl="1"/>
            <a:r>
              <a:rPr lang="he-IL" sz="2000" dirty="0">
                <a:latin typeface="Segoe UI Semilight" panose="020B0402040204020203" pitchFamily="34" charset="0"/>
                <a:cs typeface="Segoe UI Semilight" panose="020B0402040204020203" pitchFamily="34" charset="0"/>
              </a:rPr>
              <a:t>המזכירות הפדגוגית, אגף שפות – הפיקוח על הוראת העברית ביסודי</a:t>
            </a:r>
          </a:p>
        </p:txBody>
      </p:sp>
      <p:sp>
        <p:nvSpPr>
          <p:cNvPr id="20" name="TextBox 19">
            <a:extLst>
              <a:ext uri="{FF2B5EF4-FFF2-40B4-BE49-F238E27FC236}">
                <a16:creationId xmlns:a16="http://schemas.microsoft.com/office/drawing/2014/main" id="{6CD8506B-96E1-E474-BA91-8784E9B237CF}"/>
              </a:ext>
            </a:extLst>
          </p:cNvPr>
          <p:cNvSpPr txBox="1"/>
          <p:nvPr/>
        </p:nvSpPr>
        <p:spPr>
          <a:xfrm>
            <a:off x="1010349" y="1569072"/>
            <a:ext cx="2313146" cy="1200329"/>
          </a:xfrm>
          <a:prstGeom prst="rect">
            <a:avLst/>
          </a:prstGeom>
          <a:noFill/>
        </p:spPr>
        <p:txBody>
          <a:bodyPr wrap="square">
            <a:spAutoFit/>
          </a:bodyPr>
          <a:lstStyle/>
          <a:p>
            <a:pPr marL="0" lvl="0" indent="0" algn="ctr" rtl="1">
              <a:spcBef>
                <a:spcPct val="0"/>
              </a:spcBef>
            </a:pPr>
            <a:r>
              <a:rPr lang="he-IL" sz="3600" b="1" dirty="0">
                <a:solidFill>
                  <a:srgbClr val="000000"/>
                </a:solidFill>
                <a:latin typeface="Segoe UI Semibold" panose="020B0702040204020203" pitchFamily="34" charset="0"/>
                <a:cs typeface="Segoe UI Semibold" panose="020B0702040204020203" pitchFamily="34" charset="0"/>
              </a:rPr>
              <a:t>שקופית למורה</a:t>
            </a:r>
          </a:p>
        </p:txBody>
      </p:sp>
    </p:spTree>
    <p:extLst>
      <p:ext uri="{BB962C8B-B14F-4D97-AF65-F5344CB8AC3E}">
        <p14:creationId xmlns:p14="http://schemas.microsoft.com/office/powerpoint/2010/main" val="2869438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0" name="Freeform 3">
            <a:extLst>
              <a:ext uri="{FF2B5EF4-FFF2-40B4-BE49-F238E27FC236}">
                <a16:creationId xmlns:a16="http://schemas.microsoft.com/office/drawing/2014/main" id="{714FE3F0-C481-6C37-FECF-2F16EDD62762}"/>
              </a:ext>
            </a:extLst>
          </p:cNvPr>
          <p:cNvSpPr/>
          <p:nvPr/>
        </p:nvSpPr>
        <p:spPr>
          <a:xfrm>
            <a:off x="841829" y="1343674"/>
            <a:ext cx="16689194" cy="8453023"/>
          </a:xfrm>
          <a:custGeom>
            <a:avLst/>
            <a:gdLst/>
            <a:ahLst/>
            <a:cxnLst/>
            <a:rect l="l" t="t" r="r" b="b"/>
            <a:pathLst>
              <a:path w="4573625" h="2438512">
                <a:moveTo>
                  <a:pt x="4573625" y="2438512"/>
                </a:moveTo>
                <a:lnTo>
                  <a:pt x="0" y="2430892"/>
                </a:lnTo>
                <a:lnTo>
                  <a:pt x="0" y="858967"/>
                </a:lnTo>
                <a:lnTo>
                  <a:pt x="17780" y="19050"/>
                </a:lnTo>
                <a:lnTo>
                  <a:pt x="2278654" y="0"/>
                </a:lnTo>
                <a:lnTo>
                  <a:pt x="4554575" y="5080"/>
                </a:lnTo>
                <a:close/>
              </a:path>
            </a:pathLst>
          </a:custGeom>
          <a:solidFill>
            <a:srgbClr val="FFFFFF"/>
          </a:solidFill>
        </p:spPr>
        <p:txBody>
          <a:bodyPr/>
          <a:lstStyle/>
          <a:p>
            <a:endParaRPr lang="he-IL" dirty="0"/>
          </a:p>
        </p:txBody>
      </p:sp>
      <p:grpSp>
        <p:nvGrpSpPr>
          <p:cNvPr id="5" name="Group 5"/>
          <p:cNvGrpSpPr/>
          <p:nvPr/>
        </p:nvGrpSpPr>
        <p:grpSpPr>
          <a:xfrm>
            <a:off x="503045" y="1047840"/>
            <a:ext cx="17373600" cy="9234411"/>
            <a:chOff x="0" y="0"/>
            <a:chExt cx="20365976" cy="11398038"/>
          </a:xfrm>
        </p:grpSpPr>
        <p:sp>
          <p:nvSpPr>
            <p:cNvPr id="6" name="Freeform 6"/>
            <p:cNvSpPr/>
            <p:nvPr/>
          </p:nvSpPr>
          <p:spPr>
            <a:xfrm>
              <a:off x="305484" y="6418625"/>
              <a:ext cx="7876909" cy="4604975"/>
            </a:xfrm>
            <a:custGeom>
              <a:avLst/>
              <a:gdLst/>
              <a:ahLst/>
              <a:cxnLst/>
              <a:rect l="l" t="t" r="r" b="b"/>
              <a:pathLst>
                <a:path w="7876909" h="4604975">
                  <a:moveTo>
                    <a:pt x="0" y="0"/>
                  </a:moveTo>
                  <a:lnTo>
                    <a:pt x="7876909" y="0"/>
                  </a:lnTo>
                  <a:lnTo>
                    <a:pt x="7876909" y="4604975"/>
                  </a:lnTo>
                  <a:lnTo>
                    <a:pt x="0" y="4604975"/>
                  </a:lnTo>
                  <a:lnTo>
                    <a:pt x="0" y="0"/>
                  </a:lnTo>
                  <a:close/>
                </a:path>
              </a:pathLst>
            </a:custGeom>
            <a:blipFill>
              <a:blip r:embed="rId3">
                <a:extLst>
                  <a:ext uri="{96DAC541-7B7A-43D3-8B79-37D633B846F1}">
                    <asvg:svgBlip xmlns:asvg="http://schemas.microsoft.com/office/drawing/2016/SVG/main" r:embed="rId4"/>
                  </a:ext>
                </a:extLst>
              </a:blip>
              <a:stretch>
                <a:fillRect t="-42938" r="-8141"/>
              </a:stretch>
            </a:blipFill>
          </p:spPr>
          <p:txBody>
            <a:bodyPr/>
            <a:lstStyle/>
            <a:p>
              <a:endParaRPr lang="he-IL"/>
            </a:p>
          </p:txBody>
        </p:sp>
        <p:sp>
          <p:nvSpPr>
            <p:cNvPr id="7" name="Freeform 7"/>
            <p:cNvSpPr/>
            <p:nvPr/>
          </p:nvSpPr>
          <p:spPr>
            <a:xfrm rot="-5400000">
              <a:off x="-1130292" y="8374487"/>
              <a:ext cx="2944316" cy="647750"/>
            </a:xfrm>
            <a:custGeom>
              <a:avLst/>
              <a:gdLst/>
              <a:ahLst/>
              <a:cxnLst/>
              <a:rect l="l" t="t" r="r" b="b"/>
              <a:pathLst>
                <a:path w="2944316" h="647750">
                  <a:moveTo>
                    <a:pt x="0" y="0"/>
                  </a:moveTo>
                  <a:lnTo>
                    <a:pt x="2944316" y="0"/>
                  </a:lnTo>
                  <a:lnTo>
                    <a:pt x="2944316" y="647749"/>
                  </a:lnTo>
                  <a:lnTo>
                    <a:pt x="0" y="64774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he-IL"/>
            </a:p>
          </p:txBody>
        </p:sp>
        <p:sp>
          <p:nvSpPr>
            <p:cNvPr id="8" name="Freeform 8"/>
            <p:cNvSpPr/>
            <p:nvPr/>
          </p:nvSpPr>
          <p:spPr>
            <a:xfrm>
              <a:off x="12468012" y="4929358"/>
              <a:ext cx="7809064" cy="6094242"/>
            </a:xfrm>
            <a:custGeom>
              <a:avLst/>
              <a:gdLst/>
              <a:ahLst/>
              <a:cxnLst/>
              <a:rect l="l" t="t" r="r" b="b"/>
              <a:pathLst>
                <a:path w="7809064" h="6094242">
                  <a:moveTo>
                    <a:pt x="0" y="0"/>
                  </a:moveTo>
                  <a:lnTo>
                    <a:pt x="7809064" y="0"/>
                  </a:lnTo>
                  <a:lnTo>
                    <a:pt x="7809064" y="6094242"/>
                  </a:lnTo>
                  <a:lnTo>
                    <a:pt x="0" y="6094242"/>
                  </a:lnTo>
                  <a:lnTo>
                    <a:pt x="0" y="0"/>
                  </a:lnTo>
                  <a:close/>
                </a:path>
              </a:pathLst>
            </a:custGeom>
            <a:blipFill>
              <a:blip r:embed="rId3">
                <a:extLst>
                  <a:ext uri="{96DAC541-7B7A-43D3-8B79-37D633B846F1}">
                    <asvg:svgBlip xmlns:asvg="http://schemas.microsoft.com/office/drawing/2016/SVG/main" r:embed="rId4"/>
                  </a:ext>
                </a:extLst>
              </a:blip>
              <a:stretch>
                <a:fillRect l="-9081" t="-8008"/>
              </a:stretch>
            </a:blipFill>
          </p:spPr>
          <p:txBody>
            <a:bodyPr/>
            <a:lstStyle/>
            <a:p>
              <a:endParaRPr lang="he-IL"/>
            </a:p>
          </p:txBody>
        </p:sp>
        <p:sp>
          <p:nvSpPr>
            <p:cNvPr id="9" name="Freeform 9"/>
            <p:cNvSpPr/>
            <p:nvPr/>
          </p:nvSpPr>
          <p:spPr>
            <a:xfrm>
              <a:off x="19687984" y="7679028"/>
              <a:ext cx="479498" cy="786924"/>
            </a:xfrm>
            <a:custGeom>
              <a:avLst/>
              <a:gdLst/>
              <a:ahLst/>
              <a:cxnLst/>
              <a:rect l="l" t="t" r="r" b="b"/>
              <a:pathLst>
                <a:path w="479498" h="786924">
                  <a:moveTo>
                    <a:pt x="0" y="0"/>
                  </a:moveTo>
                  <a:lnTo>
                    <a:pt x="479498" y="0"/>
                  </a:lnTo>
                  <a:lnTo>
                    <a:pt x="479498" y="786924"/>
                  </a:lnTo>
                  <a:lnTo>
                    <a:pt x="0" y="786924"/>
                  </a:lnTo>
                  <a:lnTo>
                    <a:pt x="0" y="0"/>
                  </a:lnTo>
                  <a:close/>
                </a:path>
              </a:pathLst>
            </a:custGeom>
            <a:blipFill>
              <a:blip r:embed="rId7">
                <a:extLst>
                  <a:ext uri="{96DAC541-7B7A-43D3-8B79-37D633B846F1}">
                    <asvg:svgBlip xmlns:asvg="http://schemas.microsoft.com/office/drawing/2016/SVG/main" r:embed="rId8"/>
                  </a:ext>
                </a:extLst>
              </a:blip>
              <a:stretch>
                <a:fillRect r="-313644"/>
              </a:stretch>
            </a:blipFill>
          </p:spPr>
          <p:txBody>
            <a:bodyPr/>
            <a:lstStyle/>
            <a:p>
              <a:endParaRPr lang="he-IL"/>
            </a:p>
          </p:txBody>
        </p:sp>
        <p:grpSp>
          <p:nvGrpSpPr>
            <p:cNvPr id="10" name="Group 10"/>
            <p:cNvGrpSpPr/>
            <p:nvPr/>
          </p:nvGrpSpPr>
          <p:grpSpPr>
            <a:xfrm>
              <a:off x="6822761" y="10772697"/>
              <a:ext cx="7904165" cy="625341"/>
              <a:chOff x="0" y="0"/>
              <a:chExt cx="6420999" cy="508000"/>
            </a:xfrm>
          </p:grpSpPr>
          <p:sp>
            <p:nvSpPr>
              <p:cNvPr id="11" name="Freeform 11"/>
              <p:cNvSpPr/>
              <p:nvPr/>
            </p:nvSpPr>
            <p:spPr>
              <a:xfrm>
                <a:off x="0" y="215900"/>
                <a:ext cx="6421000" cy="76200"/>
              </a:xfrm>
              <a:custGeom>
                <a:avLst/>
                <a:gdLst/>
                <a:ahLst/>
                <a:cxnLst/>
                <a:rect l="l" t="t" r="r" b="b"/>
                <a:pathLst>
                  <a:path w="6421000" h="76200">
                    <a:moveTo>
                      <a:pt x="0" y="0"/>
                    </a:moveTo>
                    <a:lnTo>
                      <a:pt x="6421000" y="0"/>
                    </a:lnTo>
                    <a:lnTo>
                      <a:pt x="6421000" y="76200"/>
                    </a:lnTo>
                    <a:lnTo>
                      <a:pt x="0" y="76200"/>
                    </a:lnTo>
                    <a:close/>
                  </a:path>
                </a:pathLst>
              </a:custGeom>
              <a:solidFill>
                <a:srgbClr val="2B3547"/>
              </a:solidFill>
            </p:spPr>
            <p:txBody>
              <a:bodyPr/>
              <a:lstStyle/>
              <a:p>
                <a:endParaRPr lang="he-IL"/>
              </a:p>
            </p:txBody>
          </p:sp>
        </p:grpSp>
        <p:sp>
          <p:nvSpPr>
            <p:cNvPr id="12" name="Freeform 12"/>
            <p:cNvSpPr/>
            <p:nvPr/>
          </p:nvSpPr>
          <p:spPr>
            <a:xfrm>
              <a:off x="17406417" y="273240"/>
              <a:ext cx="2959559" cy="5160940"/>
            </a:xfrm>
            <a:custGeom>
              <a:avLst/>
              <a:gdLst/>
              <a:ahLst/>
              <a:cxnLst/>
              <a:rect l="l" t="t" r="r" b="b"/>
              <a:pathLst>
                <a:path w="2959559" h="5160940">
                  <a:moveTo>
                    <a:pt x="0" y="0"/>
                  </a:moveTo>
                  <a:lnTo>
                    <a:pt x="2959559" y="0"/>
                  </a:lnTo>
                  <a:lnTo>
                    <a:pt x="2959559" y="5160940"/>
                  </a:lnTo>
                  <a:lnTo>
                    <a:pt x="0" y="5160940"/>
                  </a:lnTo>
                  <a:lnTo>
                    <a:pt x="0" y="0"/>
                  </a:lnTo>
                  <a:close/>
                </a:path>
              </a:pathLst>
            </a:custGeom>
            <a:blipFill>
              <a:blip r:embed="rId3">
                <a:extLst>
                  <a:ext uri="{96DAC541-7B7A-43D3-8B79-37D633B846F1}">
                    <asvg:svgBlip xmlns:asvg="http://schemas.microsoft.com/office/drawing/2016/SVG/main" r:embed="rId4"/>
                  </a:ext>
                </a:extLst>
              </a:blip>
              <a:stretch>
                <a:fillRect l="-187821" b="-27540"/>
              </a:stretch>
            </a:blipFill>
          </p:spPr>
          <p:txBody>
            <a:bodyPr/>
            <a:lstStyle/>
            <a:p>
              <a:endParaRPr lang="he-IL"/>
            </a:p>
          </p:txBody>
        </p:sp>
        <p:sp>
          <p:nvSpPr>
            <p:cNvPr id="13" name="Freeform 13"/>
            <p:cNvSpPr/>
            <p:nvPr/>
          </p:nvSpPr>
          <p:spPr>
            <a:xfrm flipV="1">
              <a:off x="4841615" y="0"/>
              <a:ext cx="3084194" cy="622680"/>
            </a:xfrm>
            <a:custGeom>
              <a:avLst/>
              <a:gdLst/>
              <a:ahLst/>
              <a:cxnLst/>
              <a:rect l="l" t="t" r="r" b="b"/>
              <a:pathLst>
                <a:path w="3084194" h="622680">
                  <a:moveTo>
                    <a:pt x="0" y="622680"/>
                  </a:moveTo>
                  <a:lnTo>
                    <a:pt x="3084194" y="622680"/>
                  </a:lnTo>
                  <a:lnTo>
                    <a:pt x="3084194" y="0"/>
                  </a:lnTo>
                  <a:lnTo>
                    <a:pt x="0" y="0"/>
                  </a:lnTo>
                  <a:lnTo>
                    <a:pt x="0" y="622680"/>
                  </a:lnTo>
                  <a:close/>
                </a:path>
              </a:pathLst>
            </a:custGeom>
            <a:blipFill>
              <a:blip r:embed="rId9">
                <a:extLst>
                  <a:ext uri="{96DAC541-7B7A-43D3-8B79-37D633B846F1}">
                    <asvg:svgBlip xmlns:asvg="http://schemas.microsoft.com/office/drawing/2016/SVG/main" r:embed="rId10"/>
                  </a:ext>
                </a:extLst>
              </a:blip>
              <a:stretch>
                <a:fillRect r="-24386"/>
              </a:stretch>
            </a:blipFill>
          </p:spPr>
          <p:txBody>
            <a:bodyPr/>
            <a:lstStyle/>
            <a:p>
              <a:endParaRPr lang="he-IL"/>
            </a:p>
          </p:txBody>
        </p:sp>
        <p:grpSp>
          <p:nvGrpSpPr>
            <p:cNvPr id="14" name="Group 14"/>
            <p:cNvGrpSpPr/>
            <p:nvPr/>
          </p:nvGrpSpPr>
          <p:grpSpPr>
            <a:xfrm>
              <a:off x="6407346" y="11370"/>
              <a:ext cx="11346563" cy="625341"/>
              <a:chOff x="0" y="0"/>
              <a:chExt cx="9217454" cy="508000"/>
            </a:xfrm>
          </p:grpSpPr>
          <p:sp>
            <p:nvSpPr>
              <p:cNvPr id="15" name="Freeform 15"/>
              <p:cNvSpPr/>
              <p:nvPr/>
            </p:nvSpPr>
            <p:spPr>
              <a:xfrm>
                <a:off x="0" y="215900"/>
                <a:ext cx="9217454" cy="76200"/>
              </a:xfrm>
              <a:custGeom>
                <a:avLst/>
                <a:gdLst/>
                <a:ahLst/>
                <a:cxnLst/>
                <a:rect l="l" t="t" r="r" b="b"/>
                <a:pathLst>
                  <a:path w="9217454" h="76200">
                    <a:moveTo>
                      <a:pt x="0" y="0"/>
                    </a:moveTo>
                    <a:lnTo>
                      <a:pt x="9217454" y="0"/>
                    </a:lnTo>
                    <a:lnTo>
                      <a:pt x="9217454" y="76200"/>
                    </a:lnTo>
                    <a:lnTo>
                      <a:pt x="0" y="76200"/>
                    </a:lnTo>
                    <a:close/>
                  </a:path>
                </a:pathLst>
              </a:custGeom>
              <a:solidFill>
                <a:srgbClr val="2B3547"/>
              </a:solidFill>
            </p:spPr>
            <p:txBody>
              <a:bodyPr/>
              <a:lstStyle/>
              <a:p>
                <a:endParaRPr lang="he-IL"/>
              </a:p>
            </p:txBody>
          </p:sp>
        </p:grpSp>
        <p:sp>
          <p:nvSpPr>
            <p:cNvPr id="16" name="Freeform 16"/>
            <p:cNvSpPr/>
            <p:nvPr/>
          </p:nvSpPr>
          <p:spPr>
            <a:xfrm>
              <a:off x="0" y="5691243"/>
              <a:ext cx="790881" cy="790881"/>
            </a:xfrm>
            <a:custGeom>
              <a:avLst/>
              <a:gdLst/>
              <a:ahLst/>
              <a:cxnLst/>
              <a:rect l="l" t="t" r="r" b="b"/>
              <a:pathLst>
                <a:path w="790881" h="790881">
                  <a:moveTo>
                    <a:pt x="0" y="0"/>
                  </a:moveTo>
                  <a:lnTo>
                    <a:pt x="790881" y="0"/>
                  </a:lnTo>
                  <a:lnTo>
                    <a:pt x="790881" y="790882"/>
                  </a:lnTo>
                  <a:lnTo>
                    <a:pt x="0" y="790882"/>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he-IL"/>
            </a:p>
          </p:txBody>
        </p:sp>
      </p:grpSp>
      <p:sp>
        <p:nvSpPr>
          <p:cNvPr id="18" name="TextBox 17">
            <a:extLst>
              <a:ext uri="{FF2B5EF4-FFF2-40B4-BE49-F238E27FC236}">
                <a16:creationId xmlns:a16="http://schemas.microsoft.com/office/drawing/2014/main" id="{E21B6E4F-C80F-7860-AFF5-2C0CCD4EE209}"/>
              </a:ext>
            </a:extLst>
          </p:cNvPr>
          <p:cNvSpPr txBox="1"/>
          <p:nvPr/>
        </p:nvSpPr>
        <p:spPr>
          <a:xfrm>
            <a:off x="2539682" y="1524212"/>
            <a:ext cx="15164152" cy="7852534"/>
          </a:xfrm>
          <a:prstGeom prst="rect">
            <a:avLst/>
          </a:prstGeom>
          <a:noFill/>
        </p:spPr>
        <p:txBody>
          <a:bodyPr wrap="square" rtlCol="1">
            <a:spAutoFit/>
          </a:bodyPr>
          <a:lstStyle/>
          <a:p>
            <a:pPr algn="ctr" rtl="1">
              <a:lnSpc>
                <a:spcPct val="150000"/>
              </a:lnSpc>
              <a:spcAft>
                <a:spcPts val="1200"/>
              </a:spcAft>
            </a:pPr>
            <a:r>
              <a:rPr lang="he-IL" sz="3600" b="1" dirty="0">
                <a:latin typeface="Guttman Yad-Brush" panose="02010401010101010101" pitchFamily="2" charset="-79"/>
                <a:cs typeface="Guttman Yad-Brush" panose="02010401010101010101" pitchFamily="2" charset="-79"/>
              </a:rPr>
              <a:t> מספר הנחיות חשובות</a:t>
            </a:r>
          </a:p>
          <a:p>
            <a:pPr marL="1009650" indent="-571500" algn="r" rtl="1">
              <a:lnSpc>
                <a:spcPct val="150000"/>
              </a:lnSpc>
              <a:spcAft>
                <a:spcPts val="1200"/>
              </a:spcAft>
              <a:buFont typeface="Wingdings" panose="05000000000000000000" pitchFamily="2" charset="2"/>
              <a:buChar char="q"/>
            </a:pPr>
            <a:r>
              <a:rPr lang="he-IL" sz="3200" b="1" dirty="0">
                <a:latin typeface="Assistant" pitchFamily="2" charset="-79"/>
                <a:cs typeface="Assistant" pitchFamily="2" charset="-79"/>
              </a:rPr>
              <a:t>'איתי ולידי' </a:t>
            </a:r>
            <a:r>
              <a:rPr lang="he-IL" sz="3200" dirty="0">
                <a:latin typeface="Assistant" pitchFamily="2" charset="-79"/>
                <a:cs typeface="Assistant" pitchFamily="2" charset="-79"/>
              </a:rPr>
              <a:t>– בפעילויות מיושם מודל הוראה המשלב הקנייה במסגרת המליאה(איתי) ולאחריה עבודה עצמאית של התלמידים (לידי).  המורה נמצאת במרחב המקוון גם כאשר התלמידים עובדים באופן עצמאי כדי להשיב על שאלות ולסייע במידת הצורך.</a:t>
            </a:r>
          </a:p>
          <a:p>
            <a:pPr marL="1009650" indent="-571500" algn="r" rtl="1">
              <a:lnSpc>
                <a:spcPct val="150000"/>
              </a:lnSpc>
              <a:spcAft>
                <a:spcPts val="1200"/>
              </a:spcAft>
              <a:buFont typeface="Wingdings" panose="05000000000000000000" pitchFamily="2" charset="2"/>
              <a:buChar char="q"/>
            </a:pPr>
            <a:r>
              <a:rPr lang="he-IL" sz="3200" dirty="0">
                <a:latin typeface="Assistant" pitchFamily="2" charset="-79"/>
                <a:cs typeface="Assistant" pitchFamily="2" charset="-79"/>
              </a:rPr>
              <a:t>מומלץ לתת </a:t>
            </a:r>
            <a:r>
              <a:rPr lang="he-IL" sz="3200" b="1" dirty="0">
                <a:latin typeface="Assistant" pitchFamily="2" charset="-79"/>
                <a:cs typeface="Assistant" pitchFamily="2" charset="-79"/>
              </a:rPr>
              <a:t>מסגרת זמנים מדויקת לצד הוראות מפורשות </a:t>
            </a:r>
            <a:r>
              <a:rPr lang="he-IL" sz="3200" dirty="0">
                <a:latin typeface="Assistant" pitchFamily="2" charset="-79"/>
                <a:cs typeface="Assistant" pitchFamily="2" charset="-79"/>
              </a:rPr>
              <a:t>לגבי המשימות שעל התלמידים לבצע. ברגע שתם הזמן, כולם חוזרים למליאה. (מומלץ להפעיל טיימר). </a:t>
            </a:r>
            <a:br>
              <a:rPr lang="en-US" sz="3200" dirty="0">
                <a:latin typeface="Assistant" pitchFamily="2" charset="-79"/>
                <a:cs typeface="Assistant" pitchFamily="2" charset="-79"/>
              </a:rPr>
            </a:br>
            <a:r>
              <a:rPr lang="he-IL" sz="3200" dirty="0">
                <a:latin typeface="Assistant" pitchFamily="2" charset="-79"/>
                <a:cs typeface="Assistant" pitchFamily="2" charset="-79"/>
              </a:rPr>
              <a:t>ניתן להיעזר באתר </a:t>
            </a:r>
            <a:r>
              <a:rPr lang="en-US" sz="3200" dirty="0">
                <a:latin typeface="Assistant" pitchFamily="2" charset="-79"/>
                <a:cs typeface="Assistant" pitchFamily="2" charset="-79"/>
              </a:rPr>
              <a:t>classroom screen </a:t>
            </a:r>
            <a:r>
              <a:rPr lang="he-IL" sz="3200" dirty="0">
                <a:latin typeface="Assistant" pitchFamily="2" charset="-79"/>
                <a:cs typeface="Assistant" pitchFamily="2" charset="-79"/>
              </a:rPr>
              <a:t> לשם כך. </a:t>
            </a:r>
            <a:br>
              <a:rPr lang="en-US" sz="3200" dirty="0">
                <a:latin typeface="Assistant" pitchFamily="2" charset="-79"/>
                <a:cs typeface="Assistant" pitchFamily="2" charset="-79"/>
              </a:rPr>
            </a:br>
            <a:r>
              <a:rPr lang="he-IL" sz="3200" dirty="0">
                <a:latin typeface="Assistant" pitchFamily="2" charset="-79"/>
                <a:cs typeface="Assistant" pitchFamily="2" charset="-79"/>
              </a:rPr>
              <a:t>ראו הסבר </a:t>
            </a:r>
            <a:r>
              <a:rPr lang="he-IL" sz="3200" dirty="0">
                <a:latin typeface="Assistant" pitchFamily="2" charset="-79"/>
                <a:cs typeface="Assistant" pitchFamily="2" charset="-79"/>
                <a:hlinkClick r:id="rId13"/>
              </a:rPr>
              <a:t>בסרטון המצורף</a:t>
            </a:r>
            <a:r>
              <a:rPr lang="he-IL" sz="3200" dirty="0">
                <a:latin typeface="Assistant" pitchFamily="2" charset="-79"/>
                <a:cs typeface="Assistant" pitchFamily="2" charset="-79"/>
              </a:rPr>
              <a:t>. </a:t>
            </a:r>
          </a:p>
          <a:p>
            <a:pPr marL="1009650" indent="-571500" algn="r" rtl="1">
              <a:lnSpc>
                <a:spcPct val="150000"/>
              </a:lnSpc>
              <a:spcAft>
                <a:spcPts val="1200"/>
              </a:spcAft>
              <a:buFont typeface="Wingdings" panose="05000000000000000000" pitchFamily="2" charset="2"/>
              <a:buChar char="q"/>
            </a:pPr>
            <a:r>
              <a:rPr lang="he-IL" sz="3200" dirty="0">
                <a:latin typeface="Assistant" pitchFamily="2" charset="-79"/>
                <a:cs typeface="Assistant" pitchFamily="2" charset="-79"/>
              </a:rPr>
              <a:t>את המשימה האחרונה (13) אפשר לתת כעבודת בית או להקדיש לה זמן בשיעור נוסף. </a:t>
            </a:r>
          </a:p>
          <a:p>
            <a:pPr marL="1009650" indent="-571500" algn="r" rtl="1">
              <a:lnSpc>
                <a:spcPct val="150000"/>
              </a:lnSpc>
              <a:spcAft>
                <a:spcPts val="1200"/>
              </a:spcAft>
              <a:buFont typeface="Wingdings" panose="05000000000000000000" pitchFamily="2" charset="2"/>
              <a:buChar char="q"/>
            </a:pPr>
            <a:endParaRPr lang="he-IL" sz="2000" dirty="0">
              <a:latin typeface="Segoe UI" panose="020B0502040204020203" pitchFamily="34" charset="0"/>
              <a:cs typeface="Segoe UI" panose="020B0502040204020203" pitchFamily="34" charset="0"/>
            </a:endParaRPr>
          </a:p>
        </p:txBody>
      </p:sp>
      <p:pic>
        <p:nvPicPr>
          <p:cNvPr id="23" name="Picture 22">
            <a:extLst>
              <a:ext uri="{FF2B5EF4-FFF2-40B4-BE49-F238E27FC236}">
                <a16:creationId xmlns:a16="http://schemas.microsoft.com/office/drawing/2014/main" id="{3535664E-AC15-9AB7-EDB7-93FF45CABEA6}"/>
              </a:ext>
            </a:extLst>
          </p:cNvPr>
          <p:cNvPicPr>
            <a:picLocks noChangeAspect="1"/>
          </p:cNvPicPr>
          <p:nvPr/>
        </p:nvPicPr>
        <p:blipFill>
          <a:blip r:embed="rId14">
            <a:clrChange>
              <a:clrFrom>
                <a:srgbClr val="FFFFFF"/>
              </a:clrFrom>
              <a:clrTo>
                <a:srgbClr val="FFFFFF">
                  <a:alpha val="0"/>
                </a:srgbClr>
              </a:clrTo>
            </a:clrChange>
          </a:blip>
          <a:stretch>
            <a:fillRect/>
          </a:stretch>
        </p:blipFill>
        <p:spPr>
          <a:xfrm>
            <a:off x="12236117" y="1360411"/>
            <a:ext cx="1568864" cy="1554794"/>
          </a:xfrm>
          <a:prstGeom prst="rect">
            <a:avLst/>
          </a:prstGeom>
        </p:spPr>
      </p:pic>
      <p:sp>
        <p:nvSpPr>
          <p:cNvPr id="21" name="Freeform 2">
            <a:extLst>
              <a:ext uri="{FF2B5EF4-FFF2-40B4-BE49-F238E27FC236}">
                <a16:creationId xmlns:a16="http://schemas.microsoft.com/office/drawing/2014/main" id="{7B711623-3C71-0151-1154-6319909DD0D8}"/>
              </a:ext>
            </a:extLst>
          </p:cNvPr>
          <p:cNvSpPr/>
          <p:nvPr/>
        </p:nvSpPr>
        <p:spPr>
          <a:xfrm>
            <a:off x="503045" y="662711"/>
            <a:ext cx="3009780" cy="2714882"/>
          </a:xfrm>
          <a:custGeom>
            <a:avLst/>
            <a:gdLst/>
            <a:ahLst/>
            <a:cxnLst/>
            <a:rect l="l" t="t" r="r" b="b"/>
            <a:pathLst>
              <a:path w="7047943" h="7515262">
                <a:moveTo>
                  <a:pt x="0" y="0"/>
                </a:moveTo>
                <a:lnTo>
                  <a:pt x="7047943" y="0"/>
                </a:lnTo>
                <a:lnTo>
                  <a:pt x="7047943" y="7515262"/>
                </a:lnTo>
                <a:lnTo>
                  <a:pt x="0" y="7515262"/>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he-IL" dirty="0"/>
          </a:p>
        </p:txBody>
      </p:sp>
      <p:sp>
        <p:nvSpPr>
          <p:cNvPr id="22" name="TextBox 21">
            <a:extLst>
              <a:ext uri="{FF2B5EF4-FFF2-40B4-BE49-F238E27FC236}">
                <a16:creationId xmlns:a16="http://schemas.microsoft.com/office/drawing/2014/main" id="{4F058842-B224-D98F-1050-10249C0BA9F7}"/>
              </a:ext>
            </a:extLst>
          </p:cNvPr>
          <p:cNvSpPr txBox="1"/>
          <p:nvPr/>
        </p:nvSpPr>
        <p:spPr>
          <a:xfrm>
            <a:off x="841829" y="1140080"/>
            <a:ext cx="2313146" cy="1651093"/>
          </a:xfrm>
          <a:prstGeom prst="rect">
            <a:avLst/>
          </a:prstGeom>
          <a:noFill/>
        </p:spPr>
        <p:txBody>
          <a:bodyPr wrap="square">
            <a:spAutoFit/>
          </a:bodyPr>
          <a:lstStyle/>
          <a:p>
            <a:pPr marL="0" lvl="0" indent="0" algn="ctr" rtl="1">
              <a:lnSpc>
                <a:spcPct val="150000"/>
              </a:lnSpc>
              <a:spcBef>
                <a:spcPct val="0"/>
              </a:spcBef>
            </a:pPr>
            <a:r>
              <a:rPr lang="he-IL" sz="3600" b="1" dirty="0">
                <a:solidFill>
                  <a:srgbClr val="000000"/>
                </a:solidFill>
                <a:latin typeface="Segoe UI Semibold" panose="020B0702040204020203" pitchFamily="34" charset="0"/>
                <a:cs typeface="Segoe UI Semibold" panose="020B0702040204020203" pitchFamily="34" charset="0"/>
              </a:rPr>
              <a:t>שקופית למורה</a:t>
            </a:r>
          </a:p>
        </p:txBody>
      </p:sp>
      <p:sp>
        <p:nvSpPr>
          <p:cNvPr id="2" name="TextBox 1">
            <a:extLst>
              <a:ext uri="{FF2B5EF4-FFF2-40B4-BE49-F238E27FC236}">
                <a16:creationId xmlns:a16="http://schemas.microsoft.com/office/drawing/2014/main" id="{DD20AA8A-5084-24AC-B075-9493965F1843}"/>
              </a:ext>
            </a:extLst>
          </p:cNvPr>
          <p:cNvSpPr txBox="1"/>
          <p:nvPr/>
        </p:nvSpPr>
        <p:spPr>
          <a:xfrm>
            <a:off x="4005896" y="158296"/>
            <a:ext cx="10282400" cy="400110"/>
          </a:xfrm>
          <a:prstGeom prst="rect">
            <a:avLst/>
          </a:prstGeom>
          <a:noFill/>
        </p:spPr>
        <p:txBody>
          <a:bodyPr wrap="square" rtlCol="1">
            <a:spAutoFit/>
          </a:bodyPr>
          <a:lstStyle/>
          <a:p>
            <a:pPr algn="ctr" rtl="1"/>
            <a:r>
              <a:rPr lang="he-IL" sz="2000" dirty="0">
                <a:latin typeface="Segoe UI Semilight" panose="020B0402040204020203" pitchFamily="34" charset="0"/>
                <a:cs typeface="Segoe UI Semilight" panose="020B0402040204020203" pitchFamily="34" charset="0"/>
              </a:rPr>
              <a:t>המזכירות הפדגוגית, אגף שפות – הפיקוח על הוראת העברית ביסודי</a:t>
            </a:r>
          </a:p>
        </p:txBody>
      </p:sp>
    </p:spTree>
    <p:extLst>
      <p:ext uri="{BB962C8B-B14F-4D97-AF65-F5344CB8AC3E}">
        <p14:creationId xmlns:p14="http://schemas.microsoft.com/office/powerpoint/2010/main" val="3195785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57200" y="1094596"/>
            <a:ext cx="17555226" cy="8341765"/>
            <a:chOff x="246036" y="54157"/>
            <a:chExt cx="21589058" cy="11213618"/>
          </a:xfrm>
        </p:grpSpPr>
        <p:sp>
          <p:nvSpPr>
            <p:cNvPr id="3" name="Freeform 3"/>
            <p:cNvSpPr/>
            <p:nvPr/>
          </p:nvSpPr>
          <p:spPr>
            <a:xfrm>
              <a:off x="18661869" y="350583"/>
              <a:ext cx="2959559" cy="5153104"/>
            </a:xfrm>
            <a:custGeom>
              <a:avLst/>
              <a:gdLst/>
              <a:ahLst/>
              <a:cxnLst/>
              <a:rect l="l" t="t" r="r" b="b"/>
              <a:pathLst>
                <a:path w="2959559" h="5153104">
                  <a:moveTo>
                    <a:pt x="0" y="0"/>
                  </a:moveTo>
                  <a:lnTo>
                    <a:pt x="2959559" y="0"/>
                  </a:lnTo>
                  <a:lnTo>
                    <a:pt x="2959559" y="5153104"/>
                  </a:lnTo>
                  <a:lnTo>
                    <a:pt x="0" y="5153104"/>
                  </a:lnTo>
                  <a:lnTo>
                    <a:pt x="0" y="0"/>
                  </a:lnTo>
                  <a:close/>
                </a:path>
              </a:pathLst>
            </a:custGeom>
            <a:blipFill>
              <a:blip r:embed="rId3">
                <a:extLst>
                  <a:ext uri="{96DAC541-7B7A-43D3-8B79-37D633B846F1}">
                    <asvg:svgBlip xmlns:asvg="http://schemas.microsoft.com/office/drawing/2016/SVG/main" r:embed="rId4"/>
                  </a:ext>
                </a:extLst>
              </a:blip>
              <a:stretch>
                <a:fillRect l="-187821" b="-27734"/>
              </a:stretch>
            </a:blipFill>
          </p:spPr>
          <p:txBody>
            <a:bodyPr/>
            <a:lstStyle/>
            <a:p>
              <a:endParaRPr lang="he-IL"/>
            </a:p>
          </p:txBody>
        </p:sp>
        <p:sp>
          <p:nvSpPr>
            <p:cNvPr id="4" name="Freeform 4"/>
            <p:cNvSpPr/>
            <p:nvPr/>
          </p:nvSpPr>
          <p:spPr>
            <a:xfrm>
              <a:off x="246036" y="6199899"/>
              <a:ext cx="7792439" cy="5067876"/>
            </a:xfrm>
            <a:custGeom>
              <a:avLst/>
              <a:gdLst/>
              <a:ahLst/>
              <a:cxnLst/>
              <a:rect l="l" t="t" r="r" b="b"/>
              <a:pathLst>
                <a:path w="7792439" h="5067876">
                  <a:moveTo>
                    <a:pt x="0" y="0"/>
                  </a:moveTo>
                  <a:lnTo>
                    <a:pt x="7792439" y="0"/>
                  </a:lnTo>
                  <a:lnTo>
                    <a:pt x="7792439" y="5067876"/>
                  </a:lnTo>
                  <a:lnTo>
                    <a:pt x="0" y="5067876"/>
                  </a:lnTo>
                  <a:lnTo>
                    <a:pt x="0" y="0"/>
                  </a:lnTo>
                  <a:close/>
                </a:path>
              </a:pathLst>
            </a:custGeom>
            <a:blipFill>
              <a:blip r:embed="rId3">
                <a:extLst>
                  <a:ext uri="{96DAC541-7B7A-43D3-8B79-37D633B846F1}">
                    <asvg:svgBlip xmlns:asvg="http://schemas.microsoft.com/office/drawing/2016/SVG/main" r:embed="rId4"/>
                  </a:ext>
                </a:extLst>
              </a:blip>
              <a:stretch>
                <a:fillRect t="-29882" r="-9314"/>
              </a:stretch>
            </a:blipFill>
          </p:spPr>
          <p:txBody>
            <a:bodyPr/>
            <a:lstStyle/>
            <a:p>
              <a:endParaRPr lang="he-IL" dirty="0"/>
            </a:p>
          </p:txBody>
        </p:sp>
        <p:grpSp>
          <p:nvGrpSpPr>
            <p:cNvPr id="5" name="Group 5"/>
            <p:cNvGrpSpPr/>
            <p:nvPr/>
          </p:nvGrpSpPr>
          <p:grpSpPr>
            <a:xfrm>
              <a:off x="7621013" y="11104841"/>
              <a:ext cx="11386188" cy="162932"/>
              <a:chOff x="0" y="215899"/>
              <a:chExt cx="9249643" cy="132359"/>
            </a:xfrm>
          </p:grpSpPr>
          <p:sp>
            <p:nvSpPr>
              <p:cNvPr id="6" name="Freeform 6"/>
              <p:cNvSpPr/>
              <p:nvPr/>
            </p:nvSpPr>
            <p:spPr>
              <a:xfrm>
                <a:off x="0" y="215899"/>
                <a:ext cx="9249643" cy="132359"/>
              </a:xfrm>
              <a:custGeom>
                <a:avLst/>
                <a:gdLst/>
                <a:ahLst/>
                <a:cxnLst/>
                <a:rect l="l" t="t" r="r" b="b"/>
                <a:pathLst>
                  <a:path w="6204928" h="76200">
                    <a:moveTo>
                      <a:pt x="0" y="0"/>
                    </a:moveTo>
                    <a:lnTo>
                      <a:pt x="6204928" y="0"/>
                    </a:lnTo>
                    <a:lnTo>
                      <a:pt x="6204928" y="76200"/>
                    </a:lnTo>
                    <a:lnTo>
                      <a:pt x="0" y="76200"/>
                    </a:lnTo>
                    <a:close/>
                  </a:path>
                </a:pathLst>
              </a:custGeom>
              <a:solidFill>
                <a:srgbClr val="2B3547"/>
              </a:solidFill>
            </p:spPr>
            <p:txBody>
              <a:bodyPr/>
              <a:lstStyle/>
              <a:p>
                <a:endParaRPr lang="he-IL"/>
              </a:p>
            </p:txBody>
          </p:sp>
        </p:grpSp>
        <p:grpSp>
          <p:nvGrpSpPr>
            <p:cNvPr id="7" name="Group 7"/>
            <p:cNvGrpSpPr/>
            <p:nvPr/>
          </p:nvGrpSpPr>
          <p:grpSpPr>
            <a:xfrm>
              <a:off x="7662799" y="88712"/>
              <a:ext cx="11346563" cy="625341"/>
              <a:chOff x="0" y="0"/>
              <a:chExt cx="9217454" cy="508000"/>
            </a:xfrm>
          </p:grpSpPr>
          <p:sp>
            <p:nvSpPr>
              <p:cNvPr id="8" name="Freeform 8"/>
              <p:cNvSpPr/>
              <p:nvPr/>
            </p:nvSpPr>
            <p:spPr>
              <a:xfrm>
                <a:off x="0" y="215900"/>
                <a:ext cx="9217454" cy="76200"/>
              </a:xfrm>
              <a:custGeom>
                <a:avLst/>
                <a:gdLst/>
                <a:ahLst/>
                <a:cxnLst/>
                <a:rect l="l" t="t" r="r" b="b"/>
                <a:pathLst>
                  <a:path w="9217454" h="76200">
                    <a:moveTo>
                      <a:pt x="0" y="0"/>
                    </a:moveTo>
                    <a:lnTo>
                      <a:pt x="9217454" y="0"/>
                    </a:lnTo>
                    <a:lnTo>
                      <a:pt x="9217454" y="76200"/>
                    </a:lnTo>
                    <a:lnTo>
                      <a:pt x="0" y="76200"/>
                    </a:lnTo>
                    <a:close/>
                  </a:path>
                </a:pathLst>
              </a:custGeom>
              <a:solidFill>
                <a:srgbClr val="2B3547"/>
              </a:solidFill>
            </p:spPr>
            <p:txBody>
              <a:bodyPr/>
              <a:lstStyle/>
              <a:p>
                <a:endParaRPr lang="he-IL"/>
              </a:p>
            </p:txBody>
          </p:sp>
        </p:grpSp>
        <p:sp>
          <p:nvSpPr>
            <p:cNvPr id="9" name="Freeform 9"/>
            <p:cNvSpPr/>
            <p:nvPr/>
          </p:nvSpPr>
          <p:spPr>
            <a:xfrm>
              <a:off x="296836" y="363283"/>
              <a:ext cx="7667927" cy="6079240"/>
            </a:xfrm>
            <a:custGeom>
              <a:avLst/>
              <a:gdLst/>
              <a:ahLst/>
              <a:cxnLst/>
              <a:rect l="l" t="t" r="r" b="b"/>
              <a:pathLst>
                <a:path w="7667927" h="6079240">
                  <a:moveTo>
                    <a:pt x="0" y="0"/>
                  </a:moveTo>
                  <a:lnTo>
                    <a:pt x="7667927" y="0"/>
                  </a:lnTo>
                  <a:lnTo>
                    <a:pt x="7667927" y="6079240"/>
                  </a:lnTo>
                  <a:lnTo>
                    <a:pt x="0" y="6079240"/>
                  </a:lnTo>
                  <a:lnTo>
                    <a:pt x="0" y="0"/>
                  </a:lnTo>
                  <a:close/>
                </a:path>
              </a:pathLst>
            </a:custGeom>
            <a:blipFill>
              <a:blip r:embed="rId3">
                <a:extLst>
                  <a:ext uri="{96DAC541-7B7A-43D3-8B79-37D633B846F1}">
                    <asvg:svgBlip xmlns:asvg="http://schemas.microsoft.com/office/drawing/2016/SVG/main" r:embed="rId4"/>
                  </a:ext>
                </a:extLst>
              </a:blip>
              <a:stretch>
                <a:fillRect r="-11089" b="-8274"/>
              </a:stretch>
            </a:blipFill>
          </p:spPr>
          <p:txBody>
            <a:bodyPr/>
            <a:lstStyle/>
            <a:p>
              <a:endParaRPr lang="he-IL" dirty="0"/>
            </a:p>
          </p:txBody>
        </p:sp>
        <p:sp>
          <p:nvSpPr>
            <p:cNvPr id="10" name="Freeform 10"/>
            <p:cNvSpPr/>
            <p:nvPr/>
          </p:nvSpPr>
          <p:spPr>
            <a:xfrm rot="5400000" flipV="1">
              <a:off x="18769566" y="8326675"/>
              <a:ext cx="4784196" cy="561578"/>
            </a:xfrm>
            <a:custGeom>
              <a:avLst/>
              <a:gdLst/>
              <a:ahLst/>
              <a:cxnLst/>
              <a:rect l="l" t="t" r="r" b="b"/>
              <a:pathLst>
                <a:path w="2781546" h="561577">
                  <a:moveTo>
                    <a:pt x="0" y="561577"/>
                  </a:moveTo>
                  <a:lnTo>
                    <a:pt x="2781546" y="561577"/>
                  </a:lnTo>
                  <a:lnTo>
                    <a:pt x="2781546" y="0"/>
                  </a:lnTo>
                  <a:lnTo>
                    <a:pt x="0" y="0"/>
                  </a:lnTo>
                  <a:lnTo>
                    <a:pt x="0" y="561577"/>
                  </a:lnTo>
                  <a:close/>
                </a:path>
              </a:pathLst>
            </a:custGeom>
            <a:blipFill>
              <a:blip r:embed="rId5">
                <a:extLst>
                  <a:ext uri="{96DAC541-7B7A-43D3-8B79-37D633B846F1}">
                    <asvg:svgBlip xmlns:asvg="http://schemas.microsoft.com/office/drawing/2016/SVG/main" r:embed="rId6"/>
                  </a:ext>
                </a:extLst>
              </a:blip>
              <a:stretch>
                <a:fillRect r="-24386"/>
              </a:stretch>
            </a:blipFill>
          </p:spPr>
          <p:txBody>
            <a:bodyPr/>
            <a:lstStyle/>
            <a:p>
              <a:endParaRPr lang="he-IL" dirty="0"/>
            </a:p>
          </p:txBody>
        </p:sp>
        <p:sp>
          <p:nvSpPr>
            <p:cNvPr id="12" name="Freeform 12"/>
            <p:cNvSpPr/>
            <p:nvPr/>
          </p:nvSpPr>
          <p:spPr>
            <a:xfrm rot="4770497">
              <a:off x="21163671" y="67859"/>
              <a:ext cx="685126" cy="657721"/>
            </a:xfrm>
            <a:custGeom>
              <a:avLst/>
              <a:gdLst/>
              <a:ahLst/>
              <a:cxnLst/>
              <a:rect l="l" t="t" r="r" b="b"/>
              <a:pathLst>
                <a:path w="685126" h="657721">
                  <a:moveTo>
                    <a:pt x="0" y="0"/>
                  </a:moveTo>
                  <a:lnTo>
                    <a:pt x="685126" y="0"/>
                  </a:lnTo>
                  <a:lnTo>
                    <a:pt x="685126" y="657720"/>
                  </a:lnTo>
                  <a:lnTo>
                    <a:pt x="0" y="65772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he-IL"/>
            </a:p>
          </p:txBody>
        </p:sp>
      </p:grpSp>
      <p:pic>
        <p:nvPicPr>
          <p:cNvPr id="16" name="תמונה 15">
            <a:extLst>
              <a:ext uri="{FF2B5EF4-FFF2-40B4-BE49-F238E27FC236}">
                <a16:creationId xmlns:a16="http://schemas.microsoft.com/office/drawing/2014/main" id="{2DBA6FF0-1154-CF5D-5F77-60F42378E9A0}"/>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3095926" y="2023080"/>
            <a:ext cx="4572396" cy="2365453"/>
          </a:xfrm>
          <a:prstGeom prst="rect">
            <a:avLst/>
          </a:prstGeom>
        </p:spPr>
      </p:pic>
      <p:grpSp>
        <p:nvGrpSpPr>
          <p:cNvPr id="43" name="Group 16">
            <a:extLst>
              <a:ext uri="{FF2B5EF4-FFF2-40B4-BE49-F238E27FC236}">
                <a16:creationId xmlns:a16="http://schemas.microsoft.com/office/drawing/2014/main" id="{EA1F1DB5-A707-8876-BA46-6B4243C89E75}"/>
              </a:ext>
            </a:extLst>
          </p:cNvPr>
          <p:cNvGrpSpPr/>
          <p:nvPr/>
        </p:nvGrpSpPr>
        <p:grpSpPr>
          <a:xfrm>
            <a:off x="8915400" y="2047660"/>
            <a:ext cx="8080180" cy="2231963"/>
            <a:chOff x="0" y="0"/>
            <a:chExt cx="1086475" cy="1080943"/>
          </a:xfrm>
          <a:solidFill>
            <a:schemeClr val="bg2">
              <a:lumMod val="90000"/>
            </a:schemeClr>
          </a:solidFill>
        </p:grpSpPr>
        <p:sp>
          <p:nvSpPr>
            <p:cNvPr id="51" name="Freeform 17">
              <a:extLst>
                <a:ext uri="{FF2B5EF4-FFF2-40B4-BE49-F238E27FC236}">
                  <a16:creationId xmlns:a16="http://schemas.microsoft.com/office/drawing/2014/main" id="{DD73238B-BC88-72DE-170B-60372E373EC8}"/>
                </a:ext>
              </a:extLst>
            </p:cNvPr>
            <p:cNvSpPr/>
            <p:nvPr/>
          </p:nvSpPr>
          <p:spPr>
            <a:xfrm>
              <a:off x="10160" y="16510"/>
              <a:ext cx="1063615" cy="1053003"/>
            </a:xfrm>
            <a:custGeom>
              <a:avLst/>
              <a:gdLst/>
              <a:ahLst/>
              <a:cxnLst/>
              <a:rect l="l" t="t" r="r" b="b"/>
              <a:pathLst>
                <a:path w="1063615" h="1053003">
                  <a:moveTo>
                    <a:pt x="1063615" y="1053003"/>
                  </a:moveTo>
                  <a:lnTo>
                    <a:pt x="0" y="1045383"/>
                  </a:lnTo>
                  <a:lnTo>
                    <a:pt x="0" y="378436"/>
                  </a:lnTo>
                  <a:lnTo>
                    <a:pt x="17780" y="19050"/>
                  </a:lnTo>
                  <a:lnTo>
                    <a:pt x="528162" y="0"/>
                  </a:lnTo>
                  <a:lnTo>
                    <a:pt x="1044565" y="5080"/>
                  </a:lnTo>
                  <a:close/>
                </a:path>
              </a:pathLst>
            </a:custGeom>
            <a:grpFill/>
          </p:spPr>
          <p:txBody>
            <a:bodyPr/>
            <a:lstStyle/>
            <a:p>
              <a:endParaRPr lang="he-IL" dirty="0"/>
            </a:p>
          </p:txBody>
        </p:sp>
        <p:sp>
          <p:nvSpPr>
            <p:cNvPr id="52" name="Freeform 18">
              <a:extLst>
                <a:ext uri="{FF2B5EF4-FFF2-40B4-BE49-F238E27FC236}">
                  <a16:creationId xmlns:a16="http://schemas.microsoft.com/office/drawing/2014/main" id="{F752E9AF-EBE4-3A0F-A9CE-83637F326867}"/>
                </a:ext>
              </a:extLst>
            </p:cNvPr>
            <p:cNvSpPr/>
            <p:nvPr/>
          </p:nvSpPr>
          <p:spPr>
            <a:xfrm>
              <a:off x="-3810" y="0"/>
              <a:ext cx="1092825" cy="1079673"/>
            </a:xfrm>
            <a:custGeom>
              <a:avLst/>
              <a:gdLst/>
              <a:ahLst/>
              <a:cxnLst/>
              <a:rect l="l" t="t" r="r" b="b"/>
              <a:pathLst>
                <a:path w="1092825" h="1079673">
                  <a:moveTo>
                    <a:pt x="1058535" y="21590"/>
                  </a:moveTo>
                  <a:cubicBezTo>
                    <a:pt x="1059805" y="34290"/>
                    <a:pt x="1059805" y="44450"/>
                    <a:pt x="1061075" y="54610"/>
                  </a:cubicBezTo>
                  <a:cubicBezTo>
                    <a:pt x="1063615" y="79097"/>
                    <a:pt x="1064885" y="100459"/>
                    <a:pt x="1067425" y="121058"/>
                  </a:cubicBezTo>
                  <a:cubicBezTo>
                    <a:pt x="1067425" y="150812"/>
                    <a:pt x="1080125" y="737497"/>
                    <a:pt x="1086475" y="767251"/>
                  </a:cubicBezTo>
                  <a:cubicBezTo>
                    <a:pt x="1092825" y="812263"/>
                    <a:pt x="1089015" y="858038"/>
                    <a:pt x="1089015" y="903051"/>
                  </a:cubicBezTo>
                  <a:cubicBezTo>
                    <a:pt x="1089015" y="942723"/>
                    <a:pt x="1090285" y="979343"/>
                    <a:pt x="1091555" y="1018713"/>
                  </a:cubicBezTo>
                  <a:cubicBezTo>
                    <a:pt x="1091555" y="1040303"/>
                    <a:pt x="1091555" y="1054273"/>
                    <a:pt x="1091555" y="1078403"/>
                  </a:cubicBezTo>
                  <a:cubicBezTo>
                    <a:pt x="1068695" y="1078403"/>
                    <a:pt x="1048375" y="1079673"/>
                    <a:pt x="1030071" y="1078403"/>
                  </a:cubicBezTo>
                  <a:cubicBezTo>
                    <a:pt x="979568" y="1073323"/>
                    <a:pt x="928288" y="1079673"/>
                    <a:pt x="877785" y="1074593"/>
                  </a:cubicBezTo>
                  <a:cubicBezTo>
                    <a:pt x="847483" y="1070783"/>
                    <a:pt x="817958" y="1073323"/>
                    <a:pt x="787656" y="1070783"/>
                  </a:cubicBezTo>
                  <a:cubicBezTo>
                    <a:pt x="773670" y="1069513"/>
                    <a:pt x="759685" y="1068243"/>
                    <a:pt x="745699" y="1066973"/>
                  </a:cubicBezTo>
                  <a:cubicBezTo>
                    <a:pt x="737152" y="1066973"/>
                    <a:pt x="729383" y="1068243"/>
                    <a:pt x="720836" y="1068243"/>
                  </a:cubicBezTo>
                  <a:cubicBezTo>
                    <a:pt x="699081" y="1066973"/>
                    <a:pt x="639253" y="1068243"/>
                    <a:pt x="617498" y="1066973"/>
                  </a:cubicBezTo>
                  <a:cubicBezTo>
                    <a:pt x="601959" y="1065703"/>
                    <a:pt x="291169" y="1074593"/>
                    <a:pt x="275630" y="1073323"/>
                  </a:cubicBezTo>
                  <a:cubicBezTo>
                    <a:pt x="271745" y="1073323"/>
                    <a:pt x="267083" y="1074593"/>
                    <a:pt x="263198" y="1074593"/>
                  </a:cubicBezTo>
                  <a:cubicBezTo>
                    <a:pt x="253874" y="1074593"/>
                    <a:pt x="245328" y="1075863"/>
                    <a:pt x="236004" y="1075863"/>
                  </a:cubicBezTo>
                  <a:cubicBezTo>
                    <a:pt x="212695" y="1075863"/>
                    <a:pt x="190163" y="1074593"/>
                    <a:pt x="166853" y="1073323"/>
                  </a:cubicBezTo>
                  <a:cubicBezTo>
                    <a:pt x="152868" y="1072053"/>
                    <a:pt x="138882" y="1070783"/>
                    <a:pt x="125674" y="1069513"/>
                  </a:cubicBezTo>
                  <a:cubicBezTo>
                    <a:pt x="100811" y="1068243"/>
                    <a:pt x="75947" y="1066973"/>
                    <a:pt x="48260" y="1066973"/>
                  </a:cubicBezTo>
                  <a:cubicBezTo>
                    <a:pt x="38100" y="1066973"/>
                    <a:pt x="29210" y="1066973"/>
                    <a:pt x="19050" y="1065703"/>
                  </a:cubicBezTo>
                  <a:cubicBezTo>
                    <a:pt x="10160" y="1064433"/>
                    <a:pt x="5080" y="1058083"/>
                    <a:pt x="7620" y="1049193"/>
                  </a:cubicBezTo>
                  <a:cubicBezTo>
                    <a:pt x="16510" y="1017489"/>
                    <a:pt x="12700" y="998416"/>
                    <a:pt x="11430" y="978580"/>
                  </a:cubicBezTo>
                  <a:cubicBezTo>
                    <a:pt x="10160" y="938145"/>
                    <a:pt x="6350" y="898473"/>
                    <a:pt x="7620" y="858038"/>
                  </a:cubicBezTo>
                  <a:cubicBezTo>
                    <a:pt x="5080" y="807686"/>
                    <a:pt x="0" y="184380"/>
                    <a:pt x="7620" y="133264"/>
                  </a:cubicBezTo>
                  <a:cubicBezTo>
                    <a:pt x="8890" y="123346"/>
                    <a:pt x="7620" y="112665"/>
                    <a:pt x="8890" y="102748"/>
                  </a:cubicBezTo>
                  <a:cubicBezTo>
                    <a:pt x="10160" y="86726"/>
                    <a:pt x="12700" y="69179"/>
                    <a:pt x="13970" y="44450"/>
                  </a:cubicBezTo>
                  <a:cubicBezTo>
                    <a:pt x="13970" y="41910"/>
                    <a:pt x="15240" y="39370"/>
                    <a:pt x="16510" y="38100"/>
                  </a:cubicBezTo>
                  <a:cubicBezTo>
                    <a:pt x="38100" y="35560"/>
                    <a:pt x="56523" y="30480"/>
                    <a:pt x="68955" y="29210"/>
                  </a:cubicBezTo>
                  <a:cubicBezTo>
                    <a:pt x="89933" y="25400"/>
                    <a:pt x="110911" y="22860"/>
                    <a:pt x="132666" y="20320"/>
                  </a:cubicBezTo>
                  <a:cubicBezTo>
                    <a:pt x="147429" y="17780"/>
                    <a:pt x="162191" y="16510"/>
                    <a:pt x="176177" y="13970"/>
                  </a:cubicBezTo>
                  <a:cubicBezTo>
                    <a:pt x="190163" y="11430"/>
                    <a:pt x="204925" y="8890"/>
                    <a:pt x="218911" y="8890"/>
                  </a:cubicBezTo>
                  <a:cubicBezTo>
                    <a:pt x="234450" y="7620"/>
                    <a:pt x="249990" y="10160"/>
                    <a:pt x="265529" y="8890"/>
                  </a:cubicBezTo>
                  <a:cubicBezTo>
                    <a:pt x="284953" y="8890"/>
                    <a:pt x="636923" y="6350"/>
                    <a:pt x="656347" y="5080"/>
                  </a:cubicBezTo>
                  <a:cubicBezTo>
                    <a:pt x="674994" y="3810"/>
                    <a:pt x="693642" y="2540"/>
                    <a:pt x="713066" y="2540"/>
                  </a:cubicBezTo>
                  <a:cubicBezTo>
                    <a:pt x="744922" y="1270"/>
                    <a:pt x="776001" y="0"/>
                    <a:pt x="807857" y="0"/>
                  </a:cubicBezTo>
                  <a:cubicBezTo>
                    <a:pt x="821065" y="0"/>
                    <a:pt x="835051" y="2540"/>
                    <a:pt x="848260" y="2540"/>
                  </a:cubicBezTo>
                  <a:cubicBezTo>
                    <a:pt x="884777" y="3810"/>
                    <a:pt x="922072" y="5080"/>
                    <a:pt x="958590" y="7620"/>
                  </a:cubicBezTo>
                  <a:cubicBezTo>
                    <a:pt x="978014" y="8890"/>
                    <a:pt x="997439" y="12700"/>
                    <a:pt x="1016863" y="16510"/>
                  </a:cubicBezTo>
                  <a:cubicBezTo>
                    <a:pt x="1021525" y="16510"/>
                    <a:pt x="1026187" y="16510"/>
                    <a:pt x="1030071" y="16510"/>
                  </a:cubicBezTo>
                  <a:cubicBezTo>
                    <a:pt x="1039485" y="17780"/>
                    <a:pt x="1048375" y="20320"/>
                    <a:pt x="1058535" y="21590"/>
                  </a:cubicBezTo>
                  <a:close/>
                  <a:moveTo>
                    <a:pt x="1068695" y="1061893"/>
                  </a:moveTo>
                  <a:cubicBezTo>
                    <a:pt x="1069965" y="1045383"/>
                    <a:pt x="1071235" y="1032683"/>
                    <a:pt x="1071235" y="1019983"/>
                  </a:cubicBezTo>
                  <a:cubicBezTo>
                    <a:pt x="1069965" y="975528"/>
                    <a:pt x="1068695" y="935093"/>
                    <a:pt x="1068695" y="891607"/>
                  </a:cubicBezTo>
                  <a:cubicBezTo>
                    <a:pt x="1068695" y="871771"/>
                    <a:pt x="1071235" y="851935"/>
                    <a:pt x="1069965" y="832099"/>
                  </a:cubicBezTo>
                  <a:cubicBezTo>
                    <a:pt x="1069965" y="813789"/>
                    <a:pt x="1068695" y="794716"/>
                    <a:pt x="1067425" y="776406"/>
                  </a:cubicBezTo>
                  <a:cubicBezTo>
                    <a:pt x="1062345" y="748178"/>
                    <a:pt x="1050915" y="163781"/>
                    <a:pt x="1050915" y="135553"/>
                  </a:cubicBezTo>
                  <a:cubicBezTo>
                    <a:pt x="1048375" y="111903"/>
                    <a:pt x="1045835" y="87489"/>
                    <a:pt x="1043295" y="63500"/>
                  </a:cubicBezTo>
                  <a:cubicBezTo>
                    <a:pt x="1042025" y="44450"/>
                    <a:pt x="1040755" y="43180"/>
                    <a:pt x="1027741" y="41910"/>
                  </a:cubicBezTo>
                  <a:cubicBezTo>
                    <a:pt x="1025410" y="41910"/>
                    <a:pt x="1023856" y="41910"/>
                    <a:pt x="1021525" y="40640"/>
                  </a:cubicBezTo>
                  <a:cubicBezTo>
                    <a:pt x="1002100" y="36830"/>
                    <a:pt x="981899" y="31750"/>
                    <a:pt x="962475" y="30480"/>
                  </a:cubicBezTo>
                  <a:cubicBezTo>
                    <a:pt x="915079" y="26670"/>
                    <a:pt x="866907" y="25400"/>
                    <a:pt x="819512" y="22860"/>
                  </a:cubicBezTo>
                  <a:cubicBezTo>
                    <a:pt x="812519" y="22860"/>
                    <a:pt x="804749" y="22860"/>
                    <a:pt x="797756" y="22860"/>
                  </a:cubicBezTo>
                  <a:cubicBezTo>
                    <a:pt x="786102" y="22860"/>
                    <a:pt x="774447" y="22860"/>
                    <a:pt x="763569" y="22860"/>
                  </a:cubicBezTo>
                  <a:cubicBezTo>
                    <a:pt x="738706" y="22860"/>
                    <a:pt x="713843" y="22860"/>
                    <a:pt x="689757" y="24130"/>
                  </a:cubicBezTo>
                  <a:cubicBezTo>
                    <a:pt x="668779" y="25400"/>
                    <a:pt x="315255" y="29210"/>
                    <a:pt x="294277" y="29210"/>
                  </a:cubicBezTo>
                  <a:cubicBezTo>
                    <a:pt x="260090" y="29210"/>
                    <a:pt x="225903" y="26670"/>
                    <a:pt x="191717" y="33020"/>
                  </a:cubicBezTo>
                  <a:cubicBezTo>
                    <a:pt x="173846" y="36830"/>
                    <a:pt x="156753" y="36830"/>
                    <a:pt x="139659" y="38100"/>
                  </a:cubicBezTo>
                  <a:cubicBezTo>
                    <a:pt x="110134" y="41910"/>
                    <a:pt x="80609" y="45720"/>
                    <a:pt x="49530" y="50800"/>
                  </a:cubicBezTo>
                  <a:cubicBezTo>
                    <a:pt x="36830" y="50800"/>
                    <a:pt x="34290" y="53340"/>
                    <a:pt x="33020" y="66890"/>
                  </a:cubicBezTo>
                  <a:cubicBezTo>
                    <a:pt x="31750" y="80623"/>
                    <a:pt x="31750" y="94355"/>
                    <a:pt x="30480" y="108088"/>
                  </a:cubicBezTo>
                  <a:cubicBezTo>
                    <a:pt x="29210" y="130976"/>
                    <a:pt x="26670" y="153100"/>
                    <a:pt x="25400" y="175988"/>
                  </a:cubicBezTo>
                  <a:cubicBezTo>
                    <a:pt x="20320" y="200401"/>
                    <a:pt x="26670" y="797005"/>
                    <a:pt x="29210" y="821418"/>
                  </a:cubicBezTo>
                  <a:cubicBezTo>
                    <a:pt x="29210" y="847358"/>
                    <a:pt x="29210" y="874060"/>
                    <a:pt x="30480" y="899999"/>
                  </a:cubicBezTo>
                  <a:cubicBezTo>
                    <a:pt x="30480" y="919072"/>
                    <a:pt x="33020" y="938145"/>
                    <a:pt x="33020" y="957218"/>
                  </a:cubicBezTo>
                  <a:cubicBezTo>
                    <a:pt x="33020" y="977817"/>
                    <a:pt x="33020" y="998416"/>
                    <a:pt x="31750" y="1019983"/>
                  </a:cubicBezTo>
                  <a:cubicBezTo>
                    <a:pt x="31750" y="1023793"/>
                    <a:pt x="31750" y="1026333"/>
                    <a:pt x="31750" y="1030143"/>
                  </a:cubicBezTo>
                  <a:cubicBezTo>
                    <a:pt x="31750" y="1040303"/>
                    <a:pt x="35560" y="1044113"/>
                    <a:pt x="44450" y="1044113"/>
                  </a:cubicBezTo>
                  <a:cubicBezTo>
                    <a:pt x="58077" y="1044113"/>
                    <a:pt x="68955" y="1045383"/>
                    <a:pt x="79055" y="1045383"/>
                  </a:cubicBezTo>
                  <a:cubicBezTo>
                    <a:pt x="93818" y="1045383"/>
                    <a:pt x="109357" y="1042843"/>
                    <a:pt x="124120" y="1045383"/>
                  </a:cubicBezTo>
                  <a:cubicBezTo>
                    <a:pt x="148206" y="1049193"/>
                    <a:pt x="172292" y="1051733"/>
                    <a:pt x="196378" y="1050463"/>
                  </a:cubicBezTo>
                  <a:cubicBezTo>
                    <a:pt x="211918" y="1049193"/>
                    <a:pt x="226680" y="1051733"/>
                    <a:pt x="242220" y="1051733"/>
                  </a:cubicBezTo>
                  <a:cubicBezTo>
                    <a:pt x="264752" y="1051733"/>
                    <a:pt x="287284" y="1050463"/>
                    <a:pt x="309817" y="1051733"/>
                  </a:cubicBezTo>
                  <a:cubicBezTo>
                    <a:pt x="343226" y="1053003"/>
                    <a:pt x="709958" y="1042843"/>
                    <a:pt x="744145" y="1045383"/>
                  </a:cubicBezTo>
                  <a:cubicBezTo>
                    <a:pt x="758908" y="1046653"/>
                    <a:pt x="773670" y="1047923"/>
                    <a:pt x="787656" y="1047923"/>
                  </a:cubicBezTo>
                  <a:cubicBezTo>
                    <a:pt x="813296" y="1050463"/>
                    <a:pt x="838159" y="1046653"/>
                    <a:pt x="863799" y="1050463"/>
                  </a:cubicBezTo>
                  <a:cubicBezTo>
                    <a:pt x="884777" y="1053003"/>
                    <a:pt x="905756" y="1053003"/>
                    <a:pt x="926734" y="1055543"/>
                  </a:cubicBezTo>
                  <a:cubicBezTo>
                    <a:pt x="957813" y="1059353"/>
                    <a:pt x="988892" y="1061893"/>
                    <a:pt x="1019971" y="1063163"/>
                  </a:cubicBezTo>
                  <a:cubicBezTo>
                    <a:pt x="1031625" y="1063163"/>
                    <a:pt x="1048375" y="1061893"/>
                    <a:pt x="1068695" y="1061893"/>
                  </a:cubicBezTo>
                  <a:close/>
                </a:path>
              </a:pathLst>
            </a:custGeom>
            <a:grpFill/>
          </p:spPr>
          <p:txBody>
            <a:bodyPr/>
            <a:lstStyle/>
            <a:p>
              <a:endParaRPr lang="he-IL"/>
            </a:p>
          </p:txBody>
        </p:sp>
      </p:grpSp>
      <p:sp>
        <p:nvSpPr>
          <p:cNvPr id="53" name="TextBox 13">
            <a:extLst>
              <a:ext uri="{FF2B5EF4-FFF2-40B4-BE49-F238E27FC236}">
                <a16:creationId xmlns:a16="http://schemas.microsoft.com/office/drawing/2014/main" id="{F6C06B32-B416-99D6-2020-29451481228F}"/>
              </a:ext>
            </a:extLst>
          </p:cNvPr>
          <p:cNvSpPr txBox="1"/>
          <p:nvPr/>
        </p:nvSpPr>
        <p:spPr>
          <a:xfrm>
            <a:off x="8903107" y="2454444"/>
            <a:ext cx="7384650" cy="1415772"/>
          </a:xfrm>
          <a:prstGeom prst="rect">
            <a:avLst/>
          </a:prstGeom>
        </p:spPr>
        <p:txBody>
          <a:bodyPr wrap="square" lIns="0" tIns="0" rIns="0" bIns="0" rtlCol="0" anchor="t">
            <a:spAutoFit/>
          </a:bodyPr>
          <a:lstStyle/>
          <a:p>
            <a:pPr algn="r" rtl="1"/>
            <a:r>
              <a:rPr lang="he-IL" sz="6000" dirty="0">
                <a:solidFill>
                  <a:srgbClr val="000000"/>
                </a:solidFill>
                <a:latin typeface="Segoe UI Semibold" panose="020B0702040204020203" pitchFamily="34" charset="0"/>
                <a:ea typeface="Tahoma" panose="020B0604030504040204" pitchFamily="34" charset="0"/>
                <a:cs typeface="Segoe UI Semibold" panose="020B0702040204020203" pitchFamily="34" charset="0"/>
              </a:rPr>
              <a:t>האב והבנים </a:t>
            </a:r>
          </a:p>
          <a:p>
            <a:pPr algn="r" rtl="1"/>
            <a:r>
              <a:rPr lang="he-IL" sz="3200" dirty="0">
                <a:solidFill>
                  <a:srgbClr val="000000"/>
                </a:solidFill>
                <a:latin typeface="Segoe UI Semibold" panose="020B0702040204020203" pitchFamily="34" charset="0"/>
                <a:ea typeface="Tahoma" panose="020B0604030504040204" pitchFamily="34" charset="0"/>
                <a:cs typeface="Segoe UI Semibold" panose="020B0702040204020203" pitchFamily="34" charset="0"/>
              </a:rPr>
              <a:t>            מסלול הלמידה ביחידת ההוראה</a:t>
            </a:r>
            <a:endParaRPr lang="en-US" sz="3200" dirty="0">
              <a:solidFill>
                <a:srgbClr val="000000"/>
              </a:solidFill>
              <a:latin typeface="Segoe UI Semibold" panose="020B0702040204020203" pitchFamily="34" charset="0"/>
              <a:ea typeface="Tahoma" panose="020B0604030504040204" pitchFamily="34" charset="0"/>
              <a:cs typeface="Segoe UI Semibold" panose="020B0702040204020203" pitchFamily="34" charset="0"/>
            </a:endParaRPr>
          </a:p>
        </p:txBody>
      </p:sp>
      <p:grpSp>
        <p:nvGrpSpPr>
          <p:cNvPr id="15" name="Group 14">
            <a:extLst>
              <a:ext uri="{FF2B5EF4-FFF2-40B4-BE49-F238E27FC236}">
                <a16:creationId xmlns:a16="http://schemas.microsoft.com/office/drawing/2014/main" id="{F66AE53E-0544-0CB2-F256-DD21D97923E0}"/>
              </a:ext>
            </a:extLst>
          </p:cNvPr>
          <p:cNvGrpSpPr/>
          <p:nvPr/>
        </p:nvGrpSpPr>
        <p:grpSpPr>
          <a:xfrm>
            <a:off x="2676530" y="5799787"/>
            <a:ext cx="11604270" cy="1979228"/>
            <a:chOff x="4108644" y="6570541"/>
            <a:chExt cx="11604270" cy="1979228"/>
          </a:xfrm>
        </p:grpSpPr>
        <p:grpSp>
          <p:nvGrpSpPr>
            <p:cNvPr id="11" name="Group 10">
              <a:extLst>
                <a:ext uri="{FF2B5EF4-FFF2-40B4-BE49-F238E27FC236}">
                  <a16:creationId xmlns:a16="http://schemas.microsoft.com/office/drawing/2014/main" id="{027E0DED-D744-36FB-43CC-C90F78864DCB}"/>
                </a:ext>
              </a:extLst>
            </p:cNvPr>
            <p:cNvGrpSpPr/>
            <p:nvPr/>
          </p:nvGrpSpPr>
          <p:grpSpPr>
            <a:xfrm>
              <a:off x="4108644" y="6570541"/>
              <a:ext cx="11604270" cy="1979228"/>
              <a:chOff x="5692215" y="6135118"/>
              <a:chExt cx="11604270" cy="1979228"/>
            </a:xfrm>
          </p:grpSpPr>
          <p:grpSp>
            <p:nvGrpSpPr>
              <p:cNvPr id="44" name="Group 43">
                <a:extLst>
                  <a:ext uri="{FF2B5EF4-FFF2-40B4-BE49-F238E27FC236}">
                    <a16:creationId xmlns:a16="http://schemas.microsoft.com/office/drawing/2014/main" id="{C0EA95DE-5E7F-07F8-2826-C5FBE80EA99A}"/>
                  </a:ext>
                </a:extLst>
              </p:cNvPr>
              <p:cNvGrpSpPr/>
              <p:nvPr/>
            </p:nvGrpSpPr>
            <p:grpSpPr>
              <a:xfrm>
                <a:off x="5692215" y="6135118"/>
                <a:ext cx="11604270" cy="1979228"/>
                <a:chOff x="5200640" y="6512888"/>
                <a:chExt cx="10949705" cy="1979228"/>
              </a:xfrm>
            </p:grpSpPr>
            <p:grpSp>
              <p:nvGrpSpPr>
                <p:cNvPr id="17" name="Group 18">
                  <a:extLst>
                    <a:ext uri="{FF2B5EF4-FFF2-40B4-BE49-F238E27FC236}">
                      <a16:creationId xmlns:a16="http://schemas.microsoft.com/office/drawing/2014/main" id="{07DE50C3-266B-69AC-9A90-57336C38D7E7}"/>
                    </a:ext>
                  </a:extLst>
                </p:cNvPr>
                <p:cNvGrpSpPr/>
                <p:nvPr/>
              </p:nvGrpSpPr>
              <p:grpSpPr>
                <a:xfrm rot="10800000">
                  <a:off x="5200640" y="7196709"/>
                  <a:ext cx="10949705" cy="1295407"/>
                  <a:chOff x="-256028" y="-20341"/>
                  <a:chExt cx="38856056" cy="3510661"/>
                </a:xfrm>
              </p:grpSpPr>
              <p:sp>
                <p:nvSpPr>
                  <p:cNvPr id="32" name="Freeform 19">
                    <a:extLst>
                      <a:ext uri="{FF2B5EF4-FFF2-40B4-BE49-F238E27FC236}">
                        <a16:creationId xmlns:a16="http://schemas.microsoft.com/office/drawing/2014/main" id="{B7C0D51D-4FB8-EC50-47EA-52E4EA7789CE}"/>
                      </a:ext>
                    </a:extLst>
                  </p:cNvPr>
                  <p:cNvSpPr/>
                  <p:nvPr/>
                </p:nvSpPr>
                <p:spPr>
                  <a:xfrm>
                    <a:off x="-256028" y="-20341"/>
                    <a:ext cx="38856056" cy="3510661"/>
                  </a:xfrm>
                  <a:custGeom>
                    <a:avLst/>
                    <a:gdLst/>
                    <a:ahLst/>
                    <a:cxnLst/>
                    <a:rect l="l" t="t" r="r" b="b"/>
                    <a:pathLst>
                      <a:path w="47034843" h="3205480">
                        <a:moveTo>
                          <a:pt x="46244903" y="3205480"/>
                        </a:moveTo>
                        <a:lnTo>
                          <a:pt x="0" y="3205480"/>
                        </a:lnTo>
                        <a:lnTo>
                          <a:pt x="791210" y="1602740"/>
                        </a:lnTo>
                        <a:lnTo>
                          <a:pt x="0" y="0"/>
                        </a:lnTo>
                        <a:lnTo>
                          <a:pt x="46244903" y="0"/>
                        </a:lnTo>
                        <a:lnTo>
                          <a:pt x="47034843" y="1602740"/>
                        </a:lnTo>
                        <a:lnTo>
                          <a:pt x="46244903" y="3205480"/>
                        </a:lnTo>
                        <a:close/>
                      </a:path>
                    </a:pathLst>
                  </a:custGeom>
                  <a:solidFill>
                    <a:srgbClr val="2B3547"/>
                  </a:solidFill>
                </p:spPr>
                <p:txBody>
                  <a:bodyPr/>
                  <a:lstStyle/>
                  <a:p>
                    <a:endParaRPr lang="he-IL" dirty="0"/>
                  </a:p>
                </p:txBody>
              </p:sp>
            </p:grpSp>
            <p:grpSp>
              <p:nvGrpSpPr>
                <p:cNvPr id="24" name="Group 24">
                  <a:extLst>
                    <a:ext uri="{FF2B5EF4-FFF2-40B4-BE49-F238E27FC236}">
                      <a16:creationId xmlns:a16="http://schemas.microsoft.com/office/drawing/2014/main" id="{37D63D8B-C9F1-D8C0-618A-A476D8DAF734}"/>
                    </a:ext>
                  </a:extLst>
                </p:cNvPr>
                <p:cNvGrpSpPr/>
                <p:nvPr/>
              </p:nvGrpSpPr>
              <p:grpSpPr>
                <a:xfrm rot="10800000">
                  <a:off x="9835723" y="7337862"/>
                  <a:ext cx="6209404" cy="1025783"/>
                  <a:chOff x="-14047029" y="121408"/>
                  <a:chExt cx="19802775" cy="3205481"/>
                </a:xfrm>
              </p:grpSpPr>
              <p:sp>
                <p:nvSpPr>
                  <p:cNvPr id="27" name="Freeform 25">
                    <a:extLst>
                      <a:ext uri="{FF2B5EF4-FFF2-40B4-BE49-F238E27FC236}">
                        <a16:creationId xmlns:a16="http://schemas.microsoft.com/office/drawing/2014/main" id="{80ED3C61-514E-8E3A-F711-FEC1EE35FE04}"/>
                      </a:ext>
                    </a:extLst>
                  </p:cNvPr>
                  <p:cNvSpPr/>
                  <p:nvPr/>
                </p:nvSpPr>
                <p:spPr>
                  <a:xfrm>
                    <a:off x="-14047029" y="121408"/>
                    <a:ext cx="19802775" cy="3205481"/>
                  </a:xfrm>
                  <a:custGeom>
                    <a:avLst/>
                    <a:gdLst/>
                    <a:ahLst/>
                    <a:cxnLst/>
                    <a:rect l="l" t="t" r="r" b="b"/>
                    <a:pathLst>
                      <a:path w="11610222" h="3205480">
                        <a:moveTo>
                          <a:pt x="10820282" y="3205480"/>
                        </a:moveTo>
                        <a:lnTo>
                          <a:pt x="0" y="3205480"/>
                        </a:lnTo>
                        <a:lnTo>
                          <a:pt x="791210" y="1602740"/>
                        </a:lnTo>
                        <a:lnTo>
                          <a:pt x="0" y="0"/>
                        </a:lnTo>
                        <a:lnTo>
                          <a:pt x="10820282" y="0"/>
                        </a:lnTo>
                        <a:lnTo>
                          <a:pt x="11610222" y="1602740"/>
                        </a:lnTo>
                        <a:lnTo>
                          <a:pt x="10820282" y="3205480"/>
                        </a:lnTo>
                        <a:close/>
                      </a:path>
                    </a:pathLst>
                  </a:custGeom>
                  <a:solidFill>
                    <a:schemeClr val="bg2">
                      <a:lumMod val="90000"/>
                    </a:schemeClr>
                  </a:solidFill>
                </p:spPr>
                <p:txBody>
                  <a:bodyPr/>
                  <a:lstStyle/>
                  <a:p>
                    <a:endParaRPr lang="he-IL"/>
                  </a:p>
                </p:txBody>
              </p:sp>
            </p:grpSp>
            <p:sp>
              <p:nvSpPr>
                <p:cNvPr id="25" name="Freeform 27">
                  <a:extLst>
                    <a:ext uri="{FF2B5EF4-FFF2-40B4-BE49-F238E27FC236}">
                      <a16:creationId xmlns:a16="http://schemas.microsoft.com/office/drawing/2014/main" id="{9FF6DCD7-AB55-5168-A132-51DAE776AD0D}"/>
                    </a:ext>
                  </a:extLst>
                </p:cNvPr>
                <p:cNvSpPr/>
                <p:nvPr/>
              </p:nvSpPr>
              <p:spPr>
                <a:xfrm rot="10800000">
                  <a:off x="5394060" y="7326735"/>
                  <a:ext cx="4555181" cy="1066614"/>
                </a:xfrm>
                <a:custGeom>
                  <a:avLst/>
                  <a:gdLst/>
                  <a:ahLst/>
                  <a:cxnLst/>
                  <a:rect l="l" t="t" r="r" b="b"/>
                  <a:pathLst>
                    <a:path w="11610222" h="3205480">
                      <a:moveTo>
                        <a:pt x="10820282" y="3205480"/>
                      </a:moveTo>
                      <a:lnTo>
                        <a:pt x="0" y="3205480"/>
                      </a:lnTo>
                      <a:lnTo>
                        <a:pt x="791210" y="1602740"/>
                      </a:lnTo>
                      <a:lnTo>
                        <a:pt x="0" y="0"/>
                      </a:lnTo>
                      <a:lnTo>
                        <a:pt x="10820282" y="0"/>
                      </a:lnTo>
                      <a:lnTo>
                        <a:pt x="11610222" y="1602740"/>
                      </a:lnTo>
                      <a:lnTo>
                        <a:pt x="10820282" y="3205480"/>
                      </a:lnTo>
                      <a:close/>
                    </a:path>
                  </a:pathLst>
                </a:custGeom>
                <a:solidFill>
                  <a:schemeClr val="bg1"/>
                </a:solidFill>
              </p:spPr>
              <p:txBody>
                <a:bodyPr/>
                <a:lstStyle/>
                <a:p>
                  <a:endParaRPr lang="he-IL" dirty="0"/>
                </a:p>
              </p:txBody>
            </p:sp>
            <p:sp>
              <p:nvSpPr>
                <p:cNvPr id="50" name="TextBox 13">
                  <a:extLst>
                    <a:ext uri="{FF2B5EF4-FFF2-40B4-BE49-F238E27FC236}">
                      <a16:creationId xmlns:a16="http://schemas.microsoft.com/office/drawing/2014/main" id="{159D8D0F-1395-83F3-9541-44841B933CAA}"/>
                    </a:ext>
                  </a:extLst>
                </p:cNvPr>
                <p:cNvSpPr txBox="1"/>
                <p:nvPr/>
              </p:nvSpPr>
              <p:spPr>
                <a:xfrm>
                  <a:off x="12880812" y="7324756"/>
                  <a:ext cx="2703795" cy="1000980"/>
                </a:xfrm>
                <a:prstGeom prst="rect">
                  <a:avLst/>
                </a:prstGeom>
              </p:spPr>
              <p:txBody>
                <a:bodyPr wrap="square" lIns="0" tIns="0" rIns="0" bIns="0" rtlCol="0" anchor="t">
                  <a:spAutoFit/>
                </a:bodyPr>
                <a:lstStyle/>
                <a:p>
                  <a:pPr algn="r" rtl="1">
                    <a:lnSpc>
                      <a:spcPts val="4199"/>
                    </a:lnSpc>
                  </a:pPr>
                  <a:r>
                    <a:rPr lang="he-IL" sz="2999" dirty="0">
                      <a:solidFill>
                        <a:srgbClr val="000000"/>
                      </a:solidFill>
                      <a:latin typeface="Agrandir"/>
                    </a:rPr>
                    <a:t>מפגש עם הסיפור</a:t>
                  </a:r>
                </a:p>
                <a:p>
                  <a:pPr algn="r" rtl="1">
                    <a:lnSpc>
                      <a:spcPts val="4199"/>
                    </a:lnSpc>
                  </a:pPr>
                  <a:r>
                    <a:rPr lang="he-IL" sz="2000" dirty="0">
                      <a:solidFill>
                        <a:srgbClr val="000000"/>
                      </a:solidFill>
                      <a:latin typeface="Agrandir"/>
                    </a:rPr>
                    <a:t>הטרמה והבנת תוכן הסיפור</a:t>
                  </a:r>
                </a:p>
              </p:txBody>
            </p:sp>
            <p:grpSp>
              <p:nvGrpSpPr>
                <p:cNvPr id="34" name="Group 18">
                  <a:extLst>
                    <a:ext uri="{FF2B5EF4-FFF2-40B4-BE49-F238E27FC236}">
                      <a16:creationId xmlns:a16="http://schemas.microsoft.com/office/drawing/2014/main" id="{2F88FC19-C69E-EC1C-E6AA-77751A0F2E4C}"/>
                    </a:ext>
                  </a:extLst>
                </p:cNvPr>
                <p:cNvGrpSpPr/>
                <p:nvPr/>
              </p:nvGrpSpPr>
              <p:grpSpPr>
                <a:xfrm>
                  <a:off x="11851568" y="6542206"/>
                  <a:ext cx="2247306" cy="506725"/>
                  <a:chOff x="-257720" y="-40839"/>
                  <a:chExt cx="516347" cy="245127"/>
                </a:xfrm>
                <a:solidFill>
                  <a:schemeClr val="accent2">
                    <a:lumMod val="20000"/>
                    <a:lumOff val="80000"/>
                  </a:schemeClr>
                </a:solidFill>
              </p:grpSpPr>
              <p:sp>
                <p:nvSpPr>
                  <p:cNvPr id="35" name="Freeform 19">
                    <a:extLst>
                      <a:ext uri="{FF2B5EF4-FFF2-40B4-BE49-F238E27FC236}">
                        <a16:creationId xmlns:a16="http://schemas.microsoft.com/office/drawing/2014/main" id="{6FF215CE-8559-39EE-F866-9EDDD852F03C}"/>
                      </a:ext>
                    </a:extLst>
                  </p:cNvPr>
                  <p:cNvSpPr/>
                  <p:nvPr/>
                </p:nvSpPr>
                <p:spPr>
                  <a:xfrm>
                    <a:off x="-253595" y="-40839"/>
                    <a:ext cx="487137" cy="215799"/>
                  </a:xfrm>
                  <a:custGeom>
                    <a:avLst/>
                    <a:gdLst/>
                    <a:ahLst/>
                    <a:cxnLst/>
                    <a:rect l="l" t="t" r="r" b="b"/>
                    <a:pathLst>
                      <a:path w="487137" h="215799">
                        <a:moveTo>
                          <a:pt x="487137" y="215799"/>
                        </a:moveTo>
                        <a:lnTo>
                          <a:pt x="0" y="208179"/>
                        </a:lnTo>
                        <a:lnTo>
                          <a:pt x="0" y="88072"/>
                        </a:lnTo>
                        <a:lnTo>
                          <a:pt x="17780" y="19050"/>
                        </a:lnTo>
                        <a:lnTo>
                          <a:pt x="240664" y="0"/>
                        </a:lnTo>
                        <a:lnTo>
                          <a:pt x="468087" y="5080"/>
                        </a:lnTo>
                        <a:close/>
                      </a:path>
                    </a:pathLst>
                  </a:custGeom>
                  <a:solidFill>
                    <a:schemeClr val="bg2">
                      <a:lumMod val="90000"/>
                    </a:schemeClr>
                  </a:solidFill>
                </p:spPr>
                <p:txBody>
                  <a:bodyPr/>
                  <a:lstStyle/>
                  <a:p>
                    <a:pPr algn="ctr"/>
                    <a:r>
                      <a:rPr lang="he-IL" sz="2400" b="1" dirty="0">
                        <a:latin typeface="Segoe UI Semilight" panose="020B0402040204020203" pitchFamily="34" charset="0"/>
                        <a:cs typeface="Segoe UI Semilight" panose="020B0402040204020203" pitchFamily="34" charset="0"/>
                      </a:rPr>
                      <a:t>חלק 1</a:t>
                    </a:r>
                  </a:p>
                </p:txBody>
              </p:sp>
              <p:sp>
                <p:nvSpPr>
                  <p:cNvPr id="36" name="Freeform 20">
                    <a:extLst>
                      <a:ext uri="{FF2B5EF4-FFF2-40B4-BE49-F238E27FC236}">
                        <a16:creationId xmlns:a16="http://schemas.microsoft.com/office/drawing/2014/main" id="{EC87D69C-3299-3687-10E6-97C093684B02}"/>
                      </a:ext>
                    </a:extLst>
                  </p:cNvPr>
                  <p:cNvSpPr/>
                  <p:nvPr/>
                </p:nvSpPr>
                <p:spPr>
                  <a:xfrm>
                    <a:off x="-257720" y="-38181"/>
                    <a:ext cx="516347" cy="242469"/>
                  </a:xfrm>
                  <a:custGeom>
                    <a:avLst/>
                    <a:gdLst/>
                    <a:ahLst/>
                    <a:cxnLst/>
                    <a:rect l="l" t="t" r="r" b="b"/>
                    <a:pathLst>
                      <a:path w="516347" h="242469">
                        <a:moveTo>
                          <a:pt x="482057" y="21590"/>
                        </a:moveTo>
                        <a:cubicBezTo>
                          <a:pt x="483327" y="34290"/>
                          <a:pt x="483327" y="44450"/>
                          <a:pt x="484597" y="54610"/>
                        </a:cubicBezTo>
                        <a:cubicBezTo>
                          <a:pt x="487137" y="66143"/>
                          <a:pt x="488407" y="68743"/>
                          <a:pt x="490947" y="71250"/>
                        </a:cubicBezTo>
                        <a:cubicBezTo>
                          <a:pt x="490947" y="74871"/>
                          <a:pt x="503647" y="146270"/>
                          <a:pt x="509997" y="149891"/>
                        </a:cubicBezTo>
                        <a:cubicBezTo>
                          <a:pt x="516347" y="155369"/>
                          <a:pt x="512537" y="160940"/>
                          <a:pt x="512537" y="166418"/>
                        </a:cubicBezTo>
                        <a:cubicBezTo>
                          <a:pt x="512537" y="171246"/>
                          <a:pt x="513807" y="175703"/>
                          <a:pt x="515077" y="181509"/>
                        </a:cubicBezTo>
                        <a:cubicBezTo>
                          <a:pt x="515077" y="203099"/>
                          <a:pt x="515077" y="217069"/>
                          <a:pt x="515077" y="241199"/>
                        </a:cubicBezTo>
                        <a:cubicBezTo>
                          <a:pt x="492217" y="241199"/>
                          <a:pt x="471897" y="242469"/>
                          <a:pt x="455463" y="241199"/>
                        </a:cubicBezTo>
                        <a:cubicBezTo>
                          <a:pt x="434677" y="236119"/>
                          <a:pt x="413571" y="242469"/>
                          <a:pt x="392784" y="237389"/>
                        </a:cubicBezTo>
                        <a:cubicBezTo>
                          <a:pt x="380312" y="233579"/>
                          <a:pt x="368160" y="236119"/>
                          <a:pt x="355688" y="233579"/>
                        </a:cubicBezTo>
                        <a:cubicBezTo>
                          <a:pt x="349932" y="232309"/>
                          <a:pt x="344176" y="231039"/>
                          <a:pt x="338419" y="229769"/>
                        </a:cubicBezTo>
                        <a:cubicBezTo>
                          <a:pt x="334902" y="229769"/>
                          <a:pt x="331704" y="231039"/>
                          <a:pt x="328186" y="231039"/>
                        </a:cubicBezTo>
                        <a:cubicBezTo>
                          <a:pt x="319232" y="229769"/>
                          <a:pt x="294608" y="231039"/>
                          <a:pt x="285654" y="229769"/>
                        </a:cubicBezTo>
                        <a:cubicBezTo>
                          <a:pt x="279258" y="228499"/>
                          <a:pt x="151341" y="237389"/>
                          <a:pt x="144945" y="236119"/>
                        </a:cubicBezTo>
                        <a:cubicBezTo>
                          <a:pt x="143346" y="236119"/>
                          <a:pt x="141428" y="237389"/>
                          <a:pt x="139829" y="237389"/>
                        </a:cubicBezTo>
                        <a:cubicBezTo>
                          <a:pt x="135991" y="237389"/>
                          <a:pt x="132473" y="238659"/>
                          <a:pt x="128636" y="238659"/>
                        </a:cubicBezTo>
                        <a:cubicBezTo>
                          <a:pt x="119042" y="238659"/>
                          <a:pt x="109768" y="237389"/>
                          <a:pt x="100174" y="236119"/>
                        </a:cubicBezTo>
                        <a:cubicBezTo>
                          <a:pt x="94418" y="234849"/>
                          <a:pt x="88662" y="233579"/>
                          <a:pt x="83225" y="232309"/>
                        </a:cubicBezTo>
                        <a:cubicBezTo>
                          <a:pt x="72992" y="231039"/>
                          <a:pt x="62759" y="229769"/>
                          <a:pt x="48260" y="229769"/>
                        </a:cubicBezTo>
                        <a:cubicBezTo>
                          <a:pt x="38100" y="229769"/>
                          <a:pt x="29210" y="229769"/>
                          <a:pt x="19050" y="228499"/>
                        </a:cubicBezTo>
                        <a:cubicBezTo>
                          <a:pt x="10160" y="227229"/>
                          <a:pt x="5080" y="220879"/>
                          <a:pt x="7620" y="211989"/>
                        </a:cubicBezTo>
                        <a:cubicBezTo>
                          <a:pt x="16510" y="180345"/>
                          <a:pt x="12700" y="178024"/>
                          <a:pt x="11430" y="175610"/>
                        </a:cubicBezTo>
                        <a:cubicBezTo>
                          <a:pt x="10160" y="170689"/>
                          <a:pt x="6350" y="165861"/>
                          <a:pt x="7620" y="160940"/>
                        </a:cubicBezTo>
                        <a:cubicBezTo>
                          <a:pt x="5080" y="154812"/>
                          <a:pt x="0" y="78956"/>
                          <a:pt x="7620" y="72735"/>
                        </a:cubicBezTo>
                        <a:cubicBezTo>
                          <a:pt x="8890" y="71528"/>
                          <a:pt x="7620" y="70228"/>
                          <a:pt x="8890" y="69021"/>
                        </a:cubicBezTo>
                        <a:cubicBezTo>
                          <a:pt x="10160" y="67072"/>
                          <a:pt x="12700" y="64936"/>
                          <a:pt x="13970" y="44450"/>
                        </a:cubicBezTo>
                        <a:cubicBezTo>
                          <a:pt x="13970" y="41910"/>
                          <a:pt x="15240" y="39370"/>
                          <a:pt x="16510" y="38100"/>
                        </a:cubicBezTo>
                        <a:cubicBezTo>
                          <a:pt x="38100" y="35560"/>
                          <a:pt x="54764" y="30480"/>
                          <a:pt x="59881" y="29210"/>
                        </a:cubicBezTo>
                        <a:cubicBezTo>
                          <a:pt x="68515" y="25400"/>
                          <a:pt x="77149" y="22860"/>
                          <a:pt x="86104" y="20320"/>
                        </a:cubicBezTo>
                        <a:cubicBezTo>
                          <a:pt x="92180" y="17780"/>
                          <a:pt x="98256" y="16510"/>
                          <a:pt x="104012" y="13970"/>
                        </a:cubicBezTo>
                        <a:cubicBezTo>
                          <a:pt x="109768" y="11430"/>
                          <a:pt x="115844" y="8890"/>
                          <a:pt x="121600" y="8890"/>
                        </a:cubicBezTo>
                        <a:cubicBezTo>
                          <a:pt x="127996" y="7620"/>
                          <a:pt x="134392" y="10160"/>
                          <a:pt x="140788" y="8890"/>
                        </a:cubicBezTo>
                        <a:cubicBezTo>
                          <a:pt x="148783" y="8890"/>
                          <a:pt x="293649" y="6350"/>
                          <a:pt x="301643" y="5080"/>
                        </a:cubicBezTo>
                        <a:cubicBezTo>
                          <a:pt x="309318" y="3810"/>
                          <a:pt x="316993" y="2540"/>
                          <a:pt x="324988" y="2540"/>
                        </a:cubicBezTo>
                        <a:cubicBezTo>
                          <a:pt x="338100" y="1270"/>
                          <a:pt x="350891" y="0"/>
                          <a:pt x="364003" y="0"/>
                        </a:cubicBezTo>
                        <a:cubicBezTo>
                          <a:pt x="369439" y="0"/>
                          <a:pt x="375196" y="2540"/>
                          <a:pt x="380632" y="2540"/>
                        </a:cubicBezTo>
                        <a:cubicBezTo>
                          <a:pt x="395662" y="3810"/>
                          <a:pt x="411012" y="5080"/>
                          <a:pt x="426042" y="7620"/>
                        </a:cubicBezTo>
                        <a:cubicBezTo>
                          <a:pt x="434037" y="8890"/>
                          <a:pt x="442032" y="12700"/>
                          <a:pt x="450027" y="16510"/>
                        </a:cubicBezTo>
                        <a:cubicBezTo>
                          <a:pt x="451946" y="16510"/>
                          <a:pt x="453864" y="16510"/>
                          <a:pt x="455463" y="16510"/>
                        </a:cubicBezTo>
                        <a:cubicBezTo>
                          <a:pt x="463007" y="17780"/>
                          <a:pt x="471897" y="20320"/>
                          <a:pt x="482057" y="21590"/>
                        </a:cubicBezTo>
                        <a:close/>
                        <a:moveTo>
                          <a:pt x="492217" y="224689"/>
                        </a:moveTo>
                        <a:cubicBezTo>
                          <a:pt x="493487" y="208179"/>
                          <a:pt x="494757" y="195479"/>
                          <a:pt x="494757" y="182779"/>
                        </a:cubicBezTo>
                        <a:cubicBezTo>
                          <a:pt x="493487" y="175239"/>
                          <a:pt x="492217" y="170318"/>
                          <a:pt x="492217" y="165025"/>
                        </a:cubicBezTo>
                        <a:cubicBezTo>
                          <a:pt x="492217" y="162611"/>
                          <a:pt x="494757" y="160197"/>
                          <a:pt x="493487" y="157783"/>
                        </a:cubicBezTo>
                        <a:cubicBezTo>
                          <a:pt x="493487" y="155555"/>
                          <a:pt x="492217" y="153234"/>
                          <a:pt x="490947" y="151005"/>
                        </a:cubicBezTo>
                        <a:cubicBezTo>
                          <a:pt x="485867" y="147570"/>
                          <a:pt x="474437" y="76449"/>
                          <a:pt x="474437" y="73014"/>
                        </a:cubicBezTo>
                        <a:cubicBezTo>
                          <a:pt x="471897" y="70135"/>
                          <a:pt x="469357" y="67164"/>
                          <a:pt x="466817" y="63500"/>
                        </a:cubicBezTo>
                        <a:cubicBezTo>
                          <a:pt x="465547" y="44450"/>
                          <a:pt x="464277" y="43180"/>
                          <a:pt x="454504" y="41910"/>
                        </a:cubicBezTo>
                        <a:cubicBezTo>
                          <a:pt x="453545" y="41910"/>
                          <a:pt x="452905" y="41910"/>
                          <a:pt x="451946" y="40640"/>
                        </a:cubicBezTo>
                        <a:cubicBezTo>
                          <a:pt x="443951" y="36830"/>
                          <a:pt x="435636" y="31750"/>
                          <a:pt x="427641" y="30480"/>
                        </a:cubicBezTo>
                        <a:cubicBezTo>
                          <a:pt x="408134" y="26670"/>
                          <a:pt x="388307" y="25400"/>
                          <a:pt x="368800" y="22860"/>
                        </a:cubicBezTo>
                        <a:cubicBezTo>
                          <a:pt x="365922" y="22860"/>
                          <a:pt x="362724" y="22860"/>
                          <a:pt x="359846" y="22860"/>
                        </a:cubicBezTo>
                        <a:cubicBezTo>
                          <a:pt x="355049" y="22860"/>
                          <a:pt x="350252" y="22860"/>
                          <a:pt x="345775" y="22860"/>
                        </a:cubicBezTo>
                        <a:cubicBezTo>
                          <a:pt x="335541" y="22860"/>
                          <a:pt x="325308" y="22860"/>
                          <a:pt x="315394" y="24130"/>
                        </a:cubicBezTo>
                        <a:cubicBezTo>
                          <a:pt x="306760" y="25400"/>
                          <a:pt x="161255" y="29210"/>
                          <a:pt x="152620" y="29210"/>
                        </a:cubicBezTo>
                        <a:cubicBezTo>
                          <a:pt x="138549" y="29210"/>
                          <a:pt x="124479" y="26670"/>
                          <a:pt x="110408" y="33020"/>
                        </a:cubicBezTo>
                        <a:cubicBezTo>
                          <a:pt x="103053" y="36830"/>
                          <a:pt x="96017" y="36830"/>
                          <a:pt x="88982" y="38100"/>
                        </a:cubicBezTo>
                        <a:cubicBezTo>
                          <a:pt x="76830" y="41910"/>
                          <a:pt x="64678" y="45720"/>
                          <a:pt x="49530" y="50800"/>
                        </a:cubicBezTo>
                        <a:cubicBezTo>
                          <a:pt x="36830" y="50800"/>
                          <a:pt x="34290" y="53340"/>
                          <a:pt x="33020" y="64657"/>
                        </a:cubicBezTo>
                        <a:cubicBezTo>
                          <a:pt x="31750" y="66329"/>
                          <a:pt x="31750" y="68000"/>
                          <a:pt x="30480" y="69671"/>
                        </a:cubicBezTo>
                        <a:cubicBezTo>
                          <a:pt x="29210" y="72457"/>
                          <a:pt x="26670" y="75149"/>
                          <a:pt x="25400" y="77935"/>
                        </a:cubicBezTo>
                        <a:cubicBezTo>
                          <a:pt x="20320" y="80906"/>
                          <a:pt x="26670" y="153512"/>
                          <a:pt x="29210" y="156483"/>
                        </a:cubicBezTo>
                        <a:cubicBezTo>
                          <a:pt x="29210" y="159640"/>
                          <a:pt x="29210" y="162890"/>
                          <a:pt x="30480" y="166047"/>
                        </a:cubicBezTo>
                        <a:cubicBezTo>
                          <a:pt x="30480" y="168368"/>
                          <a:pt x="33020" y="170689"/>
                          <a:pt x="33020" y="173010"/>
                        </a:cubicBezTo>
                        <a:cubicBezTo>
                          <a:pt x="33020" y="175517"/>
                          <a:pt x="33020" y="178024"/>
                          <a:pt x="31750" y="182779"/>
                        </a:cubicBezTo>
                        <a:cubicBezTo>
                          <a:pt x="31750" y="186589"/>
                          <a:pt x="31750" y="189129"/>
                          <a:pt x="31750" y="192939"/>
                        </a:cubicBezTo>
                        <a:cubicBezTo>
                          <a:pt x="31750" y="203099"/>
                          <a:pt x="35560" y="206909"/>
                          <a:pt x="44450" y="206909"/>
                        </a:cubicBezTo>
                        <a:cubicBezTo>
                          <a:pt x="55404" y="206909"/>
                          <a:pt x="59881" y="208179"/>
                          <a:pt x="64038" y="208179"/>
                        </a:cubicBezTo>
                        <a:cubicBezTo>
                          <a:pt x="70114" y="208179"/>
                          <a:pt x="76510" y="205639"/>
                          <a:pt x="82586" y="208179"/>
                        </a:cubicBezTo>
                        <a:cubicBezTo>
                          <a:pt x="92499" y="211989"/>
                          <a:pt x="102413" y="214529"/>
                          <a:pt x="112327" y="213259"/>
                        </a:cubicBezTo>
                        <a:cubicBezTo>
                          <a:pt x="118722" y="211989"/>
                          <a:pt x="124798" y="214529"/>
                          <a:pt x="131194" y="214529"/>
                        </a:cubicBezTo>
                        <a:cubicBezTo>
                          <a:pt x="140468" y="214529"/>
                          <a:pt x="149742" y="213259"/>
                          <a:pt x="159016" y="214529"/>
                        </a:cubicBezTo>
                        <a:cubicBezTo>
                          <a:pt x="172767" y="215799"/>
                          <a:pt x="323709" y="205639"/>
                          <a:pt x="337780" y="208179"/>
                        </a:cubicBezTo>
                        <a:cubicBezTo>
                          <a:pt x="343856" y="209449"/>
                          <a:pt x="349932" y="210719"/>
                          <a:pt x="355688" y="210719"/>
                        </a:cubicBezTo>
                        <a:cubicBezTo>
                          <a:pt x="366241" y="213259"/>
                          <a:pt x="376475" y="209449"/>
                          <a:pt x="387028" y="213259"/>
                        </a:cubicBezTo>
                        <a:cubicBezTo>
                          <a:pt x="395662" y="215799"/>
                          <a:pt x="404297" y="215799"/>
                          <a:pt x="412931" y="218339"/>
                        </a:cubicBezTo>
                        <a:cubicBezTo>
                          <a:pt x="425723" y="222149"/>
                          <a:pt x="438514" y="224689"/>
                          <a:pt x="451306" y="225959"/>
                        </a:cubicBezTo>
                        <a:cubicBezTo>
                          <a:pt x="456103" y="225959"/>
                          <a:pt x="471897" y="224689"/>
                          <a:pt x="492217" y="224689"/>
                        </a:cubicBezTo>
                        <a:close/>
                      </a:path>
                    </a:pathLst>
                  </a:custGeom>
                  <a:solidFill>
                    <a:schemeClr val="bg2">
                      <a:lumMod val="90000"/>
                    </a:schemeClr>
                  </a:solidFill>
                </p:spPr>
                <p:txBody>
                  <a:bodyPr/>
                  <a:lstStyle/>
                  <a:p>
                    <a:endParaRPr lang="he-IL"/>
                  </a:p>
                </p:txBody>
              </p:sp>
            </p:grpSp>
            <p:grpSp>
              <p:nvGrpSpPr>
                <p:cNvPr id="37" name="Group 18">
                  <a:extLst>
                    <a:ext uri="{FF2B5EF4-FFF2-40B4-BE49-F238E27FC236}">
                      <a16:creationId xmlns:a16="http://schemas.microsoft.com/office/drawing/2014/main" id="{288E637E-7734-FA7B-87CB-0C769172990B}"/>
                    </a:ext>
                  </a:extLst>
                </p:cNvPr>
                <p:cNvGrpSpPr/>
                <p:nvPr/>
              </p:nvGrpSpPr>
              <p:grpSpPr>
                <a:xfrm>
                  <a:off x="6769835" y="6512888"/>
                  <a:ext cx="2247307" cy="501231"/>
                  <a:chOff x="-445505" y="-29286"/>
                  <a:chExt cx="516347" cy="242469"/>
                </a:xfrm>
                <a:solidFill>
                  <a:schemeClr val="accent2">
                    <a:lumMod val="20000"/>
                    <a:lumOff val="80000"/>
                  </a:schemeClr>
                </a:solidFill>
              </p:grpSpPr>
              <p:sp>
                <p:nvSpPr>
                  <p:cNvPr id="38" name="Freeform 19">
                    <a:extLst>
                      <a:ext uri="{FF2B5EF4-FFF2-40B4-BE49-F238E27FC236}">
                        <a16:creationId xmlns:a16="http://schemas.microsoft.com/office/drawing/2014/main" id="{B02703F7-3301-AB16-C774-29384EC5FE94}"/>
                      </a:ext>
                    </a:extLst>
                  </p:cNvPr>
                  <p:cNvSpPr/>
                  <p:nvPr/>
                </p:nvSpPr>
                <p:spPr>
                  <a:xfrm>
                    <a:off x="-439309" y="-5171"/>
                    <a:ext cx="487137" cy="215799"/>
                  </a:xfrm>
                  <a:custGeom>
                    <a:avLst/>
                    <a:gdLst/>
                    <a:ahLst/>
                    <a:cxnLst/>
                    <a:rect l="l" t="t" r="r" b="b"/>
                    <a:pathLst>
                      <a:path w="487137" h="215799">
                        <a:moveTo>
                          <a:pt x="487137" y="215799"/>
                        </a:moveTo>
                        <a:lnTo>
                          <a:pt x="0" y="208179"/>
                        </a:lnTo>
                        <a:lnTo>
                          <a:pt x="0" y="88072"/>
                        </a:lnTo>
                        <a:lnTo>
                          <a:pt x="17780" y="19050"/>
                        </a:lnTo>
                        <a:lnTo>
                          <a:pt x="240664" y="0"/>
                        </a:lnTo>
                        <a:lnTo>
                          <a:pt x="468087" y="5080"/>
                        </a:lnTo>
                        <a:close/>
                      </a:path>
                    </a:pathLst>
                  </a:custGeom>
                  <a:solidFill>
                    <a:schemeClr val="bg2">
                      <a:lumMod val="90000"/>
                    </a:schemeClr>
                  </a:solidFill>
                </p:spPr>
                <p:txBody>
                  <a:bodyPr/>
                  <a:lstStyle/>
                  <a:p>
                    <a:pPr algn="ctr"/>
                    <a:r>
                      <a:rPr lang="he-IL" sz="2400" b="1" dirty="0">
                        <a:latin typeface="Segoe UI Semilight" panose="020B0402040204020203" pitchFamily="34" charset="0"/>
                        <a:cs typeface="Segoe UI Semilight" panose="020B0402040204020203" pitchFamily="34" charset="0"/>
                      </a:rPr>
                      <a:t>חלק 2</a:t>
                    </a:r>
                  </a:p>
                </p:txBody>
              </p:sp>
              <p:sp>
                <p:nvSpPr>
                  <p:cNvPr id="39" name="Freeform 20">
                    <a:extLst>
                      <a:ext uri="{FF2B5EF4-FFF2-40B4-BE49-F238E27FC236}">
                        <a16:creationId xmlns:a16="http://schemas.microsoft.com/office/drawing/2014/main" id="{9EC3D4B1-8F8D-B8FA-8A18-CCBDFBB312C6}"/>
                      </a:ext>
                    </a:extLst>
                  </p:cNvPr>
                  <p:cNvSpPr/>
                  <p:nvPr/>
                </p:nvSpPr>
                <p:spPr>
                  <a:xfrm>
                    <a:off x="-445505" y="-29286"/>
                    <a:ext cx="516347" cy="242469"/>
                  </a:xfrm>
                  <a:custGeom>
                    <a:avLst/>
                    <a:gdLst/>
                    <a:ahLst/>
                    <a:cxnLst/>
                    <a:rect l="l" t="t" r="r" b="b"/>
                    <a:pathLst>
                      <a:path w="516347" h="242469">
                        <a:moveTo>
                          <a:pt x="482057" y="21590"/>
                        </a:moveTo>
                        <a:cubicBezTo>
                          <a:pt x="483327" y="34290"/>
                          <a:pt x="483327" y="44450"/>
                          <a:pt x="484597" y="54610"/>
                        </a:cubicBezTo>
                        <a:cubicBezTo>
                          <a:pt x="487137" y="66143"/>
                          <a:pt x="488407" y="68743"/>
                          <a:pt x="490947" y="71250"/>
                        </a:cubicBezTo>
                        <a:cubicBezTo>
                          <a:pt x="490947" y="74871"/>
                          <a:pt x="503647" y="146270"/>
                          <a:pt x="509997" y="149891"/>
                        </a:cubicBezTo>
                        <a:cubicBezTo>
                          <a:pt x="516347" y="155369"/>
                          <a:pt x="512537" y="160940"/>
                          <a:pt x="512537" y="166418"/>
                        </a:cubicBezTo>
                        <a:cubicBezTo>
                          <a:pt x="512537" y="171246"/>
                          <a:pt x="513807" y="175703"/>
                          <a:pt x="515077" y="181509"/>
                        </a:cubicBezTo>
                        <a:cubicBezTo>
                          <a:pt x="515077" y="203099"/>
                          <a:pt x="515077" y="217069"/>
                          <a:pt x="515077" y="241199"/>
                        </a:cubicBezTo>
                        <a:cubicBezTo>
                          <a:pt x="492217" y="241199"/>
                          <a:pt x="471897" y="242469"/>
                          <a:pt x="455463" y="241199"/>
                        </a:cubicBezTo>
                        <a:cubicBezTo>
                          <a:pt x="434677" y="236119"/>
                          <a:pt x="413571" y="242469"/>
                          <a:pt x="392784" y="237389"/>
                        </a:cubicBezTo>
                        <a:cubicBezTo>
                          <a:pt x="380312" y="233579"/>
                          <a:pt x="368160" y="236119"/>
                          <a:pt x="355688" y="233579"/>
                        </a:cubicBezTo>
                        <a:cubicBezTo>
                          <a:pt x="349932" y="232309"/>
                          <a:pt x="344176" y="231039"/>
                          <a:pt x="338419" y="229769"/>
                        </a:cubicBezTo>
                        <a:cubicBezTo>
                          <a:pt x="334902" y="229769"/>
                          <a:pt x="331704" y="231039"/>
                          <a:pt x="328186" y="231039"/>
                        </a:cubicBezTo>
                        <a:cubicBezTo>
                          <a:pt x="319232" y="229769"/>
                          <a:pt x="294608" y="231039"/>
                          <a:pt x="285654" y="229769"/>
                        </a:cubicBezTo>
                        <a:cubicBezTo>
                          <a:pt x="279258" y="228499"/>
                          <a:pt x="151341" y="237389"/>
                          <a:pt x="144945" y="236119"/>
                        </a:cubicBezTo>
                        <a:cubicBezTo>
                          <a:pt x="143346" y="236119"/>
                          <a:pt x="141428" y="237389"/>
                          <a:pt x="139829" y="237389"/>
                        </a:cubicBezTo>
                        <a:cubicBezTo>
                          <a:pt x="135991" y="237389"/>
                          <a:pt x="132473" y="238659"/>
                          <a:pt x="128636" y="238659"/>
                        </a:cubicBezTo>
                        <a:cubicBezTo>
                          <a:pt x="119042" y="238659"/>
                          <a:pt x="109768" y="237389"/>
                          <a:pt x="100174" y="236119"/>
                        </a:cubicBezTo>
                        <a:cubicBezTo>
                          <a:pt x="94418" y="234849"/>
                          <a:pt x="88662" y="233579"/>
                          <a:pt x="83225" y="232309"/>
                        </a:cubicBezTo>
                        <a:cubicBezTo>
                          <a:pt x="72992" y="231039"/>
                          <a:pt x="62759" y="229769"/>
                          <a:pt x="48260" y="229769"/>
                        </a:cubicBezTo>
                        <a:cubicBezTo>
                          <a:pt x="38100" y="229769"/>
                          <a:pt x="29210" y="229769"/>
                          <a:pt x="19050" y="228499"/>
                        </a:cubicBezTo>
                        <a:cubicBezTo>
                          <a:pt x="10160" y="227229"/>
                          <a:pt x="5080" y="220879"/>
                          <a:pt x="7620" y="211989"/>
                        </a:cubicBezTo>
                        <a:cubicBezTo>
                          <a:pt x="16510" y="180345"/>
                          <a:pt x="12700" y="178024"/>
                          <a:pt x="11430" y="175610"/>
                        </a:cubicBezTo>
                        <a:cubicBezTo>
                          <a:pt x="10160" y="170689"/>
                          <a:pt x="6350" y="165861"/>
                          <a:pt x="7620" y="160940"/>
                        </a:cubicBezTo>
                        <a:cubicBezTo>
                          <a:pt x="5080" y="154812"/>
                          <a:pt x="0" y="78956"/>
                          <a:pt x="7620" y="72735"/>
                        </a:cubicBezTo>
                        <a:cubicBezTo>
                          <a:pt x="8890" y="71528"/>
                          <a:pt x="7620" y="70228"/>
                          <a:pt x="8890" y="69021"/>
                        </a:cubicBezTo>
                        <a:cubicBezTo>
                          <a:pt x="10160" y="67072"/>
                          <a:pt x="12700" y="64936"/>
                          <a:pt x="13970" y="44450"/>
                        </a:cubicBezTo>
                        <a:cubicBezTo>
                          <a:pt x="13970" y="41910"/>
                          <a:pt x="15240" y="39370"/>
                          <a:pt x="16510" y="38100"/>
                        </a:cubicBezTo>
                        <a:cubicBezTo>
                          <a:pt x="38100" y="35560"/>
                          <a:pt x="54764" y="30480"/>
                          <a:pt x="59881" y="29210"/>
                        </a:cubicBezTo>
                        <a:cubicBezTo>
                          <a:pt x="68515" y="25400"/>
                          <a:pt x="77149" y="22860"/>
                          <a:pt x="86104" y="20320"/>
                        </a:cubicBezTo>
                        <a:cubicBezTo>
                          <a:pt x="92180" y="17780"/>
                          <a:pt x="98256" y="16510"/>
                          <a:pt x="104012" y="13970"/>
                        </a:cubicBezTo>
                        <a:cubicBezTo>
                          <a:pt x="109768" y="11430"/>
                          <a:pt x="115844" y="8890"/>
                          <a:pt x="121600" y="8890"/>
                        </a:cubicBezTo>
                        <a:cubicBezTo>
                          <a:pt x="127996" y="7620"/>
                          <a:pt x="134392" y="10160"/>
                          <a:pt x="140788" y="8890"/>
                        </a:cubicBezTo>
                        <a:cubicBezTo>
                          <a:pt x="148783" y="8890"/>
                          <a:pt x="293649" y="6350"/>
                          <a:pt x="301643" y="5080"/>
                        </a:cubicBezTo>
                        <a:cubicBezTo>
                          <a:pt x="309318" y="3810"/>
                          <a:pt x="316993" y="2540"/>
                          <a:pt x="324988" y="2540"/>
                        </a:cubicBezTo>
                        <a:cubicBezTo>
                          <a:pt x="338100" y="1270"/>
                          <a:pt x="350891" y="0"/>
                          <a:pt x="364003" y="0"/>
                        </a:cubicBezTo>
                        <a:cubicBezTo>
                          <a:pt x="369439" y="0"/>
                          <a:pt x="375196" y="2540"/>
                          <a:pt x="380632" y="2540"/>
                        </a:cubicBezTo>
                        <a:cubicBezTo>
                          <a:pt x="395662" y="3810"/>
                          <a:pt x="411012" y="5080"/>
                          <a:pt x="426042" y="7620"/>
                        </a:cubicBezTo>
                        <a:cubicBezTo>
                          <a:pt x="434037" y="8890"/>
                          <a:pt x="442032" y="12700"/>
                          <a:pt x="450027" y="16510"/>
                        </a:cubicBezTo>
                        <a:cubicBezTo>
                          <a:pt x="451946" y="16510"/>
                          <a:pt x="453864" y="16510"/>
                          <a:pt x="455463" y="16510"/>
                        </a:cubicBezTo>
                        <a:cubicBezTo>
                          <a:pt x="463007" y="17780"/>
                          <a:pt x="471897" y="20320"/>
                          <a:pt x="482057" y="21590"/>
                        </a:cubicBezTo>
                        <a:close/>
                        <a:moveTo>
                          <a:pt x="492217" y="224689"/>
                        </a:moveTo>
                        <a:cubicBezTo>
                          <a:pt x="493487" y="208179"/>
                          <a:pt x="494757" y="195479"/>
                          <a:pt x="494757" y="182779"/>
                        </a:cubicBezTo>
                        <a:cubicBezTo>
                          <a:pt x="493487" y="175239"/>
                          <a:pt x="492217" y="170318"/>
                          <a:pt x="492217" y="165025"/>
                        </a:cubicBezTo>
                        <a:cubicBezTo>
                          <a:pt x="492217" y="162611"/>
                          <a:pt x="494757" y="160197"/>
                          <a:pt x="493487" y="157783"/>
                        </a:cubicBezTo>
                        <a:cubicBezTo>
                          <a:pt x="493487" y="155555"/>
                          <a:pt x="492217" y="153234"/>
                          <a:pt x="490947" y="151005"/>
                        </a:cubicBezTo>
                        <a:cubicBezTo>
                          <a:pt x="485867" y="147570"/>
                          <a:pt x="474437" y="76449"/>
                          <a:pt x="474437" y="73014"/>
                        </a:cubicBezTo>
                        <a:cubicBezTo>
                          <a:pt x="471897" y="70135"/>
                          <a:pt x="469357" y="67164"/>
                          <a:pt x="466817" y="63500"/>
                        </a:cubicBezTo>
                        <a:cubicBezTo>
                          <a:pt x="465547" y="44450"/>
                          <a:pt x="464277" y="43180"/>
                          <a:pt x="454504" y="41910"/>
                        </a:cubicBezTo>
                        <a:cubicBezTo>
                          <a:pt x="453545" y="41910"/>
                          <a:pt x="452905" y="41910"/>
                          <a:pt x="451946" y="40640"/>
                        </a:cubicBezTo>
                        <a:cubicBezTo>
                          <a:pt x="443951" y="36830"/>
                          <a:pt x="435636" y="31750"/>
                          <a:pt x="427641" y="30480"/>
                        </a:cubicBezTo>
                        <a:cubicBezTo>
                          <a:pt x="408134" y="26670"/>
                          <a:pt x="388307" y="25400"/>
                          <a:pt x="368800" y="22860"/>
                        </a:cubicBezTo>
                        <a:cubicBezTo>
                          <a:pt x="365922" y="22860"/>
                          <a:pt x="362724" y="22860"/>
                          <a:pt x="359846" y="22860"/>
                        </a:cubicBezTo>
                        <a:cubicBezTo>
                          <a:pt x="355049" y="22860"/>
                          <a:pt x="350252" y="22860"/>
                          <a:pt x="345775" y="22860"/>
                        </a:cubicBezTo>
                        <a:cubicBezTo>
                          <a:pt x="335541" y="22860"/>
                          <a:pt x="325308" y="22860"/>
                          <a:pt x="315394" y="24130"/>
                        </a:cubicBezTo>
                        <a:cubicBezTo>
                          <a:pt x="306760" y="25400"/>
                          <a:pt x="161255" y="29210"/>
                          <a:pt x="152620" y="29210"/>
                        </a:cubicBezTo>
                        <a:cubicBezTo>
                          <a:pt x="138549" y="29210"/>
                          <a:pt x="124479" y="26670"/>
                          <a:pt x="110408" y="33020"/>
                        </a:cubicBezTo>
                        <a:cubicBezTo>
                          <a:pt x="103053" y="36830"/>
                          <a:pt x="96017" y="36830"/>
                          <a:pt x="88982" y="38100"/>
                        </a:cubicBezTo>
                        <a:cubicBezTo>
                          <a:pt x="76830" y="41910"/>
                          <a:pt x="64678" y="45720"/>
                          <a:pt x="49530" y="50800"/>
                        </a:cubicBezTo>
                        <a:cubicBezTo>
                          <a:pt x="36830" y="50800"/>
                          <a:pt x="34290" y="53340"/>
                          <a:pt x="33020" y="64657"/>
                        </a:cubicBezTo>
                        <a:cubicBezTo>
                          <a:pt x="31750" y="66329"/>
                          <a:pt x="31750" y="68000"/>
                          <a:pt x="30480" y="69671"/>
                        </a:cubicBezTo>
                        <a:cubicBezTo>
                          <a:pt x="29210" y="72457"/>
                          <a:pt x="26670" y="75149"/>
                          <a:pt x="25400" y="77935"/>
                        </a:cubicBezTo>
                        <a:cubicBezTo>
                          <a:pt x="20320" y="80906"/>
                          <a:pt x="26670" y="153512"/>
                          <a:pt x="29210" y="156483"/>
                        </a:cubicBezTo>
                        <a:cubicBezTo>
                          <a:pt x="29210" y="159640"/>
                          <a:pt x="29210" y="162890"/>
                          <a:pt x="30480" y="166047"/>
                        </a:cubicBezTo>
                        <a:cubicBezTo>
                          <a:pt x="30480" y="168368"/>
                          <a:pt x="33020" y="170689"/>
                          <a:pt x="33020" y="173010"/>
                        </a:cubicBezTo>
                        <a:cubicBezTo>
                          <a:pt x="33020" y="175517"/>
                          <a:pt x="33020" y="178024"/>
                          <a:pt x="31750" y="182779"/>
                        </a:cubicBezTo>
                        <a:cubicBezTo>
                          <a:pt x="31750" y="186589"/>
                          <a:pt x="31750" y="189129"/>
                          <a:pt x="31750" y="192939"/>
                        </a:cubicBezTo>
                        <a:cubicBezTo>
                          <a:pt x="31750" y="203099"/>
                          <a:pt x="35560" y="206909"/>
                          <a:pt x="44450" y="206909"/>
                        </a:cubicBezTo>
                        <a:cubicBezTo>
                          <a:pt x="55404" y="206909"/>
                          <a:pt x="59881" y="208179"/>
                          <a:pt x="64038" y="208179"/>
                        </a:cubicBezTo>
                        <a:cubicBezTo>
                          <a:pt x="70114" y="208179"/>
                          <a:pt x="76510" y="205639"/>
                          <a:pt x="82586" y="208179"/>
                        </a:cubicBezTo>
                        <a:cubicBezTo>
                          <a:pt x="92499" y="211989"/>
                          <a:pt x="102413" y="214529"/>
                          <a:pt x="112327" y="213259"/>
                        </a:cubicBezTo>
                        <a:cubicBezTo>
                          <a:pt x="118722" y="211989"/>
                          <a:pt x="124798" y="214529"/>
                          <a:pt x="131194" y="214529"/>
                        </a:cubicBezTo>
                        <a:cubicBezTo>
                          <a:pt x="140468" y="214529"/>
                          <a:pt x="149742" y="213259"/>
                          <a:pt x="159016" y="214529"/>
                        </a:cubicBezTo>
                        <a:cubicBezTo>
                          <a:pt x="172767" y="215799"/>
                          <a:pt x="323709" y="205639"/>
                          <a:pt x="337780" y="208179"/>
                        </a:cubicBezTo>
                        <a:cubicBezTo>
                          <a:pt x="343856" y="209449"/>
                          <a:pt x="349932" y="210719"/>
                          <a:pt x="355688" y="210719"/>
                        </a:cubicBezTo>
                        <a:cubicBezTo>
                          <a:pt x="366241" y="213259"/>
                          <a:pt x="376475" y="209449"/>
                          <a:pt x="387028" y="213259"/>
                        </a:cubicBezTo>
                        <a:cubicBezTo>
                          <a:pt x="395662" y="215799"/>
                          <a:pt x="404297" y="215799"/>
                          <a:pt x="412931" y="218339"/>
                        </a:cubicBezTo>
                        <a:cubicBezTo>
                          <a:pt x="425723" y="222149"/>
                          <a:pt x="438514" y="224689"/>
                          <a:pt x="451306" y="225959"/>
                        </a:cubicBezTo>
                        <a:cubicBezTo>
                          <a:pt x="456103" y="225959"/>
                          <a:pt x="471897" y="224689"/>
                          <a:pt x="492217" y="224689"/>
                        </a:cubicBezTo>
                        <a:close/>
                      </a:path>
                    </a:pathLst>
                  </a:custGeom>
                  <a:solidFill>
                    <a:schemeClr val="bg2">
                      <a:lumMod val="90000"/>
                    </a:schemeClr>
                  </a:solidFill>
                </p:spPr>
                <p:txBody>
                  <a:bodyPr/>
                  <a:lstStyle/>
                  <a:p>
                    <a:endParaRPr lang="he-IL"/>
                  </a:p>
                </p:txBody>
              </p:sp>
            </p:grpSp>
          </p:grpSp>
          <p:sp>
            <p:nvSpPr>
              <p:cNvPr id="14" name="TextBox 13">
                <a:extLst>
                  <a:ext uri="{FF2B5EF4-FFF2-40B4-BE49-F238E27FC236}">
                    <a16:creationId xmlns:a16="http://schemas.microsoft.com/office/drawing/2014/main" id="{C8BE0972-545D-341C-FF77-039F82C57631}"/>
                  </a:ext>
                </a:extLst>
              </p:cNvPr>
              <p:cNvSpPr txBox="1"/>
              <p:nvPr/>
            </p:nvSpPr>
            <p:spPr>
              <a:xfrm>
                <a:off x="6384091" y="6752446"/>
                <a:ext cx="3557193" cy="1229669"/>
              </a:xfrm>
              <a:prstGeom prst="rect">
                <a:avLst/>
              </a:prstGeom>
              <a:noFill/>
            </p:spPr>
            <p:txBody>
              <a:bodyPr wrap="square" rtlCol="1">
                <a:spAutoFit/>
              </a:bodyPr>
              <a:lstStyle/>
              <a:p>
                <a:pPr algn="r" rtl="1">
                  <a:lnSpc>
                    <a:spcPct val="150000"/>
                  </a:lnSpc>
                </a:pPr>
                <a:r>
                  <a:rPr lang="he-IL" sz="2999" dirty="0">
                    <a:solidFill>
                      <a:srgbClr val="000000"/>
                    </a:solidFill>
                    <a:latin typeface="Agrandir"/>
                  </a:rPr>
                  <a:t>מעֶבר לגבולות הסיפור </a:t>
                </a:r>
              </a:p>
              <a:p>
                <a:pPr algn="r" rtl="1">
                  <a:lnSpc>
                    <a:spcPct val="150000"/>
                  </a:lnSpc>
                </a:pPr>
                <a:r>
                  <a:rPr lang="he-IL" sz="2000" dirty="0">
                    <a:solidFill>
                      <a:srgbClr val="000000"/>
                    </a:solidFill>
                    <a:latin typeface="Agrandir"/>
                  </a:rPr>
                  <a:t>הבנת המסר של הסיפור</a:t>
                </a:r>
              </a:p>
            </p:txBody>
          </p:sp>
          <p:sp>
            <p:nvSpPr>
              <p:cNvPr id="18" name="TextBox 13">
                <a:extLst>
                  <a:ext uri="{FF2B5EF4-FFF2-40B4-BE49-F238E27FC236}">
                    <a16:creationId xmlns:a16="http://schemas.microsoft.com/office/drawing/2014/main" id="{938A9A72-40D1-C0E7-EA3D-85D46A6A5392}"/>
                  </a:ext>
                </a:extLst>
              </p:cNvPr>
              <p:cNvSpPr txBox="1"/>
              <p:nvPr/>
            </p:nvSpPr>
            <p:spPr>
              <a:xfrm>
                <a:off x="10790870" y="6976717"/>
                <a:ext cx="2865426" cy="1000980"/>
              </a:xfrm>
              <a:prstGeom prst="rect">
                <a:avLst/>
              </a:prstGeom>
            </p:spPr>
            <p:txBody>
              <a:bodyPr wrap="square" lIns="0" tIns="0" rIns="0" bIns="0" rtlCol="0" anchor="t">
                <a:spAutoFit/>
              </a:bodyPr>
              <a:lstStyle/>
              <a:p>
                <a:pPr lvl="1" algn="r" rtl="1">
                  <a:lnSpc>
                    <a:spcPts val="4199"/>
                  </a:lnSpc>
                </a:pPr>
                <a:r>
                  <a:rPr lang="he-IL" sz="2999" dirty="0">
                    <a:solidFill>
                      <a:srgbClr val="000000"/>
                    </a:solidFill>
                    <a:latin typeface="Agrandir"/>
                  </a:rPr>
                  <a:t>פינת הלשון</a:t>
                </a:r>
              </a:p>
              <a:p>
                <a:pPr algn="r" rtl="1">
                  <a:lnSpc>
                    <a:spcPts val="4199"/>
                  </a:lnSpc>
                </a:pPr>
                <a:r>
                  <a:rPr lang="he-IL" sz="2000" dirty="0">
                    <a:solidFill>
                      <a:srgbClr val="000000"/>
                    </a:solidFill>
                    <a:latin typeface="Agrandir"/>
                  </a:rPr>
                  <a:t>שורשים ומשפחות מילים</a:t>
                </a:r>
              </a:p>
            </p:txBody>
          </p:sp>
        </p:grpSp>
        <p:cxnSp>
          <p:nvCxnSpPr>
            <p:cNvPr id="13" name="Straight Connector 12">
              <a:extLst>
                <a:ext uri="{FF2B5EF4-FFF2-40B4-BE49-F238E27FC236}">
                  <a16:creationId xmlns:a16="http://schemas.microsoft.com/office/drawing/2014/main" id="{70B3BD0E-7D78-E54B-3A33-1B4F42CE5F38}"/>
                </a:ext>
              </a:extLst>
            </p:cNvPr>
            <p:cNvCxnSpPr>
              <a:cxnSpLocks/>
            </p:cNvCxnSpPr>
            <p:nvPr/>
          </p:nvCxnSpPr>
          <p:spPr>
            <a:xfrm>
              <a:off x="12175787" y="7407723"/>
              <a:ext cx="0" cy="1009815"/>
            </a:xfrm>
            <a:prstGeom prst="line">
              <a:avLst/>
            </a:prstGeom>
            <a:ln>
              <a:prstDash val="dash"/>
            </a:ln>
          </p:spPr>
          <p:style>
            <a:lnRef idx="1">
              <a:schemeClr val="dk1"/>
            </a:lnRef>
            <a:fillRef idx="0">
              <a:schemeClr val="dk1"/>
            </a:fillRef>
            <a:effectRef idx="0">
              <a:schemeClr val="dk1"/>
            </a:effectRef>
            <a:fontRef idx="minor">
              <a:schemeClr val="tx1"/>
            </a:fontRef>
          </p:style>
        </p:cxnSp>
      </p:grpSp>
      <p:pic>
        <p:nvPicPr>
          <p:cNvPr id="19" name="Picture 18">
            <a:extLst>
              <a:ext uri="{FF2B5EF4-FFF2-40B4-BE49-F238E27FC236}">
                <a16:creationId xmlns:a16="http://schemas.microsoft.com/office/drawing/2014/main" id="{29359DFC-434C-A723-5AD9-CB800E72E567}"/>
              </a:ext>
            </a:extLst>
          </p:cNvPr>
          <p:cNvPicPr>
            <a:picLocks noChangeAspect="1"/>
          </p:cNvPicPr>
          <p:nvPr/>
        </p:nvPicPr>
        <p:blipFill>
          <a:blip r:embed="rId10">
            <a:clrChange>
              <a:clrFrom>
                <a:srgbClr val="FFFFFF"/>
              </a:clrFrom>
              <a:clrTo>
                <a:srgbClr val="FFFFFF">
                  <a:alpha val="0"/>
                </a:srgbClr>
              </a:clrTo>
            </a:clrChange>
          </a:blip>
          <a:srcRect l="45356" r="1"/>
          <a:stretch/>
        </p:blipFill>
        <p:spPr>
          <a:xfrm rot="10800000">
            <a:off x="10163679" y="7978574"/>
            <a:ext cx="934804" cy="1203526"/>
          </a:xfrm>
          <a:prstGeom prst="rect">
            <a:avLst/>
          </a:prstGeom>
        </p:spPr>
      </p:pic>
      <p:sp>
        <p:nvSpPr>
          <p:cNvPr id="20" name="TextBox 19">
            <a:extLst>
              <a:ext uri="{FF2B5EF4-FFF2-40B4-BE49-F238E27FC236}">
                <a16:creationId xmlns:a16="http://schemas.microsoft.com/office/drawing/2014/main" id="{B1F482D5-2062-A60F-6983-7BE32AA95A2C}"/>
              </a:ext>
            </a:extLst>
          </p:cNvPr>
          <p:cNvSpPr txBox="1"/>
          <p:nvPr/>
        </p:nvSpPr>
        <p:spPr>
          <a:xfrm>
            <a:off x="3431424" y="9440592"/>
            <a:ext cx="10849376" cy="689932"/>
          </a:xfrm>
          <a:prstGeom prst="rect">
            <a:avLst/>
          </a:prstGeom>
          <a:noFill/>
        </p:spPr>
        <p:txBody>
          <a:bodyPr wrap="square">
            <a:spAutoFit/>
          </a:bodyPr>
          <a:lstStyle/>
          <a:p>
            <a:endParaRPr lang="he-IL" dirty="0">
              <a:solidFill>
                <a:srgbClr val="000000"/>
              </a:solidFill>
              <a:effectLst/>
              <a:latin typeface="YAFdtfahXt8 0"/>
            </a:endParaRPr>
          </a:p>
          <a:p>
            <a:pPr algn="ctr" rtl="1">
              <a:lnSpc>
                <a:spcPts val="2500"/>
              </a:lnSpc>
            </a:pPr>
            <a:r>
              <a:rPr lang="he-IL" sz="2400" b="0" i="0" dirty="0">
                <a:solidFill>
                  <a:srgbClr val="000000"/>
                </a:solidFill>
                <a:effectLst/>
                <a:latin typeface="Segoe UI Semilight" panose="020B0402040204020203" pitchFamily="34" charset="0"/>
                <a:cs typeface="Segoe UI Semilight" panose="020B0402040204020203" pitchFamily="34" charset="0"/>
              </a:rPr>
              <a:t>המזכירות הפדגוגית, אגף שפות – הפיקוח על הוראת העברית ביסודי</a:t>
            </a:r>
            <a:endParaRPr lang="he-IL" sz="2800" dirty="0">
              <a:solidFill>
                <a:srgbClr val="000000"/>
              </a:solidFill>
              <a:effectLst/>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3609552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24568" y="909322"/>
            <a:ext cx="16185907" cy="8817238"/>
            <a:chOff x="0" y="1"/>
            <a:chExt cx="21581209" cy="10795464"/>
          </a:xfrm>
        </p:grpSpPr>
        <p:sp>
          <p:nvSpPr>
            <p:cNvPr id="3" name="Freeform 3"/>
            <p:cNvSpPr/>
            <p:nvPr/>
          </p:nvSpPr>
          <p:spPr>
            <a:xfrm>
              <a:off x="790881" y="6502231"/>
              <a:ext cx="7391512" cy="4147991"/>
            </a:xfrm>
            <a:custGeom>
              <a:avLst/>
              <a:gdLst/>
              <a:ahLst/>
              <a:cxnLst/>
              <a:rect l="l" t="t" r="r" b="b"/>
              <a:pathLst>
                <a:path w="7876909" h="4604975">
                  <a:moveTo>
                    <a:pt x="0" y="0"/>
                  </a:moveTo>
                  <a:lnTo>
                    <a:pt x="7876909" y="0"/>
                  </a:lnTo>
                  <a:lnTo>
                    <a:pt x="7876909" y="4604976"/>
                  </a:lnTo>
                  <a:lnTo>
                    <a:pt x="0" y="4604976"/>
                  </a:lnTo>
                  <a:lnTo>
                    <a:pt x="0" y="0"/>
                  </a:lnTo>
                  <a:close/>
                </a:path>
              </a:pathLst>
            </a:custGeom>
            <a:blipFill>
              <a:blip r:embed="rId3">
                <a:extLst>
                  <a:ext uri="{96DAC541-7B7A-43D3-8B79-37D633B846F1}">
                    <asvg:svgBlip xmlns:asvg="http://schemas.microsoft.com/office/drawing/2016/SVG/main" r:embed="rId4"/>
                  </a:ext>
                </a:extLst>
              </a:blip>
              <a:stretch>
                <a:fillRect t="-42938" r="-8141"/>
              </a:stretch>
            </a:blipFill>
          </p:spPr>
          <p:txBody>
            <a:bodyPr/>
            <a:lstStyle/>
            <a:p>
              <a:endParaRPr lang="he-IL"/>
            </a:p>
          </p:txBody>
        </p:sp>
        <p:sp>
          <p:nvSpPr>
            <p:cNvPr id="4" name="Freeform 4"/>
            <p:cNvSpPr/>
            <p:nvPr/>
          </p:nvSpPr>
          <p:spPr>
            <a:xfrm>
              <a:off x="13241420" y="5063765"/>
              <a:ext cx="7391512" cy="5586457"/>
            </a:xfrm>
            <a:custGeom>
              <a:avLst/>
              <a:gdLst/>
              <a:ahLst/>
              <a:cxnLst/>
              <a:rect l="l" t="t" r="r" b="b"/>
              <a:pathLst>
                <a:path w="7809064" h="6094242">
                  <a:moveTo>
                    <a:pt x="0" y="0"/>
                  </a:moveTo>
                  <a:lnTo>
                    <a:pt x="7809064" y="0"/>
                  </a:lnTo>
                  <a:lnTo>
                    <a:pt x="7809064" y="6094242"/>
                  </a:lnTo>
                  <a:lnTo>
                    <a:pt x="0" y="6094242"/>
                  </a:lnTo>
                  <a:lnTo>
                    <a:pt x="0" y="0"/>
                  </a:lnTo>
                  <a:close/>
                </a:path>
              </a:pathLst>
            </a:custGeom>
            <a:blipFill>
              <a:blip r:embed="rId3">
                <a:extLst>
                  <a:ext uri="{96DAC541-7B7A-43D3-8B79-37D633B846F1}">
                    <asvg:svgBlip xmlns:asvg="http://schemas.microsoft.com/office/drawing/2016/SVG/main" r:embed="rId4"/>
                  </a:ext>
                </a:extLst>
              </a:blip>
              <a:stretch>
                <a:fillRect l="-9081" t="-8008"/>
              </a:stretch>
            </a:blipFill>
          </p:spPr>
          <p:txBody>
            <a:bodyPr/>
            <a:lstStyle/>
            <a:p>
              <a:endParaRPr lang="he-IL"/>
            </a:p>
          </p:txBody>
        </p:sp>
        <p:sp>
          <p:nvSpPr>
            <p:cNvPr id="5" name="Freeform 5"/>
            <p:cNvSpPr/>
            <p:nvPr/>
          </p:nvSpPr>
          <p:spPr>
            <a:xfrm>
              <a:off x="20429847" y="7762635"/>
              <a:ext cx="479498" cy="786924"/>
            </a:xfrm>
            <a:custGeom>
              <a:avLst/>
              <a:gdLst/>
              <a:ahLst/>
              <a:cxnLst/>
              <a:rect l="l" t="t" r="r" b="b"/>
              <a:pathLst>
                <a:path w="479498" h="786924">
                  <a:moveTo>
                    <a:pt x="0" y="0"/>
                  </a:moveTo>
                  <a:lnTo>
                    <a:pt x="479498" y="0"/>
                  </a:lnTo>
                  <a:lnTo>
                    <a:pt x="479498" y="786923"/>
                  </a:lnTo>
                  <a:lnTo>
                    <a:pt x="0" y="786923"/>
                  </a:lnTo>
                  <a:lnTo>
                    <a:pt x="0" y="0"/>
                  </a:lnTo>
                  <a:close/>
                </a:path>
              </a:pathLst>
            </a:custGeom>
            <a:blipFill>
              <a:blip r:embed="rId5">
                <a:extLst>
                  <a:ext uri="{96DAC541-7B7A-43D3-8B79-37D633B846F1}">
                    <asvg:svgBlip xmlns:asvg="http://schemas.microsoft.com/office/drawing/2016/SVG/main" r:embed="rId6"/>
                  </a:ext>
                </a:extLst>
              </a:blip>
              <a:stretch>
                <a:fillRect r="-313644"/>
              </a:stretch>
            </a:blipFill>
          </p:spPr>
          <p:txBody>
            <a:bodyPr/>
            <a:lstStyle/>
            <a:p>
              <a:endParaRPr lang="he-IL"/>
            </a:p>
          </p:txBody>
        </p:sp>
        <p:grpSp>
          <p:nvGrpSpPr>
            <p:cNvPr id="6" name="Group 6"/>
            <p:cNvGrpSpPr/>
            <p:nvPr/>
          </p:nvGrpSpPr>
          <p:grpSpPr>
            <a:xfrm>
              <a:off x="6759823" y="10701664"/>
              <a:ext cx="7904166" cy="93801"/>
              <a:chOff x="-51128" y="-125623"/>
              <a:chExt cx="6421000" cy="76200"/>
            </a:xfrm>
          </p:grpSpPr>
          <p:sp>
            <p:nvSpPr>
              <p:cNvPr id="7" name="Freeform 7"/>
              <p:cNvSpPr/>
              <p:nvPr/>
            </p:nvSpPr>
            <p:spPr>
              <a:xfrm>
                <a:off x="-51128" y="-125623"/>
                <a:ext cx="6421000" cy="76200"/>
              </a:xfrm>
              <a:custGeom>
                <a:avLst/>
                <a:gdLst/>
                <a:ahLst/>
                <a:cxnLst/>
                <a:rect l="l" t="t" r="r" b="b"/>
                <a:pathLst>
                  <a:path w="6421000" h="76200">
                    <a:moveTo>
                      <a:pt x="0" y="0"/>
                    </a:moveTo>
                    <a:lnTo>
                      <a:pt x="6421000" y="0"/>
                    </a:lnTo>
                    <a:lnTo>
                      <a:pt x="6421000" y="76200"/>
                    </a:lnTo>
                    <a:lnTo>
                      <a:pt x="0" y="76200"/>
                    </a:lnTo>
                    <a:close/>
                  </a:path>
                </a:pathLst>
              </a:custGeom>
              <a:solidFill>
                <a:srgbClr val="2B3547"/>
              </a:solidFill>
            </p:spPr>
            <p:txBody>
              <a:bodyPr/>
              <a:lstStyle/>
              <a:p>
                <a:endParaRPr lang="he-IL"/>
              </a:p>
            </p:txBody>
          </p:sp>
        </p:grpSp>
        <p:sp>
          <p:nvSpPr>
            <p:cNvPr id="8" name="Freeform 8"/>
            <p:cNvSpPr/>
            <p:nvPr/>
          </p:nvSpPr>
          <p:spPr>
            <a:xfrm>
              <a:off x="18179825" y="407647"/>
              <a:ext cx="2959559" cy="5160940"/>
            </a:xfrm>
            <a:custGeom>
              <a:avLst/>
              <a:gdLst/>
              <a:ahLst/>
              <a:cxnLst/>
              <a:rect l="l" t="t" r="r" b="b"/>
              <a:pathLst>
                <a:path w="2959559" h="5160940">
                  <a:moveTo>
                    <a:pt x="0" y="0"/>
                  </a:moveTo>
                  <a:lnTo>
                    <a:pt x="2959559" y="0"/>
                  </a:lnTo>
                  <a:lnTo>
                    <a:pt x="2959559" y="5160940"/>
                  </a:lnTo>
                  <a:lnTo>
                    <a:pt x="0" y="5160940"/>
                  </a:lnTo>
                  <a:lnTo>
                    <a:pt x="0" y="0"/>
                  </a:lnTo>
                  <a:close/>
                </a:path>
              </a:pathLst>
            </a:custGeom>
            <a:blipFill>
              <a:blip r:embed="rId3">
                <a:extLst>
                  <a:ext uri="{96DAC541-7B7A-43D3-8B79-37D633B846F1}">
                    <asvg:svgBlip xmlns:asvg="http://schemas.microsoft.com/office/drawing/2016/SVG/main" r:embed="rId4"/>
                  </a:ext>
                </a:extLst>
              </a:blip>
              <a:stretch>
                <a:fillRect l="-187821" b="-27540"/>
              </a:stretch>
            </a:blipFill>
          </p:spPr>
          <p:txBody>
            <a:bodyPr/>
            <a:lstStyle/>
            <a:p>
              <a:endParaRPr lang="he-IL"/>
            </a:p>
          </p:txBody>
        </p:sp>
        <p:sp>
          <p:nvSpPr>
            <p:cNvPr id="9" name="Freeform 9"/>
            <p:cNvSpPr/>
            <p:nvPr/>
          </p:nvSpPr>
          <p:spPr>
            <a:xfrm flipV="1">
              <a:off x="4841615" y="135875"/>
              <a:ext cx="3084194" cy="622680"/>
            </a:xfrm>
            <a:custGeom>
              <a:avLst/>
              <a:gdLst/>
              <a:ahLst/>
              <a:cxnLst/>
              <a:rect l="l" t="t" r="r" b="b"/>
              <a:pathLst>
                <a:path w="3084194" h="622680">
                  <a:moveTo>
                    <a:pt x="0" y="622680"/>
                  </a:moveTo>
                  <a:lnTo>
                    <a:pt x="3084194" y="622680"/>
                  </a:lnTo>
                  <a:lnTo>
                    <a:pt x="3084194" y="0"/>
                  </a:lnTo>
                  <a:lnTo>
                    <a:pt x="0" y="0"/>
                  </a:lnTo>
                  <a:lnTo>
                    <a:pt x="0" y="622680"/>
                  </a:lnTo>
                  <a:close/>
                </a:path>
              </a:pathLst>
            </a:custGeom>
            <a:blipFill>
              <a:blip r:embed="rId7">
                <a:extLst>
                  <a:ext uri="{96DAC541-7B7A-43D3-8B79-37D633B846F1}">
                    <asvg:svgBlip xmlns:asvg="http://schemas.microsoft.com/office/drawing/2016/SVG/main" r:embed="rId8"/>
                  </a:ext>
                </a:extLst>
              </a:blip>
              <a:stretch>
                <a:fillRect r="-24386"/>
              </a:stretch>
            </a:blipFill>
          </p:spPr>
          <p:txBody>
            <a:bodyPr/>
            <a:lstStyle/>
            <a:p>
              <a:endParaRPr lang="he-IL"/>
            </a:p>
          </p:txBody>
        </p:sp>
        <p:grpSp>
          <p:nvGrpSpPr>
            <p:cNvPr id="10" name="Group 10"/>
            <p:cNvGrpSpPr/>
            <p:nvPr/>
          </p:nvGrpSpPr>
          <p:grpSpPr>
            <a:xfrm>
              <a:off x="6407346" y="147244"/>
              <a:ext cx="12362563" cy="625341"/>
              <a:chOff x="0" y="0"/>
              <a:chExt cx="10042808" cy="508000"/>
            </a:xfrm>
          </p:grpSpPr>
          <p:sp>
            <p:nvSpPr>
              <p:cNvPr id="11" name="Freeform 11"/>
              <p:cNvSpPr/>
              <p:nvPr/>
            </p:nvSpPr>
            <p:spPr>
              <a:xfrm>
                <a:off x="0" y="215900"/>
                <a:ext cx="10042808" cy="76200"/>
              </a:xfrm>
              <a:custGeom>
                <a:avLst/>
                <a:gdLst/>
                <a:ahLst/>
                <a:cxnLst/>
                <a:rect l="l" t="t" r="r" b="b"/>
                <a:pathLst>
                  <a:path w="10042808" h="76200">
                    <a:moveTo>
                      <a:pt x="0" y="0"/>
                    </a:moveTo>
                    <a:lnTo>
                      <a:pt x="10042808" y="0"/>
                    </a:lnTo>
                    <a:lnTo>
                      <a:pt x="10042808" y="76200"/>
                    </a:lnTo>
                    <a:lnTo>
                      <a:pt x="0" y="76200"/>
                    </a:lnTo>
                    <a:close/>
                  </a:path>
                </a:pathLst>
              </a:custGeom>
              <a:solidFill>
                <a:srgbClr val="2B3547"/>
              </a:solidFill>
            </p:spPr>
            <p:txBody>
              <a:bodyPr/>
              <a:lstStyle/>
              <a:p>
                <a:endParaRPr lang="he-IL"/>
              </a:p>
            </p:txBody>
          </p:sp>
        </p:grpSp>
        <p:sp>
          <p:nvSpPr>
            <p:cNvPr id="12" name="Freeform 12"/>
            <p:cNvSpPr/>
            <p:nvPr/>
          </p:nvSpPr>
          <p:spPr>
            <a:xfrm>
              <a:off x="0" y="5774850"/>
              <a:ext cx="790881" cy="790881"/>
            </a:xfrm>
            <a:custGeom>
              <a:avLst/>
              <a:gdLst/>
              <a:ahLst/>
              <a:cxnLst/>
              <a:rect l="l" t="t" r="r" b="b"/>
              <a:pathLst>
                <a:path w="790881" h="790881">
                  <a:moveTo>
                    <a:pt x="0" y="0"/>
                  </a:moveTo>
                  <a:lnTo>
                    <a:pt x="790881" y="0"/>
                  </a:lnTo>
                  <a:lnTo>
                    <a:pt x="790881" y="790881"/>
                  </a:lnTo>
                  <a:lnTo>
                    <a:pt x="0" y="79088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he-IL"/>
            </a:p>
          </p:txBody>
        </p:sp>
        <p:sp>
          <p:nvSpPr>
            <p:cNvPr id="13" name="Freeform 13"/>
            <p:cNvSpPr/>
            <p:nvPr/>
          </p:nvSpPr>
          <p:spPr>
            <a:xfrm>
              <a:off x="11304225" y="176773"/>
              <a:ext cx="3811301" cy="478714"/>
            </a:xfrm>
            <a:custGeom>
              <a:avLst/>
              <a:gdLst/>
              <a:ahLst/>
              <a:cxnLst/>
              <a:rect l="l" t="t" r="r" b="b"/>
              <a:pathLst>
                <a:path w="3811301" h="478714">
                  <a:moveTo>
                    <a:pt x="0" y="0"/>
                  </a:moveTo>
                  <a:lnTo>
                    <a:pt x="3811301" y="0"/>
                  </a:lnTo>
                  <a:lnTo>
                    <a:pt x="3811301" y="478714"/>
                  </a:lnTo>
                  <a:lnTo>
                    <a:pt x="0" y="47871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he-IL"/>
            </a:p>
          </p:txBody>
        </p:sp>
        <p:sp>
          <p:nvSpPr>
            <p:cNvPr id="14" name="Freeform 14"/>
            <p:cNvSpPr/>
            <p:nvPr/>
          </p:nvSpPr>
          <p:spPr>
            <a:xfrm rot="5400000">
              <a:off x="20909786" y="13703"/>
              <a:ext cx="685126" cy="657721"/>
            </a:xfrm>
            <a:custGeom>
              <a:avLst/>
              <a:gdLst/>
              <a:ahLst/>
              <a:cxnLst/>
              <a:rect l="l" t="t" r="r" b="b"/>
              <a:pathLst>
                <a:path w="685126" h="657721">
                  <a:moveTo>
                    <a:pt x="0" y="0"/>
                  </a:moveTo>
                  <a:lnTo>
                    <a:pt x="685126" y="0"/>
                  </a:lnTo>
                  <a:lnTo>
                    <a:pt x="685126" y="657720"/>
                  </a:lnTo>
                  <a:lnTo>
                    <a:pt x="0" y="65772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he-IL"/>
            </a:p>
          </p:txBody>
        </p:sp>
      </p:grpSp>
      <p:grpSp>
        <p:nvGrpSpPr>
          <p:cNvPr id="16" name="Group 16"/>
          <p:cNvGrpSpPr/>
          <p:nvPr/>
        </p:nvGrpSpPr>
        <p:grpSpPr>
          <a:xfrm rot="-536019">
            <a:off x="688014" y="849987"/>
            <a:ext cx="2729586" cy="1704945"/>
            <a:chOff x="0" y="0"/>
            <a:chExt cx="1086475" cy="1080943"/>
          </a:xfrm>
          <a:solidFill>
            <a:schemeClr val="bg2">
              <a:lumMod val="90000"/>
            </a:schemeClr>
          </a:solidFill>
        </p:grpSpPr>
        <p:sp>
          <p:nvSpPr>
            <p:cNvPr id="17" name="Freeform 17"/>
            <p:cNvSpPr/>
            <p:nvPr/>
          </p:nvSpPr>
          <p:spPr>
            <a:xfrm>
              <a:off x="10160" y="16510"/>
              <a:ext cx="1063615" cy="1053003"/>
            </a:xfrm>
            <a:custGeom>
              <a:avLst/>
              <a:gdLst/>
              <a:ahLst/>
              <a:cxnLst/>
              <a:rect l="l" t="t" r="r" b="b"/>
              <a:pathLst>
                <a:path w="1063615" h="1053003">
                  <a:moveTo>
                    <a:pt x="1063615" y="1053003"/>
                  </a:moveTo>
                  <a:lnTo>
                    <a:pt x="0" y="1045383"/>
                  </a:lnTo>
                  <a:lnTo>
                    <a:pt x="0" y="378436"/>
                  </a:lnTo>
                  <a:lnTo>
                    <a:pt x="17780" y="19050"/>
                  </a:lnTo>
                  <a:lnTo>
                    <a:pt x="528162" y="0"/>
                  </a:lnTo>
                  <a:lnTo>
                    <a:pt x="1044565" y="5080"/>
                  </a:lnTo>
                  <a:close/>
                </a:path>
              </a:pathLst>
            </a:custGeom>
            <a:grpFill/>
          </p:spPr>
          <p:txBody>
            <a:bodyPr/>
            <a:lstStyle/>
            <a:p>
              <a:endParaRPr lang="he-IL"/>
            </a:p>
          </p:txBody>
        </p:sp>
        <p:sp>
          <p:nvSpPr>
            <p:cNvPr id="18" name="Freeform 18"/>
            <p:cNvSpPr/>
            <p:nvPr/>
          </p:nvSpPr>
          <p:spPr>
            <a:xfrm>
              <a:off x="-3810" y="0"/>
              <a:ext cx="1092825" cy="1079673"/>
            </a:xfrm>
            <a:custGeom>
              <a:avLst/>
              <a:gdLst/>
              <a:ahLst/>
              <a:cxnLst/>
              <a:rect l="l" t="t" r="r" b="b"/>
              <a:pathLst>
                <a:path w="1092825" h="1079673">
                  <a:moveTo>
                    <a:pt x="1058535" y="21590"/>
                  </a:moveTo>
                  <a:cubicBezTo>
                    <a:pt x="1059805" y="34290"/>
                    <a:pt x="1059805" y="44450"/>
                    <a:pt x="1061075" y="54610"/>
                  </a:cubicBezTo>
                  <a:cubicBezTo>
                    <a:pt x="1063615" y="79097"/>
                    <a:pt x="1064885" y="100459"/>
                    <a:pt x="1067425" y="121058"/>
                  </a:cubicBezTo>
                  <a:cubicBezTo>
                    <a:pt x="1067425" y="150812"/>
                    <a:pt x="1080125" y="737497"/>
                    <a:pt x="1086475" y="767251"/>
                  </a:cubicBezTo>
                  <a:cubicBezTo>
                    <a:pt x="1092825" y="812263"/>
                    <a:pt x="1089015" y="858038"/>
                    <a:pt x="1089015" y="903051"/>
                  </a:cubicBezTo>
                  <a:cubicBezTo>
                    <a:pt x="1089015" y="942723"/>
                    <a:pt x="1090285" y="979343"/>
                    <a:pt x="1091555" y="1018713"/>
                  </a:cubicBezTo>
                  <a:cubicBezTo>
                    <a:pt x="1091555" y="1040303"/>
                    <a:pt x="1091555" y="1054273"/>
                    <a:pt x="1091555" y="1078403"/>
                  </a:cubicBezTo>
                  <a:cubicBezTo>
                    <a:pt x="1068695" y="1078403"/>
                    <a:pt x="1048375" y="1079673"/>
                    <a:pt x="1030071" y="1078403"/>
                  </a:cubicBezTo>
                  <a:cubicBezTo>
                    <a:pt x="979568" y="1073323"/>
                    <a:pt x="928288" y="1079673"/>
                    <a:pt x="877785" y="1074593"/>
                  </a:cubicBezTo>
                  <a:cubicBezTo>
                    <a:pt x="847483" y="1070783"/>
                    <a:pt x="817958" y="1073323"/>
                    <a:pt x="787656" y="1070783"/>
                  </a:cubicBezTo>
                  <a:cubicBezTo>
                    <a:pt x="773670" y="1069513"/>
                    <a:pt x="759685" y="1068243"/>
                    <a:pt x="745699" y="1066973"/>
                  </a:cubicBezTo>
                  <a:cubicBezTo>
                    <a:pt x="737152" y="1066973"/>
                    <a:pt x="729383" y="1068243"/>
                    <a:pt x="720836" y="1068243"/>
                  </a:cubicBezTo>
                  <a:cubicBezTo>
                    <a:pt x="699081" y="1066973"/>
                    <a:pt x="639253" y="1068243"/>
                    <a:pt x="617498" y="1066973"/>
                  </a:cubicBezTo>
                  <a:cubicBezTo>
                    <a:pt x="601959" y="1065703"/>
                    <a:pt x="291169" y="1074593"/>
                    <a:pt x="275630" y="1073323"/>
                  </a:cubicBezTo>
                  <a:cubicBezTo>
                    <a:pt x="271745" y="1073323"/>
                    <a:pt x="267083" y="1074593"/>
                    <a:pt x="263198" y="1074593"/>
                  </a:cubicBezTo>
                  <a:cubicBezTo>
                    <a:pt x="253874" y="1074593"/>
                    <a:pt x="245328" y="1075863"/>
                    <a:pt x="236004" y="1075863"/>
                  </a:cubicBezTo>
                  <a:cubicBezTo>
                    <a:pt x="212695" y="1075863"/>
                    <a:pt x="190163" y="1074593"/>
                    <a:pt x="166853" y="1073323"/>
                  </a:cubicBezTo>
                  <a:cubicBezTo>
                    <a:pt x="152868" y="1072053"/>
                    <a:pt x="138882" y="1070783"/>
                    <a:pt x="125674" y="1069513"/>
                  </a:cubicBezTo>
                  <a:cubicBezTo>
                    <a:pt x="100811" y="1068243"/>
                    <a:pt x="75947" y="1066973"/>
                    <a:pt x="48260" y="1066973"/>
                  </a:cubicBezTo>
                  <a:cubicBezTo>
                    <a:pt x="38100" y="1066973"/>
                    <a:pt x="29210" y="1066973"/>
                    <a:pt x="19050" y="1065703"/>
                  </a:cubicBezTo>
                  <a:cubicBezTo>
                    <a:pt x="10160" y="1064433"/>
                    <a:pt x="5080" y="1058083"/>
                    <a:pt x="7620" y="1049193"/>
                  </a:cubicBezTo>
                  <a:cubicBezTo>
                    <a:pt x="16510" y="1017489"/>
                    <a:pt x="12700" y="998416"/>
                    <a:pt x="11430" y="978580"/>
                  </a:cubicBezTo>
                  <a:cubicBezTo>
                    <a:pt x="10160" y="938145"/>
                    <a:pt x="6350" y="898473"/>
                    <a:pt x="7620" y="858038"/>
                  </a:cubicBezTo>
                  <a:cubicBezTo>
                    <a:pt x="5080" y="807686"/>
                    <a:pt x="0" y="184380"/>
                    <a:pt x="7620" y="133264"/>
                  </a:cubicBezTo>
                  <a:cubicBezTo>
                    <a:pt x="8890" y="123346"/>
                    <a:pt x="7620" y="112665"/>
                    <a:pt x="8890" y="102748"/>
                  </a:cubicBezTo>
                  <a:cubicBezTo>
                    <a:pt x="10160" y="86726"/>
                    <a:pt x="12700" y="69179"/>
                    <a:pt x="13970" y="44450"/>
                  </a:cubicBezTo>
                  <a:cubicBezTo>
                    <a:pt x="13970" y="41910"/>
                    <a:pt x="15240" y="39370"/>
                    <a:pt x="16510" y="38100"/>
                  </a:cubicBezTo>
                  <a:cubicBezTo>
                    <a:pt x="38100" y="35560"/>
                    <a:pt x="56523" y="30480"/>
                    <a:pt x="68955" y="29210"/>
                  </a:cubicBezTo>
                  <a:cubicBezTo>
                    <a:pt x="89933" y="25400"/>
                    <a:pt x="110911" y="22860"/>
                    <a:pt x="132666" y="20320"/>
                  </a:cubicBezTo>
                  <a:cubicBezTo>
                    <a:pt x="147429" y="17780"/>
                    <a:pt x="162191" y="16510"/>
                    <a:pt x="176177" y="13970"/>
                  </a:cubicBezTo>
                  <a:cubicBezTo>
                    <a:pt x="190163" y="11430"/>
                    <a:pt x="204925" y="8890"/>
                    <a:pt x="218911" y="8890"/>
                  </a:cubicBezTo>
                  <a:cubicBezTo>
                    <a:pt x="234450" y="7620"/>
                    <a:pt x="249990" y="10160"/>
                    <a:pt x="265529" y="8890"/>
                  </a:cubicBezTo>
                  <a:cubicBezTo>
                    <a:pt x="284953" y="8890"/>
                    <a:pt x="636923" y="6350"/>
                    <a:pt x="656347" y="5080"/>
                  </a:cubicBezTo>
                  <a:cubicBezTo>
                    <a:pt x="674994" y="3810"/>
                    <a:pt x="693642" y="2540"/>
                    <a:pt x="713066" y="2540"/>
                  </a:cubicBezTo>
                  <a:cubicBezTo>
                    <a:pt x="744922" y="1270"/>
                    <a:pt x="776001" y="0"/>
                    <a:pt x="807857" y="0"/>
                  </a:cubicBezTo>
                  <a:cubicBezTo>
                    <a:pt x="821065" y="0"/>
                    <a:pt x="835051" y="2540"/>
                    <a:pt x="848260" y="2540"/>
                  </a:cubicBezTo>
                  <a:cubicBezTo>
                    <a:pt x="884777" y="3810"/>
                    <a:pt x="922072" y="5080"/>
                    <a:pt x="958590" y="7620"/>
                  </a:cubicBezTo>
                  <a:cubicBezTo>
                    <a:pt x="978014" y="8890"/>
                    <a:pt x="997439" y="12700"/>
                    <a:pt x="1016863" y="16510"/>
                  </a:cubicBezTo>
                  <a:cubicBezTo>
                    <a:pt x="1021525" y="16510"/>
                    <a:pt x="1026187" y="16510"/>
                    <a:pt x="1030071" y="16510"/>
                  </a:cubicBezTo>
                  <a:cubicBezTo>
                    <a:pt x="1039485" y="17780"/>
                    <a:pt x="1048375" y="20320"/>
                    <a:pt x="1058535" y="21590"/>
                  </a:cubicBezTo>
                  <a:close/>
                  <a:moveTo>
                    <a:pt x="1068695" y="1061893"/>
                  </a:moveTo>
                  <a:cubicBezTo>
                    <a:pt x="1069965" y="1045383"/>
                    <a:pt x="1071235" y="1032683"/>
                    <a:pt x="1071235" y="1019983"/>
                  </a:cubicBezTo>
                  <a:cubicBezTo>
                    <a:pt x="1069965" y="975528"/>
                    <a:pt x="1068695" y="935093"/>
                    <a:pt x="1068695" y="891607"/>
                  </a:cubicBezTo>
                  <a:cubicBezTo>
                    <a:pt x="1068695" y="871771"/>
                    <a:pt x="1071235" y="851935"/>
                    <a:pt x="1069965" y="832099"/>
                  </a:cubicBezTo>
                  <a:cubicBezTo>
                    <a:pt x="1069965" y="813789"/>
                    <a:pt x="1068695" y="794716"/>
                    <a:pt x="1067425" y="776406"/>
                  </a:cubicBezTo>
                  <a:cubicBezTo>
                    <a:pt x="1062345" y="748178"/>
                    <a:pt x="1050915" y="163781"/>
                    <a:pt x="1050915" y="135553"/>
                  </a:cubicBezTo>
                  <a:cubicBezTo>
                    <a:pt x="1048375" y="111903"/>
                    <a:pt x="1045835" y="87489"/>
                    <a:pt x="1043295" y="63500"/>
                  </a:cubicBezTo>
                  <a:cubicBezTo>
                    <a:pt x="1042025" y="44450"/>
                    <a:pt x="1040755" y="43180"/>
                    <a:pt x="1027741" y="41910"/>
                  </a:cubicBezTo>
                  <a:cubicBezTo>
                    <a:pt x="1025410" y="41910"/>
                    <a:pt x="1023856" y="41910"/>
                    <a:pt x="1021525" y="40640"/>
                  </a:cubicBezTo>
                  <a:cubicBezTo>
                    <a:pt x="1002100" y="36830"/>
                    <a:pt x="981899" y="31750"/>
                    <a:pt x="962475" y="30480"/>
                  </a:cubicBezTo>
                  <a:cubicBezTo>
                    <a:pt x="915079" y="26670"/>
                    <a:pt x="866907" y="25400"/>
                    <a:pt x="819512" y="22860"/>
                  </a:cubicBezTo>
                  <a:cubicBezTo>
                    <a:pt x="812519" y="22860"/>
                    <a:pt x="804749" y="22860"/>
                    <a:pt x="797756" y="22860"/>
                  </a:cubicBezTo>
                  <a:cubicBezTo>
                    <a:pt x="786102" y="22860"/>
                    <a:pt x="774447" y="22860"/>
                    <a:pt x="763569" y="22860"/>
                  </a:cubicBezTo>
                  <a:cubicBezTo>
                    <a:pt x="738706" y="22860"/>
                    <a:pt x="713843" y="22860"/>
                    <a:pt x="689757" y="24130"/>
                  </a:cubicBezTo>
                  <a:cubicBezTo>
                    <a:pt x="668779" y="25400"/>
                    <a:pt x="315255" y="29210"/>
                    <a:pt x="294277" y="29210"/>
                  </a:cubicBezTo>
                  <a:cubicBezTo>
                    <a:pt x="260090" y="29210"/>
                    <a:pt x="225903" y="26670"/>
                    <a:pt x="191717" y="33020"/>
                  </a:cubicBezTo>
                  <a:cubicBezTo>
                    <a:pt x="173846" y="36830"/>
                    <a:pt x="156753" y="36830"/>
                    <a:pt x="139659" y="38100"/>
                  </a:cubicBezTo>
                  <a:cubicBezTo>
                    <a:pt x="110134" y="41910"/>
                    <a:pt x="80609" y="45720"/>
                    <a:pt x="49530" y="50800"/>
                  </a:cubicBezTo>
                  <a:cubicBezTo>
                    <a:pt x="36830" y="50800"/>
                    <a:pt x="34290" y="53340"/>
                    <a:pt x="33020" y="66890"/>
                  </a:cubicBezTo>
                  <a:cubicBezTo>
                    <a:pt x="31750" y="80623"/>
                    <a:pt x="31750" y="94355"/>
                    <a:pt x="30480" y="108088"/>
                  </a:cubicBezTo>
                  <a:cubicBezTo>
                    <a:pt x="29210" y="130976"/>
                    <a:pt x="26670" y="153100"/>
                    <a:pt x="25400" y="175988"/>
                  </a:cubicBezTo>
                  <a:cubicBezTo>
                    <a:pt x="20320" y="200401"/>
                    <a:pt x="26670" y="797005"/>
                    <a:pt x="29210" y="821418"/>
                  </a:cubicBezTo>
                  <a:cubicBezTo>
                    <a:pt x="29210" y="847358"/>
                    <a:pt x="29210" y="874060"/>
                    <a:pt x="30480" y="899999"/>
                  </a:cubicBezTo>
                  <a:cubicBezTo>
                    <a:pt x="30480" y="919072"/>
                    <a:pt x="33020" y="938145"/>
                    <a:pt x="33020" y="957218"/>
                  </a:cubicBezTo>
                  <a:cubicBezTo>
                    <a:pt x="33020" y="977817"/>
                    <a:pt x="33020" y="998416"/>
                    <a:pt x="31750" y="1019983"/>
                  </a:cubicBezTo>
                  <a:cubicBezTo>
                    <a:pt x="31750" y="1023793"/>
                    <a:pt x="31750" y="1026333"/>
                    <a:pt x="31750" y="1030143"/>
                  </a:cubicBezTo>
                  <a:cubicBezTo>
                    <a:pt x="31750" y="1040303"/>
                    <a:pt x="35560" y="1044113"/>
                    <a:pt x="44450" y="1044113"/>
                  </a:cubicBezTo>
                  <a:cubicBezTo>
                    <a:pt x="58077" y="1044113"/>
                    <a:pt x="68955" y="1045383"/>
                    <a:pt x="79055" y="1045383"/>
                  </a:cubicBezTo>
                  <a:cubicBezTo>
                    <a:pt x="93818" y="1045383"/>
                    <a:pt x="109357" y="1042843"/>
                    <a:pt x="124120" y="1045383"/>
                  </a:cubicBezTo>
                  <a:cubicBezTo>
                    <a:pt x="148206" y="1049193"/>
                    <a:pt x="172292" y="1051733"/>
                    <a:pt x="196378" y="1050463"/>
                  </a:cubicBezTo>
                  <a:cubicBezTo>
                    <a:pt x="211918" y="1049193"/>
                    <a:pt x="226680" y="1051733"/>
                    <a:pt x="242220" y="1051733"/>
                  </a:cubicBezTo>
                  <a:cubicBezTo>
                    <a:pt x="264752" y="1051733"/>
                    <a:pt x="287284" y="1050463"/>
                    <a:pt x="309817" y="1051733"/>
                  </a:cubicBezTo>
                  <a:cubicBezTo>
                    <a:pt x="343226" y="1053003"/>
                    <a:pt x="709958" y="1042843"/>
                    <a:pt x="744145" y="1045383"/>
                  </a:cubicBezTo>
                  <a:cubicBezTo>
                    <a:pt x="758908" y="1046653"/>
                    <a:pt x="773670" y="1047923"/>
                    <a:pt x="787656" y="1047923"/>
                  </a:cubicBezTo>
                  <a:cubicBezTo>
                    <a:pt x="813296" y="1050463"/>
                    <a:pt x="838159" y="1046653"/>
                    <a:pt x="863799" y="1050463"/>
                  </a:cubicBezTo>
                  <a:cubicBezTo>
                    <a:pt x="884777" y="1053003"/>
                    <a:pt x="905756" y="1053003"/>
                    <a:pt x="926734" y="1055543"/>
                  </a:cubicBezTo>
                  <a:cubicBezTo>
                    <a:pt x="957813" y="1059353"/>
                    <a:pt x="988892" y="1061893"/>
                    <a:pt x="1019971" y="1063163"/>
                  </a:cubicBezTo>
                  <a:cubicBezTo>
                    <a:pt x="1031625" y="1063163"/>
                    <a:pt x="1048375" y="1061893"/>
                    <a:pt x="1068695" y="1061893"/>
                  </a:cubicBezTo>
                  <a:close/>
                </a:path>
              </a:pathLst>
            </a:custGeom>
            <a:grpFill/>
          </p:spPr>
          <p:txBody>
            <a:bodyPr/>
            <a:lstStyle/>
            <a:p>
              <a:endParaRPr lang="he-IL"/>
            </a:p>
          </p:txBody>
        </p:sp>
      </p:grpSp>
      <p:sp>
        <p:nvSpPr>
          <p:cNvPr id="20" name="TextBox 13">
            <a:extLst>
              <a:ext uri="{FF2B5EF4-FFF2-40B4-BE49-F238E27FC236}">
                <a16:creationId xmlns:a16="http://schemas.microsoft.com/office/drawing/2014/main" id="{966EED1A-AD68-DC87-F91B-D5522698D037}"/>
              </a:ext>
            </a:extLst>
          </p:cNvPr>
          <p:cNvSpPr txBox="1"/>
          <p:nvPr/>
        </p:nvSpPr>
        <p:spPr>
          <a:xfrm>
            <a:off x="3359809" y="1848817"/>
            <a:ext cx="10994737" cy="565989"/>
          </a:xfrm>
          <a:prstGeom prst="rect">
            <a:avLst/>
          </a:prstGeom>
        </p:spPr>
        <p:txBody>
          <a:bodyPr wrap="square" lIns="0" tIns="0" rIns="0" bIns="0" rtlCol="0" anchor="t">
            <a:spAutoFit/>
          </a:bodyPr>
          <a:lstStyle/>
          <a:p>
            <a:pPr algn="r" rtl="1">
              <a:lnSpc>
                <a:spcPts val="4199"/>
              </a:lnSpc>
            </a:pPr>
            <a:r>
              <a:rPr lang="he-IL" sz="4800" dirty="0">
                <a:solidFill>
                  <a:srgbClr val="000000"/>
                </a:solidFill>
                <a:latin typeface="Assistant" pitchFamily="2" charset="-79"/>
                <a:ea typeface="Tahoma" panose="020B0604030504040204" pitchFamily="34" charset="0"/>
                <a:cs typeface="Assistant" pitchFamily="2" charset="-79"/>
              </a:rPr>
              <a:t>"האב והבנים" – </a:t>
            </a:r>
            <a:r>
              <a:rPr lang="he-IL" sz="4800" b="1" dirty="0">
                <a:solidFill>
                  <a:srgbClr val="000000"/>
                </a:solidFill>
                <a:latin typeface="Assistant" pitchFamily="2" charset="-79"/>
                <a:ea typeface="Tahoma" panose="020B0604030504040204" pitchFamily="34" charset="0"/>
                <a:cs typeface="Assistant" pitchFamily="2" charset="-79"/>
              </a:rPr>
              <a:t>חלק 1:</a:t>
            </a:r>
            <a:r>
              <a:rPr lang="en-US" sz="4800" b="1" dirty="0">
                <a:solidFill>
                  <a:srgbClr val="000000"/>
                </a:solidFill>
                <a:latin typeface="Assistant" pitchFamily="2" charset="-79"/>
                <a:ea typeface="Tahoma" panose="020B0604030504040204" pitchFamily="34" charset="0"/>
                <a:cs typeface="Assistant" pitchFamily="2" charset="-79"/>
              </a:rPr>
              <a:t> </a:t>
            </a:r>
            <a:r>
              <a:rPr lang="he-IL" sz="4800" b="1" dirty="0">
                <a:solidFill>
                  <a:srgbClr val="000000"/>
                </a:solidFill>
                <a:latin typeface="Assistant" pitchFamily="2" charset="-79"/>
                <a:ea typeface="Tahoma" panose="020B0604030504040204" pitchFamily="34" charset="0"/>
                <a:cs typeface="Assistant" pitchFamily="2" charset="-79"/>
              </a:rPr>
              <a:t>מפגש עם הסיפור</a:t>
            </a:r>
            <a:endParaRPr lang="en-US" sz="4800" b="1" dirty="0">
              <a:solidFill>
                <a:srgbClr val="000000"/>
              </a:solidFill>
              <a:latin typeface="Assistant" pitchFamily="2" charset="-79"/>
              <a:ea typeface="Tahoma" panose="020B0604030504040204" pitchFamily="34" charset="0"/>
              <a:cs typeface="Assistant" pitchFamily="2" charset="-79"/>
            </a:endParaRPr>
          </a:p>
        </p:txBody>
      </p:sp>
      <p:grpSp>
        <p:nvGrpSpPr>
          <p:cNvPr id="22" name="Group 18">
            <a:extLst>
              <a:ext uri="{FF2B5EF4-FFF2-40B4-BE49-F238E27FC236}">
                <a16:creationId xmlns:a16="http://schemas.microsoft.com/office/drawing/2014/main" id="{5375F7F6-84FA-8802-691D-DE32CFC54A15}"/>
              </a:ext>
            </a:extLst>
          </p:cNvPr>
          <p:cNvGrpSpPr/>
          <p:nvPr/>
        </p:nvGrpSpPr>
        <p:grpSpPr>
          <a:xfrm>
            <a:off x="7952483" y="2706094"/>
            <a:ext cx="3005971" cy="765592"/>
            <a:chOff x="-3810" y="0"/>
            <a:chExt cx="516347" cy="242469"/>
          </a:xfrm>
          <a:solidFill>
            <a:srgbClr val="FFD85D"/>
          </a:solidFill>
        </p:grpSpPr>
        <p:sp>
          <p:nvSpPr>
            <p:cNvPr id="23" name="Freeform 19">
              <a:extLst>
                <a:ext uri="{FF2B5EF4-FFF2-40B4-BE49-F238E27FC236}">
                  <a16:creationId xmlns:a16="http://schemas.microsoft.com/office/drawing/2014/main" id="{7C7F62A9-9A1C-B1C0-5BC5-63AAED12080C}"/>
                </a:ext>
              </a:extLst>
            </p:cNvPr>
            <p:cNvSpPr/>
            <p:nvPr/>
          </p:nvSpPr>
          <p:spPr>
            <a:xfrm>
              <a:off x="17293" y="23798"/>
              <a:ext cx="487137" cy="215799"/>
            </a:xfrm>
            <a:custGeom>
              <a:avLst/>
              <a:gdLst/>
              <a:ahLst/>
              <a:cxnLst/>
              <a:rect l="l" t="t" r="r" b="b"/>
              <a:pathLst>
                <a:path w="487137" h="215799">
                  <a:moveTo>
                    <a:pt x="487137" y="215799"/>
                  </a:moveTo>
                  <a:lnTo>
                    <a:pt x="0" y="208179"/>
                  </a:lnTo>
                  <a:lnTo>
                    <a:pt x="0" y="88072"/>
                  </a:lnTo>
                  <a:lnTo>
                    <a:pt x="17780" y="19050"/>
                  </a:lnTo>
                  <a:lnTo>
                    <a:pt x="240664" y="0"/>
                  </a:lnTo>
                  <a:lnTo>
                    <a:pt x="468087" y="5080"/>
                  </a:lnTo>
                  <a:close/>
                </a:path>
              </a:pathLst>
            </a:custGeom>
            <a:solidFill>
              <a:schemeClr val="bg2">
                <a:lumMod val="90000"/>
              </a:schemeClr>
            </a:solidFill>
          </p:spPr>
          <p:txBody>
            <a:bodyPr/>
            <a:lstStyle/>
            <a:p>
              <a:pPr algn="ctr"/>
              <a:r>
                <a:rPr lang="he-IL" sz="2800" dirty="0">
                  <a:latin typeface="Segoe UI Semilight" panose="020B0402040204020203" pitchFamily="34" charset="0"/>
                  <a:cs typeface="Segoe UI Semilight" panose="020B0402040204020203" pitchFamily="34" charset="0"/>
                </a:rPr>
                <a:t>מבנה השיעור</a:t>
              </a:r>
            </a:p>
          </p:txBody>
        </p:sp>
        <p:sp>
          <p:nvSpPr>
            <p:cNvPr id="24" name="Freeform 20">
              <a:extLst>
                <a:ext uri="{FF2B5EF4-FFF2-40B4-BE49-F238E27FC236}">
                  <a16:creationId xmlns:a16="http://schemas.microsoft.com/office/drawing/2014/main" id="{1111DC27-0222-2624-A835-762ECB110B4D}"/>
                </a:ext>
              </a:extLst>
            </p:cNvPr>
            <p:cNvSpPr/>
            <p:nvPr/>
          </p:nvSpPr>
          <p:spPr>
            <a:xfrm>
              <a:off x="-3810" y="0"/>
              <a:ext cx="516347" cy="242469"/>
            </a:xfrm>
            <a:custGeom>
              <a:avLst/>
              <a:gdLst/>
              <a:ahLst/>
              <a:cxnLst/>
              <a:rect l="l" t="t" r="r" b="b"/>
              <a:pathLst>
                <a:path w="516347" h="242469">
                  <a:moveTo>
                    <a:pt x="482057" y="21590"/>
                  </a:moveTo>
                  <a:cubicBezTo>
                    <a:pt x="483327" y="34290"/>
                    <a:pt x="483327" y="44450"/>
                    <a:pt x="484597" y="54610"/>
                  </a:cubicBezTo>
                  <a:cubicBezTo>
                    <a:pt x="487137" y="66143"/>
                    <a:pt x="488407" y="68743"/>
                    <a:pt x="490947" y="71250"/>
                  </a:cubicBezTo>
                  <a:cubicBezTo>
                    <a:pt x="490947" y="74871"/>
                    <a:pt x="503647" y="146270"/>
                    <a:pt x="509997" y="149891"/>
                  </a:cubicBezTo>
                  <a:cubicBezTo>
                    <a:pt x="516347" y="155369"/>
                    <a:pt x="512537" y="160940"/>
                    <a:pt x="512537" y="166418"/>
                  </a:cubicBezTo>
                  <a:cubicBezTo>
                    <a:pt x="512537" y="171246"/>
                    <a:pt x="513807" y="175703"/>
                    <a:pt x="515077" y="181509"/>
                  </a:cubicBezTo>
                  <a:cubicBezTo>
                    <a:pt x="515077" y="203099"/>
                    <a:pt x="515077" y="217069"/>
                    <a:pt x="515077" y="241199"/>
                  </a:cubicBezTo>
                  <a:cubicBezTo>
                    <a:pt x="492217" y="241199"/>
                    <a:pt x="471897" y="242469"/>
                    <a:pt x="455463" y="241199"/>
                  </a:cubicBezTo>
                  <a:cubicBezTo>
                    <a:pt x="434677" y="236119"/>
                    <a:pt x="413571" y="242469"/>
                    <a:pt x="392784" y="237389"/>
                  </a:cubicBezTo>
                  <a:cubicBezTo>
                    <a:pt x="380312" y="233579"/>
                    <a:pt x="368160" y="236119"/>
                    <a:pt x="355688" y="233579"/>
                  </a:cubicBezTo>
                  <a:cubicBezTo>
                    <a:pt x="349932" y="232309"/>
                    <a:pt x="344176" y="231039"/>
                    <a:pt x="338419" y="229769"/>
                  </a:cubicBezTo>
                  <a:cubicBezTo>
                    <a:pt x="334902" y="229769"/>
                    <a:pt x="331704" y="231039"/>
                    <a:pt x="328186" y="231039"/>
                  </a:cubicBezTo>
                  <a:cubicBezTo>
                    <a:pt x="319232" y="229769"/>
                    <a:pt x="294608" y="231039"/>
                    <a:pt x="285654" y="229769"/>
                  </a:cubicBezTo>
                  <a:cubicBezTo>
                    <a:pt x="279258" y="228499"/>
                    <a:pt x="151341" y="237389"/>
                    <a:pt x="144945" y="236119"/>
                  </a:cubicBezTo>
                  <a:cubicBezTo>
                    <a:pt x="143346" y="236119"/>
                    <a:pt x="141428" y="237389"/>
                    <a:pt x="139829" y="237389"/>
                  </a:cubicBezTo>
                  <a:cubicBezTo>
                    <a:pt x="135991" y="237389"/>
                    <a:pt x="132473" y="238659"/>
                    <a:pt x="128636" y="238659"/>
                  </a:cubicBezTo>
                  <a:cubicBezTo>
                    <a:pt x="119042" y="238659"/>
                    <a:pt x="109768" y="237389"/>
                    <a:pt x="100174" y="236119"/>
                  </a:cubicBezTo>
                  <a:cubicBezTo>
                    <a:pt x="94418" y="234849"/>
                    <a:pt x="88662" y="233579"/>
                    <a:pt x="83225" y="232309"/>
                  </a:cubicBezTo>
                  <a:cubicBezTo>
                    <a:pt x="72992" y="231039"/>
                    <a:pt x="62759" y="229769"/>
                    <a:pt x="48260" y="229769"/>
                  </a:cubicBezTo>
                  <a:cubicBezTo>
                    <a:pt x="38100" y="229769"/>
                    <a:pt x="29210" y="229769"/>
                    <a:pt x="19050" y="228499"/>
                  </a:cubicBezTo>
                  <a:cubicBezTo>
                    <a:pt x="10160" y="227229"/>
                    <a:pt x="5080" y="220879"/>
                    <a:pt x="7620" y="211989"/>
                  </a:cubicBezTo>
                  <a:cubicBezTo>
                    <a:pt x="16510" y="180345"/>
                    <a:pt x="12700" y="178024"/>
                    <a:pt x="11430" y="175610"/>
                  </a:cubicBezTo>
                  <a:cubicBezTo>
                    <a:pt x="10160" y="170689"/>
                    <a:pt x="6350" y="165861"/>
                    <a:pt x="7620" y="160940"/>
                  </a:cubicBezTo>
                  <a:cubicBezTo>
                    <a:pt x="5080" y="154812"/>
                    <a:pt x="0" y="78956"/>
                    <a:pt x="7620" y="72735"/>
                  </a:cubicBezTo>
                  <a:cubicBezTo>
                    <a:pt x="8890" y="71528"/>
                    <a:pt x="7620" y="70228"/>
                    <a:pt x="8890" y="69021"/>
                  </a:cubicBezTo>
                  <a:cubicBezTo>
                    <a:pt x="10160" y="67072"/>
                    <a:pt x="12700" y="64936"/>
                    <a:pt x="13970" y="44450"/>
                  </a:cubicBezTo>
                  <a:cubicBezTo>
                    <a:pt x="13970" y="41910"/>
                    <a:pt x="15240" y="39370"/>
                    <a:pt x="16510" y="38100"/>
                  </a:cubicBezTo>
                  <a:cubicBezTo>
                    <a:pt x="38100" y="35560"/>
                    <a:pt x="54764" y="30480"/>
                    <a:pt x="59881" y="29210"/>
                  </a:cubicBezTo>
                  <a:cubicBezTo>
                    <a:pt x="68515" y="25400"/>
                    <a:pt x="77149" y="22860"/>
                    <a:pt x="86104" y="20320"/>
                  </a:cubicBezTo>
                  <a:cubicBezTo>
                    <a:pt x="92180" y="17780"/>
                    <a:pt x="98256" y="16510"/>
                    <a:pt x="104012" y="13970"/>
                  </a:cubicBezTo>
                  <a:cubicBezTo>
                    <a:pt x="109768" y="11430"/>
                    <a:pt x="115844" y="8890"/>
                    <a:pt x="121600" y="8890"/>
                  </a:cubicBezTo>
                  <a:cubicBezTo>
                    <a:pt x="127996" y="7620"/>
                    <a:pt x="134392" y="10160"/>
                    <a:pt x="140788" y="8890"/>
                  </a:cubicBezTo>
                  <a:cubicBezTo>
                    <a:pt x="148783" y="8890"/>
                    <a:pt x="293649" y="6350"/>
                    <a:pt x="301643" y="5080"/>
                  </a:cubicBezTo>
                  <a:cubicBezTo>
                    <a:pt x="309318" y="3810"/>
                    <a:pt x="316993" y="2540"/>
                    <a:pt x="324988" y="2540"/>
                  </a:cubicBezTo>
                  <a:cubicBezTo>
                    <a:pt x="338100" y="1270"/>
                    <a:pt x="350891" y="0"/>
                    <a:pt x="364003" y="0"/>
                  </a:cubicBezTo>
                  <a:cubicBezTo>
                    <a:pt x="369439" y="0"/>
                    <a:pt x="375196" y="2540"/>
                    <a:pt x="380632" y="2540"/>
                  </a:cubicBezTo>
                  <a:cubicBezTo>
                    <a:pt x="395662" y="3810"/>
                    <a:pt x="411012" y="5080"/>
                    <a:pt x="426042" y="7620"/>
                  </a:cubicBezTo>
                  <a:cubicBezTo>
                    <a:pt x="434037" y="8890"/>
                    <a:pt x="442032" y="12700"/>
                    <a:pt x="450027" y="16510"/>
                  </a:cubicBezTo>
                  <a:cubicBezTo>
                    <a:pt x="451946" y="16510"/>
                    <a:pt x="453864" y="16510"/>
                    <a:pt x="455463" y="16510"/>
                  </a:cubicBezTo>
                  <a:cubicBezTo>
                    <a:pt x="463007" y="17780"/>
                    <a:pt x="471897" y="20320"/>
                    <a:pt x="482057" y="21590"/>
                  </a:cubicBezTo>
                  <a:close/>
                  <a:moveTo>
                    <a:pt x="492217" y="224689"/>
                  </a:moveTo>
                  <a:cubicBezTo>
                    <a:pt x="493487" y="208179"/>
                    <a:pt x="494757" y="195479"/>
                    <a:pt x="494757" y="182779"/>
                  </a:cubicBezTo>
                  <a:cubicBezTo>
                    <a:pt x="493487" y="175239"/>
                    <a:pt x="492217" y="170318"/>
                    <a:pt x="492217" y="165025"/>
                  </a:cubicBezTo>
                  <a:cubicBezTo>
                    <a:pt x="492217" y="162611"/>
                    <a:pt x="494757" y="160197"/>
                    <a:pt x="493487" y="157783"/>
                  </a:cubicBezTo>
                  <a:cubicBezTo>
                    <a:pt x="493487" y="155555"/>
                    <a:pt x="492217" y="153234"/>
                    <a:pt x="490947" y="151005"/>
                  </a:cubicBezTo>
                  <a:cubicBezTo>
                    <a:pt x="485867" y="147570"/>
                    <a:pt x="474437" y="76449"/>
                    <a:pt x="474437" y="73014"/>
                  </a:cubicBezTo>
                  <a:cubicBezTo>
                    <a:pt x="471897" y="70135"/>
                    <a:pt x="469357" y="67164"/>
                    <a:pt x="466817" y="63500"/>
                  </a:cubicBezTo>
                  <a:cubicBezTo>
                    <a:pt x="465547" y="44450"/>
                    <a:pt x="464277" y="43180"/>
                    <a:pt x="454504" y="41910"/>
                  </a:cubicBezTo>
                  <a:cubicBezTo>
                    <a:pt x="453545" y="41910"/>
                    <a:pt x="452905" y="41910"/>
                    <a:pt x="451946" y="40640"/>
                  </a:cubicBezTo>
                  <a:cubicBezTo>
                    <a:pt x="443951" y="36830"/>
                    <a:pt x="435636" y="31750"/>
                    <a:pt x="427641" y="30480"/>
                  </a:cubicBezTo>
                  <a:cubicBezTo>
                    <a:pt x="408134" y="26670"/>
                    <a:pt x="388307" y="25400"/>
                    <a:pt x="368800" y="22860"/>
                  </a:cubicBezTo>
                  <a:cubicBezTo>
                    <a:pt x="365922" y="22860"/>
                    <a:pt x="362724" y="22860"/>
                    <a:pt x="359846" y="22860"/>
                  </a:cubicBezTo>
                  <a:cubicBezTo>
                    <a:pt x="355049" y="22860"/>
                    <a:pt x="350252" y="22860"/>
                    <a:pt x="345775" y="22860"/>
                  </a:cubicBezTo>
                  <a:cubicBezTo>
                    <a:pt x="335541" y="22860"/>
                    <a:pt x="325308" y="22860"/>
                    <a:pt x="315394" y="24130"/>
                  </a:cubicBezTo>
                  <a:cubicBezTo>
                    <a:pt x="306760" y="25400"/>
                    <a:pt x="161255" y="29210"/>
                    <a:pt x="152620" y="29210"/>
                  </a:cubicBezTo>
                  <a:cubicBezTo>
                    <a:pt x="138549" y="29210"/>
                    <a:pt x="124479" y="26670"/>
                    <a:pt x="110408" y="33020"/>
                  </a:cubicBezTo>
                  <a:cubicBezTo>
                    <a:pt x="103053" y="36830"/>
                    <a:pt x="96017" y="36830"/>
                    <a:pt x="88982" y="38100"/>
                  </a:cubicBezTo>
                  <a:cubicBezTo>
                    <a:pt x="76830" y="41910"/>
                    <a:pt x="64678" y="45720"/>
                    <a:pt x="49530" y="50800"/>
                  </a:cubicBezTo>
                  <a:cubicBezTo>
                    <a:pt x="36830" y="50800"/>
                    <a:pt x="34290" y="53340"/>
                    <a:pt x="33020" y="64657"/>
                  </a:cubicBezTo>
                  <a:cubicBezTo>
                    <a:pt x="31750" y="66329"/>
                    <a:pt x="31750" y="68000"/>
                    <a:pt x="30480" y="69671"/>
                  </a:cubicBezTo>
                  <a:cubicBezTo>
                    <a:pt x="29210" y="72457"/>
                    <a:pt x="26670" y="75149"/>
                    <a:pt x="25400" y="77935"/>
                  </a:cubicBezTo>
                  <a:cubicBezTo>
                    <a:pt x="20320" y="80906"/>
                    <a:pt x="26670" y="153512"/>
                    <a:pt x="29210" y="156483"/>
                  </a:cubicBezTo>
                  <a:cubicBezTo>
                    <a:pt x="29210" y="159640"/>
                    <a:pt x="29210" y="162890"/>
                    <a:pt x="30480" y="166047"/>
                  </a:cubicBezTo>
                  <a:cubicBezTo>
                    <a:pt x="30480" y="168368"/>
                    <a:pt x="33020" y="170689"/>
                    <a:pt x="33020" y="173010"/>
                  </a:cubicBezTo>
                  <a:cubicBezTo>
                    <a:pt x="33020" y="175517"/>
                    <a:pt x="33020" y="178024"/>
                    <a:pt x="31750" y="182779"/>
                  </a:cubicBezTo>
                  <a:cubicBezTo>
                    <a:pt x="31750" y="186589"/>
                    <a:pt x="31750" y="189129"/>
                    <a:pt x="31750" y="192939"/>
                  </a:cubicBezTo>
                  <a:cubicBezTo>
                    <a:pt x="31750" y="203099"/>
                    <a:pt x="35560" y="206909"/>
                    <a:pt x="44450" y="206909"/>
                  </a:cubicBezTo>
                  <a:cubicBezTo>
                    <a:pt x="55404" y="206909"/>
                    <a:pt x="59881" y="208179"/>
                    <a:pt x="64038" y="208179"/>
                  </a:cubicBezTo>
                  <a:cubicBezTo>
                    <a:pt x="70114" y="208179"/>
                    <a:pt x="76510" y="205639"/>
                    <a:pt x="82586" y="208179"/>
                  </a:cubicBezTo>
                  <a:cubicBezTo>
                    <a:pt x="92499" y="211989"/>
                    <a:pt x="102413" y="214529"/>
                    <a:pt x="112327" y="213259"/>
                  </a:cubicBezTo>
                  <a:cubicBezTo>
                    <a:pt x="118722" y="211989"/>
                    <a:pt x="124798" y="214529"/>
                    <a:pt x="131194" y="214529"/>
                  </a:cubicBezTo>
                  <a:cubicBezTo>
                    <a:pt x="140468" y="214529"/>
                    <a:pt x="149742" y="213259"/>
                    <a:pt x="159016" y="214529"/>
                  </a:cubicBezTo>
                  <a:cubicBezTo>
                    <a:pt x="172767" y="215799"/>
                    <a:pt x="323709" y="205639"/>
                    <a:pt x="337780" y="208179"/>
                  </a:cubicBezTo>
                  <a:cubicBezTo>
                    <a:pt x="343856" y="209449"/>
                    <a:pt x="349932" y="210719"/>
                    <a:pt x="355688" y="210719"/>
                  </a:cubicBezTo>
                  <a:cubicBezTo>
                    <a:pt x="366241" y="213259"/>
                    <a:pt x="376475" y="209449"/>
                    <a:pt x="387028" y="213259"/>
                  </a:cubicBezTo>
                  <a:cubicBezTo>
                    <a:pt x="395662" y="215799"/>
                    <a:pt x="404297" y="215799"/>
                    <a:pt x="412931" y="218339"/>
                  </a:cubicBezTo>
                  <a:cubicBezTo>
                    <a:pt x="425723" y="222149"/>
                    <a:pt x="438514" y="224689"/>
                    <a:pt x="451306" y="225959"/>
                  </a:cubicBezTo>
                  <a:cubicBezTo>
                    <a:pt x="456103" y="225959"/>
                    <a:pt x="471897" y="224689"/>
                    <a:pt x="492217" y="224689"/>
                  </a:cubicBezTo>
                  <a:close/>
                </a:path>
              </a:pathLst>
            </a:custGeom>
            <a:solidFill>
              <a:schemeClr val="bg2">
                <a:lumMod val="90000"/>
              </a:schemeClr>
            </a:solidFill>
          </p:spPr>
          <p:txBody>
            <a:bodyPr/>
            <a:lstStyle/>
            <a:p>
              <a:endParaRPr lang="he-IL"/>
            </a:p>
          </p:txBody>
        </p:sp>
      </p:grpSp>
      <p:sp>
        <p:nvSpPr>
          <p:cNvPr id="25" name="Freeform 14">
            <a:extLst>
              <a:ext uri="{FF2B5EF4-FFF2-40B4-BE49-F238E27FC236}">
                <a16:creationId xmlns:a16="http://schemas.microsoft.com/office/drawing/2014/main" id="{2D3DC696-0FE6-1A3E-1384-45C22FDA8C67}"/>
              </a:ext>
            </a:extLst>
          </p:cNvPr>
          <p:cNvSpPr/>
          <p:nvPr/>
        </p:nvSpPr>
        <p:spPr>
          <a:xfrm>
            <a:off x="15311996" y="3826752"/>
            <a:ext cx="860331" cy="723428"/>
          </a:xfrm>
          <a:custGeom>
            <a:avLst/>
            <a:gdLst/>
            <a:ahLst/>
            <a:cxnLst/>
            <a:rect l="l" t="t" r="r" b="b"/>
            <a:pathLst>
              <a:path w="2061530" h="2198222">
                <a:moveTo>
                  <a:pt x="0" y="0"/>
                </a:moveTo>
                <a:lnTo>
                  <a:pt x="2061530" y="0"/>
                </a:lnTo>
                <a:lnTo>
                  <a:pt x="2061530" y="2198222"/>
                </a:lnTo>
                <a:lnTo>
                  <a:pt x="0" y="2198222"/>
                </a:lnTo>
                <a:lnTo>
                  <a:pt x="0" y="0"/>
                </a:lnTo>
                <a:close/>
              </a:path>
            </a:pathLst>
          </a:custGeom>
          <a:solidFill>
            <a:schemeClr val="bg2">
              <a:lumMod val="90000"/>
            </a:schemeClr>
          </a:solidFill>
          <a:effectLst>
            <a:softEdge rad="190500"/>
          </a:effectLst>
        </p:spPr>
        <p:txBody>
          <a:bodyPr anchor="ctr"/>
          <a:lstStyle/>
          <a:p>
            <a:pPr algn="ctr"/>
            <a:r>
              <a:rPr lang="he-IL" sz="3600" dirty="0"/>
              <a:t>1 </a:t>
            </a:r>
          </a:p>
        </p:txBody>
      </p:sp>
      <p:sp>
        <p:nvSpPr>
          <p:cNvPr id="27" name="Freeform 14">
            <a:extLst>
              <a:ext uri="{FF2B5EF4-FFF2-40B4-BE49-F238E27FC236}">
                <a16:creationId xmlns:a16="http://schemas.microsoft.com/office/drawing/2014/main" id="{192ACBE1-EDD5-F383-7CE6-BA00B4192452}"/>
              </a:ext>
            </a:extLst>
          </p:cNvPr>
          <p:cNvSpPr/>
          <p:nvPr/>
        </p:nvSpPr>
        <p:spPr>
          <a:xfrm>
            <a:off x="15311995" y="5799552"/>
            <a:ext cx="808234" cy="643924"/>
          </a:xfrm>
          <a:custGeom>
            <a:avLst/>
            <a:gdLst/>
            <a:ahLst/>
            <a:cxnLst/>
            <a:rect l="l" t="t" r="r" b="b"/>
            <a:pathLst>
              <a:path w="2061530" h="2198222">
                <a:moveTo>
                  <a:pt x="0" y="0"/>
                </a:moveTo>
                <a:lnTo>
                  <a:pt x="2061530" y="0"/>
                </a:lnTo>
                <a:lnTo>
                  <a:pt x="2061530" y="2198222"/>
                </a:lnTo>
                <a:lnTo>
                  <a:pt x="0" y="2198222"/>
                </a:lnTo>
                <a:lnTo>
                  <a:pt x="0" y="0"/>
                </a:lnTo>
                <a:close/>
              </a:path>
            </a:pathLst>
          </a:custGeom>
          <a:solidFill>
            <a:schemeClr val="bg2">
              <a:lumMod val="90000"/>
            </a:schemeClr>
          </a:solidFill>
          <a:effectLst>
            <a:softEdge rad="190500"/>
          </a:effectLst>
        </p:spPr>
        <p:txBody>
          <a:bodyPr anchor="ctr"/>
          <a:lstStyle/>
          <a:p>
            <a:pPr algn="ctr"/>
            <a:r>
              <a:rPr lang="he-IL" sz="3600" dirty="0"/>
              <a:t>3 </a:t>
            </a:r>
          </a:p>
        </p:txBody>
      </p:sp>
      <p:sp>
        <p:nvSpPr>
          <p:cNvPr id="28" name="TextBox 27">
            <a:extLst>
              <a:ext uri="{FF2B5EF4-FFF2-40B4-BE49-F238E27FC236}">
                <a16:creationId xmlns:a16="http://schemas.microsoft.com/office/drawing/2014/main" id="{DD6E2CEE-8409-1278-BE99-579DCA0B6120}"/>
              </a:ext>
            </a:extLst>
          </p:cNvPr>
          <p:cNvSpPr txBox="1"/>
          <p:nvPr/>
        </p:nvSpPr>
        <p:spPr>
          <a:xfrm>
            <a:off x="4666883" y="3868237"/>
            <a:ext cx="10474017" cy="523220"/>
          </a:xfrm>
          <a:prstGeom prst="rect">
            <a:avLst/>
          </a:prstGeom>
          <a:noFill/>
        </p:spPr>
        <p:txBody>
          <a:bodyPr wrap="square" rtlCol="1">
            <a:spAutoFit/>
          </a:bodyPr>
          <a:lstStyle/>
          <a:p>
            <a:pPr algn="r" rtl="1"/>
            <a:r>
              <a:rPr lang="he-IL" sz="2800" dirty="0">
                <a:latin typeface="Segoe UI Semilight" panose="020B0402040204020203" pitchFamily="34" charset="0"/>
                <a:cs typeface="Segoe UI Semilight" panose="020B0402040204020203" pitchFamily="34" charset="0"/>
              </a:rPr>
              <a:t>חזרה על כללי עבודה לשיעור מקוון.</a:t>
            </a:r>
          </a:p>
        </p:txBody>
      </p:sp>
      <p:grpSp>
        <p:nvGrpSpPr>
          <p:cNvPr id="33" name="Group 32">
            <a:extLst>
              <a:ext uri="{FF2B5EF4-FFF2-40B4-BE49-F238E27FC236}">
                <a16:creationId xmlns:a16="http://schemas.microsoft.com/office/drawing/2014/main" id="{D79C6C35-2621-5D9E-C2BB-20B2CEC9289B}"/>
              </a:ext>
            </a:extLst>
          </p:cNvPr>
          <p:cNvGrpSpPr/>
          <p:nvPr/>
        </p:nvGrpSpPr>
        <p:grpSpPr>
          <a:xfrm>
            <a:off x="2895600" y="4705553"/>
            <a:ext cx="13291837" cy="954107"/>
            <a:chOff x="2054391" y="5111539"/>
            <a:chExt cx="12131122" cy="954107"/>
          </a:xfrm>
        </p:grpSpPr>
        <p:sp>
          <p:nvSpPr>
            <p:cNvPr id="26" name="Freeform 14">
              <a:extLst>
                <a:ext uri="{FF2B5EF4-FFF2-40B4-BE49-F238E27FC236}">
                  <a16:creationId xmlns:a16="http://schemas.microsoft.com/office/drawing/2014/main" id="{8E913E56-E870-258C-2D7E-DF5FE25E9C85}"/>
                </a:ext>
              </a:extLst>
            </p:cNvPr>
            <p:cNvSpPr/>
            <p:nvPr/>
          </p:nvSpPr>
          <p:spPr>
            <a:xfrm>
              <a:off x="13325182" y="5169148"/>
              <a:ext cx="860331" cy="723428"/>
            </a:xfrm>
            <a:custGeom>
              <a:avLst/>
              <a:gdLst/>
              <a:ahLst/>
              <a:cxnLst/>
              <a:rect l="l" t="t" r="r" b="b"/>
              <a:pathLst>
                <a:path w="2061530" h="2198222">
                  <a:moveTo>
                    <a:pt x="0" y="0"/>
                  </a:moveTo>
                  <a:lnTo>
                    <a:pt x="2061530" y="0"/>
                  </a:lnTo>
                  <a:lnTo>
                    <a:pt x="2061530" y="2198222"/>
                  </a:lnTo>
                  <a:lnTo>
                    <a:pt x="0" y="2198222"/>
                  </a:lnTo>
                  <a:lnTo>
                    <a:pt x="0" y="0"/>
                  </a:lnTo>
                  <a:close/>
                </a:path>
              </a:pathLst>
            </a:custGeom>
            <a:solidFill>
              <a:schemeClr val="bg2">
                <a:lumMod val="90000"/>
              </a:schemeClr>
            </a:solidFill>
            <a:effectLst>
              <a:softEdge rad="190500"/>
            </a:effectLst>
          </p:spPr>
          <p:txBody>
            <a:bodyPr anchor="ctr"/>
            <a:lstStyle/>
            <a:p>
              <a:pPr algn="ctr"/>
              <a:r>
                <a:rPr lang="he-IL" sz="3600" dirty="0"/>
                <a:t>2 </a:t>
              </a:r>
            </a:p>
          </p:txBody>
        </p:sp>
        <p:sp>
          <p:nvSpPr>
            <p:cNvPr id="29" name="TextBox 28">
              <a:extLst>
                <a:ext uri="{FF2B5EF4-FFF2-40B4-BE49-F238E27FC236}">
                  <a16:creationId xmlns:a16="http://schemas.microsoft.com/office/drawing/2014/main" id="{B8443869-759C-00D3-37C6-C010F7532AD3}"/>
                </a:ext>
              </a:extLst>
            </p:cNvPr>
            <p:cNvSpPr txBox="1"/>
            <p:nvPr/>
          </p:nvSpPr>
          <p:spPr>
            <a:xfrm>
              <a:off x="2054391" y="5111539"/>
              <a:ext cx="11175974" cy="954107"/>
            </a:xfrm>
            <a:prstGeom prst="rect">
              <a:avLst/>
            </a:prstGeom>
            <a:noFill/>
          </p:spPr>
          <p:txBody>
            <a:bodyPr wrap="square" rtlCol="1">
              <a:spAutoFit/>
            </a:bodyPr>
            <a:lstStyle/>
            <a:p>
              <a:pPr algn="r" rtl="1"/>
              <a:r>
                <a:rPr lang="he-IL" sz="2800" dirty="0">
                  <a:latin typeface="Segoe UI Semilight" panose="020B0402040204020203" pitchFamily="34" charset="0"/>
                  <a:cs typeface="Segoe UI Semilight" panose="020B0402040204020203" pitchFamily="34" charset="0"/>
                </a:rPr>
                <a:t>לפני הקריאה:</a:t>
              </a:r>
              <a:r>
                <a:rPr lang="en-US" sz="2800" dirty="0">
                  <a:latin typeface="Segoe UI Semilight" panose="020B0402040204020203" pitchFamily="34" charset="0"/>
                  <a:cs typeface="Segoe UI Semilight" panose="020B0402040204020203" pitchFamily="34" charset="0"/>
                </a:rPr>
                <a:t> </a:t>
              </a:r>
              <a:r>
                <a:rPr lang="he-IL" sz="2800" dirty="0">
                  <a:latin typeface="Segoe UI Semilight" panose="020B0402040204020203" pitchFamily="34" charset="0"/>
                  <a:cs typeface="Segoe UI Semilight" panose="020B0402040204020203" pitchFamily="34" charset="0"/>
                </a:rPr>
                <a:t> מתיידדים עם מילים מהסיפור ומנסים לנחש מה יסופר בו לפי הכותרת והתמונה. </a:t>
              </a:r>
            </a:p>
          </p:txBody>
        </p:sp>
      </p:grpSp>
      <p:sp>
        <p:nvSpPr>
          <p:cNvPr id="31" name="Freeform 14">
            <a:extLst>
              <a:ext uri="{FF2B5EF4-FFF2-40B4-BE49-F238E27FC236}">
                <a16:creationId xmlns:a16="http://schemas.microsoft.com/office/drawing/2014/main" id="{72DA599F-6635-5548-CC4D-EA4F10F33D48}"/>
              </a:ext>
            </a:extLst>
          </p:cNvPr>
          <p:cNvSpPr/>
          <p:nvPr/>
        </p:nvSpPr>
        <p:spPr>
          <a:xfrm>
            <a:off x="15244787" y="6694499"/>
            <a:ext cx="860331" cy="643923"/>
          </a:xfrm>
          <a:custGeom>
            <a:avLst/>
            <a:gdLst/>
            <a:ahLst/>
            <a:cxnLst/>
            <a:rect l="l" t="t" r="r" b="b"/>
            <a:pathLst>
              <a:path w="2061530" h="2198222">
                <a:moveTo>
                  <a:pt x="0" y="0"/>
                </a:moveTo>
                <a:lnTo>
                  <a:pt x="2061530" y="0"/>
                </a:lnTo>
                <a:lnTo>
                  <a:pt x="2061530" y="2198222"/>
                </a:lnTo>
                <a:lnTo>
                  <a:pt x="0" y="2198222"/>
                </a:lnTo>
                <a:lnTo>
                  <a:pt x="0" y="0"/>
                </a:lnTo>
                <a:close/>
              </a:path>
            </a:pathLst>
          </a:custGeom>
          <a:solidFill>
            <a:schemeClr val="bg2">
              <a:lumMod val="90000"/>
            </a:schemeClr>
          </a:solidFill>
          <a:effectLst>
            <a:softEdge rad="190500"/>
          </a:effectLst>
        </p:spPr>
        <p:txBody>
          <a:bodyPr anchor="ctr"/>
          <a:lstStyle/>
          <a:p>
            <a:pPr algn="ctr"/>
            <a:r>
              <a:rPr lang="he-IL" sz="3600" dirty="0"/>
              <a:t>4 </a:t>
            </a:r>
          </a:p>
        </p:txBody>
      </p:sp>
      <p:sp>
        <p:nvSpPr>
          <p:cNvPr id="32" name="TextBox 31">
            <a:extLst>
              <a:ext uri="{FF2B5EF4-FFF2-40B4-BE49-F238E27FC236}">
                <a16:creationId xmlns:a16="http://schemas.microsoft.com/office/drawing/2014/main" id="{C5C670A4-5882-573A-077E-9E267B5DBF09}"/>
              </a:ext>
            </a:extLst>
          </p:cNvPr>
          <p:cNvSpPr txBox="1"/>
          <p:nvPr/>
        </p:nvSpPr>
        <p:spPr>
          <a:xfrm>
            <a:off x="3655351" y="6793191"/>
            <a:ext cx="11543549" cy="954107"/>
          </a:xfrm>
          <a:prstGeom prst="rect">
            <a:avLst/>
          </a:prstGeom>
          <a:noFill/>
        </p:spPr>
        <p:txBody>
          <a:bodyPr wrap="square" rtlCol="1">
            <a:spAutoFit/>
          </a:bodyPr>
          <a:lstStyle/>
          <a:p>
            <a:pPr algn="r" rtl="1"/>
            <a:r>
              <a:rPr lang="he-IL" sz="2800" dirty="0">
                <a:latin typeface="Segoe UI Semilight" panose="020B0402040204020203" pitchFamily="34" charset="0"/>
                <a:cs typeface="Segoe UI Semilight" panose="020B0402040204020203" pitchFamily="34" charset="0"/>
              </a:rPr>
              <a:t>משלימים קלוז במבנה של בעיה ופתרון.</a:t>
            </a:r>
          </a:p>
          <a:p>
            <a:pPr algn="r" rtl="1"/>
            <a:r>
              <a:rPr lang="he-IL" sz="2800" dirty="0">
                <a:latin typeface="Segoe UI Semilight" panose="020B0402040204020203" pitchFamily="34" charset="0"/>
                <a:cs typeface="Segoe UI Semilight" panose="020B0402040204020203" pitchFamily="34" charset="0"/>
              </a:rPr>
              <a:t> </a:t>
            </a:r>
          </a:p>
        </p:txBody>
      </p:sp>
      <p:sp>
        <p:nvSpPr>
          <p:cNvPr id="36" name="TextBox 35">
            <a:extLst>
              <a:ext uri="{FF2B5EF4-FFF2-40B4-BE49-F238E27FC236}">
                <a16:creationId xmlns:a16="http://schemas.microsoft.com/office/drawing/2014/main" id="{49BE7479-C662-843D-4755-4017A59EA3C5}"/>
              </a:ext>
            </a:extLst>
          </p:cNvPr>
          <p:cNvSpPr txBox="1"/>
          <p:nvPr/>
        </p:nvSpPr>
        <p:spPr>
          <a:xfrm>
            <a:off x="3359810" y="5904093"/>
            <a:ext cx="11884978" cy="523220"/>
          </a:xfrm>
          <a:prstGeom prst="rect">
            <a:avLst/>
          </a:prstGeom>
          <a:noFill/>
        </p:spPr>
        <p:txBody>
          <a:bodyPr wrap="square" rtlCol="1">
            <a:spAutoFit/>
          </a:bodyPr>
          <a:lstStyle/>
          <a:p>
            <a:pPr algn="r" rtl="1"/>
            <a:r>
              <a:rPr lang="he-IL" sz="2800" dirty="0">
                <a:latin typeface="Segoe UI Semilight" panose="020B0402040204020203" pitchFamily="34" charset="0"/>
                <a:cs typeface="Segoe UI Semilight" panose="020B0402040204020203" pitchFamily="34" charset="0"/>
              </a:rPr>
              <a:t> מאזינים לסיפור ולאחר מכן קוראים אותו באופן עצמאי תוך דגש על דיוק והבנה.</a:t>
            </a:r>
          </a:p>
        </p:txBody>
      </p:sp>
      <p:sp>
        <p:nvSpPr>
          <p:cNvPr id="35" name="TextBox 34">
            <a:extLst>
              <a:ext uri="{FF2B5EF4-FFF2-40B4-BE49-F238E27FC236}">
                <a16:creationId xmlns:a16="http://schemas.microsoft.com/office/drawing/2014/main" id="{9626B182-343A-01F2-A2AF-2C603A40C22D}"/>
              </a:ext>
            </a:extLst>
          </p:cNvPr>
          <p:cNvSpPr txBox="1"/>
          <p:nvPr/>
        </p:nvSpPr>
        <p:spPr>
          <a:xfrm>
            <a:off x="1347627" y="560509"/>
            <a:ext cx="1297724" cy="1692579"/>
          </a:xfrm>
          <a:prstGeom prst="rect">
            <a:avLst/>
          </a:prstGeom>
          <a:noFill/>
        </p:spPr>
        <p:txBody>
          <a:bodyPr wrap="square">
            <a:spAutoFit/>
          </a:bodyPr>
          <a:lstStyle/>
          <a:p>
            <a:pPr marL="0" lvl="0" indent="0" algn="ctr">
              <a:lnSpc>
                <a:spcPts val="14372"/>
              </a:lnSpc>
              <a:spcBef>
                <a:spcPct val="0"/>
              </a:spcBef>
            </a:pPr>
            <a:r>
              <a:rPr lang="en-US" sz="6600" b="1" dirty="0">
                <a:solidFill>
                  <a:srgbClr val="2B3547"/>
                </a:solidFill>
                <a:latin typeface="Amatic SC Bold"/>
              </a:rPr>
              <a:t>1</a:t>
            </a:r>
          </a:p>
        </p:txBody>
      </p:sp>
      <p:sp>
        <p:nvSpPr>
          <p:cNvPr id="15" name="Freeform 14">
            <a:extLst>
              <a:ext uri="{FF2B5EF4-FFF2-40B4-BE49-F238E27FC236}">
                <a16:creationId xmlns:a16="http://schemas.microsoft.com/office/drawing/2014/main" id="{6EFBC532-FE74-CC53-AA30-90068DC44F37}"/>
              </a:ext>
            </a:extLst>
          </p:cNvPr>
          <p:cNvSpPr/>
          <p:nvPr/>
        </p:nvSpPr>
        <p:spPr>
          <a:xfrm>
            <a:off x="15244788" y="7574705"/>
            <a:ext cx="860331" cy="643923"/>
          </a:xfrm>
          <a:custGeom>
            <a:avLst/>
            <a:gdLst/>
            <a:ahLst/>
            <a:cxnLst/>
            <a:rect l="l" t="t" r="r" b="b"/>
            <a:pathLst>
              <a:path w="2061530" h="2198222">
                <a:moveTo>
                  <a:pt x="0" y="0"/>
                </a:moveTo>
                <a:lnTo>
                  <a:pt x="2061530" y="0"/>
                </a:lnTo>
                <a:lnTo>
                  <a:pt x="2061530" y="2198222"/>
                </a:lnTo>
                <a:lnTo>
                  <a:pt x="0" y="2198222"/>
                </a:lnTo>
                <a:lnTo>
                  <a:pt x="0" y="0"/>
                </a:lnTo>
                <a:close/>
              </a:path>
            </a:pathLst>
          </a:custGeom>
          <a:solidFill>
            <a:schemeClr val="bg2">
              <a:lumMod val="90000"/>
            </a:schemeClr>
          </a:solidFill>
          <a:effectLst>
            <a:softEdge rad="190500"/>
          </a:effectLst>
        </p:spPr>
        <p:txBody>
          <a:bodyPr anchor="ctr"/>
          <a:lstStyle/>
          <a:p>
            <a:pPr algn="ctr"/>
            <a:r>
              <a:rPr lang="he-IL" sz="3600" dirty="0"/>
              <a:t>5 </a:t>
            </a:r>
          </a:p>
        </p:txBody>
      </p:sp>
      <p:sp>
        <p:nvSpPr>
          <p:cNvPr id="19" name="TextBox 18">
            <a:extLst>
              <a:ext uri="{FF2B5EF4-FFF2-40B4-BE49-F238E27FC236}">
                <a16:creationId xmlns:a16="http://schemas.microsoft.com/office/drawing/2014/main" id="{5F9733CC-47DC-E8D0-A798-346EFB63D1D8}"/>
              </a:ext>
            </a:extLst>
          </p:cNvPr>
          <p:cNvSpPr txBox="1"/>
          <p:nvPr/>
        </p:nvSpPr>
        <p:spPr>
          <a:xfrm>
            <a:off x="6673687" y="7635056"/>
            <a:ext cx="8532575" cy="523220"/>
          </a:xfrm>
          <a:prstGeom prst="rect">
            <a:avLst/>
          </a:prstGeom>
          <a:noFill/>
        </p:spPr>
        <p:txBody>
          <a:bodyPr wrap="square" rtlCol="1">
            <a:spAutoFit/>
          </a:bodyPr>
          <a:lstStyle/>
          <a:p>
            <a:pPr algn="r" rtl="1"/>
            <a:r>
              <a:rPr lang="he-IL" sz="2800" dirty="0">
                <a:latin typeface="Segoe UI Semilight" panose="020B0402040204020203" pitchFamily="34" charset="0"/>
                <a:cs typeface="Segoe UI Semilight" panose="020B0402040204020203" pitchFamily="34" charset="0"/>
              </a:rPr>
              <a:t>פינת הלשון: שורשים ומשפחות מילים.</a:t>
            </a:r>
          </a:p>
        </p:txBody>
      </p:sp>
      <p:sp>
        <p:nvSpPr>
          <p:cNvPr id="30" name="Freeform 14">
            <a:extLst>
              <a:ext uri="{FF2B5EF4-FFF2-40B4-BE49-F238E27FC236}">
                <a16:creationId xmlns:a16="http://schemas.microsoft.com/office/drawing/2014/main" id="{0F021C37-DEF7-C437-D00E-08819656F49F}"/>
              </a:ext>
            </a:extLst>
          </p:cNvPr>
          <p:cNvSpPr/>
          <p:nvPr/>
        </p:nvSpPr>
        <p:spPr>
          <a:xfrm>
            <a:off x="15251875" y="8453383"/>
            <a:ext cx="860331" cy="643923"/>
          </a:xfrm>
          <a:custGeom>
            <a:avLst/>
            <a:gdLst/>
            <a:ahLst/>
            <a:cxnLst/>
            <a:rect l="l" t="t" r="r" b="b"/>
            <a:pathLst>
              <a:path w="2061530" h="2198222">
                <a:moveTo>
                  <a:pt x="0" y="0"/>
                </a:moveTo>
                <a:lnTo>
                  <a:pt x="2061530" y="0"/>
                </a:lnTo>
                <a:lnTo>
                  <a:pt x="2061530" y="2198222"/>
                </a:lnTo>
                <a:lnTo>
                  <a:pt x="0" y="2198222"/>
                </a:lnTo>
                <a:lnTo>
                  <a:pt x="0" y="0"/>
                </a:lnTo>
                <a:close/>
              </a:path>
            </a:pathLst>
          </a:custGeom>
          <a:solidFill>
            <a:schemeClr val="bg2">
              <a:lumMod val="90000"/>
            </a:schemeClr>
          </a:solidFill>
          <a:effectLst>
            <a:softEdge rad="190500"/>
          </a:effectLst>
        </p:spPr>
        <p:txBody>
          <a:bodyPr anchor="ctr"/>
          <a:lstStyle/>
          <a:p>
            <a:pPr algn="ctr"/>
            <a:r>
              <a:rPr lang="he-IL" sz="3600" dirty="0"/>
              <a:t>6 </a:t>
            </a:r>
          </a:p>
        </p:txBody>
      </p:sp>
      <p:sp>
        <p:nvSpPr>
          <p:cNvPr id="34" name="TextBox 33">
            <a:extLst>
              <a:ext uri="{FF2B5EF4-FFF2-40B4-BE49-F238E27FC236}">
                <a16:creationId xmlns:a16="http://schemas.microsoft.com/office/drawing/2014/main" id="{A2514412-D95B-3C57-2E0E-39147A2BAE15}"/>
              </a:ext>
            </a:extLst>
          </p:cNvPr>
          <p:cNvSpPr txBox="1"/>
          <p:nvPr/>
        </p:nvSpPr>
        <p:spPr>
          <a:xfrm>
            <a:off x="6608325" y="8517247"/>
            <a:ext cx="8532575" cy="523220"/>
          </a:xfrm>
          <a:prstGeom prst="rect">
            <a:avLst/>
          </a:prstGeom>
          <a:noFill/>
        </p:spPr>
        <p:txBody>
          <a:bodyPr wrap="square" rtlCol="1">
            <a:spAutoFit/>
          </a:bodyPr>
          <a:lstStyle/>
          <a:p>
            <a:pPr algn="r" rtl="1"/>
            <a:r>
              <a:rPr lang="he-IL" sz="2800" dirty="0">
                <a:latin typeface="Segoe UI Semilight" panose="020B0402040204020203" pitchFamily="34" charset="0"/>
                <a:cs typeface="Segoe UI Semilight" panose="020B0402040204020203" pitchFamily="34" charset="0"/>
              </a:rPr>
              <a:t>סיכום ומשוב.</a:t>
            </a:r>
          </a:p>
        </p:txBody>
      </p:sp>
      <p:sp>
        <p:nvSpPr>
          <p:cNvPr id="37" name="TextBox 36">
            <a:extLst>
              <a:ext uri="{FF2B5EF4-FFF2-40B4-BE49-F238E27FC236}">
                <a16:creationId xmlns:a16="http://schemas.microsoft.com/office/drawing/2014/main" id="{66145777-C305-EB84-6DCC-2BB14E5822BA}"/>
              </a:ext>
            </a:extLst>
          </p:cNvPr>
          <p:cNvSpPr txBox="1"/>
          <p:nvPr/>
        </p:nvSpPr>
        <p:spPr>
          <a:xfrm>
            <a:off x="3432489" y="9544975"/>
            <a:ext cx="10849376" cy="689932"/>
          </a:xfrm>
          <a:prstGeom prst="rect">
            <a:avLst/>
          </a:prstGeom>
          <a:noFill/>
        </p:spPr>
        <p:txBody>
          <a:bodyPr wrap="square">
            <a:spAutoFit/>
          </a:bodyPr>
          <a:lstStyle/>
          <a:p>
            <a:endParaRPr lang="he-IL" dirty="0">
              <a:solidFill>
                <a:srgbClr val="000000"/>
              </a:solidFill>
              <a:effectLst/>
              <a:latin typeface="YAFdtfahXt8 0"/>
            </a:endParaRPr>
          </a:p>
          <a:p>
            <a:pPr algn="ctr" rtl="1">
              <a:lnSpc>
                <a:spcPts val="2500"/>
              </a:lnSpc>
            </a:pPr>
            <a:r>
              <a:rPr lang="he-IL" sz="2400" b="0" i="0" dirty="0">
                <a:solidFill>
                  <a:srgbClr val="000000"/>
                </a:solidFill>
                <a:effectLst/>
                <a:latin typeface="Segoe UI Semilight" panose="020B0402040204020203" pitchFamily="34" charset="0"/>
                <a:cs typeface="Segoe UI Semilight" panose="020B0402040204020203" pitchFamily="34" charset="0"/>
              </a:rPr>
              <a:t>המזכירות הפדגוגית, אגף שפות – הפיקוח על הוראת העברית ביסודי</a:t>
            </a:r>
            <a:endParaRPr lang="he-IL" sz="2800" dirty="0">
              <a:solidFill>
                <a:srgbClr val="000000"/>
              </a:solidFill>
              <a:effectLst/>
              <a:latin typeface="Segoe UI Semilight" panose="020B0402040204020203" pitchFamily="34" charset="0"/>
              <a:cs typeface="Segoe UI Semilight" panose="020B0402040204020203"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5" name="Freeform 14">
            <a:extLst>
              <a:ext uri="{FF2B5EF4-FFF2-40B4-BE49-F238E27FC236}">
                <a16:creationId xmlns:a16="http://schemas.microsoft.com/office/drawing/2014/main" id="{86216208-CF52-EBC9-79D5-4DB2CC614B7C}"/>
              </a:ext>
            </a:extLst>
          </p:cNvPr>
          <p:cNvSpPr/>
          <p:nvPr/>
        </p:nvSpPr>
        <p:spPr>
          <a:xfrm>
            <a:off x="14083895" y="4177300"/>
            <a:ext cx="860331" cy="723428"/>
          </a:xfrm>
          <a:custGeom>
            <a:avLst/>
            <a:gdLst/>
            <a:ahLst/>
            <a:cxnLst/>
            <a:rect l="l" t="t" r="r" b="b"/>
            <a:pathLst>
              <a:path w="2061530" h="2198222">
                <a:moveTo>
                  <a:pt x="0" y="0"/>
                </a:moveTo>
                <a:lnTo>
                  <a:pt x="2061530" y="0"/>
                </a:lnTo>
                <a:lnTo>
                  <a:pt x="2061530" y="2198222"/>
                </a:lnTo>
                <a:lnTo>
                  <a:pt x="0" y="21982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nchor="ctr"/>
          <a:lstStyle/>
          <a:p>
            <a:pPr algn="ctr"/>
            <a:r>
              <a:rPr lang="he-IL" sz="3600" b="1" dirty="0"/>
              <a:t> </a:t>
            </a:r>
          </a:p>
        </p:txBody>
      </p:sp>
      <p:sp>
        <p:nvSpPr>
          <p:cNvPr id="3" name="Freeform 3"/>
          <p:cNvSpPr/>
          <p:nvPr/>
        </p:nvSpPr>
        <p:spPr>
          <a:xfrm>
            <a:off x="1184867" y="592382"/>
            <a:ext cx="15912846" cy="8715113"/>
          </a:xfrm>
          <a:custGeom>
            <a:avLst/>
            <a:gdLst/>
            <a:ahLst/>
            <a:cxnLst/>
            <a:rect l="l" t="t" r="r" b="b"/>
            <a:pathLst>
              <a:path w="4573625" h="2438512">
                <a:moveTo>
                  <a:pt x="4573625" y="2438512"/>
                </a:moveTo>
                <a:lnTo>
                  <a:pt x="0" y="2430892"/>
                </a:lnTo>
                <a:lnTo>
                  <a:pt x="0" y="858967"/>
                </a:lnTo>
                <a:lnTo>
                  <a:pt x="17780" y="19050"/>
                </a:lnTo>
                <a:lnTo>
                  <a:pt x="2278654" y="0"/>
                </a:lnTo>
                <a:lnTo>
                  <a:pt x="4554575" y="5080"/>
                </a:lnTo>
                <a:close/>
              </a:path>
            </a:pathLst>
          </a:custGeom>
          <a:solidFill>
            <a:srgbClr val="FFFFFF"/>
          </a:solidFill>
        </p:spPr>
        <p:txBody>
          <a:bodyPr/>
          <a:lstStyle/>
          <a:p>
            <a:endParaRPr lang="he-IL" dirty="0"/>
          </a:p>
        </p:txBody>
      </p:sp>
      <p:sp>
        <p:nvSpPr>
          <p:cNvPr id="4" name="Freeform 4"/>
          <p:cNvSpPr/>
          <p:nvPr/>
        </p:nvSpPr>
        <p:spPr>
          <a:xfrm>
            <a:off x="1389994" y="869236"/>
            <a:ext cx="15601520" cy="8303555"/>
          </a:xfrm>
          <a:custGeom>
            <a:avLst/>
            <a:gdLst/>
            <a:ahLst/>
            <a:cxnLst/>
            <a:rect l="l" t="t" r="r" b="b"/>
            <a:pathLst>
              <a:path w="4602835" h="2465182">
                <a:moveTo>
                  <a:pt x="4568545" y="21590"/>
                </a:moveTo>
                <a:cubicBezTo>
                  <a:pt x="4569815" y="34290"/>
                  <a:pt x="4569815" y="44450"/>
                  <a:pt x="4571085" y="54610"/>
                </a:cubicBezTo>
                <a:cubicBezTo>
                  <a:pt x="4573625" y="100535"/>
                  <a:pt x="4574895" y="152946"/>
                  <a:pt x="4577435" y="203486"/>
                </a:cubicBezTo>
                <a:cubicBezTo>
                  <a:pt x="4577435" y="276488"/>
                  <a:pt x="4590135" y="1715933"/>
                  <a:pt x="4596485" y="1788934"/>
                </a:cubicBezTo>
                <a:cubicBezTo>
                  <a:pt x="4602835" y="1899373"/>
                  <a:pt x="4599025" y="2011683"/>
                  <a:pt x="4599025" y="2122122"/>
                </a:cubicBezTo>
                <a:cubicBezTo>
                  <a:pt x="4599025" y="2219458"/>
                  <a:pt x="4600295" y="2309306"/>
                  <a:pt x="4601565" y="2404222"/>
                </a:cubicBezTo>
                <a:cubicBezTo>
                  <a:pt x="4601565" y="2425812"/>
                  <a:pt x="4601565" y="2439782"/>
                  <a:pt x="4601565" y="2463912"/>
                </a:cubicBezTo>
                <a:cubicBezTo>
                  <a:pt x="4578705" y="2463912"/>
                  <a:pt x="4558385" y="2465182"/>
                  <a:pt x="4528697" y="2463912"/>
                </a:cubicBezTo>
                <a:cubicBezTo>
                  <a:pt x="4297256" y="2458832"/>
                  <a:pt x="4062255" y="2465182"/>
                  <a:pt x="3830814" y="2460102"/>
                </a:cubicBezTo>
                <a:cubicBezTo>
                  <a:pt x="3691950" y="2456292"/>
                  <a:pt x="3556646" y="2458832"/>
                  <a:pt x="3417782" y="2456292"/>
                </a:cubicBezTo>
                <a:cubicBezTo>
                  <a:pt x="3353690" y="2455022"/>
                  <a:pt x="3289599" y="2453752"/>
                  <a:pt x="3225508" y="2452482"/>
                </a:cubicBezTo>
                <a:cubicBezTo>
                  <a:pt x="3186341" y="2452482"/>
                  <a:pt x="3150735" y="2453752"/>
                  <a:pt x="3111568" y="2453752"/>
                </a:cubicBezTo>
                <a:cubicBezTo>
                  <a:pt x="3011871" y="2452482"/>
                  <a:pt x="2737702" y="2453752"/>
                  <a:pt x="2638005" y="2452482"/>
                </a:cubicBezTo>
                <a:cubicBezTo>
                  <a:pt x="2566792" y="2451212"/>
                  <a:pt x="1142542" y="2460102"/>
                  <a:pt x="1071330" y="2458832"/>
                </a:cubicBezTo>
                <a:cubicBezTo>
                  <a:pt x="1053527" y="2458832"/>
                  <a:pt x="1032163" y="2460102"/>
                  <a:pt x="1014360" y="2460102"/>
                </a:cubicBezTo>
                <a:cubicBezTo>
                  <a:pt x="971632" y="2460102"/>
                  <a:pt x="932465" y="2461372"/>
                  <a:pt x="889738" y="2461372"/>
                </a:cubicBezTo>
                <a:cubicBezTo>
                  <a:pt x="782919" y="2461372"/>
                  <a:pt x="679661" y="2460102"/>
                  <a:pt x="572842" y="2458832"/>
                </a:cubicBezTo>
                <a:cubicBezTo>
                  <a:pt x="508751" y="2457562"/>
                  <a:pt x="444660" y="2456292"/>
                  <a:pt x="384129" y="2455022"/>
                </a:cubicBezTo>
                <a:cubicBezTo>
                  <a:pt x="270189" y="2453752"/>
                  <a:pt x="156249" y="2452482"/>
                  <a:pt x="48260" y="2452482"/>
                </a:cubicBezTo>
                <a:cubicBezTo>
                  <a:pt x="38100" y="2452482"/>
                  <a:pt x="29210" y="2452482"/>
                  <a:pt x="19050" y="2451212"/>
                </a:cubicBezTo>
                <a:cubicBezTo>
                  <a:pt x="10160" y="2449942"/>
                  <a:pt x="5080" y="2443592"/>
                  <a:pt x="7620" y="2434702"/>
                </a:cubicBezTo>
                <a:cubicBezTo>
                  <a:pt x="16510" y="2402898"/>
                  <a:pt x="12700" y="2356102"/>
                  <a:pt x="11430" y="2307434"/>
                </a:cubicBezTo>
                <a:cubicBezTo>
                  <a:pt x="10160" y="2208226"/>
                  <a:pt x="6350" y="2110891"/>
                  <a:pt x="7620" y="2011683"/>
                </a:cubicBezTo>
                <a:cubicBezTo>
                  <a:pt x="5080" y="1888142"/>
                  <a:pt x="0" y="358849"/>
                  <a:pt x="7620" y="233435"/>
                </a:cubicBezTo>
                <a:cubicBezTo>
                  <a:pt x="8890" y="209102"/>
                  <a:pt x="7620" y="182896"/>
                  <a:pt x="8890" y="158562"/>
                </a:cubicBezTo>
                <a:cubicBezTo>
                  <a:pt x="10160" y="119253"/>
                  <a:pt x="12700" y="76201"/>
                  <a:pt x="13970" y="44450"/>
                </a:cubicBezTo>
                <a:cubicBezTo>
                  <a:pt x="13970" y="41910"/>
                  <a:pt x="15240" y="39370"/>
                  <a:pt x="16510" y="38100"/>
                </a:cubicBezTo>
                <a:cubicBezTo>
                  <a:pt x="38100" y="35560"/>
                  <a:pt x="67233" y="30480"/>
                  <a:pt x="124203" y="29210"/>
                </a:cubicBezTo>
                <a:cubicBezTo>
                  <a:pt x="220340" y="25400"/>
                  <a:pt x="316477" y="22860"/>
                  <a:pt x="416175" y="20320"/>
                </a:cubicBezTo>
                <a:cubicBezTo>
                  <a:pt x="483827" y="17780"/>
                  <a:pt x="551478" y="16510"/>
                  <a:pt x="615570" y="13970"/>
                </a:cubicBezTo>
                <a:cubicBezTo>
                  <a:pt x="679661" y="11430"/>
                  <a:pt x="747313" y="8890"/>
                  <a:pt x="811404" y="8890"/>
                </a:cubicBezTo>
                <a:cubicBezTo>
                  <a:pt x="882617" y="7620"/>
                  <a:pt x="953829" y="10160"/>
                  <a:pt x="1025042" y="8890"/>
                </a:cubicBezTo>
                <a:cubicBezTo>
                  <a:pt x="1114057" y="8890"/>
                  <a:pt x="2727021" y="6350"/>
                  <a:pt x="2816036" y="5080"/>
                </a:cubicBezTo>
                <a:cubicBezTo>
                  <a:pt x="2901491" y="3810"/>
                  <a:pt x="2986946" y="2540"/>
                  <a:pt x="3075962" y="2540"/>
                </a:cubicBezTo>
                <a:cubicBezTo>
                  <a:pt x="3221947" y="1270"/>
                  <a:pt x="3364372" y="0"/>
                  <a:pt x="3510358" y="0"/>
                </a:cubicBezTo>
                <a:cubicBezTo>
                  <a:pt x="3570889" y="0"/>
                  <a:pt x="3634980" y="2540"/>
                  <a:pt x="3695511" y="2540"/>
                </a:cubicBezTo>
                <a:cubicBezTo>
                  <a:pt x="3862860" y="3810"/>
                  <a:pt x="4033770" y="5080"/>
                  <a:pt x="4201119" y="7620"/>
                </a:cubicBezTo>
                <a:cubicBezTo>
                  <a:pt x="4290135" y="8890"/>
                  <a:pt x="4379151" y="12700"/>
                  <a:pt x="4468166" y="16510"/>
                </a:cubicBezTo>
                <a:cubicBezTo>
                  <a:pt x="4489530" y="16510"/>
                  <a:pt x="4510894" y="16510"/>
                  <a:pt x="4528697" y="16510"/>
                </a:cubicBezTo>
                <a:cubicBezTo>
                  <a:pt x="4549495" y="17780"/>
                  <a:pt x="4558385" y="20320"/>
                  <a:pt x="4568545" y="21590"/>
                </a:cubicBezTo>
                <a:close/>
                <a:moveTo>
                  <a:pt x="4578705" y="2447402"/>
                </a:moveTo>
                <a:cubicBezTo>
                  <a:pt x="4579975" y="2430892"/>
                  <a:pt x="4581245" y="2418192"/>
                  <a:pt x="4581245" y="2405492"/>
                </a:cubicBezTo>
                <a:cubicBezTo>
                  <a:pt x="4579975" y="2299947"/>
                  <a:pt x="4578705" y="2200739"/>
                  <a:pt x="4578705" y="2094044"/>
                </a:cubicBezTo>
                <a:cubicBezTo>
                  <a:pt x="4578705" y="2045377"/>
                  <a:pt x="4581245" y="1996709"/>
                  <a:pt x="4579975" y="1948041"/>
                </a:cubicBezTo>
                <a:cubicBezTo>
                  <a:pt x="4579975" y="1903117"/>
                  <a:pt x="4578705" y="1856321"/>
                  <a:pt x="4577435" y="1811396"/>
                </a:cubicBezTo>
                <a:cubicBezTo>
                  <a:pt x="4572355" y="1742138"/>
                  <a:pt x="4560925" y="308309"/>
                  <a:pt x="4560925" y="239051"/>
                </a:cubicBezTo>
                <a:cubicBezTo>
                  <a:pt x="4558385" y="181024"/>
                  <a:pt x="4555845" y="121125"/>
                  <a:pt x="4553305" y="63500"/>
                </a:cubicBezTo>
                <a:cubicBezTo>
                  <a:pt x="4552035" y="44450"/>
                  <a:pt x="4550765" y="43180"/>
                  <a:pt x="4518015" y="41910"/>
                </a:cubicBezTo>
                <a:cubicBezTo>
                  <a:pt x="4507333" y="41910"/>
                  <a:pt x="4500212" y="41910"/>
                  <a:pt x="4489530" y="40640"/>
                </a:cubicBezTo>
                <a:cubicBezTo>
                  <a:pt x="4400514" y="36830"/>
                  <a:pt x="4307938" y="31750"/>
                  <a:pt x="4218922" y="30480"/>
                </a:cubicBezTo>
                <a:cubicBezTo>
                  <a:pt x="4001724" y="26670"/>
                  <a:pt x="3780966" y="25400"/>
                  <a:pt x="3563768" y="22860"/>
                </a:cubicBezTo>
                <a:cubicBezTo>
                  <a:pt x="3531722" y="22860"/>
                  <a:pt x="3496116" y="22860"/>
                  <a:pt x="3464070" y="22860"/>
                </a:cubicBezTo>
                <a:cubicBezTo>
                  <a:pt x="3410661" y="22860"/>
                  <a:pt x="3357251" y="22860"/>
                  <a:pt x="3307403" y="22860"/>
                </a:cubicBezTo>
                <a:cubicBezTo>
                  <a:pt x="3193463" y="22860"/>
                  <a:pt x="3079522" y="22860"/>
                  <a:pt x="2969143" y="24130"/>
                </a:cubicBezTo>
                <a:cubicBezTo>
                  <a:pt x="2873006" y="25400"/>
                  <a:pt x="1252922" y="29210"/>
                  <a:pt x="1156785" y="29210"/>
                </a:cubicBezTo>
                <a:cubicBezTo>
                  <a:pt x="1000117" y="29210"/>
                  <a:pt x="843450" y="26670"/>
                  <a:pt x="686782" y="33020"/>
                </a:cubicBezTo>
                <a:cubicBezTo>
                  <a:pt x="604888" y="36830"/>
                  <a:pt x="526554" y="36830"/>
                  <a:pt x="448220" y="38100"/>
                </a:cubicBezTo>
                <a:cubicBezTo>
                  <a:pt x="312917" y="41910"/>
                  <a:pt x="177613" y="45720"/>
                  <a:pt x="49530" y="50800"/>
                </a:cubicBezTo>
                <a:cubicBezTo>
                  <a:pt x="36830" y="50800"/>
                  <a:pt x="34290" y="53340"/>
                  <a:pt x="33020" y="70585"/>
                </a:cubicBezTo>
                <a:cubicBezTo>
                  <a:pt x="31750" y="104279"/>
                  <a:pt x="31750" y="137972"/>
                  <a:pt x="30480" y="171665"/>
                </a:cubicBezTo>
                <a:cubicBezTo>
                  <a:pt x="29210" y="227820"/>
                  <a:pt x="26670" y="282103"/>
                  <a:pt x="25400" y="338259"/>
                </a:cubicBezTo>
                <a:cubicBezTo>
                  <a:pt x="20320" y="398157"/>
                  <a:pt x="26670" y="1861936"/>
                  <a:pt x="29210" y="1921835"/>
                </a:cubicBezTo>
                <a:cubicBezTo>
                  <a:pt x="29210" y="1985477"/>
                  <a:pt x="29210" y="2050992"/>
                  <a:pt x="30480" y="2114634"/>
                </a:cubicBezTo>
                <a:cubicBezTo>
                  <a:pt x="30480" y="2161430"/>
                  <a:pt x="33020" y="2208226"/>
                  <a:pt x="33020" y="2255022"/>
                </a:cubicBezTo>
                <a:cubicBezTo>
                  <a:pt x="33020" y="2305562"/>
                  <a:pt x="33020" y="2356102"/>
                  <a:pt x="31750" y="2405492"/>
                </a:cubicBezTo>
                <a:cubicBezTo>
                  <a:pt x="31750" y="2409302"/>
                  <a:pt x="31750" y="2411842"/>
                  <a:pt x="31750" y="2415652"/>
                </a:cubicBezTo>
                <a:cubicBezTo>
                  <a:pt x="31750" y="2425812"/>
                  <a:pt x="35560" y="2429622"/>
                  <a:pt x="44450" y="2429622"/>
                </a:cubicBezTo>
                <a:cubicBezTo>
                  <a:pt x="74355" y="2429622"/>
                  <a:pt x="124203" y="2430892"/>
                  <a:pt x="170492" y="2430892"/>
                </a:cubicBezTo>
                <a:cubicBezTo>
                  <a:pt x="238143" y="2430892"/>
                  <a:pt x="309356" y="2428352"/>
                  <a:pt x="377008" y="2430892"/>
                </a:cubicBezTo>
                <a:cubicBezTo>
                  <a:pt x="487387" y="2434702"/>
                  <a:pt x="597767" y="2437242"/>
                  <a:pt x="708146" y="2435972"/>
                </a:cubicBezTo>
                <a:cubicBezTo>
                  <a:pt x="779358" y="2434702"/>
                  <a:pt x="847010" y="2437242"/>
                  <a:pt x="918223" y="2437242"/>
                </a:cubicBezTo>
                <a:cubicBezTo>
                  <a:pt x="1021481" y="2437242"/>
                  <a:pt x="1124739" y="2435972"/>
                  <a:pt x="1227997" y="2437242"/>
                </a:cubicBezTo>
                <a:cubicBezTo>
                  <a:pt x="1381104" y="2438512"/>
                  <a:pt x="3061719" y="2428352"/>
                  <a:pt x="3218387" y="2430892"/>
                </a:cubicBezTo>
                <a:cubicBezTo>
                  <a:pt x="3286039" y="2432162"/>
                  <a:pt x="3353690" y="2433432"/>
                  <a:pt x="3417782" y="2433432"/>
                </a:cubicBezTo>
                <a:cubicBezTo>
                  <a:pt x="3535282" y="2435972"/>
                  <a:pt x="3649222" y="2432162"/>
                  <a:pt x="3766723" y="2435972"/>
                </a:cubicBezTo>
                <a:cubicBezTo>
                  <a:pt x="3862860" y="2438512"/>
                  <a:pt x="3958997" y="2438512"/>
                  <a:pt x="4055134" y="2441052"/>
                </a:cubicBezTo>
                <a:cubicBezTo>
                  <a:pt x="4197559" y="2444862"/>
                  <a:pt x="4339984" y="2447402"/>
                  <a:pt x="4482409" y="2448672"/>
                </a:cubicBezTo>
                <a:cubicBezTo>
                  <a:pt x="4535818" y="2448672"/>
                  <a:pt x="4558385" y="2447402"/>
                  <a:pt x="4578705" y="2447402"/>
                </a:cubicBezTo>
                <a:close/>
              </a:path>
            </a:pathLst>
          </a:custGeom>
          <a:solidFill>
            <a:srgbClr val="FFFFFF"/>
          </a:solidFill>
        </p:spPr>
        <p:txBody>
          <a:bodyPr/>
          <a:lstStyle/>
          <a:p>
            <a:endParaRPr lang="he-IL"/>
          </a:p>
        </p:txBody>
      </p:sp>
      <p:grpSp>
        <p:nvGrpSpPr>
          <p:cNvPr id="5" name="Group 5"/>
          <p:cNvGrpSpPr/>
          <p:nvPr/>
        </p:nvGrpSpPr>
        <p:grpSpPr>
          <a:xfrm>
            <a:off x="533400" y="264749"/>
            <a:ext cx="16775901" cy="9679351"/>
            <a:chOff x="0" y="0"/>
            <a:chExt cx="20365976" cy="11398038"/>
          </a:xfrm>
        </p:grpSpPr>
        <p:sp>
          <p:nvSpPr>
            <p:cNvPr id="6" name="Freeform 6"/>
            <p:cNvSpPr/>
            <p:nvPr/>
          </p:nvSpPr>
          <p:spPr>
            <a:xfrm>
              <a:off x="305484" y="6418625"/>
              <a:ext cx="7876909" cy="4604975"/>
            </a:xfrm>
            <a:custGeom>
              <a:avLst/>
              <a:gdLst/>
              <a:ahLst/>
              <a:cxnLst/>
              <a:rect l="l" t="t" r="r" b="b"/>
              <a:pathLst>
                <a:path w="7876909" h="4604975">
                  <a:moveTo>
                    <a:pt x="0" y="0"/>
                  </a:moveTo>
                  <a:lnTo>
                    <a:pt x="7876909" y="0"/>
                  </a:lnTo>
                  <a:lnTo>
                    <a:pt x="7876909" y="4604975"/>
                  </a:lnTo>
                  <a:lnTo>
                    <a:pt x="0" y="4604975"/>
                  </a:lnTo>
                  <a:lnTo>
                    <a:pt x="0" y="0"/>
                  </a:lnTo>
                  <a:close/>
                </a:path>
              </a:pathLst>
            </a:custGeom>
            <a:blipFill>
              <a:blip r:embed="rId5">
                <a:extLst>
                  <a:ext uri="{96DAC541-7B7A-43D3-8B79-37D633B846F1}">
                    <asvg:svgBlip xmlns:asvg="http://schemas.microsoft.com/office/drawing/2016/SVG/main" r:embed="rId6"/>
                  </a:ext>
                </a:extLst>
              </a:blip>
              <a:stretch>
                <a:fillRect t="-42938" r="-8141"/>
              </a:stretch>
            </a:blipFill>
          </p:spPr>
          <p:txBody>
            <a:bodyPr/>
            <a:lstStyle/>
            <a:p>
              <a:endParaRPr lang="he-IL"/>
            </a:p>
          </p:txBody>
        </p:sp>
        <p:sp>
          <p:nvSpPr>
            <p:cNvPr id="7" name="Freeform 7"/>
            <p:cNvSpPr/>
            <p:nvPr/>
          </p:nvSpPr>
          <p:spPr>
            <a:xfrm rot="-5400000">
              <a:off x="-1130292" y="8374487"/>
              <a:ext cx="2944316" cy="647750"/>
            </a:xfrm>
            <a:custGeom>
              <a:avLst/>
              <a:gdLst/>
              <a:ahLst/>
              <a:cxnLst/>
              <a:rect l="l" t="t" r="r" b="b"/>
              <a:pathLst>
                <a:path w="2944316" h="647750">
                  <a:moveTo>
                    <a:pt x="0" y="0"/>
                  </a:moveTo>
                  <a:lnTo>
                    <a:pt x="2944316" y="0"/>
                  </a:lnTo>
                  <a:lnTo>
                    <a:pt x="2944316" y="647749"/>
                  </a:lnTo>
                  <a:lnTo>
                    <a:pt x="0" y="64774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he-IL"/>
            </a:p>
          </p:txBody>
        </p:sp>
        <p:sp>
          <p:nvSpPr>
            <p:cNvPr id="8" name="Freeform 8"/>
            <p:cNvSpPr/>
            <p:nvPr/>
          </p:nvSpPr>
          <p:spPr>
            <a:xfrm>
              <a:off x="12468012" y="4929358"/>
              <a:ext cx="7809064" cy="6094242"/>
            </a:xfrm>
            <a:custGeom>
              <a:avLst/>
              <a:gdLst/>
              <a:ahLst/>
              <a:cxnLst/>
              <a:rect l="l" t="t" r="r" b="b"/>
              <a:pathLst>
                <a:path w="7809064" h="6094242">
                  <a:moveTo>
                    <a:pt x="0" y="0"/>
                  </a:moveTo>
                  <a:lnTo>
                    <a:pt x="7809064" y="0"/>
                  </a:lnTo>
                  <a:lnTo>
                    <a:pt x="7809064" y="6094242"/>
                  </a:lnTo>
                  <a:lnTo>
                    <a:pt x="0" y="6094242"/>
                  </a:lnTo>
                  <a:lnTo>
                    <a:pt x="0" y="0"/>
                  </a:lnTo>
                  <a:close/>
                </a:path>
              </a:pathLst>
            </a:custGeom>
            <a:blipFill>
              <a:blip r:embed="rId5">
                <a:extLst>
                  <a:ext uri="{96DAC541-7B7A-43D3-8B79-37D633B846F1}">
                    <asvg:svgBlip xmlns:asvg="http://schemas.microsoft.com/office/drawing/2016/SVG/main" r:embed="rId6"/>
                  </a:ext>
                </a:extLst>
              </a:blip>
              <a:stretch>
                <a:fillRect l="-9081" t="-8008"/>
              </a:stretch>
            </a:blipFill>
          </p:spPr>
          <p:txBody>
            <a:bodyPr/>
            <a:lstStyle/>
            <a:p>
              <a:endParaRPr lang="he-IL"/>
            </a:p>
          </p:txBody>
        </p:sp>
        <p:sp>
          <p:nvSpPr>
            <p:cNvPr id="9" name="Freeform 9"/>
            <p:cNvSpPr/>
            <p:nvPr/>
          </p:nvSpPr>
          <p:spPr>
            <a:xfrm>
              <a:off x="19687984" y="7679028"/>
              <a:ext cx="479498" cy="786924"/>
            </a:xfrm>
            <a:custGeom>
              <a:avLst/>
              <a:gdLst/>
              <a:ahLst/>
              <a:cxnLst/>
              <a:rect l="l" t="t" r="r" b="b"/>
              <a:pathLst>
                <a:path w="479498" h="786924">
                  <a:moveTo>
                    <a:pt x="0" y="0"/>
                  </a:moveTo>
                  <a:lnTo>
                    <a:pt x="479498" y="0"/>
                  </a:lnTo>
                  <a:lnTo>
                    <a:pt x="479498" y="786924"/>
                  </a:lnTo>
                  <a:lnTo>
                    <a:pt x="0" y="786924"/>
                  </a:lnTo>
                  <a:lnTo>
                    <a:pt x="0" y="0"/>
                  </a:lnTo>
                  <a:close/>
                </a:path>
              </a:pathLst>
            </a:custGeom>
            <a:blipFill>
              <a:blip r:embed="rId9">
                <a:extLst>
                  <a:ext uri="{96DAC541-7B7A-43D3-8B79-37D633B846F1}">
                    <asvg:svgBlip xmlns:asvg="http://schemas.microsoft.com/office/drawing/2016/SVG/main" r:embed="rId10"/>
                  </a:ext>
                </a:extLst>
              </a:blip>
              <a:stretch>
                <a:fillRect r="-313644"/>
              </a:stretch>
            </a:blipFill>
          </p:spPr>
          <p:txBody>
            <a:bodyPr/>
            <a:lstStyle/>
            <a:p>
              <a:endParaRPr lang="he-IL"/>
            </a:p>
          </p:txBody>
        </p:sp>
        <p:grpSp>
          <p:nvGrpSpPr>
            <p:cNvPr id="10" name="Group 10"/>
            <p:cNvGrpSpPr/>
            <p:nvPr/>
          </p:nvGrpSpPr>
          <p:grpSpPr>
            <a:xfrm>
              <a:off x="6822761" y="10772697"/>
              <a:ext cx="7904165" cy="625341"/>
              <a:chOff x="0" y="0"/>
              <a:chExt cx="6420999" cy="508000"/>
            </a:xfrm>
          </p:grpSpPr>
          <p:sp>
            <p:nvSpPr>
              <p:cNvPr id="11" name="Freeform 11"/>
              <p:cNvSpPr/>
              <p:nvPr/>
            </p:nvSpPr>
            <p:spPr>
              <a:xfrm>
                <a:off x="0" y="215900"/>
                <a:ext cx="6421000" cy="76200"/>
              </a:xfrm>
              <a:custGeom>
                <a:avLst/>
                <a:gdLst/>
                <a:ahLst/>
                <a:cxnLst/>
                <a:rect l="l" t="t" r="r" b="b"/>
                <a:pathLst>
                  <a:path w="6421000" h="76200">
                    <a:moveTo>
                      <a:pt x="0" y="0"/>
                    </a:moveTo>
                    <a:lnTo>
                      <a:pt x="6421000" y="0"/>
                    </a:lnTo>
                    <a:lnTo>
                      <a:pt x="6421000" y="76200"/>
                    </a:lnTo>
                    <a:lnTo>
                      <a:pt x="0" y="76200"/>
                    </a:lnTo>
                    <a:close/>
                  </a:path>
                </a:pathLst>
              </a:custGeom>
              <a:solidFill>
                <a:srgbClr val="2B3547"/>
              </a:solidFill>
            </p:spPr>
            <p:txBody>
              <a:bodyPr/>
              <a:lstStyle/>
              <a:p>
                <a:endParaRPr lang="he-IL"/>
              </a:p>
            </p:txBody>
          </p:sp>
        </p:grpSp>
        <p:sp>
          <p:nvSpPr>
            <p:cNvPr id="12" name="Freeform 12"/>
            <p:cNvSpPr/>
            <p:nvPr/>
          </p:nvSpPr>
          <p:spPr>
            <a:xfrm>
              <a:off x="17406417" y="273240"/>
              <a:ext cx="2959559" cy="5160940"/>
            </a:xfrm>
            <a:custGeom>
              <a:avLst/>
              <a:gdLst/>
              <a:ahLst/>
              <a:cxnLst/>
              <a:rect l="l" t="t" r="r" b="b"/>
              <a:pathLst>
                <a:path w="2959559" h="5160940">
                  <a:moveTo>
                    <a:pt x="0" y="0"/>
                  </a:moveTo>
                  <a:lnTo>
                    <a:pt x="2959559" y="0"/>
                  </a:lnTo>
                  <a:lnTo>
                    <a:pt x="2959559" y="5160940"/>
                  </a:lnTo>
                  <a:lnTo>
                    <a:pt x="0" y="5160940"/>
                  </a:lnTo>
                  <a:lnTo>
                    <a:pt x="0" y="0"/>
                  </a:lnTo>
                  <a:close/>
                </a:path>
              </a:pathLst>
            </a:custGeom>
            <a:blipFill>
              <a:blip r:embed="rId5">
                <a:extLst>
                  <a:ext uri="{96DAC541-7B7A-43D3-8B79-37D633B846F1}">
                    <asvg:svgBlip xmlns:asvg="http://schemas.microsoft.com/office/drawing/2016/SVG/main" r:embed="rId6"/>
                  </a:ext>
                </a:extLst>
              </a:blip>
              <a:stretch>
                <a:fillRect l="-187821" b="-27540"/>
              </a:stretch>
            </a:blipFill>
          </p:spPr>
          <p:txBody>
            <a:bodyPr/>
            <a:lstStyle/>
            <a:p>
              <a:endParaRPr lang="he-IL"/>
            </a:p>
          </p:txBody>
        </p:sp>
        <p:sp>
          <p:nvSpPr>
            <p:cNvPr id="13" name="Freeform 13"/>
            <p:cNvSpPr/>
            <p:nvPr/>
          </p:nvSpPr>
          <p:spPr>
            <a:xfrm flipV="1">
              <a:off x="4841615" y="0"/>
              <a:ext cx="3084194" cy="622680"/>
            </a:xfrm>
            <a:custGeom>
              <a:avLst/>
              <a:gdLst/>
              <a:ahLst/>
              <a:cxnLst/>
              <a:rect l="l" t="t" r="r" b="b"/>
              <a:pathLst>
                <a:path w="3084194" h="622680">
                  <a:moveTo>
                    <a:pt x="0" y="622680"/>
                  </a:moveTo>
                  <a:lnTo>
                    <a:pt x="3084194" y="622680"/>
                  </a:lnTo>
                  <a:lnTo>
                    <a:pt x="3084194" y="0"/>
                  </a:lnTo>
                  <a:lnTo>
                    <a:pt x="0" y="0"/>
                  </a:lnTo>
                  <a:lnTo>
                    <a:pt x="0" y="622680"/>
                  </a:lnTo>
                  <a:close/>
                </a:path>
              </a:pathLst>
            </a:custGeom>
            <a:blipFill>
              <a:blip r:embed="rId11">
                <a:extLst>
                  <a:ext uri="{96DAC541-7B7A-43D3-8B79-37D633B846F1}">
                    <asvg:svgBlip xmlns:asvg="http://schemas.microsoft.com/office/drawing/2016/SVG/main" r:embed="rId12"/>
                  </a:ext>
                </a:extLst>
              </a:blip>
              <a:stretch>
                <a:fillRect r="-24386"/>
              </a:stretch>
            </a:blipFill>
          </p:spPr>
          <p:txBody>
            <a:bodyPr/>
            <a:lstStyle/>
            <a:p>
              <a:endParaRPr lang="he-IL"/>
            </a:p>
          </p:txBody>
        </p:sp>
        <p:grpSp>
          <p:nvGrpSpPr>
            <p:cNvPr id="14" name="Group 14"/>
            <p:cNvGrpSpPr/>
            <p:nvPr/>
          </p:nvGrpSpPr>
          <p:grpSpPr>
            <a:xfrm>
              <a:off x="6407346" y="11370"/>
              <a:ext cx="11346563" cy="625341"/>
              <a:chOff x="0" y="0"/>
              <a:chExt cx="9217454" cy="508000"/>
            </a:xfrm>
          </p:grpSpPr>
          <p:sp>
            <p:nvSpPr>
              <p:cNvPr id="15" name="Freeform 15"/>
              <p:cNvSpPr/>
              <p:nvPr/>
            </p:nvSpPr>
            <p:spPr>
              <a:xfrm>
                <a:off x="0" y="215900"/>
                <a:ext cx="9217454" cy="76200"/>
              </a:xfrm>
              <a:custGeom>
                <a:avLst/>
                <a:gdLst/>
                <a:ahLst/>
                <a:cxnLst/>
                <a:rect l="l" t="t" r="r" b="b"/>
                <a:pathLst>
                  <a:path w="9217454" h="76200">
                    <a:moveTo>
                      <a:pt x="0" y="0"/>
                    </a:moveTo>
                    <a:lnTo>
                      <a:pt x="9217454" y="0"/>
                    </a:lnTo>
                    <a:lnTo>
                      <a:pt x="9217454" y="76200"/>
                    </a:lnTo>
                    <a:lnTo>
                      <a:pt x="0" y="76200"/>
                    </a:lnTo>
                    <a:close/>
                  </a:path>
                </a:pathLst>
              </a:custGeom>
              <a:solidFill>
                <a:srgbClr val="2B3547"/>
              </a:solidFill>
            </p:spPr>
            <p:txBody>
              <a:bodyPr/>
              <a:lstStyle/>
              <a:p>
                <a:endParaRPr lang="he-IL"/>
              </a:p>
            </p:txBody>
          </p:sp>
        </p:grpSp>
        <p:sp>
          <p:nvSpPr>
            <p:cNvPr id="16" name="Freeform 16"/>
            <p:cNvSpPr/>
            <p:nvPr/>
          </p:nvSpPr>
          <p:spPr>
            <a:xfrm>
              <a:off x="0" y="5691243"/>
              <a:ext cx="790881" cy="790881"/>
            </a:xfrm>
            <a:custGeom>
              <a:avLst/>
              <a:gdLst/>
              <a:ahLst/>
              <a:cxnLst/>
              <a:rect l="l" t="t" r="r" b="b"/>
              <a:pathLst>
                <a:path w="790881" h="790881">
                  <a:moveTo>
                    <a:pt x="0" y="0"/>
                  </a:moveTo>
                  <a:lnTo>
                    <a:pt x="790881" y="0"/>
                  </a:lnTo>
                  <a:lnTo>
                    <a:pt x="790881" y="790882"/>
                  </a:lnTo>
                  <a:lnTo>
                    <a:pt x="0" y="790882"/>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he-IL"/>
            </a:p>
          </p:txBody>
        </p:sp>
      </p:grpSp>
      <p:sp>
        <p:nvSpPr>
          <p:cNvPr id="17" name="Freeform 17"/>
          <p:cNvSpPr/>
          <p:nvPr/>
        </p:nvSpPr>
        <p:spPr>
          <a:xfrm rot="-923747">
            <a:off x="615137" y="296513"/>
            <a:ext cx="2549019" cy="2332499"/>
          </a:xfrm>
          <a:custGeom>
            <a:avLst/>
            <a:gdLst/>
            <a:ahLst/>
            <a:cxnLst/>
            <a:rect l="l" t="t" r="r" b="b"/>
            <a:pathLst>
              <a:path w="2912807" h="3005710">
                <a:moveTo>
                  <a:pt x="0" y="0"/>
                </a:moveTo>
                <a:lnTo>
                  <a:pt x="2912807" y="0"/>
                </a:lnTo>
                <a:lnTo>
                  <a:pt x="2912807" y="3005711"/>
                </a:lnTo>
                <a:lnTo>
                  <a:pt x="0" y="3005711"/>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he-IL"/>
          </a:p>
        </p:txBody>
      </p:sp>
      <p:sp>
        <p:nvSpPr>
          <p:cNvPr id="19" name="TextBox 15">
            <a:extLst>
              <a:ext uri="{FF2B5EF4-FFF2-40B4-BE49-F238E27FC236}">
                <a16:creationId xmlns:a16="http://schemas.microsoft.com/office/drawing/2014/main" id="{9A288342-C903-CFF2-9A16-51FB41A1CAB4}"/>
              </a:ext>
            </a:extLst>
          </p:cNvPr>
          <p:cNvSpPr txBox="1"/>
          <p:nvPr/>
        </p:nvSpPr>
        <p:spPr>
          <a:xfrm>
            <a:off x="4406053" y="1559175"/>
            <a:ext cx="11277718" cy="999569"/>
          </a:xfrm>
          <a:prstGeom prst="rect">
            <a:avLst/>
          </a:prstGeom>
        </p:spPr>
        <p:txBody>
          <a:bodyPr wrap="square" lIns="0" tIns="0" rIns="0" bIns="0" rtlCol="0" anchor="t">
            <a:spAutoFit/>
          </a:bodyPr>
          <a:lstStyle/>
          <a:p>
            <a:pPr marL="0" lvl="0" indent="0" algn="ctr">
              <a:lnSpc>
                <a:spcPts val="8399"/>
              </a:lnSpc>
              <a:spcBef>
                <a:spcPct val="0"/>
              </a:spcBef>
            </a:pPr>
            <a:r>
              <a:rPr lang="he-IL" sz="6000" u="none" dirty="0">
                <a:solidFill>
                  <a:srgbClr val="000000"/>
                </a:solidFill>
                <a:latin typeface="Segoe UI Semibold" panose="020B0702040204020203" pitchFamily="34" charset="0"/>
                <a:cs typeface="Segoe UI Semibold" panose="020B0702040204020203" pitchFamily="34" charset="0"/>
              </a:rPr>
              <a:t>הנחיות ללמידה מרחוק</a:t>
            </a:r>
            <a:endParaRPr lang="en-US" sz="5400" u="none" dirty="0">
              <a:solidFill>
                <a:srgbClr val="000000"/>
              </a:solidFill>
              <a:latin typeface="Segoe UI Semibold" panose="020B0702040204020203" pitchFamily="34" charset="0"/>
              <a:cs typeface="Segoe UI Semibold" panose="020B0702040204020203" pitchFamily="34" charset="0"/>
            </a:endParaRPr>
          </a:p>
        </p:txBody>
      </p:sp>
      <p:grpSp>
        <p:nvGrpSpPr>
          <p:cNvPr id="48" name="Group 47">
            <a:extLst>
              <a:ext uri="{FF2B5EF4-FFF2-40B4-BE49-F238E27FC236}">
                <a16:creationId xmlns:a16="http://schemas.microsoft.com/office/drawing/2014/main" id="{93C53260-5C46-F798-5B2F-5940565CDFC4}"/>
              </a:ext>
            </a:extLst>
          </p:cNvPr>
          <p:cNvGrpSpPr/>
          <p:nvPr/>
        </p:nvGrpSpPr>
        <p:grpSpPr>
          <a:xfrm>
            <a:off x="4443600" y="5976955"/>
            <a:ext cx="10386333" cy="990015"/>
            <a:chOff x="4443600" y="5976955"/>
            <a:chExt cx="10386333" cy="990015"/>
          </a:xfrm>
        </p:grpSpPr>
        <p:sp>
          <p:nvSpPr>
            <p:cNvPr id="29" name="TextBox 28">
              <a:extLst>
                <a:ext uri="{FF2B5EF4-FFF2-40B4-BE49-F238E27FC236}">
                  <a16:creationId xmlns:a16="http://schemas.microsoft.com/office/drawing/2014/main" id="{A409EEF0-AF9F-9078-F390-73E35D2FB1F2}"/>
                </a:ext>
              </a:extLst>
            </p:cNvPr>
            <p:cNvSpPr txBox="1"/>
            <p:nvPr/>
          </p:nvSpPr>
          <p:spPr>
            <a:xfrm>
              <a:off x="4443600" y="5976955"/>
              <a:ext cx="9337499" cy="990015"/>
            </a:xfrm>
            <a:prstGeom prst="rect">
              <a:avLst/>
            </a:prstGeom>
            <a:noFill/>
          </p:spPr>
          <p:txBody>
            <a:bodyPr wrap="square" rtlCol="1">
              <a:spAutoFit/>
            </a:bodyPr>
            <a:lstStyle/>
            <a:p>
              <a:pPr algn="r" rtl="1">
                <a:lnSpc>
                  <a:spcPts val="3500"/>
                </a:lnSpc>
              </a:pPr>
              <a:r>
                <a:rPr lang="he-IL" sz="3200" dirty="0">
                  <a:latin typeface="Segoe UI Semilight" panose="020B0402040204020203" pitchFamily="34" charset="0"/>
                  <a:cs typeface="Segoe UI Semilight" panose="020B0402040204020203" pitchFamily="34" charset="0"/>
                </a:rPr>
                <a:t>שמרו על מיקרופון סגור.</a:t>
              </a:r>
            </a:p>
            <a:p>
              <a:pPr algn="r" rtl="1">
                <a:lnSpc>
                  <a:spcPts val="3500"/>
                </a:lnSpc>
              </a:pPr>
              <a:r>
                <a:rPr lang="he-IL" sz="3200" dirty="0">
                  <a:latin typeface="Segoe UI Semilight" panose="020B0402040204020203" pitchFamily="34" charset="0"/>
                  <a:cs typeface="Segoe UI Semilight" panose="020B0402040204020203" pitchFamily="34" charset="0"/>
                </a:rPr>
                <a:t>דברו רק ברשות ולפי הנחיות המורה.  </a:t>
              </a:r>
            </a:p>
          </p:txBody>
        </p:sp>
        <p:sp>
          <p:nvSpPr>
            <p:cNvPr id="37" name="Freeform 14">
              <a:extLst>
                <a:ext uri="{FF2B5EF4-FFF2-40B4-BE49-F238E27FC236}">
                  <a16:creationId xmlns:a16="http://schemas.microsoft.com/office/drawing/2014/main" id="{2827D859-A254-1098-49F6-9F6AC0477615}"/>
                </a:ext>
              </a:extLst>
            </p:cNvPr>
            <p:cNvSpPr/>
            <p:nvPr/>
          </p:nvSpPr>
          <p:spPr>
            <a:xfrm>
              <a:off x="13941336" y="6123004"/>
              <a:ext cx="888597" cy="629613"/>
            </a:xfrm>
            <a:custGeom>
              <a:avLst/>
              <a:gdLst/>
              <a:ahLst/>
              <a:cxnLst/>
              <a:rect l="l" t="t" r="r" b="b"/>
              <a:pathLst>
                <a:path w="2061530" h="2198222">
                  <a:moveTo>
                    <a:pt x="0" y="0"/>
                  </a:moveTo>
                  <a:lnTo>
                    <a:pt x="2061530" y="0"/>
                  </a:lnTo>
                  <a:lnTo>
                    <a:pt x="2061530" y="2198222"/>
                  </a:lnTo>
                  <a:lnTo>
                    <a:pt x="0" y="2198222"/>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nchor="ctr"/>
            <a:lstStyle/>
            <a:p>
              <a:pPr algn="ctr"/>
              <a:r>
                <a:rPr lang="he-IL" sz="3600" dirty="0"/>
                <a:t> </a:t>
              </a:r>
            </a:p>
          </p:txBody>
        </p:sp>
        <p:pic>
          <p:nvPicPr>
            <p:cNvPr id="28" name="Graphic 27" descr="Radio microphone outline">
              <a:extLst>
                <a:ext uri="{FF2B5EF4-FFF2-40B4-BE49-F238E27FC236}">
                  <a16:creationId xmlns:a16="http://schemas.microsoft.com/office/drawing/2014/main" id="{BDF5814B-53A0-00AB-25C6-BB7BF1DA9907}"/>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3941336" y="6109332"/>
              <a:ext cx="823913" cy="797705"/>
            </a:xfrm>
            <a:prstGeom prst="rect">
              <a:avLst/>
            </a:prstGeom>
          </p:spPr>
        </p:pic>
      </p:grpSp>
      <p:grpSp>
        <p:nvGrpSpPr>
          <p:cNvPr id="49" name="Group 48">
            <a:extLst>
              <a:ext uri="{FF2B5EF4-FFF2-40B4-BE49-F238E27FC236}">
                <a16:creationId xmlns:a16="http://schemas.microsoft.com/office/drawing/2014/main" id="{0CEACC81-9E60-2822-8D62-759DEC72920B}"/>
              </a:ext>
            </a:extLst>
          </p:cNvPr>
          <p:cNvGrpSpPr/>
          <p:nvPr/>
        </p:nvGrpSpPr>
        <p:grpSpPr>
          <a:xfrm>
            <a:off x="6084270" y="7161055"/>
            <a:ext cx="8730351" cy="914400"/>
            <a:chOff x="6084270" y="7161055"/>
            <a:chExt cx="8730351" cy="914400"/>
          </a:xfrm>
        </p:grpSpPr>
        <p:sp>
          <p:nvSpPr>
            <p:cNvPr id="23" name="Freeform 14">
              <a:extLst>
                <a:ext uri="{FF2B5EF4-FFF2-40B4-BE49-F238E27FC236}">
                  <a16:creationId xmlns:a16="http://schemas.microsoft.com/office/drawing/2014/main" id="{793DE1AC-9D59-CEF6-F350-C8D65B73BDBD}"/>
                </a:ext>
              </a:extLst>
            </p:cNvPr>
            <p:cNvSpPr/>
            <p:nvPr/>
          </p:nvSpPr>
          <p:spPr>
            <a:xfrm>
              <a:off x="13951047" y="7199549"/>
              <a:ext cx="860331" cy="723428"/>
            </a:xfrm>
            <a:custGeom>
              <a:avLst/>
              <a:gdLst/>
              <a:ahLst/>
              <a:cxnLst/>
              <a:rect l="l" t="t" r="r" b="b"/>
              <a:pathLst>
                <a:path w="2061530" h="2198222">
                  <a:moveTo>
                    <a:pt x="0" y="0"/>
                  </a:moveTo>
                  <a:lnTo>
                    <a:pt x="2061530" y="0"/>
                  </a:lnTo>
                  <a:lnTo>
                    <a:pt x="2061530" y="2198222"/>
                  </a:lnTo>
                  <a:lnTo>
                    <a:pt x="0" y="2198222"/>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nchor="ctr"/>
            <a:lstStyle/>
            <a:p>
              <a:pPr algn="ctr"/>
              <a:r>
                <a:rPr lang="he-IL" sz="3600" dirty="0"/>
                <a:t> </a:t>
              </a:r>
            </a:p>
          </p:txBody>
        </p:sp>
        <p:sp>
          <p:nvSpPr>
            <p:cNvPr id="26" name="TextBox 25">
              <a:extLst>
                <a:ext uri="{FF2B5EF4-FFF2-40B4-BE49-F238E27FC236}">
                  <a16:creationId xmlns:a16="http://schemas.microsoft.com/office/drawing/2014/main" id="{9215E1EA-5372-354A-7196-648C1D516B86}"/>
                </a:ext>
              </a:extLst>
            </p:cNvPr>
            <p:cNvSpPr txBox="1"/>
            <p:nvPr/>
          </p:nvSpPr>
          <p:spPr>
            <a:xfrm>
              <a:off x="6084270" y="7324552"/>
              <a:ext cx="7733518" cy="584775"/>
            </a:xfrm>
            <a:prstGeom prst="rect">
              <a:avLst/>
            </a:prstGeom>
            <a:noFill/>
          </p:spPr>
          <p:txBody>
            <a:bodyPr wrap="square" rtlCol="1">
              <a:spAutoFit/>
            </a:bodyPr>
            <a:lstStyle/>
            <a:p>
              <a:pPr algn="r" rtl="1"/>
              <a:r>
                <a:rPr lang="he-IL" sz="3200" dirty="0">
                  <a:latin typeface="Segoe UI Semilight" panose="020B0402040204020203" pitchFamily="34" charset="0"/>
                  <a:cs typeface="Segoe UI Semilight" panose="020B0402040204020203" pitchFamily="34" charset="0"/>
                </a:rPr>
                <a:t>הקפידו על מצלמה פתוחה במהלך השיעור.</a:t>
              </a:r>
            </a:p>
          </p:txBody>
        </p:sp>
        <p:pic>
          <p:nvPicPr>
            <p:cNvPr id="25" name="Graphic 24" descr="Web cam outline">
              <a:extLst>
                <a:ext uri="{FF2B5EF4-FFF2-40B4-BE49-F238E27FC236}">
                  <a16:creationId xmlns:a16="http://schemas.microsoft.com/office/drawing/2014/main" id="{B427F018-97BE-8158-2B47-6CB1DD63D4CC}"/>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3900221" y="7161055"/>
              <a:ext cx="914400" cy="914400"/>
            </a:xfrm>
            <a:prstGeom prst="rect">
              <a:avLst/>
            </a:prstGeom>
          </p:spPr>
        </p:pic>
      </p:grpSp>
      <p:grpSp>
        <p:nvGrpSpPr>
          <p:cNvPr id="24" name="Group 23">
            <a:extLst>
              <a:ext uri="{FF2B5EF4-FFF2-40B4-BE49-F238E27FC236}">
                <a16:creationId xmlns:a16="http://schemas.microsoft.com/office/drawing/2014/main" id="{05D0A847-2785-D68F-5959-D3A8733C18E1}"/>
              </a:ext>
            </a:extLst>
          </p:cNvPr>
          <p:cNvGrpSpPr/>
          <p:nvPr/>
        </p:nvGrpSpPr>
        <p:grpSpPr>
          <a:xfrm>
            <a:off x="4603636" y="4021753"/>
            <a:ext cx="10252100" cy="794220"/>
            <a:chOff x="4603636" y="4021753"/>
            <a:chExt cx="10252100" cy="794220"/>
          </a:xfrm>
        </p:grpSpPr>
        <p:sp>
          <p:nvSpPr>
            <p:cNvPr id="34" name="TextBox 33">
              <a:extLst>
                <a:ext uri="{FF2B5EF4-FFF2-40B4-BE49-F238E27FC236}">
                  <a16:creationId xmlns:a16="http://schemas.microsoft.com/office/drawing/2014/main" id="{6A9209C8-B8CF-3BB7-DCB9-190EB282496E}"/>
                </a:ext>
              </a:extLst>
            </p:cNvPr>
            <p:cNvSpPr txBox="1"/>
            <p:nvPr/>
          </p:nvSpPr>
          <p:spPr>
            <a:xfrm>
              <a:off x="4603636" y="4192907"/>
              <a:ext cx="9262164" cy="584775"/>
            </a:xfrm>
            <a:prstGeom prst="rect">
              <a:avLst/>
            </a:prstGeom>
            <a:noFill/>
          </p:spPr>
          <p:txBody>
            <a:bodyPr wrap="square" rtlCol="1">
              <a:spAutoFit/>
            </a:bodyPr>
            <a:lstStyle/>
            <a:p>
              <a:pPr algn="r" rtl="1"/>
              <a:r>
                <a:rPr lang="he-IL" sz="3200" dirty="0">
                  <a:latin typeface="Segoe UI Semilight" panose="020B0402040204020203" pitchFamily="34" charset="0"/>
                  <a:cs typeface="Segoe UI Semilight" panose="020B0402040204020203" pitchFamily="34" charset="0"/>
                </a:rPr>
                <a:t>היכנסו לשיעור כמה דקות לפני שהוא מתחיל.</a:t>
              </a:r>
            </a:p>
          </p:txBody>
        </p:sp>
        <p:sp>
          <p:nvSpPr>
            <p:cNvPr id="38" name="Freeform 14">
              <a:extLst>
                <a:ext uri="{FF2B5EF4-FFF2-40B4-BE49-F238E27FC236}">
                  <a16:creationId xmlns:a16="http://schemas.microsoft.com/office/drawing/2014/main" id="{A6EAC6EB-E98C-B806-1C2A-8AF6C1792431}"/>
                </a:ext>
              </a:extLst>
            </p:cNvPr>
            <p:cNvSpPr/>
            <p:nvPr/>
          </p:nvSpPr>
          <p:spPr>
            <a:xfrm>
              <a:off x="13994841" y="4147913"/>
              <a:ext cx="860331" cy="629613"/>
            </a:xfrm>
            <a:custGeom>
              <a:avLst/>
              <a:gdLst/>
              <a:ahLst/>
              <a:cxnLst/>
              <a:rect l="l" t="t" r="r" b="b"/>
              <a:pathLst>
                <a:path w="2061530" h="2198222">
                  <a:moveTo>
                    <a:pt x="0" y="0"/>
                  </a:moveTo>
                  <a:lnTo>
                    <a:pt x="2061530" y="0"/>
                  </a:lnTo>
                  <a:lnTo>
                    <a:pt x="2061530" y="2198222"/>
                  </a:lnTo>
                  <a:lnTo>
                    <a:pt x="0" y="2198222"/>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nchor="ctr"/>
            <a:lstStyle/>
            <a:p>
              <a:pPr algn="ctr"/>
              <a:r>
                <a:rPr lang="he-IL" sz="3600" dirty="0"/>
                <a:t> </a:t>
              </a:r>
            </a:p>
          </p:txBody>
        </p:sp>
        <p:pic>
          <p:nvPicPr>
            <p:cNvPr id="40" name="Graphic 39" descr="Stopwatch outline">
              <a:extLst>
                <a:ext uri="{FF2B5EF4-FFF2-40B4-BE49-F238E27FC236}">
                  <a16:creationId xmlns:a16="http://schemas.microsoft.com/office/drawing/2014/main" id="{8F6CC191-95E6-BFFA-7586-82121477524B}"/>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14061516" y="4021753"/>
              <a:ext cx="794220" cy="794220"/>
            </a:xfrm>
            <a:prstGeom prst="rect">
              <a:avLst/>
            </a:prstGeom>
          </p:spPr>
        </p:pic>
      </p:grpSp>
      <p:grpSp>
        <p:nvGrpSpPr>
          <p:cNvPr id="51" name="Group 50">
            <a:extLst>
              <a:ext uri="{FF2B5EF4-FFF2-40B4-BE49-F238E27FC236}">
                <a16:creationId xmlns:a16="http://schemas.microsoft.com/office/drawing/2014/main" id="{906B2597-54F4-D3FF-5643-493C5150BB63}"/>
              </a:ext>
            </a:extLst>
          </p:cNvPr>
          <p:cNvGrpSpPr/>
          <p:nvPr/>
        </p:nvGrpSpPr>
        <p:grpSpPr>
          <a:xfrm>
            <a:off x="5147634" y="3120759"/>
            <a:ext cx="9760174" cy="823913"/>
            <a:chOff x="5147634" y="3120759"/>
            <a:chExt cx="9760174" cy="823913"/>
          </a:xfrm>
        </p:grpSpPr>
        <p:sp>
          <p:nvSpPr>
            <p:cNvPr id="21" name="Freeform 14">
              <a:extLst>
                <a:ext uri="{FF2B5EF4-FFF2-40B4-BE49-F238E27FC236}">
                  <a16:creationId xmlns:a16="http://schemas.microsoft.com/office/drawing/2014/main" id="{04E32C21-3F94-337B-1B5D-29D7C4ED0DB2}"/>
                </a:ext>
              </a:extLst>
            </p:cNvPr>
            <p:cNvSpPr/>
            <p:nvPr/>
          </p:nvSpPr>
          <p:spPr>
            <a:xfrm>
              <a:off x="14035246" y="3163975"/>
              <a:ext cx="860331" cy="723428"/>
            </a:xfrm>
            <a:custGeom>
              <a:avLst/>
              <a:gdLst/>
              <a:ahLst/>
              <a:cxnLst/>
              <a:rect l="l" t="t" r="r" b="b"/>
              <a:pathLst>
                <a:path w="2061530" h="2198222">
                  <a:moveTo>
                    <a:pt x="0" y="0"/>
                  </a:moveTo>
                  <a:lnTo>
                    <a:pt x="2061530" y="0"/>
                  </a:lnTo>
                  <a:lnTo>
                    <a:pt x="2061530" y="2198222"/>
                  </a:lnTo>
                  <a:lnTo>
                    <a:pt x="0" y="2198222"/>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nchor="ctr"/>
            <a:lstStyle/>
            <a:p>
              <a:pPr algn="ctr"/>
              <a:r>
                <a:rPr lang="he-IL" sz="3600" dirty="0"/>
                <a:t> </a:t>
              </a:r>
            </a:p>
          </p:txBody>
        </p:sp>
        <p:sp>
          <p:nvSpPr>
            <p:cNvPr id="33" name="TextBox 32">
              <a:extLst>
                <a:ext uri="{FF2B5EF4-FFF2-40B4-BE49-F238E27FC236}">
                  <a16:creationId xmlns:a16="http://schemas.microsoft.com/office/drawing/2014/main" id="{5E12E29F-4092-D01D-F739-1FEDE3EBA34E}"/>
                </a:ext>
              </a:extLst>
            </p:cNvPr>
            <p:cNvSpPr txBox="1"/>
            <p:nvPr/>
          </p:nvSpPr>
          <p:spPr>
            <a:xfrm>
              <a:off x="5147634" y="3216864"/>
              <a:ext cx="8569747" cy="584775"/>
            </a:xfrm>
            <a:prstGeom prst="rect">
              <a:avLst/>
            </a:prstGeom>
            <a:noFill/>
          </p:spPr>
          <p:txBody>
            <a:bodyPr wrap="square" rtlCol="1">
              <a:spAutoFit/>
            </a:bodyPr>
            <a:lstStyle/>
            <a:p>
              <a:pPr algn="r" rtl="1"/>
              <a:r>
                <a:rPr lang="he-IL" sz="3200" dirty="0">
                  <a:latin typeface="Segoe UI Semilight" panose="020B0402040204020203" pitchFamily="34" charset="0"/>
                  <a:cs typeface="Segoe UI Semilight" panose="020B0402040204020203" pitchFamily="34" charset="0"/>
                </a:rPr>
                <a:t>בחרו סביבה שקטה ככל הניתן.</a:t>
              </a:r>
            </a:p>
          </p:txBody>
        </p:sp>
        <p:pic>
          <p:nvPicPr>
            <p:cNvPr id="4098" name="Picture 2" descr="please be quiet icon in black and white.. Image 3 of 4">
              <a:extLst>
                <a:ext uri="{FF2B5EF4-FFF2-40B4-BE49-F238E27FC236}">
                  <a16:creationId xmlns:a16="http://schemas.microsoft.com/office/drawing/2014/main" id="{1FAAA05D-B25A-1478-2FF1-FED3160C083D}"/>
                </a:ext>
              </a:extLst>
            </p:cNvPr>
            <p:cNvPicPr>
              <a:picLocks noChangeAspect="1" noChangeArrowheads="1"/>
            </p:cNvPicPr>
            <p:nvPr/>
          </p:nvPicPr>
          <p:blipFill>
            <a:blip r:embed="rId25">
              <a:clrChange>
                <a:clrFrom>
                  <a:srgbClr val="F9FBFA"/>
                </a:clrFrom>
                <a:clrTo>
                  <a:srgbClr val="F9FBFA">
                    <a:alpha val="0"/>
                  </a:srgbClr>
                </a:clrTo>
              </a:clrChange>
              <a:extLst>
                <a:ext uri="{28A0092B-C50C-407E-A947-70E740481C1C}">
                  <a14:useLocalDpi xmlns:a14="http://schemas.microsoft.com/office/drawing/2010/main" val="0"/>
                </a:ext>
              </a:extLst>
            </a:blip>
            <a:srcRect/>
            <a:stretch>
              <a:fillRect/>
            </a:stretch>
          </p:blipFill>
          <p:spPr bwMode="auto">
            <a:xfrm>
              <a:off x="14083895" y="3120759"/>
              <a:ext cx="823913" cy="82391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6" name="Group 45">
            <a:extLst>
              <a:ext uri="{FF2B5EF4-FFF2-40B4-BE49-F238E27FC236}">
                <a16:creationId xmlns:a16="http://schemas.microsoft.com/office/drawing/2014/main" id="{873988C4-4607-C86B-54F9-6F4F5F548932}"/>
              </a:ext>
            </a:extLst>
          </p:cNvPr>
          <p:cNvGrpSpPr/>
          <p:nvPr/>
        </p:nvGrpSpPr>
        <p:grpSpPr>
          <a:xfrm>
            <a:off x="6716685" y="5055051"/>
            <a:ext cx="8048564" cy="760166"/>
            <a:chOff x="6716685" y="5055051"/>
            <a:chExt cx="8048564" cy="760166"/>
          </a:xfrm>
        </p:grpSpPr>
        <p:grpSp>
          <p:nvGrpSpPr>
            <p:cNvPr id="42" name="Group 41">
              <a:extLst>
                <a:ext uri="{FF2B5EF4-FFF2-40B4-BE49-F238E27FC236}">
                  <a16:creationId xmlns:a16="http://schemas.microsoft.com/office/drawing/2014/main" id="{C2F6C00E-3651-4111-258F-D8AA3846329E}"/>
                </a:ext>
              </a:extLst>
            </p:cNvPr>
            <p:cNvGrpSpPr/>
            <p:nvPr/>
          </p:nvGrpSpPr>
          <p:grpSpPr>
            <a:xfrm>
              <a:off x="6716685" y="5055051"/>
              <a:ext cx="8048564" cy="760166"/>
              <a:chOff x="6716685" y="5055051"/>
              <a:chExt cx="8048564" cy="760166"/>
            </a:xfrm>
          </p:grpSpPr>
          <p:grpSp>
            <p:nvGrpSpPr>
              <p:cNvPr id="39" name="Group 38">
                <a:extLst>
                  <a:ext uri="{FF2B5EF4-FFF2-40B4-BE49-F238E27FC236}">
                    <a16:creationId xmlns:a16="http://schemas.microsoft.com/office/drawing/2014/main" id="{F892F4EA-181E-CD41-3FF3-649834EFE4CA}"/>
                  </a:ext>
                </a:extLst>
              </p:cNvPr>
              <p:cNvGrpSpPr/>
              <p:nvPr/>
            </p:nvGrpSpPr>
            <p:grpSpPr>
              <a:xfrm>
                <a:off x="6716685" y="5055051"/>
                <a:ext cx="8048564" cy="760166"/>
                <a:chOff x="6782172" y="5000336"/>
                <a:chExt cx="8048564" cy="760166"/>
              </a:xfrm>
            </p:grpSpPr>
            <p:sp>
              <p:nvSpPr>
                <p:cNvPr id="22" name="Freeform 14">
                  <a:extLst>
                    <a:ext uri="{FF2B5EF4-FFF2-40B4-BE49-F238E27FC236}">
                      <a16:creationId xmlns:a16="http://schemas.microsoft.com/office/drawing/2014/main" id="{26E44E22-869E-E8CB-3717-33CC514BD2D7}"/>
                    </a:ext>
                  </a:extLst>
                </p:cNvPr>
                <p:cNvSpPr/>
                <p:nvPr/>
              </p:nvSpPr>
              <p:spPr>
                <a:xfrm>
                  <a:off x="13970405" y="5000336"/>
                  <a:ext cx="860331" cy="760166"/>
                </a:xfrm>
                <a:custGeom>
                  <a:avLst/>
                  <a:gdLst/>
                  <a:ahLst/>
                  <a:cxnLst/>
                  <a:rect l="l" t="t" r="r" b="b"/>
                  <a:pathLst>
                    <a:path w="2061530" h="2198222">
                      <a:moveTo>
                        <a:pt x="0" y="0"/>
                      </a:moveTo>
                      <a:lnTo>
                        <a:pt x="2061530" y="0"/>
                      </a:lnTo>
                      <a:lnTo>
                        <a:pt x="2061530" y="2198222"/>
                      </a:lnTo>
                      <a:lnTo>
                        <a:pt x="0" y="2198222"/>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nchor="ctr"/>
                <a:lstStyle/>
                <a:p>
                  <a:pPr algn="ctr"/>
                  <a:r>
                    <a:rPr lang="he-IL" sz="3600" dirty="0"/>
                    <a:t> </a:t>
                  </a:r>
                </a:p>
              </p:txBody>
            </p:sp>
            <p:sp>
              <p:nvSpPr>
                <p:cNvPr id="41" name="TextBox 40">
                  <a:extLst>
                    <a:ext uri="{FF2B5EF4-FFF2-40B4-BE49-F238E27FC236}">
                      <a16:creationId xmlns:a16="http://schemas.microsoft.com/office/drawing/2014/main" id="{AB9CBB52-1C27-4A6D-3B83-ACA64A374842}"/>
                    </a:ext>
                  </a:extLst>
                </p:cNvPr>
                <p:cNvSpPr txBox="1"/>
                <p:nvPr/>
              </p:nvSpPr>
              <p:spPr>
                <a:xfrm>
                  <a:off x="6782172" y="5109967"/>
                  <a:ext cx="7064414" cy="584775"/>
                </a:xfrm>
                <a:prstGeom prst="rect">
                  <a:avLst/>
                </a:prstGeom>
                <a:noFill/>
              </p:spPr>
              <p:txBody>
                <a:bodyPr wrap="square" rtlCol="1">
                  <a:spAutoFit/>
                </a:bodyPr>
                <a:lstStyle/>
                <a:p>
                  <a:pPr algn="r" rtl="1"/>
                  <a:r>
                    <a:rPr lang="he-IL" sz="3200" dirty="0">
                      <a:latin typeface="Segoe UI Semilight" panose="020B0402040204020203" pitchFamily="34" charset="0"/>
                      <a:cs typeface="Segoe UI Semilight" panose="020B0402040204020203" pitchFamily="34" charset="0"/>
                    </a:rPr>
                    <a:t>הכינו מראש את הציוד הדרוש לשיעור.</a:t>
                  </a:r>
                </a:p>
              </p:txBody>
            </p:sp>
          </p:grpSp>
          <p:pic>
            <p:nvPicPr>
              <p:cNvPr id="43" name="Graphic 42" descr="Address Book outline">
                <a:extLst>
                  <a:ext uri="{FF2B5EF4-FFF2-40B4-BE49-F238E27FC236}">
                    <a16:creationId xmlns:a16="http://schemas.microsoft.com/office/drawing/2014/main" id="{B809BCDD-F5B7-7A63-5201-D477DFDE70DD}"/>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14027784" y="5063953"/>
                <a:ext cx="670096" cy="670096"/>
              </a:xfrm>
              <a:prstGeom prst="rect">
                <a:avLst/>
              </a:prstGeom>
            </p:spPr>
          </p:pic>
        </p:grpSp>
        <p:pic>
          <p:nvPicPr>
            <p:cNvPr id="45" name="Graphic 44" descr="Pencil outline">
              <a:extLst>
                <a:ext uri="{FF2B5EF4-FFF2-40B4-BE49-F238E27FC236}">
                  <a16:creationId xmlns:a16="http://schemas.microsoft.com/office/drawing/2014/main" id="{30B603D7-33F9-F644-7586-AE721F005948}"/>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rot="19040832">
              <a:off x="13789732" y="5158810"/>
              <a:ext cx="504000" cy="504000"/>
            </a:xfrm>
            <a:prstGeom prst="rect">
              <a:avLst/>
            </a:prstGeom>
          </p:spPr>
        </p:pic>
      </p:grpSp>
      <p:grpSp>
        <p:nvGrpSpPr>
          <p:cNvPr id="55" name="Group 54">
            <a:extLst>
              <a:ext uri="{FF2B5EF4-FFF2-40B4-BE49-F238E27FC236}">
                <a16:creationId xmlns:a16="http://schemas.microsoft.com/office/drawing/2014/main" id="{69D73485-2570-21A0-F7C0-0DB8BA7FB845}"/>
              </a:ext>
            </a:extLst>
          </p:cNvPr>
          <p:cNvGrpSpPr/>
          <p:nvPr/>
        </p:nvGrpSpPr>
        <p:grpSpPr>
          <a:xfrm>
            <a:off x="2555245" y="7388553"/>
            <a:ext cx="2626923" cy="765157"/>
            <a:chOff x="2555245" y="7388553"/>
            <a:chExt cx="2626923" cy="765157"/>
          </a:xfrm>
        </p:grpSpPr>
        <p:grpSp>
          <p:nvGrpSpPr>
            <p:cNvPr id="54" name="Group 53">
              <a:extLst>
                <a:ext uri="{FF2B5EF4-FFF2-40B4-BE49-F238E27FC236}">
                  <a16:creationId xmlns:a16="http://schemas.microsoft.com/office/drawing/2014/main" id="{2943FBED-5185-48AB-CE51-042025DFE9D9}"/>
                </a:ext>
              </a:extLst>
            </p:cNvPr>
            <p:cNvGrpSpPr/>
            <p:nvPr/>
          </p:nvGrpSpPr>
          <p:grpSpPr>
            <a:xfrm>
              <a:off x="2555245" y="7388553"/>
              <a:ext cx="2626923" cy="765157"/>
              <a:chOff x="2555245" y="7388553"/>
              <a:chExt cx="2626923" cy="765157"/>
            </a:xfrm>
          </p:grpSpPr>
          <p:sp>
            <p:nvSpPr>
              <p:cNvPr id="27" name="TextBox 26">
                <a:extLst>
                  <a:ext uri="{FF2B5EF4-FFF2-40B4-BE49-F238E27FC236}">
                    <a16:creationId xmlns:a16="http://schemas.microsoft.com/office/drawing/2014/main" id="{0C25189E-59D7-5A81-4F48-CF373BB81D52}"/>
                  </a:ext>
                </a:extLst>
              </p:cNvPr>
              <p:cNvSpPr txBox="1"/>
              <p:nvPr/>
            </p:nvSpPr>
            <p:spPr>
              <a:xfrm>
                <a:off x="2555245" y="7568935"/>
                <a:ext cx="1717524" cy="584775"/>
              </a:xfrm>
              <a:prstGeom prst="rect">
                <a:avLst/>
              </a:prstGeom>
              <a:noFill/>
            </p:spPr>
            <p:txBody>
              <a:bodyPr wrap="square" rtlCol="1">
                <a:spAutoFit/>
              </a:bodyPr>
              <a:lstStyle/>
              <a:p>
                <a:pPr algn="r" rtl="1"/>
                <a:r>
                  <a:rPr lang="he-IL" sz="3200" dirty="0">
                    <a:latin typeface="Segoe UI Semilight" panose="020B0402040204020203" pitchFamily="34" charset="0"/>
                    <a:cs typeface="Segoe UI Semilight" panose="020B0402040204020203" pitchFamily="34" charset="0"/>
                  </a:rPr>
                  <a:t>פעילות</a:t>
                </a:r>
                <a:endParaRPr lang="he-IL" sz="2800" dirty="0">
                  <a:latin typeface="Segoe UI Semilight" panose="020B0402040204020203" pitchFamily="34" charset="0"/>
                  <a:cs typeface="Segoe UI Semilight" panose="020B0402040204020203" pitchFamily="34" charset="0"/>
                </a:endParaRPr>
              </a:p>
            </p:txBody>
          </p:sp>
          <p:sp>
            <p:nvSpPr>
              <p:cNvPr id="30" name="Freeform 14">
                <a:extLst>
                  <a:ext uri="{FF2B5EF4-FFF2-40B4-BE49-F238E27FC236}">
                    <a16:creationId xmlns:a16="http://schemas.microsoft.com/office/drawing/2014/main" id="{04C06DC2-CEE8-3B0C-4AA1-C926198B28FD}"/>
                  </a:ext>
                </a:extLst>
              </p:cNvPr>
              <p:cNvSpPr/>
              <p:nvPr/>
            </p:nvSpPr>
            <p:spPr>
              <a:xfrm>
                <a:off x="4321837" y="7388553"/>
                <a:ext cx="860331" cy="723428"/>
              </a:xfrm>
              <a:custGeom>
                <a:avLst/>
                <a:gdLst/>
                <a:ahLst/>
                <a:cxnLst/>
                <a:rect l="l" t="t" r="r" b="b"/>
                <a:pathLst>
                  <a:path w="2061530" h="2198222">
                    <a:moveTo>
                      <a:pt x="0" y="0"/>
                    </a:moveTo>
                    <a:lnTo>
                      <a:pt x="2061530" y="0"/>
                    </a:lnTo>
                    <a:lnTo>
                      <a:pt x="2061530" y="2198222"/>
                    </a:lnTo>
                    <a:lnTo>
                      <a:pt x="0" y="2198222"/>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nchor="ctr"/>
              <a:lstStyle/>
              <a:p>
                <a:pPr algn="ctr"/>
                <a:r>
                  <a:rPr lang="he-IL" sz="3600" dirty="0"/>
                  <a:t> </a:t>
                </a:r>
              </a:p>
            </p:txBody>
          </p:sp>
        </p:grpSp>
        <p:sp>
          <p:nvSpPr>
            <p:cNvPr id="18" name="Freeform 18">
              <a:extLst>
                <a:ext uri="{FF2B5EF4-FFF2-40B4-BE49-F238E27FC236}">
                  <a16:creationId xmlns:a16="http://schemas.microsoft.com/office/drawing/2014/main" id="{71085223-2418-7567-CE2D-D89B87B3A2AD}"/>
                </a:ext>
              </a:extLst>
            </p:cNvPr>
            <p:cNvSpPr/>
            <p:nvPr/>
          </p:nvSpPr>
          <p:spPr>
            <a:xfrm>
              <a:off x="4393055" y="7523015"/>
              <a:ext cx="655463" cy="574840"/>
            </a:xfrm>
            <a:custGeom>
              <a:avLst/>
              <a:gdLst/>
              <a:ahLst/>
              <a:cxnLst/>
              <a:rect l="l" t="t" r="r" b="b"/>
              <a:pathLst>
                <a:path w="1457474" h="1134180">
                  <a:moveTo>
                    <a:pt x="0" y="0"/>
                  </a:moveTo>
                  <a:lnTo>
                    <a:pt x="1457474" y="0"/>
                  </a:lnTo>
                  <a:lnTo>
                    <a:pt x="1457474" y="1134180"/>
                  </a:lnTo>
                  <a:lnTo>
                    <a:pt x="0" y="1134180"/>
                  </a:lnTo>
                  <a:lnTo>
                    <a:pt x="0" y="0"/>
                  </a:lnTo>
                  <a:close/>
                </a:path>
              </a:pathLst>
            </a:custGeom>
            <a:blipFill>
              <a:blip r:embed="rId30">
                <a:extLst>
                  <a:ext uri="{96DAC541-7B7A-43D3-8B79-37D633B846F1}">
                    <asvg:svgBlip xmlns:asvg="http://schemas.microsoft.com/office/drawing/2016/SVG/main" r:embed="rId31"/>
                  </a:ext>
                </a:extLst>
              </a:blip>
              <a:stretch>
                <a:fillRect/>
              </a:stretch>
            </a:blipFill>
          </p:spPr>
          <p:txBody>
            <a:bodyPr/>
            <a:lstStyle/>
            <a:p>
              <a:endParaRPr lang="he-IL"/>
            </a:p>
          </p:txBody>
        </p:sp>
      </p:grpSp>
      <p:grpSp>
        <p:nvGrpSpPr>
          <p:cNvPr id="53" name="Group 52">
            <a:extLst>
              <a:ext uri="{FF2B5EF4-FFF2-40B4-BE49-F238E27FC236}">
                <a16:creationId xmlns:a16="http://schemas.microsoft.com/office/drawing/2014/main" id="{87EDC1FA-4CA8-4F91-CDD9-3902F05FDFDB}"/>
              </a:ext>
            </a:extLst>
          </p:cNvPr>
          <p:cNvGrpSpPr/>
          <p:nvPr/>
        </p:nvGrpSpPr>
        <p:grpSpPr>
          <a:xfrm>
            <a:off x="2075107" y="6371900"/>
            <a:ext cx="3215183" cy="789155"/>
            <a:chOff x="2075107" y="6371900"/>
            <a:chExt cx="3215183" cy="789155"/>
          </a:xfrm>
        </p:grpSpPr>
        <p:sp>
          <p:nvSpPr>
            <p:cNvPr id="44" name="Freeform 14">
              <a:extLst>
                <a:ext uri="{FF2B5EF4-FFF2-40B4-BE49-F238E27FC236}">
                  <a16:creationId xmlns:a16="http://schemas.microsoft.com/office/drawing/2014/main" id="{6EC4B8C0-F378-AA35-5633-83867378B17D}"/>
                </a:ext>
              </a:extLst>
            </p:cNvPr>
            <p:cNvSpPr/>
            <p:nvPr/>
          </p:nvSpPr>
          <p:spPr>
            <a:xfrm>
              <a:off x="4342134" y="6437627"/>
              <a:ext cx="860331" cy="723428"/>
            </a:xfrm>
            <a:custGeom>
              <a:avLst/>
              <a:gdLst/>
              <a:ahLst/>
              <a:cxnLst/>
              <a:rect l="l" t="t" r="r" b="b"/>
              <a:pathLst>
                <a:path w="2061530" h="2198222">
                  <a:moveTo>
                    <a:pt x="0" y="0"/>
                  </a:moveTo>
                  <a:lnTo>
                    <a:pt x="2061530" y="0"/>
                  </a:lnTo>
                  <a:lnTo>
                    <a:pt x="2061530" y="2198222"/>
                  </a:lnTo>
                  <a:lnTo>
                    <a:pt x="0" y="2198222"/>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nchor="ctr"/>
            <a:lstStyle/>
            <a:p>
              <a:pPr algn="ctr"/>
              <a:r>
                <a:rPr lang="he-IL" sz="3600" dirty="0"/>
                <a:t> </a:t>
              </a:r>
            </a:p>
          </p:txBody>
        </p:sp>
        <p:grpSp>
          <p:nvGrpSpPr>
            <p:cNvPr id="52" name="Group 51">
              <a:extLst>
                <a:ext uri="{FF2B5EF4-FFF2-40B4-BE49-F238E27FC236}">
                  <a16:creationId xmlns:a16="http://schemas.microsoft.com/office/drawing/2014/main" id="{8030777D-9BE3-39A6-9D32-4EFF62DB8EB9}"/>
                </a:ext>
              </a:extLst>
            </p:cNvPr>
            <p:cNvGrpSpPr/>
            <p:nvPr/>
          </p:nvGrpSpPr>
          <p:grpSpPr>
            <a:xfrm>
              <a:off x="2075107" y="6371900"/>
              <a:ext cx="3215183" cy="789155"/>
              <a:chOff x="2075107" y="6371900"/>
              <a:chExt cx="3215183" cy="789155"/>
            </a:xfrm>
          </p:grpSpPr>
          <p:sp>
            <p:nvSpPr>
              <p:cNvPr id="32" name="TextBox 31">
                <a:extLst>
                  <a:ext uri="{FF2B5EF4-FFF2-40B4-BE49-F238E27FC236}">
                    <a16:creationId xmlns:a16="http://schemas.microsoft.com/office/drawing/2014/main" id="{E775F761-1683-5781-5CA7-F98609B0294C}"/>
                  </a:ext>
                </a:extLst>
              </p:cNvPr>
              <p:cNvSpPr txBox="1"/>
              <p:nvPr/>
            </p:nvSpPr>
            <p:spPr>
              <a:xfrm>
                <a:off x="2075107" y="6556240"/>
                <a:ext cx="2255544" cy="584775"/>
              </a:xfrm>
              <a:prstGeom prst="rect">
                <a:avLst/>
              </a:prstGeom>
              <a:noFill/>
            </p:spPr>
            <p:txBody>
              <a:bodyPr wrap="square" rtlCol="1">
                <a:spAutoFit/>
              </a:bodyPr>
              <a:lstStyle/>
              <a:p>
                <a:pPr algn="r" rtl="1"/>
                <a:r>
                  <a:rPr lang="he-IL" sz="3200" dirty="0">
                    <a:latin typeface="Segoe UI Semilight" panose="020B0402040204020203" pitchFamily="34" charset="0"/>
                    <a:cs typeface="Segoe UI Semilight" panose="020B0402040204020203" pitchFamily="34" charset="0"/>
                  </a:rPr>
                  <a:t>דיון בכיתה</a:t>
                </a:r>
              </a:p>
            </p:txBody>
          </p:sp>
          <p:pic>
            <p:nvPicPr>
              <p:cNvPr id="31" name="Picture 30">
                <a:extLst>
                  <a:ext uri="{FF2B5EF4-FFF2-40B4-BE49-F238E27FC236}">
                    <a16:creationId xmlns:a16="http://schemas.microsoft.com/office/drawing/2014/main" id="{E41AC879-7544-9E84-6C72-A5D5733A8ADE}"/>
                  </a:ext>
                </a:extLst>
              </p:cNvPr>
              <p:cNvPicPr>
                <a:picLocks noChangeAspect="1"/>
              </p:cNvPicPr>
              <p:nvPr/>
            </p:nvPicPr>
            <p:blipFill>
              <a:blip r:embed="rId32">
                <a:clrChange>
                  <a:clrFrom>
                    <a:srgbClr val="FFFFFF"/>
                  </a:clrFrom>
                  <a:clrTo>
                    <a:srgbClr val="FFFFFF">
                      <a:alpha val="0"/>
                    </a:srgbClr>
                  </a:clrTo>
                </a:clrChange>
              </a:blip>
              <a:stretch>
                <a:fillRect/>
              </a:stretch>
            </p:blipFill>
            <p:spPr>
              <a:xfrm>
                <a:off x="4355645" y="6371900"/>
                <a:ext cx="934645" cy="789155"/>
              </a:xfrm>
              <a:prstGeom prst="rect">
                <a:avLst/>
              </a:prstGeom>
            </p:spPr>
          </p:pic>
        </p:grpSp>
      </p:grpSp>
      <p:sp>
        <p:nvSpPr>
          <p:cNvPr id="2" name="TextBox 1">
            <a:extLst>
              <a:ext uri="{FF2B5EF4-FFF2-40B4-BE49-F238E27FC236}">
                <a16:creationId xmlns:a16="http://schemas.microsoft.com/office/drawing/2014/main" id="{5D64F904-F2BB-4A1C-5173-2500B9F829BE}"/>
              </a:ext>
            </a:extLst>
          </p:cNvPr>
          <p:cNvSpPr txBox="1"/>
          <p:nvPr/>
        </p:nvSpPr>
        <p:spPr>
          <a:xfrm>
            <a:off x="1795792" y="4964134"/>
            <a:ext cx="3562885" cy="1077218"/>
          </a:xfrm>
          <a:prstGeom prst="rect">
            <a:avLst/>
          </a:prstGeom>
          <a:noFill/>
        </p:spPr>
        <p:txBody>
          <a:bodyPr wrap="square" rtlCol="0">
            <a:spAutoFit/>
          </a:bodyPr>
          <a:lstStyle/>
          <a:p>
            <a:pPr algn="r" rtl="1"/>
            <a:r>
              <a:rPr lang="he-IL" sz="3200" b="1" dirty="0">
                <a:solidFill>
                  <a:srgbClr val="C00000"/>
                </a:solidFill>
                <a:latin typeface="Calibri" panose="020F0502020204030204" pitchFamily="34" charset="0"/>
                <a:ea typeface="Calibri" panose="020F0502020204030204" pitchFamily="34" charset="0"/>
                <a:cs typeface="Calibri" panose="020F0502020204030204" pitchFamily="34" charset="0"/>
              </a:rPr>
              <a:t>שימו לב </a:t>
            </a:r>
            <a:r>
              <a:rPr lang="he-IL" sz="3200" dirty="0">
                <a:latin typeface="Segoe UI Semilight" panose="020B0402040204020203" pitchFamily="34" charset="0"/>
                <a:cs typeface="Segoe UI Semilight" panose="020B0402040204020203" pitchFamily="34" charset="0"/>
              </a:rPr>
              <a:t>לסימנים ולמשמעותם.</a:t>
            </a:r>
            <a:endParaRPr lang="LID4096" sz="3200" dirty="0">
              <a:latin typeface="Segoe UI Semilight" panose="020B0402040204020203" pitchFamily="34" charset="0"/>
              <a:cs typeface="Segoe UI Semilight" panose="020B0402040204020203" pitchFamily="34" charset="0"/>
            </a:endParaRPr>
          </a:p>
        </p:txBody>
      </p:sp>
      <p:sp>
        <p:nvSpPr>
          <p:cNvPr id="20" name="TextBox 19">
            <a:extLst>
              <a:ext uri="{FF2B5EF4-FFF2-40B4-BE49-F238E27FC236}">
                <a16:creationId xmlns:a16="http://schemas.microsoft.com/office/drawing/2014/main" id="{8B0C9BB0-756A-2E15-E373-C878058CB6F4}"/>
              </a:ext>
            </a:extLst>
          </p:cNvPr>
          <p:cNvSpPr txBox="1"/>
          <p:nvPr/>
        </p:nvSpPr>
        <p:spPr>
          <a:xfrm>
            <a:off x="3434744" y="9506562"/>
            <a:ext cx="10849376" cy="689932"/>
          </a:xfrm>
          <a:prstGeom prst="rect">
            <a:avLst/>
          </a:prstGeom>
          <a:noFill/>
        </p:spPr>
        <p:txBody>
          <a:bodyPr wrap="square">
            <a:spAutoFit/>
          </a:bodyPr>
          <a:lstStyle/>
          <a:p>
            <a:endParaRPr lang="he-IL" dirty="0">
              <a:solidFill>
                <a:srgbClr val="000000"/>
              </a:solidFill>
              <a:effectLst/>
              <a:latin typeface="YAFdtfahXt8 0"/>
            </a:endParaRPr>
          </a:p>
          <a:p>
            <a:pPr algn="ctr" rtl="1">
              <a:lnSpc>
                <a:spcPts val="2500"/>
              </a:lnSpc>
            </a:pPr>
            <a:r>
              <a:rPr lang="he-IL" sz="2400" b="0" i="0" dirty="0">
                <a:solidFill>
                  <a:srgbClr val="000000"/>
                </a:solidFill>
                <a:effectLst/>
                <a:latin typeface="Segoe UI Semilight" panose="020B0402040204020203" pitchFamily="34" charset="0"/>
                <a:cs typeface="Segoe UI Semilight" panose="020B0402040204020203" pitchFamily="34" charset="0"/>
              </a:rPr>
              <a:t>המזכירות הפדגוגית, אגף שפות – הפיקוח על הוראת העברית ביסודי</a:t>
            </a:r>
            <a:endParaRPr lang="he-IL" sz="2800" dirty="0">
              <a:solidFill>
                <a:srgbClr val="000000"/>
              </a:solidFill>
              <a:effectLst/>
              <a:latin typeface="Segoe UI Semilight" panose="020B0402040204020203" pitchFamily="34" charset="0"/>
              <a:cs typeface="Segoe UI Semilight" panose="020B0402040204020203"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1"/>
                                        </p:tgtEl>
                                        <p:attrNameLst>
                                          <p:attrName>style.visibility</p:attrName>
                                        </p:attrNameLst>
                                      </p:cBhvr>
                                      <p:to>
                                        <p:strVal val="visible"/>
                                      </p:to>
                                    </p:set>
                                    <p:animEffect transition="in" filter="fade">
                                      <p:cBhvr>
                                        <p:cTn id="14" dur="1000"/>
                                        <p:tgtEl>
                                          <p:spTgt spid="51"/>
                                        </p:tgtEl>
                                      </p:cBhvr>
                                    </p:animEffect>
                                    <p:anim calcmode="lin" valueType="num">
                                      <p:cBhvr>
                                        <p:cTn id="15" dur="1000" fill="hold"/>
                                        <p:tgtEl>
                                          <p:spTgt spid="51"/>
                                        </p:tgtEl>
                                        <p:attrNameLst>
                                          <p:attrName>ppt_x</p:attrName>
                                        </p:attrNameLst>
                                      </p:cBhvr>
                                      <p:tavLst>
                                        <p:tav tm="0">
                                          <p:val>
                                            <p:strVal val="#ppt_x"/>
                                          </p:val>
                                        </p:tav>
                                        <p:tav tm="100000">
                                          <p:val>
                                            <p:strVal val="#ppt_x"/>
                                          </p:val>
                                        </p:tav>
                                      </p:tavLst>
                                    </p:anim>
                                    <p:anim calcmode="lin" valueType="num">
                                      <p:cBhvr>
                                        <p:cTn id="16"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fade">
                                      <p:cBhvr>
                                        <p:cTn id="28" dur="1000"/>
                                        <p:tgtEl>
                                          <p:spTgt spid="46"/>
                                        </p:tgtEl>
                                      </p:cBhvr>
                                    </p:animEffect>
                                    <p:anim calcmode="lin" valueType="num">
                                      <p:cBhvr>
                                        <p:cTn id="29" dur="1000" fill="hold"/>
                                        <p:tgtEl>
                                          <p:spTgt spid="46"/>
                                        </p:tgtEl>
                                        <p:attrNameLst>
                                          <p:attrName>ppt_x</p:attrName>
                                        </p:attrNameLst>
                                      </p:cBhvr>
                                      <p:tavLst>
                                        <p:tav tm="0">
                                          <p:val>
                                            <p:strVal val="#ppt_x"/>
                                          </p:val>
                                        </p:tav>
                                        <p:tav tm="100000">
                                          <p:val>
                                            <p:strVal val="#ppt_x"/>
                                          </p:val>
                                        </p:tav>
                                      </p:tavLst>
                                    </p:anim>
                                    <p:anim calcmode="lin" valueType="num">
                                      <p:cBhvr>
                                        <p:cTn id="30"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9"/>
                                        </p:tgtEl>
                                        <p:attrNameLst>
                                          <p:attrName>style.visibility</p:attrName>
                                        </p:attrNameLst>
                                      </p:cBhvr>
                                      <p:to>
                                        <p:strVal val="visible"/>
                                      </p:to>
                                    </p:set>
                                    <p:animEffect transition="in" filter="fade">
                                      <p:cBhvr>
                                        <p:cTn id="42" dur="1000"/>
                                        <p:tgtEl>
                                          <p:spTgt spid="49"/>
                                        </p:tgtEl>
                                      </p:cBhvr>
                                    </p:animEffect>
                                    <p:anim calcmode="lin" valueType="num">
                                      <p:cBhvr>
                                        <p:cTn id="43" dur="1000" fill="hold"/>
                                        <p:tgtEl>
                                          <p:spTgt spid="49"/>
                                        </p:tgtEl>
                                        <p:attrNameLst>
                                          <p:attrName>ppt_x</p:attrName>
                                        </p:attrNameLst>
                                      </p:cBhvr>
                                      <p:tavLst>
                                        <p:tav tm="0">
                                          <p:val>
                                            <p:strVal val="#ppt_x"/>
                                          </p:val>
                                        </p:tav>
                                        <p:tav tm="100000">
                                          <p:val>
                                            <p:strVal val="#ppt_x"/>
                                          </p:val>
                                        </p:tav>
                                      </p:tavLst>
                                    </p:anim>
                                    <p:anim calcmode="lin" valueType="num">
                                      <p:cBhvr>
                                        <p:cTn id="44"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53"/>
                                        </p:tgtEl>
                                        <p:attrNameLst>
                                          <p:attrName>style.visibility</p:attrName>
                                        </p:attrNameLst>
                                      </p:cBhvr>
                                      <p:to>
                                        <p:strVal val="visible"/>
                                      </p:to>
                                    </p:set>
                                    <p:animEffect transition="in" filter="barn(inVertical)">
                                      <p:cBhvr>
                                        <p:cTn id="49" dur="500"/>
                                        <p:tgtEl>
                                          <p:spTgt spid="53"/>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55"/>
                                        </p:tgtEl>
                                        <p:attrNameLst>
                                          <p:attrName>style.visibility</p:attrName>
                                        </p:attrNameLst>
                                      </p:cBhvr>
                                      <p:to>
                                        <p:strVal val="visible"/>
                                      </p:to>
                                    </p:set>
                                    <p:animEffect transition="in" filter="barn(inVertical)">
                                      <p:cBhvr>
                                        <p:cTn id="54"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3"/>
          <p:cNvSpPr txBox="1"/>
          <p:nvPr/>
        </p:nvSpPr>
        <p:spPr>
          <a:xfrm>
            <a:off x="2277712" y="7214952"/>
            <a:ext cx="11198543" cy="2139368"/>
          </a:xfrm>
          <a:prstGeom prst="rect">
            <a:avLst/>
          </a:prstGeom>
        </p:spPr>
        <p:txBody>
          <a:bodyPr wrap="square" lIns="0" tIns="0" rIns="0" bIns="0" rtlCol="0" anchor="t">
            <a:spAutoFit/>
          </a:bodyPr>
          <a:lstStyle/>
          <a:p>
            <a:pPr algn="r" rtl="1">
              <a:lnSpc>
                <a:spcPct val="150000"/>
              </a:lnSpc>
            </a:pPr>
            <a:r>
              <a:rPr lang="he-IL" sz="3200" dirty="0">
                <a:solidFill>
                  <a:srgbClr val="000000"/>
                </a:solidFill>
                <a:latin typeface="Assistant" pitchFamily="2" charset="-79"/>
                <a:cs typeface="Assistant" pitchFamily="2" charset="-79"/>
              </a:rPr>
              <a:t>היכנסו </a:t>
            </a:r>
            <a:r>
              <a:rPr lang="he-IL" sz="3200" dirty="0">
                <a:solidFill>
                  <a:srgbClr val="000000"/>
                </a:solidFill>
                <a:highlight>
                  <a:srgbClr val="F2DCDB"/>
                </a:highlight>
                <a:latin typeface="Assistant" pitchFamily="2" charset="-79"/>
                <a:cs typeface="Assistant" pitchFamily="2" charset="-79"/>
              </a:rPr>
              <a:t>לקישור</a:t>
            </a:r>
            <a:r>
              <a:rPr lang="he-IL" sz="3200" dirty="0">
                <a:solidFill>
                  <a:srgbClr val="000000"/>
                </a:solidFill>
                <a:latin typeface="Assistant" pitchFamily="2" charset="-79"/>
                <a:cs typeface="Assistant" pitchFamily="2" charset="-79"/>
              </a:rPr>
              <a:t> והשלימו את שתי המשימות הבאות:</a:t>
            </a:r>
          </a:p>
          <a:p>
            <a:pPr marL="571500" indent="-571500" algn="r" rtl="1">
              <a:lnSpc>
                <a:spcPct val="150000"/>
              </a:lnSpc>
              <a:buFont typeface="Wingdings" panose="05000000000000000000" pitchFamily="2" charset="2"/>
              <a:buChar char="þ"/>
            </a:pPr>
            <a:r>
              <a:rPr lang="he-IL" sz="3200" b="1" dirty="0">
                <a:solidFill>
                  <a:srgbClr val="000000"/>
                </a:solidFill>
                <a:latin typeface="Assistant" pitchFamily="2" charset="-79"/>
                <a:cs typeface="Assistant" pitchFamily="2" charset="-79"/>
              </a:rPr>
              <a:t>משימה 1: </a:t>
            </a:r>
            <a:r>
              <a:rPr lang="he-IL" sz="3200" dirty="0">
                <a:solidFill>
                  <a:srgbClr val="000000"/>
                </a:solidFill>
                <a:latin typeface="Assistant" pitchFamily="2" charset="-79"/>
                <a:cs typeface="Assistant" pitchFamily="2" charset="-79"/>
              </a:rPr>
              <a:t>הפקת מידע מכותרת ומתמונה</a:t>
            </a:r>
          </a:p>
          <a:p>
            <a:pPr marL="571500" indent="-571500" algn="r" rtl="1">
              <a:lnSpc>
                <a:spcPct val="150000"/>
              </a:lnSpc>
              <a:buFont typeface="Wingdings" panose="05000000000000000000" pitchFamily="2" charset="2"/>
              <a:buChar char="þ"/>
            </a:pPr>
            <a:r>
              <a:rPr lang="he-IL" sz="3200" b="1" dirty="0">
                <a:solidFill>
                  <a:srgbClr val="000000"/>
                </a:solidFill>
                <a:latin typeface="Assistant" pitchFamily="2" charset="-79"/>
                <a:cs typeface="Assistant" pitchFamily="2" charset="-79"/>
              </a:rPr>
              <a:t>משימה 2: </a:t>
            </a:r>
            <a:r>
              <a:rPr lang="he-IL" sz="3200" dirty="0">
                <a:latin typeface="Assistant" pitchFamily="2" charset="-79"/>
                <a:cs typeface="Assistant" pitchFamily="2" charset="-79"/>
              </a:rPr>
              <a:t>משחק הפכים - מילים מתוך הטקסט</a:t>
            </a:r>
          </a:p>
        </p:txBody>
      </p:sp>
      <p:grpSp>
        <p:nvGrpSpPr>
          <p:cNvPr id="2" name="Group 2"/>
          <p:cNvGrpSpPr/>
          <p:nvPr/>
        </p:nvGrpSpPr>
        <p:grpSpPr>
          <a:xfrm>
            <a:off x="251069" y="495300"/>
            <a:ext cx="18217421" cy="9324493"/>
            <a:chOff x="296836" y="54157"/>
            <a:chExt cx="21538258" cy="10658457"/>
          </a:xfrm>
        </p:grpSpPr>
        <p:sp>
          <p:nvSpPr>
            <p:cNvPr id="3" name="Freeform 3"/>
            <p:cNvSpPr/>
            <p:nvPr/>
          </p:nvSpPr>
          <p:spPr>
            <a:xfrm>
              <a:off x="18661869" y="350583"/>
              <a:ext cx="2959559" cy="5153104"/>
            </a:xfrm>
            <a:custGeom>
              <a:avLst/>
              <a:gdLst/>
              <a:ahLst/>
              <a:cxnLst/>
              <a:rect l="l" t="t" r="r" b="b"/>
              <a:pathLst>
                <a:path w="2959559" h="5153104">
                  <a:moveTo>
                    <a:pt x="0" y="0"/>
                  </a:moveTo>
                  <a:lnTo>
                    <a:pt x="2959559" y="0"/>
                  </a:lnTo>
                  <a:lnTo>
                    <a:pt x="2959559" y="5153104"/>
                  </a:lnTo>
                  <a:lnTo>
                    <a:pt x="0" y="5153104"/>
                  </a:lnTo>
                  <a:lnTo>
                    <a:pt x="0" y="0"/>
                  </a:lnTo>
                  <a:close/>
                </a:path>
              </a:pathLst>
            </a:custGeom>
            <a:blipFill>
              <a:blip r:embed="rId3">
                <a:extLst>
                  <a:ext uri="{96DAC541-7B7A-43D3-8B79-37D633B846F1}">
                    <asvg:svgBlip xmlns:asvg="http://schemas.microsoft.com/office/drawing/2016/SVG/main" r:embed="rId4"/>
                  </a:ext>
                </a:extLst>
              </a:blip>
              <a:stretch>
                <a:fillRect l="-187821" b="-27734"/>
              </a:stretch>
            </a:blipFill>
          </p:spPr>
          <p:txBody>
            <a:bodyPr/>
            <a:lstStyle/>
            <a:p>
              <a:endParaRPr lang="he-IL"/>
            </a:p>
          </p:txBody>
        </p:sp>
        <p:sp>
          <p:nvSpPr>
            <p:cNvPr id="4" name="Freeform 4"/>
            <p:cNvSpPr/>
            <p:nvPr/>
          </p:nvSpPr>
          <p:spPr>
            <a:xfrm>
              <a:off x="616301" y="6199899"/>
              <a:ext cx="7422173" cy="4512715"/>
            </a:xfrm>
            <a:custGeom>
              <a:avLst/>
              <a:gdLst/>
              <a:ahLst/>
              <a:cxnLst/>
              <a:rect l="l" t="t" r="r" b="b"/>
              <a:pathLst>
                <a:path w="7792439" h="5067876">
                  <a:moveTo>
                    <a:pt x="0" y="0"/>
                  </a:moveTo>
                  <a:lnTo>
                    <a:pt x="7792439" y="0"/>
                  </a:lnTo>
                  <a:lnTo>
                    <a:pt x="7792439" y="5067876"/>
                  </a:lnTo>
                  <a:lnTo>
                    <a:pt x="0" y="5067876"/>
                  </a:lnTo>
                  <a:lnTo>
                    <a:pt x="0" y="0"/>
                  </a:lnTo>
                  <a:close/>
                </a:path>
              </a:pathLst>
            </a:custGeom>
            <a:blipFill>
              <a:blip r:embed="rId3">
                <a:extLst>
                  <a:ext uri="{96DAC541-7B7A-43D3-8B79-37D633B846F1}">
                    <asvg:svgBlip xmlns:asvg="http://schemas.microsoft.com/office/drawing/2016/SVG/main" r:embed="rId4"/>
                  </a:ext>
                </a:extLst>
              </a:blip>
              <a:stretch>
                <a:fillRect t="-29882" r="-9314"/>
              </a:stretch>
            </a:blipFill>
          </p:spPr>
          <p:txBody>
            <a:bodyPr/>
            <a:lstStyle/>
            <a:p>
              <a:endParaRPr lang="he-IL"/>
            </a:p>
          </p:txBody>
        </p:sp>
        <p:grpSp>
          <p:nvGrpSpPr>
            <p:cNvPr id="7" name="Group 7"/>
            <p:cNvGrpSpPr/>
            <p:nvPr/>
          </p:nvGrpSpPr>
          <p:grpSpPr>
            <a:xfrm>
              <a:off x="7662799" y="88712"/>
              <a:ext cx="11346563" cy="625341"/>
              <a:chOff x="0" y="0"/>
              <a:chExt cx="9217454" cy="508000"/>
            </a:xfrm>
          </p:grpSpPr>
          <p:sp>
            <p:nvSpPr>
              <p:cNvPr id="8" name="Freeform 8"/>
              <p:cNvSpPr/>
              <p:nvPr/>
            </p:nvSpPr>
            <p:spPr>
              <a:xfrm>
                <a:off x="0" y="215900"/>
                <a:ext cx="9217454" cy="76200"/>
              </a:xfrm>
              <a:custGeom>
                <a:avLst/>
                <a:gdLst/>
                <a:ahLst/>
                <a:cxnLst/>
                <a:rect l="l" t="t" r="r" b="b"/>
                <a:pathLst>
                  <a:path w="9217454" h="76200">
                    <a:moveTo>
                      <a:pt x="0" y="0"/>
                    </a:moveTo>
                    <a:lnTo>
                      <a:pt x="9217454" y="0"/>
                    </a:lnTo>
                    <a:lnTo>
                      <a:pt x="9217454" y="76200"/>
                    </a:lnTo>
                    <a:lnTo>
                      <a:pt x="0" y="76200"/>
                    </a:lnTo>
                    <a:close/>
                  </a:path>
                </a:pathLst>
              </a:custGeom>
              <a:solidFill>
                <a:srgbClr val="2B3547"/>
              </a:solidFill>
            </p:spPr>
            <p:txBody>
              <a:bodyPr/>
              <a:lstStyle/>
              <a:p>
                <a:endParaRPr lang="he-IL"/>
              </a:p>
            </p:txBody>
          </p:sp>
        </p:grpSp>
        <p:sp>
          <p:nvSpPr>
            <p:cNvPr id="9" name="Freeform 9"/>
            <p:cNvSpPr/>
            <p:nvPr/>
          </p:nvSpPr>
          <p:spPr>
            <a:xfrm>
              <a:off x="296836" y="363283"/>
              <a:ext cx="7667927" cy="6079240"/>
            </a:xfrm>
            <a:custGeom>
              <a:avLst/>
              <a:gdLst/>
              <a:ahLst/>
              <a:cxnLst/>
              <a:rect l="l" t="t" r="r" b="b"/>
              <a:pathLst>
                <a:path w="7667927" h="6079240">
                  <a:moveTo>
                    <a:pt x="0" y="0"/>
                  </a:moveTo>
                  <a:lnTo>
                    <a:pt x="7667927" y="0"/>
                  </a:lnTo>
                  <a:lnTo>
                    <a:pt x="7667927" y="6079240"/>
                  </a:lnTo>
                  <a:lnTo>
                    <a:pt x="0" y="6079240"/>
                  </a:lnTo>
                  <a:lnTo>
                    <a:pt x="0" y="0"/>
                  </a:lnTo>
                  <a:close/>
                </a:path>
              </a:pathLst>
            </a:custGeom>
            <a:blipFill>
              <a:blip r:embed="rId3">
                <a:extLst>
                  <a:ext uri="{96DAC541-7B7A-43D3-8B79-37D633B846F1}">
                    <asvg:svgBlip xmlns:asvg="http://schemas.microsoft.com/office/drawing/2016/SVG/main" r:embed="rId4"/>
                  </a:ext>
                </a:extLst>
              </a:blip>
              <a:stretch>
                <a:fillRect r="-11089" b="-8274"/>
              </a:stretch>
            </a:blipFill>
          </p:spPr>
          <p:txBody>
            <a:bodyPr/>
            <a:lstStyle/>
            <a:p>
              <a:endParaRPr lang="he-IL"/>
            </a:p>
          </p:txBody>
        </p:sp>
        <p:sp>
          <p:nvSpPr>
            <p:cNvPr id="10" name="Freeform 10"/>
            <p:cNvSpPr/>
            <p:nvPr/>
          </p:nvSpPr>
          <p:spPr>
            <a:xfrm rot="5400000" flipV="1">
              <a:off x="19770891" y="7325350"/>
              <a:ext cx="2781546" cy="561577"/>
            </a:xfrm>
            <a:custGeom>
              <a:avLst/>
              <a:gdLst/>
              <a:ahLst/>
              <a:cxnLst/>
              <a:rect l="l" t="t" r="r" b="b"/>
              <a:pathLst>
                <a:path w="2781546" h="561577">
                  <a:moveTo>
                    <a:pt x="0" y="561577"/>
                  </a:moveTo>
                  <a:lnTo>
                    <a:pt x="2781546" y="561577"/>
                  </a:lnTo>
                  <a:lnTo>
                    <a:pt x="2781546" y="0"/>
                  </a:lnTo>
                  <a:lnTo>
                    <a:pt x="0" y="0"/>
                  </a:lnTo>
                  <a:lnTo>
                    <a:pt x="0" y="561577"/>
                  </a:lnTo>
                  <a:close/>
                </a:path>
              </a:pathLst>
            </a:custGeom>
            <a:blipFill>
              <a:blip r:embed="rId5">
                <a:extLst>
                  <a:ext uri="{96DAC541-7B7A-43D3-8B79-37D633B846F1}">
                    <asvg:svgBlip xmlns:asvg="http://schemas.microsoft.com/office/drawing/2016/SVG/main" r:embed="rId6"/>
                  </a:ext>
                </a:extLst>
              </a:blip>
              <a:stretch>
                <a:fillRect r="-24386"/>
              </a:stretch>
            </a:blipFill>
          </p:spPr>
          <p:txBody>
            <a:bodyPr/>
            <a:lstStyle/>
            <a:p>
              <a:endParaRPr lang="he-IL"/>
            </a:p>
          </p:txBody>
        </p:sp>
        <p:sp>
          <p:nvSpPr>
            <p:cNvPr id="12" name="Freeform 12"/>
            <p:cNvSpPr/>
            <p:nvPr/>
          </p:nvSpPr>
          <p:spPr>
            <a:xfrm rot="4770497">
              <a:off x="21163671" y="67859"/>
              <a:ext cx="685126" cy="657721"/>
            </a:xfrm>
            <a:custGeom>
              <a:avLst/>
              <a:gdLst/>
              <a:ahLst/>
              <a:cxnLst/>
              <a:rect l="l" t="t" r="r" b="b"/>
              <a:pathLst>
                <a:path w="685126" h="657721">
                  <a:moveTo>
                    <a:pt x="0" y="0"/>
                  </a:moveTo>
                  <a:lnTo>
                    <a:pt x="685126" y="0"/>
                  </a:lnTo>
                  <a:lnTo>
                    <a:pt x="685126" y="657720"/>
                  </a:lnTo>
                  <a:lnTo>
                    <a:pt x="0" y="65772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he-IL"/>
            </a:p>
          </p:txBody>
        </p:sp>
        <p:sp>
          <p:nvSpPr>
            <p:cNvPr id="13" name="Freeform 13"/>
            <p:cNvSpPr/>
            <p:nvPr/>
          </p:nvSpPr>
          <p:spPr>
            <a:xfrm>
              <a:off x="13697171" y="8730679"/>
              <a:ext cx="7809065" cy="1981935"/>
            </a:xfrm>
            <a:custGeom>
              <a:avLst/>
              <a:gdLst/>
              <a:ahLst/>
              <a:cxnLst/>
              <a:rect l="l" t="t" r="r" b="b"/>
              <a:pathLst>
                <a:path w="7809064" h="2537096">
                  <a:moveTo>
                    <a:pt x="0" y="0"/>
                  </a:moveTo>
                  <a:lnTo>
                    <a:pt x="7809063" y="0"/>
                  </a:lnTo>
                  <a:lnTo>
                    <a:pt x="7809063" y="2537096"/>
                  </a:lnTo>
                  <a:lnTo>
                    <a:pt x="0" y="2537096"/>
                  </a:lnTo>
                  <a:lnTo>
                    <a:pt x="0" y="0"/>
                  </a:lnTo>
                  <a:close/>
                </a:path>
              </a:pathLst>
            </a:custGeom>
            <a:blipFill>
              <a:blip r:embed="rId3">
                <a:extLst>
                  <a:ext uri="{96DAC541-7B7A-43D3-8B79-37D633B846F1}">
                    <asvg:svgBlip xmlns:asvg="http://schemas.microsoft.com/office/drawing/2016/SVG/main" r:embed="rId4"/>
                  </a:ext>
                </a:extLst>
              </a:blip>
              <a:stretch>
                <a:fillRect l="-9081" t="-159441"/>
              </a:stretch>
            </a:blipFill>
          </p:spPr>
          <p:txBody>
            <a:bodyPr/>
            <a:lstStyle/>
            <a:p>
              <a:endParaRPr lang="he-IL"/>
            </a:p>
          </p:txBody>
        </p:sp>
      </p:grpSp>
      <p:sp>
        <p:nvSpPr>
          <p:cNvPr id="11" name="Freeform 19">
            <a:extLst>
              <a:ext uri="{FF2B5EF4-FFF2-40B4-BE49-F238E27FC236}">
                <a16:creationId xmlns:a16="http://schemas.microsoft.com/office/drawing/2014/main" id="{7EB28C33-9A2A-6412-E2B9-9AC9B3B1E4B1}"/>
              </a:ext>
            </a:extLst>
          </p:cNvPr>
          <p:cNvSpPr/>
          <p:nvPr/>
        </p:nvSpPr>
        <p:spPr>
          <a:xfrm>
            <a:off x="5791200" y="304843"/>
            <a:ext cx="8454267" cy="835476"/>
          </a:xfrm>
          <a:custGeom>
            <a:avLst/>
            <a:gdLst/>
            <a:ahLst/>
            <a:cxnLst/>
            <a:rect l="l" t="t" r="r" b="b"/>
            <a:pathLst>
              <a:path w="487137" h="215799">
                <a:moveTo>
                  <a:pt x="487137" y="215799"/>
                </a:moveTo>
                <a:lnTo>
                  <a:pt x="0" y="208179"/>
                </a:lnTo>
                <a:lnTo>
                  <a:pt x="0" y="88072"/>
                </a:lnTo>
                <a:lnTo>
                  <a:pt x="17780" y="19050"/>
                </a:lnTo>
                <a:lnTo>
                  <a:pt x="240664" y="0"/>
                </a:lnTo>
                <a:lnTo>
                  <a:pt x="468087" y="5080"/>
                </a:lnTo>
                <a:close/>
              </a:path>
            </a:pathLst>
          </a:custGeom>
          <a:solidFill>
            <a:schemeClr val="accent3">
              <a:lumMod val="20000"/>
              <a:lumOff val="80000"/>
            </a:schemeClr>
          </a:solidFill>
        </p:spPr>
        <p:txBody>
          <a:bodyPr/>
          <a:lstStyle/>
          <a:p>
            <a:pPr algn="r" rtl="1"/>
            <a:r>
              <a:rPr lang="he-IL" sz="4000" b="1" dirty="0">
                <a:latin typeface="Segoe UI Semilight" panose="020B0402040204020203" pitchFamily="34" charset="0"/>
                <a:cs typeface="Segoe UI Semilight" panose="020B0402040204020203" pitchFamily="34" charset="0"/>
              </a:rPr>
              <a:t>       לפני שנקרא את הסיפור....</a:t>
            </a:r>
          </a:p>
        </p:txBody>
      </p:sp>
      <p:pic>
        <p:nvPicPr>
          <p:cNvPr id="18" name="Picture 17">
            <a:extLst>
              <a:ext uri="{FF2B5EF4-FFF2-40B4-BE49-F238E27FC236}">
                <a16:creationId xmlns:a16="http://schemas.microsoft.com/office/drawing/2014/main" id="{5918FF72-C1F3-3EE7-8DF1-40EE16776159}"/>
              </a:ext>
            </a:extLst>
          </p:cNvPr>
          <p:cNvPicPr>
            <a:picLocks noChangeAspect="1"/>
          </p:cNvPicPr>
          <p:nvPr/>
        </p:nvPicPr>
        <p:blipFill rotWithShape="1">
          <a:blip r:embed="rId9"/>
          <a:srcRect l="33106" r="50864"/>
          <a:stretch/>
        </p:blipFill>
        <p:spPr>
          <a:xfrm>
            <a:off x="15753241" y="1009562"/>
            <a:ext cx="1407811" cy="3303641"/>
          </a:xfrm>
          <a:prstGeom prst="rect">
            <a:avLst/>
          </a:prstGeom>
        </p:spPr>
      </p:pic>
      <p:grpSp>
        <p:nvGrpSpPr>
          <p:cNvPr id="22" name="Group 21">
            <a:extLst>
              <a:ext uri="{FF2B5EF4-FFF2-40B4-BE49-F238E27FC236}">
                <a16:creationId xmlns:a16="http://schemas.microsoft.com/office/drawing/2014/main" id="{43DAA686-B65F-16C3-D6C8-8BF2764764C2}"/>
              </a:ext>
            </a:extLst>
          </p:cNvPr>
          <p:cNvGrpSpPr/>
          <p:nvPr/>
        </p:nvGrpSpPr>
        <p:grpSpPr>
          <a:xfrm>
            <a:off x="13389223" y="142973"/>
            <a:ext cx="1511983" cy="1223308"/>
            <a:chOff x="13389223" y="142973"/>
            <a:chExt cx="1511983" cy="1223308"/>
          </a:xfrm>
        </p:grpSpPr>
        <p:sp>
          <p:nvSpPr>
            <p:cNvPr id="19" name="Freeform 2">
              <a:extLst>
                <a:ext uri="{FF2B5EF4-FFF2-40B4-BE49-F238E27FC236}">
                  <a16:creationId xmlns:a16="http://schemas.microsoft.com/office/drawing/2014/main" id="{90BB6D76-B8DC-55FD-340B-C3DE621F6FDE}"/>
                </a:ext>
              </a:extLst>
            </p:cNvPr>
            <p:cNvSpPr/>
            <p:nvPr/>
          </p:nvSpPr>
          <p:spPr>
            <a:xfrm>
              <a:off x="13389223" y="142973"/>
              <a:ext cx="1511983" cy="1223308"/>
            </a:xfrm>
            <a:custGeom>
              <a:avLst/>
              <a:gdLst/>
              <a:ahLst/>
              <a:cxnLst/>
              <a:rect l="l" t="t" r="r" b="b"/>
              <a:pathLst>
                <a:path w="7047943" h="7515262">
                  <a:moveTo>
                    <a:pt x="0" y="0"/>
                  </a:moveTo>
                  <a:lnTo>
                    <a:pt x="7047943" y="0"/>
                  </a:lnTo>
                  <a:lnTo>
                    <a:pt x="7047943" y="7515262"/>
                  </a:lnTo>
                  <a:lnTo>
                    <a:pt x="0" y="751526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he-IL" dirty="0"/>
            </a:p>
          </p:txBody>
        </p:sp>
        <p:sp>
          <p:nvSpPr>
            <p:cNvPr id="21" name="Freeform 18">
              <a:extLst>
                <a:ext uri="{FF2B5EF4-FFF2-40B4-BE49-F238E27FC236}">
                  <a16:creationId xmlns:a16="http://schemas.microsoft.com/office/drawing/2014/main" id="{A0A980FC-FD6E-AE28-B95B-714EF0AC3A8A}"/>
                </a:ext>
              </a:extLst>
            </p:cNvPr>
            <p:cNvSpPr/>
            <p:nvPr/>
          </p:nvSpPr>
          <p:spPr>
            <a:xfrm>
              <a:off x="13817482" y="467207"/>
              <a:ext cx="655463" cy="574840"/>
            </a:xfrm>
            <a:custGeom>
              <a:avLst/>
              <a:gdLst/>
              <a:ahLst/>
              <a:cxnLst/>
              <a:rect l="l" t="t" r="r" b="b"/>
              <a:pathLst>
                <a:path w="1457474" h="1134180">
                  <a:moveTo>
                    <a:pt x="0" y="0"/>
                  </a:moveTo>
                  <a:lnTo>
                    <a:pt x="1457474" y="0"/>
                  </a:lnTo>
                  <a:lnTo>
                    <a:pt x="1457474" y="1134180"/>
                  </a:lnTo>
                  <a:lnTo>
                    <a:pt x="0" y="113418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he-IL"/>
            </a:p>
          </p:txBody>
        </p:sp>
      </p:grpSp>
      <p:grpSp>
        <p:nvGrpSpPr>
          <p:cNvPr id="14" name="Group 13">
            <a:extLst>
              <a:ext uri="{FF2B5EF4-FFF2-40B4-BE49-F238E27FC236}">
                <a16:creationId xmlns:a16="http://schemas.microsoft.com/office/drawing/2014/main" id="{2D756D7E-218C-D18B-79AC-50B6D5DD2F7B}"/>
              </a:ext>
            </a:extLst>
          </p:cNvPr>
          <p:cNvGrpSpPr/>
          <p:nvPr/>
        </p:nvGrpSpPr>
        <p:grpSpPr>
          <a:xfrm>
            <a:off x="1295400" y="1591649"/>
            <a:ext cx="1156832" cy="1148739"/>
            <a:chOff x="13464694" y="6685416"/>
            <a:chExt cx="1156832" cy="1148739"/>
          </a:xfrm>
        </p:grpSpPr>
        <p:sp>
          <p:nvSpPr>
            <p:cNvPr id="26" name="Freeform 2">
              <a:extLst>
                <a:ext uri="{FF2B5EF4-FFF2-40B4-BE49-F238E27FC236}">
                  <a16:creationId xmlns:a16="http://schemas.microsoft.com/office/drawing/2014/main" id="{17042831-502F-1183-C584-DEA2CD0BCF85}"/>
                </a:ext>
              </a:extLst>
            </p:cNvPr>
            <p:cNvSpPr/>
            <p:nvPr/>
          </p:nvSpPr>
          <p:spPr>
            <a:xfrm>
              <a:off x="13464694" y="6732174"/>
              <a:ext cx="1156832" cy="1101981"/>
            </a:xfrm>
            <a:custGeom>
              <a:avLst/>
              <a:gdLst/>
              <a:ahLst/>
              <a:cxnLst/>
              <a:rect l="l" t="t" r="r" b="b"/>
              <a:pathLst>
                <a:path w="7047943" h="7515262">
                  <a:moveTo>
                    <a:pt x="0" y="0"/>
                  </a:moveTo>
                  <a:lnTo>
                    <a:pt x="7047943" y="0"/>
                  </a:lnTo>
                  <a:lnTo>
                    <a:pt x="7047943" y="7515262"/>
                  </a:lnTo>
                  <a:lnTo>
                    <a:pt x="0" y="751526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he-IL" dirty="0"/>
            </a:p>
          </p:txBody>
        </p:sp>
        <p:sp>
          <p:nvSpPr>
            <p:cNvPr id="24" name="Freeform 19">
              <a:extLst>
                <a:ext uri="{FF2B5EF4-FFF2-40B4-BE49-F238E27FC236}">
                  <a16:creationId xmlns:a16="http://schemas.microsoft.com/office/drawing/2014/main" id="{1E98858E-BCE1-66A5-1B4D-602EE6CA93AD}"/>
                </a:ext>
              </a:extLst>
            </p:cNvPr>
            <p:cNvSpPr/>
            <p:nvPr/>
          </p:nvSpPr>
          <p:spPr>
            <a:xfrm rot="5586126">
              <a:off x="13443779" y="6731046"/>
              <a:ext cx="936296" cy="845036"/>
            </a:xfrm>
            <a:custGeom>
              <a:avLst/>
              <a:gdLst/>
              <a:ahLst/>
              <a:cxnLst/>
              <a:rect l="l" t="t" r="r" b="b"/>
              <a:pathLst>
                <a:path w="2130961" h="2130961">
                  <a:moveTo>
                    <a:pt x="0" y="0"/>
                  </a:moveTo>
                  <a:lnTo>
                    <a:pt x="2130961" y="0"/>
                  </a:lnTo>
                  <a:lnTo>
                    <a:pt x="2130961" y="2130962"/>
                  </a:lnTo>
                  <a:lnTo>
                    <a:pt x="0" y="213096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he-IL"/>
            </a:p>
          </p:txBody>
        </p:sp>
      </p:grpSp>
      <p:sp>
        <p:nvSpPr>
          <p:cNvPr id="15" name="TextBox 23">
            <a:extLst>
              <a:ext uri="{FF2B5EF4-FFF2-40B4-BE49-F238E27FC236}">
                <a16:creationId xmlns:a16="http://schemas.microsoft.com/office/drawing/2014/main" id="{32C6E0AA-0AA0-ADC4-432D-E6094B601243}"/>
              </a:ext>
            </a:extLst>
          </p:cNvPr>
          <p:cNvSpPr txBox="1"/>
          <p:nvPr/>
        </p:nvSpPr>
        <p:spPr>
          <a:xfrm>
            <a:off x="2349686" y="1473202"/>
            <a:ext cx="12945150" cy="3153748"/>
          </a:xfrm>
          <a:prstGeom prst="rect">
            <a:avLst/>
          </a:prstGeom>
        </p:spPr>
        <p:txBody>
          <a:bodyPr wrap="square" lIns="0" tIns="0" rIns="0" bIns="0" rtlCol="0" anchor="t">
            <a:spAutoFit/>
          </a:bodyPr>
          <a:lstStyle/>
          <a:p>
            <a:pPr algn="r" rtl="1">
              <a:lnSpc>
                <a:spcPts val="5000"/>
              </a:lnSpc>
            </a:pPr>
            <a:r>
              <a:rPr lang="he-IL" sz="3200" dirty="0">
                <a:latin typeface="Assistant" pitchFamily="2" charset="-79"/>
                <a:cs typeface="Assistant" pitchFamily="2" charset="-79"/>
              </a:rPr>
              <a:t>הידעתם? </a:t>
            </a:r>
            <a:r>
              <a:rPr lang="he-IL" sz="3200" b="1" dirty="0">
                <a:latin typeface="Assistant" pitchFamily="2" charset="-79"/>
                <a:cs typeface="Assistant" pitchFamily="2" charset="-79"/>
              </a:rPr>
              <a:t>לפני</a:t>
            </a:r>
            <a:r>
              <a:rPr lang="he-IL" sz="3200" dirty="0">
                <a:latin typeface="Assistant" pitchFamily="2" charset="-79"/>
                <a:cs typeface="Assistant" pitchFamily="2" charset="-79"/>
              </a:rPr>
              <a:t> שקוראים טקסט אפשר להפיק מידע רב </a:t>
            </a:r>
            <a:r>
              <a:rPr lang="he-IL" sz="3200" b="1" dirty="0">
                <a:latin typeface="Assistant" pitchFamily="2" charset="-79"/>
                <a:cs typeface="Assistant" pitchFamily="2" charset="-79"/>
              </a:rPr>
              <a:t>מהכותרת</a:t>
            </a:r>
            <a:r>
              <a:rPr lang="he-IL" sz="3200" dirty="0">
                <a:latin typeface="Assistant" pitchFamily="2" charset="-79"/>
                <a:cs typeface="Assistant" pitchFamily="2" charset="-79"/>
              </a:rPr>
              <a:t> שלו </a:t>
            </a:r>
            <a:r>
              <a:rPr lang="he-IL" sz="3200" b="1" dirty="0">
                <a:latin typeface="Assistant" pitchFamily="2" charset="-79"/>
                <a:cs typeface="Assistant" pitchFamily="2" charset="-79"/>
              </a:rPr>
              <a:t>ומתמונה </a:t>
            </a:r>
            <a:r>
              <a:rPr lang="he-IL" sz="3200" dirty="0">
                <a:latin typeface="Assistant" pitchFamily="2" charset="-79"/>
                <a:cs typeface="Assistant" pitchFamily="2" charset="-79"/>
              </a:rPr>
              <a:t>נלוות. הכותרת והתמונה מספקות לנו </a:t>
            </a:r>
            <a:r>
              <a:rPr lang="he-IL" sz="3200" u="sng" dirty="0">
                <a:latin typeface="Assistant" pitchFamily="2" charset="-79"/>
                <a:cs typeface="Assistant" pitchFamily="2" charset="-79"/>
              </a:rPr>
              <a:t>רמזים</a:t>
            </a:r>
            <a:r>
              <a:rPr lang="he-IL" sz="3200" dirty="0">
                <a:latin typeface="Assistant" pitchFamily="2" charset="-79"/>
                <a:cs typeface="Assistant" pitchFamily="2" charset="-79"/>
              </a:rPr>
              <a:t> לגבי תוכן הטקסט וסוגו. </a:t>
            </a:r>
          </a:p>
          <a:p>
            <a:pPr algn="r" rtl="1">
              <a:lnSpc>
                <a:spcPts val="5000"/>
              </a:lnSpc>
            </a:pPr>
            <a:r>
              <a:rPr lang="he-IL" sz="3200" dirty="0">
                <a:latin typeface="Assistant" pitchFamily="2" charset="-79"/>
                <a:cs typeface="Assistant" pitchFamily="2" charset="-79"/>
              </a:rPr>
              <a:t>במקרה זה, לדוגמה, אנחנו יודעים גם שמדובר </a:t>
            </a:r>
            <a:r>
              <a:rPr lang="he-IL" sz="3200" b="1" dirty="0">
                <a:latin typeface="Assistant" pitchFamily="2" charset="-79"/>
                <a:cs typeface="Assistant" pitchFamily="2" charset="-79"/>
              </a:rPr>
              <a:t>בסיפור עם – </a:t>
            </a:r>
            <a:r>
              <a:rPr lang="he-IL" sz="3200" dirty="0">
                <a:latin typeface="Assistant" pitchFamily="2" charset="-79"/>
                <a:cs typeface="Assistant" pitchFamily="2" charset="-79"/>
              </a:rPr>
              <a:t>סיפור שעובר מדור לדור. </a:t>
            </a:r>
          </a:p>
          <a:p>
            <a:pPr algn="r" rtl="1">
              <a:lnSpc>
                <a:spcPts val="5000"/>
              </a:lnSpc>
            </a:pPr>
            <a:r>
              <a:rPr lang="he-IL" sz="3200" dirty="0">
                <a:latin typeface="Assistant" pitchFamily="2" charset="-79"/>
                <a:cs typeface="Assistant" pitchFamily="2" charset="-79"/>
              </a:rPr>
              <a:t>הרמזים הללו הופכים את הקריאה לממוקדת ומכוונת יותר מפני שהם מעודדים אותנו לשער מה הולך להיות כתוב בטקסט. </a:t>
            </a:r>
          </a:p>
        </p:txBody>
      </p:sp>
      <p:grpSp>
        <p:nvGrpSpPr>
          <p:cNvPr id="28" name="Group 27">
            <a:extLst>
              <a:ext uri="{FF2B5EF4-FFF2-40B4-BE49-F238E27FC236}">
                <a16:creationId xmlns:a16="http://schemas.microsoft.com/office/drawing/2014/main" id="{798106E9-2CBA-111D-2F9F-9664C3B6A159}"/>
              </a:ext>
            </a:extLst>
          </p:cNvPr>
          <p:cNvGrpSpPr/>
          <p:nvPr/>
        </p:nvGrpSpPr>
        <p:grpSpPr>
          <a:xfrm>
            <a:off x="3493898" y="4572627"/>
            <a:ext cx="11548406" cy="2414782"/>
            <a:chOff x="3352800" y="4953879"/>
            <a:chExt cx="11548406" cy="2414782"/>
          </a:xfrm>
        </p:grpSpPr>
        <p:sp>
          <p:nvSpPr>
            <p:cNvPr id="17" name="TextBox 16">
              <a:extLst>
                <a:ext uri="{FF2B5EF4-FFF2-40B4-BE49-F238E27FC236}">
                  <a16:creationId xmlns:a16="http://schemas.microsoft.com/office/drawing/2014/main" id="{535F6FF8-56C0-E802-9CCF-54AA6BA26434}"/>
                </a:ext>
              </a:extLst>
            </p:cNvPr>
            <p:cNvSpPr txBox="1"/>
            <p:nvPr/>
          </p:nvSpPr>
          <p:spPr>
            <a:xfrm>
              <a:off x="8227811" y="5810906"/>
              <a:ext cx="6277798" cy="837152"/>
            </a:xfrm>
            <a:prstGeom prst="rect">
              <a:avLst/>
            </a:prstGeom>
            <a:noFill/>
          </p:spPr>
          <p:txBody>
            <a:bodyPr wrap="square">
              <a:spAutoFit/>
            </a:bodyPr>
            <a:lstStyle/>
            <a:p>
              <a:pPr algn="r" rtl="1">
                <a:lnSpc>
                  <a:spcPct val="150000"/>
                </a:lnSpc>
                <a:spcAft>
                  <a:spcPts val="1800"/>
                </a:spcAft>
              </a:pPr>
              <a:r>
                <a:rPr lang="he-IL" sz="3600" b="1" i="0" dirty="0">
                  <a:solidFill>
                    <a:srgbClr val="000000"/>
                  </a:solidFill>
                  <a:effectLst/>
                  <a:latin typeface="Assistant" pitchFamily="2" charset="-79"/>
                  <a:cs typeface="Assistant" pitchFamily="2" charset="-79"/>
                </a:rPr>
                <a:t>הכותרת:</a:t>
              </a:r>
              <a:r>
                <a:rPr lang="en-US" sz="3600" b="1" i="0" dirty="0">
                  <a:solidFill>
                    <a:srgbClr val="000000"/>
                  </a:solidFill>
                  <a:effectLst/>
                  <a:latin typeface="Assistant" pitchFamily="2" charset="-79"/>
                  <a:cs typeface="Assistant" pitchFamily="2" charset="-79"/>
                </a:rPr>
                <a:t> </a:t>
              </a:r>
              <a:r>
                <a:rPr lang="he-IL" sz="3600" b="1" i="0" dirty="0">
                  <a:solidFill>
                    <a:srgbClr val="000000"/>
                  </a:solidFill>
                  <a:effectLst/>
                  <a:latin typeface="Assistant" pitchFamily="2" charset="-79"/>
                  <a:cs typeface="Assistant" pitchFamily="2" charset="-79"/>
                </a:rPr>
                <a:t>האב והבנים / </a:t>
              </a:r>
              <a:r>
                <a:rPr lang="he-IL" sz="3600" b="0" i="0" dirty="0">
                  <a:solidFill>
                    <a:srgbClr val="000000"/>
                  </a:solidFill>
                  <a:effectLst/>
                  <a:latin typeface="Assistant" pitchFamily="2" charset="-79"/>
                  <a:cs typeface="Assistant" pitchFamily="2" charset="-79"/>
                </a:rPr>
                <a:t>סיפור עם</a:t>
              </a:r>
            </a:p>
          </p:txBody>
        </p:sp>
        <p:pic>
          <p:nvPicPr>
            <p:cNvPr id="20" name="תמונה 15">
              <a:extLst>
                <a:ext uri="{FF2B5EF4-FFF2-40B4-BE49-F238E27FC236}">
                  <a16:creationId xmlns:a16="http://schemas.microsoft.com/office/drawing/2014/main" id="{D56B3C19-B178-F0AE-D828-1ED5D2F1C80E}"/>
                </a:ext>
              </a:extLst>
            </p:cNvPr>
            <p:cNvPicPr>
              <a:picLocks noChangeAspect="1"/>
            </p:cNvPicPr>
            <p:nvPr/>
          </p:nvPicPr>
          <p:blipFill>
            <a:blip r:embed="rId16">
              <a:clrChange>
                <a:clrFrom>
                  <a:srgbClr val="FFFFFF"/>
                </a:clrFrom>
                <a:clrTo>
                  <a:srgbClr val="FFFFFF">
                    <a:alpha val="0"/>
                  </a:srgbClr>
                </a:clrTo>
              </a:clrChange>
            </a:blip>
            <a:stretch>
              <a:fillRect/>
            </a:stretch>
          </p:blipFill>
          <p:spPr>
            <a:xfrm>
              <a:off x="3804574" y="4953879"/>
              <a:ext cx="4572396" cy="2365453"/>
            </a:xfrm>
            <a:prstGeom prst="rect">
              <a:avLst/>
            </a:prstGeom>
          </p:spPr>
        </p:pic>
        <p:sp>
          <p:nvSpPr>
            <p:cNvPr id="25" name="Rectangle: Rounded Corners 24">
              <a:extLst>
                <a:ext uri="{FF2B5EF4-FFF2-40B4-BE49-F238E27FC236}">
                  <a16:creationId xmlns:a16="http://schemas.microsoft.com/office/drawing/2014/main" id="{9072D8E6-900A-298F-11BD-1CC627B11513}"/>
                </a:ext>
              </a:extLst>
            </p:cNvPr>
            <p:cNvSpPr/>
            <p:nvPr/>
          </p:nvSpPr>
          <p:spPr>
            <a:xfrm>
              <a:off x="3352800" y="5481410"/>
              <a:ext cx="11548406" cy="1887251"/>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27" name="TextBox 26">
            <a:extLst>
              <a:ext uri="{FF2B5EF4-FFF2-40B4-BE49-F238E27FC236}">
                <a16:creationId xmlns:a16="http://schemas.microsoft.com/office/drawing/2014/main" id="{E8469DB9-1748-95CC-BA81-61FF65879951}"/>
              </a:ext>
            </a:extLst>
          </p:cNvPr>
          <p:cNvSpPr txBox="1"/>
          <p:nvPr/>
        </p:nvSpPr>
        <p:spPr>
          <a:xfrm>
            <a:off x="3295837" y="9528963"/>
            <a:ext cx="10849376" cy="689932"/>
          </a:xfrm>
          <a:prstGeom prst="rect">
            <a:avLst/>
          </a:prstGeom>
          <a:noFill/>
        </p:spPr>
        <p:txBody>
          <a:bodyPr wrap="square">
            <a:spAutoFit/>
          </a:bodyPr>
          <a:lstStyle/>
          <a:p>
            <a:endParaRPr lang="he-IL" dirty="0">
              <a:solidFill>
                <a:srgbClr val="000000"/>
              </a:solidFill>
              <a:effectLst/>
              <a:latin typeface="YAFdtfahXt8 0"/>
            </a:endParaRPr>
          </a:p>
          <a:p>
            <a:pPr algn="ctr" rtl="1">
              <a:lnSpc>
                <a:spcPts val="2500"/>
              </a:lnSpc>
            </a:pPr>
            <a:r>
              <a:rPr lang="he-IL" sz="2400" b="0" i="0" dirty="0">
                <a:solidFill>
                  <a:srgbClr val="000000"/>
                </a:solidFill>
                <a:effectLst/>
                <a:latin typeface="Segoe UI Semilight" panose="020B0402040204020203" pitchFamily="34" charset="0"/>
                <a:cs typeface="Segoe UI Semilight" panose="020B0402040204020203" pitchFamily="34" charset="0"/>
              </a:rPr>
              <a:t>המזכירות הפדגוגית, אגף שפות – הפיקוח על הוראת העברית ביסודי</a:t>
            </a:r>
            <a:endParaRPr lang="he-IL" sz="2800" dirty="0">
              <a:solidFill>
                <a:srgbClr val="000000"/>
              </a:solidFill>
              <a:effectLst/>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1757098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11858</TotalTime>
  <Words>2172</Words>
  <Application>Microsoft Office PowerPoint</Application>
  <PresentationFormat>Custom</PresentationFormat>
  <Paragraphs>304</Paragraphs>
  <Slides>25</Slides>
  <Notes>25</Notes>
  <HiddenSlides>0</HiddenSlides>
  <MMClips>1</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25</vt:i4>
      </vt:variant>
    </vt:vector>
  </HeadingPairs>
  <TitlesOfParts>
    <vt:vector size="39" baseType="lpstr">
      <vt:lpstr>Wingdings</vt:lpstr>
      <vt:lpstr>Segoe UI</vt:lpstr>
      <vt:lpstr>YAFdtfahXt8 0</vt:lpstr>
      <vt:lpstr>Calibri</vt:lpstr>
      <vt:lpstr>Assistant</vt:lpstr>
      <vt:lpstr>Guttman Yad-Brush</vt:lpstr>
      <vt:lpstr>Segoe UI Light</vt:lpstr>
      <vt:lpstr>Agrandir</vt:lpstr>
      <vt:lpstr>Arial</vt:lpstr>
      <vt:lpstr>Amatic SC Bold</vt:lpstr>
      <vt:lpstr>Segoe UI Semibold</vt:lpstr>
      <vt:lpstr>Segoe UI Black</vt:lpstr>
      <vt:lpstr>Segoe UI Semilight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Efrat</dc:creator>
  <cp:lastModifiedBy>Limor Kolan</cp:lastModifiedBy>
  <cp:revision>74</cp:revision>
  <dcterms:created xsi:type="dcterms:W3CDTF">2006-08-16T00:00:00Z</dcterms:created>
  <dcterms:modified xsi:type="dcterms:W3CDTF">2025-04-10T06:52:30Z</dcterms:modified>
  <dc:identifier>DAFxZ2xm9r0</dc:identifier>
</cp:coreProperties>
</file>