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 bookmarkIdSeed="2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8" r:id="rId7"/>
    <p:sldId id="269" r:id="rId8"/>
    <p:sldId id="270" r:id="rId9"/>
    <p:sldId id="271" r:id="rId10"/>
    <p:sldId id="272" r:id="rId11"/>
    <p:sldId id="281" r:id="rId12"/>
    <p:sldId id="274" r:id="rId13"/>
    <p:sldId id="275" r:id="rId14"/>
    <p:sldId id="258" r:id="rId15"/>
    <p:sldId id="277" r:id="rId16"/>
    <p:sldId id="276" r:id="rId17"/>
    <p:sldId id="278" r:id="rId18"/>
    <p:sldId id="279" r:id="rId19"/>
    <p:sldId id="280" r:id="rId20"/>
    <p:sldId id="263" r:id="rId21"/>
    <p:sldId id="282" r:id="rId22"/>
  </p:sldIdLst>
  <p:sldSz cx="9144000" cy="5143500" type="screen16x9"/>
  <p:notesSz cx="6858000" cy="9144000"/>
  <p:embeddedFontLst>
    <p:embeddedFont>
      <p:font typeface="Assistant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veret Levin AlefAlefAlef" panose="00000500000000000000" charset="-79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140C2A-9043-2716-FE47-BE15A61AA8B7}" name="Tal Livne" initials="TL" userId="Tal Livne" providerId="None"/>
  <p188:author id="{20060C7F-7CCE-CC60-2F37-0F7DEEE9D3ED}" name="תמי סבג שושן" initials="תסש" userId="df6f5ba368924043" providerId="Windows Live"/>
  <p188:author id="{0033727F-82BA-ECCB-7E8D-2B65247731F6}" name="Miki Cohen" initials="MC" userId="e1a48434d5688e3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15"/>
    <a:srgbClr val="0B5394"/>
    <a:srgbClr val="D9E5FF"/>
    <a:srgbClr val="407BFF"/>
    <a:srgbClr val="6C2F53"/>
    <a:srgbClr val="FFCB7F"/>
    <a:srgbClr val="FFFFFF"/>
    <a:srgbClr val="D7C7D0"/>
    <a:srgbClr val="0D5FE4"/>
    <a:srgbClr val="BC7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E377D0-CEA4-44C4-B3C4-0AE1E395B2B4}">
  <a:tblStyle styleId="{ACE377D0-CEA4-44C4-B3C4-0AE1E395B2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9" autoAdjust="0"/>
    <p:restoredTop sz="91634" autoAdjust="0"/>
  </p:normalViewPr>
  <p:slideViewPr>
    <p:cSldViewPr snapToGrid="0">
      <p:cViewPr varScale="1">
        <p:scale>
          <a:sx n="187" d="100"/>
          <a:sy n="187" d="100"/>
        </p:scale>
        <p:origin x="86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5388" y="-7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 Livne" userId="6d288f0b-27bf-4242-b9ed-ab555415793f" providerId="ADAL" clId="{390E1E45-11E8-421A-9A42-38CEE8FD159A}"/>
    <pc:docChg chg="">
      <pc:chgData name="Tal Livne" userId="6d288f0b-27bf-4242-b9ed-ab555415793f" providerId="ADAL" clId="{390E1E45-11E8-421A-9A42-38CEE8FD159A}" dt="2022-06-14T05:54:23.020" v="8"/>
      <pc:docMkLst>
        <pc:docMk/>
      </pc:docMkLst>
      <pc:sldChg chg="delCm">
        <pc:chgData name="Tal Livne" userId="6d288f0b-27bf-4242-b9ed-ab555415793f" providerId="ADAL" clId="{390E1E45-11E8-421A-9A42-38CEE8FD159A}" dt="2022-06-14T05:53:03.492" v="0"/>
        <pc:sldMkLst>
          <pc:docMk/>
          <pc:sldMk cId="0" sldId="256"/>
        </pc:sldMkLst>
      </pc:sldChg>
      <pc:sldChg chg="delCm">
        <pc:chgData name="Tal Livne" userId="6d288f0b-27bf-4242-b9ed-ab555415793f" providerId="ADAL" clId="{390E1E45-11E8-421A-9A42-38CEE8FD159A}" dt="2022-06-14T05:54:23.020" v="8"/>
        <pc:sldMkLst>
          <pc:docMk/>
          <pc:sldMk cId="0" sldId="258"/>
        </pc:sldMkLst>
      </pc:sldChg>
      <pc:sldChg chg="delCm">
        <pc:chgData name="Tal Livne" userId="6d288f0b-27bf-4242-b9ed-ab555415793f" providerId="ADAL" clId="{390E1E45-11E8-421A-9A42-38CEE8FD159A}" dt="2022-06-14T05:53:09.493" v="1"/>
        <pc:sldMkLst>
          <pc:docMk/>
          <pc:sldMk cId="166327651" sldId="268"/>
        </pc:sldMkLst>
      </pc:sldChg>
      <pc:sldChg chg="delCm">
        <pc:chgData name="Tal Livne" userId="6d288f0b-27bf-4242-b9ed-ab555415793f" providerId="ADAL" clId="{390E1E45-11E8-421A-9A42-38CEE8FD159A}" dt="2022-06-14T05:53:26.548" v="2"/>
        <pc:sldMkLst>
          <pc:docMk/>
          <pc:sldMk cId="1485872541" sldId="270"/>
        </pc:sldMkLst>
      </pc:sldChg>
      <pc:sldChg chg="delCm">
        <pc:chgData name="Tal Livne" userId="6d288f0b-27bf-4242-b9ed-ab555415793f" providerId="ADAL" clId="{390E1E45-11E8-421A-9A42-38CEE8FD159A}" dt="2022-06-14T05:53:31.157" v="3"/>
        <pc:sldMkLst>
          <pc:docMk/>
          <pc:sldMk cId="2625418682" sldId="271"/>
        </pc:sldMkLst>
      </pc:sldChg>
      <pc:sldChg chg="delCm">
        <pc:chgData name="Tal Livne" userId="6d288f0b-27bf-4242-b9ed-ab555415793f" providerId="ADAL" clId="{390E1E45-11E8-421A-9A42-38CEE8FD159A}" dt="2022-06-14T05:53:47.349" v="5"/>
        <pc:sldMkLst>
          <pc:docMk/>
          <pc:sldMk cId="378654667" sldId="272"/>
        </pc:sldMkLst>
      </pc:sldChg>
      <pc:sldChg chg="delCm">
        <pc:chgData name="Tal Livne" userId="6d288f0b-27bf-4242-b9ed-ab555415793f" providerId="ADAL" clId="{390E1E45-11E8-421A-9A42-38CEE8FD159A}" dt="2022-06-14T05:54:15.041" v="7"/>
        <pc:sldMkLst>
          <pc:docMk/>
          <pc:sldMk cId="3611507874" sldId="275"/>
        </pc:sldMkLst>
      </pc:sldChg>
      <pc:sldChg chg="delCm">
        <pc:chgData name="Tal Livne" userId="6d288f0b-27bf-4242-b9ed-ab555415793f" providerId="ADAL" clId="{390E1E45-11E8-421A-9A42-38CEE8FD159A}" dt="2022-06-14T05:54:00.404" v="6"/>
        <pc:sldMkLst>
          <pc:docMk/>
          <pc:sldMk cId="592502517" sldId="281"/>
        </pc:sldMkLst>
      </pc:sldChg>
    </pc:docChg>
  </pc:docChgLst>
  <pc:docChgLst>
    <pc:chgData name="Tal Livne" userId="6d288f0b-27bf-4242-b9ed-ab555415793f" providerId="ADAL" clId="{0BC64F52-648B-42E3-860A-D438933C4D2C}"/>
    <pc:docChg chg="undo custSel delSld modSld">
      <pc:chgData name="Tal Livne" userId="6d288f0b-27bf-4242-b9ed-ab555415793f" providerId="ADAL" clId="{0BC64F52-648B-42E3-860A-D438933C4D2C}" dt="2022-05-26T10:10:06.576" v="32" actId="20577"/>
      <pc:docMkLst>
        <pc:docMk/>
      </pc:docMkLst>
      <pc:sldChg chg="modSp mod">
        <pc:chgData name="Tal Livne" userId="6d288f0b-27bf-4242-b9ed-ab555415793f" providerId="ADAL" clId="{0BC64F52-648B-42E3-860A-D438933C4D2C}" dt="2022-05-26T10:00:35.742" v="8" actId="1076"/>
        <pc:sldMkLst>
          <pc:docMk/>
          <pc:sldMk cId="0" sldId="263"/>
        </pc:sldMkLst>
        <pc:spChg chg="mod">
          <ac:chgData name="Tal Livne" userId="6d288f0b-27bf-4242-b9ed-ab555415793f" providerId="ADAL" clId="{0BC64F52-648B-42E3-860A-D438933C4D2C}" dt="2022-05-26T10:00:35.742" v="8" actId="1076"/>
          <ac:spMkLst>
            <pc:docMk/>
            <pc:sldMk cId="0" sldId="263"/>
            <ac:spMk id="13" creationId="{00000000-0000-0000-0000-000000000000}"/>
          </ac:spMkLst>
        </pc:spChg>
      </pc:sldChg>
      <pc:sldChg chg="modSp mod">
        <pc:chgData name="Tal Livne" userId="6d288f0b-27bf-4242-b9ed-ab555415793f" providerId="ADAL" clId="{0BC64F52-648B-42E3-860A-D438933C4D2C}" dt="2022-05-26T10:10:06.576" v="32" actId="20577"/>
        <pc:sldMkLst>
          <pc:docMk/>
          <pc:sldMk cId="2625418682" sldId="271"/>
        </pc:sldMkLst>
        <pc:spChg chg="mod">
          <ac:chgData name="Tal Livne" userId="6d288f0b-27bf-4242-b9ed-ab555415793f" providerId="ADAL" clId="{0BC64F52-648B-42E3-860A-D438933C4D2C}" dt="2022-05-26T10:10:06.576" v="32" actId="20577"/>
          <ac:spMkLst>
            <pc:docMk/>
            <pc:sldMk cId="2625418682" sldId="271"/>
            <ac:spMk id="33" creationId="{00000000-0000-0000-0000-000000000000}"/>
          </ac:spMkLst>
        </pc:spChg>
      </pc:sldChg>
      <pc:sldChg chg="delSp mod">
        <pc:chgData name="Tal Livne" userId="6d288f0b-27bf-4242-b9ed-ab555415793f" providerId="ADAL" clId="{0BC64F52-648B-42E3-860A-D438933C4D2C}" dt="2022-05-26T10:04:50.322" v="15" actId="21"/>
        <pc:sldMkLst>
          <pc:docMk/>
          <pc:sldMk cId="378654667" sldId="272"/>
        </pc:sldMkLst>
        <pc:spChg chg="del">
          <ac:chgData name="Tal Livne" userId="6d288f0b-27bf-4242-b9ed-ab555415793f" providerId="ADAL" clId="{0BC64F52-648B-42E3-860A-D438933C4D2C}" dt="2022-05-26T10:04:50.322" v="15" actId="21"/>
          <ac:spMkLst>
            <pc:docMk/>
            <pc:sldMk cId="378654667" sldId="272"/>
            <ac:spMk id="14" creationId="{205DA856-47C4-4D10-D86C-933153098E40}"/>
          </ac:spMkLst>
        </pc:spChg>
        <pc:spChg chg="del">
          <ac:chgData name="Tal Livne" userId="6d288f0b-27bf-4242-b9ed-ab555415793f" providerId="ADAL" clId="{0BC64F52-648B-42E3-860A-D438933C4D2C}" dt="2022-05-26T10:04:50.322" v="15" actId="21"/>
          <ac:spMkLst>
            <pc:docMk/>
            <pc:sldMk cId="378654667" sldId="272"/>
            <ac:spMk id="15" creationId="{F6310656-2A2F-DFE2-E492-17FFBFF54ADE}"/>
          </ac:spMkLst>
        </pc:spChg>
        <pc:spChg chg="del">
          <ac:chgData name="Tal Livne" userId="6d288f0b-27bf-4242-b9ed-ab555415793f" providerId="ADAL" clId="{0BC64F52-648B-42E3-860A-D438933C4D2C}" dt="2022-05-26T10:04:50.322" v="15" actId="21"/>
          <ac:spMkLst>
            <pc:docMk/>
            <pc:sldMk cId="378654667" sldId="272"/>
            <ac:spMk id="20" creationId="{85BFAB4D-38CB-F813-CE19-F5D3AA6D429E}"/>
          </ac:spMkLst>
        </pc:spChg>
        <pc:spChg chg="del">
          <ac:chgData name="Tal Livne" userId="6d288f0b-27bf-4242-b9ed-ab555415793f" providerId="ADAL" clId="{0BC64F52-648B-42E3-860A-D438933C4D2C}" dt="2022-05-26T10:04:50.322" v="15" actId="21"/>
          <ac:spMkLst>
            <pc:docMk/>
            <pc:sldMk cId="378654667" sldId="272"/>
            <ac:spMk id="22" creationId="{A9B330D6-1903-A676-24F1-85D43E5C3CAF}"/>
          </ac:spMkLst>
        </pc:spChg>
        <pc:spChg chg="del">
          <ac:chgData name="Tal Livne" userId="6d288f0b-27bf-4242-b9ed-ab555415793f" providerId="ADAL" clId="{0BC64F52-648B-42E3-860A-D438933C4D2C}" dt="2022-05-26T10:04:50.322" v="15" actId="21"/>
          <ac:spMkLst>
            <pc:docMk/>
            <pc:sldMk cId="378654667" sldId="272"/>
            <ac:spMk id="26" creationId="{C9A8F5DE-4F7C-59F8-CFDC-B1BD18AB2772}"/>
          </ac:spMkLst>
        </pc:spChg>
        <pc:spChg chg="del">
          <ac:chgData name="Tal Livne" userId="6d288f0b-27bf-4242-b9ed-ab555415793f" providerId="ADAL" clId="{0BC64F52-648B-42E3-860A-D438933C4D2C}" dt="2022-05-26T10:04:50.322" v="15" actId="21"/>
          <ac:spMkLst>
            <pc:docMk/>
            <pc:sldMk cId="378654667" sldId="272"/>
            <ac:spMk id="29" creationId="{86303071-A9CB-0362-B1AD-A2EA5BFE8AE1}"/>
          </ac:spMkLst>
        </pc:spChg>
        <pc:picChg chg="del">
          <ac:chgData name="Tal Livne" userId="6d288f0b-27bf-4242-b9ed-ab555415793f" providerId="ADAL" clId="{0BC64F52-648B-42E3-860A-D438933C4D2C}" dt="2022-05-26T10:04:50.322" v="15" actId="21"/>
          <ac:picMkLst>
            <pc:docMk/>
            <pc:sldMk cId="378654667" sldId="272"/>
            <ac:picMk id="31" creationId="{A9501E6E-827C-A578-571A-627BA6A7E037}"/>
          </ac:picMkLst>
        </pc:picChg>
      </pc:sldChg>
      <pc:sldChg chg="delSp del mod modCm">
        <pc:chgData name="Tal Livne" userId="6d288f0b-27bf-4242-b9ed-ab555415793f" providerId="ADAL" clId="{0BC64F52-648B-42E3-860A-D438933C4D2C}" dt="2022-05-26T09:45:48.006" v="7" actId="47"/>
        <pc:sldMkLst>
          <pc:docMk/>
          <pc:sldMk cId="2826525327" sldId="273"/>
        </pc:sldMkLst>
        <pc:spChg chg="del">
          <ac:chgData name="Tal Livne" userId="6d288f0b-27bf-4242-b9ed-ab555415793f" providerId="ADAL" clId="{0BC64F52-648B-42E3-860A-D438933C4D2C}" dt="2022-05-26T09:45:44.809" v="5" actId="478"/>
          <ac:spMkLst>
            <pc:docMk/>
            <pc:sldMk cId="2826525327" sldId="273"/>
            <ac:spMk id="34" creationId="{00000000-0000-0000-0000-000000000000}"/>
          </ac:spMkLst>
        </pc:spChg>
      </pc:sldChg>
      <pc:sldChg chg="addSp modSp mod">
        <pc:chgData name="Tal Livne" userId="6d288f0b-27bf-4242-b9ed-ab555415793f" providerId="ADAL" clId="{0BC64F52-648B-42E3-860A-D438933C4D2C}" dt="2022-05-26T10:05:21.329" v="25" actId="5793"/>
        <pc:sldMkLst>
          <pc:docMk/>
          <pc:sldMk cId="592502517" sldId="281"/>
        </pc:sldMkLst>
        <pc:spChg chg="mod">
          <ac:chgData name="Tal Livne" userId="6d288f0b-27bf-4242-b9ed-ab555415793f" providerId="ADAL" clId="{0BC64F52-648B-42E3-860A-D438933C4D2C}" dt="2022-05-26T10:05:21.329" v="25" actId="5793"/>
          <ac:spMkLst>
            <pc:docMk/>
            <pc:sldMk cId="592502517" sldId="281"/>
            <ac:spMk id="3" creationId="{CE5D01E5-1F1C-FB1A-0B5E-8634EEA28894}"/>
          </ac:spMkLst>
        </pc:spChg>
        <pc:spChg chg="add mod">
          <ac:chgData name="Tal Livne" userId="6d288f0b-27bf-4242-b9ed-ab555415793f" providerId="ADAL" clId="{0BC64F52-648B-42E3-860A-D438933C4D2C}" dt="2022-05-26T10:05:03.236" v="17" actId="1076"/>
          <ac:spMkLst>
            <pc:docMk/>
            <pc:sldMk cId="592502517" sldId="281"/>
            <ac:spMk id="4" creationId="{7B674A7D-CCAF-67F7-4F7E-E4823E34998D}"/>
          </ac:spMkLst>
        </pc:spChg>
        <pc:spChg chg="add mod">
          <ac:chgData name="Tal Livne" userId="6d288f0b-27bf-4242-b9ed-ab555415793f" providerId="ADAL" clId="{0BC64F52-648B-42E3-860A-D438933C4D2C}" dt="2022-05-26T10:05:03.236" v="17" actId="1076"/>
          <ac:spMkLst>
            <pc:docMk/>
            <pc:sldMk cId="592502517" sldId="281"/>
            <ac:spMk id="5" creationId="{6F84859D-DA06-2A14-74BB-79D0CA7EB277}"/>
          </ac:spMkLst>
        </pc:spChg>
        <pc:spChg chg="add mod">
          <ac:chgData name="Tal Livne" userId="6d288f0b-27bf-4242-b9ed-ab555415793f" providerId="ADAL" clId="{0BC64F52-648B-42E3-860A-D438933C4D2C}" dt="2022-05-26T10:05:03.236" v="17" actId="1076"/>
          <ac:spMkLst>
            <pc:docMk/>
            <pc:sldMk cId="592502517" sldId="281"/>
            <ac:spMk id="6" creationId="{D0A9A462-61EA-DCD4-081E-6B5668713BCB}"/>
          </ac:spMkLst>
        </pc:spChg>
        <pc:spChg chg="add mod">
          <ac:chgData name="Tal Livne" userId="6d288f0b-27bf-4242-b9ed-ab555415793f" providerId="ADAL" clId="{0BC64F52-648B-42E3-860A-D438933C4D2C}" dt="2022-05-26T10:05:03.236" v="17" actId="1076"/>
          <ac:spMkLst>
            <pc:docMk/>
            <pc:sldMk cId="592502517" sldId="281"/>
            <ac:spMk id="7" creationId="{51FD07AF-1F03-C772-6AB2-47BF684B7DE5}"/>
          </ac:spMkLst>
        </pc:spChg>
        <pc:spChg chg="add mod">
          <ac:chgData name="Tal Livne" userId="6d288f0b-27bf-4242-b9ed-ab555415793f" providerId="ADAL" clId="{0BC64F52-648B-42E3-860A-D438933C4D2C}" dt="2022-05-26T10:05:03.236" v="17" actId="1076"/>
          <ac:spMkLst>
            <pc:docMk/>
            <pc:sldMk cId="592502517" sldId="281"/>
            <ac:spMk id="8" creationId="{A18F9A42-A2AA-7706-F916-7C6B1427844B}"/>
          </ac:spMkLst>
        </pc:spChg>
        <pc:spChg chg="add mod">
          <ac:chgData name="Tal Livne" userId="6d288f0b-27bf-4242-b9ed-ab555415793f" providerId="ADAL" clId="{0BC64F52-648B-42E3-860A-D438933C4D2C}" dt="2022-05-26T10:05:03.236" v="17" actId="1076"/>
          <ac:spMkLst>
            <pc:docMk/>
            <pc:sldMk cId="592502517" sldId="281"/>
            <ac:spMk id="9" creationId="{162728EF-3573-B5A8-7A26-DD1B4E0EF89B}"/>
          </ac:spMkLst>
        </pc:spChg>
        <pc:picChg chg="add mod">
          <ac:chgData name="Tal Livne" userId="6d288f0b-27bf-4242-b9ed-ab555415793f" providerId="ADAL" clId="{0BC64F52-648B-42E3-860A-D438933C4D2C}" dt="2022-05-26T10:05:03.236" v="17" actId="1076"/>
          <ac:picMkLst>
            <pc:docMk/>
            <pc:sldMk cId="592502517" sldId="281"/>
            <ac:picMk id="10" creationId="{1771FD00-FB86-1124-6376-E0A1754CCF5E}"/>
          </ac:picMkLst>
        </pc:picChg>
      </pc:sldChg>
      <pc:sldChg chg="modSp mod modCm">
        <pc:chgData name="Tal Livne" userId="6d288f0b-27bf-4242-b9ed-ab555415793f" providerId="ADAL" clId="{0BC64F52-648B-42E3-860A-D438933C4D2C}" dt="2022-05-26T10:04:15.938" v="14"/>
        <pc:sldMkLst>
          <pc:docMk/>
          <pc:sldMk cId="0" sldId="282"/>
        </pc:sldMkLst>
        <pc:spChg chg="mod">
          <ac:chgData name="Tal Livne" userId="6d288f0b-27bf-4242-b9ed-ab555415793f" providerId="ADAL" clId="{0BC64F52-648B-42E3-860A-D438933C4D2C}" dt="2022-05-26T10:03:51.036" v="13" actId="6549"/>
          <ac:spMkLst>
            <pc:docMk/>
            <pc:sldMk cId="0" sldId="282"/>
            <ac:spMk id="143" creationId="{00000000-0000-0000-0000-000000000000}"/>
          </ac:spMkLst>
        </pc:spChg>
      </pc:sldChg>
    </pc:docChg>
  </pc:docChgLst>
  <pc:docChgLst>
    <pc:chgData name="Tal Livne" userId="6d288f0b-27bf-4242-b9ed-ab555415793f" providerId="ADAL" clId="{50BEC6DD-5801-41A1-81EA-CBFC0A3BB6A5}"/>
    <pc:docChg chg="">
      <pc:chgData name="Tal Livne" userId="6d288f0b-27bf-4242-b9ed-ab555415793f" providerId="ADAL" clId="{50BEC6DD-5801-41A1-81EA-CBFC0A3BB6A5}" dt="2022-06-16T09:09:57.253" v="1"/>
      <pc:docMkLst>
        <pc:docMk/>
      </pc:docMkLst>
      <pc:sldChg chg="delCm">
        <pc:chgData name="Tal Livne" userId="6d288f0b-27bf-4242-b9ed-ab555415793f" providerId="ADAL" clId="{50BEC6DD-5801-41A1-81EA-CBFC0A3BB6A5}" dt="2022-06-16T09:09:46.876" v="0"/>
        <pc:sldMkLst>
          <pc:docMk/>
          <pc:sldMk cId="0" sldId="263"/>
        </pc:sldMkLst>
      </pc:sldChg>
      <pc:sldChg chg="delCm">
        <pc:chgData name="Tal Livne" userId="6d288f0b-27bf-4242-b9ed-ab555415793f" providerId="ADAL" clId="{50BEC6DD-5801-41A1-81EA-CBFC0A3BB6A5}" dt="2022-06-16T09:09:57.253" v="1"/>
        <pc:sldMkLst>
          <pc:docMk/>
          <pc:sldMk cId="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ab032f75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ab032f75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253b5a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253b5a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253b5a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253b5a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39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253b5a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253b5a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777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253b5a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253b5a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69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253b5a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253b5a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657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253b5a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253b5a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87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ab032f75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ab032f75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ab032f75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ab032f75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08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30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01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505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90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6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b032f759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b032f759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02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יסה מותאמת אישית 1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88575" y="188575"/>
            <a:ext cx="8772000" cy="4727400"/>
          </a:xfrm>
          <a:prstGeom prst="roundRect">
            <a:avLst>
              <a:gd name="adj" fmla="val 350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8368600" y="39025"/>
            <a:ext cx="696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2pPr>
            <a:lvl3pPr lvl="2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3pPr>
            <a:lvl4pPr lvl="3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4pPr>
            <a:lvl5pPr lvl="4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5pPr>
            <a:lvl6pPr lvl="5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6pPr>
            <a:lvl7pPr lvl="6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7pPr>
            <a:lvl8pPr lvl="7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8pPr>
            <a:lvl9pPr lvl="8" rtl="1"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8375675" y="29175"/>
            <a:ext cx="728400" cy="5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693998" y="178973"/>
            <a:ext cx="286200" cy="286200"/>
          </a:xfrm>
          <a:prstGeom prst="roundRect">
            <a:avLst>
              <a:gd name="adj" fmla="val 283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8606272" y="75005"/>
            <a:ext cx="286200" cy="286200"/>
          </a:xfrm>
          <a:prstGeom prst="roundRect">
            <a:avLst>
              <a:gd name="adj" fmla="val 28383"/>
            </a:avLst>
          </a:prstGeom>
          <a:solidFill>
            <a:srgbClr val="087B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7700" y="4652975"/>
            <a:ext cx="979500" cy="49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9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7BF8"/>
              </a:buClr>
              <a:buSzPts val="1800"/>
              <a:buFont typeface="Assistant"/>
              <a:buChar char="●"/>
              <a:defRPr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 rtl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 rtl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87BF8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280050" y="415438"/>
            <a:ext cx="8583900" cy="4453500"/>
          </a:xfrm>
          <a:prstGeom prst="roundRect">
            <a:avLst>
              <a:gd name="adj" fmla="val 5142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/>
          </a:p>
        </p:txBody>
      </p:sp>
      <p:sp>
        <p:nvSpPr>
          <p:cNvPr id="64" name="Google Shape;64;p14"/>
          <p:cNvSpPr txBox="1"/>
          <p:nvPr/>
        </p:nvSpPr>
        <p:spPr>
          <a:xfrm>
            <a:off x="2003250" y="1675802"/>
            <a:ext cx="51375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1"/>
            <a:r>
              <a:rPr lang="he-IL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כמה מילים על מילים</a:t>
            </a:r>
          </a:p>
          <a:p>
            <a:pPr lvl="0" algn="ctr" rtl="1"/>
            <a:r>
              <a:rPr lang="he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התרומה של אוצר מילים רגשי ולא רגשי ליכולת הבנת הנקרא</a:t>
            </a:r>
          </a:p>
          <a:p>
            <a:pPr lvl="0" algn="ctr" rtl="1"/>
            <a:endParaRPr lang="he-IL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he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ד"ר תמי סבג שושן,</a:t>
            </a:r>
          </a:p>
          <a:p>
            <a:pPr algn="ctr" rtl="1"/>
            <a:r>
              <a:rPr lang="he-IL" sz="1200" dirty="0">
                <a:solidFill>
                  <a:srgbClr val="D9E5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המרכז לחקר הפדגוגיה שותפויות אקדמיה- שדה, אוניברסיטת באר שבע</a:t>
            </a:r>
          </a:p>
          <a:p>
            <a:pPr algn="ctr" rtl="1"/>
            <a:r>
              <a:rPr lang="he-IL" sz="1200" dirty="0">
                <a:solidFill>
                  <a:srgbClr val="D9E5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מרכז אדמונד י' ספרא, המחלקה לחינוך אוניברסיטת חיפה</a:t>
            </a:r>
          </a:p>
          <a:p>
            <a:pPr lvl="0" algn="ctr" rtl="1"/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/>
            <a:endParaRPr lang="he-IL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0559" y="4868938"/>
            <a:ext cx="1653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100" dirty="0">
                <a:solidFill>
                  <a:srgbClr val="0B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תמונות: </a:t>
            </a:r>
            <a:r>
              <a:rPr lang="en-US" sz="1100" dirty="0" err="1">
                <a:solidFill>
                  <a:srgbClr val="0B53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FreePik</a:t>
            </a:r>
            <a:endParaRPr lang="en-US" sz="1100" dirty="0">
              <a:solidFill>
                <a:srgbClr val="0B53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609646" y="357657"/>
            <a:ext cx="6796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משתתפי המחקר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97" y="1834971"/>
            <a:ext cx="374501" cy="374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48" y="1834971"/>
            <a:ext cx="374501" cy="3745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194797" y="1628311"/>
            <a:ext cx="799200" cy="961580"/>
            <a:chOff x="7513548" y="1656758"/>
            <a:chExt cx="799200" cy="961580"/>
          </a:xfrm>
        </p:grpSpPr>
        <p:sp>
          <p:nvSpPr>
            <p:cNvPr id="14" name="Oval 13"/>
            <p:cNvSpPr/>
            <p:nvPr/>
          </p:nvSpPr>
          <p:spPr>
            <a:xfrm>
              <a:off x="7513548" y="1656758"/>
              <a:ext cx="799200" cy="80052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 rot="10800000">
              <a:off x="7780741" y="2439816"/>
              <a:ext cx="264814" cy="178522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מלבן 3"/>
          <p:cNvSpPr/>
          <p:nvPr/>
        </p:nvSpPr>
        <p:spPr>
          <a:xfrm>
            <a:off x="562416" y="963100"/>
            <a:ext cx="7843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מדגם המחקר לקוח מתוך מחקר רחב היקף שנעשה בשיתוף אוניברסיטת חיפה ומשרד החינוך, בהובלתן של כמה חוקרות¹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353" y="4411345"/>
            <a:ext cx="8649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¹קציר, ת., ליפקה, א., פריאור, ע., ושני, מ. (2019). 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גישה רב רכיבית להבנת הנקרא: הכשרת מורים למיפוי והתערבות.</a:t>
            </a:r>
          </a:p>
        </p:txBody>
      </p:sp>
      <p:sp>
        <p:nvSpPr>
          <p:cNvPr id="27" name="מלבן 3"/>
          <p:cNvSpPr/>
          <p:nvPr/>
        </p:nvSpPr>
        <p:spPr>
          <a:xfrm>
            <a:off x="6709282" y="2589891"/>
            <a:ext cx="17497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1,333 תלמידים </a:t>
            </a:r>
            <a:endParaRPr lang="en-US" sz="1800" dirty="0">
              <a:solidFill>
                <a:srgbClr val="0D5FE4"/>
              </a:solidFill>
              <a:latin typeface="Calibri"/>
              <a:ea typeface="Calibri"/>
              <a:cs typeface="Calibri"/>
            </a:endParaRPr>
          </a:p>
          <a:p>
            <a:pPr lvl="0" algn="ctr" rtl="1">
              <a:buClr>
                <a:srgbClr val="0D5FE4"/>
              </a:buClr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דוברי עברית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0" algn="ctr" rtl="1">
              <a:buClr>
                <a:srgbClr val="0D5FE4"/>
              </a:buClr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(668 בנים ו -665 בנות)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80837" y="1628311"/>
            <a:ext cx="799200" cy="961580"/>
            <a:chOff x="5619978" y="1656758"/>
            <a:chExt cx="799200" cy="961580"/>
          </a:xfrm>
        </p:grpSpPr>
        <p:sp>
          <p:nvSpPr>
            <p:cNvPr id="28" name="Oval 27"/>
            <p:cNvSpPr/>
            <p:nvPr/>
          </p:nvSpPr>
          <p:spPr>
            <a:xfrm>
              <a:off x="5619978" y="1656758"/>
              <a:ext cx="799200" cy="80052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5887171" y="2439816"/>
              <a:ext cx="264814" cy="178522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מלבן 3"/>
          <p:cNvSpPr/>
          <p:nvPr/>
        </p:nvSpPr>
        <p:spPr>
          <a:xfrm>
            <a:off x="5095322" y="2589891"/>
            <a:ext cx="174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21 בתי ספר יסודיים </a:t>
            </a:r>
            <a:endParaRPr lang="en-US" sz="1800" dirty="0">
              <a:solidFill>
                <a:srgbClr val="0D5FE4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5474" y="1628311"/>
            <a:ext cx="799200" cy="961580"/>
            <a:chOff x="3873993" y="1656758"/>
            <a:chExt cx="799200" cy="961580"/>
          </a:xfrm>
        </p:grpSpPr>
        <p:sp>
          <p:nvSpPr>
            <p:cNvPr id="33" name="Oval 32"/>
            <p:cNvSpPr/>
            <p:nvPr/>
          </p:nvSpPr>
          <p:spPr>
            <a:xfrm>
              <a:off x="3873993" y="1656758"/>
              <a:ext cx="799200" cy="80052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4141186" y="2439816"/>
              <a:ext cx="264814" cy="178522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מלבן 3"/>
          <p:cNvSpPr/>
          <p:nvPr/>
        </p:nvSpPr>
        <p:spPr>
          <a:xfrm>
            <a:off x="3589959" y="2589891"/>
            <a:ext cx="174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844 תלמידים בכיתות ד'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98808" y="1635868"/>
            <a:ext cx="799200" cy="961580"/>
            <a:chOff x="2297327" y="1656758"/>
            <a:chExt cx="799200" cy="961580"/>
          </a:xfrm>
        </p:grpSpPr>
        <p:sp>
          <p:nvSpPr>
            <p:cNvPr id="39" name="Oval 38"/>
            <p:cNvSpPr/>
            <p:nvPr/>
          </p:nvSpPr>
          <p:spPr>
            <a:xfrm>
              <a:off x="2297327" y="1656758"/>
              <a:ext cx="799200" cy="80052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2564520" y="2439816"/>
              <a:ext cx="264814" cy="178522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מלבן 3"/>
          <p:cNvSpPr/>
          <p:nvPr/>
        </p:nvSpPr>
        <p:spPr>
          <a:xfrm>
            <a:off x="2013293" y="2620119"/>
            <a:ext cx="174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en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489</a:t>
            </a:r>
            <a:r>
              <a:rPr lang="he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 תלמידים בכיתות ה'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48872" y="1658539"/>
            <a:ext cx="799200" cy="961580"/>
            <a:chOff x="2297327" y="1656758"/>
            <a:chExt cx="799200" cy="961580"/>
          </a:xfrm>
        </p:grpSpPr>
        <p:sp>
          <p:nvSpPr>
            <p:cNvPr id="44" name="Oval 43"/>
            <p:cNvSpPr/>
            <p:nvPr/>
          </p:nvSpPr>
          <p:spPr>
            <a:xfrm>
              <a:off x="2297327" y="1656758"/>
              <a:ext cx="799200" cy="80052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2564520" y="2439816"/>
              <a:ext cx="264814" cy="178522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מלבן 3"/>
          <p:cNvSpPr/>
          <p:nvPr/>
        </p:nvSpPr>
        <p:spPr>
          <a:xfrm>
            <a:off x="463357" y="2642790"/>
            <a:ext cx="174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en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127</a:t>
            </a:r>
            <a:r>
              <a:rPr lang="he-IL" sz="1800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 תלמידים נולדו בישראל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717">
            <a:off x="1230819" y="1721918"/>
            <a:ext cx="235302" cy="629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53480" r="65574" b="21396"/>
          <a:stretch/>
        </p:blipFill>
        <p:spPr>
          <a:xfrm>
            <a:off x="5745397" y="1730894"/>
            <a:ext cx="470079" cy="574168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4087156" y="1807268"/>
            <a:ext cx="685720" cy="497794"/>
            <a:chOff x="4087156" y="1807268"/>
            <a:chExt cx="685720" cy="49779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04" t="55361" r="10414" b="21396"/>
            <a:stretch/>
          </p:blipFill>
          <p:spPr>
            <a:xfrm rot="900000">
              <a:off x="4195641" y="1807268"/>
              <a:ext cx="577235" cy="379191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170931" y="1985974"/>
              <a:ext cx="319088" cy="319088"/>
            </a:xfrm>
            <a:prstGeom prst="ellipse">
              <a:avLst/>
            </a:prstGeom>
            <a:solidFill>
              <a:srgbClr val="D9E5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87156" y="1966508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buClr>
                  <a:srgbClr val="0D5FE4"/>
                </a:buClr>
              </a:pPr>
              <a:r>
                <a:rPr lang="he-IL" sz="1600" dirty="0">
                  <a:ln>
                    <a:solidFill>
                      <a:srgbClr val="BC789A"/>
                    </a:solidFill>
                  </a:ln>
                  <a:noFill/>
                  <a:latin typeface="Gveret Levin AlefAlefAlef" panose="00000500000000000000" pitchFamily="50" charset="-79"/>
                  <a:ea typeface="Calibri"/>
                  <a:cs typeface="Gveret Levin AlefAlefAlef" panose="00000500000000000000" pitchFamily="50" charset="-79"/>
                </a:rPr>
                <a:t>ד'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10817" y="1807268"/>
            <a:ext cx="699346" cy="497794"/>
            <a:chOff x="2510817" y="1807268"/>
            <a:chExt cx="699346" cy="49779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04" t="55361" r="10414" b="21396"/>
            <a:stretch/>
          </p:blipFill>
          <p:spPr>
            <a:xfrm rot="900000">
              <a:off x="2632928" y="1807268"/>
              <a:ext cx="577235" cy="379191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2608218" y="1985974"/>
              <a:ext cx="319088" cy="319088"/>
            </a:xfrm>
            <a:prstGeom prst="ellipse">
              <a:avLst/>
            </a:prstGeom>
            <a:solidFill>
              <a:srgbClr val="D9E5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0817" y="1966508"/>
              <a:ext cx="4171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buClr>
                  <a:srgbClr val="0D5FE4"/>
                </a:buClr>
              </a:pPr>
              <a:r>
                <a:rPr lang="he-IL" sz="1600" dirty="0">
                  <a:ln>
                    <a:solidFill>
                      <a:srgbClr val="BC789A"/>
                    </a:solidFill>
                  </a:ln>
                  <a:noFill/>
                  <a:latin typeface="Gveret Levin AlefAlefAlef" panose="00000500000000000000" pitchFamily="50" charset="-79"/>
                  <a:ea typeface="Calibri"/>
                  <a:cs typeface="Gveret Levin AlefAlefAlef" panose="00000500000000000000" pitchFamily="50" charset="-79"/>
                </a:rPr>
                <a:t>ה'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150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>
            <a:off x="1280427" y="1809701"/>
            <a:ext cx="0" cy="1199723"/>
          </a:xfrm>
          <a:prstGeom prst="line">
            <a:avLst/>
          </a:prstGeom>
          <a:ln w="12700">
            <a:solidFill>
              <a:srgbClr val="FFA0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987307" y="1809701"/>
            <a:ext cx="0" cy="1199723"/>
          </a:xfrm>
          <a:prstGeom prst="line">
            <a:avLst/>
          </a:prstGeom>
          <a:ln w="12700">
            <a:solidFill>
              <a:srgbClr val="6C2F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579887" y="1749693"/>
            <a:ext cx="0" cy="1259731"/>
          </a:xfrm>
          <a:prstGeom prst="line">
            <a:avLst/>
          </a:prstGeom>
          <a:ln w="12700">
            <a:solidFill>
              <a:srgbClr val="6C2F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149607" y="1809701"/>
            <a:ext cx="0" cy="1199723"/>
          </a:xfrm>
          <a:prstGeom prst="line">
            <a:avLst/>
          </a:prstGeom>
          <a:ln w="12700">
            <a:solidFill>
              <a:srgbClr val="407B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 rot="900000">
            <a:off x="4441493" y="1790110"/>
            <a:ext cx="1811643" cy="1432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16280" y="357657"/>
            <a:ext cx="7689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כלי המחקר</a:t>
            </a:r>
          </a:p>
        </p:txBody>
      </p:sp>
      <p:sp>
        <p:nvSpPr>
          <p:cNvPr id="48" name="Rounded Rectangle 47"/>
          <p:cNvSpPr/>
          <p:nvPr/>
        </p:nvSpPr>
        <p:spPr>
          <a:xfrm rot="20700000" flipH="1">
            <a:off x="5996206" y="1786596"/>
            <a:ext cx="1811643" cy="143285"/>
          </a:xfrm>
          <a:prstGeom prst="roundRect">
            <a:avLst>
              <a:gd name="adj" fmla="val 50000"/>
            </a:avLst>
          </a:prstGeom>
          <a:solidFill>
            <a:srgbClr val="4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21938" y="1250461"/>
            <a:ext cx="747178" cy="722272"/>
          </a:xfrm>
          <a:prstGeom prst="ellipse">
            <a:avLst/>
          </a:prstGeom>
          <a:solidFill>
            <a:srgbClr val="407B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76;p16"/>
          <p:cNvSpPr txBox="1"/>
          <p:nvPr/>
        </p:nvSpPr>
        <p:spPr>
          <a:xfrm>
            <a:off x="7467386" y="1306913"/>
            <a:ext cx="70173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1">
              <a:lnSpc>
                <a:spcPct val="115000"/>
              </a:lnSpc>
              <a:defRPr/>
            </a:pPr>
            <a:r>
              <a:rPr lang="he-IL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מבחן </a:t>
            </a:r>
          </a:p>
          <a:p>
            <a:pPr lvl="0" algn="ctr" rtl="1">
              <a:lnSpc>
                <a:spcPct val="115000"/>
              </a:lnSpc>
              <a:defRPr/>
            </a:pPr>
            <a:r>
              <a:rPr lang="he-IL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חרו"ת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72687" y="1743744"/>
            <a:ext cx="747178" cy="722272"/>
            <a:chOff x="6022884" y="2666327"/>
            <a:chExt cx="747178" cy="722272"/>
          </a:xfrm>
        </p:grpSpPr>
        <p:sp>
          <p:nvSpPr>
            <p:cNvPr id="42" name="Oval 41"/>
            <p:cNvSpPr/>
            <p:nvPr/>
          </p:nvSpPr>
          <p:spPr>
            <a:xfrm>
              <a:off x="6022884" y="2666327"/>
              <a:ext cx="747178" cy="722272"/>
            </a:xfrm>
            <a:prstGeom prst="ellipse">
              <a:avLst/>
            </a:prstGeom>
            <a:solidFill>
              <a:srgbClr val="407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Google Shape;76;p16"/>
            <p:cNvSpPr txBox="1"/>
            <p:nvPr/>
          </p:nvSpPr>
          <p:spPr>
            <a:xfrm>
              <a:off x="6044948" y="2722779"/>
              <a:ext cx="701730" cy="60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מבחן </a:t>
              </a:r>
            </a:p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אלול</a:t>
              </a:r>
            </a:p>
          </p:txBody>
        </p:sp>
      </p:grpSp>
      <p:sp>
        <p:nvSpPr>
          <p:cNvPr id="97" name="Rounded Rectangle 96"/>
          <p:cNvSpPr/>
          <p:nvPr/>
        </p:nvSpPr>
        <p:spPr>
          <a:xfrm rot="900000">
            <a:off x="1336650" y="1849338"/>
            <a:ext cx="1811643" cy="1432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 rot="20700000" flipH="1">
            <a:off x="2891363" y="1845824"/>
            <a:ext cx="1811643" cy="143285"/>
          </a:xfrm>
          <a:prstGeom prst="roundRect">
            <a:avLst>
              <a:gd name="adj" fmla="val 50000"/>
            </a:avLst>
          </a:prstGeom>
          <a:solidFill>
            <a:srgbClr val="6C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98390" y="1310702"/>
            <a:ext cx="747178" cy="722272"/>
          </a:xfrm>
          <a:prstGeom prst="ellipse">
            <a:avLst/>
          </a:prstGeom>
          <a:solidFill>
            <a:srgbClr val="6C2F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76;p16"/>
          <p:cNvSpPr txBox="1"/>
          <p:nvPr/>
        </p:nvSpPr>
        <p:spPr>
          <a:xfrm>
            <a:off x="4243838" y="1367154"/>
            <a:ext cx="70173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1">
              <a:lnSpc>
                <a:spcPct val="115000"/>
              </a:lnSpc>
              <a:defRPr/>
            </a:pPr>
            <a:r>
              <a:rPr lang="he-IL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מבחן תמ"ר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67907" y="1719689"/>
            <a:ext cx="841581" cy="722272"/>
            <a:chOff x="2247904" y="2706871"/>
            <a:chExt cx="841581" cy="722272"/>
          </a:xfrm>
        </p:grpSpPr>
        <p:sp>
          <p:nvSpPr>
            <p:cNvPr id="27" name="Oval 26"/>
            <p:cNvSpPr/>
            <p:nvPr/>
          </p:nvSpPr>
          <p:spPr>
            <a:xfrm>
              <a:off x="2286041" y="2706871"/>
              <a:ext cx="747178" cy="722272"/>
            </a:xfrm>
            <a:prstGeom prst="ellipse">
              <a:avLst/>
            </a:prstGeom>
            <a:solidFill>
              <a:srgbClr val="6C2F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Google Shape;76;p16"/>
            <p:cNvSpPr txBox="1"/>
            <p:nvPr/>
          </p:nvSpPr>
          <p:spPr>
            <a:xfrm>
              <a:off x="2247904" y="2745831"/>
              <a:ext cx="841581" cy="60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מבחן </a:t>
              </a:r>
            </a:p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פשט ודרש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3947" y="1301509"/>
            <a:ext cx="747178" cy="722272"/>
            <a:chOff x="645668" y="1993236"/>
            <a:chExt cx="747178" cy="722272"/>
          </a:xfrm>
        </p:grpSpPr>
        <p:sp>
          <p:nvSpPr>
            <p:cNvPr id="47" name="Oval 46"/>
            <p:cNvSpPr/>
            <p:nvPr/>
          </p:nvSpPr>
          <p:spPr>
            <a:xfrm>
              <a:off x="645668" y="1993236"/>
              <a:ext cx="747178" cy="722272"/>
            </a:xfrm>
            <a:prstGeom prst="ellipse">
              <a:avLst/>
            </a:prstGeom>
            <a:solidFill>
              <a:srgbClr val="FFA01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Google Shape;76;p16"/>
            <p:cNvSpPr txBox="1"/>
            <p:nvPr/>
          </p:nvSpPr>
          <p:spPr>
            <a:xfrm>
              <a:off x="652275" y="2062187"/>
              <a:ext cx="72073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מבחן שטף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795527" y="1749693"/>
            <a:ext cx="0" cy="1259731"/>
          </a:xfrm>
          <a:prstGeom prst="line">
            <a:avLst/>
          </a:prstGeom>
          <a:ln w="12700">
            <a:solidFill>
              <a:srgbClr val="407B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033260" y="3009424"/>
            <a:ext cx="1372840" cy="1026027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26380" y="3009424"/>
            <a:ext cx="1372840" cy="1026027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705835" y="3009424"/>
            <a:ext cx="1372840" cy="1026027"/>
          </a:xfrm>
          <a:prstGeom prst="rect">
            <a:avLst/>
          </a:prstGeom>
          <a:solidFill>
            <a:srgbClr val="D7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059916" y="3009424"/>
            <a:ext cx="1372840" cy="1026027"/>
          </a:xfrm>
          <a:prstGeom prst="rect">
            <a:avLst/>
          </a:prstGeom>
          <a:solidFill>
            <a:srgbClr val="D7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09081" y="3009424"/>
            <a:ext cx="1372840" cy="1026027"/>
          </a:xfrm>
          <a:prstGeom prst="rect">
            <a:avLst/>
          </a:prstGeom>
          <a:solidFill>
            <a:srgbClr val="FFC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Bracket 109"/>
          <p:cNvSpPr/>
          <p:nvPr/>
        </p:nvSpPr>
        <p:spPr>
          <a:xfrm rot="5400000">
            <a:off x="6801451" y="3043551"/>
            <a:ext cx="150512" cy="3058786"/>
          </a:xfrm>
          <a:prstGeom prst="rightBracket">
            <a:avLst>
              <a:gd name="adj" fmla="val 0"/>
            </a:avLst>
          </a:prstGeom>
          <a:ln w="12700">
            <a:solidFill>
              <a:srgbClr val="407B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Bracket 110"/>
          <p:cNvSpPr/>
          <p:nvPr/>
        </p:nvSpPr>
        <p:spPr>
          <a:xfrm rot="5400000">
            <a:off x="3474026" y="3043551"/>
            <a:ext cx="150512" cy="3058786"/>
          </a:xfrm>
          <a:prstGeom prst="rightBracket">
            <a:avLst>
              <a:gd name="adj" fmla="val 0"/>
            </a:avLst>
          </a:prstGeom>
          <a:ln w="12700">
            <a:solidFill>
              <a:srgbClr val="6C2F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Bracket 111"/>
          <p:cNvSpPr/>
          <p:nvPr/>
        </p:nvSpPr>
        <p:spPr>
          <a:xfrm rot="5400000">
            <a:off x="1120245" y="3886524"/>
            <a:ext cx="150512" cy="1372840"/>
          </a:xfrm>
          <a:prstGeom prst="rightBracket">
            <a:avLst>
              <a:gd name="adj" fmla="val 0"/>
            </a:avLst>
          </a:prstGeom>
          <a:ln w="12700">
            <a:solidFill>
              <a:srgbClr val="FFA0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מלבן 3"/>
          <p:cNvSpPr/>
          <p:nvPr/>
        </p:nvSpPr>
        <p:spPr>
          <a:xfrm>
            <a:off x="5623571" y="4617154"/>
            <a:ext cx="2506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b="1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מבחני אוצר מילים</a:t>
            </a:r>
          </a:p>
        </p:txBody>
      </p:sp>
      <p:sp>
        <p:nvSpPr>
          <p:cNvPr id="114" name="מלבן 3"/>
          <p:cNvSpPr/>
          <p:nvPr/>
        </p:nvSpPr>
        <p:spPr>
          <a:xfrm>
            <a:off x="2258631" y="4632593"/>
            <a:ext cx="2506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b="1" dirty="0">
                <a:solidFill>
                  <a:srgbClr val="6C2F53"/>
                </a:solidFill>
                <a:latin typeface="Calibri"/>
                <a:ea typeface="Calibri"/>
                <a:cs typeface="Calibri"/>
              </a:rPr>
              <a:t>מבחני הבנת הנקרא</a:t>
            </a:r>
          </a:p>
        </p:txBody>
      </p:sp>
      <p:sp>
        <p:nvSpPr>
          <p:cNvPr id="115" name="מלבן 3"/>
          <p:cNvSpPr/>
          <p:nvPr/>
        </p:nvSpPr>
        <p:spPr>
          <a:xfrm>
            <a:off x="0" y="4648200"/>
            <a:ext cx="2506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b="1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מבחני שטף</a:t>
            </a:r>
          </a:p>
        </p:txBody>
      </p:sp>
      <p:sp>
        <p:nvSpPr>
          <p:cNvPr id="116" name="מלבן 3"/>
          <p:cNvSpPr/>
          <p:nvPr/>
        </p:nvSpPr>
        <p:spPr>
          <a:xfrm>
            <a:off x="7033259" y="3065877"/>
            <a:ext cx="13460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מבחן חדשני להערכת אוצר מילים, מבוסס על תוכנית הלימודים</a:t>
            </a:r>
          </a:p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וכולל מילות רגש: זיהוי הגדרה/ מילה</a:t>
            </a:r>
          </a:p>
        </p:txBody>
      </p:sp>
      <p:sp>
        <p:nvSpPr>
          <p:cNvPr id="117" name="מלבן 3"/>
          <p:cNvSpPr/>
          <p:nvPr/>
        </p:nvSpPr>
        <p:spPr>
          <a:xfrm>
            <a:off x="5326379" y="3065877"/>
            <a:ext cx="1346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מבחן סטנדרטי להערכת אוצר מילים: התאמה בין מילה לתמונה</a:t>
            </a:r>
          </a:p>
        </p:txBody>
      </p:sp>
      <p:sp>
        <p:nvSpPr>
          <p:cNvPr id="118" name="מלבן 3"/>
          <p:cNvSpPr/>
          <p:nvPr/>
        </p:nvSpPr>
        <p:spPr>
          <a:xfrm>
            <a:off x="3732630" y="3065877"/>
            <a:ext cx="13460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קריאה של ארבעה טקסטים קצרים, שאלות איתור מידע, סוגים שונים של הסקת מסקנות ורעיון מרכזי</a:t>
            </a:r>
          </a:p>
        </p:txBody>
      </p:sp>
      <p:sp>
        <p:nvSpPr>
          <p:cNvPr id="119" name="מלבן 3"/>
          <p:cNvSpPr/>
          <p:nvPr/>
        </p:nvSpPr>
        <p:spPr>
          <a:xfrm>
            <a:off x="2025750" y="3065877"/>
            <a:ext cx="1346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קריאה שני טקסטים ארוכים,</a:t>
            </a:r>
          </a:p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שאלות איתור מידע, הסקת מסקנות וידע קודם</a:t>
            </a:r>
          </a:p>
        </p:txBody>
      </p:sp>
      <p:sp>
        <p:nvSpPr>
          <p:cNvPr id="120" name="מלבן 3"/>
          <p:cNvSpPr/>
          <p:nvPr/>
        </p:nvSpPr>
        <p:spPr>
          <a:xfrm>
            <a:off x="512685" y="3065877"/>
            <a:ext cx="1346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sz="1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קריאה רשימה של מילים לא מנוקדות, ברמת קושי עולה  ב- 45 שניות. הרשימה כללה מילים</a:t>
            </a:r>
          </a:p>
        </p:txBody>
      </p:sp>
      <p:sp>
        <p:nvSpPr>
          <p:cNvPr id="121" name="מלבן 10"/>
          <p:cNvSpPr/>
          <p:nvPr/>
        </p:nvSpPr>
        <p:spPr>
          <a:xfrm>
            <a:off x="7033259" y="4012780"/>
            <a:ext cx="1439103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he-IL" sz="800" dirty="0">
                <a:solidFill>
                  <a:srgbClr val="407BFF"/>
                </a:solidFill>
                <a:latin typeface="Calibri"/>
                <a:ea typeface="Calibri"/>
                <a:cs typeface="Calibri"/>
              </a:rPr>
              <a:t>סבג שושן, ת., </a:t>
            </a:r>
            <a:r>
              <a:rPr lang="he-IL" sz="800" dirty="0" err="1">
                <a:solidFill>
                  <a:srgbClr val="407BFF"/>
                </a:solidFill>
                <a:latin typeface="Calibri"/>
                <a:ea typeface="Calibri"/>
                <a:cs typeface="Calibri"/>
              </a:rPr>
              <a:t>יוספי</a:t>
            </a:r>
            <a:r>
              <a:rPr lang="he-IL" sz="800" dirty="0">
                <a:solidFill>
                  <a:srgbClr val="407BFF"/>
                </a:solidFill>
                <a:latin typeface="Calibri"/>
                <a:ea typeface="Calibri"/>
                <a:cs typeface="Calibri"/>
              </a:rPr>
              <a:t>, ג., קציר, ת., </a:t>
            </a:r>
            <a:r>
              <a:rPr lang="he-IL" sz="800" dirty="0" err="1">
                <a:solidFill>
                  <a:srgbClr val="407BFF"/>
                </a:solidFill>
                <a:latin typeface="Calibri"/>
                <a:ea typeface="Calibri"/>
                <a:cs typeface="Calibri"/>
              </a:rPr>
              <a:t>ופריאור</a:t>
            </a:r>
            <a:r>
              <a:rPr lang="he-IL" sz="800" dirty="0">
                <a:solidFill>
                  <a:srgbClr val="407BFF"/>
                </a:solidFill>
                <a:latin typeface="Calibri"/>
                <a:ea typeface="Calibri"/>
                <a:cs typeface="Calibri"/>
              </a:rPr>
              <a:t>, ע. (2018).</a:t>
            </a:r>
            <a:endParaRPr lang="en-US" sz="800" dirty="0">
              <a:solidFill>
                <a:srgbClr val="407B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מלבן 10"/>
          <p:cNvSpPr/>
          <p:nvPr/>
        </p:nvSpPr>
        <p:spPr>
          <a:xfrm>
            <a:off x="5291283" y="4023814"/>
            <a:ext cx="1439103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800" dirty="0">
                <a:solidFill>
                  <a:srgbClr val="407BFF"/>
                </a:solidFill>
                <a:latin typeface="Calibri"/>
                <a:ea typeface="Calibri"/>
                <a:cs typeface="Calibri"/>
              </a:rPr>
              <a:t>שני, מ., פריאור, ע., ובלייכר, ש. (2017). </a:t>
            </a:r>
          </a:p>
        </p:txBody>
      </p:sp>
      <p:sp>
        <p:nvSpPr>
          <p:cNvPr id="123" name="מלבן 10"/>
          <p:cNvSpPr/>
          <p:nvPr/>
        </p:nvSpPr>
        <p:spPr>
          <a:xfrm>
            <a:off x="3697588" y="4035451"/>
            <a:ext cx="1439103" cy="2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800" dirty="0">
                <a:solidFill>
                  <a:srgbClr val="6C2F53"/>
                </a:solidFill>
                <a:latin typeface="Calibri"/>
                <a:ea typeface="Calibri"/>
                <a:cs typeface="Calibri"/>
              </a:rPr>
              <a:t>סבג שושן, ת., וקציר, ת. (2018). </a:t>
            </a:r>
          </a:p>
        </p:txBody>
      </p:sp>
      <p:sp>
        <p:nvSpPr>
          <p:cNvPr id="124" name="מלבן 10"/>
          <p:cNvSpPr/>
          <p:nvPr/>
        </p:nvSpPr>
        <p:spPr>
          <a:xfrm>
            <a:off x="2019889" y="4047387"/>
            <a:ext cx="1439103" cy="2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he-IL" sz="800" dirty="0">
                <a:solidFill>
                  <a:srgbClr val="6C2F53"/>
                </a:solidFill>
                <a:latin typeface="Calibri"/>
                <a:ea typeface="Calibri"/>
                <a:cs typeface="Calibri"/>
              </a:rPr>
              <a:t>שני, מ., ובלייכר, ש. (2017). </a:t>
            </a:r>
          </a:p>
        </p:txBody>
      </p:sp>
      <p:sp>
        <p:nvSpPr>
          <p:cNvPr id="125" name="מלבן 10"/>
          <p:cNvSpPr/>
          <p:nvPr/>
        </p:nvSpPr>
        <p:spPr>
          <a:xfrm>
            <a:off x="499584" y="4048266"/>
            <a:ext cx="1439103" cy="2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en-US" sz="800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TOWRE)</a:t>
            </a:r>
            <a:r>
              <a:rPr lang="he-IL" sz="800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)</a:t>
            </a:r>
            <a:endParaRPr lang="en-US" sz="800" dirty="0">
              <a:solidFill>
                <a:srgbClr val="FFA015"/>
              </a:solidFill>
              <a:latin typeface="Calibri"/>
              <a:ea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4548289" y="1577880"/>
            <a:ext cx="4031831" cy="2429208"/>
            <a:chOff x="2067110" y="2009288"/>
            <a:chExt cx="2308406" cy="848108"/>
          </a:xfrm>
        </p:grpSpPr>
        <p:sp>
          <p:nvSpPr>
            <p:cNvPr id="88" name="Rounded Rectangle 87"/>
            <p:cNvSpPr/>
            <p:nvPr/>
          </p:nvSpPr>
          <p:spPr>
            <a:xfrm>
              <a:off x="2067110" y="2020388"/>
              <a:ext cx="2261238" cy="837008"/>
            </a:xfrm>
            <a:prstGeom prst="roundRect">
              <a:avLst>
                <a:gd name="adj" fmla="val 4421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110317" y="2009288"/>
              <a:ext cx="2265199" cy="819674"/>
            </a:xfrm>
            <a:prstGeom prst="roundRect">
              <a:avLst>
                <a:gd name="adj" fmla="val 4421"/>
              </a:avLst>
            </a:prstGeom>
            <a:solidFill>
              <a:schemeClr val="bg1"/>
            </a:solidFill>
            <a:ln>
              <a:solidFill>
                <a:srgbClr val="072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44510" y="1577880"/>
            <a:ext cx="4105309" cy="2429208"/>
            <a:chOff x="2067110" y="2009288"/>
            <a:chExt cx="2308406" cy="848108"/>
          </a:xfrm>
        </p:grpSpPr>
        <p:sp>
          <p:nvSpPr>
            <p:cNvPr id="79" name="Rounded Rectangle 78"/>
            <p:cNvSpPr/>
            <p:nvPr/>
          </p:nvSpPr>
          <p:spPr>
            <a:xfrm>
              <a:off x="2067110" y="2020388"/>
              <a:ext cx="2261238" cy="837008"/>
            </a:xfrm>
            <a:prstGeom prst="roundRect">
              <a:avLst>
                <a:gd name="adj" fmla="val 4421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110317" y="2009288"/>
              <a:ext cx="2265199" cy="819674"/>
            </a:xfrm>
            <a:prstGeom prst="roundRect">
              <a:avLst>
                <a:gd name="adj" fmla="val 4421"/>
              </a:avLst>
            </a:prstGeom>
            <a:solidFill>
              <a:schemeClr val="bg1"/>
            </a:solidFill>
            <a:ln>
              <a:solidFill>
                <a:srgbClr val="072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16280" y="357657"/>
            <a:ext cx="7689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תוצאות המחקר - </a:t>
            </a:r>
            <a:b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תיקוף מבחן חרו"ת- תוקף מתכנס (מתאמים)</a:t>
            </a:r>
          </a:p>
        </p:txBody>
      </p:sp>
      <p:sp>
        <p:nvSpPr>
          <p:cNvPr id="30" name="Rounded Rectangle 29"/>
          <p:cNvSpPr/>
          <p:nvPr/>
        </p:nvSpPr>
        <p:spPr>
          <a:xfrm flipH="1">
            <a:off x="1145405" y="2408789"/>
            <a:ext cx="2917670" cy="1432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flipH="1">
            <a:off x="5796397" y="2381322"/>
            <a:ext cx="1811643" cy="1432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38370" y="2080962"/>
            <a:ext cx="747178" cy="722272"/>
          </a:xfrm>
          <a:prstGeom prst="ellipse">
            <a:avLst/>
          </a:prstGeom>
          <a:solidFill>
            <a:srgbClr val="407B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76;p16"/>
          <p:cNvSpPr txBox="1"/>
          <p:nvPr/>
        </p:nvSpPr>
        <p:spPr>
          <a:xfrm>
            <a:off x="7283818" y="2137414"/>
            <a:ext cx="70173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1">
              <a:lnSpc>
                <a:spcPct val="115000"/>
              </a:lnSpc>
              <a:defRPr/>
            </a:pPr>
            <a:r>
              <a:rPr lang="he-IL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מבחן </a:t>
            </a:r>
          </a:p>
          <a:p>
            <a:pPr lvl="0" algn="ctr" rtl="1">
              <a:lnSpc>
                <a:spcPct val="115000"/>
              </a:lnSpc>
              <a:defRPr/>
            </a:pPr>
            <a:r>
              <a:rPr lang="he-IL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חרו"ת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75412" y="2079841"/>
            <a:ext cx="747178" cy="722272"/>
            <a:chOff x="6022884" y="2666327"/>
            <a:chExt cx="747178" cy="722272"/>
          </a:xfrm>
        </p:grpSpPr>
        <p:sp>
          <p:nvSpPr>
            <p:cNvPr id="42" name="Oval 41"/>
            <p:cNvSpPr/>
            <p:nvPr/>
          </p:nvSpPr>
          <p:spPr>
            <a:xfrm>
              <a:off x="6022884" y="2666327"/>
              <a:ext cx="747178" cy="722272"/>
            </a:xfrm>
            <a:prstGeom prst="ellipse">
              <a:avLst/>
            </a:prstGeom>
            <a:solidFill>
              <a:srgbClr val="6C2F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Google Shape;76;p16"/>
            <p:cNvSpPr txBox="1"/>
            <p:nvPr/>
          </p:nvSpPr>
          <p:spPr>
            <a:xfrm>
              <a:off x="6044948" y="2722779"/>
              <a:ext cx="701730" cy="60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מבחן </a:t>
              </a:r>
            </a:p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אלול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7483" y="2096374"/>
            <a:ext cx="760621" cy="741318"/>
            <a:chOff x="4181271" y="2029522"/>
            <a:chExt cx="760621" cy="741318"/>
          </a:xfrm>
        </p:grpSpPr>
        <p:sp>
          <p:nvSpPr>
            <p:cNvPr id="33" name="Oval 32"/>
            <p:cNvSpPr/>
            <p:nvPr/>
          </p:nvSpPr>
          <p:spPr>
            <a:xfrm>
              <a:off x="4194562" y="2048568"/>
              <a:ext cx="747178" cy="722272"/>
            </a:xfrm>
            <a:prstGeom prst="ellipse">
              <a:avLst/>
            </a:prstGeom>
            <a:solidFill>
              <a:srgbClr val="407B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Google Shape;76;p16"/>
            <p:cNvSpPr txBox="1"/>
            <p:nvPr/>
          </p:nvSpPr>
          <p:spPr>
            <a:xfrm>
              <a:off x="4181271" y="2029522"/>
              <a:ext cx="760621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אוצר מילים לא רגשי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09700" y="2117807"/>
            <a:ext cx="841581" cy="722272"/>
            <a:chOff x="2241069" y="2706871"/>
            <a:chExt cx="841581" cy="722272"/>
          </a:xfrm>
        </p:grpSpPr>
        <p:sp>
          <p:nvSpPr>
            <p:cNvPr id="27" name="Oval 26"/>
            <p:cNvSpPr/>
            <p:nvPr/>
          </p:nvSpPr>
          <p:spPr>
            <a:xfrm>
              <a:off x="2286041" y="2706871"/>
              <a:ext cx="747178" cy="722272"/>
            </a:xfrm>
            <a:prstGeom prst="ellipse">
              <a:avLst/>
            </a:prstGeom>
            <a:solidFill>
              <a:srgbClr val="6C2F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Google Shape;76;p16"/>
            <p:cNvSpPr txBox="1"/>
            <p:nvPr/>
          </p:nvSpPr>
          <p:spPr>
            <a:xfrm>
              <a:off x="2241069" y="2737346"/>
              <a:ext cx="841581" cy="60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מבחן </a:t>
              </a:r>
            </a:p>
            <a:p>
              <a:pPr lvl="0" algn="ctr" rtl="1">
                <a:lnSpc>
                  <a:spcPct val="115000"/>
                </a:lnSpc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אלול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8975" y="2107239"/>
            <a:ext cx="747178" cy="738633"/>
            <a:chOff x="645668" y="1985055"/>
            <a:chExt cx="747178" cy="738633"/>
          </a:xfrm>
        </p:grpSpPr>
        <p:sp>
          <p:nvSpPr>
            <p:cNvPr id="47" name="Oval 46"/>
            <p:cNvSpPr/>
            <p:nvPr/>
          </p:nvSpPr>
          <p:spPr>
            <a:xfrm>
              <a:off x="645668" y="1993236"/>
              <a:ext cx="747178" cy="722272"/>
            </a:xfrm>
            <a:prstGeom prst="ellipse">
              <a:avLst/>
            </a:prstGeom>
            <a:solidFill>
              <a:srgbClr val="FFA01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Google Shape;76;p16"/>
            <p:cNvSpPr txBox="1"/>
            <p:nvPr/>
          </p:nvSpPr>
          <p:spPr>
            <a:xfrm>
              <a:off x="659713" y="1985055"/>
              <a:ext cx="72073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אוצר מילים רגשי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30606" y="1423991"/>
            <a:ext cx="210025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מתאם בין מבחני אוצר מילים: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695926" y="1427787"/>
            <a:ext cx="159370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מתאם בין סוגי מילים:</a:t>
            </a:r>
          </a:p>
        </p:txBody>
      </p:sp>
      <p:sp>
        <p:nvSpPr>
          <p:cNvPr id="81" name="Rounded Rectangle 80"/>
          <p:cNvSpPr/>
          <p:nvPr/>
        </p:nvSpPr>
        <p:spPr>
          <a:xfrm flipH="1">
            <a:off x="1745910" y="3328167"/>
            <a:ext cx="1811643" cy="14328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87883" y="3027807"/>
            <a:ext cx="747178" cy="722272"/>
          </a:xfrm>
          <a:prstGeom prst="ellipse">
            <a:avLst/>
          </a:prstGeom>
          <a:solidFill>
            <a:srgbClr val="407B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76;p16"/>
          <p:cNvSpPr txBox="1"/>
          <p:nvPr/>
        </p:nvSpPr>
        <p:spPr>
          <a:xfrm>
            <a:off x="3206688" y="3030492"/>
            <a:ext cx="70173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1">
              <a:defRPr/>
            </a:pPr>
            <a:r>
              <a:rPr lang="he-IL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אוצר מילים לא רגשי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224925" y="3010325"/>
            <a:ext cx="747178" cy="738633"/>
            <a:chOff x="6022884" y="2649966"/>
            <a:chExt cx="747178" cy="738633"/>
          </a:xfrm>
        </p:grpSpPr>
        <p:sp>
          <p:nvSpPr>
            <p:cNvPr id="85" name="Oval 84"/>
            <p:cNvSpPr/>
            <p:nvPr/>
          </p:nvSpPr>
          <p:spPr>
            <a:xfrm>
              <a:off x="6022884" y="2666327"/>
              <a:ext cx="747178" cy="722272"/>
            </a:xfrm>
            <a:prstGeom prst="ellipse">
              <a:avLst/>
            </a:prstGeom>
            <a:solidFill>
              <a:srgbClr val="FFA01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Google Shape;76;p16"/>
            <p:cNvSpPr txBox="1"/>
            <p:nvPr/>
          </p:nvSpPr>
          <p:spPr>
            <a:xfrm>
              <a:off x="6045608" y="2649966"/>
              <a:ext cx="701730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 rtl="1">
                <a:defRPr/>
              </a:pPr>
              <a:r>
                <a:rPr lang="he-IL" sz="12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אוצר מילים רגשי</a:t>
              </a:r>
            </a:p>
          </p:txBody>
        </p:sp>
      </p:grpSp>
      <p:sp>
        <p:nvSpPr>
          <p:cNvPr id="90" name="מלבן 25"/>
          <p:cNvSpPr/>
          <p:nvPr/>
        </p:nvSpPr>
        <p:spPr>
          <a:xfrm>
            <a:off x="6240447" y="2055697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.592***</a:t>
            </a:r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1" name="מלבן 25"/>
          <p:cNvSpPr/>
          <p:nvPr/>
        </p:nvSpPr>
        <p:spPr>
          <a:xfrm>
            <a:off x="2819543" y="2137567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.550***</a:t>
            </a:r>
          </a:p>
        </p:txBody>
      </p:sp>
      <p:sp>
        <p:nvSpPr>
          <p:cNvPr id="92" name="מלבן 25"/>
          <p:cNvSpPr/>
          <p:nvPr/>
        </p:nvSpPr>
        <p:spPr>
          <a:xfrm>
            <a:off x="1492854" y="2122170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.553***</a:t>
            </a:r>
          </a:p>
        </p:txBody>
      </p:sp>
      <p:sp>
        <p:nvSpPr>
          <p:cNvPr id="93" name="מלבן 25"/>
          <p:cNvSpPr/>
          <p:nvPr/>
        </p:nvSpPr>
        <p:spPr>
          <a:xfrm>
            <a:off x="2196808" y="3029554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.602***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3770" y="4329897"/>
            <a:ext cx="8109038" cy="433600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4972" y="4356282"/>
            <a:ext cx="7946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ככל שאוצר המילים הרגשי גבוה, כך אוצר המילים הלא רגשי במבחן חרו"ת ובמבחן אלול גבוה.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4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16280" y="357657"/>
            <a:ext cx="7689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תיקוף מבחן חרו"ת- חקר מתאמים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3770" y="4139397"/>
            <a:ext cx="8109038" cy="672716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4972" y="4165782"/>
            <a:ext cx="794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ככל שידע אוצר המילים הרגשי והלא רגשי גבוה יותר, </a:t>
            </a:r>
          </a:p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כך גם שטף הקריאה וההישגים במבחני הבנת הנקרא יהיו גבוהים יותר.</a:t>
            </a:r>
          </a:p>
        </p:txBody>
      </p:sp>
      <p:graphicFrame>
        <p:nvGraphicFramePr>
          <p:cNvPr id="39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33605"/>
              </p:ext>
            </p:extLst>
          </p:nvPr>
        </p:nvGraphicFramePr>
        <p:xfrm>
          <a:off x="1282518" y="1450949"/>
          <a:ext cx="5888850" cy="19149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5415">
                  <a:extLst>
                    <a:ext uri="{9D8B030D-6E8A-4147-A177-3AD203B41FA5}">
                      <a16:colId xmlns:a16="http://schemas.microsoft.com/office/drawing/2014/main" val="4198626306"/>
                    </a:ext>
                  </a:extLst>
                </a:gridCol>
                <a:gridCol w="1339010">
                  <a:extLst>
                    <a:ext uri="{9D8B030D-6E8A-4147-A177-3AD203B41FA5}">
                      <a16:colId xmlns:a16="http://schemas.microsoft.com/office/drawing/2014/main" val="1523288893"/>
                    </a:ext>
                  </a:extLst>
                </a:gridCol>
                <a:gridCol w="1195816">
                  <a:extLst>
                    <a:ext uri="{9D8B030D-6E8A-4147-A177-3AD203B41FA5}">
                      <a16:colId xmlns:a16="http://schemas.microsoft.com/office/drawing/2014/main" val="2312036059"/>
                    </a:ext>
                  </a:extLst>
                </a:gridCol>
                <a:gridCol w="1748609">
                  <a:extLst>
                    <a:ext uri="{9D8B030D-6E8A-4147-A177-3AD203B41FA5}">
                      <a16:colId xmlns:a16="http://schemas.microsoft.com/office/drawing/2014/main" val="2557138909"/>
                    </a:ext>
                  </a:extLst>
                </a:gridCol>
              </a:tblGrid>
              <a:tr h="50003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הבנת הנקרא-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מבחן פשט ודרש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הבנת הנקרא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מבחן תמ"ר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שטף קריאה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7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7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14227"/>
                  </a:ext>
                </a:extLst>
              </a:tr>
              <a:tr h="24498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.672***</a:t>
                      </a: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.684***</a:t>
                      </a: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.441***</a:t>
                      </a: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מבחן </a:t>
                      </a:r>
                      <a:r>
                        <a:rPr lang="he-IL" sz="1200" b="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חרו"ת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12844"/>
                  </a:ext>
                </a:extLst>
              </a:tr>
              <a:tr h="24498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.501***</a:t>
                      </a: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.555***</a:t>
                      </a: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.375***</a:t>
                      </a: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מבחן אלול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41465"/>
                  </a:ext>
                </a:extLst>
              </a:tr>
              <a:tr h="24498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65014"/>
                  </a:ext>
                </a:extLst>
              </a:tr>
              <a:tr h="326652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.583***</a:t>
                      </a:r>
                    </a:p>
                  </a:txBody>
                  <a:tcPr marL="68580" marR="68580" marT="0" marB="0" anchor="ctr">
                    <a:solidFill>
                      <a:srgbClr val="FFCB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.612***</a:t>
                      </a:r>
                    </a:p>
                  </a:txBody>
                  <a:tcPr marL="68580" marR="68580" marT="0" marB="0" anchor="ctr">
                    <a:solidFill>
                      <a:srgbClr val="FFCB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.380***</a:t>
                      </a:r>
                    </a:p>
                  </a:txBody>
                  <a:tcPr marL="68580" marR="68580" marT="0" marB="0" anchor="ctr">
                    <a:solidFill>
                      <a:srgbClr val="FFCB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2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אוצר מילים לא רגשי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B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8933"/>
                  </a:ext>
                </a:extLst>
              </a:tr>
              <a:tr h="350276"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.625***</a:t>
                      </a:r>
                    </a:p>
                  </a:txBody>
                  <a:tcPr marL="68580" marR="68580" marT="0" marB="0" anchor="ctr">
                    <a:solidFill>
                      <a:srgbClr val="D7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.623***</a:t>
                      </a:r>
                    </a:p>
                  </a:txBody>
                  <a:tcPr marL="68580" marR="68580" marT="0" marB="0" anchor="ctr">
                    <a:solidFill>
                      <a:srgbClr val="D7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.427***</a:t>
                      </a:r>
                    </a:p>
                  </a:txBody>
                  <a:tcPr marL="68580" marR="68580" marT="0" marB="0" anchor="ctr">
                    <a:solidFill>
                      <a:srgbClr val="D7C7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1200" b="0" i="0" u="none" strike="noStrike" kern="1200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אוצר מילים רגשי</a:t>
                      </a:r>
                      <a:endParaRPr lang="en-US" sz="1200" b="0" i="0" u="none" strike="noStrike" kern="1200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D7C7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22256"/>
                  </a:ext>
                </a:extLst>
              </a:tr>
            </a:tbl>
          </a:graphicData>
        </a:graphic>
      </p:graphicFrame>
      <p:sp>
        <p:nvSpPr>
          <p:cNvPr id="40" name="מלבן 17"/>
          <p:cNvSpPr/>
          <p:nvPr/>
        </p:nvSpPr>
        <p:spPr>
          <a:xfrm>
            <a:off x="7283677" y="2064831"/>
            <a:ext cx="1122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he-IL" sz="1600" b="1" dirty="0">
                <a:latin typeface="Calibri" panose="020F0502020204030204" pitchFamily="34" charset="0"/>
                <a:cs typeface="Calibri" panose="020F0502020204030204" pitchFamily="34" charset="0"/>
              </a:rPr>
              <a:t>סוגי מבחנים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מלבן 9"/>
          <p:cNvSpPr/>
          <p:nvPr/>
        </p:nvSpPr>
        <p:spPr>
          <a:xfrm>
            <a:off x="7363025" y="2951729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he-IL" sz="1600" b="1" dirty="0">
                <a:latin typeface="Calibri" panose="020F0502020204030204" pitchFamily="34" charset="0"/>
                <a:cs typeface="Calibri" panose="020F0502020204030204" pitchFamily="34" charset="0"/>
              </a:rPr>
              <a:t>סוגי מילים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53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16280" y="357657"/>
            <a:ext cx="7689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תיקוף מבחן חרו"ת: תוקף קריטריון (רגרסיה)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3770" y="4379699"/>
            <a:ext cx="8109038" cy="432414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4972" y="4411240"/>
            <a:ext cx="7946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מבחן חרו"ת ניבא יותר את יכולת הבנת הנקרא בשני המבחנים.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917" y="1290903"/>
            <a:ext cx="2790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buClr>
                <a:schemeClr val="bg1">
                  <a:lumMod val="65000"/>
                </a:schemeClr>
              </a:buClr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מבחן פשט ודרש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5613" y="1290903"/>
            <a:ext cx="2790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buClr>
                <a:schemeClr val="bg1">
                  <a:lumMod val="65000"/>
                </a:schemeClr>
              </a:buClr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מבחן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תמ"ר</a:t>
            </a: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46751" y="2627047"/>
            <a:ext cx="1103231" cy="307777"/>
            <a:chOff x="4128375" y="2938125"/>
            <a:chExt cx="1103231" cy="307777"/>
          </a:xfrm>
        </p:grpSpPr>
        <p:sp>
          <p:nvSpPr>
            <p:cNvPr id="4" name="Rectangle 3"/>
            <p:cNvSpPr/>
            <p:nvPr/>
          </p:nvSpPr>
          <p:spPr>
            <a:xfrm>
              <a:off x="4128375" y="2938125"/>
              <a:ext cx="9589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שטף קריאה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049192" y="3038453"/>
              <a:ext cx="182414" cy="138450"/>
            </a:xfrm>
            <a:prstGeom prst="roundRect">
              <a:avLst>
                <a:gd name="adj" fmla="val 50000"/>
              </a:avLst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11018" y="3355453"/>
            <a:ext cx="835168" cy="628833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15.7%</a:t>
            </a:r>
            <a:endParaRPr lang="he-IL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1017" y="2156741"/>
            <a:ext cx="835168" cy="1198712"/>
          </a:xfrm>
          <a:prstGeom prst="rect">
            <a:avLst/>
          </a:prstGeom>
          <a:solidFill>
            <a:srgbClr val="4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30.7%</a:t>
            </a:r>
            <a:endParaRPr lang="he-IL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מבחן חרו"ת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54456" y="3464017"/>
            <a:ext cx="835168" cy="515631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14.4%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4455" y="2780936"/>
            <a:ext cx="835168" cy="700106"/>
          </a:xfrm>
          <a:prstGeom prst="rect">
            <a:avLst/>
          </a:prstGeom>
          <a:solidFill>
            <a:srgbClr val="6C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16.1%</a:t>
            </a:r>
            <a:endParaRPr lang="he-IL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מבחן אלול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1490" y="3479946"/>
            <a:ext cx="835168" cy="515631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16.8%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1489" y="2177506"/>
            <a:ext cx="835168" cy="1319465"/>
          </a:xfrm>
          <a:prstGeom prst="rect">
            <a:avLst/>
          </a:prstGeom>
          <a:solidFill>
            <a:srgbClr val="4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31.1</a:t>
            </a:r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he-IL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מבחן חרו"ת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09505" y="2956065"/>
            <a:ext cx="1040477" cy="307777"/>
            <a:chOff x="4191129" y="2953789"/>
            <a:chExt cx="1040477" cy="307777"/>
          </a:xfrm>
        </p:grpSpPr>
        <p:sp>
          <p:nvSpPr>
            <p:cNvPr id="26" name="Rectangle 25"/>
            <p:cNvSpPr/>
            <p:nvPr/>
          </p:nvSpPr>
          <p:spPr>
            <a:xfrm>
              <a:off x="4191129" y="2953789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מבחן אלול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49192" y="3038453"/>
              <a:ext cx="182414" cy="138450"/>
            </a:xfrm>
            <a:prstGeom prst="roundRect">
              <a:avLst>
                <a:gd name="adj" fmla="val 50000"/>
              </a:avLst>
            </a:prstGeom>
            <a:solidFill>
              <a:srgbClr val="6C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97294" y="3260319"/>
            <a:ext cx="1152688" cy="307777"/>
            <a:chOff x="-233017" y="3134411"/>
            <a:chExt cx="1152688" cy="307777"/>
          </a:xfrm>
        </p:grpSpPr>
        <p:sp>
          <p:nvSpPr>
            <p:cNvPr id="28" name="Rectangle 27"/>
            <p:cNvSpPr/>
            <p:nvPr/>
          </p:nvSpPr>
          <p:spPr>
            <a:xfrm>
              <a:off x="-233017" y="3134411"/>
              <a:ext cx="9701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מבחן חרו"ת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37257" y="3219075"/>
              <a:ext cx="182414" cy="138450"/>
            </a:xfrm>
            <a:prstGeom prst="roundRect">
              <a:avLst>
                <a:gd name="adj" fmla="val 50000"/>
              </a:avLst>
            </a:prstGeom>
            <a:solidFill>
              <a:srgbClr val="407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118869" y="3451628"/>
            <a:ext cx="835168" cy="543949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18868" y="2756359"/>
            <a:ext cx="835168" cy="695269"/>
          </a:xfrm>
          <a:prstGeom prst="rect">
            <a:avLst/>
          </a:prstGeom>
          <a:solidFill>
            <a:srgbClr val="6C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he-IL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מבחן אלול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58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16280" y="357657"/>
            <a:ext cx="7689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תיקוף מבחן חרו"ת: תוקף קריטריון (רגרסיה)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3770" y="4379699"/>
            <a:ext cx="8109038" cy="432414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4972" y="4411240"/>
            <a:ext cx="7946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אוצר מילים רגשי ניבא מעט יותר את יכולת הבנת הנקרא בשני המבחנים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4917" y="1290903"/>
            <a:ext cx="2790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buClr>
                <a:schemeClr val="bg1">
                  <a:lumMod val="65000"/>
                </a:schemeClr>
              </a:buClr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מבחן פשט ודרש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5613" y="1290903"/>
            <a:ext cx="2790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>
              <a:buClr>
                <a:schemeClr val="bg1">
                  <a:lumMod val="65000"/>
                </a:schemeClr>
              </a:buClr>
            </a:pPr>
            <a: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  <a:t>מבחן </a:t>
            </a:r>
            <a:r>
              <a:rPr lang="he-I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תמ"ר</a:t>
            </a:r>
            <a:endParaRPr lang="he-I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46751" y="2627047"/>
            <a:ext cx="1103231" cy="307777"/>
            <a:chOff x="4128375" y="2938125"/>
            <a:chExt cx="1103231" cy="307777"/>
          </a:xfrm>
        </p:grpSpPr>
        <p:sp>
          <p:nvSpPr>
            <p:cNvPr id="4" name="Rectangle 3"/>
            <p:cNvSpPr/>
            <p:nvPr/>
          </p:nvSpPr>
          <p:spPr>
            <a:xfrm>
              <a:off x="4128375" y="2938125"/>
              <a:ext cx="9589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שטף קריאה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049192" y="3038453"/>
              <a:ext cx="182414" cy="138450"/>
            </a:xfrm>
            <a:prstGeom prst="roundRect">
              <a:avLst>
                <a:gd name="adj" fmla="val 50000"/>
              </a:avLst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615569" y="3328440"/>
            <a:ext cx="835168" cy="515631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16.7%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15568" y="2328013"/>
            <a:ext cx="835168" cy="1017452"/>
          </a:xfrm>
          <a:prstGeom prst="rect">
            <a:avLst/>
          </a:prstGeom>
          <a:solidFill>
            <a:srgbClr val="4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24.4%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23182" y="2956065"/>
            <a:ext cx="1426800" cy="307777"/>
            <a:chOff x="3804806" y="2953789"/>
            <a:chExt cx="1426800" cy="307777"/>
          </a:xfrm>
        </p:grpSpPr>
        <p:sp>
          <p:nvSpPr>
            <p:cNvPr id="26" name="Rectangle 25"/>
            <p:cNvSpPr/>
            <p:nvPr/>
          </p:nvSpPr>
          <p:spPr>
            <a:xfrm>
              <a:off x="3804806" y="2953789"/>
              <a:ext cx="12442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אוצר מילים רגשי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49192" y="3038453"/>
              <a:ext cx="182414" cy="138450"/>
            </a:xfrm>
            <a:prstGeom prst="roundRect">
              <a:avLst>
                <a:gd name="adj" fmla="val 50000"/>
              </a:avLst>
            </a:prstGeom>
            <a:solidFill>
              <a:srgbClr val="407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09981" y="3260319"/>
            <a:ext cx="1640001" cy="307777"/>
            <a:chOff x="-720330" y="3134411"/>
            <a:chExt cx="1640001" cy="307777"/>
          </a:xfrm>
        </p:grpSpPr>
        <p:sp>
          <p:nvSpPr>
            <p:cNvPr id="28" name="Rectangle 27"/>
            <p:cNvSpPr/>
            <p:nvPr/>
          </p:nvSpPr>
          <p:spPr>
            <a:xfrm>
              <a:off x="-720330" y="3134411"/>
              <a:ext cx="14574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אוצר מילים לא רגשי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37257" y="3219075"/>
              <a:ext cx="182414" cy="138450"/>
            </a:xfrm>
            <a:prstGeom prst="roundRect">
              <a:avLst>
                <a:gd name="adj" fmla="val 50000"/>
              </a:avLst>
            </a:prstGeom>
            <a:solidFill>
              <a:srgbClr val="6C2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615568" y="1985468"/>
            <a:ext cx="835168" cy="342545"/>
          </a:xfrm>
          <a:prstGeom prst="rect">
            <a:avLst/>
          </a:prstGeom>
          <a:solidFill>
            <a:srgbClr val="6C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7.2%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19931" y="3383124"/>
            <a:ext cx="835168" cy="454781"/>
          </a:xfrm>
          <a:prstGeom prst="rect">
            <a:avLst/>
          </a:prstGeom>
          <a:solidFill>
            <a:srgbClr val="FFA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15.5%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19930" y="2267267"/>
            <a:ext cx="835168" cy="1200520"/>
          </a:xfrm>
          <a:prstGeom prst="rect">
            <a:avLst/>
          </a:prstGeom>
          <a:solidFill>
            <a:srgbClr val="4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25.5%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19930" y="1985468"/>
            <a:ext cx="835168" cy="281799"/>
          </a:xfrm>
          <a:prstGeom prst="rect">
            <a:avLst/>
          </a:prstGeom>
          <a:solidFill>
            <a:srgbClr val="6C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5.8%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2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16280" y="357657"/>
            <a:ext cx="7689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אופי המילים וחשיבותן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3770" y="4379699"/>
            <a:ext cx="8109038" cy="432414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4972" y="4411240"/>
            <a:ext cx="7946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אוצר מילים רגשי ניבא מעט יותר את יכולת הבנת הנקרא בשני המבחנים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3987" y="2175075"/>
            <a:ext cx="38265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just" rtl="1">
              <a:buClr>
                <a:schemeClr val="bg1">
                  <a:lumMod val="65000"/>
                </a:schemeClr>
              </a:buClr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משפטים המתארים את המצבים הרגשיים של הדמויות נתונים לפרשנות ולהבנה של מטרותיהן ופעולותיהן של הדמויות, והם חיוניים לבניית משמעות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3987" y="1290903"/>
            <a:ext cx="38265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just" rtl="1">
              <a:buClr>
                <a:schemeClr val="bg1">
                  <a:lumMod val="65000"/>
                </a:schemeClr>
              </a:buClr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מילות רגש מוסרות מידע על מצבים פנימיים, עמדות, אמונות, הקשרים חברתיים, מניעים, ערכים והתנהגויות, וכך הן מתווכות את עולמו הפנימי של הפרט וסביבתו.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380740" y="1360264"/>
            <a:ext cx="0" cy="669303"/>
          </a:xfrm>
          <a:prstGeom prst="line">
            <a:avLst/>
          </a:prstGeom>
          <a:ln w="38100" cap="rnd">
            <a:solidFill>
              <a:srgbClr val="407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0740" y="2313709"/>
            <a:ext cx="0" cy="497504"/>
          </a:xfrm>
          <a:prstGeom prst="line">
            <a:avLst/>
          </a:prstGeom>
          <a:ln w="38100" cap="rnd">
            <a:solidFill>
              <a:srgbClr val="407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7862" y="1030522"/>
            <a:ext cx="3968823" cy="2510547"/>
            <a:chOff x="2881658" y="1555939"/>
            <a:chExt cx="3968823" cy="25105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94" y="1555939"/>
              <a:ext cx="3633687" cy="25105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170698" y="1975623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פעולות 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התנהגות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3266" y="3120410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מניעים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662578" y="3085500"/>
              <a:ext cx="523220" cy="523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7596" y="3299069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מחשבות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3123" y="3114403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מילות </a:t>
              </a:r>
            </a:p>
            <a:p>
              <a:pPr algn="ctr" rtl="1"/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רגש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658" y="1645394"/>
              <a:ext cx="940684" cy="9463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63299" y="1943418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אמונות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0686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מסקנות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457" y="1305543"/>
            <a:ext cx="72346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אוצר מילים אינו מבנה כללי אחיד, ויש להתייחס לסוגים שונים של אוצר מילים, כגון אוצר מילים רגשי.</a:t>
            </a:r>
          </a:p>
          <a:p>
            <a:pPr algn="r" rtl="1"/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מבחן המבוסס על תכנית הלימודים ומשלב אוצר מילים רגשי, מנבא שונות גבוהה יותר ליכולת הבנת הנקרא.</a:t>
            </a:r>
          </a:p>
          <a:p>
            <a:pPr algn="r" rtl="1"/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אוצר מילים רגשי ואוצר מילים לא רגשי תורם ליכולת הבנת הנקרא, כאשר אוצר מילים רגשי מנבא מעט  יותר.</a:t>
            </a:r>
          </a:p>
          <a:p>
            <a:pPr algn="r" rtl="1"/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חשוב לשלב מילים מסוגים שונים: </a:t>
            </a:r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אוצר מילים רגשי ואוצר מילים לא רגשי, במשימות הערכה ובפרקטיקות הוראה.</a:t>
            </a:r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B7711-9643-4F15-8DC6-76DE6B704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70" y="1327458"/>
            <a:ext cx="279927" cy="279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7A39B-FCED-47AE-98EA-60FBDF713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24" y="2602898"/>
            <a:ext cx="279927" cy="279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EB9B7-D8D2-4AB7-B4A7-9BB8D10D6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68" y="1925870"/>
            <a:ext cx="279927" cy="279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6666F-A828-49C8-A9F3-0722E104D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67" y="3279926"/>
            <a:ext cx="279927" cy="2799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המלצות</a:t>
            </a:r>
            <a:endParaRPr sz="3000" dirty="0">
              <a:solidFill>
                <a:srgbClr val="285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5" b="34165"/>
          <a:stretch/>
        </p:blipFill>
        <p:spPr>
          <a:xfrm>
            <a:off x="2159119" y="1010174"/>
            <a:ext cx="4808220" cy="4133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7428" y="2085605"/>
            <a:ext cx="1456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חשוב </a:t>
            </a:r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להקנות ידע אוצר מילים 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לתלמידים.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32" y="2156149"/>
            <a:ext cx="279927" cy="279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71" y="4274477"/>
            <a:ext cx="279927" cy="2799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67428" y="3067541"/>
            <a:ext cx="1471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חשוב </a:t>
            </a:r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לבחור מילים השכיחות בשפה הכתובה,  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המופיעות בתחומי דעת שונים.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72" y="3138085"/>
            <a:ext cx="279927" cy="27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80" y="2217085"/>
            <a:ext cx="279927" cy="27992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50003" y="4194343"/>
            <a:ext cx="1716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חשוב לבחור מילים חיוניות </a:t>
            </a:r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להבנת רעיונות מרכזיים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בטקסט.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0400" y="2156149"/>
            <a:ext cx="1711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אפשר גם לבחור מילים חיוניות </a:t>
            </a:r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שאינן מופיעות בצורה מפורשת 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בטקסט.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8636" y="3110256"/>
            <a:ext cx="1471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חשוב לבחור מילים מסוגים שונים: </a:t>
            </a:r>
            <a:r>
              <a:rPr lang="he-I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אוצר מילים רגשי ואוצר מילים לא רגשי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80" y="3180800"/>
            <a:ext cx="279927" cy="2799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מבנה המצגת</a:t>
            </a:r>
            <a:endParaRPr sz="3000" dirty="0">
              <a:solidFill>
                <a:srgbClr val="285788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0870" y="1207670"/>
            <a:ext cx="7965230" cy="2768337"/>
            <a:chOff x="440870" y="1207670"/>
            <a:chExt cx="7965230" cy="27683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t="27619" r="19356" b="16191"/>
            <a:stretch/>
          </p:blipFill>
          <p:spPr>
            <a:xfrm flipH="1">
              <a:off x="540157" y="1207670"/>
              <a:ext cx="7865943" cy="2677936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6762778" y="1567054"/>
              <a:ext cx="1236922" cy="1959171"/>
            </a:xfrm>
            <a:custGeom>
              <a:avLst/>
              <a:gdLst>
                <a:gd name="connsiteX0" fmla="*/ 0 w 1571651"/>
                <a:gd name="connsiteY0" fmla="*/ 157165 h 1959171"/>
                <a:gd name="connsiteX1" fmla="*/ 157165 w 1571651"/>
                <a:gd name="connsiteY1" fmla="*/ 0 h 1959171"/>
                <a:gd name="connsiteX2" fmla="*/ 1414486 w 1571651"/>
                <a:gd name="connsiteY2" fmla="*/ 0 h 1959171"/>
                <a:gd name="connsiteX3" fmla="*/ 1571651 w 1571651"/>
                <a:gd name="connsiteY3" fmla="*/ 157165 h 1959171"/>
                <a:gd name="connsiteX4" fmla="*/ 1571651 w 1571651"/>
                <a:gd name="connsiteY4" fmla="*/ 1802006 h 1959171"/>
                <a:gd name="connsiteX5" fmla="*/ 1414486 w 1571651"/>
                <a:gd name="connsiteY5" fmla="*/ 1959171 h 1959171"/>
                <a:gd name="connsiteX6" fmla="*/ 157165 w 1571651"/>
                <a:gd name="connsiteY6" fmla="*/ 1959171 h 1959171"/>
                <a:gd name="connsiteX7" fmla="*/ 0 w 1571651"/>
                <a:gd name="connsiteY7" fmla="*/ 1802006 h 1959171"/>
                <a:gd name="connsiteX8" fmla="*/ 0 w 1571651"/>
                <a:gd name="connsiteY8" fmla="*/ 157165 h 195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651" h="1959171">
                  <a:moveTo>
                    <a:pt x="0" y="157165"/>
                  </a:moveTo>
                  <a:cubicBezTo>
                    <a:pt x="0" y="70365"/>
                    <a:pt x="70365" y="0"/>
                    <a:pt x="157165" y="0"/>
                  </a:cubicBezTo>
                  <a:lnTo>
                    <a:pt x="1414486" y="0"/>
                  </a:lnTo>
                  <a:cubicBezTo>
                    <a:pt x="1501286" y="0"/>
                    <a:pt x="1571651" y="70365"/>
                    <a:pt x="1571651" y="157165"/>
                  </a:cubicBezTo>
                  <a:lnTo>
                    <a:pt x="1571651" y="1802006"/>
                  </a:lnTo>
                  <a:cubicBezTo>
                    <a:pt x="1571651" y="1888806"/>
                    <a:pt x="1501286" y="1959171"/>
                    <a:pt x="1414486" y="1959171"/>
                  </a:cubicBezTo>
                  <a:lnTo>
                    <a:pt x="157165" y="1959171"/>
                  </a:lnTo>
                  <a:cubicBezTo>
                    <a:pt x="70365" y="1959171"/>
                    <a:pt x="0" y="1888806"/>
                    <a:pt x="0" y="1802006"/>
                  </a:cubicBezTo>
                  <a:lnTo>
                    <a:pt x="0" y="15716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232" tIns="122232" rIns="122232" bIns="122232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התרומה</a:t>
              </a:r>
              <a:r>
                <a:rPr lang="en-US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e-IL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של אוצר מילים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82416" y="1549616"/>
              <a:ext cx="1704300" cy="1994045"/>
            </a:xfrm>
            <a:custGeom>
              <a:avLst/>
              <a:gdLst>
                <a:gd name="connsiteX0" fmla="*/ 0 w 1678516"/>
                <a:gd name="connsiteY0" fmla="*/ 167852 h 1994045"/>
                <a:gd name="connsiteX1" fmla="*/ 167852 w 1678516"/>
                <a:gd name="connsiteY1" fmla="*/ 0 h 1994045"/>
                <a:gd name="connsiteX2" fmla="*/ 1510664 w 1678516"/>
                <a:gd name="connsiteY2" fmla="*/ 0 h 1994045"/>
                <a:gd name="connsiteX3" fmla="*/ 1678516 w 1678516"/>
                <a:gd name="connsiteY3" fmla="*/ 167852 h 1994045"/>
                <a:gd name="connsiteX4" fmla="*/ 1678516 w 1678516"/>
                <a:gd name="connsiteY4" fmla="*/ 1826193 h 1994045"/>
                <a:gd name="connsiteX5" fmla="*/ 1510664 w 1678516"/>
                <a:gd name="connsiteY5" fmla="*/ 1994045 h 1994045"/>
                <a:gd name="connsiteX6" fmla="*/ 167852 w 1678516"/>
                <a:gd name="connsiteY6" fmla="*/ 1994045 h 1994045"/>
                <a:gd name="connsiteX7" fmla="*/ 0 w 1678516"/>
                <a:gd name="connsiteY7" fmla="*/ 1826193 h 1994045"/>
                <a:gd name="connsiteX8" fmla="*/ 0 w 1678516"/>
                <a:gd name="connsiteY8" fmla="*/ 167852 h 199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516" h="1994045">
                  <a:moveTo>
                    <a:pt x="0" y="167852"/>
                  </a:moveTo>
                  <a:cubicBezTo>
                    <a:pt x="0" y="75150"/>
                    <a:pt x="75150" y="0"/>
                    <a:pt x="167852" y="0"/>
                  </a:cubicBezTo>
                  <a:lnTo>
                    <a:pt x="1510664" y="0"/>
                  </a:lnTo>
                  <a:cubicBezTo>
                    <a:pt x="1603366" y="0"/>
                    <a:pt x="1678516" y="75150"/>
                    <a:pt x="1678516" y="167852"/>
                  </a:cubicBezTo>
                  <a:lnTo>
                    <a:pt x="1678516" y="1826193"/>
                  </a:lnTo>
                  <a:cubicBezTo>
                    <a:pt x="1678516" y="1918895"/>
                    <a:pt x="1603366" y="1994045"/>
                    <a:pt x="1510664" y="1994045"/>
                  </a:cubicBezTo>
                  <a:lnTo>
                    <a:pt x="167852" y="1994045"/>
                  </a:lnTo>
                  <a:cubicBezTo>
                    <a:pt x="75150" y="1994045"/>
                    <a:pt x="0" y="1918895"/>
                    <a:pt x="0" y="1826193"/>
                  </a:cubicBezTo>
                  <a:lnTo>
                    <a:pt x="0" y="16785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362" tIns="125362" rIns="125362" bIns="125362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עקרונות לבחירת מילים להוראה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38885" y="1677820"/>
              <a:ext cx="1718617" cy="1963749"/>
            </a:xfrm>
            <a:custGeom>
              <a:avLst/>
              <a:gdLst>
                <a:gd name="connsiteX0" fmla="*/ 0 w 1644797"/>
                <a:gd name="connsiteY0" fmla="*/ 164480 h 1963749"/>
                <a:gd name="connsiteX1" fmla="*/ 164480 w 1644797"/>
                <a:gd name="connsiteY1" fmla="*/ 0 h 1963749"/>
                <a:gd name="connsiteX2" fmla="*/ 1480317 w 1644797"/>
                <a:gd name="connsiteY2" fmla="*/ 0 h 1963749"/>
                <a:gd name="connsiteX3" fmla="*/ 1644797 w 1644797"/>
                <a:gd name="connsiteY3" fmla="*/ 164480 h 1963749"/>
                <a:gd name="connsiteX4" fmla="*/ 1644797 w 1644797"/>
                <a:gd name="connsiteY4" fmla="*/ 1799269 h 1963749"/>
                <a:gd name="connsiteX5" fmla="*/ 1480317 w 1644797"/>
                <a:gd name="connsiteY5" fmla="*/ 1963749 h 1963749"/>
                <a:gd name="connsiteX6" fmla="*/ 164480 w 1644797"/>
                <a:gd name="connsiteY6" fmla="*/ 1963749 h 1963749"/>
                <a:gd name="connsiteX7" fmla="*/ 0 w 1644797"/>
                <a:gd name="connsiteY7" fmla="*/ 1799269 h 1963749"/>
                <a:gd name="connsiteX8" fmla="*/ 0 w 1644797"/>
                <a:gd name="connsiteY8" fmla="*/ 164480 h 196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797" h="1963749">
                  <a:moveTo>
                    <a:pt x="0" y="164480"/>
                  </a:moveTo>
                  <a:cubicBezTo>
                    <a:pt x="0" y="73640"/>
                    <a:pt x="73640" y="0"/>
                    <a:pt x="164480" y="0"/>
                  </a:cubicBezTo>
                  <a:lnTo>
                    <a:pt x="1480317" y="0"/>
                  </a:lnTo>
                  <a:cubicBezTo>
                    <a:pt x="1571157" y="0"/>
                    <a:pt x="1644797" y="73640"/>
                    <a:pt x="1644797" y="164480"/>
                  </a:cubicBezTo>
                  <a:lnTo>
                    <a:pt x="1644797" y="1799269"/>
                  </a:lnTo>
                  <a:cubicBezTo>
                    <a:pt x="1644797" y="1890109"/>
                    <a:pt x="1571157" y="1963749"/>
                    <a:pt x="1480317" y="1963749"/>
                  </a:cubicBezTo>
                  <a:lnTo>
                    <a:pt x="164480" y="1963749"/>
                  </a:lnTo>
                  <a:cubicBezTo>
                    <a:pt x="73640" y="1963749"/>
                    <a:pt x="0" y="1890109"/>
                    <a:pt x="0" y="1799269"/>
                  </a:cubicBezTo>
                  <a:lnTo>
                    <a:pt x="0" y="16448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74" tIns="124374" rIns="124374" bIns="124374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פיתוח ותיקוף מבחן להערכת אוצר מילים מסוגים שונים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1195" y="1658603"/>
              <a:ext cx="1780711" cy="2002181"/>
            </a:xfrm>
            <a:custGeom>
              <a:avLst/>
              <a:gdLst>
                <a:gd name="connsiteX0" fmla="*/ 0 w 1790901"/>
                <a:gd name="connsiteY0" fmla="*/ 179090 h 2002181"/>
                <a:gd name="connsiteX1" fmla="*/ 179090 w 1790901"/>
                <a:gd name="connsiteY1" fmla="*/ 0 h 2002181"/>
                <a:gd name="connsiteX2" fmla="*/ 1611811 w 1790901"/>
                <a:gd name="connsiteY2" fmla="*/ 0 h 2002181"/>
                <a:gd name="connsiteX3" fmla="*/ 1790901 w 1790901"/>
                <a:gd name="connsiteY3" fmla="*/ 179090 h 2002181"/>
                <a:gd name="connsiteX4" fmla="*/ 1790901 w 1790901"/>
                <a:gd name="connsiteY4" fmla="*/ 1823091 h 2002181"/>
                <a:gd name="connsiteX5" fmla="*/ 1611811 w 1790901"/>
                <a:gd name="connsiteY5" fmla="*/ 2002181 h 2002181"/>
                <a:gd name="connsiteX6" fmla="*/ 179090 w 1790901"/>
                <a:gd name="connsiteY6" fmla="*/ 2002181 h 2002181"/>
                <a:gd name="connsiteX7" fmla="*/ 0 w 1790901"/>
                <a:gd name="connsiteY7" fmla="*/ 1823091 h 2002181"/>
                <a:gd name="connsiteX8" fmla="*/ 0 w 1790901"/>
                <a:gd name="connsiteY8" fmla="*/ 179090 h 200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901" h="2002181">
                  <a:moveTo>
                    <a:pt x="0" y="179090"/>
                  </a:moveTo>
                  <a:cubicBezTo>
                    <a:pt x="0" y="80181"/>
                    <a:pt x="80181" y="0"/>
                    <a:pt x="179090" y="0"/>
                  </a:cubicBezTo>
                  <a:lnTo>
                    <a:pt x="1611811" y="0"/>
                  </a:lnTo>
                  <a:cubicBezTo>
                    <a:pt x="1710720" y="0"/>
                    <a:pt x="1790901" y="80181"/>
                    <a:pt x="1790901" y="179090"/>
                  </a:cubicBezTo>
                  <a:lnTo>
                    <a:pt x="1790901" y="1823091"/>
                  </a:lnTo>
                  <a:cubicBezTo>
                    <a:pt x="1790901" y="1922000"/>
                    <a:pt x="1710720" y="2002181"/>
                    <a:pt x="1611811" y="2002181"/>
                  </a:cubicBezTo>
                  <a:lnTo>
                    <a:pt x="179090" y="2002181"/>
                  </a:lnTo>
                  <a:cubicBezTo>
                    <a:pt x="80181" y="2002181"/>
                    <a:pt x="0" y="1922000"/>
                    <a:pt x="0" y="1823091"/>
                  </a:cubicBezTo>
                  <a:lnTo>
                    <a:pt x="0" y="17909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654" tIns="128654" rIns="128654" bIns="128654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התרומה </a:t>
              </a:r>
            </a:p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של אוצר מילים רגשי להבנת הנקרא </a:t>
              </a:r>
            </a:p>
          </p:txBody>
        </p:sp>
        <p:sp>
          <p:nvSpPr>
            <p:cNvPr id="18" name="אליפסה 4"/>
            <p:cNvSpPr/>
            <p:nvPr/>
          </p:nvSpPr>
          <p:spPr>
            <a:xfrm>
              <a:off x="7258178" y="1814672"/>
              <a:ext cx="809253" cy="5931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he-IL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אליפסה 5"/>
            <p:cNvSpPr/>
            <p:nvPr/>
          </p:nvSpPr>
          <p:spPr>
            <a:xfrm>
              <a:off x="5440601" y="1798745"/>
              <a:ext cx="809253" cy="5931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he-IL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אליפסה 6"/>
            <p:cNvSpPr/>
            <p:nvPr/>
          </p:nvSpPr>
          <p:spPr>
            <a:xfrm>
              <a:off x="3493872" y="1814672"/>
              <a:ext cx="809253" cy="5931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he-IL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" name="אליפסה 7"/>
            <p:cNvSpPr/>
            <p:nvPr/>
          </p:nvSpPr>
          <p:spPr>
            <a:xfrm>
              <a:off x="1490860" y="1822194"/>
              <a:ext cx="809253" cy="59314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he-IL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0870" y="3722915"/>
              <a:ext cx="179615" cy="253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התרומה של אוצר מילים להבנת הנקרא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14" name="מלבן 6"/>
          <p:cNvSpPr/>
          <p:nvPr/>
        </p:nvSpPr>
        <p:spPr>
          <a:xfrm>
            <a:off x="2304161" y="3702126"/>
            <a:ext cx="21296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Rand Reading </a:t>
            </a:r>
            <a:endParaRPr lang="he-I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Study Group,</a:t>
            </a: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(Snow 2002</a:t>
            </a:r>
            <a:r>
              <a:rPr lang="en-US" alt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e-I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68921" y="1293854"/>
            <a:ext cx="23791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(SVR; Gough &amp; </a:t>
            </a:r>
            <a:r>
              <a:rPr lang="en-US" altLang="he-I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Tunmer</a:t>
            </a:r>
            <a:r>
              <a:rPr lang="en-US" alt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, 1986)</a:t>
            </a:r>
            <a:r>
              <a:rPr kumimoji="0" lang="en-US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6" name="image3.png"/>
          <p:cNvPicPr/>
          <p:nvPr/>
        </p:nvPicPr>
        <p:blipFill>
          <a:blip r:embed="rId4"/>
          <a:srcRect l="20484" r="24018" b="1375"/>
          <a:stretch>
            <a:fillRect/>
          </a:stretch>
        </p:blipFill>
        <p:spPr>
          <a:xfrm>
            <a:off x="5401994" y="792448"/>
            <a:ext cx="3439551" cy="3534245"/>
          </a:xfrm>
          <a:prstGeom prst="rect">
            <a:avLst/>
          </a:prstGeom>
          <a:ln/>
        </p:spPr>
      </p:pic>
      <p:pic>
        <p:nvPicPr>
          <p:cNvPr id="17" name="image1.png"/>
          <p:cNvPicPr/>
          <p:nvPr/>
        </p:nvPicPr>
        <p:blipFill>
          <a:blip r:embed="rId5"/>
          <a:srcRect l="27296" t="8523" r="24743" b="8196"/>
          <a:stretch>
            <a:fillRect/>
          </a:stretch>
        </p:blipFill>
        <p:spPr>
          <a:xfrm>
            <a:off x="310661" y="1002755"/>
            <a:ext cx="2946672" cy="2825786"/>
          </a:xfrm>
          <a:prstGeom prst="rect">
            <a:avLst/>
          </a:prstGeom>
          <a:ln/>
        </p:spPr>
      </p:pic>
      <p:sp>
        <p:nvSpPr>
          <p:cNvPr id="27" name="Rectangle 26"/>
          <p:cNvSpPr/>
          <p:nvPr/>
        </p:nvSpPr>
        <p:spPr>
          <a:xfrm>
            <a:off x="562416" y="4346986"/>
            <a:ext cx="8109038" cy="567075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4951" y="4307357"/>
            <a:ext cx="794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בכל המודלים להבנת הנקרא, </a:t>
            </a:r>
          </a:p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ידע אוצר מילים הוא אחד מאבני הבניין העיקריות של יכולת הבנת הנקרא</a:t>
            </a:r>
          </a:p>
        </p:txBody>
      </p:sp>
      <p:sp>
        <p:nvSpPr>
          <p:cNvPr id="31" name="מלבן 34"/>
          <p:cNvSpPr/>
          <p:nvPr/>
        </p:nvSpPr>
        <p:spPr>
          <a:xfrm>
            <a:off x="4840639" y="1020534"/>
            <a:ext cx="1460285" cy="30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המודל הפשוט</a:t>
            </a:r>
          </a:p>
        </p:txBody>
      </p:sp>
      <p:sp>
        <p:nvSpPr>
          <p:cNvPr id="32" name="מלבן 35"/>
          <p:cNvSpPr/>
          <p:nvPr/>
        </p:nvSpPr>
        <p:spPr>
          <a:xfrm>
            <a:off x="2573614" y="3471773"/>
            <a:ext cx="1612693" cy="29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המודל הרב רכיבי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B1A73904-A269-45D0-93AC-BD1976B08357}"/>
              </a:ext>
            </a:extLst>
          </p:cNvPr>
          <p:cNvSpPr/>
          <p:nvPr/>
        </p:nvSpPr>
        <p:spPr>
          <a:xfrm rot="10800000" flipH="1" flipV="1">
            <a:off x="3006126" y="3031904"/>
            <a:ext cx="572700" cy="572700"/>
          </a:xfrm>
          <a:custGeom>
            <a:avLst/>
            <a:gdLst>
              <a:gd name="connsiteX0" fmla="*/ 215874 w 572700"/>
              <a:gd name="connsiteY0" fmla="*/ 8808 h 572700"/>
              <a:gd name="connsiteX1" fmla="*/ 462156 w 572700"/>
              <a:gd name="connsiteY1" fmla="*/ 60322 h 572700"/>
              <a:gd name="connsiteX2" fmla="*/ 572700 w 572700"/>
              <a:gd name="connsiteY2" fmla="*/ 286350 h 572700"/>
              <a:gd name="connsiteX3" fmla="*/ 286350 w 572700"/>
              <a:gd name="connsiteY3" fmla="*/ 286350 h 572700"/>
              <a:gd name="connsiteX4" fmla="*/ 215874 w 572700"/>
              <a:gd name="connsiteY4" fmla="*/ 8808 h 572700"/>
              <a:gd name="connsiteX0" fmla="*/ 215874 w 572700"/>
              <a:gd name="connsiteY0" fmla="*/ 8808 h 572700"/>
              <a:gd name="connsiteX1" fmla="*/ 462156 w 572700"/>
              <a:gd name="connsiteY1" fmla="*/ 60322 h 572700"/>
              <a:gd name="connsiteX2" fmla="*/ 572700 w 572700"/>
              <a:gd name="connsiteY2" fmla="*/ 286350 h 57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700" h="572700" stroke="0" extrusionOk="0">
                <a:moveTo>
                  <a:pt x="215874" y="8808"/>
                </a:moveTo>
                <a:cubicBezTo>
                  <a:pt x="299472" y="-8314"/>
                  <a:pt x="382964" y="-2336"/>
                  <a:pt x="462156" y="60322"/>
                </a:cubicBezTo>
                <a:cubicBezTo>
                  <a:pt x="529659" y="113393"/>
                  <a:pt x="583658" y="179924"/>
                  <a:pt x="572700" y="286350"/>
                </a:cubicBezTo>
                <a:cubicBezTo>
                  <a:pt x="466773" y="297319"/>
                  <a:pt x="368759" y="284421"/>
                  <a:pt x="286350" y="286350"/>
                </a:cubicBezTo>
                <a:cubicBezTo>
                  <a:pt x="232837" y="205210"/>
                  <a:pt x="271692" y="94337"/>
                  <a:pt x="215874" y="8808"/>
                </a:cubicBezTo>
                <a:close/>
              </a:path>
              <a:path w="572700" h="572700" fill="none" extrusionOk="0">
                <a:moveTo>
                  <a:pt x="215874" y="8808"/>
                </a:moveTo>
                <a:cubicBezTo>
                  <a:pt x="301493" y="1886"/>
                  <a:pt x="385261" y="27091"/>
                  <a:pt x="462156" y="60322"/>
                </a:cubicBezTo>
                <a:cubicBezTo>
                  <a:pt x="532082" y="111723"/>
                  <a:pt x="567608" y="200665"/>
                  <a:pt x="572700" y="286350"/>
                </a:cubicBezTo>
              </a:path>
              <a:path w="572700" h="572700" fill="none" stroke="0" extrusionOk="0">
                <a:moveTo>
                  <a:pt x="215874" y="8808"/>
                </a:moveTo>
                <a:cubicBezTo>
                  <a:pt x="294312" y="2052"/>
                  <a:pt x="390495" y="-3532"/>
                  <a:pt x="462156" y="60322"/>
                </a:cubicBezTo>
                <a:cubicBezTo>
                  <a:pt x="533079" y="100049"/>
                  <a:pt x="579090" y="187957"/>
                  <a:pt x="572700" y="286350"/>
                </a:cubicBezTo>
              </a:path>
            </a:pathLst>
          </a:custGeom>
          <a:ln w="28575" cap="rnd">
            <a:headEnd type="arrow"/>
            <a:extLst>
              <a:ext uri="{C807C97D-BFC1-408E-A445-0C87EB9F89A2}">
                <ask:lineSketchStyleProps xmlns:ask="http://schemas.microsoft.com/office/drawing/2018/sketchyshapes" sd="897446284">
                  <a:prstGeom prst="arc">
                    <a:avLst>
                      <a:gd name="adj1" fmla="val 15345126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3E5B3CD-5878-4560-82AA-55988DD5C34E}"/>
              </a:ext>
            </a:extLst>
          </p:cNvPr>
          <p:cNvSpPr/>
          <p:nvPr/>
        </p:nvSpPr>
        <p:spPr>
          <a:xfrm rot="19800000" flipH="1" flipV="1">
            <a:off x="5792576" y="1183701"/>
            <a:ext cx="572700" cy="572700"/>
          </a:xfrm>
          <a:custGeom>
            <a:avLst/>
            <a:gdLst>
              <a:gd name="connsiteX0" fmla="*/ 215874 w 572700"/>
              <a:gd name="connsiteY0" fmla="*/ 8808 h 572700"/>
              <a:gd name="connsiteX1" fmla="*/ 462156 w 572700"/>
              <a:gd name="connsiteY1" fmla="*/ 60322 h 572700"/>
              <a:gd name="connsiteX2" fmla="*/ 572700 w 572700"/>
              <a:gd name="connsiteY2" fmla="*/ 286350 h 572700"/>
              <a:gd name="connsiteX3" fmla="*/ 286350 w 572700"/>
              <a:gd name="connsiteY3" fmla="*/ 286350 h 572700"/>
              <a:gd name="connsiteX4" fmla="*/ 215874 w 572700"/>
              <a:gd name="connsiteY4" fmla="*/ 8808 h 572700"/>
              <a:gd name="connsiteX0" fmla="*/ 215874 w 572700"/>
              <a:gd name="connsiteY0" fmla="*/ 8808 h 572700"/>
              <a:gd name="connsiteX1" fmla="*/ 462156 w 572700"/>
              <a:gd name="connsiteY1" fmla="*/ 60322 h 572700"/>
              <a:gd name="connsiteX2" fmla="*/ 572700 w 572700"/>
              <a:gd name="connsiteY2" fmla="*/ 286350 h 57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700" h="572700" stroke="0" extrusionOk="0">
                <a:moveTo>
                  <a:pt x="215874" y="8808"/>
                </a:moveTo>
                <a:cubicBezTo>
                  <a:pt x="299472" y="-8314"/>
                  <a:pt x="382964" y="-2336"/>
                  <a:pt x="462156" y="60322"/>
                </a:cubicBezTo>
                <a:cubicBezTo>
                  <a:pt x="529659" y="113393"/>
                  <a:pt x="583658" y="179924"/>
                  <a:pt x="572700" y="286350"/>
                </a:cubicBezTo>
                <a:cubicBezTo>
                  <a:pt x="466773" y="297319"/>
                  <a:pt x="368759" y="284421"/>
                  <a:pt x="286350" y="286350"/>
                </a:cubicBezTo>
                <a:cubicBezTo>
                  <a:pt x="232837" y="205210"/>
                  <a:pt x="271692" y="94337"/>
                  <a:pt x="215874" y="8808"/>
                </a:cubicBezTo>
                <a:close/>
              </a:path>
              <a:path w="572700" h="572700" fill="none" extrusionOk="0">
                <a:moveTo>
                  <a:pt x="215874" y="8808"/>
                </a:moveTo>
                <a:cubicBezTo>
                  <a:pt x="301493" y="1886"/>
                  <a:pt x="385261" y="27091"/>
                  <a:pt x="462156" y="60322"/>
                </a:cubicBezTo>
                <a:cubicBezTo>
                  <a:pt x="532082" y="111723"/>
                  <a:pt x="567608" y="200665"/>
                  <a:pt x="572700" y="286350"/>
                </a:cubicBezTo>
              </a:path>
              <a:path w="572700" h="572700" fill="none" stroke="0" extrusionOk="0">
                <a:moveTo>
                  <a:pt x="215874" y="8808"/>
                </a:moveTo>
                <a:cubicBezTo>
                  <a:pt x="294312" y="2052"/>
                  <a:pt x="390495" y="-3532"/>
                  <a:pt x="462156" y="60322"/>
                </a:cubicBezTo>
                <a:cubicBezTo>
                  <a:pt x="533079" y="100049"/>
                  <a:pt x="579090" y="187957"/>
                  <a:pt x="572700" y="286350"/>
                </a:cubicBezTo>
              </a:path>
            </a:pathLst>
          </a:custGeom>
          <a:ln w="28575" cap="rnd">
            <a:headEnd type="arrow"/>
            <a:extLst>
              <a:ext uri="{C807C97D-BFC1-408E-A445-0C87EB9F89A2}">
                <ask:lineSketchStyleProps xmlns:ask="http://schemas.microsoft.com/office/drawing/2018/sketchyshapes" sd="897446284">
                  <a:prstGeom prst="arc">
                    <a:avLst>
                      <a:gd name="adj1" fmla="val 15345126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80400" y="357657"/>
            <a:ext cx="582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התרומה של אוצר מילים להבנת הנקרא</a:t>
            </a:r>
            <a:endParaRPr sz="3000" dirty="0">
              <a:solidFill>
                <a:srgbClr val="28578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2416" y="4139569"/>
            <a:ext cx="8109038" cy="442038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3618" y="4165954"/>
            <a:ext cx="7946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אוצר מילים הוא הגורם המשפיע ביותר על יכולת הבנת הנקרא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2001974" y="4607992"/>
            <a:ext cx="518457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2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Pearson, Palincsar, Biancarosa &amp; Berman, 2020</a:t>
            </a:r>
            <a:r>
              <a:rPr lang="en-US" altLang="he-IL" sz="12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he-IL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3"/>
          <p:cNvSpPr/>
          <p:nvPr/>
        </p:nvSpPr>
        <p:spPr>
          <a:xfrm>
            <a:off x="2254682" y="1050946"/>
            <a:ext cx="5766008" cy="24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200000"/>
              </a:lnSpc>
              <a:buClr>
                <a:srgbClr val="0D5FE4"/>
              </a:buClr>
            </a:pPr>
            <a:r>
              <a:rPr lang="he-IL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מאפשר הפקת משמעות מטקסטים כתובים. </a:t>
            </a:r>
            <a:endParaRPr lang="en-US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0" algn="r" rtl="1">
              <a:lnSpc>
                <a:spcPct val="200000"/>
              </a:lnSpc>
              <a:buClr>
                <a:srgbClr val="0D5FE4"/>
              </a:buClr>
            </a:pPr>
            <a:r>
              <a:rPr lang="he-IL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חיוני במטלות הבנת הנקרא ברמות חשיבה גבוהות.</a:t>
            </a:r>
          </a:p>
          <a:p>
            <a:pPr lvl="0" algn="r" rtl="1">
              <a:lnSpc>
                <a:spcPct val="200000"/>
              </a:lnSpc>
              <a:buClr>
                <a:srgbClr val="0D5FE4"/>
              </a:buClr>
            </a:pPr>
            <a:r>
              <a:rPr lang="he-IL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מאפשר לקורא להסיק את משמעותן של מילים לא מוכרות בטקסט. </a:t>
            </a:r>
            <a:endParaRPr lang="en-US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0" algn="r" rtl="1">
              <a:lnSpc>
                <a:spcPct val="200000"/>
              </a:lnSpc>
              <a:buClr>
                <a:srgbClr val="0D5FE4"/>
              </a:buClr>
            </a:pPr>
            <a:r>
              <a:rPr lang="he-IL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מאפשר פיענוח מהיר, מדויק ויעיל יותר.</a:t>
            </a:r>
            <a:endParaRPr lang="en-US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lvl="0" algn="r" rtl="1">
              <a:lnSpc>
                <a:spcPct val="200000"/>
              </a:lnSpc>
              <a:buClr>
                <a:srgbClr val="0D5FE4"/>
              </a:buClr>
            </a:pPr>
            <a:r>
              <a:rPr lang="he-IL" sz="1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מגשר בין תהליכי קידוד ופיענוח לתהליכי הבנה ברמות הגבוהות. </a:t>
            </a:r>
            <a:endParaRPr lang="en-US" sz="16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91" y="1253156"/>
            <a:ext cx="279927" cy="279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91" y="1780434"/>
            <a:ext cx="279927" cy="279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91" y="2262370"/>
            <a:ext cx="279927" cy="279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91" y="2751863"/>
            <a:ext cx="279927" cy="279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90" y="3242945"/>
            <a:ext cx="279927" cy="27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83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609646" y="357657"/>
            <a:ext cx="6796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עקרונות לבחירת אוצר מילים: שכיחות המילה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2416" y="4139568"/>
            <a:ext cx="8109038" cy="728997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3618" y="4165954"/>
            <a:ext cx="794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שכיחות:</a:t>
            </a:r>
          </a:p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כדאי לבחור מילים הנפוצות בשפה הכתובה, אשר מופיעות בהקשרים רבים ובמגוון תחומי תוכן.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8380" y="1428469"/>
            <a:ext cx="3151280" cy="2737485"/>
            <a:chOff x="3098380" y="1275835"/>
            <a:chExt cx="3151280" cy="27374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7" r="28939"/>
            <a:stretch/>
          </p:blipFill>
          <p:spPr>
            <a:xfrm>
              <a:off x="3249521" y="1275835"/>
              <a:ext cx="2524046" cy="273748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098380" y="1670102"/>
              <a:ext cx="649904" cy="188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99756" y="2206232"/>
              <a:ext cx="649904" cy="188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מלבן 3"/>
          <p:cNvSpPr/>
          <p:nvPr/>
        </p:nvSpPr>
        <p:spPr>
          <a:xfrm>
            <a:off x="491206" y="1558604"/>
            <a:ext cx="25316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b="1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נדבך 3</a:t>
            </a:r>
          </a:p>
          <a:p>
            <a:pPr lvl="0" algn="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כולל מילים ספציפיות לנושא או לתוכן מוגדר, מופיעות בתדירות נמוכה בשפה המדוברת ובהקשר לתחום דעת ספציפי, כגון המילים: פרוכת, פוטוסינתזה, לבה</a:t>
            </a:r>
          </a:p>
          <a:p>
            <a:pPr lvl="0" algn="r" rtl="1">
              <a:buClr>
                <a:srgbClr val="0D5FE4"/>
              </a:buClr>
            </a:pPr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מלבן 3"/>
          <p:cNvSpPr/>
          <p:nvPr/>
        </p:nvSpPr>
        <p:spPr>
          <a:xfrm>
            <a:off x="5874496" y="2133599"/>
            <a:ext cx="2531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b="1" dirty="0">
                <a:solidFill>
                  <a:srgbClr val="0D5FE4"/>
                </a:solidFill>
                <a:latin typeface="Calibri"/>
                <a:ea typeface="Calibri"/>
                <a:cs typeface="Calibri"/>
              </a:rPr>
              <a:t>נדבך 2</a:t>
            </a:r>
          </a:p>
          <a:p>
            <a:pPr lvl="0" algn="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כולל מילים במשלב לשוני גבוה יותר, המופיעות בתדירות גבוהה,</a:t>
            </a:r>
          </a:p>
          <a:p>
            <a:pPr lvl="0" algn="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בטקסטים כתובים ובחומרי למידה בתחומי תוכן </a:t>
            </a:r>
            <a:r>
              <a:rPr lang="he-IL" sz="12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רבים,כגון</a:t>
            </a: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המילה תהליך, יתרון, התמודדות.</a:t>
            </a:r>
          </a:p>
          <a:p>
            <a:pPr lvl="0" algn="r" rtl="1">
              <a:buClr>
                <a:srgbClr val="0D5FE4"/>
              </a:buClr>
            </a:pPr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מלבן 3"/>
          <p:cNvSpPr/>
          <p:nvPr/>
        </p:nvSpPr>
        <p:spPr>
          <a:xfrm>
            <a:off x="491206" y="2903041"/>
            <a:ext cx="25316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b="1" dirty="0">
                <a:solidFill>
                  <a:srgbClr val="6C2F53"/>
                </a:solidFill>
                <a:latin typeface="Calibri"/>
                <a:ea typeface="Calibri"/>
                <a:cs typeface="Calibri"/>
              </a:rPr>
              <a:t>נדבך 1</a:t>
            </a:r>
          </a:p>
          <a:p>
            <a:pPr lvl="0" algn="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כולל מילים בסיסיות ומוכרות, המשמשות לרוב בשיח הדבור, כגון המילים ספר, ילד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99756" y="2283715"/>
            <a:ext cx="1964826" cy="0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22810" y="1719864"/>
            <a:ext cx="725474" cy="0"/>
          </a:xfrm>
          <a:prstGeom prst="line">
            <a:avLst/>
          </a:prstGeom>
          <a:ln w="28575">
            <a:solidFill>
              <a:srgbClr val="FFA0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60595" y="3058717"/>
            <a:ext cx="256939" cy="0"/>
          </a:xfrm>
          <a:prstGeom prst="line">
            <a:avLst/>
          </a:prstGeom>
          <a:ln w="28575">
            <a:solidFill>
              <a:srgbClr val="6C2F5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3"/>
          <p:cNvSpPr/>
          <p:nvPr/>
        </p:nvSpPr>
        <p:spPr>
          <a:xfrm>
            <a:off x="3001182" y="963100"/>
            <a:ext cx="5404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מקובל לסווג את אוצר המילים בזיקה לתדירותם ולנחיצותם בשלושה נדבכים: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87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609646" y="357657"/>
            <a:ext cx="6796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עקרונות לבחירת אוצר מילים: חיוניות המילה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2416" y="4139568"/>
            <a:ext cx="8109038" cy="728997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3618" y="4165954"/>
            <a:ext cx="7946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חיוניות:</a:t>
            </a:r>
          </a:p>
          <a:p>
            <a:pPr algn="ctr" rtl="1"/>
            <a:r>
              <a:rPr lang="he-I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כדאי לבחור מילים (מפורשות ומיובאות) החיוניות להבנת הרעיונות המרכזיים.</a:t>
            </a:r>
          </a:p>
        </p:txBody>
      </p:sp>
      <p:sp>
        <p:nvSpPr>
          <p:cNvPr id="26" name="מלבן 3"/>
          <p:cNvSpPr/>
          <p:nvPr/>
        </p:nvSpPr>
        <p:spPr>
          <a:xfrm>
            <a:off x="562416" y="963100"/>
            <a:ext cx="7843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כדאי לבחור מילים מרכזיות המבטאות את הרעיונות המרכזיים בתכנים הנלמדים, מילים שיעזרו ללומדים להבין רעיונות מרכזיים בטקסט ולהביע רעיונות מרכזיים בשפה הדבורה והכתובה.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51493" y="2034321"/>
            <a:ext cx="3216466" cy="1569659"/>
            <a:chOff x="2029981" y="2009288"/>
            <a:chExt cx="2345535" cy="848108"/>
          </a:xfrm>
        </p:grpSpPr>
        <p:sp>
          <p:nvSpPr>
            <p:cNvPr id="20" name="Rounded Rectangle 19"/>
            <p:cNvSpPr/>
            <p:nvPr/>
          </p:nvSpPr>
          <p:spPr>
            <a:xfrm>
              <a:off x="2029981" y="2020388"/>
              <a:ext cx="2298367" cy="837008"/>
            </a:xfrm>
            <a:prstGeom prst="roundRect">
              <a:avLst>
                <a:gd name="adj" fmla="val 4421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10317" y="2009288"/>
              <a:ext cx="2265199" cy="766121"/>
            </a:xfrm>
            <a:prstGeom prst="roundRect">
              <a:avLst>
                <a:gd name="adj" fmla="val 4421"/>
              </a:avLst>
            </a:prstGeom>
            <a:solidFill>
              <a:schemeClr val="bg1"/>
            </a:solidFill>
            <a:ln>
              <a:solidFill>
                <a:srgbClr val="072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31801" y="1897920"/>
            <a:ext cx="11432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e-IL" b="1" dirty="0">
                <a:solidFill>
                  <a:srgbClr val="087B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מילים מיובאות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38558" y="2203549"/>
            <a:ext cx="3066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>
                <a:latin typeface="Calibri"/>
                <a:ea typeface="Calibri"/>
                <a:cs typeface="Calibri"/>
                <a:sym typeface="Calibri"/>
              </a:rPr>
              <a:t>מילים שאינן מופיעות באופן מפורש, אך הן משתמעות מהטקסט. </a:t>
            </a:r>
          </a:p>
          <a:p>
            <a:pPr algn="r" rtl="1"/>
            <a:r>
              <a:rPr lang="he-IL" sz="1200" dirty="0">
                <a:latin typeface="Calibri"/>
                <a:ea typeface="Calibri"/>
                <a:cs typeface="Calibri"/>
                <a:sym typeface="Calibri"/>
              </a:rPr>
              <a:t>למשל בסיפור "אליעזר והגזר" (לוין קיפניס), המילים "שיתוף פעולה" ו"נחישות" לא מופיעות בטקסט, אך הן חשובות מאוד להבנת הרעיון המרכזי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828425" y="2019200"/>
            <a:ext cx="3247449" cy="1584779"/>
            <a:chOff x="2029981" y="2009288"/>
            <a:chExt cx="2345535" cy="848108"/>
          </a:xfrm>
        </p:grpSpPr>
        <p:sp>
          <p:nvSpPr>
            <p:cNvPr id="35" name="Rounded Rectangle 34"/>
            <p:cNvSpPr/>
            <p:nvPr/>
          </p:nvSpPr>
          <p:spPr>
            <a:xfrm>
              <a:off x="2029981" y="2020388"/>
              <a:ext cx="2298367" cy="837008"/>
            </a:xfrm>
            <a:prstGeom prst="roundRect">
              <a:avLst>
                <a:gd name="adj" fmla="val 4421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10317" y="2009288"/>
              <a:ext cx="2265199" cy="766121"/>
            </a:xfrm>
            <a:prstGeom prst="roundRect">
              <a:avLst>
                <a:gd name="adj" fmla="val 4421"/>
              </a:avLst>
            </a:prstGeom>
            <a:solidFill>
              <a:schemeClr val="bg1"/>
            </a:solidFill>
            <a:ln>
              <a:solidFill>
                <a:srgbClr val="072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86839" y="1890914"/>
            <a:ext cx="12186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e-IL" b="1" dirty="0">
                <a:solidFill>
                  <a:srgbClr val="087B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מילים מפורשות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48423" y="2188477"/>
            <a:ext cx="2133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200" dirty="0">
                <a:latin typeface="Calibri"/>
                <a:ea typeface="Calibri"/>
                <a:cs typeface="Calibri"/>
                <a:sym typeface="Calibri"/>
              </a:rPr>
              <a:t>מילים המופיעות באופן גלוי בטקסט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41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609646" y="357657"/>
            <a:ext cx="6796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התבוננות כללית באוצר מילים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4522" y="4155829"/>
            <a:ext cx="8109038" cy="728997"/>
          </a:xfrm>
          <a:prstGeom prst="rect">
            <a:avLst/>
          </a:prstGeom>
          <a:solidFill>
            <a:srgbClr val="0D5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800" dirty="0">
                <a:solidFill>
                  <a:schemeClr val="bg1"/>
                </a:solidFill>
                <a:latin typeface="Calibri"/>
                <a:cs typeface="Calibri"/>
              </a:rPr>
              <a:t>התבוננות הרווחת על אוצר מילים כמקשה אחת.</a:t>
            </a:r>
            <a:endParaRPr lang="en-US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6" name="קבוצה 37"/>
          <p:cNvGrpSpPr/>
          <p:nvPr/>
        </p:nvGrpSpPr>
        <p:grpSpPr>
          <a:xfrm>
            <a:off x="3493575" y="1080052"/>
            <a:ext cx="2248734" cy="2926081"/>
            <a:chOff x="854587" y="1700808"/>
            <a:chExt cx="2052228" cy="2719202"/>
          </a:xfrm>
        </p:grpSpPr>
        <p:grpSp>
          <p:nvGrpSpPr>
            <p:cNvPr id="17" name="קבוצה 38"/>
            <p:cNvGrpSpPr/>
            <p:nvPr/>
          </p:nvGrpSpPr>
          <p:grpSpPr>
            <a:xfrm>
              <a:off x="854587" y="3906953"/>
              <a:ext cx="2052228" cy="513057"/>
              <a:chOff x="702077" y="2206145"/>
              <a:chExt cx="2052228" cy="513057"/>
            </a:xfrm>
          </p:grpSpPr>
          <p:sp>
            <p:nvSpPr>
              <p:cNvPr id="25" name="מלבן 44"/>
              <p:cNvSpPr/>
              <p:nvPr/>
            </p:nvSpPr>
            <p:spPr>
              <a:xfrm>
                <a:off x="702077" y="2206145"/>
                <a:ext cx="2052228" cy="513057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/>
              <p:cNvSpPr txBox="1"/>
              <p:nvPr/>
            </p:nvSpPr>
            <p:spPr>
              <a:xfrm>
                <a:off x="702077" y="2206145"/>
                <a:ext cx="2052228" cy="51305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000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הבנת הנקרא</a:t>
                </a:r>
              </a:p>
            </p:txBody>
          </p:sp>
        </p:grpSp>
        <p:grpSp>
          <p:nvGrpSpPr>
            <p:cNvPr id="18" name="קבוצה 39"/>
            <p:cNvGrpSpPr/>
            <p:nvPr/>
          </p:nvGrpSpPr>
          <p:grpSpPr>
            <a:xfrm>
              <a:off x="1247529" y="1700808"/>
              <a:ext cx="1197133" cy="1197133"/>
              <a:chOff x="1082797" y="4443"/>
              <a:chExt cx="1197133" cy="1197133"/>
            </a:xfrm>
          </p:grpSpPr>
          <p:sp>
            <p:nvSpPr>
              <p:cNvPr id="23" name="אליפסה 42"/>
              <p:cNvSpPr/>
              <p:nvPr/>
            </p:nvSpPr>
            <p:spPr>
              <a:xfrm>
                <a:off x="1082797" y="4443"/>
                <a:ext cx="1197133" cy="1197133"/>
              </a:xfrm>
              <a:prstGeom prst="ellipse">
                <a:avLst/>
              </a:prstGeom>
              <a:solidFill>
                <a:srgbClr val="0D5FE4"/>
              </a:solidFill>
              <a:ln>
                <a:solidFill>
                  <a:srgbClr val="0D5FE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אליפסה 6"/>
              <p:cNvSpPr txBox="1"/>
              <p:nvPr/>
            </p:nvSpPr>
            <p:spPr>
              <a:xfrm>
                <a:off x="1265010" y="105592"/>
                <a:ext cx="846501" cy="8172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kern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אוצר מילים</a:t>
                </a:r>
              </a:p>
            </p:txBody>
          </p:sp>
        </p:grpSp>
        <p:sp>
          <p:nvSpPr>
            <p:cNvPr id="19" name="Shape 18"/>
            <p:cNvSpPr/>
            <p:nvPr/>
          </p:nvSpPr>
          <p:spPr>
            <a:xfrm>
              <a:off x="904864" y="1706677"/>
              <a:ext cx="1951671" cy="1915412"/>
            </a:xfrm>
            <a:prstGeom prst="funnel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חץ למטה 41"/>
            <p:cNvSpPr/>
            <p:nvPr/>
          </p:nvSpPr>
          <p:spPr>
            <a:xfrm>
              <a:off x="1751722" y="3701729"/>
              <a:ext cx="257957" cy="273630"/>
            </a:xfrm>
            <a:prstGeom prst="downArrow">
              <a:avLst/>
            </a:prstGeom>
            <a:solidFill>
              <a:srgbClr val="0D5FE4"/>
            </a:solidFill>
            <a:ln>
              <a:solidFill>
                <a:srgbClr val="0D5F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B5BCB16-1E6C-75DF-0BD2-8F4167B52D51}"/>
              </a:ext>
            </a:extLst>
          </p:cNvPr>
          <p:cNvSpPr txBox="1"/>
          <p:nvPr/>
        </p:nvSpPr>
        <p:spPr>
          <a:xfrm>
            <a:off x="5726339" y="1759195"/>
            <a:ext cx="2679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עד כה משימות הערכה ורשימות מילים, </a:t>
            </a:r>
          </a:p>
          <a:p>
            <a:pPr algn="ctr" rtl="1"/>
            <a:r>
              <a:rPr lang="he-IL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התייחסו לאוצר מילים כמקשה אחת, מבלי להתייחס לסוגי מילים, כגון אוצר מילים רגשי.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5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7B674A7D-CCAF-67F7-4F7E-E4823E34998D}"/>
              </a:ext>
            </a:extLst>
          </p:cNvPr>
          <p:cNvSpPr/>
          <p:nvPr/>
        </p:nvSpPr>
        <p:spPr>
          <a:xfrm rot="20221224">
            <a:off x="762459" y="953837"/>
            <a:ext cx="763259" cy="763259"/>
          </a:xfrm>
          <a:prstGeom prst="ellipse">
            <a:avLst/>
          </a:prstGeom>
          <a:solidFill>
            <a:srgbClr val="D9E5FF"/>
          </a:solidFill>
          <a:ln w="57150">
            <a:solidFill>
              <a:srgbClr val="24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4859D-DA06-2A14-74BB-79D0CA7EB277}"/>
              </a:ext>
            </a:extLst>
          </p:cNvPr>
          <p:cNvSpPr txBox="1"/>
          <p:nvPr/>
        </p:nvSpPr>
        <p:spPr>
          <a:xfrm>
            <a:off x="951086" y="3551503"/>
            <a:ext cx="1219239" cy="4532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הבנת הנקרא</a:t>
            </a:r>
          </a:p>
        </p:txBody>
      </p:sp>
      <p:sp>
        <p:nvSpPr>
          <p:cNvPr id="6" name="חץ למטה 41">
            <a:extLst>
              <a:ext uri="{FF2B5EF4-FFF2-40B4-BE49-F238E27FC236}">
                <a16:creationId xmlns:a16="http://schemas.microsoft.com/office/drawing/2014/main" id="{D0A9A462-61EA-DCD4-081E-6B5668713BCB}"/>
              </a:ext>
            </a:extLst>
          </p:cNvPr>
          <p:cNvSpPr/>
          <p:nvPr/>
        </p:nvSpPr>
        <p:spPr>
          <a:xfrm>
            <a:off x="1465833" y="3461842"/>
            <a:ext cx="189744" cy="197659"/>
          </a:xfrm>
          <a:prstGeom prst="downArrow">
            <a:avLst/>
          </a:prstGeom>
          <a:solidFill>
            <a:srgbClr val="0D5FE4"/>
          </a:solidFill>
          <a:ln>
            <a:solidFill>
              <a:srgbClr val="0D5FE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1FD07AF-1F03-C772-6AB2-47BF684B7DE5}"/>
              </a:ext>
            </a:extLst>
          </p:cNvPr>
          <p:cNvSpPr/>
          <p:nvPr/>
        </p:nvSpPr>
        <p:spPr>
          <a:xfrm rot="20748783">
            <a:off x="739787" y="1120030"/>
            <a:ext cx="808601" cy="324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רגשי</a:t>
            </a:r>
            <a:endParaRPr lang="en-US" sz="1600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A18F9A42-A2AA-7706-F916-7C6B1427844B}"/>
              </a:ext>
            </a:extLst>
          </p:cNvPr>
          <p:cNvSpPr/>
          <p:nvPr/>
        </p:nvSpPr>
        <p:spPr>
          <a:xfrm rot="379751">
            <a:off x="1511864" y="829533"/>
            <a:ext cx="763259" cy="763259"/>
          </a:xfrm>
          <a:prstGeom prst="ellipse">
            <a:avLst/>
          </a:prstGeom>
          <a:solidFill>
            <a:srgbClr val="D9E5FF"/>
          </a:solidFill>
          <a:ln w="57150">
            <a:solidFill>
              <a:srgbClr val="407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162728EF-3573-B5A8-7A26-DD1B4E0EF89B}"/>
              </a:ext>
            </a:extLst>
          </p:cNvPr>
          <p:cNvSpPr/>
          <p:nvPr/>
        </p:nvSpPr>
        <p:spPr>
          <a:xfrm rot="907310">
            <a:off x="1494219" y="1018323"/>
            <a:ext cx="808601" cy="324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</a:t>
            </a:r>
          </a:p>
          <a:p>
            <a:pPr algn="ctr"/>
            <a:r>
              <a:rPr lang="he-IL" sz="1600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רגשי</a:t>
            </a:r>
            <a:endParaRPr lang="en-US" sz="1600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1771FD00-FB86-1124-6376-E0A1754CC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2" y="1428313"/>
            <a:ext cx="1913889" cy="1977383"/>
          </a:xfrm>
          <a:prstGeom prst="rect">
            <a:avLst/>
          </a:prstGeom>
        </p:spPr>
      </p:pic>
      <p:sp>
        <p:nvSpPr>
          <p:cNvPr id="11" name="מלבן 3">
            <a:extLst>
              <a:ext uri="{FF2B5EF4-FFF2-40B4-BE49-F238E27FC236}">
                <a16:creationId xmlns:a16="http://schemas.microsoft.com/office/drawing/2014/main" id="{BDCA4721-39CF-40FC-802F-8E36DB42D965}"/>
              </a:ext>
            </a:extLst>
          </p:cNvPr>
          <p:cNvSpPr/>
          <p:nvPr/>
        </p:nvSpPr>
        <p:spPr>
          <a:xfrm>
            <a:off x="6168683" y="1698082"/>
            <a:ext cx="22185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rgbClr val="0D5FE4"/>
              </a:buClr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מילים מופשטות המתארות רגשות באופי ישיר, בעלות ממד ערכי (חיובי/ שלילי).</a:t>
            </a:r>
          </a:p>
          <a:p>
            <a:pPr lvl="0" algn="r" rtl="1">
              <a:buClr>
                <a:srgbClr val="0D5FE4"/>
              </a:buClr>
            </a:pPr>
            <a:r>
              <a:rPr lang="he-IL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למשל המילים: 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גאווה, אשמה, תדהמה, סיפוק.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8B5EC-5F75-4E50-87BD-AF6286780D59}"/>
              </a:ext>
            </a:extLst>
          </p:cNvPr>
          <p:cNvSpPr txBox="1"/>
          <p:nvPr/>
        </p:nvSpPr>
        <p:spPr>
          <a:xfrm>
            <a:off x="6972694" y="1319395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b="1" dirty="0">
                <a:solidFill>
                  <a:srgbClr val="0D5F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אוצר מילים רגשי</a:t>
            </a:r>
          </a:p>
        </p:txBody>
      </p:sp>
      <p:sp>
        <p:nvSpPr>
          <p:cNvPr id="13" name="מלבן 3">
            <a:extLst>
              <a:ext uri="{FF2B5EF4-FFF2-40B4-BE49-F238E27FC236}">
                <a16:creationId xmlns:a16="http://schemas.microsoft.com/office/drawing/2014/main" id="{723F71D5-932A-4301-ADFB-A5CE4819389D}"/>
              </a:ext>
            </a:extLst>
          </p:cNvPr>
          <p:cNvSpPr/>
          <p:nvPr/>
        </p:nvSpPr>
        <p:spPr>
          <a:xfrm>
            <a:off x="2517651" y="1698082"/>
            <a:ext cx="35246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Clr>
                <a:srgbClr val="0D5FE4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מילים קוגניטיביות, המשקפות תהליכי חשיבה, עיבוד מידע ותוצאות חשיבה.</a:t>
            </a:r>
          </a:p>
          <a:p>
            <a:pPr marL="268288" algn="r" rtl="1">
              <a:buClr>
                <a:srgbClr val="0D5FE4"/>
              </a:buClr>
            </a:pPr>
            <a:r>
              <a:rPr lang="he-IL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למשל המילים: 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הערכה, השערה, השוואה, טיעון, החלטה וכו'.</a:t>
            </a:r>
          </a:p>
          <a:p>
            <a:pPr lvl="0" algn="r" rtl="1">
              <a:buClr>
                <a:srgbClr val="0D5FE4"/>
              </a:buClr>
            </a:pPr>
            <a:endParaRPr lang="he-IL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lvl="0" indent="-285750" algn="r" rtl="1">
              <a:buClr>
                <a:srgbClr val="0D5FE4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מילים כלליות נטרליות שאינן משקפות מילות רגש או מילים קוגניטיביות.</a:t>
            </a:r>
          </a:p>
          <a:p>
            <a:pPr marL="268288" lvl="0" algn="r" rtl="1">
              <a:buClr>
                <a:srgbClr val="0D5FE4"/>
              </a:buClr>
            </a:pPr>
            <a:r>
              <a:rPr lang="he-IL" dirty="0">
                <a:solidFill>
                  <a:srgbClr val="FFA015"/>
                </a:solidFill>
                <a:latin typeface="Calibri"/>
                <a:ea typeface="Calibri"/>
                <a:cs typeface="Calibri"/>
              </a:rPr>
              <a:t>למשל המילים: </a:t>
            </a:r>
            <a:r>
              <a:rPr lang="he-IL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היווצרות, יתרון, תהליך, התקדמות וכו'.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528DA-D70A-4FA5-B026-4AED4F94B13D}"/>
              </a:ext>
            </a:extLst>
          </p:cNvPr>
          <p:cNvSpPr txBox="1"/>
          <p:nvPr/>
        </p:nvSpPr>
        <p:spPr>
          <a:xfrm>
            <a:off x="4360478" y="1312706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b="1" dirty="0">
                <a:solidFill>
                  <a:srgbClr val="0D5F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אוצר מילים לא רגשי</a:t>
            </a:r>
          </a:p>
        </p:txBody>
      </p:sp>
      <p:sp>
        <p:nvSpPr>
          <p:cNvPr id="19" name="Google Shape;69;p15">
            <a:extLst>
              <a:ext uri="{FF2B5EF4-FFF2-40B4-BE49-F238E27FC236}">
                <a16:creationId xmlns:a16="http://schemas.microsoft.com/office/drawing/2014/main" id="{0A17312E-C3A5-4CD2-9A6F-2273782876D4}"/>
              </a:ext>
            </a:extLst>
          </p:cNvPr>
          <p:cNvSpPr txBox="1">
            <a:spLocks/>
          </p:cNvSpPr>
          <p:nvPr/>
        </p:nvSpPr>
        <p:spPr>
          <a:xfrm>
            <a:off x="4157002" y="357657"/>
            <a:ext cx="42490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R="0" lvl="2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R="0" lvl="3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R="0" lvl="4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R="0" lvl="5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R="0" lvl="6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R="0" lvl="7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R="0" lvl="8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סוגי מילים</a:t>
            </a:r>
          </a:p>
        </p:txBody>
      </p:sp>
    </p:spTree>
    <p:extLst>
      <p:ext uri="{BB962C8B-B14F-4D97-AF65-F5344CB8AC3E}">
        <p14:creationId xmlns:p14="http://schemas.microsoft.com/office/powerpoint/2010/main" val="59250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566" y="1712233"/>
            <a:ext cx="7957547" cy="1199317"/>
          </a:xfrm>
          <a:prstGeom prst="rect">
            <a:avLst/>
          </a:prstGeom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609646" y="357657"/>
            <a:ext cx="67964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he-IL" sz="3000" dirty="0">
                <a:solidFill>
                  <a:srgbClr val="285788"/>
                </a:solidFill>
                <a:latin typeface="Calibri"/>
                <a:ea typeface="Calibri"/>
                <a:cs typeface="Calibri"/>
                <a:sym typeface="Calibri"/>
              </a:rPr>
              <a:t>שלבים מרכזיים בפיתוח מבחן חרו"ת</a:t>
            </a:r>
          </a:p>
        </p:txBody>
      </p:sp>
      <p:sp>
        <p:nvSpPr>
          <p:cNvPr id="34" name="מלבן 3"/>
          <p:cNvSpPr/>
          <p:nvPr/>
        </p:nvSpPr>
        <p:spPr>
          <a:xfrm>
            <a:off x="7504125" y="2081058"/>
            <a:ext cx="822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בחירת טקסטים</a:t>
            </a:r>
          </a:p>
        </p:txBody>
      </p:sp>
      <p:sp>
        <p:nvSpPr>
          <p:cNvPr id="17" name="מלבן 3"/>
          <p:cNvSpPr/>
          <p:nvPr/>
        </p:nvSpPr>
        <p:spPr>
          <a:xfrm>
            <a:off x="6303817" y="2081058"/>
            <a:ext cx="822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בחירת מילים</a:t>
            </a:r>
          </a:p>
        </p:txBody>
      </p:sp>
      <p:sp>
        <p:nvSpPr>
          <p:cNvPr id="18" name="מלבן 3"/>
          <p:cNvSpPr/>
          <p:nvPr/>
        </p:nvSpPr>
        <p:spPr>
          <a:xfrm>
            <a:off x="5109289" y="1804059"/>
            <a:ext cx="944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שיפוט מומחיות: רכזות ומדריכות שפה</a:t>
            </a:r>
          </a:p>
        </p:txBody>
      </p:sp>
      <p:sp>
        <p:nvSpPr>
          <p:cNvPr id="19" name="מלבן 3"/>
          <p:cNvSpPr/>
          <p:nvPr/>
        </p:nvSpPr>
        <p:spPr>
          <a:xfrm>
            <a:off x="4036711" y="1988725"/>
            <a:ext cx="822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שקלול ניקוד לכל מילה</a:t>
            </a:r>
          </a:p>
        </p:txBody>
      </p:sp>
      <p:sp>
        <p:nvSpPr>
          <p:cNvPr id="21" name="מלבן 3"/>
          <p:cNvSpPr/>
          <p:nvPr/>
        </p:nvSpPr>
        <p:spPr>
          <a:xfrm>
            <a:off x="2918272" y="1988725"/>
            <a:ext cx="822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גיבוש רשימות מילים</a:t>
            </a:r>
          </a:p>
        </p:txBody>
      </p:sp>
      <p:sp>
        <p:nvSpPr>
          <p:cNvPr id="23" name="מלבן 3"/>
          <p:cNvSpPr/>
          <p:nvPr/>
        </p:nvSpPr>
        <p:spPr>
          <a:xfrm>
            <a:off x="1791646" y="2081058"/>
            <a:ext cx="822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פיתוח מבחן</a:t>
            </a:r>
          </a:p>
        </p:txBody>
      </p:sp>
      <p:sp>
        <p:nvSpPr>
          <p:cNvPr id="24" name="מלבן 3"/>
          <p:cNvSpPr/>
          <p:nvPr/>
        </p:nvSpPr>
        <p:spPr>
          <a:xfrm>
            <a:off x="599525" y="1988725"/>
            <a:ext cx="822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0D5FE4"/>
              </a:buClr>
            </a:pP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תיקוף המבחן</a:t>
            </a:r>
          </a:p>
          <a:p>
            <a:pPr lvl="0" algn="ctr" rtl="1">
              <a:buClr>
                <a:srgbClr val="0D5FE4"/>
              </a:buClr>
            </a:pPr>
            <a:endParaRPr lang="he-IL" sz="12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821" y="4471802"/>
            <a:ext cx="233589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(סבג שושן, </a:t>
            </a:r>
            <a:r>
              <a:rPr lang="he-IL" sz="12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יוספי</a:t>
            </a: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קציר </a:t>
            </a:r>
            <a:r>
              <a:rPr lang="he-IL" sz="12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ופריאור</a:t>
            </a:r>
            <a:r>
              <a:rPr lang="he-IL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2018)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092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02782ECC6F74B9C2C1CC01F2BA25F" ma:contentTypeVersion="14" ma:contentTypeDescription="Create a new document." ma:contentTypeScope="" ma:versionID="dcfaa16d9a9db61ce630d3fb8d526099">
  <xsd:schema xmlns:xsd="http://www.w3.org/2001/XMLSchema" xmlns:xs="http://www.w3.org/2001/XMLSchema" xmlns:p="http://schemas.microsoft.com/office/2006/metadata/properties" xmlns:ns2="e80b6979-5646-4e71-8be2-624790abfb1c" xmlns:ns3="3715777f-8981-461c-804d-afa93fd342d3" targetNamespace="http://schemas.microsoft.com/office/2006/metadata/properties" ma:root="true" ma:fieldsID="fb2e230c1ea3d35020ad7eb83847b76a" ns2:_="" ns3:_="">
    <xsd:import namespace="e80b6979-5646-4e71-8be2-624790abfb1c"/>
    <xsd:import namespace="3715777f-8981-461c-804d-afa93fd3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b6979-5646-4e71-8be2-624790abf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557658c-0fa3-4305-8778-78d8ea3b7e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777f-8981-461c-804d-afa93fd34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287d373-862f-4fae-a400-7ecbffaa76da}" ma:internalName="TaxCatchAll" ma:showField="CatchAllData" ma:web="3715777f-8981-461c-804d-afa93fd342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15777f-8981-461c-804d-afa93fd342d3">
      <UserInfo>
        <DisplayName/>
        <AccountId xsi:nil="true"/>
        <AccountType/>
      </UserInfo>
    </SharedWithUsers>
    <lcf76f155ced4ddcb4097134ff3c332f xmlns="e80b6979-5646-4e71-8be2-624790abfb1c">
      <Terms xmlns="http://schemas.microsoft.com/office/infopath/2007/PartnerControls"/>
    </lcf76f155ced4ddcb4097134ff3c332f>
    <TaxCatchAll xmlns="3715777f-8981-461c-804d-afa93fd342d3" xsi:nil="true"/>
  </documentManagement>
</p:properties>
</file>

<file path=customXml/itemProps1.xml><?xml version="1.0" encoding="utf-8"?>
<ds:datastoreItem xmlns:ds="http://schemas.openxmlformats.org/officeDocument/2006/customXml" ds:itemID="{875C1E55-2B3E-435E-8E61-55B400D7A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0b6979-5646-4e71-8be2-624790abfb1c"/>
    <ds:schemaRef ds:uri="3715777f-8981-461c-804d-afa93fd34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A33DD-61A0-4C4C-A13C-4C8829C1E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BC5140-577A-4773-A7DB-2D0B853FF34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80b6979-5646-4e71-8be2-624790abfb1c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715777f-8981-461c-804d-afa93fd342d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8373</TotalTime>
  <Words>1277</Words>
  <Application>Microsoft Office PowerPoint</Application>
  <PresentationFormat>On-screen Show (16:9)</PresentationFormat>
  <Paragraphs>223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Gveret Levin AlefAlefAlef</vt:lpstr>
      <vt:lpstr>Assistant</vt:lpstr>
      <vt:lpstr>Arial</vt:lpstr>
      <vt:lpstr>Calibri</vt:lpstr>
      <vt:lpstr>Simple Light</vt:lpstr>
      <vt:lpstr>PowerPoint Presentation</vt:lpstr>
      <vt:lpstr>מבנה המצגת</vt:lpstr>
      <vt:lpstr>התרומה של אוצר מילים להבנת הנקרא</vt:lpstr>
      <vt:lpstr>התרומה של אוצר מילים להבנת הנקרא</vt:lpstr>
      <vt:lpstr>עקרונות לבחירת אוצר מילים: שכיחות המילה</vt:lpstr>
      <vt:lpstr>עקרונות לבחירת אוצר מילים: חיוניות המילה</vt:lpstr>
      <vt:lpstr>התבוננות כללית באוצר מילים</vt:lpstr>
      <vt:lpstr>PowerPoint Presentation</vt:lpstr>
      <vt:lpstr>שלבים מרכזיים בפיתוח מבחן חרו"ת</vt:lpstr>
      <vt:lpstr>משתתפי המחקר</vt:lpstr>
      <vt:lpstr>כלי המחקר</vt:lpstr>
      <vt:lpstr>תוצאות המחקר -  תיקוף מבחן חרו"ת- תוקף מתכנס (מתאמים)</vt:lpstr>
      <vt:lpstr>תיקוף מבחן חרו"ת- חקר מתאמים</vt:lpstr>
      <vt:lpstr>תיקוף מבחן חרו"ת: תוקף קריטריון (רגרסיה)</vt:lpstr>
      <vt:lpstr>תיקוף מבחן חרו"ת: תוקף קריטריון (רגרסיה)</vt:lpstr>
      <vt:lpstr>אופי המילים וחשיבותן</vt:lpstr>
      <vt:lpstr>מסקנות</vt:lpstr>
      <vt:lpstr>המלצות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 Livne</dc:creator>
  <cp:lastModifiedBy>Tal Livne</cp:lastModifiedBy>
  <cp:revision>134</cp:revision>
  <dcterms:modified xsi:type="dcterms:W3CDTF">2022-06-16T09:10:05Z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0x010100CDB02782ECC6F74B9C2C1CC01F2BA25F</vt:lpwstr>
  </property>
  <property fmtid="{D5CDD505-2E9C-101B-9397-08002B2CF9AE}" pid="3" name="Order">
    <vt:r8>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ArticulateGUID">
    <vt:lpwstr>453638C3-2478-43BC-B041-2F6BA69EA5C8</vt:lpwstr>
  </property>
  <property fmtid="{D5CDD505-2E9C-101B-9397-08002B2CF9AE}" pid="10" name="ArticulatePath">
    <vt:lpwstr>האם זה הגיוני_מצגת_סופי</vt:lpwstr>
  </property>
  <property fmtid="{D5CDD505-2E9C-101B-9397-08002B2CF9AE}" pid="11" name="MediaServiceImageTags">
    <vt:lpwstr/>
  </property>
</Properties>
</file>