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4"/>
    <p:sldMasterId id="2147483661" r:id="rId5"/>
  </p:sldMasterIdLst>
  <p:notesMasterIdLst>
    <p:notesMasterId r:id="rId17"/>
  </p:notesMasterIdLst>
  <p:sldIdLst>
    <p:sldId id="256" r:id="rId6"/>
    <p:sldId id="279" r:id="rId7"/>
    <p:sldId id="257" r:id="rId8"/>
    <p:sldId id="281" r:id="rId9"/>
    <p:sldId id="269" r:id="rId10"/>
    <p:sldId id="280" r:id="rId11"/>
    <p:sldId id="283" r:id="rId12"/>
    <p:sldId id="284" r:id="rId13"/>
    <p:sldId id="285" r:id="rId14"/>
    <p:sldId id="261" r:id="rId15"/>
    <p:sldId id="286" r:id="rId16"/>
  </p:sldIdLst>
  <p:sldSz cx="9144000" cy="5143500" type="screen16x9"/>
  <p:notesSz cx="6858000" cy="9144000"/>
  <p:embeddedFontLst>
    <p:embeddedFont>
      <p:font typeface="Assistant" pitchFamily="2" charset="-79"/>
      <p:regular r:id="rId18"/>
      <p:bold r:id="rId19"/>
    </p:embeddedFont>
    <p:embeddedFont>
      <p:font typeface="Assistant ExtraLight" pitchFamily="2" charset="-79"/>
      <p:regular r:id="rId20"/>
    </p:embeddedFont>
    <p:embeddedFont>
      <p:font typeface="Calibri" panose="020F0502020204030204" pitchFamily="34" charset="0"/>
      <p:regular r:id="rId21"/>
      <p:bold r:id="rId22"/>
      <p:italic r:id="rId23"/>
      <p:boldItalic r:id="rId2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ron Primor" initials="" lastIdx="1" clrIdx="0"/>
  <p:cmAuthor id="1" name="User" initials="U" lastIdx="19" clrIdx="1">
    <p:extLst>
      <p:ext uri="{19B8F6BF-5375-455C-9EA6-DF929625EA0E}">
        <p15:presenceInfo xmlns:p15="http://schemas.microsoft.com/office/powerpoint/2012/main" userId="User" providerId="None"/>
      </p:ext>
    </p:extLst>
  </p:cmAuthor>
  <p:cmAuthor id="2" name="Tal Livne" initials="TL" lastIdx="3" clrIdx="2">
    <p:extLst>
      <p:ext uri="{19B8F6BF-5375-455C-9EA6-DF929625EA0E}">
        <p15:presenceInfo xmlns:p15="http://schemas.microsoft.com/office/powerpoint/2012/main" userId="Tal Liv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52" autoAdjust="0"/>
    <p:restoredTop sz="94660"/>
  </p:normalViewPr>
  <p:slideViewPr>
    <p:cSldViewPr snapToGrid="0">
      <p:cViewPr varScale="1">
        <p:scale>
          <a:sx n="194" d="100"/>
          <a:sy n="194" d="100"/>
        </p:scale>
        <p:origin x="744" y="15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1.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4.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font" Target="fonts/font3.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7.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font" Target="fonts/font6.fntdata"/><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5.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l Livne" userId="6d288f0b-27bf-4242-b9ed-ab555415793f" providerId="ADAL" clId="{A188D4EE-3776-49E9-9CB9-917FDAAD5D25}"/>
    <pc:docChg chg="modSld">
      <pc:chgData name="Tal Livne" userId="6d288f0b-27bf-4242-b9ed-ab555415793f" providerId="ADAL" clId="{A188D4EE-3776-49E9-9CB9-917FDAAD5D25}" dt="2022-08-17T11:01:37.674" v="9" actId="6549"/>
      <pc:docMkLst>
        <pc:docMk/>
      </pc:docMkLst>
      <pc:sldChg chg="modSp mod">
        <pc:chgData name="Tal Livne" userId="6d288f0b-27bf-4242-b9ed-ab555415793f" providerId="ADAL" clId="{A188D4EE-3776-49E9-9CB9-917FDAAD5D25}" dt="2022-08-17T10:59:43.463" v="2" actId="20577"/>
        <pc:sldMkLst>
          <pc:docMk/>
          <pc:sldMk cId="0" sldId="256"/>
        </pc:sldMkLst>
        <pc:spChg chg="mod">
          <ac:chgData name="Tal Livne" userId="6d288f0b-27bf-4242-b9ed-ab555415793f" providerId="ADAL" clId="{A188D4EE-3776-49E9-9CB9-917FDAAD5D25}" dt="2022-08-17T10:59:43.463" v="2" actId="20577"/>
          <ac:spMkLst>
            <pc:docMk/>
            <pc:sldMk cId="0" sldId="256"/>
            <ac:spMk id="64" creationId="{00000000-0000-0000-0000-000000000000}"/>
          </ac:spMkLst>
        </pc:spChg>
      </pc:sldChg>
      <pc:sldChg chg="modSp mod">
        <pc:chgData name="Tal Livne" userId="6d288f0b-27bf-4242-b9ed-ab555415793f" providerId="ADAL" clId="{A188D4EE-3776-49E9-9CB9-917FDAAD5D25}" dt="2022-08-17T11:01:37.674" v="9" actId="6549"/>
        <pc:sldMkLst>
          <pc:docMk/>
          <pc:sldMk cId="0" sldId="261"/>
        </pc:sldMkLst>
        <pc:spChg chg="mod">
          <ac:chgData name="Tal Livne" userId="6d288f0b-27bf-4242-b9ed-ab555415793f" providerId="ADAL" clId="{A188D4EE-3776-49E9-9CB9-917FDAAD5D25}" dt="2022-08-17T11:01:37.674" v="9" actId="6549"/>
          <ac:spMkLst>
            <pc:docMk/>
            <pc:sldMk cId="0" sldId="261"/>
            <ac:spMk id="9" creationId="{DA322BBC-84BC-47A6-3C31-B09236D196A1}"/>
          </ac:spMkLst>
        </pc:spChg>
        <pc:spChg chg="mod">
          <ac:chgData name="Tal Livne" userId="6d288f0b-27bf-4242-b9ed-ab555415793f" providerId="ADAL" clId="{A188D4EE-3776-49E9-9CB9-917FDAAD5D25}" dt="2022-08-17T11:01:26.841" v="7" actId="20577"/>
          <ac:spMkLst>
            <pc:docMk/>
            <pc:sldMk cId="0" sldId="261"/>
            <ac:spMk id="118" creationId="{00000000-0000-0000-0000-000000000000}"/>
          </ac:spMkLst>
        </pc:spChg>
      </pc:sldChg>
      <pc:sldChg chg="modSp mod">
        <pc:chgData name="Tal Livne" userId="6d288f0b-27bf-4242-b9ed-ab555415793f" providerId="ADAL" clId="{A188D4EE-3776-49E9-9CB9-917FDAAD5D25}" dt="2022-08-17T10:59:55.817" v="3" actId="20577"/>
        <pc:sldMkLst>
          <pc:docMk/>
          <pc:sldMk cId="3461295991" sldId="279"/>
        </pc:sldMkLst>
        <pc:spChg chg="mod">
          <ac:chgData name="Tal Livne" userId="6d288f0b-27bf-4242-b9ed-ab555415793f" providerId="ADAL" clId="{A188D4EE-3776-49E9-9CB9-917FDAAD5D25}" dt="2022-08-17T10:59:55.817" v="3" actId="20577"/>
          <ac:spMkLst>
            <pc:docMk/>
            <pc:sldMk cId="3461295991" sldId="279"/>
            <ac:spMk id="28" creationId="{69044BFB-F493-46A1-A06B-F6EC5341DE82}"/>
          </ac:spMkLst>
        </pc:spChg>
      </pc:sldChg>
      <pc:sldChg chg="modSp mod">
        <pc:chgData name="Tal Livne" userId="6d288f0b-27bf-4242-b9ed-ab555415793f" providerId="ADAL" clId="{A188D4EE-3776-49E9-9CB9-917FDAAD5D25}" dt="2022-08-17T11:00:41.483" v="5" actId="20577"/>
        <pc:sldMkLst>
          <pc:docMk/>
          <pc:sldMk cId="953648997" sldId="280"/>
        </pc:sldMkLst>
        <pc:spChg chg="mod">
          <ac:chgData name="Tal Livne" userId="6d288f0b-27bf-4242-b9ed-ab555415793f" providerId="ADAL" clId="{A188D4EE-3776-49E9-9CB9-917FDAAD5D25}" dt="2022-08-17T11:00:41.483" v="5" actId="20577"/>
          <ac:spMkLst>
            <pc:docMk/>
            <pc:sldMk cId="953648997" sldId="280"/>
            <ac:spMk id="36" creationId="{090D4724-72D1-EC3D-D5BB-F36BBE88DD92}"/>
          </ac:spMkLst>
        </pc:spChg>
      </pc:sldChg>
      <pc:sldChg chg="modSp mod">
        <pc:chgData name="Tal Livne" userId="6d288f0b-27bf-4242-b9ed-ab555415793f" providerId="ADAL" clId="{A188D4EE-3776-49E9-9CB9-917FDAAD5D25}" dt="2022-08-17T11:00:13.917" v="4" actId="20577"/>
        <pc:sldMkLst>
          <pc:docMk/>
          <pc:sldMk cId="3010580738" sldId="281"/>
        </pc:sldMkLst>
        <pc:spChg chg="mod">
          <ac:chgData name="Tal Livne" userId="6d288f0b-27bf-4242-b9ed-ab555415793f" providerId="ADAL" clId="{A188D4EE-3776-49E9-9CB9-917FDAAD5D25}" dt="2022-08-17T11:00:13.917" v="4" actId="20577"/>
          <ac:spMkLst>
            <pc:docMk/>
            <pc:sldMk cId="3010580738" sldId="281"/>
            <ac:spMk id="69" creationId="{00000000-0000-0000-0000-000000000000}"/>
          </ac:spMkLst>
        </pc:spChg>
      </pc:sldChg>
      <pc:sldChg chg="modSp mod">
        <pc:chgData name="Tal Livne" userId="6d288f0b-27bf-4242-b9ed-ab555415793f" providerId="ADAL" clId="{A188D4EE-3776-49E9-9CB9-917FDAAD5D25}" dt="2022-08-17T11:00:50.758" v="6" actId="20577"/>
        <pc:sldMkLst>
          <pc:docMk/>
          <pc:sldMk cId="1313278944" sldId="283"/>
        </pc:sldMkLst>
        <pc:spChg chg="mod">
          <ac:chgData name="Tal Livne" userId="6d288f0b-27bf-4242-b9ed-ab555415793f" providerId="ADAL" clId="{A188D4EE-3776-49E9-9CB9-917FDAAD5D25}" dt="2022-08-17T11:00:50.758" v="6" actId="20577"/>
          <ac:spMkLst>
            <pc:docMk/>
            <pc:sldMk cId="1313278944" sldId="283"/>
            <ac:spMk id="36" creationId="{090D4724-72D1-EC3D-D5BB-F36BBE88DD9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Google Shape;60;gdab032f759_0_1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 name="Google Shape;61;gdab032f759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226513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233332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41355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91488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8636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5469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401369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dab032f759_0_8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dab032f759_0_8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dab032f759_0_18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dab032f759_0_18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5329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פריסה מותאמת אישית 1">
  <p:cSld name="CUSTOM">
    <p:spTree>
      <p:nvGrpSpPr>
        <p:cNvPr id="1" name="Shape 50"/>
        <p:cNvGrpSpPr/>
        <p:nvPr/>
      </p:nvGrpSpPr>
      <p:grpSpPr>
        <a:xfrm>
          <a:off x="0" y="0"/>
          <a:ext cx="0" cy="0"/>
          <a:chOff x="0" y="0"/>
          <a:chExt cx="0" cy="0"/>
        </a:xfrm>
      </p:grpSpPr>
      <p:sp>
        <p:nvSpPr>
          <p:cNvPr id="51" name="Google Shape;51;p13"/>
          <p:cNvSpPr/>
          <p:nvPr/>
        </p:nvSpPr>
        <p:spPr>
          <a:xfrm>
            <a:off x="188575" y="188575"/>
            <a:ext cx="8772000" cy="4727400"/>
          </a:xfrm>
          <a:prstGeom prst="roundRect">
            <a:avLst>
              <a:gd name="adj" fmla="val 3504"/>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p:nvPr/>
        </p:nvSpPr>
        <p:spPr>
          <a:xfrm>
            <a:off x="8368600" y="39025"/>
            <a:ext cx="696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3"/>
          <p:cNvSpPr txBox="1">
            <a:spLocks noGrp="1"/>
          </p:cNvSpPr>
          <p:nvPr>
            <p:ph type="title"/>
          </p:nvPr>
        </p:nvSpPr>
        <p:spPr>
          <a:xfrm>
            <a:off x="2580400" y="357657"/>
            <a:ext cx="5825700" cy="572700"/>
          </a:xfrm>
          <a:prstGeom prst="rect">
            <a:avLst/>
          </a:prstGeom>
        </p:spPr>
        <p:txBody>
          <a:bodyPr spcFirstLastPara="1" wrap="square" lIns="91425" tIns="91425" rIns="91425" bIns="91425" anchor="t" anchorCtr="0">
            <a:normAutofit/>
          </a:bodyPr>
          <a:lstStyle>
            <a:lvl1pPr lvl="0" rtl="1">
              <a:spcBef>
                <a:spcPts val="0"/>
              </a:spcBef>
              <a:spcAft>
                <a:spcPts val="0"/>
              </a:spcAft>
              <a:buSzPts val="2400"/>
              <a:buNone/>
              <a:defRPr sz="2400"/>
            </a:lvl1pPr>
            <a:lvl2pPr lvl="1"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2pPr>
            <a:lvl3pPr lvl="2"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3pPr>
            <a:lvl4pPr lvl="3"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4pPr>
            <a:lvl5pPr lvl="4"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5pPr>
            <a:lvl6pPr lvl="5"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6pPr>
            <a:lvl7pPr lvl="6"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7pPr>
            <a:lvl8pPr lvl="7"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8pPr>
            <a:lvl9pPr lvl="8" rtl="1">
              <a:spcBef>
                <a:spcPts val="0"/>
              </a:spcBef>
              <a:spcAft>
                <a:spcPts val="0"/>
              </a:spcAft>
              <a:buSzPts val="2400"/>
              <a:buFont typeface="Assistant ExtraLight"/>
              <a:buNone/>
              <a:defRPr sz="2400">
                <a:latin typeface="Assistant ExtraLight"/>
                <a:ea typeface="Assistant ExtraLight"/>
                <a:cs typeface="Assistant ExtraLight"/>
                <a:sym typeface="Assistant ExtraLight"/>
              </a:defRPr>
            </a:lvl9pPr>
          </a:lstStyle>
          <a:p>
            <a:endParaRPr/>
          </a:p>
        </p:txBody>
      </p:sp>
      <p:sp>
        <p:nvSpPr>
          <p:cNvPr id="54" name="Google Shape;54;p13"/>
          <p:cNvSpPr/>
          <p:nvPr/>
        </p:nvSpPr>
        <p:spPr>
          <a:xfrm>
            <a:off x="8375675" y="29175"/>
            <a:ext cx="728400" cy="524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8693998" y="178973"/>
            <a:ext cx="286200" cy="286200"/>
          </a:xfrm>
          <a:prstGeom prst="roundRect">
            <a:avLst>
              <a:gd name="adj" fmla="val 2838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p:nvPr/>
        </p:nvSpPr>
        <p:spPr>
          <a:xfrm>
            <a:off x="8606272" y="75005"/>
            <a:ext cx="286200" cy="286200"/>
          </a:xfrm>
          <a:prstGeom prst="roundRect">
            <a:avLst>
              <a:gd name="adj" fmla="val 28383"/>
            </a:avLst>
          </a:prstGeom>
          <a:solidFill>
            <a:srgbClr val="087B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57700" y="4652975"/>
            <a:ext cx="979500" cy="490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3"/>
          <p:cNvSpPr txBox="1">
            <a:spLocks noGrp="1"/>
          </p:cNvSpPr>
          <p:nvPr>
            <p:ph type="body" idx="1"/>
          </p:nvPr>
        </p:nvSpPr>
        <p:spPr>
          <a:xfrm>
            <a:off x="311700" y="1152475"/>
            <a:ext cx="7992300" cy="3416400"/>
          </a:xfrm>
          <a:prstGeom prst="rect">
            <a:avLst/>
          </a:prstGeom>
        </p:spPr>
        <p:txBody>
          <a:bodyPr spcFirstLastPara="1" wrap="square" lIns="91425" tIns="91425" rIns="91425" bIns="91425" anchor="t" anchorCtr="0">
            <a:normAutofit/>
          </a:bodyPr>
          <a:lstStyle>
            <a:lvl1pPr marL="457200" lvl="0" indent="-342900" rtl="1">
              <a:lnSpc>
                <a:spcPct val="115000"/>
              </a:lnSpc>
              <a:spcBef>
                <a:spcPts val="0"/>
              </a:spcBef>
              <a:spcAft>
                <a:spcPts val="0"/>
              </a:spcAft>
              <a:buClr>
                <a:srgbClr val="087BF8"/>
              </a:buClr>
              <a:buSzPts val="1800"/>
              <a:buFont typeface="Assistant ExtraLight"/>
              <a:buChar char="●"/>
              <a:defRPr sz="1800">
                <a:solidFill>
                  <a:schemeClr val="dk2"/>
                </a:solidFill>
                <a:latin typeface="Assistant ExtraLight"/>
                <a:ea typeface="Assistant ExtraLight"/>
                <a:cs typeface="Assistant ExtraLight"/>
                <a:sym typeface="Assistant ExtraLight"/>
              </a:defRPr>
            </a:lvl1pPr>
            <a:lvl2pPr marL="914400" lvl="1"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2pPr>
            <a:lvl3pPr marL="1371600" lvl="2"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3pPr>
            <a:lvl4pPr marL="1828800" lvl="3"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4pPr>
            <a:lvl5pPr marL="2286000" lvl="4"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5pPr>
            <a:lvl6pPr marL="2743200" lvl="5"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6pPr>
            <a:lvl7pPr marL="3200400" lvl="6"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7pPr>
            <a:lvl8pPr marL="3657600" lvl="7" indent="-317500" rtl="1">
              <a:lnSpc>
                <a:spcPct val="115000"/>
              </a:lnSpc>
              <a:spcBef>
                <a:spcPts val="1600"/>
              </a:spcBef>
              <a:spcAft>
                <a:spcPts val="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8pPr>
            <a:lvl9pPr marL="4114800" lvl="8" indent="-317500" rtl="1">
              <a:lnSpc>
                <a:spcPct val="115000"/>
              </a:lnSpc>
              <a:spcBef>
                <a:spcPts val="1600"/>
              </a:spcBef>
              <a:spcAft>
                <a:spcPts val="1600"/>
              </a:spcAft>
              <a:buClr>
                <a:srgbClr val="087BF8"/>
              </a:buClr>
              <a:buSzPts val="1400"/>
              <a:buFont typeface="Assistant ExtraLight"/>
              <a:buChar char="○"/>
              <a:defRPr>
                <a:solidFill>
                  <a:schemeClr val="dk2"/>
                </a:solidFill>
                <a:latin typeface="Assistant ExtraLight"/>
                <a:ea typeface="Assistant ExtraLight"/>
                <a:cs typeface="Assistant ExtraLight"/>
                <a:sym typeface="Assistant ExtraLight"/>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232400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5454796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6028588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1152995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7767804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2008199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11495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35568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7131371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8008145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659099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פריסה מותאמת אישית 1">
  <p:cSld name="פריסה מותאמת אישית 1">
    <p:spTree>
      <p:nvGrpSpPr>
        <p:cNvPr id="1" name="Shape 50"/>
        <p:cNvGrpSpPr/>
        <p:nvPr/>
      </p:nvGrpSpPr>
      <p:grpSpPr>
        <a:xfrm>
          <a:off x="0" y="0"/>
          <a:ext cx="0" cy="0"/>
          <a:chOff x="0" y="0"/>
          <a:chExt cx="0" cy="0"/>
        </a:xfrm>
      </p:grpSpPr>
      <p:sp>
        <p:nvSpPr>
          <p:cNvPr id="51" name="Google Shape;51;p13"/>
          <p:cNvSpPr/>
          <p:nvPr/>
        </p:nvSpPr>
        <p:spPr>
          <a:xfrm>
            <a:off x="188575" y="188575"/>
            <a:ext cx="8772000" cy="4727400"/>
          </a:xfrm>
          <a:prstGeom prst="roundRect">
            <a:avLst>
              <a:gd name="adj" fmla="val 3504"/>
            </a:avLst>
          </a:prstGeom>
          <a:noFill/>
          <a:ln w="952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13"/>
          <p:cNvSpPr/>
          <p:nvPr/>
        </p:nvSpPr>
        <p:spPr>
          <a:xfrm>
            <a:off x="8368600" y="39025"/>
            <a:ext cx="696000" cy="5727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3"/>
          <p:cNvSpPr txBox="1">
            <a:spLocks noGrp="1"/>
          </p:cNvSpPr>
          <p:nvPr>
            <p:ph type="title"/>
          </p:nvPr>
        </p:nvSpPr>
        <p:spPr>
          <a:xfrm>
            <a:off x="2580400" y="357657"/>
            <a:ext cx="5825700" cy="572700"/>
          </a:xfrm>
          <a:prstGeom prst="rect">
            <a:avLst/>
          </a:prstGeom>
        </p:spPr>
        <p:txBody>
          <a:bodyPr spcFirstLastPara="1" wrap="square" lIns="91425" tIns="91425" rIns="91425" bIns="91425" anchor="t" anchorCtr="0">
            <a:normAutofit/>
          </a:bodyPr>
          <a:lstStyle>
            <a:lvl1pPr lvl="0" rtl="1">
              <a:spcBef>
                <a:spcPts val="0"/>
              </a:spcBef>
              <a:spcAft>
                <a:spcPts val="0"/>
              </a:spcAft>
              <a:buSzPts val="2400"/>
              <a:buNone/>
              <a:defRPr sz="2400"/>
            </a:lvl1pPr>
            <a:lvl2pPr lvl="1" rtl="1">
              <a:spcBef>
                <a:spcPts val="0"/>
              </a:spcBef>
              <a:spcAft>
                <a:spcPts val="0"/>
              </a:spcAft>
              <a:buSzPts val="2400"/>
              <a:buFont typeface="Assistant"/>
              <a:buNone/>
              <a:defRPr sz="2400">
                <a:latin typeface="Assistant"/>
                <a:ea typeface="Assistant"/>
                <a:cs typeface="Assistant"/>
                <a:sym typeface="Assistant"/>
              </a:defRPr>
            </a:lvl2pPr>
            <a:lvl3pPr lvl="2" rtl="1">
              <a:spcBef>
                <a:spcPts val="0"/>
              </a:spcBef>
              <a:spcAft>
                <a:spcPts val="0"/>
              </a:spcAft>
              <a:buSzPts val="2400"/>
              <a:buFont typeface="Assistant"/>
              <a:buNone/>
              <a:defRPr sz="2400">
                <a:latin typeface="Assistant"/>
                <a:ea typeface="Assistant"/>
                <a:cs typeface="Assistant"/>
                <a:sym typeface="Assistant"/>
              </a:defRPr>
            </a:lvl3pPr>
            <a:lvl4pPr lvl="3" rtl="1">
              <a:spcBef>
                <a:spcPts val="0"/>
              </a:spcBef>
              <a:spcAft>
                <a:spcPts val="0"/>
              </a:spcAft>
              <a:buSzPts val="2400"/>
              <a:buFont typeface="Assistant"/>
              <a:buNone/>
              <a:defRPr sz="2400">
                <a:latin typeface="Assistant"/>
                <a:ea typeface="Assistant"/>
                <a:cs typeface="Assistant"/>
                <a:sym typeface="Assistant"/>
              </a:defRPr>
            </a:lvl4pPr>
            <a:lvl5pPr lvl="4" rtl="1">
              <a:spcBef>
                <a:spcPts val="0"/>
              </a:spcBef>
              <a:spcAft>
                <a:spcPts val="0"/>
              </a:spcAft>
              <a:buSzPts val="2400"/>
              <a:buFont typeface="Assistant"/>
              <a:buNone/>
              <a:defRPr sz="2400">
                <a:latin typeface="Assistant"/>
                <a:ea typeface="Assistant"/>
                <a:cs typeface="Assistant"/>
                <a:sym typeface="Assistant"/>
              </a:defRPr>
            </a:lvl5pPr>
            <a:lvl6pPr lvl="5" rtl="1">
              <a:spcBef>
                <a:spcPts val="0"/>
              </a:spcBef>
              <a:spcAft>
                <a:spcPts val="0"/>
              </a:spcAft>
              <a:buSzPts val="2400"/>
              <a:buFont typeface="Assistant"/>
              <a:buNone/>
              <a:defRPr sz="2400">
                <a:latin typeface="Assistant"/>
                <a:ea typeface="Assistant"/>
                <a:cs typeface="Assistant"/>
                <a:sym typeface="Assistant"/>
              </a:defRPr>
            </a:lvl6pPr>
            <a:lvl7pPr lvl="6" rtl="1">
              <a:spcBef>
                <a:spcPts val="0"/>
              </a:spcBef>
              <a:spcAft>
                <a:spcPts val="0"/>
              </a:spcAft>
              <a:buSzPts val="2400"/>
              <a:buFont typeface="Assistant"/>
              <a:buNone/>
              <a:defRPr sz="2400">
                <a:latin typeface="Assistant"/>
                <a:ea typeface="Assistant"/>
                <a:cs typeface="Assistant"/>
                <a:sym typeface="Assistant"/>
              </a:defRPr>
            </a:lvl7pPr>
            <a:lvl8pPr lvl="7" rtl="1">
              <a:spcBef>
                <a:spcPts val="0"/>
              </a:spcBef>
              <a:spcAft>
                <a:spcPts val="0"/>
              </a:spcAft>
              <a:buSzPts val="2400"/>
              <a:buFont typeface="Assistant"/>
              <a:buNone/>
              <a:defRPr sz="2400">
                <a:latin typeface="Assistant"/>
                <a:ea typeface="Assistant"/>
                <a:cs typeface="Assistant"/>
                <a:sym typeface="Assistant"/>
              </a:defRPr>
            </a:lvl8pPr>
            <a:lvl9pPr lvl="8" rtl="1">
              <a:spcBef>
                <a:spcPts val="0"/>
              </a:spcBef>
              <a:spcAft>
                <a:spcPts val="0"/>
              </a:spcAft>
              <a:buSzPts val="2400"/>
              <a:buFont typeface="Assistant"/>
              <a:buNone/>
              <a:defRPr sz="2400">
                <a:latin typeface="Assistant"/>
                <a:ea typeface="Assistant"/>
                <a:cs typeface="Assistant"/>
                <a:sym typeface="Assistant"/>
              </a:defRPr>
            </a:lvl9pPr>
          </a:lstStyle>
          <a:p>
            <a:endParaRPr/>
          </a:p>
        </p:txBody>
      </p:sp>
      <p:sp>
        <p:nvSpPr>
          <p:cNvPr id="54" name="Google Shape;54;p13"/>
          <p:cNvSpPr/>
          <p:nvPr/>
        </p:nvSpPr>
        <p:spPr>
          <a:xfrm>
            <a:off x="8375675" y="29175"/>
            <a:ext cx="728400" cy="524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p:nvPr/>
        </p:nvSpPr>
        <p:spPr>
          <a:xfrm>
            <a:off x="8693998" y="178973"/>
            <a:ext cx="286200" cy="286200"/>
          </a:xfrm>
          <a:prstGeom prst="roundRect">
            <a:avLst>
              <a:gd name="adj" fmla="val 28383"/>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p:nvPr/>
        </p:nvSpPr>
        <p:spPr>
          <a:xfrm>
            <a:off x="8606272" y="75005"/>
            <a:ext cx="286200" cy="286200"/>
          </a:xfrm>
          <a:prstGeom prst="roundRect">
            <a:avLst>
              <a:gd name="adj" fmla="val 28383"/>
            </a:avLst>
          </a:prstGeom>
          <a:solidFill>
            <a:srgbClr val="087B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13"/>
          <p:cNvSpPr/>
          <p:nvPr/>
        </p:nvSpPr>
        <p:spPr>
          <a:xfrm>
            <a:off x="57700" y="4652975"/>
            <a:ext cx="979500" cy="490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3"/>
          <p:cNvSpPr txBox="1">
            <a:spLocks noGrp="1"/>
          </p:cNvSpPr>
          <p:nvPr>
            <p:ph type="body" idx="1"/>
          </p:nvPr>
        </p:nvSpPr>
        <p:spPr>
          <a:xfrm>
            <a:off x="311700" y="1152475"/>
            <a:ext cx="7992300" cy="3416400"/>
          </a:xfrm>
          <a:prstGeom prst="rect">
            <a:avLst/>
          </a:prstGeom>
        </p:spPr>
        <p:txBody>
          <a:bodyPr spcFirstLastPara="1" wrap="square" lIns="91425" tIns="91425" rIns="91425" bIns="91425" anchor="t" anchorCtr="0">
            <a:normAutofit/>
          </a:bodyPr>
          <a:lstStyle>
            <a:lvl1pPr marL="457200" lvl="0" indent="-342900" rtl="1">
              <a:lnSpc>
                <a:spcPct val="115000"/>
              </a:lnSpc>
              <a:spcBef>
                <a:spcPts val="0"/>
              </a:spcBef>
              <a:spcAft>
                <a:spcPts val="0"/>
              </a:spcAft>
              <a:buClr>
                <a:srgbClr val="087BF8"/>
              </a:buClr>
              <a:buSzPts val="1800"/>
              <a:buFont typeface="Assistant"/>
              <a:buChar char="●"/>
              <a:defRPr sz="1800">
                <a:solidFill>
                  <a:schemeClr val="dk2"/>
                </a:solidFill>
                <a:latin typeface="Assistant"/>
                <a:ea typeface="Assistant"/>
                <a:cs typeface="Assistant"/>
                <a:sym typeface="Assistant"/>
              </a:defRPr>
            </a:lvl1pPr>
            <a:lvl2pPr marL="914400" lvl="1" indent="-317500" rtl="1">
              <a:lnSpc>
                <a:spcPct val="115000"/>
              </a:lnSpc>
              <a:spcBef>
                <a:spcPts val="1600"/>
              </a:spcBef>
              <a:spcAft>
                <a:spcPts val="0"/>
              </a:spcAft>
              <a:buClr>
                <a:srgbClr val="087BF8"/>
              </a:buClr>
              <a:buSzPts val="1400"/>
              <a:buFont typeface="Assistant"/>
              <a:buChar char="○"/>
              <a:defRPr>
                <a:solidFill>
                  <a:schemeClr val="dk2"/>
                </a:solidFill>
                <a:latin typeface="Assistant"/>
                <a:ea typeface="Assistant"/>
                <a:cs typeface="Assistant"/>
                <a:sym typeface="Assistant"/>
              </a:defRPr>
            </a:lvl2pPr>
            <a:lvl3pPr marL="1371600" lvl="2" indent="-317500" rtl="1">
              <a:lnSpc>
                <a:spcPct val="115000"/>
              </a:lnSpc>
              <a:spcBef>
                <a:spcPts val="1600"/>
              </a:spcBef>
              <a:spcAft>
                <a:spcPts val="0"/>
              </a:spcAft>
              <a:buClr>
                <a:srgbClr val="087BF8"/>
              </a:buClr>
              <a:buSzPts val="1400"/>
              <a:buFont typeface="Assistant"/>
              <a:buChar char="○"/>
              <a:defRPr>
                <a:solidFill>
                  <a:schemeClr val="dk2"/>
                </a:solidFill>
                <a:latin typeface="Assistant"/>
                <a:ea typeface="Assistant"/>
                <a:cs typeface="Assistant"/>
                <a:sym typeface="Assistant"/>
              </a:defRPr>
            </a:lvl3pPr>
            <a:lvl4pPr marL="1828800" lvl="3" indent="-317500" rtl="1">
              <a:lnSpc>
                <a:spcPct val="115000"/>
              </a:lnSpc>
              <a:spcBef>
                <a:spcPts val="1600"/>
              </a:spcBef>
              <a:spcAft>
                <a:spcPts val="0"/>
              </a:spcAft>
              <a:buClr>
                <a:srgbClr val="087BF8"/>
              </a:buClr>
              <a:buSzPts val="1400"/>
              <a:buFont typeface="Assistant"/>
              <a:buChar char="○"/>
              <a:defRPr>
                <a:solidFill>
                  <a:schemeClr val="dk2"/>
                </a:solidFill>
                <a:latin typeface="Assistant"/>
                <a:ea typeface="Assistant"/>
                <a:cs typeface="Assistant"/>
                <a:sym typeface="Assistant"/>
              </a:defRPr>
            </a:lvl4pPr>
            <a:lvl5pPr marL="2286000" lvl="4" indent="-317500" rtl="1">
              <a:lnSpc>
                <a:spcPct val="115000"/>
              </a:lnSpc>
              <a:spcBef>
                <a:spcPts val="1600"/>
              </a:spcBef>
              <a:spcAft>
                <a:spcPts val="0"/>
              </a:spcAft>
              <a:buClr>
                <a:srgbClr val="087BF8"/>
              </a:buClr>
              <a:buSzPts val="1400"/>
              <a:buFont typeface="Assistant"/>
              <a:buChar char="○"/>
              <a:defRPr>
                <a:solidFill>
                  <a:schemeClr val="dk2"/>
                </a:solidFill>
                <a:latin typeface="Assistant"/>
                <a:ea typeface="Assistant"/>
                <a:cs typeface="Assistant"/>
                <a:sym typeface="Assistant"/>
              </a:defRPr>
            </a:lvl5pPr>
            <a:lvl6pPr marL="2743200" lvl="5" indent="-317500" rtl="1">
              <a:lnSpc>
                <a:spcPct val="115000"/>
              </a:lnSpc>
              <a:spcBef>
                <a:spcPts val="1600"/>
              </a:spcBef>
              <a:spcAft>
                <a:spcPts val="0"/>
              </a:spcAft>
              <a:buClr>
                <a:srgbClr val="087BF8"/>
              </a:buClr>
              <a:buSzPts val="1400"/>
              <a:buFont typeface="Assistant"/>
              <a:buChar char="○"/>
              <a:defRPr>
                <a:solidFill>
                  <a:schemeClr val="dk2"/>
                </a:solidFill>
                <a:latin typeface="Assistant"/>
                <a:ea typeface="Assistant"/>
                <a:cs typeface="Assistant"/>
                <a:sym typeface="Assistant"/>
              </a:defRPr>
            </a:lvl6pPr>
            <a:lvl7pPr marL="3200400" lvl="6" indent="-317500" rtl="1">
              <a:lnSpc>
                <a:spcPct val="115000"/>
              </a:lnSpc>
              <a:spcBef>
                <a:spcPts val="1600"/>
              </a:spcBef>
              <a:spcAft>
                <a:spcPts val="0"/>
              </a:spcAft>
              <a:buClr>
                <a:srgbClr val="087BF8"/>
              </a:buClr>
              <a:buSzPts val="1400"/>
              <a:buFont typeface="Assistant"/>
              <a:buChar char="○"/>
              <a:defRPr>
                <a:solidFill>
                  <a:schemeClr val="dk2"/>
                </a:solidFill>
                <a:latin typeface="Assistant"/>
                <a:ea typeface="Assistant"/>
                <a:cs typeface="Assistant"/>
                <a:sym typeface="Assistant"/>
              </a:defRPr>
            </a:lvl7pPr>
            <a:lvl8pPr marL="3657600" lvl="7" indent="-317500" rtl="1">
              <a:lnSpc>
                <a:spcPct val="115000"/>
              </a:lnSpc>
              <a:spcBef>
                <a:spcPts val="1600"/>
              </a:spcBef>
              <a:spcAft>
                <a:spcPts val="0"/>
              </a:spcAft>
              <a:buClr>
                <a:srgbClr val="087BF8"/>
              </a:buClr>
              <a:buSzPts val="1400"/>
              <a:buFont typeface="Assistant"/>
              <a:buChar char="○"/>
              <a:defRPr>
                <a:solidFill>
                  <a:schemeClr val="dk2"/>
                </a:solidFill>
                <a:latin typeface="Assistant"/>
                <a:ea typeface="Assistant"/>
                <a:cs typeface="Assistant"/>
                <a:sym typeface="Assistant"/>
              </a:defRPr>
            </a:lvl8pPr>
            <a:lvl9pPr marL="4114800" lvl="8" indent="-317500" rtl="1">
              <a:lnSpc>
                <a:spcPct val="115000"/>
              </a:lnSpc>
              <a:spcBef>
                <a:spcPts val="1600"/>
              </a:spcBef>
              <a:spcAft>
                <a:spcPts val="1600"/>
              </a:spcAft>
              <a:buClr>
                <a:srgbClr val="087BF8"/>
              </a:buClr>
              <a:buSzPts val="1400"/>
              <a:buFont typeface="Assistant"/>
              <a:buChar char="○"/>
              <a:defRPr>
                <a:solidFill>
                  <a:schemeClr val="dk2"/>
                </a:solidFill>
                <a:latin typeface="Assistant"/>
                <a:ea typeface="Assistant"/>
                <a:cs typeface="Assistant"/>
                <a:sym typeface="Assistant"/>
              </a:defRPr>
            </a:lvl9pPr>
          </a:lstStyle>
          <a:p>
            <a:endParaRPr/>
          </a:p>
        </p:txBody>
      </p:sp>
    </p:spTree>
    <p:extLst>
      <p:ext uri="{BB962C8B-B14F-4D97-AF65-F5344CB8AC3E}">
        <p14:creationId xmlns:p14="http://schemas.microsoft.com/office/powerpoint/2010/main" val="1273287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709521962"/>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Google Shape;63;p14"/>
          <p:cNvSpPr/>
          <p:nvPr/>
        </p:nvSpPr>
        <p:spPr>
          <a:xfrm>
            <a:off x="175568" y="394476"/>
            <a:ext cx="8583900" cy="4453500"/>
          </a:xfrm>
          <a:prstGeom prst="roundRect">
            <a:avLst>
              <a:gd name="adj" fmla="val 5142"/>
            </a:avLst>
          </a:prstGeom>
          <a:solidFill>
            <a:srgbClr val="2857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14"/>
          <p:cNvSpPr txBox="1"/>
          <p:nvPr/>
        </p:nvSpPr>
        <p:spPr>
          <a:xfrm>
            <a:off x="995083" y="1541427"/>
            <a:ext cx="6805162" cy="1646574"/>
          </a:xfrm>
          <a:prstGeom prst="rect">
            <a:avLst/>
          </a:prstGeom>
          <a:noFill/>
          <a:ln>
            <a:noFill/>
          </a:ln>
        </p:spPr>
        <p:txBody>
          <a:bodyPr spcFirstLastPara="1" wrap="square" lIns="91425" tIns="91425" rIns="91425" bIns="91425" anchor="t" anchorCtr="0">
            <a:spAutoFit/>
          </a:bodyPr>
          <a:lstStyle/>
          <a:p>
            <a:pPr marL="0" lvl="0" indent="0" algn="ctr" rtl="1">
              <a:spcBef>
                <a:spcPts val="0"/>
              </a:spcBef>
              <a:spcAft>
                <a:spcPts val="0"/>
              </a:spcAft>
              <a:buNone/>
            </a:pPr>
            <a:r>
              <a:rPr lang="he-IL" sz="2200" b="1" dirty="0">
                <a:solidFill>
                  <a:schemeClr val="lt1"/>
                </a:solidFill>
                <a:latin typeface="Calibri"/>
                <a:ea typeface="Calibri"/>
                <a:cs typeface="Calibri"/>
                <a:sym typeface="Calibri"/>
              </a:rPr>
              <a:t>השוואה של קריאה של ילדים מנייר מול מסך: מטא-אנליזה</a:t>
            </a:r>
            <a:endParaRPr lang="he-IL" sz="2200" dirty="0">
              <a:solidFill>
                <a:schemeClr val="lt1"/>
              </a:solidFill>
              <a:latin typeface="Calibri"/>
              <a:ea typeface="Calibri"/>
              <a:cs typeface="Calibri"/>
              <a:sym typeface="Calibri"/>
            </a:endParaRPr>
          </a:p>
          <a:p>
            <a:pPr marL="0" lvl="0" indent="0" algn="ctr" rtl="1">
              <a:spcBef>
                <a:spcPts val="0"/>
              </a:spcBef>
              <a:spcAft>
                <a:spcPts val="0"/>
              </a:spcAft>
              <a:buNone/>
            </a:pPr>
            <a:r>
              <a:rPr lang="he-IL" sz="2200" dirty="0" err="1">
                <a:solidFill>
                  <a:schemeClr val="lt1"/>
                </a:solidFill>
                <a:latin typeface="Calibri"/>
                <a:ea typeface="Calibri"/>
                <a:cs typeface="Calibri"/>
                <a:sym typeface="Calibri"/>
              </a:rPr>
              <a:t>מיי</a:t>
            </a:r>
            <a:r>
              <a:rPr lang="he-IL" sz="2200" dirty="0">
                <a:solidFill>
                  <a:schemeClr val="lt1"/>
                </a:solidFill>
                <a:latin typeface="Calibri"/>
                <a:ea typeface="Calibri"/>
                <a:cs typeface="Calibri"/>
                <a:sym typeface="Calibri"/>
              </a:rPr>
              <a:t> איירין פורנס, נטליה </a:t>
            </a:r>
            <a:r>
              <a:rPr lang="he-IL" sz="2200" dirty="0" err="1">
                <a:solidFill>
                  <a:schemeClr val="lt1"/>
                </a:solidFill>
                <a:latin typeface="Calibri"/>
                <a:ea typeface="Calibri"/>
                <a:cs typeface="Calibri"/>
                <a:sym typeface="Calibri"/>
              </a:rPr>
              <a:t>קוסירקובה</a:t>
            </a:r>
            <a:r>
              <a:rPr lang="he-IL" sz="2200" dirty="0">
                <a:solidFill>
                  <a:schemeClr val="lt1"/>
                </a:solidFill>
                <a:latin typeface="Calibri"/>
                <a:ea typeface="Calibri"/>
                <a:cs typeface="Calibri"/>
                <a:sym typeface="Calibri"/>
              </a:rPr>
              <a:t>, </a:t>
            </a:r>
            <a:r>
              <a:rPr lang="he-IL" sz="2200" dirty="0" err="1">
                <a:solidFill>
                  <a:schemeClr val="lt1"/>
                </a:solidFill>
                <a:latin typeface="Calibri"/>
                <a:ea typeface="Calibri"/>
                <a:cs typeface="Calibri"/>
                <a:sym typeface="Calibri"/>
              </a:rPr>
              <a:t>אדריאנה</a:t>
            </a:r>
            <a:r>
              <a:rPr lang="he-IL" sz="2200" dirty="0">
                <a:solidFill>
                  <a:schemeClr val="lt1"/>
                </a:solidFill>
                <a:latin typeface="Calibri"/>
                <a:ea typeface="Calibri"/>
                <a:cs typeface="Calibri"/>
                <a:sym typeface="Calibri"/>
              </a:rPr>
              <a:t> ג. בוס</a:t>
            </a:r>
            <a:endParaRPr sz="2200" dirty="0">
              <a:solidFill>
                <a:schemeClr val="lt1"/>
              </a:solidFill>
              <a:latin typeface="Calibri"/>
              <a:ea typeface="Calibri"/>
              <a:cs typeface="Calibri"/>
              <a:sym typeface="Calibri"/>
            </a:endParaRPr>
          </a:p>
          <a:p>
            <a:pPr marL="0" lvl="0" indent="0" algn="ctr" rtl="1">
              <a:spcBef>
                <a:spcPts val="0"/>
              </a:spcBef>
              <a:spcAft>
                <a:spcPts val="0"/>
              </a:spcAft>
              <a:buNone/>
            </a:pPr>
            <a:endParaRPr lang="he-IL" sz="1700" dirty="0">
              <a:solidFill>
                <a:schemeClr val="lt1"/>
              </a:solidFill>
              <a:latin typeface="Calibri"/>
              <a:ea typeface="Calibri"/>
              <a:cs typeface="Calibri"/>
              <a:sym typeface="Calibri"/>
            </a:endParaRPr>
          </a:p>
          <a:p>
            <a:pPr marL="0" lvl="0" indent="0" algn="ctr" rtl="1">
              <a:spcBef>
                <a:spcPts val="0"/>
              </a:spcBef>
              <a:spcAft>
                <a:spcPts val="0"/>
              </a:spcAft>
              <a:buNone/>
            </a:pPr>
            <a:endParaRPr lang="he-IL" sz="1700" dirty="0">
              <a:solidFill>
                <a:schemeClr val="lt1"/>
              </a:solidFill>
              <a:latin typeface="Calibri"/>
              <a:ea typeface="Calibri"/>
              <a:cs typeface="Calibri"/>
              <a:sym typeface="Calibri"/>
            </a:endParaRPr>
          </a:p>
          <a:p>
            <a:pPr marL="0" lvl="0" indent="0" algn="ctr" rtl="1">
              <a:spcBef>
                <a:spcPts val="0"/>
              </a:spcBef>
              <a:spcAft>
                <a:spcPts val="0"/>
              </a:spcAft>
              <a:buNone/>
            </a:pPr>
            <a:r>
              <a:rPr lang="he-IL" sz="1700" dirty="0">
                <a:solidFill>
                  <a:schemeClr val="lt1"/>
                </a:solidFill>
                <a:latin typeface="Calibri"/>
                <a:ea typeface="Calibri"/>
                <a:cs typeface="Calibri"/>
                <a:sym typeface="Calibri"/>
              </a:rPr>
              <a:t>קישור לעיבוד</a:t>
            </a:r>
            <a:endParaRPr sz="1700" dirty="0">
              <a:solidFill>
                <a:schemeClr val="lt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1820848" y="349815"/>
            <a:ext cx="6704521"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הקדמה</a:t>
            </a:r>
            <a:endParaRPr sz="3000" dirty="0">
              <a:solidFill>
                <a:srgbClr val="285788"/>
              </a:solidFill>
            </a:endParaRPr>
          </a:p>
        </p:txBody>
      </p:sp>
      <p:sp>
        <p:nvSpPr>
          <p:cNvPr id="2" name="Rectangle: Rounded Corners 1">
            <a:extLst>
              <a:ext uri="{FF2B5EF4-FFF2-40B4-BE49-F238E27FC236}">
                <a16:creationId xmlns:a16="http://schemas.microsoft.com/office/drawing/2014/main" id="{995F8A6E-179F-4375-876D-9EC980DBC813}"/>
              </a:ext>
            </a:extLst>
          </p:cNvPr>
          <p:cNvSpPr/>
          <p:nvPr/>
        </p:nvSpPr>
        <p:spPr>
          <a:xfrm>
            <a:off x="202302" y="202302"/>
            <a:ext cx="4651638" cy="4693380"/>
          </a:xfrm>
          <a:custGeom>
            <a:avLst/>
            <a:gdLst>
              <a:gd name="connsiteX0" fmla="*/ 0 w 4547724"/>
              <a:gd name="connsiteY0" fmla="*/ 93956 h 4693380"/>
              <a:gd name="connsiteX1" fmla="*/ 93956 w 4547724"/>
              <a:gd name="connsiteY1" fmla="*/ 0 h 4693380"/>
              <a:gd name="connsiteX2" fmla="*/ 4453768 w 4547724"/>
              <a:gd name="connsiteY2" fmla="*/ 0 h 4693380"/>
              <a:gd name="connsiteX3" fmla="*/ 4547724 w 4547724"/>
              <a:gd name="connsiteY3" fmla="*/ 93956 h 4693380"/>
              <a:gd name="connsiteX4" fmla="*/ 4547724 w 4547724"/>
              <a:gd name="connsiteY4" fmla="*/ 4599424 h 4693380"/>
              <a:gd name="connsiteX5" fmla="*/ 4453768 w 4547724"/>
              <a:gd name="connsiteY5" fmla="*/ 4693380 h 4693380"/>
              <a:gd name="connsiteX6" fmla="*/ 93956 w 4547724"/>
              <a:gd name="connsiteY6" fmla="*/ 4693380 h 4693380"/>
              <a:gd name="connsiteX7" fmla="*/ 0 w 4547724"/>
              <a:gd name="connsiteY7" fmla="*/ 4599424 h 4693380"/>
              <a:gd name="connsiteX8" fmla="*/ 0 w 4547724"/>
              <a:gd name="connsiteY8" fmla="*/ 93956 h 4693380"/>
              <a:gd name="connsiteX0" fmla="*/ 0 w 4547724"/>
              <a:gd name="connsiteY0" fmla="*/ 93956 h 4693380"/>
              <a:gd name="connsiteX1" fmla="*/ 93956 w 4547724"/>
              <a:gd name="connsiteY1" fmla="*/ 0 h 4693380"/>
              <a:gd name="connsiteX2" fmla="*/ 4453768 w 4547724"/>
              <a:gd name="connsiteY2" fmla="*/ 0 h 4693380"/>
              <a:gd name="connsiteX3" fmla="*/ 4547724 w 4547724"/>
              <a:gd name="connsiteY3" fmla="*/ 93956 h 4693380"/>
              <a:gd name="connsiteX4" fmla="*/ 4547724 w 4547724"/>
              <a:gd name="connsiteY4" fmla="*/ 4599424 h 4693380"/>
              <a:gd name="connsiteX5" fmla="*/ 3159043 w 4547724"/>
              <a:gd name="connsiteY5" fmla="*/ 4661012 h 4693380"/>
              <a:gd name="connsiteX6" fmla="*/ 93956 w 4547724"/>
              <a:gd name="connsiteY6" fmla="*/ 4693380 h 4693380"/>
              <a:gd name="connsiteX7" fmla="*/ 0 w 4547724"/>
              <a:gd name="connsiteY7" fmla="*/ 4599424 h 4693380"/>
              <a:gd name="connsiteX8" fmla="*/ 0 w 4547724"/>
              <a:gd name="connsiteY8" fmla="*/ 93956 h 4693380"/>
              <a:gd name="connsiteX0" fmla="*/ 0 w 4547724"/>
              <a:gd name="connsiteY0" fmla="*/ 93956 h 4693380"/>
              <a:gd name="connsiteX1" fmla="*/ 93956 w 4547724"/>
              <a:gd name="connsiteY1" fmla="*/ 0 h 4693380"/>
              <a:gd name="connsiteX2" fmla="*/ 4453768 w 4547724"/>
              <a:gd name="connsiteY2" fmla="*/ 0 h 4693380"/>
              <a:gd name="connsiteX3" fmla="*/ 4547724 w 4547724"/>
              <a:gd name="connsiteY3" fmla="*/ 93956 h 4693380"/>
              <a:gd name="connsiteX4" fmla="*/ 3876085 w 4547724"/>
              <a:gd name="connsiteY4" fmla="*/ 4656068 h 4693380"/>
              <a:gd name="connsiteX5" fmla="*/ 3159043 w 4547724"/>
              <a:gd name="connsiteY5" fmla="*/ 4661012 h 4693380"/>
              <a:gd name="connsiteX6" fmla="*/ 93956 w 4547724"/>
              <a:gd name="connsiteY6" fmla="*/ 4693380 h 4693380"/>
              <a:gd name="connsiteX7" fmla="*/ 0 w 4547724"/>
              <a:gd name="connsiteY7" fmla="*/ 4599424 h 4693380"/>
              <a:gd name="connsiteX8" fmla="*/ 0 w 4547724"/>
              <a:gd name="connsiteY8" fmla="*/ 93956 h 4693380"/>
              <a:gd name="connsiteX0" fmla="*/ 0 w 4547724"/>
              <a:gd name="connsiteY0" fmla="*/ 93956 h 4693380"/>
              <a:gd name="connsiteX1" fmla="*/ 93956 w 4547724"/>
              <a:gd name="connsiteY1" fmla="*/ 0 h 4693380"/>
              <a:gd name="connsiteX2" fmla="*/ 4453768 w 4547724"/>
              <a:gd name="connsiteY2" fmla="*/ 0 h 4693380"/>
              <a:gd name="connsiteX3" fmla="*/ 4547724 w 4547724"/>
              <a:gd name="connsiteY3" fmla="*/ 93956 h 4693380"/>
              <a:gd name="connsiteX4" fmla="*/ 3876085 w 4547724"/>
              <a:gd name="connsiteY4" fmla="*/ 4656068 h 4693380"/>
              <a:gd name="connsiteX5" fmla="*/ 3159043 w 4547724"/>
              <a:gd name="connsiteY5" fmla="*/ 4661012 h 4693380"/>
              <a:gd name="connsiteX6" fmla="*/ 93956 w 4547724"/>
              <a:gd name="connsiteY6" fmla="*/ 4693380 h 4693380"/>
              <a:gd name="connsiteX7" fmla="*/ 0 w 4547724"/>
              <a:gd name="connsiteY7" fmla="*/ 4599424 h 4693380"/>
              <a:gd name="connsiteX8" fmla="*/ 0 w 4547724"/>
              <a:gd name="connsiteY8" fmla="*/ 93956 h 4693380"/>
              <a:gd name="connsiteX0" fmla="*/ 0 w 4547724"/>
              <a:gd name="connsiteY0" fmla="*/ 93956 h 4693380"/>
              <a:gd name="connsiteX1" fmla="*/ 93956 w 4547724"/>
              <a:gd name="connsiteY1" fmla="*/ 0 h 4693380"/>
              <a:gd name="connsiteX2" fmla="*/ 4453768 w 4547724"/>
              <a:gd name="connsiteY2" fmla="*/ 0 h 4693380"/>
              <a:gd name="connsiteX3" fmla="*/ 4547724 w 4547724"/>
              <a:gd name="connsiteY3" fmla="*/ 93956 h 4693380"/>
              <a:gd name="connsiteX4" fmla="*/ 3876085 w 4547724"/>
              <a:gd name="connsiteY4" fmla="*/ 4656068 h 4693380"/>
              <a:gd name="connsiteX5" fmla="*/ 3175227 w 4547724"/>
              <a:gd name="connsiteY5" fmla="*/ 4677196 h 4693380"/>
              <a:gd name="connsiteX6" fmla="*/ 93956 w 4547724"/>
              <a:gd name="connsiteY6" fmla="*/ 4693380 h 4693380"/>
              <a:gd name="connsiteX7" fmla="*/ 0 w 4547724"/>
              <a:gd name="connsiteY7" fmla="*/ 4599424 h 4693380"/>
              <a:gd name="connsiteX8" fmla="*/ 0 w 4547724"/>
              <a:gd name="connsiteY8" fmla="*/ 93956 h 4693380"/>
              <a:gd name="connsiteX0" fmla="*/ 0 w 4547724"/>
              <a:gd name="connsiteY0" fmla="*/ 93956 h 4695266"/>
              <a:gd name="connsiteX1" fmla="*/ 93956 w 4547724"/>
              <a:gd name="connsiteY1" fmla="*/ 0 h 4695266"/>
              <a:gd name="connsiteX2" fmla="*/ 4453768 w 4547724"/>
              <a:gd name="connsiteY2" fmla="*/ 0 h 4695266"/>
              <a:gd name="connsiteX3" fmla="*/ 4547724 w 4547724"/>
              <a:gd name="connsiteY3" fmla="*/ 93956 h 4695266"/>
              <a:gd name="connsiteX4" fmla="*/ 3876085 w 4547724"/>
              <a:gd name="connsiteY4" fmla="*/ 4656068 h 4695266"/>
              <a:gd name="connsiteX5" fmla="*/ 3167135 w 4547724"/>
              <a:gd name="connsiteY5" fmla="*/ 4693380 h 4695266"/>
              <a:gd name="connsiteX6" fmla="*/ 93956 w 4547724"/>
              <a:gd name="connsiteY6" fmla="*/ 4693380 h 4695266"/>
              <a:gd name="connsiteX7" fmla="*/ 0 w 4547724"/>
              <a:gd name="connsiteY7" fmla="*/ 4599424 h 4695266"/>
              <a:gd name="connsiteX8" fmla="*/ 0 w 4547724"/>
              <a:gd name="connsiteY8" fmla="*/ 93956 h 4695266"/>
              <a:gd name="connsiteX0" fmla="*/ 0 w 4547724"/>
              <a:gd name="connsiteY0" fmla="*/ 93956 h 4698041"/>
              <a:gd name="connsiteX1" fmla="*/ 93956 w 4547724"/>
              <a:gd name="connsiteY1" fmla="*/ 0 h 4698041"/>
              <a:gd name="connsiteX2" fmla="*/ 4453768 w 4547724"/>
              <a:gd name="connsiteY2" fmla="*/ 0 h 4698041"/>
              <a:gd name="connsiteX3" fmla="*/ 4547724 w 4547724"/>
              <a:gd name="connsiteY3" fmla="*/ 93956 h 4698041"/>
              <a:gd name="connsiteX4" fmla="*/ 3876085 w 4547724"/>
              <a:gd name="connsiteY4" fmla="*/ 4656068 h 4698041"/>
              <a:gd name="connsiteX5" fmla="*/ 3167135 w 4547724"/>
              <a:gd name="connsiteY5" fmla="*/ 4693380 h 4698041"/>
              <a:gd name="connsiteX6" fmla="*/ 93956 w 4547724"/>
              <a:gd name="connsiteY6" fmla="*/ 4693380 h 4698041"/>
              <a:gd name="connsiteX7" fmla="*/ 0 w 4547724"/>
              <a:gd name="connsiteY7" fmla="*/ 4599424 h 4698041"/>
              <a:gd name="connsiteX8" fmla="*/ 0 w 4547724"/>
              <a:gd name="connsiteY8" fmla="*/ 93956 h 4698041"/>
              <a:gd name="connsiteX0" fmla="*/ 0 w 4547724"/>
              <a:gd name="connsiteY0" fmla="*/ 93956 h 4711175"/>
              <a:gd name="connsiteX1" fmla="*/ 93956 w 4547724"/>
              <a:gd name="connsiteY1" fmla="*/ 0 h 4711175"/>
              <a:gd name="connsiteX2" fmla="*/ 4453768 w 4547724"/>
              <a:gd name="connsiteY2" fmla="*/ 0 h 4711175"/>
              <a:gd name="connsiteX3" fmla="*/ 4547724 w 4547724"/>
              <a:gd name="connsiteY3" fmla="*/ 93956 h 4711175"/>
              <a:gd name="connsiteX4" fmla="*/ 3876085 w 4547724"/>
              <a:gd name="connsiteY4" fmla="*/ 4679880 h 4711175"/>
              <a:gd name="connsiteX5" fmla="*/ 3167135 w 4547724"/>
              <a:gd name="connsiteY5" fmla="*/ 4693380 h 4711175"/>
              <a:gd name="connsiteX6" fmla="*/ 93956 w 4547724"/>
              <a:gd name="connsiteY6" fmla="*/ 4693380 h 4711175"/>
              <a:gd name="connsiteX7" fmla="*/ 0 w 4547724"/>
              <a:gd name="connsiteY7" fmla="*/ 4599424 h 4711175"/>
              <a:gd name="connsiteX8" fmla="*/ 0 w 4547724"/>
              <a:gd name="connsiteY8" fmla="*/ 93956 h 4711175"/>
              <a:gd name="connsiteX0" fmla="*/ 0 w 4547724"/>
              <a:gd name="connsiteY0" fmla="*/ 93956 h 4711175"/>
              <a:gd name="connsiteX1" fmla="*/ 93956 w 4547724"/>
              <a:gd name="connsiteY1" fmla="*/ 0 h 4711175"/>
              <a:gd name="connsiteX2" fmla="*/ 4453768 w 4547724"/>
              <a:gd name="connsiteY2" fmla="*/ 0 h 4711175"/>
              <a:gd name="connsiteX3" fmla="*/ 4547724 w 4547724"/>
              <a:gd name="connsiteY3" fmla="*/ 93956 h 4711175"/>
              <a:gd name="connsiteX4" fmla="*/ 3876085 w 4547724"/>
              <a:gd name="connsiteY4" fmla="*/ 4679880 h 4711175"/>
              <a:gd name="connsiteX5" fmla="*/ 3048072 w 4547724"/>
              <a:gd name="connsiteY5" fmla="*/ 4693380 h 4711175"/>
              <a:gd name="connsiteX6" fmla="*/ 93956 w 4547724"/>
              <a:gd name="connsiteY6" fmla="*/ 4693380 h 4711175"/>
              <a:gd name="connsiteX7" fmla="*/ 0 w 4547724"/>
              <a:gd name="connsiteY7" fmla="*/ 4599424 h 4711175"/>
              <a:gd name="connsiteX8" fmla="*/ 0 w 4547724"/>
              <a:gd name="connsiteY8" fmla="*/ 93956 h 4711175"/>
              <a:gd name="connsiteX0" fmla="*/ 0 w 4547724"/>
              <a:gd name="connsiteY0" fmla="*/ 93956 h 4707521"/>
              <a:gd name="connsiteX1" fmla="*/ 93956 w 4547724"/>
              <a:gd name="connsiteY1" fmla="*/ 0 h 4707521"/>
              <a:gd name="connsiteX2" fmla="*/ 4453768 w 4547724"/>
              <a:gd name="connsiteY2" fmla="*/ 0 h 4707521"/>
              <a:gd name="connsiteX3" fmla="*/ 4547724 w 4547724"/>
              <a:gd name="connsiteY3" fmla="*/ 93956 h 4707521"/>
              <a:gd name="connsiteX4" fmla="*/ 3876085 w 4547724"/>
              <a:gd name="connsiteY4" fmla="*/ 4679880 h 4707521"/>
              <a:gd name="connsiteX5" fmla="*/ 3048072 w 4547724"/>
              <a:gd name="connsiteY5" fmla="*/ 4693380 h 4707521"/>
              <a:gd name="connsiteX6" fmla="*/ 93956 w 4547724"/>
              <a:gd name="connsiteY6" fmla="*/ 4693380 h 4707521"/>
              <a:gd name="connsiteX7" fmla="*/ 0 w 4547724"/>
              <a:gd name="connsiteY7" fmla="*/ 4599424 h 4707521"/>
              <a:gd name="connsiteX8" fmla="*/ 0 w 4547724"/>
              <a:gd name="connsiteY8" fmla="*/ 93956 h 4707521"/>
              <a:gd name="connsiteX0" fmla="*/ 0 w 4547724"/>
              <a:gd name="connsiteY0" fmla="*/ 93956 h 4693380"/>
              <a:gd name="connsiteX1" fmla="*/ 93956 w 4547724"/>
              <a:gd name="connsiteY1" fmla="*/ 0 h 4693380"/>
              <a:gd name="connsiteX2" fmla="*/ 4453768 w 4547724"/>
              <a:gd name="connsiteY2" fmla="*/ 0 h 4693380"/>
              <a:gd name="connsiteX3" fmla="*/ 4547724 w 4547724"/>
              <a:gd name="connsiteY3" fmla="*/ 93956 h 4693380"/>
              <a:gd name="connsiteX4" fmla="*/ 3876085 w 4547724"/>
              <a:gd name="connsiteY4" fmla="*/ 4656068 h 4693380"/>
              <a:gd name="connsiteX5" fmla="*/ 3048072 w 4547724"/>
              <a:gd name="connsiteY5" fmla="*/ 4693380 h 4693380"/>
              <a:gd name="connsiteX6" fmla="*/ 93956 w 4547724"/>
              <a:gd name="connsiteY6" fmla="*/ 4693380 h 4693380"/>
              <a:gd name="connsiteX7" fmla="*/ 0 w 4547724"/>
              <a:gd name="connsiteY7" fmla="*/ 4599424 h 4693380"/>
              <a:gd name="connsiteX8" fmla="*/ 0 w 4547724"/>
              <a:gd name="connsiteY8" fmla="*/ 93956 h 4693380"/>
              <a:gd name="connsiteX0" fmla="*/ 0 w 4547724"/>
              <a:gd name="connsiteY0" fmla="*/ 93956 h 4693380"/>
              <a:gd name="connsiteX1" fmla="*/ 93956 w 4547724"/>
              <a:gd name="connsiteY1" fmla="*/ 0 h 4693380"/>
              <a:gd name="connsiteX2" fmla="*/ 4453768 w 4547724"/>
              <a:gd name="connsiteY2" fmla="*/ 0 h 4693380"/>
              <a:gd name="connsiteX3" fmla="*/ 4547724 w 4547724"/>
              <a:gd name="connsiteY3" fmla="*/ 93956 h 4693380"/>
              <a:gd name="connsiteX4" fmla="*/ 3876085 w 4547724"/>
              <a:gd name="connsiteY4" fmla="*/ 4656068 h 4693380"/>
              <a:gd name="connsiteX5" fmla="*/ 3048072 w 4547724"/>
              <a:gd name="connsiteY5" fmla="*/ 4693380 h 4693380"/>
              <a:gd name="connsiteX6" fmla="*/ 93956 w 4547724"/>
              <a:gd name="connsiteY6" fmla="*/ 4693380 h 4693380"/>
              <a:gd name="connsiteX7" fmla="*/ 0 w 4547724"/>
              <a:gd name="connsiteY7" fmla="*/ 4599424 h 4693380"/>
              <a:gd name="connsiteX8" fmla="*/ 0 w 4547724"/>
              <a:gd name="connsiteY8" fmla="*/ 93956 h 4693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47724" h="4693380">
                <a:moveTo>
                  <a:pt x="0" y="93956"/>
                </a:moveTo>
                <a:cubicBezTo>
                  <a:pt x="0" y="42066"/>
                  <a:pt x="42066" y="0"/>
                  <a:pt x="93956" y="0"/>
                </a:cubicBezTo>
                <a:lnTo>
                  <a:pt x="4453768" y="0"/>
                </a:lnTo>
                <a:cubicBezTo>
                  <a:pt x="4505658" y="0"/>
                  <a:pt x="4547724" y="42066"/>
                  <a:pt x="4547724" y="93956"/>
                </a:cubicBezTo>
                <a:lnTo>
                  <a:pt x="3876085" y="4656068"/>
                </a:lnTo>
                <a:cubicBezTo>
                  <a:pt x="3933235" y="4717483"/>
                  <a:pt x="3099962" y="4679093"/>
                  <a:pt x="3048072" y="4693380"/>
                </a:cubicBezTo>
                <a:lnTo>
                  <a:pt x="93956" y="4693380"/>
                </a:lnTo>
                <a:cubicBezTo>
                  <a:pt x="42066" y="4693380"/>
                  <a:pt x="0" y="4651314"/>
                  <a:pt x="0" y="4599424"/>
                </a:cubicBezTo>
                <a:lnTo>
                  <a:pt x="0" y="93956"/>
                </a:lnTo>
                <a:close/>
              </a:path>
            </a:pathLst>
          </a:custGeom>
          <a:solidFill>
            <a:srgbClr val="087B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IL" sz="1400" b="0" i="0" u="none" strike="noStrike" kern="0" cap="none" spc="0" normalizeH="0" baseline="0" noProof="0" dirty="0">
              <a:ln>
                <a:noFill/>
              </a:ln>
              <a:solidFill>
                <a:srgbClr val="FFFFFF"/>
              </a:solidFill>
              <a:effectLst/>
              <a:uLnTx/>
              <a:uFillTx/>
              <a:latin typeface="Arial"/>
              <a:ea typeface="+mn-ea"/>
              <a:cs typeface="+mn-cs"/>
              <a:sym typeface="Arial"/>
            </a:endParaRPr>
          </a:p>
        </p:txBody>
      </p:sp>
      <p:sp>
        <p:nvSpPr>
          <p:cNvPr id="28" name="תיבת טקסט 27">
            <a:extLst>
              <a:ext uri="{FF2B5EF4-FFF2-40B4-BE49-F238E27FC236}">
                <a16:creationId xmlns:a16="http://schemas.microsoft.com/office/drawing/2014/main" id="{69044BFB-F493-46A1-A06B-F6EC5341DE82}"/>
              </a:ext>
            </a:extLst>
          </p:cNvPr>
          <p:cNvSpPr txBox="1"/>
          <p:nvPr/>
        </p:nvSpPr>
        <p:spPr>
          <a:xfrm>
            <a:off x="5211271" y="922515"/>
            <a:ext cx="3429975" cy="2966005"/>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זמינותם הרבה כיום של מכשירים דיגיטליים לקריאה, לצד המסורת של ספרי ילדים מודפסים, מעלה את השאלה </a:t>
            </a:r>
            <a:r>
              <a:rPr kumimoji="0" lang="he-IL" sz="1400" b="0" i="0" u="none" strike="noStrike" kern="0" cap="none" spc="0" normalizeH="0" baseline="0" noProof="0" dirty="0">
                <a:ln>
                  <a:noFill/>
                </a:ln>
                <a:solidFill>
                  <a:schemeClr val="accent1"/>
                </a:solidFill>
                <a:effectLst/>
                <a:uLnTx/>
                <a:uFillTx/>
                <a:latin typeface="Arial"/>
                <a:ea typeface="Calibri" panose="020F0502020204030204" pitchFamily="34" charset="0"/>
                <a:cs typeface="Calibri" panose="020F0502020204030204" pitchFamily="34" charset="0"/>
                <a:sym typeface="Arial"/>
              </a:rPr>
              <a:t>איזה מדיום של קריאה – מודפס, או דיגיטלי - מתאים יותר ללמידה של קוראים צעירים.</a:t>
            </a:r>
            <a:r>
              <a:rPr kumimoji="0" lang="he-IL" sz="14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 </a:t>
            </a:r>
          </a:p>
          <a:p>
            <a:pPr lvl="0" algn="just" rtl="1">
              <a:lnSpc>
                <a:spcPct val="150000"/>
              </a:lnSpc>
              <a:defRPr/>
            </a:pPr>
            <a:r>
              <a:rPr kumimoji="0" lang="he-IL" sz="14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בניסיון לענות על שאלה זו נערכו מחקרים רבים שבחנו את ההבדלים </a:t>
            </a:r>
            <a:r>
              <a:rPr lang="he-IL" dirty="0">
                <a:ea typeface="Calibri" panose="020F0502020204030204" pitchFamily="34" charset="0"/>
                <a:cs typeface="Calibri" panose="020F0502020204030204" pitchFamily="34" charset="0"/>
              </a:rPr>
              <a:t>בין קריאת ספר מודפס לעומת ספר דיגיטלי</a:t>
            </a:r>
            <a:r>
              <a:rPr kumimoji="0" lang="he-IL" sz="1400" b="0" i="0" u="none" strike="noStrike" kern="0" cap="none" spc="0" normalizeH="0" baseline="0" noProof="0" dirty="0">
                <a:ln>
                  <a:noFill/>
                </a:ln>
                <a:solidFill>
                  <a:srgbClr val="000000"/>
                </a:solidFill>
                <a:effectLst/>
                <a:uLnTx/>
                <a:uFillTx/>
                <a:latin typeface="Arial"/>
                <a:ea typeface="Calibri" panose="020F0502020204030204" pitchFamily="34" charset="0"/>
                <a:cs typeface="Calibri" panose="020F0502020204030204" pitchFamily="34" charset="0"/>
                <a:sym typeface="Arial"/>
              </a:rPr>
              <a:t>. המאמר שלפנינו מציג מטא-אנליזה של מחקרים אלה.</a:t>
            </a:r>
            <a:endParaRPr kumimoji="0" lang="he-IL"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29" name="Google Shape;69;p15">
            <a:extLst>
              <a:ext uri="{FF2B5EF4-FFF2-40B4-BE49-F238E27FC236}">
                <a16:creationId xmlns:a16="http://schemas.microsoft.com/office/drawing/2014/main" id="{1A39B4AB-C9B5-48D8-86B7-73FB4301A509}"/>
              </a:ext>
            </a:extLst>
          </p:cNvPr>
          <p:cNvSpPr txBox="1">
            <a:spLocks/>
          </p:cNvSpPr>
          <p:nvPr/>
        </p:nvSpPr>
        <p:spPr>
          <a:xfrm>
            <a:off x="1902813" y="349815"/>
            <a:ext cx="2612679" cy="572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1">
              <a:lnSpc>
                <a:spcPct val="100000"/>
              </a:lnSpc>
              <a:spcBef>
                <a:spcPts val="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1pPr>
            <a:lvl2pPr marR="0" lvl="1"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2pPr>
            <a:lvl3pPr marR="0" lvl="2"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3pPr>
            <a:lvl4pPr marR="0" lvl="3"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4pPr>
            <a:lvl5pPr marR="0" lvl="4"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5pPr>
            <a:lvl6pPr marR="0" lvl="5"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6pPr>
            <a:lvl7pPr marR="0" lvl="6"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7pPr>
            <a:lvl8pPr marR="0" lvl="7"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8pPr>
            <a:lvl9pPr marR="0" lvl="8" algn="l" rtl="1">
              <a:lnSpc>
                <a:spcPct val="100000"/>
              </a:lnSpc>
              <a:spcBef>
                <a:spcPts val="0"/>
              </a:spcBef>
              <a:spcAft>
                <a:spcPts val="0"/>
              </a:spcAft>
              <a:buClr>
                <a:schemeClr val="dk1"/>
              </a:buClr>
              <a:buSzPts val="2400"/>
              <a:buFont typeface="Assistant"/>
              <a:buNone/>
              <a:defRPr sz="2400" b="0" i="0" u="none" strike="noStrike" cap="none">
                <a:solidFill>
                  <a:schemeClr val="dk1"/>
                </a:solidFill>
                <a:latin typeface="Assistant"/>
                <a:ea typeface="Assistant"/>
                <a:cs typeface="Assistant"/>
                <a:sym typeface="Assistant"/>
              </a:defRPr>
            </a:lvl9pPr>
          </a:lstStyle>
          <a:p>
            <a:pPr marL="0" marR="0" lvl="0" indent="0" algn="r" defTabSz="914400" rtl="1" eaLnBrk="1" fontAlgn="auto" latinLnBrk="0" hangingPunct="1">
              <a:lnSpc>
                <a:spcPct val="100000"/>
              </a:lnSpc>
              <a:spcBef>
                <a:spcPts val="0"/>
              </a:spcBef>
              <a:spcAft>
                <a:spcPts val="0"/>
              </a:spcAft>
              <a:buClr>
                <a:srgbClr val="000000"/>
              </a:buClr>
              <a:buSzPts val="2400"/>
              <a:buFont typeface="Arial"/>
              <a:buNone/>
              <a:tabLst/>
              <a:defRPr/>
            </a:pPr>
            <a:r>
              <a:rPr kumimoji="0" lang="he-IL" sz="3000" b="0" i="0" u="none" strike="noStrike" kern="0" cap="none" spc="0" normalizeH="0" baseline="0" noProof="0" dirty="0">
                <a:ln>
                  <a:noFill/>
                </a:ln>
                <a:solidFill>
                  <a:srgbClr val="FFFFFF"/>
                </a:solidFill>
                <a:effectLst/>
                <a:uLnTx/>
                <a:uFillTx/>
                <a:latin typeface="Calibri"/>
                <a:ea typeface="Calibri"/>
                <a:cs typeface="Calibri"/>
                <a:sym typeface="Calibri"/>
              </a:rPr>
              <a:t>תוכן העניינים</a:t>
            </a:r>
            <a:endParaRPr kumimoji="0" lang="he-IL" sz="3000" b="0" i="0" u="none" strike="noStrike" kern="0" cap="none" spc="0" normalizeH="0" baseline="0" noProof="0" dirty="0">
              <a:ln>
                <a:noFill/>
              </a:ln>
              <a:solidFill>
                <a:srgbClr val="FFFFFF"/>
              </a:solidFill>
              <a:effectLst/>
              <a:uLnTx/>
              <a:uFillTx/>
              <a:latin typeface="Arial"/>
              <a:cs typeface="Arial"/>
              <a:sym typeface="Arial"/>
            </a:endParaRPr>
          </a:p>
        </p:txBody>
      </p:sp>
      <p:sp>
        <p:nvSpPr>
          <p:cNvPr id="3" name="Oval 2">
            <a:extLst>
              <a:ext uri="{FF2B5EF4-FFF2-40B4-BE49-F238E27FC236}">
                <a16:creationId xmlns:a16="http://schemas.microsoft.com/office/drawing/2014/main" id="{C4DE9A36-B9EF-449F-9717-8C7317D3C786}"/>
              </a:ext>
            </a:extLst>
          </p:cNvPr>
          <p:cNvSpPr/>
          <p:nvPr/>
        </p:nvSpPr>
        <p:spPr>
          <a:xfrm>
            <a:off x="4530646" y="1070028"/>
            <a:ext cx="323294" cy="323294"/>
          </a:xfrm>
          <a:prstGeom prst="ellipse">
            <a:avLst/>
          </a:prstGeom>
          <a:solidFill>
            <a:schemeClr val="bg1"/>
          </a:solidFill>
          <a:ln w="12700">
            <a:solidFill>
              <a:srgbClr val="087B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solidFill>
                  <a:srgbClr val="087BF8"/>
                </a:solidFill>
                <a:effectLst/>
                <a:uLnTx/>
                <a:uFillTx/>
                <a:latin typeface="Arial"/>
                <a:ea typeface="+mn-ea"/>
                <a:cs typeface="Arial" panose="020B0604020202020204" pitchFamily="34" charset="0"/>
                <a:sym typeface="Arial"/>
              </a:rPr>
              <a:t>1</a:t>
            </a:r>
            <a:endParaRPr kumimoji="0" lang="en-IL" sz="1400" b="0" i="0" u="none" strike="noStrike" kern="0" cap="none" spc="0" normalizeH="0" baseline="0" noProof="0" dirty="0">
              <a:ln>
                <a:noFill/>
              </a:ln>
              <a:solidFill>
                <a:srgbClr val="087BF8"/>
              </a:solidFill>
              <a:effectLst/>
              <a:uLnTx/>
              <a:uFillTx/>
              <a:latin typeface="Arial"/>
              <a:ea typeface="+mn-ea"/>
              <a:cs typeface="+mn-cs"/>
              <a:sym typeface="Arial"/>
            </a:endParaRPr>
          </a:p>
        </p:txBody>
      </p:sp>
      <p:sp>
        <p:nvSpPr>
          <p:cNvPr id="12" name="Oval 11">
            <a:extLst>
              <a:ext uri="{FF2B5EF4-FFF2-40B4-BE49-F238E27FC236}">
                <a16:creationId xmlns:a16="http://schemas.microsoft.com/office/drawing/2014/main" id="{4D458DB7-A572-46F8-A69B-601CE7CAC822}"/>
              </a:ext>
            </a:extLst>
          </p:cNvPr>
          <p:cNvSpPr/>
          <p:nvPr/>
        </p:nvSpPr>
        <p:spPr>
          <a:xfrm>
            <a:off x="4451019" y="1670869"/>
            <a:ext cx="323294" cy="323294"/>
          </a:xfrm>
          <a:prstGeom prst="ellipse">
            <a:avLst/>
          </a:prstGeom>
          <a:solidFill>
            <a:schemeClr val="bg1"/>
          </a:solidFill>
          <a:ln w="12700">
            <a:solidFill>
              <a:srgbClr val="087B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solidFill>
                  <a:srgbClr val="087BF8"/>
                </a:solidFill>
                <a:effectLst/>
                <a:uLnTx/>
                <a:uFillTx/>
                <a:latin typeface="Arial"/>
                <a:ea typeface="+mn-ea"/>
                <a:cs typeface="Arial" panose="020B0604020202020204" pitchFamily="34" charset="0"/>
                <a:sym typeface="Arial"/>
              </a:rPr>
              <a:t>2</a:t>
            </a:r>
            <a:endParaRPr kumimoji="0" lang="en-IL" sz="1400" b="0" i="0" u="none" strike="noStrike" kern="0" cap="none" spc="0" normalizeH="0" baseline="0" noProof="0" dirty="0">
              <a:ln>
                <a:noFill/>
              </a:ln>
              <a:solidFill>
                <a:srgbClr val="087BF8"/>
              </a:solidFill>
              <a:effectLst/>
              <a:uLnTx/>
              <a:uFillTx/>
              <a:latin typeface="Arial"/>
              <a:ea typeface="+mn-ea"/>
              <a:cs typeface="+mn-cs"/>
              <a:sym typeface="Arial"/>
            </a:endParaRPr>
          </a:p>
        </p:txBody>
      </p:sp>
      <p:sp>
        <p:nvSpPr>
          <p:cNvPr id="16" name="Oval 15">
            <a:extLst>
              <a:ext uri="{FF2B5EF4-FFF2-40B4-BE49-F238E27FC236}">
                <a16:creationId xmlns:a16="http://schemas.microsoft.com/office/drawing/2014/main" id="{CAB26619-1A7A-4586-899A-E583B1A2A4D1}"/>
              </a:ext>
            </a:extLst>
          </p:cNvPr>
          <p:cNvSpPr/>
          <p:nvPr/>
        </p:nvSpPr>
        <p:spPr>
          <a:xfrm>
            <a:off x="4336904" y="2311145"/>
            <a:ext cx="323294" cy="323294"/>
          </a:xfrm>
          <a:prstGeom prst="ellipse">
            <a:avLst/>
          </a:prstGeom>
          <a:solidFill>
            <a:schemeClr val="bg1"/>
          </a:solidFill>
          <a:ln w="12700">
            <a:solidFill>
              <a:srgbClr val="087B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solidFill>
                  <a:srgbClr val="087BF8"/>
                </a:solidFill>
                <a:effectLst/>
                <a:uLnTx/>
                <a:uFillTx/>
                <a:latin typeface="Arial"/>
                <a:ea typeface="+mn-ea"/>
                <a:cs typeface="Arial" panose="020B0604020202020204" pitchFamily="34" charset="0"/>
                <a:sym typeface="Arial"/>
              </a:rPr>
              <a:t>3</a:t>
            </a:r>
            <a:endParaRPr kumimoji="0" lang="en-IL" sz="1400" b="0" i="0" u="none" strike="noStrike" kern="0" cap="none" spc="0" normalizeH="0" baseline="0" noProof="0" dirty="0">
              <a:ln>
                <a:noFill/>
              </a:ln>
              <a:solidFill>
                <a:srgbClr val="087BF8"/>
              </a:solidFill>
              <a:effectLst/>
              <a:uLnTx/>
              <a:uFillTx/>
              <a:latin typeface="Arial"/>
              <a:ea typeface="+mn-ea"/>
              <a:cs typeface="+mn-cs"/>
              <a:sym typeface="Arial"/>
            </a:endParaRPr>
          </a:p>
        </p:txBody>
      </p:sp>
      <p:sp>
        <p:nvSpPr>
          <p:cNvPr id="19" name="Oval 18">
            <a:extLst>
              <a:ext uri="{FF2B5EF4-FFF2-40B4-BE49-F238E27FC236}">
                <a16:creationId xmlns:a16="http://schemas.microsoft.com/office/drawing/2014/main" id="{7A3B9610-436D-42FA-AECF-25607347DF44}"/>
              </a:ext>
            </a:extLst>
          </p:cNvPr>
          <p:cNvSpPr/>
          <p:nvPr/>
        </p:nvSpPr>
        <p:spPr>
          <a:xfrm>
            <a:off x="4253295" y="2945683"/>
            <a:ext cx="323294" cy="323294"/>
          </a:xfrm>
          <a:prstGeom prst="ellipse">
            <a:avLst/>
          </a:prstGeom>
          <a:solidFill>
            <a:schemeClr val="bg1"/>
          </a:solidFill>
          <a:ln w="12700">
            <a:solidFill>
              <a:srgbClr val="087B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solidFill>
                  <a:srgbClr val="087BF8"/>
                </a:solidFill>
                <a:effectLst/>
                <a:uLnTx/>
                <a:uFillTx/>
                <a:latin typeface="Arial"/>
                <a:ea typeface="+mn-ea"/>
                <a:cs typeface="Arial" panose="020B0604020202020204" pitchFamily="34" charset="0"/>
                <a:sym typeface="Arial"/>
              </a:rPr>
              <a:t>4</a:t>
            </a:r>
            <a:endParaRPr kumimoji="0" lang="en-IL" sz="1400" b="0" i="0" u="none" strike="noStrike" kern="0" cap="none" spc="0" normalizeH="0" baseline="0" noProof="0" dirty="0">
              <a:ln>
                <a:noFill/>
              </a:ln>
              <a:solidFill>
                <a:srgbClr val="087BF8"/>
              </a:solidFill>
              <a:effectLst/>
              <a:uLnTx/>
              <a:uFillTx/>
              <a:latin typeface="Arial"/>
              <a:ea typeface="+mn-ea"/>
              <a:cs typeface="+mn-cs"/>
              <a:sym typeface="Arial"/>
            </a:endParaRPr>
          </a:p>
        </p:txBody>
      </p:sp>
      <p:sp>
        <p:nvSpPr>
          <p:cNvPr id="22" name="Oval 21">
            <a:extLst>
              <a:ext uri="{FF2B5EF4-FFF2-40B4-BE49-F238E27FC236}">
                <a16:creationId xmlns:a16="http://schemas.microsoft.com/office/drawing/2014/main" id="{68000612-7027-4876-8FAB-E08C0B043BFC}"/>
              </a:ext>
            </a:extLst>
          </p:cNvPr>
          <p:cNvSpPr/>
          <p:nvPr/>
        </p:nvSpPr>
        <p:spPr>
          <a:xfrm>
            <a:off x="4127725" y="3597455"/>
            <a:ext cx="323294" cy="323294"/>
          </a:xfrm>
          <a:prstGeom prst="ellipse">
            <a:avLst/>
          </a:prstGeom>
          <a:solidFill>
            <a:schemeClr val="bg1"/>
          </a:solidFill>
          <a:ln w="12700">
            <a:solidFill>
              <a:srgbClr val="087B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solidFill>
                  <a:srgbClr val="087BF8"/>
                </a:solidFill>
                <a:effectLst/>
                <a:uLnTx/>
                <a:uFillTx/>
                <a:latin typeface="Arial"/>
                <a:ea typeface="+mn-ea"/>
                <a:cs typeface="Arial" panose="020B0604020202020204" pitchFamily="34" charset="0"/>
                <a:sym typeface="Arial"/>
              </a:rPr>
              <a:t>5</a:t>
            </a:r>
            <a:endParaRPr kumimoji="0" lang="en-IL" sz="1400" b="0" i="0" u="none" strike="noStrike" kern="0" cap="none" spc="0" normalizeH="0" baseline="0" noProof="0" dirty="0">
              <a:ln>
                <a:noFill/>
              </a:ln>
              <a:solidFill>
                <a:srgbClr val="087BF8"/>
              </a:solidFill>
              <a:effectLst/>
              <a:uLnTx/>
              <a:uFillTx/>
              <a:latin typeface="Arial"/>
              <a:ea typeface="+mn-ea"/>
              <a:cs typeface="+mn-cs"/>
              <a:sym typeface="Arial"/>
            </a:endParaRPr>
          </a:p>
        </p:txBody>
      </p:sp>
      <p:sp>
        <p:nvSpPr>
          <p:cNvPr id="25" name="תיבת טקסט 14">
            <a:extLst>
              <a:ext uri="{FF2B5EF4-FFF2-40B4-BE49-F238E27FC236}">
                <a16:creationId xmlns:a16="http://schemas.microsoft.com/office/drawing/2014/main" id="{394AC8C6-B92A-4479-8723-0EBFA829E21D}"/>
              </a:ext>
            </a:extLst>
          </p:cNvPr>
          <p:cNvSpPr txBox="1"/>
          <p:nvPr/>
        </p:nvSpPr>
        <p:spPr>
          <a:xfrm>
            <a:off x="641559" y="1000318"/>
            <a:ext cx="3809460" cy="382092"/>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rPr>
              <a:t>רקע</a:t>
            </a:r>
          </a:p>
        </p:txBody>
      </p:sp>
      <p:sp>
        <p:nvSpPr>
          <p:cNvPr id="26" name="תיבת טקסט 14">
            <a:extLst>
              <a:ext uri="{FF2B5EF4-FFF2-40B4-BE49-F238E27FC236}">
                <a16:creationId xmlns:a16="http://schemas.microsoft.com/office/drawing/2014/main" id="{07AE3F7A-8C89-4D22-9E6E-EA36B3FDADD4}"/>
              </a:ext>
            </a:extLst>
          </p:cNvPr>
          <p:cNvSpPr txBox="1"/>
          <p:nvPr/>
        </p:nvSpPr>
        <p:spPr>
          <a:xfrm>
            <a:off x="564052" y="1575426"/>
            <a:ext cx="3809460" cy="382092"/>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rPr>
              <a:t>שאלות המחקר</a:t>
            </a:r>
          </a:p>
        </p:txBody>
      </p:sp>
      <p:sp>
        <p:nvSpPr>
          <p:cNvPr id="27" name="תיבת טקסט 14">
            <a:extLst>
              <a:ext uri="{FF2B5EF4-FFF2-40B4-BE49-F238E27FC236}">
                <a16:creationId xmlns:a16="http://schemas.microsoft.com/office/drawing/2014/main" id="{333C1C9F-4430-456E-9AD2-39F1524AE627}"/>
              </a:ext>
            </a:extLst>
          </p:cNvPr>
          <p:cNvSpPr txBox="1"/>
          <p:nvPr/>
        </p:nvSpPr>
        <p:spPr>
          <a:xfrm>
            <a:off x="425953" y="2210205"/>
            <a:ext cx="3809460" cy="382092"/>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rPr>
              <a:t>המדדים שנבדקו ותוצאות המחקר</a:t>
            </a:r>
          </a:p>
        </p:txBody>
      </p:sp>
      <p:sp>
        <p:nvSpPr>
          <p:cNvPr id="30" name="תיבת טקסט 14">
            <a:extLst>
              <a:ext uri="{FF2B5EF4-FFF2-40B4-BE49-F238E27FC236}">
                <a16:creationId xmlns:a16="http://schemas.microsoft.com/office/drawing/2014/main" id="{3F783B8D-3934-4D04-BD29-D72DB22431E3}"/>
              </a:ext>
            </a:extLst>
          </p:cNvPr>
          <p:cNvSpPr txBox="1"/>
          <p:nvPr/>
        </p:nvSpPr>
        <p:spPr>
          <a:xfrm>
            <a:off x="265170" y="2886885"/>
            <a:ext cx="3809460" cy="382092"/>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he-IL" sz="1400" b="0" i="0" u="none" strike="noStrike" kern="0" cap="none" spc="0" normalizeH="0" baseline="0" noProof="0">
                <a:ln>
                  <a:noFill/>
                </a:ln>
                <a:effectLst/>
                <a:uLnTx/>
                <a:uFillTx/>
                <a:latin typeface="Calibri" panose="020F0502020204030204" pitchFamily="34" charset="0"/>
                <a:cs typeface="Calibri" panose="020F0502020204030204" pitchFamily="34" charset="0"/>
                <a:sym typeface="Arial"/>
              </a:rPr>
              <a:t>הממצאים </a:t>
            </a:r>
            <a:endParaRPr kumimoji="0" lang="he-IL" sz="14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endParaRPr>
          </a:p>
        </p:txBody>
      </p:sp>
      <p:sp>
        <p:nvSpPr>
          <p:cNvPr id="31" name="תיבת טקסט 14">
            <a:extLst>
              <a:ext uri="{FF2B5EF4-FFF2-40B4-BE49-F238E27FC236}">
                <a16:creationId xmlns:a16="http://schemas.microsoft.com/office/drawing/2014/main" id="{9D88D369-F44C-4B12-8D1A-BBCB19361FAE}"/>
              </a:ext>
            </a:extLst>
          </p:cNvPr>
          <p:cNvSpPr txBox="1"/>
          <p:nvPr/>
        </p:nvSpPr>
        <p:spPr>
          <a:xfrm>
            <a:off x="139600" y="3509191"/>
            <a:ext cx="3809460" cy="382092"/>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
                <a:srgbClr val="000000"/>
              </a:buClr>
              <a:buSzTx/>
              <a:buFont typeface="Arial"/>
              <a:buNone/>
              <a:tabLst/>
              <a:defRPr/>
            </a:pPr>
            <a:r>
              <a:rPr kumimoji="0" lang="he-IL" sz="1400" b="0" i="0" u="none" strike="noStrike" kern="0" cap="none" spc="0" normalizeH="0" baseline="0" noProof="0" dirty="0">
                <a:ln>
                  <a:noFill/>
                </a:ln>
                <a:effectLst/>
                <a:uLnTx/>
                <a:uFillTx/>
                <a:latin typeface="Calibri" panose="020F0502020204030204" pitchFamily="34" charset="0"/>
                <a:cs typeface="Calibri" panose="020F0502020204030204" pitchFamily="34" charset="0"/>
                <a:sym typeface="Arial"/>
              </a:rPr>
              <a:t>מסקנות והשלכות מעשיות</a:t>
            </a:r>
          </a:p>
        </p:txBody>
      </p:sp>
    </p:spTree>
    <p:custDataLst>
      <p:tags r:id="rId1"/>
    </p:custDataLst>
    <p:extLst>
      <p:ext uri="{BB962C8B-B14F-4D97-AF65-F5344CB8AC3E}">
        <p14:creationId xmlns:p14="http://schemas.microsoft.com/office/powerpoint/2010/main" val="3461295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2466652" y="157907"/>
            <a:ext cx="5825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רקע: המניעים לביצוע המחקר </a:t>
            </a:r>
            <a:endParaRPr sz="3000" dirty="0">
              <a:solidFill>
                <a:srgbClr val="285788"/>
              </a:solidFill>
            </a:endParaRPr>
          </a:p>
        </p:txBody>
      </p:sp>
      <p:pic>
        <p:nvPicPr>
          <p:cNvPr id="4" name="גרפיקה 3" descr="לספר סיפור קו מיתאר">
            <a:extLst>
              <a:ext uri="{FF2B5EF4-FFF2-40B4-BE49-F238E27FC236}">
                <a16:creationId xmlns:a16="http://schemas.microsoft.com/office/drawing/2014/main" id="{25857464-578F-405F-B1D4-A14F8EAF13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421384" y="2031650"/>
            <a:ext cx="310240" cy="310240"/>
          </a:xfrm>
          <a:prstGeom prst="rect">
            <a:avLst/>
          </a:prstGeom>
        </p:spPr>
      </p:pic>
      <p:sp>
        <p:nvSpPr>
          <p:cNvPr id="5" name="תיבת טקסט 4">
            <a:extLst>
              <a:ext uri="{FF2B5EF4-FFF2-40B4-BE49-F238E27FC236}">
                <a16:creationId xmlns:a16="http://schemas.microsoft.com/office/drawing/2014/main" id="{33308257-6A30-4239-B6DE-BFBD8F62F8F5}"/>
              </a:ext>
            </a:extLst>
          </p:cNvPr>
          <p:cNvSpPr txBox="1"/>
          <p:nvPr/>
        </p:nvSpPr>
        <p:spPr>
          <a:xfrm>
            <a:off x="1326773" y="2046054"/>
            <a:ext cx="6965577" cy="338554"/>
          </a:xfrm>
          <a:prstGeom prst="rect">
            <a:avLst/>
          </a:prstGeom>
          <a:noFill/>
        </p:spPr>
        <p:txBody>
          <a:bodyPr wrap="square" rtlCol="1">
            <a:spAutoFit/>
          </a:bodyPr>
          <a:lstStyle/>
          <a:p>
            <a:pPr algn="r" rtl="1"/>
            <a:r>
              <a:rPr lang="he-IL" sz="1600" dirty="0">
                <a:latin typeface="Calibri" panose="020F0502020204030204" pitchFamily="34" charset="0"/>
                <a:cs typeface="Calibri" panose="020F0502020204030204" pitchFamily="34" charset="0"/>
              </a:rPr>
              <a:t>מחקרים רבים הראו כי ביצועי הקריאה של </a:t>
            </a:r>
            <a:r>
              <a:rPr lang="he-IL" sz="1600" b="1" dirty="0">
                <a:latin typeface="Calibri" panose="020F0502020204030204" pitchFamily="34" charset="0"/>
                <a:cs typeface="Calibri" panose="020F0502020204030204" pitchFamily="34" charset="0"/>
              </a:rPr>
              <a:t>קוראים מיומנים </a:t>
            </a:r>
            <a:r>
              <a:rPr lang="he-IL" sz="1600" dirty="0">
                <a:latin typeface="Calibri" panose="020F0502020204030204" pitchFamily="34" charset="0"/>
                <a:cs typeface="Calibri" panose="020F0502020204030204" pitchFamily="34" charset="0"/>
              </a:rPr>
              <a:t>טובים יותר כאשר קוראים מנייר.</a:t>
            </a:r>
          </a:p>
        </p:txBody>
      </p:sp>
      <p:pic>
        <p:nvPicPr>
          <p:cNvPr id="7" name="גרפיקה 6" descr="לספר סיפור קו מיתאר">
            <a:extLst>
              <a:ext uri="{FF2B5EF4-FFF2-40B4-BE49-F238E27FC236}">
                <a16:creationId xmlns:a16="http://schemas.microsoft.com/office/drawing/2014/main" id="{1893D04C-FFD5-4399-8C4B-8201A35761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421384" y="2768719"/>
            <a:ext cx="310240" cy="310240"/>
          </a:xfrm>
          <a:prstGeom prst="rect">
            <a:avLst/>
          </a:prstGeom>
        </p:spPr>
      </p:pic>
      <p:sp>
        <p:nvSpPr>
          <p:cNvPr id="8" name="תיבת טקסט 7">
            <a:extLst>
              <a:ext uri="{FF2B5EF4-FFF2-40B4-BE49-F238E27FC236}">
                <a16:creationId xmlns:a16="http://schemas.microsoft.com/office/drawing/2014/main" id="{BD5C7883-73BF-4CD7-943A-457A2BBF9941}"/>
              </a:ext>
            </a:extLst>
          </p:cNvPr>
          <p:cNvSpPr txBox="1"/>
          <p:nvPr/>
        </p:nvSpPr>
        <p:spPr>
          <a:xfrm>
            <a:off x="337705" y="2783123"/>
            <a:ext cx="7954645" cy="584775"/>
          </a:xfrm>
          <a:prstGeom prst="rect">
            <a:avLst/>
          </a:prstGeom>
          <a:noFill/>
        </p:spPr>
        <p:txBody>
          <a:bodyPr wrap="square" rtlCol="1">
            <a:spAutoFit/>
          </a:bodyPr>
          <a:lstStyle/>
          <a:p>
            <a:pPr algn="r" rtl="1"/>
            <a:r>
              <a:rPr lang="he-IL" sz="1600" dirty="0">
                <a:latin typeface="Calibri" panose="020F0502020204030204" pitchFamily="34" charset="0"/>
                <a:cs typeface="Calibri" panose="020F0502020204030204" pitchFamily="34" charset="0"/>
              </a:rPr>
              <a:t>עבור ילדים בשלבים מוקדמים של אוריינות קריאה אין עדיין מספיק עדויות שמצביעות על עדיפות בין קריאה מנייר או ממסך.</a:t>
            </a:r>
          </a:p>
        </p:txBody>
      </p:sp>
      <p:pic>
        <p:nvPicPr>
          <p:cNvPr id="13" name="גרפיקה 12" descr="לספר סיפור קו מיתאר">
            <a:extLst>
              <a:ext uri="{FF2B5EF4-FFF2-40B4-BE49-F238E27FC236}">
                <a16:creationId xmlns:a16="http://schemas.microsoft.com/office/drawing/2014/main" id="{AB55674D-BDCF-49EA-AA0C-F8076D307F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421384" y="3491023"/>
            <a:ext cx="310240" cy="310240"/>
          </a:xfrm>
          <a:prstGeom prst="rect">
            <a:avLst/>
          </a:prstGeom>
        </p:spPr>
      </p:pic>
      <p:sp>
        <p:nvSpPr>
          <p:cNvPr id="14" name="תיבת טקסט 13">
            <a:extLst>
              <a:ext uri="{FF2B5EF4-FFF2-40B4-BE49-F238E27FC236}">
                <a16:creationId xmlns:a16="http://schemas.microsoft.com/office/drawing/2014/main" id="{7CA6470A-8974-4DFB-AA65-D974FA4802C0}"/>
              </a:ext>
            </a:extLst>
          </p:cNvPr>
          <p:cNvSpPr txBox="1"/>
          <p:nvPr/>
        </p:nvSpPr>
        <p:spPr>
          <a:xfrm>
            <a:off x="98611" y="3505427"/>
            <a:ext cx="8193740" cy="584775"/>
          </a:xfrm>
          <a:prstGeom prst="rect">
            <a:avLst/>
          </a:prstGeom>
          <a:noFill/>
        </p:spPr>
        <p:txBody>
          <a:bodyPr wrap="square" rtlCol="1">
            <a:spAutoFit/>
          </a:bodyPr>
          <a:lstStyle/>
          <a:p>
            <a:pPr algn="r" rtl="1"/>
            <a:r>
              <a:rPr lang="he-IL" sz="1600" dirty="0">
                <a:effectLst/>
                <a:ea typeface="Calibri" panose="020F0502020204030204" pitchFamily="34" charset="0"/>
                <a:cs typeface="Calibri" panose="020F0502020204030204" pitchFamily="34" charset="0"/>
              </a:rPr>
              <a:t>חשוב לזכור: ילדים צעירים לא מסוגלים עדיין לקרוא לבד, לכן יש לברר </a:t>
            </a:r>
            <a:r>
              <a:rPr lang="he-IL" sz="1600" dirty="0">
                <a:solidFill>
                  <a:schemeClr val="accent1">
                    <a:lumMod val="50000"/>
                  </a:schemeClr>
                </a:solidFill>
                <a:effectLst/>
                <a:ea typeface="Calibri" panose="020F0502020204030204" pitchFamily="34" charset="0"/>
                <a:cs typeface="Calibri" panose="020F0502020204030204" pitchFamily="34" charset="0"/>
              </a:rPr>
              <a:t>האם ספרים דיגיטליים יכולים לתת מספיק תמיכה כדי שילדים יוכלו להבין אותם באופן עצמאי.  </a:t>
            </a:r>
            <a:endParaRPr lang="he-IL" sz="1600" dirty="0">
              <a:solidFill>
                <a:schemeClr val="accent1">
                  <a:lumMod val="50000"/>
                </a:schemeClr>
              </a:solidFill>
              <a:latin typeface="Calibri" panose="020F0502020204030204" pitchFamily="34" charset="0"/>
              <a:cs typeface="Calibri" panose="020F0502020204030204" pitchFamily="34" charset="0"/>
            </a:endParaRPr>
          </a:p>
        </p:txBody>
      </p:sp>
      <p:pic>
        <p:nvPicPr>
          <p:cNvPr id="15" name="גרפיקה 14" descr="לספר סיפור קו מיתאר">
            <a:extLst>
              <a:ext uri="{FF2B5EF4-FFF2-40B4-BE49-F238E27FC236}">
                <a16:creationId xmlns:a16="http://schemas.microsoft.com/office/drawing/2014/main" id="{56649C80-0963-474A-837B-021D9E2886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421384" y="1310647"/>
            <a:ext cx="310240" cy="310240"/>
          </a:xfrm>
          <a:prstGeom prst="rect">
            <a:avLst/>
          </a:prstGeom>
        </p:spPr>
      </p:pic>
      <p:sp>
        <p:nvSpPr>
          <p:cNvPr id="16" name="תיבת טקסט 15">
            <a:extLst>
              <a:ext uri="{FF2B5EF4-FFF2-40B4-BE49-F238E27FC236}">
                <a16:creationId xmlns:a16="http://schemas.microsoft.com/office/drawing/2014/main" id="{4B9BE6EC-B5FE-4793-BE20-F91CDC10474C}"/>
              </a:ext>
            </a:extLst>
          </p:cNvPr>
          <p:cNvSpPr txBox="1"/>
          <p:nvPr/>
        </p:nvSpPr>
        <p:spPr>
          <a:xfrm>
            <a:off x="161365" y="1325051"/>
            <a:ext cx="8130985" cy="584775"/>
          </a:xfrm>
          <a:prstGeom prst="rect">
            <a:avLst/>
          </a:prstGeom>
          <a:noFill/>
        </p:spPr>
        <p:txBody>
          <a:bodyPr wrap="square" rtlCol="1">
            <a:spAutoFit/>
          </a:bodyPr>
          <a:lstStyle/>
          <a:p>
            <a:pPr algn="r" rtl="1"/>
            <a:r>
              <a:rPr lang="he-IL" sz="1600" dirty="0">
                <a:solidFill>
                  <a:schemeClr val="accent1">
                    <a:lumMod val="50000"/>
                  </a:schemeClr>
                </a:solidFill>
                <a:effectLst/>
                <a:ea typeface="Calibri" panose="020F0502020204030204" pitchFamily="34" charset="0"/>
                <a:cs typeface="Calibri" panose="020F0502020204030204" pitchFamily="34" charset="0"/>
              </a:rPr>
              <a:t>השאלה המרכזית</a:t>
            </a:r>
            <a:r>
              <a:rPr lang="he-IL" sz="1600" dirty="0">
                <a:effectLst/>
                <a:ea typeface="Calibri" panose="020F0502020204030204" pitchFamily="34" charset="0"/>
                <a:cs typeface="Calibri" panose="020F0502020204030204" pitchFamily="34" charset="0"/>
              </a:rPr>
              <a:t>: איזה מדיום של קריאת ספרים – מודפס, או דיגיטלי – מתאים יותר ללמידה של קוראים צעירים?</a:t>
            </a:r>
            <a:endParaRPr lang="he-IL" sz="1600" dirty="0">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2466652" y="157907"/>
            <a:ext cx="5825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רקע: המטא-אנליזה</a:t>
            </a:r>
            <a:endParaRPr sz="3000" dirty="0">
              <a:solidFill>
                <a:srgbClr val="285788"/>
              </a:solidFill>
            </a:endParaRPr>
          </a:p>
        </p:txBody>
      </p:sp>
      <p:sp>
        <p:nvSpPr>
          <p:cNvPr id="10" name="תיבת טקסט 9">
            <a:extLst>
              <a:ext uri="{FF2B5EF4-FFF2-40B4-BE49-F238E27FC236}">
                <a16:creationId xmlns:a16="http://schemas.microsoft.com/office/drawing/2014/main" id="{E214D994-973B-4BF9-955C-E6FC4B97B1DB}"/>
              </a:ext>
            </a:extLst>
          </p:cNvPr>
          <p:cNvSpPr txBox="1"/>
          <p:nvPr/>
        </p:nvSpPr>
        <p:spPr>
          <a:xfrm>
            <a:off x="529429" y="778146"/>
            <a:ext cx="7827894" cy="2321085"/>
          </a:xfrm>
          <a:prstGeom prst="rect">
            <a:avLst/>
          </a:prstGeom>
          <a:noFill/>
          <a:ln w="12700">
            <a:noFill/>
          </a:ln>
        </p:spPr>
        <p:txBody>
          <a:bodyPr wrap="square" rtlCol="1">
            <a:spAutoFit/>
          </a:bodyPr>
          <a:lstStyle/>
          <a:p>
            <a:pPr algn="r" rtl="1">
              <a:lnSpc>
                <a:spcPct val="150000"/>
              </a:lnSpc>
            </a:pPr>
            <a:r>
              <a:rPr lang="he-IL" dirty="0">
                <a:ea typeface="Calibri" panose="020F0502020204030204" pitchFamily="34" charset="0"/>
                <a:cs typeface="Calibri" panose="020F0502020204030204" pitchFamily="34" charset="0"/>
              </a:rPr>
              <a:t>במטרה לבדוק את ההבדלים בין קריאה של ספרים דיגיטליים לעומת ספרי נייר, כפי שהם מתבטאים בכמה תוצרי למידה מרכזיים של ילדים (</a:t>
            </a:r>
            <a:r>
              <a:rPr lang="he-IL" dirty="0">
                <a:solidFill>
                  <a:schemeClr val="accent1"/>
                </a:solidFill>
                <a:ea typeface="Calibri" panose="020F0502020204030204" pitchFamily="34" charset="0"/>
                <a:cs typeface="Calibri" panose="020F0502020204030204" pitchFamily="34" charset="0"/>
              </a:rPr>
              <a:t>הבנת הסיפור </a:t>
            </a:r>
            <a:r>
              <a:rPr lang="he-IL" dirty="0">
                <a:solidFill>
                  <a:schemeClr val="tx1"/>
                </a:solidFill>
                <a:ea typeface="Calibri" panose="020F0502020204030204" pitchFamily="34" charset="0"/>
                <a:cs typeface="Calibri" panose="020F0502020204030204" pitchFamily="34" charset="0"/>
              </a:rPr>
              <a:t>ו</a:t>
            </a:r>
            <a:r>
              <a:rPr lang="he-IL" dirty="0">
                <a:solidFill>
                  <a:schemeClr val="accent1"/>
                </a:solidFill>
                <a:ea typeface="Calibri" panose="020F0502020204030204" pitchFamily="34" charset="0"/>
                <a:cs typeface="Calibri" panose="020F0502020204030204" pitchFamily="34" charset="0"/>
              </a:rPr>
              <a:t>רכישת אוצר מילים</a:t>
            </a:r>
            <a:r>
              <a:rPr lang="he-IL" dirty="0">
                <a:ea typeface="Calibri" panose="020F0502020204030204" pitchFamily="34" charset="0"/>
                <a:cs typeface="Calibri" panose="020F0502020204030204" pitchFamily="34" charset="0"/>
              </a:rPr>
              <a:t>), נערכה סקירה </a:t>
            </a:r>
            <a:r>
              <a:rPr lang="he-IL" sz="1400" dirty="0">
                <a:effectLst/>
                <a:ea typeface="Calibri" panose="020F0502020204030204" pitchFamily="34" charset="0"/>
                <a:cs typeface="Calibri" panose="020F0502020204030204" pitchFamily="34" charset="0"/>
              </a:rPr>
              <a:t>של </a:t>
            </a:r>
            <a:r>
              <a:rPr lang="he-IL" sz="1400" b="1" dirty="0">
                <a:effectLst/>
                <a:ea typeface="Calibri" panose="020F0502020204030204" pitchFamily="34" charset="0"/>
                <a:cs typeface="Calibri" panose="020F0502020204030204" pitchFamily="34" charset="0"/>
              </a:rPr>
              <a:t>39</a:t>
            </a:r>
            <a:r>
              <a:rPr lang="he-IL" sz="1400" dirty="0">
                <a:effectLst/>
                <a:ea typeface="Calibri" panose="020F0502020204030204" pitchFamily="34" charset="0"/>
                <a:cs typeface="Calibri" panose="020F0502020204030204" pitchFamily="34" charset="0"/>
              </a:rPr>
              <a:t> מחקרים בהם השתתפו ילדים בגילאי </a:t>
            </a:r>
            <a:r>
              <a:rPr lang="he-IL" sz="1400" b="1" dirty="0">
                <a:effectLst/>
                <a:ea typeface="Calibri" panose="020F0502020204030204" pitchFamily="34" charset="0"/>
                <a:cs typeface="Calibri" panose="020F0502020204030204" pitchFamily="34" charset="0"/>
              </a:rPr>
              <a:t>שנה עד 8</a:t>
            </a:r>
            <a:r>
              <a:rPr lang="he-IL" sz="1400" dirty="0">
                <a:effectLst/>
                <a:ea typeface="Calibri" panose="020F0502020204030204" pitchFamily="34" charset="0"/>
                <a:cs typeface="Calibri" panose="020F0502020204030204" pitchFamily="34" charset="0"/>
              </a:rPr>
              <a:t>, שנמצאים בשלב של פיתוח מיומנויות </a:t>
            </a:r>
            <a:r>
              <a:rPr lang="he-IL" sz="1400" b="1" dirty="0">
                <a:effectLst/>
                <a:ea typeface="Calibri" panose="020F0502020204030204" pitchFamily="34" charset="0"/>
                <a:cs typeface="Calibri" panose="020F0502020204030204" pitchFamily="34" charset="0"/>
              </a:rPr>
              <a:t>ניצני קריאה. </a:t>
            </a:r>
            <a:r>
              <a:rPr lang="he-IL" dirty="0">
                <a:ea typeface="Calibri" panose="020F0502020204030204" pitchFamily="34" charset="0"/>
                <a:cs typeface="Calibri" panose="020F0502020204030204" pitchFamily="34" charset="0"/>
              </a:rPr>
              <a:t>במיוחד נבחנו </a:t>
            </a:r>
            <a:r>
              <a:rPr lang="he-IL" sz="1400" dirty="0">
                <a:effectLst/>
                <a:ea typeface="Calibri" panose="020F0502020204030204" pitchFamily="34" charset="0"/>
                <a:cs typeface="Calibri" panose="020F0502020204030204" pitchFamily="34" charset="0"/>
              </a:rPr>
              <a:t>ה</a:t>
            </a:r>
            <a:r>
              <a:rPr lang="he-IL" sz="1400" dirty="0">
                <a:solidFill>
                  <a:schemeClr val="accent1"/>
                </a:solidFill>
                <a:effectLst/>
                <a:ea typeface="Calibri" panose="020F0502020204030204" pitchFamily="34" charset="0"/>
                <a:cs typeface="Calibri" panose="020F0502020204030204" pitchFamily="34" charset="0"/>
              </a:rPr>
              <a:t>השפעות של עזרים שונים </a:t>
            </a:r>
            <a:r>
              <a:rPr lang="he-IL" sz="1400" dirty="0">
                <a:effectLst/>
                <a:ea typeface="Calibri" panose="020F0502020204030204" pitchFamily="34" charset="0"/>
                <a:cs typeface="Calibri" panose="020F0502020204030204" pitchFamily="34" charset="0"/>
              </a:rPr>
              <a:t>לקידום אוריינות ושפה ששולבו בספרים הדיגיטליים (למשל: תמונות, מילונים ושאלות אודות הסיפור), וה</a:t>
            </a:r>
            <a:r>
              <a:rPr lang="he-IL" sz="1400" dirty="0">
                <a:solidFill>
                  <a:schemeClr val="accent1"/>
                </a:solidFill>
                <a:effectLst/>
                <a:ea typeface="Calibri" panose="020F0502020204030204" pitchFamily="34" charset="0"/>
                <a:cs typeface="Calibri" panose="020F0502020204030204" pitchFamily="34" charset="0"/>
              </a:rPr>
              <a:t>השפעה של תמיכת מבוגר </a:t>
            </a:r>
            <a:r>
              <a:rPr lang="he-IL" sz="1400" dirty="0">
                <a:effectLst/>
                <a:ea typeface="Calibri" panose="020F0502020204030204" pitchFamily="34" charset="0"/>
                <a:cs typeface="Calibri" panose="020F0502020204030204" pitchFamily="34" charset="0"/>
              </a:rPr>
              <a:t>במהלך הקריאה בספרים מודפסים ודיגיטליים.</a:t>
            </a:r>
            <a:endParaRPr lang="he-IL" dirty="0">
              <a:latin typeface="Calibri" panose="020F0502020204030204" pitchFamily="34" charset="0"/>
              <a:cs typeface="Calibri" panose="020F0502020204030204" pitchFamily="34" charset="0"/>
            </a:endParaRPr>
          </a:p>
          <a:p>
            <a:pPr algn="r" rtl="1">
              <a:lnSpc>
                <a:spcPct val="150000"/>
              </a:lnSpc>
            </a:pPr>
            <a:r>
              <a:rPr lang="he-IL" sz="1400" dirty="0">
                <a:effectLst/>
                <a:ea typeface="Calibri" panose="020F0502020204030204" pitchFamily="34" charset="0"/>
                <a:cs typeface="Calibri" panose="020F0502020204030204" pitchFamily="34" charset="0"/>
              </a:rPr>
              <a:t>הספרות המחקרית העכשווית מצביעה הן על </a:t>
            </a:r>
            <a:r>
              <a:rPr lang="he-IL" sz="1400" dirty="0">
                <a:solidFill>
                  <a:schemeClr val="accent1">
                    <a:lumMod val="75000"/>
                  </a:schemeClr>
                </a:solidFill>
                <a:effectLst/>
                <a:ea typeface="Calibri" panose="020F0502020204030204" pitchFamily="34" charset="0"/>
                <a:cs typeface="Calibri" panose="020F0502020204030204" pitchFamily="34" charset="0"/>
              </a:rPr>
              <a:t>השפעות חיוביות</a:t>
            </a:r>
            <a:r>
              <a:rPr lang="he-IL" sz="1400" dirty="0">
                <a:effectLst/>
                <a:ea typeface="Calibri" panose="020F0502020204030204" pitchFamily="34" charset="0"/>
                <a:cs typeface="Calibri" panose="020F0502020204030204" pitchFamily="34" charset="0"/>
              </a:rPr>
              <a:t> והן על </a:t>
            </a:r>
            <a:r>
              <a:rPr lang="he-IL" sz="1400" dirty="0">
                <a:solidFill>
                  <a:schemeClr val="accent1">
                    <a:lumMod val="75000"/>
                  </a:schemeClr>
                </a:solidFill>
                <a:effectLst/>
                <a:ea typeface="Calibri" panose="020F0502020204030204" pitchFamily="34" charset="0"/>
                <a:cs typeface="Calibri" panose="020F0502020204030204" pitchFamily="34" charset="0"/>
              </a:rPr>
              <a:t>השפעות שליליות</a:t>
            </a:r>
            <a:r>
              <a:rPr lang="he-IL" sz="1400" dirty="0">
                <a:effectLst/>
                <a:ea typeface="Calibri" panose="020F0502020204030204" pitchFamily="34" charset="0"/>
                <a:cs typeface="Calibri" panose="020F0502020204030204" pitchFamily="34" charset="0"/>
              </a:rPr>
              <a:t> של ספרים דיגיטליים על ההבנה של ילדים צעירים. </a:t>
            </a:r>
            <a:endParaRPr lang="he-IL" dirty="0">
              <a:latin typeface="Calibri" panose="020F0502020204030204" pitchFamily="34" charset="0"/>
              <a:cs typeface="Calibri" panose="020F0502020204030204" pitchFamily="34" charset="0"/>
            </a:endParaRPr>
          </a:p>
        </p:txBody>
      </p:sp>
      <p:pic>
        <p:nvPicPr>
          <p:cNvPr id="21" name="גרפיקה 20" descr="מחקר עם מילוי מלא">
            <a:extLst>
              <a:ext uri="{FF2B5EF4-FFF2-40B4-BE49-F238E27FC236}">
                <a16:creationId xmlns:a16="http://schemas.microsoft.com/office/drawing/2014/main" id="{F7449671-B68C-475D-8732-09286E3C810E}"/>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flipH="1">
            <a:off x="8099167" y="3439619"/>
            <a:ext cx="258156" cy="258156"/>
          </a:xfrm>
          <a:prstGeom prst="rect">
            <a:avLst/>
          </a:prstGeom>
        </p:spPr>
      </p:pic>
      <p:sp>
        <p:nvSpPr>
          <p:cNvPr id="27" name="תיבת טקסט 26">
            <a:extLst>
              <a:ext uri="{FF2B5EF4-FFF2-40B4-BE49-F238E27FC236}">
                <a16:creationId xmlns:a16="http://schemas.microsoft.com/office/drawing/2014/main" id="{22EC0B5E-4E30-47DC-BDEF-E51F7F12117F}"/>
              </a:ext>
            </a:extLst>
          </p:cNvPr>
          <p:cNvSpPr txBox="1"/>
          <p:nvPr/>
        </p:nvSpPr>
        <p:spPr>
          <a:xfrm>
            <a:off x="142240" y="3401939"/>
            <a:ext cx="7827894" cy="307777"/>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חוסר העקביות של הממצאים לגבי קריאה של ילדים ממסך לעומת נייר מעלה את השאלות: </a:t>
            </a:r>
          </a:p>
        </p:txBody>
      </p:sp>
      <p:pic>
        <p:nvPicPr>
          <p:cNvPr id="28" name="גרפיקה 27" descr="סימן שאלה עם מילוי מלא">
            <a:extLst>
              <a:ext uri="{FF2B5EF4-FFF2-40B4-BE49-F238E27FC236}">
                <a16:creationId xmlns:a16="http://schemas.microsoft.com/office/drawing/2014/main" id="{C585E7CD-2F6E-4800-AC1A-D4DB588FCB6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flipH="1">
            <a:off x="7125583" y="3770970"/>
            <a:ext cx="258156" cy="258156"/>
          </a:xfrm>
          <a:prstGeom prst="rect">
            <a:avLst/>
          </a:prstGeom>
        </p:spPr>
      </p:pic>
      <p:sp>
        <p:nvSpPr>
          <p:cNvPr id="29" name="תיבת טקסט 28">
            <a:extLst>
              <a:ext uri="{FF2B5EF4-FFF2-40B4-BE49-F238E27FC236}">
                <a16:creationId xmlns:a16="http://schemas.microsoft.com/office/drawing/2014/main" id="{53507733-5604-4017-BDA0-7364EA5A3C64}"/>
              </a:ext>
            </a:extLst>
          </p:cNvPr>
          <p:cNvSpPr txBox="1"/>
          <p:nvPr/>
        </p:nvSpPr>
        <p:spPr>
          <a:xfrm>
            <a:off x="452376" y="3746159"/>
            <a:ext cx="6651810" cy="307777"/>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האם עצם נוכחותו של מסך משפיעה על תוצרי הלמידה של הילדים? </a:t>
            </a:r>
          </a:p>
        </p:txBody>
      </p:sp>
      <p:pic>
        <p:nvPicPr>
          <p:cNvPr id="30" name="גרפיקה 29" descr="סימן שאלה עם מילוי מלא">
            <a:extLst>
              <a:ext uri="{FF2B5EF4-FFF2-40B4-BE49-F238E27FC236}">
                <a16:creationId xmlns:a16="http://schemas.microsoft.com/office/drawing/2014/main" id="{D122DDAE-6C62-4F83-B35D-4FD4F1612A0C}"/>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flipH="1">
            <a:off x="7125583" y="4094926"/>
            <a:ext cx="258156" cy="258156"/>
          </a:xfrm>
          <a:prstGeom prst="rect">
            <a:avLst/>
          </a:prstGeom>
        </p:spPr>
      </p:pic>
      <p:sp>
        <p:nvSpPr>
          <p:cNvPr id="31" name="תיבת טקסט 30">
            <a:extLst>
              <a:ext uri="{FF2B5EF4-FFF2-40B4-BE49-F238E27FC236}">
                <a16:creationId xmlns:a16="http://schemas.microsoft.com/office/drawing/2014/main" id="{B353B563-7E95-4CBD-94AC-6308FBC75873}"/>
              </a:ext>
            </a:extLst>
          </p:cNvPr>
          <p:cNvSpPr txBox="1"/>
          <p:nvPr/>
        </p:nvSpPr>
        <p:spPr>
          <a:xfrm>
            <a:off x="452376" y="4070115"/>
            <a:ext cx="6651810" cy="307777"/>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כיצד תמיכת המבוגרים במהלך הקריאה (בשני המדיומים) משפיעה על הבנת הטקסט?</a:t>
            </a:r>
          </a:p>
        </p:txBody>
      </p:sp>
      <p:pic>
        <p:nvPicPr>
          <p:cNvPr id="32" name="גרפיקה 31" descr="סימן שאלה עם מילוי מלא">
            <a:extLst>
              <a:ext uri="{FF2B5EF4-FFF2-40B4-BE49-F238E27FC236}">
                <a16:creationId xmlns:a16="http://schemas.microsoft.com/office/drawing/2014/main" id="{7654A7AD-3AFC-4572-B38B-A3AB5D4E75A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flipH="1">
            <a:off x="7125583" y="4438908"/>
            <a:ext cx="258156" cy="258156"/>
          </a:xfrm>
          <a:prstGeom prst="rect">
            <a:avLst/>
          </a:prstGeom>
        </p:spPr>
      </p:pic>
      <p:sp>
        <p:nvSpPr>
          <p:cNvPr id="33" name="תיבת טקסט 32">
            <a:extLst>
              <a:ext uri="{FF2B5EF4-FFF2-40B4-BE49-F238E27FC236}">
                <a16:creationId xmlns:a16="http://schemas.microsoft.com/office/drawing/2014/main" id="{C0FF7A38-5CC0-49DB-8D0B-4394E17E9F74}"/>
              </a:ext>
            </a:extLst>
          </p:cNvPr>
          <p:cNvSpPr txBox="1"/>
          <p:nvPr/>
        </p:nvSpPr>
        <p:spPr>
          <a:xfrm>
            <a:off x="452376" y="4414097"/>
            <a:ext cx="6651810" cy="307777"/>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כיצד התוספות השונות שמשולבות בספרים דיגיטליים משפיעות על תוצרי הלמידה של הילדים? </a:t>
            </a:r>
          </a:p>
        </p:txBody>
      </p:sp>
      <p:pic>
        <p:nvPicPr>
          <p:cNvPr id="2" name="Picture 1" descr="Diagram, engineering drawing&#10;&#10;Description automatically generated">
            <a:extLst>
              <a:ext uri="{FF2B5EF4-FFF2-40B4-BE49-F238E27FC236}">
                <a16:creationId xmlns:a16="http://schemas.microsoft.com/office/drawing/2014/main" id="{57E76E05-CA1B-0B19-2FE6-6C4C86292363}"/>
              </a:ext>
            </a:extLst>
          </p:cNvPr>
          <p:cNvPicPr>
            <a:picLocks noChangeAspect="1"/>
          </p:cNvPicPr>
          <p:nvPr/>
        </p:nvPicPr>
        <p:blipFill>
          <a:blip r:embed="rId7"/>
          <a:srcRect/>
          <a:stretch/>
        </p:blipFill>
        <p:spPr>
          <a:xfrm>
            <a:off x="364907" y="2831794"/>
            <a:ext cx="1519947" cy="1140289"/>
          </a:xfrm>
          <a:prstGeom prst="rect">
            <a:avLst/>
          </a:prstGeom>
        </p:spPr>
      </p:pic>
      <p:sp>
        <p:nvSpPr>
          <p:cNvPr id="3" name="TextBox 2">
            <a:extLst>
              <a:ext uri="{FF2B5EF4-FFF2-40B4-BE49-F238E27FC236}">
                <a16:creationId xmlns:a16="http://schemas.microsoft.com/office/drawing/2014/main" id="{9A1323F8-E032-AD65-FC57-41A1B130402B}"/>
              </a:ext>
            </a:extLst>
          </p:cNvPr>
          <p:cNvSpPr txBox="1"/>
          <p:nvPr/>
        </p:nvSpPr>
        <p:spPr>
          <a:xfrm>
            <a:off x="364907" y="3928371"/>
            <a:ext cx="759973" cy="169277"/>
          </a:xfrm>
          <a:prstGeom prst="rect">
            <a:avLst/>
          </a:prstGeom>
          <a:noFill/>
        </p:spPr>
        <p:txBody>
          <a:bodyPr wrap="square" rtlCol="1">
            <a:spAutoFit/>
          </a:bodyPr>
          <a:lstStyle/>
          <a:p>
            <a:r>
              <a:rPr lang="en-US" sz="500" dirty="0"/>
              <a:t>Shutterstock.com</a:t>
            </a:r>
            <a:endParaRPr lang="he-IL" sz="500" dirty="0"/>
          </a:p>
        </p:txBody>
      </p:sp>
    </p:spTree>
    <p:extLst>
      <p:ext uri="{BB962C8B-B14F-4D97-AF65-F5344CB8AC3E}">
        <p14:creationId xmlns:p14="http://schemas.microsoft.com/office/powerpoint/2010/main" val="30105807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19" name="Picture 18">
            <a:extLst>
              <a:ext uri="{FF2B5EF4-FFF2-40B4-BE49-F238E27FC236}">
                <a16:creationId xmlns:a16="http://schemas.microsoft.com/office/drawing/2014/main" id="{C20A43BB-3BB6-F1CE-235A-8B5A53159A07}"/>
              </a:ext>
            </a:extLst>
          </p:cNvPr>
          <p:cNvPicPr>
            <a:picLocks noChangeAspect="1"/>
          </p:cNvPicPr>
          <p:nvPr/>
        </p:nvPicPr>
        <p:blipFill>
          <a:blip r:embed="rId3"/>
          <a:srcRect/>
          <a:stretch/>
        </p:blipFill>
        <p:spPr>
          <a:xfrm>
            <a:off x="7519389" y="2209796"/>
            <a:ext cx="948673" cy="1519544"/>
          </a:xfrm>
          <a:prstGeom prst="rect">
            <a:avLst/>
          </a:prstGeom>
        </p:spPr>
      </p:pic>
      <p:sp>
        <p:nvSpPr>
          <p:cNvPr id="69" name="Google Shape;69;p15"/>
          <p:cNvSpPr txBox="1">
            <a:spLocks noGrp="1"/>
          </p:cNvSpPr>
          <p:nvPr>
            <p:ph type="title"/>
          </p:nvPr>
        </p:nvSpPr>
        <p:spPr>
          <a:xfrm>
            <a:off x="2549404" y="170489"/>
            <a:ext cx="5825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רקע: שני מונחים חשובים </a:t>
            </a:r>
            <a:endParaRPr sz="3000" dirty="0">
              <a:solidFill>
                <a:srgbClr val="285788"/>
              </a:solidFill>
            </a:endParaRPr>
          </a:p>
        </p:txBody>
      </p:sp>
      <p:sp>
        <p:nvSpPr>
          <p:cNvPr id="13" name="TextBox 12">
            <a:extLst>
              <a:ext uri="{FF2B5EF4-FFF2-40B4-BE49-F238E27FC236}">
                <a16:creationId xmlns:a16="http://schemas.microsoft.com/office/drawing/2014/main" id="{73D61F3E-ABBD-F8C5-2CAB-D50BAE9EF1B7}"/>
              </a:ext>
            </a:extLst>
          </p:cNvPr>
          <p:cNvSpPr txBox="1"/>
          <p:nvPr/>
        </p:nvSpPr>
        <p:spPr>
          <a:xfrm>
            <a:off x="290593" y="768690"/>
            <a:ext cx="8260598" cy="1028423"/>
          </a:xfrm>
          <a:prstGeom prst="rect">
            <a:avLst/>
          </a:prstGeom>
          <a:noFill/>
          <a:ln>
            <a:solidFill>
              <a:schemeClr val="accent1">
                <a:lumMod val="75000"/>
              </a:schemeClr>
            </a:solidFill>
          </a:ln>
        </p:spPr>
        <p:txBody>
          <a:bodyPr wrap="square">
            <a:spAutoFit/>
          </a:bodyPr>
          <a:lstStyle/>
          <a:p>
            <a:pPr algn="r" rtl="1">
              <a:lnSpc>
                <a:spcPct val="150000"/>
              </a:lnSpc>
            </a:pPr>
            <a:r>
              <a:rPr lang="he-IL" dirty="0">
                <a:solidFill>
                  <a:schemeClr val="accent1"/>
                </a:solidFill>
                <a:latin typeface="Calibri" panose="020F0502020204030204" pitchFamily="34" charset="0"/>
                <a:cs typeface="Calibri" panose="020F0502020204030204" pitchFamily="34" charset="0"/>
              </a:rPr>
              <a:t>אפקט נחיתות המסך </a:t>
            </a:r>
            <a:r>
              <a:rPr lang="en-US" dirty="0">
                <a:solidFill>
                  <a:schemeClr val="accent1"/>
                </a:solidFill>
                <a:latin typeface="Calibri" panose="020F0502020204030204" pitchFamily="34" charset="0"/>
                <a:cs typeface="Calibri" panose="020F0502020204030204" pitchFamily="34" charset="0"/>
              </a:rPr>
              <a:t>(screen inferiority) </a:t>
            </a:r>
            <a:r>
              <a:rPr lang="he-IL" dirty="0">
                <a:solidFill>
                  <a:schemeClr val="accent1"/>
                </a:solidFill>
                <a:latin typeface="Calibri" panose="020F0502020204030204" pitchFamily="34" charset="0"/>
                <a:cs typeface="Calibri" panose="020F0502020204030204" pitchFamily="34" charset="0"/>
              </a:rPr>
              <a:t> </a:t>
            </a:r>
            <a:r>
              <a:rPr lang="he-IL" dirty="0">
                <a:solidFill>
                  <a:schemeClr val="tx1"/>
                </a:solidFill>
                <a:latin typeface="Calibri" panose="020F0502020204030204" pitchFamily="34" charset="0"/>
                <a:cs typeface="Calibri" panose="020F0502020204030204" pitchFamily="34" charset="0"/>
              </a:rPr>
              <a:t>- מחקרים על השפעת המדיה בתחום הקריאה שנערכו בקרב מבוגרים, מגיל חט"ב ומעלה, הראו כי כאשר משווים בין קריאה מנייר לבין קריאה ממסך, הביצועים בעקבות קריאה מנייר טובים יותר. ממצא זה מכונה "אפקט נחיתות המסך".</a:t>
            </a:r>
          </a:p>
        </p:txBody>
      </p:sp>
      <p:sp>
        <p:nvSpPr>
          <p:cNvPr id="38" name="TextBox 37">
            <a:extLst>
              <a:ext uri="{FF2B5EF4-FFF2-40B4-BE49-F238E27FC236}">
                <a16:creationId xmlns:a16="http://schemas.microsoft.com/office/drawing/2014/main" id="{882F57B6-A070-845A-0FBA-30E4D5F4EE0D}"/>
              </a:ext>
            </a:extLst>
          </p:cNvPr>
          <p:cNvSpPr txBox="1"/>
          <p:nvPr/>
        </p:nvSpPr>
        <p:spPr>
          <a:xfrm>
            <a:off x="290592" y="3694482"/>
            <a:ext cx="8260597" cy="1028423"/>
          </a:xfrm>
          <a:prstGeom prst="rect">
            <a:avLst/>
          </a:prstGeom>
          <a:noFill/>
          <a:ln>
            <a:solidFill>
              <a:schemeClr val="accent1">
                <a:lumMod val="75000"/>
              </a:schemeClr>
            </a:solidFill>
          </a:ln>
        </p:spPr>
        <p:txBody>
          <a:bodyPr wrap="square">
            <a:spAutoFit/>
          </a:bodyPr>
          <a:lstStyle/>
          <a:p>
            <a:pPr algn="r" rtl="1">
              <a:lnSpc>
                <a:spcPct val="150000"/>
              </a:lnSpc>
            </a:pPr>
            <a:r>
              <a:rPr lang="he-IL" dirty="0">
                <a:solidFill>
                  <a:schemeClr val="accent1"/>
                </a:solidFill>
                <a:latin typeface="Calibri" panose="020F0502020204030204" pitchFamily="34" charset="0"/>
                <a:cs typeface="Calibri" panose="020F0502020204030204" pitchFamily="34" charset="0"/>
              </a:rPr>
              <a:t>תיאוריית העומס הקוגניטיבי</a:t>
            </a:r>
            <a:r>
              <a:rPr lang="he-IL" dirty="0">
                <a:solidFill>
                  <a:schemeClr val="tx1"/>
                </a:solidFill>
                <a:latin typeface="Calibri" panose="020F0502020204030204" pitchFamily="34" charset="0"/>
                <a:cs typeface="Calibri" panose="020F0502020204030204" pitchFamily="34" charset="0"/>
              </a:rPr>
              <a:t> - לכל ערוץ מידע (ערוץ חזותי וערוץ שמע) יש קיבולת מוגבלת. עומס יתר של מידע שמתקבל במקביל יכול לפגום בתהליך הלמידה. חלוקת המשאבים הקוגניטיביים בין תשומת הלב לעלילת הסיפור (הנרטיב), לבין הפעלת המכשיר הדיגיטלי, יוצרים עומס קוגניטיבי גדול מדי. </a:t>
            </a:r>
          </a:p>
        </p:txBody>
      </p:sp>
      <p:sp>
        <p:nvSpPr>
          <p:cNvPr id="37" name="Arrow: Down 36">
            <a:extLst>
              <a:ext uri="{FF2B5EF4-FFF2-40B4-BE49-F238E27FC236}">
                <a16:creationId xmlns:a16="http://schemas.microsoft.com/office/drawing/2014/main" id="{EE19FD6F-EE66-02B8-1FBC-0738515CE3A1}"/>
              </a:ext>
            </a:extLst>
          </p:cNvPr>
          <p:cNvSpPr/>
          <p:nvPr/>
        </p:nvSpPr>
        <p:spPr>
          <a:xfrm>
            <a:off x="2332494" y="1990431"/>
            <a:ext cx="4176792" cy="1510733"/>
          </a:xfrm>
          <a:prstGeom prst="downArrow">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r>
              <a:rPr lang="he-IL" dirty="0">
                <a:solidFill>
                  <a:schemeClr val="tx1"/>
                </a:solidFill>
                <a:latin typeface="Calibri" panose="020F0502020204030204" pitchFamily="34" charset="0"/>
                <a:cs typeface="Calibri" panose="020F0502020204030204" pitchFamily="34" charset="0"/>
              </a:rPr>
              <a:t>אחד ההסברים לאפקט נחיתות המסך נובע מתיאוריית העומס הקוגניטיבי</a:t>
            </a:r>
          </a:p>
        </p:txBody>
      </p:sp>
      <p:sp>
        <p:nvSpPr>
          <p:cNvPr id="2" name="TextBox 1">
            <a:extLst>
              <a:ext uri="{FF2B5EF4-FFF2-40B4-BE49-F238E27FC236}">
                <a16:creationId xmlns:a16="http://schemas.microsoft.com/office/drawing/2014/main" id="{0846A8C4-B6E2-D0BB-DC12-240C12985F07}"/>
              </a:ext>
            </a:extLst>
          </p:cNvPr>
          <p:cNvSpPr txBox="1"/>
          <p:nvPr/>
        </p:nvSpPr>
        <p:spPr>
          <a:xfrm>
            <a:off x="7832779" y="3644701"/>
            <a:ext cx="759973" cy="169277"/>
          </a:xfrm>
          <a:prstGeom prst="rect">
            <a:avLst/>
          </a:prstGeom>
          <a:noFill/>
        </p:spPr>
        <p:txBody>
          <a:bodyPr wrap="square" rtlCol="1">
            <a:spAutoFit/>
          </a:bodyPr>
          <a:lstStyle/>
          <a:p>
            <a:r>
              <a:rPr lang="en-US" sz="500" dirty="0"/>
              <a:t>Shutterstock.com</a:t>
            </a:r>
            <a:endParaRPr lang="he-IL" sz="500" dirty="0"/>
          </a:p>
        </p:txBody>
      </p:sp>
    </p:spTree>
    <p:extLst>
      <p:ext uri="{BB962C8B-B14F-4D97-AF65-F5344CB8AC3E}">
        <p14:creationId xmlns:p14="http://schemas.microsoft.com/office/powerpoint/2010/main" val="3401891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2466652" y="157907"/>
            <a:ext cx="5825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שאלות המחקר: השפעות המדיה</a:t>
            </a:r>
            <a:endParaRPr sz="3000" dirty="0">
              <a:solidFill>
                <a:srgbClr val="285788"/>
              </a:solidFill>
            </a:endParaRPr>
          </a:p>
        </p:txBody>
      </p:sp>
      <p:sp>
        <p:nvSpPr>
          <p:cNvPr id="10" name="תיבת טקסט 9">
            <a:extLst>
              <a:ext uri="{FF2B5EF4-FFF2-40B4-BE49-F238E27FC236}">
                <a16:creationId xmlns:a16="http://schemas.microsoft.com/office/drawing/2014/main" id="{E214D994-973B-4BF9-955C-E6FC4B97B1DB}"/>
              </a:ext>
            </a:extLst>
          </p:cNvPr>
          <p:cNvSpPr txBox="1"/>
          <p:nvPr/>
        </p:nvSpPr>
        <p:spPr>
          <a:xfrm>
            <a:off x="294128" y="977494"/>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כאשר ילדים צריכים להשתמש בעכבר או באצבע כדי להפעיל "נקודות חמות" ולהפוך דפים, הם מקצים חלק מהמשאבים הקוגניטיביים שלהם לכך, בזמן שהם מנסים לעקוב אחרי העלילה, דבר שעלול לפגוע בהבנת הסיפור. </a:t>
            </a:r>
            <a:endParaRPr lang="he-IL" dirty="0">
              <a:latin typeface="Calibri" panose="020F0502020204030204" pitchFamily="34" charset="0"/>
              <a:cs typeface="Calibri" panose="020F0502020204030204" pitchFamily="34" charset="0"/>
            </a:endParaRPr>
          </a:p>
        </p:txBody>
      </p:sp>
      <p:sp>
        <p:nvSpPr>
          <p:cNvPr id="22" name="תיבת טקסט 9">
            <a:extLst>
              <a:ext uri="{FF2B5EF4-FFF2-40B4-BE49-F238E27FC236}">
                <a16:creationId xmlns:a16="http://schemas.microsoft.com/office/drawing/2014/main" id="{42D949D7-66E6-BFC3-9F0D-6E18C9C7D68A}"/>
              </a:ext>
            </a:extLst>
          </p:cNvPr>
          <p:cNvSpPr txBox="1"/>
          <p:nvPr/>
        </p:nvSpPr>
        <p:spPr>
          <a:xfrm>
            <a:off x="294128" y="1747601"/>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ילדים רבים מחפשים כל הזמן אפשרויות לאינטראקציה עם מכשירים דיגיטליים, מתוך ניסיונם עם פעילויות משחקיות במכשירים דיגיטליים. </a:t>
            </a:r>
            <a:endParaRPr lang="he-IL" dirty="0">
              <a:latin typeface="Calibri" panose="020F0502020204030204" pitchFamily="34" charset="0"/>
              <a:cs typeface="Calibri" panose="020F0502020204030204" pitchFamily="34" charset="0"/>
            </a:endParaRPr>
          </a:p>
        </p:txBody>
      </p:sp>
      <p:sp>
        <p:nvSpPr>
          <p:cNvPr id="35" name="תיבת טקסט 9">
            <a:extLst>
              <a:ext uri="{FF2B5EF4-FFF2-40B4-BE49-F238E27FC236}">
                <a16:creationId xmlns:a16="http://schemas.microsoft.com/office/drawing/2014/main" id="{37E521EF-79CE-CA04-7B44-2E46EBC9BC3D}"/>
              </a:ext>
            </a:extLst>
          </p:cNvPr>
          <p:cNvSpPr txBox="1"/>
          <p:nvPr/>
        </p:nvSpPr>
        <p:spPr>
          <a:xfrm>
            <a:off x="294128" y="2517708"/>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מחקרים רבים הראו כי במהלך קריאת ספרים מודפסים ילדים נשארו פחות מרוכזים בספר ונטו לחפש לעצמם משחקים או עיסוקים אחרים, יותר מאשר במהלך קריאת ספר ממכשיר דיגיטלי.</a:t>
            </a:r>
            <a:endParaRPr lang="he-IL" dirty="0">
              <a:latin typeface="Calibri" panose="020F0502020204030204" pitchFamily="34" charset="0"/>
              <a:cs typeface="Calibri" panose="020F0502020204030204" pitchFamily="34" charset="0"/>
            </a:endParaRPr>
          </a:p>
        </p:txBody>
      </p:sp>
      <p:pic>
        <p:nvPicPr>
          <p:cNvPr id="3" name="Graphic 2" descr="Question mark with solid fill">
            <a:extLst>
              <a:ext uri="{FF2B5EF4-FFF2-40B4-BE49-F238E27FC236}">
                <a16:creationId xmlns:a16="http://schemas.microsoft.com/office/drawing/2014/main" id="{DDF760D0-4277-875B-81C8-FB4D8DCA6B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0423" y="3504851"/>
            <a:ext cx="914400" cy="914400"/>
          </a:xfrm>
          <a:prstGeom prst="rect">
            <a:avLst/>
          </a:prstGeom>
        </p:spPr>
      </p:pic>
      <p:sp>
        <p:nvSpPr>
          <p:cNvPr id="36" name="תיבת טקסט 9">
            <a:extLst>
              <a:ext uri="{FF2B5EF4-FFF2-40B4-BE49-F238E27FC236}">
                <a16:creationId xmlns:a16="http://schemas.microsoft.com/office/drawing/2014/main" id="{090D4724-72D1-EC3D-D5BB-F36BBE88DD92}"/>
              </a:ext>
            </a:extLst>
          </p:cNvPr>
          <p:cNvSpPr txBox="1"/>
          <p:nvPr/>
        </p:nvSpPr>
        <p:spPr>
          <a:xfrm>
            <a:off x="185981" y="3608108"/>
            <a:ext cx="7936041" cy="707886"/>
          </a:xfrm>
          <a:prstGeom prst="rect">
            <a:avLst/>
          </a:prstGeom>
          <a:noFill/>
        </p:spPr>
        <p:txBody>
          <a:bodyPr wrap="square" rtlCol="1">
            <a:spAutoFit/>
          </a:bodyPr>
          <a:lstStyle/>
          <a:p>
            <a:pPr algn="r" rtl="1"/>
            <a:r>
              <a:rPr lang="he-IL" sz="2000" dirty="0">
                <a:solidFill>
                  <a:schemeClr val="accent1">
                    <a:lumMod val="75000"/>
                  </a:schemeClr>
                </a:solidFill>
                <a:effectLst/>
                <a:ea typeface="Calibri" panose="020F0502020204030204" pitchFamily="34" charset="0"/>
                <a:cs typeface="Calibri" panose="020F0502020204030204" pitchFamily="34" charset="0"/>
              </a:rPr>
              <a:t>מטרתה הראשונה של המטא-אנליזה היא לקבוע האם המדיום כשלעצמו (נייר או מסך) משפיע על הבנת הסיפור ועל רכישת אוצר מילים חדש של ילדים. </a:t>
            </a:r>
            <a:endParaRPr lang="he-IL" sz="2000" dirty="0">
              <a:solidFill>
                <a:schemeClr val="accent1">
                  <a:lumMod val="75000"/>
                </a:schemeClr>
              </a:solidFill>
              <a:latin typeface="Calibri" panose="020F0502020204030204" pitchFamily="34" charset="0"/>
              <a:cs typeface="Calibri" panose="020F0502020204030204" pitchFamily="34" charset="0"/>
            </a:endParaRPr>
          </a:p>
        </p:txBody>
      </p:sp>
      <p:pic>
        <p:nvPicPr>
          <p:cNvPr id="37" name="Graphic 36" descr="Touchscreen outline">
            <a:extLst>
              <a:ext uri="{FF2B5EF4-FFF2-40B4-BE49-F238E27FC236}">
                <a16:creationId xmlns:a16="http://schemas.microsoft.com/office/drawing/2014/main" id="{19E3B16F-A218-BD83-8E28-AA5D8224AF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0323" y="1043891"/>
            <a:ext cx="339619" cy="339619"/>
          </a:xfrm>
          <a:prstGeom prst="rect">
            <a:avLst/>
          </a:prstGeom>
        </p:spPr>
      </p:pic>
      <p:pic>
        <p:nvPicPr>
          <p:cNvPr id="38" name="Graphic 37" descr="Touchscreen outline">
            <a:extLst>
              <a:ext uri="{FF2B5EF4-FFF2-40B4-BE49-F238E27FC236}">
                <a16:creationId xmlns:a16="http://schemas.microsoft.com/office/drawing/2014/main" id="{79A8ABAD-3FBD-DABE-9F44-58B90B0ABB6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0322" y="1799639"/>
            <a:ext cx="339619" cy="339619"/>
          </a:xfrm>
          <a:prstGeom prst="rect">
            <a:avLst/>
          </a:prstGeom>
        </p:spPr>
      </p:pic>
      <p:pic>
        <p:nvPicPr>
          <p:cNvPr id="39" name="Graphic 38" descr="Touchscreen outline">
            <a:extLst>
              <a:ext uri="{FF2B5EF4-FFF2-40B4-BE49-F238E27FC236}">
                <a16:creationId xmlns:a16="http://schemas.microsoft.com/office/drawing/2014/main" id="{611CF3AA-498E-2651-C4F2-EBF3BE680D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210322" y="2603181"/>
            <a:ext cx="339619" cy="339619"/>
          </a:xfrm>
          <a:prstGeom prst="rect">
            <a:avLst/>
          </a:prstGeom>
        </p:spPr>
      </p:pic>
    </p:spTree>
    <p:extLst>
      <p:ext uri="{BB962C8B-B14F-4D97-AF65-F5344CB8AC3E}">
        <p14:creationId xmlns:p14="http://schemas.microsoft.com/office/powerpoint/2010/main" val="953648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674176" y="157907"/>
            <a:ext cx="7618176"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שאלות המחקר: השפעות מבנה הסביבה הדיגיטלית</a:t>
            </a:r>
            <a:endParaRPr sz="3000" dirty="0">
              <a:solidFill>
                <a:srgbClr val="285788"/>
              </a:solidFill>
            </a:endParaRPr>
          </a:p>
        </p:txBody>
      </p:sp>
      <p:sp>
        <p:nvSpPr>
          <p:cNvPr id="10" name="תיבת טקסט 9">
            <a:extLst>
              <a:ext uri="{FF2B5EF4-FFF2-40B4-BE49-F238E27FC236}">
                <a16:creationId xmlns:a16="http://schemas.microsoft.com/office/drawing/2014/main" id="{E214D994-973B-4BF9-955C-E6FC4B97B1DB}"/>
              </a:ext>
            </a:extLst>
          </p:cNvPr>
          <p:cNvSpPr txBox="1"/>
          <p:nvPr/>
        </p:nvSpPr>
        <p:spPr>
          <a:xfrm>
            <a:off x="294128" y="977494"/>
            <a:ext cx="7827894" cy="738664"/>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במטה-אנליזה מתמקדים בעיקר בהשפעתן של תוספות שתומכות במיומנויות קוגניטיביות, שעוזרות לילדים בהבנת הסיפור, ופחות בתוספות שמשרתות מטרות אסתטיות. למשל, הוספת המחשות ויזואליות שמתאימות למתרחש בסיפור ומעודדות חיבור בין מידע מילולי למידע חזותי, או שימוש בטכניקות שתומכות בעיבוד המידע העולה מהסיפור.</a:t>
            </a:r>
            <a:endParaRPr lang="he-IL" dirty="0">
              <a:latin typeface="Calibri" panose="020F0502020204030204" pitchFamily="34" charset="0"/>
              <a:cs typeface="Calibri" panose="020F0502020204030204" pitchFamily="34" charset="0"/>
            </a:endParaRPr>
          </a:p>
        </p:txBody>
      </p:sp>
      <p:sp>
        <p:nvSpPr>
          <p:cNvPr id="22" name="תיבת טקסט 9">
            <a:extLst>
              <a:ext uri="{FF2B5EF4-FFF2-40B4-BE49-F238E27FC236}">
                <a16:creationId xmlns:a16="http://schemas.microsoft.com/office/drawing/2014/main" id="{42D949D7-66E6-BFC3-9F0D-6E18C9C7D68A}"/>
              </a:ext>
            </a:extLst>
          </p:cNvPr>
          <p:cNvSpPr txBox="1"/>
          <p:nvPr/>
        </p:nvSpPr>
        <p:spPr>
          <a:xfrm>
            <a:off x="294128" y="1825675"/>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מן המחקר עולה כי ספרים דיגיטליים שיש בהם תוספות כמו: תמונות מונפשות, מוזיקה, קריינות ואפקטים של סאונד, תורמים ללמידה. </a:t>
            </a:r>
            <a:endParaRPr lang="he-IL" dirty="0">
              <a:latin typeface="Calibri" panose="020F0502020204030204" pitchFamily="34" charset="0"/>
              <a:cs typeface="Calibri" panose="020F0502020204030204" pitchFamily="34" charset="0"/>
            </a:endParaRPr>
          </a:p>
        </p:txBody>
      </p:sp>
      <p:sp>
        <p:nvSpPr>
          <p:cNvPr id="35" name="תיבת טקסט 9">
            <a:extLst>
              <a:ext uri="{FF2B5EF4-FFF2-40B4-BE49-F238E27FC236}">
                <a16:creationId xmlns:a16="http://schemas.microsoft.com/office/drawing/2014/main" id="{37E521EF-79CE-CA04-7B44-2E46EBC9BC3D}"/>
              </a:ext>
            </a:extLst>
          </p:cNvPr>
          <p:cNvSpPr txBox="1"/>
          <p:nvPr/>
        </p:nvSpPr>
        <p:spPr>
          <a:xfrm>
            <a:off x="294128" y="2517708"/>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אך מחקרים שהשוו בין קריאת סיפורים עלילתיים מנייר לבין קריאתם ממסך, לא הצליחו עדיין </a:t>
            </a:r>
            <a:r>
              <a:rPr lang="he-IL" dirty="0">
                <a:ea typeface="Calibri" panose="020F0502020204030204" pitchFamily="34" charset="0"/>
                <a:cs typeface="Calibri" panose="020F0502020204030204" pitchFamily="34" charset="0"/>
              </a:rPr>
              <a:t>לקבוע שהתוספות בספרים הדיגיטליים הן הסיבה ל</a:t>
            </a:r>
            <a:r>
              <a:rPr lang="he-IL" sz="1400" dirty="0">
                <a:effectLst/>
                <a:ea typeface="Calibri" panose="020F0502020204030204" pitchFamily="34" charset="0"/>
                <a:cs typeface="Calibri" panose="020F0502020204030204" pitchFamily="34" charset="0"/>
              </a:rPr>
              <a:t>הבדלים בתוצרי הלמידה של הילדים. </a:t>
            </a:r>
            <a:endParaRPr lang="he-IL" dirty="0">
              <a:latin typeface="Calibri" panose="020F0502020204030204" pitchFamily="34" charset="0"/>
              <a:cs typeface="Calibri" panose="020F0502020204030204" pitchFamily="34" charset="0"/>
            </a:endParaRPr>
          </a:p>
        </p:txBody>
      </p:sp>
      <p:pic>
        <p:nvPicPr>
          <p:cNvPr id="3" name="Graphic 2" descr="Question mark with solid fill">
            <a:extLst>
              <a:ext uri="{FF2B5EF4-FFF2-40B4-BE49-F238E27FC236}">
                <a16:creationId xmlns:a16="http://schemas.microsoft.com/office/drawing/2014/main" id="{DDF760D0-4277-875B-81C8-FB4D8DCA6B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0423" y="3504851"/>
            <a:ext cx="914400" cy="914400"/>
          </a:xfrm>
          <a:prstGeom prst="rect">
            <a:avLst/>
          </a:prstGeom>
        </p:spPr>
      </p:pic>
      <p:sp>
        <p:nvSpPr>
          <p:cNvPr id="36" name="תיבת טקסט 9">
            <a:extLst>
              <a:ext uri="{FF2B5EF4-FFF2-40B4-BE49-F238E27FC236}">
                <a16:creationId xmlns:a16="http://schemas.microsoft.com/office/drawing/2014/main" id="{090D4724-72D1-EC3D-D5BB-F36BBE88DD92}"/>
              </a:ext>
            </a:extLst>
          </p:cNvPr>
          <p:cNvSpPr txBox="1"/>
          <p:nvPr/>
        </p:nvSpPr>
        <p:spPr>
          <a:xfrm>
            <a:off x="185981" y="3608108"/>
            <a:ext cx="7936041" cy="707886"/>
          </a:xfrm>
          <a:prstGeom prst="rect">
            <a:avLst/>
          </a:prstGeom>
          <a:noFill/>
        </p:spPr>
        <p:txBody>
          <a:bodyPr wrap="square" rtlCol="1">
            <a:spAutoFit/>
          </a:bodyPr>
          <a:lstStyle/>
          <a:p>
            <a:pPr algn="r" rtl="1"/>
            <a:r>
              <a:rPr lang="he-IL" sz="2000" dirty="0">
                <a:solidFill>
                  <a:schemeClr val="accent1">
                    <a:lumMod val="75000"/>
                  </a:schemeClr>
                </a:solidFill>
                <a:effectLst/>
                <a:ea typeface="Calibri" panose="020F0502020204030204" pitchFamily="34" charset="0"/>
                <a:cs typeface="Calibri" panose="020F0502020204030204" pitchFamily="34" charset="0"/>
              </a:rPr>
              <a:t>מטרתה השנייה של המטא-אנליזה היא לקבוע האם ניתן לתלות את ההבדלים בתוצרי הלמידה של הילדים בסוג, בכמות ובמגוון התוספות שכללו הספרים הדיגיטליים.</a:t>
            </a:r>
            <a:endParaRPr lang="he-IL" sz="2000" dirty="0">
              <a:solidFill>
                <a:schemeClr val="accent1">
                  <a:lumMod val="75000"/>
                </a:schemeClr>
              </a:solidFill>
              <a:latin typeface="Calibri" panose="020F0502020204030204" pitchFamily="34" charset="0"/>
              <a:cs typeface="Calibri" panose="020F0502020204030204" pitchFamily="34" charset="0"/>
            </a:endParaRPr>
          </a:p>
        </p:txBody>
      </p:sp>
      <p:pic>
        <p:nvPicPr>
          <p:cNvPr id="4" name="Graphic 3" descr="Touchscreen outline">
            <a:extLst>
              <a:ext uri="{FF2B5EF4-FFF2-40B4-BE49-F238E27FC236}">
                <a16:creationId xmlns:a16="http://schemas.microsoft.com/office/drawing/2014/main" id="{2A4C6EC8-3B43-3158-794D-F08C802F23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22542" y="1177016"/>
            <a:ext cx="339619" cy="339619"/>
          </a:xfrm>
          <a:prstGeom prst="rect">
            <a:avLst/>
          </a:prstGeom>
        </p:spPr>
      </p:pic>
      <p:pic>
        <p:nvPicPr>
          <p:cNvPr id="13" name="Graphic 12" descr="Touchscreen outline">
            <a:extLst>
              <a:ext uri="{FF2B5EF4-FFF2-40B4-BE49-F238E27FC236}">
                <a16:creationId xmlns:a16="http://schemas.microsoft.com/office/drawing/2014/main" id="{FE4136D1-4E54-B169-3A1B-D1A03FDFCC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1915680"/>
            <a:ext cx="339619" cy="339619"/>
          </a:xfrm>
          <a:prstGeom prst="rect">
            <a:avLst/>
          </a:prstGeom>
        </p:spPr>
      </p:pic>
      <p:pic>
        <p:nvPicPr>
          <p:cNvPr id="14" name="Graphic 13" descr="Touchscreen outline">
            <a:extLst>
              <a:ext uri="{FF2B5EF4-FFF2-40B4-BE49-F238E27FC236}">
                <a16:creationId xmlns:a16="http://schemas.microsoft.com/office/drawing/2014/main" id="{350A4857-EA66-6E46-B369-2946F9A1DB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2606038"/>
            <a:ext cx="339619" cy="339619"/>
          </a:xfrm>
          <a:prstGeom prst="rect">
            <a:avLst/>
          </a:prstGeom>
        </p:spPr>
      </p:pic>
    </p:spTree>
    <p:extLst>
      <p:ext uri="{BB962C8B-B14F-4D97-AF65-F5344CB8AC3E}">
        <p14:creationId xmlns:p14="http://schemas.microsoft.com/office/powerpoint/2010/main" val="1313278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674176" y="157907"/>
            <a:ext cx="7618176"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שאלות המחקר: השפעות של מילון דיגיטלי</a:t>
            </a:r>
            <a:endParaRPr sz="3000" dirty="0">
              <a:solidFill>
                <a:srgbClr val="285788"/>
              </a:solidFill>
            </a:endParaRPr>
          </a:p>
        </p:txBody>
      </p:sp>
      <p:sp>
        <p:nvSpPr>
          <p:cNvPr id="10" name="תיבת טקסט 9">
            <a:extLst>
              <a:ext uri="{FF2B5EF4-FFF2-40B4-BE49-F238E27FC236}">
                <a16:creationId xmlns:a16="http://schemas.microsoft.com/office/drawing/2014/main" id="{E214D994-973B-4BF9-955C-E6FC4B97B1DB}"/>
              </a:ext>
            </a:extLst>
          </p:cNvPr>
          <p:cNvSpPr txBox="1"/>
          <p:nvPr/>
        </p:nvSpPr>
        <p:spPr>
          <a:xfrm>
            <a:off x="294128" y="977494"/>
            <a:ext cx="7827894" cy="307777"/>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הרחבת אוצר המילים היא חיונית להתפתחות הלשונית של ילדים. </a:t>
            </a:r>
            <a:endParaRPr lang="he-IL" dirty="0">
              <a:latin typeface="Calibri" panose="020F0502020204030204" pitchFamily="34" charset="0"/>
              <a:cs typeface="Calibri" panose="020F0502020204030204" pitchFamily="34" charset="0"/>
            </a:endParaRPr>
          </a:p>
        </p:txBody>
      </p:sp>
      <p:sp>
        <p:nvSpPr>
          <p:cNvPr id="22" name="תיבת טקסט 9">
            <a:extLst>
              <a:ext uri="{FF2B5EF4-FFF2-40B4-BE49-F238E27FC236}">
                <a16:creationId xmlns:a16="http://schemas.microsoft.com/office/drawing/2014/main" id="{42D949D7-66E6-BFC3-9F0D-6E18C9C7D68A}"/>
              </a:ext>
            </a:extLst>
          </p:cNvPr>
          <p:cNvSpPr txBox="1"/>
          <p:nvPr/>
        </p:nvSpPr>
        <p:spPr>
          <a:xfrm>
            <a:off x="290110" y="1384037"/>
            <a:ext cx="7827894" cy="738664"/>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לכן מילונים היו בין הכלים הראשונים שהוטמעו בטקסטים דיגיטליים, ולימדו את הילדים באופן גלוי (הסבר מפורש), או סמוי (הוספת תמונות או אנימציות ממחישות), את משמעות המילים שמופיעות בסיפור, את האופן שבו מבטאים אותן ואת הצורה שבה הן כתובות (אורתוגרפיה).</a:t>
            </a:r>
            <a:endParaRPr lang="he-IL" dirty="0">
              <a:latin typeface="Calibri" panose="020F0502020204030204" pitchFamily="34" charset="0"/>
              <a:cs typeface="Calibri" panose="020F0502020204030204" pitchFamily="34" charset="0"/>
            </a:endParaRPr>
          </a:p>
        </p:txBody>
      </p:sp>
      <p:sp>
        <p:nvSpPr>
          <p:cNvPr id="35" name="תיבת טקסט 9">
            <a:extLst>
              <a:ext uri="{FF2B5EF4-FFF2-40B4-BE49-F238E27FC236}">
                <a16:creationId xmlns:a16="http://schemas.microsoft.com/office/drawing/2014/main" id="{37E521EF-79CE-CA04-7B44-2E46EBC9BC3D}"/>
              </a:ext>
            </a:extLst>
          </p:cNvPr>
          <p:cNvSpPr txBox="1"/>
          <p:nvPr/>
        </p:nvSpPr>
        <p:spPr>
          <a:xfrm>
            <a:off x="294128" y="2244957"/>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מחקרים קודמים הראו כי קריאה משותפת של ספרים מודפסים ודיאלוג שכולל הסבר של מילים חדשות, הצבעה על המילים בטקסט וקישור שלהן לידע הרחב של הילד, מעשירים באופן משמעותי את אוצר המילים של הילדים. </a:t>
            </a:r>
            <a:endParaRPr lang="he-IL" dirty="0">
              <a:latin typeface="Calibri" panose="020F0502020204030204" pitchFamily="34" charset="0"/>
              <a:cs typeface="Calibri" panose="020F0502020204030204" pitchFamily="34" charset="0"/>
            </a:endParaRPr>
          </a:p>
        </p:txBody>
      </p:sp>
      <p:pic>
        <p:nvPicPr>
          <p:cNvPr id="3" name="Graphic 2" descr="Question mark with solid fill">
            <a:extLst>
              <a:ext uri="{FF2B5EF4-FFF2-40B4-BE49-F238E27FC236}">
                <a16:creationId xmlns:a16="http://schemas.microsoft.com/office/drawing/2014/main" id="{DDF760D0-4277-875B-81C8-FB4D8DCA6B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0423" y="3504851"/>
            <a:ext cx="914400" cy="914400"/>
          </a:xfrm>
          <a:prstGeom prst="rect">
            <a:avLst/>
          </a:prstGeom>
        </p:spPr>
      </p:pic>
      <p:sp>
        <p:nvSpPr>
          <p:cNvPr id="36" name="תיבת טקסט 9">
            <a:extLst>
              <a:ext uri="{FF2B5EF4-FFF2-40B4-BE49-F238E27FC236}">
                <a16:creationId xmlns:a16="http://schemas.microsoft.com/office/drawing/2014/main" id="{090D4724-72D1-EC3D-D5BB-F36BBE88DD92}"/>
              </a:ext>
            </a:extLst>
          </p:cNvPr>
          <p:cNvSpPr txBox="1"/>
          <p:nvPr/>
        </p:nvSpPr>
        <p:spPr>
          <a:xfrm>
            <a:off x="185981" y="3608108"/>
            <a:ext cx="7936041" cy="1015663"/>
          </a:xfrm>
          <a:prstGeom prst="rect">
            <a:avLst/>
          </a:prstGeom>
          <a:noFill/>
        </p:spPr>
        <p:txBody>
          <a:bodyPr wrap="square" rtlCol="1">
            <a:spAutoFit/>
          </a:bodyPr>
          <a:lstStyle/>
          <a:p>
            <a:pPr algn="r" rtl="1"/>
            <a:r>
              <a:rPr lang="he-IL" sz="2000" dirty="0">
                <a:solidFill>
                  <a:schemeClr val="accent1">
                    <a:lumMod val="75000"/>
                  </a:schemeClr>
                </a:solidFill>
                <a:effectLst/>
                <a:ea typeface="Calibri" panose="020F0502020204030204" pitchFamily="34" charset="0"/>
                <a:cs typeface="Calibri" panose="020F0502020204030204" pitchFamily="34" charset="0"/>
              </a:rPr>
              <a:t>המטרה השלישית היא לקבוע האם הוספה של מילון דיגיטלי משפיעה על ההבדלים בתוצרי הלמידה כאשר משווים בין ספרים דיגיטליים וספרים מודפסים, ובמידה שכן, ביחס לאילו תוצרי למידה.</a:t>
            </a:r>
            <a:endParaRPr lang="he-IL" sz="2000" dirty="0">
              <a:solidFill>
                <a:schemeClr val="accent1">
                  <a:lumMod val="75000"/>
                </a:schemeClr>
              </a:solidFill>
              <a:latin typeface="Calibri" panose="020F0502020204030204" pitchFamily="34" charset="0"/>
              <a:cs typeface="Calibri" panose="020F0502020204030204" pitchFamily="34" charset="0"/>
            </a:endParaRPr>
          </a:p>
        </p:txBody>
      </p:sp>
      <p:pic>
        <p:nvPicPr>
          <p:cNvPr id="4" name="Graphic 3" descr="Touchscreen outline">
            <a:extLst>
              <a:ext uri="{FF2B5EF4-FFF2-40B4-BE49-F238E27FC236}">
                <a16:creationId xmlns:a16="http://schemas.microsoft.com/office/drawing/2014/main" id="{2A4C6EC8-3B43-3158-794D-F08C802F23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961572"/>
            <a:ext cx="339619" cy="339619"/>
          </a:xfrm>
          <a:prstGeom prst="rect">
            <a:avLst/>
          </a:prstGeom>
        </p:spPr>
      </p:pic>
      <p:pic>
        <p:nvPicPr>
          <p:cNvPr id="13" name="Graphic 12" descr="Touchscreen outline">
            <a:extLst>
              <a:ext uri="{FF2B5EF4-FFF2-40B4-BE49-F238E27FC236}">
                <a16:creationId xmlns:a16="http://schemas.microsoft.com/office/drawing/2014/main" id="{FE4136D1-4E54-B169-3A1B-D1A03FDFCC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1595304"/>
            <a:ext cx="339619" cy="339619"/>
          </a:xfrm>
          <a:prstGeom prst="rect">
            <a:avLst/>
          </a:prstGeom>
        </p:spPr>
      </p:pic>
      <p:pic>
        <p:nvPicPr>
          <p:cNvPr id="14" name="Graphic 13" descr="Touchscreen outline">
            <a:extLst>
              <a:ext uri="{FF2B5EF4-FFF2-40B4-BE49-F238E27FC236}">
                <a16:creationId xmlns:a16="http://schemas.microsoft.com/office/drawing/2014/main" id="{350A4857-EA66-6E46-B369-2946F9A1DB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2336757"/>
            <a:ext cx="339619" cy="339619"/>
          </a:xfrm>
          <a:prstGeom prst="rect">
            <a:avLst/>
          </a:prstGeom>
        </p:spPr>
      </p:pic>
      <p:sp>
        <p:nvSpPr>
          <p:cNvPr id="11" name="תיבת טקסט 9">
            <a:extLst>
              <a:ext uri="{FF2B5EF4-FFF2-40B4-BE49-F238E27FC236}">
                <a16:creationId xmlns:a16="http://schemas.microsoft.com/office/drawing/2014/main" id="{87CE9950-1227-B8C5-4750-90C515DAF609}"/>
              </a:ext>
            </a:extLst>
          </p:cNvPr>
          <p:cNvSpPr txBox="1"/>
          <p:nvPr/>
        </p:nvSpPr>
        <p:spPr>
          <a:xfrm>
            <a:off x="294128" y="2855199"/>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יחד עם זאת, נמצא כי הורים ממעטים להקדיש תשומת לב מפורשת למילים קשות בסיפורים, מחשש שהסברי מילים ישבשו את רצף הקריאה ויפגמו בהבנת הסיפור.</a:t>
            </a:r>
            <a:endParaRPr lang="he-IL" dirty="0">
              <a:latin typeface="Calibri" panose="020F0502020204030204" pitchFamily="34" charset="0"/>
              <a:cs typeface="Calibri" panose="020F0502020204030204" pitchFamily="34" charset="0"/>
            </a:endParaRPr>
          </a:p>
        </p:txBody>
      </p:sp>
      <p:pic>
        <p:nvPicPr>
          <p:cNvPr id="12" name="Graphic 11" descr="Touchscreen outline">
            <a:extLst>
              <a:ext uri="{FF2B5EF4-FFF2-40B4-BE49-F238E27FC236}">
                <a16:creationId xmlns:a16="http://schemas.microsoft.com/office/drawing/2014/main" id="{BBD9D1CD-0841-92BE-A5D4-C8243C7D5E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2946999"/>
            <a:ext cx="339619" cy="339619"/>
          </a:xfrm>
          <a:prstGeom prst="rect">
            <a:avLst/>
          </a:prstGeom>
        </p:spPr>
      </p:pic>
    </p:spTree>
    <p:extLst>
      <p:ext uri="{BB962C8B-B14F-4D97-AF65-F5344CB8AC3E}">
        <p14:creationId xmlns:p14="http://schemas.microsoft.com/office/powerpoint/2010/main" val="3569683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674176" y="157907"/>
            <a:ext cx="7618176"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שאלות המחקר: השפעות של תיווך מבוגר</a:t>
            </a:r>
            <a:endParaRPr sz="3000" dirty="0">
              <a:solidFill>
                <a:srgbClr val="285788"/>
              </a:solidFill>
            </a:endParaRPr>
          </a:p>
        </p:txBody>
      </p:sp>
      <p:sp>
        <p:nvSpPr>
          <p:cNvPr id="10" name="תיבת טקסט 9">
            <a:extLst>
              <a:ext uri="{FF2B5EF4-FFF2-40B4-BE49-F238E27FC236}">
                <a16:creationId xmlns:a16="http://schemas.microsoft.com/office/drawing/2014/main" id="{E214D994-973B-4BF9-955C-E6FC4B97B1DB}"/>
              </a:ext>
            </a:extLst>
          </p:cNvPr>
          <p:cNvSpPr txBox="1"/>
          <p:nvPr/>
        </p:nvSpPr>
        <p:spPr>
          <a:xfrm>
            <a:off x="240054" y="785016"/>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תיווך של מבוגר במהלך הקריאה של ילדים הוא הכרחי, לא רק כדי לרכוש מיומנויות קריאה, אלא גם כדי לרכוש את כישורי החיים החשובים הנלווים לקריאת סיפורים וקישורם לדוגמאות מהחיים האמיתיים.</a:t>
            </a:r>
            <a:endParaRPr lang="he-IL" dirty="0">
              <a:latin typeface="Calibri" panose="020F0502020204030204" pitchFamily="34" charset="0"/>
              <a:cs typeface="Calibri" panose="020F0502020204030204" pitchFamily="34" charset="0"/>
            </a:endParaRPr>
          </a:p>
        </p:txBody>
      </p:sp>
      <p:sp>
        <p:nvSpPr>
          <p:cNvPr id="22" name="תיבת טקסט 9">
            <a:extLst>
              <a:ext uri="{FF2B5EF4-FFF2-40B4-BE49-F238E27FC236}">
                <a16:creationId xmlns:a16="http://schemas.microsoft.com/office/drawing/2014/main" id="{42D949D7-66E6-BFC3-9F0D-6E18C9C7D68A}"/>
              </a:ext>
            </a:extLst>
          </p:cNvPr>
          <p:cNvSpPr txBox="1"/>
          <p:nvPr/>
        </p:nvSpPr>
        <p:spPr>
          <a:xfrm>
            <a:off x="290110" y="1384037"/>
            <a:ext cx="7827894" cy="738664"/>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התיווך יכול להיות מילולי-</a:t>
            </a:r>
            <a:r>
              <a:rPr lang="he-IL" sz="1400" dirty="0" err="1">
                <a:effectLst/>
                <a:ea typeface="Calibri" panose="020F0502020204030204" pitchFamily="34" charset="0"/>
                <a:cs typeface="Calibri" panose="020F0502020204030204" pitchFamily="34" charset="0"/>
              </a:rPr>
              <a:t>דיאלוגי</a:t>
            </a:r>
            <a:r>
              <a:rPr lang="he-IL" sz="1400" dirty="0">
                <a:effectLst/>
                <a:ea typeface="Calibri" panose="020F0502020204030204" pitchFamily="34" charset="0"/>
                <a:cs typeface="Calibri" panose="020F0502020204030204" pitchFamily="34" charset="0"/>
              </a:rPr>
              <a:t> מצד השותף לקריאה (למשל, כשהמבוגר המקריא שואל את הילד שאלה שקשורה לגיבור הסיפור), או להיות מוטמע כגריין על-גבי הספר הדיגיטלי (למשל, הפעלת שאלה כתובה או </a:t>
            </a:r>
            <a:r>
              <a:rPr lang="he-IL" sz="1400" dirty="0" err="1">
                <a:effectLst/>
                <a:ea typeface="Calibri" panose="020F0502020204030204" pitchFamily="34" charset="0"/>
                <a:cs typeface="Calibri" panose="020F0502020204030204" pitchFamily="34" charset="0"/>
              </a:rPr>
              <a:t>מקוריינת</a:t>
            </a:r>
            <a:r>
              <a:rPr lang="he-IL" sz="1400" dirty="0">
                <a:effectLst/>
                <a:ea typeface="Calibri" panose="020F0502020204030204" pitchFamily="34" charset="0"/>
                <a:cs typeface="Calibri" panose="020F0502020204030204" pitchFamily="34" charset="0"/>
              </a:rPr>
              <a:t> על-ידי לחיצה על "נקודות חמות" בספר הדיגיטלי). </a:t>
            </a:r>
            <a:endParaRPr lang="he-IL" dirty="0">
              <a:latin typeface="Calibri" panose="020F0502020204030204" pitchFamily="34" charset="0"/>
              <a:cs typeface="Calibri" panose="020F0502020204030204" pitchFamily="34" charset="0"/>
            </a:endParaRPr>
          </a:p>
        </p:txBody>
      </p:sp>
      <p:sp>
        <p:nvSpPr>
          <p:cNvPr id="35" name="תיבת טקסט 9">
            <a:extLst>
              <a:ext uri="{FF2B5EF4-FFF2-40B4-BE49-F238E27FC236}">
                <a16:creationId xmlns:a16="http://schemas.microsoft.com/office/drawing/2014/main" id="{37E521EF-79CE-CA04-7B44-2E46EBC9BC3D}"/>
              </a:ext>
            </a:extLst>
          </p:cNvPr>
          <p:cNvSpPr txBox="1"/>
          <p:nvPr/>
        </p:nvSpPr>
        <p:spPr>
          <a:xfrm>
            <a:off x="294128" y="2244957"/>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כאשר קוראים ביחד ספר דיגיטלי, הפיגומים המילוליים (מצד המבוגר התומך) והדיגיטליים יכולים לחזק אלה את אלה, אך גם להפריע אלה לאלה ולפגום בחוויית הקריאה ובתוצרי הלמידה ממנה.</a:t>
            </a:r>
            <a:endParaRPr lang="he-IL" dirty="0">
              <a:latin typeface="Calibri" panose="020F0502020204030204" pitchFamily="34" charset="0"/>
              <a:cs typeface="Calibri" panose="020F0502020204030204" pitchFamily="34" charset="0"/>
            </a:endParaRPr>
          </a:p>
        </p:txBody>
      </p:sp>
      <p:pic>
        <p:nvPicPr>
          <p:cNvPr id="3" name="Graphic 2" descr="Question mark with solid fill">
            <a:extLst>
              <a:ext uri="{FF2B5EF4-FFF2-40B4-BE49-F238E27FC236}">
                <a16:creationId xmlns:a16="http://schemas.microsoft.com/office/drawing/2014/main" id="{DDF760D0-4277-875B-81C8-FB4D8DCA6B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000423" y="3504851"/>
            <a:ext cx="914400" cy="914400"/>
          </a:xfrm>
          <a:prstGeom prst="rect">
            <a:avLst/>
          </a:prstGeom>
        </p:spPr>
      </p:pic>
      <p:sp>
        <p:nvSpPr>
          <p:cNvPr id="36" name="תיבת טקסט 9">
            <a:extLst>
              <a:ext uri="{FF2B5EF4-FFF2-40B4-BE49-F238E27FC236}">
                <a16:creationId xmlns:a16="http://schemas.microsoft.com/office/drawing/2014/main" id="{090D4724-72D1-EC3D-D5BB-F36BBE88DD92}"/>
              </a:ext>
            </a:extLst>
          </p:cNvPr>
          <p:cNvSpPr txBox="1"/>
          <p:nvPr/>
        </p:nvSpPr>
        <p:spPr>
          <a:xfrm>
            <a:off x="185981" y="3608108"/>
            <a:ext cx="7936041" cy="707886"/>
          </a:xfrm>
          <a:prstGeom prst="rect">
            <a:avLst/>
          </a:prstGeom>
          <a:noFill/>
        </p:spPr>
        <p:txBody>
          <a:bodyPr wrap="square" rtlCol="1">
            <a:spAutoFit/>
          </a:bodyPr>
          <a:lstStyle/>
          <a:p>
            <a:pPr algn="r" rtl="1"/>
            <a:r>
              <a:rPr lang="he-IL" sz="2000" dirty="0">
                <a:solidFill>
                  <a:schemeClr val="accent1">
                    <a:lumMod val="75000"/>
                  </a:schemeClr>
                </a:solidFill>
                <a:effectLst/>
                <a:ea typeface="Calibri" panose="020F0502020204030204" pitchFamily="34" charset="0"/>
                <a:cs typeface="Calibri" panose="020F0502020204030204" pitchFamily="34" charset="0"/>
              </a:rPr>
              <a:t>המטרה הרביעית היא לקבוע כיצד משפיע תיווך של מבוגר במהלך קריאת ספרים, מודפסים מול דיגיטליים, על תוצרי הלמידה של הילדים. </a:t>
            </a:r>
            <a:endParaRPr lang="he-IL" sz="2000" dirty="0">
              <a:solidFill>
                <a:schemeClr val="accent1">
                  <a:lumMod val="75000"/>
                </a:schemeClr>
              </a:solidFill>
              <a:latin typeface="Calibri" panose="020F0502020204030204" pitchFamily="34" charset="0"/>
              <a:cs typeface="Calibri" panose="020F0502020204030204" pitchFamily="34" charset="0"/>
            </a:endParaRPr>
          </a:p>
        </p:txBody>
      </p:sp>
      <p:pic>
        <p:nvPicPr>
          <p:cNvPr id="4" name="Graphic 3" descr="Touchscreen outline">
            <a:extLst>
              <a:ext uri="{FF2B5EF4-FFF2-40B4-BE49-F238E27FC236}">
                <a16:creationId xmlns:a16="http://schemas.microsoft.com/office/drawing/2014/main" id="{2A4C6EC8-3B43-3158-794D-F08C802F23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870831"/>
            <a:ext cx="339619" cy="339619"/>
          </a:xfrm>
          <a:prstGeom prst="rect">
            <a:avLst/>
          </a:prstGeom>
        </p:spPr>
      </p:pic>
      <p:pic>
        <p:nvPicPr>
          <p:cNvPr id="13" name="Graphic 12" descr="Touchscreen outline">
            <a:extLst>
              <a:ext uri="{FF2B5EF4-FFF2-40B4-BE49-F238E27FC236}">
                <a16:creationId xmlns:a16="http://schemas.microsoft.com/office/drawing/2014/main" id="{FE4136D1-4E54-B169-3A1B-D1A03FDFCCE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1595304"/>
            <a:ext cx="339619" cy="339619"/>
          </a:xfrm>
          <a:prstGeom prst="rect">
            <a:avLst/>
          </a:prstGeom>
        </p:spPr>
      </p:pic>
      <p:pic>
        <p:nvPicPr>
          <p:cNvPr id="14" name="Graphic 13" descr="Touchscreen outline">
            <a:extLst>
              <a:ext uri="{FF2B5EF4-FFF2-40B4-BE49-F238E27FC236}">
                <a16:creationId xmlns:a16="http://schemas.microsoft.com/office/drawing/2014/main" id="{350A4857-EA66-6E46-B369-2946F9A1DB8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2336757"/>
            <a:ext cx="339619" cy="339619"/>
          </a:xfrm>
          <a:prstGeom prst="rect">
            <a:avLst/>
          </a:prstGeom>
        </p:spPr>
      </p:pic>
      <p:sp>
        <p:nvSpPr>
          <p:cNvPr id="11" name="תיבת טקסט 9">
            <a:extLst>
              <a:ext uri="{FF2B5EF4-FFF2-40B4-BE49-F238E27FC236}">
                <a16:creationId xmlns:a16="http://schemas.microsoft.com/office/drawing/2014/main" id="{87CE9950-1227-B8C5-4750-90C515DAF609}"/>
              </a:ext>
            </a:extLst>
          </p:cNvPr>
          <p:cNvSpPr txBox="1"/>
          <p:nvPr/>
        </p:nvSpPr>
        <p:spPr>
          <a:xfrm>
            <a:off x="294128" y="2855199"/>
            <a:ext cx="7827894" cy="523220"/>
          </a:xfrm>
          <a:prstGeom prst="rect">
            <a:avLst/>
          </a:prstGeom>
          <a:noFill/>
        </p:spPr>
        <p:txBody>
          <a:bodyPr wrap="square" rtlCol="1">
            <a:spAutoFit/>
          </a:bodyPr>
          <a:lstStyle/>
          <a:p>
            <a:pPr algn="r" rtl="1"/>
            <a:r>
              <a:rPr lang="he-IL" sz="1400" dirty="0">
                <a:effectLst/>
                <a:ea typeface="Calibri" panose="020F0502020204030204" pitchFamily="34" charset="0"/>
                <a:cs typeface="Calibri" panose="020F0502020204030204" pitchFamily="34" charset="0"/>
              </a:rPr>
              <a:t>מחקרים הראו שבמהלך קריאה משותפת של ספרים דיגיטליים, רוב הדיאלוגים בין המבוגר לילד היו קשורים יותר להפעלת המכשיר ולא לתוכן הסיפור. </a:t>
            </a:r>
            <a:endParaRPr lang="he-IL" dirty="0">
              <a:latin typeface="Calibri" panose="020F0502020204030204" pitchFamily="34" charset="0"/>
              <a:cs typeface="Calibri" panose="020F0502020204030204" pitchFamily="34" charset="0"/>
            </a:endParaRPr>
          </a:p>
        </p:txBody>
      </p:sp>
      <p:pic>
        <p:nvPicPr>
          <p:cNvPr id="12" name="Graphic 11" descr="Touchscreen outline">
            <a:extLst>
              <a:ext uri="{FF2B5EF4-FFF2-40B4-BE49-F238E27FC236}">
                <a16:creationId xmlns:a16="http://schemas.microsoft.com/office/drawing/2014/main" id="{BBD9D1CD-0841-92BE-A5D4-C8243C7D5E6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118004" y="2946999"/>
            <a:ext cx="339619" cy="339619"/>
          </a:xfrm>
          <a:prstGeom prst="rect">
            <a:avLst/>
          </a:prstGeom>
        </p:spPr>
      </p:pic>
    </p:spTree>
    <p:extLst>
      <p:ext uri="{BB962C8B-B14F-4D97-AF65-F5344CB8AC3E}">
        <p14:creationId xmlns:p14="http://schemas.microsoft.com/office/powerpoint/2010/main" val="31870590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9"/>
          <p:cNvSpPr txBox="1">
            <a:spLocks noGrp="1"/>
          </p:cNvSpPr>
          <p:nvPr>
            <p:ph type="title"/>
          </p:nvPr>
        </p:nvSpPr>
        <p:spPr>
          <a:xfrm>
            <a:off x="2580400" y="357657"/>
            <a:ext cx="5825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מדדים של תוצרי הלמידה שנבדקו במחקר</a:t>
            </a:r>
            <a:endParaRPr sz="3000" dirty="0">
              <a:solidFill>
                <a:srgbClr val="285788"/>
              </a:solidFill>
            </a:endParaRPr>
          </a:p>
        </p:txBody>
      </p:sp>
      <p:sp>
        <p:nvSpPr>
          <p:cNvPr id="118" name="Google Shape;118;p19"/>
          <p:cNvSpPr txBox="1"/>
          <p:nvPr/>
        </p:nvSpPr>
        <p:spPr>
          <a:xfrm>
            <a:off x="4217800" y="1152548"/>
            <a:ext cx="4188300" cy="400079"/>
          </a:xfrm>
          <a:prstGeom prst="rect">
            <a:avLst/>
          </a:prstGeom>
          <a:noFill/>
          <a:ln w="9525" cap="flat" cmpd="sng">
            <a:solidFill>
              <a:srgbClr val="0074FF"/>
            </a:solidFill>
            <a:prstDash val="solid"/>
            <a:round/>
            <a:headEnd type="none" w="sm" len="sm"/>
            <a:tailEnd type="none" w="sm" len="sm"/>
          </a:ln>
        </p:spPr>
        <p:txBody>
          <a:bodyPr spcFirstLastPara="1" wrap="square" lIns="91425" tIns="91425" rIns="91425" bIns="91425" anchor="t" anchorCtr="0">
            <a:spAutoFit/>
          </a:bodyPr>
          <a:lstStyle/>
          <a:p>
            <a:pPr marL="0" lvl="0" indent="0" algn="r" rtl="1">
              <a:spcBef>
                <a:spcPts val="0"/>
              </a:spcBef>
              <a:spcAft>
                <a:spcPts val="0"/>
              </a:spcAft>
              <a:buNone/>
            </a:pPr>
            <a:r>
              <a:rPr lang="he-IL" dirty="0">
                <a:solidFill>
                  <a:schemeClr val="dk1"/>
                </a:solidFill>
                <a:latin typeface="Calibri"/>
                <a:ea typeface="Calibri"/>
                <a:cs typeface="Calibri"/>
                <a:sym typeface="Calibri"/>
              </a:rPr>
              <a:t>במטא-אנליזה נבדקו שני תוצרי למידה של קריאת ספרים: </a:t>
            </a:r>
            <a:endParaRPr dirty="0">
              <a:solidFill>
                <a:schemeClr val="dk1"/>
              </a:solidFill>
              <a:latin typeface="Calibri"/>
              <a:ea typeface="Calibri"/>
              <a:cs typeface="Calibri"/>
              <a:sym typeface="Calibri"/>
            </a:endParaRPr>
          </a:p>
        </p:txBody>
      </p:sp>
      <p:sp>
        <p:nvSpPr>
          <p:cNvPr id="121" name="Google Shape;121;p19"/>
          <p:cNvSpPr txBox="1"/>
          <p:nvPr/>
        </p:nvSpPr>
        <p:spPr>
          <a:xfrm>
            <a:off x="4762778" y="1739400"/>
            <a:ext cx="3191376" cy="2277516"/>
          </a:xfrm>
          <a:prstGeom prst="rect">
            <a:avLst/>
          </a:prstGeom>
          <a:noFill/>
          <a:ln>
            <a:noFill/>
          </a:ln>
        </p:spPr>
        <p:txBody>
          <a:bodyPr spcFirstLastPara="1" wrap="square" lIns="91425" tIns="91425" rIns="91425" bIns="91425" anchor="t" anchorCtr="0">
            <a:spAutoFit/>
          </a:bodyPr>
          <a:lstStyle/>
          <a:p>
            <a:pPr marL="0" lvl="0" indent="0" algn="just" rtl="1">
              <a:spcBef>
                <a:spcPts val="0"/>
              </a:spcBef>
              <a:spcAft>
                <a:spcPts val="0"/>
              </a:spcAft>
              <a:buNone/>
            </a:pPr>
            <a:r>
              <a:rPr lang="he-IL" sz="1600" b="1" dirty="0">
                <a:solidFill>
                  <a:schemeClr val="accent1">
                    <a:lumMod val="75000"/>
                  </a:schemeClr>
                </a:solidFill>
                <a:latin typeface="Calibri"/>
                <a:ea typeface="Calibri"/>
                <a:cs typeface="Calibri"/>
                <a:sym typeface="Calibri"/>
              </a:rPr>
              <a:t>הבנת הסיפור</a:t>
            </a:r>
            <a:endParaRPr sz="1600" b="1" dirty="0">
              <a:solidFill>
                <a:schemeClr val="accent1">
                  <a:lumMod val="75000"/>
                </a:schemeClr>
              </a:solidFill>
              <a:latin typeface="Calibri"/>
              <a:ea typeface="Calibri"/>
              <a:cs typeface="Calibri"/>
              <a:sym typeface="Calibri"/>
            </a:endParaRPr>
          </a:p>
          <a:p>
            <a:pPr marL="0" lvl="0" indent="0" algn="just" rtl="1">
              <a:spcBef>
                <a:spcPts val="0"/>
              </a:spcBef>
              <a:spcAft>
                <a:spcPts val="0"/>
              </a:spcAft>
              <a:buNone/>
            </a:pPr>
            <a:endParaRPr sz="1200" dirty="0">
              <a:solidFill>
                <a:schemeClr val="dk1"/>
              </a:solidFill>
              <a:latin typeface="Calibri"/>
              <a:ea typeface="Calibri"/>
              <a:cs typeface="Calibri"/>
              <a:sym typeface="Calibri"/>
            </a:endParaRPr>
          </a:p>
          <a:p>
            <a:pPr marL="171450" lvl="0" indent="-171450" algn="just" rtl="1">
              <a:spcBef>
                <a:spcPts val="0"/>
              </a:spcBef>
              <a:spcAft>
                <a:spcPts val="0"/>
              </a:spcAft>
              <a:buFont typeface="Arial" panose="020B0604020202020204" pitchFamily="34" charset="0"/>
              <a:buChar char="•"/>
            </a:pPr>
            <a:r>
              <a:rPr lang="he-IL" sz="1200" dirty="0">
                <a:solidFill>
                  <a:schemeClr val="dk1"/>
                </a:solidFill>
                <a:latin typeface="Calibri"/>
                <a:ea typeface="Calibri"/>
                <a:cs typeface="Calibri"/>
                <a:sym typeface="Calibri"/>
              </a:rPr>
              <a:t>הבנת העלילה והתוכן של הסיפור על-ידי הילדים היא תוצר מרכזי המצופה מקריאת ספרים.</a:t>
            </a:r>
          </a:p>
          <a:p>
            <a:pPr marL="171450" lvl="0" indent="-171450" algn="just" rtl="1">
              <a:spcBef>
                <a:spcPts val="0"/>
              </a:spcBef>
              <a:spcAft>
                <a:spcPts val="0"/>
              </a:spcAft>
              <a:buFont typeface="Arial" panose="020B0604020202020204" pitchFamily="34" charset="0"/>
              <a:buChar char="•"/>
            </a:pPr>
            <a:r>
              <a:rPr lang="he-IL" sz="1200" dirty="0">
                <a:solidFill>
                  <a:schemeClr val="dk1"/>
                </a:solidFill>
                <a:latin typeface="Calibri"/>
                <a:ea typeface="Calibri"/>
                <a:cs typeface="Calibri"/>
                <a:sym typeface="Calibri"/>
              </a:rPr>
              <a:t>הבנת העלילה כוללת בנוסף לפעולות והאירועים שמתוארים בסיפור, גם את התגובות הרגשיות וההתנהגותיות של דמויות בסיפור. </a:t>
            </a:r>
          </a:p>
          <a:p>
            <a:pPr marL="171450" lvl="0" indent="-171450" algn="just" rtl="1">
              <a:spcBef>
                <a:spcPts val="0"/>
              </a:spcBef>
              <a:spcAft>
                <a:spcPts val="0"/>
              </a:spcAft>
              <a:buFont typeface="Arial" panose="020B0604020202020204" pitchFamily="34" charset="0"/>
              <a:buChar char="•"/>
            </a:pPr>
            <a:r>
              <a:rPr lang="he-IL" sz="1200" dirty="0">
                <a:solidFill>
                  <a:schemeClr val="dk1"/>
                </a:solidFill>
                <a:latin typeface="Calibri"/>
                <a:cs typeface="Calibri"/>
              </a:rPr>
              <a:t>הבנת הסיפור נבדקה על-ידי שאלות אודות תוכן הסיפור (הדמויות, האירועים, העלילה או הנושא) ועל-ידי סידור 5 תמונות ברצף שמתאים לרצף המתואר בסיפור. </a:t>
            </a:r>
            <a:endParaRPr sz="1200" dirty="0">
              <a:solidFill>
                <a:schemeClr val="dk1"/>
              </a:solidFill>
              <a:latin typeface="Calibri"/>
              <a:cs typeface="Calibri"/>
            </a:endParaRPr>
          </a:p>
        </p:txBody>
      </p:sp>
      <p:sp>
        <p:nvSpPr>
          <p:cNvPr id="122" name="Google Shape;122;p19"/>
          <p:cNvSpPr txBox="1"/>
          <p:nvPr/>
        </p:nvSpPr>
        <p:spPr>
          <a:xfrm>
            <a:off x="798927" y="1739400"/>
            <a:ext cx="3602400" cy="1908184"/>
          </a:xfrm>
          <a:prstGeom prst="rect">
            <a:avLst/>
          </a:prstGeom>
          <a:noFill/>
          <a:ln>
            <a:noFill/>
          </a:ln>
        </p:spPr>
        <p:txBody>
          <a:bodyPr spcFirstLastPara="1" wrap="square" lIns="91425" tIns="91425" rIns="91425" bIns="91425" anchor="t" anchorCtr="0">
            <a:spAutoFit/>
          </a:bodyPr>
          <a:lstStyle/>
          <a:p>
            <a:pPr marL="0" lvl="0" indent="0" algn="just" rtl="1">
              <a:spcBef>
                <a:spcPts val="0"/>
              </a:spcBef>
              <a:spcAft>
                <a:spcPts val="0"/>
              </a:spcAft>
              <a:buNone/>
            </a:pPr>
            <a:r>
              <a:rPr lang="he-IL" sz="1600" b="1" dirty="0">
                <a:solidFill>
                  <a:schemeClr val="accent1">
                    <a:lumMod val="75000"/>
                  </a:schemeClr>
                </a:solidFill>
                <a:latin typeface="Calibri"/>
                <a:ea typeface="Calibri"/>
                <a:cs typeface="Calibri"/>
                <a:sym typeface="Calibri"/>
              </a:rPr>
              <a:t>רכישת אוצר מילים</a:t>
            </a:r>
            <a:endParaRPr sz="1600" b="1" dirty="0">
              <a:solidFill>
                <a:schemeClr val="accent1">
                  <a:lumMod val="75000"/>
                </a:schemeClr>
              </a:solidFill>
              <a:latin typeface="Calibri"/>
              <a:ea typeface="Calibri"/>
              <a:cs typeface="Calibri"/>
              <a:sym typeface="Calibri"/>
            </a:endParaRPr>
          </a:p>
          <a:p>
            <a:pPr marL="0" lvl="0" indent="0" algn="just" rtl="1">
              <a:spcBef>
                <a:spcPts val="0"/>
              </a:spcBef>
              <a:spcAft>
                <a:spcPts val="0"/>
              </a:spcAft>
              <a:buNone/>
            </a:pPr>
            <a:r>
              <a:rPr lang="en-GB"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171450" lvl="0" indent="-171450" algn="just" rtl="1">
              <a:spcBef>
                <a:spcPts val="0"/>
              </a:spcBef>
              <a:spcAft>
                <a:spcPts val="0"/>
              </a:spcAft>
              <a:buFont typeface="Arial" panose="020B0604020202020204" pitchFamily="34" charset="0"/>
              <a:buChar char="•"/>
            </a:pPr>
            <a:r>
              <a:rPr lang="he-IL" sz="1200" dirty="0">
                <a:solidFill>
                  <a:schemeClr val="dk1"/>
                </a:solidFill>
                <a:latin typeface="Calibri"/>
                <a:ea typeface="Calibri"/>
                <a:cs typeface="Calibri"/>
                <a:sym typeface="Calibri"/>
              </a:rPr>
              <a:t>ספרים מספקים הקשר ייחודי ללימוד מילים חדשות שהשימוש בהן בשיחות יומיומיות הוא נדיר. </a:t>
            </a:r>
          </a:p>
          <a:p>
            <a:pPr marL="171450" lvl="0" indent="-171450" algn="just" rtl="1">
              <a:spcBef>
                <a:spcPts val="0"/>
              </a:spcBef>
              <a:spcAft>
                <a:spcPts val="0"/>
              </a:spcAft>
              <a:buFont typeface="Arial" panose="020B0604020202020204" pitchFamily="34" charset="0"/>
              <a:buChar char="•"/>
            </a:pPr>
            <a:r>
              <a:rPr lang="he-IL" sz="1200" dirty="0">
                <a:solidFill>
                  <a:schemeClr val="dk1"/>
                </a:solidFill>
                <a:latin typeface="Calibri"/>
                <a:ea typeface="Calibri"/>
                <a:cs typeface="Calibri"/>
                <a:sym typeface="Calibri"/>
              </a:rPr>
              <a:t>ילדים מרחיבים את אוצר המילים שלהם כאשר הם נחשפים לספרים.</a:t>
            </a:r>
          </a:p>
          <a:p>
            <a:pPr marL="171450" lvl="0" indent="-171450" algn="just" rtl="1">
              <a:spcBef>
                <a:spcPts val="0"/>
              </a:spcBef>
              <a:spcAft>
                <a:spcPts val="0"/>
              </a:spcAft>
              <a:buFont typeface="Arial" panose="020B0604020202020204" pitchFamily="34" charset="0"/>
              <a:buChar char="•"/>
            </a:pPr>
            <a:r>
              <a:rPr lang="he-IL" sz="1200" dirty="0">
                <a:solidFill>
                  <a:schemeClr val="dk1"/>
                </a:solidFill>
                <a:latin typeface="Calibri"/>
                <a:ea typeface="Calibri"/>
                <a:cs typeface="Calibri"/>
                <a:sym typeface="Calibri"/>
              </a:rPr>
              <a:t>ידע אוצר המילים נבדק על-ידי כמה מבדקים, כמו בדיקת היכולת לבחור את התמונה המתאימה למילה מתוך מבחר של 3-4 תמונות; או להסביר מה משמעות מילה מסוימת. </a:t>
            </a:r>
          </a:p>
        </p:txBody>
      </p:sp>
      <p:cxnSp>
        <p:nvCxnSpPr>
          <p:cNvPr id="123" name="Google Shape;123;p19"/>
          <p:cNvCxnSpPr>
            <a:cxnSpLocks/>
          </p:cNvCxnSpPr>
          <p:nvPr/>
        </p:nvCxnSpPr>
        <p:spPr>
          <a:xfrm flipH="1">
            <a:off x="798927" y="2157188"/>
            <a:ext cx="7155227" cy="0"/>
          </a:xfrm>
          <a:prstGeom prst="straightConnector1">
            <a:avLst/>
          </a:prstGeom>
          <a:noFill/>
          <a:ln w="9525" cap="flat" cmpd="sng">
            <a:solidFill>
              <a:srgbClr val="087BF8"/>
            </a:solidFill>
            <a:prstDash val="solid"/>
            <a:round/>
            <a:headEnd type="none" w="med" len="med"/>
            <a:tailEnd type="none" w="med" len="med"/>
          </a:ln>
        </p:spPr>
      </p:cxnSp>
      <p:sp>
        <p:nvSpPr>
          <p:cNvPr id="9" name="TextBox 8">
            <a:extLst>
              <a:ext uri="{FF2B5EF4-FFF2-40B4-BE49-F238E27FC236}">
                <a16:creationId xmlns:a16="http://schemas.microsoft.com/office/drawing/2014/main" id="{DA322BBC-84BC-47A6-3C31-B09236D196A1}"/>
              </a:ext>
            </a:extLst>
          </p:cNvPr>
          <p:cNvSpPr txBox="1"/>
          <p:nvPr/>
        </p:nvSpPr>
        <p:spPr>
          <a:xfrm>
            <a:off x="346982" y="4190590"/>
            <a:ext cx="8059118" cy="738664"/>
          </a:xfrm>
          <a:prstGeom prst="rect">
            <a:avLst/>
          </a:prstGeom>
          <a:noFill/>
          <a:ln>
            <a:solidFill>
              <a:schemeClr val="accent1"/>
            </a:solidFill>
          </a:ln>
        </p:spPr>
        <p:txBody>
          <a:bodyPr wrap="square">
            <a:spAutoFit/>
          </a:bodyPr>
          <a:lstStyle/>
          <a:p>
            <a:pPr algn="ctr" rtl="1"/>
            <a:r>
              <a:rPr lang="he-IL" dirty="0">
                <a:latin typeface="Calibri" panose="020F0502020204030204" pitchFamily="34" charset="0"/>
                <a:cs typeface="Calibri" panose="020F0502020204030204" pitchFamily="34" charset="0"/>
              </a:rPr>
              <a:t>חשוב לזכור שלימוד מילים אינה המטרה העיקרית של קריאת ספרים. המטרה העיקרית היא הבנת הסיפור - זהו המפתח להנאה מספרים. </a:t>
            </a:r>
          </a:p>
          <a:p>
            <a:pPr algn="ctr" rtl="1"/>
            <a:r>
              <a:rPr lang="he-IL" dirty="0">
                <a:solidFill>
                  <a:schemeClr val="accent1">
                    <a:lumMod val="75000"/>
                  </a:schemeClr>
                </a:solidFill>
                <a:latin typeface="Calibri" panose="020F0502020204030204" pitchFamily="34" charset="0"/>
                <a:cs typeface="Calibri" panose="020F0502020204030204" pitchFamily="34" charset="0"/>
              </a:rPr>
              <a:t>קידום הלימוד של מילים חדשות לא צריך לבוא על חשבון הבנת העלילה.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2435273" y="314634"/>
            <a:ext cx="5825700" cy="572700"/>
          </a:xfrm>
          <a:prstGeom prst="rect">
            <a:avLst/>
          </a:prstGeom>
        </p:spPr>
        <p:txBody>
          <a:bodyPr spcFirstLastPara="1" wrap="square" lIns="91425" tIns="91425" rIns="91425" bIns="91425" anchor="t" anchorCtr="0">
            <a:noAutofit/>
          </a:bodyPr>
          <a:lstStyle/>
          <a:p>
            <a:pPr marL="0" lvl="0" indent="0" algn="r" rtl="1">
              <a:spcBef>
                <a:spcPts val="0"/>
              </a:spcBef>
              <a:spcAft>
                <a:spcPts val="0"/>
              </a:spcAft>
              <a:buNone/>
            </a:pPr>
            <a:r>
              <a:rPr lang="he-IL" sz="3000" dirty="0">
                <a:solidFill>
                  <a:srgbClr val="285788"/>
                </a:solidFill>
                <a:latin typeface="Calibri"/>
                <a:ea typeface="Calibri"/>
                <a:cs typeface="Calibri"/>
                <a:sym typeface="Calibri"/>
              </a:rPr>
              <a:t>הממצאים</a:t>
            </a:r>
            <a:endParaRPr sz="3000" dirty="0">
              <a:solidFill>
                <a:srgbClr val="285788"/>
              </a:solidFill>
            </a:endParaRPr>
          </a:p>
        </p:txBody>
      </p:sp>
      <p:pic>
        <p:nvPicPr>
          <p:cNvPr id="4" name="גרפיקה 3" descr="לספר סיפור קו מיתאר">
            <a:extLst>
              <a:ext uri="{FF2B5EF4-FFF2-40B4-BE49-F238E27FC236}">
                <a16:creationId xmlns:a16="http://schemas.microsoft.com/office/drawing/2014/main" id="{25857464-578F-405F-B1D4-A14F8EAF13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395795" y="2416630"/>
            <a:ext cx="310240" cy="310240"/>
          </a:xfrm>
          <a:prstGeom prst="rect">
            <a:avLst/>
          </a:prstGeom>
        </p:spPr>
      </p:pic>
      <p:sp>
        <p:nvSpPr>
          <p:cNvPr id="5" name="תיבת טקסט 4">
            <a:extLst>
              <a:ext uri="{FF2B5EF4-FFF2-40B4-BE49-F238E27FC236}">
                <a16:creationId xmlns:a16="http://schemas.microsoft.com/office/drawing/2014/main" id="{33308257-6A30-4239-B6DE-BFBD8F62F8F5}"/>
              </a:ext>
            </a:extLst>
          </p:cNvPr>
          <p:cNvSpPr txBox="1"/>
          <p:nvPr/>
        </p:nvSpPr>
        <p:spPr>
          <a:xfrm>
            <a:off x="300348" y="3091258"/>
            <a:ext cx="7960625" cy="830997"/>
          </a:xfrm>
          <a:prstGeom prst="rect">
            <a:avLst/>
          </a:prstGeom>
          <a:noFill/>
        </p:spPr>
        <p:txBody>
          <a:bodyPr wrap="square" rtlCol="1">
            <a:spAutoFit/>
          </a:bodyPr>
          <a:lstStyle/>
          <a:p>
            <a:pPr algn="r" rtl="1"/>
            <a:r>
              <a:rPr lang="he-IL" sz="1600" dirty="0">
                <a:solidFill>
                  <a:schemeClr val="accent1"/>
                </a:solidFill>
                <a:effectLst/>
                <a:ea typeface="Calibri" panose="020F0502020204030204" pitchFamily="34" charset="0"/>
                <a:cs typeface="Calibri" panose="020F0502020204030204" pitchFamily="34" charset="0"/>
              </a:rPr>
              <a:t>רכישת מילים </a:t>
            </a:r>
            <a:r>
              <a:rPr lang="he-IL" sz="1600" dirty="0">
                <a:effectLst/>
                <a:ea typeface="Calibri" panose="020F0502020204030204" pitchFamily="34" charset="0"/>
                <a:cs typeface="Calibri" panose="020F0502020204030204" pitchFamily="34" charset="0"/>
              </a:rPr>
              <a:t>חדשות היתה טובה </a:t>
            </a:r>
            <a:r>
              <a:rPr lang="he-IL" sz="1600" dirty="0">
                <a:ea typeface="Calibri" panose="020F0502020204030204" pitchFamily="34" charset="0"/>
                <a:cs typeface="Calibri" panose="020F0502020204030204" pitchFamily="34" charset="0"/>
              </a:rPr>
              <a:t>יותר בספרים דיגיטליים, במיוחד כאשר התוספות היחידות בספר התייחסו לאוצר המילים ולא לתוכן. למשל</a:t>
            </a:r>
            <a:r>
              <a:rPr lang="he-IL" sz="1600" dirty="0">
                <a:effectLst/>
                <a:ea typeface="Calibri" panose="020F0502020204030204" pitchFamily="34" charset="0"/>
                <a:cs typeface="Calibri" panose="020F0502020204030204" pitchFamily="34" charset="0"/>
              </a:rPr>
              <a:t>: הדגשת המילים הכתובות בזמן ההקראה, פתיחת תמונות בלחיצה על מילים, או פתיחת חלון עם מילה כתובה בלחיצה על איורים בספר הדיגיטלי, או הוספת הסבר של מילים ועוד. </a:t>
            </a:r>
            <a:endParaRPr lang="he-IL" sz="1600" dirty="0">
              <a:latin typeface="Calibri" panose="020F0502020204030204" pitchFamily="34" charset="0"/>
              <a:cs typeface="Calibri" panose="020F0502020204030204" pitchFamily="34" charset="0"/>
            </a:endParaRPr>
          </a:p>
        </p:txBody>
      </p:sp>
      <p:pic>
        <p:nvPicPr>
          <p:cNvPr id="7" name="גרפיקה 6" descr="לספר סיפור קו מיתאר">
            <a:extLst>
              <a:ext uri="{FF2B5EF4-FFF2-40B4-BE49-F238E27FC236}">
                <a16:creationId xmlns:a16="http://schemas.microsoft.com/office/drawing/2014/main" id="{1893D04C-FFD5-4399-8C4B-8201A35761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395795" y="3351636"/>
            <a:ext cx="310240" cy="310240"/>
          </a:xfrm>
          <a:prstGeom prst="rect">
            <a:avLst/>
          </a:prstGeom>
        </p:spPr>
      </p:pic>
      <p:sp>
        <p:nvSpPr>
          <p:cNvPr id="8" name="תיבת טקסט 7">
            <a:extLst>
              <a:ext uri="{FF2B5EF4-FFF2-40B4-BE49-F238E27FC236}">
                <a16:creationId xmlns:a16="http://schemas.microsoft.com/office/drawing/2014/main" id="{BD5C7883-73BF-4CD7-943A-457A2BBF9941}"/>
              </a:ext>
            </a:extLst>
          </p:cNvPr>
          <p:cNvSpPr txBox="1"/>
          <p:nvPr/>
        </p:nvSpPr>
        <p:spPr>
          <a:xfrm>
            <a:off x="347111" y="2170237"/>
            <a:ext cx="7960624" cy="584775"/>
          </a:xfrm>
          <a:prstGeom prst="rect">
            <a:avLst/>
          </a:prstGeom>
          <a:noFill/>
        </p:spPr>
        <p:txBody>
          <a:bodyPr wrap="square" rtlCol="1">
            <a:spAutoFit/>
          </a:bodyPr>
          <a:lstStyle/>
          <a:p>
            <a:pPr algn="r" rtl="1"/>
            <a:r>
              <a:rPr lang="he-IL" sz="1600" dirty="0">
                <a:solidFill>
                  <a:schemeClr val="accent1"/>
                </a:solidFill>
                <a:effectLst/>
                <a:ea typeface="Calibri" panose="020F0502020204030204" pitchFamily="34" charset="0"/>
                <a:cs typeface="Calibri" panose="020F0502020204030204" pitchFamily="34" charset="0"/>
              </a:rPr>
              <a:t>תמיכה ותיווך של מבוגרים</a:t>
            </a:r>
            <a:r>
              <a:rPr lang="he-IL" sz="1600" dirty="0">
                <a:solidFill>
                  <a:srgbClr val="000000"/>
                </a:solidFill>
                <a:effectLst/>
                <a:ea typeface="Calibri" panose="020F0502020204030204" pitchFamily="34" charset="0"/>
                <a:cs typeface="Calibri" panose="020F0502020204030204" pitchFamily="34" charset="0"/>
              </a:rPr>
              <a:t> בזמן הקראת ספרים מודפסים הייתה מועילה יותר להבנת הסיפור מאשר תמיכה שניתנה באמצעים דיגיטליים בספרים שהילדים קראו על גבי מסך (כמו תמונות, קריינות, או הדגשת טקסט). </a:t>
            </a:r>
            <a:endParaRPr lang="he-IL" sz="1600" dirty="0">
              <a:latin typeface="Calibri" panose="020F0502020204030204" pitchFamily="34" charset="0"/>
              <a:cs typeface="Calibri" panose="020F0502020204030204" pitchFamily="34" charset="0"/>
            </a:endParaRPr>
          </a:p>
        </p:txBody>
      </p:sp>
      <p:pic>
        <p:nvPicPr>
          <p:cNvPr id="13" name="גרפיקה 12" descr="לספר סיפור קו מיתאר">
            <a:extLst>
              <a:ext uri="{FF2B5EF4-FFF2-40B4-BE49-F238E27FC236}">
                <a16:creationId xmlns:a16="http://schemas.microsoft.com/office/drawing/2014/main" id="{AB55674D-BDCF-49EA-AA0C-F8076D307F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395795" y="4160927"/>
            <a:ext cx="310240" cy="310240"/>
          </a:xfrm>
          <a:prstGeom prst="rect">
            <a:avLst/>
          </a:prstGeom>
        </p:spPr>
      </p:pic>
      <p:sp>
        <p:nvSpPr>
          <p:cNvPr id="14" name="תיבת טקסט 13">
            <a:extLst>
              <a:ext uri="{FF2B5EF4-FFF2-40B4-BE49-F238E27FC236}">
                <a16:creationId xmlns:a16="http://schemas.microsoft.com/office/drawing/2014/main" id="{7CA6470A-8974-4DFB-AA65-D974FA4802C0}"/>
              </a:ext>
            </a:extLst>
          </p:cNvPr>
          <p:cNvSpPr txBox="1"/>
          <p:nvPr/>
        </p:nvSpPr>
        <p:spPr>
          <a:xfrm>
            <a:off x="347111" y="4012278"/>
            <a:ext cx="7960624" cy="607539"/>
          </a:xfrm>
          <a:prstGeom prst="rect">
            <a:avLst/>
          </a:prstGeom>
          <a:noFill/>
        </p:spPr>
        <p:txBody>
          <a:bodyPr wrap="square" rtlCol="1">
            <a:spAutoFit/>
          </a:bodyPr>
          <a:lstStyle/>
          <a:p>
            <a:pPr lvl="0" algn="just" rtl="1">
              <a:lnSpc>
                <a:spcPct val="107000"/>
              </a:lnSpc>
              <a:spcAft>
                <a:spcPts val="800"/>
              </a:spcAft>
            </a:pPr>
            <a:r>
              <a:rPr lang="he-IL" sz="1600" dirty="0">
                <a:solidFill>
                  <a:schemeClr val="accent1"/>
                </a:solidFill>
                <a:effectLst/>
                <a:ea typeface="Calibri" panose="020F0502020204030204" pitchFamily="34" charset="0"/>
                <a:cs typeface="Calibri" panose="020F0502020204030204" pitchFamily="34" charset="0"/>
              </a:rPr>
              <a:t>מילון</a:t>
            </a:r>
            <a:r>
              <a:rPr lang="he-IL" sz="1600" dirty="0">
                <a:solidFill>
                  <a:srgbClr val="000000"/>
                </a:solidFill>
                <a:effectLst/>
                <a:ea typeface="Calibri" panose="020F0502020204030204" pitchFamily="34" charset="0"/>
                <a:cs typeface="Calibri" panose="020F0502020204030204" pitchFamily="34" charset="0"/>
              </a:rPr>
              <a:t> שהוטמע בספרים הדיגיטליים לא תרם להבנת הסיפור ואף פגע בה, אך השפיע באופן חיובי על רכישת אוצר מיל</a:t>
            </a:r>
            <a:r>
              <a:rPr lang="he-IL" sz="1600" dirty="0">
                <a:effectLst/>
                <a:ea typeface="Calibri" panose="020F0502020204030204" pitchFamily="34" charset="0"/>
                <a:cs typeface="Calibri" panose="020F0502020204030204" pitchFamily="34" charset="0"/>
              </a:rPr>
              <a:t>ים.</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15" name="גרפיקה 14" descr="לספר סיפור קו מיתאר">
            <a:extLst>
              <a:ext uri="{FF2B5EF4-FFF2-40B4-BE49-F238E27FC236}">
                <a16:creationId xmlns:a16="http://schemas.microsoft.com/office/drawing/2014/main" id="{56649C80-0963-474A-837B-021D9E2886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8395795" y="1386485"/>
            <a:ext cx="310240" cy="310240"/>
          </a:xfrm>
          <a:prstGeom prst="rect">
            <a:avLst/>
          </a:prstGeom>
        </p:spPr>
      </p:pic>
      <p:sp>
        <p:nvSpPr>
          <p:cNvPr id="16" name="תיבת טקסט 15">
            <a:extLst>
              <a:ext uri="{FF2B5EF4-FFF2-40B4-BE49-F238E27FC236}">
                <a16:creationId xmlns:a16="http://schemas.microsoft.com/office/drawing/2014/main" id="{4B9BE6EC-B5FE-4793-BE20-F91CDC10474C}"/>
              </a:ext>
            </a:extLst>
          </p:cNvPr>
          <p:cNvSpPr txBox="1"/>
          <p:nvPr/>
        </p:nvSpPr>
        <p:spPr>
          <a:xfrm>
            <a:off x="300348" y="1002996"/>
            <a:ext cx="7960625" cy="1077218"/>
          </a:xfrm>
          <a:prstGeom prst="rect">
            <a:avLst/>
          </a:prstGeom>
          <a:noFill/>
        </p:spPr>
        <p:txBody>
          <a:bodyPr wrap="square" rtlCol="1">
            <a:spAutoFit/>
          </a:bodyPr>
          <a:lstStyle/>
          <a:p>
            <a:pPr algn="r" rtl="1"/>
            <a:r>
              <a:rPr lang="he-IL" sz="1600" dirty="0">
                <a:solidFill>
                  <a:schemeClr val="accent1"/>
                </a:solidFill>
                <a:ea typeface="Calibri" panose="020F0502020204030204" pitchFamily="34" charset="0"/>
                <a:cs typeface="Calibri" panose="020F0502020204030204" pitchFamily="34" charset="0"/>
              </a:rPr>
              <a:t>הבנת הסיפור </a:t>
            </a:r>
            <a:r>
              <a:rPr lang="he-IL" sz="1600" dirty="0">
                <a:ea typeface="Calibri" panose="020F0502020204030204" pitchFamily="34" charset="0"/>
                <a:cs typeface="Calibri" panose="020F0502020204030204" pitchFamily="34" charset="0"/>
              </a:rPr>
              <a:t>בספר המודפס הייתה טובה יותר מאשר בספר הדיגיטלי, כאשר ההבדלים בין המדיומים </a:t>
            </a:r>
            <a:r>
              <a:rPr lang="he-IL" sz="1600" dirty="0">
                <a:effectLst/>
                <a:ea typeface="Calibri" panose="020F0502020204030204" pitchFamily="34" charset="0"/>
                <a:cs typeface="Calibri" panose="020F0502020204030204" pitchFamily="34" charset="0"/>
              </a:rPr>
              <a:t>היו מזעריים וכללו רק תוספת של קריינות או הדגשת טקסט בספר הדיגיטלי. </a:t>
            </a:r>
            <a:r>
              <a:rPr lang="he-IL" sz="1600" dirty="0">
                <a:ea typeface="Calibri" panose="020F0502020204030204" pitchFamily="34" charset="0"/>
                <a:cs typeface="Calibri" panose="020F0502020204030204" pitchFamily="34" charset="0"/>
              </a:rPr>
              <a:t>אך </a:t>
            </a:r>
            <a:r>
              <a:rPr lang="he-IL" sz="16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כאשר שולבו בספרים הדיגיטליים תוספות שקשורות לתוכן הסיפור (כמו תמונות, שאלות, הסברים נוספים וכו'), הישגי ההבנה היו גבוהים יותר בספרים דיגיטליים. </a:t>
            </a:r>
            <a:endParaRPr lang="en-US" sz="16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92550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DB02782ECC6F74B9C2C1CC01F2BA25F" ma:contentTypeVersion="14" ma:contentTypeDescription="Create a new document." ma:contentTypeScope="" ma:versionID="dcfaa16d9a9db61ce630d3fb8d526099">
  <xsd:schema xmlns:xsd="http://www.w3.org/2001/XMLSchema" xmlns:xs="http://www.w3.org/2001/XMLSchema" xmlns:p="http://schemas.microsoft.com/office/2006/metadata/properties" xmlns:ns2="e80b6979-5646-4e71-8be2-624790abfb1c" xmlns:ns3="3715777f-8981-461c-804d-afa93fd342d3" targetNamespace="http://schemas.microsoft.com/office/2006/metadata/properties" ma:root="true" ma:fieldsID="fb2e230c1ea3d35020ad7eb83847b76a" ns2:_="" ns3:_="">
    <xsd:import namespace="e80b6979-5646-4e71-8be2-624790abfb1c"/>
    <xsd:import namespace="3715777f-8981-461c-804d-afa93fd342d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0b6979-5646-4e71-8be2-624790abf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557658c-0fa3-4305-8778-78d8ea3b7e74"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715777f-8981-461c-804d-afa93fd342d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287d373-862f-4fae-a400-7ecbffaa76da}" ma:internalName="TaxCatchAll" ma:showField="CatchAllData" ma:web="3715777f-8981-461c-804d-afa93fd342d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80b6979-5646-4e71-8be2-624790abfb1c">
      <Terms xmlns="http://schemas.microsoft.com/office/infopath/2007/PartnerControls"/>
    </lcf76f155ced4ddcb4097134ff3c332f>
    <TaxCatchAll xmlns="3715777f-8981-461c-804d-afa93fd342d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7906675-3CFB-423D-9543-73C5EFCA1B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0b6979-5646-4e71-8be2-624790abfb1c"/>
    <ds:schemaRef ds:uri="3715777f-8981-461c-804d-afa93fd342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27E6F64-8257-4F2B-AB5D-114DCF8361F7}">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e80b6979-5646-4e71-8be2-624790abfb1c"/>
    <ds:schemaRef ds:uri="3715777f-8981-461c-804d-afa93fd342d3"/>
    <ds:schemaRef ds:uri="http://www.w3.org/XML/1998/namespace"/>
    <ds:schemaRef ds:uri="http://purl.org/dc/dcmitype/"/>
  </ds:schemaRefs>
</ds:datastoreItem>
</file>

<file path=customXml/itemProps3.xml><?xml version="1.0" encoding="utf-8"?>
<ds:datastoreItem xmlns:ds="http://schemas.openxmlformats.org/officeDocument/2006/customXml" ds:itemID="{CECED637-3C91-4161-A2E8-5C4FC327DA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2892</TotalTime>
  <Words>1369</Words>
  <Application>Microsoft Office PowerPoint</Application>
  <PresentationFormat>On-screen Show (16:9)</PresentationFormat>
  <Paragraphs>78</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Assistant</vt:lpstr>
      <vt:lpstr>Calibri</vt:lpstr>
      <vt:lpstr>Assistant ExtraLight</vt:lpstr>
      <vt:lpstr>Arial</vt:lpstr>
      <vt:lpstr>Simple Light</vt:lpstr>
      <vt:lpstr>1_Simple Light</vt:lpstr>
      <vt:lpstr>PowerPoint Presentation</vt:lpstr>
      <vt:lpstr>הקדמה</vt:lpstr>
      <vt:lpstr>רקע: המניעים לביצוע המחקר </vt:lpstr>
      <vt:lpstr>רקע: המטא-אנליזה</vt:lpstr>
      <vt:lpstr>רקע: שני מונחים חשובים </vt:lpstr>
      <vt:lpstr>שאלות המחקר: השפעות המדיה</vt:lpstr>
      <vt:lpstr>שאלות המחקר: השפעות מבנה הסביבה הדיגיטלית</vt:lpstr>
      <vt:lpstr>שאלות המחקר: השפעות של מילון דיגיטלי</vt:lpstr>
      <vt:lpstr>שאלות המחקר: השפעות של תיווך מבוגר</vt:lpstr>
      <vt:lpstr>מדדים של תוצרי הלמידה שנבדקו במחקר</vt:lpstr>
      <vt:lpstr>הממצאים</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Tal Livne</dc:creator>
  <cp:lastModifiedBy>Tal Livne</cp:lastModifiedBy>
  <cp:revision>20</cp:revision>
  <dcterms:modified xsi:type="dcterms:W3CDTF">2022-08-17T11:01:49Z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0x010100CDB02782ECC6F74B9C2C1CC01F2BA25F</vt:lpwstr>
  </property>
  <property fmtid="{D5CDD505-2E9C-101B-9397-08002B2CF9AE}" pid="3" name="MediaServiceImageTags">
    <vt:lpwstr/>
  </property>
</Properties>
</file>