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bookmarkIdSeed="3">
  <p:sldMasterIdLst>
    <p:sldMasterId id="2147483648" r:id="rId4"/>
  </p:sldMasterIdLst>
  <p:notesMasterIdLst>
    <p:notesMasterId r:id="rId21"/>
  </p:notesMasterIdLst>
  <p:sldIdLst>
    <p:sldId id="256" r:id="rId5"/>
    <p:sldId id="267" r:id="rId6"/>
    <p:sldId id="257" r:id="rId7"/>
    <p:sldId id="258" r:id="rId8"/>
    <p:sldId id="259" r:id="rId9"/>
    <p:sldId id="260" r:id="rId10"/>
    <p:sldId id="261" r:id="rId11"/>
    <p:sldId id="262" r:id="rId12"/>
    <p:sldId id="263" r:id="rId13"/>
    <p:sldId id="265" r:id="rId14"/>
    <p:sldId id="269" r:id="rId15"/>
    <p:sldId id="271" r:id="rId16"/>
    <p:sldId id="275" r:id="rId17"/>
    <p:sldId id="273" r:id="rId18"/>
    <p:sldId id="266" r:id="rId19"/>
    <p:sldId id="274" r:id="rId20"/>
  </p:sldIdLst>
  <p:sldSz cx="9144000" cy="5143500" type="screen16x9"/>
  <p:notesSz cx="6858000" cy="9144000"/>
  <p:embeddedFontLst>
    <p:embeddedFont>
      <p:font typeface="Assistant" panose="00000500000000000000" pitchFamily="2" charset="-79"/>
      <p:regular r:id="rId22"/>
      <p:bold r:id="rId23"/>
    </p:embeddedFont>
    <p:embeddedFont>
      <p:font typeface="Calibri" panose="020F0502020204030204" pitchFamily="34" charset="0"/>
      <p:regular r:id="rId24"/>
      <p:bold r:id="rId25"/>
      <p:italic r:id="rId26"/>
      <p:boldItalic r:id="rId27"/>
    </p:embeddedFont>
    <p:embeddedFont>
      <p:font typeface="David" panose="020E0502060401010101" pitchFamily="34" charset="-79"/>
      <p:regular r:id="rId28"/>
      <p:bold r:id="rId29"/>
    </p:embeddedFont>
    <p:embeddedFont>
      <p:font typeface="Tahoma" panose="020B0604030504040204" pitchFamily="34" charset="0"/>
      <p:regular r:id="rId3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34" roundtripDataSignature="AMtx7mjfAeHW4LUmB9nhPD3U0jWwXkiQP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3D091D-96B7-D4FD-319D-E7F09AB1D1E8}" name="Pazit Kotler" initials="PK" userId="S::pazitk@cet.ac.il::2e985e78-f7ad-45ba-9db9-7c92ed0b4164" providerId="AD"/>
  <p188:author id="{B70B8929-C077-ED11-C135-D6C530C06633}" name="Tal Livne" initials="TL" userId="S::TalL@cet.ac.il::6d288f0b-27bf-4242-b9ed-ab555415793f" providerId="AD"/>
  <p188:author id="{A7140C2A-9043-2716-FE47-BE15A61AA8B7}" name="Tal Livne" initials="TL" userId="Tal Livne" providerId="None"/>
  <p188:author id="{0033727F-82BA-ECCB-7E8D-2B65247731F6}" name="Miki Cohen" initials="MC" userId="e1a48434d5688e30" providerId="Windows Live"/>
  <p188:author id="{AA645391-F0FA-BC25-E1E9-1932CEC475B2}" name="Pazit Kotler" initials="PK" userId="Pazit Kotler" providerId="None"/>
  <p188:author id="{B6DCEAFB-AD14-A998-3C60-986A535CC579}" name="Pazit Kotler" initials="PK" userId="S::PazitK@cet.ac.il::2e985e78-f7ad-45ba-9db9-7c92ed0b416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Tal Livne" initials="" lastIdx="2" clrIdx="0"/>
  <p:cmAuthor id="1" name="Liron Primor" initials="" lastIdx="4" clrIdx="1"/>
  <p:cmAuthor id="2" name="Pazit Kotler" initials="" lastIdx="6"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B7F9"/>
    <a:srgbClr val="649CF6"/>
    <a:srgbClr val="9148C8"/>
    <a:srgbClr val="3399FF"/>
    <a:srgbClr val="0099FF"/>
    <a:srgbClr val="544CF2"/>
    <a:srgbClr val="7CA7FC"/>
    <a:srgbClr val="00BBFE"/>
    <a:srgbClr val="00A1DA"/>
    <a:srgbClr val="ADC8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E610C73-10FD-4C52-8EB7-D08E6E80DDC3}">
  <a:tblStyle styleId="{2E610C73-10FD-4C52-8EB7-D08E6E80DDC3}"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3" d="100"/>
          <a:sy n="143" d="100"/>
        </p:scale>
        <p:origin x="684"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9" Type="http://schemas.openxmlformats.org/officeDocument/2006/relationships/tableStyles" Target="tableStyles.xml"/><Relationship Id="rId21" Type="http://schemas.openxmlformats.org/officeDocument/2006/relationships/notesMaster" Target="notesMasters/notesMaster1.xml"/><Relationship Id="rId34" Type="http://customschemas.google.com/relationships/presentationmetadata" Target="meta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l Livne" userId="6d288f0b-27bf-4242-b9ed-ab555415793f" providerId="ADAL" clId="{6DDE8846-378D-4768-A68C-B5A267D1FD24}"/>
    <pc:docChg chg="">
      <pc:chgData name="Tal Livne" userId="6d288f0b-27bf-4242-b9ed-ab555415793f" providerId="ADAL" clId="{6DDE8846-378D-4768-A68C-B5A267D1FD24}" dt="2022-06-14T11:57:41.839" v="6"/>
      <pc:docMkLst>
        <pc:docMk/>
      </pc:docMkLst>
      <pc:sldChg chg="delCm">
        <pc:chgData name="Tal Livne" userId="6d288f0b-27bf-4242-b9ed-ab555415793f" providerId="ADAL" clId="{6DDE8846-378D-4768-A68C-B5A267D1FD24}" dt="2022-06-14T11:57:09.454" v="0"/>
        <pc:sldMkLst>
          <pc:docMk/>
          <pc:sldMk cId="1794990193" sldId="258"/>
        </pc:sldMkLst>
      </pc:sldChg>
      <pc:sldChg chg="delCm">
        <pc:chgData name="Tal Livne" userId="6d288f0b-27bf-4242-b9ed-ab555415793f" providerId="ADAL" clId="{6DDE8846-378D-4768-A68C-B5A267D1FD24}" dt="2022-06-14T11:57:16.421" v="1"/>
        <pc:sldMkLst>
          <pc:docMk/>
          <pc:sldMk cId="3654996545" sldId="259"/>
        </pc:sldMkLst>
      </pc:sldChg>
      <pc:sldChg chg="delCm">
        <pc:chgData name="Tal Livne" userId="6d288f0b-27bf-4242-b9ed-ab555415793f" providerId="ADAL" clId="{6DDE8846-378D-4768-A68C-B5A267D1FD24}" dt="2022-06-14T11:57:27.900" v="3"/>
        <pc:sldMkLst>
          <pc:docMk/>
          <pc:sldMk cId="3887045262" sldId="265"/>
        </pc:sldMkLst>
      </pc:sldChg>
      <pc:sldChg chg="delCm">
        <pc:chgData name="Tal Livne" userId="6d288f0b-27bf-4242-b9ed-ab555415793f" providerId="ADAL" clId="{6DDE8846-378D-4768-A68C-B5A267D1FD24}" dt="2022-06-14T11:57:41.839" v="6"/>
        <pc:sldMkLst>
          <pc:docMk/>
          <pc:sldMk cId="2605849537" sldId="266"/>
        </pc:sldMkLst>
      </pc:sldChg>
      <pc:sldChg chg="delCm">
        <pc:chgData name="Tal Livne" userId="6d288f0b-27bf-4242-b9ed-ab555415793f" providerId="ADAL" clId="{6DDE8846-378D-4768-A68C-B5A267D1FD24}" dt="2022-06-14T11:57:33.034" v="4"/>
        <pc:sldMkLst>
          <pc:docMk/>
          <pc:sldMk cId="590208846" sldId="269"/>
        </pc:sldMkLst>
      </pc:sldChg>
      <pc:sldChg chg="delCm">
        <pc:chgData name="Tal Livne" userId="6d288f0b-27bf-4242-b9ed-ab555415793f" providerId="ADAL" clId="{6DDE8846-378D-4768-A68C-B5A267D1FD24}" dt="2022-06-14T11:57:38.509" v="5"/>
        <pc:sldMkLst>
          <pc:docMk/>
          <pc:sldMk cId="1175552746" sldId="273"/>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he-IL" sz="1200"/>
              <a:t>התפלגות לקבוצות קריאה - סוף</a:t>
            </a:r>
            <a:r>
              <a:rPr lang="he-IL" sz="1200" baseline="0"/>
              <a:t> גן חובה מול סוף כיתה א</a:t>
            </a:r>
            <a:endParaRPr lang="he-IL"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he-IL"/>
        </a:p>
      </c:txPr>
    </c:title>
    <c:autoTitleDeleted val="0"/>
    <c:plotArea>
      <c:layout/>
      <c:barChart>
        <c:barDir val="col"/>
        <c:grouping val="clustered"/>
        <c:varyColors val="0"/>
        <c:ser>
          <c:idx val="0"/>
          <c:order val="0"/>
          <c:tx>
            <c:strRef>
              <c:f>גיליון1!$B$1</c:f>
              <c:strCache>
                <c:ptCount val="1"/>
                <c:pt idx="0">
                  <c:v>סוף גן חובה</c:v>
                </c:pt>
              </c:strCache>
            </c:strRef>
          </c:tx>
          <c:spPr>
            <a:solidFill>
              <a:schemeClr val="accent6"/>
            </a:solidFill>
            <a:ln>
              <a:noFill/>
            </a:ln>
            <a:effectLst/>
          </c:spPr>
          <c:invertIfNegative val="0"/>
          <c:cat>
            <c:strRef>
              <c:f>גיליון1!$A$2:$A$5</c:f>
              <c:strCache>
                <c:ptCount val="4"/>
                <c:pt idx="0">
                  <c:v>לא מדייקים ואיטיים (ל"א)</c:v>
                </c:pt>
                <c:pt idx="1">
                  <c:v>מדייקים ואיטיים (מ"א)</c:v>
                </c:pt>
                <c:pt idx="2">
                  <c:v>לא מדייקים ומהירים (ל"מ)</c:v>
                </c:pt>
                <c:pt idx="3">
                  <c:v>מדייקים ומהירים (מ"מ)</c:v>
                </c:pt>
              </c:strCache>
            </c:strRef>
          </c:cat>
          <c:val>
            <c:numRef>
              <c:f>גיליון1!$B$2:$B$5</c:f>
              <c:numCache>
                <c:formatCode>0%</c:formatCode>
                <c:ptCount val="4"/>
                <c:pt idx="0">
                  <c:v>0.2</c:v>
                </c:pt>
                <c:pt idx="1">
                  <c:v>0.09</c:v>
                </c:pt>
                <c:pt idx="2">
                  <c:v>0.08</c:v>
                </c:pt>
                <c:pt idx="3">
                  <c:v>0.63</c:v>
                </c:pt>
              </c:numCache>
            </c:numRef>
          </c:val>
          <c:extLst>
            <c:ext xmlns:c16="http://schemas.microsoft.com/office/drawing/2014/chart" uri="{C3380CC4-5D6E-409C-BE32-E72D297353CC}">
              <c16:uniqueId val="{00000000-467D-4FAE-ADD6-4E7C43FDBD29}"/>
            </c:ext>
          </c:extLst>
        </c:ser>
        <c:ser>
          <c:idx val="1"/>
          <c:order val="1"/>
          <c:tx>
            <c:strRef>
              <c:f>גיליון1!$C$1</c:f>
              <c:strCache>
                <c:ptCount val="1"/>
                <c:pt idx="0">
                  <c:v>סוף כיתה א</c:v>
                </c:pt>
              </c:strCache>
            </c:strRef>
          </c:tx>
          <c:spPr>
            <a:solidFill>
              <a:schemeClr val="accent5"/>
            </a:solidFill>
            <a:ln>
              <a:noFill/>
            </a:ln>
            <a:effectLst/>
          </c:spPr>
          <c:invertIfNegative val="0"/>
          <c:cat>
            <c:strRef>
              <c:f>גיליון1!$A$2:$A$5</c:f>
              <c:strCache>
                <c:ptCount val="4"/>
                <c:pt idx="0">
                  <c:v>לא מדייקים ואיטיים (ל"א)</c:v>
                </c:pt>
                <c:pt idx="1">
                  <c:v>מדייקים ואיטיים (מ"א)</c:v>
                </c:pt>
                <c:pt idx="2">
                  <c:v>לא מדייקים ומהירים (ל"מ)</c:v>
                </c:pt>
                <c:pt idx="3">
                  <c:v>מדייקים ומהירים (מ"מ)</c:v>
                </c:pt>
              </c:strCache>
            </c:strRef>
          </c:cat>
          <c:val>
            <c:numRef>
              <c:f>גיליון1!$C$2:$C$5</c:f>
              <c:numCache>
                <c:formatCode>0%</c:formatCode>
                <c:ptCount val="4"/>
                <c:pt idx="0">
                  <c:v>0.11</c:v>
                </c:pt>
                <c:pt idx="1">
                  <c:v>0.11</c:v>
                </c:pt>
                <c:pt idx="2">
                  <c:v>0.1</c:v>
                </c:pt>
                <c:pt idx="3">
                  <c:v>0.69799999999999995</c:v>
                </c:pt>
              </c:numCache>
            </c:numRef>
          </c:val>
          <c:extLst>
            <c:ext xmlns:c16="http://schemas.microsoft.com/office/drawing/2014/chart" uri="{C3380CC4-5D6E-409C-BE32-E72D297353CC}">
              <c16:uniqueId val="{00000001-467D-4FAE-ADD6-4E7C43FDBD29}"/>
            </c:ext>
          </c:extLst>
        </c:ser>
        <c:dLbls>
          <c:showLegendKey val="0"/>
          <c:showVal val="0"/>
          <c:showCatName val="0"/>
          <c:showSerName val="0"/>
          <c:showPercent val="0"/>
          <c:showBubbleSize val="0"/>
        </c:dLbls>
        <c:gapWidth val="219"/>
        <c:overlap val="-27"/>
        <c:axId val="2072954640"/>
        <c:axId val="2072955056"/>
      </c:barChart>
      <c:catAx>
        <c:axId val="2072954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2072955056"/>
        <c:crosses val="autoZero"/>
        <c:auto val="1"/>
        <c:lblAlgn val="ctr"/>
        <c:lblOffset val="100"/>
        <c:noMultiLvlLbl val="0"/>
      </c:catAx>
      <c:valAx>
        <c:axId val="20729550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2072954640"/>
        <c:crosses val="autoZero"/>
        <c:crossBetween val="between"/>
      </c:valAx>
      <c:spPr>
        <a:noFill/>
        <a:ln>
          <a:solidFill>
            <a:srgbClr val="FFFFFF">
              <a:lumMod val="50000"/>
            </a:srgbClr>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e-IL"/>
    </a:p>
  </c:txPr>
  <c:externalData r:id="rId4">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FFA89D-AA66-474A-98D1-659C5B960013}" type="doc">
      <dgm:prSet loTypeId="urn:microsoft.com/office/officeart/2005/8/layout/chevron1" loCatId="process" qsTypeId="urn:microsoft.com/office/officeart/2005/8/quickstyle/simple1" qsCatId="simple" csTypeId="urn:microsoft.com/office/officeart/2005/8/colors/accent1_5" csCatId="accent1" phldr="1"/>
      <dgm:spPr/>
    </dgm:pt>
    <dgm:pt modelId="{0119F95C-6D7E-46E3-8050-18F91E6E7F7B}">
      <dgm:prSet phldrT="[טקסט]"/>
      <dgm:spPr/>
      <dgm:t>
        <a:bodyPr/>
        <a:lstStyle/>
        <a:p>
          <a:pPr rtl="1"/>
          <a:endParaRPr lang="he-IL">
            <a:solidFill>
              <a:schemeClr val="tx1"/>
            </a:solidFill>
          </a:endParaRPr>
        </a:p>
      </dgm:t>
    </dgm:pt>
    <dgm:pt modelId="{85A3911C-A4AA-437A-82C6-1626B76B8BF4}" type="parTrans" cxnId="{BB619CAE-972A-4FD6-B33C-9A5742368982}">
      <dgm:prSet/>
      <dgm:spPr/>
      <dgm:t>
        <a:bodyPr/>
        <a:lstStyle/>
        <a:p>
          <a:pPr rtl="1"/>
          <a:endParaRPr lang="he-IL"/>
        </a:p>
      </dgm:t>
    </dgm:pt>
    <dgm:pt modelId="{01F7E29C-D354-45EB-BD85-91DD450F2169}" type="sibTrans" cxnId="{BB619CAE-972A-4FD6-B33C-9A5742368982}">
      <dgm:prSet/>
      <dgm:spPr/>
      <dgm:t>
        <a:bodyPr/>
        <a:lstStyle/>
        <a:p>
          <a:pPr rtl="1"/>
          <a:endParaRPr lang="he-IL"/>
        </a:p>
      </dgm:t>
    </dgm:pt>
    <dgm:pt modelId="{35735029-314E-483C-9FEA-67CF56D80EAD}">
      <dgm:prSet phldrT="[טקסט]"/>
      <dgm:spPr/>
      <dgm:t>
        <a:bodyPr/>
        <a:lstStyle/>
        <a:p>
          <a:pPr rtl="1"/>
          <a:endParaRPr lang="he-IL"/>
        </a:p>
      </dgm:t>
    </dgm:pt>
    <dgm:pt modelId="{C094772E-63C0-4850-A45F-A619264AD87F}" type="sibTrans" cxnId="{8F34E48B-B668-4EE4-ADC8-A8EED6CF9FD3}">
      <dgm:prSet/>
      <dgm:spPr/>
      <dgm:t>
        <a:bodyPr/>
        <a:lstStyle/>
        <a:p>
          <a:pPr rtl="1"/>
          <a:endParaRPr lang="he-IL"/>
        </a:p>
      </dgm:t>
    </dgm:pt>
    <dgm:pt modelId="{A4CD7BD5-4662-4479-8AE6-B7D2C186E418}" type="parTrans" cxnId="{8F34E48B-B668-4EE4-ADC8-A8EED6CF9FD3}">
      <dgm:prSet/>
      <dgm:spPr/>
      <dgm:t>
        <a:bodyPr/>
        <a:lstStyle/>
        <a:p>
          <a:pPr rtl="1"/>
          <a:endParaRPr lang="he-IL"/>
        </a:p>
      </dgm:t>
    </dgm:pt>
    <dgm:pt modelId="{8CD648D2-E632-484F-8643-697AB727A5B2}">
      <dgm:prSet phldrT="[טקסט]"/>
      <dgm:spPr/>
      <dgm:t>
        <a:bodyPr/>
        <a:lstStyle/>
        <a:p>
          <a:pPr rtl="1"/>
          <a:endParaRPr lang="he-IL">
            <a:solidFill>
              <a:schemeClr val="tx1"/>
            </a:solidFill>
          </a:endParaRPr>
        </a:p>
      </dgm:t>
    </dgm:pt>
    <dgm:pt modelId="{723BFD22-E5BD-4E13-B595-20BCD749D952}" type="sibTrans" cxnId="{DC71520C-F705-4D6D-8826-9236DAAC28BB}">
      <dgm:prSet/>
      <dgm:spPr/>
      <dgm:t>
        <a:bodyPr/>
        <a:lstStyle/>
        <a:p>
          <a:pPr rtl="1"/>
          <a:endParaRPr lang="he-IL"/>
        </a:p>
      </dgm:t>
    </dgm:pt>
    <dgm:pt modelId="{C69D8252-F25D-45EE-BE52-3AE1389A8D69}" type="parTrans" cxnId="{DC71520C-F705-4D6D-8826-9236DAAC28BB}">
      <dgm:prSet/>
      <dgm:spPr/>
      <dgm:t>
        <a:bodyPr/>
        <a:lstStyle/>
        <a:p>
          <a:pPr rtl="1"/>
          <a:endParaRPr lang="he-IL"/>
        </a:p>
      </dgm:t>
    </dgm:pt>
    <dgm:pt modelId="{AF770A85-39CD-4E94-958E-E4917BC9DB18}" type="pres">
      <dgm:prSet presAssocID="{DCFFA89D-AA66-474A-98D1-659C5B960013}" presName="Name0" presStyleCnt="0">
        <dgm:presLayoutVars>
          <dgm:dir val="rev"/>
          <dgm:animLvl val="lvl"/>
          <dgm:resizeHandles val="exact"/>
        </dgm:presLayoutVars>
      </dgm:prSet>
      <dgm:spPr/>
    </dgm:pt>
    <dgm:pt modelId="{FF9AA6D3-3340-48D1-9133-DC9D412F4590}" type="pres">
      <dgm:prSet presAssocID="{35735029-314E-483C-9FEA-67CF56D80EAD}" presName="parTxOnly" presStyleLbl="node1" presStyleIdx="0" presStyleCnt="3">
        <dgm:presLayoutVars>
          <dgm:chMax val="0"/>
          <dgm:chPref val="0"/>
          <dgm:bulletEnabled val="1"/>
        </dgm:presLayoutVars>
      </dgm:prSet>
      <dgm:spPr/>
    </dgm:pt>
    <dgm:pt modelId="{4954F540-1E33-43A4-90ED-7C65319C513B}" type="pres">
      <dgm:prSet presAssocID="{C094772E-63C0-4850-A45F-A619264AD87F}" presName="parTxOnlySpace" presStyleCnt="0"/>
      <dgm:spPr/>
    </dgm:pt>
    <dgm:pt modelId="{E7C58F73-9151-4ECC-BE65-6525895E54EB}" type="pres">
      <dgm:prSet presAssocID="{0119F95C-6D7E-46E3-8050-18F91E6E7F7B}" presName="parTxOnly" presStyleLbl="node1" presStyleIdx="1" presStyleCnt="3">
        <dgm:presLayoutVars>
          <dgm:chMax val="0"/>
          <dgm:chPref val="0"/>
          <dgm:bulletEnabled val="1"/>
        </dgm:presLayoutVars>
      </dgm:prSet>
      <dgm:spPr/>
    </dgm:pt>
    <dgm:pt modelId="{C531BF4A-71A4-4905-8FAF-92BE3D6D0E01}" type="pres">
      <dgm:prSet presAssocID="{01F7E29C-D354-45EB-BD85-91DD450F2169}" presName="parTxOnlySpace" presStyleCnt="0"/>
      <dgm:spPr/>
    </dgm:pt>
    <dgm:pt modelId="{B12436D8-6F93-4432-B154-4A92BF198EE7}" type="pres">
      <dgm:prSet presAssocID="{8CD648D2-E632-484F-8643-697AB727A5B2}" presName="parTxOnly" presStyleLbl="node1" presStyleIdx="2" presStyleCnt="3">
        <dgm:presLayoutVars>
          <dgm:chMax val="0"/>
          <dgm:chPref val="0"/>
          <dgm:bulletEnabled val="1"/>
        </dgm:presLayoutVars>
      </dgm:prSet>
      <dgm:spPr/>
    </dgm:pt>
  </dgm:ptLst>
  <dgm:cxnLst>
    <dgm:cxn modelId="{DC71520C-F705-4D6D-8826-9236DAAC28BB}" srcId="{DCFFA89D-AA66-474A-98D1-659C5B960013}" destId="{8CD648D2-E632-484F-8643-697AB727A5B2}" srcOrd="2" destOrd="0" parTransId="{C69D8252-F25D-45EE-BE52-3AE1389A8D69}" sibTransId="{723BFD22-E5BD-4E13-B595-20BCD749D952}"/>
    <dgm:cxn modelId="{2CC6E517-4544-40B5-809B-850BBC6B1116}" type="presOf" srcId="{35735029-314E-483C-9FEA-67CF56D80EAD}" destId="{FF9AA6D3-3340-48D1-9133-DC9D412F4590}" srcOrd="0" destOrd="0" presId="urn:microsoft.com/office/officeart/2005/8/layout/chevron1"/>
    <dgm:cxn modelId="{DD0F363A-16D6-4FC4-921B-D4EDD422D042}" type="presOf" srcId="{8CD648D2-E632-484F-8643-697AB727A5B2}" destId="{B12436D8-6F93-4432-B154-4A92BF198EE7}" srcOrd="0" destOrd="0" presId="urn:microsoft.com/office/officeart/2005/8/layout/chevron1"/>
    <dgm:cxn modelId="{C5A1FE56-58E4-490F-BE23-725200BDF43B}" type="presOf" srcId="{0119F95C-6D7E-46E3-8050-18F91E6E7F7B}" destId="{E7C58F73-9151-4ECC-BE65-6525895E54EB}" srcOrd="0" destOrd="0" presId="urn:microsoft.com/office/officeart/2005/8/layout/chevron1"/>
    <dgm:cxn modelId="{1DBE5582-F2A1-4132-8C50-25783B443B9B}" type="presOf" srcId="{DCFFA89D-AA66-474A-98D1-659C5B960013}" destId="{AF770A85-39CD-4E94-958E-E4917BC9DB18}" srcOrd="0" destOrd="0" presId="urn:microsoft.com/office/officeart/2005/8/layout/chevron1"/>
    <dgm:cxn modelId="{8F34E48B-B668-4EE4-ADC8-A8EED6CF9FD3}" srcId="{DCFFA89D-AA66-474A-98D1-659C5B960013}" destId="{35735029-314E-483C-9FEA-67CF56D80EAD}" srcOrd="0" destOrd="0" parTransId="{A4CD7BD5-4662-4479-8AE6-B7D2C186E418}" sibTransId="{C094772E-63C0-4850-A45F-A619264AD87F}"/>
    <dgm:cxn modelId="{BB619CAE-972A-4FD6-B33C-9A5742368982}" srcId="{DCFFA89D-AA66-474A-98D1-659C5B960013}" destId="{0119F95C-6D7E-46E3-8050-18F91E6E7F7B}" srcOrd="1" destOrd="0" parTransId="{85A3911C-A4AA-437A-82C6-1626B76B8BF4}" sibTransId="{01F7E29C-D354-45EB-BD85-91DD450F2169}"/>
    <dgm:cxn modelId="{866AFE21-8752-44D6-84B5-F4B968E62A17}" type="presParOf" srcId="{AF770A85-39CD-4E94-958E-E4917BC9DB18}" destId="{FF9AA6D3-3340-48D1-9133-DC9D412F4590}" srcOrd="0" destOrd="0" presId="urn:microsoft.com/office/officeart/2005/8/layout/chevron1"/>
    <dgm:cxn modelId="{A11B2854-33A4-4B0C-9E98-62C878A4117C}" type="presParOf" srcId="{AF770A85-39CD-4E94-958E-E4917BC9DB18}" destId="{4954F540-1E33-43A4-90ED-7C65319C513B}" srcOrd="1" destOrd="0" presId="urn:microsoft.com/office/officeart/2005/8/layout/chevron1"/>
    <dgm:cxn modelId="{59F3F1E1-B69F-4AD0-9037-F4C4DF6E2AE1}" type="presParOf" srcId="{AF770A85-39CD-4E94-958E-E4917BC9DB18}" destId="{E7C58F73-9151-4ECC-BE65-6525895E54EB}" srcOrd="2" destOrd="0" presId="urn:microsoft.com/office/officeart/2005/8/layout/chevron1"/>
    <dgm:cxn modelId="{6E1824B0-E0C9-451C-AC8F-6C676B6C6148}" type="presParOf" srcId="{AF770A85-39CD-4E94-958E-E4917BC9DB18}" destId="{C531BF4A-71A4-4905-8FAF-92BE3D6D0E01}" srcOrd="3" destOrd="0" presId="urn:microsoft.com/office/officeart/2005/8/layout/chevron1"/>
    <dgm:cxn modelId="{F08D4BE0-2E14-40DF-87BF-DA56ECDEB308}" type="presParOf" srcId="{AF770A85-39CD-4E94-958E-E4917BC9DB18}" destId="{B12436D8-6F93-4432-B154-4A92BF198EE7}"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FFA89D-AA66-474A-98D1-659C5B960013}" type="doc">
      <dgm:prSet loTypeId="urn:microsoft.com/office/officeart/2005/8/layout/chevron1" loCatId="process" qsTypeId="urn:microsoft.com/office/officeart/2005/8/quickstyle/simple1" qsCatId="simple" csTypeId="urn:microsoft.com/office/officeart/2005/8/colors/accent1_5" csCatId="accent1" phldr="1"/>
      <dgm:spPr/>
    </dgm:pt>
    <dgm:pt modelId="{0119F95C-6D7E-46E3-8050-18F91E6E7F7B}">
      <dgm:prSet phldrT="[טקסט]"/>
      <dgm:spPr/>
      <dgm:t>
        <a:bodyPr/>
        <a:lstStyle/>
        <a:p>
          <a:pPr rtl="1"/>
          <a:endParaRPr lang="he-IL">
            <a:solidFill>
              <a:schemeClr val="tx1"/>
            </a:solidFill>
          </a:endParaRPr>
        </a:p>
      </dgm:t>
    </dgm:pt>
    <dgm:pt modelId="{85A3911C-A4AA-437A-82C6-1626B76B8BF4}" type="parTrans" cxnId="{BB619CAE-972A-4FD6-B33C-9A5742368982}">
      <dgm:prSet/>
      <dgm:spPr/>
      <dgm:t>
        <a:bodyPr/>
        <a:lstStyle/>
        <a:p>
          <a:pPr rtl="1"/>
          <a:endParaRPr lang="he-IL"/>
        </a:p>
      </dgm:t>
    </dgm:pt>
    <dgm:pt modelId="{01F7E29C-D354-45EB-BD85-91DD450F2169}" type="sibTrans" cxnId="{BB619CAE-972A-4FD6-B33C-9A5742368982}">
      <dgm:prSet/>
      <dgm:spPr/>
      <dgm:t>
        <a:bodyPr/>
        <a:lstStyle/>
        <a:p>
          <a:pPr rtl="1"/>
          <a:endParaRPr lang="he-IL"/>
        </a:p>
      </dgm:t>
    </dgm:pt>
    <dgm:pt modelId="{35735029-314E-483C-9FEA-67CF56D80EAD}">
      <dgm:prSet phldrT="[טקסט]"/>
      <dgm:spPr/>
      <dgm:t>
        <a:bodyPr/>
        <a:lstStyle/>
        <a:p>
          <a:pPr rtl="1"/>
          <a:endParaRPr lang="he-IL"/>
        </a:p>
      </dgm:t>
    </dgm:pt>
    <dgm:pt modelId="{C094772E-63C0-4850-A45F-A619264AD87F}" type="sibTrans" cxnId="{8F34E48B-B668-4EE4-ADC8-A8EED6CF9FD3}">
      <dgm:prSet/>
      <dgm:spPr/>
      <dgm:t>
        <a:bodyPr/>
        <a:lstStyle/>
        <a:p>
          <a:pPr rtl="1"/>
          <a:endParaRPr lang="he-IL"/>
        </a:p>
      </dgm:t>
    </dgm:pt>
    <dgm:pt modelId="{A4CD7BD5-4662-4479-8AE6-B7D2C186E418}" type="parTrans" cxnId="{8F34E48B-B668-4EE4-ADC8-A8EED6CF9FD3}">
      <dgm:prSet/>
      <dgm:spPr/>
      <dgm:t>
        <a:bodyPr/>
        <a:lstStyle/>
        <a:p>
          <a:pPr rtl="1"/>
          <a:endParaRPr lang="he-IL"/>
        </a:p>
      </dgm:t>
    </dgm:pt>
    <dgm:pt modelId="{8CD648D2-E632-484F-8643-697AB727A5B2}">
      <dgm:prSet phldrT="[טקסט]"/>
      <dgm:spPr/>
      <dgm:t>
        <a:bodyPr/>
        <a:lstStyle/>
        <a:p>
          <a:pPr rtl="1"/>
          <a:endParaRPr lang="he-IL">
            <a:solidFill>
              <a:schemeClr val="tx1"/>
            </a:solidFill>
          </a:endParaRPr>
        </a:p>
      </dgm:t>
    </dgm:pt>
    <dgm:pt modelId="{723BFD22-E5BD-4E13-B595-20BCD749D952}" type="sibTrans" cxnId="{DC71520C-F705-4D6D-8826-9236DAAC28BB}">
      <dgm:prSet/>
      <dgm:spPr/>
      <dgm:t>
        <a:bodyPr/>
        <a:lstStyle/>
        <a:p>
          <a:pPr rtl="1"/>
          <a:endParaRPr lang="he-IL"/>
        </a:p>
      </dgm:t>
    </dgm:pt>
    <dgm:pt modelId="{C69D8252-F25D-45EE-BE52-3AE1389A8D69}" type="parTrans" cxnId="{DC71520C-F705-4D6D-8826-9236DAAC28BB}">
      <dgm:prSet/>
      <dgm:spPr/>
      <dgm:t>
        <a:bodyPr/>
        <a:lstStyle/>
        <a:p>
          <a:pPr rtl="1"/>
          <a:endParaRPr lang="he-IL"/>
        </a:p>
      </dgm:t>
    </dgm:pt>
    <dgm:pt modelId="{AF770A85-39CD-4E94-958E-E4917BC9DB18}" type="pres">
      <dgm:prSet presAssocID="{DCFFA89D-AA66-474A-98D1-659C5B960013}" presName="Name0" presStyleCnt="0">
        <dgm:presLayoutVars>
          <dgm:dir val="rev"/>
          <dgm:animLvl val="lvl"/>
          <dgm:resizeHandles val="exact"/>
        </dgm:presLayoutVars>
      </dgm:prSet>
      <dgm:spPr/>
    </dgm:pt>
    <dgm:pt modelId="{FF9AA6D3-3340-48D1-9133-DC9D412F4590}" type="pres">
      <dgm:prSet presAssocID="{35735029-314E-483C-9FEA-67CF56D80EAD}" presName="parTxOnly" presStyleLbl="node1" presStyleIdx="0" presStyleCnt="3">
        <dgm:presLayoutVars>
          <dgm:chMax val="0"/>
          <dgm:chPref val="0"/>
          <dgm:bulletEnabled val="1"/>
        </dgm:presLayoutVars>
      </dgm:prSet>
      <dgm:spPr/>
    </dgm:pt>
    <dgm:pt modelId="{4954F540-1E33-43A4-90ED-7C65319C513B}" type="pres">
      <dgm:prSet presAssocID="{C094772E-63C0-4850-A45F-A619264AD87F}" presName="parTxOnlySpace" presStyleCnt="0"/>
      <dgm:spPr/>
    </dgm:pt>
    <dgm:pt modelId="{E7C58F73-9151-4ECC-BE65-6525895E54EB}" type="pres">
      <dgm:prSet presAssocID="{0119F95C-6D7E-46E3-8050-18F91E6E7F7B}" presName="parTxOnly" presStyleLbl="node1" presStyleIdx="1" presStyleCnt="3">
        <dgm:presLayoutVars>
          <dgm:chMax val="0"/>
          <dgm:chPref val="0"/>
          <dgm:bulletEnabled val="1"/>
        </dgm:presLayoutVars>
      </dgm:prSet>
      <dgm:spPr/>
    </dgm:pt>
    <dgm:pt modelId="{C531BF4A-71A4-4905-8FAF-92BE3D6D0E01}" type="pres">
      <dgm:prSet presAssocID="{01F7E29C-D354-45EB-BD85-91DD450F2169}" presName="parTxOnlySpace" presStyleCnt="0"/>
      <dgm:spPr/>
    </dgm:pt>
    <dgm:pt modelId="{B12436D8-6F93-4432-B154-4A92BF198EE7}" type="pres">
      <dgm:prSet presAssocID="{8CD648D2-E632-484F-8643-697AB727A5B2}" presName="parTxOnly" presStyleLbl="node1" presStyleIdx="2" presStyleCnt="3">
        <dgm:presLayoutVars>
          <dgm:chMax val="0"/>
          <dgm:chPref val="0"/>
          <dgm:bulletEnabled val="1"/>
        </dgm:presLayoutVars>
      </dgm:prSet>
      <dgm:spPr/>
    </dgm:pt>
  </dgm:ptLst>
  <dgm:cxnLst>
    <dgm:cxn modelId="{DC71520C-F705-4D6D-8826-9236DAAC28BB}" srcId="{DCFFA89D-AA66-474A-98D1-659C5B960013}" destId="{8CD648D2-E632-484F-8643-697AB727A5B2}" srcOrd="2" destOrd="0" parTransId="{C69D8252-F25D-45EE-BE52-3AE1389A8D69}" sibTransId="{723BFD22-E5BD-4E13-B595-20BCD749D952}"/>
    <dgm:cxn modelId="{2CC6E517-4544-40B5-809B-850BBC6B1116}" type="presOf" srcId="{35735029-314E-483C-9FEA-67CF56D80EAD}" destId="{FF9AA6D3-3340-48D1-9133-DC9D412F4590}" srcOrd="0" destOrd="0" presId="urn:microsoft.com/office/officeart/2005/8/layout/chevron1"/>
    <dgm:cxn modelId="{DD0F363A-16D6-4FC4-921B-D4EDD422D042}" type="presOf" srcId="{8CD648D2-E632-484F-8643-697AB727A5B2}" destId="{B12436D8-6F93-4432-B154-4A92BF198EE7}" srcOrd="0" destOrd="0" presId="urn:microsoft.com/office/officeart/2005/8/layout/chevron1"/>
    <dgm:cxn modelId="{C5A1FE56-58E4-490F-BE23-725200BDF43B}" type="presOf" srcId="{0119F95C-6D7E-46E3-8050-18F91E6E7F7B}" destId="{E7C58F73-9151-4ECC-BE65-6525895E54EB}" srcOrd="0" destOrd="0" presId="urn:microsoft.com/office/officeart/2005/8/layout/chevron1"/>
    <dgm:cxn modelId="{1DBE5582-F2A1-4132-8C50-25783B443B9B}" type="presOf" srcId="{DCFFA89D-AA66-474A-98D1-659C5B960013}" destId="{AF770A85-39CD-4E94-958E-E4917BC9DB18}" srcOrd="0" destOrd="0" presId="urn:microsoft.com/office/officeart/2005/8/layout/chevron1"/>
    <dgm:cxn modelId="{8F34E48B-B668-4EE4-ADC8-A8EED6CF9FD3}" srcId="{DCFFA89D-AA66-474A-98D1-659C5B960013}" destId="{35735029-314E-483C-9FEA-67CF56D80EAD}" srcOrd="0" destOrd="0" parTransId="{A4CD7BD5-4662-4479-8AE6-B7D2C186E418}" sibTransId="{C094772E-63C0-4850-A45F-A619264AD87F}"/>
    <dgm:cxn modelId="{BB619CAE-972A-4FD6-B33C-9A5742368982}" srcId="{DCFFA89D-AA66-474A-98D1-659C5B960013}" destId="{0119F95C-6D7E-46E3-8050-18F91E6E7F7B}" srcOrd="1" destOrd="0" parTransId="{85A3911C-A4AA-437A-82C6-1626B76B8BF4}" sibTransId="{01F7E29C-D354-45EB-BD85-91DD450F2169}"/>
    <dgm:cxn modelId="{866AFE21-8752-44D6-84B5-F4B968E62A17}" type="presParOf" srcId="{AF770A85-39CD-4E94-958E-E4917BC9DB18}" destId="{FF9AA6D3-3340-48D1-9133-DC9D412F4590}" srcOrd="0" destOrd="0" presId="urn:microsoft.com/office/officeart/2005/8/layout/chevron1"/>
    <dgm:cxn modelId="{A11B2854-33A4-4B0C-9E98-62C878A4117C}" type="presParOf" srcId="{AF770A85-39CD-4E94-958E-E4917BC9DB18}" destId="{4954F540-1E33-43A4-90ED-7C65319C513B}" srcOrd="1" destOrd="0" presId="urn:microsoft.com/office/officeart/2005/8/layout/chevron1"/>
    <dgm:cxn modelId="{59F3F1E1-B69F-4AD0-9037-F4C4DF6E2AE1}" type="presParOf" srcId="{AF770A85-39CD-4E94-958E-E4917BC9DB18}" destId="{E7C58F73-9151-4ECC-BE65-6525895E54EB}" srcOrd="2" destOrd="0" presId="urn:microsoft.com/office/officeart/2005/8/layout/chevron1"/>
    <dgm:cxn modelId="{6E1824B0-E0C9-451C-AC8F-6C676B6C6148}" type="presParOf" srcId="{AF770A85-39CD-4E94-958E-E4917BC9DB18}" destId="{C531BF4A-71A4-4905-8FAF-92BE3D6D0E01}" srcOrd="3" destOrd="0" presId="urn:microsoft.com/office/officeart/2005/8/layout/chevron1"/>
    <dgm:cxn modelId="{F08D4BE0-2E14-40DF-87BF-DA56ECDEB308}" type="presParOf" srcId="{AF770A85-39CD-4E94-958E-E4917BC9DB18}" destId="{B12436D8-6F93-4432-B154-4A92BF198EE7}"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AA6D3-3340-48D1-9133-DC9D412F4590}">
      <dsp:nvSpPr>
        <dsp:cNvPr id="0" name=""/>
        <dsp:cNvSpPr/>
      </dsp:nvSpPr>
      <dsp:spPr>
        <a:xfrm rot="10800000">
          <a:off x="1565732" y="0"/>
          <a:ext cx="869454" cy="132131"/>
        </a:xfrm>
        <a:prstGeom prst="chevron">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 tIns="10668" rIns="32004" bIns="10668" numCol="1" spcCol="1270" anchor="ctr" anchorCtr="0">
          <a:noAutofit/>
        </a:bodyPr>
        <a:lstStyle/>
        <a:p>
          <a:pPr marL="0" lvl="0" indent="0" algn="ctr" defTabSz="355600" rtl="1">
            <a:lnSpc>
              <a:spcPct val="90000"/>
            </a:lnSpc>
            <a:spcBef>
              <a:spcPct val="0"/>
            </a:spcBef>
            <a:spcAft>
              <a:spcPct val="35000"/>
            </a:spcAft>
            <a:buNone/>
          </a:pPr>
          <a:endParaRPr lang="he-IL" sz="800" kern="1200"/>
        </a:p>
      </dsp:txBody>
      <dsp:txXfrm rot="10800000">
        <a:off x="1631797" y="0"/>
        <a:ext cx="737323" cy="132131"/>
      </dsp:txXfrm>
    </dsp:sp>
    <dsp:sp modelId="{E7C58F73-9151-4ECC-BE65-6525895E54EB}">
      <dsp:nvSpPr>
        <dsp:cNvPr id="0" name=""/>
        <dsp:cNvSpPr/>
      </dsp:nvSpPr>
      <dsp:spPr>
        <a:xfrm rot="10800000">
          <a:off x="783223" y="0"/>
          <a:ext cx="869454" cy="132131"/>
        </a:xfrm>
        <a:prstGeom prst="chevron">
          <a:avLst/>
        </a:prstGeom>
        <a:solidFill>
          <a:schemeClr val="accent1">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 tIns="10668" rIns="32004" bIns="10668" numCol="1" spcCol="1270" anchor="ctr" anchorCtr="0">
          <a:noAutofit/>
        </a:bodyPr>
        <a:lstStyle/>
        <a:p>
          <a:pPr marL="0" lvl="0" indent="0" algn="ctr" defTabSz="355600" rtl="1">
            <a:lnSpc>
              <a:spcPct val="90000"/>
            </a:lnSpc>
            <a:spcBef>
              <a:spcPct val="0"/>
            </a:spcBef>
            <a:spcAft>
              <a:spcPct val="35000"/>
            </a:spcAft>
            <a:buNone/>
          </a:pPr>
          <a:endParaRPr lang="he-IL" sz="800" kern="1200">
            <a:solidFill>
              <a:schemeClr val="tx1"/>
            </a:solidFill>
          </a:endParaRPr>
        </a:p>
      </dsp:txBody>
      <dsp:txXfrm rot="10800000">
        <a:off x="849288" y="0"/>
        <a:ext cx="737323" cy="132131"/>
      </dsp:txXfrm>
    </dsp:sp>
    <dsp:sp modelId="{B12436D8-6F93-4432-B154-4A92BF198EE7}">
      <dsp:nvSpPr>
        <dsp:cNvPr id="0" name=""/>
        <dsp:cNvSpPr/>
      </dsp:nvSpPr>
      <dsp:spPr>
        <a:xfrm rot="10800000">
          <a:off x="713" y="0"/>
          <a:ext cx="869454" cy="132131"/>
        </a:xfrm>
        <a:prstGeom prst="chevron">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 tIns="10668" rIns="32004" bIns="10668" numCol="1" spcCol="1270" anchor="ctr" anchorCtr="0">
          <a:noAutofit/>
        </a:bodyPr>
        <a:lstStyle/>
        <a:p>
          <a:pPr marL="0" lvl="0" indent="0" algn="ctr" defTabSz="355600" rtl="1">
            <a:lnSpc>
              <a:spcPct val="90000"/>
            </a:lnSpc>
            <a:spcBef>
              <a:spcPct val="0"/>
            </a:spcBef>
            <a:spcAft>
              <a:spcPct val="35000"/>
            </a:spcAft>
            <a:buNone/>
          </a:pPr>
          <a:endParaRPr lang="he-IL" sz="800" kern="1200">
            <a:solidFill>
              <a:schemeClr val="tx1"/>
            </a:solidFill>
          </a:endParaRPr>
        </a:p>
      </dsp:txBody>
      <dsp:txXfrm rot="10800000">
        <a:off x="66778" y="0"/>
        <a:ext cx="737323" cy="1321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AA6D3-3340-48D1-9133-DC9D412F4590}">
      <dsp:nvSpPr>
        <dsp:cNvPr id="0" name=""/>
        <dsp:cNvSpPr/>
      </dsp:nvSpPr>
      <dsp:spPr>
        <a:xfrm rot="10800000">
          <a:off x="1576354" y="0"/>
          <a:ext cx="875353" cy="146159"/>
        </a:xfrm>
        <a:prstGeom prst="chevron">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2" tIns="12002" rIns="36005" bIns="12002" numCol="1" spcCol="1270" anchor="ctr" anchorCtr="0">
          <a:noAutofit/>
        </a:bodyPr>
        <a:lstStyle/>
        <a:p>
          <a:pPr marL="0" lvl="0" indent="0" algn="ctr" defTabSz="400050" rtl="1">
            <a:lnSpc>
              <a:spcPct val="90000"/>
            </a:lnSpc>
            <a:spcBef>
              <a:spcPct val="0"/>
            </a:spcBef>
            <a:spcAft>
              <a:spcPct val="35000"/>
            </a:spcAft>
            <a:buNone/>
          </a:pPr>
          <a:endParaRPr lang="he-IL" sz="900" kern="1200"/>
        </a:p>
      </dsp:txBody>
      <dsp:txXfrm rot="10800000">
        <a:off x="1649433" y="0"/>
        <a:ext cx="729194" cy="146159"/>
      </dsp:txXfrm>
    </dsp:sp>
    <dsp:sp modelId="{E7C58F73-9151-4ECC-BE65-6525895E54EB}">
      <dsp:nvSpPr>
        <dsp:cNvPr id="0" name=""/>
        <dsp:cNvSpPr/>
      </dsp:nvSpPr>
      <dsp:spPr>
        <a:xfrm rot="10800000">
          <a:off x="788536" y="0"/>
          <a:ext cx="875353" cy="146159"/>
        </a:xfrm>
        <a:prstGeom prst="chevron">
          <a:avLst/>
        </a:prstGeom>
        <a:solidFill>
          <a:schemeClr val="accent1">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2" tIns="12002" rIns="36005" bIns="12002" numCol="1" spcCol="1270" anchor="ctr" anchorCtr="0">
          <a:noAutofit/>
        </a:bodyPr>
        <a:lstStyle/>
        <a:p>
          <a:pPr marL="0" lvl="0" indent="0" algn="ctr" defTabSz="400050" rtl="1">
            <a:lnSpc>
              <a:spcPct val="90000"/>
            </a:lnSpc>
            <a:spcBef>
              <a:spcPct val="0"/>
            </a:spcBef>
            <a:spcAft>
              <a:spcPct val="35000"/>
            </a:spcAft>
            <a:buNone/>
          </a:pPr>
          <a:endParaRPr lang="he-IL" sz="900" kern="1200">
            <a:solidFill>
              <a:schemeClr val="tx1"/>
            </a:solidFill>
          </a:endParaRPr>
        </a:p>
      </dsp:txBody>
      <dsp:txXfrm rot="10800000">
        <a:off x="861615" y="0"/>
        <a:ext cx="729194" cy="146159"/>
      </dsp:txXfrm>
    </dsp:sp>
    <dsp:sp modelId="{B12436D8-6F93-4432-B154-4A92BF198EE7}">
      <dsp:nvSpPr>
        <dsp:cNvPr id="0" name=""/>
        <dsp:cNvSpPr/>
      </dsp:nvSpPr>
      <dsp:spPr>
        <a:xfrm rot="10800000">
          <a:off x="718" y="0"/>
          <a:ext cx="875353" cy="146159"/>
        </a:xfrm>
        <a:prstGeom prst="chevron">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2" tIns="12002" rIns="36005" bIns="12002" numCol="1" spcCol="1270" anchor="ctr" anchorCtr="0">
          <a:noAutofit/>
        </a:bodyPr>
        <a:lstStyle/>
        <a:p>
          <a:pPr marL="0" lvl="0" indent="0" algn="ctr" defTabSz="400050" rtl="1">
            <a:lnSpc>
              <a:spcPct val="90000"/>
            </a:lnSpc>
            <a:spcBef>
              <a:spcPct val="0"/>
            </a:spcBef>
            <a:spcAft>
              <a:spcPct val="35000"/>
            </a:spcAft>
            <a:buNone/>
          </a:pPr>
          <a:endParaRPr lang="he-IL" sz="900" kern="1200">
            <a:solidFill>
              <a:schemeClr val="tx1"/>
            </a:solidFill>
          </a:endParaRPr>
        </a:p>
      </dsp:txBody>
      <dsp:txXfrm rot="10800000">
        <a:off x="73797" y="0"/>
        <a:ext cx="729194" cy="14615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1000" y="685800"/>
            <a:ext cx="6096000" cy="3429000"/>
          </a:xfrm>
        </p:spPr>
      </p:sp>
      <p:sp>
        <p:nvSpPr>
          <p:cNvPr id="3" name="מציין מיקום של הערות 2"/>
          <p:cNvSpPr>
            <a:spLocks noGrp="1"/>
          </p:cNvSpPr>
          <p:nvPr>
            <p:ph type="body" idx="1"/>
          </p:nvPr>
        </p:nvSpPr>
        <p:spPr/>
        <p:txBody>
          <a:bodyPr/>
          <a:lstStyle/>
          <a:p>
            <a:pPr marL="158750" marR="0" lvl="0" indent="0" algn="r" defTabSz="914400" rtl="1" eaLnBrk="1" fontAlgn="auto" latinLnBrk="0" hangingPunct="1">
              <a:lnSpc>
                <a:spcPct val="100000"/>
              </a:lnSpc>
              <a:spcBef>
                <a:spcPts val="0"/>
              </a:spcBef>
              <a:spcAft>
                <a:spcPts val="800"/>
              </a:spcAft>
              <a:buClr>
                <a:srgbClr val="000000"/>
              </a:buClr>
              <a:buSzPts val="1100"/>
              <a:buFont typeface="Arial"/>
              <a:buNone/>
              <a:tabLst/>
              <a:defRPr/>
            </a:pPr>
            <a:endParaRPr lang="he-IL"/>
          </a:p>
        </p:txBody>
      </p:sp>
    </p:spTree>
    <p:extLst>
      <p:ext uri="{BB962C8B-B14F-4D97-AF65-F5344CB8AC3E}">
        <p14:creationId xmlns:p14="http://schemas.microsoft.com/office/powerpoint/2010/main" val="955865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1000" y="685800"/>
            <a:ext cx="6096000" cy="3429000"/>
          </a:xfrm>
        </p:spPr>
      </p:sp>
      <p:sp>
        <p:nvSpPr>
          <p:cNvPr id="3" name="מציין מיקום של הערות 2"/>
          <p:cNvSpPr>
            <a:spLocks noGrp="1"/>
          </p:cNvSpPr>
          <p:nvPr>
            <p:ph type="body" idx="1"/>
          </p:nvPr>
        </p:nvSpPr>
        <p:spPr/>
        <p:txBody>
          <a:bodyPr/>
          <a:lstStyle/>
          <a:p>
            <a:pPr marL="285750" lvl="1" indent="-285750" algn="r" rtl="1">
              <a:lnSpc>
                <a:spcPct val="150000"/>
              </a:lnSpc>
              <a:buSzPts val="1500"/>
              <a:buFont typeface="Arial" panose="020B0604020202020204" pitchFamily="34" charset="0"/>
              <a:buChar char="•"/>
            </a:pPr>
            <a:r>
              <a:rPr lang="he-IL" sz="1800" b="0" i="0" u="none" strike="noStrike" cap="none">
                <a:solidFill>
                  <a:schemeClr val="tx1"/>
                </a:solidFill>
                <a:latin typeface="Calibri"/>
                <a:ea typeface="Calibri"/>
                <a:cs typeface="Calibri"/>
                <a:sym typeface="Calibri"/>
              </a:rPr>
              <a:t>מנגנונים של פיצוי - ילדים יכולים להישען על חוזקות שיש להם כדי לפצות על קשיים, </a:t>
            </a:r>
            <a:r>
              <a:rPr lang="he-IL" sz="1800">
                <a:effectLst/>
                <a:ea typeface="Calibri" panose="020F0502020204030204" pitchFamily="34" charset="0"/>
                <a:cs typeface="David" panose="020E0502060401010101" pitchFamily="34" charset="-79"/>
              </a:rPr>
              <a:t>כך שקושי בתחום אחד מאלץ אותם להשתמש ביכולות ובמקורות אחרים. </a:t>
            </a:r>
            <a:endParaRPr lang="he-IL" sz="1800" b="0" i="0" u="none" strike="noStrike" cap="none">
              <a:solidFill>
                <a:schemeClr val="tx1"/>
              </a:solidFill>
              <a:latin typeface="Calibri"/>
              <a:ea typeface="Calibri"/>
              <a:cs typeface="Calibri"/>
              <a:sym typeface="Calibri"/>
            </a:endParaRPr>
          </a:p>
          <a:p>
            <a:pPr marL="285750" lvl="1" indent="-285750" algn="r" rtl="1">
              <a:lnSpc>
                <a:spcPct val="150000"/>
              </a:lnSpc>
              <a:buSzPts val="1500"/>
              <a:buFont typeface="Arial" panose="020B0604020202020204" pitchFamily="34" charset="0"/>
              <a:buChar char="•"/>
            </a:pPr>
            <a:r>
              <a:rPr lang="he-IL" sz="1800" b="0" i="0" u="none" strike="noStrike" cap="none">
                <a:solidFill>
                  <a:schemeClr val="tx1"/>
                </a:solidFill>
                <a:latin typeface="Calibri"/>
                <a:ea typeface="Calibri"/>
                <a:cs typeface="Calibri"/>
                <a:sym typeface="Calibri"/>
              </a:rPr>
              <a:t>פערים תוך תחומיים - לדוגמה, ילדים שהיו טובים במדד שיום אותיות וזיהוי פונמה בראשית מילה התקשו לעתים בכתיבה, בהשמטת הברה ובזיהוי מילים. </a:t>
            </a:r>
          </a:p>
          <a:p>
            <a:pPr marL="158750" indent="0" algn="r" rtl="1">
              <a:buNone/>
            </a:pPr>
            <a:endParaRPr lang="he-IL" sz="1800">
              <a:solidFill>
                <a:srgbClr val="000000"/>
              </a:solidFill>
              <a:effectLst/>
              <a:ea typeface="Calibri" panose="020F0502020204030204" pitchFamily="34" charset="0"/>
              <a:cs typeface="David" panose="020E0502060401010101" pitchFamily="34" charset="-79"/>
            </a:endParaRPr>
          </a:p>
        </p:txBody>
      </p:sp>
    </p:spTree>
    <p:extLst>
      <p:ext uri="{BB962C8B-B14F-4D97-AF65-F5344CB8AC3E}">
        <p14:creationId xmlns:p14="http://schemas.microsoft.com/office/powerpoint/2010/main" val="3450626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r" rtl="1">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30906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r" rtl="1">
              <a:lnSpc>
                <a:spcPct val="100000"/>
              </a:lnSpc>
              <a:spcBef>
                <a:spcPts val="0"/>
              </a:spcBef>
              <a:spcAft>
                <a:spcPts val="0"/>
              </a:spcAft>
              <a:buSzPts val="1100"/>
              <a:buNone/>
            </a:pPr>
            <a:r>
              <a:rPr lang="he-IL" dirty="0"/>
              <a:t>יכולות שפתיות -</a:t>
            </a:r>
          </a:p>
          <a:p>
            <a:pPr marL="0" lvl="0" indent="0" algn="r" rtl="1">
              <a:lnSpc>
                <a:spcPct val="100000"/>
              </a:lnSpc>
              <a:spcBef>
                <a:spcPts val="0"/>
              </a:spcBef>
              <a:spcAft>
                <a:spcPts val="0"/>
              </a:spcAft>
              <a:buSzPts val="1100"/>
              <a:buNone/>
            </a:pPr>
            <a:r>
              <a:rPr lang="he-IL" dirty="0"/>
              <a:t>מודעות פונולוגית – נבדקה, למשל, בעזרת מבחן 'השמטת הברה ממילה': </a:t>
            </a:r>
            <a:r>
              <a:rPr lang="he-IL" sz="1800" dirty="0">
                <a:effectLst/>
                <a:ea typeface="Calibri" panose="020F0502020204030204" pitchFamily="34" charset="0"/>
                <a:cs typeface="David" panose="020E0502060401010101" pitchFamily="34" charset="-79"/>
              </a:rPr>
              <a:t>הילדים התבקשו להשמיט הברה ממילה. ההשמטה יצרה מילה אחרת. </a:t>
            </a:r>
          </a:p>
          <a:p>
            <a:pPr marL="0" lvl="0" indent="0" algn="r" rtl="1">
              <a:lnSpc>
                <a:spcPct val="100000"/>
              </a:lnSpc>
              <a:spcBef>
                <a:spcPts val="0"/>
              </a:spcBef>
              <a:spcAft>
                <a:spcPts val="0"/>
              </a:spcAft>
              <a:buSzPts val="1100"/>
              <a:buNone/>
            </a:pPr>
            <a:r>
              <a:rPr lang="he-IL" sz="1800" dirty="0">
                <a:effectLst/>
                <a:cs typeface="David" panose="020E0502060401010101" pitchFamily="34" charset="-79"/>
              </a:rPr>
              <a:t>מבחן אוצר מילים - </a:t>
            </a:r>
            <a:r>
              <a:rPr lang="he-IL" sz="1800" dirty="0">
                <a:effectLst/>
                <a:ea typeface="Calibri" panose="020F0502020204030204" pitchFamily="34" charset="0"/>
                <a:cs typeface="David" panose="020E0502060401010101" pitchFamily="34" charset="-79"/>
              </a:rPr>
              <a:t>הילדים היו צריכים להגיד מהי המילה המנוגדת לזו שנאמרה להם.</a:t>
            </a:r>
            <a:endParaRPr lang="he-IL" dirty="0"/>
          </a:p>
          <a:p>
            <a:pPr marL="0" marR="0" lvl="0" indent="0" algn="r" defTabSz="914400" rtl="1" eaLnBrk="1" fontAlgn="auto" latinLnBrk="0" hangingPunct="1">
              <a:lnSpc>
                <a:spcPct val="100000"/>
              </a:lnSpc>
              <a:spcBef>
                <a:spcPts val="0"/>
              </a:spcBef>
              <a:spcAft>
                <a:spcPts val="0"/>
              </a:spcAft>
              <a:buClr>
                <a:srgbClr val="000000"/>
              </a:buClr>
              <a:buSzPts val="1100"/>
              <a:buFont typeface="Arial"/>
              <a:buNone/>
              <a:tabLst/>
              <a:defRPr/>
            </a:pPr>
            <a:r>
              <a:rPr lang="he-IL" dirty="0"/>
              <a:t>יכולות קוגניטיביות -</a:t>
            </a:r>
          </a:p>
          <a:p>
            <a:pPr marL="0" lvl="0" indent="0" algn="r" rtl="1">
              <a:lnSpc>
                <a:spcPct val="100000"/>
              </a:lnSpc>
              <a:spcBef>
                <a:spcPts val="0"/>
              </a:spcBef>
              <a:spcAft>
                <a:spcPts val="0"/>
              </a:spcAft>
              <a:buSzPts val="1100"/>
              <a:buNone/>
            </a:pPr>
            <a:r>
              <a:rPr lang="he-IL" dirty="0"/>
              <a:t>מבחן זיכרון של רצף מילים - </a:t>
            </a:r>
            <a:r>
              <a:rPr lang="he-IL" sz="1800" dirty="0">
                <a:effectLst/>
                <a:ea typeface="Calibri" panose="020F0502020204030204" pitchFamily="34" charset="0"/>
                <a:cs typeface="David" panose="020E0502060401010101" pitchFamily="34" charset="-79"/>
              </a:rPr>
              <a:t>במבדק זה שמעו הילדים רשימת מילים והתבקשו להצביע על תמונות של אובייקטים מוכרים באותו סדר של הקראת המילים. </a:t>
            </a:r>
          </a:p>
          <a:p>
            <a:pPr marL="0" lvl="0" indent="0" algn="r" rtl="1">
              <a:lnSpc>
                <a:spcPct val="100000"/>
              </a:lnSpc>
              <a:spcBef>
                <a:spcPts val="0"/>
              </a:spcBef>
              <a:spcAft>
                <a:spcPts val="0"/>
              </a:spcAft>
              <a:buSzPts val="1100"/>
              <a:buNone/>
            </a:pPr>
            <a:r>
              <a:rPr lang="he-IL" sz="1800" dirty="0">
                <a:effectLst/>
                <a:cs typeface="David" panose="020E0502060401010101" pitchFamily="34" charset="-79"/>
              </a:rPr>
              <a:t>קשב חזותי - </a:t>
            </a:r>
            <a:r>
              <a:rPr lang="he-IL" sz="1800" dirty="0">
                <a:effectLst/>
                <a:ea typeface="Calibri" panose="020F0502020204030204" pitchFamily="34" charset="0"/>
                <a:cs typeface="David" panose="020E0502060401010101" pitchFamily="34" charset="-79"/>
              </a:rPr>
              <a:t>הציגו לילדים דף בגודל</a:t>
            </a:r>
            <a:r>
              <a:rPr lang="en-US" sz="1800" dirty="0">
                <a:effectLst/>
                <a:latin typeface="David" panose="020E0502060401010101" pitchFamily="34" charset="-79"/>
                <a:ea typeface="Calibri" panose="020F0502020204030204" pitchFamily="34" charset="0"/>
              </a:rPr>
              <a:t>A3 </a:t>
            </a:r>
            <a:r>
              <a:rPr lang="en-US" sz="1800" b="1" dirty="0">
                <a:effectLst/>
                <a:latin typeface="David" panose="020E0502060401010101" pitchFamily="34" charset="-79"/>
                <a:ea typeface="Calibri" panose="020F0502020204030204" pitchFamily="34" charset="0"/>
              </a:rPr>
              <a:t> </a:t>
            </a:r>
            <a:r>
              <a:rPr lang="he-IL" sz="1800" b="1" dirty="0">
                <a:effectLst/>
                <a:latin typeface="David" panose="020E0502060401010101" pitchFamily="34" charset="-79"/>
                <a:ea typeface="Calibri" panose="020F0502020204030204" pitchFamily="34" charset="0"/>
              </a:rPr>
              <a:t> </a:t>
            </a:r>
            <a:r>
              <a:rPr lang="he-IL" sz="1800" dirty="0">
                <a:effectLst/>
                <a:ea typeface="Calibri" panose="020F0502020204030204" pitchFamily="34" charset="0"/>
                <a:cs typeface="David" panose="020E0502060401010101" pitchFamily="34" charset="-79"/>
              </a:rPr>
              <a:t>שבו מצוירות צורות שונות. הילדים התבקשו לאתר ולסמן 20 ארנבות.</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he-IL"/>
          </a:p>
        </p:txBody>
      </p:sp>
    </p:spTree>
    <p:extLst>
      <p:ext uri="{BB962C8B-B14F-4D97-AF65-F5344CB8AC3E}">
        <p14:creationId xmlns:p14="http://schemas.microsoft.com/office/powerpoint/2010/main" val="1856408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1000" y="685800"/>
            <a:ext cx="6096000" cy="3429000"/>
          </a:xfrm>
        </p:spPr>
      </p:sp>
      <p:sp>
        <p:nvSpPr>
          <p:cNvPr id="3" name="מציין מיקום של הערות 2"/>
          <p:cNvSpPr>
            <a:spLocks noGrp="1"/>
          </p:cNvSpPr>
          <p:nvPr>
            <p:ph type="body" idx="1"/>
          </p:nvPr>
        </p:nvSpPr>
        <p:spPr/>
        <p:txBody>
          <a:bodyPr/>
          <a:lstStyle/>
          <a:p>
            <a:pPr algn="r" rtl="1">
              <a:lnSpc>
                <a:spcPct val="150000"/>
              </a:lnSpc>
              <a:spcBef>
                <a:spcPts val="800"/>
              </a:spcBef>
              <a:spcAft>
                <a:spcPts val="800"/>
              </a:spcAft>
            </a:pPr>
            <a:r>
              <a:rPr lang="he-IL" sz="1800">
                <a:effectLst/>
                <a:latin typeface="Calibri" panose="020F0502020204030204" pitchFamily="34" charset="0"/>
                <a:ea typeface="Calibri" panose="020F0502020204030204" pitchFamily="34" charset="0"/>
                <a:cs typeface="David" panose="020E0502060401010101" pitchFamily="34" charset="-79"/>
              </a:rPr>
              <a:t>ההוראה הייתה מבוססת על השיטה הפונולוגית: הם למדו את האותיות, אחת אחת, ולאחר מכן את התנועות, והחלו להתאמן בקריאה שוטפת רק לאחר שרכשו את כל התנועות.</a:t>
            </a:r>
            <a:endParaRPr lang="en-US" sz="180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5670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1000" y="685800"/>
            <a:ext cx="6096000" cy="3429000"/>
          </a:xfrm>
        </p:spPr>
      </p:sp>
      <p:sp>
        <p:nvSpPr>
          <p:cNvPr id="3" name="מציין מיקום של הערות 2"/>
          <p:cNvSpPr>
            <a:spLocks noGrp="1"/>
          </p:cNvSpPr>
          <p:nvPr>
            <p:ph type="body" idx="1"/>
          </p:nvPr>
        </p:nvSpPr>
        <p:spPr/>
        <p:txBody>
          <a:bodyPr/>
          <a:lstStyle/>
          <a:p>
            <a:pPr marL="158750" marR="0" lvl="0" indent="0" algn="r" defTabSz="914400" rtl="1" eaLnBrk="1" fontAlgn="auto" latinLnBrk="0" hangingPunct="1">
              <a:lnSpc>
                <a:spcPct val="100000"/>
              </a:lnSpc>
              <a:spcBef>
                <a:spcPts val="0"/>
              </a:spcBef>
              <a:spcAft>
                <a:spcPts val="0"/>
              </a:spcAft>
              <a:buClr>
                <a:srgbClr val="000000"/>
              </a:buClr>
              <a:buSzPts val="1100"/>
              <a:buFont typeface="Arial"/>
              <a:buNone/>
              <a:tabLst/>
              <a:defRPr/>
            </a:pPr>
            <a:r>
              <a:rPr lang="he-IL" sz="1100"/>
              <a:t>בהתאם לידע הנמצא בספרות, גם במחקר זה נמצא כי ממדי 'דיוק' ו'מהירות' בקריאה מהווים גורמים מבחינים בין פרופילים שונים של קוראים.</a:t>
            </a:r>
          </a:p>
          <a:p>
            <a:endParaRPr lang="he-IL"/>
          </a:p>
          <a:p>
            <a:endParaRPr lang="he-IL"/>
          </a:p>
        </p:txBody>
      </p:sp>
    </p:spTree>
    <p:extLst>
      <p:ext uri="{BB962C8B-B14F-4D97-AF65-F5344CB8AC3E}">
        <p14:creationId xmlns:p14="http://schemas.microsoft.com/office/powerpoint/2010/main" val="942525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1000" y="685800"/>
            <a:ext cx="6096000" cy="3429000"/>
          </a:xfrm>
        </p:spPr>
      </p:sp>
      <p:sp>
        <p:nvSpPr>
          <p:cNvPr id="3" name="מציין מיקום של הערות 2"/>
          <p:cNvSpPr>
            <a:spLocks noGrp="1"/>
          </p:cNvSpPr>
          <p:nvPr>
            <p:ph type="body" idx="1"/>
          </p:nvPr>
        </p:nvSpPr>
        <p:spPr/>
        <p:txBody>
          <a:bodyPr/>
          <a:lstStyle/>
          <a:p>
            <a:pPr marL="158750" indent="0" algn="r" rtl="1">
              <a:buNone/>
            </a:pPr>
            <a:r>
              <a:rPr lang="he-IL" sz="1800" b="1">
                <a:effectLst/>
                <a:ea typeface="Calibri" panose="020F0502020204030204" pitchFamily="34" charset="0"/>
                <a:cs typeface="Calibri" panose="020F0502020204030204" pitchFamily="34" charset="0"/>
              </a:rPr>
              <a:t>זיכרון עבודה</a:t>
            </a:r>
            <a:r>
              <a:rPr lang="he-IL" sz="1800">
                <a:effectLst/>
                <a:ea typeface="Calibri" panose="020F0502020204030204" pitchFamily="34" charset="0"/>
                <a:cs typeface="Calibri" panose="020F0502020204030204" pitchFamily="34" charset="0"/>
              </a:rPr>
              <a:t> – מנגנון קוגניטיבי המאפשר אגירת מידע בטווח הקצר. המידע המאוחסן בזיכרון העבודה מופנה לעיבוד וביצוע מניפולציות במשימות קוגניטיביות מורכבות כמו למידה.</a:t>
            </a:r>
          </a:p>
          <a:p>
            <a:pPr marL="158750" indent="0" algn="r" rtl="1">
              <a:buNone/>
            </a:pPr>
            <a:r>
              <a:rPr lang="he-IL" sz="1800" b="1" i="0" u="none" strike="noStrike" cap="none">
                <a:solidFill>
                  <a:srgbClr val="000000"/>
                </a:solidFill>
                <a:effectLst/>
                <a:latin typeface="Arial"/>
                <a:cs typeface="Calibri" panose="020F0502020204030204" pitchFamily="34" charset="0"/>
                <a:sym typeface="Arial"/>
              </a:rPr>
              <a:t>אוצר מילים </a:t>
            </a:r>
            <a:r>
              <a:rPr lang="he-IL" sz="1800">
                <a:effectLst/>
                <a:ea typeface="Calibri" panose="020F0502020204030204" pitchFamily="34" charset="0"/>
                <a:cs typeface="Calibri" panose="020F0502020204030204" pitchFamily="34" charset="0"/>
              </a:rPr>
              <a:t>–</a:t>
            </a:r>
            <a:r>
              <a:rPr lang="he-IL" sz="1800" b="1" i="0" u="none" strike="noStrike" cap="none">
                <a:solidFill>
                  <a:srgbClr val="000000"/>
                </a:solidFill>
                <a:effectLst/>
                <a:latin typeface="Arial"/>
                <a:cs typeface="Calibri" panose="020F0502020204030204" pitchFamily="34" charset="0"/>
                <a:sym typeface="Arial"/>
              </a:rPr>
              <a:t> </a:t>
            </a:r>
            <a:r>
              <a:rPr lang="he-IL" sz="1100"/>
              <a:t>אחד ההסברים לממצא הנוגע לאוצר המילים הוא שהוא תורם לקריאה בשפה העברית רק בשלב מאוחר יותר – כאשר עוסקים בהבנת הנקרא ולא בפיענוח.</a:t>
            </a:r>
          </a:p>
          <a:p>
            <a:pPr marL="158750" marR="0" lvl="0" indent="0" algn="r" defTabSz="914400" rtl="1" eaLnBrk="1" fontAlgn="auto" latinLnBrk="0" hangingPunct="1">
              <a:lnSpc>
                <a:spcPct val="100000"/>
              </a:lnSpc>
              <a:spcBef>
                <a:spcPts val="0"/>
              </a:spcBef>
              <a:spcAft>
                <a:spcPts val="0"/>
              </a:spcAft>
              <a:buClr>
                <a:srgbClr val="000000"/>
              </a:buClr>
              <a:buSzPts val="1100"/>
              <a:buFont typeface="Arial"/>
              <a:buNone/>
              <a:tabLst/>
              <a:defRPr/>
            </a:pPr>
            <a:r>
              <a:rPr kumimoji="0" lang="he-IL" sz="1800" b="1" i="0" u="none" strike="noStrike" kern="0" cap="none" spc="0" normalizeH="0" baseline="0" noProof="0">
                <a:ln>
                  <a:noFill/>
                </a:ln>
                <a:solidFill>
                  <a:srgbClr val="595959"/>
                </a:solidFill>
                <a:effectLst/>
                <a:uLnTx/>
                <a:uFillTx/>
                <a:latin typeface="Assistant"/>
                <a:cs typeface="Assistant"/>
                <a:sym typeface="Assistant"/>
              </a:rPr>
              <a:t>זיכרון של רצף מילים - </a:t>
            </a:r>
            <a:r>
              <a:rPr lang="he-IL" sz="1800">
                <a:effectLst/>
                <a:latin typeface="Tahoma" panose="020B0604030504040204" pitchFamily="34" charset="0"/>
              </a:rPr>
              <a:t>במבדק זה שמעו הילדים רשימת מילים והתבקשו להצביע על תמונות של אובייקטים מוכרים באותו סדר של הקראת המילים. </a:t>
            </a:r>
            <a:endParaRPr lang="he-IL" sz="1800">
              <a:effectLst/>
              <a:latin typeface="Arial" panose="020B0604020202020204" pitchFamily="34" charset="0"/>
            </a:endParaRPr>
          </a:p>
          <a:p>
            <a:pPr marL="158750" indent="0" algn="r" rtl="1">
              <a:buNone/>
            </a:pPr>
            <a:endParaRPr lang="he-IL"/>
          </a:p>
        </p:txBody>
      </p:sp>
    </p:spTree>
    <p:extLst>
      <p:ext uri="{BB962C8B-B14F-4D97-AF65-F5344CB8AC3E}">
        <p14:creationId xmlns:p14="http://schemas.microsoft.com/office/powerpoint/2010/main" val="2638919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1000" y="685800"/>
            <a:ext cx="6096000" cy="3429000"/>
          </a:xfrm>
        </p:spPr>
      </p:sp>
      <p:sp>
        <p:nvSpPr>
          <p:cNvPr id="3" name="מציין מיקום של הערות 2"/>
          <p:cNvSpPr>
            <a:spLocks noGrp="1"/>
          </p:cNvSpPr>
          <p:nvPr>
            <p:ph type="body" idx="1"/>
          </p:nvPr>
        </p:nvSpPr>
        <p:spPr/>
        <p:txBody>
          <a:bodyPr/>
          <a:lstStyle/>
          <a:p>
            <a:endParaRPr lang="he-IL"/>
          </a:p>
        </p:txBody>
      </p:sp>
    </p:spTree>
    <p:extLst>
      <p:ext uri="{BB962C8B-B14F-4D97-AF65-F5344CB8AC3E}">
        <p14:creationId xmlns:p14="http://schemas.microsoft.com/office/powerpoint/2010/main" val="2542517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1000" y="685800"/>
            <a:ext cx="6096000" cy="3429000"/>
          </a:xfrm>
        </p:spPr>
      </p:sp>
      <p:sp>
        <p:nvSpPr>
          <p:cNvPr id="3" name="מציין מיקום של הערות 2"/>
          <p:cNvSpPr>
            <a:spLocks noGrp="1"/>
          </p:cNvSpPr>
          <p:nvPr>
            <p:ph type="body" idx="1"/>
          </p:nvPr>
        </p:nvSpPr>
        <p:spPr/>
        <p:txBody>
          <a:bodyPr/>
          <a:lstStyle/>
          <a:p>
            <a:pPr marL="158750" marR="0" lvl="0" indent="0" algn="r" defTabSz="914400" rtl="1" eaLnBrk="1" fontAlgn="auto" latinLnBrk="0" hangingPunct="1">
              <a:lnSpc>
                <a:spcPct val="100000"/>
              </a:lnSpc>
              <a:spcBef>
                <a:spcPts val="0"/>
              </a:spcBef>
              <a:spcAft>
                <a:spcPts val="800"/>
              </a:spcAft>
              <a:buClr>
                <a:srgbClr val="000000"/>
              </a:buClr>
              <a:buSzPts val="1100"/>
              <a:buFont typeface="Arial"/>
              <a:buNone/>
              <a:tabLst/>
              <a:defRPr/>
            </a:pPr>
            <a:r>
              <a:rPr lang="he-IL" sz="1800">
                <a:solidFill>
                  <a:srgbClr val="595959"/>
                </a:solidFill>
                <a:latin typeface="Assistant"/>
                <a:cs typeface="Assistant"/>
                <a:sym typeface="Assistant"/>
              </a:rPr>
              <a:t>- נמצאו הבדלים מובהקים בין קבוצות הקריאה השונות בכל המדדים השפתיים, למעט אוצר המילים</a:t>
            </a:r>
            <a:r>
              <a:rPr lang="he-IL" sz="1800">
                <a:solidFill>
                  <a:srgbClr val="595959"/>
                </a:solidFill>
              </a:rPr>
              <a:t>.</a:t>
            </a:r>
            <a:endParaRPr lang="he-IL" sz="1800" b="1">
              <a:effectLst/>
              <a:latin typeface="Calibri" panose="020F0502020204030204" pitchFamily="34" charset="0"/>
              <a:ea typeface="Calibri" panose="020F0502020204030204" pitchFamily="34" charset="0"/>
            </a:endParaRPr>
          </a:p>
          <a:p>
            <a:pPr marL="158750" indent="0" algn="r" rtl="1">
              <a:spcAft>
                <a:spcPts val="800"/>
              </a:spcAft>
              <a:buNone/>
            </a:pPr>
            <a:r>
              <a:rPr lang="he-IL" sz="1800" b="1">
                <a:effectLst/>
                <a:latin typeface="Calibri" panose="020F0502020204030204" pitchFamily="34" charset="0"/>
                <a:ea typeface="Calibri" panose="020F0502020204030204" pitchFamily="34" charset="0"/>
              </a:rPr>
              <a:t>- עיכוב תגובה </a:t>
            </a:r>
            <a:r>
              <a:rPr lang="he-IL" sz="1800" b="0">
                <a:effectLst/>
                <a:latin typeface="Calibri" panose="020F0502020204030204" pitchFamily="34" charset="0"/>
                <a:ea typeface="Calibri" panose="020F0502020204030204" pitchFamily="34" charset="0"/>
              </a:rPr>
              <a:t>הינה אחת מהתפקודים הניהוליים.</a:t>
            </a:r>
          </a:p>
          <a:p>
            <a:pPr marL="158750" indent="0" algn="r" rtl="1">
              <a:spcAft>
                <a:spcPts val="800"/>
              </a:spcAft>
              <a:buNone/>
            </a:pPr>
            <a:r>
              <a:rPr lang="he-IL" sz="1800" b="1">
                <a:effectLst/>
                <a:latin typeface="Calibri" panose="020F0502020204030204" pitchFamily="34" charset="0"/>
                <a:ea typeface="Calibri" panose="020F0502020204030204" pitchFamily="34" charset="0"/>
              </a:rPr>
              <a:t>- תפקודים ניהוליים (</a:t>
            </a:r>
            <a:r>
              <a:rPr lang="en-US" sz="1800" b="1">
                <a:effectLst/>
                <a:latin typeface="Calibri" panose="020F0502020204030204" pitchFamily="34" charset="0"/>
                <a:ea typeface="Calibri" panose="020F0502020204030204" pitchFamily="34" charset="0"/>
              </a:rPr>
              <a:t>executive function</a:t>
            </a:r>
            <a:r>
              <a:rPr lang="he-IL" sz="1800" b="1">
                <a:effectLst/>
                <a:latin typeface="Calibri" panose="020F0502020204030204" pitchFamily="34" charset="0"/>
                <a:ea typeface="Calibri" panose="020F0502020204030204" pitchFamily="34" charset="0"/>
              </a:rPr>
              <a:t>):</a:t>
            </a:r>
            <a:r>
              <a:rPr lang="he-IL" sz="1800">
                <a:effectLst/>
                <a:latin typeface="Calibri" panose="020F0502020204030204" pitchFamily="34" charset="0"/>
                <a:ea typeface="Calibri" panose="020F0502020204030204" pitchFamily="34" charset="0"/>
              </a:rPr>
              <a:t> סט של תהליכים ויכולות קוגניטיביים הכרחיים שמטרתם להדריך את המחשבה וההתנהגות לצורך השגת מטרות שונות בצורה יעילה. הם מאפשרים לאדם לבחור את ההתנהגות הנכונה ולפקח עליה. תהליכים ויכולות אלו כוללים למשל תכנון, ויסות, ניטור ובקרה של תהליכים מתחילתם ועד סופם. </a:t>
            </a:r>
            <a:endParaRPr lang="en-US" sz="1800">
              <a:effectLst/>
              <a:latin typeface="Calibri" panose="020F0502020204030204" pitchFamily="34" charset="0"/>
              <a:ea typeface="Calibri" panose="020F0502020204030204" pitchFamily="34" charset="0"/>
            </a:endParaRPr>
          </a:p>
          <a:p>
            <a:pPr marL="158750" indent="0" algn="r" rtl="1">
              <a:buNone/>
            </a:pPr>
            <a:r>
              <a:rPr lang="he-IL" sz="1800">
                <a:effectLst/>
                <a:ea typeface="Calibri" panose="020F0502020204030204" pitchFamily="34" charset="0"/>
                <a:cs typeface="Calibri" panose="020F0502020204030204" pitchFamily="34" charset="0"/>
              </a:rPr>
              <a:t>יכולות אלה מתפתחות בהדרגה במהלך החיים ומגיעות לבשלות רק בשלהי גיל ההתבגרות; אפשר לשפרן באמצעות אימון, העלאה למודעות והפניית קשב.</a:t>
            </a:r>
            <a:endParaRPr lang="he-IL"/>
          </a:p>
        </p:txBody>
      </p:sp>
    </p:spTree>
    <p:extLst>
      <p:ext uri="{BB962C8B-B14F-4D97-AF65-F5344CB8AC3E}">
        <p14:creationId xmlns:p14="http://schemas.microsoft.com/office/powerpoint/2010/main" val="3233667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פריסה מותאמת אישית 1">
  <p:cSld name="CUSTOM">
    <p:spTree>
      <p:nvGrpSpPr>
        <p:cNvPr id="1" name="Shape 9"/>
        <p:cNvGrpSpPr/>
        <p:nvPr/>
      </p:nvGrpSpPr>
      <p:grpSpPr>
        <a:xfrm>
          <a:off x="0" y="0"/>
          <a:ext cx="0" cy="0"/>
          <a:chOff x="0" y="0"/>
          <a:chExt cx="0" cy="0"/>
        </a:xfrm>
      </p:grpSpPr>
      <p:sp>
        <p:nvSpPr>
          <p:cNvPr id="10" name="Google Shape;10;p21"/>
          <p:cNvSpPr/>
          <p:nvPr/>
        </p:nvSpPr>
        <p:spPr>
          <a:xfrm>
            <a:off x="188575" y="188575"/>
            <a:ext cx="8772000" cy="4727400"/>
          </a:xfrm>
          <a:prstGeom prst="roundRect">
            <a:avLst>
              <a:gd name="adj" fmla="val 3504"/>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1"/>
          <p:cNvSpPr/>
          <p:nvPr/>
        </p:nvSpPr>
        <p:spPr>
          <a:xfrm>
            <a:off x="8368600" y="39025"/>
            <a:ext cx="696000" cy="572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1"/>
          <p:cNvSpPr txBox="1">
            <a:spLocks noGrp="1"/>
          </p:cNvSpPr>
          <p:nvPr>
            <p:ph type="title"/>
          </p:nvPr>
        </p:nvSpPr>
        <p:spPr>
          <a:xfrm>
            <a:off x="2580400" y="357657"/>
            <a:ext cx="5825700" cy="572700"/>
          </a:xfrm>
          <a:prstGeom prst="rect">
            <a:avLst/>
          </a:prstGeom>
          <a:noFill/>
          <a:ln>
            <a:noFill/>
          </a:ln>
        </p:spPr>
        <p:txBody>
          <a:bodyPr spcFirstLastPara="1" wrap="square" lIns="91425" tIns="91425" rIns="91425" bIns="91425" anchor="t" anchorCtr="0">
            <a:normAutofit/>
          </a:bodyPr>
          <a:lstStyle>
            <a:lvl1pPr lvl="0" algn="l" rtl="1">
              <a:lnSpc>
                <a:spcPct val="100000"/>
              </a:lnSpc>
              <a:spcBef>
                <a:spcPts val="0"/>
              </a:spcBef>
              <a:spcAft>
                <a:spcPts val="0"/>
              </a:spcAft>
              <a:buSzPts val="2400"/>
              <a:buNone/>
              <a:defRPr sz="2400"/>
            </a:lvl1pPr>
            <a:lvl2pPr lvl="1" algn="l" rtl="1">
              <a:lnSpc>
                <a:spcPct val="100000"/>
              </a:lnSpc>
              <a:spcBef>
                <a:spcPts val="0"/>
              </a:spcBef>
              <a:spcAft>
                <a:spcPts val="0"/>
              </a:spcAft>
              <a:buSzPts val="2400"/>
              <a:buFont typeface="Assistant"/>
              <a:buNone/>
              <a:defRPr sz="2400">
                <a:latin typeface="Assistant"/>
                <a:ea typeface="Assistant"/>
                <a:cs typeface="Assistant"/>
                <a:sym typeface="Assistant"/>
              </a:defRPr>
            </a:lvl2pPr>
            <a:lvl3pPr lvl="2" algn="l" rtl="1">
              <a:lnSpc>
                <a:spcPct val="100000"/>
              </a:lnSpc>
              <a:spcBef>
                <a:spcPts val="0"/>
              </a:spcBef>
              <a:spcAft>
                <a:spcPts val="0"/>
              </a:spcAft>
              <a:buSzPts val="2400"/>
              <a:buFont typeface="Assistant"/>
              <a:buNone/>
              <a:defRPr sz="2400">
                <a:latin typeface="Assistant"/>
                <a:ea typeface="Assistant"/>
                <a:cs typeface="Assistant"/>
                <a:sym typeface="Assistant"/>
              </a:defRPr>
            </a:lvl3pPr>
            <a:lvl4pPr lvl="3" algn="l" rtl="1">
              <a:lnSpc>
                <a:spcPct val="100000"/>
              </a:lnSpc>
              <a:spcBef>
                <a:spcPts val="0"/>
              </a:spcBef>
              <a:spcAft>
                <a:spcPts val="0"/>
              </a:spcAft>
              <a:buSzPts val="2400"/>
              <a:buFont typeface="Assistant"/>
              <a:buNone/>
              <a:defRPr sz="2400">
                <a:latin typeface="Assistant"/>
                <a:ea typeface="Assistant"/>
                <a:cs typeface="Assistant"/>
                <a:sym typeface="Assistant"/>
              </a:defRPr>
            </a:lvl4pPr>
            <a:lvl5pPr lvl="4" algn="l" rtl="1">
              <a:lnSpc>
                <a:spcPct val="100000"/>
              </a:lnSpc>
              <a:spcBef>
                <a:spcPts val="0"/>
              </a:spcBef>
              <a:spcAft>
                <a:spcPts val="0"/>
              </a:spcAft>
              <a:buSzPts val="2400"/>
              <a:buFont typeface="Assistant"/>
              <a:buNone/>
              <a:defRPr sz="2400">
                <a:latin typeface="Assistant"/>
                <a:ea typeface="Assistant"/>
                <a:cs typeface="Assistant"/>
                <a:sym typeface="Assistant"/>
              </a:defRPr>
            </a:lvl5pPr>
            <a:lvl6pPr lvl="5" algn="l" rtl="1">
              <a:lnSpc>
                <a:spcPct val="100000"/>
              </a:lnSpc>
              <a:spcBef>
                <a:spcPts val="0"/>
              </a:spcBef>
              <a:spcAft>
                <a:spcPts val="0"/>
              </a:spcAft>
              <a:buSzPts val="2400"/>
              <a:buFont typeface="Assistant"/>
              <a:buNone/>
              <a:defRPr sz="2400">
                <a:latin typeface="Assistant"/>
                <a:ea typeface="Assistant"/>
                <a:cs typeface="Assistant"/>
                <a:sym typeface="Assistant"/>
              </a:defRPr>
            </a:lvl6pPr>
            <a:lvl7pPr lvl="6" algn="l" rtl="1">
              <a:lnSpc>
                <a:spcPct val="100000"/>
              </a:lnSpc>
              <a:spcBef>
                <a:spcPts val="0"/>
              </a:spcBef>
              <a:spcAft>
                <a:spcPts val="0"/>
              </a:spcAft>
              <a:buSzPts val="2400"/>
              <a:buFont typeface="Assistant"/>
              <a:buNone/>
              <a:defRPr sz="2400">
                <a:latin typeface="Assistant"/>
                <a:ea typeface="Assistant"/>
                <a:cs typeface="Assistant"/>
                <a:sym typeface="Assistant"/>
              </a:defRPr>
            </a:lvl7pPr>
            <a:lvl8pPr lvl="7" algn="l" rtl="1">
              <a:lnSpc>
                <a:spcPct val="100000"/>
              </a:lnSpc>
              <a:spcBef>
                <a:spcPts val="0"/>
              </a:spcBef>
              <a:spcAft>
                <a:spcPts val="0"/>
              </a:spcAft>
              <a:buSzPts val="2400"/>
              <a:buFont typeface="Assistant"/>
              <a:buNone/>
              <a:defRPr sz="2400">
                <a:latin typeface="Assistant"/>
                <a:ea typeface="Assistant"/>
                <a:cs typeface="Assistant"/>
                <a:sym typeface="Assistant"/>
              </a:defRPr>
            </a:lvl8pPr>
            <a:lvl9pPr lvl="8" algn="l" rtl="1">
              <a:lnSpc>
                <a:spcPct val="100000"/>
              </a:lnSpc>
              <a:spcBef>
                <a:spcPts val="0"/>
              </a:spcBef>
              <a:spcAft>
                <a:spcPts val="0"/>
              </a:spcAft>
              <a:buSzPts val="2400"/>
              <a:buFont typeface="Assistant"/>
              <a:buNone/>
              <a:defRPr sz="2400">
                <a:latin typeface="Assistant"/>
                <a:ea typeface="Assistant"/>
                <a:cs typeface="Assistant"/>
                <a:sym typeface="Assistant"/>
              </a:defRPr>
            </a:lvl9pPr>
          </a:lstStyle>
          <a:p>
            <a:endParaRPr/>
          </a:p>
        </p:txBody>
      </p:sp>
      <p:sp>
        <p:nvSpPr>
          <p:cNvPr id="13" name="Google Shape;13;p21"/>
          <p:cNvSpPr/>
          <p:nvPr/>
        </p:nvSpPr>
        <p:spPr>
          <a:xfrm>
            <a:off x="8375675" y="29175"/>
            <a:ext cx="728400" cy="5244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21"/>
          <p:cNvSpPr/>
          <p:nvPr/>
        </p:nvSpPr>
        <p:spPr>
          <a:xfrm>
            <a:off x="8693998" y="178973"/>
            <a:ext cx="286200" cy="286200"/>
          </a:xfrm>
          <a:prstGeom prst="roundRect">
            <a:avLst>
              <a:gd name="adj" fmla="val 28383"/>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21"/>
          <p:cNvSpPr/>
          <p:nvPr/>
        </p:nvSpPr>
        <p:spPr>
          <a:xfrm>
            <a:off x="8606272" y="75005"/>
            <a:ext cx="286200" cy="286200"/>
          </a:xfrm>
          <a:prstGeom prst="roundRect">
            <a:avLst>
              <a:gd name="adj" fmla="val 28383"/>
            </a:avLst>
          </a:prstGeom>
          <a:solidFill>
            <a:srgbClr val="087B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21"/>
          <p:cNvSpPr/>
          <p:nvPr/>
        </p:nvSpPr>
        <p:spPr>
          <a:xfrm>
            <a:off x="57700" y="4652975"/>
            <a:ext cx="979500" cy="4905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21"/>
          <p:cNvSpPr txBox="1">
            <a:spLocks noGrp="1"/>
          </p:cNvSpPr>
          <p:nvPr>
            <p:ph type="body" idx="1"/>
          </p:nvPr>
        </p:nvSpPr>
        <p:spPr>
          <a:xfrm>
            <a:off x="311700" y="1152475"/>
            <a:ext cx="7992300" cy="3416400"/>
          </a:xfrm>
          <a:prstGeom prst="rect">
            <a:avLst/>
          </a:prstGeom>
          <a:noFill/>
          <a:ln>
            <a:noFill/>
          </a:ln>
        </p:spPr>
        <p:txBody>
          <a:bodyPr spcFirstLastPara="1" wrap="square" lIns="91425" tIns="91425" rIns="91425" bIns="91425" anchor="t" anchorCtr="0">
            <a:normAutofit/>
          </a:bodyPr>
          <a:lstStyle>
            <a:lvl1pPr marL="457200" lvl="0" indent="-342900" algn="l" rtl="1">
              <a:lnSpc>
                <a:spcPct val="115000"/>
              </a:lnSpc>
              <a:spcBef>
                <a:spcPts val="0"/>
              </a:spcBef>
              <a:spcAft>
                <a:spcPts val="0"/>
              </a:spcAft>
              <a:buClr>
                <a:srgbClr val="087BF8"/>
              </a:buClr>
              <a:buSzPts val="1800"/>
              <a:buFont typeface="Assistant"/>
              <a:buChar char="●"/>
              <a:defRPr sz="1800">
                <a:solidFill>
                  <a:schemeClr val="dk2"/>
                </a:solidFill>
                <a:latin typeface="Assistant"/>
                <a:ea typeface="Assistant"/>
                <a:cs typeface="Assistant"/>
                <a:sym typeface="Assistant"/>
              </a:defRPr>
            </a:lvl1pPr>
            <a:lvl2pPr marL="914400" lvl="1" indent="-317500" algn="l" rtl="1">
              <a:lnSpc>
                <a:spcPct val="115000"/>
              </a:lnSpc>
              <a:spcBef>
                <a:spcPts val="1600"/>
              </a:spcBef>
              <a:spcAft>
                <a:spcPts val="0"/>
              </a:spcAft>
              <a:buClr>
                <a:srgbClr val="087BF8"/>
              </a:buClr>
              <a:buSzPts val="1400"/>
              <a:buFont typeface="Assistant"/>
              <a:buChar char="○"/>
              <a:defRPr>
                <a:solidFill>
                  <a:schemeClr val="dk2"/>
                </a:solidFill>
                <a:latin typeface="Assistant"/>
                <a:ea typeface="Assistant"/>
                <a:cs typeface="Assistant"/>
                <a:sym typeface="Assistant"/>
              </a:defRPr>
            </a:lvl2pPr>
            <a:lvl3pPr marL="1371600" lvl="2" indent="-317500" algn="l" rtl="1">
              <a:lnSpc>
                <a:spcPct val="115000"/>
              </a:lnSpc>
              <a:spcBef>
                <a:spcPts val="1600"/>
              </a:spcBef>
              <a:spcAft>
                <a:spcPts val="0"/>
              </a:spcAft>
              <a:buClr>
                <a:srgbClr val="087BF8"/>
              </a:buClr>
              <a:buSzPts val="1400"/>
              <a:buFont typeface="Assistant"/>
              <a:buChar char="○"/>
              <a:defRPr>
                <a:solidFill>
                  <a:schemeClr val="dk2"/>
                </a:solidFill>
                <a:latin typeface="Assistant"/>
                <a:ea typeface="Assistant"/>
                <a:cs typeface="Assistant"/>
                <a:sym typeface="Assistant"/>
              </a:defRPr>
            </a:lvl3pPr>
            <a:lvl4pPr marL="1828800" lvl="3" indent="-317500" algn="l" rtl="1">
              <a:lnSpc>
                <a:spcPct val="115000"/>
              </a:lnSpc>
              <a:spcBef>
                <a:spcPts val="1600"/>
              </a:spcBef>
              <a:spcAft>
                <a:spcPts val="0"/>
              </a:spcAft>
              <a:buClr>
                <a:srgbClr val="087BF8"/>
              </a:buClr>
              <a:buSzPts val="1400"/>
              <a:buFont typeface="Assistant"/>
              <a:buChar char="○"/>
              <a:defRPr>
                <a:solidFill>
                  <a:schemeClr val="dk2"/>
                </a:solidFill>
                <a:latin typeface="Assistant"/>
                <a:ea typeface="Assistant"/>
                <a:cs typeface="Assistant"/>
                <a:sym typeface="Assistant"/>
              </a:defRPr>
            </a:lvl4pPr>
            <a:lvl5pPr marL="2286000" lvl="4" indent="-317500" algn="l" rtl="1">
              <a:lnSpc>
                <a:spcPct val="115000"/>
              </a:lnSpc>
              <a:spcBef>
                <a:spcPts val="1600"/>
              </a:spcBef>
              <a:spcAft>
                <a:spcPts val="0"/>
              </a:spcAft>
              <a:buClr>
                <a:srgbClr val="087BF8"/>
              </a:buClr>
              <a:buSzPts val="1400"/>
              <a:buFont typeface="Assistant"/>
              <a:buChar char="○"/>
              <a:defRPr>
                <a:solidFill>
                  <a:schemeClr val="dk2"/>
                </a:solidFill>
                <a:latin typeface="Assistant"/>
                <a:ea typeface="Assistant"/>
                <a:cs typeface="Assistant"/>
                <a:sym typeface="Assistant"/>
              </a:defRPr>
            </a:lvl5pPr>
            <a:lvl6pPr marL="2743200" lvl="5" indent="-317500" algn="l" rtl="1">
              <a:lnSpc>
                <a:spcPct val="115000"/>
              </a:lnSpc>
              <a:spcBef>
                <a:spcPts val="1600"/>
              </a:spcBef>
              <a:spcAft>
                <a:spcPts val="0"/>
              </a:spcAft>
              <a:buClr>
                <a:srgbClr val="087BF8"/>
              </a:buClr>
              <a:buSzPts val="1400"/>
              <a:buFont typeface="Assistant"/>
              <a:buChar char="○"/>
              <a:defRPr>
                <a:solidFill>
                  <a:schemeClr val="dk2"/>
                </a:solidFill>
                <a:latin typeface="Assistant"/>
                <a:ea typeface="Assistant"/>
                <a:cs typeface="Assistant"/>
                <a:sym typeface="Assistant"/>
              </a:defRPr>
            </a:lvl6pPr>
            <a:lvl7pPr marL="3200400" lvl="6" indent="-317500" algn="l" rtl="1">
              <a:lnSpc>
                <a:spcPct val="115000"/>
              </a:lnSpc>
              <a:spcBef>
                <a:spcPts val="1600"/>
              </a:spcBef>
              <a:spcAft>
                <a:spcPts val="0"/>
              </a:spcAft>
              <a:buClr>
                <a:srgbClr val="087BF8"/>
              </a:buClr>
              <a:buSzPts val="1400"/>
              <a:buFont typeface="Assistant"/>
              <a:buChar char="○"/>
              <a:defRPr>
                <a:solidFill>
                  <a:schemeClr val="dk2"/>
                </a:solidFill>
                <a:latin typeface="Assistant"/>
                <a:ea typeface="Assistant"/>
                <a:cs typeface="Assistant"/>
                <a:sym typeface="Assistant"/>
              </a:defRPr>
            </a:lvl7pPr>
            <a:lvl8pPr marL="3657600" lvl="7" indent="-317500" algn="l" rtl="1">
              <a:lnSpc>
                <a:spcPct val="115000"/>
              </a:lnSpc>
              <a:spcBef>
                <a:spcPts val="1600"/>
              </a:spcBef>
              <a:spcAft>
                <a:spcPts val="0"/>
              </a:spcAft>
              <a:buClr>
                <a:srgbClr val="087BF8"/>
              </a:buClr>
              <a:buSzPts val="1400"/>
              <a:buFont typeface="Assistant"/>
              <a:buChar char="○"/>
              <a:defRPr>
                <a:solidFill>
                  <a:schemeClr val="dk2"/>
                </a:solidFill>
                <a:latin typeface="Assistant"/>
                <a:ea typeface="Assistant"/>
                <a:cs typeface="Assistant"/>
                <a:sym typeface="Assistant"/>
              </a:defRPr>
            </a:lvl8pPr>
            <a:lvl9pPr marL="4114800" lvl="8" indent="-317500" algn="l" rtl="1">
              <a:lnSpc>
                <a:spcPct val="115000"/>
              </a:lnSpc>
              <a:spcBef>
                <a:spcPts val="1600"/>
              </a:spcBef>
              <a:spcAft>
                <a:spcPts val="1600"/>
              </a:spcAft>
              <a:buClr>
                <a:srgbClr val="087BF8"/>
              </a:buClr>
              <a:buSzPts val="1400"/>
              <a:buFont typeface="Assistant"/>
              <a:buChar char="○"/>
              <a:defRPr>
                <a:solidFill>
                  <a:schemeClr val="dk2"/>
                </a:solidFill>
                <a:latin typeface="Assistant"/>
                <a:ea typeface="Assistant"/>
                <a:cs typeface="Assistant"/>
                <a:sym typeface="Assistant"/>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3"/>
        <p:cNvGrpSpPr/>
        <p:nvPr/>
      </p:nvGrpSpPr>
      <p:grpSpPr>
        <a:xfrm>
          <a:off x="0" y="0"/>
          <a:ext cx="0" cy="0"/>
          <a:chOff x="0" y="0"/>
          <a:chExt cx="0" cy="0"/>
        </a:xfrm>
      </p:grpSpPr>
      <p:sp>
        <p:nvSpPr>
          <p:cNvPr id="54" name="Google Shape;54;p3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5" name="Google Shape;55;p3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56" name="Google Shape;56;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2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20" name="Google Shape;20;p2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21" name="Google Shape;21;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
        <p:cNvGrpSpPr/>
        <p:nvPr/>
      </p:nvGrpSpPr>
      <p:grpSpPr>
        <a:xfrm>
          <a:off x="0" y="0"/>
          <a:ext cx="0" cy="0"/>
          <a:chOff x="0" y="0"/>
          <a:chExt cx="0" cy="0"/>
        </a:xfrm>
      </p:grpSpPr>
      <p:sp>
        <p:nvSpPr>
          <p:cNvPr id="23" name="Google Shape;23;p23"/>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4" name="Google Shape;24;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9"/>
        <p:cNvGrpSpPr/>
        <p:nvPr/>
      </p:nvGrpSpPr>
      <p:grpSpPr>
        <a:xfrm>
          <a:off x="0" y="0"/>
          <a:ext cx="0" cy="0"/>
          <a:chOff x="0" y="0"/>
          <a:chExt cx="0" cy="0"/>
        </a:xfrm>
      </p:grpSpPr>
      <p:sp>
        <p:nvSpPr>
          <p:cNvPr id="30" name="Google Shape;30;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1" name="Google Shape;31;p2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2" name="Google Shape;32;p2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3" name="Google Shape;33;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6" name="Google Shape;36;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7"/>
        <p:cNvGrpSpPr/>
        <p:nvPr/>
      </p:nvGrpSpPr>
      <p:grpSpPr>
        <a:xfrm>
          <a:off x="0" y="0"/>
          <a:ext cx="0" cy="0"/>
          <a:chOff x="0" y="0"/>
          <a:chExt cx="0" cy="0"/>
        </a:xfrm>
      </p:grpSpPr>
      <p:sp>
        <p:nvSpPr>
          <p:cNvPr id="38" name="Google Shape;38;p2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9" name="Google Shape;39;p2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0" name="Google Shape;40;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1"/>
        <p:cNvGrpSpPr/>
        <p:nvPr/>
      </p:nvGrpSpPr>
      <p:grpSpPr>
        <a:xfrm>
          <a:off x="0" y="0"/>
          <a:ext cx="0" cy="0"/>
          <a:chOff x="0" y="0"/>
          <a:chExt cx="0" cy="0"/>
        </a:xfrm>
      </p:grpSpPr>
      <p:sp>
        <p:nvSpPr>
          <p:cNvPr id="42" name="Google Shape;42;p2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3" name="Google Shape;43;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2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2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7" name="Google Shape;47;p2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8" name="Google Shape;48;p2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9" name="Google Shape;49;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3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52" name="Google Shape;52;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2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w-IL"/>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slide" Target="slide8.xml"/><Relationship Id="rId4" Type="http://schemas.openxmlformats.org/officeDocument/2006/relationships/image" Target="../media/image21.svg"/></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chart" Target="../charts/chart1.xml"/><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18.svg"/><Relationship Id="rId4" Type="http://schemas.openxmlformats.org/officeDocument/2006/relationships/diagramData" Target="../diagrams/data2.xml"/><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1.svg"/></Relationships>
</file>

<file path=ppt/slides/_rels/slide13.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slide" Target="slide8.xml"/><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slide" Target="slide8.xml"/><Relationship Id="rId4" Type="http://schemas.openxmlformats.org/officeDocument/2006/relationships/image" Target="../media/image21.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6.sv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9.xml"/><Relationship Id="rId1" Type="http://schemas.openxmlformats.org/officeDocument/2006/relationships/slideLayout" Target="../slideLayouts/slideLayout1.xml"/><Relationship Id="rId5" Type="http://schemas.openxmlformats.org/officeDocument/2006/relationships/slide" Target="slide15.xml"/><Relationship Id="rId4" Type="http://schemas.openxmlformats.org/officeDocument/2006/relationships/slide" Target="slide14.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9.png"/><Relationship Id="rId4" Type="http://schemas.openxmlformats.org/officeDocument/2006/relationships/diagramLayout" Target="../diagrams/layout1.xml"/><Relationship Id="rId9"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
          <p:cNvSpPr/>
          <p:nvPr/>
        </p:nvSpPr>
        <p:spPr>
          <a:xfrm>
            <a:off x="88800" y="401150"/>
            <a:ext cx="8583900" cy="4453500"/>
          </a:xfrm>
          <a:prstGeom prst="roundRect">
            <a:avLst>
              <a:gd name="adj" fmla="val 5142"/>
            </a:avLst>
          </a:prstGeom>
          <a:solidFill>
            <a:srgbClr val="2857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1"/>
          <p:cNvSpPr txBox="1"/>
          <p:nvPr/>
        </p:nvSpPr>
        <p:spPr>
          <a:xfrm>
            <a:off x="1511400" y="1119810"/>
            <a:ext cx="5738700" cy="3016180"/>
          </a:xfrm>
          <a:prstGeom prst="rect">
            <a:avLst/>
          </a:prstGeom>
          <a:noFill/>
          <a:ln>
            <a:noFill/>
          </a:ln>
        </p:spPr>
        <p:txBody>
          <a:bodyPr spcFirstLastPara="1" wrap="square" lIns="91425" tIns="91425" rIns="91425" bIns="91425" anchor="t" anchorCtr="0">
            <a:spAutoFit/>
          </a:bodyPr>
          <a:lstStyle/>
          <a:p>
            <a:pPr marL="0" marR="0" lvl="0" indent="0" algn="ctr" rtl="1">
              <a:lnSpc>
                <a:spcPct val="100000"/>
              </a:lnSpc>
              <a:spcBef>
                <a:spcPts val="0"/>
              </a:spcBef>
              <a:spcAft>
                <a:spcPts val="0"/>
              </a:spcAft>
              <a:buClr>
                <a:srgbClr val="000000"/>
              </a:buClr>
              <a:buSzPts val="2200"/>
              <a:buFont typeface="Arial"/>
              <a:buNone/>
            </a:pPr>
            <a:r>
              <a:rPr lang="he-IL" sz="3200" b="1" i="0" u="none" strike="noStrike" cap="none">
                <a:solidFill>
                  <a:schemeClr val="lt1"/>
                </a:solidFill>
                <a:latin typeface="Calibri"/>
                <a:ea typeface="Calibri"/>
                <a:cs typeface="Calibri"/>
                <a:sym typeface="Calibri"/>
              </a:rPr>
              <a:t>בשלות או לקות</a:t>
            </a:r>
            <a:r>
              <a:rPr lang="he-IL" sz="2200" b="1" i="0" u="none" strike="noStrike" cap="none">
                <a:solidFill>
                  <a:schemeClr val="lt1"/>
                </a:solidFill>
                <a:latin typeface="Calibri"/>
                <a:ea typeface="Calibri"/>
                <a:cs typeface="Calibri"/>
                <a:sym typeface="Calibri"/>
              </a:rPr>
              <a:t>: </a:t>
            </a:r>
          </a:p>
          <a:p>
            <a:pPr marL="0" marR="0" lvl="0" indent="0" algn="ctr" rtl="1">
              <a:lnSpc>
                <a:spcPct val="100000"/>
              </a:lnSpc>
              <a:spcBef>
                <a:spcPts val="0"/>
              </a:spcBef>
              <a:spcAft>
                <a:spcPts val="0"/>
              </a:spcAft>
              <a:buClr>
                <a:srgbClr val="000000"/>
              </a:buClr>
              <a:buSzPts val="2200"/>
              <a:buFont typeface="Arial"/>
              <a:buNone/>
            </a:pPr>
            <a:r>
              <a:rPr lang="he-IL" sz="2200" i="0" u="none" strike="noStrike" cap="none">
                <a:solidFill>
                  <a:schemeClr val="lt1"/>
                </a:solidFill>
                <a:latin typeface="Calibri"/>
                <a:ea typeface="Calibri"/>
                <a:cs typeface="Calibri"/>
                <a:sym typeface="Calibri"/>
              </a:rPr>
              <a:t>הבדלים קוגניטיביים ושפתיים בין הילדים המצליחים ברכישת הקריאה לבין המתקשים בכך בתקופת הגן ובהשוואה להישגיהם בסוף כיתה א</a:t>
            </a:r>
            <a:r>
              <a:rPr lang="he-IL" sz="2200" b="0" i="0" u="none" strike="noStrike" cap="none">
                <a:solidFill>
                  <a:schemeClr val="lt1"/>
                </a:solidFill>
                <a:latin typeface="Calibri"/>
                <a:ea typeface="Calibri"/>
                <a:cs typeface="Calibri"/>
                <a:sym typeface="Calibri"/>
              </a:rPr>
              <a:t>| </a:t>
            </a:r>
          </a:p>
          <a:p>
            <a:pPr marL="0" marR="0" lvl="0" indent="0" algn="ctr" rtl="1">
              <a:lnSpc>
                <a:spcPct val="150000"/>
              </a:lnSpc>
              <a:spcBef>
                <a:spcPts val="0"/>
              </a:spcBef>
              <a:spcAft>
                <a:spcPts val="0"/>
              </a:spcAft>
              <a:buClr>
                <a:srgbClr val="000000"/>
              </a:buClr>
              <a:buSzPts val="2200"/>
              <a:buFont typeface="Arial"/>
              <a:buNone/>
            </a:pPr>
            <a:r>
              <a:rPr lang="he-IL" sz="2200" b="0" i="0" u="none" strike="noStrike" cap="none">
                <a:solidFill>
                  <a:schemeClr val="lt1"/>
                </a:solidFill>
                <a:latin typeface="Calibri"/>
                <a:ea typeface="Calibri"/>
                <a:cs typeface="Calibri"/>
                <a:sym typeface="Calibri"/>
              </a:rPr>
              <a:t>אריאל נאמן ושלי שאול</a:t>
            </a:r>
          </a:p>
          <a:p>
            <a:pPr marL="0" marR="0" lvl="0" indent="0" algn="ctr" rtl="1">
              <a:lnSpc>
                <a:spcPct val="100000"/>
              </a:lnSpc>
              <a:spcBef>
                <a:spcPts val="0"/>
              </a:spcBef>
              <a:spcAft>
                <a:spcPts val="0"/>
              </a:spcAft>
              <a:buClr>
                <a:srgbClr val="000000"/>
              </a:buClr>
              <a:buSzPts val="2200"/>
              <a:buFont typeface="Arial"/>
              <a:buNone/>
            </a:pPr>
            <a:endParaRPr lang="he-IL"/>
          </a:p>
          <a:p>
            <a:pPr marL="0" marR="0" lvl="0" indent="0" algn="ctr" rtl="1">
              <a:lnSpc>
                <a:spcPct val="100000"/>
              </a:lnSpc>
              <a:spcBef>
                <a:spcPts val="0"/>
              </a:spcBef>
              <a:spcAft>
                <a:spcPts val="0"/>
              </a:spcAft>
              <a:buClr>
                <a:srgbClr val="000000"/>
              </a:buClr>
              <a:buSzPts val="2200"/>
              <a:buFont typeface="Arial"/>
              <a:buNone/>
            </a:pPr>
            <a:endParaRPr sz="2200" b="0" i="0" u="none" strike="noStrike" cap="none">
              <a:solidFill>
                <a:schemeClr val="lt1"/>
              </a:solidFill>
              <a:latin typeface="Calibri"/>
              <a:ea typeface="Calibri"/>
              <a:cs typeface="Calibri"/>
              <a:sym typeface="Calibri"/>
            </a:endParaRPr>
          </a:p>
          <a:p>
            <a:pPr marL="0" marR="0" lvl="0" indent="0" algn="ctr" rtl="1">
              <a:lnSpc>
                <a:spcPct val="100000"/>
              </a:lnSpc>
              <a:spcBef>
                <a:spcPts val="0"/>
              </a:spcBef>
              <a:spcAft>
                <a:spcPts val="0"/>
              </a:spcAft>
              <a:buClr>
                <a:srgbClr val="000000"/>
              </a:buClr>
              <a:buSzPts val="1700"/>
              <a:buFont typeface="Arial"/>
              <a:buNone/>
            </a:pPr>
            <a:r>
              <a:rPr lang="iw-IL" sz="1700" b="0" i="0" u="none" strike="noStrike" cap="none">
                <a:solidFill>
                  <a:schemeClr val="lt1"/>
                </a:solidFill>
                <a:latin typeface="Calibri"/>
                <a:ea typeface="Calibri"/>
                <a:cs typeface="Calibri"/>
                <a:sym typeface="Calibri"/>
              </a:rPr>
              <a:t>מצגת |מאמר</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B850485-0636-49F1-A368-BF84357D8F5B}"/>
              </a:ext>
            </a:extLst>
          </p:cNvPr>
          <p:cNvSpPr>
            <a:spLocks noGrp="1"/>
          </p:cNvSpPr>
          <p:nvPr>
            <p:ph type="title"/>
          </p:nvPr>
        </p:nvSpPr>
        <p:spPr>
          <a:xfrm>
            <a:off x="1890825" y="487739"/>
            <a:ext cx="6711979" cy="504497"/>
          </a:xfrm>
        </p:spPr>
        <p:txBody>
          <a:bodyPr>
            <a:noAutofit/>
          </a:bodyPr>
          <a:lstStyle/>
          <a:p>
            <a:pPr marL="114300" algn="r">
              <a:lnSpc>
                <a:spcPct val="115000"/>
              </a:lnSpc>
              <a:buClr>
                <a:srgbClr val="087BF8"/>
              </a:buClr>
              <a:buSzPts val="1800"/>
              <a:defRPr/>
            </a:pPr>
            <a:r>
              <a:rPr lang="he-IL" sz="1600" b="1">
                <a:solidFill>
                  <a:schemeClr val="accent1"/>
                </a:solidFill>
                <a:latin typeface="Assistant"/>
                <a:cs typeface="Assistant"/>
                <a:sym typeface="Assistant"/>
              </a:rPr>
              <a:t>מהם ההבדלים בין ילדים שהצליחו ללמוד לקרוא בגן חובה לעומת אלה שלא?</a:t>
            </a:r>
            <a:br>
              <a:rPr lang="en-US" sz="1800">
                <a:effectLst/>
                <a:latin typeface="Calibri" panose="020F0502020204030204" pitchFamily="34" charset="0"/>
                <a:ea typeface="Calibri" panose="020F0502020204030204" pitchFamily="34" charset="0"/>
                <a:cs typeface="Arial" panose="020B0604020202020204" pitchFamily="34" charset="0"/>
              </a:rPr>
            </a:br>
            <a:br>
              <a:rPr kumimoji="0" lang="he-IL" sz="1800" b="0" i="0" u="none" strike="noStrike" kern="0" cap="none" spc="0" normalizeH="0" baseline="0" noProof="0">
                <a:ln>
                  <a:noFill/>
                </a:ln>
                <a:solidFill>
                  <a:srgbClr val="595959"/>
                </a:solidFill>
                <a:effectLst/>
                <a:uLnTx/>
                <a:uFillTx/>
                <a:latin typeface="Assistant"/>
                <a:cs typeface="Assistant"/>
                <a:sym typeface="Assistant"/>
              </a:rPr>
            </a:br>
            <a:endParaRPr lang="he-IL"/>
          </a:p>
        </p:txBody>
      </p:sp>
      <p:sp>
        <p:nvSpPr>
          <p:cNvPr id="3" name="מציין מיקום טקסט 2">
            <a:extLst>
              <a:ext uri="{FF2B5EF4-FFF2-40B4-BE49-F238E27FC236}">
                <a16:creationId xmlns:a16="http://schemas.microsoft.com/office/drawing/2014/main" id="{CB2EB5E7-72C9-4E27-ACD4-BAFF45D34B0A}"/>
              </a:ext>
            </a:extLst>
          </p:cNvPr>
          <p:cNvSpPr>
            <a:spLocks noGrp="1"/>
          </p:cNvSpPr>
          <p:nvPr>
            <p:ph type="body" idx="1"/>
          </p:nvPr>
        </p:nvSpPr>
        <p:spPr>
          <a:xfrm>
            <a:off x="4805916" y="1985502"/>
            <a:ext cx="3615071" cy="2521559"/>
          </a:xfrm>
          <a:ln/>
        </p:spPr>
        <p:style>
          <a:lnRef idx="2">
            <a:schemeClr val="accent3"/>
          </a:lnRef>
          <a:fillRef idx="1">
            <a:schemeClr val="lt1"/>
          </a:fillRef>
          <a:effectRef idx="0">
            <a:schemeClr val="accent3"/>
          </a:effectRef>
          <a:fontRef idx="minor">
            <a:schemeClr val="dk1"/>
          </a:fontRef>
        </p:style>
        <p:txBody>
          <a:bodyPr>
            <a:noAutofit/>
          </a:bodyPr>
          <a:lstStyle/>
          <a:p>
            <a:pPr marL="114300" indent="0" algn="ctr">
              <a:buNone/>
            </a:pPr>
            <a:r>
              <a:rPr lang="he-IL" sz="1400" b="1"/>
              <a:t>שפה</a:t>
            </a:r>
          </a:p>
          <a:p>
            <a:pPr algn="r"/>
            <a:r>
              <a:rPr lang="he-IL" sz="1200"/>
              <a:t>לקבוצת ה-מ"מ היו ציונים גבוהים יותר מאשר לקבוצת ה-ל"א במודעות הפונולוגית, בידע שמות האותיות, בזיהוי מילה ובכתיבה של מילים בסיסיות.</a:t>
            </a:r>
          </a:p>
          <a:p>
            <a:pPr algn="r"/>
            <a:r>
              <a:rPr lang="he-IL" sz="1200"/>
              <a:t>מדד ש</a:t>
            </a:r>
            <a:r>
              <a:rPr lang="he-IL" sz="1200" u="sng"/>
              <a:t>לא</a:t>
            </a:r>
            <a:r>
              <a:rPr lang="he-IL" sz="1200"/>
              <a:t> נמצא כמבחין בין קבוצות הקריאה השונות הוא מדד </a:t>
            </a:r>
            <a:r>
              <a:rPr lang="he-IL" sz="1200" b="1"/>
              <a:t>אוצר מילים</a:t>
            </a:r>
            <a:r>
              <a:rPr lang="he-IL" sz="1200"/>
              <a:t>. לפיכך, מסתמן כי בשפה העברית מיומנויות פונולוגיות ואורתוגרפיות הן המיומנויות הבסיסיות שהכרחיות לתהליך רכישת הקריאה.</a:t>
            </a:r>
          </a:p>
        </p:txBody>
      </p:sp>
      <p:pic>
        <p:nvPicPr>
          <p:cNvPr id="5" name="גרפיקה 4" descr="פנס רחוב">
            <a:extLst>
              <a:ext uri="{FF2B5EF4-FFF2-40B4-BE49-F238E27FC236}">
                <a16:creationId xmlns:a16="http://schemas.microsoft.com/office/drawing/2014/main" id="{ECE2693E-FD1E-4999-A33B-FA0648B88C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4367" y="239537"/>
            <a:ext cx="1172240" cy="1172240"/>
          </a:xfrm>
          <a:prstGeom prst="rect">
            <a:avLst/>
          </a:prstGeom>
        </p:spPr>
      </p:pic>
      <p:sp>
        <p:nvSpPr>
          <p:cNvPr id="6" name="תיבת טקסט 5">
            <a:extLst>
              <a:ext uri="{FF2B5EF4-FFF2-40B4-BE49-F238E27FC236}">
                <a16:creationId xmlns:a16="http://schemas.microsoft.com/office/drawing/2014/main" id="{BA23CCD4-E427-4D78-9913-0379AE2484FD}"/>
              </a:ext>
            </a:extLst>
          </p:cNvPr>
          <p:cNvSpPr txBox="1"/>
          <p:nvPr/>
        </p:nvSpPr>
        <p:spPr>
          <a:xfrm>
            <a:off x="1361769" y="1044675"/>
            <a:ext cx="7241036" cy="504497"/>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1">
            <a:spAutoFit/>
          </a:bodyPr>
          <a:lstStyle/>
          <a:p>
            <a:pPr marL="285750" marR="0" lvl="0" indent="-171450" algn="r" defTabSz="914400" rtl="1" eaLnBrk="1" fontAlgn="auto" latinLnBrk="0" hangingPunct="1">
              <a:lnSpc>
                <a:spcPct val="115000"/>
              </a:lnSpc>
              <a:spcBef>
                <a:spcPts val="0"/>
              </a:spcBef>
              <a:spcAft>
                <a:spcPts val="0"/>
              </a:spcAft>
              <a:buClr>
                <a:srgbClr val="087BF8"/>
              </a:buClr>
              <a:buSzPts val="1800"/>
              <a:buFont typeface="Wingdings" panose="05000000000000000000" pitchFamily="2" charset="2"/>
              <a:buChar char="§"/>
              <a:tabLst/>
              <a:defRPr/>
            </a:pPr>
            <a:r>
              <a:rPr kumimoji="0" lang="he-IL" sz="1200" b="0" i="0" u="none" strike="noStrike" kern="0" cap="none" spc="0" normalizeH="0" baseline="0" noProof="0">
                <a:ln>
                  <a:noFill/>
                </a:ln>
                <a:solidFill>
                  <a:srgbClr val="595959"/>
                </a:solidFill>
                <a:effectLst/>
                <a:uLnTx/>
                <a:uFillTx/>
                <a:latin typeface="Assistant"/>
                <a:cs typeface="Assistant"/>
                <a:sym typeface="Assistant"/>
              </a:rPr>
              <a:t>רוב הילדים שהצליחו ללמוד לקרוא בגן היו בעלי יכולות שפתיות וקוגניטיביות גבוהות. </a:t>
            </a:r>
          </a:p>
          <a:p>
            <a:pPr marL="285750" marR="0" lvl="0" indent="-171450" algn="r" defTabSz="914400" rtl="1" eaLnBrk="1" fontAlgn="auto" latinLnBrk="0" hangingPunct="1">
              <a:lnSpc>
                <a:spcPct val="115000"/>
              </a:lnSpc>
              <a:spcBef>
                <a:spcPts val="0"/>
              </a:spcBef>
              <a:spcAft>
                <a:spcPts val="0"/>
              </a:spcAft>
              <a:buClr>
                <a:srgbClr val="087BF8"/>
              </a:buClr>
              <a:buSzPts val="1800"/>
              <a:buFont typeface="Wingdings" panose="05000000000000000000" pitchFamily="2" charset="2"/>
              <a:buChar char="§"/>
              <a:tabLst/>
              <a:defRPr/>
            </a:pPr>
            <a:r>
              <a:rPr kumimoji="0" lang="he-IL" sz="1200" b="1" i="0" u="none" strike="noStrike" kern="0" cap="none" spc="0" normalizeH="0" baseline="0" noProof="0">
                <a:ln>
                  <a:noFill/>
                </a:ln>
                <a:solidFill>
                  <a:srgbClr val="595959"/>
                </a:solidFill>
                <a:effectLst/>
                <a:uLnTx/>
                <a:uFillTx/>
                <a:latin typeface="Assistant"/>
                <a:cs typeface="Assistant"/>
                <a:sym typeface="Assistant"/>
              </a:rPr>
              <a:t>ילדים שלא הצליחו ללמוד לקרוא </a:t>
            </a:r>
            <a:r>
              <a:rPr kumimoji="0" lang="he-IL" sz="1200" b="0" i="0" u="none" strike="noStrike" kern="0" cap="none" spc="0" normalizeH="0" baseline="0" noProof="0">
                <a:ln>
                  <a:noFill/>
                </a:ln>
                <a:solidFill>
                  <a:srgbClr val="595959"/>
                </a:solidFill>
                <a:effectLst/>
                <a:uLnTx/>
                <a:uFillTx/>
                <a:latin typeface="Assistant"/>
                <a:cs typeface="Assistant"/>
                <a:sym typeface="Assistant"/>
              </a:rPr>
              <a:t>("לא מדייקים ואיטיים") השיגו את הציונים השפתיים הנמוכים ביותר והראו קשיים בזיכרון.</a:t>
            </a:r>
          </a:p>
        </p:txBody>
      </p:sp>
      <p:sp>
        <p:nvSpPr>
          <p:cNvPr id="7" name="תיבת טקסט 6">
            <a:extLst>
              <a:ext uri="{FF2B5EF4-FFF2-40B4-BE49-F238E27FC236}">
                <a16:creationId xmlns:a16="http://schemas.microsoft.com/office/drawing/2014/main" id="{A793FBFF-391B-40A3-8873-B205DC282CF8}"/>
              </a:ext>
            </a:extLst>
          </p:cNvPr>
          <p:cNvSpPr txBox="1"/>
          <p:nvPr/>
        </p:nvSpPr>
        <p:spPr>
          <a:xfrm>
            <a:off x="893134" y="1983293"/>
            <a:ext cx="3678866" cy="2523768"/>
          </a:xfrm>
          <a:prstGeom prst="rect">
            <a:avLst/>
          </a:prstGeom>
          <a:ln/>
        </p:spPr>
        <p:style>
          <a:lnRef idx="2">
            <a:schemeClr val="accent5"/>
          </a:lnRef>
          <a:fillRef idx="1">
            <a:schemeClr val="lt1"/>
          </a:fillRef>
          <a:effectRef idx="0">
            <a:schemeClr val="accent5"/>
          </a:effectRef>
          <a:fontRef idx="minor">
            <a:schemeClr val="dk1"/>
          </a:fontRef>
        </p:style>
        <p:txBody>
          <a:bodyPr wrap="square" rtlCol="1">
            <a:spAutoFit/>
          </a:bodyPr>
          <a:lstStyle/>
          <a:p>
            <a:pPr marL="114300" marR="0" lvl="0" algn="ctr" defTabSz="914400" rtl="1" eaLnBrk="1" fontAlgn="auto" latinLnBrk="0" hangingPunct="1">
              <a:lnSpc>
                <a:spcPct val="100000"/>
              </a:lnSpc>
              <a:spcBef>
                <a:spcPts val="0"/>
              </a:spcBef>
              <a:spcAft>
                <a:spcPts val="0"/>
              </a:spcAft>
              <a:buClr>
                <a:srgbClr val="087BF8"/>
              </a:buClr>
              <a:buSzPts val="1800"/>
              <a:tabLst/>
              <a:defRPr/>
            </a:pPr>
            <a:r>
              <a:rPr kumimoji="0" lang="he-IL" b="1" i="0" strike="noStrike" kern="0" cap="none" spc="0" normalizeH="0" baseline="0" noProof="0">
                <a:ln>
                  <a:noFill/>
                </a:ln>
                <a:solidFill>
                  <a:srgbClr val="595959"/>
                </a:solidFill>
                <a:effectLst/>
                <a:uLnTx/>
                <a:uFillTx/>
                <a:latin typeface="Assistant"/>
                <a:cs typeface="Assistant"/>
                <a:sym typeface="Assistant"/>
              </a:rPr>
              <a:t>קוגניציה</a:t>
            </a:r>
            <a:endParaRPr lang="he-IL" sz="1600" b="1">
              <a:solidFill>
                <a:srgbClr val="595959"/>
              </a:solidFill>
              <a:latin typeface="Assistant"/>
              <a:cs typeface="Assistant"/>
              <a:sym typeface="Assistant"/>
            </a:endParaRPr>
          </a:p>
          <a:p>
            <a:pPr marL="285750" marR="0" lvl="0" indent="-171450" algn="r" defTabSz="914400" rtl="1" eaLnBrk="1" fontAlgn="auto" latinLnBrk="0" hangingPunct="1">
              <a:lnSpc>
                <a:spcPct val="100000"/>
              </a:lnSpc>
              <a:spcBef>
                <a:spcPts val="0"/>
              </a:spcBef>
              <a:spcAft>
                <a:spcPts val="0"/>
              </a:spcAft>
              <a:buClr>
                <a:srgbClr val="087BF8"/>
              </a:buClr>
              <a:buSzPts val="1800"/>
              <a:buFont typeface="Arial" panose="020B0604020202020204" pitchFamily="34" charset="0"/>
              <a:buChar char="•"/>
              <a:tabLst/>
              <a:defRPr/>
            </a:pPr>
            <a:r>
              <a:rPr kumimoji="0" lang="he-IL" sz="1200" b="0" i="0" u="none" strike="noStrike" kern="0" cap="none" spc="0" normalizeH="0" baseline="0" noProof="0">
                <a:ln>
                  <a:noFill/>
                </a:ln>
                <a:solidFill>
                  <a:srgbClr val="595959"/>
                </a:solidFill>
                <a:effectLst/>
                <a:uLnTx/>
                <a:uFillTx/>
                <a:latin typeface="Assistant"/>
                <a:cs typeface="Assistant"/>
                <a:sym typeface="Assistant"/>
              </a:rPr>
              <a:t>נמצאו </a:t>
            </a:r>
            <a:r>
              <a:rPr kumimoji="0" lang="he-IL" sz="1200" i="0" u="none" strike="noStrike" kern="0" cap="none" spc="0" normalizeH="0" baseline="0" noProof="0">
                <a:ln>
                  <a:noFill/>
                </a:ln>
                <a:solidFill>
                  <a:srgbClr val="595959"/>
                </a:solidFill>
                <a:effectLst/>
                <a:uLnTx/>
                <a:uFillTx/>
                <a:latin typeface="Assistant"/>
                <a:cs typeface="Assistant"/>
                <a:sym typeface="Assistant"/>
              </a:rPr>
              <a:t>הבדלים קוגניטיביים מובהקים </a:t>
            </a:r>
            <a:r>
              <a:rPr kumimoji="0" lang="he-IL" sz="1200" b="0" i="0" u="none" strike="noStrike" kern="0" cap="none" spc="0" normalizeH="0" baseline="0" noProof="0">
                <a:ln>
                  <a:noFill/>
                </a:ln>
                <a:solidFill>
                  <a:srgbClr val="595959"/>
                </a:solidFill>
                <a:effectLst/>
                <a:uLnTx/>
                <a:uFillTx/>
                <a:latin typeface="Assistant"/>
                <a:cs typeface="Assistant"/>
                <a:sym typeface="Assistant"/>
              </a:rPr>
              <a:t>במדדים הבאים:</a:t>
            </a:r>
          </a:p>
          <a:p>
            <a:pPr marL="114300" lvl="2" algn="r" rtl="1">
              <a:buClr>
                <a:srgbClr val="087BF8"/>
              </a:buClr>
              <a:buSzPts val="1800"/>
              <a:defRPr/>
            </a:pPr>
            <a:r>
              <a:rPr lang="he-IL" sz="1200">
                <a:solidFill>
                  <a:srgbClr val="595959"/>
                </a:solidFill>
                <a:latin typeface="Assistant"/>
                <a:cs typeface="Assistant"/>
                <a:sym typeface="Assistant"/>
              </a:rPr>
              <a:t>     </a:t>
            </a:r>
            <a:r>
              <a:rPr kumimoji="0" lang="he-IL" sz="1200" b="0" i="0" u="none" strike="noStrike" kern="0" cap="none" spc="0" normalizeH="0" baseline="0" noProof="0">
                <a:ln>
                  <a:noFill/>
                </a:ln>
                <a:solidFill>
                  <a:srgbClr val="595959"/>
                </a:solidFill>
                <a:effectLst/>
                <a:uLnTx/>
                <a:uFillTx/>
                <a:latin typeface="Assistant"/>
                <a:cs typeface="Assistant"/>
                <a:sym typeface="Assistant"/>
              </a:rPr>
              <a:t>- </a:t>
            </a:r>
            <a:r>
              <a:rPr kumimoji="0" lang="he-IL" sz="1200" b="1" i="0" u="none" strike="noStrike" kern="0" cap="none" spc="0" normalizeH="0" baseline="0" noProof="0">
                <a:ln>
                  <a:noFill/>
                </a:ln>
                <a:solidFill>
                  <a:srgbClr val="595959"/>
                </a:solidFill>
                <a:effectLst/>
                <a:uLnTx/>
                <a:uFillTx/>
                <a:latin typeface="Assistant"/>
                <a:cs typeface="Assistant"/>
                <a:sym typeface="Assistant"/>
              </a:rPr>
              <a:t>זיכרון עבודה </a:t>
            </a:r>
            <a:r>
              <a:rPr kumimoji="0" lang="he-IL" sz="1200" b="0" i="0" u="none" strike="noStrike" kern="0" cap="none" spc="0" normalizeH="0" baseline="0" noProof="0">
                <a:ln>
                  <a:noFill/>
                </a:ln>
                <a:solidFill>
                  <a:srgbClr val="595959"/>
                </a:solidFill>
                <a:effectLst/>
                <a:uLnTx/>
                <a:uFillTx/>
                <a:latin typeface="Assistant"/>
                <a:cs typeface="Assistant"/>
                <a:sym typeface="Assistant"/>
              </a:rPr>
              <a:t>- </a:t>
            </a:r>
            <a:r>
              <a:rPr lang="he-IL" sz="1200">
                <a:solidFill>
                  <a:schemeClr val="bg1">
                    <a:lumMod val="50000"/>
                  </a:schemeClr>
                </a:solidFill>
                <a:latin typeface="Assistant"/>
                <a:cs typeface="Assistant"/>
                <a:sym typeface="Assistant"/>
              </a:rPr>
              <a:t>מ"מ &gt; ל"א</a:t>
            </a:r>
          </a:p>
          <a:p>
            <a:pPr marL="114300" lvl="2" algn="r" rtl="1">
              <a:buClr>
                <a:srgbClr val="087BF8"/>
              </a:buClr>
              <a:buSzPts val="1800"/>
              <a:defRPr/>
            </a:pPr>
            <a:r>
              <a:rPr kumimoji="0" lang="he-IL" sz="1200" b="0" i="0" u="none" strike="noStrike" kern="0" cap="none" spc="0" normalizeH="0" baseline="0" noProof="0">
                <a:ln>
                  <a:noFill/>
                </a:ln>
                <a:solidFill>
                  <a:srgbClr val="595959"/>
                </a:solidFill>
                <a:effectLst/>
                <a:uLnTx/>
                <a:uFillTx/>
                <a:latin typeface="Assistant"/>
                <a:cs typeface="Assistant"/>
                <a:sym typeface="Assistant"/>
              </a:rPr>
              <a:t>     - </a:t>
            </a:r>
            <a:r>
              <a:rPr kumimoji="0" lang="he-IL" sz="1200" b="1" i="0" u="none" strike="noStrike" kern="0" cap="none" spc="0" normalizeH="0" baseline="0" noProof="0">
                <a:ln>
                  <a:noFill/>
                </a:ln>
                <a:solidFill>
                  <a:srgbClr val="595959"/>
                </a:solidFill>
                <a:effectLst/>
                <a:uLnTx/>
                <a:uFillTx/>
                <a:latin typeface="Assistant"/>
                <a:cs typeface="Assistant"/>
                <a:sym typeface="Assistant"/>
              </a:rPr>
              <a:t>זיכרון של רצף מילים </a:t>
            </a:r>
            <a:r>
              <a:rPr kumimoji="0" lang="he-IL" sz="1200" i="0" u="none" strike="noStrike" kern="0" cap="none" spc="0" normalizeH="0" baseline="0" noProof="0">
                <a:ln>
                  <a:noFill/>
                </a:ln>
                <a:solidFill>
                  <a:srgbClr val="595959"/>
                </a:solidFill>
                <a:effectLst/>
                <a:uLnTx/>
                <a:uFillTx/>
                <a:latin typeface="Assistant"/>
                <a:cs typeface="Assistant"/>
                <a:sym typeface="Assistant"/>
              </a:rPr>
              <a:t>(זיכרון חזותי-מילולי) </a:t>
            </a:r>
            <a:r>
              <a:rPr kumimoji="0" lang="he-IL" sz="1200" b="0" i="0" u="none" strike="noStrike" kern="0" cap="none" spc="0" normalizeH="0" baseline="0" noProof="0">
                <a:ln>
                  <a:noFill/>
                </a:ln>
                <a:solidFill>
                  <a:srgbClr val="595959"/>
                </a:solidFill>
                <a:effectLst/>
                <a:uLnTx/>
                <a:uFillTx/>
                <a:latin typeface="Assistant"/>
                <a:cs typeface="Assistant"/>
                <a:sym typeface="Assistant"/>
              </a:rPr>
              <a:t>–</a:t>
            </a:r>
          </a:p>
          <a:p>
            <a:pPr marL="114300" lvl="2" algn="r" rtl="1">
              <a:buClr>
                <a:srgbClr val="087BF8"/>
              </a:buClr>
              <a:buSzPts val="1800"/>
              <a:defRPr/>
            </a:pPr>
            <a:r>
              <a:rPr lang="en-US" sz="1200">
                <a:solidFill>
                  <a:schemeClr val="bg1">
                    <a:lumMod val="50000"/>
                  </a:schemeClr>
                </a:solidFill>
                <a:latin typeface="+mj-lt"/>
                <a:cs typeface="David" panose="020E0502060401010101" pitchFamily="34" charset="-79"/>
                <a:sym typeface="Assistant"/>
              </a:rPr>
              <a:t>  </a:t>
            </a:r>
            <a:r>
              <a:rPr lang="he-IL" sz="1200">
                <a:solidFill>
                  <a:schemeClr val="bg1">
                    <a:lumMod val="50000"/>
                  </a:schemeClr>
                </a:solidFill>
                <a:latin typeface="+mj-lt"/>
                <a:cs typeface="David" panose="020E0502060401010101" pitchFamily="34" charset="-79"/>
                <a:sym typeface="Assistant"/>
              </a:rPr>
              <a:t>    </a:t>
            </a:r>
            <a:r>
              <a:rPr lang="he-IL" sz="1200">
                <a:solidFill>
                  <a:schemeClr val="bg1">
                    <a:lumMod val="50000"/>
                  </a:schemeClr>
                </a:solidFill>
                <a:latin typeface="Assistant"/>
                <a:cs typeface="Assistant"/>
                <a:sym typeface="Assistant"/>
              </a:rPr>
              <a:t>מ"מ &gt; ל"א</a:t>
            </a:r>
            <a:endParaRPr lang="en-US" sz="1200">
              <a:solidFill>
                <a:schemeClr val="bg1">
                  <a:lumMod val="50000"/>
                </a:schemeClr>
              </a:solidFill>
              <a:latin typeface="Assistant"/>
              <a:cs typeface="Assistant"/>
              <a:sym typeface="Assistant"/>
            </a:endParaRPr>
          </a:p>
          <a:p>
            <a:pPr marL="114300" lvl="2" algn="r" rtl="1">
              <a:buClr>
                <a:srgbClr val="087BF8"/>
              </a:buClr>
              <a:buSzPts val="1800"/>
              <a:defRPr/>
            </a:pPr>
            <a:r>
              <a:rPr lang="en-US" sz="1200">
                <a:solidFill>
                  <a:schemeClr val="bg1">
                    <a:lumMod val="50000"/>
                  </a:schemeClr>
                </a:solidFill>
                <a:latin typeface="Assistant"/>
                <a:cs typeface="Assistant"/>
                <a:sym typeface="Assistant"/>
              </a:rPr>
              <a:t>      </a:t>
            </a:r>
            <a:r>
              <a:rPr lang="he-IL" sz="1200">
                <a:solidFill>
                  <a:schemeClr val="bg1">
                    <a:lumMod val="50000"/>
                  </a:schemeClr>
                </a:solidFill>
                <a:latin typeface="Assistant"/>
                <a:cs typeface="Assistant"/>
                <a:sym typeface="Assistant"/>
              </a:rPr>
              <a:t> מ"א &gt;</a:t>
            </a:r>
            <a:r>
              <a:rPr lang="he-IL" sz="1200">
                <a:solidFill>
                  <a:schemeClr val="bg1">
                    <a:lumMod val="50000"/>
                  </a:schemeClr>
                </a:solidFill>
                <a:latin typeface="Assistant"/>
                <a:cs typeface="Assistant"/>
              </a:rPr>
              <a:t> ל"א, </a:t>
            </a:r>
            <a:r>
              <a:rPr lang="he-IL" sz="1200" err="1">
                <a:solidFill>
                  <a:schemeClr val="bg1">
                    <a:lumMod val="50000"/>
                  </a:schemeClr>
                </a:solidFill>
                <a:latin typeface="Assistant"/>
                <a:cs typeface="Assistant"/>
              </a:rPr>
              <a:t>ל"מ</a:t>
            </a:r>
            <a:endParaRPr lang="he-IL" sz="1200">
              <a:solidFill>
                <a:schemeClr val="bg1">
                  <a:lumMod val="50000"/>
                </a:schemeClr>
              </a:solidFill>
              <a:latin typeface="Assistant"/>
              <a:cs typeface="Assistant"/>
            </a:endParaRPr>
          </a:p>
          <a:p>
            <a:pPr marL="114300" lvl="2" algn="r" rtl="1">
              <a:buClr>
                <a:srgbClr val="087BF8"/>
              </a:buClr>
              <a:buSzPts val="1800"/>
              <a:defRPr/>
            </a:pPr>
            <a:endParaRPr lang="he-IL" sz="1200">
              <a:solidFill>
                <a:srgbClr val="595959"/>
              </a:solidFill>
              <a:latin typeface="+mj-lt"/>
              <a:cs typeface="David" panose="020E0502060401010101" pitchFamily="34" charset="-79"/>
              <a:sym typeface="Assistant"/>
            </a:endParaRPr>
          </a:p>
          <a:p>
            <a:pPr marL="285750" lvl="2" indent="-171450" algn="r" rtl="1">
              <a:buClr>
                <a:srgbClr val="087BF8"/>
              </a:buClr>
              <a:buSzPts val="1800"/>
              <a:buFont typeface="Arial" panose="020B0604020202020204" pitchFamily="34" charset="0"/>
              <a:buChar char="•"/>
              <a:defRPr/>
            </a:pPr>
            <a:r>
              <a:rPr lang="he-IL" sz="1200">
                <a:solidFill>
                  <a:srgbClr val="595959"/>
                </a:solidFill>
                <a:latin typeface="Assistant"/>
                <a:cs typeface="Assistant"/>
                <a:sym typeface="Assistant"/>
              </a:rPr>
              <a:t>הממצא על אודות 'זיכרון של רצף מילים'</a:t>
            </a:r>
            <a:r>
              <a:rPr kumimoji="0" lang="he-IL" sz="1200" i="0" u="none" strike="noStrike" kern="0" cap="none" spc="0" normalizeH="0" baseline="0" noProof="0">
                <a:ln>
                  <a:noFill/>
                </a:ln>
                <a:solidFill>
                  <a:srgbClr val="595959"/>
                </a:solidFill>
                <a:effectLst/>
                <a:uLnTx/>
                <a:uFillTx/>
                <a:latin typeface="Assistant"/>
                <a:cs typeface="Assistant"/>
                <a:sym typeface="Assistant"/>
              </a:rPr>
              <a:t> עולה בקנה אחד עם הנדרש בתהליך הקריאה:</a:t>
            </a:r>
          </a:p>
          <a:p>
            <a:pPr marL="114300" lvl="6" algn="r" rtl="1">
              <a:buClr>
                <a:srgbClr val="087BF8"/>
              </a:buClr>
              <a:buSzPts val="1800"/>
              <a:defRPr/>
            </a:pPr>
            <a:r>
              <a:rPr lang="he-IL" sz="1200">
                <a:solidFill>
                  <a:srgbClr val="595959"/>
                </a:solidFill>
                <a:latin typeface="Assistant"/>
                <a:cs typeface="Assistant"/>
                <a:sym typeface="Assistant"/>
              </a:rPr>
              <a:t>     המחקר הנוכחי מצא כי </a:t>
            </a:r>
            <a:r>
              <a:rPr kumimoji="0" lang="he-IL" sz="1200" b="0" i="0" u="none" strike="noStrike" kern="0" cap="none" spc="0" normalizeH="0" baseline="0" noProof="0">
                <a:ln>
                  <a:noFill/>
                </a:ln>
                <a:solidFill>
                  <a:srgbClr val="595959"/>
                </a:solidFill>
                <a:effectLst/>
                <a:uLnTx/>
                <a:uFillTx/>
                <a:latin typeface="Assistant"/>
                <a:cs typeface="Assistant"/>
                <a:sym typeface="Assistant"/>
              </a:rPr>
              <a:t>ילדים שהצליחו לזכור מספר גדול</a:t>
            </a:r>
          </a:p>
          <a:p>
            <a:pPr marL="114300" lvl="6" algn="r" rtl="1">
              <a:buClr>
                <a:srgbClr val="087BF8"/>
              </a:buClr>
              <a:buSzPts val="1800"/>
              <a:defRPr/>
            </a:pPr>
            <a:r>
              <a:rPr lang="he-IL" sz="1200">
                <a:solidFill>
                  <a:srgbClr val="595959"/>
                </a:solidFill>
                <a:latin typeface="Assistant"/>
                <a:cs typeface="Assistant"/>
                <a:sym typeface="Assistant"/>
              </a:rPr>
              <a:t>     </a:t>
            </a:r>
            <a:r>
              <a:rPr kumimoji="0" lang="he-IL" sz="1200" b="0" i="0" u="none" strike="noStrike" kern="0" cap="none" spc="0" normalizeH="0" baseline="0" noProof="0">
                <a:ln>
                  <a:noFill/>
                </a:ln>
                <a:solidFill>
                  <a:srgbClr val="595959"/>
                </a:solidFill>
                <a:effectLst/>
                <a:uLnTx/>
                <a:uFillTx/>
                <a:latin typeface="Assistant"/>
                <a:cs typeface="Assistant"/>
                <a:sym typeface="Assistant"/>
              </a:rPr>
              <a:t>יותר של פריטים ברצף הנכון הצליחו לקשר טוב יותר בין</a:t>
            </a:r>
          </a:p>
          <a:p>
            <a:pPr marL="114300" lvl="6" algn="r" rtl="1">
              <a:buClr>
                <a:srgbClr val="087BF8"/>
              </a:buClr>
              <a:buSzPts val="1800"/>
              <a:defRPr/>
            </a:pPr>
            <a:r>
              <a:rPr lang="he-IL" sz="1200">
                <a:solidFill>
                  <a:srgbClr val="595959"/>
                </a:solidFill>
                <a:latin typeface="Assistant"/>
                <a:cs typeface="Assistant"/>
                <a:sym typeface="Assistant"/>
              </a:rPr>
              <a:t>     </a:t>
            </a:r>
            <a:r>
              <a:rPr kumimoji="0" lang="he-IL" sz="1200" b="0" i="0" u="none" strike="noStrike" kern="0" cap="none" spc="0" normalizeH="0" baseline="0" noProof="0">
                <a:ln>
                  <a:noFill/>
                </a:ln>
                <a:solidFill>
                  <a:srgbClr val="595959"/>
                </a:solidFill>
                <a:effectLst/>
                <a:uLnTx/>
                <a:uFillTx/>
                <a:latin typeface="Assistant"/>
                <a:cs typeface="Assistant"/>
                <a:sym typeface="Assistant"/>
              </a:rPr>
              <a:t>אותיות לצלילים והיו מסוגלים לזכור את הרצף ולהרכיב</a:t>
            </a:r>
          </a:p>
          <a:p>
            <a:pPr marL="114300" lvl="6" algn="r" rtl="1">
              <a:buClr>
                <a:srgbClr val="087BF8"/>
              </a:buClr>
              <a:buSzPts val="1800"/>
              <a:defRPr/>
            </a:pPr>
            <a:r>
              <a:rPr lang="he-IL" sz="1200">
                <a:solidFill>
                  <a:srgbClr val="595959"/>
                </a:solidFill>
                <a:latin typeface="Assistant"/>
                <a:cs typeface="Assistant"/>
                <a:sym typeface="Assistant"/>
              </a:rPr>
              <a:t>     </a:t>
            </a:r>
            <a:r>
              <a:rPr kumimoji="0" lang="he-IL" sz="1200" b="0" i="0" u="none" strike="noStrike" kern="0" cap="none" spc="0" normalizeH="0" baseline="0" noProof="0">
                <a:ln>
                  <a:noFill/>
                </a:ln>
                <a:solidFill>
                  <a:srgbClr val="595959"/>
                </a:solidFill>
                <a:effectLst/>
                <a:uLnTx/>
                <a:uFillTx/>
                <a:latin typeface="Assistant"/>
                <a:cs typeface="Assistant"/>
                <a:sym typeface="Assistant"/>
              </a:rPr>
              <a:t>מילה.</a:t>
            </a:r>
          </a:p>
        </p:txBody>
      </p:sp>
      <p:sp>
        <p:nvSpPr>
          <p:cNvPr id="4" name="תיבת טקסט 3">
            <a:extLst>
              <a:ext uri="{FF2B5EF4-FFF2-40B4-BE49-F238E27FC236}">
                <a16:creationId xmlns:a16="http://schemas.microsoft.com/office/drawing/2014/main" id="{7B953CE8-93E2-4942-847B-C11A7D1B6B9C}"/>
              </a:ext>
            </a:extLst>
          </p:cNvPr>
          <p:cNvSpPr txBox="1"/>
          <p:nvPr/>
        </p:nvSpPr>
        <p:spPr>
          <a:xfrm>
            <a:off x="2226214" y="4503379"/>
            <a:ext cx="6277392" cy="261610"/>
          </a:xfrm>
          <a:prstGeom prst="rect">
            <a:avLst/>
          </a:prstGeom>
          <a:noFill/>
        </p:spPr>
        <p:txBody>
          <a:bodyPr wrap="square" rtlCol="1">
            <a:spAutoFit/>
          </a:bodyPr>
          <a:lstStyle/>
          <a:p>
            <a:pPr algn="r" rtl="1"/>
            <a:r>
              <a:rPr lang="he-IL" sz="1100">
                <a:solidFill>
                  <a:schemeClr val="bg1">
                    <a:lumMod val="50000"/>
                  </a:schemeClr>
                </a:solidFill>
              </a:rPr>
              <a:t>*</a:t>
            </a:r>
            <a:r>
              <a:rPr lang="he-IL" sz="1100" b="1">
                <a:solidFill>
                  <a:schemeClr val="bg1">
                    <a:lumMod val="50000"/>
                  </a:schemeClr>
                </a:solidFill>
              </a:rPr>
              <a:t>מ"מ</a:t>
            </a:r>
            <a:r>
              <a:rPr lang="he-IL" sz="1100">
                <a:solidFill>
                  <a:schemeClr val="bg1">
                    <a:lumMod val="50000"/>
                  </a:schemeClr>
                </a:solidFill>
              </a:rPr>
              <a:t> - מדייקים ומהירים</a:t>
            </a:r>
            <a:r>
              <a:rPr lang="en-US" sz="1100">
                <a:solidFill>
                  <a:schemeClr val="bg1">
                    <a:lumMod val="50000"/>
                  </a:schemeClr>
                </a:solidFill>
              </a:rPr>
              <a:t>;</a:t>
            </a:r>
            <a:r>
              <a:rPr lang="he-IL" sz="1100">
                <a:solidFill>
                  <a:schemeClr val="bg1">
                    <a:lumMod val="50000"/>
                  </a:schemeClr>
                </a:solidFill>
              </a:rPr>
              <a:t> </a:t>
            </a:r>
            <a:r>
              <a:rPr lang="he-IL" sz="1100" b="1" err="1">
                <a:solidFill>
                  <a:schemeClr val="bg1">
                    <a:lumMod val="50000"/>
                  </a:schemeClr>
                </a:solidFill>
              </a:rPr>
              <a:t>ל"מ</a:t>
            </a:r>
            <a:r>
              <a:rPr lang="he-IL" sz="1100">
                <a:solidFill>
                  <a:schemeClr val="bg1">
                    <a:lumMod val="50000"/>
                  </a:schemeClr>
                </a:solidFill>
              </a:rPr>
              <a:t> – לא מדייקים ומהירים</a:t>
            </a:r>
            <a:r>
              <a:rPr lang="en-US" sz="1100">
                <a:solidFill>
                  <a:schemeClr val="bg1">
                    <a:lumMod val="50000"/>
                  </a:schemeClr>
                </a:solidFill>
              </a:rPr>
              <a:t>; </a:t>
            </a:r>
            <a:r>
              <a:rPr lang="he-IL" sz="1100">
                <a:solidFill>
                  <a:schemeClr val="bg1">
                    <a:lumMod val="50000"/>
                  </a:schemeClr>
                </a:solidFill>
              </a:rPr>
              <a:t> </a:t>
            </a:r>
            <a:r>
              <a:rPr lang="he-IL" sz="1100" b="1">
                <a:solidFill>
                  <a:schemeClr val="bg1">
                    <a:lumMod val="50000"/>
                  </a:schemeClr>
                </a:solidFill>
              </a:rPr>
              <a:t>מ"א</a:t>
            </a:r>
            <a:r>
              <a:rPr lang="he-IL" sz="1100">
                <a:solidFill>
                  <a:schemeClr val="bg1">
                    <a:lumMod val="50000"/>
                  </a:schemeClr>
                </a:solidFill>
              </a:rPr>
              <a:t> - מדייקים ואיטיים</a:t>
            </a:r>
            <a:r>
              <a:rPr lang="en-US" sz="1100">
                <a:solidFill>
                  <a:schemeClr val="bg1">
                    <a:lumMod val="50000"/>
                  </a:schemeClr>
                </a:solidFill>
              </a:rPr>
              <a:t>;</a:t>
            </a:r>
            <a:r>
              <a:rPr lang="he-IL" sz="1100">
                <a:solidFill>
                  <a:schemeClr val="bg1">
                    <a:lumMod val="50000"/>
                  </a:schemeClr>
                </a:solidFill>
              </a:rPr>
              <a:t> </a:t>
            </a:r>
            <a:r>
              <a:rPr lang="he-IL" sz="1100" b="1">
                <a:solidFill>
                  <a:schemeClr val="bg1">
                    <a:lumMod val="50000"/>
                  </a:schemeClr>
                </a:solidFill>
              </a:rPr>
              <a:t>ל"א</a:t>
            </a:r>
            <a:r>
              <a:rPr lang="he-IL" sz="1100">
                <a:solidFill>
                  <a:schemeClr val="bg1">
                    <a:lumMod val="50000"/>
                  </a:schemeClr>
                </a:solidFill>
              </a:rPr>
              <a:t> – לא מדייקים ואיטיים</a:t>
            </a:r>
          </a:p>
        </p:txBody>
      </p:sp>
      <p:sp>
        <p:nvSpPr>
          <p:cNvPr id="11" name="מלבן: פינות אלכסוניות מעוגלות 14">
            <a:hlinkClick r:id="rId5" action="ppaction://hlinksldjump"/>
            <a:extLst>
              <a:ext uri="{FF2B5EF4-FFF2-40B4-BE49-F238E27FC236}">
                <a16:creationId xmlns:a16="http://schemas.microsoft.com/office/drawing/2014/main" id="{6CAF3401-E5CA-6E0E-1EA6-3DC42D125295}"/>
              </a:ext>
            </a:extLst>
          </p:cNvPr>
          <p:cNvSpPr/>
          <p:nvPr/>
        </p:nvSpPr>
        <p:spPr>
          <a:xfrm>
            <a:off x="235350" y="4585496"/>
            <a:ext cx="1845744" cy="303574"/>
          </a:xfrm>
          <a:prstGeom prst="round2DiagRect">
            <a:avLst/>
          </a:prstGeom>
          <a:ln/>
        </p:spPr>
        <p:style>
          <a:lnRef idx="3">
            <a:schemeClr val="lt1"/>
          </a:lnRef>
          <a:fillRef idx="1">
            <a:schemeClr val="accent3"/>
          </a:fillRef>
          <a:effectRef idx="1">
            <a:schemeClr val="accent3"/>
          </a:effectRef>
          <a:fontRef idx="minor">
            <a:schemeClr val="lt1"/>
          </a:fontRef>
        </p:style>
        <p:txBody>
          <a:bodyPr rtlCol="1" anchor="ctr"/>
          <a:lstStyle/>
          <a:p>
            <a:pPr algn="ctr"/>
            <a:r>
              <a:rPr lang="he-IL" sz="1200"/>
              <a:t>חזרה לתפריט הראשי</a:t>
            </a:r>
          </a:p>
        </p:txBody>
      </p:sp>
    </p:spTree>
    <p:extLst>
      <p:ext uri="{BB962C8B-B14F-4D97-AF65-F5344CB8AC3E}">
        <p14:creationId xmlns:p14="http://schemas.microsoft.com/office/powerpoint/2010/main" val="3887045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B850485-0636-49F1-A368-BF84357D8F5B}"/>
              </a:ext>
            </a:extLst>
          </p:cNvPr>
          <p:cNvSpPr>
            <a:spLocks noGrp="1"/>
          </p:cNvSpPr>
          <p:nvPr>
            <p:ph type="title"/>
          </p:nvPr>
        </p:nvSpPr>
        <p:spPr>
          <a:xfrm>
            <a:off x="1437193" y="685338"/>
            <a:ext cx="7545600" cy="613450"/>
          </a:xfrm>
        </p:spPr>
        <p:txBody>
          <a:bodyPr>
            <a:noAutofit/>
          </a:bodyPr>
          <a:lstStyle/>
          <a:p>
            <a:pPr algn="r"/>
            <a:r>
              <a:rPr lang="he-IL" sz="1600" b="1">
                <a:solidFill>
                  <a:schemeClr val="accent1"/>
                </a:solidFill>
                <a:effectLst/>
                <a:latin typeface="Calibri" panose="020F0502020204030204" pitchFamily="34" charset="0"/>
                <a:ea typeface="Calibri" panose="020F0502020204030204" pitchFamily="34" charset="0"/>
                <a:cs typeface="David" panose="020E0502060401010101" pitchFamily="34" charset="-79"/>
              </a:rPr>
              <a:t>האם ילדים שלא הצליחו ללמוד לקרוא בגן המשיכו להתקשות בקריאה עד סוף כיתה א או השתפרו?</a:t>
            </a:r>
            <a:endParaRPr lang="he-IL" b="1"/>
          </a:p>
        </p:txBody>
      </p:sp>
      <p:graphicFrame>
        <p:nvGraphicFramePr>
          <p:cNvPr id="7" name="תרשים 6">
            <a:extLst>
              <a:ext uri="{FF2B5EF4-FFF2-40B4-BE49-F238E27FC236}">
                <a16:creationId xmlns:a16="http://schemas.microsoft.com/office/drawing/2014/main" id="{E377E10B-9319-4EF7-8F77-CC8AFC963293}"/>
              </a:ext>
            </a:extLst>
          </p:cNvPr>
          <p:cNvGraphicFramePr/>
          <p:nvPr>
            <p:extLst>
              <p:ext uri="{D42A27DB-BD31-4B8C-83A1-F6EECF244321}">
                <p14:modId xmlns:p14="http://schemas.microsoft.com/office/powerpoint/2010/main" val="3194800792"/>
              </p:ext>
            </p:extLst>
          </p:nvPr>
        </p:nvGraphicFramePr>
        <p:xfrm>
          <a:off x="3383218" y="1298788"/>
          <a:ext cx="548640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8" name="תיבת טקסט 7">
            <a:extLst>
              <a:ext uri="{FF2B5EF4-FFF2-40B4-BE49-F238E27FC236}">
                <a16:creationId xmlns:a16="http://schemas.microsoft.com/office/drawing/2014/main" id="{955217A9-73CF-43D1-B83E-59875DD5F2CD}"/>
              </a:ext>
            </a:extLst>
          </p:cNvPr>
          <p:cNvSpPr txBox="1"/>
          <p:nvPr/>
        </p:nvSpPr>
        <p:spPr>
          <a:xfrm>
            <a:off x="1803155" y="2881182"/>
            <a:ext cx="1138983" cy="1384995"/>
          </a:xfrm>
          <a:prstGeom prst="rect">
            <a:avLst/>
          </a:prstGeom>
          <a:noFill/>
        </p:spPr>
        <p:txBody>
          <a:bodyPr wrap="square" rtlCol="1">
            <a:spAutoFit/>
          </a:bodyPr>
          <a:lstStyle/>
          <a:p>
            <a:pPr algn="r" rtl="1"/>
            <a:r>
              <a:rPr kumimoji="0" lang="he-IL" sz="1200" b="0" i="0" u="none" strike="noStrike" kern="0" cap="none" spc="0" normalizeH="0" baseline="0" noProof="0">
                <a:ln>
                  <a:noFill/>
                </a:ln>
                <a:solidFill>
                  <a:srgbClr val="595959"/>
                </a:solidFill>
                <a:effectLst/>
                <a:uLnTx/>
                <a:uFillTx/>
                <a:latin typeface="Assistant"/>
                <a:ea typeface="Calibri" panose="020F0502020204030204" pitchFamily="34" charset="0"/>
                <a:cs typeface="David" panose="020E0502060401010101" pitchFamily="34" charset="-79"/>
                <a:sym typeface="Assistant"/>
              </a:rPr>
              <a:t>תהליך לימוד הקריאה הוא מתמשך, ויש ילדים הזקוקים להמשך אימון על מנת לבסס את הדברים.</a:t>
            </a:r>
            <a:endParaRPr lang="he-IL" sz="1200"/>
          </a:p>
        </p:txBody>
      </p:sp>
      <p:sp>
        <p:nvSpPr>
          <p:cNvPr id="10" name="תיבת טקסט 9">
            <a:extLst>
              <a:ext uri="{FF2B5EF4-FFF2-40B4-BE49-F238E27FC236}">
                <a16:creationId xmlns:a16="http://schemas.microsoft.com/office/drawing/2014/main" id="{8CA1EBC9-E602-40D6-B9F5-AAF600833CC6}"/>
              </a:ext>
            </a:extLst>
          </p:cNvPr>
          <p:cNvSpPr txBox="1"/>
          <p:nvPr/>
        </p:nvSpPr>
        <p:spPr>
          <a:xfrm>
            <a:off x="339747" y="2877008"/>
            <a:ext cx="1116320" cy="1015663"/>
          </a:xfrm>
          <a:prstGeom prst="rect">
            <a:avLst/>
          </a:prstGeom>
          <a:noFill/>
        </p:spPr>
        <p:txBody>
          <a:bodyPr wrap="square" rtlCol="1">
            <a:spAutoFit/>
          </a:bodyPr>
          <a:lstStyle/>
          <a:p>
            <a:pPr algn="r" rtl="1"/>
            <a:r>
              <a:rPr lang="he-IL" sz="1200">
                <a:solidFill>
                  <a:srgbClr val="595959"/>
                </a:solidFill>
                <a:latin typeface="Assistant"/>
                <a:cs typeface="David" panose="020E0502060401010101" pitchFamily="34" charset="-79"/>
              </a:rPr>
              <a:t>מיומנויות שונות מתפתחות בשלבים שונים של רכישת הקריאה. </a:t>
            </a:r>
          </a:p>
        </p:txBody>
      </p:sp>
      <p:sp>
        <p:nvSpPr>
          <p:cNvPr id="13" name="תיבת טקסט 12">
            <a:extLst>
              <a:ext uri="{FF2B5EF4-FFF2-40B4-BE49-F238E27FC236}">
                <a16:creationId xmlns:a16="http://schemas.microsoft.com/office/drawing/2014/main" id="{5778F486-C1BB-4E95-8066-697A064EE041}"/>
              </a:ext>
            </a:extLst>
          </p:cNvPr>
          <p:cNvSpPr txBox="1"/>
          <p:nvPr/>
        </p:nvSpPr>
        <p:spPr>
          <a:xfrm>
            <a:off x="248846" y="1636462"/>
            <a:ext cx="2909876" cy="1147237"/>
          </a:xfrm>
          <a:prstGeom prst="rect">
            <a:avLst/>
          </a:prstGeom>
          <a:noFill/>
          <a:ln>
            <a:noFill/>
          </a:ln>
        </p:spPr>
        <p:txBody>
          <a:bodyPr wrap="square" rtlCol="1">
            <a:spAutoFit/>
          </a:bodyPr>
          <a:lstStyle/>
          <a:p>
            <a:pPr marL="114300" marR="0" lvl="0" indent="0" algn="r" defTabSz="914400" rtl="1" eaLnBrk="1" fontAlgn="auto" latinLnBrk="0" hangingPunct="1">
              <a:lnSpc>
                <a:spcPct val="115000"/>
              </a:lnSpc>
              <a:spcBef>
                <a:spcPts val="0"/>
              </a:spcBef>
              <a:spcAft>
                <a:spcPts val="0"/>
              </a:spcAft>
              <a:buClr>
                <a:srgbClr val="087BF8"/>
              </a:buClr>
              <a:buSzPts val="1800"/>
              <a:buFont typeface="Assistant"/>
              <a:buNone/>
              <a:tabLst/>
              <a:defRPr/>
            </a:pPr>
            <a:r>
              <a:rPr lang="he-IL" sz="1200" b="1">
                <a:solidFill>
                  <a:srgbClr val="595959"/>
                </a:solidFill>
                <a:latin typeface="Assistant"/>
                <a:cs typeface="David" panose="020E0502060401010101" pitchFamily="34" charset="-79"/>
                <a:sym typeface="Assistant"/>
              </a:rPr>
              <a:t>רוב הילדים (כ-70%) המשיכו גם בסוף כיתה א להשתייך לאותו פרופיל קוראים שאופיינו בו בגן. עם זאת, נמצאו גם תנודות "חיוביות" (ו"שליליות") בין הקבוצות*.</a:t>
            </a:r>
          </a:p>
          <a:p>
            <a:pPr marL="114300" marR="0" lvl="0" indent="0" algn="r" defTabSz="914400" rtl="1" eaLnBrk="1" fontAlgn="auto" latinLnBrk="0" hangingPunct="1">
              <a:lnSpc>
                <a:spcPct val="115000"/>
              </a:lnSpc>
              <a:spcBef>
                <a:spcPts val="0"/>
              </a:spcBef>
              <a:spcAft>
                <a:spcPts val="0"/>
              </a:spcAft>
              <a:buClr>
                <a:srgbClr val="087BF8"/>
              </a:buClr>
              <a:buSzPts val="1800"/>
              <a:buFont typeface="Assistant"/>
              <a:buNone/>
              <a:tabLst/>
              <a:defRPr/>
            </a:pPr>
            <a:r>
              <a:rPr lang="he-IL" sz="1200" b="1">
                <a:solidFill>
                  <a:srgbClr val="595959"/>
                </a:solidFill>
                <a:latin typeface="Assistant"/>
                <a:cs typeface="David" panose="020E0502060401010101" pitchFamily="34" charset="-79"/>
                <a:sym typeface="Assistant"/>
              </a:rPr>
              <a:t>התנודות בין הקבוצות מרמזות על כך ש:</a:t>
            </a:r>
          </a:p>
        </p:txBody>
      </p:sp>
      <p:sp>
        <p:nvSpPr>
          <p:cNvPr id="37" name="סוגר מסולסל ימני 36">
            <a:extLst>
              <a:ext uri="{FF2B5EF4-FFF2-40B4-BE49-F238E27FC236}">
                <a16:creationId xmlns:a16="http://schemas.microsoft.com/office/drawing/2014/main" id="{A128FE2D-6C0D-44EE-BB4C-40884DF8BD86}"/>
              </a:ext>
            </a:extLst>
          </p:cNvPr>
          <p:cNvSpPr/>
          <p:nvPr/>
        </p:nvSpPr>
        <p:spPr>
          <a:xfrm rot="16200000">
            <a:off x="2291584" y="2348491"/>
            <a:ext cx="341485" cy="1108631"/>
          </a:xfrm>
          <a:prstGeom prst="righ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38" name="סוגר מסולסל ימני 37">
            <a:extLst>
              <a:ext uri="{FF2B5EF4-FFF2-40B4-BE49-F238E27FC236}">
                <a16:creationId xmlns:a16="http://schemas.microsoft.com/office/drawing/2014/main" id="{2DF16876-882B-4214-A102-8AE4F382E097}"/>
              </a:ext>
            </a:extLst>
          </p:cNvPr>
          <p:cNvSpPr/>
          <p:nvPr/>
        </p:nvSpPr>
        <p:spPr>
          <a:xfrm rot="16200000">
            <a:off x="754990" y="2327580"/>
            <a:ext cx="341485" cy="1108631"/>
          </a:xfrm>
          <a:prstGeom prst="righ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14" name="מלבן 13">
            <a:extLst>
              <a:ext uri="{FF2B5EF4-FFF2-40B4-BE49-F238E27FC236}">
                <a16:creationId xmlns:a16="http://schemas.microsoft.com/office/drawing/2014/main" id="{935ED135-BD66-4597-8043-F1BCD239DE7D}"/>
              </a:ext>
            </a:extLst>
          </p:cNvPr>
          <p:cNvSpPr/>
          <p:nvPr/>
        </p:nvSpPr>
        <p:spPr>
          <a:xfrm>
            <a:off x="256558" y="443632"/>
            <a:ext cx="933551" cy="41424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aphicFrame>
        <p:nvGraphicFramePr>
          <p:cNvPr id="20" name="דיאגרמה 19">
            <a:extLst>
              <a:ext uri="{FF2B5EF4-FFF2-40B4-BE49-F238E27FC236}">
                <a16:creationId xmlns:a16="http://schemas.microsoft.com/office/drawing/2014/main" id="{45C2DD22-EA37-4AE5-A4DA-3A79A4CD89FD}"/>
              </a:ext>
            </a:extLst>
          </p:cNvPr>
          <p:cNvGraphicFramePr/>
          <p:nvPr>
            <p:extLst>
              <p:ext uri="{D42A27DB-BD31-4B8C-83A1-F6EECF244321}">
                <p14:modId xmlns:p14="http://schemas.microsoft.com/office/powerpoint/2010/main" val="1622197955"/>
              </p:ext>
            </p:extLst>
          </p:nvPr>
        </p:nvGraphicFramePr>
        <p:xfrm>
          <a:off x="403200" y="297473"/>
          <a:ext cx="2452426" cy="1461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1" name="אליפסה 20">
            <a:extLst>
              <a:ext uri="{FF2B5EF4-FFF2-40B4-BE49-F238E27FC236}">
                <a16:creationId xmlns:a16="http://schemas.microsoft.com/office/drawing/2014/main" id="{C0C83362-BE64-42F5-95F1-39695DA000D0}"/>
              </a:ext>
            </a:extLst>
          </p:cNvPr>
          <p:cNvSpPr/>
          <p:nvPr/>
        </p:nvSpPr>
        <p:spPr>
          <a:xfrm>
            <a:off x="1525777" y="249754"/>
            <a:ext cx="134462" cy="134462"/>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2" name="אליפסה 21">
            <a:extLst>
              <a:ext uri="{FF2B5EF4-FFF2-40B4-BE49-F238E27FC236}">
                <a16:creationId xmlns:a16="http://schemas.microsoft.com/office/drawing/2014/main" id="{462513BD-A34B-41D2-B7F7-9ABD4107C247}"/>
              </a:ext>
            </a:extLst>
          </p:cNvPr>
          <p:cNvSpPr/>
          <p:nvPr/>
        </p:nvSpPr>
        <p:spPr>
          <a:xfrm>
            <a:off x="2327865" y="252084"/>
            <a:ext cx="134462" cy="134462"/>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3" name="אליפסה 22">
            <a:extLst>
              <a:ext uri="{FF2B5EF4-FFF2-40B4-BE49-F238E27FC236}">
                <a16:creationId xmlns:a16="http://schemas.microsoft.com/office/drawing/2014/main" id="{F2CFBF58-2655-4145-A989-357D15C70FF3}"/>
              </a:ext>
            </a:extLst>
          </p:cNvPr>
          <p:cNvSpPr/>
          <p:nvPr/>
        </p:nvSpPr>
        <p:spPr>
          <a:xfrm>
            <a:off x="763445" y="242207"/>
            <a:ext cx="134462" cy="134462"/>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4" name="תיבת טקסט 23">
            <a:extLst>
              <a:ext uri="{FF2B5EF4-FFF2-40B4-BE49-F238E27FC236}">
                <a16:creationId xmlns:a16="http://schemas.microsoft.com/office/drawing/2014/main" id="{51E63B9F-26F2-4589-A6A1-21A28AA71828}"/>
              </a:ext>
            </a:extLst>
          </p:cNvPr>
          <p:cNvSpPr txBox="1"/>
          <p:nvPr/>
        </p:nvSpPr>
        <p:spPr>
          <a:xfrm>
            <a:off x="351872" y="370552"/>
            <a:ext cx="933551" cy="41424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marL="0" lvl="0" indent="0" algn="ctr" defTabSz="533400" rtl="1">
              <a:lnSpc>
                <a:spcPct val="90000"/>
              </a:lnSpc>
              <a:spcBef>
                <a:spcPct val="0"/>
              </a:spcBef>
              <a:spcAft>
                <a:spcPct val="35000"/>
              </a:spcAft>
              <a:buNone/>
            </a:pPr>
            <a:r>
              <a:rPr lang="he-IL" sz="1050" b="1" kern="1200">
                <a:solidFill>
                  <a:schemeClr val="accent1">
                    <a:lumMod val="50000"/>
                  </a:schemeClr>
                </a:solidFill>
              </a:rPr>
              <a:t>סוף כיתה א</a:t>
            </a:r>
          </a:p>
        </p:txBody>
      </p:sp>
      <p:pic>
        <p:nvPicPr>
          <p:cNvPr id="25" name="גרפיקה 11" descr="נעץ קו מיתאר">
            <a:extLst>
              <a:ext uri="{FF2B5EF4-FFF2-40B4-BE49-F238E27FC236}">
                <a16:creationId xmlns:a16="http://schemas.microsoft.com/office/drawing/2014/main" id="{A547B1E4-71C7-47E2-B96F-BF376B9D8EA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2103782">
            <a:off x="588311" y="-67725"/>
            <a:ext cx="386024" cy="386024"/>
          </a:xfrm>
          <a:prstGeom prst="rect">
            <a:avLst/>
          </a:prstGeom>
        </p:spPr>
      </p:pic>
      <p:sp>
        <p:nvSpPr>
          <p:cNvPr id="3" name="תיבת טקסט 2">
            <a:extLst>
              <a:ext uri="{FF2B5EF4-FFF2-40B4-BE49-F238E27FC236}">
                <a16:creationId xmlns:a16="http://schemas.microsoft.com/office/drawing/2014/main" id="{4B710CCF-E8F4-4B20-9A41-4F3E36A5FE73}"/>
              </a:ext>
            </a:extLst>
          </p:cNvPr>
          <p:cNvSpPr txBox="1"/>
          <p:nvPr/>
        </p:nvSpPr>
        <p:spPr>
          <a:xfrm>
            <a:off x="242887" y="4565199"/>
            <a:ext cx="8739906" cy="415498"/>
          </a:xfrm>
          <a:prstGeom prst="rect">
            <a:avLst/>
          </a:prstGeom>
          <a:noFill/>
        </p:spPr>
        <p:txBody>
          <a:bodyPr wrap="square" rtlCol="1">
            <a:spAutoFit/>
          </a:bodyPr>
          <a:lstStyle/>
          <a:p>
            <a:pPr algn="r" rtl="1"/>
            <a:r>
              <a:rPr lang="he-IL" sz="1050">
                <a:solidFill>
                  <a:schemeClr val="bg1">
                    <a:lumMod val="50000"/>
                  </a:schemeClr>
                </a:solidFill>
              </a:rPr>
              <a:t>*דוגמאות לתנודות בין הקבוצות: 12 ילדים מתוך קבוצת ל"א הצליחו להשתפר ולעבור לקבוצות אחרות (5 מתוכם אף עברו לקבוצת ה-מ"מ)</a:t>
            </a:r>
            <a:r>
              <a:rPr lang="en-US" sz="1050">
                <a:solidFill>
                  <a:schemeClr val="bg1">
                    <a:lumMod val="50000"/>
                  </a:schemeClr>
                </a:solidFill>
              </a:rPr>
              <a:t>;</a:t>
            </a:r>
            <a:r>
              <a:rPr lang="he-IL" sz="1050">
                <a:solidFill>
                  <a:schemeClr val="bg1">
                    <a:lumMod val="50000"/>
                  </a:schemeClr>
                </a:solidFill>
              </a:rPr>
              <a:t> 4 מתוך מ"מ עברו ל-מ"א – כלומר, הניוד שלהם היה שלילי.</a:t>
            </a:r>
          </a:p>
        </p:txBody>
      </p:sp>
    </p:spTree>
    <p:extLst>
      <p:ext uri="{BB962C8B-B14F-4D97-AF65-F5344CB8AC3E}">
        <p14:creationId xmlns:p14="http://schemas.microsoft.com/office/powerpoint/2010/main" val="590208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B850485-0636-49F1-A368-BF84357D8F5B}"/>
              </a:ext>
            </a:extLst>
          </p:cNvPr>
          <p:cNvSpPr>
            <a:spLocks noGrp="1"/>
          </p:cNvSpPr>
          <p:nvPr>
            <p:ph type="title"/>
          </p:nvPr>
        </p:nvSpPr>
        <p:spPr>
          <a:xfrm>
            <a:off x="2441749" y="578293"/>
            <a:ext cx="6167852" cy="717945"/>
          </a:xfrm>
        </p:spPr>
        <p:txBody>
          <a:bodyPr>
            <a:normAutofit fontScale="90000"/>
          </a:bodyPr>
          <a:lstStyle/>
          <a:p>
            <a:pPr marL="114300" lvl="0" algn="r">
              <a:lnSpc>
                <a:spcPct val="150000"/>
              </a:lnSpc>
              <a:buClr>
                <a:srgbClr val="087BF8"/>
              </a:buClr>
              <a:buSzPts val="1800"/>
              <a:defRPr/>
            </a:pPr>
            <a:r>
              <a:rPr lang="he-IL" sz="1600" b="1">
                <a:solidFill>
                  <a:schemeClr val="accent1"/>
                </a:solidFill>
                <a:effectLst/>
                <a:latin typeface="Assistant" pitchFamily="2" charset="-79"/>
                <a:ea typeface="Calibri" panose="020F0502020204030204" pitchFamily="34" charset="0"/>
                <a:cs typeface="Assistant" pitchFamily="2" charset="-79"/>
              </a:rPr>
              <a:t>מהם ההבדלים בין ילדים שמצליחים ללמוד לקרוא עד סוף כיתה א לעומת אלה </a:t>
            </a:r>
            <a:r>
              <a:rPr lang="he-IL" sz="1600" b="1">
                <a:solidFill>
                  <a:schemeClr val="accent1"/>
                </a:solidFill>
                <a:latin typeface="Assistant" pitchFamily="2" charset="-79"/>
                <a:ea typeface="Calibri" panose="020F0502020204030204" pitchFamily="34" charset="0"/>
                <a:cs typeface="Assistant" pitchFamily="2" charset="-79"/>
              </a:rPr>
              <a:t>שלא? </a:t>
            </a:r>
            <a:br>
              <a:rPr lang="he-IL" sz="1600" b="1">
                <a:solidFill>
                  <a:schemeClr val="accent1"/>
                </a:solidFill>
                <a:effectLst/>
                <a:latin typeface="Assistant" pitchFamily="2" charset="-79"/>
                <a:ea typeface="Calibri" panose="020F0502020204030204" pitchFamily="34" charset="0"/>
                <a:cs typeface="Assistant" pitchFamily="2" charset="-79"/>
              </a:rPr>
            </a:br>
            <a:r>
              <a:rPr lang="he-IL" sz="1100" b="1">
                <a:solidFill>
                  <a:schemeClr val="accent1"/>
                </a:solidFill>
                <a:effectLst/>
                <a:latin typeface="Assistant" pitchFamily="2" charset="-79"/>
                <a:ea typeface="Calibri" panose="020F0502020204030204" pitchFamily="34" charset="0"/>
                <a:cs typeface="Assistant" pitchFamily="2" charset="-79"/>
              </a:rPr>
              <a:t>(על-פי ניתוח המדדים שנמדדו בתחילת השנה בגן)</a:t>
            </a:r>
            <a:endParaRPr lang="he-IL" sz="2000" b="1"/>
          </a:p>
        </p:txBody>
      </p:sp>
      <p:sp>
        <p:nvSpPr>
          <p:cNvPr id="3" name="מציין מיקום טקסט 2">
            <a:extLst>
              <a:ext uri="{FF2B5EF4-FFF2-40B4-BE49-F238E27FC236}">
                <a16:creationId xmlns:a16="http://schemas.microsoft.com/office/drawing/2014/main" id="{CB2EB5E7-72C9-4E27-ACD4-BAFF45D34B0A}"/>
              </a:ext>
            </a:extLst>
          </p:cNvPr>
          <p:cNvSpPr>
            <a:spLocks noGrp="1"/>
          </p:cNvSpPr>
          <p:nvPr>
            <p:ph type="body" idx="1"/>
          </p:nvPr>
        </p:nvSpPr>
        <p:spPr>
          <a:xfrm>
            <a:off x="4656177" y="1736431"/>
            <a:ext cx="4097079" cy="2194671"/>
          </a:xfrm>
          <a:ln/>
        </p:spPr>
        <p:style>
          <a:lnRef idx="2">
            <a:schemeClr val="accent3"/>
          </a:lnRef>
          <a:fillRef idx="1">
            <a:schemeClr val="lt1"/>
          </a:fillRef>
          <a:effectRef idx="0">
            <a:schemeClr val="accent3"/>
          </a:effectRef>
          <a:fontRef idx="minor">
            <a:schemeClr val="dk1"/>
          </a:fontRef>
        </p:style>
        <p:txBody>
          <a:bodyPr>
            <a:noAutofit/>
          </a:bodyPr>
          <a:lstStyle/>
          <a:p>
            <a:pPr marL="114300" indent="0" algn="ctr">
              <a:buNone/>
            </a:pPr>
            <a:r>
              <a:rPr lang="he-IL" sz="1400" b="1"/>
              <a:t>שפה</a:t>
            </a:r>
          </a:p>
          <a:p>
            <a:pPr algn="r"/>
            <a:r>
              <a:rPr lang="he-IL" sz="1200" b="1">
                <a:solidFill>
                  <a:srgbClr val="595959"/>
                </a:solidFill>
                <a:latin typeface="Assistant"/>
                <a:cs typeface="Assistant"/>
                <a:sym typeface="Assistant"/>
              </a:rPr>
              <a:t>ילדים שהצליחו ברכישת הקריאה עד סוף כיתה א (מ"מ)</a:t>
            </a:r>
            <a:r>
              <a:rPr lang="he-IL" sz="1200">
                <a:solidFill>
                  <a:srgbClr val="595959"/>
                </a:solidFill>
                <a:latin typeface="Assistant"/>
                <a:cs typeface="Assistant"/>
                <a:sym typeface="Assistant"/>
              </a:rPr>
              <a:t> הציגו יכולות גבוהות מהממוצע והראו ביצועים טובים יותר מהקבוצות ה</a:t>
            </a:r>
            <a:r>
              <a:rPr lang="he-IL" sz="1200">
                <a:solidFill>
                  <a:srgbClr val="595959"/>
                </a:solidFill>
              </a:rPr>
              <a:t>אחרות </a:t>
            </a:r>
            <a:r>
              <a:rPr lang="he-IL" sz="1200">
                <a:solidFill>
                  <a:srgbClr val="595959"/>
                </a:solidFill>
                <a:latin typeface="Assistant"/>
                <a:cs typeface="Assistant"/>
                <a:sym typeface="Assistant"/>
              </a:rPr>
              <a:t>במטלות כמו מודעות פונולוגית וכתיבה של מילים בסיסיות.</a:t>
            </a:r>
          </a:p>
          <a:p>
            <a:pPr algn="r"/>
            <a:r>
              <a:rPr lang="he-IL" sz="1200">
                <a:solidFill>
                  <a:srgbClr val="595959"/>
                </a:solidFill>
                <a:latin typeface="Assistant"/>
                <a:cs typeface="Assistant"/>
                <a:sym typeface="Assistant"/>
              </a:rPr>
              <a:t> קבוצת </a:t>
            </a:r>
            <a:r>
              <a:rPr lang="he-IL" sz="1200" b="1">
                <a:solidFill>
                  <a:srgbClr val="595959"/>
                </a:solidFill>
                <a:latin typeface="Assistant"/>
                <a:cs typeface="Assistant"/>
                <a:sym typeface="Assistant"/>
              </a:rPr>
              <a:t>הילדים שלא הצליחו ללמוד לקרוא עד סוף כיתה א (ל"א) </a:t>
            </a:r>
            <a:r>
              <a:rPr lang="he-IL" sz="1200">
                <a:solidFill>
                  <a:srgbClr val="595959"/>
                </a:solidFill>
                <a:latin typeface="Assistant"/>
                <a:cs typeface="Assistant"/>
                <a:sym typeface="Assistant"/>
              </a:rPr>
              <a:t>השיגה ציון מתחת לממוצע בכל המדדים השפתיים. </a:t>
            </a:r>
          </a:p>
        </p:txBody>
      </p:sp>
      <p:pic>
        <p:nvPicPr>
          <p:cNvPr id="5" name="גרפיקה 4" descr="פנס רחוב">
            <a:extLst>
              <a:ext uri="{FF2B5EF4-FFF2-40B4-BE49-F238E27FC236}">
                <a16:creationId xmlns:a16="http://schemas.microsoft.com/office/drawing/2014/main" id="{ECE2693E-FD1E-4999-A33B-FA0648B88C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5503" y="171309"/>
            <a:ext cx="1384184" cy="1384184"/>
          </a:xfrm>
          <a:prstGeom prst="rect">
            <a:avLst/>
          </a:prstGeom>
        </p:spPr>
      </p:pic>
      <p:sp>
        <p:nvSpPr>
          <p:cNvPr id="7" name="תיבת טקסט 6">
            <a:extLst>
              <a:ext uri="{FF2B5EF4-FFF2-40B4-BE49-F238E27FC236}">
                <a16:creationId xmlns:a16="http://schemas.microsoft.com/office/drawing/2014/main" id="{A793FBFF-391B-40A3-8873-B205DC282CF8}"/>
              </a:ext>
            </a:extLst>
          </p:cNvPr>
          <p:cNvSpPr txBox="1"/>
          <p:nvPr/>
        </p:nvSpPr>
        <p:spPr>
          <a:xfrm>
            <a:off x="254740" y="1724602"/>
            <a:ext cx="4097079" cy="2206501"/>
          </a:xfrm>
          <a:prstGeom prst="rect">
            <a:avLst/>
          </a:prstGeom>
          <a:ln/>
        </p:spPr>
        <p:style>
          <a:lnRef idx="2">
            <a:schemeClr val="accent5"/>
          </a:lnRef>
          <a:fillRef idx="1">
            <a:schemeClr val="lt1"/>
          </a:fillRef>
          <a:effectRef idx="0">
            <a:schemeClr val="accent5"/>
          </a:effectRef>
          <a:fontRef idx="minor">
            <a:schemeClr val="dk1"/>
          </a:fontRef>
        </p:style>
        <p:txBody>
          <a:bodyPr wrap="square" rtlCol="1">
            <a:spAutoFit/>
          </a:bodyPr>
          <a:lstStyle/>
          <a:p>
            <a:pPr marL="114300" marR="0" lvl="0" algn="ctr" defTabSz="914400" rtl="1" eaLnBrk="1" fontAlgn="auto" latinLnBrk="0" hangingPunct="1">
              <a:lnSpc>
                <a:spcPct val="100000"/>
              </a:lnSpc>
              <a:spcBef>
                <a:spcPts val="0"/>
              </a:spcBef>
              <a:spcAft>
                <a:spcPts val="0"/>
              </a:spcAft>
              <a:buClr>
                <a:srgbClr val="087BF8"/>
              </a:buClr>
              <a:buSzPts val="1800"/>
              <a:tabLst/>
              <a:defRPr/>
            </a:pPr>
            <a:r>
              <a:rPr kumimoji="0" lang="he-IL" b="1" i="0" strike="noStrike" kern="0" cap="none" spc="0" normalizeH="0" baseline="0" noProof="0">
                <a:ln>
                  <a:noFill/>
                </a:ln>
                <a:solidFill>
                  <a:srgbClr val="595959"/>
                </a:solidFill>
                <a:effectLst/>
                <a:uLnTx/>
                <a:uFillTx/>
                <a:latin typeface="Assistant"/>
                <a:cs typeface="Assistant"/>
                <a:sym typeface="Assistant"/>
              </a:rPr>
              <a:t>קוגניציה</a:t>
            </a:r>
          </a:p>
          <a:p>
            <a:pPr marL="285750" marR="0" lvl="0" indent="-171450" algn="r" defTabSz="914400" rtl="1" eaLnBrk="1" fontAlgn="auto" latinLnBrk="0" hangingPunct="1">
              <a:lnSpc>
                <a:spcPct val="115000"/>
              </a:lnSpc>
              <a:spcBef>
                <a:spcPts val="0"/>
              </a:spcBef>
              <a:spcAft>
                <a:spcPts val="0"/>
              </a:spcAft>
              <a:buClr>
                <a:srgbClr val="087BF8"/>
              </a:buClr>
              <a:buSzPts val="1800"/>
              <a:buFont typeface="Arial" panose="020B0604020202020204" pitchFamily="34" charset="0"/>
              <a:buChar char="•"/>
              <a:tabLst/>
              <a:defRPr/>
            </a:pPr>
            <a:r>
              <a:rPr kumimoji="0" lang="he-IL" sz="1200" b="1" i="0" u="none" strike="noStrike" kern="0" cap="none" spc="0" normalizeH="0" baseline="0" noProof="0">
                <a:ln>
                  <a:noFill/>
                </a:ln>
                <a:solidFill>
                  <a:srgbClr val="595959"/>
                </a:solidFill>
                <a:effectLst/>
                <a:uLnTx/>
                <a:uFillTx/>
                <a:latin typeface="Assistant"/>
                <a:ea typeface="+mn-ea"/>
                <a:cs typeface="Assistant"/>
                <a:sym typeface="Arial"/>
              </a:rPr>
              <a:t>קבוצת ה-מ"מ </a:t>
            </a:r>
            <a:r>
              <a:rPr kumimoji="0" lang="he-IL" sz="1200" b="0" i="0" u="none" strike="noStrike" kern="0" cap="none" spc="0" normalizeH="0" baseline="0" noProof="0">
                <a:ln>
                  <a:noFill/>
                </a:ln>
                <a:solidFill>
                  <a:srgbClr val="595959"/>
                </a:solidFill>
                <a:effectLst/>
                <a:uLnTx/>
                <a:uFillTx/>
                <a:latin typeface="Assistant"/>
                <a:ea typeface="+mn-ea"/>
                <a:cs typeface="Assistant"/>
                <a:sym typeface="Arial"/>
              </a:rPr>
              <a:t>הציגה יכולות גבוהות מהממוצע </a:t>
            </a:r>
            <a:r>
              <a:rPr kumimoji="0" lang="he-IL" sz="1200" b="0" i="0" strike="noStrike" kern="0" cap="none" spc="0" normalizeH="0" baseline="0" noProof="0">
                <a:ln>
                  <a:noFill/>
                </a:ln>
                <a:solidFill>
                  <a:srgbClr val="595959"/>
                </a:solidFill>
                <a:effectLst/>
                <a:uLnTx/>
                <a:uFillTx/>
                <a:latin typeface="Assistant"/>
                <a:ea typeface="+mn-ea"/>
                <a:cs typeface="Assistant"/>
                <a:sym typeface="Arial"/>
              </a:rPr>
              <a:t>ביכולות הקוגניטיביות</a:t>
            </a:r>
            <a:r>
              <a:rPr lang="he-IL" sz="1200">
                <a:solidFill>
                  <a:srgbClr val="595959"/>
                </a:solidFill>
                <a:latin typeface="Assistant"/>
                <a:cs typeface="Assistant"/>
              </a:rPr>
              <a:t>.</a:t>
            </a:r>
            <a:endParaRPr kumimoji="0" lang="he-IL" sz="1200" b="0" i="0" u="none" strike="noStrike" kern="0" cap="none" spc="0" normalizeH="0" baseline="0" noProof="0">
              <a:ln>
                <a:noFill/>
              </a:ln>
              <a:solidFill>
                <a:srgbClr val="595959"/>
              </a:solidFill>
              <a:effectLst/>
              <a:uLnTx/>
              <a:uFillTx/>
              <a:latin typeface="Assistant"/>
              <a:ea typeface="+mn-ea"/>
              <a:cs typeface="Assistant"/>
              <a:sym typeface="Arial"/>
            </a:endParaRPr>
          </a:p>
          <a:p>
            <a:pPr marL="285750" marR="0" lvl="0" indent="-171450" algn="r" defTabSz="914400" rtl="1" eaLnBrk="1" fontAlgn="auto" latinLnBrk="0" hangingPunct="1">
              <a:lnSpc>
                <a:spcPct val="115000"/>
              </a:lnSpc>
              <a:spcBef>
                <a:spcPts val="0"/>
              </a:spcBef>
              <a:spcAft>
                <a:spcPts val="0"/>
              </a:spcAft>
              <a:buClr>
                <a:srgbClr val="087BF8"/>
              </a:buClr>
              <a:buSzPts val="1800"/>
              <a:buFont typeface="Arial" panose="020B0604020202020204" pitchFamily="34" charset="0"/>
              <a:buChar char="•"/>
              <a:tabLst/>
              <a:defRPr/>
            </a:pPr>
            <a:r>
              <a:rPr kumimoji="0" lang="he-IL" sz="1200" b="0" i="0" u="none" strike="noStrike" kern="0" cap="none" spc="0" normalizeH="0" baseline="0" noProof="0">
                <a:ln>
                  <a:noFill/>
                </a:ln>
                <a:solidFill>
                  <a:srgbClr val="595959"/>
                </a:solidFill>
                <a:effectLst/>
                <a:uLnTx/>
                <a:uFillTx/>
                <a:latin typeface="Assistant"/>
                <a:ea typeface="+mn-ea"/>
                <a:cs typeface="Assistant"/>
                <a:sym typeface="Arial"/>
              </a:rPr>
              <a:t>לעומת זאת </a:t>
            </a:r>
            <a:r>
              <a:rPr kumimoji="0" lang="he-IL" sz="1200" b="1" i="0" u="none" strike="noStrike" kern="0" cap="none" spc="0" normalizeH="0" baseline="0" noProof="0">
                <a:ln>
                  <a:noFill/>
                </a:ln>
                <a:solidFill>
                  <a:srgbClr val="595959"/>
                </a:solidFill>
                <a:effectLst/>
                <a:uLnTx/>
                <a:uFillTx/>
                <a:latin typeface="Assistant"/>
                <a:ea typeface="+mn-ea"/>
                <a:cs typeface="Assistant"/>
                <a:sym typeface="Arial"/>
              </a:rPr>
              <a:t>קבוצת ה-ל"א </a:t>
            </a:r>
            <a:r>
              <a:rPr kumimoji="0" lang="he-IL" sz="1200" b="0" i="0" u="none" strike="noStrike" kern="0" cap="none" spc="0" normalizeH="0" baseline="0" noProof="0">
                <a:ln>
                  <a:noFill/>
                </a:ln>
                <a:solidFill>
                  <a:srgbClr val="595959"/>
                </a:solidFill>
                <a:effectLst/>
                <a:uLnTx/>
                <a:uFillTx/>
                <a:latin typeface="Assistant"/>
                <a:ea typeface="+mn-ea"/>
                <a:cs typeface="Assistant"/>
                <a:sym typeface="Arial"/>
              </a:rPr>
              <a:t>השיגה ציון מתחת לממוצע בכל המדדים הקוגניטיביים. לדוגמה:</a:t>
            </a:r>
            <a:r>
              <a:rPr kumimoji="0" lang="en-US" sz="1200" b="0" i="0" u="none" strike="noStrike" kern="0" cap="none" spc="0" normalizeH="0" baseline="0" noProof="0">
                <a:ln>
                  <a:noFill/>
                </a:ln>
                <a:solidFill>
                  <a:srgbClr val="595959"/>
                </a:solidFill>
                <a:effectLst/>
                <a:uLnTx/>
                <a:uFillTx/>
                <a:latin typeface="Assistant"/>
                <a:ea typeface="+mn-ea"/>
                <a:cs typeface="Assistant"/>
                <a:sym typeface="Arial"/>
              </a:rPr>
              <a:t> </a:t>
            </a:r>
            <a:r>
              <a:rPr kumimoji="0" lang="he-IL" sz="1200" b="0" i="0" u="none" strike="noStrike" kern="0" cap="none" spc="0" normalizeH="0" baseline="0" noProof="0">
                <a:ln>
                  <a:noFill/>
                </a:ln>
                <a:solidFill>
                  <a:srgbClr val="595959"/>
                </a:solidFill>
                <a:effectLst/>
                <a:uLnTx/>
                <a:uFillTx/>
                <a:latin typeface="Assistant"/>
                <a:ea typeface="+mn-ea"/>
                <a:cs typeface="Assistant"/>
                <a:sym typeface="Arial"/>
              </a:rPr>
              <a:t>קשב חזותי ועיכוב תגובה נמצאו נמוכים יותר באופן מובהק בקרב קבוצת ה-ל"א לעומת קבוצות הקריאה האחרות.</a:t>
            </a:r>
          </a:p>
          <a:p>
            <a:pPr marL="285750" marR="0" lvl="0" indent="-171450" algn="r" defTabSz="914400" rtl="1" eaLnBrk="1" fontAlgn="auto" latinLnBrk="0" hangingPunct="1">
              <a:lnSpc>
                <a:spcPct val="115000"/>
              </a:lnSpc>
              <a:spcBef>
                <a:spcPts val="0"/>
              </a:spcBef>
              <a:spcAft>
                <a:spcPts val="0"/>
              </a:spcAft>
              <a:buClr>
                <a:srgbClr val="087BF8"/>
              </a:buClr>
              <a:buSzPts val="1800"/>
              <a:buFont typeface="Arial" panose="020B0604020202020204" pitchFamily="34" charset="0"/>
              <a:buChar char="•"/>
              <a:tabLst/>
              <a:defRPr/>
            </a:pPr>
            <a:endParaRPr lang="he-IL" sz="1200">
              <a:solidFill>
                <a:srgbClr val="595959"/>
              </a:solidFill>
              <a:latin typeface="Assistant"/>
              <a:cs typeface="Assistant"/>
            </a:endParaRPr>
          </a:p>
          <a:p>
            <a:pPr marL="285750" marR="0" lvl="0" indent="-171450" algn="r" defTabSz="914400" rtl="1" eaLnBrk="1" fontAlgn="auto" latinLnBrk="0" hangingPunct="1">
              <a:lnSpc>
                <a:spcPct val="115000"/>
              </a:lnSpc>
              <a:spcBef>
                <a:spcPts val="0"/>
              </a:spcBef>
              <a:spcAft>
                <a:spcPts val="0"/>
              </a:spcAft>
              <a:buClr>
                <a:srgbClr val="087BF8"/>
              </a:buClr>
              <a:buSzPts val="1800"/>
              <a:buFont typeface="Arial" panose="020B0604020202020204" pitchFamily="34" charset="0"/>
              <a:buChar char="•"/>
              <a:tabLst/>
              <a:defRPr/>
            </a:pPr>
            <a:endParaRPr kumimoji="0" lang="he-IL" sz="1200" b="0" i="0" u="none" strike="noStrike" kern="0" cap="none" spc="0" normalizeH="0" baseline="0" noProof="0">
              <a:ln>
                <a:noFill/>
              </a:ln>
              <a:solidFill>
                <a:srgbClr val="595959"/>
              </a:solidFill>
              <a:effectLst/>
              <a:uLnTx/>
              <a:uFillTx/>
              <a:latin typeface="Assistant"/>
              <a:ea typeface="+mn-ea"/>
              <a:cs typeface="Assistant"/>
              <a:sym typeface="Arial"/>
            </a:endParaRPr>
          </a:p>
          <a:p>
            <a:pPr marL="114300" marR="0" lvl="0" algn="r" defTabSz="914400" rtl="1" eaLnBrk="1" fontAlgn="auto" latinLnBrk="0" hangingPunct="1">
              <a:lnSpc>
                <a:spcPct val="115000"/>
              </a:lnSpc>
              <a:spcBef>
                <a:spcPts val="0"/>
              </a:spcBef>
              <a:spcAft>
                <a:spcPts val="0"/>
              </a:spcAft>
              <a:buClr>
                <a:srgbClr val="087BF8"/>
              </a:buClr>
              <a:buSzPts val="1800"/>
              <a:tabLst/>
              <a:defRPr/>
            </a:pPr>
            <a:endParaRPr kumimoji="0" lang="he-IL" sz="1200" b="0" i="0" u="none" strike="noStrike" kern="0" cap="none" spc="0" normalizeH="0" baseline="0" noProof="0">
              <a:ln>
                <a:noFill/>
              </a:ln>
              <a:solidFill>
                <a:srgbClr val="595959"/>
              </a:solidFill>
              <a:effectLst/>
              <a:uLnTx/>
              <a:uFillTx/>
              <a:latin typeface="Assistant"/>
              <a:ea typeface="+mn-ea"/>
              <a:cs typeface="Assistant"/>
              <a:sym typeface="Arial"/>
            </a:endParaRPr>
          </a:p>
        </p:txBody>
      </p:sp>
      <p:sp>
        <p:nvSpPr>
          <p:cNvPr id="6" name="תיבת טקסט 5">
            <a:extLst>
              <a:ext uri="{FF2B5EF4-FFF2-40B4-BE49-F238E27FC236}">
                <a16:creationId xmlns:a16="http://schemas.microsoft.com/office/drawing/2014/main" id="{AB5BC15B-9A57-4EC0-A82F-F633A911C5E5}"/>
              </a:ext>
            </a:extLst>
          </p:cNvPr>
          <p:cNvSpPr txBox="1"/>
          <p:nvPr/>
        </p:nvSpPr>
        <p:spPr>
          <a:xfrm>
            <a:off x="1433304" y="4710581"/>
            <a:ext cx="6277392" cy="261610"/>
          </a:xfrm>
          <a:prstGeom prst="rect">
            <a:avLst/>
          </a:prstGeom>
          <a:noFill/>
        </p:spPr>
        <p:txBody>
          <a:bodyPr wrap="square" rtlCol="1">
            <a:spAutoFit/>
          </a:bodyPr>
          <a:lstStyle/>
          <a:p>
            <a:pPr algn="r" rtl="1"/>
            <a:r>
              <a:rPr lang="he-IL" sz="1100">
                <a:solidFill>
                  <a:schemeClr val="bg1">
                    <a:lumMod val="50000"/>
                  </a:schemeClr>
                </a:solidFill>
              </a:rPr>
              <a:t>*</a:t>
            </a:r>
            <a:r>
              <a:rPr lang="he-IL" sz="1100" b="1">
                <a:solidFill>
                  <a:schemeClr val="bg1">
                    <a:lumMod val="50000"/>
                  </a:schemeClr>
                </a:solidFill>
              </a:rPr>
              <a:t>מ"מ</a:t>
            </a:r>
            <a:r>
              <a:rPr lang="he-IL" sz="1100">
                <a:solidFill>
                  <a:schemeClr val="bg1">
                    <a:lumMod val="50000"/>
                  </a:schemeClr>
                </a:solidFill>
              </a:rPr>
              <a:t> - מדייקים ומהירים</a:t>
            </a:r>
            <a:r>
              <a:rPr lang="en-US" sz="1100">
                <a:solidFill>
                  <a:schemeClr val="bg1">
                    <a:lumMod val="50000"/>
                  </a:schemeClr>
                </a:solidFill>
              </a:rPr>
              <a:t>;</a:t>
            </a:r>
            <a:r>
              <a:rPr lang="he-IL" sz="1100">
                <a:solidFill>
                  <a:schemeClr val="bg1">
                    <a:lumMod val="50000"/>
                  </a:schemeClr>
                </a:solidFill>
              </a:rPr>
              <a:t> </a:t>
            </a:r>
            <a:r>
              <a:rPr lang="he-IL" sz="1100" b="1" err="1">
                <a:solidFill>
                  <a:schemeClr val="bg1">
                    <a:lumMod val="50000"/>
                  </a:schemeClr>
                </a:solidFill>
              </a:rPr>
              <a:t>ל"מ</a:t>
            </a:r>
            <a:r>
              <a:rPr lang="he-IL" sz="1100">
                <a:solidFill>
                  <a:schemeClr val="bg1">
                    <a:lumMod val="50000"/>
                  </a:schemeClr>
                </a:solidFill>
              </a:rPr>
              <a:t> – לא מדייקים ומהירים</a:t>
            </a:r>
            <a:r>
              <a:rPr lang="en-US" sz="1100">
                <a:solidFill>
                  <a:schemeClr val="bg1">
                    <a:lumMod val="50000"/>
                  </a:schemeClr>
                </a:solidFill>
              </a:rPr>
              <a:t>; </a:t>
            </a:r>
            <a:r>
              <a:rPr lang="he-IL" sz="1100">
                <a:solidFill>
                  <a:schemeClr val="bg1">
                    <a:lumMod val="50000"/>
                  </a:schemeClr>
                </a:solidFill>
              </a:rPr>
              <a:t> </a:t>
            </a:r>
            <a:r>
              <a:rPr lang="he-IL" sz="1100" b="1">
                <a:solidFill>
                  <a:schemeClr val="bg1">
                    <a:lumMod val="50000"/>
                  </a:schemeClr>
                </a:solidFill>
              </a:rPr>
              <a:t>מ"א</a:t>
            </a:r>
            <a:r>
              <a:rPr lang="he-IL" sz="1100">
                <a:solidFill>
                  <a:schemeClr val="bg1">
                    <a:lumMod val="50000"/>
                  </a:schemeClr>
                </a:solidFill>
              </a:rPr>
              <a:t> - מדייקים ואיטיים</a:t>
            </a:r>
            <a:r>
              <a:rPr lang="en-US" sz="1100">
                <a:solidFill>
                  <a:schemeClr val="bg1">
                    <a:lumMod val="50000"/>
                  </a:schemeClr>
                </a:solidFill>
              </a:rPr>
              <a:t>;</a:t>
            </a:r>
            <a:r>
              <a:rPr lang="he-IL" sz="1100">
                <a:solidFill>
                  <a:schemeClr val="bg1">
                    <a:lumMod val="50000"/>
                  </a:schemeClr>
                </a:solidFill>
              </a:rPr>
              <a:t> </a:t>
            </a:r>
            <a:r>
              <a:rPr lang="he-IL" sz="1100" b="1">
                <a:solidFill>
                  <a:schemeClr val="bg1">
                    <a:lumMod val="50000"/>
                  </a:schemeClr>
                </a:solidFill>
              </a:rPr>
              <a:t>ל"א</a:t>
            </a:r>
            <a:r>
              <a:rPr lang="he-IL" sz="1100">
                <a:solidFill>
                  <a:schemeClr val="bg1">
                    <a:lumMod val="50000"/>
                  </a:schemeClr>
                </a:solidFill>
              </a:rPr>
              <a:t> – לא מדייקים ואיטיים</a:t>
            </a:r>
          </a:p>
        </p:txBody>
      </p:sp>
    </p:spTree>
    <p:extLst>
      <p:ext uri="{BB962C8B-B14F-4D97-AF65-F5344CB8AC3E}">
        <p14:creationId xmlns:p14="http://schemas.microsoft.com/office/powerpoint/2010/main" val="1765915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מציין מיקום טקסט 2">
            <a:extLst>
              <a:ext uri="{FF2B5EF4-FFF2-40B4-BE49-F238E27FC236}">
                <a16:creationId xmlns:a16="http://schemas.microsoft.com/office/drawing/2014/main" id="{CB2EB5E7-72C9-4E27-ACD4-BAFF45D34B0A}"/>
              </a:ext>
            </a:extLst>
          </p:cNvPr>
          <p:cNvSpPr>
            <a:spLocks noGrp="1"/>
          </p:cNvSpPr>
          <p:nvPr>
            <p:ph type="body" idx="1"/>
          </p:nvPr>
        </p:nvSpPr>
        <p:spPr>
          <a:xfrm>
            <a:off x="2523460" y="1578906"/>
            <a:ext cx="4097079" cy="685585"/>
          </a:xfrm>
          <a:ln/>
        </p:spPr>
        <p:style>
          <a:lnRef idx="2">
            <a:schemeClr val="accent3"/>
          </a:lnRef>
          <a:fillRef idx="1">
            <a:schemeClr val="lt1"/>
          </a:fillRef>
          <a:effectRef idx="0">
            <a:schemeClr val="accent3"/>
          </a:effectRef>
          <a:fontRef idx="minor">
            <a:schemeClr val="dk1"/>
          </a:fontRef>
        </p:style>
        <p:txBody>
          <a:bodyPr>
            <a:noAutofit/>
          </a:bodyPr>
          <a:lstStyle/>
          <a:p>
            <a:pPr marL="114300" indent="0" algn="ctr">
              <a:buNone/>
            </a:pPr>
            <a:r>
              <a:rPr lang="he-IL" sz="1200" b="1">
                <a:solidFill>
                  <a:srgbClr val="595959"/>
                </a:solidFill>
                <a:latin typeface="Assistant"/>
                <a:cs typeface="Assistant"/>
                <a:sym typeface="Assistant"/>
              </a:rPr>
              <a:t>המנגנונים העומדים בבסיס הקריאה הם היכולות הקוגניטיביות. </a:t>
            </a:r>
            <a:r>
              <a:rPr lang="he-IL" sz="1200" b="1">
                <a:solidFill>
                  <a:srgbClr val="595959"/>
                </a:solidFill>
              </a:rPr>
              <a:t>ה</a:t>
            </a:r>
            <a:r>
              <a:rPr lang="he-IL" sz="1200" b="1">
                <a:solidFill>
                  <a:srgbClr val="595959"/>
                </a:solidFill>
                <a:latin typeface="Assistant"/>
                <a:cs typeface="Assistant"/>
                <a:sym typeface="Assistant"/>
              </a:rPr>
              <a:t>מיומנויות האורייניות מתפתחות על בסיסן. </a:t>
            </a:r>
          </a:p>
        </p:txBody>
      </p:sp>
      <p:pic>
        <p:nvPicPr>
          <p:cNvPr id="5" name="גרפיקה 4" descr="פנס רחוב">
            <a:extLst>
              <a:ext uri="{FF2B5EF4-FFF2-40B4-BE49-F238E27FC236}">
                <a16:creationId xmlns:a16="http://schemas.microsoft.com/office/drawing/2014/main" id="{ECE2693E-FD1E-4999-A33B-FA0648B88C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5503" y="171309"/>
            <a:ext cx="1384184" cy="1384184"/>
          </a:xfrm>
          <a:prstGeom prst="rect">
            <a:avLst/>
          </a:prstGeom>
        </p:spPr>
      </p:pic>
      <p:sp>
        <p:nvSpPr>
          <p:cNvPr id="6" name="כותרת 1">
            <a:extLst>
              <a:ext uri="{FF2B5EF4-FFF2-40B4-BE49-F238E27FC236}">
                <a16:creationId xmlns:a16="http://schemas.microsoft.com/office/drawing/2014/main" id="{FF1A5CC5-4E77-4798-A442-79F3862FB120}"/>
              </a:ext>
            </a:extLst>
          </p:cNvPr>
          <p:cNvSpPr txBox="1">
            <a:spLocks/>
          </p:cNvSpPr>
          <p:nvPr/>
        </p:nvSpPr>
        <p:spPr>
          <a:xfrm>
            <a:off x="2721600" y="283375"/>
            <a:ext cx="5664695" cy="816487"/>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1">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1">
              <a:lnSpc>
                <a:spcPct val="100000"/>
              </a:lnSpc>
              <a:spcBef>
                <a:spcPts val="0"/>
              </a:spcBef>
              <a:spcAft>
                <a:spcPts val="0"/>
              </a:spcAft>
              <a:buClr>
                <a:schemeClr val="dk1"/>
              </a:buClr>
              <a:buSzPts val="2400"/>
              <a:buFont typeface="Assistant"/>
              <a:buNone/>
              <a:defRPr sz="2400" b="0" i="0" u="none" strike="noStrike" cap="none">
                <a:solidFill>
                  <a:schemeClr val="dk1"/>
                </a:solidFill>
                <a:latin typeface="Assistant"/>
                <a:ea typeface="Assistant"/>
                <a:cs typeface="Assistant"/>
                <a:sym typeface="Assistant"/>
              </a:defRPr>
            </a:lvl2pPr>
            <a:lvl3pPr marR="0" lvl="2" algn="l" rtl="1">
              <a:lnSpc>
                <a:spcPct val="100000"/>
              </a:lnSpc>
              <a:spcBef>
                <a:spcPts val="0"/>
              </a:spcBef>
              <a:spcAft>
                <a:spcPts val="0"/>
              </a:spcAft>
              <a:buClr>
                <a:schemeClr val="dk1"/>
              </a:buClr>
              <a:buSzPts val="2400"/>
              <a:buFont typeface="Assistant"/>
              <a:buNone/>
              <a:defRPr sz="2400" b="0" i="0" u="none" strike="noStrike" cap="none">
                <a:solidFill>
                  <a:schemeClr val="dk1"/>
                </a:solidFill>
                <a:latin typeface="Assistant"/>
                <a:ea typeface="Assistant"/>
                <a:cs typeface="Assistant"/>
                <a:sym typeface="Assistant"/>
              </a:defRPr>
            </a:lvl3pPr>
            <a:lvl4pPr marR="0" lvl="3" algn="l" rtl="1">
              <a:lnSpc>
                <a:spcPct val="100000"/>
              </a:lnSpc>
              <a:spcBef>
                <a:spcPts val="0"/>
              </a:spcBef>
              <a:spcAft>
                <a:spcPts val="0"/>
              </a:spcAft>
              <a:buClr>
                <a:schemeClr val="dk1"/>
              </a:buClr>
              <a:buSzPts val="2400"/>
              <a:buFont typeface="Assistant"/>
              <a:buNone/>
              <a:defRPr sz="2400" b="0" i="0" u="none" strike="noStrike" cap="none">
                <a:solidFill>
                  <a:schemeClr val="dk1"/>
                </a:solidFill>
                <a:latin typeface="Assistant"/>
                <a:ea typeface="Assistant"/>
                <a:cs typeface="Assistant"/>
                <a:sym typeface="Assistant"/>
              </a:defRPr>
            </a:lvl4pPr>
            <a:lvl5pPr marR="0" lvl="4" algn="l" rtl="1">
              <a:lnSpc>
                <a:spcPct val="100000"/>
              </a:lnSpc>
              <a:spcBef>
                <a:spcPts val="0"/>
              </a:spcBef>
              <a:spcAft>
                <a:spcPts val="0"/>
              </a:spcAft>
              <a:buClr>
                <a:schemeClr val="dk1"/>
              </a:buClr>
              <a:buSzPts val="2400"/>
              <a:buFont typeface="Assistant"/>
              <a:buNone/>
              <a:defRPr sz="2400" b="0" i="0" u="none" strike="noStrike" cap="none">
                <a:solidFill>
                  <a:schemeClr val="dk1"/>
                </a:solidFill>
                <a:latin typeface="Assistant"/>
                <a:ea typeface="Assistant"/>
                <a:cs typeface="Assistant"/>
                <a:sym typeface="Assistant"/>
              </a:defRPr>
            </a:lvl5pPr>
            <a:lvl6pPr marR="0" lvl="5" algn="l" rtl="1">
              <a:lnSpc>
                <a:spcPct val="100000"/>
              </a:lnSpc>
              <a:spcBef>
                <a:spcPts val="0"/>
              </a:spcBef>
              <a:spcAft>
                <a:spcPts val="0"/>
              </a:spcAft>
              <a:buClr>
                <a:schemeClr val="dk1"/>
              </a:buClr>
              <a:buSzPts val="2400"/>
              <a:buFont typeface="Assistant"/>
              <a:buNone/>
              <a:defRPr sz="2400" b="0" i="0" u="none" strike="noStrike" cap="none">
                <a:solidFill>
                  <a:schemeClr val="dk1"/>
                </a:solidFill>
                <a:latin typeface="Assistant"/>
                <a:ea typeface="Assistant"/>
                <a:cs typeface="Assistant"/>
                <a:sym typeface="Assistant"/>
              </a:defRPr>
            </a:lvl6pPr>
            <a:lvl7pPr marR="0" lvl="6" algn="l" rtl="1">
              <a:lnSpc>
                <a:spcPct val="100000"/>
              </a:lnSpc>
              <a:spcBef>
                <a:spcPts val="0"/>
              </a:spcBef>
              <a:spcAft>
                <a:spcPts val="0"/>
              </a:spcAft>
              <a:buClr>
                <a:schemeClr val="dk1"/>
              </a:buClr>
              <a:buSzPts val="2400"/>
              <a:buFont typeface="Assistant"/>
              <a:buNone/>
              <a:defRPr sz="2400" b="0" i="0" u="none" strike="noStrike" cap="none">
                <a:solidFill>
                  <a:schemeClr val="dk1"/>
                </a:solidFill>
                <a:latin typeface="Assistant"/>
                <a:ea typeface="Assistant"/>
                <a:cs typeface="Assistant"/>
                <a:sym typeface="Assistant"/>
              </a:defRPr>
            </a:lvl7pPr>
            <a:lvl8pPr marR="0" lvl="7" algn="l" rtl="1">
              <a:lnSpc>
                <a:spcPct val="100000"/>
              </a:lnSpc>
              <a:spcBef>
                <a:spcPts val="0"/>
              </a:spcBef>
              <a:spcAft>
                <a:spcPts val="0"/>
              </a:spcAft>
              <a:buClr>
                <a:schemeClr val="dk1"/>
              </a:buClr>
              <a:buSzPts val="2400"/>
              <a:buFont typeface="Assistant"/>
              <a:buNone/>
              <a:defRPr sz="2400" b="0" i="0" u="none" strike="noStrike" cap="none">
                <a:solidFill>
                  <a:schemeClr val="dk1"/>
                </a:solidFill>
                <a:latin typeface="Assistant"/>
                <a:ea typeface="Assistant"/>
                <a:cs typeface="Assistant"/>
                <a:sym typeface="Assistant"/>
              </a:defRPr>
            </a:lvl8pPr>
            <a:lvl9pPr marR="0" lvl="8" algn="l" rtl="1">
              <a:lnSpc>
                <a:spcPct val="100000"/>
              </a:lnSpc>
              <a:spcBef>
                <a:spcPts val="0"/>
              </a:spcBef>
              <a:spcAft>
                <a:spcPts val="0"/>
              </a:spcAft>
              <a:buClr>
                <a:schemeClr val="dk1"/>
              </a:buClr>
              <a:buSzPts val="2400"/>
              <a:buFont typeface="Assistant"/>
              <a:buNone/>
              <a:defRPr sz="2400" b="0" i="0" u="none" strike="noStrike" cap="none">
                <a:solidFill>
                  <a:schemeClr val="dk1"/>
                </a:solidFill>
                <a:latin typeface="Assistant"/>
                <a:ea typeface="Assistant"/>
                <a:cs typeface="Assistant"/>
                <a:sym typeface="Assistant"/>
              </a:defRPr>
            </a:lvl9pPr>
          </a:lstStyle>
          <a:p>
            <a:pPr algn="r">
              <a:lnSpc>
                <a:spcPct val="150000"/>
              </a:lnSpc>
              <a:spcBef>
                <a:spcPts val="600"/>
              </a:spcBef>
            </a:pPr>
            <a:r>
              <a:rPr lang="he-IL" sz="1400" b="1">
                <a:solidFill>
                  <a:schemeClr val="accent1"/>
                </a:solidFill>
                <a:latin typeface="Assistant" pitchFamily="2" charset="-79"/>
                <a:cs typeface="Assistant" pitchFamily="2" charset="-79"/>
              </a:rPr>
              <a:t>הקשרים בין המנגנונים השונים הקשורים לרכישת הקריאה</a:t>
            </a:r>
            <a:endParaRPr lang="he-IL" sz="1800" b="1">
              <a:latin typeface="Assistant" pitchFamily="2" charset="-79"/>
              <a:cs typeface="Assistant" pitchFamily="2" charset="-79"/>
            </a:endParaRPr>
          </a:p>
        </p:txBody>
      </p:sp>
      <p:sp>
        <p:nvSpPr>
          <p:cNvPr id="9" name="מציין מיקום טקסט 2">
            <a:extLst>
              <a:ext uri="{FF2B5EF4-FFF2-40B4-BE49-F238E27FC236}">
                <a16:creationId xmlns:a16="http://schemas.microsoft.com/office/drawing/2014/main" id="{E9AB16B6-36FC-4A7D-8420-604868CCAB9D}"/>
              </a:ext>
            </a:extLst>
          </p:cNvPr>
          <p:cNvSpPr txBox="1">
            <a:spLocks/>
          </p:cNvSpPr>
          <p:nvPr/>
        </p:nvSpPr>
        <p:spPr>
          <a:xfrm>
            <a:off x="6285479" y="2973490"/>
            <a:ext cx="2506843" cy="61451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1">
              <a:lnSpc>
                <a:spcPct val="115000"/>
              </a:lnSpc>
              <a:spcBef>
                <a:spcPts val="0"/>
              </a:spcBef>
              <a:spcAft>
                <a:spcPts val="0"/>
              </a:spcAft>
              <a:buClr>
                <a:srgbClr val="087BF8"/>
              </a:buClr>
              <a:buSzPts val="1800"/>
              <a:buFont typeface="Assistant"/>
              <a:buChar char="●"/>
              <a:defRPr sz="1800" b="0" i="0" u="none" strike="noStrike" cap="none">
                <a:solidFill>
                  <a:schemeClr val="dk2"/>
                </a:solidFill>
                <a:latin typeface="Assistant"/>
                <a:ea typeface="Assistant"/>
                <a:cs typeface="Assistant"/>
                <a:sym typeface="Assistant"/>
              </a:defRPr>
            </a:lvl1pPr>
            <a:lvl2pPr marL="914400" marR="0" lvl="1" indent="-317500" algn="l" rtl="1">
              <a:lnSpc>
                <a:spcPct val="115000"/>
              </a:lnSpc>
              <a:spcBef>
                <a:spcPts val="1600"/>
              </a:spcBef>
              <a:spcAft>
                <a:spcPts val="0"/>
              </a:spcAft>
              <a:buClr>
                <a:srgbClr val="087BF8"/>
              </a:buClr>
              <a:buSzPts val="1400"/>
              <a:buFont typeface="Assistant"/>
              <a:buChar char="○"/>
              <a:defRPr sz="1400" b="0" i="0" u="none" strike="noStrike" cap="none">
                <a:solidFill>
                  <a:schemeClr val="dk2"/>
                </a:solidFill>
                <a:latin typeface="Assistant"/>
                <a:ea typeface="Assistant"/>
                <a:cs typeface="Assistant"/>
                <a:sym typeface="Assistant"/>
              </a:defRPr>
            </a:lvl2pPr>
            <a:lvl3pPr marL="1371600" marR="0" lvl="2" indent="-317500" algn="l" rtl="1">
              <a:lnSpc>
                <a:spcPct val="115000"/>
              </a:lnSpc>
              <a:spcBef>
                <a:spcPts val="1600"/>
              </a:spcBef>
              <a:spcAft>
                <a:spcPts val="0"/>
              </a:spcAft>
              <a:buClr>
                <a:srgbClr val="087BF8"/>
              </a:buClr>
              <a:buSzPts val="1400"/>
              <a:buFont typeface="Assistant"/>
              <a:buChar char="○"/>
              <a:defRPr sz="1400" b="0" i="0" u="none" strike="noStrike" cap="none">
                <a:solidFill>
                  <a:schemeClr val="dk2"/>
                </a:solidFill>
                <a:latin typeface="Assistant"/>
                <a:ea typeface="Assistant"/>
                <a:cs typeface="Assistant"/>
                <a:sym typeface="Assistant"/>
              </a:defRPr>
            </a:lvl3pPr>
            <a:lvl4pPr marL="1828800" marR="0" lvl="3" indent="-317500" algn="l" rtl="1">
              <a:lnSpc>
                <a:spcPct val="115000"/>
              </a:lnSpc>
              <a:spcBef>
                <a:spcPts val="1600"/>
              </a:spcBef>
              <a:spcAft>
                <a:spcPts val="0"/>
              </a:spcAft>
              <a:buClr>
                <a:srgbClr val="087BF8"/>
              </a:buClr>
              <a:buSzPts val="1400"/>
              <a:buFont typeface="Assistant"/>
              <a:buChar char="○"/>
              <a:defRPr sz="1400" b="0" i="0" u="none" strike="noStrike" cap="none">
                <a:solidFill>
                  <a:schemeClr val="dk2"/>
                </a:solidFill>
                <a:latin typeface="Assistant"/>
                <a:ea typeface="Assistant"/>
                <a:cs typeface="Assistant"/>
                <a:sym typeface="Assistant"/>
              </a:defRPr>
            </a:lvl4pPr>
            <a:lvl5pPr marL="2286000" marR="0" lvl="4" indent="-317500" algn="l" rtl="1">
              <a:lnSpc>
                <a:spcPct val="115000"/>
              </a:lnSpc>
              <a:spcBef>
                <a:spcPts val="1600"/>
              </a:spcBef>
              <a:spcAft>
                <a:spcPts val="0"/>
              </a:spcAft>
              <a:buClr>
                <a:srgbClr val="087BF8"/>
              </a:buClr>
              <a:buSzPts val="1400"/>
              <a:buFont typeface="Assistant"/>
              <a:buChar char="○"/>
              <a:defRPr sz="1400" b="0" i="0" u="none" strike="noStrike" cap="none">
                <a:solidFill>
                  <a:schemeClr val="dk2"/>
                </a:solidFill>
                <a:latin typeface="Assistant"/>
                <a:ea typeface="Assistant"/>
                <a:cs typeface="Assistant"/>
                <a:sym typeface="Assistant"/>
              </a:defRPr>
            </a:lvl5pPr>
            <a:lvl6pPr marL="2743200" marR="0" lvl="5" indent="-317500" algn="l" rtl="1">
              <a:lnSpc>
                <a:spcPct val="115000"/>
              </a:lnSpc>
              <a:spcBef>
                <a:spcPts val="1600"/>
              </a:spcBef>
              <a:spcAft>
                <a:spcPts val="0"/>
              </a:spcAft>
              <a:buClr>
                <a:srgbClr val="087BF8"/>
              </a:buClr>
              <a:buSzPts val="1400"/>
              <a:buFont typeface="Assistant"/>
              <a:buChar char="○"/>
              <a:defRPr sz="1400" b="0" i="0" u="none" strike="noStrike" cap="none">
                <a:solidFill>
                  <a:schemeClr val="dk2"/>
                </a:solidFill>
                <a:latin typeface="Assistant"/>
                <a:ea typeface="Assistant"/>
                <a:cs typeface="Assistant"/>
                <a:sym typeface="Assistant"/>
              </a:defRPr>
            </a:lvl6pPr>
            <a:lvl7pPr marL="3200400" marR="0" lvl="6" indent="-317500" algn="l" rtl="1">
              <a:lnSpc>
                <a:spcPct val="115000"/>
              </a:lnSpc>
              <a:spcBef>
                <a:spcPts val="1600"/>
              </a:spcBef>
              <a:spcAft>
                <a:spcPts val="0"/>
              </a:spcAft>
              <a:buClr>
                <a:srgbClr val="087BF8"/>
              </a:buClr>
              <a:buSzPts val="1400"/>
              <a:buFont typeface="Assistant"/>
              <a:buChar char="○"/>
              <a:defRPr sz="1400" b="0" i="0" u="none" strike="noStrike" cap="none">
                <a:solidFill>
                  <a:schemeClr val="dk2"/>
                </a:solidFill>
                <a:latin typeface="Assistant"/>
                <a:ea typeface="Assistant"/>
                <a:cs typeface="Assistant"/>
                <a:sym typeface="Assistant"/>
              </a:defRPr>
            </a:lvl7pPr>
            <a:lvl8pPr marL="3657600" marR="0" lvl="7" indent="-317500" algn="l" rtl="1">
              <a:lnSpc>
                <a:spcPct val="115000"/>
              </a:lnSpc>
              <a:spcBef>
                <a:spcPts val="1600"/>
              </a:spcBef>
              <a:spcAft>
                <a:spcPts val="0"/>
              </a:spcAft>
              <a:buClr>
                <a:srgbClr val="087BF8"/>
              </a:buClr>
              <a:buSzPts val="1400"/>
              <a:buFont typeface="Assistant"/>
              <a:buChar char="○"/>
              <a:defRPr sz="1400" b="0" i="0" u="none" strike="noStrike" cap="none">
                <a:solidFill>
                  <a:schemeClr val="dk2"/>
                </a:solidFill>
                <a:latin typeface="Assistant"/>
                <a:ea typeface="Assistant"/>
                <a:cs typeface="Assistant"/>
                <a:sym typeface="Assistant"/>
              </a:defRPr>
            </a:lvl8pPr>
            <a:lvl9pPr marL="4114800" marR="0" lvl="8" indent="-317500" algn="l" rtl="1">
              <a:lnSpc>
                <a:spcPct val="115000"/>
              </a:lnSpc>
              <a:spcBef>
                <a:spcPts val="1600"/>
              </a:spcBef>
              <a:spcAft>
                <a:spcPts val="1600"/>
              </a:spcAft>
              <a:buClr>
                <a:srgbClr val="087BF8"/>
              </a:buClr>
              <a:buSzPts val="1400"/>
              <a:buFont typeface="Assistant"/>
              <a:buChar char="○"/>
              <a:defRPr sz="1400" b="0" i="0" u="none" strike="noStrike" cap="none">
                <a:solidFill>
                  <a:schemeClr val="dk2"/>
                </a:solidFill>
                <a:latin typeface="Assistant"/>
                <a:ea typeface="Assistant"/>
                <a:cs typeface="Assistant"/>
                <a:sym typeface="Assistant"/>
              </a:defRPr>
            </a:lvl9pPr>
          </a:lstStyle>
          <a:p>
            <a:pPr algn="r"/>
            <a:r>
              <a:rPr lang="he-IL" sz="1000"/>
              <a:t>השילוב בין היכולות הקוגניטיביות והאורייניות בונה פרופיל של קוראים "מדייקים ומהירים".</a:t>
            </a:r>
          </a:p>
        </p:txBody>
      </p:sp>
      <p:sp>
        <p:nvSpPr>
          <p:cNvPr id="10" name="מציין מיקום טקסט 2">
            <a:extLst>
              <a:ext uri="{FF2B5EF4-FFF2-40B4-BE49-F238E27FC236}">
                <a16:creationId xmlns:a16="http://schemas.microsoft.com/office/drawing/2014/main" id="{06787F94-9CEF-4C6D-9A95-170579F467A3}"/>
              </a:ext>
            </a:extLst>
          </p:cNvPr>
          <p:cNvSpPr txBox="1">
            <a:spLocks/>
          </p:cNvSpPr>
          <p:nvPr/>
        </p:nvSpPr>
        <p:spPr>
          <a:xfrm>
            <a:off x="3539068" y="2973490"/>
            <a:ext cx="2746412" cy="61451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457200" indent="-342900" algn="r" rtl="1">
              <a:lnSpc>
                <a:spcPct val="115000"/>
              </a:lnSpc>
              <a:buClr>
                <a:srgbClr val="087BF8"/>
              </a:buClr>
              <a:buSzPts val="1800"/>
              <a:buFont typeface="Assistant"/>
              <a:buChar char="●"/>
              <a:defRPr sz="1000">
                <a:solidFill>
                  <a:schemeClr val="dk2"/>
                </a:solidFill>
                <a:latin typeface="Assistant"/>
                <a:ea typeface="Assistant"/>
                <a:cs typeface="Assistant"/>
              </a:defRPr>
            </a:lvl1pPr>
            <a:lvl2pPr marL="914400" indent="-317500" rtl="1">
              <a:lnSpc>
                <a:spcPct val="115000"/>
              </a:lnSpc>
              <a:spcBef>
                <a:spcPts val="1600"/>
              </a:spcBef>
              <a:buClr>
                <a:srgbClr val="087BF8"/>
              </a:buClr>
              <a:buSzPts val="1400"/>
              <a:buFont typeface="Assistant"/>
              <a:buChar char="○"/>
              <a:defRPr>
                <a:solidFill>
                  <a:schemeClr val="dk2"/>
                </a:solidFill>
                <a:latin typeface="Assistant"/>
                <a:ea typeface="Assistant"/>
                <a:cs typeface="Assistant"/>
              </a:defRPr>
            </a:lvl2pPr>
            <a:lvl3pPr marL="1371600" indent="-317500" rtl="1">
              <a:lnSpc>
                <a:spcPct val="115000"/>
              </a:lnSpc>
              <a:spcBef>
                <a:spcPts val="1600"/>
              </a:spcBef>
              <a:buClr>
                <a:srgbClr val="087BF8"/>
              </a:buClr>
              <a:buSzPts val="1400"/>
              <a:buFont typeface="Assistant"/>
              <a:buChar char="○"/>
              <a:defRPr>
                <a:solidFill>
                  <a:schemeClr val="dk2"/>
                </a:solidFill>
                <a:latin typeface="Assistant"/>
                <a:ea typeface="Assistant"/>
                <a:cs typeface="Assistant"/>
              </a:defRPr>
            </a:lvl3pPr>
            <a:lvl4pPr marL="1828800" indent="-317500" rtl="1">
              <a:lnSpc>
                <a:spcPct val="115000"/>
              </a:lnSpc>
              <a:spcBef>
                <a:spcPts val="1600"/>
              </a:spcBef>
              <a:buClr>
                <a:srgbClr val="087BF8"/>
              </a:buClr>
              <a:buSzPts val="1400"/>
              <a:buFont typeface="Assistant"/>
              <a:buChar char="○"/>
              <a:defRPr>
                <a:solidFill>
                  <a:schemeClr val="dk2"/>
                </a:solidFill>
                <a:latin typeface="Assistant"/>
                <a:ea typeface="Assistant"/>
                <a:cs typeface="Assistant"/>
              </a:defRPr>
            </a:lvl4pPr>
            <a:lvl5pPr marL="2286000" indent="-317500" rtl="1">
              <a:lnSpc>
                <a:spcPct val="115000"/>
              </a:lnSpc>
              <a:spcBef>
                <a:spcPts val="1600"/>
              </a:spcBef>
              <a:buClr>
                <a:srgbClr val="087BF8"/>
              </a:buClr>
              <a:buSzPts val="1400"/>
              <a:buFont typeface="Assistant"/>
              <a:buChar char="○"/>
              <a:defRPr>
                <a:solidFill>
                  <a:schemeClr val="dk2"/>
                </a:solidFill>
                <a:latin typeface="Assistant"/>
                <a:ea typeface="Assistant"/>
                <a:cs typeface="Assistant"/>
              </a:defRPr>
            </a:lvl5pPr>
            <a:lvl6pPr marL="2743200" indent="-317500" rtl="1">
              <a:lnSpc>
                <a:spcPct val="115000"/>
              </a:lnSpc>
              <a:spcBef>
                <a:spcPts val="1600"/>
              </a:spcBef>
              <a:buClr>
                <a:srgbClr val="087BF8"/>
              </a:buClr>
              <a:buSzPts val="1400"/>
              <a:buFont typeface="Assistant"/>
              <a:buChar char="○"/>
              <a:defRPr>
                <a:solidFill>
                  <a:schemeClr val="dk2"/>
                </a:solidFill>
                <a:latin typeface="Assistant"/>
                <a:ea typeface="Assistant"/>
                <a:cs typeface="Assistant"/>
              </a:defRPr>
            </a:lvl6pPr>
            <a:lvl7pPr marL="3200400" indent="-317500" rtl="1">
              <a:lnSpc>
                <a:spcPct val="115000"/>
              </a:lnSpc>
              <a:spcBef>
                <a:spcPts val="1600"/>
              </a:spcBef>
              <a:buClr>
                <a:srgbClr val="087BF8"/>
              </a:buClr>
              <a:buSzPts val="1400"/>
              <a:buFont typeface="Assistant"/>
              <a:buChar char="○"/>
              <a:defRPr>
                <a:solidFill>
                  <a:schemeClr val="dk2"/>
                </a:solidFill>
                <a:latin typeface="Assistant"/>
                <a:ea typeface="Assistant"/>
                <a:cs typeface="Assistant"/>
              </a:defRPr>
            </a:lvl7pPr>
            <a:lvl8pPr marL="3657600" indent="-317500" rtl="1">
              <a:lnSpc>
                <a:spcPct val="115000"/>
              </a:lnSpc>
              <a:spcBef>
                <a:spcPts val="1600"/>
              </a:spcBef>
              <a:buClr>
                <a:srgbClr val="087BF8"/>
              </a:buClr>
              <a:buSzPts val="1400"/>
              <a:buFont typeface="Assistant"/>
              <a:buChar char="○"/>
              <a:defRPr>
                <a:solidFill>
                  <a:schemeClr val="dk2"/>
                </a:solidFill>
                <a:latin typeface="Assistant"/>
                <a:ea typeface="Assistant"/>
                <a:cs typeface="Assistant"/>
              </a:defRPr>
            </a:lvl8pPr>
            <a:lvl9pPr marL="4114800" indent="-317500" rtl="1">
              <a:lnSpc>
                <a:spcPct val="115000"/>
              </a:lnSpc>
              <a:spcBef>
                <a:spcPts val="1600"/>
              </a:spcBef>
              <a:spcAft>
                <a:spcPts val="1600"/>
              </a:spcAft>
              <a:buClr>
                <a:srgbClr val="087BF8"/>
              </a:buClr>
              <a:buSzPts val="1400"/>
              <a:buFont typeface="Assistant"/>
              <a:buChar char="○"/>
              <a:defRPr>
                <a:solidFill>
                  <a:schemeClr val="dk2"/>
                </a:solidFill>
                <a:latin typeface="Assistant"/>
                <a:ea typeface="Assistant"/>
                <a:cs typeface="Assistant"/>
              </a:defRPr>
            </a:lvl9pPr>
          </a:lstStyle>
          <a:p>
            <a:r>
              <a:rPr lang="he-IL"/>
              <a:t>יש יכולות קוגניטיביות מסוימות שנקשרות למהירות הקריאה ויש שנקשרות לדיוק בקריאה - דבר שמשפיע על פרופיל הקוראים.</a:t>
            </a:r>
          </a:p>
        </p:txBody>
      </p:sp>
      <p:sp>
        <p:nvSpPr>
          <p:cNvPr id="11" name="מציין מיקום טקסט 2">
            <a:extLst>
              <a:ext uri="{FF2B5EF4-FFF2-40B4-BE49-F238E27FC236}">
                <a16:creationId xmlns:a16="http://schemas.microsoft.com/office/drawing/2014/main" id="{0D7F5650-FEEA-48F7-B894-CF445C89D858}"/>
              </a:ext>
            </a:extLst>
          </p:cNvPr>
          <p:cNvSpPr txBox="1">
            <a:spLocks/>
          </p:cNvSpPr>
          <p:nvPr/>
        </p:nvSpPr>
        <p:spPr>
          <a:xfrm>
            <a:off x="699079" y="2973490"/>
            <a:ext cx="2655360" cy="61451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457200" indent="-342900" algn="r" rtl="1">
              <a:lnSpc>
                <a:spcPct val="115000"/>
              </a:lnSpc>
              <a:buClr>
                <a:srgbClr val="087BF8"/>
              </a:buClr>
              <a:buSzPts val="1800"/>
              <a:buFont typeface="Assistant"/>
              <a:buChar char="●"/>
              <a:defRPr sz="1000">
                <a:solidFill>
                  <a:schemeClr val="dk2"/>
                </a:solidFill>
                <a:latin typeface="Assistant"/>
                <a:ea typeface="Assistant"/>
                <a:cs typeface="Assistant"/>
              </a:defRPr>
            </a:lvl1pPr>
            <a:lvl2pPr marL="914400" indent="-317500" rtl="1">
              <a:lnSpc>
                <a:spcPct val="115000"/>
              </a:lnSpc>
              <a:spcBef>
                <a:spcPts val="1600"/>
              </a:spcBef>
              <a:buClr>
                <a:srgbClr val="087BF8"/>
              </a:buClr>
              <a:buSzPts val="1400"/>
              <a:buFont typeface="Assistant"/>
              <a:buChar char="○"/>
              <a:defRPr>
                <a:solidFill>
                  <a:schemeClr val="dk2"/>
                </a:solidFill>
                <a:latin typeface="Assistant"/>
                <a:ea typeface="Assistant"/>
                <a:cs typeface="Assistant"/>
              </a:defRPr>
            </a:lvl2pPr>
            <a:lvl3pPr marL="1371600" indent="-317500" rtl="1">
              <a:lnSpc>
                <a:spcPct val="115000"/>
              </a:lnSpc>
              <a:spcBef>
                <a:spcPts val="1600"/>
              </a:spcBef>
              <a:buClr>
                <a:srgbClr val="087BF8"/>
              </a:buClr>
              <a:buSzPts val="1400"/>
              <a:buFont typeface="Assistant"/>
              <a:buChar char="○"/>
              <a:defRPr>
                <a:solidFill>
                  <a:schemeClr val="dk2"/>
                </a:solidFill>
                <a:latin typeface="Assistant"/>
                <a:ea typeface="Assistant"/>
                <a:cs typeface="Assistant"/>
              </a:defRPr>
            </a:lvl3pPr>
            <a:lvl4pPr marL="1828800" indent="-317500" rtl="1">
              <a:lnSpc>
                <a:spcPct val="115000"/>
              </a:lnSpc>
              <a:spcBef>
                <a:spcPts val="1600"/>
              </a:spcBef>
              <a:buClr>
                <a:srgbClr val="087BF8"/>
              </a:buClr>
              <a:buSzPts val="1400"/>
              <a:buFont typeface="Assistant"/>
              <a:buChar char="○"/>
              <a:defRPr>
                <a:solidFill>
                  <a:schemeClr val="dk2"/>
                </a:solidFill>
                <a:latin typeface="Assistant"/>
                <a:ea typeface="Assistant"/>
                <a:cs typeface="Assistant"/>
              </a:defRPr>
            </a:lvl4pPr>
            <a:lvl5pPr marL="2286000" indent="-317500" rtl="1">
              <a:lnSpc>
                <a:spcPct val="115000"/>
              </a:lnSpc>
              <a:spcBef>
                <a:spcPts val="1600"/>
              </a:spcBef>
              <a:buClr>
                <a:srgbClr val="087BF8"/>
              </a:buClr>
              <a:buSzPts val="1400"/>
              <a:buFont typeface="Assistant"/>
              <a:buChar char="○"/>
              <a:defRPr>
                <a:solidFill>
                  <a:schemeClr val="dk2"/>
                </a:solidFill>
                <a:latin typeface="Assistant"/>
                <a:ea typeface="Assistant"/>
                <a:cs typeface="Assistant"/>
              </a:defRPr>
            </a:lvl5pPr>
            <a:lvl6pPr marL="2743200" indent="-317500" rtl="1">
              <a:lnSpc>
                <a:spcPct val="115000"/>
              </a:lnSpc>
              <a:spcBef>
                <a:spcPts val="1600"/>
              </a:spcBef>
              <a:buClr>
                <a:srgbClr val="087BF8"/>
              </a:buClr>
              <a:buSzPts val="1400"/>
              <a:buFont typeface="Assistant"/>
              <a:buChar char="○"/>
              <a:defRPr>
                <a:solidFill>
                  <a:schemeClr val="dk2"/>
                </a:solidFill>
                <a:latin typeface="Assistant"/>
                <a:ea typeface="Assistant"/>
                <a:cs typeface="Assistant"/>
              </a:defRPr>
            </a:lvl6pPr>
            <a:lvl7pPr marL="3200400" indent="-317500" rtl="1">
              <a:lnSpc>
                <a:spcPct val="115000"/>
              </a:lnSpc>
              <a:spcBef>
                <a:spcPts val="1600"/>
              </a:spcBef>
              <a:buClr>
                <a:srgbClr val="087BF8"/>
              </a:buClr>
              <a:buSzPts val="1400"/>
              <a:buFont typeface="Assistant"/>
              <a:buChar char="○"/>
              <a:defRPr>
                <a:solidFill>
                  <a:schemeClr val="dk2"/>
                </a:solidFill>
                <a:latin typeface="Assistant"/>
                <a:ea typeface="Assistant"/>
                <a:cs typeface="Assistant"/>
              </a:defRPr>
            </a:lvl7pPr>
            <a:lvl8pPr marL="3657600" indent="-317500" rtl="1">
              <a:lnSpc>
                <a:spcPct val="115000"/>
              </a:lnSpc>
              <a:spcBef>
                <a:spcPts val="1600"/>
              </a:spcBef>
              <a:buClr>
                <a:srgbClr val="087BF8"/>
              </a:buClr>
              <a:buSzPts val="1400"/>
              <a:buFont typeface="Assistant"/>
              <a:buChar char="○"/>
              <a:defRPr>
                <a:solidFill>
                  <a:schemeClr val="dk2"/>
                </a:solidFill>
                <a:latin typeface="Assistant"/>
                <a:ea typeface="Assistant"/>
                <a:cs typeface="Assistant"/>
              </a:defRPr>
            </a:lvl8pPr>
            <a:lvl9pPr marL="4114800" indent="-317500" rtl="1">
              <a:lnSpc>
                <a:spcPct val="115000"/>
              </a:lnSpc>
              <a:spcBef>
                <a:spcPts val="1600"/>
              </a:spcBef>
              <a:spcAft>
                <a:spcPts val="1600"/>
              </a:spcAft>
              <a:buClr>
                <a:srgbClr val="087BF8"/>
              </a:buClr>
              <a:buSzPts val="1400"/>
              <a:buFont typeface="Assistant"/>
              <a:buChar char="○"/>
              <a:defRPr>
                <a:solidFill>
                  <a:schemeClr val="dk2"/>
                </a:solidFill>
                <a:latin typeface="Assistant"/>
                <a:ea typeface="Assistant"/>
                <a:cs typeface="Assistant"/>
              </a:defRPr>
            </a:lvl9pPr>
          </a:lstStyle>
          <a:p>
            <a:r>
              <a:rPr lang="he-IL"/>
              <a:t>לקריאה מיטבית נדרש סנכרון בין יכולות הדיוק למהירות הקריאה, ואלה צריכות להתמזג עם מיומנויות קוגניטיביות אחרות.</a:t>
            </a:r>
          </a:p>
        </p:txBody>
      </p:sp>
      <p:pic>
        <p:nvPicPr>
          <p:cNvPr id="14" name="גרפיקה 13" descr="הפעל">
            <a:extLst>
              <a:ext uri="{FF2B5EF4-FFF2-40B4-BE49-F238E27FC236}">
                <a16:creationId xmlns:a16="http://schemas.microsoft.com/office/drawing/2014/main" id="{52A90A73-0FFF-4B7E-805A-E8393590933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38900" y="3642756"/>
            <a:ext cx="449705" cy="449705"/>
          </a:xfrm>
          <a:prstGeom prst="rect">
            <a:avLst/>
          </a:prstGeom>
        </p:spPr>
      </p:pic>
      <p:pic>
        <p:nvPicPr>
          <p:cNvPr id="16" name="גרפיקה 15" descr="סרגל">
            <a:extLst>
              <a:ext uri="{FF2B5EF4-FFF2-40B4-BE49-F238E27FC236}">
                <a16:creationId xmlns:a16="http://schemas.microsoft.com/office/drawing/2014/main" id="{AB4E413D-BADD-4BF8-8A51-CEA7D58E336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126565" y="3661440"/>
            <a:ext cx="412335" cy="412335"/>
          </a:xfrm>
          <a:prstGeom prst="rect">
            <a:avLst/>
          </a:prstGeom>
        </p:spPr>
      </p:pic>
      <p:pic>
        <p:nvPicPr>
          <p:cNvPr id="20" name="גרפיקה 19" descr="סינכרון עם הענן">
            <a:extLst>
              <a:ext uri="{FF2B5EF4-FFF2-40B4-BE49-F238E27FC236}">
                <a16:creationId xmlns:a16="http://schemas.microsoft.com/office/drawing/2014/main" id="{1FCB9AE2-828F-4107-862D-74E31B644E6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685995" y="3642756"/>
            <a:ext cx="535425" cy="535425"/>
          </a:xfrm>
          <a:prstGeom prst="rect">
            <a:avLst/>
          </a:prstGeom>
        </p:spPr>
      </p:pic>
      <p:pic>
        <p:nvPicPr>
          <p:cNvPr id="4" name="גרפיקה 3" descr="ילד בבית ספר">
            <a:extLst>
              <a:ext uri="{FF2B5EF4-FFF2-40B4-BE49-F238E27FC236}">
                <a16:creationId xmlns:a16="http://schemas.microsoft.com/office/drawing/2014/main" id="{16E15B41-5E60-447D-979E-8375D70985B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571999" y="3704156"/>
            <a:ext cx="460057" cy="460057"/>
          </a:xfrm>
          <a:prstGeom prst="rect">
            <a:avLst/>
          </a:prstGeom>
        </p:spPr>
      </p:pic>
      <p:pic>
        <p:nvPicPr>
          <p:cNvPr id="8" name="גרפיקה 7" descr="ילדה בבית ספר">
            <a:extLst>
              <a:ext uri="{FF2B5EF4-FFF2-40B4-BE49-F238E27FC236}">
                <a16:creationId xmlns:a16="http://schemas.microsoft.com/office/drawing/2014/main" id="{AE1CED8F-4C3B-41E4-884B-540B03CED57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916695" y="3704156"/>
            <a:ext cx="460057" cy="460057"/>
          </a:xfrm>
          <a:prstGeom prst="rect">
            <a:avLst/>
          </a:prstGeom>
        </p:spPr>
      </p:pic>
      <p:sp>
        <p:nvSpPr>
          <p:cNvPr id="15" name="מלבן: פינות אלכסוניות מעוגלות 14">
            <a:hlinkClick r:id="rId15" action="ppaction://hlinksldjump"/>
            <a:extLst>
              <a:ext uri="{FF2B5EF4-FFF2-40B4-BE49-F238E27FC236}">
                <a16:creationId xmlns:a16="http://schemas.microsoft.com/office/drawing/2014/main" id="{EBE962B4-5BBE-9394-DAC5-AAF37EA942BB}"/>
              </a:ext>
            </a:extLst>
          </p:cNvPr>
          <p:cNvSpPr/>
          <p:nvPr/>
        </p:nvSpPr>
        <p:spPr>
          <a:xfrm>
            <a:off x="235350" y="4585496"/>
            <a:ext cx="1845744" cy="303574"/>
          </a:xfrm>
          <a:prstGeom prst="round2DiagRect">
            <a:avLst/>
          </a:prstGeom>
          <a:ln/>
        </p:spPr>
        <p:style>
          <a:lnRef idx="3">
            <a:schemeClr val="lt1"/>
          </a:lnRef>
          <a:fillRef idx="1">
            <a:schemeClr val="accent3"/>
          </a:fillRef>
          <a:effectRef idx="1">
            <a:schemeClr val="accent3"/>
          </a:effectRef>
          <a:fontRef idx="minor">
            <a:schemeClr val="lt1"/>
          </a:fontRef>
        </p:style>
        <p:txBody>
          <a:bodyPr rtlCol="1" anchor="ctr"/>
          <a:lstStyle/>
          <a:p>
            <a:pPr algn="ctr"/>
            <a:r>
              <a:rPr lang="he-IL" sz="1200"/>
              <a:t>חזרה לתפריט הראשי</a:t>
            </a:r>
          </a:p>
        </p:txBody>
      </p:sp>
    </p:spTree>
    <p:extLst>
      <p:ext uri="{BB962C8B-B14F-4D97-AF65-F5344CB8AC3E}">
        <p14:creationId xmlns:p14="http://schemas.microsoft.com/office/powerpoint/2010/main" val="2935009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B850485-0636-49F1-A368-BF84357D8F5B}"/>
              </a:ext>
            </a:extLst>
          </p:cNvPr>
          <p:cNvSpPr>
            <a:spLocks noGrp="1"/>
          </p:cNvSpPr>
          <p:nvPr>
            <p:ph type="title"/>
          </p:nvPr>
        </p:nvSpPr>
        <p:spPr>
          <a:xfrm>
            <a:off x="1495647" y="366275"/>
            <a:ext cx="6995514" cy="556822"/>
          </a:xfrm>
        </p:spPr>
        <p:txBody>
          <a:bodyPr>
            <a:normAutofit fontScale="90000"/>
          </a:bodyPr>
          <a:lstStyle/>
          <a:p>
            <a:pPr marL="114300" marR="0" lvl="0" indent="0" algn="r" defTabSz="914400" rtl="1" eaLnBrk="1" fontAlgn="auto" latinLnBrk="0" hangingPunct="1">
              <a:lnSpc>
                <a:spcPct val="115000"/>
              </a:lnSpc>
              <a:spcBef>
                <a:spcPts val="0"/>
              </a:spcBef>
              <a:spcAft>
                <a:spcPts val="0"/>
              </a:spcAft>
              <a:buClr>
                <a:srgbClr val="087BF8"/>
              </a:buClr>
              <a:buSzPts val="1800"/>
              <a:buFont typeface="Assistant"/>
              <a:buNone/>
              <a:tabLst/>
              <a:defRPr/>
            </a:pPr>
            <a:r>
              <a:rPr lang="he-IL" sz="1600" b="1">
                <a:solidFill>
                  <a:schemeClr val="accent1"/>
                </a:solidFill>
                <a:effectLst/>
                <a:latin typeface="Assistant" pitchFamily="2" charset="-79"/>
                <a:ea typeface="Calibri" panose="020F0502020204030204" pitchFamily="34" charset="0"/>
                <a:cs typeface="Assistant" pitchFamily="2" charset="-79"/>
              </a:rPr>
              <a:t>בשלות או לקות? – נקודת מבט התפתחותית</a:t>
            </a:r>
            <a:br>
              <a:rPr lang="he-IL" sz="1400" b="1">
                <a:solidFill>
                  <a:schemeClr val="accent1"/>
                </a:solidFill>
                <a:effectLst/>
                <a:latin typeface="Assistant" pitchFamily="2" charset="-79"/>
                <a:ea typeface="Calibri" panose="020F0502020204030204" pitchFamily="34" charset="0"/>
                <a:cs typeface="Assistant" pitchFamily="2" charset="-79"/>
              </a:rPr>
            </a:br>
            <a:r>
              <a:rPr lang="he-IL" sz="1400">
                <a:solidFill>
                  <a:schemeClr val="accent1"/>
                </a:solidFill>
                <a:effectLst/>
                <a:latin typeface="Assistant" pitchFamily="2" charset="-79"/>
                <a:ea typeface="Calibri" panose="020F0502020204030204" pitchFamily="34" charset="0"/>
                <a:cs typeface="Assistant" pitchFamily="2" charset="-79"/>
              </a:rPr>
              <a:t>מה מאפיין ילדים שהצליחו להשתפר בקריאה עד סוף כיתה א לעומת אלה שהמשיכו להתקשות?</a:t>
            </a:r>
            <a:br>
              <a:rPr kumimoji="0" lang="he-IL" sz="1400" b="1" i="0" strike="noStrike" kern="0" cap="none" spc="0" normalizeH="0" baseline="0" noProof="0">
                <a:ln>
                  <a:noFill/>
                </a:ln>
                <a:solidFill>
                  <a:srgbClr val="595959"/>
                </a:solidFill>
                <a:effectLst/>
                <a:uLnTx/>
                <a:uFillTx/>
                <a:latin typeface="Assistant" pitchFamily="2" charset="-79"/>
                <a:cs typeface="Assistant" pitchFamily="2" charset="-79"/>
                <a:sym typeface="Assistant"/>
              </a:rPr>
            </a:br>
            <a:endParaRPr lang="he-IL" sz="1400" b="1">
              <a:latin typeface="Assistant" pitchFamily="2" charset="-79"/>
              <a:cs typeface="Assistant" pitchFamily="2" charset="-79"/>
            </a:endParaRPr>
          </a:p>
        </p:txBody>
      </p:sp>
      <p:pic>
        <p:nvPicPr>
          <p:cNvPr id="5" name="גרפיקה 4" descr="פנס רחוב">
            <a:extLst>
              <a:ext uri="{FF2B5EF4-FFF2-40B4-BE49-F238E27FC236}">
                <a16:creationId xmlns:a16="http://schemas.microsoft.com/office/drawing/2014/main" id="{ECE2693E-FD1E-4999-A33B-FA0648B88C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16" y="150989"/>
            <a:ext cx="1292446" cy="1292446"/>
          </a:xfrm>
          <a:prstGeom prst="rect">
            <a:avLst/>
          </a:prstGeom>
        </p:spPr>
      </p:pic>
      <p:sp>
        <p:nvSpPr>
          <p:cNvPr id="25" name="מלבן: פינות אלכסוניות מעוגלות 24">
            <a:extLst>
              <a:ext uri="{FF2B5EF4-FFF2-40B4-BE49-F238E27FC236}">
                <a16:creationId xmlns:a16="http://schemas.microsoft.com/office/drawing/2014/main" id="{DB8C567F-77C3-4EBF-B83F-1CD03C69738A}"/>
              </a:ext>
            </a:extLst>
          </p:cNvPr>
          <p:cNvSpPr/>
          <p:nvPr/>
        </p:nvSpPr>
        <p:spPr>
          <a:xfrm>
            <a:off x="1006549" y="1016120"/>
            <a:ext cx="7421704" cy="1148362"/>
          </a:xfrm>
          <a:prstGeom prst="round2DiagRect">
            <a:avLst/>
          </a:prstGeom>
        </p:spPr>
        <p:style>
          <a:lnRef idx="1">
            <a:schemeClr val="accent3"/>
          </a:lnRef>
          <a:fillRef idx="2">
            <a:schemeClr val="accent3"/>
          </a:fillRef>
          <a:effectRef idx="1">
            <a:schemeClr val="accent3"/>
          </a:effectRef>
          <a:fontRef idx="minor">
            <a:schemeClr val="dk1"/>
          </a:fontRef>
        </p:style>
        <p:txBody>
          <a:bodyPr rtlCol="1" anchor="ctr"/>
          <a:lstStyle/>
          <a:p>
            <a:pPr marL="114300" marR="0" lvl="0" algn="r" defTabSz="914400" rtl="1" eaLnBrk="1" fontAlgn="auto" latinLnBrk="0" hangingPunct="1">
              <a:spcBef>
                <a:spcPts val="0"/>
              </a:spcBef>
              <a:spcAft>
                <a:spcPts val="0"/>
              </a:spcAft>
              <a:buClr>
                <a:srgbClr val="087BF8"/>
              </a:buClr>
              <a:buSzPts val="1800"/>
              <a:tabLst/>
              <a:defRPr/>
            </a:pPr>
            <a:r>
              <a:rPr kumimoji="0" lang="he-IL" sz="1200" i="0" strike="noStrike" kern="0" cap="none" spc="0" normalizeH="0" baseline="0" noProof="0">
                <a:ln>
                  <a:noFill/>
                </a:ln>
                <a:solidFill>
                  <a:srgbClr val="595959"/>
                </a:solidFill>
                <a:effectLst/>
                <a:uLnTx/>
                <a:uFillTx/>
                <a:latin typeface="Assistant"/>
                <a:cs typeface="Assistant"/>
                <a:sym typeface="Assistant"/>
              </a:rPr>
              <a:t>כדי לבחון </a:t>
            </a:r>
            <a:r>
              <a:rPr lang="he-IL" sz="1200">
                <a:solidFill>
                  <a:srgbClr val="595959"/>
                </a:solidFill>
                <a:latin typeface="Assistant"/>
                <a:cs typeface="Assistant"/>
                <a:sym typeface="Assistant"/>
              </a:rPr>
              <a:t>את השאלה הנ"ל </a:t>
            </a:r>
            <a:r>
              <a:rPr kumimoji="0" lang="he-IL" sz="1200" i="0" strike="noStrike" kern="0" cap="none" spc="0" normalizeH="0" baseline="0" noProof="0">
                <a:ln>
                  <a:noFill/>
                </a:ln>
                <a:solidFill>
                  <a:srgbClr val="595959"/>
                </a:solidFill>
                <a:effectLst/>
                <a:uLnTx/>
                <a:uFillTx/>
                <a:latin typeface="Assistant"/>
                <a:cs typeface="Assistant"/>
                <a:sym typeface="Assistant"/>
              </a:rPr>
              <a:t>מיינו את הילדים פעם נוספת ע"פ שלוש קבוצות חדשות:</a:t>
            </a:r>
          </a:p>
          <a:p>
            <a:pPr marL="114300" marR="0" lvl="0" algn="r" defTabSz="914400" rtl="1" eaLnBrk="1" fontAlgn="auto" latinLnBrk="0" hangingPunct="1">
              <a:spcBef>
                <a:spcPts val="0"/>
              </a:spcBef>
              <a:spcAft>
                <a:spcPts val="0"/>
              </a:spcAft>
              <a:buClr>
                <a:srgbClr val="087BF8"/>
              </a:buClr>
              <a:buSzPts val="1800"/>
              <a:tabLst/>
              <a:defRPr/>
            </a:pPr>
            <a:endParaRPr kumimoji="0" lang="he-IL" sz="600" i="0" strike="noStrike" kern="0" cap="none" spc="0" normalizeH="0" baseline="0" noProof="0">
              <a:ln>
                <a:noFill/>
              </a:ln>
              <a:solidFill>
                <a:srgbClr val="595959"/>
              </a:solidFill>
              <a:effectLst/>
              <a:uLnTx/>
              <a:uFillTx/>
              <a:latin typeface="Assistant"/>
              <a:cs typeface="Assistant"/>
              <a:sym typeface="Assistant"/>
            </a:endParaRPr>
          </a:p>
          <a:p>
            <a:pPr marL="114300" marR="0" lvl="0" algn="r" defTabSz="914400" rtl="1" eaLnBrk="1" fontAlgn="auto" latinLnBrk="0" hangingPunct="1">
              <a:spcBef>
                <a:spcPts val="0"/>
              </a:spcBef>
              <a:spcAft>
                <a:spcPts val="0"/>
              </a:spcAft>
              <a:buClr>
                <a:srgbClr val="087BF8"/>
              </a:buClr>
              <a:buSzPts val="1800"/>
              <a:tabLst/>
              <a:defRPr/>
            </a:pPr>
            <a:r>
              <a:rPr kumimoji="0" lang="he-IL" sz="1200" i="0" strike="noStrike" kern="0" cap="none" spc="0" normalizeH="0" baseline="0" noProof="0">
                <a:ln>
                  <a:noFill/>
                </a:ln>
                <a:solidFill>
                  <a:srgbClr val="595959"/>
                </a:solidFill>
                <a:effectLst/>
                <a:uLnTx/>
                <a:uFillTx/>
                <a:latin typeface="Assistant"/>
                <a:cs typeface="Assistant"/>
                <a:sym typeface="Assistant"/>
              </a:rPr>
              <a:t>1)  </a:t>
            </a:r>
            <a:r>
              <a:rPr kumimoji="0" lang="he-IL" sz="1200" b="1" i="0" strike="noStrike" kern="0" cap="none" spc="0" normalizeH="0" baseline="0" noProof="0">
                <a:ln>
                  <a:noFill/>
                </a:ln>
                <a:solidFill>
                  <a:srgbClr val="595959"/>
                </a:solidFill>
                <a:effectLst/>
                <a:uLnTx/>
                <a:uFillTx/>
                <a:latin typeface="Assistant"/>
                <a:cs typeface="Assistant"/>
                <a:sym typeface="Assistant"/>
              </a:rPr>
              <a:t>בעלי הישגים נמוכים מאוד בקריאה </a:t>
            </a:r>
            <a:r>
              <a:rPr kumimoji="0" lang="he-IL" sz="1200" i="0" strike="noStrike" kern="0" cap="none" spc="0" normalizeH="0" baseline="0" noProof="0">
                <a:ln>
                  <a:noFill/>
                </a:ln>
                <a:solidFill>
                  <a:srgbClr val="595959"/>
                </a:solidFill>
                <a:effectLst/>
                <a:uLnTx/>
                <a:uFillTx/>
                <a:latin typeface="Assistant"/>
                <a:cs typeface="Assistant"/>
                <a:sym typeface="Assistant"/>
              </a:rPr>
              <a:t>– קבוצת הילדים שהמשיכה להתקשות בקריאה גם בסוף כיתה א.</a:t>
            </a:r>
          </a:p>
          <a:p>
            <a:pPr marL="114300" marR="0" lvl="0" algn="r" defTabSz="914400" rtl="1" eaLnBrk="1" fontAlgn="auto" latinLnBrk="0" hangingPunct="1">
              <a:spcBef>
                <a:spcPts val="0"/>
              </a:spcBef>
              <a:spcAft>
                <a:spcPts val="0"/>
              </a:spcAft>
              <a:buClr>
                <a:srgbClr val="087BF8"/>
              </a:buClr>
              <a:buSzPts val="1800"/>
              <a:tabLst/>
              <a:defRPr/>
            </a:pPr>
            <a:r>
              <a:rPr kumimoji="0" lang="he-IL" sz="1200" i="0" strike="noStrike" kern="0" cap="none" spc="0" normalizeH="0" baseline="0" noProof="0">
                <a:ln>
                  <a:noFill/>
                </a:ln>
                <a:solidFill>
                  <a:srgbClr val="595959"/>
                </a:solidFill>
                <a:effectLst/>
                <a:uLnTx/>
                <a:uFillTx/>
                <a:latin typeface="Assistant"/>
                <a:cs typeface="Assistant"/>
                <a:sym typeface="Assistant"/>
              </a:rPr>
              <a:t>2) </a:t>
            </a:r>
            <a:r>
              <a:rPr kumimoji="0" lang="he-IL" sz="1200" b="1" i="0" strike="noStrike" kern="0" cap="none" spc="0" normalizeH="0" baseline="0" noProof="0">
                <a:ln>
                  <a:noFill/>
                </a:ln>
                <a:solidFill>
                  <a:srgbClr val="595959"/>
                </a:solidFill>
                <a:effectLst/>
                <a:uLnTx/>
                <a:uFillTx/>
                <a:latin typeface="Assistant"/>
                <a:cs typeface="Assistant"/>
                <a:sym typeface="Assistant"/>
              </a:rPr>
              <a:t>ילדים שהשתפרו בקריאה </a:t>
            </a:r>
            <a:r>
              <a:rPr kumimoji="0" lang="he-IL" sz="1200" i="0" strike="noStrike" kern="0" cap="none" spc="0" normalizeH="0" baseline="0" noProof="0">
                <a:ln>
                  <a:noFill/>
                </a:ln>
                <a:solidFill>
                  <a:srgbClr val="595959"/>
                </a:solidFill>
                <a:effectLst/>
                <a:uLnTx/>
                <a:uFillTx/>
                <a:latin typeface="Assistant"/>
                <a:cs typeface="Assistant"/>
                <a:sym typeface="Assistant"/>
              </a:rPr>
              <a:t>– קבוצת הילדים שהתקשו בסוף הגן אך השתפרו במהלך כיתה א.</a:t>
            </a:r>
          </a:p>
          <a:p>
            <a:pPr marL="114300" marR="0" lvl="0" algn="r" defTabSz="914400" rtl="1" eaLnBrk="1" fontAlgn="auto" latinLnBrk="0" hangingPunct="1">
              <a:spcBef>
                <a:spcPts val="0"/>
              </a:spcBef>
              <a:spcAft>
                <a:spcPts val="0"/>
              </a:spcAft>
              <a:buClr>
                <a:srgbClr val="087BF8"/>
              </a:buClr>
              <a:buSzPts val="1800"/>
              <a:tabLst/>
              <a:defRPr/>
            </a:pPr>
            <a:r>
              <a:rPr kumimoji="0" lang="he-IL" sz="1200" i="0" strike="noStrike" kern="0" cap="none" spc="0" normalizeH="0" baseline="0" noProof="0">
                <a:ln>
                  <a:noFill/>
                </a:ln>
                <a:solidFill>
                  <a:srgbClr val="595959"/>
                </a:solidFill>
                <a:effectLst/>
                <a:uLnTx/>
                <a:uFillTx/>
                <a:latin typeface="Assistant"/>
                <a:cs typeface="Assistant"/>
                <a:sym typeface="Assistant"/>
              </a:rPr>
              <a:t>3) </a:t>
            </a:r>
            <a:r>
              <a:rPr kumimoji="0" lang="he-IL" sz="1200" b="1" i="0" strike="noStrike" kern="0" cap="none" spc="0" normalizeH="0" baseline="0" noProof="0">
                <a:ln>
                  <a:noFill/>
                </a:ln>
                <a:solidFill>
                  <a:srgbClr val="595959"/>
                </a:solidFill>
                <a:effectLst/>
                <a:uLnTx/>
                <a:uFillTx/>
                <a:latin typeface="Assistant"/>
                <a:cs typeface="Assistant"/>
                <a:sym typeface="Assistant"/>
              </a:rPr>
              <a:t>בעלי הישגים טובים מאוד בקריאה </a:t>
            </a:r>
            <a:r>
              <a:rPr kumimoji="0" lang="he-IL" sz="1200" i="0" strike="noStrike" kern="0" cap="none" spc="0" normalizeH="0" baseline="0" noProof="0">
                <a:ln>
                  <a:noFill/>
                </a:ln>
                <a:solidFill>
                  <a:srgbClr val="595959"/>
                </a:solidFill>
                <a:effectLst/>
                <a:uLnTx/>
                <a:uFillTx/>
                <a:latin typeface="Assistant"/>
                <a:cs typeface="Assistant"/>
                <a:sym typeface="Assistant"/>
              </a:rPr>
              <a:t>– ילדים שקראו היטב בסוף הגן ושימרו את היכולת הזו. </a:t>
            </a:r>
          </a:p>
        </p:txBody>
      </p:sp>
      <p:sp>
        <p:nvSpPr>
          <p:cNvPr id="33" name="מציין מיקום טקסט 2">
            <a:extLst>
              <a:ext uri="{FF2B5EF4-FFF2-40B4-BE49-F238E27FC236}">
                <a16:creationId xmlns:a16="http://schemas.microsoft.com/office/drawing/2014/main" id="{8EB73E08-F506-448F-9898-EACDD3CA9A14}"/>
              </a:ext>
            </a:extLst>
          </p:cNvPr>
          <p:cNvSpPr txBox="1">
            <a:spLocks/>
          </p:cNvSpPr>
          <p:nvPr/>
        </p:nvSpPr>
        <p:spPr>
          <a:xfrm>
            <a:off x="6577136" y="2731391"/>
            <a:ext cx="2324986" cy="11483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1">
              <a:lnSpc>
                <a:spcPct val="115000"/>
              </a:lnSpc>
              <a:spcBef>
                <a:spcPts val="0"/>
              </a:spcBef>
              <a:spcAft>
                <a:spcPts val="0"/>
              </a:spcAft>
              <a:buClr>
                <a:srgbClr val="087BF8"/>
              </a:buClr>
              <a:buSzPts val="1800"/>
              <a:buFont typeface="Assistant"/>
              <a:buChar char="●"/>
              <a:defRPr sz="1800" b="0" i="0" u="none" strike="noStrike" cap="none">
                <a:solidFill>
                  <a:schemeClr val="dk2"/>
                </a:solidFill>
                <a:latin typeface="Assistant"/>
                <a:ea typeface="Assistant"/>
                <a:cs typeface="Assistant"/>
                <a:sym typeface="Assistant"/>
              </a:defRPr>
            </a:lvl1pPr>
            <a:lvl2pPr marL="914400" marR="0" lvl="1" indent="-317500" algn="l" rtl="1">
              <a:lnSpc>
                <a:spcPct val="115000"/>
              </a:lnSpc>
              <a:spcBef>
                <a:spcPts val="1600"/>
              </a:spcBef>
              <a:spcAft>
                <a:spcPts val="0"/>
              </a:spcAft>
              <a:buClr>
                <a:srgbClr val="087BF8"/>
              </a:buClr>
              <a:buSzPts val="1400"/>
              <a:buFont typeface="Assistant"/>
              <a:buChar char="○"/>
              <a:defRPr sz="1400" b="0" i="0" u="none" strike="noStrike" cap="none">
                <a:solidFill>
                  <a:schemeClr val="dk2"/>
                </a:solidFill>
                <a:latin typeface="Assistant"/>
                <a:ea typeface="Assistant"/>
                <a:cs typeface="Assistant"/>
                <a:sym typeface="Assistant"/>
              </a:defRPr>
            </a:lvl2pPr>
            <a:lvl3pPr marL="1371600" marR="0" lvl="2" indent="-317500" algn="l" rtl="1">
              <a:lnSpc>
                <a:spcPct val="115000"/>
              </a:lnSpc>
              <a:spcBef>
                <a:spcPts val="1600"/>
              </a:spcBef>
              <a:spcAft>
                <a:spcPts val="0"/>
              </a:spcAft>
              <a:buClr>
                <a:srgbClr val="087BF8"/>
              </a:buClr>
              <a:buSzPts val="1400"/>
              <a:buFont typeface="Assistant"/>
              <a:buChar char="○"/>
              <a:defRPr sz="1400" b="0" i="0" u="none" strike="noStrike" cap="none">
                <a:solidFill>
                  <a:schemeClr val="dk2"/>
                </a:solidFill>
                <a:latin typeface="Assistant"/>
                <a:ea typeface="Assistant"/>
                <a:cs typeface="Assistant"/>
                <a:sym typeface="Assistant"/>
              </a:defRPr>
            </a:lvl3pPr>
            <a:lvl4pPr marL="1828800" marR="0" lvl="3" indent="-317500" algn="l" rtl="1">
              <a:lnSpc>
                <a:spcPct val="115000"/>
              </a:lnSpc>
              <a:spcBef>
                <a:spcPts val="1600"/>
              </a:spcBef>
              <a:spcAft>
                <a:spcPts val="0"/>
              </a:spcAft>
              <a:buClr>
                <a:srgbClr val="087BF8"/>
              </a:buClr>
              <a:buSzPts val="1400"/>
              <a:buFont typeface="Assistant"/>
              <a:buChar char="○"/>
              <a:defRPr sz="1400" b="0" i="0" u="none" strike="noStrike" cap="none">
                <a:solidFill>
                  <a:schemeClr val="dk2"/>
                </a:solidFill>
                <a:latin typeface="Assistant"/>
                <a:ea typeface="Assistant"/>
                <a:cs typeface="Assistant"/>
                <a:sym typeface="Assistant"/>
              </a:defRPr>
            </a:lvl4pPr>
            <a:lvl5pPr marL="2286000" marR="0" lvl="4" indent="-317500" algn="l" rtl="1">
              <a:lnSpc>
                <a:spcPct val="115000"/>
              </a:lnSpc>
              <a:spcBef>
                <a:spcPts val="1600"/>
              </a:spcBef>
              <a:spcAft>
                <a:spcPts val="0"/>
              </a:spcAft>
              <a:buClr>
                <a:srgbClr val="087BF8"/>
              </a:buClr>
              <a:buSzPts val="1400"/>
              <a:buFont typeface="Assistant"/>
              <a:buChar char="○"/>
              <a:defRPr sz="1400" b="0" i="0" u="none" strike="noStrike" cap="none">
                <a:solidFill>
                  <a:schemeClr val="dk2"/>
                </a:solidFill>
                <a:latin typeface="Assistant"/>
                <a:ea typeface="Assistant"/>
                <a:cs typeface="Assistant"/>
                <a:sym typeface="Assistant"/>
              </a:defRPr>
            </a:lvl5pPr>
            <a:lvl6pPr marL="2743200" marR="0" lvl="5" indent="-317500" algn="l" rtl="1">
              <a:lnSpc>
                <a:spcPct val="115000"/>
              </a:lnSpc>
              <a:spcBef>
                <a:spcPts val="1600"/>
              </a:spcBef>
              <a:spcAft>
                <a:spcPts val="0"/>
              </a:spcAft>
              <a:buClr>
                <a:srgbClr val="087BF8"/>
              </a:buClr>
              <a:buSzPts val="1400"/>
              <a:buFont typeface="Assistant"/>
              <a:buChar char="○"/>
              <a:defRPr sz="1400" b="0" i="0" u="none" strike="noStrike" cap="none">
                <a:solidFill>
                  <a:schemeClr val="dk2"/>
                </a:solidFill>
                <a:latin typeface="Assistant"/>
                <a:ea typeface="Assistant"/>
                <a:cs typeface="Assistant"/>
                <a:sym typeface="Assistant"/>
              </a:defRPr>
            </a:lvl6pPr>
            <a:lvl7pPr marL="3200400" marR="0" lvl="6" indent="-317500" algn="l" rtl="1">
              <a:lnSpc>
                <a:spcPct val="115000"/>
              </a:lnSpc>
              <a:spcBef>
                <a:spcPts val="1600"/>
              </a:spcBef>
              <a:spcAft>
                <a:spcPts val="0"/>
              </a:spcAft>
              <a:buClr>
                <a:srgbClr val="087BF8"/>
              </a:buClr>
              <a:buSzPts val="1400"/>
              <a:buFont typeface="Assistant"/>
              <a:buChar char="○"/>
              <a:defRPr sz="1400" b="0" i="0" u="none" strike="noStrike" cap="none">
                <a:solidFill>
                  <a:schemeClr val="dk2"/>
                </a:solidFill>
                <a:latin typeface="Assistant"/>
                <a:ea typeface="Assistant"/>
                <a:cs typeface="Assistant"/>
                <a:sym typeface="Assistant"/>
              </a:defRPr>
            </a:lvl7pPr>
            <a:lvl8pPr marL="3657600" marR="0" lvl="7" indent="-317500" algn="l" rtl="1">
              <a:lnSpc>
                <a:spcPct val="115000"/>
              </a:lnSpc>
              <a:spcBef>
                <a:spcPts val="1600"/>
              </a:spcBef>
              <a:spcAft>
                <a:spcPts val="0"/>
              </a:spcAft>
              <a:buClr>
                <a:srgbClr val="087BF8"/>
              </a:buClr>
              <a:buSzPts val="1400"/>
              <a:buFont typeface="Assistant"/>
              <a:buChar char="○"/>
              <a:defRPr sz="1400" b="0" i="0" u="none" strike="noStrike" cap="none">
                <a:solidFill>
                  <a:schemeClr val="dk2"/>
                </a:solidFill>
                <a:latin typeface="Assistant"/>
                <a:ea typeface="Assistant"/>
                <a:cs typeface="Assistant"/>
                <a:sym typeface="Assistant"/>
              </a:defRPr>
            </a:lvl8pPr>
            <a:lvl9pPr marL="4114800" marR="0" lvl="8" indent="-317500" algn="l" rtl="1">
              <a:lnSpc>
                <a:spcPct val="115000"/>
              </a:lnSpc>
              <a:spcBef>
                <a:spcPts val="1600"/>
              </a:spcBef>
              <a:spcAft>
                <a:spcPts val="1600"/>
              </a:spcAft>
              <a:buClr>
                <a:srgbClr val="087BF8"/>
              </a:buClr>
              <a:buSzPts val="1400"/>
              <a:buFont typeface="Assistant"/>
              <a:buChar char="○"/>
              <a:defRPr sz="1400" b="0" i="0" u="none" strike="noStrike" cap="none">
                <a:solidFill>
                  <a:schemeClr val="dk2"/>
                </a:solidFill>
                <a:latin typeface="Assistant"/>
                <a:ea typeface="Assistant"/>
                <a:cs typeface="Assistant"/>
                <a:sym typeface="Assistant"/>
              </a:defRPr>
            </a:lvl9pPr>
          </a:lstStyle>
          <a:p>
            <a:pPr algn="r"/>
            <a:r>
              <a:rPr lang="he-IL" sz="1000"/>
              <a:t>לילדים שהשתפרו בקריאה היו ציונים גבוהים יותר מאשר לילדים עם ההישגים הנמוכים מאוד בכמה מדדים שנבדקו בתחילת הגן, למשל: זיכרון של רצף מילים, תפיסה חזותית ועיכוב תגובה.</a:t>
            </a:r>
          </a:p>
        </p:txBody>
      </p:sp>
      <p:sp>
        <p:nvSpPr>
          <p:cNvPr id="36" name="מציין מיקום טקסט 2">
            <a:extLst>
              <a:ext uri="{FF2B5EF4-FFF2-40B4-BE49-F238E27FC236}">
                <a16:creationId xmlns:a16="http://schemas.microsoft.com/office/drawing/2014/main" id="{A243130F-74AA-4716-95B7-B133C094C519}"/>
              </a:ext>
            </a:extLst>
          </p:cNvPr>
          <p:cNvSpPr txBox="1">
            <a:spLocks/>
          </p:cNvSpPr>
          <p:nvPr/>
        </p:nvSpPr>
        <p:spPr>
          <a:xfrm>
            <a:off x="241878" y="2731391"/>
            <a:ext cx="2955011" cy="17056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1">
              <a:lnSpc>
                <a:spcPct val="115000"/>
              </a:lnSpc>
              <a:spcBef>
                <a:spcPts val="0"/>
              </a:spcBef>
              <a:spcAft>
                <a:spcPts val="0"/>
              </a:spcAft>
              <a:buClr>
                <a:srgbClr val="087BF8"/>
              </a:buClr>
              <a:buSzPts val="1800"/>
              <a:buFont typeface="Assistant"/>
              <a:buChar char="●"/>
              <a:defRPr sz="1800" b="0" i="0" u="none" strike="noStrike" cap="none">
                <a:solidFill>
                  <a:schemeClr val="dk2"/>
                </a:solidFill>
                <a:latin typeface="Assistant"/>
                <a:ea typeface="Assistant"/>
                <a:cs typeface="Assistant"/>
                <a:sym typeface="Assistant"/>
              </a:defRPr>
            </a:lvl1pPr>
            <a:lvl2pPr marL="914400" marR="0" lvl="1" indent="-317500" algn="l" rtl="1">
              <a:lnSpc>
                <a:spcPct val="115000"/>
              </a:lnSpc>
              <a:spcBef>
                <a:spcPts val="1600"/>
              </a:spcBef>
              <a:spcAft>
                <a:spcPts val="0"/>
              </a:spcAft>
              <a:buClr>
                <a:srgbClr val="087BF8"/>
              </a:buClr>
              <a:buSzPts val="1400"/>
              <a:buFont typeface="Assistant"/>
              <a:buChar char="○"/>
              <a:defRPr sz="1400" b="0" i="0" u="none" strike="noStrike" cap="none">
                <a:solidFill>
                  <a:schemeClr val="dk2"/>
                </a:solidFill>
                <a:latin typeface="Assistant"/>
                <a:ea typeface="Assistant"/>
                <a:cs typeface="Assistant"/>
                <a:sym typeface="Assistant"/>
              </a:defRPr>
            </a:lvl2pPr>
            <a:lvl3pPr marL="1371600" marR="0" lvl="2" indent="-317500" algn="l" rtl="1">
              <a:lnSpc>
                <a:spcPct val="115000"/>
              </a:lnSpc>
              <a:spcBef>
                <a:spcPts val="1600"/>
              </a:spcBef>
              <a:spcAft>
                <a:spcPts val="0"/>
              </a:spcAft>
              <a:buClr>
                <a:srgbClr val="087BF8"/>
              </a:buClr>
              <a:buSzPts val="1400"/>
              <a:buFont typeface="Assistant"/>
              <a:buChar char="○"/>
              <a:defRPr sz="1400" b="0" i="0" u="none" strike="noStrike" cap="none">
                <a:solidFill>
                  <a:schemeClr val="dk2"/>
                </a:solidFill>
                <a:latin typeface="Assistant"/>
                <a:ea typeface="Assistant"/>
                <a:cs typeface="Assistant"/>
                <a:sym typeface="Assistant"/>
              </a:defRPr>
            </a:lvl3pPr>
            <a:lvl4pPr marL="1828800" marR="0" lvl="3" indent="-317500" algn="l" rtl="1">
              <a:lnSpc>
                <a:spcPct val="115000"/>
              </a:lnSpc>
              <a:spcBef>
                <a:spcPts val="1600"/>
              </a:spcBef>
              <a:spcAft>
                <a:spcPts val="0"/>
              </a:spcAft>
              <a:buClr>
                <a:srgbClr val="087BF8"/>
              </a:buClr>
              <a:buSzPts val="1400"/>
              <a:buFont typeface="Assistant"/>
              <a:buChar char="○"/>
              <a:defRPr sz="1400" b="0" i="0" u="none" strike="noStrike" cap="none">
                <a:solidFill>
                  <a:schemeClr val="dk2"/>
                </a:solidFill>
                <a:latin typeface="Assistant"/>
                <a:ea typeface="Assistant"/>
                <a:cs typeface="Assistant"/>
                <a:sym typeface="Assistant"/>
              </a:defRPr>
            </a:lvl4pPr>
            <a:lvl5pPr marL="2286000" marR="0" lvl="4" indent="-317500" algn="l" rtl="1">
              <a:lnSpc>
                <a:spcPct val="115000"/>
              </a:lnSpc>
              <a:spcBef>
                <a:spcPts val="1600"/>
              </a:spcBef>
              <a:spcAft>
                <a:spcPts val="0"/>
              </a:spcAft>
              <a:buClr>
                <a:srgbClr val="087BF8"/>
              </a:buClr>
              <a:buSzPts val="1400"/>
              <a:buFont typeface="Assistant"/>
              <a:buChar char="○"/>
              <a:defRPr sz="1400" b="0" i="0" u="none" strike="noStrike" cap="none">
                <a:solidFill>
                  <a:schemeClr val="dk2"/>
                </a:solidFill>
                <a:latin typeface="Assistant"/>
                <a:ea typeface="Assistant"/>
                <a:cs typeface="Assistant"/>
                <a:sym typeface="Assistant"/>
              </a:defRPr>
            </a:lvl5pPr>
            <a:lvl6pPr marL="2743200" marR="0" lvl="5" indent="-317500" algn="l" rtl="1">
              <a:lnSpc>
                <a:spcPct val="115000"/>
              </a:lnSpc>
              <a:spcBef>
                <a:spcPts val="1600"/>
              </a:spcBef>
              <a:spcAft>
                <a:spcPts val="0"/>
              </a:spcAft>
              <a:buClr>
                <a:srgbClr val="087BF8"/>
              </a:buClr>
              <a:buSzPts val="1400"/>
              <a:buFont typeface="Assistant"/>
              <a:buChar char="○"/>
              <a:defRPr sz="1400" b="0" i="0" u="none" strike="noStrike" cap="none">
                <a:solidFill>
                  <a:schemeClr val="dk2"/>
                </a:solidFill>
                <a:latin typeface="Assistant"/>
                <a:ea typeface="Assistant"/>
                <a:cs typeface="Assistant"/>
                <a:sym typeface="Assistant"/>
              </a:defRPr>
            </a:lvl6pPr>
            <a:lvl7pPr marL="3200400" marR="0" lvl="6" indent="-317500" algn="l" rtl="1">
              <a:lnSpc>
                <a:spcPct val="115000"/>
              </a:lnSpc>
              <a:spcBef>
                <a:spcPts val="1600"/>
              </a:spcBef>
              <a:spcAft>
                <a:spcPts val="0"/>
              </a:spcAft>
              <a:buClr>
                <a:srgbClr val="087BF8"/>
              </a:buClr>
              <a:buSzPts val="1400"/>
              <a:buFont typeface="Assistant"/>
              <a:buChar char="○"/>
              <a:defRPr sz="1400" b="0" i="0" u="none" strike="noStrike" cap="none">
                <a:solidFill>
                  <a:schemeClr val="dk2"/>
                </a:solidFill>
                <a:latin typeface="Assistant"/>
                <a:ea typeface="Assistant"/>
                <a:cs typeface="Assistant"/>
                <a:sym typeface="Assistant"/>
              </a:defRPr>
            </a:lvl7pPr>
            <a:lvl8pPr marL="3657600" marR="0" lvl="7" indent="-317500" algn="l" rtl="1">
              <a:lnSpc>
                <a:spcPct val="115000"/>
              </a:lnSpc>
              <a:spcBef>
                <a:spcPts val="1600"/>
              </a:spcBef>
              <a:spcAft>
                <a:spcPts val="0"/>
              </a:spcAft>
              <a:buClr>
                <a:srgbClr val="087BF8"/>
              </a:buClr>
              <a:buSzPts val="1400"/>
              <a:buFont typeface="Assistant"/>
              <a:buChar char="○"/>
              <a:defRPr sz="1400" b="0" i="0" u="none" strike="noStrike" cap="none">
                <a:solidFill>
                  <a:schemeClr val="dk2"/>
                </a:solidFill>
                <a:latin typeface="Assistant"/>
                <a:ea typeface="Assistant"/>
                <a:cs typeface="Assistant"/>
                <a:sym typeface="Assistant"/>
              </a:defRPr>
            </a:lvl8pPr>
            <a:lvl9pPr marL="4114800" marR="0" lvl="8" indent="-317500" algn="l" rtl="1">
              <a:lnSpc>
                <a:spcPct val="115000"/>
              </a:lnSpc>
              <a:spcBef>
                <a:spcPts val="1600"/>
              </a:spcBef>
              <a:spcAft>
                <a:spcPts val="1600"/>
              </a:spcAft>
              <a:buClr>
                <a:srgbClr val="087BF8"/>
              </a:buClr>
              <a:buSzPts val="1400"/>
              <a:buFont typeface="Assistant"/>
              <a:buChar char="○"/>
              <a:defRPr sz="1400" b="0" i="0" u="none" strike="noStrike" cap="none">
                <a:solidFill>
                  <a:schemeClr val="dk2"/>
                </a:solidFill>
                <a:latin typeface="Assistant"/>
                <a:ea typeface="Assistant"/>
                <a:cs typeface="Assistant"/>
                <a:sym typeface="Assistant"/>
              </a:defRPr>
            </a:lvl9pPr>
          </a:lstStyle>
          <a:p>
            <a:pPr algn="r"/>
            <a:r>
              <a:rPr lang="he-IL" sz="1000"/>
              <a:t>לילדים שהשתפרו בקריאה יש פרופיל מובחן (על פי מה שנמדד בתחילת הגן):</a:t>
            </a:r>
          </a:p>
          <a:p>
            <a:pPr lvl="1" algn="r"/>
            <a:r>
              <a:rPr lang="he-IL" sz="900"/>
              <a:t>היכולות הניהוליות והזיכרון לטווח קצר הם כנראה שעזרו לילדים לרכוש את הקריאה למרות נקודת פתיחה לא מיטבית (</a:t>
            </a:r>
            <a:r>
              <a:rPr lang="he-IL" sz="900" b="1"/>
              <a:t>פיצוי</a:t>
            </a:r>
            <a:r>
              <a:rPr lang="he-IL" sz="900"/>
              <a:t>).</a:t>
            </a:r>
          </a:p>
          <a:p>
            <a:pPr lvl="1" algn="r"/>
            <a:r>
              <a:rPr lang="he-IL" sz="900" b="1"/>
              <a:t>פערים תוך-תחומיים </a:t>
            </a:r>
            <a:r>
              <a:rPr lang="he-IL" sz="900"/>
              <a:t>(בהקשר לזיכרון ובהקשר למדדים שפתיים).</a:t>
            </a:r>
          </a:p>
          <a:p>
            <a:pPr lvl="1" algn="r"/>
            <a:endParaRPr lang="he-IL" sz="900"/>
          </a:p>
        </p:txBody>
      </p:sp>
      <p:sp>
        <p:nvSpPr>
          <p:cNvPr id="16" name="מציין מיקום טקסט 2">
            <a:extLst>
              <a:ext uri="{FF2B5EF4-FFF2-40B4-BE49-F238E27FC236}">
                <a16:creationId xmlns:a16="http://schemas.microsoft.com/office/drawing/2014/main" id="{1ED2363E-EF4B-4AE6-ABC2-99D397F23E0E}"/>
              </a:ext>
            </a:extLst>
          </p:cNvPr>
          <p:cNvSpPr txBox="1">
            <a:spLocks/>
          </p:cNvSpPr>
          <p:nvPr/>
        </p:nvSpPr>
        <p:spPr>
          <a:xfrm>
            <a:off x="3196889" y="2571750"/>
            <a:ext cx="3046749" cy="1653165"/>
          </a:xfrm>
          <a:prstGeom prst="rect">
            <a:avLst/>
          </a:prstGeom>
          <a:ln/>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1">
              <a:lnSpc>
                <a:spcPct val="115000"/>
              </a:lnSpc>
              <a:spcBef>
                <a:spcPts val="0"/>
              </a:spcBef>
              <a:spcAft>
                <a:spcPts val="0"/>
              </a:spcAft>
              <a:buClr>
                <a:srgbClr val="087BF8"/>
              </a:buClr>
              <a:buSzPts val="1800"/>
              <a:buFont typeface="Assistant"/>
              <a:buChar char="●"/>
              <a:defRPr sz="1800" b="0" i="0" u="none" strike="noStrike" cap="none">
                <a:solidFill>
                  <a:schemeClr val="dk2"/>
                </a:solidFill>
                <a:latin typeface="Assistant"/>
                <a:ea typeface="Assistant"/>
                <a:cs typeface="Assistant"/>
                <a:sym typeface="Assistant"/>
              </a:defRPr>
            </a:lvl1pPr>
            <a:lvl2pPr marL="914400" marR="0" lvl="1" indent="-317500" algn="l" rtl="1">
              <a:lnSpc>
                <a:spcPct val="115000"/>
              </a:lnSpc>
              <a:spcBef>
                <a:spcPts val="1600"/>
              </a:spcBef>
              <a:spcAft>
                <a:spcPts val="0"/>
              </a:spcAft>
              <a:buClr>
                <a:srgbClr val="087BF8"/>
              </a:buClr>
              <a:buSzPts val="1400"/>
              <a:buFont typeface="Assistant"/>
              <a:buChar char="○"/>
              <a:defRPr sz="1400" b="0" i="0" u="none" strike="noStrike" cap="none">
                <a:solidFill>
                  <a:schemeClr val="dk2"/>
                </a:solidFill>
                <a:latin typeface="Assistant"/>
                <a:ea typeface="Assistant"/>
                <a:cs typeface="Assistant"/>
                <a:sym typeface="Assistant"/>
              </a:defRPr>
            </a:lvl2pPr>
            <a:lvl3pPr marL="1371600" marR="0" lvl="2" indent="-317500" algn="l" rtl="1">
              <a:lnSpc>
                <a:spcPct val="115000"/>
              </a:lnSpc>
              <a:spcBef>
                <a:spcPts val="1600"/>
              </a:spcBef>
              <a:spcAft>
                <a:spcPts val="0"/>
              </a:spcAft>
              <a:buClr>
                <a:srgbClr val="087BF8"/>
              </a:buClr>
              <a:buSzPts val="1400"/>
              <a:buFont typeface="Assistant"/>
              <a:buChar char="○"/>
              <a:defRPr sz="1400" b="0" i="0" u="none" strike="noStrike" cap="none">
                <a:solidFill>
                  <a:schemeClr val="dk2"/>
                </a:solidFill>
                <a:latin typeface="Assistant"/>
                <a:ea typeface="Assistant"/>
                <a:cs typeface="Assistant"/>
                <a:sym typeface="Assistant"/>
              </a:defRPr>
            </a:lvl3pPr>
            <a:lvl4pPr marL="1828800" marR="0" lvl="3" indent="-317500" algn="l" rtl="1">
              <a:lnSpc>
                <a:spcPct val="115000"/>
              </a:lnSpc>
              <a:spcBef>
                <a:spcPts val="1600"/>
              </a:spcBef>
              <a:spcAft>
                <a:spcPts val="0"/>
              </a:spcAft>
              <a:buClr>
                <a:srgbClr val="087BF8"/>
              </a:buClr>
              <a:buSzPts val="1400"/>
              <a:buFont typeface="Assistant"/>
              <a:buChar char="○"/>
              <a:defRPr sz="1400" b="0" i="0" u="none" strike="noStrike" cap="none">
                <a:solidFill>
                  <a:schemeClr val="dk2"/>
                </a:solidFill>
                <a:latin typeface="Assistant"/>
                <a:ea typeface="Assistant"/>
                <a:cs typeface="Assistant"/>
                <a:sym typeface="Assistant"/>
              </a:defRPr>
            </a:lvl4pPr>
            <a:lvl5pPr marL="2286000" marR="0" lvl="4" indent="-317500" algn="l" rtl="1">
              <a:lnSpc>
                <a:spcPct val="115000"/>
              </a:lnSpc>
              <a:spcBef>
                <a:spcPts val="1600"/>
              </a:spcBef>
              <a:spcAft>
                <a:spcPts val="0"/>
              </a:spcAft>
              <a:buClr>
                <a:srgbClr val="087BF8"/>
              </a:buClr>
              <a:buSzPts val="1400"/>
              <a:buFont typeface="Assistant"/>
              <a:buChar char="○"/>
              <a:defRPr sz="1400" b="0" i="0" u="none" strike="noStrike" cap="none">
                <a:solidFill>
                  <a:schemeClr val="dk2"/>
                </a:solidFill>
                <a:latin typeface="Assistant"/>
                <a:ea typeface="Assistant"/>
                <a:cs typeface="Assistant"/>
                <a:sym typeface="Assistant"/>
              </a:defRPr>
            </a:lvl5pPr>
            <a:lvl6pPr marL="2743200" marR="0" lvl="5" indent="-317500" algn="l" rtl="1">
              <a:lnSpc>
                <a:spcPct val="115000"/>
              </a:lnSpc>
              <a:spcBef>
                <a:spcPts val="1600"/>
              </a:spcBef>
              <a:spcAft>
                <a:spcPts val="0"/>
              </a:spcAft>
              <a:buClr>
                <a:srgbClr val="087BF8"/>
              </a:buClr>
              <a:buSzPts val="1400"/>
              <a:buFont typeface="Assistant"/>
              <a:buChar char="○"/>
              <a:defRPr sz="1400" b="0" i="0" u="none" strike="noStrike" cap="none">
                <a:solidFill>
                  <a:schemeClr val="dk2"/>
                </a:solidFill>
                <a:latin typeface="Assistant"/>
                <a:ea typeface="Assistant"/>
                <a:cs typeface="Assistant"/>
                <a:sym typeface="Assistant"/>
              </a:defRPr>
            </a:lvl6pPr>
            <a:lvl7pPr marL="3200400" marR="0" lvl="6" indent="-317500" algn="l" rtl="1">
              <a:lnSpc>
                <a:spcPct val="115000"/>
              </a:lnSpc>
              <a:spcBef>
                <a:spcPts val="1600"/>
              </a:spcBef>
              <a:spcAft>
                <a:spcPts val="0"/>
              </a:spcAft>
              <a:buClr>
                <a:srgbClr val="087BF8"/>
              </a:buClr>
              <a:buSzPts val="1400"/>
              <a:buFont typeface="Assistant"/>
              <a:buChar char="○"/>
              <a:defRPr sz="1400" b="0" i="0" u="none" strike="noStrike" cap="none">
                <a:solidFill>
                  <a:schemeClr val="dk2"/>
                </a:solidFill>
                <a:latin typeface="Assistant"/>
                <a:ea typeface="Assistant"/>
                <a:cs typeface="Assistant"/>
                <a:sym typeface="Assistant"/>
              </a:defRPr>
            </a:lvl7pPr>
            <a:lvl8pPr marL="3657600" marR="0" lvl="7" indent="-317500" algn="l" rtl="1">
              <a:lnSpc>
                <a:spcPct val="115000"/>
              </a:lnSpc>
              <a:spcBef>
                <a:spcPts val="1600"/>
              </a:spcBef>
              <a:spcAft>
                <a:spcPts val="0"/>
              </a:spcAft>
              <a:buClr>
                <a:srgbClr val="087BF8"/>
              </a:buClr>
              <a:buSzPts val="1400"/>
              <a:buFont typeface="Assistant"/>
              <a:buChar char="○"/>
              <a:defRPr sz="1400" b="0" i="0" u="none" strike="noStrike" cap="none">
                <a:solidFill>
                  <a:schemeClr val="dk2"/>
                </a:solidFill>
                <a:latin typeface="Assistant"/>
                <a:ea typeface="Assistant"/>
                <a:cs typeface="Assistant"/>
                <a:sym typeface="Assistant"/>
              </a:defRPr>
            </a:lvl8pPr>
            <a:lvl9pPr marL="4114800" marR="0" lvl="8" indent="-317500" algn="l" rtl="1">
              <a:lnSpc>
                <a:spcPct val="115000"/>
              </a:lnSpc>
              <a:spcBef>
                <a:spcPts val="1600"/>
              </a:spcBef>
              <a:spcAft>
                <a:spcPts val="1600"/>
              </a:spcAft>
              <a:buClr>
                <a:srgbClr val="087BF8"/>
              </a:buClr>
              <a:buSzPts val="1400"/>
              <a:buFont typeface="Assistant"/>
              <a:buChar char="○"/>
              <a:defRPr sz="1400" b="0" i="0" u="none" strike="noStrike" cap="none">
                <a:solidFill>
                  <a:schemeClr val="dk2"/>
                </a:solidFill>
                <a:latin typeface="Assistant"/>
                <a:ea typeface="Assistant"/>
                <a:cs typeface="Assistant"/>
                <a:sym typeface="Assistant"/>
              </a:defRPr>
            </a:lvl9pPr>
          </a:lstStyle>
          <a:p>
            <a:pPr marL="114300" indent="0" algn="r">
              <a:buNone/>
            </a:pPr>
            <a:r>
              <a:rPr lang="he-IL" sz="1500"/>
              <a:t>מה מאפיין ילדים שהשתפרו בקריאה?</a:t>
            </a:r>
          </a:p>
          <a:p>
            <a:pPr marL="114300" indent="0" algn="r">
              <a:buNone/>
            </a:pPr>
            <a:endParaRPr lang="he-IL" sz="1000"/>
          </a:p>
          <a:p>
            <a:pPr algn="r">
              <a:buFont typeface="Wingdings" panose="05000000000000000000" pitchFamily="2" charset="2"/>
              <a:buChar char="Ø"/>
            </a:pPr>
            <a:r>
              <a:rPr lang="he-IL" sz="1450" b="1"/>
              <a:t>חוסר בשלות </a:t>
            </a:r>
            <a:r>
              <a:rPr lang="he-IL" sz="1450"/>
              <a:t>בזמן הגן כגורם המעכב ברכישת הקריאה (ולא לקות)</a:t>
            </a:r>
          </a:p>
          <a:p>
            <a:pPr algn="r">
              <a:buFont typeface="Wingdings" panose="05000000000000000000" pitchFamily="2" charset="2"/>
              <a:buChar char="Ø"/>
            </a:pPr>
            <a:r>
              <a:rPr lang="he-IL" sz="1450"/>
              <a:t>בעלי </a:t>
            </a:r>
            <a:r>
              <a:rPr lang="he-IL" sz="1450" b="1"/>
              <a:t>מנגנונים של פיצוי</a:t>
            </a:r>
          </a:p>
          <a:p>
            <a:pPr algn="r">
              <a:buFont typeface="Wingdings" panose="05000000000000000000" pitchFamily="2" charset="2"/>
              <a:buChar char="Ø"/>
            </a:pPr>
            <a:r>
              <a:rPr lang="he-IL" sz="1450" b="1"/>
              <a:t>פערים</a:t>
            </a:r>
            <a:r>
              <a:rPr lang="he-IL" sz="1200" b="1"/>
              <a:t> </a:t>
            </a:r>
            <a:r>
              <a:rPr lang="he-IL" sz="1450" b="1"/>
              <a:t>תוך-תחומיים</a:t>
            </a:r>
          </a:p>
        </p:txBody>
      </p:sp>
      <p:sp>
        <p:nvSpPr>
          <p:cNvPr id="14" name="מלבן: פינות אלכסוניות מעוגלות 13">
            <a:hlinkClick r:id="rId5" action="ppaction://hlinksldjump"/>
            <a:extLst>
              <a:ext uri="{FF2B5EF4-FFF2-40B4-BE49-F238E27FC236}">
                <a16:creationId xmlns:a16="http://schemas.microsoft.com/office/drawing/2014/main" id="{ECA35AA0-24EC-9855-DF8F-6ECB4AD70296}"/>
              </a:ext>
            </a:extLst>
          </p:cNvPr>
          <p:cNvSpPr/>
          <p:nvPr/>
        </p:nvSpPr>
        <p:spPr>
          <a:xfrm>
            <a:off x="320334" y="4688937"/>
            <a:ext cx="1845744" cy="303574"/>
          </a:xfrm>
          <a:prstGeom prst="round2DiagRect">
            <a:avLst/>
          </a:prstGeom>
          <a:ln/>
        </p:spPr>
        <p:style>
          <a:lnRef idx="3">
            <a:schemeClr val="lt1"/>
          </a:lnRef>
          <a:fillRef idx="1">
            <a:schemeClr val="accent3"/>
          </a:fillRef>
          <a:effectRef idx="1">
            <a:schemeClr val="accent3"/>
          </a:effectRef>
          <a:fontRef idx="minor">
            <a:schemeClr val="lt1"/>
          </a:fontRef>
        </p:style>
        <p:txBody>
          <a:bodyPr rtlCol="1" anchor="ctr"/>
          <a:lstStyle/>
          <a:p>
            <a:pPr algn="ctr"/>
            <a:r>
              <a:rPr lang="he-IL" sz="1200"/>
              <a:t>חזרה לתפריט הראשי</a:t>
            </a:r>
          </a:p>
        </p:txBody>
      </p:sp>
    </p:spTree>
    <p:extLst>
      <p:ext uri="{BB962C8B-B14F-4D97-AF65-F5344CB8AC3E}">
        <p14:creationId xmlns:p14="http://schemas.microsoft.com/office/powerpoint/2010/main" val="1175552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37ECB27-1A81-47C7-9C3A-053F68E95DAB}"/>
              </a:ext>
            </a:extLst>
          </p:cNvPr>
          <p:cNvSpPr>
            <a:spLocks noGrp="1"/>
          </p:cNvSpPr>
          <p:nvPr>
            <p:ph type="title"/>
          </p:nvPr>
        </p:nvSpPr>
        <p:spPr>
          <a:xfrm>
            <a:off x="1570189" y="280828"/>
            <a:ext cx="6903365" cy="572700"/>
          </a:xfrm>
        </p:spPr>
        <p:txBody>
          <a:bodyPr>
            <a:noAutofit/>
          </a:bodyPr>
          <a:lstStyle/>
          <a:p>
            <a:pPr algn="r"/>
            <a:r>
              <a:rPr lang="he-IL" sz="2700">
                <a:solidFill>
                  <a:srgbClr val="285788"/>
                </a:solidFill>
                <a:latin typeface="Calibri"/>
                <a:cs typeface="Calibri"/>
              </a:rPr>
              <a:t>סיכום ומסקנות</a:t>
            </a:r>
          </a:p>
        </p:txBody>
      </p:sp>
      <p:sp>
        <p:nvSpPr>
          <p:cNvPr id="14" name="מציין מיקום טקסט 2">
            <a:extLst>
              <a:ext uri="{FF2B5EF4-FFF2-40B4-BE49-F238E27FC236}">
                <a16:creationId xmlns:a16="http://schemas.microsoft.com/office/drawing/2014/main" id="{8AF03B91-B90D-4650-B5DE-365F1576234F}"/>
              </a:ext>
            </a:extLst>
          </p:cNvPr>
          <p:cNvSpPr txBox="1">
            <a:spLocks/>
          </p:cNvSpPr>
          <p:nvPr/>
        </p:nvSpPr>
        <p:spPr>
          <a:xfrm>
            <a:off x="1142006" y="3231609"/>
            <a:ext cx="6718998" cy="1116752"/>
          </a:xfrm>
          <a:prstGeom prst="rect">
            <a:avLst/>
          </a:prstGeom>
          <a:noFill/>
          <a:ln>
            <a:noFill/>
            <a:prstDash val="dash"/>
          </a:ln>
        </p:spPr>
        <p:style>
          <a:lnRef idx="2">
            <a:schemeClr val="accent5"/>
          </a:lnRef>
          <a:fillRef idx="1">
            <a:schemeClr val="lt1"/>
          </a:fillRef>
          <a:effectRef idx="0">
            <a:schemeClr val="accent5"/>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1">
              <a:lnSpc>
                <a:spcPct val="115000"/>
              </a:lnSpc>
              <a:spcBef>
                <a:spcPts val="0"/>
              </a:spcBef>
              <a:spcAft>
                <a:spcPts val="0"/>
              </a:spcAft>
              <a:buClr>
                <a:srgbClr val="087BF8"/>
              </a:buClr>
              <a:buSzPts val="1800"/>
              <a:buFont typeface="Assistant"/>
              <a:buChar char="●"/>
              <a:defRPr sz="1800" b="0" i="0" u="none" strike="noStrike" cap="none">
                <a:solidFill>
                  <a:schemeClr val="dk2"/>
                </a:solidFill>
                <a:latin typeface="Assistant"/>
                <a:ea typeface="Assistant"/>
                <a:cs typeface="Assistant"/>
                <a:sym typeface="Assistant"/>
              </a:defRPr>
            </a:lvl1pPr>
            <a:lvl2pPr marL="914400" marR="0" lvl="1" indent="-317500" algn="l" rtl="1">
              <a:lnSpc>
                <a:spcPct val="115000"/>
              </a:lnSpc>
              <a:spcBef>
                <a:spcPts val="1600"/>
              </a:spcBef>
              <a:spcAft>
                <a:spcPts val="0"/>
              </a:spcAft>
              <a:buClr>
                <a:srgbClr val="087BF8"/>
              </a:buClr>
              <a:buSzPts val="1400"/>
              <a:buFont typeface="Assistant"/>
              <a:buChar char="○"/>
              <a:defRPr sz="1400" b="0" i="0" u="none" strike="noStrike" cap="none">
                <a:solidFill>
                  <a:schemeClr val="dk2"/>
                </a:solidFill>
                <a:latin typeface="Assistant"/>
                <a:ea typeface="Assistant"/>
                <a:cs typeface="Assistant"/>
                <a:sym typeface="Assistant"/>
              </a:defRPr>
            </a:lvl2pPr>
            <a:lvl3pPr marL="1371600" marR="0" lvl="2" indent="-317500" algn="l" rtl="1">
              <a:lnSpc>
                <a:spcPct val="115000"/>
              </a:lnSpc>
              <a:spcBef>
                <a:spcPts val="1600"/>
              </a:spcBef>
              <a:spcAft>
                <a:spcPts val="0"/>
              </a:spcAft>
              <a:buClr>
                <a:srgbClr val="087BF8"/>
              </a:buClr>
              <a:buSzPts val="1400"/>
              <a:buFont typeface="Assistant"/>
              <a:buChar char="○"/>
              <a:defRPr sz="1400" b="0" i="0" u="none" strike="noStrike" cap="none">
                <a:solidFill>
                  <a:schemeClr val="dk2"/>
                </a:solidFill>
                <a:latin typeface="Assistant"/>
                <a:ea typeface="Assistant"/>
                <a:cs typeface="Assistant"/>
                <a:sym typeface="Assistant"/>
              </a:defRPr>
            </a:lvl3pPr>
            <a:lvl4pPr marL="1828800" marR="0" lvl="3" indent="-317500" algn="l" rtl="1">
              <a:lnSpc>
                <a:spcPct val="115000"/>
              </a:lnSpc>
              <a:spcBef>
                <a:spcPts val="1600"/>
              </a:spcBef>
              <a:spcAft>
                <a:spcPts val="0"/>
              </a:spcAft>
              <a:buClr>
                <a:srgbClr val="087BF8"/>
              </a:buClr>
              <a:buSzPts val="1400"/>
              <a:buFont typeface="Assistant"/>
              <a:buChar char="○"/>
              <a:defRPr sz="1400" b="0" i="0" u="none" strike="noStrike" cap="none">
                <a:solidFill>
                  <a:schemeClr val="dk2"/>
                </a:solidFill>
                <a:latin typeface="Assistant"/>
                <a:ea typeface="Assistant"/>
                <a:cs typeface="Assistant"/>
                <a:sym typeface="Assistant"/>
              </a:defRPr>
            </a:lvl4pPr>
            <a:lvl5pPr marL="2286000" marR="0" lvl="4" indent="-317500" algn="l" rtl="1">
              <a:lnSpc>
                <a:spcPct val="115000"/>
              </a:lnSpc>
              <a:spcBef>
                <a:spcPts val="1600"/>
              </a:spcBef>
              <a:spcAft>
                <a:spcPts val="0"/>
              </a:spcAft>
              <a:buClr>
                <a:srgbClr val="087BF8"/>
              </a:buClr>
              <a:buSzPts val="1400"/>
              <a:buFont typeface="Assistant"/>
              <a:buChar char="○"/>
              <a:defRPr sz="1400" b="0" i="0" u="none" strike="noStrike" cap="none">
                <a:solidFill>
                  <a:schemeClr val="dk2"/>
                </a:solidFill>
                <a:latin typeface="Assistant"/>
                <a:ea typeface="Assistant"/>
                <a:cs typeface="Assistant"/>
                <a:sym typeface="Assistant"/>
              </a:defRPr>
            </a:lvl5pPr>
            <a:lvl6pPr marL="2743200" marR="0" lvl="5" indent="-317500" algn="l" rtl="1">
              <a:lnSpc>
                <a:spcPct val="115000"/>
              </a:lnSpc>
              <a:spcBef>
                <a:spcPts val="1600"/>
              </a:spcBef>
              <a:spcAft>
                <a:spcPts val="0"/>
              </a:spcAft>
              <a:buClr>
                <a:srgbClr val="087BF8"/>
              </a:buClr>
              <a:buSzPts val="1400"/>
              <a:buFont typeface="Assistant"/>
              <a:buChar char="○"/>
              <a:defRPr sz="1400" b="0" i="0" u="none" strike="noStrike" cap="none">
                <a:solidFill>
                  <a:schemeClr val="dk2"/>
                </a:solidFill>
                <a:latin typeface="Assistant"/>
                <a:ea typeface="Assistant"/>
                <a:cs typeface="Assistant"/>
                <a:sym typeface="Assistant"/>
              </a:defRPr>
            </a:lvl6pPr>
            <a:lvl7pPr marL="3200400" marR="0" lvl="6" indent="-317500" algn="l" rtl="1">
              <a:lnSpc>
                <a:spcPct val="115000"/>
              </a:lnSpc>
              <a:spcBef>
                <a:spcPts val="1600"/>
              </a:spcBef>
              <a:spcAft>
                <a:spcPts val="0"/>
              </a:spcAft>
              <a:buClr>
                <a:srgbClr val="087BF8"/>
              </a:buClr>
              <a:buSzPts val="1400"/>
              <a:buFont typeface="Assistant"/>
              <a:buChar char="○"/>
              <a:defRPr sz="1400" b="0" i="0" u="none" strike="noStrike" cap="none">
                <a:solidFill>
                  <a:schemeClr val="dk2"/>
                </a:solidFill>
                <a:latin typeface="Assistant"/>
                <a:ea typeface="Assistant"/>
                <a:cs typeface="Assistant"/>
                <a:sym typeface="Assistant"/>
              </a:defRPr>
            </a:lvl7pPr>
            <a:lvl8pPr marL="3657600" marR="0" lvl="7" indent="-317500" algn="l" rtl="1">
              <a:lnSpc>
                <a:spcPct val="115000"/>
              </a:lnSpc>
              <a:spcBef>
                <a:spcPts val="1600"/>
              </a:spcBef>
              <a:spcAft>
                <a:spcPts val="0"/>
              </a:spcAft>
              <a:buClr>
                <a:srgbClr val="087BF8"/>
              </a:buClr>
              <a:buSzPts val="1400"/>
              <a:buFont typeface="Assistant"/>
              <a:buChar char="○"/>
              <a:defRPr sz="1400" b="0" i="0" u="none" strike="noStrike" cap="none">
                <a:solidFill>
                  <a:schemeClr val="dk2"/>
                </a:solidFill>
                <a:latin typeface="Assistant"/>
                <a:ea typeface="Assistant"/>
                <a:cs typeface="Assistant"/>
                <a:sym typeface="Assistant"/>
              </a:defRPr>
            </a:lvl8pPr>
            <a:lvl9pPr marL="4114800" marR="0" lvl="8" indent="-317500" algn="l" rtl="1">
              <a:lnSpc>
                <a:spcPct val="115000"/>
              </a:lnSpc>
              <a:spcBef>
                <a:spcPts val="1600"/>
              </a:spcBef>
              <a:spcAft>
                <a:spcPts val="1600"/>
              </a:spcAft>
              <a:buClr>
                <a:srgbClr val="087BF8"/>
              </a:buClr>
              <a:buSzPts val="1400"/>
              <a:buFont typeface="Assistant"/>
              <a:buChar char="○"/>
              <a:defRPr sz="1400" b="0" i="0" u="none" strike="noStrike" cap="none">
                <a:solidFill>
                  <a:schemeClr val="dk2"/>
                </a:solidFill>
                <a:latin typeface="Assistant"/>
                <a:ea typeface="Assistant"/>
                <a:cs typeface="Assistant"/>
                <a:sym typeface="Assistant"/>
              </a:defRPr>
            </a:lvl9pPr>
          </a:lstStyle>
          <a:p>
            <a:pPr marL="114300" indent="0" algn="r">
              <a:buNone/>
            </a:pPr>
            <a:endParaRPr lang="he-IL" sz="1200">
              <a:solidFill>
                <a:srgbClr val="595959"/>
              </a:solidFill>
              <a:ea typeface="+mn-ea"/>
              <a:sym typeface="Arial"/>
            </a:endParaRPr>
          </a:p>
        </p:txBody>
      </p:sp>
      <p:sp>
        <p:nvSpPr>
          <p:cNvPr id="15" name="Google Shape;70;p2">
            <a:extLst>
              <a:ext uri="{FF2B5EF4-FFF2-40B4-BE49-F238E27FC236}">
                <a16:creationId xmlns:a16="http://schemas.microsoft.com/office/drawing/2014/main" id="{756676FF-B1F1-4A97-84B3-17291873BE7F}"/>
              </a:ext>
            </a:extLst>
          </p:cNvPr>
          <p:cNvSpPr txBox="1"/>
          <p:nvPr/>
        </p:nvSpPr>
        <p:spPr>
          <a:xfrm>
            <a:off x="1282996" y="1020026"/>
            <a:ext cx="7241184" cy="3093124"/>
          </a:xfrm>
          <a:prstGeom prst="rect">
            <a:avLst/>
          </a:prstGeom>
          <a:noFill/>
          <a:ln w="9525"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285750" marR="0" lvl="0" indent="-285750" algn="r" rtl="1">
              <a:lnSpc>
                <a:spcPct val="150000"/>
              </a:lnSpc>
              <a:spcBef>
                <a:spcPts val="0"/>
              </a:spcBef>
              <a:spcAft>
                <a:spcPts val="0"/>
              </a:spcAft>
              <a:buClr>
                <a:srgbClr val="000000"/>
              </a:buClr>
              <a:buSzPts val="1500"/>
              <a:buFont typeface="Arial" panose="020B0604020202020204" pitchFamily="34" charset="0"/>
              <a:buChar char="•"/>
            </a:pPr>
            <a:r>
              <a:rPr lang="he-IL" b="0" i="0" u="none" strike="noStrike" cap="none">
                <a:solidFill>
                  <a:schemeClr val="dk1"/>
                </a:solidFill>
                <a:latin typeface="Calibri"/>
                <a:ea typeface="Calibri"/>
                <a:cs typeface="Calibri"/>
                <a:sym typeface="Calibri"/>
              </a:rPr>
              <a:t>המחקר מראה שאפשר להבחין בין ילדים שאינם בשלים עדיין לקרוא בגן, לבין אלו שימשיכו להתקשות בקריאה גם אחרי רכישת מיומנויות בסיסיות. </a:t>
            </a:r>
          </a:p>
          <a:p>
            <a:pPr marL="285750" marR="0" lvl="0" indent="-285750" algn="r" rtl="1">
              <a:lnSpc>
                <a:spcPct val="150000"/>
              </a:lnSpc>
              <a:spcBef>
                <a:spcPts val="0"/>
              </a:spcBef>
              <a:spcAft>
                <a:spcPts val="0"/>
              </a:spcAft>
              <a:buClr>
                <a:srgbClr val="000000"/>
              </a:buClr>
              <a:buSzPts val="1500"/>
              <a:buFont typeface="Arial" panose="020B0604020202020204" pitchFamily="34" charset="0"/>
              <a:buChar char="•"/>
            </a:pPr>
            <a:r>
              <a:rPr lang="he-IL" b="0" i="0" u="none" strike="noStrike" cap="none">
                <a:solidFill>
                  <a:schemeClr val="dk1"/>
                </a:solidFill>
                <a:latin typeface="Calibri"/>
                <a:ea typeface="Calibri"/>
                <a:cs typeface="Calibri"/>
                <a:sym typeface="Calibri"/>
              </a:rPr>
              <a:t>בקרב ילדים שהצליחו לסגור את הפער, חוסר-הבשלות בזמן הגן היה הגורם המעכב ברכישת הקריאה.</a:t>
            </a:r>
          </a:p>
          <a:p>
            <a:pPr marL="285750" lvl="1" indent="-285750" algn="r" rtl="1">
              <a:lnSpc>
                <a:spcPct val="150000"/>
              </a:lnSpc>
              <a:buSzPts val="1500"/>
              <a:buFont typeface="Arial" panose="020B0604020202020204" pitchFamily="34" charset="0"/>
              <a:buChar char="•"/>
            </a:pPr>
            <a:r>
              <a:rPr lang="he-IL" b="0" i="0" u="none" strike="noStrike" cap="none">
                <a:solidFill>
                  <a:schemeClr val="tx1"/>
                </a:solidFill>
                <a:latin typeface="Calibri"/>
                <a:ea typeface="Calibri"/>
                <a:cs typeface="Calibri"/>
                <a:sym typeface="Calibri"/>
              </a:rPr>
              <a:t>מנגנונים של פיצוי באו לידי ביטוי אצל הילדים שהשתפרו. ילדים יכולים להישען על חוזקות אחרות שיש להם כדי לפצות על קשיים.</a:t>
            </a:r>
          </a:p>
          <a:p>
            <a:pPr marL="285750" lvl="1" indent="-285750" algn="r" rtl="1">
              <a:lnSpc>
                <a:spcPct val="150000"/>
              </a:lnSpc>
              <a:buSzPts val="1500"/>
              <a:buFont typeface="Arial" panose="020B0604020202020204" pitchFamily="34" charset="0"/>
              <a:buChar char="•"/>
            </a:pPr>
            <a:r>
              <a:rPr lang="he-IL" b="0" u="none" strike="noStrike" cap="none">
                <a:solidFill>
                  <a:schemeClr val="tx1"/>
                </a:solidFill>
                <a:latin typeface="Calibri"/>
                <a:ea typeface="Calibri"/>
                <a:cs typeface="Calibri"/>
                <a:sym typeface="Calibri"/>
              </a:rPr>
              <a:t>בקרב קבוצת בעלי ההישגים הנמוכים מאוד בקריאה כנראה נעדרו אותם מנגנונים בסיסיים של פיצוי ותמיכה. </a:t>
            </a:r>
            <a:endParaRPr lang="he-IL" b="0" i="0" u="none" strike="noStrike" cap="none">
              <a:solidFill>
                <a:schemeClr val="tx1"/>
              </a:solidFill>
              <a:latin typeface="Calibri"/>
              <a:ea typeface="Calibri"/>
              <a:cs typeface="Calibri"/>
              <a:sym typeface="Calibri"/>
            </a:endParaRPr>
          </a:p>
          <a:p>
            <a:pPr marL="285750" lvl="4" indent="-285750" algn="r" rtl="1">
              <a:lnSpc>
                <a:spcPct val="150000"/>
              </a:lnSpc>
              <a:buSzPts val="1500"/>
              <a:buFont typeface="Arial" panose="020B0604020202020204" pitchFamily="34" charset="0"/>
              <a:buChar char="•"/>
            </a:pPr>
            <a:r>
              <a:rPr lang="he-IL" b="0" u="none" strike="noStrike" cap="none">
                <a:solidFill>
                  <a:schemeClr val="tx1"/>
                </a:solidFill>
                <a:latin typeface="Calibri"/>
                <a:ea typeface="Calibri"/>
                <a:cs typeface="Calibri"/>
                <a:sym typeface="Calibri"/>
              </a:rPr>
              <a:t>אצל הילדים שהשתפרו נמצאו גם פערים תוך-תחומיים. הדבר עשוי להצביע על מנגנון בסיסי תקין, אך המורכבות, חוסר הבשלות והתהליך ההתפתחותי השפיעו בסופו של דבר על הביצוע במבחני הקריאה בסוף הגן. </a:t>
            </a:r>
          </a:p>
        </p:txBody>
      </p:sp>
    </p:spTree>
    <p:extLst>
      <p:ext uri="{BB962C8B-B14F-4D97-AF65-F5344CB8AC3E}">
        <p14:creationId xmlns:p14="http://schemas.microsoft.com/office/powerpoint/2010/main" val="2605849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37ECB27-1A81-47C7-9C3A-053F68E95DAB}"/>
              </a:ext>
            </a:extLst>
          </p:cNvPr>
          <p:cNvSpPr>
            <a:spLocks noGrp="1"/>
          </p:cNvSpPr>
          <p:nvPr>
            <p:ph type="title"/>
          </p:nvPr>
        </p:nvSpPr>
        <p:spPr>
          <a:xfrm>
            <a:off x="1570189" y="280828"/>
            <a:ext cx="6903365" cy="572700"/>
          </a:xfrm>
        </p:spPr>
        <p:txBody>
          <a:bodyPr>
            <a:noAutofit/>
          </a:bodyPr>
          <a:lstStyle/>
          <a:p>
            <a:pPr algn="r"/>
            <a:r>
              <a:rPr lang="he-IL" sz="2700">
                <a:solidFill>
                  <a:srgbClr val="285788"/>
                </a:solidFill>
                <a:latin typeface="Calibri"/>
                <a:cs typeface="Calibri"/>
              </a:rPr>
              <a:t>השלכות המחקר</a:t>
            </a:r>
          </a:p>
        </p:txBody>
      </p:sp>
      <p:sp>
        <p:nvSpPr>
          <p:cNvPr id="14" name="מציין מיקום טקסט 2">
            <a:extLst>
              <a:ext uri="{FF2B5EF4-FFF2-40B4-BE49-F238E27FC236}">
                <a16:creationId xmlns:a16="http://schemas.microsoft.com/office/drawing/2014/main" id="{8AF03B91-B90D-4650-B5DE-365F1576234F}"/>
              </a:ext>
            </a:extLst>
          </p:cNvPr>
          <p:cNvSpPr txBox="1">
            <a:spLocks/>
          </p:cNvSpPr>
          <p:nvPr/>
        </p:nvSpPr>
        <p:spPr>
          <a:xfrm>
            <a:off x="1142006" y="3231609"/>
            <a:ext cx="6718998" cy="1116752"/>
          </a:xfrm>
          <a:prstGeom prst="rect">
            <a:avLst/>
          </a:prstGeom>
          <a:noFill/>
          <a:ln>
            <a:noFill/>
            <a:prstDash val="dash"/>
          </a:ln>
        </p:spPr>
        <p:style>
          <a:lnRef idx="2">
            <a:schemeClr val="accent5"/>
          </a:lnRef>
          <a:fillRef idx="1">
            <a:schemeClr val="lt1"/>
          </a:fillRef>
          <a:effectRef idx="0">
            <a:schemeClr val="accent5"/>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1">
              <a:lnSpc>
                <a:spcPct val="115000"/>
              </a:lnSpc>
              <a:spcBef>
                <a:spcPts val="0"/>
              </a:spcBef>
              <a:spcAft>
                <a:spcPts val="0"/>
              </a:spcAft>
              <a:buClr>
                <a:srgbClr val="087BF8"/>
              </a:buClr>
              <a:buSzPts val="1800"/>
              <a:buFont typeface="Assistant"/>
              <a:buChar char="●"/>
              <a:defRPr sz="1800" b="0" i="0" u="none" strike="noStrike" cap="none">
                <a:solidFill>
                  <a:schemeClr val="dk2"/>
                </a:solidFill>
                <a:latin typeface="Assistant"/>
                <a:ea typeface="Assistant"/>
                <a:cs typeface="Assistant"/>
                <a:sym typeface="Assistant"/>
              </a:defRPr>
            </a:lvl1pPr>
            <a:lvl2pPr marL="914400" marR="0" lvl="1" indent="-317500" algn="l" rtl="1">
              <a:lnSpc>
                <a:spcPct val="115000"/>
              </a:lnSpc>
              <a:spcBef>
                <a:spcPts val="1600"/>
              </a:spcBef>
              <a:spcAft>
                <a:spcPts val="0"/>
              </a:spcAft>
              <a:buClr>
                <a:srgbClr val="087BF8"/>
              </a:buClr>
              <a:buSzPts val="1400"/>
              <a:buFont typeface="Assistant"/>
              <a:buChar char="○"/>
              <a:defRPr sz="1400" b="0" i="0" u="none" strike="noStrike" cap="none">
                <a:solidFill>
                  <a:schemeClr val="dk2"/>
                </a:solidFill>
                <a:latin typeface="Assistant"/>
                <a:ea typeface="Assistant"/>
                <a:cs typeface="Assistant"/>
                <a:sym typeface="Assistant"/>
              </a:defRPr>
            </a:lvl2pPr>
            <a:lvl3pPr marL="1371600" marR="0" lvl="2" indent="-317500" algn="l" rtl="1">
              <a:lnSpc>
                <a:spcPct val="115000"/>
              </a:lnSpc>
              <a:spcBef>
                <a:spcPts val="1600"/>
              </a:spcBef>
              <a:spcAft>
                <a:spcPts val="0"/>
              </a:spcAft>
              <a:buClr>
                <a:srgbClr val="087BF8"/>
              </a:buClr>
              <a:buSzPts val="1400"/>
              <a:buFont typeface="Assistant"/>
              <a:buChar char="○"/>
              <a:defRPr sz="1400" b="0" i="0" u="none" strike="noStrike" cap="none">
                <a:solidFill>
                  <a:schemeClr val="dk2"/>
                </a:solidFill>
                <a:latin typeface="Assistant"/>
                <a:ea typeface="Assistant"/>
                <a:cs typeface="Assistant"/>
                <a:sym typeface="Assistant"/>
              </a:defRPr>
            </a:lvl3pPr>
            <a:lvl4pPr marL="1828800" marR="0" lvl="3" indent="-317500" algn="l" rtl="1">
              <a:lnSpc>
                <a:spcPct val="115000"/>
              </a:lnSpc>
              <a:spcBef>
                <a:spcPts val="1600"/>
              </a:spcBef>
              <a:spcAft>
                <a:spcPts val="0"/>
              </a:spcAft>
              <a:buClr>
                <a:srgbClr val="087BF8"/>
              </a:buClr>
              <a:buSzPts val="1400"/>
              <a:buFont typeface="Assistant"/>
              <a:buChar char="○"/>
              <a:defRPr sz="1400" b="0" i="0" u="none" strike="noStrike" cap="none">
                <a:solidFill>
                  <a:schemeClr val="dk2"/>
                </a:solidFill>
                <a:latin typeface="Assistant"/>
                <a:ea typeface="Assistant"/>
                <a:cs typeface="Assistant"/>
                <a:sym typeface="Assistant"/>
              </a:defRPr>
            </a:lvl4pPr>
            <a:lvl5pPr marL="2286000" marR="0" lvl="4" indent="-317500" algn="l" rtl="1">
              <a:lnSpc>
                <a:spcPct val="115000"/>
              </a:lnSpc>
              <a:spcBef>
                <a:spcPts val="1600"/>
              </a:spcBef>
              <a:spcAft>
                <a:spcPts val="0"/>
              </a:spcAft>
              <a:buClr>
                <a:srgbClr val="087BF8"/>
              </a:buClr>
              <a:buSzPts val="1400"/>
              <a:buFont typeface="Assistant"/>
              <a:buChar char="○"/>
              <a:defRPr sz="1400" b="0" i="0" u="none" strike="noStrike" cap="none">
                <a:solidFill>
                  <a:schemeClr val="dk2"/>
                </a:solidFill>
                <a:latin typeface="Assistant"/>
                <a:ea typeface="Assistant"/>
                <a:cs typeface="Assistant"/>
                <a:sym typeface="Assistant"/>
              </a:defRPr>
            </a:lvl5pPr>
            <a:lvl6pPr marL="2743200" marR="0" lvl="5" indent="-317500" algn="l" rtl="1">
              <a:lnSpc>
                <a:spcPct val="115000"/>
              </a:lnSpc>
              <a:spcBef>
                <a:spcPts val="1600"/>
              </a:spcBef>
              <a:spcAft>
                <a:spcPts val="0"/>
              </a:spcAft>
              <a:buClr>
                <a:srgbClr val="087BF8"/>
              </a:buClr>
              <a:buSzPts val="1400"/>
              <a:buFont typeface="Assistant"/>
              <a:buChar char="○"/>
              <a:defRPr sz="1400" b="0" i="0" u="none" strike="noStrike" cap="none">
                <a:solidFill>
                  <a:schemeClr val="dk2"/>
                </a:solidFill>
                <a:latin typeface="Assistant"/>
                <a:ea typeface="Assistant"/>
                <a:cs typeface="Assistant"/>
                <a:sym typeface="Assistant"/>
              </a:defRPr>
            </a:lvl6pPr>
            <a:lvl7pPr marL="3200400" marR="0" lvl="6" indent="-317500" algn="l" rtl="1">
              <a:lnSpc>
                <a:spcPct val="115000"/>
              </a:lnSpc>
              <a:spcBef>
                <a:spcPts val="1600"/>
              </a:spcBef>
              <a:spcAft>
                <a:spcPts val="0"/>
              </a:spcAft>
              <a:buClr>
                <a:srgbClr val="087BF8"/>
              </a:buClr>
              <a:buSzPts val="1400"/>
              <a:buFont typeface="Assistant"/>
              <a:buChar char="○"/>
              <a:defRPr sz="1400" b="0" i="0" u="none" strike="noStrike" cap="none">
                <a:solidFill>
                  <a:schemeClr val="dk2"/>
                </a:solidFill>
                <a:latin typeface="Assistant"/>
                <a:ea typeface="Assistant"/>
                <a:cs typeface="Assistant"/>
                <a:sym typeface="Assistant"/>
              </a:defRPr>
            </a:lvl7pPr>
            <a:lvl8pPr marL="3657600" marR="0" lvl="7" indent="-317500" algn="l" rtl="1">
              <a:lnSpc>
                <a:spcPct val="115000"/>
              </a:lnSpc>
              <a:spcBef>
                <a:spcPts val="1600"/>
              </a:spcBef>
              <a:spcAft>
                <a:spcPts val="0"/>
              </a:spcAft>
              <a:buClr>
                <a:srgbClr val="087BF8"/>
              </a:buClr>
              <a:buSzPts val="1400"/>
              <a:buFont typeface="Assistant"/>
              <a:buChar char="○"/>
              <a:defRPr sz="1400" b="0" i="0" u="none" strike="noStrike" cap="none">
                <a:solidFill>
                  <a:schemeClr val="dk2"/>
                </a:solidFill>
                <a:latin typeface="Assistant"/>
                <a:ea typeface="Assistant"/>
                <a:cs typeface="Assistant"/>
                <a:sym typeface="Assistant"/>
              </a:defRPr>
            </a:lvl8pPr>
            <a:lvl9pPr marL="4114800" marR="0" lvl="8" indent="-317500" algn="l" rtl="1">
              <a:lnSpc>
                <a:spcPct val="115000"/>
              </a:lnSpc>
              <a:spcBef>
                <a:spcPts val="1600"/>
              </a:spcBef>
              <a:spcAft>
                <a:spcPts val="1600"/>
              </a:spcAft>
              <a:buClr>
                <a:srgbClr val="087BF8"/>
              </a:buClr>
              <a:buSzPts val="1400"/>
              <a:buFont typeface="Assistant"/>
              <a:buChar char="○"/>
              <a:defRPr sz="1400" b="0" i="0" u="none" strike="noStrike" cap="none">
                <a:solidFill>
                  <a:schemeClr val="dk2"/>
                </a:solidFill>
                <a:latin typeface="Assistant"/>
                <a:ea typeface="Assistant"/>
                <a:cs typeface="Assistant"/>
                <a:sym typeface="Assistant"/>
              </a:defRPr>
            </a:lvl9pPr>
          </a:lstStyle>
          <a:p>
            <a:pPr marL="114300" indent="0" algn="r">
              <a:buNone/>
            </a:pPr>
            <a:endParaRPr lang="he-IL" sz="1200">
              <a:solidFill>
                <a:srgbClr val="595959"/>
              </a:solidFill>
              <a:ea typeface="+mn-ea"/>
              <a:sym typeface="Arial"/>
            </a:endParaRPr>
          </a:p>
        </p:txBody>
      </p:sp>
      <p:sp>
        <p:nvSpPr>
          <p:cNvPr id="5" name="תיבת טקסט 4">
            <a:extLst>
              <a:ext uri="{FF2B5EF4-FFF2-40B4-BE49-F238E27FC236}">
                <a16:creationId xmlns:a16="http://schemas.microsoft.com/office/drawing/2014/main" id="{CB273472-2296-42FC-ACBE-23D7F26179BC}"/>
              </a:ext>
            </a:extLst>
          </p:cNvPr>
          <p:cNvSpPr txBox="1"/>
          <p:nvPr/>
        </p:nvSpPr>
        <p:spPr>
          <a:xfrm>
            <a:off x="763829" y="1111672"/>
            <a:ext cx="7616342" cy="2321085"/>
          </a:xfrm>
          <a:prstGeom prst="rect">
            <a:avLst/>
          </a:prstGeom>
          <a:noFill/>
          <a:ln>
            <a:solidFill>
              <a:schemeClr val="accent1"/>
            </a:solidFill>
          </a:ln>
        </p:spPr>
        <p:txBody>
          <a:bodyPr wrap="square" rtlCol="1">
            <a:spAutoFit/>
          </a:bodyPr>
          <a:lstStyle/>
          <a:p>
            <a:pPr marL="285750" indent="-285750" algn="r" rtl="1">
              <a:lnSpc>
                <a:spcPct val="150000"/>
              </a:lnSpc>
              <a:buFont typeface="Arial" panose="020B0604020202020204" pitchFamily="34" charset="0"/>
              <a:buChar char="•"/>
            </a:pPr>
            <a:r>
              <a:rPr lang="he-IL">
                <a:latin typeface="Calibri" panose="020F0502020204030204" pitchFamily="34" charset="0"/>
                <a:cs typeface="Calibri" panose="020F0502020204030204" pitchFamily="34" charset="0"/>
              </a:rPr>
              <a:t>חוקרים, מורים ומנהלים צריכים להביא בחשבון היבטים של התפתחות, בשלות וניסיון קודם.</a:t>
            </a:r>
          </a:p>
          <a:p>
            <a:pPr marL="285750" indent="-285750" algn="r" rtl="1">
              <a:lnSpc>
                <a:spcPct val="150000"/>
              </a:lnSpc>
              <a:buFont typeface="Arial" panose="020B0604020202020204" pitchFamily="34" charset="0"/>
              <a:buChar char="•"/>
            </a:pPr>
            <a:r>
              <a:rPr lang="he-IL">
                <a:latin typeface="Calibri" panose="020F0502020204030204" pitchFamily="34" charset="0"/>
                <a:cs typeface="Calibri" panose="020F0502020204030204" pitchFamily="34" charset="0"/>
              </a:rPr>
              <a:t>ממצאי המחקר עשויים לעזור באבחון ובאיתור מדויקים יותר של ילדים בגן שנמצאים בסיכון לקושי ברכישת הקריאה.</a:t>
            </a:r>
          </a:p>
          <a:p>
            <a:pPr marL="285750" indent="-285750" algn="r" rtl="1">
              <a:lnSpc>
                <a:spcPct val="150000"/>
              </a:lnSpc>
              <a:buFont typeface="Arial" panose="020B0604020202020204" pitchFamily="34" charset="0"/>
              <a:buChar char="•"/>
            </a:pPr>
            <a:r>
              <a:rPr lang="he-IL">
                <a:latin typeface="Calibri" panose="020F0502020204030204" pitchFamily="34" charset="0"/>
                <a:cs typeface="Calibri" panose="020F0502020204030204" pitchFamily="34" charset="0"/>
              </a:rPr>
              <a:t>בהתאם לממצאים מעלים החוקרים את האפשרות להחיל תוכניות התערבות כבר בשלבים מוקדמים. תוכניות אלו יכללו התייחסות למיומנויות הנקשרות לתפקודים הניהוליים, לזיכרון חזותי-מילולי וכן למיומנויות שפתיות מוקדמות, כמו מודעות פונולוגית. </a:t>
            </a:r>
          </a:p>
          <a:p>
            <a:pPr marL="285750" indent="-285750" algn="r" rtl="1">
              <a:lnSpc>
                <a:spcPct val="150000"/>
              </a:lnSpc>
              <a:buFont typeface="Arial" panose="020B0604020202020204" pitchFamily="34" charset="0"/>
              <a:buChar char="•"/>
            </a:pPr>
            <a:r>
              <a:rPr lang="he-IL">
                <a:latin typeface="Calibri" panose="020F0502020204030204" pitchFamily="34" charset="0"/>
                <a:cs typeface="Calibri" panose="020F0502020204030204" pitchFamily="34" charset="0"/>
              </a:rPr>
              <a:t>מחקרים עתידיים צריכים להביא בחשבון גורמים נוספים, כמו היבטים רגשיים או מוטוריים.</a:t>
            </a:r>
          </a:p>
        </p:txBody>
      </p:sp>
    </p:spTree>
    <p:extLst>
      <p:ext uri="{BB962C8B-B14F-4D97-AF65-F5344CB8AC3E}">
        <p14:creationId xmlns:p14="http://schemas.microsoft.com/office/powerpoint/2010/main" val="3654806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2"/>
          <p:cNvSpPr txBox="1">
            <a:spLocks noGrp="1"/>
          </p:cNvSpPr>
          <p:nvPr>
            <p:ph type="title"/>
          </p:nvPr>
        </p:nvSpPr>
        <p:spPr>
          <a:xfrm>
            <a:off x="1658679" y="357657"/>
            <a:ext cx="6747421" cy="572700"/>
          </a:xfrm>
          <a:prstGeom prst="rect">
            <a:avLst/>
          </a:prstGeom>
          <a:noFill/>
          <a:ln>
            <a:noFill/>
          </a:ln>
        </p:spPr>
        <p:txBody>
          <a:bodyPr spcFirstLastPara="1" wrap="square" lIns="91425" tIns="91425" rIns="91425" bIns="91425" anchor="t" anchorCtr="0">
            <a:noAutofit/>
          </a:bodyPr>
          <a:lstStyle/>
          <a:p>
            <a:pPr marL="0" lvl="0" indent="0" algn="r" rtl="1">
              <a:lnSpc>
                <a:spcPct val="100000"/>
              </a:lnSpc>
              <a:spcBef>
                <a:spcPts val="0"/>
              </a:spcBef>
              <a:spcAft>
                <a:spcPts val="0"/>
              </a:spcAft>
              <a:buSzPts val="2400"/>
              <a:buNone/>
            </a:pPr>
            <a:r>
              <a:rPr lang="he-IL" sz="2700">
                <a:solidFill>
                  <a:srgbClr val="285788"/>
                </a:solidFill>
                <a:latin typeface="Calibri"/>
                <a:ea typeface="Calibri"/>
                <a:cs typeface="Calibri"/>
                <a:sym typeface="Calibri"/>
              </a:rPr>
              <a:t>מה הניע את החוקרים לערוך את המחקר?</a:t>
            </a:r>
          </a:p>
        </p:txBody>
      </p:sp>
      <p:sp>
        <p:nvSpPr>
          <p:cNvPr id="70" name="Google Shape;70;p2"/>
          <p:cNvSpPr txBox="1"/>
          <p:nvPr/>
        </p:nvSpPr>
        <p:spPr>
          <a:xfrm>
            <a:off x="869977" y="1440686"/>
            <a:ext cx="7437263" cy="2516043"/>
          </a:xfrm>
          <a:prstGeom prst="rect">
            <a:avLst/>
          </a:prstGeom>
          <a:noFill/>
          <a:ln w="9525"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R="0" lvl="0" algn="r" rtl="1">
              <a:lnSpc>
                <a:spcPct val="150000"/>
              </a:lnSpc>
              <a:spcBef>
                <a:spcPts val="0"/>
              </a:spcBef>
              <a:spcAft>
                <a:spcPts val="0"/>
              </a:spcAft>
              <a:buClr>
                <a:srgbClr val="000000"/>
              </a:buClr>
              <a:buSzPts val="1500"/>
            </a:pPr>
            <a:r>
              <a:rPr lang="he-IL" sz="1500">
                <a:solidFill>
                  <a:schemeClr val="dk1"/>
                </a:solidFill>
                <a:latin typeface="Calibri"/>
                <a:ea typeface="Calibri"/>
                <a:cs typeface="Calibri"/>
                <a:sym typeface="Calibri"/>
              </a:rPr>
              <a:t>           </a:t>
            </a:r>
            <a:r>
              <a:rPr lang="he-IL" sz="1500" i="0" u="none" strike="noStrike" cap="none">
                <a:solidFill>
                  <a:schemeClr val="dk1"/>
                </a:solidFill>
                <a:latin typeface="Calibri"/>
                <a:ea typeface="Calibri"/>
                <a:cs typeface="Calibri"/>
                <a:sym typeface="Calibri"/>
              </a:rPr>
              <a:t>ממחקרים קודמים עולה כי קיים </a:t>
            </a:r>
            <a:r>
              <a:rPr lang="he-IL" sz="1500" b="1" i="0" u="none" strike="noStrike" cap="none">
                <a:solidFill>
                  <a:schemeClr val="dk1"/>
                </a:solidFill>
                <a:latin typeface="Calibri"/>
                <a:ea typeface="Calibri"/>
                <a:cs typeface="Calibri"/>
                <a:sym typeface="Calibri"/>
              </a:rPr>
              <a:t>אבחון יתר </a:t>
            </a:r>
            <a:r>
              <a:rPr lang="he-IL" sz="1500" i="0" u="none" strike="noStrike" cap="none">
                <a:solidFill>
                  <a:schemeClr val="dk1"/>
                </a:solidFill>
                <a:latin typeface="Calibri"/>
                <a:ea typeface="Calibri"/>
                <a:cs typeface="Calibri"/>
                <a:sym typeface="Calibri"/>
              </a:rPr>
              <a:t>של ילדים בסיכון לפתח קשיים ברכישת הקריאה. </a:t>
            </a:r>
          </a:p>
          <a:p>
            <a:pPr marR="0" lvl="0" algn="r" rtl="1">
              <a:lnSpc>
                <a:spcPct val="200000"/>
              </a:lnSpc>
              <a:spcBef>
                <a:spcPts val="0"/>
              </a:spcBef>
              <a:spcAft>
                <a:spcPts val="0"/>
              </a:spcAft>
              <a:buClr>
                <a:srgbClr val="000000"/>
              </a:buClr>
              <a:buSzPts val="1500"/>
            </a:pPr>
            <a:endParaRPr lang="he-IL" sz="1200" i="0" u="none" strike="noStrike" cap="none">
              <a:solidFill>
                <a:schemeClr val="dk1"/>
              </a:solidFill>
              <a:latin typeface="Calibri"/>
              <a:ea typeface="Calibri"/>
              <a:cs typeface="Calibri"/>
              <a:sym typeface="Calibri"/>
            </a:endParaRPr>
          </a:p>
          <a:p>
            <a:pPr marR="0" lvl="0" algn="r" rtl="1">
              <a:lnSpc>
                <a:spcPct val="150000"/>
              </a:lnSpc>
              <a:spcBef>
                <a:spcPts val="0"/>
              </a:spcBef>
              <a:spcAft>
                <a:spcPts val="0"/>
              </a:spcAft>
              <a:buClr>
                <a:srgbClr val="000000"/>
              </a:buClr>
              <a:buSzPts val="1500"/>
            </a:pPr>
            <a:r>
              <a:rPr lang="he-IL" sz="1500" b="0" i="0" u="none" strike="noStrike" cap="none">
                <a:solidFill>
                  <a:schemeClr val="dk1"/>
                </a:solidFill>
                <a:latin typeface="Calibri"/>
                <a:ea typeface="Calibri"/>
                <a:cs typeface="Calibri"/>
                <a:sym typeface="Calibri"/>
              </a:rPr>
              <a:t>          לדעת החוקרים </a:t>
            </a:r>
            <a:r>
              <a:rPr lang="he-IL" sz="1500" b="1" i="0" u="none" strike="noStrike" cap="none">
                <a:solidFill>
                  <a:schemeClr val="dk1"/>
                </a:solidFill>
                <a:latin typeface="Calibri"/>
                <a:ea typeface="Calibri"/>
                <a:cs typeface="Calibri"/>
                <a:sym typeface="Calibri"/>
              </a:rPr>
              <a:t>יש להתחשב בנתונים נוספים במהלך ביצוע המחקרים</a:t>
            </a:r>
            <a:r>
              <a:rPr lang="he-IL" sz="1500" b="0" i="0" u="none" strike="noStrike" cap="none">
                <a:solidFill>
                  <a:schemeClr val="dk1"/>
                </a:solidFill>
                <a:latin typeface="Calibri"/>
                <a:ea typeface="Calibri"/>
                <a:cs typeface="Calibri"/>
                <a:sym typeface="Calibri"/>
              </a:rPr>
              <a:t>, ביניהם שינויים</a:t>
            </a:r>
          </a:p>
          <a:p>
            <a:pPr algn="r" rtl="1">
              <a:lnSpc>
                <a:spcPct val="150000"/>
              </a:lnSpc>
              <a:buSzPts val="1500"/>
            </a:pPr>
            <a:r>
              <a:rPr lang="he-IL" sz="1500">
                <a:solidFill>
                  <a:schemeClr val="dk1"/>
                </a:solidFill>
                <a:latin typeface="Calibri"/>
                <a:ea typeface="Calibri"/>
                <a:cs typeface="Calibri"/>
                <a:sym typeface="Calibri"/>
              </a:rPr>
              <a:t>          </a:t>
            </a:r>
            <a:r>
              <a:rPr lang="he-IL" sz="1500" b="0" i="0" u="none" strike="noStrike" cap="none">
                <a:solidFill>
                  <a:schemeClr val="dk1"/>
                </a:solidFill>
                <a:latin typeface="Calibri"/>
                <a:ea typeface="Calibri"/>
                <a:cs typeface="Calibri"/>
                <a:sym typeface="Calibri"/>
              </a:rPr>
              <a:t>התפתחותיים של הילדים (בשלות).</a:t>
            </a:r>
          </a:p>
          <a:p>
            <a:pPr marR="0" lvl="0" algn="r" rtl="1">
              <a:spcBef>
                <a:spcPts val="0"/>
              </a:spcBef>
              <a:spcAft>
                <a:spcPts val="0"/>
              </a:spcAft>
              <a:buClr>
                <a:srgbClr val="000000"/>
              </a:buClr>
              <a:buSzPts val="1500"/>
            </a:pPr>
            <a:r>
              <a:rPr lang="he-IL" sz="1500">
                <a:solidFill>
                  <a:schemeClr val="dk1"/>
                </a:solidFill>
                <a:latin typeface="Calibri"/>
                <a:ea typeface="Calibri"/>
                <a:cs typeface="Calibri"/>
                <a:sym typeface="Calibri"/>
              </a:rPr>
              <a:t>          </a:t>
            </a:r>
            <a:endParaRPr lang="he-IL">
              <a:solidFill>
                <a:schemeClr val="dk1"/>
              </a:solidFill>
              <a:latin typeface="Calibri"/>
              <a:ea typeface="Calibri"/>
              <a:cs typeface="Calibri"/>
              <a:sym typeface="Calibri"/>
            </a:endParaRPr>
          </a:p>
          <a:p>
            <a:pPr marR="0" lvl="0" algn="r" rtl="1">
              <a:lnSpc>
                <a:spcPct val="150000"/>
              </a:lnSpc>
              <a:spcBef>
                <a:spcPts val="0"/>
              </a:spcBef>
              <a:spcAft>
                <a:spcPts val="0"/>
              </a:spcAft>
              <a:buClr>
                <a:srgbClr val="000000"/>
              </a:buClr>
              <a:buSzPts val="1500"/>
            </a:pPr>
            <a:r>
              <a:rPr lang="he-IL" sz="1500" b="1" i="0" u="none" strike="noStrike" cap="none">
                <a:solidFill>
                  <a:schemeClr val="dk1"/>
                </a:solidFill>
                <a:latin typeface="Calibri"/>
                <a:ea typeface="Calibri"/>
                <a:cs typeface="Calibri"/>
                <a:sym typeface="Calibri"/>
              </a:rPr>
              <a:t>          דיוק באבחנה </a:t>
            </a:r>
            <a:r>
              <a:rPr lang="he-IL" sz="1500" i="0" u="none" strike="noStrike" cap="none">
                <a:solidFill>
                  <a:schemeClr val="dk1"/>
                </a:solidFill>
                <a:latin typeface="Calibri"/>
                <a:ea typeface="Calibri"/>
                <a:cs typeface="Calibri"/>
                <a:sym typeface="Calibri"/>
              </a:rPr>
              <a:t>של</a:t>
            </a:r>
            <a:r>
              <a:rPr lang="he-IL" sz="1500" b="1" i="0" u="none" strike="noStrike" cap="none">
                <a:solidFill>
                  <a:schemeClr val="dk1"/>
                </a:solidFill>
                <a:latin typeface="Calibri"/>
                <a:ea typeface="Calibri"/>
                <a:cs typeface="Calibri"/>
                <a:sym typeface="Calibri"/>
              </a:rPr>
              <a:t> </a:t>
            </a:r>
            <a:r>
              <a:rPr lang="he-IL" sz="1500" i="0" u="none" strike="noStrike" cap="none">
                <a:solidFill>
                  <a:schemeClr val="dk1"/>
                </a:solidFill>
                <a:latin typeface="Calibri"/>
                <a:ea typeface="Calibri"/>
                <a:cs typeface="Calibri"/>
                <a:sym typeface="Calibri"/>
              </a:rPr>
              <a:t>מצבי חוסר בשלות לעומת לקות יאפשר לאתר בצורה יותר מדויקת ילדים</a:t>
            </a:r>
          </a:p>
          <a:p>
            <a:pPr marR="0" lvl="0" algn="r" rtl="1">
              <a:lnSpc>
                <a:spcPct val="150000"/>
              </a:lnSpc>
              <a:spcBef>
                <a:spcPts val="0"/>
              </a:spcBef>
              <a:spcAft>
                <a:spcPts val="0"/>
              </a:spcAft>
              <a:buClr>
                <a:srgbClr val="000000"/>
              </a:buClr>
              <a:buSzPts val="1500"/>
            </a:pPr>
            <a:r>
              <a:rPr lang="he-IL" sz="1500" b="0">
                <a:solidFill>
                  <a:schemeClr val="dk1"/>
                </a:solidFill>
                <a:latin typeface="Calibri"/>
                <a:ea typeface="Calibri"/>
                <a:cs typeface="Calibri"/>
                <a:sym typeface="Calibri"/>
              </a:rPr>
              <a:t>          </a:t>
            </a:r>
            <a:r>
              <a:rPr lang="he-IL" sz="1500" i="0" u="none" strike="noStrike" cap="none">
                <a:solidFill>
                  <a:schemeClr val="dk1"/>
                </a:solidFill>
                <a:latin typeface="Calibri"/>
                <a:ea typeface="Calibri"/>
                <a:cs typeface="Calibri"/>
                <a:sym typeface="Calibri"/>
              </a:rPr>
              <a:t>בסיכון וליישם תוכניות התערבות מתאימות.</a:t>
            </a:r>
            <a:endParaRPr lang="he-IL" sz="1500" b="0" i="0" u="none" strike="noStrike" cap="none">
              <a:solidFill>
                <a:schemeClr val="dk1"/>
              </a:solidFill>
              <a:latin typeface="Calibri"/>
              <a:ea typeface="Calibri"/>
              <a:cs typeface="Calibri"/>
              <a:sym typeface="Calibri"/>
            </a:endParaRPr>
          </a:p>
        </p:txBody>
      </p:sp>
      <p:pic>
        <p:nvPicPr>
          <p:cNvPr id="27" name="גרפיקה 26" descr="קבוצת אנשים">
            <a:extLst>
              <a:ext uri="{FF2B5EF4-FFF2-40B4-BE49-F238E27FC236}">
                <a16:creationId xmlns:a16="http://schemas.microsoft.com/office/drawing/2014/main" id="{D79D119A-D967-49ED-9815-1494CD7E54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59060" y="1512702"/>
            <a:ext cx="514963" cy="514963"/>
          </a:xfrm>
          <a:prstGeom prst="rect">
            <a:avLst/>
          </a:prstGeom>
        </p:spPr>
      </p:pic>
      <p:pic>
        <p:nvPicPr>
          <p:cNvPr id="8" name="גרפיקה 7" descr="יד פתוחה עם צמח">
            <a:extLst>
              <a:ext uri="{FF2B5EF4-FFF2-40B4-BE49-F238E27FC236}">
                <a16:creationId xmlns:a16="http://schemas.microsoft.com/office/drawing/2014/main" id="{61D9F9D7-0266-474D-A6F0-3476F922164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7808734" y="2265085"/>
            <a:ext cx="494643" cy="494643"/>
          </a:xfrm>
          <a:prstGeom prst="rect">
            <a:avLst/>
          </a:prstGeom>
        </p:spPr>
      </p:pic>
      <p:pic>
        <p:nvPicPr>
          <p:cNvPr id="3" name="גרפיקה 2" descr="זכוכית מגדלת">
            <a:extLst>
              <a:ext uri="{FF2B5EF4-FFF2-40B4-BE49-F238E27FC236}">
                <a16:creationId xmlns:a16="http://schemas.microsoft.com/office/drawing/2014/main" id="{6BC16BB4-69B8-4918-B9D3-06DC6728C95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808734" y="3172621"/>
            <a:ext cx="494644" cy="494644"/>
          </a:xfrm>
          <a:prstGeom prst="rect">
            <a:avLst/>
          </a:prstGeom>
        </p:spPr>
      </p:pic>
    </p:spTree>
    <p:extLst>
      <p:ext uri="{BB962C8B-B14F-4D97-AF65-F5344CB8AC3E}">
        <p14:creationId xmlns:p14="http://schemas.microsoft.com/office/powerpoint/2010/main" val="3470565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2"/>
          <p:cNvSpPr txBox="1">
            <a:spLocks noGrp="1"/>
          </p:cNvSpPr>
          <p:nvPr>
            <p:ph type="title"/>
          </p:nvPr>
        </p:nvSpPr>
        <p:spPr>
          <a:xfrm>
            <a:off x="2580400" y="357657"/>
            <a:ext cx="5825700" cy="572700"/>
          </a:xfrm>
          <a:prstGeom prst="rect">
            <a:avLst/>
          </a:prstGeom>
          <a:noFill/>
          <a:ln>
            <a:noFill/>
          </a:ln>
        </p:spPr>
        <p:txBody>
          <a:bodyPr spcFirstLastPara="1" wrap="square" lIns="91425" tIns="91425" rIns="91425" bIns="91425" anchor="t" anchorCtr="0">
            <a:noAutofit/>
          </a:bodyPr>
          <a:lstStyle/>
          <a:p>
            <a:pPr marL="0" lvl="0" indent="0" algn="r" rtl="1">
              <a:lnSpc>
                <a:spcPct val="100000"/>
              </a:lnSpc>
              <a:spcBef>
                <a:spcPts val="0"/>
              </a:spcBef>
              <a:spcAft>
                <a:spcPts val="0"/>
              </a:spcAft>
              <a:buSzPts val="2400"/>
              <a:buNone/>
            </a:pPr>
            <a:r>
              <a:rPr lang="he-IL" sz="2700">
                <a:solidFill>
                  <a:srgbClr val="285788"/>
                </a:solidFill>
                <a:latin typeface="Calibri"/>
                <a:ea typeface="Calibri"/>
                <a:cs typeface="Calibri"/>
                <a:sym typeface="Calibri"/>
              </a:rPr>
              <a:t>        מטרות המחקר</a:t>
            </a:r>
          </a:p>
        </p:txBody>
      </p:sp>
      <p:sp>
        <p:nvSpPr>
          <p:cNvPr id="70" name="Google Shape;70;p2"/>
          <p:cNvSpPr txBox="1"/>
          <p:nvPr/>
        </p:nvSpPr>
        <p:spPr>
          <a:xfrm>
            <a:off x="604965" y="1214090"/>
            <a:ext cx="7752004" cy="2262127"/>
          </a:xfrm>
          <a:prstGeom prst="rect">
            <a:avLst/>
          </a:prstGeom>
          <a:noFill/>
          <a:ln w="9525"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285750" marR="0" lvl="0" indent="-285750" algn="r" rtl="1">
              <a:lnSpc>
                <a:spcPct val="150000"/>
              </a:lnSpc>
              <a:spcBef>
                <a:spcPts val="0"/>
              </a:spcBef>
              <a:spcAft>
                <a:spcPts val="0"/>
              </a:spcAft>
              <a:buClr>
                <a:srgbClr val="000000"/>
              </a:buClr>
              <a:buSzPts val="1500"/>
              <a:buFont typeface="Arial" panose="020B0604020202020204" pitchFamily="34" charset="0"/>
              <a:buChar char="•"/>
            </a:pPr>
            <a:r>
              <a:rPr lang="he-IL" sz="1500" b="0" i="0" u="none" strike="noStrike" cap="none">
                <a:solidFill>
                  <a:schemeClr val="dk1"/>
                </a:solidFill>
                <a:latin typeface="Calibri"/>
                <a:ea typeface="Calibri"/>
                <a:cs typeface="Calibri"/>
                <a:sym typeface="Calibri"/>
              </a:rPr>
              <a:t>לבחון את </a:t>
            </a:r>
            <a:r>
              <a:rPr lang="he-IL" sz="1500" i="0" u="none" strike="noStrike" cap="none">
                <a:solidFill>
                  <a:schemeClr val="dk1"/>
                </a:solidFill>
                <a:latin typeface="Calibri"/>
                <a:ea typeface="Calibri"/>
                <a:cs typeface="Calibri"/>
                <a:sym typeface="Calibri"/>
              </a:rPr>
              <a:t>התהליך של לימוד הקריאה במשך שנתיים </a:t>
            </a:r>
            <a:r>
              <a:rPr lang="he-IL" sz="1500" b="0" i="0" u="none" strike="noStrike" cap="none">
                <a:solidFill>
                  <a:schemeClr val="dk1"/>
                </a:solidFill>
                <a:latin typeface="Calibri"/>
                <a:ea typeface="Calibri"/>
                <a:cs typeface="Calibri"/>
                <a:sym typeface="Calibri"/>
              </a:rPr>
              <a:t>(</a:t>
            </a:r>
            <a:r>
              <a:rPr lang="he-IL" sz="1500">
                <a:solidFill>
                  <a:schemeClr val="dk1"/>
                </a:solidFill>
                <a:latin typeface="Calibri"/>
                <a:ea typeface="Calibri"/>
                <a:cs typeface="Calibri"/>
                <a:sym typeface="Calibri"/>
              </a:rPr>
              <a:t>גן חובה, </a:t>
            </a:r>
            <a:r>
              <a:rPr lang="he-IL" sz="1500" b="0" i="0" u="none" strike="noStrike" cap="none">
                <a:solidFill>
                  <a:schemeClr val="dk1"/>
                </a:solidFill>
                <a:latin typeface="Calibri"/>
                <a:ea typeface="Calibri"/>
                <a:cs typeface="Calibri"/>
                <a:sym typeface="Calibri"/>
              </a:rPr>
              <a:t>כיתה א).</a:t>
            </a:r>
          </a:p>
          <a:p>
            <a:pPr marL="285750" marR="0" lvl="0" indent="-285750" algn="r" rtl="1">
              <a:lnSpc>
                <a:spcPct val="150000"/>
              </a:lnSpc>
              <a:spcBef>
                <a:spcPts val="0"/>
              </a:spcBef>
              <a:spcAft>
                <a:spcPts val="0"/>
              </a:spcAft>
              <a:buClr>
                <a:srgbClr val="000000"/>
              </a:buClr>
              <a:buSzPts val="1500"/>
              <a:buFont typeface="Arial" panose="020B0604020202020204" pitchFamily="34" charset="0"/>
              <a:buChar char="•"/>
            </a:pPr>
            <a:r>
              <a:rPr lang="he-IL" sz="1500" b="0" i="0" u="none" strike="noStrike" cap="none">
                <a:solidFill>
                  <a:schemeClr val="tx1"/>
                </a:solidFill>
                <a:latin typeface="Calibri"/>
                <a:ea typeface="Calibri"/>
                <a:cs typeface="Calibri"/>
                <a:sym typeface="Calibri"/>
              </a:rPr>
              <a:t>לזהות מה מאפיין </a:t>
            </a:r>
            <a:r>
              <a:rPr lang="he-IL" sz="1500">
                <a:solidFill>
                  <a:schemeClr val="tx1"/>
                </a:solidFill>
                <a:latin typeface="Calibri"/>
                <a:cs typeface="Calibri"/>
                <a:sym typeface="Calibri"/>
              </a:rPr>
              <a:t>קבוצות</a:t>
            </a:r>
            <a:r>
              <a:rPr lang="he-IL" sz="1500" b="0" i="0" u="none" strike="noStrike" cap="none">
                <a:solidFill>
                  <a:srgbClr val="FF0000"/>
                </a:solidFill>
                <a:latin typeface="Calibri"/>
                <a:ea typeface="Calibri"/>
                <a:cs typeface="Calibri"/>
                <a:sym typeface="Calibri"/>
              </a:rPr>
              <a:t> </a:t>
            </a:r>
            <a:r>
              <a:rPr lang="he-IL" sz="1500" b="0" i="0" u="none" strike="noStrike" cap="none">
                <a:solidFill>
                  <a:schemeClr val="tx1"/>
                </a:solidFill>
                <a:latin typeface="Calibri"/>
                <a:ea typeface="Calibri"/>
                <a:cs typeface="Calibri"/>
                <a:sym typeface="Calibri"/>
              </a:rPr>
              <a:t>קריאה</a:t>
            </a:r>
            <a:r>
              <a:rPr lang="he-IL" sz="1200" b="0" i="0" u="none" strike="noStrike" cap="none">
                <a:solidFill>
                  <a:schemeClr val="tx1"/>
                </a:solidFill>
                <a:latin typeface="Calibri"/>
                <a:ea typeface="Calibri"/>
                <a:cs typeface="Calibri"/>
                <a:sym typeface="Calibri"/>
              </a:rPr>
              <a:t>*</a:t>
            </a:r>
            <a:r>
              <a:rPr lang="he-IL" sz="1500" b="0" i="0" u="none" strike="noStrike" cap="none">
                <a:solidFill>
                  <a:schemeClr val="tx1"/>
                </a:solidFill>
                <a:latin typeface="Calibri"/>
                <a:ea typeface="Calibri"/>
                <a:cs typeface="Calibri"/>
                <a:sym typeface="Calibri"/>
              </a:rPr>
              <a:t> שונות.</a:t>
            </a:r>
          </a:p>
          <a:p>
            <a:pPr marL="285750" marR="0" lvl="0" indent="-285750" algn="r" rtl="1">
              <a:lnSpc>
                <a:spcPct val="150000"/>
              </a:lnSpc>
              <a:spcBef>
                <a:spcPts val="0"/>
              </a:spcBef>
              <a:spcAft>
                <a:spcPts val="0"/>
              </a:spcAft>
              <a:buClr>
                <a:srgbClr val="000000"/>
              </a:buClr>
              <a:buSzPts val="1500"/>
              <a:buFont typeface="Arial" panose="020B0604020202020204" pitchFamily="34" charset="0"/>
              <a:buChar char="•"/>
            </a:pPr>
            <a:r>
              <a:rPr lang="he-IL" sz="1500" b="0" i="0" u="none" strike="noStrike" cap="none">
                <a:solidFill>
                  <a:schemeClr val="tx1"/>
                </a:solidFill>
                <a:latin typeface="Calibri"/>
                <a:ea typeface="Calibri"/>
                <a:cs typeface="Calibri"/>
                <a:sym typeface="Calibri"/>
              </a:rPr>
              <a:t>לבדוק כיצד יכולות </a:t>
            </a:r>
            <a:r>
              <a:rPr lang="he-IL" sz="1500" i="0" u="none" strike="noStrike" cap="none">
                <a:solidFill>
                  <a:schemeClr val="tx1"/>
                </a:solidFill>
                <a:latin typeface="Calibri"/>
                <a:ea typeface="Calibri"/>
                <a:cs typeface="Calibri"/>
                <a:sym typeface="Calibri"/>
              </a:rPr>
              <a:t>שפתיות וקוגניטיביות</a:t>
            </a:r>
            <a:r>
              <a:rPr lang="he-IL" sz="1200" i="0" u="none" strike="noStrike" cap="none">
                <a:solidFill>
                  <a:schemeClr val="tx1"/>
                </a:solidFill>
                <a:latin typeface="Calibri"/>
                <a:ea typeface="Calibri"/>
                <a:cs typeface="Calibri"/>
                <a:sym typeface="Calibri"/>
              </a:rPr>
              <a:t>**</a:t>
            </a:r>
            <a:r>
              <a:rPr lang="he-IL" sz="1500" i="0" u="none" strike="noStrike" cap="none">
                <a:solidFill>
                  <a:schemeClr val="tx1"/>
                </a:solidFill>
                <a:latin typeface="Calibri"/>
                <a:ea typeface="Calibri"/>
                <a:cs typeface="Calibri"/>
                <a:sym typeface="Calibri"/>
              </a:rPr>
              <a:t> (שנמדדו בתחילת שנת גן חובה) משפיעות על תהליך רכישת הקריאה.</a:t>
            </a:r>
          </a:p>
          <a:p>
            <a:pPr marL="285750" marR="0" lvl="0" indent="-285750" algn="r" rtl="1">
              <a:lnSpc>
                <a:spcPct val="150000"/>
              </a:lnSpc>
              <a:spcBef>
                <a:spcPts val="0"/>
              </a:spcBef>
              <a:spcAft>
                <a:spcPts val="0"/>
              </a:spcAft>
              <a:buClr>
                <a:srgbClr val="000000"/>
              </a:buClr>
              <a:buSzPts val="1500"/>
              <a:buFont typeface="Arial" panose="020B0604020202020204" pitchFamily="34" charset="0"/>
              <a:buChar char="•"/>
            </a:pPr>
            <a:r>
              <a:rPr lang="he-IL" sz="1500" i="0" u="none" strike="noStrike" cap="none">
                <a:solidFill>
                  <a:schemeClr val="dk1"/>
                </a:solidFill>
                <a:latin typeface="Calibri"/>
                <a:ea typeface="Calibri"/>
                <a:cs typeface="Calibri"/>
                <a:sym typeface="Calibri"/>
              </a:rPr>
              <a:t>בשלות מול לקות </a:t>
            </a:r>
            <a:r>
              <a:rPr lang="he-IL" sz="1500" b="0" i="0" u="none" strike="noStrike" cap="none">
                <a:solidFill>
                  <a:schemeClr val="dk1"/>
                </a:solidFill>
                <a:latin typeface="Calibri"/>
                <a:ea typeface="Calibri"/>
                <a:cs typeface="Calibri"/>
                <a:sym typeface="Calibri"/>
              </a:rPr>
              <a:t>– לבדוק האם </a:t>
            </a:r>
            <a:r>
              <a:rPr lang="he-IL" sz="1500" b="0" i="0" u="none" strike="noStrike" cap="none">
                <a:solidFill>
                  <a:schemeClr val="tx1"/>
                </a:solidFill>
                <a:latin typeface="Calibri"/>
                <a:ea typeface="Calibri"/>
                <a:cs typeface="Calibri"/>
                <a:sym typeface="Calibri"/>
              </a:rPr>
              <a:t>וכיצד</a:t>
            </a:r>
            <a:r>
              <a:rPr lang="he-IL" sz="1500" b="0" i="0" u="none" strike="noStrike" cap="none">
                <a:solidFill>
                  <a:schemeClr val="dk1"/>
                </a:solidFill>
                <a:latin typeface="Calibri"/>
                <a:ea typeface="Calibri"/>
                <a:cs typeface="Calibri"/>
                <a:sym typeface="Calibri"/>
              </a:rPr>
              <a:t> ניתן להבחין בין ילדים שלא היו בשלים עדיין ללמוד לקרוא בגיל הגן אך הצליחו ללמוד לקרוא עד סוף כיתה א, לבין ילדים שהמשיכו להתקשות </a:t>
            </a:r>
            <a:r>
              <a:rPr lang="he-IL" sz="1500" b="0" i="0" u="none" strike="noStrike" cap="none">
                <a:solidFill>
                  <a:schemeClr val="tx1"/>
                </a:solidFill>
                <a:latin typeface="Calibri"/>
                <a:ea typeface="Calibri"/>
                <a:cs typeface="Calibri"/>
                <a:sym typeface="Calibri"/>
              </a:rPr>
              <a:t>בקריאה</a:t>
            </a:r>
            <a:r>
              <a:rPr lang="he-IL" sz="1500" b="0" i="0" u="none" strike="noStrike" cap="none">
                <a:solidFill>
                  <a:srgbClr val="FF0000"/>
                </a:solidFill>
                <a:latin typeface="Calibri"/>
                <a:ea typeface="Calibri"/>
                <a:cs typeface="Calibri"/>
                <a:sym typeface="Calibri"/>
              </a:rPr>
              <a:t> </a:t>
            </a:r>
            <a:r>
              <a:rPr lang="he-IL" sz="1500" b="0" i="0" u="none" strike="noStrike" cap="none">
                <a:solidFill>
                  <a:schemeClr val="dk1"/>
                </a:solidFill>
                <a:latin typeface="Calibri"/>
                <a:ea typeface="Calibri"/>
                <a:cs typeface="Calibri"/>
                <a:sym typeface="Calibri"/>
              </a:rPr>
              <a:t>גם בסוף כיתה א.</a:t>
            </a:r>
          </a:p>
        </p:txBody>
      </p:sp>
      <p:pic>
        <p:nvPicPr>
          <p:cNvPr id="4" name="גרפיקה 3" descr="פגיעה במטרה">
            <a:extLst>
              <a:ext uri="{FF2B5EF4-FFF2-40B4-BE49-F238E27FC236}">
                <a16:creationId xmlns:a16="http://schemas.microsoft.com/office/drawing/2014/main" id="{D98635D6-465C-4DB2-923E-4DE34A9926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21410" y="357657"/>
            <a:ext cx="635559" cy="635559"/>
          </a:xfrm>
          <a:prstGeom prst="rect">
            <a:avLst/>
          </a:prstGeom>
        </p:spPr>
      </p:pic>
      <p:sp>
        <p:nvSpPr>
          <p:cNvPr id="2" name="תיבת טקסט 1">
            <a:extLst>
              <a:ext uri="{FF2B5EF4-FFF2-40B4-BE49-F238E27FC236}">
                <a16:creationId xmlns:a16="http://schemas.microsoft.com/office/drawing/2014/main" id="{4138CC86-EBAF-47A6-AE47-B94926DFF7EB}"/>
              </a:ext>
            </a:extLst>
          </p:cNvPr>
          <p:cNvSpPr txBox="1"/>
          <p:nvPr/>
        </p:nvSpPr>
        <p:spPr>
          <a:xfrm>
            <a:off x="272447" y="4270317"/>
            <a:ext cx="8133653" cy="515526"/>
          </a:xfrm>
          <a:prstGeom prst="rect">
            <a:avLst/>
          </a:prstGeom>
          <a:noFill/>
        </p:spPr>
        <p:txBody>
          <a:bodyPr wrap="square" rtlCol="1">
            <a:spAutoFit/>
          </a:bodyPr>
          <a:lstStyle/>
          <a:p>
            <a:pPr algn="r" rtl="1">
              <a:lnSpc>
                <a:spcPct val="150000"/>
              </a:lnSpc>
            </a:pPr>
            <a:r>
              <a:rPr lang="he-IL" sz="1100">
                <a:solidFill>
                  <a:schemeClr val="bg1">
                    <a:lumMod val="50000"/>
                  </a:schemeClr>
                </a:solidFill>
              </a:rPr>
              <a:t>*  </a:t>
            </a:r>
            <a:r>
              <a:rPr lang="he-IL" sz="1100" b="1">
                <a:solidFill>
                  <a:schemeClr val="bg1">
                    <a:lumMod val="50000"/>
                  </a:schemeClr>
                </a:solidFill>
              </a:rPr>
              <a:t>קבוצות הקריאה </a:t>
            </a:r>
            <a:r>
              <a:rPr lang="he-IL" sz="1100">
                <a:solidFill>
                  <a:schemeClr val="bg1">
                    <a:lumMod val="50000"/>
                  </a:schemeClr>
                </a:solidFill>
              </a:rPr>
              <a:t>מבטאות ארבעה פרופילים של קוראים: מדייקים ומהירים</a:t>
            </a:r>
            <a:r>
              <a:rPr lang="en-US" sz="1100">
                <a:solidFill>
                  <a:schemeClr val="bg1">
                    <a:lumMod val="50000"/>
                  </a:schemeClr>
                </a:solidFill>
              </a:rPr>
              <a:t>;</a:t>
            </a:r>
            <a:r>
              <a:rPr lang="he-IL" sz="1100">
                <a:solidFill>
                  <a:schemeClr val="bg1">
                    <a:lumMod val="50000"/>
                  </a:schemeClr>
                </a:solidFill>
              </a:rPr>
              <a:t> מדייקים ואיטיים</a:t>
            </a:r>
            <a:r>
              <a:rPr lang="en-US" sz="1100">
                <a:solidFill>
                  <a:schemeClr val="bg1">
                    <a:lumMod val="50000"/>
                  </a:schemeClr>
                </a:solidFill>
              </a:rPr>
              <a:t>;</a:t>
            </a:r>
            <a:r>
              <a:rPr lang="he-IL" sz="1100">
                <a:solidFill>
                  <a:schemeClr val="bg1">
                    <a:lumMod val="50000"/>
                  </a:schemeClr>
                </a:solidFill>
              </a:rPr>
              <a:t> לא מדייקים ומהירים</a:t>
            </a:r>
            <a:r>
              <a:rPr lang="en-US" sz="1100">
                <a:solidFill>
                  <a:schemeClr val="bg1">
                    <a:lumMod val="50000"/>
                  </a:schemeClr>
                </a:solidFill>
              </a:rPr>
              <a:t>;</a:t>
            </a:r>
            <a:r>
              <a:rPr lang="he-IL" sz="1100">
                <a:solidFill>
                  <a:schemeClr val="bg1">
                    <a:lumMod val="50000"/>
                  </a:schemeClr>
                </a:solidFill>
              </a:rPr>
              <a:t> לא מדייקים ואיטיים.</a:t>
            </a:r>
          </a:p>
          <a:p>
            <a:pPr algn="r" rtl="1"/>
            <a:r>
              <a:rPr lang="he-IL" sz="1100">
                <a:solidFill>
                  <a:schemeClr val="bg1">
                    <a:lumMod val="50000"/>
                  </a:schemeClr>
                </a:solidFill>
              </a:rPr>
              <a:t>** </a:t>
            </a:r>
            <a:r>
              <a:rPr lang="he-IL" sz="1100" b="1">
                <a:solidFill>
                  <a:schemeClr val="bg1">
                    <a:lumMod val="50000"/>
                  </a:schemeClr>
                </a:solidFill>
              </a:rPr>
              <a:t>דוגמאות</a:t>
            </a:r>
            <a:r>
              <a:rPr lang="he-IL" sz="1100">
                <a:solidFill>
                  <a:schemeClr val="bg1">
                    <a:lumMod val="50000"/>
                  </a:schemeClr>
                </a:solidFill>
              </a:rPr>
              <a:t> </a:t>
            </a:r>
            <a:r>
              <a:rPr lang="he-IL" sz="1100" b="1">
                <a:solidFill>
                  <a:schemeClr val="bg1">
                    <a:lumMod val="50000"/>
                  </a:schemeClr>
                </a:solidFill>
              </a:rPr>
              <a:t>ליכולות שפתיות</a:t>
            </a:r>
            <a:r>
              <a:rPr lang="he-IL" sz="1100">
                <a:solidFill>
                  <a:schemeClr val="bg1">
                    <a:lumMod val="50000"/>
                  </a:schemeClr>
                </a:solidFill>
              </a:rPr>
              <a:t>: מודעות פונולוגית ואוצר מילים</a:t>
            </a:r>
            <a:r>
              <a:rPr lang="en-US" sz="1100">
                <a:solidFill>
                  <a:schemeClr val="bg1">
                    <a:lumMod val="50000"/>
                  </a:schemeClr>
                </a:solidFill>
              </a:rPr>
              <a:t>;</a:t>
            </a:r>
            <a:r>
              <a:rPr lang="he-IL" sz="1100">
                <a:solidFill>
                  <a:schemeClr val="bg1">
                    <a:lumMod val="50000"/>
                  </a:schemeClr>
                </a:solidFill>
              </a:rPr>
              <a:t> </a:t>
            </a:r>
            <a:r>
              <a:rPr lang="he-IL" sz="1100" b="1">
                <a:solidFill>
                  <a:schemeClr val="bg1">
                    <a:lumMod val="50000"/>
                  </a:schemeClr>
                </a:solidFill>
              </a:rPr>
              <a:t>דוגמאות ליכולות קוגניטיביות</a:t>
            </a:r>
            <a:r>
              <a:rPr lang="he-IL" sz="1100">
                <a:solidFill>
                  <a:schemeClr val="bg1">
                    <a:lumMod val="50000"/>
                  </a:schemeClr>
                </a:solidFill>
              </a:rPr>
              <a:t>: זיכרון של רצף מילים וקשב חזותי.</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37ECB27-1A81-47C7-9C3A-053F68E95DAB}"/>
              </a:ext>
            </a:extLst>
          </p:cNvPr>
          <p:cNvSpPr>
            <a:spLocks noGrp="1"/>
          </p:cNvSpPr>
          <p:nvPr>
            <p:ph type="title"/>
          </p:nvPr>
        </p:nvSpPr>
        <p:spPr>
          <a:xfrm>
            <a:off x="530942" y="357657"/>
            <a:ext cx="7875159" cy="572700"/>
          </a:xfrm>
        </p:spPr>
        <p:txBody>
          <a:bodyPr>
            <a:noAutofit/>
          </a:bodyPr>
          <a:lstStyle/>
          <a:p>
            <a:pPr algn="r"/>
            <a:r>
              <a:rPr lang="he-IL">
                <a:solidFill>
                  <a:srgbClr val="285788"/>
                </a:solidFill>
                <a:latin typeface="Calibri"/>
                <a:cs typeface="Calibri"/>
              </a:rPr>
              <a:t>גורמים שפתיים וקוגניטיביים שממלאים תפקיד בניבוי</a:t>
            </a:r>
            <a:r>
              <a:rPr lang="he-IL" sz="1800">
                <a:solidFill>
                  <a:srgbClr val="285788"/>
                </a:solidFill>
                <a:latin typeface="Calibri"/>
                <a:cs typeface="Calibri"/>
              </a:rPr>
              <a:t>*</a:t>
            </a:r>
            <a:r>
              <a:rPr lang="he-IL">
                <a:solidFill>
                  <a:srgbClr val="285788"/>
                </a:solidFill>
                <a:latin typeface="Calibri"/>
                <a:cs typeface="Calibri"/>
              </a:rPr>
              <a:t> רכישת הקריאה</a:t>
            </a:r>
          </a:p>
        </p:txBody>
      </p:sp>
      <p:sp>
        <p:nvSpPr>
          <p:cNvPr id="7" name="Google Shape;144;p20">
            <a:extLst>
              <a:ext uri="{FF2B5EF4-FFF2-40B4-BE49-F238E27FC236}">
                <a16:creationId xmlns:a16="http://schemas.microsoft.com/office/drawing/2014/main" id="{0E93F0E6-824F-425C-B23D-7FB05587B93F}"/>
              </a:ext>
            </a:extLst>
          </p:cNvPr>
          <p:cNvSpPr txBox="1"/>
          <p:nvPr/>
        </p:nvSpPr>
        <p:spPr>
          <a:xfrm>
            <a:off x="5192439" y="1904956"/>
            <a:ext cx="3601216" cy="2323673"/>
          </a:xfrm>
          <a:prstGeom prst="rect">
            <a:avLst/>
          </a:prstGeom>
          <a:noFill/>
          <a:ln>
            <a:noFill/>
          </a:ln>
        </p:spPr>
        <p:txBody>
          <a:bodyPr spcFirstLastPara="1" wrap="square" lIns="121900" tIns="121900" rIns="121900" bIns="121900" anchor="t" anchorCtr="0">
            <a:spAutoFit/>
          </a:bodyPr>
          <a:lstStyle/>
          <a:p>
            <a:pPr algn="ctr" defTabSz="1219170">
              <a:buFontTx/>
              <a:buNone/>
              <a:defRPr/>
            </a:pPr>
            <a:r>
              <a:rPr lang="he-IL" sz="1500" b="1">
                <a:solidFill>
                  <a:srgbClr val="595959"/>
                </a:solidFill>
                <a:latin typeface="Calibri"/>
                <a:ea typeface="Calibri"/>
                <a:cs typeface="Calibri"/>
                <a:sym typeface="Calibri"/>
              </a:rPr>
              <a:t>מצד אחד</a:t>
            </a:r>
          </a:p>
          <a:p>
            <a:pPr marL="342900" indent="-342900" algn="r" defTabSz="1219170" rtl="1">
              <a:buFont typeface="Wingdings" panose="05000000000000000000" pitchFamily="2" charset="2"/>
              <a:buChar char="§"/>
              <a:defRPr/>
            </a:pPr>
            <a:r>
              <a:rPr lang="he-IL" sz="1500">
                <a:solidFill>
                  <a:srgbClr val="595959"/>
                </a:solidFill>
                <a:latin typeface="Calibri"/>
                <a:ea typeface="Calibri"/>
                <a:cs typeface="Calibri"/>
                <a:sym typeface="Calibri"/>
              </a:rPr>
              <a:t>ליכולות שפתיות וקוגניטיביות תפקיד חשוב ברכישת הקריאה.</a:t>
            </a:r>
          </a:p>
          <a:p>
            <a:pPr marL="342900" indent="-342900" algn="r" defTabSz="1219170" rtl="1">
              <a:buFont typeface="Wingdings" panose="05000000000000000000" pitchFamily="2" charset="2"/>
              <a:buChar char="§"/>
              <a:defRPr/>
            </a:pPr>
            <a:r>
              <a:rPr lang="he-IL" sz="1500">
                <a:solidFill>
                  <a:srgbClr val="595959"/>
                </a:solidFill>
                <a:latin typeface="Calibri"/>
                <a:cs typeface="Calibri"/>
              </a:rPr>
              <a:t>במחקרים קודמים נמצאו כמה גורמים שבכוחם לנבא הצלחה (או קושי) ברכישת הקריאה. דוגמאות: מודעות פונולוגית,</a:t>
            </a:r>
            <a:r>
              <a:rPr lang="en-US" sz="1500">
                <a:solidFill>
                  <a:srgbClr val="595959"/>
                </a:solidFill>
                <a:latin typeface="Calibri"/>
                <a:cs typeface="Calibri"/>
              </a:rPr>
              <a:t> </a:t>
            </a:r>
            <a:r>
              <a:rPr lang="he-IL" sz="1500">
                <a:solidFill>
                  <a:srgbClr val="595959"/>
                </a:solidFill>
                <a:latin typeface="Calibri"/>
                <a:cs typeface="Calibri"/>
              </a:rPr>
              <a:t>זיכרון חזותי (החיוני ליצירת הידע האורתוגרפי הדרוש לקריאה), ותפקודים ניהוליים (כמו היכולת לוויסות התנהגות). </a:t>
            </a:r>
            <a:endParaRPr lang="he-IL" sz="1500">
              <a:solidFill>
                <a:srgbClr val="595959"/>
              </a:solidFill>
              <a:latin typeface="Calibri"/>
              <a:cs typeface="Calibri"/>
              <a:sym typeface="Calibri"/>
            </a:endParaRPr>
          </a:p>
        </p:txBody>
      </p:sp>
      <p:sp>
        <p:nvSpPr>
          <p:cNvPr id="10" name="Google Shape;145;p20">
            <a:extLst>
              <a:ext uri="{FF2B5EF4-FFF2-40B4-BE49-F238E27FC236}">
                <a16:creationId xmlns:a16="http://schemas.microsoft.com/office/drawing/2014/main" id="{12FC5A7C-0AE7-409C-AFF3-6B5BFB76A6AF}"/>
              </a:ext>
            </a:extLst>
          </p:cNvPr>
          <p:cNvSpPr txBox="1"/>
          <p:nvPr/>
        </p:nvSpPr>
        <p:spPr>
          <a:xfrm>
            <a:off x="234762" y="1904956"/>
            <a:ext cx="4339608" cy="2092840"/>
          </a:xfrm>
          <a:prstGeom prst="rect">
            <a:avLst/>
          </a:prstGeom>
          <a:noFill/>
          <a:ln>
            <a:noFill/>
          </a:ln>
        </p:spPr>
        <p:txBody>
          <a:bodyPr spcFirstLastPara="1" wrap="square" lIns="121900" tIns="121900" rIns="121900" bIns="121900" anchor="t" anchorCtr="0">
            <a:spAutoFit/>
          </a:bodyPr>
          <a:lstStyle/>
          <a:p>
            <a:pPr marL="0" marR="0" lvl="0" indent="0" algn="ctr" defTabSz="1219170" rtl="1" eaLnBrk="1" fontAlgn="auto" latinLnBrk="0" hangingPunct="1">
              <a:lnSpc>
                <a:spcPct val="100000"/>
              </a:lnSpc>
              <a:spcBef>
                <a:spcPts val="0"/>
              </a:spcBef>
              <a:spcAft>
                <a:spcPts val="0"/>
              </a:spcAft>
              <a:buClrTx/>
              <a:buSzTx/>
              <a:buFontTx/>
              <a:buNone/>
              <a:tabLst/>
              <a:defRPr/>
            </a:pPr>
            <a:r>
              <a:rPr kumimoji="0" lang="he-IL" sz="1500" b="1" i="0" u="none" strike="noStrike" kern="0" cap="none" spc="0" normalizeH="0" baseline="0" noProof="0">
                <a:ln>
                  <a:noFill/>
                </a:ln>
                <a:solidFill>
                  <a:srgbClr val="0C58D3"/>
                </a:solidFill>
                <a:effectLst/>
                <a:uLnTx/>
                <a:uFillTx/>
                <a:latin typeface="Calibri"/>
                <a:ea typeface="Calibri"/>
                <a:cs typeface="Calibri"/>
                <a:sym typeface="Calibri"/>
              </a:rPr>
              <a:t>מצד שני</a:t>
            </a:r>
          </a:p>
          <a:p>
            <a:pPr marL="285750" indent="-285750" algn="r" defTabSz="1219170" rtl="1">
              <a:buClrTx/>
              <a:buFont typeface="Arial" panose="020B0604020202020204" pitchFamily="34" charset="0"/>
              <a:buChar char="•"/>
              <a:defRPr/>
            </a:pPr>
            <a:r>
              <a:rPr lang="he-IL" sz="1500">
                <a:solidFill>
                  <a:srgbClr val="0C58D3"/>
                </a:solidFill>
                <a:latin typeface="Calibri"/>
                <a:cs typeface="Calibri"/>
              </a:rPr>
              <a:t>עדיין לא נקבעו הגורמים שיכולים לנבא הצלחה (או קושי) ברכישת הקריאה בצורה הטובה והתקפה ביותר. </a:t>
            </a:r>
          </a:p>
          <a:p>
            <a:pPr marL="285750" indent="-285750" algn="r" defTabSz="1219170" rtl="1">
              <a:buClrTx/>
              <a:buFont typeface="Arial" panose="020B0604020202020204" pitchFamily="34" charset="0"/>
              <a:buChar char="•"/>
              <a:defRPr/>
            </a:pPr>
            <a:r>
              <a:rPr lang="he-IL" sz="1500">
                <a:solidFill>
                  <a:srgbClr val="0C58D3"/>
                </a:solidFill>
                <a:latin typeface="Calibri"/>
                <a:cs typeface="Calibri"/>
              </a:rPr>
              <a:t>יש מחקרים המראים שהתחומים אשר מנבאים הצלחה בקריאה משתנים עם הזמן ועם החשיפה לטקסט כתוב.</a:t>
            </a:r>
          </a:p>
          <a:p>
            <a:pPr marL="285750" lvl="1" indent="-285750" algn="r" defTabSz="1219170" rtl="1">
              <a:buClrTx/>
              <a:buFont typeface="Arial" panose="020B0604020202020204" pitchFamily="34" charset="0"/>
              <a:buChar char="•"/>
              <a:defRPr/>
            </a:pPr>
            <a:r>
              <a:rPr lang="he-IL" sz="1500">
                <a:solidFill>
                  <a:srgbClr val="0C58D3"/>
                </a:solidFill>
                <a:latin typeface="Calibri"/>
                <a:cs typeface="Calibri"/>
              </a:rPr>
              <a:t>כמו כן, על-פי כותבי המאמר גורם הבשלות משמעותי וניבוי של חוסר הצלחה בקריאה יכול לנבוע מחוסר בשלות של מנגנונים ויכולות </a:t>
            </a:r>
            <a:r>
              <a:rPr lang="he-IL" sz="1500" err="1">
                <a:solidFill>
                  <a:srgbClr val="0C58D3"/>
                </a:solidFill>
                <a:latin typeface="Calibri"/>
                <a:cs typeface="Calibri"/>
              </a:rPr>
              <a:t>מסויימים</a:t>
            </a:r>
            <a:r>
              <a:rPr lang="he-IL" sz="1500">
                <a:solidFill>
                  <a:srgbClr val="0C58D3"/>
                </a:solidFill>
                <a:latin typeface="Calibri"/>
                <a:cs typeface="Calibri"/>
              </a:rPr>
              <a:t> בזמן הבדיקה.</a:t>
            </a:r>
          </a:p>
        </p:txBody>
      </p:sp>
      <p:pic>
        <p:nvPicPr>
          <p:cNvPr id="4" name="גרפיקה 3" descr="חץ עקומה בכיוון השעון">
            <a:extLst>
              <a:ext uri="{FF2B5EF4-FFF2-40B4-BE49-F238E27FC236}">
                <a16:creationId xmlns:a16="http://schemas.microsoft.com/office/drawing/2014/main" id="{5F135A35-7207-4FD6-9B69-216FFE2C0F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6055091">
            <a:off x="3890352" y="1047519"/>
            <a:ext cx="914400" cy="914400"/>
          </a:xfrm>
          <a:prstGeom prst="rect">
            <a:avLst/>
          </a:prstGeom>
        </p:spPr>
      </p:pic>
      <p:pic>
        <p:nvPicPr>
          <p:cNvPr id="6" name="גרפיקה 5" descr="חץ עקומה נגד כיוון השעון">
            <a:extLst>
              <a:ext uri="{FF2B5EF4-FFF2-40B4-BE49-F238E27FC236}">
                <a16:creationId xmlns:a16="http://schemas.microsoft.com/office/drawing/2014/main" id="{AFC9D2AC-8C5D-4007-9E6E-D7081195926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7951914">
            <a:off x="4945339" y="1134143"/>
            <a:ext cx="914400" cy="914400"/>
          </a:xfrm>
          <a:prstGeom prst="rect">
            <a:avLst/>
          </a:prstGeom>
        </p:spPr>
      </p:pic>
      <p:sp>
        <p:nvSpPr>
          <p:cNvPr id="3" name="תיבת טקסט 2">
            <a:extLst>
              <a:ext uri="{FF2B5EF4-FFF2-40B4-BE49-F238E27FC236}">
                <a16:creationId xmlns:a16="http://schemas.microsoft.com/office/drawing/2014/main" id="{14542200-4998-433E-AACA-4DA43F646EA0}"/>
              </a:ext>
            </a:extLst>
          </p:cNvPr>
          <p:cNvSpPr txBox="1"/>
          <p:nvPr/>
        </p:nvSpPr>
        <p:spPr>
          <a:xfrm>
            <a:off x="234762" y="4430695"/>
            <a:ext cx="8722315" cy="600164"/>
          </a:xfrm>
          <a:prstGeom prst="rect">
            <a:avLst/>
          </a:prstGeom>
          <a:noFill/>
        </p:spPr>
        <p:txBody>
          <a:bodyPr wrap="square" rtlCol="1">
            <a:spAutoFit/>
          </a:bodyPr>
          <a:lstStyle/>
          <a:p>
            <a:pPr algn="r" rtl="1"/>
            <a:r>
              <a:rPr lang="he-IL" sz="1100" dirty="0">
                <a:solidFill>
                  <a:schemeClr val="bg1">
                    <a:lumMod val="50000"/>
                  </a:schemeClr>
                </a:solidFill>
              </a:rPr>
              <a:t>* ניבוי – מטרת המחקר הנוכחי הייתה לאתר את הגורמים שעוזרים לזהות בשלב מוקדם ילדים שנמצאים בסיכון לפתח קשיים ברכישת הקריאה, ובה בעת למנוע אבחון יתר. בעזרת עיבודים סטטיסטיים ניתן להעריך את השפעתם של גורמים מסוימים על יכולות שונות ובעצם "לנבא" את התפתחותם. במחקר זה יכולת הקריאה מנובאת על ידי הגורמים השפתיים והקוגניטיביים. </a:t>
            </a:r>
          </a:p>
        </p:txBody>
      </p:sp>
    </p:spTree>
    <p:extLst>
      <p:ext uri="{BB962C8B-B14F-4D97-AF65-F5344CB8AC3E}">
        <p14:creationId xmlns:p14="http://schemas.microsoft.com/office/powerpoint/2010/main" val="1794990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F4030A6-3AF9-4593-ADC5-ECFEC2F98AF5}"/>
              </a:ext>
            </a:extLst>
          </p:cNvPr>
          <p:cNvSpPr>
            <a:spLocks noGrp="1"/>
          </p:cNvSpPr>
          <p:nvPr>
            <p:ph type="title"/>
          </p:nvPr>
        </p:nvSpPr>
        <p:spPr>
          <a:xfrm>
            <a:off x="4803058" y="357657"/>
            <a:ext cx="3603042" cy="572700"/>
          </a:xfrm>
        </p:spPr>
        <p:txBody>
          <a:bodyPr>
            <a:normAutofit fontScale="90000"/>
          </a:bodyPr>
          <a:lstStyle/>
          <a:p>
            <a:pPr algn="r"/>
            <a:r>
              <a:rPr lang="he-IL" sz="3000">
                <a:solidFill>
                  <a:srgbClr val="285788"/>
                </a:solidFill>
                <a:latin typeface="Calibri"/>
                <a:cs typeface="Calibri"/>
              </a:rPr>
              <a:t>שאלות המחקר המרכזיות</a:t>
            </a:r>
          </a:p>
        </p:txBody>
      </p:sp>
      <p:sp>
        <p:nvSpPr>
          <p:cNvPr id="3" name="מציין מיקום טקסט 2">
            <a:extLst>
              <a:ext uri="{FF2B5EF4-FFF2-40B4-BE49-F238E27FC236}">
                <a16:creationId xmlns:a16="http://schemas.microsoft.com/office/drawing/2014/main" id="{B390B69C-7BDE-4DF6-8C36-F3FEBED646F9}"/>
              </a:ext>
            </a:extLst>
          </p:cNvPr>
          <p:cNvSpPr>
            <a:spLocks noGrp="1"/>
          </p:cNvSpPr>
          <p:nvPr>
            <p:ph type="body" idx="1"/>
          </p:nvPr>
        </p:nvSpPr>
        <p:spPr>
          <a:xfrm>
            <a:off x="324136" y="1388449"/>
            <a:ext cx="8495728" cy="2460880"/>
          </a:xfrm>
        </p:spPr>
        <p:txBody>
          <a:bodyPr>
            <a:normAutofit fontScale="92500" lnSpcReduction="20000"/>
          </a:bodyPr>
          <a:lstStyle/>
          <a:p>
            <a:pPr algn="r">
              <a:lnSpc>
                <a:spcPct val="150000"/>
              </a:lnSpc>
              <a:buAutoNum type="arabicParenR"/>
            </a:pPr>
            <a:r>
              <a:rPr lang="he-IL" sz="1800">
                <a:effectLst/>
                <a:latin typeface="Calibri" panose="020F0502020204030204" pitchFamily="34" charset="0"/>
                <a:ea typeface="Calibri" panose="020F0502020204030204" pitchFamily="34" charset="0"/>
                <a:cs typeface="Calibri" panose="020F0502020204030204" pitchFamily="34" charset="0"/>
              </a:rPr>
              <a:t>האם </a:t>
            </a:r>
            <a:r>
              <a:rPr lang="he-IL">
                <a:latin typeface="Calibri" panose="020F0502020204030204" pitchFamily="34" charset="0"/>
                <a:ea typeface="Calibri" panose="020F0502020204030204" pitchFamily="34" charset="0"/>
                <a:cs typeface="Calibri" panose="020F0502020204030204" pitchFamily="34" charset="0"/>
              </a:rPr>
              <a:t>ילדים הצליחו ללמוד לקרוא עד סוף גן חובה לאחר שקיבלו הוראה בתחום במשך שנה כחלק מתוכנית הלימודים </a:t>
            </a:r>
            <a:r>
              <a:rPr lang="he-IL" sz="1800">
                <a:effectLst/>
                <a:latin typeface="Calibri" panose="020F0502020204030204" pitchFamily="34" charset="0"/>
                <a:ea typeface="Calibri" panose="020F0502020204030204" pitchFamily="34" charset="0"/>
                <a:cs typeface="Calibri" panose="020F0502020204030204" pitchFamily="34" charset="0"/>
              </a:rPr>
              <a:t>? </a:t>
            </a:r>
          </a:p>
          <a:p>
            <a:pPr algn="r">
              <a:lnSpc>
                <a:spcPct val="150000"/>
              </a:lnSpc>
              <a:spcBef>
                <a:spcPts val="400"/>
              </a:spcBef>
              <a:buFont typeface="Assistant"/>
              <a:buAutoNum type="arabicParenR"/>
            </a:pPr>
            <a:r>
              <a:rPr lang="he-IL" sz="1800">
                <a:effectLst/>
                <a:latin typeface="Calibri" panose="020F0502020204030204" pitchFamily="34" charset="0"/>
                <a:ea typeface="Calibri" panose="020F0502020204030204" pitchFamily="34" charset="0"/>
                <a:cs typeface="Calibri" panose="020F0502020204030204" pitchFamily="34" charset="0"/>
              </a:rPr>
              <a:t>האם ילדים שלא הצליחו ללמוד לקרוא בגן המשיכו להתקשות בקריאה עד סוף כיתה א או השתפרו?</a:t>
            </a:r>
          </a:p>
          <a:p>
            <a:pPr algn="r">
              <a:lnSpc>
                <a:spcPct val="150000"/>
              </a:lnSpc>
              <a:spcBef>
                <a:spcPts val="400"/>
              </a:spcBef>
              <a:buFont typeface="Assistant"/>
              <a:buAutoNum type="arabicParenR"/>
            </a:pPr>
            <a:r>
              <a:rPr lang="he-IL">
                <a:latin typeface="Calibri" panose="020F0502020204030204" pitchFamily="34" charset="0"/>
                <a:cs typeface="Calibri" panose="020F0502020204030204" pitchFamily="34" charset="0"/>
              </a:rPr>
              <a:t>מהם ההבדלים הקוגניטיביים והשפתיים בין ילדים שמצליחים ללמוד לקרוא לבין אלה שלא? </a:t>
            </a:r>
            <a:endParaRPr lang="en-US">
              <a:latin typeface="Calibri" panose="020F0502020204030204" pitchFamily="34" charset="0"/>
              <a:cs typeface="Calibri" panose="020F0502020204030204" pitchFamily="34" charset="0"/>
            </a:endParaRPr>
          </a:p>
          <a:p>
            <a:pPr algn="r">
              <a:lnSpc>
                <a:spcPct val="150000"/>
              </a:lnSpc>
              <a:spcBef>
                <a:spcPts val="400"/>
              </a:spcBef>
              <a:buFont typeface="Assistant"/>
              <a:buAutoNum type="arabicParenR"/>
            </a:pPr>
            <a:r>
              <a:rPr lang="he-IL">
                <a:latin typeface="Calibri" panose="020F0502020204030204" pitchFamily="34" charset="0"/>
                <a:cs typeface="Calibri" panose="020F0502020204030204" pitchFamily="34" charset="0"/>
              </a:rPr>
              <a:t>נקודת מבט התפתחותית: בשלות מול לקות – מה מאפיין ילדים שהצליחו להשתפר בקריאה עד סוף כיתה א לעומת ילדים שהמשיכו להתקשות?</a:t>
            </a: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54996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204DD4F-5001-428F-A452-57E14433B191}"/>
              </a:ext>
            </a:extLst>
          </p:cNvPr>
          <p:cNvSpPr>
            <a:spLocks noGrp="1"/>
          </p:cNvSpPr>
          <p:nvPr>
            <p:ph type="title"/>
          </p:nvPr>
        </p:nvSpPr>
        <p:spPr/>
        <p:txBody>
          <a:bodyPr>
            <a:noAutofit/>
          </a:bodyPr>
          <a:lstStyle/>
          <a:p>
            <a:pPr algn="r" rtl="1"/>
            <a:r>
              <a:rPr lang="he-IL" sz="2700">
                <a:solidFill>
                  <a:srgbClr val="285788"/>
                </a:solidFill>
                <a:latin typeface="Calibri"/>
                <a:cs typeface="Calibri"/>
              </a:rPr>
              <a:t>שיטת המחקר</a:t>
            </a:r>
          </a:p>
        </p:txBody>
      </p:sp>
      <p:sp>
        <p:nvSpPr>
          <p:cNvPr id="3" name="מציין מיקום טקסט 2">
            <a:extLst>
              <a:ext uri="{FF2B5EF4-FFF2-40B4-BE49-F238E27FC236}">
                <a16:creationId xmlns:a16="http://schemas.microsoft.com/office/drawing/2014/main" id="{40B0DD46-0004-4E1A-BD24-711B14A60EE8}"/>
              </a:ext>
            </a:extLst>
          </p:cNvPr>
          <p:cNvSpPr>
            <a:spLocks noGrp="1"/>
          </p:cNvSpPr>
          <p:nvPr>
            <p:ph type="body" idx="1"/>
          </p:nvPr>
        </p:nvSpPr>
        <p:spPr>
          <a:xfrm>
            <a:off x="271841" y="1362506"/>
            <a:ext cx="4529658" cy="1995487"/>
          </a:xfrm>
          <a:ln>
            <a:solidFill>
              <a:schemeClr val="accent1"/>
            </a:solidFill>
          </a:ln>
        </p:spPr>
        <p:txBody>
          <a:bodyPr>
            <a:normAutofit fontScale="62500" lnSpcReduction="20000"/>
          </a:bodyPr>
          <a:lstStyle/>
          <a:p>
            <a:pPr marL="139700" indent="0" algn="r" rtl="1">
              <a:buNone/>
            </a:pPr>
            <a:endParaRPr lang="he-IL"/>
          </a:p>
          <a:p>
            <a:pPr marL="139700" indent="0" algn="r" rtl="1">
              <a:lnSpc>
                <a:spcPct val="170000"/>
              </a:lnSpc>
              <a:buNone/>
            </a:pPr>
            <a:endParaRPr lang="he-IL"/>
          </a:p>
          <a:p>
            <a:pPr marL="139700" indent="0" algn="r" rtl="1">
              <a:buNone/>
            </a:pPr>
            <a:endParaRPr lang="he-IL"/>
          </a:p>
          <a:p>
            <a:pPr algn="r" rtl="1">
              <a:lnSpc>
                <a:spcPct val="160000"/>
              </a:lnSpc>
            </a:pPr>
            <a:r>
              <a:rPr lang="he-IL" sz="2000"/>
              <a:t>מבדקים קוגניטיביים, למשל: מבחני זיכרון וקשב חזותי.</a:t>
            </a:r>
          </a:p>
          <a:p>
            <a:pPr algn="r" rtl="1">
              <a:lnSpc>
                <a:spcPct val="160000"/>
              </a:lnSpc>
            </a:pPr>
            <a:r>
              <a:rPr lang="he-IL" sz="2000"/>
              <a:t>מבדקים שפתיים, למשל: אוצר מילים ומודעות פונולוגית.</a:t>
            </a:r>
          </a:p>
          <a:p>
            <a:pPr algn="r" rtl="1">
              <a:lnSpc>
                <a:spcPct val="160000"/>
              </a:lnSpc>
            </a:pPr>
            <a:r>
              <a:rPr lang="he-IL" sz="2000"/>
              <a:t>מבחני קריאה: קריאת מילים בודדות, קריאת מילות תפל, קריאת סיפור </a:t>
            </a:r>
            <a:r>
              <a:rPr lang="he-IL" sz="1900">
                <a:latin typeface="Calibri" panose="020F0502020204030204" pitchFamily="34" charset="0"/>
                <a:cs typeface="Calibri" panose="020F0502020204030204" pitchFamily="34" charset="0"/>
              </a:rPr>
              <a:t>(</a:t>
            </a:r>
            <a:r>
              <a:rPr lang="he-IL" sz="1900">
                <a:effectLst/>
                <a:latin typeface="Calibri" panose="020F0502020204030204" pitchFamily="34" charset="0"/>
                <a:ea typeface="Calibri" panose="020F0502020204030204" pitchFamily="34" charset="0"/>
                <a:cs typeface="Calibri" panose="020F0502020204030204" pitchFamily="34" charset="0"/>
              </a:rPr>
              <a:t>בשלושת מבחני הקריאה נמדדו דיוק הקריאה ומהירות הקריאה).</a:t>
            </a:r>
            <a:endParaRPr lang="he-IL" sz="1900">
              <a:latin typeface="Calibri" panose="020F0502020204030204" pitchFamily="34" charset="0"/>
              <a:cs typeface="Calibri" panose="020F0502020204030204" pitchFamily="34" charset="0"/>
            </a:endParaRPr>
          </a:p>
        </p:txBody>
      </p:sp>
      <p:sp>
        <p:nvSpPr>
          <p:cNvPr id="4" name="מציין מיקום טקסט 3">
            <a:extLst>
              <a:ext uri="{FF2B5EF4-FFF2-40B4-BE49-F238E27FC236}">
                <a16:creationId xmlns:a16="http://schemas.microsoft.com/office/drawing/2014/main" id="{325CDDF6-3E66-4DF0-AAEC-D370B8308EB6}"/>
              </a:ext>
            </a:extLst>
          </p:cNvPr>
          <p:cNvSpPr>
            <a:spLocks noGrp="1"/>
          </p:cNvSpPr>
          <p:nvPr>
            <p:ph type="body" idx="4294967295"/>
          </p:nvPr>
        </p:nvSpPr>
        <p:spPr>
          <a:xfrm>
            <a:off x="4871659" y="1362506"/>
            <a:ext cx="4000500" cy="1995488"/>
          </a:xfrm>
          <a:ln>
            <a:solidFill>
              <a:schemeClr val="accent1"/>
            </a:solidFill>
          </a:ln>
        </p:spPr>
        <p:txBody>
          <a:bodyPr>
            <a:normAutofit/>
          </a:bodyPr>
          <a:lstStyle/>
          <a:p>
            <a:pPr marL="139700" indent="0" algn="r" rtl="1">
              <a:buNone/>
            </a:pPr>
            <a:endParaRPr lang="he-IL"/>
          </a:p>
          <a:p>
            <a:pPr marL="139700" indent="0" algn="r" rtl="1">
              <a:buNone/>
            </a:pPr>
            <a:endParaRPr lang="he-IL" sz="1400">
              <a:effectLst/>
              <a:ea typeface="Calibri" panose="020F0502020204030204" pitchFamily="34" charset="0"/>
              <a:cs typeface="David" panose="020E0502060401010101" pitchFamily="34" charset="-79"/>
            </a:endParaRPr>
          </a:p>
          <a:p>
            <a:pPr marL="139700" indent="0" algn="r" rtl="1">
              <a:buNone/>
            </a:pPr>
            <a:r>
              <a:rPr lang="he-IL" sz="1400">
                <a:effectLst/>
                <a:latin typeface="Calibri" panose="020F0502020204030204" pitchFamily="34" charset="0"/>
                <a:ea typeface="Calibri" panose="020F0502020204030204" pitchFamily="34" charset="0"/>
                <a:cs typeface="Calibri" panose="020F0502020204030204" pitchFamily="34" charset="0"/>
              </a:rPr>
              <a:t>98 ילדי גן חובה בגילאים 6.0-4.10 משלושה בתי ספר מהמגזר הדתי בישראל</a:t>
            </a:r>
            <a:r>
              <a:rPr lang="he-IL" sz="1400">
                <a:latin typeface="Calibri" panose="020F0502020204030204" pitchFamily="34" charset="0"/>
                <a:ea typeface="Calibri" panose="020F0502020204030204" pitchFamily="34" charset="0"/>
                <a:cs typeface="Calibri" panose="020F0502020204030204" pitchFamily="34" charset="0"/>
              </a:rPr>
              <a:t>, </a:t>
            </a:r>
            <a:r>
              <a:rPr lang="he-IL" sz="1400">
                <a:effectLst/>
                <a:latin typeface="Calibri" panose="020F0502020204030204" pitchFamily="34" charset="0"/>
                <a:ea typeface="Calibri" panose="020F0502020204030204" pitchFamily="34" charset="0"/>
                <a:cs typeface="Calibri" panose="020F0502020204030204" pitchFamily="34" charset="0"/>
              </a:rPr>
              <a:t>ממיצב סוציו-אקונומי בינוני-גבוה. </a:t>
            </a:r>
            <a:endParaRPr lang="he-IL" sz="1400">
              <a:latin typeface="Calibri" panose="020F0502020204030204" pitchFamily="34" charset="0"/>
              <a:cs typeface="Calibri" panose="020F0502020204030204" pitchFamily="34" charset="0"/>
            </a:endParaRPr>
          </a:p>
        </p:txBody>
      </p:sp>
      <p:pic>
        <p:nvPicPr>
          <p:cNvPr id="6" name="גרפיקה 5" descr="ילדים">
            <a:extLst>
              <a:ext uri="{FF2B5EF4-FFF2-40B4-BE49-F238E27FC236}">
                <a16:creationId xmlns:a16="http://schemas.microsoft.com/office/drawing/2014/main" id="{1A682752-06D8-40F8-89B3-97D3DC127BF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b="19363"/>
          <a:stretch/>
        </p:blipFill>
        <p:spPr>
          <a:xfrm>
            <a:off x="7811385" y="1362506"/>
            <a:ext cx="860317" cy="693737"/>
          </a:xfrm>
          <a:prstGeom prst="rect">
            <a:avLst/>
          </a:prstGeom>
        </p:spPr>
      </p:pic>
      <p:pic>
        <p:nvPicPr>
          <p:cNvPr id="7" name="גרפיקה 6" descr="כלים">
            <a:extLst>
              <a:ext uri="{FF2B5EF4-FFF2-40B4-BE49-F238E27FC236}">
                <a16:creationId xmlns:a16="http://schemas.microsoft.com/office/drawing/2014/main" id="{32C705D8-2EFF-481B-86B1-7449CFF9A08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37408" y="1362506"/>
            <a:ext cx="633794" cy="633794"/>
          </a:xfrm>
          <a:prstGeom prst="rect">
            <a:avLst/>
          </a:prstGeom>
        </p:spPr>
      </p:pic>
    </p:spTree>
    <p:extLst>
      <p:ext uri="{BB962C8B-B14F-4D97-AF65-F5344CB8AC3E}">
        <p14:creationId xmlns:p14="http://schemas.microsoft.com/office/powerpoint/2010/main" val="2575328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8B41541-24FF-4BCC-BD79-73C4BCBE98BB}"/>
              </a:ext>
            </a:extLst>
          </p:cNvPr>
          <p:cNvSpPr>
            <a:spLocks noGrp="1"/>
          </p:cNvSpPr>
          <p:nvPr>
            <p:ph type="title"/>
          </p:nvPr>
        </p:nvSpPr>
        <p:spPr/>
        <p:txBody>
          <a:bodyPr>
            <a:noAutofit/>
          </a:bodyPr>
          <a:lstStyle/>
          <a:p>
            <a:pPr algn="r"/>
            <a:r>
              <a:rPr lang="he-IL" sz="2700">
                <a:solidFill>
                  <a:srgbClr val="285788"/>
                </a:solidFill>
                <a:latin typeface="Calibri"/>
                <a:cs typeface="Calibri"/>
              </a:rPr>
              <a:t>שיטת המחקר (המשך)</a:t>
            </a:r>
            <a:endParaRPr lang="he-IL" sz="2700"/>
          </a:p>
        </p:txBody>
      </p:sp>
      <p:sp>
        <p:nvSpPr>
          <p:cNvPr id="3" name="מציין מיקום טקסט 2">
            <a:extLst>
              <a:ext uri="{FF2B5EF4-FFF2-40B4-BE49-F238E27FC236}">
                <a16:creationId xmlns:a16="http://schemas.microsoft.com/office/drawing/2014/main" id="{87E7755A-49C4-4B79-B479-633618F63BB4}"/>
              </a:ext>
            </a:extLst>
          </p:cNvPr>
          <p:cNvSpPr>
            <a:spLocks noGrp="1"/>
          </p:cNvSpPr>
          <p:nvPr>
            <p:ph type="body" idx="1"/>
          </p:nvPr>
        </p:nvSpPr>
        <p:spPr>
          <a:xfrm>
            <a:off x="413800" y="930357"/>
            <a:ext cx="7992300" cy="3633368"/>
          </a:xfrm>
        </p:spPr>
        <p:txBody>
          <a:bodyPr>
            <a:normAutofit fontScale="70000" lnSpcReduction="20000"/>
          </a:bodyPr>
          <a:lstStyle/>
          <a:p>
            <a:pPr marL="139700" indent="0" algn="r" rtl="1">
              <a:buFont typeface="Arial"/>
              <a:buNone/>
            </a:pPr>
            <a:r>
              <a:rPr lang="he-IL">
                <a:solidFill>
                  <a:schemeClr val="accent1"/>
                </a:solidFill>
              </a:rPr>
              <a:t>הליך המחקר</a:t>
            </a:r>
          </a:p>
          <a:p>
            <a:pPr marL="139700" indent="0" algn="r" rtl="1">
              <a:buFont typeface="Arial"/>
              <a:buNone/>
            </a:pPr>
            <a:endParaRPr lang="he-IL">
              <a:solidFill>
                <a:schemeClr val="accent1"/>
              </a:solidFill>
            </a:endParaRPr>
          </a:p>
          <a:p>
            <a:pPr algn="r" rtl="1"/>
            <a:r>
              <a:rPr lang="he-IL" sz="2200">
                <a:latin typeface="Calibri" panose="020F0502020204030204" pitchFamily="34" charset="0"/>
                <a:cs typeface="Calibri" panose="020F0502020204030204" pitchFamily="34" charset="0"/>
              </a:rPr>
              <a:t>המחקר בחן את הילדים ב-3 נקודות זמן.</a:t>
            </a:r>
          </a:p>
          <a:p>
            <a:pPr algn="r" rtl="1"/>
            <a:endParaRPr lang="he-IL"/>
          </a:p>
          <a:p>
            <a:pPr algn="r" rtl="1"/>
            <a:endParaRPr lang="he-IL"/>
          </a:p>
          <a:p>
            <a:pPr algn="r" rtl="1"/>
            <a:endParaRPr lang="he-IL"/>
          </a:p>
          <a:p>
            <a:pPr algn="r" rtl="1"/>
            <a:endParaRPr lang="he-IL"/>
          </a:p>
          <a:p>
            <a:pPr algn="r" rtl="1"/>
            <a:endParaRPr lang="he-IL"/>
          </a:p>
          <a:p>
            <a:pPr marL="114300" indent="0" algn="r" rtl="1">
              <a:buNone/>
            </a:pPr>
            <a:endParaRPr lang="he-IL"/>
          </a:p>
          <a:p>
            <a:pPr marL="114300" indent="0" algn="r" rtl="1">
              <a:buNone/>
            </a:pPr>
            <a:endParaRPr lang="he-IL"/>
          </a:p>
          <a:p>
            <a:pPr marL="114300" indent="0" algn="r" rtl="1">
              <a:buNone/>
            </a:pPr>
            <a:endParaRPr lang="he-IL" sz="1300"/>
          </a:p>
          <a:p>
            <a:pPr marL="114300" indent="0" algn="r" rtl="1">
              <a:buNone/>
            </a:pPr>
            <a:endParaRPr lang="he-IL" sz="1600"/>
          </a:p>
          <a:p>
            <a:pPr algn="r" rtl="1"/>
            <a:r>
              <a:rPr lang="he-IL" sz="2200">
                <a:latin typeface="Calibri" panose="020F0502020204030204" pitchFamily="34" charset="0"/>
                <a:cs typeface="Calibri" panose="020F0502020204030204" pitchFamily="34" charset="0"/>
              </a:rPr>
              <a:t>כחלק מתוכנית הלימודים למדו ילדי גן החובה לקרוא (בעיקר בהוראה יחידנית). </a:t>
            </a:r>
          </a:p>
          <a:p>
            <a:pPr lvl="1" algn="r"/>
            <a:r>
              <a:rPr lang="he-IL" sz="2200">
                <a:latin typeface="Calibri" panose="020F0502020204030204" pitchFamily="34" charset="0"/>
                <a:cs typeface="Calibri" panose="020F0502020204030204" pitchFamily="34" charset="0"/>
              </a:rPr>
              <a:t>הילדים קיבלו הוראה בת 10-5 דקות במשך חמישה ימים בשבוע במשך כל השנה. </a:t>
            </a:r>
          </a:p>
          <a:p>
            <a:pPr lvl="1" algn="r"/>
            <a:r>
              <a:rPr lang="he-IL" sz="2200">
                <a:latin typeface="Calibri" panose="020F0502020204030204" pitchFamily="34" charset="0"/>
                <a:cs typeface="Calibri" panose="020F0502020204030204" pitchFamily="34" charset="0"/>
              </a:rPr>
              <a:t>ההוראה הייתה מבוססת על השיטה הפונולוגית.</a:t>
            </a:r>
          </a:p>
          <a:p>
            <a:pPr marL="596900" lvl="1" indent="0" algn="r">
              <a:buNone/>
            </a:pPr>
            <a:endParaRPr lang="he-IL" sz="1500"/>
          </a:p>
          <a:p>
            <a:pPr marL="114300" indent="0" algn="r" rtl="1">
              <a:buNone/>
            </a:pPr>
            <a:endParaRPr lang="he-IL"/>
          </a:p>
          <a:p>
            <a:pPr algn="r"/>
            <a:endParaRPr lang="he-IL"/>
          </a:p>
        </p:txBody>
      </p:sp>
      <p:sp>
        <p:nvSpPr>
          <p:cNvPr id="4" name="חץ: סוגר זוויתי 3">
            <a:extLst>
              <a:ext uri="{FF2B5EF4-FFF2-40B4-BE49-F238E27FC236}">
                <a16:creationId xmlns:a16="http://schemas.microsoft.com/office/drawing/2014/main" id="{3ADCBA1F-D18C-4CDB-9C10-59E4A6054C35}"/>
              </a:ext>
            </a:extLst>
          </p:cNvPr>
          <p:cNvSpPr/>
          <p:nvPr/>
        </p:nvSpPr>
        <p:spPr>
          <a:xfrm flipH="1">
            <a:off x="5816109" y="1937572"/>
            <a:ext cx="2168577" cy="80946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spcBef>
                <a:spcPts val="600"/>
              </a:spcBef>
            </a:pPr>
            <a:r>
              <a:rPr lang="he-IL" b="1">
                <a:solidFill>
                  <a:schemeClr val="tx1"/>
                </a:solidFill>
              </a:rPr>
              <a:t>תחילת גן חובה</a:t>
            </a:r>
          </a:p>
          <a:p>
            <a:pPr algn="ctr"/>
            <a:r>
              <a:rPr lang="he-IL">
                <a:solidFill>
                  <a:schemeClr val="bg1"/>
                </a:solidFill>
              </a:rPr>
              <a:t>מבחנים שפתיים וקוגניטיביים</a:t>
            </a:r>
          </a:p>
        </p:txBody>
      </p:sp>
      <p:sp>
        <p:nvSpPr>
          <p:cNvPr id="6" name="חץ: סוגר זוויתי 5">
            <a:extLst>
              <a:ext uri="{FF2B5EF4-FFF2-40B4-BE49-F238E27FC236}">
                <a16:creationId xmlns:a16="http://schemas.microsoft.com/office/drawing/2014/main" id="{16B1C49C-9448-409C-A176-8B1BDF4BD3E8}"/>
              </a:ext>
            </a:extLst>
          </p:cNvPr>
          <p:cNvSpPr/>
          <p:nvPr/>
        </p:nvSpPr>
        <p:spPr>
          <a:xfrm flipH="1">
            <a:off x="3846189" y="1937571"/>
            <a:ext cx="2168577" cy="809469"/>
          </a:xfrm>
          <a:prstGeom prst="chevron">
            <a:avLst/>
          </a:prstGeom>
          <a:solidFill>
            <a:srgbClr val="649CF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a:solidFill>
                  <a:schemeClr val="tx1"/>
                </a:solidFill>
              </a:rPr>
              <a:t>סוף גן חובה</a:t>
            </a:r>
          </a:p>
          <a:p>
            <a:pPr algn="ctr"/>
            <a:r>
              <a:rPr lang="he-IL">
                <a:solidFill>
                  <a:schemeClr val="bg1"/>
                </a:solidFill>
              </a:rPr>
              <a:t>מבחני קריאה</a:t>
            </a:r>
          </a:p>
          <a:p>
            <a:pPr algn="ctr"/>
            <a:endParaRPr lang="he-IL">
              <a:solidFill>
                <a:schemeClr val="bg1"/>
              </a:solidFill>
            </a:endParaRPr>
          </a:p>
        </p:txBody>
      </p:sp>
      <p:sp>
        <p:nvSpPr>
          <p:cNvPr id="7" name="חץ: סוגר זוויתי 6">
            <a:extLst>
              <a:ext uri="{FF2B5EF4-FFF2-40B4-BE49-F238E27FC236}">
                <a16:creationId xmlns:a16="http://schemas.microsoft.com/office/drawing/2014/main" id="{7B7404D9-6E4E-453F-8C59-C6E8B22C52C6}"/>
              </a:ext>
            </a:extLst>
          </p:cNvPr>
          <p:cNvSpPr/>
          <p:nvPr/>
        </p:nvSpPr>
        <p:spPr>
          <a:xfrm flipH="1">
            <a:off x="1876269" y="1950439"/>
            <a:ext cx="2168577" cy="809469"/>
          </a:xfrm>
          <a:prstGeom prst="chevron">
            <a:avLst/>
          </a:prstGeom>
          <a:solidFill>
            <a:srgbClr val="8FB7F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a:solidFill>
                  <a:schemeClr val="tx1"/>
                </a:solidFill>
              </a:rPr>
              <a:t>סוף כיתה א</a:t>
            </a:r>
          </a:p>
          <a:p>
            <a:pPr algn="ctr"/>
            <a:r>
              <a:rPr lang="he-IL">
                <a:solidFill>
                  <a:schemeClr val="bg1"/>
                </a:solidFill>
              </a:rPr>
              <a:t>מבחני קריאה</a:t>
            </a:r>
            <a:endParaRPr lang="en-US">
              <a:solidFill>
                <a:schemeClr val="bg1"/>
              </a:solidFill>
            </a:endParaRPr>
          </a:p>
          <a:p>
            <a:pPr algn="ctr"/>
            <a:endParaRPr lang="he-IL">
              <a:solidFill>
                <a:schemeClr val="bg1"/>
              </a:solidFill>
            </a:endParaRPr>
          </a:p>
        </p:txBody>
      </p:sp>
    </p:spTree>
    <p:extLst>
      <p:ext uri="{BB962C8B-B14F-4D97-AF65-F5344CB8AC3E}">
        <p14:creationId xmlns:p14="http://schemas.microsoft.com/office/powerpoint/2010/main" val="1121005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228B2E7-36C7-40CF-9FD8-B62427A2C066}"/>
              </a:ext>
            </a:extLst>
          </p:cNvPr>
          <p:cNvSpPr>
            <a:spLocks noGrp="1"/>
          </p:cNvSpPr>
          <p:nvPr>
            <p:ph type="title"/>
          </p:nvPr>
        </p:nvSpPr>
        <p:spPr/>
        <p:txBody>
          <a:bodyPr>
            <a:noAutofit/>
          </a:bodyPr>
          <a:lstStyle/>
          <a:p>
            <a:pPr algn="r"/>
            <a:r>
              <a:rPr lang="he-IL" sz="2700">
                <a:solidFill>
                  <a:srgbClr val="285788"/>
                </a:solidFill>
                <a:latin typeface="Calibri"/>
                <a:cs typeface="Calibri"/>
              </a:rPr>
              <a:t>ממצאים ודיון</a:t>
            </a:r>
          </a:p>
        </p:txBody>
      </p:sp>
      <p:sp>
        <p:nvSpPr>
          <p:cNvPr id="4" name="מלבן: פינות אלכסוניות מעוגלות 3">
            <a:hlinkClick r:id="rId2" action="ppaction://hlinksldjump"/>
            <a:extLst>
              <a:ext uri="{FF2B5EF4-FFF2-40B4-BE49-F238E27FC236}">
                <a16:creationId xmlns:a16="http://schemas.microsoft.com/office/drawing/2014/main" id="{1959C8F3-F0FD-40EC-B371-144708F71F99}"/>
              </a:ext>
            </a:extLst>
          </p:cNvPr>
          <p:cNvSpPr/>
          <p:nvPr/>
        </p:nvSpPr>
        <p:spPr>
          <a:xfrm>
            <a:off x="4410609" y="1652005"/>
            <a:ext cx="2006009" cy="1538176"/>
          </a:xfrm>
          <a:prstGeom prst="round2DiagRect">
            <a:avLst/>
          </a:prstGeom>
          <a:solidFill>
            <a:schemeClr val="accent1"/>
          </a:solidFill>
          <a:ln/>
        </p:spPr>
        <p:style>
          <a:lnRef idx="0">
            <a:schemeClr val="accent5"/>
          </a:lnRef>
          <a:fillRef idx="3">
            <a:schemeClr val="accent5"/>
          </a:fillRef>
          <a:effectRef idx="3">
            <a:schemeClr val="accent5"/>
          </a:effectRef>
          <a:fontRef idx="minor">
            <a:schemeClr val="lt1"/>
          </a:fontRef>
        </p:style>
        <p:txBody>
          <a:bodyPr rtlCol="1" anchor="ctr"/>
          <a:lstStyle/>
          <a:p>
            <a:pPr algn="ctr"/>
            <a:r>
              <a:rPr lang="he-IL" sz="1600"/>
              <a:t>סוף גן חובה</a:t>
            </a:r>
          </a:p>
        </p:txBody>
      </p:sp>
      <p:sp>
        <p:nvSpPr>
          <p:cNvPr id="5" name="מלבן: פינות אלכסוניות מעוגלות 4">
            <a:hlinkClick r:id="rId3" action="ppaction://hlinksldjump"/>
            <a:extLst>
              <a:ext uri="{FF2B5EF4-FFF2-40B4-BE49-F238E27FC236}">
                <a16:creationId xmlns:a16="http://schemas.microsoft.com/office/drawing/2014/main" id="{230C5649-D85B-48A1-8B3E-C1AE5FA50D02}"/>
              </a:ext>
            </a:extLst>
          </p:cNvPr>
          <p:cNvSpPr/>
          <p:nvPr/>
        </p:nvSpPr>
        <p:spPr>
          <a:xfrm>
            <a:off x="2223008" y="1652005"/>
            <a:ext cx="2006009" cy="1538176"/>
          </a:xfrm>
          <a:prstGeom prst="round2DiagRect">
            <a:avLst/>
          </a:prstGeom>
          <a:solidFill>
            <a:srgbClr val="002060"/>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he-IL" sz="1600"/>
              <a:t>סוף כיתה א</a:t>
            </a:r>
          </a:p>
        </p:txBody>
      </p:sp>
      <p:sp>
        <p:nvSpPr>
          <p:cNvPr id="6" name="Google Shape;184;p14">
            <a:extLst>
              <a:ext uri="{FF2B5EF4-FFF2-40B4-BE49-F238E27FC236}">
                <a16:creationId xmlns:a16="http://schemas.microsoft.com/office/drawing/2014/main" id="{3B713983-9328-4040-943D-5FFABE35DF6E}"/>
              </a:ext>
            </a:extLst>
          </p:cNvPr>
          <p:cNvSpPr txBox="1"/>
          <p:nvPr/>
        </p:nvSpPr>
        <p:spPr>
          <a:xfrm>
            <a:off x="2033652" y="830687"/>
            <a:ext cx="6372448" cy="630912"/>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r" rtl="1">
              <a:lnSpc>
                <a:spcPct val="100000"/>
              </a:lnSpc>
              <a:spcBef>
                <a:spcPts val="0"/>
              </a:spcBef>
              <a:spcAft>
                <a:spcPts val="0"/>
              </a:spcAft>
              <a:buClr>
                <a:srgbClr val="000000"/>
              </a:buClr>
              <a:buSzPts val="1200"/>
              <a:buFont typeface="Arial"/>
              <a:buNone/>
            </a:pPr>
            <a:r>
              <a:rPr lang="he-IL">
                <a:effectLst/>
                <a:latin typeface="Assistant" pitchFamily="2" charset="-79"/>
                <a:ea typeface="Calibri" panose="020F0502020204030204" pitchFamily="34" charset="0"/>
                <a:cs typeface="Assistant" pitchFamily="2" charset="-79"/>
              </a:rPr>
              <a:t>את הממצאים העיקריים שעלו מהמחקר אפשר לחלק לשלושה.</a:t>
            </a:r>
            <a:endParaRPr lang="en-US">
              <a:effectLst/>
              <a:latin typeface="Assistant" pitchFamily="2" charset="-79"/>
              <a:ea typeface="Calibri" panose="020F0502020204030204" pitchFamily="34" charset="0"/>
              <a:cs typeface="Assistant" pitchFamily="2" charset="-79"/>
            </a:endParaRPr>
          </a:p>
          <a:p>
            <a:pPr marL="0" marR="0" lvl="0" indent="0" algn="r" rtl="1">
              <a:lnSpc>
                <a:spcPct val="100000"/>
              </a:lnSpc>
              <a:spcBef>
                <a:spcPts val="0"/>
              </a:spcBef>
              <a:spcAft>
                <a:spcPts val="0"/>
              </a:spcAft>
              <a:buClr>
                <a:srgbClr val="000000"/>
              </a:buClr>
              <a:buSzPts val="1200"/>
              <a:buFont typeface="Arial"/>
              <a:buNone/>
            </a:pPr>
            <a:r>
              <a:rPr lang="he-IL">
                <a:solidFill>
                  <a:schemeClr val="dk2"/>
                </a:solidFill>
                <a:latin typeface="Assistant"/>
                <a:cs typeface="Assistant"/>
                <a:sym typeface="Calibri"/>
              </a:rPr>
              <a:t>[לחיצה</a:t>
            </a:r>
            <a:r>
              <a:rPr lang="iw-IL">
                <a:solidFill>
                  <a:schemeClr val="dk2"/>
                </a:solidFill>
                <a:latin typeface="Assistant"/>
                <a:cs typeface="Assistant"/>
                <a:sym typeface="Calibri"/>
              </a:rPr>
              <a:t> על ה</a:t>
            </a:r>
            <a:r>
              <a:rPr lang="he-IL">
                <a:solidFill>
                  <a:schemeClr val="dk2"/>
                </a:solidFill>
                <a:latin typeface="Assistant"/>
                <a:cs typeface="Assistant"/>
                <a:sym typeface="Calibri"/>
              </a:rPr>
              <a:t>מרובעים</a:t>
            </a:r>
            <a:r>
              <a:rPr lang="iw-IL">
                <a:solidFill>
                  <a:schemeClr val="dk2"/>
                </a:solidFill>
                <a:latin typeface="Assistant"/>
                <a:cs typeface="Assistant"/>
                <a:sym typeface="Calibri"/>
              </a:rPr>
              <a:t> </a:t>
            </a:r>
            <a:r>
              <a:rPr lang="he-IL">
                <a:solidFill>
                  <a:schemeClr val="dk2"/>
                </a:solidFill>
                <a:latin typeface="Assistant"/>
                <a:cs typeface="Assistant"/>
                <a:sym typeface="Calibri"/>
              </a:rPr>
              <a:t>תאפשר</a:t>
            </a:r>
            <a:r>
              <a:rPr lang="iw-IL">
                <a:solidFill>
                  <a:schemeClr val="dk2"/>
                </a:solidFill>
                <a:latin typeface="Assistant"/>
                <a:cs typeface="Assistant"/>
                <a:sym typeface="Calibri"/>
              </a:rPr>
              <a:t> לצפות </a:t>
            </a:r>
            <a:r>
              <a:rPr lang="he-IL">
                <a:solidFill>
                  <a:schemeClr val="dk2"/>
                </a:solidFill>
                <a:latin typeface="Assistant"/>
                <a:cs typeface="Assistant"/>
                <a:sym typeface="Calibri"/>
              </a:rPr>
              <a:t>בנתונים.]</a:t>
            </a:r>
            <a:endParaRPr>
              <a:solidFill>
                <a:schemeClr val="dk2"/>
              </a:solidFill>
              <a:latin typeface="Assistant"/>
              <a:cs typeface="Assistant"/>
            </a:endParaRPr>
          </a:p>
        </p:txBody>
      </p:sp>
      <p:sp>
        <p:nvSpPr>
          <p:cNvPr id="7" name="מלבן: פינות אלכסוניות מעוגלות 6">
            <a:hlinkClick r:id="rId4" action="ppaction://hlinksldjump"/>
            <a:extLst>
              <a:ext uri="{FF2B5EF4-FFF2-40B4-BE49-F238E27FC236}">
                <a16:creationId xmlns:a16="http://schemas.microsoft.com/office/drawing/2014/main" id="{39D0F57D-D1C8-401E-B04A-02FE7B256DF1}"/>
              </a:ext>
            </a:extLst>
          </p:cNvPr>
          <p:cNvSpPr/>
          <p:nvPr/>
        </p:nvSpPr>
        <p:spPr>
          <a:xfrm>
            <a:off x="3226012" y="3319032"/>
            <a:ext cx="2006009" cy="1538176"/>
          </a:xfrm>
          <a:prstGeom prst="round2DiagRect">
            <a:avLst/>
          </a:prstGeom>
          <a:solidFill>
            <a:srgbClr val="9148C8"/>
          </a:soli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1" anchor="ctr"/>
          <a:lstStyle/>
          <a:p>
            <a:pPr algn="ctr"/>
            <a:r>
              <a:rPr lang="he-IL" sz="1600"/>
              <a:t>נקודת מבט התפתחותית – בשלות או לקות?</a:t>
            </a:r>
          </a:p>
        </p:txBody>
      </p:sp>
      <p:sp>
        <p:nvSpPr>
          <p:cNvPr id="8" name="מלבן: פינות אלכסוניות מעוגלות 14">
            <a:hlinkClick r:id="rId5" action="ppaction://hlinksldjump"/>
            <a:extLst>
              <a:ext uri="{FF2B5EF4-FFF2-40B4-BE49-F238E27FC236}">
                <a16:creationId xmlns:a16="http://schemas.microsoft.com/office/drawing/2014/main" id="{E27D3450-567A-FE19-F92E-6C80B0220A69}"/>
              </a:ext>
            </a:extLst>
          </p:cNvPr>
          <p:cNvSpPr/>
          <p:nvPr/>
        </p:nvSpPr>
        <p:spPr>
          <a:xfrm>
            <a:off x="235350" y="4585496"/>
            <a:ext cx="1845744" cy="303574"/>
          </a:xfrm>
          <a:prstGeom prst="round2DiagRect">
            <a:avLst/>
          </a:prstGeom>
          <a:ln/>
        </p:spPr>
        <p:style>
          <a:lnRef idx="3">
            <a:schemeClr val="lt1"/>
          </a:lnRef>
          <a:fillRef idx="1">
            <a:schemeClr val="accent3"/>
          </a:fillRef>
          <a:effectRef idx="1">
            <a:schemeClr val="accent3"/>
          </a:effectRef>
          <a:fontRef idx="minor">
            <a:schemeClr val="lt1"/>
          </a:fontRef>
        </p:style>
        <p:txBody>
          <a:bodyPr rtlCol="1" anchor="ctr"/>
          <a:lstStyle/>
          <a:p>
            <a:pPr algn="ctr"/>
            <a:r>
              <a:rPr lang="he-IL" sz="1200" dirty="0"/>
              <a:t>לסיכום ומסקנות</a:t>
            </a:r>
          </a:p>
        </p:txBody>
      </p:sp>
    </p:spTree>
    <p:extLst>
      <p:ext uri="{BB962C8B-B14F-4D97-AF65-F5344CB8AC3E}">
        <p14:creationId xmlns:p14="http://schemas.microsoft.com/office/powerpoint/2010/main" val="1049429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מציין מיקום טקסט 2">
            <a:extLst>
              <a:ext uri="{FF2B5EF4-FFF2-40B4-BE49-F238E27FC236}">
                <a16:creationId xmlns:a16="http://schemas.microsoft.com/office/drawing/2014/main" id="{37FAD127-1DC7-46B8-9587-61AA57D22DB3}"/>
              </a:ext>
            </a:extLst>
          </p:cNvPr>
          <p:cNvSpPr txBox="1">
            <a:spLocks/>
          </p:cNvSpPr>
          <p:nvPr/>
        </p:nvSpPr>
        <p:spPr>
          <a:xfrm>
            <a:off x="884420" y="4391685"/>
            <a:ext cx="2747419" cy="546828"/>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1">
              <a:lnSpc>
                <a:spcPct val="115000"/>
              </a:lnSpc>
              <a:spcBef>
                <a:spcPts val="0"/>
              </a:spcBef>
              <a:spcAft>
                <a:spcPts val="0"/>
              </a:spcAft>
              <a:buClr>
                <a:srgbClr val="087BF8"/>
              </a:buClr>
              <a:buSzPts val="1800"/>
              <a:buFont typeface="Assistant"/>
              <a:buChar char="●"/>
              <a:defRPr sz="1800" b="0" i="0" u="none" strike="noStrike" cap="none">
                <a:solidFill>
                  <a:schemeClr val="dk2"/>
                </a:solidFill>
                <a:latin typeface="Assistant"/>
                <a:ea typeface="Assistant"/>
                <a:cs typeface="Assistant"/>
                <a:sym typeface="Assistant"/>
              </a:defRPr>
            </a:lvl1pPr>
            <a:lvl2pPr marL="914400" marR="0" lvl="1" indent="-317500" algn="l" rtl="1">
              <a:lnSpc>
                <a:spcPct val="115000"/>
              </a:lnSpc>
              <a:spcBef>
                <a:spcPts val="1600"/>
              </a:spcBef>
              <a:spcAft>
                <a:spcPts val="0"/>
              </a:spcAft>
              <a:buClr>
                <a:srgbClr val="087BF8"/>
              </a:buClr>
              <a:buSzPts val="1400"/>
              <a:buFont typeface="Assistant"/>
              <a:buChar char="○"/>
              <a:defRPr sz="1400" b="0" i="0" u="none" strike="noStrike" cap="none">
                <a:solidFill>
                  <a:schemeClr val="dk2"/>
                </a:solidFill>
                <a:latin typeface="Assistant"/>
                <a:ea typeface="Assistant"/>
                <a:cs typeface="Assistant"/>
                <a:sym typeface="Assistant"/>
              </a:defRPr>
            </a:lvl2pPr>
            <a:lvl3pPr marL="1371600" marR="0" lvl="2" indent="-317500" algn="l" rtl="1">
              <a:lnSpc>
                <a:spcPct val="115000"/>
              </a:lnSpc>
              <a:spcBef>
                <a:spcPts val="1600"/>
              </a:spcBef>
              <a:spcAft>
                <a:spcPts val="0"/>
              </a:spcAft>
              <a:buClr>
                <a:srgbClr val="087BF8"/>
              </a:buClr>
              <a:buSzPts val="1400"/>
              <a:buFont typeface="Assistant"/>
              <a:buChar char="○"/>
              <a:defRPr sz="1400" b="0" i="0" u="none" strike="noStrike" cap="none">
                <a:solidFill>
                  <a:schemeClr val="dk2"/>
                </a:solidFill>
                <a:latin typeface="Assistant"/>
                <a:ea typeface="Assistant"/>
                <a:cs typeface="Assistant"/>
                <a:sym typeface="Assistant"/>
              </a:defRPr>
            </a:lvl3pPr>
            <a:lvl4pPr marL="1828800" marR="0" lvl="3" indent="-317500" algn="l" rtl="1">
              <a:lnSpc>
                <a:spcPct val="115000"/>
              </a:lnSpc>
              <a:spcBef>
                <a:spcPts val="1600"/>
              </a:spcBef>
              <a:spcAft>
                <a:spcPts val="0"/>
              </a:spcAft>
              <a:buClr>
                <a:srgbClr val="087BF8"/>
              </a:buClr>
              <a:buSzPts val="1400"/>
              <a:buFont typeface="Assistant"/>
              <a:buChar char="○"/>
              <a:defRPr sz="1400" b="0" i="0" u="none" strike="noStrike" cap="none">
                <a:solidFill>
                  <a:schemeClr val="dk2"/>
                </a:solidFill>
                <a:latin typeface="Assistant"/>
                <a:ea typeface="Assistant"/>
                <a:cs typeface="Assistant"/>
                <a:sym typeface="Assistant"/>
              </a:defRPr>
            </a:lvl4pPr>
            <a:lvl5pPr marL="2286000" marR="0" lvl="4" indent="-317500" algn="l" rtl="1">
              <a:lnSpc>
                <a:spcPct val="115000"/>
              </a:lnSpc>
              <a:spcBef>
                <a:spcPts val="1600"/>
              </a:spcBef>
              <a:spcAft>
                <a:spcPts val="0"/>
              </a:spcAft>
              <a:buClr>
                <a:srgbClr val="087BF8"/>
              </a:buClr>
              <a:buSzPts val="1400"/>
              <a:buFont typeface="Assistant"/>
              <a:buChar char="○"/>
              <a:defRPr sz="1400" b="0" i="0" u="none" strike="noStrike" cap="none">
                <a:solidFill>
                  <a:schemeClr val="dk2"/>
                </a:solidFill>
                <a:latin typeface="Assistant"/>
                <a:ea typeface="Assistant"/>
                <a:cs typeface="Assistant"/>
                <a:sym typeface="Assistant"/>
              </a:defRPr>
            </a:lvl5pPr>
            <a:lvl6pPr marL="2743200" marR="0" lvl="5" indent="-317500" algn="l" rtl="1">
              <a:lnSpc>
                <a:spcPct val="115000"/>
              </a:lnSpc>
              <a:spcBef>
                <a:spcPts val="1600"/>
              </a:spcBef>
              <a:spcAft>
                <a:spcPts val="0"/>
              </a:spcAft>
              <a:buClr>
                <a:srgbClr val="087BF8"/>
              </a:buClr>
              <a:buSzPts val="1400"/>
              <a:buFont typeface="Assistant"/>
              <a:buChar char="○"/>
              <a:defRPr sz="1400" b="0" i="0" u="none" strike="noStrike" cap="none">
                <a:solidFill>
                  <a:schemeClr val="dk2"/>
                </a:solidFill>
                <a:latin typeface="Assistant"/>
                <a:ea typeface="Assistant"/>
                <a:cs typeface="Assistant"/>
                <a:sym typeface="Assistant"/>
              </a:defRPr>
            </a:lvl6pPr>
            <a:lvl7pPr marL="3200400" marR="0" lvl="6" indent="-317500" algn="l" rtl="1">
              <a:lnSpc>
                <a:spcPct val="115000"/>
              </a:lnSpc>
              <a:spcBef>
                <a:spcPts val="1600"/>
              </a:spcBef>
              <a:spcAft>
                <a:spcPts val="0"/>
              </a:spcAft>
              <a:buClr>
                <a:srgbClr val="087BF8"/>
              </a:buClr>
              <a:buSzPts val="1400"/>
              <a:buFont typeface="Assistant"/>
              <a:buChar char="○"/>
              <a:defRPr sz="1400" b="0" i="0" u="none" strike="noStrike" cap="none">
                <a:solidFill>
                  <a:schemeClr val="dk2"/>
                </a:solidFill>
                <a:latin typeface="Assistant"/>
                <a:ea typeface="Assistant"/>
                <a:cs typeface="Assistant"/>
                <a:sym typeface="Assistant"/>
              </a:defRPr>
            </a:lvl7pPr>
            <a:lvl8pPr marL="3657600" marR="0" lvl="7" indent="-317500" algn="l" rtl="1">
              <a:lnSpc>
                <a:spcPct val="115000"/>
              </a:lnSpc>
              <a:spcBef>
                <a:spcPts val="1600"/>
              </a:spcBef>
              <a:spcAft>
                <a:spcPts val="0"/>
              </a:spcAft>
              <a:buClr>
                <a:srgbClr val="087BF8"/>
              </a:buClr>
              <a:buSzPts val="1400"/>
              <a:buFont typeface="Assistant"/>
              <a:buChar char="○"/>
              <a:defRPr sz="1400" b="0" i="0" u="none" strike="noStrike" cap="none">
                <a:solidFill>
                  <a:schemeClr val="dk2"/>
                </a:solidFill>
                <a:latin typeface="Assistant"/>
                <a:ea typeface="Assistant"/>
                <a:cs typeface="Assistant"/>
                <a:sym typeface="Assistant"/>
              </a:defRPr>
            </a:lvl8pPr>
            <a:lvl9pPr marL="4114800" marR="0" lvl="8" indent="-317500" algn="l" rtl="1">
              <a:lnSpc>
                <a:spcPct val="115000"/>
              </a:lnSpc>
              <a:spcBef>
                <a:spcPts val="1600"/>
              </a:spcBef>
              <a:spcAft>
                <a:spcPts val="1600"/>
              </a:spcAft>
              <a:buClr>
                <a:srgbClr val="087BF8"/>
              </a:buClr>
              <a:buSzPts val="1400"/>
              <a:buFont typeface="Assistant"/>
              <a:buChar char="○"/>
              <a:defRPr sz="1400" b="0" i="0" u="none" strike="noStrike" cap="none">
                <a:solidFill>
                  <a:schemeClr val="dk2"/>
                </a:solidFill>
                <a:latin typeface="Assistant"/>
                <a:ea typeface="Assistant"/>
                <a:cs typeface="Assistant"/>
                <a:sym typeface="Assistant"/>
              </a:defRPr>
            </a:lvl9pPr>
          </a:lstStyle>
          <a:p>
            <a:pPr algn="r"/>
            <a:r>
              <a:rPr lang="he-IL" sz="1000"/>
              <a:t>כ-20% מהילדים עדיין התקשו בשני המדדים.</a:t>
            </a:r>
          </a:p>
        </p:txBody>
      </p:sp>
      <p:sp>
        <p:nvSpPr>
          <p:cNvPr id="21" name="מציין מיקום טקסט 2">
            <a:extLst>
              <a:ext uri="{FF2B5EF4-FFF2-40B4-BE49-F238E27FC236}">
                <a16:creationId xmlns:a16="http://schemas.microsoft.com/office/drawing/2014/main" id="{219D6DD6-2AF7-4FBF-8FEB-280CE0BCD1A8}"/>
              </a:ext>
            </a:extLst>
          </p:cNvPr>
          <p:cNvSpPr txBox="1">
            <a:spLocks/>
          </p:cNvSpPr>
          <p:nvPr/>
        </p:nvSpPr>
        <p:spPr>
          <a:xfrm>
            <a:off x="3310270" y="643687"/>
            <a:ext cx="5337543" cy="44718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1">
              <a:lnSpc>
                <a:spcPct val="115000"/>
              </a:lnSpc>
              <a:spcBef>
                <a:spcPts val="0"/>
              </a:spcBef>
              <a:spcAft>
                <a:spcPts val="0"/>
              </a:spcAft>
              <a:buClr>
                <a:srgbClr val="087BF8"/>
              </a:buClr>
              <a:buSzPts val="1800"/>
              <a:buFont typeface="Assistant"/>
              <a:buChar char="●"/>
              <a:defRPr sz="1800" b="0" i="0" u="none" strike="noStrike" cap="none">
                <a:solidFill>
                  <a:schemeClr val="dk2"/>
                </a:solidFill>
                <a:latin typeface="Assistant"/>
                <a:ea typeface="Assistant"/>
                <a:cs typeface="Assistant"/>
                <a:sym typeface="Assistant"/>
              </a:defRPr>
            </a:lvl1pPr>
            <a:lvl2pPr marL="914400" marR="0" lvl="1" indent="-317500" algn="l" rtl="1">
              <a:lnSpc>
                <a:spcPct val="115000"/>
              </a:lnSpc>
              <a:spcBef>
                <a:spcPts val="1600"/>
              </a:spcBef>
              <a:spcAft>
                <a:spcPts val="0"/>
              </a:spcAft>
              <a:buClr>
                <a:srgbClr val="087BF8"/>
              </a:buClr>
              <a:buSzPts val="1400"/>
              <a:buFont typeface="Assistant"/>
              <a:buChar char="○"/>
              <a:defRPr sz="1400" b="0" i="0" u="none" strike="noStrike" cap="none">
                <a:solidFill>
                  <a:schemeClr val="dk2"/>
                </a:solidFill>
                <a:latin typeface="Assistant"/>
                <a:ea typeface="Assistant"/>
                <a:cs typeface="Assistant"/>
                <a:sym typeface="Assistant"/>
              </a:defRPr>
            </a:lvl2pPr>
            <a:lvl3pPr marL="1371600" marR="0" lvl="2" indent="-317500" algn="l" rtl="1">
              <a:lnSpc>
                <a:spcPct val="115000"/>
              </a:lnSpc>
              <a:spcBef>
                <a:spcPts val="1600"/>
              </a:spcBef>
              <a:spcAft>
                <a:spcPts val="0"/>
              </a:spcAft>
              <a:buClr>
                <a:srgbClr val="087BF8"/>
              </a:buClr>
              <a:buSzPts val="1400"/>
              <a:buFont typeface="Assistant"/>
              <a:buChar char="○"/>
              <a:defRPr sz="1400" b="0" i="0" u="none" strike="noStrike" cap="none">
                <a:solidFill>
                  <a:schemeClr val="dk2"/>
                </a:solidFill>
                <a:latin typeface="Assistant"/>
                <a:ea typeface="Assistant"/>
                <a:cs typeface="Assistant"/>
                <a:sym typeface="Assistant"/>
              </a:defRPr>
            </a:lvl3pPr>
            <a:lvl4pPr marL="1828800" marR="0" lvl="3" indent="-317500" algn="l" rtl="1">
              <a:lnSpc>
                <a:spcPct val="115000"/>
              </a:lnSpc>
              <a:spcBef>
                <a:spcPts val="1600"/>
              </a:spcBef>
              <a:spcAft>
                <a:spcPts val="0"/>
              </a:spcAft>
              <a:buClr>
                <a:srgbClr val="087BF8"/>
              </a:buClr>
              <a:buSzPts val="1400"/>
              <a:buFont typeface="Assistant"/>
              <a:buChar char="○"/>
              <a:defRPr sz="1400" b="0" i="0" u="none" strike="noStrike" cap="none">
                <a:solidFill>
                  <a:schemeClr val="dk2"/>
                </a:solidFill>
                <a:latin typeface="Assistant"/>
                <a:ea typeface="Assistant"/>
                <a:cs typeface="Assistant"/>
                <a:sym typeface="Assistant"/>
              </a:defRPr>
            </a:lvl4pPr>
            <a:lvl5pPr marL="2286000" marR="0" lvl="4" indent="-317500" algn="l" rtl="1">
              <a:lnSpc>
                <a:spcPct val="115000"/>
              </a:lnSpc>
              <a:spcBef>
                <a:spcPts val="1600"/>
              </a:spcBef>
              <a:spcAft>
                <a:spcPts val="0"/>
              </a:spcAft>
              <a:buClr>
                <a:srgbClr val="087BF8"/>
              </a:buClr>
              <a:buSzPts val="1400"/>
              <a:buFont typeface="Assistant"/>
              <a:buChar char="○"/>
              <a:defRPr sz="1400" b="0" i="0" u="none" strike="noStrike" cap="none">
                <a:solidFill>
                  <a:schemeClr val="dk2"/>
                </a:solidFill>
                <a:latin typeface="Assistant"/>
                <a:ea typeface="Assistant"/>
                <a:cs typeface="Assistant"/>
                <a:sym typeface="Assistant"/>
              </a:defRPr>
            </a:lvl5pPr>
            <a:lvl6pPr marL="2743200" marR="0" lvl="5" indent="-317500" algn="l" rtl="1">
              <a:lnSpc>
                <a:spcPct val="115000"/>
              </a:lnSpc>
              <a:spcBef>
                <a:spcPts val="1600"/>
              </a:spcBef>
              <a:spcAft>
                <a:spcPts val="0"/>
              </a:spcAft>
              <a:buClr>
                <a:srgbClr val="087BF8"/>
              </a:buClr>
              <a:buSzPts val="1400"/>
              <a:buFont typeface="Assistant"/>
              <a:buChar char="○"/>
              <a:defRPr sz="1400" b="0" i="0" u="none" strike="noStrike" cap="none">
                <a:solidFill>
                  <a:schemeClr val="dk2"/>
                </a:solidFill>
                <a:latin typeface="Assistant"/>
                <a:ea typeface="Assistant"/>
                <a:cs typeface="Assistant"/>
                <a:sym typeface="Assistant"/>
              </a:defRPr>
            </a:lvl6pPr>
            <a:lvl7pPr marL="3200400" marR="0" lvl="6" indent="-317500" algn="l" rtl="1">
              <a:lnSpc>
                <a:spcPct val="115000"/>
              </a:lnSpc>
              <a:spcBef>
                <a:spcPts val="1600"/>
              </a:spcBef>
              <a:spcAft>
                <a:spcPts val="0"/>
              </a:spcAft>
              <a:buClr>
                <a:srgbClr val="087BF8"/>
              </a:buClr>
              <a:buSzPts val="1400"/>
              <a:buFont typeface="Assistant"/>
              <a:buChar char="○"/>
              <a:defRPr sz="1400" b="0" i="0" u="none" strike="noStrike" cap="none">
                <a:solidFill>
                  <a:schemeClr val="dk2"/>
                </a:solidFill>
                <a:latin typeface="Assistant"/>
                <a:ea typeface="Assistant"/>
                <a:cs typeface="Assistant"/>
                <a:sym typeface="Assistant"/>
              </a:defRPr>
            </a:lvl7pPr>
            <a:lvl8pPr marL="3657600" marR="0" lvl="7" indent="-317500" algn="l" rtl="1">
              <a:lnSpc>
                <a:spcPct val="115000"/>
              </a:lnSpc>
              <a:spcBef>
                <a:spcPts val="1600"/>
              </a:spcBef>
              <a:spcAft>
                <a:spcPts val="0"/>
              </a:spcAft>
              <a:buClr>
                <a:srgbClr val="087BF8"/>
              </a:buClr>
              <a:buSzPts val="1400"/>
              <a:buFont typeface="Assistant"/>
              <a:buChar char="○"/>
              <a:defRPr sz="1400" b="0" i="0" u="none" strike="noStrike" cap="none">
                <a:solidFill>
                  <a:schemeClr val="dk2"/>
                </a:solidFill>
                <a:latin typeface="Assistant"/>
                <a:ea typeface="Assistant"/>
                <a:cs typeface="Assistant"/>
                <a:sym typeface="Assistant"/>
              </a:defRPr>
            </a:lvl8pPr>
            <a:lvl9pPr marL="4114800" marR="0" lvl="8" indent="-317500" algn="l" rtl="1">
              <a:lnSpc>
                <a:spcPct val="115000"/>
              </a:lnSpc>
              <a:spcBef>
                <a:spcPts val="1600"/>
              </a:spcBef>
              <a:spcAft>
                <a:spcPts val="1600"/>
              </a:spcAft>
              <a:buClr>
                <a:srgbClr val="087BF8"/>
              </a:buClr>
              <a:buSzPts val="1400"/>
              <a:buFont typeface="Assistant"/>
              <a:buChar char="○"/>
              <a:defRPr sz="1400" b="0" i="0" u="none" strike="noStrike" cap="none">
                <a:solidFill>
                  <a:schemeClr val="dk2"/>
                </a:solidFill>
                <a:latin typeface="Assistant"/>
                <a:ea typeface="Assistant"/>
                <a:cs typeface="Assistant"/>
                <a:sym typeface="Assistant"/>
              </a:defRPr>
            </a:lvl9pPr>
          </a:lstStyle>
          <a:p>
            <a:pPr marL="114300" indent="0" algn="r">
              <a:buNone/>
            </a:pPr>
            <a:r>
              <a:rPr lang="he-IL" sz="1400" b="1">
                <a:solidFill>
                  <a:schemeClr val="accent1"/>
                </a:solidFill>
              </a:rPr>
              <a:t>מבחני הקריאה שנעשו בסוף גן החובה הציגו ארבעה פרופילים של קוראים:</a:t>
            </a:r>
          </a:p>
        </p:txBody>
      </p:sp>
      <p:sp>
        <p:nvSpPr>
          <p:cNvPr id="22" name="מציין מיקום טקסט 2">
            <a:extLst>
              <a:ext uri="{FF2B5EF4-FFF2-40B4-BE49-F238E27FC236}">
                <a16:creationId xmlns:a16="http://schemas.microsoft.com/office/drawing/2014/main" id="{1BA5C220-D366-4749-B70B-639580819C9F}"/>
              </a:ext>
            </a:extLst>
          </p:cNvPr>
          <p:cNvSpPr txBox="1">
            <a:spLocks/>
          </p:cNvSpPr>
          <p:nvPr/>
        </p:nvSpPr>
        <p:spPr>
          <a:xfrm>
            <a:off x="6681673" y="4379061"/>
            <a:ext cx="2339024" cy="358479"/>
          </a:xfrm>
          <a:prstGeom prst="rect">
            <a:avLst/>
          </a:prstGeom>
          <a:noFill/>
          <a:ln>
            <a:noFill/>
          </a:ln>
        </p:spPr>
        <p:txBody>
          <a:bodyPr spcFirstLastPara="1" wrap="square" lIns="91425" tIns="91425" rIns="91425" bIns="91425" anchor="t" anchorCtr="0">
            <a:normAutofit fontScale="85000" lnSpcReduction="10000"/>
          </a:bodyPr>
          <a:lstStyle>
            <a:defPPr marR="0" lvl="0" algn="l" rtl="0">
              <a:lnSpc>
                <a:spcPct val="100000"/>
              </a:lnSpc>
              <a:spcBef>
                <a:spcPts val="0"/>
              </a:spcBef>
              <a:spcAft>
                <a:spcPts val="0"/>
              </a:spcAft>
            </a:defPPr>
            <a:lvl1pPr marL="457200" marR="0" lvl="0" indent="-342900" algn="l" rtl="1">
              <a:lnSpc>
                <a:spcPct val="115000"/>
              </a:lnSpc>
              <a:spcBef>
                <a:spcPts val="0"/>
              </a:spcBef>
              <a:spcAft>
                <a:spcPts val="0"/>
              </a:spcAft>
              <a:buClr>
                <a:srgbClr val="087BF8"/>
              </a:buClr>
              <a:buSzPts val="1800"/>
              <a:buFont typeface="Assistant"/>
              <a:buChar char="●"/>
              <a:defRPr sz="1800" b="0" i="0" u="none" strike="noStrike" cap="none">
                <a:solidFill>
                  <a:schemeClr val="dk2"/>
                </a:solidFill>
                <a:latin typeface="Assistant"/>
                <a:ea typeface="Assistant"/>
                <a:cs typeface="Assistant"/>
                <a:sym typeface="Assistant"/>
              </a:defRPr>
            </a:lvl1pPr>
            <a:lvl2pPr marL="914400" marR="0" lvl="1" indent="-317500" algn="l" rtl="1">
              <a:lnSpc>
                <a:spcPct val="115000"/>
              </a:lnSpc>
              <a:spcBef>
                <a:spcPts val="1600"/>
              </a:spcBef>
              <a:spcAft>
                <a:spcPts val="0"/>
              </a:spcAft>
              <a:buClr>
                <a:srgbClr val="087BF8"/>
              </a:buClr>
              <a:buSzPts val="1400"/>
              <a:buFont typeface="Assistant"/>
              <a:buChar char="○"/>
              <a:defRPr sz="1400" b="0" i="0" u="none" strike="noStrike" cap="none">
                <a:solidFill>
                  <a:schemeClr val="dk2"/>
                </a:solidFill>
                <a:latin typeface="Assistant"/>
                <a:ea typeface="Assistant"/>
                <a:cs typeface="Assistant"/>
                <a:sym typeface="Assistant"/>
              </a:defRPr>
            </a:lvl2pPr>
            <a:lvl3pPr marL="1371600" marR="0" lvl="2" indent="-317500" algn="l" rtl="1">
              <a:lnSpc>
                <a:spcPct val="115000"/>
              </a:lnSpc>
              <a:spcBef>
                <a:spcPts val="1600"/>
              </a:spcBef>
              <a:spcAft>
                <a:spcPts val="0"/>
              </a:spcAft>
              <a:buClr>
                <a:srgbClr val="087BF8"/>
              </a:buClr>
              <a:buSzPts val="1400"/>
              <a:buFont typeface="Assistant"/>
              <a:buChar char="○"/>
              <a:defRPr sz="1400" b="0" i="0" u="none" strike="noStrike" cap="none">
                <a:solidFill>
                  <a:schemeClr val="dk2"/>
                </a:solidFill>
                <a:latin typeface="Assistant"/>
                <a:ea typeface="Assistant"/>
                <a:cs typeface="Assistant"/>
                <a:sym typeface="Assistant"/>
              </a:defRPr>
            </a:lvl3pPr>
            <a:lvl4pPr marL="1828800" marR="0" lvl="3" indent="-317500" algn="l" rtl="1">
              <a:lnSpc>
                <a:spcPct val="115000"/>
              </a:lnSpc>
              <a:spcBef>
                <a:spcPts val="1600"/>
              </a:spcBef>
              <a:spcAft>
                <a:spcPts val="0"/>
              </a:spcAft>
              <a:buClr>
                <a:srgbClr val="087BF8"/>
              </a:buClr>
              <a:buSzPts val="1400"/>
              <a:buFont typeface="Assistant"/>
              <a:buChar char="○"/>
              <a:defRPr sz="1400" b="0" i="0" u="none" strike="noStrike" cap="none">
                <a:solidFill>
                  <a:schemeClr val="dk2"/>
                </a:solidFill>
                <a:latin typeface="Assistant"/>
                <a:ea typeface="Assistant"/>
                <a:cs typeface="Assistant"/>
                <a:sym typeface="Assistant"/>
              </a:defRPr>
            </a:lvl4pPr>
            <a:lvl5pPr marL="2286000" marR="0" lvl="4" indent="-317500" algn="l" rtl="1">
              <a:lnSpc>
                <a:spcPct val="115000"/>
              </a:lnSpc>
              <a:spcBef>
                <a:spcPts val="1600"/>
              </a:spcBef>
              <a:spcAft>
                <a:spcPts val="0"/>
              </a:spcAft>
              <a:buClr>
                <a:srgbClr val="087BF8"/>
              </a:buClr>
              <a:buSzPts val="1400"/>
              <a:buFont typeface="Assistant"/>
              <a:buChar char="○"/>
              <a:defRPr sz="1400" b="0" i="0" u="none" strike="noStrike" cap="none">
                <a:solidFill>
                  <a:schemeClr val="dk2"/>
                </a:solidFill>
                <a:latin typeface="Assistant"/>
                <a:ea typeface="Assistant"/>
                <a:cs typeface="Assistant"/>
                <a:sym typeface="Assistant"/>
              </a:defRPr>
            </a:lvl5pPr>
            <a:lvl6pPr marL="2743200" marR="0" lvl="5" indent="-317500" algn="l" rtl="1">
              <a:lnSpc>
                <a:spcPct val="115000"/>
              </a:lnSpc>
              <a:spcBef>
                <a:spcPts val="1600"/>
              </a:spcBef>
              <a:spcAft>
                <a:spcPts val="0"/>
              </a:spcAft>
              <a:buClr>
                <a:srgbClr val="087BF8"/>
              </a:buClr>
              <a:buSzPts val="1400"/>
              <a:buFont typeface="Assistant"/>
              <a:buChar char="○"/>
              <a:defRPr sz="1400" b="0" i="0" u="none" strike="noStrike" cap="none">
                <a:solidFill>
                  <a:schemeClr val="dk2"/>
                </a:solidFill>
                <a:latin typeface="Assistant"/>
                <a:ea typeface="Assistant"/>
                <a:cs typeface="Assistant"/>
                <a:sym typeface="Assistant"/>
              </a:defRPr>
            </a:lvl6pPr>
            <a:lvl7pPr marL="3200400" marR="0" lvl="6" indent="-317500" algn="l" rtl="1">
              <a:lnSpc>
                <a:spcPct val="115000"/>
              </a:lnSpc>
              <a:spcBef>
                <a:spcPts val="1600"/>
              </a:spcBef>
              <a:spcAft>
                <a:spcPts val="0"/>
              </a:spcAft>
              <a:buClr>
                <a:srgbClr val="087BF8"/>
              </a:buClr>
              <a:buSzPts val="1400"/>
              <a:buFont typeface="Assistant"/>
              <a:buChar char="○"/>
              <a:defRPr sz="1400" b="0" i="0" u="none" strike="noStrike" cap="none">
                <a:solidFill>
                  <a:schemeClr val="dk2"/>
                </a:solidFill>
                <a:latin typeface="Assistant"/>
                <a:ea typeface="Assistant"/>
                <a:cs typeface="Assistant"/>
                <a:sym typeface="Assistant"/>
              </a:defRPr>
            </a:lvl7pPr>
            <a:lvl8pPr marL="3657600" marR="0" lvl="7" indent="-317500" algn="l" rtl="1">
              <a:lnSpc>
                <a:spcPct val="115000"/>
              </a:lnSpc>
              <a:spcBef>
                <a:spcPts val="1600"/>
              </a:spcBef>
              <a:spcAft>
                <a:spcPts val="0"/>
              </a:spcAft>
              <a:buClr>
                <a:srgbClr val="087BF8"/>
              </a:buClr>
              <a:buSzPts val="1400"/>
              <a:buFont typeface="Assistant"/>
              <a:buChar char="○"/>
              <a:defRPr sz="1400" b="0" i="0" u="none" strike="noStrike" cap="none">
                <a:solidFill>
                  <a:schemeClr val="dk2"/>
                </a:solidFill>
                <a:latin typeface="Assistant"/>
                <a:ea typeface="Assistant"/>
                <a:cs typeface="Assistant"/>
                <a:sym typeface="Assistant"/>
              </a:defRPr>
            </a:lvl8pPr>
            <a:lvl9pPr marL="4114800" marR="0" lvl="8" indent="-317500" algn="l" rtl="1">
              <a:lnSpc>
                <a:spcPct val="115000"/>
              </a:lnSpc>
              <a:spcBef>
                <a:spcPts val="1600"/>
              </a:spcBef>
              <a:spcAft>
                <a:spcPts val="1600"/>
              </a:spcAft>
              <a:buClr>
                <a:srgbClr val="087BF8"/>
              </a:buClr>
              <a:buSzPts val="1400"/>
              <a:buFont typeface="Assistant"/>
              <a:buChar char="○"/>
              <a:defRPr sz="1400" b="0" i="0" u="none" strike="noStrike" cap="none">
                <a:solidFill>
                  <a:schemeClr val="dk2"/>
                </a:solidFill>
                <a:latin typeface="Assistant"/>
                <a:ea typeface="Assistant"/>
                <a:cs typeface="Assistant"/>
                <a:sym typeface="Assistant"/>
              </a:defRPr>
            </a:lvl9pPr>
          </a:lstStyle>
          <a:p>
            <a:pPr algn="r"/>
            <a:r>
              <a:rPr lang="he-IL" sz="1200"/>
              <a:t>רוב הילדים הצליחו ללמוד לקרוא בגן.</a:t>
            </a:r>
          </a:p>
        </p:txBody>
      </p:sp>
      <p:sp>
        <p:nvSpPr>
          <p:cNvPr id="23" name="מציין מיקום טקסט 2">
            <a:extLst>
              <a:ext uri="{FF2B5EF4-FFF2-40B4-BE49-F238E27FC236}">
                <a16:creationId xmlns:a16="http://schemas.microsoft.com/office/drawing/2014/main" id="{613DADA4-6075-457B-82C1-10B3BE1F52BA}"/>
              </a:ext>
            </a:extLst>
          </p:cNvPr>
          <p:cNvSpPr txBox="1">
            <a:spLocks/>
          </p:cNvSpPr>
          <p:nvPr/>
        </p:nvSpPr>
        <p:spPr>
          <a:xfrm>
            <a:off x="3721072" y="4379061"/>
            <a:ext cx="2575994" cy="654038"/>
          </a:xfrm>
          <a:prstGeom prst="rect">
            <a:avLst/>
          </a:prstGeom>
          <a:noFill/>
          <a:ln>
            <a:noFill/>
          </a:ln>
        </p:spPr>
        <p:txBody>
          <a:bodyPr spcFirstLastPara="1" wrap="square" lIns="91425" tIns="91425" rIns="91425" bIns="91425" anchor="t" anchorCtr="0">
            <a:normAutofit fontScale="85000" lnSpcReduction="20000"/>
          </a:bodyPr>
          <a:lstStyle>
            <a:defPPr marR="0" lvl="0" algn="l" rtl="0">
              <a:lnSpc>
                <a:spcPct val="100000"/>
              </a:lnSpc>
              <a:spcBef>
                <a:spcPts val="0"/>
              </a:spcBef>
              <a:spcAft>
                <a:spcPts val="0"/>
              </a:spcAft>
            </a:defPPr>
            <a:lvl1pPr marL="457200" marR="0" lvl="0" indent="-342900" algn="l" rtl="1">
              <a:lnSpc>
                <a:spcPct val="115000"/>
              </a:lnSpc>
              <a:spcBef>
                <a:spcPts val="0"/>
              </a:spcBef>
              <a:spcAft>
                <a:spcPts val="0"/>
              </a:spcAft>
              <a:buClr>
                <a:srgbClr val="087BF8"/>
              </a:buClr>
              <a:buSzPts val="1800"/>
              <a:buFont typeface="Assistant"/>
              <a:buChar char="●"/>
              <a:defRPr sz="1800" b="0" i="0" u="none" strike="noStrike" cap="none">
                <a:solidFill>
                  <a:schemeClr val="dk2"/>
                </a:solidFill>
                <a:latin typeface="Assistant"/>
                <a:ea typeface="Assistant"/>
                <a:cs typeface="Assistant"/>
                <a:sym typeface="Assistant"/>
              </a:defRPr>
            </a:lvl1pPr>
            <a:lvl2pPr marL="914400" marR="0" lvl="1" indent="-317500" algn="l" rtl="1">
              <a:lnSpc>
                <a:spcPct val="115000"/>
              </a:lnSpc>
              <a:spcBef>
                <a:spcPts val="1600"/>
              </a:spcBef>
              <a:spcAft>
                <a:spcPts val="0"/>
              </a:spcAft>
              <a:buClr>
                <a:srgbClr val="087BF8"/>
              </a:buClr>
              <a:buSzPts val="1400"/>
              <a:buFont typeface="Assistant"/>
              <a:buChar char="○"/>
              <a:defRPr sz="1400" b="0" i="0" u="none" strike="noStrike" cap="none">
                <a:solidFill>
                  <a:schemeClr val="dk2"/>
                </a:solidFill>
                <a:latin typeface="Assistant"/>
                <a:ea typeface="Assistant"/>
                <a:cs typeface="Assistant"/>
                <a:sym typeface="Assistant"/>
              </a:defRPr>
            </a:lvl2pPr>
            <a:lvl3pPr marL="1371600" marR="0" lvl="2" indent="-317500" algn="l" rtl="1">
              <a:lnSpc>
                <a:spcPct val="115000"/>
              </a:lnSpc>
              <a:spcBef>
                <a:spcPts val="1600"/>
              </a:spcBef>
              <a:spcAft>
                <a:spcPts val="0"/>
              </a:spcAft>
              <a:buClr>
                <a:srgbClr val="087BF8"/>
              </a:buClr>
              <a:buSzPts val="1400"/>
              <a:buFont typeface="Assistant"/>
              <a:buChar char="○"/>
              <a:defRPr sz="1400" b="0" i="0" u="none" strike="noStrike" cap="none">
                <a:solidFill>
                  <a:schemeClr val="dk2"/>
                </a:solidFill>
                <a:latin typeface="Assistant"/>
                <a:ea typeface="Assistant"/>
                <a:cs typeface="Assistant"/>
                <a:sym typeface="Assistant"/>
              </a:defRPr>
            </a:lvl3pPr>
            <a:lvl4pPr marL="1828800" marR="0" lvl="3" indent="-317500" algn="l" rtl="1">
              <a:lnSpc>
                <a:spcPct val="115000"/>
              </a:lnSpc>
              <a:spcBef>
                <a:spcPts val="1600"/>
              </a:spcBef>
              <a:spcAft>
                <a:spcPts val="0"/>
              </a:spcAft>
              <a:buClr>
                <a:srgbClr val="087BF8"/>
              </a:buClr>
              <a:buSzPts val="1400"/>
              <a:buFont typeface="Assistant"/>
              <a:buChar char="○"/>
              <a:defRPr sz="1400" b="0" i="0" u="none" strike="noStrike" cap="none">
                <a:solidFill>
                  <a:schemeClr val="dk2"/>
                </a:solidFill>
                <a:latin typeface="Assistant"/>
                <a:ea typeface="Assistant"/>
                <a:cs typeface="Assistant"/>
                <a:sym typeface="Assistant"/>
              </a:defRPr>
            </a:lvl4pPr>
            <a:lvl5pPr marL="2286000" marR="0" lvl="4" indent="-317500" algn="l" rtl="1">
              <a:lnSpc>
                <a:spcPct val="115000"/>
              </a:lnSpc>
              <a:spcBef>
                <a:spcPts val="1600"/>
              </a:spcBef>
              <a:spcAft>
                <a:spcPts val="0"/>
              </a:spcAft>
              <a:buClr>
                <a:srgbClr val="087BF8"/>
              </a:buClr>
              <a:buSzPts val="1400"/>
              <a:buFont typeface="Assistant"/>
              <a:buChar char="○"/>
              <a:defRPr sz="1400" b="0" i="0" u="none" strike="noStrike" cap="none">
                <a:solidFill>
                  <a:schemeClr val="dk2"/>
                </a:solidFill>
                <a:latin typeface="Assistant"/>
                <a:ea typeface="Assistant"/>
                <a:cs typeface="Assistant"/>
                <a:sym typeface="Assistant"/>
              </a:defRPr>
            </a:lvl5pPr>
            <a:lvl6pPr marL="2743200" marR="0" lvl="5" indent="-317500" algn="l" rtl="1">
              <a:lnSpc>
                <a:spcPct val="115000"/>
              </a:lnSpc>
              <a:spcBef>
                <a:spcPts val="1600"/>
              </a:spcBef>
              <a:spcAft>
                <a:spcPts val="0"/>
              </a:spcAft>
              <a:buClr>
                <a:srgbClr val="087BF8"/>
              </a:buClr>
              <a:buSzPts val="1400"/>
              <a:buFont typeface="Assistant"/>
              <a:buChar char="○"/>
              <a:defRPr sz="1400" b="0" i="0" u="none" strike="noStrike" cap="none">
                <a:solidFill>
                  <a:schemeClr val="dk2"/>
                </a:solidFill>
                <a:latin typeface="Assistant"/>
                <a:ea typeface="Assistant"/>
                <a:cs typeface="Assistant"/>
                <a:sym typeface="Assistant"/>
              </a:defRPr>
            </a:lvl6pPr>
            <a:lvl7pPr marL="3200400" marR="0" lvl="6" indent="-317500" algn="l" rtl="1">
              <a:lnSpc>
                <a:spcPct val="115000"/>
              </a:lnSpc>
              <a:spcBef>
                <a:spcPts val="1600"/>
              </a:spcBef>
              <a:spcAft>
                <a:spcPts val="0"/>
              </a:spcAft>
              <a:buClr>
                <a:srgbClr val="087BF8"/>
              </a:buClr>
              <a:buSzPts val="1400"/>
              <a:buFont typeface="Assistant"/>
              <a:buChar char="○"/>
              <a:defRPr sz="1400" b="0" i="0" u="none" strike="noStrike" cap="none">
                <a:solidFill>
                  <a:schemeClr val="dk2"/>
                </a:solidFill>
                <a:latin typeface="Assistant"/>
                <a:ea typeface="Assistant"/>
                <a:cs typeface="Assistant"/>
                <a:sym typeface="Assistant"/>
              </a:defRPr>
            </a:lvl7pPr>
            <a:lvl8pPr marL="3657600" marR="0" lvl="7" indent="-317500" algn="l" rtl="1">
              <a:lnSpc>
                <a:spcPct val="115000"/>
              </a:lnSpc>
              <a:spcBef>
                <a:spcPts val="1600"/>
              </a:spcBef>
              <a:spcAft>
                <a:spcPts val="0"/>
              </a:spcAft>
              <a:buClr>
                <a:srgbClr val="087BF8"/>
              </a:buClr>
              <a:buSzPts val="1400"/>
              <a:buFont typeface="Assistant"/>
              <a:buChar char="○"/>
              <a:defRPr sz="1400" b="0" i="0" u="none" strike="noStrike" cap="none">
                <a:solidFill>
                  <a:schemeClr val="dk2"/>
                </a:solidFill>
                <a:latin typeface="Assistant"/>
                <a:ea typeface="Assistant"/>
                <a:cs typeface="Assistant"/>
                <a:sym typeface="Assistant"/>
              </a:defRPr>
            </a:lvl8pPr>
            <a:lvl9pPr marL="4114800" marR="0" lvl="8" indent="-317500" algn="l" rtl="1">
              <a:lnSpc>
                <a:spcPct val="115000"/>
              </a:lnSpc>
              <a:spcBef>
                <a:spcPts val="1600"/>
              </a:spcBef>
              <a:spcAft>
                <a:spcPts val="1600"/>
              </a:spcAft>
              <a:buClr>
                <a:srgbClr val="087BF8"/>
              </a:buClr>
              <a:buSzPts val="1400"/>
              <a:buFont typeface="Assistant"/>
              <a:buChar char="○"/>
              <a:defRPr sz="1400" b="0" i="0" u="none" strike="noStrike" cap="none">
                <a:solidFill>
                  <a:schemeClr val="dk2"/>
                </a:solidFill>
                <a:latin typeface="Assistant"/>
                <a:ea typeface="Assistant"/>
                <a:cs typeface="Assistant"/>
                <a:sym typeface="Assistant"/>
              </a:defRPr>
            </a:lvl9pPr>
          </a:lstStyle>
          <a:p>
            <a:pPr algn="r"/>
            <a:r>
              <a:rPr lang="he-IL" sz="1200"/>
              <a:t>לא כל הילדים סיימו את תהליך רכישת הקריאה בסוף הגן, הם התקשו ב'דיוק' או ב'מהירות' (כ-17%).</a:t>
            </a:r>
          </a:p>
          <a:p>
            <a:pPr marL="114300" indent="0" algn="r">
              <a:buNone/>
            </a:pPr>
            <a:endParaRPr lang="he-IL" sz="1200"/>
          </a:p>
        </p:txBody>
      </p:sp>
      <p:graphicFrame>
        <p:nvGraphicFramePr>
          <p:cNvPr id="9" name="דיאגרמה 8">
            <a:extLst>
              <a:ext uri="{FF2B5EF4-FFF2-40B4-BE49-F238E27FC236}">
                <a16:creationId xmlns:a16="http://schemas.microsoft.com/office/drawing/2014/main" id="{C7EFB4D9-8C31-41DC-997D-079B48030D7D}"/>
              </a:ext>
            </a:extLst>
          </p:cNvPr>
          <p:cNvGraphicFramePr/>
          <p:nvPr>
            <p:extLst>
              <p:ext uri="{D42A27DB-BD31-4B8C-83A1-F6EECF244321}">
                <p14:modId xmlns:p14="http://schemas.microsoft.com/office/powerpoint/2010/main" val="247689290"/>
              </p:ext>
            </p:extLst>
          </p:nvPr>
        </p:nvGraphicFramePr>
        <p:xfrm>
          <a:off x="419724" y="297473"/>
          <a:ext cx="2435901" cy="132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אליפסה 11">
            <a:extLst>
              <a:ext uri="{FF2B5EF4-FFF2-40B4-BE49-F238E27FC236}">
                <a16:creationId xmlns:a16="http://schemas.microsoft.com/office/drawing/2014/main" id="{C1B99820-24B3-460C-B929-81FF0E008E98}"/>
              </a:ext>
            </a:extLst>
          </p:cNvPr>
          <p:cNvSpPr/>
          <p:nvPr/>
        </p:nvSpPr>
        <p:spPr>
          <a:xfrm>
            <a:off x="1525777" y="249754"/>
            <a:ext cx="134462" cy="134462"/>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3" name="אליפסה 12">
            <a:extLst>
              <a:ext uri="{FF2B5EF4-FFF2-40B4-BE49-F238E27FC236}">
                <a16:creationId xmlns:a16="http://schemas.microsoft.com/office/drawing/2014/main" id="{CC09CE31-03F5-4D63-BDEE-D2DA049AD020}"/>
              </a:ext>
            </a:extLst>
          </p:cNvPr>
          <p:cNvSpPr/>
          <p:nvPr/>
        </p:nvSpPr>
        <p:spPr>
          <a:xfrm>
            <a:off x="2327865" y="252084"/>
            <a:ext cx="134462" cy="134462"/>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4" name="אליפסה 13">
            <a:extLst>
              <a:ext uri="{FF2B5EF4-FFF2-40B4-BE49-F238E27FC236}">
                <a16:creationId xmlns:a16="http://schemas.microsoft.com/office/drawing/2014/main" id="{B1D0FF33-5F8B-4AF4-B410-986D3A733246}"/>
              </a:ext>
            </a:extLst>
          </p:cNvPr>
          <p:cNvSpPr/>
          <p:nvPr/>
        </p:nvSpPr>
        <p:spPr>
          <a:xfrm>
            <a:off x="692360" y="254276"/>
            <a:ext cx="134462" cy="134462"/>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grpSp>
        <p:nvGrpSpPr>
          <p:cNvPr id="15" name="קבוצה 14">
            <a:extLst>
              <a:ext uri="{FF2B5EF4-FFF2-40B4-BE49-F238E27FC236}">
                <a16:creationId xmlns:a16="http://schemas.microsoft.com/office/drawing/2014/main" id="{0368B947-540B-4DE1-AAF5-D01720A72EE2}"/>
              </a:ext>
            </a:extLst>
          </p:cNvPr>
          <p:cNvGrpSpPr/>
          <p:nvPr/>
        </p:nvGrpSpPr>
        <p:grpSpPr>
          <a:xfrm>
            <a:off x="256558" y="361449"/>
            <a:ext cx="1867102" cy="496424"/>
            <a:chOff x="1000917" y="684487"/>
            <a:chExt cx="1867102" cy="496424"/>
          </a:xfrm>
        </p:grpSpPr>
        <p:sp>
          <p:nvSpPr>
            <p:cNvPr id="16" name="מלבן 15">
              <a:extLst>
                <a:ext uri="{FF2B5EF4-FFF2-40B4-BE49-F238E27FC236}">
                  <a16:creationId xmlns:a16="http://schemas.microsoft.com/office/drawing/2014/main" id="{ABF2C24A-5F03-4367-B580-A08B894432AC}"/>
                </a:ext>
              </a:extLst>
            </p:cNvPr>
            <p:cNvSpPr/>
            <p:nvPr/>
          </p:nvSpPr>
          <p:spPr>
            <a:xfrm>
              <a:off x="1000917" y="766670"/>
              <a:ext cx="933551" cy="41424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תיבת טקסט 16">
              <a:extLst>
                <a:ext uri="{FF2B5EF4-FFF2-40B4-BE49-F238E27FC236}">
                  <a16:creationId xmlns:a16="http://schemas.microsoft.com/office/drawing/2014/main" id="{5AEA2A8B-1D70-4F25-96AC-67365E19EE25}"/>
                </a:ext>
              </a:extLst>
            </p:cNvPr>
            <p:cNvSpPr txBox="1"/>
            <p:nvPr/>
          </p:nvSpPr>
          <p:spPr>
            <a:xfrm>
              <a:off x="1934468" y="684487"/>
              <a:ext cx="933551" cy="32827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marL="0" lvl="0" indent="0" algn="ctr" defTabSz="533400" rtl="1">
                <a:lnSpc>
                  <a:spcPct val="90000"/>
                </a:lnSpc>
                <a:spcBef>
                  <a:spcPct val="0"/>
                </a:spcBef>
                <a:spcAft>
                  <a:spcPct val="35000"/>
                </a:spcAft>
                <a:buNone/>
              </a:pPr>
              <a:r>
                <a:rPr lang="he-IL" sz="1050" b="1" kern="1200">
                  <a:solidFill>
                    <a:schemeClr val="accent1">
                      <a:lumMod val="50000"/>
                    </a:schemeClr>
                  </a:solidFill>
                </a:rPr>
                <a:t>סוף גן חובה</a:t>
              </a:r>
            </a:p>
          </p:txBody>
        </p:sp>
      </p:grpSp>
      <p:pic>
        <p:nvPicPr>
          <p:cNvPr id="18" name="גרפיקה 11" descr="נעץ קו מיתאר">
            <a:extLst>
              <a:ext uri="{FF2B5EF4-FFF2-40B4-BE49-F238E27FC236}">
                <a16:creationId xmlns:a16="http://schemas.microsoft.com/office/drawing/2014/main" id="{49B66B6B-AFB0-4AC5-AC5D-AC9FFFE1437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103782">
            <a:off x="1354531" y="-58308"/>
            <a:ext cx="386024" cy="386024"/>
          </a:xfrm>
          <a:prstGeom prst="rect">
            <a:avLst/>
          </a:prstGeom>
        </p:spPr>
      </p:pic>
      <p:pic>
        <p:nvPicPr>
          <p:cNvPr id="4" name="תמונה 3">
            <a:extLst>
              <a:ext uri="{FF2B5EF4-FFF2-40B4-BE49-F238E27FC236}">
                <a16:creationId xmlns:a16="http://schemas.microsoft.com/office/drawing/2014/main" id="{7D36C10E-2E7F-4DA8-BC86-EEDDFA9375AE}"/>
              </a:ext>
            </a:extLst>
          </p:cNvPr>
          <p:cNvPicPr>
            <a:picLocks noChangeAspect="1"/>
          </p:cNvPicPr>
          <p:nvPr/>
        </p:nvPicPr>
        <p:blipFill>
          <a:blip r:embed="rId10"/>
          <a:stretch>
            <a:fillRect/>
          </a:stretch>
        </p:blipFill>
        <p:spPr>
          <a:xfrm>
            <a:off x="2263515" y="1213253"/>
            <a:ext cx="5872176" cy="3030801"/>
          </a:xfrm>
          <a:prstGeom prst="rect">
            <a:avLst/>
          </a:prstGeom>
        </p:spPr>
      </p:pic>
    </p:spTree>
    <p:extLst>
      <p:ext uri="{BB962C8B-B14F-4D97-AF65-F5344CB8AC3E}">
        <p14:creationId xmlns:p14="http://schemas.microsoft.com/office/powerpoint/2010/main" val="1711518434"/>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מסמך" ma:contentTypeID="0x010100CDB02782ECC6F74B9C2C1CC01F2BA25F" ma:contentTypeVersion="14" ma:contentTypeDescription="צור מסמך חדש." ma:contentTypeScope="" ma:versionID="93418c593a28077270a8cd07045fff68">
  <xsd:schema xmlns:xsd="http://www.w3.org/2001/XMLSchema" xmlns:xs="http://www.w3.org/2001/XMLSchema" xmlns:p="http://schemas.microsoft.com/office/2006/metadata/properties" xmlns:ns2="e80b6979-5646-4e71-8be2-624790abfb1c" xmlns:ns3="3715777f-8981-461c-804d-afa93fd342d3" targetNamespace="http://schemas.microsoft.com/office/2006/metadata/properties" ma:root="true" ma:fieldsID="c5b3c246122f2d606fa423e7f0ff1200" ns2:_="" ns3:_="">
    <xsd:import namespace="e80b6979-5646-4e71-8be2-624790abfb1c"/>
    <xsd:import namespace="3715777f-8981-461c-804d-afa93fd342d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0b6979-5646-4e71-8be2-624790abfb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תגיות תמונה" ma:readOnly="false" ma:fieldId="{5cf76f15-5ced-4ddc-b409-7134ff3c332f}" ma:taxonomyMulti="true" ma:sspId="a557658c-0fa3-4305-8778-78d8ea3b7e7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715777f-8981-461c-804d-afa93fd342d3" elementFormDefault="qualified">
    <xsd:import namespace="http://schemas.microsoft.com/office/2006/documentManagement/types"/>
    <xsd:import namespace="http://schemas.microsoft.com/office/infopath/2007/PartnerControls"/>
    <xsd:element name="SharedWithUsers" ma:index="12" nillable="true" ma:displayName="משותף עם"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משותף עם פרטים" ma:internalName="SharedWithDetails" ma:readOnly="true">
      <xsd:simpleType>
        <xsd:restriction base="dms:Note">
          <xsd:maxLength value="255"/>
        </xsd:restriction>
      </xsd:simpleType>
    </xsd:element>
    <xsd:element name="TaxCatchAll" ma:index="21" nillable="true" ma:displayName="Taxonomy Catch All Column" ma:hidden="true" ma:list="{8287d373-862f-4fae-a400-7ecbffaa76da}" ma:internalName="TaxCatchAll" ma:showField="CatchAllData" ma:web="3715777f-8981-461c-804d-afa93fd342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סוג תוכן"/>
        <xsd:element ref="dc:title" minOccurs="0" maxOccurs="1" ma:index="4" ma:displayName="כותר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80b6979-5646-4e71-8be2-624790abfb1c">
      <Terms xmlns="http://schemas.microsoft.com/office/infopath/2007/PartnerControls"/>
    </lcf76f155ced4ddcb4097134ff3c332f>
    <TaxCatchAll xmlns="3715777f-8981-461c-804d-afa93fd342d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57F9D3-37B2-4F05-8784-11858F1896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0b6979-5646-4e71-8be2-624790abfb1c"/>
    <ds:schemaRef ds:uri="3715777f-8981-461c-804d-afa93fd342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4B6A878-B239-4B26-9E40-B4F9BA569E81}">
  <ds:schemaRefs>
    <ds:schemaRef ds:uri="3715777f-8981-461c-804d-afa93fd342d3"/>
    <ds:schemaRef ds:uri="e80b6979-5646-4e71-8be2-624790abfb1c"/>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81BD76C-0ED1-4FF3-9383-DA834C031A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43</TotalTime>
  <Words>2015</Words>
  <Application>Microsoft Office PowerPoint</Application>
  <PresentationFormat>‫הצגה על המסך (16:9)</PresentationFormat>
  <Paragraphs>167</Paragraphs>
  <Slides>16</Slides>
  <Notes>11</Notes>
  <HiddenSlides>6</HiddenSlides>
  <MMClips>0</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16</vt:i4>
      </vt:variant>
    </vt:vector>
  </HeadingPairs>
  <TitlesOfParts>
    <vt:vector size="23" baseType="lpstr">
      <vt:lpstr>Wingdings</vt:lpstr>
      <vt:lpstr>Assistant</vt:lpstr>
      <vt:lpstr>Tahoma</vt:lpstr>
      <vt:lpstr>Arial</vt:lpstr>
      <vt:lpstr>David</vt:lpstr>
      <vt:lpstr>Calibri</vt:lpstr>
      <vt:lpstr>Simple Light</vt:lpstr>
      <vt:lpstr>מצגת של PowerPoint‏</vt:lpstr>
      <vt:lpstr>מה הניע את החוקרים לערוך את המחקר?</vt:lpstr>
      <vt:lpstr>        מטרות המחקר</vt:lpstr>
      <vt:lpstr>גורמים שפתיים וקוגניטיביים שממלאים תפקיד בניבוי* רכישת הקריאה</vt:lpstr>
      <vt:lpstr>שאלות המחקר המרכזיות</vt:lpstr>
      <vt:lpstr>שיטת המחקר</vt:lpstr>
      <vt:lpstr>שיטת המחקר (המשך)</vt:lpstr>
      <vt:lpstr>ממצאים ודיון</vt:lpstr>
      <vt:lpstr>מצגת של PowerPoint‏</vt:lpstr>
      <vt:lpstr>מהם ההבדלים בין ילדים שהצליחו ללמוד לקרוא בגן חובה לעומת אלה שלא?  </vt:lpstr>
      <vt:lpstr>האם ילדים שלא הצליחו ללמוד לקרוא בגן המשיכו להתקשות בקריאה עד סוף כיתה א או השתפרו?</vt:lpstr>
      <vt:lpstr>מהם ההבדלים בין ילדים שמצליחים ללמוד לקרוא עד סוף כיתה א לעומת אלה שלא?  (על-פי ניתוח המדדים שנמדדו בתחילת השנה בגן)</vt:lpstr>
      <vt:lpstr>מצגת של PowerPoint‏</vt:lpstr>
      <vt:lpstr>בשלות או לקות? – נקודת מבט התפתחותית מה מאפיין ילדים שהצליחו להשתפר בקריאה עד סוף כיתה א לעומת אלה שהמשיכו להתקשות? </vt:lpstr>
      <vt:lpstr>סיכום ומסקנות</vt:lpstr>
      <vt:lpstr>השלכות המחקר</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Tal Livne</dc:creator>
  <cp:lastModifiedBy>Tal Livne</cp:lastModifiedBy>
  <cp:revision>2</cp:revision>
  <dcterms:modified xsi:type="dcterms:W3CDTF">2022-06-14T11:57:53Z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0x010100CDB02782ECC6F74B9C2C1CC01F2BA25F</vt:lpwstr>
  </property>
  <property fmtid="{D5CDD505-2E9C-101B-9397-08002B2CF9AE}" pid="3" name="MediaServiceImageTags">
    <vt:lpwstr/>
  </property>
</Properties>
</file>