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4"/>
  </p:sldMasterIdLst>
  <p:notesMasterIdLst>
    <p:notesMasterId r:id="rId17"/>
  </p:notesMasterIdLst>
  <p:sldIdLst>
    <p:sldId id="256" r:id="rId5"/>
    <p:sldId id="270" r:id="rId6"/>
    <p:sldId id="285" r:id="rId7"/>
    <p:sldId id="286" r:id="rId8"/>
    <p:sldId id="287" r:id="rId9"/>
    <p:sldId id="288" r:id="rId10"/>
    <p:sldId id="292" r:id="rId11"/>
    <p:sldId id="293" r:id="rId12"/>
    <p:sldId id="289" r:id="rId13"/>
    <p:sldId id="283" r:id="rId14"/>
    <p:sldId id="290" r:id="rId15"/>
    <p:sldId id="291" r:id="rId16"/>
  </p:sldIdLst>
  <p:sldSz cx="9144000" cy="5143500" type="screen16x9"/>
  <p:notesSz cx="6858000" cy="9144000"/>
  <p:embeddedFontLst>
    <p:embeddedFont>
      <p:font typeface="Assistant ExtraLight" pitchFamily="2" charset="-79"/>
      <p:regular r:id="rId18"/>
    </p:embeddedFont>
    <p:embeddedFont>
      <p:font typeface="Calibri" panose="020F0502020204030204" pitchFamily="34"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ron Primo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44" autoAdjust="0"/>
    <p:restoredTop sz="94660"/>
  </p:normalViewPr>
  <p:slideViewPr>
    <p:cSldViewPr snapToGrid="0">
      <p:cViewPr varScale="1">
        <p:scale>
          <a:sx n="194" d="100"/>
          <a:sy n="194" d="100"/>
        </p:scale>
        <p:origin x="666" y="1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A4B74D-72D2-4DD8-8C83-E50F2BB01150}"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he-IL"/>
        </a:p>
      </dgm:t>
    </dgm:pt>
    <dgm:pt modelId="{2540D1DA-D271-40BE-A8F3-7F1A6FB5AAAC}">
      <dgm:prSet phldrT="[טקסט]"/>
      <dgm:spPr/>
      <dgm:t>
        <a:bodyPr/>
        <a:lstStyle/>
        <a:p>
          <a:pPr rtl="1"/>
          <a:r>
            <a:rPr lang="he-IL" dirty="0"/>
            <a:t>קושי בתפקודים הניהוליים, בעיקר ויסות מידע רלוונטי ולא רלוונטי</a:t>
          </a:r>
        </a:p>
      </dgm:t>
    </dgm:pt>
    <dgm:pt modelId="{3A7F546E-06F0-474A-B53D-7BF97265A41B}" type="parTrans" cxnId="{7CF719D3-16CE-48A3-8D27-FCBE7E9476AF}">
      <dgm:prSet/>
      <dgm:spPr/>
      <dgm:t>
        <a:bodyPr/>
        <a:lstStyle/>
        <a:p>
          <a:pPr rtl="1"/>
          <a:endParaRPr lang="he-IL"/>
        </a:p>
      </dgm:t>
    </dgm:pt>
    <dgm:pt modelId="{D86F6891-B155-43EE-961A-1404B2E57474}" type="sibTrans" cxnId="{7CF719D3-16CE-48A3-8D27-FCBE7E9476AF}">
      <dgm:prSet/>
      <dgm:spPr/>
      <dgm:t>
        <a:bodyPr/>
        <a:lstStyle/>
        <a:p>
          <a:pPr rtl="1"/>
          <a:endParaRPr lang="he-IL"/>
        </a:p>
      </dgm:t>
    </dgm:pt>
    <dgm:pt modelId="{1BABC3D3-08F6-4217-B371-D0FAB4B839B5}">
      <dgm:prSet phldrT="[טקסט]"/>
      <dgm:spPr/>
      <dgm:t>
        <a:bodyPr/>
        <a:lstStyle/>
        <a:p>
          <a:pPr rtl="1"/>
          <a:r>
            <a:rPr lang="he-IL" dirty="0"/>
            <a:t>קיבולת נמוכה של זיכרון עבודה</a:t>
          </a:r>
        </a:p>
      </dgm:t>
    </dgm:pt>
    <dgm:pt modelId="{4AD403F0-2686-4BE3-B25E-35B8E5BF65C4}" type="parTrans" cxnId="{6E5D16F0-0DDA-44F5-BC3B-86BC241AD8E6}">
      <dgm:prSet/>
      <dgm:spPr/>
      <dgm:t>
        <a:bodyPr/>
        <a:lstStyle/>
        <a:p>
          <a:pPr rtl="1"/>
          <a:endParaRPr lang="he-IL"/>
        </a:p>
      </dgm:t>
    </dgm:pt>
    <dgm:pt modelId="{B00DBE13-07F3-4EDE-A65D-131DB722D05D}" type="sibTrans" cxnId="{6E5D16F0-0DDA-44F5-BC3B-86BC241AD8E6}">
      <dgm:prSet/>
      <dgm:spPr/>
      <dgm:t>
        <a:bodyPr/>
        <a:lstStyle/>
        <a:p>
          <a:pPr rtl="1"/>
          <a:endParaRPr lang="he-IL"/>
        </a:p>
      </dgm:t>
    </dgm:pt>
    <dgm:pt modelId="{8F52620E-8A8C-42FB-B46D-43988CCC26AD}">
      <dgm:prSet phldrT="[טקסט]"/>
      <dgm:spPr/>
      <dgm:t>
        <a:bodyPr/>
        <a:lstStyle/>
        <a:p>
          <a:pPr rtl="1"/>
          <a:r>
            <a:rPr lang="he-IL" dirty="0"/>
            <a:t>קושי </a:t>
          </a:r>
          <a:r>
            <a:rPr lang="he-IL" dirty="0" err="1"/>
            <a:t>באיחזור</a:t>
          </a:r>
          <a:r>
            <a:rPr lang="he-IL" dirty="0"/>
            <a:t> ושליפת מידע מהטקסט</a:t>
          </a:r>
        </a:p>
      </dgm:t>
    </dgm:pt>
    <dgm:pt modelId="{FB3FA737-16DD-42B1-9C8F-B84D78DF09D4}" type="parTrans" cxnId="{736C1B57-9508-4ECB-8362-556646E54BD4}">
      <dgm:prSet/>
      <dgm:spPr/>
      <dgm:t>
        <a:bodyPr/>
        <a:lstStyle/>
        <a:p>
          <a:pPr rtl="1"/>
          <a:endParaRPr lang="he-IL"/>
        </a:p>
      </dgm:t>
    </dgm:pt>
    <dgm:pt modelId="{02A153DD-386C-4637-8233-80A5A1D1E0C0}" type="sibTrans" cxnId="{736C1B57-9508-4ECB-8362-556646E54BD4}">
      <dgm:prSet/>
      <dgm:spPr/>
      <dgm:t>
        <a:bodyPr/>
        <a:lstStyle/>
        <a:p>
          <a:pPr rtl="1"/>
          <a:endParaRPr lang="he-IL"/>
        </a:p>
      </dgm:t>
    </dgm:pt>
    <dgm:pt modelId="{1E5113CC-FAC4-4161-9F1F-80BB18797032}" type="pres">
      <dgm:prSet presAssocID="{09A4B74D-72D2-4DD8-8C83-E50F2BB01150}" presName="Name0" presStyleCnt="0">
        <dgm:presLayoutVars>
          <dgm:dir/>
          <dgm:resizeHandles val="exact"/>
        </dgm:presLayoutVars>
      </dgm:prSet>
      <dgm:spPr/>
    </dgm:pt>
    <dgm:pt modelId="{5CF915C2-195F-4B6F-8BEE-CBF0A6FC5FE6}" type="pres">
      <dgm:prSet presAssocID="{2540D1DA-D271-40BE-A8F3-7F1A6FB5AAAC}" presName="composite" presStyleCnt="0"/>
      <dgm:spPr/>
    </dgm:pt>
    <dgm:pt modelId="{A4EDDD71-F6F0-44AD-A930-958F7E28AFF8}" type="pres">
      <dgm:prSet presAssocID="{2540D1DA-D271-40BE-A8F3-7F1A6FB5AAAC}" presName="rect1" presStyleLbl="trAlignAcc1" presStyleIdx="0" presStyleCnt="3">
        <dgm:presLayoutVars>
          <dgm:bulletEnabled val="1"/>
        </dgm:presLayoutVars>
      </dgm:prSet>
      <dgm:spPr/>
    </dgm:pt>
    <dgm:pt modelId="{7F81B790-29EB-47AC-8C3B-DD4CC0F7209F}" type="pres">
      <dgm:prSet presAssocID="{2540D1DA-D271-40BE-A8F3-7F1A6FB5AAAC}" presName="rect2" presStyleLbl="fgImgPlace1" presStyleIdx="0" presStyleCnt="3"/>
      <dgm:spPr>
        <a:blipFill rotWithShape="1">
          <a:blip xmlns:r="http://schemas.openxmlformats.org/officeDocument/2006/relationships" r:embed="rId1"/>
          <a:srcRect/>
          <a:stretch>
            <a:fillRect l="-25000" r="-25000"/>
          </a:stretch>
        </a:blipFill>
      </dgm:spPr>
    </dgm:pt>
    <dgm:pt modelId="{623B50FA-8EC6-4A51-8FCE-120060789432}" type="pres">
      <dgm:prSet presAssocID="{D86F6891-B155-43EE-961A-1404B2E57474}" presName="sibTrans" presStyleCnt="0"/>
      <dgm:spPr/>
    </dgm:pt>
    <dgm:pt modelId="{1D85B3DD-0B15-4E1F-9D2C-B4A15991CB2A}" type="pres">
      <dgm:prSet presAssocID="{1BABC3D3-08F6-4217-B371-D0FAB4B839B5}" presName="composite" presStyleCnt="0"/>
      <dgm:spPr/>
    </dgm:pt>
    <dgm:pt modelId="{B663488F-1917-4417-AD48-991416D835A5}" type="pres">
      <dgm:prSet presAssocID="{1BABC3D3-08F6-4217-B371-D0FAB4B839B5}" presName="rect1" presStyleLbl="trAlignAcc1" presStyleIdx="1" presStyleCnt="3">
        <dgm:presLayoutVars>
          <dgm:bulletEnabled val="1"/>
        </dgm:presLayoutVars>
      </dgm:prSet>
      <dgm:spPr/>
    </dgm:pt>
    <dgm:pt modelId="{BC14FD65-2993-46D7-8235-2465C07D5CE4}" type="pres">
      <dgm:prSet presAssocID="{1BABC3D3-08F6-4217-B371-D0FAB4B839B5}" presName="rect2" presStyleLbl="fgImgPlace1" presStyleIdx="1" presStyleCnt="3"/>
      <dgm:spPr>
        <a:blipFill rotWithShape="1">
          <a:blip xmlns:r="http://schemas.openxmlformats.org/officeDocument/2006/relationships" r:embed="rId2"/>
          <a:srcRect/>
          <a:stretch>
            <a:fillRect l="-23000" r="-23000"/>
          </a:stretch>
        </a:blipFill>
      </dgm:spPr>
    </dgm:pt>
    <dgm:pt modelId="{D3E0ACDE-58B4-4DDB-B95C-F2D5BB85D1B4}" type="pres">
      <dgm:prSet presAssocID="{B00DBE13-07F3-4EDE-A65D-131DB722D05D}" presName="sibTrans" presStyleCnt="0"/>
      <dgm:spPr/>
    </dgm:pt>
    <dgm:pt modelId="{B6743527-91C3-49B2-B0BC-5F8819A99923}" type="pres">
      <dgm:prSet presAssocID="{8F52620E-8A8C-42FB-B46D-43988CCC26AD}" presName="composite" presStyleCnt="0"/>
      <dgm:spPr/>
    </dgm:pt>
    <dgm:pt modelId="{0DD68777-EFD5-4DA8-9A7E-436CBEBAE134}" type="pres">
      <dgm:prSet presAssocID="{8F52620E-8A8C-42FB-B46D-43988CCC26AD}" presName="rect1" presStyleLbl="trAlignAcc1" presStyleIdx="2" presStyleCnt="3">
        <dgm:presLayoutVars>
          <dgm:bulletEnabled val="1"/>
        </dgm:presLayoutVars>
      </dgm:prSet>
      <dgm:spPr/>
    </dgm:pt>
    <dgm:pt modelId="{4292CA44-624E-4199-8472-C5E8A6FB6024}" type="pres">
      <dgm:prSet presAssocID="{8F52620E-8A8C-42FB-B46D-43988CCC26AD}" presName="rect2" presStyleLbl="fgImgPlace1" presStyleIdx="2" presStyleCnt="3"/>
      <dgm:spPr>
        <a:blipFill rotWithShape="1">
          <a:blip xmlns:r="http://schemas.openxmlformats.org/officeDocument/2006/relationships" r:embed="rId3"/>
          <a:srcRect/>
          <a:stretch>
            <a:fillRect l="-84000" r="-84000"/>
          </a:stretch>
        </a:blipFill>
      </dgm:spPr>
    </dgm:pt>
  </dgm:ptLst>
  <dgm:cxnLst>
    <dgm:cxn modelId="{FBADF542-3BDB-4693-90FB-772B0C10745F}" type="presOf" srcId="{1BABC3D3-08F6-4217-B371-D0FAB4B839B5}" destId="{B663488F-1917-4417-AD48-991416D835A5}" srcOrd="0" destOrd="0" presId="urn:microsoft.com/office/officeart/2008/layout/PictureStrips"/>
    <dgm:cxn modelId="{55DFD672-6C11-4B55-A490-C1E2D657DDC3}" type="presOf" srcId="{8F52620E-8A8C-42FB-B46D-43988CCC26AD}" destId="{0DD68777-EFD5-4DA8-9A7E-436CBEBAE134}" srcOrd="0" destOrd="0" presId="urn:microsoft.com/office/officeart/2008/layout/PictureStrips"/>
    <dgm:cxn modelId="{736C1B57-9508-4ECB-8362-556646E54BD4}" srcId="{09A4B74D-72D2-4DD8-8C83-E50F2BB01150}" destId="{8F52620E-8A8C-42FB-B46D-43988CCC26AD}" srcOrd="2" destOrd="0" parTransId="{FB3FA737-16DD-42B1-9C8F-B84D78DF09D4}" sibTransId="{02A153DD-386C-4637-8233-80A5A1D1E0C0}"/>
    <dgm:cxn modelId="{08B191AF-0D9E-44B4-8531-9077E2CFC526}" type="presOf" srcId="{09A4B74D-72D2-4DD8-8C83-E50F2BB01150}" destId="{1E5113CC-FAC4-4161-9F1F-80BB18797032}" srcOrd="0" destOrd="0" presId="urn:microsoft.com/office/officeart/2008/layout/PictureStrips"/>
    <dgm:cxn modelId="{DB93F4B2-1E3D-485B-9974-AD1A57986C73}" type="presOf" srcId="{2540D1DA-D271-40BE-A8F3-7F1A6FB5AAAC}" destId="{A4EDDD71-F6F0-44AD-A930-958F7E28AFF8}" srcOrd="0" destOrd="0" presId="urn:microsoft.com/office/officeart/2008/layout/PictureStrips"/>
    <dgm:cxn modelId="{7CF719D3-16CE-48A3-8D27-FCBE7E9476AF}" srcId="{09A4B74D-72D2-4DD8-8C83-E50F2BB01150}" destId="{2540D1DA-D271-40BE-A8F3-7F1A6FB5AAAC}" srcOrd="0" destOrd="0" parTransId="{3A7F546E-06F0-474A-B53D-7BF97265A41B}" sibTransId="{D86F6891-B155-43EE-961A-1404B2E57474}"/>
    <dgm:cxn modelId="{6E5D16F0-0DDA-44F5-BC3B-86BC241AD8E6}" srcId="{09A4B74D-72D2-4DD8-8C83-E50F2BB01150}" destId="{1BABC3D3-08F6-4217-B371-D0FAB4B839B5}" srcOrd="1" destOrd="0" parTransId="{4AD403F0-2686-4BE3-B25E-35B8E5BF65C4}" sibTransId="{B00DBE13-07F3-4EDE-A65D-131DB722D05D}"/>
    <dgm:cxn modelId="{1C3F9C12-58E6-48C2-B34F-620D7E7E8A85}" type="presParOf" srcId="{1E5113CC-FAC4-4161-9F1F-80BB18797032}" destId="{5CF915C2-195F-4B6F-8BEE-CBF0A6FC5FE6}" srcOrd="0" destOrd="0" presId="urn:microsoft.com/office/officeart/2008/layout/PictureStrips"/>
    <dgm:cxn modelId="{6F6E7A05-175A-48F0-A9CC-DEFDF857DCCB}" type="presParOf" srcId="{5CF915C2-195F-4B6F-8BEE-CBF0A6FC5FE6}" destId="{A4EDDD71-F6F0-44AD-A930-958F7E28AFF8}" srcOrd="0" destOrd="0" presId="urn:microsoft.com/office/officeart/2008/layout/PictureStrips"/>
    <dgm:cxn modelId="{EB476B60-14BC-49EC-9A9C-49C70554E53F}" type="presParOf" srcId="{5CF915C2-195F-4B6F-8BEE-CBF0A6FC5FE6}" destId="{7F81B790-29EB-47AC-8C3B-DD4CC0F7209F}" srcOrd="1" destOrd="0" presId="urn:microsoft.com/office/officeart/2008/layout/PictureStrips"/>
    <dgm:cxn modelId="{667C4A8F-BDED-4F7E-ADC8-BE3645D7DAFE}" type="presParOf" srcId="{1E5113CC-FAC4-4161-9F1F-80BB18797032}" destId="{623B50FA-8EC6-4A51-8FCE-120060789432}" srcOrd="1" destOrd="0" presId="urn:microsoft.com/office/officeart/2008/layout/PictureStrips"/>
    <dgm:cxn modelId="{2F943F59-7E94-41F3-BE0B-A07D490495DE}" type="presParOf" srcId="{1E5113CC-FAC4-4161-9F1F-80BB18797032}" destId="{1D85B3DD-0B15-4E1F-9D2C-B4A15991CB2A}" srcOrd="2" destOrd="0" presId="urn:microsoft.com/office/officeart/2008/layout/PictureStrips"/>
    <dgm:cxn modelId="{5DB1934C-A1E7-4FBB-A6E9-25A38C3B3D97}" type="presParOf" srcId="{1D85B3DD-0B15-4E1F-9D2C-B4A15991CB2A}" destId="{B663488F-1917-4417-AD48-991416D835A5}" srcOrd="0" destOrd="0" presId="urn:microsoft.com/office/officeart/2008/layout/PictureStrips"/>
    <dgm:cxn modelId="{E81D3D8A-965A-452F-819C-45DB3BB09928}" type="presParOf" srcId="{1D85B3DD-0B15-4E1F-9D2C-B4A15991CB2A}" destId="{BC14FD65-2993-46D7-8235-2465C07D5CE4}" srcOrd="1" destOrd="0" presId="urn:microsoft.com/office/officeart/2008/layout/PictureStrips"/>
    <dgm:cxn modelId="{FA07550F-C664-4D05-BADF-C598F41702B1}" type="presParOf" srcId="{1E5113CC-FAC4-4161-9F1F-80BB18797032}" destId="{D3E0ACDE-58B4-4DDB-B95C-F2D5BB85D1B4}" srcOrd="3" destOrd="0" presId="urn:microsoft.com/office/officeart/2008/layout/PictureStrips"/>
    <dgm:cxn modelId="{7C8F7481-ACE6-441D-8875-A96A52BA70FD}" type="presParOf" srcId="{1E5113CC-FAC4-4161-9F1F-80BB18797032}" destId="{B6743527-91C3-49B2-B0BC-5F8819A99923}" srcOrd="4" destOrd="0" presId="urn:microsoft.com/office/officeart/2008/layout/PictureStrips"/>
    <dgm:cxn modelId="{94485912-7D79-4A08-9546-2C2D14AB2815}" type="presParOf" srcId="{B6743527-91C3-49B2-B0BC-5F8819A99923}" destId="{0DD68777-EFD5-4DA8-9A7E-436CBEBAE134}" srcOrd="0" destOrd="0" presId="urn:microsoft.com/office/officeart/2008/layout/PictureStrips"/>
    <dgm:cxn modelId="{62E30FBB-CDD4-4BBC-860D-87710FF8DC1D}" type="presParOf" srcId="{B6743527-91C3-49B2-B0BC-5F8819A99923}" destId="{4292CA44-624E-4199-8472-C5E8A6FB6024}"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38FB58-4ED1-4E49-B840-4DBF49EE2BE9}" type="doc">
      <dgm:prSet loTypeId="urn:microsoft.com/office/officeart/2005/8/layout/hList1" loCatId="list" qsTypeId="urn:microsoft.com/office/officeart/2005/8/quickstyle/simple1" qsCatId="simple" csTypeId="urn:microsoft.com/office/officeart/2005/8/colors/accent1_2" csCatId="accent1" phldr="1"/>
      <dgm:spPr/>
      <dgm:t>
        <a:bodyPr/>
        <a:lstStyle/>
        <a:p>
          <a:pPr rtl="1"/>
          <a:endParaRPr lang="he-IL"/>
        </a:p>
      </dgm:t>
    </dgm:pt>
    <dgm:pt modelId="{F848C8AA-A9C6-4F8F-9622-C5BEDBDF9950}">
      <dgm:prSet phldrT="[טקסט]" custT="1"/>
      <dgm:spPr/>
      <dgm:t>
        <a:bodyPr/>
        <a:lstStyle/>
        <a:p>
          <a:pPr rtl="1"/>
          <a:r>
            <a:rPr lang="he-IL" sz="2800" dirty="0">
              <a:latin typeface="Calibri" panose="020F0502020204030204" pitchFamily="34" charset="0"/>
              <a:ea typeface="Calibri" panose="020F0502020204030204" pitchFamily="34" charset="0"/>
              <a:cs typeface="Calibri" panose="020F0502020204030204" pitchFamily="34" charset="0"/>
            </a:rPr>
            <a:t>כלים</a:t>
          </a:r>
        </a:p>
      </dgm:t>
    </dgm:pt>
    <dgm:pt modelId="{46965AB7-E4F6-4B51-981D-CA1FBAE3F8CC}" type="parTrans" cxnId="{2450AB6C-F2F8-4BE0-B277-7AC4624B828C}">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6768354F-45FF-4697-BD57-B23471AA3A76}" type="sibTrans" cxnId="{2450AB6C-F2F8-4BE0-B277-7AC4624B828C}">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5F3BE601-E290-4A36-9CA4-E62E77B61BB9}">
      <dgm:prSet phldrT="[טקסט]" custT="1"/>
      <dgm:spPr/>
      <dgm:t>
        <a:bodyPr/>
        <a:lstStyle/>
        <a:p>
          <a:pPr rtl="1"/>
          <a:r>
            <a:rPr lang="he-IL" sz="2000" dirty="0">
              <a:latin typeface="Calibri" panose="020F0502020204030204" pitchFamily="34" charset="0"/>
              <a:ea typeface="Calibri" panose="020F0502020204030204" pitchFamily="34" charset="0"/>
              <a:cs typeface="Calibri" panose="020F0502020204030204" pitchFamily="34" charset="0"/>
            </a:rPr>
            <a:t>72 טקסטים נרטיביים הדורשים יצירת היקשים</a:t>
          </a:r>
        </a:p>
      </dgm:t>
    </dgm:pt>
    <dgm:pt modelId="{728A7A65-2D47-412E-ACE6-CED5762B2DE9}" type="parTrans" cxnId="{803CC562-C4D7-4802-A2F0-571F1ED6155A}">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789C8AA1-B2FB-44F1-98BD-44902BD349A5}" type="sibTrans" cxnId="{803CC562-C4D7-4802-A2F0-571F1ED6155A}">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455451DF-7BDA-47D7-979B-1AA2459BCD51}">
      <dgm:prSet phldrT="[טקסט]" custT="1"/>
      <dgm:spPr/>
      <dgm:t>
        <a:bodyPr/>
        <a:lstStyle/>
        <a:p>
          <a:pPr rtl="1"/>
          <a:r>
            <a:rPr lang="he-IL" sz="2800" dirty="0">
              <a:latin typeface="Calibri" panose="020F0502020204030204" pitchFamily="34" charset="0"/>
              <a:ea typeface="Calibri" panose="020F0502020204030204" pitchFamily="34" charset="0"/>
              <a:cs typeface="Calibri" panose="020F0502020204030204" pitchFamily="34" charset="0"/>
            </a:rPr>
            <a:t>נבדקים</a:t>
          </a:r>
        </a:p>
      </dgm:t>
    </dgm:pt>
    <dgm:pt modelId="{88D9EA4B-06BD-41BA-A357-5CC6E7206726}" type="parTrans" cxnId="{BFCA59AF-5939-4E7F-815A-50200220740B}">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3906A9DC-F390-4937-8CAD-653DC1DAD90C}" type="sibTrans" cxnId="{BFCA59AF-5939-4E7F-815A-50200220740B}">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5D1DE7E6-C5A4-43F0-ACF7-B83E7BEA2FE3}">
      <dgm:prSet phldrT="[טקסט]" custT="1"/>
      <dgm:spPr/>
      <dgm:t>
        <a:bodyPr/>
        <a:lstStyle/>
        <a:p>
          <a:pPr rtl="1"/>
          <a:r>
            <a:rPr lang="he-IL" sz="2000" dirty="0">
              <a:latin typeface="Calibri" panose="020F0502020204030204" pitchFamily="34" charset="0"/>
              <a:ea typeface="Calibri" panose="020F0502020204030204" pitchFamily="34" charset="0"/>
              <a:cs typeface="Calibri" panose="020F0502020204030204" pitchFamily="34" charset="0"/>
            </a:rPr>
            <a:t> 25 מבינים חלשים</a:t>
          </a:r>
        </a:p>
      </dgm:t>
    </dgm:pt>
    <dgm:pt modelId="{C7D4FAAC-D1E1-411D-AC2E-054363AE459A}" type="parTrans" cxnId="{91A4F0D8-8F0F-4D37-9E84-BC1465EE39DE}">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458E4904-CE9B-4B3C-850E-915FC1B9CC73}" type="sibTrans" cxnId="{91A4F0D8-8F0F-4D37-9E84-BC1465EE39DE}">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7423F1C0-9693-4CD2-9C92-74D085BFCCAB}">
      <dgm:prSet phldrT="[טקסט]" custT="1"/>
      <dgm:spPr/>
      <dgm:t>
        <a:bodyPr/>
        <a:lstStyle/>
        <a:p>
          <a:pPr rtl="1"/>
          <a:r>
            <a:rPr lang="he-IL" sz="2000" dirty="0">
              <a:latin typeface="Calibri" panose="020F0502020204030204" pitchFamily="34" charset="0"/>
              <a:ea typeface="Calibri" panose="020F0502020204030204" pitchFamily="34" charset="0"/>
              <a:cs typeface="Calibri" panose="020F0502020204030204" pitchFamily="34" charset="0"/>
            </a:rPr>
            <a:t>41 תלמידים ללא קושי בהבנת הנקרא</a:t>
          </a:r>
        </a:p>
      </dgm:t>
    </dgm:pt>
    <dgm:pt modelId="{F8D4A032-E698-4701-9DFD-42484DD2C047}" type="parTrans" cxnId="{547074F4-0F38-4B06-A8FF-88C8A4626C19}">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AEAD5E03-7C35-4E7A-9D5B-3F4E06AAD951}" type="sibTrans" cxnId="{547074F4-0F38-4B06-A8FF-88C8A4626C19}">
      <dgm:prSet/>
      <dgm:spPr/>
      <dgm:t>
        <a:bodyPr/>
        <a:lstStyle/>
        <a:p>
          <a:pPr rtl="1"/>
          <a:endParaRPr lang="he-IL">
            <a:latin typeface="Calibri" panose="020F0502020204030204" pitchFamily="34" charset="0"/>
            <a:ea typeface="Calibri" panose="020F0502020204030204" pitchFamily="34" charset="0"/>
            <a:cs typeface="Calibri" panose="020F0502020204030204" pitchFamily="34" charset="0"/>
          </a:endParaRPr>
        </a:p>
      </dgm:t>
    </dgm:pt>
    <dgm:pt modelId="{1F56C54B-0C5F-49BE-8158-C61222300906}" type="pres">
      <dgm:prSet presAssocID="{3238FB58-4ED1-4E49-B840-4DBF49EE2BE9}" presName="Name0" presStyleCnt="0">
        <dgm:presLayoutVars>
          <dgm:dir/>
          <dgm:animLvl val="lvl"/>
          <dgm:resizeHandles val="exact"/>
        </dgm:presLayoutVars>
      </dgm:prSet>
      <dgm:spPr/>
    </dgm:pt>
    <dgm:pt modelId="{840AF1DC-0D44-47CE-A02D-5622EDD69F7F}" type="pres">
      <dgm:prSet presAssocID="{F848C8AA-A9C6-4F8F-9622-C5BEDBDF9950}" presName="composite" presStyleCnt="0"/>
      <dgm:spPr/>
    </dgm:pt>
    <dgm:pt modelId="{E8A8B2A3-02F9-4333-B6EF-418DE2ED24ED}" type="pres">
      <dgm:prSet presAssocID="{F848C8AA-A9C6-4F8F-9622-C5BEDBDF9950}" presName="parTx" presStyleLbl="alignNode1" presStyleIdx="0" presStyleCnt="2">
        <dgm:presLayoutVars>
          <dgm:chMax val="0"/>
          <dgm:chPref val="0"/>
          <dgm:bulletEnabled val="1"/>
        </dgm:presLayoutVars>
      </dgm:prSet>
      <dgm:spPr/>
    </dgm:pt>
    <dgm:pt modelId="{3D0FF637-714A-4C40-B516-0124160BFC93}" type="pres">
      <dgm:prSet presAssocID="{F848C8AA-A9C6-4F8F-9622-C5BEDBDF9950}" presName="desTx" presStyleLbl="alignAccFollowNode1" presStyleIdx="0" presStyleCnt="2">
        <dgm:presLayoutVars>
          <dgm:bulletEnabled val="1"/>
        </dgm:presLayoutVars>
      </dgm:prSet>
      <dgm:spPr/>
    </dgm:pt>
    <dgm:pt modelId="{431C287B-0E0F-4F92-831F-A81372783EDE}" type="pres">
      <dgm:prSet presAssocID="{6768354F-45FF-4697-BD57-B23471AA3A76}" presName="space" presStyleCnt="0"/>
      <dgm:spPr/>
    </dgm:pt>
    <dgm:pt modelId="{DEE8CCEB-DA70-4FD0-9A5E-A1D709220A2A}" type="pres">
      <dgm:prSet presAssocID="{455451DF-7BDA-47D7-979B-1AA2459BCD51}" presName="composite" presStyleCnt="0"/>
      <dgm:spPr/>
    </dgm:pt>
    <dgm:pt modelId="{A2D1B899-3E0C-484C-BA23-833487661476}" type="pres">
      <dgm:prSet presAssocID="{455451DF-7BDA-47D7-979B-1AA2459BCD51}" presName="parTx" presStyleLbl="alignNode1" presStyleIdx="1" presStyleCnt="2">
        <dgm:presLayoutVars>
          <dgm:chMax val="0"/>
          <dgm:chPref val="0"/>
          <dgm:bulletEnabled val="1"/>
        </dgm:presLayoutVars>
      </dgm:prSet>
      <dgm:spPr/>
    </dgm:pt>
    <dgm:pt modelId="{76FD69A0-D39D-44DA-B007-57632DB4161A}" type="pres">
      <dgm:prSet presAssocID="{455451DF-7BDA-47D7-979B-1AA2459BCD51}" presName="desTx" presStyleLbl="alignAccFollowNode1" presStyleIdx="1" presStyleCnt="2">
        <dgm:presLayoutVars>
          <dgm:bulletEnabled val="1"/>
        </dgm:presLayoutVars>
      </dgm:prSet>
      <dgm:spPr/>
    </dgm:pt>
  </dgm:ptLst>
  <dgm:cxnLst>
    <dgm:cxn modelId="{CA861B1A-065F-4459-BBDE-1DB42183A151}" type="presOf" srcId="{3238FB58-4ED1-4E49-B840-4DBF49EE2BE9}" destId="{1F56C54B-0C5F-49BE-8158-C61222300906}" srcOrd="0" destOrd="0" presId="urn:microsoft.com/office/officeart/2005/8/layout/hList1"/>
    <dgm:cxn modelId="{803CC562-C4D7-4802-A2F0-571F1ED6155A}" srcId="{F848C8AA-A9C6-4F8F-9622-C5BEDBDF9950}" destId="{5F3BE601-E290-4A36-9CA4-E62E77B61BB9}" srcOrd="0" destOrd="0" parTransId="{728A7A65-2D47-412E-ACE6-CED5762B2DE9}" sibTransId="{789C8AA1-B2FB-44F1-98BD-44902BD349A5}"/>
    <dgm:cxn modelId="{2450AB6C-F2F8-4BE0-B277-7AC4624B828C}" srcId="{3238FB58-4ED1-4E49-B840-4DBF49EE2BE9}" destId="{F848C8AA-A9C6-4F8F-9622-C5BEDBDF9950}" srcOrd="0" destOrd="0" parTransId="{46965AB7-E4F6-4B51-981D-CA1FBAE3F8CC}" sibTransId="{6768354F-45FF-4697-BD57-B23471AA3A76}"/>
    <dgm:cxn modelId="{9310D64D-A0EB-4662-A481-8D749FE9E176}" type="presOf" srcId="{7423F1C0-9693-4CD2-9C92-74D085BFCCAB}" destId="{76FD69A0-D39D-44DA-B007-57632DB4161A}" srcOrd="0" destOrd="1" presId="urn:microsoft.com/office/officeart/2005/8/layout/hList1"/>
    <dgm:cxn modelId="{BC927175-E01F-4A47-9C2C-08E45715325D}" type="presOf" srcId="{5D1DE7E6-C5A4-43F0-ACF7-B83E7BEA2FE3}" destId="{76FD69A0-D39D-44DA-B007-57632DB4161A}" srcOrd="0" destOrd="0" presId="urn:microsoft.com/office/officeart/2005/8/layout/hList1"/>
    <dgm:cxn modelId="{5DD12984-156B-4D92-8050-50EB5CE0245D}" type="presOf" srcId="{5F3BE601-E290-4A36-9CA4-E62E77B61BB9}" destId="{3D0FF637-714A-4C40-B516-0124160BFC93}" srcOrd="0" destOrd="0" presId="urn:microsoft.com/office/officeart/2005/8/layout/hList1"/>
    <dgm:cxn modelId="{CA108DA7-0C78-4E17-8715-75EBED12CB5C}" type="presOf" srcId="{F848C8AA-A9C6-4F8F-9622-C5BEDBDF9950}" destId="{E8A8B2A3-02F9-4333-B6EF-418DE2ED24ED}" srcOrd="0" destOrd="0" presId="urn:microsoft.com/office/officeart/2005/8/layout/hList1"/>
    <dgm:cxn modelId="{BFCA59AF-5939-4E7F-815A-50200220740B}" srcId="{3238FB58-4ED1-4E49-B840-4DBF49EE2BE9}" destId="{455451DF-7BDA-47D7-979B-1AA2459BCD51}" srcOrd="1" destOrd="0" parTransId="{88D9EA4B-06BD-41BA-A357-5CC6E7206726}" sibTransId="{3906A9DC-F390-4937-8CAD-653DC1DAD90C}"/>
    <dgm:cxn modelId="{5E5940CE-EBC4-45B9-BAF3-BE8A3A3E7440}" type="presOf" srcId="{455451DF-7BDA-47D7-979B-1AA2459BCD51}" destId="{A2D1B899-3E0C-484C-BA23-833487661476}" srcOrd="0" destOrd="0" presId="urn:microsoft.com/office/officeart/2005/8/layout/hList1"/>
    <dgm:cxn modelId="{91A4F0D8-8F0F-4D37-9E84-BC1465EE39DE}" srcId="{455451DF-7BDA-47D7-979B-1AA2459BCD51}" destId="{5D1DE7E6-C5A4-43F0-ACF7-B83E7BEA2FE3}" srcOrd="0" destOrd="0" parTransId="{C7D4FAAC-D1E1-411D-AC2E-054363AE459A}" sibTransId="{458E4904-CE9B-4B3C-850E-915FC1B9CC73}"/>
    <dgm:cxn modelId="{547074F4-0F38-4B06-A8FF-88C8A4626C19}" srcId="{455451DF-7BDA-47D7-979B-1AA2459BCD51}" destId="{7423F1C0-9693-4CD2-9C92-74D085BFCCAB}" srcOrd="1" destOrd="0" parTransId="{F8D4A032-E698-4701-9DFD-42484DD2C047}" sibTransId="{AEAD5E03-7C35-4E7A-9D5B-3F4E06AAD951}"/>
    <dgm:cxn modelId="{D628650B-2616-454E-B39E-892CB75B63EA}" type="presParOf" srcId="{1F56C54B-0C5F-49BE-8158-C61222300906}" destId="{840AF1DC-0D44-47CE-A02D-5622EDD69F7F}" srcOrd="0" destOrd="0" presId="urn:microsoft.com/office/officeart/2005/8/layout/hList1"/>
    <dgm:cxn modelId="{0F99689B-A3F7-4345-92A2-F64F64A548AE}" type="presParOf" srcId="{840AF1DC-0D44-47CE-A02D-5622EDD69F7F}" destId="{E8A8B2A3-02F9-4333-B6EF-418DE2ED24ED}" srcOrd="0" destOrd="0" presId="urn:microsoft.com/office/officeart/2005/8/layout/hList1"/>
    <dgm:cxn modelId="{62A201B4-99A8-4C33-8B2E-4A05A618DA4A}" type="presParOf" srcId="{840AF1DC-0D44-47CE-A02D-5622EDD69F7F}" destId="{3D0FF637-714A-4C40-B516-0124160BFC93}" srcOrd="1" destOrd="0" presId="urn:microsoft.com/office/officeart/2005/8/layout/hList1"/>
    <dgm:cxn modelId="{51B7472C-D206-4C12-8DFF-65FF2FB745B4}" type="presParOf" srcId="{1F56C54B-0C5F-49BE-8158-C61222300906}" destId="{431C287B-0E0F-4F92-831F-A81372783EDE}" srcOrd="1" destOrd="0" presId="urn:microsoft.com/office/officeart/2005/8/layout/hList1"/>
    <dgm:cxn modelId="{7E58BCC2-746D-471E-9A4D-4E769C0519DA}" type="presParOf" srcId="{1F56C54B-0C5F-49BE-8158-C61222300906}" destId="{DEE8CCEB-DA70-4FD0-9A5E-A1D709220A2A}" srcOrd="2" destOrd="0" presId="urn:microsoft.com/office/officeart/2005/8/layout/hList1"/>
    <dgm:cxn modelId="{F24D79AE-2B36-49F7-82DB-7C88B7A4138F}" type="presParOf" srcId="{DEE8CCEB-DA70-4FD0-9A5E-A1D709220A2A}" destId="{A2D1B899-3E0C-484C-BA23-833487661476}" srcOrd="0" destOrd="0" presId="urn:microsoft.com/office/officeart/2005/8/layout/hList1"/>
    <dgm:cxn modelId="{20DD4EF1-2C24-47AC-B56D-1E4F7E4C4253}" type="presParOf" srcId="{DEE8CCEB-DA70-4FD0-9A5E-A1D709220A2A}" destId="{76FD69A0-D39D-44DA-B007-57632DB416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ADBB35-CAD2-4AE4-9F3B-6B2C056343F3}"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pPr rtl="1"/>
          <a:endParaRPr lang="he-IL"/>
        </a:p>
      </dgm:t>
    </dgm:pt>
    <dgm:pt modelId="{29A6C571-A12F-428F-AA94-A7EAF5077B7C}">
      <dgm:prSet phldrT="[טקסט]" custT="1"/>
      <dgm:spPr/>
      <dgm:t>
        <a:bodyPr/>
        <a:lstStyle/>
        <a:p>
          <a:pPr rtl="1"/>
          <a:r>
            <a:rPr lang="he-IL" sz="1100" dirty="0">
              <a:latin typeface="Calibri" panose="020F0502020204030204" pitchFamily="34" charset="0"/>
              <a:cs typeface="Calibri" panose="020F0502020204030204" pitchFamily="34" charset="0"/>
            </a:rPr>
            <a:t>משפט מקדים 1</a:t>
          </a:r>
        </a:p>
      </dgm:t>
    </dgm:pt>
    <dgm:pt modelId="{9072127D-2438-44D3-A99C-9398C7216E91}" type="parTrans" cxnId="{1B457DCE-21EC-48EE-A407-DA8BFEA391E2}">
      <dgm:prSet/>
      <dgm:spPr/>
      <dgm:t>
        <a:bodyPr/>
        <a:lstStyle/>
        <a:p>
          <a:pPr rtl="1"/>
          <a:endParaRPr lang="he-IL">
            <a:latin typeface="Calibri" panose="020F0502020204030204" pitchFamily="34" charset="0"/>
            <a:cs typeface="Calibri" panose="020F0502020204030204" pitchFamily="34" charset="0"/>
          </a:endParaRPr>
        </a:p>
      </dgm:t>
    </dgm:pt>
    <dgm:pt modelId="{296A0125-69BB-4FD9-BC5A-1ECE407C783F}" type="sibTrans" cxnId="{1B457DCE-21EC-48EE-A407-DA8BFEA391E2}">
      <dgm:prSet/>
      <dgm:spPr/>
      <dgm:t>
        <a:bodyPr/>
        <a:lstStyle/>
        <a:p>
          <a:pPr rtl="1"/>
          <a:endParaRPr lang="he-IL">
            <a:latin typeface="Calibri" panose="020F0502020204030204" pitchFamily="34" charset="0"/>
            <a:cs typeface="Calibri" panose="020F0502020204030204" pitchFamily="34" charset="0"/>
          </a:endParaRPr>
        </a:p>
      </dgm:t>
    </dgm:pt>
    <dgm:pt modelId="{4EAF1655-0DBD-46E4-9371-49ADBCF5F7A9}">
      <dgm:prSet phldrT="[טקסט]"/>
      <dgm:spPr/>
      <dgm:t>
        <a:bodyPr/>
        <a:lstStyle/>
        <a:p>
          <a:pPr rtl="1"/>
          <a:r>
            <a:rPr lang="he-IL" dirty="0">
              <a:latin typeface="Calibri" panose="020F0502020204030204" pitchFamily="34" charset="0"/>
              <a:cs typeface="Calibri" panose="020F0502020204030204" pitchFamily="34" charset="0"/>
            </a:rPr>
            <a:t>פיטר אהב לעזור לאימו במטבח</a:t>
          </a:r>
        </a:p>
      </dgm:t>
    </dgm:pt>
    <dgm:pt modelId="{4CD3CAB9-8E0E-4519-88F9-99AF53191868}" type="parTrans" cxnId="{2DE08085-F94A-481B-AFA7-1ED74ACB29F3}">
      <dgm:prSet/>
      <dgm:spPr/>
      <dgm:t>
        <a:bodyPr/>
        <a:lstStyle/>
        <a:p>
          <a:pPr rtl="1"/>
          <a:endParaRPr lang="he-IL">
            <a:latin typeface="Calibri" panose="020F0502020204030204" pitchFamily="34" charset="0"/>
            <a:cs typeface="Calibri" panose="020F0502020204030204" pitchFamily="34" charset="0"/>
          </a:endParaRPr>
        </a:p>
      </dgm:t>
    </dgm:pt>
    <dgm:pt modelId="{26A2509B-B324-456D-9541-1E318D76F5F1}" type="sibTrans" cxnId="{2DE08085-F94A-481B-AFA7-1ED74ACB29F3}">
      <dgm:prSet/>
      <dgm:spPr/>
      <dgm:t>
        <a:bodyPr/>
        <a:lstStyle/>
        <a:p>
          <a:pPr rtl="1"/>
          <a:endParaRPr lang="he-IL">
            <a:latin typeface="Calibri" panose="020F0502020204030204" pitchFamily="34" charset="0"/>
            <a:cs typeface="Calibri" panose="020F0502020204030204" pitchFamily="34" charset="0"/>
          </a:endParaRPr>
        </a:p>
      </dgm:t>
    </dgm:pt>
    <dgm:pt modelId="{86D0E958-BE9A-4B17-9C6A-543893559829}">
      <dgm:prSet phldrT="[טקסט]" custT="1"/>
      <dgm:spPr/>
      <dgm:t>
        <a:bodyPr/>
        <a:lstStyle/>
        <a:p>
          <a:pPr rtl="1"/>
          <a:r>
            <a:rPr lang="he-IL" sz="1100" kern="1200" dirty="0">
              <a:solidFill>
                <a:srgbClr val="FFFFFF"/>
              </a:solidFill>
              <a:latin typeface="Calibri" panose="020F0502020204030204" pitchFamily="34" charset="0"/>
              <a:ea typeface="+mn-ea"/>
              <a:cs typeface="Calibri" panose="020F0502020204030204" pitchFamily="34" charset="0"/>
            </a:rPr>
            <a:t>משפט מקדים </a:t>
          </a:r>
          <a:r>
            <a:rPr lang="he-IL" sz="1200" kern="1200" dirty="0">
              <a:latin typeface="Calibri" panose="020F0502020204030204" pitchFamily="34" charset="0"/>
              <a:cs typeface="Calibri" panose="020F0502020204030204" pitchFamily="34" charset="0"/>
            </a:rPr>
            <a:t>2</a:t>
          </a:r>
        </a:p>
      </dgm:t>
    </dgm:pt>
    <dgm:pt modelId="{34D05F7E-91A9-496C-833A-4974359021CB}" type="parTrans" cxnId="{710A2FC0-64C4-461B-B81B-73F8F0D59599}">
      <dgm:prSet/>
      <dgm:spPr/>
      <dgm:t>
        <a:bodyPr/>
        <a:lstStyle/>
        <a:p>
          <a:pPr rtl="1"/>
          <a:endParaRPr lang="he-IL">
            <a:latin typeface="Calibri" panose="020F0502020204030204" pitchFamily="34" charset="0"/>
            <a:cs typeface="Calibri" panose="020F0502020204030204" pitchFamily="34" charset="0"/>
          </a:endParaRPr>
        </a:p>
      </dgm:t>
    </dgm:pt>
    <dgm:pt modelId="{8D96F119-0625-4DD9-B892-BA11C9390E1B}" type="sibTrans" cxnId="{710A2FC0-64C4-461B-B81B-73F8F0D59599}">
      <dgm:prSet/>
      <dgm:spPr/>
      <dgm:t>
        <a:bodyPr/>
        <a:lstStyle/>
        <a:p>
          <a:pPr rtl="1"/>
          <a:endParaRPr lang="he-IL">
            <a:latin typeface="Calibri" panose="020F0502020204030204" pitchFamily="34" charset="0"/>
            <a:cs typeface="Calibri" panose="020F0502020204030204" pitchFamily="34" charset="0"/>
          </a:endParaRPr>
        </a:p>
      </dgm:t>
    </dgm:pt>
    <dgm:pt modelId="{E5241345-BB00-411E-87AB-93028552FAE8}">
      <dgm:prSet phldrT="[טקסט]" custT="1"/>
      <dgm:spPr/>
      <dgm:t>
        <a:bodyPr/>
        <a:lstStyle/>
        <a:p>
          <a:pPr rtl="1"/>
          <a:r>
            <a:rPr lang="he-IL" sz="1100" dirty="0">
              <a:latin typeface="Calibri" panose="020F0502020204030204" pitchFamily="34" charset="0"/>
              <a:cs typeface="Calibri" panose="020F0502020204030204" pitchFamily="34" charset="0"/>
            </a:rPr>
            <a:t>משפט מתערב 1</a:t>
          </a:r>
        </a:p>
      </dgm:t>
    </dgm:pt>
    <dgm:pt modelId="{96A67786-E905-43E7-9DC1-2ABA7DC3F17C}" type="parTrans" cxnId="{CC8B24A6-83B8-4A2B-98BE-69547DB7CC46}">
      <dgm:prSet/>
      <dgm:spPr/>
      <dgm:t>
        <a:bodyPr/>
        <a:lstStyle/>
        <a:p>
          <a:pPr rtl="1"/>
          <a:endParaRPr lang="he-IL">
            <a:latin typeface="Calibri" panose="020F0502020204030204" pitchFamily="34" charset="0"/>
            <a:cs typeface="Calibri" panose="020F0502020204030204" pitchFamily="34" charset="0"/>
          </a:endParaRPr>
        </a:p>
      </dgm:t>
    </dgm:pt>
    <dgm:pt modelId="{2B3EE0F4-90E7-4955-8895-6A8F4C75CC82}" type="sibTrans" cxnId="{CC8B24A6-83B8-4A2B-98BE-69547DB7CC46}">
      <dgm:prSet/>
      <dgm:spPr/>
      <dgm:t>
        <a:bodyPr/>
        <a:lstStyle/>
        <a:p>
          <a:pPr rtl="1"/>
          <a:endParaRPr lang="he-IL">
            <a:latin typeface="Calibri" panose="020F0502020204030204" pitchFamily="34" charset="0"/>
            <a:cs typeface="Calibri" panose="020F0502020204030204" pitchFamily="34" charset="0"/>
          </a:endParaRPr>
        </a:p>
      </dgm:t>
    </dgm:pt>
    <dgm:pt modelId="{1D2DC4F7-AC48-4114-A427-F5A142860D96}">
      <dgm:prSet phldrT="[טקסט]"/>
      <dgm:spPr/>
      <dgm:t>
        <a:bodyPr/>
        <a:lstStyle/>
        <a:p>
          <a:pPr rtl="1"/>
          <a:r>
            <a:rPr lang="he-IL" dirty="0">
              <a:latin typeface="Calibri" panose="020F0502020204030204" pitchFamily="34" charset="0"/>
              <a:cs typeface="Calibri" panose="020F0502020204030204" pitchFamily="34" charset="0"/>
            </a:rPr>
            <a:t>אמא שלו חתכה עגבניות ושטפה חסה</a:t>
          </a:r>
        </a:p>
      </dgm:t>
    </dgm:pt>
    <dgm:pt modelId="{04919DB3-3D24-47D9-8B5D-799878F5995D}" type="parTrans" cxnId="{393A63E9-354A-4099-A6CA-F805BAF960E1}">
      <dgm:prSet/>
      <dgm:spPr/>
      <dgm:t>
        <a:bodyPr/>
        <a:lstStyle/>
        <a:p>
          <a:pPr rtl="1"/>
          <a:endParaRPr lang="he-IL">
            <a:latin typeface="Calibri" panose="020F0502020204030204" pitchFamily="34" charset="0"/>
            <a:cs typeface="Calibri" panose="020F0502020204030204" pitchFamily="34" charset="0"/>
          </a:endParaRPr>
        </a:p>
      </dgm:t>
    </dgm:pt>
    <dgm:pt modelId="{70F5E82C-1B2C-4577-8B7D-DD6ECBAC4D8B}" type="sibTrans" cxnId="{393A63E9-354A-4099-A6CA-F805BAF960E1}">
      <dgm:prSet/>
      <dgm:spPr/>
      <dgm:t>
        <a:bodyPr/>
        <a:lstStyle/>
        <a:p>
          <a:pPr rtl="1"/>
          <a:endParaRPr lang="he-IL">
            <a:latin typeface="Calibri" panose="020F0502020204030204" pitchFamily="34" charset="0"/>
            <a:cs typeface="Calibri" panose="020F0502020204030204" pitchFamily="34" charset="0"/>
          </a:endParaRPr>
        </a:p>
      </dgm:t>
    </dgm:pt>
    <dgm:pt modelId="{1D469DA8-A1BC-4E98-8EBE-21870B17B86F}">
      <dgm:prSet/>
      <dgm:spPr/>
      <dgm:t>
        <a:bodyPr/>
        <a:lstStyle/>
        <a:p>
          <a:pPr rtl="1"/>
          <a:r>
            <a:rPr lang="he-IL" dirty="0">
              <a:latin typeface="Calibri" panose="020F0502020204030204" pitchFamily="34" charset="0"/>
              <a:cs typeface="Calibri" panose="020F0502020204030204" pitchFamily="34" charset="0"/>
            </a:rPr>
            <a:t>היום הוא עזר לה להכין סלט</a:t>
          </a:r>
        </a:p>
      </dgm:t>
    </dgm:pt>
    <dgm:pt modelId="{0076FFBB-8EFF-42F8-8232-2D0609509DD0}" type="parTrans" cxnId="{387548C4-7890-48ED-AFD5-BE1FB0AFC84E}">
      <dgm:prSet/>
      <dgm:spPr/>
      <dgm:t>
        <a:bodyPr/>
        <a:lstStyle/>
        <a:p>
          <a:pPr rtl="1"/>
          <a:endParaRPr lang="he-IL">
            <a:latin typeface="Calibri" panose="020F0502020204030204" pitchFamily="34" charset="0"/>
            <a:cs typeface="Calibri" panose="020F0502020204030204" pitchFamily="34" charset="0"/>
          </a:endParaRPr>
        </a:p>
      </dgm:t>
    </dgm:pt>
    <dgm:pt modelId="{B0DC8863-DA0D-488A-9060-CD3B5C2F4A72}" type="sibTrans" cxnId="{387548C4-7890-48ED-AFD5-BE1FB0AFC84E}">
      <dgm:prSet/>
      <dgm:spPr/>
      <dgm:t>
        <a:bodyPr/>
        <a:lstStyle/>
        <a:p>
          <a:pPr rtl="1"/>
          <a:endParaRPr lang="he-IL">
            <a:latin typeface="Calibri" panose="020F0502020204030204" pitchFamily="34" charset="0"/>
            <a:cs typeface="Calibri" panose="020F0502020204030204" pitchFamily="34" charset="0"/>
          </a:endParaRPr>
        </a:p>
      </dgm:t>
    </dgm:pt>
    <dgm:pt modelId="{71D9AB5E-929A-4FF3-99EE-FC2335E49856}">
      <dgm:prSet custT="1"/>
      <dgm:spPr/>
      <dgm:t>
        <a:bodyPr/>
        <a:lstStyle/>
        <a:p>
          <a:pPr rtl="1"/>
          <a:r>
            <a:rPr lang="he-IL" sz="1100" dirty="0">
              <a:latin typeface="Calibri" panose="020F0502020204030204" pitchFamily="34" charset="0"/>
              <a:cs typeface="Calibri" panose="020F0502020204030204" pitchFamily="34" charset="0"/>
            </a:rPr>
            <a:t>משפט מתערב 2</a:t>
          </a:r>
        </a:p>
      </dgm:t>
    </dgm:pt>
    <dgm:pt modelId="{D28732EF-9FB4-48D1-A13B-3CC205457DA4}" type="parTrans" cxnId="{9911AC2D-CEFC-4ECD-93DE-635106F2A8E2}">
      <dgm:prSet/>
      <dgm:spPr/>
      <dgm:t>
        <a:bodyPr/>
        <a:lstStyle/>
        <a:p>
          <a:pPr rtl="1"/>
          <a:endParaRPr lang="he-IL">
            <a:latin typeface="Calibri" panose="020F0502020204030204" pitchFamily="34" charset="0"/>
            <a:cs typeface="Calibri" panose="020F0502020204030204" pitchFamily="34" charset="0"/>
          </a:endParaRPr>
        </a:p>
      </dgm:t>
    </dgm:pt>
    <dgm:pt modelId="{17FBE777-986B-4AE5-AE41-212CA9FD839A}" type="sibTrans" cxnId="{9911AC2D-CEFC-4ECD-93DE-635106F2A8E2}">
      <dgm:prSet/>
      <dgm:spPr/>
      <dgm:t>
        <a:bodyPr/>
        <a:lstStyle/>
        <a:p>
          <a:pPr rtl="1"/>
          <a:endParaRPr lang="he-IL">
            <a:latin typeface="Calibri" panose="020F0502020204030204" pitchFamily="34" charset="0"/>
            <a:cs typeface="Calibri" panose="020F0502020204030204" pitchFamily="34" charset="0"/>
          </a:endParaRPr>
        </a:p>
      </dgm:t>
    </dgm:pt>
    <dgm:pt modelId="{D95A7C5B-A274-4EA3-A05E-76A058646348}">
      <dgm:prSet custT="1"/>
      <dgm:spPr/>
      <dgm:t>
        <a:bodyPr/>
        <a:lstStyle/>
        <a:p>
          <a:pPr rtl="1"/>
          <a:r>
            <a:rPr lang="he-IL" sz="1100" dirty="0">
              <a:latin typeface="Calibri" panose="020F0502020204030204" pitchFamily="34" charset="0"/>
              <a:cs typeface="Calibri" panose="020F0502020204030204" pitchFamily="34" charset="0"/>
            </a:rPr>
            <a:t>משפט מקשר</a:t>
          </a:r>
        </a:p>
      </dgm:t>
    </dgm:pt>
    <dgm:pt modelId="{9EF548D8-8F20-4984-A643-C4E382CFE7E3}" type="parTrans" cxnId="{7AD40381-3EAE-4C32-8656-4553577F97C9}">
      <dgm:prSet/>
      <dgm:spPr/>
      <dgm:t>
        <a:bodyPr/>
        <a:lstStyle/>
        <a:p>
          <a:pPr rtl="1"/>
          <a:endParaRPr lang="he-IL">
            <a:latin typeface="Calibri" panose="020F0502020204030204" pitchFamily="34" charset="0"/>
            <a:cs typeface="Calibri" panose="020F0502020204030204" pitchFamily="34" charset="0"/>
          </a:endParaRPr>
        </a:p>
      </dgm:t>
    </dgm:pt>
    <dgm:pt modelId="{B61BE7D4-B93E-45B9-9B2F-25E77423F5CB}" type="sibTrans" cxnId="{7AD40381-3EAE-4C32-8656-4553577F97C9}">
      <dgm:prSet/>
      <dgm:spPr/>
      <dgm:t>
        <a:bodyPr/>
        <a:lstStyle/>
        <a:p>
          <a:pPr rtl="1"/>
          <a:endParaRPr lang="he-IL">
            <a:latin typeface="Calibri" panose="020F0502020204030204" pitchFamily="34" charset="0"/>
            <a:cs typeface="Calibri" panose="020F0502020204030204" pitchFamily="34" charset="0"/>
          </a:endParaRPr>
        </a:p>
      </dgm:t>
    </dgm:pt>
    <dgm:pt modelId="{F632FB00-E179-43CF-A137-38EFEF45C9CE}">
      <dgm:prSet/>
      <dgm:spPr/>
      <dgm:t>
        <a:bodyPr/>
        <a:lstStyle/>
        <a:p>
          <a:pPr rtl="1"/>
          <a:r>
            <a:rPr lang="he-IL" dirty="0">
              <a:latin typeface="Calibri" panose="020F0502020204030204" pitchFamily="34" charset="0"/>
              <a:cs typeface="Calibri" panose="020F0502020204030204" pitchFamily="34" charset="0"/>
            </a:rPr>
            <a:t>היא העריכה את עזרתו של פיטר</a:t>
          </a:r>
        </a:p>
      </dgm:t>
    </dgm:pt>
    <dgm:pt modelId="{A460D945-72FA-4819-A23B-3B865DF8647B}" type="parTrans" cxnId="{F9CB22BA-3932-4AC0-A5B1-E10825094E8D}">
      <dgm:prSet/>
      <dgm:spPr/>
      <dgm:t>
        <a:bodyPr/>
        <a:lstStyle/>
        <a:p>
          <a:pPr rtl="1"/>
          <a:endParaRPr lang="he-IL">
            <a:latin typeface="Calibri" panose="020F0502020204030204" pitchFamily="34" charset="0"/>
            <a:cs typeface="Calibri" panose="020F0502020204030204" pitchFamily="34" charset="0"/>
          </a:endParaRPr>
        </a:p>
      </dgm:t>
    </dgm:pt>
    <dgm:pt modelId="{932D328A-4D45-42C9-8C51-C85CF7FF88D7}" type="sibTrans" cxnId="{F9CB22BA-3932-4AC0-A5B1-E10825094E8D}">
      <dgm:prSet/>
      <dgm:spPr/>
      <dgm:t>
        <a:bodyPr/>
        <a:lstStyle/>
        <a:p>
          <a:pPr rtl="1"/>
          <a:endParaRPr lang="he-IL">
            <a:latin typeface="Calibri" panose="020F0502020204030204" pitchFamily="34" charset="0"/>
            <a:cs typeface="Calibri" panose="020F0502020204030204" pitchFamily="34" charset="0"/>
          </a:endParaRPr>
        </a:p>
      </dgm:t>
    </dgm:pt>
    <dgm:pt modelId="{AE3EA7E6-1353-4DAE-BBF1-6F2856447FB1}">
      <dgm:prSet/>
      <dgm:spPr/>
      <dgm:t>
        <a:bodyPr/>
        <a:lstStyle/>
        <a:p>
          <a:pPr rtl="1"/>
          <a:r>
            <a:rPr lang="he-IL" dirty="0">
              <a:latin typeface="Calibri" panose="020F0502020204030204" pitchFamily="34" charset="0"/>
              <a:cs typeface="Calibri" panose="020F0502020204030204" pitchFamily="34" charset="0"/>
            </a:rPr>
            <a:t>כאשר הוא סיים, הוא ביקש מאמא שתביא לו טישו</a:t>
          </a:r>
        </a:p>
      </dgm:t>
    </dgm:pt>
    <dgm:pt modelId="{F88D2D3F-6791-45D2-815C-B717CD0D25B2}" type="parTrans" cxnId="{BBEA4242-6D53-4BEE-81A2-0ED698AC001C}">
      <dgm:prSet/>
      <dgm:spPr/>
      <dgm:t>
        <a:bodyPr/>
        <a:lstStyle/>
        <a:p>
          <a:pPr rtl="1"/>
          <a:endParaRPr lang="he-IL">
            <a:latin typeface="Calibri" panose="020F0502020204030204" pitchFamily="34" charset="0"/>
            <a:cs typeface="Calibri" panose="020F0502020204030204" pitchFamily="34" charset="0"/>
          </a:endParaRPr>
        </a:p>
      </dgm:t>
    </dgm:pt>
    <dgm:pt modelId="{7A7EFA1F-FCB6-425E-9EF9-6973693BE6ED}" type="sibTrans" cxnId="{BBEA4242-6D53-4BEE-81A2-0ED698AC001C}">
      <dgm:prSet/>
      <dgm:spPr/>
      <dgm:t>
        <a:bodyPr/>
        <a:lstStyle/>
        <a:p>
          <a:pPr rtl="1"/>
          <a:endParaRPr lang="he-IL">
            <a:latin typeface="Calibri" panose="020F0502020204030204" pitchFamily="34" charset="0"/>
            <a:cs typeface="Calibri" panose="020F0502020204030204" pitchFamily="34" charset="0"/>
          </a:endParaRPr>
        </a:p>
      </dgm:t>
    </dgm:pt>
    <dgm:pt modelId="{95F7CFC4-06B4-4EB3-A821-7EB3B5B216C3}" type="pres">
      <dgm:prSet presAssocID="{38ADBB35-CAD2-4AE4-9F3B-6B2C056343F3}" presName="linearFlow" presStyleCnt="0">
        <dgm:presLayoutVars>
          <dgm:dir/>
          <dgm:animLvl val="lvl"/>
          <dgm:resizeHandles val="exact"/>
        </dgm:presLayoutVars>
      </dgm:prSet>
      <dgm:spPr/>
    </dgm:pt>
    <dgm:pt modelId="{18664B5A-390F-448A-899A-A8FEEF24D04C}" type="pres">
      <dgm:prSet presAssocID="{29A6C571-A12F-428F-AA94-A7EAF5077B7C}" presName="composite" presStyleCnt="0"/>
      <dgm:spPr/>
    </dgm:pt>
    <dgm:pt modelId="{C0FB5F6F-783B-4414-B101-628E99562450}" type="pres">
      <dgm:prSet presAssocID="{29A6C571-A12F-428F-AA94-A7EAF5077B7C}" presName="parentText" presStyleLbl="alignNode1" presStyleIdx="0" presStyleCnt="5">
        <dgm:presLayoutVars>
          <dgm:chMax val="1"/>
          <dgm:bulletEnabled val="1"/>
        </dgm:presLayoutVars>
      </dgm:prSet>
      <dgm:spPr/>
    </dgm:pt>
    <dgm:pt modelId="{2FC5F4D8-473D-4CA4-8889-B304F5167CAD}" type="pres">
      <dgm:prSet presAssocID="{29A6C571-A12F-428F-AA94-A7EAF5077B7C}" presName="descendantText" presStyleLbl="alignAcc1" presStyleIdx="0" presStyleCnt="5" custScaleY="100000">
        <dgm:presLayoutVars>
          <dgm:bulletEnabled val="1"/>
        </dgm:presLayoutVars>
      </dgm:prSet>
      <dgm:spPr/>
    </dgm:pt>
    <dgm:pt modelId="{A28FC824-32B4-4A5E-A77D-8F1EA8CFD95C}" type="pres">
      <dgm:prSet presAssocID="{296A0125-69BB-4FD9-BC5A-1ECE407C783F}" presName="sp" presStyleCnt="0"/>
      <dgm:spPr/>
    </dgm:pt>
    <dgm:pt modelId="{E7198CEB-B390-4F6E-9629-F4B24758F8E5}" type="pres">
      <dgm:prSet presAssocID="{86D0E958-BE9A-4B17-9C6A-543893559829}" presName="composite" presStyleCnt="0"/>
      <dgm:spPr/>
    </dgm:pt>
    <dgm:pt modelId="{1500D495-636B-4836-8894-C534F5E73356}" type="pres">
      <dgm:prSet presAssocID="{86D0E958-BE9A-4B17-9C6A-543893559829}" presName="parentText" presStyleLbl="alignNode1" presStyleIdx="1" presStyleCnt="5">
        <dgm:presLayoutVars>
          <dgm:chMax val="1"/>
          <dgm:bulletEnabled val="1"/>
        </dgm:presLayoutVars>
      </dgm:prSet>
      <dgm:spPr/>
    </dgm:pt>
    <dgm:pt modelId="{B9AEF27E-EC2A-43A6-9362-5FA22A11CB8B}" type="pres">
      <dgm:prSet presAssocID="{86D0E958-BE9A-4B17-9C6A-543893559829}" presName="descendantText" presStyleLbl="alignAcc1" presStyleIdx="1" presStyleCnt="5">
        <dgm:presLayoutVars>
          <dgm:bulletEnabled val="1"/>
        </dgm:presLayoutVars>
      </dgm:prSet>
      <dgm:spPr/>
    </dgm:pt>
    <dgm:pt modelId="{5E734D5B-C460-4242-B7D0-C58B763D62D7}" type="pres">
      <dgm:prSet presAssocID="{8D96F119-0625-4DD9-B892-BA11C9390E1B}" presName="sp" presStyleCnt="0"/>
      <dgm:spPr/>
    </dgm:pt>
    <dgm:pt modelId="{7DED7AF5-2AD3-4381-8BC0-D4172755DC80}" type="pres">
      <dgm:prSet presAssocID="{E5241345-BB00-411E-87AB-93028552FAE8}" presName="composite" presStyleCnt="0"/>
      <dgm:spPr/>
    </dgm:pt>
    <dgm:pt modelId="{EA7227F8-B1CB-4BC4-A807-1F04A173C347}" type="pres">
      <dgm:prSet presAssocID="{E5241345-BB00-411E-87AB-93028552FAE8}" presName="parentText" presStyleLbl="alignNode1" presStyleIdx="2" presStyleCnt="5">
        <dgm:presLayoutVars>
          <dgm:chMax val="1"/>
          <dgm:bulletEnabled val="1"/>
        </dgm:presLayoutVars>
      </dgm:prSet>
      <dgm:spPr/>
    </dgm:pt>
    <dgm:pt modelId="{5AF45488-1FA6-4E2F-84FE-F9392E91C9B6}" type="pres">
      <dgm:prSet presAssocID="{E5241345-BB00-411E-87AB-93028552FAE8}" presName="descendantText" presStyleLbl="alignAcc1" presStyleIdx="2" presStyleCnt="5">
        <dgm:presLayoutVars>
          <dgm:bulletEnabled val="1"/>
        </dgm:presLayoutVars>
      </dgm:prSet>
      <dgm:spPr/>
    </dgm:pt>
    <dgm:pt modelId="{101D5693-1780-49A6-8C2C-742134F13F77}" type="pres">
      <dgm:prSet presAssocID="{2B3EE0F4-90E7-4955-8895-6A8F4C75CC82}" presName="sp" presStyleCnt="0"/>
      <dgm:spPr/>
    </dgm:pt>
    <dgm:pt modelId="{67992B86-6182-4716-98E8-BB0D29CABDA3}" type="pres">
      <dgm:prSet presAssocID="{71D9AB5E-929A-4FF3-99EE-FC2335E49856}" presName="composite" presStyleCnt="0"/>
      <dgm:spPr/>
    </dgm:pt>
    <dgm:pt modelId="{880231CC-89D8-40B2-811C-0E834705B38F}" type="pres">
      <dgm:prSet presAssocID="{71D9AB5E-929A-4FF3-99EE-FC2335E49856}" presName="parentText" presStyleLbl="alignNode1" presStyleIdx="3" presStyleCnt="5">
        <dgm:presLayoutVars>
          <dgm:chMax val="1"/>
          <dgm:bulletEnabled val="1"/>
        </dgm:presLayoutVars>
      </dgm:prSet>
      <dgm:spPr/>
    </dgm:pt>
    <dgm:pt modelId="{A7AA2029-6136-4DB4-856F-849EFFCDD45F}" type="pres">
      <dgm:prSet presAssocID="{71D9AB5E-929A-4FF3-99EE-FC2335E49856}" presName="descendantText" presStyleLbl="alignAcc1" presStyleIdx="3" presStyleCnt="5">
        <dgm:presLayoutVars>
          <dgm:bulletEnabled val="1"/>
        </dgm:presLayoutVars>
      </dgm:prSet>
      <dgm:spPr/>
    </dgm:pt>
    <dgm:pt modelId="{E1E9EF88-D9EF-4D9B-90AF-BA7F4ED2128F}" type="pres">
      <dgm:prSet presAssocID="{17FBE777-986B-4AE5-AE41-212CA9FD839A}" presName="sp" presStyleCnt="0"/>
      <dgm:spPr/>
    </dgm:pt>
    <dgm:pt modelId="{D8C2FD09-D232-4928-B75E-0B0E57A0E989}" type="pres">
      <dgm:prSet presAssocID="{D95A7C5B-A274-4EA3-A05E-76A058646348}" presName="composite" presStyleCnt="0"/>
      <dgm:spPr/>
    </dgm:pt>
    <dgm:pt modelId="{BA3F1DA8-94F4-4F30-AFFE-7814820D24C5}" type="pres">
      <dgm:prSet presAssocID="{D95A7C5B-A274-4EA3-A05E-76A058646348}" presName="parentText" presStyleLbl="alignNode1" presStyleIdx="4" presStyleCnt="5">
        <dgm:presLayoutVars>
          <dgm:chMax val="1"/>
          <dgm:bulletEnabled val="1"/>
        </dgm:presLayoutVars>
      </dgm:prSet>
      <dgm:spPr/>
    </dgm:pt>
    <dgm:pt modelId="{0D0C4A0D-D37E-4A01-97CF-A0F071725957}" type="pres">
      <dgm:prSet presAssocID="{D95A7C5B-A274-4EA3-A05E-76A058646348}" presName="descendantText" presStyleLbl="alignAcc1" presStyleIdx="4" presStyleCnt="5">
        <dgm:presLayoutVars>
          <dgm:bulletEnabled val="1"/>
        </dgm:presLayoutVars>
      </dgm:prSet>
      <dgm:spPr/>
    </dgm:pt>
  </dgm:ptLst>
  <dgm:cxnLst>
    <dgm:cxn modelId="{26815820-A197-490F-BC57-0694E472F26A}" type="presOf" srcId="{E5241345-BB00-411E-87AB-93028552FAE8}" destId="{EA7227F8-B1CB-4BC4-A807-1F04A173C347}" srcOrd="0" destOrd="0" presId="urn:microsoft.com/office/officeart/2005/8/layout/chevron2"/>
    <dgm:cxn modelId="{9911AC2D-CEFC-4ECD-93DE-635106F2A8E2}" srcId="{38ADBB35-CAD2-4AE4-9F3B-6B2C056343F3}" destId="{71D9AB5E-929A-4FF3-99EE-FC2335E49856}" srcOrd="3" destOrd="0" parTransId="{D28732EF-9FB4-48D1-A13B-3CC205457DA4}" sibTransId="{17FBE777-986B-4AE5-AE41-212CA9FD839A}"/>
    <dgm:cxn modelId="{BBEA4242-6D53-4BEE-81A2-0ED698AC001C}" srcId="{D95A7C5B-A274-4EA3-A05E-76A058646348}" destId="{AE3EA7E6-1353-4DAE-BBF1-6F2856447FB1}" srcOrd="0" destOrd="0" parTransId="{F88D2D3F-6791-45D2-815C-B717CD0D25B2}" sibTransId="{7A7EFA1F-FCB6-425E-9EF9-6973693BE6ED}"/>
    <dgm:cxn modelId="{29AC4F65-F27A-45DA-979A-9C029AF91368}" type="presOf" srcId="{4EAF1655-0DBD-46E4-9371-49ADBCF5F7A9}" destId="{2FC5F4D8-473D-4CA4-8889-B304F5167CAD}" srcOrd="0" destOrd="0" presId="urn:microsoft.com/office/officeart/2005/8/layout/chevron2"/>
    <dgm:cxn modelId="{B8C7104A-4E39-40F9-B28A-6B179C6D79FE}" type="presOf" srcId="{D95A7C5B-A274-4EA3-A05E-76A058646348}" destId="{BA3F1DA8-94F4-4F30-AFFE-7814820D24C5}" srcOrd="0" destOrd="0" presId="urn:microsoft.com/office/officeart/2005/8/layout/chevron2"/>
    <dgm:cxn modelId="{E8AE066E-27B1-4595-836E-1C9301493BC0}" type="presOf" srcId="{1D2DC4F7-AC48-4114-A427-F5A142860D96}" destId="{5AF45488-1FA6-4E2F-84FE-F9392E91C9B6}" srcOrd="0" destOrd="0" presId="urn:microsoft.com/office/officeart/2005/8/layout/chevron2"/>
    <dgm:cxn modelId="{C122284E-68CF-4E3D-B2B9-43925F4A0AA7}" type="presOf" srcId="{86D0E958-BE9A-4B17-9C6A-543893559829}" destId="{1500D495-636B-4836-8894-C534F5E73356}" srcOrd="0" destOrd="0" presId="urn:microsoft.com/office/officeart/2005/8/layout/chevron2"/>
    <dgm:cxn modelId="{FFC95851-B854-4C2C-855B-2DB09A46014B}" type="presOf" srcId="{71D9AB5E-929A-4FF3-99EE-FC2335E49856}" destId="{880231CC-89D8-40B2-811C-0E834705B38F}" srcOrd="0" destOrd="0" presId="urn:microsoft.com/office/officeart/2005/8/layout/chevron2"/>
    <dgm:cxn modelId="{DC010357-84A0-48B8-BDF7-3E7A42669BB3}" type="presOf" srcId="{AE3EA7E6-1353-4DAE-BBF1-6F2856447FB1}" destId="{0D0C4A0D-D37E-4A01-97CF-A0F071725957}" srcOrd="0" destOrd="0" presId="urn:microsoft.com/office/officeart/2005/8/layout/chevron2"/>
    <dgm:cxn modelId="{3ADE327A-A197-4650-8EBC-BEC2E5B12951}" type="presOf" srcId="{29A6C571-A12F-428F-AA94-A7EAF5077B7C}" destId="{C0FB5F6F-783B-4414-B101-628E99562450}" srcOrd="0" destOrd="0" presId="urn:microsoft.com/office/officeart/2005/8/layout/chevron2"/>
    <dgm:cxn modelId="{7AD40381-3EAE-4C32-8656-4553577F97C9}" srcId="{38ADBB35-CAD2-4AE4-9F3B-6B2C056343F3}" destId="{D95A7C5B-A274-4EA3-A05E-76A058646348}" srcOrd="4" destOrd="0" parTransId="{9EF548D8-8F20-4984-A643-C4E382CFE7E3}" sibTransId="{B61BE7D4-B93E-45B9-9B2F-25E77423F5CB}"/>
    <dgm:cxn modelId="{2DE08085-F94A-481B-AFA7-1ED74ACB29F3}" srcId="{29A6C571-A12F-428F-AA94-A7EAF5077B7C}" destId="{4EAF1655-0DBD-46E4-9371-49ADBCF5F7A9}" srcOrd="0" destOrd="0" parTransId="{4CD3CAB9-8E0E-4519-88F9-99AF53191868}" sibTransId="{26A2509B-B324-456D-9541-1E318D76F5F1}"/>
    <dgm:cxn modelId="{CC8B24A6-83B8-4A2B-98BE-69547DB7CC46}" srcId="{38ADBB35-CAD2-4AE4-9F3B-6B2C056343F3}" destId="{E5241345-BB00-411E-87AB-93028552FAE8}" srcOrd="2" destOrd="0" parTransId="{96A67786-E905-43E7-9DC1-2ABA7DC3F17C}" sibTransId="{2B3EE0F4-90E7-4955-8895-6A8F4C75CC82}"/>
    <dgm:cxn modelId="{F9CB22BA-3932-4AC0-A5B1-E10825094E8D}" srcId="{71D9AB5E-929A-4FF3-99EE-FC2335E49856}" destId="{F632FB00-E179-43CF-A137-38EFEF45C9CE}" srcOrd="0" destOrd="0" parTransId="{A460D945-72FA-4819-A23B-3B865DF8647B}" sibTransId="{932D328A-4D45-42C9-8C51-C85CF7FF88D7}"/>
    <dgm:cxn modelId="{710A2FC0-64C4-461B-B81B-73F8F0D59599}" srcId="{38ADBB35-CAD2-4AE4-9F3B-6B2C056343F3}" destId="{86D0E958-BE9A-4B17-9C6A-543893559829}" srcOrd="1" destOrd="0" parTransId="{34D05F7E-91A9-496C-833A-4974359021CB}" sibTransId="{8D96F119-0625-4DD9-B892-BA11C9390E1B}"/>
    <dgm:cxn modelId="{387548C4-7890-48ED-AFD5-BE1FB0AFC84E}" srcId="{86D0E958-BE9A-4B17-9C6A-543893559829}" destId="{1D469DA8-A1BC-4E98-8EBE-21870B17B86F}" srcOrd="0" destOrd="0" parTransId="{0076FFBB-8EFF-42F8-8232-2D0609509DD0}" sibTransId="{B0DC8863-DA0D-488A-9060-CD3B5C2F4A72}"/>
    <dgm:cxn modelId="{CC1AECC5-3B59-4C1E-BC3A-9975DE0078B4}" type="presOf" srcId="{F632FB00-E179-43CF-A137-38EFEF45C9CE}" destId="{A7AA2029-6136-4DB4-856F-849EFFCDD45F}" srcOrd="0" destOrd="0" presId="urn:microsoft.com/office/officeart/2005/8/layout/chevron2"/>
    <dgm:cxn modelId="{1B457DCE-21EC-48EE-A407-DA8BFEA391E2}" srcId="{38ADBB35-CAD2-4AE4-9F3B-6B2C056343F3}" destId="{29A6C571-A12F-428F-AA94-A7EAF5077B7C}" srcOrd="0" destOrd="0" parTransId="{9072127D-2438-44D3-A99C-9398C7216E91}" sibTransId="{296A0125-69BB-4FD9-BC5A-1ECE407C783F}"/>
    <dgm:cxn modelId="{F4C741E8-1BA7-4FC9-B89C-372B8BDFA0E3}" type="presOf" srcId="{1D469DA8-A1BC-4E98-8EBE-21870B17B86F}" destId="{B9AEF27E-EC2A-43A6-9362-5FA22A11CB8B}" srcOrd="0" destOrd="0" presId="urn:microsoft.com/office/officeart/2005/8/layout/chevron2"/>
    <dgm:cxn modelId="{393A63E9-354A-4099-A6CA-F805BAF960E1}" srcId="{E5241345-BB00-411E-87AB-93028552FAE8}" destId="{1D2DC4F7-AC48-4114-A427-F5A142860D96}" srcOrd="0" destOrd="0" parTransId="{04919DB3-3D24-47D9-8B5D-799878F5995D}" sibTransId="{70F5E82C-1B2C-4577-8B7D-DD6ECBAC4D8B}"/>
    <dgm:cxn modelId="{11CC1CEC-4803-440D-9F79-064F4EDD3C2D}" type="presOf" srcId="{38ADBB35-CAD2-4AE4-9F3B-6B2C056343F3}" destId="{95F7CFC4-06B4-4EB3-A821-7EB3B5B216C3}" srcOrd="0" destOrd="0" presId="urn:microsoft.com/office/officeart/2005/8/layout/chevron2"/>
    <dgm:cxn modelId="{A1D5E9DF-8BED-4D93-9BFC-17505F482EBE}" type="presParOf" srcId="{95F7CFC4-06B4-4EB3-A821-7EB3B5B216C3}" destId="{18664B5A-390F-448A-899A-A8FEEF24D04C}" srcOrd="0" destOrd="0" presId="urn:microsoft.com/office/officeart/2005/8/layout/chevron2"/>
    <dgm:cxn modelId="{E4E3BA83-5918-4372-9FA4-91742F14A199}" type="presParOf" srcId="{18664B5A-390F-448A-899A-A8FEEF24D04C}" destId="{C0FB5F6F-783B-4414-B101-628E99562450}" srcOrd="0" destOrd="0" presId="urn:microsoft.com/office/officeart/2005/8/layout/chevron2"/>
    <dgm:cxn modelId="{A6BCEEAD-088F-4DE7-A1F0-32305E0C9BD5}" type="presParOf" srcId="{18664B5A-390F-448A-899A-A8FEEF24D04C}" destId="{2FC5F4D8-473D-4CA4-8889-B304F5167CAD}" srcOrd="1" destOrd="0" presId="urn:microsoft.com/office/officeart/2005/8/layout/chevron2"/>
    <dgm:cxn modelId="{645E5C0E-945A-46D2-98F3-0D01EC839B6D}" type="presParOf" srcId="{95F7CFC4-06B4-4EB3-A821-7EB3B5B216C3}" destId="{A28FC824-32B4-4A5E-A77D-8F1EA8CFD95C}" srcOrd="1" destOrd="0" presId="urn:microsoft.com/office/officeart/2005/8/layout/chevron2"/>
    <dgm:cxn modelId="{E7528CFE-08F7-4415-9C1F-2C40AA04D138}" type="presParOf" srcId="{95F7CFC4-06B4-4EB3-A821-7EB3B5B216C3}" destId="{E7198CEB-B390-4F6E-9629-F4B24758F8E5}" srcOrd="2" destOrd="0" presId="urn:microsoft.com/office/officeart/2005/8/layout/chevron2"/>
    <dgm:cxn modelId="{D0A85BF4-F703-4B5F-8A5D-CE22C30911A2}" type="presParOf" srcId="{E7198CEB-B390-4F6E-9629-F4B24758F8E5}" destId="{1500D495-636B-4836-8894-C534F5E73356}" srcOrd="0" destOrd="0" presId="urn:microsoft.com/office/officeart/2005/8/layout/chevron2"/>
    <dgm:cxn modelId="{BF54E246-4C8C-4998-8E30-A9B510AC65D7}" type="presParOf" srcId="{E7198CEB-B390-4F6E-9629-F4B24758F8E5}" destId="{B9AEF27E-EC2A-43A6-9362-5FA22A11CB8B}" srcOrd="1" destOrd="0" presId="urn:microsoft.com/office/officeart/2005/8/layout/chevron2"/>
    <dgm:cxn modelId="{0054220F-EF8A-4FB0-A138-079665A07B73}" type="presParOf" srcId="{95F7CFC4-06B4-4EB3-A821-7EB3B5B216C3}" destId="{5E734D5B-C460-4242-B7D0-C58B763D62D7}" srcOrd="3" destOrd="0" presId="urn:microsoft.com/office/officeart/2005/8/layout/chevron2"/>
    <dgm:cxn modelId="{EB785D19-DF66-428D-B3B5-CF39CE162CF8}" type="presParOf" srcId="{95F7CFC4-06B4-4EB3-A821-7EB3B5B216C3}" destId="{7DED7AF5-2AD3-4381-8BC0-D4172755DC80}" srcOrd="4" destOrd="0" presId="urn:microsoft.com/office/officeart/2005/8/layout/chevron2"/>
    <dgm:cxn modelId="{F62487E5-D21A-4458-B184-62D5847F4645}" type="presParOf" srcId="{7DED7AF5-2AD3-4381-8BC0-D4172755DC80}" destId="{EA7227F8-B1CB-4BC4-A807-1F04A173C347}" srcOrd="0" destOrd="0" presId="urn:microsoft.com/office/officeart/2005/8/layout/chevron2"/>
    <dgm:cxn modelId="{C09FD1A6-F760-4A3F-AEAC-297BB12B2306}" type="presParOf" srcId="{7DED7AF5-2AD3-4381-8BC0-D4172755DC80}" destId="{5AF45488-1FA6-4E2F-84FE-F9392E91C9B6}" srcOrd="1" destOrd="0" presId="urn:microsoft.com/office/officeart/2005/8/layout/chevron2"/>
    <dgm:cxn modelId="{40FB30E3-8A5E-44B3-83C4-B78359650BD8}" type="presParOf" srcId="{95F7CFC4-06B4-4EB3-A821-7EB3B5B216C3}" destId="{101D5693-1780-49A6-8C2C-742134F13F77}" srcOrd="5" destOrd="0" presId="urn:microsoft.com/office/officeart/2005/8/layout/chevron2"/>
    <dgm:cxn modelId="{4E99EC4E-1DD0-4000-83AC-944AAEB19528}" type="presParOf" srcId="{95F7CFC4-06B4-4EB3-A821-7EB3B5B216C3}" destId="{67992B86-6182-4716-98E8-BB0D29CABDA3}" srcOrd="6" destOrd="0" presId="urn:microsoft.com/office/officeart/2005/8/layout/chevron2"/>
    <dgm:cxn modelId="{D24B99DE-6D6D-4F76-8211-E25E28775498}" type="presParOf" srcId="{67992B86-6182-4716-98E8-BB0D29CABDA3}" destId="{880231CC-89D8-40B2-811C-0E834705B38F}" srcOrd="0" destOrd="0" presId="urn:microsoft.com/office/officeart/2005/8/layout/chevron2"/>
    <dgm:cxn modelId="{07A9B746-B520-4FC2-9800-D1B96726A1FA}" type="presParOf" srcId="{67992B86-6182-4716-98E8-BB0D29CABDA3}" destId="{A7AA2029-6136-4DB4-856F-849EFFCDD45F}" srcOrd="1" destOrd="0" presId="urn:microsoft.com/office/officeart/2005/8/layout/chevron2"/>
    <dgm:cxn modelId="{07F89E69-24E1-43B8-932D-32DADDCADC13}" type="presParOf" srcId="{95F7CFC4-06B4-4EB3-A821-7EB3B5B216C3}" destId="{E1E9EF88-D9EF-4D9B-90AF-BA7F4ED2128F}" srcOrd="7" destOrd="0" presId="urn:microsoft.com/office/officeart/2005/8/layout/chevron2"/>
    <dgm:cxn modelId="{B3A8BB02-CC6A-4DF1-859B-A73ED9C2B714}" type="presParOf" srcId="{95F7CFC4-06B4-4EB3-A821-7EB3B5B216C3}" destId="{D8C2FD09-D232-4928-B75E-0B0E57A0E989}" srcOrd="8" destOrd="0" presId="urn:microsoft.com/office/officeart/2005/8/layout/chevron2"/>
    <dgm:cxn modelId="{E65DF526-C46D-4709-AA8C-D119581D0136}" type="presParOf" srcId="{D8C2FD09-D232-4928-B75E-0B0E57A0E989}" destId="{BA3F1DA8-94F4-4F30-AFFE-7814820D24C5}" srcOrd="0" destOrd="0" presId="urn:microsoft.com/office/officeart/2005/8/layout/chevron2"/>
    <dgm:cxn modelId="{B7DE8C84-A92F-4F13-91DB-E7B6209D49CF}" type="presParOf" srcId="{D8C2FD09-D232-4928-B75E-0B0E57A0E989}" destId="{0D0C4A0D-D37E-4A01-97CF-A0F07172595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DDD71-F6F0-44AD-A930-958F7E28AFF8}">
      <dsp:nvSpPr>
        <dsp:cNvPr id="0" name=""/>
        <dsp:cNvSpPr/>
      </dsp:nvSpPr>
      <dsp:spPr>
        <a:xfrm>
          <a:off x="131053" y="546459"/>
          <a:ext cx="3121349" cy="975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0686"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קושי בתפקודים הניהוליים, בעיקר ויסות מידע רלוונטי ולא רלוונטי</a:t>
          </a:r>
        </a:p>
      </dsp:txBody>
      <dsp:txXfrm>
        <a:off x="131053" y="546459"/>
        <a:ext cx="3121349" cy="975421"/>
      </dsp:txXfrm>
    </dsp:sp>
    <dsp:sp modelId="{7F81B790-29EB-47AC-8C3B-DD4CC0F7209F}">
      <dsp:nvSpPr>
        <dsp:cNvPr id="0" name=""/>
        <dsp:cNvSpPr/>
      </dsp:nvSpPr>
      <dsp:spPr>
        <a:xfrm>
          <a:off x="997" y="405565"/>
          <a:ext cx="682795" cy="1024192"/>
        </a:xfrm>
        <a:prstGeom prst="rect">
          <a:avLst/>
        </a:prstGeom>
        <a:blipFill rotWithShape="1">
          <a:blip xmlns:r="http://schemas.openxmlformats.org/officeDocument/2006/relationships" r:embed="rId1"/>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63488F-1917-4417-AD48-991416D835A5}">
      <dsp:nvSpPr>
        <dsp:cNvPr id="0" name=""/>
        <dsp:cNvSpPr/>
      </dsp:nvSpPr>
      <dsp:spPr>
        <a:xfrm>
          <a:off x="3536531" y="546459"/>
          <a:ext cx="3121349" cy="975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0686"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קיבולת נמוכה של זיכרון עבודה</a:t>
          </a:r>
        </a:p>
      </dsp:txBody>
      <dsp:txXfrm>
        <a:off x="3536531" y="546459"/>
        <a:ext cx="3121349" cy="975421"/>
      </dsp:txXfrm>
    </dsp:sp>
    <dsp:sp modelId="{BC14FD65-2993-46D7-8235-2465C07D5CE4}">
      <dsp:nvSpPr>
        <dsp:cNvPr id="0" name=""/>
        <dsp:cNvSpPr/>
      </dsp:nvSpPr>
      <dsp:spPr>
        <a:xfrm>
          <a:off x="3406474" y="405565"/>
          <a:ext cx="682795" cy="1024192"/>
        </a:xfrm>
        <a:prstGeom prst="rect">
          <a:avLst/>
        </a:prstGeom>
        <a:blipFill rotWithShape="1">
          <a:blip xmlns:r="http://schemas.openxmlformats.org/officeDocument/2006/relationships" r:embed="rId2"/>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D68777-EFD5-4DA8-9A7E-436CBEBAE134}">
      <dsp:nvSpPr>
        <dsp:cNvPr id="0" name=""/>
        <dsp:cNvSpPr/>
      </dsp:nvSpPr>
      <dsp:spPr>
        <a:xfrm>
          <a:off x="1833792" y="1774407"/>
          <a:ext cx="3121349" cy="97542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0686"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קושי </a:t>
          </a:r>
          <a:r>
            <a:rPr lang="he-IL" sz="2000" kern="1200" dirty="0" err="1"/>
            <a:t>באיחזור</a:t>
          </a:r>
          <a:r>
            <a:rPr lang="he-IL" sz="2000" kern="1200" dirty="0"/>
            <a:t> ושליפת מידע מהטקסט</a:t>
          </a:r>
        </a:p>
      </dsp:txBody>
      <dsp:txXfrm>
        <a:off x="1833792" y="1774407"/>
        <a:ext cx="3121349" cy="975421"/>
      </dsp:txXfrm>
    </dsp:sp>
    <dsp:sp modelId="{4292CA44-624E-4199-8472-C5E8A6FB6024}">
      <dsp:nvSpPr>
        <dsp:cNvPr id="0" name=""/>
        <dsp:cNvSpPr/>
      </dsp:nvSpPr>
      <dsp:spPr>
        <a:xfrm>
          <a:off x="1703736" y="1633512"/>
          <a:ext cx="682795" cy="1024192"/>
        </a:xfrm>
        <a:prstGeom prst="rect">
          <a:avLst/>
        </a:prstGeom>
        <a:blipFill rotWithShape="1">
          <a:blip xmlns:r="http://schemas.openxmlformats.org/officeDocument/2006/relationships" r:embed="rId3"/>
          <a:srcRect/>
          <a:stretch>
            <a:fillRect l="-84000" r="-8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8B2A3-02F9-4333-B6EF-418DE2ED24ED}">
      <dsp:nvSpPr>
        <dsp:cNvPr id="0" name=""/>
        <dsp:cNvSpPr/>
      </dsp:nvSpPr>
      <dsp:spPr>
        <a:xfrm>
          <a:off x="26" y="10899"/>
          <a:ext cx="2510629" cy="100425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1">
            <a:lnSpc>
              <a:spcPct val="90000"/>
            </a:lnSpc>
            <a:spcBef>
              <a:spcPct val="0"/>
            </a:spcBef>
            <a:spcAft>
              <a:spcPct val="35000"/>
            </a:spcAft>
            <a:buNone/>
          </a:pPr>
          <a:r>
            <a:rPr lang="he-IL" sz="2800" kern="1200" dirty="0">
              <a:latin typeface="Calibri" panose="020F0502020204030204" pitchFamily="34" charset="0"/>
              <a:ea typeface="Calibri" panose="020F0502020204030204" pitchFamily="34" charset="0"/>
              <a:cs typeface="Calibri" panose="020F0502020204030204" pitchFamily="34" charset="0"/>
            </a:rPr>
            <a:t>כלים</a:t>
          </a:r>
        </a:p>
      </dsp:txBody>
      <dsp:txXfrm>
        <a:off x="26" y="10899"/>
        <a:ext cx="2510629" cy="1004251"/>
      </dsp:txXfrm>
    </dsp:sp>
    <dsp:sp modelId="{3D0FF637-714A-4C40-B516-0124160BFC93}">
      <dsp:nvSpPr>
        <dsp:cNvPr id="0" name=""/>
        <dsp:cNvSpPr/>
      </dsp:nvSpPr>
      <dsp:spPr>
        <a:xfrm>
          <a:off x="26" y="1015150"/>
          <a:ext cx="2510629" cy="171288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r" defTabSz="889000" rtl="1">
            <a:lnSpc>
              <a:spcPct val="90000"/>
            </a:lnSpc>
            <a:spcBef>
              <a:spcPct val="0"/>
            </a:spcBef>
            <a:spcAft>
              <a:spcPct val="15000"/>
            </a:spcAft>
            <a:buChar char="•"/>
          </a:pPr>
          <a:r>
            <a:rPr lang="he-IL" sz="2000" kern="1200" dirty="0">
              <a:latin typeface="Calibri" panose="020F0502020204030204" pitchFamily="34" charset="0"/>
              <a:ea typeface="Calibri" panose="020F0502020204030204" pitchFamily="34" charset="0"/>
              <a:cs typeface="Calibri" panose="020F0502020204030204" pitchFamily="34" charset="0"/>
            </a:rPr>
            <a:t>72 טקסטים נרטיביים הדורשים יצירת היקשים</a:t>
          </a:r>
        </a:p>
      </dsp:txBody>
      <dsp:txXfrm>
        <a:off x="26" y="1015150"/>
        <a:ext cx="2510629" cy="1712880"/>
      </dsp:txXfrm>
    </dsp:sp>
    <dsp:sp modelId="{A2D1B899-3E0C-484C-BA23-833487661476}">
      <dsp:nvSpPr>
        <dsp:cNvPr id="0" name=""/>
        <dsp:cNvSpPr/>
      </dsp:nvSpPr>
      <dsp:spPr>
        <a:xfrm>
          <a:off x="2862143" y="10899"/>
          <a:ext cx="2510629" cy="100425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rtl="1">
            <a:lnSpc>
              <a:spcPct val="90000"/>
            </a:lnSpc>
            <a:spcBef>
              <a:spcPct val="0"/>
            </a:spcBef>
            <a:spcAft>
              <a:spcPct val="35000"/>
            </a:spcAft>
            <a:buNone/>
          </a:pPr>
          <a:r>
            <a:rPr lang="he-IL" sz="2800" kern="1200" dirty="0">
              <a:latin typeface="Calibri" panose="020F0502020204030204" pitchFamily="34" charset="0"/>
              <a:ea typeface="Calibri" panose="020F0502020204030204" pitchFamily="34" charset="0"/>
              <a:cs typeface="Calibri" panose="020F0502020204030204" pitchFamily="34" charset="0"/>
            </a:rPr>
            <a:t>נבדקים</a:t>
          </a:r>
        </a:p>
      </dsp:txBody>
      <dsp:txXfrm>
        <a:off x="2862143" y="10899"/>
        <a:ext cx="2510629" cy="1004251"/>
      </dsp:txXfrm>
    </dsp:sp>
    <dsp:sp modelId="{76FD69A0-D39D-44DA-B007-57632DB4161A}">
      <dsp:nvSpPr>
        <dsp:cNvPr id="0" name=""/>
        <dsp:cNvSpPr/>
      </dsp:nvSpPr>
      <dsp:spPr>
        <a:xfrm>
          <a:off x="2862143" y="1015150"/>
          <a:ext cx="2510629" cy="171288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r" defTabSz="889000" rtl="1">
            <a:lnSpc>
              <a:spcPct val="90000"/>
            </a:lnSpc>
            <a:spcBef>
              <a:spcPct val="0"/>
            </a:spcBef>
            <a:spcAft>
              <a:spcPct val="15000"/>
            </a:spcAft>
            <a:buChar char="•"/>
          </a:pPr>
          <a:r>
            <a:rPr lang="he-IL" sz="2000" kern="1200" dirty="0">
              <a:latin typeface="Calibri" panose="020F0502020204030204" pitchFamily="34" charset="0"/>
              <a:ea typeface="Calibri" panose="020F0502020204030204" pitchFamily="34" charset="0"/>
              <a:cs typeface="Calibri" panose="020F0502020204030204" pitchFamily="34" charset="0"/>
            </a:rPr>
            <a:t> 25 מבינים חלשים</a:t>
          </a:r>
        </a:p>
        <a:p>
          <a:pPr marL="228600" lvl="1" indent="-228600" algn="r" defTabSz="889000" rtl="1">
            <a:lnSpc>
              <a:spcPct val="90000"/>
            </a:lnSpc>
            <a:spcBef>
              <a:spcPct val="0"/>
            </a:spcBef>
            <a:spcAft>
              <a:spcPct val="15000"/>
            </a:spcAft>
            <a:buChar char="•"/>
          </a:pPr>
          <a:r>
            <a:rPr lang="he-IL" sz="2000" kern="1200" dirty="0">
              <a:latin typeface="Calibri" panose="020F0502020204030204" pitchFamily="34" charset="0"/>
              <a:ea typeface="Calibri" panose="020F0502020204030204" pitchFamily="34" charset="0"/>
              <a:cs typeface="Calibri" panose="020F0502020204030204" pitchFamily="34" charset="0"/>
            </a:rPr>
            <a:t>41 תלמידים ללא קושי בהבנת הנקרא</a:t>
          </a:r>
        </a:p>
      </dsp:txBody>
      <dsp:txXfrm>
        <a:off x="2862143" y="1015150"/>
        <a:ext cx="2510629" cy="1712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B5F6F-783B-4414-B101-628E99562450}">
      <dsp:nvSpPr>
        <dsp:cNvPr id="0" name=""/>
        <dsp:cNvSpPr/>
      </dsp:nvSpPr>
      <dsp:spPr>
        <a:xfrm rot="5400000">
          <a:off x="-113891" y="115700"/>
          <a:ext cx="759277" cy="53149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he-IL" sz="1100" kern="1200" dirty="0">
              <a:latin typeface="Calibri" panose="020F0502020204030204" pitchFamily="34" charset="0"/>
              <a:cs typeface="Calibri" panose="020F0502020204030204" pitchFamily="34" charset="0"/>
            </a:rPr>
            <a:t>משפט מקדים 1</a:t>
          </a:r>
        </a:p>
      </dsp:txBody>
      <dsp:txXfrm rot="-5400000">
        <a:off x="2" y="267555"/>
        <a:ext cx="531493" cy="227784"/>
      </dsp:txXfrm>
    </dsp:sp>
    <dsp:sp modelId="{2FC5F4D8-473D-4CA4-8889-B304F5167CAD}">
      <dsp:nvSpPr>
        <dsp:cNvPr id="0" name=""/>
        <dsp:cNvSpPr/>
      </dsp:nvSpPr>
      <dsp:spPr>
        <a:xfrm rot="5400000">
          <a:off x="3290763" y="-2757459"/>
          <a:ext cx="493789" cy="60123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he-IL" sz="2400" kern="1200" dirty="0">
              <a:latin typeface="Calibri" panose="020F0502020204030204" pitchFamily="34" charset="0"/>
              <a:cs typeface="Calibri" panose="020F0502020204030204" pitchFamily="34" charset="0"/>
            </a:rPr>
            <a:t>פיטר אהב לעזור לאימו במטבח</a:t>
          </a:r>
        </a:p>
      </dsp:txBody>
      <dsp:txXfrm rot="-5400000">
        <a:off x="531494" y="25915"/>
        <a:ext cx="5988223" cy="445579"/>
      </dsp:txXfrm>
    </dsp:sp>
    <dsp:sp modelId="{1500D495-636B-4836-8894-C534F5E73356}">
      <dsp:nvSpPr>
        <dsp:cNvPr id="0" name=""/>
        <dsp:cNvSpPr/>
      </dsp:nvSpPr>
      <dsp:spPr>
        <a:xfrm rot="5400000">
          <a:off x="-113891" y="752032"/>
          <a:ext cx="759277" cy="53149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he-IL" sz="1100" kern="1200" dirty="0">
              <a:solidFill>
                <a:srgbClr val="FFFFFF"/>
              </a:solidFill>
              <a:latin typeface="Calibri" panose="020F0502020204030204" pitchFamily="34" charset="0"/>
              <a:ea typeface="+mn-ea"/>
              <a:cs typeface="Calibri" panose="020F0502020204030204" pitchFamily="34" charset="0"/>
            </a:rPr>
            <a:t>משפט מקדים </a:t>
          </a:r>
          <a:r>
            <a:rPr lang="he-IL" sz="1200" kern="1200" dirty="0">
              <a:latin typeface="Calibri" panose="020F0502020204030204" pitchFamily="34" charset="0"/>
              <a:cs typeface="Calibri" panose="020F0502020204030204" pitchFamily="34" charset="0"/>
            </a:rPr>
            <a:t>2</a:t>
          </a:r>
        </a:p>
      </dsp:txBody>
      <dsp:txXfrm rot="-5400000">
        <a:off x="2" y="903887"/>
        <a:ext cx="531493" cy="227784"/>
      </dsp:txXfrm>
    </dsp:sp>
    <dsp:sp modelId="{B9AEF27E-EC2A-43A6-9362-5FA22A11CB8B}">
      <dsp:nvSpPr>
        <dsp:cNvPr id="0" name=""/>
        <dsp:cNvSpPr/>
      </dsp:nvSpPr>
      <dsp:spPr>
        <a:xfrm rot="5400000">
          <a:off x="3290892" y="-2121257"/>
          <a:ext cx="493530" cy="60123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he-IL" sz="2400" kern="1200" dirty="0">
              <a:latin typeface="Calibri" panose="020F0502020204030204" pitchFamily="34" charset="0"/>
              <a:cs typeface="Calibri" panose="020F0502020204030204" pitchFamily="34" charset="0"/>
            </a:rPr>
            <a:t>היום הוא עזר לה להכין סלט</a:t>
          </a:r>
        </a:p>
      </dsp:txBody>
      <dsp:txXfrm rot="-5400000">
        <a:off x="531493" y="662234"/>
        <a:ext cx="5988236" cy="445346"/>
      </dsp:txXfrm>
    </dsp:sp>
    <dsp:sp modelId="{EA7227F8-B1CB-4BC4-A807-1F04A173C347}">
      <dsp:nvSpPr>
        <dsp:cNvPr id="0" name=""/>
        <dsp:cNvSpPr/>
      </dsp:nvSpPr>
      <dsp:spPr>
        <a:xfrm rot="5400000">
          <a:off x="-113891" y="1388365"/>
          <a:ext cx="759277" cy="53149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he-IL" sz="1100" kern="1200" dirty="0">
              <a:latin typeface="Calibri" panose="020F0502020204030204" pitchFamily="34" charset="0"/>
              <a:cs typeface="Calibri" panose="020F0502020204030204" pitchFamily="34" charset="0"/>
            </a:rPr>
            <a:t>משפט מתערב 1</a:t>
          </a:r>
        </a:p>
      </dsp:txBody>
      <dsp:txXfrm rot="-5400000">
        <a:off x="2" y="1540220"/>
        <a:ext cx="531493" cy="227784"/>
      </dsp:txXfrm>
    </dsp:sp>
    <dsp:sp modelId="{5AF45488-1FA6-4E2F-84FE-F9392E91C9B6}">
      <dsp:nvSpPr>
        <dsp:cNvPr id="0" name=""/>
        <dsp:cNvSpPr/>
      </dsp:nvSpPr>
      <dsp:spPr>
        <a:xfrm rot="5400000">
          <a:off x="3290892" y="-1484925"/>
          <a:ext cx="493530" cy="60123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he-IL" sz="2400" kern="1200" dirty="0">
              <a:latin typeface="Calibri" panose="020F0502020204030204" pitchFamily="34" charset="0"/>
              <a:cs typeface="Calibri" panose="020F0502020204030204" pitchFamily="34" charset="0"/>
            </a:rPr>
            <a:t>אמא שלו חתכה עגבניות ושטפה חסה</a:t>
          </a:r>
        </a:p>
      </dsp:txBody>
      <dsp:txXfrm rot="-5400000">
        <a:off x="531493" y="1298566"/>
        <a:ext cx="5988236" cy="445346"/>
      </dsp:txXfrm>
    </dsp:sp>
    <dsp:sp modelId="{880231CC-89D8-40B2-811C-0E834705B38F}">
      <dsp:nvSpPr>
        <dsp:cNvPr id="0" name=""/>
        <dsp:cNvSpPr/>
      </dsp:nvSpPr>
      <dsp:spPr>
        <a:xfrm rot="5400000">
          <a:off x="-113891" y="2024697"/>
          <a:ext cx="759277" cy="53149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he-IL" sz="1100" kern="1200" dirty="0">
              <a:latin typeface="Calibri" panose="020F0502020204030204" pitchFamily="34" charset="0"/>
              <a:cs typeface="Calibri" panose="020F0502020204030204" pitchFamily="34" charset="0"/>
            </a:rPr>
            <a:t>משפט מתערב 2</a:t>
          </a:r>
        </a:p>
      </dsp:txBody>
      <dsp:txXfrm rot="-5400000">
        <a:off x="2" y="2176552"/>
        <a:ext cx="531493" cy="227784"/>
      </dsp:txXfrm>
    </dsp:sp>
    <dsp:sp modelId="{A7AA2029-6136-4DB4-856F-849EFFCDD45F}">
      <dsp:nvSpPr>
        <dsp:cNvPr id="0" name=""/>
        <dsp:cNvSpPr/>
      </dsp:nvSpPr>
      <dsp:spPr>
        <a:xfrm rot="5400000">
          <a:off x="3290892" y="-848593"/>
          <a:ext cx="493530" cy="60123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he-IL" sz="2400" kern="1200" dirty="0">
              <a:latin typeface="Calibri" panose="020F0502020204030204" pitchFamily="34" charset="0"/>
              <a:cs typeface="Calibri" panose="020F0502020204030204" pitchFamily="34" charset="0"/>
            </a:rPr>
            <a:t>היא העריכה את עזרתו של פיטר</a:t>
          </a:r>
        </a:p>
      </dsp:txBody>
      <dsp:txXfrm rot="-5400000">
        <a:off x="531493" y="1934898"/>
        <a:ext cx="5988236" cy="445346"/>
      </dsp:txXfrm>
    </dsp:sp>
    <dsp:sp modelId="{BA3F1DA8-94F4-4F30-AFFE-7814820D24C5}">
      <dsp:nvSpPr>
        <dsp:cNvPr id="0" name=""/>
        <dsp:cNvSpPr/>
      </dsp:nvSpPr>
      <dsp:spPr>
        <a:xfrm rot="5400000">
          <a:off x="-113891" y="2661029"/>
          <a:ext cx="759277" cy="53149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rtl="1">
            <a:lnSpc>
              <a:spcPct val="90000"/>
            </a:lnSpc>
            <a:spcBef>
              <a:spcPct val="0"/>
            </a:spcBef>
            <a:spcAft>
              <a:spcPct val="35000"/>
            </a:spcAft>
            <a:buNone/>
          </a:pPr>
          <a:r>
            <a:rPr lang="he-IL" sz="1100" kern="1200" dirty="0">
              <a:latin typeface="Calibri" panose="020F0502020204030204" pitchFamily="34" charset="0"/>
              <a:cs typeface="Calibri" panose="020F0502020204030204" pitchFamily="34" charset="0"/>
            </a:rPr>
            <a:t>משפט מקשר</a:t>
          </a:r>
        </a:p>
      </dsp:txBody>
      <dsp:txXfrm rot="-5400000">
        <a:off x="2" y="2812884"/>
        <a:ext cx="531493" cy="227784"/>
      </dsp:txXfrm>
    </dsp:sp>
    <dsp:sp modelId="{0D0C4A0D-D37E-4A01-97CF-A0F071725957}">
      <dsp:nvSpPr>
        <dsp:cNvPr id="0" name=""/>
        <dsp:cNvSpPr/>
      </dsp:nvSpPr>
      <dsp:spPr>
        <a:xfrm rot="5400000">
          <a:off x="3290892" y="-212261"/>
          <a:ext cx="493530" cy="601232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he-IL" sz="2400" kern="1200" dirty="0">
              <a:latin typeface="Calibri" panose="020F0502020204030204" pitchFamily="34" charset="0"/>
              <a:cs typeface="Calibri" panose="020F0502020204030204" pitchFamily="34" charset="0"/>
            </a:rPr>
            <a:t>כאשר הוא סיים, הוא ביקש מאמא שתביא לו טישו</a:t>
          </a:r>
        </a:p>
      </dsp:txBody>
      <dsp:txXfrm rot="-5400000">
        <a:off x="531493" y="2571230"/>
        <a:ext cx="5988236" cy="445346"/>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1016/j.jecp.2016.10.01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dab032f759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dab032f759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err="1">
                <a:solidFill>
                  <a:srgbClr val="1C1D1E"/>
                </a:solidFill>
                <a:effectLst/>
                <a:latin typeface="Open Sans" panose="020B0604020202020204" pitchFamily="34" charset="0"/>
              </a:rPr>
              <a:t>Yeari</a:t>
            </a:r>
            <a:r>
              <a:rPr lang="en-US" b="0" i="0" dirty="0">
                <a:solidFill>
                  <a:srgbClr val="1C1D1E"/>
                </a:solidFill>
                <a:effectLst/>
                <a:latin typeface="Open Sans" panose="020B0604020202020204" pitchFamily="34" charset="0"/>
              </a:rPr>
              <a:t>, M., </a:t>
            </a:r>
            <a:r>
              <a:rPr lang="en-US" b="0" i="0" dirty="0" err="1">
                <a:solidFill>
                  <a:srgbClr val="1C1D1E"/>
                </a:solidFill>
                <a:effectLst/>
                <a:latin typeface="Open Sans" panose="020B0604020202020204" pitchFamily="34" charset="0"/>
              </a:rPr>
              <a:t>Elentok</a:t>
            </a:r>
            <a:r>
              <a:rPr lang="en-US" b="0" i="0" dirty="0">
                <a:solidFill>
                  <a:srgbClr val="1C1D1E"/>
                </a:solidFill>
                <a:effectLst/>
                <a:latin typeface="Open Sans" panose="020B0604020202020204" pitchFamily="34" charset="0"/>
              </a:rPr>
              <a:t>, S., &amp; Schiff, R. (2017). Online and offline inferential and textual processing of poor </a:t>
            </a:r>
            <a:r>
              <a:rPr lang="en-US" b="0" i="0" dirty="0" err="1">
                <a:solidFill>
                  <a:srgbClr val="1C1D1E"/>
                </a:solidFill>
                <a:effectLst/>
                <a:latin typeface="Open Sans" panose="020B0604020202020204" pitchFamily="34" charset="0"/>
              </a:rPr>
              <a:t>comprehenders</a:t>
            </a:r>
            <a:r>
              <a:rPr lang="en-US" b="0" i="0" dirty="0">
                <a:solidFill>
                  <a:srgbClr val="1C1D1E"/>
                </a:solidFill>
                <a:effectLst/>
                <a:latin typeface="Open Sans" panose="020B0604020202020204" pitchFamily="34" charset="0"/>
              </a:rPr>
              <a:t>: Evidence from a probing method. </a:t>
            </a:r>
            <a:r>
              <a:rPr lang="en-US" b="0" i="1" dirty="0">
                <a:solidFill>
                  <a:srgbClr val="1C1D1E"/>
                </a:solidFill>
                <a:effectLst/>
                <a:latin typeface="Open Sans" panose="020B0604020202020204" pitchFamily="34" charset="0"/>
              </a:rPr>
              <a:t>Journal of Experimental Child Psychology</a:t>
            </a:r>
            <a:r>
              <a:rPr lang="en-US" b="0" i="0" dirty="0">
                <a:solidFill>
                  <a:srgbClr val="1C1D1E"/>
                </a:solidFill>
                <a:effectLst/>
                <a:latin typeface="Open Sans" panose="020B0604020202020204" pitchFamily="34" charset="0"/>
              </a:rPr>
              <a:t>, </a:t>
            </a:r>
            <a:r>
              <a:rPr lang="en-US" b="1" i="0" dirty="0">
                <a:solidFill>
                  <a:srgbClr val="1C1D1E"/>
                </a:solidFill>
                <a:effectLst/>
                <a:latin typeface="Open Sans" panose="020B0604020202020204" pitchFamily="34" charset="0"/>
              </a:rPr>
              <a:t>155</a:t>
            </a:r>
            <a:r>
              <a:rPr lang="en-US" b="0" i="0" dirty="0">
                <a:solidFill>
                  <a:srgbClr val="1C1D1E"/>
                </a:solidFill>
                <a:effectLst/>
                <a:latin typeface="Open Sans" panose="020B0604020202020204" pitchFamily="34" charset="0"/>
              </a:rPr>
              <a:t>, 12– 31. </a:t>
            </a:r>
            <a:r>
              <a:rPr lang="en-US" b="0" i="0" u="none" strike="noStrike" dirty="0">
                <a:solidFill>
                  <a:srgbClr val="2F7BAE"/>
                </a:solidFill>
                <a:effectLst/>
                <a:latin typeface="Open Sans" panose="020B0604020202020204" pitchFamily="34" charset="0"/>
                <a:hlinkClick r:id="rId3"/>
              </a:rPr>
              <a:t>https://doi.org/10.1016/j.jecp.2016.10.011</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dab032f759_0_1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dab032f759_0_1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p>
        </p:txBody>
      </p:sp>
    </p:spTree>
    <p:extLst>
      <p:ext uri="{BB962C8B-B14F-4D97-AF65-F5344CB8AC3E}">
        <p14:creationId xmlns:p14="http://schemas.microsoft.com/office/powerpoint/2010/main" val="1912203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פריסה מותאמת אישית 1">
  <p:cSld name="CUSTOM">
    <p:spTree>
      <p:nvGrpSpPr>
        <p:cNvPr id="1" name="Shape 50"/>
        <p:cNvGrpSpPr/>
        <p:nvPr/>
      </p:nvGrpSpPr>
      <p:grpSpPr>
        <a:xfrm>
          <a:off x="0" y="0"/>
          <a:ext cx="0" cy="0"/>
          <a:chOff x="0" y="0"/>
          <a:chExt cx="0" cy="0"/>
        </a:xfrm>
      </p:grpSpPr>
      <p:sp>
        <p:nvSpPr>
          <p:cNvPr id="51" name="Google Shape;51;p13"/>
          <p:cNvSpPr/>
          <p:nvPr/>
        </p:nvSpPr>
        <p:spPr>
          <a:xfrm>
            <a:off x="188575" y="188575"/>
            <a:ext cx="8772000" cy="4727400"/>
          </a:xfrm>
          <a:prstGeom prst="roundRect">
            <a:avLst>
              <a:gd name="adj" fmla="val 3504"/>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p:nvPr/>
        </p:nvSpPr>
        <p:spPr>
          <a:xfrm>
            <a:off x="8368600" y="39025"/>
            <a:ext cx="696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3"/>
          <p:cNvSpPr txBox="1">
            <a:spLocks noGrp="1"/>
          </p:cNvSpPr>
          <p:nvPr>
            <p:ph type="title"/>
          </p:nvPr>
        </p:nvSpPr>
        <p:spPr>
          <a:xfrm>
            <a:off x="2580400" y="357657"/>
            <a:ext cx="5825700" cy="572700"/>
          </a:xfrm>
          <a:prstGeom prst="rect">
            <a:avLst/>
          </a:prstGeom>
        </p:spPr>
        <p:txBody>
          <a:bodyPr spcFirstLastPara="1" wrap="square" lIns="91425" tIns="91425" rIns="91425" bIns="91425" anchor="t" anchorCtr="0">
            <a:normAutofit/>
          </a:bodyPr>
          <a:lstStyle>
            <a:lvl1pPr lvl="0" rtl="1">
              <a:spcBef>
                <a:spcPts val="0"/>
              </a:spcBef>
              <a:spcAft>
                <a:spcPts val="0"/>
              </a:spcAft>
              <a:buSzPts val="2400"/>
              <a:buNone/>
              <a:defRPr sz="2400"/>
            </a:lvl1pPr>
            <a:lvl2pPr lvl="1"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2pPr>
            <a:lvl3pPr lvl="2"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3pPr>
            <a:lvl4pPr lvl="3"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4pPr>
            <a:lvl5pPr lvl="4"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5pPr>
            <a:lvl6pPr lvl="5"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6pPr>
            <a:lvl7pPr lvl="6"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7pPr>
            <a:lvl8pPr lvl="7"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8pPr>
            <a:lvl9pPr lvl="8"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9pPr>
          </a:lstStyle>
          <a:p>
            <a:endParaRPr/>
          </a:p>
        </p:txBody>
      </p:sp>
      <p:sp>
        <p:nvSpPr>
          <p:cNvPr id="54" name="Google Shape;54;p13"/>
          <p:cNvSpPr/>
          <p:nvPr/>
        </p:nvSpPr>
        <p:spPr>
          <a:xfrm>
            <a:off x="8375675" y="29175"/>
            <a:ext cx="728400" cy="524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8693998" y="178973"/>
            <a:ext cx="286200" cy="286200"/>
          </a:xfrm>
          <a:prstGeom prst="roundRect">
            <a:avLst>
              <a:gd name="adj" fmla="val 2838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p:nvPr/>
        </p:nvSpPr>
        <p:spPr>
          <a:xfrm>
            <a:off x="8606272" y="75005"/>
            <a:ext cx="286200" cy="286200"/>
          </a:xfrm>
          <a:prstGeom prst="roundRect">
            <a:avLst>
              <a:gd name="adj" fmla="val 28383"/>
            </a:avLst>
          </a:prstGeom>
          <a:solidFill>
            <a:srgbClr val="087B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57700" y="4652975"/>
            <a:ext cx="979500" cy="490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txBox="1">
            <a:spLocks noGrp="1"/>
          </p:cNvSpPr>
          <p:nvPr>
            <p:ph type="body" idx="1"/>
          </p:nvPr>
        </p:nvSpPr>
        <p:spPr>
          <a:xfrm>
            <a:off x="311700" y="1152475"/>
            <a:ext cx="7992300" cy="3416400"/>
          </a:xfrm>
          <a:prstGeom prst="rect">
            <a:avLst/>
          </a:prstGeom>
        </p:spPr>
        <p:txBody>
          <a:bodyPr spcFirstLastPara="1" wrap="square" lIns="91425" tIns="91425" rIns="91425" bIns="91425" anchor="t" anchorCtr="0">
            <a:normAutofit/>
          </a:bodyPr>
          <a:lstStyle>
            <a:lvl1pPr marL="457200" lvl="0" indent="-342900" rtl="1">
              <a:lnSpc>
                <a:spcPct val="115000"/>
              </a:lnSpc>
              <a:spcBef>
                <a:spcPts val="0"/>
              </a:spcBef>
              <a:spcAft>
                <a:spcPts val="0"/>
              </a:spcAft>
              <a:buClr>
                <a:srgbClr val="087BF8"/>
              </a:buClr>
              <a:buSzPts val="1800"/>
              <a:buFont typeface="Assistant ExtraLight"/>
              <a:buChar char="●"/>
              <a:defRPr sz="1800">
                <a:solidFill>
                  <a:schemeClr val="dk2"/>
                </a:solidFill>
                <a:latin typeface="Assistant ExtraLight"/>
                <a:ea typeface="Assistant ExtraLight"/>
                <a:cs typeface="Assistant ExtraLight"/>
                <a:sym typeface="Assistant ExtraLight"/>
              </a:defRPr>
            </a:lvl1pPr>
            <a:lvl2pPr marL="914400" lvl="1"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2pPr>
            <a:lvl3pPr marL="1371600" lvl="2"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3pPr>
            <a:lvl4pPr marL="1828800" lvl="3"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4pPr>
            <a:lvl5pPr marL="2286000" lvl="4"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5pPr>
            <a:lvl6pPr marL="2743200" lvl="5"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6pPr>
            <a:lvl7pPr marL="3200400" lvl="6"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7pPr>
            <a:lvl8pPr marL="3657600" lvl="7"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8pPr>
            <a:lvl9pPr marL="4114800" lvl="8" indent="-317500" rtl="1">
              <a:lnSpc>
                <a:spcPct val="115000"/>
              </a:lnSpc>
              <a:spcBef>
                <a:spcPts val="1600"/>
              </a:spcBef>
              <a:spcAft>
                <a:spcPts val="160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p:nvPr/>
        </p:nvSpPr>
        <p:spPr>
          <a:xfrm>
            <a:off x="175568" y="373928"/>
            <a:ext cx="8583900" cy="4453500"/>
          </a:xfrm>
          <a:prstGeom prst="roundRect">
            <a:avLst>
              <a:gd name="adj" fmla="val 5142"/>
            </a:avLst>
          </a:prstGeom>
          <a:solidFill>
            <a:srgbClr val="2857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כותרת 1"/>
          <p:cNvSpPr>
            <a:spLocks noGrp="1"/>
          </p:cNvSpPr>
          <p:nvPr>
            <p:ph type="ctrTitle"/>
          </p:nvPr>
        </p:nvSpPr>
        <p:spPr>
          <a:xfrm>
            <a:off x="175568" y="712349"/>
            <a:ext cx="8520600" cy="2671597"/>
          </a:xfrm>
        </p:spPr>
        <p:txBody>
          <a:bodyPr>
            <a:normAutofit/>
          </a:bodyPr>
          <a:lstStyle/>
          <a:p>
            <a:pPr algn="ctr" rtl="1">
              <a:lnSpc>
                <a:spcPct val="150000"/>
              </a:lnSpc>
              <a:spcAft>
                <a:spcPts val="800"/>
              </a:spcAft>
            </a:pPr>
            <a:r>
              <a:rPr lang="he-IL" sz="2400" dirty="0">
                <a:solidFill>
                  <a:schemeClr val="bg1"/>
                </a:solidFill>
                <a:effectLst/>
                <a:latin typeface="Calibri" panose="020F0502020204030204" pitchFamily="34" charset="0"/>
                <a:ea typeface="Calibri" panose="020F0502020204030204" pitchFamily="34" charset="0"/>
              </a:rPr>
              <a:t>תהליכי עיבוד טקסטואלי ויצירת היקשים באופן מקוון ולא מקוון </a:t>
            </a:r>
            <a:br>
              <a:rPr lang="en-US" sz="2400" dirty="0">
                <a:solidFill>
                  <a:schemeClr val="bg1"/>
                </a:solidFill>
                <a:effectLst/>
                <a:latin typeface="Calibri" panose="020F0502020204030204" pitchFamily="34" charset="0"/>
                <a:ea typeface="Calibri" panose="020F0502020204030204" pitchFamily="34" charset="0"/>
              </a:rPr>
            </a:br>
            <a:r>
              <a:rPr lang="he-IL" sz="2400" dirty="0">
                <a:solidFill>
                  <a:schemeClr val="bg1"/>
                </a:solidFill>
                <a:effectLst/>
                <a:ea typeface="Calibri" panose="020F0502020204030204" pitchFamily="34" charset="0"/>
                <a:cs typeface="Calibri" panose="020F0502020204030204" pitchFamily="34" charset="0"/>
              </a:rPr>
              <a:t>בקרב מבינים חלשים: עדויות משיטה של מילות בדיקה</a:t>
            </a:r>
            <a:br>
              <a:rPr lang="en-US" sz="4000" dirty="0">
                <a:solidFill>
                  <a:schemeClr val="lt1"/>
                </a:solidFill>
                <a:latin typeface="Calibri"/>
                <a:ea typeface="Calibri"/>
                <a:cs typeface="Calibri"/>
                <a:sym typeface="Calibri"/>
              </a:rPr>
            </a:br>
            <a:r>
              <a:rPr lang="he-IL" sz="2000" dirty="0">
                <a:solidFill>
                  <a:schemeClr val="lt1"/>
                </a:solidFill>
                <a:latin typeface="Calibri"/>
                <a:ea typeface="Calibri"/>
                <a:cs typeface="Calibri"/>
              </a:rPr>
              <a:t>מני יערי, שירי </a:t>
            </a:r>
            <a:r>
              <a:rPr lang="he-IL" sz="2000" dirty="0" err="1">
                <a:solidFill>
                  <a:schemeClr val="lt1"/>
                </a:solidFill>
                <a:latin typeface="Calibri"/>
                <a:ea typeface="Calibri"/>
                <a:cs typeface="Calibri"/>
              </a:rPr>
              <a:t>אלנטוק</a:t>
            </a:r>
            <a:r>
              <a:rPr lang="he-IL" sz="2000" dirty="0">
                <a:solidFill>
                  <a:schemeClr val="lt1"/>
                </a:solidFill>
                <a:latin typeface="Calibri"/>
                <a:ea typeface="Calibri"/>
                <a:cs typeface="Calibri"/>
              </a:rPr>
              <a:t> ורחל </a:t>
            </a:r>
            <a:r>
              <a:rPr lang="he-IL" sz="2000" dirty="0" err="1">
                <a:solidFill>
                  <a:schemeClr val="lt1"/>
                </a:solidFill>
                <a:latin typeface="Calibri"/>
                <a:ea typeface="Calibri"/>
                <a:cs typeface="Calibri"/>
              </a:rPr>
              <a:t>שיף</a:t>
            </a:r>
            <a:r>
              <a:rPr lang="he-IL" sz="2000" dirty="0">
                <a:solidFill>
                  <a:schemeClr val="lt1"/>
                </a:solidFill>
                <a:latin typeface="Calibri"/>
                <a:ea typeface="Calibri"/>
                <a:cs typeface="Calibri"/>
              </a:rPr>
              <a:t> (2017)</a:t>
            </a:r>
            <a:endParaRPr lang="he-IL" sz="2200" dirty="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2580400" y="357657"/>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מבינים חלשים</a:t>
            </a:r>
            <a:endParaRPr sz="3000" dirty="0">
              <a:solidFill>
                <a:srgbClr val="285788"/>
              </a:solidFill>
            </a:endParaRPr>
          </a:p>
        </p:txBody>
      </p:sp>
      <p:sp>
        <p:nvSpPr>
          <p:cNvPr id="166" name="Google Shape;166;p24"/>
          <p:cNvSpPr txBox="1"/>
          <p:nvPr/>
        </p:nvSpPr>
        <p:spPr>
          <a:xfrm>
            <a:off x="3830192" y="978799"/>
            <a:ext cx="4854418" cy="1477297"/>
          </a:xfrm>
          <a:prstGeom prst="rect">
            <a:avLst/>
          </a:prstGeom>
          <a:noFill/>
          <a:ln>
            <a:noFill/>
          </a:ln>
        </p:spPr>
        <p:txBody>
          <a:bodyPr spcFirstLastPara="1" wrap="square" lIns="91425" tIns="91425" rIns="91425" bIns="91425" anchor="t" anchorCtr="0">
            <a:spAutoFit/>
          </a:bodyPr>
          <a:lstStyle/>
          <a:p>
            <a:pPr marL="285750" lvl="0" indent="-285750" algn="r" rtl="1">
              <a:lnSpc>
                <a:spcPct val="150000"/>
              </a:lnSpc>
              <a:spcBef>
                <a:spcPts val="0"/>
              </a:spcBef>
              <a:spcAft>
                <a:spcPts val="0"/>
              </a:spcAft>
              <a:buFont typeface="Arial" panose="020B0604020202020204" pitchFamily="34" charset="0"/>
              <a:buChar char="•"/>
            </a:pPr>
            <a:r>
              <a:rPr lang="he-IL" sz="1400" dirty="0">
                <a:effectLst/>
                <a:ea typeface="Calibri" panose="020F0502020204030204" pitchFamily="34" charset="0"/>
                <a:cs typeface="Calibri" panose="020F0502020204030204" pitchFamily="34" charset="0"/>
              </a:rPr>
              <a:t>בין 3% ל- 10% מהילדים חווים קושי משמעותי בהבנת הנקרא למרות יכולות פיענוח טקסט מספקות עד טובות ואינטליגנציה תקינה. </a:t>
            </a:r>
          </a:p>
          <a:p>
            <a:pPr marL="285750" lvl="0" indent="-285750" algn="r" rtl="1">
              <a:lnSpc>
                <a:spcPct val="150000"/>
              </a:lnSpc>
              <a:spcBef>
                <a:spcPts val="0"/>
              </a:spcBef>
              <a:spcAft>
                <a:spcPts val="0"/>
              </a:spcAft>
              <a:buFont typeface="Arial" panose="020B0604020202020204" pitchFamily="34" charset="0"/>
              <a:buChar char="•"/>
            </a:pPr>
            <a:r>
              <a:rPr lang="he-IL" sz="1400" dirty="0">
                <a:effectLst/>
                <a:ea typeface="Calibri" panose="020F0502020204030204" pitchFamily="34" charset="0"/>
                <a:cs typeface="Calibri" panose="020F0502020204030204" pitchFamily="34" charset="0"/>
              </a:rPr>
              <a:t>הקושי הזה הוא יציב לאורך שנות בית הספר ויכול להיות מאותר בגיל צעיר. ילדים אלה מכונים </a:t>
            </a:r>
            <a:r>
              <a:rPr lang="he-IL" sz="1400" dirty="0">
                <a:solidFill>
                  <a:schemeClr val="accent1">
                    <a:lumMod val="75000"/>
                  </a:schemeClr>
                </a:solidFill>
                <a:effectLst/>
                <a:ea typeface="Calibri" panose="020F0502020204030204" pitchFamily="34" charset="0"/>
                <a:cs typeface="Calibri" panose="020F0502020204030204" pitchFamily="34" charset="0"/>
              </a:rPr>
              <a:t>"מבינים חלשים"</a:t>
            </a:r>
            <a:endParaRPr dirty="0">
              <a:solidFill>
                <a:schemeClr val="accent1">
                  <a:lumMod val="75000"/>
                </a:schemeClr>
              </a:solidFill>
              <a:latin typeface="Calibri"/>
              <a:ea typeface="Calibri"/>
              <a:cs typeface="Calibri"/>
              <a:sym typeface="Calibri"/>
            </a:endParaRPr>
          </a:p>
        </p:txBody>
      </p:sp>
      <p:sp>
        <p:nvSpPr>
          <p:cNvPr id="167" name="Google Shape;167;p24"/>
          <p:cNvSpPr txBox="1"/>
          <p:nvPr/>
        </p:nvSpPr>
        <p:spPr>
          <a:xfrm>
            <a:off x="4572000" y="3453682"/>
            <a:ext cx="4410549" cy="1046410"/>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None/>
            </a:pPr>
            <a:r>
              <a:rPr lang="he-IL" dirty="0">
                <a:solidFill>
                  <a:srgbClr val="087BF8"/>
                </a:solidFill>
                <a:latin typeface="Calibri"/>
                <a:ea typeface="Calibri"/>
                <a:cs typeface="Calibri"/>
                <a:sym typeface="Calibri"/>
              </a:rPr>
              <a:t>אחד הקשיים המרכזיים של המבינים החלשים הוא </a:t>
            </a:r>
            <a:r>
              <a:rPr lang="he-IL" b="1" dirty="0">
                <a:solidFill>
                  <a:srgbClr val="087BF8"/>
                </a:solidFill>
                <a:latin typeface="Calibri"/>
                <a:ea typeface="Calibri"/>
                <a:cs typeface="Calibri"/>
                <a:sym typeface="Calibri"/>
              </a:rPr>
              <a:t>ביצירת היקשים</a:t>
            </a:r>
          </a:p>
          <a:p>
            <a:pPr lvl="0" algn="r" rtl="1">
              <a:lnSpc>
                <a:spcPct val="150000"/>
              </a:lnSpc>
              <a:spcBef>
                <a:spcPts val="0"/>
              </a:spcBef>
              <a:spcAft>
                <a:spcPts val="0"/>
              </a:spcAft>
            </a:pPr>
            <a:r>
              <a:rPr lang="he-IL" dirty="0">
                <a:solidFill>
                  <a:schemeClr val="tx1"/>
                </a:solidFill>
                <a:latin typeface="Calibri"/>
                <a:cs typeface="Calibri"/>
                <a:sym typeface="Calibri"/>
              </a:rPr>
              <a:t>ההיקשים מאפשרים הבנה של מארג הקשרים בין חלקי הטקסט והרעיונות המוצגים בו, בין השאר על סמך ידע קודם</a:t>
            </a:r>
            <a:endParaRPr dirty="0">
              <a:solidFill>
                <a:schemeClr val="tx1"/>
              </a:solidFill>
            </a:endParaRPr>
          </a:p>
        </p:txBody>
      </p:sp>
      <p:grpSp>
        <p:nvGrpSpPr>
          <p:cNvPr id="168" name="Google Shape;168;p24"/>
          <p:cNvGrpSpPr/>
          <p:nvPr/>
        </p:nvGrpSpPr>
        <p:grpSpPr>
          <a:xfrm>
            <a:off x="647013" y="900082"/>
            <a:ext cx="3339000" cy="3339000"/>
            <a:chOff x="2902488" y="902232"/>
            <a:chExt cx="3339000" cy="3339000"/>
          </a:xfrm>
        </p:grpSpPr>
        <p:sp>
          <p:nvSpPr>
            <p:cNvPr id="169" name="Google Shape;169;p24"/>
            <p:cNvSpPr/>
            <p:nvPr/>
          </p:nvSpPr>
          <p:spPr>
            <a:xfrm rot="-5400000">
              <a:off x="2902488" y="902232"/>
              <a:ext cx="3339000" cy="3339000"/>
            </a:xfrm>
            <a:prstGeom prst="ellipse">
              <a:avLst/>
            </a:prstGeom>
            <a:noFill/>
            <a:ln w="19050" cap="flat" cmpd="sng">
              <a:solidFill>
                <a:srgbClr val="0D5DD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4"/>
            <p:cNvSpPr/>
            <p:nvPr/>
          </p:nvSpPr>
          <p:spPr>
            <a:xfrm>
              <a:off x="3123738" y="1123632"/>
              <a:ext cx="2896500" cy="2896200"/>
            </a:xfrm>
            <a:prstGeom prst="pie">
              <a:avLst>
                <a:gd name="adj1" fmla="val 21577108"/>
                <a:gd name="adj2" fmla="val 16214886"/>
              </a:avLst>
            </a:prstGeom>
            <a:solidFill>
              <a:srgbClr val="A1C3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24"/>
          <p:cNvGrpSpPr/>
          <p:nvPr/>
        </p:nvGrpSpPr>
        <p:grpSpPr>
          <a:xfrm>
            <a:off x="1408563" y="1661632"/>
            <a:ext cx="1815900" cy="1815900"/>
            <a:chOff x="3664038" y="1663782"/>
            <a:chExt cx="1815900" cy="1815900"/>
          </a:xfrm>
        </p:grpSpPr>
        <p:sp>
          <p:nvSpPr>
            <p:cNvPr id="172" name="Google Shape;172;p24"/>
            <p:cNvSpPr/>
            <p:nvPr/>
          </p:nvSpPr>
          <p:spPr>
            <a:xfrm>
              <a:off x="3664038" y="1663782"/>
              <a:ext cx="1815900" cy="1815900"/>
            </a:xfrm>
            <a:prstGeom prst="ellipse">
              <a:avLst/>
            </a:prstGeom>
            <a:solidFill>
              <a:srgbClr val="0C58D3"/>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sz="1600">
                <a:latin typeface="Calibri"/>
                <a:ea typeface="Calibri"/>
                <a:cs typeface="Calibri"/>
                <a:sym typeface="Calibri"/>
              </a:endParaRPr>
            </a:p>
          </p:txBody>
        </p:sp>
        <p:sp>
          <p:nvSpPr>
            <p:cNvPr id="173" name="Google Shape;173;p24"/>
            <p:cNvSpPr txBox="1"/>
            <p:nvPr/>
          </p:nvSpPr>
          <p:spPr>
            <a:xfrm>
              <a:off x="3899988" y="2158482"/>
              <a:ext cx="1344000" cy="826500"/>
            </a:xfrm>
            <a:prstGeom prst="rect">
              <a:avLst/>
            </a:prstGeom>
            <a:noFill/>
            <a:ln>
              <a:noFill/>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he-IL" sz="1600" b="1" dirty="0">
                  <a:solidFill>
                    <a:srgbClr val="FFFFFF"/>
                  </a:solidFill>
                  <a:latin typeface="Calibri"/>
                  <a:ea typeface="Calibri"/>
                  <a:cs typeface="Calibri"/>
                  <a:sym typeface="Calibri"/>
                </a:rPr>
                <a:t>מבינים חלשים</a:t>
              </a:r>
              <a:endParaRPr sz="1600" dirty="0">
                <a:solidFill>
                  <a:srgbClr val="FFFFFF"/>
                </a:solidFill>
                <a:latin typeface="Calibri"/>
                <a:ea typeface="Calibri"/>
                <a:cs typeface="Calibri"/>
                <a:sym typeface="Calibri"/>
              </a:endParaRPr>
            </a:p>
          </p:txBody>
        </p:sp>
      </p:grpSp>
      <p:grpSp>
        <p:nvGrpSpPr>
          <p:cNvPr id="174" name="Google Shape;174;p24"/>
          <p:cNvGrpSpPr/>
          <p:nvPr/>
        </p:nvGrpSpPr>
        <p:grpSpPr>
          <a:xfrm>
            <a:off x="459390" y="997779"/>
            <a:ext cx="1068600" cy="1068600"/>
            <a:chOff x="2859873" y="853971"/>
            <a:chExt cx="1068600" cy="1068600"/>
          </a:xfrm>
        </p:grpSpPr>
        <p:sp>
          <p:nvSpPr>
            <p:cNvPr id="175" name="Google Shape;175;p24"/>
            <p:cNvSpPr/>
            <p:nvPr/>
          </p:nvSpPr>
          <p:spPr>
            <a:xfrm>
              <a:off x="2859873" y="853971"/>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600">
                <a:latin typeface="Calibri"/>
                <a:ea typeface="Calibri"/>
                <a:cs typeface="Calibri"/>
                <a:sym typeface="Calibri"/>
              </a:endParaRPr>
            </a:p>
          </p:txBody>
        </p:sp>
        <p:sp>
          <p:nvSpPr>
            <p:cNvPr id="176" name="Google Shape;176;p24"/>
            <p:cNvSpPr txBox="1"/>
            <p:nvPr/>
          </p:nvSpPr>
          <p:spPr>
            <a:xfrm>
              <a:off x="3012800" y="1022197"/>
              <a:ext cx="762600" cy="732300"/>
            </a:xfrm>
            <a:prstGeom prst="rect">
              <a:avLst/>
            </a:prstGeom>
            <a:noFill/>
            <a:ln>
              <a:noFill/>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he-IL" sz="1000" dirty="0">
                  <a:solidFill>
                    <a:srgbClr val="FFFFFF"/>
                  </a:solidFill>
                  <a:latin typeface="Calibri"/>
                  <a:ea typeface="Calibri"/>
                  <a:cs typeface="Calibri"/>
                  <a:sym typeface="Calibri"/>
                </a:rPr>
                <a:t>יכולות פענוח טקסט תקינות</a:t>
              </a:r>
            </a:p>
          </p:txBody>
        </p:sp>
      </p:grpSp>
      <p:grpSp>
        <p:nvGrpSpPr>
          <p:cNvPr id="177" name="Google Shape;177;p24"/>
          <p:cNvGrpSpPr/>
          <p:nvPr/>
        </p:nvGrpSpPr>
        <p:grpSpPr>
          <a:xfrm>
            <a:off x="1776770" y="3631223"/>
            <a:ext cx="1068600" cy="1068600"/>
            <a:chOff x="5214448" y="3234278"/>
            <a:chExt cx="1068600" cy="1068600"/>
          </a:xfrm>
        </p:grpSpPr>
        <p:sp>
          <p:nvSpPr>
            <p:cNvPr id="178" name="Google Shape;178;p24"/>
            <p:cNvSpPr/>
            <p:nvPr/>
          </p:nvSpPr>
          <p:spPr>
            <a:xfrm>
              <a:off x="5214448" y="3234278"/>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600">
                <a:latin typeface="Calibri"/>
                <a:ea typeface="Calibri"/>
                <a:cs typeface="Calibri"/>
                <a:sym typeface="Calibri"/>
              </a:endParaRPr>
            </a:p>
          </p:txBody>
        </p:sp>
        <p:sp>
          <p:nvSpPr>
            <p:cNvPr id="179" name="Google Shape;179;p2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he-IL" sz="1000" dirty="0">
                  <a:solidFill>
                    <a:srgbClr val="FFFFFF"/>
                  </a:solidFill>
                  <a:latin typeface="Calibri"/>
                  <a:ea typeface="Calibri"/>
                  <a:cs typeface="Calibri"/>
                  <a:sym typeface="Calibri"/>
                </a:rPr>
                <a:t> קושי ביצירת היקשים</a:t>
              </a:r>
            </a:p>
          </p:txBody>
        </p:sp>
      </p:grpSp>
      <p:grpSp>
        <p:nvGrpSpPr>
          <p:cNvPr id="180" name="Google Shape;180;p24"/>
          <p:cNvGrpSpPr/>
          <p:nvPr/>
        </p:nvGrpSpPr>
        <p:grpSpPr>
          <a:xfrm>
            <a:off x="329070" y="2739125"/>
            <a:ext cx="1068600" cy="1068600"/>
            <a:chOff x="5214448" y="3234278"/>
            <a:chExt cx="1068600" cy="1068600"/>
          </a:xfrm>
        </p:grpSpPr>
        <p:sp>
          <p:nvSpPr>
            <p:cNvPr id="181" name="Google Shape;181;p24"/>
            <p:cNvSpPr/>
            <p:nvPr/>
          </p:nvSpPr>
          <p:spPr>
            <a:xfrm>
              <a:off x="5214448" y="3234278"/>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600">
                <a:latin typeface="Calibri"/>
                <a:ea typeface="Calibri"/>
                <a:cs typeface="Calibri"/>
                <a:sym typeface="Calibri"/>
              </a:endParaRPr>
            </a:p>
          </p:txBody>
        </p:sp>
        <p:sp>
          <p:nvSpPr>
            <p:cNvPr id="182" name="Google Shape;182;p2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he-IL" sz="1000" dirty="0">
                  <a:solidFill>
                    <a:srgbClr val="FFFFFF"/>
                  </a:solidFill>
                  <a:latin typeface="Calibri"/>
                  <a:ea typeface="Calibri"/>
                  <a:cs typeface="Calibri"/>
                  <a:sym typeface="Calibri"/>
                </a:rPr>
                <a:t>אינטליגנציה תקינה</a:t>
              </a:r>
            </a:p>
          </p:txBody>
        </p:sp>
      </p:grpSp>
      <p:grpSp>
        <p:nvGrpSpPr>
          <p:cNvPr id="183" name="Google Shape;183;p24"/>
          <p:cNvGrpSpPr/>
          <p:nvPr/>
        </p:nvGrpSpPr>
        <p:grpSpPr>
          <a:xfrm>
            <a:off x="3224478" y="2739125"/>
            <a:ext cx="1068600" cy="1068600"/>
            <a:chOff x="5214448" y="3234278"/>
            <a:chExt cx="1068600" cy="1068600"/>
          </a:xfrm>
        </p:grpSpPr>
        <p:sp>
          <p:nvSpPr>
            <p:cNvPr id="184" name="Google Shape;184;p24"/>
            <p:cNvSpPr/>
            <p:nvPr/>
          </p:nvSpPr>
          <p:spPr>
            <a:xfrm>
              <a:off x="5214448" y="3234278"/>
              <a:ext cx="1068600" cy="1068600"/>
            </a:xfrm>
            <a:prstGeom prst="ellipse">
              <a:avLst/>
            </a:prstGeom>
            <a:solidFill>
              <a:srgbClr val="0944A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sz="1600">
                <a:latin typeface="Calibri"/>
                <a:ea typeface="Calibri"/>
                <a:cs typeface="Calibri"/>
                <a:sym typeface="Calibri"/>
              </a:endParaRPr>
            </a:p>
          </p:txBody>
        </p:sp>
        <p:sp>
          <p:nvSpPr>
            <p:cNvPr id="185" name="Google Shape;185;p24"/>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he-IL" sz="1000" dirty="0">
                  <a:solidFill>
                    <a:srgbClr val="FFFFFF"/>
                  </a:solidFill>
                  <a:latin typeface="Calibri"/>
                  <a:ea typeface="Calibri"/>
                  <a:cs typeface="Calibri"/>
                  <a:sym typeface="Calibri"/>
                </a:rPr>
                <a:t>קושי בהסקת מסקנות</a:t>
              </a:r>
              <a:endParaRPr sz="1000" dirty="0">
                <a:solidFill>
                  <a:srgbClr val="FFFFFF"/>
                </a:solidFill>
                <a:latin typeface="Calibri"/>
                <a:ea typeface="Calibri"/>
                <a:cs typeface="Calibri"/>
                <a:sym typeface="Calibri"/>
              </a:endParaRPr>
            </a:p>
          </p:txBody>
        </p:sp>
      </p:grpSp>
    </p:spTree>
    <p:extLst>
      <p:ext uri="{BB962C8B-B14F-4D97-AF65-F5344CB8AC3E}">
        <p14:creationId xmlns:p14="http://schemas.microsoft.com/office/powerpoint/2010/main" val="115024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0958A2-4C5E-8443-A758-F1C6179F17BE}"/>
              </a:ext>
            </a:extLst>
          </p:cNvPr>
          <p:cNvSpPr>
            <a:spLocks noGrp="1"/>
          </p:cNvSpPr>
          <p:nvPr>
            <p:ph type="title"/>
          </p:nvPr>
        </p:nvSpPr>
        <p:spPr>
          <a:xfrm>
            <a:off x="2580400" y="313650"/>
            <a:ext cx="5825700" cy="572700"/>
          </a:xfrm>
        </p:spPr>
        <p:txBody>
          <a:bodyPr>
            <a:noAutofit/>
          </a:bodyPr>
          <a:lstStyle/>
          <a:p>
            <a:pPr algn="r"/>
            <a:r>
              <a:rPr lang="he-IL" sz="3000" dirty="0">
                <a:solidFill>
                  <a:srgbClr val="285788"/>
                </a:solidFill>
                <a:latin typeface="Calibri" panose="020F0502020204030204" pitchFamily="34" charset="0"/>
                <a:ea typeface="Calibri" panose="020F0502020204030204" pitchFamily="34" charset="0"/>
                <a:cs typeface="Calibri" panose="020F0502020204030204" pitchFamily="34" charset="0"/>
              </a:rPr>
              <a:t>דוגמאות לסוגי היקשים:</a:t>
            </a:r>
          </a:p>
        </p:txBody>
      </p:sp>
      <p:sp>
        <p:nvSpPr>
          <p:cNvPr id="4" name="מלבן: פינות מעוגלות 3">
            <a:extLst>
              <a:ext uri="{FF2B5EF4-FFF2-40B4-BE49-F238E27FC236}">
                <a16:creationId xmlns:a16="http://schemas.microsoft.com/office/drawing/2014/main" id="{BF0CD47C-85C2-0D15-6BFB-D17C4C132DD8}"/>
              </a:ext>
            </a:extLst>
          </p:cNvPr>
          <p:cNvSpPr/>
          <p:nvPr/>
        </p:nvSpPr>
        <p:spPr>
          <a:xfrm>
            <a:off x="921434" y="972560"/>
            <a:ext cx="7040880" cy="572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latin typeface="Calibri" panose="020F0502020204030204" pitchFamily="34" charset="0"/>
                <a:ea typeface="Calibri" panose="020F0502020204030204" pitchFamily="34" charset="0"/>
                <a:cs typeface="Calibri" panose="020F0502020204030204" pitchFamily="34" charset="0"/>
              </a:rPr>
              <a:t>"מיכאל נשא עיניו אל השמיים המאפירים, ומייד רץ להכניס את האופניים למחסן"</a:t>
            </a:r>
          </a:p>
        </p:txBody>
      </p:sp>
      <p:sp>
        <p:nvSpPr>
          <p:cNvPr id="5" name="מלבן: פינות מעוגלות 4">
            <a:extLst>
              <a:ext uri="{FF2B5EF4-FFF2-40B4-BE49-F238E27FC236}">
                <a16:creationId xmlns:a16="http://schemas.microsoft.com/office/drawing/2014/main" id="{060FD69D-8964-F21A-BF96-0503267175F0}"/>
              </a:ext>
            </a:extLst>
          </p:cNvPr>
          <p:cNvSpPr/>
          <p:nvPr/>
        </p:nvSpPr>
        <p:spPr>
          <a:xfrm>
            <a:off x="4758395" y="1960237"/>
            <a:ext cx="3070276" cy="9738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Calibri" panose="020F0502020204030204" pitchFamily="34" charset="0"/>
                <a:ea typeface="Calibri" panose="020F0502020204030204" pitchFamily="34" charset="0"/>
                <a:cs typeface="Calibri" panose="020F0502020204030204" pitchFamily="34" charset="0"/>
              </a:rPr>
              <a:t>היקש</a:t>
            </a:r>
            <a:r>
              <a:rPr lang="he-IL" dirty="0">
                <a:latin typeface="Calibri" panose="020F0502020204030204" pitchFamily="34" charset="0"/>
                <a:ea typeface="Calibri" panose="020F0502020204030204" pitchFamily="34" charset="0"/>
                <a:cs typeface="Calibri" panose="020F0502020204030204" pitchFamily="34" charset="0"/>
              </a:rPr>
              <a:t> </a:t>
            </a:r>
            <a:r>
              <a:rPr lang="he-IL" b="1" dirty="0">
                <a:latin typeface="Calibri" panose="020F0502020204030204" pitchFamily="34" charset="0"/>
                <a:ea typeface="Calibri" panose="020F0502020204030204" pitchFamily="34" charset="0"/>
                <a:cs typeface="Calibri" panose="020F0502020204030204" pitchFamily="34" charset="0"/>
              </a:rPr>
              <a:t>מסביר/ מגשר</a:t>
            </a:r>
            <a:r>
              <a:rPr lang="he-IL" dirty="0">
                <a:latin typeface="Calibri" panose="020F0502020204030204" pitchFamily="34" charset="0"/>
                <a:ea typeface="Calibri" panose="020F0502020204030204" pitchFamily="34" charset="0"/>
                <a:cs typeface="Calibri" panose="020F0502020204030204" pitchFamily="34" charset="0"/>
              </a:rPr>
              <a:t>: </a:t>
            </a:r>
          </a:p>
          <a:p>
            <a:pPr algn="ctr"/>
            <a:r>
              <a:rPr lang="he-IL" dirty="0">
                <a:latin typeface="Calibri" panose="020F0502020204030204" pitchFamily="34" charset="0"/>
                <a:ea typeface="Calibri" panose="020F0502020204030204" pitchFamily="34" charset="0"/>
                <a:cs typeface="Calibri" panose="020F0502020204030204" pitchFamily="34" charset="0"/>
              </a:rPr>
              <a:t>היקש לאחור, בעקבות מידע בטקסט אשר עוזר להבין מה קרה</a:t>
            </a:r>
          </a:p>
        </p:txBody>
      </p:sp>
      <p:sp>
        <p:nvSpPr>
          <p:cNvPr id="6" name="מלבן: פינות מעוגלות 5">
            <a:extLst>
              <a:ext uri="{FF2B5EF4-FFF2-40B4-BE49-F238E27FC236}">
                <a16:creationId xmlns:a16="http://schemas.microsoft.com/office/drawing/2014/main" id="{5B2BE0CB-87EE-92E8-FC97-3E99CCB0A3D6}"/>
              </a:ext>
            </a:extLst>
          </p:cNvPr>
          <p:cNvSpPr/>
          <p:nvPr/>
        </p:nvSpPr>
        <p:spPr>
          <a:xfrm>
            <a:off x="1139868" y="1981468"/>
            <a:ext cx="3245738" cy="8913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latin typeface="Calibri" panose="020F0502020204030204" pitchFamily="34" charset="0"/>
                <a:ea typeface="Calibri" panose="020F0502020204030204" pitchFamily="34" charset="0"/>
                <a:cs typeface="Calibri" panose="020F0502020204030204" pitchFamily="34" charset="0"/>
              </a:rPr>
              <a:t>היקש מנבא</a:t>
            </a:r>
            <a:r>
              <a:rPr lang="he-IL" dirty="0">
                <a:latin typeface="Calibri" panose="020F0502020204030204" pitchFamily="34" charset="0"/>
                <a:ea typeface="Calibri" panose="020F0502020204030204" pitchFamily="34" charset="0"/>
                <a:cs typeface="Calibri" panose="020F0502020204030204" pitchFamily="34" charset="0"/>
              </a:rPr>
              <a:t>: </a:t>
            </a:r>
          </a:p>
          <a:p>
            <a:pPr algn="ctr"/>
            <a:r>
              <a:rPr lang="he-IL" dirty="0">
                <a:latin typeface="Calibri" panose="020F0502020204030204" pitchFamily="34" charset="0"/>
                <a:ea typeface="Calibri" panose="020F0502020204030204" pitchFamily="34" charset="0"/>
                <a:cs typeface="Calibri" panose="020F0502020204030204" pitchFamily="34" charset="0"/>
              </a:rPr>
              <a:t>היקש לפנים, מידע המוצג בטקסט מסייע בהשערה לגבי מה עומד לקרות</a:t>
            </a:r>
          </a:p>
        </p:txBody>
      </p:sp>
      <p:cxnSp>
        <p:nvCxnSpPr>
          <p:cNvPr id="8" name="מחבר חץ ישר 7">
            <a:extLst>
              <a:ext uri="{FF2B5EF4-FFF2-40B4-BE49-F238E27FC236}">
                <a16:creationId xmlns:a16="http://schemas.microsoft.com/office/drawing/2014/main" id="{FD4FB446-07F8-33A9-123E-1585415F0D95}"/>
              </a:ext>
            </a:extLst>
          </p:cNvPr>
          <p:cNvCxnSpPr>
            <a:cxnSpLocks/>
          </p:cNvCxnSpPr>
          <p:nvPr/>
        </p:nvCxnSpPr>
        <p:spPr>
          <a:xfrm>
            <a:off x="5971734" y="1545260"/>
            <a:ext cx="0" cy="349998"/>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9" name="מחבר חץ ישר 8">
            <a:extLst>
              <a:ext uri="{FF2B5EF4-FFF2-40B4-BE49-F238E27FC236}">
                <a16:creationId xmlns:a16="http://schemas.microsoft.com/office/drawing/2014/main" id="{C4349750-AD4A-A1DA-1AB0-0094FBE06EFE}"/>
              </a:ext>
            </a:extLst>
          </p:cNvPr>
          <p:cNvCxnSpPr>
            <a:cxnSpLocks/>
          </p:cNvCxnSpPr>
          <p:nvPr/>
        </p:nvCxnSpPr>
        <p:spPr>
          <a:xfrm>
            <a:off x="3087477" y="1545260"/>
            <a:ext cx="0" cy="349998"/>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0" name="מלבן: פינות מעוגלות 9">
            <a:extLst>
              <a:ext uri="{FF2B5EF4-FFF2-40B4-BE49-F238E27FC236}">
                <a16:creationId xmlns:a16="http://schemas.microsoft.com/office/drawing/2014/main" id="{CA0249AB-9FDA-EDA5-3EEB-6DCE7DE8E851}"/>
              </a:ext>
            </a:extLst>
          </p:cNvPr>
          <p:cNvSpPr/>
          <p:nvPr/>
        </p:nvSpPr>
        <p:spPr>
          <a:xfrm>
            <a:off x="921434" y="4195607"/>
            <a:ext cx="7040880" cy="82296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tx1"/>
                </a:solidFill>
                <a:latin typeface="Calibri" panose="020F0502020204030204" pitchFamily="34" charset="0"/>
                <a:ea typeface="Calibri" panose="020F0502020204030204" pitchFamily="34" charset="0"/>
                <a:cs typeface="Calibri" panose="020F0502020204030204" pitchFamily="34" charset="0"/>
              </a:rPr>
              <a:t>הקורא ללא קשיים בהבנה </a:t>
            </a:r>
            <a:r>
              <a:rPr lang="he-IL" dirty="0">
                <a:solidFill>
                  <a:schemeClr val="tx1"/>
                </a:solidFill>
                <a:latin typeface="Calibri" panose="020F0502020204030204" pitchFamily="34" charset="0"/>
                <a:ea typeface="Calibri" panose="020F0502020204030204" pitchFamily="34" charset="0"/>
                <a:cs typeface="Calibri" panose="020F0502020204030204" pitchFamily="34" charset="0"/>
              </a:rPr>
              <a:t>יוצר באופן ספונטני חיבורים בין ידע קודם לבין הנאמר בטקסט, ויוצר היקשים בין חלקים שונים בטקסט. </a:t>
            </a:r>
            <a:r>
              <a:rPr lang="he-IL" b="1" dirty="0">
                <a:solidFill>
                  <a:schemeClr val="tx1"/>
                </a:solidFill>
                <a:latin typeface="Calibri" panose="020F0502020204030204" pitchFamily="34" charset="0"/>
                <a:ea typeface="Calibri" panose="020F0502020204030204" pitchFamily="34" charset="0"/>
                <a:cs typeface="Calibri" panose="020F0502020204030204" pitchFamily="34" charset="0"/>
              </a:rPr>
              <a:t>המבינים החלשים </a:t>
            </a:r>
            <a:r>
              <a:rPr lang="he-IL" dirty="0">
                <a:solidFill>
                  <a:schemeClr val="tx1"/>
                </a:solidFill>
                <a:latin typeface="Calibri" panose="020F0502020204030204" pitchFamily="34" charset="0"/>
                <a:ea typeface="Calibri" panose="020F0502020204030204" pitchFamily="34" charset="0"/>
                <a:cs typeface="Calibri" panose="020F0502020204030204" pitchFamily="34" charset="0"/>
              </a:rPr>
              <a:t>מתקשים בכך</a:t>
            </a:r>
          </a:p>
        </p:txBody>
      </p:sp>
      <p:sp>
        <p:nvSpPr>
          <p:cNvPr id="11" name="מלבן: פינות מעוגלות 10">
            <a:extLst>
              <a:ext uri="{FF2B5EF4-FFF2-40B4-BE49-F238E27FC236}">
                <a16:creationId xmlns:a16="http://schemas.microsoft.com/office/drawing/2014/main" id="{1752CA1D-D745-5092-6712-172144EB2A1B}"/>
              </a:ext>
            </a:extLst>
          </p:cNvPr>
          <p:cNvSpPr/>
          <p:nvPr/>
        </p:nvSpPr>
        <p:spPr>
          <a:xfrm>
            <a:off x="4758395" y="3095065"/>
            <a:ext cx="3070276" cy="973844"/>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latin typeface="Calibri" panose="020F0502020204030204" pitchFamily="34" charset="0"/>
                <a:ea typeface="Calibri" panose="020F0502020204030204" pitchFamily="34" charset="0"/>
                <a:cs typeface="Calibri" panose="020F0502020204030204" pitchFamily="34" charset="0"/>
              </a:rPr>
              <a:t>ההיקש מסביר למה מיכאל מכניס את האופניים למחסן</a:t>
            </a:r>
          </a:p>
        </p:txBody>
      </p:sp>
      <p:sp>
        <p:nvSpPr>
          <p:cNvPr id="12" name="מלבן: פינות מעוגלות 11">
            <a:extLst>
              <a:ext uri="{FF2B5EF4-FFF2-40B4-BE49-F238E27FC236}">
                <a16:creationId xmlns:a16="http://schemas.microsoft.com/office/drawing/2014/main" id="{3B21AF23-FB57-90B3-5802-737FEE88325F}"/>
              </a:ext>
            </a:extLst>
          </p:cNvPr>
          <p:cNvSpPr/>
          <p:nvPr/>
        </p:nvSpPr>
        <p:spPr>
          <a:xfrm>
            <a:off x="1230540" y="3095065"/>
            <a:ext cx="3070276" cy="973844"/>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he-IL" dirty="0">
                <a:solidFill>
                  <a:schemeClr val="tx1"/>
                </a:solidFill>
                <a:latin typeface="Calibri" panose="020F0502020204030204" pitchFamily="34" charset="0"/>
                <a:ea typeface="Calibri" panose="020F0502020204030204" pitchFamily="34" charset="0"/>
                <a:cs typeface="Calibri" panose="020F0502020204030204" pitchFamily="34" charset="0"/>
              </a:rPr>
              <a:t>ההיקש מנבא - עוד מעט ירד גשם</a:t>
            </a:r>
          </a:p>
        </p:txBody>
      </p:sp>
    </p:spTree>
    <p:extLst>
      <p:ext uri="{BB962C8B-B14F-4D97-AF65-F5344CB8AC3E}">
        <p14:creationId xmlns:p14="http://schemas.microsoft.com/office/powerpoint/2010/main" val="4038244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0958A2-4C5E-8443-A758-F1C6179F17BE}"/>
              </a:ext>
            </a:extLst>
          </p:cNvPr>
          <p:cNvSpPr>
            <a:spLocks noGrp="1"/>
          </p:cNvSpPr>
          <p:nvPr>
            <p:ph type="title"/>
          </p:nvPr>
        </p:nvSpPr>
        <p:spPr>
          <a:xfrm>
            <a:off x="311700" y="357657"/>
            <a:ext cx="8094400" cy="572700"/>
          </a:xfrm>
          <a:ln>
            <a:solidFill>
              <a:schemeClr val="accent1"/>
            </a:solidFill>
          </a:ln>
        </p:spPr>
        <p:txBody>
          <a:bodyPr>
            <a:noAutofit/>
          </a:bodyPr>
          <a:lstStyle/>
          <a:p>
            <a:pPr algn="r"/>
            <a:r>
              <a:rPr lang="he-IL" dirty="0">
                <a:latin typeface="Calibri" panose="020F0502020204030204" pitchFamily="34" charset="0"/>
                <a:cs typeface="Calibri" panose="020F0502020204030204" pitchFamily="34" charset="0"/>
              </a:rPr>
              <a:t>מהם ההסברים האפשריים לקשיים של מבינים חלשים ביצירת היקשים?</a:t>
            </a:r>
          </a:p>
        </p:txBody>
      </p:sp>
      <p:graphicFrame>
        <p:nvGraphicFramePr>
          <p:cNvPr id="5" name="דיאגרמה 4">
            <a:extLst>
              <a:ext uri="{FF2B5EF4-FFF2-40B4-BE49-F238E27FC236}">
                <a16:creationId xmlns:a16="http://schemas.microsoft.com/office/drawing/2014/main" id="{CCF004FB-1698-DED7-CDEA-5C354BCB5299}"/>
              </a:ext>
            </a:extLst>
          </p:cNvPr>
          <p:cNvGraphicFramePr/>
          <p:nvPr>
            <p:extLst>
              <p:ext uri="{D42A27DB-BD31-4B8C-83A1-F6EECF244321}">
                <p14:modId xmlns:p14="http://schemas.microsoft.com/office/powerpoint/2010/main" val="2838460897"/>
              </p:ext>
            </p:extLst>
          </p:nvPr>
        </p:nvGraphicFramePr>
        <p:xfrm>
          <a:off x="961122" y="1448356"/>
          <a:ext cx="6658878" cy="3155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897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C8F0A3-3AC8-4811-59C1-46EA087D8607}"/>
              </a:ext>
            </a:extLst>
          </p:cNvPr>
          <p:cNvSpPr>
            <a:spLocks noGrp="1"/>
          </p:cNvSpPr>
          <p:nvPr>
            <p:ph type="title"/>
          </p:nvPr>
        </p:nvSpPr>
        <p:spPr>
          <a:xfrm>
            <a:off x="2580400" y="372405"/>
            <a:ext cx="5825700" cy="572700"/>
          </a:xfrm>
        </p:spPr>
        <p:txBody>
          <a:bodyPr>
            <a:normAutofit fontScale="90000"/>
          </a:bodyPr>
          <a:lstStyle/>
          <a:p>
            <a:pPr algn="r"/>
            <a:r>
              <a:rPr lang="he-IL" sz="3000" dirty="0">
                <a:solidFill>
                  <a:srgbClr val="285788"/>
                </a:solidFill>
                <a:latin typeface="Calibri"/>
                <a:cs typeface="Calibri"/>
              </a:rPr>
              <a:t>מטרות המחקר:</a:t>
            </a:r>
          </a:p>
        </p:txBody>
      </p:sp>
      <p:sp>
        <p:nvSpPr>
          <p:cNvPr id="4" name="TextBox 3">
            <a:extLst>
              <a:ext uri="{FF2B5EF4-FFF2-40B4-BE49-F238E27FC236}">
                <a16:creationId xmlns:a16="http://schemas.microsoft.com/office/drawing/2014/main" id="{4B7FBCF8-8031-E405-63C1-BCCA38CDD8EC}"/>
              </a:ext>
            </a:extLst>
          </p:cNvPr>
          <p:cNvSpPr txBox="1"/>
          <p:nvPr/>
        </p:nvSpPr>
        <p:spPr>
          <a:xfrm>
            <a:off x="1037304" y="1450258"/>
            <a:ext cx="7406995" cy="1755545"/>
          </a:xfrm>
          <a:prstGeom prst="rect">
            <a:avLst/>
          </a:prstGeom>
          <a:solidFill>
            <a:schemeClr val="accent1">
              <a:lumMod val="75000"/>
            </a:schemeClr>
          </a:solidFill>
        </p:spPr>
        <p:txBody>
          <a:bodyPr wrap="square" rtlCol="1">
            <a:spAutoFit/>
          </a:bodyPr>
          <a:lstStyle/>
          <a:p>
            <a:pPr marL="285750" indent="-285750" algn="r" rtl="1">
              <a:lnSpc>
                <a:spcPct val="200000"/>
              </a:lnSpc>
              <a:buClr>
                <a:schemeClr val="bg1"/>
              </a:buClr>
              <a:buFont typeface="Wingdings" panose="05000000000000000000" pitchFamily="2" charset="2"/>
              <a:buChar char="v"/>
            </a:pPr>
            <a:r>
              <a:rPr lang="he-IL" dirty="0">
                <a:solidFill>
                  <a:schemeClr val="bg1"/>
                </a:solidFill>
                <a:latin typeface="Calibri" panose="020F0502020204030204" pitchFamily="34" charset="0"/>
                <a:ea typeface="Calibri" panose="020F0502020204030204" pitchFamily="34" charset="0"/>
                <a:cs typeface="Calibri" panose="020F0502020204030204" pitchFamily="34" charset="0"/>
              </a:rPr>
              <a:t>לחקור את ההשערות השונות המוצעות לאפיון הקשיים הקוגניטיביים שמאפיינים את בסיס הקושי בעיבוד היקשים בקרב מבינים חלשים</a:t>
            </a:r>
          </a:p>
          <a:p>
            <a:pPr marL="285750" indent="-285750" algn="r" rtl="1">
              <a:lnSpc>
                <a:spcPct val="200000"/>
              </a:lnSpc>
              <a:buClr>
                <a:schemeClr val="bg1"/>
              </a:buClr>
              <a:buFont typeface="Wingdings" panose="05000000000000000000" pitchFamily="2" charset="2"/>
              <a:buChar char="v"/>
            </a:pPr>
            <a:r>
              <a:rPr lang="he-IL" dirty="0">
                <a:solidFill>
                  <a:schemeClr val="bg1"/>
                </a:solidFill>
                <a:latin typeface="Calibri" panose="020F0502020204030204" pitchFamily="34" charset="0"/>
                <a:ea typeface="Calibri" panose="020F0502020204030204" pitchFamily="34" charset="0"/>
                <a:cs typeface="Calibri" panose="020F0502020204030204" pitchFamily="34" charset="0"/>
              </a:rPr>
              <a:t>לבחון האם הקושי שלהם ביצירת היקשים כוללים גם היקש מסביר וגם היקש מנבא, או שיש ספציפיות לסוג אחד של היקשים</a:t>
            </a:r>
          </a:p>
        </p:txBody>
      </p:sp>
    </p:spTree>
    <p:extLst>
      <p:ext uri="{BB962C8B-B14F-4D97-AF65-F5344CB8AC3E}">
        <p14:creationId xmlns:p14="http://schemas.microsoft.com/office/powerpoint/2010/main" val="261991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E9C74-6C66-47FA-BD93-D94BC02D2FEE}"/>
              </a:ext>
            </a:extLst>
          </p:cNvPr>
          <p:cNvSpPr>
            <a:spLocks noGrp="1"/>
          </p:cNvSpPr>
          <p:nvPr>
            <p:ph type="title"/>
          </p:nvPr>
        </p:nvSpPr>
        <p:spPr/>
        <p:txBody>
          <a:bodyPr>
            <a:normAutofit fontScale="90000"/>
          </a:bodyPr>
          <a:lstStyle/>
          <a:p>
            <a:pPr algn="r"/>
            <a:r>
              <a:rPr lang="he-IL" sz="2700" dirty="0">
                <a:solidFill>
                  <a:srgbClr val="285788"/>
                </a:solidFill>
                <a:latin typeface="Calibri"/>
                <a:cs typeface="Calibri"/>
              </a:rPr>
              <a:t>מתודולוגיה:</a:t>
            </a:r>
          </a:p>
        </p:txBody>
      </p:sp>
      <p:graphicFrame>
        <p:nvGraphicFramePr>
          <p:cNvPr id="6" name="דיאגרמה 5">
            <a:extLst>
              <a:ext uri="{FF2B5EF4-FFF2-40B4-BE49-F238E27FC236}">
                <a16:creationId xmlns:a16="http://schemas.microsoft.com/office/drawing/2014/main" id="{E842E35E-6040-E3B1-0491-D4EC9E5B625B}"/>
              </a:ext>
            </a:extLst>
          </p:cNvPr>
          <p:cNvGraphicFramePr/>
          <p:nvPr>
            <p:extLst>
              <p:ext uri="{D42A27DB-BD31-4B8C-83A1-F6EECF244321}">
                <p14:modId xmlns:p14="http://schemas.microsoft.com/office/powerpoint/2010/main" val="3553634720"/>
              </p:ext>
            </p:extLst>
          </p:nvPr>
        </p:nvGraphicFramePr>
        <p:xfrm>
          <a:off x="2192593" y="1302128"/>
          <a:ext cx="5372799" cy="27389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270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76CF8D1-EF8A-CC61-6D2D-5D1C214FD768}"/>
              </a:ext>
            </a:extLst>
          </p:cNvPr>
          <p:cNvSpPr>
            <a:spLocks noGrp="1"/>
          </p:cNvSpPr>
          <p:nvPr>
            <p:ph type="title"/>
          </p:nvPr>
        </p:nvSpPr>
        <p:spPr/>
        <p:txBody>
          <a:bodyPr>
            <a:normAutofit fontScale="90000"/>
          </a:bodyPr>
          <a:lstStyle/>
          <a:p>
            <a:pPr algn="r"/>
            <a:r>
              <a:rPr lang="he-IL" sz="2700" dirty="0">
                <a:solidFill>
                  <a:srgbClr val="285788"/>
                </a:solidFill>
                <a:latin typeface="Calibri"/>
                <a:cs typeface="Calibri"/>
              </a:rPr>
              <a:t>הליך המחקר</a:t>
            </a:r>
          </a:p>
        </p:txBody>
      </p:sp>
      <p:sp>
        <p:nvSpPr>
          <p:cNvPr id="3" name="מציין מיקום טקסט 2">
            <a:extLst>
              <a:ext uri="{FF2B5EF4-FFF2-40B4-BE49-F238E27FC236}">
                <a16:creationId xmlns:a16="http://schemas.microsoft.com/office/drawing/2014/main" id="{B3A896B7-B877-2892-E103-26E7ED1B44BD}"/>
              </a:ext>
            </a:extLst>
          </p:cNvPr>
          <p:cNvSpPr>
            <a:spLocks noGrp="1"/>
          </p:cNvSpPr>
          <p:nvPr>
            <p:ph type="body" idx="1"/>
          </p:nvPr>
        </p:nvSpPr>
        <p:spPr>
          <a:xfrm>
            <a:off x="413800" y="1014824"/>
            <a:ext cx="7992300" cy="3416400"/>
          </a:xfrm>
        </p:spPr>
        <p:txBody>
          <a:bodyPr/>
          <a:lstStyle/>
          <a:p>
            <a:pPr algn="r">
              <a:buFont typeface="Wingdings" panose="05000000000000000000" pitchFamily="2" charset="2"/>
              <a:buChar char="v"/>
            </a:pPr>
            <a:r>
              <a:rPr lang="he-IL" sz="2000" dirty="0">
                <a:solidFill>
                  <a:srgbClr val="000000"/>
                </a:solidFill>
                <a:cs typeface="Calibri" panose="020F0502020204030204" pitchFamily="34" charset="0"/>
              </a:rPr>
              <a:t>החוקרים השתמשו בשיטה של "</a:t>
            </a:r>
            <a:r>
              <a:rPr lang="he-IL" sz="2000" b="1" dirty="0">
                <a:solidFill>
                  <a:srgbClr val="000000"/>
                </a:solidFill>
                <a:cs typeface="Calibri" panose="020F0502020204030204" pitchFamily="34" charset="0"/>
              </a:rPr>
              <a:t>מילות בדיקה</a:t>
            </a:r>
            <a:r>
              <a:rPr lang="he-IL" sz="2000" dirty="0">
                <a:solidFill>
                  <a:srgbClr val="000000"/>
                </a:solidFill>
                <a:cs typeface="Calibri" panose="020F0502020204030204" pitchFamily="34" charset="0"/>
              </a:rPr>
              <a:t>" כדי לבחון את הפעלת ההיקשים במהלך מטלת קריאת הטקסטים הנרטיביים</a:t>
            </a:r>
          </a:p>
          <a:p>
            <a:pPr algn="r">
              <a:buFont typeface="Wingdings" panose="05000000000000000000" pitchFamily="2" charset="2"/>
              <a:buChar char="v"/>
            </a:pPr>
            <a:r>
              <a:rPr lang="he-IL" sz="2000" dirty="0">
                <a:solidFill>
                  <a:srgbClr val="000000"/>
                </a:solidFill>
                <a:cs typeface="Calibri" panose="020F0502020204030204" pitchFamily="34" charset="0"/>
              </a:rPr>
              <a:t>לאחר הקריאה או במהלכה המשתתפים התבקשו </a:t>
            </a:r>
            <a:r>
              <a:rPr lang="he-IL" sz="2000" b="1" dirty="0">
                <a:solidFill>
                  <a:srgbClr val="000000"/>
                </a:solidFill>
                <a:cs typeface="Calibri" panose="020F0502020204030204" pitchFamily="34" charset="0"/>
              </a:rPr>
              <a:t>לשיים במהירות </a:t>
            </a:r>
            <a:r>
              <a:rPr lang="he-IL" sz="2000" dirty="0">
                <a:solidFill>
                  <a:srgbClr val="000000"/>
                </a:solidFill>
                <a:cs typeface="Calibri" panose="020F0502020204030204" pitchFamily="34" charset="0"/>
              </a:rPr>
              <a:t>מילות בדיקה (ראו דוגמה בשקף הבא) </a:t>
            </a:r>
            <a:r>
              <a:rPr lang="he-IL" sz="2000" b="1" dirty="0">
                <a:solidFill>
                  <a:srgbClr val="000000"/>
                </a:solidFill>
                <a:cs typeface="Calibri" panose="020F0502020204030204" pitchFamily="34" charset="0"/>
              </a:rPr>
              <a:t>המלמדות על יצירה או אי יצירה של היקש</a:t>
            </a:r>
          </a:p>
          <a:p>
            <a:pPr algn="r">
              <a:buFont typeface="Wingdings" panose="05000000000000000000" pitchFamily="2" charset="2"/>
              <a:buChar char="v"/>
            </a:pPr>
            <a:r>
              <a:rPr lang="he-IL" sz="2000" dirty="0">
                <a:solidFill>
                  <a:srgbClr val="000000"/>
                </a:solidFill>
                <a:cs typeface="Calibri" panose="020F0502020204030204" pitchFamily="34" charset="0"/>
              </a:rPr>
              <a:t>מילת הבדיקה בוחנת את ההפעלה של היקש מנבא, דיכוי של היקש מנבא כשהוא לא רלוונטי והפעלה של היקש מסביר</a:t>
            </a:r>
          </a:p>
          <a:p>
            <a:pPr algn="r">
              <a:buFont typeface="Wingdings" panose="05000000000000000000" pitchFamily="2" charset="2"/>
              <a:buChar char="v"/>
            </a:pPr>
            <a:r>
              <a:rPr lang="he-IL" sz="2000" dirty="0">
                <a:solidFill>
                  <a:srgbClr val="000000"/>
                </a:solidFill>
                <a:cs typeface="Calibri" panose="020F0502020204030204" pitchFamily="34" charset="0"/>
              </a:rPr>
              <a:t>לאחר כל טקסט הוצגו שאלות שבחנו את הבנת הנקרא ויצירת היקשים</a:t>
            </a:r>
          </a:p>
        </p:txBody>
      </p:sp>
    </p:spTree>
    <p:extLst>
      <p:ext uri="{BB962C8B-B14F-4D97-AF65-F5344CB8AC3E}">
        <p14:creationId xmlns:p14="http://schemas.microsoft.com/office/powerpoint/2010/main" val="127801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גרפיקה 10" descr="מחשב נייד קו מיתאר">
            <a:extLst>
              <a:ext uri="{FF2B5EF4-FFF2-40B4-BE49-F238E27FC236}">
                <a16:creationId xmlns:a16="http://schemas.microsoft.com/office/drawing/2014/main" id="{3751068E-CB73-BB38-AC53-6C09B694F53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7523" y="0"/>
            <a:ext cx="7442015" cy="5001153"/>
          </a:xfrm>
          <a:prstGeom prst="rect">
            <a:avLst/>
          </a:prstGeom>
        </p:spPr>
      </p:pic>
      <p:sp>
        <p:nvSpPr>
          <p:cNvPr id="6" name="מלבן: פינות מעוגלות 5">
            <a:extLst>
              <a:ext uri="{FF2B5EF4-FFF2-40B4-BE49-F238E27FC236}">
                <a16:creationId xmlns:a16="http://schemas.microsoft.com/office/drawing/2014/main" id="{DCDC9AE0-9AEE-3F73-4CBC-E579A5AAAFE6}"/>
              </a:ext>
            </a:extLst>
          </p:cNvPr>
          <p:cNvSpPr/>
          <p:nvPr/>
        </p:nvSpPr>
        <p:spPr>
          <a:xfrm>
            <a:off x="1859969" y="4420950"/>
            <a:ext cx="5535636" cy="38686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dirty="0">
                <a:solidFill>
                  <a:schemeClr val="tx1"/>
                </a:solidFill>
                <a:latin typeface="Calibri" panose="020F0502020204030204" pitchFamily="34" charset="0"/>
                <a:cs typeface="Calibri" panose="020F0502020204030204" pitchFamily="34" charset="0"/>
              </a:rPr>
              <a:t>מילת בדיקה שהופיעה על המסך אחרי קריאת הסיפור: </a:t>
            </a:r>
            <a:r>
              <a:rPr lang="he-IL" b="1" dirty="0">
                <a:solidFill>
                  <a:schemeClr val="tx1"/>
                </a:solidFill>
                <a:latin typeface="Calibri" panose="020F0502020204030204" pitchFamily="34" charset="0"/>
                <a:cs typeface="Calibri" panose="020F0502020204030204" pitchFamily="34" charset="0"/>
              </a:rPr>
              <a:t>דמעות/ בצל</a:t>
            </a:r>
          </a:p>
        </p:txBody>
      </p:sp>
      <p:sp>
        <p:nvSpPr>
          <p:cNvPr id="9" name="כותרת 8">
            <a:extLst>
              <a:ext uri="{FF2B5EF4-FFF2-40B4-BE49-F238E27FC236}">
                <a16:creationId xmlns:a16="http://schemas.microsoft.com/office/drawing/2014/main" id="{A975277C-46F2-4E3E-866E-0315E3919DB6}"/>
              </a:ext>
            </a:extLst>
          </p:cNvPr>
          <p:cNvSpPr>
            <a:spLocks noGrp="1"/>
          </p:cNvSpPr>
          <p:nvPr>
            <p:ph type="title"/>
          </p:nvPr>
        </p:nvSpPr>
        <p:spPr>
          <a:xfrm>
            <a:off x="2150271" y="259111"/>
            <a:ext cx="5825700" cy="463266"/>
          </a:xfrm>
        </p:spPr>
        <p:txBody>
          <a:bodyPr>
            <a:normAutofit fontScale="90000"/>
          </a:bodyPr>
          <a:lstStyle/>
          <a:p>
            <a:pPr algn="r"/>
            <a:r>
              <a:rPr lang="he-IL" dirty="0">
                <a:solidFill>
                  <a:srgbClr val="285788"/>
                </a:solidFill>
                <a:latin typeface="Calibri"/>
                <a:cs typeface="Calibri"/>
              </a:rPr>
              <a:t>דוגמה לסיפור ומילות הבדיקה, כפי שהוצגו למשתתפים:</a:t>
            </a:r>
          </a:p>
        </p:txBody>
      </p:sp>
      <p:sp>
        <p:nvSpPr>
          <p:cNvPr id="2" name="תיבת טקסט 1">
            <a:extLst>
              <a:ext uri="{FF2B5EF4-FFF2-40B4-BE49-F238E27FC236}">
                <a16:creationId xmlns:a16="http://schemas.microsoft.com/office/drawing/2014/main" id="{3FA7EF70-F54E-C024-E673-760D76C329C4}"/>
              </a:ext>
            </a:extLst>
          </p:cNvPr>
          <p:cNvSpPr txBox="1"/>
          <p:nvPr/>
        </p:nvSpPr>
        <p:spPr>
          <a:xfrm>
            <a:off x="2150269" y="1511497"/>
            <a:ext cx="4196521" cy="1531445"/>
          </a:xfrm>
          <a:prstGeom prst="rect">
            <a:avLst/>
          </a:prstGeom>
          <a:noFill/>
        </p:spPr>
        <p:txBody>
          <a:bodyPr wrap="square" rtlCol="0">
            <a:spAutoFit/>
          </a:bodyPr>
          <a:lstStyle/>
          <a:p>
            <a:pPr algn="r" rtl="1">
              <a:lnSpc>
                <a:spcPct val="150000"/>
              </a:lnSpc>
            </a:pPr>
            <a:r>
              <a:rPr lang="he-IL" sz="1600" dirty="0">
                <a:latin typeface="Calibri" panose="020F0502020204030204" pitchFamily="34" charset="0"/>
                <a:cs typeface="Calibri" panose="020F0502020204030204" pitchFamily="34" charset="0"/>
              </a:rPr>
              <a:t>פיטר אהב לעזור לאמא במטבח. היום הוא עזר לה להכין סלט. פיטר קילף בצל. אמא שלו חתכה עגבניות ושטפה חסה. היא העריכה את עזרתו של פיטר. כאשר הוא סיים הוא ביקש מאמא שתביא לו טישו.</a:t>
            </a:r>
          </a:p>
        </p:txBody>
      </p:sp>
    </p:spTree>
    <p:extLst>
      <p:ext uri="{BB962C8B-B14F-4D97-AF65-F5344CB8AC3E}">
        <p14:creationId xmlns:p14="http://schemas.microsoft.com/office/powerpoint/2010/main" val="270924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דיאגרמה 3">
            <a:extLst>
              <a:ext uri="{FF2B5EF4-FFF2-40B4-BE49-F238E27FC236}">
                <a16:creationId xmlns:a16="http://schemas.microsoft.com/office/drawing/2014/main" id="{C60E7ED0-63AB-EF75-D336-4AE3FB4728B7}"/>
              </a:ext>
            </a:extLst>
          </p:cNvPr>
          <p:cNvGraphicFramePr/>
          <p:nvPr>
            <p:extLst>
              <p:ext uri="{D42A27DB-BD31-4B8C-83A1-F6EECF244321}">
                <p14:modId xmlns:p14="http://schemas.microsoft.com/office/powerpoint/2010/main" val="605942338"/>
              </p:ext>
            </p:extLst>
          </p:nvPr>
        </p:nvGraphicFramePr>
        <p:xfrm>
          <a:off x="576775" y="876915"/>
          <a:ext cx="6543822" cy="330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לבן: פינות מעוגלות 4">
            <a:extLst>
              <a:ext uri="{FF2B5EF4-FFF2-40B4-BE49-F238E27FC236}">
                <a16:creationId xmlns:a16="http://schemas.microsoft.com/office/drawing/2014/main" id="{090122AB-2AAD-841D-05C8-EA81D8E365B7}"/>
              </a:ext>
            </a:extLst>
          </p:cNvPr>
          <p:cNvSpPr/>
          <p:nvPr/>
        </p:nvSpPr>
        <p:spPr>
          <a:xfrm>
            <a:off x="3690972" y="1947081"/>
            <a:ext cx="2766716" cy="334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latin typeface="Calibri" panose="020F0502020204030204" pitchFamily="34" charset="0"/>
                <a:cs typeface="Calibri" panose="020F0502020204030204" pitchFamily="34" charset="0"/>
              </a:rPr>
              <a:t>משפט מנבא: פיטר קילף בצל</a:t>
            </a:r>
          </a:p>
        </p:txBody>
      </p:sp>
      <p:sp>
        <p:nvSpPr>
          <p:cNvPr id="6" name="מלבן: פינות מעוגלות 5">
            <a:extLst>
              <a:ext uri="{FF2B5EF4-FFF2-40B4-BE49-F238E27FC236}">
                <a16:creationId xmlns:a16="http://schemas.microsoft.com/office/drawing/2014/main" id="{DCDC9AE0-9AEE-3F73-4CBC-E579A5AAAFE6}"/>
              </a:ext>
            </a:extLst>
          </p:cNvPr>
          <p:cNvSpPr/>
          <p:nvPr/>
        </p:nvSpPr>
        <p:spPr>
          <a:xfrm>
            <a:off x="3460653" y="4073154"/>
            <a:ext cx="5535636" cy="38686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dirty="0">
                <a:solidFill>
                  <a:schemeClr val="tx1"/>
                </a:solidFill>
                <a:latin typeface="Calibri" panose="020F0502020204030204" pitchFamily="34" charset="0"/>
                <a:cs typeface="Calibri" panose="020F0502020204030204" pitchFamily="34" charset="0"/>
              </a:rPr>
              <a:t>מילת בדיקה </a:t>
            </a:r>
            <a:r>
              <a:rPr lang="he-IL" b="1" dirty="0">
                <a:solidFill>
                  <a:schemeClr val="tx1"/>
                </a:solidFill>
                <a:latin typeface="Calibri" panose="020F0502020204030204" pitchFamily="34" charset="0"/>
                <a:cs typeface="Calibri" panose="020F0502020204030204" pitchFamily="34" charset="0"/>
              </a:rPr>
              <a:t>היקשית</a:t>
            </a:r>
            <a:r>
              <a:rPr lang="he-IL" dirty="0">
                <a:solidFill>
                  <a:schemeClr val="tx1"/>
                </a:solidFill>
                <a:latin typeface="Calibri" panose="020F0502020204030204" pitchFamily="34" charset="0"/>
                <a:cs typeface="Calibri" panose="020F0502020204030204" pitchFamily="34" charset="0"/>
              </a:rPr>
              <a:t> (לא מופיעה בטקסט, אך משתמעת ממנו): </a:t>
            </a:r>
            <a:r>
              <a:rPr lang="he-IL" b="1" dirty="0">
                <a:solidFill>
                  <a:schemeClr val="tx1"/>
                </a:solidFill>
                <a:latin typeface="Calibri" panose="020F0502020204030204" pitchFamily="34" charset="0"/>
                <a:cs typeface="Calibri" panose="020F0502020204030204" pitchFamily="34" charset="0"/>
              </a:rPr>
              <a:t>דמעות</a:t>
            </a:r>
          </a:p>
        </p:txBody>
      </p:sp>
      <p:sp>
        <p:nvSpPr>
          <p:cNvPr id="7" name="מלבן: פינות מעוגלות 6">
            <a:extLst>
              <a:ext uri="{FF2B5EF4-FFF2-40B4-BE49-F238E27FC236}">
                <a16:creationId xmlns:a16="http://schemas.microsoft.com/office/drawing/2014/main" id="{D7C32CD2-9206-AEC6-E584-175D526B96B2}"/>
              </a:ext>
            </a:extLst>
          </p:cNvPr>
          <p:cNvSpPr/>
          <p:nvPr/>
        </p:nvSpPr>
        <p:spPr>
          <a:xfrm>
            <a:off x="3460652" y="4560891"/>
            <a:ext cx="5535637" cy="38686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dirty="0">
                <a:solidFill>
                  <a:schemeClr val="tx1"/>
                </a:solidFill>
                <a:latin typeface="Calibri" panose="020F0502020204030204" pitchFamily="34" charset="0"/>
                <a:cs typeface="Calibri" panose="020F0502020204030204" pitchFamily="34" charset="0"/>
              </a:rPr>
              <a:t>מילת בדיקה </a:t>
            </a:r>
            <a:r>
              <a:rPr lang="he-IL" b="1" dirty="0">
                <a:solidFill>
                  <a:schemeClr val="tx1"/>
                </a:solidFill>
                <a:latin typeface="Calibri" panose="020F0502020204030204" pitchFamily="34" charset="0"/>
                <a:cs typeface="Calibri" panose="020F0502020204030204" pitchFamily="34" charset="0"/>
              </a:rPr>
              <a:t>טקסטואלית</a:t>
            </a:r>
            <a:r>
              <a:rPr lang="he-IL" dirty="0">
                <a:solidFill>
                  <a:schemeClr val="tx1"/>
                </a:solidFill>
                <a:latin typeface="Calibri" panose="020F0502020204030204" pitchFamily="34" charset="0"/>
                <a:cs typeface="Calibri" panose="020F0502020204030204" pitchFamily="34" charset="0"/>
              </a:rPr>
              <a:t> (מופיעה בטקסט, ושובה ליצירת ההיקש): </a:t>
            </a:r>
            <a:r>
              <a:rPr lang="he-IL" b="1" dirty="0">
                <a:solidFill>
                  <a:schemeClr val="tx1"/>
                </a:solidFill>
                <a:latin typeface="Calibri" panose="020F0502020204030204" pitchFamily="34" charset="0"/>
                <a:cs typeface="Calibri" panose="020F0502020204030204" pitchFamily="34" charset="0"/>
              </a:rPr>
              <a:t>בצל</a:t>
            </a:r>
          </a:p>
        </p:txBody>
      </p:sp>
      <p:sp>
        <p:nvSpPr>
          <p:cNvPr id="9" name="כותרת 8">
            <a:extLst>
              <a:ext uri="{FF2B5EF4-FFF2-40B4-BE49-F238E27FC236}">
                <a16:creationId xmlns:a16="http://schemas.microsoft.com/office/drawing/2014/main" id="{A975277C-46F2-4E3E-866E-0315E3919DB6}"/>
              </a:ext>
            </a:extLst>
          </p:cNvPr>
          <p:cNvSpPr>
            <a:spLocks noGrp="1"/>
          </p:cNvSpPr>
          <p:nvPr>
            <p:ph type="title"/>
          </p:nvPr>
        </p:nvSpPr>
        <p:spPr>
          <a:xfrm>
            <a:off x="2594468" y="301665"/>
            <a:ext cx="5825700" cy="463266"/>
          </a:xfrm>
        </p:spPr>
        <p:txBody>
          <a:bodyPr>
            <a:normAutofit fontScale="90000"/>
          </a:bodyPr>
          <a:lstStyle/>
          <a:p>
            <a:pPr algn="r"/>
            <a:r>
              <a:rPr lang="he-IL" dirty="0">
                <a:solidFill>
                  <a:srgbClr val="285788"/>
                </a:solidFill>
                <a:latin typeface="Calibri"/>
                <a:cs typeface="Calibri"/>
              </a:rPr>
              <a:t>ניתוח הדוגמה בהתאם למערך המחקר:</a:t>
            </a:r>
          </a:p>
        </p:txBody>
      </p:sp>
    </p:spTree>
    <p:extLst>
      <p:ext uri="{BB962C8B-B14F-4D97-AF65-F5344CB8AC3E}">
        <p14:creationId xmlns:p14="http://schemas.microsoft.com/office/powerpoint/2010/main" val="1182217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r"/>
            <a:r>
              <a:rPr lang="he-IL" sz="3000" dirty="0">
                <a:solidFill>
                  <a:srgbClr val="285788"/>
                </a:solidFill>
                <a:latin typeface="Calibri"/>
                <a:ea typeface="Calibri"/>
                <a:cs typeface="Calibri"/>
              </a:rPr>
              <a:t>תוצאות ודיון</a:t>
            </a:r>
          </a:p>
        </p:txBody>
      </p:sp>
      <p:sp>
        <p:nvSpPr>
          <p:cNvPr id="3" name="מציין מיקום טקסט 2"/>
          <p:cNvSpPr>
            <a:spLocks noGrp="1"/>
          </p:cNvSpPr>
          <p:nvPr>
            <p:ph type="body" idx="1"/>
          </p:nvPr>
        </p:nvSpPr>
        <p:spPr>
          <a:xfrm>
            <a:off x="226142" y="1044320"/>
            <a:ext cx="8263532" cy="3416400"/>
          </a:xfrm>
        </p:spPr>
        <p:txBody>
          <a:bodyPr>
            <a:noAutofit/>
          </a:bodyPr>
          <a:lstStyle/>
          <a:p>
            <a:pPr algn="r">
              <a:buFont typeface="Wingdings" panose="05000000000000000000" pitchFamily="2" charset="2"/>
              <a:buChar char="v"/>
            </a:pPr>
            <a:r>
              <a:rPr lang="he-IL" sz="2000" dirty="0">
                <a:solidFill>
                  <a:srgbClr val="000000"/>
                </a:solidFill>
                <a:effectLst/>
                <a:ea typeface="Calibri" panose="020F0502020204030204" pitchFamily="34" charset="0"/>
                <a:cs typeface="Calibri" panose="020F0502020204030204" pitchFamily="34" charset="0"/>
              </a:rPr>
              <a:t>מבינים חלשים קיבלו </a:t>
            </a:r>
            <a:r>
              <a:rPr lang="he-IL" sz="2000" b="1" dirty="0">
                <a:solidFill>
                  <a:srgbClr val="000000"/>
                </a:solidFill>
                <a:effectLst/>
                <a:ea typeface="Calibri" panose="020F0502020204030204" pitchFamily="34" charset="0"/>
                <a:cs typeface="Calibri" panose="020F0502020204030204" pitchFamily="34" charset="0"/>
              </a:rPr>
              <a:t>ציון נמוך משמעותית במבחן הבנת הנקרא </a:t>
            </a:r>
            <a:r>
              <a:rPr lang="he-IL" sz="2000" dirty="0">
                <a:solidFill>
                  <a:srgbClr val="000000"/>
                </a:solidFill>
                <a:effectLst/>
                <a:ea typeface="Calibri" panose="020F0502020204030204" pitchFamily="34" charset="0"/>
                <a:cs typeface="Calibri" panose="020F0502020204030204" pitchFamily="34" charset="0"/>
              </a:rPr>
              <a:t>יחסית לתלמידים ללא קשיים בתחום, אולם לא נמצא הבדל בין הקבוצות במבחן דיוק קריאת המילים או במבחן חשיבה לא מילולית</a:t>
            </a:r>
          </a:p>
          <a:p>
            <a:pPr algn="r">
              <a:buFont typeface="Wingdings" panose="05000000000000000000" pitchFamily="2" charset="2"/>
              <a:buChar char="v"/>
            </a:pPr>
            <a:r>
              <a:rPr lang="he-IL" sz="2000" dirty="0">
                <a:solidFill>
                  <a:srgbClr val="000000"/>
                </a:solidFill>
                <a:effectLst/>
                <a:ea typeface="Calibri" panose="020F0502020204030204" pitchFamily="34" charset="0"/>
                <a:cs typeface="Calibri" panose="020F0502020204030204" pitchFamily="34" charset="0"/>
              </a:rPr>
              <a:t>נמצא כי אחרי קריאת המשפט המנבא- </a:t>
            </a:r>
            <a:r>
              <a:rPr lang="he-IL" sz="2000" b="1" dirty="0">
                <a:solidFill>
                  <a:srgbClr val="000000"/>
                </a:solidFill>
                <a:effectLst/>
                <a:ea typeface="Calibri" panose="020F0502020204030204" pitchFamily="34" charset="0"/>
                <a:cs typeface="Calibri" panose="020F0502020204030204" pitchFamily="34" charset="0"/>
              </a:rPr>
              <a:t>מבינים טובים ביצעו ניבוי טוב יותר ממבינים חלשים</a:t>
            </a:r>
            <a:r>
              <a:rPr lang="he-IL" sz="2000" dirty="0">
                <a:solidFill>
                  <a:srgbClr val="000000"/>
                </a:solidFill>
                <a:effectLst/>
                <a:ea typeface="Calibri" panose="020F0502020204030204" pitchFamily="34" charset="0"/>
                <a:cs typeface="Calibri" panose="020F0502020204030204" pitchFamily="34" charset="0"/>
              </a:rPr>
              <a:t>, כלומר קראו במהירות רבה יותר את המילה "דמעות" למשל, יחסית למבינים חלשים</a:t>
            </a:r>
          </a:p>
          <a:p>
            <a:pPr algn="r">
              <a:buFont typeface="Wingdings" panose="05000000000000000000" pitchFamily="2" charset="2"/>
              <a:buChar char="v"/>
            </a:pPr>
            <a:r>
              <a:rPr lang="he-IL" sz="2000" b="1" dirty="0">
                <a:solidFill>
                  <a:srgbClr val="000000"/>
                </a:solidFill>
                <a:effectLst/>
                <a:ea typeface="Calibri" panose="020F0502020204030204" pitchFamily="34" charset="0"/>
                <a:cs typeface="Calibri" panose="020F0502020204030204" pitchFamily="34" charset="0"/>
              </a:rPr>
              <a:t>המבינים החלשים לא ביצעו קישור בין חלקי הטקסט </a:t>
            </a:r>
            <a:r>
              <a:rPr lang="he-IL" sz="2000" dirty="0">
                <a:solidFill>
                  <a:srgbClr val="000000"/>
                </a:solidFill>
                <a:effectLst/>
                <a:ea typeface="Calibri" panose="020F0502020204030204" pitchFamily="34" charset="0"/>
                <a:cs typeface="Calibri" panose="020F0502020204030204" pitchFamily="34" charset="0"/>
              </a:rPr>
              <a:t>השונים לכלל היקש מכיוון שחסר להם ייצוג יציב של המידע הטקסטואלי הקריטי להסקה במהלך קריאה, כלומר </a:t>
            </a:r>
            <a:r>
              <a:rPr lang="he-IL" sz="2000" b="1" dirty="0">
                <a:solidFill>
                  <a:srgbClr val="000000"/>
                </a:solidFill>
                <a:effectLst/>
                <a:ea typeface="Calibri" panose="020F0502020204030204" pitchFamily="34" charset="0"/>
                <a:cs typeface="Calibri" panose="020F0502020204030204" pitchFamily="34" charset="0"/>
              </a:rPr>
              <a:t>המידע המעורר היקשים לא נשמר בזיכרון העבודה שלהם</a:t>
            </a:r>
            <a:endParaRPr lang="he-IL"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424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r"/>
            <a:r>
              <a:rPr lang="he-IL" sz="3000" dirty="0">
                <a:solidFill>
                  <a:srgbClr val="285788"/>
                </a:solidFill>
                <a:latin typeface="Calibri"/>
                <a:ea typeface="Calibri"/>
                <a:cs typeface="Calibri"/>
              </a:rPr>
              <a:t>תוצאות ודיון</a:t>
            </a:r>
          </a:p>
        </p:txBody>
      </p:sp>
      <p:sp>
        <p:nvSpPr>
          <p:cNvPr id="3" name="מציין מיקום טקסט 2"/>
          <p:cNvSpPr>
            <a:spLocks noGrp="1"/>
          </p:cNvSpPr>
          <p:nvPr>
            <p:ph type="body" idx="1"/>
          </p:nvPr>
        </p:nvSpPr>
        <p:spPr>
          <a:xfrm>
            <a:off x="413800" y="1088566"/>
            <a:ext cx="7992300" cy="3416400"/>
          </a:xfrm>
        </p:spPr>
        <p:txBody>
          <a:bodyPr>
            <a:noAutofit/>
          </a:bodyPr>
          <a:lstStyle/>
          <a:p>
            <a:pPr algn="r">
              <a:buFont typeface="Wingdings" panose="05000000000000000000" pitchFamily="2" charset="2"/>
              <a:buChar char="v"/>
            </a:pPr>
            <a:r>
              <a:rPr lang="he-IL" sz="2000" dirty="0">
                <a:solidFill>
                  <a:srgbClr val="000000"/>
                </a:solidFill>
                <a:effectLst/>
                <a:ea typeface="Calibri" panose="020F0502020204030204" pitchFamily="34" charset="0"/>
                <a:cs typeface="Calibri" panose="020F0502020204030204" pitchFamily="34" charset="0"/>
              </a:rPr>
              <a:t>אצל מבינים חלשים יש עירור למילה בעקבות קריאת משפט מנבא, אך עירור זה </a:t>
            </a:r>
            <a:r>
              <a:rPr lang="he-IL" sz="2000" b="1" dirty="0">
                <a:solidFill>
                  <a:srgbClr val="000000"/>
                </a:solidFill>
                <a:effectLst/>
                <a:ea typeface="Calibri" panose="020F0502020204030204" pitchFamily="34" charset="0"/>
                <a:cs typeface="Calibri" panose="020F0502020204030204" pitchFamily="34" charset="0"/>
              </a:rPr>
              <a:t>חלש ואיטי יותר</a:t>
            </a:r>
          </a:p>
          <a:p>
            <a:pPr algn="r">
              <a:buFont typeface="Wingdings" panose="05000000000000000000" pitchFamily="2" charset="2"/>
              <a:buChar char="v"/>
            </a:pPr>
            <a:r>
              <a:rPr lang="he-IL" sz="2000" dirty="0">
                <a:solidFill>
                  <a:srgbClr val="000000"/>
                </a:solidFill>
                <a:effectLst/>
                <a:ea typeface="Calibri" panose="020F0502020204030204" pitchFamily="34" charset="0"/>
                <a:cs typeface="Calibri" panose="020F0502020204030204" pitchFamily="34" charset="0"/>
              </a:rPr>
              <a:t>מבינים חלשים </a:t>
            </a:r>
            <a:r>
              <a:rPr lang="he-IL" sz="2000" b="1" dirty="0">
                <a:solidFill>
                  <a:srgbClr val="000000"/>
                </a:solidFill>
                <a:effectLst/>
                <a:ea typeface="Calibri" panose="020F0502020204030204" pitchFamily="34" charset="0"/>
                <a:cs typeface="Calibri" panose="020F0502020204030204" pitchFamily="34" charset="0"/>
              </a:rPr>
              <a:t>מצליחים באופן מפורש לענות על שאלות טקסט </a:t>
            </a:r>
            <a:r>
              <a:rPr lang="he-IL" sz="2000" dirty="0">
                <a:solidFill>
                  <a:srgbClr val="000000"/>
                </a:solidFill>
                <a:effectLst/>
                <a:ea typeface="Calibri" panose="020F0502020204030204" pitchFamily="34" charset="0"/>
                <a:cs typeface="Calibri" panose="020F0502020204030204" pitchFamily="34" charset="0"/>
              </a:rPr>
              <a:t>(למשל הם זוכרים שקרן הלכה ליד גדר תיל) אך </a:t>
            </a:r>
            <a:r>
              <a:rPr lang="he-IL" sz="2000" b="1" dirty="0">
                <a:solidFill>
                  <a:srgbClr val="000000"/>
                </a:solidFill>
                <a:effectLst/>
                <a:ea typeface="Calibri" panose="020F0502020204030204" pitchFamily="34" charset="0"/>
                <a:cs typeface="Calibri" panose="020F0502020204030204" pitchFamily="34" charset="0"/>
              </a:rPr>
              <a:t>לא יוצרים היקשים ספונטנית</a:t>
            </a:r>
          </a:p>
          <a:p>
            <a:pPr algn="r">
              <a:buFont typeface="Wingdings" panose="05000000000000000000" pitchFamily="2" charset="2"/>
              <a:buChar char="v"/>
            </a:pPr>
            <a:r>
              <a:rPr lang="he-IL" sz="2000" dirty="0">
                <a:solidFill>
                  <a:srgbClr val="000000"/>
                </a:solidFill>
                <a:effectLst/>
                <a:ea typeface="Calibri" panose="020F0502020204030204" pitchFamily="34" charset="0"/>
                <a:cs typeface="Calibri" panose="020F0502020204030204" pitchFamily="34" charset="0"/>
              </a:rPr>
              <a:t>הממצאים מלמדים שמבינים חלשים מסוגלים ליצור היקשים במהלך הקריאה, בעיקר מנבאים, ומתקשים יותר ביצירת היקשים מסבירים. הקושי של התלמידים לא נובע מחוסר בידע עולם, אלא </a:t>
            </a:r>
            <a:r>
              <a:rPr lang="he-IL" sz="2000" b="1" dirty="0">
                <a:solidFill>
                  <a:srgbClr val="000000"/>
                </a:solidFill>
                <a:effectLst/>
                <a:ea typeface="Calibri" panose="020F0502020204030204" pitchFamily="34" charset="0"/>
                <a:cs typeface="Calibri" panose="020F0502020204030204" pitchFamily="34" charset="0"/>
              </a:rPr>
              <a:t>מקושי בזיכרון העבודה</a:t>
            </a:r>
            <a:r>
              <a:rPr lang="he-IL" sz="2000" dirty="0">
                <a:solidFill>
                  <a:srgbClr val="000000"/>
                </a:solidFill>
                <a:effectLst/>
                <a:ea typeface="Calibri" panose="020F0502020204030204" pitchFamily="34" charset="0"/>
                <a:cs typeface="Calibri" panose="020F0502020204030204" pitchFamily="34" charset="0"/>
              </a:rPr>
              <a:t>, בקצב עיבוד המידע </a:t>
            </a:r>
            <a:r>
              <a:rPr lang="he-IL" sz="2000" b="1" dirty="0">
                <a:solidFill>
                  <a:srgbClr val="000000"/>
                </a:solidFill>
                <a:effectLst/>
                <a:ea typeface="Calibri" panose="020F0502020204030204" pitchFamily="34" charset="0"/>
                <a:cs typeface="Calibri" panose="020F0502020204030204" pitchFamily="34" charset="0"/>
              </a:rPr>
              <a:t>ובהבחנה בין מידע רלוונטי ולא רלוונטי</a:t>
            </a:r>
            <a:endParaRPr lang="he-IL"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931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48AFF7-53FB-9392-6EF2-77BBA976A8B8}"/>
              </a:ext>
            </a:extLst>
          </p:cNvPr>
          <p:cNvSpPr>
            <a:spLocks noGrp="1"/>
          </p:cNvSpPr>
          <p:nvPr>
            <p:ph type="title"/>
          </p:nvPr>
        </p:nvSpPr>
        <p:spPr/>
        <p:txBody>
          <a:bodyPr/>
          <a:lstStyle/>
          <a:p>
            <a:pPr algn="r"/>
            <a:r>
              <a:rPr lang="he-IL" sz="2200" dirty="0">
                <a:solidFill>
                  <a:srgbClr val="285788"/>
                </a:solidFill>
                <a:latin typeface="Calibri"/>
                <a:cs typeface="Calibri"/>
              </a:rPr>
              <a:t>השלכות לכיתה:</a:t>
            </a:r>
          </a:p>
        </p:txBody>
      </p:sp>
      <p:sp>
        <p:nvSpPr>
          <p:cNvPr id="3" name="מציין מיקום טקסט 2">
            <a:extLst>
              <a:ext uri="{FF2B5EF4-FFF2-40B4-BE49-F238E27FC236}">
                <a16:creationId xmlns:a16="http://schemas.microsoft.com/office/drawing/2014/main" id="{4A5F3814-1D3E-E29F-CD03-2FAE3F646826}"/>
              </a:ext>
            </a:extLst>
          </p:cNvPr>
          <p:cNvSpPr>
            <a:spLocks noGrp="1"/>
          </p:cNvSpPr>
          <p:nvPr>
            <p:ph type="body" idx="1"/>
          </p:nvPr>
        </p:nvSpPr>
        <p:spPr>
          <a:xfrm>
            <a:off x="413800" y="1122978"/>
            <a:ext cx="7992300" cy="3416400"/>
          </a:xfrm>
        </p:spPr>
        <p:txBody>
          <a:bodyPr>
            <a:normAutofit/>
          </a:bodyPr>
          <a:lstStyle/>
          <a:p>
            <a:pPr algn="r"/>
            <a:r>
              <a:rPr lang="he-IL" sz="2000" dirty="0">
                <a:solidFill>
                  <a:srgbClr val="000000"/>
                </a:solidFill>
                <a:effectLst/>
                <a:ea typeface="Calibri" panose="020F0502020204030204" pitchFamily="34" charset="0"/>
                <a:cs typeface="Calibri" panose="020F0502020204030204" pitchFamily="34" charset="0"/>
              </a:rPr>
              <a:t>מבינים חלשים </a:t>
            </a:r>
            <a:r>
              <a:rPr lang="he-IL" sz="2000" b="1" dirty="0">
                <a:solidFill>
                  <a:srgbClr val="000000"/>
                </a:solidFill>
                <a:effectLst/>
                <a:ea typeface="Calibri" panose="020F0502020204030204" pitchFamily="34" charset="0"/>
                <a:cs typeface="Calibri" panose="020F0502020204030204" pitchFamily="34" charset="0"/>
              </a:rPr>
              <a:t>שמאומנים ליצור היקשים במהלך הקריאה</a:t>
            </a:r>
            <a:r>
              <a:rPr lang="he-IL" sz="2000" dirty="0">
                <a:solidFill>
                  <a:srgbClr val="000000"/>
                </a:solidFill>
                <a:effectLst/>
                <a:ea typeface="Calibri" panose="020F0502020204030204" pitchFamily="34" charset="0"/>
                <a:cs typeface="Calibri" panose="020F0502020204030204" pitchFamily="34" charset="0"/>
              </a:rPr>
              <a:t>, או </a:t>
            </a:r>
            <a:r>
              <a:rPr lang="he-IL" sz="2000" b="1" dirty="0">
                <a:solidFill>
                  <a:srgbClr val="000000"/>
                </a:solidFill>
                <a:effectLst/>
                <a:ea typeface="Calibri" panose="020F0502020204030204" pitchFamily="34" charset="0"/>
                <a:cs typeface="Calibri" panose="020F0502020204030204" pitchFamily="34" charset="0"/>
              </a:rPr>
              <a:t>מקבלים הזדמנות לחזור לטקסט לאחר תשאול</a:t>
            </a:r>
            <a:r>
              <a:rPr lang="he-IL" sz="2000" dirty="0">
                <a:solidFill>
                  <a:srgbClr val="000000"/>
                </a:solidFill>
                <a:effectLst/>
                <a:ea typeface="Calibri" panose="020F0502020204030204" pitchFamily="34" charset="0"/>
                <a:cs typeface="Calibri" panose="020F0502020204030204" pitchFamily="34" charset="0"/>
              </a:rPr>
              <a:t>, יצליחו יותר בשאלות הסקה יחסית למבינים חלשים שלא קיבלו אימון כזה. </a:t>
            </a:r>
          </a:p>
          <a:p>
            <a:pPr algn="r"/>
            <a:r>
              <a:rPr lang="he-IL" sz="2000" dirty="0">
                <a:solidFill>
                  <a:srgbClr val="000000"/>
                </a:solidFill>
                <a:effectLst/>
                <a:ea typeface="Calibri" panose="020F0502020204030204" pitchFamily="34" charset="0"/>
                <a:cs typeface="Calibri" panose="020F0502020204030204" pitchFamily="34" charset="0"/>
              </a:rPr>
              <a:t>ייצוג יציב ומגובש של הטקסט יסייע למבינים חלשים במטלות הדורשות הסקה ויצירת היקש</a:t>
            </a:r>
            <a:endParaRPr lang="he-IL" sz="2000" dirty="0"/>
          </a:p>
        </p:txBody>
      </p:sp>
    </p:spTree>
    <p:extLst>
      <p:ext uri="{BB962C8B-B14F-4D97-AF65-F5344CB8AC3E}">
        <p14:creationId xmlns:p14="http://schemas.microsoft.com/office/powerpoint/2010/main" val="306080145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B02782ECC6F74B9C2C1CC01F2BA25F" ma:contentTypeVersion="15" ma:contentTypeDescription="Create a new document." ma:contentTypeScope="" ma:versionID="3b19d943f1d47788d3e08e72147846d0">
  <xsd:schema xmlns:xsd="http://www.w3.org/2001/XMLSchema" xmlns:xs="http://www.w3.org/2001/XMLSchema" xmlns:p="http://schemas.microsoft.com/office/2006/metadata/properties" xmlns:ns2="e80b6979-5646-4e71-8be2-624790abfb1c" xmlns:ns3="3715777f-8981-461c-804d-afa93fd342d3" targetNamespace="http://schemas.microsoft.com/office/2006/metadata/properties" ma:root="true" ma:fieldsID="ad2c79b23127940a111cd27d4736a98b" ns2:_="" ns3:_="">
    <xsd:import namespace="e80b6979-5646-4e71-8be2-624790abfb1c"/>
    <xsd:import namespace="3715777f-8981-461c-804d-afa93fd342d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b6979-5646-4e71-8be2-624790abf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557658c-0fa3-4305-8778-78d8ea3b7e74"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15777f-8981-461c-804d-afa93fd342d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287d373-862f-4fae-a400-7ecbffaa76da}" ma:internalName="TaxCatchAll" ma:showField="CatchAllData" ma:web="3715777f-8981-461c-804d-afa93fd342d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80b6979-5646-4e71-8be2-624790abfb1c">
      <Terms xmlns="http://schemas.microsoft.com/office/infopath/2007/PartnerControls"/>
    </lcf76f155ced4ddcb4097134ff3c332f>
    <TaxCatchAll xmlns="3715777f-8981-461c-804d-afa93fd342d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4B650F-5D83-492F-A86D-00BD228B66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0b6979-5646-4e71-8be2-624790abfb1c"/>
    <ds:schemaRef ds:uri="3715777f-8981-461c-804d-afa93fd342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7E6F64-8257-4F2B-AB5D-114DCF8361F7}">
  <ds:schemaRefs>
    <ds:schemaRef ds:uri="http://purl.org/dc/terms/"/>
    <ds:schemaRef ds:uri="http://purl.org/dc/elements/1.1/"/>
    <ds:schemaRef ds:uri="http://schemas.microsoft.com/office/2006/documentManagement/types"/>
    <ds:schemaRef ds:uri="http://purl.org/dc/dcmitype/"/>
    <ds:schemaRef ds:uri="http://www.w3.org/XML/1998/namespace"/>
    <ds:schemaRef ds:uri="3715777f-8981-461c-804d-afa93fd342d3"/>
    <ds:schemaRef ds:uri="http://schemas.openxmlformats.org/package/2006/metadata/core-properties"/>
    <ds:schemaRef ds:uri="http://schemas.microsoft.com/office/infopath/2007/PartnerControls"/>
    <ds:schemaRef ds:uri="e80b6979-5646-4e71-8be2-624790abfb1c"/>
    <ds:schemaRef ds:uri="http://schemas.microsoft.com/office/2006/metadata/properties"/>
  </ds:schemaRefs>
</ds:datastoreItem>
</file>

<file path=customXml/itemProps3.xml><?xml version="1.0" encoding="utf-8"?>
<ds:datastoreItem xmlns:ds="http://schemas.openxmlformats.org/officeDocument/2006/customXml" ds:itemID="{CECED637-3C91-4161-A2E8-5C4FC327DA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907</TotalTime>
  <Words>803</Words>
  <Application>Microsoft Office PowerPoint</Application>
  <PresentationFormat>On-screen Show (16:9)</PresentationFormat>
  <Paragraphs>67</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Assistant ExtraLight</vt:lpstr>
      <vt:lpstr>Open Sans</vt:lpstr>
      <vt:lpstr>Arial</vt:lpstr>
      <vt:lpstr>Calibri</vt:lpstr>
      <vt:lpstr>Wingdings</vt:lpstr>
      <vt:lpstr>Simple Light</vt:lpstr>
      <vt:lpstr>תהליכי עיבוד טקסטואלי ויצירת היקשים באופן מקוון ולא מקוון  בקרב מבינים חלשים: עדויות משיטה של מילות בדיקה מני יערי, שירי אלנטוק ורחל שיף (2017)</vt:lpstr>
      <vt:lpstr>מבינים חלשים</vt:lpstr>
      <vt:lpstr>דוגמאות לסוגי היקשים:</vt:lpstr>
      <vt:lpstr>מהם ההסברים האפשריים לקשיים של מבינים חלשים ביצירת היקשים?</vt:lpstr>
      <vt:lpstr>מטרות המחקר:</vt:lpstr>
      <vt:lpstr>מתודולוגיה:</vt:lpstr>
      <vt:lpstr>הליך המחקר</vt:lpstr>
      <vt:lpstr>דוגמה לסיפור ומילות הבדיקה, כפי שהוצגו למשתתפים:</vt:lpstr>
      <vt:lpstr>ניתוח הדוגמה בהתאם למערך המחקר:</vt:lpstr>
      <vt:lpstr>תוצאות ודיון</vt:lpstr>
      <vt:lpstr>תוצאות ודיון</vt:lpstr>
      <vt:lpstr>השלכות לכיתה: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Tal Livne</dc:creator>
  <cp:lastModifiedBy>Tal Livne</cp:lastModifiedBy>
  <cp:revision>42</cp:revision>
  <dcterms:modified xsi:type="dcterms:W3CDTF">2023-05-18T04:03:42Z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0x010100CDB02782ECC6F74B9C2C1CC01F2BA25F</vt:lpwstr>
  </property>
  <property fmtid="{D5CDD505-2E9C-101B-9397-08002B2CF9AE}" pid="3" name="MediaServiceImageTags">
    <vt:lpwstr/>
  </property>
</Properties>
</file>