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4"/>
  </p:sldMasterIdLst>
  <p:notesMasterIdLst>
    <p:notesMasterId r:id="rId16"/>
  </p:notesMasterIdLst>
  <p:sldIdLst>
    <p:sldId id="256" r:id="rId5"/>
    <p:sldId id="278" r:id="rId6"/>
    <p:sldId id="257" r:id="rId7"/>
    <p:sldId id="268" r:id="rId8"/>
    <p:sldId id="270" r:id="rId9"/>
    <p:sldId id="272" r:id="rId10"/>
    <p:sldId id="273" r:id="rId11"/>
    <p:sldId id="271" r:id="rId12"/>
    <p:sldId id="276" r:id="rId13"/>
    <p:sldId id="275" r:id="rId14"/>
    <p:sldId id="277" r:id="rId15"/>
  </p:sldIdLst>
  <p:sldSz cx="9144000" cy="5143500" type="screen16x9"/>
  <p:notesSz cx="6858000" cy="9144000"/>
  <p:embeddedFontLst>
    <p:embeddedFont>
      <p:font typeface="Assistant ExtraLight" panose="00000300000000000000" pitchFamily="2" charset="-79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ron Primor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B9F9"/>
    <a:srgbClr val="5C97F6"/>
    <a:srgbClr val="A3E0FF"/>
    <a:srgbClr val="79A9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14" y="5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dab032f759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dab032f759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dab032f759_0_18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dab032f759_0_18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0276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dab032f759_0_18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dab032f759_0_18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dab032f759_0_16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dab032f759_0_16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dab032f759_0_18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dab032f759_0_18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58264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dab032f759_0_18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dab032f759_0_18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19254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dab032f759_0_18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dab032f759_0_18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96079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dab032f759_0_16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dab032f759_0_16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65606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dab032f759_0_16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dab032f759_0_16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47910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dab032f759_0_18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dab032f759_0_18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15977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dab032f759_0_16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dab032f759_0_16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6142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פריסה מותאמת אישית 1">
  <p:cSld name="CUSTOM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188575" y="188575"/>
            <a:ext cx="8772000" cy="4727400"/>
          </a:xfrm>
          <a:prstGeom prst="roundRect">
            <a:avLst>
              <a:gd name="adj" fmla="val 3504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3"/>
          <p:cNvSpPr/>
          <p:nvPr/>
        </p:nvSpPr>
        <p:spPr>
          <a:xfrm>
            <a:off x="8368600" y="39025"/>
            <a:ext cx="696000" cy="572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/>
          </p:nvPr>
        </p:nvSpPr>
        <p:spPr>
          <a:xfrm>
            <a:off x="2580400" y="357657"/>
            <a:ext cx="582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1">
              <a:spcBef>
                <a:spcPts val="0"/>
              </a:spcBef>
              <a:spcAft>
                <a:spcPts val="0"/>
              </a:spcAft>
              <a:buSzPts val="2400"/>
              <a:buFont typeface="Assistant ExtraLight"/>
              <a:buNone/>
              <a:defRPr sz="2400">
                <a:latin typeface="Assistant ExtraLight"/>
                <a:ea typeface="Assistant ExtraLight"/>
                <a:cs typeface="Assistant ExtraLight"/>
                <a:sym typeface="Assistant ExtraLight"/>
              </a:defRPr>
            </a:lvl2pPr>
            <a:lvl3pPr lvl="2" rtl="1">
              <a:spcBef>
                <a:spcPts val="0"/>
              </a:spcBef>
              <a:spcAft>
                <a:spcPts val="0"/>
              </a:spcAft>
              <a:buSzPts val="2400"/>
              <a:buFont typeface="Assistant ExtraLight"/>
              <a:buNone/>
              <a:defRPr sz="2400">
                <a:latin typeface="Assistant ExtraLight"/>
                <a:ea typeface="Assistant ExtraLight"/>
                <a:cs typeface="Assistant ExtraLight"/>
                <a:sym typeface="Assistant ExtraLight"/>
              </a:defRPr>
            </a:lvl3pPr>
            <a:lvl4pPr lvl="3" rtl="1">
              <a:spcBef>
                <a:spcPts val="0"/>
              </a:spcBef>
              <a:spcAft>
                <a:spcPts val="0"/>
              </a:spcAft>
              <a:buSzPts val="2400"/>
              <a:buFont typeface="Assistant ExtraLight"/>
              <a:buNone/>
              <a:defRPr sz="2400">
                <a:latin typeface="Assistant ExtraLight"/>
                <a:ea typeface="Assistant ExtraLight"/>
                <a:cs typeface="Assistant ExtraLight"/>
                <a:sym typeface="Assistant ExtraLight"/>
              </a:defRPr>
            </a:lvl4pPr>
            <a:lvl5pPr lvl="4" rtl="1">
              <a:spcBef>
                <a:spcPts val="0"/>
              </a:spcBef>
              <a:spcAft>
                <a:spcPts val="0"/>
              </a:spcAft>
              <a:buSzPts val="2400"/>
              <a:buFont typeface="Assistant ExtraLight"/>
              <a:buNone/>
              <a:defRPr sz="2400">
                <a:latin typeface="Assistant ExtraLight"/>
                <a:ea typeface="Assistant ExtraLight"/>
                <a:cs typeface="Assistant ExtraLight"/>
                <a:sym typeface="Assistant ExtraLight"/>
              </a:defRPr>
            </a:lvl5pPr>
            <a:lvl6pPr lvl="5" rtl="1">
              <a:spcBef>
                <a:spcPts val="0"/>
              </a:spcBef>
              <a:spcAft>
                <a:spcPts val="0"/>
              </a:spcAft>
              <a:buSzPts val="2400"/>
              <a:buFont typeface="Assistant ExtraLight"/>
              <a:buNone/>
              <a:defRPr sz="2400">
                <a:latin typeface="Assistant ExtraLight"/>
                <a:ea typeface="Assistant ExtraLight"/>
                <a:cs typeface="Assistant ExtraLight"/>
                <a:sym typeface="Assistant ExtraLight"/>
              </a:defRPr>
            </a:lvl6pPr>
            <a:lvl7pPr lvl="6" rtl="1">
              <a:spcBef>
                <a:spcPts val="0"/>
              </a:spcBef>
              <a:spcAft>
                <a:spcPts val="0"/>
              </a:spcAft>
              <a:buSzPts val="2400"/>
              <a:buFont typeface="Assistant ExtraLight"/>
              <a:buNone/>
              <a:defRPr sz="2400">
                <a:latin typeface="Assistant ExtraLight"/>
                <a:ea typeface="Assistant ExtraLight"/>
                <a:cs typeface="Assistant ExtraLight"/>
                <a:sym typeface="Assistant ExtraLight"/>
              </a:defRPr>
            </a:lvl7pPr>
            <a:lvl8pPr lvl="7" rtl="1">
              <a:spcBef>
                <a:spcPts val="0"/>
              </a:spcBef>
              <a:spcAft>
                <a:spcPts val="0"/>
              </a:spcAft>
              <a:buSzPts val="2400"/>
              <a:buFont typeface="Assistant ExtraLight"/>
              <a:buNone/>
              <a:defRPr sz="2400">
                <a:latin typeface="Assistant ExtraLight"/>
                <a:ea typeface="Assistant ExtraLight"/>
                <a:cs typeface="Assistant ExtraLight"/>
                <a:sym typeface="Assistant ExtraLight"/>
              </a:defRPr>
            </a:lvl8pPr>
            <a:lvl9pPr lvl="8" rtl="1">
              <a:spcBef>
                <a:spcPts val="0"/>
              </a:spcBef>
              <a:spcAft>
                <a:spcPts val="0"/>
              </a:spcAft>
              <a:buSzPts val="2400"/>
              <a:buFont typeface="Assistant ExtraLight"/>
              <a:buNone/>
              <a:defRPr sz="2400">
                <a:latin typeface="Assistant ExtraLight"/>
                <a:ea typeface="Assistant ExtraLight"/>
                <a:cs typeface="Assistant ExtraLight"/>
                <a:sym typeface="Assistant ExtraLight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/>
          <p:nvPr/>
        </p:nvSpPr>
        <p:spPr>
          <a:xfrm>
            <a:off x="8375675" y="29175"/>
            <a:ext cx="728400" cy="52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8693998" y="178973"/>
            <a:ext cx="286200" cy="286200"/>
          </a:xfrm>
          <a:prstGeom prst="roundRect">
            <a:avLst>
              <a:gd name="adj" fmla="val 2838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8606272" y="75005"/>
            <a:ext cx="286200" cy="286200"/>
          </a:xfrm>
          <a:prstGeom prst="roundRect">
            <a:avLst>
              <a:gd name="adj" fmla="val 28383"/>
            </a:avLst>
          </a:prstGeom>
          <a:solidFill>
            <a:srgbClr val="087B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57700" y="4652975"/>
            <a:ext cx="979500" cy="49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7992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 ExtraLight"/>
              <a:buChar char="●"/>
              <a:defRPr sz="1800">
                <a:solidFill>
                  <a:schemeClr val="dk2"/>
                </a:solidFill>
                <a:latin typeface="Assistant ExtraLight"/>
                <a:ea typeface="Assistant ExtraLight"/>
                <a:cs typeface="Assistant ExtraLight"/>
                <a:sym typeface="Assistant ExtraLight"/>
              </a:defRPr>
            </a:lvl1pPr>
            <a:lvl2pPr marL="914400" lvl="1" indent="-317500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 ExtraLight"/>
              <a:buChar char="○"/>
              <a:defRPr>
                <a:solidFill>
                  <a:schemeClr val="dk2"/>
                </a:solidFill>
                <a:latin typeface="Assistant ExtraLight"/>
                <a:ea typeface="Assistant ExtraLight"/>
                <a:cs typeface="Assistant ExtraLight"/>
                <a:sym typeface="Assistant ExtraLight"/>
              </a:defRPr>
            </a:lvl2pPr>
            <a:lvl3pPr marL="1371600" lvl="2" indent="-317500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 ExtraLight"/>
              <a:buChar char="○"/>
              <a:defRPr>
                <a:solidFill>
                  <a:schemeClr val="dk2"/>
                </a:solidFill>
                <a:latin typeface="Assistant ExtraLight"/>
                <a:ea typeface="Assistant ExtraLight"/>
                <a:cs typeface="Assistant ExtraLight"/>
                <a:sym typeface="Assistant ExtraLight"/>
              </a:defRPr>
            </a:lvl3pPr>
            <a:lvl4pPr marL="1828800" lvl="3" indent="-317500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 ExtraLight"/>
              <a:buChar char="○"/>
              <a:defRPr>
                <a:solidFill>
                  <a:schemeClr val="dk2"/>
                </a:solidFill>
                <a:latin typeface="Assistant ExtraLight"/>
                <a:ea typeface="Assistant ExtraLight"/>
                <a:cs typeface="Assistant ExtraLight"/>
                <a:sym typeface="Assistant ExtraLight"/>
              </a:defRPr>
            </a:lvl4pPr>
            <a:lvl5pPr marL="2286000" lvl="4" indent="-317500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 ExtraLight"/>
              <a:buChar char="○"/>
              <a:defRPr>
                <a:solidFill>
                  <a:schemeClr val="dk2"/>
                </a:solidFill>
                <a:latin typeface="Assistant ExtraLight"/>
                <a:ea typeface="Assistant ExtraLight"/>
                <a:cs typeface="Assistant ExtraLight"/>
                <a:sym typeface="Assistant ExtraLight"/>
              </a:defRPr>
            </a:lvl5pPr>
            <a:lvl6pPr marL="2743200" lvl="5" indent="-317500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 ExtraLight"/>
              <a:buChar char="○"/>
              <a:defRPr>
                <a:solidFill>
                  <a:schemeClr val="dk2"/>
                </a:solidFill>
                <a:latin typeface="Assistant ExtraLight"/>
                <a:ea typeface="Assistant ExtraLight"/>
                <a:cs typeface="Assistant ExtraLight"/>
                <a:sym typeface="Assistant ExtraLight"/>
              </a:defRPr>
            </a:lvl6pPr>
            <a:lvl7pPr marL="3200400" lvl="6" indent="-317500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 ExtraLight"/>
              <a:buChar char="○"/>
              <a:defRPr>
                <a:solidFill>
                  <a:schemeClr val="dk2"/>
                </a:solidFill>
                <a:latin typeface="Assistant ExtraLight"/>
                <a:ea typeface="Assistant ExtraLight"/>
                <a:cs typeface="Assistant ExtraLight"/>
                <a:sym typeface="Assistant ExtraLight"/>
              </a:defRPr>
            </a:lvl7pPr>
            <a:lvl8pPr marL="3657600" lvl="7" indent="-317500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 ExtraLight"/>
              <a:buChar char="○"/>
              <a:defRPr>
                <a:solidFill>
                  <a:schemeClr val="dk2"/>
                </a:solidFill>
                <a:latin typeface="Assistant ExtraLight"/>
                <a:ea typeface="Assistant ExtraLight"/>
                <a:cs typeface="Assistant ExtraLight"/>
                <a:sym typeface="Assistant ExtraLight"/>
              </a:defRPr>
            </a:lvl8pPr>
            <a:lvl9pPr marL="4114800" lvl="8" indent="-317500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 ExtraLight"/>
              <a:buChar char="○"/>
              <a:defRPr>
                <a:solidFill>
                  <a:schemeClr val="dk2"/>
                </a:solidFill>
                <a:latin typeface="Assistant ExtraLight"/>
                <a:ea typeface="Assistant ExtraLight"/>
                <a:cs typeface="Assistant ExtraLight"/>
                <a:sym typeface="Assistant Extra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aeducation.org/wp-content/uploads/2020/06/The-Nature-and-Development-of-Reading-for-Understanding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175568" y="394476"/>
            <a:ext cx="8583900" cy="4453500"/>
          </a:xfrm>
          <a:prstGeom prst="roundRect">
            <a:avLst>
              <a:gd name="adj" fmla="val 5142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1233055" y="1738650"/>
            <a:ext cx="6393871" cy="2062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22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המאפיינים וההתפתחות של התוכנית "קריאה לשֵׁם הבנה"</a:t>
            </a:r>
            <a:endParaRPr sz="2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7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ג'ינה </a:t>
            </a:r>
            <a:r>
              <a:rPr lang="he-IL" sz="17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סרווטי</a:t>
            </a:r>
            <a:r>
              <a:rPr lang="he-IL" sz="17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אוניברסיטת מישיגן</a:t>
            </a: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lang="he-IL" sz="17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1">
              <a:spcBef>
                <a:spcPts val="0"/>
              </a:spcBef>
              <a:spcAft>
                <a:spcPts val="0"/>
              </a:spcAft>
              <a:buNone/>
            </a:pPr>
            <a:endParaRPr lang="he-IL" sz="11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1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מקור:</a:t>
            </a:r>
          </a:p>
          <a:p>
            <a:pPr marL="0" lv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Gina N. </a:t>
            </a:r>
            <a:r>
              <a:rPr lang="en-US" sz="11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Cervetti</a:t>
            </a:r>
            <a:r>
              <a:rPr lang="en-US" sz="11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100" dirty="0">
                <a:solidFill>
                  <a:schemeClr val="tx2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lang="en-US" sz="1100" dirty="0">
                <a:solidFill>
                  <a:schemeClr val="tx2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Nature and Development of Reading for Understanding</a:t>
            </a:r>
            <a:r>
              <a:rPr lang="en-US" sz="11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”, P.D. Pearson et al. (eds.), </a:t>
            </a:r>
            <a:r>
              <a:rPr lang="en-US" sz="1100" i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Reaping the Rewards of the Reading for Understanding Initiative</a:t>
            </a:r>
            <a:r>
              <a:rPr lang="en-US" sz="11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Washington 2020, pp. 41-66</a:t>
            </a:r>
            <a:endParaRPr sz="105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2580400" y="357657"/>
            <a:ext cx="582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3000" dirty="0">
                <a:solidFill>
                  <a:srgbClr val="285788"/>
                </a:solidFill>
                <a:latin typeface="Calibri"/>
                <a:ea typeface="Calibri"/>
                <a:cs typeface="Calibri"/>
                <a:sym typeface="Calibri"/>
              </a:rPr>
              <a:t>תוכן העניינים</a:t>
            </a:r>
            <a:endParaRPr sz="3000" dirty="0">
              <a:solidFill>
                <a:srgbClr val="285788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70E83C-2B25-4976-96BE-7D7BE5DA36C6}"/>
              </a:ext>
            </a:extLst>
          </p:cNvPr>
          <p:cNvSpPr txBox="1"/>
          <p:nvPr/>
        </p:nvSpPr>
        <p:spPr>
          <a:xfrm>
            <a:off x="471054" y="930357"/>
            <a:ext cx="7935046" cy="40010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r>
              <a:rPr lang="he-IL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מהי "קריאה לשם הבנה"?</a:t>
            </a: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endParaRPr lang="he-I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r>
              <a:rPr lang="he-IL" sz="1600" dirty="0">
                <a:latin typeface="Calibri" panose="020F0502020204030204" pitchFamily="34" charset="0"/>
                <a:cs typeface="Calibri" panose="020F0502020204030204" pitchFamily="34" charset="0"/>
              </a:rPr>
              <a:t>המסקנות העיקריות מהמחקרים</a:t>
            </a: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endParaRPr lang="he-I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r>
              <a:rPr lang="he-IL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על אילו מיומנויות לעבוד בכל שלב בלימודים?</a:t>
            </a: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endParaRPr lang="he-I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r>
              <a:rPr lang="he-IL" sz="1600" dirty="0">
                <a:latin typeface="Calibri" panose="020F0502020204030204" pitchFamily="34" charset="0"/>
                <a:cs typeface="Calibri" panose="020F0502020204030204" pitchFamily="34" charset="0"/>
              </a:rPr>
              <a:t>אילו מיומנויות חשובות יותר מאחרות?</a:t>
            </a: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endParaRPr lang="he-I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r>
              <a:rPr lang="he-IL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מתי אפשר לבחון מיומנויות בנפרד?</a:t>
            </a: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endParaRPr lang="he-I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r>
              <a:rPr lang="he-IL" sz="1600" dirty="0">
                <a:latin typeface="Calibri" panose="020F0502020204030204" pitchFamily="34" charset="0"/>
                <a:cs typeface="Calibri" panose="020F0502020204030204" pitchFamily="34" charset="0"/>
              </a:rPr>
              <a:t>מהן המיומנויות הקוגניטיביות החשובות לקריאה?</a:t>
            </a: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endParaRPr lang="he-I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r>
              <a:rPr lang="he-IL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מה הקשר בין סוג הטקסט ליכולת ההבנה?</a:t>
            </a: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endParaRPr lang="he-I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r>
              <a:rPr lang="he-IL" sz="1600" dirty="0">
                <a:latin typeface="Calibri" panose="020F0502020204030204" pitchFamily="34" charset="0"/>
                <a:cs typeface="Calibri" panose="020F0502020204030204" pitchFamily="34" charset="0"/>
              </a:rPr>
              <a:t>סיכום</a:t>
            </a:r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249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2580400" y="357657"/>
            <a:ext cx="582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3000" dirty="0">
                <a:solidFill>
                  <a:srgbClr val="285788"/>
                </a:solidFill>
                <a:latin typeface="Calibri"/>
                <a:ea typeface="Calibri"/>
                <a:cs typeface="Calibri"/>
                <a:sym typeface="Calibri"/>
              </a:rPr>
              <a:t>מהי "קריאה לשם הבנה"? </a:t>
            </a:r>
            <a:endParaRPr sz="3000" dirty="0">
              <a:solidFill>
                <a:srgbClr val="285788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70E83C-2B25-4976-96BE-7D7BE5DA36C6}"/>
              </a:ext>
            </a:extLst>
          </p:cNvPr>
          <p:cNvSpPr txBox="1"/>
          <p:nvPr/>
        </p:nvSpPr>
        <p:spPr>
          <a:xfrm>
            <a:off x="3075709" y="1018526"/>
            <a:ext cx="5330391" cy="33239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r>
              <a:rPr lang="he-IL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קריאה לשם הבנה </a:t>
            </a: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Reading for Understanding</a:t>
            </a: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) – תוכנית לשיפור הבנת הנקרא בקרב ילדים שפועלת בארה"ב מתחילת שנות ה</a:t>
            </a:r>
            <a: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־</a:t>
            </a: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2000 ועד היום</a:t>
            </a: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התוכנית מבוססת על </a:t>
            </a:r>
            <a:r>
              <a:rPr lang="he-IL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המודל </a:t>
            </a:r>
            <a:r>
              <a:rPr lang="he-IL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הרב</a:t>
            </a:r>
            <a:r>
              <a:rPr lang="he-IL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־רכיבי</a:t>
            </a:r>
            <a:r>
              <a:rPr lang="he-IL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בהבנת הנקרא של מכון </a:t>
            </a:r>
            <a:r>
              <a:rPr lang="he-IL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ראנד</a:t>
            </a:r>
            <a: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RAND</a:t>
            </a:r>
            <a: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שבנוי משלושה רכיבים: </a:t>
            </a:r>
            <a:r>
              <a:rPr lang="he-IL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הקוראים</a:t>
            </a:r>
            <a: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e-IL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הפעילות</a:t>
            </a:r>
            <a: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והטקסט</a:t>
            </a: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endParaRPr lang="he-I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הרכיבים נבחנים ב</a:t>
            </a:r>
            <a:r>
              <a:rPr lang="he-IL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הקשר </a:t>
            </a:r>
            <a:r>
              <a:rPr lang="he-IL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חברתי־תרבותי</a:t>
            </a:r>
            <a: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b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למידה בנפרד נבחנת לעומת למידה בקבוצה</a:t>
            </a:r>
            <a:b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יכולת ההבנה נמדדת ביחס לסביבת הלימוד</a:t>
            </a: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endParaRPr lang="he-I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החוקרת סיכמה עשרות מחקרים מהשנים 2011–2019 על יישום התוכנית </a:t>
            </a:r>
            <a:b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endParaRPr lang="he-IL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C20DFEB-8419-89B8-2FF5-AE0147272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41" y="930357"/>
            <a:ext cx="2911968" cy="2796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6"/>
          <p:cNvSpPr txBox="1">
            <a:spLocks noGrp="1"/>
          </p:cNvSpPr>
          <p:nvPr>
            <p:ph type="title"/>
          </p:nvPr>
        </p:nvSpPr>
        <p:spPr>
          <a:xfrm>
            <a:off x="1440873" y="357657"/>
            <a:ext cx="696522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3000" dirty="0">
                <a:solidFill>
                  <a:srgbClr val="285788"/>
                </a:solidFill>
                <a:latin typeface="Calibri"/>
                <a:ea typeface="Calibri"/>
                <a:cs typeface="Calibri"/>
                <a:sym typeface="Calibri"/>
              </a:rPr>
              <a:t>המסקנות העיקריות</a:t>
            </a:r>
            <a:endParaRPr sz="3000" dirty="0">
              <a:solidFill>
                <a:srgbClr val="285788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0771356-3564-42D3-97DF-AE7A5444E122}"/>
              </a:ext>
            </a:extLst>
          </p:cNvPr>
          <p:cNvSpPr/>
          <p:nvPr/>
        </p:nvSpPr>
        <p:spPr>
          <a:xfrm>
            <a:off x="1801769" y="1218436"/>
            <a:ext cx="5700712" cy="369303"/>
          </a:xfrm>
          <a:prstGeom prst="roundRect">
            <a:avLst/>
          </a:prstGeom>
          <a:solidFill>
            <a:schemeClr val="bg1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1" anchor="ctr"/>
          <a:lstStyle/>
          <a:p>
            <a:pPr algn="ctr" rtl="1"/>
            <a:r>
              <a:rPr lang="he-IL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בכל שלב בלימודים יש לעבוד על מיומנויות קריאה שונות</a:t>
            </a:r>
          </a:p>
        </p:txBody>
      </p:sp>
      <p:sp>
        <p:nvSpPr>
          <p:cNvPr id="3" name="Rectangle: Rounded Corners 1">
            <a:extLst>
              <a:ext uri="{FF2B5EF4-FFF2-40B4-BE49-F238E27FC236}">
                <a16:creationId xmlns:a16="http://schemas.microsoft.com/office/drawing/2014/main" id="{4C33EFA1-D73A-4786-069F-A3E626F48844}"/>
              </a:ext>
            </a:extLst>
          </p:cNvPr>
          <p:cNvSpPr/>
          <p:nvPr/>
        </p:nvSpPr>
        <p:spPr>
          <a:xfrm>
            <a:off x="1801769" y="2101663"/>
            <a:ext cx="5700712" cy="369303"/>
          </a:xfrm>
          <a:prstGeom prst="roundRect">
            <a:avLst/>
          </a:prstGeom>
          <a:solidFill>
            <a:schemeClr val="bg1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1" anchor="ctr"/>
          <a:lstStyle/>
          <a:p>
            <a:pPr algn="ctr" rtl="1"/>
            <a:r>
              <a:rPr lang="he-IL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קריאה שוטפת תלויה ברכיבים חיצוניים לטקסט ובידע קודם</a:t>
            </a:r>
          </a:p>
        </p:txBody>
      </p:sp>
      <p:sp>
        <p:nvSpPr>
          <p:cNvPr id="4" name="Rectangle: Rounded Corners 1">
            <a:extLst>
              <a:ext uri="{FF2B5EF4-FFF2-40B4-BE49-F238E27FC236}">
                <a16:creationId xmlns:a16="http://schemas.microsoft.com/office/drawing/2014/main" id="{C160D2E0-780A-4379-4EE6-2B4092657F72}"/>
              </a:ext>
            </a:extLst>
          </p:cNvPr>
          <p:cNvSpPr/>
          <p:nvPr/>
        </p:nvSpPr>
        <p:spPr>
          <a:xfrm>
            <a:off x="1801769" y="2984890"/>
            <a:ext cx="5700712" cy="369303"/>
          </a:xfrm>
          <a:prstGeom prst="roundRect">
            <a:avLst/>
          </a:prstGeom>
          <a:solidFill>
            <a:schemeClr val="bg1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1" anchor="ctr"/>
          <a:lstStyle/>
          <a:p>
            <a:pPr algn="ctr" rtl="1"/>
            <a:r>
              <a:rPr lang="he-IL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מיומנויות קריאה צריכות להיבחן כמקשה אחת בשנות הלימוד הראשונות</a:t>
            </a:r>
          </a:p>
        </p:txBody>
      </p:sp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id="{D77777A5-D8C8-4DAB-ADFC-9AEB86D8D63C}"/>
              </a:ext>
            </a:extLst>
          </p:cNvPr>
          <p:cNvSpPr/>
          <p:nvPr/>
        </p:nvSpPr>
        <p:spPr>
          <a:xfrm>
            <a:off x="1801769" y="3925064"/>
            <a:ext cx="5700712" cy="369303"/>
          </a:xfrm>
          <a:prstGeom prst="roundRect">
            <a:avLst/>
          </a:prstGeom>
          <a:solidFill>
            <a:schemeClr val="bg1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1" anchor="ctr"/>
          <a:lstStyle/>
          <a:p>
            <a:pPr algn="ctr" rtl="1"/>
            <a:r>
              <a:rPr lang="he-IL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יש לבדוק עוד את הקשר בין יכולות קוגניטיביות ליכולת הקריאה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2580400" y="357657"/>
            <a:ext cx="582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3000" dirty="0">
                <a:solidFill>
                  <a:srgbClr val="285788"/>
                </a:solidFill>
                <a:latin typeface="Calibri"/>
                <a:ea typeface="Calibri"/>
                <a:cs typeface="Calibri"/>
                <a:sym typeface="Calibri"/>
              </a:rPr>
              <a:t>בכל שלב יש לעבוד על מיומנויות שונות </a:t>
            </a:r>
            <a:endParaRPr sz="3000" dirty="0">
              <a:solidFill>
                <a:srgbClr val="285788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70E83C-2B25-4976-96BE-7D7BE5DA36C6}"/>
              </a:ext>
            </a:extLst>
          </p:cNvPr>
          <p:cNvSpPr txBox="1"/>
          <p:nvPr/>
        </p:nvSpPr>
        <p:spPr>
          <a:xfrm>
            <a:off x="1392383" y="1511869"/>
            <a:ext cx="6255328" cy="1169551"/>
          </a:xfrm>
          <a:prstGeom prst="rect">
            <a:avLst/>
          </a:prstGeom>
          <a:solidFill>
            <a:srgbClr val="A3E0FF"/>
          </a:solidFill>
        </p:spPr>
        <p:txBody>
          <a:bodyPr wrap="square" rtlCol="1">
            <a:spAutoFit/>
          </a:bodyPr>
          <a:lstStyle/>
          <a:p>
            <a:pPr algn="r" rtl="1"/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בגן וביסודי חשוב לעבוד על מיומנויות לשוניות, קוגניטיביות והתנהגותיות</a:t>
            </a: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endParaRPr lang="he-I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בגיל ההתבגרות חשוב לעבוד על </a:t>
            </a:r>
            <a:r>
              <a:rPr lang="he-IL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ידע־עולם</a:t>
            </a:r>
            <a: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אוצר מילים, אסטרטגיות הבנה והסקת מסקנות</a:t>
            </a:r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endParaRPr lang="he-IL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3CD7DDF9-9CD3-C17B-60AF-7B001452B9F3}"/>
              </a:ext>
            </a:extLst>
          </p:cNvPr>
          <p:cNvSpPr txBox="1"/>
          <p:nvPr/>
        </p:nvSpPr>
        <p:spPr>
          <a:xfrm>
            <a:off x="1392383" y="1066208"/>
            <a:ext cx="6895956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he-IL" dirty="0">
                <a:solidFill>
                  <a:schemeClr val="accent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מסקנה 1: היכולות החיוניות לקריאה משתנות במהלך הלימודים, וגם המשקל היחסי שלהן משתנה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519A2924-6FB9-D112-E2AE-19B82F53372A}"/>
              </a:ext>
            </a:extLst>
          </p:cNvPr>
          <p:cNvSpPr txBox="1"/>
          <p:nvPr/>
        </p:nvSpPr>
        <p:spPr>
          <a:xfrm>
            <a:off x="1371524" y="2868738"/>
            <a:ext cx="6895956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he-IL" dirty="0">
                <a:solidFill>
                  <a:schemeClr val="accent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מסקנה 2: רמת השליטה במיומנויות שפה בילדוּת מנבאת הצלחה בהבנת הנקרא והנשמע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42EC57A8-07CC-4207-5331-443234AB200A}"/>
              </a:ext>
            </a:extLst>
          </p:cNvPr>
          <p:cNvSpPr txBox="1"/>
          <p:nvPr/>
        </p:nvSpPr>
        <p:spPr>
          <a:xfrm>
            <a:off x="1371524" y="3286273"/>
            <a:ext cx="6255328" cy="1384995"/>
          </a:xfrm>
          <a:prstGeom prst="rect">
            <a:avLst/>
          </a:prstGeom>
          <a:solidFill>
            <a:srgbClr val="A3E0FF"/>
          </a:solidFill>
        </p:spPr>
        <p:txBody>
          <a:bodyPr wrap="square" rtlCol="1">
            <a:spAutoFit/>
          </a:bodyPr>
          <a:lstStyle/>
          <a:p>
            <a:pPr algn="r" rtl="1"/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מי שהפגין קשיי הבנה ביסודי התקשה לפני כן במיומנויות הקשורות בזיהוי האותיות, בהגייה נכונה, בהבנת נטיות השם והפועל, בשליטה בכללי התחביר וברכישת אוצר מילים</a:t>
            </a: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endParaRPr lang="he-I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לכן יש ללמד כישורי שפה </a:t>
            </a:r>
            <a:r>
              <a:rPr lang="he-IL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כמיומנות אחת</a:t>
            </a:r>
            <a: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או </a:t>
            </a:r>
            <a:r>
              <a:rPr lang="he-IL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כמקבץ מיומנויות הקשורות זו בזו</a:t>
            </a:r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endParaRPr lang="he-IL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179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1717965" y="357657"/>
            <a:ext cx="668813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3000" dirty="0">
                <a:solidFill>
                  <a:srgbClr val="285788"/>
                </a:solidFill>
                <a:latin typeface="Calibri"/>
                <a:ea typeface="Calibri"/>
                <a:cs typeface="Calibri"/>
                <a:sym typeface="Calibri"/>
              </a:rPr>
              <a:t>האם חלק מהמיומנויות חשובות יותר מאחרות? </a:t>
            </a:r>
            <a:endParaRPr sz="3000" dirty="0">
              <a:solidFill>
                <a:srgbClr val="285788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70E83C-2B25-4976-96BE-7D7BE5DA36C6}"/>
              </a:ext>
            </a:extLst>
          </p:cNvPr>
          <p:cNvSpPr txBox="1"/>
          <p:nvPr/>
        </p:nvSpPr>
        <p:spPr>
          <a:xfrm>
            <a:off x="3137695" y="930357"/>
            <a:ext cx="5330391" cy="37548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התוכנית נבחנה בהשוואה למודל הפשוט בקריאה (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SVR</a:t>
            </a: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) שמבסס את יכולת הבנת הנקרא על שליטה בשני גופי ידע: פענוח והבנה לשונית. לפי המודל, קושי בשני גופי הידע עלול לגרום לקשיים בהבנת הנקרא. </a:t>
            </a: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המודל נמצא </a:t>
            </a:r>
            <a:r>
              <a:rPr lang="he-IL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תקף</a:t>
            </a: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 בממצאי המחקרים החדשים: </a:t>
            </a:r>
            <a:b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התגלה שאיכות שטף הקריאה מיטיבה לנבא את יכולת הבנת הנקרא יותר מהצלחה בקריאת מילים בודדות. שליטה באוצר מילים ובתחביר משפיעה על יכולת ההבנה ככל שמיומנויות הפענוח של התלמידים מפותחות יותר.</a:t>
            </a: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he-IL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מנגד </a:t>
            </a: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התברר שבכיתות מוקדמות קשה להפריד בין קשיי פענוח לקשיים במיומנויות אחרות. לכן צריך לפתח מדדים לבחינת תהליכים נוספים הקשורים בהבנת הנקרא.</a:t>
            </a: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למשל: בדיקת הצורך ב</a:t>
            </a:r>
            <a:r>
              <a:rPr lang="he-IL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ידע קודם </a:t>
            </a: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בנושא כלשהו כדי להבין טקסטים העוסקים בו. או </a:t>
            </a:r>
            <a:r>
              <a:rPr lang="he-IL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הדרכים השונות </a:t>
            </a: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שבהן תלמידים קוראים </a:t>
            </a:r>
            <a:r>
              <a:rPr lang="he-IL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טקסטים מסוגים שונים </a:t>
            </a: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(טקסטים מסבירים לעומת טקסטים סיפוריים).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24EA200-E509-4540-3FFC-56E873466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36" y="1473777"/>
            <a:ext cx="3038475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מחבר חץ ישר 3">
            <a:extLst>
              <a:ext uri="{FF2B5EF4-FFF2-40B4-BE49-F238E27FC236}">
                <a16:creationId xmlns:a16="http://schemas.microsoft.com/office/drawing/2014/main" id="{F26785E7-E45D-2424-7717-93D7A07C3C53}"/>
              </a:ext>
            </a:extLst>
          </p:cNvPr>
          <p:cNvCxnSpPr/>
          <p:nvPr/>
        </p:nvCxnSpPr>
        <p:spPr>
          <a:xfrm flipH="1">
            <a:off x="2424545" y="1473777"/>
            <a:ext cx="845128" cy="56976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8027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2580400" y="357657"/>
            <a:ext cx="582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3000" dirty="0">
                <a:solidFill>
                  <a:srgbClr val="285788"/>
                </a:solidFill>
                <a:latin typeface="Calibri"/>
                <a:ea typeface="Calibri"/>
                <a:cs typeface="Calibri"/>
                <a:sym typeface="Calibri"/>
              </a:rPr>
              <a:t>מתי אפשר לבחון מיומנויות בנפרד?</a:t>
            </a:r>
            <a:endParaRPr sz="3000" dirty="0">
              <a:solidFill>
                <a:srgbClr val="285788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70E83C-2B25-4976-96BE-7D7BE5DA36C6}"/>
              </a:ext>
            </a:extLst>
          </p:cNvPr>
          <p:cNvSpPr txBox="1"/>
          <p:nvPr/>
        </p:nvSpPr>
        <p:spPr>
          <a:xfrm>
            <a:off x="471054" y="1115508"/>
            <a:ext cx="7935046" cy="33239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המחקרים מראים שמיומנות השפה הדבורה יכולה להיבחן בהתחלה </a:t>
            </a:r>
            <a:r>
              <a:rPr lang="he-IL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כמקשה אחת</a:t>
            </a: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, ובהמשך מתחלקת </a:t>
            </a:r>
            <a:r>
              <a:rPr lang="he-IL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לתחומי ייצוג מובחנים (מילים, דקדוק ושיח)</a:t>
            </a: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. בין החוקרים היו חילוקי דעות על הגיל המוקדם ביותר לבחינת התחומים בנפרד זה מזה: יש שהציעו לעשות זאת בכיתה ג, ויש שהראו כי גם בכיתה ד עדיף ללמד אוצר מילים ודקדוק בלי הפרדה.</a:t>
            </a: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he-IL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יכולת השפה האקדמית </a:t>
            </a: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היא המנבא החזק ביותר להבנה מעמיקה, והיא כוללת מיומנויות דיסציפלינריות. למשל:</a:t>
            </a:r>
            <a:b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בספרות</a:t>
            </a: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 – הכללות </a:t>
            </a:r>
            <a:r>
              <a:rPr lang="he-IL" dirty="0" err="1">
                <a:latin typeface="Calibri" panose="020F0502020204030204" pitchFamily="34" charset="0"/>
                <a:cs typeface="Calibri" panose="020F0502020204030204" pitchFamily="34" charset="0"/>
              </a:rPr>
              <a:t>בין־טקסטואליות</a:t>
            </a: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 על מוטיבים וסוגות, אפיון דמויות</a:t>
            </a:r>
            <a:b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בהיסטוריה</a:t>
            </a: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 – קביעת עמדה על הדרך שבה מוצגים אירועים שונים</a:t>
            </a: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לכן יש צורך </a:t>
            </a:r>
            <a:r>
              <a:rPr lang="he-IL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לפתח דרכי הערכה לפעולות קריאה מורכבות ומעמיקות </a:t>
            </a: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במסגרת הלימוד של הבנת הנקרא.</a:t>
            </a:r>
          </a:p>
          <a:p>
            <a:pPr algn="r" rtl="1"/>
            <a:b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endParaRPr lang="he-IL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499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4"/>
          <p:cNvSpPr txBox="1">
            <a:spLocks noGrp="1"/>
          </p:cNvSpPr>
          <p:nvPr>
            <p:ph type="title"/>
          </p:nvPr>
        </p:nvSpPr>
        <p:spPr>
          <a:xfrm>
            <a:off x="2580400" y="357657"/>
            <a:ext cx="582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3000" dirty="0">
                <a:solidFill>
                  <a:srgbClr val="285788"/>
                </a:solidFill>
                <a:latin typeface="Calibri"/>
                <a:ea typeface="Calibri"/>
                <a:cs typeface="Calibri"/>
                <a:sym typeface="Calibri"/>
              </a:rPr>
              <a:t>מיומנויות קוגניטיביות חשובות לקריאה</a:t>
            </a:r>
            <a:endParaRPr sz="3000" dirty="0">
              <a:solidFill>
                <a:srgbClr val="285788"/>
              </a:solidFill>
            </a:endParaRPr>
          </a:p>
        </p:txBody>
      </p:sp>
      <p:grpSp>
        <p:nvGrpSpPr>
          <p:cNvPr id="168" name="Google Shape;168;p24"/>
          <p:cNvGrpSpPr/>
          <p:nvPr/>
        </p:nvGrpSpPr>
        <p:grpSpPr>
          <a:xfrm>
            <a:off x="647013" y="900082"/>
            <a:ext cx="3339000" cy="3339000"/>
            <a:chOff x="2902488" y="902232"/>
            <a:chExt cx="3339000" cy="3339000"/>
          </a:xfrm>
        </p:grpSpPr>
        <p:sp>
          <p:nvSpPr>
            <p:cNvPr id="169" name="Google Shape;169;p24"/>
            <p:cNvSpPr/>
            <p:nvPr/>
          </p:nvSpPr>
          <p:spPr>
            <a:xfrm rot="-5400000">
              <a:off x="2902488" y="902232"/>
              <a:ext cx="3339000" cy="3339000"/>
            </a:xfrm>
            <a:prstGeom prst="ellipse">
              <a:avLst/>
            </a:prstGeom>
            <a:noFill/>
            <a:ln w="19050" cap="flat" cmpd="sng">
              <a:solidFill>
                <a:srgbClr val="0D5DDF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4"/>
            <p:cNvSpPr/>
            <p:nvPr/>
          </p:nvSpPr>
          <p:spPr>
            <a:xfrm>
              <a:off x="3123738" y="1123632"/>
              <a:ext cx="2896500" cy="2896200"/>
            </a:xfrm>
            <a:prstGeom prst="pie">
              <a:avLst>
                <a:gd name="adj1" fmla="val 21577108"/>
                <a:gd name="adj2" fmla="val 16214886"/>
              </a:avLst>
            </a:prstGeom>
            <a:solidFill>
              <a:srgbClr val="A1C3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1" name="Google Shape;171;p24"/>
          <p:cNvGrpSpPr/>
          <p:nvPr/>
        </p:nvGrpSpPr>
        <p:grpSpPr>
          <a:xfrm>
            <a:off x="1408563" y="1661632"/>
            <a:ext cx="1815900" cy="1815900"/>
            <a:chOff x="3664038" y="1663782"/>
            <a:chExt cx="1815900" cy="1815900"/>
          </a:xfrm>
        </p:grpSpPr>
        <p:sp>
          <p:nvSpPr>
            <p:cNvPr id="172" name="Google Shape;172;p24"/>
            <p:cNvSpPr/>
            <p:nvPr/>
          </p:nvSpPr>
          <p:spPr>
            <a:xfrm>
              <a:off x="3664038" y="1663782"/>
              <a:ext cx="1815900" cy="1815900"/>
            </a:xfrm>
            <a:prstGeom prst="ellipse">
              <a:avLst/>
            </a:prstGeom>
            <a:solidFill>
              <a:srgbClr val="0C58D3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24"/>
            <p:cNvSpPr txBox="1"/>
            <p:nvPr/>
          </p:nvSpPr>
          <p:spPr>
            <a:xfrm>
              <a:off x="3899988" y="2158482"/>
              <a:ext cx="1344000" cy="82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e-IL" sz="16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מיומנויות קוגניטיביות נדרשות</a:t>
              </a:r>
              <a:endParaRPr sz="16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4" name="Google Shape;174;p24"/>
          <p:cNvGrpSpPr/>
          <p:nvPr/>
        </p:nvGrpSpPr>
        <p:grpSpPr>
          <a:xfrm>
            <a:off x="459390" y="997779"/>
            <a:ext cx="1068600" cy="1068600"/>
            <a:chOff x="2859873" y="853971"/>
            <a:chExt cx="1068600" cy="1068600"/>
          </a:xfrm>
        </p:grpSpPr>
        <p:sp>
          <p:nvSpPr>
            <p:cNvPr id="175" name="Google Shape;175;p24"/>
            <p:cNvSpPr/>
            <p:nvPr/>
          </p:nvSpPr>
          <p:spPr>
            <a:xfrm>
              <a:off x="2859873" y="853971"/>
              <a:ext cx="1068600" cy="1068600"/>
            </a:xfrm>
            <a:prstGeom prst="ellipse">
              <a:avLst/>
            </a:prstGeom>
            <a:solidFill>
              <a:srgbClr val="0944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24"/>
            <p:cNvSpPr txBox="1"/>
            <p:nvPr/>
          </p:nvSpPr>
          <p:spPr>
            <a:xfrm>
              <a:off x="3012800" y="1022197"/>
              <a:ext cx="762600" cy="73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e-IL" sz="10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בקרה עצמית</a:t>
              </a:r>
            </a:p>
          </p:txBody>
        </p:sp>
      </p:grpSp>
      <p:grpSp>
        <p:nvGrpSpPr>
          <p:cNvPr id="177" name="Google Shape;177;p24"/>
          <p:cNvGrpSpPr/>
          <p:nvPr/>
        </p:nvGrpSpPr>
        <p:grpSpPr>
          <a:xfrm>
            <a:off x="1710645" y="3631223"/>
            <a:ext cx="1200857" cy="1068600"/>
            <a:chOff x="5148323" y="3234278"/>
            <a:chExt cx="1200857" cy="1068600"/>
          </a:xfrm>
        </p:grpSpPr>
        <p:sp>
          <p:nvSpPr>
            <p:cNvPr id="178" name="Google Shape;178;p24"/>
            <p:cNvSpPr/>
            <p:nvPr/>
          </p:nvSpPr>
          <p:spPr>
            <a:xfrm>
              <a:off x="5214448" y="3234278"/>
              <a:ext cx="1068600" cy="1068600"/>
            </a:xfrm>
            <a:prstGeom prst="ellipse">
              <a:avLst/>
            </a:prstGeom>
            <a:solidFill>
              <a:srgbClr val="0944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24"/>
            <p:cNvSpPr txBox="1"/>
            <p:nvPr/>
          </p:nvSpPr>
          <p:spPr>
            <a:xfrm>
              <a:off x="5148323" y="3331238"/>
              <a:ext cx="1200857" cy="73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e-IL" sz="10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קשב, התמקדות וזיכרון עבודה</a:t>
              </a:r>
            </a:p>
            <a:p>
              <a:pPr marL="0" lvl="0" indent="0" algn="ctr" rtl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e-IL" sz="10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(</a:t>
              </a:r>
              <a:r>
                <a:rPr lang="en-US" sz="10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working memory</a:t>
              </a:r>
              <a:r>
                <a:rPr lang="he-IL" sz="10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)</a:t>
              </a:r>
            </a:p>
          </p:txBody>
        </p:sp>
      </p:grpSp>
      <p:grpSp>
        <p:nvGrpSpPr>
          <p:cNvPr id="180" name="Google Shape;180;p24"/>
          <p:cNvGrpSpPr/>
          <p:nvPr/>
        </p:nvGrpSpPr>
        <p:grpSpPr>
          <a:xfrm>
            <a:off x="329070" y="2739125"/>
            <a:ext cx="1068600" cy="1068600"/>
            <a:chOff x="5214448" y="3234278"/>
            <a:chExt cx="1068600" cy="1068600"/>
          </a:xfrm>
        </p:grpSpPr>
        <p:sp>
          <p:nvSpPr>
            <p:cNvPr id="181" name="Google Shape;181;p24"/>
            <p:cNvSpPr/>
            <p:nvPr/>
          </p:nvSpPr>
          <p:spPr>
            <a:xfrm>
              <a:off x="5214448" y="3234278"/>
              <a:ext cx="1068600" cy="1068600"/>
            </a:xfrm>
            <a:prstGeom prst="ellipse">
              <a:avLst/>
            </a:prstGeom>
            <a:solidFill>
              <a:srgbClr val="0944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24"/>
            <p:cNvSpPr txBox="1"/>
            <p:nvPr/>
          </p:nvSpPr>
          <p:spPr>
            <a:xfrm>
              <a:off x="5367375" y="3402503"/>
              <a:ext cx="762600" cy="73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e-IL" sz="10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יכולת ניטור</a:t>
              </a:r>
            </a:p>
          </p:txBody>
        </p:sp>
      </p:grpSp>
      <p:grpSp>
        <p:nvGrpSpPr>
          <p:cNvPr id="183" name="Google Shape;183;p24"/>
          <p:cNvGrpSpPr/>
          <p:nvPr/>
        </p:nvGrpSpPr>
        <p:grpSpPr>
          <a:xfrm>
            <a:off x="3224478" y="2739125"/>
            <a:ext cx="1068600" cy="1068600"/>
            <a:chOff x="5214448" y="3234278"/>
            <a:chExt cx="1068600" cy="1068600"/>
          </a:xfrm>
        </p:grpSpPr>
        <p:sp>
          <p:nvSpPr>
            <p:cNvPr id="184" name="Google Shape;184;p24"/>
            <p:cNvSpPr/>
            <p:nvPr/>
          </p:nvSpPr>
          <p:spPr>
            <a:xfrm>
              <a:off x="5214448" y="3234278"/>
              <a:ext cx="1068600" cy="1068600"/>
            </a:xfrm>
            <a:prstGeom prst="ellipse">
              <a:avLst/>
            </a:prstGeom>
            <a:solidFill>
              <a:srgbClr val="0944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24"/>
            <p:cNvSpPr txBox="1"/>
            <p:nvPr/>
          </p:nvSpPr>
          <p:spPr>
            <a:xfrm>
              <a:off x="5367375" y="3402503"/>
              <a:ext cx="762600" cy="73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e-IL" sz="10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סינון מידע לא רלוונטי</a:t>
              </a:r>
              <a:endParaRPr sz="1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" name="TextBox 1">
            <a:extLst>
              <a:ext uri="{FF2B5EF4-FFF2-40B4-BE49-F238E27FC236}">
                <a16:creationId xmlns:a16="http://schemas.microsoft.com/office/drawing/2014/main" id="{CEC7E9A8-8C64-64B9-7EC5-49AA7542D582}"/>
              </a:ext>
            </a:extLst>
          </p:cNvPr>
          <p:cNvSpPr txBox="1"/>
          <p:nvPr/>
        </p:nvSpPr>
        <p:spPr>
          <a:xfrm>
            <a:off x="3917690" y="886478"/>
            <a:ext cx="4962188" cy="24622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פיתוח יכולות קשב, זיכרון ומעקב אחר הנחיות תורם להבנת הנקרא והנשמע כבר בגן.</a:t>
            </a: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מכיתה א עד התיכון נמצא קשר בין יכולת ניטור המידע ליכולת ההבנה.</a:t>
            </a: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מכיתה א נמצא קשר בין יכולת הבקרה העצמית (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self-regulation</a:t>
            </a: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) של התלמידים, אוצר המילים והידע הקודם למידת הבנת הנקרא.</a:t>
            </a: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תלמידים מצטיינים בהבנת הנקרא הם אלה שיודעים להשתמש בהיסקים מבוססי טקסט ותלויי ידע.</a:t>
            </a:r>
          </a:p>
        </p:txBody>
      </p:sp>
    </p:spTree>
    <p:extLst>
      <p:ext uri="{BB962C8B-B14F-4D97-AF65-F5344CB8AC3E}">
        <p14:creationId xmlns:p14="http://schemas.microsoft.com/office/powerpoint/2010/main" val="1803538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4"/>
          <p:cNvSpPr txBox="1">
            <a:spLocks noGrp="1"/>
          </p:cNvSpPr>
          <p:nvPr>
            <p:ph type="title"/>
          </p:nvPr>
        </p:nvSpPr>
        <p:spPr>
          <a:xfrm>
            <a:off x="2580400" y="357657"/>
            <a:ext cx="582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3000" dirty="0">
                <a:solidFill>
                  <a:srgbClr val="285788"/>
                </a:solidFill>
                <a:latin typeface="Calibri"/>
                <a:ea typeface="Calibri"/>
                <a:cs typeface="Calibri"/>
                <a:sym typeface="Calibri"/>
              </a:rPr>
              <a:t>מיומנויות קוגניטיביות חשובות לקריאה</a:t>
            </a:r>
            <a:endParaRPr sz="3000" dirty="0">
              <a:solidFill>
                <a:srgbClr val="285788"/>
              </a:solidFill>
            </a:endParaRPr>
          </a:p>
        </p:txBody>
      </p:sp>
      <p:grpSp>
        <p:nvGrpSpPr>
          <p:cNvPr id="168" name="Google Shape;168;p24"/>
          <p:cNvGrpSpPr/>
          <p:nvPr/>
        </p:nvGrpSpPr>
        <p:grpSpPr>
          <a:xfrm>
            <a:off x="647013" y="900082"/>
            <a:ext cx="3339000" cy="3339000"/>
            <a:chOff x="2902488" y="902232"/>
            <a:chExt cx="3339000" cy="3339000"/>
          </a:xfrm>
        </p:grpSpPr>
        <p:sp>
          <p:nvSpPr>
            <p:cNvPr id="169" name="Google Shape;169;p24"/>
            <p:cNvSpPr/>
            <p:nvPr/>
          </p:nvSpPr>
          <p:spPr>
            <a:xfrm rot="-5400000">
              <a:off x="2902488" y="902232"/>
              <a:ext cx="3339000" cy="3339000"/>
            </a:xfrm>
            <a:prstGeom prst="ellipse">
              <a:avLst/>
            </a:prstGeom>
            <a:noFill/>
            <a:ln w="19050" cap="flat" cmpd="sng">
              <a:solidFill>
                <a:srgbClr val="0D5DDF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4"/>
            <p:cNvSpPr/>
            <p:nvPr/>
          </p:nvSpPr>
          <p:spPr>
            <a:xfrm>
              <a:off x="3123738" y="1123632"/>
              <a:ext cx="2896500" cy="2896200"/>
            </a:xfrm>
            <a:prstGeom prst="pie">
              <a:avLst>
                <a:gd name="adj1" fmla="val 21577108"/>
                <a:gd name="adj2" fmla="val 16214886"/>
              </a:avLst>
            </a:prstGeom>
            <a:solidFill>
              <a:srgbClr val="A1C3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1" name="Google Shape;171;p24"/>
          <p:cNvGrpSpPr/>
          <p:nvPr/>
        </p:nvGrpSpPr>
        <p:grpSpPr>
          <a:xfrm>
            <a:off x="1408563" y="1661632"/>
            <a:ext cx="1815900" cy="1815900"/>
            <a:chOff x="3664038" y="1663782"/>
            <a:chExt cx="1815900" cy="1815900"/>
          </a:xfrm>
        </p:grpSpPr>
        <p:sp>
          <p:nvSpPr>
            <p:cNvPr id="172" name="Google Shape;172;p24"/>
            <p:cNvSpPr/>
            <p:nvPr/>
          </p:nvSpPr>
          <p:spPr>
            <a:xfrm>
              <a:off x="3664038" y="1663782"/>
              <a:ext cx="1815900" cy="1815900"/>
            </a:xfrm>
            <a:prstGeom prst="ellipse">
              <a:avLst/>
            </a:prstGeom>
            <a:solidFill>
              <a:srgbClr val="0C58D3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24"/>
            <p:cNvSpPr txBox="1"/>
            <p:nvPr/>
          </p:nvSpPr>
          <p:spPr>
            <a:xfrm>
              <a:off x="3899988" y="2158482"/>
              <a:ext cx="1344000" cy="82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e-IL" sz="16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מיומנויות קוגניטיביות נדרשות</a:t>
              </a:r>
              <a:endParaRPr sz="16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4" name="Google Shape;174;p24"/>
          <p:cNvGrpSpPr/>
          <p:nvPr/>
        </p:nvGrpSpPr>
        <p:grpSpPr>
          <a:xfrm>
            <a:off x="459390" y="997779"/>
            <a:ext cx="1068600" cy="1068600"/>
            <a:chOff x="2859873" y="853971"/>
            <a:chExt cx="1068600" cy="1068600"/>
          </a:xfrm>
        </p:grpSpPr>
        <p:sp>
          <p:nvSpPr>
            <p:cNvPr id="175" name="Google Shape;175;p24"/>
            <p:cNvSpPr/>
            <p:nvPr/>
          </p:nvSpPr>
          <p:spPr>
            <a:xfrm>
              <a:off x="2859873" y="853971"/>
              <a:ext cx="1068600" cy="1068600"/>
            </a:xfrm>
            <a:prstGeom prst="ellipse">
              <a:avLst/>
            </a:prstGeom>
            <a:solidFill>
              <a:srgbClr val="0944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24"/>
            <p:cNvSpPr txBox="1"/>
            <p:nvPr/>
          </p:nvSpPr>
          <p:spPr>
            <a:xfrm>
              <a:off x="3012800" y="1022197"/>
              <a:ext cx="762600" cy="73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e-IL" sz="10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בקרה עצמית</a:t>
              </a:r>
            </a:p>
          </p:txBody>
        </p:sp>
      </p:grpSp>
      <p:grpSp>
        <p:nvGrpSpPr>
          <p:cNvPr id="177" name="Google Shape;177;p24"/>
          <p:cNvGrpSpPr/>
          <p:nvPr/>
        </p:nvGrpSpPr>
        <p:grpSpPr>
          <a:xfrm>
            <a:off x="1710645" y="3631223"/>
            <a:ext cx="1200857" cy="1068600"/>
            <a:chOff x="5148323" y="3234278"/>
            <a:chExt cx="1200857" cy="1068600"/>
          </a:xfrm>
        </p:grpSpPr>
        <p:sp>
          <p:nvSpPr>
            <p:cNvPr id="178" name="Google Shape;178;p24"/>
            <p:cNvSpPr/>
            <p:nvPr/>
          </p:nvSpPr>
          <p:spPr>
            <a:xfrm>
              <a:off x="5214448" y="3234278"/>
              <a:ext cx="1068600" cy="1068600"/>
            </a:xfrm>
            <a:prstGeom prst="ellipse">
              <a:avLst/>
            </a:prstGeom>
            <a:solidFill>
              <a:srgbClr val="0944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24"/>
            <p:cNvSpPr txBox="1"/>
            <p:nvPr/>
          </p:nvSpPr>
          <p:spPr>
            <a:xfrm>
              <a:off x="5148323" y="3331238"/>
              <a:ext cx="1200857" cy="73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e-IL" sz="10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קשב, התמקדות וזיכרון עבודה</a:t>
              </a:r>
            </a:p>
            <a:p>
              <a:pPr marL="0" lvl="0" indent="0" algn="ctr" rtl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e-IL" sz="10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(</a:t>
              </a:r>
              <a:r>
                <a:rPr lang="en-US" sz="10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working memory</a:t>
              </a:r>
              <a:r>
                <a:rPr lang="he-IL" sz="10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)</a:t>
              </a:r>
            </a:p>
          </p:txBody>
        </p:sp>
      </p:grpSp>
      <p:grpSp>
        <p:nvGrpSpPr>
          <p:cNvPr id="180" name="Google Shape;180;p24"/>
          <p:cNvGrpSpPr/>
          <p:nvPr/>
        </p:nvGrpSpPr>
        <p:grpSpPr>
          <a:xfrm>
            <a:off x="329070" y="2739125"/>
            <a:ext cx="1068600" cy="1068600"/>
            <a:chOff x="5214448" y="3234278"/>
            <a:chExt cx="1068600" cy="1068600"/>
          </a:xfrm>
        </p:grpSpPr>
        <p:sp>
          <p:nvSpPr>
            <p:cNvPr id="181" name="Google Shape;181;p24"/>
            <p:cNvSpPr/>
            <p:nvPr/>
          </p:nvSpPr>
          <p:spPr>
            <a:xfrm>
              <a:off x="5214448" y="3234278"/>
              <a:ext cx="1068600" cy="1068600"/>
            </a:xfrm>
            <a:prstGeom prst="ellipse">
              <a:avLst/>
            </a:prstGeom>
            <a:solidFill>
              <a:srgbClr val="0944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24"/>
            <p:cNvSpPr txBox="1"/>
            <p:nvPr/>
          </p:nvSpPr>
          <p:spPr>
            <a:xfrm>
              <a:off x="5367375" y="3402503"/>
              <a:ext cx="762600" cy="73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e-IL" sz="10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יכולת ניטור</a:t>
              </a:r>
            </a:p>
          </p:txBody>
        </p:sp>
      </p:grpSp>
      <p:grpSp>
        <p:nvGrpSpPr>
          <p:cNvPr id="183" name="Google Shape;183;p24"/>
          <p:cNvGrpSpPr/>
          <p:nvPr/>
        </p:nvGrpSpPr>
        <p:grpSpPr>
          <a:xfrm>
            <a:off x="3224478" y="2739125"/>
            <a:ext cx="1068600" cy="1068600"/>
            <a:chOff x="5214448" y="3234278"/>
            <a:chExt cx="1068600" cy="1068600"/>
          </a:xfrm>
        </p:grpSpPr>
        <p:sp>
          <p:nvSpPr>
            <p:cNvPr id="184" name="Google Shape;184;p24"/>
            <p:cNvSpPr/>
            <p:nvPr/>
          </p:nvSpPr>
          <p:spPr>
            <a:xfrm>
              <a:off x="5214448" y="3234278"/>
              <a:ext cx="1068600" cy="1068600"/>
            </a:xfrm>
            <a:prstGeom prst="ellipse">
              <a:avLst/>
            </a:prstGeom>
            <a:solidFill>
              <a:srgbClr val="0944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24"/>
            <p:cNvSpPr txBox="1"/>
            <p:nvPr/>
          </p:nvSpPr>
          <p:spPr>
            <a:xfrm>
              <a:off x="5367375" y="3402503"/>
              <a:ext cx="762600" cy="73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e-IL" sz="1000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סינון מידע לא רלוונטי</a:t>
              </a:r>
              <a:endParaRPr sz="1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" name="TextBox 1">
            <a:extLst>
              <a:ext uri="{FF2B5EF4-FFF2-40B4-BE49-F238E27FC236}">
                <a16:creationId xmlns:a16="http://schemas.microsoft.com/office/drawing/2014/main" id="{CEC7E9A8-8C64-64B9-7EC5-49AA7542D582}"/>
              </a:ext>
            </a:extLst>
          </p:cNvPr>
          <p:cNvSpPr txBox="1"/>
          <p:nvPr/>
        </p:nvSpPr>
        <p:spPr>
          <a:xfrm>
            <a:off x="4140005" y="884426"/>
            <a:ext cx="4649213" cy="24622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he-IL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החוקרים הסיקו שלוש מסקנות:</a:t>
            </a:r>
          </a:p>
          <a:p>
            <a:pPr algn="r" rtl="1"/>
            <a:endParaRPr lang="he-IL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+mj-lt"/>
              <a:buAutoNum type="arabicPeriod"/>
            </a:pP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תלמידים מתקשים יותר בהסקת מסקנות מטקסט </a:t>
            </a:r>
            <a:r>
              <a:rPr lang="he-IL" dirty="0" err="1">
                <a:latin typeface="Calibri" panose="020F0502020204030204" pitchFamily="34" charset="0"/>
                <a:cs typeface="Calibri" panose="020F0502020204030204" pitchFamily="34" charset="0"/>
              </a:rPr>
              <a:t>מידעי</a:t>
            </a: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 לעומת טקסט סיפורי.</a:t>
            </a:r>
          </a:p>
          <a:p>
            <a:pPr marL="342900" indent="-342900" algn="r" rtl="1">
              <a:buFont typeface="+mj-lt"/>
              <a:buAutoNum type="arabicPeriod"/>
            </a:pPr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+mj-lt"/>
              <a:buAutoNum type="arabicPeriod"/>
            </a:pP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יש קשרים לוגיים מאתגרים יותר להבנה – למשל בין משפטים מרוחקים זה מזה לעומת משפטים קרובים זה לזה.</a:t>
            </a:r>
          </a:p>
          <a:p>
            <a:pPr marL="342900" indent="-342900" algn="r" rtl="1">
              <a:buFont typeface="+mj-lt"/>
              <a:buAutoNum type="arabicPeriod"/>
            </a:pPr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+mj-lt"/>
              <a:buAutoNum type="arabicPeriod"/>
            </a:pP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ידע קודם ואוצר מילים משפיעים על המהירות של הסקת המסקנות ועל ניטור ההבנה בטקסט.</a:t>
            </a:r>
          </a:p>
        </p:txBody>
      </p:sp>
    </p:spTree>
    <p:extLst>
      <p:ext uri="{BB962C8B-B14F-4D97-AF65-F5344CB8AC3E}">
        <p14:creationId xmlns:p14="http://schemas.microsoft.com/office/powerpoint/2010/main" val="945841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2369127" y="357657"/>
            <a:ext cx="603697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3000" dirty="0">
                <a:solidFill>
                  <a:srgbClr val="285788"/>
                </a:solidFill>
                <a:latin typeface="Calibri"/>
                <a:ea typeface="Calibri"/>
                <a:cs typeface="Calibri"/>
                <a:sym typeface="Calibri"/>
              </a:rPr>
              <a:t>מה הקשר בין סוג הטקסט ליכולת ההבנה?</a:t>
            </a:r>
            <a:endParaRPr sz="3000" dirty="0">
              <a:solidFill>
                <a:srgbClr val="285788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70E83C-2B25-4976-96BE-7D7BE5DA36C6}"/>
              </a:ext>
            </a:extLst>
          </p:cNvPr>
          <p:cNvSpPr txBox="1"/>
          <p:nvPr/>
        </p:nvSpPr>
        <p:spPr>
          <a:xfrm>
            <a:off x="270164" y="1205562"/>
            <a:ext cx="7935046" cy="24622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תלמידים בכיתות ז-</a:t>
            </a:r>
            <a:r>
              <a:rPr lang="he-IL" dirty="0" err="1">
                <a:latin typeface="Calibri" panose="020F0502020204030204" pitchFamily="34" charset="0"/>
                <a:cs typeface="Calibri" panose="020F0502020204030204" pitchFamily="34" charset="0"/>
              </a:rPr>
              <a:t>יב</a:t>
            </a: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 מתקשים יותר בהבנת טקסטים </a:t>
            </a:r>
            <a:r>
              <a:rPr lang="he-IL" dirty="0" err="1">
                <a:latin typeface="Calibri" panose="020F0502020204030204" pitchFamily="34" charset="0"/>
                <a:cs typeface="Calibri" panose="020F0502020204030204" pitchFamily="34" charset="0"/>
              </a:rPr>
              <a:t>מידעיים</a:t>
            </a: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 לעומת טקסטים סיפוריים.</a:t>
            </a: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לא תמיד ברור לתלמידים איך לפענח סוגה (ז'אנר), במיוחד בקרב תלמידים שיכולת ההבנה הכללית שלהם לקויה.</a:t>
            </a: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r>
              <a:rPr lang="he-IL" dirty="0" err="1">
                <a:latin typeface="Calibri" panose="020F0502020204030204" pitchFamily="34" charset="0"/>
                <a:cs typeface="Calibri" panose="020F0502020204030204" pitchFamily="34" charset="0"/>
              </a:rPr>
              <a:t>ידע־סוגה</a:t>
            </a: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 משפיע על איכות הבנת הטקסט כבר בכיתה א – למשל בהכרת תכונות של סיפור.</a:t>
            </a: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rtl="1">
              <a:buFont typeface="Wingdings" panose="05000000000000000000" pitchFamily="2" charset="2"/>
              <a:buChar char="v"/>
            </a:pPr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rtl="1"/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כל הממצאים האלה הופיעו במחקרים קודמים, </a:t>
            </a:r>
            <a:r>
              <a:rPr lang="he-IL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ועדיין הסיבה להם אינה ברורה</a:t>
            </a: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algn="just" rtl="1"/>
            <a:endParaRPr lang="he-I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rtl="1"/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ייתכן שתלמידים מצליחים להכיר ז'אנרים ומבנים סיפוריים מחוץ לבית הספר, לעומת טקסטים </a:t>
            </a:r>
            <a:r>
              <a:rPr lang="he-IL" dirty="0" err="1">
                <a:latin typeface="Calibri" panose="020F0502020204030204" pitchFamily="34" charset="0"/>
                <a:cs typeface="Calibri" panose="020F0502020204030204" pitchFamily="34" charset="0"/>
              </a:rPr>
              <a:t>מידעיים</a:t>
            </a:r>
            <a:r>
              <a:rPr lang="he-IL" dirty="0">
                <a:latin typeface="Calibri" panose="020F0502020204030204" pitchFamily="34" charset="0"/>
                <a:cs typeface="Calibri" panose="020F0502020204030204" pitchFamily="34" charset="0"/>
              </a:rPr>
              <a:t> שרחוקים מעולמם.</a:t>
            </a:r>
          </a:p>
        </p:txBody>
      </p:sp>
    </p:spTree>
    <p:extLst>
      <p:ext uri="{BB962C8B-B14F-4D97-AF65-F5344CB8AC3E}">
        <p14:creationId xmlns:p14="http://schemas.microsoft.com/office/powerpoint/2010/main" val="2865115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6"/>
          <p:cNvSpPr txBox="1">
            <a:spLocks noGrp="1"/>
          </p:cNvSpPr>
          <p:nvPr>
            <p:ph type="title"/>
          </p:nvPr>
        </p:nvSpPr>
        <p:spPr>
          <a:xfrm>
            <a:off x="1440873" y="357657"/>
            <a:ext cx="696522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3000" dirty="0">
                <a:solidFill>
                  <a:srgbClr val="285788"/>
                </a:solidFill>
                <a:latin typeface="Calibri"/>
                <a:ea typeface="Calibri"/>
                <a:cs typeface="Calibri"/>
                <a:sym typeface="Calibri"/>
              </a:rPr>
              <a:t>סיכום: מה דורש פיתוח ומה כבר אפשר ליישם?</a:t>
            </a:r>
            <a:endParaRPr sz="3000" dirty="0">
              <a:solidFill>
                <a:srgbClr val="285788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0771356-3564-42D3-97DF-AE7A5444E122}"/>
              </a:ext>
            </a:extLst>
          </p:cNvPr>
          <p:cNvSpPr/>
          <p:nvPr/>
        </p:nvSpPr>
        <p:spPr>
          <a:xfrm>
            <a:off x="1801769" y="1218436"/>
            <a:ext cx="5700712" cy="369303"/>
          </a:xfrm>
          <a:prstGeom prst="roundRect">
            <a:avLst/>
          </a:prstGeom>
          <a:solidFill>
            <a:schemeClr val="bg1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1" anchor="ctr"/>
          <a:lstStyle/>
          <a:p>
            <a:pPr algn="just" rtl="1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יש מגוון מיומנויות וסוגי ידע הקשורים בפיתוח הבנת הנקרא. הם </a:t>
            </a:r>
            <a:r>
              <a:rPr lang="he-IL" sz="12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מקבילים</a:t>
            </a:r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זה לזה ומתפתחים </a:t>
            </a:r>
            <a:r>
              <a:rPr lang="he-IL" sz="12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יחד</a:t>
            </a:r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המודל הפשוט (</a:t>
            </a:r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SVR</a:t>
            </a:r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אינו מספיק לפיתוח דרכי הוראה יעילות בכיתות המתקדמות.</a:t>
            </a:r>
          </a:p>
        </p:txBody>
      </p:sp>
      <p:sp>
        <p:nvSpPr>
          <p:cNvPr id="3" name="Rectangle: Rounded Corners 1">
            <a:extLst>
              <a:ext uri="{FF2B5EF4-FFF2-40B4-BE49-F238E27FC236}">
                <a16:creationId xmlns:a16="http://schemas.microsoft.com/office/drawing/2014/main" id="{4C33EFA1-D73A-4786-069F-A3E626F48844}"/>
              </a:ext>
            </a:extLst>
          </p:cNvPr>
          <p:cNvSpPr/>
          <p:nvPr/>
        </p:nvSpPr>
        <p:spPr>
          <a:xfrm>
            <a:off x="1801769" y="1973958"/>
            <a:ext cx="5700712" cy="369303"/>
          </a:xfrm>
          <a:prstGeom prst="roundRect">
            <a:avLst/>
          </a:prstGeom>
          <a:solidFill>
            <a:schemeClr val="bg1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1" anchor="ctr"/>
          <a:lstStyle/>
          <a:p>
            <a:pPr algn="just" rtl="1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בתחילת הלימודים כדאי ללמד את כישורי השפה השונים (דקדוק, אוצר מילים ושיח) </a:t>
            </a:r>
            <a:r>
              <a:rPr lang="he-IL" sz="12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ביחד</a:t>
            </a:r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גם פיתוח שפה עשירה בשלב מוקדם בלימודים הוא יסוד חשוב להבנת הנקרא.</a:t>
            </a:r>
          </a:p>
        </p:txBody>
      </p:sp>
      <p:sp>
        <p:nvSpPr>
          <p:cNvPr id="4" name="Rectangle: Rounded Corners 1">
            <a:extLst>
              <a:ext uri="{FF2B5EF4-FFF2-40B4-BE49-F238E27FC236}">
                <a16:creationId xmlns:a16="http://schemas.microsoft.com/office/drawing/2014/main" id="{C160D2E0-780A-4379-4EE6-2B4092657F72}"/>
              </a:ext>
            </a:extLst>
          </p:cNvPr>
          <p:cNvSpPr/>
          <p:nvPr/>
        </p:nvSpPr>
        <p:spPr>
          <a:xfrm>
            <a:off x="1801769" y="2756064"/>
            <a:ext cx="5700712" cy="369303"/>
          </a:xfrm>
          <a:prstGeom prst="roundRect">
            <a:avLst/>
          </a:prstGeom>
          <a:solidFill>
            <a:schemeClr val="bg1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1" anchor="ctr"/>
          <a:lstStyle/>
          <a:p>
            <a:pPr algn="just" rtl="1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יש לפתח דרכים לעידוד </a:t>
            </a:r>
            <a:r>
              <a:rPr lang="he-IL" sz="12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הרחבת הידע הכללי ואוצר המילים</a:t>
            </a:r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המיומנויות המורפולוגיות, יכולת שליפת המידע ויכולת הסקת המסקנות צפויות להשתפר בשל כך, אולם יש לחקור את הקשר בין הדברים.</a:t>
            </a:r>
          </a:p>
        </p:txBody>
      </p:sp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id="{D77777A5-D8C8-4DAB-ADFC-9AEB86D8D63C}"/>
              </a:ext>
            </a:extLst>
          </p:cNvPr>
          <p:cNvSpPr/>
          <p:nvPr/>
        </p:nvSpPr>
        <p:spPr>
          <a:xfrm>
            <a:off x="1801769" y="3534926"/>
            <a:ext cx="5700712" cy="369303"/>
          </a:xfrm>
          <a:prstGeom prst="roundRect">
            <a:avLst/>
          </a:prstGeom>
          <a:solidFill>
            <a:schemeClr val="bg1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1" anchor="ctr"/>
          <a:lstStyle/>
          <a:p>
            <a:pPr algn="just" rtl="1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הבנת הנקרא והנשמע קשורה ב</a:t>
            </a:r>
            <a:r>
              <a:rPr lang="he-IL" sz="12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מיומנויות קוגניטיביות</a:t>
            </a:r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לכן אולי עדיף לטפל בקשיים קוגניטיביים כמו הפרעת קשב במסגרת ההתערבות הכללית בהבנת הנקרא. </a:t>
            </a:r>
          </a:p>
        </p:txBody>
      </p:sp>
      <p:sp>
        <p:nvSpPr>
          <p:cNvPr id="6" name="Rectangle: Rounded Corners 1">
            <a:extLst>
              <a:ext uri="{FF2B5EF4-FFF2-40B4-BE49-F238E27FC236}">
                <a16:creationId xmlns:a16="http://schemas.microsoft.com/office/drawing/2014/main" id="{099AC945-C68E-F604-6003-4E29B680B99F}"/>
              </a:ext>
            </a:extLst>
          </p:cNvPr>
          <p:cNvSpPr/>
          <p:nvPr/>
        </p:nvSpPr>
        <p:spPr>
          <a:xfrm>
            <a:off x="1801769" y="4313788"/>
            <a:ext cx="5700712" cy="369303"/>
          </a:xfrm>
          <a:prstGeom prst="roundRect">
            <a:avLst/>
          </a:prstGeom>
          <a:solidFill>
            <a:schemeClr val="bg1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1" anchor="ctr"/>
          <a:lstStyle/>
          <a:p>
            <a:pPr algn="just" rtl="1"/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נמצא קשר בין </a:t>
            </a:r>
            <a:r>
              <a:rPr lang="he-IL" sz="12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סביבת הלימוד </a:t>
            </a:r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ובין כישורי התלמידים והתפתחותם האוריינית. יש להעמיק את בדיקת ההשפעה של חוויות החיים ושל הרקע </a:t>
            </a:r>
            <a:r>
              <a:rPr lang="he-IL" sz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החברתי־תרבותי</a:t>
            </a:r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על פיתוח יכולת ההבנה.</a:t>
            </a:r>
          </a:p>
        </p:txBody>
      </p:sp>
    </p:spTree>
    <p:extLst>
      <p:ext uri="{BB962C8B-B14F-4D97-AF65-F5344CB8AC3E}">
        <p14:creationId xmlns:p14="http://schemas.microsoft.com/office/powerpoint/2010/main" val="288059489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מסמך" ma:contentTypeID="0x010100CDB02782ECC6F74B9C2C1CC01F2BA25F" ma:contentTypeVersion="15" ma:contentTypeDescription="צור מסמך חדש." ma:contentTypeScope="" ma:versionID="4aa816d771ad28051da87bcb876a5ae3">
  <xsd:schema xmlns:xsd="http://www.w3.org/2001/XMLSchema" xmlns:xs="http://www.w3.org/2001/XMLSchema" xmlns:p="http://schemas.microsoft.com/office/2006/metadata/properties" xmlns:ns2="e80b6979-5646-4e71-8be2-624790abfb1c" xmlns:ns3="3715777f-8981-461c-804d-afa93fd342d3" targetNamespace="http://schemas.microsoft.com/office/2006/metadata/properties" ma:root="true" ma:fieldsID="767c79393fa719cf9754b7566e396932" ns2:_="" ns3:_="">
    <xsd:import namespace="e80b6979-5646-4e71-8be2-624790abfb1c"/>
    <xsd:import namespace="3715777f-8981-461c-804d-afa93fd342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0b6979-5646-4e71-8be2-624790abfb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תגיות תמונה" ma:readOnly="false" ma:fieldId="{5cf76f15-5ced-4ddc-b409-7134ff3c332f}" ma:taxonomyMulti="true" ma:sspId="a557658c-0fa3-4305-8778-78d8ea3b7e7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15777f-8981-461c-804d-afa93fd342d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משותף עם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משותף עם פרטים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287d373-862f-4fae-a400-7ecbffaa76da}" ma:internalName="TaxCatchAll" ma:showField="CatchAllData" ma:web="3715777f-8981-461c-804d-afa93fd342d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סוג תוכן"/>
        <xsd:element ref="dc:title" minOccurs="0" maxOccurs="1" ma:index="4" ma:displayName="כותרת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80b6979-5646-4e71-8be2-624790abfb1c">
      <Terms xmlns="http://schemas.microsoft.com/office/infopath/2007/PartnerControls"/>
    </lcf76f155ced4ddcb4097134ff3c332f>
    <TaxCatchAll xmlns="3715777f-8981-461c-804d-afa93fd342d3" xsi:nil="true"/>
  </documentManagement>
</p:properties>
</file>

<file path=customXml/itemProps1.xml><?xml version="1.0" encoding="utf-8"?>
<ds:datastoreItem xmlns:ds="http://schemas.openxmlformats.org/officeDocument/2006/customXml" ds:itemID="{CECED637-3C91-4161-A2E8-5C4FC327DAD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0A4812-4BFA-4D47-BF84-9DE2CE9BD3D8}"/>
</file>

<file path=customXml/itemProps3.xml><?xml version="1.0" encoding="utf-8"?>
<ds:datastoreItem xmlns:ds="http://schemas.openxmlformats.org/officeDocument/2006/customXml" ds:itemID="{127E6F64-8257-4F2B-AB5D-114DCF8361F7}">
  <ds:schemaRefs>
    <ds:schemaRef ds:uri="3715777f-8981-461c-804d-afa93fd342d3"/>
    <ds:schemaRef ds:uri="e80b6979-5646-4e71-8be2-624790abfb1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991</Words>
  <Application>Microsoft Office PowerPoint</Application>
  <PresentationFormat>‫הצגה על המסך (16:9)</PresentationFormat>
  <Paragraphs>114</Paragraphs>
  <Slides>11</Slides>
  <Notes>11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11</vt:i4>
      </vt:variant>
    </vt:vector>
  </HeadingPairs>
  <TitlesOfParts>
    <vt:vector size="16" baseType="lpstr">
      <vt:lpstr>Wingdings</vt:lpstr>
      <vt:lpstr>Calibri</vt:lpstr>
      <vt:lpstr>Assistant ExtraLight</vt:lpstr>
      <vt:lpstr>Arial</vt:lpstr>
      <vt:lpstr>Simple Light</vt:lpstr>
      <vt:lpstr>מצגת של PowerPoint‏</vt:lpstr>
      <vt:lpstr>תוכן העניינים</vt:lpstr>
      <vt:lpstr>מהי "קריאה לשם הבנה"? </vt:lpstr>
      <vt:lpstr>המסקנות העיקריות</vt:lpstr>
      <vt:lpstr>בכל שלב יש לעבוד על מיומנויות שונות </vt:lpstr>
      <vt:lpstr>האם חלק מהמיומנויות חשובות יותר מאחרות? </vt:lpstr>
      <vt:lpstr>מתי אפשר לבחון מיומנויות בנפרד?</vt:lpstr>
      <vt:lpstr>מיומנויות קוגניטיביות חשובות לקריאה</vt:lpstr>
      <vt:lpstr>מיומנויות קוגניטיביות חשובות לקריאה</vt:lpstr>
      <vt:lpstr>מה הקשר בין סוג הטקסט ליכולת ההבנה?</vt:lpstr>
      <vt:lpstr>סיכום: מה דורש פיתוח ומה כבר אפשר ליישם?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Tal Livne</dc:creator>
  <cp:lastModifiedBy>Tal Livne</cp:lastModifiedBy>
  <cp:revision>28</cp:revision>
  <dcterms:modified xsi:type="dcterms:W3CDTF">2023-02-26T06:28:09Z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0x010100CDB02782ECC6F74B9C2C1CC01F2BA25F</vt:lpwstr>
  </property>
  <property fmtid="{D5CDD505-2E9C-101B-9397-08002B2CF9AE}" pid="3" name="MediaServiceImageTags">
    <vt:lpwstr/>
  </property>
</Properties>
</file>