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19"/>
  </p:notesMasterIdLst>
  <p:sldIdLst>
    <p:sldId id="256" r:id="rId5"/>
    <p:sldId id="257" r:id="rId6"/>
    <p:sldId id="261" r:id="rId7"/>
    <p:sldId id="259" r:id="rId8"/>
    <p:sldId id="269" r:id="rId9"/>
    <p:sldId id="270" r:id="rId10"/>
    <p:sldId id="271" r:id="rId11"/>
    <p:sldId id="272" r:id="rId12"/>
    <p:sldId id="273" r:id="rId13"/>
    <p:sldId id="274" r:id="rId14"/>
    <p:sldId id="275" r:id="rId15"/>
    <p:sldId id="276" r:id="rId16"/>
    <p:sldId id="277" r:id="rId17"/>
    <p:sldId id="278" r:id="rId18"/>
  </p:sldIdLst>
  <p:sldSz cx="9144000" cy="5143500" type="screen16x9"/>
  <p:notesSz cx="6858000" cy="9144000"/>
  <p:embeddedFontLst>
    <p:embeddedFont>
      <p:font typeface="Assistant" panose="00000500000000000000" pitchFamily="2" charset="-79"/>
      <p:regular r:id="rId20"/>
      <p:bold r:id="rId21"/>
    </p:embeddedFont>
    <p:embeddedFont>
      <p:font typeface="Assistant ExtraLight" panose="00000300000000000000" pitchFamily="2" charset="-79"/>
      <p:regular r:id="rId22"/>
      <p:bold r:id="rId23"/>
    </p:embeddedFont>
    <p:embeddedFont>
      <p:font typeface="Calibri" panose="020F0502020204030204"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elet Rose" initials="AR" lastIdx="4" clrIdx="0"/>
  <p:cmAuthor id="2" name="גב' לירון פרימור גרינפלד" initials="גלפג" lastIdx="5" clrIdx="1"/>
  <p:cmAuthor id="3" name="Esty" initials="E" lastIdx="6" clrIdx="2"/>
  <p:cmAuthor id="4" name="Tal Livne" initials="TL" lastIdx="1" clrIdx="3">
    <p:extLst>
      <p:ext uri="{19B8F6BF-5375-455C-9EA6-DF929625EA0E}">
        <p15:presenceInfo xmlns:p15="http://schemas.microsoft.com/office/powerpoint/2012/main" userId="S-1-5-21-606772748-477572614-688488514-42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5788"/>
    <a:srgbClr val="0944A1"/>
    <a:srgbClr val="0F4937"/>
    <a:srgbClr val="961A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30774A-21FF-496F-9B77-F098BAF2356A}" v="1" dt="2021-10-26T11:57:14.8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14" y="54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7.fntdata"/><Relationship Id="rId3" Type="http://schemas.openxmlformats.org/officeDocument/2006/relationships/customXml" Target="../customXml/item3.xml"/><Relationship Id="rId21" Type="http://schemas.openxmlformats.org/officeDocument/2006/relationships/font" Target="fonts/font2.fntdata"/><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6.fntdata"/><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1.fntdata"/><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5.fntdata"/><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4.fntdata"/><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notesMaster" Target="notesMasters/notesMaster1.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l Livne" userId="6d288f0b-27bf-4242-b9ed-ab555415793f" providerId="ADAL" clId="{F09F6377-6AFD-41CD-8883-4F0BC2C259EE}"/>
    <pc:docChg chg="custSel modSld">
      <pc:chgData name="Tal Livne" userId="6d288f0b-27bf-4242-b9ed-ab555415793f" providerId="ADAL" clId="{F09F6377-6AFD-41CD-8883-4F0BC2C259EE}" dt="2021-08-04T05:15:51.029" v="512" actId="6549"/>
      <pc:docMkLst>
        <pc:docMk/>
      </pc:docMkLst>
      <pc:sldChg chg="modSp delCm">
        <pc:chgData name="Tal Livne" userId="6d288f0b-27bf-4242-b9ed-ab555415793f" providerId="ADAL" clId="{F09F6377-6AFD-41CD-8883-4F0BC2C259EE}" dt="2021-07-27T05:59:17.357" v="6"/>
        <pc:sldMkLst>
          <pc:docMk/>
          <pc:sldMk cId="0" sldId="261"/>
        </pc:sldMkLst>
        <pc:spChg chg="mod">
          <ac:chgData name="Tal Livne" userId="6d288f0b-27bf-4242-b9ed-ab555415793f" providerId="ADAL" clId="{F09F6377-6AFD-41CD-8883-4F0BC2C259EE}" dt="2021-07-27T05:59:01.698" v="4" actId="1076"/>
          <ac:spMkLst>
            <pc:docMk/>
            <pc:sldMk cId="0" sldId="261"/>
            <ac:spMk id="121" creationId="{00000000-0000-0000-0000-000000000000}"/>
          </ac:spMkLst>
        </pc:spChg>
        <pc:spChg chg="mod">
          <ac:chgData name="Tal Livne" userId="6d288f0b-27bf-4242-b9ed-ab555415793f" providerId="ADAL" clId="{F09F6377-6AFD-41CD-8883-4F0BC2C259EE}" dt="2021-07-27T05:58:55.242" v="3" actId="1076"/>
          <ac:spMkLst>
            <pc:docMk/>
            <pc:sldMk cId="0" sldId="261"/>
            <ac:spMk id="122" creationId="{00000000-0000-0000-0000-000000000000}"/>
          </ac:spMkLst>
        </pc:spChg>
      </pc:sldChg>
      <pc:sldChg chg="modSp delCm modNotesTx">
        <pc:chgData name="Tal Livne" userId="6d288f0b-27bf-4242-b9ed-ab555415793f" providerId="ADAL" clId="{F09F6377-6AFD-41CD-8883-4F0BC2C259EE}" dt="2021-08-04T05:15:51.029" v="512" actId="6549"/>
        <pc:sldMkLst>
          <pc:docMk/>
          <pc:sldMk cId="4057566908" sldId="269"/>
        </pc:sldMkLst>
        <pc:spChg chg="mod">
          <ac:chgData name="Tal Livne" userId="6d288f0b-27bf-4242-b9ed-ab555415793f" providerId="ADAL" clId="{F09F6377-6AFD-41CD-8883-4F0BC2C259EE}" dt="2021-07-27T08:56:22.537" v="274" actId="20577"/>
          <ac:spMkLst>
            <pc:docMk/>
            <pc:sldMk cId="4057566908" sldId="269"/>
            <ac:spMk id="10" creationId="{00000000-0000-0000-0000-000000000000}"/>
          </ac:spMkLst>
        </pc:spChg>
      </pc:sldChg>
      <pc:sldChg chg="modSp delCm">
        <pc:chgData name="Tal Livne" userId="6d288f0b-27bf-4242-b9ed-ab555415793f" providerId="ADAL" clId="{F09F6377-6AFD-41CD-8883-4F0BC2C259EE}" dt="2021-07-27T06:06:19.973" v="16"/>
        <pc:sldMkLst>
          <pc:docMk/>
          <pc:sldMk cId="2020950378" sldId="271"/>
        </pc:sldMkLst>
        <pc:graphicFrameChg chg="mod modGraphic">
          <ac:chgData name="Tal Livne" userId="6d288f0b-27bf-4242-b9ed-ab555415793f" providerId="ADAL" clId="{F09F6377-6AFD-41CD-8883-4F0BC2C259EE}" dt="2021-07-27T06:06:13.304" v="15"/>
          <ac:graphicFrameMkLst>
            <pc:docMk/>
            <pc:sldMk cId="2020950378" sldId="271"/>
            <ac:graphicFrameMk id="4" creationId="{00000000-0000-0000-0000-000000000000}"/>
          </ac:graphicFrameMkLst>
        </pc:graphicFrameChg>
      </pc:sldChg>
      <pc:sldChg chg="modSp delCm">
        <pc:chgData name="Tal Livne" userId="6d288f0b-27bf-4242-b9ed-ab555415793f" providerId="ADAL" clId="{F09F6377-6AFD-41CD-8883-4F0BC2C259EE}" dt="2021-07-27T09:00:54.607" v="312" actId="20577"/>
        <pc:sldMkLst>
          <pc:docMk/>
          <pc:sldMk cId="2561794421" sldId="272"/>
        </pc:sldMkLst>
        <pc:spChg chg="mod">
          <ac:chgData name="Tal Livne" userId="6d288f0b-27bf-4242-b9ed-ab555415793f" providerId="ADAL" clId="{F09F6377-6AFD-41CD-8883-4F0BC2C259EE}" dt="2021-07-27T09:00:54.607" v="312" actId="20577"/>
          <ac:spMkLst>
            <pc:docMk/>
            <pc:sldMk cId="2561794421" sldId="272"/>
            <ac:spMk id="51" creationId="{00000000-0000-0000-0000-000000000000}"/>
          </ac:spMkLst>
        </pc:spChg>
      </pc:sldChg>
      <pc:sldChg chg="delSp modSp addCm delCm">
        <pc:chgData name="Tal Livne" userId="6d288f0b-27bf-4242-b9ed-ab555415793f" providerId="ADAL" clId="{F09F6377-6AFD-41CD-8883-4F0BC2C259EE}" dt="2021-07-27T09:43:44.157" v="511" actId="20577"/>
        <pc:sldMkLst>
          <pc:docMk/>
          <pc:sldMk cId="2995240444" sldId="274"/>
        </pc:sldMkLst>
        <pc:spChg chg="mod">
          <ac:chgData name="Tal Livne" userId="6d288f0b-27bf-4242-b9ed-ab555415793f" providerId="ADAL" clId="{F09F6377-6AFD-41CD-8883-4F0BC2C259EE}" dt="2021-07-27T09:43:27.210" v="510" actId="207"/>
          <ac:spMkLst>
            <pc:docMk/>
            <pc:sldMk cId="2995240444" sldId="274"/>
            <ac:spMk id="3" creationId="{00000000-0000-0000-0000-000000000000}"/>
          </ac:spMkLst>
        </pc:spChg>
        <pc:spChg chg="mod">
          <ac:chgData name="Tal Livne" userId="6d288f0b-27bf-4242-b9ed-ab555415793f" providerId="ADAL" clId="{F09F6377-6AFD-41CD-8883-4F0BC2C259EE}" dt="2021-07-27T09:43:44.157" v="511" actId="20577"/>
          <ac:spMkLst>
            <pc:docMk/>
            <pc:sldMk cId="2995240444" sldId="274"/>
            <ac:spMk id="6" creationId="{00000000-0000-0000-0000-000000000000}"/>
          </ac:spMkLst>
        </pc:spChg>
        <pc:spChg chg="del">
          <ac:chgData name="Tal Livne" userId="6d288f0b-27bf-4242-b9ed-ab555415793f" providerId="ADAL" clId="{F09F6377-6AFD-41CD-8883-4F0BC2C259EE}" dt="2021-07-27T09:05:42.118" v="388" actId="478"/>
          <ac:spMkLst>
            <pc:docMk/>
            <pc:sldMk cId="2995240444" sldId="274"/>
            <ac:spMk id="8" creationId="{00000000-0000-0000-0000-000000000000}"/>
          </ac:spMkLst>
        </pc:spChg>
      </pc:sldChg>
      <pc:sldChg chg="delSp modSp delCm">
        <pc:chgData name="Tal Livne" userId="6d288f0b-27bf-4242-b9ed-ab555415793f" providerId="ADAL" clId="{F09F6377-6AFD-41CD-8883-4F0BC2C259EE}" dt="2021-07-27T06:11:30.505" v="77" actId="1076"/>
        <pc:sldMkLst>
          <pc:docMk/>
          <pc:sldMk cId="2395372229" sldId="275"/>
        </pc:sldMkLst>
        <pc:spChg chg="del">
          <ac:chgData name="Tal Livne" userId="6d288f0b-27bf-4242-b9ed-ab555415793f" providerId="ADAL" clId="{F09F6377-6AFD-41CD-8883-4F0BC2C259EE}" dt="2021-07-27T06:09:33.895" v="57"/>
          <ac:spMkLst>
            <pc:docMk/>
            <pc:sldMk cId="2395372229" sldId="275"/>
            <ac:spMk id="159" creationId="{00000000-0000-0000-0000-000000000000}"/>
          </ac:spMkLst>
        </pc:spChg>
        <pc:spChg chg="mod">
          <ac:chgData name="Tal Livne" userId="6d288f0b-27bf-4242-b9ed-ab555415793f" providerId="ADAL" clId="{F09F6377-6AFD-41CD-8883-4F0BC2C259EE}" dt="2021-07-27T06:11:30.505" v="77" actId="1076"/>
          <ac:spMkLst>
            <pc:docMk/>
            <pc:sldMk cId="2395372229" sldId="275"/>
            <ac:spMk id="160" creationId="{00000000-0000-0000-0000-000000000000}"/>
          </ac:spMkLst>
        </pc:spChg>
      </pc:sldChg>
      <pc:sldChg chg="addSp delSp modSp delCm">
        <pc:chgData name="Tal Livne" userId="6d288f0b-27bf-4242-b9ed-ab555415793f" providerId="ADAL" clId="{F09F6377-6AFD-41CD-8883-4F0BC2C259EE}" dt="2021-07-27T06:11:22.682" v="76" actId="1076"/>
        <pc:sldMkLst>
          <pc:docMk/>
          <pc:sldMk cId="1104239558" sldId="276"/>
        </pc:sldMkLst>
        <pc:spChg chg="mod">
          <ac:chgData name="Tal Livne" userId="6d288f0b-27bf-4242-b9ed-ab555415793f" providerId="ADAL" clId="{F09F6377-6AFD-41CD-8883-4F0BC2C259EE}" dt="2021-07-27T06:11:22.682" v="76" actId="1076"/>
          <ac:spMkLst>
            <pc:docMk/>
            <pc:sldMk cId="1104239558" sldId="276"/>
            <ac:spMk id="7" creationId="{41F3D11E-5785-410B-97B6-219B9A27B6B1}"/>
          </ac:spMkLst>
        </pc:spChg>
        <pc:spChg chg="mod">
          <ac:chgData name="Tal Livne" userId="6d288f0b-27bf-4242-b9ed-ab555415793f" providerId="ADAL" clId="{F09F6377-6AFD-41CD-8883-4F0BC2C259EE}" dt="2021-07-27T06:11:22.682" v="76" actId="1076"/>
          <ac:spMkLst>
            <pc:docMk/>
            <pc:sldMk cId="1104239558" sldId="276"/>
            <ac:spMk id="8" creationId="{2DB069AB-79D7-4DDF-9556-E640B4A1F078}"/>
          </ac:spMkLst>
        </pc:spChg>
        <pc:spChg chg="add mod">
          <ac:chgData name="Tal Livne" userId="6d288f0b-27bf-4242-b9ed-ab555415793f" providerId="ADAL" clId="{F09F6377-6AFD-41CD-8883-4F0BC2C259EE}" dt="2021-07-27T06:11:08.209" v="75" actId="20577"/>
          <ac:spMkLst>
            <pc:docMk/>
            <pc:sldMk cId="1104239558" sldId="276"/>
            <ac:spMk id="10" creationId="{B8C11462-2D08-41E4-B2AC-D9E5A03657EB}"/>
          </ac:spMkLst>
        </pc:spChg>
        <pc:spChg chg="mod">
          <ac:chgData name="Tal Livne" userId="6d288f0b-27bf-4242-b9ed-ab555415793f" providerId="ADAL" clId="{F09F6377-6AFD-41CD-8883-4F0BC2C259EE}" dt="2021-07-27T06:11:22.682" v="76" actId="1076"/>
          <ac:spMkLst>
            <pc:docMk/>
            <pc:sldMk cId="1104239558" sldId="276"/>
            <ac:spMk id="11" creationId="{E6FEB62B-D3C2-4217-AAEE-907F4CB9D398}"/>
          </ac:spMkLst>
        </pc:spChg>
        <pc:spChg chg="del mod">
          <ac:chgData name="Tal Livne" userId="6d288f0b-27bf-4242-b9ed-ab555415793f" providerId="ADAL" clId="{F09F6377-6AFD-41CD-8883-4F0BC2C259EE}" dt="2021-07-27T06:10:54.736" v="64" actId="478"/>
          <ac:spMkLst>
            <pc:docMk/>
            <pc:sldMk cId="1104239558" sldId="276"/>
            <ac:spMk id="159" creationId="{00000000-0000-0000-0000-000000000000}"/>
          </ac:spMkLst>
        </pc:spChg>
        <pc:cxnChg chg="mod">
          <ac:chgData name="Tal Livne" userId="6d288f0b-27bf-4242-b9ed-ab555415793f" providerId="ADAL" clId="{F09F6377-6AFD-41CD-8883-4F0BC2C259EE}" dt="2021-07-27T06:11:22.682" v="76" actId="1076"/>
          <ac:cxnSpMkLst>
            <pc:docMk/>
            <pc:sldMk cId="1104239558" sldId="276"/>
            <ac:cxnSpMk id="9" creationId="{DA149236-B86C-40C0-B189-291CB692CB6D}"/>
          </ac:cxnSpMkLst>
        </pc:cxnChg>
      </pc:sldChg>
      <pc:sldChg chg="modSp delCm">
        <pc:chgData name="Tal Livne" userId="6d288f0b-27bf-4242-b9ed-ab555415793f" providerId="ADAL" clId="{F09F6377-6AFD-41CD-8883-4F0BC2C259EE}" dt="2021-07-27T09:09:13.308" v="391"/>
        <pc:sldMkLst>
          <pc:docMk/>
          <pc:sldMk cId="4241971652" sldId="277"/>
        </pc:sldMkLst>
        <pc:spChg chg="mod">
          <ac:chgData name="Tal Livne" userId="6d288f0b-27bf-4242-b9ed-ab555415793f" providerId="ADAL" clId="{F09F6377-6AFD-41CD-8883-4F0BC2C259EE}" dt="2021-07-27T06:03:46.495" v="9"/>
          <ac:spMkLst>
            <pc:docMk/>
            <pc:sldMk cId="4241971652" sldId="277"/>
            <ac:spMk id="7" creationId="{41F3D11E-5785-410B-97B6-219B9A27B6B1}"/>
          </ac:spMkLst>
        </pc:spChg>
      </pc:sldChg>
      <pc:sldChg chg="modSp delCm modCm">
        <pc:chgData name="Tal Livne" userId="6d288f0b-27bf-4242-b9ed-ab555415793f" providerId="ADAL" clId="{F09F6377-6AFD-41CD-8883-4F0BC2C259EE}" dt="2021-07-27T09:14:13.954" v="505" actId="20577"/>
        <pc:sldMkLst>
          <pc:docMk/>
          <pc:sldMk cId="3279630077" sldId="278"/>
        </pc:sldMkLst>
        <pc:spChg chg="mod">
          <ac:chgData name="Tal Livne" userId="6d288f0b-27bf-4242-b9ed-ab555415793f" providerId="ADAL" clId="{F09F6377-6AFD-41CD-8883-4F0BC2C259EE}" dt="2021-07-27T09:11:50.813" v="492" actId="20577"/>
          <ac:spMkLst>
            <pc:docMk/>
            <pc:sldMk cId="3279630077" sldId="278"/>
            <ac:spMk id="7" creationId="{41F3D11E-5785-410B-97B6-219B9A27B6B1}"/>
          </ac:spMkLst>
        </pc:spChg>
        <pc:spChg chg="mod">
          <ac:chgData name="Tal Livne" userId="6d288f0b-27bf-4242-b9ed-ab555415793f" providerId="ADAL" clId="{F09F6377-6AFD-41CD-8883-4F0BC2C259EE}" dt="2021-07-27T09:14:13.954" v="505" actId="20577"/>
          <ac:spMkLst>
            <pc:docMk/>
            <pc:sldMk cId="3279630077" sldId="278"/>
            <ac:spMk id="10" creationId="{46D7C30D-182A-47C4-AAC7-3221A2CE3DFE}"/>
          </ac:spMkLst>
        </pc:spChg>
      </pc:sldChg>
    </pc:docChg>
  </pc:docChgLst>
  <pc:docChgLst>
    <pc:chgData name="Tal Livne" userId="6d288f0b-27bf-4242-b9ed-ab555415793f" providerId="ADAL" clId="{1830774A-21FF-496F-9B77-F098BAF2356A}"/>
    <pc:docChg chg="custSel modSld">
      <pc:chgData name="Tal Livne" userId="6d288f0b-27bf-4242-b9ed-ab555415793f" providerId="ADAL" clId="{1830774A-21FF-496F-9B77-F098BAF2356A}" dt="2021-10-27T07:12:55.005" v="134" actId="20577"/>
      <pc:docMkLst>
        <pc:docMk/>
      </pc:docMkLst>
      <pc:sldChg chg="modSp mod">
        <pc:chgData name="Tal Livne" userId="6d288f0b-27bf-4242-b9ed-ab555415793f" providerId="ADAL" clId="{1830774A-21FF-496F-9B77-F098BAF2356A}" dt="2021-10-27T07:12:55.005" v="134" actId="20577"/>
        <pc:sldMkLst>
          <pc:docMk/>
          <pc:sldMk cId="0" sldId="256"/>
        </pc:sldMkLst>
        <pc:spChg chg="mod">
          <ac:chgData name="Tal Livne" userId="6d288f0b-27bf-4242-b9ed-ab555415793f" providerId="ADAL" clId="{1830774A-21FF-496F-9B77-F098BAF2356A}" dt="2021-10-27T07:12:55.005" v="134" actId="20577"/>
          <ac:spMkLst>
            <pc:docMk/>
            <pc:sldMk cId="0" sldId="256"/>
            <ac:spMk id="64" creationId="{00000000-0000-0000-0000-000000000000}"/>
          </ac:spMkLst>
        </pc:spChg>
      </pc:sldChg>
      <pc:sldChg chg="modSp mod">
        <pc:chgData name="Tal Livne" userId="6d288f0b-27bf-4242-b9ed-ab555415793f" providerId="ADAL" clId="{1830774A-21FF-496F-9B77-F098BAF2356A}" dt="2021-10-26T11:54:02.372" v="20" actId="20577"/>
        <pc:sldMkLst>
          <pc:docMk/>
          <pc:sldMk cId="2079384022" sldId="270"/>
        </pc:sldMkLst>
        <pc:spChg chg="mod">
          <ac:chgData name="Tal Livne" userId="6d288f0b-27bf-4242-b9ed-ab555415793f" providerId="ADAL" clId="{1830774A-21FF-496F-9B77-F098BAF2356A}" dt="2021-10-26T11:54:02.372" v="20" actId="20577"/>
          <ac:spMkLst>
            <pc:docMk/>
            <pc:sldMk cId="2079384022" sldId="270"/>
            <ac:spMk id="16" creationId="{00000000-0000-0000-0000-000000000000}"/>
          </ac:spMkLst>
        </pc:spChg>
      </pc:sldChg>
      <pc:sldChg chg="modSp mod">
        <pc:chgData name="Tal Livne" userId="6d288f0b-27bf-4242-b9ed-ab555415793f" providerId="ADAL" clId="{1830774A-21FF-496F-9B77-F098BAF2356A}" dt="2021-10-26T11:57:14.871" v="68"/>
        <pc:sldMkLst>
          <pc:docMk/>
          <pc:sldMk cId="2020950378" sldId="271"/>
        </pc:sldMkLst>
        <pc:spChg chg="mod">
          <ac:chgData name="Tal Livne" userId="6d288f0b-27bf-4242-b9ed-ab555415793f" providerId="ADAL" clId="{1830774A-21FF-496F-9B77-F098BAF2356A}" dt="2021-10-26T11:56:27.277" v="67" actId="1076"/>
          <ac:spMkLst>
            <pc:docMk/>
            <pc:sldMk cId="2020950378" sldId="271"/>
            <ac:spMk id="7" creationId="{00000000-0000-0000-0000-000000000000}"/>
          </ac:spMkLst>
        </pc:spChg>
        <pc:spChg chg="mod">
          <ac:chgData name="Tal Livne" userId="6d288f0b-27bf-4242-b9ed-ab555415793f" providerId="ADAL" clId="{1830774A-21FF-496F-9B77-F098BAF2356A}" dt="2021-10-26T11:55:35.064" v="64" actId="20577"/>
          <ac:spMkLst>
            <pc:docMk/>
            <pc:sldMk cId="2020950378" sldId="271"/>
            <ac:spMk id="16" creationId="{00000000-0000-0000-0000-000000000000}"/>
          </ac:spMkLst>
        </pc:spChg>
        <pc:graphicFrameChg chg="mod modGraphic">
          <ac:chgData name="Tal Livne" userId="6d288f0b-27bf-4242-b9ed-ab555415793f" providerId="ADAL" clId="{1830774A-21FF-496F-9B77-F098BAF2356A}" dt="2021-10-26T11:57:14.871" v="68"/>
          <ac:graphicFrameMkLst>
            <pc:docMk/>
            <pc:sldMk cId="2020950378" sldId="271"/>
            <ac:graphicFrameMk id="4" creationId="{00000000-0000-0000-0000-000000000000}"/>
          </ac:graphicFrameMkLst>
        </pc:graphicFrameChg>
      </pc:sldChg>
      <pc:sldChg chg="modSp mod">
        <pc:chgData name="Tal Livne" userId="6d288f0b-27bf-4242-b9ed-ab555415793f" providerId="ADAL" clId="{1830774A-21FF-496F-9B77-F098BAF2356A}" dt="2021-10-27T05:23:44.335" v="117" actId="20577"/>
        <pc:sldMkLst>
          <pc:docMk/>
          <pc:sldMk cId="21671939" sldId="273"/>
        </pc:sldMkLst>
        <pc:spChg chg="mod">
          <ac:chgData name="Tal Livne" userId="6d288f0b-27bf-4242-b9ed-ab555415793f" providerId="ADAL" clId="{1830774A-21FF-496F-9B77-F098BAF2356A}" dt="2021-10-27T05:23:14.724" v="101" actId="20577"/>
          <ac:spMkLst>
            <pc:docMk/>
            <pc:sldMk cId="21671939" sldId="273"/>
            <ac:spMk id="7" creationId="{00000000-0000-0000-0000-000000000000}"/>
          </ac:spMkLst>
        </pc:spChg>
        <pc:spChg chg="mod">
          <ac:chgData name="Tal Livne" userId="6d288f0b-27bf-4242-b9ed-ab555415793f" providerId="ADAL" clId="{1830774A-21FF-496F-9B77-F098BAF2356A}" dt="2021-10-27T05:23:24.821" v="102" actId="20577"/>
          <ac:spMkLst>
            <pc:docMk/>
            <pc:sldMk cId="21671939" sldId="273"/>
            <ac:spMk id="9" creationId="{00000000-0000-0000-0000-000000000000}"/>
          </ac:spMkLst>
        </pc:spChg>
        <pc:spChg chg="mod">
          <ac:chgData name="Tal Livne" userId="6d288f0b-27bf-4242-b9ed-ab555415793f" providerId="ADAL" clId="{1830774A-21FF-496F-9B77-F098BAF2356A}" dt="2021-10-27T05:23:44.335" v="117" actId="20577"/>
          <ac:spMkLst>
            <pc:docMk/>
            <pc:sldMk cId="21671939" sldId="273"/>
            <ac:spMk id="10" creationId="{00000000-0000-0000-0000-000000000000}"/>
          </ac:spMkLst>
        </pc:spChg>
        <pc:spChg chg="mod">
          <ac:chgData name="Tal Livne" userId="6d288f0b-27bf-4242-b9ed-ab555415793f" providerId="ADAL" clId="{1830774A-21FF-496F-9B77-F098BAF2356A}" dt="2021-10-27T05:23:04.388" v="100" actId="20577"/>
          <ac:spMkLst>
            <pc:docMk/>
            <pc:sldMk cId="21671939" sldId="273"/>
            <ac:spMk id="16" creationId="{00000000-0000-0000-0000-000000000000}"/>
          </ac:spMkLst>
        </pc:spChg>
      </pc:sldChg>
      <pc:sldChg chg="modSp mod">
        <pc:chgData name="Tal Livne" userId="6d288f0b-27bf-4242-b9ed-ab555415793f" providerId="ADAL" clId="{1830774A-21FF-496F-9B77-F098BAF2356A}" dt="2021-10-27T05:24:18.555" v="118" actId="20577"/>
        <pc:sldMkLst>
          <pc:docMk/>
          <pc:sldMk cId="2995240444" sldId="274"/>
        </pc:sldMkLst>
        <pc:spChg chg="mod">
          <ac:chgData name="Tal Livne" userId="6d288f0b-27bf-4242-b9ed-ab555415793f" providerId="ADAL" clId="{1830774A-21FF-496F-9B77-F098BAF2356A}" dt="2021-10-27T05:24:18.555" v="118" actId="20577"/>
          <ac:spMkLst>
            <pc:docMk/>
            <pc:sldMk cId="2995240444" sldId="274"/>
            <ac:spMk id="3" creationId="{00000000-0000-0000-0000-000000000000}"/>
          </ac:spMkLst>
        </pc:spChg>
      </pc:sldChg>
      <pc:sldChg chg="modSp mod">
        <pc:chgData name="Tal Livne" userId="6d288f0b-27bf-4242-b9ed-ab555415793f" providerId="ADAL" clId="{1830774A-21FF-496F-9B77-F098BAF2356A}" dt="2021-10-27T05:24:57.275" v="124" actId="20577"/>
        <pc:sldMkLst>
          <pc:docMk/>
          <pc:sldMk cId="1104239558" sldId="276"/>
        </pc:sldMkLst>
        <pc:spChg chg="mod">
          <ac:chgData name="Tal Livne" userId="6d288f0b-27bf-4242-b9ed-ab555415793f" providerId="ADAL" clId="{1830774A-21FF-496F-9B77-F098BAF2356A}" dt="2021-10-26T12:01:22.795" v="93" actId="20577"/>
          <ac:spMkLst>
            <pc:docMk/>
            <pc:sldMk cId="1104239558" sldId="276"/>
            <ac:spMk id="7" creationId="{41F3D11E-5785-410B-97B6-219B9A27B6B1}"/>
          </ac:spMkLst>
        </pc:spChg>
        <pc:spChg chg="mod">
          <ac:chgData name="Tal Livne" userId="6d288f0b-27bf-4242-b9ed-ab555415793f" providerId="ADAL" clId="{1830774A-21FF-496F-9B77-F098BAF2356A}" dt="2021-10-27T05:24:57.275" v="124" actId="20577"/>
          <ac:spMkLst>
            <pc:docMk/>
            <pc:sldMk cId="1104239558" sldId="276"/>
            <ac:spMk id="11" creationId="{E6FEB62B-D3C2-4217-AAEE-907F4CB9D39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47427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dab032f759_0_1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dab032f759_0_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63363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9494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18776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57884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17654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dab032f759_0_18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dab032f759_0_18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dab032f759_0_8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dab032f759_0_8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dab032f759_0_1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dab032f759_0_1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424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42731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34894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46509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dab032f759_0_1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dab032f759_0_1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60430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פריסה מותאמת אישית 1">
  <p:cSld name="CUSTOM">
    <p:spTree>
      <p:nvGrpSpPr>
        <p:cNvPr id="1" name="Shape 50"/>
        <p:cNvGrpSpPr/>
        <p:nvPr/>
      </p:nvGrpSpPr>
      <p:grpSpPr>
        <a:xfrm>
          <a:off x="0" y="0"/>
          <a:ext cx="0" cy="0"/>
          <a:chOff x="0" y="0"/>
          <a:chExt cx="0" cy="0"/>
        </a:xfrm>
      </p:grpSpPr>
      <p:sp>
        <p:nvSpPr>
          <p:cNvPr id="51" name="Google Shape;51;p13"/>
          <p:cNvSpPr/>
          <p:nvPr/>
        </p:nvSpPr>
        <p:spPr>
          <a:xfrm>
            <a:off x="188575" y="188575"/>
            <a:ext cx="8772000" cy="4727400"/>
          </a:xfrm>
          <a:prstGeom prst="roundRect">
            <a:avLst>
              <a:gd name="adj" fmla="val 3504"/>
            </a:avLst>
          </a:prstGeom>
          <a:no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3"/>
          <p:cNvSpPr/>
          <p:nvPr/>
        </p:nvSpPr>
        <p:spPr>
          <a:xfrm>
            <a:off x="8368600" y="39025"/>
            <a:ext cx="696000" cy="572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3"/>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rmAutofit/>
          </a:bodyPr>
          <a:lstStyle>
            <a:lvl1pPr lvl="0" rtl="1">
              <a:spcBef>
                <a:spcPts val="0"/>
              </a:spcBef>
              <a:spcAft>
                <a:spcPts val="0"/>
              </a:spcAft>
              <a:buSzPts val="2400"/>
              <a:buNone/>
              <a:defRPr sz="2400"/>
            </a:lvl1pPr>
            <a:lvl2pPr lvl="1"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2pPr>
            <a:lvl3pPr lvl="2"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3pPr>
            <a:lvl4pPr lvl="3"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4pPr>
            <a:lvl5pPr lvl="4"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5pPr>
            <a:lvl6pPr lvl="5"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6pPr>
            <a:lvl7pPr lvl="6"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7pPr>
            <a:lvl8pPr lvl="7"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8pPr>
            <a:lvl9pPr lvl="8" rtl="1">
              <a:spcBef>
                <a:spcPts val="0"/>
              </a:spcBef>
              <a:spcAft>
                <a:spcPts val="0"/>
              </a:spcAft>
              <a:buSzPts val="2400"/>
              <a:buFont typeface="Assistant ExtraLight"/>
              <a:buNone/>
              <a:defRPr sz="2400">
                <a:latin typeface="Assistant ExtraLight"/>
                <a:ea typeface="Assistant ExtraLight"/>
                <a:cs typeface="Assistant ExtraLight"/>
                <a:sym typeface="Assistant ExtraLight"/>
              </a:defRPr>
            </a:lvl9pPr>
          </a:lstStyle>
          <a:p>
            <a:endParaRPr/>
          </a:p>
        </p:txBody>
      </p:sp>
      <p:sp>
        <p:nvSpPr>
          <p:cNvPr id="54" name="Google Shape;54;p13"/>
          <p:cNvSpPr/>
          <p:nvPr/>
        </p:nvSpPr>
        <p:spPr>
          <a:xfrm>
            <a:off x="8375675" y="29175"/>
            <a:ext cx="728400" cy="524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p:nvPr/>
        </p:nvSpPr>
        <p:spPr>
          <a:xfrm>
            <a:off x="8693998" y="178973"/>
            <a:ext cx="286200" cy="286200"/>
          </a:xfrm>
          <a:prstGeom prst="roundRect">
            <a:avLst>
              <a:gd name="adj" fmla="val 2838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3"/>
          <p:cNvSpPr/>
          <p:nvPr/>
        </p:nvSpPr>
        <p:spPr>
          <a:xfrm>
            <a:off x="8606272" y="75005"/>
            <a:ext cx="286200" cy="286200"/>
          </a:xfrm>
          <a:prstGeom prst="roundRect">
            <a:avLst>
              <a:gd name="adj" fmla="val 28383"/>
            </a:avLst>
          </a:prstGeom>
          <a:solidFill>
            <a:srgbClr val="087B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p:nvPr/>
        </p:nvSpPr>
        <p:spPr>
          <a:xfrm>
            <a:off x="57700" y="4652975"/>
            <a:ext cx="979500" cy="490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13"/>
          <p:cNvSpPr txBox="1">
            <a:spLocks noGrp="1"/>
          </p:cNvSpPr>
          <p:nvPr>
            <p:ph type="body" idx="1"/>
          </p:nvPr>
        </p:nvSpPr>
        <p:spPr>
          <a:xfrm>
            <a:off x="311700" y="1152475"/>
            <a:ext cx="7992300" cy="3416400"/>
          </a:xfrm>
          <a:prstGeom prst="rect">
            <a:avLst/>
          </a:prstGeom>
        </p:spPr>
        <p:txBody>
          <a:bodyPr spcFirstLastPara="1" wrap="square" lIns="91425" tIns="91425" rIns="91425" bIns="91425" anchor="t" anchorCtr="0">
            <a:normAutofit/>
          </a:bodyPr>
          <a:lstStyle>
            <a:lvl1pPr marL="457200" lvl="0" indent="-342900" rtl="1">
              <a:lnSpc>
                <a:spcPct val="115000"/>
              </a:lnSpc>
              <a:spcBef>
                <a:spcPts val="0"/>
              </a:spcBef>
              <a:spcAft>
                <a:spcPts val="0"/>
              </a:spcAft>
              <a:buClr>
                <a:srgbClr val="087BF8"/>
              </a:buClr>
              <a:buSzPts val="1800"/>
              <a:buFont typeface="Assistant ExtraLight"/>
              <a:buChar char="●"/>
              <a:defRPr sz="1800">
                <a:solidFill>
                  <a:schemeClr val="dk2"/>
                </a:solidFill>
                <a:latin typeface="Assistant ExtraLight"/>
                <a:ea typeface="Assistant ExtraLight"/>
                <a:cs typeface="Assistant ExtraLight"/>
                <a:sym typeface="Assistant ExtraLight"/>
              </a:defRPr>
            </a:lvl1pPr>
            <a:lvl2pPr marL="914400" lvl="1"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2pPr>
            <a:lvl3pPr marL="1371600" lvl="2"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3pPr>
            <a:lvl4pPr marL="1828800" lvl="3"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4pPr>
            <a:lvl5pPr marL="2286000" lvl="4"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5pPr>
            <a:lvl6pPr marL="2743200" lvl="5"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6pPr>
            <a:lvl7pPr marL="3200400" lvl="6"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7pPr>
            <a:lvl8pPr marL="3657600" lvl="7" indent="-317500" rtl="1">
              <a:lnSpc>
                <a:spcPct val="115000"/>
              </a:lnSpc>
              <a:spcBef>
                <a:spcPts val="1600"/>
              </a:spcBef>
              <a:spcAft>
                <a:spcPts val="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8pPr>
            <a:lvl9pPr marL="4114800" lvl="8" indent="-317500" rtl="1">
              <a:lnSpc>
                <a:spcPct val="115000"/>
              </a:lnSpc>
              <a:spcBef>
                <a:spcPts val="1600"/>
              </a:spcBef>
              <a:spcAft>
                <a:spcPts val="1600"/>
              </a:spcAft>
              <a:buClr>
                <a:srgbClr val="087BF8"/>
              </a:buClr>
              <a:buSzPts val="1400"/>
              <a:buFont typeface="Assistant ExtraLight"/>
              <a:buChar char="○"/>
              <a:defRPr>
                <a:solidFill>
                  <a:schemeClr val="dk2"/>
                </a:solidFill>
                <a:latin typeface="Assistant ExtraLight"/>
                <a:ea typeface="Assistant ExtraLight"/>
                <a:cs typeface="Assistant ExtraLight"/>
                <a:sym typeface="Assistant ExtraLigh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meyda.education.gov.il/files/Mazkirut_Pedagogit/HebrewPrimary/assessment/profileA.pdf"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slide" Target="slide7.xml"/><Relationship Id="rId4" Type="http://schemas.openxmlformats.org/officeDocument/2006/relationships/slide" Target="slide8.xml"/></Relationships>
</file>

<file path=ppt/slides/_rels/slide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p:nvPr/>
        </p:nvSpPr>
        <p:spPr>
          <a:xfrm>
            <a:off x="280050" y="415438"/>
            <a:ext cx="8583900" cy="4453500"/>
          </a:xfrm>
          <a:prstGeom prst="roundRect">
            <a:avLst>
              <a:gd name="adj" fmla="val 5142"/>
            </a:avLst>
          </a:prstGeom>
          <a:solidFill>
            <a:srgbClr val="0944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4"/>
          <p:cNvSpPr txBox="1"/>
          <p:nvPr/>
        </p:nvSpPr>
        <p:spPr>
          <a:xfrm>
            <a:off x="1514475" y="1769359"/>
            <a:ext cx="6057899" cy="1477297"/>
          </a:xfrm>
          <a:prstGeom prst="rect">
            <a:avLst/>
          </a:prstGeom>
          <a:noFill/>
          <a:ln>
            <a:noFill/>
          </a:ln>
        </p:spPr>
        <p:txBody>
          <a:bodyPr spcFirstLastPara="1" wrap="square" lIns="91425" tIns="91425" rIns="91425" bIns="91425" anchor="t" anchorCtr="0">
            <a:spAutoFit/>
          </a:bodyPr>
          <a:lstStyle/>
          <a:p>
            <a:pPr marL="0" lvl="0" indent="0" algn="ctr" rtl="1">
              <a:spcBef>
                <a:spcPts val="0"/>
              </a:spcBef>
              <a:spcAft>
                <a:spcPts val="0"/>
              </a:spcAft>
              <a:buNone/>
            </a:pPr>
            <a:r>
              <a:rPr lang="he-IL" sz="2200" b="1" dirty="0">
                <a:solidFill>
                  <a:schemeClr val="lt1"/>
                </a:solidFill>
                <a:latin typeface="Calibri"/>
                <a:ea typeface="Calibri"/>
                <a:cs typeface="Calibri"/>
                <a:sym typeface="Calibri"/>
              </a:rPr>
              <a:t>למידה בגן והתפתחות אוריינית במעבר לבית הספר</a:t>
            </a:r>
            <a:r>
              <a:rPr lang="en-GB" sz="2200" dirty="0">
                <a:solidFill>
                  <a:schemeClr val="lt1"/>
                </a:solidFill>
                <a:latin typeface="Calibri"/>
                <a:ea typeface="Calibri"/>
                <a:cs typeface="Calibri"/>
                <a:sym typeface="Calibri"/>
              </a:rPr>
              <a:t> </a:t>
            </a:r>
            <a:r>
              <a:rPr lang="he-IL" sz="2200" dirty="0">
                <a:solidFill>
                  <a:schemeClr val="lt1"/>
                </a:solidFill>
                <a:latin typeface="Calibri"/>
                <a:ea typeface="Calibri"/>
                <a:cs typeface="Calibri"/>
                <a:sym typeface="Calibri"/>
              </a:rPr>
              <a:t>פרדריק ג' מוריסון, קרול </a:t>
            </a:r>
            <a:r>
              <a:rPr lang="he-IL" sz="2200" dirty="0" err="1">
                <a:solidFill>
                  <a:schemeClr val="lt1"/>
                </a:solidFill>
                <a:latin typeface="Calibri"/>
                <a:ea typeface="Calibri"/>
                <a:cs typeface="Calibri"/>
                <a:sym typeface="Calibri"/>
              </a:rPr>
              <a:t>מקדונלנד</a:t>
            </a:r>
            <a:r>
              <a:rPr lang="he-IL" sz="2200" dirty="0">
                <a:solidFill>
                  <a:schemeClr val="lt1"/>
                </a:solidFill>
                <a:latin typeface="Calibri"/>
                <a:ea typeface="Calibri"/>
                <a:cs typeface="Calibri"/>
                <a:sym typeface="Calibri"/>
              </a:rPr>
              <a:t> </a:t>
            </a:r>
            <a:r>
              <a:rPr lang="he-IL" sz="2200" dirty="0" err="1">
                <a:solidFill>
                  <a:schemeClr val="lt1"/>
                </a:solidFill>
                <a:latin typeface="Calibri"/>
                <a:ea typeface="Calibri"/>
                <a:cs typeface="Calibri"/>
                <a:sym typeface="Calibri"/>
              </a:rPr>
              <a:t>קונור</a:t>
            </a:r>
            <a:r>
              <a:rPr lang="he-IL" sz="2200" dirty="0">
                <a:solidFill>
                  <a:schemeClr val="lt1"/>
                </a:solidFill>
                <a:latin typeface="Calibri"/>
                <a:ea typeface="Calibri"/>
                <a:cs typeface="Calibri"/>
                <a:sym typeface="Calibri"/>
              </a:rPr>
              <a:t> </a:t>
            </a:r>
            <a:r>
              <a:rPr lang="he-IL" sz="2200" dirty="0" err="1">
                <a:solidFill>
                  <a:schemeClr val="lt1"/>
                </a:solidFill>
                <a:latin typeface="Calibri"/>
                <a:ea typeface="Calibri"/>
                <a:cs typeface="Calibri"/>
                <a:sym typeface="Calibri"/>
              </a:rPr>
              <a:t>ואנמארי</a:t>
            </a:r>
            <a:r>
              <a:rPr lang="he-IL" sz="2200" dirty="0">
                <a:solidFill>
                  <a:schemeClr val="lt1"/>
                </a:solidFill>
                <a:latin typeface="Calibri"/>
                <a:ea typeface="Calibri"/>
                <a:cs typeface="Calibri"/>
                <a:sym typeface="Calibri"/>
              </a:rPr>
              <a:t> </a:t>
            </a:r>
            <a:r>
              <a:rPr lang="he-IL" sz="2200" dirty="0" err="1">
                <a:solidFill>
                  <a:schemeClr val="lt1"/>
                </a:solidFill>
                <a:latin typeface="Calibri"/>
                <a:ea typeface="Calibri"/>
                <a:cs typeface="Calibri"/>
                <a:sym typeface="Calibri"/>
              </a:rPr>
              <a:t>הינדמן</a:t>
            </a:r>
            <a:endParaRPr sz="2200" dirty="0">
              <a:solidFill>
                <a:schemeClr val="lt1"/>
              </a:solidFill>
              <a:latin typeface="Calibri"/>
              <a:ea typeface="Calibri"/>
              <a:cs typeface="Calibri"/>
              <a:sym typeface="Calibri"/>
            </a:endParaRPr>
          </a:p>
          <a:p>
            <a:pPr marL="0" lvl="0" indent="0" algn="ctr" rtl="1">
              <a:spcBef>
                <a:spcPts val="0"/>
              </a:spcBef>
              <a:spcAft>
                <a:spcPts val="0"/>
              </a:spcAft>
              <a:buNone/>
            </a:pPr>
            <a:endParaRPr sz="2200" dirty="0">
              <a:solidFill>
                <a:schemeClr val="lt1"/>
              </a:solidFill>
              <a:latin typeface="Calibri"/>
              <a:ea typeface="Calibri"/>
              <a:cs typeface="Calibri"/>
              <a:sym typeface="Calibri"/>
            </a:endParaRPr>
          </a:p>
          <a:p>
            <a:pPr marL="0" lvl="0" indent="0" algn="ctr" rtl="1">
              <a:spcBef>
                <a:spcPts val="0"/>
              </a:spcBef>
              <a:spcAft>
                <a:spcPts val="0"/>
              </a:spcAft>
              <a:buNone/>
            </a:pPr>
            <a:r>
              <a:rPr lang="he-IL" sz="1800" dirty="0">
                <a:solidFill>
                  <a:schemeClr val="lt1"/>
                </a:solidFill>
                <a:latin typeface="Calibri"/>
                <a:ea typeface="Calibri"/>
                <a:cs typeface="Calibri"/>
                <a:sym typeface="Calibri"/>
              </a:rPr>
              <a:t>ל</a:t>
            </a:r>
            <a:r>
              <a:rPr lang="en-GB" sz="1800" dirty="0" err="1">
                <a:solidFill>
                  <a:schemeClr val="lt1"/>
                </a:solidFill>
                <a:latin typeface="Calibri"/>
                <a:ea typeface="Calibri"/>
                <a:cs typeface="Calibri"/>
                <a:sym typeface="Calibri"/>
              </a:rPr>
              <a:t>עיבוד</a:t>
            </a:r>
            <a:r>
              <a:rPr lang="he-IL" sz="1800" dirty="0">
                <a:solidFill>
                  <a:schemeClr val="lt1"/>
                </a:solidFill>
                <a:latin typeface="Calibri"/>
                <a:ea typeface="Calibri"/>
                <a:cs typeface="Calibri"/>
                <a:sym typeface="Calibri"/>
              </a:rPr>
              <a:t> המאמר</a:t>
            </a:r>
            <a:endParaRPr sz="1700"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1570383" y="357657"/>
            <a:ext cx="6835717"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כיצד מתאימים תוכניות הוראה לצורכי הילדים?</a:t>
            </a:r>
            <a:endParaRPr sz="3000" dirty="0">
              <a:solidFill>
                <a:srgbClr val="285788"/>
              </a:solidFill>
            </a:endParaRPr>
          </a:p>
        </p:txBody>
      </p:sp>
      <p:sp>
        <p:nvSpPr>
          <p:cNvPr id="20" name="Google Shape;157;p23"/>
          <p:cNvSpPr txBox="1">
            <a:spLocks/>
          </p:cNvSpPr>
          <p:nvPr/>
        </p:nvSpPr>
        <p:spPr>
          <a:xfrm>
            <a:off x="6566452" y="930357"/>
            <a:ext cx="1839648"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1">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2pPr>
            <a:lvl3pPr marR="0" lvl="2"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3pPr>
            <a:lvl4pPr marR="0" lvl="3"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4pPr>
            <a:lvl5pPr marR="0" lvl="4"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5pPr>
            <a:lvl6pPr marR="0" lvl="5"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6pPr>
            <a:lvl7pPr marR="0" lvl="6"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7pPr>
            <a:lvl8pPr marR="0" lvl="7"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8pPr>
            <a:lvl9pPr marR="0" lvl="8"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9pPr>
          </a:lstStyle>
          <a:p>
            <a:pPr algn="r"/>
            <a:r>
              <a:rPr lang="he-IL" sz="2000" dirty="0">
                <a:solidFill>
                  <a:srgbClr val="285788"/>
                </a:solidFill>
                <a:latin typeface="Calibri"/>
                <a:ea typeface="Calibri"/>
                <a:cs typeface="Calibri"/>
                <a:sym typeface="Calibri"/>
              </a:rPr>
              <a:t>רמת כישורי הילד:</a:t>
            </a:r>
            <a:endParaRPr lang="he-IL" sz="2000" dirty="0">
              <a:solidFill>
                <a:srgbClr val="285788"/>
              </a:solidFill>
            </a:endParaRPr>
          </a:p>
        </p:txBody>
      </p:sp>
      <p:sp>
        <p:nvSpPr>
          <p:cNvPr id="3" name="TextBox 2"/>
          <p:cNvSpPr txBox="1"/>
          <p:nvPr/>
        </p:nvSpPr>
        <p:spPr>
          <a:xfrm>
            <a:off x="2311774" y="1358950"/>
            <a:ext cx="5174502" cy="1169551"/>
          </a:xfrm>
          <a:prstGeom prst="rect">
            <a:avLst/>
          </a:prstGeom>
          <a:noFill/>
          <a:ln w="9525">
            <a:solidFill>
              <a:schemeClr val="accent1"/>
            </a:solidFill>
          </a:ln>
        </p:spPr>
        <p:txBody>
          <a:bodyPr wrap="square" rtlCol="1">
            <a:spAutoFit/>
          </a:bodyPr>
          <a:lstStyle/>
          <a:p>
            <a:pPr algn="r" rtl="1"/>
            <a:r>
              <a:rPr lang="he-IL" dirty="0">
                <a:latin typeface="Calibri" panose="020F0502020204030204" pitchFamily="34" charset="0"/>
                <a:cs typeface="Calibri" panose="020F0502020204030204" pitchFamily="34" charset="0"/>
              </a:rPr>
              <a:t>רמת הכישורים של כל ילד בכל נקודת זמן, משקפת את השפעת ההתנסויות האורייניות הקודמות שלו בכיתה ומחוצה לה. </a:t>
            </a:r>
            <a:br>
              <a:rPr lang="en-US" dirty="0">
                <a:latin typeface="Calibri" panose="020F0502020204030204" pitchFamily="34" charset="0"/>
                <a:cs typeface="Calibri" panose="020F0502020204030204" pitchFamily="34" charset="0"/>
              </a:rPr>
            </a:br>
            <a:r>
              <a:rPr lang="he-IL" b="1" dirty="0">
                <a:solidFill>
                  <a:schemeClr val="accent1"/>
                </a:solidFill>
                <a:latin typeface="Calibri" panose="020F0502020204030204" pitchFamily="34" charset="0"/>
                <a:cs typeface="Calibri" panose="020F0502020204030204" pitchFamily="34" charset="0"/>
              </a:rPr>
              <a:t>היכרות עם כישוריו ומידע על רמת התפקוד של כל ילד, מאפשרים להתאים את ההתנסויות הלימודיות שעשויות להעצים את הישגיו בצורה הטובה ביותר. </a:t>
            </a:r>
          </a:p>
          <a:p>
            <a:pPr algn="r" rtl="1"/>
            <a:r>
              <a:rPr lang="he-IL" b="1" dirty="0">
                <a:solidFill>
                  <a:schemeClr val="accent1"/>
                </a:solidFill>
                <a:latin typeface="Calibri" panose="020F0502020204030204" pitchFamily="34" charset="0"/>
                <a:cs typeface="Calibri" panose="020F0502020204030204" pitchFamily="34" charset="0"/>
              </a:rPr>
              <a:t>לבחינת הכישורים האוריינים</a:t>
            </a:r>
            <a:r>
              <a:rPr lang="he-IL" b="1" dirty="0">
                <a:solidFill>
                  <a:srgbClr val="00B0F0"/>
                </a:solidFill>
                <a:latin typeface="Calibri" panose="020F0502020204030204" pitchFamily="34" charset="0"/>
                <a:cs typeface="Calibri" panose="020F0502020204030204" pitchFamily="34" charset="0"/>
              </a:rPr>
              <a:t> </a:t>
            </a:r>
            <a:r>
              <a:rPr lang="he-IL" b="1" dirty="0">
                <a:solidFill>
                  <a:schemeClr val="accent1"/>
                </a:solidFill>
                <a:latin typeface="Calibri" panose="020F0502020204030204" pitchFamily="34" charset="0"/>
                <a:cs typeface="Calibri" panose="020F0502020204030204" pitchFamily="34" charset="0"/>
              </a:rPr>
              <a:t>–</a:t>
            </a:r>
            <a:r>
              <a:rPr lang="he-IL" b="1" dirty="0">
                <a:solidFill>
                  <a:srgbClr val="00B0F0"/>
                </a:solidFill>
                <a:latin typeface="Calibri" panose="020F0502020204030204" pitchFamily="34" charset="0"/>
                <a:cs typeface="Calibri" panose="020F0502020204030204" pitchFamily="34" charset="0"/>
              </a:rPr>
              <a:t> </a:t>
            </a:r>
            <a:r>
              <a:rPr lang="he-IL" b="1" dirty="0">
                <a:solidFill>
                  <a:schemeClr val="accent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כדאי לקרוא את הפרופיל האורייני לכיתה א'.</a:t>
            </a:r>
            <a:r>
              <a:rPr lang="he-IL" b="1" dirty="0">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endParaRPr lang="he-IL" b="1" dirty="0">
              <a:solidFill>
                <a:srgbClr val="00B0F0"/>
              </a:solidFill>
              <a:latin typeface="Calibri" panose="020F0502020204030204" pitchFamily="34" charset="0"/>
              <a:cs typeface="Calibri" panose="020F0502020204030204" pitchFamily="34" charset="0"/>
            </a:endParaRPr>
          </a:p>
        </p:txBody>
      </p:sp>
      <p:sp>
        <p:nvSpPr>
          <p:cNvPr id="4" name="מלבן 3"/>
          <p:cNvSpPr/>
          <p:nvPr/>
        </p:nvSpPr>
        <p:spPr>
          <a:xfrm>
            <a:off x="4350934" y="2589144"/>
            <a:ext cx="4572000" cy="738664"/>
          </a:xfrm>
          <a:prstGeom prst="rect">
            <a:avLst/>
          </a:prstGeom>
        </p:spPr>
        <p:txBody>
          <a:bodyPr>
            <a:spAutoFit/>
          </a:bodyPr>
          <a:lstStyle/>
          <a:p>
            <a:pPr algn="r" rtl="1"/>
            <a:r>
              <a:rPr lang="he-IL" dirty="0">
                <a:latin typeface="Calibri" panose="020F0502020204030204" pitchFamily="34" charset="0"/>
                <a:cs typeface="Calibri" panose="020F0502020204030204" pitchFamily="34" charset="0"/>
              </a:rPr>
              <a:t>עדויות מצטברות מראות שמספר כישורים אורייניים המתפתחים בתקופת הגן מנבאים באופן עקבי הצלחה בקריאה והישגים אקדמיים בבית הספר. בין הכישורים האורייניים נמצא:</a:t>
            </a:r>
          </a:p>
        </p:txBody>
      </p:sp>
      <p:sp>
        <p:nvSpPr>
          <p:cNvPr id="6" name="מלבן 5"/>
          <p:cNvSpPr/>
          <p:nvPr/>
        </p:nvSpPr>
        <p:spPr>
          <a:xfrm>
            <a:off x="5056094" y="3388451"/>
            <a:ext cx="2219055" cy="1384995"/>
          </a:xfrm>
          <a:prstGeom prst="rect">
            <a:avLst/>
          </a:prstGeom>
        </p:spPr>
        <p:txBody>
          <a:bodyPr wrap="square">
            <a:spAutoFit/>
          </a:bodyPr>
          <a:lstStyle/>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הכרת אותיות האלף-בית</a:t>
            </a:r>
          </a:p>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מודעות פונולוגית</a:t>
            </a:r>
          </a:p>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זיהוי מילים</a:t>
            </a:r>
          </a:p>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קידוד פונולוגי </a:t>
            </a:r>
          </a:p>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אוצר מילים</a:t>
            </a:r>
          </a:p>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הבנת הסיפור ולשון ספר</a:t>
            </a:r>
          </a:p>
          <a:p>
            <a:pPr marL="171450" lvl="0" indent="-171450" algn="r" rtl="1">
              <a:buClr>
                <a:srgbClr val="0944A1"/>
              </a:buClr>
              <a:buFont typeface="Wingdings" panose="05000000000000000000" pitchFamily="2" charset="2"/>
              <a:buChar char="ü"/>
            </a:pPr>
            <a:r>
              <a:rPr lang="he-IL" sz="1200" dirty="0">
                <a:latin typeface="Calibri" panose="020F0502020204030204" pitchFamily="34" charset="0"/>
                <a:cs typeface="Calibri" panose="020F0502020204030204" pitchFamily="34" charset="0"/>
              </a:rPr>
              <a:t>התמצאות בספר וערנות לכתוב</a:t>
            </a:r>
          </a:p>
        </p:txBody>
      </p:sp>
    </p:spTree>
    <p:extLst>
      <p:ext uri="{BB962C8B-B14F-4D97-AF65-F5344CB8AC3E}">
        <p14:creationId xmlns:p14="http://schemas.microsoft.com/office/powerpoint/2010/main" val="2995240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מחקר על אינטראקציות הוראה</a:t>
            </a:r>
            <a:endParaRPr sz="3000" dirty="0">
              <a:solidFill>
                <a:srgbClr val="285788"/>
              </a:solidFill>
            </a:endParaRPr>
          </a:p>
        </p:txBody>
      </p:sp>
      <p:sp>
        <p:nvSpPr>
          <p:cNvPr id="158" name="Google Shape;158;p23"/>
          <p:cNvSpPr txBox="1"/>
          <p:nvPr/>
        </p:nvSpPr>
        <p:spPr>
          <a:xfrm>
            <a:off x="6536531" y="1032672"/>
            <a:ext cx="1869568" cy="492412"/>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2000" dirty="0">
                <a:solidFill>
                  <a:srgbClr val="285788"/>
                </a:solidFill>
                <a:latin typeface="Calibri"/>
                <a:ea typeface="Calibri"/>
                <a:cs typeface="Calibri"/>
                <a:sym typeface="Calibri"/>
              </a:rPr>
              <a:t>מערך המחקר</a:t>
            </a:r>
            <a:endParaRPr sz="2000" b="1" dirty="0">
              <a:solidFill>
                <a:srgbClr val="285788"/>
              </a:solidFill>
              <a:latin typeface="Calibri"/>
              <a:ea typeface="Calibri"/>
              <a:cs typeface="Calibri"/>
              <a:sym typeface="Calibri"/>
            </a:endParaRPr>
          </a:p>
        </p:txBody>
      </p:sp>
      <p:sp>
        <p:nvSpPr>
          <p:cNvPr id="160" name="Google Shape;160;p23"/>
          <p:cNvSpPr txBox="1"/>
          <p:nvPr/>
        </p:nvSpPr>
        <p:spPr>
          <a:xfrm>
            <a:off x="1121568" y="2102896"/>
            <a:ext cx="7284531" cy="1154132"/>
          </a:xfrm>
          <a:prstGeom prst="rect">
            <a:avLst/>
          </a:prstGeom>
          <a:noFill/>
          <a:ln>
            <a:noFill/>
          </a:ln>
        </p:spPr>
        <p:txBody>
          <a:bodyPr spcFirstLastPara="1" wrap="square" lIns="91425" tIns="91425" rIns="91425" bIns="91425" anchor="t" anchorCtr="0">
            <a:spAutoFit/>
          </a:bodyPr>
          <a:lstStyle/>
          <a:p>
            <a:pPr marL="0" lvl="0" indent="0" algn="r" rtl="1">
              <a:lnSpc>
                <a:spcPct val="150000"/>
              </a:lnSpc>
              <a:spcBef>
                <a:spcPts val="0"/>
              </a:spcBef>
              <a:spcAft>
                <a:spcPts val="0"/>
              </a:spcAft>
              <a:buNone/>
            </a:pPr>
            <a:r>
              <a:rPr lang="he-IL" b="1" dirty="0">
                <a:solidFill>
                  <a:schemeClr val="accent1"/>
                </a:solidFill>
                <a:latin typeface="Calibri"/>
                <a:ea typeface="Calibri"/>
                <a:cs typeface="Calibri"/>
                <a:sym typeface="Calibri"/>
              </a:rPr>
              <a:t>אוכלוסיית המחקר:</a:t>
            </a:r>
            <a:r>
              <a:rPr lang="he-IL" dirty="0">
                <a:solidFill>
                  <a:schemeClr val="tx1"/>
                </a:solidFill>
                <a:latin typeface="Calibri"/>
                <a:ea typeface="Calibri"/>
                <a:cs typeface="Calibri"/>
                <a:sym typeface="Calibri"/>
              </a:rPr>
              <a:t> ילדים מגיל הגן ועד כיתה ג ללא צרכים מיוחדים</a:t>
            </a:r>
          </a:p>
          <a:p>
            <a:pPr marL="0" lvl="0" indent="0" algn="r" rtl="1">
              <a:lnSpc>
                <a:spcPct val="150000"/>
              </a:lnSpc>
              <a:spcBef>
                <a:spcPts val="0"/>
              </a:spcBef>
              <a:spcAft>
                <a:spcPts val="0"/>
              </a:spcAft>
              <a:buNone/>
            </a:pPr>
            <a:r>
              <a:rPr lang="he-IL" b="1" dirty="0">
                <a:solidFill>
                  <a:schemeClr val="accent1"/>
                </a:solidFill>
                <a:latin typeface="Calibri"/>
                <a:ea typeface="Calibri"/>
                <a:cs typeface="Calibri"/>
                <a:sym typeface="Calibri"/>
              </a:rPr>
              <a:t>אופן המחקר: </a:t>
            </a:r>
            <a:r>
              <a:rPr lang="he-IL" dirty="0">
                <a:solidFill>
                  <a:schemeClr val="tx1"/>
                </a:solidFill>
                <a:latin typeface="Calibri"/>
                <a:ea typeface="Calibri"/>
                <a:cs typeface="Calibri"/>
                <a:sym typeface="Calibri"/>
              </a:rPr>
              <a:t>תצפיות ומבחני הערכה. המבחנים נערכו בתחילת השנה ובסופה ובדקו: ידע אותיות, פענוח מילים ואוצר מילים הבעתי</a:t>
            </a:r>
            <a:r>
              <a:rPr lang="he-IL" b="1" dirty="0">
                <a:solidFill>
                  <a:schemeClr val="accent1"/>
                </a:solidFill>
                <a:latin typeface="Calibri"/>
                <a:ea typeface="Calibri"/>
                <a:cs typeface="Calibri"/>
                <a:sym typeface="Calibri"/>
              </a:rPr>
              <a:t> </a:t>
            </a:r>
            <a:endParaRPr b="1" dirty="0">
              <a:solidFill>
                <a:schemeClr val="accent1"/>
              </a:solidFill>
              <a:latin typeface="Calibri"/>
              <a:ea typeface="Calibri"/>
              <a:cs typeface="Calibri"/>
              <a:sym typeface="Calibri"/>
            </a:endParaRPr>
          </a:p>
        </p:txBody>
      </p:sp>
    </p:spTree>
    <p:extLst>
      <p:ext uri="{BB962C8B-B14F-4D97-AF65-F5344CB8AC3E}">
        <p14:creationId xmlns:p14="http://schemas.microsoft.com/office/powerpoint/2010/main" val="2395372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מחקר על אינטראקציות הוראה</a:t>
            </a:r>
            <a:endParaRPr sz="3000" dirty="0">
              <a:solidFill>
                <a:srgbClr val="285788"/>
              </a:solidFill>
            </a:endParaRPr>
          </a:p>
        </p:txBody>
      </p:sp>
      <p:sp>
        <p:nvSpPr>
          <p:cNvPr id="6" name="Google Shape;158;p23">
            <a:extLst>
              <a:ext uri="{FF2B5EF4-FFF2-40B4-BE49-F238E27FC236}">
                <a16:creationId xmlns:a16="http://schemas.microsoft.com/office/drawing/2014/main" id="{2199F6DF-0AA2-4845-9B8B-602B751761F1}"/>
              </a:ext>
            </a:extLst>
          </p:cNvPr>
          <p:cNvSpPr txBox="1"/>
          <p:nvPr/>
        </p:nvSpPr>
        <p:spPr>
          <a:xfrm>
            <a:off x="5014913" y="1004404"/>
            <a:ext cx="3391186" cy="492412"/>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2000" dirty="0">
                <a:solidFill>
                  <a:srgbClr val="285788"/>
                </a:solidFill>
                <a:latin typeface="Calibri"/>
                <a:ea typeface="Calibri"/>
                <a:cs typeface="Calibri"/>
                <a:sym typeface="Calibri"/>
              </a:rPr>
              <a:t>ממצאי המחקר: ממדי הוראה</a:t>
            </a:r>
            <a:endParaRPr sz="2000" b="1" dirty="0">
              <a:solidFill>
                <a:srgbClr val="285788"/>
              </a:solidFill>
              <a:latin typeface="Calibri"/>
              <a:ea typeface="Calibri"/>
              <a:cs typeface="Calibri"/>
              <a:sym typeface="Calibri"/>
            </a:endParaRPr>
          </a:p>
        </p:txBody>
      </p:sp>
      <p:sp>
        <p:nvSpPr>
          <p:cNvPr id="7" name="Google Shape;121;p19">
            <a:extLst>
              <a:ext uri="{FF2B5EF4-FFF2-40B4-BE49-F238E27FC236}">
                <a16:creationId xmlns:a16="http://schemas.microsoft.com/office/drawing/2014/main" id="{41F3D11E-5785-410B-97B6-219B9A27B6B1}"/>
              </a:ext>
            </a:extLst>
          </p:cNvPr>
          <p:cNvSpPr txBox="1"/>
          <p:nvPr/>
        </p:nvSpPr>
        <p:spPr>
          <a:xfrm>
            <a:off x="6272213" y="2413200"/>
            <a:ext cx="2133886" cy="2031295"/>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accent1"/>
                </a:solidFill>
                <a:latin typeface="Calibri"/>
                <a:ea typeface="Calibri"/>
                <a:cs typeface="Calibri"/>
                <a:sym typeface="Calibri"/>
              </a:rPr>
              <a:t>מי יוזם את הפעילות?</a:t>
            </a:r>
          </a:p>
          <a:p>
            <a:pPr marL="0" lvl="0" indent="0" algn="r" rtl="1">
              <a:spcBef>
                <a:spcPts val="0"/>
              </a:spcBef>
              <a:spcAft>
                <a:spcPts val="0"/>
              </a:spcAft>
              <a:buNone/>
            </a:pPr>
            <a:endParaRPr lang="he-IL" sz="1200" dirty="0">
              <a:solidFill>
                <a:schemeClr val="dk1"/>
              </a:solidFill>
              <a:latin typeface="Calibri"/>
              <a:ea typeface="Calibri"/>
              <a:cs typeface="Calibri"/>
              <a:sym typeface="Calibri"/>
            </a:endParaRPr>
          </a:p>
          <a:p>
            <a:pPr marL="171450" lvl="0" indent="-171450" algn="r" rtl="1">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פעילויות ה</a:t>
            </a:r>
            <a:r>
              <a:rPr lang="he-IL" sz="1200" dirty="0">
                <a:solidFill>
                  <a:schemeClr val="accent1"/>
                </a:solidFill>
                <a:latin typeface="Calibri"/>
                <a:ea typeface="Calibri"/>
                <a:cs typeface="Calibri"/>
                <a:sym typeface="Calibri"/>
              </a:rPr>
              <a:t>ממוקדות בצופן </a:t>
            </a:r>
            <a:r>
              <a:rPr lang="he-IL" sz="1200" dirty="0">
                <a:solidFill>
                  <a:schemeClr val="dk1"/>
                </a:solidFill>
                <a:latin typeface="Calibri"/>
                <a:ea typeface="Calibri"/>
                <a:cs typeface="Calibri"/>
                <a:sym typeface="Calibri"/>
              </a:rPr>
              <a:t>התקיימו רק </a:t>
            </a:r>
            <a:r>
              <a:rPr lang="he-IL" sz="1200" dirty="0">
                <a:solidFill>
                  <a:schemeClr val="accent1"/>
                </a:solidFill>
                <a:latin typeface="Calibri"/>
                <a:ea typeface="Calibri"/>
                <a:cs typeface="Calibri"/>
                <a:sym typeface="Calibri"/>
              </a:rPr>
              <a:t>בהנחית גננת</a:t>
            </a:r>
            <a:r>
              <a:rPr lang="he-IL" sz="1200" dirty="0">
                <a:solidFill>
                  <a:schemeClr val="dk1"/>
                </a:solidFill>
                <a:latin typeface="Calibri"/>
                <a:ea typeface="Calibri"/>
                <a:cs typeface="Calibri"/>
                <a:sym typeface="Calibri"/>
              </a:rPr>
              <a:t>, או כפעילות משותפת של ילד וגננת</a:t>
            </a:r>
          </a:p>
          <a:p>
            <a:pPr marL="171450" lvl="0" indent="-171450" algn="r" rtl="1">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פעילויות </a:t>
            </a:r>
            <a:r>
              <a:rPr lang="he-IL" sz="1200" dirty="0">
                <a:solidFill>
                  <a:schemeClr val="accent1"/>
                </a:solidFill>
                <a:latin typeface="Calibri"/>
                <a:ea typeface="Calibri"/>
                <a:cs typeface="Calibri"/>
                <a:sym typeface="Calibri"/>
              </a:rPr>
              <a:t>הממוקדות במשמעות</a:t>
            </a:r>
            <a:r>
              <a:rPr lang="he-IL" sz="1200" dirty="0">
                <a:solidFill>
                  <a:schemeClr val="dk1"/>
                </a:solidFill>
                <a:latin typeface="Calibri"/>
                <a:ea typeface="Calibri"/>
                <a:cs typeface="Calibri"/>
                <a:sym typeface="Calibri"/>
              </a:rPr>
              <a:t>, התורמות להתפתחות אוצר מילים, התקיימו גם </a:t>
            </a:r>
            <a:r>
              <a:rPr lang="he-IL" sz="1200" dirty="0">
                <a:solidFill>
                  <a:schemeClr val="accent1"/>
                </a:solidFill>
                <a:latin typeface="Calibri"/>
                <a:ea typeface="Calibri"/>
                <a:cs typeface="Calibri"/>
                <a:sym typeface="Calibri"/>
              </a:rPr>
              <a:t>כפעילויות עצמאיות </a:t>
            </a:r>
            <a:r>
              <a:rPr lang="he-IL" sz="1200" dirty="0">
                <a:solidFill>
                  <a:schemeClr val="dk1"/>
                </a:solidFill>
                <a:latin typeface="Calibri"/>
                <a:ea typeface="Calibri"/>
                <a:cs typeface="Calibri"/>
                <a:sym typeface="Calibri"/>
              </a:rPr>
              <a:t>ביוזמת הילדים</a:t>
            </a:r>
          </a:p>
          <a:p>
            <a:pPr marL="0" lvl="0" indent="0" algn="r" rtl="1">
              <a:spcBef>
                <a:spcPts val="0"/>
              </a:spcBef>
              <a:spcAft>
                <a:spcPts val="0"/>
              </a:spcAft>
              <a:buNone/>
            </a:pPr>
            <a:endParaRPr sz="1200" dirty="0">
              <a:solidFill>
                <a:schemeClr val="dk1"/>
              </a:solidFill>
              <a:latin typeface="Calibri"/>
              <a:ea typeface="Calibri"/>
              <a:cs typeface="Calibri"/>
              <a:sym typeface="Calibri"/>
            </a:endParaRPr>
          </a:p>
        </p:txBody>
      </p:sp>
      <p:sp>
        <p:nvSpPr>
          <p:cNvPr id="8" name="Google Shape;122;p19">
            <a:extLst>
              <a:ext uri="{FF2B5EF4-FFF2-40B4-BE49-F238E27FC236}">
                <a16:creationId xmlns:a16="http://schemas.microsoft.com/office/drawing/2014/main" id="{2DB069AB-79D7-4DDF-9556-E640B4A1F078}"/>
              </a:ext>
            </a:extLst>
          </p:cNvPr>
          <p:cNvSpPr txBox="1"/>
          <p:nvPr/>
        </p:nvSpPr>
        <p:spPr>
          <a:xfrm>
            <a:off x="3457843" y="2404386"/>
            <a:ext cx="2307611" cy="1661963"/>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accent1"/>
                </a:solidFill>
                <a:latin typeface="Calibri"/>
                <a:ea typeface="Calibri"/>
                <a:cs typeface="Calibri"/>
                <a:sym typeface="Calibri"/>
              </a:rPr>
              <a:t>מיקוד הפעילות: צופן מול משמעות</a:t>
            </a:r>
          </a:p>
          <a:p>
            <a:pPr marL="0" lvl="0" indent="0" algn="r" rtl="1">
              <a:spcBef>
                <a:spcPts val="0"/>
              </a:spcBef>
              <a:spcAft>
                <a:spcPts val="0"/>
              </a:spcAft>
              <a:buNone/>
            </a:pPr>
            <a:r>
              <a:rPr lang="en-GB" sz="1200" dirty="0">
                <a:solidFill>
                  <a:schemeClr val="dk1"/>
                </a:solidFill>
                <a:latin typeface="Calibri"/>
                <a:ea typeface="Calibri"/>
                <a:cs typeface="Calibri"/>
                <a:sym typeface="Calibri"/>
              </a:rPr>
              <a:t> </a:t>
            </a:r>
            <a:endParaRPr lang="he-IL" sz="1200" dirty="0">
              <a:solidFill>
                <a:schemeClr val="dk1"/>
              </a:solidFill>
              <a:latin typeface="Calibri"/>
              <a:ea typeface="Calibri"/>
              <a:cs typeface="Calibri"/>
              <a:sym typeface="Calibri"/>
            </a:endParaRPr>
          </a:p>
          <a:p>
            <a:pPr marL="171450" lvl="0" indent="-171450" algn="r" rtl="1">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השקעה בפעילויות </a:t>
            </a:r>
            <a:r>
              <a:rPr lang="he-IL" sz="1200" dirty="0">
                <a:solidFill>
                  <a:schemeClr val="accent1"/>
                </a:solidFill>
                <a:latin typeface="Calibri"/>
                <a:ea typeface="Calibri"/>
                <a:cs typeface="Calibri"/>
                <a:sym typeface="Calibri"/>
              </a:rPr>
              <a:t>הממוקדות בצופן</a:t>
            </a:r>
            <a:r>
              <a:rPr lang="he-IL" sz="1200" dirty="0">
                <a:solidFill>
                  <a:schemeClr val="dk1"/>
                </a:solidFill>
                <a:latin typeface="Calibri"/>
                <a:ea typeface="Calibri"/>
                <a:cs typeface="Calibri"/>
                <a:sym typeface="Calibri"/>
              </a:rPr>
              <a:t>, תרמה לשיפור ההישגים ברכישת אותיות הא'-ב' וזיהוי מילים</a:t>
            </a:r>
          </a:p>
          <a:p>
            <a:pPr marL="171450" lvl="0" indent="-171450" algn="r" rtl="1">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השקעה בפעילויות </a:t>
            </a:r>
            <a:r>
              <a:rPr lang="he-IL" sz="1200" dirty="0">
                <a:solidFill>
                  <a:schemeClr val="accent1"/>
                </a:solidFill>
                <a:latin typeface="Calibri"/>
                <a:ea typeface="Calibri"/>
                <a:cs typeface="Calibri"/>
                <a:sym typeface="Calibri"/>
              </a:rPr>
              <a:t>הממוקדות במשמעות</a:t>
            </a:r>
            <a:r>
              <a:rPr lang="he-IL" sz="1200" dirty="0">
                <a:solidFill>
                  <a:schemeClr val="dk1"/>
                </a:solidFill>
                <a:latin typeface="Calibri"/>
                <a:ea typeface="Calibri"/>
                <a:cs typeface="Calibri"/>
                <a:sym typeface="Calibri"/>
              </a:rPr>
              <a:t>, תרמה להתפתחות אוצר מילים</a:t>
            </a:r>
            <a:endParaRPr sz="1200" dirty="0">
              <a:solidFill>
                <a:schemeClr val="dk1"/>
              </a:solidFill>
              <a:latin typeface="Calibri"/>
              <a:ea typeface="Calibri"/>
              <a:cs typeface="Calibri"/>
              <a:sym typeface="Calibri"/>
            </a:endParaRPr>
          </a:p>
        </p:txBody>
      </p:sp>
      <p:cxnSp>
        <p:nvCxnSpPr>
          <p:cNvPr id="9" name="Google Shape;123;p19">
            <a:extLst>
              <a:ext uri="{FF2B5EF4-FFF2-40B4-BE49-F238E27FC236}">
                <a16:creationId xmlns:a16="http://schemas.microsoft.com/office/drawing/2014/main" id="{DA149236-B86C-40C0-B189-291CB692CB6D}"/>
              </a:ext>
            </a:extLst>
          </p:cNvPr>
          <p:cNvCxnSpPr>
            <a:cxnSpLocks/>
          </p:cNvCxnSpPr>
          <p:nvPr/>
        </p:nvCxnSpPr>
        <p:spPr>
          <a:xfrm flipH="1">
            <a:off x="514350" y="2687425"/>
            <a:ext cx="7838649" cy="0"/>
          </a:xfrm>
          <a:prstGeom prst="straightConnector1">
            <a:avLst/>
          </a:prstGeom>
          <a:noFill/>
          <a:ln w="9525" cap="flat" cmpd="sng">
            <a:solidFill>
              <a:srgbClr val="087BF8"/>
            </a:solidFill>
            <a:prstDash val="solid"/>
            <a:round/>
            <a:headEnd type="none" w="med" len="med"/>
            <a:tailEnd type="none" w="med" len="med"/>
          </a:ln>
        </p:spPr>
      </p:cxnSp>
      <p:sp>
        <p:nvSpPr>
          <p:cNvPr id="11" name="Google Shape;122;p19">
            <a:extLst>
              <a:ext uri="{FF2B5EF4-FFF2-40B4-BE49-F238E27FC236}">
                <a16:creationId xmlns:a16="http://schemas.microsoft.com/office/drawing/2014/main" id="{E6FEB62B-D3C2-4217-AAEE-907F4CB9D398}"/>
              </a:ext>
            </a:extLst>
          </p:cNvPr>
          <p:cNvSpPr txBox="1"/>
          <p:nvPr/>
        </p:nvSpPr>
        <p:spPr>
          <a:xfrm>
            <a:off x="400050" y="2392155"/>
            <a:ext cx="2551035" cy="1477297"/>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accent1"/>
                </a:solidFill>
                <a:latin typeface="Calibri"/>
                <a:ea typeface="Calibri"/>
                <a:cs typeface="Calibri"/>
                <a:sym typeface="Calibri"/>
              </a:rPr>
              <a:t>הוראה פרטנית מול הוראה ברמת כיתה</a:t>
            </a:r>
          </a:p>
          <a:p>
            <a:pPr marL="0" lvl="0" indent="0" algn="r" rtl="1">
              <a:spcBef>
                <a:spcPts val="0"/>
              </a:spcBef>
              <a:spcAft>
                <a:spcPts val="0"/>
              </a:spcAft>
              <a:buNone/>
            </a:pPr>
            <a:r>
              <a:rPr lang="en-GB" sz="1200" dirty="0">
                <a:solidFill>
                  <a:schemeClr val="dk1"/>
                </a:solidFill>
                <a:latin typeface="Calibri"/>
                <a:ea typeface="Calibri"/>
                <a:cs typeface="Calibri"/>
                <a:sym typeface="Calibri"/>
              </a:rPr>
              <a:t> </a:t>
            </a:r>
            <a:endParaRPr lang="he-IL" sz="1200" dirty="0">
              <a:solidFill>
                <a:schemeClr val="dk1"/>
              </a:solidFill>
              <a:latin typeface="Calibri"/>
              <a:ea typeface="Calibri"/>
              <a:cs typeface="Calibri"/>
              <a:sym typeface="Calibri"/>
            </a:endParaRPr>
          </a:p>
          <a:p>
            <a:pPr marL="171450" lvl="0" indent="-171450" algn="r" rtl="1">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שיעור ההשפעה של פעילות שממוקדת ב</a:t>
            </a:r>
            <a:r>
              <a:rPr lang="he-IL" sz="1200" dirty="0">
                <a:solidFill>
                  <a:schemeClr val="accent1"/>
                </a:solidFill>
                <a:latin typeface="Calibri"/>
                <a:ea typeface="Calibri"/>
                <a:cs typeface="Calibri"/>
                <a:sym typeface="Calibri"/>
              </a:rPr>
              <a:t>צופן</a:t>
            </a:r>
            <a:r>
              <a:rPr lang="he-IL" sz="1200" dirty="0">
                <a:solidFill>
                  <a:schemeClr val="dk1"/>
                </a:solidFill>
                <a:latin typeface="Calibri"/>
                <a:ea typeface="Calibri"/>
                <a:cs typeface="Calibri"/>
                <a:sym typeface="Calibri"/>
              </a:rPr>
              <a:t> ומתקיימת </a:t>
            </a:r>
            <a:r>
              <a:rPr lang="he-IL" sz="1200" dirty="0">
                <a:solidFill>
                  <a:schemeClr val="tx1"/>
                </a:solidFill>
                <a:latin typeface="Calibri"/>
                <a:ea typeface="Calibri"/>
                <a:cs typeface="Calibri"/>
                <a:sym typeface="Calibri"/>
              </a:rPr>
              <a:t>בהובלת הילדים </a:t>
            </a:r>
            <a:r>
              <a:rPr lang="he-IL" sz="1200" dirty="0">
                <a:solidFill>
                  <a:schemeClr val="accent1"/>
                </a:solidFill>
                <a:latin typeface="Calibri"/>
                <a:ea typeface="Calibri"/>
                <a:cs typeface="Calibri"/>
                <a:sym typeface="Calibri"/>
              </a:rPr>
              <a:t>בקבוצה קטנה</a:t>
            </a:r>
            <a:r>
              <a:rPr lang="he-IL" sz="1200" dirty="0">
                <a:solidFill>
                  <a:schemeClr val="dk1"/>
                </a:solidFill>
                <a:latin typeface="Calibri"/>
                <a:ea typeface="Calibri"/>
                <a:cs typeface="Calibri"/>
                <a:sym typeface="Calibri"/>
              </a:rPr>
              <a:t>, היה </a:t>
            </a:r>
            <a:r>
              <a:rPr lang="he-IL" sz="1200" dirty="0">
                <a:solidFill>
                  <a:schemeClr val="accent1"/>
                </a:solidFill>
                <a:latin typeface="Calibri"/>
                <a:ea typeface="Calibri"/>
                <a:cs typeface="Calibri"/>
                <a:sym typeface="Calibri"/>
              </a:rPr>
              <a:t>גבוה פי עשרה </a:t>
            </a:r>
            <a:r>
              <a:rPr lang="he-IL" sz="1200" dirty="0">
                <a:solidFill>
                  <a:schemeClr val="dk1"/>
                </a:solidFill>
                <a:latin typeface="Calibri"/>
                <a:ea typeface="Calibri"/>
                <a:cs typeface="Calibri"/>
                <a:sym typeface="Calibri"/>
              </a:rPr>
              <a:t>מזו של אותה פעילות כשהתקיימה במליאת הגן</a:t>
            </a:r>
            <a:endParaRPr sz="1200" dirty="0">
              <a:solidFill>
                <a:schemeClr val="dk1"/>
              </a:solidFill>
              <a:latin typeface="Calibri"/>
              <a:ea typeface="Calibri"/>
              <a:cs typeface="Calibri"/>
              <a:sym typeface="Calibri"/>
            </a:endParaRPr>
          </a:p>
        </p:txBody>
      </p:sp>
      <p:sp>
        <p:nvSpPr>
          <p:cNvPr id="10" name="Google Shape;159;p23">
            <a:extLst>
              <a:ext uri="{FF2B5EF4-FFF2-40B4-BE49-F238E27FC236}">
                <a16:creationId xmlns:a16="http://schemas.microsoft.com/office/drawing/2014/main" id="{B8C11462-2D08-41E4-B2AC-D9E5A03657EB}"/>
              </a:ext>
            </a:extLst>
          </p:cNvPr>
          <p:cNvSpPr txBox="1"/>
          <p:nvPr/>
        </p:nvSpPr>
        <p:spPr>
          <a:xfrm>
            <a:off x="785308" y="1531907"/>
            <a:ext cx="7620791" cy="553968"/>
          </a:xfrm>
          <a:prstGeom prst="rect">
            <a:avLst/>
          </a:prstGeom>
          <a:noFill/>
          <a:ln w="9525" cap="flat" cmpd="sng">
            <a:solidFill>
              <a:srgbClr val="087BF8"/>
            </a:solidFill>
            <a:prstDash val="solid"/>
            <a:round/>
            <a:headEnd type="none" w="sm" len="sm"/>
            <a:tailEnd type="none" w="sm" len="sm"/>
          </a:ln>
        </p:spPr>
        <p:txBody>
          <a:bodyPr spcFirstLastPara="1" wrap="square" lIns="91425" tIns="91425" rIns="91425" bIns="91425" anchor="t" anchorCtr="0">
            <a:spAutoFit/>
          </a:bodyPr>
          <a:lstStyle/>
          <a:p>
            <a:pPr marL="0" lvl="0" indent="0" algn="r" rtl="1">
              <a:spcBef>
                <a:spcPts val="0"/>
              </a:spcBef>
              <a:spcAft>
                <a:spcPts val="0"/>
              </a:spcAft>
              <a:buClr>
                <a:schemeClr val="dk1"/>
              </a:buClr>
              <a:buSzPts val="1100"/>
              <a:buFont typeface="Arial"/>
              <a:buNone/>
            </a:pPr>
            <a:r>
              <a:rPr lang="he-IL" sz="1200" dirty="0">
                <a:solidFill>
                  <a:schemeClr val="dk1"/>
                </a:solidFill>
                <a:latin typeface="Calibri"/>
                <a:ea typeface="Calibri"/>
                <a:cs typeface="Calibri"/>
                <a:sym typeface="Calibri"/>
              </a:rPr>
              <a:t>במחקר נמצא כי קיימת שונות רבה בין הכיתות ובין ילדים באותה כיתה בכמות ובסוגי פעילויות מקדמות שפה ואוריינות שהשתתפו בהן. </a:t>
            </a:r>
          </a:p>
          <a:p>
            <a:pPr lvl="0" algn="r" rtl="1">
              <a:buClr>
                <a:schemeClr val="dk1"/>
              </a:buClr>
              <a:buSzPts val="1100"/>
            </a:pPr>
            <a:r>
              <a:rPr lang="he-IL" sz="1200" dirty="0">
                <a:solidFill>
                  <a:schemeClr val="dk1"/>
                </a:solidFill>
                <a:latin typeface="Calibri"/>
                <a:ea typeface="Calibri"/>
                <a:cs typeface="Calibri"/>
                <a:sym typeface="Calibri"/>
              </a:rPr>
              <a:t>כמו-כן, נמצאו מספר קשרים בין סוגי פעילויות, או אופי ההנחיה, לבין הישגי התלמידים בכישורי שפה שונים</a:t>
            </a:r>
          </a:p>
        </p:txBody>
      </p:sp>
    </p:spTree>
    <p:extLst>
      <p:ext uri="{BB962C8B-B14F-4D97-AF65-F5344CB8AC3E}">
        <p14:creationId xmlns:p14="http://schemas.microsoft.com/office/powerpoint/2010/main" val="1104239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מחקר על אינטראקציות הוראה</a:t>
            </a:r>
            <a:endParaRPr sz="3000" dirty="0">
              <a:solidFill>
                <a:srgbClr val="285788"/>
              </a:solidFill>
            </a:endParaRPr>
          </a:p>
        </p:txBody>
      </p:sp>
      <p:sp>
        <p:nvSpPr>
          <p:cNvPr id="159" name="Google Shape;159;p23"/>
          <p:cNvSpPr txBox="1"/>
          <p:nvPr/>
        </p:nvSpPr>
        <p:spPr>
          <a:xfrm>
            <a:off x="1021556" y="1496816"/>
            <a:ext cx="7384543" cy="369302"/>
          </a:xfrm>
          <a:prstGeom prst="rect">
            <a:avLst/>
          </a:prstGeom>
          <a:noFill/>
          <a:ln w="9525" cap="flat" cmpd="sng">
            <a:solidFill>
              <a:srgbClr val="087BF8"/>
            </a:solidFill>
            <a:prstDash val="solid"/>
            <a:round/>
            <a:headEnd type="none" w="sm" len="sm"/>
            <a:tailEnd type="none" w="sm" len="sm"/>
          </a:ln>
        </p:spPr>
        <p:txBody>
          <a:bodyPr spcFirstLastPara="1" wrap="square" lIns="91425" tIns="91425" rIns="91425" bIns="91425" anchor="t" anchorCtr="0">
            <a:spAutoFit/>
          </a:bodyPr>
          <a:lstStyle/>
          <a:p>
            <a:pPr marL="0" lvl="0" indent="0" algn="r" rtl="1">
              <a:spcBef>
                <a:spcPts val="0"/>
              </a:spcBef>
              <a:spcAft>
                <a:spcPts val="0"/>
              </a:spcAft>
              <a:buClr>
                <a:schemeClr val="dk1"/>
              </a:buClr>
              <a:buSzPts val="1100"/>
              <a:buFont typeface="Arial"/>
              <a:buNone/>
            </a:pPr>
            <a:r>
              <a:rPr lang="he-IL" sz="1200" dirty="0">
                <a:solidFill>
                  <a:schemeClr val="dk1"/>
                </a:solidFill>
                <a:latin typeface="Calibri"/>
                <a:ea typeface="Calibri"/>
                <a:cs typeface="Calibri"/>
                <a:sym typeface="Calibri"/>
              </a:rPr>
              <a:t>השיפור במיומנויות אורייניות ובאוצר מילים בעקבות פעילויות הוראה שונות היה מותנה ברמה ההתחלתית של הילד במיומנויות אלה</a:t>
            </a:r>
            <a:endParaRPr sz="1200" dirty="0">
              <a:latin typeface="Calibri"/>
              <a:ea typeface="Calibri"/>
              <a:cs typeface="Calibri"/>
              <a:sym typeface="Calibri"/>
            </a:endParaRPr>
          </a:p>
        </p:txBody>
      </p:sp>
      <p:sp>
        <p:nvSpPr>
          <p:cNvPr id="6" name="Google Shape;158;p23">
            <a:extLst>
              <a:ext uri="{FF2B5EF4-FFF2-40B4-BE49-F238E27FC236}">
                <a16:creationId xmlns:a16="http://schemas.microsoft.com/office/drawing/2014/main" id="{2199F6DF-0AA2-4845-9B8B-602B751761F1}"/>
              </a:ext>
            </a:extLst>
          </p:cNvPr>
          <p:cNvSpPr txBox="1"/>
          <p:nvPr/>
        </p:nvSpPr>
        <p:spPr>
          <a:xfrm>
            <a:off x="5014913" y="1004404"/>
            <a:ext cx="3391186" cy="492412"/>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2000" dirty="0">
                <a:solidFill>
                  <a:srgbClr val="285788"/>
                </a:solidFill>
                <a:latin typeface="Calibri"/>
                <a:ea typeface="Calibri"/>
                <a:cs typeface="Calibri"/>
                <a:sym typeface="Calibri"/>
              </a:rPr>
              <a:t>ממצאי המחקר: רמת כישורי הילד</a:t>
            </a:r>
            <a:endParaRPr sz="2000" b="1" dirty="0">
              <a:solidFill>
                <a:srgbClr val="285788"/>
              </a:solidFill>
              <a:latin typeface="Calibri"/>
              <a:ea typeface="Calibri"/>
              <a:cs typeface="Calibri"/>
              <a:sym typeface="Calibri"/>
            </a:endParaRPr>
          </a:p>
        </p:txBody>
      </p:sp>
      <p:sp>
        <p:nvSpPr>
          <p:cNvPr id="7" name="Google Shape;121;p19">
            <a:extLst>
              <a:ext uri="{FF2B5EF4-FFF2-40B4-BE49-F238E27FC236}">
                <a16:creationId xmlns:a16="http://schemas.microsoft.com/office/drawing/2014/main" id="{41F3D11E-5785-410B-97B6-219B9A27B6B1}"/>
              </a:ext>
            </a:extLst>
          </p:cNvPr>
          <p:cNvSpPr txBox="1"/>
          <p:nvPr/>
        </p:nvSpPr>
        <p:spPr>
          <a:xfrm>
            <a:off x="1021556" y="2013046"/>
            <a:ext cx="7384543" cy="1569630"/>
          </a:xfrm>
          <a:prstGeom prst="rect">
            <a:avLst/>
          </a:prstGeom>
          <a:noFill/>
          <a:ln>
            <a:noFill/>
          </a:ln>
        </p:spPr>
        <p:txBody>
          <a:bodyPr spcFirstLastPara="1" wrap="square" lIns="91425" tIns="91425" rIns="91425" bIns="91425" anchor="t" anchorCtr="0">
            <a:spAutoFit/>
          </a:bodyPr>
          <a:lstStyle/>
          <a:p>
            <a:pPr marL="171450" lvl="0" indent="-171450" algn="r" rtl="1">
              <a:lnSpc>
                <a:spcPct val="150000"/>
              </a:lnSpc>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ילדים שהראו הישגים נמוכים בזיהוי אותיות ומילים בתחילת התהליך, התקדמו במיומנויות אלה בעקבות עיסוק בפעילויות ממוקדות בצופן בהנחיית הגננת, יותר מילדים שהראו הישגים גבוהים בתחילת הדרך. </a:t>
            </a:r>
          </a:p>
          <a:p>
            <a:pPr marL="171450" lvl="0" indent="-171450" algn="r" rtl="1">
              <a:lnSpc>
                <a:spcPct val="150000"/>
              </a:lnSpc>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ילדים שהשיגו ניקוד התחלתי גבוה יחסית התקדמו בעקבות פעילויות שהיו ממוקדות במשמעות בהנחיית גננת-ילד יותר מילדים בעלי ניקוד נמוך.</a:t>
            </a:r>
          </a:p>
          <a:p>
            <a:pPr marL="171450" lvl="0" indent="-171450" algn="r" rtl="1">
              <a:lnSpc>
                <a:spcPct val="150000"/>
              </a:lnSpc>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בילוי זמן ארוך יותר במשחקים שיפר את אוצר המילים של הילדים, במיוחד בקרב ילדים עם אוצר מילים התחלתי נמוך יחסית</a:t>
            </a:r>
            <a:endParaRPr sz="1200" dirty="0">
              <a:solidFill>
                <a:schemeClr val="dk1"/>
              </a:solidFill>
              <a:latin typeface="Calibri"/>
              <a:ea typeface="Calibri"/>
              <a:cs typeface="Calibri"/>
              <a:sym typeface="Calibri"/>
            </a:endParaRPr>
          </a:p>
        </p:txBody>
      </p:sp>
      <p:sp>
        <p:nvSpPr>
          <p:cNvPr id="10" name="TextBox 9">
            <a:extLst>
              <a:ext uri="{FF2B5EF4-FFF2-40B4-BE49-F238E27FC236}">
                <a16:creationId xmlns:a16="http://schemas.microsoft.com/office/drawing/2014/main" id="{46D7C30D-182A-47C4-AAC7-3221A2CE3DFE}"/>
              </a:ext>
            </a:extLst>
          </p:cNvPr>
          <p:cNvSpPr txBox="1"/>
          <p:nvPr/>
        </p:nvSpPr>
        <p:spPr>
          <a:xfrm>
            <a:off x="1021556" y="3595123"/>
            <a:ext cx="7384544" cy="729430"/>
          </a:xfrm>
          <a:prstGeom prst="rect">
            <a:avLst/>
          </a:prstGeom>
          <a:noFill/>
          <a:ln>
            <a:solidFill>
              <a:schemeClr val="accent1"/>
            </a:solidFill>
          </a:ln>
        </p:spPr>
        <p:txBody>
          <a:bodyPr wrap="square">
            <a:spAutoFit/>
          </a:bodyPr>
          <a:lstStyle/>
          <a:p>
            <a:pPr algn="just" rtl="1">
              <a:lnSpc>
                <a:spcPct val="115000"/>
              </a:lnSpc>
            </a:pPr>
            <a:r>
              <a:rPr lang="he-IL" sz="1200" b="1" dirty="0">
                <a:solidFill>
                  <a:schemeClr val="accent1"/>
                </a:solidFill>
                <a:effectLst/>
                <a:latin typeface="Arial" panose="020B0604020202020204" pitchFamily="34" charset="0"/>
                <a:ea typeface="Calibri" panose="020F0502020204030204" pitchFamily="34" charset="0"/>
                <a:cs typeface="Calibri" panose="020F0502020204030204" pitchFamily="34" charset="0"/>
              </a:rPr>
              <a:t>ממצאי המחקר הזה, ומחקרים נוספים, תומכים בעמדה שהוראה מפורשת של אותיות, צלילי אותיות, קידוד פונולוגי ומודעות פונולוגית, ביחד עם התנסויות עשירות ממוקדות-משמעות, עשויות להניב תוצאות טובות יותר מאשר תוכניות המתרכזות רק באחת מהפעילויות האלה. </a:t>
            </a:r>
            <a:endParaRPr lang="x-none" sz="1100" b="1" dirty="0">
              <a:solidFill>
                <a:schemeClr val="accent1"/>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241971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מחקר על אינטראקציות הוראה</a:t>
            </a:r>
            <a:endParaRPr sz="3000" dirty="0">
              <a:solidFill>
                <a:srgbClr val="285788"/>
              </a:solidFill>
            </a:endParaRPr>
          </a:p>
        </p:txBody>
      </p:sp>
      <p:sp>
        <p:nvSpPr>
          <p:cNvPr id="6" name="Google Shape;158;p23">
            <a:extLst>
              <a:ext uri="{FF2B5EF4-FFF2-40B4-BE49-F238E27FC236}">
                <a16:creationId xmlns:a16="http://schemas.microsoft.com/office/drawing/2014/main" id="{2199F6DF-0AA2-4845-9B8B-602B751761F1}"/>
              </a:ext>
            </a:extLst>
          </p:cNvPr>
          <p:cNvSpPr txBox="1"/>
          <p:nvPr/>
        </p:nvSpPr>
        <p:spPr>
          <a:xfrm>
            <a:off x="5014913" y="930357"/>
            <a:ext cx="3391186" cy="492412"/>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2000" dirty="0">
                <a:solidFill>
                  <a:srgbClr val="285788"/>
                </a:solidFill>
                <a:latin typeface="Calibri"/>
                <a:ea typeface="Calibri"/>
                <a:cs typeface="Calibri"/>
                <a:sym typeface="Calibri"/>
              </a:rPr>
              <a:t>מסקנות והשלכות</a:t>
            </a:r>
            <a:endParaRPr sz="2000" b="1" dirty="0">
              <a:solidFill>
                <a:srgbClr val="285788"/>
              </a:solidFill>
              <a:latin typeface="Calibri"/>
              <a:ea typeface="Calibri"/>
              <a:cs typeface="Calibri"/>
              <a:sym typeface="Calibri"/>
            </a:endParaRPr>
          </a:p>
        </p:txBody>
      </p:sp>
      <p:sp>
        <p:nvSpPr>
          <p:cNvPr id="7" name="Google Shape;121;p19">
            <a:extLst>
              <a:ext uri="{FF2B5EF4-FFF2-40B4-BE49-F238E27FC236}">
                <a16:creationId xmlns:a16="http://schemas.microsoft.com/office/drawing/2014/main" id="{41F3D11E-5785-410B-97B6-219B9A27B6B1}"/>
              </a:ext>
            </a:extLst>
          </p:cNvPr>
          <p:cNvSpPr txBox="1"/>
          <p:nvPr/>
        </p:nvSpPr>
        <p:spPr>
          <a:xfrm>
            <a:off x="355002" y="1355821"/>
            <a:ext cx="8051097" cy="2123628"/>
          </a:xfrm>
          <a:prstGeom prst="rect">
            <a:avLst/>
          </a:prstGeom>
          <a:noFill/>
          <a:ln>
            <a:noFill/>
          </a:ln>
        </p:spPr>
        <p:txBody>
          <a:bodyPr spcFirstLastPara="1" wrap="square" lIns="91425" tIns="91425" rIns="91425" bIns="91425" anchor="t" anchorCtr="0">
            <a:spAutoFit/>
          </a:bodyPr>
          <a:lstStyle/>
          <a:p>
            <a:pPr marL="171450" lvl="0" indent="-171450" algn="r" rtl="1">
              <a:lnSpc>
                <a:spcPct val="150000"/>
              </a:lnSpc>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פעילויות מפורשות הממוקדות ב</a:t>
            </a:r>
            <a:r>
              <a:rPr lang="he-IL" sz="1200" dirty="0">
                <a:solidFill>
                  <a:schemeClr val="accent1"/>
                </a:solidFill>
                <a:latin typeface="Calibri"/>
                <a:ea typeface="Calibri"/>
                <a:cs typeface="Calibri"/>
                <a:sym typeface="Calibri"/>
              </a:rPr>
              <a:t>צופן</a:t>
            </a:r>
            <a:r>
              <a:rPr lang="he-IL" sz="1200" dirty="0">
                <a:solidFill>
                  <a:schemeClr val="dk1"/>
                </a:solidFill>
                <a:latin typeface="Calibri"/>
                <a:ea typeface="Calibri"/>
                <a:cs typeface="Calibri"/>
                <a:sym typeface="Calibri"/>
              </a:rPr>
              <a:t>, ומתקיימות </a:t>
            </a:r>
            <a:r>
              <a:rPr lang="he-IL" sz="1200" dirty="0">
                <a:solidFill>
                  <a:schemeClr val="accent1"/>
                </a:solidFill>
                <a:latin typeface="Calibri"/>
                <a:ea typeface="Calibri"/>
                <a:cs typeface="Calibri"/>
                <a:sym typeface="Calibri"/>
              </a:rPr>
              <a:t>בהנחיה משותפת </a:t>
            </a:r>
            <a:r>
              <a:rPr lang="he-IL" sz="1200" dirty="0">
                <a:solidFill>
                  <a:schemeClr val="dk1"/>
                </a:solidFill>
                <a:latin typeface="Calibri"/>
                <a:ea typeface="Calibri"/>
                <a:cs typeface="Calibri"/>
                <a:sym typeface="Calibri"/>
              </a:rPr>
              <a:t>של גננת וילד, יכולות לתרום במיוחד לילדי גן שהראו כישורים אורייניים חלשים יותר בתחילת השנה. פעילויות כאלה, להקניית אותיות וקשרים בין אותיות לצלילים יכולות להינתן במסגרת שירים, עבודות יצירה ומשחקים, וגם במסגרת משחקי דרמה (למשל קריאת תפריט במסעדה, או מרשם כשמעמידים פני רופא). </a:t>
            </a:r>
          </a:p>
          <a:p>
            <a:pPr marL="171450" lvl="0" indent="-171450" algn="r" rtl="1">
              <a:lnSpc>
                <a:spcPct val="150000"/>
              </a:lnSpc>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פעילויות מפורשות הממוקדות ב</a:t>
            </a:r>
            <a:r>
              <a:rPr lang="he-IL" sz="1200" dirty="0">
                <a:solidFill>
                  <a:schemeClr val="accent1"/>
                </a:solidFill>
                <a:latin typeface="Calibri"/>
                <a:ea typeface="Calibri"/>
                <a:cs typeface="Calibri"/>
                <a:sym typeface="Calibri"/>
              </a:rPr>
              <a:t>משמעות</a:t>
            </a:r>
            <a:r>
              <a:rPr lang="he-IL" sz="1200" dirty="0">
                <a:solidFill>
                  <a:schemeClr val="dk1"/>
                </a:solidFill>
                <a:latin typeface="Calibri"/>
                <a:ea typeface="Calibri"/>
                <a:cs typeface="Calibri"/>
                <a:sym typeface="Calibri"/>
              </a:rPr>
              <a:t>, תרמו באופן מובהק לרכישת מיומנויות המקדמות פענוח מילים והתפתחות אוצר מילים. לכן, חשוב מאוד לשלב בסדר היום של הגן גם פעילויות כגון: קריאה לילדים, דיון ופעילויות ממוקדות-משמעות אחרות.</a:t>
            </a:r>
          </a:p>
          <a:p>
            <a:pPr marL="171450" lvl="0" indent="-171450" algn="r" rtl="1">
              <a:lnSpc>
                <a:spcPct val="150000"/>
              </a:lnSpc>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כדי שההוראה תהיה יעילה, </a:t>
            </a:r>
            <a:r>
              <a:rPr lang="he-IL" sz="1200" dirty="0">
                <a:solidFill>
                  <a:schemeClr val="accent1"/>
                </a:solidFill>
                <a:latin typeface="Calibri"/>
                <a:ea typeface="Calibri"/>
                <a:cs typeface="Calibri"/>
                <a:sym typeface="Calibri"/>
              </a:rPr>
              <a:t>נדרשת הערכה מוקדמת ומתמשכת</a:t>
            </a:r>
            <a:r>
              <a:rPr lang="he-IL" sz="1200" dirty="0">
                <a:solidFill>
                  <a:schemeClr val="dk1"/>
                </a:solidFill>
                <a:latin typeface="Calibri"/>
                <a:ea typeface="Calibri"/>
                <a:cs typeface="Calibri"/>
                <a:sym typeface="Calibri"/>
              </a:rPr>
              <a:t> של הצדדים החזקים והחלשים בפרופיל הכישורים האורייניים של הילד.</a:t>
            </a:r>
          </a:p>
          <a:p>
            <a:pPr marL="171450" lvl="0" indent="-171450" algn="r" rtl="1">
              <a:lnSpc>
                <a:spcPct val="150000"/>
              </a:lnSpc>
              <a:spcBef>
                <a:spcPts val="0"/>
              </a:spcBef>
              <a:spcAft>
                <a:spcPts val="0"/>
              </a:spcAft>
              <a:buClr>
                <a:srgbClr val="0944A1"/>
              </a:buClr>
              <a:buFont typeface="Wingdings" panose="05000000000000000000" pitchFamily="2" charset="2"/>
              <a:buChar char="ü"/>
            </a:pPr>
            <a:r>
              <a:rPr lang="he-IL" sz="1200" dirty="0">
                <a:solidFill>
                  <a:schemeClr val="dk1"/>
                </a:solidFill>
                <a:latin typeface="Calibri"/>
                <a:ea typeface="Calibri"/>
                <a:cs typeface="Calibri"/>
                <a:sym typeface="Calibri"/>
              </a:rPr>
              <a:t>הוראה יחידנית מאפשרת מענה מותאם ומקדמת כל ילד בהתחשב בכישוריו האורייניים.</a:t>
            </a:r>
            <a:endParaRPr sz="1200" dirty="0">
              <a:solidFill>
                <a:schemeClr val="dk1"/>
              </a:solidFill>
              <a:latin typeface="Calibri"/>
              <a:ea typeface="Calibri"/>
              <a:cs typeface="Calibri"/>
              <a:sym typeface="Calibri"/>
            </a:endParaRPr>
          </a:p>
        </p:txBody>
      </p:sp>
      <p:sp>
        <p:nvSpPr>
          <p:cNvPr id="10" name="TextBox 9">
            <a:extLst>
              <a:ext uri="{FF2B5EF4-FFF2-40B4-BE49-F238E27FC236}">
                <a16:creationId xmlns:a16="http://schemas.microsoft.com/office/drawing/2014/main" id="{46D7C30D-182A-47C4-AAC7-3221A2CE3DFE}"/>
              </a:ext>
            </a:extLst>
          </p:cNvPr>
          <p:cNvSpPr txBox="1"/>
          <p:nvPr/>
        </p:nvSpPr>
        <p:spPr>
          <a:xfrm>
            <a:off x="874643" y="3863517"/>
            <a:ext cx="7384544" cy="729430"/>
          </a:xfrm>
          <a:prstGeom prst="rect">
            <a:avLst/>
          </a:prstGeom>
          <a:noFill/>
          <a:ln>
            <a:solidFill>
              <a:schemeClr val="accent1"/>
            </a:solidFill>
          </a:ln>
        </p:spPr>
        <p:txBody>
          <a:bodyPr wrap="square">
            <a:spAutoFit/>
          </a:bodyPr>
          <a:lstStyle/>
          <a:p>
            <a:pPr algn="just" rtl="1">
              <a:lnSpc>
                <a:spcPct val="115000"/>
              </a:lnSpc>
            </a:pPr>
            <a:r>
              <a:rPr lang="he-IL" sz="1200" b="1" dirty="0">
                <a:solidFill>
                  <a:schemeClr val="accent1"/>
                </a:solidFill>
                <a:effectLst/>
                <a:latin typeface="Arial" panose="020B0604020202020204" pitchFamily="34" charset="0"/>
                <a:ea typeface="Calibri" panose="020F0502020204030204" pitchFamily="34" charset="0"/>
                <a:cs typeface="Calibri" panose="020F0502020204030204" pitchFamily="34" charset="0"/>
              </a:rPr>
              <a:t>תקופת המעבר מהגן לבית הספר ממלאת תפקיד מרכזי בעיצוב המסלול האקדמי של הילדים. ככל שהמחקר מתפתח, מתבהרת התרומה הייחודית של התנסות מוקדמת למעבר מוצלח לבית הספר. המחקר המתואר במאמר הדגיש את </a:t>
            </a:r>
            <a:r>
              <a:rPr lang="he-IL" sz="1200" b="1" dirty="0">
                <a:solidFill>
                  <a:schemeClr val="accent1"/>
                </a:solidFill>
                <a:latin typeface="Arial" panose="020B0604020202020204" pitchFamily="34" charset="0"/>
                <a:ea typeface="Calibri" panose="020F0502020204030204" pitchFamily="34" charset="0"/>
                <a:cs typeface="Calibri" panose="020F0502020204030204" pitchFamily="34" charset="0"/>
              </a:rPr>
              <a:t>חשיבות ההוראה המשלבת בין הקניית צופן למשמעות, </a:t>
            </a:r>
            <a:r>
              <a:rPr lang="he-IL" sz="1200" b="1" dirty="0">
                <a:solidFill>
                  <a:schemeClr val="accent1"/>
                </a:solidFill>
                <a:effectLst/>
                <a:latin typeface="Arial" panose="020B0604020202020204" pitchFamily="34" charset="0"/>
                <a:ea typeface="Calibri" panose="020F0502020204030204" pitchFamily="34" charset="0"/>
                <a:cs typeface="Calibri" panose="020F0502020204030204" pitchFamily="34" charset="0"/>
              </a:rPr>
              <a:t>והדגים את כוחה של הוראה יחידנית מותאמת בקידום הילדים מבחינה אוריינית. </a:t>
            </a:r>
            <a:endParaRPr lang="x-none" sz="1100" b="1" dirty="0">
              <a:solidFill>
                <a:schemeClr val="accent1"/>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279630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תקופת המעבר מהגן לבית הספר</a:t>
            </a:r>
            <a:endParaRPr sz="3000" dirty="0">
              <a:solidFill>
                <a:srgbClr val="285788"/>
              </a:solidFill>
            </a:endParaRPr>
          </a:p>
        </p:txBody>
      </p:sp>
      <p:sp>
        <p:nvSpPr>
          <p:cNvPr id="70" name="Google Shape;70;p15"/>
          <p:cNvSpPr txBox="1"/>
          <p:nvPr/>
        </p:nvSpPr>
        <p:spPr>
          <a:xfrm>
            <a:off x="406625" y="1277850"/>
            <a:ext cx="7999500" cy="3508623"/>
          </a:xfrm>
          <a:prstGeom prst="rect">
            <a:avLst/>
          </a:prstGeom>
          <a:noFill/>
          <a:ln>
            <a:noFill/>
          </a:ln>
        </p:spPr>
        <p:txBody>
          <a:bodyPr spcFirstLastPara="1" wrap="square" lIns="91425" tIns="91425" rIns="91425" bIns="91425" anchor="t" anchorCtr="0">
            <a:spAutoFit/>
          </a:bodyPr>
          <a:lstStyle/>
          <a:p>
            <a:pPr marL="285750" lvl="0" indent="-285750" algn="r" rtl="1">
              <a:lnSpc>
                <a:spcPct val="150000"/>
              </a:lnSpc>
              <a:spcBef>
                <a:spcPts val="0"/>
              </a:spcBef>
              <a:spcAft>
                <a:spcPts val="0"/>
              </a:spcAft>
              <a:buFont typeface="Wingdings" panose="05000000000000000000" pitchFamily="2" charset="2"/>
              <a:buChar char="v"/>
            </a:pPr>
            <a:r>
              <a:rPr lang="he-IL" sz="1800" b="1" dirty="0">
                <a:solidFill>
                  <a:schemeClr val="tx1"/>
                </a:solidFill>
                <a:latin typeface="Assistant"/>
                <a:ea typeface="Assistant"/>
                <a:cs typeface="Assistant"/>
                <a:sym typeface="Assistant"/>
              </a:rPr>
              <a:t>התקופה: </a:t>
            </a:r>
            <a:r>
              <a:rPr lang="he-IL" sz="1800" dirty="0">
                <a:solidFill>
                  <a:schemeClr val="tx1"/>
                </a:solidFill>
                <a:latin typeface="Assistant"/>
                <a:ea typeface="Assistant"/>
                <a:cs typeface="Assistant"/>
                <a:sym typeface="Assistant"/>
              </a:rPr>
              <a:t>מגיל 3 ועד כיתה ג לערך.</a:t>
            </a:r>
          </a:p>
          <a:p>
            <a:pPr marL="285750" lvl="0" indent="-285750" algn="r" rtl="1">
              <a:lnSpc>
                <a:spcPct val="150000"/>
              </a:lnSpc>
              <a:spcBef>
                <a:spcPts val="0"/>
              </a:spcBef>
              <a:spcAft>
                <a:spcPts val="0"/>
              </a:spcAft>
              <a:buFont typeface="Wingdings" panose="05000000000000000000" pitchFamily="2" charset="2"/>
              <a:buChar char="v"/>
            </a:pPr>
            <a:r>
              <a:rPr lang="he-IL" sz="1800" b="1" dirty="0">
                <a:solidFill>
                  <a:schemeClr val="accent1"/>
                </a:solidFill>
                <a:latin typeface="Assistant"/>
                <a:ea typeface="Assistant"/>
                <a:cs typeface="Assistant"/>
                <a:sym typeface="Assistant"/>
              </a:rPr>
              <a:t>תקופה זו היא אבן דרך משמעותית וייחודית</a:t>
            </a:r>
            <a:r>
              <a:rPr lang="he-IL" sz="1800" b="1" dirty="0">
                <a:solidFill>
                  <a:schemeClr val="tx1"/>
                </a:solidFill>
                <a:latin typeface="Assistant"/>
                <a:ea typeface="Assistant"/>
                <a:cs typeface="Assistant"/>
                <a:sym typeface="Assistant"/>
              </a:rPr>
              <a:t> </a:t>
            </a:r>
            <a:r>
              <a:rPr lang="he-IL" sz="1800" dirty="0">
                <a:solidFill>
                  <a:schemeClr val="tx1"/>
                </a:solidFill>
                <a:latin typeface="Assistant"/>
                <a:ea typeface="Assistant"/>
                <a:cs typeface="Assistant"/>
                <a:sym typeface="Assistant"/>
              </a:rPr>
              <a:t>בהתפתחות האוריינית של ילדים.</a:t>
            </a:r>
          </a:p>
          <a:p>
            <a:pPr marL="285750" lvl="0" indent="-285750" algn="r" rtl="1">
              <a:lnSpc>
                <a:spcPct val="150000"/>
              </a:lnSpc>
              <a:spcBef>
                <a:spcPts val="0"/>
              </a:spcBef>
              <a:spcAft>
                <a:spcPts val="0"/>
              </a:spcAft>
              <a:buFont typeface="Wingdings" panose="05000000000000000000" pitchFamily="2" charset="2"/>
              <a:buChar char="v"/>
            </a:pPr>
            <a:r>
              <a:rPr lang="he-IL" sz="1800" dirty="0">
                <a:solidFill>
                  <a:schemeClr val="tx1"/>
                </a:solidFill>
                <a:latin typeface="Assistant"/>
                <a:ea typeface="Assistant"/>
                <a:cs typeface="Assistant"/>
                <a:sym typeface="Assistant"/>
              </a:rPr>
              <a:t>תקופה זו מאפשרת </a:t>
            </a:r>
            <a:r>
              <a:rPr lang="he-IL" sz="1800" b="1" dirty="0">
                <a:solidFill>
                  <a:schemeClr val="tx1"/>
                </a:solidFill>
                <a:latin typeface="Assistant"/>
                <a:ea typeface="Assistant"/>
                <a:cs typeface="Assistant"/>
                <a:sym typeface="Assistant"/>
              </a:rPr>
              <a:t>התנסות ויצירת תשתית </a:t>
            </a:r>
            <a:r>
              <a:rPr lang="he-IL" sz="1800" dirty="0">
                <a:solidFill>
                  <a:schemeClr val="tx1"/>
                </a:solidFill>
                <a:latin typeface="Assistant"/>
                <a:ea typeface="Assistant"/>
                <a:cs typeface="Assistant"/>
                <a:sym typeface="Assistant"/>
              </a:rPr>
              <a:t>אוריינית שיתרמו להצלחה אקדמית של הילדים בעתיד.</a:t>
            </a:r>
          </a:p>
          <a:p>
            <a:pPr marL="285750" lvl="0" indent="-285750" algn="r" rtl="1">
              <a:lnSpc>
                <a:spcPct val="150000"/>
              </a:lnSpc>
              <a:spcBef>
                <a:spcPts val="0"/>
              </a:spcBef>
              <a:spcAft>
                <a:spcPts val="0"/>
              </a:spcAft>
              <a:buFont typeface="Wingdings" panose="05000000000000000000" pitchFamily="2" charset="2"/>
              <a:buChar char="v"/>
            </a:pPr>
            <a:r>
              <a:rPr lang="he-IL" sz="1800" dirty="0">
                <a:solidFill>
                  <a:schemeClr val="tx1"/>
                </a:solidFill>
                <a:latin typeface="Assistant"/>
                <a:ea typeface="Assistant"/>
                <a:cs typeface="Assistant"/>
                <a:sym typeface="Assistant"/>
              </a:rPr>
              <a:t>ככל שה</a:t>
            </a:r>
            <a:r>
              <a:rPr lang="he-IL" sz="1800" b="1" dirty="0">
                <a:solidFill>
                  <a:schemeClr val="tx1"/>
                </a:solidFill>
                <a:latin typeface="Assistant"/>
                <a:ea typeface="Assistant"/>
                <a:cs typeface="Assistant"/>
                <a:sym typeface="Assistant"/>
              </a:rPr>
              <a:t>הוראה מותאמת</a:t>
            </a:r>
            <a:r>
              <a:rPr lang="he-IL" sz="1800" dirty="0">
                <a:solidFill>
                  <a:schemeClr val="tx1"/>
                </a:solidFill>
                <a:latin typeface="Assistant"/>
                <a:ea typeface="Assistant"/>
                <a:cs typeface="Assistant"/>
                <a:sym typeface="Assistant"/>
              </a:rPr>
              <a:t> יותר לצרכיו של כל ילד, כך ההתקדמות ברכישת מיומנויות אורייניות גדולה יותר.</a:t>
            </a:r>
          </a:p>
          <a:p>
            <a:pPr marL="285750" lvl="0" indent="-285750" algn="r" rtl="1">
              <a:lnSpc>
                <a:spcPct val="150000"/>
              </a:lnSpc>
              <a:spcBef>
                <a:spcPts val="0"/>
              </a:spcBef>
              <a:spcAft>
                <a:spcPts val="0"/>
              </a:spcAft>
              <a:buFont typeface="Wingdings" panose="05000000000000000000" pitchFamily="2" charset="2"/>
              <a:buChar char="v"/>
            </a:pPr>
            <a:r>
              <a:rPr lang="he-IL" sz="1800" dirty="0">
                <a:solidFill>
                  <a:schemeClr val="tx1"/>
                </a:solidFill>
                <a:latin typeface="Assistant"/>
                <a:ea typeface="Assistant"/>
                <a:cs typeface="Assistant"/>
                <a:sym typeface="Assistant"/>
              </a:rPr>
              <a:t>הוראה מותאמת בתקופה זו יכולה לתרום </a:t>
            </a:r>
            <a:r>
              <a:rPr lang="he-IL" sz="1800" b="1" dirty="0">
                <a:solidFill>
                  <a:schemeClr val="tx1"/>
                </a:solidFill>
                <a:latin typeface="Assistant"/>
                <a:ea typeface="Assistant"/>
                <a:cs typeface="Assistant"/>
                <a:sym typeface="Assistant"/>
              </a:rPr>
              <a:t>לצמצום הפערים</a:t>
            </a:r>
            <a:r>
              <a:rPr lang="he-IL" sz="1800" dirty="0">
                <a:solidFill>
                  <a:schemeClr val="tx1"/>
                </a:solidFill>
                <a:latin typeface="Assistant"/>
                <a:ea typeface="Assistant"/>
                <a:cs typeface="Assistant"/>
                <a:sym typeface="Assistant"/>
              </a:rPr>
              <a:t> בין הילדים לקראת הכניסה לבית הספר.</a:t>
            </a:r>
            <a:endParaRPr sz="1800" dirty="0">
              <a:solidFill>
                <a:schemeClr val="tx1"/>
              </a:solidFill>
              <a:latin typeface="Assistant"/>
              <a:ea typeface="Assistant"/>
              <a:cs typeface="Assistant"/>
              <a:sym typeface="Assistan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9"/>
          <p:cNvSpPr txBox="1">
            <a:spLocks noGrp="1"/>
          </p:cNvSpPr>
          <p:nvPr>
            <p:ph type="title"/>
          </p:nvPr>
        </p:nvSpPr>
        <p:spPr>
          <a:xfrm>
            <a:off x="280688" y="388451"/>
            <a:ext cx="8263225"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2500" dirty="0">
                <a:solidFill>
                  <a:srgbClr val="285788"/>
                </a:solidFill>
                <a:latin typeface="Calibri"/>
                <a:ea typeface="Calibri"/>
                <a:cs typeface="Calibri"/>
                <a:sym typeface="Calibri"/>
              </a:rPr>
              <a:t>יתרונות של תוכניות התערבות המקדמות הוראה מותאמת בתקופת הגן</a:t>
            </a:r>
            <a:endParaRPr sz="2500" dirty="0">
              <a:solidFill>
                <a:srgbClr val="285788"/>
              </a:solidFill>
            </a:endParaRPr>
          </a:p>
        </p:txBody>
      </p:sp>
      <p:sp>
        <p:nvSpPr>
          <p:cNvPr id="118" name="Google Shape;118;p19"/>
          <p:cNvSpPr txBox="1"/>
          <p:nvPr/>
        </p:nvSpPr>
        <p:spPr>
          <a:xfrm>
            <a:off x="3921919" y="1165176"/>
            <a:ext cx="4494331" cy="1107965"/>
          </a:xfrm>
          <a:prstGeom prst="rect">
            <a:avLst/>
          </a:prstGeom>
          <a:noFill/>
          <a:ln w="9525" cap="flat" cmpd="sng">
            <a:solidFill>
              <a:srgbClr val="0074FF"/>
            </a:solidFill>
            <a:prstDash val="solid"/>
            <a:round/>
            <a:headEnd type="none" w="sm" len="sm"/>
            <a:tailEnd type="none" w="sm" len="sm"/>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dk1"/>
                </a:solidFill>
                <a:latin typeface="Calibri"/>
                <a:ea typeface="Calibri"/>
                <a:cs typeface="Calibri"/>
                <a:sym typeface="Calibri"/>
              </a:rPr>
              <a:t>מחקרים שבדקו את השפעת ההוראה המותאמת על האוריינות המוקדמת של ילדים, ועקבו אחר הישגי הילדים לטווח ארוך, הראו שלהתערבות יש יתרונות חברתיים וקוגניטיביים לטווח קצר ולטווח ארוך, במיוחד עבור תלמידים בסיכון.</a:t>
            </a:r>
          </a:p>
          <a:p>
            <a:pPr marL="0" lvl="0" indent="0" algn="r" rtl="1">
              <a:spcBef>
                <a:spcPts val="0"/>
              </a:spcBef>
              <a:spcAft>
                <a:spcPts val="0"/>
              </a:spcAft>
              <a:buNone/>
            </a:pPr>
            <a:r>
              <a:rPr lang="he-IL" sz="1200" dirty="0">
                <a:solidFill>
                  <a:schemeClr val="dk1"/>
                </a:solidFill>
                <a:latin typeface="Calibri"/>
                <a:ea typeface="Calibri"/>
                <a:cs typeface="Calibri"/>
                <a:sym typeface="Calibri"/>
              </a:rPr>
              <a:t>כמו-כן, הודגשו מספר פעילויות המקדמות במיוחד את ההתפתחות השפתית והאוריינית של ילדים.</a:t>
            </a:r>
            <a:endParaRPr sz="1200" dirty="0">
              <a:solidFill>
                <a:schemeClr val="dk1"/>
              </a:solidFill>
              <a:latin typeface="Calibri"/>
              <a:ea typeface="Calibri"/>
              <a:cs typeface="Calibri"/>
              <a:sym typeface="Calibri"/>
            </a:endParaRPr>
          </a:p>
        </p:txBody>
      </p:sp>
      <p:sp>
        <p:nvSpPr>
          <p:cNvPr id="121" name="Google Shape;121;p19"/>
          <p:cNvSpPr txBox="1"/>
          <p:nvPr/>
        </p:nvSpPr>
        <p:spPr>
          <a:xfrm>
            <a:off x="174545" y="2376387"/>
            <a:ext cx="3384300" cy="1477297"/>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accent1"/>
                </a:solidFill>
                <a:latin typeface="Calibri"/>
                <a:ea typeface="Calibri"/>
                <a:cs typeface="Calibri"/>
                <a:sym typeface="Calibri"/>
              </a:rPr>
              <a:t>השפעת ההתערבות תביא ל:</a:t>
            </a:r>
          </a:p>
          <a:p>
            <a:pPr marL="0" lvl="0" indent="0" algn="r" rtl="1">
              <a:spcBef>
                <a:spcPts val="0"/>
              </a:spcBef>
              <a:spcAft>
                <a:spcPts val="0"/>
              </a:spcAft>
              <a:buNone/>
            </a:pPr>
            <a:endParaRPr lang="he-IL" sz="1200" dirty="0">
              <a:solidFill>
                <a:schemeClr val="dk1"/>
              </a:solidFill>
              <a:latin typeface="Calibri"/>
              <a:ea typeface="Calibri"/>
              <a:cs typeface="Calibri"/>
              <a:sym typeface="Calibri"/>
            </a:endParaRP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ירידה בכמות ההפניות למסגרות של חינוך מיוחד</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ירידה בשיעור התלמידים שנשארים כיתה</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עלייה בשיעור התלמידים המסיימים בית ספר תיכון</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ירידה בשיעור עבריינות נוער</a:t>
            </a:r>
          </a:p>
          <a:p>
            <a:pPr marL="0" lvl="0" indent="0" algn="r" rtl="1">
              <a:spcBef>
                <a:spcPts val="0"/>
              </a:spcBef>
              <a:spcAft>
                <a:spcPts val="0"/>
              </a:spcAft>
              <a:buNone/>
            </a:pPr>
            <a:endParaRPr sz="1200" dirty="0">
              <a:solidFill>
                <a:schemeClr val="dk1"/>
              </a:solidFill>
              <a:latin typeface="Calibri"/>
              <a:ea typeface="Calibri"/>
              <a:cs typeface="Calibri"/>
              <a:sym typeface="Calibri"/>
            </a:endParaRPr>
          </a:p>
        </p:txBody>
      </p:sp>
      <p:sp>
        <p:nvSpPr>
          <p:cNvPr id="122" name="Google Shape;122;p19"/>
          <p:cNvSpPr txBox="1"/>
          <p:nvPr/>
        </p:nvSpPr>
        <p:spPr>
          <a:xfrm>
            <a:off x="3921919" y="2376387"/>
            <a:ext cx="3602400" cy="1846629"/>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accent1"/>
                </a:solidFill>
                <a:latin typeface="Calibri"/>
                <a:ea typeface="Calibri"/>
                <a:cs typeface="Calibri"/>
                <a:sym typeface="Calibri"/>
              </a:rPr>
              <a:t>פעילויות לקידום ההתפתחות השפתית והאוריינית</a:t>
            </a:r>
            <a:endParaRPr sz="1200" dirty="0">
              <a:solidFill>
                <a:schemeClr val="accent1"/>
              </a:solidFill>
              <a:latin typeface="Calibri"/>
              <a:ea typeface="Calibri"/>
              <a:cs typeface="Calibri"/>
              <a:sym typeface="Calibri"/>
            </a:endParaRPr>
          </a:p>
          <a:p>
            <a:pPr marL="0" lvl="0" indent="0" algn="r" rtl="1">
              <a:spcBef>
                <a:spcPts val="0"/>
              </a:spcBef>
              <a:spcAft>
                <a:spcPts val="0"/>
              </a:spcAft>
              <a:buNone/>
            </a:pPr>
            <a:r>
              <a:rPr lang="en-GB" sz="1200" dirty="0">
                <a:solidFill>
                  <a:schemeClr val="dk1"/>
                </a:solidFill>
                <a:latin typeface="Calibri"/>
                <a:ea typeface="Calibri"/>
                <a:cs typeface="Calibri"/>
                <a:sym typeface="Calibri"/>
              </a:rPr>
              <a:t> </a:t>
            </a:r>
            <a:endParaRPr lang="he-IL" sz="1200" dirty="0">
              <a:solidFill>
                <a:schemeClr val="dk1"/>
              </a:solidFill>
              <a:latin typeface="Calibri"/>
              <a:ea typeface="Calibri"/>
              <a:cs typeface="Calibri"/>
              <a:sym typeface="Calibri"/>
            </a:endParaRP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שימוש בשיח מאתגר קוגניטיבית </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חשיפה למילים נדירות</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קריאה משותפת המשתמשת בטכניקות של קריאה דיאלוגית</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שימוש בפעילויות משחקיות לקידום למידה</a:t>
            </a:r>
          </a:p>
          <a:p>
            <a:pPr marL="457200" lvl="0" indent="-304800" algn="r" rtl="1">
              <a:spcBef>
                <a:spcPts val="0"/>
              </a:spcBef>
              <a:spcAft>
                <a:spcPts val="0"/>
              </a:spcAft>
              <a:buClr>
                <a:schemeClr val="dk1"/>
              </a:buClr>
              <a:buSzPts val="1200"/>
              <a:buFont typeface="Calibri"/>
              <a:buChar char="●"/>
            </a:pPr>
            <a:r>
              <a:rPr lang="he-IL" sz="1200" dirty="0">
                <a:solidFill>
                  <a:schemeClr val="dk1"/>
                </a:solidFill>
                <a:latin typeface="Calibri"/>
                <a:ea typeface="Calibri"/>
                <a:cs typeface="Calibri"/>
                <a:sym typeface="Calibri"/>
              </a:rPr>
              <a:t>משחק (בעיקר משחק עצמאי, או ביוזמת הילדים)</a:t>
            </a:r>
            <a:endParaRPr lang="he-IL" sz="1200" dirty="0">
              <a:solidFill>
                <a:schemeClr val="dk1"/>
              </a:solidFill>
              <a:latin typeface="Calibri"/>
              <a:ea typeface="Calibri"/>
              <a:cs typeface="Calibri"/>
            </a:endParaRPr>
          </a:p>
          <a:p>
            <a:pPr lvl="0" algn="r" rtl="1">
              <a:spcBef>
                <a:spcPts val="0"/>
              </a:spcBef>
              <a:spcAft>
                <a:spcPts val="0"/>
              </a:spcAft>
            </a:pPr>
            <a:endParaRPr sz="1200" dirty="0">
              <a:solidFill>
                <a:schemeClr val="dk1"/>
              </a:solidFill>
              <a:latin typeface="Calibri"/>
              <a:ea typeface="Calibri"/>
              <a:cs typeface="Calibri"/>
              <a:sym typeface="Calibri"/>
            </a:endParaRPr>
          </a:p>
        </p:txBody>
      </p:sp>
      <p:cxnSp>
        <p:nvCxnSpPr>
          <p:cNvPr id="123" name="Google Shape;123;p19"/>
          <p:cNvCxnSpPr>
            <a:cxnSpLocks/>
          </p:cNvCxnSpPr>
          <p:nvPr/>
        </p:nvCxnSpPr>
        <p:spPr>
          <a:xfrm flipH="1">
            <a:off x="571500" y="2682885"/>
            <a:ext cx="6979119" cy="0"/>
          </a:xfrm>
          <a:prstGeom prst="straightConnector1">
            <a:avLst/>
          </a:prstGeom>
          <a:noFill/>
          <a:ln w="9525" cap="flat" cmpd="sng">
            <a:solidFill>
              <a:srgbClr val="087BF8"/>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מחלוקת בין שתי גישות?</a:t>
            </a:r>
            <a:endParaRPr sz="3000" dirty="0">
              <a:solidFill>
                <a:srgbClr val="285788"/>
              </a:solidFill>
            </a:endParaRPr>
          </a:p>
        </p:txBody>
      </p:sp>
      <p:sp>
        <p:nvSpPr>
          <p:cNvPr id="90" name="Google Shape;90;p17"/>
          <p:cNvSpPr txBox="1"/>
          <p:nvPr/>
        </p:nvSpPr>
        <p:spPr>
          <a:xfrm>
            <a:off x="4392900" y="1840394"/>
            <a:ext cx="4179300" cy="1477297"/>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rgbClr val="0074FF"/>
                </a:solidFill>
                <a:latin typeface="Calibri"/>
                <a:ea typeface="Calibri"/>
                <a:cs typeface="Calibri"/>
                <a:sym typeface="Calibri"/>
              </a:rPr>
              <a:t>גישת ההוראה המפורשת</a:t>
            </a:r>
            <a:endParaRPr sz="1200" dirty="0">
              <a:solidFill>
                <a:srgbClr val="0074FF"/>
              </a:solidFill>
              <a:latin typeface="Calibri"/>
              <a:ea typeface="Calibri"/>
              <a:cs typeface="Calibri"/>
              <a:sym typeface="Calibri"/>
            </a:endParaRPr>
          </a:p>
          <a:p>
            <a:pPr marL="0" lvl="0" indent="0" algn="r" rtl="1">
              <a:spcBef>
                <a:spcPts val="0"/>
              </a:spcBef>
              <a:spcAft>
                <a:spcPts val="0"/>
              </a:spcAft>
              <a:buNone/>
            </a:pPr>
            <a:endParaRPr sz="1200" dirty="0">
              <a:solidFill>
                <a:srgbClr val="0074FF"/>
              </a:solidFill>
              <a:latin typeface="Calibri"/>
              <a:ea typeface="Calibri"/>
              <a:cs typeface="Calibri"/>
              <a:sym typeface="Calibri"/>
            </a:endParaRPr>
          </a:p>
          <a:p>
            <a:pPr marL="0" lvl="0" indent="0" algn="r" rtl="1">
              <a:spcBef>
                <a:spcPts val="0"/>
              </a:spcBef>
              <a:spcAft>
                <a:spcPts val="0"/>
              </a:spcAft>
              <a:buNone/>
            </a:pPr>
            <a:r>
              <a:rPr lang="he-IL" sz="1200" dirty="0">
                <a:solidFill>
                  <a:schemeClr val="dk1"/>
                </a:solidFill>
                <a:latin typeface="Calibri"/>
                <a:ea typeface="Calibri"/>
                <a:cs typeface="Calibri"/>
                <a:sym typeface="Calibri"/>
              </a:rPr>
              <a:t>גישה התומכת בהוראה מפורשת של מיומנויות לימודיות בסיסיות בהנחיית הגננת. </a:t>
            </a:r>
          </a:p>
          <a:p>
            <a:pPr marL="0" lvl="0" indent="0" algn="r" rtl="1">
              <a:spcBef>
                <a:spcPts val="0"/>
              </a:spcBef>
              <a:spcAft>
                <a:spcPts val="0"/>
              </a:spcAft>
              <a:buNone/>
            </a:pPr>
            <a:r>
              <a:rPr lang="he-IL" sz="1200" dirty="0">
                <a:solidFill>
                  <a:schemeClr val="dk1"/>
                </a:solidFill>
                <a:latin typeface="Calibri"/>
                <a:ea typeface="Calibri"/>
                <a:cs typeface="Calibri"/>
                <a:sym typeface="Calibri"/>
              </a:rPr>
              <a:t>התערבות ישירה מוקדמת, באמצעות הוראה מפורשת של המיומנויות, יכולה לצמצם את הפערים ולהכין את הילדים לבית הספר בצורה טובה יותר. </a:t>
            </a:r>
            <a:endParaRPr sz="1200" dirty="0">
              <a:solidFill>
                <a:schemeClr val="dk1"/>
              </a:solidFill>
              <a:latin typeface="Calibri"/>
              <a:ea typeface="Calibri"/>
              <a:cs typeface="Calibri"/>
              <a:sym typeface="Calibri"/>
            </a:endParaRPr>
          </a:p>
        </p:txBody>
      </p:sp>
      <p:sp>
        <p:nvSpPr>
          <p:cNvPr id="91" name="Google Shape;91;p17"/>
          <p:cNvSpPr txBox="1"/>
          <p:nvPr/>
        </p:nvSpPr>
        <p:spPr>
          <a:xfrm>
            <a:off x="468950" y="1840394"/>
            <a:ext cx="3761175" cy="1661963"/>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rgbClr val="0074FF"/>
                </a:solidFill>
                <a:latin typeface="Calibri"/>
                <a:ea typeface="Calibri"/>
                <a:cs typeface="Calibri"/>
                <a:sym typeface="Calibri"/>
              </a:rPr>
              <a:t>גישת הילד במרכז</a:t>
            </a:r>
            <a:endParaRPr sz="1200" dirty="0">
              <a:solidFill>
                <a:srgbClr val="0074FF"/>
              </a:solidFill>
              <a:latin typeface="Calibri"/>
              <a:ea typeface="Calibri"/>
              <a:cs typeface="Calibri"/>
              <a:sym typeface="Calibri"/>
            </a:endParaRPr>
          </a:p>
          <a:p>
            <a:pPr marL="0" lvl="0" indent="0" algn="r" rtl="1">
              <a:spcBef>
                <a:spcPts val="0"/>
              </a:spcBef>
              <a:spcAft>
                <a:spcPts val="0"/>
              </a:spcAft>
              <a:buNone/>
            </a:pPr>
            <a:endParaRPr sz="1200" dirty="0">
              <a:solidFill>
                <a:srgbClr val="0074FF"/>
              </a:solidFill>
              <a:latin typeface="Calibri"/>
              <a:ea typeface="Calibri"/>
              <a:cs typeface="Calibri"/>
              <a:sym typeface="Calibri"/>
            </a:endParaRPr>
          </a:p>
          <a:p>
            <a:pPr marL="0" lvl="0" indent="0" algn="r" rtl="1">
              <a:spcBef>
                <a:spcPts val="0"/>
              </a:spcBef>
              <a:spcAft>
                <a:spcPts val="0"/>
              </a:spcAft>
              <a:buNone/>
            </a:pPr>
            <a:r>
              <a:rPr lang="he-IL" sz="1200" dirty="0">
                <a:solidFill>
                  <a:schemeClr val="dk1"/>
                </a:solidFill>
                <a:latin typeface="Calibri"/>
                <a:ea typeface="Calibri"/>
                <a:cs typeface="Calibri"/>
                <a:sym typeface="Calibri"/>
              </a:rPr>
              <a:t>גישה שמעמידה במרכז למידה על-ידי גילוי, במיוחד דרך פעילויות משחק שמאפשרות עצמאות בלמידה לילד. </a:t>
            </a:r>
          </a:p>
          <a:p>
            <a:pPr marL="0" lvl="0" indent="0" algn="r" rtl="1">
              <a:spcBef>
                <a:spcPts val="0"/>
              </a:spcBef>
              <a:spcAft>
                <a:spcPts val="0"/>
              </a:spcAft>
              <a:buNone/>
            </a:pPr>
            <a:endParaRPr lang="he-IL" sz="1200" dirty="0">
              <a:solidFill>
                <a:schemeClr val="dk1"/>
              </a:solidFill>
              <a:latin typeface="Calibri"/>
              <a:ea typeface="Calibri"/>
              <a:cs typeface="Calibri"/>
              <a:sym typeface="Calibri"/>
            </a:endParaRPr>
          </a:p>
          <a:p>
            <a:pPr marL="0" lvl="0" indent="0" algn="r" rtl="1">
              <a:spcBef>
                <a:spcPts val="0"/>
              </a:spcBef>
              <a:spcAft>
                <a:spcPts val="0"/>
              </a:spcAft>
              <a:buNone/>
            </a:pPr>
            <a:r>
              <a:rPr lang="he-IL" sz="1200" dirty="0">
                <a:solidFill>
                  <a:schemeClr val="dk1"/>
                </a:solidFill>
                <a:latin typeface="Calibri"/>
                <a:ea typeface="Calibri"/>
                <a:cs typeface="Calibri"/>
                <a:sym typeface="Calibri"/>
              </a:rPr>
              <a:t>התומכים בגישה זו נוטים לייחס לילדי גן סקרנות טבעית ולמידה פעילה, ורואים בהדרכה מפורשת גישה שאינה מותאמת התפתחותית ואף עלולה להזיק לילדים רגשית. </a:t>
            </a:r>
            <a:endParaRPr sz="1200" dirty="0">
              <a:latin typeface="Calibri"/>
              <a:ea typeface="Calibri"/>
              <a:cs typeface="Calibri"/>
              <a:sym typeface="Calibri"/>
            </a:endParaRPr>
          </a:p>
        </p:txBody>
      </p:sp>
      <p:cxnSp>
        <p:nvCxnSpPr>
          <p:cNvPr id="92" name="Google Shape;92;p17"/>
          <p:cNvCxnSpPr/>
          <p:nvPr/>
        </p:nvCxnSpPr>
        <p:spPr>
          <a:xfrm rot="10800000">
            <a:off x="468950" y="2185969"/>
            <a:ext cx="8016300" cy="0"/>
          </a:xfrm>
          <a:prstGeom prst="straightConnector1">
            <a:avLst/>
          </a:prstGeom>
          <a:noFill/>
          <a:ln w="9525" cap="flat" cmpd="sng">
            <a:solidFill>
              <a:srgbClr val="087BF8"/>
            </a:solidFill>
            <a:prstDash val="solid"/>
            <a:round/>
            <a:headEnd type="none" w="med" len="med"/>
            <a:tailEnd type="none" w="med" len="med"/>
          </a:ln>
        </p:spPr>
      </p:cxnSp>
      <p:sp>
        <p:nvSpPr>
          <p:cNvPr id="6" name="Google Shape;192;p25">
            <a:extLst>
              <a:ext uri="{FF2B5EF4-FFF2-40B4-BE49-F238E27FC236}">
                <a16:creationId xmlns:a16="http://schemas.microsoft.com/office/drawing/2014/main" id="{9FF2004C-CC02-4474-BCA4-A49C1E7C24EB}"/>
              </a:ext>
            </a:extLst>
          </p:cNvPr>
          <p:cNvSpPr txBox="1"/>
          <p:nvPr/>
        </p:nvSpPr>
        <p:spPr>
          <a:xfrm>
            <a:off x="3843338" y="1015925"/>
            <a:ext cx="4496937" cy="553968"/>
          </a:xfrm>
          <a:prstGeom prst="rect">
            <a:avLst/>
          </a:prstGeom>
          <a:noFill/>
          <a:ln w="9525" cap="flat" cmpd="sng">
            <a:solidFill>
              <a:srgbClr val="087BF8"/>
            </a:solidFill>
            <a:prstDash val="solid"/>
            <a:round/>
            <a:headEnd type="none" w="sm" len="sm"/>
            <a:tailEnd type="none" w="sm" len="sm"/>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dk1"/>
                </a:solidFill>
                <a:latin typeface="Calibri"/>
                <a:ea typeface="Calibri"/>
                <a:cs typeface="Calibri"/>
                <a:sym typeface="Calibri"/>
              </a:rPr>
              <a:t>בספרות המחקרית קיימת לכאורה מחלוקת סביב השאלה</a:t>
            </a:r>
          </a:p>
          <a:p>
            <a:pPr marL="0" lvl="0" indent="0" algn="r" rtl="1">
              <a:spcBef>
                <a:spcPts val="0"/>
              </a:spcBef>
              <a:spcAft>
                <a:spcPts val="0"/>
              </a:spcAft>
              <a:buNone/>
            </a:pPr>
            <a:r>
              <a:rPr lang="he-IL" sz="1200" b="1" dirty="0">
                <a:solidFill>
                  <a:schemeClr val="accent1"/>
                </a:solidFill>
                <a:latin typeface="Calibri"/>
                <a:ea typeface="Calibri"/>
                <a:cs typeface="Calibri"/>
                <a:sym typeface="Calibri"/>
              </a:rPr>
              <a:t>מהי הגישה המותאמת היעילה ביותר לפיתוח כישורים אורייניים אצל ילדי הגן?</a:t>
            </a:r>
            <a:endParaRPr sz="1200" b="1" dirty="0">
              <a:solidFill>
                <a:schemeClr val="accen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2580400" y="357657"/>
            <a:ext cx="58257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הגישה המאוזנת </a:t>
            </a:r>
            <a:endParaRPr sz="3000" dirty="0">
              <a:solidFill>
                <a:srgbClr val="285788"/>
              </a:solidFill>
            </a:endParaRPr>
          </a:p>
        </p:txBody>
      </p:sp>
      <p:sp>
        <p:nvSpPr>
          <p:cNvPr id="158" name="Google Shape;158;p23"/>
          <p:cNvSpPr txBox="1"/>
          <p:nvPr/>
        </p:nvSpPr>
        <p:spPr>
          <a:xfrm>
            <a:off x="2787306" y="1031004"/>
            <a:ext cx="5234249" cy="923299"/>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chemeClr val="dk1"/>
                </a:solidFill>
                <a:latin typeface="Calibri"/>
                <a:ea typeface="Calibri"/>
                <a:cs typeface="Calibri"/>
                <a:sym typeface="Calibri"/>
              </a:rPr>
              <a:t>מחקרים מצאו ש</a:t>
            </a:r>
            <a:r>
              <a:rPr lang="he-IL" sz="1200" b="1" dirty="0">
                <a:solidFill>
                  <a:schemeClr val="accent1"/>
                </a:solidFill>
                <a:latin typeface="Calibri"/>
                <a:ea typeface="Calibri"/>
                <a:cs typeface="Calibri"/>
                <a:sym typeface="Calibri"/>
              </a:rPr>
              <a:t>תוכניות לימודים מאוזנות, המשלבות בין שתי הגישות, הניבו יותר הישגים חינוכיים וחברתיים</a:t>
            </a:r>
            <a:r>
              <a:rPr lang="he-IL" sz="1200" dirty="0">
                <a:solidFill>
                  <a:schemeClr val="dk1"/>
                </a:solidFill>
                <a:latin typeface="Calibri"/>
                <a:ea typeface="Calibri"/>
                <a:cs typeface="Calibri"/>
                <a:sym typeface="Calibri"/>
              </a:rPr>
              <a:t> לטווח קצר וארוך לילדי הגן מאשר תוכניות שהדגישו גישה אחת על-פני האחרת. תוכנית הלימודים בגישה המאוזנת משלבת בין הנחיית גננת בתכנים ספציפיים, לבין מידה רבה של פעילויות ביוזמת הילד שהגננת נענית להן. </a:t>
            </a:r>
            <a:endParaRPr sz="1200" dirty="0">
              <a:solidFill>
                <a:schemeClr val="dk1"/>
              </a:solidFill>
              <a:latin typeface="Calibri"/>
              <a:ea typeface="Calibri"/>
              <a:cs typeface="Calibri"/>
              <a:sym typeface="Calibri"/>
            </a:endParaRPr>
          </a:p>
        </p:txBody>
      </p:sp>
      <p:sp>
        <p:nvSpPr>
          <p:cNvPr id="159" name="Google Shape;159;p23"/>
          <p:cNvSpPr txBox="1"/>
          <p:nvPr/>
        </p:nvSpPr>
        <p:spPr>
          <a:xfrm>
            <a:off x="934277" y="3247666"/>
            <a:ext cx="5255876" cy="553968"/>
          </a:xfrm>
          <a:prstGeom prst="rect">
            <a:avLst/>
          </a:prstGeom>
          <a:noFill/>
          <a:ln w="9525" cap="flat" cmpd="sng">
            <a:solidFill>
              <a:srgbClr val="087BF8"/>
            </a:solidFill>
            <a:prstDash val="solid"/>
            <a:round/>
            <a:headEnd type="none" w="sm" len="sm"/>
            <a:tailEnd type="none" w="sm" len="sm"/>
          </a:ln>
        </p:spPr>
        <p:txBody>
          <a:bodyPr spcFirstLastPara="1" wrap="square" lIns="91425" tIns="91425" rIns="91425" bIns="91425" anchor="t" anchorCtr="0">
            <a:spAutoFit/>
          </a:bodyPr>
          <a:lstStyle/>
          <a:p>
            <a:pPr marL="0" lvl="0" indent="0" algn="r" rtl="1">
              <a:spcBef>
                <a:spcPts val="0"/>
              </a:spcBef>
              <a:spcAft>
                <a:spcPts val="0"/>
              </a:spcAft>
              <a:buClr>
                <a:schemeClr val="dk1"/>
              </a:buClr>
              <a:buSzPts val="1100"/>
              <a:buFont typeface="Arial"/>
              <a:buNone/>
            </a:pPr>
            <a:r>
              <a:rPr lang="he-IL" sz="1200" dirty="0">
                <a:solidFill>
                  <a:schemeClr val="dk1"/>
                </a:solidFill>
                <a:latin typeface="Calibri"/>
                <a:ea typeface="Calibri"/>
                <a:cs typeface="Calibri"/>
                <a:sym typeface="Calibri"/>
              </a:rPr>
              <a:t>יעילותן של פעילויות הוראתיות שונות תלויה בכישוריהם של כל תלמיד ותלמידה. </a:t>
            </a:r>
          </a:p>
          <a:p>
            <a:pPr marL="0" lvl="0" indent="0" algn="r" rtl="1">
              <a:spcBef>
                <a:spcPts val="0"/>
              </a:spcBef>
              <a:spcAft>
                <a:spcPts val="0"/>
              </a:spcAft>
              <a:buClr>
                <a:schemeClr val="dk1"/>
              </a:buClr>
              <a:buSzPts val="1100"/>
              <a:buFont typeface="Arial"/>
              <a:buNone/>
            </a:pPr>
            <a:r>
              <a:rPr lang="he-IL" sz="1200" dirty="0">
                <a:solidFill>
                  <a:schemeClr val="dk1"/>
                </a:solidFill>
                <a:latin typeface="Calibri"/>
                <a:ea typeface="Calibri"/>
                <a:cs typeface="Calibri"/>
                <a:sym typeface="Calibri"/>
              </a:rPr>
              <a:t>לכן, חשוב לשים לב כי </a:t>
            </a:r>
            <a:r>
              <a:rPr lang="he-IL" sz="1200" b="1" dirty="0">
                <a:solidFill>
                  <a:schemeClr val="accent1"/>
                </a:solidFill>
                <a:latin typeface="Calibri"/>
                <a:ea typeface="Calibri"/>
                <a:cs typeface="Calibri"/>
                <a:sym typeface="Calibri"/>
              </a:rPr>
              <a:t>איזון יעיל בין הגישות צריך להיות מותאם לכל ילד על-פי צרכיו.</a:t>
            </a:r>
            <a:endParaRPr sz="1200" b="1" dirty="0">
              <a:solidFill>
                <a:schemeClr val="accent1"/>
              </a:solidFill>
              <a:latin typeface="Calibri"/>
              <a:ea typeface="Calibri"/>
              <a:cs typeface="Calibri"/>
              <a:sym typeface="Calibri"/>
            </a:endParaRPr>
          </a:p>
        </p:txBody>
      </p:sp>
      <p:pic>
        <p:nvPicPr>
          <p:cNvPr id="4" name="תמונה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0946" y="1155783"/>
            <a:ext cx="673740" cy="673740"/>
          </a:xfrm>
          <a:prstGeom prst="rect">
            <a:avLst/>
          </a:prstGeom>
        </p:spPr>
      </p:pic>
      <p:sp>
        <p:nvSpPr>
          <p:cNvPr id="10" name="Google Shape;157;p23"/>
          <p:cNvSpPr txBox="1">
            <a:spLocks/>
          </p:cNvSpPr>
          <p:nvPr/>
        </p:nvSpPr>
        <p:spPr>
          <a:xfrm>
            <a:off x="1663146" y="2500704"/>
            <a:ext cx="5355267"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1">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2pPr>
            <a:lvl3pPr marR="0" lvl="2"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3pPr>
            <a:lvl4pPr marR="0" lvl="3"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4pPr>
            <a:lvl5pPr marR="0" lvl="4"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5pPr>
            <a:lvl6pPr marR="0" lvl="5"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6pPr>
            <a:lvl7pPr marR="0" lvl="6"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7pPr>
            <a:lvl8pPr marR="0" lvl="7"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8pPr>
            <a:lvl9pPr marR="0" lvl="8"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9pPr>
          </a:lstStyle>
          <a:p>
            <a:pPr algn="r"/>
            <a:r>
              <a:rPr lang="he-IL" sz="3000" dirty="0">
                <a:solidFill>
                  <a:srgbClr val="285788"/>
                </a:solidFill>
                <a:latin typeface="Calibri"/>
                <a:ea typeface="Calibri"/>
                <a:cs typeface="Calibri"/>
                <a:sym typeface="Calibri"/>
              </a:rPr>
              <a:t>גישה מאוזנת בהוראה מותאמת </a:t>
            </a:r>
            <a:endParaRPr lang="he-IL" sz="3000" dirty="0">
              <a:solidFill>
                <a:srgbClr val="285788"/>
              </a:solidFill>
            </a:endParaRPr>
          </a:p>
        </p:txBody>
      </p:sp>
    </p:spTree>
    <p:extLst>
      <p:ext uri="{BB962C8B-B14F-4D97-AF65-F5344CB8AC3E}">
        <p14:creationId xmlns:p14="http://schemas.microsoft.com/office/powerpoint/2010/main" val="4057566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1570383" y="357657"/>
            <a:ext cx="6835717"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כיצד מתאימים תוכניות הוראה לצורכי הילדים?</a:t>
            </a:r>
            <a:endParaRPr sz="3000" dirty="0">
              <a:solidFill>
                <a:srgbClr val="285788"/>
              </a:solidFill>
            </a:endParaRPr>
          </a:p>
        </p:txBody>
      </p:sp>
      <p:sp>
        <p:nvSpPr>
          <p:cNvPr id="158" name="Google Shape;158;p23"/>
          <p:cNvSpPr txBox="1"/>
          <p:nvPr/>
        </p:nvSpPr>
        <p:spPr>
          <a:xfrm>
            <a:off x="1729409" y="1507018"/>
            <a:ext cx="6153114" cy="923299"/>
          </a:xfrm>
          <a:prstGeom prst="rect">
            <a:avLst/>
          </a:prstGeom>
          <a:noFill/>
          <a:ln>
            <a:solidFill>
              <a:schemeClr val="accent1"/>
            </a:solidFill>
          </a:ln>
        </p:spPr>
        <p:txBody>
          <a:bodyPr spcFirstLastPara="1" wrap="square" lIns="91425" tIns="91425" rIns="91425" bIns="91425" anchor="t" anchorCtr="0">
            <a:spAutoFit/>
          </a:bodyPr>
          <a:lstStyle/>
          <a:p>
            <a:pPr algn="r" rtl="1"/>
            <a:r>
              <a:rPr lang="he-IL" sz="1200" dirty="0">
                <a:solidFill>
                  <a:schemeClr val="dk1"/>
                </a:solidFill>
                <a:latin typeface="Calibri"/>
                <a:ea typeface="Calibri"/>
                <a:cs typeface="Calibri"/>
                <a:sym typeface="Calibri"/>
              </a:rPr>
              <a:t> כדי להתאים את התוכנית הטובה ביותר לצרכיו הייחודיים של כל תלמיד יש להשוות את יעילותן של תוכניות הוראה מגוונות, המבוססות לעתים על תיאוריות שונות. </a:t>
            </a:r>
          </a:p>
          <a:p>
            <a:pPr lvl="0" algn="r" rtl="1"/>
            <a:r>
              <a:rPr lang="he-IL" sz="1200" dirty="0">
                <a:solidFill>
                  <a:schemeClr val="dk1"/>
                </a:solidFill>
                <a:latin typeface="Calibri"/>
                <a:ea typeface="Calibri"/>
                <a:cs typeface="Calibri"/>
                <a:sym typeface="Calibri"/>
              </a:rPr>
              <a:t>כותבי המאמר נעזרו בשלושה מאפיינים מרכזיים של ההוראה (ממדי הוראה), כדי להשוות בין שלל הפעילויות ולהעריך את יעילותן זו מול זו. </a:t>
            </a:r>
            <a:endParaRPr sz="1200" dirty="0">
              <a:solidFill>
                <a:schemeClr val="dk1"/>
              </a:solidFill>
              <a:latin typeface="Calibri"/>
              <a:ea typeface="Calibri"/>
              <a:cs typeface="Calibri"/>
              <a:sym typeface="Calibri"/>
            </a:endParaRPr>
          </a:p>
        </p:txBody>
      </p:sp>
      <p:sp>
        <p:nvSpPr>
          <p:cNvPr id="8" name="Google Shape;184;p24">
            <a:hlinkClick r:id="rId3" action="ppaction://hlinksldjump"/>
          </p:cNvPr>
          <p:cNvSpPr/>
          <p:nvPr/>
        </p:nvSpPr>
        <p:spPr>
          <a:xfrm>
            <a:off x="1729409" y="2756453"/>
            <a:ext cx="1433150" cy="1371599"/>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2000">
              <a:latin typeface="Calibri"/>
              <a:ea typeface="Calibri"/>
              <a:cs typeface="Calibri"/>
              <a:sym typeface="Calibri"/>
            </a:endParaRPr>
          </a:p>
        </p:txBody>
      </p:sp>
      <p:sp>
        <p:nvSpPr>
          <p:cNvPr id="9" name="Google Shape;185;p24"/>
          <p:cNvSpPr txBox="1"/>
          <p:nvPr/>
        </p:nvSpPr>
        <p:spPr>
          <a:xfrm>
            <a:off x="1934605" y="2904307"/>
            <a:ext cx="1022759" cy="1062882"/>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dirty="0">
                <a:solidFill>
                  <a:srgbClr val="FFFFFF"/>
                </a:solidFill>
                <a:latin typeface="Calibri"/>
                <a:ea typeface="Calibri"/>
                <a:cs typeface="Calibri"/>
                <a:sym typeface="Calibri"/>
              </a:rPr>
              <a:t>הוראה פרטנית אישית מול הוראה כיתתית</a:t>
            </a:r>
            <a:endParaRPr dirty="0">
              <a:solidFill>
                <a:srgbClr val="FFFFFF"/>
              </a:solidFill>
              <a:latin typeface="Calibri"/>
              <a:ea typeface="Calibri"/>
              <a:cs typeface="Calibri"/>
              <a:sym typeface="Calibri"/>
            </a:endParaRPr>
          </a:p>
        </p:txBody>
      </p:sp>
      <p:sp>
        <p:nvSpPr>
          <p:cNvPr id="12" name="Google Shape;184;p24">
            <a:hlinkClick r:id="rId4" action="ppaction://hlinksldjump"/>
          </p:cNvPr>
          <p:cNvSpPr/>
          <p:nvPr/>
        </p:nvSpPr>
        <p:spPr>
          <a:xfrm>
            <a:off x="4089391" y="2751406"/>
            <a:ext cx="1433150" cy="1371599"/>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2000">
              <a:latin typeface="Calibri"/>
              <a:ea typeface="Calibri"/>
              <a:cs typeface="Calibri"/>
              <a:sym typeface="Calibri"/>
            </a:endParaRPr>
          </a:p>
        </p:txBody>
      </p:sp>
      <p:sp>
        <p:nvSpPr>
          <p:cNvPr id="13" name="Google Shape;185;p24"/>
          <p:cNvSpPr txBox="1"/>
          <p:nvPr/>
        </p:nvSpPr>
        <p:spPr>
          <a:xfrm>
            <a:off x="4279263" y="2894266"/>
            <a:ext cx="1028777" cy="1072923"/>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dirty="0">
                <a:solidFill>
                  <a:srgbClr val="FFFFFF"/>
                </a:solidFill>
                <a:latin typeface="Calibri"/>
                <a:ea typeface="Calibri"/>
                <a:cs typeface="Calibri"/>
                <a:sym typeface="Calibri"/>
              </a:rPr>
              <a:t>מיקוד הפעילות: צופן מול משמעות</a:t>
            </a:r>
            <a:endParaRPr dirty="0">
              <a:solidFill>
                <a:srgbClr val="FFFFFF"/>
              </a:solidFill>
              <a:latin typeface="Calibri"/>
              <a:ea typeface="Calibri"/>
              <a:cs typeface="Calibri"/>
              <a:sym typeface="Calibri"/>
            </a:endParaRPr>
          </a:p>
        </p:txBody>
      </p:sp>
      <p:sp>
        <p:nvSpPr>
          <p:cNvPr id="15" name="Google Shape;184;p24">
            <a:hlinkClick r:id="rId5" action="ppaction://hlinksldjump"/>
          </p:cNvPr>
          <p:cNvSpPr/>
          <p:nvPr/>
        </p:nvSpPr>
        <p:spPr>
          <a:xfrm>
            <a:off x="6449373" y="2751406"/>
            <a:ext cx="1433150" cy="1371599"/>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2400">
              <a:latin typeface="Calibri"/>
              <a:ea typeface="Calibri"/>
              <a:cs typeface="Calibri"/>
              <a:sym typeface="Calibri"/>
            </a:endParaRPr>
          </a:p>
        </p:txBody>
      </p:sp>
      <p:sp>
        <p:nvSpPr>
          <p:cNvPr id="16" name="Google Shape;185;p24"/>
          <p:cNvSpPr txBox="1"/>
          <p:nvPr/>
        </p:nvSpPr>
        <p:spPr>
          <a:xfrm>
            <a:off x="6639743" y="2884387"/>
            <a:ext cx="1052409" cy="1082802"/>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dirty="0">
                <a:solidFill>
                  <a:srgbClr val="FFFFFF"/>
                </a:solidFill>
                <a:latin typeface="Calibri"/>
                <a:ea typeface="Calibri"/>
                <a:cs typeface="Calibri"/>
                <a:sym typeface="Calibri"/>
              </a:rPr>
              <a:t>מי יוזם את הפעילות?</a:t>
            </a:r>
          </a:p>
          <a:p>
            <a:pPr marL="0" lvl="0" indent="0" algn="ctr" rtl="1">
              <a:lnSpc>
                <a:spcPct val="115000"/>
              </a:lnSpc>
              <a:spcBef>
                <a:spcPts val="0"/>
              </a:spcBef>
              <a:spcAft>
                <a:spcPts val="0"/>
              </a:spcAft>
              <a:buNone/>
            </a:pPr>
            <a:r>
              <a:rPr lang="he-IL" dirty="0">
                <a:solidFill>
                  <a:srgbClr val="FFFFFF"/>
                </a:solidFill>
                <a:latin typeface="Calibri"/>
                <a:ea typeface="Calibri"/>
                <a:cs typeface="Calibri"/>
                <a:sym typeface="Calibri"/>
              </a:rPr>
              <a:t>גננת/ ילד/ גננת וילד</a:t>
            </a:r>
            <a:endParaRPr dirty="0">
              <a:solidFill>
                <a:srgbClr val="FFFFFF"/>
              </a:solidFill>
              <a:latin typeface="Calibri"/>
              <a:ea typeface="Calibri"/>
              <a:cs typeface="Calibri"/>
              <a:sym typeface="Calibri"/>
            </a:endParaRPr>
          </a:p>
        </p:txBody>
      </p:sp>
      <p:sp>
        <p:nvSpPr>
          <p:cNvPr id="20" name="Google Shape;157;p23"/>
          <p:cNvSpPr txBox="1">
            <a:spLocks/>
          </p:cNvSpPr>
          <p:nvPr/>
        </p:nvSpPr>
        <p:spPr>
          <a:xfrm>
            <a:off x="6732104" y="930357"/>
            <a:ext cx="167399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1">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2pPr>
            <a:lvl3pPr marR="0" lvl="2"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3pPr>
            <a:lvl4pPr marR="0" lvl="3"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4pPr>
            <a:lvl5pPr marR="0" lvl="4"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5pPr>
            <a:lvl6pPr marR="0" lvl="5"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6pPr>
            <a:lvl7pPr marR="0" lvl="6"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7pPr>
            <a:lvl8pPr marR="0" lvl="7"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8pPr>
            <a:lvl9pPr marR="0" lvl="8"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9pPr>
          </a:lstStyle>
          <a:p>
            <a:pPr algn="r"/>
            <a:r>
              <a:rPr lang="he-IL" sz="2000" dirty="0">
                <a:solidFill>
                  <a:srgbClr val="285788"/>
                </a:solidFill>
                <a:latin typeface="Calibri"/>
                <a:ea typeface="Calibri"/>
                <a:cs typeface="Calibri"/>
                <a:sym typeface="Calibri"/>
              </a:rPr>
              <a:t>ממדי הוראה:</a:t>
            </a:r>
            <a:endParaRPr lang="he-IL" sz="2000" dirty="0">
              <a:solidFill>
                <a:srgbClr val="285788"/>
              </a:solidFill>
            </a:endParaRPr>
          </a:p>
        </p:txBody>
      </p:sp>
    </p:spTree>
    <p:extLst>
      <p:ext uri="{BB962C8B-B14F-4D97-AF65-F5344CB8AC3E}">
        <p14:creationId xmlns:p14="http://schemas.microsoft.com/office/powerpoint/2010/main" val="2079384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156"/>
        <p:cNvGrpSpPr/>
        <p:nvPr/>
      </p:nvGrpSpPr>
      <p:grpSpPr>
        <a:xfrm>
          <a:off x="0" y="0"/>
          <a:ext cx="0" cy="0"/>
          <a:chOff x="0" y="0"/>
          <a:chExt cx="0" cy="0"/>
        </a:xfrm>
      </p:grpSpPr>
      <p:sp>
        <p:nvSpPr>
          <p:cNvPr id="7" name="מלבן עם פינות אלכסוניות מעוגלות 6"/>
          <p:cNvSpPr/>
          <p:nvPr/>
        </p:nvSpPr>
        <p:spPr>
          <a:xfrm>
            <a:off x="1751828" y="1141997"/>
            <a:ext cx="4159812" cy="868089"/>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מי יוזם את הפעילות האוריינית? הילד? הגננת? שניהם יחדיו?</a:t>
            </a:r>
          </a:p>
        </p:txBody>
      </p:sp>
      <p:sp>
        <p:nvSpPr>
          <p:cNvPr id="157" name="Google Shape;157;p23"/>
          <p:cNvSpPr txBox="1">
            <a:spLocks noGrp="1"/>
          </p:cNvSpPr>
          <p:nvPr>
            <p:ph type="title"/>
          </p:nvPr>
        </p:nvSpPr>
        <p:spPr>
          <a:xfrm>
            <a:off x="1570383" y="357657"/>
            <a:ext cx="6835717"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כיצד מתאימים תוכניות הוראה לצורכי הילדים?</a:t>
            </a:r>
            <a:endParaRPr sz="3000" dirty="0">
              <a:solidFill>
                <a:srgbClr val="285788"/>
              </a:solidFill>
            </a:endParaRPr>
          </a:p>
        </p:txBody>
      </p:sp>
      <p:grpSp>
        <p:nvGrpSpPr>
          <p:cNvPr id="5" name="קבוצה 4"/>
          <p:cNvGrpSpPr/>
          <p:nvPr/>
        </p:nvGrpSpPr>
        <p:grpSpPr>
          <a:xfrm>
            <a:off x="5728767" y="969546"/>
            <a:ext cx="1369196" cy="1212992"/>
            <a:chOff x="7398913" y="2357225"/>
            <a:chExt cx="1068600" cy="1068600"/>
          </a:xfrm>
        </p:grpSpPr>
        <p:sp>
          <p:nvSpPr>
            <p:cNvPr id="15" name="Google Shape;184;p24"/>
            <p:cNvSpPr/>
            <p:nvPr/>
          </p:nvSpPr>
          <p:spPr>
            <a:xfrm>
              <a:off x="7398913" y="2357225"/>
              <a:ext cx="1068600" cy="106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a:solidFill>
                  <a:schemeClr val="lt1"/>
                </a:solidFill>
                <a:latin typeface="+mn-lt"/>
                <a:ea typeface="+mn-ea"/>
                <a:cs typeface="+mn-cs"/>
                <a:sym typeface="Calibri"/>
              </a:endParaRPr>
            </a:p>
          </p:txBody>
        </p:sp>
        <p:sp>
          <p:nvSpPr>
            <p:cNvPr id="16" name="Google Shape;185;p24"/>
            <p:cNvSpPr txBox="1"/>
            <p:nvPr/>
          </p:nvSpPr>
          <p:spPr>
            <a:xfrm>
              <a:off x="7597610" y="2525375"/>
              <a:ext cx="716904" cy="69973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defPPr marR="0" lvl="0" algn="l" rtl="0">
                <a:lnSpc>
                  <a:spcPct val="100000"/>
                </a:lnSpc>
                <a:spcBef>
                  <a:spcPts val="0"/>
                </a:spcBef>
                <a:spcAft>
                  <a:spcPts val="0"/>
                </a:spcAft>
              </a:defPPr>
              <a:lvl1pPr algn="ct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he-IL" dirty="0">
                  <a:sym typeface="Calibri"/>
                </a:rPr>
                <a:t>היוזמה ללמידה</a:t>
              </a:r>
              <a:endParaRPr dirty="0">
                <a:sym typeface="Calibri"/>
              </a:endParaRPr>
            </a:p>
          </p:txBody>
        </p:sp>
      </p:grpSp>
      <p:sp>
        <p:nvSpPr>
          <p:cNvPr id="20" name="Google Shape;157;p23"/>
          <p:cNvSpPr txBox="1">
            <a:spLocks/>
          </p:cNvSpPr>
          <p:nvPr/>
        </p:nvSpPr>
        <p:spPr>
          <a:xfrm>
            <a:off x="6732104" y="930357"/>
            <a:ext cx="167399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1">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2pPr>
            <a:lvl3pPr marR="0" lvl="2"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3pPr>
            <a:lvl4pPr marR="0" lvl="3"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4pPr>
            <a:lvl5pPr marR="0" lvl="4"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5pPr>
            <a:lvl6pPr marR="0" lvl="5"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6pPr>
            <a:lvl7pPr marR="0" lvl="6"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7pPr>
            <a:lvl8pPr marR="0" lvl="7"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8pPr>
            <a:lvl9pPr marR="0" lvl="8"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9pPr>
          </a:lstStyle>
          <a:p>
            <a:pPr algn="r"/>
            <a:r>
              <a:rPr lang="he-IL" sz="2000" dirty="0">
                <a:solidFill>
                  <a:srgbClr val="285788"/>
                </a:solidFill>
                <a:latin typeface="Calibri"/>
                <a:ea typeface="Calibri"/>
                <a:cs typeface="Calibri"/>
                <a:sym typeface="Calibri"/>
              </a:rPr>
              <a:t>ממדי הוראה:</a:t>
            </a:r>
            <a:endParaRPr lang="he-IL" sz="2000" dirty="0">
              <a:solidFill>
                <a:srgbClr val="285788"/>
              </a:solidFill>
            </a:endParaRPr>
          </a:p>
        </p:txBody>
      </p:sp>
      <p:graphicFrame>
        <p:nvGraphicFramePr>
          <p:cNvPr id="4" name="טבלה 3"/>
          <p:cNvGraphicFramePr>
            <a:graphicFrameLocks noGrp="1"/>
          </p:cNvGraphicFramePr>
          <p:nvPr>
            <p:extLst>
              <p:ext uri="{D42A27DB-BD31-4B8C-83A1-F6EECF244321}">
                <p14:modId xmlns:p14="http://schemas.microsoft.com/office/powerpoint/2010/main" val="3852336960"/>
              </p:ext>
            </p:extLst>
          </p:nvPr>
        </p:nvGraphicFramePr>
        <p:xfrm>
          <a:off x="1000540" y="2578084"/>
          <a:ext cx="6798656" cy="1537684"/>
        </p:xfrm>
        <a:graphic>
          <a:graphicData uri="http://schemas.openxmlformats.org/drawingml/2006/table">
            <a:tbl>
              <a:tblPr rtl="1" firstRow="1" firstCol="1" bandRow="1">
                <a:noFill/>
              </a:tblPr>
              <a:tblGrid>
                <a:gridCol w="1292379">
                  <a:extLst>
                    <a:ext uri="{9D8B030D-6E8A-4147-A177-3AD203B41FA5}">
                      <a16:colId xmlns:a16="http://schemas.microsoft.com/office/drawing/2014/main" val="3514774972"/>
                    </a:ext>
                  </a:extLst>
                </a:gridCol>
                <a:gridCol w="1550504">
                  <a:extLst>
                    <a:ext uri="{9D8B030D-6E8A-4147-A177-3AD203B41FA5}">
                      <a16:colId xmlns:a16="http://schemas.microsoft.com/office/drawing/2014/main" val="4233519196"/>
                    </a:ext>
                  </a:extLst>
                </a:gridCol>
                <a:gridCol w="2247405">
                  <a:extLst>
                    <a:ext uri="{9D8B030D-6E8A-4147-A177-3AD203B41FA5}">
                      <a16:colId xmlns:a16="http://schemas.microsoft.com/office/drawing/2014/main" val="2558176700"/>
                    </a:ext>
                  </a:extLst>
                </a:gridCol>
                <a:gridCol w="1708368">
                  <a:extLst>
                    <a:ext uri="{9D8B030D-6E8A-4147-A177-3AD203B41FA5}">
                      <a16:colId xmlns:a16="http://schemas.microsoft.com/office/drawing/2014/main" val="3633124979"/>
                    </a:ext>
                  </a:extLst>
                </a:gridCol>
              </a:tblGrid>
              <a:tr h="364769">
                <a:tc>
                  <a:txBody>
                    <a:bodyPr/>
                    <a:lstStyle/>
                    <a:p>
                      <a:pPr algn="r" rtl="1">
                        <a:lnSpc>
                          <a:spcPct val="115000"/>
                        </a:lnSpc>
                        <a:spcAft>
                          <a:spcPts val="0"/>
                        </a:spcAft>
                      </a:pPr>
                      <a:r>
                        <a:rPr lang="he-IL" sz="1100" b="1" dirty="0">
                          <a:solidFill>
                            <a:srgbClr val="0944A1"/>
                          </a:solidFill>
                          <a:effectLst/>
                          <a:latin typeface="Arial" panose="020B0604020202020204" pitchFamily="34" charset="0"/>
                          <a:ea typeface="Calibri" panose="020F0502020204030204" pitchFamily="34" charset="0"/>
                          <a:cs typeface="Calibri" panose="020F0502020204030204" pitchFamily="34" charset="0"/>
                        </a:rPr>
                        <a:t>מי יוזם את הלמידה?</a:t>
                      </a:r>
                      <a:endParaRPr lang="en-US" sz="1100" b="1" dirty="0">
                        <a:solidFill>
                          <a:srgbClr val="0944A1"/>
                        </a:solidFill>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solidFill>
                      <a:schemeClr val="bg1"/>
                    </a:solidFill>
                  </a:tcPr>
                </a:tc>
                <a:tc>
                  <a:txBody>
                    <a:bodyPr/>
                    <a:lstStyle/>
                    <a:p>
                      <a:pPr algn="r" rtl="1">
                        <a:lnSpc>
                          <a:spcPct val="115000"/>
                        </a:lnSpc>
                        <a:spcAft>
                          <a:spcPts val="0"/>
                        </a:spcAft>
                      </a:pPr>
                      <a:r>
                        <a:rPr lang="he-IL" sz="1100" b="1" dirty="0">
                          <a:solidFill>
                            <a:srgbClr val="0944A1"/>
                          </a:solidFill>
                          <a:effectLst/>
                          <a:latin typeface="Arial" panose="020B0604020202020204" pitchFamily="34" charset="0"/>
                          <a:ea typeface="Calibri" panose="020F0502020204030204" pitchFamily="34" charset="0"/>
                          <a:cs typeface="Calibri" panose="020F0502020204030204" pitchFamily="34" charset="0"/>
                        </a:rPr>
                        <a:t>הגננת</a:t>
                      </a:r>
                      <a:endParaRPr lang="en-US" sz="1100" b="1" dirty="0">
                        <a:solidFill>
                          <a:srgbClr val="0944A1"/>
                        </a:solidFill>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solidFill>
                      <a:schemeClr val="bg1"/>
                    </a:solidFill>
                  </a:tcPr>
                </a:tc>
                <a:tc>
                  <a:txBody>
                    <a:bodyPr/>
                    <a:lstStyle/>
                    <a:p>
                      <a:pPr algn="r" rtl="1">
                        <a:lnSpc>
                          <a:spcPct val="115000"/>
                        </a:lnSpc>
                        <a:spcAft>
                          <a:spcPts val="0"/>
                        </a:spcAft>
                      </a:pPr>
                      <a:r>
                        <a:rPr lang="he-IL" sz="1100" b="1" dirty="0">
                          <a:solidFill>
                            <a:srgbClr val="0944A1"/>
                          </a:solidFill>
                          <a:effectLst/>
                          <a:latin typeface="Arial" panose="020B0604020202020204" pitchFamily="34" charset="0"/>
                          <a:ea typeface="Calibri" panose="020F0502020204030204" pitchFamily="34" charset="0"/>
                          <a:cs typeface="Calibri" panose="020F0502020204030204" pitchFamily="34" charset="0"/>
                        </a:rPr>
                        <a:t>הגננת והילד ביחד</a:t>
                      </a:r>
                      <a:endParaRPr lang="en-US" sz="1100" b="1" dirty="0">
                        <a:solidFill>
                          <a:srgbClr val="0944A1"/>
                        </a:solidFill>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solidFill>
                      <a:schemeClr val="bg1"/>
                    </a:solidFill>
                  </a:tcPr>
                </a:tc>
                <a:tc>
                  <a:txBody>
                    <a:bodyPr/>
                    <a:lstStyle/>
                    <a:p>
                      <a:pPr algn="r" rtl="1">
                        <a:lnSpc>
                          <a:spcPct val="115000"/>
                        </a:lnSpc>
                        <a:spcAft>
                          <a:spcPts val="0"/>
                        </a:spcAft>
                      </a:pPr>
                      <a:r>
                        <a:rPr lang="he-IL" sz="1100" b="1" dirty="0">
                          <a:solidFill>
                            <a:srgbClr val="0944A1"/>
                          </a:solidFill>
                          <a:effectLst/>
                          <a:latin typeface="Arial" panose="020B0604020202020204" pitchFamily="34" charset="0"/>
                          <a:ea typeface="Calibri" panose="020F0502020204030204" pitchFamily="34" charset="0"/>
                          <a:cs typeface="Calibri" panose="020F0502020204030204" pitchFamily="34" charset="0"/>
                        </a:rPr>
                        <a:t>הילד</a:t>
                      </a:r>
                      <a:endParaRPr lang="en-US" sz="1100" b="1" dirty="0">
                        <a:solidFill>
                          <a:srgbClr val="0944A1"/>
                        </a:solidFill>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solidFill>
                      <a:schemeClr val="bg1"/>
                    </a:solidFill>
                  </a:tcPr>
                </a:tc>
                <a:extLst>
                  <a:ext uri="{0D108BD9-81ED-4DB2-BD59-A6C34878D82A}">
                    <a16:rowId xmlns:a16="http://schemas.microsoft.com/office/drawing/2014/main" val="645428986"/>
                  </a:ext>
                </a:extLst>
              </a:tr>
              <a:tr h="312023">
                <a:tc>
                  <a:txBody>
                    <a:bodyPr/>
                    <a:lstStyle/>
                    <a:p>
                      <a:pPr algn="r" rtl="1">
                        <a:lnSpc>
                          <a:spcPct val="115000"/>
                        </a:lnSpc>
                        <a:spcAft>
                          <a:spcPts val="0"/>
                        </a:spcAft>
                      </a:pPr>
                      <a:r>
                        <a:rPr lang="he-IL" sz="1100" b="1" dirty="0">
                          <a:solidFill>
                            <a:srgbClr val="0944A1"/>
                          </a:solidFill>
                          <a:effectLst/>
                          <a:latin typeface="Arial" panose="020B0604020202020204" pitchFamily="34" charset="0"/>
                          <a:ea typeface="Calibri" panose="020F0502020204030204" pitchFamily="34" charset="0"/>
                          <a:cs typeface="Calibri" panose="020F0502020204030204" pitchFamily="34" charset="0"/>
                        </a:rPr>
                        <a:t>המושג במאמר</a:t>
                      </a:r>
                      <a:endParaRPr lang="en-US" sz="1100" b="1" dirty="0">
                        <a:solidFill>
                          <a:srgbClr val="0944A1"/>
                        </a:solidFill>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solidFill>
                      <a:schemeClr val="bg1"/>
                    </a:solidFill>
                  </a:tcPr>
                </a:tc>
                <a:tc>
                  <a:txBody>
                    <a:bodyPr/>
                    <a:lstStyle/>
                    <a:p>
                      <a:pPr algn="r" rtl="1">
                        <a:lnSpc>
                          <a:spcPct val="115000"/>
                        </a:lnSpc>
                      </a:pPr>
                      <a:r>
                        <a:rPr lang="he-IL" sz="1100">
                          <a:effectLst/>
                          <a:latin typeface="Arial" panose="020B0604020202020204" pitchFamily="34" charset="0"/>
                          <a:ea typeface="Calibri" panose="020F0502020204030204" pitchFamily="34" charset="0"/>
                          <a:cs typeface="Calibri" panose="020F0502020204030204" pitchFamily="34" charset="0"/>
                        </a:rPr>
                        <a:t>פעילות ביוזמת גננת - הגננת היא זו שיוזמת את הפעילות</a:t>
                      </a:r>
                      <a:endParaRPr lang="en-US" sz="1100">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tcPr>
                </a:tc>
                <a:tc>
                  <a:txBody>
                    <a:bodyPr/>
                    <a:lstStyle/>
                    <a:p>
                      <a:pPr algn="r" rtl="1">
                        <a:lnSpc>
                          <a:spcPct val="115000"/>
                        </a:lnSpc>
                      </a:pPr>
                      <a:r>
                        <a:rPr lang="he-IL" sz="1100">
                          <a:effectLst/>
                          <a:latin typeface="Arial" panose="020B0604020202020204" pitchFamily="34" charset="0"/>
                          <a:ea typeface="Calibri" panose="020F0502020204030204" pitchFamily="34" charset="0"/>
                          <a:cs typeface="Calibri" panose="020F0502020204030204" pitchFamily="34" charset="0"/>
                        </a:rPr>
                        <a:t>פעילות ביוזמת גננת-ילד - הגננת מעורבת באופן פעיל ונענית לצורכי הילד</a:t>
                      </a:r>
                      <a:endParaRPr lang="en-US" sz="1100">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tcPr>
                </a:tc>
                <a:tc>
                  <a:txBody>
                    <a:bodyPr/>
                    <a:lstStyle/>
                    <a:p>
                      <a:pPr algn="r" rtl="1">
                        <a:lnSpc>
                          <a:spcPct val="115000"/>
                        </a:lnSpc>
                      </a:pPr>
                      <a:r>
                        <a:rPr lang="he-IL" sz="1100" dirty="0">
                          <a:effectLst/>
                          <a:latin typeface="Arial" panose="020B0604020202020204" pitchFamily="34" charset="0"/>
                          <a:ea typeface="Calibri" panose="020F0502020204030204" pitchFamily="34" charset="0"/>
                          <a:cs typeface="Calibri" panose="020F0502020204030204" pitchFamily="34" charset="0"/>
                        </a:rPr>
                        <a:t>פעילות ביוזמת הילד (הילד פועל באופן עצמאי ללא התערבות מבוגר)</a:t>
                      </a:r>
                      <a:endParaRPr lang="en-US" sz="1100" dirty="0">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tcPr>
                </a:tc>
                <a:extLst>
                  <a:ext uri="{0D108BD9-81ED-4DB2-BD59-A6C34878D82A}">
                    <a16:rowId xmlns:a16="http://schemas.microsoft.com/office/drawing/2014/main" val="1465649945"/>
                  </a:ext>
                </a:extLst>
              </a:tr>
              <a:tr h="606939">
                <a:tc>
                  <a:txBody>
                    <a:bodyPr/>
                    <a:lstStyle/>
                    <a:p>
                      <a:pPr algn="r" rtl="1">
                        <a:lnSpc>
                          <a:spcPct val="115000"/>
                        </a:lnSpc>
                        <a:spcAft>
                          <a:spcPts val="0"/>
                        </a:spcAft>
                      </a:pPr>
                      <a:r>
                        <a:rPr lang="he-IL" sz="1100" b="1" dirty="0">
                          <a:solidFill>
                            <a:srgbClr val="0944A1"/>
                          </a:solidFill>
                          <a:effectLst/>
                          <a:latin typeface="Arial" panose="020B0604020202020204" pitchFamily="34" charset="0"/>
                          <a:ea typeface="Calibri" panose="020F0502020204030204" pitchFamily="34" charset="0"/>
                          <a:cs typeface="Calibri" panose="020F0502020204030204" pitchFamily="34" charset="0"/>
                        </a:rPr>
                        <a:t>דוגמה</a:t>
                      </a:r>
                      <a:endParaRPr lang="en-US" sz="1100" b="1" dirty="0">
                        <a:solidFill>
                          <a:srgbClr val="0944A1"/>
                        </a:solidFill>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solidFill>
                      <a:schemeClr val="bg1"/>
                    </a:solidFill>
                  </a:tcPr>
                </a:tc>
                <a:tc>
                  <a:txBody>
                    <a:bodyPr/>
                    <a:lstStyle/>
                    <a:p>
                      <a:pPr algn="r" rtl="1">
                        <a:lnSpc>
                          <a:spcPct val="115000"/>
                        </a:lnSpc>
                        <a:spcAft>
                          <a:spcPts val="0"/>
                        </a:spcAft>
                      </a:pPr>
                      <a:r>
                        <a:rPr lang="he-IL" sz="1100" dirty="0">
                          <a:effectLst/>
                          <a:latin typeface="Arial" panose="020B0604020202020204" pitchFamily="34" charset="0"/>
                          <a:ea typeface="Calibri" panose="020F0502020204030204" pitchFamily="34" charset="0"/>
                          <a:cs typeface="Calibri" panose="020F0502020204030204" pitchFamily="34" charset="0"/>
                        </a:rPr>
                        <a:t>הקראת ספר ללא דיון</a:t>
                      </a:r>
                      <a:endParaRPr lang="en-US" sz="1100" dirty="0">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tcPr>
                </a:tc>
                <a:tc>
                  <a:txBody>
                    <a:bodyPr/>
                    <a:lstStyle/>
                    <a:p>
                      <a:pPr algn="r" rtl="1">
                        <a:lnSpc>
                          <a:spcPct val="115000"/>
                        </a:lnSpc>
                        <a:spcAft>
                          <a:spcPts val="0"/>
                        </a:spcAft>
                      </a:pPr>
                      <a:r>
                        <a:rPr lang="he-IL" sz="1100" dirty="0">
                          <a:effectLst/>
                          <a:latin typeface="Arial" panose="020B0604020202020204" pitchFamily="34" charset="0"/>
                          <a:ea typeface="Calibri" panose="020F0502020204030204" pitchFamily="34" charset="0"/>
                          <a:cs typeface="Calibri" panose="020F0502020204030204" pitchFamily="34" charset="0"/>
                        </a:rPr>
                        <a:t>קריאה אינטראקטיבית, תוך כדי הצבת פיגומים ושאילת שאלות, פעילות המתבצעת בשת"פ בין הגננת לילד</a:t>
                      </a:r>
                      <a:endParaRPr lang="en-US" sz="1100" dirty="0">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tcPr>
                </a:tc>
                <a:tc>
                  <a:txBody>
                    <a:bodyPr/>
                    <a:lstStyle/>
                    <a:p>
                      <a:pPr algn="r" rtl="1">
                        <a:lnSpc>
                          <a:spcPct val="115000"/>
                        </a:lnSpc>
                        <a:spcAft>
                          <a:spcPts val="0"/>
                        </a:spcAft>
                      </a:pPr>
                      <a:r>
                        <a:rPr lang="he-IL" sz="1100" dirty="0">
                          <a:effectLst/>
                          <a:latin typeface="Arial" panose="020B0604020202020204" pitchFamily="34" charset="0"/>
                          <a:ea typeface="Calibri" panose="020F0502020204030204" pitchFamily="34" charset="0"/>
                          <a:cs typeface="Calibri" panose="020F0502020204030204" pitchFamily="34" charset="0"/>
                        </a:rPr>
                        <a:t>העמדת פנים שקורא או מקריא ספר לחבר, מילוי חוברות עבודה</a:t>
                      </a:r>
                      <a:endParaRPr lang="en-US" sz="1100" dirty="0">
                        <a:effectLst/>
                        <a:latin typeface="Arial" panose="020B0604020202020204" pitchFamily="34" charset="0"/>
                        <a:ea typeface="Arial" panose="020B0604020202020204" pitchFamily="34" charset="0"/>
                      </a:endParaRPr>
                    </a:p>
                  </a:txBody>
                  <a:tcPr marL="68580" marR="68580" marT="0" marB="0">
                    <a:lnL w="6350" cap="flat" cmpd="sng" algn="ctr">
                      <a:solidFill>
                        <a:srgbClr val="0944A1"/>
                      </a:solidFill>
                      <a:prstDash val="solid"/>
                      <a:round/>
                      <a:headEnd type="none" w="med" len="med"/>
                      <a:tailEnd type="none" w="med" len="med"/>
                    </a:lnL>
                    <a:lnR w="6350" cap="flat" cmpd="sng" algn="ctr">
                      <a:solidFill>
                        <a:srgbClr val="0944A1"/>
                      </a:solidFill>
                      <a:prstDash val="solid"/>
                      <a:round/>
                      <a:headEnd type="none" w="med" len="med"/>
                      <a:tailEnd type="none" w="med" len="med"/>
                    </a:lnR>
                    <a:lnT w="6350" cap="flat" cmpd="sng" algn="ctr">
                      <a:solidFill>
                        <a:srgbClr val="0944A1"/>
                      </a:solidFill>
                      <a:prstDash val="solid"/>
                      <a:round/>
                      <a:headEnd type="none" w="med" len="med"/>
                      <a:tailEnd type="none" w="med" len="med"/>
                    </a:lnT>
                    <a:lnB w="6350" cap="flat" cmpd="sng" algn="ctr">
                      <a:solidFill>
                        <a:srgbClr val="0944A1"/>
                      </a:solidFill>
                      <a:prstDash val="solid"/>
                      <a:round/>
                      <a:headEnd type="none" w="med" len="med"/>
                      <a:tailEnd type="none" w="med" len="med"/>
                    </a:lnB>
                  </a:tcPr>
                </a:tc>
                <a:extLst>
                  <a:ext uri="{0D108BD9-81ED-4DB2-BD59-A6C34878D82A}">
                    <a16:rowId xmlns:a16="http://schemas.microsoft.com/office/drawing/2014/main" val="3693986326"/>
                  </a:ext>
                </a:extLst>
              </a:tr>
            </a:tbl>
          </a:graphicData>
        </a:graphic>
      </p:graphicFrame>
      <p:sp>
        <p:nvSpPr>
          <p:cNvPr id="10" name="מחומש 9">
            <a:hlinkClick r:id="rId3" action="ppaction://hlinksldjump"/>
          </p:cNvPr>
          <p:cNvSpPr/>
          <p:nvPr/>
        </p:nvSpPr>
        <p:spPr>
          <a:xfrm flipH="1">
            <a:off x="178904" y="4717773"/>
            <a:ext cx="894521" cy="25841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חזרה</a:t>
            </a:r>
          </a:p>
        </p:txBody>
      </p:sp>
    </p:spTree>
    <p:extLst>
      <p:ext uri="{BB962C8B-B14F-4D97-AF65-F5344CB8AC3E}">
        <p14:creationId xmlns:p14="http://schemas.microsoft.com/office/powerpoint/2010/main" val="2020950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156"/>
        <p:cNvGrpSpPr/>
        <p:nvPr/>
      </p:nvGrpSpPr>
      <p:grpSpPr>
        <a:xfrm>
          <a:off x="0" y="0"/>
          <a:ext cx="0" cy="0"/>
          <a:chOff x="0" y="0"/>
          <a:chExt cx="0" cy="0"/>
        </a:xfrm>
      </p:grpSpPr>
      <p:sp>
        <p:nvSpPr>
          <p:cNvPr id="7" name="מלבן עם פינות אלכסוניות מעוגלות 6"/>
          <p:cNvSpPr/>
          <p:nvPr/>
        </p:nvSpPr>
        <p:spPr>
          <a:xfrm>
            <a:off x="529821" y="1216707"/>
            <a:ext cx="5222556" cy="80475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dirty="0"/>
              <a:t>ממד זה בוחן פעילויות המקדמות התפתחות אוריינית ושפה. </a:t>
            </a:r>
            <a:br>
              <a:rPr lang="en-US" sz="1200" dirty="0"/>
            </a:br>
            <a:r>
              <a:rPr lang="he-IL" sz="1200" dirty="0"/>
              <a:t>ילדי הגן אמנם לא לומדים לקרוא, אך יש פעילויות מסוימות בגן שיכולות לקדם את התפתחותם האוריינית, כולל הכרת אותיות האלף-בית ומודעות פונולוגית. </a:t>
            </a:r>
          </a:p>
        </p:txBody>
      </p:sp>
      <p:sp>
        <p:nvSpPr>
          <p:cNvPr id="157" name="Google Shape;157;p23"/>
          <p:cNvSpPr txBox="1">
            <a:spLocks noGrp="1"/>
          </p:cNvSpPr>
          <p:nvPr>
            <p:ph type="title"/>
          </p:nvPr>
        </p:nvSpPr>
        <p:spPr>
          <a:xfrm>
            <a:off x="1570383" y="357657"/>
            <a:ext cx="6835717"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כיצד מתאימים תוכניות הוראה לצורכי הילדים?</a:t>
            </a:r>
            <a:endParaRPr sz="3000" dirty="0">
              <a:solidFill>
                <a:srgbClr val="285788"/>
              </a:solidFill>
            </a:endParaRPr>
          </a:p>
        </p:txBody>
      </p:sp>
      <p:grpSp>
        <p:nvGrpSpPr>
          <p:cNvPr id="5" name="קבוצה 4"/>
          <p:cNvGrpSpPr/>
          <p:nvPr/>
        </p:nvGrpSpPr>
        <p:grpSpPr>
          <a:xfrm>
            <a:off x="5556832" y="969217"/>
            <a:ext cx="1421050" cy="1289244"/>
            <a:chOff x="7398913" y="2357225"/>
            <a:chExt cx="1068600" cy="1068600"/>
          </a:xfrm>
        </p:grpSpPr>
        <p:sp>
          <p:nvSpPr>
            <p:cNvPr id="15" name="Google Shape;184;p24"/>
            <p:cNvSpPr/>
            <p:nvPr/>
          </p:nvSpPr>
          <p:spPr>
            <a:xfrm>
              <a:off x="7398913" y="2357225"/>
              <a:ext cx="1068600" cy="106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sz="1200">
                <a:solidFill>
                  <a:schemeClr val="lt1"/>
                </a:solidFill>
                <a:latin typeface="+mn-lt"/>
                <a:ea typeface="+mn-ea"/>
                <a:cs typeface="+mn-cs"/>
                <a:sym typeface="Calibri"/>
              </a:endParaRPr>
            </a:p>
          </p:txBody>
        </p:sp>
        <p:sp>
          <p:nvSpPr>
            <p:cNvPr id="16" name="Google Shape;185;p24"/>
            <p:cNvSpPr txBox="1"/>
            <p:nvPr/>
          </p:nvSpPr>
          <p:spPr>
            <a:xfrm>
              <a:off x="7590101" y="2520091"/>
              <a:ext cx="711478" cy="709292"/>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defPPr marR="0" lvl="0" algn="l" rtl="0">
                <a:lnSpc>
                  <a:spcPct val="100000"/>
                </a:lnSpc>
                <a:spcBef>
                  <a:spcPts val="0"/>
                </a:spcBef>
                <a:spcAft>
                  <a:spcPts val="0"/>
                </a:spcAft>
              </a:defPPr>
              <a:lvl1pPr algn="ctr">
                <a:defRPr sz="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he-IL" dirty="0">
                  <a:sym typeface="Calibri"/>
                </a:rPr>
                <a:t>מיקוד הפעילות: צופן מול משמעות</a:t>
              </a:r>
              <a:endParaRPr dirty="0">
                <a:sym typeface="Calibri"/>
              </a:endParaRPr>
            </a:p>
          </p:txBody>
        </p:sp>
      </p:grpSp>
      <p:sp>
        <p:nvSpPr>
          <p:cNvPr id="20" name="Google Shape;157;p23"/>
          <p:cNvSpPr txBox="1">
            <a:spLocks/>
          </p:cNvSpPr>
          <p:nvPr/>
        </p:nvSpPr>
        <p:spPr>
          <a:xfrm>
            <a:off x="6732104" y="930357"/>
            <a:ext cx="167399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1">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2pPr>
            <a:lvl3pPr marR="0" lvl="2"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3pPr>
            <a:lvl4pPr marR="0" lvl="3"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4pPr>
            <a:lvl5pPr marR="0" lvl="4"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5pPr>
            <a:lvl6pPr marR="0" lvl="5"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6pPr>
            <a:lvl7pPr marR="0" lvl="6"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7pPr>
            <a:lvl8pPr marR="0" lvl="7"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8pPr>
            <a:lvl9pPr marR="0" lvl="8"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9pPr>
          </a:lstStyle>
          <a:p>
            <a:pPr algn="r"/>
            <a:r>
              <a:rPr lang="he-IL" sz="2000" dirty="0">
                <a:solidFill>
                  <a:srgbClr val="285788"/>
                </a:solidFill>
                <a:latin typeface="Calibri"/>
                <a:ea typeface="Calibri"/>
                <a:cs typeface="Calibri"/>
                <a:sym typeface="Calibri"/>
              </a:rPr>
              <a:t>ממדי הוראה:</a:t>
            </a:r>
            <a:endParaRPr lang="he-IL" sz="2000" dirty="0">
              <a:solidFill>
                <a:srgbClr val="285788"/>
              </a:solidFill>
            </a:endParaRPr>
          </a:p>
        </p:txBody>
      </p:sp>
      <p:grpSp>
        <p:nvGrpSpPr>
          <p:cNvPr id="9" name="Google Shape;168;p24"/>
          <p:cNvGrpSpPr/>
          <p:nvPr/>
        </p:nvGrpSpPr>
        <p:grpSpPr>
          <a:xfrm>
            <a:off x="5880066" y="2642797"/>
            <a:ext cx="1916434" cy="1970835"/>
            <a:chOff x="2902488" y="902232"/>
            <a:chExt cx="3339000" cy="3339000"/>
          </a:xfrm>
        </p:grpSpPr>
        <p:sp>
          <p:nvSpPr>
            <p:cNvPr id="10" name="Google Shape;169;p24"/>
            <p:cNvSpPr/>
            <p:nvPr/>
          </p:nvSpPr>
          <p:spPr>
            <a:xfrm rot="-5400000">
              <a:off x="2902488" y="902232"/>
              <a:ext cx="3339000" cy="3339000"/>
            </a:xfrm>
            <a:prstGeom prst="ellipse">
              <a:avLst/>
            </a:prstGeom>
            <a:noFill/>
            <a:ln w="19050" cap="flat" cmpd="sng">
              <a:solidFill>
                <a:srgbClr val="0D5DDF"/>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70;p24"/>
            <p:cNvSpPr/>
            <p:nvPr/>
          </p:nvSpPr>
          <p:spPr>
            <a:xfrm>
              <a:off x="3123738" y="1123632"/>
              <a:ext cx="2896500" cy="2896200"/>
            </a:xfrm>
            <a:prstGeom prst="pie">
              <a:avLst>
                <a:gd name="adj1" fmla="val 21577108"/>
                <a:gd name="adj2" fmla="val 16214886"/>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71;p24"/>
          <p:cNvGrpSpPr/>
          <p:nvPr/>
        </p:nvGrpSpPr>
        <p:grpSpPr>
          <a:xfrm>
            <a:off x="6209128" y="3032687"/>
            <a:ext cx="1258308" cy="1203087"/>
            <a:chOff x="3664038" y="1663782"/>
            <a:chExt cx="1815900" cy="1815900"/>
          </a:xfrm>
        </p:grpSpPr>
        <p:sp>
          <p:nvSpPr>
            <p:cNvPr id="13" name="Google Shape;172;p24"/>
            <p:cNvSpPr/>
            <p:nvPr/>
          </p:nvSpPr>
          <p:spPr>
            <a:xfrm>
              <a:off x="3664038" y="1663782"/>
              <a:ext cx="1815900" cy="1815900"/>
            </a:xfrm>
            <a:prstGeom prst="ellipse">
              <a:avLst/>
            </a:prstGeom>
            <a:solidFill>
              <a:srgbClr val="0C58D3"/>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r" rtl="1">
                <a:spcBef>
                  <a:spcPts val="0"/>
                </a:spcBef>
                <a:spcAft>
                  <a:spcPts val="0"/>
                </a:spcAft>
                <a:buNone/>
              </a:pPr>
              <a:endParaRPr sz="1600">
                <a:latin typeface="Calibri"/>
                <a:ea typeface="Calibri"/>
                <a:cs typeface="Calibri"/>
                <a:sym typeface="Calibri"/>
              </a:endParaRPr>
            </a:p>
          </p:txBody>
        </p:sp>
        <p:sp>
          <p:nvSpPr>
            <p:cNvPr id="14" name="Google Shape;173;p24"/>
            <p:cNvSpPr txBox="1"/>
            <p:nvPr/>
          </p:nvSpPr>
          <p:spPr>
            <a:xfrm>
              <a:off x="3915884" y="1911131"/>
              <a:ext cx="1312206" cy="1321200"/>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600" dirty="0">
                  <a:solidFill>
                    <a:srgbClr val="FFFFFF"/>
                  </a:solidFill>
                  <a:latin typeface="Calibri"/>
                  <a:ea typeface="Calibri"/>
                  <a:cs typeface="Calibri"/>
                  <a:sym typeface="Calibri"/>
                </a:rPr>
                <a:t>פעילויות ממוקדות צופן</a:t>
              </a:r>
              <a:endParaRPr sz="1600" dirty="0">
                <a:solidFill>
                  <a:srgbClr val="FFFFFF"/>
                </a:solidFill>
                <a:latin typeface="Calibri"/>
                <a:ea typeface="Calibri"/>
                <a:cs typeface="Calibri"/>
                <a:sym typeface="Calibri"/>
              </a:endParaRPr>
            </a:p>
          </p:txBody>
        </p:sp>
      </p:grpSp>
      <p:grpSp>
        <p:nvGrpSpPr>
          <p:cNvPr id="17" name="Google Shape;174;p24"/>
          <p:cNvGrpSpPr/>
          <p:nvPr/>
        </p:nvGrpSpPr>
        <p:grpSpPr>
          <a:xfrm>
            <a:off x="7467435" y="3759371"/>
            <a:ext cx="782908" cy="799129"/>
            <a:chOff x="11203450" y="3562580"/>
            <a:chExt cx="1068600" cy="1068600"/>
          </a:xfrm>
        </p:grpSpPr>
        <p:sp>
          <p:nvSpPr>
            <p:cNvPr id="18" name="Google Shape;175;p24"/>
            <p:cNvSpPr/>
            <p:nvPr/>
          </p:nvSpPr>
          <p:spPr>
            <a:xfrm>
              <a:off x="11203450" y="3562580"/>
              <a:ext cx="1068600" cy="1068600"/>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1100">
                <a:latin typeface="Calibri"/>
                <a:ea typeface="Calibri"/>
                <a:cs typeface="Calibri"/>
                <a:sym typeface="Calibri"/>
              </a:endParaRPr>
            </a:p>
          </p:txBody>
        </p:sp>
        <p:sp>
          <p:nvSpPr>
            <p:cNvPr id="19" name="Google Shape;176;p24"/>
            <p:cNvSpPr txBox="1"/>
            <p:nvPr/>
          </p:nvSpPr>
          <p:spPr>
            <a:xfrm>
              <a:off x="11375126" y="3721594"/>
              <a:ext cx="762601" cy="732299"/>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100" dirty="0">
                  <a:solidFill>
                    <a:srgbClr val="FFFFFF"/>
                  </a:solidFill>
                  <a:latin typeface="Calibri"/>
                  <a:ea typeface="Calibri"/>
                  <a:cs typeface="Calibri"/>
                  <a:sym typeface="Calibri"/>
                </a:rPr>
                <a:t>פענוח מילים</a:t>
              </a:r>
              <a:endParaRPr sz="1100" dirty="0">
                <a:solidFill>
                  <a:srgbClr val="FFFFFF"/>
                </a:solidFill>
                <a:latin typeface="Calibri"/>
                <a:ea typeface="Calibri"/>
                <a:cs typeface="Calibri"/>
                <a:sym typeface="Calibri"/>
              </a:endParaRPr>
            </a:p>
          </p:txBody>
        </p:sp>
      </p:grpSp>
      <p:grpSp>
        <p:nvGrpSpPr>
          <p:cNvPr id="21" name="Google Shape;177;p24"/>
          <p:cNvGrpSpPr/>
          <p:nvPr/>
        </p:nvGrpSpPr>
        <p:grpSpPr>
          <a:xfrm>
            <a:off x="5556832" y="2395859"/>
            <a:ext cx="917161" cy="859280"/>
            <a:chOff x="5214448" y="3234278"/>
            <a:chExt cx="1068600" cy="1068600"/>
          </a:xfrm>
        </p:grpSpPr>
        <p:sp>
          <p:nvSpPr>
            <p:cNvPr id="22" name="Google Shape;178;p24"/>
            <p:cNvSpPr/>
            <p:nvPr/>
          </p:nvSpPr>
          <p:spPr>
            <a:xfrm>
              <a:off x="5214448" y="3234278"/>
              <a:ext cx="1068600" cy="1068600"/>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1100">
                <a:latin typeface="Calibri"/>
                <a:ea typeface="Calibri"/>
                <a:cs typeface="Calibri"/>
                <a:sym typeface="Calibri"/>
              </a:endParaRPr>
            </a:p>
          </p:txBody>
        </p:sp>
        <p:sp>
          <p:nvSpPr>
            <p:cNvPr id="23" name="Google Shape;179;p24"/>
            <p:cNvSpPr txBox="1"/>
            <p:nvPr/>
          </p:nvSpPr>
          <p:spPr>
            <a:xfrm>
              <a:off x="5367375" y="3402503"/>
              <a:ext cx="762600" cy="732300"/>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100" dirty="0">
                  <a:solidFill>
                    <a:srgbClr val="FFFFFF"/>
                  </a:solidFill>
                  <a:latin typeface="Calibri"/>
                  <a:ea typeface="Calibri"/>
                  <a:cs typeface="Calibri"/>
                  <a:sym typeface="Calibri"/>
                </a:rPr>
                <a:t>חריזת מילים</a:t>
              </a:r>
              <a:endParaRPr sz="1100" dirty="0">
                <a:solidFill>
                  <a:srgbClr val="FFFFFF"/>
                </a:solidFill>
                <a:latin typeface="Calibri"/>
                <a:ea typeface="Calibri"/>
                <a:cs typeface="Calibri"/>
                <a:sym typeface="Calibri"/>
              </a:endParaRPr>
            </a:p>
          </p:txBody>
        </p:sp>
      </p:grpSp>
      <p:grpSp>
        <p:nvGrpSpPr>
          <p:cNvPr id="24" name="Google Shape;180;p24"/>
          <p:cNvGrpSpPr/>
          <p:nvPr/>
        </p:nvGrpSpPr>
        <p:grpSpPr>
          <a:xfrm>
            <a:off x="5357649" y="3658040"/>
            <a:ext cx="949101" cy="955591"/>
            <a:chOff x="5329606" y="3534840"/>
            <a:chExt cx="1068600" cy="1068600"/>
          </a:xfrm>
        </p:grpSpPr>
        <p:sp>
          <p:nvSpPr>
            <p:cNvPr id="25" name="Google Shape;181;p24"/>
            <p:cNvSpPr/>
            <p:nvPr/>
          </p:nvSpPr>
          <p:spPr>
            <a:xfrm>
              <a:off x="5329606" y="3534840"/>
              <a:ext cx="1068600" cy="1068600"/>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1100">
                <a:latin typeface="Calibri"/>
                <a:ea typeface="Calibri"/>
                <a:cs typeface="Calibri"/>
                <a:sym typeface="Calibri"/>
              </a:endParaRPr>
            </a:p>
          </p:txBody>
        </p:sp>
        <p:sp>
          <p:nvSpPr>
            <p:cNvPr id="26" name="Google Shape;182;p24"/>
            <p:cNvSpPr txBox="1"/>
            <p:nvPr/>
          </p:nvSpPr>
          <p:spPr>
            <a:xfrm>
              <a:off x="5482606" y="3683049"/>
              <a:ext cx="762600" cy="732300"/>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100" dirty="0">
                  <a:solidFill>
                    <a:srgbClr val="FFFFFF"/>
                  </a:solidFill>
                  <a:latin typeface="Calibri"/>
                  <a:ea typeface="Calibri"/>
                  <a:cs typeface="Calibri"/>
                  <a:sym typeface="Calibri"/>
                </a:rPr>
                <a:t>קישור בין אותיות לצליליהן</a:t>
              </a:r>
              <a:endParaRPr sz="1100" dirty="0">
                <a:solidFill>
                  <a:srgbClr val="FFFFFF"/>
                </a:solidFill>
                <a:latin typeface="Calibri"/>
                <a:ea typeface="Calibri"/>
                <a:cs typeface="Calibri"/>
                <a:sym typeface="Calibri"/>
              </a:endParaRPr>
            </a:p>
          </p:txBody>
        </p:sp>
      </p:grpSp>
      <p:grpSp>
        <p:nvGrpSpPr>
          <p:cNvPr id="27" name="Google Shape;183;p24"/>
          <p:cNvGrpSpPr/>
          <p:nvPr/>
        </p:nvGrpSpPr>
        <p:grpSpPr>
          <a:xfrm>
            <a:off x="7369810" y="2697931"/>
            <a:ext cx="876912" cy="843382"/>
            <a:chOff x="10201663" y="2309639"/>
            <a:chExt cx="1163485" cy="1150665"/>
          </a:xfrm>
        </p:grpSpPr>
        <p:sp>
          <p:nvSpPr>
            <p:cNvPr id="28" name="Google Shape;184;p24"/>
            <p:cNvSpPr/>
            <p:nvPr/>
          </p:nvSpPr>
          <p:spPr>
            <a:xfrm>
              <a:off x="10201663" y="2309639"/>
              <a:ext cx="1163485" cy="1150665"/>
            </a:xfrm>
            <a:prstGeom prst="ellipse">
              <a:avLst/>
            </a:prstGeom>
            <a:solidFill>
              <a:srgbClr val="0944A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1100">
                <a:latin typeface="Calibri"/>
                <a:ea typeface="Calibri"/>
                <a:cs typeface="Calibri"/>
                <a:sym typeface="Calibri"/>
              </a:endParaRPr>
            </a:p>
          </p:txBody>
        </p:sp>
        <p:sp>
          <p:nvSpPr>
            <p:cNvPr id="29" name="Google Shape;185;p24"/>
            <p:cNvSpPr txBox="1"/>
            <p:nvPr/>
          </p:nvSpPr>
          <p:spPr>
            <a:xfrm>
              <a:off x="10406883" y="2441993"/>
              <a:ext cx="802565" cy="788501"/>
            </a:xfrm>
            <a:prstGeom prst="rect">
              <a:avLst/>
            </a:prstGeom>
            <a:no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100" dirty="0">
                  <a:solidFill>
                    <a:srgbClr val="FFFFFF"/>
                  </a:solidFill>
                  <a:latin typeface="Calibri"/>
                  <a:ea typeface="Calibri"/>
                  <a:cs typeface="Calibri"/>
                  <a:sym typeface="Calibri"/>
                </a:rPr>
                <a:t>הקניית שמות האותיות וכתיבתן</a:t>
              </a:r>
              <a:endParaRPr sz="1100" dirty="0">
                <a:solidFill>
                  <a:srgbClr val="FFFFFF"/>
                </a:solidFill>
                <a:latin typeface="Calibri"/>
                <a:ea typeface="Calibri"/>
                <a:cs typeface="Calibri"/>
                <a:sym typeface="Calibri"/>
              </a:endParaRPr>
            </a:p>
          </p:txBody>
        </p:sp>
      </p:grpSp>
      <p:grpSp>
        <p:nvGrpSpPr>
          <p:cNvPr id="30" name="Google Shape;168;p24"/>
          <p:cNvGrpSpPr/>
          <p:nvPr/>
        </p:nvGrpSpPr>
        <p:grpSpPr>
          <a:xfrm>
            <a:off x="1086478" y="2542163"/>
            <a:ext cx="1916434" cy="1970835"/>
            <a:chOff x="2902488" y="902232"/>
            <a:chExt cx="3339000" cy="3339000"/>
          </a:xfrm>
        </p:grpSpPr>
        <p:sp>
          <p:nvSpPr>
            <p:cNvPr id="31" name="Google Shape;169;p24"/>
            <p:cNvSpPr/>
            <p:nvPr/>
          </p:nvSpPr>
          <p:spPr>
            <a:xfrm rot="-5400000">
              <a:off x="2902488" y="902232"/>
              <a:ext cx="3339000" cy="3339000"/>
            </a:xfrm>
            <a:prstGeom prst="ellipse">
              <a:avLst/>
            </a:prstGeom>
            <a:noFill/>
            <a:ln w="19050" cap="flat" cmpd="sng">
              <a:solidFill>
                <a:srgbClr val="FFC000"/>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70;p24"/>
            <p:cNvSpPr/>
            <p:nvPr/>
          </p:nvSpPr>
          <p:spPr>
            <a:xfrm>
              <a:off x="3123738" y="1123632"/>
              <a:ext cx="2896500" cy="2896200"/>
            </a:xfrm>
            <a:prstGeom prst="pie">
              <a:avLst>
                <a:gd name="adj1" fmla="val 21577108"/>
                <a:gd name="adj2" fmla="val 16214886"/>
              </a:avLst>
            </a:prstGeom>
            <a:solidFill>
              <a:schemeClr val="accent4">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171;p24"/>
          <p:cNvGrpSpPr/>
          <p:nvPr/>
        </p:nvGrpSpPr>
        <p:grpSpPr>
          <a:xfrm>
            <a:off x="1415540" y="2932053"/>
            <a:ext cx="1258308" cy="1203087"/>
            <a:chOff x="3664038" y="1663782"/>
            <a:chExt cx="1815900" cy="1815900"/>
          </a:xfrm>
          <a:solidFill>
            <a:schemeClr val="accent5">
              <a:lumMod val="75000"/>
            </a:schemeClr>
          </a:solidFill>
        </p:grpSpPr>
        <p:sp>
          <p:nvSpPr>
            <p:cNvPr id="34" name="Google Shape;172;p24"/>
            <p:cNvSpPr/>
            <p:nvPr/>
          </p:nvSpPr>
          <p:spPr>
            <a:xfrm>
              <a:off x="3664038" y="1663782"/>
              <a:ext cx="1815900" cy="1815900"/>
            </a:xfrm>
            <a:prstGeom prst="ellipse">
              <a:avLst/>
            </a:prstGeom>
            <a:solidFill>
              <a:schemeClr val="accent4">
                <a:lumMod val="75000"/>
              </a:schemeClr>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r" rtl="1">
                <a:spcBef>
                  <a:spcPts val="0"/>
                </a:spcBef>
                <a:spcAft>
                  <a:spcPts val="0"/>
                </a:spcAft>
                <a:buNone/>
              </a:pPr>
              <a:endParaRPr sz="1600">
                <a:latin typeface="Calibri"/>
                <a:ea typeface="Calibri"/>
                <a:cs typeface="Calibri"/>
                <a:sym typeface="Calibri"/>
              </a:endParaRPr>
            </a:p>
          </p:txBody>
        </p:sp>
        <p:sp>
          <p:nvSpPr>
            <p:cNvPr id="35" name="Google Shape;173;p24"/>
            <p:cNvSpPr txBox="1"/>
            <p:nvPr/>
          </p:nvSpPr>
          <p:spPr>
            <a:xfrm>
              <a:off x="3926379" y="1960918"/>
              <a:ext cx="1274528" cy="1244734"/>
            </a:xfrm>
            <a:prstGeom prst="rect">
              <a:avLst/>
            </a:prstGeom>
            <a:solidFill>
              <a:schemeClr val="accent4">
                <a:lumMod val="75000"/>
              </a:schemeClr>
            </a:solid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600" dirty="0">
                  <a:solidFill>
                    <a:srgbClr val="FFFFFF"/>
                  </a:solidFill>
                  <a:latin typeface="Calibri"/>
                  <a:ea typeface="Calibri"/>
                  <a:cs typeface="Calibri"/>
                  <a:sym typeface="Calibri"/>
                </a:rPr>
                <a:t>פעילויות ממוקדות משמעות</a:t>
              </a:r>
              <a:endParaRPr sz="1600" dirty="0">
                <a:solidFill>
                  <a:srgbClr val="FFFFFF"/>
                </a:solidFill>
                <a:latin typeface="Calibri"/>
                <a:ea typeface="Calibri"/>
                <a:cs typeface="Calibri"/>
                <a:sym typeface="Calibri"/>
              </a:endParaRPr>
            </a:p>
          </p:txBody>
        </p:sp>
      </p:grpSp>
      <p:grpSp>
        <p:nvGrpSpPr>
          <p:cNvPr id="42" name="Google Shape;183;p24"/>
          <p:cNvGrpSpPr/>
          <p:nvPr/>
        </p:nvGrpSpPr>
        <p:grpSpPr>
          <a:xfrm>
            <a:off x="2607480" y="2572211"/>
            <a:ext cx="916458" cy="868467"/>
            <a:chOff x="10243136" y="2275414"/>
            <a:chExt cx="1122012" cy="1184890"/>
          </a:xfrm>
          <a:solidFill>
            <a:srgbClr val="0F4937"/>
          </a:solidFill>
        </p:grpSpPr>
        <p:sp>
          <p:nvSpPr>
            <p:cNvPr id="43" name="Google Shape;184;p24"/>
            <p:cNvSpPr/>
            <p:nvPr/>
          </p:nvSpPr>
          <p:spPr>
            <a:xfrm>
              <a:off x="10243136" y="2275414"/>
              <a:ext cx="1122012" cy="1184890"/>
            </a:xfrm>
            <a:prstGeom prst="ellipse">
              <a:avLst/>
            </a:prstGeom>
            <a:solidFill>
              <a:schemeClr val="accent4">
                <a:lumMod val="50000"/>
              </a:schemeClr>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1600">
                <a:latin typeface="Calibri"/>
                <a:ea typeface="Calibri"/>
                <a:cs typeface="Calibri"/>
                <a:sym typeface="Calibri"/>
              </a:endParaRPr>
            </a:p>
          </p:txBody>
        </p:sp>
        <p:sp>
          <p:nvSpPr>
            <p:cNvPr id="44" name="Google Shape;185;p24"/>
            <p:cNvSpPr txBox="1"/>
            <p:nvPr/>
          </p:nvSpPr>
          <p:spPr>
            <a:xfrm>
              <a:off x="10371234" y="2507609"/>
              <a:ext cx="840147" cy="699555"/>
            </a:xfrm>
            <a:prstGeom prst="rect">
              <a:avLst/>
            </a:prstGeom>
            <a:solidFill>
              <a:schemeClr val="accent4">
                <a:lumMod val="50000"/>
              </a:schemeClr>
            </a:solid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100" dirty="0">
                  <a:solidFill>
                    <a:srgbClr val="FFFFFF"/>
                  </a:solidFill>
                  <a:latin typeface="Calibri"/>
                  <a:ea typeface="Calibri"/>
                  <a:cs typeface="Calibri"/>
                  <a:sym typeface="Calibri"/>
                </a:rPr>
                <a:t>הסבר על משמעות של מילה</a:t>
              </a:r>
              <a:endParaRPr sz="1100" dirty="0">
                <a:solidFill>
                  <a:srgbClr val="FFFFFF"/>
                </a:solidFill>
                <a:latin typeface="Calibri"/>
                <a:ea typeface="Calibri"/>
                <a:cs typeface="Calibri"/>
                <a:sym typeface="Calibri"/>
              </a:endParaRPr>
            </a:p>
          </p:txBody>
        </p:sp>
      </p:grpSp>
      <p:sp>
        <p:nvSpPr>
          <p:cNvPr id="48" name="Google Shape;184;p24"/>
          <p:cNvSpPr/>
          <p:nvPr/>
        </p:nvSpPr>
        <p:spPr>
          <a:xfrm>
            <a:off x="2606273" y="3736952"/>
            <a:ext cx="917665" cy="876680"/>
          </a:xfrm>
          <a:prstGeom prst="ellipse">
            <a:avLst/>
          </a:prstGeom>
          <a:solidFill>
            <a:schemeClr val="accent4">
              <a:lumMod val="50000"/>
            </a:schemeClr>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sz="1600">
              <a:latin typeface="Calibri"/>
              <a:ea typeface="Calibri"/>
              <a:cs typeface="Calibri"/>
              <a:sym typeface="Calibri"/>
            </a:endParaRPr>
          </a:p>
        </p:txBody>
      </p:sp>
      <p:sp>
        <p:nvSpPr>
          <p:cNvPr id="49" name="Google Shape;185;p24"/>
          <p:cNvSpPr txBox="1"/>
          <p:nvPr/>
        </p:nvSpPr>
        <p:spPr>
          <a:xfrm>
            <a:off x="2739082" y="3851321"/>
            <a:ext cx="648524" cy="631630"/>
          </a:xfrm>
          <a:prstGeom prst="rect">
            <a:avLst/>
          </a:prstGeom>
          <a:solidFill>
            <a:schemeClr val="accent4">
              <a:lumMod val="50000"/>
            </a:schemeClr>
          </a:solidFill>
          <a:ln>
            <a:noFill/>
          </a:ln>
        </p:spPr>
        <p:txBody>
          <a:bodyPr spcFirstLastPara="1" wrap="square" lIns="91425" tIns="91425" rIns="91425" bIns="91425" anchor="ctr" anchorCtr="0">
            <a:noAutofit/>
          </a:bodyPr>
          <a:lstStyle/>
          <a:p>
            <a:pPr marL="0" lvl="0" indent="0" algn="ctr" rtl="1">
              <a:lnSpc>
                <a:spcPct val="115000"/>
              </a:lnSpc>
              <a:spcBef>
                <a:spcPts val="0"/>
              </a:spcBef>
              <a:spcAft>
                <a:spcPts val="0"/>
              </a:spcAft>
              <a:buNone/>
            </a:pPr>
            <a:r>
              <a:rPr lang="he-IL" sz="1100" dirty="0">
                <a:solidFill>
                  <a:srgbClr val="FFFFFF"/>
                </a:solidFill>
                <a:latin typeface="Calibri"/>
                <a:ea typeface="Calibri"/>
                <a:cs typeface="Calibri"/>
                <a:sym typeface="Calibri"/>
              </a:rPr>
              <a:t>קריאה משותפת של ספר</a:t>
            </a:r>
            <a:endParaRPr sz="1100" dirty="0">
              <a:solidFill>
                <a:srgbClr val="FFFFFF"/>
              </a:solidFill>
              <a:latin typeface="Calibri"/>
              <a:ea typeface="Calibri"/>
              <a:cs typeface="Calibri"/>
              <a:sym typeface="Calibri"/>
            </a:endParaRPr>
          </a:p>
        </p:txBody>
      </p:sp>
      <p:sp>
        <p:nvSpPr>
          <p:cNvPr id="50" name="Google Shape;184;p24"/>
          <p:cNvSpPr/>
          <p:nvPr/>
        </p:nvSpPr>
        <p:spPr>
          <a:xfrm>
            <a:off x="539268" y="3711683"/>
            <a:ext cx="919099" cy="818259"/>
          </a:xfrm>
          <a:prstGeom prst="ellipse">
            <a:avLst/>
          </a:prstGeom>
          <a:solidFill>
            <a:schemeClr val="accent4">
              <a:lumMod val="50000"/>
            </a:schemeClr>
          </a:solidFill>
          <a:ln>
            <a:noFill/>
          </a:ln>
        </p:spPr>
        <p:txBody>
          <a:bodyPr spcFirstLastPara="1" wrap="square" lIns="91425" tIns="91425" rIns="91425" bIns="91425" anchor="ctr" anchorCtr="0">
            <a:noAutofit/>
          </a:bodyPr>
          <a:lstStyle/>
          <a:p>
            <a:pPr marL="0" lvl="0" indent="0" algn="ctr" rtl="1">
              <a:spcBef>
                <a:spcPts val="0"/>
              </a:spcBef>
              <a:spcAft>
                <a:spcPts val="0"/>
              </a:spcAft>
              <a:buNone/>
            </a:pPr>
            <a:r>
              <a:rPr lang="he-IL" sz="1100" dirty="0">
                <a:solidFill>
                  <a:schemeClr val="bg1"/>
                </a:solidFill>
                <a:latin typeface="Calibri"/>
                <a:ea typeface="Calibri"/>
                <a:cs typeface="Calibri"/>
                <a:sym typeface="Calibri"/>
              </a:rPr>
              <a:t>דיון על ספר שקראו</a:t>
            </a:r>
            <a:endParaRPr sz="1100" dirty="0">
              <a:solidFill>
                <a:schemeClr val="bg1"/>
              </a:solidFill>
              <a:latin typeface="Calibri"/>
              <a:ea typeface="Calibri"/>
              <a:cs typeface="Calibri"/>
              <a:sym typeface="Calibri"/>
            </a:endParaRPr>
          </a:p>
        </p:txBody>
      </p:sp>
      <p:sp>
        <p:nvSpPr>
          <p:cNvPr id="51" name="Google Shape;184;p24"/>
          <p:cNvSpPr/>
          <p:nvPr/>
        </p:nvSpPr>
        <p:spPr>
          <a:xfrm>
            <a:off x="529821" y="2492667"/>
            <a:ext cx="919099" cy="818259"/>
          </a:xfrm>
          <a:prstGeom prst="ellipse">
            <a:avLst/>
          </a:prstGeom>
          <a:solidFill>
            <a:schemeClr val="accent4">
              <a:lumMod val="50000"/>
            </a:schemeClr>
          </a:solidFill>
          <a:ln>
            <a:noFill/>
          </a:ln>
        </p:spPr>
        <p:txBody>
          <a:bodyPr spcFirstLastPara="1" wrap="square" lIns="91425" tIns="91425" rIns="91425" bIns="91425" anchor="ctr" anchorCtr="0">
            <a:noAutofit/>
          </a:bodyPr>
          <a:lstStyle/>
          <a:p>
            <a:pPr marL="0" lvl="0" indent="0" algn="ctr" rtl="1">
              <a:spcBef>
                <a:spcPts val="0"/>
              </a:spcBef>
              <a:spcAft>
                <a:spcPts val="0"/>
              </a:spcAft>
              <a:buNone/>
            </a:pPr>
            <a:r>
              <a:rPr lang="he-IL" sz="1100" dirty="0">
                <a:solidFill>
                  <a:schemeClr val="bg1"/>
                </a:solidFill>
                <a:latin typeface="Calibri"/>
                <a:ea typeface="Calibri"/>
                <a:cs typeface="Calibri"/>
                <a:sym typeface="Calibri"/>
              </a:rPr>
              <a:t>סיפור לפי רצף תמונות</a:t>
            </a:r>
            <a:endParaRPr sz="1100" dirty="0">
              <a:solidFill>
                <a:schemeClr val="bg1"/>
              </a:solidFill>
              <a:latin typeface="Calibri"/>
              <a:ea typeface="Calibri"/>
              <a:cs typeface="Calibri"/>
              <a:sym typeface="Calibri"/>
            </a:endParaRPr>
          </a:p>
        </p:txBody>
      </p:sp>
      <p:sp>
        <p:nvSpPr>
          <p:cNvPr id="52" name="מחומש 51">
            <a:hlinkClick r:id="rId3" action="ppaction://hlinksldjump"/>
          </p:cNvPr>
          <p:cNvSpPr/>
          <p:nvPr/>
        </p:nvSpPr>
        <p:spPr>
          <a:xfrm flipH="1">
            <a:off x="178904" y="4717773"/>
            <a:ext cx="894521" cy="25841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חזרה</a:t>
            </a:r>
          </a:p>
        </p:txBody>
      </p:sp>
    </p:spTree>
    <p:extLst>
      <p:ext uri="{BB962C8B-B14F-4D97-AF65-F5344CB8AC3E}">
        <p14:creationId xmlns:p14="http://schemas.microsoft.com/office/powerpoint/2010/main" val="2561794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156"/>
        <p:cNvGrpSpPr/>
        <p:nvPr/>
      </p:nvGrpSpPr>
      <p:grpSpPr>
        <a:xfrm>
          <a:off x="0" y="0"/>
          <a:ext cx="0" cy="0"/>
          <a:chOff x="0" y="0"/>
          <a:chExt cx="0" cy="0"/>
        </a:xfrm>
      </p:grpSpPr>
      <p:sp>
        <p:nvSpPr>
          <p:cNvPr id="7" name="מלבן עם פינות אלכסוניות מעוגלות 6"/>
          <p:cNvSpPr/>
          <p:nvPr/>
        </p:nvSpPr>
        <p:spPr>
          <a:xfrm>
            <a:off x="1771650" y="1503057"/>
            <a:ext cx="4256716" cy="83755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dirty="0">
                <a:effectLst/>
                <a:ea typeface="Calibri" panose="020F0502020204030204" pitchFamily="34" charset="0"/>
                <a:cs typeface="Calibri" panose="020F0502020204030204" pitchFamily="34" charset="0"/>
              </a:rPr>
              <a:t>ממד זה מתייחס למידה שבה ההוראה מתרחשת במליאה, לכלל ילדי הגן, או באופן פרטני</a:t>
            </a:r>
            <a:r>
              <a:rPr lang="he-IL" dirty="0">
                <a:latin typeface="Calibri" panose="020F0502020204030204" pitchFamily="34" charset="0"/>
                <a:cs typeface="Calibri" panose="020F0502020204030204" pitchFamily="34" charset="0"/>
              </a:rPr>
              <a:t> המותאם לכל אחד מילדי הגן.</a:t>
            </a:r>
          </a:p>
        </p:txBody>
      </p:sp>
      <p:sp>
        <p:nvSpPr>
          <p:cNvPr id="157" name="Google Shape;157;p23"/>
          <p:cNvSpPr txBox="1">
            <a:spLocks noGrp="1"/>
          </p:cNvSpPr>
          <p:nvPr>
            <p:ph type="title"/>
          </p:nvPr>
        </p:nvSpPr>
        <p:spPr>
          <a:xfrm>
            <a:off x="1570383" y="357657"/>
            <a:ext cx="6835717"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he-IL" sz="3000" dirty="0">
                <a:solidFill>
                  <a:srgbClr val="285788"/>
                </a:solidFill>
                <a:latin typeface="Calibri"/>
                <a:ea typeface="Calibri"/>
                <a:cs typeface="Calibri"/>
                <a:sym typeface="Calibri"/>
              </a:rPr>
              <a:t>כיצד מתאימים תוכניות הוראה לצורכי הילדים?</a:t>
            </a:r>
            <a:endParaRPr sz="3000" dirty="0">
              <a:solidFill>
                <a:srgbClr val="285788"/>
              </a:solidFill>
            </a:endParaRPr>
          </a:p>
        </p:txBody>
      </p:sp>
      <p:grpSp>
        <p:nvGrpSpPr>
          <p:cNvPr id="5" name="קבוצה 4"/>
          <p:cNvGrpSpPr/>
          <p:nvPr/>
        </p:nvGrpSpPr>
        <p:grpSpPr>
          <a:xfrm>
            <a:off x="5917094" y="1290898"/>
            <a:ext cx="1369196" cy="1212992"/>
            <a:chOff x="7398913" y="2357225"/>
            <a:chExt cx="1068600" cy="1068600"/>
          </a:xfrm>
        </p:grpSpPr>
        <p:sp>
          <p:nvSpPr>
            <p:cNvPr id="15" name="Google Shape;184;p24"/>
            <p:cNvSpPr/>
            <p:nvPr/>
          </p:nvSpPr>
          <p:spPr>
            <a:xfrm>
              <a:off x="7398913" y="2357225"/>
              <a:ext cx="1068600" cy="106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a:solidFill>
                  <a:schemeClr val="lt1"/>
                </a:solidFill>
                <a:latin typeface="Calibri" panose="020F0502020204030204" pitchFamily="34" charset="0"/>
                <a:ea typeface="+mn-ea"/>
                <a:cs typeface="Calibri" panose="020F0502020204030204" pitchFamily="34" charset="0"/>
                <a:sym typeface="Calibri"/>
              </a:endParaRPr>
            </a:p>
          </p:txBody>
        </p:sp>
        <p:sp>
          <p:nvSpPr>
            <p:cNvPr id="16" name="Google Shape;185;p24"/>
            <p:cNvSpPr txBox="1"/>
            <p:nvPr/>
          </p:nvSpPr>
          <p:spPr>
            <a:xfrm>
              <a:off x="7572599" y="2577036"/>
              <a:ext cx="741914" cy="66996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defPPr marR="0" lvl="0" algn="l" rtl="0">
                <a:lnSpc>
                  <a:spcPct val="100000"/>
                </a:lnSpc>
                <a:spcBef>
                  <a:spcPts val="0"/>
                </a:spcBef>
                <a:spcAft>
                  <a:spcPts val="0"/>
                </a:spcAft>
              </a:defPPr>
              <a:lvl1pPr algn="ctr">
                <a:defRPr>
                  <a:solidFill>
                    <a:schemeClr val="lt1"/>
                  </a:solidFill>
                  <a:latin typeface="Calibri" panose="020F0502020204030204" pitchFamily="34" charset="0"/>
                  <a:ea typeface="+mn-ea"/>
                  <a:cs typeface="Calibri" panose="020F0502020204030204" pitchFamily="34" charset="0"/>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he-IL" dirty="0">
                  <a:sym typeface="Calibri"/>
                </a:rPr>
                <a:t>הוראה פרטנית מול הוראה ברמת כיתה</a:t>
              </a:r>
            </a:p>
          </p:txBody>
        </p:sp>
      </p:grpSp>
      <p:sp>
        <p:nvSpPr>
          <p:cNvPr id="20" name="Google Shape;157;p23"/>
          <p:cNvSpPr txBox="1">
            <a:spLocks/>
          </p:cNvSpPr>
          <p:nvPr/>
        </p:nvSpPr>
        <p:spPr>
          <a:xfrm>
            <a:off x="6732104" y="930357"/>
            <a:ext cx="167399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1">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2pPr>
            <a:lvl3pPr marR="0" lvl="2"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3pPr>
            <a:lvl4pPr marR="0" lvl="3"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4pPr>
            <a:lvl5pPr marR="0" lvl="4"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5pPr>
            <a:lvl6pPr marR="0" lvl="5"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6pPr>
            <a:lvl7pPr marR="0" lvl="6"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7pPr>
            <a:lvl8pPr marR="0" lvl="7"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8pPr>
            <a:lvl9pPr marR="0" lvl="8" algn="l" rtl="1">
              <a:lnSpc>
                <a:spcPct val="100000"/>
              </a:lnSpc>
              <a:spcBef>
                <a:spcPts val="0"/>
              </a:spcBef>
              <a:spcAft>
                <a:spcPts val="0"/>
              </a:spcAft>
              <a:buClr>
                <a:schemeClr val="dk1"/>
              </a:buClr>
              <a:buSzPts val="2400"/>
              <a:buFont typeface="Assistant ExtraLight"/>
              <a:buNone/>
              <a:defRPr sz="2400" b="0" i="0" u="none" strike="noStrike" cap="none">
                <a:solidFill>
                  <a:schemeClr val="dk1"/>
                </a:solidFill>
                <a:latin typeface="Assistant ExtraLight"/>
                <a:ea typeface="Assistant ExtraLight"/>
                <a:cs typeface="Assistant ExtraLight"/>
                <a:sym typeface="Assistant ExtraLight"/>
              </a:defRPr>
            </a:lvl9pPr>
          </a:lstStyle>
          <a:p>
            <a:pPr algn="r"/>
            <a:r>
              <a:rPr lang="he-IL" sz="2000" dirty="0">
                <a:solidFill>
                  <a:srgbClr val="285788"/>
                </a:solidFill>
                <a:latin typeface="Calibri"/>
                <a:ea typeface="Calibri"/>
                <a:cs typeface="Calibri"/>
                <a:sym typeface="Calibri"/>
              </a:rPr>
              <a:t>ממדי הוראה:</a:t>
            </a:r>
            <a:endParaRPr lang="he-IL" sz="2000" dirty="0">
              <a:solidFill>
                <a:srgbClr val="285788"/>
              </a:solidFill>
            </a:endParaRPr>
          </a:p>
        </p:txBody>
      </p:sp>
      <p:sp>
        <p:nvSpPr>
          <p:cNvPr id="9" name="Google Shape;90;p17"/>
          <p:cNvSpPr txBox="1"/>
          <p:nvPr/>
        </p:nvSpPr>
        <p:spPr>
          <a:xfrm>
            <a:off x="4313387" y="2541243"/>
            <a:ext cx="4179300" cy="1292631"/>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rgbClr val="0074FF"/>
                </a:solidFill>
                <a:latin typeface="Calibri"/>
                <a:ea typeface="Calibri"/>
                <a:cs typeface="Calibri"/>
                <a:sym typeface="Calibri"/>
              </a:rPr>
              <a:t>הוראה ברמת כיתה</a:t>
            </a:r>
            <a:endParaRPr sz="1200" dirty="0">
              <a:solidFill>
                <a:srgbClr val="0074FF"/>
              </a:solidFill>
              <a:latin typeface="Calibri"/>
              <a:ea typeface="Calibri"/>
              <a:cs typeface="Calibri"/>
              <a:sym typeface="Calibri"/>
            </a:endParaRPr>
          </a:p>
          <a:p>
            <a:pPr marL="0" lvl="0" indent="0" algn="r" rtl="1">
              <a:spcBef>
                <a:spcPts val="0"/>
              </a:spcBef>
              <a:spcAft>
                <a:spcPts val="0"/>
              </a:spcAft>
              <a:buNone/>
            </a:pPr>
            <a:endParaRPr sz="1200" dirty="0">
              <a:solidFill>
                <a:srgbClr val="0074FF"/>
              </a:solidFill>
              <a:latin typeface="Calibri"/>
              <a:ea typeface="Calibri"/>
              <a:cs typeface="Calibri"/>
              <a:sym typeface="Calibri"/>
            </a:endParaRPr>
          </a:p>
          <a:p>
            <a:pPr marL="0" lvl="0" indent="0" algn="r" rtl="1">
              <a:spcBef>
                <a:spcPts val="0"/>
              </a:spcBef>
              <a:spcAft>
                <a:spcPts val="0"/>
              </a:spcAft>
              <a:buNone/>
            </a:pPr>
            <a:r>
              <a:rPr lang="he-IL" sz="1200" dirty="0">
                <a:solidFill>
                  <a:schemeClr val="dk1"/>
                </a:solidFill>
                <a:latin typeface="Calibri"/>
                <a:ea typeface="Calibri"/>
                <a:cs typeface="Calibri"/>
                <a:sym typeface="Calibri"/>
              </a:rPr>
              <a:t>פעילויות שפתיות ואורייניות שבמהלכן כל הילדים עושים אותו דבר מבחינה מהותית, למשל:</a:t>
            </a:r>
          </a:p>
          <a:p>
            <a:pPr marL="171450" lvl="0" indent="-171450" algn="r" rtl="1">
              <a:spcBef>
                <a:spcPts val="0"/>
              </a:spcBef>
              <a:spcAft>
                <a:spcPts val="0"/>
              </a:spcAft>
              <a:buFont typeface="Wingdings" panose="05000000000000000000" pitchFamily="2" charset="2"/>
              <a:buChar char="v"/>
            </a:pPr>
            <a:r>
              <a:rPr lang="he-IL" sz="1200" dirty="0">
                <a:solidFill>
                  <a:schemeClr val="dk1"/>
                </a:solidFill>
                <a:latin typeface="Calibri"/>
                <a:ea typeface="Calibri"/>
                <a:cs typeface="Calibri"/>
                <a:sym typeface="Calibri"/>
              </a:rPr>
              <a:t>כאשר הגננת מקריאה סיפור לכל הילדים היושבים במעגל</a:t>
            </a:r>
          </a:p>
          <a:p>
            <a:pPr marL="171450" lvl="0" indent="-171450" algn="r" rtl="1">
              <a:spcBef>
                <a:spcPts val="0"/>
              </a:spcBef>
              <a:spcAft>
                <a:spcPts val="0"/>
              </a:spcAft>
              <a:buFont typeface="Wingdings" panose="05000000000000000000" pitchFamily="2" charset="2"/>
              <a:buChar char="v"/>
            </a:pPr>
            <a:r>
              <a:rPr lang="he-IL" sz="1200" dirty="0">
                <a:solidFill>
                  <a:schemeClr val="dk1"/>
                </a:solidFill>
                <a:latin typeface="Calibri"/>
                <a:ea typeface="Calibri"/>
                <a:cs typeface="Calibri"/>
                <a:sym typeface="Calibri"/>
              </a:rPr>
              <a:t>כאשר ילדים עובדים בקבוצות קטנות, או לבד, אך עסוקים באותו דבר </a:t>
            </a:r>
            <a:endParaRPr sz="1200" dirty="0">
              <a:solidFill>
                <a:schemeClr val="dk1"/>
              </a:solidFill>
              <a:latin typeface="Calibri"/>
              <a:ea typeface="Calibri"/>
              <a:cs typeface="Calibri"/>
              <a:sym typeface="Calibri"/>
            </a:endParaRPr>
          </a:p>
        </p:txBody>
      </p:sp>
      <p:sp>
        <p:nvSpPr>
          <p:cNvPr id="10" name="Google Shape;91;p17"/>
          <p:cNvSpPr txBox="1"/>
          <p:nvPr/>
        </p:nvSpPr>
        <p:spPr>
          <a:xfrm>
            <a:off x="389437" y="2541243"/>
            <a:ext cx="3761175" cy="1477297"/>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he-IL" sz="1200" dirty="0">
                <a:solidFill>
                  <a:srgbClr val="0074FF"/>
                </a:solidFill>
                <a:latin typeface="Calibri"/>
                <a:ea typeface="Calibri"/>
                <a:cs typeface="Calibri"/>
                <a:sym typeface="Calibri"/>
              </a:rPr>
              <a:t>הוראה פרטנית מותאמת לרמת הילד</a:t>
            </a:r>
            <a:endParaRPr sz="1200" dirty="0">
              <a:solidFill>
                <a:srgbClr val="0074FF"/>
              </a:solidFill>
              <a:latin typeface="Calibri"/>
              <a:ea typeface="Calibri"/>
              <a:cs typeface="Calibri"/>
              <a:sym typeface="Calibri"/>
            </a:endParaRPr>
          </a:p>
          <a:p>
            <a:pPr marL="0" lvl="0" indent="0" algn="r" rtl="1">
              <a:spcBef>
                <a:spcPts val="0"/>
              </a:spcBef>
              <a:spcAft>
                <a:spcPts val="0"/>
              </a:spcAft>
              <a:buNone/>
            </a:pPr>
            <a:endParaRPr sz="1200" dirty="0">
              <a:solidFill>
                <a:srgbClr val="0074FF"/>
              </a:solidFill>
              <a:latin typeface="Calibri"/>
              <a:ea typeface="Calibri"/>
              <a:cs typeface="Calibri"/>
              <a:sym typeface="Calibri"/>
            </a:endParaRPr>
          </a:p>
          <a:p>
            <a:pPr marL="0" lvl="0" indent="0" algn="r" rtl="1">
              <a:spcBef>
                <a:spcPts val="0"/>
              </a:spcBef>
              <a:spcAft>
                <a:spcPts val="0"/>
              </a:spcAft>
              <a:buNone/>
            </a:pPr>
            <a:r>
              <a:rPr lang="he-IL" sz="1200" dirty="0">
                <a:solidFill>
                  <a:schemeClr val="dk1"/>
                </a:solidFill>
                <a:latin typeface="Calibri"/>
                <a:ea typeface="Calibri"/>
                <a:cs typeface="Calibri"/>
                <a:sym typeface="Calibri"/>
              </a:rPr>
              <a:t>מתייחס למצבים בהם ילדי הכיתה או הגן עסוקים בפעילויות מגוונות באופן מהותי. למשל:</a:t>
            </a:r>
          </a:p>
          <a:p>
            <a:pPr marL="171450" lvl="0" indent="-171450" algn="r" rtl="1">
              <a:spcBef>
                <a:spcPts val="0"/>
              </a:spcBef>
              <a:spcAft>
                <a:spcPts val="0"/>
              </a:spcAft>
              <a:buFont typeface="Wingdings" panose="05000000000000000000" pitchFamily="2" charset="2"/>
              <a:buChar char="v"/>
            </a:pPr>
            <a:r>
              <a:rPr lang="he-IL" sz="1200" dirty="0">
                <a:solidFill>
                  <a:schemeClr val="dk1"/>
                </a:solidFill>
                <a:latin typeface="Calibri"/>
                <a:ea typeface="Calibri"/>
                <a:cs typeface="Calibri"/>
                <a:sym typeface="Calibri"/>
              </a:rPr>
              <a:t>כאשר הגננת מלמדת בקבוצות קטנות </a:t>
            </a:r>
          </a:p>
          <a:p>
            <a:pPr marL="171450" lvl="0" indent="-171450" algn="r" rtl="1">
              <a:spcBef>
                <a:spcPts val="0"/>
              </a:spcBef>
              <a:spcAft>
                <a:spcPts val="0"/>
              </a:spcAft>
              <a:buFont typeface="Wingdings" panose="05000000000000000000" pitchFamily="2" charset="2"/>
              <a:buChar char="v"/>
            </a:pPr>
            <a:r>
              <a:rPr lang="he-IL" sz="1200" dirty="0">
                <a:solidFill>
                  <a:schemeClr val="dk1"/>
                </a:solidFill>
                <a:latin typeface="Calibri"/>
                <a:ea typeface="Calibri"/>
                <a:cs typeface="Calibri"/>
                <a:sym typeface="Calibri"/>
              </a:rPr>
              <a:t>כאשר הגננת מלמדת באופן אישי ילדים לפי רמתם בעוד שאר הילדים עוסקים בפעילויות אחרות</a:t>
            </a:r>
          </a:p>
        </p:txBody>
      </p:sp>
      <p:cxnSp>
        <p:nvCxnSpPr>
          <p:cNvPr id="11" name="Google Shape;92;p17"/>
          <p:cNvCxnSpPr/>
          <p:nvPr/>
        </p:nvCxnSpPr>
        <p:spPr>
          <a:xfrm rot="10800000">
            <a:off x="389437" y="2886818"/>
            <a:ext cx="8016300" cy="0"/>
          </a:xfrm>
          <a:prstGeom prst="straightConnector1">
            <a:avLst/>
          </a:prstGeom>
          <a:noFill/>
          <a:ln w="9525" cap="flat" cmpd="sng">
            <a:solidFill>
              <a:srgbClr val="087BF8"/>
            </a:solidFill>
            <a:prstDash val="solid"/>
            <a:round/>
            <a:headEnd type="none" w="med" len="med"/>
            <a:tailEnd type="none" w="med" len="med"/>
          </a:ln>
        </p:spPr>
      </p:cxnSp>
      <p:sp>
        <p:nvSpPr>
          <p:cNvPr id="12" name="מחומש 11">
            <a:hlinkClick r:id="rId3" action="ppaction://hlinksldjump"/>
          </p:cNvPr>
          <p:cNvSpPr/>
          <p:nvPr/>
        </p:nvSpPr>
        <p:spPr>
          <a:xfrm flipH="1">
            <a:off x="178904" y="4717773"/>
            <a:ext cx="894521" cy="25841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חזרה</a:t>
            </a:r>
          </a:p>
        </p:txBody>
      </p:sp>
    </p:spTree>
    <p:extLst>
      <p:ext uri="{BB962C8B-B14F-4D97-AF65-F5344CB8AC3E}">
        <p14:creationId xmlns:p14="http://schemas.microsoft.com/office/powerpoint/2010/main" val="2167193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B02782ECC6F74B9C2C1CC01F2BA25F" ma:contentTypeVersion="10" ma:contentTypeDescription="Create a new document." ma:contentTypeScope="" ma:versionID="e9ce77caec94e83479ebe611ef112055">
  <xsd:schema xmlns:xsd="http://www.w3.org/2001/XMLSchema" xmlns:xs="http://www.w3.org/2001/XMLSchema" xmlns:p="http://schemas.microsoft.com/office/2006/metadata/properties" xmlns:ns2="e80b6979-5646-4e71-8be2-624790abfb1c" xmlns:ns3="3715777f-8981-461c-804d-afa93fd342d3" targetNamespace="http://schemas.microsoft.com/office/2006/metadata/properties" ma:root="true" ma:fieldsID="e15ee57740fe864c16a76e20ea186db6" ns2:_="" ns3:_="">
    <xsd:import namespace="e80b6979-5646-4e71-8be2-624790abfb1c"/>
    <xsd:import namespace="3715777f-8981-461c-804d-afa93fd342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0b6979-5646-4e71-8be2-624790abfb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15777f-8981-461c-804d-afa93fd342d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791EE9-4E79-45CD-8884-D107886B3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0b6979-5646-4e71-8be2-624790abfb1c"/>
    <ds:schemaRef ds:uri="3715777f-8981-461c-804d-afa93fd342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C1D2EF-CBCC-4920-BD65-591A48D7DC69}">
  <ds:schemaRefs>
    <ds:schemaRef ds:uri="http://www.w3.org/XML/1998/namespace"/>
    <ds:schemaRef ds:uri="http://purl.org/dc/dcmitype/"/>
    <ds:schemaRef ds:uri="http://schemas.openxmlformats.org/package/2006/metadata/core-properties"/>
    <ds:schemaRef ds:uri="http://schemas.microsoft.com/office/infopath/2007/PartnerControls"/>
    <ds:schemaRef ds:uri="http://schemas.microsoft.com/office/2006/documentManagement/types"/>
    <ds:schemaRef ds:uri="http://purl.org/dc/elements/1.1/"/>
    <ds:schemaRef ds:uri="3715777f-8981-461c-804d-afa93fd342d3"/>
    <ds:schemaRef ds:uri="e80b6979-5646-4e71-8be2-624790abfb1c"/>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B0A8EF41-111A-47C6-9A8C-45F2738A4C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1652</TotalTime>
  <Words>1417</Words>
  <Application>Microsoft Office PowerPoint</Application>
  <PresentationFormat>‫הצגה על המסך (16:9)</PresentationFormat>
  <Paragraphs>142</Paragraphs>
  <Slides>14</Slides>
  <Notes>14</Notes>
  <HiddenSlides>3</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14</vt:i4>
      </vt:variant>
    </vt:vector>
  </HeadingPairs>
  <TitlesOfParts>
    <vt:vector size="20" baseType="lpstr">
      <vt:lpstr>Assistant</vt:lpstr>
      <vt:lpstr>Arial</vt:lpstr>
      <vt:lpstr>Calibri</vt:lpstr>
      <vt:lpstr>Wingdings</vt:lpstr>
      <vt:lpstr>Assistant ExtraLight</vt:lpstr>
      <vt:lpstr>Simple Light</vt:lpstr>
      <vt:lpstr>מצגת של PowerPoint‏</vt:lpstr>
      <vt:lpstr>תקופת המעבר מהגן לבית הספר</vt:lpstr>
      <vt:lpstr>יתרונות של תוכניות התערבות המקדמות הוראה מותאמת בתקופת הגן</vt:lpstr>
      <vt:lpstr>מחלוקת בין שתי גישות?</vt:lpstr>
      <vt:lpstr>הגישה המאוזנת </vt:lpstr>
      <vt:lpstr>כיצד מתאימים תוכניות הוראה לצורכי הילדים?</vt:lpstr>
      <vt:lpstr>כיצד מתאימים תוכניות הוראה לצורכי הילדים?</vt:lpstr>
      <vt:lpstr>כיצד מתאימים תוכניות הוראה לצורכי הילדים?</vt:lpstr>
      <vt:lpstr>כיצד מתאימים תוכניות הוראה לצורכי הילדים?</vt:lpstr>
      <vt:lpstr>כיצד מתאימים תוכניות הוראה לצורכי הילדים?</vt:lpstr>
      <vt:lpstr>מחקר על אינטראקציות הוראה</vt:lpstr>
      <vt:lpstr>מחקר על אינטראקציות הוראה</vt:lpstr>
      <vt:lpstr>מחקר על אינטראקציות הוראה</vt:lpstr>
      <vt:lpstr>מחקר על אינטראקציות הוראה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Tal Livne</cp:lastModifiedBy>
  <cp:revision>59</cp:revision>
  <dcterms:modified xsi:type="dcterms:W3CDTF">2021-10-27T07:13:01Z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0x010100CDB02782ECC6F74B9C2C1CC01F2BA25F</vt:lpwstr>
  </property>
</Properties>
</file>