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6"/>
  </p:notesMasterIdLst>
  <p:sldIdLst>
    <p:sldId id="256" r:id="rId5"/>
    <p:sldId id="257" r:id="rId6"/>
    <p:sldId id="269" r:id="rId7"/>
    <p:sldId id="259" r:id="rId8"/>
    <p:sldId id="260" r:id="rId9"/>
    <p:sldId id="261" r:id="rId10"/>
    <p:sldId id="262" r:id="rId11"/>
    <p:sldId id="263" r:id="rId12"/>
    <p:sldId id="264" r:id="rId13"/>
    <p:sldId id="265" r:id="rId14"/>
    <p:sldId id="267"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D9EAD3"/>
    <a:srgbClr val="D9D2E9"/>
    <a:srgbClr val="B4A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62" autoAdjust="0"/>
  </p:normalViewPr>
  <p:slideViewPr>
    <p:cSldViewPr snapToGrid="0">
      <p:cViewPr varScale="1">
        <p:scale>
          <a:sx n="107" d="100"/>
          <a:sy n="107" d="100"/>
        </p:scale>
        <p:origin x="11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186929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57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2b800d16a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2b800d16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221485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2b800d16a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2b800d16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65905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fd1cf1d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fd1cf1d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2b800d16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2b800d16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218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2b800d16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2b800d16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822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2b800d16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2b800d16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877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2b800d16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2b800d16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he-IL" dirty="0"/>
              <a:t>תמונה מכאן:  </a:t>
            </a:r>
            <a:r>
              <a:rPr lang="en-US" dirty="0"/>
              <a:t>https://www.kibutz-poalim.co.il/page_54860</a:t>
            </a:r>
            <a:r>
              <a:rPr lang="he-IL" dirty="0"/>
              <a:t> </a:t>
            </a:r>
          </a:p>
          <a:p>
            <a:pPr marL="0" lvl="0" indent="0" algn="r" rtl="1">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96140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2b800d1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2b800d1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433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2b800d16a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2b800d16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54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2b800d16a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2b800d16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indent="0">
              <a:buNone/>
            </a:pPr>
            <a:endParaRPr lang="en-US" dirty="0"/>
          </a:p>
        </p:txBody>
      </p:sp>
    </p:spTree>
    <p:extLst>
      <p:ext uri="{BB962C8B-B14F-4D97-AF65-F5344CB8AC3E}">
        <p14:creationId xmlns:p14="http://schemas.microsoft.com/office/powerpoint/2010/main" val="75509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1.xml"/><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png"/><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image" Target="../media/image2.png"/><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image" Target="../media/image3.png"/><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image" Target="../media/image5.png"/><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slide" Target="slide10.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en-GB">
                <a:latin typeface="Calibri"/>
                <a:ea typeface="Calibri"/>
                <a:cs typeface="Calibri"/>
                <a:sym typeface="Calibri"/>
              </a:rPr>
              <a:t>שיקולי בחירה מושכלים </a:t>
            </a:r>
            <a:br>
              <a:rPr lang="en-GB">
                <a:latin typeface="Calibri"/>
                <a:ea typeface="Calibri"/>
                <a:cs typeface="Calibri"/>
                <a:sym typeface="Calibri"/>
              </a:rPr>
            </a:br>
            <a:r>
              <a:rPr lang="en-GB">
                <a:latin typeface="Calibri"/>
                <a:ea typeface="Calibri"/>
                <a:cs typeface="Calibri"/>
                <a:sym typeface="Calibri"/>
              </a:rPr>
              <a:t>בטקסט הספרותי לילדים</a:t>
            </a:r>
            <a:endParaRPr>
              <a:latin typeface="Calibri"/>
              <a:ea typeface="Calibri"/>
              <a:cs typeface="Calibri"/>
              <a:sym typeface="Calibri"/>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en-GB">
                <a:latin typeface="Calibri"/>
                <a:ea typeface="Calibri"/>
                <a:cs typeface="Calibri"/>
                <a:sym typeface="Calibri"/>
              </a:rPr>
              <a:t>חנה לבנת ועינת ברעם אשל</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0"/>
          <p:cNvSpPr txBox="1"/>
          <p:nvPr/>
        </p:nvSpPr>
        <p:spPr>
          <a:xfrm>
            <a:off x="3349671" y="1035466"/>
            <a:ext cx="3831600" cy="3631733"/>
          </a:xfrm>
          <a:prstGeom prst="rect">
            <a:avLst/>
          </a:prstGeom>
          <a:noFill/>
          <a:ln>
            <a:noFill/>
          </a:ln>
        </p:spPr>
        <p:txBody>
          <a:bodyPr spcFirstLastPara="1" wrap="square" lIns="91425" tIns="91425" rIns="91425" bIns="91425" anchor="t" anchorCtr="0">
            <a:spAutoFit/>
          </a:bodyPr>
          <a:lstStyle/>
          <a:p>
            <a:pPr lvl="0" algn="r" rtl="1"/>
            <a:r>
              <a:rPr lang="he-IL" dirty="0">
                <a:latin typeface="Calibri" panose="020F0502020204030204" pitchFamily="34" charset="0"/>
                <a:ea typeface="Calibri"/>
                <a:cs typeface="Calibri" panose="020F0502020204030204" pitchFamily="34" charset="0"/>
                <a:sym typeface="Calibri"/>
              </a:rPr>
              <a:t>יצירת הספרות הכוללת תיאורים של מראות וקולות, ריחות וטעמים ותחושות גופניות מאפשרת גם גירוי חושי, שיש לו תפקיד בפיתוח </a:t>
            </a:r>
            <a:r>
              <a:rPr lang="he-IL" dirty="0">
                <a:solidFill>
                  <a:schemeClr val="tx1"/>
                </a:solidFill>
                <a:latin typeface="Calibri" panose="020F0502020204030204" pitchFamily="34" charset="0"/>
                <a:ea typeface="Calibri"/>
                <a:cs typeface="Calibri" panose="020F0502020204030204" pitchFamily="34" charset="0"/>
                <a:sym typeface="Calibri"/>
              </a:rPr>
              <a:t>כלי ההכרה של ילדים.</a:t>
            </a:r>
            <a:r>
              <a:rPr lang="he-IL" dirty="0">
                <a:solidFill>
                  <a:schemeClr val="tx1"/>
                </a:solidFill>
                <a:latin typeface="Calibri" panose="020F0502020204030204" pitchFamily="34" charset="0"/>
                <a:cs typeface="Calibri" panose="020F0502020204030204" pitchFamily="34" charset="0"/>
              </a:rPr>
              <a:t> לעיתים יצירת הספרות מייצגת חוויות חושיות (כנושא) ואז האתגר הוא היעדרו של מאגר התנסויות נרחב אצל הקוראים הצעירים שאפשר להחיותו לשם ייצוג משכנע מעין זה. במקרים אחרים האתגר הוא יצירת גירוי חושי (בעיקר התבוננות באיורים והקשבה למצלולים) גם כשמושאי התיאור אינם חושיים.</a:t>
            </a:r>
            <a:r>
              <a:rPr lang="he-IL" dirty="0">
                <a:solidFill>
                  <a:srgbClr val="FF0000"/>
                </a:solidFill>
                <a:latin typeface="Calibri" panose="020F0502020204030204" pitchFamily="34" charset="0"/>
                <a:cs typeface="Calibri" panose="020F0502020204030204" pitchFamily="34" charset="0"/>
              </a:rPr>
              <a:t> </a:t>
            </a:r>
          </a:p>
          <a:p>
            <a:pPr lvl="0" algn="r" rtl="1"/>
            <a:endParaRPr lang="he-IL" dirty="0">
              <a:solidFill>
                <a:srgbClr val="FF0000"/>
              </a:solidFill>
              <a:latin typeface="Calibri" panose="020F0502020204030204" pitchFamily="34" charset="0"/>
              <a:ea typeface="Calibri"/>
              <a:cs typeface="Calibri" panose="020F0502020204030204" pitchFamily="34" charset="0"/>
              <a:sym typeface="Calibri"/>
            </a:endParaRPr>
          </a:p>
          <a:p>
            <a:pPr lvl="0" algn="r" rtl="1"/>
            <a:r>
              <a:rPr lang="he-IL" dirty="0">
                <a:latin typeface="Calibri" panose="020F0502020204030204" pitchFamily="34" charset="0"/>
                <a:ea typeface="Calibri"/>
                <a:cs typeface="Calibri" panose="020F0502020204030204" pitchFamily="34" charset="0"/>
                <a:sym typeface="Calibri"/>
              </a:rPr>
              <a:t>לדוגמה: הספר </a:t>
            </a:r>
            <a:r>
              <a:rPr lang="he-IL" b="1" dirty="0">
                <a:latin typeface="Calibri" panose="020F0502020204030204" pitchFamily="34" charset="0"/>
                <a:ea typeface="Calibri"/>
                <a:cs typeface="Calibri" panose="020F0502020204030204" pitchFamily="34" charset="0"/>
                <a:sym typeface="Calibri"/>
              </a:rPr>
              <a:t>איה פלוטו</a:t>
            </a:r>
            <a:r>
              <a:rPr lang="he-IL" dirty="0">
                <a:latin typeface="Calibri" panose="020F0502020204030204" pitchFamily="34" charset="0"/>
                <a:ea typeface="Calibri"/>
                <a:cs typeface="Calibri" panose="020F0502020204030204" pitchFamily="34" charset="0"/>
                <a:sym typeface="Calibri"/>
              </a:rPr>
              <a:t> מדגים בחירה מוצלחת של הכותבת, המסכמת את קפיצתו של פלוטו הכלבלב לברֵכה במילים "באמת, זו מקלחת!". לפעוטות שלא חוו טבילה בבריכה או בשלולית יוצרת גולדברג השוואה לחוויה יומיומית מוכרת, ובכך קושרת את ההתנסות החדשה והמפתיעה עם המוכר והשגור.</a:t>
            </a:r>
          </a:p>
        </p:txBody>
      </p:sp>
      <p:sp>
        <p:nvSpPr>
          <p:cNvPr id="159" name="Google Shape;159;p20">
            <a:hlinkClick r:id="rId3" action="ppaction://hlinksldjump"/>
          </p:cNvPr>
          <p:cNvSpPr/>
          <p:nvPr/>
        </p:nvSpPr>
        <p:spPr>
          <a:xfrm>
            <a:off x="64300" y="4618400"/>
            <a:ext cx="835800" cy="525000"/>
          </a:xfrm>
          <a:prstGeom prst="lef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חזרה</a:t>
            </a:r>
            <a:endParaRPr/>
          </a:p>
        </p:txBody>
      </p:sp>
      <p:cxnSp>
        <p:nvCxnSpPr>
          <p:cNvPr id="160" name="Google Shape;160;p20"/>
          <p:cNvCxnSpPr>
            <a:stCxn id="161" idx="1"/>
          </p:cNvCxnSpPr>
          <p:nvPr/>
        </p:nvCxnSpPr>
        <p:spPr>
          <a:xfrm rot="10800000">
            <a:off x="5599375" y="510050"/>
            <a:ext cx="841200" cy="600"/>
          </a:xfrm>
          <a:prstGeom prst="straightConnector1">
            <a:avLst/>
          </a:prstGeom>
          <a:noFill/>
          <a:ln w="38100" cap="flat" cmpd="sng">
            <a:solidFill>
              <a:schemeClr val="dk2"/>
            </a:solidFill>
            <a:prstDash val="solid"/>
            <a:round/>
            <a:headEnd type="none" w="med" len="med"/>
            <a:tailEnd type="stealth" w="med" len="med"/>
          </a:ln>
        </p:spPr>
      </p:cxnSp>
      <p:sp>
        <p:nvSpPr>
          <p:cNvPr id="163" name="Google Shape;163;p20"/>
          <p:cNvSpPr/>
          <p:nvPr/>
        </p:nvSpPr>
        <p:spPr>
          <a:xfrm>
            <a:off x="6445815" y="108025"/>
            <a:ext cx="2654360" cy="698100"/>
          </a:xfrm>
          <a:prstGeom prst="roundRect">
            <a:avLst>
              <a:gd name="adj" fmla="val 20692"/>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a:latin typeface="Calibri"/>
                <a:ea typeface="Calibri"/>
                <a:cs typeface="Calibri"/>
                <a:sym typeface="Calibri"/>
              </a:rPr>
              <a:t>שיקולי בחירה פרגמטיים וקוגניטיביים</a:t>
            </a:r>
            <a:endParaRPr sz="1500">
              <a:latin typeface="Calibri"/>
              <a:ea typeface="Calibri"/>
              <a:cs typeface="Calibri"/>
              <a:sym typeface="Calibri"/>
            </a:endParaRPr>
          </a:p>
        </p:txBody>
      </p:sp>
      <p:pic>
        <p:nvPicPr>
          <p:cNvPr id="2" name="Picture 1">
            <a:extLst>
              <a:ext uri="{FF2B5EF4-FFF2-40B4-BE49-F238E27FC236}">
                <a16:creationId xmlns:a16="http://schemas.microsoft.com/office/drawing/2014/main" id="{2AFBCA3B-62E6-44FC-BBAA-48F42C75CB3D}"/>
              </a:ext>
            </a:extLst>
          </p:cNvPr>
          <p:cNvPicPr>
            <a:picLocks noChangeAspect="1"/>
          </p:cNvPicPr>
          <p:nvPr/>
        </p:nvPicPr>
        <p:blipFill>
          <a:blip r:embed="rId4"/>
          <a:stretch>
            <a:fillRect/>
          </a:stretch>
        </p:blipFill>
        <p:spPr>
          <a:xfrm>
            <a:off x="659674" y="1203933"/>
            <a:ext cx="2120209" cy="2858709"/>
          </a:xfrm>
          <a:prstGeom prst="rect">
            <a:avLst/>
          </a:prstGeom>
        </p:spPr>
      </p:pic>
      <p:sp>
        <p:nvSpPr>
          <p:cNvPr id="3" name="Google Shape;157;p20">
            <a:extLst>
              <a:ext uri="{FF2B5EF4-FFF2-40B4-BE49-F238E27FC236}">
                <a16:creationId xmlns:a16="http://schemas.microsoft.com/office/drawing/2014/main" id="{DA341CE6-1B23-4006-A1D1-BE0104B9CB26}"/>
              </a:ext>
            </a:extLst>
          </p:cNvPr>
          <p:cNvSpPr/>
          <p:nvPr/>
        </p:nvSpPr>
        <p:spPr>
          <a:xfrm>
            <a:off x="193089" y="78324"/>
            <a:ext cx="5325511" cy="77667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r" rtl="1"/>
            <a:r>
              <a:rPr lang="he-IL" sz="1200" dirty="0">
                <a:latin typeface="Calibri"/>
                <a:ea typeface="Calibri"/>
                <a:cs typeface="Calibri"/>
                <a:sym typeface="Calibri"/>
              </a:rPr>
              <a:t>שיקולי בחירה פרגמטיים וקוגניטיביים: טיפוח החשיבה, המענה הרגשי והגירוי החושי שמציעה היצירה. ההנחה הרווחת היא שמידת העניין של הקורא ביצירה קובעת לא רק את איכות חווית הקריאה, אלא גם את האופן שבו יצירת הספרות מעוררת בקורא חשיבה או תגובה רגשית-חושית ומטפחת את מגוון האינטליגנציות שלו. </a:t>
            </a:r>
          </a:p>
        </p:txBody>
      </p:sp>
      <p:sp>
        <p:nvSpPr>
          <p:cNvPr id="12" name="Google Shape;72;p14">
            <a:hlinkClick r:id="rId5" action="ppaction://hlinksldjump"/>
          </p:cNvPr>
          <p:cNvSpPr/>
          <p:nvPr/>
        </p:nvSpPr>
        <p:spPr>
          <a:xfrm>
            <a:off x="7427064" y="1199024"/>
            <a:ext cx="1463400" cy="4869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buClr>
                <a:schemeClr val="dk1"/>
              </a:buClr>
              <a:buSzPts val="1100"/>
            </a:pPr>
            <a:r>
              <a:rPr lang="he-IL" dirty="0">
                <a:solidFill>
                  <a:schemeClr val="tx1"/>
                </a:solidFill>
                <a:latin typeface="Calibri"/>
                <a:ea typeface="Calibri"/>
                <a:cs typeface="Calibri"/>
                <a:sym typeface="Calibri"/>
              </a:rPr>
              <a:t>טיפוח חשיבה</a:t>
            </a:r>
          </a:p>
        </p:txBody>
      </p:sp>
      <p:sp>
        <p:nvSpPr>
          <p:cNvPr id="13" name="Google Shape;73;p14">
            <a:hlinkClick r:id="rId6" action="ppaction://hlinksldjump"/>
          </p:cNvPr>
          <p:cNvSpPr/>
          <p:nvPr/>
        </p:nvSpPr>
        <p:spPr>
          <a:xfrm>
            <a:off x="7473305" y="1854701"/>
            <a:ext cx="1463100" cy="55147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he-IL" dirty="0">
                <a:solidFill>
                  <a:schemeClr val="tx1"/>
                </a:solidFill>
                <a:latin typeface="Calibri"/>
                <a:ea typeface="Calibri"/>
                <a:cs typeface="Calibri"/>
                <a:sym typeface="Calibri"/>
              </a:rPr>
              <a:t>סיוע רגשי וטיפוח רגשי</a:t>
            </a:r>
            <a:endParaRPr dirty="0">
              <a:solidFill>
                <a:schemeClr val="tx1"/>
              </a:solidFill>
              <a:latin typeface="Calibri"/>
              <a:ea typeface="Calibri"/>
              <a:cs typeface="Calibri"/>
              <a:sym typeface="Calibri"/>
            </a:endParaRPr>
          </a:p>
          <a:p>
            <a:pPr marL="0" lvl="0" indent="0" algn="r" rtl="1">
              <a:spcBef>
                <a:spcPts val="0"/>
              </a:spcBef>
              <a:spcAft>
                <a:spcPts val="0"/>
              </a:spcAft>
              <a:buNone/>
            </a:pPr>
            <a:endParaRPr dirty="0">
              <a:latin typeface="Calibri"/>
              <a:ea typeface="Calibri"/>
              <a:cs typeface="Calibri"/>
              <a:sym typeface="Calibri"/>
            </a:endParaRPr>
          </a:p>
        </p:txBody>
      </p:sp>
      <p:sp>
        <p:nvSpPr>
          <p:cNvPr id="14" name="Google Shape;74;p14">
            <a:hlinkClick r:id="rId7" action="ppaction://hlinksldjump"/>
          </p:cNvPr>
          <p:cNvSpPr/>
          <p:nvPr/>
        </p:nvSpPr>
        <p:spPr>
          <a:xfrm>
            <a:off x="7448963" y="2538051"/>
            <a:ext cx="1463100" cy="4869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he-IL" dirty="0">
                <a:solidFill>
                  <a:schemeClr val="tx1"/>
                </a:solidFill>
                <a:latin typeface="Calibri"/>
                <a:ea typeface="Calibri"/>
                <a:cs typeface="Calibri"/>
                <a:sym typeface="Calibri"/>
              </a:rPr>
              <a:t>גירוי</a:t>
            </a:r>
            <a:r>
              <a:rPr lang="en-GB" dirty="0">
                <a:solidFill>
                  <a:schemeClr val="tx1"/>
                </a:solidFill>
                <a:latin typeface="Calibri"/>
                <a:ea typeface="Calibri"/>
                <a:cs typeface="Calibri"/>
                <a:sym typeface="Calibri"/>
              </a:rPr>
              <a:t> </a:t>
            </a:r>
            <a:r>
              <a:rPr lang="en-GB" dirty="0" err="1">
                <a:solidFill>
                  <a:schemeClr val="dk1"/>
                </a:solidFill>
                <a:latin typeface="Calibri"/>
                <a:ea typeface="Calibri"/>
                <a:cs typeface="Calibri"/>
                <a:sym typeface="Calibri"/>
              </a:rPr>
              <a:t>חושי</a:t>
            </a:r>
            <a:endParaRPr dirty="0">
              <a:solidFill>
                <a:schemeClr val="dk1"/>
              </a:solidFill>
              <a:latin typeface="Calibri"/>
              <a:ea typeface="Calibri"/>
              <a:cs typeface="Calibri"/>
              <a:sym typeface="Calibri"/>
            </a:endParaRPr>
          </a:p>
          <a:p>
            <a:pPr marL="0" lvl="0" indent="0" algn="r" rtl="1">
              <a:spcBef>
                <a:spcPts val="0"/>
              </a:spcBef>
              <a:spcAft>
                <a:spcPts val="0"/>
              </a:spcAft>
              <a:buNone/>
            </a:pPr>
            <a:endParaRPr dirty="0">
              <a:latin typeface="Calibri"/>
              <a:ea typeface="Calibri"/>
              <a:cs typeface="Calibri"/>
              <a:sym typeface="Calibri"/>
            </a:endParaRPr>
          </a:p>
        </p:txBody>
      </p:sp>
      <p:sp>
        <p:nvSpPr>
          <p:cNvPr id="11" name="מלבן 10">
            <a:extLst>
              <a:ext uri="{FF2B5EF4-FFF2-40B4-BE49-F238E27FC236}">
                <a16:creationId xmlns:a16="http://schemas.microsoft.com/office/drawing/2014/main" id="{96AB1E09-324D-4CFE-BD02-1273B8380065}"/>
              </a:ext>
            </a:extLst>
          </p:cNvPr>
          <p:cNvSpPr/>
          <p:nvPr/>
        </p:nvSpPr>
        <p:spPr>
          <a:xfrm>
            <a:off x="659674" y="4096415"/>
            <a:ext cx="2120209" cy="184666"/>
          </a:xfrm>
          <a:prstGeom prst="rect">
            <a:avLst/>
          </a:prstGeom>
        </p:spPr>
        <p:txBody>
          <a:bodyPr wrap="square">
            <a:spAutoFit/>
          </a:bodyPr>
          <a:lstStyle/>
          <a:p>
            <a:pPr algn="r" rtl="1"/>
            <a:r>
              <a:rPr lang="he-IL" sz="600" dirty="0"/>
              <a:t>לאה גולדברג, איה פלוטו, איור: ארי רון, 1957. (</a:t>
            </a:r>
            <a:r>
              <a:rPr lang="en-US" sz="600" dirty="0"/>
              <a:t>C</a:t>
            </a:r>
            <a:r>
              <a:rPr lang="he-IL" sz="600" dirty="0"/>
              <a:t>) ספרית פועלים.</a:t>
            </a:r>
          </a:p>
        </p:txBody>
      </p:sp>
    </p:spTree>
    <p:extLst>
      <p:ext uri="{BB962C8B-B14F-4D97-AF65-F5344CB8AC3E}">
        <p14:creationId xmlns:p14="http://schemas.microsoft.com/office/powerpoint/2010/main" val="50103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p:nvPr/>
        </p:nvSpPr>
        <p:spPr>
          <a:xfrm>
            <a:off x="261257" y="78325"/>
            <a:ext cx="5453308" cy="83502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lnSpc>
                <a:spcPct val="100000"/>
              </a:lnSpc>
              <a:spcBef>
                <a:spcPts val="0"/>
              </a:spcBef>
              <a:spcAft>
                <a:spcPts val="0"/>
              </a:spcAft>
              <a:buNone/>
            </a:pPr>
            <a:r>
              <a:rPr lang="he-IL" sz="1200" dirty="0">
                <a:latin typeface="Calibri"/>
                <a:ea typeface="Calibri"/>
                <a:cs typeface="Calibri"/>
                <a:sym typeface="Calibri"/>
              </a:rPr>
              <a:t>על פי תפיסת הילדוּת הרווחת כיום, הילד הוא אדם אוטונומי, חושב, בעל עולם פנימי מורכב, שאפשר לקיים אתו תקשורת דו-סטרית, כלומר ללמד אותו ובו-בזמן ללמוד ממנו. כדאי לבחור יצירות ספרות שפועלות לקידום תפיסות עולם מגוונות, ומעודדות פתיחות, שאילת שאלות וחשיבה מתחדשת, </a:t>
            </a:r>
            <a:r>
              <a:rPr lang="he-IL" sz="1200" dirty="0">
                <a:solidFill>
                  <a:schemeClr val="tx1"/>
                </a:solidFill>
                <a:latin typeface="Calibri"/>
                <a:ea typeface="Calibri"/>
                <a:cs typeface="Calibri"/>
                <a:sym typeface="Calibri"/>
              </a:rPr>
              <a:t>ויש בהן רגישות למקומם המשמעותי של ילדים וילדות בחברה.</a:t>
            </a:r>
          </a:p>
        </p:txBody>
      </p:sp>
      <p:sp>
        <p:nvSpPr>
          <p:cNvPr id="158" name="Google Shape;158;p20"/>
          <p:cNvSpPr txBox="1"/>
          <p:nvPr/>
        </p:nvSpPr>
        <p:spPr>
          <a:xfrm>
            <a:off x="2730137" y="1103562"/>
            <a:ext cx="4516959" cy="3875332"/>
          </a:xfrm>
          <a:prstGeom prst="rect">
            <a:avLst/>
          </a:prstGeom>
          <a:noFill/>
          <a:ln>
            <a:noFill/>
          </a:ln>
        </p:spPr>
        <p:txBody>
          <a:bodyPr spcFirstLastPara="1" wrap="square" lIns="91425" tIns="91425" rIns="91425" bIns="91425" anchor="t" anchorCtr="0">
            <a:spAutoFit/>
          </a:bodyPr>
          <a:lstStyle/>
          <a:p>
            <a:pPr algn="r" rtl="1"/>
            <a:r>
              <a:rPr lang="he-IL" dirty="0">
                <a:solidFill>
                  <a:schemeClr val="tx1"/>
                </a:solidFill>
                <a:latin typeface="Calibri" panose="020F0502020204030204" pitchFamily="34" charset="0"/>
                <a:cs typeface="Calibri" panose="020F0502020204030204" pitchFamily="34" charset="0"/>
              </a:rPr>
              <a:t>כדאי ומומלץ לבחור יצירות המציגות תפיסת ילד מתקדמת ומאוזנת המזמנת לקוראיה הצעירים מפגש עם </a:t>
            </a:r>
            <a:r>
              <a:rPr lang="he-IL" b="1" dirty="0">
                <a:solidFill>
                  <a:schemeClr val="tx1"/>
                </a:solidFill>
                <a:latin typeface="Calibri" panose="020F0502020204030204" pitchFamily="34" charset="0"/>
                <a:cs typeface="Calibri" panose="020F0502020204030204" pitchFamily="34" charset="0"/>
              </a:rPr>
              <a:t>דילמות מורכבות</a:t>
            </a:r>
            <a:r>
              <a:rPr lang="he-IL" dirty="0">
                <a:solidFill>
                  <a:schemeClr val="tx1"/>
                </a:solidFill>
                <a:latin typeface="Calibri" panose="020F0502020204030204" pitchFamily="34" charset="0"/>
                <a:cs typeface="Calibri" panose="020F0502020204030204" pitchFamily="34" charset="0"/>
              </a:rPr>
              <a:t> בהקשר של פלורליזם, זכויות הפרט, קיימוּת וכבוד האדם והילד. יצירות כאלה יציגו לקוראיהן התמודדות עם קונפליקטים שאין להם בהכרח פתרון, או פתרון יחיד, ויכירו ביכולתם להבין מצבים מורכבים ואמביוולנטיים. הן עשויות לצדד בקיומן של חולשות אנושיות ולהכיר בריבוי הפנים של בעיות </a:t>
            </a:r>
            <a:r>
              <a:rPr lang="he-IL" dirty="0" err="1">
                <a:solidFill>
                  <a:schemeClr val="tx1"/>
                </a:solidFill>
                <a:latin typeface="Calibri" panose="020F0502020204030204" pitchFamily="34" charset="0"/>
                <a:cs typeface="Calibri" panose="020F0502020204030204" pitchFamily="34" charset="0"/>
              </a:rPr>
              <a:t>ערכיות־מוסריות</a:t>
            </a:r>
            <a:r>
              <a:rPr lang="he-IL" dirty="0">
                <a:solidFill>
                  <a:schemeClr val="tx1"/>
                </a:solidFill>
                <a:latin typeface="Calibri" panose="020F0502020204030204" pitchFamily="34" charset="0"/>
                <a:cs typeface="Calibri" panose="020F0502020204030204" pitchFamily="34" charset="0"/>
              </a:rPr>
              <a:t>. לעתים יציגו היצירות הללו את עולם הילד,</a:t>
            </a:r>
            <a:r>
              <a:rPr lang="en-US" dirty="0">
                <a:solidFill>
                  <a:schemeClr val="tx1"/>
                </a:solidFill>
                <a:latin typeface="Calibri" panose="020F0502020204030204" pitchFamily="34" charset="0"/>
                <a:cs typeface="Calibri" panose="020F0502020204030204" pitchFamily="34" charset="0"/>
              </a:rPr>
              <a:t>,</a:t>
            </a:r>
            <a:r>
              <a:rPr lang="he-IL" dirty="0">
                <a:solidFill>
                  <a:schemeClr val="tx1"/>
                </a:solidFill>
                <a:latin typeface="Calibri" panose="020F0502020204030204" pitchFamily="34" charset="0"/>
                <a:cs typeface="Calibri" panose="020F0502020204030204" pitchFamily="34" charset="0"/>
              </a:rPr>
              <a:t>לבטיו ומצוקותיו</a:t>
            </a:r>
            <a:r>
              <a:rPr lang="en-US" dirty="0">
                <a:solidFill>
                  <a:schemeClr val="tx1"/>
                </a:solidFill>
                <a:latin typeface="Calibri" panose="020F0502020204030204" pitchFamily="34" charset="0"/>
                <a:cs typeface="Calibri" panose="020F0502020204030204" pitchFamily="34" charset="0"/>
              </a:rPr>
              <a:t>,</a:t>
            </a:r>
            <a:r>
              <a:rPr lang="he-IL" dirty="0">
                <a:solidFill>
                  <a:schemeClr val="tx1"/>
                </a:solidFill>
                <a:latin typeface="Calibri" panose="020F0502020204030204" pitchFamily="34" charset="0"/>
                <a:cs typeface="Calibri" panose="020F0502020204030204" pitchFamily="34" charset="0"/>
              </a:rPr>
              <a:t> ובכך יפתחו צוהר אל עולמו הפנימי ויקדמו את שיח הזכויות בעניינו. </a:t>
            </a:r>
          </a:p>
          <a:p>
            <a:pPr algn="r" rtl="1"/>
            <a:endParaRPr lang="he-IL" dirty="0">
              <a:solidFill>
                <a:schemeClr val="tx1"/>
              </a:solidFill>
              <a:latin typeface="Calibri" panose="020F0502020204030204" pitchFamily="34" charset="0"/>
              <a:cs typeface="Calibri" panose="020F0502020204030204" pitchFamily="34" charset="0"/>
            </a:endParaRPr>
          </a:p>
          <a:p>
            <a:pPr algn="r" rtl="1"/>
            <a:r>
              <a:rPr lang="he-IL" dirty="0">
                <a:solidFill>
                  <a:schemeClr val="tx1"/>
                </a:solidFill>
                <a:latin typeface="Calibri" panose="020F0502020204030204" pitchFamily="34" charset="0"/>
                <a:cs typeface="Calibri" panose="020F0502020204030204" pitchFamily="34" charset="0"/>
              </a:rPr>
              <a:t>לדוגמה: גיבורת הספר קטנה-גדולה היא הפעוטה דניאלה, שאינה מבינה אם היא קטנה או גדולה; היא גדולה מן התינוק של השכנה ומן החתולה, אך היא קטנה מילדי גן החובה ומילדי בית הספר. בסוף הסיפור היא מבינה ש"לקטנים" אין רק מגבלות </a:t>
            </a:r>
            <a:r>
              <a:rPr lang="he-IL" dirty="0" err="1">
                <a:solidFill>
                  <a:schemeClr val="tx1"/>
                </a:solidFill>
                <a:latin typeface="Calibri" panose="020F0502020204030204" pitchFamily="34" charset="0"/>
                <a:cs typeface="Calibri" panose="020F0502020204030204" pitchFamily="34" charset="0"/>
              </a:rPr>
              <a:t>וש"לגדולים</a:t>
            </a:r>
            <a:r>
              <a:rPr lang="he-IL" dirty="0">
                <a:solidFill>
                  <a:schemeClr val="tx1"/>
                </a:solidFill>
                <a:latin typeface="Calibri" panose="020F0502020204030204" pitchFamily="34" charset="0"/>
                <a:cs typeface="Calibri" panose="020F0502020204030204" pitchFamily="34" charset="0"/>
              </a:rPr>
              <a:t>" אין רק יתרונות. קריאת הספר מאפשרת לילדים ולילדות להבין את אופייה המורכב והיחסי של המציאות ואילו למתווכים המבוגרים פותח הספר צוהר אל עולמם </a:t>
            </a:r>
            <a:r>
              <a:rPr lang="he-IL" dirty="0" err="1">
                <a:solidFill>
                  <a:schemeClr val="tx1"/>
                </a:solidFill>
                <a:latin typeface="Calibri" panose="020F0502020204030204" pitchFamily="34" charset="0"/>
                <a:cs typeface="Calibri" panose="020F0502020204030204" pitchFamily="34" charset="0"/>
              </a:rPr>
              <a:t>הקונפליקטואלי</a:t>
            </a:r>
            <a:r>
              <a:rPr lang="he-IL" dirty="0">
                <a:solidFill>
                  <a:schemeClr val="tx1"/>
                </a:solidFill>
                <a:latin typeface="Calibri" panose="020F0502020204030204" pitchFamily="34" charset="0"/>
                <a:cs typeface="Calibri" panose="020F0502020204030204" pitchFamily="34" charset="0"/>
              </a:rPr>
              <a:t> המתקשה של ילדים. </a:t>
            </a:r>
          </a:p>
        </p:txBody>
      </p:sp>
      <p:sp>
        <p:nvSpPr>
          <p:cNvPr id="159" name="Google Shape;159;p20">
            <a:hlinkClick r:id="rId3" action="ppaction://hlinksldjump"/>
          </p:cNvPr>
          <p:cNvSpPr/>
          <p:nvPr/>
        </p:nvSpPr>
        <p:spPr>
          <a:xfrm>
            <a:off x="64300" y="4618400"/>
            <a:ext cx="835800" cy="525000"/>
          </a:xfrm>
          <a:prstGeom prst="lef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חזרה</a:t>
            </a:r>
            <a:endParaRPr/>
          </a:p>
        </p:txBody>
      </p:sp>
      <p:cxnSp>
        <p:nvCxnSpPr>
          <p:cNvPr id="160" name="Google Shape;160;p20"/>
          <p:cNvCxnSpPr>
            <a:cxnSpLocks/>
          </p:cNvCxnSpPr>
          <p:nvPr/>
        </p:nvCxnSpPr>
        <p:spPr>
          <a:xfrm rot="10800000">
            <a:off x="5769058" y="510050"/>
            <a:ext cx="841200" cy="600"/>
          </a:xfrm>
          <a:prstGeom prst="straightConnector1">
            <a:avLst/>
          </a:prstGeom>
          <a:noFill/>
          <a:ln w="38100" cap="flat" cmpd="sng">
            <a:solidFill>
              <a:schemeClr val="dk2"/>
            </a:solidFill>
            <a:prstDash val="solid"/>
            <a:round/>
            <a:headEnd type="none" w="med" len="med"/>
            <a:tailEnd type="stealth" w="med" len="med"/>
          </a:ln>
        </p:spPr>
      </p:cxnSp>
      <p:sp>
        <p:nvSpPr>
          <p:cNvPr id="12" name="Google Shape;61;p14">
            <a:extLst>
              <a:ext uri="{FF2B5EF4-FFF2-40B4-BE49-F238E27FC236}">
                <a16:creationId xmlns:a16="http://schemas.microsoft.com/office/drawing/2014/main" id="{F9E0C4B4-C866-4B79-9276-E5B95653EA00}"/>
              </a:ext>
            </a:extLst>
          </p:cNvPr>
          <p:cNvSpPr/>
          <p:nvPr/>
        </p:nvSpPr>
        <p:spPr>
          <a:xfrm>
            <a:off x="6664751" y="161000"/>
            <a:ext cx="2373827" cy="698100"/>
          </a:xfrm>
          <a:prstGeom prst="roundRect">
            <a:avLst>
              <a:gd name="adj" fmla="val 20692"/>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dirty="0" err="1">
                <a:latin typeface="Calibri"/>
                <a:ea typeface="Calibri"/>
                <a:cs typeface="Calibri"/>
                <a:sym typeface="Calibri"/>
              </a:rPr>
              <a:t>שיקולי</a:t>
            </a:r>
            <a:r>
              <a:rPr lang="en-GB" sz="1500" dirty="0">
                <a:latin typeface="Calibri"/>
                <a:ea typeface="Calibri"/>
                <a:cs typeface="Calibri"/>
                <a:sym typeface="Calibri"/>
              </a:rPr>
              <a:t> </a:t>
            </a:r>
            <a:r>
              <a:rPr lang="en-GB" sz="1500" dirty="0" err="1">
                <a:latin typeface="Calibri"/>
                <a:ea typeface="Calibri"/>
                <a:cs typeface="Calibri"/>
                <a:sym typeface="Calibri"/>
              </a:rPr>
              <a:t>בחירה</a:t>
            </a:r>
            <a:r>
              <a:rPr lang="he-IL" sz="1500" dirty="0">
                <a:latin typeface="Calibri"/>
                <a:ea typeface="Calibri"/>
                <a:cs typeface="Calibri"/>
                <a:sym typeface="Calibri"/>
              </a:rPr>
              <a:t> </a:t>
            </a:r>
            <a:r>
              <a:rPr lang="en-GB" sz="1500" dirty="0" err="1">
                <a:latin typeface="Calibri"/>
                <a:ea typeface="Calibri"/>
                <a:cs typeface="Calibri"/>
                <a:sym typeface="Calibri"/>
              </a:rPr>
              <a:t>תרבותיים</a:t>
            </a:r>
            <a:endParaRPr sz="1500" dirty="0">
              <a:latin typeface="Calibri"/>
              <a:ea typeface="Calibri"/>
              <a:cs typeface="Calibri"/>
              <a:sym typeface="Calibri"/>
            </a:endParaRPr>
          </a:p>
        </p:txBody>
      </p:sp>
      <p:sp>
        <p:nvSpPr>
          <p:cNvPr id="13" name="Google Shape;76;p14">
            <a:extLst>
              <a:ext uri="{FF2B5EF4-FFF2-40B4-BE49-F238E27FC236}">
                <a16:creationId xmlns:a16="http://schemas.microsoft.com/office/drawing/2014/main" id="{C5002347-263A-4294-AB68-68A87C76848B}"/>
              </a:ext>
            </a:extLst>
          </p:cNvPr>
          <p:cNvSpPr/>
          <p:nvPr/>
        </p:nvSpPr>
        <p:spPr>
          <a:xfrm>
            <a:off x="7344717" y="1168448"/>
            <a:ext cx="1644000" cy="486900"/>
          </a:xfrm>
          <a:prstGeom prst="roundRect">
            <a:avLst>
              <a:gd name="adj" fmla="val 16667"/>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he-IL" dirty="0">
                <a:solidFill>
                  <a:schemeClr val="tx1"/>
                </a:solidFill>
                <a:latin typeface="Calibri"/>
                <a:ea typeface="Calibri"/>
                <a:cs typeface="Calibri"/>
                <a:sym typeface="Calibri"/>
              </a:rPr>
              <a:t>תפיסות הילד והילדוּת</a:t>
            </a:r>
            <a:endParaRPr dirty="0">
              <a:solidFill>
                <a:schemeClr val="tx1"/>
              </a:solidFill>
              <a:latin typeface="Calibri"/>
              <a:ea typeface="Calibri"/>
              <a:cs typeface="Calibri"/>
              <a:sym typeface="Calibri"/>
            </a:endParaRPr>
          </a:p>
          <a:p>
            <a:pPr marL="0" lvl="0" indent="0" algn="r" rtl="1">
              <a:spcBef>
                <a:spcPts val="0"/>
              </a:spcBef>
              <a:spcAft>
                <a:spcPts val="0"/>
              </a:spcAft>
              <a:buNone/>
            </a:pPr>
            <a:endParaRPr dirty="0">
              <a:latin typeface="Calibri"/>
              <a:ea typeface="Calibri"/>
              <a:cs typeface="Calibri"/>
              <a:sym typeface="Calibri"/>
            </a:endParaRPr>
          </a:p>
        </p:txBody>
      </p:sp>
      <p:pic>
        <p:nvPicPr>
          <p:cNvPr id="4" name="תמונה 3"/>
          <p:cNvPicPr>
            <a:picLocks noChangeAspect="1"/>
          </p:cNvPicPr>
          <p:nvPr/>
        </p:nvPicPr>
        <p:blipFill>
          <a:blip r:embed="rId4"/>
          <a:stretch>
            <a:fillRect/>
          </a:stretch>
        </p:blipFill>
        <p:spPr>
          <a:xfrm>
            <a:off x="189411" y="1006664"/>
            <a:ext cx="2330717" cy="3328677"/>
          </a:xfrm>
          <a:prstGeom prst="rect">
            <a:avLst/>
          </a:prstGeom>
        </p:spPr>
      </p:pic>
      <p:sp>
        <p:nvSpPr>
          <p:cNvPr id="9" name="מלבן 8">
            <a:extLst>
              <a:ext uri="{FF2B5EF4-FFF2-40B4-BE49-F238E27FC236}">
                <a16:creationId xmlns:a16="http://schemas.microsoft.com/office/drawing/2014/main" id="{ACC8CCBC-5BB0-4359-9024-747D3ACAAB37}"/>
              </a:ext>
            </a:extLst>
          </p:cNvPr>
          <p:cNvSpPr/>
          <p:nvPr/>
        </p:nvSpPr>
        <p:spPr>
          <a:xfrm>
            <a:off x="189411" y="4345816"/>
            <a:ext cx="2330717" cy="184666"/>
          </a:xfrm>
          <a:prstGeom prst="rect">
            <a:avLst/>
          </a:prstGeom>
        </p:spPr>
        <p:txBody>
          <a:bodyPr wrap="square">
            <a:spAutoFit/>
          </a:bodyPr>
          <a:lstStyle/>
          <a:p>
            <a:pPr algn="r" rtl="1"/>
            <a:r>
              <a:rPr lang="he-IL" sz="600" dirty="0"/>
              <a:t>אורי אורלב, קטנה-גדולה, ציירה: ג'קי גלייך, 1988. (</a:t>
            </a:r>
            <a:r>
              <a:rPr lang="en-US" sz="600" dirty="0"/>
              <a:t>C) </a:t>
            </a:r>
            <a:r>
              <a:rPr lang="he-IL" sz="600" dirty="0"/>
              <a:t>כתר ספרים (מודן)</a:t>
            </a:r>
          </a:p>
        </p:txBody>
      </p:sp>
    </p:spTree>
    <p:extLst>
      <p:ext uri="{BB962C8B-B14F-4D97-AF65-F5344CB8AC3E}">
        <p14:creationId xmlns:p14="http://schemas.microsoft.com/office/powerpoint/2010/main" val="178400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a:off x="3171825" y="165325"/>
            <a:ext cx="2791200" cy="698100"/>
          </a:xfrm>
          <a:prstGeom prst="roundRect">
            <a:avLst>
              <a:gd name="adj" fmla="val 20692"/>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a:latin typeface="Calibri"/>
                <a:ea typeface="Calibri"/>
                <a:cs typeface="Calibri"/>
                <a:sym typeface="Calibri"/>
              </a:rPr>
              <a:t>שיקולי בחירה מושכלים בטקסט הספרותי לילדים</a:t>
            </a:r>
            <a:endParaRPr sz="1500">
              <a:latin typeface="Calibri"/>
              <a:ea typeface="Calibri"/>
              <a:cs typeface="Calibri"/>
              <a:sym typeface="Calibri"/>
            </a:endParaRPr>
          </a:p>
        </p:txBody>
      </p:sp>
      <p:sp>
        <p:nvSpPr>
          <p:cNvPr id="61" name="Google Shape;61;p14">
            <a:hlinkClick r:id="rId3" action="ppaction://hlinksldjump"/>
          </p:cNvPr>
          <p:cNvSpPr/>
          <p:nvPr/>
        </p:nvSpPr>
        <p:spPr>
          <a:xfrm>
            <a:off x="724375" y="1190300"/>
            <a:ext cx="2158500" cy="698100"/>
          </a:xfrm>
          <a:prstGeom prst="roundRect">
            <a:avLst>
              <a:gd name="adj" fmla="val 20692"/>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dirty="0" err="1">
                <a:latin typeface="Calibri"/>
                <a:ea typeface="Calibri"/>
                <a:cs typeface="Calibri"/>
                <a:sym typeface="Calibri"/>
              </a:rPr>
              <a:t>שיקולי</a:t>
            </a:r>
            <a:r>
              <a:rPr lang="en-GB" sz="1500" dirty="0">
                <a:latin typeface="Calibri"/>
                <a:ea typeface="Calibri"/>
                <a:cs typeface="Calibri"/>
                <a:sym typeface="Calibri"/>
              </a:rPr>
              <a:t> </a:t>
            </a:r>
            <a:r>
              <a:rPr lang="en-GB" sz="1500" dirty="0" err="1">
                <a:latin typeface="Calibri"/>
                <a:ea typeface="Calibri"/>
                <a:cs typeface="Calibri"/>
                <a:sym typeface="Calibri"/>
              </a:rPr>
              <a:t>בחירה</a:t>
            </a:r>
            <a:r>
              <a:rPr lang="en-GB" sz="1500" dirty="0">
                <a:latin typeface="Calibri"/>
                <a:ea typeface="Calibri"/>
                <a:cs typeface="Calibri"/>
                <a:sym typeface="Calibri"/>
              </a:rPr>
              <a:t> </a:t>
            </a:r>
            <a:r>
              <a:rPr lang="en-GB" sz="1500" dirty="0" err="1">
                <a:latin typeface="Calibri"/>
                <a:ea typeface="Calibri"/>
                <a:cs typeface="Calibri"/>
                <a:sym typeface="Calibri"/>
              </a:rPr>
              <a:t>תרבותיים</a:t>
            </a:r>
            <a:endParaRPr sz="1500" dirty="0">
              <a:latin typeface="Calibri"/>
              <a:ea typeface="Calibri"/>
              <a:cs typeface="Calibri"/>
              <a:sym typeface="Calibri"/>
            </a:endParaRPr>
          </a:p>
        </p:txBody>
      </p:sp>
      <p:sp>
        <p:nvSpPr>
          <p:cNvPr id="62" name="Google Shape;62;p14">
            <a:hlinkClick r:id="rId4" action="ppaction://hlinksldjump"/>
          </p:cNvPr>
          <p:cNvSpPr/>
          <p:nvPr/>
        </p:nvSpPr>
        <p:spPr>
          <a:xfrm>
            <a:off x="3492750" y="1190300"/>
            <a:ext cx="2158500" cy="698100"/>
          </a:xfrm>
          <a:prstGeom prst="roundRect">
            <a:avLst>
              <a:gd name="adj" fmla="val 20692"/>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dirty="0" err="1">
                <a:latin typeface="Calibri"/>
                <a:ea typeface="Calibri"/>
                <a:cs typeface="Calibri"/>
                <a:sym typeface="Calibri"/>
              </a:rPr>
              <a:t>שיקולי</a:t>
            </a:r>
            <a:r>
              <a:rPr lang="en-GB" sz="1500" dirty="0">
                <a:latin typeface="Calibri"/>
                <a:ea typeface="Calibri"/>
                <a:cs typeface="Calibri"/>
                <a:sym typeface="Calibri"/>
              </a:rPr>
              <a:t> </a:t>
            </a:r>
            <a:r>
              <a:rPr lang="en-GB" sz="1500" dirty="0" err="1">
                <a:latin typeface="Calibri"/>
                <a:ea typeface="Calibri"/>
                <a:cs typeface="Calibri"/>
                <a:sym typeface="Calibri"/>
              </a:rPr>
              <a:t>בחירה</a:t>
            </a:r>
            <a:r>
              <a:rPr lang="en-GB" sz="1500" dirty="0">
                <a:latin typeface="Calibri"/>
                <a:ea typeface="Calibri"/>
                <a:cs typeface="Calibri"/>
                <a:sym typeface="Calibri"/>
              </a:rPr>
              <a:t> </a:t>
            </a:r>
            <a:r>
              <a:rPr lang="en-GB" sz="1500" dirty="0" err="1">
                <a:latin typeface="Calibri"/>
                <a:ea typeface="Calibri"/>
                <a:cs typeface="Calibri"/>
                <a:sym typeface="Calibri"/>
              </a:rPr>
              <a:t>פרגמטיים</a:t>
            </a:r>
            <a:r>
              <a:rPr lang="en-GB" sz="1500" dirty="0">
                <a:latin typeface="Calibri"/>
                <a:ea typeface="Calibri"/>
                <a:cs typeface="Calibri"/>
                <a:sym typeface="Calibri"/>
              </a:rPr>
              <a:t> </a:t>
            </a:r>
            <a:r>
              <a:rPr lang="en-GB" sz="1500" dirty="0" err="1">
                <a:latin typeface="Calibri"/>
                <a:ea typeface="Calibri"/>
                <a:cs typeface="Calibri"/>
                <a:sym typeface="Calibri"/>
              </a:rPr>
              <a:t>וקוגניטיביים</a:t>
            </a:r>
            <a:endParaRPr sz="1500" dirty="0">
              <a:latin typeface="Calibri"/>
              <a:ea typeface="Calibri"/>
              <a:cs typeface="Calibri"/>
              <a:sym typeface="Calibri"/>
            </a:endParaRPr>
          </a:p>
        </p:txBody>
      </p:sp>
      <p:sp>
        <p:nvSpPr>
          <p:cNvPr id="63" name="Google Shape;63;p14">
            <a:hlinkClick r:id="rId5" action="ppaction://hlinksldjump"/>
          </p:cNvPr>
          <p:cNvSpPr/>
          <p:nvPr/>
        </p:nvSpPr>
        <p:spPr>
          <a:xfrm>
            <a:off x="6301275" y="1190300"/>
            <a:ext cx="2470200" cy="698100"/>
          </a:xfrm>
          <a:prstGeom prst="roundRect">
            <a:avLst>
              <a:gd name="adj" fmla="val 20692"/>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a:latin typeface="Calibri"/>
                <a:ea typeface="Calibri"/>
                <a:cs typeface="Calibri"/>
                <a:sym typeface="Calibri"/>
              </a:rPr>
              <a:t>שיקולי בחירה הקשורים לטקסט ולערך האסתטי של היצירה</a:t>
            </a:r>
            <a:endParaRPr sz="1500">
              <a:latin typeface="Calibri"/>
              <a:ea typeface="Calibri"/>
              <a:cs typeface="Calibri"/>
              <a:sym typeface="Calibri"/>
            </a:endParaRPr>
          </a:p>
        </p:txBody>
      </p:sp>
      <p:cxnSp>
        <p:nvCxnSpPr>
          <p:cNvPr id="64" name="Google Shape;64;p14"/>
          <p:cNvCxnSpPr>
            <a:stCxn id="60" idx="2"/>
            <a:endCxn id="63" idx="0"/>
          </p:cNvCxnSpPr>
          <p:nvPr/>
        </p:nvCxnSpPr>
        <p:spPr>
          <a:xfrm rot="-5400000" flipH="1">
            <a:off x="5888475" y="-457625"/>
            <a:ext cx="327000" cy="2969100"/>
          </a:xfrm>
          <a:prstGeom prst="bentConnector3">
            <a:avLst>
              <a:gd name="adj1" fmla="val 49981"/>
            </a:avLst>
          </a:prstGeom>
          <a:noFill/>
          <a:ln w="9525" cap="flat" cmpd="sng">
            <a:solidFill>
              <a:schemeClr val="dk2"/>
            </a:solidFill>
            <a:prstDash val="solid"/>
            <a:round/>
            <a:headEnd type="none" w="med" len="med"/>
            <a:tailEnd type="none" w="med" len="med"/>
          </a:ln>
        </p:spPr>
      </p:cxnSp>
      <p:cxnSp>
        <p:nvCxnSpPr>
          <p:cNvPr id="65" name="Google Shape;65;p14"/>
          <p:cNvCxnSpPr>
            <a:stCxn id="60" idx="2"/>
            <a:endCxn id="62" idx="0"/>
          </p:cNvCxnSpPr>
          <p:nvPr/>
        </p:nvCxnSpPr>
        <p:spPr>
          <a:xfrm>
            <a:off x="4567425" y="863425"/>
            <a:ext cx="4500" cy="327000"/>
          </a:xfrm>
          <a:prstGeom prst="straightConnector1">
            <a:avLst/>
          </a:prstGeom>
          <a:noFill/>
          <a:ln w="9525" cap="flat" cmpd="sng">
            <a:solidFill>
              <a:schemeClr val="dk2"/>
            </a:solidFill>
            <a:prstDash val="solid"/>
            <a:round/>
            <a:headEnd type="none" w="med" len="med"/>
            <a:tailEnd type="none" w="med" len="med"/>
          </a:ln>
        </p:spPr>
      </p:cxnSp>
      <p:cxnSp>
        <p:nvCxnSpPr>
          <p:cNvPr id="66" name="Google Shape;66;p14"/>
          <p:cNvCxnSpPr>
            <a:stCxn id="60" idx="2"/>
            <a:endCxn id="61" idx="0"/>
          </p:cNvCxnSpPr>
          <p:nvPr/>
        </p:nvCxnSpPr>
        <p:spPr>
          <a:xfrm rot="5400000">
            <a:off x="3021975" y="-355025"/>
            <a:ext cx="327000" cy="2763900"/>
          </a:xfrm>
          <a:prstGeom prst="bentConnector3">
            <a:avLst>
              <a:gd name="adj1" fmla="val 49981"/>
            </a:avLst>
          </a:prstGeom>
          <a:noFill/>
          <a:ln w="9525" cap="flat" cmpd="sng">
            <a:solidFill>
              <a:schemeClr val="dk2"/>
            </a:solidFill>
            <a:prstDash val="solid"/>
            <a:round/>
            <a:headEnd type="none" w="med" len="med"/>
            <a:tailEnd type="none" w="med" len="med"/>
          </a:ln>
        </p:spPr>
      </p:cxnSp>
      <p:sp>
        <p:nvSpPr>
          <p:cNvPr id="67" name="Google Shape;67;p14">
            <a:hlinkClick r:id="rId5" action="ppaction://hlinksldjump"/>
          </p:cNvPr>
          <p:cNvSpPr/>
          <p:nvPr/>
        </p:nvSpPr>
        <p:spPr>
          <a:xfrm>
            <a:off x="6830450" y="2007212"/>
            <a:ext cx="1184700" cy="508826"/>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a:t>
            </a:r>
            <a:r>
              <a:rPr lang="en-GB" sz="1200" dirty="0">
                <a:latin typeface="Calibri"/>
                <a:ea typeface="Calibri"/>
                <a:cs typeface="Calibri"/>
                <a:sym typeface="Calibri"/>
              </a:rPr>
              <a:t>סדר</a:t>
            </a:r>
            <a:r>
              <a:rPr lang="he-IL" sz="1200" dirty="0">
                <a:latin typeface="Calibri"/>
                <a:ea typeface="Calibri"/>
                <a:cs typeface="Calibri"/>
                <a:sym typeface="Calibri"/>
              </a:rPr>
              <a:t> </a:t>
            </a:r>
            <a:r>
              <a:rPr lang="en-GB" sz="1200" dirty="0">
                <a:latin typeface="Calibri"/>
                <a:ea typeface="Calibri"/>
                <a:cs typeface="Calibri"/>
                <a:sym typeface="Calibri"/>
              </a:rPr>
              <a:t> האירועים</a:t>
            </a:r>
            <a:endParaRPr sz="1200" dirty="0">
              <a:latin typeface="Calibri"/>
              <a:ea typeface="Calibri"/>
              <a:cs typeface="Calibri"/>
              <a:sym typeface="Calibri"/>
            </a:endParaRPr>
          </a:p>
        </p:txBody>
      </p:sp>
      <p:sp>
        <p:nvSpPr>
          <p:cNvPr id="68" name="Google Shape;68;p14">
            <a:hlinkClick r:id="rId6" action="ppaction://hlinksldjump"/>
          </p:cNvPr>
          <p:cNvSpPr/>
          <p:nvPr/>
        </p:nvSpPr>
        <p:spPr>
          <a:xfrm>
            <a:off x="6830450" y="3255100"/>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en-GB" sz="1200" dirty="0" err="1">
                <a:latin typeface="Calibri"/>
                <a:ea typeface="Calibri"/>
                <a:cs typeface="Calibri"/>
                <a:sym typeface="Calibri"/>
              </a:rPr>
              <a:t>עיצוב</a:t>
            </a:r>
            <a:r>
              <a:rPr lang="en-GB" sz="1200" dirty="0">
                <a:latin typeface="Calibri"/>
                <a:ea typeface="Calibri"/>
                <a:cs typeface="Calibri"/>
                <a:sym typeface="Calibri"/>
              </a:rPr>
              <a:t> </a:t>
            </a:r>
            <a:r>
              <a:rPr lang="en-GB" sz="1200" dirty="0" err="1">
                <a:latin typeface="Calibri"/>
                <a:ea typeface="Calibri"/>
                <a:cs typeface="Calibri"/>
                <a:sym typeface="Calibri"/>
              </a:rPr>
              <a:t>הדמויות</a:t>
            </a:r>
            <a:endParaRPr sz="1200" dirty="0">
              <a:latin typeface="Calibri"/>
              <a:ea typeface="Calibri"/>
              <a:cs typeface="Calibri"/>
              <a:sym typeface="Calibri"/>
            </a:endParaRPr>
          </a:p>
        </p:txBody>
      </p:sp>
      <p:sp>
        <p:nvSpPr>
          <p:cNvPr id="69" name="Google Shape;69;p14">
            <a:hlinkClick r:id="rId7" action="ppaction://hlinksldjump"/>
          </p:cNvPr>
          <p:cNvSpPr/>
          <p:nvPr/>
        </p:nvSpPr>
        <p:spPr>
          <a:xfrm>
            <a:off x="6830450" y="3869098"/>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מאפייני המספר ונקודת המבט</a:t>
            </a:r>
          </a:p>
        </p:txBody>
      </p:sp>
      <p:sp>
        <p:nvSpPr>
          <p:cNvPr id="70" name="Google Shape;70;p14">
            <a:hlinkClick r:id="rId8" action="ppaction://hlinksldjump"/>
          </p:cNvPr>
          <p:cNvSpPr/>
          <p:nvPr/>
        </p:nvSpPr>
        <p:spPr>
          <a:xfrm>
            <a:off x="6830450" y="4483096"/>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לשון הטקסט</a:t>
            </a:r>
          </a:p>
        </p:txBody>
      </p:sp>
      <p:sp>
        <p:nvSpPr>
          <p:cNvPr id="71" name="Google Shape;71;p14">
            <a:hlinkClick r:id="rId9" action="ppaction://hlinksldjump"/>
          </p:cNvPr>
          <p:cNvSpPr/>
          <p:nvPr/>
        </p:nvSpPr>
        <p:spPr>
          <a:xfrm>
            <a:off x="6830450" y="2634851"/>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מהימנות סיבתית </a:t>
            </a:r>
            <a:endParaRPr sz="1200" dirty="0">
              <a:solidFill>
                <a:schemeClr val="tx1"/>
              </a:solidFill>
              <a:highlight>
                <a:srgbClr val="FFFF00"/>
              </a:highlight>
              <a:latin typeface="Calibri"/>
              <a:ea typeface="Calibri"/>
              <a:cs typeface="Calibri"/>
              <a:sym typeface="Calibri"/>
            </a:endParaRPr>
          </a:p>
        </p:txBody>
      </p:sp>
      <p:sp>
        <p:nvSpPr>
          <p:cNvPr id="72" name="Google Shape;72;p14">
            <a:hlinkClick r:id="rId4" action="ppaction://hlinksldjump"/>
          </p:cNvPr>
          <p:cNvSpPr/>
          <p:nvPr/>
        </p:nvSpPr>
        <p:spPr>
          <a:xfrm>
            <a:off x="3855431" y="2112523"/>
            <a:ext cx="1463400" cy="4869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buClr>
                <a:schemeClr val="dk1"/>
              </a:buClr>
              <a:buSzPts val="1100"/>
            </a:pPr>
            <a:r>
              <a:rPr lang="he-IL" dirty="0">
                <a:solidFill>
                  <a:schemeClr val="tx1"/>
                </a:solidFill>
                <a:latin typeface="Calibri"/>
                <a:ea typeface="Calibri"/>
                <a:cs typeface="Calibri"/>
                <a:sym typeface="Calibri"/>
              </a:rPr>
              <a:t>טיפוח חשיבה</a:t>
            </a:r>
          </a:p>
        </p:txBody>
      </p:sp>
      <p:sp>
        <p:nvSpPr>
          <p:cNvPr id="73" name="Google Shape;73;p14">
            <a:hlinkClick r:id="rId10" action="ppaction://hlinksldjump"/>
          </p:cNvPr>
          <p:cNvSpPr/>
          <p:nvPr/>
        </p:nvSpPr>
        <p:spPr>
          <a:xfrm>
            <a:off x="3881966" y="2768200"/>
            <a:ext cx="1463100" cy="55147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he-IL" dirty="0">
                <a:solidFill>
                  <a:schemeClr val="tx1"/>
                </a:solidFill>
                <a:latin typeface="Calibri"/>
                <a:ea typeface="Calibri"/>
                <a:cs typeface="Calibri"/>
                <a:sym typeface="Calibri"/>
              </a:rPr>
              <a:t>סיוע רגשי וטיפוח רגשי</a:t>
            </a:r>
            <a:endParaRPr dirty="0">
              <a:solidFill>
                <a:schemeClr val="tx1"/>
              </a:solidFill>
              <a:latin typeface="Calibri"/>
              <a:ea typeface="Calibri"/>
              <a:cs typeface="Calibri"/>
              <a:sym typeface="Calibri"/>
            </a:endParaRPr>
          </a:p>
          <a:p>
            <a:pPr marL="0" lvl="0" indent="0" algn="r" rtl="1">
              <a:spcBef>
                <a:spcPts val="0"/>
              </a:spcBef>
              <a:spcAft>
                <a:spcPts val="0"/>
              </a:spcAft>
              <a:buNone/>
            </a:pPr>
            <a:endParaRPr dirty="0">
              <a:latin typeface="Calibri"/>
              <a:ea typeface="Calibri"/>
              <a:cs typeface="Calibri"/>
              <a:sym typeface="Calibri"/>
            </a:endParaRPr>
          </a:p>
        </p:txBody>
      </p:sp>
      <p:sp>
        <p:nvSpPr>
          <p:cNvPr id="74" name="Google Shape;74;p14">
            <a:hlinkClick r:id="rId11" action="ppaction://hlinksldjump"/>
          </p:cNvPr>
          <p:cNvSpPr/>
          <p:nvPr/>
        </p:nvSpPr>
        <p:spPr>
          <a:xfrm>
            <a:off x="3857624" y="3451550"/>
            <a:ext cx="1463100" cy="4869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he-IL" dirty="0">
                <a:solidFill>
                  <a:schemeClr val="tx1"/>
                </a:solidFill>
                <a:latin typeface="Calibri"/>
                <a:ea typeface="Calibri"/>
                <a:cs typeface="Calibri"/>
                <a:sym typeface="Calibri"/>
              </a:rPr>
              <a:t>גירוי</a:t>
            </a:r>
            <a:r>
              <a:rPr lang="en-GB" dirty="0">
                <a:solidFill>
                  <a:schemeClr val="tx1"/>
                </a:solidFill>
                <a:latin typeface="Calibri"/>
                <a:ea typeface="Calibri"/>
                <a:cs typeface="Calibri"/>
                <a:sym typeface="Calibri"/>
              </a:rPr>
              <a:t> </a:t>
            </a:r>
            <a:r>
              <a:rPr lang="en-GB" dirty="0" err="1">
                <a:solidFill>
                  <a:schemeClr val="dk1"/>
                </a:solidFill>
                <a:latin typeface="Calibri"/>
                <a:ea typeface="Calibri"/>
                <a:cs typeface="Calibri"/>
                <a:sym typeface="Calibri"/>
              </a:rPr>
              <a:t>חושי</a:t>
            </a:r>
            <a:endParaRPr dirty="0">
              <a:solidFill>
                <a:schemeClr val="dk1"/>
              </a:solidFill>
              <a:latin typeface="Calibri"/>
              <a:ea typeface="Calibri"/>
              <a:cs typeface="Calibri"/>
              <a:sym typeface="Calibri"/>
            </a:endParaRPr>
          </a:p>
          <a:p>
            <a:pPr marL="0" lvl="0" indent="0" algn="r" rtl="1">
              <a:spcBef>
                <a:spcPts val="0"/>
              </a:spcBef>
              <a:spcAft>
                <a:spcPts val="0"/>
              </a:spcAft>
              <a:buNone/>
            </a:pPr>
            <a:endParaRPr dirty="0">
              <a:latin typeface="Calibri"/>
              <a:ea typeface="Calibri"/>
              <a:cs typeface="Calibri"/>
              <a:sym typeface="Calibri"/>
            </a:endParaRPr>
          </a:p>
        </p:txBody>
      </p:sp>
      <p:sp>
        <p:nvSpPr>
          <p:cNvPr id="76" name="Google Shape;76;p14">
            <a:hlinkClick r:id="rId3" action="ppaction://hlinksldjump"/>
          </p:cNvPr>
          <p:cNvSpPr/>
          <p:nvPr/>
        </p:nvSpPr>
        <p:spPr>
          <a:xfrm>
            <a:off x="981625" y="2084850"/>
            <a:ext cx="1644000" cy="4869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he-IL" dirty="0">
                <a:solidFill>
                  <a:schemeClr val="tx1"/>
                </a:solidFill>
                <a:latin typeface="Calibri"/>
                <a:ea typeface="Calibri"/>
                <a:cs typeface="Calibri"/>
                <a:sym typeface="Calibri"/>
              </a:rPr>
              <a:t>תפיסות הילד והילדות</a:t>
            </a:r>
            <a:endParaRPr dirty="0">
              <a:solidFill>
                <a:schemeClr val="tx1"/>
              </a:solidFill>
              <a:latin typeface="Calibri"/>
              <a:ea typeface="Calibri"/>
              <a:cs typeface="Calibri"/>
              <a:sym typeface="Calibri"/>
            </a:endParaRPr>
          </a:p>
          <a:p>
            <a:pPr marL="0" lvl="0" indent="0" algn="r" rtl="1">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p:nvPr/>
        </p:nvSpPr>
        <p:spPr>
          <a:xfrm>
            <a:off x="6440575" y="161600"/>
            <a:ext cx="2470200" cy="698100"/>
          </a:xfrm>
          <a:prstGeom prst="roundRect">
            <a:avLst>
              <a:gd name="adj" fmla="val 20692"/>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a:latin typeface="Calibri"/>
                <a:ea typeface="Calibri"/>
                <a:cs typeface="Calibri"/>
                <a:sym typeface="Calibri"/>
              </a:rPr>
              <a:t>שיקולי בחירה הקשורים לטקסט ולערך האסתטי של היצירה</a:t>
            </a:r>
            <a:endParaRPr sz="1500">
              <a:latin typeface="Calibri"/>
              <a:ea typeface="Calibri"/>
              <a:cs typeface="Calibri"/>
              <a:sym typeface="Calibri"/>
            </a:endParaRPr>
          </a:p>
        </p:txBody>
      </p:sp>
      <p:sp>
        <p:nvSpPr>
          <p:cNvPr id="88" name="Google Shape;88;p15"/>
          <p:cNvSpPr/>
          <p:nvPr/>
        </p:nvSpPr>
        <p:spPr>
          <a:xfrm>
            <a:off x="983930" y="378419"/>
            <a:ext cx="4491795" cy="5691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lnSpc>
                <a:spcPct val="100000"/>
              </a:lnSpc>
              <a:spcBef>
                <a:spcPts val="0"/>
              </a:spcBef>
              <a:spcAft>
                <a:spcPts val="0"/>
              </a:spcAft>
              <a:buNone/>
            </a:pPr>
            <a:r>
              <a:rPr lang="he-IL" sz="1200" dirty="0">
                <a:latin typeface="Calibri"/>
                <a:ea typeface="Calibri"/>
                <a:cs typeface="Calibri"/>
                <a:sym typeface="Calibri"/>
              </a:rPr>
              <a:t>ההיבטים הבולטים של הסיפורת הם ארגון סיפור המעשה, עיצוב הדמויות, הסִיפֵּר (=הנרטיב; המהלך העלילתי והרעיוני שבבסיס הסיפור) והרובד הלשוני-סגנוני. היבטים אלה מגדירים קריטריונים בסיסיים להערכת כל יצירת ספרות.</a:t>
            </a:r>
          </a:p>
        </p:txBody>
      </p:sp>
      <p:sp>
        <p:nvSpPr>
          <p:cNvPr id="89" name="Google Shape;89;p15"/>
          <p:cNvSpPr txBox="1"/>
          <p:nvPr/>
        </p:nvSpPr>
        <p:spPr>
          <a:xfrm>
            <a:off x="3211412" y="1188414"/>
            <a:ext cx="3988433" cy="2769959"/>
          </a:xfrm>
          <a:prstGeom prst="rect">
            <a:avLst/>
          </a:prstGeom>
          <a:noFill/>
          <a:ln>
            <a:noFill/>
          </a:ln>
        </p:spPr>
        <p:txBody>
          <a:bodyPr spcFirstLastPara="1" wrap="square" lIns="91425" tIns="91425" rIns="91425" bIns="91425" anchor="t" anchorCtr="0">
            <a:spAutoFit/>
          </a:bodyPr>
          <a:lstStyle/>
          <a:p>
            <a:pPr algn="r" rtl="1"/>
            <a:r>
              <a:rPr lang="he-IL" sz="1400" b="0" i="0" u="none" strike="noStrike" dirty="0">
                <a:solidFill>
                  <a:srgbClr val="000000"/>
                </a:solidFill>
                <a:effectLst/>
                <a:latin typeface="Calibri"/>
                <a:cs typeface="Calibri"/>
              </a:rPr>
              <a:t>ביצירות רבות מתוארים האירועים לפי סדר התרחשותם ב"מציאות" הסיפורית</a:t>
            </a:r>
            <a:r>
              <a:rPr lang="he-IL" dirty="0">
                <a:latin typeface="Calibri"/>
                <a:cs typeface="Calibri"/>
              </a:rPr>
              <a:t>.</a:t>
            </a:r>
            <a:endParaRPr lang="he-IL" dirty="0"/>
          </a:p>
          <a:p>
            <a:pPr algn="r" rtl="1"/>
            <a:endParaRPr lang="he-IL" dirty="0">
              <a:latin typeface="Calibri"/>
              <a:cs typeface="Calibri"/>
            </a:endParaRPr>
          </a:p>
          <a:p>
            <a:pPr algn="r" rtl="1"/>
            <a:r>
              <a:rPr lang="he-IL" sz="1400" b="0" i="0" u="none" strike="noStrike" dirty="0">
                <a:solidFill>
                  <a:srgbClr val="000000"/>
                </a:solidFill>
                <a:effectLst/>
                <a:latin typeface="Calibri"/>
                <a:cs typeface="Calibri"/>
              </a:rPr>
              <a:t>כדאי לבחור גם יצירות שמתארות את האירועים שלא לפי סדר זה. סיפור המציג אירועים שלא לפי הסדר הכרונולוגי עשוי לעורר סקרנות ומתח, להבליט את הזיקה בין אירועים דומים בתקופות שונות בחיי הדמויות, ולהניע לחשיבה פרשנית.</a:t>
            </a:r>
            <a:endParaRPr lang="he-IL" dirty="0"/>
          </a:p>
          <a:p>
            <a:pPr algn="r" rtl="1">
              <a:spcBef>
                <a:spcPts val="0"/>
              </a:spcBef>
              <a:spcAft>
                <a:spcPts val="0"/>
              </a:spcAft>
            </a:pPr>
            <a:br>
              <a:rPr lang="he-IL" b="0" dirty="0">
                <a:effectLst/>
                <a:latin typeface="Calibri" panose="020F0502020204030204" pitchFamily="34" charset="0"/>
                <a:cs typeface="Calibri" panose="020F0502020204030204" pitchFamily="34" charset="0"/>
              </a:rPr>
            </a:br>
            <a:r>
              <a:rPr lang="he-IL" sz="1400" b="0" i="0" u="none" strike="noStrike" dirty="0">
                <a:solidFill>
                  <a:srgbClr val="000000"/>
                </a:solidFill>
                <a:effectLst/>
                <a:latin typeface="Calibri"/>
                <a:cs typeface="Calibri"/>
              </a:rPr>
              <a:t>דוגמה: הספר </a:t>
            </a:r>
            <a:r>
              <a:rPr lang="he-IL" sz="1400" b="1" i="0" u="none" strike="noStrike" dirty="0">
                <a:solidFill>
                  <a:srgbClr val="000000"/>
                </a:solidFill>
                <a:effectLst/>
                <a:latin typeface="Calibri"/>
                <a:cs typeface="Calibri"/>
              </a:rPr>
              <a:t>רוני צוחקת</a:t>
            </a:r>
            <a:r>
              <a:rPr lang="he-IL" sz="1400" b="0" i="0" u="none" strike="noStrike" dirty="0">
                <a:solidFill>
                  <a:srgbClr val="000000"/>
                </a:solidFill>
                <a:effectLst/>
                <a:latin typeface="Calibri"/>
                <a:cs typeface="Calibri"/>
              </a:rPr>
              <a:t> מדגים שיבוש מכוון של סדר המסירה באמצעות דחיקת פרט מהותי לסוף הסיפור, פרט זה גורם לקוראים לחזור ולבחון מחדש את כל הסיפור.</a:t>
            </a:r>
            <a:endParaRPr lang="he-IL" b="0" dirty="0">
              <a:effectLst/>
              <a:latin typeface="Calibri"/>
              <a:cs typeface="Calibri"/>
            </a:endParaRPr>
          </a:p>
        </p:txBody>
      </p:sp>
      <p:pic>
        <p:nvPicPr>
          <p:cNvPr id="90" name="Google Shape;90;p15"/>
          <p:cNvPicPr preferRelativeResize="0"/>
          <p:nvPr/>
        </p:nvPicPr>
        <p:blipFill>
          <a:blip r:embed="rId3">
            <a:alphaModFix/>
          </a:blip>
          <a:stretch>
            <a:fillRect/>
          </a:stretch>
        </p:blipFill>
        <p:spPr>
          <a:xfrm>
            <a:off x="407142" y="1061975"/>
            <a:ext cx="2517682" cy="3069512"/>
          </a:xfrm>
          <a:prstGeom prst="rect">
            <a:avLst/>
          </a:prstGeom>
          <a:noFill/>
          <a:ln>
            <a:noFill/>
          </a:ln>
        </p:spPr>
      </p:pic>
      <p:sp>
        <p:nvSpPr>
          <p:cNvPr id="91" name="Google Shape;91;p15">
            <a:hlinkClick r:id="rId4" action="ppaction://hlinksldjump"/>
          </p:cNvPr>
          <p:cNvSpPr/>
          <p:nvPr/>
        </p:nvSpPr>
        <p:spPr>
          <a:xfrm>
            <a:off x="64300" y="4618400"/>
            <a:ext cx="835800" cy="525000"/>
          </a:xfrm>
          <a:prstGeom prst="lef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חזרה</a:t>
            </a:r>
            <a:endParaRPr/>
          </a:p>
        </p:txBody>
      </p:sp>
      <p:cxnSp>
        <p:nvCxnSpPr>
          <p:cNvPr id="92" name="Google Shape;92;p15"/>
          <p:cNvCxnSpPr/>
          <p:nvPr/>
        </p:nvCxnSpPr>
        <p:spPr>
          <a:xfrm rot="10800000">
            <a:off x="5599375" y="510050"/>
            <a:ext cx="841200" cy="600"/>
          </a:xfrm>
          <a:prstGeom prst="straightConnector1">
            <a:avLst/>
          </a:prstGeom>
          <a:noFill/>
          <a:ln w="38100" cap="flat" cmpd="sng">
            <a:solidFill>
              <a:schemeClr val="dk2"/>
            </a:solidFill>
            <a:prstDash val="solid"/>
            <a:round/>
            <a:headEnd type="none" w="med" len="med"/>
            <a:tailEnd type="stealth" w="med" len="med"/>
          </a:ln>
        </p:spPr>
      </p:cxnSp>
      <p:sp>
        <p:nvSpPr>
          <p:cNvPr id="13" name="Google Shape;67;p14">
            <a:hlinkClick r:id="rId5" action="ppaction://hlinksldjump"/>
          </p:cNvPr>
          <p:cNvSpPr/>
          <p:nvPr/>
        </p:nvSpPr>
        <p:spPr>
          <a:xfrm>
            <a:off x="7486433" y="1068617"/>
            <a:ext cx="1184700" cy="508826"/>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a:t>
            </a:r>
            <a:r>
              <a:rPr lang="en-GB" sz="1200" dirty="0">
                <a:latin typeface="Calibri"/>
                <a:ea typeface="Calibri"/>
                <a:cs typeface="Calibri"/>
                <a:sym typeface="Calibri"/>
              </a:rPr>
              <a:t>סדר</a:t>
            </a:r>
            <a:r>
              <a:rPr lang="he-IL" sz="1200" dirty="0">
                <a:latin typeface="Calibri"/>
                <a:ea typeface="Calibri"/>
                <a:cs typeface="Calibri"/>
                <a:sym typeface="Calibri"/>
              </a:rPr>
              <a:t> </a:t>
            </a:r>
            <a:r>
              <a:rPr lang="en-GB" sz="1200" dirty="0">
                <a:latin typeface="Calibri"/>
                <a:ea typeface="Calibri"/>
                <a:cs typeface="Calibri"/>
                <a:sym typeface="Calibri"/>
              </a:rPr>
              <a:t> האירועים</a:t>
            </a:r>
            <a:endParaRPr sz="1200" dirty="0">
              <a:latin typeface="Calibri"/>
              <a:ea typeface="Calibri"/>
              <a:cs typeface="Calibri"/>
              <a:sym typeface="Calibri"/>
            </a:endParaRPr>
          </a:p>
        </p:txBody>
      </p:sp>
      <p:sp>
        <p:nvSpPr>
          <p:cNvPr id="14" name="Google Shape;68;p14">
            <a:hlinkClick r:id="rId6" action="ppaction://hlinksldjump"/>
          </p:cNvPr>
          <p:cNvSpPr/>
          <p:nvPr/>
        </p:nvSpPr>
        <p:spPr>
          <a:xfrm>
            <a:off x="7486433" y="2316505"/>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en-GB" sz="1200" dirty="0" err="1">
                <a:latin typeface="Calibri"/>
                <a:ea typeface="Calibri"/>
                <a:cs typeface="Calibri"/>
                <a:sym typeface="Calibri"/>
              </a:rPr>
              <a:t>עיצוב</a:t>
            </a:r>
            <a:r>
              <a:rPr lang="en-GB" sz="1200" dirty="0">
                <a:latin typeface="Calibri"/>
                <a:ea typeface="Calibri"/>
                <a:cs typeface="Calibri"/>
                <a:sym typeface="Calibri"/>
              </a:rPr>
              <a:t> </a:t>
            </a:r>
            <a:r>
              <a:rPr lang="en-GB" sz="1200" dirty="0" err="1">
                <a:latin typeface="Calibri"/>
                <a:ea typeface="Calibri"/>
                <a:cs typeface="Calibri"/>
                <a:sym typeface="Calibri"/>
              </a:rPr>
              <a:t>הדמויות</a:t>
            </a:r>
            <a:endParaRPr sz="1200" dirty="0">
              <a:latin typeface="Calibri"/>
              <a:ea typeface="Calibri"/>
              <a:cs typeface="Calibri"/>
              <a:sym typeface="Calibri"/>
            </a:endParaRPr>
          </a:p>
        </p:txBody>
      </p:sp>
      <p:sp>
        <p:nvSpPr>
          <p:cNvPr id="15" name="Google Shape;69;p14">
            <a:hlinkClick r:id="rId7" action="ppaction://hlinksldjump"/>
          </p:cNvPr>
          <p:cNvSpPr/>
          <p:nvPr/>
        </p:nvSpPr>
        <p:spPr>
          <a:xfrm>
            <a:off x="7486433" y="2930503"/>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מאפייני המספר ונקודת המבט</a:t>
            </a:r>
          </a:p>
        </p:txBody>
      </p:sp>
      <p:sp>
        <p:nvSpPr>
          <p:cNvPr id="16" name="Google Shape;70;p14">
            <a:hlinkClick r:id="rId8" action="ppaction://hlinksldjump"/>
          </p:cNvPr>
          <p:cNvSpPr/>
          <p:nvPr/>
        </p:nvSpPr>
        <p:spPr>
          <a:xfrm>
            <a:off x="7486433" y="3544501"/>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לשון הטקסט</a:t>
            </a:r>
          </a:p>
        </p:txBody>
      </p:sp>
      <p:sp>
        <p:nvSpPr>
          <p:cNvPr id="17" name="Google Shape;71;p14">
            <a:hlinkClick r:id="rId9" action="ppaction://hlinksldjump"/>
          </p:cNvPr>
          <p:cNvSpPr/>
          <p:nvPr/>
        </p:nvSpPr>
        <p:spPr>
          <a:xfrm>
            <a:off x="7486433" y="1696256"/>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מהימנות סיבתית </a:t>
            </a:r>
            <a:endParaRPr sz="1200" dirty="0">
              <a:solidFill>
                <a:schemeClr val="tx1"/>
              </a:solidFill>
              <a:highlight>
                <a:srgbClr val="FFFF00"/>
              </a:highlight>
              <a:latin typeface="Calibri"/>
              <a:ea typeface="Calibri"/>
              <a:cs typeface="Calibri"/>
              <a:sym typeface="Calibri"/>
            </a:endParaRPr>
          </a:p>
        </p:txBody>
      </p:sp>
      <p:sp>
        <p:nvSpPr>
          <p:cNvPr id="18" name="מלבן 17">
            <a:extLst>
              <a:ext uri="{FF2B5EF4-FFF2-40B4-BE49-F238E27FC236}">
                <a16:creationId xmlns:a16="http://schemas.microsoft.com/office/drawing/2014/main" id="{1A3EA5D5-C6F6-4CF9-8075-396CF3191C1B}"/>
              </a:ext>
            </a:extLst>
          </p:cNvPr>
          <p:cNvSpPr/>
          <p:nvPr/>
        </p:nvSpPr>
        <p:spPr>
          <a:xfrm>
            <a:off x="407142" y="4132513"/>
            <a:ext cx="2517682" cy="276999"/>
          </a:xfrm>
          <a:prstGeom prst="rect">
            <a:avLst/>
          </a:prstGeom>
        </p:spPr>
        <p:txBody>
          <a:bodyPr wrap="square">
            <a:spAutoFit/>
          </a:bodyPr>
          <a:lstStyle/>
          <a:p>
            <a:pPr algn="r" rtl="1"/>
            <a:r>
              <a:rPr lang="he-IL" sz="600" dirty="0"/>
              <a:t>ג'ין וויליס וטוני רוס, רוני צוחקת, תרגום: גרסה עברית: ענת </a:t>
            </a:r>
            <a:r>
              <a:rPr lang="he-IL" sz="600" dirty="0" err="1"/>
              <a:t>לויט</a:t>
            </a:r>
            <a:r>
              <a:rPr lang="he-IL" sz="600" dirty="0"/>
              <a:t>, 2001. </a:t>
            </a:r>
          </a:p>
          <a:p>
            <a:pPr algn="r" rtl="1"/>
            <a:r>
              <a:rPr lang="he-IL" sz="600" dirty="0"/>
              <a:t>(</a:t>
            </a:r>
            <a:r>
              <a:rPr lang="en-US" sz="600" dirty="0"/>
              <a:t>C</a:t>
            </a:r>
            <a:r>
              <a:rPr lang="he-IL" sz="600" dirty="0"/>
              <a:t>) הוצאת משכל (</a:t>
            </a:r>
            <a:r>
              <a:rPr lang="he-IL" sz="600" dirty="0" err="1"/>
              <a:t>חמד+ידיעות</a:t>
            </a:r>
            <a:r>
              <a:rPr lang="he-IL" sz="600" dirty="0"/>
              <a:t> אחרונות). </a:t>
            </a:r>
          </a:p>
        </p:txBody>
      </p:sp>
    </p:spTree>
    <p:extLst>
      <p:ext uri="{BB962C8B-B14F-4D97-AF65-F5344CB8AC3E}">
        <p14:creationId xmlns:p14="http://schemas.microsoft.com/office/powerpoint/2010/main" val="165770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p:nvPr/>
        </p:nvSpPr>
        <p:spPr>
          <a:xfrm>
            <a:off x="6440575" y="161600"/>
            <a:ext cx="2470200" cy="698100"/>
          </a:xfrm>
          <a:prstGeom prst="roundRect">
            <a:avLst>
              <a:gd name="adj" fmla="val 20692"/>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a:latin typeface="Calibri"/>
                <a:ea typeface="Calibri"/>
                <a:cs typeface="Calibri"/>
                <a:sym typeface="Calibri"/>
              </a:rPr>
              <a:t>שיקולי בחירה הקשורים לטקסט ולערך האסתטי של היצירה</a:t>
            </a:r>
            <a:endParaRPr sz="1500">
              <a:latin typeface="Calibri"/>
              <a:ea typeface="Calibri"/>
              <a:cs typeface="Calibri"/>
              <a:sym typeface="Calibri"/>
            </a:endParaRPr>
          </a:p>
        </p:txBody>
      </p:sp>
      <p:sp>
        <p:nvSpPr>
          <p:cNvPr id="104" name="Google Shape;104;p16"/>
          <p:cNvSpPr txBox="1"/>
          <p:nvPr/>
        </p:nvSpPr>
        <p:spPr>
          <a:xfrm>
            <a:off x="3507745" y="1202526"/>
            <a:ext cx="3727377" cy="3157757"/>
          </a:xfrm>
          <a:prstGeom prst="rect">
            <a:avLst/>
          </a:prstGeom>
          <a:noFill/>
          <a:ln>
            <a:noFill/>
          </a:ln>
        </p:spPr>
        <p:txBody>
          <a:bodyPr spcFirstLastPara="1" wrap="square" lIns="91425" tIns="91425" rIns="91425" bIns="91425" anchor="t" anchorCtr="0">
            <a:spAutoFit/>
          </a:bodyPr>
          <a:lstStyle/>
          <a:p>
            <a:pPr algn="r" rtl="1">
              <a:lnSpc>
                <a:spcPct val="115000"/>
              </a:lnSpc>
            </a:pPr>
            <a:r>
              <a:rPr lang="he-IL" dirty="0">
                <a:latin typeface="Calibri"/>
                <a:ea typeface="Calibri"/>
                <a:cs typeface="Calibri"/>
                <a:sym typeface="Calibri"/>
              </a:rPr>
              <a:t>יצירות רבות מבקשות להקנות ערכים ולקדם פתרון לבעיות אישיות וחברתיות. </a:t>
            </a:r>
            <a:endParaRPr lang="en-US" dirty="0">
              <a:sym typeface="Calibri"/>
            </a:endParaRPr>
          </a:p>
          <a:p>
            <a:pPr algn="r" rtl="1">
              <a:lnSpc>
                <a:spcPct val="114999"/>
              </a:lnSpc>
            </a:pPr>
            <a:endParaRPr lang="he-IL" dirty="0">
              <a:latin typeface="Calibri"/>
              <a:ea typeface="Calibri"/>
              <a:cs typeface="Calibri"/>
              <a:sym typeface="Calibri"/>
            </a:endParaRPr>
          </a:p>
          <a:p>
            <a:pPr algn="r" rtl="1">
              <a:lnSpc>
                <a:spcPct val="114999"/>
              </a:lnSpc>
            </a:pPr>
            <a:r>
              <a:rPr lang="he-IL" dirty="0">
                <a:latin typeface="Calibri"/>
                <a:ea typeface="Calibri"/>
                <a:cs typeface="Calibri"/>
                <a:sym typeface="Calibri"/>
              </a:rPr>
              <a:t>כדאי לבחור ביצירות  </a:t>
            </a:r>
            <a:r>
              <a:rPr lang="he-IL" dirty="0">
                <a:solidFill>
                  <a:schemeClr val="tx1"/>
                </a:solidFill>
                <a:latin typeface="Calibri"/>
                <a:ea typeface="Calibri"/>
                <a:cs typeface="Calibri"/>
                <a:sym typeface="Calibri"/>
              </a:rPr>
              <a:t>שההשתלשלות של סיפור המעשה שלהן מהימנה מבחינה סיבתית: הן </a:t>
            </a:r>
            <a:r>
              <a:rPr lang="he-IL" dirty="0">
                <a:latin typeface="Calibri"/>
                <a:ea typeface="Calibri"/>
                <a:cs typeface="Calibri"/>
                <a:sym typeface="Calibri"/>
              </a:rPr>
              <a:t>מסבירות את הבעיה, מנמקות את חומרתה, מתארות את התהליך שעובר הגיבור בדרך לשינוי ומצדיקות את הפתרון המוצע. אלה מגבירות את כוח השכנוע של היצירה. </a:t>
            </a:r>
            <a:endParaRPr lang="he-IL" dirty="0">
              <a:highlight>
                <a:srgbClr val="FFFF00"/>
              </a:highlight>
            </a:endParaRPr>
          </a:p>
          <a:p>
            <a:pPr marL="0" lvl="0" indent="0" algn="r" rtl="1">
              <a:lnSpc>
                <a:spcPct val="115000"/>
              </a:lnSpc>
              <a:spcBef>
                <a:spcPts val="0"/>
              </a:spcBef>
              <a:spcAft>
                <a:spcPts val="0"/>
              </a:spcAft>
              <a:buNone/>
            </a:pPr>
            <a:endParaRPr lang="he-IL" dirty="0">
              <a:latin typeface="Calibri"/>
              <a:ea typeface="Calibri"/>
              <a:cs typeface="Calibri"/>
              <a:sym typeface="Calibri"/>
            </a:endParaRPr>
          </a:p>
          <a:p>
            <a:pPr marL="0" lvl="0" indent="0" algn="r" rtl="1">
              <a:lnSpc>
                <a:spcPct val="115000"/>
              </a:lnSpc>
              <a:spcBef>
                <a:spcPts val="0"/>
              </a:spcBef>
              <a:spcAft>
                <a:spcPts val="0"/>
              </a:spcAft>
              <a:buNone/>
            </a:pPr>
            <a:r>
              <a:rPr lang="he-IL" dirty="0">
                <a:latin typeface="Calibri"/>
                <a:ea typeface="Calibri"/>
                <a:cs typeface="Calibri"/>
                <a:sym typeface="Calibri"/>
              </a:rPr>
              <a:t>דוגמה: בספר </a:t>
            </a:r>
            <a:r>
              <a:rPr lang="he-IL" b="1" dirty="0">
                <a:latin typeface="Calibri"/>
                <a:ea typeface="Calibri"/>
                <a:cs typeface="Calibri"/>
                <a:sym typeface="Calibri"/>
              </a:rPr>
              <a:t>הטרקטור בארגז החול</a:t>
            </a:r>
            <a:r>
              <a:rPr lang="he-IL" dirty="0">
                <a:latin typeface="Calibri"/>
                <a:ea typeface="Calibri"/>
                <a:cs typeface="Calibri"/>
                <a:sym typeface="Calibri"/>
              </a:rPr>
              <a:t>, המידע הנמסר בפתיחה משמש נימוק מהימן לפעולתו של הדוד למען הטרקטור </a:t>
            </a:r>
            <a:r>
              <a:rPr lang="he-IL" dirty="0">
                <a:solidFill>
                  <a:schemeClr val="tx1"/>
                </a:solidFill>
                <a:latin typeface="Calibri"/>
                <a:ea typeface="Calibri"/>
                <a:cs typeface="Calibri"/>
                <a:sym typeface="Calibri"/>
              </a:rPr>
              <a:t>בהמשך</a:t>
            </a:r>
            <a:r>
              <a:rPr lang="he-IL" dirty="0">
                <a:latin typeface="Calibri"/>
                <a:ea typeface="Calibri"/>
                <a:cs typeface="Calibri"/>
                <a:sym typeface="Calibri"/>
              </a:rPr>
              <a:t> ומסמן אותה כמעשה ערכי.</a:t>
            </a:r>
            <a:endParaRPr lang="he-IL" dirty="0">
              <a:latin typeface="Calibri"/>
              <a:ea typeface="Calibri"/>
              <a:cs typeface="Calibri"/>
            </a:endParaRPr>
          </a:p>
        </p:txBody>
      </p:sp>
      <p:sp>
        <p:nvSpPr>
          <p:cNvPr id="105" name="Google Shape;105;p16">
            <a:hlinkClick r:id="rId3" action="ppaction://hlinksldjump"/>
          </p:cNvPr>
          <p:cNvSpPr/>
          <p:nvPr/>
        </p:nvSpPr>
        <p:spPr>
          <a:xfrm>
            <a:off x="64300" y="4618400"/>
            <a:ext cx="835800" cy="525000"/>
          </a:xfrm>
          <a:prstGeom prst="lef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חזרה</a:t>
            </a:r>
            <a:endParaRPr/>
          </a:p>
        </p:txBody>
      </p:sp>
      <p:pic>
        <p:nvPicPr>
          <p:cNvPr id="106" name="Google Shape;106;p16"/>
          <p:cNvPicPr preferRelativeResize="0"/>
          <p:nvPr/>
        </p:nvPicPr>
        <p:blipFill>
          <a:blip r:embed="rId4">
            <a:alphaModFix/>
          </a:blip>
          <a:stretch>
            <a:fillRect/>
          </a:stretch>
        </p:blipFill>
        <p:spPr>
          <a:xfrm>
            <a:off x="486119" y="905159"/>
            <a:ext cx="3021625" cy="3196820"/>
          </a:xfrm>
          <a:prstGeom prst="rect">
            <a:avLst/>
          </a:prstGeom>
          <a:noFill/>
          <a:ln>
            <a:noFill/>
          </a:ln>
        </p:spPr>
      </p:pic>
      <p:cxnSp>
        <p:nvCxnSpPr>
          <p:cNvPr id="107" name="Google Shape;107;p16"/>
          <p:cNvCxnSpPr/>
          <p:nvPr/>
        </p:nvCxnSpPr>
        <p:spPr>
          <a:xfrm rot="10800000">
            <a:off x="5599375" y="510050"/>
            <a:ext cx="841200" cy="600"/>
          </a:xfrm>
          <a:prstGeom prst="straightConnector1">
            <a:avLst/>
          </a:prstGeom>
          <a:noFill/>
          <a:ln w="38100" cap="flat" cmpd="sng">
            <a:solidFill>
              <a:schemeClr val="dk2"/>
            </a:solidFill>
            <a:prstDash val="solid"/>
            <a:round/>
            <a:headEnd type="none" w="med" len="med"/>
            <a:tailEnd type="stealth" w="med" len="med"/>
          </a:ln>
        </p:spPr>
      </p:cxnSp>
      <p:sp>
        <p:nvSpPr>
          <p:cNvPr id="13" name="Google Shape;67;p14">
            <a:hlinkClick r:id="rId5" action="ppaction://hlinksldjump"/>
          </p:cNvPr>
          <p:cNvSpPr/>
          <p:nvPr/>
        </p:nvSpPr>
        <p:spPr>
          <a:xfrm>
            <a:off x="7473180" y="1139195"/>
            <a:ext cx="1184700" cy="508826"/>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a:t>
            </a:r>
            <a:r>
              <a:rPr lang="en-GB" sz="1200" dirty="0">
                <a:latin typeface="Calibri"/>
                <a:ea typeface="Calibri"/>
                <a:cs typeface="Calibri"/>
                <a:sym typeface="Calibri"/>
              </a:rPr>
              <a:t>סדר</a:t>
            </a:r>
            <a:r>
              <a:rPr lang="he-IL" sz="1200" dirty="0">
                <a:latin typeface="Calibri"/>
                <a:ea typeface="Calibri"/>
                <a:cs typeface="Calibri"/>
                <a:sym typeface="Calibri"/>
              </a:rPr>
              <a:t> </a:t>
            </a:r>
            <a:r>
              <a:rPr lang="en-GB" sz="1200" dirty="0">
                <a:latin typeface="Calibri"/>
                <a:ea typeface="Calibri"/>
                <a:cs typeface="Calibri"/>
                <a:sym typeface="Calibri"/>
              </a:rPr>
              <a:t> האירועים</a:t>
            </a:r>
            <a:endParaRPr sz="1200" dirty="0">
              <a:latin typeface="Calibri"/>
              <a:ea typeface="Calibri"/>
              <a:cs typeface="Calibri"/>
              <a:sym typeface="Calibri"/>
            </a:endParaRPr>
          </a:p>
        </p:txBody>
      </p:sp>
      <p:sp>
        <p:nvSpPr>
          <p:cNvPr id="14" name="Google Shape;68;p14">
            <a:hlinkClick r:id="rId6" action="ppaction://hlinksldjump"/>
          </p:cNvPr>
          <p:cNvSpPr/>
          <p:nvPr/>
        </p:nvSpPr>
        <p:spPr>
          <a:xfrm>
            <a:off x="7473180" y="2387083"/>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en-GB" sz="1200" dirty="0" err="1">
                <a:latin typeface="Calibri"/>
                <a:ea typeface="Calibri"/>
                <a:cs typeface="Calibri"/>
                <a:sym typeface="Calibri"/>
              </a:rPr>
              <a:t>עיצוב</a:t>
            </a:r>
            <a:r>
              <a:rPr lang="en-GB" sz="1200" dirty="0">
                <a:latin typeface="Calibri"/>
                <a:ea typeface="Calibri"/>
                <a:cs typeface="Calibri"/>
                <a:sym typeface="Calibri"/>
              </a:rPr>
              <a:t> </a:t>
            </a:r>
            <a:r>
              <a:rPr lang="en-GB" sz="1200" dirty="0" err="1">
                <a:latin typeface="Calibri"/>
                <a:ea typeface="Calibri"/>
                <a:cs typeface="Calibri"/>
                <a:sym typeface="Calibri"/>
              </a:rPr>
              <a:t>הדמויות</a:t>
            </a:r>
            <a:endParaRPr sz="1200" dirty="0">
              <a:latin typeface="Calibri"/>
              <a:ea typeface="Calibri"/>
              <a:cs typeface="Calibri"/>
              <a:sym typeface="Calibri"/>
            </a:endParaRPr>
          </a:p>
        </p:txBody>
      </p:sp>
      <p:sp>
        <p:nvSpPr>
          <p:cNvPr id="15" name="Google Shape;69;p14">
            <a:hlinkClick r:id="rId7" action="ppaction://hlinksldjump"/>
          </p:cNvPr>
          <p:cNvSpPr/>
          <p:nvPr/>
        </p:nvSpPr>
        <p:spPr>
          <a:xfrm>
            <a:off x="7473180" y="3001081"/>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מאפייני המספר ונקודת המבט</a:t>
            </a:r>
          </a:p>
        </p:txBody>
      </p:sp>
      <p:sp>
        <p:nvSpPr>
          <p:cNvPr id="16" name="Google Shape;70;p14">
            <a:hlinkClick r:id="rId8" action="ppaction://hlinksldjump"/>
          </p:cNvPr>
          <p:cNvSpPr/>
          <p:nvPr/>
        </p:nvSpPr>
        <p:spPr>
          <a:xfrm>
            <a:off x="7473180" y="3615079"/>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לשון הטקסט</a:t>
            </a:r>
          </a:p>
        </p:txBody>
      </p:sp>
      <p:sp>
        <p:nvSpPr>
          <p:cNvPr id="17" name="Google Shape;71;p14">
            <a:hlinkClick r:id="rId9" action="ppaction://hlinksldjump"/>
          </p:cNvPr>
          <p:cNvSpPr/>
          <p:nvPr/>
        </p:nvSpPr>
        <p:spPr>
          <a:xfrm>
            <a:off x="7473180" y="1766834"/>
            <a:ext cx="1184700" cy="4869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מהימנות סיבתית </a:t>
            </a:r>
            <a:endParaRPr sz="1200" dirty="0">
              <a:solidFill>
                <a:schemeClr val="tx1"/>
              </a:solidFill>
              <a:highlight>
                <a:srgbClr val="FFFF00"/>
              </a:highlight>
              <a:latin typeface="Calibri"/>
              <a:ea typeface="Calibri"/>
              <a:cs typeface="Calibri"/>
              <a:sym typeface="Calibri"/>
            </a:endParaRPr>
          </a:p>
        </p:txBody>
      </p:sp>
      <p:sp>
        <p:nvSpPr>
          <p:cNvPr id="18" name="Google Shape;88;p15"/>
          <p:cNvSpPr/>
          <p:nvPr/>
        </p:nvSpPr>
        <p:spPr>
          <a:xfrm>
            <a:off x="1017061" y="225494"/>
            <a:ext cx="4491795" cy="5691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lnSpc>
                <a:spcPct val="100000"/>
              </a:lnSpc>
              <a:spcBef>
                <a:spcPts val="0"/>
              </a:spcBef>
              <a:spcAft>
                <a:spcPts val="0"/>
              </a:spcAft>
              <a:buNone/>
            </a:pPr>
            <a:r>
              <a:rPr lang="he-IL" sz="1200" dirty="0">
                <a:latin typeface="Calibri"/>
                <a:ea typeface="Calibri"/>
                <a:cs typeface="Calibri"/>
                <a:sym typeface="Calibri"/>
              </a:rPr>
              <a:t>ההיבטים הבולטים של הסיפורת הם ארגון סיפור המעשה, עיצוב הדמויות, הסִיפֵּר (=הנרטיב; המהלך העלילתי והרעיוני שבבסיס הסיפור) והרובד הלשוני-סגנוני. היבטים אלה מגדירים קריטריונים בסיסיים להערכת כל יצירת ספרות.</a:t>
            </a:r>
          </a:p>
        </p:txBody>
      </p:sp>
      <p:sp>
        <p:nvSpPr>
          <p:cNvPr id="3" name="מלבן 2">
            <a:extLst>
              <a:ext uri="{FF2B5EF4-FFF2-40B4-BE49-F238E27FC236}">
                <a16:creationId xmlns:a16="http://schemas.microsoft.com/office/drawing/2014/main" id="{5B4EB106-1591-4DD8-9F67-925F9B19AACB}"/>
              </a:ext>
            </a:extLst>
          </p:cNvPr>
          <p:cNvSpPr/>
          <p:nvPr/>
        </p:nvSpPr>
        <p:spPr>
          <a:xfrm>
            <a:off x="484470" y="4138798"/>
            <a:ext cx="3021624" cy="184666"/>
          </a:xfrm>
          <a:prstGeom prst="rect">
            <a:avLst/>
          </a:prstGeom>
        </p:spPr>
        <p:txBody>
          <a:bodyPr wrap="square">
            <a:spAutoFit/>
          </a:bodyPr>
          <a:lstStyle/>
          <a:p>
            <a:pPr algn="r" rtl="1"/>
            <a:r>
              <a:rPr lang="he-IL" sz="600" dirty="0"/>
              <a:t>מאיר שלו, צייר: יוסי אבולעפיה, הטרקטור בארגז-החול, 1995. (</a:t>
            </a:r>
            <a:r>
              <a:rPr lang="en-US" sz="600" dirty="0"/>
              <a:t>C</a:t>
            </a:r>
            <a:r>
              <a:rPr lang="he-IL" sz="600" dirty="0"/>
              <a:t>) עם עובד.</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p:nvPr/>
        </p:nvSpPr>
        <p:spPr>
          <a:xfrm>
            <a:off x="6440575" y="161600"/>
            <a:ext cx="2470200" cy="698100"/>
          </a:xfrm>
          <a:prstGeom prst="roundRect">
            <a:avLst>
              <a:gd name="adj" fmla="val 20692"/>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a:latin typeface="Calibri"/>
                <a:ea typeface="Calibri"/>
                <a:cs typeface="Calibri"/>
                <a:sym typeface="Calibri"/>
              </a:rPr>
              <a:t>שיקולי בחירה הקשורים לטקסט ולערך האסתטי של היצירה</a:t>
            </a:r>
            <a:endParaRPr sz="1500">
              <a:latin typeface="Calibri"/>
              <a:ea typeface="Calibri"/>
              <a:cs typeface="Calibri"/>
              <a:sym typeface="Calibri"/>
            </a:endParaRPr>
          </a:p>
        </p:txBody>
      </p:sp>
      <p:sp>
        <p:nvSpPr>
          <p:cNvPr id="119" name="Google Shape;119;p17"/>
          <p:cNvSpPr txBox="1"/>
          <p:nvPr/>
        </p:nvSpPr>
        <p:spPr>
          <a:xfrm>
            <a:off x="3119689" y="1153137"/>
            <a:ext cx="4178933" cy="3405517"/>
          </a:xfrm>
          <a:prstGeom prst="rect">
            <a:avLst/>
          </a:prstGeom>
          <a:noFill/>
          <a:ln>
            <a:noFill/>
          </a:ln>
        </p:spPr>
        <p:txBody>
          <a:bodyPr spcFirstLastPara="1" wrap="square" lIns="91425" tIns="91425" rIns="91425" bIns="91425" anchor="t" anchorCtr="0">
            <a:spAutoFit/>
          </a:bodyPr>
          <a:lstStyle/>
          <a:p>
            <a:pPr algn="r" rtl="1">
              <a:lnSpc>
                <a:spcPct val="115000"/>
              </a:lnSpc>
            </a:pPr>
            <a:r>
              <a:rPr lang="he-IL">
                <a:latin typeface="Calibri"/>
                <a:ea typeface="Calibri"/>
                <a:cs typeface="Calibri"/>
                <a:sym typeface="Calibri"/>
              </a:rPr>
              <a:t>ספרות הילדים היום מבקשת לעסוק בנושאים רגשיים וחברתיים, אך יש לזכור שגיל הקוראים מחייב הגבלה של אורך הסיפור ומורכבותו ומיתון העושר המילולי ורמת ההפשטה בטקסט. </a:t>
            </a:r>
            <a:endParaRPr lang="en-US">
              <a:sym typeface="Calibri"/>
            </a:endParaRPr>
          </a:p>
          <a:p>
            <a:pPr algn="r" rtl="1">
              <a:lnSpc>
                <a:spcPct val="114999"/>
              </a:lnSpc>
            </a:pPr>
            <a:endParaRPr lang="he-IL" dirty="0">
              <a:latin typeface="Calibri"/>
              <a:ea typeface="Calibri"/>
              <a:cs typeface="Calibri"/>
              <a:sym typeface="Calibri"/>
            </a:endParaRPr>
          </a:p>
          <a:p>
            <a:pPr algn="r" rtl="1">
              <a:lnSpc>
                <a:spcPct val="114999"/>
              </a:lnSpc>
            </a:pPr>
            <a:r>
              <a:rPr lang="he-IL">
                <a:latin typeface="Calibri"/>
                <a:ea typeface="Calibri"/>
                <a:cs typeface="Calibri"/>
                <a:sym typeface="Calibri"/>
              </a:rPr>
              <a:t>כדאי לבחור יצירות ספרות שבהן ההגבלות אינן פוגעות בעיצוב הדמויות, ואינן גוררות דמויות פלקטיות בלתי מהימנות והצגה פשטנית של מצבים אנושיים. הצגה סכֵמתית ופשטנית של מצבים אנושיים עלולה לעוות את תפיסת המציאות של הקוראים הצעירים. </a:t>
            </a:r>
            <a:endParaRPr lang="he-IL"/>
          </a:p>
          <a:p>
            <a:pPr marL="0" lvl="0" indent="0" algn="r" rtl="1">
              <a:lnSpc>
                <a:spcPct val="115000"/>
              </a:lnSpc>
              <a:spcBef>
                <a:spcPts val="0"/>
              </a:spcBef>
              <a:spcAft>
                <a:spcPts val="0"/>
              </a:spcAft>
              <a:buNone/>
            </a:pPr>
            <a:endParaRPr lang="he-IL">
              <a:latin typeface="Calibri"/>
              <a:ea typeface="Calibri"/>
              <a:cs typeface="Calibri"/>
              <a:sym typeface="Calibri"/>
            </a:endParaRPr>
          </a:p>
          <a:p>
            <a:pPr marL="0" lvl="0" indent="0" algn="r" rtl="1">
              <a:lnSpc>
                <a:spcPct val="115000"/>
              </a:lnSpc>
              <a:spcBef>
                <a:spcPts val="0"/>
              </a:spcBef>
              <a:spcAft>
                <a:spcPts val="0"/>
              </a:spcAft>
              <a:buNone/>
            </a:pPr>
            <a:r>
              <a:rPr lang="he-IL">
                <a:latin typeface="Calibri"/>
                <a:ea typeface="Calibri"/>
                <a:cs typeface="Calibri"/>
                <a:sym typeface="Calibri"/>
              </a:rPr>
              <a:t>דוגמה: הספר </a:t>
            </a:r>
            <a:r>
              <a:rPr lang="he-IL" b="1">
                <a:latin typeface="Calibri"/>
                <a:ea typeface="Calibri"/>
                <a:cs typeface="Calibri"/>
                <a:sym typeface="Calibri"/>
              </a:rPr>
              <a:t>איתמר פוגש ארנב</a:t>
            </a:r>
            <a:r>
              <a:rPr lang="he-IL">
                <a:latin typeface="Calibri"/>
                <a:ea typeface="Calibri"/>
                <a:cs typeface="Calibri"/>
                <a:sym typeface="Calibri"/>
              </a:rPr>
              <a:t> מדגים היטב "ספרות בעיה" שאינה לוקה ברדידוּת.</a:t>
            </a:r>
            <a:endParaRPr lang="he-IL">
              <a:latin typeface="Calibri"/>
              <a:ea typeface="Calibri"/>
              <a:cs typeface="Calibri"/>
            </a:endParaRPr>
          </a:p>
        </p:txBody>
      </p:sp>
      <p:sp>
        <p:nvSpPr>
          <p:cNvPr id="120" name="Google Shape;120;p17">
            <a:hlinkClick r:id="rId3" action="ppaction://hlinksldjump"/>
          </p:cNvPr>
          <p:cNvSpPr/>
          <p:nvPr/>
        </p:nvSpPr>
        <p:spPr>
          <a:xfrm>
            <a:off x="64300" y="4618400"/>
            <a:ext cx="835800" cy="525000"/>
          </a:xfrm>
          <a:prstGeom prst="lef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חזרה</a:t>
            </a:r>
            <a:endParaRPr/>
          </a:p>
        </p:txBody>
      </p:sp>
      <p:pic>
        <p:nvPicPr>
          <p:cNvPr id="121" name="Google Shape;121;p17"/>
          <p:cNvPicPr preferRelativeResize="0"/>
          <p:nvPr/>
        </p:nvPicPr>
        <p:blipFill>
          <a:blip r:embed="rId4">
            <a:alphaModFix/>
          </a:blip>
          <a:stretch>
            <a:fillRect/>
          </a:stretch>
        </p:blipFill>
        <p:spPr>
          <a:xfrm>
            <a:off x="440514" y="998913"/>
            <a:ext cx="2522322" cy="2979062"/>
          </a:xfrm>
          <a:prstGeom prst="rect">
            <a:avLst/>
          </a:prstGeom>
          <a:noFill/>
          <a:ln>
            <a:noFill/>
          </a:ln>
        </p:spPr>
      </p:pic>
      <p:cxnSp>
        <p:nvCxnSpPr>
          <p:cNvPr id="122" name="Google Shape;122;p17"/>
          <p:cNvCxnSpPr>
            <a:stCxn id="112" idx="1"/>
          </p:cNvCxnSpPr>
          <p:nvPr/>
        </p:nvCxnSpPr>
        <p:spPr>
          <a:xfrm rot="10800000">
            <a:off x="5599375" y="510050"/>
            <a:ext cx="841200" cy="600"/>
          </a:xfrm>
          <a:prstGeom prst="straightConnector1">
            <a:avLst/>
          </a:prstGeom>
          <a:noFill/>
          <a:ln w="38100" cap="flat" cmpd="sng">
            <a:solidFill>
              <a:schemeClr val="dk2"/>
            </a:solidFill>
            <a:prstDash val="solid"/>
            <a:round/>
            <a:headEnd type="none" w="med" len="med"/>
            <a:tailEnd type="stealth" w="med" len="med"/>
          </a:ln>
        </p:spPr>
      </p:cxnSp>
      <p:sp>
        <p:nvSpPr>
          <p:cNvPr id="13" name="Google Shape;67;p14">
            <a:hlinkClick r:id="rId5" action="ppaction://hlinksldjump"/>
          </p:cNvPr>
          <p:cNvSpPr/>
          <p:nvPr/>
        </p:nvSpPr>
        <p:spPr>
          <a:xfrm>
            <a:off x="7612328" y="1153137"/>
            <a:ext cx="1184700" cy="508826"/>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a:t>
            </a:r>
            <a:r>
              <a:rPr lang="en-GB" sz="1200" dirty="0">
                <a:latin typeface="Calibri"/>
                <a:ea typeface="Calibri"/>
                <a:cs typeface="Calibri"/>
                <a:sym typeface="Calibri"/>
              </a:rPr>
              <a:t>סדר</a:t>
            </a:r>
            <a:r>
              <a:rPr lang="he-IL" sz="1200" dirty="0">
                <a:latin typeface="Calibri"/>
                <a:ea typeface="Calibri"/>
                <a:cs typeface="Calibri"/>
                <a:sym typeface="Calibri"/>
              </a:rPr>
              <a:t> </a:t>
            </a:r>
            <a:r>
              <a:rPr lang="en-GB" sz="1200" dirty="0">
                <a:latin typeface="Calibri"/>
                <a:ea typeface="Calibri"/>
                <a:cs typeface="Calibri"/>
                <a:sym typeface="Calibri"/>
              </a:rPr>
              <a:t> האירועים</a:t>
            </a:r>
            <a:endParaRPr sz="1200" dirty="0">
              <a:latin typeface="Calibri"/>
              <a:ea typeface="Calibri"/>
              <a:cs typeface="Calibri"/>
              <a:sym typeface="Calibri"/>
            </a:endParaRPr>
          </a:p>
        </p:txBody>
      </p:sp>
      <p:sp>
        <p:nvSpPr>
          <p:cNvPr id="14" name="Google Shape;68;p14">
            <a:hlinkClick r:id="rId6" action="ppaction://hlinksldjump"/>
          </p:cNvPr>
          <p:cNvSpPr/>
          <p:nvPr/>
        </p:nvSpPr>
        <p:spPr>
          <a:xfrm>
            <a:off x="7612328" y="2401025"/>
            <a:ext cx="1184700" cy="4869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en-GB" sz="1200" dirty="0" err="1">
                <a:latin typeface="Calibri"/>
                <a:ea typeface="Calibri"/>
                <a:cs typeface="Calibri"/>
                <a:sym typeface="Calibri"/>
              </a:rPr>
              <a:t>עיצוב</a:t>
            </a:r>
            <a:r>
              <a:rPr lang="en-GB" sz="1200" dirty="0">
                <a:latin typeface="Calibri"/>
                <a:ea typeface="Calibri"/>
                <a:cs typeface="Calibri"/>
                <a:sym typeface="Calibri"/>
              </a:rPr>
              <a:t> </a:t>
            </a:r>
            <a:r>
              <a:rPr lang="en-GB" sz="1200" dirty="0" err="1">
                <a:latin typeface="Calibri"/>
                <a:ea typeface="Calibri"/>
                <a:cs typeface="Calibri"/>
                <a:sym typeface="Calibri"/>
              </a:rPr>
              <a:t>הדמויות</a:t>
            </a:r>
            <a:endParaRPr sz="1200" dirty="0">
              <a:latin typeface="Calibri"/>
              <a:ea typeface="Calibri"/>
              <a:cs typeface="Calibri"/>
              <a:sym typeface="Calibri"/>
            </a:endParaRPr>
          </a:p>
        </p:txBody>
      </p:sp>
      <p:sp>
        <p:nvSpPr>
          <p:cNvPr id="15" name="Google Shape;69;p14">
            <a:hlinkClick r:id="rId7" action="ppaction://hlinksldjump"/>
          </p:cNvPr>
          <p:cNvSpPr/>
          <p:nvPr/>
        </p:nvSpPr>
        <p:spPr>
          <a:xfrm>
            <a:off x="7612328" y="3015023"/>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מאפייני המספר ונקודת המבט</a:t>
            </a:r>
          </a:p>
        </p:txBody>
      </p:sp>
      <p:sp>
        <p:nvSpPr>
          <p:cNvPr id="16" name="Google Shape;70;p14">
            <a:hlinkClick r:id="rId8" action="ppaction://hlinksldjump"/>
          </p:cNvPr>
          <p:cNvSpPr/>
          <p:nvPr/>
        </p:nvSpPr>
        <p:spPr>
          <a:xfrm>
            <a:off x="7612328" y="3629021"/>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לשון הטקסט</a:t>
            </a:r>
          </a:p>
        </p:txBody>
      </p:sp>
      <p:sp>
        <p:nvSpPr>
          <p:cNvPr id="17" name="Google Shape;71;p14">
            <a:hlinkClick r:id="rId9" action="ppaction://hlinksldjump"/>
          </p:cNvPr>
          <p:cNvSpPr/>
          <p:nvPr/>
        </p:nvSpPr>
        <p:spPr>
          <a:xfrm>
            <a:off x="7612328" y="1780776"/>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מהימנות סיבתית </a:t>
            </a:r>
            <a:endParaRPr sz="1200" dirty="0">
              <a:solidFill>
                <a:schemeClr val="tx1"/>
              </a:solidFill>
              <a:highlight>
                <a:srgbClr val="FFFF00"/>
              </a:highlight>
              <a:latin typeface="Calibri"/>
              <a:ea typeface="Calibri"/>
              <a:cs typeface="Calibri"/>
              <a:sym typeface="Calibri"/>
            </a:endParaRPr>
          </a:p>
        </p:txBody>
      </p:sp>
      <p:sp>
        <p:nvSpPr>
          <p:cNvPr id="18" name="Google Shape;88;p15"/>
          <p:cNvSpPr/>
          <p:nvPr/>
        </p:nvSpPr>
        <p:spPr>
          <a:xfrm>
            <a:off x="1030313" y="225494"/>
            <a:ext cx="4491795" cy="5691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lnSpc>
                <a:spcPct val="100000"/>
              </a:lnSpc>
              <a:spcBef>
                <a:spcPts val="0"/>
              </a:spcBef>
              <a:spcAft>
                <a:spcPts val="0"/>
              </a:spcAft>
              <a:buNone/>
            </a:pPr>
            <a:r>
              <a:rPr lang="he-IL" sz="1200" dirty="0">
                <a:latin typeface="Calibri"/>
                <a:ea typeface="Calibri"/>
                <a:cs typeface="Calibri"/>
                <a:sym typeface="Calibri"/>
              </a:rPr>
              <a:t>ההיבטים הבולטים של הסיפורת הם ארגון סיפור המעשה, עיצוב הדמויות, הסִיפֵּר (=הנרטיב; המהלך העלילתי והרעיוני שבבסיס הסיפור) והרובד הלשוני-סגנוני. היבטים אלה מגדירים קריטריונים בסיסיים להערכת כל יצירת ספרות.</a:t>
            </a:r>
          </a:p>
        </p:txBody>
      </p:sp>
      <p:sp>
        <p:nvSpPr>
          <p:cNvPr id="2" name="מלבן 1">
            <a:extLst>
              <a:ext uri="{FF2B5EF4-FFF2-40B4-BE49-F238E27FC236}">
                <a16:creationId xmlns:a16="http://schemas.microsoft.com/office/drawing/2014/main" id="{4EB4EF3D-C1F7-4950-A0F9-1434E1553956}"/>
              </a:ext>
            </a:extLst>
          </p:cNvPr>
          <p:cNvSpPr/>
          <p:nvPr/>
        </p:nvSpPr>
        <p:spPr>
          <a:xfrm>
            <a:off x="440514" y="3997617"/>
            <a:ext cx="2522322" cy="184666"/>
          </a:xfrm>
          <a:prstGeom prst="rect">
            <a:avLst/>
          </a:prstGeom>
        </p:spPr>
        <p:txBody>
          <a:bodyPr wrap="square">
            <a:spAutoFit/>
          </a:bodyPr>
          <a:lstStyle/>
          <a:p>
            <a:pPr algn="r" rtl="1"/>
            <a:r>
              <a:rPr lang="he-IL" sz="600" dirty="0"/>
              <a:t>דויד גרוסמן, איתמר פוגש ארנב, 1998. (</a:t>
            </a:r>
            <a:r>
              <a:rPr lang="en-US" sz="600" dirty="0"/>
              <a:t>C</a:t>
            </a:r>
            <a:r>
              <a:rPr lang="he-IL" sz="600" dirty="0"/>
              <a:t>) עם עובד.</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p:nvPr/>
        </p:nvSpPr>
        <p:spPr>
          <a:xfrm>
            <a:off x="6440575" y="161600"/>
            <a:ext cx="2470200" cy="698100"/>
          </a:xfrm>
          <a:prstGeom prst="roundRect">
            <a:avLst>
              <a:gd name="adj" fmla="val 20692"/>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a:latin typeface="Calibri"/>
                <a:ea typeface="Calibri"/>
                <a:cs typeface="Calibri"/>
                <a:sym typeface="Calibri"/>
              </a:rPr>
              <a:t>שיקולי בחירה הקשורים לטקסט ולערך האסתטי של היצירה</a:t>
            </a:r>
            <a:endParaRPr sz="1500">
              <a:latin typeface="Calibri"/>
              <a:ea typeface="Calibri"/>
              <a:cs typeface="Calibri"/>
              <a:sym typeface="Calibri"/>
            </a:endParaRPr>
          </a:p>
        </p:txBody>
      </p:sp>
      <p:sp>
        <p:nvSpPr>
          <p:cNvPr id="134" name="Google Shape;134;p18"/>
          <p:cNvSpPr txBox="1"/>
          <p:nvPr/>
        </p:nvSpPr>
        <p:spPr>
          <a:xfrm>
            <a:off x="3077356" y="1181359"/>
            <a:ext cx="3903766" cy="3405517"/>
          </a:xfrm>
          <a:prstGeom prst="rect">
            <a:avLst/>
          </a:prstGeom>
          <a:noFill/>
          <a:ln>
            <a:noFill/>
          </a:ln>
        </p:spPr>
        <p:txBody>
          <a:bodyPr spcFirstLastPara="1" wrap="square" lIns="91425" tIns="91425" rIns="91425" bIns="91425" anchor="t" anchorCtr="0">
            <a:spAutoFit/>
          </a:bodyPr>
          <a:lstStyle/>
          <a:p>
            <a:pPr algn="r" rtl="1">
              <a:lnSpc>
                <a:spcPct val="115000"/>
              </a:lnSpc>
            </a:pPr>
            <a:r>
              <a:rPr lang="he-IL" dirty="0">
                <a:latin typeface="Calibri"/>
                <a:ea typeface="Calibri"/>
                <a:cs typeface="Calibri"/>
                <a:sym typeface="Calibri"/>
              </a:rPr>
              <a:t>ברוב הסיפורים לילדים יש מְסַפֵּר בגוף שלישי, יודע-כול, שאינו מעורב בעלילה ומשדר אובייקטיביות, שמוביל את גיבורי הסיפור ואת הקוראים אל הפתרון. </a:t>
            </a:r>
            <a:endParaRPr lang="en-US" dirty="0">
              <a:sym typeface="Calibri"/>
            </a:endParaRPr>
          </a:p>
          <a:p>
            <a:pPr algn="r" rtl="1">
              <a:lnSpc>
                <a:spcPct val="114999"/>
              </a:lnSpc>
            </a:pPr>
            <a:endParaRPr lang="he-IL" dirty="0">
              <a:latin typeface="Calibri"/>
              <a:ea typeface="Calibri"/>
              <a:cs typeface="Calibri"/>
              <a:sym typeface="Calibri"/>
            </a:endParaRPr>
          </a:p>
          <a:p>
            <a:pPr marL="0" lvl="0" indent="0" algn="r" rtl="1">
              <a:lnSpc>
                <a:spcPct val="114999"/>
              </a:lnSpc>
              <a:spcBef>
                <a:spcPts val="0"/>
              </a:spcBef>
              <a:spcAft>
                <a:spcPts val="0"/>
              </a:spcAft>
              <a:buNone/>
            </a:pPr>
            <a:r>
              <a:rPr lang="he-IL" dirty="0">
                <a:latin typeface="Calibri"/>
                <a:ea typeface="Calibri"/>
                <a:cs typeface="Calibri"/>
                <a:sym typeface="Calibri"/>
              </a:rPr>
              <a:t>כדאי להפגיש את הקוראים הצעירים גם עם סיפורים הנמסרים בדרכים שונות; בגוף ראשון (למשל סיפור הכתוב כמו יומן), או ללא דמות מְסַפֵּר, כשאת הסיפור מקדמים הדיאלוג בין הדמויות והאיורים.</a:t>
            </a:r>
            <a:endParaRPr lang="he-IL" dirty="0"/>
          </a:p>
          <a:p>
            <a:pPr marL="0" lvl="0" indent="0" algn="r" rtl="1">
              <a:lnSpc>
                <a:spcPct val="115000"/>
              </a:lnSpc>
              <a:spcBef>
                <a:spcPts val="0"/>
              </a:spcBef>
              <a:spcAft>
                <a:spcPts val="0"/>
              </a:spcAft>
              <a:buNone/>
            </a:pPr>
            <a:endParaRPr lang="he-IL" dirty="0">
              <a:latin typeface="Calibri"/>
              <a:ea typeface="Calibri"/>
              <a:cs typeface="Calibri"/>
              <a:sym typeface="Calibri"/>
            </a:endParaRPr>
          </a:p>
          <a:p>
            <a:pPr lvl="0" algn="r" rtl="1">
              <a:lnSpc>
                <a:spcPct val="115000"/>
              </a:lnSpc>
            </a:pPr>
            <a:r>
              <a:rPr lang="he-IL" dirty="0">
                <a:latin typeface="Calibri"/>
                <a:ea typeface="Calibri"/>
                <a:cs typeface="Calibri"/>
                <a:sym typeface="Calibri"/>
              </a:rPr>
              <a:t>לדוגמה: הספר </a:t>
            </a:r>
            <a:r>
              <a:rPr lang="he-IL" b="1" dirty="0">
                <a:latin typeface="Calibri"/>
                <a:ea typeface="Calibri"/>
                <a:cs typeface="Calibri"/>
                <a:sym typeface="Calibri"/>
              </a:rPr>
              <a:t>מי שתה לי?</a:t>
            </a:r>
            <a:r>
              <a:rPr lang="he-IL" dirty="0">
                <a:latin typeface="Calibri"/>
                <a:ea typeface="Calibri"/>
                <a:cs typeface="Calibri"/>
                <a:sym typeface="Calibri"/>
              </a:rPr>
              <a:t> מציג נרטיב מקורי המוותר כליל על מְסַפֵּר. זהו מעין קומיקס מורחב המתאר שיחה המתפתחת בין ילד לאביו לאחר שהילד שואל מי שתה את המיץ שהיה במקרר. </a:t>
            </a:r>
            <a:endParaRPr lang="he-IL" dirty="0">
              <a:solidFill>
                <a:srgbClr val="FF0000"/>
              </a:solidFill>
              <a:highlight>
                <a:srgbClr val="FFFF00"/>
              </a:highlight>
              <a:latin typeface="Calibri"/>
              <a:ea typeface="Calibri"/>
              <a:cs typeface="Calibri"/>
            </a:endParaRPr>
          </a:p>
        </p:txBody>
      </p:sp>
      <p:sp>
        <p:nvSpPr>
          <p:cNvPr id="135" name="Google Shape;135;p18">
            <a:hlinkClick r:id="rId3" action="ppaction://hlinksldjump"/>
          </p:cNvPr>
          <p:cNvSpPr/>
          <p:nvPr/>
        </p:nvSpPr>
        <p:spPr>
          <a:xfrm>
            <a:off x="64300" y="4618400"/>
            <a:ext cx="835800" cy="525000"/>
          </a:xfrm>
          <a:prstGeom prst="lef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חזרה</a:t>
            </a:r>
            <a:endParaRPr/>
          </a:p>
        </p:txBody>
      </p:sp>
      <p:cxnSp>
        <p:nvCxnSpPr>
          <p:cNvPr id="136" name="Google Shape;136;p18"/>
          <p:cNvCxnSpPr>
            <a:stCxn id="127" idx="1"/>
          </p:cNvCxnSpPr>
          <p:nvPr/>
        </p:nvCxnSpPr>
        <p:spPr>
          <a:xfrm rot="10800000">
            <a:off x="5599375" y="510050"/>
            <a:ext cx="841200" cy="600"/>
          </a:xfrm>
          <a:prstGeom prst="straightConnector1">
            <a:avLst/>
          </a:prstGeom>
          <a:noFill/>
          <a:ln w="38100" cap="flat" cmpd="sng">
            <a:solidFill>
              <a:schemeClr val="dk2"/>
            </a:solidFill>
            <a:prstDash val="solid"/>
            <a:round/>
            <a:headEnd type="none" w="med" len="med"/>
            <a:tailEnd type="stealth" w="med" len="med"/>
          </a:ln>
        </p:spPr>
      </p:cxnSp>
      <p:sp>
        <p:nvSpPr>
          <p:cNvPr id="13" name="Google Shape;67;p14">
            <a:hlinkClick r:id="rId4" action="ppaction://hlinksldjump"/>
          </p:cNvPr>
          <p:cNvSpPr/>
          <p:nvPr/>
        </p:nvSpPr>
        <p:spPr>
          <a:xfrm>
            <a:off x="7466554" y="1181359"/>
            <a:ext cx="1184700" cy="508826"/>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a:t>
            </a:r>
            <a:r>
              <a:rPr lang="en-GB" sz="1200" dirty="0">
                <a:latin typeface="Calibri"/>
                <a:ea typeface="Calibri"/>
                <a:cs typeface="Calibri"/>
                <a:sym typeface="Calibri"/>
              </a:rPr>
              <a:t>סדר</a:t>
            </a:r>
            <a:r>
              <a:rPr lang="he-IL" sz="1200" dirty="0">
                <a:latin typeface="Calibri"/>
                <a:ea typeface="Calibri"/>
                <a:cs typeface="Calibri"/>
                <a:sym typeface="Calibri"/>
              </a:rPr>
              <a:t> </a:t>
            </a:r>
            <a:r>
              <a:rPr lang="en-GB" sz="1200" dirty="0">
                <a:latin typeface="Calibri"/>
                <a:ea typeface="Calibri"/>
                <a:cs typeface="Calibri"/>
                <a:sym typeface="Calibri"/>
              </a:rPr>
              <a:t> האירועים</a:t>
            </a:r>
            <a:endParaRPr sz="1200" dirty="0">
              <a:latin typeface="Calibri"/>
              <a:ea typeface="Calibri"/>
              <a:cs typeface="Calibri"/>
              <a:sym typeface="Calibri"/>
            </a:endParaRPr>
          </a:p>
        </p:txBody>
      </p:sp>
      <p:sp>
        <p:nvSpPr>
          <p:cNvPr id="14" name="Google Shape;68;p14">
            <a:hlinkClick r:id="rId5" action="ppaction://hlinksldjump"/>
          </p:cNvPr>
          <p:cNvSpPr/>
          <p:nvPr/>
        </p:nvSpPr>
        <p:spPr>
          <a:xfrm>
            <a:off x="7466554" y="2429247"/>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en-GB" sz="1200" dirty="0" err="1">
                <a:latin typeface="Calibri"/>
                <a:ea typeface="Calibri"/>
                <a:cs typeface="Calibri"/>
                <a:sym typeface="Calibri"/>
              </a:rPr>
              <a:t>עיצוב</a:t>
            </a:r>
            <a:r>
              <a:rPr lang="en-GB" sz="1200" dirty="0">
                <a:latin typeface="Calibri"/>
                <a:ea typeface="Calibri"/>
                <a:cs typeface="Calibri"/>
                <a:sym typeface="Calibri"/>
              </a:rPr>
              <a:t> </a:t>
            </a:r>
            <a:r>
              <a:rPr lang="en-GB" sz="1200" dirty="0" err="1">
                <a:latin typeface="Calibri"/>
                <a:ea typeface="Calibri"/>
                <a:cs typeface="Calibri"/>
                <a:sym typeface="Calibri"/>
              </a:rPr>
              <a:t>הדמויות</a:t>
            </a:r>
            <a:endParaRPr sz="1200" dirty="0">
              <a:latin typeface="Calibri"/>
              <a:ea typeface="Calibri"/>
              <a:cs typeface="Calibri"/>
              <a:sym typeface="Calibri"/>
            </a:endParaRPr>
          </a:p>
        </p:txBody>
      </p:sp>
      <p:sp>
        <p:nvSpPr>
          <p:cNvPr id="15" name="Google Shape;69;p14">
            <a:hlinkClick r:id="rId6" action="ppaction://hlinksldjump"/>
          </p:cNvPr>
          <p:cNvSpPr/>
          <p:nvPr/>
        </p:nvSpPr>
        <p:spPr>
          <a:xfrm>
            <a:off x="7466554" y="3043245"/>
            <a:ext cx="1184700" cy="4869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מאפייני המספר ונקודת המבט</a:t>
            </a:r>
          </a:p>
        </p:txBody>
      </p:sp>
      <p:sp>
        <p:nvSpPr>
          <p:cNvPr id="16" name="Google Shape;70;p14">
            <a:hlinkClick r:id="rId7" action="ppaction://hlinksldjump"/>
          </p:cNvPr>
          <p:cNvSpPr/>
          <p:nvPr/>
        </p:nvSpPr>
        <p:spPr>
          <a:xfrm>
            <a:off x="7466554" y="3657243"/>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לשון הטקסט</a:t>
            </a:r>
          </a:p>
        </p:txBody>
      </p:sp>
      <p:sp>
        <p:nvSpPr>
          <p:cNvPr id="17" name="Google Shape;71;p14">
            <a:hlinkClick r:id="rId8" action="ppaction://hlinksldjump"/>
          </p:cNvPr>
          <p:cNvSpPr/>
          <p:nvPr/>
        </p:nvSpPr>
        <p:spPr>
          <a:xfrm>
            <a:off x="7466554" y="1808998"/>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מהימנות סיבתית </a:t>
            </a:r>
            <a:endParaRPr sz="1200" dirty="0">
              <a:solidFill>
                <a:schemeClr val="tx1"/>
              </a:solidFill>
              <a:highlight>
                <a:srgbClr val="FFFF00"/>
              </a:highlight>
              <a:latin typeface="Calibri"/>
              <a:ea typeface="Calibri"/>
              <a:cs typeface="Calibri"/>
              <a:sym typeface="Calibri"/>
            </a:endParaRPr>
          </a:p>
        </p:txBody>
      </p:sp>
      <p:sp>
        <p:nvSpPr>
          <p:cNvPr id="18" name="Google Shape;88;p15"/>
          <p:cNvSpPr/>
          <p:nvPr/>
        </p:nvSpPr>
        <p:spPr>
          <a:xfrm>
            <a:off x="1010435" y="225494"/>
            <a:ext cx="4491795" cy="5691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lnSpc>
                <a:spcPct val="100000"/>
              </a:lnSpc>
              <a:spcBef>
                <a:spcPts val="0"/>
              </a:spcBef>
              <a:spcAft>
                <a:spcPts val="0"/>
              </a:spcAft>
              <a:buNone/>
            </a:pPr>
            <a:r>
              <a:rPr lang="he-IL" sz="1200" dirty="0">
                <a:latin typeface="Calibri"/>
                <a:ea typeface="Calibri"/>
                <a:cs typeface="Calibri"/>
                <a:sym typeface="Calibri"/>
              </a:rPr>
              <a:t>ההיבטים הבולטים של הסיפורת הם ארגון סיפור המעשה, עיצוב הדמויות, הסִיפֵּר (=הנרטיב; המהלך העלילתי והרעיוני שבבסיס הסיפור) והרובד הלשוני-סגנוני. היבטים אלה מגדירים קריטריונים בסיסיים להערכת כל יצירת ספרות.</a:t>
            </a:r>
          </a:p>
        </p:txBody>
      </p:sp>
      <p:pic>
        <p:nvPicPr>
          <p:cNvPr id="3" name="תמונה 2"/>
          <p:cNvPicPr>
            <a:picLocks noChangeAspect="1"/>
          </p:cNvPicPr>
          <p:nvPr/>
        </p:nvPicPr>
        <p:blipFill>
          <a:blip r:embed="rId9"/>
          <a:stretch>
            <a:fillRect/>
          </a:stretch>
        </p:blipFill>
        <p:spPr>
          <a:xfrm>
            <a:off x="216936" y="1435772"/>
            <a:ext cx="2805388" cy="2362432"/>
          </a:xfrm>
          <a:prstGeom prst="rect">
            <a:avLst/>
          </a:prstGeom>
        </p:spPr>
      </p:pic>
      <p:sp>
        <p:nvSpPr>
          <p:cNvPr id="2" name="מלבן 1">
            <a:extLst>
              <a:ext uri="{FF2B5EF4-FFF2-40B4-BE49-F238E27FC236}">
                <a16:creationId xmlns:a16="http://schemas.microsoft.com/office/drawing/2014/main" id="{F4983D15-3148-48CB-81F1-9C5A95963D0E}"/>
              </a:ext>
            </a:extLst>
          </p:cNvPr>
          <p:cNvSpPr/>
          <p:nvPr/>
        </p:nvSpPr>
        <p:spPr>
          <a:xfrm>
            <a:off x="216937" y="3827715"/>
            <a:ext cx="2805388" cy="184666"/>
          </a:xfrm>
          <a:prstGeom prst="rect">
            <a:avLst/>
          </a:prstGeom>
        </p:spPr>
        <p:txBody>
          <a:bodyPr wrap="square">
            <a:spAutoFit/>
          </a:bodyPr>
          <a:lstStyle/>
          <a:p>
            <a:pPr algn="r" rtl="1"/>
            <a:r>
              <a:rPr lang="he-IL" sz="600" dirty="0"/>
              <a:t>שהם </a:t>
            </a:r>
            <a:r>
              <a:rPr lang="he-IL" sz="600" dirty="0" err="1"/>
              <a:t>סמיט</a:t>
            </a:r>
            <a:r>
              <a:rPr lang="he-IL" sz="600" dirty="0"/>
              <a:t>, מי שתה לי? איור: </a:t>
            </a:r>
            <a:r>
              <a:rPr lang="he-IL" sz="600" dirty="0" err="1"/>
              <a:t>רותו</a:t>
            </a:r>
            <a:r>
              <a:rPr lang="he-IL" sz="600" dirty="0"/>
              <a:t> מודן, 2004. (</a:t>
            </a:r>
            <a:r>
              <a:rPr lang="en-US" sz="600" dirty="0"/>
              <a:t>C</a:t>
            </a:r>
            <a:r>
              <a:rPr lang="he-IL" sz="600" dirty="0"/>
              <a:t>) הוצאת הקיבוץ המאוחד.</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p:nvPr/>
        </p:nvSpPr>
        <p:spPr>
          <a:xfrm>
            <a:off x="6440575" y="161600"/>
            <a:ext cx="2470200" cy="698100"/>
          </a:xfrm>
          <a:prstGeom prst="roundRect">
            <a:avLst>
              <a:gd name="adj" fmla="val 20692"/>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a:latin typeface="Calibri"/>
                <a:ea typeface="Calibri"/>
                <a:cs typeface="Calibri"/>
                <a:sym typeface="Calibri"/>
              </a:rPr>
              <a:t>שיקולי בחירה הקשורים לטקסט ולערך האסתטי של היצירה</a:t>
            </a:r>
            <a:endParaRPr sz="1500">
              <a:latin typeface="Calibri"/>
              <a:ea typeface="Calibri"/>
              <a:cs typeface="Calibri"/>
              <a:sym typeface="Calibri"/>
            </a:endParaRPr>
          </a:p>
        </p:txBody>
      </p:sp>
      <p:sp>
        <p:nvSpPr>
          <p:cNvPr id="149" name="Google Shape;149;p19"/>
          <p:cNvSpPr txBox="1"/>
          <p:nvPr/>
        </p:nvSpPr>
        <p:spPr>
          <a:xfrm>
            <a:off x="2814822" y="1003539"/>
            <a:ext cx="4494821" cy="3653278"/>
          </a:xfrm>
          <a:prstGeom prst="rect">
            <a:avLst/>
          </a:prstGeom>
          <a:noFill/>
          <a:ln>
            <a:noFill/>
          </a:ln>
        </p:spPr>
        <p:txBody>
          <a:bodyPr spcFirstLastPara="1" wrap="square" lIns="91425" tIns="91425" rIns="91425" bIns="91425" anchor="t" anchorCtr="0">
            <a:spAutoFit/>
          </a:bodyPr>
          <a:lstStyle/>
          <a:p>
            <a:pPr algn="r" rtl="1">
              <a:lnSpc>
                <a:spcPct val="115000"/>
              </a:lnSpc>
            </a:pPr>
            <a:r>
              <a:rPr lang="he-IL" dirty="0">
                <a:latin typeface="Calibri"/>
                <a:ea typeface="Calibri"/>
                <a:cs typeface="Calibri"/>
                <a:sym typeface="Calibri"/>
              </a:rPr>
              <a:t>רוב היצירות לילדים נכתבות בשפה תקנית, וחלק מהן בשפה פואטית עשירה ויצירתית, הכוללת דימויים ומטפורות ולעיתים אף תחדישים. </a:t>
            </a:r>
            <a:r>
              <a:rPr lang="he-IL" dirty="0">
                <a:solidFill>
                  <a:schemeClr val="tx1"/>
                </a:solidFill>
                <a:latin typeface="Calibri"/>
                <a:ea typeface="Calibri"/>
                <a:cs typeface="Calibri"/>
                <a:sym typeface="Calibri"/>
              </a:rPr>
              <a:t>אלא ש</a:t>
            </a:r>
            <a:r>
              <a:rPr lang="he-IL" dirty="0">
                <a:latin typeface="Calibri"/>
                <a:ea typeface="Calibri"/>
                <a:cs typeface="Calibri"/>
                <a:sym typeface="Calibri"/>
              </a:rPr>
              <a:t>שפה גבוהה או עשירה, ציורית או חרוזה </a:t>
            </a:r>
            <a:r>
              <a:rPr lang="he-IL" dirty="0">
                <a:solidFill>
                  <a:schemeClr val="tx1"/>
                </a:solidFill>
                <a:latin typeface="Calibri"/>
                <a:ea typeface="Calibri"/>
                <a:cs typeface="Calibri"/>
                <a:sym typeface="Calibri"/>
              </a:rPr>
              <a:t>לכ</a:t>
            </a:r>
            <a:r>
              <a:rPr lang="he-IL" dirty="0">
                <a:latin typeface="Calibri"/>
                <a:ea typeface="Calibri"/>
                <a:cs typeface="Calibri"/>
                <a:sym typeface="Calibri"/>
              </a:rPr>
              <a:t>שעצמה איננה סימן איכות; גם היא מחייבת הצדקה רעיונית ופואטית.</a:t>
            </a:r>
            <a:endParaRPr lang="he-IL" dirty="0">
              <a:ea typeface="Calibri"/>
              <a:sym typeface="Calibri"/>
            </a:endParaRPr>
          </a:p>
          <a:p>
            <a:pPr algn="r" rtl="1">
              <a:lnSpc>
                <a:spcPct val="114999"/>
              </a:lnSpc>
            </a:pPr>
            <a:endParaRPr lang="he-IL" dirty="0">
              <a:latin typeface="Calibri"/>
              <a:ea typeface="Calibri"/>
              <a:cs typeface="Calibri"/>
              <a:sym typeface="Calibri"/>
            </a:endParaRPr>
          </a:p>
          <a:p>
            <a:pPr algn="r" rtl="1">
              <a:lnSpc>
                <a:spcPct val="114999"/>
              </a:lnSpc>
            </a:pPr>
            <a:r>
              <a:rPr lang="he-IL" dirty="0">
                <a:latin typeface="Calibri"/>
                <a:ea typeface="Calibri"/>
                <a:cs typeface="Calibri"/>
                <a:sym typeface="Calibri"/>
              </a:rPr>
              <a:t>כדאי לפנות גם ליצירות ספרות העושות שימוש חופשי, מקורי ולעתים אף לא-תקני בשפה, ולזכור שהאיכות האסתטית של היצירה אינה נפגעת ביצירה שבה לשימושים מסוג זה יש תפקיד בעיצוב הדמויות וביצירת ההקשר והסביבה הסיפורית. </a:t>
            </a:r>
            <a:endParaRPr lang="he-IL" dirty="0"/>
          </a:p>
          <a:p>
            <a:pPr marL="0" lvl="0" indent="0" algn="r" rtl="1">
              <a:lnSpc>
                <a:spcPct val="115000"/>
              </a:lnSpc>
              <a:spcBef>
                <a:spcPts val="0"/>
              </a:spcBef>
              <a:spcAft>
                <a:spcPts val="0"/>
              </a:spcAft>
              <a:buNone/>
            </a:pPr>
            <a:endParaRPr lang="he-IL" dirty="0">
              <a:latin typeface="Calibri"/>
              <a:ea typeface="Calibri"/>
              <a:cs typeface="Calibri"/>
              <a:sym typeface="Calibri"/>
            </a:endParaRPr>
          </a:p>
          <a:p>
            <a:pPr algn="r" rtl="1">
              <a:lnSpc>
                <a:spcPct val="115000"/>
              </a:lnSpc>
            </a:pPr>
            <a:r>
              <a:rPr lang="he-IL" dirty="0">
                <a:latin typeface="Calibri"/>
                <a:ea typeface="Calibri"/>
                <a:cs typeface="Calibri"/>
                <a:sym typeface="Calibri"/>
              </a:rPr>
              <a:t>לדוגמה: בספר </a:t>
            </a:r>
            <a:r>
              <a:rPr lang="he-IL" b="1" dirty="0">
                <a:latin typeface="Calibri"/>
                <a:ea typeface="Calibri"/>
                <a:cs typeface="Calibri"/>
                <a:sym typeface="Calibri"/>
              </a:rPr>
              <a:t>אבא עושה בושות</a:t>
            </a:r>
            <a:r>
              <a:rPr lang="he-IL" dirty="0">
                <a:latin typeface="Calibri"/>
                <a:ea typeface="Calibri"/>
                <a:cs typeface="Calibri"/>
                <a:sym typeface="Calibri"/>
              </a:rPr>
              <a:t> כתב מאיר שלו "הגננת צחקה וצחקו הילדים / וכל האימהות וכל </a:t>
            </a:r>
            <a:r>
              <a:rPr lang="he-IL" dirty="0" err="1">
                <a:latin typeface="Calibri"/>
                <a:ea typeface="Calibri"/>
                <a:cs typeface="Calibri"/>
                <a:sym typeface="Calibri"/>
              </a:rPr>
              <a:t>האבאים</a:t>
            </a:r>
            <a:r>
              <a:rPr lang="he-IL" dirty="0">
                <a:latin typeface="Calibri"/>
                <a:ea typeface="Calibri"/>
                <a:cs typeface="Calibri"/>
                <a:sym typeface="Calibri"/>
              </a:rPr>
              <a:t>". השיבוש הלשוני </a:t>
            </a:r>
            <a:r>
              <a:rPr lang="he-IL" dirty="0">
                <a:solidFill>
                  <a:schemeClr val="tx1"/>
                </a:solidFill>
                <a:latin typeface="Calibri"/>
                <a:ea typeface="Calibri"/>
                <a:cs typeface="Calibri"/>
                <a:sym typeface="Calibri"/>
              </a:rPr>
              <a:t>מלכד</a:t>
            </a:r>
            <a:r>
              <a:rPr lang="he-IL" dirty="0">
                <a:latin typeface="Calibri"/>
                <a:ea typeface="Calibri"/>
                <a:cs typeface="Calibri"/>
                <a:sym typeface="Calibri"/>
              </a:rPr>
              <a:t> את הקול המספֵּר עם נקודת התצפית של הילד ונותן לה ביטוי אותנטי ומשכנע.</a:t>
            </a:r>
            <a:endParaRPr lang="he-IL" dirty="0">
              <a:latin typeface="Calibri"/>
              <a:ea typeface="Calibri"/>
              <a:cs typeface="Calibri"/>
            </a:endParaRPr>
          </a:p>
        </p:txBody>
      </p:sp>
      <p:sp>
        <p:nvSpPr>
          <p:cNvPr id="150" name="Google Shape;150;p19">
            <a:hlinkClick r:id="rId3" action="ppaction://hlinksldjump"/>
          </p:cNvPr>
          <p:cNvSpPr/>
          <p:nvPr/>
        </p:nvSpPr>
        <p:spPr>
          <a:xfrm>
            <a:off x="64300" y="4618400"/>
            <a:ext cx="835800" cy="525000"/>
          </a:xfrm>
          <a:prstGeom prst="lef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חזרה</a:t>
            </a:r>
            <a:endParaRPr/>
          </a:p>
        </p:txBody>
      </p:sp>
      <p:cxnSp>
        <p:nvCxnSpPr>
          <p:cNvPr id="151" name="Google Shape;151;p19"/>
          <p:cNvCxnSpPr>
            <a:stCxn id="142" idx="1"/>
          </p:cNvCxnSpPr>
          <p:nvPr/>
        </p:nvCxnSpPr>
        <p:spPr>
          <a:xfrm rot="10800000">
            <a:off x="5599375" y="510050"/>
            <a:ext cx="841200" cy="600"/>
          </a:xfrm>
          <a:prstGeom prst="straightConnector1">
            <a:avLst/>
          </a:prstGeom>
          <a:noFill/>
          <a:ln w="38100" cap="flat" cmpd="sng">
            <a:solidFill>
              <a:schemeClr val="dk2"/>
            </a:solidFill>
            <a:prstDash val="solid"/>
            <a:round/>
            <a:headEnd type="none" w="med" len="med"/>
            <a:tailEnd type="stealth" w="med" len="med"/>
          </a:ln>
        </p:spPr>
      </p:cxnSp>
      <p:pic>
        <p:nvPicPr>
          <p:cNvPr id="152" name="Google Shape;152;p19"/>
          <p:cNvPicPr preferRelativeResize="0"/>
          <p:nvPr/>
        </p:nvPicPr>
        <p:blipFill>
          <a:blip r:embed="rId4">
            <a:alphaModFix/>
          </a:blip>
          <a:stretch>
            <a:fillRect/>
          </a:stretch>
        </p:blipFill>
        <p:spPr>
          <a:xfrm>
            <a:off x="166698" y="1100137"/>
            <a:ext cx="2543230" cy="2953745"/>
          </a:xfrm>
          <a:prstGeom prst="rect">
            <a:avLst/>
          </a:prstGeom>
          <a:noFill/>
          <a:ln>
            <a:noFill/>
          </a:ln>
        </p:spPr>
      </p:pic>
      <p:sp>
        <p:nvSpPr>
          <p:cNvPr id="13" name="Google Shape;67;p14">
            <a:hlinkClick r:id="rId5" action="ppaction://hlinksldjump"/>
          </p:cNvPr>
          <p:cNvSpPr/>
          <p:nvPr/>
        </p:nvSpPr>
        <p:spPr>
          <a:xfrm>
            <a:off x="7493059" y="1180387"/>
            <a:ext cx="1184700" cy="508826"/>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a:t>
            </a:r>
            <a:r>
              <a:rPr lang="en-GB" sz="1200" dirty="0">
                <a:latin typeface="Calibri"/>
                <a:ea typeface="Calibri"/>
                <a:cs typeface="Calibri"/>
                <a:sym typeface="Calibri"/>
              </a:rPr>
              <a:t>סדר</a:t>
            </a:r>
            <a:r>
              <a:rPr lang="he-IL" sz="1200" dirty="0">
                <a:latin typeface="Calibri"/>
                <a:ea typeface="Calibri"/>
                <a:cs typeface="Calibri"/>
                <a:sym typeface="Calibri"/>
              </a:rPr>
              <a:t> </a:t>
            </a:r>
            <a:r>
              <a:rPr lang="en-GB" sz="1200" dirty="0">
                <a:latin typeface="Calibri"/>
                <a:ea typeface="Calibri"/>
                <a:cs typeface="Calibri"/>
                <a:sym typeface="Calibri"/>
              </a:rPr>
              <a:t> האירועים</a:t>
            </a:r>
            <a:endParaRPr sz="1200" dirty="0">
              <a:latin typeface="Calibri"/>
              <a:ea typeface="Calibri"/>
              <a:cs typeface="Calibri"/>
              <a:sym typeface="Calibri"/>
            </a:endParaRPr>
          </a:p>
        </p:txBody>
      </p:sp>
      <p:sp>
        <p:nvSpPr>
          <p:cNvPr id="14" name="Google Shape;68;p14">
            <a:hlinkClick r:id="rId6" action="ppaction://hlinksldjump"/>
          </p:cNvPr>
          <p:cNvSpPr/>
          <p:nvPr/>
        </p:nvSpPr>
        <p:spPr>
          <a:xfrm>
            <a:off x="7493059" y="2428275"/>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en-GB" sz="1200" dirty="0" err="1">
                <a:latin typeface="Calibri"/>
                <a:ea typeface="Calibri"/>
                <a:cs typeface="Calibri"/>
                <a:sym typeface="Calibri"/>
              </a:rPr>
              <a:t>עיצוב</a:t>
            </a:r>
            <a:r>
              <a:rPr lang="en-GB" sz="1200" dirty="0">
                <a:latin typeface="Calibri"/>
                <a:ea typeface="Calibri"/>
                <a:cs typeface="Calibri"/>
                <a:sym typeface="Calibri"/>
              </a:rPr>
              <a:t> </a:t>
            </a:r>
            <a:r>
              <a:rPr lang="en-GB" sz="1200" dirty="0" err="1">
                <a:latin typeface="Calibri"/>
                <a:ea typeface="Calibri"/>
                <a:cs typeface="Calibri"/>
                <a:sym typeface="Calibri"/>
              </a:rPr>
              <a:t>הדמויות</a:t>
            </a:r>
            <a:endParaRPr sz="1200" dirty="0">
              <a:latin typeface="Calibri"/>
              <a:ea typeface="Calibri"/>
              <a:cs typeface="Calibri"/>
              <a:sym typeface="Calibri"/>
            </a:endParaRPr>
          </a:p>
        </p:txBody>
      </p:sp>
      <p:sp>
        <p:nvSpPr>
          <p:cNvPr id="15" name="Google Shape;69;p14">
            <a:hlinkClick r:id="rId7" action="ppaction://hlinksldjump"/>
          </p:cNvPr>
          <p:cNvSpPr/>
          <p:nvPr/>
        </p:nvSpPr>
        <p:spPr>
          <a:xfrm>
            <a:off x="7493059" y="3042273"/>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מאפייני המספר ונקודת המבט</a:t>
            </a:r>
          </a:p>
        </p:txBody>
      </p:sp>
      <p:sp>
        <p:nvSpPr>
          <p:cNvPr id="16" name="Google Shape;70;p14">
            <a:hlinkClick r:id="rId8" action="ppaction://hlinksldjump"/>
          </p:cNvPr>
          <p:cNvSpPr/>
          <p:nvPr/>
        </p:nvSpPr>
        <p:spPr>
          <a:xfrm>
            <a:off x="7493059" y="3656271"/>
            <a:ext cx="1184700" cy="4869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r>
              <a:rPr lang="he-IL" sz="1200" dirty="0">
                <a:solidFill>
                  <a:schemeClr val="tx1"/>
                </a:solidFill>
                <a:latin typeface="Calibri"/>
                <a:ea typeface="Calibri"/>
                <a:cs typeface="Calibri"/>
                <a:sym typeface="Calibri"/>
              </a:rPr>
              <a:t>לשון הטקסט</a:t>
            </a:r>
          </a:p>
        </p:txBody>
      </p:sp>
      <p:sp>
        <p:nvSpPr>
          <p:cNvPr id="17" name="Google Shape;71;p14">
            <a:hlinkClick r:id="rId9" action="ppaction://hlinksldjump"/>
          </p:cNvPr>
          <p:cNvSpPr/>
          <p:nvPr/>
        </p:nvSpPr>
        <p:spPr>
          <a:xfrm>
            <a:off x="7493059" y="1808026"/>
            <a:ext cx="1184700" cy="486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solidFill>
                  <a:schemeClr val="tx1"/>
                </a:solidFill>
                <a:latin typeface="Calibri"/>
                <a:ea typeface="Calibri"/>
                <a:cs typeface="Calibri"/>
                <a:sym typeface="Calibri"/>
              </a:rPr>
              <a:t>סיפור המעשה – מהימנות סיבתית </a:t>
            </a:r>
            <a:endParaRPr sz="1200" dirty="0">
              <a:solidFill>
                <a:schemeClr val="tx1"/>
              </a:solidFill>
              <a:highlight>
                <a:srgbClr val="FFFF00"/>
              </a:highlight>
              <a:latin typeface="Calibri"/>
              <a:ea typeface="Calibri"/>
              <a:cs typeface="Calibri"/>
              <a:sym typeface="Calibri"/>
            </a:endParaRPr>
          </a:p>
        </p:txBody>
      </p:sp>
      <p:sp>
        <p:nvSpPr>
          <p:cNvPr id="18" name="Google Shape;88;p15"/>
          <p:cNvSpPr/>
          <p:nvPr/>
        </p:nvSpPr>
        <p:spPr>
          <a:xfrm>
            <a:off x="1003809" y="225494"/>
            <a:ext cx="4491795" cy="56911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lnSpc>
                <a:spcPct val="100000"/>
              </a:lnSpc>
              <a:spcBef>
                <a:spcPts val="0"/>
              </a:spcBef>
              <a:spcAft>
                <a:spcPts val="0"/>
              </a:spcAft>
              <a:buNone/>
            </a:pPr>
            <a:r>
              <a:rPr lang="he-IL" sz="1200" dirty="0">
                <a:latin typeface="Calibri"/>
                <a:ea typeface="Calibri"/>
                <a:cs typeface="Calibri"/>
                <a:sym typeface="Calibri"/>
              </a:rPr>
              <a:t>ההיבטים הבולטים של הסיפורת הם ארגון סיפור המעשה, עיצוב הדמויות, הסִיפֵּר (=הנרטיב; המהלך העלילתי והרעיוני שבבסיס הסיפור) והרובד הלשוני-סגנוני. היבטים אלה מגדירים קריטריונים בסיסיים להערכת כל יצירת ספרות.</a:t>
            </a:r>
          </a:p>
        </p:txBody>
      </p:sp>
      <p:sp>
        <p:nvSpPr>
          <p:cNvPr id="19" name="מלבן 18">
            <a:extLst>
              <a:ext uri="{FF2B5EF4-FFF2-40B4-BE49-F238E27FC236}">
                <a16:creationId xmlns:a16="http://schemas.microsoft.com/office/drawing/2014/main" id="{14FE76BE-58E7-419F-86C0-D1D7615A3C6C}"/>
              </a:ext>
            </a:extLst>
          </p:cNvPr>
          <p:cNvSpPr/>
          <p:nvPr/>
        </p:nvSpPr>
        <p:spPr>
          <a:xfrm>
            <a:off x="166698" y="4053882"/>
            <a:ext cx="2556416" cy="184666"/>
          </a:xfrm>
          <a:prstGeom prst="rect">
            <a:avLst/>
          </a:prstGeom>
        </p:spPr>
        <p:txBody>
          <a:bodyPr wrap="square">
            <a:spAutoFit/>
          </a:bodyPr>
          <a:lstStyle/>
          <a:p>
            <a:pPr algn="r" rtl="1"/>
            <a:r>
              <a:rPr lang="he-IL" sz="600" dirty="0"/>
              <a:t>מאיר שלו, אבא עושה בושות, ציור: יוסי אבולעפיה, 1988. (</a:t>
            </a:r>
            <a:r>
              <a:rPr lang="en-US" sz="600" dirty="0"/>
              <a:t>C</a:t>
            </a:r>
            <a:r>
              <a:rPr lang="he-IL" sz="600" dirty="0"/>
              <a:t>) כתר ספרים (מודן).</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p:nvPr/>
        </p:nvSpPr>
        <p:spPr>
          <a:xfrm>
            <a:off x="193089" y="78324"/>
            <a:ext cx="5325511" cy="77667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r" rtl="1"/>
            <a:r>
              <a:rPr lang="he-IL" sz="1200" dirty="0">
                <a:latin typeface="Calibri"/>
                <a:ea typeface="Calibri"/>
                <a:cs typeface="Calibri"/>
                <a:sym typeface="Calibri"/>
              </a:rPr>
              <a:t>שיקולי בחירה פרגמטיים וקוגניטיביים: טיפוח החשיבה, המענה הרגשי והגירוי החושי שמציעה היצירה. ההנחה הרווחת היא שמידת העניין של הקורא ביצירה קובעת לא רק את איכות חווית הקריאה, אלא גם את האופן שבו יצירת הספרות מעוררת בקורא חשיבה או תגובה רגשית-חושית ומטפחת את מגוון האינטליגנציות שלו. </a:t>
            </a:r>
          </a:p>
        </p:txBody>
      </p:sp>
      <p:sp>
        <p:nvSpPr>
          <p:cNvPr id="158" name="Google Shape;158;p20"/>
          <p:cNvSpPr txBox="1"/>
          <p:nvPr/>
        </p:nvSpPr>
        <p:spPr>
          <a:xfrm>
            <a:off x="2989839" y="1254190"/>
            <a:ext cx="4071488" cy="3157757"/>
          </a:xfrm>
          <a:prstGeom prst="rect">
            <a:avLst/>
          </a:prstGeom>
          <a:noFill/>
          <a:ln>
            <a:noFill/>
          </a:ln>
        </p:spPr>
        <p:txBody>
          <a:bodyPr spcFirstLastPara="1" wrap="square" lIns="91425" tIns="91425" rIns="91425" bIns="91425" anchor="t" anchorCtr="0">
            <a:spAutoFit/>
          </a:bodyPr>
          <a:lstStyle/>
          <a:p>
            <a:pPr algn="r" rtl="1">
              <a:lnSpc>
                <a:spcPct val="115000"/>
              </a:lnSpc>
            </a:pPr>
            <a:r>
              <a:rPr lang="he-IL" dirty="0">
                <a:solidFill>
                  <a:schemeClr val="tx1"/>
                </a:solidFill>
                <a:cs typeface="+mn-cs"/>
              </a:rPr>
              <a:t>קריאה ביצירות ספרות עשויה לקדם את מטרות החינוך לחשיבה, כלומר לטפח ולשכלל את יכולתו של האדם לעבד מידע ולהבינו באופן ביקורתי, יצירתי ומורכב. הקריאה היא פעילות גומלין בין עובדות ונתונים טקסטואליים לבין תהליכים של עיבוד ופרשנות ומכאן פוטנציאל האימון הקוגניטיבי שנודע לה. כדאי לבחור יצירות שהבנתן ופרשנותן </a:t>
            </a:r>
            <a:r>
              <a:rPr lang="he-IL" dirty="0">
                <a:solidFill>
                  <a:schemeClr val="tx1"/>
                </a:solidFill>
              </a:rPr>
              <a:t>מזמנת מגוון מיומנויות לוגיות, זכירה, השוואה, עיבוד מידע והיסק. </a:t>
            </a:r>
          </a:p>
          <a:p>
            <a:pPr algn="r" rtl="1">
              <a:lnSpc>
                <a:spcPct val="115000"/>
              </a:lnSpc>
            </a:pPr>
            <a:endParaRPr lang="he-IL" dirty="0">
              <a:solidFill>
                <a:schemeClr val="tx1"/>
              </a:solidFill>
              <a:cs typeface="+mn-cs"/>
            </a:endParaRPr>
          </a:p>
          <a:p>
            <a:pPr marL="0" lvl="0" indent="0" algn="r" rtl="1">
              <a:lnSpc>
                <a:spcPct val="115000"/>
              </a:lnSpc>
              <a:spcBef>
                <a:spcPts val="0"/>
              </a:spcBef>
              <a:spcAft>
                <a:spcPts val="0"/>
              </a:spcAft>
              <a:buNone/>
            </a:pPr>
            <a:r>
              <a:rPr lang="he-IL" dirty="0">
                <a:solidFill>
                  <a:schemeClr val="tx1"/>
                </a:solidFill>
                <a:latin typeface="Calibri"/>
                <a:ea typeface="Calibri"/>
                <a:cs typeface="+mn-cs"/>
                <a:sym typeface="Calibri"/>
              </a:rPr>
              <a:t>לדוגמה: היצירה </a:t>
            </a:r>
            <a:r>
              <a:rPr lang="he-IL" b="1" dirty="0">
                <a:solidFill>
                  <a:schemeClr val="tx1"/>
                </a:solidFill>
                <a:latin typeface="Calibri"/>
                <a:ea typeface="Calibri"/>
                <a:cs typeface="+mn-cs"/>
                <a:sym typeface="Calibri"/>
              </a:rPr>
              <a:t>דירה להשכיר</a:t>
            </a:r>
            <a:r>
              <a:rPr lang="he-IL" dirty="0">
                <a:solidFill>
                  <a:schemeClr val="tx1"/>
                </a:solidFill>
                <a:latin typeface="Calibri"/>
                <a:ea typeface="Calibri"/>
                <a:cs typeface="+mn-cs"/>
                <a:sym typeface="Calibri"/>
              </a:rPr>
              <a:t>, שעלילתה מבוססת על חזרות רבות ועל אנאלוגיות ואנאלוגיות ניגודיות והיא מעודדת חשיבה ביקורתית. </a:t>
            </a:r>
            <a:endParaRPr dirty="0">
              <a:solidFill>
                <a:schemeClr val="tx1"/>
              </a:solidFill>
              <a:latin typeface="Calibri"/>
              <a:ea typeface="Calibri"/>
              <a:cs typeface="+mn-cs"/>
              <a:sym typeface="Calibri"/>
            </a:endParaRPr>
          </a:p>
        </p:txBody>
      </p:sp>
      <p:sp>
        <p:nvSpPr>
          <p:cNvPr id="159" name="Google Shape;159;p20">
            <a:hlinkClick r:id="rId3" action="ppaction://hlinksldjump"/>
          </p:cNvPr>
          <p:cNvSpPr/>
          <p:nvPr/>
        </p:nvSpPr>
        <p:spPr>
          <a:xfrm>
            <a:off x="64300" y="4618400"/>
            <a:ext cx="835800" cy="525000"/>
          </a:xfrm>
          <a:prstGeom prst="lef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חזרה</a:t>
            </a:r>
            <a:endParaRPr/>
          </a:p>
        </p:txBody>
      </p:sp>
      <p:cxnSp>
        <p:nvCxnSpPr>
          <p:cNvPr id="160" name="Google Shape;160;p20"/>
          <p:cNvCxnSpPr>
            <a:stCxn id="161" idx="1"/>
          </p:cNvCxnSpPr>
          <p:nvPr/>
        </p:nvCxnSpPr>
        <p:spPr>
          <a:xfrm rot="10800000">
            <a:off x="5599375" y="510050"/>
            <a:ext cx="841200" cy="600"/>
          </a:xfrm>
          <a:prstGeom prst="straightConnector1">
            <a:avLst/>
          </a:prstGeom>
          <a:noFill/>
          <a:ln w="38100" cap="flat" cmpd="sng">
            <a:solidFill>
              <a:schemeClr val="dk2"/>
            </a:solidFill>
            <a:prstDash val="solid"/>
            <a:round/>
            <a:headEnd type="none" w="med" len="med"/>
            <a:tailEnd type="stealth" w="med" len="med"/>
          </a:ln>
        </p:spPr>
      </p:cxnSp>
      <p:sp>
        <p:nvSpPr>
          <p:cNvPr id="163" name="Google Shape;163;p20"/>
          <p:cNvSpPr/>
          <p:nvPr/>
        </p:nvSpPr>
        <p:spPr>
          <a:xfrm>
            <a:off x="6445815" y="108025"/>
            <a:ext cx="2654360" cy="698100"/>
          </a:xfrm>
          <a:prstGeom prst="roundRect">
            <a:avLst>
              <a:gd name="adj" fmla="val 20692"/>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a:latin typeface="Calibri"/>
                <a:ea typeface="Calibri"/>
                <a:cs typeface="Calibri"/>
                <a:sym typeface="Calibri"/>
              </a:rPr>
              <a:t>שיקולי בחירה פרגמטיים וקוגניטיביים</a:t>
            </a:r>
            <a:endParaRPr sz="1500">
              <a:latin typeface="Calibri"/>
              <a:ea typeface="Calibri"/>
              <a:cs typeface="Calibri"/>
              <a:sym typeface="Calibri"/>
            </a:endParaRPr>
          </a:p>
        </p:txBody>
      </p:sp>
      <p:sp>
        <p:nvSpPr>
          <p:cNvPr id="164" name="Google Shape;164;p20"/>
          <p:cNvSpPr/>
          <p:nvPr/>
        </p:nvSpPr>
        <p:spPr>
          <a:xfrm>
            <a:off x="7330893" y="1002575"/>
            <a:ext cx="1463400" cy="486900"/>
          </a:xfrm>
          <a:prstGeom prst="roundRect">
            <a:avLst>
              <a:gd name="adj" fmla="val 16667"/>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he-IL" dirty="0">
                <a:solidFill>
                  <a:schemeClr val="tx1"/>
                </a:solidFill>
                <a:latin typeface="Calibri"/>
                <a:ea typeface="Calibri"/>
                <a:cs typeface="Calibri"/>
                <a:sym typeface="Calibri"/>
              </a:rPr>
              <a:t>טיפוח </a:t>
            </a:r>
            <a:r>
              <a:rPr lang="en-GB" dirty="0" err="1">
                <a:solidFill>
                  <a:schemeClr val="tx1"/>
                </a:solidFill>
                <a:latin typeface="Calibri"/>
                <a:ea typeface="Calibri"/>
                <a:cs typeface="Calibri"/>
                <a:sym typeface="Calibri"/>
              </a:rPr>
              <a:t>חשיבה</a:t>
            </a:r>
            <a:endParaRPr dirty="0">
              <a:solidFill>
                <a:schemeClr val="tx1"/>
              </a:solidFill>
              <a:latin typeface="Calibri"/>
              <a:ea typeface="Calibri"/>
              <a:cs typeface="Calibri"/>
              <a:sym typeface="Calibri"/>
            </a:endParaRPr>
          </a:p>
        </p:txBody>
      </p:sp>
      <p:sp>
        <p:nvSpPr>
          <p:cNvPr id="165" name="Google Shape;165;p20">
            <a:hlinkClick r:id="rId4" action="ppaction://hlinksldjump"/>
          </p:cNvPr>
          <p:cNvSpPr/>
          <p:nvPr/>
        </p:nvSpPr>
        <p:spPr>
          <a:xfrm>
            <a:off x="7330891" y="1685925"/>
            <a:ext cx="1463100" cy="533814"/>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he-IL" dirty="0">
                <a:solidFill>
                  <a:schemeClr val="tx1"/>
                </a:solidFill>
                <a:latin typeface="Calibri"/>
                <a:ea typeface="Calibri"/>
                <a:cs typeface="Calibri"/>
                <a:sym typeface="Calibri"/>
              </a:rPr>
              <a:t>סיוע ר</a:t>
            </a:r>
            <a:r>
              <a:rPr lang="en-GB" dirty="0" err="1">
                <a:solidFill>
                  <a:schemeClr val="tx1"/>
                </a:solidFill>
                <a:latin typeface="Calibri"/>
                <a:ea typeface="Calibri"/>
                <a:cs typeface="Calibri"/>
                <a:sym typeface="Calibri"/>
              </a:rPr>
              <a:t>גשי</a:t>
            </a:r>
            <a:r>
              <a:rPr lang="he-IL" dirty="0">
                <a:solidFill>
                  <a:schemeClr val="tx1"/>
                </a:solidFill>
                <a:latin typeface="Calibri"/>
                <a:ea typeface="Calibri"/>
                <a:cs typeface="Calibri"/>
                <a:sym typeface="Calibri"/>
              </a:rPr>
              <a:t> וטיפוח רגשי </a:t>
            </a:r>
            <a:endParaRPr dirty="0">
              <a:solidFill>
                <a:schemeClr val="tx1"/>
              </a:solidFill>
              <a:latin typeface="Calibri"/>
              <a:ea typeface="Calibri"/>
              <a:cs typeface="Calibri"/>
              <a:sym typeface="Calibri"/>
            </a:endParaRPr>
          </a:p>
        </p:txBody>
      </p:sp>
      <p:sp>
        <p:nvSpPr>
          <p:cNvPr id="166" name="Google Shape;166;p20">
            <a:hlinkClick r:id="rId5" action="ppaction://hlinksldjump"/>
          </p:cNvPr>
          <p:cNvSpPr/>
          <p:nvPr/>
        </p:nvSpPr>
        <p:spPr>
          <a:xfrm>
            <a:off x="7330891" y="2405359"/>
            <a:ext cx="1463100" cy="513073"/>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he-IL" dirty="0">
                <a:solidFill>
                  <a:schemeClr val="tx1"/>
                </a:solidFill>
                <a:latin typeface="Calibri"/>
                <a:ea typeface="Calibri"/>
                <a:cs typeface="Calibri"/>
                <a:sym typeface="Calibri"/>
              </a:rPr>
              <a:t>גירוי</a:t>
            </a:r>
            <a:r>
              <a:rPr lang="he-IL" dirty="0">
                <a:solidFill>
                  <a:srgbClr val="FF0000"/>
                </a:solidFill>
                <a:latin typeface="Calibri"/>
                <a:ea typeface="Calibri"/>
                <a:cs typeface="Calibri"/>
                <a:sym typeface="Calibri"/>
              </a:rPr>
              <a:t> </a:t>
            </a:r>
            <a:r>
              <a:rPr lang="en-GB" dirty="0" err="1">
                <a:solidFill>
                  <a:schemeClr val="dk1"/>
                </a:solidFill>
                <a:latin typeface="Calibri"/>
                <a:ea typeface="Calibri"/>
                <a:cs typeface="Calibri"/>
                <a:sym typeface="Calibri"/>
              </a:rPr>
              <a:t>חושי</a:t>
            </a:r>
            <a:endParaRPr dirty="0">
              <a:solidFill>
                <a:schemeClr val="dk1"/>
              </a:solidFill>
              <a:latin typeface="Calibri"/>
              <a:ea typeface="Calibri"/>
              <a:cs typeface="Calibri"/>
              <a:sym typeface="Calibri"/>
            </a:endParaRPr>
          </a:p>
          <a:p>
            <a:pPr marL="0" lvl="0" indent="0" algn="r" rtl="1">
              <a:spcBef>
                <a:spcPts val="0"/>
              </a:spcBef>
              <a:spcAft>
                <a:spcPts val="0"/>
              </a:spcAft>
              <a:buNone/>
            </a:pPr>
            <a:endParaRPr dirty="0">
              <a:latin typeface="Calibri"/>
              <a:ea typeface="Calibri"/>
              <a:cs typeface="Calibri"/>
              <a:sym typeface="Calibri"/>
            </a:endParaRPr>
          </a:p>
        </p:txBody>
      </p:sp>
      <p:pic>
        <p:nvPicPr>
          <p:cNvPr id="2" name="Picture 2">
            <a:extLst>
              <a:ext uri="{FF2B5EF4-FFF2-40B4-BE49-F238E27FC236}">
                <a16:creationId xmlns:a16="http://schemas.microsoft.com/office/drawing/2014/main" id="{F7D5B20C-F005-4407-80B0-E0CDD2EC3ED7}"/>
              </a:ext>
            </a:extLst>
          </p:cNvPr>
          <p:cNvPicPr>
            <a:picLocks noChangeAspect="1"/>
          </p:cNvPicPr>
          <p:nvPr/>
        </p:nvPicPr>
        <p:blipFill>
          <a:blip r:embed="rId6"/>
          <a:stretch>
            <a:fillRect/>
          </a:stretch>
        </p:blipFill>
        <p:spPr>
          <a:xfrm>
            <a:off x="349707" y="1128746"/>
            <a:ext cx="2421228" cy="3138038"/>
          </a:xfrm>
          <a:prstGeom prst="rect">
            <a:avLst/>
          </a:prstGeom>
        </p:spPr>
      </p:pic>
      <p:sp>
        <p:nvSpPr>
          <p:cNvPr id="11" name="מלבן 10">
            <a:extLst>
              <a:ext uri="{FF2B5EF4-FFF2-40B4-BE49-F238E27FC236}">
                <a16:creationId xmlns:a16="http://schemas.microsoft.com/office/drawing/2014/main" id="{50CB095D-F57E-4548-A08C-D96FD72893C5}"/>
              </a:ext>
            </a:extLst>
          </p:cNvPr>
          <p:cNvSpPr/>
          <p:nvPr/>
        </p:nvSpPr>
        <p:spPr>
          <a:xfrm>
            <a:off x="193089" y="4319614"/>
            <a:ext cx="2577846" cy="184666"/>
          </a:xfrm>
          <a:prstGeom prst="rect">
            <a:avLst/>
          </a:prstGeom>
        </p:spPr>
        <p:txBody>
          <a:bodyPr wrap="square">
            <a:spAutoFit/>
          </a:bodyPr>
          <a:lstStyle/>
          <a:p>
            <a:pPr algn="r" rtl="1"/>
            <a:r>
              <a:rPr lang="he-IL" sz="600" dirty="0"/>
              <a:t>לאה גולדברג, דירה להשכיר, איור: שמואל כץ. (</a:t>
            </a:r>
            <a:r>
              <a:rPr lang="en-US" sz="600" dirty="0"/>
              <a:t>C</a:t>
            </a:r>
            <a:r>
              <a:rPr lang="he-IL" sz="600" dirty="0"/>
              <a:t>) ספרית פועלים.</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0"/>
          <p:cNvSpPr txBox="1"/>
          <p:nvPr/>
        </p:nvSpPr>
        <p:spPr>
          <a:xfrm>
            <a:off x="3342615" y="1218911"/>
            <a:ext cx="3831600" cy="3114669"/>
          </a:xfrm>
          <a:prstGeom prst="rect">
            <a:avLst/>
          </a:prstGeom>
          <a:noFill/>
          <a:ln>
            <a:noFill/>
          </a:ln>
        </p:spPr>
        <p:txBody>
          <a:bodyPr spcFirstLastPara="1" wrap="square" lIns="91425" tIns="91425" rIns="91425" bIns="91425" anchor="t" anchorCtr="0">
            <a:spAutoFit/>
          </a:bodyPr>
          <a:lstStyle/>
          <a:p>
            <a:pPr algn="r" rtl="1"/>
            <a:r>
              <a:rPr lang="he-IL" dirty="0">
                <a:solidFill>
                  <a:schemeClr val="tx1"/>
                </a:solidFill>
                <a:latin typeface="Calibri"/>
                <a:ea typeface="Calibri"/>
                <a:cs typeface="Calibri"/>
              </a:rPr>
              <a:t>תועלת רגשית אינה תגובה רגשית מלודרמטית וחולפת, אלא השפעה משמעותית וארוכת טווח. עם זאת, אין לצפות שיצירה ספרותית תחולל פתרון קסם לבעיות רגשיות והתנהגותיות. המאמר מדגיש במיוחד את סוגיית הרוחק האסתטי</a:t>
            </a:r>
            <a:r>
              <a:rPr lang="en-US" dirty="0">
                <a:solidFill>
                  <a:schemeClr val="tx1"/>
                </a:solidFill>
                <a:latin typeface="Calibri"/>
                <a:ea typeface="Calibri"/>
                <a:cs typeface="Calibri"/>
              </a:rPr>
              <a:t>  </a:t>
            </a:r>
            <a:r>
              <a:rPr lang="he-IL" dirty="0">
                <a:solidFill>
                  <a:schemeClr val="tx1"/>
                </a:solidFill>
                <a:latin typeface="Calibri"/>
                <a:ea typeface="Calibri"/>
                <a:cs typeface="Calibri"/>
              </a:rPr>
              <a:t>– אותו מרחק מטאפורי המתקיים בין מציאות חייו של הקורא לבין העולם הבדיוני – לשיקוף קונפליקטים וליצירת הזדהות שאינם מסכנים את הקוראים הצעירים בשקיעה רגשית מוחלטת ביצירה</a:t>
            </a:r>
            <a:r>
              <a:rPr lang="he-IL" dirty="0">
                <a:solidFill>
                  <a:schemeClr val="tx1"/>
                </a:solidFill>
                <a:latin typeface="Calibri" panose="020F0502020204030204" pitchFamily="34" charset="0"/>
                <a:cs typeface="Calibri" panose="020F0502020204030204" pitchFamily="34" charset="0"/>
              </a:rPr>
              <a:t>. </a:t>
            </a:r>
          </a:p>
          <a:p>
            <a:pPr algn="r" rtl="1"/>
            <a:endParaRPr lang="en-US" dirty="0">
              <a:solidFill>
                <a:schemeClr val="tx1"/>
              </a:solidFill>
              <a:latin typeface="Calibri" panose="020F0502020204030204" pitchFamily="34" charset="0"/>
              <a:cs typeface="Calibri" panose="020F0502020204030204" pitchFamily="34" charset="0"/>
            </a:endParaRPr>
          </a:p>
          <a:p>
            <a:pPr algn="r" rtl="1">
              <a:lnSpc>
                <a:spcPct val="115000"/>
              </a:lnSpc>
            </a:pPr>
            <a:r>
              <a:rPr lang="he-IL" dirty="0">
                <a:latin typeface="Calibri"/>
                <a:ea typeface="Calibri"/>
                <a:cs typeface="Calibri"/>
                <a:sym typeface="Calibri"/>
              </a:rPr>
              <a:t>לדוגמה: הספר </a:t>
            </a:r>
            <a:r>
              <a:rPr lang="he-IL" b="1" dirty="0">
                <a:solidFill>
                  <a:schemeClr val="tx1"/>
                </a:solidFill>
                <a:latin typeface="Calibri"/>
                <a:ea typeface="Calibri"/>
                <a:cs typeface="Calibri"/>
                <a:sym typeface="Calibri"/>
              </a:rPr>
              <a:t>דרקון – אין דבר כזה</a:t>
            </a:r>
            <a:r>
              <a:rPr lang="he-IL" b="1" dirty="0">
                <a:solidFill>
                  <a:srgbClr val="FF0000"/>
                </a:solidFill>
                <a:latin typeface="Calibri"/>
                <a:ea typeface="Calibri"/>
                <a:cs typeface="Calibri"/>
                <a:sym typeface="Calibri"/>
              </a:rPr>
              <a:t> </a:t>
            </a:r>
            <a:r>
              <a:rPr lang="he-IL" dirty="0">
                <a:latin typeface="Calibri"/>
                <a:ea typeface="Calibri"/>
                <a:cs typeface="Calibri"/>
                <a:sym typeface="Calibri"/>
              </a:rPr>
              <a:t>עוסק בצורך </a:t>
            </a:r>
            <a:r>
              <a:rPr lang="he-IL" dirty="0" err="1">
                <a:latin typeface="Calibri"/>
                <a:ea typeface="Calibri"/>
                <a:cs typeface="Calibri"/>
                <a:sym typeface="Calibri"/>
              </a:rPr>
              <a:t>הרגשי־נפשי</a:t>
            </a:r>
            <a:r>
              <a:rPr lang="he-IL" dirty="0">
                <a:latin typeface="Calibri"/>
                <a:ea typeface="Calibri"/>
                <a:cs typeface="Calibri"/>
                <a:sym typeface="Calibri"/>
              </a:rPr>
              <a:t> של גיבור הספר בנראוּת, באִשְׁרוּר זהותו על ידי אמו גם כשזהותו אינה נוחה לה. הצורך בתשומת לב הוא שהוליד את הדרקון העצום </a:t>
            </a:r>
            <a:r>
              <a:rPr lang="he-IL" dirty="0">
                <a:solidFill>
                  <a:schemeClr val="tx1"/>
                </a:solidFill>
                <a:latin typeface="Calibri"/>
                <a:ea typeface="Calibri"/>
                <a:cs typeface="Calibri"/>
                <a:sym typeface="Calibri"/>
              </a:rPr>
              <a:t>והמטאפורי.</a:t>
            </a:r>
            <a:r>
              <a:rPr lang="he-IL" dirty="0">
                <a:solidFill>
                  <a:srgbClr val="FF0000"/>
                </a:solidFill>
                <a:latin typeface="Calibri"/>
                <a:ea typeface="Calibri"/>
                <a:cs typeface="Calibri"/>
                <a:sym typeface="Calibri"/>
              </a:rPr>
              <a:t>  </a:t>
            </a:r>
          </a:p>
        </p:txBody>
      </p:sp>
      <p:sp>
        <p:nvSpPr>
          <p:cNvPr id="159" name="Google Shape;159;p20">
            <a:hlinkClick r:id="rId3" action="ppaction://hlinksldjump"/>
          </p:cNvPr>
          <p:cNvSpPr/>
          <p:nvPr/>
        </p:nvSpPr>
        <p:spPr>
          <a:xfrm>
            <a:off x="64300" y="4618400"/>
            <a:ext cx="835800" cy="525000"/>
          </a:xfrm>
          <a:prstGeom prst="lef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חזרה</a:t>
            </a:r>
            <a:endParaRPr/>
          </a:p>
        </p:txBody>
      </p:sp>
      <p:cxnSp>
        <p:nvCxnSpPr>
          <p:cNvPr id="160" name="Google Shape;160;p20"/>
          <p:cNvCxnSpPr>
            <a:stCxn id="161" idx="1"/>
          </p:cNvCxnSpPr>
          <p:nvPr/>
        </p:nvCxnSpPr>
        <p:spPr>
          <a:xfrm rot="10800000">
            <a:off x="5599375" y="510050"/>
            <a:ext cx="841200" cy="600"/>
          </a:xfrm>
          <a:prstGeom prst="straightConnector1">
            <a:avLst/>
          </a:prstGeom>
          <a:noFill/>
          <a:ln w="38100" cap="flat" cmpd="sng">
            <a:solidFill>
              <a:schemeClr val="dk2"/>
            </a:solidFill>
            <a:prstDash val="solid"/>
            <a:round/>
            <a:headEnd type="none" w="med" len="med"/>
            <a:tailEnd type="stealth" w="med" len="med"/>
          </a:ln>
        </p:spPr>
      </p:cxnSp>
      <p:sp>
        <p:nvSpPr>
          <p:cNvPr id="163" name="Google Shape;163;p20"/>
          <p:cNvSpPr/>
          <p:nvPr/>
        </p:nvSpPr>
        <p:spPr>
          <a:xfrm>
            <a:off x="6445815" y="108025"/>
            <a:ext cx="2654360" cy="698100"/>
          </a:xfrm>
          <a:prstGeom prst="roundRect">
            <a:avLst>
              <a:gd name="adj" fmla="val 20692"/>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en-GB" sz="1500">
                <a:latin typeface="Calibri"/>
                <a:ea typeface="Calibri"/>
                <a:cs typeface="Calibri"/>
                <a:sym typeface="Calibri"/>
              </a:rPr>
              <a:t>שיקולי בחירה פרגמטיים וקוגניטיביים</a:t>
            </a:r>
            <a:endParaRPr sz="1500">
              <a:latin typeface="Calibri"/>
              <a:ea typeface="Calibri"/>
              <a:cs typeface="Calibri"/>
              <a:sym typeface="Calibri"/>
            </a:endParaRPr>
          </a:p>
        </p:txBody>
      </p:sp>
      <p:pic>
        <p:nvPicPr>
          <p:cNvPr id="3" name="Picture 2">
            <a:extLst>
              <a:ext uri="{FF2B5EF4-FFF2-40B4-BE49-F238E27FC236}">
                <a16:creationId xmlns:a16="http://schemas.microsoft.com/office/drawing/2014/main" id="{3E860FD7-0AF8-436D-A644-1FDA2014513A}"/>
              </a:ext>
            </a:extLst>
          </p:cNvPr>
          <p:cNvPicPr>
            <a:picLocks noChangeAspect="1"/>
          </p:cNvPicPr>
          <p:nvPr/>
        </p:nvPicPr>
        <p:blipFill>
          <a:blip r:embed="rId4"/>
          <a:stretch>
            <a:fillRect/>
          </a:stretch>
        </p:blipFill>
        <p:spPr>
          <a:xfrm>
            <a:off x="548333" y="1218911"/>
            <a:ext cx="2664615" cy="2651292"/>
          </a:xfrm>
          <a:prstGeom prst="rect">
            <a:avLst/>
          </a:prstGeom>
        </p:spPr>
      </p:pic>
      <p:sp>
        <p:nvSpPr>
          <p:cNvPr id="2" name="Google Shape;157;p20">
            <a:extLst>
              <a:ext uri="{FF2B5EF4-FFF2-40B4-BE49-F238E27FC236}">
                <a16:creationId xmlns:a16="http://schemas.microsoft.com/office/drawing/2014/main" id="{DE433B1E-A069-4AAB-845C-DC851739F0F8}"/>
              </a:ext>
            </a:extLst>
          </p:cNvPr>
          <p:cNvSpPr/>
          <p:nvPr/>
        </p:nvSpPr>
        <p:spPr>
          <a:xfrm>
            <a:off x="193089" y="78324"/>
            <a:ext cx="5325511" cy="77667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r" rtl="1"/>
            <a:r>
              <a:rPr lang="he-IL" sz="1200" dirty="0">
                <a:latin typeface="Calibri"/>
                <a:ea typeface="Calibri"/>
                <a:cs typeface="Calibri"/>
                <a:sym typeface="Calibri"/>
              </a:rPr>
              <a:t>שיקולי בחירה פרגמטיים וקוגניטיביים: טיפוח החשיבה, המענה הרגשי והגירוי החושי שמציעה היצירה. ההנחה הרווחת היא שמידת העניין של הקורא ביצירה קובעת לא רק את איכות חווית הקריאה, אלא גם את האופן שבו יצירת הספרות מעוררת בקורא חשיבה או תגובה רגשית-חושית ומטפחת את מגוון האינטליגנציות שלו. </a:t>
            </a:r>
          </a:p>
        </p:txBody>
      </p:sp>
      <p:sp>
        <p:nvSpPr>
          <p:cNvPr id="12" name="Google Shape;72;p14">
            <a:hlinkClick r:id="rId5" action="ppaction://hlinksldjump"/>
          </p:cNvPr>
          <p:cNvSpPr/>
          <p:nvPr/>
        </p:nvSpPr>
        <p:spPr>
          <a:xfrm>
            <a:off x="7387307" y="1218911"/>
            <a:ext cx="1463400" cy="4869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r" rtl="1">
              <a:buClr>
                <a:schemeClr val="dk1"/>
              </a:buClr>
              <a:buSzPts val="1100"/>
            </a:pPr>
            <a:r>
              <a:rPr lang="he-IL" dirty="0">
                <a:solidFill>
                  <a:schemeClr val="tx1"/>
                </a:solidFill>
                <a:latin typeface="Calibri"/>
                <a:ea typeface="Calibri"/>
                <a:cs typeface="Calibri"/>
                <a:sym typeface="Calibri"/>
              </a:rPr>
              <a:t>טיפוח חשיבה</a:t>
            </a:r>
          </a:p>
        </p:txBody>
      </p:sp>
      <p:sp>
        <p:nvSpPr>
          <p:cNvPr id="13" name="Google Shape;73;p14">
            <a:hlinkClick r:id="rId6" action="ppaction://hlinksldjump"/>
          </p:cNvPr>
          <p:cNvSpPr/>
          <p:nvPr/>
        </p:nvSpPr>
        <p:spPr>
          <a:xfrm>
            <a:off x="7433548" y="1874588"/>
            <a:ext cx="1463100" cy="55147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he-IL" dirty="0">
                <a:solidFill>
                  <a:schemeClr val="tx1"/>
                </a:solidFill>
                <a:latin typeface="Calibri"/>
                <a:ea typeface="Calibri"/>
                <a:cs typeface="Calibri"/>
                <a:sym typeface="Calibri"/>
              </a:rPr>
              <a:t>סיוע רגשי וטיפוח רגשי</a:t>
            </a:r>
            <a:endParaRPr dirty="0">
              <a:solidFill>
                <a:schemeClr val="tx1"/>
              </a:solidFill>
              <a:latin typeface="Calibri"/>
              <a:ea typeface="Calibri"/>
              <a:cs typeface="Calibri"/>
              <a:sym typeface="Calibri"/>
            </a:endParaRPr>
          </a:p>
          <a:p>
            <a:pPr marL="0" lvl="0" indent="0" algn="r" rtl="1">
              <a:spcBef>
                <a:spcPts val="0"/>
              </a:spcBef>
              <a:spcAft>
                <a:spcPts val="0"/>
              </a:spcAft>
              <a:buNone/>
            </a:pPr>
            <a:endParaRPr dirty="0">
              <a:latin typeface="Calibri"/>
              <a:ea typeface="Calibri"/>
              <a:cs typeface="Calibri"/>
              <a:sym typeface="Calibri"/>
            </a:endParaRPr>
          </a:p>
        </p:txBody>
      </p:sp>
      <p:sp>
        <p:nvSpPr>
          <p:cNvPr id="14" name="Google Shape;74;p14">
            <a:hlinkClick r:id="rId7" action="ppaction://hlinksldjump"/>
          </p:cNvPr>
          <p:cNvSpPr/>
          <p:nvPr/>
        </p:nvSpPr>
        <p:spPr>
          <a:xfrm>
            <a:off x="7409206" y="2557938"/>
            <a:ext cx="1463100" cy="4869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he-IL" dirty="0">
                <a:solidFill>
                  <a:schemeClr val="tx1"/>
                </a:solidFill>
                <a:latin typeface="Calibri"/>
                <a:ea typeface="Calibri"/>
                <a:cs typeface="Calibri"/>
                <a:sym typeface="Calibri"/>
              </a:rPr>
              <a:t>גירוי</a:t>
            </a:r>
            <a:r>
              <a:rPr lang="en-GB" dirty="0">
                <a:solidFill>
                  <a:schemeClr val="tx1"/>
                </a:solidFill>
                <a:latin typeface="Calibri"/>
                <a:ea typeface="Calibri"/>
                <a:cs typeface="Calibri"/>
                <a:sym typeface="Calibri"/>
              </a:rPr>
              <a:t> </a:t>
            </a:r>
            <a:r>
              <a:rPr lang="en-GB" dirty="0" err="1">
                <a:solidFill>
                  <a:schemeClr val="dk1"/>
                </a:solidFill>
                <a:latin typeface="Calibri"/>
                <a:ea typeface="Calibri"/>
                <a:cs typeface="Calibri"/>
                <a:sym typeface="Calibri"/>
              </a:rPr>
              <a:t>חושי</a:t>
            </a:r>
            <a:endParaRPr dirty="0">
              <a:solidFill>
                <a:schemeClr val="dk1"/>
              </a:solidFill>
              <a:latin typeface="Calibri"/>
              <a:ea typeface="Calibri"/>
              <a:cs typeface="Calibri"/>
              <a:sym typeface="Calibri"/>
            </a:endParaRPr>
          </a:p>
          <a:p>
            <a:pPr marL="0" lvl="0" indent="0" algn="r" rtl="1">
              <a:spcBef>
                <a:spcPts val="0"/>
              </a:spcBef>
              <a:spcAft>
                <a:spcPts val="0"/>
              </a:spcAft>
              <a:buNone/>
            </a:pPr>
            <a:endParaRPr dirty="0">
              <a:latin typeface="Calibri"/>
              <a:ea typeface="Calibri"/>
              <a:cs typeface="Calibri"/>
              <a:sym typeface="Calibri"/>
            </a:endParaRPr>
          </a:p>
        </p:txBody>
      </p:sp>
      <p:sp>
        <p:nvSpPr>
          <p:cNvPr id="11" name="מלבן 10">
            <a:extLst>
              <a:ext uri="{FF2B5EF4-FFF2-40B4-BE49-F238E27FC236}">
                <a16:creationId xmlns:a16="http://schemas.microsoft.com/office/drawing/2014/main" id="{2CF7408B-3694-453E-BB6D-266FF36AC24D}"/>
              </a:ext>
            </a:extLst>
          </p:cNvPr>
          <p:cNvSpPr/>
          <p:nvPr/>
        </p:nvSpPr>
        <p:spPr>
          <a:xfrm>
            <a:off x="548333" y="3946473"/>
            <a:ext cx="2664615" cy="184666"/>
          </a:xfrm>
          <a:prstGeom prst="rect">
            <a:avLst/>
          </a:prstGeom>
        </p:spPr>
        <p:txBody>
          <a:bodyPr wrap="square">
            <a:spAutoFit/>
          </a:bodyPr>
          <a:lstStyle/>
          <a:p>
            <a:pPr algn="r" rtl="1"/>
            <a:r>
              <a:rPr lang="he-IL" sz="600" dirty="0"/>
              <a:t>ג'ק קנט, כתב וצייר, דרקון - אין דבר כזה, 1987. (</a:t>
            </a:r>
            <a:r>
              <a:rPr lang="en-US" sz="600" dirty="0"/>
              <a:t>C</a:t>
            </a:r>
            <a:r>
              <a:rPr lang="he-IL" sz="600" dirty="0"/>
              <a:t>) עם עובד.</a:t>
            </a:r>
          </a:p>
        </p:txBody>
      </p:sp>
    </p:spTree>
    <p:extLst>
      <p:ext uri="{BB962C8B-B14F-4D97-AF65-F5344CB8AC3E}">
        <p14:creationId xmlns:p14="http://schemas.microsoft.com/office/powerpoint/2010/main" val="56954341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B02782ECC6F74B9C2C1CC01F2BA25F" ma:contentTypeVersion="6" ma:contentTypeDescription="Create a new document." ma:contentTypeScope="" ma:versionID="4fbaab8e95350dd026e783cd78f3ed41">
  <xsd:schema xmlns:xsd="http://www.w3.org/2001/XMLSchema" xmlns:xs="http://www.w3.org/2001/XMLSchema" xmlns:p="http://schemas.microsoft.com/office/2006/metadata/properties" xmlns:ns2="e80b6979-5646-4e71-8be2-624790abfb1c" xmlns:ns3="3715777f-8981-461c-804d-afa93fd342d3" targetNamespace="http://schemas.microsoft.com/office/2006/metadata/properties" ma:root="true" ma:fieldsID="3eaa0d4e83e5e0f16ff59af9a3d1aaa9" ns2:_="" ns3:_="">
    <xsd:import namespace="e80b6979-5646-4e71-8be2-624790abfb1c"/>
    <xsd:import namespace="3715777f-8981-461c-804d-afa93fd342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0b6979-5646-4e71-8be2-624790abf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15777f-8981-461c-804d-afa93fd342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25A34E-85FF-48D5-A0BF-CE03D555ED8D}">
  <ds:schemaRefs>
    <ds:schemaRef ds:uri="http://purl.org/dc/terms/"/>
    <ds:schemaRef ds:uri="http://purl.org/dc/elements/1.1/"/>
    <ds:schemaRef ds:uri="http://schemas.microsoft.com/office/2006/documentManagement/types"/>
    <ds:schemaRef ds:uri="3715777f-8981-461c-804d-afa93fd342d3"/>
    <ds:schemaRef ds:uri="http://schemas.openxmlformats.org/package/2006/metadata/core-properties"/>
    <ds:schemaRef ds:uri="http://purl.org/dc/dcmitype/"/>
    <ds:schemaRef ds:uri="http://www.w3.org/XML/1998/namespace"/>
    <ds:schemaRef ds:uri="http://schemas.microsoft.com/office/infopath/2007/PartnerControls"/>
    <ds:schemaRef ds:uri="e80b6979-5646-4e71-8be2-624790abfb1c"/>
    <ds:schemaRef ds:uri="http://schemas.microsoft.com/office/2006/metadata/properties"/>
  </ds:schemaRefs>
</ds:datastoreItem>
</file>

<file path=customXml/itemProps2.xml><?xml version="1.0" encoding="utf-8"?>
<ds:datastoreItem xmlns:ds="http://schemas.openxmlformats.org/officeDocument/2006/customXml" ds:itemID="{FBBA255B-68A1-4FBA-A67D-FAA96900F7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0b6979-5646-4e71-8be2-624790abfb1c"/>
    <ds:schemaRef ds:uri="3715777f-8981-461c-804d-afa93fd34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E4C2C9-5DC6-4E3A-8A15-D30489E28A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253</TotalTime>
  <Words>1760</Words>
  <Application>Microsoft Office PowerPoint</Application>
  <PresentationFormat>‫הצגה על המסך (16:9)</PresentationFormat>
  <Paragraphs>124</Paragraphs>
  <Slides>11</Slides>
  <Notes>11</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11</vt:i4>
      </vt:variant>
    </vt:vector>
  </HeadingPairs>
  <TitlesOfParts>
    <vt:vector size="14" baseType="lpstr">
      <vt:lpstr>Arial</vt:lpstr>
      <vt:lpstr>Calibri</vt:lpstr>
      <vt:lpstr>Simple Light</vt:lpstr>
      <vt:lpstr>שיקולי בחירה מושכלים  בטקסט הספרותי לילדים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שיקולי בחירה מושכלים  בטקסט הספרותי לילדים</dc:title>
  <dc:creator>USER</dc:creator>
  <cp:lastModifiedBy>Tal Livne</cp:lastModifiedBy>
  <cp:revision>72</cp:revision>
  <dcterms:modified xsi:type="dcterms:W3CDTF">2021-07-19T07:28:58Z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0x010100CDB02782ECC6F74B9C2C1CC01F2BA25F</vt:lpwstr>
  </property>
</Properties>
</file>