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18"/>
  </p:notesMasterIdLst>
  <p:sldIdLst>
    <p:sldId id="256" r:id="rId5"/>
    <p:sldId id="257" r:id="rId6"/>
    <p:sldId id="258" r:id="rId7"/>
    <p:sldId id="259" r:id="rId8"/>
    <p:sldId id="270" r:id="rId9"/>
    <p:sldId id="271" r:id="rId10"/>
    <p:sldId id="272" r:id="rId11"/>
    <p:sldId id="276" r:id="rId12"/>
    <p:sldId id="277" r:id="rId13"/>
    <p:sldId id="279" r:id="rId14"/>
    <p:sldId id="274" r:id="rId15"/>
    <p:sldId id="280" r:id="rId16"/>
    <p:sldId id="275"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l Livne" initials="TL" lastIdx="4" clrIdx="0">
    <p:extLst>
      <p:ext uri="{19B8F6BF-5375-455C-9EA6-DF929625EA0E}">
        <p15:presenceInfo xmlns:p15="http://schemas.microsoft.com/office/powerpoint/2012/main" userId="Tal Livne" providerId="None"/>
      </p:ext>
    </p:extLst>
  </p:cmAuthor>
  <p:cmAuthor id="2" name="Nira Levin" initials="NL" lastIdx="12" clrIdx="1">
    <p:extLst>
      <p:ext uri="{19B8F6BF-5375-455C-9EA6-DF929625EA0E}">
        <p15:presenceInfo xmlns:p15="http://schemas.microsoft.com/office/powerpoint/2012/main" userId="S::niral@cet.ac.il::fb39e7a8-294b-48e1-94f6-79407bf9e2bd" providerId="AD"/>
      </p:ext>
    </p:extLst>
  </p:cmAuthor>
  <p:cmAuthor id="3" name="Rona Mintz" initials="RM" lastIdx="5" clrIdx="2">
    <p:extLst>
      <p:ext uri="{19B8F6BF-5375-455C-9EA6-DF929625EA0E}">
        <p15:presenceInfo xmlns:p15="http://schemas.microsoft.com/office/powerpoint/2012/main" userId="S-1-5-21-606772748-477572614-688488514-10224" providerId="AD"/>
      </p:ext>
    </p:extLst>
  </p:cmAuthor>
  <p:cmAuthor id="4" name="Nira Levin" initials="NL [2]" lastIdx="17" clrIdx="3">
    <p:extLst>
      <p:ext uri="{19B8F6BF-5375-455C-9EA6-DF929625EA0E}">
        <p15:presenceInfo xmlns:p15="http://schemas.microsoft.com/office/powerpoint/2012/main" userId="S-1-5-21-606772748-477572614-688488514-4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C58D3"/>
    <a:srgbClr val="CCECFF"/>
    <a:srgbClr val="CCFFCC"/>
    <a:srgbClr val="FFFFCC"/>
    <a:srgbClr val="FFCCCC"/>
    <a:srgbClr val="FFCCFF"/>
    <a:srgbClr val="D5F3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073652-C95E-4081-9EDD-62CC08EA2C60}" v="1" dt="2022-01-12T08:19:16.733"/>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סגנון בהיר 1 - הדגשה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74" autoAdjust="0"/>
    <p:restoredTop sz="94660"/>
  </p:normalViewPr>
  <p:slideViewPr>
    <p:cSldViewPr snapToGrid="0">
      <p:cViewPr varScale="1">
        <p:scale>
          <a:sx n="99" d="100"/>
          <a:sy n="99" d="100"/>
        </p:scale>
        <p:origin x="1181"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גיליון1!$B$1</c:f>
              <c:strCache>
                <c:ptCount val="1"/>
                <c:pt idx="0">
                  <c:v>מכירות</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6D2-46F5-8178-24DD27AE4EE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6D2-46F5-8178-24DD27AE4EE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6D2-46F5-8178-24DD27AE4EE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6D2-46F5-8178-24DD27AE4EE7}"/>
              </c:ext>
            </c:extLst>
          </c:dPt>
          <c:cat>
            <c:numRef>
              <c:f>גיליון1!$A$2:$A$5</c:f>
              <c:numCache>
                <c:formatCode>General</c:formatCode>
                <c:ptCount val="4"/>
              </c:numCache>
            </c:numRef>
          </c:cat>
          <c:val>
            <c:numRef>
              <c:f>גיליון1!$B$2:$B$5</c:f>
              <c:numCache>
                <c:formatCode>General</c:formatCode>
                <c:ptCount val="4"/>
                <c:pt idx="0">
                  <c:v>30</c:v>
                </c:pt>
                <c:pt idx="1">
                  <c:v>70</c:v>
                </c:pt>
              </c:numCache>
            </c:numRef>
          </c:val>
          <c:extLst>
            <c:ext xmlns:c16="http://schemas.microsoft.com/office/drawing/2014/chart" uri="{C3380CC4-5D6E-409C-BE32-E72D297353CC}">
              <c16:uniqueId val="{00000000-E0D5-4395-B60B-984A0BBF943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4" dt="2021-08-30T10:07:45.430" idx="16">
    <p:pos x="10" y="10"/>
    <p:text>וגם על זה. הסקרנים יקראו בתקציר!</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dab032f759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dab032f759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he-IL" b="0" i="0" dirty="0">
                <a:solidFill>
                  <a:srgbClr val="000000"/>
                </a:solidFill>
                <a:effectLst/>
                <a:latin typeface="Calibri" panose="020F0502020204030204" pitchFamily="34" charset="0"/>
                <a:cs typeface="Calibri" panose="020F0502020204030204" pitchFamily="34" charset="0"/>
              </a:rPr>
              <a:t>בר-און, ע. (2011). מודל התפתחותי ברכישת הקריאה בעברית. ד"ש, דיבור שפה ושמיעה, כתב העת של קלינאי התקשורת, 30 , 25-1.</a:t>
            </a:r>
            <a:endParaRPr dirty="0">
              <a:latin typeface="Calibri" panose="020F0502020204030204" pitchFamily="34" charset="0"/>
              <a:cs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7472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7783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8355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7902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dab032f759_0_18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dab032f759_0_18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dffeb5bb22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dffeb5bb22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Clr>
                <a:schemeClr val="dk1"/>
              </a:buClr>
              <a:buSzPts val="1100"/>
              <a:buFont typeface="Arial"/>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dffeb5bb22_0_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dffeb5bb22_0_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773701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3283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1092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690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eb5bb2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dffeb5bb2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3929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פריסה מותאמת אישית 1">
  <p:cSld name="CUSTOM">
    <p:spTree>
      <p:nvGrpSpPr>
        <p:cNvPr id="1" name="Shape 50"/>
        <p:cNvGrpSpPr/>
        <p:nvPr/>
      </p:nvGrpSpPr>
      <p:grpSpPr>
        <a:xfrm>
          <a:off x="0" y="0"/>
          <a:ext cx="0" cy="0"/>
          <a:chOff x="0" y="0"/>
          <a:chExt cx="0" cy="0"/>
        </a:xfrm>
      </p:grpSpPr>
      <p:sp>
        <p:nvSpPr>
          <p:cNvPr id="51" name="Google Shape;51;p13"/>
          <p:cNvSpPr/>
          <p:nvPr/>
        </p:nvSpPr>
        <p:spPr>
          <a:xfrm>
            <a:off x="188575" y="188575"/>
            <a:ext cx="8772000" cy="4727400"/>
          </a:xfrm>
          <a:prstGeom prst="roundRect">
            <a:avLst>
              <a:gd name="adj" fmla="val 3504"/>
            </a:avLst>
          </a:prstGeom>
          <a:no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3"/>
          <p:cNvSpPr/>
          <p:nvPr/>
        </p:nvSpPr>
        <p:spPr>
          <a:xfrm>
            <a:off x="8368600" y="39025"/>
            <a:ext cx="696000" cy="572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3"/>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rmAutofit/>
          </a:bodyPr>
          <a:lstStyle>
            <a:lvl1pPr lvl="0" rtl="1">
              <a:spcBef>
                <a:spcPts val="0"/>
              </a:spcBef>
              <a:spcAft>
                <a:spcPts val="0"/>
              </a:spcAft>
              <a:buSzPts val="2400"/>
              <a:buNone/>
              <a:defRPr sz="2400"/>
            </a:lvl1pPr>
            <a:lvl2pPr lvl="1" rtl="1">
              <a:spcBef>
                <a:spcPts val="0"/>
              </a:spcBef>
              <a:spcAft>
                <a:spcPts val="0"/>
              </a:spcAft>
              <a:buSzPts val="2400"/>
              <a:buFont typeface="Assistant"/>
              <a:buNone/>
              <a:defRPr sz="2400">
                <a:latin typeface="Assistant"/>
                <a:ea typeface="Assistant"/>
                <a:cs typeface="Assistant"/>
                <a:sym typeface="Assistant"/>
              </a:defRPr>
            </a:lvl2pPr>
            <a:lvl3pPr lvl="2" rtl="1">
              <a:spcBef>
                <a:spcPts val="0"/>
              </a:spcBef>
              <a:spcAft>
                <a:spcPts val="0"/>
              </a:spcAft>
              <a:buSzPts val="2400"/>
              <a:buFont typeface="Assistant"/>
              <a:buNone/>
              <a:defRPr sz="2400">
                <a:latin typeface="Assistant"/>
                <a:ea typeface="Assistant"/>
                <a:cs typeface="Assistant"/>
                <a:sym typeface="Assistant"/>
              </a:defRPr>
            </a:lvl3pPr>
            <a:lvl4pPr lvl="3" rtl="1">
              <a:spcBef>
                <a:spcPts val="0"/>
              </a:spcBef>
              <a:spcAft>
                <a:spcPts val="0"/>
              </a:spcAft>
              <a:buSzPts val="2400"/>
              <a:buFont typeface="Assistant"/>
              <a:buNone/>
              <a:defRPr sz="2400">
                <a:latin typeface="Assistant"/>
                <a:ea typeface="Assistant"/>
                <a:cs typeface="Assistant"/>
                <a:sym typeface="Assistant"/>
              </a:defRPr>
            </a:lvl4pPr>
            <a:lvl5pPr lvl="4" rtl="1">
              <a:spcBef>
                <a:spcPts val="0"/>
              </a:spcBef>
              <a:spcAft>
                <a:spcPts val="0"/>
              </a:spcAft>
              <a:buSzPts val="2400"/>
              <a:buFont typeface="Assistant"/>
              <a:buNone/>
              <a:defRPr sz="2400">
                <a:latin typeface="Assistant"/>
                <a:ea typeface="Assistant"/>
                <a:cs typeface="Assistant"/>
                <a:sym typeface="Assistant"/>
              </a:defRPr>
            </a:lvl5pPr>
            <a:lvl6pPr lvl="5" rtl="1">
              <a:spcBef>
                <a:spcPts val="0"/>
              </a:spcBef>
              <a:spcAft>
                <a:spcPts val="0"/>
              </a:spcAft>
              <a:buSzPts val="2400"/>
              <a:buFont typeface="Assistant"/>
              <a:buNone/>
              <a:defRPr sz="2400">
                <a:latin typeface="Assistant"/>
                <a:ea typeface="Assistant"/>
                <a:cs typeface="Assistant"/>
                <a:sym typeface="Assistant"/>
              </a:defRPr>
            </a:lvl6pPr>
            <a:lvl7pPr lvl="6" rtl="1">
              <a:spcBef>
                <a:spcPts val="0"/>
              </a:spcBef>
              <a:spcAft>
                <a:spcPts val="0"/>
              </a:spcAft>
              <a:buSzPts val="2400"/>
              <a:buFont typeface="Assistant"/>
              <a:buNone/>
              <a:defRPr sz="2400">
                <a:latin typeface="Assistant"/>
                <a:ea typeface="Assistant"/>
                <a:cs typeface="Assistant"/>
                <a:sym typeface="Assistant"/>
              </a:defRPr>
            </a:lvl7pPr>
            <a:lvl8pPr lvl="7" rtl="1">
              <a:spcBef>
                <a:spcPts val="0"/>
              </a:spcBef>
              <a:spcAft>
                <a:spcPts val="0"/>
              </a:spcAft>
              <a:buSzPts val="2400"/>
              <a:buFont typeface="Assistant"/>
              <a:buNone/>
              <a:defRPr sz="2400">
                <a:latin typeface="Assistant"/>
                <a:ea typeface="Assistant"/>
                <a:cs typeface="Assistant"/>
                <a:sym typeface="Assistant"/>
              </a:defRPr>
            </a:lvl8pPr>
            <a:lvl9pPr lvl="8" rtl="1">
              <a:spcBef>
                <a:spcPts val="0"/>
              </a:spcBef>
              <a:spcAft>
                <a:spcPts val="0"/>
              </a:spcAft>
              <a:buSzPts val="2400"/>
              <a:buFont typeface="Assistant"/>
              <a:buNone/>
              <a:defRPr sz="2400">
                <a:latin typeface="Assistant"/>
                <a:ea typeface="Assistant"/>
                <a:cs typeface="Assistant"/>
                <a:sym typeface="Assistant"/>
              </a:defRPr>
            </a:lvl9pPr>
          </a:lstStyle>
          <a:p>
            <a:endParaRPr/>
          </a:p>
        </p:txBody>
      </p:sp>
      <p:sp>
        <p:nvSpPr>
          <p:cNvPr id="54" name="Google Shape;54;p13"/>
          <p:cNvSpPr/>
          <p:nvPr/>
        </p:nvSpPr>
        <p:spPr>
          <a:xfrm>
            <a:off x="8375675" y="29175"/>
            <a:ext cx="728400" cy="524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p:nvPr/>
        </p:nvSpPr>
        <p:spPr>
          <a:xfrm>
            <a:off x="8693998" y="178973"/>
            <a:ext cx="286200" cy="286200"/>
          </a:xfrm>
          <a:prstGeom prst="roundRect">
            <a:avLst>
              <a:gd name="adj" fmla="val 28383"/>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8606272" y="75005"/>
            <a:ext cx="286200" cy="286200"/>
          </a:xfrm>
          <a:prstGeom prst="roundRect">
            <a:avLst>
              <a:gd name="adj" fmla="val 28383"/>
            </a:avLst>
          </a:prstGeom>
          <a:solidFill>
            <a:srgbClr val="087B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a:off x="57700" y="4652975"/>
            <a:ext cx="979500" cy="490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body" idx="1"/>
          </p:nvPr>
        </p:nvSpPr>
        <p:spPr>
          <a:xfrm>
            <a:off x="311700" y="1152475"/>
            <a:ext cx="7992300" cy="3416400"/>
          </a:xfrm>
          <a:prstGeom prst="rect">
            <a:avLst/>
          </a:prstGeom>
        </p:spPr>
        <p:txBody>
          <a:bodyPr spcFirstLastPara="1" wrap="square" lIns="91425" tIns="91425" rIns="91425" bIns="91425" anchor="t" anchorCtr="0">
            <a:normAutofit/>
          </a:bodyPr>
          <a:lstStyle>
            <a:lvl1pPr marL="457200" lvl="0" indent="-342900" rtl="1">
              <a:lnSpc>
                <a:spcPct val="115000"/>
              </a:lnSpc>
              <a:spcBef>
                <a:spcPts val="0"/>
              </a:spcBef>
              <a:spcAft>
                <a:spcPts val="0"/>
              </a:spcAft>
              <a:buClr>
                <a:srgbClr val="087BF8"/>
              </a:buClr>
              <a:buSzPts val="1800"/>
              <a:buFont typeface="Assistant"/>
              <a:buChar char="●"/>
              <a:defRPr sz="1800">
                <a:solidFill>
                  <a:schemeClr val="dk2"/>
                </a:solidFill>
                <a:latin typeface="Assistant"/>
                <a:ea typeface="Assistant"/>
                <a:cs typeface="Assistant"/>
                <a:sym typeface="Assistant"/>
              </a:defRPr>
            </a:lvl1pPr>
            <a:lvl2pPr marL="914400" lvl="1"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2pPr>
            <a:lvl3pPr marL="1371600" lvl="2"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3pPr>
            <a:lvl4pPr marL="1828800" lvl="3"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4pPr>
            <a:lvl5pPr marL="2286000" lvl="4"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5pPr>
            <a:lvl6pPr marL="2743200" lvl="5"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6pPr>
            <a:lvl7pPr marL="3200400" lvl="6"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7pPr>
            <a:lvl8pPr marL="3657600" lvl="7"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8pPr>
            <a:lvl9pPr marL="4114800" lvl="8" indent="-317500" rtl="1">
              <a:lnSpc>
                <a:spcPct val="115000"/>
              </a:lnSpc>
              <a:spcBef>
                <a:spcPts val="1600"/>
              </a:spcBef>
              <a:spcAft>
                <a:spcPts val="1600"/>
              </a:spcAft>
              <a:buClr>
                <a:srgbClr val="087BF8"/>
              </a:buClr>
              <a:buSzPts val="1400"/>
              <a:buFont typeface="Assistant"/>
              <a:buChar char="○"/>
              <a:defRPr>
                <a:solidFill>
                  <a:schemeClr val="dk2"/>
                </a:solidFill>
                <a:latin typeface="Assistant"/>
                <a:ea typeface="Assistant"/>
                <a:cs typeface="Assistant"/>
                <a:sym typeface="Assistan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p:nvPr/>
        </p:nvSpPr>
        <p:spPr>
          <a:xfrm>
            <a:off x="366925" y="401150"/>
            <a:ext cx="8305800" cy="4453500"/>
          </a:xfrm>
          <a:prstGeom prst="roundRect">
            <a:avLst>
              <a:gd name="adj" fmla="val 5142"/>
            </a:avLst>
          </a:prstGeom>
          <a:solidFill>
            <a:srgbClr val="2857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4"/>
          <p:cNvSpPr txBox="1"/>
          <p:nvPr/>
        </p:nvSpPr>
        <p:spPr>
          <a:xfrm>
            <a:off x="1203150" y="2066150"/>
            <a:ext cx="6355200" cy="861744"/>
          </a:xfrm>
          <a:prstGeom prst="rect">
            <a:avLst/>
          </a:prstGeom>
          <a:noFill/>
          <a:ln>
            <a:noFill/>
          </a:ln>
        </p:spPr>
        <p:txBody>
          <a:bodyPr spcFirstLastPara="1" wrap="square" lIns="91425" tIns="91425" rIns="91425" bIns="91425" anchor="t" anchorCtr="0">
            <a:spAutoFit/>
          </a:bodyPr>
          <a:lstStyle/>
          <a:p>
            <a:pPr algn="ctr" rtl="1"/>
            <a:r>
              <a:rPr lang="en-US" sz="2200" dirty="0" err="1">
                <a:solidFill>
                  <a:schemeClr val="lt1"/>
                </a:solidFill>
                <a:latin typeface="Calibri"/>
                <a:cs typeface="Calibri"/>
                <a:sym typeface="Calibri"/>
              </a:rPr>
              <a:t>מודל</a:t>
            </a:r>
            <a:r>
              <a:rPr lang="en-US" sz="2200" dirty="0">
                <a:solidFill>
                  <a:schemeClr val="lt1"/>
                </a:solidFill>
                <a:latin typeface="Calibri"/>
                <a:cs typeface="Calibri"/>
                <a:sym typeface="Calibri"/>
              </a:rPr>
              <a:t> </a:t>
            </a:r>
            <a:r>
              <a:rPr lang="en-US" sz="2200" dirty="0" err="1">
                <a:solidFill>
                  <a:schemeClr val="lt1"/>
                </a:solidFill>
                <a:latin typeface="Calibri"/>
                <a:cs typeface="Calibri"/>
                <a:sym typeface="Calibri"/>
              </a:rPr>
              <a:t>התפתחותי</a:t>
            </a:r>
            <a:r>
              <a:rPr lang="en-US" sz="2200" dirty="0">
                <a:solidFill>
                  <a:schemeClr val="lt1"/>
                </a:solidFill>
                <a:latin typeface="Calibri"/>
                <a:cs typeface="Calibri"/>
                <a:sym typeface="Calibri"/>
              </a:rPr>
              <a:t> </a:t>
            </a:r>
            <a:r>
              <a:rPr lang="en-US" sz="2200" dirty="0" err="1">
                <a:solidFill>
                  <a:schemeClr val="lt1"/>
                </a:solidFill>
                <a:latin typeface="Calibri"/>
                <a:cs typeface="Calibri"/>
                <a:sym typeface="Calibri"/>
              </a:rPr>
              <a:t>ברכישת</a:t>
            </a:r>
            <a:r>
              <a:rPr lang="en-US" sz="2200" dirty="0">
                <a:solidFill>
                  <a:schemeClr val="lt1"/>
                </a:solidFill>
                <a:latin typeface="Calibri"/>
                <a:cs typeface="Calibri"/>
                <a:sym typeface="Calibri"/>
              </a:rPr>
              <a:t> הקריאה בעברית</a:t>
            </a:r>
            <a:r>
              <a:rPr lang="en-GB" sz="2200" dirty="0">
                <a:solidFill>
                  <a:schemeClr val="lt1"/>
                </a:solidFill>
                <a:latin typeface="Calibri"/>
                <a:cs typeface="Calibri"/>
                <a:sym typeface="Calibri"/>
              </a:rPr>
              <a:t> </a:t>
            </a:r>
            <a:r>
              <a:rPr lang="en-GB" sz="2200" dirty="0">
                <a:solidFill>
                  <a:schemeClr val="lt1"/>
                </a:solidFill>
                <a:latin typeface="Calibri"/>
                <a:ea typeface="Calibri"/>
                <a:cs typeface="Calibri"/>
                <a:sym typeface="Calibri"/>
              </a:rPr>
              <a:t>| </a:t>
            </a:r>
            <a:r>
              <a:rPr lang="en-US" sz="2200" dirty="0" err="1">
                <a:solidFill>
                  <a:schemeClr val="lt1"/>
                </a:solidFill>
                <a:latin typeface="Calibri"/>
                <a:cs typeface="Calibri"/>
                <a:sym typeface="Calibri"/>
              </a:rPr>
              <a:t>ד"ר</a:t>
            </a:r>
            <a:r>
              <a:rPr lang="en-US" sz="2200" dirty="0">
                <a:solidFill>
                  <a:schemeClr val="lt1"/>
                </a:solidFill>
                <a:latin typeface="Calibri"/>
                <a:cs typeface="Calibri"/>
                <a:sym typeface="Calibri"/>
              </a:rPr>
              <a:t> </a:t>
            </a:r>
            <a:r>
              <a:rPr lang="en-US" sz="2200" dirty="0" err="1">
                <a:solidFill>
                  <a:schemeClr val="lt1"/>
                </a:solidFill>
                <a:latin typeface="Calibri"/>
                <a:cs typeface="Calibri"/>
                <a:sym typeface="Calibri"/>
              </a:rPr>
              <a:t>עמליה</a:t>
            </a:r>
            <a:r>
              <a:rPr lang="en-US" sz="2200" dirty="0">
                <a:solidFill>
                  <a:schemeClr val="lt1"/>
                </a:solidFill>
                <a:latin typeface="Calibri"/>
                <a:cs typeface="Calibri"/>
                <a:sym typeface="Calibri"/>
              </a:rPr>
              <a:t> </a:t>
            </a:r>
            <a:r>
              <a:rPr lang="en-US" sz="2200" dirty="0" err="1">
                <a:solidFill>
                  <a:schemeClr val="lt1"/>
                </a:solidFill>
                <a:latin typeface="Calibri"/>
                <a:cs typeface="Calibri"/>
                <a:sym typeface="Calibri"/>
              </a:rPr>
              <a:t>בראון</a:t>
            </a:r>
            <a:endParaRPr lang="en-US" sz="2200" dirty="0" err="1">
              <a:solidFill>
                <a:schemeClr val="lt1"/>
              </a:solidFill>
              <a:latin typeface="Calibri"/>
              <a:cs typeface="Calibri"/>
            </a:endParaRPr>
          </a:p>
          <a:p>
            <a:pPr marL="0" lvl="0" indent="0" algn="ctr" rtl="1">
              <a:spcBef>
                <a:spcPts val="0"/>
              </a:spcBef>
              <a:spcAft>
                <a:spcPts val="0"/>
              </a:spcAft>
              <a:buNone/>
            </a:pPr>
            <a:endParaRPr sz="2200"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graphicFrame>
        <p:nvGraphicFramePr>
          <p:cNvPr id="2" name="טבלה 2">
            <a:extLst>
              <a:ext uri="{FF2B5EF4-FFF2-40B4-BE49-F238E27FC236}">
                <a16:creationId xmlns:a16="http://schemas.microsoft.com/office/drawing/2014/main" id="{13E64AC8-014D-4BC0-B03C-8ADC2D4F7DFA}"/>
              </a:ext>
            </a:extLst>
          </p:cNvPr>
          <p:cNvGraphicFramePr>
            <a:graphicFrameLocks noGrp="1"/>
          </p:cNvGraphicFramePr>
          <p:nvPr>
            <p:extLst>
              <p:ext uri="{D42A27DB-BD31-4B8C-83A1-F6EECF244321}">
                <p14:modId xmlns:p14="http://schemas.microsoft.com/office/powerpoint/2010/main" val="3854009356"/>
              </p:ext>
            </p:extLst>
          </p:nvPr>
        </p:nvGraphicFramePr>
        <p:xfrm>
          <a:off x="466567" y="571597"/>
          <a:ext cx="7694064" cy="2874010"/>
        </p:xfrm>
        <a:graphic>
          <a:graphicData uri="http://schemas.openxmlformats.org/drawingml/2006/table">
            <a:tbl>
              <a:tblPr firstRow="1" bandRow="1">
                <a:tableStyleId>{3B4B98B0-60AC-42C2-AFA5-B58CD77FA1E5}</a:tableStyleId>
              </a:tblPr>
              <a:tblGrid>
                <a:gridCol w="3464686">
                  <a:extLst>
                    <a:ext uri="{9D8B030D-6E8A-4147-A177-3AD203B41FA5}">
                      <a16:colId xmlns:a16="http://schemas.microsoft.com/office/drawing/2014/main" val="2480529974"/>
                    </a:ext>
                  </a:extLst>
                </a:gridCol>
                <a:gridCol w="3297179">
                  <a:extLst>
                    <a:ext uri="{9D8B030D-6E8A-4147-A177-3AD203B41FA5}">
                      <a16:colId xmlns:a16="http://schemas.microsoft.com/office/drawing/2014/main" val="3601674025"/>
                    </a:ext>
                  </a:extLst>
                </a:gridCol>
                <a:gridCol w="932199">
                  <a:extLst>
                    <a:ext uri="{9D8B030D-6E8A-4147-A177-3AD203B41FA5}">
                      <a16:colId xmlns:a16="http://schemas.microsoft.com/office/drawing/2014/main" val="2384529786"/>
                    </a:ext>
                  </a:extLst>
                </a:gridCol>
              </a:tblGrid>
              <a:tr h="370840">
                <a:tc>
                  <a:txBody>
                    <a:bodyPr/>
                    <a:lstStyle/>
                    <a:p>
                      <a:pPr algn="r" rtl="1"/>
                      <a:r>
                        <a:rPr lang="he-IL" sz="1050" dirty="0">
                          <a:latin typeface="Calibri" panose="020F0502020204030204" pitchFamily="34" charset="0"/>
                          <a:cs typeface="Calibri" panose="020F0502020204030204" pitchFamily="34" charset="0"/>
                        </a:rPr>
                        <a:t>הממצאים</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panose="020F0502020204030204" pitchFamily="34" charset="0"/>
                          <a:cs typeface="Calibri" panose="020F0502020204030204" pitchFamily="34" charset="0"/>
                        </a:rPr>
                        <a:t>המטרה</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panose="020F0502020204030204" pitchFamily="34" charset="0"/>
                          <a:cs typeface="Calibri" panose="020F0502020204030204" pitchFamily="34" charset="0"/>
                        </a:rPr>
                        <a:t>המבחן</a:t>
                      </a:r>
                      <a:endParaRPr lang="en-IL" sz="105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9349440"/>
                  </a:ext>
                </a:extLst>
              </a:tr>
              <a:tr h="1451610">
                <a:tc>
                  <a:txBody>
                    <a:bodyPr/>
                    <a:lstStyle/>
                    <a:p>
                      <a:pPr algn="r" rtl="1"/>
                      <a:r>
                        <a:rPr lang="he-IL" sz="1050" dirty="0">
                          <a:latin typeface="Calibri" panose="020F0502020204030204" pitchFamily="34" charset="0"/>
                          <a:cs typeface="Calibri" panose="020F0502020204030204" pitchFamily="34" charset="0"/>
                        </a:rPr>
                        <a:t>*קפיצה ביכולת הפענוח בין תחילת כיתה ב לסופה</a:t>
                      </a:r>
                    </a:p>
                    <a:p>
                      <a:pPr algn="r" rtl="1"/>
                      <a:r>
                        <a:rPr lang="he-IL" sz="1050" dirty="0">
                          <a:latin typeface="Calibri" panose="020F0502020204030204" pitchFamily="34" charset="0"/>
                          <a:cs typeface="Calibri" panose="020F0502020204030204" pitchFamily="34" charset="0"/>
                        </a:rPr>
                        <a:t>* הֶקשר מַטְעֶה הוליך שולל את כל קבוצות הגיל והביא לאחוזי הצלחה נמוכים. אפשר להסיק מכך את השפעתו המכרעת של ההקשר בקריאת העברית. </a:t>
                      </a:r>
                    </a:p>
                    <a:p>
                      <a:pPr algn="r" rtl="1"/>
                      <a:r>
                        <a:rPr lang="he-IL" sz="1050" dirty="0">
                          <a:latin typeface="Calibri" panose="020F0502020204030204" pitchFamily="34" charset="0"/>
                          <a:cs typeface="Calibri" panose="020F0502020204030204" pitchFamily="34" charset="0"/>
                        </a:rPr>
                        <a:t>* בכיתה ז ומעלה ניכר שהלמידה במהלך המבדק צמצמה את השפעת ההקשר המטעה. </a:t>
                      </a:r>
                    </a:p>
                    <a:p>
                      <a:pPr algn="r" rtl="1"/>
                      <a:r>
                        <a:rPr lang="he-IL" sz="1050" dirty="0">
                          <a:latin typeface="Calibri" panose="020F0502020204030204" pitchFamily="34" charset="0"/>
                          <a:cs typeface="Calibri" panose="020F0502020204030204" pitchFamily="34" charset="0"/>
                        </a:rPr>
                        <a:t>* השפעת ההקשר המטעה הייתה כה עוצמתית, שנרשמה הצלחה רק ב- 50% מהמקרים. </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panose="020F0502020204030204" pitchFamily="34" charset="0"/>
                          <a:cs typeface="Calibri" panose="020F0502020204030204" pitchFamily="34" charset="0"/>
                        </a:rPr>
                        <a:t>א. בחינת ההישענות על ההקשר בפענוח מילה הומוגרפית, כמו "בחור" (שיכולה להיקרא בָּחוּר או בַּחוֹר), באמצעות השוואת הפענוח של אותה מילה בשני הקשרים שונים שהיא מופיעה בהם. לדוגמה, במשפט "דנה אוהבת בחור הקטן של  המנעול להציץ" - ההקשר המקדים את המילה מַטְעֶה ומכוון לבחירה בחלופה בָּחוּר. אך במשפט "המפתח נתקע בחור של המנעול" ההקשר לפני המילה תואם להקשר שאחריה, ומוביל לפענוח נכון - בַּחוֹר. </a:t>
                      </a:r>
                      <a:endParaRPr lang="en-IL" sz="1050" dirty="0">
                        <a:latin typeface="Calibri" panose="020F0502020204030204" pitchFamily="34" charset="0"/>
                        <a:cs typeface="Calibri" panose="020F0502020204030204" pitchFamily="34" charset="0"/>
                      </a:endParaRPr>
                    </a:p>
                  </a:txBody>
                  <a:tcPr/>
                </a:tc>
                <a:tc rowSpan="2">
                  <a:txBody>
                    <a:bodyPr/>
                    <a:lstStyle/>
                    <a:p>
                      <a:pPr algn="r" rtl="1"/>
                      <a:r>
                        <a:rPr lang="he-IL" sz="1050" dirty="0">
                          <a:latin typeface="Calibri" panose="020F0502020204030204" pitchFamily="34" charset="0"/>
                          <a:cs typeface="Calibri" panose="020F0502020204030204" pitchFamily="34" charset="0"/>
                        </a:rPr>
                        <a:t>4. </a:t>
                      </a:r>
                    </a:p>
                    <a:p>
                      <a:pPr algn="r" rtl="1"/>
                      <a:r>
                        <a:rPr lang="he-IL" sz="1050" dirty="0">
                          <a:latin typeface="Calibri" panose="020F0502020204030204" pitchFamily="34" charset="0"/>
                          <a:cs typeface="Calibri" panose="020F0502020204030204" pitchFamily="34" charset="0"/>
                        </a:rPr>
                        <a:t>מבדק מילים הומו-</a:t>
                      </a:r>
                    </a:p>
                    <a:p>
                      <a:pPr algn="r" rtl="1"/>
                      <a:r>
                        <a:rPr lang="he-IL" sz="1050" dirty="0">
                          <a:latin typeface="Calibri" panose="020F0502020204030204" pitchFamily="34" charset="0"/>
                          <a:cs typeface="Calibri" panose="020F0502020204030204" pitchFamily="34" charset="0"/>
                        </a:rPr>
                        <a:t>גרפיות בהקשר</a:t>
                      </a:r>
                      <a:endParaRPr lang="en-IL" sz="105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45695569"/>
                  </a:ext>
                </a:extLst>
              </a:tr>
              <a:tr h="685800">
                <a:tc>
                  <a:txBody>
                    <a:bodyPr/>
                    <a:lstStyle/>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*תחילת כיתה ב: הנבדק קרא, טעה והמשיך לקרוא ללא הבחנה או התייחסות לטעות. </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בסוף כיתה ב ובכיתה ג: נראו ניצני תיקון.</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*כיתה ד: כמחצית מהתלמידים הבחינו בטעות אך לא תיקנו. </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*על-יסודי ובוגרים: עלייה הדרגתית מ- 75% הצלחה בכיתה ז עד קרוב ל-100% בקבוצת המבוגרים. </a:t>
                      </a:r>
                      <a:endParaRPr lang="en-IL" sz="1050" b="0" i="0" u="none" strike="noStrike" cap="none" dirty="0">
                        <a:solidFill>
                          <a:schemeClr val="tx1"/>
                        </a:solidFill>
                        <a:latin typeface="Calibri" panose="020F0502020204030204" pitchFamily="34" charset="0"/>
                        <a:ea typeface="+mn-ea"/>
                        <a:cs typeface="Calibri" panose="020F0502020204030204" pitchFamily="34" charset="0"/>
                        <a:sym typeface="Arial"/>
                      </a:endParaRPr>
                    </a:p>
                  </a:txBody>
                  <a:tcPr>
                    <a:solidFill>
                      <a:schemeClr val="accent1">
                        <a:lumMod val="20000"/>
                        <a:lumOff val="80000"/>
                      </a:schemeClr>
                    </a:solidFill>
                  </a:tcPr>
                </a:tc>
                <a:tc>
                  <a:txBody>
                    <a:bodyPr/>
                    <a:lstStyle/>
                    <a:p>
                      <a:pPr algn="r" rtl="1"/>
                      <a:r>
                        <a:rPr lang="he-IL" sz="1050" b="0" i="0" u="none" strike="noStrike" cap="none" dirty="0">
                          <a:solidFill>
                            <a:schemeClr val="tx1"/>
                          </a:solidFill>
                          <a:latin typeface="Calibri"/>
                          <a:ea typeface="+mn-ea"/>
                          <a:cs typeface="Calibri"/>
                          <a:sym typeface="Arial"/>
                        </a:rPr>
                        <a:t>ב. בחינת התפתחות יכולות הבקרה והתיקון</a:t>
                      </a:r>
                    </a:p>
                  </a:txBody>
                  <a:tcPr>
                    <a:solidFill>
                      <a:schemeClr val="accent1">
                        <a:lumMod val="20000"/>
                        <a:lumOff val="80000"/>
                      </a:schemeClr>
                    </a:solidFill>
                  </a:tcPr>
                </a:tc>
                <a:tc vMerge="1">
                  <a:txBody>
                    <a:bodyPr/>
                    <a:lstStyle/>
                    <a:p>
                      <a:endParaRPr lang="en-IL"/>
                    </a:p>
                  </a:txBody>
                  <a:tcPr/>
                </a:tc>
                <a:extLst>
                  <a:ext uri="{0D108BD9-81ED-4DB2-BD59-A6C34878D82A}">
                    <a16:rowId xmlns:a16="http://schemas.microsoft.com/office/drawing/2014/main" val="343234478"/>
                  </a:ext>
                </a:extLst>
              </a:tr>
            </a:tbl>
          </a:graphicData>
        </a:graphic>
      </p:graphicFrame>
      <p:sp>
        <p:nvSpPr>
          <p:cNvPr id="4" name="תיבת טקסט 3">
            <a:extLst>
              <a:ext uri="{FF2B5EF4-FFF2-40B4-BE49-F238E27FC236}">
                <a16:creationId xmlns:a16="http://schemas.microsoft.com/office/drawing/2014/main" id="{B5F37C6F-587C-4BF0-A75F-96D241C8D00D}"/>
              </a:ext>
            </a:extLst>
          </p:cNvPr>
          <p:cNvSpPr txBox="1"/>
          <p:nvPr/>
        </p:nvSpPr>
        <p:spPr>
          <a:xfrm>
            <a:off x="466567" y="3755244"/>
            <a:ext cx="7694064" cy="523220"/>
          </a:xfrm>
          <a:prstGeom prst="rect">
            <a:avLst/>
          </a:prstGeom>
          <a:noFill/>
        </p:spPr>
        <p:txBody>
          <a:bodyPr wrap="square" lIns="91440" tIns="45720" rIns="91440" bIns="45720" anchor="t">
            <a:spAutoFit/>
          </a:bodyPr>
          <a:lstStyle/>
          <a:p>
            <a:pPr algn="r" rtl="1"/>
            <a:r>
              <a:rPr lang="he-IL" b="0" i="0" u="none" strike="noStrike" dirty="0">
                <a:solidFill>
                  <a:srgbClr val="000000"/>
                </a:solidFill>
                <a:effectLst/>
                <a:latin typeface="Calibri"/>
                <a:cs typeface="Calibri"/>
              </a:rPr>
              <a:t>תוצאות המבדקים הובילו לבניית מודל התפתחותי המתאר את רכישת הקריאה בעברית</a:t>
            </a:r>
            <a:r>
              <a:rPr lang="he-IL" dirty="0">
                <a:latin typeface="Calibri"/>
                <a:cs typeface="Calibri"/>
              </a:rPr>
              <a:t>,</a:t>
            </a:r>
            <a:r>
              <a:rPr lang="he-IL" b="0" i="0" u="none" strike="noStrike" dirty="0">
                <a:solidFill>
                  <a:srgbClr val="000000"/>
                </a:solidFill>
                <a:effectLst/>
                <a:latin typeface="Calibri"/>
                <a:cs typeface="Calibri"/>
              </a:rPr>
              <a:t> תוך מעקב אחר התפתחותם והתבססותם של התהליכים הלשוניים המאפשרים את פענוחה של המילה הלא-מנוקדת.</a:t>
            </a:r>
            <a:r>
              <a:rPr lang="he-IL" dirty="0">
                <a:latin typeface="Calibri"/>
                <a:cs typeface="Calibri"/>
              </a:rPr>
              <a:t> </a:t>
            </a:r>
            <a:endParaRPr lang="en-I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1009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724968" y="188826"/>
            <a:ext cx="7694064" cy="572700"/>
          </a:xfrm>
          <a:prstGeom prst="rect">
            <a:avLst/>
          </a:prstGeom>
        </p:spPr>
        <p:txBody>
          <a:bodyPr spcFirstLastPara="1" wrap="square" lIns="91425" tIns="91425" rIns="91425" bIns="91425" anchor="t" anchorCtr="0">
            <a:noAutofit/>
          </a:bodyPr>
          <a:lstStyle/>
          <a:p>
            <a:pPr algn="r"/>
            <a:r>
              <a:rPr lang="he-IL" sz="3000" dirty="0">
                <a:solidFill>
                  <a:srgbClr val="285788"/>
                </a:solidFill>
                <a:latin typeface="Calibri"/>
                <a:cs typeface="Calibri"/>
                <a:sym typeface="Calibri"/>
              </a:rPr>
              <a:t>מודל התפתחותי לתיאור רכישת הקריאה בעברית </a:t>
            </a:r>
            <a:endParaRPr lang="he-IL" sz="3000" dirty="0">
              <a:solidFill>
                <a:srgbClr val="285788"/>
              </a:solidFill>
              <a:latin typeface="Calibri"/>
              <a:cs typeface="Calibri"/>
            </a:endParaRPr>
          </a:p>
          <a:p>
            <a:pPr marL="0" lvl="0" indent="0" algn="r" rtl="1">
              <a:spcBef>
                <a:spcPts val="0"/>
              </a:spcBef>
              <a:spcAft>
                <a:spcPts val="0"/>
              </a:spcAft>
              <a:buNone/>
            </a:pPr>
            <a:endParaRPr lang="en-GB" sz="3000" dirty="0">
              <a:solidFill>
                <a:srgbClr val="285788"/>
              </a:solidFill>
              <a:latin typeface="Calibri"/>
              <a:cs typeface="Calibri"/>
            </a:endParaRPr>
          </a:p>
        </p:txBody>
      </p:sp>
      <p:sp>
        <p:nvSpPr>
          <p:cNvPr id="13" name="TextBox 1">
            <a:extLst>
              <a:ext uri="{FF2B5EF4-FFF2-40B4-BE49-F238E27FC236}">
                <a16:creationId xmlns:a16="http://schemas.microsoft.com/office/drawing/2014/main" id="{218DF836-CF77-434D-8174-8582CFA6D11E}"/>
              </a:ext>
            </a:extLst>
          </p:cNvPr>
          <p:cNvSpPr txBox="1"/>
          <p:nvPr/>
        </p:nvSpPr>
        <p:spPr>
          <a:xfrm>
            <a:off x="6737299" y="1035841"/>
            <a:ext cx="1812846" cy="138499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dirty="0">
                <a:latin typeface="Calibri"/>
                <a:ea typeface="+mn-lt"/>
                <a:cs typeface="Calibri"/>
              </a:rPr>
              <a:t>המודל ההתפתחותי מציג את מיומנויות הקריאה ואת תהליך רכישת הקריאה כנדבכים הנבנים זה על זה.</a:t>
            </a:r>
          </a:p>
          <a:p>
            <a:pPr algn="r" rtl="1"/>
            <a:endParaRPr lang="he-IL" sz="1200" dirty="0">
              <a:latin typeface="Calibri" panose="020F0502020204030204" pitchFamily="34" charset="0"/>
              <a:cs typeface="Calibri" panose="020F0502020204030204" pitchFamily="34" charset="0"/>
            </a:endParaRPr>
          </a:p>
          <a:p>
            <a:pPr algn="r" rtl="1"/>
            <a:r>
              <a:rPr lang="he-IL" sz="1200" b="1" dirty="0">
                <a:latin typeface="Calibri"/>
                <a:ea typeface="+mn-lt"/>
                <a:cs typeface="Calibri"/>
              </a:rPr>
              <a:t>רכישת הקריאה בשלושה צירים התפתחותיים:</a:t>
            </a:r>
            <a:endParaRPr lang="he-IL" sz="1600" b="1" dirty="0">
              <a:latin typeface="Calibri"/>
              <a:cs typeface="Calibri"/>
            </a:endParaRPr>
          </a:p>
        </p:txBody>
      </p:sp>
      <p:pic>
        <p:nvPicPr>
          <p:cNvPr id="2" name="Picture 3">
            <a:extLst>
              <a:ext uri="{FF2B5EF4-FFF2-40B4-BE49-F238E27FC236}">
                <a16:creationId xmlns:a16="http://schemas.microsoft.com/office/drawing/2014/main" id="{46EB9463-448D-4611-859A-BBB2FC8C5A5C}"/>
              </a:ext>
            </a:extLst>
          </p:cNvPr>
          <p:cNvPicPr>
            <a:picLocks noChangeAspect="1"/>
          </p:cNvPicPr>
          <p:nvPr/>
        </p:nvPicPr>
        <p:blipFill>
          <a:blip r:embed="rId3"/>
          <a:srcRect t="759" b="759"/>
          <a:stretch/>
        </p:blipFill>
        <p:spPr>
          <a:xfrm>
            <a:off x="2253956" y="837644"/>
            <a:ext cx="4636087" cy="3424289"/>
          </a:xfrm>
          <a:prstGeom prst="rect">
            <a:avLst/>
          </a:prstGeom>
        </p:spPr>
      </p:pic>
      <p:sp>
        <p:nvSpPr>
          <p:cNvPr id="4" name="TextBox 3">
            <a:extLst>
              <a:ext uri="{FF2B5EF4-FFF2-40B4-BE49-F238E27FC236}">
                <a16:creationId xmlns:a16="http://schemas.microsoft.com/office/drawing/2014/main" id="{0C32D939-2B46-4D39-8547-A8DCBCE3C97D}"/>
              </a:ext>
            </a:extLst>
          </p:cNvPr>
          <p:cNvSpPr txBox="1"/>
          <p:nvPr/>
        </p:nvSpPr>
        <p:spPr>
          <a:xfrm>
            <a:off x="327685" y="3381596"/>
            <a:ext cx="1805511" cy="830997"/>
          </a:xfrm>
          <a:prstGeom prst="rect">
            <a:avLst/>
          </a:prstGeom>
          <a:noFill/>
          <a:ln>
            <a:solidFill>
              <a:srgbClr val="92D05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he-IL" sz="1200" b="1" dirty="0">
                <a:latin typeface="Calibri"/>
                <a:cs typeface="Calibri"/>
              </a:rPr>
              <a:t>ציר המשאבים</a:t>
            </a:r>
            <a:r>
              <a:rPr lang="he-IL" sz="1200" dirty="0">
                <a:latin typeface="Calibri"/>
                <a:cs typeface="Calibri"/>
              </a:rPr>
              <a:t> מסביר איך התבססותו של ידע מסוים מאפשר התקדמות לתהליכים גבוהים יותר בזיהוי המילה.</a:t>
            </a:r>
          </a:p>
        </p:txBody>
      </p:sp>
      <p:sp>
        <p:nvSpPr>
          <p:cNvPr id="6" name="TextBox 3">
            <a:extLst>
              <a:ext uri="{FF2B5EF4-FFF2-40B4-BE49-F238E27FC236}">
                <a16:creationId xmlns:a16="http://schemas.microsoft.com/office/drawing/2014/main" id="{32DD324B-D23C-4D7F-B8BB-89DC60693A9F}"/>
              </a:ext>
            </a:extLst>
          </p:cNvPr>
          <p:cNvSpPr txBox="1"/>
          <p:nvPr/>
        </p:nvSpPr>
        <p:spPr>
          <a:xfrm>
            <a:off x="802606" y="4393765"/>
            <a:ext cx="2878892" cy="461665"/>
          </a:xfrm>
          <a:prstGeom prst="rect">
            <a:avLst/>
          </a:prstGeom>
          <a:noFill/>
          <a:ln>
            <a:solidFill>
              <a:srgbClr val="FFC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he-IL" sz="1200" b="1" dirty="0">
                <a:latin typeface="Calibri"/>
                <a:cs typeface="Calibri"/>
              </a:rPr>
              <a:t>ציר זיהוי המילה</a:t>
            </a:r>
            <a:r>
              <a:rPr lang="he-IL" sz="1200" dirty="0">
                <a:latin typeface="Calibri"/>
                <a:cs typeface="Calibri"/>
              </a:rPr>
              <a:t> מתאר את דרכי זיהוי המילה בנקודות זמן שונות לאורך רכישת הקריאה.</a:t>
            </a:r>
          </a:p>
        </p:txBody>
      </p:sp>
      <p:sp>
        <p:nvSpPr>
          <p:cNvPr id="7" name="TextBox 3">
            <a:extLst>
              <a:ext uri="{FF2B5EF4-FFF2-40B4-BE49-F238E27FC236}">
                <a16:creationId xmlns:a16="http://schemas.microsoft.com/office/drawing/2014/main" id="{2BB06BE6-D1FE-4E39-A574-68EAF11712EC}"/>
              </a:ext>
            </a:extLst>
          </p:cNvPr>
          <p:cNvSpPr txBox="1"/>
          <p:nvPr/>
        </p:nvSpPr>
        <p:spPr>
          <a:xfrm>
            <a:off x="6553191" y="4209099"/>
            <a:ext cx="1764831" cy="646331"/>
          </a:xfrm>
          <a:prstGeom prst="rect">
            <a:avLst/>
          </a:prstGeom>
          <a:noFill/>
          <a:ln>
            <a:solidFill>
              <a:schemeClr val="accent4">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he-IL" sz="1200" b="1" dirty="0">
                <a:latin typeface="Calibri"/>
                <a:cs typeface="Calibri"/>
              </a:rPr>
              <a:t>ציר הניקוד</a:t>
            </a:r>
            <a:r>
              <a:rPr lang="he-IL" sz="1200" dirty="0">
                <a:latin typeface="Calibri"/>
                <a:cs typeface="Calibri"/>
              </a:rPr>
              <a:t> מתאר את המעבר מהמערכת המנוקדת למערכת הלא-מנוקדת.</a:t>
            </a:r>
            <a:endParaRPr lang="he-IL" sz="1200">
              <a:latin typeface="Calibri"/>
              <a:cs typeface="Calibri"/>
            </a:endParaRPr>
          </a:p>
        </p:txBody>
      </p:sp>
      <p:sp>
        <p:nvSpPr>
          <p:cNvPr id="3" name="מלבן 2">
            <a:extLst>
              <a:ext uri="{FF2B5EF4-FFF2-40B4-BE49-F238E27FC236}">
                <a16:creationId xmlns:a16="http://schemas.microsoft.com/office/drawing/2014/main" id="{332A2532-33C9-41E0-83A0-EFA2FF198C0C}"/>
              </a:ext>
            </a:extLst>
          </p:cNvPr>
          <p:cNvSpPr/>
          <p:nvPr/>
        </p:nvSpPr>
        <p:spPr>
          <a:xfrm>
            <a:off x="5355114" y="1928927"/>
            <a:ext cx="872150" cy="2263879"/>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noFill/>
            </a:endParaRPr>
          </a:p>
        </p:txBody>
      </p:sp>
      <p:sp>
        <p:nvSpPr>
          <p:cNvPr id="9" name="מלבן 8">
            <a:extLst>
              <a:ext uri="{FF2B5EF4-FFF2-40B4-BE49-F238E27FC236}">
                <a16:creationId xmlns:a16="http://schemas.microsoft.com/office/drawing/2014/main" id="{59897FEE-D5A4-4021-848F-03D8F23E4FEF}"/>
              </a:ext>
            </a:extLst>
          </p:cNvPr>
          <p:cNvSpPr/>
          <p:nvPr/>
        </p:nvSpPr>
        <p:spPr>
          <a:xfrm>
            <a:off x="3680387" y="974972"/>
            <a:ext cx="1607733" cy="3217834"/>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noFill/>
            </a:endParaRPr>
          </a:p>
        </p:txBody>
      </p:sp>
      <p:sp>
        <p:nvSpPr>
          <p:cNvPr id="10" name="מלבן 9">
            <a:extLst>
              <a:ext uri="{FF2B5EF4-FFF2-40B4-BE49-F238E27FC236}">
                <a16:creationId xmlns:a16="http://schemas.microsoft.com/office/drawing/2014/main" id="{D3422347-6184-46DC-9368-04168A6A8B0C}"/>
              </a:ext>
            </a:extLst>
          </p:cNvPr>
          <p:cNvSpPr/>
          <p:nvPr/>
        </p:nvSpPr>
        <p:spPr>
          <a:xfrm>
            <a:off x="2342733" y="1417834"/>
            <a:ext cx="1279988" cy="2771113"/>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noFill/>
            </a:endParaRPr>
          </a:p>
        </p:txBody>
      </p:sp>
      <p:cxnSp>
        <p:nvCxnSpPr>
          <p:cNvPr id="8" name="מחבר: מרפקי 7">
            <a:extLst>
              <a:ext uri="{FF2B5EF4-FFF2-40B4-BE49-F238E27FC236}">
                <a16:creationId xmlns:a16="http://schemas.microsoft.com/office/drawing/2014/main" id="{5BC3D816-EA71-4AB6-9130-1BA1BEF1D547}"/>
              </a:ext>
            </a:extLst>
          </p:cNvPr>
          <p:cNvCxnSpPr>
            <a:stCxn id="7" idx="1"/>
            <a:endCxn id="3" idx="2"/>
          </p:cNvCxnSpPr>
          <p:nvPr/>
        </p:nvCxnSpPr>
        <p:spPr>
          <a:xfrm rot="10800000">
            <a:off x="5791189" y="4192807"/>
            <a:ext cx="762002" cy="339459"/>
          </a:xfrm>
          <a:prstGeom prst="bentConnector2">
            <a:avLst/>
          </a:prstGeom>
          <a:ln>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מחבר: מרפקי 11">
            <a:extLst>
              <a:ext uri="{FF2B5EF4-FFF2-40B4-BE49-F238E27FC236}">
                <a16:creationId xmlns:a16="http://schemas.microsoft.com/office/drawing/2014/main" id="{08858B4E-CD0E-44AD-9F9E-4BFEBF965EA1}"/>
              </a:ext>
            </a:extLst>
          </p:cNvPr>
          <p:cNvCxnSpPr>
            <a:cxnSpLocks/>
            <a:stCxn id="6" idx="3"/>
            <a:endCxn id="9" idx="2"/>
          </p:cNvCxnSpPr>
          <p:nvPr/>
        </p:nvCxnSpPr>
        <p:spPr>
          <a:xfrm flipV="1">
            <a:off x="3681498" y="4192806"/>
            <a:ext cx="802756" cy="431792"/>
          </a:xfrm>
          <a:prstGeom prst="bentConnector2">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מחבר: מרפקי 16">
            <a:extLst>
              <a:ext uri="{FF2B5EF4-FFF2-40B4-BE49-F238E27FC236}">
                <a16:creationId xmlns:a16="http://schemas.microsoft.com/office/drawing/2014/main" id="{9D34C473-46B4-42FC-BA3E-DD4B323D23B0}"/>
              </a:ext>
            </a:extLst>
          </p:cNvPr>
          <p:cNvCxnSpPr>
            <a:stCxn id="4" idx="0"/>
            <a:endCxn id="10" idx="1"/>
          </p:cNvCxnSpPr>
          <p:nvPr/>
        </p:nvCxnSpPr>
        <p:spPr>
          <a:xfrm rot="5400000" flipH="1" flipV="1">
            <a:off x="1497485" y="2536348"/>
            <a:ext cx="578205" cy="1112292"/>
          </a:xfrm>
          <a:prstGeom prst="bentConnector2">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5" name="מלבן 4"/>
          <p:cNvSpPr/>
          <p:nvPr/>
        </p:nvSpPr>
        <p:spPr>
          <a:xfrm>
            <a:off x="2040340" y="761526"/>
            <a:ext cx="696036" cy="453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570074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13" name="TextBox 1">
            <a:extLst>
              <a:ext uri="{FF2B5EF4-FFF2-40B4-BE49-F238E27FC236}">
                <a16:creationId xmlns:a16="http://schemas.microsoft.com/office/drawing/2014/main" id="{218DF836-CF77-434D-8174-8582CFA6D11E}"/>
              </a:ext>
            </a:extLst>
          </p:cNvPr>
          <p:cNvSpPr txBox="1"/>
          <p:nvPr/>
        </p:nvSpPr>
        <p:spPr>
          <a:xfrm>
            <a:off x="662437" y="489995"/>
            <a:ext cx="1812846"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0" i="0" u="none" strike="noStrike" dirty="0">
                <a:solidFill>
                  <a:srgbClr val="000000"/>
                </a:solidFill>
                <a:effectLst/>
                <a:latin typeface="Calibri" panose="020F0502020204030204" pitchFamily="34" charset="0"/>
                <a:cs typeface="Calibri" panose="020F0502020204030204" pitchFamily="34" charset="0"/>
              </a:rPr>
              <a:t>המודל מתאר את הנדבכים בהתאמה לקבוצות הגיל שהשתתפו במחקר. </a:t>
            </a:r>
            <a:endParaRPr lang="en-US" sz="1200" dirty="0">
              <a:latin typeface="Calibri" panose="020F0502020204030204" pitchFamily="34" charset="0"/>
              <a:ea typeface="+mn-lt"/>
              <a:cs typeface="Calibri" panose="020F0502020204030204" pitchFamily="34" charset="0"/>
            </a:endParaRPr>
          </a:p>
        </p:txBody>
      </p:sp>
      <p:sp>
        <p:nvSpPr>
          <p:cNvPr id="15" name="מלבן 14">
            <a:extLst>
              <a:ext uri="{FF2B5EF4-FFF2-40B4-BE49-F238E27FC236}">
                <a16:creationId xmlns:a16="http://schemas.microsoft.com/office/drawing/2014/main" id="{D89E21E8-F78E-4432-BA25-4206C8FF95E7}"/>
              </a:ext>
            </a:extLst>
          </p:cNvPr>
          <p:cNvSpPr/>
          <p:nvPr/>
        </p:nvSpPr>
        <p:spPr>
          <a:xfrm>
            <a:off x="572698" y="4216788"/>
            <a:ext cx="7488736" cy="747538"/>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1" eaLnBrk="1" fontAlgn="auto" latinLnBrk="0" hangingPunct="1">
              <a:lnSpc>
                <a:spcPct val="100000"/>
              </a:lnSpc>
              <a:spcBef>
                <a:spcPts val="0"/>
              </a:spcBef>
              <a:spcAft>
                <a:spcPts val="0"/>
              </a:spcAft>
              <a:buClr>
                <a:srgbClr val="000000"/>
              </a:buClr>
              <a:buSzTx/>
              <a:buFont typeface="Arial"/>
              <a:buNone/>
              <a:tabLst/>
              <a:defRPr/>
            </a:pP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בכיתה א לומדים דוברי העברית את המערכת המנוקדת ונשענים באופן מוחלט על הניקוד בפענוח המילים. הפענוח נעשה תוך המרת יחידות </a:t>
            </a:r>
            <a:r>
              <a:rPr kumimoji="0" lang="he-IL" sz="1050" b="0" i="0" u="none" strike="noStrike" kern="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sym typeface="Arial"/>
              </a:rPr>
              <a:t>גרפמיות</a:t>
            </a: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 (אותיות וסימני ניקוד הנמסרים בכתב) ליחידות פונולוגיות (צלילים הנמסרים בדיבור) ותוך צירופן למילה שלמה. יש הרוכשים בכיתה א ידע על תפקידן של אותיות אהו"י כמייצגות תנועות (לדוגמה, התנועה </a:t>
            </a:r>
            <a:r>
              <a:rPr kumimoji="0" lang="en-US"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A</a:t>
            </a: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 מיוצגת על ידי ה"א בסוף מילה בלבד).</a:t>
            </a:r>
            <a:endParaRPr kumimoji="0" lang="en-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endParaRPr>
          </a:p>
        </p:txBody>
      </p:sp>
      <p:sp>
        <p:nvSpPr>
          <p:cNvPr id="18" name="מלבן 17">
            <a:extLst>
              <a:ext uri="{FF2B5EF4-FFF2-40B4-BE49-F238E27FC236}">
                <a16:creationId xmlns:a16="http://schemas.microsoft.com/office/drawing/2014/main" id="{EEF6CB42-301B-495B-AD36-B7C381FEBEB0}"/>
              </a:ext>
            </a:extLst>
          </p:cNvPr>
          <p:cNvSpPr/>
          <p:nvPr/>
        </p:nvSpPr>
        <p:spPr>
          <a:xfrm>
            <a:off x="1256635" y="3583980"/>
            <a:ext cx="6794593" cy="532442"/>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1" eaLnBrk="1" fontAlgn="auto" latinLnBrk="0" hangingPunct="1">
              <a:lnSpc>
                <a:spcPct val="100000"/>
              </a:lnSpc>
              <a:spcBef>
                <a:spcPts val="0"/>
              </a:spcBef>
              <a:spcAft>
                <a:spcPts val="0"/>
              </a:spcAft>
              <a:buClr>
                <a:srgbClr val="000000"/>
              </a:buClr>
              <a:buSzTx/>
              <a:buFont typeface="Arial"/>
              <a:buNone/>
              <a:tabLst/>
              <a:defRPr/>
            </a:pP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לאחר ביסוס השליפה המהירה של היחידות </a:t>
            </a:r>
            <a:r>
              <a:rPr kumimoji="0" lang="he-IL" sz="1050" b="0" i="0" u="none" strike="noStrike" kern="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sym typeface="Arial"/>
              </a:rPr>
              <a:t>הגרפמיות</a:t>
            </a: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 בכיתה ב מושגת מיומנות טובה יותר של הפענוח הפונולוגי, וביטוייה הם פענוח ליניארי של יחידות </a:t>
            </a:r>
            <a:r>
              <a:rPr kumimoji="0" lang="he-IL" sz="1050" b="0" i="0" u="none" strike="noStrike" kern="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sym typeface="Arial"/>
              </a:rPr>
              <a:t>גרפמיות</a:t>
            </a: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 גדולות יותר מאשר אות, ניצנים של זיהוי מורפולוגי-תבניתי והתפתחות של ציפיות מבוססות-ניסיון למבנים של מילים.</a:t>
            </a:r>
          </a:p>
        </p:txBody>
      </p:sp>
      <p:sp>
        <p:nvSpPr>
          <p:cNvPr id="19" name="מלבן 18">
            <a:extLst>
              <a:ext uri="{FF2B5EF4-FFF2-40B4-BE49-F238E27FC236}">
                <a16:creationId xmlns:a16="http://schemas.microsoft.com/office/drawing/2014/main" id="{CFA083AB-EFAE-4F3C-9F45-CD1864E7524A}"/>
              </a:ext>
            </a:extLst>
          </p:cNvPr>
          <p:cNvSpPr/>
          <p:nvPr/>
        </p:nvSpPr>
        <p:spPr>
          <a:xfrm>
            <a:off x="1843987" y="2409604"/>
            <a:ext cx="6207241" cy="1079472"/>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r" defTabSz="914400" rtl="1" eaLnBrk="1" fontAlgn="auto" latinLnBrk="0" hangingPunct="1">
              <a:lnSpc>
                <a:spcPct val="100000"/>
              </a:lnSpc>
              <a:spcBef>
                <a:spcPts val="0"/>
              </a:spcBef>
              <a:spcAft>
                <a:spcPts val="0"/>
              </a:spcAft>
              <a:buClr>
                <a:srgbClr val="000000"/>
              </a:buClr>
              <a:buSzTx/>
              <a:buFont typeface="Arial"/>
              <a:buNone/>
              <a:tabLst/>
              <a:defRPr/>
            </a:pPr>
            <a:r>
              <a:rPr kumimoji="0" lang="he-IL" sz="1050" b="0" i="0" u="none" strike="noStrike" kern="0" cap="none" spc="0" normalizeH="0" baseline="0" noProof="0" dirty="0">
                <a:ln>
                  <a:noFill/>
                </a:ln>
                <a:solidFill>
                  <a:srgbClr val="000000"/>
                </a:solidFill>
                <a:effectLst/>
                <a:uLnTx/>
                <a:uFillTx/>
                <a:latin typeface="Calibri"/>
                <a:cs typeface="Calibri"/>
                <a:sym typeface="Arial"/>
              </a:rPr>
              <a:t>התנסות תכופה בפענוח מילים ורכישת מיומנות מפנות את הקשב לַמידע האורתוגרפי העולה מן המילה. חשיפה חוזרת לאותה מילה מאפשרת קידוד של תבנית האיות וזיהוי אורתוגרפי-לקסיקלי, כך שחשיפה למילים שונות מביאה ליצירת הכללות על מבנים מורפו-אורתוגרפיים של מילים (לדוגמה, חשיפה חוזרת למילה דֶלֶת, וחשיפה למילים באותה תבנית אורתוגרפית כמו רֶגֶל, כֶּסֶף, שֶׁלֶט מאפשרת יצירת הכללה על המבנה של קבוצת מילים זו), ומקדמת את הילדים להצלחות רבות יותר בפענוח מילים לא-מנוקדות. הצורך בניקוד פוחת והולך במקביל להתבססות הזיהוי </a:t>
            </a:r>
            <a:r>
              <a:rPr lang="he-IL" sz="1050" dirty="0">
                <a:solidFill>
                  <a:srgbClr val="000000"/>
                </a:solidFill>
                <a:latin typeface="Calibri"/>
                <a:cs typeface="Calibri"/>
              </a:rPr>
              <a:t>המורפו-אורתוגרפי</a:t>
            </a:r>
            <a:r>
              <a:rPr kumimoji="0" lang="he-IL" sz="1050" b="0" i="0" u="none" strike="noStrike" kern="0" cap="none" spc="0" normalizeH="0" baseline="0" noProof="0" dirty="0">
                <a:ln>
                  <a:noFill/>
                </a:ln>
                <a:solidFill>
                  <a:srgbClr val="000000"/>
                </a:solidFill>
                <a:effectLst/>
                <a:uLnTx/>
                <a:uFillTx/>
                <a:latin typeface="Calibri"/>
                <a:cs typeface="Calibri"/>
                <a:sym typeface="Arial"/>
              </a:rPr>
              <a:t>, ומתאפשרת הפניית קשב ליחידות גדולות יותר - למשפט.</a:t>
            </a:r>
          </a:p>
        </p:txBody>
      </p:sp>
      <p:sp>
        <p:nvSpPr>
          <p:cNvPr id="22" name="מלבן 21">
            <a:extLst>
              <a:ext uri="{FF2B5EF4-FFF2-40B4-BE49-F238E27FC236}">
                <a16:creationId xmlns:a16="http://schemas.microsoft.com/office/drawing/2014/main" id="{F70A8603-06E8-4766-9A95-011C63E2201F}"/>
              </a:ext>
            </a:extLst>
          </p:cNvPr>
          <p:cNvSpPr/>
          <p:nvPr/>
        </p:nvSpPr>
        <p:spPr>
          <a:xfrm>
            <a:off x="2475283" y="1809086"/>
            <a:ext cx="5575945" cy="503365"/>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1" eaLnBrk="1" fontAlgn="auto" latinLnBrk="0" hangingPunct="1">
              <a:lnSpc>
                <a:spcPct val="100000"/>
              </a:lnSpc>
              <a:spcBef>
                <a:spcPts val="0"/>
              </a:spcBef>
              <a:spcAft>
                <a:spcPts val="0"/>
              </a:spcAft>
              <a:buClr>
                <a:srgbClr val="000000"/>
              </a:buClr>
              <a:buSzTx/>
              <a:buFont typeface="Arial"/>
              <a:buNone/>
              <a:tabLst/>
              <a:defRPr/>
            </a:pPr>
            <a:r>
              <a:rPr kumimoji="0" lang="he-IL" sz="10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sym typeface="Arial"/>
              </a:rPr>
              <a:t>לאחר שבכיתה ג משתפרת מיומנות הפענוח ברמת מילה, ניכרת אצל תלמידי כיתה ד  התקדמות בידע על מבנים לשוניים שונים, בפענוח מדויק של מילה הומוגרפית בהקשר, ובהפעלת בקרה על הקריאה. כל אלה מאפשרים את זניחתה של המערכת המנוקדת.</a:t>
            </a:r>
          </a:p>
        </p:txBody>
      </p:sp>
      <p:sp>
        <p:nvSpPr>
          <p:cNvPr id="23" name="מלבן 22">
            <a:extLst>
              <a:ext uri="{FF2B5EF4-FFF2-40B4-BE49-F238E27FC236}">
                <a16:creationId xmlns:a16="http://schemas.microsoft.com/office/drawing/2014/main" id="{4DEB7486-B12B-4EAE-B668-BB46E586729C}"/>
              </a:ext>
            </a:extLst>
          </p:cNvPr>
          <p:cNvSpPr/>
          <p:nvPr/>
        </p:nvSpPr>
        <p:spPr>
          <a:xfrm>
            <a:off x="3132157" y="1207265"/>
            <a:ext cx="4919071" cy="50336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rtl="1">
              <a:defRPr/>
            </a:pPr>
            <a:r>
              <a:rPr kumimoji="0" lang="he-IL" sz="1050" b="0" i="0" u="none" strike="noStrike" kern="0" cap="none" spc="0" normalizeH="0" baseline="0" noProof="0" dirty="0">
                <a:ln>
                  <a:noFill/>
                </a:ln>
                <a:solidFill>
                  <a:srgbClr val="000000"/>
                </a:solidFill>
                <a:effectLst/>
                <a:uLnTx/>
                <a:uFillTx/>
                <a:latin typeface="Calibri"/>
                <a:cs typeface="Calibri"/>
                <a:sym typeface="Arial"/>
              </a:rPr>
              <a:t>תלמידי כיתה ז הם קוראים מיומנים ויעילים המנצלים את ההקשר המורפו-תחבירי-סמנטי באופן </a:t>
            </a:r>
            <a:r>
              <a:rPr lang="he-IL" sz="1050" dirty="0">
                <a:solidFill>
                  <a:srgbClr val="000000"/>
                </a:solidFill>
                <a:latin typeface="Calibri"/>
                <a:cs typeface="Calibri"/>
              </a:rPr>
              <a:t>מיטבי </a:t>
            </a:r>
            <a:r>
              <a:rPr kumimoji="0" lang="he-IL" sz="1050" b="0" i="0" u="none" strike="noStrike" kern="0" cap="none" spc="0" normalizeH="0" baseline="0" noProof="0" dirty="0">
                <a:ln>
                  <a:noFill/>
                </a:ln>
                <a:solidFill>
                  <a:srgbClr val="000000"/>
                </a:solidFill>
                <a:effectLst/>
                <a:uLnTx/>
                <a:uFillTx/>
                <a:latin typeface="Calibri"/>
                <a:cs typeface="Calibri"/>
                <a:sym typeface="Arial"/>
              </a:rPr>
              <a:t>כמו קוראים בוגרים; עם זאת, אין מדובר בסיום תהליך רכישת הקריאה; תהליכי הבקרה והתיקון</a:t>
            </a:r>
            <a:r>
              <a:rPr lang="he-IL" sz="1050" dirty="0">
                <a:solidFill>
                  <a:srgbClr val="000000"/>
                </a:solidFill>
                <a:latin typeface="Calibri"/>
                <a:cs typeface="Calibri"/>
              </a:rPr>
              <a:t> </a:t>
            </a:r>
            <a:r>
              <a:rPr kumimoji="0" lang="he-IL" sz="1050" b="0" i="0" u="none" strike="noStrike" kern="0" cap="none" spc="0" normalizeH="0" baseline="0" noProof="0" dirty="0">
                <a:ln>
                  <a:noFill/>
                </a:ln>
                <a:solidFill>
                  <a:srgbClr val="000000"/>
                </a:solidFill>
                <a:effectLst/>
                <a:uLnTx/>
                <a:uFillTx/>
                <a:latin typeface="Calibri"/>
                <a:cs typeface="Calibri"/>
                <a:sym typeface="Arial"/>
              </a:rPr>
              <a:t> של תלמידי ז בקריאת מילה הומוגרפית לא מלאים ולא יעילים דיים.</a:t>
            </a:r>
          </a:p>
        </p:txBody>
      </p:sp>
      <p:sp>
        <p:nvSpPr>
          <p:cNvPr id="24" name="מלבן 23">
            <a:extLst>
              <a:ext uri="{FF2B5EF4-FFF2-40B4-BE49-F238E27FC236}">
                <a16:creationId xmlns:a16="http://schemas.microsoft.com/office/drawing/2014/main" id="{BE031234-0947-4E61-87AA-2852EDE2C5A9}"/>
              </a:ext>
            </a:extLst>
          </p:cNvPr>
          <p:cNvSpPr/>
          <p:nvPr/>
        </p:nvSpPr>
        <p:spPr>
          <a:xfrm>
            <a:off x="3439184" y="464179"/>
            <a:ext cx="4612044" cy="646330"/>
          </a:xfrm>
          <a:prstGeom prst="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rtl="1">
              <a:defRPr/>
            </a:pPr>
            <a:r>
              <a:rPr kumimoji="0" lang="he-IL" sz="1050" b="0" i="0" u="none" strike="noStrike" kern="0" cap="none" spc="0" normalizeH="0" baseline="0" noProof="0" dirty="0">
                <a:ln>
                  <a:noFill/>
                </a:ln>
                <a:solidFill>
                  <a:srgbClr val="000000"/>
                </a:solidFill>
                <a:effectLst/>
                <a:uLnTx/>
                <a:uFillTx/>
                <a:latin typeface="Calibri"/>
                <a:cs typeface="Calibri"/>
                <a:sym typeface="Arial"/>
              </a:rPr>
              <a:t>בקריאתם של תלמידי התיכון והמבוגרים משתקפים הניסיון הרב בקריאה, היכולות הקוגניטיביות המשתכללות והידע האורייני והלשוני המצטבר, </a:t>
            </a:r>
            <a:r>
              <a:rPr lang="he-IL" sz="1050" dirty="0">
                <a:solidFill>
                  <a:srgbClr val="000000"/>
                </a:solidFill>
                <a:latin typeface="Calibri"/>
                <a:cs typeface="Calibri"/>
              </a:rPr>
              <a:t>והם מתבטאים</a:t>
            </a:r>
            <a:r>
              <a:rPr kumimoji="0" lang="he-IL" sz="1050" b="0" i="0" u="none" strike="noStrike" kern="0" cap="none" spc="0" normalizeH="0" baseline="0" noProof="0" dirty="0">
                <a:ln>
                  <a:noFill/>
                </a:ln>
                <a:solidFill>
                  <a:srgbClr val="000000"/>
                </a:solidFill>
                <a:effectLst/>
                <a:uLnTx/>
                <a:uFillTx/>
                <a:latin typeface="Calibri"/>
                <a:cs typeface="Calibri"/>
                <a:sym typeface="Arial"/>
              </a:rPr>
              <a:t> בבקרה מלאה על טעויותיהם ובתיקון יעיל ומהיר. </a:t>
            </a:r>
            <a:r>
              <a:rPr lang="he-IL" sz="1050" dirty="0">
                <a:solidFill>
                  <a:srgbClr val="000000"/>
                </a:solidFill>
                <a:latin typeface="Calibri"/>
                <a:cs typeface="Calibri"/>
              </a:rPr>
              <a:t>תלמידי</a:t>
            </a:r>
            <a:r>
              <a:rPr kumimoji="0" lang="he-IL" sz="1050" b="0" i="0" u="none" strike="noStrike" kern="0" cap="none" spc="0" normalizeH="0" baseline="0" noProof="0" dirty="0">
                <a:ln>
                  <a:noFill/>
                </a:ln>
                <a:solidFill>
                  <a:srgbClr val="000000"/>
                </a:solidFill>
                <a:effectLst/>
                <a:uLnTx/>
                <a:uFillTx/>
                <a:latin typeface="Calibri"/>
                <a:cs typeface="Calibri"/>
                <a:sym typeface="Arial"/>
              </a:rPr>
              <a:t> </a:t>
            </a:r>
            <a:r>
              <a:rPr lang="he-IL" sz="1050" dirty="0">
                <a:solidFill>
                  <a:srgbClr val="000000"/>
                </a:solidFill>
                <a:latin typeface="Calibri"/>
                <a:cs typeface="Calibri"/>
              </a:rPr>
              <a:t>התיכון והמבוגרים </a:t>
            </a:r>
            <a:r>
              <a:rPr kumimoji="0" lang="he-IL" sz="1050" b="0" i="0" u="none" strike="noStrike" kern="0" cap="none" spc="0" normalizeH="0" baseline="0" noProof="0" dirty="0">
                <a:ln>
                  <a:noFill/>
                </a:ln>
                <a:solidFill>
                  <a:srgbClr val="000000"/>
                </a:solidFill>
                <a:effectLst/>
                <a:uLnTx/>
                <a:uFillTx/>
                <a:latin typeface="Calibri"/>
                <a:cs typeface="Calibri"/>
                <a:sym typeface="Arial"/>
              </a:rPr>
              <a:t>גם מראים הצלחה רבה באיתור חלופות רבות למילה הומוגרפית.</a:t>
            </a:r>
          </a:p>
        </p:txBody>
      </p:sp>
      <p:sp>
        <p:nvSpPr>
          <p:cNvPr id="28" name="TextBox 1">
            <a:extLst>
              <a:ext uri="{FF2B5EF4-FFF2-40B4-BE49-F238E27FC236}">
                <a16:creationId xmlns:a16="http://schemas.microsoft.com/office/drawing/2014/main" id="{F279105B-6170-491F-BF08-DCA7565B630E}"/>
              </a:ext>
            </a:extLst>
          </p:cNvPr>
          <p:cNvSpPr txBox="1"/>
          <p:nvPr/>
        </p:nvSpPr>
        <p:spPr>
          <a:xfrm>
            <a:off x="8265487" y="4130649"/>
            <a:ext cx="648151"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כיתה א</a:t>
            </a:r>
            <a:endParaRPr lang="en-US" sz="1200" b="1" dirty="0">
              <a:latin typeface="Calibri" panose="020F0502020204030204" pitchFamily="34" charset="0"/>
              <a:ea typeface="+mn-lt"/>
              <a:cs typeface="Calibri" panose="020F0502020204030204" pitchFamily="34" charset="0"/>
            </a:endParaRPr>
          </a:p>
        </p:txBody>
      </p:sp>
      <p:sp>
        <p:nvSpPr>
          <p:cNvPr id="29" name="TextBox 1">
            <a:extLst>
              <a:ext uri="{FF2B5EF4-FFF2-40B4-BE49-F238E27FC236}">
                <a16:creationId xmlns:a16="http://schemas.microsoft.com/office/drawing/2014/main" id="{8F2B5DD7-E14F-4D40-9A3A-4A944B89E93A}"/>
              </a:ext>
            </a:extLst>
          </p:cNvPr>
          <p:cNvSpPr txBox="1"/>
          <p:nvPr/>
        </p:nvSpPr>
        <p:spPr>
          <a:xfrm>
            <a:off x="8179346" y="3497841"/>
            <a:ext cx="781491"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תחילת כיתה ב</a:t>
            </a:r>
            <a:endParaRPr lang="en-US" sz="1200" b="1" dirty="0">
              <a:latin typeface="Calibri" panose="020F0502020204030204" pitchFamily="34" charset="0"/>
              <a:ea typeface="+mn-lt"/>
              <a:cs typeface="Calibri" panose="020F0502020204030204" pitchFamily="34" charset="0"/>
            </a:endParaRPr>
          </a:p>
        </p:txBody>
      </p:sp>
      <p:sp>
        <p:nvSpPr>
          <p:cNvPr id="30" name="TextBox 1">
            <a:extLst>
              <a:ext uri="{FF2B5EF4-FFF2-40B4-BE49-F238E27FC236}">
                <a16:creationId xmlns:a16="http://schemas.microsoft.com/office/drawing/2014/main" id="{095AF200-5875-4095-9EDC-FAE7DC9E1430}"/>
              </a:ext>
            </a:extLst>
          </p:cNvPr>
          <p:cNvSpPr txBox="1"/>
          <p:nvPr/>
        </p:nvSpPr>
        <p:spPr>
          <a:xfrm>
            <a:off x="8265485" y="1047066"/>
            <a:ext cx="648151"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כיתה ז</a:t>
            </a:r>
            <a:endParaRPr lang="en-US" sz="1200" b="1" dirty="0">
              <a:latin typeface="Calibri" panose="020F0502020204030204" pitchFamily="34" charset="0"/>
              <a:ea typeface="+mn-lt"/>
              <a:cs typeface="Calibri" panose="020F0502020204030204" pitchFamily="34" charset="0"/>
            </a:endParaRPr>
          </a:p>
        </p:txBody>
      </p:sp>
      <p:sp>
        <p:nvSpPr>
          <p:cNvPr id="31" name="TextBox 1">
            <a:extLst>
              <a:ext uri="{FF2B5EF4-FFF2-40B4-BE49-F238E27FC236}">
                <a16:creationId xmlns:a16="http://schemas.microsoft.com/office/drawing/2014/main" id="{8093615C-80C1-4823-9C5D-0F8ED7E49F5A}"/>
              </a:ext>
            </a:extLst>
          </p:cNvPr>
          <p:cNvSpPr txBox="1"/>
          <p:nvPr/>
        </p:nvSpPr>
        <p:spPr>
          <a:xfrm>
            <a:off x="8265486" y="1722947"/>
            <a:ext cx="648151"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כיתה ד</a:t>
            </a:r>
            <a:endParaRPr lang="en-US" sz="1200" b="1" dirty="0">
              <a:latin typeface="Calibri" panose="020F0502020204030204" pitchFamily="34" charset="0"/>
              <a:ea typeface="+mn-lt"/>
              <a:cs typeface="Calibri" panose="020F0502020204030204" pitchFamily="34" charset="0"/>
            </a:endParaRPr>
          </a:p>
        </p:txBody>
      </p:sp>
      <p:sp>
        <p:nvSpPr>
          <p:cNvPr id="32" name="TextBox 1">
            <a:extLst>
              <a:ext uri="{FF2B5EF4-FFF2-40B4-BE49-F238E27FC236}">
                <a16:creationId xmlns:a16="http://schemas.microsoft.com/office/drawing/2014/main" id="{DF0A615B-7F9C-4421-8576-12A161DE5B97}"/>
              </a:ext>
            </a:extLst>
          </p:cNvPr>
          <p:cNvSpPr txBox="1"/>
          <p:nvPr/>
        </p:nvSpPr>
        <p:spPr>
          <a:xfrm>
            <a:off x="8069317" y="2323465"/>
            <a:ext cx="844321"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סוף כיתה ב וכיתה ג</a:t>
            </a:r>
            <a:endParaRPr lang="en-US" sz="1200" b="1" dirty="0">
              <a:latin typeface="Calibri" panose="020F0502020204030204" pitchFamily="34" charset="0"/>
              <a:ea typeface="+mn-lt"/>
              <a:cs typeface="Calibri" panose="020F0502020204030204" pitchFamily="34" charset="0"/>
            </a:endParaRPr>
          </a:p>
        </p:txBody>
      </p:sp>
      <p:sp>
        <p:nvSpPr>
          <p:cNvPr id="33" name="TextBox 1">
            <a:extLst>
              <a:ext uri="{FF2B5EF4-FFF2-40B4-BE49-F238E27FC236}">
                <a16:creationId xmlns:a16="http://schemas.microsoft.com/office/drawing/2014/main" id="{FAA01454-7061-4076-BD96-8E16C3A06A15}"/>
              </a:ext>
            </a:extLst>
          </p:cNvPr>
          <p:cNvSpPr txBox="1"/>
          <p:nvPr/>
        </p:nvSpPr>
        <p:spPr>
          <a:xfrm>
            <a:off x="8312687" y="398702"/>
            <a:ext cx="648151"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200" b="1" i="0" u="none" strike="noStrike" dirty="0">
                <a:solidFill>
                  <a:srgbClr val="000000"/>
                </a:solidFill>
                <a:effectLst/>
                <a:latin typeface="Calibri" panose="020F0502020204030204" pitchFamily="34" charset="0"/>
                <a:cs typeface="Calibri" panose="020F0502020204030204" pitchFamily="34" charset="0"/>
              </a:rPr>
              <a:t>השלמת התהליך</a:t>
            </a:r>
            <a:endParaRPr lang="en-US" sz="1200" b="1" dirty="0">
              <a:latin typeface="Calibri" panose="020F0502020204030204" pitchFamily="34" charset="0"/>
              <a:ea typeface="+mn-lt"/>
              <a:cs typeface="Calibri" panose="020F0502020204030204" pitchFamily="34" charset="0"/>
            </a:endParaRPr>
          </a:p>
        </p:txBody>
      </p:sp>
    </p:spTree>
    <p:extLst>
      <p:ext uri="{BB962C8B-B14F-4D97-AF65-F5344CB8AC3E}">
        <p14:creationId xmlns:p14="http://schemas.microsoft.com/office/powerpoint/2010/main" val="118708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712036" y="357657"/>
            <a:ext cx="7694064" cy="572700"/>
          </a:xfrm>
          <a:prstGeom prst="rect">
            <a:avLst/>
          </a:prstGeom>
        </p:spPr>
        <p:txBody>
          <a:bodyPr spcFirstLastPara="1" wrap="square" lIns="91425" tIns="91425" rIns="91425" bIns="91425" anchor="t" anchorCtr="0">
            <a:noAutofit/>
          </a:bodyPr>
          <a:lstStyle/>
          <a:p>
            <a:pPr algn="r"/>
            <a:r>
              <a:rPr lang="he-IL" sz="3000">
                <a:solidFill>
                  <a:srgbClr val="285788"/>
                </a:solidFill>
                <a:latin typeface="Calibri"/>
                <a:cs typeface="Calibri"/>
                <a:sym typeface="Calibri"/>
              </a:rPr>
              <a:t>סיכום: קריאה מיומנת ויעילה בעברית - מהי?</a:t>
            </a:r>
            <a:endParaRPr lang="he-IL" sz="3000">
              <a:solidFill>
                <a:srgbClr val="285788"/>
              </a:solidFill>
              <a:latin typeface="Calibri"/>
              <a:cs typeface="Calibri"/>
            </a:endParaRPr>
          </a:p>
          <a:p>
            <a:pPr marL="0" lvl="0" indent="0" algn="r" rtl="1">
              <a:spcBef>
                <a:spcPts val="0"/>
              </a:spcBef>
              <a:spcAft>
                <a:spcPts val="0"/>
              </a:spcAft>
              <a:buNone/>
            </a:pPr>
            <a:endParaRPr lang="en-GB" sz="3000" dirty="0">
              <a:solidFill>
                <a:srgbClr val="285788"/>
              </a:solidFill>
              <a:latin typeface="Calibri"/>
              <a:cs typeface="Calibri"/>
            </a:endParaRPr>
          </a:p>
        </p:txBody>
      </p:sp>
      <p:sp>
        <p:nvSpPr>
          <p:cNvPr id="13" name="TextBox 1">
            <a:extLst>
              <a:ext uri="{FF2B5EF4-FFF2-40B4-BE49-F238E27FC236}">
                <a16:creationId xmlns:a16="http://schemas.microsoft.com/office/drawing/2014/main" id="{218DF836-CF77-434D-8174-8582CFA6D11E}"/>
              </a:ext>
            </a:extLst>
          </p:cNvPr>
          <p:cNvSpPr txBox="1"/>
          <p:nvPr/>
        </p:nvSpPr>
        <p:spPr>
          <a:xfrm>
            <a:off x="2175872" y="1621900"/>
            <a:ext cx="5404029" cy="20313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400" dirty="0">
                <a:latin typeface="Calibri"/>
                <a:ea typeface="+mn-lt"/>
                <a:cs typeface="Calibri"/>
              </a:rPr>
              <a:t>בשלבים המוקדמים של רכישת הקריאה (כיתות א-ד) זיהוי מילים לא-מנוקדות נעשה בלמידה אורתוגרפית ותוך רכישת ידע על המבנה המורפו-אורתוגרפי של המילים. </a:t>
            </a:r>
            <a:endParaRPr lang="he-IL" sz="1400" dirty="0">
              <a:latin typeface="Calibri" panose="020F0502020204030204" pitchFamily="34" charset="0"/>
              <a:ea typeface="+mn-lt"/>
              <a:cs typeface="Calibri" panose="020F0502020204030204" pitchFamily="34" charset="0"/>
            </a:endParaRPr>
          </a:p>
          <a:p>
            <a:pPr algn="r" rtl="1"/>
            <a:r>
              <a:rPr lang="he-IL" sz="1400" dirty="0">
                <a:latin typeface="Calibri"/>
                <a:ea typeface="+mn-lt"/>
                <a:cs typeface="Calibri"/>
              </a:rPr>
              <a:t>בשלבים מאוחרים יותר מתבססת ההישענות על ההקשר של הטקסט ככלי יעיל בפענוח טקסט לא-מנוקד.</a:t>
            </a:r>
          </a:p>
          <a:p>
            <a:pPr algn="r" rtl="1"/>
            <a:endParaRPr lang="he-IL" sz="1400" dirty="0">
              <a:latin typeface="Calibri" panose="020F0502020204030204" pitchFamily="34" charset="0"/>
              <a:ea typeface="+mn-lt"/>
              <a:cs typeface="Calibri" panose="020F0502020204030204" pitchFamily="34" charset="0"/>
            </a:endParaRPr>
          </a:p>
          <a:p>
            <a:pPr algn="r" rtl="1"/>
            <a:r>
              <a:rPr lang="he-IL" sz="1400" dirty="0">
                <a:latin typeface="Calibri"/>
                <a:ea typeface="+mn-lt"/>
                <a:cs typeface="Calibri"/>
              </a:rPr>
              <a:t>זיהוי מילים אוטומטי מאפשר הפניית מרב המשאבים להקשר ולבקרה; ידע לשוני ואורייני מאפשר העלאתם למודעות של הערכים הדקדוקיים והאורתוגרפיים של המילה ההומוגרפית ומוביל בהמשך לקריאה יעילה הנשענת על ההקשר ועל יכולת בקרה ותיקון מהירה ויעילה של הקורא.</a:t>
            </a:r>
          </a:p>
        </p:txBody>
      </p:sp>
    </p:spTree>
    <p:extLst>
      <p:ext uri="{BB962C8B-B14F-4D97-AF65-F5344CB8AC3E}">
        <p14:creationId xmlns:p14="http://schemas.microsoft.com/office/powerpoint/2010/main" val="123429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algn="r"/>
            <a:r>
              <a:rPr lang="en-GB" sz="3000" dirty="0" err="1">
                <a:solidFill>
                  <a:srgbClr val="285788"/>
                </a:solidFill>
                <a:latin typeface="Calibri"/>
                <a:cs typeface="Calibri"/>
                <a:sym typeface="Calibri"/>
              </a:rPr>
              <a:t>הקריאה</a:t>
            </a:r>
            <a:r>
              <a:rPr lang="en-GB" sz="3000" dirty="0">
                <a:solidFill>
                  <a:srgbClr val="285788"/>
                </a:solidFill>
                <a:latin typeface="Calibri"/>
                <a:cs typeface="Calibri"/>
                <a:sym typeface="Calibri"/>
              </a:rPr>
              <a:t> </a:t>
            </a:r>
            <a:r>
              <a:rPr lang="en-GB" sz="3000" dirty="0" err="1">
                <a:solidFill>
                  <a:srgbClr val="285788"/>
                </a:solidFill>
                <a:latin typeface="Calibri"/>
                <a:cs typeface="Calibri"/>
                <a:sym typeface="Calibri"/>
              </a:rPr>
              <a:t>בעברית</a:t>
            </a:r>
            <a:endParaRPr lang="en-US" sz="3000" dirty="0" err="1">
              <a:solidFill>
                <a:srgbClr val="285788"/>
              </a:solidFill>
              <a:latin typeface="Calibri"/>
              <a:cs typeface="Calibri"/>
            </a:endParaRPr>
          </a:p>
        </p:txBody>
      </p:sp>
      <p:sp>
        <p:nvSpPr>
          <p:cNvPr id="70" name="Google Shape;70;p15"/>
          <p:cNvSpPr txBox="1"/>
          <p:nvPr/>
        </p:nvSpPr>
        <p:spPr>
          <a:xfrm>
            <a:off x="406600" y="2956632"/>
            <a:ext cx="8001594" cy="1046410"/>
          </a:xfrm>
          <a:prstGeom prst="rect">
            <a:avLst/>
          </a:prstGeom>
          <a:noFill/>
          <a:ln>
            <a:noFill/>
          </a:ln>
        </p:spPr>
        <p:txBody>
          <a:bodyPr spcFirstLastPara="1" wrap="square" lIns="91425" tIns="91425" rIns="91425" bIns="91425" anchor="t" anchorCtr="0">
            <a:spAutoFit/>
          </a:bodyPr>
          <a:lstStyle/>
          <a:p>
            <a:pPr algn="r" rtl="1"/>
            <a:r>
              <a:rPr lang="he-IL" dirty="0">
                <a:latin typeface="Calibri"/>
                <a:cs typeface="Calibri"/>
              </a:rPr>
              <a:t>המחקר ביקש להצביע על התהליכים הלשוניים השונים - מורפולוגיים,  תחביריים, לקסיקליים וסמנטיים -המאפשרים השלמה של המידע הפונולוגי החסר במילים לא-מנוקדות והתמודדות מוצלחת עם תופעת ההומוגרפיוּת. </a:t>
            </a:r>
            <a:br>
              <a:rPr lang="he-IL" dirty="0">
                <a:latin typeface="Calibri"/>
                <a:cs typeface="Calibri"/>
              </a:rPr>
            </a:br>
            <a:r>
              <a:rPr lang="he-IL" dirty="0">
                <a:latin typeface="Calibri"/>
                <a:cs typeface="Calibri"/>
              </a:rPr>
              <a:t>ממצאי המחקר אפשרו לחוקרים לזהות את הדרך שבה דוברי העברית קוראים את הכתב הלא-מנוקד, ולבסס מודל </a:t>
            </a:r>
            <a:endParaRPr lang="en-US" dirty="0"/>
          </a:p>
          <a:p>
            <a:pPr algn="r" rtl="1"/>
            <a:r>
              <a:rPr lang="he-IL" dirty="0">
                <a:latin typeface="Calibri"/>
                <a:cs typeface="Calibri"/>
              </a:rPr>
              <a:t>התפתחותי של רכישת הקריאה בעברית.</a:t>
            </a:r>
            <a:endParaRPr lang="he-IL" dirty="0"/>
          </a:p>
        </p:txBody>
      </p:sp>
      <p:sp>
        <p:nvSpPr>
          <p:cNvPr id="4" name="Google Shape;121;p19">
            <a:extLst>
              <a:ext uri="{FF2B5EF4-FFF2-40B4-BE49-F238E27FC236}">
                <a16:creationId xmlns:a16="http://schemas.microsoft.com/office/drawing/2014/main" id="{D34ED567-257E-452A-B9A5-BC2D6180F442}"/>
              </a:ext>
            </a:extLst>
          </p:cNvPr>
          <p:cNvSpPr/>
          <p:nvPr/>
        </p:nvSpPr>
        <p:spPr>
          <a:xfrm>
            <a:off x="5563955" y="1783220"/>
            <a:ext cx="2842145" cy="1046410"/>
          </a:xfrm>
          <a:prstGeom prst="rect">
            <a:avLst/>
          </a:prstGeom>
          <a:solidFill>
            <a:srgbClr val="D5F3FE"/>
          </a:solidFill>
          <a:ln>
            <a:noFill/>
          </a:ln>
        </p:spPr>
        <p:txBody>
          <a:bodyPr spcFirstLastPara="1" wrap="square" lIns="91425" tIns="91425" rIns="91425" bIns="91425" anchor="ctr" anchorCtr="0">
            <a:noAutofit/>
          </a:bodyPr>
          <a:lstStyle/>
          <a:p>
            <a:pPr algn="r" rtl="1"/>
            <a:r>
              <a:rPr lang="he-IL" dirty="0">
                <a:solidFill>
                  <a:schemeClr val="tx1"/>
                </a:solidFill>
                <a:latin typeface="Calibri"/>
                <a:ea typeface="+mn-ea"/>
                <a:cs typeface="Calibri"/>
              </a:rPr>
              <a:t>כאשר הקוראים נתקלים במילה לא מוכרת בטקסט לא-מנוקד, עליהם לנסות להשלים בעצמם את המידע הפונולוגי החסר (המיוצג בסימני ניקוד) כדי לקרוא את המילה נכון.</a:t>
            </a:r>
            <a:endParaRPr lang="en-US" dirty="0">
              <a:solidFill>
                <a:schemeClr val="tx1"/>
              </a:solidFill>
              <a:latin typeface="Calibri"/>
              <a:ea typeface="+mn-ea"/>
              <a:cs typeface="Calibri"/>
            </a:endParaRPr>
          </a:p>
        </p:txBody>
      </p:sp>
      <p:sp>
        <p:nvSpPr>
          <p:cNvPr id="6" name="Google Shape;121;p19">
            <a:extLst>
              <a:ext uri="{FF2B5EF4-FFF2-40B4-BE49-F238E27FC236}">
                <a16:creationId xmlns:a16="http://schemas.microsoft.com/office/drawing/2014/main" id="{1221908A-46DB-4F32-95D1-09EADBF12EA1}"/>
              </a:ext>
            </a:extLst>
          </p:cNvPr>
          <p:cNvSpPr/>
          <p:nvPr/>
        </p:nvSpPr>
        <p:spPr>
          <a:xfrm>
            <a:off x="2432524" y="1775096"/>
            <a:ext cx="2842145" cy="1046410"/>
          </a:xfrm>
          <a:prstGeom prst="rect">
            <a:avLst/>
          </a:prstGeom>
          <a:solidFill>
            <a:srgbClr val="D5F3FE"/>
          </a:solidFill>
          <a:ln>
            <a:noFill/>
          </a:ln>
        </p:spPr>
        <p:txBody>
          <a:bodyPr spcFirstLastPara="1" wrap="square" lIns="91425" tIns="91425" rIns="91425" bIns="91425" anchor="ctr" anchorCtr="0">
            <a:noAutofit/>
          </a:bodyPr>
          <a:lstStyle/>
          <a:p>
            <a:pPr algn="r" rtl="1"/>
            <a:r>
              <a:rPr lang="he-IL" dirty="0">
                <a:solidFill>
                  <a:schemeClr val="tx1"/>
                </a:solidFill>
                <a:latin typeface="Calibri"/>
                <a:ea typeface="+mn-ea"/>
                <a:cs typeface="Calibri"/>
              </a:rPr>
              <a:t>כאשר הקוראים נתקלים במילה </a:t>
            </a:r>
            <a:r>
              <a:rPr lang="he-IL" dirty="0">
                <a:solidFill>
                  <a:schemeClr val="accent1">
                    <a:lumMod val="75000"/>
                  </a:schemeClr>
                </a:solidFill>
                <a:latin typeface="Calibri"/>
                <a:ea typeface="+mn-ea"/>
                <a:cs typeface="Calibri"/>
              </a:rPr>
              <a:t>הומוגרפית</a:t>
            </a:r>
            <a:r>
              <a:rPr lang="he-IL" dirty="0">
                <a:solidFill>
                  <a:schemeClr val="tx1"/>
                </a:solidFill>
                <a:latin typeface="Calibri"/>
                <a:ea typeface="+mn-ea"/>
                <a:cs typeface="Calibri"/>
              </a:rPr>
              <a:t> (כמו "גזר" העשויה להיקרא גֶזֶר, גָזַר, או אף גְזַר) – איך הם בוחרים את החלופה הנכונה לטקסט? </a:t>
            </a:r>
            <a:endParaRPr lang="en-US" dirty="0">
              <a:solidFill>
                <a:schemeClr val="tx1"/>
              </a:solidFill>
              <a:latin typeface="Calibri" panose="020F0502020204030204" pitchFamily="34" charset="0"/>
              <a:ea typeface="+mn-ea"/>
              <a:cs typeface="Calibri" panose="020F0502020204030204" pitchFamily="34" charset="0"/>
            </a:endParaRPr>
          </a:p>
        </p:txBody>
      </p:sp>
      <p:sp>
        <p:nvSpPr>
          <p:cNvPr id="7" name="תיבת טקסט 23">
            <a:extLst>
              <a:ext uri="{FF2B5EF4-FFF2-40B4-BE49-F238E27FC236}">
                <a16:creationId xmlns:a16="http://schemas.microsoft.com/office/drawing/2014/main" id="{AD21625F-34CE-424A-8CD7-138515BB44D6}"/>
              </a:ext>
            </a:extLst>
          </p:cNvPr>
          <p:cNvSpPr txBox="1"/>
          <p:nvPr/>
        </p:nvSpPr>
        <p:spPr>
          <a:xfrm>
            <a:off x="856827" y="1783220"/>
            <a:ext cx="1431054" cy="577081"/>
          </a:xfrm>
          <a:prstGeom prst="rect">
            <a:avLst/>
          </a:prstGeom>
          <a:noFill/>
        </p:spPr>
        <p:txBody>
          <a:bodyPr wrap="square">
            <a:spAutoFit/>
          </a:bodyPr>
          <a:lstStyle/>
          <a:p>
            <a:pPr algn="r" rtl="1"/>
            <a:r>
              <a:rPr lang="he-IL" sz="1050" dirty="0">
                <a:solidFill>
                  <a:srgbClr val="00B0F0"/>
                </a:solidFill>
                <a:latin typeface="Calibri" panose="020F0502020204030204" pitchFamily="34" charset="0"/>
                <a:cs typeface="Calibri" panose="020F0502020204030204" pitchFamily="34" charset="0"/>
              </a:rPr>
              <a:t>מילים הומוגרפיות</a:t>
            </a:r>
            <a:r>
              <a:rPr lang="he-IL" sz="1050" dirty="0">
                <a:latin typeface="Calibri" panose="020F0502020204030204" pitchFamily="34" charset="0"/>
                <a:cs typeface="Calibri" panose="020F0502020204030204" pitchFamily="34" charset="0"/>
              </a:rPr>
              <a:t>: מילים הנכתבות באותן אותיות אך נבדלות בסימני הניקוד.</a:t>
            </a:r>
            <a:endParaRPr lang="en-IL" sz="1050" dirty="0">
              <a:latin typeface="Calibri" panose="020F0502020204030204" pitchFamily="34" charset="0"/>
              <a:cs typeface="Calibri" panose="020F0502020204030204" pitchFamily="34" charset="0"/>
            </a:endParaRPr>
          </a:p>
        </p:txBody>
      </p:sp>
      <p:sp>
        <p:nvSpPr>
          <p:cNvPr id="2" name="מלבן 1"/>
          <p:cNvSpPr/>
          <p:nvPr/>
        </p:nvSpPr>
        <p:spPr>
          <a:xfrm>
            <a:off x="4452774" y="1253992"/>
            <a:ext cx="3953326" cy="307777"/>
          </a:xfrm>
          <a:prstGeom prst="rect">
            <a:avLst/>
          </a:prstGeom>
        </p:spPr>
        <p:txBody>
          <a:bodyPr wrap="none">
            <a:spAutoFit/>
          </a:bodyPr>
          <a:lstStyle/>
          <a:p>
            <a:r>
              <a:rPr lang="he-IL" dirty="0">
                <a:latin typeface="Calibri"/>
                <a:cs typeface="Calibri"/>
              </a:rPr>
              <a:t>קריאת טקסט לא-מנוקד מציבה בפני הקוראים שני אתגרים:</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2192074" y="357657"/>
            <a:ext cx="6214026" cy="572700"/>
          </a:xfrm>
          <a:prstGeom prst="rect">
            <a:avLst/>
          </a:prstGeom>
        </p:spPr>
        <p:txBody>
          <a:bodyPr spcFirstLastPara="1" wrap="square" lIns="91425" tIns="91425" rIns="91425" bIns="91425" anchor="t" anchorCtr="0">
            <a:noAutofit/>
          </a:bodyPr>
          <a:lstStyle/>
          <a:p>
            <a:pPr algn="r"/>
            <a:r>
              <a:rPr lang="he-IL" sz="3000" dirty="0">
                <a:solidFill>
                  <a:srgbClr val="285788"/>
                </a:solidFill>
                <a:latin typeface="Calibri"/>
                <a:cs typeface="Calibri"/>
                <a:sym typeface="Calibri"/>
              </a:rPr>
              <a:t>רכישת הקריאה במערכות כתב </a:t>
            </a:r>
            <a:r>
              <a:rPr lang="he-IL" sz="3000" dirty="0" err="1">
                <a:solidFill>
                  <a:srgbClr val="285788"/>
                </a:solidFill>
                <a:latin typeface="Calibri"/>
                <a:cs typeface="Calibri"/>
                <a:sym typeface="Calibri"/>
              </a:rPr>
              <a:t>אלפבתיות</a:t>
            </a:r>
            <a:endParaRPr lang="en-GB" sz="3000" dirty="0" err="1">
              <a:solidFill>
                <a:srgbClr val="285788"/>
              </a:solidFill>
              <a:latin typeface="Calibri"/>
              <a:cs typeface="Calibri"/>
              <a:sym typeface="Calibri"/>
            </a:endParaRPr>
          </a:p>
          <a:p>
            <a:pPr marL="0" lvl="0" indent="0" algn="r" rtl="1">
              <a:spcBef>
                <a:spcPts val="0"/>
              </a:spcBef>
              <a:spcAft>
                <a:spcPts val="0"/>
              </a:spcAft>
              <a:buNone/>
            </a:pPr>
            <a:endParaRPr lang="en-GB" sz="3000" dirty="0">
              <a:solidFill>
                <a:srgbClr val="285788"/>
              </a:solidFill>
              <a:latin typeface="Calibri"/>
              <a:cs typeface="Calibri"/>
            </a:endParaRPr>
          </a:p>
        </p:txBody>
      </p:sp>
      <p:sp>
        <p:nvSpPr>
          <p:cNvPr id="13" name="TextBox 1">
            <a:extLst>
              <a:ext uri="{FF2B5EF4-FFF2-40B4-BE49-F238E27FC236}">
                <a16:creationId xmlns:a16="http://schemas.microsoft.com/office/drawing/2014/main" id="{218DF836-CF77-434D-8174-8582CFA6D11E}"/>
              </a:ext>
            </a:extLst>
          </p:cNvPr>
          <p:cNvSpPr txBox="1"/>
          <p:nvPr/>
        </p:nvSpPr>
        <p:spPr>
          <a:xfrm>
            <a:off x="5395126" y="2669843"/>
            <a:ext cx="3010974" cy="73866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400" dirty="0">
                <a:latin typeface="Calibri"/>
                <a:ea typeface="+mn-lt"/>
                <a:cs typeface="Calibri"/>
              </a:rPr>
              <a:t>תנאי הכרחי לרכישת קריאה במערכות כתב אלפביתיות הוא הבנת </a:t>
            </a:r>
            <a:r>
              <a:rPr lang="he-IL" sz="1400" dirty="0">
                <a:solidFill>
                  <a:srgbClr val="00B0F0"/>
                </a:solidFill>
                <a:latin typeface="Calibri"/>
                <a:ea typeface="+mn-lt"/>
                <a:cs typeface="Calibri"/>
              </a:rPr>
              <a:t>הקשר </a:t>
            </a:r>
            <a:r>
              <a:rPr lang="he-IL" sz="1400" dirty="0" err="1">
                <a:solidFill>
                  <a:srgbClr val="00B0F0"/>
                </a:solidFill>
                <a:latin typeface="Calibri"/>
                <a:ea typeface="+mn-lt"/>
                <a:cs typeface="Calibri"/>
              </a:rPr>
              <a:t>הגרפמי</a:t>
            </a:r>
            <a:r>
              <a:rPr lang="he-IL" sz="1400" dirty="0">
                <a:solidFill>
                  <a:srgbClr val="00B0F0"/>
                </a:solidFill>
                <a:latin typeface="Calibri"/>
                <a:ea typeface="+mn-lt"/>
                <a:cs typeface="Calibri"/>
              </a:rPr>
              <a:t>-פונמי</a:t>
            </a:r>
            <a:r>
              <a:rPr lang="he-IL" sz="1400" dirty="0">
                <a:latin typeface="Calibri"/>
                <a:ea typeface="+mn-lt"/>
                <a:cs typeface="Calibri"/>
              </a:rPr>
              <a:t>. </a:t>
            </a:r>
          </a:p>
          <a:p>
            <a:pPr algn="r" rtl="1"/>
            <a:r>
              <a:rPr lang="he-IL" sz="1400" dirty="0">
                <a:latin typeface="Calibri"/>
                <a:ea typeface="+mn-lt"/>
                <a:cs typeface="Calibri"/>
              </a:rPr>
              <a:t>הבנה זו דורשת שילוב של שני סוגי ידע:</a:t>
            </a:r>
          </a:p>
        </p:txBody>
      </p:sp>
      <p:sp>
        <p:nvSpPr>
          <p:cNvPr id="5" name="Google Shape;168;p22">
            <a:extLst>
              <a:ext uri="{FF2B5EF4-FFF2-40B4-BE49-F238E27FC236}">
                <a16:creationId xmlns:a16="http://schemas.microsoft.com/office/drawing/2014/main" id="{C355D25C-8ED1-4B04-8D7E-FC26DAE07093}"/>
              </a:ext>
            </a:extLst>
          </p:cNvPr>
          <p:cNvSpPr/>
          <p:nvPr/>
        </p:nvSpPr>
        <p:spPr>
          <a:xfrm>
            <a:off x="6678950" y="3561353"/>
            <a:ext cx="1518642" cy="675300"/>
          </a:xfrm>
          <a:prstGeom prst="rect">
            <a:avLst/>
          </a:prstGeom>
          <a:solidFill>
            <a:srgbClr val="D5F3FE"/>
          </a:solidFill>
          <a:ln>
            <a:noFill/>
          </a:ln>
        </p:spPr>
        <p:txBody>
          <a:bodyPr spcFirstLastPara="1" wrap="square" lIns="91425" tIns="91425" rIns="91425" bIns="91425" anchor="ctr" anchorCtr="0">
            <a:noAutofit/>
          </a:bodyPr>
          <a:lstStyle/>
          <a:p>
            <a:pPr algn="r" rtl="1"/>
            <a:r>
              <a:rPr lang="he-IL" sz="1400" dirty="0">
                <a:latin typeface="Calibri"/>
                <a:ea typeface="+mn-lt"/>
                <a:cs typeface="Calibri"/>
              </a:rPr>
              <a:t>מודעות פונולוגית</a:t>
            </a:r>
            <a:r>
              <a:rPr lang="he-IL" dirty="0">
                <a:latin typeface="Calibri"/>
                <a:ea typeface="+mn-lt"/>
                <a:cs typeface="Calibri"/>
              </a:rPr>
              <a:t>: מודעות להרכב הצלילי של מילים</a:t>
            </a:r>
            <a:r>
              <a:rPr lang="he-IL" sz="1400" dirty="0">
                <a:latin typeface="Calibri"/>
                <a:ea typeface="+mn-lt"/>
                <a:cs typeface="Calibri"/>
              </a:rPr>
              <a:t> </a:t>
            </a:r>
            <a:endParaRPr lang="he-IL" dirty="0">
              <a:latin typeface="Calibri"/>
              <a:cs typeface="Calibri"/>
            </a:endParaRPr>
          </a:p>
        </p:txBody>
      </p:sp>
      <p:sp>
        <p:nvSpPr>
          <p:cNvPr id="6" name="Google Shape;168;p22">
            <a:extLst>
              <a:ext uri="{FF2B5EF4-FFF2-40B4-BE49-F238E27FC236}">
                <a16:creationId xmlns:a16="http://schemas.microsoft.com/office/drawing/2014/main" id="{B45B1DD4-217E-4EF8-AD0F-BC0F7966DFB8}"/>
              </a:ext>
            </a:extLst>
          </p:cNvPr>
          <p:cNvSpPr/>
          <p:nvPr/>
        </p:nvSpPr>
        <p:spPr>
          <a:xfrm>
            <a:off x="4806238" y="3561353"/>
            <a:ext cx="1743884" cy="675300"/>
          </a:xfrm>
          <a:prstGeom prst="rect">
            <a:avLst/>
          </a:prstGeom>
          <a:solidFill>
            <a:srgbClr val="D5F3FE"/>
          </a:solidFill>
          <a:ln>
            <a:noFill/>
          </a:ln>
        </p:spPr>
        <p:txBody>
          <a:bodyPr spcFirstLastPara="1" wrap="square" lIns="91425" tIns="91425" rIns="91425" bIns="91425" anchor="ctr" anchorCtr="0">
            <a:noAutofit/>
          </a:bodyPr>
          <a:lstStyle/>
          <a:p>
            <a:pPr algn="r" rtl="1"/>
            <a:r>
              <a:rPr lang="he-IL" sz="1400" dirty="0">
                <a:latin typeface="Calibri"/>
                <a:ea typeface="+mn-lt"/>
                <a:cs typeface="Calibri"/>
              </a:rPr>
              <a:t>ידע אותיות: ידע על שמותיהן, על צורתן ועל הצלילים שהן מייצגות</a:t>
            </a:r>
            <a:endParaRPr lang="he-IL" dirty="0">
              <a:latin typeface="Calibri"/>
              <a:cs typeface="Calibri"/>
            </a:endParaRPr>
          </a:p>
        </p:txBody>
      </p:sp>
      <p:sp>
        <p:nvSpPr>
          <p:cNvPr id="8" name="Google Shape;136;p20">
            <a:extLst>
              <a:ext uri="{FF2B5EF4-FFF2-40B4-BE49-F238E27FC236}">
                <a16:creationId xmlns:a16="http://schemas.microsoft.com/office/drawing/2014/main" id="{99AA4B7C-832E-45DD-9C4B-BE777A45D898}"/>
              </a:ext>
            </a:extLst>
          </p:cNvPr>
          <p:cNvSpPr/>
          <p:nvPr/>
        </p:nvSpPr>
        <p:spPr>
          <a:xfrm>
            <a:off x="3620938" y="3601853"/>
            <a:ext cx="594300" cy="594300"/>
          </a:xfrm>
          <a:prstGeom prst="ellipse">
            <a:avLst/>
          </a:prstGeom>
          <a:noFill/>
          <a:ln w="38100" cap="flat" cmpd="sng">
            <a:solidFill>
              <a:srgbClr val="0C58D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11" name="Google Shape;139;p20">
            <a:extLst>
              <a:ext uri="{FF2B5EF4-FFF2-40B4-BE49-F238E27FC236}">
                <a16:creationId xmlns:a16="http://schemas.microsoft.com/office/drawing/2014/main" id="{920D248B-3999-41A4-A495-F1F0D4F205D3}"/>
              </a:ext>
            </a:extLst>
          </p:cNvPr>
          <p:cNvSpPr/>
          <p:nvPr/>
        </p:nvSpPr>
        <p:spPr>
          <a:xfrm>
            <a:off x="3620938" y="1526085"/>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14" name="Google Shape;144;p20">
            <a:extLst>
              <a:ext uri="{FF2B5EF4-FFF2-40B4-BE49-F238E27FC236}">
                <a16:creationId xmlns:a16="http://schemas.microsoft.com/office/drawing/2014/main" id="{C152B9DE-D969-4CF9-BCD0-32818F50D80E}"/>
              </a:ext>
            </a:extLst>
          </p:cNvPr>
          <p:cNvSpPr txBox="1"/>
          <p:nvPr/>
        </p:nvSpPr>
        <p:spPr>
          <a:xfrm>
            <a:off x="1044912" y="1397319"/>
            <a:ext cx="2479312" cy="1477297"/>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he-IL" b="1" dirty="0">
                <a:solidFill>
                  <a:schemeClr val="dk2"/>
                </a:solidFill>
                <a:latin typeface="Calibri"/>
                <a:ea typeface="Calibri"/>
                <a:cs typeface="Calibri"/>
                <a:sym typeface="Calibri"/>
              </a:rPr>
              <a:t>מיומנות הפענוח הפונולוגי </a:t>
            </a:r>
            <a:r>
              <a:rPr lang="he-IL" dirty="0">
                <a:solidFill>
                  <a:schemeClr val="dk2"/>
                </a:solidFill>
                <a:latin typeface="Calibri"/>
                <a:ea typeface="Calibri"/>
                <a:cs typeface="Calibri"/>
                <a:sym typeface="Calibri"/>
              </a:rPr>
              <a:t>(הנשענת על סימני הניקוד)</a:t>
            </a:r>
          </a:p>
          <a:p>
            <a:pPr marL="0" lvl="0" indent="0" algn="r" rtl="1">
              <a:spcBef>
                <a:spcPts val="0"/>
              </a:spcBef>
              <a:spcAft>
                <a:spcPts val="0"/>
              </a:spcAft>
              <a:buNone/>
            </a:pPr>
            <a:r>
              <a:rPr lang="he-IL" dirty="0">
                <a:solidFill>
                  <a:schemeClr val="dk2"/>
                </a:solidFill>
                <a:latin typeface="Calibri"/>
                <a:ea typeface="Calibri"/>
                <a:cs typeface="Calibri"/>
                <a:sym typeface="Calibri"/>
              </a:rPr>
              <a:t>נלמדת בהוראה מפורשת בתחילת רכישת הקריאה. </a:t>
            </a:r>
          </a:p>
          <a:p>
            <a:pPr marL="0" lvl="0" indent="0" algn="r" rtl="1">
              <a:spcBef>
                <a:spcPts val="0"/>
              </a:spcBef>
              <a:spcAft>
                <a:spcPts val="0"/>
              </a:spcAft>
              <a:buNone/>
            </a:pPr>
            <a:r>
              <a:rPr lang="he-IL" dirty="0">
                <a:solidFill>
                  <a:schemeClr val="dk2"/>
                </a:solidFill>
                <a:latin typeface="Calibri"/>
                <a:ea typeface="Calibri"/>
                <a:cs typeface="Calibri"/>
                <a:sym typeface="Calibri"/>
              </a:rPr>
              <a:t>תפקידה העיקרי הוא להוביל את התלמידים אל </a:t>
            </a:r>
            <a:r>
              <a:rPr lang="he-IL" dirty="0">
                <a:solidFill>
                  <a:srgbClr val="0C58D3"/>
                </a:solidFill>
                <a:latin typeface="Calibri"/>
                <a:ea typeface="Calibri"/>
                <a:cs typeface="Calibri"/>
                <a:sym typeface="Calibri"/>
              </a:rPr>
              <a:t>הזיהוי האורתוגרפי</a:t>
            </a:r>
            <a:r>
              <a:rPr lang="he-IL" dirty="0">
                <a:solidFill>
                  <a:schemeClr val="dk2"/>
                </a:solidFill>
                <a:latin typeface="Calibri"/>
                <a:ea typeface="Calibri"/>
                <a:cs typeface="Calibri"/>
                <a:sym typeface="Calibri"/>
              </a:rPr>
              <a:t>.</a:t>
            </a:r>
            <a:endParaRPr dirty="0">
              <a:solidFill>
                <a:schemeClr val="dk2"/>
              </a:solidFill>
              <a:latin typeface="Calibri"/>
              <a:ea typeface="Calibri"/>
              <a:cs typeface="Calibri"/>
              <a:sym typeface="Calibri"/>
            </a:endParaRPr>
          </a:p>
        </p:txBody>
      </p:sp>
      <p:sp>
        <p:nvSpPr>
          <p:cNvPr id="15" name="Google Shape;145;p20">
            <a:extLst>
              <a:ext uri="{FF2B5EF4-FFF2-40B4-BE49-F238E27FC236}">
                <a16:creationId xmlns:a16="http://schemas.microsoft.com/office/drawing/2014/main" id="{F4076575-D49D-40E2-B302-E17286B9CC9A}"/>
              </a:ext>
            </a:extLst>
          </p:cNvPr>
          <p:cNvSpPr txBox="1"/>
          <p:nvPr/>
        </p:nvSpPr>
        <p:spPr>
          <a:xfrm>
            <a:off x="524224" y="3483520"/>
            <a:ext cx="3000000" cy="830966"/>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he-IL" b="1" dirty="0">
                <a:solidFill>
                  <a:srgbClr val="0C58D3"/>
                </a:solidFill>
                <a:latin typeface="Calibri"/>
                <a:ea typeface="Calibri"/>
                <a:cs typeface="Calibri"/>
                <a:sym typeface="Calibri"/>
              </a:rPr>
              <a:t>זיהוי אורתוגרפי </a:t>
            </a:r>
            <a:r>
              <a:rPr lang="he-IL" dirty="0">
                <a:solidFill>
                  <a:srgbClr val="0C58D3"/>
                </a:solidFill>
                <a:latin typeface="Calibri"/>
                <a:ea typeface="Calibri"/>
                <a:cs typeface="Calibri"/>
                <a:sym typeface="Calibri"/>
              </a:rPr>
              <a:t>(זיהוי המילה השלמה)</a:t>
            </a:r>
          </a:p>
          <a:p>
            <a:pPr marL="0" lvl="0" indent="0" algn="r" rtl="1">
              <a:spcBef>
                <a:spcPts val="0"/>
              </a:spcBef>
              <a:spcAft>
                <a:spcPts val="0"/>
              </a:spcAft>
              <a:buNone/>
            </a:pPr>
            <a:r>
              <a:rPr lang="he-IL" dirty="0">
                <a:solidFill>
                  <a:srgbClr val="0C58D3"/>
                </a:solidFill>
                <a:latin typeface="Calibri"/>
                <a:cs typeface="Calibri"/>
                <a:sym typeface="Calibri"/>
              </a:rPr>
              <a:t>מאפשר לתלמידים לְפַנוֹת קשב להבנת הטקסט.</a:t>
            </a:r>
            <a:endParaRPr dirty="0">
              <a:solidFill>
                <a:srgbClr val="0C58D3"/>
              </a:solidFill>
            </a:endParaRPr>
          </a:p>
        </p:txBody>
      </p:sp>
      <p:cxnSp>
        <p:nvCxnSpPr>
          <p:cNvPr id="16" name="Google Shape;147;p20">
            <a:extLst>
              <a:ext uri="{FF2B5EF4-FFF2-40B4-BE49-F238E27FC236}">
                <a16:creationId xmlns:a16="http://schemas.microsoft.com/office/drawing/2014/main" id="{59BBE656-23C2-4C06-84E3-2FC15F9C7A80}"/>
              </a:ext>
            </a:extLst>
          </p:cNvPr>
          <p:cNvCxnSpPr>
            <a:cxnSpLocks/>
            <a:stCxn id="11" idx="4"/>
            <a:endCxn id="8" idx="0"/>
          </p:cNvCxnSpPr>
          <p:nvPr/>
        </p:nvCxnSpPr>
        <p:spPr>
          <a:xfrm>
            <a:off x="3918088" y="2120385"/>
            <a:ext cx="0" cy="1481468"/>
          </a:xfrm>
          <a:prstGeom prst="straightConnector1">
            <a:avLst/>
          </a:prstGeom>
          <a:noFill/>
          <a:ln w="28575" cap="flat" cmpd="sng">
            <a:solidFill>
              <a:srgbClr val="0C58D3"/>
            </a:solidFill>
            <a:prstDash val="solid"/>
            <a:round/>
            <a:headEnd type="none" w="med" len="med"/>
            <a:tailEnd type="triangle" w="med" len="med"/>
          </a:ln>
        </p:spPr>
      </p:cxnSp>
      <p:sp>
        <p:nvSpPr>
          <p:cNvPr id="22" name="תיבת טקסט 21">
            <a:extLst>
              <a:ext uri="{FF2B5EF4-FFF2-40B4-BE49-F238E27FC236}">
                <a16:creationId xmlns:a16="http://schemas.microsoft.com/office/drawing/2014/main" id="{C98EEEA0-41A8-4E2F-8734-12C0AE5D1326}"/>
              </a:ext>
            </a:extLst>
          </p:cNvPr>
          <p:cNvSpPr txBox="1"/>
          <p:nvPr/>
        </p:nvSpPr>
        <p:spPr>
          <a:xfrm>
            <a:off x="6428065" y="1311997"/>
            <a:ext cx="1978035" cy="954107"/>
          </a:xfrm>
          <a:prstGeom prst="rect">
            <a:avLst/>
          </a:prstGeom>
          <a:noFill/>
        </p:spPr>
        <p:txBody>
          <a:bodyPr wrap="square">
            <a:spAutoFit/>
          </a:bodyPr>
          <a:lstStyle/>
          <a:p>
            <a:pPr algn="r" rtl="1"/>
            <a:r>
              <a:rPr lang="he-IL" sz="1400" b="0" i="0" u="none" strike="noStrike" dirty="0">
                <a:solidFill>
                  <a:srgbClr val="000000"/>
                </a:solidFill>
                <a:effectLst/>
                <a:latin typeface="Calibri" panose="020F0502020204030204" pitchFamily="34" charset="0"/>
                <a:cs typeface="Calibri" panose="020F0502020204030204" pitchFamily="34" charset="0"/>
              </a:rPr>
              <a:t>בכתב העברי </a:t>
            </a:r>
            <a:r>
              <a:rPr lang="he-IL" sz="1400" b="0" i="0" u="none" strike="noStrike" dirty="0" err="1">
                <a:solidFill>
                  <a:srgbClr val="000000"/>
                </a:solidFill>
                <a:effectLst/>
                <a:latin typeface="Calibri" panose="020F0502020204030204" pitchFamily="34" charset="0"/>
                <a:cs typeface="Calibri" panose="020F0502020204030204" pitchFamily="34" charset="0"/>
              </a:rPr>
              <a:t>ה</a:t>
            </a:r>
            <a:r>
              <a:rPr lang="he-IL" sz="1400" b="0" i="0" u="none" strike="noStrike" dirty="0" err="1">
                <a:solidFill>
                  <a:srgbClr val="00B0F0"/>
                </a:solidFill>
                <a:effectLst/>
                <a:latin typeface="Calibri" panose="020F0502020204030204" pitchFamily="34" charset="0"/>
                <a:cs typeface="Calibri" panose="020F0502020204030204" pitchFamily="34" charset="0"/>
              </a:rPr>
              <a:t>גְרָפֶמוֹת</a:t>
            </a:r>
            <a:r>
              <a:rPr lang="he-IL" sz="1400" b="0" i="0" u="none" strike="noStrike" baseline="30000" dirty="0">
                <a:solidFill>
                  <a:srgbClr val="000000"/>
                </a:solidFill>
                <a:effectLst/>
                <a:latin typeface="Calibri" panose="020F0502020204030204" pitchFamily="34" charset="0"/>
                <a:cs typeface="Calibri" panose="020F0502020204030204" pitchFamily="34" charset="0"/>
              </a:rPr>
              <a:t> </a:t>
            </a:r>
            <a:r>
              <a:rPr lang="he-IL" sz="1400" b="0" i="0" u="none" strike="noStrike" dirty="0">
                <a:solidFill>
                  <a:srgbClr val="000000"/>
                </a:solidFill>
                <a:effectLst/>
                <a:latin typeface="Calibri" panose="020F0502020204030204" pitchFamily="34" charset="0"/>
                <a:cs typeface="Calibri" panose="020F0502020204030204" pitchFamily="34" charset="0"/>
              </a:rPr>
              <a:t>מייצגות את היחידות הקטנות של הצלילים, הנקראות </a:t>
            </a:r>
            <a:r>
              <a:rPr lang="he-IL" sz="1400" b="0" i="0" u="none" strike="noStrike" dirty="0">
                <a:solidFill>
                  <a:srgbClr val="00B0F0"/>
                </a:solidFill>
                <a:effectLst/>
                <a:latin typeface="Calibri" panose="020F0502020204030204" pitchFamily="34" charset="0"/>
                <a:cs typeface="Calibri" panose="020F0502020204030204" pitchFamily="34" charset="0"/>
              </a:rPr>
              <a:t>פוֹנֶמוֹת</a:t>
            </a:r>
            <a:r>
              <a:rPr lang="he-IL" sz="1400" b="0" i="0" u="none" strike="noStrike" dirty="0">
                <a:solidFill>
                  <a:srgbClr val="000000"/>
                </a:solidFill>
                <a:effectLst/>
                <a:latin typeface="Calibri" panose="020F0502020204030204" pitchFamily="34" charset="0"/>
                <a:cs typeface="Calibri" panose="020F0502020204030204" pitchFamily="34" charset="0"/>
              </a:rPr>
              <a:t>.</a:t>
            </a:r>
          </a:p>
        </p:txBody>
      </p:sp>
      <p:sp>
        <p:nvSpPr>
          <p:cNvPr id="24" name="תיבת טקסט 23">
            <a:extLst>
              <a:ext uri="{FF2B5EF4-FFF2-40B4-BE49-F238E27FC236}">
                <a16:creationId xmlns:a16="http://schemas.microsoft.com/office/drawing/2014/main" id="{AD21625F-34CE-424A-8CD7-138515BB44D6}"/>
              </a:ext>
            </a:extLst>
          </p:cNvPr>
          <p:cNvSpPr txBox="1"/>
          <p:nvPr/>
        </p:nvSpPr>
        <p:spPr>
          <a:xfrm>
            <a:off x="5108068" y="1324048"/>
            <a:ext cx="1431054" cy="577081"/>
          </a:xfrm>
          <a:prstGeom prst="rect">
            <a:avLst/>
          </a:prstGeom>
          <a:noFill/>
        </p:spPr>
        <p:txBody>
          <a:bodyPr wrap="square">
            <a:spAutoFit/>
          </a:bodyPr>
          <a:lstStyle/>
          <a:p>
            <a:pPr algn="r" rtl="1"/>
            <a:r>
              <a:rPr lang="he-IL" sz="1050" dirty="0" err="1">
                <a:solidFill>
                  <a:srgbClr val="00B0F0"/>
                </a:solidFill>
                <a:latin typeface="Calibri" panose="020F0502020204030204" pitchFamily="34" charset="0"/>
                <a:cs typeface="Calibri" panose="020F0502020204030204" pitchFamily="34" charset="0"/>
              </a:rPr>
              <a:t>גְרָפֶמָה</a:t>
            </a:r>
            <a:r>
              <a:rPr lang="he-IL" sz="1050" dirty="0">
                <a:latin typeface="Calibri" panose="020F0502020204030204" pitchFamily="34" charset="0"/>
                <a:cs typeface="Calibri" panose="020F0502020204030204" pitchFamily="34" charset="0"/>
              </a:rPr>
              <a:t>: סימן גרפי מוסכם המייצג צליל, למשל אות או סימן ניקוד.</a:t>
            </a:r>
            <a:endParaRPr lang="en-IL" sz="1050" dirty="0">
              <a:latin typeface="Calibri" panose="020F0502020204030204" pitchFamily="34" charset="0"/>
              <a:cs typeface="Calibri" panose="020F0502020204030204" pitchFamily="34" charset="0"/>
            </a:endParaRPr>
          </a:p>
        </p:txBody>
      </p:sp>
      <p:sp>
        <p:nvSpPr>
          <p:cNvPr id="26" name="תיבת טקסט 25">
            <a:extLst>
              <a:ext uri="{FF2B5EF4-FFF2-40B4-BE49-F238E27FC236}">
                <a16:creationId xmlns:a16="http://schemas.microsoft.com/office/drawing/2014/main" id="{8E3582A7-A475-4572-9847-4AF857D47AD1}"/>
              </a:ext>
            </a:extLst>
          </p:cNvPr>
          <p:cNvSpPr txBox="1"/>
          <p:nvPr/>
        </p:nvSpPr>
        <p:spPr>
          <a:xfrm>
            <a:off x="4512388" y="1908823"/>
            <a:ext cx="2026735" cy="738664"/>
          </a:xfrm>
          <a:prstGeom prst="rect">
            <a:avLst/>
          </a:prstGeom>
          <a:noFill/>
        </p:spPr>
        <p:txBody>
          <a:bodyPr wrap="square">
            <a:spAutoFit/>
          </a:bodyPr>
          <a:lstStyle/>
          <a:p>
            <a:pPr algn="r" rtl="1"/>
            <a:r>
              <a:rPr lang="he-IL" sz="1050" dirty="0">
                <a:solidFill>
                  <a:srgbClr val="00B0F0"/>
                </a:solidFill>
                <a:latin typeface="Calibri" panose="020F0502020204030204" pitchFamily="34" charset="0"/>
                <a:cs typeface="Calibri" panose="020F0502020204030204" pitchFamily="34" charset="0"/>
              </a:rPr>
              <a:t>פוֹנֶמָה</a:t>
            </a:r>
            <a:r>
              <a:rPr lang="he-IL" sz="1050" dirty="0">
                <a:latin typeface="Calibri" panose="020F0502020204030204" pitchFamily="34" charset="0"/>
                <a:cs typeface="Calibri" panose="020F0502020204030204" pitchFamily="34" charset="0"/>
              </a:rPr>
              <a:t>: היחידה הקטנה ביותר בדיבור המבחינה בין צליל אחד למשנהו (למשל, ההבדל בין הצליל ק לצליל קָ הוא התנועה שמייצג הקמץ).</a:t>
            </a:r>
            <a:endParaRPr lang="en-IL" sz="1050"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9" name="Google Shape;99;p17"/>
          <p:cNvSpPr txBox="1"/>
          <p:nvPr/>
        </p:nvSpPr>
        <p:spPr>
          <a:xfrm>
            <a:off x="1715335" y="788557"/>
            <a:ext cx="5686076" cy="1107965"/>
          </a:xfrm>
          <a:prstGeom prst="rect">
            <a:avLst/>
          </a:prstGeom>
          <a:noFill/>
          <a:ln>
            <a:noFill/>
          </a:ln>
        </p:spPr>
        <p:txBody>
          <a:bodyPr spcFirstLastPara="1" wrap="square" lIns="91425" tIns="91425" rIns="91425" bIns="91425" anchor="t" anchorCtr="0">
            <a:spAutoFit/>
          </a:bodyPr>
          <a:lstStyle/>
          <a:p>
            <a:pPr algn="r" rtl="1"/>
            <a:r>
              <a:rPr lang="en-GB" sz="1800" dirty="0" err="1">
                <a:solidFill>
                  <a:schemeClr val="tx1"/>
                </a:solidFill>
                <a:latin typeface="Calibri"/>
                <a:cs typeface="Calibri"/>
                <a:sym typeface="Calibri"/>
              </a:rPr>
              <a:t>כיצד</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עוברים</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הלומדים</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מפענוח</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פונולוגי</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של</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מילה</a:t>
            </a:r>
            <a:r>
              <a:rPr lang="en-GB" sz="1800" dirty="0">
                <a:solidFill>
                  <a:schemeClr val="tx1"/>
                </a:solidFill>
                <a:latin typeface="Calibri"/>
                <a:cs typeface="Calibri"/>
                <a:sym typeface="Calibri"/>
              </a:rPr>
              <a:t> ל</a:t>
            </a:r>
            <a:r>
              <a:rPr lang="he-IL" sz="1800" dirty="0">
                <a:solidFill>
                  <a:schemeClr val="tx1"/>
                </a:solidFill>
                <a:latin typeface="Calibri"/>
                <a:cs typeface="Calibri"/>
                <a:sym typeface="Calibri"/>
              </a:rPr>
              <a:t>זיהוי</a:t>
            </a:r>
            <a:r>
              <a:rPr lang="en-GB" sz="1800" dirty="0">
                <a:solidFill>
                  <a:schemeClr val="tx1"/>
                </a:solidFill>
                <a:latin typeface="Calibri"/>
                <a:cs typeface="Calibri"/>
                <a:sym typeface="Calibri"/>
              </a:rPr>
              <a:t> </a:t>
            </a:r>
            <a:r>
              <a:rPr lang="en-GB" sz="1800" dirty="0" err="1">
                <a:solidFill>
                  <a:schemeClr val="tx1"/>
                </a:solidFill>
                <a:latin typeface="Calibri"/>
                <a:cs typeface="Calibri"/>
                <a:sym typeface="Calibri"/>
              </a:rPr>
              <a:t>אורתוגרפי</a:t>
            </a:r>
            <a:r>
              <a:rPr lang="en-GB" sz="1800" b="1" dirty="0">
                <a:solidFill>
                  <a:schemeClr val="tx1"/>
                </a:solidFill>
                <a:latin typeface="Calibri"/>
                <a:cs typeface="Calibri"/>
                <a:sym typeface="Calibri"/>
              </a:rPr>
              <a:t>?</a:t>
            </a:r>
          </a:p>
          <a:p>
            <a:pPr algn="r" rtl="1"/>
            <a:endParaRPr lang="en-GB" b="1" dirty="0">
              <a:latin typeface="Calibri" panose="020F0502020204030204" pitchFamily="34" charset="0"/>
              <a:cs typeface="Calibri" panose="020F0502020204030204" pitchFamily="34" charset="0"/>
            </a:endParaRPr>
          </a:p>
          <a:p>
            <a:pPr algn="r" rtl="1"/>
            <a:r>
              <a:rPr lang="he-IL" dirty="0">
                <a:ea typeface="Calibri" panose="020F0502020204030204" pitchFamily="34" charset="0"/>
                <a:cs typeface="Calibri" panose="020F0502020204030204" pitchFamily="34" charset="0"/>
              </a:rPr>
              <a:t>כיום רווחת הדעה כי המפתח לקריאה יעילה של טקסט בעברית טמון בזיהוי מילים מהיר ואוטומטי ובְהֶקשר המספק מידע מורפולוגי, תחבירי, סמנטי ופרגמטי. </a:t>
            </a:r>
            <a:endParaRPr lang="en-GB"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C3E8B74-D92E-4DA9-9FEA-979DB00B9985}"/>
              </a:ext>
            </a:extLst>
          </p:cNvPr>
          <p:cNvSpPr txBox="1"/>
          <p:nvPr/>
        </p:nvSpPr>
        <p:spPr>
          <a:xfrm>
            <a:off x="4241333" y="3522851"/>
            <a:ext cx="316007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en-US" b="1" dirty="0" err="1">
                <a:latin typeface="Calibri"/>
                <a:cs typeface="Calibri"/>
              </a:rPr>
              <a:t>להציג</a:t>
            </a:r>
            <a:r>
              <a:rPr lang="en-US" b="1" dirty="0">
                <a:latin typeface="Calibri"/>
                <a:cs typeface="Calibri"/>
              </a:rPr>
              <a:t> </a:t>
            </a:r>
            <a:r>
              <a:rPr lang="en-US" b="1" dirty="0" err="1">
                <a:latin typeface="Calibri"/>
                <a:cs typeface="Calibri"/>
              </a:rPr>
              <a:t>את</a:t>
            </a:r>
            <a:r>
              <a:rPr lang="en-US" b="1" dirty="0">
                <a:latin typeface="Calibri"/>
                <a:cs typeface="Calibri"/>
              </a:rPr>
              <a:t> </a:t>
            </a:r>
            <a:r>
              <a:rPr lang="en-US" b="1" dirty="0" err="1">
                <a:latin typeface="Calibri"/>
                <a:cs typeface="Calibri"/>
              </a:rPr>
              <a:t>תפקידה</a:t>
            </a:r>
            <a:r>
              <a:rPr lang="en-US" b="1" dirty="0">
                <a:latin typeface="Calibri"/>
                <a:cs typeface="Calibri"/>
              </a:rPr>
              <a:t> </a:t>
            </a:r>
            <a:r>
              <a:rPr lang="en-US" b="1" dirty="0" err="1">
                <a:latin typeface="Calibri"/>
                <a:cs typeface="Calibri"/>
              </a:rPr>
              <a:t>של</a:t>
            </a:r>
            <a:r>
              <a:rPr lang="en-US" b="1" dirty="0">
                <a:latin typeface="Calibri"/>
                <a:cs typeface="Calibri"/>
              </a:rPr>
              <a:t> </a:t>
            </a:r>
            <a:r>
              <a:rPr lang="en-US" b="1" dirty="0" err="1">
                <a:latin typeface="Calibri"/>
                <a:cs typeface="Calibri"/>
              </a:rPr>
              <a:t>התבנית</a:t>
            </a:r>
            <a:r>
              <a:rPr lang="he-IL" b="1" dirty="0">
                <a:latin typeface="Calibri"/>
                <a:cs typeface="Calibri"/>
              </a:rPr>
              <a:t> ה</a:t>
            </a:r>
            <a:r>
              <a:rPr lang="en-US" b="1" dirty="0" err="1">
                <a:latin typeface="Calibri"/>
                <a:cs typeface="Calibri"/>
              </a:rPr>
              <a:t>מורפולוגית</a:t>
            </a:r>
            <a:r>
              <a:rPr lang="en-US" b="1" dirty="0">
                <a:latin typeface="Calibri"/>
                <a:cs typeface="Calibri"/>
              </a:rPr>
              <a:t> </a:t>
            </a:r>
            <a:br>
              <a:rPr lang="en-US" b="1" dirty="0">
                <a:latin typeface="Calibri"/>
                <a:cs typeface="Calibri"/>
              </a:rPr>
            </a:br>
            <a:r>
              <a:rPr lang="en-US" b="1" dirty="0" err="1">
                <a:latin typeface="Calibri"/>
                <a:cs typeface="Calibri"/>
              </a:rPr>
              <a:t>בזיהוי</a:t>
            </a:r>
            <a:r>
              <a:rPr lang="en-US" b="1" dirty="0">
                <a:latin typeface="Calibri"/>
                <a:cs typeface="Calibri"/>
              </a:rPr>
              <a:t> </a:t>
            </a:r>
            <a:r>
              <a:rPr lang="en-US" b="1" dirty="0" err="1">
                <a:latin typeface="Calibri"/>
                <a:cs typeface="Calibri"/>
              </a:rPr>
              <a:t>מילה</a:t>
            </a:r>
            <a:r>
              <a:rPr lang="en-US" b="1" dirty="0">
                <a:latin typeface="Calibri"/>
                <a:cs typeface="Calibri"/>
              </a:rPr>
              <a:t> </a:t>
            </a:r>
            <a:r>
              <a:rPr lang="en-US" b="1" dirty="0" err="1">
                <a:latin typeface="Calibri"/>
                <a:cs typeface="Calibri"/>
              </a:rPr>
              <a:t>בעברית</a:t>
            </a:r>
            <a:r>
              <a:rPr lang="en-US" b="1" dirty="0">
                <a:latin typeface="Calibri"/>
                <a:cs typeface="Calibri"/>
              </a:rPr>
              <a:t> </a:t>
            </a:r>
            <a:r>
              <a:rPr lang="en-US" b="1" dirty="0" err="1">
                <a:latin typeface="Calibri"/>
                <a:cs typeface="Calibri"/>
              </a:rPr>
              <a:t>הלא-מנוקדת</a:t>
            </a:r>
            <a:r>
              <a:rPr lang="he-IL" b="1" dirty="0">
                <a:latin typeface="Calibri"/>
                <a:cs typeface="Calibri"/>
              </a:rPr>
              <a:t>.</a:t>
            </a:r>
          </a:p>
        </p:txBody>
      </p:sp>
      <p:sp>
        <p:nvSpPr>
          <p:cNvPr id="6" name="TextBox 5">
            <a:extLst>
              <a:ext uri="{FF2B5EF4-FFF2-40B4-BE49-F238E27FC236}">
                <a16:creationId xmlns:a16="http://schemas.microsoft.com/office/drawing/2014/main" id="{253021D8-B59F-45B5-810F-732E98E7612B}"/>
              </a:ext>
            </a:extLst>
          </p:cNvPr>
          <p:cNvSpPr txBox="1"/>
          <p:nvPr/>
        </p:nvSpPr>
        <p:spPr>
          <a:xfrm>
            <a:off x="1127360" y="3522851"/>
            <a:ext cx="27432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en-US" b="1" dirty="0" err="1">
                <a:latin typeface="Calibri"/>
                <a:cs typeface="Calibri"/>
              </a:rPr>
              <a:t>לעמוד</a:t>
            </a:r>
            <a:r>
              <a:rPr lang="en-US" b="1" dirty="0">
                <a:latin typeface="Calibri"/>
                <a:cs typeface="Calibri"/>
              </a:rPr>
              <a:t> על </a:t>
            </a:r>
            <a:r>
              <a:rPr lang="en-US" b="1" dirty="0" err="1">
                <a:latin typeface="Calibri"/>
                <a:cs typeface="Calibri"/>
              </a:rPr>
              <a:t>מסלול</a:t>
            </a:r>
            <a:r>
              <a:rPr lang="en-US" b="1" dirty="0">
                <a:latin typeface="Calibri"/>
                <a:cs typeface="Calibri"/>
              </a:rPr>
              <a:t> </a:t>
            </a:r>
            <a:r>
              <a:rPr lang="en-US" b="1" dirty="0" err="1">
                <a:latin typeface="Calibri"/>
                <a:cs typeface="Calibri"/>
              </a:rPr>
              <a:t>ההתפתחות</a:t>
            </a:r>
            <a:r>
              <a:rPr lang="en-US" b="1" dirty="0">
                <a:latin typeface="Calibri"/>
                <a:cs typeface="Calibri"/>
              </a:rPr>
              <a:t> </a:t>
            </a:r>
            <a:br>
              <a:rPr lang="en-US" b="1" dirty="0">
                <a:latin typeface="Calibri"/>
                <a:cs typeface="Calibri"/>
              </a:rPr>
            </a:br>
            <a:r>
              <a:rPr lang="en-US" b="1" dirty="0" err="1">
                <a:latin typeface="Calibri"/>
                <a:cs typeface="Calibri"/>
              </a:rPr>
              <a:t>של</a:t>
            </a:r>
            <a:r>
              <a:rPr lang="en-US" b="1" dirty="0">
                <a:latin typeface="Calibri"/>
                <a:cs typeface="Calibri"/>
              </a:rPr>
              <a:t> </a:t>
            </a:r>
            <a:r>
              <a:rPr lang="en-US" b="1" dirty="0" err="1">
                <a:latin typeface="Calibri"/>
                <a:cs typeface="Calibri"/>
              </a:rPr>
              <a:t>ההישענות</a:t>
            </a:r>
            <a:r>
              <a:rPr lang="en-US" b="1" dirty="0">
                <a:latin typeface="Calibri"/>
                <a:cs typeface="Calibri"/>
              </a:rPr>
              <a:t> על </a:t>
            </a:r>
            <a:r>
              <a:rPr lang="en-US" b="1" dirty="0" err="1">
                <a:latin typeface="Calibri"/>
                <a:cs typeface="Calibri"/>
              </a:rPr>
              <a:t>ההקשר</a:t>
            </a:r>
            <a:r>
              <a:rPr lang="en-US" dirty="0">
                <a:latin typeface="Calibri"/>
                <a:cs typeface="Calibri"/>
              </a:rPr>
              <a:t>.</a:t>
            </a:r>
            <a:endParaRPr lang="en-US" dirty="0"/>
          </a:p>
        </p:txBody>
      </p:sp>
      <p:sp>
        <p:nvSpPr>
          <p:cNvPr id="2" name="תיבת טקסט 1">
            <a:extLst>
              <a:ext uri="{FF2B5EF4-FFF2-40B4-BE49-F238E27FC236}">
                <a16:creationId xmlns:a16="http://schemas.microsoft.com/office/drawing/2014/main" id="{593031B3-266F-4F65-B77D-45E5D8A3EB2F}"/>
              </a:ext>
            </a:extLst>
          </p:cNvPr>
          <p:cNvSpPr txBox="1"/>
          <p:nvPr/>
        </p:nvSpPr>
        <p:spPr>
          <a:xfrm>
            <a:off x="6711858" y="2609936"/>
            <a:ext cx="667445" cy="1107996"/>
          </a:xfrm>
          <a:prstGeom prst="rect">
            <a:avLst/>
          </a:prstGeom>
          <a:noFill/>
        </p:spPr>
        <p:txBody>
          <a:bodyPr wrap="square" rtlCol="0">
            <a:spAutoFit/>
          </a:bodyPr>
          <a:lstStyle/>
          <a:p>
            <a:pPr algn="r" rtl="1"/>
            <a:r>
              <a:rPr lang="he-IL" sz="6600" dirty="0">
                <a:solidFill>
                  <a:srgbClr val="0C58D3"/>
                </a:solidFill>
                <a:latin typeface="Britannic Bold" panose="020B0903060703020204" pitchFamily="34" charset="0"/>
                <a:cs typeface="Calibri" panose="020F0502020204030204" pitchFamily="34" charset="0"/>
              </a:rPr>
              <a:t>1</a:t>
            </a:r>
            <a:endParaRPr lang="en-IL" sz="6600" dirty="0">
              <a:solidFill>
                <a:srgbClr val="0C58D3"/>
              </a:solidFill>
              <a:latin typeface="Britannic Bold" panose="020B0903060703020204" pitchFamily="34" charset="0"/>
              <a:cs typeface="Calibri" panose="020F0502020204030204" pitchFamily="34" charset="0"/>
            </a:endParaRPr>
          </a:p>
        </p:txBody>
      </p:sp>
      <p:sp>
        <p:nvSpPr>
          <p:cNvPr id="8" name="תיבת טקסט 7">
            <a:extLst>
              <a:ext uri="{FF2B5EF4-FFF2-40B4-BE49-F238E27FC236}">
                <a16:creationId xmlns:a16="http://schemas.microsoft.com/office/drawing/2014/main" id="{49496881-4E82-47A5-A7B5-668358B9EDB7}"/>
              </a:ext>
            </a:extLst>
          </p:cNvPr>
          <p:cNvSpPr txBox="1"/>
          <p:nvPr/>
        </p:nvSpPr>
        <p:spPr>
          <a:xfrm>
            <a:off x="3203115" y="2609936"/>
            <a:ext cx="667445" cy="1107996"/>
          </a:xfrm>
          <a:prstGeom prst="rect">
            <a:avLst/>
          </a:prstGeom>
          <a:noFill/>
        </p:spPr>
        <p:txBody>
          <a:bodyPr wrap="square" rtlCol="0">
            <a:spAutoFit/>
          </a:bodyPr>
          <a:lstStyle/>
          <a:p>
            <a:pPr algn="r" rtl="1"/>
            <a:r>
              <a:rPr lang="he-IL" sz="6600" dirty="0">
                <a:solidFill>
                  <a:srgbClr val="0C58D3"/>
                </a:solidFill>
                <a:latin typeface="Britannic Bold" panose="020B0903060703020204" pitchFamily="34" charset="0"/>
                <a:cs typeface="Calibri" panose="020F0502020204030204" pitchFamily="34" charset="0"/>
              </a:rPr>
              <a:t>2</a:t>
            </a:r>
            <a:endParaRPr lang="en-IL" sz="6600" dirty="0">
              <a:solidFill>
                <a:srgbClr val="0C58D3"/>
              </a:solidFill>
              <a:latin typeface="Britannic Bold" panose="020B0903060703020204" pitchFamily="34" charset="0"/>
              <a:cs typeface="Calibri" panose="020F0502020204030204" pitchFamily="34" charset="0"/>
            </a:endParaRPr>
          </a:p>
        </p:txBody>
      </p:sp>
      <p:sp>
        <p:nvSpPr>
          <p:cNvPr id="3" name="מלבן 2"/>
          <p:cNvSpPr/>
          <p:nvPr/>
        </p:nvSpPr>
        <p:spPr>
          <a:xfrm>
            <a:off x="5082155" y="2186466"/>
            <a:ext cx="2297148" cy="523220"/>
          </a:xfrm>
          <a:prstGeom prst="rect">
            <a:avLst/>
          </a:prstGeom>
        </p:spPr>
        <p:txBody>
          <a:bodyPr wrap="square">
            <a:spAutoFit/>
          </a:bodyPr>
          <a:lstStyle/>
          <a:p>
            <a:pPr algn="r" rtl="1"/>
            <a:r>
              <a:rPr lang="he-IL" sz="2800" b="1" dirty="0">
                <a:solidFill>
                  <a:schemeClr val="tx1"/>
                </a:solidFill>
                <a:latin typeface="Calibri" panose="020F0502020204030204" pitchFamily="34" charset="0"/>
                <a:cs typeface="Calibri" panose="020F0502020204030204" pitchFamily="34" charset="0"/>
                <a:sym typeface="Calibri"/>
              </a:rPr>
              <a:t>מטרות המחקר</a:t>
            </a:r>
            <a:endParaRPr lang="he-IL"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9" name="Google Shape;99;p17"/>
          <p:cNvSpPr txBox="1"/>
          <p:nvPr/>
        </p:nvSpPr>
        <p:spPr>
          <a:xfrm>
            <a:off x="3208024" y="930357"/>
            <a:ext cx="5198076" cy="369302"/>
          </a:xfrm>
          <a:prstGeom prst="rect">
            <a:avLst/>
          </a:prstGeom>
          <a:noFill/>
          <a:ln>
            <a:noFill/>
          </a:ln>
        </p:spPr>
        <p:txBody>
          <a:bodyPr spcFirstLastPara="1" wrap="square" lIns="91425" tIns="91425" rIns="91425" bIns="91425" anchor="t" anchorCtr="0">
            <a:spAutoFit/>
          </a:bodyPr>
          <a:lstStyle/>
          <a:p>
            <a:pPr algn="r" rtl="1"/>
            <a:r>
              <a:rPr lang="he-IL" sz="1200" b="1" dirty="0">
                <a:latin typeface="Calibri" panose="020F0502020204030204" pitchFamily="34" charset="0"/>
                <a:cs typeface="Calibri" panose="020F0502020204030204" pitchFamily="34" charset="0"/>
              </a:rPr>
              <a:t>המעבר מהמערכת המנוקדת למערכת הלא-מנוקדת</a:t>
            </a:r>
            <a:endParaRPr lang="he-IL" sz="12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915BF348-D251-4F16-B889-434321AACF7E}"/>
              </a:ext>
            </a:extLst>
          </p:cNvPr>
          <p:cNvSpPr txBox="1"/>
          <p:nvPr/>
        </p:nvSpPr>
        <p:spPr>
          <a:xfrm>
            <a:off x="128068" y="4291673"/>
            <a:ext cx="586377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en-US" dirty="0" err="1">
                <a:latin typeface="Calibri"/>
                <a:cs typeface="Calibri"/>
              </a:rPr>
              <a:t>מכאן</a:t>
            </a:r>
            <a:r>
              <a:rPr lang="en-US" dirty="0">
                <a:latin typeface="Calibri"/>
                <a:cs typeface="Calibri"/>
              </a:rPr>
              <a:t> </a:t>
            </a:r>
            <a:r>
              <a:rPr lang="en-US" dirty="0" err="1">
                <a:latin typeface="Calibri"/>
                <a:cs typeface="Calibri"/>
              </a:rPr>
              <a:t>נובעת</a:t>
            </a:r>
            <a:r>
              <a:rPr lang="en-US" dirty="0">
                <a:latin typeface="Calibri"/>
                <a:cs typeface="Calibri"/>
              </a:rPr>
              <a:t> </a:t>
            </a:r>
            <a:r>
              <a:rPr lang="en-US" dirty="0" err="1">
                <a:latin typeface="Calibri"/>
                <a:cs typeface="Calibri"/>
              </a:rPr>
              <a:t>קריאה</a:t>
            </a:r>
            <a:r>
              <a:rPr lang="en-US" dirty="0">
                <a:latin typeface="Calibri"/>
                <a:cs typeface="Calibri"/>
              </a:rPr>
              <a:t> </a:t>
            </a:r>
            <a:r>
              <a:rPr lang="en-US" dirty="0" err="1">
                <a:latin typeface="Calibri"/>
                <a:cs typeface="Calibri"/>
              </a:rPr>
              <a:t>הנשענת</a:t>
            </a:r>
            <a:r>
              <a:rPr lang="en-US" dirty="0">
                <a:latin typeface="Calibri"/>
                <a:cs typeface="Calibri"/>
              </a:rPr>
              <a:t> על </a:t>
            </a:r>
            <a:r>
              <a:rPr lang="en-US" dirty="0" err="1">
                <a:latin typeface="Calibri"/>
                <a:cs typeface="Calibri"/>
              </a:rPr>
              <a:t>תהלוך</a:t>
            </a:r>
            <a:r>
              <a:rPr lang="en-US" dirty="0">
                <a:latin typeface="Calibri"/>
                <a:cs typeface="Calibri"/>
              </a:rPr>
              <a:t> </a:t>
            </a:r>
            <a:r>
              <a:rPr lang="en-US" dirty="0" err="1">
                <a:latin typeface="Calibri"/>
                <a:cs typeface="Calibri"/>
              </a:rPr>
              <a:t>לשוני</a:t>
            </a:r>
            <a:r>
              <a:rPr lang="en-US" dirty="0">
                <a:latin typeface="Calibri"/>
                <a:cs typeface="Calibri"/>
              </a:rPr>
              <a:t> </a:t>
            </a:r>
            <a:r>
              <a:rPr lang="en-US" dirty="0" err="1">
                <a:latin typeface="Calibri"/>
                <a:cs typeface="Calibri"/>
              </a:rPr>
              <a:t>נרחב</a:t>
            </a:r>
            <a:r>
              <a:rPr lang="en-US" dirty="0">
                <a:latin typeface="Calibri"/>
                <a:cs typeface="Calibri"/>
              </a:rPr>
              <a:t>:</a:t>
            </a:r>
            <a:r>
              <a:rPr lang="he-IL" dirty="0">
                <a:latin typeface="Calibri"/>
                <a:cs typeface="Calibri"/>
              </a:rPr>
              <a:t> </a:t>
            </a:r>
            <a:r>
              <a:rPr lang="en-US" dirty="0" err="1">
                <a:latin typeface="Calibri"/>
                <a:cs typeface="Calibri"/>
              </a:rPr>
              <a:t>מורפולוגי</a:t>
            </a:r>
            <a:r>
              <a:rPr lang="en-US" dirty="0">
                <a:latin typeface="Calibri"/>
                <a:cs typeface="Calibri"/>
              </a:rPr>
              <a:t>,</a:t>
            </a:r>
            <a:r>
              <a:rPr lang="he-IL" dirty="0">
                <a:latin typeface="Calibri"/>
                <a:cs typeface="Calibri"/>
              </a:rPr>
              <a:t> </a:t>
            </a:r>
            <a:r>
              <a:rPr lang="en-US" dirty="0" err="1">
                <a:latin typeface="Calibri"/>
                <a:cs typeface="Calibri"/>
              </a:rPr>
              <a:t>תחבי</a:t>
            </a:r>
            <a:r>
              <a:rPr lang="he-IL" dirty="0" err="1">
                <a:latin typeface="Calibri"/>
                <a:cs typeface="Calibri"/>
              </a:rPr>
              <a:t>רי</a:t>
            </a:r>
            <a:r>
              <a:rPr lang="en-US" dirty="0">
                <a:latin typeface="Calibri"/>
                <a:cs typeface="Calibri"/>
              </a:rPr>
              <a:t>,</a:t>
            </a:r>
            <a:r>
              <a:rPr lang="he-IL" dirty="0">
                <a:latin typeface="Calibri"/>
                <a:cs typeface="Calibri"/>
              </a:rPr>
              <a:t> </a:t>
            </a:r>
            <a:r>
              <a:rPr lang="en-US" dirty="0" err="1">
                <a:latin typeface="Calibri"/>
                <a:cs typeface="Calibri"/>
              </a:rPr>
              <a:t>סמנטי</a:t>
            </a:r>
            <a:r>
              <a:rPr lang="en-US" dirty="0">
                <a:latin typeface="Calibri"/>
                <a:cs typeface="Calibri"/>
              </a:rPr>
              <a:t> </a:t>
            </a:r>
            <a:r>
              <a:rPr lang="en-US" dirty="0" err="1">
                <a:latin typeface="Calibri"/>
                <a:cs typeface="Calibri"/>
              </a:rPr>
              <a:t>ופרגמטי</a:t>
            </a:r>
            <a:r>
              <a:rPr lang="en-US" dirty="0">
                <a:latin typeface="Calibri"/>
                <a:cs typeface="Calibri"/>
              </a:rPr>
              <a:t>.</a:t>
            </a:r>
            <a:endParaRPr lang="en-US" dirty="0"/>
          </a:p>
        </p:txBody>
      </p:sp>
      <p:sp>
        <p:nvSpPr>
          <p:cNvPr id="6" name="Google Shape;78;p16">
            <a:extLst>
              <a:ext uri="{FF2B5EF4-FFF2-40B4-BE49-F238E27FC236}">
                <a16:creationId xmlns:a16="http://schemas.microsoft.com/office/drawing/2014/main" id="{A07D5295-3F4E-4826-B612-B2AC50E9BC78}"/>
              </a:ext>
            </a:extLst>
          </p:cNvPr>
          <p:cNvSpPr txBox="1">
            <a:spLocks/>
          </p:cNvSpPr>
          <p:nvPr/>
        </p:nvSpPr>
        <p:spPr>
          <a:xfrm>
            <a:off x="2255965" y="357657"/>
            <a:ext cx="6150135"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1">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2pPr>
            <a:lvl3pPr marR="0" lvl="2"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3pPr>
            <a:lvl4pPr marR="0" lvl="3"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4pPr>
            <a:lvl5pPr marR="0" lvl="4"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5pPr>
            <a:lvl6pPr marR="0" lvl="5"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6pPr>
            <a:lvl7pPr marR="0" lvl="6"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7pPr>
            <a:lvl8pPr marR="0" lvl="7"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8pPr>
            <a:lvl9pPr marR="0" lvl="8" algn="l" rtl="1">
              <a:lnSpc>
                <a:spcPct val="100000"/>
              </a:lnSpc>
              <a:spcBef>
                <a:spcPts val="0"/>
              </a:spcBef>
              <a:spcAft>
                <a:spcPts val="0"/>
              </a:spcAft>
              <a:buClr>
                <a:schemeClr val="dk1"/>
              </a:buClr>
              <a:buSzPts val="2400"/>
              <a:buFont typeface="Assistant"/>
              <a:buNone/>
              <a:defRPr sz="2400" b="0" i="0" u="none" strike="noStrike" cap="none">
                <a:solidFill>
                  <a:schemeClr val="dk1"/>
                </a:solidFill>
                <a:latin typeface="Assistant"/>
                <a:ea typeface="Assistant"/>
                <a:cs typeface="Assistant"/>
                <a:sym typeface="Assistant"/>
              </a:defRPr>
            </a:lvl9pPr>
          </a:lstStyle>
          <a:p>
            <a:pPr algn="r"/>
            <a:r>
              <a:rPr lang="he-IL" sz="3000" dirty="0">
                <a:solidFill>
                  <a:srgbClr val="285788"/>
                </a:solidFill>
                <a:latin typeface="Calibri"/>
                <a:cs typeface="Calibri"/>
                <a:sym typeface="Calibri"/>
              </a:rPr>
              <a:t>רכישת הקריאה בעברית</a:t>
            </a:r>
            <a:endParaRPr lang="en-GB" sz="3000" dirty="0">
              <a:solidFill>
                <a:srgbClr val="285788"/>
              </a:solidFill>
              <a:latin typeface="Calibri"/>
              <a:cs typeface="Calibri"/>
              <a:sym typeface="Calibri"/>
            </a:endParaRPr>
          </a:p>
        </p:txBody>
      </p:sp>
      <p:sp>
        <p:nvSpPr>
          <p:cNvPr id="10" name="Google Shape;136;p20">
            <a:extLst>
              <a:ext uri="{FF2B5EF4-FFF2-40B4-BE49-F238E27FC236}">
                <a16:creationId xmlns:a16="http://schemas.microsoft.com/office/drawing/2014/main" id="{FC33E754-E0B5-4865-A694-C49057C95CAA}"/>
              </a:ext>
            </a:extLst>
          </p:cNvPr>
          <p:cNvSpPr/>
          <p:nvPr/>
        </p:nvSpPr>
        <p:spPr>
          <a:xfrm>
            <a:off x="1984442" y="1493188"/>
            <a:ext cx="594300" cy="594300"/>
          </a:xfrm>
          <a:prstGeom prst="ellipse">
            <a:avLst/>
          </a:prstGeom>
          <a:noFill/>
          <a:ln w="38100" cap="flat" cmpd="sng">
            <a:solidFill>
              <a:srgbClr val="0C58D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13" name="Google Shape;139;p20">
            <a:extLst>
              <a:ext uri="{FF2B5EF4-FFF2-40B4-BE49-F238E27FC236}">
                <a16:creationId xmlns:a16="http://schemas.microsoft.com/office/drawing/2014/main" id="{7521064C-E792-4DFB-A668-BC8B3DA500B5}"/>
              </a:ext>
            </a:extLst>
          </p:cNvPr>
          <p:cNvSpPr/>
          <p:nvPr/>
        </p:nvSpPr>
        <p:spPr>
          <a:xfrm>
            <a:off x="5542227" y="1493188"/>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sp>
        <p:nvSpPr>
          <p:cNvPr id="16" name="Google Shape;142;p20">
            <a:extLst>
              <a:ext uri="{FF2B5EF4-FFF2-40B4-BE49-F238E27FC236}">
                <a16:creationId xmlns:a16="http://schemas.microsoft.com/office/drawing/2014/main" id="{8ADD9275-7758-4809-94DB-07549E0AD376}"/>
              </a:ext>
            </a:extLst>
          </p:cNvPr>
          <p:cNvSpPr/>
          <p:nvPr/>
        </p:nvSpPr>
        <p:spPr>
          <a:xfrm>
            <a:off x="7624204" y="1493188"/>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libri"/>
              <a:ea typeface="Calibri"/>
              <a:cs typeface="Calibri"/>
              <a:sym typeface="Calibri"/>
            </a:endParaRPr>
          </a:p>
        </p:txBody>
      </p:sp>
      <p:cxnSp>
        <p:nvCxnSpPr>
          <p:cNvPr id="18" name="Google Shape;146;p20">
            <a:extLst>
              <a:ext uri="{FF2B5EF4-FFF2-40B4-BE49-F238E27FC236}">
                <a16:creationId xmlns:a16="http://schemas.microsoft.com/office/drawing/2014/main" id="{9411F1D7-7F77-4D5E-8C96-83429A7DF791}"/>
              </a:ext>
            </a:extLst>
          </p:cNvPr>
          <p:cNvCxnSpPr/>
          <p:nvPr/>
        </p:nvCxnSpPr>
        <p:spPr>
          <a:xfrm rot="10800000">
            <a:off x="6639581" y="1802613"/>
            <a:ext cx="585000" cy="0"/>
          </a:xfrm>
          <a:prstGeom prst="straightConnector1">
            <a:avLst/>
          </a:prstGeom>
          <a:noFill/>
          <a:ln w="28575" cap="flat" cmpd="sng">
            <a:solidFill>
              <a:srgbClr val="999999"/>
            </a:solidFill>
            <a:prstDash val="solid"/>
            <a:round/>
            <a:headEnd type="none" w="med" len="med"/>
            <a:tailEnd type="triangle" w="med" len="med"/>
          </a:ln>
        </p:spPr>
      </p:cxnSp>
      <p:cxnSp>
        <p:nvCxnSpPr>
          <p:cNvPr id="19" name="Google Shape;147;p20">
            <a:extLst>
              <a:ext uri="{FF2B5EF4-FFF2-40B4-BE49-F238E27FC236}">
                <a16:creationId xmlns:a16="http://schemas.microsoft.com/office/drawing/2014/main" id="{3C5436B1-C75F-4100-ABFD-19D3A7F61484}"/>
              </a:ext>
            </a:extLst>
          </p:cNvPr>
          <p:cNvCxnSpPr/>
          <p:nvPr/>
        </p:nvCxnSpPr>
        <p:spPr>
          <a:xfrm rot="10800000">
            <a:off x="3059956" y="1802617"/>
            <a:ext cx="1998900" cy="0"/>
          </a:xfrm>
          <a:prstGeom prst="straightConnector1">
            <a:avLst/>
          </a:prstGeom>
          <a:noFill/>
          <a:ln w="28575" cap="flat" cmpd="sng">
            <a:solidFill>
              <a:srgbClr val="0C58D3"/>
            </a:solidFill>
            <a:prstDash val="solid"/>
            <a:round/>
            <a:headEnd type="none" w="med" len="med"/>
            <a:tailEnd type="triangle" w="med" len="med"/>
          </a:ln>
        </p:spPr>
      </p:cxnSp>
      <p:sp>
        <p:nvSpPr>
          <p:cNvPr id="21" name="תיבת טקסט 20">
            <a:extLst>
              <a:ext uri="{FF2B5EF4-FFF2-40B4-BE49-F238E27FC236}">
                <a16:creationId xmlns:a16="http://schemas.microsoft.com/office/drawing/2014/main" id="{F0AB0207-B266-4AA4-B87F-7C03ED4EE07C}"/>
              </a:ext>
            </a:extLst>
          </p:cNvPr>
          <p:cNvSpPr txBox="1"/>
          <p:nvPr/>
        </p:nvSpPr>
        <p:spPr>
          <a:xfrm>
            <a:off x="7029774" y="2114400"/>
            <a:ext cx="1783160" cy="461665"/>
          </a:xfrm>
          <a:prstGeom prst="rect">
            <a:avLst/>
          </a:prstGeom>
          <a:noFill/>
        </p:spPr>
        <p:txBody>
          <a:bodyPr wrap="square">
            <a:spAutoFit/>
          </a:bodyPr>
          <a:lstStyle/>
          <a:p>
            <a:pPr algn="ctr" rtl="1"/>
            <a:r>
              <a:rPr lang="en-GB" sz="1200" dirty="0" err="1">
                <a:latin typeface="Calibri" panose="020F0502020204030204" pitchFamily="34" charset="0"/>
                <a:cs typeface="Calibri" panose="020F0502020204030204" pitchFamily="34" charset="0"/>
              </a:rPr>
              <a:t>הבנת</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העיקרון</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האלפביתי</a:t>
            </a:r>
            <a:r>
              <a:rPr lang="en-GB" sz="1200" dirty="0">
                <a:latin typeface="Calibri" panose="020F0502020204030204" pitchFamily="34" charset="0"/>
                <a:cs typeface="Calibri" panose="020F0502020204030204" pitchFamily="34" charset="0"/>
              </a:rPr>
              <a:t> </a:t>
            </a:r>
            <a:endParaRPr lang="he-IL" sz="1200" dirty="0">
              <a:latin typeface="Calibri" panose="020F0502020204030204" pitchFamily="34" charset="0"/>
              <a:cs typeface="Calibri" panose="020F0502020204030204" pitchFamily="34" charset="0"/>
            </a:endParaRPr>
          </a:p>
          <a:p>
            <a:pPr algn="ctr" rtl="1"/>
            <a:r>
              <a:rPr lang="en-GB" sz="1200" dirty="0" err="1">
                <a:latin typeface="Calibri" panose="020F0502020204030204" pitchFamily="34" charset="0"/>
                <a:cs typeface="Calibri" panose="020F0502020204030204" pitchFamily="34" charset="0"/>
                <a:sym typeface="Calibri"/>
              </a:rPr>
              <a:t>פענוח</a:t>
            </a:r>
            <a:r>
              <a:rPr lang="en-GB" sz="1200" dirty="0">
                <a:latin typeface="Calibri" panose="020F0502020204030204" pitchFamily="34" charset="0"/>
                <a:cs typeface="Calibri" panose="020F0502020204030204" pitchFamily="34" charset="0"/>
                <a:sym typeface="Calibri"/>
              </a:rPr>
              <a:t> </a:t>
            </a:r>
            <a:r>
              <a:rPr lang="en-GB" sz="1200" dirty="0" err="1">
                <a:latin typeface="Calibri" panose="020F0502020204030204" pitchFamily="34" charset="0"/>
                <a:cs typeface="Calibri" panose="020F0502020204030204" pitchFamily="34" charset="0"/>
                <a:sym typeface="Calibri"/>
              </a:rPr>
              <a:t>פונולוגי</a:t>
            </a:r>
            <a:endParaRPr lang="en-IL" sz="1200" dirty="0"/>
          </a:p>
        </p:txBody>
      </p:sp>
      <p:sp>
        <p:nvSpPr>
          <p:cNvPr id="22" name="תיבת טקסט 21">
            <a:extLst>
              <a:ext uri="{FF2B5EF4-FFF2-40B4-BE49-F238E27FC236}">
                <a16:creationId xmlns:a16="http://schemas.microsoft.com/office/drawing/2014/main" id="{20EDF618-0BD5-4D14-824E-630F8D70CBDC}"/>
              </a:ext>
            </a:extLst>
          </p:cNvPr>
          <p:cNvSpPr txBox="1"/>
          <p:nvPr/>
        </p:nvSpPr>
        <p:spPr>
          <a:xfrm>
            <a:off x="4915482" y="2118534"/>
            <a:ext cx="1783160" cy="276999"/>
          </a:xfrm>
          <a:prstGeom prst="rect">
            <a:avLst/>
          </a:prstGeom>
          <a:noFill/>
        </p:spPr>
        <p:txBody>
          <a:bodyPr wrap="square">
            <a:spAutoFit/>
          </a:bodyPr>
          <a:lstStyle/>
          <a:p>
            <a:pPr algn="ctr" rtl="1"/>
            <a:r>
              <a:rPr lang="he-IL" sz="1200" dirty="0">
                <a:latin typeface="Calibri" panose="020F0502020204030204" pitchFamily="34" charset="0"/>
                <a:cs typeface="Calibri" panose="020F0502020204030204" pitchFamily="34" charset="0"/>
              </a:rPr>
              <a:t>זיהוי אורתוגרפי</a:t>
            </a:r>
            <a:endParaRPr lang="en-IL" sz="1200" dirty="0"/>
          </a:p>
        </p:txBody>
      </p:sp>
      <p:sp>
        <p:nvSpPr>
          <p:cNvPr id="23" name="תיבת טקסט 22">
            <a:extLst>
              <a:ext uri="{FF2B5EF4-FFF2-40B4-BE49-F238E27FC236}">
                <a16:creationId xmlns:a16="http://schemas.microsoft.com/office/drawing/2014/main" id="{752CCDF8-3B9C-46ED-861C-B7C14A29A5CA}"/>
              </a:ext>
            </a:extLst>
          </p:cNvPr>
          <p:cNvSpPr txBox="1"/>
          <p:nvPr/>
        </p:nvSpPr>
        <p:spPr>
          <a:xfrm>
            <a:off x="1339187" y="2668323"/>
            <a:ext cx="1879710" cy="338554"/>
          </a:xfrm>
          <a:prstGeom prst="rect">
            <a:avLst/>
          </a:prstGeom>
          <a:noFill/>
        </p:spPr>
        <p:txBody>
          <a:bodyPr wrap="square">
            <a:spAutoFit/>
          </a:bodyPr>
          <a:lstStyle/>
          <a:p>
            <a:pPr algn="r" rtl="1"/>
            <a:r>
              <a:rPr lang="he-IL" sz="1600" b="1" dirty="0">
                <a:solidFill>
                  <a:srgbClr val="0C58D3"/>
                </a:solidFill>
                <a:latin typeface="Calibri" panose="020F0502020204030204" pitchFamily="34" charset="0"/>
                <a:cs typeface="Calibri" panose="020F0502020204030204" pitchFamily="34" charset="0"/>
              </a:rPr>
              <a:t>המערכת הלא-מנוקדת</a:t>
            </a:r>
            <a:endParaRPr lang="en-IL" sz="1600" b="1" dirty="0">
              <a:solidFill>
                <a:srgbClr val="0C58D3"/>
              </a:solidFill>
            </a:endParaRPr>
          </a:p>
        </p:txBody>
      </p:sp>
      <p:sp>
        <p:nvSpPr>
          <p:cNvPr id="24" name="תיבת טקסט 23">
            <a:extLst>
              <a:ext uri="{FF2B5EF4-FFF2-40B4-BE49-F238E27FC236}">
                <a16:creationId xmlns:a16="http://schemas.microsoft.com/office/drawing/2014/main" id="{93AE6926-7353-46CB-9405-B032ECE7FA63}"/>
              </a:ext>
            </a:extLst>
          </p:cNvPr>
          <p:cNvSpPr txBox="1"/>
          <p:nvPr/>
        </p:nvSpPr>
        <p:spPr>
          <a:xfrm>
            <a:off x="6080232" y="2648102"/>
            <a:ext cx="1879710" cy="338554"/>
          </a:xfrm>
          <a:prstGeom prst="rect">
            <a:avLst/>
          </a:prstGeom>
          <a:noFill/>
        </p:spPr>
        <p:txBody>
          <a:bodyPr wrap="square">
            <a:spAutoFit/>
          </a:bodyPr>
          <a:lstStyle/>
          <a:p>
            <a:pPr algn="ctr" rtl="1"/>
            <a:r>
              <a:rPr lang="he-IL" sz="1600" b="1" dirty="0">
                <a:solidFill>
                  <a:schemeClr val="tx2">
                    <a:lumMod val="50000"/>
                  </a:schemeClr>
                </a:solidFill>
                <a:latin typeface="Calibri" panose="020F0502020204030204" pitchFamily="34" charset="0"/>
                <a:cs typeface="Calibri" panose="020F0502020204030204" pitchFamily="34" charset="0"/>
              </a:rPr>
              <a:t>המערכת המנוקדת</a:t>
            </a:r>
            <a:endParaRPr lang="en-IL" sz="1600" b="1" dirty="0">
              <a:solidFill>
                <a:schemeClr val="tx2">
                  <a:lumMod val="50000"/>
                </a:schemeClr>
              </a:solidFill>
            </a:endParaRPr>
          </a:p>
        </p:txBody>
      </p:sp>
      <p:cxnSp>
        <p:nvCxnSpPr>
          <p:cNvPr id="25" name="מחבר ישר 24">
            <a:extLst>
              <a:ext uri="{FF2B5EF4-FFF2-40B4-BE49-F238E27FC236}">
                <a16:creationId xmlns:a16="http://schemas.microsoft.com/office/drawing/2014/main" id="{C4D1BFE1-58F0-4D4B-B0E5-DC81EB09ABE0}"/>
              </a:ext>
            </a:extLst>
          </p:cNvPr>
          <p:cNvCxnSpPr>
            <a:cxnSpLocks/>
          </p:cNvCxnSpPr>
          <p:nvPr/>
        </p:nvCxnSpPr>
        <p:spPr>
          <a:xfrm>
            <a:off x="5839377" y="2703191"/>
            <a:ext cx="2139791"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27" name="מחבר ישר 26">
            <a:extLst>
              <a:ext uri="{FF2B5EF4-FFF2-40B4-BE49-F238E27FC236}">
                <a16:creationId xmlns:a16="http://schemas.microsoft.com/office/drawing/2014/main" id="{53BA0B3A-00AF-49C5-98EC-2FEE71A1DD11}"/>
              </a:ext>
            </a:extLst>
          </p:cNvPr>
          <p:cNvCxnSpPr>
            <a:cxnSpLocks/>
          </p:cNvCxnSpPr>
          <p:nvPr/>
        </p:nvCxnSpPr>
        <p:spPr>
          <a:xfrm>
            <a:off x="1389500" y="2703191"/>
            <a:ext cx="1723992" cy="0"/>
          </a:xfrm>
          <a:prstGeom prst="line">
            <a:avLst/>
          </a:prstGeom>
        </p:spPr>
        <p:style>
          <a:lnRef idx="1">
            <a:schemeClr val="accent3"/>
          </a:lnRef>
          <a:fillRef idx="0">
            <a:schemeClr val="accent3"/>
          </a:fillRef>
          <a:effectRef idx="0">
            <a:schemeClr val="accent3"/>
          </a:effectRef>
          <a:fontRef idx="minor">
            <a:schemeClr val="tx1"/>
          </a:fontRef>
        </p:style>
      </p:cxnSp>
      <p:sp>
        <p:nvSpPr>
          <p:cNvPr id="32" name="תיבת טקסט 31">
            <a:extLst>
              <a:ext uri="{FF2B5EF4-FFF2-40B4-BE49-F238E27FC236}">
                <a16:creationId xmlns:a16="http://schemas.microsoft.com/office/drawing/2014/main" id="{8E3A1333-4959-4188-9E2E-8C6C81825F5B}"/>
              </a:ext>
            </a:extLst>
          </p:cNvPr>
          <p:cNvSpPr txBox="1"/>
          <p:nvPr/>
        </p:nvSpPr>
        <p:spPr>
          <a:xfrm>
            <a:off x="5606828" y="2973810"/>
            <a:ext cx="2426051" cy="461665"/>
          </a:xfrm>
          <a:prstGeom prst="rect">
            <a:avLst/>
          </a:prstGeom>
          <a:noFill/>
        </p:spPr>
        <p:txBody>
          <a:bodyPr wrap="square">
            <a:spAutoFit/>
          </a:bodyPr>
          <a:lstStyle/>
          <a:p>
            <a:pPr algn="r" rtl="1"/>
            <a:r>
              <a:rPr lang="en-US" sz="1200" dirty="0" err="1">
                <a:solidFill>
                  <a:schemeClr val="bg2"/>
                </a:solidFill>
                <a:latin typeface="Calibri"/>
                <a:cs typeface="Calibri"/>
              </a:rPr>
              <a:t>מידע</a:t>
            </a:r>
            <a:r>
              <a:rPr lang="en-US" sz="1200" dirty="0">
                <a:solidFill>
                  <a:schemeClr val="bg2"/>
                </a:solidFill>
                <a:latin typeface="Calibri"/>
                <a:cs typeface="Calibri"/>
              </a:rPr>
              <a:t> </a:t>
            </a:r>
            <a:r>
              <a:rPr lang="en-US" sz="1200" dirty="0" err="1">
                <a:solidFill>
                  <a:schemeClr val="bg2"/>
                </a:solidFill>
                <a:latin typeface="Calibri"/>
                <a:cs typeface="Calibri"/>
              </a:rPr>
              <a:t>פונולוגי</a:t>
            </a:r>
            <a:r>
              <a:rPr lang="en-US" sz="1200" dirty="0">
                <a:solidFill>
                  <a:schemeClr val="bg2"/>
                </a:solidFill>
                <a:latin typeface="Calibri"/>
                <a:cs typeface="Calibri"/>
              </a:rPr>
              <a:t> </a:t>
            </a:r>
            <a:r>
              <a:rPr lang="en-US" sz="1200" dirty="0" err="1">
                <a:solidFill>
                  <a:schemeClr val="bg2"/>
                </a:solidFill>
                <a:latin typeface="Calibri"/>
                <a:cs typeface="Calibri"/>
              </a:rPr>
              <a:t>מלא</a:t>
            </a:r>
            <a:r>
              <a:rPr lang="en-US" sz="1200" dirty="0">
                <a:solidFill>
                  <a:schemeClr val="bg2"/>
                </a:solidFill>
                <a:latin typeface="Calibri"/>
                <a:cs typeface="Calibri"/>
              </a:rPr>
              <a:t> </a:t>
            </a:r>
            <a:r>
              <a:rPr lang="en-US" sz="1200" dirty="0" err="1">
                <a:solidFill>
                  <a:schemeClr val="bg2"/>
                </a:solidFill>
                <a:latin typeface="Calibri"/>
                <a:cs typeface="Calibri"/>
              </a:rPr>
              <a:t>ושקוף</a:t>
            </a:r>
            <a:r>
              <a:rPr lang="en-US" sz="1200" dirty="0">
                <a:solidFill>
                  <a:schemeClr val="bg2"/>
                </a:solidFill>
                <a:latin typeface="Calibri"/>
                <a:cs typeface="Calibri"/>
              </a:rPr>
              <a:t> </a:t>
            </a:r>
            <a:r>
              <a:rPr lang="en-US" sz="1200" dirty="0" err="1">
                <a:solidFill>
                  <a:schemeClr val="bg2"/>
                </a:solidFill>
                <a:latin typeface="Calibri"/>
                <a:cs typeface="Calibri"/>
              </a:rPr>
              <a:t>על</a:t>
            </a:r>
            <a:r>
              <a:rPr lang="en-US" sz="1200" dirty="0">
                <a:solidFill>
                  <a:schemeClr val="bg2"/>
                </a:solidFill>
                <a:latin typeface="Calibri"/>
                <a:cs typeface="Calibri"/>
              </a:rPr>
              <a:t> </a:t>
            </a:r>
            <a:r>
              <a:rPr lang="en-US" sz="1200" dirty="0" err="1">
                <a:solidFill>
                  <a:schemeClr val="bg2"/>
                </a:solidFill>
                <a:latin typeface="Calibri"/>
                <a:cs typeface="Calibri"/>
              </a:rPr>
              <a:t>המילה</a:t>
            </a:r>
            <a:r>
              <a:rPr lang="en-US" sz="1200" dirty="0">
                <a:solidFill>
                  <a:schemeClr val="bg2"/>
                </a:solidFill>
                <a:latin typeface="Calibri"/>
                <a:cs typeface="Calibri"/>
              </a:rPr>
              <a:t> </a:t>
            </a:r>
            <a:r>
              <a:rPr lang="he-IL" sz="1200" dirty="0">
                <a:solidFill>
                  <a:schemeClr val="bg2"/>
                </a:solidFill>
                <a:latin typeface="Calibri"/>
                <a:cs typeface="Calibri"/>
              </a:rPr>
              <a:t>(נמסר בסימני הניקוד)</a:t>
            </a:r>
            <a:endParaRPr lang="en-IL" sz="1200" dirty="0">
              <a:solidFill>
                <a:schemeClr val="bg2"/>
              </a:solidFill>
            </a:endParaRPr>
          </a:p>
        </p:txBody>
      </p:sp>
      <p:sp>
        <p:nvSpPr>
          <p:cNvPr id="34" name="תיבת טקסט 33">
            <a:extLst>
              <a:ext uri="{FF2B5EF4-FFF2-40B4-BE49-F238E27FC236}">
                <a16:creationId xmlns:a16="http://schemas.microsoft.com/office/drawing/2014/main" id="{EEAAEB4B-3063-4D86-A6E1-3963261D1631}"/>
              </a:ext>
            </a:extLst>
          </p:cNvPr>
          <p:cNvSpPr txBox="1"/>
          <p:nvPr/>
        </p:nvSpPr>
        <p:spPr>
          <a:xfrm>
            <a:off x="656814" y="2989054"/>
            <a:ext cx="2646459" cy="646331"/>
          </a:xfrm>
          <a:prstGeom prst="rect">
            <a:avLst/>
          </a:prstGeom>
          <a:noFill/>
        </p:spPr>
        <p:txBody>
          <a:bodyPr wrap="square" lIns="91440" tIns="45720" rIns="91440" bIns="45720" anchor="t">
            <a:spAutoFit/>
          </a:bodyPr>
          <a:lstStyle/>
          <a:p>
            <a:pPr marL="171450" indent="-171450" algn="r" rtl="1">
              <a:buFont typeface="Arial" panose="020B0604020202020204" pitchFamily="34" charset="0"/>
              <a:buChar char="•"/>
            </a:pPr>
            <a:r>
              <a:rPr lang="en-US" sz="1200" dirty="0" err="1">
                <a:solidFill>
                  <a:srgbClr val="0C58D3"/>
                </a:solidFill>
                <a:latin typeface="Calibri"/>
                <a:cs typeface="Calibri"/>
              </a:rPr>
              <a:t>מידע</a:t>
            </a:r>
            <a:r>
              <a:rPr lang="en-US" sz="1200" dirty="0">
                <a:solidFill>
                  <a:srgbClr val="0C58D3"/>
                </a:solidFill>
                <a:latin typeface="Calibri"/>
                <a:cs typeface="Calibri"/>
              </a:rPr>
              <a:t> </a:t>
            </a:r>
            <a:r>
              <a:rPr lang="en-US" sz="1200" dirty="0" err="1">
                <a:solidFill>
                  <a:srgbClr val="0C58D3"/>
                </a:solidFill>
                <a:latin typeface="Calibri"/>
                <a:cs typeface="Calibri"/>
              </a:rPr>
              <a:t>פונולוגי</a:t>
            </a:r>
            <a:r>
              <a:rPr lang="en-US" sz="1200" dirty="0">
                <a:solidFill>
                  <a:srgbClr val="0C58D3"/>
                </a:solidFill>
                <a:latin typeface="Calibri"/>
                <a:cs typeface="Calibri"/>
              </a:rPr>
              <a:t> </a:t>
            </a:r>
            <a:r>
              <a:rPr lang="en-US" sz="1200" dirty="0" err="1">
                <a:solidFill>
                  <a:srgbClr val="0C58D3"/>
                </a:solidFill>
                <a:latin typeface="Calibri"/>
                <a:cs typeface="Calibri"/>
              </a:rPr>
              <a:t>חלקי</a:t>
            </a:r>
            <a:r>
              <a:rPr lang="en-US" sz="1200" dirty="0">
                <a:solidFill>
                  <a:srgbClr val="0C58D3"/>
                </a:solidFill>
                <a:latin typeface="Calibri"/>
                <a:cs typeface="Calibri"/>
              </a:rPr>
              <a:t> (</a:t>
            </a:r>
            <a:r>
              <a:rPr lang="en-US" sz="1200" dirty="0" err="1">
                <a:solidFill>
                  <a:srgbClr val="0C58D3"/>
                </a:solidFill>
                <a:latin typeface="Calibri"/>
                <a:cs typeface="Calibri"/>
              </a:rPr>
              <a:t>נמסר</a:t>
            </a:r>
            <a:r>
              <a:rPr lang="en-US" sz="1200" dirty="0">
                <a:solidFill>
                  <a:srgbClr val="0C58D3"/>
                </a:solidFill>
                <a:latin typeface="Calibri"/>
                <a:cs typeface="Calibri"/>
              </a:rPr>
              <a:t> </a:t>
            </a:r>
            <a:r>
              <a:rPr lang="he-IL" sz="1200" dirty="0">
                <a:solidFill>
                  <a:srgbClr val="0C58D3"/>
                </a:solidFill>
                <a:latin typeface="Calibri"/>
                <a:cs typeface="Calibri"/>
              </a:rPr>
              <a:t>ב</a:t>
            </a:r>
            <a:r>
              <a:rPr lang="en-US" sz="1200" dirty="0" err="1">
                <a:solidFill>
                  <a:srgbClr val="0C58D3"/>
                </a:solidFill>
                <a:latin typeface="Calibri"/>
                <a:cs typeface="Calibri"/>
              </a:rPr>
              <a:t>אותיות</a:t>
            </a:r>
            <a:r>
              <a:rPr lang="en-US" sz="1200" dirty="0">
                <a:solidFill>
                  <a:srgbClr val="0C58D3"/>
                </a:solidFill>
                <a:latin typeface="Calibri"/>
                <a:cs typeface="Calibri"/>
              </a:rPr>
              <a:t> </a:t>
            </a:r>
            <a:r>
              <a:rPr lang="en-US" sz="1200" dirty="0" err="1">
                <a:solidFill>
                  <a:srgbClr val="0C58D3"/>
                </a:solidFill>
                <a:latin typeface="Calibri"/>
                <a:cs typeface="Calibri"/>
              </a:rPr>
              <a:t>אהו"י</a:t>
            </a:r>
            <a:r>
              <a:rPr lang="he-IL" sz="1200" dirty="0">
                <a:solidFill>
                  <a:srgbClr val="0C58D3"/>
                </a:solidFill>
                <a:latin typeface="Calibri"/>
                <a:cs typeface="Calibri"/>
              </a:rPr>
              <a:t> בלבד).</a:t>
            </a:r>
          </a:p>
          <a:p>
            <a:pPr marL="171450" indent="-171450" algn="r" rtl="1">
              <a:buFont typeface="Arial" panose="020B0604020202020204" pitchFamily="34" charset="0"/>
              <a:buChar char="•"/>
            </a:pPr>
            <a:r>
              <a:rPr lang="he-IL" sz="1200" dirty="0">
                <a:solidFill>
                  <a:srgbClr val="0C58D3"/>
                </a:solidFill>
                <a:latin typeface="Calibri"/>
                <a:cs typeface="Calibri"/>
              </a:rPr>
              <a:t>ריבוי מילי</a:t>
            </a:r>
            <a:r>
              <a:rPr lang="en-US" sz="1200" dirty="0">
                <a:solidFill>
                  <a:srgbClr val="0C58D3"/>
                </a:solidFill>
                <a:latin typeface="Calibri"/>
                <a:cs typeface="Calibri"/>
              </a:rPr>
              <a:t>ם </a:t>
            </a:r>
            <a:r>
              <a:rPr lang="en-US" sz="1200" dirty="0" err="1">
                <a:solidFill>
                  <a:srgbClr val="0C58D3"/>
                </a:solidFill>
                <a:latin typeface="Calibri"/>
                <a:cs typeface="Calibri"/>
              </a:rPr>
              <a:t>הומוגרפיות</a:t>
            </a:r>
            <a:r>
              <a:rPr lang="he-IL" sz="1200" dirty="0">
                <a:solidFill>
                  <a:srgbClr val="0C58D3"/>
                </a:solidFill>
                <a:latin typeface="Calibri"/>
                <a:cs typeface="Calibri"/>
              </a:rPr>
              <a:t>.</a:t>
            </a:r>
            <a:endParaRPr lang="en-IL" sz="1200" dirty="0">
              <a:solidFill>
                <a:srgbClr val="0C58D3"/>
              </a:solidFill>
            </a:endParaRPr>
          </a:p>
        </p:txBody>
      </p:sp>
      <p:cxnSp>
        <p:nvCxnSpPr>
          <p:cNvPr id="35" name="מחבר חץ ישר 34">
            <a:extLst>
              <a:ext uri="{FF2B5EF4-FFF2-40B4-BE49-F238E27FC236}">
                <a16:creationId xmlns:a16="http://schemas.microsoft.com/office/drawing/2014/main" id="{378EC538-F02C-4331-AE19-9D3044752868}"/>
              </a:ext>
            </a:extLst>
          </p:cNvPr>
          <p:cNvCxnSpPr>
            <a:cxnSpLocks/>
          </p:cNvCxnSpPr>
          <p:nvPr/>
        </p:nvCxnSpPr>
        <p:spPr>
          <a:xfrm>
            <a:off x="2279042" y="3904555"/>
            <a:ext cx="0" cy="387118"/>
          </a:xfrm>
          <a:prstGeom prst="straightConnector1">
            <a:avLst/>
          </a:prstGeom>
          <a:noFill/>
          <a:ln w="28575" cap="flat" cmpd="sng">
            <a:solidFill>
              <a:schemeClr val="bg2">
                <a:lumMod val="75000"/>
              </a:schemeClr>
            </a:solidFill>
            <a:prstDash val="solid"/>
            <a:round/>
            <a:headEnd type="none" w="med" len="med"/>
            <a:tailEnd type="triangle" w="med" len="med"/>
          </a:ln>
        </p:spPr>
      </p:cxnSp>
    </p:spTree>
    <p:extLst>
      <p:ext uri="{BB962C8B-B14F-4D97-AF65-F5344CB8AC3E}">
        <p14:creationId xmlns:p14="http://schemas.microsoft.com/office/powerpoint/2010/main" val="1788439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712036" y="357657"/>
            <a:ext cx="7694064" cy="572700"/>
          </a:xfrm>
          <a:prstGeom prst="rect">
            <a:avLst/>
          </a:prstGeom>
        </p:spPr>
        <p:txBody>
          <a:bodyPr spcFirstLastPara="1" wrap="square" lIns="91425" tIns="91425" rIns="91425" bIns="91425" anchor="t" anchorCtr="0">
            <a:noAutofit/>
          </a:bodyPr>
          <a:lstStyle/>
          <a:p>
            <a:pPr algn="r"/>
            <a:r>
              <a:rPr lang="he-IL" sz="3000" dirty="0">
                <a:solidFill>
                  <a:srgbClr val="285788"/>
                </a:solidFill>
                <a:latin typeface="Calibri"/>
                <a:cs typeface="Calibri"/>
                <a:sym typeface="Calibri"/>
              </a:rPr>
              <a:t>האופי המורפו-אורתוגרפי של המילה העברית הכתובה</a:t>
            </a:r>
            <a:endParaRPr lang="he-IL" sz="3000" dirty="0">
              <a:solidFill>
                <a:srgbClr val="285788"/>
              </a:solidFill>
              <a:latin typeface="Calibri"/>
              <a:cs typeface="Calibri"/>
            </a:endParaRPr>
          </a:p>
          <a:p>
            <a:pPr marL="0" lvl="0" indent="0" algn="r" rtl="1">
              <a:spcBef>
                <a:spcPts val="0"/>
              </a:spcBef>
              <a:spcAft>
                <a:spcPts val="0"/>
              </a:spcAft>
              <a:buNone/>
            </a:pPr>
            <a:endParaRPr lang="en-GB" sz="3000" dirty="0">
              <a:solidFill>
                <a:srgbClr val="285788"/>
              </a:solidFill>
              <a:latin typeface="Calibri"/>
              <a:cs typeface="Calibri"/>
            </a:endParaRPr>
          </a:p>
        </p:txBody>
      </p:sp>
      <p:sp>
        <p:nvSpPr>
          <p:cNvPr id="13" name="TextBox 1">
            <a:extLst>
              <a:ext uri="{FF2B5EF4-FFF2-40B4-BE49-F238E27FC236}">
                <a16:creationId xmlns:a16="http://schemas.microsoft.com/office/drawing/2014/main" id="{218DF836-CF77-434D-8174-8582CFA6D11E}"/>
              </a:ext>
            </a:extLst>
          </p:cNvPr>
          <p:cNvSpPr txBox="1"/>
          <p:nvPr/>
        </p:nvSpPr>
        <p:spPr>
          <a:xfrm>
            <a:off x="1119810" y="1532250"/>
            <a:ext cx="6629874" cy="187743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en-US" sz="1400" b="1" dirty="0" err="1">
                <a:latin typeface="Calibri"/>
                <a:ea typeface="+mn-lt"/>
                <a:cs typeface="Calibri"/>
              </a:rPr>
              <a:t>בעברית</a:t>
            </a:r>
            <a:r>
              <a:rPr lang="en-US" sz="1400" b="1" dirty="0">
                <a:latin typeface="Calibri"/>
                <a:ea typeface="+mn-lt"/>
                <a:cs typeface="Calibri"/>
              </a:rPr>
              <a:t>,</a:t>
            </a:r>
            <a:r>
              <a:rPr lang="he-IL" sz="1400" b="1" dirty="0">
                <a:latin typeface="Calibri"/>
                <a:ea typeface="+mn-lt"/>
                <a:cs typeface="Calibri"/>
              </a:rPr>
              <a:t> </a:t>
            </a:r>
            <a:r>
              <a:rPr lang="en-US" sz="1400" b="1" dirty="0" err="1">
                <a:latin typeface="Calibri"/>
                <a:ea typeface="+mn-lt"/>
                <a:cs typeface="Calibri"/>
              </a:rPr>
              <a:t>רוב</a:t>
            </a:r>
            <a:r>
              <a:rPr lang="en-US" sz="1400" b="1" dirty="0">
                <a:latin typeface="Calibri"/>
                <a:ea typeface="+mn-lt"/>
                <a:cs typeface="Calibri"/>
              </a:rPr>
              <a:t> </a:t>
            </a:r>
            <a:r>
              <a:rPr lang="en-US" sz="1400" b="1" dirty="0" err="1">
                <a:latin typeface="Calibri"/>
                <a:ea typeface="+mn-lt"/>
                <a:cs typeface="Calibri"/>
              </a:rPr>
              <a:t>שמות</a:t>
            </a:r>
            <a:r>
              <a:rPr lang="en-US" sz="1400" b="1" dirty="0">
                <a:latin typeface="Calibri"/>
                <a:ea typeface="+mn-lt"/>
                <a:cs typeface="Calibri"/>
              </a:rPr>
              <a:t> </a:t>
            </a:r>
            <a:r>
              <a:rPr lang="en-US" sz="1400" b="1" dirty="0" err="1">
                <a:latin typeface="Calibri"/>
                <a:ea typeface="+mn-lt"/>
                <a:cs typeface="Calibri"/>
              </a:rPr>
              <a:t>העצם</a:t>
            </a:r>
            <a:r>
              <a:rPr lang="en-US" sz="1400" b="1" dirty="0">
                <a:latin typeface="Calibri"/>
                <a:ea typeface="+mn-lt"/>
                <a:cs typeface="Calibri"/>
              </a:rPr>
              <a:t> </a:t>
            </a:r>
            <a:r>
              <a:rPr lang="en-US" sz="1400" b="1" dirty="0" err="1">
                <a:latin typeface="Calibri"/>
                <a:ea typeface="+mn-lt"/>
                <a:cs typeface="Calibri"/>
              </a:rPr>
              <a:t>ושמות</a:t>
            </a:r>
            <a:r>
              <a:rPr lang="en-US" sz="1400" b="1" dirty="0">
                <a:latin typeface="Calibri"/>
                <a:ea typeface="+mn-lt"/>
                <a:cs typeface="Calibri"/>
              </a:rPr>
              <a:t> </a:t>
            </a:r>
            <a:r>
              <a:rPr lang="en-US" sz="1400" b="1" dirty="0" err="1">
                <a:latin typeface="Calibri"/>
                <a:ea typeface="+mn-lt"/>
                <a:cs typeface="Calibri"/>
              </a:rPr>
              <a:t>התואר</a:t>
            </a:r>
            <a:r>
              <a:rPr lang="en-US" sz="1400" b="1" dirty="0">
                <a:latin typeface="Calibri"/>
                <a:ea typeface="+mn-lt"/>
                <a:cs typeface="Calibri"/>
              </a:rPr>
              <a:t> </a:t>
            </a:r>
            <a:r>
              <a:rPr lang="en-US" sz="1400" b="1" dirty="0" err="1">
                <a:latin typeface="Calibri"/>
                <a:ea typeface="+mn-lt"/>
                <a:cs typeface="Calibri"/>
              </a:rPr>
              <a:t>וכל</a:t>
            </a:r>
            <a:r>
              <a:rPr lang="en-US" sz="1400" b="1" dirty="0">
                <a:latin typeface="Calibri"/>
                <a:ea typeface="+mn-lt"/>
                <a:cs typeface="Calibri"/>
              </a:rPr>
              <a:t> </a:t>
            </a:r>
            <a:r>
              <a:rPr lang="en-US" sz="1400" b="1" dirty="0" err="1">
                <a:latin typeface="Calibri"/>
                <a:ea typeface="+mn-lt"/>
                <a:cs typeface="Calibri"/>
              </a:rPr>
              <a:t>הפעלים</a:t>
            </a:r>
            <a:r>
              <a:rPr lang="en-US" sz="1400" b="1" dirty="0">
                <a:latin typeface="Calibri"/>
                <a:ea typeface="+mn-lt"/>
                <a:cs typeface="Calibri"/>
              </a:rPr>
              <a:t> </a:t>
            </a:r>
            <a:r>
              <a:rPr lang="en-US" sz="1400" b="1" dirty="0" err="1">
                <a:latin typeface="Calibri"/>
                <a:ea typeface="+mn-lt"/>
                <a:cs typeface="Calibri"/>
              </a:rPr>
              <a:t>בנויים</a:t>
            </a:r>
            <a:r>
              <a:rPr lang="en-US" sz="1400" b="1" dirty="0">
                <a:latin typeface="Calibri"/>
                <a:ea typeface="+mn-lt"/>
                <a:cs typeface="Calibri"/>
              </a:rPr>
              <a:t> </a:t>
            </a:r>
            <a:r>
              <a:rPr lang="en-US" sz="1400" b="1" dirty="0" err="1">
                <a:latin typeface="Calibri"/>
                <a:ea typeface="+mn-lt"/>
                <a:cs typeface="Calibri"/>
              </a:rPr>
              <a:t>מש</a:t>
            </a:r>
            <a:r>
              <a:rPr lang="en-US" sz="1400" b="1" dirty="0">
                <a:latin typeface="Calibri"/>
                <a:ea typeface="+mn-lt"/>
                <a:cs typeface="Calibri"/>
              </a:rPr>
              <a:t>ֵׂ</a:t>
            </a:r>
            <a:r>
              <a:rPr lang="en-US" sz="1400" b="1" dirty="0" err="1">
                <a:latin typeface="Calibri"/>
                <a:ea typeface="+mn-lt"/>
                <a:cs typeface="Calibri"/>
              </a:rPr>
              <a:t>רוּג</a:t>
            </a:r>
            <a:r>
              <a:rPr lang="en-US" sz="1400" b="1" dirty="0">
                <a:latin typeface="Calibri"/>
                <a:ea typeface="+mn-lt"/>
                <a:cs typeface="Calibri"/>
              </a:rPr>
              <a:t> </a:t>
            </a:r>
            <a:r>
              <a:rPr lang="he-IL" sz="1400" b="1" dirty="0">
                <a:latin typeface="Calibri"/>
                <a:ea typeface="+mn-lt"/>
                <a:cs typeface="Calibri"/>
              </a:rPr>
              <a:t>(</a:t>
            </a:r>
            <a:r>
              <a:rPr lang="en-US" sz="1400" b="1" dirty="0" err="1">
                <a:latin typeface="Calibri"/>
                <a:ea typeface="+mn-lt"/>
                <a:cs typeface="Calibri"/>
              </a:rPr>
              <a:t>שילוב</a:t>
            </a:r>
            <a:r>
              <a:rPr lang="he-IL" sz="1400" b="1" dirty="0">
                <a:latin typeface="Calibri"/>
                <a:ea typeface="+mn-lt"/>
                <a:cs typeface="Calibri"/>
              </a:rPr>
              <a:t>)</a:t>
            </a:r>
            <a:r>
              <a:rPr lang="en-US" sz="1400" b="1" dirty="0">
                <a:latin typeface="Calibri"/>
                <a:ea typeface="+mn-lt"/>
                <a:cs typeface="Calibri"/>
              </a:rPr>
              <a:t> </a:t>
            </a:r>
            <a:r>
              <a:rPr lang="en-US" sz="1400" b="1" dirty="0" err="1">
                <a:latin typeface="Calibri"/>
                <a:ea typeface="+mn-lt"/>
                <a:cs typeface="Calibri"/>
              </a:rPr>
              <a:t>של</a:t>
            </a:r>
            <a:r>
              <a:rPr lang="en-US" sz="1400" b="1" dirty="0">
                <a:latin typeface="Calibri"/>
                <a:ea typeface="+mn-lt"/>
                <a:cs typeface="Calibri"/>
              </a:rPr>
              <a:t> </a:t>
            </a:r>
            <a:r>
              <a:rPr lang="en-US" sz="1400" b="1" dirty="0" err="1">
                <a:latin typeface="Calibri"/>
                <a:ea typeface="+mn-lt"/>
                <a:cs typeface="Calibri"/>
              </a:rPr>
              <a:t>שורש</a:t>
            </a:r>
            <a:r>
              <a:rPr lang="en-US" sz="1400" b="1" dirty="0">
                <a:latin typeface="Calibri"/>
                <a:ea typeface="+mn-lt"/>
                <a:cs typeface="Calibri"/>
              </a:rPr>
              <a:t> </a:t>
            </a:r>
            <a:r>
              <a:rPr lang="en-US" sz="1400" b="1" dirty="0" err="1">
                <a:latin typeface="Calibri"/>
                <a:ea typeface="+mn-lt"/>
                <a:cs typeface="Calibri"/>
              </a:rPr>
              <a:t>ותבנית</a:t>
            </a:r>
            <a:r>
              <a:rPr lang="en-US" sz="1400" b="1" dirty="0">
                <a:latin typeface="Calibri"/>
                <a:ea typeface="+mn-lt"/>
                <a:cs typeface="Calibri"/>
              </a:rPr>
              <a:t>.</a:t>
            </a:r>
            <a:r>
              <a:rPr lang="he-IL" sz="1400" b="1" dirty="0">
                <a:latin typeface="Calibri"/>
                <a:ea typeface="+mn-lt"/>
                <a:cs typeface="Calibri"/>
              </a:rPr>
              <a:t> </a:t>
            </a:r>
            <a:endParaRPr lang="he-IL" sz="1400" b="1" dirty="0">
              <a:latin typeface="Calibri" panose="020F0502020204030204" pitchFamily="34" charset="0"/>
              <a:ea typeface="+mn-lt"/>
              <a:cs typeface="Calibri" panose="020F0502020204030204" pitchFamily="34" charset="0"/>
            </a:endParaRPr>
          </a:p>
          <a:p>
            <a:pPr algn="r" rtl="1"/>
            <a:endParaRPr lang="he-IL" sz="1400" b="1" dirty="0">
              <a:latin typeface="Calibri" panose="020F0502020204030204" pitchFamily="34" charset="0"/>
              <a:ea typeface="+mn-lt"/>
              <a:cs typeface="Calibri" panose="020F0502020204030204" pitchFamily="34" charset="0"/>
            </a:endParaRPr>
          </a:p>
          <a:p>
            <a:pPr algn="r" rtl="1"/>
            <a:r>
              <a:rPr lang="en-US" sz="1400" dirty="0" err="1">
                <a:latin typeface="Calibri"/>
                <a:ea typeface="+mn-lt"/>
                <a:cs typeface="Calibri"/>
              </a:rPr>
              <a:t>לדוגמה</a:t>
            </a:r>
            <a:r>
              <a:rPr lang="en-US" sz="1400" dirty="0">
                <a:latin typeface="Calibri"/>
                <a:ea typeface="+mn-lt"/>
                <a:cs typeface="Calibri"/>
              </a:rPr>
              <a:t>,</a:t>
            </a:r>
            <a:r>
              <a:rPr lang="he-IL" sz="1400" dirty="0">
                <a:latin typeface="Calibri"/>
                <a:ea typeface="+mn-lt"/>
                <a:cs typeface="Calibri"/>
              </a:rPr>
              <a:t> </a:t>
            </a:r>
            <a:r>
              <a:rPr lang="en-US" sz="1400" dirty="0" err="1">
                <a:latin typeface="Calibri"/>
                <a:ea typeface="+mn-lt"/>
                <a:cs typeface="Calibri"/>
              </a:rPr>
              <a:t>השם</a:t>
            </a:r>
            <a:r>
              <a:rPr lang="en-US" sz="1400" dirty="0">
                <a:latin typeface="Calibri"/>
                <a:ea typeface="+mn-lt"/>
                <a:cs typeface="Calibri"/>
              </a:rPr>
              <a:t> "</a:t>
            </a:r>
            <a:r>
              <a:rPr lang="en-US" sz="1400" dirty="0" err="1">
                <a:latin typeface="Calibri"/>
                <a:ea typeface="+mn-lt"/>
                <a:cs typeface="Calibri"/>
              </a:rPr>
              <a:t>מסעדה</a:t>
            </a:r>
            <a:r>
              <a:rPr lang="en-US" sz="1400" dirty="0">
                <a:latin typeface="Calibri"/>
                <a:ea typeface="+mn-lt"/>
                <a:cs typeface="Calibri"/>
              </a:rPr>
              <a:t>"</a:t>
            </a:r>
            <a:r>
              <a:rPr lang="he-IL" sz="1400" dirty="0">
                <a:latin typeface="Calibri"/>
                <a:ea typeface="+mn-lt"/>
                <a:cs typeface="Calibri"/>
              </a:rPr>
              <a:t> </a:t>
            </a:r>
            <a:r>
              <a:rPr lang="en-US" sz="1400" dirty="0" err="1">
                <a:latin typeface="Calibri"/>
                <a:ea typeface="+mn-lt"/>
                <a:cs typeface="Calibri"/>
              </a:rPr>
              <a:t>בנוי</a:t>
            </a:r>
            <a:r>
              <a:rPr lang="en-US" sz="1400" dirty="0">
                <a:latin typeface="Calibri"/>
                <a:ea typeface="+mn-lt"/>
                <a:cs typeface="Calibri"/>
              </a:rPr>
              <a:t> </a:t>
            </a:r>
            <a:r>
              <a:rPr lang="en-US" sz="1400" dirty="0" err="1">
                <a:latin typeface="Calibri"/>
                <a:ea typeface="+mn-lt"/>
                <a:cs typeface="Calibri"/>
              </a:rPr>
              <a:t>משירוג</a:t>
            </a:r>
            <a:r>
              <a:rPr lang="en-US" sz="1400" dirty="0">
                <a:latin typeface="Calibri"/>
                <a:ea typeface="+mn-lt"/>
                <a:cs typeface="Calibri"/>
              </a:rPr>
              <a:t> </a:t>
            </a:r>
            <a:r>
              <a:rPr lang="en-US" sz="1400" dirty="0" err="1">
                <a:latin typeface="Calibri"/>
                <a:ea typeface="+mn-lt"/>
                <a:cs typeface="Calibri"/>
              </a:rPr>
              <a:t>השורש</a:t>
            </a:r>
            <a:r>
              <a:rPr lang="en-US" sz="1400" dirty="0">
                <a:latin typeface="Calibri"/>
                <a:ea typeface="+mn-lt"/>
                <a:cs typeface="Calibri"/>
              </a:rPr>
              <a:t> </a:t>
            </a:r>
            <a:r>
              <a:rPr lang="en-US" sz="1400" dirty="0" err="1">
                <a:latin typeface="Calibri"/>
                <a:ea typeface="+mn-lt"/>
                <a:cs typeface="Calibri"/>
              </a:rPr>
              <a:t>סע"ד</a:t>
            </a:r>
            <a:r>
              <a:rPr lang="en-US" sz="1400" dirty="0">
                <a:latin typeface="Calibri"/>
                <a:ea typeface="+mn-lt"/>
                <a:cs typeface="Calibri"/>
              </a:rPr>
              <a:t> </a:t>
            </a:r>
            <a:r>
              <a:rPr lang="en-US" sz="1400" dirty="0" err="1">
                <a:latin typeface="Calibri"/>
                <a:ea typeface="+mn-lt"/>
                <a:cs typeface="Calibri"/>
              </a:rPr>
              <a:t>בתבנית</a:t>
            </a:r>
            <a:r>
              <a:rPr lang="en-US" sz="1400" dirty="0">
                <a:latin typeface="Calibri"/>
                <a:ea typeface="+mn-lt"/>
                <a:cs typeface="Calibri"/>
              </a:rPr>
              <a:t> </a:t>
            </a:r>
            <a:r>
              <a:rPr lang="en-US" sz="1400" dirty="0" err="1">
                <a:latin typeface="Calibri"/>
                <a:ea typeface="+mn-lt"/>
                <a:cs typeface="Calibri"/>
              </a:rPr>
              <a:t>מִםְםָםָה</a:t>
            </a:r>
            <a:r>
              <a:rPr lang="en-US" sz="1400" dirty="0">
                <a:latin typeface="Calibri"/>
                <a:ea typeface="+mn-lt"/>
                <a:cs typeface="Calibri"/>
              </a:rPr>
              <a:t>;</a:t>
            </a:r>
            <a:endParaRPr lang="en-US" dirty="0">
              <a:latin typeface="Calibri"/>
              <a:ea typeface="+mn-lt"/>
              <a:cs typeface="Calibri"/>
            </a:endParaRPr>
          </a:p>
          <a:p>
            <a:pPr algn="r" rtl="1"/>
            <a:r>
              <a:rPr lang="en-US" sz="1400" dirty="0" err="1">
                <a:latin typeface="Calibri"/>
                <a:ea typeface="+mn-lt"/>
                <a:cs typeface="Calibri"/>
              </a:rPr>
              <a:t>זיהוי</a:t>
            </a:r>
            <a:r>
              <a:rPr lang="en-US" sz="1400" dirty="0">
                <a:latin typeface="Calibri"/>
                <a:ea typeface="+mn-lt"/>
                <a:cs typeface="Calibri"/>
              </a:rPr>
              <a:t> </a:t>
            </a:r>
            <a:r>
              <a:rPr lang="en-US" sz="1400" dirty="0" err="1">
                <a:latin typeface="Calibri"/>
                <a:ea typeface="+mn-lt"/>
                <a:cs typeface="Calibri"/>
              </a:rPr>
              <a:t>התבנית</a:t>
            </a:r>
            <a:r>
              <a:rPr lang="en-US" sz="1400" dirty="0">
                <a:latin typeface="Calibri"/>
                <a:ea typeface="+mn-lt"/>
                <a:cs typeface="Calibri"/>
              </a:rPr>
              <a:t> </a:t>
            </a:r>
            <a:r>
              <a:rPr lang="en-US" sz="1400" dirty="0" err="1">
                <a:latin typeface="Calibri"/>
                <a:ea typeface="+mn-lt"/>
                <a:cs typeface="Calibri"/>
              </a:rPr>
              <a:t>המורפולוגית</a:t>
            </a:r>
            <a:r>
              <a:rPr lang="en-US" sz="1400" dirty="0">
                <a:latin typeface="Calibri"/>
                <a:ea typeface="+mn-lt"/>
                <a:cs typeface="Calibri"/>
              </a:rPr>
              <a:t> </a:t>
            </a:r>
            <a:r>
              <a:rPr lang="en-US" sz="1400" dirty="0" err="1">
                <a:latin typeface="Calibri"/>
                <a:ea typeface="+mn-lt"/>
                <a:cs typeface="Calibri"/>
              </a:rPr>
              <a:t>של</a:t>
            </a:r>
            <a:r>
              <a:rPr lang="en-US" sz="1400" dirty="0">
                <a:latin typeface="Calibri"/>
                <a:ea typeface="+mn-lt"/>
                <a:cs typeface="Calibri"/>
              </a:rPr>
              <a:t> </a:t>
            </a:r>
            <a:r>
              <a:rPr lang="en-US" sz="1400" dirty="0" err="1">
                <a:latin typeface="Calibri"/>
                <a:ea typeface="+mn-lt"/>
                <a:cs typeface="Calibri"/>
              </a:rPr>
              <a:t>המילה</a:t>
            </a:r>
            <a:r>
              <a:rPr lang="en-US" sz="1400" dirty="0">
                <a:latin typeface="Calibri"/>
                <a:ea typeface="+mn-lt"/>
                <a:cs typeface="Calibri"/>
              </a:rPr>
              <a:t> </a:t>
            </a:r>
            <a:r>
              <a:rPr lang="en-US" sz="1400" dirty="0" err="1">
                <a:latin typeface="Calibri"/>
                <a:ea typeface="+mn-lt"/>
                <a:cs typeface="Calibri"/>
              </a:rPr>
              <a:t>הלא-מנוקדת</a:t>
            </a:r>
            <a:r>
              <a:rPr lang="en-US" sz="1400" dirty="0">
                <a:latin typeface="Calibri"/>
                <a:ea typeface="+mn-lt"/>
                <a:cs typeface="Calibri"/>
              </a:rPr>
              <a:t> </a:t>
            </a:r>
            <a:r>
              <a:rPr lang="en-US" sz="1400" dirty="0" err="1">
                <a:latin typeface="Calibri"/>
                <a:ea typeface="+mn-lt"/>
                <a:cs typeface="Calibri"/>
              </a:rPr>
              <a:t>עוזר</a:t>
            </a:r>
            <a:r>
              <a:rPr lang="en-US" sz="1400" dirty="0">
                <a:latin typeface="Calibri"/>
                <a:ea typeface="+mn-lt"/>
                <a:cs typeface="Calibri"/>
              </a:rPr>
              <a:t> </a:t>
            </a:r>
            <a:r>
              <a:rPr lang="en-US" sz="1400" dirty="0" err="1">
                <a:latin typeface="Calibri"/>
                <a:ea typeface="+mn-lt"/>
                <a:cs typeface="Calibri"/>
              </a:rPr>
              <a:t>לקוראים</a:t>
            </a:r>
            <a:r>
              <a:rPr lang="en-US" sz="1400" dirty="0">
                <a:latin typeface="Calibri"/>
                <a:ea typeface="+mn-lt"/>
                <a:cs typeface="Calibri"/>
              </a:rPr>
              <a:t> </a:t>
            </a:r>
            <a:r>
              <a:rPr lang="en-US" sz="1400" dirty="0" err="1">
                <a:latin typeface="Calibri"/>
                <a:ea typeface="+mn-lt"/>
                <a:cs typeface="Calibri"/>
              </a:rPr>
              <a:t>להשלים</a:t>
            </a:r>
            <a:r>
              <a:rPr lang="en-US" sz="1400" dirty="0">
                <a:latin typeface="Calibri"/>
                <a:ea typeface="+mn-lt"/>
                <a:cs typeface="Calibri"/>
              </a:rPr>
              <a:t> </a:t>
            </a:r>
            <a:r>
              <a:rPr lang="en-US" sz="1400" dirty="0" err="1">
                <a:latin typeface="Calibri"/>
                <a:ea typeface="+mn-lt"/>
                <a:cs typeface="Calibri"/>
              </a:rPr>
              <a:t>את</a:t>
            </a:r>
            <a:r>
              <a:rPr lang="en-US" sz="1400" dirty="0">
                <a:latin typeface="Calibri"/>
                <a:ea typeface="+mn-lt"/>
                <a:cs typeface="Calibri"/>
              </a:rPr>
              <a:t> </a:t>
            </a:r>
            <a:r>
              <a:rPr lang="en-US" sz="1400" dirty="0" err="1">
                <a:latin typeface="Calibri"/>
                <a:ea typeface="+mn-lt"/>
                <a:cs typeface="Calibri"/>
              </a:rPr>
              <a:t>המידע</a:t>
            </a:r>
            <a:r>
              <a:rPr lang="en-US" sz="1400" dirty="0">
                <a:latin typeface="Calibri"/>
                <a:ea typeface="+mn-lt"/>
                <a:cs typeface="Calibri"/>
              </a:rPr>
              <a:t> </a:t>
            </a:r>
            <a:r>
              <a:rPr lang="en-US" sz="1400" dirty="0" err="1">
                <a:latin typeface="Calibri"/>
                <a:ea typeface="+mn-lt"/>
                <a:cs typeface="Calibri"/>
              </a:rPr>
              <a:t>הפונולוגי</a:t>
            </a:r>
            <a:r>
              <a:rPr lang="en-US" sz="1400" dirty="0">
                <a:latin typeface="Calibri"/>
                <a:ea typeface="+mn-lt"/>
                <a:cs typeface="Calibri"/>
              </a:rPr>
              <a:t> </a:t>
            </a:r>
            <a:r>
              <a:rPr lang="en-US" sz="1400" dirty="0" err="1">
                <a:latin typeface="Calibri"/>
                <a:ea typeface="+mn-lt"/>
                <a:cs typeface="Calibri"/>
              </a:rPr>
              <a:t>החסר</a:t>
            </a:r>
            <a:r>
              <a:rPr lang="en-US" sz="1400" dirty="0">
                <a:latin typeface="Calibri"/>
                <a:ea typeface="+mn-lt"/>
                <a:cs typeface="Calibri"/>
              </a:rPr>
              <a:t>,</a:t>
            </a:r>
            <a:r>
              <a:rPr lang="he-IL" sz="1400" dirty="0">
                <a:latin typeface="Calibri"/>
                <a:ea typeface="+mn-lt"/>
                <a:cs typeface="Calibri"/>
              </a:rPr>
              <a:t> </a:t>
            </a:r>
            <a:r>
              <a:rPr lang="en-US" sz="1400" dirty="0" err="1">
                <a:latin typeface="Calibri"/>
                <a:ea typeface="+mn-lt"/>
                <a:cs typeface="Calibri"/>
              </a:rPr>
              <a:t>ומוביל</a:t>
            </a:r>
            <a:r>
              <a:rPr lang="en-US" sz="1400" dirty="0">
                <a:latin typeface="Calibri"/>
                <a:ea typeface="+mn-lt"/>
                <a:cs typeface="Calibri"/>
              </a:rPr>
              <a:t> </a:t>
            </a:r>
            <a:r>
              <a:rPr lang="en-US" sz="1400" dirty="0" err="1">
                <a:latin typeface="Calibri"/>
                <a:ea typeface="+mn-lt"/>
                <a:cs typeface="Calibri"/>
              </a:rPr>
              <a:t>לזיהוי</a:t>
            </a:r>
            <a:r>
              <a:rPr lang="en-US" sz="1400" dirty="0">
                <a:latin typeface="Calibri"/>
                <a:ea typeface="+mn-lt"/>
                <a:cs typeface="Calibri"/>
              </a:rPr>
              <a:t> </a:t>
            </a:r>
            <a:r>
              <a:rPr lang="en-US" sz="1400" dirty="0" err="1">
                <a:latin typeface="Calibri"/>
                <a:ea typeface="+mn-lt"/>
                <a:cs typeface="Calibri"/>
              </a:rPr>
              <a:t>נכון</a:t>
            </a:r>
            <a:r>
              <a:rPr lang="en-US" sz="1400" dirty="0">
                <a:latin typeface="Calibri"/>
                <a:ea typeface="+mn-lt"/>
                <a:cs typeface="Calibri"/>
              </a:rPr>
              <a:t> </a:t>
            </a:r>
            <a:r>
              <a:rPr lang="en-US" sz="1400" dirty="0" err="1">
                <a:latin typeface="Calibri"/>
                <a:ea typeface="+mn-lt"/>
                <a:cs typeface="Calibri"/>
              </a:rPr>
              <a:t>של</a:t>
            </a:r>
            <a:r>
              <a:rPr lang="en-US" sz="1400" dirty="0">
                <a:latin typeface="Calibri"/>
                <a:ea typeface="+mn-lt"/>
                <a:cs typeface="Calibri"/>
              </a:rPr>
              <a:t> </a:t>
            </a:r>
            <a:r>
              <a:rPr lang="en-US" sz="1400" dirty="0" err="1">
                <a:latin typeface="Calibri"/>
                <a:ea typeface="+mn-lt"/>
                <a:cs typeface="Calibri"/>
              </a:rPr>
              <a:t>המיל</a:t>
            </a:r>
            <a:r>
              <a:rPr lang="he-IL" sz="1400" dirty="0">
                <a:latin typeface="Calibri"/>
                <a:ea typeface="+mn-lt"/>
                <a:cs typeface="Calibri"/>
              </a:rPr>
              <a:t>ה.</a:t>
            </a:r>
            <a:r>
              <a:rPr lang="en-US" sz="1400" dirty="0">
                <a:latin typeface="Calibri"/>
                <a:ea typeface="+mn-lt"/>
                <a:cs typeface="Calibri"/>
              </a:rPr>
              <a:t> </a:t>
            </a:r>
            <a:r>
              <a:rPr lang="en-US" sz="1400" dirty="0" err="1">
                <a:latin typeface="Calibri"/>
                <a:ea typeface="+mn-lt"/>
                <a:cs typeface="Calibri"/>
              </a:rPr>
              <a:t>תהליך</a:t>
            </a:r>
            <a:r>
              <a:rPr lang="en-US" sz="1400" dirty="0">
                <a:latin typeface="Calibri"/>
                <a:ea typeface="+mn-lt"/>
                <a:cs typeface="Calibri"/>
              </a:rPr>
              <a:t> </a:t>
            </a:r>
            <a:r>
              <a:rPr lang="en-US" sz="1400" dirty="0" err="1">
                <a:latin typeface="Calibri"/>
                <a:ea typeface="+mn-lt"/>
                <a:cs typeface="Calibri"/>
              </a:rPr>
              <a:t>זה</a:t>
            </a:r>
            <a:r>
              <a:rPr lang="en-US" sz="1400" dirty="0">
                <a:latin typeface="Calibri"/>
                <a:ea typeface="+mn-lt"/>
                <a:cs typeface="Calibri"/>
              </a:rPr>
              <a:t> </a:t>
            </a:r>
            <a:r>
              <a:rPr lang="en-US" sz="1400" dirty="0" err="1">
                <a:latin typeface="Calibri"/>
                <a:ea typeface="+mn-lt"/>
                <a:cs typeface="Calibri"/>
              </a:rPr>
              <a:t>הוגדר</a:t>
            </a:r>
            <a:r>
              <a:rPr lang="en-US" sz="1400" dirty="0">
                <a:latin typeface="Calibri"/>
                <a:ea typeface="+mn-lt"/>
                <a:cs typeface="Calibri"/>
              </a:rPr>
              <a:t> </a:t>
            </a:r>
            <a:r>
              <a:rPr lang="en-US" sz="1400" dirty="0" err="1">
                <a:latin typeface="Calibri"/>
                <a:ea typeface="+mn-lt"/>
                <a:cs typeface="Calibri"/>
              </a:rPr>
              <a:t>במחקר</a:t>
            </a:r>
            <a:r>
              <a:rPr lang="en-US" sz="1400" dirty="0">
                <a:latin typeface="Calibri"/>
                <a:ea typeface="+mn-lt"/>
                <a:cs typeface="Calibri"/>
              </a:rPr>
              <a:t> </a:t>
            </a:r>
            <a:r>
              <a:rPr lang="en-US" sz="1400" b="1" dirty="0" err="1">
                <a:solidFill>
                  <a:srgbClr val="00B0F0"/>
                </a:solidFill>
                <a:latin typeface="Calibri"/>
                <a:ea typeface="+mn-lt"/>
                <a:cs typeface="Calibri"/>
              </a:rPr>
              <a:t>זיהוי</a:t>
            </a:r>
            <a:r>
              <a:rPr lang="en-US" sz="1400" b="1" dirty="0">
                <a:solidFill>
                  <a:srgbClr val="00B0F0"/>
                </a:solidFill>
                <a:latin typeface="Calibri"/>
                <a:ea typeface="+mn-lt"/>
                <a:cs typeface="Calibri"/>
              </a:rPr>
              <a:t> </a:t>
            </a:r>
            <a:r>
              <a:rPr lang="en-US" sz="1400" b="1" dirty="0" err="1">
                <a:solidFill>
                  <a:srgbClr val="00B0F0"/>
                </a:solidFill>
                <a:latin typeface="Calibri"/>
                <a:ea typeface="+mn-lt"/>
                <a:cs typeface="Calibri"/>
              </a:rPr>
              <a:t>מורפו-אורתוגרפי</a:t>
            </a:r>
            <a:r>
              <a:rPr lang="he-IL" sz="1400" b="1" dirty="0">
                <a:latin typeface="Calibri"/>
                <a:ea typeface="+mn-lt"/>
                <a:cs typeface="Calibri"/>
              </a:rPr>
              <a:t>.</a:t>
            </a:r>
            <a:endParaRPr lang="en-US" dirty="0">
              <a:latin typeface="Calibri"/>
              <a:ea typeface="+mn-lt"/>
              <a:cs typeface="Calibri"/>
            </a:endParaRPr>
          </a:p>
          <a:p>
            <a:pPr algn="r" rtl="1"/>
            <a:br>
              <a:rPr lang="en-US" dirty="0">
                <a:latin typeface="Calibri" panose="020F0502020204030204" pitchFamily="34" charset="0"/>
                <a:cs typeface="Calibri" panose="020F0502020204030204" pitchFamily="34" charset="0"/>
              </a:rPr>
            </a:br>
            <a:r>
              <a:rPr lang="en-US" sz="1400" dirty="0" err="1">
                <a:latin typeface="Calibri"/>
                <a:ea typeface="+mn-lt"/>
                <a:cs typeface="Calibri"/>
              </a:rPr>
              <a:t>לעיתים</a:t>
            </a:r>
            <a:r>
              <a:rPr lang="en-US" sz="1400" dirty="0">
                <a:latin typeface="Calibri"/>
                <a:ea typeface="+mn-lt"/>
                <a:cs typeface="Calibri"/>
              </a:rPr>
              <a:t> </a:t>
            </a:r>
            <a:r>
              <a:rPr lang="en-US" sz="1400" dirty="0" err="1">
                <a:latin typeface="Calibri"/>
                <a:ea typeface="+mn-lt"/>
                <a:cs typeface="Calibri"/>
              </a:rPr>
              <a:t>קרובות</a:t>
            </a:r>
            <a:r>
              <a:rPr lang="en-US" sz="1400" dirty="0">
                <a:latin typeface="Calibri"/>
                <a:ea typeface="+mn-lt"/>
                <a:cs typeface="Calibri"/>
              </a:rPr>
              <a:t> </a:t>
            </a:r>
            <a:r>
              <a:rPr lang="en-US" sz="1400" dirty="0" err="1">
                <a:latin typeface="Calibri"/>
                <a:ea typeface="+mn-lt"/>
                <a:cs typeface="Calibri"/>
              </a:rPr>
              <a:t>אין</a:t>
            </a:r>
            <a:r>
              <a:rPr lang="en-US" sz="1400" dirty="0">
                <a:latin typeface="Calibri"/>
                <a:ea typeface="+mn-lt"/>
                <a:cs typeface="Calibri"/>
              </a:rPr>
              <a:t> </a:t>
            </a:r>
            <a:r>
              <a:rPr lang="en-US" sz="1400" dirty="0" err="1">
                <a:latin typeface="Calibri"/>
                <a:ea typeface="+mn-lt"/>
                <a:cs typeface="Calibri"/>
              </a:rPr>
              <a:t>די</a:t>
            </a:r>
            <a:r>
              <a:rPr lang="en-US" sz="1400" dirty="0">
                <a:latin typeface="Calibri"/>
                <a:ea typeface="+mn-lt"/>
                <a:cs typeface="Calibri"/>
              </a:rPr>
              <a:t> </a:t>
            </a:r>
            <a:r>
              <a:rPr lang="en-US" sz="1400" dirty="0" err="1">
                <a:latin typeface="Calibri"/>
                <a:ea typeface="+mn-lt"/>
                <a:cs typeface="Calibri"/>
              </a:rPr>
              <a:t>בזיהוי</a:t>
            </a:r>
            <a:r>
              <a:rPr lang="en-US" sz="1400" dirty="0">
                <a:latin typeface="Calibri"/>
                <a:ea typeface="+mn-lt"/>
                <a:cs typeface="Calibri"/>
              </a:rPr>
              <a:t> </a:t>
            </a:r>
            <a:r>
              <a:rPr lang="en-US" sz="1400" dirty="0" err="1">
                <a:latin typeface="Calibri"/>
                <a:ea typeface="+mn-lt"/>
                <a:cs typeface="Calibri"/>
              </a:rPr>
              <a:t>המורפו-אורתוגרפי</a:t>
            </a:r>
            <a:r>
              <a:rPr lang="en-US" sz="1400" dirty="0">
                <a:latin typeface="Calibri"/>
                <a:ea typeface="+mn-lt"/>
                <a:cs typeface="Calibri"/>
              </a:rPr>
              <a:t> </a:t>
            </a:r>
            <a:r>
              <a:rPr lang="en-US" sz="1400" dirty="0" err="1">
                <a:latin typeface="Calibri"/>
                <a:ea typeface="+mn-lt"/>
                <a:cs typeface="Calibri"/>
              </a:rPr>
              <a:t>להשלמת</a:t>
            </a:r>
            <a:r>
              <a:rPr lang="en-US" sz="1400" dirty="0">
                <a:latin typeface="Calibri"/>
                <a:ea typeface="+mn-lt"/>
                <a:cs typeface="Calibri"/>
              </a:rPr>
              <a:t> </a:t>
            </a:r>
            <a:r>
              <a:rPr lang="en-US" sz="1400" dirty="0" err="1">
                <a:latin typeface="Calibri"/>
                <a:ea typeface="+mn-lt"/>
                <a:cs typeface="Calibri"/>
              </a:rPr>
              <a:t>המידע</a:t>
            </a:r>
            <a:r>
              <a:rPr lang="en-US" sz="1400" dirty="0">
                <a:latin typeface="Calibri"/>
                <a:ea typeface="+mn-lt"/>
                <a:cs typeface="Calibri"/>
              </a:rPr>
              <a:t> </a:t>
            </a:r>
            <a:r>
              <a:rPr lang="en-US" sz="1400" dirty="0" err="1">
                <a:latin typeface="Calibri"/>
                <a:ea typeface="+mn-lt"/>
                <a:cs typeface="Calibri"/>
              </a:rPr>
              <a:t>הפונולוגי</a:t>
            </a:r>
            <a:r>
              <a:rPr lang="en-US" sz="1400" dirty="0">
                <a:latin typeface="Calibri"/>
                <a:ea typeface="+mn-lt"/>
                <a:cs typeface="Calibri"/>
              </a:rPr>
              <a:t> </a:t>
            </a:r>
            <a:r>
              <a:rPr lang="en-US" sz="1400" dirty="0" err="1">
                <a:latin typeface="Calibri"/>
                <a:ea typeface="+mn-lt"/>
                <a:cs typeface="Calibri"/>
              </a:rPr>
              <a:t>החסר</a:t>
            </a:r>
            <a:r>
              <a:rPr lang="en-US" sz="1400" dirty="0">
                <a:latin typeface="Calibri"/>
                <a:ea typeface="+mn-lt"/>
                <a:cs typeface="Calibri"/>
              </a:rPr>
              <a:t>.</a:t>
            </a:r>
            <a:r>
              <a:rPr lang="he-IL" sz="1400" dirty="0">
                <a:latin typeface="Calibri"/>
                <a:ea typeface="+mn-lt"/>
                <a:cs typeface="Calibri"/>
              </a:rPr>
              <a:t> לדוגמה, בפענוח המילה תִפְרַחַת - זיהוי התבנית </a:t>
            </a:r>
            <a:r>
              <a:rPr lang="he-IL" sz="1400" dirty="0" err="1">
                <a:latin typeface="Calibri"/>
                <a:ea typeface="+mn-lt"/>
                <a:cs typeface="Calibri"/>
              </a:rPr>
              <a:t>תִקְטֶלֶת</a:t>
            </a:r>
            <a:r>
              <a:rPr lang="he-IL" sz="1400" dirty="0">
                <a:latin typeface="Calibri"/>
                <a:ea typeface="+mn-lt"/>
                <a:cs typeface="Calibri"/>
              </a:rPr>
              <a:t> יוביל להגייה השגויה </a:t>
            </a:r>
            <a:r>
              <a:rPr lang="en-US" sz="1400" dirty="0" err="1">
                <a:latin typeface="Calibri"/>
                <a:ea typeface="+mn-lt"/>
                <a:cs typeface="Calibri"/>
              </a:rPr>
              <a:t>tifrexet</a:t>
            </a:r>
            <a:r>
              <a:rPr lang="he-IL" sz="1400" dirty="0">
                <a:latin typeface="Calibri"/>
                <a:ea typeface="+mn-lt"/>
                <a:cs typeface="Calibri"/>
              </a:rPr>
              <a:t>.</a:t>
            </a:r>
            <a:endParaRPr lang="en-US" dirty="0">
              <a:latin typeface="Calibri"/>
              <a:cs typeface="Calibri"/>
            </a:endParaRPr>
          </a:p>
        </p:txBody>
      </p:sp>
    </p:spTree>
    <p:extLst>
      <p:ext uri="{BB962C8B-B14F-4D97-AF65-F5344CB8AC3E}">
        <p14:creationId xmlns:p14="http://schemas.microsoft.com/office/powerpoint/2010/main" val="233580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712036" y="357657"/>
            <a:ext cx="7694064" cy="572700"/>
          </a:xfrm>
          <a:prstGeom prst="rect">
            <a:avLst/>
          </a:prstGeom>
        </p:spPr>
        <p:txBody>
          <a:bodyPr spcFirstLastPara="1" wrap="square" lIns="91425" tIns="91425" rIns="91425" bIns="91425" anchor="t" anchorCtr="0">
            <a:noAutofit/>
          </a:bodyPr>
          <a:lstStyle/>
          <a:p>
            <a:pPr algn="r"/>
            <a:r>
              <a:rPr lang="he-IL" sz="3000" dirty="0">
                <a:solidFill>
                  <a:srgbClr val="285788"/>
                </a:solidFill>
                <a:latin typeface="Calibri"/>
                <a:cs typeface="Calibri"/>
                <a:sym typeface="Calibri"/>
              </a:rPr>
              <a:t>האופי ההומוגרפי של המילה הכתובה הלא-מנוקדת</a:t>
            </a:r>
            <a:endParaRPr lang="he-IL" sz="3000" dirty="0">
              <a:solidFill>
                <a:srgbClr val="285788"/>
              </a:solidFill>
              <a:latin typeface="Calibri"/>
              <a:cs typeface="Calibri"/>
            </a:endParaRPr>
          </a:p>
        </p:txBody>
      </p:sp>
      <p:sp>
        <p:nvSpPr>
          <p:cNvPr id="13" name="TextBox 1">
            <a:extLst>
              <a:ext uri="{FF2B5EF4-FFF2-40B4-BE49-F238E27FC236}">
                <a16:creationId xmlns:a16="http://schemas.microsoft.com/office/drawing/2014/main" id="{218DF836-CF77-434D-8174-8582CFA6D11E}"/>
              </a:ext>
            </a:extLst>
          </p:cNvPr>
          <p:cNvSpPr txBox="1"/>
          <p:nvPr/>
        </p:nvSpPr>
        <p:spPr>
          <a:xfrm>
            <a:off x="1715334" y="2958664"/>
            <a:ext cx="5994948" cy="116955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he-IL" sz="1400" b="1" dirty="0">
                <a:latin typeface="Calibri"/>
                <a:ea typeface="+mn-lt"/>
                <a:cs typeface="Calibri"/>
              </a:rPr>
              <a:t>קריאה בצל ההומוגרפיוּת </a:t>
            </a:r>
            <a:endParaRPr lang="he-IL" sz="1400" b="1" dirty="0">
              <a:latin typeface="Calibri" panose="020F0502020204030204" pitchFamily="34" charset="0"/>
              <a:ea typeface="+mn-lt"/>
              <a:cs typeface="Calibri" panose="020F0502020204030204" pitchFamily="34" charset="0"/>
            </a:endParaRPr>
          </a:p>
          <a:p>
            <a:pPr algn="r" rtl="1"/>
            <a:r>
              <a:rPr lang="he-IL" sz="1400" dirty="0">
                <a:latin typeface="Calibri"/>
                <a:ea typeface="+mn-lt"/>
                <a:cs typeface="Calibri"/>
              </a:rPr>
              <a:t>אנו קוראים בשטף טקסט שיש בו מילים הומוגרפיות משום ש</a:t>
            </a:r>
            <a:r>
              <a:rPr lang="he-IL" sz="1400" dirty="0">
                <a:solidFill>
                  <a:srgbClr val="00B0F0"/>
                </a:solidFill>
                <a:latin typeface="Calibri"/>
                <a:ea typeface="+mn-lt"/>
                <a:cs typeface="Calibri"/>
              </a:rPr>
              <a:t>ההקשר המורפו-תחבירי</a:t>
            </a:r>
            <a:r>
              <a:rPr lang="he-IL" sz="1400" dirty="0">
                <a:latin typeface="Calibri"/>
                <a:ea typeface="+mn-lt"/>
                <a:cs typeface="Calibri"/>
              </a:rPr>
              <a:t> שהמילה ההומוגרפית מופיעה בו מְכַוֵן לחלופה אחת בלבד.</a:t>
            </a:r>
          </a:p>
          <a:p>
            <a:pPr algn="r" rtl="1"/>
            <a:endParaRPr lang="he-IL" sz="1400" dirty="0">
              <a:latin typeface="Calibri" panose="020F0502020204030204" pitchFamily="34" charset="0"/>
              <a:cs typeface="Calibri" panose="020F0502020204030204" pitchFamily="34" charset="0"/>
            </a:endParaRPr>
          </a:p>
          <a:p>
            <a:pPr algn="r" rtl="1"/>
            <a:r>
              <a:rPr lang="he-IL" sz="1400" b="1" dirty="0">
                <a:solidFill>
                  <a:srgbClr val="00B0F0"/>
                </a:solidFill>
                <a:latin typeface="Calibri"/>
                <a:ea typeface="+mn-lt"/>
                <a:cs typeface="Calibri"/>
              </a:rPr>
              <a:t>ההקשר המורפו-תחבירי</a:t>
            </a:r>
            <a:r>
              <a:rPr lang="he-IL" sz="1400" dirty="0">
                <a:solidFill>
                  <a:srgbClr val="00B0F0"/>
                </a:solidFill>
                <a:latin typeface="Calibri"/>
                <a:ea typeface="+mn-lt"/>
                <a:cs typeface="Calibri"/>
              </a:rPr>
              <a:t> </a:t>
            </a:r>
            <a:r>
              <a:rPr lang="he-IL" sz="1400" dirty="0">
                <a:latin typeface="Calibri"/>
                <a:ea typeface="+mn-lt"/>
                <a:cs typeface="Calibri"/>
              </a:rPr>
              <a:t>נמצא במרכז התהליך של פענוח המילה ההומוגרפית.</a:t>
            </a:r>
            <a:endParaRPr lang="he-IL" dirty="0">
              <a:latin typeface="Calibri"/>
              <a:cs typeface="Calibri"/>
            </a:endParaRPr>
          </a:p>
        </p:txBody>
      </p:sp>
      <p:graphicFrame>
        <p:nvGraphicFramePr>
          <p:cNvPr id="5" name="תרשים 4">
            <a:extLst>
              <a:ext uri="{FF2B5EF4-FFF2-40B4-BE49-F238E27FC236}">
                <a16:creationId xmlns:a16="http://schemas.microsoft.com/office/drawing/2014/main" id="{8FFBE052-2570-45BE-8232-2654693029BA}"/>
              </a:ext>
            </a:extLst>
          </p:cNvPr>
          <p:cNvGraphicFramePr/>
          <p:nvPr>
            <p:extLst>
              <p:ext uri="{D42A27DB-BD31-4B8C-83A1-F6EECF244321}">
                <p14:modId xmlns:p14="http://schemas.microsoft.com/office/powerpoint/2010/main" val="407964892"/>
              </p:ext>
            </p:extLst>
          </p:nvPr>
        </p:nvGraphicFramePr>
        <p:xfrm>
          <a:off x="5804903" y="1082072"/>
          <a:ext cx="2154206" cy="1712726"/>
        </p:xfrm>
        <a:graphic>
          <a:graphicData uri="http://schemas.openxmlformats.org/drawingml/2006/chart">
            <c:chart xmlns:c="http://schemas.openxmlformats.org/drawingml/2006/chart" xmlns:r="http://schemas.openxmlformats.org/officeDocument/2006/relationships" r:id="rId3"/>
          </a:graphicData>
        </a:graphic>
      </p:graphicFrame>
      <p:sp>
        <p:nvSpPr>
          <p:cNvPr id="6" name="תיבת טקסט 5">
            <a:extLst>
              <a:ext uri="{FF2B5EF4-FFF2-40B4-BE49-F238E27FC236}">
                <a16:creationId xmlns:a16="http://schemas.microsoft.com/office/drawing/2014/main" id="{121A28FE-523A-42AB-B0FC-97B6A5D50078}"/>
              </a:ext>
            </a:extLst>
          </p:cNvPr>
          <p:cNvSpPr txBox="1"/>
          <p:nvPr/>
        </p:nvSpPr>
        <p:spPr>
          <a:xfrm>
            <a:off x="2378765" y="1245938"/>
            <a:ext cx="3514777" cy="1384995"/>
          </a:xfrm>
          <a:prstGeom prst="rect">
            <a:avLst/>
          </a:prstGeom>
          <a:noFill/>
        </p:spPr>
        <p:txBody>
          <a:bodyPr wrap="square" lIns="91440" tIns="45720" rIns="91440" bIns="45720" rtlCol="0" anchor="t">
            <a:spAutoFit/>
          </a:bodyPr>
          <a:lstStyle/>
          <a:p>
            <a:pPr algn="r" rtl="1"/>
            <a:r>
              <a:rPr lang="he-IL" dirty="0">
                <a:latin typeface="Calibri"/>
                <a:cs typeface="Calibri"/>
              </a:rPr>
              <a:t>כ-30% מהמילים בטקסט עברי הן הומוגרפיות, </a:t>
            </a:r>
            <a:br>
              <a:rPr lang="he-IL" dirty="0">
                <a:latin typeface="Calibri"/>
                <a:cs typeface="Calibri"/>
              </a:rPr>
            </a:br>
            <a:r>
              <a:rPr lang="he-IL" dirty="0">
                <a:latin typeface="Calibri"/>
                <a:cs typeface="Calibri"/>
              </a:rPr>
              <a:t>ואף על פי כן פגיעתן ברהיטות ובשטף הקריאה מצומצמת.</a:t>
            </a:r>
          </a:p>
          <a:p>
            <a:pPr algn="r" rtl="1"/>
            <a:endParaRPr lang="he-IL" sz="1400" dirty="0">
              <a:latin typeface="Calibri" panose="020F0502020204030204" pitchFamily="34" charset="0"/>
              <a:ea typeface="+mn-lt"/>
              <a:cs typeface="Calibri" panose="020F0502020204030204" pitchFamily="34" charset="0"/>
            </a:endParaRPr>
          </a:p>
          <a:p>
            <a:pPr algn="r" rtl="1"/>
            <a:r>
              <a:rPr lang="he-IL" sz="1400" dirty="0">
                <a:latin typeface="Calibri"/>
                <a:ea typeface="+mn-lt"/>
                <a:cs typeface="Calibri"/>
              </a:rPr>
              <a:t>ההישענות על ההֶקְשֵר מאפשרת פענוח נכון שלהן ומצמצמת את הפגיעה בקריאה</a:t>
            </a:r>
            <a:r>
              <a:rPr lang="he-IL" dirty="0">
                <a:latin typeface="Calibri"/>
                <a:ea typeface="+mn-lt"/>
                <a:cs typeface="Calibri"/>
              </a:rPr>
              <a:t>.</a:t>
            </a:r>
            <a:endParaRPr lang="he-IL" sz="1400" dirty="0">
              <a:latin typeface="Calibri"/>
              <a:ea typeface="+mn-lt"/>
              <a:cs typeface="Calibri"/>
            </a:endParaRPr>
          </a:p>
        </p:txBody>
      </p:sp>
    </p:spTree>
    <p:extLst>
      <p:ext uri="{BB962C8B-B14F-4D97-AF65-F5344CB8AC3E}">
        <p14:creationId xmlns:p14="http://schemas.microsoft.com/office/powerpoint/2010/main" val="86866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712036" y="357657"/>
            <a:ext cx="7694064" cy="572700"/>
          </a:xfrm>
          <a:prstGeom prst="rect">
            <a:avLst/>
          </a:prstGeom>
        </p:spPr>
        <p:txBody>
          <a:bodyPr spcFirstLastPara="1" wrap="square" lIns="91425" tIns="91425" rIns="91425" bIns="91425" anchor="t" anchorCtr="0">
            <a:noAutofit/>
          </a:bodyPr>
          <a:lstStyle/>
          <a:p>
            <a:pPr algn="r"/>
            <a:r>
              <a:rPr lang="he-IL" sz="3000" dirty="0">
                <a:solidFill>
                  <a:srgbClr val="285788"/>
                </a:solidFill>
                <a:latin typeface="Calibri"/>
                <a:cs typeface="Calibri"/>
                <a:sym typeface="Calibri"/>
              </a:rPr>
              <a:t>המחקר</a:t>
            </a:r>
            <a:endParaRPr lang="he-IL" sz="3000" dirty="0">
              <a:solidFill>
                <a:srgbClr val="285788"/>
              </a:solidFill>
              <a:latin typeface="Calibri"/>
              <a:cs typeface="Calibri"/>
            </a:endParaRPr>
          </a:p>
        </p:txBody>
      </p:sp>
      <p:sp>
        <p:nvSpPr>
          <p:cNvPr id="6" name="תיבת טקסט 5">
            <a:extLst>
              <a:ext uri="{FF2B5EF4-FFF2-40B4-BE49-F238E27FC236}">
                <a16:creationId xmlns:a16="http://schemas.microsoft.com/office/drawing/2014/main" id="{121A28FE-523A-42AB-B0FC-97B6A5D50078}"/>
              </a:ext>
            </a:extLst>
          </p:cNvPr>
          <p:cNvSpPr txBox="1"/>
          <p:nvPr/>
        </p:nvSpPr>
        <p:spPr>
          <a:xfrm>
            <a:off x="4559764" y="1834128"/>
            <a:ext cx="2181433" cy="523220"/>
          </a:xfrm>
          <a:prstGeom prst="rect">
            <a:avLst/>
          </a:prstGeom>
          <a:noFill/>
        </p:spPr>
        <p:txBody>
          <a:bodyPr wrap="square" lIns="91440" tIns="45720" rIns="91440" bIns="45720" rtlCol="0" anchor="t">
            <a:spAutoFit/>
          </a:bodyPr>
          <a:lstStyle/>
          <a:p>
            <a:pPr algn="r" rtl="1"/>
            <a:r>
              <a:rPr lang="he-IL" dirty="0">
                <a:latin typeface="Calibri"/>
                <a:cs typeface="Calibri"/>
              </a:rPr>
              <a:t>נבדקים מגיל 7 עד בוגרים</a:t>
            </a:r>
            <a:endParaRPr lang="he-IL" dirty="0">
              <a:latin typeface="Calibri" panose="020F0502020204030204" pitchFamily="34" charset="0"/>
              <a:cs typeface="Calibri" panose="020F0502020204030204" pitchFamily="34" charset="0"/>
            </a:endParaRPr>
          </a:p>
          <a:p>
            <a:pPr algn="r" rtl="1"/>
            <a:r>
              <a:rPr lang="he-IL" sz="1400" dirty="0">
                <a:latin typeface="Calibri" panose="020F0502020204030204" pitchFamily="34" charset="0"/>
                <a:ea typeface="+mn-lt"/>
                <a:cs typeface="Calibri" panose="020F0502020204030204" pitchFamily="34" charset="0"/>
              </a:rPr>
              <a:t>רקע חברתי-כלכל</a:t>
            </a:r>
            <a:r>
              <a:rPr lang="he-IL" dirty="0">
                <a:latin typeface="Calibri" panose="020F0502020204030204" pitchFamily="34" charset="0"/>
                <a:ea typeface="+mn-lt"/>
                <a:cs typeface="Calibri" panose="020F0502020204030204" pitchFamily="34" charset="0"/>
              </a:rPr>
              <a:t>י בינוני-גבוה</a:t>
            </a:r>
            <a:endParaRPr lang="en-US" sz="1400" dirty="0">
              <a:latin typeface="Calibri" panose="020F0502020204030204" pitchFamily="34" charset="0"/>
              <a:ea typeface="+mn-lt"/>
              <a:cs typeface="Calibri" panose="020F0502020204030204" pitchFamily="34" charset="0"/>
            </a:endParaRPr>
          </a:p>
        </p:txBody>
      </p:sp>
      <p:sp>
        <p:nvSpPr>
          <p:cNvPr id="7" name="תיבת טקסט 6">
            <a:extLst>
              <a:ext uri="{FF2B5EF4-FFF2-40B4-BE49-F238E27FC236}">
                <a16:creationId xmlns:a16="http://schemas.microsoft.com/office/drawing/2014/main" id="{315D235F-B538-4082-B26F-C686B97592FA}"/>
              </a:ext>
            </a:extLst>
          </p:cNvPr>
          <p:cNvSpPr txBox="1"/>
          <p:nvPr/>
        </p:nvSpPr>
        <p:spPr>
          <a:xfrm>
            <a:off x="6565020" y="1428123"/>
            <a:ext cx="1604510" cy="1107996"/>
          </a:xfrm>
          <a:prstGeom prst="rect">
            <a:avLst/>
          </a:prstGeom>
          <a:noFill/>
        </p:spPr>
        <p:txBody>
          <a:bodyPr wrap="square" rtlCol="0">
            <a:spAutoFit/>
          </a:bodyPr>
          <a:lstStyle/>
          <a:p>
            <a:pPr algn="r" rtl="1"/>
            <a:r>
              <a:rPr lang="he-IL" sz="6600" dirty="0">
                <a:solidFill>
                  <a:srgbClr val="0C58D3"/>
                </a:solidFill>
                <a:latin typeface="Britannic Bold" panose="020B0903060703020204" pitchFamily="34" charset="0"/>
                <a:cs typeface="Calibri" panose="020F0502020204030204" pitchFamily="34" charset="0"/>
              </a:rPr>
              <a:t>171</a:t>
            </a:r>
            <a:endParaRPr lang="en-IL" sz="6600" dirty="0">
              <a:solidFill>
                <a:srgbClr val="0C58D3"/>
              </a:solidFill>
              <a:latin typeface="Britannic Bold" panose="020B0903060703020204" pitchFamily="34" charset="0"/>
              <a:cs typeface="Calibri" panose="020F0502020204030204" pitchFamily="34" charset="0"/>
            </a:endParaRPr>
          </a:p>
        </p:txBody>
      </p:sp>
      <p:sp>
        <p:nvSpPr>
          <p:cNvPr id="8" name="תיבת טקסט 7">
            <a:extLst>
              <a:ext uri="{FF2B5EF4-FFF2-40B4-BE49-F238E27FC236}">
                <a16:creationId xmlns:a16="http://schemas.microsoft.com/office/drawing/2014/main" id="{24636EC6-1BB0-474F-8C2E-F70E326AD43C}"/>
              </a:ext>
            </a:extLst>
          </p:cNvPr>
          <p:cNvSpPr txBox="1"/>
          <p:nvPr/>
        </p:nvSpPr>
        <p:spPr>
          <a:xfrm>
            <a:off x="-332610" y="1258389"/>
            <a:ext cx="4572000"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L="0" algn="r" defTabSz="914400" rtl="1" eaLnBrk="1" latinLnBrk="0" hangingPunct="1">
              <a:defRPr b="1" kern="1200">
                <a:solidFill>
                  <a:schemeClr val="tx1"/>
                </a:solidFill>
                <a:latin typeface="Calibri" panose="020F0502020204030204" pitchFamily="34" charset="0"/>
                <a:ea typeface="+mn-lt"/>
                <a:cs typeface="Calibri" panose="020F0502020204030204" pitchFamily="34" charset="0"/>
              </a:defRPr>
            </a:lvl1pPr>
            <a:lvl2pPr marL="457200" defTabSz="914400" eaLnBrk="1" latinLnBrk="0" hangingPunct="1">
              <a:defRPr sz="1800" kern="1200">
                <a:solidFill>
                  <a:schemeClr val="tx1"/>
                </a:solidFill>
                <a:latin typeface="+mn-lt"/>
                <a:ea typeface="+mn-ea"/>
                <a:cs typeface="+mn-cs"/>
              </a:defRPr>
            </a:lvl2pPr>
            <a:lvl3pPr marL="914400" defTabSz="914400" eaLnBrk="1" latinLnBrk="0" hangingPunct="1">
              <a:defRPr sz="1800" kern="1200">
                <a:solidFill>
                  <a:schemeClr val="tx1"/>
                </a:solidFill>
                <a:latin typeface="+mn-lt"/>
                <a:ea typeface="+mn-ea"/>
                <a:cs typeface="+mn-cs"/>
              </a:defRPr>
            </a:lvl3pPr>
            <a:lvl4pPr marL="1371600" defTabSz="914400" eaLnBrk="1" latinLnBrk="0" hangingPunct="1">
              <a:defRPr sz="1800" kern="1200">
                <a:solidFill>
                  <a:schemeClr val="tx1"/>
                </a:solidFill>
                <a:latin typeface="+mn-lt"/>
                <a:ea typeface="+mn-ea"/>
                <a:cs typeface="+mn-cs"/>
              </a:defRPr>
            </a:lvl4pPr>
            <a:lvl5pPr marL="1828800" defTabSz="914400" eaLnBrk="1" latinLnBrk="0" hangingPunct="1">
              <a:defRPr sz="1800" kern="1200">
                <a:solidFill>
                  <a:schemeClr val="tx1"/>
                </a:solidFill>
                <a:latin typeface="+mn-lt"/>
                <a:ea typeface="+mn-ea"/>
                <a:cs typeface="+mn-cs"/>
              </a:defRPr>
            </a:lvl5pPr>
            <a:lvl6pPr marL="2286000" defTabSz="914400" eaLnBrk="1" latinLnBrk="0" hangingPunct="1">
              <a:defRPr sz="1800" kern="1200">
                <a:solidFill>
                  <a:schemeClr val="tx1"/>
                </a:solidFill>
                <a:latin typeface="+mn-lt"/>
                <a:ea typeface="+mn-ea"/>
                <a:cs typeface="+mn-cs"/>
              </a:defRPr>
            </a:lvl6pPr>
            <a:lvl7pPr marL="2743200" defTabSz="914400" eaLnBrk="1" latinLnBrk="0" hangingPunct="1">
              <a:defRPr sz="1800" kern="1200">
                <a:solidFill>
                  <a:schemeClr val="tx1"/>
                </a:solidFill>
                <a:latin typeface="+mn-lt"/>
                <a:ea typeface="+mn-ea"/>
                <a:cs typeface="+mn-cs"/>
              </a:defRPr>
            </a:lvl7pPr>
            <a:lvl8pPr marL="3200400" defTabSz="914400" eaLnBrk="1" latinLnBrk="0" hangingPunct="1">
              <a:defRPr sz="1800" kern="1200">
                <a:solidFill>
                  <a:schemeClr val="tx1"/>
                </a:solidFill>
                <a:latin typeface="+mn-lt"/>
                <a:ea typeface="+mn-ea"/>
                <a:cs typeface="+mn-cs"/>
              </a:defRPr>
            </a:lvl8pPr>
            <a:lvl9pPr marL="3657600" defTabSz="914400" eaLnBrk="1" latinLnBrk="0" hangingPunct="1">
              <a:defRPr sz="1800" kern="1200">
                <a:solidFill>
                  <a:schemeClr val="tx1"/>
                </a:solidFill>
                <a:latin typeface="+mn-lt"/>
                <a:ea typeface="+mn-ea"/>
                <a:cs typeface="+mn-cs"/>
              </a:defRPr>
            </a:lvl9pPr>
          </a:lstStyle>
          <a:p>
            <a:r>
              <a:rPr lang="he-IL" b="0" dirty="0"/>
              <a:t>מטרות המחקר:</a:t>
            </a:r>
            <a:endParaRPr lang="en-IL" b="0" dirty="0"/>
          </a:p>
        </p:txBody>
      </p:sp>
      <p:sp>
        <p:nvSpPr>
          <p:cNvPr id="9" name="Google Shape;168;p22">
            <a:extLst>
              <a:ext uri="{FF2B5EF4-FFF2-40B4-BE49-F238E27FC236}">
                <a16:creationId xmlns:a16="http://schemas.microsoft.com/office/drawing/2014/main" id="{D9C38B58-DA50-4F26-AE0C-9989D2DC4E5C}"/>
              </a:ext>
            </a:extLst>
          </p:cNvPr>
          <p:cNvSpPr/>
          <p:nvPr/>
        </p:nvSpPr>
        <p:spPr>
          <a:xfrm>
            <a:off x="2262054" y="1618325"/>
            <a:ext cx="1977336" cy="953597"/>
          </a:xfrm>
          <a:prstGeom prst="rect">
            <a:avLst/>
          </a:prstGeom>
          <a:solidFill>
            <a:srgbClr val="D5F3FE"/>
          </a:solidFill>
          <a:ln>
            <a:noFill/>
          </a:ln>
        </p:spPr>
        <p:txBody>
          <a:bodyPr spcFirstLastPara="1" wrap="square" lIns="91425" tIns="91425" rIns="91425" bIns="91425" anchor="ctr" anchorCtr="0">
            <a:noAutofit/>
          </a:bodyPr>
          <a:lstStyle/>
          <a:p>
            <a:pPr algn="r" rtl="1"/>
            <a:r>
              <a:rPr lang="he-IL" dirty="0">
                <a:latin typeface="Calibri"/>
                <a:cs typeface="Calibri"/>
              </a:rPr>
              <a:t>בדיקת ההתמודדות עם אתגר השלמת מידע פונולוגי במילה לא-מנוקדת.</a:t>
            </a:r>
            <a:endParaRPr lang="en-US">
              <a:latin typeface="Calibri"/>
              <a:cs typeface="Calibri"/>
            </a:endParaRPr>
          </a:p>
        </p:txBody>
      </p:sp>
      <p:sp>
        <p:nvSpPr>
          <p:cNvPr id="10" name="Google Shape;168;p22">
            <a:extLst>
              <a:ext uri="{FF2B5EF4-FFF2-40B4-BE49-F238E27FC236}">
                <a16:creationId xmlns:a16="http://schemas.microsoft.com/office/drawing/2014/main" id="{03935D04-11FB-446F-89BC-0182876F8CE2}"/>
              </a:ext>
            </a:extLst>
          </p:cNvPr>
          <p:cNvSpPr/>
          <p:nvPr/>
        </p:nvSpPr>
        <p:spPr>
          <a:xfrm>
            <a:off x="467108" y="1618325"/>
            <a:ext cx="1698389" cy="953597"/>
          </a:xfrm>
          <a:prstGeom prst="rect">
            <a:avLst/>
          </a:prstGeom>
          <a:solidFill>
            <a:srgbClr val="D5F3FE"/>
          </a:solidFill>
          <a:ln>
            <a:noFill/>
          </a:ln>
        </p:spPr>
        <p:txBody>
          <a:bodyPr spcFirstLastPara="1" wrap="square" lIns="91425" tIns="91425" rIns="91425" bIns="91425" anchor="ctr" anchorCtr="0">
            <a:noAutofit/>
          </a:bodyPr>
          <a:lstStyle/>
          <a:p>
            <a:pPr algn="r" rtl="1"/>
            <a:endParaRPr lang="he-IL" dirty="0">
              <a:latin typeface="Calibri"/>
              <a:cs typeface="Calibri"/>
            </a:endParaRPr>
          </a:p>
          <a:p>
            <a:pPr algn="r" rtl="1"/>
            <a:endParaRPr lang="he-IL" dirty="0">
              <a:latin typeface="Calibri"/>
              <a:cs typeface="Calibri"/>
            </a:endParaRPr>
          </a:p>
          <a:p>
            <a:pPr algn="r" rtl="1"/>
            <a:r>
              <a:rPr lang="he-IL" dirty="0">
                <a:latin typeface="Calibri"/>
                <a:cs typeface="Calibri"/>
              </a:rPr>
              <a:t>בדיקת ההתמודדות </a:t>
            </a:r>
            <a:endParaRPr lang="he-IL" dirty="0"/>
          </a:p>
          <a:p>
            <a:pPr algn="r" rtl="1"/>
            <a:r>
              <a:rPr lang="he-IL" dirty="0">
                <a:latin typeface="Calibri"/>
                <a:cs typeface="Calibri"/>
              </a:rPr>
              <a:t>עם אתגר ההומוגרפיות.</a:t>
            </a:r>
            <a:br>
              <a:rPr lang="he-IL" dirty="0">
                <a:latin typeface="Calibri"/>
                <a:cs typeface="Calibri"/>
              </a:rPr>
            </a:br>
            <a:endParaRPr lang="he-IL" dirty="0">
              <a:latin typeface="Calibri"/>
              <a:cs typeface="Calibri"/>
            </a:endParaRPr>
          </a:p>
          <a:p>
            <a:pPr algn="r" rtl="1"/>
            <a:endParaRPr lang="en-US" dirty="0">
              <a:latin typeface="Calibri"/>
              <a:cs typeface="Calibri"/>
            </a:endParaRPr>
          </a:p>
        </p:txBody>
      </p:sp>
      <p:sp>
        <p:nvSpPr>
          <p:cNvPr id="12" name="תיבת טקסט 11">
            <a:extLst>
              <a:ext uri="{FF2B5EF4-FFF2-40B4-BE49-F238E27FC236}">
                <a16:creationId xmlns:a16="http://schemas.microsoft.com/office/drawing/2014/main" id="{8029E168-8D86-4109-AB88-5445FCDCF74A}"/>
              </a:ext>
            </a:extLst>
          </p:cNvPr>
          <p:cNvSpPr txBox="1"/>
          <p:nvPr/>
        </p:nvSpPr>
        <p:spPr>
          <a:xfrm>
            <a:off x="881306" y="3522156"/>
            <a:ext cx="3292173" cy="523220"/>
          </a:xfrm>
          <a:prstGeom prst="rect">
            <a:avLst/>
          </a:prstGeom>
          <a:noFill/>
        </p:spPr>
        <p:txBody>
          <a:bodyPr wrap="square" rtlCol="0">
            <a:spAutoFit/>
          </a:bodyPr>
          <a:lstStyle>
            <a:defPPr marR="0" lvl="0" algn="l" rtl="0">
              <a:lnSpc>
                <a:spcPct val="100000"/>
              </a:lnSpc>
              <a:spcBef>
                <a:spcPts val="0"/>
              </a:spcBef>
              <a:spcAft>
                <a:spcPts val="0"/>
              </a:spcAft>
            </a:defPPr>
            <a:lvl1pPr algn="r" rtl="1">
              <a:defRPr>
                <a:latin typeface="Calibri" panose="020F0502020204030204" pitchFamily="34" charset="0"/>
                <a:cs typeface="Calibri" panose="020F0502020204030204" pitchFamily="34" charset="0"/>
              </a:defRPr>
            </a:lvl1pPr>
          </a:lstStyle>
          <a:p>
            <a:r>
              <a:rPr lang="he-IL" dirty="0"/>
              <a:t>כלים:              מבדקים, </a:t>
            </a:r>
          </a:p>
          <a:p>
            <a:r>
              <a:rPr lang="he-IL" dirty="0"/>
              <a:t>שתוצאותיהם הובילו לבניית מודל ההתפתחות.</a:t>
            </a:r>
            <a:endParaRPr lang="en-IL" dirty="0"/>
          </a:p>
        </p:txBody>
      </p:sp>
      <p:sp>
        <p:nvSpPr>
          <p:cNvPr id="15" name="תיבת טקסט 14">
            <a:extLst>
              <a:ext uri="{FF2B5EF4-FFF2-40B4-BE49-F238E27FC236}">
                <a16:creationId xmlns:a16="http://schemas.microsoft.com/office/drawing/2014/main" id="{397C7C8F-BF08-48BD-9DC3-8631C2DD8BC6}"/>
              </a:ext>
            </a:extLst>
          </p:cNvPr>
          <p:cNvSpPr txBox="1"/>
          <p:nvPr/>
        </p:nvSpPr>
        <p:spPr>
          <a:xfrm>
            <a:off x="3068582" y="2937380"/>
            <a:ext cx="729182" cy="1107996"/>
          </a:xfrm>
          <a:prstGeom prst="rect">
            <a:avLst/>
          </a:prstGeom>
          <a:noFill/>
        </p:spPr>
        <p:txBody>
          <a:bodyPr wrap="square" rtlCol="0">
            <a:spAutoFit/>
          </a:bodyPr>
          <a:lstStyle/>
          <a:p>
            <a:pPr algn="r" rtl="1"/>
            <a:r>
              <a:rPr lang="he-IL" sz="6600" dirty="0">
                <a:solidFill>
                  <a:srgbClr val="0C58D3"/>
                </a:solidFill>
                <a:latin typeface="Britannic Bold" panose="020B0903060703020204" pitchFamily="34" charset="0"/>
                <a:cs typeface="Calibri" panose="020F0502020204030204" pitchFamily="34" charset="0"/>
              </a:rPr>
              <a:t>5</a:t>
            </a:r>
            <a:endParaRPr lang="en-IL" sz="6600" dirty="0">
              <a:solidFill>
                <a:srgbClr val="0C58D3"/>
              </a:solidFill>
              <a:latin typeface="Britannic Bold" panose="020B0903060703020204" pitchFamily="34" charset="0"/>
              <a:cs typeface="Calibri" panose="020F0502020204030204" pitchFamily="34" charset="0"/>
            </a:endParaRPr>
          </a:p>
        </p:txBody>
      </p:sp>
    </p:spTree>
    <p:extLst>
      <p:ext uri="{BB962C8B-B14F-4D97-AF65-F5344CB8AC3E}">
        <p14:creationId xmlns:p14="http://schemas.microsoft.com/office/powerpoint/2010/main" val="2746170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graphicFrame>
        <p:nvGraphicFramePr>
          <p:cNvPr id="2" name="טבלה 2">
            <a:extLst>
              <a:ext uri="{FF2B5EF4-FFF2-40B4-BE49-F238E27FC236}">
                <a16:creationId xmlns:a16="http://schemas.microsoft.com/office/drawing/2014/main" id="{13E64AC8-014D-4BC0-B03C-8ADC2D4F7DFA}"/>
              </a:ext>
            </a:extLst>
          </p:cNvPr>
          <p:cNvGraphicFramePr>
            <a:graphicFrameLocks noGrp="1"/>
          </p:cNvGraphicFramePr>
          <p:nvPr>
            <p:extLst>
              <p:ext uri="{D42A27DB-BD31-4B8C-83A1-F6EECF244321}">
                <p14:modId xmlns:p14="http://schemas.microsoft.com/office/powerpoint/2010/main" val="2785452965"/>
              </p:ext>
            </p:extLst>
          </p:nvPr>
        </p:nvGraphicFramePr>
        <p:xfrm>
          <a:off x="466567" y="571597"/>
          <a:ext cx="7694064" cy="4098851"/>
        </p:xfrm>
        <a:graphic>
          <a:graphicData uri="http://schemas.openxmlformats.org/drawingml/2006/table">
            <a:tbl>
              <a:tblPr firstRow="1" bandRow="1">
                <a:tableStyleId>{3B4B98B0-60AC-42C2-AFA5-B58CD77FA1E5}</a:tableStyleId>
              </a:tblPr>
              <a:tblGrid>
                <a:gridCol w="3464686">
                  <a:extLst>
                    <a:ext uri="{9D8B030D-6E8A-4147-A177-3AD203B41FA5}">
                      <a16:colId xmlns:a16="http://schemas.microsoft.com/office/drawing/2014/main" val="2480529974"/>
                    </a:ext>
                  </a:extLst>
                </a:gridCol>
                <a:gridCol w="3297179">
                  <a:extLst>
                    <a:ext uri="{9D8B030D-6E8A-4147-A177-3AD203B41FA5}">
                      <a16:colId xmlns:a16="http://schemas.microsoft.com/office/drawing/2014/main" val="3601674025"/>
                    </a:ext>
                  </a:extLst>
                </a:gridCol>
                <a:gridCol w="932199">
                  <a:extLst>
                    <a:ext uri="{9D8B030D-6E8A-4147-A177-3AD203B41FA5}">
                      <a16:colId xmlns:a16="http://schemas.microsoft.com/office/drawing/2014/main" val="2384529786"/>
                    </a:ext>
                  </a:extLst>
                </a:gridCol>
              </a:tblGrid>
              <a:tr h="370840">
                <a:tc>
                  <a:txBody>
                    <a:bodyPr/>
                    <a:lstStyle/>
                    <a:p>
                      <a:pPr algn="r" rtl="1"/>
                      <a:r>
                        <a:rPr lang="he-IL" sz="1050" dirty="0">
                          <a:latin typeface="Calibri" panose="020F0502020204030204" pitchFamily="34" charset="0"/>
                          <a:cs typeface="Calibri" panose="020F0502020204030204" pitchFamily="34" charset="0"/>
                        </a:rPr>
                        <a:t>הממצאים</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panose="020F0502020204030204" pitchFamily="34" charset="0"/>
                          <a:cs typeface="Calibri" panose="020F0502020204030204" pitchFamily="34" charset="0"/>
                        </a:rPr>
                        <a:t>המטרה</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panose="020F0502020204030204" pitchFamily="34" charset="0"/>
                          <a:cs typeface="Calibri" panose="020F0502020204030204" pitchFamily="34" charset="0"/>
                        </a:rPr>
                        <a:t>המבחן</a:t>
                      </a:r>
                      <a:endParaRPr lang="en-IL" sz="105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39349440"/>
                  </a:ext>
                </a:extLst>
              </a:tr>
              <a:tr h="1213411">
                <a:tc>
                  <a:txBody>
                    <a:bodyPr/>
                    <a:lstStyle/>
                    <a:p>
                      <a:pPr algn="r" rtl="1"/>
                      <a:r>
                        <a:rPr lang="he-IL" sz="1050" dirty="0">
                          <a:latin typeface="Calibri"/>
                          <a:cs typeface="Calibri"/>
                        </a:rPr>
                        <a:t>*ניצנים של פענוח מורפו-אורתוגרפי כבר בתחילת כיתה ב (30%). </a:t>
                      </a:r>
                      <a:endParaRPr lang="he-IL" sz="1050" dirty="0">
                        <a:latin typeface="Calibri" panose="020F0502020204030204" pitchFamily="34" charset="0"/>
                        <a:cs typeface="Calibri" panose="020F0502020204030204" pitchFamily="34" charset="0"/>
                      </a:endParaRPr>
                    </a:p>
                    <a:p>
                      <a:pPr algn="r" rtl="1"/>
                      <a:r>
                        <a:rPr lang="he-IL" sz="1050" dirty="0">
                          <a:latin typeface="Calibri" panose="020F0502020204030204" pitchFamily="34" charset="0"/>
                          <a:cs typeface="Calibri" panose="020F0502020204030204" pitchFamily="34" charset="0"/>
                        </a:rPr>
                        <a:t>*קפיצה בין תחילת כיתה ב לסופה (55%).</a:t>
                      </a:r>
                    </a:p>
                    <a:p>
                      <a:pPr algn="r" rtl="1"/>
                      <a:r>
                        <a:rPr lang="he-IL" sz="1050" dirty="0">
                          <a:latin typeface="Calibri"/>
                          <a:cs typeface="Calibri"/>
                        </a:rPr>
                        <a:t>*סוף כיתה ב הוא נקודת המפנה שאחריה עלייה הדרגתית בהתפתחות הזיהוי המורפו-אורתוגרפי. </a:t>
                      </a:r>
                    </a:p>
                    <a:p>
                      <a:pPr algn="r" rtl="1"/>
                      <a:r>
                        <a:rPr lang="he-IL" sz="1050" dirty="0">
                          <a:latin typeface="Calibri" panose="020F0502020204030204" pitchFamily="34" charset="0"/>
                          <a:cs typeface="Calibri" panose="020F0502020204030204" pitchFamily="34" charset="0"/>
                        </a:rPr>
                        <a:t>*גם אצל בוגרים מיומנים לא נמצאו 100% הצלחה. </a:t>
                      </a:r>
                      <a:endParaRPr lang="en-IL" sz="1050" dirty="0">
                        <a:latin typeface="Calibri" panose="020F0502020204030204" pitchFamily="34" charset="0"/>
                        <a:cs typeface="Calibri" panose="020F0502020204030204" pitchFamily="34" charset="0"/>
                      </a:endParaRPr>
                    </a:p>
                  </a:txBody>
                  <a:tcPr/>
                </a:tc>
                <a:tc>
                  <a:txBody>
                    <a:bodyPr/>
                    <a:lstStyle/>
                    <a:p>
                      <a:pPr algn="r" rtl="1"/>
                      <a:r>
                        <a:rPr lang="he-IL" sz="1050" dirty="0">
                          <a:latin typeface="Calibri"/>
                          <a:cs typeface="Calibri"/>
                        </a:rPr>
                        <a:t>א. בדיקת התפתחות הזיהוי המורפו-אורתוגרפי דרך הפענוח של 20 מילות תפל לא מנוקדות, כמו </a:t>
                      </a:r>
                      <a:r>
                        <a:rPr lang="he-IL" sz="1050" dirty="0" err="1">
                          <a:latin typeface="Calibri"/>
                          <a:cs typeface="Calibri"/>
                        </a:rPr>
                        <a:t>כלסן</a:t>
                      </a:r>
                      <a:r>
                        <a:rPr lang="he-IL" sz="1050" dirty="0">
                          <a:latin typeface="Calibri"/>
                          <a:cs typeface="Calibri"/>
                        </a:rPr>
                        <a:t>, </a:t>
                      </a:r>
                      <a:r>
                        <a:rPr lang="he-IL" sz="1050" dirty="0" err="1">
                          <a:latin typeface="Calibri"/>
                          <a:cs typeface="Calibri"/>
                        </a:rPr>
                        <a:t>מצטגחת</a:t>
                      </a:r>
                      <a:r>
                        <a:rPr lang="he-IL" sz="1050" dirty="0">
                          <a:latin typeface="Calibri"/>
                          <a:cs typeface="Calibri"/>
                        </a:rPr>
                        <a:t>, </a:t>
                      </a:r>
                      <a:r>
                        <a:rPr lang="he-IL" sz="1050" dirty="0" err="1">
                          <a:latin typeface="Calibri"/>
                          <a:cs typeface="Calibri"/>
                        </a:rPr>
                        <a:t>תקלומת</a:t>
                      </a:r>
                      <a:r>
                        <a:rPr lang="he-IL" sz="1050" dirty="0">
                          <a:latin typeface="Calibri"/>
                          <a:cs typeface="Calibri"/>
                        </a:rPr>
                        <a:t>. </a:t>
                      </a:r>
                      <a:endParaRPr lang="he-IL" sz="1050" dirty="0">
                        <a:latin typeface="Calibri" panose="020F0502020204030204" pitchFamily="34" charset="0"/>
                        <a:cs typeface="Calibri" panose="020F0502020204030204" pitchFamily="34" charset="0"/>
                      </a:endParaRPr>
                    </a:p>
                    <a:p>
                      <a:pPr algn="r" rtl="1"/>
                      <a:r>
                        <a:rPr lang="he-IL" sz="1050" dirty="0">
                          <a:latin typeface="Calibri"/>
                          <a:cs typeface="Calibri"/>
                        </a:rPr>
                        <a:t>לדוגמה, פענוח המילה תקלומת כ-</a:t>
                      </a:r>
                      <a:r>
                        <a:rPr lang="en-US" sz="1050" dirty="0">
                          <a:latin typeface="Calibri"/>
                          <a:cs typeface="Calibri"/>
                        </a:rPr>
                        <a:t>tiklomet </a:t>
                      </a:r>
                      <a:r>
                        <a:rPr lang="he-IL" sz="1050" dirty="0">
                          <a:latin typeface="Calibri"/>
                          <a:cs typeface="Calibri"/>
                        </a:rPr>
                        <a:t> משקף זיהוי מורפו-אורתוגרפי; הגיית אותה מילה כ-</a:t>
                      </a:r>
                      <a:r>
                        <a:rPr lang="en-US" sz="1050" dirty="0" err="1">
                          <a:latin typeface="Calibri"/>
                          <a:cs typeface="Calibri"/>
                        </a:rPr>
                        <a:t>takalumat</a:t>
                      </a:r>
                      <a:r>
                        <a:rPr lang="en-US" sz="1050" dirty="0">
                          <a:latin typeface="Calibri"/>
                          <a:cs typeface="Calibri"/>
                        </a:rPr>
                        <a:t> </a:t>
                      </a:r>
                      <a:r>
                        <a:rPr lang="he-IL" sz="1050" dirty="0">
                          <a:latin typeface="Calibri"/>
                          <a:cs typeface="Calibri"/>
                        </a:rPr>
                        <a:t> משקף פענוח שאינו מורפו-אורתוגרפי; הגיית אותה מילה כ-</a:t>
                      </a:r>
                      <a:r>
                        <a:rPr lang="en-US" sz="1050" dirty="0" err="1">
                          <a:latin typeface="Calibri"/>
                          <a:cs typeface="Calibri"/>
                        </a:rPr>
                        <a:t>takalama</a:t>
                      </a:r>
                      <a:r>
                        <a:rPr lang="en-US" sz="1050" dirty="0">
                          <a:latin typeface="Calibri"/>
                          <a:cs typeface="Calibri"/>
                        </a:rPr>
                        <a:t> </a:t>
                      </a:r>
                      <a:r>
                        <a:rPr lang="he-IL" sz="1050" dirty="0">
                          <a:latin typeface="Calibri"/>
                          <a:cs typeface="Calibri"/>
                        </a:rPr>
                        <a:t> היא פענוח שגוי (שאינו תואם את רצף האותיות הנתון). </a:t>
                      </a:r>
                      <a:endParaRPr lang="en-IL" sz="1050" dirty="0">
                        <a:latin typeface="Calibri" panose="020F0502020204030204" pitchFamily="34" charset="0"/>
                        <a:cs typeface="Calibri" panose="020F0502020204030204" pitchFamily="34" charset="0"/>
                      </a:endParaRPr>
                    </a:p>
                  </a:txBody>
                  <a:tcPr/>
                </a:tc>
                <a:tc rowSpan="2">
                  <a:txBody>
                    <a:bodyPr/>
                    <a:lstStyle/>
                    <a:p>
                      <a:pPr algn="r" rtl="1"/>
                      <a:r>
                        <a:rPr lang="he-IL" sz="1050" dirty="0">
                          <a:latin typeface="Calibri" panose="020F0502020204030204" pitchFamily="34" charset="0"/>
                          <a:cs typeface="Calibri" panose="020F0502020204030204" pitchFamily="34" charset="0"/>
                        </a:rPr>
                        <a:t>1. </a:t>
                      </a:r>
                    </a:p>
                    <a:p>
                      <a:pPr algn="r" rtl="1"/>
                      <a:r>
                        <a:rPr lang="he-IL" sz="1050" dirty="0">
                          <a:latin typeface="Calibri" panose="020F0502020204030204" pitchFamily="34" charset="0"/>
                          <a:cs typeface="Calibri" panose="020F0502020204030204" pitchFamily="34" charset="0"/>
                        </a:rPr>
                        <a:t>מבדק מילות תפל בודדות</a:t>
                      </a:r>
                    </a:p>
                    <a:p>
                      <a:pPr algn="r" rtl="1"/>
                      <a:endParaRPr lang="en-IL" sz="105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45695569"/>
                  </a:ext>
                </a:extLst>
              </a:tr>
              <a:tr h="685800">
                <a:tc>
                  <a:txBody>
                    <a:bodyPr/>
                    <a:lstStyle/>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*יתרון מובהק לידע על אותיות </a:t>
                      </a:r>
                      <a:r>
                        <a:rPr lang="he-IL" sz="1050" b="0" i="0" u="none" strike="noStrike" cap="none" dirty="0" err="1">
                          <a:solidFill>
                            <a:schemeClr val="tx1"/>
                          </a:solidFill>
                          <a:latin typeface="Calibri" panose="020F0502020204030204" pitchFamily="34" charset="0"/>
                          <a:ea typeface="+mn-ea"/>
                          <a:cs typeface="Calibri" panose="020F0502020204030204" pitchFamily="34" charset="0"/>
                          <a:sym typeface="Arial"/>
                        </a:rPr>
                        <a:t>בכ"פ</a:t>
                      </a:r>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ממוצע השגיאות בהנמכת תנועה היה גבוה (30%) לעומת ממוצע השגיאות באותיות </a:t>
                      </a:r>
                      <a:r>
                        <a:rPr lang="he-IL" sz="1050" b="0" i="0" u="none" strike="noStrike" cap="none" dirty="0" err="1">
                          <a:solidFill>
                            <a:schemeClr val="tx1"/>
                          </a:solidFill>
                          <a:latin typeface="Calibri" panose="020F0502020204030204" pitchFamily="34" charset="0"/>
                          <a:ea typeface="+mn-ea"/>
                          <a:cs typeface="Calibri" panose="020F0502020204030204" pitchFamily="34" charset="0"/>
                          <a:sym typeface="Arial"/>
                        </a:rPr>
                        <a:t>בכ"פ</a:t>
                      </a:r>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(11%).</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כבר בתחילת כיתה ב הגיעו התלמידים ל-86% הצלחה. </a:t>
                      </a:r>
                    </a:p>
                    <a:p>
                      <a:endParaRPr lang="en-IL" sz="1050" b="0" i="0" u="none" strike="noStrike" cap="none" dirty="0">
                        <a:solidFill>
                          <a:schemeClr val="tx1"/>
                        </a:solidFill>
                        <a:latin typeface="Calibri" panose="020F0502020204030204" pitchFamily="34" charset="0"/>
                        <a:ea typeface="+mn-ea"/>
                        <a:cs typeface="Calibri" panose="020F0502020204030204" pitchFamily="34" charset="0"/>
                        <a:sym typeface="Arial"/>
                      </a:endParaRPr>
                    </a:p>
                  </a:txBody>
                  <a:tcPr>
                    <a:solidFill>
                      <a:schemeClr val="accent1">
                        <a:lumMod val="20000"/>
                        <a:lumOff val="80000"/>
                      </a:schemeClr>
                    </a:solidFill>
                  </a:tcPr>
                </a:tc>
                <a:tc>
                  <a:txBody>
                    <a:bodyPr/>
                    <a:lstStyle/>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ב. בדיקת התפתחות הידע המורפו-פונולוגי:</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ידע על ההקשרים שאותיות </a:t>
                      </a:r>
                      <a:r>
                        <a:rPr lang="he-IL" sz="1050" b="0" i="0" u="none" strike="noStrike" cap="none" dirty="0" err="1">
                          <a:solidFill>
                            <a:schemeClr val="tx1"/>
                          </a:solidFill>
                          <a:latin typeface="Calibri" panose="020F0502020204030204" pitchFamily="34" charset="0"/>
                          <a:ea typeface="+mn-ea"/>
                          <a:cs typeface="Calibri" panose="020F0502020204030204" pitchFamily="34" charset="0"/>
                          <a:sym typeface="Arial"/>
                        </a:rPr>
                        <a:t>בכ"פ</a:t>
                      </a:r>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נהגות בהם כדגושות (בּ, פּ, כּ) או כרפות (ב, פ, כ).</a:t>
                      </a:r>
                    </a:p>
                    <a:p>
                      <a:pPr algn="r" rtl="1"/>
                      <a:r>
                        <a:rPr lang="he-IL" sz="1050" b="0" i="0" u="none" strike="noStrike" cap="none" dirty="0">
                          <a:solidFill>
                            <a:schemeClr val="tx1"/>
                          </a:solidFill>
                          <a:latin typeface="Calibri" panose="020F0502020204030204" pitchFamily="34" charset="0"/>
                          <a:ea typeface="+mn-ea"/>
                          <a:cs typeface="Calibri" panose="020F0502020204030204" pitchFamily="34" charset="0"/>
                          <a:sym typeface="Arial"/>
                        </a:rPr>
                        <a:t>- ידע על ההקשרים שנדרשת בהם הנמכת תנועה במילה.</a:t>
                      </a:r>
                      <a:endParaRPr lang="en-IL" sz="1050" b="0" i="0" u="none" strike="noStrike" cap="none" dirty="0">
                        <a:solidFill>
                          <a:schemeClr val="tx1"/>
                        </a:solidFill>
                        <a:latin typeface="Calibri" panose="020F0502020204030204" pitchFamily="34" charset="0"/>
                        <a:ea typeface="+mn-ea"/>
                        <a:cs typeface="Calibri" panose="020F0502020204030204" pitchFamily="34" charset="0"/>
                        <a:sym typeface="Arial"/>
                      </a:endParaRPr>
                    </a:p>
                  </a:txBody>
                  <a:tcPr>
                    <a:solidFill>
                      <a:schemeClr val="accent1">
                        <a:lumMod val="20000"/>
                        <a:lumOff val="80000"/>
                      </a:schemeClr>
                    </a:solidFill>
                  </a:tcPr>
                </a:tc>
                <a:tc vMerge="1">
                  <a:txBody>
                    <a:bodyPr/>
                    <a:lstStyle/>
                    <a:p>
                      <a:endParaRPr lang="en-IL"/>
                    </a:p>
                  </a:txBody>
                  <a:tcPr/>
                </a:tc>
                <a:extLst>
                  <a:ext uri="{0D108BD9-81ED-4DB2-BD59-A6C34878D82A}">
                    <a16:rowId xmlns:a16="http://schemas.microsoft.com/office/drawing/2014/main" val="343234478"/>
                  </a:ext>
                </a:extLst>
              </a:tr>
              <a:tr h="370840">
                <a:tc>
                  <a:txBody>
                    <a:bodyPr/>
                    <a:lstStyle/>
                    <a:p>
                      <a:pPr algn="r" rtl="1"/>
                      <a:r>
                        <a:rPr lang="he-IL" sz="1050" dirty="0">
                          <a:latin typeface="Calibri" panose="020F0502020204030204" pitchFamily="34" charset="0"/>
                          <a:cs typeface="Calibri" panose="020F0502020204030204" pitchFamily="34" charset="0"/>
                        </a:rPr>
                        <a:t>*הדפוס ההתפתחותי של פענוח מילה הומוגרפית קשור להתפתחות הידע על הגזירה  התניינית (גזירה משנית, גזירת מילה ממילה קיימת, לדוגמה גזירת "ראשוניוּת" מ"ראשוני").  הממצא מדגים את הקשר ההדוק בין הידע הלשוני לפענוח מילים. </a:t>
                      </a:r>
                      <a:endParaRPr lang="en-IL" sz="1050" dirty="0">
                        <a:latin typeface="Calibri" panose="020F0502020204030204" pitchFamily="34" charset="0"/>
                        <a:cs typeface="Calibri" panose="020F0502020204030204" pitchFamily="34" charset="0"/>
                      </a:endParaRPr>
                    </a:p>
                  </a:txBody>
                  <a:tcPr>
                    <a:solidFill>
                      <a:schemeClr val="bg1">
                        <a:alpha val="20000"/>
                      </a:schemeClr>
                    </a:solidFill>
                  </a:tcPr>
                </a:tc>
                <a:tc>
                  <a:txBody>
                    <a:bodyPr/>
                    <a:lstStyle/>
                    <a:p>
                      <a:pPr algn="r" rtl="1"/>
                      <a:r>
                        <a:rPr lang="he-IL" sz="1050" dirty="0">
                          <a:latin typeface="Calibri"/>
                          <a:cs typeface="Calibri"/>
                        </a:rPr>
                        <a:t>בדיקת היכולת לבצע זיהוי מורפו-תחבירי של מילת תפל הומוגרפית (משגף) המופיעה בארבעה משפטים שונים שכל אחד מייצג חלופת פענוח של המילה. </a:t>
                      </a:r>
                      <a:endParaRPr lang="en-IL" sz="1050" dirty="0">
                        <a:latin typeface="Calibri" panose="020F0502020204030204" pitchFamily="34" charset="0"/>
                        <a:cs typeface="Calibri" panose="020F0502020204030204" pitchFamily="34" charset="0"/>
                      </a:endParaRPr>
                    </a:p>
                  </a:txBody>
                  <a:tcPr>
                    <a:solidFill>
                      <a:schemeClr val="bg1">
                        <a:alpha val="20000"/>
                      </a:schemeClr>
                    </a:solidFill>
                  </a:tcPr>
                </a:tc>
                <a:tc>
                  <a:txBody>
                    <a:bodyPr/>
                    <a:lstStyle/>
                    <a:p>
                      <a:pPr algn="r" rtl="1"/>
                      <a:r>
                        <a:rPr lang="he-IL" sz="1050" dirty="0">
                          <a:latin typeface="Calibri" panose="020F0502020204030204" pitchFamily="34" charset="0"/>
                          <a:cs typeface="Calibri" panose="020F0502020204030204" pitchFamily="34" charset="0"/>
                        </a:rPr>
                        <a:t>2.</a:t>
                      </a:r>
                    </a:p>
                    <a:p>
                      <a:pPr algn="r" rtl="1"/>
                      <a:r>
                        <a:rPr lang="he-IL" sz="1050" dirty="0">
                          <a:latin typeface="Calibri" panose="020F0502020204030204" pitchFamily="34" charset="0"/>
                          <a:cs typeface="Calibri" panose="020F0502020204030204" pitchFamily="34" charset="0"/>
                        </a:rPr>
                        <a:t>מבדק </a:t>
                      </a:r>
                      <a:r>
                        <a:rPr lang="he-IL" sz="1050" dirty="0" err="1">
                          <a:latin typeface="Calibri" panose="020F0502020204030204" pitchFamily="34" charset="0"/>
                          <a:cs typeface="Calibri" panose="020F0502020204030204" pitchFamily="34" charset="0"/>
                        </a:rPr>
                        <a:t>המשגף</a:t>
                      </a:r>
                      <a:endParaRPr lang="en-IL" sz="1050" dirty="0">
                        <a:latin typeface="Calibri" panose="020F0502020204030204" pitchFamily="34" charset="0"/>
                        <a:cs typeface="Calibri" panose="020F0502020204030204" pitchFamily="34" charset="0"/>
                      </a:endParaRPr>
                    </a:p>
                  </a:txBody>
                  <a:tcPr>
                    <a:solidFill>
                      <a:schemeClr val="bg1">
                        <a:alpha val="20000"/>
                      </a:schemeClr>
                    </a:solidFill>
                  </a:tcPr>
                </a:tc>
                <a:extLst>
                  <a:ext uri="{0D108BD9-81ED-4DB2-BD59-A6C34878D82A}">
                    <a16:rowId xmlns:a16="http://schemas.microsoft.com/office/drawing/2014/main" val="4002402934"/>
                  </a:ext>
                </a:extLst>
              </a:tr>
              <a:tr h="370840">
                <a:tc>
                  <a:txBody>
                    <a:bodyPr/>
                    <a:lstStyle/>
                    <a:p>
                      <a:pPr algn="r" rtl="1"/>
                      <a:r>
                        <a:rPr lang="he-IL" sz="1050" dirty="0">
                          <a:latin typeface="Calibri" panose="020F0502020204030204" pitchFamily="34" charset="0"/>
                          <a:cs typeface="Calibri" panose="020F0502020204030204" pitchFamily="34" charset="0"/>
                        </a:rPr>
                        <a:t>*היכולת למצוא חלופות רבות למילה הומוגרפית מתפתחת בהדרגה.</a:t>
                      </a:r>
                    </a:p>
                    <a:p>
                      <a:pPr algn="r" rtl="1"/>
                      <a:r>
                        <a:rPr lang="he-IL" sz="1050" dirty="0">
                          <a:latin typeface="Calibri" panose="020F0502020204030204" pitchFamily="34" charset="0"/>
                          <a:cs typeface="Calibri" panose="020F0502020204030204" pitchFamily="34" charset="0"/>
                        </a:rPr>
                        <a:t>*אפשר לזהות שתי קפיצות התפתחותיות באיתור החלופה המורכבת (חלופה מורכבת  למילה ההומוגרפית חושב היא חֻשַב, צורת הסביל) : בין כיתה ד לכיתה ז ובין כיתה ז לכיתה יא. </a:t>
                      </a:r>
                    </a:p>
                    <a:p>
                      <a:pPr algn="r" rtl="1"/>
                      <a:r>
                        <a:rPr lang="he-IL" sz="1050" dirty="0">
                          <a:latin typeface="Calibri" panose="020F0502020204030204" pitchFamily="34" charset="0"/>
                          <a:cs typeface="Calibri" panose="020F0502020204030204" pitchFamily="34" charset="0"/>
                        </a:rPr>
                        <a:t>* ממצא זה קושר את התפתחות הידע הלשוני עם יכולת הקריאה. </a:t>
                      </a:r>
                      <a:endParaRPr lang="en-IL" sz="1050" dirty="0">
                        <a:latin typeface="Calibri" panose="020F0502020204030204" pitchFamily="34" charset="0"/>
                        <a:cs typeface="Calibri" panose="020F0502020204030204" pitchFamily="34" charset="0"/>
                      </a:endParaRPr>
                    </a:p>
                  </a:txBody>
                  <a:tcPr>
                    <a:solidFill>
                      <a:schemeClr val="accent1">
                        <a:lumMod val="20000"/>
                        <a:lumOff val="80000"/>
                      </a:schemeClr>
                    </a:solidFill>
                  </a:tcPr>
                </a:tc>
                <a:tc>
                  <a:txBody>
                    <a:bodyPr/>
                    <a:lstStyle/>
                    <a:p>
                      <a:pPr algn="r" rtl="1"/>
                      <a:r>
                        <a:rPr lang="he-IL" sz="1050" dirty="0">
                          <a:latin typeface="Calibri" panose="020F0502020204030204" pitchFamily="34" charset="0"/>
                          <a:cs typeface="Calibri" panose="020F0502020204030204" pitchFamily="34" charset="0"/>
                        </a:rPr>
                        <a:t>בדיקת היכולת לאתר את מרב החלופות למילים הומוגרפיות שיש להן חלופות רבות ופשוטות (לדוגמה, המילה ההומוגרפית "יבשה" יכולה להיקרא יַבָּשָה, יְבֵשָׁה, יַבְשָה או יִבְּשָה) או רק שתי חלופות שאחת מהן במבנה מורפולוגי מורכב. </a:t>
                      </a:r>
                      <a:endParaRPr lang="en-IL" sz="1050" dirty="0">
                        <a:latin typeface="Calibri" panose="020F0502020204030204" pitchFamily="34" charset="0"/>
                        <a:cs typeface="Calibri" panose="020F0502020204030204" pitchFamily="34" charset="0"/>
                      </a:endParaRPr>
                    </a:p>
                  </a:txBody>
                  <a:tcPr>
                    <a:solidFill>
                      <a:schemeClr val="accent1">
                        <a:lumMod val="20000"/>
                        <a:lumOff val="80000"/>
                      </a:schemeClr>
                    </a:solidFill>
                  </a:tcPr>
                </a:tc>
                <a:tc>
                  <a:txBody>
                    <a:bodyPr/>
                    <a:lstStyle/>
                    <a:p>
                      <a:pPr algn="r" rtl="1"/>
                      <a:r>
                        <a:rPr lang="he-IL" sz="1050" dirty="0">
                          <a:latin typeface="Calibri" panose="020F0502020204030204" pitchFamily="34" charset="0"/>
                          <a:cs typeface="Calibri" panose="020F0502020204030204" pitchFamily="34" charset="0"/>
                        </a:rPr>
                        <a:t>3.</a:t>
                      </a:r>
                    </a:p>
                    <a:p>
                      <a:pPr algn="r" rtl="1"/>
                      <a:r>
                        <a:rPr lang="he-IL" sz="1050" dirty="0">
                          <a:latin typeface="Calibri" panose="020F0502020204030204" pitchFamily="34" charset="0"/>
                          <a:cs typeface="Calibri" panose="020F0502020204030204" pitchFamily="34" charset="0"/>
                        </a:rPr>
                        <a:t>מבדק גמישות </a:t>
                      </a:r>
                      <a:r>
                        <a:rPr lang="he-IL" sz="1050" dirty="0" err="1">
                          <a:latin typeface="Calibri" panose="020F0502020204030204" pitchFamily="34" charset="0"/>
                          <a:cs typeface="Calibri" panose="020F0502020204030204" pitchFamily="34" charset="0"/>
                        </a:rPr>
                        <a:t>אורתו</a:t>
                      </a:r>
                      <a:r>
                        <a:rPr lang="he-IL" sz="1050" dirty="0">
                          <a:latin typeface="Calibri" panose="020F0502020204030204" pitchFamily="34" charset="0"/>
                          <a:cs typeface="Calibri" panose="020F0502020204030204" pitchFamily="34" charset="0"/>
                        </a:rPr>
                        <a:t>-</a:t>
                      </a:r>
                    </a:p>
                    <a:p>
                      <a:pPr algn="r" rtl="1"/>
                      <a:r>
                        <a:rPr lang="he-IL" sz="1050" dirty="0">
                          <a:latin typeface="Calibri" panose="020F0502020204030204" pitchFamily="34" charset="0"/>
                          <a:cs typeface="Calibri" panose="020F0502020204030204" pitchFamily="34" charset="0"/>
                        </a:rPr>
                        <a:t>גרפית</a:t>
                      </a:r>
                      <a:endParaRPr lang="en-IL" sz="1050" dirty="0">
                        <a:latin typeface="Calibri" panose="020F0502020204030204" pitchFamily="34" charset="0"/>
                        <a:cs typeface="Calibri" panose="020F0502020204030204" pitchFamily="34" charset="0"/>
                      </a:endParaRPr>
                    </a:p>
                  </a:txBody>
                  <a:tcPr>
                    <a:solidFill>
                      <a:schemeClr val="accent1">
                        <a:lumMod val="20000"/>
                        <a:lumOff val="80000"/>
                      </a:schemeClr>
                    </a:solidFill>
                  </a:tcPr>
                </a:tc>
                <a:extLst>
                  <a:ext uri="{0D108BD9-81ED-4DB2-BD59-A6C34878D82A}">
                    <a16:rowId xmlns:a16="http://schemas.microsoft.com/office/drawing/2014/main" val="1263291113"/>
                  </a:ext>
                </a:extLst>
              </a:tr>
            </a:tbl>
          </a:graphicData>
        </a:graphic>
      </p:graphicFrame>
      <p:sp>
        <p:nvSpPr>
          <p:cNvPr id="13" name="תיבת טקסט 12">
            <a:extLst>
              <a:ext uri="{FF2B5EF4-FFF2-40B4-BE49-F238E27FC236}">
                <a16:creationId xmlns:a16="http://schemas.microsoft.com/office/drawing/2014/main" id="{09536BA5-5473-44C6-8340-7B9918090856}"/>
              </a:ext>
            </a:extLst>
          </p:cNvPr>
          <p:cNvSpPr txBox="1"/>
          <p:nvPr/>
        </p:nvSpPr>
        <p:spPr>
          <a:xfrm>
            <a:off x="4868458" y="208725"/>
            <a:ext cx="3292173" cy="307777"/>
          </a:xfrm>
          <a:prstGeom prst="rect">
            <a:avLst/>
          </a:prstGeom>
          <a:noFill/>
        </p:spPr>
        <p:txBody>
          <a:bodyPr wrap="square" rtlCol="0">
            <a:spAutoFit/>
          </a:bodyPr>
          <a:lstStyle>
            <a:defPPr marR="0" lvl="0" algn="l" rtl="0">
              <a:lnSpc>
                <a:spcPct val="100000"/>
              </a:lnSpc>
              <a:spcBef>
                <a:spcPts val="0"/>
              </a:spcBef>
              <a:spcAft>
                <a:spcPts val="0"/>
              </a:spcAft>
            </a:defPPr>
            <a:lvl1pPr algn="r" rtl="1">
              <a:defRPr>
                <a:latin typeface="Calibri" panose="020F0502020204030204" pitchFamily="34" charset="0"/>
                <a:cs typeface="Calibri" panose="020F0502020204030204" pitchFamily="34" charset="0"/>
              </a:defRPr>
            </a:lvl1pPr>
          </a:lstStyle>
          <a:p>
            <a:r>
              <a:rPr lang="he-IL" b="1" dirty="0"/>
              <a:t>המבדקים:</a:t>
            </a:r>
            <a:endParaRPr lang="en-IL" dirty="0"/>
          </a:p>
        </p:txBody>
      </p:sp>
      <p:sp>
        <p:nvSpPr>
          <p:cNvPr id="16" name="תיבת טקסט 15">
            <a:extLst>
              <a:ext uri="{FF2B5EF4-FFF2-40B4-BE49-F238E27FC236}">
                <a16:creationId xmlns:a16="http://schemas.microsoft.com/office/drawing/2014/main" id="{40F2FB55-5B1F-44A1-8C97-05B51512783C}"/>
              </a:ext>
            </a:extLst>
          </p:cNvPr>
          <p:cNvSpPr txBox="1"/>
          <p:nvPr/>
        </p:nvSpPr>
        <p:spPr>
          <a:xfrm>
            <a:off x="604039" y="297828"/>
            <a:ext cx="2339395" cy="246221"/>
          </a:xfrm>
          <a:prstGeom prst="rect">
            <a:avLst/>
          </a:prstGeom>
          <a:noFill/>
        </p:spPr>
        <p:txBody>
          <a:bodyPr wrap="square">
            <a:spAutoFit/>
          </a:bodyPr>
          <a:lstStyle/>
          <a:p>
            <a:r>
              <a:rPr lang="he-IL" sz="1000" dirty="0">
                <a:latin typeface="Calibri" panose="020F0502020204030204" pitchFamily="34" charset="0"/>
                <a:cs typeface="Calibri" panose="020F0502020204030204" pitchFamily="34" charset="0"/>
              </a:rPr>
              <a:t>כאן יוצגו ארבעה מחמשת המבדקים</a:t>
            </a:r>
            <a:endParaRPr lang="en-IL" sz="1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321842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B02782ECC6F74B9C2C1CC01F2BA25F" ma:contentTypeVersion="11" ma:contentTypeDescription="Create a new document." ma:contentTypeScope="" ma:versionID="871595661660a9151827360f77748a94">
  <xsd:schema xmlns:xsd="http://www.w3.org/2001/XMLSchema" xmlns:xs="http://www.w3.org/2001/XMLSchema" xmlns:p="http://schemas.microsoft.com/office/2006/metadata/properties" xmlns:ns2="e80b6979-5646-4e71-8be2-624790abfb1c" xmlns:ns3="3715777f-8981-461c-804d-afa93fd342d3" targetNamespace="http://schemas.microsoft.com/office/2006/metadata/properties" ma:root="true" ma:fieldsID="3136ad4c79696929693e45ca7d3c4da8" ns2:_="" ns3:_="">
    <xsd:import namespace="e80b6979-5646-4e71-8be2-624790abfb1c"/>
    <xsd:import namespace="3715777f-8981-461c-804d-afa93fd342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0b6979-5646-4e71-8be2-624790abfb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15777f-8981-461c-804d-afa93fd342d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3715777f-8981-461c-804d-afa93fd342d3">
      <UserInfo>
        <DisplayName>Tal Livne</DisplayName>
        <AccountId>10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E51FDE-32B0-40D4-ACB4-9BE348A2D3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0b6979-5646-4e71-8be2-624790abfb1c"/>
    <ds:schemaRef ds:uri="3715777f-8981-461c-804d-afa93fd34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60E4B1-FF7F-4012-B7EA-CD3C519A87E2}">
  <ds:schemaRefs>
    <ds:schemaRef ds:uri="http://schemas.microsoft.com/office/2006/documentManagement/types"/>
    <ds:schemaRef ds:uri="http://purl.org/dc/dcmitype/"/>
    <ds:schemaRef ds:uri="3715777f-8981-461c-804d-afa93fd342d3"/>
    <ds:schemaRef ds:uri="http://purl.org/dc/elements/1.1/"/>
    <ds:schemaRef ds:uri="http://schemas.microsoft.com/office/2006/metadata/properties"/>
    <ds:schemaRef ds:uri="e80b6979-5646-4e71-8be2-624790abfb1c"/>
    <ds:schemaRef ds:uri="http://schemas.microsoft.com/office/infopath/2007/PartnerControl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92E72A4-BDFA-4D41-B877-8DA4841B71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4280</TotalTime>
  <Words>1765</Words>
  <Application>Microsoft Office PowerPoint</Application>
  <PresentationFormat>On-screen Show (16:9)</PresentationFormat>
  <Paragraphs>140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Assistant</vt:lpstr>
      <vt:lpstr>Britannic Bold</vt:lpstr>
      <vt:lpstr>Calibri</vt:lpstr>
      <vt:lpstr>Simple Light</vt:lpstr>
      <vt:lpstr>PowerPoint Presentation</vt:lpstr>
      <vt:lpstr>הקריאה בעברית</vt:lpstr>
      <vt:lpstr>רכישת הקריאה במערכות כתב אלפבתיות </vt:lpstr>
      <vt:lpstr>PowerPoint Presentation</vt:lpstr>
      <vt:lpstr>PowerPoint Presentation</vt:lpstr>
      <vt:lpstr>האופי המורפו-אורתוגרפי של המילה העברית הכתובה </vt:lpstr>
      <vt:lpstr>האופי ההומוגרפי של המילה הכתובה הלא-מנוקדת</vt:lpstr>
      <vt:lpstr>המחקר</vt:lpstr>
      <vt:lpstr>PowerPoint Presentation</vt:lpstr>
      <vt:lpstr>PowerPoint Presentation</vt:lpstr>
      <vt:lpstr>מודל התפתחותי לתיאור רכישת הקריאה בעברית  </vt:lpstr>
      <vt:lpstr>PowerPoint Presentation</vt:lpstr>
      <vt:lpstr>סיכום: קריאה מיומנת ויעילה בעברית - מהי?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 Mintz</dc:creator>
  <cp:lastModifiedBy>Tal Livne</cp:lastModifiedBy>
  <cp:revision>336</cp:revision>
  <dcterms:modified xsi:type="dcterms:W3CDTF">2022-01-12T08:21:54Z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0x010100CDB02782ECC6F74B9C2C1CC01F2BA25F</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ies>
</file>