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0"/>
  </p:notesMasterIdLst>
  <p:sldIdLst>
    <p:sldId id="256" r:id="rId5"/>
    <p:sldId id="257" r:id="rId6"/>
    <p:sldId id="261" r:id="rId7"/>
    <p:sldId id="269" r:id="rId8"/>
    <p:sldId id="259" r:id="rId9"/>
    <p:sldId id="282" r:id="rId10"/>
    <p:sldId id="290" r:id="rId11"/>
    <p:sldId id="288" r:id="rId12"/>
    <p:sldId id="291" r:id="rId13"/>
    <p:sldId id="283" r:id="rId14"/>
    <p:sldId id="292" r:id="rId15"/>
    <p:sldId id="289" r:id="rId16"/>
    <p:sldId id="286" r:id="rId17"/>
    <p:sldId id="293" r:id="rId18"/>
    <p:sldId id="281" r:id="rId19"/>
  </p:sldIdLst>
  <p:sldSz cx="9144000" cy="5143500" type="screen16x9"/>
  <p:notesSz cx="6858000" cy="9144000"/>
  <p:embeddedFontLst>
    <p:embeddedFont>
      <p:font typeface="Assistant ExtraLight" pitchFamily="2" charset="-79"/>
      <p:regular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elet Rose" initials="AR" lastIdx="4" clrIdx="0"/>
  <p:cmAuthor id="2" name="Tal Livne" initials="T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788"/>
    <a:srgbClr val="0944A1"/>
    <a:srgbClr val="0F4937"/>
    <a:srgbClr val="961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BBAA4-ADA6-417F-8CE6-E0B4F592BB5D}" v="1" dt="2021-11-21T08:35:09.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88" autoAdjust="0"/>
  </p:normalViewPr>
  <p:slideViewPr>
    <p:cSldViewPr snapToGrid="0">
      <p:cViewPr varScale="1">
        <p:scale>
          <a:sx n="83" d="100"/>
          <a:sy n="83" d="100"/>
        </p:scale>
        <p:origin x="800" y="5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59F1F-46C8-491E-9056-58947CC20C88}" type="doc">
      <dgm:prSet loTypeId="urn:microsoft.com/office/officeart/2005/8/layout/chevron1" loCatId="process" qsTypeId="urn:microsoft.com/office/officeart/2005/8/quickstyle/simple1" qsCatId="simple" csTypeId="urn:microsoft.com/office/officeart/2005/8/colors/accent1_2" csCatId="accent1" phldr="1"/>
      <dgm:spPr/>
    </dgm:pt>
    <dgm:pt modelId="{71C76EBB-0D05-459B-990B-17E54863635D}">
      <dgm:prSet phldrT="[Text]"/>
      <dgm:spPr>
        <a:solidFill>
          <a:schemeClr val="bg1"/>
        </a:solidFill>
        <a:ln w="12700">
          <a:solidFill>
            <a:srgbClr val="0070C0"/>
          </a:solidFill>
        </a:ln>
      </dgm:spPr>
      <dgm:t>
        <a:bodyPr/>
        <a:lstStyle/>
        <a:p>
          <a:pPr rtl="1"/>
          <a:r>
            <a:rPr lang="he-IL" dirty="0">
              <a:solidFill>
                <a:schemeClr val="accent1">
                  <a:lumMod val="75000"/>
                </a:schemeClr>
              </a:solidFill>
              <a:latin typeface="Calibri" panose="020F0502020204030204" pitchFamily="34" charset="0"/>
              <a:cs typeface="Calibri" panose="020F0502020204030204" pitchFamily="34" charset="0"/>
            </a:rPr>
            <a:t>סוף המאה ה-19</a:t>
          </a:r>
        </a:p>
      </dgm:t>
    </dgm:pt>
    <dgm:pt modelId="{B7AB4692-FE73-4BBC-953C-0D813AB7D03F}" type="parTrans" cxnId="{65AE40A7-99CE-4223-8365-2D7778204187}">
      <dgm:prSet/>
      <dgm:spPr/>
      <dgm:t>
        <a:bodyPr/>
        <a:lstStyle/>
        <a:p>
          <a:pPr rtl="1"/>
          <a:endParaRPr lang="he-IL"/>
        </a:p>
      </dgm:t>
    </dgm:pt>
    <dgm:pt modelId="{D008FAA2-45C3-4E71-8548-0C59378AC922}" type="sibTrans" cxnId="{65AE40A7-99CE-4223-8365-2D7778204187}">
      <dgm:prSet/>
      <dgm:spPr/>
      <dgm:t>
        <a:bodyPr/>
        <a:lstStyle/>
        <a:p>
          <a:pPr rtl="1"/>
          <a:endParaRPr lang="he-IL"/>
        </a:p>
      </dgm:t>
    </dgm:pt>
    <dgm:pt modelId="{87374A53-26C1-4378-B769-554735899C81}">
      <dgm:prSet phldrT="[Text]"/>
      <dgm:spPr>
        <a:solidFill>
          <a:schemeClr val="bg1"/>
        </a:solidFill>
        <a:ln w="12700">
          <a:solidFill>
            <a:srgbClr val="0070C0"/>
          </a:solidFill>
        </a:ln>
      </dgm:spPr>
      <dgm:t>
        <a:bodyPr/>
        <a:lstStyle/>
        <a:p>
          <a:pPr rtl="1"/>
          <a:r>
            <a:rPr lang="he-IL" dirty="0">
              <a:solidFill>
                <a:schemeClr val="accent1">
                  <a:lumMod val="75000"/>
                </a:schemeClr>
              </a:solidFill>
              <a:latin typeface="Calibri" panose="020F0502020204030204" pitchFamily="34" charset="0"/>
              <a:cs typeface="Calibri" panose="020F0502020204030204" pitchFamily="34" charset="0"/>
            </a:rPr>
            <a:t>תחילת המאה ה-20</a:t>
          </a:r>
        </a:p>
      </dgm:t>
    </dgm:pt>
    <dgm:pt modelId="{C8177A2B-D776-457D-8239-7C1C0CDC4E76}" type="parTrans" cxnId="{8A2DC8A2-8AA3-4790-AE0E-2A94707D1FD1}">
      <dgm:prSet/>
      <dgm:spPr/>
      <dgm:t>
        <a:bodyPr/>
        <a:lstStyle/>
        <a:p>
          <a:pPr rtl="1"/>
          <a:endParaRPr lang="he-IL"/>
        </a:p>
      </dgm:t>
    </dgm:pt>
    <dgm:pt modelId="{B60136C8-5237-4067-A5B2-76875A3718B5}" type="sibTrans" cxnId="{8A2DC8A2-8AA3-4790-AE0E-2A94707D1FD1}">
      <dgm:prSet/>
      <dgm:spPr/>
      <dgm:t>
        <a:bodyPr/>
        <a:lstStyle/>
        <a:p>
          <a:pPr rtl="1"/>
          <a:endParaRPr lang="he-IL"/>
        </a:p>
      </dgm:t>
    </dgm:pt>
    <dgm:pt modelId="{23B02ACA-3068-4FFC-A1BA-65BFF64E3B9C}">
      <dgm:prSet phldrT="[Text]"/>
      <dgm:spPr>
        <a:solidFill>
          <a:schemeClr val="bg1"/>
        </a:solidFill>
        <a:ln w="12700">
          <a:solidFill>
            <a:srgbClr val="0070C0"/>
          </a:solidFill>
        </a:ln>
      </dgm:spPr>
      <dgm:t>
        <a:bodyPr/>
        <a:lstStyle/>
        <a:p>
          <a:pPr rtl="1"/>
          <a:r>
            <a:rPr lang="he-IL" dirty="0">
              <a:solidFill>
                <a:schemeClr val="accent1">
                  <a:lumMod val="75000"/>
                </a:schemeClr>
              </a:solidFill>
              <a:latin typeface="Calibri" panose="020F0502020204030204" pitchFamily="34" charset="0"/>
              <a:cs typeface="Calibri" panose="020F0502020204030204" pitchFamily="34" charset="0"/>
            </a:rPr>
            <a:t>שנות ה- </a:t>
          </a:r>
          <a:br>
            <a:rPr lang="en-US" dirty="0">
              <a:solidFill>
                <a:schemeClr val="accent1">
                  <a:lumMod val="75000"/>
                </a:schemeClr>
              </a:solidFill>
              <a:latin typeface="Calibri" panose="020F0502020204030204" pitchFamily="34" charset="0"/>
              <a:cs typeface="Calibri" panose="020F0502020204030204" pitchFamily="34" charset="0"/>
            </a:rPr>
          </a:br>
          <a:r>
            <a:rPr lang="he-IL" dirty="0">
              <a:solidFill>
                <a:schemeClr val="accent1">
                  <a:lumMod val="75000"/>
                </a:schemeClr>
              </a:solidFill>
              <a:latin typeface="Calibri" panose="020F0502020204030204" pitchFamily="34" charset="0"/>
              <a:cs typeface="Calibri" panose="020F0502020204030204" pitchFamily="34" charset="0"/>
            </a:rPr>
            <a:t>50-60</a:t>
          </a:r>
        </a:p>
      </dgm:t>
    </dgm:pt>
    <dgm:pt modelId="{00491744-D5ED-4654-9F85-92FD0C53261A}" type="parTrans" cxnId="{7CC05026-405D-4698-9D65-253520B96ED9}">
      <dgm:prSet/>
      <dgm:spPr/>
      <dgm:t>
        <a:bodyPr/>
        <a:lstStyle/>
        <a:p>
          <a:pPr rtl="1"/>
          <a:endParaRPr lang="he-IL"/>
        </a:p>
      </dgm:t>
    </dgm:pt>
    <dgm:pt modelId="{9250627F-749A-4044-9571-6F041642E9B5}" type="sibTrans" cxnId="{7CC05026-405D-4698-9D65-253520B96ED9}">
      <dgm:prSet/>
      <dgm:spPr/>
      <dgm:t>
        <a:bodyPr/>
        <a:lstStyle/>
        <a:p>
          <a:pPr rtl="1"/>
          <a:endParaRPr lang="he-IL"/>
        </a:p>
      </dgm:t>
    </dgm:pt>
    <dgm:pt modelId="{2DB4F316-DAD2-40A0-BBF0-96D216AAF0C0}">
      <dgm:prSet phldrT="[Text]"/>
      <dgm:spPr>
        <a:solidFill>
          <a:schemeClr val="bg1"/>
        </a:solidFill>
        <a:ln w="12700">
          <a:solidFill>
            <a:srgbClr val="0070C0"/>
          </a:solidFill>
        </a:ln>
      </dgm:spPr>
      <dgm:t>
        <a:bodyPr/>
        <a:lstStyle/>
        <a:p>
          <a:pPr rtl="1"/>
          <a:r>
            <a:rPr lang="he-IL" dirty="0">
              <a:solidFill>
                <a:schemeClr val="accent1">
                  <a:lumMod val="75000"/>
                </a:schemeClr>
              </a:solidFill>
              <a:latin typeface="Calibri" panose="020F0502020204030204" pitchFamily="34" charset="0"/>
              <a:cs typeface="Calibri" panose="020F0502020204030204" pitchFamily="34" charset="0"/>
            </a:rPr>
            <a:t>סוף המאה ה-20</a:t>
          </a:r>
        </a:p>
      </dgm:t>
    </dgm:pt>
    <dgm:pt modelId="{AA3ACD92-3872-44A3-9C8E-BDD566529B34}" type="parTrans" cxnId="{A5B8B5FA-0227-406B-A0C1-1842A6DFEF65}">
      <dgm:prSet/>
      <dgm:spPr/>
      <dgm:t>
        <a:bodyPr/>
        <a:lstStyle/>
        <a:p>
          <a:pPr rtl="1"/>
          <a:endParaRPr lang="he-IL"/>
        </a:p>
      </dgm:t>
    </dgm:pt>
    <dgm:pt modelId="{9EB218A4-33A3-45F0-BF24-93DC02F8D7C1}" type="sibTrans" cxnId="{A5B8B5FA-0227-406B-A0C1-1842A6DFEF65}">
      <dgm:prSet/>
      <dgm:spPr/>
      <dgm:t>
        <a:bodyPr/>
        <a:lstStyle/>
        <a:p>
          <a:pPr rtl="1"/>
          <a:endParaRPr lang="he-IL"/>
        </a:p>
      </dgm:t>
    </dgm:pt>
    <dgm:pt modelId="{E8F7A370-16CC-4EF8-88D1-AC16C9471A87}">
      <dgm:prSet phldrT="[Text]"/>
      <dgm:spPr>
        <a:solidFill>
          <a:schemeClr val="bg1"/>
        </a:solidFill>
        <a:ln w="12700">
          <a:solidFill>
            <a:srgbClr val="0070C0"/>
          </a:solidFill>
        </a:ln>
      </dgm:spPr>
      <dgm:t>
        <a:bodyPr/>
        <a:lstStyle/>
        <a:p>
          <a:pPr rtl="1"/>
          <a:r>
            <a:rPr lang="he-IL" dirty="0">
              <a:solidFill>
                <a:schemeClr val="accent1">
                  <a:lumMod val="75000"/>
                </a:schemeClr>
              </a:solidFill>
              <a:latin typeface="Calibri" panose="020F0502020204030204" pitchFamily="34" charset="0"/>
              <a:cs typeface="Calibri" panose="020F0502020204030204" pitchFamily="34" charset="0"/>
            </a:rPr>
            <a:t>תחילת המאה ה-21</a:t>
          </a:r>
        </a:p>
      </dgm:t>
    </dgm:pt>
    <dgm:pt modelId="{405B9879-1FE6-4AC7-A28B-F6B9088C33C2}" type="parTrans" cxnId="{1844807B-B011-4D68-9364-BBE4F5124597}">
      <dgm:prSet/>
      <dgm:spPr/>
      <dgm:t>
        <a:bodyPr/>
        <a:lstStyle/>
        <a:p>
          <a:pPr rtl="1"/>
          <a:endParaRPr lang="he-IL"/>
        </a:p>
      </dgm:t>
    </dgm:pt>
    <dgm:pt modelId="{F565B22B-7323-45CE-A96A-277A3527A139}" type="sibTrans" cxnId="{1844807B-B011-4D68-9364-BBE4F5124597}">
      <dgm:prSet/>
      <dgm:spPr/>
      <dgm:t>
        <a:bodyPr/>
        <a:lstStyle/>
        <a:p>
          <a:pPr rtl="1"/>
          <a:endParaRPr lang="he-IL"/>
        </a:p>
      </dgm:t>
    </dgm:pt>
    <dgm:pt modelId="{24D25B8A-964F-481C-A100-91CBCC7243D1}" type="pres">
      <dgm:prSet presAssocID="{98759F1F-46C8-491E-9056-58947CC20C88}" presName="Name0" presStyleCnt="0">
        <dgm:presLayoutVars>
          <dgm:dir val="rev"/>
          <dgm:animLvl val="lvl"/>
          <dgm:resizeHandles val="exact"/>
        </dgm:presLayoutVars>
      </dgm:prSet>
      <dgm:spPr/>
    </dgm:pt>
    <dgm:pt modelId="{0612200C-56E5-45C6-AE6F-C95122950DA4}" type="pres">
      <dgm:prSet presAssocID="{71C76EBB-0D05-459B-990B-17E54863635D}" presName="parTxOnly" presStyleLbl="node1" presStyleIdx="0" presStyleCnt="5">
        <dgm:presLayoutVars>
          <dgm:chMax val="0"/>
          <dgm:chPref val="0"/>
          <dgm:bulletEnabled val="1"/>
        </dgm:presLayoutVars>
      </dgm:prSet>
      <dgm:spPr/>
    </dgm:pt>
    <dgm:pt modelId="{A9B302FC-C23D-419E-BDDE-04DF3E18A4F2}" type="pres">
      <dgm:prSet presAssocID="{D008FAA2-45C3-4E71-8548-0C59378AC922}" presName="parTxOnlySpace" presStyleCnt="0"/>
      <dgm:spPr/>
    </dgm:pt>
    <dgm:pt modelId="{470B9003-BC30-4B58-8C37-43D3FCE37BD9}" type="pres">
      <dgm:prSet presAssocID="{87374A53-26C1-4378-B769-554735899C81}" presName="parTxOnly" presStyleLbl="node1" presStyleIdx="1" presStyleCnt="5">
        <dgm:presLayoutVars>
          <dgm:chMax val="0"/>
          <dgm:chPref val="0"/>
          <dgm:bulletEnabled val="1"/>
        </dgm:presLayoutVars>
      </dgm:prSet>
      <dgm:spPr/>
    </dgm:pt>
    <dgm:pt modelId="{5C510105-FDA8-48D9-A093-AED135795276}" type="pres">
      <dgm:prSet presAssocID="{B60136C8-5237-4067-A5B2-76875A3718B5}" presName="parTxOnlySpace" presStyleCnt="0"/>
      <dgm:spPr/>
    </dgm:pt>
    <dgm:pt modelId="{CA008341-675A-4074-9A70-ABA6C7F98B2B}" type="pres">
      <dgm:prSet presAssocID="{23B02ACA-3068-4FFC-A1BA-65BFF64E3B9C}" presName="parTxOnly" presStyleLbl="node1" presStyleIdx="2" presStyleCnt="5">
        <dgm:presLayoutVars>
          <dgm:chMax val="0"/>
          <dgm:chPref val="0"/>
          <dgm:bulletEnabled val="1"/>
        </dgm:presLayoutVars>
      </dgm:prSet>
      <dgm:spPr/>
    </dgm:pt>
    <dgm:pt modelId="{EB8D3F22-7037-44BA-BA4F-FC7AB7B17F41}" type="pres">
      <dgm:prSet presAssocID="{9250627F-749A-4044-9571-6F041642E9B5}" presName="parTxOnlySpace" presStyleCnt="0"/>
      <dgm:spPr/>
    </dgm:pt>
    <dgm:pt modelId="{DF05D426-5547-4BEF-94DE-85118CCE2B52}" type="pres">
      <dgm:prSet presAssocID="{2DB4F316-DAD2-40A0-BBF0-96D216AAF0C0}" presName="parTxOnly" presStyleLbl="node1" presStyleIdx="3" presStyleCnt="5">
        <dgm:presLayoutVars>
          <dgm:chMax val="0"/>
          <dgm:chPref val="0"/>
          <dgm:bulletEnabled val="1"/>
        </dgm:presLayoutVars>
      </dgm:prSet>
      <dgm:spPr/>
    </dgm:pt>
    <dgm:pt modelId="{81091E09-C2E7-4BEE-82D8-9F4EA767B085}" type="pres">
      <dgm:prSet presAssocID="{9EB218A4-33A3-45F0-BF24-93DC02F8D7C1}" presName="parTxOnlySpace" presStyleCnt="0"/>
      <dgm:spPr/>
    </dgm:pt>
    <dgm:pt modelId="{AA03ADA5-442D-4E70-ADE1-E9C0E48E6838}" type="pres">
      <dgm:prSet presAssocID="{E8F7A370-16CC-4EF8-88D1-AC16C9471A87}" presName="parTxOnly" presStyleLbl="node1" presStyleIdx="4" presStyleCnt="5">
        <dgm:presLayoutVars>
          <dgm:chMax val="0"/>
          <dgm:chPref val="0"/>
          <dgm:bulletEnabled val="1"/>
        </dgm:presLayoutVars>
      </dgm:prSet>
      <dgm:spPr/>
    </dgm:pt>
  </dgm:ptLst>
  <dgm:cxnLst>
    <dgm:cxn modelId="{9B690126-C986-4FDE-BC2F-18C7A5262E8B}" type="presOf" srcId="{71C76EBB-0D05-459B-990B-17E54863635D}" destId="{0612200C-56E5-45C6-AE6F-C95122950DA4}" srcOrd="0" destOrd="0" presId="urn:microsoft.com/office/officeart/2005/8/layout/chevron1"/>
    <dgm:cxn modelId="{7CC05026-405D-4698-9D65-253520B96ED9}" srcId="{98759F1F-46C8-491E-9056-58947CC20C88}" destId="{23B02ACA-3068-4FFC-A1BA-65BFF64E3B9C}" srcOrd="2" destOrd="0" parTransId="{00491744-D5ED-4654-9F85-92FD0C53261A}" sibTransId="{9250627F-749A-4044-9571-6F041642E9B5}"/>
    <dgm:cxn modelId="{038BB05A-BAD3-4B7F-BB64-090C25FD4E0F}" type="presOf" srcId="{87374A53-26C1-4378-B769-554735899C81}" destId="{470B9003-BC30-4B58-8C37-43D3FCE37BD9}" srcOrd="0" destOrd="0" presId="urn:microsoft.com/office/officeart/2005/8/layout/chevron1"/>
    <dgm:cxn modelId="{1844807B-B011-4D68-9364-BBE4F5124597}" srcId="{98759F1F-46C8-491E-9056-58947CC20C88}" destId="{E8F7A370-16CC-4EF8-88D1-AC16C9471A87}" srcOrd="4" destOrd="0" parTransId="{405B9879-1FE6-4AC7-A28B-F6B9088C33C2}" sibTransId="{F565B22B-7323-45CE-A96A-277A3527A139}"/>
    <dgm:cxn modelId="{52256A84-4AE2-4AE6-B3A6-DB8C5CB1E905}" type="presOf" srcId="{23B02ACA-3068-4FFC-A1BA-65BFF64E3B9C}" destId="{CA008341-675A-4074-9A70-ABA6C7F98B2B}" srcOrd="0" destOrd="0" presId="urn:microsoft.com/office/officeart/2005/8/layout/chevron1"/>
    <dgm:cxn modelId="{5F38F487-37BA-4BCF-A317-00F46780719E}" type="presOf" srcId="{E8F7A370-16CC-4EF8-88D1-AC16C9471A87}" destId="{AA03ADA5-442D-4E70-ADE1-E9C0E48E6838}" srcOrd="0" destOrd="0" presId="urn:microsoft.com/office/officeart/2005/8/layout/chevron1"/>
    <dgm:cxn modelId="{8A2DC8A2-8AA3-4790-AE0E-2A94707D1FD1}" srcId="{98759F1F-46C8-491E-9056-58947CC20C88}" destId="{87374A53-26C1-4378-B769-554735899C81}" srcOrd="1" destOrd="0" parTransId="{C8177A2B-D776-457D-8239-7C1C0CDC4E76}" sibTransId="{B60136C8-5237-4067-A5B2-76875A3718B5}"/>
    <dgm:cxn modelId="{65AE40A7-99CE-4223-8365-2D7778204187}" srcId="{98759F1F-46C8-491E-9056-58947CC20C88}" destId="{71C76EBB-0D05-459B-990B-17E54863635D}" srcOrd="0" destOrd="0" parTransId="{B7AB4692-FE73-4BBC-953C-0D813AB7D03F}" sibTransId="{D008FAA2-45C3-4E71-8548-0C59378AC922}"/>
    <dgm:cxn modelId="{17B0BADC-0784-49B4-A980-01CB9F118E42}" type="presOf" srcId="{2DB4F316-DAD2-40A0-BBF0-96D216AAF0C0}" destId="{DF05D426-5547-4BEF-94DE-85118CCE2B52}" srcOrd="0" destOrd="0" presId="urn:microsoft.com/office/officeart/2005/8/layout/chevron1"/>
    <dgm:cxn modelId="{A5B8B5FA-0227-406B-A0C1-1842A6DFEF65}" srcId="{98759F1F-46C8-491E-9056-58947CC20C88}" destId="{2DB4F316-DAD2-40A0-BBF0-96D216AAF0C0}" srcOrd="3" destOrd="0" parTransId="{AA3ACD92-3872-44A3-9C8E-BDD566529B34}" sibTransId="{9EB218A4-33A3-45F0-BF24-93DC02F8D7C1}"/>
    <dgm:cxn modelId="{8CC75BFE-9102-40E6-B4AF-172DBB77431A}" type="presOf" srcId="{98759F1F-46C8-491E-9056-58947CC20C88}" destId="{24D25B8A-964F-481C-A100-91CBCC7243D1}" srcOrd="0" destOrd="0" presId="urn:microsoft.com/office/officeart/2005/8/layout/chevron1"/>
    <dgm:cxn modelId="{759C0174-DA1F-4C03-9FD1-55549C6DB50B}" type="presParOf" srcId="{24D25B8A-964F-481C-A100-91CBCC7243D1}" destId="{0612200C-56E5-45C6-AE6F-C95122950DA4}" srcOrd="0" destOrd="0" presId="urn:microsoft.com/office/officeart/2005/8/layout/chevron1"/>
    <dgm:cxn modelId="{A90CC285-1753-49CA-8CC9-C091C679D220}" type="presParOf" srcId="{24D25B8A-964F-481C-A100-91CBCC7243D1}" destId="{A9B302FC-C23D-419E-BDDE-04DF3E18A4F2}" srcOrd="1" destOrd="0" presId="urn:microsoft.com/office/officeart/2005/8/layout/chevron1"/>
    <dgm:cxn modelId="{78D19BD4-7D79-40F8-BEE6-3CF52C43AF7B}" type="presParOf" srcId="{24D25B8A-964F-481C-A100-91CBCC7243D1}" destId="{470B9003-BC30-4B58-8C37-43D3FCE37BD9}" srcOrd="2" destOrd="0" presId="urn:microsoft.com/office/officeart/2005/8/layout/chevron1"/>
    <dgm:cxn modelId="{8FCEAEB0-CD9B-4740-B09F-6B62961DFFAB}" type="presParOf" srcId="{24D25B8A-964F-481C-A100-91CBCC7243D1}" destId="{5C510105-FDA8-48D9-A093-AED135795276}" srcOrd="3" destOrd="0" presId="urn:microsoft.com/office/officeart/2005/8/layout/chevron1"/>
    <dgm:cxn modelId="{D0434D14-A454-4DE2-A3E6-F09DB3A5292E}" type="presParOf" srcId="{24D25B8A-964F-481C-A100-91CBCC7243D1}" destId="{CA008341-675A-4074-9A70-ABA6C7F98B2B}" srcOrd="4" destOrd="0" presId="urn:microsoft.com/office/officeart/2005/8/layout/chevron1"/>
    <dgm:cxn modelId="{1E2F06E4-FA26-4DA9-951B-BB3BB86805A8}" type="presParOf" srcId="{24D25B8A-964F-481C-A100-91CBCC7243D1}" destId="{EB8D3F22-7037-44BA-BA4F-FC7AB7B17F41}" srcOrd="5" destOrd="0" presId="urn:microsoft.com/office/officeart/2005/8/layout/chevron1"/>
    <dgm:cxn modelId="{E66B6CE8-FFD8-45FB-A7E8-99466D45D5FF}" type="presParOf" srcId="{24D25B8A-964F-481C-A100-91CBCC7243D1}" destId="{DF05D426-5547-4BEF-94DE-85118CCE2B52}" srcOrd="6" destOrd="0" presId="urn:microsoft.com/office/officeart/2005/8/layout/chevron1"/>
    <dgm:cxn modelId="{F22EB123-D043-4999-8DE1-D7A8DED64DD8}" type="presParOf" srcId="{24D25B8A-964F-481C-A100-91CBCC7243D1}" destId="{81091E09-C2E7-4BEE-82D8-9F4EA767B085}" srcOrd="7" destOrd="0" presId="urn:microsoft.com/office/officeart/2005/8/layout/chevron1"/>
    <dgm:cxn modelId="{201CABD9-2BF1-4074-A4E5-42EAC5D578B4}" type="presParOf" srcId="{24D25B8A-964F-481C-A100-91CBCC7243D1}" destId="{AA03ADA5-442D-4E70-ADE1-E9C0E48E683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2200C-56E5-45C6-AE6F-C95122950DA4}">
      <dsp:nvSpPr>
        <dsp:cNvPr id="0" name=""/>
        <dsp:cNvSpPr/>
      </dsp:nvSpPr>
      <dsp:spPr>
        <a:xfrm rot="10800000">
          <a:off x="6543078" y="583155"/>
          <a:ext cx="1816954" cy="726781"/>
        </a:xfrm>
        <a:prstGeom prst="chevron">
          <a:avLst/>
        </a:prstGeom>
        <a:solidFill>
          <a:schemeClr val="bg1"/>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0" tIns="22670" rIns="68009" bIns="22670" numCol="1" spcCol="1270" anchor="ctr" anchorCtr="0">
          <a:noAutofit/>
        </a:bodyPr>
        <a:lstStyle/>
        <a:p>
          <a:pPr marL="0" lvl="0" indent="0" algn="ctr" defTabSz="755650" rtl="1">
            <a:lnSpc>
              <a:spcPct val="90000"/>
            </a:lnSpc>
            <a:spcBef>
              <a:spcPct val="0"/>
            </a:spcBef>
            <a:spcAft>
              <a:spcPct val="35000"/>
            </a:spcAft>
            <a:buNone/>
          </a:pPr>
          <a:r>
            <a:rPr lang="he-IL" sz="1700" kern="1200" dirty="0">
              <a:solidFill>
                <a:schemeClr val="accent1">
                  <a:lumMod val="75000"/>
                </a:schemeClr>
              </a:solidFill>
              <a:latin typeface="Calibri" panose="020F0502020204030204" pitchFamily="34" charset="0"/>
              <a:cs typeface="Calibri" panose="020F0502020204030204" pitchFamily="34" charset="0"/>
            </a:rPr>
            <a:t>סוף המאה ה-19</a:t>
          </a:r>
        </a:p>
      </dsp:txBody>
      <dsp:txXfrm rot="10800000">
        <a:off x="6906468" y="583155"/>
        <a:ext cx="1090173" cy="726781"/>
      </dsp:txXfrm>
    </dsp:sp>
    <dsp:sp modelId="{470B9003-BC30-4B58-8C37-43D3FCE37BD9}">
      <dsp:nvSpPr>
        <dsp:cNvPr id="0" name=""/>
        <dsp:cNvSpPr/>
      </dsp:nvSpPr>
      <dsp:spPr>
        <a:xfrm rot="10800000">
          <a:off x="4907819" y="583155"/>
          <a:ext cx="1816954" cy="726781"/>
        </a:xfrm>
        <a:prstGeom prst="chevron">
          <a:avLst/>
        </a:prstGeom>
        <a:solidFill>
          <a:schemeClr val="bg1"/>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0" tIns="22670" rIns="68009" bIns="22670" numCol="1" spcCol="1270" anchor="ctr" anchorCtr="0">
          <a:noAutofit/>
        </a:bodyPr>
        <a:lstStyle/>
        <a:p>
          <a:pPr marL="0" lvl="0" indent="0" algn="ctr" defTabSz="755650" rtl="1">
            <a:lnSpc>
              <a:spcPct val="90000"/>
            </a:lnSpc>
            <a:spcBef>
              <a:spcPct val="0"/>
            </a:spcBef>
            <a:spcAft>
              <a:spcPct val="35000"/>
            </a:spcAft>
            <a:buNone/>
          </a:pPr>
          <a:r>
            <a:rPr lang="he-IL" sz="1700" kern="1200" dirty="0">
              <a:solidFill>
                <a:schemeClr val="accent1">
                  <a:lumMod val="75000"/>
                </a:schemeClr>
              </a:solidFill>
              <a:latin typeface="Calibri" panose="020F0502020204030204" pitchFamily="34" charset="0"/>
              <a:cs typeface="Calibri" panose="020F0502020204030204" pitchFamily="34" charset="0"/>
            </a:rPr>
            <a:t>תחילת המאה ה-20</a:t>
          </a:r>
        </a:p>
      </dsp:txBody>
      <dsp:txXfrm rot="10800000">
        <a:off x="5271209" y="583155"/>
        <a:ext cx="1090173" cy="726781"/>
      </dsp:txXfrm>
    </dsp:sp>
    <dsp:sp modelId="{CA008341-675A-4074-9A70-ABA6C7F98B2B}">
      <dsp:nvSpPr>
        <dsp:cNvPr id="0" name=""/>
        <dsp:cNvSpPr/>
      </dsp:nvSpPr>
      <dsp:spPr>
        <a:xfrm rot="10800000">
          <a:off x="3272560" y="583155"/>
          <a:ext cx="1816954" cy="726781"/>
        </a:xfrm>
        <a:prstGeom prst="chevron">
          <a:avLst/>
        </a:prstGeom>
        <a:solidFill>
          <a:schemeClr val="bg1"/>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0" tIns="22670" rIns="68009" bIns="22670" numCol="1" spcCol="1270" anchor="ctr" anchorCtr="0">
          <a:noAutofit/>
        </a:bodyPr>
        <a:lstStyle/>
        <a:p>
          <a:pPr marL="0" lvl="0" indent="0" algn="ctr" defTabSz="755650" rtl="1">
            <a:lnSpc>
              <a:spcPct val="90000"/>
            </a:lnSpc>
            <a:spcBef>
              <a:spcPct val="0"/>
            </a:spcBef>
            <a:spcAft>
              <a:spcPct val="35000"/>
            </a:spcAft>
            <a:buNone/>
          </a:pPr>
          <a:r>
            <a:rPr lang="he-IL" sz="1700" kern="1200" dirty="0">
              <a:solidFill>
                <a:schemeClr val="accent1">
                  <a:lumMod val="75000"/>
                </a:schemeClr>
              </a:solidFill>
              <a:latin typeface="Calibri" panose="020F0502020204030204" pitchFamily="34" charset="0"/>
              <a:cs typeface="Calibri" panose="020F0502020204030204" pitchFamily="34" charset="0"/>
            </a:rPr>
            <a:t>שנות ה- </a:t>
          </a:r>
          <a:br>
            <a:rPr lang="en-US" sz="1700" kern="1200" dirty="0">
              <a:solidFill>
                <a:schemeClr val="accent1">
                  <a:lumMod val="75000"/>
                </a:schemeClr>
              </a:solidFill>
              <a:latin typeface="Calibri" panose="020F0502020204030204" pitchFamily="34" charset="0"/>
              <a:cs typeface="Calibri" panose="020F0502020204030204" pitchFamily="34" charset="0"/>
            </a:rPr>
          </a:br>
          <a:r>
            <a:rPr lang="he-IL" sz="1700" kern="1200" dirty="0">
              <a:solidFill>
                <a:schemeClr val="accent1">
                  <a:lumMod val="75000"/>
                </a:schemeClr>
              </a:solidFill>
              <a:latin typeface="Calibri" panose="020F0502020204030204" pitchFamily="34" charset="0"/>
              <a:cs typeface="Calibri" panose="020F0502020204030204" pitchFamily="34" charset="0"/>
            </a:rPr>
            <a:t>50-60</a:t>
          </a:r>
        </a:p>
      </dsp:txBody>
      <dsp:txXfrm rot="10800000">
        <a:off x="3635950" y="583155"/>
        <a:ext cx="1090173" cy="726781"/>
      </dsp:txXfrm>
    </dsp:sp>
    <dsp:sp modelId="{DF05D426-5547-4BEF-94DE-85118CCE2B52}">
      <dsp:nvSpPr>
        <dsp:cNvPr id="0" name=""/>
        <dsp:cNvSpPr/>
      </dsp:nvSpPr>
      <dsp:spPr>
        <a:xfrm rot="10800000">
          <a:off x="1637300" y="583155"/>
          <a:ext cx="1816954" cy="726781"/>
        </a:xfrm>
        <a:prstGeom prst="chevron">
          <a:avLst/>
        </a:prstGeom>
        <a:solidFill>
          <a:schemeClr val="bg1"/>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0" tIns="22670" rIns="68009" bIns="22670" numCol="1" spcCol="1270" anchor="ctr" anchorCtr="0">
          <a:noAutofit/>
        </a:bodyPr>
        <a:lstStyle/>
        <a:p>
          <a:pPr marL="0" lvl="0" indent="0" algn="ctr" defTabSz="755650" rtl="1">
            <a:lnSpc>
              <a:spcPct val="90000"/>
            </a:lnSpc>
            <a:spcBef>
              <a:spcPct val="0"/>
            </a:spcBef>
            <a:spcAft>
              <a:spcPct val="35000"/>
            </a:spcAft>
            <a:buNone/>
          </a:pPr>
          <a:r>
            <a:rPr lang="he-IL" sz="1700" kern="1200" dirty="0">
              <a:solidFill>
                <a:schemeClr val="accent1">
                  <a:lumMod val="75000"/>
                </a:schemeClr>
              </a:solidFill>
              <a:latin typeface="Calibri" panose="020F0502020204030204" pitchFamily="34" charset="0"/>
              <a:cs typeface="Calibri" panose="020F0502020204030204" pitchFamily="34" charset="0"/>
            </a:rPr>
            <a:t>סוף המאה ה-20</a:t>
          </a:r>
        </a:p>
      </dsp:txBody>
      <dsp:txXfrm rot="10800000">
        <a:off x="2000690" y="583155"/>
        <a:ext cx="1090173" cy="726781"/>
      </dsp:txXfrm>
    </dsp:sp>
    <dsp:sp modelId="{AA03ADA5-442D-4E70-ADE1-E9C0E48E6838}">
      <dsp:nvSpPr>
        <dsp:cNvPr id="0" name=""/>
        <dsp:cNvSpPr/>
      </dsp:nvSpPr>
      <dsp:spPr>
        <a:xfrm rot="10800000">
          <a:off x="2041" y="583155"/>
          <a:ext cx="1816954" cy="726781"/>
        </a:xfrm>
        <a:prstGeom prst="chevron">
          <a:avLst/>
        </a:prstGeom>
        <a:solidFill>
          <a:schemeClr val="bg1"/>
        </a:solidFill>
        <a:ln w="127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0" tIns="22670" rIns="68009" bIns="22670" numCol="1" spcCol="1270" anchor="ctr" anchorCtr="0">
          <a:noAutofit/>
        </a:bodyPr>
        <a:lstStyle/>
        <a:p>
          <a:pPr marL="0" lvl="0" indent="0" algn="ctr" defTabSz="755650" rtl="1">
            <a:lnSpc>
              <a:spcPct val="90000"/>
            </a:lnSpc>
            <a:spcBef>
              <a:spcPct val="0"/>
            </a:spcBef>
            <a:spcAft>
              <a:spcPct val="35000"/>
            </a:spcAft>
            <a:buNone/>
          </a:pPr>
          <a:r>
            <a:rPr lang="he-IL" sz="1700" kern="1200" dirty="0">
              <a:solidFill>
                <a:schemeClr val="accent1">
                  <a:lumMod val="75000"/>
                </a:schemeClr>
              </a:solidFill>
              <a:latin typeface="Calibri" panose="020F0502020204030204" pitchFamily="34" charset="0"/>
              <a:cs typeface="Calibri" panose="020F0502020204030204" pitchFamily="34" charset="0"/>
            </a:rPr>
            <a:t>תחילת המאה ה-21</a:t>
          </a:r>
        </a:p>
      </dsp:txBody>
      <dsp:txXfrm rot="10800000">
        <a:off x="365431" y="583155"/>
        <a:ext cx="1090173" cy="7267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01534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dab032f759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dab032f759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ab032f759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ab032f759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21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ab032f759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ab032f759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572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ab032f759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ab032f759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1245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ab032f759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ab032f759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7355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ab032f759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ab032f759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0445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ab032f759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ab032f759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929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dab032f759_0_1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dab032f759_0_1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dab032f759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dab032f759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ab032f759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ab032f759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2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ab032f759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ab032f75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ab032f759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ab032f759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7861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ab032f759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ab032f759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600" dirty="0"/>
          </a:p>
        </p:txBody>
      </p:sp>
    </p:spTree>
    <p:extLst>
      <p:ext uri="{BB962C8B-B14F-4D97-AF65-F5344CB8AC3E}">
        <p14:creationId xmlns:p14="http://schemas.microsoft.com/office/powerpoint/2010/main" val="2963327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ab032f759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ab032f759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754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ab032f759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dab032f759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708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פריסה מותאמת אישית 1">
  <p:cSld name="CUSTOM">
    <p:spTree>
      <p:nvGrpSpPr>
        <p:cNvPr id="1" name="Shape 50"/>
        <p:cNvGrpSpPr/>
        <p:nvPr/>
      </p:nvGrpSpPr>
      <p:grpSpPr>
        <a:xfrm>
          <a:off x="0" y="0"/>
          <a:ext cx="0" cy="0"/>
          <a:chOff x="0" y="0"/>
          <a:chExt cx="0" cy="0"/>
        </a:xfrm>
      </p:grpSpPr>
      <p:sp>
        <p:nvSpPr>
          <p:cNvPr id="51" name="Google Shape;51;p13"/>
          <p:cNvSpPr/>
          <p:nvPr/>
        </p:nvSpPr>
        <p:spPr>
          <a:xfrm>
            <a:off x="188575" y="188575"/>
            <a:ext cx="8772000" cy="4727400"/>
          </a:xfrm>
          <a:prstGeom prst="roundRect">
            <a:avLst>
              <a:gd name="adj" fmla="val 3504"/>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8368600" y="39025"/>
            <a:ext cx="696000" cy="572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txBox="1">
            <a:spLocks noGrp="1"/>
          </p:cNvSpPr>
          <p:nvPr>
            <p:ph type="title"/>
          </p:nvPr>
        </p:nvSpPr>
        <p:spPr>
          <a:xfrm>
            <a:off x="2580400" y="357657"/>
            <a:ext cx="5825700" cy="572700"/>
          </a:xfrm>
          <a:prstGeom prst="rect">
            <a:avLst/>
          </a:prstGeom>
        </p:spPr>
        <p:txBody>
          <a:bodyPr spcFirstLastPara="1" wrap="square" lIns="91425" tIns="91425" rIns="91425" bIns="91425" anchor="t" anchorCtr="0">
            <a:normAutofit/>
          </a:bodyPr>
          <a:lstStyle>
            <a:lvl1pPr lvl="0" rtl="1">
              <a:spcBef>
                <a:spcPts val="0"/>
              </a:spcBef>
              <a:spcAft>
                <a:spcPts val="0"/>
              </a:spcAft>
              <a:buSzPts val="2400"/>
              <a:buNone/>
              <a:defRPr sz="2400"/>
            </a:lvl1pPr>
            <a:lvl2pPr lvl="1" rtl="1">
              <a:spcBef>
                <a:spcPts val="0"/>
              </a:spcBef>
              <a:spcAft>
                <a:spcPts val="0"/>
              </a:spcAft>
              <a:buSzPts val="2400"/>
              <a:buFont typeface="Assistant ExtraLight"/>
              <a:buNone/>
              <a:defRPr sz="2400">
                <a:latin typeface="Assistant ExtraLight"/>
                <a:ea typeface="Assistant ExtraLight"/>
                <a:cs typeface="Assistant ExtraLight"/>
                <a:sym typeface="Assistant ExtraLight"/>
              </a:defRPr>
            </a:lvl2pPr>
            <a:lvl3pPr lvl="2" rtl="1">
              <a:spcBef>
                <a:spcPts val="0"/>
              </a:spcBef>
              <a:spcAft>
                <a:spcPts val="0"/>
              </a:spcAft>
              <a:buSzPts val="2400"/>
              <a:buFont typeface="Assistant ExtraLight"/>
              <a:buNone/>
              <a:defRPr sz="2400">
                <a:latin typeface="Assistant ExtraLight"/>
                <a:ea typeface="Assistant ExtraLight"/>
                <a:cs typeface="Assistant ExtraLight"/>
                <a:sym typeface="Assistant ExtraLight"/>
              </a:defRPr>
            </a:lvl3pPr>
            <a:lvl4pPr lvl="3" rtl="1">
              <a:spcBef>
                <a:spcPts val="0"/>
              </a:spcBef>
              <a:spcAft>
                <a:spcPts val="0"/>
              </a:spcAft>
              <a:buSzPts val="2400"/>
              <a:buFont typeface="Assistant ExtraLight"/>
              <a:buNone/>
              <a:defRPr sz="2400">
                <a:latin typeface="Assistant ExtraLight"/>
                <a:ea typeface="Assistant ExtraLight"/>
                <a:cs typeface="Assistant ExtraLight"/>
                <a:sym typeface="Assistant ExtraLight"/>
              </a:defRPr>
            </a:lvl4pPr>
            <a:lvl5pPr lvl="4" rtl="1">
              <a:spcBef>
                <a:spcPts val="0"/>
              </a:spcBef>
              <a:spcAft>
                <a:spcPts val="0"/>
              </a:spcAft>
              <a:buSzPts val="2400"/>
              <a:buFont typeface="Assistant ExtraLight"/>
              <a:buNone/>
              <a:defRPr sz="2400">
                <a:latin typeface="Assistant ExtraLight"/>
                <a:ea typeface="Assistant ExtraLight"/>
                <a:cs typeface="Assistant ExtraLight"/>
                <a:sym typeface="Assistant ExtraLight"/>
              </a:defRPr>
            </a:lvl5pPr>
            <a:lvl6pPr lvl="5" rtl="1">
              <a:spcBef>
                <a:spcPts val="0"/>
              </a:spcBef>
              <a:spcAft>
                <a:spcPts val="0"/>
              </a:spcAft>
              <a:buSzPts val="2400"/>
              <a:buFont typeface="Assistant ExtraLight"/>
              <a:buNone/>
              <a:defRPr sz="2400">
                <a:latin typeface="Assistant ExtraLight"/>
                <a:ea typeface="Assistant ExtraLight"/>
                <a:cs typeface="Assistant ExtraLight"/>
                <a:sym typeface="Assistant ExtraLight"/>
              </a:defRPr>
            </a:lvl6pPr>
            <a:lvl7pPr lvl="6" rtl="1">
              <a:spcBef>
                <a:spcPts val="0"/>
              </a:spcBef>
              <a:spcAft>
                <a:spcPts val="0"/>
              </a:spcAft>
              <a:buSzPts val="2400"/>
              <a:buFont typeface="Assistant ExtraLight"/>
              <a:buNone/>
              <a:defRPr sz="2400">
                <a:latin typeface="Assistant ExtraLight"/>
                <a:ea typeface="Assistant ExtraLight"/>
                <a:cs typeface="Assistant ExtraLight"/>
                <a:sym typeface="Assistant ExtraLight"/>
              </a:defRPr>
            </a:lvl7pPr>
            <a:lvl8pPr lvl="7" rtl="1">
              <a:spcBef>
                <a:spcPts val="0"/>
              </a:spcBef>
              <a:spcAft>
                <a:spcPts val="0"/>
              </a:spcAft>
              <a:buSzPts val="2400"/>
              <a:buFont typeface="Assistant ExtraLight"/>
              <a:buNone/>
              <a:defRPr sz="2400">
                <a:latin typeface="Assistant ExtraLight"/>
                <a:ea typeface="Assistant ExtraLight"/>
                <a:cs typeface="Assistant ExtraLight"/>
                <a:sym typeface="Assistant ExtraLight"/>
              </a:defRPr>
            </a:lvl8pPr>
            <a:lvl9pPr lvl="8" rtl="1">
              <a:spcBef>
                <a:spcPts val="0"/>
              </a:spcBef>
              <a:spcAft>
                <a:spcPts val="0"/>
              </a:spcAft>
              <a:buSzPts val="2400"/>
              <a:buFont typeface="Assistant ExtraLight"/>
              <a:buNone/>
              <a:defRPr sz="2400">
                <a:latin typeface="Assistant ExtraLight"/>
                <a:ea typeface="Assistant ExtraLight"/>
                <a:cs typeface="Assistant ExtraLight"/>
                <a:sym typeface="Assistant ExtraLight"/>
              </a:defRPr>
            </a:lvl9pPr>
          </a:lstStyle>
          <a:p>
            <a:endParaRPr/>
          </a:p>
        </p:txBody>
      </p:sp>
      <p:sp>
        <p:nvSpPr>
          <p:cNvPr id="54" name="Google Shape;54;p13"/>
          <p:cNvSpPr/>
          <p:nvPr/>
        </p:nvSpPr>
        <p:spPr>
          <a:xfrm>
            <a:off x="8375675" y="29175"/>
            <a:ext cx="728400" cy="52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8693998" y="178973"/>
            <a:ext cx="286200" cy="286200"/>
          </a:xfrm>
          <a:prstGeom prst="roundRect">
            <a:avLst>
              <a:gd name="adj" fmla="val 2838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8606272" y="75005"/>
            <a:ext cx="286200" cy="286200"/>
          </a:xfrm>
          <a:prstGeom prst="roundRect">
            <a:avLst>
              <a:gd name="adj" fmla="val 28383"/>
            </a:avLst>
          </a:prstGeom>
          <a:solidFill>
            <a:srgbClr val="087B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7700" y="4652975"/>
            <a:ext cx="979500" cy="49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body" idx="1"/>
          </p:nvPr>
        </p:nvSpPr>
        <p:spPr>
          <a:xfrm>
            <a:off x="311700" y="1152475"/>
            <a:ext cx="7992300" cy="3416400"/>
          </a:xfrm>
          <a:prstGeom prst="rect">
            <a:avLst/>
          </a:prstGeom>
        </p:spPr>
        <p:txBody>
          <a:bodyPr spcFirstLastPara="1" wrap="square" lIns="91425" tIns="91425" rIns="91425" bIns="91425" anchor="t" anchorCtr="0">
            <a:normAutofit/>
          </a:bodyPr>
          <a:lstStyle>
            <a:lvl1pPr marL="457200" lvl="0" indent="-342900" rtl="1">
              <a:lnSpc>
                <a:spcPct val="115000"/>
              </a:lnSpc>
              <a:spcBef>
                <a:spcPts val="0"/>
              </a:spcBef>
              <a:spcAft>
                <a:spcPts val="0"/>
              </a:spcAft>
              <a:buClr>
                <a:srgbClr val="087BF8"/>
              </a:buClr>
              <a:buSzPts val="1800"/>
              <a:buFont typeface="Assistant ExtraLight"/>
              <a:buChar char="●"/>
              <a:defRPr sz="1800">
                <a:solidFill>
                  <a:schemeClr val="dk2"/>
                </a:solidFill>
                <a:latin typeface="Assistant ExtraLight"/>
                <a:ea typeface="Assistant ExtraLight"/>
                <a:cs typeface="Assistant ExtraLight"/>
                <a:sym typeface="Assistant ExtraLight"/>
              </a:defRPr>
            </a:lvl1pPr>
            <a:lvl2pPr marL="914400" lvl="1" indent="-317500" rtl="1">
              <a:lnSpc>
                <a:spcPct val="115000"/>
              </a:lnSpc>
              <a:spcBef>
                <a:spcPts val="1600"/>
              </a:spcBef>
              <a:spcAft>
                <a:spcPts val="0"/>
              </a:spcAft>
              <a:buClr>
                <a:srgbClr val="087BF8"/>
              </a:buClr>
              <a:buSzPts val="1400"/>
              <a:buFont typeface="Assistant ExtraLight"/>
              <a:buChar char="○"/>
              <a:defRPr>
                <a:solidFill>
                  <a:schemeClr val="dk2"/>
                </a:solidFill>
                <a:latin typeface="Assistant ExtraLight"/>
                <a:ea typeface="Assistant ExtraLight"/>
                <a:cs typeface="Assistant ExtraLight"/>
                <a:sym typeface="Assistant ExtraLight"/>
              </a:defRPr>
            </a:lvl2pPr>
            <a:lvl3pPr marL="1371600" lvl="2" indent="-317500" rtl="1">
              <a:lnSpc>
                <a:spcPct val="115000"/>
              </a:lnSpc>
              <a:spcBef>
                <a:spcPts val="1600"/>
              </a:spcBef>
              <a:spcAft>
                <a:spcPts val="0"/>
              </a:spcAft>
              <a:buClr>
                <a:srgbClr val="087BF8"/>
              </a:buClr>
              <a:buSzPts val="1400"/>
              <a:buFont typeface="Assistant ExtraLight"/>
              <a:buChar char="○"/>
              <a:defRPr>
                <a:solidFill>
                  <a:schemeClr val="dk2"/>
                </a:solidFill>
                <a:latin typeface="Assistant ExtraLight"/>
                <a:ea typeface="Assistant ExtraLight"/>
                <a:cs typeface="Assistant ExtraLight"/>
                <a:sym typeface="Assistant ExtraLight"/>
              </a:defRPr>
            </a:lvl3pPr>
            <a:lvl4pPr marL="1828800" lvl="3" indent="-317500" rtl="1">
              <a:lnSpc>
                <a:spcPct val="115000"/>
              </a:lnSpc>
              <a:spcBef>
                <a:spcPts val="1600"/>
              </a:spcBef>
              <a:spcAft>
                <a:spcPts val="0"/>
              </a:spcAft>
              <a:buClr>
                <a:srgbClr val="087BF8"/>
              </a:buClr>
              <a:buSzPts val="1400"/>
              <a:buFont typeface="Assistant ExtraLight"/>
              <a:buChar char="○"/>
              <a:defRPr>
                <a:solidFill>
                  <a:schemeClr val="dk2"/>
                </a:solidFill>
                <a:latin typeface="Assistant ExtraLight"/>
                <a:ea typeface="Assistant ExtraLight"/>
                <a:cs typeface="Assistant ExtraLight"/>
                <a:sym typeface="Assistant ExtraLight"/>
              </a:defRPr>
            </a:lvl4pPr>
            <a:lvl5pPr marL="2286000" lvl="4" indent="-317500" rtl="1">
              <a:lnSpc>
                <a:spcPct val="115000"/>
              </a:lnSpc>
              <a:spcBef>
                <a:spcPts val="1600"/>
              </a:spcBef>
              <a:spcAft>
                <a:spcPts val="0"/>
              </a:spcAft>
              <a:buClr>
                <a:srgbClr val="087BF8"/>
              </a:buClr>
              <a:buSzPts val="1400"/>
              <a:buFont typeface="Assistant ExtraLight"/>
              <a:buChar char="○"/>
              <a:defRPr>
                <a:solidFill>
                  <a:schemeClr val="dk2"/>
                </a:solidFill>
                <a:latin typeface="Assistant ExtraLight"/>
                <a:ea typeface="Assistant ExtraLight"/>
                <a:cs typeface="Assistant ExtraLight"/>
                <a:sym typeface="Assistant ExtraLight"/>
              </a:defRPr>
            </a:lvl5pPr>
            <a:lvl6pPr marL="2743200" lvl="5" indent="-317500" rtl="1">
              <a:lnSpc>
                <a:spcPct val="115000"/>
              </a:lnSpc>
              <a:spcBef>
                <a:spcPts val="1600"/>
              </a:spcBef>
              <a:spcAft>
                <a:spcPts val="0"/>
              </a:spcAft>
              <a:buClr>
                <a:srgbClr val="087BF8"/>
              </a:buClr>
              <a:buSzPts val="1400"/>
              <a:buFont typeface="Assistant ExtraLight"/>
              <a:buChar char="○"/>
              <a:defRPr>
                <a:solidFill>
                  <a:schemeClr val="dk2"/>
                </a:solidFill>
                <a:latin typeface="Assistant ExtraLight"/>
                <a:ea typeface="Assistant ExtraLight"/>
                <a:cs typeface="Assistant ExtraLight"/>
                <a:sym typeface="Assistant ExtraLight"/>
              </a:defRPr>
            </a:lvl6pPr>
            <a:lvl7pPr marL="3200400" lvl="6" indent="-317500" rtl="1">
              <a:lnSpc>
                <a:spcPct val="115000"/>
              </a:lnSpc>
              <a:spcBef>
                <a:spcPts val="1600"/>
              </a:spcBef>
              <a:spcAft>
                <a:spcPts val="0"/>
              </a:spcAft>
              <a:buClr>
                <a:srgbClr val="087BF8"/>
              </a:buClr>
              <a:buSzPts val="1400"/>
              <a:buFont typeface="Assistant ExtraLight"/>
              <a:buChar char="○"/>
              <a:defRPr>
                <a:solidFill>
                  <a:schemeClr val="dk2"/>
                </a:solidFill>
                <a:latin typeface="Assistant ExtraLight"/>
                <a:ea typeface="Assistant ExtraLight"/>
                <a:cs typeface="Assistant ExtraLight"/>
                <a:sym typeface="Assistant ExtraLight"/>
              </a:defRPr>
            </a:lvl7pPr>
            <a:lvl8pPr marL="3657600" lvl="7" indent="-317500" rtl="1">
              <a:lnSpc>
                <a:spcPct val="115000"/>
              </a:lnSpc>
              <a:spcBef>
                <a:spcPts val="1600"/>
              </a:spcBef>
              <a:spcAft>
                <a:spcPts val="0"/>
              </a:spcAft>
              <a:buClr>
                <a:srgbClr val="087BF8"/>
              </a:buClr>
              <a:buSzPts val="1400"/>
              <a:buFont typeface="Assistant ExtraLight"/>
              <a:buChar char="○"/>
              <a:defRPr>
                <a:solidFill>
                  <a:schemeClr val="dk2"/>
                </a:solidFill>
                <a:latin typeface="Assistant ExtraLight"/>
                <a:ea typeface="Assistant ExtraLight"/>
                <a:cs typeface="Assistant ExtraLight"/>
                <a:sym typeface="Assistant ExtraLight"/>
              </a:defRPr>
            </a:lvl8pPr>
            <a:lvl9pPr marL="4114800" lvl="8" indent="-317500" rtl="1">
              <a:lnSpc>
                <a:spcPct val="115000"/>
              </a:lnSpc>
              <a:spcBef>
                <a:spcPts val="1600"/>
              </a:spcBef>
              <a:spcAft>
                <a:spcPts val="1600"/>
              </a:spcAft>
              <a:buClr>
                <a:srgbClr val="087BF8"/>
              </a:buClr>
              <a:buSzPts val="1400"/>
              <a:buFont typeface="Assistant ExtraLight"/>
              <a:buChar char="○"/>
              <a:defRPr>
                <a:solidFill>
                  <a:schemeClr val="dk2"/>
                </a:solidFill>
                <a:latin typeface="Assistant ExtraLight"/>
                <a:ea typeface="Assistant ExtraLight"/>
                <a:cs typeface="Assistant ExtraLight"/>
                <a:sym typeface="Assistant Extra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iptil.org/wp-content/uploads/2020/08/EstiArticle2020.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280050" y="415438"/>
            <a:ext cx="8583900" cy="4453500"/>
          </a:xfrm>
          <a:prstGeom prst="roundRect">
            <a:avLst>
              <a:gd name="adj" fmla="val 5142"/>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p:nvPr/>
        </p:nvSpPr>
        <p:spPr>
          <a:xfrm>
            <a:off x="392906" y="1750218"/>
            <a:ext cx="8471044" cy="1477297"/>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he-IL" sz="2200" b="1" dirty="0">
                <a:solidFill>
                  <a:schemeClr val="lt1"/>
                </a:solidFill>
                <a:latin typeface="Calibri"/>
                <a:ea typeface="Calibri"/>
                <a:cs typeface="Calibri"/>
                <a:sym typeface="Calibri"/>
              </a:rPr>
              <a:t>"קמץ א </a:t>
            </a:r>
            <a:r>
              <a:rPr lang="he-IL" sz="2200" b="1" dirty="0" err="1">
                <a:solidFill>
                  <a:schemeClr val="lt1"/>
                </a:solidFill>
                <a:latin typeface="Calibri"/>
                <a:ea typeface="Calibri"/>
                <a:cs typeface="Calibri"/>
                <a:sym typeface="Calibri"/>
              </a:rPr>
              <a:t>א</a:t>
            </a:r>
            <a:r>
              <a:rPr lang="he-IL" sz="2200" b="1" dirty="0">
                <a:solidFill>
                  <a:schemeClr val="lt1"/>
                </a:solidFill>
                <a:latin typeface="Calibri"/>
                <a:ea typeface="Calibri"/>
                <a:cs typeface="Calibri"/>
                <a:sym typeface="Calibri"/>
              </a:rPr>
              <a:t>" – תמורות בהוראת ראשית הקריאה בישראל מתקופת היישוב ועד היום</a:t>
            </a:r>
          </a:p>
          <a:p>
            <a:pPr marL="0" lvl="0" indent="0" algn="ctr" rtl="1">
              <a:spcBef>
                <a:spcPts val="0"/>
              </a:spcBef>
              <a:spcAft>
                <a:spcPts val="0"/>
              </a:spcAft>
              <a:buNone/>
            </a:pPr>
            <a:r>
              <a:rPr lang="he-IL" sz="2200" dirty="0">
                <a:solidFill>
                  <a:schemeClr val="lt1"/>
                </a:solidFill>
                <a:latin typeface="Calibri"/>
                <a:ea typeface="Calibri"/>
                <a:cs typeface="Calibri"/>
                <a:sym typeface="Calibri"/>
              </a:rPr>
              <a:t>אסתי בן מנחם-תאומים</a:t>
            </a:r>
            <a:endParaRPr sz="2200" dirty="0">
              <a:solidFill>
                <a:schemeClr val="lt1"/>
              </a:solidFill>
              <a:latin typeface="Calibri"/>
              <a:ea typeface="Calibri"/>
              <a:cs typeface="Calibri"/>
              <a:sym typeface="Calibri"/>
            </a:endParaRPr>
          </a:p>
          <a:p>
            <a:pPr marL="0" lvl="0" indent="0" algn="ctr" rtl="1">
              <a:spcBef>
                <a:spcPts val="0"/>
              </a:spcBef>
              <a:spcAft>
                <a:spcPts val="0"/>
              </a:spcAft>
              <a:buNone/>
            </a:pPr>
            <a:endParaRPr sz="2200" dirty="0">
              <a:solidFill>
                <a:schemeClr val="lt1"/>
              </a:solidFill>
              <a:latin typeface="Calibri"/>
              <a:ea typeface="Calibri"/>
              <a:cs typeface="Calibri"/>
              <a:sym typeface="Calibri"/>
            </a:endParaRPr>
          </a:p>
          <a:p>
            <a:pPr marL="0" lvl="0" indent="0" algn="ctr" rtl="1">
              <a:spcBef>
                <a:spcPts val="0"/>
              </a:spcBef>
              <a:spcAft>
                <a:spcPts val="0"/>
              </a:spcAft>
              <a:buNone/>
            </a:pPr>
            <a:r>
              <a:rPr lang="he-IL" sz="1800"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למאמר המלא</a:t>
            </a:r>
            <a:endParaRPr sz="17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0" name="Google Shape;157;p23"/>
          <p:cNvSpPr txBox="1">
            <a:spLocks/>
          </p:cNvSpPr>
          <p:nvPr/>
        </p:nvSpPr>
        <p:spPr>
          <a:xfrm>
            <a:off x="885824" y="1221947"/>
            <a:ext cx="7520277" cy="12099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2pPr>
            <a:lvl3pPr marR="0" lvl="2"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3pPr>
            <a:lvl4pPr marR="0" lvl="3"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4pPr>
            <a:lvl5pPr marR="0" lvl="4"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5pPr>
            <a:lvl6pPr marR="0" lvl="5"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6pPr>
            <a:lvl7pPr marR="0" lvl="6"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7pPr>
            <a:lvl8pPr marR="0" lvl="7"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8pPr>
            <a:lvl9pPr marR="0" lvl="8"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9pPr>
          </a:lstStyle>
          <a:p>
            <a:pPr algn="r"/>
            <a:r>
              <a:rPr lang="he-IL" sz="1800" dirty="0">
                <a:solidFill>
                  <a:schemeClr val="accent1">
                    <a:lumMod val="75000"/>
                  </a:schemeClr>
                </a:solidFill>
                <a:latin typeface="Calibri" panose="020F0502020204030204" pitchFamily="34" charset="0"/>
                <a:ea typeface="Calibri"/>
                <a:cs typeface="Calibri" panose="020F0502020204030204" pitchFamily="34" charset="0"/>
                <a:sym typeface="Calibri"/>
              </a:rPr>
              <a:t>מאפיינים מרכזיים: </a:t>
            </a:r>
          </a:p>
          <a:p>
            <a:pPr marL="285750" indent="-285750" algn="r">
              <a:buSzPct val="100000"/>
              <a:buFont typeface="Wingdings" panose="05000000000000000000" pitchFamily="2" charset="2"/>
              <a:buChar char="v"/>
            </a:pPr>
            <a:r>
              <a:rPr lang="he-IL" sz="1400" dirty="0">
                <a:solidFill>
                  <a:schemeClr val="accent1"/>
                </a:solidFill>
                <a:latin typeface="Calibri" panose="020F0502020204030204" pitchFamily="34" charset="0"/>
                <a:cs typeface="Calibri" panose="020F0502020204030204" pitchFamily="34" charset="0"/>
              </a:rPr>
              <a:t>הברה במעברה </a:t>
            </a:r>
            <a:r>
              <a:rPr lang="he-IL" sz="1400" dirty="0">
                <a:solidFill>
                  <a:schemeClr val="tx1"/>
                </a:solidFill>
                <a:latin typeface="Calibri" panose="020F0502020204030204" pitchFamily="34" charset="0"/>
                <a:cs typeface="Calibri" panose="020F0502020204030204" pitchFamily="34" charset="0"/>
              </a:rPr>
              <a:t>– הילדים לא מדברים עברית בבית וכמעט אינם פוגשים דוברי עברית.</a:t>
            </a:r>
          </a:p>
          <a:p>
            <a:pPr marL="285750" indent="-285750" algn="r">
              <a:buSzPct val="100000"/>
              <a:buFont typeface="Wingdings" panose="05000000000000000000" pitchFamily="2" charset="2"/>
              <a:buChar char="v"/>
            </a:pPr>
            <a:r>
              <a:rPr lang="he-IL" sz="1400" dirty="0">
                <a:solidFill>
                  <a:schemeClr val="tx1"/>
                </a:solidFill>
                <a:latin typeface="Calibri" panose="020F0502020204030204" pitchFamily="34" charset="0"/>
                <a:cs typeface="Calibri" panose="020F0502020204030204" pitchFamily="34" charset="0"/>
              </a:rPr>
              <a:t>עלייה המונית אחרי קום המדינה &gt; משבר קריאה (70% מהילדים סיימו כיתה א' בלא ידיעת קרוא וכתוב).</a:t>
            </a:r>
          </a:p>
          <a:p>
            <a:pPr marL="285750" indent="-285750" algn="r">
              <a:buSzPct val="100000"/>
              <a:buFont typeface="Wingdings" panose="05000000000000000000" pitchFamily="2" charset="2"/>
              <a:buChar char="v"/>
            </a:pPr>
            <a:r>
              <a:rPr lang="he-IL" sz="1400" dirty="0">
                <a:solidFill>
                  <a:schemeClr val="tx1"/>
                </a:solidFill>
                <a:latin typeface="Calibri" panose="020F0502020204030204" pitchFamily="34" charset="0"/>
                <a:cs typeface="Calibri" panose="020F0502020204030204" pitchFamily="34" charset="0"/>
              </a:rPr>
              <a:t>דגש על הוראת צופן, בעיקר הברות (צירוף של תנועה ואות)</a:t>
            </a:r>
          </a:p>
        </p:txBody>
      </p:sp>
      <p:sp>
        <p:nvSpPr>
          <p:cNvPr id="5" name="Google Shape;157;p23">
            <a:extLst>
              <a:ext uri="{FF2B5EF4-FFF2-40B4-BE49-F238E27FC236}">
                <a16:creationId xmlns:a16="http://schemas.microsoft.com/office/drawing/2014/main" id="{8E9E1A49-4006-467F-AB6B-37DD7A601164}"/>
              </a:ext>
            </a:extLst>
          </p:cNvPr>
          <p:cNvSpPr txBox="1">
            <a:spLocks/>
          </p:cNvSpPr>
          <p:nvPr/>
        </p:nvSpPr>
        <p:spPr>
          <a:xfrm>
            <a:off x="400051" y="357658"/>
            <a:ext cx="8006050" cy="8103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2pPr>
            <a:lvl3pPr marR="0" lvl="2"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3pPr>
            <a:lvl4pPr marR="0" lvl="3"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4pPr>
            <a:lvl5pPr marR="0" lvl="4"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5pPr>
            <a:lvl6pPr marR="0" lvl="5"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6pPr>
            <a:lvl7pPr marR="0" lvl="6"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7pPr>
            <a:lvl8pPr marR="0" lvl="7"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8pPr>
            <a:lvl9pPr marR="0" lvl="8"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9pPr>
          </a:lstStyle>
          <a:p>
            <a:pPr algn="r"/>
            <a:r>
              <a:rPr lang="he-IL" sz="3000" dirty="0">
                <a:solidFill>
                  <a:srgbClr val="285788"/>
                </a:solidFill>
                <a:latin typeface="Calibri" panose="020F0502020204030204" pitchFamily="34" charset="0"/>
                <a:cs typeface="Calibri" panose="020F0502020204030204" pitchFamily="34" charset="0"/>
              </a:rPr>
              <a:t>התקופה השלישית: שנות ה-50 וה-60</a:t>
            </a:r>
            <a:br>
              <a:rPr lang="he-IL" sz="3000" dirty="0">
                <a:solidFill>
                  <a:srgbClr val="285788"/>
                </a:solidFill>
                <a:latin typeface="Calibri" panose="020F0502020204030204" pitchFamily="34" charset="0"/>
                <a:cs typeface="Calibri" panose="020F0502020204030204" pitchFamily="34" charset="0"/>
              </a:rPr>
            </a:br>
            <a:r>
              <a:rPr lang="he-IL" sz="1800" dirty="0">
                <a:solidFill>
                  <a:srgbClr val="285788"/>
                </a:solidFill>
                <a:latin typeface="Calibri" panose="020F0502020204030204" pitchFamily="34" charset="0"/>
                <a:cs typeface="Calibri" panose="020F0502020204030204" pitchFamily="34" charset="0"/>
              </a:rPr>
              <a:t>לאחר הקמת המדינה והעלייה ההמונית</a:t>
            </a:r>
            <a:endParaRPr lang="he-IL" sz="3000" dirty="0">
              <a:solidFill>
                <a:srgbClr val="285788"/>
              </a:solidFill>
              <a:latin typeface="Calibri" panose="020F0502020204030204" pitchFamily="34" charset="0"/>
              <a:cs typeface="Calibri" panose="020F0502020204030204" pitchFamily="34" charset="0"/>
            </a:endParaRPr>
          </a:p>
        </p:txBody>
      </p:sp>
      <p:sp>
        <p:nvSpPr>
          <p:cNvPr id="4" name="TextBox 1">
            <a:extLst>
              <a:ext uri="{FF2B5EF4-FFF2-40B4-BE49-F238E27FC236}">
                <a16:creationId xmlns:a16="http://schemas.microsoft.com/office/drawing/2014/main" id="{21C6906A-889B-4B9C-A912-B838BB993BC7}"/>
              </a:ext>
            </a:extLst>
          </p:cNvPr>
          <p:cNvSpPr txBox="1"/>
          <p:nvPr/>
        </p:nvSpPr>
        <p:spPr>
          <a:xfrm>
            <a:off x="914400" y="2571750"/>
            <a:ext cx="7463125" cy="1725729"/>
          </a:xfrm>
          <a:prstGeom prst="rect">
            <a:avLst/>
          </a:prstGeom>
          <a:noFill/>
          <a:ln>
            <a:solidFill>
              <a:srgbClr val="0070C0"/>
            </a:solidFill>
          </a:ln>
        </p:spPr>
        <p:txBody>
          <a:bodyPr wrap="square" rtlCol="1">
            <a:spAutoFit/>
          </a:bodyPr>
          <a:lstStyle/>
          <a:p>
            <a:pPr algn="r" rtl="1">
              <a:lnSpc>
                <a:spcPct val="150000"/>
              </a:lnSpc>
            </a:pPr>
            <a:r>
              <a:rPr lang="he-IL" sz="1200" dirty="0">
                <a:latin typeface="Calibri" panose="020F0502020204030204" pitchFamily="34" charset="0"/>
                <a:cs typeface="Calibri" panose="020F0502020204030204" pitchFamily="34" charset="0"/>
              </a:rPr>
              <a:t>בעקבות משבר הקריאה החלו כותבי השיטות להתמקד בעיקר בהוראת הצופן. </a:t>
            </a:r>
            <a:r>
              <a:rPr lang="he-IL" sz="1200" dirty="0" err="1">
                <a:latin typeface="Calibri" panose="020F0502020204030204" pitchFamily="34" charset="0"/>
                <a:cs typeface="Calibri" panose="020F0502020204030204" pitchFamily="34" charset="0"/>
              </a:rPr>
              <a:t>פייטלסון</a:t>
            </a:r>
            <a:r>
              <a:rPr lang="he-IL" sz="1200" dirty="0">
                <a:latin typeface="Calibri" panose="020F0502020204030204" pitchFamily="34" charset="0"/>
                <a:cs typeface="Calibri" panose="020F0502020204030204" pitchFamily="34" charset="0"/>
              </a:rPr>
              <a:t> (תשי"ג) המליצה להעמיד במרכז הוראת קריאה את ההברה (הגישה הסינתטית), להתמקד בהוראת התנועות, כלומר ללמד כל תנועה בנפרד בצירופה אל אותיות (אַ, ב, גַ), וללמד את האות בהגייתה בלבד מבלי לכנותה בשמה כדי שלא להכביד על הזיכרון. המקראות החדשות שנכתבו כללו תרגול שיטתי והוראה מפורשת של כל אות ותנועה בנפרד. </a:t>
            </a:r>
            <a:br>
              <a:rPr lang="en-US" sz="1200" dirty="0">
                <a:latin typeface="Calibri" panose="020F0502020204030204" pitchFamily="34" charset="0"/>
                <a:cs typeface="Calibri" panose="020F0502020204030204" pitchFamily="34" charset="0"/>
              </a:rPr>
            </a:br>
            <a:r>
              <a:rPr lang="he-IL" sz="1200" dirty="0">
                <a:latin typeface="Calibri" panose="020F0502020204030204" pitchFamily="34" charset="0"/>
                <a:cs typeface="Calibri" panose="020F0502020204030204" pitchFamily="34" charset="0"/>
              </a:rPr>
              <a:t>שיטות סינתטיות שיצאו אז לאור היו "קרא יפה" של </a:t>
            </a:r>
            <a:r>
              <a:rPr lang="he-IL" sz="1200" dirty="0" err="1">
                <a:latin typeface="Calibri" panose="020F0502020204030204" pitchFamily="34" charset="0"/>
                <a:cs typeface="Calibri" panose="020F0502020204030204" pitchFamily="34" charset="0"/>
              </a:rPr>
              <a:t>בוורמן-קניוק</a:t>
            </a:r>
            <a:r>
              <a:rPr lang="he-IL" sz="1200" dirty="0">
                <a:latin typeface="Calibri" panose="020F0502020204030204" pitchFamily="34" charset="0"/>
                <a:cs typeface="Calibri" panose="020F0502020204030204" pitchFamily="34" charset="0"/>
              </a:rPr>
              <a:t> (תשכ"ג) והספרים: "גם אני קורא" (</a:t>
            </a:r>
            <a:r>
              <a:rPr lang="he-IL" sz="1200" dirty="0" err="1">
                <a:latin typeface="Calibri" panose="020F0502020204030204" pitchFamily="34" charset="0"/>
                <a:cs typeface="Calibri" panose="020F0502020204030204" pitchFamily="34" charset="0"/>
              </a:rPr>
              <a:t>תש"ך</a:t>
            </a:r>
            <a:r>
              <a:rPr lang="he-IL" sz="1200" dirty="0">
                <a:latin typeface="Calibri" panose="020F0502020204030204" pitchFamily="34" charset="0"/>
                <a:cs typeface="Calibri" panose="020F0502020204030204" pitchFamily="34" charset="0"/>
              </a:rPr>
              <a:t>) ו-"אני קורא כבר" (תשכ"ח) של </a:t>
            </a:r>
            <a:r>
              <a:rPr lang="he-IL" sz="1200" dirty="0" err="1">
                <a:latin typeface="Calibri" panose="020F0502020204030204" pitchFamily="34" charset="0"/>
                <a:cs typeface="Calibri" panose="020F0502020204030204" pitchFamily="34" charset="0"/>
              </a:rPr>
              <a:t>פייטלסון</a:t>
            </a:r>
            <a:r>
              <a:rPr lang="he-IL" sz="1200" dirty="0">
                <a:latin typeface="Calibri" panose="020F0502020204030204" pitchFamily="34" charset="0"/>
                <a:cs typeface="Calibri" panose="020F0502020204030204" pitchFamily="34" charset="0"/>
              </a:rPr>
              <a:t>. (דוגמאות מתוך הספר בשקף הבא).</a:t>
            </a:r>
          </a:p>
        </p:txBody>
      </p:sp>
    </p:spTree>
    <p:extLst>
      <p:ext uri="{BB962C8B-B14F-4D97-AF65-F5344CB8AC3E}">
        <p14:creationId xmlns:p14="http://schemas.microsoft.com/office/powerpoint/2010/main" val="3926783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734190" y="246276"/>
            <a:ext cx="7797212" cy="361125"/>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1600" dirty="0">
                <a:solidFill>
                  <a:srgbClr val="285788"/>
                </a:solidFill>
                <a:latin typeface="Calibri" panose="020F0502020204030204" pitchFamily="34" charset="0"/>
                <a:cs typeface="Calibri" panose="020F0502020204030204" pitchFamily="34" charset="0"/>
              </a:rPr>
              <a:t>התקופה: שנות ה-50 וה-60 </a:t>
            </a:r>
            <a:r>
              <a:rPr lang="he-IL" sz="1200" dirty="0">
                <a:solidFill>
                  <a:srgbClr val="285788"/>
                </a:solidFill>
                <a:latin typeface="Calibri" panose="020F0502020204030204" pitchFamily="34" charset="0"/>
                <a:cs typeface="Calibri" panose="020F0502020204030204" pitchFamily="34" charset="0"/>
              </a:rPr>
              <a:t>(דוגמאות מתוך "אני קורא כבר" וציטוט מיומנו של אברהם רון, שהיה מחנך במושב של עולי תימן). </a:t>
            </a:r>
            <a:endParaRPr sz="1600" dirty="0">
              <a:solidFill>
                <a:srgbClr val="285788"/>
              </a:solidFill>
              <a:latin typeface="Calibri" panose="020F0502020204030204" pitchFamily="34" charset="0"/>
              <a:cs typeface="Calibri" panose="020F0502020204030204" pitchFamily="34" charset="0"/>
            </a:endParaRPr>
          </a:p>
        </p:txBody>
      </p:sp>
      <p:pic>
        <p:nvPicPr>
          <p:cNvPr id="16" name="תמונה 15" descr="תמונה שמכילה טקסט&#10;&#10;התיאור נוצר באופן אוטומטי">
            <a:extLst>
              <a:ext uri="{FF2B5EF4-FFF2-40B4-BE49-F238E27FC236}">
                <a16:creationId xmlns:a16="http://schemas.microsoft.com/office/drawing/2014/main" id="{6E6401E3-2668-41C2-8921-B056F0BA6D85}"/>
              </a:ext>
            </a:extLst>
          </p:cNvPr>
          <p:cNvPicPr>
            <a:picLocks noChangeAspect="1"/>
          </p:cNvPicPr>
          <p:nvPr/>
        </p:nvPicPr>
        <p:blipFill>
          <a:blip r:embed="rId3"/>
          <a:stretch>
            <a:fillRect/>
          </a:stretch>
        </p:blipFill>
        <p:spPr>
          <a:xfrm rot="10800000">
            <a:off x="5603115" y="2240442"/>
            <a:ext cx="1020554" cy="1404633"/>
          </a:xfrm>
          <a:prstGeom prst="rect">
            <a:avLst/>
          </a:prstGeom>
          <a:ln w="12700">
            <a:solidFill>
              <a:srgbClr val="0070C0"/>
            </a:solidFill>
          </a:ln>
        </p:spPr>
      </p:pic>
      <p:pic>
        <p:nvPicPr>
          <p:cNvPr id="18" name="תמונה 17" descr="תמונה שמכילה טקסט&#10;&#10;התיאור נוצר באופן אוטומטי">
            <a:extLst>
              <a:ext uri="{FF2B5EF4-FFF2-40B4-BE49-F238E27FC236}">
                <a16:creationId xmlns:a16="http://schemas.microsoft.com/office/drawing/2014/main" id="{54D11D26-8DF7-4633-90C9-28D4D2540DB1}"/>
              </a:ext>
            </a:extLst>
          </p:cNvPr>
          <p:cNvPicPr>
            <a:picLocks noChangeAspect="1"/>
          </p:cNvPicPr>
          <p:nvPr/>
        </p:nvPicPr>
        <p:blipFill>
          <a:blip r:embed="rId4"/>
          <a:stretch>
            <a:fillRect/>
          </a:stretch>
        </p:blipFill>
        <p:spPr>
          <a:xfrm rot="10800000">
            <a:off x="4782658" y="2968743"/>
            <a:ext cx="1020554" cy="1404633"/>
          </a:xfrm>
          <a:prstGeom prst="rect">
            <a:avLst/>
          </a:prstGeom>
          <a:ln w="12700">
            <a:solidFill>
              <a:srgbClr val="0070C0"/>
            </a:solidFill>
          </a:ln>
        </p:spPr>
      </p:pic>
      <p:pic>
        <p:nvPicPr>
          <p:cNvPr id="20" name="תמונה 19" descr="תמונה שמכילה טקסט&#10;&#10;התיאור נוצר באופן אוטומטי">
            <a:extLst>
              <a:ext uri="{FF2B5EF4-FFF2-40B4-BE49-F238E27FC236}">
                <a16:creationId xmlns:a16="http://schemas.microsoft.com/office/drawing/2014/main" id="{7873339F-5ADE-4CDC-8F9B-AD433D0A6932}"/>
              </a:ext>
            </a:extLst>
          </p:cNvPr>
          <p:cNvPicPr>
            <a:picLocks noChangeAspect="1"/>
          </p:cNvPicPr>
          <p:nvPr/>
        </p:nvPicPr>
        <p:blipFill>
          <a:blip r:embed="rId5"/>
          <a:stretch>
            <a:fillRect/>
          </a:stretch>
        </p:blipFill>
        <p:spPr>
          <a:xfrm>
            <a:off x="3762102" y="3464605"/>
            <a:ext cx="1020555" cy="1404634"/>
          </a:xfrm>
          <a:prstGeom prst="rect">
            <a:avLst/>
          </a:prstGeom>
          <a:ln w="12700">
            <a:solidFill>
              <a:srgbClr val="0070C0"/>
            </a:solidFill>
          </a:ln>
        </p:spPr>
      </p:pic>
      <p:sp>
        <p:nvSpPr>
          <p:cNvPr id="23" name="תיבת טקסט 22">
            <a:extLst>
              <a:ext uri="{FF2B5EF4-FFF2-40B4-BE49-F238E27FC236}">
                <a16:creationId xmlns:a16="http://schemas.microsoft.com/office/drawing/2014/main" id="{31DB054D-BCA8-4EA8-A0E2-F901954736B0}"/>
              </a:ext>
            </a:extLst>
          </p:cNvPr>
          <p:cNvSpPr txBox="1"/>
          <p:nvPr/>
        </p:nvSpPr>
        <p:spPr>
          <a:xfrm>
            <a:off x="2389454" y="4840911"/>
            <a:ext cx="6681128" cy="200055"/>
          </a:xfrm>
          <a:prstGeom prst="rect">
            <a:avLst/>
          </a:prstGeom>
          <a:noFill/>
        </p:spPr>
        <p:txBody>
          <a:bodyPr wrap="square">
            <a:spAutoFit/>
          </a:bodyPr>
          <a:lstStyle/>
          <a:p>
            <a:pPr algn="r" rtl="1"/>
            <a:r>
              <a:rPr lang="he-IL" sz="700" dirty="0">
                <a:latin typeface="Calibri" panose="020F0502020204030204" pitchFamily="34" charset="0"/>
                <a:cs typeface="Calibri" panose="020F0502020204030204" pitchFamily="34" charset="0"/>
              </a:rPr>
              <a:t>תמונה של הטקסט "אבא בנה" ותמונות של האותיות "ד" "</a:t>
            </a:r>
            <a:r>
              <a:rPr lang="he-IL" sz="700" dirty="0" err="1">
                <a:latin typeface="Calibri" panose="020F0502020204030204" pitchFamily="34" charset="0"/>
                <a:cs typeface="Calibri" panose="020F0502020204030204" pitchFamily="34" charset="0"/>
              </a:rPr>
              <a:t>סש</a:t>
            </a:r>
            <a:r>
              <a:rPr lang="he-IL" sz="700" dirty="0">
                <a:latin typeface="Calibri" panose="020F0502020204030204" pitchFamily="34" charset="0"/>
                <a:cs typeface="Calibri" panose="020F0502020204030204" pitchFamily="34" charset="0"/>
              </a:rPr>
              <a:t>" "ר" עם תומכי הזיכרון שלהן מתוך: דינה </a:t>
            </a:r>
            <a:r>
              <a:rPr lang="he-IL" sz="700" dirty="0" err="1">
                <a:latin typeface="Calibri" panose="020F0502020204030204" pitchFamily="34" charset="0"/>
                <a:cs typeface="Calibri" panose="020F0502020204030204" pitchFamily="34" charset="0"/>
              </a:rPr>
              <a:t>פייטלסון</a:t>
            </a:r>
            <a:r>
              <a:rPr lang="he-IL" sz="700" dirty="0">
                <a:latin typeface="Calibri" panose="020F0502020204030204" pitchFamily="34" charset="0"/>
                <a:cs typeface="Calibri" panose="020F0502020204030204" pitchFamily="34" charset="0"/>
              </a:rPr>
              <a:t>, חוה </a:t>
            </a:r>
            <a:r>
              <a:rPr lang="he-IL" sz="700" dirty="0" err="1">
                <a:latin typeface="Calibri" panose="020F0502020204030204" pitchFamily="34" charset="0"/>
                <a:cs typeface="Calibri" panose="020F0502020204030204" pitchFamily="34" charset="0"/>
              </a:rPr>
              <a:t>צ'רנוב</a:t>
            </a:r>
            <a:r>
              <a:rPr lang="he-IL" sz="700" dirty="0">
                <a:latin typeface="Calibri" panose="020F0502020204030204" pitchFamily="34" charset="0"/>
                <a:cs typeface="Calibri" panose="020F0502020204030204" pitchFamily="34" charset="0"/>
              </a:rPr>
              <a:t> וחמדה </a:t>
            </a:r>
            <a:r>
              <a:rPr lang="he-IL" sz="700" dirty="0" err="1">
                <a:latin typeface="Calibri" panose="020F0502020204030204" pitchFamily="34" charset="0"/>
                <a:cs typeface="Calibri" panose="020F0502020204030204" pitchFamily="34" charset="0"/>
              </a:rPr>
              <a:t>אסיאו</a:t>
            </a:r>
            <a:r>
              <a:rPr lang="he-IL" sz="700" dirty="0">
                <a:latin typeface="Calibri" panose="020F0502020204030204" pitchFamily="34" charset="0"/>
                <a:cs typeface="Calibri" panose="020F0502020204030204" pitchFamily="34" charset="0"/>
              </a:rPr>
              <a:t>, אני קורא כבר, תשכ"ח (1968), הוצאת </a:t>
            </a:r>
            <a:r>
              <a:rPr lang="he-IL" sz="700" dirty="0" err="1">
                <a:latin typeface="Calibri" panose="020F0502020204030204" pitchFamily="34" charset="0"/>
                <a:cs typeface="Calibri" panose="020F0502020204030204" pitchFamily="34" charset="0"/>
              </a:rPr>
              <a:t>קרית</a:t>
            </a:r>
            <a:r>
              <a:rPr lang="he-IL" sz="700" dirty="0">
                <a:latin typeface="Calibri" panose="020F0502020204030204" pitchFamily="34" charset="0"/>
                <a:cs typeface="Calibri" panose="020F0502020204030204" pitchFamily="34" charset="0"/>
              </a:rPr>
              <a:t> ספר בע"מ, ירושלים. </a:t>
            </a:r>
          </a:p>
        </p:txBody>
      </p:sp>
      <p:pic>
        <p:nvPicPr>
          <p:cNvPr id="3" name="תמונה 2">
            <a:extLst>
              <a:ext uri="{FF2B5EF4-FFF2-40B4-BE49-F238E27FC236}">
                <a16:creationId xmlns:a16="http://schemas.microsoft.com/office/drawing/2014/main" id="{F8E8EC48-ADDA-4525-9E27-FFAAA28798D5}"/>
              </a:ext>
            </a:extLst>
          </p:cNvPr>
          <p:cNvPicPr>
            <a:picLocks noChangeAspect="1"/>
          </p:cNvPicPr>
          <p:nvPr/>
        </p:nvPicPr>
        <p:blipFill>
          <a:blip r:embed="rId6"/>
          <a:stretch>
            <a:fillRect/>
          </a:stretch>
        </p:blipFill>
        <p:spPr>
          <a:xfrm>
            <a:off x="6607708" y="1065176"/>
            <a:ext cx="2242923" cy="3443808"/>
          </a:xfrm>
          <a:prstGeom prst="rect">
            <a:avLst/>
          </a:prstGeom>
          <a:ln w="12700">
            <a:solidFill>
              <a:srgbClr val="285788"/>
            </a:solidFill>
          </a:ln>
        </p:spPr>
      </p:pic>
      <p:sp>
        <p:nvSpPr>
          <p:cNvPr id="13" name="תיבת טקסט 12">
            <a:extLst>
              <a:ext uri="{FF2B5EF4-FFF2-40B4-BE49-F238E27FC236}">
                <a16:creationId xmlns:a16="http://schemas.microsoft.com/office/drawing/2014/main" id="{EA5CD5C6-BA3B-41FA-BFD0-622E7D2D8A5C}"/>
              </a:ext>
            </a:extLst>
          </p:cNvPr>
          <p:cNvSpPr txBox="1"/>
          <p:nvPr/>
        </p:nvSpPr>
        <p:spPr>
          <a:xfrm>
            <a:off x="210657" y="757640"/>
            <a:ext cx="4572000" cy="2556726"/>
          </a:xfrm>
          <a:prstGeom prst="rect">
            <a:avLst/>
          </a:prstGeom>
          <a:noFill/>
          <a:ln>
            <a:solidFill>
              <a:schemeClr val="accent1"/>
            </a:solidFill>
          </a:ln>
        </p:spPr>
        <p:txBody>
          <a:bodyPr wrap="square">
            <a:spAutoFit/>
          </a:bodyPr>
          <a:lstStyle/>
          <a:p>
            <a:pPr marL="34290" algn="r" rtl="1">
              <a:lnSpc>
                <a:spcPct val="150000"/>
              </a:lnSpc>
              <a:spcBef>
                <a:spcPts val="0"/>
              </a:spcBef>
              <a:spcAft>
                <a:spcPts val="0"/>
              </a:spcAft>
            </a:pPr>
            <a:r>
              <a:rPr lang="he-IL" sz="1200" b="0" i="0" u="none" strike="noStrike" dirty="0">
                <a:solidFill>
                  <a:srgbClr val="285788"/>
                </a:solidFill>
                <a:effectLst/>
                <a:latin typeface="Calibri" panose="020F0502020204030204" pitchFamily="34" charset="0"/>
                <a:cs typeface="Calibri" panose="020F0502020204030204" pitchFamily="34" charset="0"/>
              </a:rPr>
              <a:t>"כמה בלתי מתאימה היא לתלמידים בכפר עולי תימן. ההווי הנידון בה זר להם, ואילו ההווי שלהם אינו שם. כבר שמות הילדים בספר הם זרים: רמי, אורה וכדומה, ואילו רחמים, סעדיה, חנה ואסתר אינם. יש בספר: קלמר (מי מתלמידי ראה דבר כזה?), חנות ועוד מילים שאינן קימות לגביהם. ואילו המילים: צרכנייה, מדריך, שמירה, מסתננים, רפת, אינן שם. יש בספר תמונות אשכנזים ותמונות ילדות במכנסים קצרים (תנסה נא אחת הבנות בכפרנו להראות כך, אם לא יקפח אביה את שוקיה) ואילו יחיא אביהם בפאותיו, וסעידה אימם בקישור ראשה, אינה שם."</a:t>
            </a:r>
            <a:endParaRPr lang="he-IL" sz="1200" dirty="0">
              <a:solidFill>
                <a:srgbClr val="285788"/>
              </a:solidFill>
              <a:latin typeface="Calibri" panose="020F0502020204030204" pitchFamily="34" charset="0"/>
              <a:cs typeface="Calibri" panose="020F0502020204030204" pitchFamily="34" charset="0"/>
            </a:endParaRPr>
          </a:p>
          <a:p>
            <a:pPr marL="34290" algn="r" rtl="1">
              <a:lnSpc>
                <a:spcPct val="150000"/>
              </a:lnSpc>
              <a:spcBef>
                <a:spcPts val="0"/>
              </a:spcBef>
              <a:spcAft>
                <a:spcPts val="0"/>
              </a:spcAft>
            </a:pPr>
            <a:r>
              <a:rPr lang="he-IL" sz="900" b="0" i="0" u="none" strike="noStrike" dirty="0">
                <a:solidFill>
                  <a:srgbClr val="285788"/>
                </a:solidFill>
                <a:effectLst/>
                <a:latin typeface="Calibri" panose="020F0502020204030204" pitchFamily="34" charset="0"/>
                <a:cs typeface="Calibri" panose="020F0502020204030204" pitchFamily="34" charset="0"/>
              </a:rPr>
              <a:t>(מתוך יומנו של רון, אברהם, ג', מנחם אב, תשי"ד (1954))</a:t>
            </a:r>
            <a:r>
              <a:rPr lang="he-IL" sz="1200" b="0" i="0" u="none" strike="noStrike" dirty="0">
                <a:solidFill>
                  <a:srgbClr val="285788"/>
                </a:solidFill>
                <a:effectLst/>
                <a:latin typeface="Calibri" panose="020F0502020204030204" pitchFamily="34" charset="0"/>
                <a:cs typeface="Calibri" panose="020F0502020204030204" pitchFamily="34" charset="0"/>
              </a:rPr>
              <a:t>.</a:t>
            </a:r>
            <a:endParaRPr lang="he-IL" sz="900" b="0" dirty="0">
              <a:solidFill>
                <a:srgbClr val="285788"/>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657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867711" y="194665"/>
            <a:ext cx="6538389" cy="599606"/>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kumimoji="0" lang="he-IL" sz="3000" b="0" i="0" u="none" strike="noStrike" kern="0" cap="none" spc="0" normalizeH="0" baseline="0" noProof="0" dirty="0">
                <a:ln>
                  <a:noFill/>
                </a:ln>
                <a:solidFill>
                  <a:srgbClr val="285788"/>
                </a:solidFill>
                <a:effectLst/>
                <a:uLnTx/>
                <a:uFillTx/>
                <a:latin typeface="Calibri" panose="020F0502020204030204" pitchFamily="34" charset="0"/>
                <a:cs typeface="Calibri" panose="020F0502020204030204" pitchFamily="34" charset="0"/>
                <a:sym typeface="Arial"/>
              </a:rPr>
              <a:t>התקופה הרביעית: סוף המאה ה-20</a:t>
            </a:r>
            <a:br>
              <a:rPr lang="he-IL" sz="3000" dirty="0">
                <a:solidFill>
                  <a:srgbClr val="285788"/>
                </a:solidFill>
                <a:latin typeface="Calibri" panose="020F0502020204030204" pitchFamily="34" charset="0"/>
                <a:cs typeface="Calibri" panose="020F0502020204030204" pitchFamily="34" charset="0"/>
              </a:rPr>
            </a:br>
            <a:endParaRPr sz="3000" dirty="0">
              <a:solidFill>
                <a:srgbClr val="285788"/>
              </a:solidFill>
              <a:latin typeface="Calibri" panose="020F0502020204030204" pitchFamily="34" charset="0"/>
              <a:cs typeface="Calibri" panose="020F0502020204030204" pitchFamily="34" charset="0"/>
            </a:endParaRPr>
          </a:p>
        </p:txBody>
      </p:sp>
      <p:sp>
        <p:nvSpPr>
          <p:cNvPr id="20" name="Google Shape;157;p23"/>
          <p:cNvSpPr txBox="1">
            <a:spLocks/>
          </p:cNvSpPr>
          <p:nvPr/>
        </p:nvSpPr>
        <p:spPr>
          <a:xfrm>
            <a:off x="3071811" y="648595"/>
            <a:ext cx="5334289" cy="9072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2pPr>
            <a:lvl3pPr marR="0" lvl="2"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3pPr>
            <a:lvl4pPr marR="0" lvl="3"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4pPr>
            <a:lvl5pPr marR="0" lvl="4"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5pPr>
            <a:lvl6pPr marR="0" lvl="5"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6pPr>
            <a:lvl7pPr marR="0" lvl="6"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7pPr>
            <a:lvl8pPr marR="0" lvl="7"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8pPr>
            <a:lvl9pPr marR="0" lvl="8"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9pPr>
          </a:lstStyle>
          <a:p>
            <a:pPr algn="r"/>
            <a:r>
              <a:rPr lang="he-IL" sz="1800" dirty="0">
                <a:solidFill>
                  <a:schemeClr val="accent1">
                    <a:lumMod val="75000"/>
                  </a:schemeClr>
                </a:solidFill>
                <a:latin typeface="Calibri" panose="020F0502020204030204" pitchFamily="34" charset="0"/>
                <a:ea typeface="Calibri"/>
                <a:cs typeface="Calibri" panose="020F0502020204030204" pitchFamily="34" charset="0"/>
                <a:sym typeface="Calibri"/>
              </a:rPr>
              <a:t>מאפיינים מרכזיים: </a:t>
            </a:r>
          </a:p>
          <a:p>
            <a:pPr marL="285750" indent="-285750" algn="r">
              <a:buSzPct val="100000"/>
              <a:buFont typeface="Wingdings" panose="05000000000000000000" pitchFamily="2" charset="2"/>
              <a:buChar char="v"/>
            </a:pPr>
            <a:r>
              <a:rPr lang="he-IL" sz="1400" dirty="0">
                <a:solidFill>
                  <a:schemeClr val="tx1"/>
                </a:solidFill>
                <a:latin typeface="Calibri" panose="020F0502020204030204" pitchFamily="34" charset="0"/>
                <a:cs typeface="Calibri" panose="020F0502020204030204" pitchFamily="34" charset="0"/>
              </a:rPr>
              <a:t>שפת האם של רוב הילדים היא עברית.</a:t>
            </a:r>
          </a:p>
          <a:p>
            <a:pPr marL="285750" indent="-285750" algn="r">
              <a:buSzPct val="100000"/>
              <a:buFont typeface="Wingdings" panose="05000000000000000000" pitchFamily="2" charset="2"/>
              <a:buChar char="v"/>
            </a:pPr>
            <a:r>
              <a:rPr lang="he-IL" sz="1400" dirty="0">
                <a:solidFill>
                  <a:schemeClr val="tx1"/>
                </a:solidFill>
                <a:latin typeface="Calibri" panose="020F0502020204030204" pitchFamily="34" charset="0"/>
                <a:cs typeface="Calibri" panose="020F0502020204030204" pitchFamily="34" charset="0"/>
              </a:rPr>
              <a:t>גישת '</a:t>
            </a:r>
            <a:r>
              <a:rPr lang="he-IL" sz="1400" dirty="0">
                <a:solidFill>
                  <a:schemeClr val="accent1"/>
                </a:solidFill>
                <a:latin typeface="Calibri" panose="020F0502020204030204" pitchFamily="34" charset="0"/>
                <a:cs typeface="Calibri" panose="020F0502020204030204" pitchFamily="34" charset="0"/>
              </a:rPr>
              <a:t>השפה כמכלול</a:t>
            </a:r>
            <a:r>
              <a:rPr lang="he-IL" sz="1400" dirty="0">
                <a:solidFill>
                  <a:schemeClr val="tx1"/>
                </a:solidFill>
                <a:latin typeface="Calibri" panose="020F0502020204030204" pitchFamily="34" charset="0"/>
                <a:cs typeface="Calibri" panose="020F0502020204030204" pitchFamily="34" charset="0"/>
              </a:rPr>
              <a:t>' – המשמעות במרכז, פחות דגש על הצופן.</a:t>
            </a:r>
          </a:p>
        </p:txBody>
      </p:sp>
      <p:sp>
        <p:nvSpPr>
          <p:cNvPr id="7" name="Google Shape;157;p23">
            <a:extLst>
              <a:ext uri="{FF2B5EF4-FFF2-40B4-BE49-F238E27FC236}">
                <a16:creationId xmlns:a16="http://schemas.microsoft.com/office/drawing/2014/main" id="{C7758E80-F5C5-4E9D-B2E2-58737D8B7C82}"/>
              </a:ext>
            </a:extLst>
          </p:cNvPr>
          <p:cNvSpPr txBox="1">
            <a:spLocks/>
          </p:cNvSpPr>
          <p:nvPr/>
        </p:nvSpPr>
        <p:spPr>
          <a:xfrm>
            <a:off x="1621893" y="1555851"/>
            <a:ext cx="6450484" cy="3935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2pPr>
            <a:lvl3pPr marR="0" lvl="2"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3pPr>
            <a:lvl4pPr marR="0" lvl="3"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4pPr>
            <a:lvl5pPr marR="0" lvl="4"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5pPr>
            <a:lvl6pPr marR="0" lvl="5"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6pPr>
            <a:lvl7pPr marR="0" lvl="6"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7pPr>
            <a:lvl8pPr marR="0" lvl="7"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8pPr>
            <a:lvl9pPr marR="0" lvl="8"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9pPr>
          </a:lstStyle>
          <a:p>
            <a:pPr algn="r"/>
            <a:r>
              <a:rPr lang="he-IL" sz="2000" dirty="0">
                <a:solidFill>
                  <a:srgbClr val="285788"/>
                </a:solidFill>
                <a:latin typeface="Calibri"/>
                <a:ea typeface="Calibri"/>
                <a:cs typeface="Calibri"/>
                <a:sym typeface="Calibri"/>
              </a:rPr>
              <a:t>קצת על גישת השפה כמכלול – </a:t>
            </a:r>
            <a:r>
              <a:rPr lang="en-US" sz="2000" dirty="0">
                <a:solidFill>
                  <a:srgbClr val="285788"/>
                </a:solidFill>
                <a:latin typeface="Calibri"/>
                <a:ea typeface="Calibri"/>
                <a:cs typeface="Calibri"/>
                <a:sym typeface="Calibri"/>
              </a:rPr>
              <a:t>:The whole language approach</a:t>
            </a:r>
            <a:endParaRPr lang="en-US" sz="2000" dirty="0">
              <a:solidFill>
                <a:srgbClr val="285788"/>
              </a:solidFill>
            </a:endParaRPr>
          </a:p>
        </p:txBody>
      </p:sp>
      <p:sp>
        <p:nvSpPr>
          <p:cNvPr id="8" name="Google Shape;157;p23">
            <a:extLst>
              <a:ext uri="{FF2B5EF4-FFF2-40B4-BE49-F238E27FC236}">
                <a16:creationId xmlns:a16="http://schemas.microsoft.com/office/drawing/2014/main" id="{E92FEF25-3803-4374-A358-669C45016211}"/>
              </a:ext>
            </a:extLst>
          </p:cNvPr>
          <p:cNvSpPr txBox="1">
            <a:spLocks/>
          </p:cNvSpPr>
          <p:nvPr/>
        </p:nvSpPr>
        <p:spPr>
          <a:xfrm>
            <a:off x="5693308" y="1878028"/>
            <a:ext cx="2379068" cy="3413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2pPr>
            <a:lvl3pPr marR="0" lvl="2"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3pPr>
            <a:lvl4pPr marR="0" lvl="3"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4pPr>
            <a:lvl5pPr marR="0" lvl="4"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5pPr>
            <a:lvl6pPr marR="0" lvl="5"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6pPr>
            <a:lvl7pPr marR="0" lvl="6"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7pPr>
            <a:lvl8pPr marR="0" lvl="7"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8pPr>
            <a:lvl9pPr marR="0" lvl="8"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9pPr>
          </a:lstStyle>
          <a:p>
            <a:pPr algn="r"/>
            <a:r>
              <a:rPr lang="he-IL" sz="1200" dirty="0">
                <a:solidFill>
                  <a:schemeClr val="tx1"/>
                </a:solidFill>
                <a:latin typeface="Calibri"/>
                <a:ea typeface="Calibri"/>
                <a:cs typeface="Calibri"/>
                <a:sym typeface="Calibri"/>
              </a:rPr>
              <a:t>(החלה בשנות השבעים בארצות-הברית)</a:t>
            </a:r>
            <a:endParaRPr lang="he-IL" sz="1200" dirty="0">
              <a:solidFill>
                <a:schemeClr val="tx1"/>
              </a:solidFill>
            </a:endParaRPr>
          </a:p>
        </p:txBody>
      </p:sp>
      <p:sp>
        <p:nvSpPr>
          <p:cNvPr id="10" name="Rectangle: Rounded Corners 6">
            <a:extLst>
              <a:ext uri="{FF2B5EF4-FFF2-40B4-BE49-F238E27FC236}">
                <a16:creationId xmlns:a16="http://schemas.microsoft.com/office/drawing/2014/main" id="{71D81ACD-35FC-4468-9507-AA2236DE42B1}"/>
              </a:ext>
            </a:extLst>
          </p:cNvPr>
          <p:cNvSpPr/>
          <p:nvPr/>
        </p:nvSpPr>
        <p:spPr>
          <a:xfrm>
            <a:off x="1994597" y="2317431"/>
            <a:ext cx="6077779" cy="354625"/>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bIns="144000" rtlCol="1" anchor="ctr"/>
          <a:lstStyle/>
          <a:p>
            <a:pPr marL="285750" marR="0" lvl="0" indent="-285750" algn="r" defTabSz="914400" rtl="1" eaLnBrk="1" fontAlgn="auto" latinLnBrk="0" hangingPunct="1">
              <a:lnSpc>
                <a:spcPct val="150000"/>
              </a:lnSpc>
              <a:spcBef>
                <a:spcPts val="0"/>
              </a:spcBef>
              <a:spcAft>
                <a:spcPts val="0"/>
              </a:spcAft>
              <a:buClr>
                <a:srgbClr val="000000"/>
              </a:buClr>
              <a:buSzTx/>
              <a:buFont typeface="Wingdings" panose="05000000000000000000" pitchFamily="2" charset="2"/>
              <a:buChar char="v"/>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הדגישה את הצורך להתאים את ההוראה לצורכי הלומד.</a:t>
            </a:r>
          </a:p>
        </p:txBody>
      </p:sp>
      <p:sp>
        <p:nvSpPr>
          <p:cNvPr id="11" name="Rectangle: Rounded Corners 7">
            <a:extLst>
              <a:ext uri="{FF2B5EF4-FFF2-40B4-BE49-F238E27FC236}">
                <a16:creationId xmlns:a16="http://schemas.microsoft.com/office/drawing/2014/main" id="{50AEA38C-2783-486D-9A3D-2BE312E53FD6}"/>
              </a:ext>
            </a:extLst>
          </p:cNvPr>
          <p:cNvSpPr/>
          <p:nvPr/>
        </p:nvSpPr>
        <p:spPr>
          <a:xfrm>
            <a:off x="1994597" y="2886226"/>
            <a:ext cx="6077779" cy="799877"/>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marR="0" lvl="0" indent="-285750" algn="r" defTabSz="914400" rtl="1" eaLnBrk="1" fontAlgn="auto" latinLnBrk="0" hangingPunct="1">
              <a:spcBef>
                <a:spcPts val="0"/>
              </a:spcBef>
              <a:spcAft>
                <a:spcPts val="0"/>
              </a:spcAft>
              <a:buClr>
                <a:srgbClr val="000000"/>
              </a:buClr>
              <a:buSzTx/>
              <a:buFont typeface="Wingdings" panose="05000000000000000000" pitchFamily="2" charset="2"/>
              <a:buChar char="v"/>
              <a:tabLst/>
              <a:defRPr/>
            </a:pPr>
            <a:r>
              <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התבססה על האמונה כי רכישת שפה כתובה היא תהליך טבעי המתפתח באמצעות התובנות של הילד, על-ידי גילוי עצמי או גילוי מודרך ובאמצעות סביבה אוריינית עשירה הכוללת קריאת ספרים, כתיבה וחקר.</a:t>
            </a:r>
          </a:p>
        </p:txBody>
      </p:sp>
      <p:sp>
        <p:nvSpPr>
          <p:cNvPr id="12" name="Rectangle: Rounded Corners 8">
            <a:extLst>
              <a:ext uri="{FF2B5EF4-FFF2-40B4-BE49-F238E27FC236}">
                <a16:creationId xmlns:a16="http://schemas.microsoft.com/office/drawing/2014/main" id="{FEDD2C51-580B-4174-B96E-AD3DE93F719F}"/>
              </a:ext>
            </a:extLst>
          </p:cNvPr>
          <p:cNvSpPr/>
          <p:nvPr/>
        </p:nvSpPr>
        <p:spPr>
          <a:xfrm>
            <a:off x="1994597" y="3900273"/>
            <a:ext cx="6077779" cy="549594"/>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marR="0" lvl="0" indent="-285750" algn="r" defTabSz="914400" rtl="1" eaLnBrk="1" fontAlgn="auto" latinLnBrk="0" hangingPunct="1">
              <a:spcBef>
                <a:spcPts val="0"/>
              </a:spcBef>
              <a:spcAft>
                <a:spcPts val="0"/>
              </a:spcAft>
              <a:buClr>
                <a:srgbClr val="000000"/>
              </a:buClr>
              <a:buSzTx/>
              <a:buFont typeface="Wingdings" panose="05000000000000000000" pitchFamily="2" charset="2"/>
              <a:buChar char="v"/>
              <a:tabLst/>
              <a:defRPr/>
            </a:pPr>
            <a:r>
              <a:rPr kumimoji="0" lang="he-IL" sz="16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התעלמה מהצגה ישירה ושיטתית של הצופן האלפביתי. הפקת המשמעות באה לעיתים קרובות על חשבון לימוד שיטתי ומובנה של הרכיבים הפונטיים.</a:t>
            </a:r>
            <a:endParaRPr kumimoji="0" lang="he-IL" sz="1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תמונה 2" descr="תמונה שמכילה צללית&#10;&#10;התיאור נוצר באופן אוטומטי">
            <a:extLst>
              <a:ext uri="{FF2B5EF4-FFF2-40B4-BE49-F238E27FC236}">
                <a16:creationId xmlns:a16="http://schemas.microsoft.com/office/drawing/2014/main" id="{812C6E50-98EA-4520-BC57-0A5183181533}"/>
              </a:ext>
            </a:extLst>
          </p:cNvPr>
          <p:cNvPicPr>
            <a:picLocks noChangeAspect="1"/>
          </p:cNvPicPr>
          <p:nvPr/>
        </p:nvPicPr>
        <p:blipFill>
          <a:blip r:embed="rId3"/>
          <a:stretch>
            <a:fillRect/>
          </a:stretch>
        </p:blipFill>
        <p:spPr>
          <a:xfrm>
            <a:off x="390794" y="4175070"/>
            <a:ext cx="822752" cy="549594"/>
          </a:xfrm>
          <a:prstGeom prst="rect">
            <a:avLst/>
          </a:prstGeom>
        </p:spPr>
      </p:pic>
      <p:sp>
        <p:nvSpPr>
          <p:cNvPr id="13" name="תיבת טקסט 12">
            <a:extLst>
              <a:ext uri="{FF2B5EF4-FFF2-40B4-BE49-F238E27FC236}">
                <a16:creationId xmlns:a16="http://schemas.microsoft.com/office/drawing/2014/main" id="{10066B2A-74DB-4567-96B7-99934A270119}"/>
              </a:ext>
            </a:extLst>
          </p:cNvPr>
          <p:cNvSpPr txBox="1"/>
          <p:nvPr/>
        </p:nvSpPr>
        <p:spPr>
          <a:xfrm>
            <a:off x="0" y="4974223"/>
            <a:ext cx="977153" cy="169277"/>
          </a:xfrm>
          <a:prstGeom prst="rect">
            <a:avLst/>
          </a:prstGeom>
          <a:noFill/>
        </p:spPr>
        <p:txBody>
          <a:bodyPr wrap="square">
            <a:spAutoFit/>
          </a:bodyPr>
          <a:lstStyle/>
          <a:p>
            <a:r>
              <a:rPr lang="en-US" sz="500" dirty="0"/>
              <a:t> </a:t>
            </a:r>
            <a:r>
              <a:rPr lang="en-US" sz="500" dirty="0" err="1"/>
              <a:t>VidEst</a:t>
            </a:r>
            <a:r>
              <a:rPr lang="en-US" sz="500" dirty="0"/>
              <a:t> / Shutterstock.com</a:t>
            </a:r>
            <a:endParaRPr lang="he-IL" sz="500" dirty="0"/>
          </a:p>
        </p:txBody>
      </p:sp>
    </p:spTree>
    <p:extLst>
      <p:ext uri="{BB962C8B-B14F-4D97-AF65-F5344CB8AC3E}">
        <p14:creationId xmlns:p14="http://schemas.microsoft.com/office/powerpoint/2010/main" val="2691434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2538919" y="470289"/>
            <a:ext cx="5867181"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3000" dirty="0">
                <a:solidFill>
                  <a:srgbClr val="285788"/>
                </a:solidFill>
                <a:latin typeface="Calibri" panose="020F0502020204030204" pitchFamily="34" charset="0"/>
                <a:cs typeface="Calibri" panose="020F0502020204030204" pitchFamily="34" charset="0"/>
              </a:rPr>
              <a:t>התקופה החמישית: תחילת המאה ה-21</a:t>
            </a:r>
            <a:endParaRPr sz="3000" dirty="0">
              <a:solidFill>
                <a:srgbClr val="285788"/>
              </a:solidFill>
              <a:latin typeface="Calibri" panose="020F0502020204030204" pitchFamily="34" charset="0"/>
              <a:cs typeface="Calibri" panose="020F0502020204030204" pitchFamily="34" charset="0"/>
            </a:endParaRPr>
          </a:p>
        </p:txBody>
      </p:sp>
      <p:sp>
        <p:nvSpPr>
          <p:cNvPr id="5" name="Google Shape;157;p23">
            <a:extLst>
              <a:ext uri="{FF2B5EF4-FFF2-40B4-BE49-F238E27FC236}">
                <a16:creationId xmlns:a16="http://schemas.microsoft.com/office/drawing/2014/main" id="{F9CF1703-06E1-46AC-A9D9-51EB7A01768B}"/>
              </a:ext>
            </a:extLst>
          </p:cNvPr>
          <p:cNvSpPr txBox="1">
            <a:spLocks/>
          </p:cNvSpPr>
          <p:nvPr/>
        </p:nvSpPr>
        <p:spPr>
          <a:xfrm>
            <a:off x="942976" y="1042989"/>
            <a:ext cx="7463126" cy="11858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2pPr>
            <a:lvl3pPr marR="0" lvl="2"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3pPr>
            <a:lvl4pPr marR="0" lvl="3"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4pPr>
            <a:lvl5pPr marR="0" lvl="4"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5pPr>
            <a:lvl6pPr marR="0" lvl="5"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6pPr>
            <a:lvl7pPr marR="0" lvl="6"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7pPr>
            <a:lvl8pPr marR="0" lvl="7"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8pPr>
            <a:lvl9pPr marR="0" lvl="8"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9pPr>
          </a:lstStyle>
          <a:p>
            <a:pPr algn="r"/>
            <a:r>
              <a:rPr lang="he-IL" sz="1800" dirty="0">
                <a:solidFill>
                  <a:schemeClr val="accent1">
                    <a:lumMod val="75000"/>
                  </a:schemeClr>
                </a:solidFill>
                <a:latin typeface="Calibri" panose="020F0502020204030204" pitchFamily="34" charset="0"/>
                <a:ea typeface="Calibri"/>
                <a:cs typeface="Calibri" panose="020F0502020204030204" pitchFamily="34" charset="0"/>
                <a:sym typeface="Calibri"/>
              </a:rPr>
              <a:t>מאפיינים מרכזיים: </a:t>
            </a:r>
          </a:p>
          <a:p>
            <a:pPr marL="285750" indent="-285750" algn="r">
              <a:lnSpc>
                <a:spcPct val="150000"/>
              </a:lnSpc>
              <a:buSzPct val="100000"/>
              <a:buFont typeface="Wingdings" panose="05000000000000000000" pitchFamily="2" charset="2"/>
              <a:buChar char="v"/>
            </a:pPr>
            <a:r>
              <a:rPr lang="he-IL" sz="1400" dirty="0">
                <a:solidFill>
                  <a:schemeClr val="tx1"/>
                </a:solidFill>
                <a:latin typeface="Calibri" panose="020F0502020204030204" pitchFamily="34" charset="0"/>
                <a:cs typeface="Calibri" panose="020F0502020204030204" pitchFamily="34" charset="0"/>
              </a:rPr>
              <a:t>גישה של </a:t>
            </a:r>
            <a:r>
              <a:rPr lang="he-IL" sz="1400" dirty="0">
                <a:solidFill>
                  <a:schemeClr val="accent1"/>
                </a:solidFill>
                <a:latin typeface="Calibri" panose="020F0502020204030204" pitchFamily="34" charset="0"/>
                <a:cs typeface="Calibri" panose="020F0502020204030204" pitchFamily="34" charset="0"/>
              </a:rPr>
              <a:t>הוראה מאוזנת</a:t>
            </a:r>
            <a:r>
              <a:rPr lang="he-IL" sz="1400" dirty="0">
                <a:solidFill>
                  <a:schemeClr val="tx1"/>
                </a:solidFill>
                <a:latin typeface="Calibri" panose="020F0502020204030204" pitchFamily="34" charset="0"/>
                <a:cs typeface="Calibri" panose="020F0502020204030204" pitchFamily="34" charset="0"/>
              </a:rPr>
              <a:t>: הוראה מפורשת של קשרי אות-צליל מתוך הקשר, לצד ידע עולם והתנסות במגוון שימושים תקשורתיים של השפה הכתובה.</a:t>
            </a:r>
          </a:p>
          <a:p>
            <a:pPr marL="285750" indent="-285750" algn="r">
              <a:buSzPct val="100000"/>
              <a:buFont typeface="Wingdings" panose="05000000000000000000" pitchFamily="2" charset="2"/>
              <a:buChar char="v"/>
            </a:pPr>
            <a:r>
              <a:rPr lang="he-IL" sz="1400" dirty="0">
                <a:solidFill>
                  <a:schemeClr val="tx1"/>
                </a:solidFill>
                <a:latin typeface="Calibri" panose="020F0502020204030204" pitchFamily="34" charset="0"/>
                <a:cs typeface="Calibri" panose="020F0502020204030204" pitchFamily="34" charset="0"/>
              </a:rPr>
              <a:t>העברית היא שפת האם של רוב הילדים, אך קיימים פערים בין אוכלוסיות שונות באוצר המילים ובמשלב הלשוני.</a:t>
            </a:r>
          </a:p>
        </p:txBody>
      </p:sp>
      <p:sp>
        <p:nvSpPr>
          <p:cNvPr id="6" name="Google Shape;157;p23">
            <a:extLst>
              <a:ext uri="{FF2B5EF4-FFF2-40B4-BE49-F238E27FC236}">
                <a16:creationId xmlns:a16="http://schemas.microsoft.com/office/drawing/2014/main" id="{44F029CC-3EEF-4600-BC16-B2F1C3E91E7C}"/>
              </a:ext>
            </a:extLst>
          </p:cNvPr>
          <p:cNvSpPr txBox="1">
            <a:spLocks/>
          </p:cNvSpPr>
          <p:nvPr/>
        </p:nvSpPr>
        <p:spPr>
          <a:xfrm>
            <a:off x="1825091" y="2628301"/>
            <a:ext cx="658101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2pPr>
            <a:lvl3pPr marR="0" lvl="2"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3pPr>
            <a:lvl4pPr marR="0" lvl="3"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4pPr>
            <a:lvl5pPr marR="0" lvl="4"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5pPr>
            <a:lvl6pPr marR="0" lvl="5"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6pPr>
            <a:lvl7pPr marR="0" lvl="6"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7pPr>
            <a:lvl8pPr marR="0" lvl="7"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8pPr>
            <a:lvl9pPr marR="0" lvl="8"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9pPr>
          </a:lstStyle>
          <a:p>
            <a:pPr algn="r"/>
            <a:r>
              <a:rPr lang="he-IL" dirty="0">
                <a:solidFill>
                  <a:srgbClr val="285788"/>
                </a:solidFill>
                <a:latin typeface="Calibri"/>
                <a:ea typeface="Calibri"/>
                <a:cs typeface="Calibri"/>
                <a:sym typeface="Calibri"/>
              </a:rPr>
              <a:t>הגישה המאוזנת לרכישת הקריאה – </a:t>
            </a:r>
            <a:r>
              <a:rPr lang="en-US" dirty="0">
                <a:solidFill>
                  <a:srgbClr val="285788"/>
                </a:solidFill>
                <a:latin typeface="Calibri"/>
                <a:ea typeface="Calibri"/>
                <a:cs typeface="Calibri"/>
                <a:sym typeface="Calibri"/>
              </a:rPr>
              <a:t>Balanced approach</a:t>
            </a:r>
            <a:endParaRPr lang="en-US" dirty="0">
              <a:solidFill>
                <a:srgbClr val="285788"/>
              </a:solidFill>
            </a:endParaRPr>
          </a:p>
        </p:txBody>
      </p:sp>
      <p:sp>
        <p:nvSpPr>
          <p:cNvPr id="7" name="TextBox 1">
            <a:extLst>
              <a:ext uri="{FF2B5EF4-FFF2-40B4-BE49-F238E27FC236}">
                <a16:creationId xmlns:a16="http://schemas.microsoft.com/office/drawing/2014/main" id="{CD681E79-7710-47EE-9F33-5AD9638DD1FD}"/>
              </a:ext>
            </a:extLst>
          </p:cNvPr>
          <p:cNvSpPr txBox="1"/>
          <p:nvPr/>
        </p:nvSpPr>
        <p:spPr>
          <a:xfrm>
            <a:off x="942976" y="3285176"/>
            <a:ext cx="7463125" cy="1569660"/>
          </a:xfrm>
          <a:prstGeom prst="rect">
            <a:avLst/>
          </a:prstGeom>
          <a:noFill/>
        </p:spPr>
        <p:txBody>
          <a:bodyPr wrap="square" rtlCol="1">
            <a:spAutoFit/>
          </a:bodyPr>
          <a:lstStyle/>
          <a:p>
            <a:pPr marL="285750" indent="-285750" algn="r" rtl="1">
              <a:lnSpc>
                <a:spcPct val="200000"/>
              </a:lnSpc>
              <a:buFont typeface="Wingdings" panose="05000000000000000000" pitchFamily="2" charset="2"/>
              <a:buChar char="v"/>
            </a:pPr>
            <a:r>
              <a:rPr lang="he-IL" sz="1600" dirty="0">
                <a:latin typeface="Calibri" panose="020F0502020204030204" pitchFamily="34" charset="0"/>
                <a:cs typeface="Calibri" panose="020F0502020204030204" pitchFamily="34" charset="0"/>
              </a:rPr>
              <a:t>קראה לשלב בהוראת הקריאה בין שתי הגישות, האנליטית-פונטית והגלובלית.</a:t>
            </a:r>
          </a:p>
          <a:p>
            <a:pPr marL="285750" indent="-285750" algn="r" rtl="1">
              <a:lnSpc>
                <a:spcPct val="200000"/>
              </a:lnSpc>
              <a:buFont typeface="Wingdings" panose="05000000000000000000" pitchFamily="2" charset="2"/>
              <a:buChar char="v"/>
            </a:pPr>
            <a:r>
              <a:rPr lang="he-IL" sz="1600" dirty="0">
                <a:latin typeface="Calibri" panose="020F0502020204030204" pitchFamily="34" charset="0"/>
                <a:cs typeface="Calibri" panose="020F0502020204030204" pitchFamily="34" charset="0"/>
              </a:rPr>
              <a:t>על-פי הגישה המאוזנת, הוראת הקריאה צריכה לכלול הקניה מפורשת של הצופן האלפביתי לצד הבניית משמעות, עיסוק בטקסטים אותנטיים וקריאת ספרות ילדים.</a:t>
            </a:r>
          </a:p>
        </p:txBody>
      </p:sp>
    </p:spTree>
    <p:extLst>
      <p:ext uri="{BB962C8B-B14F-4D97-AF65-F5344CB8AC3E}">
        <p14:creationId xmlns:p14="http://schemas.microsoft.com/office/powerpoint/2010/main" val="252576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720841" y="103219"/>
            <a:ext cx="7763840" cy="361125"/>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1600" dirty="0">
                <a:solidFill>
                  <a:srgbClr val="285788"/>
                </a:solidFill>
                <a:latin typeface="Calibri" panose="020F0502020204030204" pitchFamily="34" charset="0"/>
                <a:cs typeface="Calibri" panose="020F0502020204030204" pitchFamily="34" charset="0"/>
              </a:rPr>
              <a:t>התקופה: תחילת המאה ה-21 </a:t>
            </a:r>
            <a:r>
              <a:rPr lang="he-IL" sz="1200" dirty="0">
                <a:solidFill>
                  <a:srgbClr val="285788"/>
                </a:solidFill>
                <a:latin typeface="Calibri" panose="020F0502020204030204" pitchFamily="34" charset="0"/>
                <a:cs typeface="Calibri" panose="020F0502020204030204" pitchFamily="34" charset="0"/>
              </a:rPr>
              <a:t>(דוגמאות מתוך "קוראים ולומדים בהנאה", </a:t>
            </a:r>
            <a:r>
              <a:rPr lang="he-IL" sz="1200" dirty="0" err="1">
                <a:solidFill>
                  <a:srgbClr val="285788"/>
                </a:solidFill>
                <a:latin typeface="Calibri" panose="020F0502020204030204" pitchFamily="34" charset="0"/>
                <a:cs typeface="Calibri" panose="020F0502020204030204" pitchFamily="34" charset="0"/>
              </a:rPr>
              <a:t>לוגסי</a:t>
            </a:r>
            <a:r>
              <a:rPr lang="he-IL" sz="1200" dirty="0">
                <a:solidFill>
                  <a:srgbClr val="285788"/>
                </a:solidFill>
                <a:latin typeface="Calibri" panose="020F0502020204030204" pitchFamily="34" charset="0"/>
                <a:cs typeface="Calibri" panose="020F0502020204030204" pitchFamily="34" charset="0"/>
              </a:rPr>
              <a:t> (2014))</a:t>
            </a:r>
            <a:endParaRPr sz="1600" dirty="0">
              <a:solidFill>
                <a:srgbClr val="285788"/>
              </a:solidFill>
              <a:latin typeface="Calibri" panose="020F0502020204030204" pitchFamily="34" charset="0"/>
              <a:cs typeface="Calibri" panose="020F0502020204030204" pitchFamily="34" charset="0"/>
            </a:endParaRPr>
          </a:p>
        </p:txBody>
      </p:sp>
      <p:sp>
        <p:nvSpPr>
          <p:cNvPr id="23" name="תיבת טקסט 22">
            <a:extLst>
              <a:ext uri="{FF2B5EF4-FFF2-40B4-BE49-F238E27FC236}">
                <a16:creationId xmlns:a16="http://schemas.microsoft.com/office/drawing/2014/main" id="{31DB054D-BCA8-4EA8-A0E2-F901954736B0}"/>
              </a:ext>
            </a:extLst>
          </p:cNvPr>
          <p:cNvSpPr txBox="1"/>
          <p:nvPr/>
        </p:nvSpPr>
        <p:spPr>
          <a:xfrm>
            <a:off x="3430669" y="3372631"/>
            <a:ext cx="5163483" cy="200055"/>
          </a:xfrm>
          <a:prstGeom prst="rect">
            <a:avLst/>
          </a:prstGeom>
          <a:noFill/>
        </p:spPr>
        <p:txBody>
          <a:bodyPr wrap="square">
            <a:spAutoFit/>
          </a:bodyPr>
          <a:lstStyle/>
          <a:p>
            <a:pPr algn="r" rtl="1"/>
            <a:r>
              <a:rPr lang="he-IL" sz="700" dirty="0">
                <a:latin typeface="Calibri" panose="020F0502020204030204" pitchFamily="34" charset="0"/>
                <a:cs typeface="Calibri" panose="020F0502020204030204" pitchFamily="34" charset="0"/>
              </a:rPr>
              <a:t>תמונה של טקסט "טל החיט" ושל הטקסט "מחלה", מתוך: </a:t>
            </a:r>
            <a:r>
              <a:rPr lang="he-IL" sz="700" dirty="0" err="1">
                <a:latin typeface="Calibri" panose="020F0502020204030204" pitchFamily="34" charset="0"/>
                <a:cs typeface="Calibri" panose="020F0502020204030204" pitchFamily="34" charset="0"/>
              </a:rPr>
              <a:t>לוגסי-זבורוב</a:t>
            </a:r>
            <a:r>
              <a:rPr lang="he-IL" sz="700" dirty="0">
                <a:latin typeface="Calibri" panose="020F0502020204030204" pitchFamily="34" charset="0"/>
                <a:cs typeface="Calibri" panose="020F0502020204030204" pitchFamily="34" charset="0"/>
              </a:rPr>
              <a:t>, א' (2014). קוראים ולומדים בהנאה (חוברת 1 – קמץ-פתח). חולון: </a:t>
            </a:r>
            <a:r>
              <a:rPr lang="he-IL" sz="700" dirty="0" err="1">
                <a:latin typeface="Calibri" panose="020F0502020204030204" pitchFamily="34" charset="0"/>
                <a:cs typeface="Calibri" panose="020F0502020204030204" pitchFamily="34" charset="0"/>
              </a:rPr>
              <a:t>רכגולד</a:t>
            </a:r>
            <a:r>
              <a:rPr lang="he-IL" sz="700" dirty="0">
                <a:latin typeface="Calibri" panose="020F0502020204030204" pitchFamily="34" charset="0"/>
                <a:cs typeface="Calibri" panose="020F0502020204030204" pitchFamily="34" charset="0"/>
              </a:rPr>
              <a:t> ושות'. </a:t>
            </a:r>
          </a:p>
        </p:txBody>
      </p:sp>
      <p:pic>
        <p:nvPicPr>
          <p:cNvPr id="3" name="Picture 2">
            <a:extLst>
              <a:ext uri="{FF2B5EF4-FFF2-40B4-BE49-F238E27FC236}">
                <a16:creationId xmlns:a16="http://schemas.microsoft.com/office/drawing/2014/main" id="{945BC9CA-AFEE-4012-A2A6-CB48AFD038E3}"/>
              </a:ext>
            </a:extLst>
          </p:cNvPr>
          <p:cNvPicPr>
            <a:picLocks noChangeAspect="1"/>
          </p:cNvPicPr>
          <p:nvPr/>
        </p:nvPicPr>
        <p:blipFill>
          <a:blip r:embed="rId3"/>
          <a:stretch>
            <a:fillRect/>
          </a:stretch>
        </p:blipFill>
        <p:spPr>
          <a:xfrm>
            <a:off x="5992699" y="582525"/>
            <a:ext cx="2939970" cy="2771955"/>
          </a:xfrm>
          <a:prstGeom prst="rect">
            <a:avLst/>
          </a:prstGeom>
          <a:ln w="12700">
            <a:solidFill>
              <a:srgbClr val="0070C0"/>
            </a:solidFill>
          </a:ln>
        </p:spPr>
      </p:pic>
      <p:pic>
        <p:nvPicPr>
          <p:cNvPr id="5" name="Picture 4">
            <a:extLst>
              <a:ext uri="{FF2B5EF4-FFF2-40B4-BE49-F238E27FC236}">
                <a16:creationId xmlns:a16="http://schemas.microsoft.com/office/drawing/2014/main" id="{BEA42544-9B9F-48A3-B3CE-86F13405B783}"/>
              </a:ext>
            </a:extLst>
          </p:cNvPr>
          <p:cNvPicPr>
            <a:picLocks noChangeAspect="1"/>
          </p:cNvPicPr>
          <p:nvPr/>
        </p:nvPicPr>
        <p:blipFill>
          <a:blip r:embed="rId4"/>
          <a:stretch>
            <a:fillRect/>
          </a:stretch>
        </p:blipFill>
        <p:spPr>
          <a:xfrm>
            <a:off x="3040689" y="582524"/>
            <a:ext cx="2772065" cy="2771955"/>
          </a:xfrm>
          <a:prstGeom prst="rect">
            <a:avLst/>
          </a:prstGeom>
          <a:ln w="12700">
            <a:solidFill>
              <a:srgbClr val="0070C0"/>
            </a:solidFill>
          </a:ln>
        </p:spPr>
      </p:pic>
      <p:pic>
        <p:nvPicPr>
          <p:cNvPr id="7" name="Picture 6">
            <a:extLst>
              <a:ext uri="{FF2B5EF4-FFF2-40B4-BE49-F238E27FC236}">
                <a16:creationId xmlns:a16="http://schemas.microsoft.com/office/drawing/2014/main" id="{F5F47C7F-41F9-4A98-B177-DFA7472DABFE}"/>
              </a:ext>
            </a:extLst>
          </p:cNvPr>
          <p:cNvPicPr>
            <a:picLocks noChangeAspect="1"/>
          </p:cNvPicPr>
          <p:nvPr/>
        </p:nvPicPr>
        <p:blipFill>
          <a:blip r:embed="rId5"/>
          <a:stretch>
            <a:fillRect/>
          </a:stretch>
        </p:blipFill>
        <p:spPr>
          <a:xfrm>
            <a:off x="229475" y="582524"/>
            <a:ext cx="2523281" cy="4140679"/>
          </a:xfrm>
          <a:prstGeom prst="rect">
            <a:avLst/>
          </a:prstGeom>
          <a:ln w="12700">
            <a:solidFill>
              <a:srgbClr val="0070C0"/>
            </a:solidFill>
          </a:ln>
        </p:spPr>
      </p:pic>
      <p:sp>
        <p:nvSpPr>
          <p:cNvPr id="17" name="תיבת טקסט 22">
            <a:extLst>
              <a:ext uri="{FF2B5EF4-FFF2-40B4-BE49-F238E27FC236}">
                <a16:creationId xmlns:a16="http://schemas.microsoft.com/office/drawing/2014/main" id="{29397666-D51C-4AAB-886A-679B2D3486A6}"/>
              </a:ext>
            </a:extLst>
          </p:cNvPr>
          <p:cNvSpPr txBox="1"/>
          <p:nvPr/>
        </p:nvSpPr>
        <p:spPr>
          <a:xfrm>
            <a:off x="0" y="4712766"/>
            <a:ext cx="2803270" cy="338554"/>
          </a:xfrm>
          <a:prstGeom prst="rect">
            <a:avLst/>
          </a:prstGeom>
          <a:noFill/>
        </p:spPr>
        <p:txBody>
          <a:bodyPr wrap="square">
            <a:spAutoFit/>
          </a:bodyPr>
          <a:lstStyle/>
          <a:p>
            <a:pPr algn="r" rtl="1"/>
            <a:r>
              <a:rPr lang="he-IL" sz="800" dirty="0">
                <a:latin typeface="Calibri" panose="020F0502020204030204" pitchFamily="34" charset="0"/>
                <a:cs typeface="Calibri" panose="020F0502020204030204" pitchFamily="34" charset="0"/>
              </a:rPr>
              <a:t>תמונה של הטקסט "יום העצמאות שלי", מתוך: </a:t>
            </a:r>
            <a:r>
              <a:rPr lang="he-IL" sz="800" dirty="0" err="1">
                <a:latin typeface="Calibri" panose="020F0502020204030204" pitchFamily="34" charset="0"/>
                <a:cs typeface="Calibri" panose="020F0502020204030204" pitchFamily="34" charset="0"/>
              </a:rPr>
              <a:t>לוגסי-זבורוב</a:t>
            </a:r>
            <a:r>
              <a:rPr lang="he-IL" sz="800" dirty="0">
                <a:latin typeface="Calibri" panose="020F0502020204030204" pitchFamily="34" charset="0"/>
                <a:cs typeface="Calibri" panose="020F0502020204030204" pitchFamily="34" charset="0"/>
              </a:rPr>
              <a:t>, א' (2014). קוראים ולומדים בהנאה (חוברת 5 – שורוק-קובוץ). חולון: </a:t>
            </a:r>
            <a:r>
              <a:rPr lang="he-IL" sz="800" dirty="0" err="1">
                <a:latin typeface="Calibri" panose="020F0502020204030204" pitchFamily="34" charset="0"/>
                <a:cs typeface="Calibri" panose="020F0502020204030204" pitchFamily="34" charset="0"/>
              </a:rPr>
              <a:t>רכגולד</a:t>
            </a:r>
            <a:r>
              <a:rPr lang="he-IL" sz="800" dirty="0">
                <a:latin typeface="Calibri" panose="020F0502020204030204" pitchFamily="34" charset="0"/>
                <a:cs typeface="Calibri" panose="020F0502020204030204" pitchFamily="34" charset="0"/>
              </a:rPr>
              <a:t> ושות'. </a:t>
            </a:r>
          </a:p>
        </p:txBody>
      </p:sp>
    </p:spTree>
    <p:extLst>
      <p:ext uri="{BB962C8B-B14F-4D97-AF65-F5344CB8AC3E}">
        <p14:creationId xmlns:p14="http://schemas.microsoft.com/office/powerpoint/2010/main" val="134408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552451" y="99428"/>
            <a:ext cx="800605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3000" dirty="0">
                <a:solidFill>
                  <a:srgbClr val="285788"/>
                </a:solidFill>
                <a:latin typeface="Calibri"/>
                <a:ea typeface="Calibri"/>
                <a:cs typeface="Calibri"/>
                <a:sym typeface="Calibri"/>
              </a:rPr>
              <a:t>סיכום ומסקנות</a:t>
            </a:r>
            <a:endParaRPr sz="3000" dirty="0">
              <a:solidFill>
                <a:srgbClr val="285788"/>
              </a:solidFill>
            </a:endParaRPr>
          </a:p>
        </p:txBody>
      </p:sp>
      <p:sp>
        <p:nvSpPr>
          <p:cNvPr id="3" name="Rectangle: Rounded Corners 2">
            <a:extLst>
              <a:ext uri="{FF2B5EF4-FFF2-40B4-BE49-F238E27FC236}">
                <a16:creationId xmlns:a16="http://schemas.microsoft.com/office/drawing/2014/main" id="{A16E5EC1-DA67-414E-8372-F529D2EE8570}"/>
              </a:ext>
            </a:extLst>
          </p:cNvPr>
          <p:cNvSpPr/>
          <p:nvPr/>
        </p:nvSpPr>
        <p:spPr>
          <a:xfrm>
            <a:off x="707521" y="805584"/>
            <a:ext cx="7850980" cy="912926"/>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bIns="0" rtlCol="1" anchor="t" anchorCtr="0">
            <a:spAutoFit/>
          </a:bodyPr>
          <a:lstStyle/>
          <a:p>
            <a:pPr marL="285750" marR="0" lvl="0" indent="-285750" algn="r" defTabSz="914400" rtl="1" eaLnBrk="1" fontAlgn="auto" latinLnBrk="0" hangingPunct="1">
              <a:lnSpc>
                <a:spcPct val="200000"/>
              </a:lnSpc>
              <a:spcBef>
                <a:spcPts val="0"/>
              </a:spcBef>
              <a:spcAft>
                <a:spcPts val="0"/>
              </a:spcAft>
              <a:buClr>
                <a:srgbClr val="000000"/>
              </a:buClr>
              <a:buSzTx/>
              <a:buFont typeface="Wingdings" panose="05000000000000000000" pitchFamily="2" charset="2"/>
              <a:buChar char="v"/>
              <a:tabLst/>
              <a:defRPr/>
            </a:pPr>
            <a:r>
              <a:rPr kumimoji="0" lang="he-IL"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הבנת השיקולים שעמדו לנגד המורים, החוקרים וכותבי השיטות בתקופות השונות יכולה לסייע בזיקוק השיקולים לבחירה מיטבית של דרכים להוראת ראשית הקריאה גם היום.</a:t>
            </a:r>
          </a:p>
        </p:txBody>
      </p:sp>
      <p:sp>
        <p:nvSpPr>
          <p:cNvPr id="5" name="Rectangle: Rounded Corners 4">
            <a:extLst>
              <a:ext uri="{FF2B5EF4-FFF2-40B4-BE49-F238E27FC236}">
                <a16:creationId xmlns:a16="http://schemas.microsoft.com/office/drawing/2014/main" id="{F1D4AB74-A2AE-4313-A0F1-CF0001CFA19B}"/>
              </a:ext>
            </a:extLst>
          </p:cNvPr>
          <p:cNvSpPr/>
          <p:nvPr/>
        </p:nvSpPr>
        <p:spPr>
          <a:xfrm>
            <a:off x="707521" y="1849286"/>
            <a:ext cx="7850980" cy="40997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bIns="0" rtlCol="1" anchor="t" anchorCtr="0">
            <a:spAutoFit/>
          </a:bodyPr>
          <a:lstStyle/>
          <a:p>
            <a:pPr marL="285750" marR="0" lvl="0" indent="-285750" algn="r" defTabSz="914400" rtl="1" eaLnBrk="1" fontAlgn="auto" latinLnBrk="0" hangingPunct="1">
              <a:lnSpc>
                <a:spcPct val="200000"/>
              </a:lnSpc>
              <a:spcBef>
                <a:spcPts val="0"/>
              </a:spcBef>
              <a:spcAft>
                <a:spcPts val="0"/>
              </a:spcAft>
              <a:buClr>
                <a:srgbClr val="000000"/>
              </a:buClr>
              <a:buSzTx/>
              <a:buFont typeface="Wingdings" panose="05000000000000000000" pitchFamily="2" charset="2"/>
              <a:buChar char="v"/>
              <a:tabLst/>
              <a:defRPr/>
            </a:pPr>
            <a:r>
              <a:rPr kumimoji="0" lang="he-IL"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בחינת הקניית הקריאה בתקופות השונות מלמדת על תנודות בין צופן למשמעות.</a:t>
            </a:r>
          </a:p>
        </p:txBody>
      </p:sp>
      <p:sp>
        <p:nvSpPr>
          <p:cNvPr id="6" name="Rectangle: Rounded Corners 5">
            <a:extLst>
              <a:ext uri="{FF2B5EF4-FFF2-40B4-BE49-F238E27FC236}">
                <a16:creationId xmlns:a16="http://schemas.microsoft.com/office/drawing/2014/main" id="{18E56692-33D9-4F86-9144-62C9ED291145}"/>
              </a:ext>
            </a:extLst>
          </p:cNvPr>
          <p:cNvSpPr/>
          <p:nvPr/>
        </p:nvSpPr>
        <p:spPr>
          <a:xfrm>
            <a:off x="707521" y="2395393"/>
            <a:ext cx="7850980" cy="912926"/>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bIns="0" rtlCol="1" anchor="t" anchorCtr="0">
            <a:spAutoFit/>
          </a:bodyPr>
          <a:lstStyle/>
          <a:p>
            <a:pPr marL="285750" marR="0" lvl="0" indent="-285750" algn="r" defTabSz="914400" rtl="1" eaLnBrk="1" fontAlgn="auto" latinLnBrk="0" hangingPunct="1">
              <a:lnSpc>
                <a:spcPct val="200000"/>
              </a:lnSpc>
              <a:spcBef>
                <a:spcPts val="0"/>
              </a:spcBef>
              <a:spcAft>
                <a:spcPts val="0"/>
              </a:spcAft>
              <a:buClr>
                <a:srgbClr val="000000"/>
              </a:buClr>
              <a:buSzTx/>
              <a:buFont typeface="Wingdings" panose="05000000000000000000" pitchFamily="2" charset="2"/>
              <a:buChar char="v"/>
              <a:tabLst/>
              <a:defRPr/>
            </a:pPr>
            <a:r>
              <a:rPr kumimoji="0" lang="he-IL"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בחינת הטקסטים המופיעים במקראות לראשית הקריאה מלמדת על התרבות ועל הערכים בכל תקופה, והטקסטים הנלמדים יכולים לעיתים לשמש מראה להווי החיים בארץ. </a:t>
            </a:r>
          </a:p>
        </p:txBody>
      </p:sp>
      <p:sp>
        <p:nvSpPr>
          <p:cNvPr id="7" name="Rectangle: Rounded Corners 6">
            <a:extLst>
              <a:ext uri="{FF2B5EF4-FFF2-40B4-BE49-F238E27FC236}">
                <a16:creationId xmlns:a16="http://schemas.microsoft.com/office/drawing/2014/main" id="{E7EB76A6-7027-47B9-96AF-ADE0744E86BA}"/>
              </a:ext>
            </a:extLst>
          </p:cNvPr>
          <p:cNvSpPr/>
          <p:nvPr/>
        </p:nvSpPr>
        <p:spPr>
          <a:xfrm>
            <a:off x="707521" y="3439095"/>
            <a:ext cx="7850980" cy="409971"/>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bIns="0" rtlCol="1" anchor="t" anchorCtr="0">
            <a:spAutoFit/>
          </a:bodyPr>
          <a:lstStyle/>
          <a:p>
            <a:pPr marL="285750" marR="0" lvl="0" indent="-285750" algn="r" defTabSz="914400" rtl="1" eaLnBrk="1" fontAlgn="auto" latinLnBrk="0" hangingPunct="1">
              <a:lnSpc>
                <a:spcPct val="200000"/>
              </a:lnSpc>
              <a:spcBef>
                <a:spcPts val="0"/>
              </a:spcBef>
              <a:spcAft>
                <a:spcPts val="0"/>
              </a:spcAft>
              <a:buClr>
                <a:srgbClr val="000000"/>
              </a:buClr>
              <a:buSzTx/>
              <a:buFont typeface="Wingdings" panose="05000000000000000000" pitchFamily="2" charset="2"/>
              <a:buChar char="v"/>
              <a:tabLst/>
              <a:defRPr/>
            </a:pPr>
            <a:r>
              <a:rPr kumimoji="0" lang="he-IL"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בתהליך רכישת הקריאה יש לתת מענה לשפה הדבורה של הילד ולתשתית האוריינית שבה גדל.</a:t>
            </a:r>
          </a:p>
        </p:txBody>
      </p:sp>
      <p:sp>
        <p:nvSpPr>
          <p:cNvPr id="8" name="Rectangle: Rounded Corners 7">
            <a:extLst>
              <a:ext uri="{FF2B5EF4-FFF2-40B4-BE49-F238E27FC236}">
                <a16:creationId xmlns:a16="http://schemas.microsoft.com/office/drawing/2014/main" id="{5D7805F6-3CEA-4206-9786-B6DEA3DFAD2F}"/>
              </a:ext>
            </a:extLst>
          </p:cNvPr>
          <p:cNvSpPr/>
          <p:nvPr/>
        </p:nvSpPr>
        <p:spPr>
          <a:xfrm>
            <a:off x="707521" y="3979842"/>
            <a:ext cx="7850980" cy="912926"/>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tIns="0" bIns="0" rtlCol="1" anchor="t" anchorCtr="0">
            <a:spAutoFit/>
          </a:bodyPr>
          <a:lstStyle/>
          <a:p>
            <a:pPr marL="285750" marR="0" lvl="0" indent="-285750" algn="r" defTabSz="914400" rtl="1" eaLnBrk="1" fontAlgn="auto" latinLnBrk="0" hangingPunct="1">
              <a:lnSpc>
                <a:spcPct val="200000"/>
              </a:lnSpc>
              <a:spcBef>
                <a:spcPts val="0"/>
              </a:spcBef>
              <a:spcAft>
                <a:spcPts val="0"/>
              </a:spcAft>
              <a:buClr>
                <a:srgbClr val="000000"/>
              </a:buClr>
              <a:buSzTx/>
              <a:buFont typeface="Wingdings" panose="05000000000000000000" pitchFamily="2" charset="2"/>
              <a:buChar char="v"/>
              <a:tabLst/>
              <a:defRPr/>
            </a:pPr>
            <a:r>
              <a:rPr kumimoji="0" lang="he-IL"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בהתייחס להוראה היום ולהתפתחות הדיגיטלית, עולה השאלה: האם יש למדיה הדיגיטלית ערך מוסף וכיצד היא תורמת להקניית הקריאה, להבנת הנקרא ולרכישת כישורים </a:t>
            </a:r>
            <a:r>
              <a:rPr kumimoji="0" lang="he-IL"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אורייניים דיגיטליים? </a:t>
            </a:r>
            <a:endParaRPr kumimoji="0" lang="he-IL"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97222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580400" y="357657"/>
            <a:ext cx="58257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3000" dirty="0">
                <a:solidFill>
                  <a:srgbClr val="285788"/>
                </a:solidFill>
                <a:latin typeface="Calibri"/>
                <a:ea typeface="Calibri"/>
                <a:cs typeface="Calibri"/>
                <a:sym typeface="Calibri"/>
              </a:rPr>
              <a:t>מה במאמר?</a:t>
            </a:r>
            <a:endParaRPr sz="3000" dirty="0">
              <a:solidFill>
                <a:srgbClr val="285788"/>
              </a:solidFill>
            </a:endParaRPr>
          </a:p>
        </p:txBody>
      </p:sp>
      <p:sp>
        <p:nvSpPr>
          <p:cNvPr id="70" name="Google Shape;70;p15"/>
          <p:cNvSpPr txBox="1"/>
          <p:nvPr/>
        </p:nvSpPr>
        <p:spPr>
          <a:xfrm>
            <a:off x="406600" y="999244"/>
            <a:ext cx="7999500" cy="1661963"/>
          </a:xfrm>
          <a:prstGeom prst="rect">
            <a:avLst/>
          </a:prstGeom>
          <a:noFill/>
          <a:ln>
            <a:noFill/>
          </a:ln>
        </p:spPr>
        <p:txBody>
          <a:bodyPr spcFirstLastPara="1" wrap="square" lIns="91425" tIns="91425" rIns="91425" bIns="91425" anchor="t" anchorCtr="0">
            <a:spAutoFit/>
          </a:bodyPr>
          <a:lstStyle/>
          <a:p>
            <a:pPr lvl="0" algn="r" rtl="1">
              <a:lnSpc>
                <a:spcPct val="150000"/>
              </a:lnSpc>
              <a:spcBef>
                <a:spcPts val="0"/>
              </a:spcBef>
              <a:spcAft>
                <a:spcPts val="0"/>
              </a:spcAft>
            </a:pPr>
            <a:r>
              <a:rPr lang="he-IL" sz="1800" dirty="0">
                <a:solidFill>
                  <a:schemeClr val="tx1"/>
                </a:solidFill>
                <a:latin typeface="Calibri" panose="020F0502020204030204" pitchFamily="34" charset="0"/>
                <a:ea typeface="Assistant"/>
                <a:cs typeface="Calibri" panose="020F0502020204030204" pitchFamily="34" charset="0"/>
                <a:sym typeface="Assistant"/>
              </a:rPr>
              <a:t>המאמר מציג את התמורות והשינויים שחלו בהוראת הקריאה בישראל לאורך השנים. </a:t>
            </a:r>
          </a:p>
          <a:p>
            <a:pPr lvl="0" algn="r" rtl="1">
              <a:lnSpc>
                <a:spcPct val="150000"/>
              </a:lnSpc>
              <a:spcBef>
                <a:spcPts val="0"/>
              </a:spcBef>
              <a:spcAft>
                <a:spcPts val="0"/>
              </a:spcAft>
            </a:pPr>
            <a:r>
              <a:rPr lang="he-IL" sz="1800" dirty="0">
                <a:solidFill>
                  <a:schemeClr val="tx1"/>
                </a:solidFill>
                <a:latin typeface="Calibri" panose="020F0502020204030204" pitchFamily="34" charset="0"/>
                <a:ea typeface="Assistant"/>
                <a:cs typeface="Calibri" panose="020F0502020204030204" pitchFamily="34" charset="0"/>
                <a:sym typeface="Assistant"/>
              </a:rPr>
              <a:t>המחקר בחן </a:t>
            </a:r>
            <a:r>
              <a:rPr lang="he-IL" sz="2800" dirty="0">
                <a:solidFill>
                  <a:schemeClr val="accent1"/>
                </a:solidFill>
                <a:latin typeface="Calibri" panose="020F0502020204030204" pitchFamily="34" charset="0"/>
                <a:ea typeface="Assistant"/>
                <a:cs typeface="Calibri" panose="020F0502020204030204" pitchFamily="34" charset="0"/>
                <a:sym typeface="Assistant"/>
              </a:rPr>
              <a:t>18</a:t>
            </a:r>
            <a:r>
              <a:rPr lang="he-IL" sz="1800" dirty="0">
                <a:solidFill>
                  <a:schemeClr val="tx1"/>
                </a:solidFill>
                <a:latin typeface="Calibri" panose="020F0502020204030204" pitchFamily="34" charset="0"/>
                <a:ea typeface="Assistant"/>
                <a:cs typeface="Calibri" panose="020F0502020204030204" pitchFamily="34" charset="0"/>
                <a:sym typeface="Assistant"/>
              </a:rPr>
              <a:t> שיטות קריאה מ- </a:t>
            </a:r>
            <a:r>
              <a:rPr lang="he-IL" sz="2800" dirty="0">
                <a:solidFill>
                  <a:schemeClr val="accent1"/>
                </a:solidFill>
                <a:latin typeface="Calibri" panose="020F0502020204030204" pitchFamily="34" charset="0"/>
                <a:ea typeface="Assistant"/>
                <a:cs typeface="Calibri" panose="020F0502020204030204" pitchFamily="34" charset="0"/>
                <a:sym typeface="Assistant"/>
              </a:rPr>
              <a:t>5</a:t>
            </a:r>
            <a:r>
              <a:rPr lang="he-IL" sz="1800" dirty="0">
                <a:solidFill>
                  <a:schemeClr val="tx1"/>
                </a:solidFill>
                <a:latin typeface="Calibri" panose="020F0502020204030204" pitchFamily="34" charset="0"/>
                <a:ea typeface="Assistant"/>
                <a:cs typeface="Calibri" panose="020F0502020204030204" pitchFamily="34" charset="0"/>
                <a:sym typeface="Assistant"/>
              </a:rPr>
              <a:t> תקופות שונות מסוף המאה התשע עשרה ועד היום. </a:t>
            </a:r>
            <a:br>
              <a:rPr lang="he-IL" sz="1800" dirty="0">
                <a:solidFill>
                  <a:schemeClr val="tx1"/>
                </a:solidFill>
                <a:latin typeface="Calibri" panose="020F0502020204030204" pitchFamily="34" charset="0"/>
                <a:ea typeface="Assistant"/>
                <a:cs typeface="Calibri" panose="020F0502020204030204" pitchFamily="34" charset="0"/>
                <a:sym typeface="Assistant"/>
              </a:rPr>
            </a:br>
            <a:r>
              <a:rPr lang="he-IL" sz="1800" dirty="0">
                <a:solidFill>
                  <a:schemeClr val="tx1"/>
                </a:solidFill>
                <a:latin typeface="Calibri" panose="020F0502020204030204" pitchFamily="34" charset="0"/>
                <a:ea typeface="Assistant"/>
                <a:cs typeface="Calibri" panose="020F0502020204030204" pitchFamily="34" charset="0"/>
                <a:sym typeface="Assistant"/>
              </a:rPr>
              <a:t>בכל שיטה נבדקה הגישה המנחה להוראת הקריאה ונבחנו סוגי הטקסטים הנלמדים בה.</a:t>
            </a:r>
          </a:p>
        </p:txBody>
      </p:sp>
      <p:sp>
        <p:nvSpPr>
          <p:cNvPr id="5" name="Google Shape;70;p15">
            <a:extLst>
              <a:ext uri="{FF2B5EF4-FFF2-40B4-BE49-F238E27FC236}">
                <a16:creationId xmlns:a16="http://schemas.microsoft.com/office/drawing/2014/main" id="{623BCF5A-4F4B-4742-8E2D-7942A4EF87CF}"/>
              </a:ext>
            </a:extLst>
          </p:cNvPr>
          <p:cNvSpPr txBox="1"/>
          <p:nvPr/>
        </p:nvSpPr>
        <p:spPr>
          <a:xfrm>
            <a:off x="406600" y="2705251"/>
            <a:ext cx="7999500" cy="1846629"/>
          </a:xfrm>
          <a:prstGeom prst="rect">
            <a:avLst/>
          </a:prstGeom>
          <a:noFill/>
          <a:ln>
            <a:noFill/>
          </a:ln>
        </p:spPr>
        <p:txBody>
          <a:bodyPr spcFirstLastPara="1" wrap="square" lIns="91425" tIns="91425" rIns="91425" bIns="91425" anchor="t" anchorCtr="0">
            <a:spAutoFit/>
          </a:bodyPr>
          <a:lstStyle/>
          <a:p>
            <a:pPr lvl="0" algn="r" rtl="1">
              <a:lnSpc>
                <a:spcPct val="150000"/>
              </a:lnSpc>
              <a:spcBef>
                <a:spcPts val="0"/>
              </a:spcBef>
              <a:spcAft>
                <a:spcPts val="0"/>
              </a:spcAft>
            </a:pPr>
            <a:r>
              <a:rPr lang="he-IL" sz="1800" dirty="0">
                <a:solidFill>
                  <a:srgbClr val="0944A1"/>
                </a:solidFill>
                <a:latin typeface="Calibri" panose="020F0502020204030204" pitchFamily="34" charset="0"/>
                <a:ea typeface="Assistant"/>
                <a:cs typeface="Calibri" panose="020F0502020204030204" pitchFamily="34" charset="0"/>
                <a:sym typeface="Assistant"/>
              </a:rPr>
              <a:t>נבחנו שתי שאלות מרכזיות: </a:t>
            </a:r>
          </a:p>
          <a:p>
            <a:pPr marL="342900" lvl="0" indent="-342900" algn="r" rtl="1">
              <a:lnSpc>
                <a:spcPct val="150000"/>
              </a:lnSpc>
              <a:spcBef>
                <a:spcPts val="0"/>
              </a:spcBef>
              <a:spcAft>
                <a:spcPts val="0"/>
              </a:spcAft>
              <a:buAutoNum type="arabicPeriod"/>
            </a:pPr>
            <a:r>
              <a:rPr lang="he-IL" sz="1800" dirty="0">
                <a:solidFill>
                  <a:schemeClr val="tx1"/>
                </a:solidFill>
                <a:latin typeface="Calibri" panose="020F0502020204030204" pitchFamily="34" charset="0"/>
                <a:ea typeface="Assistant"/>
                <a:cs typeface="Calibri" panose="020F0502020204030204" pitchFamily="34" charset="0"/>
                <a:sym typeface="Assistant"/>
              </a:rPr>
              <a:t>מה הייתה על-פי רוב השפה הדבורה של הילד בעת תהליך רכישת הקריאה?</a:t>
            </a:r>
          </a:p>
          <a:p>
            <a:pPr marL="342900" lvl="0" indent="-342900" algn="r" rtl="1">
              <a:lnSpc>
                <a:spcPct val="150000"/>
              </a:lnSpc>
              <a:spcBef>
                <a:spcPts val="0"/>
              </a:spcBef>
              <a:spcAft>
                <a:spcPts val="0"/>
              </a:spcAft>
              <a:buAutoNum type="arabicPeriod"/>
            </a:pPr>
            <a:r>
              <a:rPr lang="he-IL" sz="1800" dirty="0">
                <a:solidFill>
                  <a:schemeClr val="tx1"/>
                </a:solidFill>
                <a:latin typeface="Calibri" panose="020F0502020204030204" pitchFamily="34" charset="0"/>
                <a:ea typeface="Assistant"/>
                <a:cs typeface="Calibri" panose="020F0502020204030204" pitchFamily="34" charset="0"/>
                <a:sym typeface="Assistant"/>
              </a:rPr>
              <a:t>מה היה הרקע האורייני הקודם של הילד? (על איזו תשתית אוריינית-תרבותית הוא גדל למן הלידה ועד הגיעו לכיתה א'?)</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19"/>
          <p:cNvSpPr txBox="1"/>
          <p:nvPr/>
        </p:nvSpPr>
        <p:spPr>
          <a:xfrm>
            <a:off x="382431" y="562736"/>
            <a:ext cx="8259087" cy="677078"/>
          </a:xfrm>
          <a:prstGeom prst="rect">
            <a:avLst/>
          </a:prstGeom>
          <a:noFill/>
          <a:ln w="9525" cap="flat" cmpd="sng">
            <a:solidFill>
              <a:srgbClr val="0074FF"/>
            </a:solidFill>
            <a:prstDash val="solid"/>
            <a:round/>
            <a:headEnd type="none" w="sm" len="sm"/>
            <a:tailEnd type="none" w="sm" len="sm"/>
          </a:ln>
        </p:spPr>
        <p:txBody>
          <a:bodyPr spcFirstLastPara="1" wrap="square" lIns="91425" tIns="91425" rIns="91425" bIns="91425" anchor="t" anchorCtr="0">
            <a:spAutoFit/>
          </a:bodyPr>
          <a:lstStyle/>
          <a:p>
            <a:pPr marL="0" lvl="0" indent="0" algn="r" rtl="1">
              <a:spcBef>
                <a:spcPts val="0"/>
              </a:spcBef>
              <a:spcAft>
                <a:spcPts val="0"/>
              </a:spcAft>
              <a:buNone/>
            </a:pPr>
            <a:r>
              <a:rPr lang="he-IL" sz="1600" dirty="0">
                <a:solidFill>
                  <a:schemeClr val="dk1"/>
                </a:solidFill>
                <a:latin typeface="Calibri"/>
                <a:ea typeface="Calibri"/>
                <a:cs typeface="Calibri"/>
                <a:sym typeface="Calibri"/>
              </a:rPr>
              <a:t>הוראת הקריאה בעברית בישראל הייתה אתגר לאורך השנים. </a:t>
            </a:r>
          </a:p>
          <a:p>
            <a:pPr marL="0" lvl="0" indent="0" algn="r" rtl="1">
              <a:spcBef>
                <a:spcPts val="0"/>
              </a:spcBef>
              <a:spcAft>
                <a:spcPts val="0"/>
              </a:spcAft>
              <a:buNone/>
            </a:pPr>
            <a:r>
              <a:rPr lang="he-IL" sz="1600" dirty="0">
                <a:solidFill>
                  <a:schemeClr val="dk1"/>
                </a:solidFill>
                <a:latin typeface="Calibri"/>
                <a:ea typeface="Calibri"/>
                <a:cs typeface="Calibri"/>
                <a:sym typeface="Calibri"/>
              </a:rPr>
              <a:t>הקניית הקריאה נעשתה בד בבד עם החייאת השפה העברית ועם שינויים דמוגרפיים גדולים בתקופה קצרה למדי.</a:t>
            </a:r>
          </a:p>
        </p:txBody>
      </p:sp>
      <p:sp>
        <p:nvSpPr>
          <p:cNvPr id="121" name="Google Shape;121;p19"/>
          <p:cNvSpPr txBox="1"/>
          <p:nvPr/>
        </p:nvSpPr>
        <p:spPr>
          <a:xfrm>
            <a:off x="5314368" y="2120925"/>
            <a:ext cx="3384300" cy="2169794"/>
          </a:xfrm>
          <a:prstGeom prst="rect">
            <a:avLst/>
          </a:prstGeom>
          <a:noFill/>
          <a:ln>
            <a:noFill/>
          </a:ln>
        </p:spPr>
        <p:txBody>
          <a:bodyPr spcFirstLastPara="1" wrap="square" lIns="91425" tIns="91425" rIns="91425" bIns="91425" anchor="t" anchorCtr="0">
            <a:spAutoFit/>
          </a:bodyPr>
          <a:lstStyle/>
          <a:p>
            <a:pPr marL="0" lvl="0" indent="0" algn="r" rtl="1">
              <a:lnSpc>
                <a:spcPct val="150000"/>
              </a:lnSpc>
              <a:spcBef>
                <a:spcPts val="0"/>
              </a:spcBef>
              <a:spcAft>
                <a:spcPts val="0"/>
              </a:spcAft>
              <a:buNone/>
            </a:pPr>
            <a:r>
              <a:rPr lang="he-IL" dirty="0">
                <a:solidFill>
                  <a:schemeClr val="accent1"/>
                </a:solidFill>
                <a:latin typeface="Calibri"/>
                <a:ea typeface="Calibri"/>
                <a:cs typeface="Calibri"/>
                <a:sym typeface="Calibri"/>
              </a:rPr>
              <a:t>השפה המדוברת של רוב הילדים באותה תקופה</a:t>
            </a:r>
            <a:endParaRPr dirty="0">
              <a:solidFill>
                <a:schemeClr val="accent1"/>
              </a:solidFill>
              <a:latin typeface="Calibri"/>
              <a:ea typeface="Calibri"/>
              <a:cs typeface="Calibri"/>
              <a:sym typeface="Calibri"/>
            </a:endParaRPr>
          </a:p>
          <a:p>
            <a:pPr marL="0" lvl="0" indent="0" algn="r" rtl="1">
              <a:lnSpc>
                <a:spcPct val="150000"/>
              </a:lnSpc>
              <a:spcBef>
                <a:spcPts val="0"/>
              </a:spcBef>
              <a:spcAft>
                <a:spcPts val="0"/>
              </a:spcAft>
              <a:buNone/>
            </a:pPr>
            <a:endParaRPr lang="he-IL" sz="1200" dirty="0">
              <a:solidFill>
                <a:schemeClr val="dk1"/>
              </a:solidFill>
              <a:latin typeface="Calibri"/>
              <a:ea typeface="Calibri"/>
              <a:cs typeface="Calibri"/>
              <a:sym typeface="Calibri"/>
            </a:endParaRPr>
          </a:p>
          <a:p>
            <a:pPr marL="0" lvl="0" indent="0" algn="r" rtl="1">
              <a:lnSpc>
                <a:spcPct val="150000"/>
              </a:lnSpc>
              <a:spcBef>
                <a:spcPts val="0"/>
              </a:spcBef>
              <a:spcAft>
                <a:spcPts val="0"/>
              </a:spcAft>
              <a:buNone/>
            </a:pPr>
            <a:r>
              <a:rPr lang="he-IL" sz="1200" dirty="0">
                <a:solidFill>
                  <a:schemeClr val="dk1"/>
                </a:solidFill>
                <a:latin typeface="Calibri"/>
                <a:ea typeface="Calibri"/>
                <a:cs typeface="Calibri"/>
                <a:sym typeface="Calibri"/>
              </a:rPr>
              <a:t>השפה הדבורה היא בסיס לרכישת קריאה ולפיתוח מיומנויות הכתיבה (בלום-</a:t>
            </a:r>
            <a:r>
              <a:rPr lang="he-IL" sz="1200" dirty="0" err="1">
                <a:solidFill>
                  <a:schemeClr val="dk1"/>
                </a:solidFill>
                <a:latin typeface="Calibri"/>
                <a:ea typeface="Calibri"/>
                <a:cs typeface="Calibri"/>
                <a:sym typeface="Calibri"/>
              </a:rPr>
              <a:t>קולקה</a:t>
            </a:r>
            <a:r>
              <a:rPr lang="he-IL" sz="1200" dirty="0">
                <a:solidFill>
                  <a:schemeClr val="dk1"/>
                </a:solidFill>
                <a:latin typeface="Calibri"/>
                <a:ea typeface="Calibri"/>
                <a:cs typeface="Calibri"/>
                <a:sym typeface="Calibri"/>
              </a:rPr>
              <a:t> ואחרים, 2009), על-כן חשובה ההבחנה בין לומדים צעירים הרוכשים את הקריאה בשפה אותה הם דוברים, לבין לומדים צעירים הרוכשים את הקריאה בשפה שאינם דוברים בה.</a:t>
            </a:r>
            <a:endParaRPr sz="1200" dirty="0">
              <a:solidFill>
                <a:schemeClr val="dk1"/>
              </a:solidFill>
              <a:latin typeface="Calibri"/>
              <a:ea typeface="Calibri"/>
              <a:cs typeface="Calibri"/>
              <a:sym typeface="Calibri"/>
            </a:endParaRPr>
          </a:p>
        </p:txBody>
      </p:sp>
      <p:sp>
        <p:nvSpPr>
          <p:cNvPr id="122" name="Google Shape;122;p19"/>
          <p:cNvSpPr txBox="1"/>
          <p:nvPr/>
        </p:nvSpPr>
        <p:spPr>
          <a:xfrm>
            <a:off x="1047889" y="2083991"/>
            <a:ext cx="3866716" cy="1892796"/>
          </a:xfrm>
          <a:prstGeom prst="rect">
            <a:avLst/>
          </a:prstGeom>
          <a:noFill/>
          <a:ln>
            <a:noFill/>
          </a:ln>
        </p:spPr>
        <p:txBody>
          <a:bodyPr spcFirstLastPara="1" wrap="square" lIns="91425" tIns="91425" rIns="91425" bIns="91425" anchor="t" anchorCtr="0">
            <a:spAutoFit/>
          </a:bodyPr>
          <a:lstStyle/>
          <a:p>
            <a:pPr marL="0" lvl="0" indent="0" algn="r" rtl="1">
              <a:lnSpc>
                <a:spcPct val="150000"/>
              </a:lnSpc>
              <a:spcBef>
                <a:spcPts val="0"/>
              </a:spcBef>
              <a:spcAft>
                <a:spcPts val="0"/>
              </a:spcAft>
              <a:buNone/>
            </a:pPr>
            <a:r>
              <a:rPr lang="he-IL" dirty="0">
                <a:solidFill>
                  <a:schemeClr val="accent1"/>
                </a:solidFill>
                <a:latin typeface="Calibri"/>
                <a:ea typeface="Calibri"/>
                <a:cs typeface="Calibri"/>
                <a:sym typeface="Calibri"/>
              </a:rPr>
              <a:t>התשתית האוריינית המוקדמת של הילדים באותה תקופה</a:t>
            </a:r>
            <a:endParaRPr dirty="0">
              <a:solidFill>
                <a:schemeClr val="accent1"/>
              </a:solidFill>
              <a:latin typeface="Calibri"/>
              <a:ea typeface="Calibri"/>
              <a:cs typeface="Calibri"/>
              <a:sym typeface="Calibri"/>
            </a:endParaRPr>
          </a:p>
          <a:p>
            <a:pPr marL="0" lvl="0" indent="0" algn="r" rtl="1">
              <a:lnSpc>
                <a:spcPct val="150000"/>
              </a:lnSpc>
              <a:spcBef>
                <a:spcPts val="0"/>
              </a:spcBef>
              <a:spcAft>
                <a:spcPts val="0"/>
              </a:spcAft>
              <a:buNone/>
            </a:pPr>
            <a:r>
              <a:rPr lang="en-GB" sz="1200" dirty="0">
                <a:solidFill>
                  <a:schemeClr val="dk1"/>
                </a:solidFill>
                <a:latin typeface="Calibri"/>
                <a:ea typeface="Calibri"/>
                <a:cs typeface="Calibri"/>
                <a:sym typeface="Calibri"/>
              </a:rPr>
              <a:t> </a:t>
            </a:r>
            <a:endParaRPr lang="he-IL" sz="1200" dirty="0">
              <a:solidFill>
                <a:schemeClr val="dk1"/>
              </a:solidFill>
              <a:latin typeface="Calibri"/>
              <a:ea typeface="Calibri"/>
              <a:cs typeface="Calibri"/>
              <a:sym typeface="Calibri"/>
            </a:endParaRPr>
          </a:p>
          <a:p>
            <a:pPr lvl="0" algn="r" rtl="1">
              <a:lnSpc>
                <a:spcPct val="150000"/>
              </a:lnSpc>
              <a:spcBef>
                <a:spcPts val="0"/>
              </a:spcBef>
              <a:spcAft>
                <a:spcPts val="0"/>
              </a:spcAft>
            </a:pPr>
            <a:r>
              <a:rPr lang="he-IL" sz="1200" dirty="0">
                <a:solidFill>
                  <a:schemeClr val="dk1"/>
                </a:solidFill>
                <a:latin typeface="Calibri"/>
                <a:ea typeface="Calibri"/>
                <a:cs typeface="Calibri"/>
                <a:sym typeface="Calibri"/>
              </a:rPr>
              <a:t>ילד הגדל בתרבות אוריינית, מבין את חשיבותה ואת נחיצותה. בנוסף, מפגש עם התרבות האוריינית מן הינקות והתנסות בפעילויות אורייניות, הכוללות קריאה וכתיבה, מסייעים בהצלחה ברכישת הקריאה והכתיבה. </a:t>
            </a:r>
            <a:endParaRPr sz="1200" dirty="0">
              <a:solidFill>
                <a:schemeClr val="dk1"/>
              </a:solidFill>
              <a:latin typeface="Calibri"/>
              <a:ea typeface="Calibri"/>
              <a:cs typeface="Calibri"/>
              <a:sym typeface="Calibri"/>
            </a:endParaRPr>
          </a:p>
        </p:txBody>
      </p:sp>
      <p:cxnSp>
        <p:nvCxnSpPr>
          <p:cNvPr id="123" name="Google Shape;123;p19"/>
          <p:cNvCxnSpPr>
            <a:cxnSpLocks/>
          </p:cNvCxnSpPr>
          <p:nvPr/>
        </p:nvCxnSpPr>
        <p:spPr>
          <a:xfrm flipH="1">
            <a:off x="1047889" y="2547153"/>
            <a:ext cx="7540529" cy="0"/>
          </a:xfrm>
          <a:prstGeom prst="straightConnector1">
            <a:avLst/>
          </a:prstGeom>
          <a:noFill/>
          <a:ln w="9525" cap="flat" cmpd="sng">
            <a:solidFill>
              <a:srgbClr val="087BF8"/>
            </a:solidFill>
            <a:prstDash val="solid"/>
            <a:round/>
            <a:headEnd type="none" w="med" len="med"/>
            <a:tailEnd type="none" w="med" len="med"/>
          </a:ln>
        </p:spPr>
      </p:cxnSp>
      <p:sp>
        <p:nvSpPr>
          <p:cNvPr id="12" name="TextBox 11">
            <a:extLst>
              <a:ext uri="{FF2B5EF4-FFF2-40B4-BE49-F238E27FC236}">
                <a16:creationId xmlns:a16="http://schemas.microsoft.com/office/drawing/2014/main" id="{5F40314B-FF50-465F-A883-E35BBF3BE7E9}"/>
              </a:ext>
            </a:extLst>
          </p:cNvPr>
          <p:cNvSpPr txBox="1"/>
          <p:nvPr/>
        </p:nvSpPr>
        <p:spPr>
          <a:xfrm>
            <a:off x="1478756" y="1468438"/>
            <a:ext cx="7162762" cy="307777"/>
          </a:xfrm>
          <a:prstGeom prst="rect">
            <a:avLst/>
          </a:prstGeom>
          <a:noFill/>
        </p:spPr>
        <p:txBody>
          <a:bodyPr wrap="square">
            <a:spAutoFit/>
          </a:bodyPr>
          <a:lstStyle/>
          <a:p>
            <a:pPr algn="r" rtl="1"/>
            <a:r>
              <a:rPr lang="he-IL" dirty="0">
                <a:solidFill>
                  <a:schemeClr val="tx1"/>
                </a:solidFill>
                <a:latin typeface="Calibri" panose="020F0502020204030204" pitchFamily="34" charset="0"/>
                <a:ea typeface="Assistant"/>
                <a:cs typeface="Calibri" panose="020F0502020204030204" pitchFamily="34" charset="0"/>
                <a:sym typeface="Assistant"/>
              </a:rPr>
              <a:t>בכל  תקופה נבחנו שני מרכיבים:</a:t>
            </a:r>
            <a:r>
              <a:rPr lang="he-IL" sz="1400" dirty="0">
                <a:solidFill>
                  <a:schemeClr val="tx1"/>
                </a:solidFill>
                <a:latin typeface="Calibri" panose="020F0502020204030204" pitchFamily="34" charset="0"/>
                <a:ea typeface="Assistant"/>
                <a:cs typeface="Calibri" panose="020F0502020204030204" pitchFamily="34" charset="0"/>
                <a:sym typeface="Assistant"/>
              </a:rPr>
              <a:t> </a:t>
            </a:r>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2587543" y="233563"/>
            <a:ext cx="5825700" cy="5727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3000" dirty="0">
                <a:solidFill>
                  <a:srgbClr val="285788"/>
                </a:solidFill>
                <a:latin typeface="Calibri"/>
                <a:ea typeface="Calibri"/>
                <a:cs typeface="Calibri"/>
                <a:sym typeface="Calibri"/>
              </a:rPr>
              <a:t>חמש התקופות שנבחנו במאמר:</a:t>
            </a:r>
            <a:endParaRPr sz="3000" dirty="0">
              <a:solidFill>
                <a:srgbClr val="285788"/>
              </a:solidFill>
            </a:endParaRPr>
          </a:p>
        </p:txBody>
      </p:sp>
      <p:sp>
        <p:nvSpPr>
          <p:cNvPr id="159" name="Google Shape;159;p23"/>
          <p:cNvSpPr txBox="1"/>
          <p:nvPr/>
        </p:nvSpPr>
        <p:spPr>
          <a:xfrm>
            <a:off x="2342979" y="3021806"/>
            <a:ext cx="5255876" cy="1015632"/>
          </a:xfrm>
          <a:prstGeom prst="rect">
            <a:avLst/>
          </a:prstGeom>
          <a:noFill/>
          <a:ln w="9525" cap="flat" cmpd="sng">
            <a:solidFill>
              <a:srgbClr val="087BF8"/>
            </a:solidFill>
            <a:prstDash val="solid"/>
            <a:round/>
            <a:headEnd type="none" w="sm" len="sm"/>
            <a:tailEnd type="none" w="sm" len="sm"/>
          </a:ln>
        </p:spPr>
        <p:txBody>
          <a:bodyPr spcFirstLastPara="1" wrap="square" lIns="91425" tIns="91425" rIns="91425" bIns="91425" anchor="t" anchorCtr="0">
            <a:spAutoFit/>
          </a:bodyPr>
          <a:lstStyle/>
          <a:p>
            <a:pPr marL="0" lvl="0" indent="0" algn="r" rtl="1">
              <a:spcBef>
                <a:spcPts val="0"/>
              </a:spcBef>
              <a:spcAft>
                <a:spcPts val="0"/>
              </a:spcAft>
              <a:buClr>
                <a:schemeClr val="dk1"/>
              </a:buClr>
              <a:buSzPts val="1100"/>
              <a:buFont typeface="Arial"/>
              <a:buNone/>
            </a:pPr>
            <a:r>
              <a:rPr lang="he-IL" sz="1800" dirty="0">
                <a:solidFill>
                  <a:schemeClr val="dk1"/>
                </a:solidFill>
                <a:latin typeface="Calibri"/>
                <a:ea typeface="Calibri"/>
                <a:cs typeface="Calibri"/>
                <a:sym typeface="Calibri"/>
              </a:rPr>
              <a:t>בכל שיטה נבחנו:</a:t>
            </a:r>
          </a:p>
          <a:p>
            <a:pPr marL="171450" lvl="0" indent="-171450" algn="r" rtl="1">
              <a:spcBef>
                <a:spcPts val="0"/>
              </a:spcBef>
              <a:spcAft>
                <a:spcPts val="0"/>
              </a:spcAft>
              <a:buClr>
                <a:schemeClr val="dk1"/>
              </a:buClr>
              <a:buSzPts val="1100"/>
              <a:buFont typeface="Wingdings" panose="05000000000000000000" pitchFamily="2" charset="2"/>
              <a:buChar char="v"/>
            </a:pPr>
            <a:r>
              <a:rPr lang="he-IL" sz="1800" dirty="0">
                <a:solidFill>
                  <a:schemeClr val="dk1"/>
                </a:solidFill>
                <a:latin typeface="Calibri"/>
                <a:ea typeface="Calibri"/>
                <a:cs typeface="Calibri"/>
                <a:sym typeface="Calibri"/>
              </a:rPr>
              <a:t>הגישה המנחה להוראת הקריאה</a:t>
            </a:r>
          </a:p>
          <a:p>
            <a:pPr marL="171450" lvl="0" indent="-171450" algn="r" rtl="1">
              <a:spcBef>
                <a:spcPts val="0"/>
              </a:spcBef>
              <a:spcAft>
                <a:spcPts val="0"/>
              </a:spcAft>
              <a:buClr>
                <a:schemeClr val="dk1"/>
              </a:buClr>
              <a:buSzPts val="1100"/>
              <a:buFont typeface="Wingdings" panose="05000000000000000000" pitchFamily="2" charset="2"/>
              <a:buChar char="v"/>
            </a:pPr>
            <a:r>
              <a:rPr lang="he-IL" sz="1800" dirty="0">
                <a:solidFill>
                  <a:schemeClr val="dk1"/>
                </a:solidFill>
                <a:latin typeface="Calibri"/>
                <a:ea typeface="Calibri"/>
                <a:cs typeface="Calibri"/>
                <a:sym typeface="Calibri"/>
              </a:rPr>
              <a:t>סוגי הטקסטים ששימשו לראשית הקריאה</a:t>
            </a:r>
            <a:endParaRPr sz="1800" dirty="0">
              <a:solidFill>
                <a:schemeClr val="accent1"/>
              </a:solidFill>
              <a:latin typeface="Calibri"/>
              <a:ea typeface="Calibri"/>
              <a:cs typeface="Calibri"/>
              <a:sym typeface="Calibri"/>
            </a:endParaRPr>
          </a:p>
        </p:txBody>
      </p:sp>
      <p:graphicFrame>
        <p:nvGraphicFramePr>
          <p:cNvPr id="2" name="Diagram 1">
            <a:extLst>
              <a:ext uri="{FF2B5EF4-FFF2-40B4-BE49-F238E27FC236}">
                <a16:creationId xmlns:a16="http://schemas.microsoft.com/office/drawing/2014/main" id="{C635164D-6EB9-4751-963D-0DCAB783DC44}"/>
              </a:ext>
            </a:extLst>
          </p:cNvPr>
          <p:cNvGraphicFramePr/>
          <p:nvPr>
            <p:extLst>
              <p:ext uri="{D42A27DB-BD31-4B8C-83A1-F6EECF244321}">
                <p14:modId xmlns:p14="http://schemas.microsoft.com/office/powerpoint/2010/main" val="3065126018"/>
              </p:ext>
            </p:extLst>
          </p:nvPr>
        </p:nvGraphicFramePr>
        <p:xfrm>
          <a:off x="485775" y="1128713"/>
          <a:ext cx="8362075" cy="1893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756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68950" y="357657"/>
            <a:ext cx="8103250" cy="1049662"/>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he-IL" sz="3200" dirty="0">
                <a:solidFill>
                  <a:srgbClr val="285788"/>
                </a:solidFill>
                <a:latin typeface="Calibri"/>
                <a:ea typeface="Calibri"/>
                <a:cs typeface="Calibri"/>
                <a:sym typeface="Calibri"/>
              </a:rPr>
              <a:t>הגישות העיקריות להוראת הקריאה: </a:t>
            </a:r>
            <a:br>
              <a:rPr lang="en-US" sz="3200" dirty="0">
                <a:solidFill>
                  <a:srgbClr val="285788"/>
                </a:solidFill>
                <a:latin typeface="Calibri"/>
                <a:ea typeface="Calibri"/>
                <a:cs typeface="Calibri"/>
                <a:sym typeface="Calibri"/>
              </a:rPr>
            </a:br>
            <a:r>
              <a:rPr lang="he-IL" sz="3200" dirty="0">
                <a:solidFill>
                  <a:srgbClr val="285788"/>
                </a:solidFill>
                <a:latin typeface="Calibri"/>
                <a:ea typeface="Calibri"/>
                <a:cs typeface="Calibri"/>
                <a:sym typeface="Calibri"/>
              </a:rPr>
              <a:t>יחסי צופן-משמעות</a:t>
            </a:r>
            <a:endParaRPr sz="3200" dirty="0">
              <a:solidFill>
                <a:srgbClr val="285788"/>
              </a:solidFill>
            </a:endParaRPr>
          </a:p>
        </p:txBody>
      </p:sp>
      <p:sp>
        <p:nvSpPr>
          <p:cNvPr id="90" name="Google Shape;90;p17"/>
          <p:cNvSpPr txBox="1"/>
          <p:nvPr/>
        </p:nvSpPr>
        <p:spPr>
          <a:xfrm>
            <a:off x="4392900" y="1840394"/>
            <a:ext cx="4179300" cy="2308294"/>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dirty="0">
                <a:solidFill>
                  <a:srgbClr val="0074FF"/>
                </a:solidFill>
                <a:latin typeface="Calibri"/>
                <a:ea typeface="Calibri"/>
                <a:cs typeface="Calibri"/>
                <a:sym typeface="Calibri"/>
              </a:rPr>
              <a:t>גישה אנליטית-פונטית</a:t>
            </a:r>
            <a:endParaRPr dirty="0">
              <a:solidFill>
                <a:srgbClr val="0074FF"/>
              </a:solidFill>
              <a:latin typeface="Calibri"/>
              <a:ea typeface="Calibri"/>
              <a:cs typeface="Calibri"/>
              <a:sym typeface="Calibri"/>
            </a:endParaRPr>
          </a:p>
          <a:p>
            <a:pPr marL="0" lvl="0" indent="0" algn="r" rtl="1">
              <a:spcBef>
                <a:spcPts val="0"/>
              </a:spcBef>
              <a:spcAft>
                <a:spcPts val="0"/>
              </a:spcAft>
              <a:buNone/>
            </a:pPr>
            <a:endParaRPr sz="1200" dirty="0">
              <a:solidFill>
                <a:srgbClr val="0074FF"/>
              </a:solidFill>
              <a:latin typeface="Calibri"/>
              <a:ea typeface="Calibri"/>
              <a:cs typeface="Calibri"/>
              <a:sym typeface="Calibri"/>
            </a:endParaRPr>
          </a:p>
          <a:p>
            <a:pPr marL="0" lvl="0" indent="0" algn="r" rtl="1">
              <a:spcBef>
                <a:spcPts val="0"/>
              </a:spcBef>
              <a:spcAft>
                <a:spcPts val="0"/>
              </a:spcAft>
              <a:buNone/>
            </a:pPr>
            <a:r>
              <a:rPr lang="he-IL" sz="1200" dirty="0">
                <a:solidFill>
                  <a:schemeClr val="dk1"/>
                </a:solidFill>
                <a:latin typeface="Calibri"/>
                <a:ea typeface="Calibri"/>
                <a:cs typeface="Calibri"/>
                <a:sym typeface="Calibri"/>
              </a:rPr>
              <a:t>מדגישה את הקשר בין פונמות לגרפמות בפיתוח יכולת הקריאה ודוגלת בהקניה פשוטה וישירה של הצופן האלפביתי.</a:t>
            </a:r>
          </a:p>
          <a:p>
            <a:pPr marL="0" lvl="0" indent="0" algn="r" rtl="1">
              <a:spcBef>
                <a:spcPts val="0"/>
              </a:spcBef>
              <a:spcAft>
                <a:spcPts val="0"/>
              </a:spcAft>
              <a:buNone/>
            </a:pPr>
            <a:endParaRPr lang="he-IL" sz="1200" dirty="0">
              <a:solidFill>
                <a:schemeClr val="dk1"/>
              </a:solidFill>
              <a:latin typeface="Calibri"/>
              <a:ea typeface="Calibri"/>
              <a:cs typeface="Calibri"/>
              <a:sym typeface="Calibri"/>
            </a:endParaRPr>
          </a:p>
          <a:p>
            <a:pPr marL="0" lvl="0" indent="0" algn="r" rtl="1">
              <a:spcBef>
                <a:spcPts val="0"/>
              </a:spcBef>
              <a:spcAft>
                <a:spcPts val="0"/>
              </a:spcAft>
              <a:buNone/>
            </a:pPr>
            <a:endParaRPr lang="he-IL" sz="1200" dirty="0">
              <a:solidFill>
                <a:schemeClr val="dk1"/>
              </a:solidFill>
              <a:latin typeface="Calibri"/>
              <a:ea typeface="Calibri"/>
              <a:cs typeface="Calibri"/>
              <a:sym typeface="Calibri"/>
            </a:endParaRPr>
          </a:p>
          <a:p>
            <a:pPr marL="0" lvl="0" indent="0" algn="r" rtl="1">
              <a:spcBef>
                <a:spcPts val="0"/>
              </a:spcBef>
              <a:spcAft>
                <a:spcPts val="0"/>
              </a:spcAft>
              <a:buNone/>
            </a:pPr>
            <a:r>
              <a:rPr lang="he-IL" dirty="0">
                <a:solidFill>
                  <a:schemeClr val="dk1"/>
                </a:solidFill>
                <a:latin typeface="Calibri"/>
                <a:ea typeface="Calibri"/>
                <a:cs typeface="Calibri"/>
                <a:sym typeface="Calibri"/>
              </a:rPr>
              <a:t>גישה זו מדגישה עיסוק ב</a:t>
            </a:r>
            <a:r>
              <a:rPr lang="he-IL" dirty="0">
                <a:solidFill>
                  <a:schemeClr val="accent1"/>
                </a:solidFill>
                <a:latin typeface="Calibri"/>
                <a:ea typeface="Calibri"/>
                <a:cs typeface="Calibri"/>
                <a:sym typeface="Calibri"/>
              </a:rPr>
              <a:t>צופן</a:t>
            </a:r>
            <a:r>
              <a:rPr lang="he-IL" dirty="0">
                <a:solidFill>
                  <a:schemeClr val="dk1"/>
                </a:solidFill>
                <a:latin typeface="Calibri"/>
                <a:ea typeface="Calibri"/>
                <a:cs typeface="Calibri"/>
                <a:sym typeface="Calibri"/>
              </a:rPr>
              <a:t> ומבוססת על תהליכי </a:t>
            </a:r>
          </a:p>
          <a:p>
            <a:pPr marL="0" lvl="0" indent="0" algn="ctr" rtl="1">
              <a:spcBef>
                <a:spcPts val="0"/>
              </a:spcBef>
              <a:spcAft>
                <a:spcPts val="0"/>
              </a:spcAft>
              <a:buNone/>
            </a:pPr>
            <a:r>
              <a:rPr lang="en-US" dirty="0">
                <a:solidFill>
                  <a:schemeClr val="accent1"/>
                </a:solidFill>
                <a:latin typeface="Calibri"/>
                <a:ea typeface="Calibri"/>
                <a:cs typeface="Calibri"/>
                <a:sym typeface="Calibri"/>
              </a:rPr>
              <a:t>Bottom -&gt; Up</a:t>
            </a:r>
            <a:endParaRPr lang="he-IL" dirty="0">
              <a:solidFill>
                <a:schemeClr val="accent1"/>
              </a:solidFill>
              <a:latin typeface="Calibri"/>
              <a:ea typeface="Calibri"/>
              <a:cs typeface="Calibri"/>
              <a:sym typeface="Calibri"/>
            </a:endParaRPr>
          </a:p>
          <a:p>
            <a:pPr marL="0" lvl="0" indent="0" algn="ctr" rtl="1">
              <a:spcBef>
                <a:spcPts val="0"/>
              </a:spcBef>
              <a:spcAft>
                <a:spcPts val="0"/>
              </a:spcAft>
              <a:buNone/>
            </a:pPr>
            <a:endParaRPr lang="he-IL" sz="1200" dirty="0">
              <a:solidFill>
                <a:schemeClr val="accent1"/>
              </a:solidFill>
              <a:latin typeface="Calibri"/>
              <a:ea typeface="Calibri"/>
              <a:cs typeface="Calibri"/>
              <a:sym typeface="Calibri"/>
            </a:endParaRPr>
          </a:p>
          <a:p>
            <a:pPr marL="0" lvl="0" indent="0" algn="r" rtl="1">
              <a:spcBef>
                <a:spcPts val="0"/>
              </a:spcBef>
              <a:spcAft>
                <a:spcPts val="0"/>
              </a:spcAft>
              <a:buNone/>
            </a:pPr>
            <a:r>
              <a:rPr lang="he-IL" sz="1200" b="1" dirty="0">
                <a:solidFill>
                  <a:schemeClr val="tx1"/>
                </a:solidFill>
                <a:latin typeface="Calibri"/>
                <a:ea typeface="Calibri"/>
                <a:cs typeface="Calibri"/>
                <a:sym typeface="Calibri"/>
              </a:rPr>
              <a:t>ביקורת על הגישה:</a:t>
            </a:r>
            <a:r>
              <a:rPr lang="he-IL" sz="1200" dirty="0">
                <a:solidFill>
                  <a:schemeClr val="tx1"/>
                </a:solidFill>
                <a:latin typeface="Calibri"/>
                <a:ea typeface="Calibri"/>
                <a:cs typeface="Calibri"/>
                <a:sym typeface="Calibri"/>
              </a:rPr>
              <a:t> יש בגישה דגש רב על הקניית הצופן, ודגש זה בא על חשבון המיקוד בתוכן, בבניית משמעות ובהקשר החברתי של הקריאה.</a:t>
            </a:r>
            <a:endParaRPr sz="1200" dirty="0">
              <a:solidFill>
                <a:schemeClr val="tx1"/>
              </a:solidFill>
              <a:latin typeface="Calibri"/>
              <a:ea typeface="Calibri"/>
              <a:cs typeface="Calibri"/>
              <a:sym typeface="Calibri"/>
            </a:endParaRPr>
          </a:p>
        </p:txBody>
      </p:sp>
      <p:sp>
        <p:nvSpPr>
          <p:cNvPr id="91" name="Google Shape;91;p17"/>
          <p:cNvSpPr txBox="1"/>
          <p:nvPr/>
        </p:nvSpPr>
        <p:spPr>
          <a:xfrm>
            <a:off x="290357" y="1840394"/>
            <a:ext cx="3761175" cy="2308294"/>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he-IL" dirty="0">
                <a:solidFill>
                  <a:srgbClr val="0074FF"/>
                </a:solidFill>
                <a:latin typeface="Calibri"/>
                <a:ea typeface="Calibri"/>
                <a:cs typeface="Calibri"/>
                <a:sym typeface="Calibri"/>
              </a:rPr>
              <a:t>גישה הוליסטית-גלובלית</a:t>
            </a:r>
            <a:endParaRPr dirty="0">
              <a:solidFill>
                <a:srgbClr val="0074FF"/>
              </a:solidFill>
              <a:latin typeface="Calibri"/>
              <a:ea typeface="Calibri"/>
              <a:cs typeface="Calibri"/>
              <a:sym typeface="Calibri"/>
            </a:endParaRPr>
          </a:p>
          <a:p>
            <a:pPr marL="0" lvl="0" indent="0" algn="r" rtl="1">
              <a:spcBef>
                <a:spcPts val="0"/>
              </a:spcBef>
              <a:spcAft>
                <a:spcPts val="0"/>
              </a:spcAft>
              <a:buNone/>
            </a:pPr>
            <a:endParaRPr sz="1200" dirty="0">
              <a:solidFill>
                <a:srgbClr val="0074FF"/>
              </a:solidFill>
              <a:latin typeface="Calibri"/>
              <a:ea typeface="Calibri"/>
              <a:cs typeface="Calibri"/>
              <a:sym typeface="Calibri"/>
            </a:endParaRPr>
          </a:p>
          <a:p>
            <a:pPr marL="0" lvl="0" indent="0" algn="r" rtl="1">
              <a:spcBef>
                <a:spcPts val="0"/>
              </a:spcBef>
              <a:spcAft>
                <a:spcPts val="0"/>
              </a:spcAft>
              <a:buNone/>
            </a:pPr>
            <a:r>
              <a:rPr lang="he-IL" sz="1200" dirty="0">
                <a:solidFill>
                  <a:schemeClr val="dk1"/>
                </a:solidFill>
                <a:latin typeface="Calibri"/>
                <a:ea typeface="Calibri"/>
                <a:cs typeface="Calibri"/>
                <a:sym typeface="Calibri"/>
              </a:rPr>
              <a:t>שמה דגש על הוראת הטקסט השלם או המילה השלמה המייצגת משמעות. מבוססת על גישה חברתית-תרבותית שבה הלומד רוכש את הקריאה באינטראקציה עם הסביבה האוריינית. </a:t>
            </a:r>
          </a:p>
          <a:p>
            <a:pPr marL="0" lvl="0" indent="0" algn="r" rtl="1">
              <a:spcBef>
                <a:spcPts val="0"/>
              </a:spcBef>
              <a:spcAft>
                <a:spcPts val="0"/>
              </a:spcAft>
              <a:buNone/>
            </a:pPr>
            <a:endParaRPr lang="he-IL" sz="1200" dirty="0">
              <a:solidFill>
                <a:schemeClr val="dk1"/>
              </a:solidFill>
              <a:latin typeface="Calibri"/>
              <a:ea typeface="Calibri"/>
              <a:cs typeface="Calibri"/>
              <a:sym typeface="Calibri"/>
            </a:endParaRPr>
          </a:p>
          <a:p>
            <a:pPr marL="0" lvl="0" indent="0" algn="r" rtl="1">
              <a:spcBef>
                <a:spcPts val="0"/>
              </a:spcBef>
              <a:spcAft>
                <a:spcPts val="0"/>
              </a:spcAft>
              <a:buNone/>
            </a:pPr>
            <a:r>
              <a:rPr lang="he-IL" dirty="0">
                <a:solidFill>
                  <a:schemeClr val="tx1"/>
                </a:solidFill>
                <a:latin typeface="Calibri"/>
                <a:ea typeface="Calibri"/>
                <a:cs typeface="Calibri"/>
                <a:sym typeface="Calibri"/>
              </a:rPr>
              <a:t>גישה זו מדגישה עיסוק ב</a:t>
            </a:r>
            <a:r>
              <a:rPr lang="he-IL" dirty="0">
                <a:solidFill>
                  <a:schemeClr val="accent1"/>
                </a:solidFill>
                <a:latin typeface="Calibri"/>
                <a:ea typeface="Calibri"/>
                <a:cs typeface="Calibri"/>
                <a:sym typeface="Calibri"/>
              </a:rPr>
              <a:t>משמעות </a:t>
            </a:r>
            <a:r>
              <a:rPr lang="he-IL" dirty="0">
                <a:solidFill>
                  <a:schemeClr val="tx1"/>
                </a:solidFill>
                <a:latin typeface="Calibri"/>
                <a:ea typeface="Calibri"/>
                <a:cs typeface="Calibri"/>
                <a:sym typeface="Calibri"/>
              </a:rPr>
              <a:t>ומבוססת על תהליכי </a:t>
            </a:r>
          </a:p>
          <a:p>
            <a:pPr marL="0" lvl="0" indent="0" algn="ctr">
              <a:spcBef>
                <a:spcPts val="0"/>
              </a:spcBef>
              <a:spcAft>
                <a:spcPts val="0"/>
              </a:spcAft>
              <a:buNone/>
            </a:pPr>
            <a:r>
              <a:rPr lang="en-US" dirty="0">
                <a:solidFill>
                  <a:schemeClr val="accent1"/>
                </a:solidFill>
                <a:latin typeface="Calibri"/>
                <a:ea typeface="Calibri"/>
                <a:cs typeface="Calibri"/>
                <a:sym typeface="Calibri"/>
              </a:rPr>
              <a:t>Top -&gt; Down</a:t>
            </a:r>
          </a:p>
          <a:p>
            <a:pPr marL="0" lvl="0" indent="0" algn="r">
              <a:spcBef>
                <a:spcPts val="0"/>
              </a:spcBef>
              <a:spcAft>
                <a:spcPts val="0"/>
              </a:spcAft>
              <a:buNone/>
            </a:pPr>
            <a:endParaRPr lang="he-IL" sz="1200" dirty="0">
              <a:solidFill>
                <a:schemeClr val="dk1"/>
              </a:solidFill>
              <a:latin typeface="Calibri"/>
              <a:ea typeface="Calibri"/>
              <a:cs typeface="Calibri"/>
              <a:sym typeface="Calibri"/>
            </a:endParaRPr>
          </a:p>
          <a:p>
            <a:pPr marL="0" lvl="0" indent="0" algn="r">
              <a:spcBef>
                <a:spcPts val="0"/>
              </a:spcBef>
              <a:spcAft>
                <a:spcPts val="0"/>
              </a:spcAft>
              <a:buNone/>
            </a:pPr>
            <a:r>
              <a:rPr lang="he-IL" sz="1200" b="1" dirty="0">
                <a:solidFill>
                  <a:schemeClr val="dk1"/>
                </a:solidFill>
                <a:latin typeface="Calibri"/>
                <a:ea typeface="Calibri"/>
                <a:cs typeface="Calibri"/>
                <a:sym typeface="Calibri"/>
              </a:rPr>
              <a:t>ביקורת על הגישה: </a:t>
            </a:r>
            <a:r>
              <a:rPr lang="he-IL" sz="1200" dirty="0">
                <a:solidFill>
                  <a:schemeClr val="dk1"/>
                </a:solidFill>
                <a:latin typeface="Calibri"/>
                <a:ea typeface="Calibri"/>
                <a:cs typeface="Calibri"/>
                <a:sym typeface="Calibri"/>
              </a:rPr>
              <a:t>לעיתים חסר עיסוק מפורש ומובנה בהוראת הצופן האלפביתי.</a:t>
            </a:r>
            <a:endParaRPr sz="1200" dirty="0">
              <a:latin typeface="Calibri"/>
              <a:ea typeface="Calibri"/>
              <a:cs typeface="Calibri"/>
              <a:sym typeface="Calibri"/>
            </a:endParaRPr>
          </a:p>
        </p:txBody>
      </p:sp>
      <p:cxnSp>
        <p:nvCxnSpPr>
          <p:cNvPr id="92" name="Google Shape;92;p17"/>
          <p:cNvCxnSpPr/>
          <p:nvPr/>
        </p:nvCxnSpPr>
        <p:spPr>
          <a:xfrm rot="10800000">
            <a:off x="468950" y="2185969"/>
            <a:ext cx="8016300" cy="0"/>
          </a:xfrm>
          <a:prstGeom prst="straightConnector1">
            <a:avLst/>
          </a:prstGeom>
          <a:noFill/>
          <a:ln w="9525" cap="flat" cmpd="sng">
            <a:solidFill>
              <a:srgbClr val="087BF8"/>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400050" y="193350"/>
            <a:ext cx="8006050" cy="927561"/>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3000" dirty="0">
                <a:solidFill>
                  <a:srgbClr val="285788"/>
                </a:solidFill>
                <a:latin typeface="Calibri" panose="020F0502020204030204" pitchFamily="34" charset="0"/>
                <a:cs typeface="Calibri" panose="020F0502020204030204" pitchFamily="34" charset="0"/>
              </a:rPr>
              <a:t>התקופה הראשונה שהוצגה: סוף המאה ה-19 </a:t>
            </a:r>
            <a:br>
              <a:rPr lang="he-IL" sz="3000" dirty="0">
                <a:solidFill>
                  <a:srgbClr val="285788"/>
                </a:solidFill>
                <a:latin typeface="Calibri" panose="020F0502020204030204" pitchFamily="34" charset="0"/>
                <a:cs typeface="Calibri" panose="020F0502020204030204" pitchFamily="34" charset="0"/>
              </a:rPr>
            </a:br>
            <a:r>
              <a:rPr lang="he-IL" sz="2000" dirty="0">
                <a:solidFill>
                  <a:srgbClr val="285788"/>
                </a:solidFill>
                <a:latin typeface="Calibri" panose="020F0502020204030204" pitchFamily="34" charset="0"/>
                <a:cs typeface="Calibri" panose="020F0502020204030204" pitchFamily="34" charset="0"/>
              </a:rPr>
              <a:t>ימי היישוב הישן וראשית העליות לארץ </a:t>
            </a:r>
            <a:endParaRPr sz="3000" dirty="0">
              <a:solidFill>
                <a:srgbClr val="285788"/>
              </a:solidFill>
              <a:latin typeface="Calibri" panose="020F0502020204030204" pitchFamily="34" charset="0"/>
              <a:cs typeface="Calibri" panose="020F0502020204030204" pitchFamily="34" charset="0"/>
            </a:endParaRPr>
          </a:p>
        </p:txBody>
      </p:sp>
      <p:sp>
        <p:nvSpPr>
          <p:cNvPr id="20" name="Google Shape;157;p23"/>
          <p:cNvSpPr txBox="1">
            <a:spLocks/>
          </p:cNvSpPr>
          <p:nvPr/>
        </p:nvSpPr>
        <p:spPr>
          <a:xfrm>
            <a:off x="2686050" y="1274799"/>
            <a:ext cx="5720050" cy="116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2pPr>
            <a:lvl3pPr marR="0" lvl="2"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3pPr>
            <a:lvl4pPr marR="0" lvl="3"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4pPr>
            <a:lvl5pPr marR="0" lvl="4"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5pPr>
            <a:lvl6pPr marR="0" lvl="5"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6pPr>
            <a:lvl7pPr marR="0" lvl="6"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7pPr>
            <a:lvl8pPr marR="0" lvl="7"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8pPr>
            <a:lvl9pPr marR="0" lvl="8"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9pPr>
          </a:lstStyle>
          <a:p>
            <a:pPr algn="r"/>
            <a:r>
              <a:rPr lang="he-IL" sz="1800" dirty="0">
                <a:solidFill>
                  <a:schemeClr val="accent1">
                    <a:lumMod val="75000"/>
                  </a:schemeClr>
                </a:solidFill>
                <a:latin typeface="Calibri"/>
                <a:ea typeface="Calibri"/>
                <a:cs typeface="Calibri"/>
                <a:sym typeface="Calibri"/>
              </a:rPr>
              <a:t>מאפיינים מרכזיים:</a:t>
            </a:r>
          </a:p>
          <a:p>
            <a:pPr marL="285750" indent="-285750" algn="r">
              <a:buSzPct val="100000"/>
              <a:buFont typeface="Wingdings" panose="05000000000000000000" pitchFamily="2" charset="2"/>
              <a:buChar char="v"/>
            </a:pPr>
            <a:r>
              <a:rPr lang="he-IL" sz="1400" dirty="0">
                <a:solidFill>
                  <a:schemeClr val="tx1"/>
                </a:solidFill>
                <a:latin typeface="Calibri"/>
                <a:ea typeface="Calibri"/>
                <a:cs typeface="Calibri"/>
                <a:sym typeface="Calibri"/>
              </a:rPr>
              <a:t>העברית אינה שפה מדוברת, היא משמשת לתפילה ולימוד המקורות.</a:t>
            </a:r>
          </a:p>
          <a:p>
            <a:pPr marL="285750" indent="-285750" algn="r">
              <a:buSzPct val="100000"/>
              <a:buFont typeface="Wingdings" panose="05000000000000000000" pitchFamily="2" charset="2"/>
              <a:buChar char="v"/>
            </a:pPr>
            <a:r>
              <a:rPr lang="he-IL" sz="1400" dirty="0">
                <a:solidFill>
                  <a:schemeClr val="tx1"/>
                </a:solidFill>
                <a:latin typeface="Calibri"/>
                <a:ea typeface="Calibri"/>
                <a:cs typeface="Calibri"/>
                <a:sym typeface="Calibri"/>
              </a:rPr>
              <a:t>כל תלמיד דובר את שפת ארץ מוצאו.</a:t>
            </a:r>
          </a:p>
          <a:p>
            <a:pPr marL="285750" indent="-285750" algn="r">
              <a:buSzPct val="100000"/>
              <a:buFont typeface="Wingdings" panose="05000000000000000000" pitchFamily="2" charset="2"/>
              <a:buChar char="v"/>
            </a:pPr>
            <a:r>
              <a:rPr lang="he-IL" sz="1400" dirty="0">
                <a:solidFill>
                  <a:schemeClr val="tx1"/>
                </a:solidFill>
                <a:latin typeface="Calibri"/>
                <a:ea typeface="Calibri"/>
                <a:cs typeface="Calibri"/>
                <a:sym typeface="Calibri"/>
              </a:rPr>
              <a:t>דגש על הוראת </a:t>
            </a:r>
            <a:r>
              <a:rPr lang="he-IL" sz="1400" dirty="0">
                <a:solidFill>
                  <a:schemeClr val="accent1"/>
                </a:solidFill>
                <a:latin typeface="Calibri"/>
                <a:ea typeface="Calibri"/>
                <a:cs typeface="Calibri"/>
                <a:sym typeface="Calibri"/>
              </a:rPr>
              <a:t>צופן</a:t>
            </a:r>
            <a:r>
              <a:rPr lang="he-IL" sz="1400" dirty="0">
                <a:solidFill>
                  <a:schemeClr val="tx1"/>
                </a:solidFill>
                <a:latin typeface="Calibri"/>
                <a:ea typeface="Calibri"/>
                <a:cs typeface="Calibri"/>
                <a:sym typeface="Calibri"/>
              </a:rPr>
              <a:t> בגישה סינתטית (אותיות והברות &gt; מילה שלמה &gt; משמעות).</a:t>
            </a:r>
          </a:p>
        </p:txBody>
      </p:sp>
      <p:sp>
        <p:nvSpPr>
          <p:cNvPr id="2" name="TextBox 1">
            <a:extLst>
              <a:ext uri="{FF2B5EF4-FFF2-40B4-BE49-F238E27FC236}">
                <a16:creationId xmlns:a16="http://schemas.microsoft.com/office/drawing/2014/main" id="{310B9E92-FAAB-487B-BFE3-B41DBDC23FD7}"/>
              </a:ext>
            </a:extLst>
          </p:cNvPr>
          <p:cNvSpPr txBox="1"/>
          <p:nvPr/>
        </p:nvSpPr>
        <p:spPr>
          <a:xfrm>
            <a:off x="942975" y="2840278"/>
            <a:ext cx="7463125" cy="1028423"/>
          </a:xfrm>
          <a:prstGeom prst="rect">
            <a:avLst/>
          </a:prstGeom>
          <a:noFill/>
          <a:ln>
            <a:solidFill>
              <a:srgbClr val="0070C0"/>
            </a:solidFill>
          </a:ln>
        </p:spPr>
        <p:txBody>
          <a:bodyPr wrap="square" rtlCol="1">
            <a:spAutoFit/>
          </a:bodyPr>
          <a:lstStyle/>
          <a:p>
            <a:pPr algn="r" rtl="1">
              <a:lnSpc>
                <a:spcPct val="150000"/>
              </a:lnSpc>
            </a:pPr>
            <a:r>
              <a:rPr lang="he-IL" dirty="0">
                <a:latin typeface="Calibri" panose="020F0502020204030204" pitchFamily="34" charset="0"/>
                <a:cs typeface="Calibri" panose="020F0502020204030204" pitchFamily="34" charset="0"/>
              </a:rPr>
              <a:t>לקראת סוף המאה ה-19 נכתבו מעט ספרים להוראת הקריאה. הספרים כללו משפטים שחיברו כותבי השיטה, אך נשענו על שפת המקורות בלבד ולפיכך היו רחוקים מרחק רב מעולמם של הילדים. </a:t>
            </a:r>
          </a:p>
          <a:p>
            <a:pPr algn="r" rtl="1">
              <a:lnSpc>
                <a:spcPct val="150000"/>
              </a:lnSpc>
            </a:pPr>
            <a:r>
              <a:rPr lang="he-IL" dirty="0">
                <a:latin typeface="Calibri" panose="020F0502020204030204" pitchFamily="34" charset="0"/>
                <a:cs typeface="Calibri" panose="020F0502020204030204" pitchFamily="34" charset="0"/>
              </a:rPr>
              <a:t>למשל, ספרו של אברהם מאפו "חנוך לנער" שהודפס בשנת 1859 (תמונות בשקף הבא).</a:t>
            </a:r>
          </a:p>
        </p:txBody>
      </p:sp>
      <p:sp>
        <p:nvSpPr>
          <p:cNvPr id="6" name="TextBox 5">
            <a:extLst>
              <a:ext uri="{FF2B5EF4-FFF2-40B4-BE49-F238E27FC236}">
                <a16:creationId xmlns:a16="http://schemas.microsoft.com/office/drawing/2014/main" id="{5DDB90D4-DF11-44BE-A328-F0198B481595}"/>
              </a:ext>
            </a:extLst>
          </p:cNvPr>
          <p:cNvSpPr txBox="1"/>
          <p:nvPr/>
        </p:nvSpPr>
        <p:spPr>
          <a:xfrm>
            <a:off x="2286000" y="2417862"/>
            <a:ext cx="4572000" cy="307777"/>
          </a:xfrm>
          <a:prstGeom prst="rect">
            <a:avLst/>
          </a:prstGeom>
          <a:noFill/>
        </p:spPr>
        <p:txBody>
          <a:bodyPr wrap="square">
            <a:spAutoFit/>
          </a:bodyPr>
          <a:lstStyle/>
          <a:p>
            <a:r>
              <a:rPr lang="he-IL" b="0" dirty="0">
                <a:effectLst/>
              </a:rPr>
              <a:t> </a:t>
            </a:r>
            <a:endParaRPr lang="he-IL" dirty="0"/>
          </a:p>
        </p:txBody>
      </p:sp>
    </p:spTree>
    <p:extLst>
      <p:ext uri="{BB962C8B-B14F-4D97-AF65-F5344CB8AC3E}">
        <p14:creationId xmlns:p14="http://schemas.microsoft.com/office/powerpoint/2010/main" val="4088868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657351" y="103219"/>
            <a:ext cx="6827330" cy="361125"/>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1600" dirty="0">
                <a:solidFill>
                  <a:srgbClr val="285788"/>
                </a:solidFill>
                <a:latin typeface="Calibri" panose="020F0502020204030204" pitchFamily="34" charset="0"/>
                <a:cs typeface="Calibri" panose="020F0502020204030204" pitchFamily="34" charset="0"/>
              </a:rPr>
              <a:t>התקופה: סוף המאה ה-19 - </a:t>
            </a:r>
            <a:r>
              <a:rPr lang="he-IL" sz="1100" dirty="0">
                <a:solidFill>
                  <a:srgbClr val="285788"/>
                </a:solidFill>
                <a:latin typeface="Calibri" panose="020F0502020204030204" pitchFamily="34" charset="0"/>
                <a:cs typeface="Calibri" panose="020F0502020204030204" pitchFamily="34" charset="0"/>
              </a:rPr>
              <a:t>דוגמה מתוך ספרו של אברהם מאפו "חנוך לנער" (1859).</a:t>
            </a:r>
            <a:endParaRPr sz="1600" dirty="0">
              <a:solidFill>
                <a:srgbClr val="285788"/>
              </a:solidFill>
              <a:latin typeface="Calibri" panose="020F0502020204030204" pitchFamily="34" charset="0"/>
              <a:cs typeface="Calibri" panose="020F0502020204030204" pitchFamily="34" charset="0"/>
            </a:endParaRPr>
          </a:p>
        </p:txBody>
      </p:sp>
      <p:pic>
        <p:nvPicPr>
          <p:cNvPr id="12" name="Picture 11" descr="A picture containing text, receipt&#10;&#10;Description automatically generated">
            <a:extLst>
              <a:ext uri="{FF2B5EF4-FFF2-40B4-BE49-F238E27FC236}">
                <a16:creationId xmlns:a16="http://schemas.microsoft.com/office/drawing/2014/main" id="{34CF5F99-ED9E-4B75-BFEA-100D1E68CF14}"/>
              </a:ext>
            </a:extLst>
          </p:cNvPr>
          <p:cNvPicPr>
            <a:picLocks noChangeAspect="1"/>
          </p:cNvPicPr>
          <p:nvPr/>
        </p:nvPicPr>
        <p:blipFill>
          <a:blip r:embed="rId3"/>
          <a:stretch>
            <a:fillRect/>
          </a:stretch>
        </p:blipFill>
        <p:spPr>
          <a:xfrm>
            <a:off x="6316322" y="632191"/>
            <a:ext cx="2346175" cy="4241940"/>
          </a:xfrm>
          <a:prstGeom prst="rect">
            <a:avLst/>
          </a:prstGeom>
          <a:ln w="12700">
            <a:solidFill>
              <a:schemeClr val="accent1"/>
            </a:solidFill>
          </a:ln>
        </p:spPr>
      </p:pic>
      <p:pic>
        <p:nvPicPr>
          <p:cNvPr id="4" name="Picture 3" descr="A close-up of a document&#10;&#10;Description automatically generated with medium confidence">
            <a:extLst>
              <a:ext uri="{FF2B5EF4-FFF2-40B4-BE49-F238E27FC236}">
                <a16:creationId xmlns:a16="http://schemas.microsoft.com/office/drawing/2014/main" id="{38EC56D7-94DE-490C-8871-281E91BA5F45}"/>
              </a:ext>
            </a:extLst>
          </p:cNvPr>
          <p:cNvPicPr>
            <a:picLocks noChangeAspect="1"/>
          </p:cNvPicPr>
          <p:nvPr/>
        </p:nvPicPr>
        <p:blipFill>
          <a:blip r:embed="rId4"/>
          <a:stretch>
            <a:fillRect/>
          </a:stretch>
        </p:blipFill>
        <p:spPr>
          <a:xfrm>
            <a:off x="3373971" y="632191"/>
            <a:ext cx="2396057" cy="4241940"/>
          </a:xfrm>
          <a:prstGeom prst="rect">
            <a:avLst/>
          </a:prstGeom>
          <a:ln w="12700">
            <a:solidFill>
              <a:schemeClr val="accent1"/>
            </a:solidFill>
          </a:ln>
        </p:spPr>
      </p:pic>
      <p:pic>
        <p:nvPicPr>
          <p:cNvPr id="7" name="Picture 6" descr="A close-up of a document&#10;&#10;Description automatically generated with medium confidence">
            <a:extLst>
              <a:ext uri="{FF2B5EF4-FFF2-40B4-BE49-F238E27FC236}">
                <a16:creationId xmlns:a16="http://schemas.microsoft.com/office/drawing/2014/main" id="{248E118E-5C93-46D9-8C2D-74345E81DDD3}"/>
              </a:ext>
            </a:extLst>
          </p:cNvPr>
          <p:cNvPicPr>
            <a:picLocks noChangeAspect="1"/>
          </p:cNvPicPr>
          <p:nvPr/>
        </p:nvPicPr>
        <p:blipFill>
          <a:blip r:embed="rId5"/>
          <a:stretch>
            <a:fillRect/>
          </a:stretch>
        </p:blipFill>
        <p:spPr>
          <a:xfrm>
            <a:off x="440322" y="632191"/>
            <a:ext cx="2387355" cy="4241940"/>
          </a:xfrm>
          <a:prstGeom prst="rect">
            <a:avLst/>
          </a:prstGeom>
          <a:ln w="12700">
            <a:solidFill>
              <a:schemeClr val="accent1"/>
            </a:solidFill>
          </a:ln>
        </p:spPr>
      </p:pic>
      <p:sp>
        <p:nvSpPr>
          <p:cNvPr id="8" name="תיבת טקסט 7">
            <a:extLst>
              <a:ext uri="{FF2B5EF4-FFF2-40B4-BE49-F238E27FC236}">
                <a16:creationId xmlns:a16="http://schemas.microsoft.com/office/drawing/2014/main" id="{DD455F50-5FAB-4E5E-ACF2-0890CF4D57E0}"/>
              </a:ext>
            </a:extLst>
          </p:cNvPr>
          <p:cNvSpPr txBox="1"/>
          <p:nvPr/>
        </p:nvSpPr>
        <p:spPr>
          <a:xfrm>
            <a:off x="6207456" y="4874131"/>
            <a:ext cx="2563906" cy="200055"/>
          </a:xfrm>
          <a:prstGeom prst="rect">
            <a:avLst/>
          </a:prstGeom>
          <a:noFill/>
        </p:spPr>
        <p:txBody>
          <a:bodyPr wrap="square">
            <a:spAutoFit/>
          </a:bodyPr>
          <a:lstStyle/>
          <a:p>
            <a:pPr algn="r" rtl="1"/>
            <a:r>
              <a:rPr lang="he-IL" sz="700" b="0" i="0" u="none" strike="noStrike" dirty="0">
                <a:solidFill>
                  <a:srgbClr val="000000"/>
                </a:solidFill>
                <a:effectLst/>
                <a:latin typeface="Arial" panose="020B0604020202020204" pitchFamily="34" charset="0"/>
              </a:rPr>
              <a:t>אברהם מאפו, </a:t>
            </a:r>
            <a:r>
              <a:rPr lang="he-IL" sz="700" b="1" i="0" u="none" strike="noStrike" dirty="0">
                <a:solidFill>
                  <a:srgbClr val="000000"/>
                </a:solidFill>
                <a:effectLst/>
                <a:latin typeface="Arial" panose="020B0604020202020204" pitchFamily="34" charset="0"/>
              </a:rPr>
              <a:t>חנוך לנער : ללמד לילדי ישרון ראשית דעת שפת עבר</a:t>
            </a:r>
            <a:endParaRPr lang="he-IL" sz="700" dirty="0"/>
          </a:p>
        </p:txBody>
      </p:sp>
    </p:spTree>
    <p:extLst>
      <p:ext uri="{BB962C8B-B14F-4D97-AF65-F5344CB8AC3E}">
        <p14:creationId xmlns:p14="http://schemas.microsoft.com/office/powerpoint/2010/main" val="365728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0" name="Google Shape;157;p23"/>
          <p:cNvSpPr txBox="1">
            <a:spLocks/>
          </p:cNvSpPr>
          <p:nvPr/>
        </p:nvSpPr>
        <p:spPr>
          <a:xfrm>
            <a:off x="400051" y="1328738"/>
            <a:ext cx="8006051" cy="13573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1">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2pPr>
            <a:lvl3pPr marR="0" lvl="2"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3pPr>
            <a:lvl4pPr marR="0" lvl="3"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4pPr>
            <a:lvl5pPr marR="0" lvl="4"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5pPr>
            <a:lvl6pPr marR="0" lvl="5"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6pPr>
            <a:lvl7pPr marR="0" lvl="6"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7pPr>
            <a:lvl8pPr marR="0" lvl="7"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8pPr>
            <a:lvl9pPr marR="0" lvl="8" algn="l" rtl="1">
              <a:lnSpc>
                <a:spcPct val="100000"/>
              </a:lnSpc>
              <a:spcBef>
                <a:spcPts val="0"/>
              </a:spcBef>
              <a:spcAft>
                <a:spcPts val="0"/>
              </a:spcAft>
              <a:buClr>
                <a:schemeClr val="dk1"/>
              </a:buClr>
              <a:buSzPts val="2400"/>
              <a:buFont typeface="Assistant ExtraLight"/>
              <a:buNone/>
              <a:defRPr sz="2400" b="0" i="0" u="none" strike="noStrike" cap="none">
                <a:solidFill>
                  <a:schemeClr val="dk1"/>
                </a:solidFill>
                <a:latin typeface="Assistant ExtraLight"/>
                <a:ea typeface="Assistant ExtraLight"/>
                <a:cs typeface="Assistant ExtraLight"/>
                <a:sym typeface="Assistant ExtraLight"/>
              </a:defRPr>
            </a:lvl9pPr>
          </a:lstStyle>
          <a:p>
            <a:pPr algn="r"/>
            <a:r>
              <a:rPr lang="he-IL" sz="1800" dirty="0">
                <a:solidFill>
                  <a:schemeClr val="accent1">
                    <a:lumMod val="75000"/>
                  </a:schemeClr>
                </a:solidFill>
                <a:latin typeface="Calibri" panose="020F0502020204030204" pitchFamily="34" charset="0"/>
                <a:ea typeface="Calibri"/>
                <a:cs typeface="Calibri" panose="020F0502020204030204" pitchFamily="34" charset="0"/>
                <a:sym typeface="Calibri"/>
              </a:rPr>
              <a:t>מאפיינים מרכזיים: </a:t>
            </a:r>
          </a:p>
          <a:p>
            <a:pPr marL="285750" indent="-285750" algn="r">
              <a:buSzPct val="100000"/>
              <a:buFont typeface="Wingdings" panose="05000000000000000000" pitchFamily="2" charset="2"/>
              <a:buChar char="v"/>
            </a:pPr>
            <a:r>
              <a:rPr lang="he-IL" sz="1400" dirty="0">
                <a:solidFill>
                  <a:schemeClr val="accent1"/>
                </a:solidFill>
                <a:latin typeface="Calibri" panose="020F0502020204030204" pitchFamily="34" charset="0"/>
                <a:cs typeface="Calibri" panose="020F0502020204030204" pitchFamily="34" charset="0"/>
              </a:rPr>
              <a:t>האתגר</a:t>
            </a:r>
            <a:r>
              <a:rPr lang="he-IL" sz="1400" dirty="0">
                <a:solidFill>
                  <a:schemeClr val="tx1"/>
                </a:solidFill>
                <a:latin typeface="Calibri" panose="020F0502020204030204" pitchFamily="34" charset="0"/>
                <a:cs typeface="Calibri" panose="020F0502020204030204" pitchFamily="34" charset="0"/>
              </a:rPr>
              <a:t>: הקניית הקריאה במקביל להחייאת השפה, לימוד '</a:t>
            </a:r>
            <a:r>
              <a:rPr lang="he-IL" sz="1400" dirty="0">
                <a:solidFill>
                  <a:schemeClr val="accent1"/>
                </a:solidFill>
                <a:latin typeface="Calibri" panose="020F0502020204030204" pitchFamily="34" charset="0"/>
                <a:cs typeface="Calibri" panose="020F0502020204030204" pitchFamily="34" charset="0"/>
              </a:rPr>
              <a:t>עברית בעברית</a:t>
            </a:r>
            <a:r>
              <a:rPr lang="he-IL" sz="1400" dirty="0">
                <a:solidFill>
                  <a:schemeClr val="tx1"/>
                </a:solidFill>
                <a:latin typeface="Calibri" panose="020F0502020204030204" pitchFamily="34" charset="0"/>
                <a:cs typeface="Calibri" panose="020F0502020204030204" pitchFamily="34" charset="0"/>
              </a:rPr>
              <a:t>' - דגש על הקניית השפה הדבורה לפני או במקביל לימוד הקריאה.</a:t>
            </a:r>
          </a:p>
          <a:p>
            <a:pPr marL="285750" indent="-285750" algn="r">
              <a:buSzPct val="100000"/>
              <a:buFont typeface="Wingdings" panose="05000000000000000000" pitchFamily="2" charset="2"/>
              <a:buChar char="v"/>
            </a:pPr>
            <a:r>
              <a:rPr lang="he-IL" sz="1400" dirty="0">
                <a:solidFill>
                  <a:schemeClr val="tx1"/>
                </a:solidFill>
                <a:latin typeface="Calibri" panose="020F0502020204030204" pitchFamily="34" charset="0"/>
                <a:cs typeface="Calibri" panose="020F0502020204030204" pitchFamily="34" charset="0"/>
              </a:rPr>
              <a:t>החייאת העברית כשפת התקשורת היומיומית (חודשו יותר ויותר מילים הקרובות לעולמם של הילדים).</a:t>
            </a:r>
          </a:p>
          <a:p>
            <a:pPr marL="285750" indent="-285750" algn="r">
              <a:buSzPct val="100000"/>
              <a:buFont typeface="Wingdings" panose="05000000000000000000" pitchFamily="2" charset="2"/>
              <a:buChar char="v"/>
            </a:pPr>
            <a:r>
              <a:rPr lang="he-IL" sz="1400" dirty="0">
                <a:solidFill>
                  <a:schemeClr val="tx1"/>
                </a:solidFill>
                <a:latin typeface="Calibri" panose="020F0502020204030204" pitchFamily="34" charset="0"/>
                <a:cs typeface="Calibri" panose="020F0502020204030204" pitchFamily="34" charset="0"/>
              </a:rPr>
              <a:t>הקניית מילים שלמות ופירוקן למרכיבים (גישה אנליטית (מן השלם אל החלק)</a:t>
            </a:r>
            <a:endParaRPr lang="he-IL" sz="1400" dirty="0">
              <a:solidFill>
                <a:schemeClr val="accent1"/>
              </a:solidFill>
              <a:latin typeface="Calibri" panose="020F0502020204030204" pitchFamily="34" charset="0"/>
              <a:cs typeface="Calibri" panose="020F0502020204030204" pitchFamily="34" charset="0"/>
            </a:endParaRPr>
          </a:p>
          <a:p>
            <a:pPr marL="285750" indent="-285750" algn="r">
              <a:buSzPct val="100000"/>
              <a:buFont typeface="Wingdings" panose="05000000000000000000" pitchFamily="2" charset="2"/>
              <a:buChar char="v"/>
            </a:pPr>
            <a:endParaRPr lang="he-IL" sz="1400" dirty="0">
              <a:solidFill>
                <a:schemeClr val="tx1"/>
              </a:solidFill>
              <a:latin typeface="Calibri" panose="020F0502020204030204" pitchFamily="34" charset="0"/>
              <a:cs typeface="Calibri" panose="020F0502020204030204" pitchFamily="34" charset="0"/>
            </a:endParaRPr>
          </a:p>
        </p:txBody>
      </p:sp>
      <p:sp>
        <p:nvSpPr>
          <p:cNvPr id="7" name="Google Shape;157;p23">
            <a:extLst>
              <a:ext uri="{FF2B5EF4-FFF2-40B4-BE49-F238E27FC236}">
                <a16:creationId xmlns:a16="http://schemas.microsoft.com/office/drawing/2014/main" id="{D1DAB9FA-938C-4F51-A8D0-630E7D85CCEA}"/>
              </a:ext>
            </a:extLst>
          </p:cNvPr>
          <p:cNvSpPr txBox="1">
            <a:spLocks noGrp="1"/>
          </p:cNvSpPr>
          <p:nvPr>
            <p:ph type="title"/>
          </p:nvPr>
        </p:nvSpPr>
        <p:spPr>
          <a:xfrm>
            <a:off x="400051" y="243357"/>
            <a:ext cx="8006050" cy="971081"/>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3000" dirty="0">
                <a:solidFill>
                  <a:srgbClr val="285788"/>
                </a:solidFill>
                <a:latin typeface="Calibri" panose="020F0502020204030204" pitchFamily="34" charset="0"/>
                <a:cs typeface="Calibri" panose="020F0502020204030204" pitchFamily="34" charset="0"/>
              </a:rPr>
              <a:t>התקופה השנייה: תחילת המאה ה-20 </a:t>
            </a:r>
            <a:br>
              <a:rPr lang="he-IL" sz="3000" dirty="0">
                <a:solidFill>
                  <a:srgbClr val="285788"/>
                </a:solidFill>
                <a:latin typeface="Calibri" panose="020F0502020204030204" pitchFamily="34" charset="0"/>
                <a:cs typeface="Calibri" panose="020F0502020204030204" pitchFamily="34" charset="0"/>
              </a:rPr>
            </a:br>
            <a:r>
              <a:rPr lang="he-IL" sz="2000" dirty="0">
                <a:solidFill>
                  <a:srgbClr val="285788"/>
                </a:solidFill>
                <a:latin typeface="Calibri" panose="020F0502020204030204" pitchFamily="34" charset="0"/>
                <a:cs typeface="Calibri" panose="020F0502020204030204" pitchFamily="34" charset="0"/>
              </a:rPr>
              <a:t>תחיית השפה העברית והקמת המדינה</a:t>
            </a:r>
            <a:endParaRPr sz="3000" dirty="0">
              <a:solidFill>
                <a:srgbClr val="285788"/>
              </a:solidFill>
              <a:latin typeface="Calibri" panose="020F0502020204030204" pitchFamily="34" charset="0"/>
              <a:cs typeface="Calibri" panose="020F0502020204030204" pitchFamily="34" charset="0"/>
            </a:endParaRPr>
          </a:p>
        </p:txBody>
      </p:sp>
      <p:sp>
        <p:nvSpPr>
          <p:cNvPr id="5" name="TextBox 1">
            <a:extLst>
              <a:ext uri="{FF2B5EF4-FFF2-40B4-BE49-F238E27FC236}">
                <a16:creationId xmlns:a16="http://schemas.microsoft.com/office/drawing/2014/main" id="{C8564F29-F13A-442F-A4E2-E529988839B3}"/>
              </a:ext>
            </a:extLst>
          </p:cNvPr>
          <p:cNvSpPr txBox="1"/>
          <p:nvPr/>
        </p:nvSpPr>
        <p:spPr>
          <a:xfrm>
            <a:off x="942976" y="3058985"/>
            <a:ext cx="7463125" cy="1448730"/>
          </a:xfrm>
          <a:prstGeom prst="rect">
            <a:avLst/>
          </a:prstGeom>
          <a:noFill/>
          <a:ln>
            <a:solidFill>
              <a:srgbClr val="0070C0"/>
            </a:solidFill>
          </a:ln>
        </p:spPr>
        <p:txBody>
          <a:bodyPr wrap="square" rtlCol="1">
            <a:spAutoFit/>
          </a:bodyPr>
          <a:lstStyle/>
          <a:p>
            <a:pPr algn="r" rtl="1">
              <a:lnSpc>
                <a:spcPct val="150000"/>
              </a:lnSpc>
            </a:pPr>
            <a:r>
              <a:rPr lang="he-IL" sz="1200" dirty="0">
                <a:latin typeface="Calibri" panose="020F0502020204030204" pitchFamily="34" charset="0"/>
                <a:cs typeface="Calibri" panose="020F0502020204030204" pitchFamily="34" charset="0"/>
              </a:rPr>
              <a:t> מחנכי התקופה הבינו היטב שכדי לרכוש שפה כתובה יש צורך לדבר בה תחילה, וכי לשם-כך יש צורך באוצר מילים רחב. לא עוד הבנה פסיבית של טקסטים, אלא שימוש יומיומי כשפת התקשורת העיקרית. יצחק אפשטיין שפיתח את שיטת הלימוד "עברית בעברית" קרא להקדיש זמן ללימוד העברית בבית הספר מדי יום. יש להקנות את השפה באופן קל וטבעי, באמצעות כל החושים, בעזרת הטבע, לדבר ולהדגים את השפה במצבים הנחוצים לילד. בשנת 1900 פורסם ספרו של דוד ילין "מקרא לפי הטף", ובשנת 1933 יצא לאור ספר הלימוד "מקראות אורה ודני", שכתבו לוין קיפניס וזלמן שלמה אריאל ואייר נחום גוטמן (תמונות בשקף הבא).</a:t>
            </a:r>
          </a:p>
        </p:txBody>
      </p:sp>
    </p:spTree>
    <p:extLst>
      <p:ext uri="{BB962C8B-B14F-4D97-AF65-F5344CB8AC3E}">
        <p14:creationId xmlns:p14="http://schemas.microsoft.com/office/powerpoint/2010/main" val="214426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1092408" y="208737"/>
            <a:ext cx="7390071" cy="32418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he-IL" sz="1600" dirty="0">
                <a:solidFill>
                  <a:srgbClr val="285788"/>
                </a:solidFill>
                <a:latin typeface="Calibri" panose="020F0502020204030204" pitchFamily="34" charset="0"/>
                <a:cs typeface="Calibri" panose="020F0502020204030204" pitchFamily="34" charset="0"/>
              </a:rPr>
              <a:t>התקופה: תחילת המאה ה-20- </a:t>
            </a:r>
            <a:r>
              <a:rPr lang="he-IL" sz="1100" dirty="0">
                <a:solidFill>
                  <a:srgbClr val="285788"/>
                </a:solidFill>
                <a:latin typeface="Calibri" panose="020F0502020204030204" pitchFamily="34" charset="0"/>
                <a:cs typeface="Calibri" panose="020F0502020204030204" pitchFamily="34" charset="0"/>
              </a:rPr>
              <a:t>הקדמת ספרם של גור וגורדון, תמונות מספרם של אריאל וקיפניס ותמונה מתוך ספרו של דוד ילין.</a:t>
            </a:r>
            <a:endParaRPr sz="1600" dirty="0">
              <a:solidFill>
                <a:srgbClr val="285788"/>
              </a:solidFill>
              <a:latin typeface="Calibri" panose="020F0502020204030204" pitchFamily="34" charset="0"/>
              <a:cs typeface="Calibri" panose="020F0502020204030204" pitchFamily="34" charset="0"/>
            </a:endParaRPr>
          </a:p>
        </p:txBody>
      </p:sp>
      <p:sp>
        <p:nvSpPr>
          <p:cNvPr id="8" name="תיבת טקסט 7">
            <a:extLst>
              <a:ext uri="{FF2B5EF4-FFF2-40B4-BE49-F238E27FC236}">
                <a16:creationId xmlns:a16="http://schemas.microsoft.com/office/drawing/2014/main" id="{F75863A4-8987-45D8-9AF5-586B8E2EAF85}"/>
              </a:ext>
            </a:extLst>
          </p:cNvPr>
          <p:cNvSpPr txBox="1"/>
          <p:nvPr/>
        </p:nvSpPr>
        <p:spPr>
          <a:xfrm>
            <a:off x="440289" y="648440"/>
            <a:ext cx="8382020" cy="1171731"/>
          </a:xfrm>
          <a:prstGeom prst="rect">
            <a:avLst/>
          </a:prstGeom>
          <a:noFill/>
          <a:ln w="9525">
            <a:solidFill>
              <a:srgbClr val="0070C0"/>
            </a:solidFill>
          </a:ln>
        </p:spPr>
        <p:txBody>
          <a:bodyPr wrap="square">
            <a:spAutoFit/>
          </a:bodyPr>
          <a:lstStyle/>
          <a:p>
            <a:pPr algn="r" rtl="1">
              <a:lnSpc>
                <a:spcPct val="150000"/>
              </a:lnSpc>
            </a:pPr>
            <a:r>
              <a:rPr lang="he-IL" sz="1200" dirty="0">
                <a:latin typeface="Calibri" panose="020F0502020204030204" pitchFamily="34" charset="0"/>
                <a:cs typeface="Calibri" panose="020F0502020204030204" pitchFamily="34" charset="0"/>
              </a:rPr>
              <a:t>"ראשית לימוד כל שפה </a:t>
            </a:r>
            <a:r>
              <a:rPr lang="he-IL" sz="1200" dirty="0" err="1">
                <a:latin typeface="Calibri" panose="020F0502020204030204" pitchFamily="34" charset="0"/>
                <a:cs typeface="Calibri" panose="020F0502020204030204" pitchFamily="34" charset="0"/>
              </a:rPr>
              <a:t>מתחלת</a:t>
            </a:r>
            <a:r>
              <a:rPr lang="he-IL" sz="1200" dirty="0">
                <a:latin typeface="Calibri" panose="020F0502020204030204" pitchFamily="34" charset="0"/>
                <a:cs typeface="Calibri" panose="020F0502020204030204" pitchFamily="34" charset="0"/>
              </a:rPr>
              <a:t> לא מן השיעור הראשון, שהילד שומע בבית הספר, כי אם מן הרגע שחוש השמיעה של הילד הרך מתחיל להתפתח ולהבדיל בין הקולות השונים המגיעים לאזני הילד [...] וכך הולך הילד מתפתח יותר ויותר, עד שהוא מתחיל לחקות בפיו את הצלילים שהוא שומע, כלומר לדבר [...] ברור </a:t>
            </a:r>
            <a:r>
              <a:rPr lang="he-IL" sz="1200" dirty="0" err="1">
                <a:latin typeface="Calibri" panose="020F0502020204030204" pitchFamily="34" charset="0"/>
                <a:cs typeface="Calibri" panose="020F0502020204030204" pitchFamily="34" charset="0"/>
              </a:rPr>
              <a:t>איפוא</a:t>
            </a:r>
            <a:r>
              <a:rPr lang="he-IL" sz="1200" dirty="0">
                <a:latin typeface="Calibri" panose="020F0502020204030204" pitchFamily="34" charset="0"/>
                <a:cs typeface="Calibri" panose="020F0502020204030204" pitchFamily="34" charset="0"/>
              </a:rPr>
              <a:t>, כי למען הסיר מלימוד השפה העברית את המכניות, דרוש כי בטרם שיתחיל הילד ללמוד את הצד הטכני – הקריאה והכתיבה – של השפה – יקנה דעת חומר השפה בעצמה, את הדיבור". </a:t>
            </a:r>
            <a:r>
              <a:rPr lang="he-IL" sz="800" dirty="0">
                <a:latin typeface="Calibri" panose="020F0502020204030204" pitchFamily="34" charset="0"/>
                <a:cs typeface="Calibri" panose="020F0502020204030204" pitchFamily="34" charset="0"/>
              </a:rPr>
              <a:t>(גור וגורדון, תרס"ד, עמ' </a:t>
            </a:r>
            <a:r>
              <a:rPr lang="en-US" sz="800" dirty="0">
                <a:latin typeface="Calibri" panose="020F0502020204030204" pitchFamily="34" charset="0"/>
                <a:cs typeface="Calibri" panose="020F0502020204030204" pitchFamily="34" charset="0"/>
              </a:rPr>
              <a:t>I</a:t>
            </a:r>
            <a:r>
              <a:rPr lang="he-IL" sz="800" dirty="0">
                <a:latin typeface="Calibri" panose="020F0502020204030204" pitchFamily="34" charset="0"/>
                <a:cs typeface="Calibri" panose="020F0502020204030204" pitchFamily="34" charset="0"/>
              </a:rPr>
              <a:t>).</a:t>
            </a:r>
            <a:endParaRPr lang="he-IL" sz="1200" dirty="0">
              <a:latin typeface="Calibri" panose="020F0502020204030204" pitchFamily="34" charset="0"/>
              <a:cs typeface="Calibri" panose="020F0502020204030204" pitchFamily="34" charset="0"/>
            </a:endParaRPr>
          </a:p>
        </p:txBody>
      </p:sp>
      <p:pic>
        <p:nvPicPr>
          <p:cNvPr id="11" name="תמונה 10" descr="תמונה שמכילה טקסט&#10;&#10;התיאור נוצר באופן אוטומטי">
            <a:extLst>
              <a:ext uri="{FF2B5EF4-FFF2-40B4-BE49-F238E27FC236}">
                <a16:creationId xmlns:a16="http://schemas.microsoft.com/office/drawing/2014/main" id="{CC39AD93-702B-465E-84EB-FE1550F8B9AC}"/>
              </a:ext>
            </a:extLst>
          </p:cNvPr>
          <p:cNvPicPr>
            <a:picLocks noChangeAspect="1"/>
          </p:cNvPicPr>
          <p:nvPr/>
        </p:nvPicPr>
        <p:blipFill>
          <a:blip r:embed="rId3"/>
          <a:stretch>
            <a:fillRect/>
          </a:stretch>
        </p:blipFill>
        <p:spPr>
          <a:xfrm>
            <a:off x="440289" y="2089104"/>
            <a:ext cx="3292984" cy="2546122"/>
          </a:xfrm>
          <a:prstGeom prst="rect">
            <a:avLst/>
          </a:prstGeom>
          <a:ln w="19050">
            <a:solidFill>
              <a:schemeClr val="accent1"/>
            </a:solidFill>
          </a:ln>
        </p:spPr>
      </p:pic>
      <p:sp>
        <p:nvSpPr>
          <p:cNvPr id="13" name="תיבת טקסט 12">
            <a:extLst>
              <a:ext uri="{FF2B5EF4-FFF2-40B4-BE49-F238E27FC236}">
                <a16:creationId xmlns:a16="http://schemas.microsoft.com/office/drawing/2014/main" id="{9D460CA0-0D11-431D-84D0-34A2B9BFD57A}"/>
              </a:ext>
            </a:extLst>
          </p:cNvPr>
          <p:cNvSpPr txBox="1"/>
          <p:nvPr/>
        </p:nvSpPr>
        <p:spPr>
          <a:xfrm>
            <a:off x="5066218" y="4636086"/>
            <a:ext cx="3292984" cy="215444"/>
          </a:xfrm>
          <a:prstGeom prst="rect">
            <a:avLst/>
          </a:prstGeom>
          <a:noFill/>
        </p:spPr>
        <p:txBody>
          <a:bodyPr wrap="square" rtlCol="1">
            <a:spAutoFit/>
          </a:bodyPr>
          <a:lstStyle/>
          <a:p>
            <a:pPr algn="r" rtl="1"/>
            <a:r>
              <a:rPr lang="he-IL" sz="800" dirty="0">
                <a:latin typeface="Calibri" panose="020F0502020204030204" pitchFamily="34" charset="0"/>
                <a:cs typeface="Calibri" panose="020F0502020204030204" pitchFamily="34" charset="0"/>
              </a:rPr>
              <a:t>לוין קיפניס וזלמן שלמה אריאל, </a:t>
            </a:r>
            <a:r>
              <a:rPr lang="he-IL" sz="800" b="1" dirty="0">
                <a:latin typeface="Calibri" panose="020F0502020204030204" pitchFamily="34" charset="0"/>
                <a:cs typeface="Calibri" panose="020F0502020204030204" pitchFamily="34" charset="0"/>
              </a:rPr>
              <a:t>מקראות אורה ודני</a:t>
            </a:r>
            <a:r>
              <a:rPr lang="he-IL" sz="800" dirty="0">
                <a:latin typeface="Calibri" panose="020F0502020204030204" pitchFamily="34" charset="0"/>
                <a:cs typeface="Calibri" panose="020F0502020204030204" pitchFamily="34" charset="0"/>
              </a:rPr>
              <a:t>, 1933. הוצאת יוסף </a:t>
            </a:r>
            <a:r>
              <a:rPr lang="he-IL" sz="800" dirty="0" err="1">
                <a:latin typeface="Calibri" panose="020F0502020204030204" pitchFamily="34" charset="0"/>
                <a:cs typeface="Calibri" panose="020F0502020204030204" pitchFamily="34" charset="0"/>
              </a:rPr>
              <a:t>שטיבל</a:t>
            </a:r>
            <a:r>
              <a:rPr lang="he-IL" sz="800" dirty="0">
                <a:latin typeface="Calibri" panose="020F0502020204030204" pitchFamily="34" charset="0"/>
                <a:cs typeface="Calibri" panose="020F0502020204030204" pitchFamily="34" charset="0"/>
              </a:rPr>
              <a:t>.</a:t>
            </a:r>
          </a:p>
        </p:txBody>
      </p:sp>
      <p:sp>
        <p:nvSpPr>
          <p:cNvPr id="15" name="תיבת טקסט 14">
            <a:extLst>
              <a:ext uri="{FF2B5EF4-FFF2-40B4-BE49-F238E27FC236}">
                <a16:creationId xmlns:a16="http://schemas.microsoft.com/office/drawing/2014/main" id="{F9E6B4FB-17A6-4038-B6F9-B54BBFD3230D}"/>
              </a:ext>
            </a:extLst>
          </p:cNvPr>
          <p:cNvSpPr txBox="1"/>
          <p:nvPr/>
        </p:nvSpPr>
        <p:spPr>
          <a:xfrm>
            <a:off x="1380845" y="4635226"/>
            <a:ext cx="1411872" cy="215444"/>
          </a:xfrm>
          <a:prstGeom prst="rect">
            <a:avLst/>
          </a:prstGeom>
          <a:noFill/>
        </p:spPr>
        <p:txBody>
          <a:bodyPr wrap="square" rtlCol="1">
            <a:spAutoFit/>
          </a:bodyPr>
          <a:lstStyle/>
          <a:p>
            <a:pPr algn="r" rtl="1"/>
            <a:r>
              <a:rPr lang="he-IL" sz="800" dirty="0">
                <a:latin typeface="Calibri" panose="020F0502020204030204" pitchFamily="34" charset="0"/>
                <a:cs typeface="Calibri" panose="020F0502020204030204" pitchFamily="34" charset="0"/>
              </a:rPr>
              <a:t>דוד ילין, </a:t>
            </a:r>
            <a:r>
              <a:rPr lang="he-IL" sz="800" b="1" dirty="0">
                <a:latin typeface="Calibri" panose="020F0502020204030204" pitchFamily="34" charset="0"/>
                <a:cs typeface="Calibri" panose="020F0502020204030204" pitchFamily="34" charset="0"/>
              </a:rPr>
              <a:t>מקרא לפי הטף</a:t>
            </a:r>
            <a:r>
              <a:rPr lang="he-IL" sz="800" dirty="0">
                <a:latin typeface="Calibri" panose="020F0502020204030204" pitchFamily="34" charset="0"/>
                <a:cs typeface="Calibri" panose="020F0502020204030204" pitchFamily="34" charset="0"/>
              </a:rPr>
              <a:t>, 1900.</a:t>
            </a:r>
          </a:p>
        </p:txBody>
      </p:sp>
      <p:pic>
        <p:nvPicPr>
          <p:cNvPr id="7" name="תמונה 6">
            <a:extLst>
              <a:ext uri="{FF2B5EF4-FFF2-40B4-BE49-F238E27FC236}">
                <a16:creationId xmlns:a16="http://schemas.microsoft.com/office/drawing/2014/main" id="{4D008C2A-3208-4AAE-BAA3-E923C6E245EE}"/>
              </a:ext>
            </a:extLst>
          </p:cNvPr>
          <p:cNvPicPr>
            <a:picLocks noChangeAspect="1"/>
          </p:cNvPicPr>
          <p:nvPr/>
        </p:nvPicPr>
        <p:blipFill>
          <a:blip r:embed="rId4"/>
          <a:stretch>
            <a:fillRect/>
          </a:stretch>
        </p:blipFill>
        <p:spPr>
          <a:xfrm>
            <a:off x="3885061" y="2064235"/>
            <a:ext cx="3403520" cy="2543231"/>
          </a:xfrm>
          <a:prstGeom prst="rect">
            <a:avLst/>
          </a:prstGeom>
          <a:ln w="19050">
            <a:solidFill>
              <a:schemeClr val="accent1"/>
            </a:solidFill>
          </a:ln>
        </p:spPr>
      </p:pic>
      <p:pic>
        <p:nvPicPr>
          <p:cNvPr id="17" name="תמונה 16">
            <a:extLst>
              <a:ext uri="{FF2B5EF4-FFF2-40B4-BE49-F238E27FC236}">
                <a16:creationId xmlns:a16="http://schemas.microsoft.com/office/drawing/2014/main" id="{00B1D639-3E2F-456E-A7D1-5C073731A9D3}"/>
              </a:ext>
            </a:extLst>
          </p:cNvPr>
          <p:cNvPicPr>
            <a:picLocks noChangeAspect="1"/>
          </p:cNvPicPr>
          <p:nvPr/>
        </p:nvPicPr>
        <p:blipFill>
          <a:blip r:embed="rId5"/>
          <a:stretch>
            <a:fillRect/>
          </a:stretch>
        </p:blipFill>
        <p:spPr>
          <a:xfrm>
            <a:off x="7359223" y="2064235"/>
            <a:ext cx="1539074" cy="2546122"/>
          </a:xfrm>
          <a:prstGeom prst="rect">
            <a:avLst/>
          </a:prstGeom>
          <a:ln w="19050">
            <a:solidFill>
              <a:schemeClr val="accent1"/>
            </a:solidFill>
          </a:ln>
        </p:spPr>
      </p:pic>
    </p:spTree>
    <p:extLst>
      <p:ext uri="{BB962C8B-B14F-4D97-AF65-F5344CB8AC3E}">
        <p14:creationId xmlns:p14="http://schemas.microsoft.com/office/powerpoint/2010/main" val="336572552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CDB02782ECC6F74B9C2C1CC01F2BA25F" ma:contentTypeVersion="11" ma:contentTypeDescription="צור מסמך חדש." ma:contentTypeScope="" ma:versionID="2a3b067a5fb19f7d8f21b704d6fa3a11">
  <xsd:schema xmlns:xsd="http://www.w3.org/2001/XMLSchema" xmlns:xs="http://www.w3.org/2001/XMLSchema" xmlns:p="http://schemas.microsoft.com/office/2006/metadata/properties" xmlns:ns2="e80b6979-5646-4e71-8be2-624790abfb1c" xmlns:ns3="3715777f-8981-461c-804d-afa93fd342d3" targetNamespace="http://schemas.microsoft.com/office/2006/metadata/properties" ma:root="true" ma:fieldsID="628f926162e3fa51fea63594ff271ea9" ns2:_="" ns3:_="">
    <xsd:import namespace="e80b6979-5646-4e71-8be2-624790abfb1c"/>
    <xsd:import namespace="3715777f-8981-461c-804d-afa93fd342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0b6979-5646-4e71-8be2-624790abf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15777f-8981-461c-804d-afa93fd342d3" elementFormDefault="qualified">
    <xsd:import namespace="http://schemas.microsoft.com/office/2006/documentManagement/types"/>
    <xsd:import namespace="http://schemas.microsoft.com/office/infopath/2007/PartnerControls"/>
    <xsd:element name="SharedWithUsers" ma:index="12"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FB9D4D-2F21-4C7B-A6D6-A9571701C0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0b6979-5646-4e71-8be2-624790abfb1c"/>
    <ds:schemaRef ds:uri="3715777f-8981-461c-804d-afa93fd34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8EF41-111A-47C6-9A8C-45F2738A4C59}">
  <ds:schemaRefs>
    <ds:schemaRef ds:uri="http://schemas.microsoft.com/sharepoint/v3/contenttype/forms"/>
  </ds:schemaRefs>
</ds:datastoreItem>
</file>

<file path=customXml/itemProps3.xml><?xml version="1.0" encoding="utf-8"?>
<ds:datastoreItem xmlns:ds="http://schemas.openxmlformats.org/officeDocument/2006/customXml" ds:itemID="{ADC1D2EF-CBCC-4920-BD65-591A48D7DC69}">
  <ds:schemaRefs>
    <ds:schemaRef ds:uri="3715777f-8981-461c-804d-afa93fd342d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e80b6979-5646-4e71-8be2-624790abfb1c"/>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3985</TotalTime>
  <Words>1632</Words>
  <Application>Microsoft Office PowerPoint</Application>
  <PresentationFormat>‫הצגה על המסך (16:9)</PresentationFormat>
  <Paragraphs>102</Paragraphs>
  <Slides>15</Slides>
  <Notes>15</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15</vt:i4>
      </vt:variant>
    </vt:vector>
  </HeadingPairs>
  <TitlesOfParts>
    <vt:vector size="20" baseType="lpstr">
      <vt:lpstr>Calibri</vt:lpstr>
      <vt:lpstr>Arial</vt:lpstr>
      <vt:lpstr>Wingdings</vt:lpstr>
      <vt:lpstr>Assistant ExtraLight</vt:lpstr>
      <vt:lpstr>Simple Light</vt:lpstr>
      <vt:lpstr>מצגת של PowerPoint‏</vt:lpstr>
      <vt:lpstr>מה במאמר?</vt:lpstr>
      <vt:lpstr>מצגת של PowerPoint‏</vt:lpstr>
      <vt:lpstr>חמש התקופות שנבחנו במאמר:</vt:lpstr>
      <vt:lpstr>הגישות העיקריות להוראת הקריאה:  יחסי צופן-משמעות</vt:lpstr>
      <vt:lpstr>התקופה הראשונה שהוצגה: סוף המאה ה-19  ימי היישוב הישן וראשית העליות לארץ </vt:lpstr>
      <vt:lpstr>התקופה: סוף המאה ה-19 - דוגמה מתוך ספרו של אברהם מאפו "חנוך לנער" (1859).</vt:lpstr>
      <vt:lpstr>התקופה השנייה: תחילת המאה ה-20  תחיית השפה העברית והקמת המדינה</vt:lpstr>
      <vt:lpstr>התקופה: תחילת המאה ה-20- הקדמת ספרם של גור וגורדון, תמונות מספרם של אריאל וקיפניס ותמונה מתוך ספרו של דוד ילין.</vt:lpstr>
      <vt:lpstr>מצגת של PowerPoint‏</vt:lpstr>
      <vt:lpstr>התקופה: שנות ה-50 וה-60 (דוגמאות מתוך "אני קורא כבר" וציטוט מיומנו של אברהם רון, שהיה מחנך במושב של עולי תימן). </vt:lpstr>
      <vt:lpstr>התקופה הרביעית: סוף המאה ה-20 </vt:lpstr>
      <vt:lpstr>התקופה החמישית: תחילת המאה ה-21</vt:lpstr>
      <vt:lpstr>התקופה: תחילת המאה ה-21 (דוגמאות מתוך "קוראים ולומדים בהנאה", לוגסי (2014))</vt:lpstr>
      <vt:lpstr>סיכום ומסקנות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 Livne</dc:creator>
  <cp:lastModifiedBy>Miki Cohen</cp:lastModifiedBy>
  <cp:revision>54</cp:revision>
  <dcterms:modified xsi:type="dcterms:W3CDTF">2021-12-09T09:54:32Z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0x010100CDB02782ECC6F74B9C2C1CC01F2BA25F</vt:lpwstr>
  </property>
</Properties>
</file>