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9" r:id="rId7"/>
    <p:sldId id="271" r:id="rId8"/>
    <p:sldId id="272" r:id="rId9"/>
    <p:sldId id="273" r:id="rId10"/>
    <p:sldId id="259" r:id="rId11"/>
    <p:sldId id="260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</p:sldIdLst>
  <p:sldSz cx="9144000" cy="5143500" type="screen16x9"/>
  <p:notesSz cx="6858000" cy="9144000"/>
  <p:embeddedFontLst>
    <p:embeddedFont>
      <p:font typeface="Assistant ExtraLight" panose="00000300000000000000" pitchFamily="2" charset="-79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ron Prim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1F7"/>
    <a:srgbClr val="679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53A46-90C5-4C81-99B4-0D652D61814B}" v="1" dt="2022-04-04T08:19:09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BDA79-BE45-4F03-864D-0CE6A2AD92A2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62DE25E-5C9B-4519-9E85-A02EF6973943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1. קשרים פיזיים מוחשיים המתרחשים בסמיכות זה לזה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D3F8CF-F91E-46F6-835A-1FB210471569}" type="parTrans" cxnId="{E8D18F36-496F-44CD-8C5E-583DED2F6985}">
      <dgm:prSet/>
      <dgm:spPr/>
      <dgm:t>
        <a:bodyPr/>
        <a:lstStyle/>
        <a:p>
          <a:pPr rtl="1"/>
          <a:endParaRPr lang="he-IL"/>
        </a:p>
      </dgm:t>
    </dgm:pt>
    <dgm:pt modelId="{D9C741E3-40B7-4C55-AFE4-D262EB1097FF}" type="sibTrans" cxnId="{E8D18F36-496F-44CD-8C5E-583DED2F6985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4CC569-A76D-4FA2-8AF8-91CE3154FA23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2. קשרים פיזיים מוחשיים בין אירועים מרוחקים זה מזה 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1CEE36-2602-457A-8900-BB5425518BDE}" type="parTrans" cxnId="{4EA31183-57D8-4EDF-90A9-462EC41B909D}">
      <dgm:prSet/>
      <dgm:spPr/>
      <dgm:t>
        <a:bodyPr/>
        <a:lstStyle/>
        <a:p>
          <a:pPr rtl="1"/>
          <a:endParaRPr lang="he-IL"/>
        </a:p>
      </dgm:t>
    </dgm:pt>
    <dgm:pt modelId="{FC8FA015-881A-4717-AF33-4D1833BACC2C}" type="sibTrans" cxnId="{4EA31183-57D8-4EDF-90A9-462EC41B909D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8200B7-573B-40FA-AEC8-CA9645E8873E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3. קשרי סיבה שנוגעים למטרות, לרגשות ולרצונות של דמות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E5F205-49E4-495D-BA89-EF1379B154BB}" type="parTrans" cxnId="{75E68DEB-C9F7-40DF-8992-605B3364809E}">
      <dgm:prSet/>
      <dgm:spPr/>
      <dgm:t>
        <a:bodyPr/>
        <a:lstStyle/>
        <a:p>
          <a:pPr rtl="1"/>
          <a:endParaRPr lang="he-IL"/>
        </a:p>
      </dgm:t>
    </dgm:pt>
    <dgm:pt modelId="{7D3056D9-6038-4255-86E4-5EF65D7A8218}" type="sibTrans" cxnId="{75E68DEB-C9F7-40DF-8992-605B3364809E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262869-A876-48FC-905C-CD457EB4E04F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4. קשרים היררכיים ותמטיים בין אשכולות של אירועים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CAE5D2-C581-48CC-BBBD-85BE383A4636}" type="parTrans" cxnId="{CC398F3C-AEB5-4DF8-8B97-F432EDCF6701}">
      <dgm:prSet/>
      <dgm:spPr/>
      <dgm:t>
        <a:bodyPr/>
        <a:lstStyle/>
        <a:p>
          <a:pPr rtl="1"/>
          <a:endParaRPr lang="he-IL"/>
        </a:p>
      </dgm:t>
    </dgm:pt>
    <dgm:pt modelId="{4E8A410E-36FD-4222-B20A-623B705DEB29}" type="sibTrans" cxnId="{CC398F3C-AEB5-4DF8-8B97-F432EDCF6701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9F04D2-7602-43A2-833A-92850D6EBC52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5. תרגום התמה (הנושא המרכזי) של הסיפור ללקח או למוסר השכל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21AD10-B096-4A89-994F-91F25CE0CD08}" type="parTrans" cxnId="{2878DFF9-4A80-487C-932F-9E08B1F58F52}">
      <dgm:prSet/>
      <dgm:spPr/>
      <dgm:t>
        <a:bodyPr/>
        <a:lstStyle/>
        <a:p>
          <a:pPr rtl="1"/>
          <a:endParaRPr lang="he-IL"/>
        </a:p>
      </dgm:t>
    </dgm:pt>
    <dgm:pt modelId="{E581828E-36C5-46DA-AB56-A793540BF9B3}" type="sibTrans" cxnId="{2878DFF9-4A80-487C-932F-9E08B1F58F52}">
      <dgm:prSet/>
      <dgm:spPr/>
      <dgm:t>
        <a:bodyPr/>
        <a:lstStyle/>
        <a:p>
          <a:pPr rtl="1"/>
          <a:endParaRPr lang="he-IL"/>
        </a:p>
      </dgm:t>
    </dgm:pt>
    <dgm:pt modelId="{9E5A747E-8BE0-44D1-89CA-D22608238088}" type="pres">
      <dgm:prSet presAssocID="{30EBDA79-BE45-4F03-864D-0CE6A2AD92A2}" presName="linearFlow" presStyleCnt="0">
        <dgm:presLayoutVars>
          <dgm:resizeHandles val="exact"/>
        </dgm:presLayoutVars>
      </dgm:prSet>
      <dgm:spPr/>
    </dgm:pt>
    <dgm:pt modelId="{5101A223-6008-404C-8E87-3E0E34B65F3A}" type="pres">
      <dgm:prSet presAssocID="{C62DE25E-5C9B-4519-9E85-A02EF6973943}" presName="node" presStyleLbl="node1" presStyleIdx="0" presStyleCnt="5" custScaleX="198845">
        <dgm:presLayoutVars>
          <dgm:bulletEnabled val="1"/>
        </dgm:presLayoutVars>
      </dgm:prSet>
      <dgm:spPr/>
    </dgm:pt>
    <dgm:pt modelId="{8F66A6B0-A831-4C45-A6BE-9885DB739B9E}" type="pres">
      <dgm:prSet presAssocID="{D9C741E3-40B7-4C55-AFE4-D262EB1097FF}" presName="sibTrans" presStyleLbl="sibTrans2D1" presStyleIdx="0" presStyleCnt="4"/>
      <dgm:spPr/>
    </dgm:pt>
    <dgm:pt modelId="{8238A2EF-9BE9-4B5F-AE2B-01BE630121A1}" type="pres">
      <dgm:prSet presAssocID="{D9C741E3-40B7-4C55-AFE4-D262EB1097FF}" presName="connectorText" presStyleLbl="sibTrans2D1" presStyleIdx="0" presStyleCnt="4"/>
      <dgm:spPr/>
    </dgm:pt>
    <dgm:pt modelId="{6A5CF2F6-25D3-4CB5-83C5-77551ECE7E88}" type="pres">
      <dgm:prSet presAssocID="{404CC569-A76D-4FA2-8AF8-91CE3154FA23}" presName="node" presStyleLbl="node1" presStyleIdx="1" presStyleCnt="5" custScaleX="198845">
        <dgm:presLayoutVars>
          <dgm:bulletEnabled val="1"/>
        </dgm:presLayoutVars>
      </dgm:prSet>
      <dgm:spPr/>
    </dgm:pt>
    <dgm:pt modelId="{0A97AD97-BDE2-499F-BD9F-A3862174F6FB}" type="pres">
      <dgm:prSet presAssocID="{FC8FA015-881A-4717-AF33-4D1833BACC2C}" presName="sibTrans" presStyleLbl="sibTrans2D1" presStyleIdx="1" presStyleCnt="4"/>
      <dgm:spPr/>
    </dgm:pt>
    <dgm:pt modelId="{B0E25546-1C3A-4497-8311-525DDDE956BD}" type="pres">
      <dgm:prSet presAssocID="{FC8FA015-881A-4717-AF33-4D1833BACC2C}" presName="connectorText" presStyleLbl="sibTrans2D1" presStyleIdx="1" presStyleCnt="4"/>
      <dgm:spPr/>
    </dgm:pt>
    <dgm:pt modelId="{E391057C-9A37-44A1-A702-27998117FAB9}" type="pres">
      <dgm:prSet presAssocID="{908200B7-573B-40FA-AEC8-CA9645E8873E}" presName="node" presStyleLbl="node1" presStyleIdx="2" presStyleCnt="5" custScaleX="198845">
        <dgm:presLayoutVars>
          <dgm:bulletEnabled val="1"/>
        </dgm:presLayoutVars>
      </dgm:prSet>
      <dgm:spPr/>
    </dgm:pt>
    <dgm:pt modelId="{5C61D532-B737-4476-A313-7EAC5DD970BE}" type="pres">
      <dgm:prSet presAssocID="{7D3056D9-6038-4255-86E4-5EF65D7A8218}" presName="sibTrans" presStyleLbl="sibTrans2D1" presStyleIdx="2" presStyleCnt="4"/>
      <dgm:spPr/>
    </dgm:pt>
    <dgm:pt modelId="{305168F0-DF73-4CA1-94C5-336E27C52DC4}" type="pres">
      <dgm:prSet presAssocID="{7D3056D9-6038-4255-86E4-5EF65D7A8218}" presName="connectorText" presStyleLbl="sibTrans2D1" presStyleIdx="2" presStyleCnt="4"/>
      <dgm:spPr/>
    </dgm:pt>
    <dgm:pt modelId="{CBE3A782-B7C7-4F20-9D2D-F0DDE7C81C94}" type="pres">
      <dgm:prSet presAssocID="{4F262869-A876-48FC-905C-CD457EB4E04F}" presName="node" presStyleLbl="node1" presStyleIdx="3" presStyleCnt="5" custScaleX="198845">
        <dgm:presLayoutVars>
          <dgm:bulletEnabled val="1"/>
        </dgm:presLayoutVars>
      </dgm:prSet>
      <dgm:spPr/>
    </dgm:pt>
    <dgm:pt modelId="{90ACBE7F-6D91-4201-8FCA-15B4999658A5}" type="pres">
      <dgm:prSet presAssocID="{4E8A410E-36FD-4222-B20A-623B705DEB29}" presName="sibTrans" presStyleLbl="sibTrans2D1" presStyleIdx="3" presStyleCnt="4"/>
      <dgm:spPr/>
    </dgm:pt>
    <dgm:pt modelId="{03D950CA-B556-4D4B-889E-FB5F5858AD10}" type="pres">
      <dgm:prSet presAssocID="{4E8A410E-36FD-4222-B20A-623B705DEB29}" presName="connectorText" presStyleLbl="sibTrans2D1" presStyleIdx="3" presStyleCnt="4"/>
      <dgm:spPr/>
    </dgm:pt>
    <dgm:pt modelId="{840D68A8-4535-4845-8CCB-0FB1B4F579FA}" type="pres">
      <dgm:prSet presAssocID="{D09F04D2-7602-43A2-833A-92850D6EBC52}" presName="node" presStyleLbl="node1" presStyleIdx="4" presStyleCnt="5" custScaleX="198845">
        <dgm:presLayoutVars>
          <dgm:bulletEnabled val="1"/>
        </dgm:presLayoutVars>
      </dgm:prSet>
      <dgm:spPr/>
    </dgm:pt>
  </dgm:ptLst>
  <dgm:cxnLst>
    <dgm:cxn modelId="{16E0F00F-7544-4912-826A-162C02CAD904}" type="presOf" srcId="{4E8A410E-36FD-4222-B20A-623B705DEB29}" destId="{90ACBE7F-6D91-4201-8FCA-15B4999658A5}" srcOrd="0" destOrd="0" presId="urn:microsoft.com/office/officeart/2005/8/layout/process2"/>
    <dgm:cxn modelId="{44DF3B14-C47A-4BEE-9E2F-BB10E3864711}" type="presOf" srcId="{404CC569-A76D-4FA2-8AF8-91CE3154FA23}" destId="{6A5CF2F6-25D3-4CB5-83C5-77551ECE7E88}" srcOrd="0" destOrd="0" presId="urn:microsoft.com/office/officeart/2005/8/layout/process2"/>
    <dgm:cxn modelId="{3DB69114-5185-46C7-AFDC-500B680FCCB7}" type="presOf" srcId="{30EBDA79-BE45-4F03-864D-0CE6A2AD92A2}" destId="{9E5A747E-8BE0-44D1-89CA-D22608238088}" srcOrd="0" destOrd="0" presId="urn:microsoft.com/office/officeart/2005/8/layout/process2"/>
    <dgm:cxn modelId="{E8D18F36-496F-44CD-8C5E-583DED2F6985}" srcId="{30EBDA79-BE45-4F03-864D-0CE6A2AD92A2}" destId="{C62DE25E-5C9B-4519-9E85-A02EF6973943}" srcOrd="0" destOrd="0" parTransId="{BED3F8CF-F91E-46F6-835A-1FB210471569}" sibTransId="{D9C741E3-40B7-4C55-AFE4-D262EB1097FF}"/>
    <dgm:cxn modelId="{CC398F3C-AEB5-4DF8-8B97-F432EDCF6701}" srcId="{30EBDA79-BE45-4F03-864D-0CE6A2AD92A2}" destId="{4F262869-A876-48FC-905C-CD457EB4E04F}" srcOrd="3" destOrd="0" parTransId="{0BCAE5D2-C581-48CC-BBBD-85BE383A4636}" sibTransId="{4E8A410E-36FD-4222-B20A-623B705DEB29}"/>
    <dgm:cxn modelId="{2E526046-BCCB-4240-BC79-2F0F0CD03047}" type="presOf" srcId="{D9C741E3-40B7-4C55-AFE4-D262EB1097FF}" destId="{8238A2EF-9BE9-4B5F-AE2B-01BE630121A1}" srcOrd="1" destOrd="0" presId="urn:microsoft.com/office/officeart/2005/8/layout/process2"/>
    <dgm:cxn modelId="{3F144D50-EE7D-458B-9AE4-63C57C08DDE9}" type="presOf" srcId="{D9C741E3-40B7-4C55-AFE4-D262EB1097FF}" destId="{8F66A6B0-A831-4C45-A6BE-9885DB739B9E}" srcOrd="0" destOrd="0" presId="urn:microsoft.com/office/officeart/2005/8/layout/process2"/>
    <dgm:cxn modelId="{AAA3F754-A64A-4442-AEB0-4B27159EE67E}" type="presOf" srcId="{FC8FA015-881A-4717-AF33-4D1833BACC2C}" destId="{B0E25546-1C3A-4497-8311-525DDDE956BD}" srcOrd="1" destOrd="0" presId="urn:microsoft.com/office/officeart/2005/8/layout/process2"/>
    <dgm:cxn modelId="{83F21075-3FC9-413C-B521-A4322D0554D3}" type="presOf" srcId="{4E8A410E-36FD-4222-B20A-623B705DEB29}" destId="{03D950CA-B556-4D4B-889E-FB5F5858AD10}" srcOrd="1" destOrd="0" presId="urn:microsoft.com/office/officeart/2005/8/layout/process2"/>
    <dgm:cxn modelId="{4EA31183-57D8-4EDF-90A9-462EC41B909D}" srcId="{30EBDA79-BE45-4F03-864D-0CE6A2AD92A2}" destId="{404CC569-A76D-4FA2-8AF8-91CE3154FA23}" srcOrd="1" destOrd="0" parTransId="{521CEE36-2602-457A-8900-BB5425518BDE}" sibTransId="{FC8FA015-881A-4717-AF33-4D1833BACC2C}"/>
    <dgm:cxn modelId="{0F1ADD9F-EB72-4D1D-9DA1-82E3EC9B1BAA}" type="presOf" srcId="{C62DE25E-5C9B-4519-9E85-A02EF6973943}" destId="{5101A223-6008-404C-8E87-3E0E34B65F3A}" srcOrd="0" destOrd="0" presId="urn:microsoft.com/office/officeart/2005/8/layout/process2"/>
    <dgm:cxn modelId="{7B3870B0-6857-4195-A3A1-BEE1403A47E9}" type="presOf" srcId="{FC8FA015-881A-4717-AF33-4D1833BACC2C}" destId="{0A97AD97-BDE2-499F-BD9F-A3862174F6FB}" srcOrd="0" destOrd="0" presId="urn:microsoft.com/office/officeart/2005/8/layout/process2"/>
    <dgm:cxn modelId="{23A916C6-8118-4920-B0C9-8C56916F96BB}" type="presOf" srcId="{7D3056D9-6038-4255-86E4-5EF65D7A8218}" destId="{5C61D532-B737-4476-A313-7EAC5DD970BE}" srcOrd="0" destOrd="0" presId="urn:microsoft.com/office/officeart/2005/8/layout/process2"/>
    <dgm:cxn modelId="{0E7BC7C7-D6A8-4CFC-AD50-7539BE90524D}" type="presOf" srcId="{4F262869-A876-48FC-905C-CD457EB4E04F}" destId="{CBE3A782-B7C7-4F20-9D2D-F0DDE7C81C94}" srcOrd="0" destOrd="0" presId="urn:microsoft.com/office/officeart/2005/8/layout/process2"/>
    <dgm:cxn modelId="{75E68DEB-C9F7-40DF-8992-605B3364809E}" srcId="{30EBDA79-BE45-4F03-864D-0CE6A2AD92A2}" destId="{908200B7-573B-40FA-AEC8-CA9645E8873E}" srcOrd="2" destOrd="0" parTransId="{7EE5F205-49E4-495D-BA89-EF1379B154BB}" sibTransId="{7D3056D9-6038-4255-86E4-5EF65D7A8218}"/>
    <dgm:cxn modelId="{39021DF1-9CC0-45B6-80B8-78582E50D74F}" type="presOf" srcId="{908200B7-573B-40FA-AEC8-CA9645E8873E}" destId="{E391057C-9A37-44A1-A702-27998117FAB9}" srcOrd="0" destOrd="0" presId="urn:microsoft.com/office/officeart/2005/8/layout/process2"/>
    <dgm:cxn modelId="{2878DFF9-4A80-487C-932F-9E08B1F58F52}" srcId="{30EBDA79-BE45-4F03-864D-0CE6A2AD92A2}" destId="{D09F04D2-7602-43A2-833A-92850D6EBC52}" srcOrd="4" destOrd="0" parTransId="{CD21AD10-B096-4A89-994F-91F25CE0CD08}" sibTransId="{E581828E-36C5-46DA-AB56-A793540BF9B3}"/>
    <dgm:cxn modelId="{949F17FC-EE6D-464C-BFE9-1B8676F873C6}" type="presOf" srcId="{D09F04D2-7602-43A2-833A-92850D6EBC52}" destId="{840D68A8-4535-4845-8CCB-0FB1B4F579FA}" srcOrd="0" destOrd="0" presId="urn:microsoft.com/office/officeart/2005/8/layout/process2"/>
    <dgm:cxn modelId="{941B19FF-321D-4FC0-B7AA-4757053CD215}" type="presOf" srcId="{7D3056D9-6038-4255-86E4-5EF65D7A8218}" destId="{305168F0-DF73-4CA1-94C5-336E27C52DC4}" srcOrd="1" destOrd="0" presId="urn:microsoft.com/office/officeart/2005/8/layout/process2"/>
    <dgm:cxn modelId="{6563340B-6E1C-4D56-954D-5A6622CDFEBD}" type="presParOf" srcId="{9E5A747E-8BE0-44D1-89CA-D22608238088}" destId="{5101A223-6008-404C-8E87-3E0E34B65F3A}" srcOrd="0" destOrd="0" presId="urn:microsoft.com/office/officeart/2005/8/layout/process2"/>
    <dgm:cxn modelId="{F2ED5512-30F6-4F93-9B57-64A6C9578F46}" type="presParOf" srcId="{9E5A747E-8BE0-44D1-89CA-D22608238088}" destId="{8F66A6B0-A831-4C45-A6BE-9885DB739B9E}" srcOrd="1" destOrd="0" presId="urn:microsoft.com/office/officeart/2005/8/layout/process2"/>
    <dgm:cxn modelId="{677B0209-E4CA-486B-8EBF-8E3DA07DB2E5}" type="presParOf" srcId="{8F66A6B0-A831-4C45-A6BE-9885DB739B9E}" destId="{8238A2EF-9BE9-4B5F-AE2B-01BE630121A1}" srcOrd="0" destOrd="0" presId="urn:microsoft.com/office/officeart/2005/8/layout/process2"/>
    <dgm:cxn modelId="{9FCA162C-9136-4E16-9629-2DA3CC79D25B}" type="presParOf" srcId="{9E5A747E-8BE0-44D1-89CA-D22608238088}" destId="{6A5CF2F6-25D3-4CB5-83C5-77551ECE7E88}" srcOrd="2" destOrd="0" presId="urn:microsoft.com/office/officeart/2005/8/layout/process2"/>
    <dgm:cxn modelId="{11D26439-2A26-4838-A460-62AF8FF3CF88}" type="presParOf" srcId="{9E5A747E-8BE0-44D1-89CA-D22608238088}" destId="{0A97AD97-BDE2-499F-BD9F-A3862174F6FB}" srcOrd="3" destOrd="0" presId="urn:microsoft.com/office/officeart/2005/8/layout/process2"/>
    <dgm:cxn modelId="{6ACBD13E-38CC-46D4-B9CE-409C49A46BC1}" type="presParOf" srcId="{0A97AD97-BDE2-499F-BD9F-A3862174F6FB}" destId="{B0E25546-1C3A-4497-8311-525DDDE956BD}" srcOrd="0" destOrd="0" presId="urn:microsoft.com/office/officeart/2005/8/layout/process2"/>
    <dgm:cxn modelId="{A680186B-B89B-4A26-9508-BAC52CF9D8A2}" type="presParOf" srcId="{9E5A747E-8BE0-44D1-89CA-D22608238088}" destId="{E391057C-9A37-44A1-A702-27998117FAB9}" srcOrd="4" destOrd="0" presId="urn:microsoft.com/office/officeart/2005/8/layout/process2"/>
    <dgm:cxn modelId="{602BF554-77E2-447B-AE9D-8CBD5B82821C}" type="presParOf" srcId="{9E5A747E-8BE0-44D1-89CA-D22608238088}" destId="{5C61D532-B737-4476-A313-7EAC5DD970BE}" srcOrd="5" destOrd="0" presId="urn:microsoft.com/office/officeart/2005/8/layout/process2"/>
    <dgm:cxn modelId="{3DF99DF5-D1D4-4F2B-B124-A0F195EE1761}" type="presParOf" srcId="{5C61D532-B737-4476-A313-7EAC5DD970BE}" destId="{305168F0-DF73-4CA1-94C5-336E27C52DC4}" srcOrd="0" destOrd="0" presId="urn:microsoft.com/office/officeart/2005/8/layout/process2"/>
    <dgm:cxn modelId="{42C99E32-4C40-403C-B15A-4EFE0926A600}" type="presParOf" srcId="{9E5A747E-8BE0-44D1-89CA-D22608238088}" destId="{CBE3A782-B7C7-4F20-9D2D-F0DDE7C81C94}" srcOrd="6" destOrd="0" presId="urn:microsoft.com/office/officeart/2005/8/layout/process2"/>
    <dgm:cxn modelId="{EC7B92DC-4563-40C5-90DE-5FF71ACD06DE}" type="presParOf" srcId="{9E5A747E-8BE0-44D1-89CA-D22608238088}" destId="{90ACBE7F-6D91-4201-8FCA-15B4999658A5}" srcOrd="7" destOrd="0" presId="urn:microsoft.com/office/officeart/2005/8/layout/process2"/>
    <dgm:cxn modelId="{679D5C39-4EFF-47DE-B51B-39CAFF9556A9}" type="presParOf" srcId="{90ACBE7F-6D91-4201-8FCA-15B4999658A5}" destId="{03D950CA-B556-4D4B-889E-FB5F5858AD10}" srcOrd="0" destOrd="0" presId="urn:microsoft.com/office/officeart/2005/8/layout/process2"/>
    <dgm:cxn modelId="{CCAB3B8A-1016-4F48-ADE8-611878CB349F}" type="presParOf" srcId="{9E5A747E-8BE0-44D1-89CA-D22608238088}" destId="{840D68A8-4535-4845-8CCB-0FB1B4F579F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BDA79-BE45-4F03-864D-0CE6A2AD92A2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62DE25E-5C9B-4519-9E85-A02EF6973943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מיומנויות שפה בסיסיות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D3F8CF-F91E-46F6-835A-1FB210471569}" type="parTrans" cxnId="{E8D18F36-496F-44CD-8C5E-583DED2F6985}">
      <dgm:prSet/>
      <dgm:spPr/>
      <dgm:t>
        <a:bodyPr/>
        <a:lstStyle/>
        <a:p>
          <a:pPr rtl="1"/>
          <a:endParaRPr lang="he-IL"/>
        </a:p>
      </dgm:t>
    </dgm:pt>
    <dgm:pt modelId="{D9C741E3-40B7-4C55-AFE4-D262EB1097FF}" type="sibTrans" cxnId="{E8D18F36-496F-44CD-8C5E-583DED2F6985}">
      <dgm:prSet/>
      <dgm:spPr/>
      <dgm:t>
        <a:bodyPr/>
        <a:lstStyle/>
        <a:p>
          <a:pPr rtl="1"/>
          <a:endParaRPr lang="he-IL"/>
        </a:p>
      </dgm:t>
    </dgm:pt>
    <dgm:pt modelId="{404CC569-A76D-4FA2-8AF8-91CE3154FA23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פענוח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1CEE36-2602-457A-8900-BB5425518BDE}" type="parTrans" cxnId="{4EA31183-57D8-4EDF-90A9-462EC41B909D}">
      <dgm:prSet/>
      <dgm:spPr/>
      <dgm:t>
        <a:bodyPr/>
        <a:lstStyle/>
        <a:p>
          <a:pPr rtl="1"/>
          <a:endParaRPr lang="he-IL"/>
        </a:p>
      </dgm:t>
    </dgm:pt>
    <dgm:pt modelId="{FC8FA015-881A-4717-AF33-4D1833BACC2C}" type="sibTrans" cxnId="{4EA31183-57D8-4EDF-90A9-462EC41B909D}">
      <dgm:prSet/>
      <dgm:spPr/>
      <dgm:t>
        <a:bodyPr/>
        <a:lstStyle/>
        <a:p>
          <a:pPr rtl="1"/>
          <a:endParaRPr lang="he-IL"/>
        </a:p>
      </dgm:t>
    </dgm:pt>
    <dgm:pt modelId="{908200B7-573B-40FA-AEC8-CA9645E8873E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הבנת הנקרא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E5F205-49E4-495D-BA89-EF1379B154BB}" type="parTrans" cxnId="{75E68DEB-C9F7-40DF-8992-605B3364809E}">
      <dgm:prSet/>
      <dgm:spPr/>
      <dgm:t>
        <a:bodyPr/>
        <a:lstStyle/>
        <a:p>
          <a:pPr rtl="1"/>
          <a:endParaRPr lang="he-IL"/>
        </a:p>
      </dgm:t>
    </dgm:pt>
    <dgm:pt modelId="{7D3056D9-6038-4255-86E4-5EF65D7A8218}" type="sibTrans" cxnId="{75E68DEB-C9F7-40DF-8992-605B3364809E}">
      <dgm:prSet/>
      <dgm:spPr>
        <a:solidFill>
          <a:srgbClr val="AFC1F7"/>
        </a:solidFill>
      </dgm:spPr>
      <dgm:t>
        <a:bodyPr/>
        <a:lstStyle/>
        <a:p>
          <a:pPr rtl="1"/>
          <a:endParaRPr lang="he-IL"/>
        </a:p>
      </dgm:t>
    </dgm:pt>
    <dgm:pt modelId="{4F262869-A876-48FC-905C-CD457EB4E04F}">
      <dgm:prSet phldrT="[טקסט]"/>
      <dgm:spPr/>
      <dgm:t>
        <a:bodyPr/>
        <a:lstStyle/>
        <a:p>
          <a:pPr rtl="1"/>
          <a:r>
            <a:rPr lang="he-IL" b="0" i="0" dirty="0">
              <a:latin typeface="Calibri" panose="020F0502020204030204" pitchFamily="34" charset="0"/>
              <a:cs typeface="Calibri" panose="020F0502020204030204" pitchFamily="34" charset="0"/>
            </a:rPr>
            <a:t>מיומנויות הבנה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CAE5D2-C581-48CC-BBBD-85BE383A4636}" type="parTrans" cxnId="{CC398F3C-AEB5-4DF8-8B97-F432EDCF6701}">
      <dgm:prSet/>
      <dgm:spPr/>
      <dgm:t>
        <a:bodyPr/>
        <a:lstStyle/>
        <a:p>
          <a:pPr rtl="1"/>
          <a:endParaRPr lang="he-IL"/>
        </a:p>
      </dgm:t>
    </dgm:pt>
    <dgm:pt modelId="{4E8A410E-36FD-4222-B20A-623B705DEB29}" type="sibTrans" cxnId="{CC398F3C-AEB5-4DF8-8B97-F432EDCF6701}">
      <dgm:prSet/>
      <dgm:spPr/>
      <dgm:t>
        <a:bodyPr/>
        <a:lstStyle/>
        <a:p>
          <a:pPr rtl="1"/>
          <a:endParaRPr lang="he-IL"/>
        </a:p>
      </dgm:t>
    </dgm:pt>
    <dgm:pt modelId="{9E5A747E-8BE0-44D1-89CA-D22608238088}" type="pres">
      <dgm:prSet presAssocID="{30EBDA79-BE45-4F03-864D-0CE6A2AD92A2}" presName="linearFlow" presStyleCnt="0">
        <dgm:presLayoutVars>
          <dgm:resizeHandles val="exact"/>
        </dgm:presLayoutVars>
      </dgm:prSet>
      <dgm:spPr/>
    </dgm:pt>
    <dgm:pt modelId="{5101A223-6008-404C-8E87-3E0E34B65F3A}" type="pres">
      <dgm:prSet presAssocID="{C62DE25E-5C9B-4519-9E85-A02EF6973943}" presName="node" presStyleLbl="node1" presStyleIdx="0" presStyleCnt="4" custScaleX="107590" custLinFactNeighborX="77413" custLinFactNeighborY="5953">
        <dgm:presLayoutVars>
          <dgm:bulletEnabled val="1"/>
        </dgm:presLayoutVars>
      </dgm:prSet>
      <dgm:spPr/>
    </dgm:pt>
    <dgm:pt modelId="{8F66A6B0-A831-4C45-A6BE-9885DB739B9E}" type="pres">
      <dgm:prSet presAssocID="{D9C741E3-40B7-4C55-AFE4-D262EB1097FF}" presName="sibTrans" presStyleLbl="sibTrans2D1" presStyleIdx="0" presStyleCnt="3" custAng="92889" custScaleX="101583" custScaleY="136126" custLinFactNeighborX="-13020" custLinFactNeighborY="-7543"/>
      <dgm:spPr/>
    </dgm:pt>
    <dgm:pt modelId="{8238A2EF-9BE9-4B5F-AE2B-01BE630121A1}" type="pres">
      <dgm:prSet presAssocID="{D9C741E3-40B7-4C55-AFE4-D262EB1097FF}" presName="connectorText" presStyleLbl="sibTrans2D1" presStyleIdx="0" presStyleCnt="3"/>
      <dgm:spPr/>
    </dgm:pt>
    <dgm:pt modelId="{6A5CF2F6-25D3-4CB5-83C5-77551ECE7E88}" type="pres">
      <dgm:prSet presAssocID="{404CC569-A76D-4FA2-8AF8-91CE3154FA23}" presName="node" presStyleLbl="node1" presStyleIdx="1" presStyleCnt="4" custScaleX="104932" custScaleY="97936" custLinFactY="22560" custLinFactNeighborX="78792" custLinFactNeighborY="100000">
        <dgm:presLayoutVars>
          <dgm:bulletEnabled val="1"/>
        </dgm:presLayoutVars>
      </dgm:prSet>
      <dgm:spPr/>
    </dgm:pt>
    <dgm:pt modelId="{0A97AD97-BDE2-499F-BD9F-A3862174F6FB}" type="pres">
      <dgm:prSet presAssocID="{FC8FA015-881A-4717-AF33-4D1833BACC2C}" presName="sibTrans" presStyleLbl="sibTrans2D1" presStyleIdx="1" presStyleCnt="3" custScaleX="90211" custScaleY="143878" custLinFactNeighborX="50863" custLinFactNeighborY="-9078"/>
      <dgm:spPr/>
    </dgm:pt>
    <dgm:pt modelId="{B0E25546-1C3A-4497-8311-525DDDE956BD}" type="pres">
      <dgm:prSet presAssocID="{FC8FA015-881A-4717-AF33-4D1833BACC2C}" presName="connectorText" presStyleLbl="sibTrans2D1" presStyleIdx="1" presStyleCnt="3"/>
      <dgm:spPr/>
    </dgm:pt>
    <dgm:pt modelId="{E391057C-9A37-44A1-A702-27998117FAB9}" type="pres">
      <dgm:prSet presAssocID="{908200B7-573B-40FA-AEC8-CA9645E8873E}" presName="node" presStyleLbl="node1" presStyleIdx="2" presStyleCnt="4" custScaleX="198845" custLinFactY="115606" custLinFactNeighborX="9116" custLinFactNeighborY="200000">
        <dgm:presLayoutVars>
          <dgm:bulletEnabled val="1"/>
        </dgm:presLayoutVars>
      </dgm:prSet>
      <dgm:spPr/>
    </dgm:pt>
    <dgm:pt modelId="{5C61D532-B737-4476-A313-7EAC5DD970BE}" type="pres">
      <dgm:prSet presAssocID="{7D3056D9-6038-4255-86E4-5EF65D7A8218}" presName="sibTrans" presStyleLbl="sibTrans2D1" presStyleIdx="2" presStyleCnt="3" custAng="10723153" custScaleX="115473" custScaleY="169841" custLinFactNeighborX="-23299" custLinFactNeighborY="-24969"/>
      <dgm:spPr/>
    </dgm:pt>
    <dgm:pt modelId="{305168F0-DF73-4CA1-94C5-336E27C52DC4}" type="pres">
      <dgm:prSet presAssocID="{7D3056D9-6038-4255-86E4-5EF65D7A8218}" presName="connectorText" presStyleLbl="sibTrans2D1" presStyleIdx="2" presStyleCnt="3"/>
      <dgm:spPr/>
    </dgm:pt>
    <dgm:pt modelId="{CBE3A782-B7C7-4F20-9D2D-F0DDE7C81C94}" type="pres">
      <dgm:prSet presAssocID="{4F262869-A876-48FC-905C-CD457EB4E04F}" presName="node" presStyleLbl="node1" presStyleIdx="3" presStyleCnt="4" custScaleX="107552" custScaleY="83790" custLinFactY="-347894" custLinFactNeighborX="-75168" custLinFactNeighborY="-400000">
        <dgm:presLayoutVars>
          <dgm:bulletEnabled val="1"/>
        </dgm:presLayoutVars>
      </dgm:prSet>
      <dgm:spPr/>
    </dgm:pt>
  </dgm:ptLst>
  <dgm:cxnLst>
    <dgm:cxn modelId="{44DF3B14-C47A-4BEE-9E2F-BB10E3864711}" type="presOf" srcId="{404CC569-A76D-4FA2-8AF8-91CE3154FA23}" destId="{6A5CF2F6-25D3-4CB5-83C5-77551ECE7E88}" srcOrd="0" destOrd="0" presId="urn:microsoft.com/office/officeart/2005/8/layout/process2"/>
    <dgm:cxn modelId="{3DB69114-5185-46C7-AFDC-500B680FCCB7}" type="presOf" srcId="{30EBDA79-BE45-4F03-864D-0CE6A2AD92A2}" destId="{9E5A747E-8BE0-44D1-89CA-D22608238088}" srcOrd="0" destOrd="0" presId="urn:microsoft.com/office/officeart/2005/8/layout/process2"/>
    <dgm:cxn modelId="{E8D18F36-496F-44CD-8C5E-583DED2F6985}" srcId="{30EBDA79-BE45-4F03-864D-0CE6A2AD92A2}" destId="{C62DE25E-5C9B-4519-9E85-A02EF6973943}" srcOrd="0" destOrd="0" parTransId="{BED3F8CF-F91E-46F6-835A-1FB210471569}" sibTransId="{D9C741E3-40B7-4C55-AFE4-D262EB1097FF}"/>
    <dgm:cxn modelId="{CC398F3C-AEB5-4DF8-8B97-F432EDCF6701}" srcId="{30EBDA79-BE45-4F03-864D-0CE6A2AD92A2}" destId="{4F262869-A876-48FC-905C-CD457EB4E04F}" srcOrd="3" destOrd="0" parTransId="{0BCAE5D2-C581-48CC-BBBD-85BE383A4636}" sibTransId="{4E8A410E-36FD-4222-B20A-623B705DEB29}"/>
    <dgm:cxn modelId="{2E526046-BCCB-4240-BC79-2F0F0CD03047}" type="presOf" srcId="{D9C741E3-40B7-4C55-AFE4-D262EB1097FF}" destId="{8238A2EF-9BE9-4B5F-AE2B-01BE630121A1}" srcOrd="1" destOrd="0" presId="urn:microsoft.com/office/officeart/2005/8/layout/process2"/>
    <dgm:cxn modelId="{3F144D50-EE7D-458B-9AE4-63C57C08DDE9}" type="presOf" srcId="{D9C741E3-40B7-4C55-AFE4-D262EB1097FF}" destId="{8F66A6B0-A831-4C45-A6BE-9885DB739B9E}" srcOrd="0" destOrd="0" presId="urn:microsoft.com/office/officeart/2005/8/layout/process2"/>
    <dgm:cxn modelId="{AAA3F754-A64A-4442-AEB0-4B27159EE67E}" type="presOf" srcId="{FC8FA015-881A-4717-AF33-4D1833BACC2C}" destId="{B0E25546-1C3A-4497-8311-525DDDE956BD}" srcOrd="1" destOrd="0" presId="urn:microsoft.com/office/officeart/2005/8/layout/process2"/>
    <dgm:cxn modelId="{4EA31183-57D8-4EDF-90A9-462EC41B909D}" srcId="{30EBDA79-BE45-4F03-864D-0CE6A2AD92A2}" destId="{404CC569-A76D-4FA2-8AF8-91CE3154FA23}" srcOrd="1" destOrd="0" parTransId="{521CEE36-2602-457A-8900-BB5425518BDE}" sibTransId="{FC8FA015-881A-4717-AF33-4D1833BACC2C}"/>
    <dgm:cxn modelId="{0F1ADD9F-EB72-4D1D-9DA1-82E3EC9B1BAA}" type="presOf" srcId="{C62DE25E-5C9B-4519-9E85-A02EF6973943}" destId="{5101A223-6008-404C-8E87-3E0E34B65F3A}" srcOrd="0" destOrd="0" presId="urn:microsoft.com/office/officeart/2005/8/layout/process2"/>
    <dgm:cxn modelId="{7B3870B0-6857-4195-A3A1-BEE1403A47E9}" type="presOf" srcId="{FC8FA015-881A-4717-AF33-4D1833BACC2C}" destId="{0A97AD97-BDE2-499F-BD9F-A3862174F6FB}" srcOrd="0" destOrd="0" presId="urn:microsoft.com/office/officeart/2005/8/layout/process2"/>
    <dgm:cxn modelId="{23A916C6-8118-4920-B0C9-8C56916F96BB}" type="presOf" srcId="{7D3056D9-6038-4255-86E4-5EF65D7A8218}" destId="{5C61D532-B737-4476-A313-7EAC5DD970BE}" srcOrd="0" destOrd="0" presId="urn:microsoft.com/office/officeart/2005/8/layout/process2"/>
    <dgm:cxn modelId="{0E7BC7C7-D6A8-4CFC-AD50-7539BE90524D}" type="presOf" srcId="{4F262869-A876-48FC-905C-CD457EB4E04F}" destId="{CBE3A782-B7C7-4F20-9D2D-F0DDE7C81C94}" srcOrd="0" destOrd="0" presId="urn:microsoft.com/office/officeart/2005/8/layout/process2"/>
    <dgm:cxn modelId="{75E68DEB-C9F7-40DF-8992-605B3364809E}" srcId="{30EBDA79-BE45-4F03-864D-0CE6A2AD92A2}" destId="{908200B7-573B-40FA-AEC8-CA9645E8873E}" srcOrd="2" destOrd="0" parTransId="{7EE5F205-49E4-495D-BA89-EF1379B154BB}" sibTransId="{7D3056D9-6038-4255-86E4-5EF65D7A8218}"/>
    <dgm:cxn modelId="{39021DF1-9CC0-45B6-80B8-78582E50D74F}" type="presOf" srcId="{908200B7-573B-40FA-AEC8-CA9645E8873E}" destId="{E391057C-9A37-44A1-A702-27998117FAB9}" srcOrd="0" destOrd="0" presId="urn:microsoft.com/office/officeart/2005/8/layout/process2"/>
    <dgm:cxn modelId="{941B19FF-321D-4FC0-B7AA-4757053CD215}" type="presOf" srcId="{7D3056D9-6038-4255-86E4-5EF65D7A8218}" destId="{305168F0-DF73-4CA1-94C5-336E27C52DC4}" srcOrd="1" destOrd="0" presId="urn:microsoft.com/office/officeart/2005/8/layout/process2"/>
    <dgm:cxn modelId="{6563340B-6E1C-4D56-954D-5A6622CDFEBD}" type="presParOf" srcId="{9E5A747E-8BE0-44D1-89CA-D22608238088}" destId="{5101A223-6008-404C-8E87-3E0E34B65F3A}" srcOrd="0" destOrd="0" presId="urn:microsoft.com/office/officeart/2005/8/layout/process2"/>
    <dgm:cxn modelId="{F2ED5512-30F6-4F93-9B57-64A6C9578F46}" type="presParOf" srcId="{9E5A747E-8BE0-44D1-89CA-D22608238088}" destId="{8F66A6B0-A831-4C45-A6BE-9885DB739B9E}" srcOrd="1" destOrd="0" presId="urn:microsoft.com/office/officeart/2005/8/layout/process2"/>
    <dgm:cxn modelId="{677B0209-E4CA-486B-8EBF-8E3DA07DB2E5}" type="presParOf" srcId="{8F66A6B0-A831-4C45-A6BE-9885DB739B9E}" destId="{8238A2EF-9BE9-4B5F-AE2B-01BE630121A1}" srcOrd="0" destOrd="0" presId="urn:microsoft.com/office/officeart/2005/8/layout/process2"/>
    <dgm:cxn modelId="{9FCA162C-9136-4E16-9629-2DA3CC79D25B}" type="presParOf" srcId="{9E5A747E-8BE0-44D1-89CA-D22608238088}" destId="{6A5CF2F6-25D3-4CB5-83C5-77551ECE7E88}" srcOrd="2" destOrd="0" presId="urn:microsoft.com/office/officeart/2005/8/layout/process2"/>
    <dgm:cxn modelId="{11D26439-2A26-4838-A460-62AF8FF3CF88}" type="presParOf" srcId="{9E5A747E-8BE0-44D1-89CA-D22608238088}" destId="{0A97AD97-BDE2-499F-BD9F-A3862174F6FB}" srcOrd="3" destOrd="0" presId="urn:microsoft.com/office/officeart/2005/8/layout/process2"/>
    <dgm:cxn modelId="{6ACBD13E-38CC-46D4-B9CE-409C49A46BC1}" type="presParOf" srcId="{0A97AD97-BDE2-499F-BD9F-A3862174F6FB}" destId="{B0E25546-1C3A-4497-8311-525DDDE956BD}" srcOrd="0" destOrd="0" presId="urn:microsoft.com/office/officeart/2005/8/layout/process2"/>
    <dgm:cxn modelId="{A680186B-B89B-4A26-9508-BAC52CF9D8A2}" type="presParOf" srcId="{9E5A747E-8BE0-44D1-89CA-D22608238088}" destId="{E391057C-9A37-44A1-A702-27998117FAB9}" srcOrd="4" destOrd="0" presId="urn:microsoft.com/office/officeart/2005/8/layout/process2"/>
    <dgm:cxn modelId="{602BF554-77E2-447B-AE9D-8CBD5B82821C}" type="presParOf" srcId="{9E5A747E-8BE0-44D1-89CA-D22608238088}" destId="{5C61D532-B737-4476-A313-7EAC5DD970BE}" srcOrd="5" destOrd="0" presId="urn:microsoft.com/office/officeart/2005/8/layout/process2"/>
    <dgm:cxn modelId="{3DF99DF5-D1D4-4F2B-B124-A0F195EE1761}" type="presParOf" srcId="{5C61D532-B737-4476-A313-7EAC5DD970BE}" destId="{305168F0-DF73-4CA1-94C5-336E27C52DC4}" srcOrd="0" destOrd="0" presId="urn:microsoft.com/office/officeart/2005/8/layout/process2"/>
    <dgm:cxn modelId="{42C99E32-4C40-403C-B15A-4EFE0926A600}" type="presParOf" srcId="{9E5A747E-8BE0-44D1-89CA-D22608238088}" destId="{CBE3A782-B7C7-4F20-9D2D-F0DDE7C81C9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1A223-6008-404C-8E87-3E0E34B65F3A}">
      <dsp:nvSpPr>
        <dsp:cNvPr id="0" name=""/>
        <dsp:cNvSpPr/>
      </dsp:nvSpPr>
      <dsp:spPr>
        <a:xfrm>
          <a:off x="1435089" y="420"/>
          <a:ext cx="3913391" cy="49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 קשרים פיזיים מוחשיים המתרחשים בסמיכות זה לזה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9500" y="14831"/>
        <a:ext cx="3884569" cy="463193"/>
      </dsp:txXfrm>
    </dsp:sp>
    <dsp:sp modelId="{8F66A6B0-A831-4C45-A6BE-9885DB739B9E}">
      <dsp:nvSpPr>
        <dsp:cNvPr id="0" name=""/>
        <dsp:cNvSpPr/>
      </dsp:nvSpPr>
      <dsp:spPr>
        <a:xfrm rot="5400000">
          <a:off x="3299532" y="504736"/>
          <a:ext cx="184505" cy="221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25363" y="523187"/>
        <a:ext cx="132844" cy="129154"/>
      </dsp:txXfrm>
    </dsp:sp>
    <dsp:sp modelId="{6A5CF2F6-25D3-4CB5-83C5-77551ECE7E88}">
      <dsp:nvSpPr>
        <dsp:cNvPr id="0" name=""/>
        <dsp:cNvSpPr/>
      </dsp:nvSpPr>
      <dsp:spPr>
        <a:xfrm>
          <a:off x="1435089" y="738443"/>
          <a:ext cx="3913391" cy="49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2. קשרים פיזיים מוחשיים בין אירועים מרוחקים זה מזה 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9500" y="752854"/>
        <a:ext cx="3884569" cy="463193"/>
      </dsp:txXfrm>
    </dsp:sp>
    <dsp:sp modelId="{0A97AD97-BDE2-499F-BD9F-A3862174F6FB}">
      <dsp:nvSpPr>
        <dsp:cNvPr id="0" name=""/>
        <dsp:cNvSpPr/>
      </dsp:nvSpPr>
      <dsp:spPr>
        <a:xfrm rot="5400000">
          <a:off x="3299532" y="1242759"/>
          <a:ext cx="184505" cy="221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25363" y="1261210"/>
        <a:ext cx="132844" cy="129154"/>
      </dsp:txXfrm>
    </dsp:sp>
    <dsp:sp modelId="{E391057C-9A37-44A1-A702-27998117FAB9}">
      <dsp:nvSpPr>
        <dsp:cNvPr id="0" name=""/>
        <dsp:cNvSpPr/>
      </dsp:nvSpPr>
      <dsp:spPr>
        <a:xfrm>
          <a:off x="1435089" y="1476466"/>
          <a:ext cx="3913391" cy="49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3. קשרי סיבה שנוגעים למטרות, לרגשות ולרצונות של דמות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9500" y="1490877"/>
        <a:ext cx="3884569" cy="463193"/>
      </dsp:txXfrm>
    </dsp:sp>
    <dsp:sp modelId="{5C61D532-B737-4476-A313-7EAC5DD970BE}">
      <dsp:nvSpPr>
        <dsp:cNvPr id="0" name=""/>
        <dsp:cNvSpPr/>
      </dsp:nvSpPr>
      <dsp:spPr>
        <a:xfrm rot="5400000">
          <a:off x="3299532" y="1980782"/>
          <a:ext cx="184505" cy="221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25363" y="1999233"/>
        <a:ext cx="132844" cy="129154"/>
      </dsp:txXfrm>
    </dsp:sp>
    <dsp:sp modelId="{CBE3A782-B7C7-4F20-9D2D-F0DDE7C81C94}">
      <dsp:nvSpPr>
        <dsp:cNvPr id="0" name=""/>
        <dsp:cNvSpPr/>
      </dsp:nvSpPr>
      <dsp:spPr>
        <a:xfrm>
          <a:off x="1435089" y="2214489"/>
          <a:ext cx="3913391" cy="49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4. קשרים היררכיים ותמטיים בין אשכולות של אירועים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9500" y="2228900"/>
        <a:ext cx="3884569" cy="463193"/>
      </dsp:txXfrm>
    </dsp:sp>
    <dsp:sp modelId="{90ACBE7F-6D91-4201-8FCA-15B4999658A5}">
      <dsp:nvSpPr>
        <dsp:cNvPr id="0" name=""/>
        <dsp:cNvSpPr/>
      </dsp:nvSpPr>
      <dsp:spPr>
        <a:xfrm rot="5400000">
          <a:off x="3299532" y="2718804"/>
          <a:ext cx="184505" cy="221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25363" y="2737255"/>
        <a:ext cx="132844" cy="129154"/>
      </dsp:txXfrm>
    </dsp:sp>
    <dsp:sp modelId="{840D68A8-4535-4845-8CCB-0FB1B4F579FA}">
      <dsp:nvSpPr>
        <dsp:cNvPr id="0" name=""/>
        <dsp:cNvSpPr/>
      </dsp:nvSpPr>
      <dsp:spPr>
        <a:xfrm>
          <a:off x="1435089" y="2952512"/>
          <a:ext cx="3913391" cy="49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5. תרגום התמה (הנושא המרכזי) של הסיפור ללקח או למוסר השכל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9500" y="2966923"/>
        <a:ext cx="3884569" cy="463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1A223-6008-404C-8E87-3E0E34B65F3A}">
      <dsp:nvSpPr>
        <dsp:cNvPr id="0" name=""/>
        <dsp:cNvSpPr/>
      </dsp:nvSpPr>
      <dsp:spPr>
        <a:xfrm>
          <a:off x="2553643" y="7972"/>
          <a:ext cx="1493257" cy="346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מיומנויות שפה בסיסיות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63806" y="18135"/>
        <a:ext cx="1472931" cy="326652"/>
      </dsp:txXfrm>
    </dsp:sp>
    <dsp:sp modelId="{8F66A6B0-A831-4C45-A6BE-9885DB739B9E}">
      <dsp:nvSpPr>
        <dsp:cNvPr id="0" name=""/>
        <dsp:cNvSpPr/>
      </dsp:nvSpPr>
      <dsp:spPr>
        <a:xfrm rot="5400000">
          <a:off x="3135257" y="419280"/>
          <a:ext cx="278003" cy="212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/>
        </a:p>
      </dsp:txBody>
      <dsp:txXfrm rot="-5400000">
        <a:off x="3210494" y="386552"/>
        <a:ext cx="127529" cy="214239"/>
      </dsp:txXfrm>
    </dsp:sp>
    <dsp:sp modelId="{6A5CF2F6-25D3-4CB5-83C5-77551ECE7E88}">
      <dsp:nvSpPr>
        <dsp:cNvPr id="0" name=""/>
        <dsp:cNvSpPr/>
      </dsp:nvSpPr>
      <dsp:spPr>
        <a:xfrm>
          <a:off x="2591228" y="719712"/>
          <a:ext cx="1456367" cy="339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פענוח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1181" y="729665"/>
        <a:ext cx="1436461" cy="319911"/>
      </dsp:txXfrm>
    </dsp:sp>
    <dsp:sp modelId="{0A97AD97-BDE2-499F-BD9F-A3862174F6FB}">
      <dsp:nvSpPr>
        <dsp:cNvPr id="0" name=""/>
        <dsp:cNvSpPr/>
      </dsp:nvSpPr>
      <dsp:spPr>
        <a:xfrm rot="8460989">
          <a:off x="2868251" y="1152648"/>
          <a:ext cx="472392" cy="224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/>
        </a:p>
      </dsp:txBody>
      <dsp:txXfrm rot="10800000">
        <a:off x="2928142" y="1176379"/>
        <a:ext cx="404997" cy="134791"/>
      </dsp:txXfrm>
    </dsp:sp>
    <dsp:sp modelId="{E391057C-9A37-44A1-A702-27998117FAB9}">
      <dsp:nvSpPr>
        <dsp:cNvPr id="0" name=""/>
        <dsp:cNvSpPr/>
      </dsp:nvSpPr>
      <dsp:spPr>
        <a:xfrm>
          <a:off x="972468" y="1498768"/>
          <a:ext cx="2759800" cy="346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הבנת הנקרא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2631" y="1508931"/>
        <a:ext cx="2739474" cy="326652"/>
      </dsp:txXfrm>
    </dsp:sp>
    <dsp:sp modelId="{5C61D532-B737-4476-A313-7EAC5DD970BE}">
      <dsp:nvSpPr>
        <dsp:cNvPr id="0" name=""/>
        <dsp:cNvSpPr/>
      </dsp:nvSpPr>
      <dsp:spPr>
        <a:xfrm rot="3075754">
          <a:off x="831794" y="723168"/>
          <a:ext cx="1317960" cy="265190"/>
        </a:xfrm>
        <a:prstGeom prst="rightArrow">
          <a:avLst>
            <a:gd name="adj1" fmla="val 60000"/>
            <a:gd name="adj2" fmla="val 50000"/>
          </a:avLst>
        </a:prstGeom>
        <a:solidFill>
          <a:srgbClr val="AFC1F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/>
        </a:p>
      </dsp:txBody>
      <dsp:txXfrm rot="5400000">
        <a:off x="1386325" y="205534"/>
        <a:ext cx="159114" cy="1238403"/>
      </dsp:txXfrm>
    </dsp:sp>
    <dsp:sp modelId="{CBE3A782-B7C7-4F20-9D2D-F0DDE7C81C94}">
      <dsp:nvSpPr>
        <dsp:cNvPr id="0" name=""/>
        <dsp:cNvSpPr/>
      </dsp:nvSpPr>
      <dsp:spPr>
        <a:xfrm>
          <a:off x="436212" y="0"/>
          <a:ext cx="1492730" cy="290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מיומנויות הבנה</a:t>
          </a:r>
          <a:endParaRPr lang="he-I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727" y="8515"/>
        <a:ext cx="1475700" cy="27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b032f75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b032f75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41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81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38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024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87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450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75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125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b032f75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b032f75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44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77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4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13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9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ab032f75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ab032f75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b032f75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b032f75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3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 1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88575" y="188575"/>
            <a:ext cx="8772000" cy="4727400"/>
          </a:xfrm>
          <a:prstGeom prst="roundRect">
            <a:avLst>
              <a:gd name="adj" fmla="val 350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8368600" y="39025"/>
            <a:ext cx="696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1">
              <a:spcBef>
                <a:spcPts val="0"/>
              </a:spcBef>
              <a:spcAft>
                <a:spcPts val="0"/>
              </a:spcAft>
              <a:buSzPts val="2400"/>
              <a:buFont typeface="Assistant ExtraLight"/>
              <a:buNone/>
              <a:defRPr sz="24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8375675" y="29175"/>
            <a:ext cx="728400" cy="5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693998" y="178973"/>
            <a:ext cx="286200" cy="286200"/>
          </a:xfrm>
          <a:prstGeom prst="roundRect">
            <a:avLst>
              <a:gd name="adj" fmla="val 283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8606272" y="75005"/>
            <a:ext cx="286200" cy="286200"/>
          </a:xfrm>
          <a:prstGeom prst="roundRect">
            <a:avLst>
              <a:gd name="adj" fmla="val 28383"/>
            </a:avLst>
          </a:prstGeom>
          <a:solidFill>
            <a:srgbClr val="087B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7700" y="4652975"/>
            <a:ext cx="979500" cy="49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9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7BF8"/>
              </a:buClr>
              <a:buSzPts val="1800"/>
              <a:buFont typeface="Assistant ExtraLight"/>
              <a:buChar char="●"/>
              <a:defRPr sz="1800"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17500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87BF8"/>
              </a:buClr>
              <a:buSzPts val="1400"/>
              <a:buFont typeface="Assistant ExtraLight"/>
              <a:buChar char="○"/>
              <a:defRPr>
                <a:solidFill>
                  <a:schemeClr val="dk2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viewdoc/download?doi=10.1.1.319.2136&amp;rep=rep1&amp;type=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ixabay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Shutterstoc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88800" y="401150"/>
            <a:ext cx="8583900" cy="4453500"/>
          </a:xfrm>
          <a:prstGeom prst="roundRect">
            <a:avLst>
              <a:gd name="adj" fmla="val 5142"/>
            </a:avLst>
          </a:prstGeom>
          <a:solidFill>
            <a:srgbClr val="285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019300" y="1696891"/>
            <a:ext cx="47229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הערכת יכולות הבנה בקרב ילדים צעירים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Paul van den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Broek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Panayiota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Kendeou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Kathleen Kremer, Julie Lynch,  </a:t>
            </a:r>
          </a:p>
          <a:p>
            <a:pPr lvl="0" algn="ctr"/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Jason Butler, Mary Jane White, Elizabeth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Pugzles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Lorch</a:t>
            </a: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200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7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קישור לעיבוד</a:t>
            </a:r>
            <a:r>
              <a:rPr lang="he-IL" sz="17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e-IL" sz="17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מאמר מלא</a:t>
            </a:r>
            <a:endParaRPr sz="17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296633" y="357657"/>
            <a:ext cx="61094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פיתוח מיומנויות הבנה בקרב ילדים בגיל הגן</a:t>
            </a:r>
            <a:endParaRPr sz="3000" dirty="0">
              <a:solidFill>
                <a:srgbClr val="2857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637953" y="1378744"/>
            <a:ext cx="776814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ראוי לפתח את מיומנויות ההבנה בד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בד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עם פיתוח מיומנות האוריינות הבסיסיות (דוגמת מודעות פונולוגית, 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ידע אותיות, זיהוי אות/מילה, אוצר מילים), ואין להמתין עד שהילדים ישלטו במיומנויות האוריינות הבסיסיות.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2296633" y="2706717"/>
            <a:ext cx="5407462" cy="1897100"/>
            <a:chOff x="1619100" y="2552006"/>
            <a:chExt cx="5407462" cy="1897100"/>
          </a:xfrm>
        </p:grpSpPr>
        <p:graphicFrame>
          <p:nvGraphicFramePr>
            <p:cNvPr id="12" name="דיאגרמה 11"/>
            <p:cNvGraphicFramePr/>
            <p:nvPr>
              <p:extLst>
                <p:ext uri="{D42A27DB-BD31-4B8C-83A1-F6EECF244321}">
                  <p14:modId xmlns:p14="http://schemas.microsoft.com/office/powerpoint/2010/main" val="3613001114"/>
                </p:ext>
              </p:extLst>
            </p:nvPr>
          </p:nvGraphicFramePr>
          <p:xfrm>
            <a:off x="1619100" y="2603359"/>
            <a:ext cx="4451692" cy="18457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" name="קבוצה 15"/>
            <p:cNvGrpSpPr/>
            <p:nvPr/>
          </p:nvGrpSpPr>
          <p:grpSpPr>
            <a:xfrm rot="18471260">
              <a:off x="5351537" y="3328062"/>
              <a:ext cx="1812901" cy="329159"/>
              <a:chOff x="2916110" y="694378"/>
              <a:chExt cx="390325" cy="41335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חץ ימינה 16"/>
              <p:cNvSpPr/>
              <p:nvPr/>
            </p:nvSpPr>
            <p:spPr>
              <a:xfrm rot="8460989">
                <a:off x="2916110" y="774634"/>
                <a:ext cx="390325" cy="3331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חץ ימינה 4"/>
              <p:cNvSpPr txBox="1"/>
              <p:nvPr/>
            </p:nvSpPr>
            <p:spPr>
              <a:xfrm rot="19260989">
                <a:off x="2966889" y="694378"/>
                <a:ext cx="322930" cy="134791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900" kern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מלבן 13"/>
            <p:cNvSpPr/>
            <p:nvPr/>
          </p:nvSpPr>
          <p:spPr>
            <a:xfrm>
              <a:off x="6367407" y="2552006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rtl="1"/>
              <a:r>
                <a:rPr lang="he-IL" sz="12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גיל / זמן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3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360967" y="1128631"/>
            <a:ext cx="7045133" cy="38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לאור כל זאת, מתעורר צורך בכלי מהימן, אותנטי ובר-תוקף להערכת מיומנות ההבנה בילדים צעירים.</a:t>
            </a:r>
          </a:p>
        </p:txBody>
      </p:sp>
      <p:pic>
        <p:nvPicPr>
          <p:cNvPr id="11266" name="Picture 2" descr="http://fotoindex.cet.ac.il/fotoweb/cache/5000/CopyRights/2020/shutterstock_534225538.t5fe81fe7.m600.x0QIFmc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15" y="1708997"/>
            <a:ext cx="3517235" cy="28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9;p15"/>
          <p:cNvSpPr txBox="1">
            <a:spLocks noGrp="1"/>
          </p:cNvSpPr>
          <p:nvPr>
            <p:ph type="title"/>
          </p:nvPr>
        </p:nvSpPr>
        <p:spPr>
          <a:xfrm>
            <a:off x="2296633" y="357657"/>
            <a:ext cx="61094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צורך בכלי להערכת הבנה בילדים צעירים</a:t>
            </a:r>
            <a:endParaRPr sz="3000" dirty="0">
              <a:solidFill>
                <a:srgbClr val="285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296633" y="357657"/>
            <a:ext cx="61094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שלושה עקרונות להערכה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360967" y="1378744"/>
            <a:ext cx="7045133" cy="2967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התפתחות משמעותית של מיומנויות הבנה מתרחשת בשנים שלפני הלימודים בבית הספר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ולכן אין לדחות את הוראת ההבנה והערכת ההבנה לתחילת הלימודים בבית הספר היסודי.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הערכת הבנה בגיל הגן מתבססת על הקשרים שאינם כתובים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כיוון שילדים עוברים תהליכי הבנה דומים לאלה של מבוגרים במדיות שונות, אפשר להעריך את ההבנה שלהם בתמונות ובסרטוני וידאו.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הערכה מתמקדת ברצף ההתפתחות של מיומנויות ההבנה ולא בממד אחד או בציון אחד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הערכה ראויה של מיומנויות הבנה בודקת לא רק את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מספר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הקשרים שילדים מזהים אלא גם את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סוג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הקשרים (עם ההתפתחות בהבנה ילדים מסוגלים לזהות קשרים מורכבים יותר). </a:t>
            </a:r>
          </a:p>
        </p:txBody>
      </p:sp>
    </p:spTree>
    <p:extLst>
      <p:ext uri="{BB962C8B-B14F-4D97-AF65-F5344CB8AC3E}">
        <p14:creationId xmlns:p14="http://schemas.microsoft.com/office/powerpoint/2010/main" val="408646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4395" y="357657"/>
            <a:ext cx="7711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שיטה להערכת ההבנה </a:t>
            </a:r>
            <a:r>
              <a:rPr lang="he-IL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על בסיס שלושת העקרונות להערכה</a:t>
            </a:r>
            <a:endParaRPr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622544" y="1378744"/>
            <a:ext cx="678355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שימוש בסיפורים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כיוון שהם מכילים קשרים בכל רמות המורכבות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צפייה בסיפורים בתוכניות טלוויזיה והאזנה לסיפורים מוקלטים =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הקשרים לא כתובים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המתאימים לילדים צעירים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הבחנה בין רכיבי סיפורים עם קשרי סיבה רבים לבין רכיבים שיש להם מעט קשרי סיבה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שאלות הבנה על בסיס שתי רמות מורכבות של קשרים לוגיים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קשרים בסיסיים – קשר סיבה בין אירועים שקרו בסמיכות זה לזה בסיפור</a:t>
            </a:r>
          </a:p>
          <a:p>
            <a:pPr marL="57150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קשרים מורכבים – </a:t>
            </a:r>
          </a:p>
          <a:p>
            <a:pPr marL="914400" lvl="2" indent="288925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קשרי סיבה מרוחקים זה מזה בסיפור</a:t>
            </a:r>
          </a:p>
          <a:p>
            <a:pPr marL="914400" lvl="2" indent="288925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קשרים פנימיים הקשורים למטרות של גיבור הסיפור</a:t>
            </a:r>
          </a:p>
          <a:p>
            <a:pPr marL="914400" lvl="2" indent="288925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קשרים תמטיים</a:t>
            </a:r>
          </a:p>
        </p:txBody>
      </p:sp>
    </p:spTree>
    <p:extLst>
      <p:ext uri="{BB962C8B-B14F-4D97-AF65-F5344CB8AC3E}">
        <p14:creationId xmlns:p14="http://schemas.microsoft.com/office/powerpoint/2010/main" val="67578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4395" y="357657"/>
            <a:ext cx="7711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בדיקת תקפותו של כלי ההערכה</a:t>
            </a:r>
            <a:endParaRPr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3416595" y="1378744"/>
            <a:ext cx="498950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כדי לחקור את תקפותו של כלי ההערכה, התבקשו הילדים הנבדקים 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לצפות בשתי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תוכניות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טלוויזיה ולהאזין לסיפורים מוקלטים, 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ואז להשלים משימות המבוססות על זיכרון ולהשיב על שאלות.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המטרות:</a:t>
            </a:r>
          </a:p>
          <a:p>
            <a:pPr marL="342900" indent="-342900" algn="r" rtl="1" fontAlgn="base"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לגלות אם ביצועי הילדים בשתי המדיות אחידים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ואם התנהגותם תואמת את הדפוסים שנמצאו במחקרים קודמים. </a:t>
            </a:r>
          </a:p>
          <a:p>
            <a:pPr marL="342900" indent="-342900" algn="r" rtl="1" fontAlgn="base">
              <a:buFont typeface="+mj-lt"/>
              <a:buAutoNum type="arabicPeriod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 fontAlgn="base"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לעקוב אחר הילדים לאורך זמן ולבדוק אם ציוני ההבנה שלהם כשהיו בגן ניבאו את רמת הבנת הנקרא שלהם כמה שנים לאחר מכן. 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http://fotoindex.cet.ac.il/fotoweb/cache/5000/CopyRights/2021/shutterstock_55821295.t60b36ab0.m800.xSu_NRz5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2490649"/>
            <a:ext cx="3349349" cy="24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1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4395" y="357657"/>
            <a:ext cx="7711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ממצאי המחקר על תקפותו של כלי ההערכה</a:t>
            </a:r>
            <a:endParaRPr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622544" y="1378744"/>
            <a:ext cx="6783556" cy="2321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זכירת הסיפור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כמו במחקרים קודמים, ככל שהיו לרכיב בסיפור יותר קשרי סיבה,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כך זכרו אותו לעיתים קרובות יותר – גם בסיפורים הטלוויזיוניים וגם בסיפורים המוקלטים.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 היה הבדל בין הצפייה לבין ההאזנה באשר לכמות המידע שהילדים זכרו.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 היה הבדל בין הצפייה להאזנה גם כשהובאו בחשבון מיומנויות האוריינות הבסיסיות.</a:t>
            </a:r>
          </a:p>
        </p:txBody>
      </p:sp>
    </p:spTree>
    <p:extLst>
      <p:ext uri="{BB962C8B-B14F-4D97-AF65-F5344CB8AC3E}">
        <p14:creationId xmlns:p14="http://schemas.microsoft.com/office/powerpoint/2010/main" val="33195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4395" y="357657"/>
            <a:ext cx="7711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ממצאי המחקר על תקפותו של כלי ההערכה</a:t>
            </a:r>
            <a:endParaRPr dirty="0">
              <a:solidFill>
                <a:srgbClr val="28578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616815" y="1380329"/>
            <a:ext cx="678355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ניבוי הבנת הנקרא בגיל מאוחר יותר – אותם הילדים נבדקו שוב כשהגיעו לכיתה ב'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מהתוצאות עלה כי הערכת ההבנה בגיל הגן באמצעות הסיפורים הטלוויזיוניים </a:t>
            </a:r>
            <a:br>
              <a:rPr lang="en-US" dirty="0"/>
            </a:br>
            <a:r>
              <a:rPr lang="he-IL" dirty="0"/>
              <a:t>ניבאו את הבנת הנקרא בכיתה ב'.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גם בתחום זה נמצא כי לא הייתה השפעה של מיומנויות האוריינות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הבסיסיות על ביצועי הבנת הנקרא של הילדים.</a:t>
            </a:r>
          </a:p>
        </p:txBody>
      </p:sp>
      <p:pic>
        <p:nvPicPr>
          <p:cNvPr id="17410" name="Picture 2" descr="http://fotoindex.cet.ac.il/fotoweb/cache/5000/CopyRights/2021/shutterstock_70173967.t60863f4f.m800.xlOJG0nF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" y="2638626"/>
            <a:ext cx="3409024" cy="22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4395" y="357657"/>
            <a:ext cx="7711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השלכות תוצאות המחקר על הערכת הבנה</a:t>
            </a:r>
            <a:endParaRPr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588335" y="1378744"/>
            <a:ext cx="781776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יש חשיבות לפיתוח כלים להערכת הבנה בקרב ילדים צעירים ואין להסתפק בהערכת המיומנויות הבסיסיות בלבד. הערכה בקרב ילדים צעירים מתאפשרת בעזרת חומרים שאינם כתובים, כגון סיפורים טלוויזיוניים ותמונות.  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הערכת הבנה צריכה להתמקד במבנה של הייצוג המנטלי של הטקסט.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הדגש בהערכה צריך להיות לא רק על ה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כמות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אלא גם על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איכות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הזכירה והתשובות לשאלות.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במילים אחרות, יש להביא בחשבון את ההתפתחות –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בזכירת אירועים ועובדות שיש ביניהם קשרים מורכבים (ולא להסתפק בספירת האירועים והעובדות שהילד זכר)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ביכולת להשיב על שאלות על קשרים מורכבים יותר (ולא רק לשאול עוד ועוד שאלות על קשרים פשוטים)</a:t>
            </a:r>
          </a:p>
        </p:txBody>
      </p:sp>
    </p:spTree>
    <p:extLst>
      <p:ext uri="{BB962C8B-B14F-4D97-AF65-F5344CB8AC3E}">
        <p14:creationId xmlns:p14="http://schemas.microsoft.com/office/powerpoint/2010/main" val="227298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88800" y="401150"/>
            <a:ext cx="8583900" cy="4453500"/>
          </a:xfrm>
          <a:prstGeom prst="roundRect">
            <a:avLst>
              <a:gd name="adj" fmla="val 5142"/>
            </a:avLst>
          </a:prstGeom>
          <a:solidFill>
            <a:srgbClr val="285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019299" y="2366305"/>
            <a:ext cx="4722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סוף</a:t>
            </a: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3597484" y="4216375"/>
            <a:ext cx="156653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זכויות יוצרים:</a:t>
            </a:r>
          </a:p>
          <a:p>
            <a:pPr algn="ctr" rtl="1"/>
            <a:r>
              <a:rPr lang="he-IL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התמונה בשקופית 3 –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Pixabay.com</a:t>
            </a:r>
            <a:b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שאר התמונות –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Shutterstock.com</a:t>
            </a:r>
            <a:r>
              <a:rPr lang="he-IL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20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מטרות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3207026" y="930357"/>
            <a:ext cx="51990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להסביר את תהליך התפתחות מיומנויות ההבנה של ילדים צעירים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לדון בכמה דרכים אפשריות להעריך את מיומנויות ההבנה של ילדים צעירים </a:t>
            </a:r>
            <a:endParaRPr lang="he-IL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http://fotoindex.cet.ac.il/fotoweb/cache/5000/CopyRights/2020/shutterstock_78838210.t5fe1c981.m600.xz8mTIEM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26" y="1884464"/>
            <a:ext cx="2143633" cy="30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כיצד מבוגרים מיומנים מבינים טקסטים?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4843670" y="930357"/>
            <a:ext cx="3562430" cy="893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הם מזהים קשרים בעלי משמעות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הם נעזרים בייצוגי רשת</a:t>
            </a:r>
            <a:endParaRPr lang="he-IL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Girl, Reading, Lake, Park, Relaxation, Leisure,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0" y="2282276"/>
            <a:ext cx="3682685" cy="26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כיצד מבוגרים מיומנים מבינים טקסטים?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1888435" y="1378744"/>
            <a:ext cx="651766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שני קשרים חשובים במיוחד: קשר של סיבה וקשר של אזכור</a:t>
            </a:r>
          </a:p>
          <a:p>
            <a:pPr marL="460375" indent="-1714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בין שני המשפטים האלה יש קשר של סיבה: 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ג'ון הפיל את קליפת הבננה על הרצפה. 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מארי נפלה על הגב. </a:t>
            </a:r>
          </a:p>
          <a:p>
            <a:pPr algn="r" rtl="1">
              <a:lnSpc>
                <a:spcPct val="2000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5" indent="-1714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בין שני המשפטים האלה יש גם קשר של סיבה וגם קשר של אזכור: 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הגברת נתנה למלצר 100 ש"ח.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הוא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שב כדי להחזיר לה את העודף. </a:t>
            </a:r>
          </a:p>
        </p:txBody>
      </p:sp>
      <p:sp>
        <p:nvSpPr>
          <p:cNvPr id="6" name="Google Shape;69;p15"/>
          <p:cNvSpPr txBox="1">
            <a:spLocks/>
          </p:cNvSpPr>
          <p:nvPr/>
        </p:nvSpPr>
        <p:spPr>
          <a:xfrm>
            <a:off x="2580400" y="930357"/>
            <a:ext cx="58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algn="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זיהוי קשרים בעלי משמעות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 descr="http://fotoindex.cet.ac.il/fotoweb/cache/5000/CopyRights/2020/shutterstock_1292110294.t5d789c2a.m600.xpuiCtJQ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8" y="1525419"/>
            <a:ext cx="2644332" cy="23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2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כיצד מבוגרים מיומנים מבינים טקסטים?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976277" y="1378744"/>
            <a:ext cx="7429823" cy="3247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יש שני סוגי תהליכים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שמתרחשים כאשר מבוגרים מיומנים קוראים טקסט: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א. תהליך אוטומטי, חסר מאמץ ומהיר, אשר לרוב מתרחש בלי שהקורא מודע אליו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, למשל בדוגמה: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ג'ון הפיל את קליפת הבננה על הרצפה. 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מארי נפלה על הגב. </a:t>
            </a:r>
          </a:p>
          <a:p>
            <a:pPr marL="288925" algn="r" rtl="1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 algn="r" rtl="1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 algn="r" rtl="1">
              <a:lnSpc>
                <a:spcPct val="200000"/>
              </a:lnSpc>
            </a:pP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ב. תהליך אסטרטגי, מאומץ ואיטי, אשר דורש תשומת לב מודעת של הקורא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, למשל בדוגמה:</a:t>
            </a:r>
          </a:p>
          <a:p>
            <a:pPr algn="r" rtl="1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	הירח מפעיל כוח משיכה על כדור הארץ, 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ובכך תורם להמשך קיום על כדור הארץ*. 	</a:t>
            </a: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1100" dirty="0">
                <a:latin typeface="Calibri" panose="020F0502020204030204" pitchFamily="34" charset="0"/>
                <a:cs typeface="Calibri" panose="020F0502020204030204" pitchFamily="34" charset="0"/>
              </a:rPr>
              <a:t>*הקשר בין הירח לבין המשך קיום על כדור הארץ אינו אוטומטי, והוא מצריך מאמץ מסוים וידע מוקדם שיובילו בסופו של דבר 	למסקנה שגאות ושפל הם </a:t>
            </a:r>
            <a:r>
              <a:rPr lang="he-I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החולייה</a:t>
            </a:r>
            <a:r>
              <a:rPr lang="he-IL" sz="1100" dirty="0">
                <a:latin typeface="Calibri" panose="020F0502020204030204" pitchFamily="34" charset="0"/>
                <a:cs typeface="Calibri" panose="020F0502020204030204" pitchFamily="34" charset="0"/>
              </a:rPr>
              <a:t> החסרה בקשר הסיבה.</a:t>
            </a:r>
          </a:p>
        </p:txBody>
      </p:sp>
      <p:sp>
        <p:nvSpPr>
          <p:cNvPr id="6" name="Google Shape;69;p15"/>
          <p:cNvSpPr txBox="1">
            <a:spLocks/>
          </p:cNvSpPr>
          <p:nvPr/>
        </p:nvSpPr>
        <p:spPr>
          <a:xfrm>
            <a:off x="2580400" y="930357"/>
            <a:ext cx="58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algn="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זיהוי קשרים בעלי משמעות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5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כיצד מבוגרים מיומנים מבינים טקסטים?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6" name="Google Shape;69;p15"/>
          <p:cNvSpPr txBox="1">
            <a:spLocks/>
          </p:cNvSpPr>
          <p:nvPr/>
        </p:nvSpPr>
        <p:spPr>
          <a:xfrm>
            <a:off x="2580400" y="930357"/>
            <a:ext cx="58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 ExtraLight"/>
              <a:buNone/>
              <a:defRPr sz="2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algn="r"/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היעזרות בייצוגי רשת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4750755" y="1378744"/>
            <a:ext cx="3655345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קוראים מבוגרים מיומנים יוצרים רשתות סמנטיות של האירועים והעובדות בטקסטים שהם קוראים.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ככל שלאירוע או עובדה בטקסט יש קשרים רבים יותר, הוא נתפס כחשוב יותר וקל יותר לזכור אותו.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הקוראים מודעים לקשר בין אירועים ועובדות בטקסט אם יש ביניהם קשר של משמעות, גם במקרה שהם לא סמוכים זה לזה בטקסט.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://fotoindex.cet.ac.il/fotoweb/cache/5000/CopyRights/2020/shutterstock_1044017923.t5fe97b83.m800.xFtgQhD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7" y="1728843"/>
            <a:ext cx="3930769" cy="26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6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79721" y="357657"/>
            <a:ext cx="76263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הבדלים בין ילדים בגיל הגן לבין ילדים בוגרים ומבוגרים</a:t>
            </a:r>
            <a:endParaRPr sz="3000" dirty="0">
              <a:solidFill>
                <a:srgbClr val="285788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54874"/>
              </p:ext>
            </p:extLst>
          </p:nvPr>
        </p:nvGraphicFramePr>
        <p:xfrm>
          <a:off x="912482" y="1285661"/>
          <a:ext cx="7349576" cy="27865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4788">
                  <a:extLst>
                    <a:ext uri="{9D8B030D-6E8A-4147-A177-3AD203B41FA5}">
                      <a16:colId xmlns:a16="http://schemas.microsoft.com/office/drawing/2014/main" val="1670382688"/>
                    </a:ext>
                  </a:extLst>
                </a:gridCol>
                <a:gridCol w="3674788">
                  <a:extLst>
                    <a:ext uri="{9D8B030D-6E8A-4147-A177-3AD203B41FA5}">
                      <a16:colId xmlns:a16="http://schemas.microsoft.com/office/drawing/2014/main" val="2647153757"/>
                    </a:ext>
                  </a:extLst>
                </a:gridCol>
              </a:tblGrid>
              <a:tr h="43323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ילדים בגיל הגן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ילדים בוגרים ומבוגרים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0706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מסוגלים לזהות קשרים בין אירועים מוחשיים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מסוגלים לזהות קשרים גם בין אירועים מופשטים</a:t>
                      </a:r>
                    </a:p>
                    <a:p>
                      <a:pPr algn="r" rtl="1"/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98961"/>
                  </a:ext>
                </a:extLst>
              </a:tr>
              <a:tr h="7562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מזהים קשרים בין אירועים חיצוניים </a:t>
                      </a:r>
                    </a:p>
                    <a:p>
                      <a:pPr algn="r" rtl="1"/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מסוגלים לזהות קשרים גם בין אירועים פנימיים כמו המטרות והרגשות של הדמויות 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61141"/>
                  </a:ext>
                </a:extLst>
              </a:tr>
              <a:tr h="85459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הסקת המסקנות שלהם מוגבלת בעיקר לזיהוי קשרים בין אירועים יחידים </a:t>
                      </a:r>
                      <a:endParaRPr lang="he-IL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מחברים בין קבוצות של אירועים (אפיזודות) </a:t>
                      </a:r>
                      <a:endParaRPr lang="he-IL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86799"/>
                  </a:ext>
                </a:extLst>
              </a:tr>
            </a:tbl>
          </a:graphicData>
        </a:graphic>
      </p:graphicFrame>
      <p:pic>
        <p:nvPicPr>
          <p:cNvPr id="9218" name="Picture 2" descr="http://fotoindex.cet.ac.il/fotoweb/cache/5000/CopyRights/2020/shutterstock_184959695.t5cf3f084.m600.xY-n07B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76" y="4268747"/>
            <a:ext cx="632771" cy="6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24" y="4070932"/>
            <a:ext cx="1268494" cy="830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85630" y="357656"/>
            <a:ext cx="8220470" cy="698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 שלבים ברצף ההתפתחות של סוגי הסקת המסקנות</a:t>
            </a:r>
            <a:endParaRPr sz="3000" dirty="0">
              <a:solidFill>
                <a:srgbClr val="2857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113018610"/>
              </p:ext>
            </p:extLst>
          </p:nvPr>
        </p:nvGraphicFramePr>
        <p:xfrm>
          <a:off x="1316590" y="1254003"/>
          <a:ext cx="6783571" cy="344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תהליכי הבנה בקרב ילדים בגיל הגן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E83C-2B25-4976-96BE-7D7BE5DA36C6}"/>
              </a:ext>
            </a:extLst>
          </p:cNvPr>
          <p:cNvSpPr txBox="1"/>
          <p:nvPr/>
        </p:nvSpPr>
        <p:spPr>
          <a:xfrm>
            <a:off x="4750755" y="1378744"/>
            <a:ext cx="3655345" cy="13501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ילדים בגיל הגן עוברים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אותם תהליכי הבנה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כמו חבריהם הבוגרים יותר, אולם הרשתות שלהם מפותחות פחות מאשר של ילדים בוגרים יותר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או מאלה של מבוגרים.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://fotoindex.cet.ac.il/fotoweb/cache/5000/CopyRights/2020/shutterstock_280370441.t5f3baa77.m800.xDcEaRKd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8" y="1378744"/>
            <a:ext cx="4232417" cy="282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240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02782ECC6F74B9C2C1CC01F2BA25F" ma:contentTypeVersion="11" ma:contentTypeDescription="Create a new document." ma:contentTypeScope="" ma:versionID="871595661660a9151827360f77748a94">
  <xsd:schema xmlns:xsd="http://www.w3.org/2001/XMLSchema" xmlns:xs="http://www.w3.org/2001/XMLSchema" xmlns:p="http://schemas.microsoft.com/office/2006/metadata/properties" xmlns:ns2="e80b6979-5646-4e71-8be2-624790abfb1c" xmlns:ns3="3715777f-8981-461c-804d-afa93fd342d3" targetNamespace="http://schemas.microsoft.com/office/2006/metadata/properties" ma:root="true" ma:fieldsID="3136ad4c79696929693e45ca7d3c4da8" ns2:_="" ns3:_="">
    <xsd:import namespace="e80b6979-5646-4e71-8be2-624790abfb1c"/>
    <xsd:import namespace="3715777f-8981-461c-804d-afa93fd3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b6979-5646-4e71-8be2-624790abf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777f-8981-461c-804d-afa93fd34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CB3B8D-5D66-4B29-A000-7FD55CBC2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b6979-5646-4e71-8be2-624790abfb1c"/>
    <ds:schemaRef ds:uri="3715777f-8981-461c-804d-afa93fd3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CED637-3C91-4161-A2E8-5C4FC327D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E6F64-8257-4F2B-AB5D-114DCF8361F7}">
  <ds:schemaRefs>
    <ds:schemaRef ds:uri="http://purl.org/dc/elements/1.1/"/>
    <ds:schemaRef ds:uri="http://schemas.microsoft.com/office/2006/metadata/properties"/>
    <ds:schemaRef ds:uri="e80b6979-5646-4e71-8be2-624790abfb1c"/>
    <ds:schemaRef ds:uri="3715777f-8981-461c-804d-afa93fd342d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17585</TotalTime>
  <Words>1099</Words>
  <Application>Microsoft Office PowerPoint</Application>
  <PresentationFormat>‫הצגה על המסך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Wingdings</vt:lpstr>
      <vt:lpstr>Arial</vt:lpstr>
      <vt:lpstr>Assistant ExtraLight</vt:lpstr>
      <vt:lpstr>Calibri</vt:lpstr>
      <vt:lpstr>Simple Light</vt:lpstr>
      <vt:lpstr>מצגת של PowerPoint‏</vt:lpstr>
      <vt:lpstr>מטרות</vt:lpstr>
      <vt:lpstr>כיצד מבוגרים מיומנים מבינים טקסטים?</vt:lpstr>
      <vt:lpstr>כיצד מבוגרים מיומנים מבינים טקסטים?</vt:lpstr>
      <vt:lpstr>כיצד מבוגרים מיומנים מבינים טקסטים?</vt:lpstr>
      <vt:lpstr>כיצד מבוגרים מיומנים מבינים טקסטים?</vt:lpstr>
      <vt:lpstr>הבדלים בין ילדים בגיל הגן לבין ילדים בוגרים ומבוגרים</vt:lpstr>
      <vt:lpstr> שלבים ברצף ההתפתחות של סוגי הסקת המסקנות</vt:lpstr>
      <vt:lpstr>תהליכי הבנה בקרב ילדים בגיל הגן</vt:lpstr>
      <vt:lpstr>פיתוח מיומנויות הבנה בקרב ילדים בגיל הגן</vt:lpstr>
      <vt:lpstr>צורך בכלי להערכת הבנה בילדים צעירים</vt:lpstr>
      <vt:lpstr>שלושה עקרונות להערכה</vt:lpstr>
      <vt:lpstr>שיטה להערכת ההבנה על בסיס שלושת העקרונות להערכה</vt:lpstr>
      <vt:lpstr>בדיקת תקפותו של כלי ההערכה</vt:lpstr>
      <vt:lpstr>ממצאי המחקר על תקפותו של כלי ההערכה</vt:lpstr>
      <vt:lpstr>ממצאי המחקר על תקפותו של כלי ההערכה</vt:lpstr>
      <vt:lpstr>השלכות תוצאות המחקר על הערכת הבנה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 Livne</dc:creator>
  <cp:lastModifiedBy>Tal Livne</cp:lastModifiedBy>
  <cp:revision>69</cp:revision>
  <dcterms:modified xsi:type="dcterms:W3CDTF">2022-04-04T08:19:50Z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0x010100CDB02782ECC6F74B9C2C1CC01F2BA25F</vt:lpwstr>
  </property>
</Properties>
</file>