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3" r:id="rId1"/>
  </p:sldMasterIdLst>
  <p:notesMasterIdLst>
    <p:notesMasterId r:id="rId20"/>
  </p:notesMasterIdLst>
  <p:handoutMasterIdLst>
    <p:handoutMasterId r:id="rId21"/>
  </p:handoutMasterIdLst>
  <p:sldIdLst>
    <p:sldId id="257" r:id="rId2"/>
    <p:sldId id="262" r:id="rId3"/>
    <p:sldId id="264" r:id="rId4"/>
    <p:sldId id="269" r:id="rId5"/>
    <p:sldId id="268" r:id="rId6"/>
    <p:sldId id="263" r:id="rId7"/>
    <p:sldId id="265" r:id="rId8"/>
    <p:sldId id="274" r:id="rId9"/>
    <p:sldId id="273" r:id="rId10"/>
    <p:sldId id="266" r:id="rId11"/>
    <p:sldId id="267" r:id="rId12"/>
    <p:sldId id="271" r:id="rId13"/>
    <p:sldId id="270" r:id="rId14"/>
    <p:sldId id="272" r:id="rId15"/>
    <p:sldId id="275" r:id="rId16"/>
    <p:sldId id="276" r:id="rId17"/>
    <p:sldId id="277" r:id="rId18"/>
    <p:sldId id="278" r:id="rId19"/>
  </p:sldIdLst>
  <p:sldSz cx="12192000" cy="6858000"/>
  <p:notesSz cx="6858000" cy="9144000"/>
  <p:defaultTextStyle>
    <a:defPPr algn="r" rtl="1">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13" autoAdjust="0"/>
    <p:restoredTop sz="94660"/>
  </p:normalViewPr>
  <p:slideViewPr>
    <p:cSldViewPr snapToGrid="0">
      <p:cViewPr varScale="1">
        <p:scale>
          <a:sx n="115" d="100"/>
          <a:sy n="115" d="100"/>
        </p:scale>
        <p:origin x="372" y="84"/>
      </p:cViewPr>
      <p:guideLst/>
    </p:cSldViewPr>
  </p:slideViewPr>
  <p:notesTextViewPr>
    <p:cViewPr>
      <p:scale>
        <a:sx n="1" d="1"/>
        <a:sy n="1" d="1"/>
      </p:scale>
      <p:origin x="0" y="0"/>
    </p:cViewPr>
  </p:notesTextViewPr>
  <p:notesViewPr>
    <p:cSldViewPr snapToGrid="0">
      <p:cViewPr varScale="1">
        <p:scale>
          <a:sx n="120" d="100"/>
          <a:sy n="120" d="100"/>
        </p:scale>
        <p:origin x="504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algn="r" rtl="1"/>
            <a:endParaRPr lang="en-US" dirty="0"/>
          </a:p>
        </p:txBody>
      </p:sp>
      <p:sp>
        <p:nvSpPr>
          <p:cNvPr id="3" name="מציין מיקום של תאריך 2"/>
          <p:cNvSpPr>
            <a:spLocks noGrp="1"/>
          </p:cNvSpPr>
          <p:nvPr>
            <p:ph type="dt" sz="quarter" idx="1"/>
          </p:nvPr>
        </p:nvSpPr>
        <p:spPr>
          <a:xfrm flipH="1">
            <a:off x="1587" y="0"/>
            <a:ext cx="2971800" cy="458788"/>
          </a:xfrm>
          <a:prstGeom prst="rect">
            <a:avLst/>
          </a:prstGeom>
        </p:spPr>
        <p:txBody>
          <a:bodyPr vert="horz" lIns="91440" tIns="45720" rIns="91440" bIns="45720" rtlCol="1"/>
          <a:lstStyle>
            <a:lvl1pPr algn="r" rtl="1">
              <a:defRPr sz="1200"/>
            </a:lvl1pPr>
          </a:lstStyle>
          <a:p>
            <a:pPr algn="l" rtl="1"/>
            <a:fld id="{A19057D7-29C8-4098-AA5A-D5B5080A0273}" type="datetime1">
              <a:rPr lang="he-IL" smtClean="0"/>
              <a:t>כ"ג/אייר/תשפ"ה</a:t>
            </a:fld>
            <a:endParaRPr lang="en-US" dirty="0"/>
          </a:p>
        </p:txBody>
      </p:sp>
      <p:sp>
        <p:nvSpPr>
          <p:cNvPr id="4" name="מציין מיקום של כותרת תחתונה 3"/>
          <p:cNvSpPr>
            <a:spLocks noGrp="1"/>
          </p:cNvSpPr>
          <p:nvPr>
            <p:ph type="ftr" sz="quarter" idx="2"/>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algn="r" rtl="1"/>
            <a:endParaRPr lang="en-US"/>
          </a:p>
        </p:txBody>
      </p:sp>
      <p:sp>
        <p:nvSpPr>
          <p:cNvPr id="5" name="מציין מיקום של מספר שקופית 4"/>
          <p:cNvSpPr>
            <a:spLocks noGrp="1"/>
          </p:cNvSpPr>
          <p:nvPr>
            <p:ph type="sldNum" sz="quarter" idx="3"/>
          </p:nvPr>
        </p:nvSpPr>
        <p:spPr>
          <a:xfrm flipH="1">
            <a:off x="1587" y="8685213"/>
            <a:ext cx="2971800" cy="458787"/>
          </a:xfrm>
          <a:prstGeom prst="rect">
            <a:avLst/>
          </a:prstGeom>
        </p:spPr>
        <p:txBody>
          <a:bodyPr vert="horz" lIns="91440" tIns="45720" rIns="91440" bIns="45720" rtlCol="1" anchor="b"/>
          <a:lstStyle>
            <a:lvl1pPr algn="r" rtl="1">
              <a:defRPr sz="1200"/>
            </a:lvl1pPr>
          </a:lstStyle>
          <a:p>
            <a:pPr algn="l" rtl="1"/>
            <a:fld id="{97ACF5E7-ACB0-497B-A8C6-F2E617B4631D}" type="slidenum">
              <a:rPr lang="en-US" smtClean="0"/>
              <a:pPr algn="l" rtl="1"/>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flipH="1">
            <a:off x="3886200" y="0"/>
            <a:ext cx="2971800" cy="458788"/>
          </a:xfrm>
          <a:prstGeom prst="rect">
            <a:avLst/>
          </a:prstGeom>
        </p:spPr>
        <p:txBody>
          <a:bodyPr vert="horz" lIns="91440" tIns="45720" rIns="91440" bIns="45720" rtlCol="1"/>
          <a:lstStyle>
            <a:lvl1pPr algn="r" rtl="1">
              <a:defRPr sz="1200"/>
            </a:lvl1pPr>
          </a:lstStyle>
          <a:p>
            <a:pPr rtl="1"/>
            <a:endParaRPr lang="en-US"/>
          </a:p>
        </p:txBody>
      </p:sp>
      <p:sp>
        <p:nvSpPr>
          <p:cNvPr id="3" name="מציין מיקום של תאריך 2"/>
          <p:cNvSpPr>
            <a:spLocks noGrp="1"/>
          </p:cNvSpPr>
          <p:nvPr>
            <p:ph type="dt" idx="1"/>
          </p:nvPr>
        </p:nvSpPr>
        <p:spPr>
          <a:xfrm flipH="1">
            <a:off x="1587" y="0"/>
            <a:ext cx="2971800" cy="458788"/>
          </a:xfrm>
          <a:prstGeom prst="rect">
            <a:avLst/>
          </a:prstGeom>
        </p:spPr>
        <p:txBody>
          <a:bodyPr vert="horz" lIns="91440" tIns="45720" rIns="91440" bIns="45720" rtlCol="1"/>
          <a:lstStyle>
            <a:lvl1pPr algn="r" rtl="1">
              <a:defRPr sz="1200"/>
            </a:lvl1pPr>
          </a:lstStyle>
          <a:p>
            <a:pPr rtl="1"/>
            <a:fld id="{487BAAEE-F7BD-4A16-8518-0FD93306B6A0}" type="datetime1">
              <a:rPr lang="he-IL" smtClean="0"/>
              <a:t>כ"ג/אייר/תשפ"ה</a:t>
            </a:fld>
            <a:endParaRPr lang="en-US"/>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pPr rtl="1"/>
            <a:endParaRPr lang="en-US"/>
          </a:p>
        </p:txBody>
      </p:sp>
      <p:sp>
        <p:nvSpPr>
          <p:cNvPr id="5" name="מציין מיקום של הערות 4"/>
          <p:cNvSpPr>
            <a:spLocks noGrp="1"/>
          </p:cNvSpPr>
          <p:nvPr>
            <p:ph type="body" sz="quarter" idx="3"/>
          </p:nvPr>
        </p:nvSpPr>
        <p:spPr>
          <a:xfrm flipH="1">
            <a:off x="685800" y="4400550"/>
            <a:ext cx="5486400" cy="3600450"/>
          </a:xfrm>
          <a:prstGeom prst="rect">
            <a:avLst/>
          </a:prstGeom>
        </p:spPr>
        <p:txBody>
          <a:bodyPr vert="horz" lIns="91440" tIns="45720" rIns="91440" bIns="45720" rtlCol="1"/>
          <a:lstStyle/>
          <a:p>
            <a:pPr lvl="0" rtl="1"/>
            <a:r>
              <a:rPr lang="he"/>
              <a:t>לחץ כדי לערוך סגנונות טקסט של תבנית בסיס</a:t>
            </a:r>
          </a:p>
          <a:p>
            <a:pPr lvl="1" rtl="1"/>
            <a:r>
              <a:rPr lang="he"/>
              <a:t>רמה שניה</a:t>
            </a:r>
          </a:p>
          <a:p>
            <a:pPr lvl="2" rtl="1"/>
            <a:r>
              <a:rPr lang="he"/>
              <a:t>רמה שלישית</a:t>
            </a:r>
          </a:p>
          <a:p>
            <a:pPr lvl="3" rtl="1"/>
            <a:r>
              <a:rPr lang="he"/>
              <a:t>רמה רביעית</a:t>
            </a:r>
          </a:p>
          <a:p>
            <a:pPr lvl="4" rtl="1"/>
            <a:r>
              <a:rPr lang="he"/>
              <a:t>רמה חמישית</a:t>
            </a:r>
          </a:p>
        </p:txBody>
      </p:sp>
      <p:sp>
        <p:nvSpPr>
          <p:cNvPr id="6" name="מציין מיקום של כותרת תחתונה 5"/>
          <p:cNvSpPr>
            <a:spLocks noGrp="1"/>
          </p:cNvSpPr>
          <p:nvPr>
            <p:ph type="ftr" sz="quarter" idx="4"/>
          </p:nvPr>
        </p:nvSpPr>
        <p:spPr>
          <a:xfrm flipH="1">
            <a:off x="3886200" y="8685213"/>
            <a:ext cx="2971800" cy="458787"/>
          </a:xfrm>
          <a:prstGeom prst="rect">
            <a:avLst/>
          </a:prstGeom>
        </p:spPr>
        <p:txBody>
          <a:bodyPr vert="horz" lIns="91440" tIns="45720" rIns="91440" bIns="45720" rtlCol="1" anchor="b"/>
          <a:lstStyle>
            <a:lvl1pPr algn="r" rtl="1">
              <a:defRPr sz="1200"/>
            </a:lvl1pPr>
          </a:lstStyle>
          <a:p>
            <a:pPr rtl="1"/>
            <a:endParaRPr lang="en-US"/>
          </a:p>
        </p:txBody>
      </p:sp>
      <p:sp>
        <p:nvSpPr>
          <p:cNvPr id="7" name="מציין מיקום של מספר שקופית 6"/>
          <p:cNvSpPr>
            <a:spLocks noGrp="1"/>
          </p:cNvSpPr>
          <p:nvPr>
            <p:ph type="sldNum" sz="quarter" idx="5"/>
          </p:nvPr>
        </p:nvSpPr>
        <p:spPr>
          <a:xfrm flipH="1">
            <a:off x="1587" y="8685213"/>
            <a:ext cx="2971800" cy="458787"/>
          </a:xfrm>
          <a:prstGeom prst="rect">
            <a:avLst/>
          </a:prstGeom>
        </p:spPr>
        <p:txBody>
          <a:bodyPr vert="horz" lIns="91440" tIns="45720" rIns="91440" bIns="45720" rtlCol="1" anchor="b"/>
          <a:lstStyle>
            <a:lvl1pPr algn="r" rtl="1">
              <a:defRPr sz="1200"/>
            </a:lvl1pPr>
          </a:lstStyle>
          <a:p>
            <a:pPr rtl="1"/>
            <a:fld id="{37A705E3-E620-489D-9973-6221209A4B3B}" type="slidenum">
              <a:rPr lang="en-US" smtClean="0"/>
              <a:pPr/>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904DB13E-F722-4ED6-BB00-556651E95281}"/>
              </a:ext>
            </a:extLst>
          </p:cNvPr>
          <p:cNvSpPr/>
          <p:nvPr/>
        </p:nvSpPr>
        <p:spPr>
          <a:xfrm flipH="1">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p>
        </p:txBody>
      </p:sp>
      <p:sp useBgFill="1">
        <p:nvSpPr>
          <p:cNvPr id="10" name="מלבן 9"/>
          <p:cNvSpPr/>
          <p:nvPr/>
        </p:nvSpPr>
        <p:spPr>
          <a:xfrm flipH="1">
            <a:off x="1307868"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rtlCol="1"/>
          <a:lstStyle/>
          <a:p>
            <a:pPr algn="r" rtl="1"/>
            <a:endParaRPr lang="en-US"/>
          </a:p>
        </p:txBody>
      </p:sp>
      <p:sp>
        <p:nvSpPr>
          <p:cNvPr id="11" name="מלבן 10"/>
          <p:cNvSpPr/>
          <p:nvPr/>
        </p:nvSpPr>
        <p:spPr>
          <a:xfrm flipH="1">
            <a:off x="1447799" y="1411615"/>
            <a:ext cx="9296400" cy="4034770"/>
          </a:xfrm>
          <a:prstGeom prst="rect">
            <a:avLst/>
          </a:prstGeom>
          <a:noFill/>
          <a:ln w="6350" cap="sq" cmpd="sng" algn="ctr">
            <a:solidFill>
              <a:schemeClr val="tx1">
                <a:lumMod val="75000"/>
                <a:lumOff val="25000"/>
              </a:schemeClr>
            </a:solidFill>
            <a:prstDash val="solid"/>
            <a:miter lim="800000"/>
          </a:ln>
          <a:effectLst/>
        </p:spPr>
        <p:txBody>
          <a:bodyPr rtlCol="1"/>
          <a:lstStyle/>
          <a:p>
            <a:pPr algn="r" rtl="1"/>
            <a:endParaRPr lang="en-US"/>
          </a:p>
        </p:txBody>
      </p:sp>
      <p:sp>
        <p:nvSpPr>
          <p:cNvPr id="15" name="מלבן 14"/>
          <p:cNvSpPr/>
          <p:nvPr/>
        </p:nvSpPr>
        <p:spPr>
          <a:xfrm flipH="1">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grpSp>
        <p:nvGrpSpPr>
          <p:cNvPr id="7" name="קבוצה 6">
            <a:extLst>
              <a:ext uri="{FF2B5EF4-FFF2-40B4-BE49-F238E27FC236}">
                <a16:creationId xmlns:a16="http://schemas.microsoft.com/office/drawing/2014/main" id="{E26428D7-C6F3-473D-A360-A3F5C3E8728C}"/>
              </a:ext>
            </a:extLst>
          </p:cNvPr>
          <p:cNvGrpSpPr/>
          <p:nvPr/>
        </p:nvGrpSpPr>
        <p:grpSpPr>
          <a:xfrm flipH="1">
            <a:off x="5250180" y="1267730"/>
            <a:ext cx="1691640" cy="615934"/>
            <a:chOff x="5250180" y="1267730"/>
            <a:chExt cx="1691640" cy="615934"/>
          </a:xfrm>
        </p:grpSpPr>
        <p:cxnSp>
          <p:nvCxnSpPr>
            <p:cNvPr id="17" name="מחבר ישר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מחבר ישר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מחבר ישר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כותרת 1"/>
          <p:cNvSpPr>
            <a:spLocks noGrp="1"/>
          </p:cNvSpPr>
          <p:nvPr>
            <p:ph type="ctrTitle"/>
          </p:nvPr>
        </p:nvSpPr>
        <p:spPr>
          <a:xfrm flipH="1">
            <a:off x="1629101" y="2244830"/>
            <a:ext cx="8933796" cy="2437232"/>
          </a:xfrm>
        </p:spPr>
        <p:txBody>
          <a:bodyPr tIns="45720" bIns="45720" rtlCol="1" anchor="ctr">
            <a:normAutofit/>
          </a:bodyPr>
          <a:lstStyle>
            <a:lvl1pPr algn="ctr" rtl="1">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pPr rtl="1"/>
            <a:r>
              <a:rPr lang="he-IL"/>
              <a:t>לחץ כדי לערוך סגנון כותרת של תבנית בסיס</a:t>
            </a:r>
            <a:endParaRPr lang="en-US" dirty="0"/>
          </a:p>
        </p:txBody>
      </p:sp>
      <p:sp>
        <p:nvSpPr>
          <p:cNvPr id="3" name="כותרת משנה 2"/>
          <p:cNvSpPr>
            <a:spLocks noGrp="1"/>
          </p:cNvSpPr>
          <p:nvPr>
            <p:ph type="subTitle" idx="1"/>
          </p:nvPr>
        </p:nvSpPr>
        <p:spPr>
          <a:xfrm flipH="1">
            <a:off x="1626053" y="4682062"/>
            <a:ext cx="8936846" cy="457201"/>
          </a:xfrm>
        </p:spPr>
        <p:txBody>
          <a:bodyPr rtlCol="1">
            <a:normAutofit/>
          </a:bodyPr>
          <a:lstStyle>
            <a:lvl1pPr marL="0" indent="0" algn="ctr" rtl="1">
              <a:spcBef>
                <a:spcPts val="0"/>
              </a:spcBef>
              <a:buNone/>
              <a:defRPr sz="1800" spc="80" baseline="0">
                <a:solidFill>
                  <a:schemeClr val="tx1">
                    <a:lumMod val="95000"/>
                    <a:lumOff val="5000"/>
                  </a:schemeClr>
                </a:solidFill>
              </a:defRPr>
            </a:lvl1pPr>
            <a:lvl2pPr marL="457200" indent="0" algn="ctr" rtl="1">
              <a:buNone/>
              <a:defRPr sz="1600"/>
            </a:lvl2pPr>
            <a:lvl3pPr marL="914400" indent="0" algn="ctr" rtl="1">
              <a:buNone/>
              <a:defRPr sz="1600"/>
            </a:lvl3pPr>
            <a:lvl4pPr marL="1371600" indent="0" algn="ctr" rtl="1">
              <a:buNone/>
              <a:defRPr sz="1600"/>
            </a:lvl4pPr>
            <a:lvl5pPr marL="1828800" indent="0" algn="ctr" rtl="1">
              <a:buNone/>
              <a:defRPr sz="1600"/>
            </a:lvl5pPr>
            <a:lvl6pPr marL="2286000" indent="0" algn="ctr" rtl="1">
              <a:buNone/>
              <a:defRPr sz="1600"/>
            </a:lvl6pPr>
            <a:lvl7pPr marL="2743200" indent="0" algn="ctr" rtl="1">
              <a:buNone/>
              <a:defRPr sz="1600"/>
            </a:lvl7pPr>
            <a:lvl8pPr marL="3200400" indent="0" algn="ctr" rtl="1">
              <a:buNone/>
              <a:defRPr sz="1600"/>
            </a:lvl8pPr>
            <a:lvl9pPr marL="3657600" indent="0" algn="ctr" rtl="1">
              <a:buNone/>
              <a:defRPr sz="1600"/>
            </a:lvl9pPr>
          </a:lstStyle>
          <a:p>
            <a:pPr rtl="1"/>
            <a:r>
              <a:rPr lang="he-IL"/>
              <a:t>לחץ כדי לערוך סגנון כותרת משנה של תבנית בסיס</a:t>
            </a:r>
            <a:endParaRPr lang="en-US" dirty="0"/>
          </a:p>
        </p:txBody>
      </p:sp>
      <p:sp>
        <p:nvSpPr>
          <p:cNvPr id="20" name="מציין מיקום של תאריך 19"/>
          <p:cNvSpPr>
            <a:spLocks noGrp="1"/>
          </p:cNvSpPr>
          <p:nvPr>
            <p:ph type="dt" sz="half" idx="10"/>
          </p:nvPr>
        </p:nvSpPr>
        <p:spPr>
          <a:xfrm flipH="1">
            <a:off x="5318760" y="1341256"/>
            <a:ext cx="1554480" cy="485546"/>
          </a:xfrm>
        </p:spPr>
        <p:txBody>
          <a:bodyPr rtlCol="1"/>
          <a:lstStyle>
            <a:lvl1pPr algn="ctr" rtl="1">
              <a:defRPr sz="1300" spc="0" baseline="0">
                <a:solidFill>
                  <a:srgbClr val="FFFFFF"/>
                </a:solidFill>
                <a:latin typeface="+mn-lt"/>
              </a:defRPr>
            </a:lvl1pPr>
          </a:lstStyle>
          <a:p>
            <a:pPr rtl="1"/>
            <a:fld id="{BF7160C1-15A3-436B-BE8D-A4D9E0EAAE91}" type="datetime1">
              <a:rPr lang="he-IL" smtClean="0"/>
              <a:t>כ"ג/אייר/תשפ"ה</a:t>
            </a:fld>
            <a:endParaRPr lang="en-US" dirty="0"/>
          </a:p>
        </p:txBody>
      </p:sp>
      <p:sp>
        <p:nvSpPr>
          <p:cNvPr id="21" name="מציין מיקום של כותרת תחתונה 20"/>
          <p:cNvSpPr>
            <a:spLocks noGrp="1"/>
          </p:cNvSpPr>
          <p:nvPr>
            <p:ph type="ftr" sz="quarter" idx="11"/>
          </p:nvPr>
        </p:nvSpPr>
        <p:spPr>
          <a:xfrm flipH="1">
            <a:off x="4832605" y="5177408"/>
            <a:ext cx="5730295" cy="228600"/>
          </a:xfrm>
        </p:spPr>
        <p:txBody>
          <a:bodyPr rtlCol="1"/>
          <a:lstStyle>
            <a:lvl1pPr algn="r" rtl="1">
              <a:defRPr>
                <a:solidFill>
                  <a:schemeClr val="tx1">
                    <a:lumMod val="85000"/>
                    <a:lumOff val="15000"/>
                  </a:schemeClr>
                </a:solidFill>
              </a:defRPr>
            </a:lvl1pPr>
          </a:lstStyle>
          <a:p>
            <a:pPr rtl="1"/>
            <a:endParaRPr lang="en-US" dirty="0"/>
          </a:p>
        </p:txBody>
      </p:sp>
      <p:sp>
        <p:nvSpPr>
          <p:cNvPr id="22" name="מציין מיקום של מספר שקופית 21"/>
          <p:cNvSpPr>
            <a:spLocks noGrp="1"/>
          </p:cNvSpPr>
          <p:nvPr>
            <p:ph type="sldNum" sz="quarter" idx="12"/>
          </p:nvPr>
        </p:nvSpPr>
        <p:spPr>
          <a:xfrm flipH="1">
            <a:off x="1629100" y="5177408"/>
            <a:ext cx="1955980" cy="22860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טקסט אנכי 2"/>
          <p:cNvSpPr>
            <a:spLocks noGrp="1"/>
          </p:cNvSpPr>
          <p:nvPr>
            <p:ph type="body" orient="vert" idx="1"/>
          </p:nvPr>
        </p:nvSpPr>
        <p:spPr>
          <a:xfrm rot="10800000" flipH="1">
            <a:off x="1066800" y="2103120"/>
            <a:ext cx="10058400" cy="3849624"/>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9E18CD11-5483-4186-9C9D-D99E7FE92433}" type="datetime1">
              <a:rPr lang="he-IL" smtClean="0"/>
              <a:t>כ"ג/אייר/תשפ"ה</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rot="10800000" flipH="1">
            <a:off x="838200" y="762000"/>
            <a:ext cx="2362200" cy="5257800"/>
          </a:xfrm>
        </p:spPr>
        <p:txBody>
          <a:bodyPr vert="eaVert" rtlCol="1"/>
          <a:lstStyle>
            <a:lvl1pPr algn="r" rtl="1">
              <a:defRPr/>
            </a:lvl1pPr>
          </a:lstStyle>
          <a:p>
            <a:pPr rtl="1"/>
            <a:r>
              <a:rPr lang="he-IL"/>
              <a:t>לחץ כדי לערוך סגנון כותרת של תבנית בסיס</a:t>
            </a:r>
            <a:endParaRPr lang="en-US" dirty="0"/>
          </a:p>
        </p:txBody>
      </p:sp>
      <p:sp>
        <p:nvSpPr>
          <p:cNvPr id="3" name="מציין מיקום טקסט אנכי 2"/>
          <p:cNvSpPr>
            <a:spLocks noGrp="1"/>
          </p:cNvSpPr>
          <p:nvPr>
            <p:ph type="body" orient="vert" idx="1"/>
          </p:nvPr>
        </p:nvSpPr>
        <p:spPr>
          <a:xfrm rot="10800000" flipH="1">
            <a:off x="3276600" y="762000"/>
            <a:ext cx="8077200" cy="5257800"/>
          </a:xfrm>
        </p:spPr>
        <p:txBody>
          <a:bodyPr vert="eaVert"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8128C7A3-6078-4E1D-A45D-7F8EB763EDD3}" type="datetime1">
              <a:rPr lang="he-IL" smtClean="0"/>
              <a:t>כ"ג/אייר/תשפ"ה</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idx="1"/>
          </p:nvPr>
        </p:nvSpPr>
        <p:spPr>
          <a:xfrm flipH="1">
            <a:off x="1066800" y="2103120"/>
            <a:ext cx="10058400" cy="3849624"/>
          </a:xfrm>
        </p:spPr>
        <p:txBody>
          <a:bodyPr rtlCol="1"/>
          <a:lstStyle>
            <a:lvl1pPr algn="r" rtl="1">
              <a:defRPr/>
            </a:lvl1pPr>
            <a:lvl2pPr algn="r" rtl="1">
              <a:defRPr/>
            </a:lvl2pPr>
            <a:lvl3pPr algn="r" rtl="1">
              <a:defRPr/>
            </a:lvl3pPr>
            <a:lvl4pPr algn="r" rtl="1">
              <a:defRPr/>
            </a:lvl4pPr>
            <a:lvl5pPr algn="r" rtl="1">
              <a:defRPr/>
            </a:lvl5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של תאריך 3"/>
          <p:cNvSpPr>
            <a:spLocks noGrp="1"/>
          </p:cNvSpPr>
          <p:nvPr>
            <p:ph type="dt" sz="half" idx="10"/>
          </p:nvPr>
        </p:nvSpPr>
        <p:spPr>
          <a:xfrm flipH="1">
            <a:off x="2042161" y="6035040"/>
            <a:ext cx="2893045" cy="365760"/>
          </a:xfrm>
        </p:spPr>
        <p:txBody>
          <a:bodyPr rtlCol="1"/>
          <a:lstStyle>
            <a:lvl1pPr algn="r" rtl="1">
              <a:defRPr/>
            </a:lvl1pPr>
          </a:lstStyle>
          <a:p>
            <a:pPr rtl="1"/>
            <a:fld id="{B2AC4221-72F6-45F6-B2F2-4BE5E859C5B9}" type="datetime1">
              <a:rPr lang="he-IL" smtClean="0"/>
              <a:t>כ"ג/אייר/תשפ"ה</a:t>
            </a:fld>
            <a:endParaRPr lang="en-US"/>
          </a:p>
        </p:txBody>
      </p:sp>
      <p:sp>
        <p:nvSpPr>
          <p:cNvPr id="5" name="מציין מיקום של כותרת תחתונה 4"/>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6" name="מציין מיקום של מספר שקופית 5"/>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15" name="מלבן 14">
            <a:extLst>
              <a:ext uri="{FF2B5EF4-FFF2-40B4-BE49-F238E27FC236}">
                <a16:creationId xmlns:a16="http://schemas.microsoft.com/office/drawing/2014/main" id="{0A4A1889-E37C-4EC3-9E41-9DAD221CF389}"/>
              </a:ext>
            </a:extLst>
          </p:cNvPr>
          <p:cNvSpPr/>
          <p:nvPr/>
        </p:nvSpPr>
        <p:spPr>
          <a:xfrm flipH="1">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p>
        </p:txBody>
      </p:sp>
      <p:sp useBgFill="1">
        <p:nvSpPr>
          <p:cNvPr id="23" name="מלבן 22"/>
          <p:cNvSpPr/>
          <p:nvPr/>
        </p:nvSpPr>
        <p:spPr>
          <a:xfrm flipH="1">
            <a:off x="1307868"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txBody>
          <a:bodyPr rtlCol="1"/>
          <a:lstStyle/>
          <a:p>
            <a:pPr algn="r" rtl="1"/>
            <a:endParaRPr lang="en-US"/>
          </a:p>
        </p:txBody>
      </p:sp>
      <p:sp>
        <p:nvSpPr>
          <p:cNvPr id="24" name="מלבן 23"/>
          <p:cNvSpPr/>
          <p:nvPr/>
        </p:nvSpPr>
        <p:spPr>
          <a:xfrm flipH="1">
            <a:off x="1447799" y="1411615"/>
            <a:ext cx="9296400" cy="4034770"/>
          </a:xfrm>
          <a:prstGeom prst="rect">
            <a:avLst/>
          </a:prstGeom>
          <a:noFill/>
          <a:ln w="6350" cap="sq" cmpd="sng" algn="ctr">
            <a:solidFill>
              <a:schemeClr val="tx1">
                <a:lumMod val="75000"/>
                <a:lumOff val="25000"/>
              </a:schemeClr>
            </a:solidFill>
            <a:prstDash val="solid"/>
            <a:miter lim="800000"/>
          </a:ln>
          <a:effectLst/>
        </p:spPr>
        <p:txBody>
          <a:bodyPr rtlCol="1"/>
          <a:lstStyle/>
          <a:p>
            <a:pPr algn="r" rtl="1"/>
            <a:endParaRPr lang="en-US"/>
          </a:p>
        </p:txBody>
      </p:sp>
      <p:sp>
        <p:nvSpPr>
          <p:cNvPr id="30" name="מלבן 29"/>
          <p:cNvSpPr/>
          <p:nvPr/>
        </p:nvSpPr>
        <p:spPr>
          <a:xfrm flipH="1">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1629156" y="2275165"/>
            <a:ext cx="8933688" cy="2406895"/>
          </a:xfrm>
        </p:spPr>
        <p:txBody>
          <a:bodyPr rtlCol="1" anchor="ctr">
            <a:normAutofit/>
          </a:bodyPr>
          <a:lstStyle>
            <a:lvl1pPr algn="ctr" rtl="1">
              <a:lnSpc>
                <a:spcPct val="83000"/>
              </a:lnSpc>
              <a:defRPr lang="en-US" sz="6800" kern="1200" cap="all" spc="-100" baseline="0" dirty="0">
                <a:solidFill>
                  <a:schemeClr val="tx1">
                    <a:lumMod val="85000"/>
                    <a:lumOff val="15000"/>
                  </a:schemeClr>
                </a:solidFill>
                <a:effectLst/>
                <a:latin typeface="+mj-lt"/>
                <a:ea typeface="+mn-ea"/>
                <a:cs typeface="+mn-cs"/>
              </a:defRPr>
            </a:lvl1pPr>
          </a:lstStyle>
          <a:p>
            <a:pPr rtl="1"/>
            <a:r>
              <a:rPr lang="he-IL"/>
              <a:t>לחץ כדי לערוך סגנון כותרת של תבנית בסיס</a:t>
            </a:r>
            <a:endParaRPr lang="en-US" dirty="0"/>
          </a:p>
        </p:txBody>
      </p:sp>
      <p:grpSp>
        <p:nvGrpSpPr>
          <p:cNvPr id="16" name="קבוצה 15">
            <a:extLst>
              <a:ext uri="{FF2B5EF4-FFF2-40B4-BE49-F238E27FC236}">
                <a16:creationId xmlns:a16="http://schemas.microsoft.com/office/drawing/2014/main" id="{1683EB04-C23E-490C-A1A6-030CF79D23C8}"/>
              </a:ext>
            </a:extLst>
          </p:cNvPr>
          <p:cNvGrpSpPr/>
          <p:nvPr/>
        </p:nvGrpSpPr>
        <p:grpSpPr>
          <a:xfrm flipH="1">
            <a:off x="5250180" y="1267730"/>
            <a:ext cx="1691640" cy="615934"/>
            <a:chOff x="5250180" y="1267730"/>
            <a:chExt cx="1691640" cy="615934"/>
          </a:xfrm>
        </p:grpSpPr>
        <p:cxnSp>
          <p:nvCxnSpPr>
            <p:cNvPr id="17" name="מחבר ישר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מחבר ישר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מחבר ישר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מציין מיקום טקסט 2"/>
          <p:cNvSpPr>
            <a:spLocks noGrp="1"/>
          </p:cNvSpPr>
          <p:nvPr>
            <p:ph type="body" idx="1"/>
          </p:nvPr>
        </p:nvSpPr>
        <p:spPr>
          <a:xfrm flipH="1">
            <a:off x="1623060" y="4682062"/>
            <a:ext cx="8939784" cy="457200"/>
          </a:xfrm>
        </p:spPr>
        <p:txBody>
          <a:bodyPr rtlCol="1" anchor="t">
            <a:normAutofit/>
          </a:bodyPr>
          <a:lstStyle>
            <a:lvl1pPr marL="0" indent="0" algn="ctr" rtl="1">
              <a:buNone/>
              <a:tabLst>
                <a:tab pos="2633663" algn="l"/>
              </a:tabLst>
              <a:defRPr sz="1800">
                <a:solidFill>
                  <a:schemeClr val="tx1">
                    <a:lumMod val="95000"/>
                    <a:lumOff val="5000"/>
                  </a:schemeClr>
                </a:solidFill>
                <a:effectLst/>
              </a:defRPr>
            </a:lvl1pPr>
            <a:lvl2pPr marL="457200" indent="0" algn="r" rtl="1">
              <a:buNone/>
              <a:defRPr sz="1600">
                <a:solidFill>
                  <a:schemeClr val="tx1">
                    <a:tint val="75000"/>
                  </a:schemeClr>
                </a:solidFill>
              </a:defRPr>
            </a:lvl2pPr>
            <a:lvl3pPr marL="914400" indent="0" algn="r" rtl="1">
              <a:buNone/>
              <a:defRPr sz="1600">
                <a:solidFill>
                  <a:schemeClr val="tx1">
                    <a:tint val="75000"/>
                  </a:schemeClr>
                </a:solidFill>
              </a:defRPr>
            </a:lvl3pPr>
            <a:lvl4pPr marL="1371600" indent="0" algn="r" rtl="1">
              <a:buNone/>
              <a:defRPr sz="1400">
                <a:solidFill>
                  <a:schemeClr val="tx1">
                    <a:tint val="75000"/>
                  </a:schemeClr>
                </a:solidFill>
              </a:defRPr>
            </a:lvl4pPr>
            <a:lvl5pPr marL="1828800" indent="0" algn="r" rtl="1">
              <a:buNone/>
              <a:defRPr sz="1400">
                <a:solidFill>
                  <a:schemeClr val="tx1">
                    <a:tint val="75000"/>
                  </a:schemeClr>
                </a:solidFill>
              </a:defRPr>
            </a:lvl5pPr>
            <a:lvl6pPr marL="2286000" indent="0" algn="r" rtl="1">
              <a:buNone/>
              <a:defRPr sz="1400">
                <a:solidFill>
                  <a:schemeClr val="tx1">
                    <a:tint val="75000"/>
                  </a:schemeClr>
                </a:solidFill>
              </a:defRPr>
            </a:lvl6pPr>
            <a:lvl7pPr marL="2743200" indent="0" algn="r" rtl="1">
              <a:buNone/>
              <a:defRPr sz="1400">
                <a:solidFill>
                  <a:schemeClr val="tx1">
                    <a:tint val="75000"/>
                  </a:schemeClr>
                </a:solidFill>
              </a:defRPr>
            </a:lvl7pPr>
            <a:lvl8pPr marL="3200400" indent="0" algn="r" rtl="1">
              <a:buNone/>
              <a:defRPr sz="1400">
                <a:solidFill>
                  <a:schemeClr val="tx1">
                    <a:tint val="75000"/>
                  </a:schemeClr>
                </a:solidFill>
              </a:defRPr>
            </a:lvl8pPr>
            <a:lvl9pPr marL="3657600" indent="0" algn="r" rtl="1">
              <a:buNone/>
              <a:defRPr sz="1400">
                <a:solidFill>
                  <a:schemeClr val="tx1">
                    <a:tint val="75000"/>
                  </a:schemeClr>
                </a:solidFill>
              </a:defRPr>
            </a:lvl9pPr>
          </a:lstStyle>
          <a:p>
            <a:pPr lvl="0" rtl="1"/>
            <a:r>
              <a:rPr lang="he-IL"/>
              <a:t>לחץ כדי לערוך סגנונות טקסט של תבנית בסיס</a:t>
            </a:r>
          </a:p>
        </p:txBody>
      </p:sp>
      <p:sp>
        <p:nvSpPr>
          <p:cNvPr id="4" name="מציין מיקום של תאריך 3"/>
          <p:cNvSpPr>
            <a:spLocks noGrp="1"/>
          </p:cNvSpPr>
          <p:nvPr>
            <p:ph type="dt" sz="half" idx="10"/>
          </p:nvPr>
        </p:nvSpPr>
        <p:spPr>
          <a:xfrm flipH="1">
            <a:off x="5318760" y="1344502"/>
            <a:ext cx="1554480" cy="498781"/>
          </a:xfrm>
        </p:spPr>
        <p:txBody>
          <a:bodyPr rtlCol="1"/>
          <a:lstStyle>
            <a:lvl1pPr algn="ctr" rtl="1">
              <a:defRPr lang="en-US" sz="1300" kern="1200" spc="0" baseline="0">
                <a:solidFill>
                  <a:srgbClr val="FFFFFF"/>
                </a:solidFill>
                <a:latin typeface="+mn-lt"/>
                <a:ea typeface="+mn-ea"/>
                <a:cs typeface="+mn-cs"/>
              </a:defRPr>
            </a:lvl1pPr>
          </a:lstStyle>
          <a:p>
            <a:pPr rtl="1"/>
            <a:fld id="{7E798AAF-4D28-4EAA-AAA2-0B0D10BF921A}" type="datetime1">
              <a:rPr lang="he-IL" smtClean="0"/>
              <a:t>כ"ג/אייר/תשפ"ה</a:t>
            </a:fld>
            <a:endParaRPr lang="en-US" dirty="0"/>
          </a:p>
        </p:txBody>
      </p:sp>
      <p:sp>
        <p:nvSpPr>
          <p:cNvPr id="5" name="מציין מיקום של כותרת תחתונה 4"/>
          <p:cNvSpPr>
            <a:spLocks noGrp="1"/>
          </p:cNvSpPr>
          <p:nvPr>
            <p:ph type="ftr" sz="quarter" idx="11"/>
          </p:nvPr>
        </p:nvSpPr>
        <p:spPr>
          <a:xfrm flipH="1">
            <a:off x="4902709" y="5177408"/>
            <a:ext cx="5660134" cy="228600"/>
          </a:xfrm>
        </p:spPr>
        <p:txBody>
          <a:bodyPr rtlCol="1"/>
          <a:lstStyle>
            <a:lvl1pPr algn="r" rtl="1">
              <a:defRPr>
                <a:solidFill>
                  <a:schemeClr val="tx1">
                    <a:lumMod val="85000"/>
                    <a:lumOff val="15000"/>
                  </a:schemeClr>
                </a:solidFill>
              </a:defRPr>
            </a:lvl1pPr>
          </a:lstStyle>
          <a:p>
            <a:pPr rtl="1"/>
            <a:endParaRPr lang="en-US" dirty="0"/>
          </a:p>
        </p:txBody>
      </p:sp>
      <p:sp>
        <p:nvSpPr>
          <p:cNvPr id="6" name="מציין מיקום של מספר שקופית 5"/>
          <p:cNvSpPr>
            <a:spLocks noGrp="1"/>
          </p:cNvSpPr>
          <p:nvPr>
            <p:ph type="sldNum" sz="quarter" idx="12"/>
          </p:nvPr>
        </p:nvSpPr>
        <p:spPr>
          <a:xfrm flipH="1">
            <a:off x="1629157" y="5177408"/>
            <a:ext cx="1958339" cy="22860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כותרת 7"/>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sz="half" idx="1" hasCustomPrompt="1"/>
          </p:nvPr>
        </p:nvSpPr>
        <p:spPr>
          <a:xfrm flipH="1">
            <a:off x="6461760" y="2103120"/>
            <a:ext cx="4663440" cy="3749040"/>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4" name="מציין מיקום תוכן 3"/>
          <p:cNvSpPr>
            <a:spLocks noGrp="1"/>
          </p:cNvSpPr>
          <p:nvPr>
            <p:ph sz="half" idx="2" hasCustomPrompt="1"/>
          </p:nvPr>
        </p:nvSpPr>
        <p:spPr>
          <a:xfrm flipH="1">
            <a:off x="1066800" y="2103120"/>
            <a:ext cx="4663440" cy="3749040"/>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5" name="מציין מיקום של תאריך 4"/>
          <p:cNvSpPr>
            <a:spLocks noGrp="1"/>
          </p:cNvSpPr>
          <p:nvPr>
            <p:ph type="dt" sz="half" idx="10"/>
          </p:nvPr>
        </p:nvSpPr>
        <p:spPr>
          <a:xfrm flipH="1">
            <a:off x="2042161" y="6035040"/>
            <a:ext cx="2893045" cy="365760"/>
          </a:xfrm>
        </p:spPr>
        <p:txBody>
          <a:bodyPr rtlCol="1"/>
          <a:lstStyle>
            <a:lvl1pPr algn="r" rtl="1">
              <a:defRPr/>
            </a:lvl1pPr>
          </a:lstStyle>
          <a:p>
            <a:pPr rtl="1"/>
            <a:fld id="{4F86298B-D689-4B54-8E0F-6FF70DC91813}" type="datetime1">
              <a:rPr lang="he-IL" smtClean="0"/>
              <a:t>כ"ג/אייר/תשפ"ה</a:t>
            </a:fld>
            <a:endParaRPr lang="en-US"/>
          </a:p>
        </p:txBody>
      </p:sp>
      <p:sp>
        <p:nvSpPr>
          <p:cNvPr id="6" name="מציין מיקום של כותרת תחתונה 5"/>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7" name="מציין מיקום של מספר שקופית 6"/>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טקסט 2"/>
          <p:cNvSpPr>
            <a:spLocks noGrp="1"/>
          </p:cNvSpPr>
          <p:nvPr>
            <p:ph type="body" idx="1"/>
          </p:nvPr>
        </p:nvSpPr>
        <p:spPr>
          <a:xfrm flipH="1">
            <a:off x="6458712" y="2074334"/>
            <a:ext cx="4663440" cy="640080"/>
          </a:xfrm>
        </p:spPr>
        <p:txBody>
          <a:bodyPr rtlCol="1" anchor="ctr">
            <a:normAutofit/>
          </a:bodyPr>
          <a:lstStyle>
            <a:lvl1pPr marL="0" indent="0" algn="r" rtl="1">
              <a:spcBef>
                <a:spcPts val="0"/>
              </a:spcBef>
              <a:buNone/>
              <a:defRPr sz="1900" b="1" i="0">
                <a:solidFill>
                  <a:schemeClr val="tx1"/>
                </a:solidFill>
                <a:latin typeface="+mn-lt"/>
              </a:defRPr>
            </a:lvl1pPr>
            <a:lvl2pPr marL="457200" indent="0" algn="r" rtl="1">
              <a:buNone/>
              <a:defRPr sz="18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a:t>לחץ כדי לערוך סגנונות טקסט של תבנית בסיס</a:t>
            </a:r>
          </a:p>
        </p:txBody>
      </p:sp>
      <p:sp>
        <p:nvSpPr>
          <p:cNvPr id="4" name="מציין מיקום תוכן 3"/>
          <p:cNvSpPr>
            <a:spLocks noGrp="1"/>
          </p:cNvSpPr>
          <p:nvPr>
            <p:ph sz="half" idx="2" hasCustomPrompt="1"/>
          </p:nvPr>
        </p:nvSpPr>
        <p:spPr>
          <a:xfrm flipH="1">
            <a:off x="6458712" y="2792472"/>
            <a:ext cx="4663440" cy="3163825"/>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p>
        </p:txBody>
      </p:sp>
      <p:sp>
        <p:nvSpPr>
          <p:cNvPr id="5" name="מציין מיקום טקסט 4"/>
          <p:cNvSpPr>
            <a:spLocks noGrp="1"/>
          </p:cNvSpPr>
          <p:nvPr>
            <p:ph type="body" sz="quarter" idx="3"/>
          </p:nvPr>
        </p:nvSpPr>
        <p:spPr>
          <a:xfrm flipH="1">
            <a:off x="1069848" y="2074334"/>
            <a:ext cx="4663440" cy="640080"/>
          </a:xfrm>
        </p:spPr>
        <p:txBody>
          <a:bodyPr rtlCol="1" anchor="ctr">
            <a:normAutofit/>
          </a:bodyPr>
          <a:lstStyle>
            <a:lvl1pPr marL="0" indent="0" algn="r" rtl="1">
              <a:spcBef>
                <a:spcPts val="0"/>
              </a:spcBef>
              <a:buNone/>
              <a:defRPr sz="1900" b="1">
                <a:solidFill>
                  <a:schemeClr val="tx1"/>
                </a:solidFill>
              </a:defRPr>
            </a:lvl1pPr>
            <a:lvl2pPr marL="457200" indent="0" algn="r" rtl="1">
              <a:buNone/>
              <a:defRPr sz="1800" b="1"/>
            </a:lvl2pPr>
            <a:lvl3pPr marL="914400" indent="0" algn="r" rtl="1">
              <a:buNone/>
              <a:defRPr sz="1800" b="1"/>
            </a:lvl3pPr>
            <a:lvl4pPr marL="1371600" indent="0" algn="r" rtl="1">
              <a:buNone/>
              <a:defRPr sz="1600" b="1"/>
            </a:lvl4pPr>
            <a:lvl5pPr marL="1828800" indent="0" algn="r" rtl="1">
              <a:buNone/>
              <a:defRPr sz="1600" b="1"/>
            </a:lvl5pPr>
            <a:lvl6pPr marL="2286000" indent="0" algn="r" rtl="1">
              <a:buNone/>
              <a:defRPr sz="1600" b="1"/>
            </a:lvl6pPr>
            <a:lvl7pPr marL="2743200" indent="0" algn="r" rtl="1">
              <a:buNone/>
              <a:defRPr sz="1600" b="1"/>
            </a:lvl7pPr>
            <a:lvl8pPr marL="3200400" indent="0" algn="r" rtl="1">
              <a:buNone/>
              <a:defRPr sz="1600" b="1"/>
            </a:lvl8pPr>
            <a:lvl9pPr marL="3657600" indent="0" algn="r" rtl="1">
              <a:buNone/>
              <a:defRPr sz="1600" b="1"/>
            </a:lvl9pPr>
          </a:lstStyle>
          <a:p>
            <a:pPr lvl="0" rtl="1"/>
            <a:r>
              <a:rPr lang="he-IL"/>
              <a:t>לחץ כדי לערוך סגנונות טקסט של תבנית בסיס</a:t>
            </a:r>
          </a:p>
        </p:txBody>
      </p:sp>
      <p:sp>
        <p:nvSpPr>
          <p:cNvPr id="6" name="מציין מיקום תוכן 5"/>
          <p:cNvSpPr>
            <a:spLocks noGrp="1"/>
          </p:cNvSpPr>
          <p:nvPr>
            <p:ph sz="quarter" idx="4" hasCustomPrompt="1"/>
          </p:nvPr>
        </p:nvSpPr>
        <p:spPr>
          <a:xfrm flipH="1">
            <a:off x="1069848" y="2792471"/>
            <a:ext cx="4663440" cy="3164509"/>
          </a:xfrm>
        </p:spPr>
        <p:txBody>
          <a:bodyPr rtlCol="1"/>
          <a:lstStyle>
            <a:lvl1pPr algn="r" rtl="1">
              <a:defRPr sz="18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 dirty="0"/>
              <a:t>לחץ כדי לערוך סגנונות טקסט של תבנית</a:t>
            </a:r>
            <a:r>
              <a:rPr lang="he-IL" dirty="0"/>
              <a:t> </a:t>
            </a:r>
            <a:r>
              <a:rPr lang="he" dirty="0"/>
              <a:t>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p>
        </p:txBody>
      </p:sp>
      <p:sp>
        <p:nvSpPr>
          <p:cNvPr id="7" name="מציין מיקום של תאריך 6"/>
          <p:cNvSpPr>
            <a:spLocks noGrp="1"/>
          </p:cNvSpPr>
          <p:nvPr>
            <p:ph type="dt" sz="half" idx="10"/>
          </p:nvPr>
        </p:nvSpPr>
        <p:spPr>
          <a:xfrm flipH="1">
            <a:off x="2042161" y="6035040"/>
            <a:ext cx="2893045" cy="365760"/>
          </a:xfrm>
        </p:spPr>
        <p:txBody>
          <a:bodyPr rtlCol="1"/>
          <a:lstStyle>
            <a:lvl1pPr algn="r" rtl="1">
              <a:defRPr/>
            </a:lvl1pPr>
          </a:lstStyle>
          <a:p>
            <a:pPr rtl="1"/>
            <a:fld id="{73807155-A311-4510-8D30-D78E6A05356E}" type="datetime1">
              <a:rPr lang="he-IL" smtClean="0"/>
              <a:t>כ"ג/אייר/תשפ"ה</a:t>
            </a:fld>
            <a:endParaRPr lang="en-US"/>
          </a:p>
        </p:txBody>
      </p:sp>
      <p:sp>
        <p:nvSpPr>
          <p:cNvPr id="8" name="מציין מיקום של כותרת תחתונה 7"/>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9" name="מציין מיקום של מספר שקופית 8"/>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flipH="1">
            <a:off x="1066800" y="642594"/>
            <a:ext cx="10058400" cy="1371600"/>
          </a:xfrm>
        </p:spPr>
        <p:txBody>
          <a:bodyPr rtlCol="1"/>
          <a:lstStyle>
            <a:lvl1pPr algn="r" rtl="1">
              <a:defRPr/>
            </a:lvl1pPr>
          </a:lstStyle>
          <a:p>
            <a:pPr rtl="1"/>
            <a:r>
              <a:rPr lang="he-IL"/>
              <a:t>לחץ כדי לערוך סגנון כותרת של תבנית בסיס</a:t>
            </a:r>
            <a:endParaRPr lang="en-US" dirty="0"/>
          </a:p>
        </p:txBody>
      </p:sp>
      <p:sp>
        <p:nvSpPr>
          <p:cNvPr id="3" name="מציין מיקום של תאריך 2"/>
          <p:cNvSpPr>
            <a:spLocks noGrp="1"/>
          </p:cNvSpPr>
          <p:nvPr>
            <p:ph type="dt" sz="half" idx="10"/>
          </p:nvPr>
        </p:nvSpPr>
        <p:spPr>
          <a:xfrm flipH="1">
            <a:off x="2042161" y="6035040"/>
            <a:ext cx="2893045" cy="365760"/>
          </a:xfrm>
        </p:spPr>
        <p:txBody>
          <a:bodyPr rtlCol="1"/>
          <a:lstStyle>
            <a:lvl1pPr algn="r" rtl="1">
              <a:defRPr/>
            </a:lvl1pPr>
          </a:lstStyle>
          <a:p>
            <a:pPr rtl="1"/>
            <a:fld id="{BC61730B-C49D-4774-8B68-B748FEA5604F}" type="datetime1">
              <a:rPr lang="he-IL" smtClean="0"/>
              <a:t>כ"ג/אייר/תשפ"ה</a:t>
            </a:fld>
            <a:endParaRPr lang="en-US"/>
          </a:p>
        </p:txBody>
      </p:sp>
      <p:sp>
        <p:nvSpPr>
          <p:cNvPr id="4" name="מציין מיקום של כותרת תחתונה 3"/>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5" name="מציין מיקום של מספר שקופית 4"/>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flipH="1">
            <a:off x="2042161" y="6035040"/>
            <a:ext cx="2893045" cy="365760"/>
          </a:xfrm>
        </p:spPr>
        <p:txBody>
          <a:bodyPr rtlCol="1"/>
          <a:lstStyle>
            <a:lvl1pPr algn="r" rtl="1">
              <a:defRPr/>
            </a:lvl1pPr>
          </a:lstStyle>
          <a:p>
            <a:pPr rtl="1"/>
            <a:fld id="{5DD4575C-2D90-4767-8FC9-62CC2DF9AD34}" type="datetime1">
              <a:rPr lang="he-IL" smtClean="0"/>
              <a:t>כ"ג/אייר/תשפ"ה</a:t>
            </a:fld>
            <a:endParaRPr lang="en-US"/>
          </a:p>
        </p:txBody>
      </p:sp>
      <p:sp>
        <p:nvSpPr>
          <p:cNvPr id="3" name="מציין מיקום של כותרת תחתונה 2"/>
          <p:cNvSpPr>
            <a:spLocks noGrp="1"/>
          </p:cNvSpPr>
          <p:nvPr>
            <p:ph type="ftr" sz="quarter" idx="11"/>
          </p:nvPr>
        </p:nvSpPr>
        <p:spPr>
          <a:xfrm flipH="1">
            <a:off x="5308600" y="6035040"/>
            <a:ext cx="5816600" cy="365760"/>
          </a:xfrm>
        </p:spPr>
        <p:txBody>
          <a:bodyPr rtlCol="1"/>
          <a:lstStyle>
            <a:lvl1pPr algn="r" rtl="1">
              <a:defRPr/>
            </a:lvl1pPr>
          </a:lstStyle>
          <a:p>
            <a:pPr rtl="1"/>
            <a:endParaRPr lang="en-US"/>
          </a:p>
        </p:txBody>
      </p:sp>
      <p:sp>
        <p:nvSpPr>
          <p:cNvPr id="4" name="מציין מיקום של מספר שקופית 3"/>
          <p:cNvSpPr>
            <a:spLocks noGrp="1"/>
          </p:cNvSpPr>
          <p:nvPr>
            <p:ph type="sldNum" sz="quarter" idx="12"/>
          </p:nvPr>
        </p:nvSpPr>
        <p:spPr>
          <a:xfrm flipH="1">
            <a:off x="1066800" y="6035040"/>
            <a:ext cx="838200" cy="365760"/>
          </a:xfrm>
        </p:spPr>
        <p:txBody>
          <a:bodyPr rtlCol="1"/>
          <a:lstStyle>
            <a:lvl1pPr algn="r" rtl="1">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10" name="מלבן 9">
            <a:extLst>
              <a:ext uri="{FF2B5EF4-FFF2-40B4-BE49-F238E27FC236}">
                <a16:creationId xmlns:a16="http://schemas.microsoft.com/office/drawing/2014/main" id="{D5E1BBF9-8BEF-4353-BA68-30AAF9EBD8D8}"/>
              </a:ext>
            </a:extLst>
          </p:cNvPr>
          <p:cNvSpPr/>
          <p:nvPr/>
        </p:nvSpPr>
        <p:spPr>
          <a:xfrm flipH="1">
            <a:off x="245534"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13" name="מלבן 12">
            <a:extLst>
              <a:ext uri="{FF2B5EF4-FFF2-40B4-BE49-F238E27FC236}">
                <a16:creationId xmlns:a16="http://schemas.microsoft.com/office/drawing/2014/main" id="{5B941C21-2A5D-4912-AB06-1BB0C0EB6AE1}"/>
              </a:ext>
            </a:extLst>
          </p:cNvPr>
          <p:cNvSpPr/>
          <p:nvPr/>
        </p:nvSpPr>
        <p:spPr>
          <a:xfrm flipH="1">
            <a:off x="380324"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571837" y="607392"/>
            <a:ext cx="3161963" cy="1645920"/>
          </a:xfrm>
        </p:spPr>
        <p:txBody>
          <a:bodyPr rtlCol="1" anchor="b">
            <a:normAutofit/>
          </a:bodyPr>
          <a:lstStyle>
            <a:lvl1pPr algn="r" defTabSz="914400" rtl="1"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pPr rtl="1"/>
            <a:r>
              <a:rPr lang="he-IL"/>
              <a:t>לחץ כדי לערוך סגנון כותרת של תבנית בסיס</a:t>
            </a:r>
            <a:endParaRPr lang="en-US" dirty="0"/>
          </a:p>
        </p:txBody>
      </p:sp>
      <p:sp>
        <p:nvSpPr>
          <p:cNvPr id="3" name="מציין מיקום תוכן 2"/>
          <p:cNvSpPr>
            <a:spLocks noGrp="1"/>
          </p:cNvSpPr>
          <p:nvPr>
            <p:ph idx="1"/>
          </p:nvPr>
        </p:nvSpPr>
        <p:spPr>
          <a:xfrm flipH="1">
            <a:off x="4648200" y="609600"/>
            <a:ext cx="6858000" cy="5334000"/>
          </a:xfrm>
        </p:spPr>
        <p:txBody>
          <a:bodyPr rtlCol="1"/>
          <a:lstStyle>
            <a:lvl1pPr algn="r" rtl="1">
              <a:defRPr sz="1900"/>
            </a:lvl1pPr>
            <a:lvl2pPr algn="r" rtl="1">
              <a:defRPr sz="1600"/>
            </a:lvl2pPr>
            <a:lvl3pPr algn="r" rtl="1">
              <a:defRPr sz="1400"/>
            </a:lvl3pPr>
            <a:lvl4pPr algn="r" rtl="1">
              <a:defRPr sz="1400"/>
            </a:lvl4pPr>
            <a:lvl5pPr algn="r" rtl="1">
              <a:defRPr sz="1400"/>
            </a:lvl5pPr>
            <a:lvl6pPr algn="r" rtl="1">
              <a:defRPr sz="1400"/>
            </a:lvl6pPr>
            <a:lvl7pPr algn="r" rtl="1">
              <a:defRPr sz="1400"/>
            </a:lvl7pPr>
            <a:lvl8pPr algn="r" rtl="1">
              <a:defRPr sz="1400"/>
            </a:lvl8pPr>
            <a:lvl9pPr algn="r" rtl="1">
              <a:defRPr sz="1400"/>
            </a:lvl9pPr>
          </a:lstStyle>
          <a:p>
            <a:pPr lvl="0" rtl="1"/>
            <a:r>
              <a:rPr lang="he-IL"/>
              <a:t>לחץ כדי לערוך סגנונות טקסט של תבנית בסיס</a:t>
            </a:r>
          </a:p>
          <a:p>
            <a:pPr lvl="1" rtl="1"/>
            <a:r>
              <a:rPr lang="he-IL"/>
              <a:t>רמה שנייה</a:t>
            </a:r>
          </a:p>
          <a:p>
            <a:pPr lvl="2" rtl="1"/>
            <a:r>
              <a:rPr lang="he-IL"/>
              <a:t>רמה שלישית</a:t>
            </a:r>
          </a:p>
          <a:p>
            <a:pPr lvl="3" rtl="1"/>
            <a:r>
              <a:rPr lang="he-IL"/>
              <a:t>רמה רביעית</a:t>
            </a:r>
          </a:p>
          <a:p>
            <a:pPr lvl="4" rtl="1"/>
            <a:r>
              <a:rPr lang="he-IL"/>
              <a:t>רמה חמישית</a:t>
            </a:r>
            <a:endParaRPr lang="en-US" dirty="0"/>
          </a:p>
        </p:txBody>
      </p:sp>
      <p:sp>
        <p:nvSpPr>
          <p:cNvPr id="4" name="מציין מיקום טקסט 3"/>
          <p:cNvSpPr>
            <a:spLocks noGrp="1"/>
          </p:cNvSpPr>
          <p:nvPr>
            <p:ph type="body" sz="half" idx="2"/>
          </p:nvPr>
        </p:nvSpPr>
        <p:spPr>
          <a:xfrm flipH="1">
            <a:off x="571837" y="2336800"/>
            <a:ext cx="3161963" cy="3606800"/>
          </a:xfrm>
        </p:spPr>
        <p:txBody>
          <a:bodyPr rtlCol="1">
            <a:normAutofit/>
          </a:bodyPr>
          <a:lstStyle>
            <a:lvl1pPr marL="0" indent="0" algn="r" rtl="1">
              <a:lnSpc>
                <a:spcPct val="110000"/>
              </a:lnSpc>
              <a:spcBef>
                <a:spcPts val="800"/>
              </a:spcBef>
              <a:buNone/>
              <a:defRPr sz="1800">
                <a:solidFill>
                  <a:schemeClr val="tx1"/>
                </a:solidFill>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לחץ כדי לערוך סגנונות טקסט של תבנית בסיס</a:t>
            </a:r>
          </a:p>
        </p:txBody>
      </p:sp>
      <p:sp>
        <p:nvSpPr>
          <p:cNvPr id="8" name="מציין מיקום של תאריך 7"/>
          <p:cNvSpPr>
            <a:spLocks noGrp="1"/>
          </p:cNvSpPr>
          <p:nvPr>
            <p:ph type="dt" sz="half" idx="10"/>
          </p:nvPr>
        </p:nvSpPr>
        <p:spPr>
          <a:xfrm flipH="1">
            <a:off x="4648200" y="6035040"/>
            <a:ext cx="1955800" cy="365760"/>
          </a:xfrm>
        </p:spPr>
        <p:txBody>
          <a:bodyPr rtlCol="1"/>
          <a:lstStyle>
            <a:lvl1pPr algn="r" rtl="1">
              <a:defRPr>
                <a:solidFill>
                  <a:schemeClr val="tx1">
                    <a:lumMod val="85000"/>
                    <a:lumOff val="15000"/>
                  </a:schemeClr>
                </a:solidFill>
              </a:defRPr>
            </a:lvl1pPr>
          </a:lstStyle>
          <a:p>
            <a:pPr rtl="1"/>
            <a:fld id="{A177B91D-4277-4997-971F-08A00B31D816}" type="datetime1">
              <a:rPr lang="he-IL" smtClean="0"/>
              <a:t>כ"ג/אייר/תשפ"ה</a:t>
            </a:fld>
            <a:endParaRPr lang="en-US"/>
          </a:p>
        </p:txBody>
      </p:sp>
      <p:sp>
        <p:nvSpPr>
          <p:cNvPr id="9" name="מציין מיקום של כותרת תחתונה 8"/>
          <p:cNvSpPr>
            <a:spLocks noGrp="1"/>
          </p:cNvSpPr>
          <p:nvPr>
            <p:ph type="ftr" sz="quarter" idx="11"/>
          </p:nvPr>
        </p:nvSpPr>
        <p:spPr>
          <a:xfrm flipH="1">
            <a:off x="6921499" y="6035040"/>
            <a:ext cx="4584700" cy="365760"/>
          </a:xfrm>
        </p:spPr>
        <p:txBody>
          <a:bodyPr rtlCol="1"/>
          <a:lstStyle>
            <a:lvl1pPr algn="r" rtl="1">
              <a:defRPr/>
            </a:lvl1pPr>
          </a:lstStyle>
          <a:p>
            <a:pPr rtl="1"/>
            <a:endParaRPr lang="en-US"/>
          </a:p>
        </p:txBody>
      </p:sp>
      <p:sp>
        <p:nvSpPr>
          <p:cNvPr id="11" name="מציין מיקום של מספר שקופית 10"/>
          <p:cNvSpPr>
            <a:spLocks noGrp="1"/>
          </p:cNvSpPr>
          <p:nvPr>
            <p:ph type="sldNum" sz="quarter" idx="12"/>
          </p:nvPr>
        </p:nvSpPr>
        <p:spPr>
          <a:xfrm flipH="1">
            <a:off x="571837" y="6035040"/>
            <a:ext cx="1223435" cy="365760"/>
          </a:xfrm>
        </p:spPr>
        <p:txBody>
          <a:bodyPr rtlCol="1"/>
          <a:lstStyle>
            <a:lvl1pPr algn="r" rtl="1">
              <a:defRPr>
                <a:solidFill>
                  <a:schemeClr val="tx1">
                    <a:lumMod val="85000"/>
                    <a:lumOff val="15000"/>
                  </a:schemeClr>
                </a:solidFill>
              </a:defRPr>
            </a:lvl1pPr>
          </a:lstStyle>
          <a:p>
            <a:pPr rtl="1"/>
            <a:fld id="{34B7E4EF-A1BD-40F4-AB7B-04F084DD991D}" type="slidenum">
              <a:rPr lang="en-US" smtClean="0"/>
              <a:pPr/>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11" name="מלבן 10">
            <a:extLst>
              <a:ext uri="{FF2B5EF4-FFF2-40B4-BE49-F238E27FC236}">
                <a16:creationId xmlns:a16="http://schemas.microsoft.com/office/drawing/2014/main" id="{E687CA98-D9C7-497F-A1DA-7D22F8753BCE}"/>
              </a:ext>
            </a:extLst>
          </p:cNvPr>
          <p:cNvSpPr/>
          <p:nvPr/>
        </p:nvSpPr>
        <p:spPr>
          <a:xfrm flipH="1">
            <a:off x="245534"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3" name="מציין מיקום של תמונה 2"/>
          <p:cNvSpPr>
            <a:spLocks noGrp="1" noChangeAspect="1"/>
          </p:cNvSpPr>
          <p:nvPr>
            <p:ph type="pic" idx="1"/>
          </p:nvPr>
        </p:nvSpPr>
        <p:spPr>
          <a:xfrm flipH="1">
            <a:off x="4267200" y="237744"/>
            <a:ext cx="7696201" cy="6382512"/>
          </a:xfrm>
          <a:solidFill>
            <a:schemeClr val="accent1">
              <a:lumMod val="60000"/>
              <a:lumOff val="40000"/>
            </a:schemeClr>
          </a:solidFill>
          <a:ln>
            <a:noFill/>
          </a:ln>
        </p:spPr>
        <p:txBody>
          <a:bodyPr rtlCol="1" anchor="t"/>
          <a:lstStyle>
            <a:lvl1pPr marL="0" indent="0" algn="r" rtl="1">
              <a:buNone/>
              <a:defRPr sz="3200"/>
            </a:lvl1pPr>
            <a:lvl2pPr marL="457200" indent="0" algn="r" rtl="1">
              <a:buNone/>
              <a:defRPr sz="2800"/>
            </a:lvl2pPr>
            <a:lvl3pPr marL="914400" indent="0" algn="r" rtl="1">
              <a:buNone/>
              <a:defRPr sz="2400"/>
            </a:lvl3pPr>
            <a:lvl4pPr marL="1371600" indent="0" algn="r" rtl="1">
              <a:buNone/>
              <a:defRPr sz="2000"/>
            </a:lvl4pPr>
            <a:lvl5pPr marL="1828800" indent="0" algn="r" rtl="1">
              <a:buNone/>
              <a:defRPr sz="2000"/>
            </a:lvl5pPr>
            <a:lvl6pPr marL="2286000" indent="0" algn="r" rtl="1">
              <a:buNone/>
              <a:defRPr sz="2000"/>
            </a:lvl6pPr>
            <a:lvl7pPr marL="2743200" indent="0" algn="r" rtl="1">
              <a:buNone/>
              <a:defRPr sz="2000"/>
            </a:lvl7pPr>
            <a:lvl8pPr marL="3200400" indent="0" algn="r" rtl="1">
              <a:buNone/>
              <a:defRPr sz="2000"/>
            </a:lvl8pPr>
            <a:lvl9pPr marL="3657600" indent="0" algn="r" rtl="1">
              <a:buNone/>
              <a:defRPr sz="2000"/>
            </a:lvl9pPr>
          </a:lstStyle>
          <a:p>
            <a:pPr rtl="1"/>
            <a:r>
              <a:rPr lang="he-IL"/>
              <a:t>לחץ על הסמל כדי להוסיף תמונה</a:t>
            </a:r>
            <a:endParaRPr lang="en-US" dirty="0"/>
          </a:p>
        </p:txBody>
      </p:sp>
      <p:sp>
        <p:nvSpPr>
          <p:cNvPr id="5" name="מציין מיקום של תאריך 4"/>
          <p:cNvSpPr>
            <a:spLocks noGrp="1"/>
          </p:cNvSpPr>
          <p:nvPr>
            <p:ph type="dt" sz="half" idx="10"/>
          </p:nvPr>
        </p:nvSpPr>
        <p:spPr>
          <a:xfrm flipH="1">
            <a:off x="4457700" y="6035040"/>
            <a:ext cx="2071963" cy="365760"/>
          </a:xfrm>
        </p:spPr>
        <p:txBody>
          <a:bodyPr rtlCol="1"/>
          <a:lstStyle>
            <a:lvl1pPr algn="r" rtl="1">
              <a:defRPr b="1">
                <a:solidFill>
                  <a:srgbClr val="FFFFFF"/>
                </a:solidFill>
                <a:effectLst>
                  <a:outerShdw blurRad="19050" dist="6350" dir="2700000" algn="tl" rotWithShape="0">
                    <a:prstClr val="black">
                      <a:alpha val="40000"/>
                    </a:prstClr>
                  </a:outerShdw>
                </a:effectLst>
              </a:defRPr>
            </a:lvl1pPr>
          </a:lstStyle>
          <a:p>
            <a:pPr rtl="1"/>
            <a:fld id="{C5447206-BEB7-4694-8BE2-489006A54066}" type="datetime1">
              <a:rPr lang="he-IL" smtClean="0"/>
              <a:t>כ"ג/אייר/תשפ"ה</a:t>
            </a:fld>
            <a:endParaRPr lang="en-US" dirty="0"/>
          </a:p>
        </p:txBody>
      </p:sp>
      <p:sp>
        <p:nvSpPr>
          <p:cNvPr id="6" name="מציין מיקום של כותרת תחתונה 5"/>
          <p:cNvSpPr>
            <a:spLocks noGrp="1"/>
          </p:cNvSpPr>
          <p:nvPr>
            <p:ph type="ftr" sz="quarter" idx="11"/>
          </p:nvPr>
        </p:nvSpPr>
        <p:spPr>
          <a:xfrm flipH="1">
            <a:off x="6991350" y="6035040"/>
            <a:ext cx="4588002" cy="365760"/>
          </a:xfrm>
        </p:spPr>
        <p:txBody>
          <a:bodyPr rtlCol="1"/>
          <a:lstStyle>
            <a:lvl1pPr marL="0" algn="r" defTabSz="914400" rtl="1"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r" rtl="1"/>
            <a:endParaRPr lang="en-US"/>
          </a:p>
        </p:txBody>
      </p:sp>
      <p:sp>
        <p:nvSpPr>
          <p:cNvPr id="7" name="מציין מיקום של מספר שקופית 6"/>
          <p:cNvSpPr>
            <a:spLocks noGrp="1"/>
          </p:cNvSpPr>
          <p:nvPr>
            <p:ph type="sldNum" sz="quarter" idx="12"/>
          </p:nvPr>
        </p:nvSpPr>
        <p:spPr>
          <a:xfrm flipH="1">
            <a:off x="569976" y="6035040"/>
            <a:ext cx="1225296" cy="365760"/>
          </a:xfrm>
        </p:spPr>
        <p:txBody>
          <a:bodyPr rtlCol="1"/>
          <a:lstStyle>
            <a:lvl1pPr algn="r" rtl="1">
              <a:defRPr/>
            </a:lvl1pPr>
          </a:lstStyle>
          <a:p>
            <a:pPr rtl="1"/>
            <a:fld id="{34B7E4EF-A1BD-40F4-AB7B-04F084DD991D}" type="slidenum">
              <a:rPr lang="en-US" smtClean="0"/>
              <a:pPr/>
              <a:t>‹#›</a:t>
            </a:fld>
            <a:endParaRPr lang="en-US"/>
          </a:p>
        </p:txBody>
      </p:sp>
      <p:sp>
        <p:nvSpPr>
          <p:cNvPr id="12" name="מלבן 11">
            <a:extLst>
              <a:ext uri="{FF2B5EF4-FFF2-40B4-BE49-F238E27FC236}">
                <a16:creationId xmlns:a16="http://schemas.microsoft.com/office/drawing/2014/main" id="{F8B3D8CC-BB13-41A5-8F34-B8E84A4F9534}"/>
              </a:ext>
            </a:extLst>
          </p:cNvPr>
          <p:cNvSpPr/>
          <p:nvPr/>
        </p:nvSpPr>
        <p:spPr>
          <a:xfrm flipH="1">
            <a:off x="380324"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1"/>
          <a:lstStyle/>
          <a:p>
            <a:pPr algn="r" rtl="1"/>
            <a:endParaRPr lang="en-US"/>
          </a:p>
        </p:txBody>
      </p:sp>
      <p:sp>
        <p:nvSpPr>
          <p:cNvPr id="2" name="כותרת 1"/>
          <p:cNvSpPr>
            <a:spLocks noGrp="1"/>
          </p:cNvSpPr>
          <p:nvPr>
            <p:ph type="title"/>
          </p:nvPr>
        </p:nvSpPr>
        <p:spPr>
          <a:xfrm flipH="1">
            <a:off x="569976" y="603504"/>
            <a:ext cx="3144774" cy="1645920"/>
          </a:xfrm>
        </p:spPr>
        <p:txBody>
          <a:bodyPr rtlCol="1" anchor="b">
            <a:noAutofit/>
          </a:bodyPr>
          <a:lstStyle>
            <a:lvl1pPr algn="r" rtl="1">
              <a:lnSpc>
                <a:spcPct val="100000"/>
              </a:lnSpc>
              <a:defRPr sz="3200" b="0">
                <a:solidFill>
                  <a:schemeClr val="tx1"/>
                </a:solidFill>
                <a:latin typeface="+mj-lt"/>
              </a:defRPr>
            </a:lvl1pPr>
          </a:lstStyle>
          <a:p>
            <a:pPr rtl="1"/>
            <a:r>
              <a:rPr lang="he-IL"/>
              <a:t>לחץ כדי לערוך סגנון כותרת של תבנית בסיס</a:t>
            </a:r>
            <a:endParaRPr lang="en-US" dirty="0"/>
          </a:p>
        </p:txBody>
      </p:sp>
      <p:sp>
        <p:nvSpPr>
          <p:cNvPr id="4" name="מציין מיקום טקסט 3"/>
          <p:cNvSpPr>
            <a:spLocks noGrp="1"/>
          </p:cNvSpPr>
          <p:nvPr>
            <p:ph type="body" sz="half" idx="2"/>
          </p:nvPr>
        </p:nvSpPr>
        <p:spPr>
          <a:xfrm flipH="1">
            <a:off x="569976" y="2386584"/>
            <a:ext cx="3144774" cy="3511296"/>
          </a:xfrm>
        </p:spPr>
        <p:txBody>
          <a:bodyPr rtlCol="1">
            <a:normAutofit/>
          </a:bodyPr>
          <a:lstStyle>
            <a:lvl1pPr marL="0" indent="0" algn="r" rtl="1">
              <a:lnSpc>
                <a:spcPct val="110000"/>
              </a:lnSpc>
              <a:spcBef>
                <a:spcPts val="800"/>
              </a:spcBef>
              <a:buNone/>
              <a:defRPr sz="1800">
                <a:solidFill>
                  <a:schemeClr val="tx1"/>
                </a:solidFill>
              </a:defRPr>
            </a:lvl1pPr>
            <a:lvl2pPr marL="457200" indent="0" algn="r" rtl="1">
              <a:buNone/>
              <a:defRPr sz="1200"/>
            </a:lvl2pPr>
            <a:lvl3pPr marL="914400" indent="0" algn="r" rtl="1">
              <a:buNone/>
              <a:defRPr sz="1000"/>
            </a:lvl3pPr>
            <a:lvl4pPr marL="1371600" indent="0" algn="r" rtl="1">
              <a:buNone/>
              <a:defRPr sz="900"/>
            </a:lvl4pPr>
            <a:lvl5pPr marL="1828800" indent="0" algn="r" rtl="1">
              <a:buNone/>
              <a:defRPr sz="900"/>
            </a:lvl5pPr>
            <a:lvl6pPr marL="2286000" indent="0" algn="r" rtl="1">
              <a:buNone/>
              <a:defRPr sz="900"/>
            </a:lvl6pPr>
            <a:lvl7pPr marL="2743200" indent="0" algn="r" rtl="1">
              <a:buNone/>
              <a:defRPr sz="900"/>
            </a:lvl7pPr>
            <a:lvl8pPr marL="3200400" indent="0" algn="r" rtl="1">
              <a:buNone/>
              <a:defRPr sz="900"/>
            </a:lvl8pPr>
            <a:lvl9pPr marL="3657600" indent="0" algn="r" rtl="1">
              <a:buNone/>
              <a:defRPr sz="900"/>
            </a:lvl9pPr>
          </a:lstStyle>
          <a:p>
            <a:pPr lvl="0" rtl="1"/>
            <a:r>
              <a:rPr lang="he-IL"/>
              <a:t>לחץ כדי לערוך סגנונות טקסט של תבנית בסיס</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מלבן 8">
            <a:extLst>
              <a:ext uri="{FF2B5EF4-FFF2-40B4-BE49-F238E27FC236}">
                <a16:creationId xmlns:a16="http://schemas.microsoft.com/office/drawing/2014/main" id="{1E94681D-2A4C-4A8D-B9B5-31D440D0328D}"/>
              </a:ext>
            </a:extLst>
          </p:cNvPr>
          <p:cNvSpPr/>
          <p:nvPr/>
        </p:nvSpPr>
        <p:spPr>
          <a:xfrm flipH="1">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7" name="מלבן 6"/>
          <p:cNvSpPr/>
          <p:nvPr/>
        </p:nvSpPr>
        <p:spPr>
          <a:xfrm flipH="1">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מלבן 7"/>
          <p:cNvSpPr/>
          <p:nvPr/>
        </p:nvSpPr>
        <p:spPr>
          <a:xfrm flipH="1">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מציין מיקום של כותרת 1"/>
          <p:cNvSpPr>
            <a:spLocks noGrp="1"/>
          </p:cNvSpPr>
          <p:nvPr>
            <p:ph type="title"/>
          </p:nvPr>
        </p:nvSpPr>
        <p:spPr>
          <a:xfrm flipH="1">
            <a:off x="1066800" y="642594"/>
            <a:ext cx="10058400" cy="1371600"/>
          </a:xfrm>
          <a:prstGeom prst="rect">
            <a:avLst/>
          </a:prstGeom>
        </p:spPr>
        <p:txBody>
          <a:bodyPr vert="horz" lIns="91440" tIns="45720" rIns="91440" bIns="45720" rtlCol="1" anchor="ctr">
            <a:normAutofit/>
          </a:bodyPr>
          <a:lstStyle/>
          <a:p>
            <a:pPr rtl="1"/>
            <a:r>
              <a:rPr lang="he"/>
              <a:t>לחץ כדי לערוך סגנון כותרת של תבנית בסיס</a:t>
            </a:r>
            <a:endParaRPr lang="en-US" dirty="0"/>
          </a:p>
        </p:txBody>
      </p:sp>
      <p:sp>
        <p:nvSpPr>
          <p:cNvPr id="3" name="מציין מיקום טקסט 2"/>
          <p:cNvSpPr>
            <a:spLocks noGrp="1"/>
          </p:cNvSpPr>
          <p:nvPr>
            <p:ph type="body" idx="1"/>
          </p:nvPr>
        </p:nvSpPr>
        <p:spPr>
          <a:xfrm flipH="1">
            <a:off x="1066800" y="2103120"/>
            <a:ext cx="10058400" cy="3849624"/>
          </a:xfrm>
          <a:prstGeom prst="rect">
            <a:avLst/>
          </a:prstGeom>
        </p:spPr>
        <p:txBody>
          <a:bodyPr vert="horz" lIns="91440" tIns="45720" rIns="91440" bIns="45720" rtlCol="1">
            <a:normAutofit/>
          </a:bodyPr>
          <a:lstStyle/>
          <a:p>
            <a:pPr lvl="0" rtl="1"/>
            <a:r>
              <a:rPr lang="he" dirty="0"/>
              <a:t>לחץ כדי לערוך סגנונות טקסט של תבנית בסיס</a:t>
            </a:r>
          </a:p>
          <a:p>
            <a:pPr lvl="1" rtl="1"/>
            <a:r>
              <a:rPr lang="he" dirty="0"/>
              <a:t>רמה שניה</a:t>
            </a:r>
          </a:p>
          <a:p>
            <a:pPr lvl="2" rtl="1"/>
            <a:r>
              <a:rPr lang="he" dirty="0"/>
              <a:t>רמה שלישית</a:t>
            </a:r>
          </a:p>
          <a:p>
            <a:pPr lvl="3" rtl="1"/>
            <a:r>
              <a:rPr lang="he" dirty="0"/>
              <a:t>רמה רביעית</a:t>
            </a:r>
          </a:p>
          <a:p>
            <a:pPr lvl="4" rtl="1"/>
            <a:r>
              <a:rPr lang="he" dirty="0"/>
              <a:t>רמה חמישית</a:t>
            </a:r>
            <a:endParaRPr lang="en-US" dirty="0"/>
          </a:p>
        </p:txBody>
      </p:sp>
      <p:sp>
        <p:nvSpPr>
          <p:cNvPr id="4" name="מציין מיקום של תאריך 3"/>
          <p:cNvSpPr>
            <a:spLocks noGrp="1"/>
          </p:cNvSpPr>
          <p:nvPr>
            <p:ph type="dt" sz="half" idx="2"/>
          </p:nvPr>
        </p:nvSpPr>
        <p:spPr>
          <a:xfrm flipH="1">
            <a:off x="2042161" y="6035040"/>
            <a:ext cx="2893045" cy="365760"/>
          </a:xfrm>
          <a:prstGeom prst="rect">
            <a:avLst/>
          </a:prstGeom>
        </p:spPr>
        <p:txBody>
          <a:bodyPr vert="horz" lIns="91440" tIns="45720" rIns="91440" bIns="45720" rtlCol="1" anchor="b"/>
          <a:lstStyle>
            <a:lvl1pPr algn="r" rtl="1">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F7F10649-3B66-4FAF-A227-F0AA5C25BF42}" type="datetime1">
              <a:rPr lang="he-IL" smtClean="0"/>
              <a:t>כ"ג/אייר/תשפ"ה</a:t>
            </a:fld>
            <a:endParaRPr lang="en-US" dirty="0"/>
          </a:p>
        </p:txBody>
      </p:sp>
      <p:sp>
        <p:nvSpPr>
          <p:cNvPr id="5" name="מציין מיקום של כותרת תחתונה 4"/>
          <p:cNvSpPr>
            <a:spLocks noGrp="1"/>
          </p:cNvSpPr>
          <p:nvPr>
            <p:ph type="ftr" sz="quarter" idx="3"/>
          </p:nvPr>
        </p:nvSpPr>
        <p:spPr>
          <a:xfrm flipH="1">
            <a:off x="5308600" y="6035040"/>
            <a:ext cx="5816600" cy="365760"/>
          </a:xfrm>
          <a:prstGeom prst="rect">
            <a:avLst/>
          </a:prstGeom>
        </p:spPr>
        <p:txBody>
          <a:bodyPr vert="horz" lIns="91440" tIns="45720" rIns="91440" bIns="45720" rtlCol="1" anchor="b"/>
          <a:lstStyle>
            <a:lvl1pPr algn="r" rtl="1">
              <a:defRPr sz="800">
                <a:solidFill>
                  <a:schemeClr val="tx1">
                    <a:lumMod val="85000"/>
                    <a:lumOff val="15000"/>
                  </a:schemeClr>
                </a:solidFill>
                <a:latin typeface="Tahoma" panose="020B0604030504040204" pitchFamily="34" charset="0"/>
                <a:ea typeface="Tahoma" panose="020B0604030504040204" pitchFamily="34" charset="0"/>
                <a:cs typeface="Tahoma" panose="020B0604030504040204" pitchFamily="34" charset="0"/>
              </a:defRPr>
            </a:lvl1pPr>
          </a:lstStyle>
          <a:p>
            <a:endParaRPr lang="en-US" dirty="0"/>
          </a:p>
        </p:txBody>
      </p:sp>
      <p:sp>
        <p:nvSpPr>
          <p:cNvPr id="6" name="מציין מיקום של מספר שקופית 5"/>
          <p:cNvSpPr>
            <a:spLocks noGrp="1"/>
          </p:cNvSpPr>
          <p:nvPr>
            <p:ph type="sldNum" sz="quarter" idx="4"/>
          </p:nvPr>
        </p:nvSpPr>
        <p:spPr>
          <a:xfrm flipH="1">
            <a:off x="1066800" y="6035040"/>
            <a:ext cx="838200" cy="365760"/>
          </a:xfrm>
          <a:prstGeom prst="rect">
            <a:avLst/>
          </a:prstGeom>
        </p:spPr>
        <p:txBody>
          <a:bodyPr vert="horz" lIns="91440" tIns="45720" rIns="91440" bIns="45720" rtlCol="1" anchor="b"/>
          <a:lstStyle>
            <a:lvl1pPr algn="r" rtl="1">
              <a:defRPr sz="800">
                <a:solidFill>
                  <a:schemeClr val="tx1">
                    <a:lumMod val="75000"/>
                    <a:lumOff val="25000"/>
                  </a:schemeClr>
                </a:solidFill>
                <a:latin typeface="Tahoma" panose="020B0604030504040204" pitchFamily="34" charset="0"/>
                <a:ea typeface="Tahoma" panose="020B0604030504040204" pitchFamily="34" charset="0"/>
                <a:cs typeface="Tahoma" panose="020B0604030504040204" pitchFamily="34" charset="0"/>
              </a:defRPr>
            </a:lvl1pPr>
          </a:lstStyle>
          <a:p>
            <a:fld id="{34B7E4EF-A1BD-40F4-AB7B-04F084DD991D}" type="slidenum">
              <a:rPr lang="en-US" smtClean="0"/>
              <a:pPr/>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r" defTabSz="914400" rtl="1" eaLnBrk="1" latinLnBrk="0" hangingPunct="1">
        <a:lnSpc>
          <a:spcPct val="90000"/>
        </a:lnSpc>
        <a:spcBef>
          <a:spcPct val="0"/>
        </a:spcBef>
        <a:buNone/>
        <a:defRPr lang="en-US" sz="3800" i="0" kern="1200" cap="none" spc="0" baseline="0" dirty="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p:titleStyle>
    <p:bodyStyle>
      <a:lvl1pPr marL="182880" indent="-18288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45720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73152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00584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1280160" indent="-182880" algn="r" defTabSz="914400" rtl="1"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16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r" defTabSz="914400" rtl="1"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zlXZh1zJ8i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T4isaUaA1J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gww9_S4PNV0&amp;t=1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תמונה 5" descr="תקריב של סמל&#10;&#10;תיאור נוצר באופן אוטומטי">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r="-1"/>
          <a:stretch/>
        </p:blipFill>
        <p:spPr>
          <a:xfrm flipH="1">
            <a:off x="0" y="166265"/>
            <a:ext cx="12191979" cy="6857990"/>
          </a:xfrm>
          <a:prstGeom prst="rect">
            <a:avLst/>
          </a:prstGeom>
        </p:spPr>
      </p:pic>
      <p:sp>
        <p:nvSpPr>
          <p:cNvPr id="82" name="מלבן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44406" y="1808532"/>
            <a:ext cx="5452527" cy="3240936"/>
          </a:xfrm>
          <a:prstGeom prst="rect">
            <a:avLst/>
          </a:prstGeom>
          <a:solidFill>
            <a:schemeClr val="bg1">
              <a:lumMod val="75000"/>
              <a:lumOff val="25000"/>
            </a:schemeClr>
          </a:solidFill>
          <a:ln w="6350" cap="sq" cmpd="sng" algn="ctr">
            <a:noFill/>
            <a:prstDash val="solid"/>
            <a:miter lim="800000"/>
          </a:ln>
          <a:effectLst/>
        </p:spPr>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84" name="מלבן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ChangeAspect="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210350" y="1975104"/>
            <a:ext cx="5120640" cy="2907792"/>
          </a:xfrm>
          <a:prstGeom prst="rect">
            <a:avLst/>
          </a:prstGeom>
          <a:noFill/>
          <a:ln w="6350" cap="sq" cmpd="sng" algn="ctr">
            <a:solidFill>
              <a:schemeClr val="tx1"/>
            </a:solidFill>
            <a:prstDash val="solid"/>
            <a:miter lim="800000"/>
          </a:ln>
          <a:effectLst>
            <a:softEdge rad="0"/>
          </a:effectLst>
        </p:spPr>
        <p:txBody>
          <a:bodyPr rtlCol="1"/>
          <a:lstStyle/>
          <a:p>
            <a:pPr algn="r" rtl="1"/>
            <a:endParaRPr lang="en-US">
              <a:latin typeface="Tahoma" panose="020B0604030504040204" pitchFamily="34" charset="0"/>
              <a:ea typeface="Tahoma" panose="020B0604030504040204" pitchFamily="34" charset="0"/>
              <a:cs typeface="Tahoma" panose="020B0604030504040204" pitchFamily="34" charset="0"/>
            </a:endParaRPr>
          </a:p>
        </p:txBody>
      </p:sp>
      <p:sp>
        <p:nvSpPr>
          <p:cNvPr id="2" name="כותרת 1">
            <a:extLst>
              <a:ext uri="{FF2B5EF4-FFF2-40B4-BE49-F238E27FC236}">
                <a16:creationId xmlns:a16="http://schemas.microsoft.com/office/drawing/2014/main" id="{18C3B467-088C-4F3D-A9A7-105C4E1E20CD}"/>
              </a:ext>
            </a:extLst>
          </p:cNvPr>
          <p:cNvSpPr>
            <a:spLocks noGrp="1"/>
          </p:cNvSpPr>
          <p:nvPr>
            <p:ph type="ctrTitle"/>
          </p:nvPr>
        </p:nvSpPr>
        <p:spPr>
          <a:xfrm flipH="1">
            <a:off x="1383132" y="2355458"/>
            <a:ext cx="4775075" cy="1630907"/>
          </a:xfrm>
        </p:spPr>
        <p:txBody>
          <a:bodyPr rtlCol="1">
            <a:normAutofit/>
          </a:bodyPr>
          <a:lstStyle/>
          <a:p>
            <a:pPr rtl="1"/>
            <a:r>
              <a:rPr lang="he-IL" sz="4400" dirty="0">
                <a:solidFill>
                  <a:schemeClr val="tx1"/>
                </a:solidFill>
                <a:latin typeface="Tahoma" panose="020B0604030504040204" pitchFamily="34" charset="0"/>
                <a:ea typeface="Tahoma" panose="020B0604030504040204" pitchFamily="34" charset="0"/>
                <a:cs typeface="Tahoma" panose="020B0604030504040204" pitchFamily="34" charset="0"/>
              </a:rPr>
              <a:t>השפעות המוזיקה</a:t>
            </a:r>
            <a:br>
              <a:rPr lang="he-IL" sz="4400" dirty="0">
                <a:solidFill>
                  <a:schemeClr val="tx1"/>
                </a:solidFill>
                <a:latin typeface="Tahoma" panose="020B0604030504040204" pitchFamily="34" charset="0"/>
                <a:ea typeface="Tahoma" panose="020B0604030504040204" pitchFamily="34" charset="0"/>
                <a:cs typeface="Tahoma" panose="020B0604030504040204" pitchFamily="34" charset="0"/>
              </a:rPr>
            </a:br>
            <a:endParaRPr lang="he" sz="4400"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3" name="כותרת משנה 2">
            <a:extLst>
              <a:ext uri="{FF2B5EF4-FFF2-40B4-BE49-F238E27FC236}">
                <a16:creationId xmlns:a16="http://schemas.microsoft.com/office/drawing/2014/main" id="{C8722DDC-8EEE-4A06-8DFE-B44871EAA2CF}"/>
              </a:ext>
            </a:extLst>
          </p:cNvPr>
          <p:cNvSpPr>
            <a:spLocks noGrp="1"/>
          </p:cNvSpPr>
          <p:nvPr>
            <p:ph type="subTitle" idx="1"/>
          </p:nvPr>
        </p:nvSpPr>
        <p:spPr>
          <a:xfrm flipH="1">
            <a:off x="1383132" y="3995988"/>
            <a:ext cx="4775075" cy="559656"/>
          </a:xfrm>
        </p:spPr>
        <p:txBody>
          <a:bodyPr rtlCol="1">
            <a:normAutofit/>
          </a:bodyPr>
          <a:lstStyle/>
          <a:p>
            <a:pPr rtl="1">
              <a:spcAft>
                <a:spcPts val="600"/>
              </a:spcAft>
            </a:pPr>
            <a:r>
              <a:rPr lang="he-IL" dirty="0">
                <a:solidFill>
                  <a:schemeClr val="tx1"/>
                </a:solidFill>
                <a:latin typeface="Tahoma" panose="020B0604030504040204" pitchFamily="34" charset="0"/>
                <a:ea typeface="Tahoma" panose="020B0604030504040204" pitchFamily="34" charset="0"/>
                <a:cs typeface="Tahoma" panose="020B0604030504040204" pitchFamily="34" charset="0"/>
              </a:rPr>
              <a:t>יוצרת היחידה: שרי מועלם</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1F4E7BB-FC8D-C8A2-A221-F1AF64A71A22}"/>
              </a:ext>
            </a:extLst>
          </p:cNvPr>
          <p:cNvSpPr>
            <a:spLocks noGrp="1"/>
          </p:cNvSpPr>
          <p:nvPr>
            <p:ph type="title"/>
          </p:nvPr>
        </p:nvSpPr>
        <p:spPr/>
        <p:txBody>
          <a:bodyPr/>
          <a:lstStyle/>
          <a:p>
            <a:r>
              <a:rPr lang="he-IL" dirty="0">
                <a:solidFill>
                  <a:srgbClr val="FF0000"/>
                </a:solidFill>
              </a:rPr>
              <a:t>שאלות על הטקסטים</a:t>
            </a:r>
          </a:p>
        </p:txBody>
      </p:sp>
      <p:sp>
        <p:nvSpPr>
          <p:cNvPr id="3" name="מציין מיקום תוכן 2">
            <a:extLst>
              <a:ext uri="{FF2B5EF4-FFF2-40B4-BE49-F238E27FC236}">
                <a16:creationId xmlns:a16="http://schemas.microsoft.com/office/drawing/2014/main" id="{B923CD4D-4241-C100-36C8-46260628C7CC}"/>
              </a:ext>
            </a:extLst>
          </p:cNvPr>
          <p:cNvSpPr>
            <a:spLocks noGrp="1"/>
          </p:cNvSpPr>
          <p:nvPr>
            <p:ph idx="1"/>
          </p:nvPr>
        </p:nvSpPr>
        <p:spPr/>
        <p:txBody>
          <a:bodyPr/>
          <a:lstStyle/>
          <a:p>
            <a:pPr marL="0" indent="0">
              <a:lnSpc>
                <a:spcPct val="200000"/>
              </a:lnSpc>
              <a:buNone/>
            </a:pPr>
            <a:r>
              <a:rPr lang="he-IL" dirty="0"/>
              <a:t>1. לפי טקסט 1, כיצד מוזיקה יכולה להשפיע על מצב הרוח של אנשים?</a:t>
            </a:r>
          </a:p>
          <a:p>
            <a:pPr marL="0" indent="0">
              <a:lnSpc>
                <a:spcPct val="200000"/>
              </a:lnSpc>
              <a:buNone/>
            </a:pPr>
            <a:r>
              <a:rPr lang="he-IL" dirty="0"/>
              <a:t>2. לפי טקסט 1, איך מוזיקה משפיעה על תינוקות לפני הלידה?</a:t>
            </a:r>
          </a:p>
          <a:p>
            <a:pPr marL="0" indent="0">
              <a:lnSpc>
                <a:spcPct val="200000"/>
              </a:lnSpc>
              <a:buNone/>
            </a:pPr>
            <a:r>
              <a:rPr lang="he-IL" dirty="0"/>
              <a:t>3. לפי טקסט 1, כיצד מוזיקה מסייעת לחולי אלצהיימר?</a:t>
            </a:r>
          </a:p>
          <a:p>
            <a:pPr marL="0" indent="0">
              <a:lnSpc>
                <a:spcPct val="200000"/>
              </a:lnSpc>
              <a:buNone/>
            </a:pPr>
            <a:r>
              <a:rPr lang="he-IL" dirty="0"/>
              <a:t>4. מצאו בטקסט 1 מילה נרדפת למילה "משפרת".</a:t>
            </a:r>
          </a:p>
          <a:p>
            <a:pPr marL="0" indent="0">
              <a:lnSpc>
                <a:spcPct val="200000"/>
              </a:lnSpc>
              <a:buNone/>
            </a:pPr>
            <a:r>
              <a:rPr lang="he-IL" dirty="0"/>
              <a:t>5. הפכו את המשפט הבא למשפט סביל: המוזיקה משפיעה על הרגשות שלנו.</a:t>
            </a:r>
          </a:p>
          <a:p>
            <a:pPr marL="0" indent="0">
              <a:lnSpc>
                <a:spcPct val="200000"/>
              </a:lnSpc>
              <a:buNone/>
            </a:pPr>
            <a:r>
              <a:rPr lang="he-IL" dirty="0"/>
              <a:t>6. הפכו את המשפט הבא למשפט פעיל: השפעה חיובית נצפתה אצל חולי לב.</a:t>
            </a:r>
          </a:p>
        </p:txBody>
      </p:sp>
    </p:spTree>
    <p:extLst>
      <p:ext uri="{BB962C8B-B14F-4D97-AF65-F5344CB8AC3E}">
        <p14:creationId xmlns:p14="http://schemas.microsoft.com/office/powerpoint/2010/main" val="3091711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150AAA1F-7817-6676-747D-7858792B3BC5}"/>
              </a:ext>
            </a:extLst>
          </p:cNvPr>
          <p:cNvSpPr>
            <a:spLocks noGrp="1"/>
          </p:cNvSpPr>
          <p:nvPr>
            <p:ph idx="1"/>
          </p:nvPr>
        </p:nvSpPr>
        <p:spPr>
          <a:xfrm flipH="1">
            <a:off x="1066800" y="1197033"/>
            <a:ext cx="10058400" cy="3849624"/>
          </a:xfrm>
        </p:spPr>
        <p:txBody>
          <a:bodyPr>
            <a:normAutofit fontScale="25000" lnSpcReduction="20000"/>
          </a:bodyPr>
          <a:lstStyle/>
          <a:p>
            <a:pPr marL="0" indent="0">
              <a:lnSpc>
                <a:spcPct val="200000"/>
              </a:lnSpc>
              <a:buNone/>
            </a:pPr>
            <a:r>
              <a:rPr lang="he-IL" sz="6000" dirty="0"/>
              <a:t>7. לפי שני הטקסטים, ציינו שני יתרונות של לימוד נגינה על כלי מוזיקה.</a:t>
            </a:r>
          </a:p>
          <a:p>
            <a:pPr marL="0" indent="0">
              <a:lnSpc>
                <a:spcPct val="200000"/>
              </a:lnSpc>
              <a:buNone/>
            </a:pPr>
            <a:r>
              <a:rPr lang="he-IL" sz="6000" dirty="0"/>
              <a:t>8. מהו הרעיון המרכזי של טקסט 2?</a:t>
            </a:r>
          </a:p>
          <a:p>
            <a:pPr marL="0" indent="0">
              <a:lnSpc>
                <a:spcPct val="200000"/>
              </a:lnSpc>
              <a:buNone/>
            </a:pPr>
            <a:r>
              <a:rPr lang="he-IL" sz="6000" dirty="0"/>
              <a:t>9. מדוע, לדעתכם, מוזיקה מחברת בין אנשים?</a:t>
            </a:r>
          </a:p>
          <a:p>
            <a:pPr marL="0" indent="0">
              <a:lnSpc>
                <a:spcPct val="200000"/>
              </a:lnSpc>
              <a:buNone/>
            </a:pPr>
            <a:r>
              <a:rPr lang="he-IL" sz="6000" dirty="0"/>
              <a:t>10. לפי טקסט 2, הקיפו את המילה הנרדפת למילה "לשפר", כפי שהיא מופיעה בטקסט.</a:t>
            </a:r>
          </a:p>
          <a:p>
            <a:pPr marL="0" indent="0">
              <a:lnSpc>
                <a:spcPct val="200000"/>
              </a:lnSpc>
              <a:buNone/>
            </a:pPr>
            <a:r>
              <a:rPr lang="he-IL" sz="6000" dirty="0"/>
              <a:t>        א. לתרום</a:t>
            </a:r>
          </a:p>
          <a:p>
            <a:pPr marL="0" indent="0">
              <a:lnSpc>
                <a:spcPct val="200000"/>
              </a:lnSpc>
              <a:buNone/>
            </a:pPr>
            <a:r>
              <a:rPr lang="he-IL" sz="6000" dirty="0"/>
              <a:t>        ב. לעודד</a:t>
            </a:r>
          </a:p>
          <a:p>
            <a:pPr marL="0" indent="0">
              <a:lnSpc>
                <a:spcPct val="200000"/>
              </a:lnSpc>
              <a:buNone/>
            </a:pPr>
            <a:r>
              <a:rPr lang="he-IL" sz="6000" dirty="0"/>
              <a:t>        ג. לצפות</a:t>
            </a:r>
          </a:p>
          <a:p>
            <a:pPr marL="0" indent="0">
              <a:lnSpc>
                <a:spcPct val="200000"/>
              </a:lnSpc>
              <a:buNone/>
            </a:pPr>
            <a:r>
              <a:rPr lang="he-IL" sz="6000" dirty="0"/>
              <a:t>11. מהי המשמעות של המילה "קוגניטיבי", לפי ההקשר בטקסט 2.</a:t>
            </a:r>
          </a:p>
          <a:p>
            <a:pPr marL="0" indent="0">
              <a:lnSpc>
                <a:spcPct val="200000"/>
              </a:lnSpc>
              <a:buNone/>
            </a:pPr>
            <a:r>
              <a:rPr lang="he-IL" sz="6000" dirty="0"/>
              <a:t>12. מצאו בטקסט משפט המכיל את מילת הקישור "לכן". הסבירו את תפקיד מילת הקישור במשפט זה.</a:t>
            </a:r>
          </a:p>
          <a:p>
            <a:endParaRPr lang="he-IL" dirty="0"/>
          </a:p>
        </p:txBody>
      </p:sp>
    </p:spTree>
    <p:extLst>
      <p:ext uri="{BB962C8B-B14F-4D97-AF65-F5344CB8AC3E}">
        <p14:creationId xmlns:p14="http://schemas.microsoft.com/office/powerpoint/2010/main" val="104178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5113C5F-B6F1-58C1-74B2-B88944C8199A}"/>
              </a:ext>
            </a:extLst>
          </p:cNvPr>
          <p:cNvSpPr>
            <a:spLocks noGrp="1"/>
          </p:cNvSpPr>
          <p:nvPr>
            <p:ph type="title"/>
          </p:nvPr>
        </p:nvSpPr>
        <p:spPr/>
        <p:txBody>
          <a:bodyPr/>
          <a:lstStyle/>
          <a:p>
            <a:r>
              <a:rPr lang="he-IL" dirty="0">
                <a:solidFill>
                  <a:srgbClr val="FF0000"/>
                </a:solidFill>
              </a:rPr>
              <a:t>סקירה</a:t>
            </a:r>
          </a:p>
        </p:txBody>
      </p:sp>
      <p:sp>
        <p:nvSpPr>
          <p:cNvPr id="3" name="מציין מיקום תוכן 2">
            <a:extLst>
              <a:ext uri="{FF2B5EF4-FFF2-40B4-BE49-F238E27FC236}">
                <a16:creationId xmlns:a16="http://schemas.microsoft.com/office/drawing/2014/main" id="{C344417D-AD28-32C7-509E-AF7BDDDD4301}"/>
              </a:ext>
            </a:extLst>
          </p:cNvPr>
          <p:cNvSpPr>
            <a:spLocks noGrp="1"/>
          </p:cNvSpPr>
          <p:nvPr>
            <p:ph idx="1"/>
          </p:nvPr>
        </p:nvSpPr>
        <p:spPr/>
        <p:txBody>
          <a:bodyPr/>
          <a:lstStyle/>
          <a:p>
            <a:pPr marL="0" indent="0">
              <a:buNone/>
            </a:pPr>
            <a:r>
              <a:rPr lang="he-IL" dirty="0"/>
              <a:t>עליכם לכתוב סקירה שתעסוק בהשפעות של המוזיקה על הבריאות, מנת המשכל ומצב הרוח.</a:t>
            </a:r>
          </a:p>
          <a:p>
            <a:pPr marL="0" indent="0">
              <a:buNone/>
            </a:pPr>
            <a:r>
              <a:rPr lang="he-IL" dirty="0"/>
              <a:t>בכתיבתכם התבססו על שני הטקסטים. הקפידו על דרכי מסירה מקובלות ועל אזכור מקורות המידע בגוף הסיכום ובסופו (ביבליוגרפיה).</a:t>
            </a:r>
          </a:p>
          <a:p>
            <a:pPr marL="0" indent="0">
              <a:buNone/>
            </a:pPr>
            <a:r>
              <a:rPr lang="he-IL" dirty="0"/>
              <a:t>כתבו בהיקף של 150 מילים.</a:t>
            </a:r>
          </a:p>
          <a:p>
            <a:endParaRPr lang="he-IL" dirty="0"/>
          </a:p>
        </p:txBody>
      </p:sp>
    </p:spTree>
    <p:extLst>
      <p:ext uri="{BB962C8B-B14F-4D97-AF65-F5344CB8AC3E}">
        <p14:creationId xmlns:p14="http://schemas.microsoft.com/office/powerpoint/2010/main" val="3048281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F810AFE-88C1-A9DB-6A3D-74E1780BF2D0}"/>
              </a:ext>
            </a:extLst>
          </p:cNvPr>
          <p:cNvSpPr>
            <a:spLocks noGrp="1"/>
          </p:cNvSpPr>
          <p:nvPr>
            <p:ph type="title"/>
          </p:nvPr>
        </p:nvSpPr>
        <p:spPr/>
        <p:txBody>
          <a:bodyPr/>
          <a:lstStyle/>
          <a:p>
            <a:r>
              <a:rPr lang="he-IL" dirty="0">
                <a:solidFill>
                  <a:srgbClr val="FF0000"/>
                </a:solidFill>
              </a:rPr>
              <a:t>משימת סיכום</a:t>
            </a:r>
          </a:p>
        </p:txBody>
      </p:sp>
      <p:sp>
        <p:nvSpPr>
          <p:cNvPr id="3" name="מציין מיקום תוכן 2">
            <a:extLst>
              <a:ext uri="{FF2B5EF4-FFF2-40B4-BE49-F238E27FC236}">
                <a16:creationId xmlns:a16="http://schemas.microsoft.com/office/drawing/2014/main" id="{70D68DA0-6ED9-F36D-8787-45EA749AEE6D}"/>
              </a:ext>
            </a:extLst>
          </p:cNvPr>
          <p:cNvSpPr>
            <a:spLocks noGrp="1"/>
          </p:cNvSpPr>
          <p:nvPr>
            <p:ph idx="1"/>
          </p:nvPr>
        </p:nvSpPr>
        <p:spPr/>
        <p:txBody>
          <a:bodyPr>
            <a:normAutofit/>
          </a:bodyPr>
          <a:lstStyle/>
          <a:p>
            <a:pPr marL="0" indent="0">
              <a:buNone/>
            </a:pPr>
            <a:r>
              <a:rPr lang="he-IL" sz="2000" dirty="0"/>
              <a:t>עליכם לבחור שיר אשר משפר את מצב הרוח שלכם ולעשות קליפ לשיר זה.</a:t>
            </a:r>
          </a:p>
        </p:txBody>
      </p:sp>
    </p:spTree>
    <p:extLst>
      <p:ext uri="{BB962C8B-B14F-4D97-AF65-F5344CB8AC3E}">
        <p14:creationId xmlns:p14="http://schemas.microsoft.com/office/powerpoint/2010/main" val="3127364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22E9DDC-E31E-40B5-9B71-96D9A29BCD52}"/>
              </a:ext>
            </a:extLst>
          </p:cNvPr>
          <p:cNvSpPr>
            <a:spLocks noGrp="1"/>
          </p:cNvSpPr>
          <p:nvPr>
            <p:ph type="title"/>
          </p:nvPr>
        </p:nvSpPr>
        <p:spPr>
          <a:xfrm flipH="1">
            <a:off x="1823258" y="251896"/>
            <a:ext cx="10058400" cy="587690"/>
          </a:xfrm>
        </p:spPr>
        <p:txBody>
          <a:bodyPr>
            <a:normAutofit/>
          </a:bodyPr>
          <a:lstStyle/>
          <a:p>
            <a:r>
              <a:rPr lang="he-IL" sz="2400" dirty="0">
                <a:solidFill>
                  <a:srgbClr val="FF0000"/>
                </a:solidFill>
              </a:rPr>
              <a:t>נספח: תשובון</a:t>
            </a:r>
          </a:p>
        </p:txBody>
      </p:sp>
      <p:sp>
        <p:nvSpPr>
          <p:cNvPr id="3" name="מציין מיקום תוכן 2">
            <a:extLst>
              <a:ext uri="{FF2B5EF4-FFF2-40B4-BE49-F238E27FC236}">
                <a16:creationId xmlns:a16="http://schemas.microsoft.com/office/drawing/2014/main" id="{77673E0B-AD88-4A18-AF7C-F518A8D0EFB7}"/>
              </a:ext>
            </a:extLst>
          </p:cNvPr>
          <p:cNvSpPr>
            <a:spLocks noGrp="1"/>
          </p:cNvSpPr>
          <p:nvPr>
            <p:ph idx="1"/>
          </p:nvPr>
        </p:nvSpPr>
        <p:spPr/>
        <p:txBody>
          <a:bodyPr/>
          <a:lstStyle/>
          <a:p>
            <a:endParaRPr lang="en-US" dirty="0"/>
          </a:p>
          <a:p>
            <a:endParaRPr lang="he-IL" dirty="0"/>
          </a:p>
        </p:txBody>
      </p:sp>
      <p:sp>
        <p:nvSpPr>
          <p:cNvPr id="5" name="תיבת טקסט 4">
            <a:extLst>
              <a:ext uri="{FF2B5EF4-FFF2-40B4-BE49-F238E27FC236}">
                <a16:creationId xmlns:a16="http://schemas.microsoft.com/office/drawing/2014/main" id="{D33E8517-BD0C-E254-BD5A-B96A9C6E1D7B}"/>
              </a:ext>
            </a:extLst>
          </p:cNvPr>
          <p:cNvSpPr txBox="1"/>
          <p:nvPr/>
        </p:nvSpPr>
        <p:spPr>
          <a:xfrm>
            <a:off x="247828" y="545741"/>
            <a:ext cx="9378619" cy="5674374"/>
          </a:xfrm>
          <a:prstGeom prst="rect">
            <a:avLst/>
          </a:prstGeom>
          <a:noFill/>
        </p:spPr>
        <p:txBody>
          <a:bodyPr wrap="square">
            <a:spAutoFit/>
          </a:bodyPr>
          <a:lstStyle/>
          <a:p>
            <a:pPr algn="r" rtl="1">
              <a:lnSpc>
                <a:spcPct val="107000"/>
              </a:lnSpc>
              <a:spcAft>
                <a:spcPts val="800"/>
              </a:spcAft>
              <a:buNone/>
            </a:pPr>
            <a:r>
              <a:rPr lang="he-IL" sz="1100" b="1" u="sng" kern="100" dirty="0">
                <a:effectLst/>
                <a:latin typeface="Calibri" panose="020F0502020204030204" pitchFamily="34" charset="0"/>
                <a:ea typeface="Calibri" panose="020F0502020204030204" pitchFamily="34" charset="0"/>
                <a:cs typeface="David" panose="020E0502060401010101" pitchFamily="34" charset="-79"/>
              </a:rPr>
              <a:t>משימה 1: סרטון ראשון</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כדאי לנגן בכלי נגינה מהסיבות הבאות: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דבר יוקרתי</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פיתוח אופי ושליטה ברגשות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פיתוח יכולות מתמטיות.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יכולת גבוהה של לימוד שפות.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800"/>
              </a:spcAft>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מוזיקה היא מבנית.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 </a:t>
            </a:r>
            <a:r>
              <a:rPr lang="he-IL" sz="1100" b="1" u="sng" kern="100" dirty="0">
                <a:effectLst/>
                <a:latin typeface="Calibri" panose="020F0502020204030204" pitchFamily="34" charset="0"/>
                <a:ea typeface="Calibri" panose="020F0502020204030204" pitchFamily="34" charset="0"/>
                <a:cs typeface="David" panose="020E0502060401010101" pitchFamily="34" charset="-79"/>
              </a:rPr>
              <a:t>משימה 2: סרטון שני</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המסקנה היא שמוזיקה משפיעה על התחושות והרגשות שלנו.</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 </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b="1" u="sng" kern="100" dirty="0">
                <a:effectLst/>
                <a:latin typeface="Calibri" panose="020F0502020204030204" pitchFamily="34" charset="0"/>
                <a:ea typeface="Calibri" panose="020F0502020204030204" pitchFamily="34" charset="0"/>
                <a:cs typeface="David" panose="020E0502060401010101" pitchFamily="34" charset="-79"/>
              </a:rPr>
              <a:t>משימה 3: סרטון שלישי</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המסקנה העולה מהסרטון שגם אם יש לך יום לא פשוט, ואתה טרוד בשגרת היום יום ובלחץ, המוזיקה יכולה לעזור לך לשיפור המצב רוח ולרוגע פנימי.</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  </a:t>
            </a:r>
            <a:r>
              <a:rPr lang="he-IL" sz="1100" b="1" u="sng" kern="100" dirty="0">
                <a:effectLst/>
                <a:latin typeface="Calibri" panose="020F0502020204030204" pitchFamily="34" charset="0"/>
                <a:ea typeface="Calibri" panose="020F0502020204030204" pitchFamily="34" charset="0"/>
                <a:cs typeface="David" panose="020E0502060401010101" pitchFamily="34" charset="-79"/>
              </a:rPr>
              <a:t>משימה 4: משימת תמונות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 </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המשותף לכל התמונות הוא שבכל התמונות רואים אנשים שמאזינים למוזיקה.</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50000"/>
              </a:lnSpc>
              <a:buFont typeface="+mj-lt"/>
              <a:buAutoNum type="arabicPeriod"/>
            </a:pPr>
            <a:r>
              <a:rPr lang="he-IL" sz="1100" kern="100" dirty="0">
                <a:effectLst/>
                <a:latin typeface="Calibri" panose="020F0502020204030204" pitchFamily="34" charset="0"/>
                <a:ea typeface="Calibri" panose="020F0502020204030204" pitchFamily="34" charset="0"/>
                <a:cs typeface="David" panose="020E0502060401010101" pitchFamily="34" charset="-79"/>
              </a:rPr>
              <a:t>התמונה שהכי התחברתי אליה היא התמונה השנייה של הבחורה ששומעת מוזיקה. בחרתי בתמונה זו מכיוון שאני אוהבת בזמני הפנוי לעשות הליכות ליד ביתי. </a:t>
            </a:r>
          </a:p>
          <a:p>
            <a:pPr lvl="0" algn="r" rtl="1">
              <a:lnSpc>
                <a:spcPct val="150000"/>
              </a:lnSpc>
            </a:pPr>
            <a:r>
              <a:rPr lang="he-IL" sz="1100" kern="100" dirty="0">
                <a:latin typeface="Calibri" panose="020F0502020204030204" pitchFamily="34" charset="0"/>
                <a:ea typeface="Calibri" panose="020F0502020204030204" pitchFamily="34" charset="0"/>
                <a:cs typeface="David" panose="020E0502060401010101" pitchFamily="34" charset="-79"/>
              </a:rPr>
              <a:t>           </a:t>
            </a:r>
            <a:r>
              <a:rPr lang="he-IL" sz="1100" kern="100" dirty="0">
                <a:effectLst/>
                <a:latin typeface="Calibri" panose="020F0502020204030204" pitchFamily="34" charset="0"/>
                <a:ea typeface="Calibri" panose="020F0502020204030204" pitchFamily="34" charset="0"/>
                <a:cs typeface="David" panose="020E0502060401010101" pitchFamily="34" charset="-79"/>
              </a:rPr>
              <a:t>בזמן שאני עושה הליכות אני אוהבת להאזין לשירים שאני אוהבת ומתחברת. זמן זה הוא זמן של ניתוק עבורי, זהו זמן שאני מתפנה לעצמי, לכן בחרתי בתמונה זו.</a:t>
            </a:r>
          </a:p>
          <a:p>
            <a:pPr lvl="0" algn="r" rtl="1">
              <a:lnSpc>
                <a:spcPct val="150000"/>
              </a:lnSpc>
            </a:pP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800"/>
              </a:spcAft>
            </a:pPr>
            <a:r>
              <a:rPr lang="he-IL" sz="1100" kern="100" dirty="0">
                <a:effectLst/>
                <a:latin typeface="Calibri" panose="020F0502020204030204" pitchFamily="34" charset="0"/>
                <a:ea typeface="Calibri" panose="020F0502020204030204" pitchFamily="34" charset="0"/>
                <a:cs typeface="David" panose="020E0502060401010101" pitchFamily="34" charset="-79"/>
              </a:rPr>
              <a:t>3. </a:t>
            </a:r>
            <a:r>
              <a:rPr lang="he-IL" sz="1100" b="1" u="sng" kern="100" dirty="0">
                <a:effectLst/>
                <a:latin typeface="Calibri" panose="020F0502020204030204" pitchFamily="34" charset="0"/>
                <a:ea typeface="Calibri" panose="020F0502020204030204" pitchFamily="34" charset="0"/>
                <a:cs typeface="David" panose="020E0502060401010101" pitchFamily="34" charset="-79"/>
              </a:rPr>
              <a:t>סיפור קצר על התמונה שבחרתי</a:t>
            </a:r>
            <a:endParaRPr lang="en-US" sz="1100" b="1"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יום יום הייתה יעל קמה ממיטתה ועושה הליכות בשדות הירוקים שליד ביתה בעמק יזרעאל.</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יעל הייתה אוהבת את הטבע ואת הפרחים. אבל יעל אהבה במיוחד להאזין למוזיקה.</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buNone/>
            </a:pPr>
            <a:r>
              <a:rPr lang="he-IL" sz="1100" kern="100" dirty="0">
                <a:effectLst/>
                <a:latin typeface="Calibri" panose="020F0502020204030204" pitchFamily="34" charset="0"/>
                <a:ea typeface="Calibri" panose="020F0502020204030204" pitchFamily="34" charset="0"/>
                <a:cs typeface="David" panose="020E0502060401010101" pitchFamily="34" charset="-79"/>
              </a:rPr>
              <a:t>יעל הייתה מתחילה את היום שלה בהליכה של כ-40 דקות. היא אהבה בזמן הזה לשמוע מוזיקה שהיא אוהבת ומתחברת.</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100" kern="100" dirty="0">
                <a:effectLst/>
                <a:latin typeface="Calibri" panose="020F0502020204030204" pitchFamily="34" charset="0"/>
                <a:ea typeface="Calibri" panose="020F0502020204030204" pitchFamily="34" charset="0"/>
                <a:cs typeface="David" panose="020E0502060401010101" pitchFamily="34" charset="-79"/>
              </a:rPr>
              <a:t>המוזיקה נתנה לה כוחות להמשך היום וגרמה לה להתחיל את היום בצורה הטובה ביותר.</a:t>
            </a:r>
            <a:endParaRPr lang="en-US" sz="11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25921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D3D4C-B6DF-84D9-2EB1-1354A811813B}"/>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A7464578-70D0-944B-B0B1-2F27EF09DEF9}"/>
              </a:ext>
            </a:extLst>
          </p:cNvPr>
          <p:cNvSpPr>
            <a:spLocks noGrp="1"/>
          </p:cNvSpPr>
          <p:nvPr>
            <p:ph type="title"/>
          </p:nvPr>
        </p:nvSpPr>
        <p:spPr>
          <a:xfrm flipH="1">
            <a:off x="9592886" y="251896"/>
            <a:ext cx="2288771" cy="587690"/>
          </a:xfrm>
        </p:spPr>
        <p:txBody>
          <a:bodyPr>
            <a:normAutofit fontScale="90000"/>
          </a:bodyPr>
          <a:lstStyle/>
          <a:p>
            <a:r>
              <a:rPr lang="he-IL" sz="2400" dirty="0">
                <a:solidFill>
                  <a:srgbClr val="FF0000"/>
                </a:solidFill>
              </a:rPr>
              <a:t>נספח: תשובון</a:t>
            </a:r>
            <a:br>
              <a:rPr lang="he-IL" sz="2400" dirty="0">
                <a:solidFill>
                  <a:srgbClr val="FF0000"/>
                </a:solidFill>
              </a:rPr>
            </a:br>
            <a:r>
              <a:rPr lang="he-IL" sz="1600" dirty="0">
                <a:solidFill>
                  <a:srgbClr val="FF0000"/>
                </a:solidFill>
              </a:rPr>
              <a:t>(המשך)</a:t>
            </a:r>
            <a:endParaRPr lang="he-IL" sz="2400" dirty="0">
              <a:solidFill>
                <a:srgbClr val="FF0000"/>
              </a:solidFill>
            </a:endParaRPr>
          </a:p>
        </p:txBody>
      </p:sp>
      <p:sp>
        <p:nvSpPr>
          <p:cNvPr id="3" name="מציין מיקום תוכן 2">
            <a:extLst>
              <a:ext uri="{FF2B5EF4-FFF2-40B4-BE49-F238E27FC236}">
                <a16:creationId xmlns:a16="http://schemas.microsoft.com/office/drawing/2014/main" id="{10EF133F-84A0-7C82-F51C-F8E481A05C48}"/>
              </a:ext>
            </a:extLst>
          </p:cNvPr>
          <p:cNvSpPr>
            <a:spLocks noGrp="1"/>
          </p:cNvSpPr>
          <p:nvPr>
            <p:ph idx="1"/>
          </p:nvPr>
        </p:nvSpPr>
        <p:spPr/>
        <p:txBody>
          <a:bodyPr/>
          <a:lstStyle/>
          <a:p>
            <a:endParaRPr lang="en-US" dirty="0"/>
          </a:p>
          <a:p>
            <a:endParaRPr lang="he-IL" dirty="0"/>
          </a:p>
        </p:txBody>
      </p:sp>
      <p:sp>
        <p:nvSpPr>
          <p:cNvPr id="5" name="תיבת טקסט 4">
            <a:extLst>
              <a:ext uri="{FF2B5EF4-FFF2-40B4-BE49-F238E27FC236}">
                <a16:creationId xmlns:a16="http://schemas.microsoft.com/office/drawing/2014/main" id="{158A4EC0-B468-54BF-85B4-A4BD44359EDC}"/>
              </a:ext>
            </a:extLst>
          </p:cNvPr>
          <p:cNvSpPr txBox="1"/>
          <p:nvPr/>
        </p:nvSpPr>
        <p:spPr>
          <a:xfrm>
            <a:off x="310342" y="372370"/>
            <a:ext cx="9540240" cy="5580374"/>
          </a:xfrm>
          <a:prstGeom prst="rect">
            <a:avLst/>
          </a:prstGeom>
          <a:noFill/>
        </p:spPr>
        <p:txBody>
          <a:bodyPr wrap="square">
            <a:spAutoFit/>
          </a:bodyPr>
          <a:lstStyle/>
          <a:p>
            <a:pPr marL="685800"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שאלות לפי הטקסטים</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1</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1. לפי הטקסט, מוזיקה יכולה להשפיע על מצב הרוח של אנשים בכמה דרכים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הפחתת חרדה:</a:t>
            </a:r>
            <a:r>
              <a:rPr lang="he-IL" sz="1200" kern="100" dirty="0">
                <a:effectLst/>
                <a:latin typeface="David" panose="020E0502060401010101" pitchFamily="34" charset="-79"/>
                <a:ea typeface="Calibri" panose="020F0502020204030204" pitchFamily="34" charset="0"/>
                <a:cs typeface="David" panose="020E0502060401010101" pitchFamily="34" charset="-79"/>
              </a:rPr>
              <a:t> מחקרים נמצא שהאזנה למוזיקה יכולה להפחית את רמת החרדה. לדוגמה, במחקר שבו השמיעו מוזיקה לאנשים לפני ניתוח, רמות החרדה שלהם היו נמוכות יותר בהשוואה לאנשים שנטלו תרופה להורדת חרדה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הורדת קצב הלב ולחץ הדם:</a:t>
            </a:r>
            <a:r>
              <a:rPr lang="he-IL" sz="1200" kern="100" dirty="0">
                <a:effectLst/>
                <a:latin typeface="David" panose="020E0502060401010101" pitchFamily="34" charset="-79"/>
                <a:ea typeface="Calibri" panose="020F0502020204030204" pitchFamily="34" charset="0"/>
                <a:cs typeface="David" panose="020E0502060401010101" pitchFamily="34" charset="-79"/>
              </a:rPr>
              <a:t> מוזיקה מרגיעה ושקטה יכולה להוריד את קצב הלב ואת לחץ הדם, ובכך להשפיע על הרגשות ולהפוך אותם לנינוחים ורגועים יותר</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שיפור מצב הרוח: </a:t>
            </a:r>
            <a:r>
              <a:rPr lang="he-IL" sz="1200" kern="100" dirty="0">
                <a:effectLst/>
                <a:latin typeface="David" panose="020E0502060401010101" pitchFamily="34" charset="-79"/>
                <a:ea typeface="Calibri" panose="020F0502020204030204" pitchFamily="34" charset="0"/>
                <a:cs typeface="David" panose="020E0502060401010101" pitchFamily="34" charset="-79"/>
              </a:rPr>
              <a:t>אנשים שומעים מוזיקה כדי לשפר את מצב רוחם, וזה גורם להם להרגיש טוב יותר, להירגע ולהפחית מתחים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המחקרים מראים כי המוזיקה יכולה לשמש כחלופה זולה ויעילה לתרופות, עם השפעה מועילה וללא תופעות לוואי</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2</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לפי הטקסט, מוזיקה יכולה להשפיע על תינוקות עוד לפני שהם נולדים. המחקרים מראים כי תינוקות ברחם (עוברים) מגיבים למוזיקה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תגובה לצלילים: </a:t>
            </a:r>
            <a:r>
              <a:rPr lang="he-IL" sz="1200" kern="100" dirty="0">
                <a:effectLst/>
                <a:latin typeface="David" panose="020E0502060401010101" pitchFamily="34" charset="-79"/>
                <a:ea typeface="Calibri" panose="020F0502020204030204" pitchFamily="34" charset="0"/>
                <a:cs typeface="David" panose="020E0502060401010101" pitchFamily="34" charset="-79"/>
              </a:rPr>
              <a:t>התינוקות שומעים את הצלילים שנמצאים בסביבה, כולל מוזיקה. המוזיקה משפיעה עליהם כבר בשלב מוקדם מאוד של ההיריון</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שינוי בדופק: </a:t>
            </a:r>
            <a:r>
              <a:rPr lang="he-IL" sz="1200" kern="100" dirty="0">
                <a:effectLst/>
                <a:latin typeface="David" panose="020E0502060401010101" pitchFamily="34" charset="-79"/>
                <a:ea typeface="Calibri" panose="020F0502020204030204" pitchFamily="34" charset="0"/>
                <a:cs typeface="David" panose="020E0502060401010101" pitchFamily="34" charset="-79"/>
              </a:rPr>
              <a:t>תינוקות יכולים לשנות את קצב הלב שלהם בתגובה למוזיקה, וזה מעיד על כך שהם מבחינים בצלילים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זיכרון מוזיקלי: </a:t>
            </a:r>
            <a:r>
              <a:rPr lang="he-IL" sz="1200" kern="100" dirty="0">
                <a:effectLst/>
                <a:latin typeface="David" panose="020E0502060401010101" pitchFamily="34" charset="-79"/>
                <a:ea typeface="Calibri" panose="020F0502020204030204" pitchFamily="34" charset="0"/>
                <a:cs typeface="David" panose="020E0502060401010101" pitchFamily="34" charset="-79"/>
              </a:rPr>
              <a:t>תינוקות שנחשפים למוזיקה בבטן יכולים להכיר אותה גם לאחר הלידה. זוהי עדות לכך שהמוזיקה משפיעה עליהם בצורה חווייתית ומרגיעה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לסיכום, תינוקות ברחם לא רק שומעים את המוזיקה, אלא הם גם מגיבים אליה, מה שמעיד על היכולת שלהם להרגיש ולהגיב לצלילים בסביבה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3</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לפי הטקסט, מוזיקה מסייעת לחולי אלצהיימר בכך שהיא עוזרת לשפר את תפקוד המוח ולהקל על בעיות זיכרון. במיוחד, כאשר משמיעים לחולים שירים שהם מכירים ואוהבים מהעבר, הם יכולים להיזכר בזיכרונות ובחוויות, גם אם קשה להם לזכור פרטים אחרים מחייהם. המוזיקה מעוררת רגשות חיוביים ומחזקת את הקשר לזיכרונות מהעבר, מה שעוזר לשמור על תפקוד רגשי ושכלי</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pPr>
            <a:r>
              <a:rPr lang="he-IL" sz="1200" kern="100" dirty="0">
                <a:effectLst/>
                <a:latin typeface="David" panose="020E0502060401010101" pitchFamily="34" charset="-79"/>
                <a:ea typeface="Calibri" panose="020F0502020204030204" pitchFamily="34" charset="0"/>
                <a:cs typeface="David" panose="020E0502060401010101" pitchFamily="34" charset="-79"/>
              </a:rPr>
              <a:t>ההשפעה החיובית של המוזיקה אצל חולי אלצהיימר היא דוגמה לכך שמוזיקה יכולה להפעיל את חלקי המוח שאחראיים לזיכרון ולרגש, גם כשהמחלות הפוגעות בזיכרון מפריעות לתפקוד היומיומי</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p:txBody>
      </p:sp>
    </p:spTree>
    <p:extLst>
      <p:ext uri="{BB962C8B-B14F-4D97-AF65-F5344CB8AC3E}">
        <p14:creationId xmlns:p14="http://schemas.microsoft.com/office/powerpoint/2010/main" val="448944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7C42A-65C2-1F25-9F45-B0531E1E6314}"/>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68EE8989-6E88-86F9-ED0B-529A5F138A33}"/>
              </a:ext>
            </a:extLst>
          </p:cNvPr>
          <p:cNvSpPr>
            <a:spLocks noGrp="1"/>
          </p:cNvSpPr>
          <p:nvPr>
            <p:ph type="title"/>
          </p:nvPr>
        </p:nvSpPr>
        <p:spPr>
          <a:xfrm flipH="1">
            <a:off x="1823258" y="251896"/>
            <a:ext cx="10058400" cy="587690"/>
          </a:xfrm>
        </p:spPr>
        <p:txBody>
          <a:bodyPr>
            <a:normAutofit fontScale="90000"/>
          </a:bodyPr>
          <a:lstStyle/>
          <a:p>
            <a:r>
              <a:rPr lang="he-IL" sz="2400" dirty="0">
                <a:solidFill>
                  <a:srgbClr val="FF0000"/>
                </a:solidFill>
              </a:rPr>
              <a:t>נספח: תשובון</a:t>
            </a:r>
            <a:br>
              <a:rPr lang="he-IL" sz="2400" dirty="0">
                <a:solidFill>
                  <a:srgbClr val="FF0000"/>
                </a:solidFill>
              </a:rPr>
            </a:br>
            <a:r>
              <a:rPr lang="he-IL" sz="1600" dirty="0">
                <a:solidFill>
                  <a:srgbClr val="FF0000"/>
                </a:solidFill>
              </a:rPr>
              <a:t>(המשך)</a:t>
            </a:r>
            <a:endParaRPr lang="he-IL" sz="2400" dirty="0">
              <a:solidFill>
                <a:srgbClr val="FF0000"/>
              </a:solidFill>
            </a:endParaRPr>
          </a:p>
        </p:txBody>
      </p:sp>
      <p:sp>
        <p:nvSpPr>
          <p:cNvPr id="3" name="מציין מיקום תוכן 2">
            <a:extLst>
              <a:ext uri="{FF2B5EF4-FFF2-40B4-BE49-F238E27FC236}">
                <a16:creationId xmlns:a16="http://schemas.microsoft.com/office/drawing/2014/main" id="{E7FBD48E-379D-55C4-E57E-03A5E25B5B9F}"/>
              </a:ext>
            </a:extLst>
          </p:cNvPr>
          <p:cNvSpPr>
            <a:spLocks noGrp="1"/>
          </p:cNvSpPr>
          <p:nvPr>
            <p:ph idx="1"/>
          </p:nvPr>
        </p:nvSpPr>
        <p:spPr/>
        <p:txBody>
          <a:bodyPr/>
          <a:lstStyle/>
          <a:p>
            <a:endParaRPr lang="en-US" dirty="0"/>
          </a:p>
          <a:p>
            <a:endParaRPr lang="he-IL" dirty="0"/>
          </a:p>
        </p:txBody>
      </p:sp>
      <p:sp>
        <p:nvSpPr>
          <p:cNvPr id="5" name="תיבת טקסט 4">
            <a:extLst>
              <a:ext uri="{FF2B5EF4-FFF2-40B4-BE49-F238E27FC236}">
                <a16:creationId xmlns:a16="http://schemas.microsoft.com/office/drawing/2014/main" id="{D4ACD179-FF60-0907-B6E5-041332BE1A55}"/>
              </a:ext>
            </a:extLst>
          </p:cNvPr>
          <p:cNvSpPr txBox="1"/>
          <p:nvPr/>
        </p:nvSpPr>
        <p:spPr>
          <a:xfrm>
            <a:off x="310342" y="488355"/>
            <a:ext cx="9540240" cy="5881290"/>
          </a:xfrm>
          <a:prstGeom prst="rect">
            <a:avLst/>
          </a:prstGeom>
          <a:noFill/>
        </p:spPr>
        <p:txBody>
          <a:bodyPr wrap="square">
            <a:spAutoFit/>
          </a:bodyPr>
          <a:lstStyle/>
          <a:p>
            <a:pPr marL="685800"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שאלות לפי הטקסטים</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4</a:t>
            </a:r>
            <a:r>
              <a:rPr lang="he-IL" sz="1200" b="1" kern="100" dirty="0">
                <a:effectLst/>
                <a:latin typeface="David" panose="020E0502060401010101" pitchFamily="34" charset="-79"/>
                <a:ea typeface="Calibri" panose="020F0502020204030204" pitchFamily="34" charset="0"/>
                <a:cs typeface="David" panose="020E0502060401010101" pitchFamily="34" charset="-79"/>
              </a:rPr>
              <a:t>: </a:t>
            </a:r>
            <a:r>
              <a:rPr lang="he-IL" sz="1200" kern="100" dirty="0">
                <a:effectLst/>
                <a:latin typeface="David" panose="020E0502060401010101" pitchFamily="34" charset="-79"/>
                <a:ea typeface="Calibri" panose="020F0502020204030204" pitchFamily="34" charset="0"/>
                <a:cs typeface="David" panose="020E0502060401010101" pitchFamily="34" charset="-79"/>
              </a:rPr>
              <a:t>המילה תורמת</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5</a:t>
            </a:r>
            <a:r>
              <a:rPr lang="he-IL" sz="1200" b="1" kern="100" dirty="0">
                <a:effectLst/>
                <a:latin typeface="David" panose="020E0502060401010101" pitchFamily="34" charset="-79"/>
                <a:ea typeface="Calibri" panose="020F0502020204030204" pitchFamily="34" charset="0"/>
                <a:cs typeface="David" panose="020E0502060401010101" pitchFamily="34" charset="-79"/>
              </a:rPr>
              <a:t>: </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r>
              <a:rPr lang="he-IL" sz="1200" kern="100" dirty="0">
                <a:effectLst/>
                <a:latin typeface="David" panose="020E0502060401010101" pitchFamily="34" charset="-79"/>
                <a:ea typeface="Calibri" panose="020F0502020204030204" pitchFamily="34" charset="0"/>
                <a:cs typeface="David" panose="020E0502060401010101" pitchFamily="34" charset="-79"/>
              </a:rPr>
              <a:t>הרגשות שלנו מושפעים על ידי המוזיקה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6</a:t>
            </a:r>
            <a:r>
              <a:rPr lang="he-IL" sz="1200" b="1" kern="100" dirty="0">
                <a:effectLst/>
                <a:latin typeface="David" panose="020E0502060401010101" pitchFamily="34" charset="-79"/>
                <a:ea typeface="Calibri" panose="020F0502020204030204" pitchFamily="34" charset="0"/>
                <a:cs typeface="David" panose="020E0502060401010101" pitchFamily="34" charset="-79"/>
              </a:rPr>
              <a:t>: </a:t>
            </a:r>
            <a:r>
              <a:rPr lang="he-IL" sz="1200" kern="100" dirty="0">
                <a:effectLst/>
                <a:latin typeface="David" panose="020E0502060401010101" pitchFamily="34" charset="-79"/>
                <a:ea typeface="Calibri" panose="020F0502020204030204" pitchFamily="34" charset="0"/>
                <a:cs typeface="David" panose="020E0502060401010101" pitchFamily="34" charset="-79"/>
              </a:rPr>
              <a:t>צפו השפעה חיובית אצל חולי לב</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7</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לפי טקסט 1, היתרונות של לימוד כלי נגינה על כלי מוזיקלי הם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פיתוח יכולת החשיבה</a:t>
            </a: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en-US"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kern="100" dirty="0">
                <a:effectLst/>
                <a:latin typeface="David" panose="020E0502060401010101" pitchFamily="34" charset="-79"/>
                <a:ea typeface="Calibri" panose="020F0502020204030204" pitchFamily="34" charset="0"/>
                <a:cs typeface="David" panose="020E0502060401010101" pitchFamily="34" charset="-79"/>
              </a:rPr>
              <a:t> לימוד נגינה תורם להתפתחות יכולת החשיבה של ילדים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שיפור יכולת הדיבור</a:t>
            </a: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en-US" sz="1200" kern="100" dirty="0">
                <a:effectLst/>
                <a:latin typeface="David" panose="020E0502060401010101" pitchFamily="34" charset="-79"/>
                <a:ea typeface="Calibri" panose="020F0502020204030204" pitchFamily="34" charset="0"/>
                <a:cs typeface="David" panose="020E0502060401010101" pitchFamily="34" charset="-79"/>
              </a:rPr>
              <a:t> – </a:t>
            </a:r>
            <a:r>
              <a:rPr lang="he-IL" sz="1200" kern="100" dirty="0">
                <a:effectLst/>
                <a:latin typeface="David" panose="020E0502060401010101" pitchFamily="34" charset="-79"/>
                <a:ea typeface="Calibri" panose="020F0502020204030204" pitchFamily="34" charset="0"/>
                <a:cs typeface="David" panose="020E0502060401010101" pitchFamily="34" charset="-79"/>
              </a:rPr>
              <a:t>הנגינה תורמת גם לשיפור יכולת הדיבור של ילדים שמנגנים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b="1" kern="100" dirty="0">
                <a:effectLst/>
                <a:latin typeface="David" panose="020E0502060401010101" pitchFamily="34" charset="-79"/>
                <a:ea typeface="Calibri" panose="020F0502020204030204" pitchFamily="34" charset="0"/>
                <a:cs typeface="David" panose="020E0502060401010101" pitchFamily="34" charset="-79"/>
              </a:rPr>
              <a:t>שמירה על תפקוד המוח בגיל מבוגר</a:t>
            </a: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en-US" sz="1200" kern="100" dirty="0">
                <a:effectLst/>
                <a:latin typeface="David" panose="020E0502060401010101" pitchFamily="34" charset="-79"/>
                <a:ea typeface="Calibri" panose="020F0502020204030204" pitchFamily="34" charset="0"/>
                <a:cs typeface="David" panose="020E0502060401010101" pitchFamily="34" charset="-79"/>
              </a:rPr>
              <a:t> – </a:t>
            </a:r>
            <a:r>
              <a:rPr lang="he-IL" sz="1200" kern="100" dirty="0">
                <a:effectLst/>
                <a:latin typeface="David" panose="020E0502060401010101" pitchFamily="34" charset="-79"/>
                <a:ea typeface="Calibri" panose="020F0502020204030204" pitchFamily="34" charset="0"/>
                <a:cs typeface="David" panose="020E0502060401010101" pitchFamily="34" charset="-79"/>
              </a:rPr>
              <a:t>לאנשים מבוגרים, האזנה למוזיקה ושמירה על פעילות מוזיקלית עשויה לעזור לשמור על תפקוד המוח ולעכב מחלות זקנה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marL="342900" lvl="0" indent="-342900" algn="r" rtl="1">
              <a:lnSpc>
                <a:spcPct val="107000"/>
              </a:lnSpc>
              <a:spcAft>
                <a:spcPts val="800"/>
              </a:spcAft>
              <a:buNone/>
              <a:tabLst>
                <a:tab pos="457200" algn="l"/>
              </a:tabLst>
            </a:pPr>
            <a:r>
              <a:rPr lang="he-IL" sz="1200" kern="100" dirty="0">
                <a:effectLst/>
                <a:latin typeface="David" panose="020E0502060401010101" pitchFamily="34" charset="-79"/>
                <a:ea typeface="Calibri" panose="020F0502020204030204" pitchFamily="34" charset="0"/>
                <a:cs typeface="David" panose="020E0502060401010101" pitchFamily="34" charset="-79"/>
              </a:rPr>
              <a:t>לפי טקסט 2, יתרונות לימוד נגינה על כלי מוזיקלי כוללים:</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b="1" kern="100" dirty="0">
                <a:effectLst/>
                <a:latin typeface="David" panose="020E0502060401010101" pitchFamily="34" charset="-79"/>
                <a:ea typeface="Calibri" panose="020F0502020204030204" pitchFamily="34" charset="0"/>
                <a:cs typeface="David" panose="020E0502060401010101" pitchFamily="34" charset="-79"/>
              </a:rPr>
              <a:t>שיפור יכולות קוגניטיביות </a:t>
            </a:r>
            <a:r>
              <a:rPr lang="he-IL" sz="1200" kern="100" dirty="0">
                <a:effectLst/>
                <a:latin typeface="David" panose="020E0502060401010101" pitchFamily="34" charset="-79"/>
                <a:ea typeface="Calibri" panose="020F0502020204030204" pitchFamily="34" charset="0"/>
                <a:cs typeface="David" panose="020E0502060401010101" pitchFamily="34" charset="-79"/>
              </a:rPr>
              <a:t> – לימוד נגינה מסייע לפיתוח יכולות חשיבה ומילוליות.</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kern="100" dirty="0">
                <a:effectLst/>
                <a:latin typeface="David" panose="020E0502060401010101" pitchFamily="34" charset="-79"/>
                <a:ea typeface="Calibri" panose="020F0502020204030204" pitchFamily="34" charset="0"/>
                <a:cs typeface="David" panose="020E0502060401010101" pitchFamily="34" charset="-79"/>
              </a:rPr>
              <a:t>שיפור היכולת המילולית</a:t>
            </a:r>
            <a:r>
              <a:rPr lang="he-IL" sz="1200" kern="100" dirty="0">
                <a:effectLst/>
                <a:latin typeface="David" panose="020E0502060401010101" pitchFamily="34" charset="-79"/>
                <a:ea typeface="Calibri" panose="020F0502020204030204" pitchFamily="34" charset="0"/>
                <a:cs typeface="David" panose="020E0502060401010101" pitchFamily="34" charset="-79"/>
              </a:rPr>
              <a:t> – נגינה יכולה לשפר את היכולת לדבר ולהתבטא בצורה ברורה.</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kern="100" dirty="0">
                <a:effectLst/>
                <a:latin typeface="David" panose="020E0502060401010101" pitchFamily="34" charset="-79"/>
                <a:ea typeface="Calibri" panose="020F0502020204030204" pitchFamily="34" charset="0"/>
                <a:cs typeface="David" panose="020E0502060401010101" pitchFamily="34" charset="-79"/>
              </a:rPr>
              <a:t>שיפור הראייה</a:t>
            </a:r>
            <a:r>
              <a:rPr lang="he-IL" sz="1200" kern="100" dirty="0">
                <a:effectLst/>
                <a:latin typeface="David" panose="020E0502060401010101" pitchFamily="34" charset="-79"/>
                <a:ea typeface="Calibri" panose="020F0502020204030204" pitchFamily="34" charset="0"/>
                <a:cs typeface="David" panose="020E0502060401010101" pitchFamily="34" charset="-79"/>
              </a:rPr>
              <a:t> – לימוד נגינה תורם לשיפור יכולות הראייה.</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kern="100" dirty="0">
                <a:effectLst/>
                <a:latin typeface="David" panose="020E0502060401010101" pitchFamily="34" charset="-79"/>
                <a:ea typeface="Calibri" panose="020F0502020204030204" pitchFamily="34" charset="0"/>
                <a:cs typeface="David" panose="020E0502060401010101" pitchFamily="34" charset="-79"/>
              </a:rPr>
              <a:t>הצלחות בלימודים</a:t>
            </a:r>
            <a:r>
              <a:rPr lang="he-IL" sz="1200" kern="100" dirty="0">
                <a:effectLst/>
                <a:latin typeface="David" panose="020E0502060401010101" pitchFamily="34" charset="-79"/>
                <a:ea typeface="Calibri" panose="020F0502020204030204" pitchFamily="34" charset="0"/>
                <a:cs typeface="David" panose="020E0502060401010101" pitchFamily="34" charset="-79"/>
              </a:rPr>
              <a:t> – תלמידים שלמדו מוזיקה הצליחו יותר בתחומים אחרים כמו מתמטיקה ואומנות.</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8</a:t>
            </a:r>
            <a:r>
              <a:rPr lang="he-IL" sz="1200" b="1" kern="100" dirty="0">
                <a:effectLst/>
                <a:latin typeface="David" panose="020E0502060401010101" pitchFamily="34" charset="-79"/>
                <a:ea typeface="Calibri" panose="020F0502020204030204" pitchFamily="34" charset="0"/>
                <a:cs typeface="David" panose="020E0502060401010101" pitchFamily="34" charset="-79"/>
              </a:rPr>
              <a:t>: </a:t>
            </a:r>
            <a:r>
              <a:rPr lang="he-IL" sz="1200" kern="100" dirty="0">
                <a:effectLst/>
                <a:latin typeface="David" panose="020E0502060401010101" pitchFamily="34" charset="-79"/>
                <a:ea typeface="Calibri" panose="020F0502020204030204" pitchFamily="34" charset="0"/>
                <a:cs typeface="David" panose="020E0502060401010101" pitchFamily="34" charset="-79"/>
              </a:rPr>
              <a:t>הרעיון המרכזי של הטקסט הוא שמוזיקה משפיעה באופן חיובי על המוח, הרגשות, הזיכרון, הלמידה והחיבור בין אנשים</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9</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מוזיקה מחברת בין אנשים כי היא יוצרת חוויה משותפת ואוניברסלית, שמדברת לשפה רגשית שמבוססת על קצב, מלודיה, ותדרים. כאשר אנשים שרים יחד או מאזינים לאותה יצירה, הם חולקים תחושות ורגשות דומים, דבר שמחזק את תחושת השייכות והקשר ביניהם. המוזיקה יכולה לשבור מחסומים בין אנשים, גם אם הם לא מכירים אחד את השני, ולהרגיש שהם חלק מקבוצה אחת עם חוויה משותפת</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pPr>
            <a:r>
              <a:rPr lang="he-IL" sz="1800" kern="100" dirty="0">
                <a:effectLst/>
                <a:latin typeface="Calibri" panose="020F0502020204030204" pitchFamily="34" charset="0"/>
                <a:ea typeface="Calibri" panose="020F0502020204030204" pitchFamily="34" charset="0"/>
                <a:cs typeface="David" panose="020E0502060401010101" pitchFamily="34" charset="-79"/>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5559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0A3B85-1C07-5AC6-D2D3-2CF24099FB73}"/>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58DD4A9E-E13E-33D1-02AE-1DBEA9FC3063}"/>
              </a:ext>
            </a:extLst>
          </p:cNvPr>
          <p:cNvSpPr>
            <a:spLocks noGrp="1"/>
          </p:cNvSpPr>
          <p:nvPr>
            <p:ph type="title"/>
          </p:nvPr>
        </p:nvSpPr>
        <p:spPr>
          <a:xfrm flipH="1">
            <a:off x="1823258" y="251896"/>
            <a:ext cx="10058400" cy="587690"/>
          </a:xfrm>
        </p:spPr>
        <p:txBody>
          <a:bodyPr>
            <a:normAutofit fontScale="90000"/>
          </a:bodyPr>
          <a:lstStyle/>
          <a:p>
            <a:r>
              <a:rPr lang="he-IL" sz="2400" dirty="0">
                <a:solidFill>
                  <a:srgbClr val="FF0000"/>
                </a:solidFill>
              </a:rPr>
              <a:t>נספח: תשובון</a:t>
            </a:r>
            <a:br>
              <a:rPr lang="he-IL" sz="2400" dirty="0">
                <a:solidFill>
                  <a:srgbClr val="FF0000"/>
                </a:solidFill>
              </a:rPr>
            </a:br>
            <a:r>
              <a:rPr lang="he-IL" sz="1600" dirty="0">
                <a:solidFill>
                  <a:srgbClr val="FF0000"/>
                </a:solidFill>
              </a:rPr>
              <a:t>(המשך)</a:t>
            </a:r>
            <a:endParaRPr lang="he-IL" sz="2400" dirty="0">
              <a:solidFill>
                <a:srgbClr val="FF0000"/>
              </a:solidFill>
            </a:endParaRPr>
          </a:p>
        </p:txBody>
      </p:sp>
      <p:sp>
        <p:nvSpPr>
          <p:cNvPr id="3" name="מציין מיקום תוכן 2">
            <a:extLst>
              <a:ext uri="{FF2B5EF4-FFF2-40B4-BE49-F238E27FC236}">
                <a16:creationId xmlns:a16="http://schemas.microsoft.com/office/drawing/2014/main" id="{1F5E043C-1273-CE49-8016-9B63FCE2B28A}"/>
              </a:ext>
            </a:extLst>
          </p:cNvPr>
          <p:cNvSpPr>
            <a:spLocks noGrp="1"/>
          </p:cNvSpPr>
          <p:nvPr>
            <p:ph idx="1"/>
          </p:nvPr>
        </p:nvSpPr>
        <p:spPr/>
        <p:txBody>
          <a:bodyPr/>
          <a:lstStyle/>
          <a:p>
            <a:endParaRPr lang="en-US" dirty="0"/>
          </a:p>
          <a:p>
            <a:endParaRPr lang="he-IL" dirty="0"/>
          </a:p>
        </p:txBody>
      </p:sp>
      <p:sp>
        <p:nvSpPr>
          <p:cNvPr id="5" name="תיבת טקסט 4">
            <a:extLst>
              <a:ext uri="{FF2B5EF4-FFF2-40B4-BE49-F238E27FC236}">
                <a16:creationId xmlns:a16="http://schemas.microsoft.com/office/drawing/2014/main" id="{CF08337A-5121-C679-42B8-85C65A9E6E36}"/>
              </a:ext>
            </a:extLst>
          </p:cNvPr>
          <p:cNvSpPr txBox="1"/>
          <p:nvPr/>
        </p:nvSpPr>
        <p:spPr>
          <a:xfrm>
            <a:off x="310342" y="488355"/>
            <a:ext cx="9540240" cy="4969245"/>
          </a:xfrm>
          <a:prstGeom prst="rect">
            <a:avLst/>
          </a:prstGeom>
          <a:noFill/>
        </p:spPr>
        <p:txBody>
          <a:bodyPr wrap="square">
            <a:spAutoFit/>
          </a:bodyPr>
          <a:lstStyle/>
          <a:p>
            <a:pPr marL="685800"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שאלות לפי הטקסטים</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10</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בקטע מהטקסט, המילה "לשפר" מופיעה בהקשר של "לשפר את היכולות הקוגניטיביות". מילה נרדפת לכך בהקשר זה היא "לתרום" כפי שמופיעה בהמשך, לדוגמה: "הנגינה תורמת להתפתחות של יכולת החשיבה</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11</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בכפי שהמילה "קוגניטיבי" מופיעה בטקסט, הכוונה היא לפעילויות ולתהליכים של המחשבה וההבנה. מדובר ביכולת החשיבה, פתרון בעיות, הבנה, זיכרון ולמידה. בהקשר של הטקסט, השיפור הקוגניטיבי מתייחס לפיתוח ושיפור יכולות חשיבה ולמידה של ילדים ובני נוער</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שאלה 12</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המשפט שמכיל את מילת הקישור "לכן" הוא</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br>
              <a:rPr lang="en-US" sz="1200" kern="100" dirty="0">
                <a:effectLst/>
                <a:latin typeface="David" panose="020E0502060401010101" pitchFamily="34" charset="-79"/>
                <a:ea typeface="Calibri" panose="020F0502020204030204" pitchFamily="34" charset="0"/>
                <a:cs typeface="David" panose="020E0502060401010101" pitchFamily="34" charset="-79"/>
              </a:rPr>
            </a:br>
            <a:r>
              <a:rPr lang="en-US" sz="1200" kern="100" dirty="0">
                <a:effectLst/>
                <a:latin typeface="David" panose="020E0502060401010101" pitchFamily="34" charset="-79"/>
                <a:ea typeface="Calibri" panose="020F0502020204030204" pitchFamily="34" charset="0"/>
                <a:cs typeface="David" panose="020E0502060401010101" pitchFamily="34" charset="-79"/>
              </a:rPr>
              <a:t>"</a:t>
            </a:r>
            <a:r>
              <a:rPr lang="he-IL" sz="1200" kern="100" dirty="0">
                <a:effectLst/>
                <a:latin typeface="David" panose="020E0502060401010101" pitchFamily="34" charset="-79"/>
                <a:ea typeface="Calibri" panose="020F0502020204030204" pitchFamily="34" charset="0"/>
                <a:cs typeface="David" panose="020E0502060401010101" pitchFamily="34" charset="-79"/>
              </a:rPr>
              <a:t>מחקר שנערך בשנת 1993 הראה שסטודנטים שהאזינו לעשר דקות מהסונטה לפסנתר של מוצרט הצליחו יותר במבחנים בהשוואה לאחרים</a:t>
            </a:r>
            <a:r>
              <a:rPr lang="en-US"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b="1" kern="100" dirty="0">
                <a:effectLst/>
                <a:latin typeface="David" panose="020E0502060401010101" pitchFamily="34" charset="-79"/>
                <a:ea typeface="Calibri" panose="020F0502020204030204" pitchFamily="34" charset="0"/>
                <a:cs typeface="David" panose="020E0502060401010101" pitchFamily="34" charset="-79"/>
              </a:rPr>
              <a:t>לכן</a:t>
            </a:r>
            <a:r>
              <a:rPr lang="en-US" sz="1200" kern="100" dirty="0">
                <a:effectLst/>
                <a:latin typeface="David" panose="020E0502060401010101" pitchFamily="34" charset="-79"/>
                <a:ea typeface="Calibri" panose="020F0502020204030204" pitchFamily="34" charset="0"/>
                <a:cs typeface="David" panose="020E0502060401010101" pitchFamily="34" charset="-79"/>
              </a:rPr>
              <a:t>, </a:t>
            </a:r>
            <a:r>
              <a:rPr lang="he-IL" sz="1200" kern="100" dirty="0">
                <a:effectLst/>
                <a:latin typeface="David" panose="020E0502060401010101" pitchFamily="34" charset="-79"/>
                <a:ea typeface="Calibri" panose="020F0502020204030204" pitchFamily="34" charset="0"/>
                <a:cs typeface="David" panose="020E0502060401010101" pitchFamily="34" charset="-79"/>
              </a:rPr>
              <a:t>המוזיקה יכולה לשפר את הזיכרון</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buNone/>
            </a:pPr>
            <a:r>
              <a:rPr lang="he-IL" sz="1200" b="1" kern="100" dirty="0">
                <a:effectLst/>
                <a:latin typeface="David" panose="020E0502060401010101" pitchFamily="34" charset="-79"/>
                <a:ea typeface="Calibri" panose="020F0502020204030204" pitchFamily="34" charset="0"/>
                <a:cs typeface="David" panose="020E0502060401010101" pitchFamily="34" charset="-79"/>
              </a:rPr>
              <a:t>תפקיד מילת הקישור "לכן</a:t>
            </a:r>
            <a:r>
              <a:rPr lang="en-US" sz="1200" b="1" kern="100" dirty="0">
                <a:effectLst/>
                <a:latin typeface="David" panose="020E0502060401010101" pitchFamily="34" charset="-79"/>
                <a:ea typeface="Calibri" panose="020F0502020204030204" pitchFamily="34" charset="0"/>
                <a:cs typeface="David" panose="020E0502060401010101" pitchFamily="34" charset="-79"/>
              </a:rPr>
              <a:t>"</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br>
              <a:rPr lang="en-US" sz="1200" kern="100" dirty="0">
                <a:effectLst/>
                <a:latin typeface="David" panose="020E0502060401010101" pitchFamily="34" charset="-79"/>
                <a:ea typeface="Calibri" panose="020F0502020204030204" pitchFamily="34" charset="0"/>
                <a:cs typeface="David" panose="020E0502060401010101" pitchFamily="34" charset="-79"/>
              </a:rPr>
            </a:br>
            <a:r>
              <a:rPr lang="he-IL" sz="1200" kern="100" dirty="0">
                <a:effectLst/>
                <a:latin typeface="David" panose="020E0502060401010101" pitchFamily="34" charset="-79"/>
                <a:ea typeface="Calibri" panose="020F0502020204030204" pitchFamily="34" charset="0"/>
                <a:cs typeface="David" panose="020E0502060401010101" pitchFamily="34" charset="-79"/>
              </a:rPr>
              <a:t>מילת הקישור "לכן" משמשת להציג מסקנה או תוצאה שנובעת מהמידע שנמסר לפני כן. במשפט הזה, "לכן" מציין את הקשר הישיר בין המחקר שהראה שסטודנטים שהאזינו למוזיקה הצליחו יותר, לבין המסקנה כי מוזיקה יכולה לשפר את הזיכרון</a:t>
            </a:r>
            <a:r>
              <a:rPr lang="en-US" sz="1200" kern="100" dirty="0">
                <a:effectLst/>
                <a:latin typeface="David" panose="020E0502060401010101" pitchFamily="34" charset="-79"/>
                <a:ea typeface="Calibri" panose="020F0502020204030204" pitchFamily="34" charset="0"/>
                <a:cs typeface="David" panose="020E0502060401010101" pitchFamily="34" charset="-79"/>
              </a:rPr>
              <a:t>.</a:t>
            </a:r>
          </a:p>
          <a:p>
            <a:pPr algn="r" rtl="1">
              <a:lnSpc>
                <a:spcPct val="107000"/>
              </a:lnSpc>
              <a:spcAft>
                <a:spcPts val="800"/>
              </a:spcAft>
            </a:pPr>
            <a:r>
              <a:rPr lang="he-IL" sz="1800" kern="100" dirty="0">
                <a:effectLst/>
                <a:latin typeface="Calibri" panose="020F0502020204030204" pitchFamily="34" charset="0"/>
                <a:ea typeface="Calibri" panose="020F0502020204030204" pitchFamily="34" charset="0"/>
                <a:cs typeface="David" panose="020E0502060401010101" pitchFamily="34" charset="-79"/>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800" kern="100" dirty="0">
                <a:effectLst/>
                <a:latin typeface="Calibri" panose="020F0502020204030204" pitchFamily="34" charset="0"/>
                <a:ea typeface="Calibri" panose="020F0502020204030204" pitchFamily="34" charset="0"/>
                <a:cs typeface="David" panose="020E0502060401010101" pitchFamily="34" charset="-79"/>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14654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5E171-9F83-5AA9-29EE-7B05F518FA28}"/>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24ACCD9B-F63B-E615-2C0E-D7C225370A2A}"/>
              </a:ext>
            </a:extLst>
          </p:cNvPr>
          <p:cNvSpPr>
            <a:spLocks noGrp="1"/>
          </p:cNvSpPr>
          <p:nvPr>
            <p:ph type="title"/>
          </p:nvPr>
        </p:nvSpPr>
        <p:spPr>
          <a:xfrm flipH="1">
            <a:off x="1823258" y="251896"/>
            <a:ext cx="10058400" cy="587690"/>
          </a:xfrm>
        </p:spPr>
        <p:txBody>
          <a:bodyPr>
            <a:normAutofit fontScale="90000"/>
          </a:bodyPr>
          <a:lstStyle/>
          <a:p>
            <a:r>
              <a:rPr lang="he-IL" sz="2400" dirty="0">
                <a:solidFill>
                  <a:srgbClr val="FF0000"/>
                </a:solidFill>
              </a:rPr>
              <a:t>נספח: תשובון</a:t>
            </a:r>
            <a:br>
              <a:rPr lang="he-IL" sz="2400" dirty="0">
                <a:solidFill>
                  <a:srgbClr val="FF0000"/>
                </a:solidFill>
              </a:rPr>
            </a:br>
            <a:r>
              <a:rPr lang="he-IL" sz="1600" dirty="0">
                <a:solidFill>
                  <a:srgbClr val="FF0000"/>
                </a:solidFill>
              </a:rPr>
              <a:t>(המשך)</a:t>
            </a:r>
            <a:endParaRPr lang="he-IL" sz="2400" dirty="0">
              <a:solidFill>
                <a:srgbClr val="FF0000"/>
              </a:solidFill>
            </a:endParaRPr>
          </a:p>
        </p:txBody>
      </p:sp>
      <p:sp>
        <p:nvSpPr>
          <p:cNvPr id="3" name="מציין מיקום תוכן 2">
            <a:extLst>
              <a:ext uri="{FF2B5EF4-FFF2-40B4-BE49-F238E27FC236}">
                <a16:creationId xmlns:a16="http://schemas.microsoft.com/office/drawing/2014/main" id="{EDCFC7E9-AF19-6F3F-2876-C073734A77A2}"/>
              </a:ext>
            </a:extLst>
          </p:cNvPr>
          <p:cNvSpPr>
            <a:spLocks noGrp="1"/>
          </p:cNvSpPr>
          <p:nvPr>
            <p:ph idx="1"/>
          </p:nvPr>
        </p:nvSpPr>
        <p:spPr/>
        <p:txBody>
          <a:bodyPr/>
          <a:lstStyle/>
          <a:p>
            <a:endParaRPr lang="en-US" dirty="0"/>
          </a:p>
          <a:p>
            <a:endParaRPr lang="he-IL" dirty="0"/>
          </a:p>
        </p:txBody>
      </p:sp>
      <p:sp>
        <p:nvSpPr>
          <p:cNvPr id="5" name="תיבת טקסט 4">
            <a:extLst>
              <a:ext uri="{FF2B5EF4-FFF2-40B4-BE49-F238E27FC236}">
                <a16:creationId xmlns:a16="http://schemas.microsoft.com/office/drawing/2014/main" id="{A81026ED-33D2-1BD9-306C-1509DE9D2CF6}"/>
              </a:ext>
            </a:extLst>
          </p:cNvPr>
          <p:cNvSpPr txBox="1"/>
          <p:nvPr/>
        </p:nvSpPr>
        <p:spPr>
          <a:xfrm>
            <a:off x="2061556" y="488355"/>
            <a:ext cx="7789025" cy="6673430"/>
          </a:xfrm>
          <a:prstGeom prst="rect">
            <a:avLst/>
          </a:prstGeom>
          <a:noFill/>
        </p:spPr>
        <p:txBody>
          <a:bodyPr wrap="square">
            <a:spAutoFit/>
          </a:bodyPr>
          <a:lstStyle/>
          <a:p>
            <a:pPr algn="r" rtl="1">
              <a:lnSpc>
                <a:spcPct val="107000"/>
              </a:lnSpc>
              <a:spcAft>
                <a:spcPts val="800"/>
              </a:spcAft>
              <a:buNone/>
            </a:pPr>
            <a:r>
              <a:rPr lang="he-IL" sz="1200" b="1" u="sng" kern="100" dirty="0">
                <a:effectLst/>
                <a:latin typeface="David" panose="020E0502060401010101" pitchFamily="34" charset="-79"/>
                <a:ea typeface="Calibri" panose="020F0502020204030204" pitchFamily="34" charset="0"/>
                <a:cs typeface="David" panose="020E0502060401010101" pitchFamily="34" charset="-79"/>
              </a:rPr>
              <a:t>סקירה:</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מוזיקה היא חלק בלתי נפרד מהחיים שלנו. אי אפשר לחיות בלעדיה. בני אדם מאזינים למוזיקה בכל מקום: בבית, הנסיעות, בעבודה, בבית הספר ובאירועים (שלו, 2017, גל, 2014). למוזיקה יש השפעות חיוביות על מצב הרוח, על הבריאות ועל מנת המשכל (האינטליגנציה).</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שלו (2017) וגל (2014) מסכימים כי המוזיקה משפיעה על מצב הרוח. שלו (2017) טוענת כי מוזיקה עוזרת לטפל באנשים אשר סובלים מחרדה.</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לפי גל (2014), אנשים מרגישים טוב יותר כאשר הם מאזינים למוזיקה.</a:t>
            </a:r>
          </a:p>
          <a:p>
            <a:pPr algn="just">
              <a:lnSpc>
                <a:spcPct val="150000"/>
              </a:lnSpc>
              <a:spcAft>
                <a:spcPts val="800"/>
              </a:spcAft>
            </a:pPr>
            <a:r>
              <a:rPr lang="he-IL" sz="1200" kern="100" dirty="0">
                <a:effectLst/>
                <a:latin typeface="David" panose="020E0502060401010101" pitchFamily="34" charset="-79"/>
                <a:ea typeface="Calibri" panose="020F0502020204030204" pitchFamily="34" charset="0"/>
                <a:cs typeface="David" panose="020E0502060401010101" pitchFamily="34" charset="-79"/>
              </a:rPr>
              <a:t>נוסף על ההשפעה על הנפש, המוזיקה גם משפיעה על הבריאות. מוזיקה מורידה את קצב הלב (שלו, 2017, גל, 2014). האזנה למוזיקה עשויה לסייע בשיקום בעיות לבביות (גל 2014). שלו (2017) מוסיפה כי מוזיקה גם מורידה את לחץ הדם. בנוסף, גל (2014) מדגיש כי מוזיקה אפילו משפרת את מצבם של חולים קשים. כמו כן המוזיקה משפיעה גם על עוברים. נמצא שבתגובה לצלילים העוברים זזים, בועטים ומשנים תנוחה. לדברי גל (2014), למוזיקה אפקט מדהים וחשוב על המוח, גם כאשר מדובר במחלות מוחיות קשות.</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השפעה נוספת של המוזיקה היא על מנת המשכל. נגינה בכלי נגינה משפרת יכולות מוחיות (שלו, 2017, גל, 2014). גל (2014) טוען שנגינה בכלי נגינה משפרת את היכולת המילולית ואת הראייה. בנוסף, האזנה למוזיקה משפרת את החשיבה המרחבית, החיונית לניתוח ולפתרון בעיות בתחומי המתמטיקה, האדריכלות והאומנות (גל 2014). לפי שלו (2017), הנגינה תורמת להתפתחות של יכולת החשיבה והדיבור של ילדים. יתרה מכך, אנשים מבוגרים אשר מאזינים למוזיקה שומרים על תפקוד המוח ומעכבים מחלות זקנה (שלו 2017). עם זאת, מוזיקה יכולה להפריע לנו כאשר אנחנו עושים פעולות שדורשות מחשבה, תשומת לב וריכוז, כמו קריאה וכתיבה (שלו, 2017).</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 </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b="1" kern="100" dirty="0">
                <a:effectLst/>
                <a:latin typeface="David" panose="020E0502060401010101" pitchFamily="34" charset="-79"/>
                <a:ea typeface="Calibri" panose="020F0502020204030204" pitchFamily="34" charset="0"/>
                <a:cs typeface="David" panose="020E0502060401010101" pitchFamily="34" charset="-79"/>
              </a:rPr>
              <a:t>ביבליוגרפיה</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buNone/>
            </a:pPr>
            <a:r>
              <a:rPr lang="he-IL" sz="1200" kern="100" dirty="0">
                <a:effectLst/>
                <a:latin typeface="David" panose="020E0502060401010101" pitchFamily="34" charset="-79"/>
                <a:ea typeface="Calibri" panose="020F0502020204030204" pitchFamily="34" charset="0"/>
                <a:cs typeface="David" panose="020E0502060401010101" pitchFamily="34" charset="-79"/>
              </a:rPr>
              <a:t>גל, א' (2014). מדהים: כך מוזיקה משפיעה ישירות על המוח שלכם. </a:t>
            </a:r>
            <a:r>
              <a:rPr lang="en-US" sz="1200" kern="100" dirty="0">
                <a:effectLst/>
                <a:latin typeface="David" panose="020E0502060401010101" pitchFamily="34" charset="-79"/>
                <a:ea typeface="Calibri" panose="020F0502020204030204" pitchFamily="34" charset="0"/>
                <a:cs typeface="David" panose="020E0502060401010101" pitchFamily="34" charset="-79"/>
              </a:rPr>
              <a:t>Ynet</a:t>
            </a:r>
            <a:r>
              <a:rPr lang="he-IL" sz="1200" kern="100" dirty="0">
                <a:effectLst/>
                <a:latin typeface="David" panose="020E0502060401010101" pitchFamily="34" charset="-79"/>
                <a:ea typeface="Calibri" panose="020F0502020204030204" pitchFamily="34" charset="0"/>
                <a:cs typeface="David" panose="020E0502060401010101" pitchFamily="34" charset="-79"/>
              </a:rPr>
              <a:t>.</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pPr>
            <a:r>
              <a:rPr lang="he-IL" sz="1200" kern="100" dirty="0">
                <a:effectLst/>
                <a:latin typeface="David" panose="020E0502060401010101" pitchFamily="34" charset="-79"/>
                <a:ea typeface="Calibri" panose="020F0502020204030204" pitchFamily="34" charset="0"/>
                <a:cs typeface="David" panose="020E0502060401010101" pitchFamily="34" charset="-79"/>
              </a:rPr>
              <a:t>שלו, ע' (2017). יאללה כפיים: כך מוזיקה משפיעה לכם על המוח. וואלה תרבות.</a:t>
            </a:r>
            <a:endParaRPr lang="en-US" sz="1200" kern="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07000"/>
              </a:lnSpc>
              <a:spcAft>
                <a:spcPts val="800"/>
              </a:spcAft>
            </a:pPr>
            <a:r>
              <a:rPr lang="he-IL" sz="1800" kern="100" dirty="0">
                <a:effectLst/>
                <a:latin typeface="Calibri" panose="020F0502020204030204" pitchFamily="34" charset="0"/>
                <a:ea typeface="Calibri" panose="020F0502020204030204" pitchFamily="34" charset="0"/>
                <a:cs typeface="David" panose="020E0502060401010101" pitchFamily="34" charset="-79"/>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800"/>
              </a:spcAft>
            </a:pPr>
            <a:r>
              <a:rPr lang="he-IL" sz="1800" kern="100" dirty="0">
                <a:effectLst/>
                <a:latin typeface="Calibri" panose="020F0502020204030204" pitchFamily="34" charset="0"/>
                <a:ea typeface="Calibri" panose="020F0502020204030204" pitchFamily="34" charset="0"/>
                <a:cs typeface="David" panose="020E0502060401010101" pitchFamily="34" charset="-79"/>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827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E43A534-8797-8117-2803-A794E185123E}"/>
              </a:ext>
            </a:extLst>
          </p:cNvPr>
          <p:cNvSpPr>
            <a:spLocks noGrp="1"/>
          </p:cNvSpPr>
          <p:nvPr>
            <p:ph type="title"/>
          </p:nvPr>
        </p:nvSpPr>
        <p:spPr>
          <a:xfrm flipH="1">
            <a:off x="967047" y="1083168"/>
            <a:ext cx="10058400" cy="1371600"/>
          </a:xfrm>
        </p:spPr>
        <p:txBody>
          <a:bodyPr>
            <a:normAutofit fontScale="90000"/>
          </a:bodyPr>
          <a:lstStyle/>
          <a:p>
            <a:pPr algn="ctr"/>
            <a:r>
              <a:rPr lang="he-IL" b="1" dirty="0">
                <a:solidFill>
                  <a:srgbClr val="FF0000"/>
                </a:solidFill>
              </a:rPr>
              <a:t>השפעות המוזיקה</a:t>
            </a:r>
            <a:br>
              <a:rPr lang="he-IL" dirty="0">
                <a:solidFill>
                  <a:srgbClr val="FF0000"/>
                </a:solidFill>
              </a:rPr>
            </a:br>
            <a:br>
              <a:rPr lang="he-IL" b="1" dirty="0"/>
            </a:br>
            <a:endParaRPr lang="he-IL" dirty="0">
              <a:solidFill>
                <a:srgbClr val="FF0000"/>
              </a:solidFill>
            </a:endParaRPr>
          </a:p>
        </p:txBody>
      </p:sp>
      <p:sp>
        <p:nvSpPr>
          <p:cNvPr id="3" name="מציין מיקום תוכן 2">
            <a:extLst>
              <a:ext uri="{FF2B5EF4-FFF2-40B4-BE49-F238E27FC236}">
                <a16:creationId xmlns:a16="http://schemas.microsoft.com/office/drawing/2014/main" id="{BA4CC091-3042-3D81-6AA6-78725C717079}"/>
              </a:ext>
            </a:extLst>
          </p:cNvPr>
          <p:cNvSpPr>
            <a:spLocks noGrp="1"/>
          </p:cNvSpPr>
          <p:nvPr>
            <p:ph idx="1"/>
          </p:nvPr>
        </p:nvSpPr>
        <p:spPr/>
        <p:txBody>
          <a:bodyPr>
            <a:normAutofit/>
          </a:bodyPr>
          <a:lstStyle/>
          <a:p>
            <a:pPr marL="0" indent="0">
              <a:buNone/>
            </a:pPr>
            <a:r>
              <a:rPr lang="he-IL" dirty="0"/>
              <a:t>קהל היעד: תלמידים רמה </a:t>
            </a:r>
            <a:r>
              <a:rPr lang="he-IL" dirty="0" err="1"/>
              <a:t>א</a:t>
            </a:r>
            <a:r>
              <a:rPr lang="he-IL" sz="1400" dirty="0" err="1"/>
              <a:t>+</a:t>
            </a:r>
            <a:r>
              <a:rPr lang="he-IL" dirty="0" err="1"/>
              <a:t>ב</a:t>
            </a:r>
            <a:r>
              <a:rPr lang="he-IL" dirty="0"/>
              <a:t> במסגרת 70%</a:t>
            </a:r>
          </a:p>
          <a:p>
            <a:pPr marL="0" indent="0">
              <a:buNone/>
            </a:pPr>
            <a:r>
              <a:rPr lang="he-IL" b="1" u="sng" dirty="0"/>
              <a:t>מטרות היחידה בתחום התוכן:</a:t>
            </a:r>
          </a:p>
          <a:p>
            <a:pPr marL="0" indent="0">
              <a:buNone/>
            </a:pPr>
            <a:r>
              <a:rPr lang="he-IL" dirty="0"/>
              <a:t> 1. רכישת אוצר מילים וביטויים להבנת טקסטים.</a:t>
            </a:r>
          </a:p>
          <a:p>
            <a:pPr marL="0" indent="0">
              <a:buNone/>
            </a:pPr>
            <a:r>
              <a:rPr lang="he-IL" dirty="0"/>
              <a:t>2. עבודה עם טקסטים </a:t>
            </a:r>
            <a:r>
              <a:rPr lang="he-IL" dirty="0" err="1"/>
              <a:t>מידעיים</a:t>
            </a:r>
            <a:r>
              <a:rPr lang="he-IL" dirty="0"/>
              <a:t>.</a:t>
            </a:r>
          </a:p>
          <a:p>
            <a:pPr marL="0" indent="0">
              <a:buNone/>
            </a:pPr>
            <a:r>
              <a:rPr lang="he-IL" b="1" u="sng" dirty="0"/>
              <a:t>מטרות היחידה בתחום </a:t>
            </a:r>
            <a:r>
              <a:rPr lang="he-IL" b="1" u="sng" dirty="0" err="1"/>
              <a:t>המימנויות</a:t>
            </a:r>
            <a:r>
              <a:rPr lang="he-IL" b="1" u="sng" dirty="0"/>
              <a:t>:</a:t>
            </a:r>
          </a:p>
          <a:p>
            <a:pPr marL="0" indent="0">
              <a:buNone/>
            </a:pPr>
            <a:r>
              <a:rPr lang="he-IL" dirty="0"/>
              <a:t>1. פיתוח יכולת הבנת טקסטים, הסקת מסקנות וזיהוי מידע מפורש וסמוי.</a:t>
            </a:r>
          </a:p>
          <a:p>
            <a:pPr marL="0" indent="0">
              <a:buNone/>
            </a:pPr>
            <a:r>
              <a:rPr lang="he-IL" dirty="0"/>
              <a:t>2. הבעה בכתב</a:t>
            </a:r>
          </a:p>
          <a:p>
            <a:pPr marL="0" indent="0">
              <a:buNone/>
            </a:pPr>
            <a:r>
              <a:rPr lang="he-IL" dirty="0"/>
              <a:t>3. שימוש נכון במילות קישור.</a:t>
            </a:r>
          </a:p>
          <a:p>
            <a:pPr marL="0" indent="0">
              <a:buNone/>
            </a:pPr>
            <a:r>
              <a:rPr lang="he-IL" dirty="0"/>
              <a:t>4. פיתוח מיומנות של מענה מדויק לשאלות מסוגים שונים.</a:t>
            </a:r>
          </a:p>
          <a:p>
            <a:endParaRPr lang="he-IL" dirty="0"/>
          </a:p>
        </p:txBody>
      </p:sp>
    </p:spTree>
    <p:extLst>
      <p:ext uri="{BB962C8B-B14F-4D97-AF65-F5344CB8AC3E}">
        <p14:creationId xmlns:p14="http://schemas.microsoft.com/office/powerpoint/2010/main" val="1613883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A36A4D0-11F2-8788-7BA5-7C3386B9494B}"/>
              </a:ext>
            </a:extLst>
          </p:cNvPr>
          <p:cNvSpPr>
            <a:spLocks noGrp="1"/>
          </p:cNvSpPr>
          <p:nvPr>
            <p:ph type="title"/>
          </p:nvPr>
        </p:nvSpPr>
        <p:spPr/>
        <p:txBody>
          <a:bodyPr>
            <a:normAutofit/>
          </a:bodyPr>
          <a:lstStyle/>
          <a:p>
            <a:r>
              <a:rPr lang="he-IL" sz="3200" dirty="0">
                <a:latin typeface="Tahoma" panose="020B0604030504040204" pitchFamily="34" charset="0"/>
                <a:ea typeface="Tahoma" panose="020B0604030504040204" pitchFamily="34" charset="0"/>
                <a:cs typeface="Tahoma" panose="020B0604030504040204" pitchFamily="34" charset="0"/>
              </a:rPr>
              <a:t>צפו בסרטון:</a:t>
            </a:r>
            <a:endParaRPr lang="he-IL" sz="3200" dirty="0"/>
          </a:p>
        </p:txBody>
      </p:sp>
      <p:sp>
        <p:nvSpPr>
          <p:cNvPr id="3" name="מציין מיקום תוכן 2">
            <a:extLst>
              <a:ext uri="{FF2B5EF4-FFF2-40B4-BE49-F238E27FC236}">
                <a16:creationId xmlns:a16="http://schemas.microsoft.com/office/drawing/2014/main" id="{06D26FB0-C2E5-B46F-C4A2-F2300F30166F}"/>
              </a:ext>
            </a:extLst>
          </p:cNvPr>
          <p:cNvSpPr>
            <a:spLocks noGrp="1"/>
          </p:cNvSpPr>
          <p:nvPr>
            <p:ph idx="1"/>
          </p:nvPr>
        </p:nvSpPr>
        <p:spPr/>
        <p:txBody>
          <a:bodyPr/>
          <a:lstStyle/>
          <a:p>
            <a:endParaRPr lang="he-IL" dirty="0"/>
          </a:p>
          <a:p>
            <a:r>
              <a:rPr lang="en-US" dirty="0">
                <a:hlinkClick r:id="rId2"/>
              </a:rPr>
              <a:t>https://www.youtube.com/watch?v=zlXZh1zJ8is</a:t>
            </a:r>
            <a:endParaRPr lang="he-IL" dirty="0"/>
          </a:p>
          <a:p>
            <a:endParaRPr lang="he-IL" dirty="0"/>
          </a:p>
          <a:p>
            <a:pPr marL="0" indent="0">
              <a:buNone/>
            </a:pPr>
            <a:r>
              <a:rPr lang="he-IL" sz="3200" dirty="0"/>
              <a:t> </a:t>
            </a:r>
            <a:r>
              <a:rPr lang="he-IL" sz="3200" dirty="0">
                <a:latin typeface="Tahoma" panose="020B0604030504040204" pitchFamily="34" charset="0"/>
                <a:ea typeface="Tahoma" panose="020B0604030504040204" pitchFamily="34" charset="0"/>
                <a:cs typeface="Tahoma" panose="020B0604030504040204" pitchFamily="34" charset="0"/>
              </a:rPr>
              <a:t>כתבו - למה כדאי לנגן בכלי נגינה?</a:t>
            </a:r>
            <a:endParaRPr lang="he-IL" sz="3200" dirty="0"/>
          </a:p>
        </p:txBody>
      </p:sp>
    </p:spTree>
    <p:extLst>
      <p:ext uri="{BB962C8B-B14F-4D97-AF65-F5344CB8AC3E}">
        <p14:creationId xmlns:p14="http://schemas.microsoft.com/office/powerpoint/2010/main" val="2307715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EBCFEAE-7279-E78A-A76A-EDF16EEAC327}"/>
              </a:ext>
            </a:extLst>
          </p:cNvPr>
          <p:cNvSpPr>
            <a:spLocks noGrp="1"/>
          </p:cNvSpPr>
          <p:nvPr>
            <p:ph type="title"/>
          </p:nvPr>
        </p:nvSpPr>
        <p:spPr/>
        <p:txBody>
          <a:bodyPr>
            <a:normAutofit/>
          </a:bodyPr>
          <a:lstStyle/>
          <a:p>
            <a:r>
              <a:rPr lang="he-IL" sz="3200" dirty="0"/>
              <a:t>צפו בסרטון:</a:t>
            </a:r>
          </a:p>
        </p:txBody>
      </p:sp>
      <p:sp>
        <p:nvSpPr>
          <p:cNvPr id="3" name="מציין מיקום תוכן 2">
            <a:extLst>
              <a:ext uri="{FF2B5EF4-FFF2-40B4-BE49-F238E27FC236}">
                <a16:creationId xmlns:a16="http://schemas.microsoft.com/office/drawing/2014/main" id="{F234AE6C-B781-8199-EB3B-DE21EC0BACA0}"/>
              </a:ext>
            </a:extLst>
          </p:cNvPr>
          <p:cNvSpPr>
            <a:spLocks noGrp="1"/>
          </p:cNvSpPr>
          <p:nvPr>
            <p:ph idx="1"/>
          </p:nvPr>
        </p:nvSpPr>
        <p:spPr/>
        <p:txBody>
          <a:bodyPr/>
          <a:lstStyle/>
          <a:p>
            <a:r>
              <a:rPr lang="en-US" dirty="0">
                <a:hlinkClick r:id="rId2"/>
              </a:rPr>
              <a:t>https://www.youtube.com/watch?v=T4isaUaA1JE</a:t>
            </a:r>
            <a:endParaRPr lang="he-IL" dirty="0"/>
          </a:p>
          <a:p>
            <a:endParaRPr lang="he-IL" dirty="0"/>
          </a:p>
          <a:p>
            <a:endParaRPr lang="he-IL" dirty="0"/>
          </a:p>
        </p:txBody>
      </p:sp>
      <p:sp>
        <p:nvSpPr>
          <p:cNvPr id="5" name="כותרת 1">
            <a:extLst>
              <a:ext uri="{FF2B5EF4-FFF2-40B4-BE49-F238E27FC236}">
                <a16:creationId xmlns:a16="http://schemas.microsoft.com/office/drawing/2014/main" id="{1806AFC3-A144-9C3D-7FE9-1926FA91CBBE}"/>
              </a:ext>
            </a:extLst>
          </p:cNvPr>
          <p:cNvSpPr txBox="1">
            <a:spLocks/>
          </p:cNvSpPr>
          <p:nvPr/>
        </p:nvSpPr>
        <p:spPr>
          <a:xfrm flipH="1">
            <a:off x="1066800" y="2515728"/>
            <a:ext cx="10058400" cy="1371600"/>
          </a:xfrm>
          <a:prstGeom prst="rect">
            <a:avLst/>
          </a:prstGeom>
        </p:spPr>
        <p:txBody>
          <a:bodyPr vert="horz" lIns="91440" tIns="45720" rIns="91440" bIns="45720" rtlCol="1" anchor="ctr">
            <a:normAutofit/>
          </a:bodyPr>
          <a:lstStyle>
            <a:lvl1pPr algn="r" defTabSz="914400" rtl="1" eaLnBrk="1" latinLnBrk="0" hangingPunct="1">
              <a:lnSpc>
                <a:spcPct val="90000"/>
              </a:lnSpc>
              <a:spcBef>
                <a:spcPct val="0"/>
              </a:spcBef>
              <a:buNone/>
              <a:defRPr lang="en-US" sz="3800" i="0" kern="1200" cap="none" spc="0" baseline="0">
                <a:solidFill>
                  <a:schemeClr val="tx1">
                    <a:lumMod val="85000"/>
                    <a:lumOff val="15000"/>
                  </a:schemeClr>
                </a:solidFill>
                <a:effectLst/>
                <a:latin typeface="Tahoma" panose="020B0604030504040204" pitchFamily="34" charset="0"/>
                <a:ea typeface="Tahoma" panose="020B0604030504040204" pitchFamily="34" charset="0"/>
                <a:cs typeface="Tahoma" panose="020B0604030504040204" pitchFamily="34" charset="0"/>
              </a:defRPr>
            </a:lvl1pPr>
          </a:lstStyle>
          <a:p>
            <a:endParaRPr lang="he-IL" dirty="0"/>
          </a:p>
          <a:p>
            <a:r>
              <a:rPr lang="he-IL" sz="3200" dirty="0"/>
              <a:t>כתבו מהי המסקנה שלכם מהצפייה בסרטון.</a:t>
            </a:r>
          </a:p>
        </p:txBody>
      </p:sp>
    </p:spTree>
    <p:extLst>
      <p:ext uri="{BB962C8B-B14F-4D97-AF65-F5344CB8AC3E}">
        <p14:creationId xmlns:p14="http://schemas.microsoft.com/office/powerpoint/2010/main" val="4268060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78D082-4DBB-D40A-12B8-9AB2FEF77B07}"/>
              </a:ext>
            </a:extLst>
          </p:cNvPr>
          <p:cNvSpPr>
            <a:spLocks noGrp="1"/>
          </p:cNvSpPr>
          <p:nvPr>
            <p:ph type="title"/>
          </p:nvPr>
        </p:nvSpPr>
        <p:spPr/>
        <p:txBody>
          <a:bodyPr>
            <a:normAutofit/>
          </a:bodyPr>
          <a:lstStyle/>
          <a:p>
            <a:r>
              <a:rPr lang="he-IL" sz="3200" dirty="0"/>
              <a:t>צפו בסרטון.</a:t>
            </a:r>
          </a:p>
        </p:txBody>
      </p:sp>
      <p:sp>
        <p:nvSpPr>
          <p:cNvPr id="3" name="מציין מיקום תוכן 2">
            <a:extLst>
              <a:ext uri="{FF2B5EF4-FFF2-40B4-BE49-F238E27FC236}">
                <a16:creationId xmlns:a16="http://schemas.microsoft.com/office/drawing/2014/main" id="{772EC930-DB04-E47B-49A4-EB435F867AF3}"/>
              </a:ext>
            </a:extLst>
          </p:cNvPr>
          <p:cNvSpPr>
            <a:spLocks noGrp="1"/>
          </p:cNvSpPr>
          <p:nvPr>
            <p:ph idx="1"/>
          </p:nvPr>
        </p:nvSpPr>
        <p:spPr/>
        <p:txBody>
          <a:bodyPr/>
          <a:lstStyle/>
          <a:p>
            <a:pPr marL="0" indent="0">
              <a:buNone/>
            </a:pPr>
            <a:r>
              <a:rPr lang="en-US" dirty="0">
                <a:hlinkClick r:id="rId2"/>
              </a:rPr>
              <a:t>https://www.youtube.com/watch?v=gww9_S4PNV0&amp;t=1s</a:t>
            </a:r>
            <a:endParaRPr lang="he-IL" dirty="0"/>
          </a:p>
          <a:p>
            <a:pPr marL="0" indent="0">
              <a:buNone/>
            </a:pPr>
            <a:endParaRPr lang="he-IL" dirty="0"/>
          </a:p>
          <a:p>
            <a:pPr marL="0" indent="0">
              <a:buNone/>
            </a:pPr>
            <a:r>
              <a:rPr lang="he-IL" sz="3200" dirty="0"/>
              <a:t>כתבו מהי המסקנה העולה מהסרטון.</a:t>
            </a:r>
          </a:p>
        </p:txBody>
      </p:sp>
    </p:spTree>
    <p:extLst>
      <p:ext uri="{BB962C8B-B14F-4D97-AF65-F5344CB8AC3E}">
        <p14:creationId xmlns:p14="http://schemas.microsoft.com/office/powerpoint/2010/main" val="80228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85C5DD0-6D90-2AF7-0595-C931C74B7EE1}"/>
              </a:ext>
            </a:extLst>
          </p:cNvPr>
          <p:cNvSpPr>
            <a:spLocks noGrp="1"/>
          </p:cNvSpPr>
          <p:nvPr>
            <p:ph type="title"/>
          </p:nvPr>
        </p:nvSpPr>
        <p:spPr/>
        <p:txBody>
          <a:bodyPr>
            <a:normAutofit/>
          </a:bodyPr>
          <a:lstStyle/>
          <a:p>
            <a:r>
              <a:rPr lang="he-IL" sz="3200" dirty="0"/>
              <a:t>לפניכם כמה תמונות.</a:t>
            </a:r>
          </a:p>
        </p:txBody>
      </p:sp>
      <p:sp>
        <p:nvSpPr>
          <p:cNvPr id="3" name="מציין מיקום תוכן 2">
            <a:extLst>
              <a:ext uri="{FF2B5EF4-FFF2-40B4-BE49-F238E27FC236}">
                <a16:creationId xmlns:a16="http://schemas.microsoft.com/office/drawing/2014/main" id="{DF78655D-EBDC-CE5E-38BC-7AE40E3FB44D}"/>
              </a:ext>
            </a:extLst>
          </p:cNvPr>
          <p:cNvSpPr>
            <a:spLocks noGrp="1"/>
          </p:cNvSpPr>
          <p:nvPr>
            <p:ph idx="1"/>
          </p:nvPr>
        </p:nvSpPr>
        <p:spPr/>
        <p:txBody>
          <a:bodyPr>
            <a:normAutofit fontScale="77500" lnSpcReduction="20000"/>
          </a:bodyPr>
          <a:lstStyle/>
          <a:p>
            <a:endParaRPr lang="he-IL" dirty="0"/>
          </a:p>
          <a:p>
            <a:endParaRPr lang="he-IL" dirty="0"/>
          </a:p>
          <a:p>
            <a:endParaRPr lang="he-IL" dirty="0"/>
          </a:p>
          <a:p>
            <a:endParaRPr lang="he-IL" dirty="0"/>
          </a:p>
          <a:p>
            <a:endParaRPr lang="he-IL" dirty="0"/>
          </a:p>
          <a:p>
            <a:endParaRPr lang="he-IL" dirty="0"/>
          </a:p>
          <a:p>
            <a:endParaRPr lang="he-IL" dirty="0"/>
          </a:p>
          <a:p>
            <a:endParaRPr lang="he-IL" dirty="0"/>
          </a:p>
          <a:p>
            <a:pPr marL="0" indent="0">
              <a:lnSpc>
                <a:spcPct val="170000"/>
              </a:lnSpc>
              <a:buNone/>
            </a:pPr>
            <a:r>
              <a:rPr lang="he-IL" sz="2200" dirty="0"/>
              <a:t>1. מה לדעתכם משותף לכל התמונות?</a:t>
            </a:r>
          </a:p>
          <a:p>
            <a:pPr marL="0" indent="0">
              <a:lnSpc>
                <a:spcPct val="170000"/>
              </a:lnSpc>
              <a:buNone/>
            </a:pPr>
            <a:r>
              <a:rPr lang="he-IL" sz="2200" dirty="0"/>
              <a:t>2. בחרו בתמונה שהכי התחברתם אליה וכתבו מדוע.</a:t>
            </a:r>
          </a:p>
          <a:p>
            <a:pPr marL="0" indent="0">
              <a:lnSpc>
                <a:spcPct val="170000"/>
              </a:lnSpc>
              <a:buNone/>
            </a:pPr>
            <a:r>
              <a:rPr lang="he-IL" sz="2200" dirty="0"/>
              <a:t>3. כתבו סיפור קצר על התמונה שבחרתם.</a:t>
            </a:r>
          </a:p>
        </p:txBody>
      </p:sp>
      <p:pic>
        <p:nvPicPr>
          <p:cNvPr id="5" name="תמונה 4">
            <a:extLst>
              <a:ext uri="{FF2B5EF4-FFF2-40B4-BE49-F238E27FC236}">
                <a16:creationId xmlns:a16="http://schemas.microsoft.com/office/drawing/2014/main" id="{D98F54BF-C0FC-B416-B2AE-9CE98169A63E}"/>
              </a:ext>
            </a:extLst>
          </p:cNvPr>
          <p:cNvPicPr>
            <a:picLocks noChangeAspect="1"/>
          </p:cNvPicPr>
          <p:nvPr/>
        </p:nvPicPr>
        <p:blipFill>
          <a:blip r:embed="rId2"/>
          <a:stretch>
            <a:fillRect/>
          </a:stretch>
        </p:blipFill>
        <p:spPr>
          <a:xfrm>
            <a:off x="8312726" y="2103120"/>
            <a:ext cx="2812473" cy="1390650"/>
          </a:xfrm>
          <a:prstGeom prst="rect">
            <a:avLst/>
          </a:prstGeom>
        </p:spPr>
      </p:pic>
      <p:pic>
        <p:nvPicPr>
          <p:cNvPr id="6" name="תמונה 5">
            <a:extLst>
              <a:ext uri="{FF2B5EF4-FFF2-40B4-BE49-F238E27FC236}">
                <a16:creationId xmlns:a16="http://schemas.microsoft.com/office/drawing/2014/main" id="{277B79FA-80DB-4145-6418-B7550E54BE89}"/>
              </a:ext>
            </a:extLst>
          </p:cNvPr>
          <p:cNvPicPr>
            <a:picLocks noChangeAspect="1"/>
          </p:cNvPicPr>
          <p:nvPr/>
        </p:nvPicPr>
        <p:blipFill>
          <a:blip r:embed="rId3"/>
          <a:stretch>
            <a:fillRect/>
          </a:stretch>
        </p:blipFill>
        <p:spPr>
          <a:xfrm>
            <a:off x="5267552" y="2103120"/>
            <a:ext cx="2575992" cy="1570274"/>
          </a:xfrm>
          <a:prstGeom prst="rect">
            <a:avLst/>
          </a:prstGeom>
        </p:spPr>
      </p:pic>
      <p:pic>
        <p:nvPicPr>
          <p:cNvPr id="7" name="תמונה 6">
            <a:extLst>
              <a:ext uri="{FF2B5EF4-FFF2-40B4-BE49-F238E27FC236}">
                <a16:creationId xmlns:a16="http://schemas.microsoft.com/office/drawing/2014/main" id="{93CD40E5-5577-1949-3C2F-2CDCD1ED3EAD}"/>
              </a:ext>
            </a:extLst>
          </p:cNvPr>
          <p:cNvPicPr>
            <a:picLocks noChangeAspect="1"/>
          </p:cNvPicPr>
          <p:nvPr/>
        </p:nvPicPr>
        <p:blipFill>
          <a:blip r:embed="rId4"/>
          <a:stretch>
            <a:fillRect/>
          </a:stretch>
        </p:blipFill>
        <p:spPr>
          <a:xfrm>
            <a:off x="2178995" y="2103120"/>
            <a:ext cx="2619375" cy="1487979"/>
          </a:xfrm>
          <a:prstGeom prst="rect">
            <a:avLst/>
          </a:prstGeom>
        </p:spPr>
      </p:pic>
    </p:spTree>
    <p:extLst>
      <p:ext uri="{BB962C8B-B14F-4D97-AF65-F5344CB8AC3E}">
        <p14:creationId xmlns:p14="http://schemas.microsoft.com/office/powerpoint/2010/main" val="2646324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9EB1326-7238-E207-FEF3-613DB56565F3}"/>
              </a:ext>
            </a:extLst>
          </p:cNvPr>
          <p:cNvSpPr>
            <a:spLocks noGrp="1"/>
          </p:cNvSpPr>
          <p:nvPr>
            <p:ph type="title"/>
          </p:nvPr>
        </p:nvSpPr>
        <p:spPr>
          <a:xfrm flipH="1">
            <a:off x="1793192" y="394766"/>
            <a:ext cx="10058400" cy="323081"/>
          </a:xfrm>
        </p:spPr>
        <p:txBody>
          <a:bodyPr>
            <a:normAutofit/>
          </a:bodyPr>
          <a:lstStyle/>
          <a:p>
            <a:r>
              <a:rPr lang="he-IL" sz="1600" dirty="0"/>
              <a:t>קראו את הטקסטים הבאים וענו על השאלות.</a:t>
            </a:r>
          </a:p>
        </p:txBody>
      </p:sp>
      <p:sp>
        <p:nvSpPr>
          <p:cNvPr id="8" name="תיבת טקסט 7">
            <a:extLst>
              <a:ext uri="{FF2B5EF4-FFF2-40B4-BE49-F238E27FC236}">
                <a16:creationId xmlns:a16="http://schemas.microsoft.com/office/drawing/2014/main" id="{7B611316-021B-58D8-FA5B-1902A8AC2137}"/>
              </a:ext>
            </a:extLst>
          </p:cNvPr>
          <p:cNvSpPr txBox="1"/>
          <p:nvPr/>
        </p:nvSpPr>
        <p:spPr>
          <a:xfrm>
            <a:off x="340408" y="717847"/>
            <a:ext cx="11354512" cy="5760551"/>
          </a:xfrm>
          <a:prstGeom prst="rect">
            <a:avLst/>
          </a:prstGeom>
          <a:noFill/>
        </p:spPr>
        <p:txBody>
          <a:bodyPr wrap="square">
            <a:spAutoFit/>
          </a:bodyPr>
          <a:lstStyle/>
          <a:p>
            <a:pPr algn="just" rtl="1">
              <a:spcAft>
                <a:spcPts val="800"/>
              </a:spcAft>
              <a:buNone/>
            </a:pPr>
            <a:r>
              <a:rPr lang="he-IL" sz="1100" b="1" u="sng" dirty="0">
                <a:effectLst/>
                <a:latin typeface="David" panose="020E0502060401010101" pitchFamily="34" charset="-79"/>
                <a:ea typeface="Calibri" panose="020F0502020204030204" pitchFamily="34" charset="0"/>
                <a:cs typeface="David" panose="020E0502060401010101" pitchFamily="34" charset="-79"/>
              </a:rPr>
              <a:t>טקסט 1 - מתוך בגרות עולים קיץ </a:t>
            </a:r>
            <a:r>
              <a:rPr lang="he-IL" sz="1100" b="1" u="sng" dirty="0" err="1">
                <a:effectLst/>
                <a:latin typeface="David" panose="020E0502060401010101" pitchFamily="34" charset="-79"/>
                <a:ea typeface="Calibri" panose="020F0502020204030204" pitchFamily="34" charset="0"/>
                <a:cs typeface="David" panose="020E0502060401010101" pitchFamily="34" charset="-79"/>
              </a:rPr>
              <a:t>תש"ף</a:t>
            </a:r>
            <a:r>
              <a:rPr lang="he-IL" sz="1100" b="1" u="sng" dirty="0">
                <a:effectLst/>
                <a:latin typeface="David" panose="020E0502060401010101" pitchFamily="34" charset="-79"/>
                <a:ea typeface="Calibri" panose="020F0502020204030204" pitchFamily="34" charset="0"/>
                <a:cs typeface="David" panose="020E0502060401010101" pitchFamily="34" charset="-79"/>
              </a:rPr>
              <a:t>, 11274</a:t>
            </a:r>
            <a:endParaRPr lang="en-US" sz="1100" dirty="0">
              <a:effectLst/>
              <a:latin typeface="David" panose="020E0502060401010101" pitchFamily="34" charset="-79"/>
              <a:ea typeface="Calibri" panose="020F0502020204030204" pitchFamily="34" charset="0"/>
              <a:cs typeface="David" panose="020E0502060401010101" pitchFamily="34" charset="-79"/>
            </a:endParaRPr>
          </a:p>
          <a:p>
            <a:pPr algn="ctr" rtl="1">
              <a:spcAft>
                <a:spcPts val="800"/>
              </a:spcAft>
              <a:buNone/>
            </a:pPr>
            <a:r>
              <a:rPr lang="he-IL" sz="1400" b="1" dirty="0">
                <a:effectLst/>
                <a:latin typeface="David" panose="020E0502060401010101" pitchFamily="34" charset="-79"/>
                <a:ea typeface="Calibri" panose="020F0502020204030204" pitchFamily="34" charset="0"/>
                <a:cs typeface="David" panose="020E0502060401010101" pitchFamily="34" charset="-79"/>
              </a:rPr>
              <a:t>כך מוזיקה משפיעה לכם על המוח </a:t>
            </a:r>
            <a:endParaRPr lang="en-US" sz="1400" dirty="0">
              <a:effectLst/>
              <a:latin typeface="David" panose="020E0502060401010101" pitchFamily="34" charset="-79"/>
              <a:ea typeface="Calibri" panose="020F0502020204030204" pitchFamily="34" charset="0"/>
              <a:cs typeface="David" panose="020E0502060401010101" pitchFamily="34" charset="-79"/>
            </a:endParaRPr>
          </a:p>
          <a:p>
            <a:pPr algn="ctr" rtl="1">
              <a:spcAft>
                <a:spcPts val="800"/>
              </a:spcAft>
              <a:buNone/>
            </a:pPr>
            <a:r>
              <a:rPr lang="he-IL" sz="1100" b="1" dirty="0">
                <a:effectLst/>
                <a:latin typeface="David" panose="020E0502060401010101" pitchFamily="34" charset="-79"/>
                <a:ea typeface="Calibri" panose="020F0502020204030204" pitchFamily="34" charset="0"/>
                <a:cs typeface="David" panose="020E0502060401010101" pitchFamily="34" charset="-79"/>
              </a:rPr>
              <a:t>מאת ענת שלו</a:t>
            </a:r>
            <a:endParaRPr lang="en-US" sz="11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למוזיקה יש תפקיד חשוב בחיים של רבים מאיתנו, ואנחנו לא יכולים לתאר לעצמנו את החיים בלעדיה: אנו מאזינים למוזיקה בנסיעות, מאזינים לה כשאנו עובדים וגם כשאנחנו מבלים במסיבות. </a:t>
            </a: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חוקרים בודקים במשך שנים רבות את ההשפעות של המוזיקה על הגוף ועל הנפש שלנו. במחקרים רבים גילו החוקרים שהאזנה למוזיקה ונגינה בכלי נגינה משפיעות על מצב הרוח שלנו ועל ההישגים שלנו בלימודים.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חוקרים רצו לבדוק את השפעת המוזיקה על מצב הרוח — האם האזנה למוזיקה מפחיתה חרדה? הם בדקו שתי קבוצות של אנשים שהיו לפני ניתוח. זמן קצר לפני הניתוח השמיעו החוקרים לקבוצה אחת מוזיקה, ולקבוצה האחרת הם נתנו תרופה שמפחיתה חרדה. החוקרים גילו כי החרדה של האנשים שהשמיעו להם מוזיקה הייתה נמוכה מן החרדה של האנשים שקיבלו את התרופה. תוצאות המחקר הראו שיש תקווה לשיפור הטיפול באנשים הסובלים מחרדה מפני שמוזיקה זולה יותר מתרופות, אינה פוגעת בגוף ואין לה תופעות לוואי.</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החוקרים בדקו במחקר נוסף אם יש מוזיקה מסוימת שמורידה את רמת החרדה יותר מאחרות. בעקבות מחקר זה המליצו החוקרים על האזנה למוזיקה מרגיעה ושקטה משום שהיא מורידה את קצב הלב ואת לחץ הדם. נוסף על מצב הרוח, המוזיקה משפיעה גם על הפעילות השׂכלית (שקשורה לשׂכל) של האדם. הנגינה תורמת להתפתחות של יכולת החשיבה והדיבור של ילדים שמנגנים בכלי נגינה. לאנשים מבוגרים האזנה למוזיקה יכולה לעזור לשמור על תפקוד המוח ולעכב מחלות זקנה. </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אבל למוזיקה יכולה להיות גם השפעה שלילית על פעולות האדם, בעיקר על פעולות שדורשות ריכוז בלימודים או בעבודה. מוזיקה יכולה להפריע לנו כאשר אנחנו עושים פעולות שדורשות מחשבה, תשומת לב וריכוז, כמו קריאה או כתיבה. </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האזנה למוזיקה פוגעת ביכולת הריכוז שלנו, במיוחד האזנה לשירים שיש בהם גם מנגינה וגם מילים. אבל לא רק המילים בשירים אלא גם שינויים בקצב של המוזיקה פוגעים </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ביכולת שלנו להתרכז. לרוב האנשים קשה להתרכז בכמה משימות באותו זמן. לכן כדאי לעבוד או ללמוד בסביבה שקטה.</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spcAft>
                <a:spcPts val="800"/>
              </a:spcAft>
            </a:pPr>
            <a:r>
              <a:rPr lang="he-IL" sz="1200" dirty="0">
                <a:effectLst/>
                <a:latin typeface="David" panose="020E0502060401010101" pitchFamily="34" charset="-79"/>
                <a:ea typeface="Calibri" panose="020F0502020204030204" pitchFamily="34" charset="0"/>
                <a:cs typeface="David" panose="020E0502060401010101" pitchFamily="34" charset="-79"/>
              </a:rPr>
              <a:t>מעובד על פי שלו, ע' (2017). "יאללה כפיים: כך מוזיקה משפיעה לכם על המוח". וואלה בריאות.</a:t>
            </a:r>
            <a:endParaRPr lang="en-US" sz="1200" dirty="0">
              <a:effectLst/>
              <a:latin typeface="David" panose="020E0502060401010101" pitchFamily="34" charset="-79"/>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4035787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696A2-7708-1276-BC83-E511862B8993}"/>
            </a:ext>
          </a:extLst>
        </p:cNvPr>
        <p:cNvGrpSpPr/>
        <p:nvPr/>
      </p:nvGrpSpPr>
      <p:grpSpPr>
        <a:xfrm>
          <a:off x="0" y="0"/>
          <a:ext cx="0" cy="0"/>
          <a:chOff x="0" y="0"/>
          <a:chExt cx="0" cy="0"/>
        </a:xfrm>
      </p:grpSpPr>
      <p:sp>
        <p:nvSpPr>
          <p:cNvPr id="2" name="כותרת 1">
            <a:extLst>
              <a:ext uri="{FF2B5EF4-FFF2-40B4-BE49-F238E27FC236}">
                <a16:creationId xmlns:a16="http://schemas.microsoft.com/office/drawing/2014/main" id="{7A8ED6C9-1D65-9988-FB92-BBD6D669B470}"/>
              </a:ext>
            </a:extLst>
          </p:cNvPr>
          <p:cNvSpPr>
            <a:spLocks noGrp="1"/>
          </p:cNvSpPr>
          <p:nvPr>
            <p:ph type="title"/>
          </p:nvPr>
        </p:nvSpPr>
        <p:spPr>
          <a:xfrm flipH="1">
            <a:off x="1801506" y="319952"/>
            <a:ext cx="10058400" cy="323081"/>
          </a:xfrm>
        </p:spPr>
        <p:txBody>
          <a:bodyPr>
            <a:normAutofit/>
          </a:bodyPr>
          <a:lstStyle/>
          <a:p>
            <a:r>
              <a:rPr lang="he-IL" sz="1600" dirty="0"/>
              <a:t>קראו את הטקסטים הבאים וענו על השאלות.</a:t>
            </a:r>
          </a:p>
        </p:txBody>
      </p:sp>
      <p:sp>
        <p:nvSpPr>
          <p:cNvPr id="8" name="תיבת טקסט 7">
            <a:extLst>
              <a:ext uri="{FF2B5EF4-FFF2-40B4-BE49-F238E27FC236}">
                <a16:creationId xmlns:a16="http://schemas.microsoft.com/office/drawing/2014/main" id="{5F912C1F-869E-1080-1F2C-9F5AF428D586}"/>
              </a:ext>
            </a:extLst>
          </p:cNvPr>
          <p:cNvSpPr txBox="1"/>
          <p:nvPr/>
        </p:nvSpPr>
        <p:spPr>
          <a:xfrm>
            <a:off x="418744" y="576531"/>
            <a:ext cx="11354512" cy="13247216"/>
          </a:xfrm>
          <a:prstGeom prst="rect">
            <a:avLst/>
          </a:prstGeom>
          <a:noFill/>
        </p:spPr>
        <p:txBody>
          <a:bodyPr wrap="square">
            <a:spAutoFit/>
          </a:bodyPr>
          <a:lstStyle/>
          <a:p>
            <a:pPr algn="r" rtl="1">
              <a:lnSpc>
                <a:spcPct val="150000"/>
              </a:lnSpc>
              <a:spcAft>
                <a:spcPts val="800"/>
              </a:spcAft>
              <a:buNone/>
            </a:pPr>
            <a:r>
              <a:rPr lang="he-IL" sz="1100" b="1" u="sng" dirty="0">
                <a:effectLst/>
                <a:latin typeface="David" panose="020E0502060401010101" pitchFamily="34" charset="-79"/>
                <a:ea typeface="Calibri" panose="020F0502020204030204" pitchFamily="34" charset="0"/>
                <a:cs typeface="David" panose="020E0502060401010101" pitchFamily="34" charset="-79"/>
              </a:rPr>
              <a:t>טקסט  2 - טקסט מתוך "לשון לתיכון"</a:t>
            </a:r>
            <a:endParaRPr lang="en-US" sz="1100" dirty="0">
              <a:effectLst/>
              <a:latin typeface="David" panose="020E0502060401010101" pitchFamily="34" charset="-79"/>
              <a:ea typeface="Calibri" panose="020F0502020204030204" pitchFamily="34" charset="0"/>
              <a:cs typeface="David" panose="020E0502060401010101" pitchFamily="34" charset="-79"/>
            </a:endParaRPr>
          </a:p>
          <a:p>
            <a:pPr algn="ctr" rtl="1">
              <a:spcAft>
                <a:spcPts val="800"/>
              </a:spcAft>
              <a:buNone/>
            </a:pPr>
            <a:r>
              <a:rPr lang="he-IL" sz="1200" b="1" dirty="0">
                <a:effectLst/>
                <a:latin typeface="David" panose="020E0502060401010101" pitchFamily="34" charset="-79"/>
                <a:ea typeface="Calibri" panose="020F0502020204030204" pitchFamily="34" charset="0"/>
                <a:cs typeface="David" panose="020E0502060401010101" pitchFamily="34" charset="-79"/>
              </a:rPr>
              <a:t>כיצד משפיעה המוזיקה על המוח ועל הגוף שלנו?</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ctr" rtl="1">
              <a:spcAft>
                <a:spcPts val="800"/>
              </a:spcAft>
              <a:buNone/>
            </a:pPr>
            <a:r>
              <a:rPr lang="he-IL" sz="1100" b="1" dirty="0">
                <a:effectLst/>
                <a:latin typeface="David" panose="020E0502060401010101" pitchFamily="34" charset="-79"/>
                <a:ea typeface="Calibri" panose="020F0502020204030204" pitchFamily="34" charset="0"/>
                <a:cs typeface="David" panose="020E0502060401010101" pitchFamily="34" charset="-79"/>
              </a:rPr>
              <a:t>מאת איתי גל</a:t>
            </a:r>
            <a:endParaRPr lang="en-US" sz="11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b="1" u="sng" dirty="0">
                <a:effectLst/>
                <a:latin typeface="David" panose="020E0502060401010101" pitchFamily="34" charset="-79"/>
                <a:ea typeface="Calibri" panose="020F0502020204030204" pitchFamily="34" charset="0"/>
                <a:cs typeface="David" panose="020E0502060401010101" pitchFamily="34" charset="-79"/>
              </a:rPr>
              <a:t>המוזיקה כמקור לשינוי רגשות ומחשבות</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מוזיקה היא חלק בלתי נפרד מהחיים שלנו. אנו שומעים מוזיקה כמעט בכל מקום – בבית, בבית הספר, באירועים משפחתיים ובקניון. המוזיקה יכולה לגרום לנו להרגיש שמחים, להתרגש ואפילו להיזכר בחוויות מהעבר.</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חוקרים רבים בדקו כיצד המוזיקה משפיעה על הרגשות שלנו. מחקר שהתבצע בשנת 2013 מצא כי אנשים שהאזינו למוזיקה שמחה במשך 12 דקות דיווחו על שיפור משמעותי במצב הרוח שלהם. מחקר נוסף הראה כי אנשים שמקשיבים למוזיקה כאשר הם מנסים להרגיש טוב יותר, מצליחים בכך בצורה טובה יותר מאשר אלו שלא מאזינים למוזיקה כלל.</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b="1" u="none" strike="noStrike" dirty="0">
                <a:effectLst/>
                <a:latin typeface="David" panose="020E0502060401010101" pitchFamily="34" charset="-79"/>
                <a:ea typeface="Calibri" panose="020F0502020204030204" pitchFamily="34" charset="0"/>
                <a:cs typeface="David" panose="020E0502060401010101" pitchFamily="34" charset="-79"/>
              </a:rPr>
              <a:t> </a:t>
            </a:r>
            <a:r>
              <a:rPr lang="he-IL" sz="1200" b="1" u="sng" dirty="0">
                <a:effectLst/>
                <a:latin typeface="David" panose="020E0502060401010101" pitchFamily="34" charset="-79"/>
                <a:ea typeface="Calibri" panose="020F0502020204030204" pitchFamily="34" charset="0"/>
                <a:cs typeface="David" panose="020E0502060401010101" pitchFamily="34" charset="-79"/>
              </a:rPr>
              <a:t>כיצד משפיעה המוזיקה על התינוק עוד לפני שהוא נולד?</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אחד הגילויים המעניינים של המדע הוא שתינוקות מתחילים לשמוע קולות עוד לפני שהם נולדים. מערכת השמיעה של העובר מתפתחת כבר בשבועות 17-19 להריון, והוא יכול לשמוע קולות חיצוניים – כולל מוזיקה. מחקר הראה שכאשר משמיעים מוזיקה לעובר, הדופק שלו משתנה, והוא מגיב לתווים ולקצב.</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חוקרים גילו כי תינוקות שנחשפו למוזיקה עוד בזמן שהיו ברחם הגיבו אליה גם לאחר הלידה. יש תינוקות שנרגעים כאשר הם שומעים מוזיקה ששמעו בבטן </a:t>
            </a:r>
            <a:r>
              <a:rPr lang="he-IL" sz="1200" dirty="0" err="1">
                <a:effectLst/>
                <a:latin typeface="David" panose="020E0502060401010101" pitchFamily="34" charset="-79"/>
                <a:ea typeface="Calibri" panose="020F0502020204030204" pitchFamily="34" charset="0"/>
                <a:cs typeface="David" panose="020E0502060401010101" pitchFamily="34" charset="-79"/>
              </a:rPr>
              <a:t>אמם</a:t>
            </a:r>
            <a:r>
              <a:rPr lang="he-IL" sz="1200" dirty="0">
                <a:effectLst/>
                <a:latin typeface="David" panose="020E0502060401010101" pitchFamily="34" charset="-79"/>
                <a:ea typeface="Calibri" panose="020F0502020204030204" pitchFamily="34" charset="0"/>
                <a:cs typeface="David" panose="020E0502060401010101" pitchFamily="34" charset="-79"/>
              </a:rPr>
              <a:t>, מה שמראה שהמוח שלהם יצר קשר חזק עם הצלילים.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b="1" u="sng" dirty="0">
                <a:effectLst/>
                <a:latin typeface="David" panose="020E0502060401010101" pitchFamily="34" charset="-79"/>
                <a:ea typeface="Calibri" panose="020F0502020204030204" pitchFamily="34" charset="0"/>
                <a:cs typeface="David" panose="020E0502060401010101" pitchFamily="34" charset="-79"/>
              </a:rPr>
              <a:t>המוזיקה והשפעתה על הלמידה והחשיבה</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לימוד נגינה על כלי מוזיקלי יכול לשפר מאוד את היכולות הקוגניטיביות של ילדים ובני נוער. מחקרים הוכיחו כי ילדים שלומדים לנגן בכלי כמו פסנתר או גיטרה, לא רק מפתחים יכולות מוזיקליות, אלא גם משפרים את היכולת המילולית ואת הראייה שלהם.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מחקר שפורסם בשנת 2008 הראה שתלמידים בגילים 8 עד 11 שלמדו שיעורי מוזיקה הצליחו יותר בתחומי למידה אחרים בהשוואה לאלו שלא למדו מוזיקה. החוקרים מצאו שלמוזיקה יש השפעה חיובית על המוח, והיא יכולה לסייע גם בפתרון בעיות מסובכות בתחומים כמו מתמטיקה ואומנות.</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b="1" u="sng" dirty="0">
                <a:effectLst/>
                <a:latin typeface="David" panose="020E0502060401010101" pitchFamily="34" charset="-79"/>
                <a:ea typeface="Calibri" panose="020F0502020204030204" pitchFamily="34" charset="0"/>
                <a:cs typeface="David" panose="020E0502060401010101" pitchFamily="34" charset="-79"/>
              </a:rPr>
              <a:t>כיצד מוזיקה יכולה לשפר את הזיכרון שלנו?</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מחקרים רבים מצאו שמוזיקה יכולה לסייע בשיפור הזיכרון. למשל, האזנה למוזיקה קלאסית, במיוחד למוזיקה של מוצרט, משפרת את יכולת החשיבה והלמידה. מחקר שנערך בשנת 1993 הראה שסטודנטים שהאזינו לעשר דקות מהסונטה לפסנתר של מוצרט הצליחו יותר במבחנים בהשוואה לאחרים.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למוזיקה יש גם השפעה מיוחדת על אנשים עם בעיות זיכרון, כמו חולי אלצהיימר. למרות שחולים אלו מתקשים לזכור אירועים מחייהם, נמצא כי כאשר משמיעים להם שירים שהם אהבו בעבר – הם מגיבים בצורה חיובית. לעיתים הם אפילו מצליחים לשיר את מילות השיר, גם אם אינם זוכרים פרטים אחרים מחייהם.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r>
              <a:rPr lang="he-IL" sz="1200" b="1" u="sng" dirty="0">
                <a:effectLst/>
                <a:latin typeface="David" panose="020E0502060401010101" pitchFamily="34" charset="-79"/>
                <a:ea typeface="Calibri" panose="020F0502020204030204" pitchFamily="34" charset="0"/>
                <a:cs typeface="David" panose="020E0502060401010101" pitchFamily="34" charset="-79"/>
              </a:rPr>
              <a:t>כיצד מוזיקה מחברת בין אנשים?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מוזיקה אינה רק חוויה אישית – היא גם מחברת בין אנשים. כאשר אנשים שרים יחד או מאזינים לאותה מוזיקה, הם חווים תחושת שייכות. זה יכול לקרות בערב שירה בציבור, בהופעה של זמר מפורסם, או אפילו בקבוצה של אנשים ששרים יחד באוטובוס.</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המוזיקה יוצרת חיבור רגשי בין אנשים גם אם הם אינם מכירים זה את זה. לדוגמה, מחקר מצא שאנשים שמקשיבים לאותה מוזיקה יחד מרגישים קרובים יותר זה לזה, גם אם הם זרים לחלוטין.</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r>
              <a:rPr lang="he-IL" sz="1200" b="1" u="sng" dirty="0">
                <a:effectLst/>
                <a:latin typeface="David" panose="020E0502060401010101" pitchFamily="34" charset="-79"/>
                <a:ea typeface="Calibri" panose="020F0502020204030204" pitchFamily="34" charset="0"/>
                <a:cs typeface="David" panose="020E0502060401010101" pitchFamily="34" charset="-79"/>
              </a:rPr>
              <a:t>מוזיקה יכולה לעזור לבריאות שלנו</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מוזיקה אינה רק גורמת לנו להרגיש טוב – היא יכולה גם לשפר את הבריאות שלנו. מחקרים מצאו כי האזנה למוזיקה רגועה יכולה להפחית לחץ דם, להוריד את רמות החרדה ואפילו לסייע לחולים קשים להרגיש טוב יותר.</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במחקר שנערך באוניברסיטת מסצ'וסטס נמצא כי חולי לב שהאזינו למוזיקה במשך 30 דקות ביום חוו שיפור ניכר במצבם הבריאותי: לחץ הדם שלהם ירד, קצב הלב היה רגוע יותר, והם דיווחו על תחושה כללית טובה יותר.</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גם אנשים בריאים יכולים ליהנות מהשפעתה של המוזיקה. מחקרים הראו כי כאשר אנשים מאזינים למוזיקה משמחת, זרימת הדם שלהם משתפרת, מה שמסייע לבריאות הלב. מצד שני, מוזיקה מלחיצה או עצובה עלולה לגרום לתחושת מתח ולהשפיע לרעה על הגוף.</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pPr>
            <a:r>
              <a:rPr lang="he-IL" sz="1200" dirty="0">
                <a:effectLst/>
                <a:latin typeface="David" panose="020E0502060401010101" pitchFamily="34" charset="-79"/>
                <a:ea typeface="Calibri" panose="020F0502020204030204" pitchFamily="34" charset="0"/>
                <a:cs typeface="David" panose="020E0502060401010101" pitchFamily="34" charset="-79"/>
              </a:rPr>
              <a:t>איתי גל - </a:t>
            </a:r>
            <a:r>
              <a:rPr lang="en-US" sz="1200" dirty="0" err="1">
                <a:effectLst/>
                <a:latin typeface="David" panose="020E0502060401010101" pitchFamily="34" charset="-79"/>
                <a:ea typeface="Calibri" panose="020F0502020204030204" pitchFamily="34" charset="0"/>
                <a:cs typeface="David" panose="020E0502060401010101" pitchFamily="34" charset="-79"/>
              </a:rPr>
              <a:t>ynet</a:t>
            </a:r>
            <a:r>
              <a:rPr lang="en-US" sz="1200" dirty="0">
                <a:effectLst/>
                <a:latin typeface="David" panose="020E0502060401010101" pitchFamily="34" charset="-79"/>
                <a:ea typeface="Calibri" panose="020F0502020204030204" pitchFamily="34" charset="0"/>
                <a:cs typeface="David" panose="020E0502060401010101" pitchFamily="34" charset="-79"/>
              </a:rPr>
              <a:t> </a:t>
            </a:r>
            <a:r>
              <a:rPr lang="he-IL" sz="1200" dirty="0">
                <a:effectLst/>
                <a:latin typeface="David" panose="020E0502060401010101" pitchFamily="34" charset="-79"/>
                <a:ea typeface="Calibri" panose="020F0502020204030204" pitchFamily="34" charset="0"/>
                <a:cs typeface="David" panose="020E0502060401010101" pitchFamily="34" charset="-79"/>
              </a:rPr>
              <a:t> 22.8.2014</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spcAft>
                <a:spcPts val="800"/>
              </a:spcAft>
            </a:pPr>
            <a:endParaRPr lang="en-US" sz="1200" dirty="0">
              <a:effectLst/>
              <a:latin typeface="David" panose="020E0502060401010101" pitchFamily="34" charset="-79"/>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1397205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EFBAC9-1E0E-F92D-9ACB-409B8979CD8C}"/>
            </a:ext>
          </a:extLst>
        </p:cNvPr>
        <p:cNvGrpSpPr/>
        <p:nvPr/>
      </p:nvGrpSpPr>
      <p:grpSpPr>
        <a:xfrm>
          <a:off x="0" y="0"/>
          <a:ext cx="0" cy="0"/>
          <a:chOff x="0" y="0"/>
          <a:chExt cx="0" cy="0"/>
        </a:xfrm>
      </p:grpSpPr>
      <p:sp>
        <p:nvSpPr>
          <p:cNvPr id="8" name="תיבת טקסט 7">
            <a:extLst>
              <a:ext uri="{FF2B5EF4-FFF2-40B4-BE49-F238E27FC236}">
                <a16:creationId xmlns:a16="http://schemas.microsoft.com/office/drawing/2014/main" id="{7A1DB22B-1B32-ECC9-E841-1FF451FDC838}"/>
              </a:ext>
            </a:extLst>
          </p:cNvPr>
          <p:cNvSpPr txBox="1"/>
          <p:nvPr/>
        </p:nvSpPr>
        <p:spPr>
          <a:xfrm>
            <a:off x="490037" y="327149"/>
            <a:ext cx="11354512" cy="6471002"/>
          </a:xfrm>
          <a:prstGeom prst="rect">
            <a:avLst/>
          </a:prstGeom>
          <a:noFill/>
        </p:spPr>
        <p:txBody>
          <a:bodyPr wrap="square">
            <a:spAutoFit/>
          </a:bodyPr>
          <a:lstStyle/>
          <a:p>
            <a:pPr algn="r" rtl="1">
              <a:lnSpc>
                <a:spcPct val="150000"/>
              </a:lnSpc>
              <a:spcAft>
                <a:spcPts val="800"/>
              </a:spcAft>
              <a:buNone/>
            </a:pPr>
            <a:r>
              <a:rPr lang="he-IL" sz="1100" b="1" u="sng" dirty="0">
                <a:effectLst/>
                <a:latin typeface="David" panose="020E0502060401010101" pitchFamily="34" charset="-79"/>
                <a:ea typeface="Calibri" panose="020F0502020204030204" pitchFamily="34" charset="0"/>
                <a:cs typeface="David" panose="020E0502060401010101" pitchFamily="34" charset="-79"/>
              </a:rPr>
              <a:t>(המשך) טקסט  2 </a:t>
            </a:r>
          </a:p>
          <a:p>
            <a:pPr algn="r" rtl="1">
              <a:lnSpc>
                <a:spcPct val="150000"/>
              </a:lnSpc>
              <a:spcAft>
                <a:spcPts val="800"/>
              </a:spcAft>
              <a:buNone/>
            </a:pPr>
            <a:r>
              <a:rPr lang="he-IL" sz="1200" b="1" u="sng" dirty="0">
                <a:effectLst/>
                <a:latin typeface="David" panose="020E0502060401010101" pitchFamily="34" charset="-79"/>
                <a:ea typeface="Calibri" panose="020F0502020204030204" pitchFamily="34" charset="0"/>
                <a:cs typeface="David" panose="020E0502060401010101" pitchFamily="34" charset="-79"/>
              </a:rPr>
              <a:t>כיצד מוזיקה יכולה לשפר את הזיכרון שלנו?</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מחקרים רבים מצאו שמוזיקה יכולה לסייע בשיפור הזיכרון. למשל, האזנה למוזיקה קלאסית, במיוחד למוזיקה של מוצרט, משפרת את יכולת החשיבה והלמידה. מחקר שנערך בשנת 1993 הראה שסטודנטים שהאזינו לעשר דקות מהסונטה לפסנתר של מוצרט הצליחו יותר במבחנים בהשוואה לאחרים.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למוזיקה יש גם השפעה מיוחדת על אנשים עם בעיות זיכרון, כמו חולי אלצהיימר. למרות שחולים אלו מתקשים לזכור אירועים מחייהם, נמצא כי כאשר משמיעים להם שירים שהם אהבו בעבר – הם מגיבים בצורה חיובית. לעיתים הם אפילו מצליחים לשיר את מילות השיר, גם אם אינם זוכרים פרטים אחרים מחייהם.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r>
              <a:rPr lang="he-IL" sz="1200" b="1" u="sng" dirty="0">
                <a:effectLst/>
                <a:latin typeface="David" panose="020E0502060401010101" pitchFamily="34" charset="-79"/>
                <a:ea typeface="Calibri" panose="020F0502020204030204" pitchFamily="34" charset="0"/>
                <a:cs typeface="David" panose="020E0502060401010101" pitchFamily="34" charset="-79"/>
              </a:rPr>
              <a:t>כיצד מוזיקה מחברת בין אנשים?</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מוזיקה אינה רק חוויה אישית – היא גם מחברת בין אנשים. כאשר אנשים שרים יחד או מאזינים לאותה מוזיקה, הם חווים תחושת שייכות. זה יכול לקרות בערב שירה בציבור, בהופעה של זמר מפורסם, או אפילו בקבוצה של אנשים ששרים יחד באוטובוס.</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המוזיקה יוצרת חיבור רגשי בין אנשים גם אם הם אינם מכירים זה את זה. לדוגמה, מחקר מצא שאנשים שמקשיבים לאותה מוזיקה יחד מרגישים קרובים יותר זה לזה, גם אם הם זרים לחלוטין.</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a:t>
            </a:r>
            <a:r>
              <a:rPr lang="he-IL" sz="1200" b="1" u="sng" dirty="0">
                <a:effectLst/>
                <a:latin typeface="David" panose="020E0502060401010101" pitchFamily="34" charset="-79"/>
                <a:ea typeface="Calibri" panose="020F0502020204030204" pitchFamily="34" charset="0"/>
                <a:cs typeface="David" panose="020E0502060401010101" pitchFamily="34" charset="-79"/>
              </a:rPr>
              <a:t>מוזיקה יכולה לעזור לבריאות שלנו</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מוזיקה אינה רק גורמת לנו להרגיש טוב – היא יכולה גם לשפר את הבריאות שלנו. מחקרים מצאו כי האזנה למוזיקה רגועה יכולה להפחית לחץ דם, להוריד את רמות החרדה ואפילו לסייע לחולים קשים להרגיש טוב יותר.</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במחקר שנערך באוניברסיטת מסצ'וסטס נמצא כי חולי לב שהאזינו למוזיקה במשך 30 דקות ביום חוו שיפור ניכר במצבם הבריאותי: לחץ הדם שלהם ירד, קצב הלב היה רגוע יותר, והם דיווחו על תחושה כללית טובה יותר.</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גם אנשים בריאים יכולים ליהנות מהשפעתה של המוזיקה. מחקרים הראו כי כאשר אנשים מאזינים למוזיקה משמחת, זרימת הדם שלהם משתפרת, מה שמסייע לבריאות הלב. מצד שני, מוזיקה מלחיצה או עצובה עלולה לגרום לתחושת מתח ולהשפיע לרעה על הגוף.</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r" rtl="1">
              <a:lnSpc>
                <a:spcPct val="150000"/>
              </a:lnSpc>
              <a:spcAft>
                <a:spcPts val="800"/>
              </a:spcAft>
              <a:buNone/>
            </a:pPr>
            <a:r>
              <a:rPr lang="he-IL" sz="1200" dirty="0">
                <a:effectLst/>
                <a:latin typeface="David" panose="020E0502060401010101" pitchFamily="34" charset="-79"/>
                <a:ea typeface="Calibri" panose="020F0502020204030204" pitchFamily="34" charset="0"/>
                <a:cs typeface="David" panose="020E0502060401010101" pitchFamily="34" charset="-79"/>
              </a:rPr>
              <a:t> איתי גל - </a:t>
            </a:r>
            <a:r>
              <a:rPr lang="en-US" sz="1200" dirty="0" err="1">
                <a:effectLst/>
                <a:latin typeface="David" panose="020E0502060401010101" pitchFamily="34" charset="-79"/>
                <a:ea typeface="Calibri" panose="020F0502020204030204" pitchFamily="34" charset="0"/>
                <a:cs typeface="David" panose="020E0502060401010101" pitchFamily="34" charset="-79"/>
              </a:rPr>
              <a:t>ynet</a:t>
            </a:r>
            <a:r>
              <a:rPr lang="en-US" sz="1200" dirty="0">
                <a:effectLst/>
                <a:latin typeface="David" panose="020E0502060401010101" pitchFamily="34" charset="-79"/>
                <a:ea typeface="Calibri" panose="020F0502020204030204" pitchFamily="34" charset="0"/>
                <a:cs typeface="David" panose="020E0502060401010101" pitchFamily="34" charset="-79"/>
              </a:rPr>
              <a:t> </a:t>
            </a:r>
            <a:r>
              <a:rPr lang="he-IL" sz="1200" dirty="0">
                <a:effectLst/>
                <a:latin typeface="David" panose="020E0502060401010101" pitchFamily="34" charset="-79"/>
                <a:ea typeface="Calibri" panose="020F0502020204030204" pitchFamily="34" charset="0"/>
                <a:cs typeface="David" panose="020E0502060401010101" pitchFamily="34" charset="-79"/>
              </a:rPr>
              <a:t> 22.8.2014</a:t>
            </a:r>
            <a:endParaRPr lang="en-US" sz="1200" dirty="0">
              <a:effectLst/>
              <a:latin typeface="David" panose="020E0502060401010101" pitchFamily="34" charset="-79"/>
              <a:ea typeface="Calibri" panose="020F0502020204030204" pitchFamily="34" charset="0"/>
              <a:cs typeface="David" panose="020E0502060401010101" pitchFamily="34" charset="-79"/>
            </a:endParaRPr>
          </a:p>
          <a:p>
            <a:pPr algn="just" rtl="1">
              <a:spcAft>
                <a:spcPts val="800"/>
              </a:spcAft>
            </a:pPr>
            <a:endParaRPr lang="en-US" sz="1200" dirty="0">
              <a:effectLst/>
              <a:latin typeface="David" panose="020E0502060401010101" pitchFamily="34" charset="-79"/>
              <a:ea typeface="Calibri" panose="020F0502020204030204" pitchFamily="34" charset="0"/>
              <a:cs typeface="David" panose="020E0502060401010101" pitchFamily="34" charset="-79"/>
            </a:endParaRPr>
          </a:p>
        </p:txBody>
      </p:sp>
    </p:spTree>
    <p:extLst>
      <p:ext uri="{BB962C8B-B14F-4D97-AF65-F5344CB8AC3E}">
        <p14:creationId xmlns:p14="http://schemas.microsoft.com/office/powerpoint/2010/main" val="2582992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809_TF78438558" id="{592B5E68-C93F-4479-98A9-067798264FBC}" vid="{5A2EF50A-4EF5-498F-AD4D-FD6F63444EDD}"/>
    </a:ext>
  </a:extLst>
</a:theme>
</file>

<file path=ppt/theme/theme2.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של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{063126CB-9B87-4B03-AE1E-D959012FFAC0}tf78438558_win32</Template>
  <TotalTime>891</TotalTime>
  <Words>3235</Words>
  <Application>Microsoft Office PowerPoint</Application>
  <PresentationFormat>מסך רחב</PresentationFormat>
  <Paragraphs>196</Paragraphs>
  <Slides>18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18</vt:i4>
      </vt:variant>
    </vt:vector>
  </HeadingPairs>
  <TitlesOfParts>
    <vt:vector size="23" baseType="lpstr">
      <vt:lpstr>Calibri</vt:lpstr>
      <vt:lpstr>David</vt:lpstr>
      <vt:lpstr>Garamond</vt:lpstr>
      <vt:lpstr>Tahoma</vt:lpstr>
      <vt:lpstr>SavonVTI</vt:lpstr>
      <vt:lpstr>השפעות המוזיקה </vt:lpstr>
      <vt:lpstr>השפעות המוזיקה  </vt:lpstr>
      <vt:lpstr>צפו בסרטון:</vt:lpstr>
      <vt:lpstr>צפו בסרטון:</vt:lpstr>
      <vt:lpstr>צפו בסרטון.</vt:lpstr>
      <vt:lpstr>לפניכם כמה תמונות.</vt:lpstr>
      <vt:lpstr>קראו את הטקסטים הבאים וענו על השאלות.</vt:lpstr>
      <vt:lpstr>קראו את הטקסטים הבאים וענו על השאלות.</vt:lpstr>
      <vt:lpstr>מצגת של PowerPoint‏</vt:lpstr>
      <vt:lpstr>שאלות על הטקסטים</vt:lpstr>
      <vt:lpstr>מצגת של PowerPoint‏</vt:lpstr>
      <vt:lpstr>סקירה</vt:lpstr>
      <vt:lpstr>משימת סיכום</vt:lpstr>
      <vt:lpstr>נספח: תשובון</vt:lpstr>
      <vt:lpstr>נספח: תשובון (המשך)</vt:lpstr>
      <vt:lpstr>נספח: תשובון (המשך)</vt:lpstr>
      <vt:lpstr>נספח: תשובון (המשך)</vt:lpstr>
      <vt:lpstr>נספח: תשובון (המשך)</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השפעות המוזיקה</dc:title>
  <dc:creator>SARAI MUALEM</dc:creator>
  <cp:lastModifiedBy>shlomi raz</cp:lastModifiedBy>
  <cp:revision>15</cp:revision>
  <dcterms:created xsi:type="dcterms:W3CDTF">2025-02-21T06:38:29Z</dcterms:created>
  <dcterms:modified xsi:type="dcterms:W3CDTF">2025-05-21T18:48:59Z</dcterms:modified>
</cp:coreProperties>
</file>