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115" d="100"/>
          <a:sy n="115" d="100"/>
        </p:scale>
        <p:origin x="4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640F54B-8669-488C-A7EF-F5D306D6E2F8}"/>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E088BEBB-F27F-4378-BE57-835D22534F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357AE4D1-B97F-406E-9C90-9CD2A1AF0D31}"/>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5" name="מציין מיקום של כותרת תחתונה 4">
            <a:extLst>
              <a:ext uri="{FF2B5EF4-FFF2-40B4-BE49-F238E27FC236}">
                <a16:creationId xmlns:a16="http://schemas.microsoft.com/office/drawing/2014/main" id="{A7147561-246A-4804-8409-98FB4508796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55ADBA8-C721-4F97-886F-D0520D36B4D4}"/>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43568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2290BAE-0380-414B-B13E-55F39F94C8F3}"/>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46B2F596-BBF7-4D8A-8E52-D685360E0BFE}"/>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00AE7C2-A0A1-47AB-9C90-BBAE8AD06CCF}"/>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5" name="מציין מיקום של כותרת תחתונה 4">
            <a:extLst>
              <a:ext uri="{FF2B5EF4-FFF2-40B4-BE49-F238E27FC236}">
                <a16:creationId xmlns:a16="http://schemas.microsoft.com/office/drawing/2014/main" id="{659612C9-64F4-4F63-8493-1B923D8F728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ABFB9C9-2E67-4AD6-BE7E-83D2DDA5B10F}"/>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274039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5E6D5751-7187-4CBF-8A90-D7B83F766B8C}"/>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A355F55A-BF2A-4D10-8F09-C29904D5FE10}"/>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0749B1B-5663-497A-A4E6-30B2367464DF}"/>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5" name="מציין מיקום של כותרת תחתונה 4">
            <a:extLst>
              <a:ext uri="{FF2B5EF4-FFF2-40B4-BE49-F238E27FC236}">
                <a16:creationId xmlns:a16="http://schemas.microsoft.com/office/drawing/2014/main" id="{A0114D38-0E99-418C-91D0-0092E9DE5B5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8D2A77B-AFA0-400B-8FB5-90F40049F66A}"/>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1006158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BAB18EA-C015-44DB-A832-191EA6967FB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95BDB6D-2B7C-4909-846E-F430033A33FB}"/>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7D2CE2E5-BA6A-4756-8684-19D8FCE847F8}"/>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5" name="מציין מיקום של כותרת תחתונה 4">
            <a:extLst>
              <a:ext uri="{FF2B5EF4-FFF2-40B4-BE49-F238E27FC236}">
                <a16:creationId xmlns:a16="http://schemas.microsoft.com/office/drawing/2014/main" id="{D10FEDA5-A034-4DD1-9BFF-56FA6E184B1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8DC6CBA-1C07-4409-A239-3989C3607FA1}"/>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3708366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E1624B6-CA54-4F1D-B6AA-A51BA61A51AA}"/>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74115D3-064D-485F-9E93-CEE681295E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EF5F013E-4C3F-48DE-B8D2-C7EA985B83B1}"/>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5" name="מציין מיקום של כותרת תחתונה 4">
            <a:extLst>
              <a:ext uri="{FF2B5EF4-FFF2-40B4-BE49-F238E27FC236}">
                <a16:creationId xmlns:a16="http://schemas.microsoft.com/office/drawing/2014/main" id="{A74A25D6-3733-4792-A3D3-4C10E6E2F10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B287E6A-B4CB-44B3-B974-E86357AAB34C}"/>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414670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EF763F9-95E8-4B78-AC77-B43DEE09537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476D10C7-61F9-4B2C-BF7E-126F811C2AAB}"/>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4E9F4A99-76D0-477B-8BB7-23F8E56184E0}"/>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31F7BB4B-1A42-4DBC-A1F5-C8751EF366C1}"/>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6" name="מציין מיקום של כותרת תחתונה 5">
            <a:extLst>
              <a:ext uri="{FF2B5EF4-FFF2-40B4-BE49-F238E27FC236}">
                <a16:creationId xmlns:a16="http://schemas.microsoft.com/office/drawing/2014/main" id="{A2FC5DE0-B48D-4F82-8188-51AB4444B000}"/>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BC0449D-5E6B-4DB7-AAAE-BEF0067E9B76}"/>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3039801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A4875BC-DEDE-4868-B195-4669291FF8F4}"/>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0C6EC3AB-7BED-4070-B551-FCE175FD03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BC13C30A-A4F8-45FE-B1E3-F03825A7BD62}"/>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8BF47670-9557-424E-B8DB-B338A3BCD2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D3C09490-1793-4E3E-A8BA-FDBEB2317009}"/>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F095BB43-80B0-4191-BB42-DCC9831B0BD5}"/>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8" name="מציין מיקום של כותרת תחתונה 7">
            <a:extLst>
              <a:ext uri="{FF2B5EF4-FFF2-40B4-BE49-F238E27FC236}">
                <a16:creationId xmlns:a16="http://schemas.microsoft.com/office/drawing/2014/main" id="{BAF32D67-DB78-4288-868A-650A1E03AEFC}"/>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119D53D6-56E1-418B-A822-324425E1BBF9}"/>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4103730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1FA40CD-DFF0-46B3-A0F3-EE29E811C57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ACE1B92-F785-4B94-8B96-271EAEEDF6E1}"/>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4" name="מציין מיקום של כותרת תחתונה 3">
            <a:extLst>
              <a:ext uri="{FF2B5EF4-FFF2-40B4-BE49-F238E27FC236}">
                <a16:creationId xmlns:a16="http://schemas.microsoft.com/office/drawing/2014/main" id="{AA8AE1D0-79C6-43EB-983D-F2B750933064}"/>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9E4C36D4-5E37-4DC2-B00A-463D231F4AAF}"/>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1668703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CB0F2D99-2163-4A3F-BFB6-F0DBA7C1E200}"/>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3" name="מציין מיקום של כותרת תחתונה 2">
            <a:extLst>
              <a:ext uri="{FF2B5EF4-FFF2-40B4-BE49-F238E27FC236}">
                <a16:creationId xmlns:a16="http://schemas.microsoft.com/office/drawing/2014/main" id="{29C7B338-F6AE-4514-9D99-4601F3726EBD}"/>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3AE45AD9-9EBA-4DA8-A654-F648471E1766}"/>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380380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C2B5FCC-FA8B-4DE0-B626-4B2F92824997}"/>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C9CD382-BFC8-4C9E-921A-1741D83F9B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D8BEB932-CB33-4868-863D-3952C25B2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1567E216-5482-42AC-931D-CEB450DFB5F6}"/>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6" name="מציין מיקום של כותרת תחתונה 5">
            <a:extLst>
              <a:ext uri="{FF2B5EF4-FFF2-40B4-BE49-F238E27FC236}">
                <a16:creationId xmlns:a16="http://schemas.microsoft.com/office/drawing/2014/main" id="{8C2D6726-12D4-40A1-B3FF-6A0CADDD782B}"/>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3C12B3BC-15D8-4CCA-A142-CB8077D4CB3A}"/>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4044370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ABB4E54-E186-45B4-BD63-D55E91C7EB08}"/>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97AC2533-F611-494E-959A-C20F40B7A0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349C2C66-22A8-478A-81D3-30063CD1DE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92BFEFBC-C264-412B-82EB-6421A4359270}"/>
              </a:ext>
            </a:extLst>
          </p:cNvPr>
          <p:cNvSpPr>
            <a:spLocks noGrp="1"/>
          </p:cNvSpPr>
          <p:nvPr>
            <p:ph type="dt" sz="half" idx="10"/>
          </p:nvPr>
        </p:nvSpPr>
        <p:spPr/>
        <p:txBody>
          <a:bodyPr/>
          <a:lstStyle/>
          <a:p>
            <a:fld id="{5D12C64B-5625-4D31-BDFE-7B24DF8A2ED6}" type="datetimeFigureOut">
              <a:rPr lang="he-IL" smtClean="0"/>
              <a:t>כ"ה/אייר/תשפ"ה</a:t>
            </a:fld>
            <a:endParaRPr lang="he-IL"/>
          </a:p>
        </p:txBody>
      </p:sp>
      <p:sp>
        <p:nvSpPr>
          <p:cNvPr id="6" name="מציין מיקום של כותרת תחתונה 5">
            <a:extLst>
              <a:ext uri="{FF2B5EF4-FFF2-40B4-BE49-F238E27FC236}">
                <a16:creationId xmlns:a16="http://schemas.microsoft.com/office/drawing/2014/main" id="{C600F656-8396-42BE-AFEB-A9A1EFB2487F}"/>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1F7DF1D-D0BB-4B93-90D2-4BAD2A2AFDC1}"/>
              </a:ext>
            </a:extLst>
          </p:cNvPr>
          <p:cNvSpPr>
            <a:spLocks noGrp="1"/>
          </p:cNvSpPr>
          <p:nvPr>
            <p:ph type="sldNum" sz="quarter" idx="12"/>
          </p:nvPr>
        </p:nvSpPr>
        <p:spPr/>
        <p:txBody>
          <a:bodyPr/>
          <a:lstStyle/>
          <a:p>
            <a:fld id="{1E64626D-3256-43F7-883D-8DA3D4F7F7AD}" type="slidenum">
              <a:rPr lang="he-IL" smtClean="0"/>
              <a:t>‹#›</a:t>
            </a:fld>
            <a:endParaRPr lang="he-IL"/>
          </a:p>
        </p:txBody>
      </p:sp>
    </p:spTree>
    <p:extLst>
      <p:ext uri="{BB962C8B-B14F-4D97-AF65-F5344CB8AC3E}">
        <p14:creationId xmlns:p14="http://schemas.microsoft.com/office/powerpoint/2010/main" val="2971101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567B8184-B7B4-4F68-A6AD-564AC96F231D}"/>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9CB6638-04AA-4F4D-A468-EC8759523910}"/>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3A1D10A-9F04-4E97-9219-DD850F0E4039}"/>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12C64B-5625-4D31-BDFE-7B24DF8A2ED6}" type="datetimeFigureOut">
              <a:rPr lang="he-IL" smtClean="0"/>
              <a:t>כ"ה/אייר/תשפ"ה</a:t>
            </a:fld>
            <a:endParaRPr lang="he-IL"/>
          </a:p>
        </p:txBody>
      </p:sp>
      <p:sp>
        <p:nvSpPr>
          <p:cNvPr id="5" name="מציין מיקום של כותרת תחתונה 4">
            <a:extLst>
              <a:ext uri="{FF2B5EF4-FFF2-40B4-BE49-F238E27FC236}">
                <a16:creationId xmlns:a16="http://schemas.microsoft.com/office/drawing/2014/main" id="{4AB545F4-1250-4AD6-8152-316C317CDD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369A37BB-9023-41B7-8DE7-E3BE3E392CB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E64626D-3256-43F7-883D-8DA3D4F7F7AD}" type="slidenum">
              <a:rPr lang="he-IL" smtClean="0"/>
              <a:t>‹#›</a:t>
            </a:fld>
            <a:endParaRPr lang="he-IL"/>
          </a:p>
        </p:txBody>
      </p:sp>
    </p:spTree>
    <p:extLst>
      <p:ext uri="{BB962C8B-B14F-4D97-AF65-F5344CB8AC3E}">
        <p14:creationId xmlns:p14="http://schemas.microsoft.com/office/powerpoint/2010/main" val="20312892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hironet.mako.co.il/artist?type=lyrics&amp;lang=1&amp;prfid=2201&amp;wrkid=4335"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shironet.mako.co.il/artist?prfid=649&amp;lang=1" TargetMode="External"/><Relationship Id="rId4" Type="http://schemas.openxmlformats.org/officeDocument/2006/relationships/hyperlink" Target="https://shironet.mako.co.il/artist?prfid=1423&amp;lang=1"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האם ההתפתחות החברתית של הילד שלכם תקינה? כך תדעו | Infomed">
            <a:extLst>
              <a:ext uri="{FF2B5EF4-FFF2-40B4-BE49-F238E27FC236}">
                <a16:creationId xmlns:a16="http://schemas.microsoft.com/office/drawing/2014/main" id="{F47205C4-1F67-4B73-9A10-869ADF6451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7" y="2809187"/>
            <a:ext cx="10897386" cy="3776613"/>
          </a:xfrm>
          <a:prstGeom prst="rect">
            <a:avLst/>
          </a:prstGeom>
          <a:noFill/>
          <a:extLst>
            <a:ext uri="{909E8E84-426E-40DD-AFC4-6F175D3DCCD1}">
              <a14:hiddenFill xmlns:a14="http://schemas.microsoft.com/office/drawing/2010/main">
                <a:solidFill>
                  <a:srgbClr val="FFFFFF"/>
                </a:solidFill>
              </a14:hiddenFill>
            </a:ext>
          </a:extLst>
        </p:spPr>
      </p:pic>
      <p:sp>
        <p:nvSpPr>
          <p:cNvPr id="5" name="מלבן 4">
            <a:extLst>
              <a:ext uri="{FF2B5EF4-FFF2-40B4-BE49-F238E27FC236}">
                <a16:creationId xmlns:a16="http://schemas.microsoft.com/office/drawing/2014/main" id="{D562D191-C0F8-4BF0-9E14-481541094E58}"/>
              </a:ext>
            </a:extLst>
          </p:cNvPr>
          <p:cNvSpPr/>
          <p:nvPr/>
        </p:nvSpPr>
        <p:spPr>
          <a:xfrm>
            <a:off x="2752777" y="791852"/>
            <a:ext cx="6686446" cy="2215991"/>
          </a:xfrm>
          <a:prstGeom prst="rect">
            <a:avLst/>
          </a:prstGeom>
          <a:noFill/>
        </p:spPr>
        <p:txBody>
          <a:bodyPr wrap="none" lIns="91440" tIns="45720" rIns="91440" bIns="45720">
            <a:spAutoFit/>
          </a:bodyPr>
          <a:lstStyle/>
          <a:p>
            <a:pPr algn="ctr"/>
            <a:r>
              <a:rPr lang="he-IL" sz="5400" b="1" dirty="0">
                <a:ln w="9525">
                  <a:solidFill>
                    <a:schemeClr val="bg1"/>
                  </a:solidFill>
                  <a:prstDash val="solid"/>
                </a:ln>
                <a:solidFill>
                  <a:schemeClr val="accent2"/>
                </a:solidFill>
                <a:effectLst>
                  <a:outerShdw blurRad="12700" dist="38100" dir="2700000" algn="tl" rotWithShape="0">
                    <a:schemeClr val="bg1">
                      <a:lumMod val="50000"/>
                    </a:schemeClr>
                  </a:outerShdw>
                </a:effectLst>
              </a:rPr>
              <a:t>לא פשוט להיות כאן ילד</a:t>
            </a:r>
          </a:p>
          <a:p>
            <a:pPr algn="ctr"/>
            <a:endParaRPr lang="he-IL" sz="2800" b="1" dirty="0">
              <a:ln w="9525">
                <a:solidFill>
                  <a:schemeClr val="bg1"/>
                </a:solidFill>
                <a:prstDash val="solid"/>
              </a:ln>
              <a:solidFill>
                <a:schemeClr val="accent2"/>
              </a:solidFill>
              <a:effectLst>
                <a:outerShdw blurRad="12700" dist="38100" dir="2700000" algn="tl" rotWithShape="0">
                  <a:schemeClr val="bg1">
                    <a:lumMod val="50000"/>
                  </a:schemeClr>
                </a:outerShdw>
              </a:effectLst>
            </a:endParaRPr>
          </a:p>
          <a:p>
            <a:pPr algn="ctr"/>
            <a:r>
              <a:rPr lang="he-IL" sz="2800" b="1" dirty="0">
                <a:ln w="9525">
                  <a:solidFill>
                    <a:schemeClr val="bg1"/>
                  </a:solidFill>
                  <a:prstDash val="solid"/>
                </a:ln>
                <a:solidFill>
                  <a:schemeClr val="accent2"/>
                </a:solidFill>
                <a:effectLst>
                  <a:outerShdw blurRad="12700" dist="38100" dir="2700000" algn="tl" rotWithShape="0">
                    <a:schemeClr val="bg1">
                      <a:lumMod val="50000"/>
                    </a:schemeClr>
                  </a:outerShdw>
                </a:effectLst>
              </a:rPr>
              <a:t>יוצרות היחידה: ורד </a:t>
            </a:r>
            <a:r>
              <a:rPr lang="he-IL" sz="2800" b="1" dirty="0" err="1">
                <a:ln w="9525">
                  <a:solidFill>
                    <a:schemeClr val="bg1"/>
                  </a:solidFill>
                  <a:prstDash val="solid"/>
                </a:ln>
                <a:solidFill>
                  <a:schemeClr val="accent2"/>
                </a:solidFill>
                <a:effectLst>
                  <a:outerShdw blurRad="12700" dist="38100" dir="2700000" algn="tl" rotWithShape="0">
                    <a:schemeClr val="bg1">
                      <a:lumMod val="50000"/>
                    </a:schemeClr>
                  </a:outerShdw>
                </a:effectLst>
              </a:rPr>
              <a:t>מיארה</a:t>
            </a:r>
            <a:r>
              <a:rPr lang="he-IL" sz="2800" b="1" dirty="0">
                <a:ln w="9525">
                  <a:solidFill>
                    <a:schemeClr val="bg1"/>
                  </a:solidFill>
                  <a:prstDash val="solid"/>
                </a:ln>
                <a:solidFill>
                  <a:schemeClr val="accent2"/>
                </a:solidFill>
                <a:effectLst>
                  <a:outerShdw blurRad="12700" dist="38100" dir="2700000" algn="tl" rotWithShape="0">
                    <a:schemeClr val="bg1">
                      <a:lumMod val="50000"/>
                    </a:schemeClr>
                  </a:outerShdw>
                </a:effectLst>
              </a:rPr>
              <a:t> </a:t>
            </a:r>
          </a:p>
          <a:p>
            <a:pPr algn="ctr"/>
            <a:r>
              <a:rPr lang="he-IL" sz="2800" b="1" dirty="0">
                <a:ln w="9525">
                  <a:solidFill>
                    <a:schemeClr val="bg1"/>
                  </a:solidFill>
                  <a:prstDash val="solid"/>
                </a:ln>
                <a:solidFill>
                  <a:schemeClr val="accent2"/>
                </a:solidFill>
                <a:effectLst>
                  <a:outerShdw blurRad="12700" dist="38100" dir="2700000" algn="tl" rotWithShape="0">
                    <a:schemeClr val="bg1">
                      <a:lumMod val="50000"/>
                    </a:schemeClr>
                  </a:outerShdw>
                </a:effectLst>
              </a:rPr>
              <a:t>                        אורלי </a:t>
            </a:r>
            <a:r>
              <a:rPr lang="he-IL" sz="2800" b="1" dirty="0" err="1">
                <a:ln w="9525">
                  <a:solidFill>
                    <a:schemeClr val="bg1"/>
                  </a:solidFill>
                  <a:prstDash val="solid"/>
                </a:ln>
                <a:solidFill>
                  <a:schemeClr val="accent2"/>
                </a:solidFill>
                <a:effectLst>
                  <a:outerShdw blurRad="12700" dist="38100" dir="2700000" algn="tl" rotWithShape="0">
                    <a:schemeClr val="bg1">
                      <a:lumMod val="50000"/>
                    </a:schemeClr>
                  </a:outerShdw>
                </a:effectLst>
              </a:rPr>
              <a:t>תנעמי</a:t>
            </a:r>
            <a:endParaRPr lang="he-IL"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261234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האם ההתפתחות החברתית של הילד שלכם תקינה? כך תדעו | Infomed">
            <a:extLst>
              <a:ext uri="{FF2B5EF4-FFF2-40B4-BE49-F238E27FC236}">
                <a16:creationId xmlns:a16="http://schemas.microsoft.com/office/drawing/2014/main" id="{99E7376F-A431-4B92-8DDC-104D749F2D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7" y="2828040"/>
            <a:ext cx="10897386" cy="3776613"/>
          </a:xfrm>
          <a:prstGeom prst="rect">
            <a:avLst/>
          </a:prstGeom>
          <a:noFill/>
          <a:extLst>
            <a:ext uri="{909E8E84-426E-40DD-AFC4-6F175D3DCCD1}">
              <a14:hiddenFill xmlns:a14="http://schemas.microsoft.com/office/drawing/2010/main">
                <a:solidFill>
                  <a:srgbClr val="FFFFFF"/>
                </a:solidFill>
              </a14:hiddenFill>
            </a:ext>
          </a:extLst>
        </p:spPr>
      </p:pic>
      <p:sp>
        <p:nvSpPr>
          <p:cNvPr id="6" name="מלבן 5">
            <a:extLst>
              <a:ext uri="{FF2B5EF4-FFF2-40B4-BE49-F238E27FC236}">
                <a16:creationId xmlns:a16="http://schemas.microsoft.com/office/drawing/2014/main" id="{F4F1C077-13D6-4752-B4BE-67C3E7DEA404}"/>
              </a:ext>
            </a:extLst>
          </p:cNvPr>
          <p:cNvSpPr/>
          <p:nvPr/>
        </p:nvSpPr>
        <p:spPr>
          <a:xfrm>
            <a:off x="3432928" y="1730661"/>
            <a:ext cx="5326144" cy="1200329"/>
          </a:xfrm>
          <a:prstGeom prst="rect">
            <a:avLst/>
          </a:prstGeom>
          <a:noFill/>
        </p:spPr>
        <p:txBody>
          <a:bodyPr wrap="square" lIns="91440" tIns="45720" rIns="91440" bIns="45720">
            <a:spAutoFit/>
          </a:bodyPr>
          <a:lstStyle/>
          <a:p>
            <a:pPr algn="ctr"/>
            <a:r>
              <a:rPr lang="he-IL" sz="7200" b="1" cap="none" spc="0" dirty="0">
                <a:ln w="22225">
                  <a:solidFill>
                    <a:schemeClr val="accent2"/>
                  </a:solidFill>
                  <a:prstDash val="solid"/>
                </a:ln>
                <a:solidFill>
                  <a:schemeClr val="accent2">
                    <a:lumMod val="40000"/>
                    <a:lumOff val="60000"/>
                  </a:schemeClr>
                </a:solidFill>
                <a:effectLst/>
                <a:latin typeface="Guttman Yad-Brush" panose="02010401010101010101" pitchFamily="2" charset="-79"/>
                <a:cs typeface="Guttman Yad-Brush" panose="02010401010101010101" pitchFamily="2" charset="-79"/>
              </a:rPr>
              <a:t>בהצלחה!!!</a:t>
            </a:r>
          </a:p>
        </p:txBody>
      </p:sp>
    </p:spTree>
    <p:extLst>
      <p:ext uri="{BB962C8B-B14F-4D97-AF65-F5344CB8AC3E}">
        <p14:creationId xmlns:p14="http://schemas.microsoft.com/office/powerpoint/2010/main" val="2378263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האם ההתפתחות החברתית של הילד שלכם תקינה? כך תדעו | Infomed">
            <a:extLst>
              <a:ext uri="{FF2B5EF4-FFF2-40B4-BE49-F238E27FC236}">
                <a16:creationId xmlns:a16="http://schemas.microsoft.com/office/drawing/2014/main" id="{DD15B10C-730B-4285-B7BD-07CCDF9490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8" y="4847175"/>
            <a:ext cx="7893378" cy="1738625"/>
          </a:xfrm>
          <a:prstGeom prst="rect">
            <a:avLst/>
          </a:prstGeom>
          <a:noFill/>
          <a:extLst>
            <a:ext uri="{909E8E84-426E-40DD-AFC4-6F175D3DCCD1}">
              <a14:hiddenFill xmlns:a14="http://schemas.microsoft.com/office/drawing/2010/main">
                <a:solidFill>
                  <a:srgbClr val="FFFFFF"/>
                </a:solidFill>
              </a14:hiddenFill>
            </a:ext>
          </a:extLst>
        </p:spPr>
      </p:pic>
      <p:sp>
        <p:nvSpPr>
          <p:cNvPr id="5" name="מלבן 4">
            <a:extLst>
              <a:ext uri="{FF2B5EF4-FFF2-40B4-BE49-F238E27FC236}">
                <a16:creationId xmlns:a16="http://schemas.microsoft.com/office/drawing/2014/main" id="{C2A7A6D8-9A70-4B9E-8F24-4515968104CC}"/>
              </a:ext>
            </a:extLst>
          </p:cNvPr>
          <p:cNvSpPr/>
          <p:nvPr/>
        </p:nvSpPr>
        <p:spPr>
          <a:xfrm>
            <a:off x="4223353" y="1648491"/>
            <a:ext cx="4952213" cy="2185214"/>
          </a:xfrm>
          <a:prstGeom prst="rect">
            <a:avLst/>
          </a:prstGeom>
        </p:spPr>
        <p:txBody>
          <a:bodyPr wrap="square">
            <a:spAutoFit/>
          </a:bodyPr>
          <a:lstStyle/>
          <a:p>
            <a:r>
              <a:rPr lang="he-IL" sz="2800" b="1" i="0" dirty="0">
                <a:solidFill>
                  <a:srgbClr val="FE6809"/>
                </a:solidFill>
                <a:effectLst/>
                <a:latin typeface="Arial" panose="020B0604020202020204" pitchFamily="34" charset="0"/>
              </a:rPr>
              <a:t>          </a:t>
            </a:r>
            <a:r>
              <a:rPr lang="he-IL" sz="2800" b="1" i="0" dirty="0">
                <a:solidFill>
                  <a:srgbClr val="FE6809"/>
                </a:solidFill>
                <a:effectLst/>
                <a:latin typeface="Arial" panose="020B0604020202020204" pitchFamily="34" charset="0"/>
                <a:hlinkClick r:id="rId3"/>
              </a:rPr>
              <a:t>לא פשוט להיות כאן ילד</a:t>
            </a:r>
            <a:endParaRPr lang="he-IL" sz="2800" b="1" i="0" dirty="0">
              <a:solidFill>
                <a:srgbClr val="FE6809"/>
              </a:solidFill>
              <a:effectLst/>
              <a:latin typeface="Arial" panose="020B0604020202020204" pitchFamily="34" charset="0"/>
            </a:endParaRPr>
          </a:p>
          <a:p>
            <a:pPr algn="ctr"/>
            <a:br>
              <a:rPr lang="he-IL" dirty="0"/>
            </a:br>
            <a:r>
              <a:rPr lang="he-IL" b="1" i="0" dirty="0">
                <a:solidFill>
                  <a:srgbClr val="000000"/>
                </a:solidFill>
                <a:effectLst/>
                <a:latin typeface="Arial" panose="020B0604020202020204" pitchFamily="34" charset="0"/>
              </a:rPr>
              <a:t>מילים: </a:t>
            </a:r>
            <a:r>
              <a:rPr lang="he-IL" b="1" i="0"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יערה שבו</a:t>
            </a:r>
            <a:br>
              <a:rPr lang="he-IL" dirty="0"/>
            </a:br>
            <a:r>
              <a:rPr lang="he-IL" b="1" i="0" dirty="0">
                <a:effectLst/>
                <a:latin typeface="Arial" panose="020B0604020202020204" pitchFamily="34" charset="0"/>
              </a:rPr>
              <a:t>לחן: </a:t>
            </a:r>
            <a:r>
              <a:rPr lang="he-IL" b="1" i="0" strike="noStrike" dirty="0">
                <a:effectLst/>
                <a:latin typeface="Arial" panose="020B0604020202020204" pitchFamily="34" charset="0"/>
                <a:hlinkClick r:id="rId5">
                  <a:extLst>
                    <a:ext uri="{A12FA001-AC4F-418D-AE19-62706E023703}">
                      <ahyp:hlinkClr xmlns:ahyp="http://schemas.microsoft.com/office/drawing/2018/hyperlinkcolor" val="tx"/>
                    </a:ext>
                  </a:extLst>
                </a:hlinkClick>
              </a:rPr>
              <a:t>מירון </a:t>
            </a:r>
            <a:r>
              <a:rPr lang="he-IL" b="1" i="0" strike="noStrike" dirty="0" err="1">
                <a:effectLst/>
                <a:latin typeface="Arial" panose="020B0604020202020204" pitchFamily="34" charset="0"/>
                <a:hlinkClick r:id="rId5">
                  <a:extLst>
                    <a:ext uri="{A12FA001-AC4F-418D-AE19-62706E023703}">
                      <ahyp:hlinkClr xmlns:ahyp="http://schemas.microsoft.com/office/drawing/2018/hyperlinkcolor" val="tx"/>
                    </a:ext>
                  </a:extLst>
                </a:hlinkClick>
              </a:rPr>
              <a:t>מינסטר</a:t>
            </a:r>
            <a:br>
              <a:rPr lang="he-IL" dirty="0"/>
            </a:br>
            <a:endParaRPr lang="he-IL" dirty="0"/>
          </a:p>
          <a:p>
            <a:br>
              <a:rPr lang="he-IL" b="0" i="0" dirty="0">
                <a:solidFill>
                  <a:srgbClr val="000000"/>
                </a:solidFill>
                <a:effectLst/>
                <a:latin typeface="Arial" panose="020B0604020202020204" pitchFamily="34" charset="0"/>
              </a:rPr>
            </a:br>
            <a:endParaRPr lang="he-IL" dirty="0"/>
          </a:p>
        </p:txBody>
      </p:sp>
    </p:spTree>
    <p:extLst>
      <p:ext uri="{BB962C8B-B14F-4D97-AF65-F5344CB8AC3E}">
        <p14:creationId xmlns:p14="http://schemas.microsoft.com/office/powerpoint/2010/main" val="4231554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האם ההתפתחות החברתית של הילד שלכם תקינה? כך תדעו | Infomed">
            <a:extLst>
              <a:ext uri="{FF2B5EF4-FFF2-40B4-BE49-F238E27FC236}">
                <a16:creationId xmlns:a16="http://schemas.microsoft.com/office/drawing/2014/main" id="{F7FCC719-3687-4F11-9DEC-F391E57785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8" y="4847175"/>
            <a:ext cx="7893378" cy="17386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D9053F6-18AC-4DB4-B4B9-576179E6A319}"/>
              </a:ext>
            </a:extLst>
          </p:cNvPr>
          <p:cNvSpPr txBox="1"/>
          <p:nvPr/>
        </p:nvSpPr>
        <p:spPr>
          <a:xfrm>
            <a:off x="3704734" y="886120"/>
            <a:ext cx="8088198" cy="4062651"/>
          </a:xfrm>
          <a:prstGeom prst="rect">
            <a:avLst/>
          </a:prstGeom>
          <a:noFill/>
        </p:spPr>
        <p:txBody>
          <a:bodyPr wrap="square" rtlCol="1">
            <a:spAutoFit/>
          </a:bodyPr>
          <a:lstStyle/>
          <a:p>
            <a:r>
              <a:rPr lang="he-IL" sz="2400" dirty="0"/>
              <a:t>השמעת השיר מספר פעמים (המטרה שהילדים יידעו לשיר אותו)</a:t>
            </a:r>
          </a:p>
          <a:p>
            <a:endParaRPr lang="he-IL" sz="2400" dirty="0"/>
          </a:p>
          <a:p>
            <a:r>
              <a:rPr lang="he-IL" sz="2400" b="1" dirty="0"/>
              <a:t>שיח בעקבות השיר:</a:t>
            </a:r>
          </a:p>
          <a:p>
            <a:pPr marL="285750" indent="-285750">
              <a:buFont typeface="Arial" panose="020B0604020202020204" pitchFamily="34" charset="0"/>
              <a:buChar char="•"/>
            </a:pPr>
            <a:r>
              <a:rPr lang="he-IL" sz="2400" dirty="0"/>
              <a:t>למה לא פשוט להיות כאן, בישראל, ילד?</a:t>
            </a:r>
          </a:p>
          <a:p>
            <a:pPr marL="285750" indent="-285750">
              <a:buFont typeface="Arial" panose="020B0604020202020204" pitchFamily="34" charset="0"/>
              <a:buChar char="•"/>
            </a:pPr>
            <a:r>
              <a:rPr lang="he-IL" sz="2400" dirty="0"/>
              <a:t>האם חוויתם את אותה חוויה כילדים בארץ מולדתכם?</a:t>
            </a:r>
          </a:p>
          <a:p>
            <a:pPr marL="285750" indent="-285750">
              <a:buFont typeface="Arial" panose="020B0604020202020204" pitchFamily="34" charset="0"/>
              <a:buChar char="•"/>
            </a:pPr>
            <a:r>
              <a:rPr lang="he-IL" sz="2400" dirty="0"/>
              <a:t>באיזו מסקנה מסיימת הכותבת את השיר?</a:t>
            </a:r>
          </a:p>
          <a:p>
            <a:endParaRPr lang="he-IL" sz="2400" dirty="0"/>
          </a:p>
          <a:p>
            <a:r>
              <a:rPr lang="he-IL" sz="2400" b="1" dirty="0"/>
              <a:t>כתיבה:</a:t>
            </a:r>
          </a:p>
          <a:p>
            <a:r>
              <a:rPr lang="he-IL" sz="2400" dirty="0"/>
              <a:t>בחרו שורה בשיר שאתם מתחברים אליה, כתבו אותה, ציינו מדוע אתם מתחברים אליה והוסיפו דוגמאות.</a:t>
            </a:r>
          </a:p>
          <a:p>
            <a:pPr marL="285750" indent="-285750">
              <a:buFont typeface="Arial" panose="020B0604020202020204" pitchFamily="34" charset="0"/>
              <a:buChar char="•"/>
            </a:pPr>
            <a:endParaRPr lang="he-IL" dirty="0"/>
          </a:p>
        </p:txBody>
      </p:sp>
    </p:spTree>
    <p:extLst>
      <p:ext uri="{BB962C8B-B14F-4D97-AF65-F5344CB8AC3E}">
        <p14:creationId xmlns:p14="http://schemas.microsoft.com/office/powerpoint/2010/main" val="2231365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האם ההתפתחות החברתית של הילד שלכם תקינה? כך תדעו | Infomed">
            <a:extLst>
              <a:ext uri="{FF2B5EF4-FFF2-40B4-BE49-F238E27FC236}">
                <a16:creationId xmlns:a16="http://schemas.microsoft.com/office/drawing/2014/main" id="{FFD8C39A-1A9E-4981-B466-A2090ADC4B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8" y="4847175"/>
            <a:ext cx="7893378" cy="17386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6EE1E0D-BBD4-4991-A7B9-7937598C5D8D}"/>
              </a:ext>
            </a:extLst>
          </p:cNvPr>
          <p:cNvSpPr txBox="1"/>
          <p:nvPr/>
        </p:nvSpPr>
        <p:spPr>
          <a:xfrm>
            <a:off x="2507531" y="961534"/>
            <a:ext cx="8493550" cy="1815882"/>
          </a:xfrm>
          <a:prstGeom prst="rect">
            <a:avLst/>
          </a:prstGeom>
          <a:noFill/>
        </p:spPr>
        <p:txBody>
          <a:bodyPr wrap="square" rtlCol="1">
            <a:spAutoFit/>
          </a:bodyPr>
          <a:lstStyle/>
          <a:p>
            <a:r>
              <a:rPr lang="he-IL" sz="2800" b="1" dirty="0"/>
              <a:t>כתיבה שנייה (תוצר) בזוגות:</a:t>
            </a:r>
          </a:p>
          <a:p>
            <a:endParaRPr lang="he-IL" sz="2800" dirty="0"/>
          </a:p>
          <a:p>
            <a:r>
              <a:rPr lang="he-IL" sz="2800" dirty="0"/>
              <a:t>1. הוסיפו  בית לשיר ובו תציינו למה כדאי להיות ילד בישראל.</a:t>
            </a:r>
          </a:p>
          <a:p>
            <a:r>
              <a:rPr lang="he-IL" sz="2800" dirty="0"/>
              <a:t>2. הצגה בפני הכיתה.</a:t>
            </a:r>
          </a:p>
        </p:txBody>
      </p:sp>
    </p:spTree>
    <p:extLst>
      <p:ext uri="{BB962C8B-B14F-4D97-AF65-F5344CB8AC3E}">
        <p14:creationId xmlns:p14="http://schemas.microsoft.com/office/powerpoint/2010/main" val="883177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האם ההתפתחות החברתית של הילד שלכם תקינה? כך תדעו | Infomed">
            <a:extLst>
              <a:ext uri="{FF2B5EF4-FFF2-40B4-BE49-F238E27FC236}">
                <a16:creationId xmlns:a16="http://schemas.microsoft.com/office/drawing/2014/main" id="{ABF0DE28-390D-414D-8763-EB9E5F0F45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8" y="4847175"/>
            <a:ext cx="7893378" cy="17386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B3CA32C-B740-48EB-BB5E-E97704B51FF5}"/>
              </a:ext>
            </a:extLst>
          </p:cNvPr>
          <p:cNvSpPr txBox="1"/>
          <p:nvPr/>
        </p:nvSpPr>
        <p:spPr>
          <a:xfrm>
            <a:off x="722723" y="810705"/>
            <a:ext cx="10994796" cy="4401205"/>
          </a:xfrm>
          <a:prstGeom prst="rect">
            <a:avLst/>
          </a:prstGeom>
          <a:noFill/>
        </p:spPr>
        <p:txBody>
          <a:bodyPr wrap="square" rtlCol="1">
            <a:spAutoFit/>
          </a:bodyPr>
          <a:lstStyle/>
          <a:p>
            <a:r>
              <a:rPr lang="he-IL" sz="3200" dirty="0"/>
              <a:t>                               </a:t>
            </a:r>
            <a:r>
              <a:rPr lang="he-IL" sz="3200" b="1" dirty="0"/>
              <a:t>משימה לשונית</a:t>
            </a:r>
          </a:p>
          <a:p>
            <a:endParaRPr lang="he-IL" sz="3200" dirty="0"/>
          </a:p>
          <a:p>
            <a:pPr marL="457200" indent="-457200">
              <a:buAutoNum type="arabicPeriod"/>
            </a:pPr>
            <a:r>
              <a:rPr lang="he-IL" sz="2400" dirty="0"/>
              <a:t>באיזה בית מופיעה מילת קישור המציינת קשר של ניגוד/ויתור? ______</a:t>
            </a:r>
          </a:p>
          <a:p>
            <a:r>
              <a:rPr lang="he-IL" sz="2400" dirty="0"/>
              <a:t> </a:t>
            </a:r>
          </a:p>
          <a:p>
            <a:r>
              <a:rPr lang="he-IL" sz="2400" dirty="0"/>
              <a:t>     א. העתיקו את מילת הקישור ________.</a:t>
            </a:r>
          </a:p>
          <a:p>
            <a:r>
              <a:rPr lang="he-IL" sz="2400" dirty="0"/>
              <a:t>     ב. כתבו את המשפט שבו מופיעה מילת הקישור באמצעות מילת הקישור אף על פי ש.....</a:t>
            </a:r>
          </a:p>
          <a:p>
            <a:r>
              <a:rPr lang="he-IL" sz="2400" dirty="0"/>
              <a:t>          _________________________________________________________</a:t>
            </a:r>
          </a:p>
          <a:p>
            <a:r>
              <a:rPr lang="he-IL" sz="2400" dirty="0"/>
              <a:t>     ג. כתבו את המשפט שבו מופיעה מילת הקישור באמצעות מילת הקישור למרות זאת...</a:t>
            </a:r>
          </a:p>
          <a:p>
            <a:r>
              <a:rPr lang="he-IL" sz="2400" dirty="0"/>
              <a:t>         __________________________________________________________</a:t>
            </a:r>
          </a:p>
          <a:p>
            <a:endParaRPr lang="he-IL" sz="2400" dirty="0"/>
          </a:p>
          <a:p>
            <a:endParaRPr lang="he-IL" sz="2400" dirty="0"/>
          </a:p>
        </p:txBody>
      </p:sp>
    </p:spTree>
    <p:extLst>
      <p:ext uri="{BB962C8B-B14F-4D97-AF65-F5344CB8AC3E}">
        <p14:creationId xmlns:p14="http://schemas.microsoft.com/office/powerpoint/2010/main" val="2239926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האם ההתפתחות החברתית של הילד שלכם תקינה? כך תדעו | Infomed">
            <a:extLst>
              <a:ext uri="{FF2B5EF4-FFF2-40B4-BE49-F238E27FC236}">
                <a16:creationId xmlns:a16="http://schemas.microsoft.com/office/drawing/2014/main" id="{55B48457-9F6E-40CF-AE3A-E215731F99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8" y="4847175"/>
            <a:ext cx="7893378" cy="17386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19E2411-55E4-476E-B907-DC4F9E252679}"/>
              </a:ext>
            </a:extLst>
          </p:cNvPr>
          <p:cNvSpPr txBox="1"/>
          <p:nvPr/>
        </p:nvSpPr>
        <p:spPr>
          <a:xfrm>
            <a:off x="1951348" y="914400"/>
            <a:ext cx="9191134" cy="4062651"/>
          </a:xfrm>
          <a:prstGeom prst="rect">
            <a:avLst/>
          </a:prstGeom>
          <a:noFill/>
        </p:spPr>
        <p:txBody>
          <a:bodyPr wrap="square" rtlCol="1">
            <a:spAutoFit/>
          </a:bodyPr>
          <a:lstStyle/>
          <a:p>
            <a:r>
              <a:rPr lang="he-IL" dirty="0"/>
              <a:t>2</a:t>
            </a:r>
            <a:r>
              <a:rPr lang="he-IL" sz="2000" dirty="0"/>
              <a:t>. העתיקו מן הבית הראשון בשיר את חלקי הדיבור הבאים:</a:t>
            </a:r>
          </a:p>
          <a:p>
            <a:endParaRPr lang="he-IL" sz="2000" dirty="0"/>
          </a:p>
          <a:p>
            <a:r>
              <a:rPr lang="he-IL" sz="2000" dirty="0"/>
              <a:t>   א. שם פועל_____________</a:t>
            </a:r>
          </a:p>
          <a:p>
            <a:r>
              <a:rPr lang="he-IL" sz="2000" dirty="0"/>
              <a:t>   ב. פועל בהווה ___________</a:t>
            </a:r>
          </a:p>
          <a:p>
            <a:r>
              <a:rPr lang="he-IL" sz="2000" dirty="0"/>
              <a:t>   ג. שם עצם______________</a:t>
            </a:r>
          </a:p>
          <a:p>
            <a:r>
              <a:rPr lang="he-IL" sz="2000" dirty="0"/>
              <a:t>   ד. שם פעולה____________</a:t>
            </a:r>
          </a:p>
          <a:p>
            <a:endParaRPr lang="he-IL" sz="2000" dirty="0"/>
          </a:p>
          <a:p>
            <a:r>
              <a:rPr lang="he-IL" sz="2000" dirty="0"/>
              <a:t>3. העתיקו מן הטקסט שני זוגות מילים מנוגדות (הפכים):</a:t>
            </a:r>
          </a:p>
          <a:p>
            <a:endParaRPr lang="he-IL" sz="2000" dirty="0"/>
          </a:p>
          <a:p>
            <a:r>
              <a:rPr lang="he-IL" sz="2000" dirty="0"/>
              <a:t>    ___________  _______________</a:t>
            </a:r>
          </a:p>
          <a:p>
            <a:endParaRPr lang="he-IL" sz="2000" dirty="0"/>
          </a:p>
          <a:p>
            <a:r>
              <a:rPr lang="he-IL" sz="2000" dirty="0"/>
              <a:t>   ___________   _______________ </a:t>
            </a:r>
          </a:p>
          <a:p>
            <a:endParaRPr lang="he-IL" dirty="0"/>
          </a:p>
        </p:txBody>
      </p:sp>
    </p:spTree>
    <p:extLst>
      <p:ext uri="{BB962C8B-B14F-4D97-AF65-F5344CB8AC3E}">
        <p14:creationId xmlns:p14="http://schemas.microsoft.com/office/powerpoint/2010/main" val="199949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האם ההתפתחות החברתית של הילד שלכם תקינה? כך תדעו | Infomed">
            <a:extLst>
              <a:ext uri="{FF2B5EF4-FFF2-40B4-BE49-F238E27FC236}">
                <a16:creationId xmlns:a16="http://schemas.microsoft.com/office/drawing/2014/main" id="{ACB99FB8-4B03-4AD3-AF29-8535F6C86E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8" y="4847175"/>
            <a:ext cx="7893378" cy="17386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782D79-9FC0-4EE7-BB66-BC307855FEC4}"/>
              </a:ext>
            </a:extLst>
          </p:cNvPr>
          <p:cNvSpPr txBox="1"/>
          <p:nvPr/>
        </p:nvSpPr>
        <p:spPr>
          <a:xfrm>
            <a:off x="2724347" y="395926"/>
            <a:ext cx="7993930" cy="1631216"/>
          </a:xfrm>
          <a:prstGeom prst="rect">
            <a:avLst/>
          </a:prstGeom>
          <a:noFill/>
        </p:spPr>
        <p:txBody>
          <a:bodyPr wrap="square" rtlCol="1">
            <a:spAutoFit/>
          </a:bodyPr>
          <a:lstStyle/>
          <a:p>
            <a:r>
              <a:rPr lang="he-IL" sz="2000" dirty="0"/>
              <a:t>4. השלימו את הטבלה על פי ההוראה הבאה:</a:t>
            </a:r>
          </a:p>
          <a:p>
            <a:r>
              <a:rPr lang="he-IL" sz="2000" dirty="0"/>
              <a:t>   העתיקו מן השיר שני פעלים והחליפו אותם לשם פועל ולשם פעולה.</a:t>
            </a:r>
          </a:p>
          <a:p>
            <a:endParaRPr lang="he-IL" sz="2400" dirty="0"/>
          </a:p>
          <a:p>
            <a:endParaRPr lang="he-IL" dirty="0"/>
          </a:p>
          <a:p>
            <a:r>
              <a:rPr lang="he-IL" dirty="0"/>
              <a:t>.</a:t>
            </a:r>
          </a:p>
        </p:txBody>
      </p:sp>
      <p:graphicFrame>
        <p:nvGraphicFramePr>
          <p:cNvPr id="7" name="טבלה 6">
            <a:extLst>
              <a:ext uri="{FF2B5EF4-FFF2-40B4-BE49-F238E27FC236}">
                <a16:creationId xmlns:a16="http://schemas.microsoft.com/office/drawing/2014/main" id="{1A0F336D-B995-4F95-B383-701D94AB3C98}"/>
              </a:ext>
            </a:extLst>
          </p:cNvPr>
          <p:cNvGraphicFramePr>
            <a:graphicFrameLocks noGrp="1"/>
          </p:cNvGraphicFramePr>
          <p:nvPr>
            <p:extLst>
              <p:ext uri="{D42A27DB-BD31-4B8C-83A1-F6EECF244321}">
                <p14:modId xmlns:p14="http://schemas.microsoft.com/office/powerpoint/2010/main" val="401585587"/>
              </p:ext>
            </p:extLst>
          </p:nvPr>
        </p:nvGraphicFramePr>
        <p:xfrm>
          <a:off x="2486582" y="1273089"/>
          <a:ext cx="8127999" cy="1112520"/>
        </p:xfrm>
        <a:graphic>
          <a:graphicData uri="http://schemas.openxmlformats.org/drawingml/2006/table">
            <a:tbl>
              <a:tblPr rtl="1" firstRow="1" bandRow="1">
                <a:tableStyleId>{21E4AEA4-8DFA-4A89-87EB-49C32662AFE0}</a:tableStyleId>
              </a:tblPr>
              <a:tblGrid>
                <a:gridCol w="2709333">
                  <a:extLst>
                    <a:ext uri="{9D8B030D-6E8A-4147-A177-3AD203B41FA5}">
                      <a16:colId xmlns:a16="http://schemas.microsoft.com/office/drawing/2014/main" val="3909959557"/>
                    </a:ext>
                  </a:extLst>
                </a:gridCol>
                <a:gridCol w="2709333">
                  <a:extLst>
                    <a:ext uri="{9D8B030D-6E8A-4147-A177-3AD203B41FA5}">
                      <a16:colId xmlns:a16="http://schemas.microsoft.com/office/drawing/2014/main" val="1441756309"/>
                    </a:ext>
                  </a:extLst>
                </a:gridCol>
                <a:gridCol w="2709333">
                  <a:extLst>
                    <a:ext uri="{9D8B030D-6E8A-4147-A177-3AD203B41FA5}">
                      <a16:colId xmlns:a16="http://schemas.microsoft.com/office/drawing/2014/main" val="1254194587"/>
                    </a:ext>
                  </a:extLst>
                </a:gridCol>
              </a:tblGrid>
              <a:tr h="370840">
                <a:tc>
                  <a:txBody>
                    <a:bodyPr/>
                    <a:lstStyle/>
                    <a:p>
                      <a:pPr rtl="1"/>
                      <a:r>
                        <a:rPr lang="he-IL" dirty="0"/>
                        <a:t>פועל מתוך השיר</a:t>
                      </a:r>
                    </a:p>
                  </a:txBody>
                  <a:tcPr/>
                </a:tc>
                <a:tc>
                  <a:txBody>
                    <a:bodyPr/>
                    <a:lstStyle/>
                    <a:p>
                      <a:pPr rtl="1"/>
                      <a:r>
                        <a:rPr lang="he-IL" dirty="0"/>
                        <a:t>שם פועל</a:t>
                      </a:r>
                    </a:p>
                  </a:txBody>
                  <a:tcPr/>
                </a:tc>
                <a:tc>
                  <a:txBody>
                    <a:bodyPr/>
                    <a:lstStyle/>
                    <a:p>
                      <a:pPr rtl="1"/>
                      <a:r>
                        <a:rPr lang="he-IL" dirty="0"/>
                        <a:t>שם פעולה</a:t>
                      </a:r>
                    </a:p>
                  </a:txBody>
                  <a:tcPr/>
                </a:tc>
                <a:extLst>
                  <a:ext uri="{0D108BD9-81ED-4DB2-BD59-A6C34878D82A}">
                    <a16:rowId xmlns:a16="http://schemas.microsoft.com/office/drawing/2014/main" val="2732227084"/>
                  </a:ext>
                </a:extLst>
              </a:tr>
              <a:tr h="370840">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3763653180"/>
                  </a:ext>
                </a:extLst>
              </a:tr>
              <a:tr h="370840">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768798915"/>
                  </a:ext>
                </a:extLst>
              </a:tr>
            </a:tbl>
          </a:graphicData>
        </a:graphic>
      </p:graphicFrame>
      <p:sp>
        <p:nvSpPr>
          <p:cNvPr id="8" name="TextBox 7">
            <a:extLst>
              <a:ext uri="{FF2B5EF4-FFF2-40B4-BE49-F238E27FC236}">
                <a16:creationId xmlns:a16="http://schemas.microsoft.com/office/drawing/2014/main" id="{B77544B4-F12E-4568-BF7D-3D1AF4421580}"/>
              </a:ext>
            </a:extLst>
          </p:cNvPr>
          <p:cNvSpPr txBox="1"/>
          <p:nvPr/>
        </p:nvSpPr>
        <p:spPr>
          <a:xfrm>
            <a:off x="2413262" y="2780908"/>
            <a:ext cx="8305015" cy="1631216"/>
          </a:xfrm>
          <a:prstGeom prst="rect">
            <a:avLst/>
          </a:prstGeom>
          <a:noFill/>
        </p:spPr>
        <p:txBody>
          <a:bodyPr wrap="square" rtlCol="1">
            <a:spAutoFit/>
          </a:bodyPr>
          <a:lstStyle/>
          <a:p>
            <a:r>
              <a:rPr lang="he-IL" dirty="0"/>
              <a:t>5</a:t>
            </a:r>
            <a:r>
              <a:rPr lang="he-IL" sz="2000" dirty="0"/>
              <a:t>. העתיקו מן הבית האחרון 3 שמות עצם בצורת הרבים והפכו אותם לצורת יחיד.</a:t>
            </a:r>
          </a:p>
          <a:p>
            <a:endParaRPr lang="he-IL" sz="2000" dirty="0"/>
          </a:p>
          <a:p>
            <a:r>
              <a:rPr lang="he-IL" sz="2000" dirty="0"/>
              <a:t>   שם עצם - ______________  צורת יחיד - _________________</a:t>
            </a:r>
          </a:p>
          <a:p>
            <a:r>
              <a:rPr lang="he-IL" sz="2000" dirty="0"/>
              <a:t>   שם עצם - ______________  צורת יחיד - _________________</a:t>
            </a:r>
          </a:p>
          <a:p>
            <a:r>
              <a:rPr lang="he-IL" sz="2000" dirty="0"/>
              <a:t>   שם עצם - ______________  צורת יחיד - _________________</a:t>
            </a:r>
          </a:p>
        </p:txBody>
      </p:sp>
    </p:spTree>
    <p:extLst>
      <p:ext uri="{BB962C8B-B14F-4D97-AF65-F5344CB8AC3E}">
        <p14:creationId xmlns:p14="http://schemas.microsoft.com/office/powerpoint/2010/main" val="4285035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האם ההתפתחות החברתית של הילד שלכם תקינה? כך תדעו | Infomed">
            <a:extLst>
              <a:ext uri="{FF2B5EF4-FFF2-40B4-BE49-F238E27FC236}">
                <a16:creationId xmlns:a16="http://schemas.microsoft.com/office/drawing/2014/main" id="{3D0E0D25-E4FB-4ABD-9737-4B2B861F2C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8" y="4847175"/>
            <a:ext cx="7893378" cy="17386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C71B820-2CAB-4607-A102-D38E8055104A}"/>
              </a:ext>
            </a:extLst>
          </p:cNvPr>
          <p:cNvSpPr txBox="1"/>
          <p:nvPr/>
        </p:nvSpPr>
        <p:spPr>
          <a:xfrm>
            <a:off x="1894788" y="678730"/>
            <a:ext cx="9888717" cy="4893647"/>
          </a:xfrm>
          <a:prstGeom prst="rect">
            <a:avLst/>
          </a:prstGeom>
          <a:noFill/>
        </p:spPr>
        <p:txBody>
          <a:bodyPr wrap="square" rtlCol="1">
            <a:spAutoFit/>
          </a:bodyPr>
          <a:lstStyle/>
          <a:p>
            <a:r>
              <a:rPr lang="he-IL" sz="2400" b="1" dirty="0"/>
              <a:t>תוצר למשימת כתיבה ראשונה:</a:t>
            </a:r>
          </a:p>
          <a:p>
            <a:r>
              <a:rPr lang="he-IL" sz="2400" dirty="0"/>
              <a:t>בחרו שורה בשיר שאתם מתחברים אליה, כתבו אותה, ציינו מדוע אתם מתחברים אליה והוסיפו דוגמאות.</a:t>
            </a:r>
          </a:p>
          <a:p>
            <a:endParaRPr lang="he-IL" sz="2400" dirty="0"/>
          </a:p>
          <a:p>
            <a:r>
              <a:rPr lang="he-IL" sz="2400" dirty="0"/>
              <a:t>לדוגמה:</a:t>
            </a:r>
          </a:p>
          <a:p>
            <a:r>
              <a:rPr lang="he-IL" sz="2400" dirty="0"/>
              <a:t>בחרנו בשורה: </a:t>
            </a:r>
            <a:r>
              <a:rPr lang="he-IL" sz="2400" b="1" i="0" dirty="0">
                <a:solidFill>
                  <a:srgbClr val="000000"/>
                </a:solidFill>
                <a:effectLst/>
                <a:latin typeface="Arial" panose="020B0604020202020204" pitchFamily="34" charset="0"/>
              </a:rPr>
              <a:t>אבל מול שמי התכלת אני יודעת רק שכאן אני רוצה לחיות. </a:t>
            </a:r>
            <a:r>
              <a:rPr lang="he-IL" sz="2400" b="0" i="0" dirty="0">
                <a:solidFill>
                  <a:srgbClr val="000000"/>
                </a:solidFill>
                <a:effectLst/>
                <a:latin typeface="Arial" panose="020B0604020202020204" pitchFamily="34" charset="0"/>
              </a:rPr>
              <a:t>(בית שני בסוף).</a:t>
            </a:r>
          </a:p>
          <a:p>
            <a:r>
              <a:rPr lang="he-IL" sz="2400" dirty="0">
                <a:solidFill>
                  <a:srgbClr val="000000"/>
                </a:solidFill>
                <a:latin typeface="Arial" panose="020B0604020202020204" pitchFamily="34" charset="0"/>
              </a:rPr>
              <a:t>בחרנו בשורה זו משום שאין לנו ארץ אחרת. מדינת ישראל היא המדינה של העם היהודי שנלחמנו עליה, בנינו בה בתים, סללנו כבישים, נטענו עצים, ואנו חיים כאן 75 שנה, מיטב בנינו מסרו את חייהם למען המדינה והגנת המולדת, ולכן זה המקום הבטוח לעם היהודי.</a:t>
            </a:r>
            <a:endParaRPr lang="he-IL" sz="2400" dirty="0"/>
          </a:p>
          <a:p>
            <a:endParaRPr lang="he-IL" sz="2400" dirty="0"/>
          </a:p>
          <a:p>
            <a:endParaRPr lang="he-IL" sz="2400" dirty="0"/>
          </a:p>
        </p:txBody>
      </p:sp>
    </p:spTree>
    <p:extLst>
      <p:ext uri="{BB962C8B-B14F-4D97-AF65-F5344CB8AC3E}">
        <p14:creationId xmlns:p14="http://schemas.microsoft.com/office/powerpoint/2010/main" val="1655517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האם ההתפתחות החברתית של הילד שלכם תקינה? כך תדעו | Infomed">
            <a:extLst>
              <a:ext uri="{FF2B5EF4-FFF2-40B4-BE49-F238E27FC236}">
                <a16:creationId xmlns:a16="http://schemas.microsoft.com/office/drawing/2014/main" id="{753A3339-D9C1-40E6-8C83-ED3AD2D37A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08" y="4847175"/>
            <a:ext cx="7893378" cy="17386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2453404-A006-4B8D-BB77-AD8F4A60A879}"/>
              </a:ext>
            </a:extLst>
          </p:cNvPr>
          <p:cNvSpPr txBox="1"/>
          <p:nvPr/>
        </p:nvSpPr>
        <p:spPr>
          <a:xfrm>
            <a:off x="2573519" y="603315"/>
            <a:ext cx="7532016" cy="3046988"/>
          </a:xfrm>
          <a:prstGeom prst="rect">
            <a:avLst/>
          </a:prstGeom>
          <a:noFill/>
        </p:spPr>
        <p:txBody>
          <a:bodyPr wrap="square" rtlCol="1">
            <a:spAutoFit/>
          </a:bodyPr>
          <a:lstStyle/>
          <a:p>
            <a:r>
              <a:rPr lang="he-IL" sz="2400" b="1" dirty="0"/>
              <a:t>תוצר למשימת כתיבה שנייה</a:t>
            </a:r>
            <a:r>
              <a:rPr lang="he-IL" sz="2400" dirty="0"/>
              <a:t>:</a:t>
            </a:r>
          </a:p>
          <a:p>
            <a:r>
              <a:rPr lang="he-IL" sz="2400" dirty="0"/>
              <a:t>הוסיפו בית לשיר ובו תציינו למה כדאי להיות ילד בישראל.</a:t>
            </a:r>
          </a:p>
          <a:p>
            <a:endParaRPr lang="he-IL" sz="2400" dirty="0"/>
          </a:p>
          <a:p>
            <a:endParaRPr lang="he-IL" sz="2400" dirty="0"/>
          </a:p>
          <a:p>
            <a:r>
              <a:rPr lang="he-IL" sz="2400" dirty="0"/>
              <a:t>זה כיף כל כך להיות כאן ילד,</a:t>
            </a:r>
          </a:p>
          <a:p>
            <a:r>
              <a:rPr lang="he-IL" sz="2400" dirty="0"/>
              <a:t>חוגגים חגים במהלך כל השנה.</a:t>
            </a:r>
          </a:p>
          <a:p>
            <a:r>
              <a:rPr lang="he-IL" sz="2400" dirty="0"/>
              <a:t>לדעת שיש פה אנשים שעוזרים לך תמיד,</a:t>
            </a:r>
          </a:p>
          <a:p>
            <a:r>
              <a:rPr lang="he-IL" sz="2400" dirty="0"/>
              <a:t>אחווה וערבות הדדית נמצאות בכל פינה.</a:t>
            </a:r>
          </a:p>
        </p:txBody>
      </p:sp>
    </p:spTree>
    <p:extLst>
      <p:ext uri="{BB962C8B-B14F-4D97-AF65-F5344CB8AC3E}">
        <p14:creationId xmlns:p14="http://schemas.microsoft.com/office/powerpoint/2010/main" val="191253240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4012</TotalTime>
  <Words>453</Words>
  <Application>Microsoft Office PowerPoint</Application>
  <PresentationFormat>מסך רחב</PresentationFormat>
  <Paragraphs>69</Paragraphs>
  <Slides>10</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10</vt:i4>
      </vt:variant>
    </vt:vector>
  </HeadingPairs>
  <TitlesOfParts>
    <vt:vector size="15" baseType="lpstr">
      <vt:lpstr>Arial</vt:lpstr>
      <vt:lpstr>Calibri</vt:lpstr>
      <vt:lpstr>Calibri Light</vt:lpstr>
      <vt:lpstr>Guttman Yad-Brush</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IMOE001</dc:creator>
  <cp:lastModifiedBy>shlomi raz</cp:lastModifiedBy>
  <cp:revision>16</cp:revision>
  <dcterms:created xsi:type="dcterms:W3CDTF">2024-03-25T13:04:04Z</dcterms:created>
  <dcterms:modified xsi:type="dcterms:W3CDTF">2025-05-22T21:13:23Z</dcterms:modified>
</cp:coreProperties>
</file>