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9" r:id="rId2"/>
    <p:sldId id="256" r:id="rId3"/>
    <p:sldId id="257" r:id="rId4"/>
    <p:sldId id="266" r:id="rId5"/>
    <p:sldId id="258" r:id="rId6"/>
    <p:sldId id="268" r:id="rId7"/>
    <p:sldId id="260" r:id="rId8"/>
    <p:sldId id="269" r:id="rId9"/>
    <p:sldId id="261" r:id="rId10"/>
    <p:sldId id="262" r:id="rId11"/>
    <p:sldId id="263" r:id="rId12"/>
    <p:sldId id="264"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A94"/>
    <a:srgbClr val="A5B4E0"/>
    <a:srgbClr val="65667A"/>
    <a:srgbClr val="9DA2BC"/>
    <a:srgbClr val="E1C6B1"/>
    <a:srgbClr val="C7303F"/>
    <a:srgbClr val="4D75AD"/>
    <a:srgbClr val="CBAB92"/>
    <a:srgbClr val="BF283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93BC5B3-3825-41A8-9422-F807B3FDB4C3}" type="datetimeFigureOut">
              <a:rPr lang="he-IL" smtClean="0"/>
              <a:t>כ"ז/אייר/תשפ"ה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86845A-E007-44CA-AB05-1B1EC03DB6A5}" type="slidenum">
              <a:rPr lang="he-IL" smtClean="0"/>
              <a:t>‹#›</a:t>
            </a:fld>
            <a:endParaRPr lang="he-IL"/>
          </a:p>
        </p:txBody>
      </p:sp>
    </p:spTree>
    <p:extLst>
      <p:ext uri="{BB962C8B-B14F-4D97-AF65-F5344CB8AC3E}">
        <p14:creationId xmlns:p14="http://schemas.microsoft.com/office/powerpoint/2010/main" val="33323239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DBE6EB-E697-1B61-B6C8-654BE27F02E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FDC5F9E9-754C-E281-E148-71178F669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B0D9B64-1253-3786-B2CE-850EF49EDD0E}"/>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8823218D-81F9-05A2-CB47-49687AE272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F315967-D2F5-0CC0-3FC6-96A1687292B6}"/>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107954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95C343-A6B3-84D7-3560-3B387474E88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A6F50F2-1ABD-CFD0-1056-513CC34310B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3E9033D-C896-340B-5258-58FA6B7F660E}"/>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6DD0ECE0-F8C1-8654-9FB4-75F7308E604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AD7272-E4CE-CDE9-BDED-6A4E3B77F2E9}"/>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24811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18A58481-689F-80FE-0593-9FD11D6515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6ED3966-7C15-3E8F-1849-6122C5F076C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4ED81E4-0864-3C99-6D3A-78F85AE465EF}"/>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1D3B14F2-0D54-42AD-DECB-0B820AF308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147DDDA-D2A8-C8E3-E120-95F3BD800CBA}"/>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243624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717987-3EA4-AA10-14CF-D94F8460597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EF5A59A-6867-701C-C089-9A02C7C492F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A3376C-E78E-C432-FF60-81407B44D78A}"/>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73E2A1C5-438D-66CC-93D3-AB662F1C4C4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C43344D-F45F-E70B-B4D0-54C7BA1C7F6A}"/>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3565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8462BE-7F9F-CCA9-095F-2B0C4FEF41F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07B5EC6-01E3-CF4B-5E0F-53098A2A5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678A801-C86F-A384-21F3-BF2589EB9C49}"/>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89A5FD57-D73A-2889-9F5D-44BB13AC87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0146A6-3F79-B3A7-D0B2-B2362E116A99}"/>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232532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AD82ED-1327-59A9-A433-492DEFC4346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67C132-0057-432E-2532-00AB334818C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901A67C-325B-2F88-9726-4F04CD75C9F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CAEFF18-AB34-B003-7D65-0C8C9537AA7F}"/>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6" name="מציין מיקום של כותרת תחתונה 5">
            <a:extLst>
              <a:ext uri="{FF2B5EF4-FFF2-40B4-BE49-F238E27FC236}">
                <a16:creationId xmlns:a16="http://schemas.microsoft.com/office/drawing/2014/main" id="{E2913BFB-B43E-276A-18CC-A834B9AFB61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D87A43D-C9AE-7978-51B2-A9ACC171DE7C}"/>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76410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54B005-E07E-829E-8745-E1E8EA2A8C6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B9C38B2-4782-ED9D-7C90-846197CD5B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F02AB86-E783-4858-2572-50CC6C47D04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BD91974-2829-ED1B-634C-197F5798A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75EC4B2-B786-C344-2481-4F1A4D55ACF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15BAD8B-5DCA-9C68-3247-B14D0B90A059}"/>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8" name="מציין מיקום של כותרת תחתונה 7">
            <a:extLst>
              <a:ext uri="{FF2B5EF4-FFF2-40B4-BE49-F238E27FC236}">
                <a16:creationId xmlns:a16="http://schemas.microsoft.com/office/drawing/2014/main" id="{5546CBD2-5AA7-36F3-E87E-E482E669FC4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86A1C11-D972-1F96-6790-AB65E201E9A5}"/>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76639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1E5F30-0035-2FD8-79D0-1595EC63090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0745946-2BA6-D85B-FE62-75950AA691A8}"/>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4" name="מציין מיקום של כותרת תחתונה 3">
            <a:extLst>
              <a:ext uri="{FF2B5EF4-FFF2-40B4-BE49-F238E27FC236}">
                <a16:creationId xmlns:a16="http://schemas.microsoft.com/office/drawing/2014/main" id="{7C4B5B2E-28FB-F7B3-E0A7-4E7228B79CD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1A16902D-9934-4952-4874-AA753FAE6973}"/>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98320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5AFD3CD-ACD4-3A3D-A00E-C6CC804C309E}"/>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3" name="מציין מיקום של כותרת תחתונה 2">
            <a:extLst>
              <a:ext uri="{FF2B5EF4-FFF2-40B4-BE49-F238E27FC236}">
                <a16:creationId xmlns:a16="http://schemas.microsoft.com/office/drawing/2014/main" id="{7033A47B-F103-3A7D-A44E-BA7CA5ED480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2DB16ED-FB17-ED16-BF64-E53907BB380F}"/>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28508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2A4D13-A429-999C-776E-C798AEACFAB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36E123-8B01-6715-8002-634AD0E92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F380B3D-F5B6-96B3-5797-FDDC36886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4000953-10B7-A089-7129-5DA775049591}"/>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6" name="מציין מיקום של כותרת תחתונה 5">
            <a:extLst>
              <a:ext uri="{FF2B5EF4-FFF2-40B4-BE49-F238E27FC236}">
                <a16:creationId xmlns:a16="http://schemas.microsoft.com/office/drawing/2014/main" id="{0859CB23-4729-EBDD-D887-E27E79479E6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9D7263A-AFAA-3599-F62F-EAF1DCA08176}"/>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180744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DF23EC-5A0C-11BD-422C-4D4A89E2F21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36986F9-01B9-B50A-880C-5222AB43A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1FCCE9A-1DC7-FBF7-340A-7CBAE7DA6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4BC317D-88ED-F3EC-6639-1331E18E3D88}"/>
              </a:ext>
            </a:extLst>
          </p:cNvPr>
          <p:cNvSpPr>
            <a:spLocks noGrp="1"/>
          </p:cNvSpPr>
          <p:nvPr>
            <p:ph type="dt" sz="half" idx="10"/>
          </p:nvPr>
        </p:nvSpPr>
        <p:spPr/>
        <p:txBody>
          <a:bodyPr/>
          <a:lstStyle/>
          <a:p>
            <a:fld id="{34F5E7A5-10AA-471A-91E5-B569E0275EB2}" type="datetimeFigureOut">
              <a:rPr lang="he-IL" smtClean="0"/>
              <a:t>כ"ז/אייר/תשפ"ה</a:t>
            </a:fld>
            <a:endParaRPr lang="he-IL"/>
          </a:p>
        </p:txBody>
      </p:sp>
      <p:sp>
        <p:nvSpPr>
          <p:cNvPr id="6" name="מציין מיקום של כותרת תחתונה 5">
            <a:extLst>
              <a:ext uri="{FF2B5EF4-FFF2-40B4-BE49-F238E27FC236}">
                <a16:creationId xmlns:a16="http://schemas.microsoft.com/office/drawing/2014/main" id="{F33CF848-E85A-AEA4-17C6-0E6F08D0276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93468CC-E52E-F4ED-0B87-5FD54386A447}"/>
              </a:ext>
            </a:extLst>
          </p:cNvPr>
          <p:cNvSpPr>
            <a:spLocks noGrp="1"/>
          </p:cNvSpPr>
          <p:nvPr>
            <p:ph type="sldNum" sz="quarter" idx="12"/>
          </p:nvPr>
        </p:nvSpPr>
        <p:spPr/>
        <p:txBody>
          <a:bodyPr/>
          <a:lstStyle/>
          <a:p>
            <a:fld id="{A792D02C-3DB1-4795-AA99-478AEA3CE0A0}" type="slidenum">
              <a:rPr lang="he-IL" smtClean="0"/>
              <a:t>‹#›</a:t>
            </a:fld>
            <a:endParaRPr lang="he-IL"/>
          </a:p>
        </p:txBody>
      </p:sp>
    </p:spTree>
    <p:extLst>
      <p:ext uri="{BB962C8B-B14F-4D97-AF65-F5344CB8AC3E}">
        <p14:creationId xmlns:p14="http://schemas.microsoft.com/office/powerpoint/2010/main" val="31394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81FD13D-84C1-3329-6115-AA5090D01E1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680ACB6-461F-AFF3-291E-481A3658A8F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A19F737-C8B3-C4DB-CA24-CDB5C57922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F5E7A5-10AA-471A-91E5-B569E0275EB2}" type="datetimeFigureOut">
              <a:rPr lang="he-IL" smtClean="0"/>
              <a:t>כ"ז/אייר/תשפ"ה</a:t>
            </a:fld>
            <a:endParaRPr lang="he-IL"/>
          </a:p>
        </p:txBody>
      </p:sp>
      <p:sp>
        <p:nvSpPr>
          <p:cNvPr id="5" name="מציין מיקום של כותרת תחתונה 4">
            <a:extLst>
              <a:ext uri="{FF2B5EF4-FFF2-40B4-BE49-F238E27FC236}">
                <a16:creationId xmlns:a16="http://schemas.microsoft.com/office/drawing/2014/main" id="{BB871201-3BA6-4458-F4D4-D7E8B2178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C5DD8C2-C9B9-930A-1683-C2C9543B0DB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92D02C-3DB1-4795-AA99-478AEA3CE0A0}" type="slidenum">
              <a:rPr lang="he-IL" smtClean="0"/>
              <a:t>‹#›</a:t>
            </a:fld>
            <a:endParaRPr lang="he-IL"/>
          </a:p>
        </p:txBody>
      </p:sp>
    </p:spTree>
    <p:extLst>
      <p:ext uri="{BB962C8B-B14F-4D97-AF65-F5344CB8AC3E}">
        <p14:creationId xmlns:p14="http://schemas.microsoft.com/office/powerpoint/2010/main" val="2987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c45XX37s8c" TargetMode="External"/><Relationship Id="rId2" Type="http://schemas.openxmlformats.org/officeDocument/2006/relationships/slideLayout" Target="../slideLayouts/slideLayout2.xml"/><Relationship Id="rId1" Type="http://schemas.openxmlformats.org/officeDocument/2006/relationships/video" Target="https://www.youtube.com/embed/Qc45XX37s8c?feature=oembed"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0BC3BD-575D-1FD0-F4DB-C8A9CD638316}"/>
              </a:ext>
            </a:extLst>
          </p:cNvPr>
          <p:cNvSpPr>
            <a:spLocks noGrp="1"/>
          </p:cNvSpPr>
          <p:nvPr>
            <p:ph type="title"/>
          </p:nvPr>
        </p:nvSpPr>
        <p:spPr>
          <a:xfrm>
            <a:off x="1874982" y="675335"/>
            <a:ext cx="8715152" cy="1125755"/>
          </a:xfrm>
          <a:solidFill>
            <a:srgbClr val="9DA2BC"/>
          </a:solidFill>
          <a:ln w="38100">
            <a:solidFill>
              <a:srgbClr val="65667A"/>
            </a:solidFill>
          </a:ln>
        </p:spPr>
        <p:txBody>
          <a:bodyPr>
            <a:normAutofit/>
          </a:bodyPr>
          <a:lstStyle/>
          <a:p>
            <a:pPr algn="ctr"/>
            <a:r>
              <a:rPr lang="he-IL" sz="4000" dirty="0">
                <a:latin typeface="Calibri" panose="020F0502020204030204" pitchFamily="34" charset="0"/>
                <a:cs typeface="Calibri" panose="020F0502020204030204" pitchFamily="34" charset="0"/>
              </a:rPr>
              <a:t>שאלת לשון הפּנִייה בעברית</a:t>
            </a:r>
          </a:p>
        </p:txBody>
      </p:sp>
      <p:sp>
        <p:nvSpPr>
          <p:cNvPr id="3" name="מציין מיקום תוכן 2">
            <a:extLst>
              <a:ext uri="{FF2B5EF4-FFF2-40B4-BE49-F238E27FC236}">
                <a16:creationId xmlns:a16="http://schemas.microsoft.com/office/drawing/2014/main" id="{7B32A943-7AD5-6F34-1AF9-1078D31128BC}"/>
              </a:ext>
            </a:extLst>
          </p:cNvPr>
          <p:cNvSpPr>
            <a:spLocks noGrp="1"/>
          </p:cNvSpPr>
          <p:nvPr>
            <p:ph idx="1"/>
          </p:nvPr>
        </p:nvSpPr>
        <p:spPr>
          <a:xfrm>
            <a:off x="838199" y="1831327"/>
            <a:ext cx="10515600" cy="4351338"/>
          </a:xfrm>
          <a:solidFill>
            <a:srgbClr val="E1C6B1"/>
          </a:solidFill>
        </p:spPr>
        <p:txBody>
          <a:bodyPr/>
          <a:lstStyle/>
          <a:p>
            <a:pPr marL="0" indent="0" algn="ctr">
              <a:buNone/>
            </a:pPr>
            <a:r>
              <a:rPr lang="he-IL" b="1" dirty="0">
                <a:latin typeface="Calibri" panose="020F0502020204030204" pitchFamily="34" charset="0"/>
                <a:cs typeface="Calibri" panose="020F0502020204030204" pitchFamily="34" charset="0"/>
              </a:rPr>
              <a:t>קהל יעד</a:t>
            </a:r>
            <a:r>
              <a:rPr lang="he-IL" dirty="0">
                <a:latin typeface="Calibri" panose="020F0502020204030204" pitchFamily="34" charset="0"/>
                <a:cs typeface="Calibri" panose="020F0502020204030204" pitchFamily="34" charset="0"/>
              </a:rPr>
              <a:t>: עולים חדשים 70% רמות </a:t>
            </a:r>
            <a:r>
              <a:rPr lang="he-IL" dirty="0" err="1">
                <a:latin typeface="Calibri" panose="020F0502020204030204" pitchFamily="34" charset="0"/>
                <a:cs typeface="Calibri" panose="020F0502020204030204" pitchFamily="34" charset="0"/>
              </a:rPr>
              <a:t>א</a:t>
            </a:r>
            <a:r>
              <a:rPr lang="he-IL" sz="2000" dirty="0" err="1">
                <a:latin typeface="Calibri" panose="020F0502020204030204" pitchFamily="34" charset="0"/>
                <a:cs typeface="Calibri" panose="020F0502020204030204" pitchFamily="34" charset="0"/>
              </a:rPr>
              <a:t>+</a:t>
            </a:r>
            <a:r>
              <a:rPr lang="he-IL" dirty="0" err="1">
                <a:latin typeface="Calibri" panose="020F0502020204030204" pitchFamily="34" charset="0"/>
                <a:cs typeface="Calibri" panose="020F0502020204030204" pitchFamily="34" charset="0"/>
              </a:rPr>
              <a:t>ב</a:t>
            </a:r>
            <a:endParaRPr lang="he-IL" dirty="0">
              <a:latin typeface="Calibri" panose="020F0502020204030204" pitchFamily="34" charset="0"/>
              <a:cs typeface="Calibri" panose="020F0502020204030204" pitchFamily="34" charset="0"/>
            </a:endParaRPr>
          </a:p>
          <a:p>
            <a:pPr marL="0" indent="0" algn="ctr">
              <a:buNone/>
            </a:pPr>
            <a:r>
              <a:rPr lang="he-IL" sz="2000" dirty="0">
                <a:latin typeface="Calibri" panose="020F0502020204030204" pitchFamily="34" charset="0"/>
                <a:cs typeface="Calibri" panose="020F0502020204030204" pitchFamily="34" charset="0"/>
              </a:rPr>
              <a:t>בגרות 284 קיץ תשפ"א</a:t>
            </a:r>
          </a:p>
          <a:p>
            <a:pPr marL="0" indent="0" algn="ctr">
              <a:lnSpc>
                <a:spcPct val="100000"/>
              </a:lnSpc>
              <a:buNone/>
            </a:pPr>
            <a:r>
              <a:rPr lang="he-IL" b="1" dirty="0">
                <a:latin typeface="Calibri" panose="020F0502020204030204" pitchFamily="34" charset="0"/>
                <a:cs typeface="Calibri" panose="020F0502020204030204" pitchFamily="34" charset="0"/>
              </a:rPr>
              <a:t>יוצרת היחידה</a:t>
            </a:r>
            <a:r>
              <a:rPr lang="he-IL" dirty="0">
                <a:latin typeface="Calibri" panose="020F0502020204030204" pitchFamily="34" charset="0"/>
                <a:cs typeface="Calibri" panose="020F0502020204030204" pitchFamily="34" charset="0"/>
              </a:rPr>
              <a:t>: אפרת </a:t>
            </a:r>
            <a:r>
              <a:rPr lang="he-IL" dirty="0" err="1">
                <a:latin typeface="Calibri" panose="020F0502020204030204" pitchFamily="34" charset="0"/>
                <a:cs typeface="Calibri" panose="020F0502020204030204" pitchFamily="34" charset="0"/>
              </a:rPr>
              <a:t>ג'יבלי</a:t>
            </a:r>
            <a:endParaRPr lang="he-IL" dirty="0">
              <a:latin typeface="Calibri" panose="020F0502020204030204" pitchFamily="34" charset="0"/>
              <a:cs typeface="Calibri" panose="020F0502020204030204" pitchFamily="34" charset="0"/>
            </a:endParaRPr>
          </a:p>
          <a:p>
            <a:pPr marL="0" indent="0">
              <a:buNone/>
            </a:pPr>
            <a:endParaRPr lang="he-IL" dirty="0"/>
          </a:p>
        </p:txBody>
      </p:sp>
      <p:pic>
        <p:nvPicPr>
          <p:cNvPr id="5" name="תמונה 4">
            <a:extLst>
              <a:ext uri="{FF2B5EF4-FFF2-40B4-BE49-F238E27FC236}">
                <a16:creationId xmlns:a16="http://schemas.microsoft.com/office/drawing/2014/main" id="{0EA07166-4987-C786-74F4-7C8A3EC549D2}"/>
              </a:ext>
            </a:extLst>
          </p:cNvPr>
          <p:cNvPicPr>
            <a:picLocks noChangeAspect="1"/>
          </p:cNvPicPr>
          <p:nvPr/>
        </p:nvPicPr>
        <p:blipFill>
          <a:blip r:embed="rId2"/>
          <a:stretch>
            <a:fillRect/>
          </a:stretch>
        </p:blipFill>
        <p:spPr>
          <a:xfrm>
            <a:off x="4721716" y="3646647"/>
            <a:ext cx="2748567" cy="2755364"/>
          </a:xfrm>
          <a:prstGeom prst="rect">
            <a:avLst/>
          </a:prstGeom>
          <a:ln w="38100">
            <a:solidFill>
              <a:srgbClr val="65667A"/>
            </a:solidFill>
          </a:ln>
        </p:spPr>
      </p:pic>
    </p:spTree>
    <p:extLst>
      <p:ext uri="{BB962C8B-B14F-4D97-AF65-F5344CB8AC3E}">
        <p14:creationId xmlns:p14="http://schemas.microsoft.com/office/powerpoint/2010/main" val="76617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26ECFF-26A7-F07C-253A-06B4C579AB89}"/>
              </a:ext>
            </a:extLst>
          </p:cNvPr>
          <p:cNvSpPr>
            <a:spLocks noGrp="1"/>
          </p:cNvSpPr>
          <p:nvPr>
            <p:ph type="title"/>
          </p:nvPr>
        </p:nvSpPr>
        <p:spPr>
          <a:xfrm>
            <a:off x="3445164" y="1348509"/>
            <a:ext cx="8340436" cy="5046338"/>
          </a:xfrm>
          <a:solidFill>
            <a:srgbClr val="E1C6B1"/>
          </a:solidFill>
        </p:spPr>
        <p:txBody>
          <a:bodyPr>
            <a:noAutofit/>
          </a:bodyPr>
          <a:lstStyle/>
          <a:p>
            <a:pPr>
              <a:lnSpc>
                <a:spcPct val="150000"/>
              </a:lnSpc>
            </a:pPr>
            <a:r>
              <a:rPr lang="he-IL" sz="2800" b="1" dirty="0">
                <a:solidFill>
                  <a:srgbClr val="65667A"/>
                </a:solidFill>
                <a:latin typeface="Calibri" panose="020F0502020204030204" pitchFamily="34" charset="0"/>
                <a:cs typeface="Calibri" panose="020F0502020204030204" pitchFamily="34" charset="0"/>
              </a:rPr>
              <a:t>7. </a:t>
            </a:r>
            <a:r>
              <a:rPr lang="he-IL" sz="2400" b="1" dirty="0">
                <a:latin typeface="Calibri" panose="020F0502020204030204" pitchFamily="34" charset="0"/>
                <a:cs typeface="Calibri" panose="020F0502020204030204" pitchFamily="34" charset="0"/>
              </a:rPr>
              <a:t>לפניכם פסקות 3-2 ממאמר 2. קראו אותן, וענו על השאלה שאחריהן.</a:t>
            </a:r>
            <a:br>
              <a:rPr lang="he-IL"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לשון הפנייה המקובלת בעברית הייתה מאז ומתמיד לשון זכר. כך כמעט בכל הפתגמים והפסוקים בתנ"ך. לדוגמה, "כּבד את אביך ואת אימך" או "לא תגנוב". וכך גם בעברית של ימינו: ההוראות מנוסחות בלשון זכר, כמו לדוגמה בדואר האלקטרוני: השב, העבר, שלח.</a:t>
            </a:r>
            <a:br>
              <a:rPr lang="he-IL"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בעבר הלא־ רחוק פנייה בלשון נקבה הייתה בעיקר בהוראות של מתכונים בספרי בישול ("הכיני", "ערבבי", "שימי"). הסיבה לכך היא שאפייה ובישול נחשבו לתפקידים של נשים. היום הפנייה </a:t>
            </a:r>
            <a:br>
              <a:rPr lang="he-IL"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בלשון נקבה בספרי בישול מקובלת פחות, אבל עדיין קיימת.</a:t>
            </a:r>
            <a:br>
              <a:rPr lang="he-IL"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כיום אנשים שמים לב יותר לבעיית המגדר בשפה העברית. בעקבות זאת יש ניסיונות לשינוי השפה בפנייה לנשים ולגברים. ניסיונות אלה הם חלק מתהליך חברתי שמטרתו שוויון בין כולם.</a:t>
            </a:r>
            <a:br>
              <a:rPr lang="he-IL"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             </a:t>
            </a:r>
            <a:r>
              <a:rPr lang="he-IL" sz="2400" b="1" dirty="0">
                <a:latin typeface="Calibri" panose="020F0502020204030204" pitchFamily="34" charset="0"/>
                <a:cs typeface="Calibri" panose="020F0502020204030204" pitchFamily="34" charset="0"/>
              </a:rPr>
              <a:t>מדוע בספרי הבישול הפנייה הייתה בעיקר לנשים?</a:t>
            </a:r>
            <a:br>
              <a:rPr lang="he-IL" sz="2400" b="1" dirty="0">
                <a:latin typeface="Calibri" panose="020F0502020204030204" pitchFamily="34" charset="0"/>
                <a:cs typeface="Calibri" panose="020F0502020204030204" pitchFamily="34" charset="0"/>
              </a:rPr>
            </a:br>
            <a:br>
              <a:rPr lang="he-IL" sz="2400" dirty="0">
                <a:latin typeface="David" panose="020E0502060401010101" pitchFamily="34" charset="-79"/>
                <a:cs typeface="David" panose="020E0502060401010101" pitchFamily="34" charset="-79"/>
              </a:rPr>
            </a:br>
            <a:r>
              <a:rPr lang="he-IL" sz="2800" b="1" dirty="0">
                <a:solidFill>
                  <a:srgbClr val="65667A"/>
                </a:solidFill>
                <a:latin typeface="Calibri" panose="020F0502020204030204" pitchFamily="34" charset="0"/>
                <a:cs typeface="Calibri" panose="020F0502020204030204" pitchFamily="34" charset="0"/>
              </a:rPr>
              <a:t>8. </a:t>
            </a:r>
            <a:r>
              <a:rPr lang="he-IL" sz="2400" b="1" dirty="0">
                <a:latin typeface="Calibri" panose="020F0502020204030204" pitchFamily="34" charset="0"/>
                <a:cs typeface="Calibri" panose="020F0502020204030204" pitchFamily="34" charset="0"/>
              </a:rPr>
              <a:t>באיזה זמן כתובות הפניות: </a:t>
            </a:r>
            <a:r>
              <a:rPr lang="he-IL" sz="2400" b="1" dirty="0">
                <a:solidFill>
                  <a:srgbClr val="FF0000"/>
                </a:solidFill>
                <a:latin typeface="Calibri" panose="020F0502020204030204" pitchFamily="34" charset="0"/>
                <a:cs typeface="Calibri" panose="020F0502020204030204" pitchFamily="34" charset="0"/>
              </a:rPr>
              <a:t>הכיני, ערבבי, שימי</a:t>
            </a:r>
            <a:r>
              <a:rPr lang="he-IL" sz="2400" b="1" dirty="0">
                <a:latin typeface="Calibri" panose="020F0502020204030204" pitchFamily="34" charset="0"/>
                <a:cs typeface="Calibri" panose="020F0502020204030204" pitchFamily="34" charset="0"/>
              </a:rPr>
              <a:t> בספרי הבישול? </a:t>
            </a:r>
            <a:br>
              <a:rPr lang="he-IL" sz="1600" dirty="0"/>
            </a:br>
            <a:br>
              <a:rPr lang="he-IL" sz="1600" dirty="0"/>
            </a:br>
            <a:endParaRPr lang="he-IL" sz="1600" dirty="0"/>
          </a:p>
        </p:txBody>
      </p:sp>
      <p:pic>
        <p:nvPicPr>
          <p:cNvPr id="4" name="מציין מיקום תוכן 3">
            <a:extLst>
              <a:ext uri="{FF2B5EF4-FFF2-40B4-BE49-F238E27FC236}">
                <a16:creationId xmlns:a16="http://schemas.microsoft.com/office/drawing/2014/main" id="{F0DF3F30-9B6A-11AF-1F28-D41F4C335D87}"/>
              </a:ext>
            </a:extLst>
          </p:cNvPr>
          <p:cNvPicPr>
            <a:picLocks noGrp="1" noChangeAspect="1"/>
          </p:cNvPicPr>
          <p:nvPr>
            <p:ph idx="1"/>
          </p:nvPr>
        </p:nvPicPr>
        <p:blipFill>
          <a:blip r:embed="rId2"/>
          <a:stretch>
            <a:fillRect/>
          </a:stretch>
        </p:blipFill>
        <p:spPr>
          <a:xfrm>
            <a:off x="0" y="0"/>
            <a:ext cx="3727196" cy="6858000"/>
          </a:xfrm>
          <a:prstGeom prst="rect">
            <a:avLst/>
          </a:prstGeom>
        </p:spPr>
      </p:pic>
    </p:spTree>
    <p:extLst>
      <p:ext uri="{BB962C8B-B14F-4D97-AF65-F5344CB8AC3E}">
        <p14:creationId xmlns:p14="http://schemas.microsoft.com/office/powerpoint/2010/main" val="294373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96DA77-13E8-158D-C2C2-323DED935489}"/>
              </a:ext>
            </a:extLst>
          </p:cNvPr>
          <p:cNvSpPr>
            <a:spLocks noGrp="1"/>
          </p:cNvSpPr>
          <p:nvPr>
            <p:ph type="title"/>
          </p:nvPr>
        </p:nvSpPr>
        <p:spPr>
          <a:xfrm>
            <a:off x="1330870" y="448296"/>
            <a:ext cx="10515600" cy="873075"/>
          </a:xfrm>
          <a:solidFill>
            <a:srgbClr val="E1C6B1"/>
          </a:solidFill>
          <a:ln>
            <a:noFill/>
          </a:ln>
        </p:spPr>
        <p:txBody>
          <a:bodyPr>
            <a:normAutofit/>
          </a:bodyPr>
          <a:lstStyle/>
          <a:p>
            <a:r>
              <a:rPr lang="he-IL" sz="2800" b="1" dirty="0">
                <a:solidFill>
                  <a:srgbClr val="65667A"/>
                </a:solidFill>
                <a:latin typeface="Calibri" panose="020F0502020204030204" pitchFamily="34" charset="0"/>
                <a:cs typeface="Calibri" panose="020F0502020204030204" pitchFamily="34" charset="0"/>
              </a:rPr>
              <a:t>9. </a:t>
            </a:r>
            <a:r>
              <a:rPr lang="he-IL" sz="2400" b="1" dirty="0">
                <a:latin typeface="Calibri" panose="020F0502020204030204" pitchFamily="34" charset="0"/>
                <a:cs typeface="Calibri" panose="020F0502020204030204" pitchFamily="34" charset="0"/>
              </a:rPr>
              <a:t>לפניכם איור. מה ניתן ללמוד ממנו?</a:t>
            </a:r>
          </a:p>
        </p:txBody>
      </p:sp>
      <p:pic>
        <p:nvPicPr>
          <p:cNvPr id="4" name="מציין מיקום תוכן 3">
            <a:extLst>
              <a:ext uri="{FF2B5EF4-FFF2-40B4-BE49-F238E27FC236}">
                <a16:creationId xmlns:a16="http://schemas.microsoft.com/office/drawing/2014/main" id="{A4EFCC84-B44F-8EEB-380E-06B19CF978D2}"/>
              </a:ext>
            </a:extLst>
          </p:cNvPr>
          <p:cNvPicPr>
            <a:picLocks noGrp="1" noChangeAspect="1"/>
          </p:cNvPicPr>
          <p:nvPr>
            <p:ph idx="1"/>
          </p:nvPr>
        </p:nvPicPr>
        <p:blipFill>
          <a:blip r:embed="rId2"/>
          <a:stretch>
            <a:fillRect/>
          </a:stretch>
        </p:blipFill>
        <p:spPr>
          <a:xfrm>
            <a:off x="1932447" y="1523678"/>
            <a:ext cx="8795207" cy="2927817"/>
          </a:xfrm>
          <a:prstGeom prst="rect">
            <a:avLst/>
          </a:prstGeom>
          <a:ln w="28575">
            <a:solidFill>
              <a:srgbClr val="65667A"/>
            </a:solidFill>
          </a:ln>
        </p:spPr>
      </p:pic>
      <p:sp>
        <p:nvSpPr>
          <p:cNvPr id="3" name="תיבת טקסט 2">
            <a:extLst>
              <a:ext uri="{FF2B5EF4-FFF2-40B4-BE49-F238E27FC236}">
                <a16:creationId xmlns:a16="http://schemas.microsoft.com/office/drawing/2014/main" id="{6332DEFE-1016-E801-7730-D99DF2D36FE9}"/>
              </a:ext>
            </a:extLst>
          </p:cNvPr>
          <p:cNvSpPr txBox="1"/>
          <p:nvPr/>
        </p:nvSpPr>
        <p:spPr>
          <a:xfrm>
            <a:off x="923636" y="4876989"/>
            <a:ext cx="10926619" cy="1631216"/>
          </a:xfrm>
          <a:prstGeom prst="rect">
            <a:avLst/>
          </a:prstGeom>
          <a:noFill/>
        </p:spPr>
        <p:txBody>
          <a:bodyPr wrap="square" rtlCol="1">
            <a:spAutoFit/>
          </a:bodyPr>
          <a:lstStyle/>
          <a:p>
            <a:r>
              <a:rPr lang="he-IL" sz="2800" b="1" dirty="0">
                <a:solidFill>
                  <a:srgbClr val="65667A"/>
                </a:solidFill>
                <a:latin typeface="Calibri" panose="020F0502020204030204" pitchFamily="34" charset="0"/>
                <a:cs typeface="Calibri" panose="020F0502020204030204" pitchFamily="34" charset="0"/>
              </a:rPr>
              <a:t>10. </a:t>
            </a:r>
            <a:r>
              <a:rPr lang="he-IL" sz="2400" b="1" dirty="0">
                <a:solidFill>
                  <a:srgbClr val="65667A"/>
                </a:solidFill>
                <a:latin typeface="Calibri" panose="020F0502020204030204" pitchFamily="34" charset="0"/>
                <a:cs typeface="Calibri" panose="020F0502020204030204" pitchFamily="34" charset="0"/>
              </a:rPr>
              <a:t>משימה</a:t>
            </a:r>
          </a:p>
          <a:p>
            <a:r>
              <a:rPr lang="he-IL" sz="2400" b="1" dirty="0">
                <a:latin typeface="Calibri" panose="020F0502020204030204" pitchFamily="34" charset="0"/>
                <a:cs typeface="Calibri" panose="020F0502020204030204" pitchFamily="34" charset="0"/>
              </a:rPr>
              <a:t> כתבו חיבור קצר, וספרו לנו – מהיכן עליתם לארץ? ומה נהוג בארץ המוצא שלכם? האם יש הבדל בלשון בין זכר לנקבה? הביאו דוגמאות.</a:t>
            </a:r>
          </a:p>
          <a:p>
            <a:r>
              <a:rPr lang="he-IL" sz="2400" b="1" dirty="0">
                <a:latin typeface="Calibri" panose="020F0502020204030204" pitchFamily="34" charset="0"/>
                <a:cs typeface="Calibri" panose="020F0502020204030204" pitchFamily="34" charset="0"/>
              </a:rPr>
              <a:t>אפשר גם לספר את הסיפור בסרטון או בכל דרך יצירתית שתבחרו.</a:t>
            </a:r>
          </a:p>
        </p:txBody>
      </p:sp>
    </p:spTree>
    <p:extLst>
      <p:ext uri="{BB962C8B-B14F-4D97-AF65-F5344CB8AC3E}">
        <p14:creationId xmlns:p14="http://schemas.microsoft.com/office/powerpoint/2010/main" val="355565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5F06A7A-A538-1F84-6BB0-4292DBED3A8B}"/>
              </a:ext>
            </a:extLst>
          </p:cNvPr>
          <p:cNvSpPr txBox="1"/>
          <p:nvPr/>
        </p:nvSpPr>
        <p:spPr>
          <a:xfrm>
            <a:off x="5015155" y="226537"/>
            <a:ext cx="2545237" cy="523220"/>
          </a:xfrm>
          <a:prstGeom prst="rect">
            <a:avLst/>
          </a:prstGeom>
          <a:solidFill>
            <a:srgbClr val="E1C6B1"/>
          </a:solidFill>
          <a:ln>
            <a:noFill/>
          </a:ln>
        </p:spPr>
        <p:txBody>
          <a:bodyPr wrap="square" rtlCol="1">
            <a:spAutoFit/>
          </a:bodyPr>
          <a:lstStyle/>
          <a:p>
            <a:pPr algn="ctr"/>
            <a:r>
              <a:rPr lang="he-IL" sz="2800" b="1" dirty="0">
                <a:latin typeface="Calibri" panose="020F0502020204030204" pitchFamily="34" charset="0"/>
                <a:cs typeface="Calibri" panose="020F0502020204030204" pitchFamily="34" charset="0"/>
              </a:rPr>
              <a:t>נספח תשובות</a:t>
            </a:r>
          </a:p>
        </p:txBody>
      </p:sp>
      <p:sp>
        <p:nvSpPr>
          <p:cNvPr id="2" name="תיבת טקסט 1">
            <a:extLst>
              <a:ext uri="{FF2B5EF4-FFF2-40B4-BE49-F238E27FC236}">
                <a16:creationId xmlns:a16="http://schemas.microsoft.com/office/drawing/2014/main" id="{964EEC07-1D3B-C48D-18CC-23C93BB520DB}"/>
              </a:ext>
            </a:extLst>
          </p:cNvPr>
          <p:cNvSpPr txBox="1"/>
          <p:nvPr/>
        </p:nvSpPr>
        <p:spPr>
          <a:xfrm>
            <a:off x="2643172" y="1145309"/>
            <a:ext cx="8708319" cy="4801314"/>
          </a:xfrm>
          <a:prstGeom prst="rect">
            <a:avLst/>
          </a:prstGeom>
          <a:noFill/>
        </p:spPr>
        <p:txBody>
          <a:bodyPr wrap="square" rtlCol="1">
            <a:spAutoFit/>
          </a:bodyPr>
          <a:lstStyle/>
          <a:p>
            <a:pPr marL="342900" indent="-342900">
              <a:buAutoNum type="arabicPeriod"/>
            </a:pPr>
            <a:r>
              <a:rPr lang="he-IL" dirty="0">
                <a:solidFill>
                  <a:srgbClr val="65667A"/>
                </a:solidFill>
              </a:rPr>
              <a:t>מרב מיכאלי פונה לשני המינים – מדברות/מדברים. היא לא פונה רק למין אחד אלא היא פונה אל שני המינים, לא משנה עם מי היא מדברת. לדעתה, זה מה שנותן לנשים להשמיע את קולן.</a:t>
            </a:r>
          </a:p>
          <a:p>
            <a:pPr marL="342900" indent="-342900">
              <a:buAutoNum type="arabicPeriod"/>
            </a:pPr>
            <a:r>
              <a:rPr lang="he-IL" dirty="0">
                <a:solidFill>
                  <a:srgbClr val="65667A"/>
                </a:solidFill>
              </a:rPr>
              <a:t>הפתרון הטכני הוא פנייה בלשון זכר לשני המינים.</a:t>
            </a:r>
          </a:p>
          <a:p>
            <a:pPr marL="342900" indent="-342900">
              <a:buAutoNum type="arabicPeriod"/>
            </a:pPr>
            <a:r>
              <a:rPr lang="he-IL" dirty="0">
                <a:solidFill>
                  <a:srgbClr val="65667A"/>
                </a:solidFill>
              </a:rPr>
              <a:t>היא בחרה להילחם בכל האמצעים שעומדים לרשותה [=שיש לה] / היא בחרה לא לוותר ולהילחם בכל הכוח.</a:t>
            </a:r>
          </a:p>
          <a:p>
            <a:pPr marL="342900" indent="-342900">
              <a:buAutoNum type="arabicPeriod"/>
            </a:pPr>
            <a:r>
              <a:rPr lang="he-IL" dirty="0">
                <a:solidFill>
                  <a:srgbClr val="65667A"/>
                </a:solidFill>
              </a:rPr>
              <a:t>אפילו</a:t>
            </a:r>
          </a:p>
          <a:p>
            <a:pPr marL="342900" indent="-342900">
              <a:buAutoNum type="arabicPeriod"/>
            </a:pPr>
            <a:r>
              <a:rPr lang="he-IL" dirty="0">
                <a:solidFill>
                  <a:srgbClr val="65667A"/>
                </a:solidFill>
              </a:rPr>
              <a:t>עמדת הכותב היא שלילית. לדעתו, אין טעם להתעסק בשאלה זאת, ויש להשאיר את הנושא כפי שהוא. הפנייה צריכה להישאר בלשון זכר, מכיוון שמדובר בהתעסקות מיותרת שתגרום לשינויים רבים.</a:t>
            </a:r>
          </a:p>
          <a:p>
            <a:pPr marL="342900" indent="-342900">
              <a:buAutoNum type="arabicPeriod"/>
            </a:pPr>
            <a:r>
              <a:rPr lang="he-IL" dirty="0">
                <a:solidFill>
                  <a:srgbClr val="65667A"/>
                </a:solidFill>
              </a:rPr>
              <a:t>הכותבים של שני המאמרים מציגים את הבעיה של לשון הפנייה המגדרית בעברית, אך הם לא מסכימים בנוגע לפתרון – הכותב של מאמר 1 מציע להשאיר את לשון הפנייה בזכר, ואילו הכותבת של מאמר 2 מציעה לפנות בלשון רבים.</a:t>
            </a:r>
          </a:p>
          <a:p>
            <a:pPr marL="342900" indent="-342900">
              <a:buAutoNum type="arabicPeriod"/>
            </a:pPr>
            <a:r>
              <a:rPr lang="he-IL" dirty="0">
                <a:solidFill>
                  <a:srgbClr val="65667A"/>
                </a:solidFill>
              </a:rPr>
              <a:t>לשון הפנייה הייתה בעיקר לנשים מכיוון שהן אלה שהיו מבשלות בעיקר בבית. בנוסף, היו מי שרצו לחנך נשים שהמקום שלהן בבית הוא המטבח.</a:t>
            </a:r>
          </a:p>
          <a:p>
            <a:pPr marL="342900" indent="-342900">
              <a:buAutoNum type="arabicPeriod"/>
            </a:pPr>
            <a:r>
              <a:rPr lang="he-IL" dirty="0">
                <a:solidFill>
                  <a:srgbClr val="65667A"/>
                </a:solidFill>
              </a:rPr>
              <a:t>ההוראות כתובות בזמן ציווי.</a:t>
            </a:r>
          </a:p>
          <a:p>
            <a:pPr marL="342900" indent="-342900">
              <a:buAutoNum type="arabicPeriod"/>
            </a:pPr>
            <a:r>
              <a:rPr lang="he-IL" dirty="0">
                <a:solidFill>
                  <a:srgbClr val="65667A"/>
                </a:solidFill>
              </a:rPr>
              <a:t>אפשר ללמוד מן האיור, גם לפי הכותרת וגם לפי הצבעים של השורות, שרוב הכתיבה בדפים אלה היא בשפה ניטרלית, אבל יש גם שימוש בלשון זכר ובלשון נקבה באופן שווה.</a:t>
            </a:r>
          </a:p>
        </p:txBody>
      </p:sp>
      <p:pic>
        <p:nvPicPr>
          <p:cNvPr id="3" name="מציין מיקום תוכן 3">
            <a:extLst>
              <a:ext uri="{FF2B5EF4-FFF2-40B4-BE49-F238E27FC236}">
                <a16:creationId xmlns:a16="http://schemas.microsoft.com/office/drawing/2014/main" id="{98815359-8ED0-C8F3-C045-DA7F2E47E020}"/>
              </a:ext>
            </a:extLst>
          </p:cNvPr>
          <p:cNvPicPr>
            <a:picLocks noChangeAspect="1"/>
          </p:cNvPicPr>
          <p:nvPr/>
        </p:nvPicPr>
        <p:blipFill>
          <a:blip r:embed="rId2"/>
          <a:srcRect t="7409" b="8514"/>
          <a:stretch/>
        </p:blipFill>
        <p:spPr>
          <a:xfrm>
            <a:off x="384472" y="2409436"/>
            <a:ext cx="2258700" cy="1731918"/>
          </a:xfrm>
          <a:prstGeom prst="rect">
            <a:avLst/>
          </a:prstGeom>
          <a:ln w="28575">
            <a:solidFill>
              <a:srgbClr val="65667A"/>
            </a:solidFill>
          </a:ln>
        </p:spPr>
      </p:pic>
    </p:spTree>
    <p:extLst>
      <p:ext uri="{BB962C8B-B14F-4D97-AF65-F5344CB8AC3E}">
        <p14:creationId xmlns:p14="http://schemas.microsoft.com/office/powerpoint/2010/main" val="408316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2E5A0B4-50E5-5507-BA66-42C3B1648EA3}"/>
              </a:ext>
            </a:extLst>
          </p:cNvPr>
          <p:cNvPicPr>
            <a:picLocks noChangeAspect="1"/>
          </p:cNvPicPr>
          <p:nvPr/>
        </p:nvPicPr>
        <p:blipFill>
          <a:blip r:embed="rId2"/>
          <a:stretch>
            <a:fillRect/>
          </a:stretch>
        </p:blipFill>
        <p:spPr>
          <a:xfrm>
            <a:off x="2458103" y="1113749"/>
            <a:ext cx="7734223" cy="4418833"/>
          </a:xfrm>
          <a:prstGeom prst="rect">
            <a:avLst/>
          </a:prstGeom>
        </p:spPr>
      </p:pic>
      <p:sp>
        <p:nvSpPr>
          <p:cNvPr id="2" name="תיבת טקסט 1">
            <a:extLst>
              <a:ext uri="{FF2B5EF4-FFF2-40B4-BE49-F238E27FC236}">
                <a16:creationId xmlns:a16="http://schemas.microsoft.com/office/drawing/2014/main" id="{4B6C4D69-F1C8-0E31-470C-DA24F499A31C}"/>
              </a:ext>
            </a:extLst>
          </p:cNvPr>
          <p:cNvSpPr txBox="1"/>
          <p:nvPr/>
        </p:nvSpPr>
        <p:spPr>
          <a:xfrm>
            <a:off x="480291" y="4833865"/>
            <a:ext cx="1907309" cy="698717"/>
          </a:xfrm>
          <a:prstGeom prst="rect">
            <a:avLst/>
          </a:prstGeom>
          <a:noFill/>
        </p:spPr>
        <p:txBody>
          <a:bodyPr wrap="square" rtlCol="1">
            <a:spAutoFit/>
          </a:bodyPr>
          <a:lstStyle/>
          <a:p>
            <a:pPr>
              <a:lnSpc>
                <a:spcPct val="150000"/>
              </a:lnSpc>
            </a:pPr>
            <a:r>
              <a:rPr lang="he-IL" sz="1400" b="1" dirty="0">
                <a:solidFill>
                  <a:srgbClr val="65667A"/>
                </a:solidFill>
                <a:latin typeface="Calibri" panose="020F0502020204030204" pitchFamily="34" charset="0"/>
                <a:cs typeface="Calibri" panose="020F0502020204030204" pitchFamily="34" charset="0"/>
              </a:rPr>
              <a:t>מיכל שוֹמֵר, </a:t>
            </a:r>
          </a:p>
          <a:p>
            <a:pPr>
              <a:lnSpc>
                <a:spcPct val="150000"/>
              </a:lnSpc>
            </a:pPr>
            <a:r>
              <a:rPr lang="he-IL" sz="1400" b="1" dirty="0">
                <a:solidFill>
                  <a:srgbClr val="65667A"/>
                </a:solidFill>
                <a:latin typeface="Calibri" panose="020F0502020204030204" pitchFamily="34" charset="0"/>
                <a:cs typeface="Calibri" panose="020F0502020204030204" pitchFamily="34" charset="0"/>
              </a:rPr>
              <a:t>יוצרת הפונט הרב-מגדרי</a:t>
            </a:r>
          </a:p>
        </p:txBody>
      </p:sp>
    </p:spTree>
    <p:extLst>
      <p:ext uri="{BB962C8B-B14F-4D97-AF65-F5344CB8AC3E}">
        <p14:creationId xmlns:p14="http://schemas.microsoft.com/office/powerpoint/2010/main" val="74361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AB9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1B47F7-FEB2-E28B-82AF-728DE13A90F4}"/>
              </a:ext>
            </a:extLst>
          </p:cNvPr>
          <p:cNvSpPr>
            <a:spLocks noGrp="1"/>
          </p:cNvSpPr>
          <p:nvPr>
            <p:ph type="title"/>
          </p:nvPr>
        </p:nvSpPr>
        <p:spPr>
          <a:xfrm>
            <a:off x="0" y="0"/>
            <a:ext cx="12191999" cy="6858000"/>
          </a:xfrm>
          <a:solidFill>
            <a:srgbClr val="E1C6B1"/>
          </a:solidFill>
          <a:effectLst>
            <a:glow rad="63500">
              <a:srgbClr val="A5B4E0">
                <a:alpha val="40000"/>
              </a:srgbClr>
            </a:glow>
          </a:effectLst>
        </p:spPr>
        <p:txBody>
          <a:bodyPr>
            <a:normAutofit fontScale="90000"/>
          </a:bodyPr>
          <a:lstStyle/>
          <a:p>
            <a:pPr>
              <a:lnSpc>
                <a:spcPct val="150000"/>
              </a:lnSpc>
            </a:pP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r>
              <a:rPr lang="he-IL" sz="2700" b="1" dirty="0">
                <a:latin typeface="Calibri" panose="020F0502020204030204" pitchFamily="34" charset="0"/>
                <a:cs typeface="Calibri" panose="020F0502020204030204" pitchFamily="34" charset="0"/>
              </a:rPr>
              <a:t>המאמרים עוסקים בלשון הפנייה המגדרית לזכר ולנקבה. </a:t>
            </a:r>
            <a:br>
              <a:rPr lang="he-IL" sz="2700" b="1" dirty="0">
                <a:latin typeface="Calibri" panose="020F0502020204030204" pitchFamily="34" charset="0"/>
                <a:cs typeface="Calibri" panose="020F0502020204030204" pitchFamily="34" charset="0"/>
              </a:rPr>
            </a:br>
            <a:r>
              <a:rPr lang="he-IL" sz="2700" b="1" dirty="0">
                <a:latin typeface="Calibri" panose="020F0502020204030204" pitchFamily="34" charset="0"/>
                <a:cs typeface="Calibri" panose="020F0502020204030204" pitchFamily="34" charset="0"/>
              </a:rPr>
              <a:t>               </a:t>
            </a:r>
            <a:br>
              <a:rPr lang="he-IL" sz="2700" b="1" dirty="0">
                <a:latin typeface="Calibri" panose="020F0502020204030204" pitchFamily="34" charset="0"/>
                <a:cs typeface="Calibri" panose="020F0502020204030204" pitchFamily="34" charset="0"/>
              </a:rPr>
            </a:br>
            <a:br>
              <a:rPr lang="he-IL" sz="2700" b="1" dirty="0">
                <a:latin typeface="Calibri" panose="020F0502020204030204" pitchFamily="34" charset="0"/>
                <a:cs typeface="Calibri" panose="020F0502020204030204" pitchFamily="34" charset="0"/>
              </a:rPr>
            </a:br>
            <a:br>
              <a:rPr lang="he-IL" sz="2700" b="1" dirty="0">
                <a:latin typeface="Calibri" panose="020F0502020204030204" pitchFamily="34" charset="0"/>
                <a:cs typeface="Calibri" panose="020F0502020204030204" pitchFamily="34" charset="0"/>
              </a:rPr>
            </a:br>
            <a:br>
              <a:rPr lang="he-IL" sz="2700" b="1" dirty="0">
                <a:latin typeface="Calibri" panose="020F0502020204030204" pitchFamily="34" charset="0"/>
                <a:cs typeface="Calibri" panose="020F0502020204030204" pitchFamily="34" charset="0"/>
              </a:rPr>
            </a:br>
            <a:br>
              <a:rPr lang="he-IL" sz="2700" b="1" dirty="0">
                <a:latin typeface="Calibri" panose="020F0502020204030204" pitchFamily="34" charset="0"/>
                <a:cs typeface="Calibri" panose="020F0502020204030204" pitchFamily="34" charset="0"/>
              </a:rPr>
            </a:br>
            <a:br>
              <a:rPr lang="he-IL" sz="2700" b="1" dirty="0">
                <a:latin typeface="Calibri" panose="020F0502020204030204" pitchFamily="34" charset="0"/>
                <a:cs typeface="Calibri" panose="020F0502020204030204" pitchFamily="34" charset="0"/>
              </a:rPr>
            </a:br>
            <a:r>
              <a:rPr lang="he-IL" sz="2700" b="1" dirty="0">
                <a:latin typeface="Calibri" panose="020F0502020204030204" pitchFamily="34" charset="0"/>
                <a:cs typeface="Calibri" panose="020F0502020204030204" pitchFamily="34" charset="0"/>
              </a:rPr>
              <a:t>                                                               </a:t>
            </a:r>
            <a:r>
              <a:rPr lang="he-IL" sz="1100" b="1"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hlinkClick r:id="rId3"/>
              </a:rPr>
              <a:t>https://www.youtube.com/watch?v=Qc45XX37s8c</a:t>
            </a:r>
            <a:r>
              <a:rPr lang="he-IL" sz="1100" dirty="0">
                <a:latin typeface="Calibri" panose="020F0502020204030204" pitchFamily="34" charset="0"/>
                <a:cs typeface="Calibri" panose="020F0502020204030204" pitchFamily="34" charset="0"/>
              </a:rPr>
              <a:t>     </a:t>
            </a:r>
            <a:br>
              <a:rPr lang="he-IL" sz="2700" b="1" dirty="0">
                <a:latin typeface="Calibri" panose="020F0502020204030204" pitchFamily="34" charset="0"/>
                <a:cs typeface="Calibri" panose="020F0502020204030204" pitchFamily="34" charset="0"/>
              </a:rPr>
            </a:br>
            <a:r>
              <a:rPr lang="he-IL" sz="2700" b="1" dirty="0">
                <a:latin typeface="Calibri" panose="020F0502020204030204" pitchFamily="34" charset="0"/>
                <a:cs typeface="Calibri" panose="020F0502020204030204" pitchFamily="34" charset="0"/>
              </a:rPr>
              <a:t>                                צפו בנאום של מרב מיכאלי, חברת הכנסת לשעבר, בנושא זה. </a:t>
            </a:r>
            <a:br>
              <a:rPr lang="he-IL" sz="2700" b="1" dirty="0">
                <a:latin typeface="Calibri" panose="020F0502020204030204" pitchFamily="34" charset="0"/>
                <a:cs typeface="Calibri" panose="020F0502020204030204" pitchFamily="34" charset="0"/>
              </a:rPr>
            </a:br>
            <a:r>
              <a:rPr lang="he-IL" sz="2700" b="1" dirty="0">
                <a:latin typeface="Calibri" panose="020F0502020204030204" pitchFamily="34" charset="0"/>
                <a:cs typeface="Calibri" panose="020F0502020204030204" pitchFamily="34" charset="0"/>
              </a:rPr>
              <a:t>                               לאחר מכן, קראו את המאמרים, וענו על השאלות בהמשך.</a:t>
            </a:r>
            <a:br>
              <a:rPr lang="he-IL" sz="2700" b="1" dirty="0"/>
            </a:br>
            <a:br>
              <a:rPr lang="he-IL" sz="27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dirty="0"/>
            </a:br>
            <a:r>
              <a:rPr lang="en-US" sz="3200" dirty="0">
                <a:hlinkClick r:id="rId3"/>
              </a:rPr>
              <a:t>https://www.youtube.com/watch?v=Qc45XX37s8c</a:t>
            </a:r>
            <a:br>
              <a:rPr lang="en-US" sz="3200" dirty="0"/>
            </a:br>
            <a:br>
              <a:rPr lang="he-IL" sz="3200" dirty="0"/>
            </a:br>
            <a:br>
              <a:rPr lang="he-IL" sz="3200" dirty="0"/>
            </a:br>
            <a:br>
              <a:rPr lang="he-IL" sz="3200" dirty="0"/>
            </a:br>
            <a:endParaRPr lang="he-IL" sz="3200" dirty="0"/>
          </a:p>
        </p:txBody>
      </p:sp>
      <p:pic>
        <p:nvPicPr>
          <p:cNvPr id="3" name="מדיה מקוונת 2" title="אז למה באמת אני מדברת בלשון נקבה?">
            <a:hlinkClick r:id="" action="ppaction://media"/>
            <a:extLst>
              <a:ext uri="{FF2B5EF4-FFF2-40B4-BE49-F238E27FC236}">
                <a16:creationId xmlns:a16="http://schemas.microsoft.com/office/drawing/2014/main" id="{C49D40FD-AA60-49E6-63FF-282358458115}"/>
              </a:ext>
            </a:extLst>
          </p:cNvPr>
          <p:cNvPicPr>
            <a:picLocks noRot="1" noChangeAspect="1"/>
          </p:cNvPicPr>
          <p:nvPr>
            <a:videoFile r:link="rId1"/>
          </p:nvPr>
        </p:nvPicPr>
        <p:blipFill>
          <a:blip r:embed="rId4"/>
          <a:stretch>
            <a:fillRect/>
          </a:stretch>
        </p:blipFill>
        <p:spPr>
          <a:xfrm>
            <a:off x="4396510" y="1704367"/>
            <a:ext cx="4193309" cy="3144982"/>
          </a:xfrm>
          <a:prstGeom prst="rect">
            <a:avLst/>
          </a:prstGeom>
          <a:ln w="57150">
            <a:solidFill>
              <a:srgbClr val="A5B4E0"/>
            </a:solidFill>
          </a:ln>
          <a:effectLst>
            <a:glow rad="63500">
              <a:schemeClr val="accent1">
                <a:satMod val="175000"/>
                <a:alpha val="40000"/>
              </a:schemeClr>
            </a:glow>
          </a:effectLst>
        </p:spPr>
      </p:pic>
      <p:pic>
        <p:nvPicPr>
          <p:cNvPr id="7" name="תמונה 6">
            <a:extLst>
              <a:ext uri="{FF2B5EF4-FFF2-40B4-BE49-F238E27FC236}">
                <a16:creationId xmlns:a16="http://schemas.microsoft.com/office/drawing/2014/main" id="{DFC505DE-6958-B1B3-37A9-3FC44E98CE92}"/>
              </a:ext>
            </a:extLst>
          </p:cNvPr>
          <p:cNvPicPr>
            <a:picLocks noChangeAspect="1"/>
          </p:cNvPicPr>
          <p:nvPr/>
        </p:nvPicPr>
        <p:blipFill>
          <a:blip r:embed="rId5"/>
          <a:stretch>
            <a:fillRect/>
          </a:stretch>
        </p:blipFill>
        <p:spPr>
          <a:xfrm>
            <a:off x="10815434" y="227217"/>
            <a:ext cx="1164482" cy="1172350"/>
          </a:xfrm>
          <a:prstGeom prst="rect">
            <a:avLst/>
          </a:prstGeom>
        </p:spPr>
      </p:pic>
    </p:spTree>
    <p:extLst>
      <p:ext uri="{BB962C8B-B14F-4D97-AF65-F5344CB8AC3E}">
        <p14:creationId xmlns:p14="http://schemas.microsoft.com/office/powerpoint/2010/main" val="13912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1B47F7-FEB2-E28B-82AF-728DE13A90F4}"/>
              </a:ext>
            </a:extLst>
          </p:cNvPr>
          <p:cNvSpPr>
            <a:spLocks noGrp="1"/>
          </p:cNvSpPr>
          <p:nvPr>
            <p:ph type="title"/>
          </p:nvPr>
        </p:nvSpPr>
        <p:spPr>
          <a:xfrm>
            <a:off x="3740728" y="203200"/>
            <a:ext cx="7583054" cy="4230255"/>
          </a:xfrm>
          <a:solidFill>
            <a:srgbClr val="E1C6B1"/>
          </a:solidFill>
        </p:spPr>
        <p:txBody>
          <a:bodyPr>
            <a:normAutofit fontScale="90000"/>
          </a:bodyPr>
          <a:lstStyle/>
          <a:p>
            <a:pPr>
              <a:lnSpc>
                <a:spcPct val="150000"/>
              </a:lnSpc>
            </a:pP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r>
              <a:rPr lang="he-IL" sz="2200" dirty="0">
                <a:latin typeface="Calibri" panose="020F0502020204030204" pitchFamily="34" charset="0"/>
                <a:cs typeface="Calibri" panose="020F0502020204030204" pitchFamily="34" charset="0"/>
              </a:rPr>
              <a:t>                         </a:t>
            </a:r>
            <a:br>
              <a:rPr lang="he-IL" sz="2200" dirty="0">
                <a:latin typeface="Calibri" panose="020F0502020204030204" pitchFamily="34" charset="0"/>
                <a:cs typeface="Calibri" panose="020F0502020204030204" pitchFamily="34" charset="0"/>
              </a:rPr>
            </a:br>
            <a:r>
              <a:rPr lang="he-IL" sz="3100" b="1" dirty="0">
                <a:solidFill>
                  <a:srgbClr val="65667A"/>
                </a:solidFill>
                <a:latin typeface="Calibri" panose="020F0502020204030204" pitchFamily="34" charset="0"/>
                <a:cs typeface="Calibri" panose="020F0502020204030204" pitchFamily="34" charset="0"/>
              </a:rPr>
              <a:t>1. </a:t>
            </a:r>
            <a:r>
              <a:rPr lang="he-IL" sz="2700" b="1" dirty="0">
                <a:latin typeface="Calibri" panose="020F0502020204030204" pitchFamily="34" charset="0"/>
                <a:cs typeface="Calibri" panose="020F0502020204030204" pitchFamily="34" charset="0"/>
              </a:rPr>
              <a:t>באיזו דרך בחרה מירב מיכאלי לפתור את בעיית הפנייה                      לגברים ונשים?</a:t>
            </a:r>
            <a:br>
              <a:rPr lang="he-IL" sz="2700" b="1" dirty="0">
                <a:latin typeface="Calibri" panose="020F0502020204030204" pitchFamily="34" charset="0"/>
                <a:cs typeface="Calibri" panose="020F0502020204030204" pitchFamily="34" charset="0"/>
              </a:rPr>
            </a:br>
            <a:r>
              <a:rPr lang="he-IL" sz="2700" b="1" dirty="0">
                <a:latin typeface="Calibri" panose="020F0502020204030204" pitchFamily="34" charset="0"/>
                <a:cs typeface="Calibri" panose="020F0502020204030204" pitchFamily="34" charset="0"/>
              </a:rPr>
              <a:t>אפשר להיעזר בפסקה המובאת כאן ממאמר 2. </a:t>
            </a:r>
            <a:br>
              <a:rPr lang="he-IL" sz="2200" b="1" dirty="0">
                <a:solidFill>
                  <a:srgbClr val="FF0000"/>
                </a:solidFill>
                <a:latin typeface="Calibri" panose="020F0502020204030204" pitchFamily="34" charset="0"/>
                <a:cs typeface="Calibri" panose="020F0502020204030204" pitchFamily="34" charset="0"/>
              </a:rPr>
            </a:br>
            <a:br>
              <a:rPr lang="he-IL" sz="2200" b="1" dirty="0">
                <a:solidFill>
                  <a:srgbClr val="FF0000"/>
                </a:solidFill>
                <a:latin typeface="Calibri" panose="020F0502020204030204" pitchFamily="34" charset="0"/>
                <a:cs typeface="Calibri" panose="020F0502020204030204" pitchFamily="34" charset="0"/>
              </a:rPr>
            </a:br>
            <a:br>
              <a:rPr lang="he-IL" sz="2000" dirty="0">
                <a:latin typeface="David" panose="020E0502060401010101" pitchFamily="34" charset="-79"/>
                <a:cs typeface="David" panose="020E0502060401010101" pitchFamily="34" charset="-79"/>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b="1" dirty="0">
                <a:solidFill>
                  <a:srgbClr val="FF0000"/>
                </a:solidFill>
              </a:rPr>
            </a:br>
            <a:br>
              <a:rPr lang="he-IL" sz="3200" dirty="0"/>
            </a:br>
            <a:br>
              <a:rPr lang="en-US" sz="3200" dirty="0"/>
            </a:br>
            <a:br>
              <a:rPr lang="he-IL" sz="3200" dirty="0"/>
            </a:br>
            <a:br>
              <a:rPr lang="he-IL" sz="3200" dirty="0"/>
            </a:br>
            <a:br>
              <a:rPr lang="he-IL" sz="3200" dirty="0"/>
            </a:br>
            <a:endParaRPr lang="he-IL" sz="3200" dirty="0"/>
          </a:p>
        </p:txBody>
      </p:sp>
      <p:pic>
        <p:nvPicPr>
          <p:cNvPr id="5" name="תמונה 4">
            <a:extLst>
              <a:ext uri="{FF2B5EF4-FFF2-40B4-BE49-F238E27FC236}">
                <a16:creationId xmlns:a16="http://schemas.microsoft.com/office/drawing/2014/main" id="{C671F582-70CF-E578-CA07-371890735E32}"/>
              </a:ext>
            </a:extLst>
          </p:cNvPr>
          <p:cNvPicPr>
            <a:picLocks noChangeAspect="1"/>
          </p:cNvPicPr>
          <p:nvPr/>
        </p:nvPicPr>
        <p:blipFill>
          <a:blip r:embed="rId2"/>
          <a:stretch>
            <a:fillRect/>
          </a:stretch>
        </p:blipFill>
        <p:spPr>
          <a:xfrm>
            <a:off x="482800" y="822034"/>
            <a:ext cx="3160627" cy="2132319"/>
          </a:xfrm>
          <a:prstGeom prst="rect">
            <a:avLst/>
          </a:prstGeom>
          <a:effectLst>
            <a:glow rad="127000">
              <a:srgbClr val="A5B4E0"/>
            </a:glow>
          </a:effectLst>
        </p:spPr>
      </p:pic>
      <p:sp>
        <p:nvSpPr>
          <p:cNvPr id="3" name="תיבת טקסט 2">
            <a:extLst>
              <a:ext uri="{FF2B5EF4-FFF2-40B4-BE49-F238E27FC236}">
                <a16:creationId xmlns:a16="http://schemas.microsoft.com/office/drawing/2014/main" id="{2770D17E-3D72-6BBE-5173-FB6B8593765A}"/>
              </a:ext>
            </a:extLst>
          </p:cNvPr>
          <p:cNvSpPr txBox="1"/>
          <p:nvPr/>
        </p:nvSpPr>
        <p:spPr>
          <a:xfrm>
            <a:off x="3343564" y="3429000"/>
            <a:ext cx="8418945" cy="2534027"/>
          </a:xfrm>
          <a:prstGeom prst="rect">
            <a:avLst/>
          </a:prstGeom>
          <a:noFill/>
          <a:ln w="57150">
            <a:solidFill>
              <a:srgbClr val="A5B4E0"/>
            </a:solidFill>
          </a:ln>
          <a:effectLst>
            <a:glow rad="63500">
              <a:srgbClr val="A5B4E0">
                <a:alpha val="40000"/>
              </a:srgbClr>
            </a:glow>
            <a:softEdge rad="12700"/>
          </a:effectLst>
        </p:spPr>
        <p:txBody>
          <a:bodyPr wrap="square" rtlCol="1">
            <a:spAutoFit/>
          </a:bodyPr>
          <a:lstStyle/>
          <a:p>
            <a:pPr algn="just">
              <a:lnSpc>
                <a:spcPct val="150000"/>
              </a:lnSpc>
            </a:pPr>
            <a:r>
              <a:rPr lang="he-IL" sz="1800" dirty="0">
                <a:latin typeface="David" panose="020E0502060401010101" pitchFamily="34" charset="-79"/>
                <a:cs typeface="David" panose="020E0502060401010101" pitchFamily="34" charset="-79"/>
              </a:rPr>
              <a:t>אחד הניסיונות לשינוי הוא השימוש בלשון נקבה גם במקרים שבהם מקובל על פי העברית להשתמש בלשון זכר, כפי שעושה חברת הכנסת מיכאלי, וכך היא יוצרת שפה שמשפרת את מעמדה של האישה, לדוגמה: "אני ואתה מסכימות". לטענת מיכאלי, דיבור בלשון נקבה גורם לנו לבדוק את המציאות כל הזמן. בדיבור כזה נשאל את עצמנו אם לומר "רופאים" או "רופאות", "עושים" או אולי "עושות" וכדומה. לטענתה, דיבור בלון נקבה מסמל את הזכות של הנשים להשמיע את הקול שלהן.</a:t>
            </a:r>
            <a:br>
              <a:rPr lang="he-IL" sz="1800" dirty="0">
                <a:latin typeface="David" panose="020E0502060401010101" pitchFamily="34" charset="-79"/>
                <a:cs typeface="David" panose="020E0502060401010101" pitchFamily="34" charset="-79"/>
              </a:rPr>
            </a:br>
            <a:endParaRPr lang="he-IL" dirty="0"/>
          </a:p>
        </p:txBody>
      </p:sp>
    </p:spTree>
    <p:extLst>
      <p:ext uri="{BB962C8B-B14F-4D97-AF65-F5344CB8AC3E}">
        <p14:creationId xmlns:p14="http://schemas.microsoft.com/office/powerpoint/2010/main" val="65457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141405-E338-C623-F796-037574879CE9}"/>
              </a:ext>
            </a:extLst>
          </p:cNvPr>
          <p:cNvSpPr>
            <a:spLocks noGrp="1"/>
          </p:cNvSpPr>
          <p:nvPr>
            <p:ph type="title"/>
          </p:nvPr>
        </p:nvSpPr>
        <p:spPr>
          <a:xfrm>
            <a:off x="1071418" y="440988"/>
            <a:ext cx="10515600" cy="728384"/>
          </a:xfrm>
        </p:spPr>
        <p:txBody>
          <a:bodyPr>
            <a:normAutofit/>
          </a:bodyPr>
          <a:lstStyle/>
          <a:p>
            <a:r>
              <a:rPr lang="he-IL" sz="2400" b="1" dirty="0">
                <a:latin typeface="Calibri" panose="020F0502020204030204" pitchFamily="34" charset="0"/>
                <a:cs typeface="Calibri" panose="020F0502020204030204" pitchFamily="34" charset="0"/>
              </a:rPr>
              <a:t>קראו את הפסקה הראשונה של המאמר, וענו על השאלה שאחריה.</a:t>
            </a:r>
          </a:p>
        </p:txBody>
      </p:sp>
      <p:sp>
        <p:nvSpPr>
          <p:cNvPr id="5" name="מציין מיקום תוכן 4">
            <a:extLst>
              <a:ext uri="{FF2B5EF4-FFF2-40B4-BE49-F238E27FC236}">
                <a16:creationId xmlns:a16="http://schemas.microsoft.com/office/drawing/2014/main" id="{E02AE5A6-85D9-84C4-F166-697A5F4A2EFE}"/>
              </a:ext>
            </a:extLst>
          </p:cNvPr>
          <p:cNvSpPr>
            <a:spLocks noGrp="1"/>
          </p:cNvSpPr>
          <p:nvPr>
            <p:ph idx="1"/>
          </p:nvPr>
        </p:nvSpPr>
        <p:spPr>
          <a:xfrm>
            <a:off x="3348610" y="1337290"/>
            <a:ext cx="8448535" cy="4351338"/>
          </a:xfrm>
          <a:solidFill>
            <a:srgbClr val="E1C6B1"/>
          </a:solidFill>
        </p:spPr>
        <p:txBody>
          <a:bodyPr>
            <a:normAutofit/>
          </a:bodyPr>
          <a:lstStyle/>
          <a:p>
            <a:pPr marL="0" indent="0" algn="ctr">
              <a:buNone/>
            </a:pPr>
            <a:r>
              <a:rPr lang="he-IL" sz="2400" b="1" dirty="0">
                <a:latin typeface="David" panose="020E0502060401010101" pitchFamily="34" charset="-79"/>
                <a:cs typeface="David" panose="020E0502060401010101" pitchFamily="34" charset="-79"/>
              </a:rPr>
              <a:t>מורים/</a:t>
            </a:r>
            <a:r>
              <a:rPr lang="he-IL" sz="2400" b="1" dirty="0" err="1">
                <a:latin typeface="David" panose="020E0502060401010101" pitchFamily="34" charset="-79"/>
                <a:cs typeface="David" panose="020E0502060401010101" pitchFamily="34" charset="-79"/>
              </a:rPr>
              <a:t>ות</a:t>
            </a:r>
            <a:r>
              <a:rPr lang="he-IL" sz="2400" b="1" dirty="0">
                <a:latin typeface="David" panose="020E0502060401010101" pitchFamily="34" charset="-79"/>
                <a:cs typeface="David" panose="020E0502060401010101" pitchFamily="34" charset="-79"/>
              </a:rPr>
              <a:t> יקרים/</a:t>
            </a:r>
            <a:r>
              <a:rPr lang="he-IL" sz="2400" b="1" dirty="0" err="1">
                <a:latin typeface="David" panose="020E0502060401010101" pitchFamily="34" charset="-79"/>
                <a:cs typeface="David" panose="020E0502060401010101" pitchFamily="34" charset="-79"/>
              </a:rPr>
              <a:t>ות</a:t>
            </a:r>
            <a:endParaRPr lang="he-IL" sz="2400" b="1" dirty="0">
              <a:latin typeface="David" panose="020E0502060401010101" pitchFamily="34" charset="-79"/>
              <a:cs typeface="David" panose="020E0502060401010101" pitchFamily="34" charset="-79"/>
            </a:endParaRPr>
          </a:p>
          <a:p>
            <a:pPr marL="0" indent="0" algn="ctr">
              <a:buNone/>
            </a:pPr>
            <a:r>
              <a:rPr lang="he-IL" sz="1400" dirty="0">
                <a:latin typeface="David" panose="020E0502060401010101" pitchFamily="34" charset="-79"/>
                <a:cs typeface="David" panose="020E0502060401010101" pitchFamily="34" charset="-79"/>
              </a:rPr>
              <a:t>יהודה איזנברג, מכללת הרצוג דעת - לימודי יהדות ורוח</a:t>
            </a:r>
          </a:p>
          <a:p>
            <a:pPr marL="0" indent="0">
              <a:buNone/>
            </a:pPr>
            <a:endParaRPr lang="he-IL"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C4BE406F-6718-F431-AE4B-6DBD8D4AD8FC}"/>
              </a:ext>
            </a:extLst>
          </p:cNvPr>
          <p:cNvSpPr txBox="1"/>
          <p:nvPr/>
        </p:nvSpPr>
        <p:spPr>
          <a:xfrm>
            <a:off x="-1261382" y="5548356"/>
            <a:ext cx="10448827" cy="461665"/>
          </a:xfrm>
          <a:prstGeom prst="rect">
            <a:avLst/>
          </a:prstGeom>
          <a:noFill/>
        </p:spPr>
        <p:txBody>
          <a:bodyPr wrap="square" rtlCol="1">
            <a:spAutoFit/>
          </a:bodyPr>
          <a:lstStyle/>
          <a:p>
            <a:r>
              <a:rPr lang="he-IL" sz="2400" b="1" dirty="0">
                <a:latin typeface="Calibri" panose="020F0502020204030204" pitchFamily="34" charset="0"/>
                <a:cs typeface="Calibri" panose="020F0502020204030204" pitchFamily="34" charset="0"/>
              </a:rPr>
              <a:t>  מה הבעיה המוצגת בפסקה?</a:t>
            </a:r>
            <a:endParaRPr lang="he-IL" b="1" dirty="0">
              <a:latin typeface="Calibri" panose="020F0502020204030204" pitchFamily="34" charset="0"/>
              <a:cs typeface="Calibri" panose="020F0502020204030204" pitchFamily="34" charset="0"/>
            </a:endParaRPr>
          </a:p>
        </p:txBody>
      </p:sp>
      <p:pic>
        <p:nvPicPr>
          <p:cNvPr id="3" name="מציין מיקום תוכן 3">
            <a:extLst>
              <a:ext uri="{FF2B5EF4-FFF2-40B4-BE49-F238E27FC236}">
                <a16:creationId xmlns:a16="http://schemas.microsoft.com/office/drawing/2014/main" id="{DC525C29-0F99-9499-C1FD-085A8E1FC68D}"/>
              </a:ext>
            </a:extLst>
          </p:cNvPr>
          <p:cNvPicPr>
            <a:picLocks noChangeAspect="1"/>
          </p:cNvPicPr>
          <p:nvPr/>
        </p:nvPicPr>
        <p:blipFill>
          <a:blip r:embed="rId2"/>
          <a:srcRect t="7409" b="8514"/>
          <a:stretch/>
        </p:blipFill>
        <p:spPr>
          <a:xfrm>
            <a:off x="287799" y="2594164"/>
            <a:ext cx="2670147" cy="2047406"/>
          </a:xfrm>
          <a:prstGeom prst="rect">
            <a:avLst/>
          </a:prstGeom>
          <a:ln w="38100">
            <a:solidFill>
              <a:srgbClr val="9DA2BC"/>
            </a:solidFill>
          </a:ln>
          <a:effectLst>
            <a:glow rad="50800">
              <a:schemeClr val="accent1">
                <a:alpha val="40000"/>
              </a:schemeClr>
            </a:glow>
            <a:softEdge rad="25400"/>
          </a:effectLst>
        </p:spPr>
      </p:pic>
      <p:sp>
        <p:nvSpPr>
          <p:cNvPr id="4" name="תיבת טקסט 3">
            <a:extLst>
              <a:ext uri="{FF2B5EF4-FFF2-40B4-BE49-F238E27FC236}">
                <a16:creationId xmlns:a16="http://schemas.microsoft.com/office/drawing/2014/main" id="{D8A05D57-2B0E-0C10-E098-B12F48A510D8}"/>
              </a:ext>
            </a:extLst>
          </p:cNvPr>
          <p:cNvSpPr txBox="1"/>
          <p:nvPr/>
        </p:nvSpPr>
        <p:spPr>
          <a:xfrm>
            <a:off x="3168073" y="2180565"/>
            <a:ext cx="8418945" cy="3340145"/>
          </a:xfrm>
          <a:prstGeom prst="rect">
            <a:avLst/>
          </a:prstGeom>
          <a:noFill/>
          <a:ln w="57150">
            <a:solidFill>
              <a:srgbClr val="A19A94"/>
            </a:solidFill>
          </a:ln>
          <a:effectLst>
            <a:glow rad="63500">
              <a:srgbClr val="A5B4E0">
                <a:alpha val="40000"/>
              </a:srgbClr>
            </a:glow>
            <a:softEdge rad="12700"/>
          </a:effectLst>
        </p:spPr>
        <p:txBody>
          <a:bodyPr wrap="square" rtlCol="1">
            <a:spAutoFit/>
          </a:bodyPr>
          <a:lstStyle/>
          <a:p>
            <a:pPr marL="0" indent="0">
              <a:lnSpc>
                <a:spcPct val="170000"/>
              </a:lnSpc>
              <a:buNone/>
            </a:pPr>
            <a:r>
              <a:rPr lang="he-IL" sz="1800" dirty="0">
                <a:latin typeface="David" panose="020E0502060401010101" pitchFamily="34" charset="-79"/>
                <a:cs typeface="David" panose="020E0502060401010101" pitchFamily="34" charset="-79"/>
              </a:rPr>
              <a:t>בלשון העברית לכל חֵפץ אדם או בעל חיים יש מין דקדוקי — או זכר או נקבה  או שניהם, ואין כינוי גוף נטול מין דקדוקי, כמו</a:t>
            </a:r>
            <a:r>
              <a:rPr lang="en-US" sz="1800" dirty="0">
                <a:latin typeface="David" panose="020E0502060401010101" pitchFamily="34" charset="-79"/>
                <a:cs typeface="David" panose="020E0502060401010101" pitchFamily="34" charset="-79"/>
              </a:rPr>
              <a:t> it </a:t>
            </a:r>
            <a:r>
              <a:rPr lang="he-IL" sz="1800" dirty="0">
                <a:latin typeface="David" panose="020E0502060401010101" pitchFamily="34" charset="-79"/>
                <a:cs typeface="David" panose="020E0502060401010101" pitchFamily="34" charset="-79"/>
              </a:rPr>
              <a:t>באנגלית. ומה עושים כשיש צורך לפנות לקבוצה שבה גם זכרים וגם נקבות? הלשון העברית פתרה את הבעיה הזאת פתרון טכני — משתמשים בצורת הזכר. צורת הזכר היא הצורה  הלא-מסומנת, הצורה הבסיסית והיסודית. מִסיבה זו כל מצוות התנ"ך מנוסחות בלשון זכר, והן מכוונות לזכר ולנקבה גם יחד. כך למשל, הציווי "כבד את אביך ואת  </a:t>
            </a:r>
            <a:r>
              <a:rPr lang="he-IL" sz="1800" dirty="0" err="1">
                <a:latin typeface="David" panose="020E0502060401010101" pitchFamily="34" charset="-79"/>
                <a:cs typeface="David" panose="020E0502060401010101" pitchFamily="34" charset="-79"/>
              </a:rPr>
              <a:t>אמך</a:t>
            </a:r>
            <a:r>
              <a:rPr lang="he-IL" sz="1800" dirty="0">
                <a:latin typeface="David" panose="020E0502060401010101" pitchFamily="34" charset="-79"/>
                <a:cs typeface="David" panose="020E0502060401010101" pitchFamily="34" charset="-79"/>
              </a:rPr>
              <a:t>" אינו פונה רק לזכרים, אלא לכולם. גם העברית המודרנית נוהגת בדרך זו, וצורת הזכר בה מתייחסת הן לזכר הן לנקבה. למשל, הפנייה "אל תוציא ראש וידיים מבעד לחלון" היא פנייה לנשים ולגברים. </a:t>
            </a:r>
          </a:p>
        </p:txBody>
      </p:sp>
    </p:spTree>
    <p:extLst>
      <p:ext uri="{BB962C8B-B14F-4D97-AF65-F5344CB8AC3E}">
        <p14:creationId xmlns:p14="http://schemas.microsoft.com/office/powerpoint/2010/main" val="306919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a:extLst>
            <a:ext uri="{FF2B5EF4-FFF2-40B4-BE49-F238E27FC236}">
              <a16:creationId xmlns:a16="http://schemas.microsoft.com/office/drawing/2014/main" id="{5F7BC4D4-3E8E-B078-CB98-01B5904CCF2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9693D75-CB16-435B-54F7-83536BA31E30}"/>
              </a:ext>
            </a:extLst>
          </p:cNvPr>
          <p:cNvSpPr>
            <a:spLocks noGrp="1"/>
          </p:cNvSpPr>
          <p:nvPr>
            <p:ph type="title"/>
          </p:nvPr>
        </p:nvSpPr>
        <p:spPr>
          <a:xfrm>
            <a:off x="2863274" y="469526"/>
            <a:ext cx="8952328" cy="558702"/>
          </a:xfrm>
          <a:solidFill>
            <a:srgbClr val="E1C6B1"/>
          </a:solidFill>
        </p:spPr>
        <p:txBody>
          <a:bodyPr>
            <a:noAutofit/>
          </a:bodyPr>
          <a:lstStyle/>
          <a:p>
            <a:r>
              <a:rPr lang="he-IL" sz="2800" b="1" dirty="0">
                <a:solidFill>
                  <a:srgbClr val="65667A"/>
                </a:solidFill>
                <a:latin typeface="Calibri" panose="020F0502020204030204" pitchFamily="34" charset="0"/>
                <a:cs typeface="Calibri" panose="020F0502020204030204" pitchFamily="34" charset="0"/>
              </a:rPr>
              <a:t>2. </a:t>
            </a:r>
            <a:r>
              <a:rPr lang="he-IL" sz="2400" b="1" dirty="0">
                <a:latin typeface="Calibri" panose="020F0502020204030204" pitchFamily="34" charset="0"/>
                <a:cs typeface="Calibri" panose="020F0502020204030204" pitchFamily="34" charset="0"/>
              </a:rPr>
              <a:t>על פי הפסקה שקראתם, מה הפתרון הטכני שנקטה בו הלשון העברית?</a:t>
            </a:r>
          </a:p>
        </p:txBody>
      </p:sp>
      <p:sp>
        <p:nvSpPr>
          <p:cNvPr id="5" name="תיבת טקסט 4">
            <a:extLst>
              <a:ext uri="{FF2B5EF4-FFF2-40B4-BE49-F238E27FC236}">
                <a16:creationId xmlns:a16="http://schemas.microsoft.com/office/drawing/2014/main" id="{8ED1C755-3B69-A423-33E3-9D71E3106CFF}"/>
              </a:ext>
            </a:extLst>
          </p:cNvPr>
          <p:cNvSpPr txBox="1"/>
          <p:nvPr/>
        </p:nvSpPr>
        <p:spPr>
          <a:xfrm>
            <a:off x="3662172" y="1322881"/>
            <a:ext cx="8174196" cy="523220"/>
          </a:xfrm>
          <a:prstGeom prst="rect">
            <a:avLst/>
          </a:prstGeom>
          <a:solidFill>
            <a:srgbClr val="E1C6B1"/>
          </a:solidFill>
        </p:spPr>
        <p:txBody>
          <a:bodyPr wrap="square" rtlCol="1">
            <a:spAutoFit/>
          </a:bodyPr>
          <a:lstStyle/>
          <a:p>
            <a:r>
              <a:rPr lang="he-IL" sz="2800" b="1" dirty="0">
                <a:solidFill>
                  <a:srgbClr val="65667A"/>
                </a:solidFill>
                <a:latin typeface="Calibri" panose="020F0502020204030204" pitchFamily="34" charset="0"/>
                <a:cs typeface="Calibri" panose="020F0502020204030204" pitchFamily="34" charset="0"/>
              </a:rPr>
              <a:t>3. </a:t>
            </a:r>
            <a:r>
              <a:rPr lang="he-IL" sz="2400" b="1" dirty="0">
                <a:latin typeface="Calibri" panose="020F0502020204030204" pitchFamily="34" charset="0"/>
                <a:cs typeface="Calibri" panose="020F0502020204030204" pitchFamily="34" charset="0"/>
              </a:rPr>
              <a:t>לפניכם משפט מתוך המאמר: </a:t>
            </a:r>
          </a:p>
        </p:txBody>
      </p:sp>
      <p:sp>
        <p:nvSpPr>
          <p:cNvPr id="8" name="תיבת טקסט 7">
            <a:extLst>
              <a:ext uri="{FF2B5EF4-FFF2-40B4-BE49-F238E27FC236}">
                <a16:creationId xmlns:a16="http://schemas.microsoft.com/office/drawing/2014/main" id="{0143E00B-FC00-D70C-1E56-FE6D729015D7}"/>
              </a:ext>
            </a:extLst>
          </p:cNvPr>
          <p:cNvSpPr txBox="1"/>
          <p:nvPr/>
        </p:nvSpPr>
        <p:spPr>
          <a:xfrm>
            <a:off x="491765" y="3037076"/>
            <a:ext cx="11208470" cy="523220"/>
          </a:xfrm>
          <a:prstGeom prst="rect">
            <a:avLst/>
          </a:prstGeom>
          <a:solidFill>
            <a:srgbClr val="E1C6B1"/>
          </a:solidFill>
        </p:spPr>
        <p:txBody>
          <a:bodyPr wrap="square" rtlCol="1">
            <a:spAutoFit/>
          </a:bodyPr>
          <a:lstStyle/>
          <a:p>
            <a:r>
              <a:rPr lang="he-IL" sz="2400" b="1" dirty="0">
                <a:latin typeface="Calibri" panose="020F0502020204030204" pitchFamily="34" charset="0"/>
                <a:cs typeface="Calibri" panose="020F0502020204030204" pitchFamily="34" charset="0"/>
              </a:rPr>
              <a:t>החליפו את המילים "</a:t>
            </a:r>
            <a:r>
              <a:rPr lang="he-IL" sz="2800" dirty="0">
                <a:latin typeface="Calibri" panose="020F0502020204030204" pitchFamily="34" charset="0"/>
                <a:cs typeface="Calibri" panose="020F0502020204030204" pitchFamily="34" charset="0"/>
              </a:rPr>
              <a:t>החליטה לקדש מלחמה</a:t>
            </a:r>
            <a:r>
              <a:rPr lang="he-IL" sz="2400" b="1" dirty="0">
                <a:latin typeface="Calibri" panose="020F0502020204030204" pitchFamily="34" charset="0"/>
                <a:cs typeface="Calibri" panose="020F0502020204030204" pitchFamily="34" charset="0"/>
              </a:rPr>
              <a:t>" במשפט אחר בעל אותה משמעות. </a:t>
            </a:r>
          </a:p>
        </p:txBody>
      </p:sp>
      <p:pic>
        <p:nvPicPr>
          <p:cNvPr id="10" name="תמונה 9">
            <a:extLst>
              <a:ext uri="{FF2B5EF4-FFF2-40B4-BE49-F238E27FC236}">
                <a16:creationId xmlns:a16="http://schemas.microsoft.com/office/drawing/2014/main" id="{7C3DE59B-8DAC-2A92-9310-E5303A68653B}"/>
              </a:ext>
            </a:extLst>
          </p:cNvPr>
          <p:cNvPicPr>
            <a:picLocks noChangeAspect="1"/>
          </p:cNvPicPr>
          <p:nvPr/>
        </p:nvPicPr>
        <p:blipFill>
          <a:blip r:embed="rId2"/>
          <a:srcRect r="11705"/>
          <a:stretch/>
        </p:blipFill>
        <p:spPr>
          <a:xfrm>
            <a:off x="1492679" y="4026846"/>
            <a:ext cx="3201696" cy="2047406"/>
          </a:xfrm>
          <a:prstGeom prst="rect">
            <a:avLst/>
          </a:prstGeom>
          <a:effectLst>
            <a:softEdge rad="63500"/>
          </a:effectLst>
        </p:spPr>
      </p:pic>
      <p:pic>
        <p:nvPicPr>
          <p:cNvPr id="12" name="תמונה 11">
            <a:extLst>
              <a:ext uri="{FF2B5EF4-FFF2-40B4-BE49-F238E27FC236}">
                <a16:creationId xmlns:a16="http://schemas.microsoft.com/office/drawing/2014/main" id="{6164787D-A3FF-E89A-6984-950B01BB215E}"/>
              </a:ext>
            </a:extLst>
          </p:cNvPr>
          <p:cNvPicPr>
            <a:picLocks noChangeAspect="1"/>
          </p:cNvPicPr>
          <p:nvPr/>
        </p:nvPicPr>
        <p:blipFill>
          <a:blip r:embed="rId3"/>
          <a:stretch>
            <a:fillRect/>
          </a:stretch>
        </p:blipFill>
        <p:spPr>
          <a:xfrm>
            <a:off x="7126483" y="4026846"/>
            <a:ext cx="3201696" cy="2047406"/>
          </a:xfrm>
          <a:prstGeom prst="rect">
            <a:avLst/>
          </a:prstGeom>
          <a:effectLst>
            <a:softEdge rad="63500"/>
          </a:effectLst>
        </p:spPr>
      </p:pic>
      <p:sp>
        <p:nvSpPr>
          <p:cNvPr id="13" name="סימן חיבור 12">
            <a:extLst>
              <a:ext uri="{FF2B5EF4-FFF2-40B4-BE49-F238E27FC236}">
                <a16:creationId xmlns:a16="http://schemas.microsoft.com/office/drawing/2014/main" id="{59E00374-F79F-6507-9349-2A80F1C89337}"/>
              </a:ext>
            </a:extLst>
          </p:cNvPr>
          <p:cNvSpPr/>
          <p:nvPr/>
        </p:nvSpPr>
        <p:spPr>
          <a:xfrm>
            <a:off x="5268011" y="4672822"/>
            <a:ext cx="1038603" cy="755453"/>
          </a:xfrm>
          <a:prstGeom prst="mathPlus">
            <a:avLst/>
          </a:prstGeom>
          <a:solidFill>
            <a:srgbClr val="4D75AD"/>
          </a:solidFill>
          <a:ln>
            <a:solidFill>
              <a:srgbClr val="A5B4E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606767D0-B284-D2B0-1989-827116121A13}"/>
              </a:ext>
            </a:extLst>
          </p:cNvPr>
          <p:cNvSpPr txBox="1"/>
          <p:nvPr/>
        </p:nvSpPr>
        <p:spPr>
          <a:xfrm>
            <a:off x="757381" y="1409913"/>
            <a:ext cx="7187551" cy="1304203"/>
          </a:xfrm>
          <a:prstGeom prst="rect">
            <a:avLst/>
          </a:prstGeom>
          <a:noFill/>
          <a:ln w="57150">
            <a:solidFill>
              <a:srgbClr val="A5B4E0"/>
            </a:solidFill>
          </a:ln>
          <a:effectLst>
            <a:glow rad="63500">
              <a:srgbClr val="A5B4E0">
                <a:alpha val="40000"/>
              </a:srgbClr>
            </a:glow>
            <a:softEdge rad="12700"/>
          </a:effectLst>
        </p:spPr>
        <p:txBody>
          <a:bodyPr wrap="square" rtlCol="1">
            <a:spAutoFit/>
          </a:bodyPr>
          <a:lstStyle/>
          <a:p>
            <a:pPr algn="just">
              <a:lnSpc>
                <a:spcPct val="150000"/>
              </a:lnSpc>
              <a:spcBef>
                <a:spcPts val="2400"/>
              </a:spcBef>
            </a:pPr>
            <a:r>
              <a:rPr lang="he-IL" sz="1800" dirty="0">
                <a:latin typeface="David" panose="020E0502060401010101" pitchFamily="34" charset="-79"/>
                <a:cs typeface="David" panose="020E0502060401010101" pitchFamily="34" charset="-79"/>
              </a:rPr>
              <a:t>התנועה הפמיניסטית </a:t>
            </a:r>
            <a:r>
              <a:rPr lang="he-IL" sz="1800" b="1" dirty="0">
                <a:latin typeface="David" panose="020E0502060401010101" pitchFamily="34" charset="-79"/>
                <a:cs typeface="David" panose="020E0502060401010101" pitchFamily="34" charset="-79"/>
              </a:rPr>
              <a:t>החליטה לקדש מלחמה </a:t>
            </a:r>
            <a:r>
              <a:rPr lang="he-IL" sz="1800" dirty="0">
                <a:latin typeface="David" panose="020E0502060401010101" pitchFamily="34" charset="-79"/>
                <a:cs typeface="David" panose="020E0502060401010101" pitchFamily="34" charset="-79"/>
              </a:rPr>
              <a:t>נגד השימוש בצורת הזכר כלשון פנייה לכול, אף על פי שצורה זו מתייחסת לשני המינים בשל היותה הצורה הלא-מסומנת.</a:t>
            </a:r>
          </a:p>
          <a:p>
            <a:pPr algn="just">
              <a:lnSpc>
                <a:spcPct val="150000"/>
              </a:lnSpc>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586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14D0E2FA-E66B-AC77-08AD-E976E13B8EC7}"/>
              </a:ext>
            </a:extLst>
          </p:cNvPr>
          <p:cNvSpPr txBox="1"/>
          <p:nvPr/>
        </p:nvSpPr>
        <p:spPr>
          <a:xfrm>
            <a:off x="3306619" y="621850"/>
            <a:ext cx="8067875" cy="4725011"/>
          </a:xfrm>
          <a:prstGeom prst="rect">
            <a:avLst/>
          </a:prstGeom>
          <a:solidFill>
            <a:srgbClr val="E1C6B1"/>
          </a:solidFill>
        </p:spPr>
        <p:txBody>
          <a:bodyPr wrap="square" rtlCol="1">
            <a:spAutoFit/>
          </a:bodyPr>
          <a:lstStyle/>
          <a:p>
            <a:pPr>
              <a:lnSpc>
                <a:spcPct val="150000"/>
              </a:lnSpc>
            </a:pPr>
            <a:r>
              <a:rPr lang="he-IL" sz="2800" b="1" dirty="0">
                <a:solidFill>
                  <a:srgbClr val="65667A"/>
                </a:solidFill>
                <a:latin typeface="Calibri" panose="020F0502020204030204" pitchFamily="34" charset="0"/>
                <a:cs typeface="Calibri" panose="020F0502020204030204" pitchFamily="34" charset="0"/>
              </a:rPr>
              <a:t>4. </a:t>
            </a:r>
            <a:r>
              <a:rPr lang="he-IL" sz="2400" b="1" dirty="0">
                <a:latin typeface="Calibri" panose="020F0502020204030204" pitchFamily="34" charset="0"/>
                <a:cs typeface="Calibri" panose="020F0502020204030204" pitchFamily="34" charset="0"/>
              </a:rPr>
              <a:t>לפניכם ציטוט מתוך מאמר 1.</a:t>
            </a:r>
          </a:p>
          <a:p>
            <a:pPr>
              <a:lnSpc>
                <a:spcPct val="150000"/>
              </a:lnSpc>
            </a:pPr>
            <a:endParaRPr lang="he-IL" sz="2400" dirty="0">
              <a:latin typeface="Calibri" panose="020F0502020204030204" pitchFamily="34" charset="0"/>
              <a:cs typeface="Calibri" panose="020F0502020204030204" pitchFamily="34" charset="0"/>
            </a:endParaRPr>
          </a:p>
          <a:p>
            <a:pPr>
              <a:lnSpc>
                <a:spcPct val="150000"/>
              </a:lnSpc>
            </a:pPr>
            <a:endParaRPr lang="he-IL" sz="2400" b="1" dirty="0">
              <a:latin typeface="Calibri" panose="020F0502020204030204" pitchFamily="34" charset="0"/>
              <a:cs typeface="Calibri" panose="020F0502020204030204" pitchFamily="34" charset="0"/>
            </a:endParaRPr>
          </a:p>
          <a:p>
            <a:pPr>
              <a:lnSpc>
                <a:spcPct val="150000"/>
              </a:lnSpc>
            </a:pPr>
            <a:endParaRPr lang="he-IL" sz="2400" b="1" dirty="0">
              <a:latin typeface="Calibri" panose="020F0502020204030204" pitchFamily="34" charset="0"/>
              <a:cs typeface="Calibri" panose="020F0502020204030204" pitchFamily="34" charset="0"/>
            </a:endParaRPr>
          </a:p>
          <a:p>
            <a:pPr>
              <a:lnSpc>
                <a:spcPct val="150000"/>
              </a:lnSpc>
            </a:pPr>
            <a:endParaRPr lang="he-IL" sz="2400" b="1" dirty="0">
              <a:latin typeface="Calibri" panose="020F0502020204030204" pitchFamily="34" charset="0"/>
              <a:cs typeface="Calibri" panose="020F0502020204030204" pitchFamily="34" charset="0"/>
            </a:endParaRPr>
          </a:p>
          <a:p>
            <a:pPr>
              <a:lnSpc>
                <a:spcPct val="150000"/>
              </a:lnSpc>
            </a:pPr>
            <a:r>
              <a:rPr lang="he-IL" sz="2400" b="1" dirty="0">
                <a:latin typeface="Calibri" panose="020F0502020204030204" pitchFamily="34" charset="0"/>
                <a:cs typeface="Calibri" panose="020F0502020204030204" pitchFamily="34" charset="0"/>
              </a:rPr>
              <a:t>באיזו מילת קישור ניתן להחליף את מילת הקישור "</a:t>
            </a:r>
            <a:r>
              <a:rPr lang="he-IL" sz="2400" dirty="0">
                <a:latin typeface="Calibri" panose="020F0502020204030204" pitchFamily="34" charset="0"/>
                <a:cs typeface="Calibri" panose="020F0502020204030204" pitchFamily="34" charset="0"/>
              </a:rPr>
              <a:t>אף על פי</a:t>
            </a:r>
            <a:r>
              <a:rPr lang="he-IL" sz="2400" b="1" dirty="0">
                <a:latin typeface="Calibri" panose="020F0502020204030204" pitchFamily="34" charset="0"/>
                <a:cs typeface="Calibri" panose="020F0502020204030204" pitchFamily="34" charset="0"/>
              </a:rPr>
              <a:t>" כך שמשמעות המשפט תישמר:</a:t>
            </a:r>
          </a:p>
          <a:p>
            <a:pPr algn="ctr">
              <a:lnSpc>
                <a:spcPct val="150000"/>
              </a:lnSpc>
            </a:pPr>
            <a:r>
              <a:rPr lang="he-IL" sz="3200" dirty="0">
                <a:latin typeface="Calibri" panose="020F0502020204030204" pitchFamily="34" charset="0"/>
                <a:cs typeface="Calibri" panose="020F0502020204030204" pitchFamily="34" charset="0"/>
              </a:rPr>
              <a:t> כדי    /    לכן    /    אפילו    /    בזמן ש</a:t>
            </a:r>
          </a:p>
        </p:txBody>
      </p:sp>
      <p:pic>
        <p:nvPicPr>
          <p:cNvPr id="14" name="תמונה 13">
            <a:extLst>
              <a:ext uri="{FF2B5EF4-FFF2-40B4-BE49-F238E27FC236}">
                <a16:creationId xmlns:a16="http://schemas.microsoft.com/office/drawing/2014/main" id="{ACFD9D61-F430-8414-863F-F2D6792EEDEA}"/>
              </a:ext>
            </a:extLst>
          </p:cNvPr>
          <p:cNvPicPr>
            <a:picLocks noChangeAspect="1"/>
          </p:cNvPicPr>
          <p:nvPr/>
        </p:nvPicPr>
        <p:blipFill>
          <a:blip r:embed="rId2"/>
          <a:stretch>
            <a:fillRect/>
          </a:stretch>
        </p:blipFill>
        <p:spPr>
          <a:xfrm>
            <a:off x="497416" y="1713671"/>
            <a:ext cx="2635604" cy="3430658"/>
          </a:xfrm>
          <a:prstGeom prst="rect">
            <a:avLst/>
          </a:prstGeom>
          <a:ln w="28575">
            <a:solidFill>
              <a:srgbClr val="A5B4E0"/>
            </a:solidFill>
          </a:ln>
          <a:effectLst>
            <a:glow rad="88900">
              <a:srgbClr val="A5B4E0">
                <a:alpha val="63000"/>
              </a:srgbClr>
            </a:glow>
            <a:softEdge rad="31750"/>
          </a:effectLst>
        </p:spPr>
      </p:pic>
      <p:sp>
        <p:nvSpPr>
          <p:cNvPr id="2" name="תיבת טקסט 1">
            <a:extLst>
              <a:ext uri="{FF2B5EF4-FFF2-40B4-BE49-F238E27FC236}">
                <a16:creationId xmlns:a16="http://schemas.microsoft.com/office/drawing/2014/main" id="{41ECD9A1-61DB-A9C3-9033-4FD3B485DA1D}"/>
              </a:ext>
            </a:extLst>
          </p:cNvPr>
          <p:cNvSpPr txBox="1"/>
          <p:nvPr/>
        </p:nvSpPr>
        <p:spPr>
          <a:xfrm>
            <a:off x="3814618" y="1733254"/>
            <a:ext cx="7363041" cy="1304203"/>
          </a:xfrm>
          <a:prstGeom prst="rect">
            <a:avLst/>
          </a:prstGeom>
          <a:noFill/>
          <a:ln w="57150">
            <a:solidFill>
              <a:srgbClr val="A5B4E0"/>
            </a:solidFill>
          </a:ln>
          <a:effectLst>
            <a:glow rad="63500">
              <a:srgbClr val="A5B4E0">
                <a:alpha val="40000"/>
              </a:srgbClr>
            </a:glow>
            <a:softEdge rad="12700"/>
          </a:effectLst>
        </p:spPr>
        <p:txBody>
          <a:bodyPr wrap="square" rtlCol="1">
            <a:spAutoFit/>
          </a:bodyPr>
          <a:lstStyle/>
          <a:p>
            <a:pPr>
              <a:lnSpc>
                <a:spcPct val="150000"/>
              </a:lnSpc>
            </a:pPr>
            <a:r>
              <a:rPr lang="he-IL" sz="1800" dirty="0">
                <a:latin typeface="Calibri" panose="020F0502020204030204" pitchFamily="34" charset="0"/>
                <a:cs typeface="Calibri" panose="020F0502020204030204" pitchFamily="34" charset="0"/>
              </a:rPr>
              <a:t>"אף על פי שגם בלשון רבים יש הבחנה דקדוקית בין זכר לנקבה, יש הסכמה שהשימוש בלשון רבים מַקְהֶה את תחושת האפליה לעומת השימוש</a:t>
            </a:r>
            <a:r>
              <a:rPr lang="en-US" sz="1800" dirty="0">
                <a:latin typeface="Calibri" panose="020F0502020204030204" pitchFamily="34" charset="0"/>
                <a:cs typeface="Calibri" panose="020F0502020204030204" pitchFamily="34" charset="0"/>
              </a:rPr>
              <a:t> </a:t>
            </a:r>
            <a:r>
              <a:rPr lang="he-IL" sz="1800" dirty="0">
                <a:latin typeface="Calibri" panose="020F0502020204030204" pitchFamily="34" charset="0"/>
                <a:cs typeface="Calibri" panose="020F0502020204030204" pitchFamily="34" charset="0"/>
              </a:rPr>
              <a:t>בלשון יחיד בצורת זכר". </a:t>
            </a:r>
            <a:endParaRPr lang="en-US" sz="1800" dirty="0">
              <a:latin typeface="Calibri" panose="020F0502020204030204" pitchFamily="34" charset="0"/>
              <a:cs typeface="Calibri" panose="020F0502020204030204" pitchFamily="34" charset="0"/>
            </a:endParaRPr>
          </a:p>
          <a:p>
            <a:pPr algn="just">
              <a:lnSpc>
                <a:spcPct val="150000"/>
              </a:lnSpc>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927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a:extLst>
            <a:ext uri="{FF2B5EF4-FFF2-40B4-BE49-F238E27FC236}">
              <a16:creationId xmlns:a16="http://schemas.microsoft.com/office/drawing/2014/main" id="{7EC8D25C-B444-BFD6-3CDA-0E773F96696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98FA554-D86D-AB7E-F84B-D469E13152B3}"/>
              </a:ext>
            </a:extLst>
          </p:cNvPr>
          <p:cNvSpPr>
            <a:spLocks noGrp="1"/>
          </p:cNvSpPr>
          <p:nvPr>
            <p:ph type="title"/>
          </p:nvPr>
        </p:nvSpPr>
        <p:spPr>
          <a:xfrm>
            <a:off x="2684357" y="1653035"/>
            <a:ext cx="8997930" cy="3408219"/>
          </a:xfrm>
          <a:solidFill>
            <a:srgbClr val="E1C6B1"/>
          </a:solidFill>
          <a:ln w="38100">
            <a:solidFill>
              <a:srgbClr val="A19A94"/>
            </a:solidFill>
          </a:ln>
          <a:effectLst>
            <a:glow rad="127000">
              <a:srgbClr val="A5B4E0"/>
            </a:glow>
          </a:effectLst>
        </p:spPr>
        <p:txBody>
          <a:bodyPr>
            <a:noAutofit/>
          </a:bodyPr>
          <a:lstStyle/>
          <a:p>
            <a:pPr>
              <a:lnSpc>
                <a:spcPct val="200000"/>
              </a:lnSpc>
            </a:pPr>
            <a:r>
              <a:rPr lang="he-IL" sz="1800" dirty="0">
                <a:latin typeface="David" panose="020E0502060401010101" pitchFamily="34" charset="-79"/>
                <a:cs typeface="David" panose="020E0502060401010101" pitchFamily="34" charset="-79"/>
              </a:rPr>
              <a:t>ואולי נציע למשרד החינוך ולתנועה הפמיניסטית גם יחד שלא להתחיל את המלחמה בפנייה לתלמידים בספרי הלימוד. התנ"ך כתוב בלשון זכר. מדוע לא תתקנו אותו קודם? ואחריו אולי גם את ספר החוקים של מדינת ישראל, הכתוב בלשון זכר? הרי מה שטוב לספר החוקים של מדינת ישראל טוב גם לספרי הלימוד. כאשר יש צורך לכתוב כתיבה בהירה וממצה, אין מנוס מלכתוב בצורה העתיקה והמובנת: צורת הזכר, שהיא הצורה </a:t>
            </a:r>
            <a:r>
              <a:rPr lang="he-IL" sz="1800" dirty="0" err="1">
                <a:latin typeface="David" panose="020E0502060401010101" pitchFamily="34" charset="-79"/>
                <a:cs typeface="David" panose="020E0502060401010101" pitchFamily="34" charset="-79"/>
              </a:rPr>
              <a:t>הלא־מסומנת</a:t>
            </a:r>
            <a:r>
              <a:rPr lang="he-IL" sz="1800" dirty="0">
                <a:latin typeface="David" panose="020E0502060401010101" pitchFamily="34" charset="-79"/>
                <a:cs typeface="David" panose="020E0502060401010101" pitchFamily="34" charset="-79"/>
              </a:rPr>
              <a:t>.</a:t>
            </a:r>
            <a:endParaRPr lang="he-IL" sz="2000" b="1" dirty="0">
              <a:cs typeface="+mn-cs"/>
            </a:endParaRPr>
          </a:p>
        </p:txBody>
      </p:sp>
      <p:pic>
        <p:nvPicPr>
          <p:cNvPr id="4" name="תמונה 3">
            <a:extLst>
              <a:ext uri="{FF2B5EF4-FFF2-40B4-BE49-F238E27FC236}">
                <a16:creationId xmlns:a16="http://schemas.microsoft.com/office/drawing/2014/main" id="{9FFECD63-3171-F230-44A2-112F68CF51E7}"/>
              </a:ext>
            </a:extLst>
          </p:cNvPr>
          <p:cNvPicPr>
            <a:picLocks noChangeAspect="1"/>
          </p:cNvPicPr>
          <p:nvPr/>
        </p:nvPicPr>
        <p:blipFill>
          <a:blip r:embed="rId2"/>
          <a:stretch>
            <a:fillRect/>
          </a:stretch>
        </p:blipFill>
        <p:spPr>
          <a:xfrm>
            <a:off x="219960" y="546755"/>
            <a:ext cx="2095500" cy="5620781"/>
          </a:xfrm>
          <a:prstGeom prst="rect">
            <a:avLst/>
          </a:prstGeom>
          <a:effectLst>
            <a:glow rad="127000">
              <a:srgbClr val="A19A94"/>
            </a:glow>
          </a:effectLst>
        </p:spPr>
      </p:pic>
      <p:sp>
        <p:nvSpPr>
          <p:cNvPr id="3" name="תיבת טקסט 2">
            <a:extLst>
              <a:ext uri="{FF2B5EF4-FFF2-40B4-BE49-F238E27FC236}">
                <a16:creationId xmlns:a16="http://schemas.microsoft.com/office/drawing/2014/main" id="{28119A4B-EB0C-0D98-62BB-04E7D111C708}"/>
              </a:ext>
            </a:extLst>
          </p:cNvPr>
          <p:cNvSpPr txBox="1"/>
          <p:nvPr/>
        </p:nvSpPr>
        <p:spPr>
          <a:xfrm>
            <a:off x="2841376" y="674256"/>
            <a:ext cx="8997929" cy="523220"/>
          </a:xfrm>
          <a:prstGeom prst="rect">
            <a:avLst/>
          </a:prstGeom>
          <a:noFill/>
        </p:spPr>
        <p:txBody>
          <a:bodyPr wrap="square" rtlCol="1">
            <a:spAutoFit/>
          </a:bodyPr>
          <a:lstStyle/>
          <a:p>
            <a:r>
              <a:rPr lang="he-IL" sz="2800" b="1" dirty="0">
                <a:solidFill>
                  <a:srgbClr val="65667A"/>
                </a:solidFill>
                <a:latin typeface="Calibri" panose="020F0502020204030204" pitchFamily="34" charset="0"/>
                <a:cs typeface="Calibri" panose="020F0502020204030204" pitchFamily="34" charset="0"/>
              </a:rPr>
              <a:t>5. </a:t>
            </a:r>
            <a:r>
              <a:rPr lang="he-IL" sz="2400" b="1" dirty="0">
                <a:latin typeface="Calibri" panose="020F0502020204030204" pitchFamily="34" charset="0"/>
                <a:cs typeface="Calibri" panose="020F0502020204030204" pitchFamily="34" charset="0"/>
              </a:rPr>
              <a:t>לפניכם הפסקה האחרונה במאמר 1. מהי עמדתו של הכותב בנוגע לבעיה?</a:t>
            </a:r>
            <a:endParaRPr lang="he-IL" sz="2400" dirty="0"/>
          </a:p>
        </p:txBody>
      </p:sp>
    </p:spTree>
    <p:extLst>
      <p:ext uri="{BB962C8B-B14F-4D97-AF65-F5344CB8AC3E}">
        <p14:creationId xmlns:p14="http://schemas.microsoft.com/office/powerpoint/2010/main" val="296348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C6B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48BF2B5A-C656-E452-3C4E-32D9D8647CF0}"/>
              </a:ext>
            </a:extLst>
          </p:cNvPr>
          <p:cNvPicPr>
            <a:picLocks noChangeAspect="1"/>
          </p:cNvPicPr>
          <p:nvPr/>
        </p:nvPicPr>
        <p:blipFill>
          <a:blip r:embed="rId2"/>
          <a:stretch>
            <a:fillRect/>
          </a:stretch>
        </p:blipFill>
        <p:spPr>
          <a:xfrm>
            <a:off x="219960" y="546755"/>
            <a:ext cx="2095500" cy="5620781"/>
          </a:xfrm>
          <a:prstGeom prst="rect">
            <a:avLst/>
          </a:prstGeom>
        </p:spPr>
      </p:pic>
      <p:sp>
        <p:nvSpPr>
          <p:cNvPr id="6" name="תיבת טקסט 5">
            <a:extLst>
              <a:ext uri="{FF2B5EF4-FFF2-40B4-BE49-F238E27FC236}">
                <a16:creationId xmlns:a16="http://schemas.microsoft.com/office/drawing/2014/main" id="{716A5FC8-7C99-77F2-BBB9-E6293BCD0CE5}"/>
              </a:ext>
            </a:extLst>
          </p:cNvPr>
          <p:cNvSpPr txBox="1"/>
          <p:nvPr/>
        </p:nvSpPr>
        <p:spPr>
          <a:xfrm>
            <a:off x="2488676" y="2240762"/>
            <a:ext cx="9313682" cy="2719975"/>
          </a:xfrm>
          <a:prstGeom prst="rect">
            <a:avLst/>
          </a:prstGeom>
          <a:solidFill>
            <a:srgbClr val="E1C6B1"/>
          </a:solidFill>
          <a:ln w="28575">
            <a:solidFill>
              <a:srgbClr val="65667A"/>
            </a:solidFill>
          </a:ln>
        </p:spPr>
        <p:txBody>
          <a:bodyPr wrap="square">
            <a:spAutoFit/>
          </a:bodyPr>
          <a:lstStyle/>
          <a:p>
            <a:pPr algn="ctr"/>
            <a:r>
              <a:rPr lang="he-IL" sz="2400" b="1" dirty="0">
                <a:latin typeface="David" panose="020E0502060401010101" pitchFamily="34" charset="-79"/>
                <a:cs typeface="David" panose="020E0502060401010101" pitchFamily="34" charset="-79"/>
              </a:rPr>
              <a:t>השפה חזקה מאיתנו</a:t>
            </a:r>
          </a:p>
          <a:p>
            <a:pPr algn="ctr"/>
            <a:r>
              <a:rPr lang="he-IL" sz="1400" dirty="0">
                <a:latin typeface="David" panose="020E0502060401010101" pitchFamily="34" charset="-79"/>
                <a:cs typeface="David" panose="020E0502060401010101" pitchFamily="34" charset="-79"/>
              </a:rPr>
              <a:t>רוגני, ח' (2015), השפה חזקה מאיתנו, דברים 8.</a:t>
            </a:r>
          </a:p>
          <a:p>
            <a:pPr>
              <a:lnSpc>
                <a:spcPct val="150000"/>
              </a:lnSpc>
            </a:pPr>
            <a:r>
              <a:rPr lang="he-IL" dirty="0">
                <a:latin typeface="David" panose="020E0502060401010101" pitchFamily="34" charset="-79"/>
                <a:cs typeface="David" panose="020E0502060401010101" pitchFamily="34" charset="-79"/>
              </a:rPr>
              <a:t>אחת הבעיות בשפה העברית היא עניין המְגָּדר: כיצד יש לפנות לקבוצה שיש בה נשים וגם גברים — בלשון זכר או בלשון נקבה? באחד השיעורים שלימדתי העירה לי תלמידה: "למה אתה אומר לנו 'אני מקווה שאתם מבינים' במקום 'שאתן מבינות'? אתה לא רואה שכולנו כאן נשים?" התלמידה צדקה. הייתי צריך לפנות לכיתה בלשון נקבה. אבל על פי חוקי השפה העברית, אם היה בכיתה גבר אחד בלבד והשאר נשים, הייתי צריך לפנות לכל הכיתה בלשון זכר ולומר "אני מקווה שאתם מבינים". איזה חוסר צדק!</a:t>
            </a:r>
          </a:p>
        </p:txBody>
      </p:sp>
      <p:sp>
        <p:nvSpPr>
          <p:cNvPr id="7" name="תיבת טקסט 6">
            <a:extLst>
              <a:ext uri="{FF2B5EF4-FFF2-40B4-BE49-F238E27FC236}">
                <a16:creationId xmlns:a16="http://schemas.microsoft.com/office/drawing/2014/main" id="{9B0C03E4-4A18-D56C-5634-ADC824E41B8F}"/>
              </a:ext>
            </a:extLst>
          </p:cNvPr>
          <p:cNvSpPr txBox="1"/>
          <p:nvPr/>
        </p:nvSpPr>
        <p:spPr>
          <a:xfrm>
            <a:off x="2149312" y="775620"/>
            <a:ext cx="9653046" cy="1261884"/>
          </a:xfrm>
          <a:prstGeom prst="rect">
            <a:avLst/>
          </a:prstGeom>
          <a:solidFill>
            <a:srgbClr val="E1C6B1"/>
          </a:solidFill>
        </p:spPr>
        <p:txBody>
          <a:bodyPr wrap="square" rtlCol="1">
            <a:spAutoFit/>
          </a:bodyPr>
          <a:lstStyle/>
          <a:p>
            <a:r>
              <a:rPr lang="he-IL" sz="2800" b="1" dirty="0">
                <a:solidFill>
                  <a:srgbClr val="65667A"/>
                </a:solidFill>
                <a:latin typeface="Calibri" panose="020F0502020204030204" pitchFamily="34" charset="0"/>
                <a:cs typeface="Calibri" panose="020F0502020204030204" pitchFamily="34" charset="0"/>
              </a:rPr>
              <a:t>6. </a:t>
            </a:r>
            <a:r>
              <a:rPr lang="he-IL" sz="2400" b="1" dirty="0">
                <a:latin typeface="Calibri" panose="020F0502020204030204" pitchFamily="34" charset="0"/>
                <a:cs typeface="Calibri" panose="020F0502020204030204" pitchFamily="34" charset="0"/>
              </a:rPr>
              <a:t>לפניכם פסקה ראשונה מתוך מאמר 2. </a:t>
            </a:r>
          </a:p>
          <a:p>
            <a:r>
              <a:rPr lang="he-IL" sz="2400" b="1" dirty="0">
                <a:latin typeface="Calibri" panose="020F0502020204030204" pitchFamily="34" charset="0"/>
                <a:cs typeface="Calibri" panose="020F0502020204030204" pitchFamily="34" charset="0"/>
              </a:rPr>
              <a:t>     האם לכותבים של שני הטקסטים דעה דומה בנוגע ל</a:t>
            </a:r>
            <a:r>
              <a:rPr lang="he-IL" sz="2400" dirty="0">
                <a:latin typeface="Calibri" panose="020F0502020204030204" pitchFamily="34" charset="0"/>
                <a:cs typeface="Calibri" panose="020F0502020204030204" pitchFamily="34" charset="0"/>
              </a:rPr>
              <a:t>בעיה</a:t>
            </a:r>
            <a:r>
              <a:rPr lang="he-IL" sz="2400" b="1" dirty="0">
                <a:latin typeface="Calibri" panose="020F0502020204030204" pitchFamily="34" charset="0"/>
                <a:cs typeface="Calibri" panose="020F0502020204030204" pitchFamily="34" charset="0"/>
              </a:rPr>
              <a:t> הקיימת ול</a:t>
            </a:r>
            <a:r>
              <a:rPr lang="he-IL" sz="2400" dirty="0">
                <a:latin typeface="Calibri" panose="020F0502020204030204" pitchFamily="34" charset="0"/>
                <a:cs typeface="Calibri" panose="020F0502020204030204" pitchFamily="34" charset="0"/>
              </a:rPr>
              <a:t>פתרון</a:t>
            </a:r>
            <a:r>
              <a:rPr lang="he-IL" sz="2400" b="1" dirty="0">
                <a:latin typeface="Calibri" panose="020F0502020204030204" pitchFamily="34" charset="0"/>
                <a:cs typeface="Calibri" panose="020F0502020204030204" pitchFamily="34" charset="0"/>
              </a:rPr>
              <a:t> שלה? </a:t>
            </a:r>
          </a:p>
          <a:p>
            <a:r>
              <a:rPr lang="he-IL" sz="2400" b="1" dirty="0">
                <a:latin typeface="Calibri" panose="020F0502020204030204" pitchFamily="34" charset="0"/>
                <a:cs typeface="Calibri" panose="020F0502020204030204" pitchFamily="34" charset="0"/>
              </a:rPr>
              <a:t>    הסבירו.</a:t>
            </a:r>
          </a:p>
        </p:txBody>
      </p:sp>
    </p:spTree>
    <p:extLst>
      <p:ext uri="{BB962C8B-B14F-4D97-AF65-F5344CB8AC3E}">
        <p14:creationId xmlns:p14="http://schemas.microsoft.com/office/powerpoint/2010/main" val="29319342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7289</TotalTime>
  <Words>1261</Words>
  <Application>Microsoft Office PowerPoint</Application>
  <PresentationFormat>מסך רחב</PresentationFormat>
  <Paragraphs>49</Paragraphs>
  <Slides>12</Slides>
  <Notes>0</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David</vt:lpstr>
      <vt:lpstr>ערכת נושא Office</vt:lpstr>
      <vt:lpstr>שאלת לשון הפּנִייה בעברית</vt:lpstr>
      <vt:lpstr>מצגת של PowerPoint‏</vt:lpstr>
      <vt:lpstr>                                                                                                                           המאמרים עוסקים בלשון הפנייה המגדרית לזכר ולנקבה.                                                                                       https://www.youtube.com/watch?v=Qc45XX37s8c                                      צפו בנאום של מרב מיכאלי, חברת הכנסת לשעבר, בנושא זה.                                 לאחר מכן, קראו את המאמרים, וענו על השאלות בהמשך.           https://www.youtube.com/watch?v=Qc45XX37s8c    </vt:lpstr>
      <vt:lpstr>                                                                       1. באיזו דרך בחרה מירב מיכאלי לפתור את בעיית הפנייה                      לגברים ונשים? אפשר להיעזר בפסקה המובאת כאן ממאמר 2.              </vt:lpstr>
      <vt:lpstr>קראו את הפסקה הראשונה של המאמר, וענו על השאלה שאחריה.</vt:lpstr>
      <vt:lpstr>2. על פי הפסקה שקראתם, מה הפתרון הטכני שנקטה בו הלשון העברית?</vt:lpstr>
      <vt:lpstr>מצגת של PowerPoint‏</vt:lpstr>
      <vt:lpstr>ואולי נציע למשרד החינוך ולתנועה הפמיניסטית גם יחד שלא להתחיל את המלחמה בפנייה לתלמידים בספרי הלימוד. התנ"ך כתוב בלשון זכר. מדוע לא תתקנו אותו קודם? ואחריו אולי גם את ספר החוקים של מדינת ישראל, הכתוב בלשון זכר? הרי מה שטוב לספר החוקים של מדינת ישראל טוב גם לספרי הלימוד. כאשר יש צורך לכתוב כתיבה בהירה וממצה, אין מנוס מלכתוב בצורה העתיקה והמובנת: צורת הזכר, שהיא הצורה הלא־מסומנת.</vt:lpstr>
      <vt:lpstr>מצגת של PowerPoint‏</vt:lpstr>
      <vt:lpstr>7. לפניכם פסקות 3-2 ממאמר 2. קראו אותן, וענו על השאלה שאחריהן. לשון הפנייה המקובלת בעברית הייתה מאז ומתמיד לשון זכר. כך כמעט בכל הפתגמים והפסוקים בתנ"ך. לדוגמה, "כּבד את אביך ואת אימך" או "לא תגנוב". וכך גם בעברית של ימינו: ההוראות מנוסחות בלשון זכר, כמו לדוגמה בדואר האלקטרוני: השב, העבר, שלח. בעבר הלא־ רחוק פנייה בלשון נקבה הייתה בעיקר בהוראות של מתכונים בספרי בישול ("הכיני", "ערבבי", "שימי"). הסיבה לכך היא שאפייה ובישול נחשבו לתפקידים של נשים. היום הפנייה  בלשון נקבה בספרי בישול מקובלת פחות, אבל עדיין קיימת. כיום אנשים שמים לב יותר לבעיית המגדר בשפה העברית. בעקבות זאת יש ניסיונות לשינוי השפה בפנייה לנשים ולגברים. ניסיונות אלה הם חלק מתהליך חברתי שמטרתו שוויון בין כולם.              מדוע בספרי הבישול הפנייה הייתה בעיקר לנשים?  8. באיזה זמן כתובות הפניות: הכיני, ערבבי, שימי בספרי הבישול?   </vt:lpstr>
      <vt:lpstr>9. לפניכם איור. מה ניתן ללמוד ממנו?</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EFRAT GIBLI</dc:creator>
  <cp:lastModifiedBy>shlomi raz</cp:lastModifiedBy>
  <cp:revision>20</cp:revision>
  <dcterms:created xsi:type="dcterms:W3CDTF">2025-02-26T18:03:35Z</dcterms:created>
  <dcterms:modified xsi:type="dcterms:W3CDTF">2025-05-25T18:51:26Z</dcterms:modified>
</cp:coreProperties>
</file>