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77" r:id="rId6"/>
    <p:sldId id="271" r:id="rId7"/>
    <p:sldId id="268" r:id="rId8"/>
    <p:sldId id="272" r:id="rId9"/>
    <p:sldId id="269" r:id="rId10"/>
    <p:sldId id="267" r:id="rId11"/>
    <p:sldId id="265" r:id="rId12"/>
    <p:sldId id="273" r:id="rId13"/>
    <p:sldId id="276" r:id="rId14"/>
    <p:sldId id="285" r:id="rId15"/>
    <p:sldId id="270" r:id="rId16"/>
    <p:sldId id="278" r:id="rId17"/>
    <p:sldId id="279" r:id="rId18"/>
    <p:sldId id="280" r:id="rId19"/>
    <p:sldId id="281" r:id="rId20"/>
    <p:sldId id="282" r:id="rId21"/>
    <p:sldId id="266" r:id="rId22"/>
    <p:sldId id="284" r:id="rId23"/>
    <p:sldId id="274"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005" autoAdjust="0"/>
    <p:restoredTop sz="94660"/>
  </p:normalViewPr>
  <p:slideViewPr>
    <p:cSldViewPr snapToGrid="0">
      <p:cViewPr varScale="1">
        <p:scale>
          <a:sx n="108" d="100"/>
          <a:sy n="108" d="100"/>
        </p:scale>
        <p:origin x="7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E599DFDF-612D-4BF7-8496-0A59CD828192}" type="datetimeFigureOut">
              <a:rPr lang="he-IL" smtClean="0"/>
              <a:t>כ"ח/אייר/תשפ"ה</a:t>
            </a:fld>
            <a:endParaRPr lang="he-IL"/>
          </a:p>
        </p:txBody>
      </p:sp>
      <p:sp>
        <p:nvSpPr>
          <p:cNvPr id="5" name="Footer Placeholder 4"/>
          <p:cNvSpPr>
            <a:spLocks noGrp="1"/>
          </p:cNvSpPr>
          <p:nvPr>
            <p:ph type="ftr" sz="quarter" idx="11"/>
          </p:nvPr>
        </p:nvSpPr>
        <p:spPr>
          <a:xfrm>
            <a:off x="2416500" y="329307"/>
            <a:ext cx="4973915" cy="309201"/>
          </a:xfrm>
        </p:spPr>
        <p:txBody>
          <a:bodyPr/>
          <a:lstStyle/>
          <a:p>
            <a:endParaRPr lang="he-IL"/>
          </a:p>
        </p:txBody>
      </p:sp>
      <p:sp>
        <p:nvSpPr>
          <p:cNvPr id="6" name="Slide Number Placeholder 5"/>
          <p:cNvSpPr>
            <a:spLocks noGrp="1"/>
          </p:cNvSpPr>
          <p:nvPr>
            <p:ph type="sldNum" sz="quarter" idx="12"/>
          </p:nvPr>
        </p:nvSpPr>
        <p:spPr>
          <a:xfrm>
            <a:off x="1437664" y="798973"/>
            <a:ext cx="811019" cy="503578"/>
          </a:xfrm>
        </p:spPr>
        <p:txBody>
          <a:bodyPr/>
          <a:lstStyle/>
          <a:p>
            <a:fld id="{CFF32561-7F50-475C-A075-01159BCA708F}" type="slidenum">
              <a:rPr lang="he-IL" smtClean="0"/>
              <a:t>‹#›</a:t>
            </a:fld>
            <a:endParaRPr lang="he-IL"/>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4522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E599DFDF-612D-4BF7-8496-0A59CD828192}" type="datetimeFigureOut">
              <a:rPr lang="he-IL" smtClean="0"/>
              <a:t>כ"ח/אייר/תשפ"ה</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FF32561-7F50-475C-A075-01159BCA708F}" type="slidenum">
              <a:rPr lang="he-IL" smtClean="0"/>
              <a:t>‹#›</a:t>
            </a:fld>
            <a:endParaRPr lang="he-IL"/>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51753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E599DFDF-612D-4BF7-8496-0A59CD828192}" type="datetimeFigureOut">
              <a:rPr lang="he-IL" smtClean="0"/>
              <a:t>כ"ח/אייר/תשפ"ה</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FF32561-7F50-475C-A075-01159BCA708F}" type="slidenum">
              <a:rPr lang="he-IL" smtClean="0"/>
              <a:t>‹#›</a:t>
            </a:fld>
            <a:endParaRPr lang="he-IL"/>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03204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ncho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E599DFDF-612D-4BF7-8496-0A59CD828192}" type="datetimeFigureOut">
              <a:rPr lang="he-IL" smtClean="0"/>
              <a:t>כ"ח/אייר/תשפ"ה</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FF32561-7F50-475C-A075-01159BCA708F}" type="slidenum">
              <a:rPr lang="he-IL" smtClean="0"/>
              <a:t>‹#›</a:t>
            </a:fld>
            <a:endParaRPr lang="he-IL"/>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74752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E599DFDF-612D-4BF7-8496-0A59CD828192}" type="datetimeFigureOut">
              <a:rPr lang="he-IL" smtClean="0"/>
              <a:t>כ"ח/אייר/תשפ"ה</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FF32561-7F50-475C-A075-01159BCA708F}" type="slidenum">
              <a:rPr lang="he-IL" smtClean="0"/>
              <a:t>‹#›</a:t>
            </a:fld>
            <a:endParaRPr lang="he-IL"/>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84760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E599DFDF-612D-4BF7-8496-0A59CD828192}" type="datetimeFigureOut">
              <a:rPr lang="he-IL" smtClean="0"/>
              <a:t>כ"ח/אייר/תשפ"ה</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CFF32561-7F50-475C-A075-01159BCA708F}" type="slidenum">
              <a:rPr lang="he-IL" smtClean="0"/>
              <a:t>‹#›</a:t>
            </a:fld>
            <a:endParaRPr lang="he-IL"/>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873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1447191" y="2824269"/>
            <a:ext cx="4645152" cy="2644457"/>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6412362" y="2821491"/>
            <a:ext cx="4645152" cy="2637371"/>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E599DFDF-612D-4BF7-8496-0A59CD828192}" type="datetimeFigureOut">
              <a:rPr lang="he-IL" smtClean="0"/>
              <a:t>כ"ח/אייר/תשפ"ה</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CFF32561-7F50-475C-A075-01159BCA708F}" type="slidenum">
              <a:rPr lang="he-IL" smtClean="0"/>
              <a:t>‹#›</a:t>
            </a:fld>
            <a:endParaRPr lang="he-IL"/>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62389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E599DFDF-612D-4BF7-8496-0A59CD828192}" type="datetimeFigureOut">
              <a:rPr lang="he-IL" smtClean="0"/>
              <a:t>כ"ח/אייר/תשפ"ה</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CFF32561-7F50-475C-A075-01159BCA708F}" type="slidenum">
              <a:rPr lang="he-IL" smtClean="0"/>
              <a:t>‹#›</a:t>
            </a:fld>
            <a:endParaRPr lang="he-IL"/>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50548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99DFDF-612D-4BF7-8496-0A59CD828192}" type="datetimeFigureOut">
              <a:rPr lang="he-IL" smtClean="0"/>
              <a:t>כ"ח/אייר/תשפ"ה</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CFF32561-7F50-475C-A075-01159BCA708F}" type="slidenum">
              <a:rPr lang="he-IL" smtClean="0"/>
              <a:t>‹#›</a:t>
            </a:fld>
            <a:endParaRPr lang="he-IL"/>
          </a:p>
        </p:txBody>
      </p:sp>
    </p:spTree>
    <p:extLst>
      <p:ext uri="{BB962C8B-B14F-4D97-AF65-F5344CB8AC3E}">
        <p14:creationId xmlns:p14="http://schemas.microsoft.com/office/powerpoint/2010/main" val="511742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E599DFDF-612D-4BF7-8496-0A59CD828192}" type="datetimeFigureOut">
              <a:rPr lang="he-IL" smtClean="0"/>
              <a:t>כ"ח/אייר/תשפ"ה</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CFF32561-7F50-475C-A075-01159BCA708F}" type="slidenum">
              <a:rPr lang="he-IL" smtClean="0"/>
              <a:t>‹#›</a:t>
            </a:fld>
            <a:endParaRPr lang="he-IL"/>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50625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E599DFDF-612D-4BF7-8496-0A59CD828192}" type="datetimeFigureOut">
              <a:rPr lang="he-IL" smtClean="0"/>
              <a:t>כ"ח/אייר/תשפ"ה</a:t>
            </a:fld>
            <a:endParaRPr lang="he-IL"/>
          </a:p>
        </p:txBody>
      </p:sp>
      <p:sp>
        <p:nvSpPr>
          <p:cNvPr id="6" name="Footer Placeholder 5"/>
          <p:cNvSpPr>
            <a:spLocks noGrp="1"/>
          </p:cNvSpPr>
          <p:nvPr>
            <p:ph type="ftr" sz="quarter" idx="11"/>
          </p:nvPr>
        </p:nvSpPr>
        <p:spPr>
          <a:xfrm>
            <a:off x="1447382" y="318640"/>
            <a:ext cx="5541004" cy="320931"/>
          </a:xfrm>
        </p:spPr>
        <p:txBody>
          <a:bodyPr/>
          <a:lstStyle/>
          <a:p>
            <a:endParaRPr lang="he-IL"/>
          </a:p>
        </p:txBody>
      </p:sp>
      <p:sp>
        <p:nvSpPr>
          <p:cNvPr id="7" name="Slide Number Placeholder 6"/>
          <p:cNvSpPr>
            <a:spLocks noGrp="1"/>
          </p:cNvSpPr>
          <p:nvPr>
            <p:ph type="sldNum" sz="quarter" idx="12"/>
          </p:nvPr>
        </p:nvSpPr>
        <p:spPr/>
        <p:txBody>
          <a:bodyPr/>
          <a:lstStyle/>
          <a:p>
            <a:fld id="{CFF32561-7F50-475C-A075-01159BCA708F}" type="slidenum">
              <a:rPr lang="he-IL" smtClean="0"/>
              <a:t>‹#›</a:t>
            </a:fld>
            <a:endParaRPr lang="he-IL"/>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04331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E599DFDF-612D-4BF7-8496-0A59CD828192}" type="datetimeFigureOut">
              <a:rPr lang="he-IL" smtClean="0"/>
              <a:t>כ"ח/אייר/תשפ"ה</a:t>
            </a:fld>
            <a:endParaRPr lang="he-IL"/>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CFF32561-7F50-475C-A075-01159BCA708F}" type="slidenum">
              <a:rPr lang="he-IL" smtClean="0"/>
              <a:t>‹#›</a:t>
            </a:fld>
            <a:endParaRPr lang="he-IL"/>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86125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sy3kLF0xH8Y"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EC17D08F-2133-44A9-B28C-CB29928FA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0CC36881-E309-4C41-8B5B-203AADC15F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כותרת 1">
            <a:extLst>
              <a:ext uri="{FF2B5EF4-FFF2-40B4-BE49-F238E27FC236}">
                <a16:creationId xmlns:a16="http://schemas.microsoft.com/office/drawing/2014/main" id="{1282C868-D022-5CA2-5A22-C5EC29D7DA36}"/>
              </a:ext>
            </a:extLst>
          </p:cNvPr>
          <p:cNvSpPr>
            <a:spLocks noGrp="1"/>
          </p:cNvSpPr>
          <p:nvPr>
            <p:ph type="ctrTitle"/>
          </p:nvPr>
        </p:nvSpPr>
        <p:spPr>
          <a:xfrm>
            <a:off x="0" y="1116345"/>
            <a:ext cx="3684232" cy="2145244"/>
          </a:xfrm>
        </p:spPr>
        <p:txBody>
          <a:bodyPr>
            <a:normAutofit/>
          </a:bodyPr>
          <a:lstStyle/>
          <a:p>
            <a:pPr algn="r"/>
            <a:r>
              <a:rPr lang="he-IL" sz="3000" dirty="0"/>
              <a:t>על לבוש, אופנה והתחממות</a:t>
            </a:r>
            <a:br>
              <a:rPr lang="en-US" sz="3200" dirty="0"/>
            </a:br>
            <a:r>
              <a:rPr lang="he-IL" sz="3200" dirty="0"/>
              <a:t> </a:t>
            </a:r>
            <a:r>
              <a:rPr lang="he-IL" sz="1600" b="1" dirty="0"/>
              <a:t>קיץ תשפ"ב</a:t>
            </a:r>
            <a:br>
              <a:rPr lang="he-IL" sz="2500" dirty="0"/>
            </a:br>
            <a:br>
              <a:rPr lang="he-IL" sz="2500" dirty="0"/>
            </a:br>
            <a:r>
              <a:rPr lang="he-IL" sz="1600" dirty="0"/>
              <a:t>קהל היעד: תלמידים ברמה א-ב במסגרת 70%</a:t>
            </a:r>
          </a:p>
        </p:txBody>
      </p:sp>
      <p:sp>
        <p:nvSpPr>
          <p:cNvPr id="3" name="כותרת משנה 2">
            <a:extLst>
              <a:ext uri="{FF2B5EF4-FFF2-40B4-BE49-F238E27FC236}">
                <a16:creationId xmlns:a16="http://schemas.microsoft.com/office/drawing/2014/main" id="{03F0D17F-3A6E-C7A7-DD83-E455858BF271}"/>
              </a:ext>
            </a:extLst>
          </p:cNvPr>
          <p:cNvSpPr>
            <a:spLocks noGrp="1"/>
          </p:cNvSpPr>
          <p:nvPr>
            <p:ph type="subTitle" idx="1"/>
          </p:nvPr>
        </p:nvSpPr>
        <p:spPr>
          <a:xfrm>
            <a:off x="659302" y="3531204"/>
            <a:ext cx="2823919" cy="1610643"/>
          </a:xfrm>
        </p:spPr>
        <p:txBody>
          <a:bodyPr>
            <a:normAutofit/>
          </a:bodyPr>
          <a:lstStyle/>
          <a:p>
            <a:pPr algn="r"/>
            <a:r>
              <a:rPr lang="he-IL" sz="1600" dirty="0"/>
              <a:t>יוצרת היחידה: עינת נתיב</a:t>
            </a:r>
          </a:p>
        </p:txBody>
      </p:sp>
      <p:cxnSp>
        <p:nvCxnSpPr>
          <p:cNvPr id="20" name="Straight Connector 19">
            <a:extLst>
              <a:ext uri="{FF2B5EF4-FFF2-40B4-BE49-F238E27FC236}">
                <a16:creationId xmlns:a16="http://schemas.microsoft.com/office/drawing/2014/main" id="{84F2C6A8-7D46-49EA-860B-0F0B020843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9301" y="3528543"/>
            <a:ext cx="2823919" cy="0"/>
          </a:xfrm>
          <a:prstGeom prst="line">
            <a:avLst/>
          </a:prstGeom>
          <a:ln w="31750"/>
        </p:spPr>
        <p:style>
          <a:lnRef idx="3">
            <a:schemeClr val="accent1"/>
          </a:lnRef>
          <a:fillRef idx="0">
            <a:schemeClr val="accent1"/>
          </a:fillRef>
          <a:effectRef idx="2">
            <a:schemeClr val="accent1"/>
          </a:effectRef>
          <a:fontRef idx="minor">
            <a:schemeClr val="tx1"/>
          </a:fontRef>
        </p:style>
      </p:cxnSp>
      <p:grpSp>
        <p:nvGrpSpPr>
          <p:cNvPr id="22" name="Group 21">
            <a:extLst>
              <a:ext uri="{FF2B5EF4-FFF2-40B4-BE49-F238E27FC236}">
                <a16:creationId xmlns:a16="http://schemas.microsoft.com/office/drawing/2014/main" id="{AED92372-F778-4E96-9E90-4E63BAF3CA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979389" y="482171"/>
            <a:ext cx="7560115" cy="5149101"/>
            <a:chOff x="7463258" y="583365"/>
            <a:chExt cx="7560115" cy="5181928"/>
          </a:xfrm>
        </p:grpSpPr>
        <p:sp>
          <p:nvSpPr>
            <p:cNvPr id="23" name="Rectangle 22">
              <a:extLst>
                <a:ext uri="{FF2B5EF4-FFF2-40B4-BE49-F238E27FC236}">
                  <a16:creationId xmlns:a16="http://schemas.microsoft.com/office/drawing/2014/main" id="{EB4EC089-8B60-43F4-9BF5-1F0B0E398E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3258" y="583365"/>
              <a:ext cx="7560115"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1C0BAC91-1725-4E5A-92CE-F5A2EB066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76317" y="915807"/>
              <a:ext cx="692827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5" name="Picture 4" descr="תמונה שמכילה קולב בגדים, ארון, קולב, ניקוי יבש&#10;&#10;תוכן שנוצר על-ידי בינה מלאכותית עשוי להיות שגוי.">
            <a:extLst>
              <a:ext uri="{FF2B5EF4-FFF2-40B4-BE49-F238E27FC236}">
                <a16:creationId xmlns:a16="http://schemas.microsoft.com/office/drawing/2014/main" id="{A21E8438-EE0E-0DE1-239F-05B8AD1498AA}"/>
              </a:ext>
            </a:extLst>
          </p:cNvPr>
          <p:cNvPicPr>
            <a:picLocks noChangeAspect="1"/>
          </p:cNvPicPr>
          <p:nvPr/>
        </p:nvPicPr>
        <p:blipFill>
          <a:blip r:embed="rId2"/>
          <a:srcRect l="4295" r="4293"/>
          <a:stretch/>
        </p:blipFill>
        <p:spPr>
          <a:xfrm>
            <a:off x="4618374" y="1116345"/>
            <a:ext cx="6282919" cy="3866172"/>
          </a:xfrm>
          <a:prstGeom prst="rect">
            <a:avLst/>
          </a:prstGeom>
        </p:spPr>
      </p:pic>
      <p:pic>
        <p:nvPicPr>
          <p:cNvPr id="26" name="Picture 25">
            <a:extLst>
              <a:ext uri="{FF2B5EF4-FFF2-40B4-BE49-F238E27FC236}">
                <a16:creationId xmlns:a16="http://schemas.microsoft.com/office/drawing/2014/main" id="{4B61EBEC-D0CA-456C-98A6-EDA1AC9FB0D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8" name="Straight Connector 27">
            <a:extLst>
              <a:ext uri="{FF2B5EF4-FFF2-40B4-BE49-F238E27FC236}">
                <a16:creationId xmlns:a16="http://schemas.microsoft.com/office/drawing/2014/main" id="{718A71EB-D327-4458-85FB-26336B2BA01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8380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4DB5CAA-88AF-4B4A-68BF-42AC754ACF4F}"/>
              </a:ext>
            </a:extLst>
          </p:cNvPr>
          <p:cNvSpPr>
            <a:spLocks noGrp="1"/>
          </p:cNvSpPr>
          <p:nvPr>
            <p:ph type="title"/>
          </p:nvPr>
        </p:nvSpPr>
        <p:spPr/>
        <p:txBody>
          <a:bodyPr/>
          <a:lstStyle/>
          <a:p>
            <a:pPr algn="r"/>
            <a:r>
              <a:rPr lang="he-IL" dirty="0"/>
              <a:t>שאלה הכוללת אמצעי גרפי</a:t>
            </a:r>
          </a:p>
        </p:txBody>
      </p:sp>
      <p:pic>
        <p:nvPicPr>
          <p:cNvPr id="9" name="מציין מיקום תוכן 8">
            <a:extLst>
              <a:ext uri="{FF2B5EF4-FFF2-40B4-BE49-F238E27FC236}">
                <a16:creationId xmlns:a16="http://schemas.microsoft.com/office/drawing/2014/main" id="{788FF838-4C10-6A16-1A60-4757CA58754A}"/>
              </a:ext>
            </a:extLst>
          </p:cNvPr>
          <p:cNvPicPr>
            <a:picLocks noGrp="1" noChangeAspect="1"/>
          </p:cNvPicPr>
          <p:nvPr>
            <p:ph sz="half" idx="1"/>
          </p:nvPr>
        </p:nvPicPr>
        <p:blipFill>
          <a:blip r:embed="rId2"/>
          <a:stretch>
            <a:fillRect/>
          </a:stretch>
        </p:blipFill>
        <p:spPr>
          <a:xfrm>
            <a:off x="421058" y="380812"/>
            <a:ext cx="5674942" cy="5388077"/>
          </a:xfrm>
        </p:spPr>
      </p:pic>
      <p:sp>
        <p:nvSpPr>
          <p:cNvPr id="4" name="מציין מיקום תוכן 3">
            <a:extLst>
              <a:ext uri="{FF2B5EF4-FFF2-40B4-BE49-F238E27FC236}">
                <a16:creationId xmlns:a16="http://schemas.microsoft.com/office/drawing/2014/main" id="{71FB50B4-C93F-CF83-D0D9-FCA2E2CD73C2}"/>
              </a:ext>
            </a:extLst>
          </p:cNvPr>
          <p:cNvSpPr>
            <a:spLocks noGrp="1"/>
          </p:cNvSpPr>
          <p:nvPr>
            <p:ph sz="half" idx="2"/>
          </p:nvPr>
        </p:nvSpPr>
        <p:spPr/>
        <p:txBody>
          <a:bodyPr>
            <a:normAutofit/>
          </a:bodyPr>
          <a:lstStyle/>
          <a:p>
            <a:pPr marL="457200" indent="-457200">
              <a:buFont typeface="+mj-lt"/>
              <a:buAutoNum type="arabicPeriod" startAt="8"/>
            </a:pPr>
            <a:r>
              <a:rPr lang="he-IL" dirty="0"/>
              <a:t>לפניכם שני גרפים.</a:t>
            </a:r>
            <a:br>
              <a:rPr lang="en-US" dirty="0"/>
            </a:br>
            <a:r>
              <a:rPr lang="he-IL" dirty="0"/>
              <a:t>עיינו בהם, וענו על השאלה שלפניכם.</a:t>
            </a:r>
            <a:br>
              <a:rPr lang="en-US" dirty="0"/>
            </a:br>
            <a:r>
              <a:rPr lang="he-IL" dirty="0"/>
              <a:t>מה לדעתכם תהיה תגובתה של כותבת המאמר בנוגע למתואר בשני הגרפים? נמקו את תשובתכם.</a:t>
            </a:r>
            <a:br>
              <a:rPr lang="en-US" dirty="0"/>
            </a:br>
            <a:r>
              <a:rPr lang="he-IL" dirty="0"/>
              <a:t>________________________________________________________________________________________________________________</a:t>
            </a:r>
          </a:p>
        </p:txBody>
      </p:sp>
    </p:spTree>
    <p:extLst>
      <p:ext uri="{BB962C8B-B14F-4D97-AF65-F5344CB8AC3E}">
        <p14:creationId xmlns:p14="http://schemas.microsoft.com/office/powerpoint/2010/main" val="1431278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758C736-2A31-8FC4-FDFA-2AB8125F8390}"/>
              </a:ext>
            </a:extLst>
          </p:cNvPr>
          <p:cNvSpPr>
            <a:spLocks noGrp="1"/>
          </p:cNvSpPr>
          <p:nvPr>
            <p:ph type="title"/>
          </p:nvPr>
        </p:nvSpPr>
        <p:spPr/>
        <p:txBody>
          <a:bodyPr/>
          <a:lstStyle/>
          <a:p>
            <a:pPr algn="ctr"/>
            <a:r>
              <a:rPr lang="he-IL" dirty="0"/>
              <a:t>שאלת מיזוג טקסטים</a:t>
            </a:r>
          </a:p>
        </p:txBody>
      </p:sp>
      <p:sp>
        <p:nvSpPr>
          <p:cNvPr id="3" name="מציין מיקום תוכן 2">
            <a:extLst>
              <a:ext uri="{FF2B5EF4-FFF2-40B4-BE49-F238E27FC236}">
                <a16:creationId xmlns:a16="http://schemas.microsoft.com/office/drawing/2014/main" id="{6E595A95-0AA7-4B9E-FBAD-9660720268E0}"/>
              </a:ext>
            </a:extLst>
          </p:cNvPr>
          <p:cNvSpPr>
            <a:spLocks noGrp="1"/>
          </p:cNvSpPr>
          <p:nvPr>
            <p:ph idx="1"/>
          </p:nvPr>
        </p:nvSpPr>
        <p:spPr/>
        <p:txBody>
          <a:bodyPr/>
          <a:lstStyle/>
          <a:p>
            <a:pPr marL="457200" indent="-457200">
              <a:buFont typeface="+mj-lt"/>
              <a:buAutoNum type="arabicPeriod" startAt="9"/>
            </a:pPr>
            <a:r>
              <a:rPr lang="he-IL" dirty="0"/>
              <a:t>על פי שני הטקסטים שקראתם, סכמו את הסיבות שבגללן הצריכה בעולם הולכת וגדלה, והציגו כיצד רכישת מוצרים בחנויות יד שנייה יכולה לסייע בצמצום הנזקים הסביבתיים שתעשיית האופנה גורמת בעשורים האחרונים?</a:t>
            </a:r>
          </a:p>
          <a:p>
            <a:pPr marL="0" indent="0">
              <a:buNone/>
            </a:pPr>
            <a:r>
              <a:rPr lang="he-IL" dirty="0"/>
              <a:t>      הקפידו על דרכי מסירה מקובלות ועל אזכור מקורות המידע בתוך הסיכום ובסופו וכּתבו בהיקף</a:t>
            </a:r>
            <a:br>
              <a:rPr lang="en-US" dirty="0"/>
            </a:br>
            <a:r>
              <a:rPr lang="he-IL" dirty="0"/>
              <a:t>      של כ־150 מילים.</a:t>
            </a:r>
          </a:p>
        </p:txBody>
      </p:sp>
    </p:spTree>
    <p:extLst>
      <p:ext uri="{BB962C8B-B14F-4D97-AF65-F5344CB8AC3E}">
        <p14:creationId xmlns:p14="http://schemas.microsoft.com/office/powerpoint/2010/main" val="3496661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CFC0EA9-1480-9444-BEAD-8BCEB0BDB97D}"/>
              </a:ext>
            </a:extLst>
          </p:cNvPr>
          <p:cNvSpPr>
            <a:spLocks noGrp="1"/>
          </p:cNvSpPr>
          <p:nvPr>
            <p:ph type="title"/>
          </p:nvPr>
        </p:nvSpPr>
        <p:spPr/>
        <p:txBody>
          <a:bodyPr/>
          <a:lstStyle/>
          <a:p>
            <a:pPr algn="ctr"/>
            <a:r>
              <a:rPr lang="he-IL" dirty="0"/>
              <a:t>תוצר יצירתי - פוסטר</a:t>
            </a:r>
          </a:p>
        </p:txBody>
      </p:sp>
      <p:sp>
        <p:nvSpPr>
          <p:cNvPr id="3" name="מציין מיקום תוכן 2">
            <a:extLst>
              <a:ext uri="{FF2B5EF4-FFF2-40B4-BE49-F238E27FC236}">
                <a16:creationId xmlns:a16="http://schemas.microsoft.com/office/drawing/2014/main" id="{D2C8A9AF-82DB-46C1-2814-53AE85AAB6EE}"/>
              </a:ext>
            </a:extLst>
          </p:cNvPr>
          <p:cNvSpPr>
            <a:spLocks noGrp="1"/>
          </p:cNvSpPr>
          <p:nvPr>
            <p:ph idx="1"/>
          </p:nvPr>
        </p:nvSpPr>
        <p:spPr/>
        <p:txBody>
          <a:bodyPr>
            <a:normAutofit fontScale="85000" lnSpcReduction="20000"/>
          </a:bodyPr>
          <a:lstStyle/>
          <a:p>
            <a:r>
              <a:rPr lang="he-IL" sz="2200" dirty="0"/>
              <a:t>הכינו פוסטר בנושא "קניית בגדים בחנויות יד שנייה"</a:t>
            </a:r>
            <a:r>
              <a:rPr lang="en-US" sz="2200" dirty="0"/>
              <a:t>.</a:t>
            </a:r>
          </a:p>
          <a:p>
            <a:pPr marL="0" indent="0">
              <a:buNone/>
            </a:pPr>
            <a:br>
              <a:rPr lang="en-US" sz="2200" dirty="0"/>
            </a:br>
            <a:r>
              <a:rPr lang="he-IL" sz="2200" dirty="0"/>
              <a:t>תוכן הפוסטר:</a:t>
            </a:r>
            <a:br>
              <a:rPr lang="en-US" sz="2200" dirty="0"/>
            </a:br>
            <a:r>
              <a:rPr lang="he-IL" sz="2600" dirty="0"/>
              <a:t>👕 כותרת מרכזית</a:t>
            </a:r>
            <a:br>
              <a:rPr lang="en-US" sz="2600" dirty="0"/>
            </a:br>
            <a:r>
              <a:rPr lang="he-IL" sz="2600" dirty="0"/>
              <a:t>💡 </a:t>
            </a:r>
            <a:r>
              <a:rPr lang="en-US" sz="2600" dirty="0"/>
              <a:t> </a:t>
            </a:r>
            <a:r>
              <a:rPr lang="he-IL" sz="2600" dirty="0"/>
              <a:t>טיפים לקנייה חכמה - איך לבחור בגדים איכותיים בחנויות יד שנייה</a:t>
            </a:r>
            <a:r>
              <a:rPr lang="en-US" sz="2600" dirty="0"/>
              <a:t>?</a:t>
            </a:r>
            <a:br>
              <a:rPr lang="en-US" sz="2600" dirty="0"/>
            </a:br>
            <a:r>
              <a:rPr lang="he-IL" sz="2600" dirty="0"/>
              <a:t>      או</a:t>
            </a:r>
            <a:br>
              <a:rPr lang="en-US" sz="2600" dirty="0"/>
            </a:br>
            <a:r>
              <a:rPr lang="he-IL" sz="2600" dirty="0"/>
              <a:t>      עובדות חשובות שלא ידעתם על תעשיית האופנה.</a:t>
            </a:r>
            <a:br>
              <a:rPr lang="en-US" sz="2600" dirty="0"/>
            </a:br>
            <a:br>
              <a:rPr lang="en-US" dirty="0"/>
            </a:br>
            <a:endParaRPr lang="he-IL" dirty="0"/>
          </a:p>
          <a:p>
            <a:r>
              <a:rPr lang="he-IL" dirty="0"/>
              <a:t>הפוסטר יכול להיות מוחשי (מודפס ותלוי בכיתה) או דיגיטלי (לשיתוף ברשתות החברתיות/מצגת).</a:t>
            </a:r>
          </a:p>
        </p:txBody>
      </p:sp>
    </p:spTree>
    <p:extLst>
      <p:ext uri="{BB962C8B-B14F-4D97-AF65-F5344CB8AC3E}">
        <p14:creationId xmlns:p14="http://schemas.microsoft.com/office/powerpoint/2010/main" val="2486474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74CD41-C0EF-A86A-64E6-F3FA1B77BE72}"/>
            </a:ext>
          </a:extLst>
        </p:cNvPr>
        <p:cNvGrpSpPr/>
        <p:nvPr/>
      </p:nvGrpSpPr>
      <p:grpSpPr>
        <a:xfrm>
          <a:off x="0" y="0"/>
          <a:ext cx="0" cy="0"/>
          <a:chOff x="0" y="0"/>
          <a:chExt cx="0" cy="0"/>
        </a:xfrm>
      </p:grpSpPr>
      <p:sp>
        <p:nvSpPr>
          <p:cNvPr id="2" name="כותרת 1">
            <a:extLst>
              <a:ext uri="{FF2B5EF4-FFF2-40B4-BE49-F238E27FC236}">
                <a16:creationId xmlns:a16="http://schemas.microsoft.com/office/drawing/2014/main" id="{7E3FD42D-F3E5-5751-AB76-EF163EA3D12C}"/>
              </a:ext>
            </a:extLst>
          </p:cNvPr>
          <p:cNvSpPr>
            <a:spLocks noGrp="1"/>
          </p:cNvSpPr>
          <p:nvPr>
            <p:ph type="title"/>
          </p:nvPr>
        </p:nvSpPr>
        <p:spPr>
          <a:xfrm>
            <a:off x="1522600" y="795641"/>
            <a:ext cx="9603275" cy="1049235"/>
          </a:xfrm>
        </p:spPr>
        <p:txBody>
          <a:bodyPr/>
          <a:lstStyle/>
          <a:p>
            <a:pPr algn="ctr"/>
            <a:r>
              <a:rPr lang="he-IL" b="1" dirty="0"/>
              <a:t>נספח - תשובון</a:t>
            </a:r>
          </a:p>
        </p:txBody>
      </p:sp>
    </p:spTree>
    <p:extLst>
      <p:ext uri="{BB962C8B-B14F-4D97-AF65-F5344CB8AC3E}">
        <p14:creationId xmlns:p14="http://schemas.microsoft.com/office/powerpoint/2010/main" val="3139431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CA9908-76DD-F9E1-F59C-CAE414B3BFEC}"/>
            </a:ext>
          </a:extLst>
        </p:cNvPr>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CA467A76-5585-2FFA-01AC-7C4776668F96}"/>
              </a:ext>
            </a:extLst>
          </p:cNvPr>
          <p:cNvSpPr>
            <a:spLocks noGrp="1"/>
          </p:cNvSpPr>
          <p:nvPr>
            <p:ph idx="1"/>
          </p:nvPr>
        </p:nvSpPr>
        <p:spPr/>
        <p:txBody>
          <a:bodyPr>
            <a:normAutofit fontScale="85000" lnSpcReduction="20000"/>
          </a:bodyPr>
          <a:lstStyle/>
          <a:p>
            <a:pPr marL="514350" indent="-514350">
              <a:buFont typeface="+mj-lt"/>
              <a:buAutoNum type="arabicPeriod"/>
            </a:pPr>
            <a:r>
              <a:rPr lang="he-IL" dirty="0"/>
              <a:t>על פי פסקה א, מדוע אנשים ממשיכים לקנות בגדים רבים למרות הנזק הסביבתי שהם גורמים?</a:t>
            </a:r>
            <a:br>
              <a:rPr lang="en-US" dirty="0"/>
            </a:br>
            <a:r>
              <a:rPr lang="he-IL" dirty="0">
                <a:solidFill>
                  <a:srgbClr val="0070C0"/>
                </a:solidFill>
                <a:cs typeface="Guttman Yad-Brush" panose="02010401010101010101" pitchFamily="2" charset="-79"/>
              </a:rPr>
              <a:t>אנשים ממשיכים לקנות בגדים בגלל מבצעי מכירות, כגון "יום הרווקים הסינים". נוסף על כך התקשורת מעודדת את האנשים לקנות בלי לבדוק אם הם באמת צריכים את המוצר שהם קונים.</a:t>
            </a:r>
            <a:endParaRPr lang="he-IL" dirty="0">
              <a:solidFill>
                <a:srgbClr val="0070C0"/>
              </a:solidFill>
            </a:endParaRPr>
          </a:p>
          <a:p>
            <a:pPr marL="514350" indent="-514350">
              <a:buFont typeface="+mj-lt"/>
              <a:buAutoNum type="arabicPeriod"/>
            </a:pPr>
            <a:r>
              <a:rPr lang="he-IL" dirty="0"/>
              <a:t>על פי פסקה ג, כיצד תעשיית האופנה תורמת לזיהום הסביבה? </a:t>
            </a:r>
            <a:br>
              <a:rPr lang="en-US" dirty="0"/>
            </a:br>
            <a:r>
              <a:rPr lang="he-IL" dirty="0"/>
              <a:t>ציינו </a:t>
            </a:r>
            <a:r>
              <a:rPr lang="he-IL" b="1" u="sng" dirty="0"/>
              <a:t>שני</a:t>
            </a:r>
            <a:r>
              <a:rPr lang="he-IL" dirty="0"/>
              <a:t> גורמים מתוך הטקסט. </a:t>
            </a:r>
            <a:r>
              <a:rPr lang="he-IL" dirty="0">
                <a:solidFill>
                  <a:srgbClr val="0070C0"/>
                </a:solidFill>
                <a:cs typeface="Guttman Yad-Brush" panose="02010401010101010101" pitchFamily="2" charset="-79"/>
              </a:rPr>
              <a:t>(על התלמיד לציין שניים מתוך שלושת הגורמים)</a:t>
            </a:r>
            <a:br>
              <a:rPr lang="en-US" dirty="0">
                <a:solidFill>
                  <a:srgbClr val="0070C0"/>
                </a:solidFill>
                <a:cs typeface="Guttman Yad-Brush" panose="02010401010101010101" pitchFamily="2" charset="-79"/>
              </a:rPr>
            </a:br>
            <a:r>
              <a:rPr lang="he-IL" dirty="0">
                <a:solidFill>
                  <a:srgbClr val="0070C0"/>
                </a:solidFill>
                <a:cs typeface="Guttman Yad-Brush" panose="02010401010101010101" pitchFamily="2" charset="-79"/>
              </a:rPr>
              <a:t>א. זיהום מים – תעשיית הבגדים גורמת לזיהום המים, והיא נחשבת למזהם המים השני בהיקפו בעולם.</a:t>
            </a:r>
            <a:br>
              <a:rPr lang="en-US" dirty="0">
                <a:solidFill>
                  <a:srgbClr val="0070C0"/>
                </a:solidFill>
                <a:cs typeface="Guttman Yad-Brush" panose="02010401010101010101" pitchFamily="2" charset="-79"/>
              </a:rPr>
            </a:br>
            <a:r>
              <a:rPr lang="he-IL" dirty="0">
                <a:solidFill>
                  <a:srgbClr val="0070C0"/>
                </a:solidFill>
                <a:cs typeface="Guttman Yad-Brush" panose="02010401010101010101" pitchFamily="2" charset="-79"/>
              </a:rPr>
              <a:t>ב. פליטת פחמן דו חמצני – תעשיית האופנה אחראית לכ-20% מפליטת הפחמן הדו-חמצני בעולם שתורם להתחממות הגלובלית.</a:t>
            </a:r>
            <a:br>
              <a:rPr lang="en-US" dirty="0">
                <a:solidFill>
                  <a:srgbClr val="0070C0"/>
                </a:solidFill>
                <a:cs typeface="Guttman Yad-Brush" panose="02010401010101010101" pitchFamily="2" charset="-79"/>
              </a:rPr>
            </a:br>
            <a:r>
              <a:rPr lang="he-IL" dirty="0">
                <a:solidFill>
                  <a:srgbClr val="0070C0"/>
                </a:solidFill>
                <a:cs typeface="Guttman Yad-Brush" panose="02010401010101010101" pitchFamily="2" charset="-79"/>
              </a:rPr>
              <a:t>ג. ייצור פסולת – זריקה או שריפה של בדים בכמות גדולה, ופירוק הפסולת גורם לפליטת גזי חממה המזיקים לסביבה. </a:t>
            </a:r>
            <a:endParaRPr lang="he-IL" dirty="0">
              <a:solidFill>
                <a:srgbClr val="0070C0"/>
              </a:solidFill>
            </a:endParaRPr>
          </a:p>
        </p:txBody>
      </p:sp>
      <p:sp>
        <p:nvSpPr>
          <p:cNvPr id="4" name="כותרת 1">
            <a:extLst>
              <a:ext uri="{FF2B5EF4-FFF2-40B4-BE49-F238E27FC236}">
                <a16:creationId xmlns:a16="http://schemas.microsoft.com/office/drawing/2014/main" id="{57313D55-EA33-F9F4-10E1-6737CD808965}"/>
              </a:ext>
            </a:extLst>
          </p:cNvPr>
          <p:cNvSpPr txBox="1">
            <a:spLocks/>
          </p:cNvSpPr>
          <p:nvPr/>
        </p:nvSpPr>
        <p:spPr>
          <a:xfrm>
            <a:off x="1451579" y="626966"/>
            <a:ext cx="9603275" cy="1049235"/>
          </a:xfrm>
          <a:prstGeom prst="rect">
            <a:avLst/>
          </a:prstGeom>
        </p:spPr>
        <p:txBody>
          <a:bodyPr vert="horz" lIns="91440" tIns="45720" rIns="91440" bIns="45720" rtlCol="0" anchor="t">
            <a:normAutofit fontScale="82500" lnSpcReduction="20000"/>
          </a:bodyPr>
          <a:lstStyle>
            <a:lvl1pPr algn="l"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lnSpc>
                <a:spcPct val="150000"/>
              </a:lnSpc>
            </a:pPr>
            <a:r>
              <a:rPr lang="he-IL" sz="2700" dirty="0"/>
              <a:t>שאלות העוסקות במיומנויות הבנת הנקרא</a:t>
            </a:r>
            <a:br>
              <a:rPr lang="en-US" dirty="0"/>
            </a:br>
            <a:r>
              <a:rPr lang="he-IL" b="1" dirty="0"/>
              <a:t>על לבוש, אופנה והתחממות / ד"ר אסף רוזנטל</a:t>
            </a:r>
          </a:p>
        </p:txBody>
      </p:sp>
    </p:spTree>
    <p:extLst>
      <p:ext uri="{BB962C8B-B14F-4D97-AF65-F5344CB8AC3E}">
        <p14:creationId xmlns:p14="http://schemas.microsoft.com/office/powerpoint/2010/main" val="531097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1490684-200A-0F36-5FD1-629F78ABB90F}"/>
              </a:ext>
            </a:extLst>
          </p:cNvPr>
          <p:cNvSpPr>
            <a:spLocks noGrp="1"/>
          </p:cNvSpPr>
          <p:nvPr>
            <p:ph type="title"/>
          </p:nvPr>
        </p:nvSpPr>
        <p:spPr/>
        <p:txBody>
          <a:bodyPr/>
          <a:lstStyle/>
          <a:p>
            <a:pPr algn="ctr"/>
            <a:r>
              <a:rPr lang="he-IL" dirty="0"/>
              <a:t>שאלות העוסקות במיומנויות הבנת הנקרא </a:t>
            </a:r>
            <a:r>
              <a:rPr lang="he-IL" sz="2400" dirty="0"/>
              <a:t>(המשך)</a:t>
            </a:r>
          </a:p>
        </p:txBody>
      </p:sp>
      <p:sp>
        <p:nvSpPr>
          <p:cNvPr id="3" name="מציין מיקום תוכן 2">
            <a:extLst>
              <a:ext uri="{FF2B5EF4-FFF2-40B4-BE49-F238E27FC236}">
                <a16:creationId xmlns:a16="http://schemas.microsoft.com/office/drawing/2014/main" id="{C420949E-72C8-02D1-A5DD-89AC6275F491}"/>
              </a:ext>
            </a:extLst>
          </p:cNvPr>
          <p:cNvSpPr>
            <a:spLocks noGrp="1"/>
          </p:cNvSpPr>
          <p:nvPr>
            <p:ph idx="1"/>
          </p:nvPr>
        </p:nvSpPr>
        <p:spPr/>
        <p:txBody>
          <a:bodyPr>
            <a:normAutofit/>
          </a:bodyPr>
          <a:lstStyle/>
          <a:p>
            <a:pPr marL="514350" indent="-514350">
              <a:lnSpc>
                <a:spcPct val="160000"/>
              </a:lnSpc>
              <a:buFont typeface="+mj-lt"/>
              <a:buAutoNum type="arabicPeriod" startAt="3"/>
            </a:pPr>
            <a:r>
              <a:rPr lang="he-IL" dirty="0"/>
              <a:t>בפסקה ו כתוב: "יצרנים בתעשייה זו צריכים לקבל עליהם אחריות ולשנות את שיטת הייצור". כִִּתבו מהם הפתרונות לשמירה על איכות הסביבה לפי פסקה זו?</a:t>
            </a:r>
            <a:br>
              <a:rPr lang="en-US" dirty="0"/>
            </a:br>
            <a:r>
              <a:rPr lang="he-IL" dirty="0">
                <a:solidFill>
                  <a:srgbClr val="0070C0"/>
                </a:solidFill>
                <a:latin typeface="Guttman Yad-Brush" panose="02010401010101010101" pitchFamily="2" charset="-79"/>
                <a:cs typeface="Guttman Yad-Brush" panose="02010401010101010101" pitchFamily="2" charset="-79"/>
              </a:rPr>
              <a:t>א. שימוש בחומרים שאינם מזיקים לסביבה.</a:t>
            </a:r>
            <a:br>
              <a:rPr lang="en-US" dirty="0">
                <a:solidFill>
                  <a:srgbClr val="0070C0"/>
                </a:solidFill>
                <a:latin typeface="Guttman Yad-Brush" panose="02010401010101010101" pitchFamily="2" charset="-79"/>
                <a:cs typeface="Guttman Yad-Brush" panose="02010401010101010101" pitchFamily="2" charset="-79"/>
              </a:rPr>
            </a:br>
            <a:r>
              <a:rPr lang="he-IL" dirty="0">
                <a:solidFill>
                  <a:srgbClr val="0070C0"/>
                </a:solidFill>
                <a:latin typeface="Guttman Yad-Brush" panose="02010401010101010101" pitchFamily="2" charset="-79"/>
                <a:cs typeface="Guttman Yad-Brush" panose="02010401010101010101" pitchFamily="2" charset="-79"/>
              </a:rPr>
              <a:t>ב. צביעת בדים ללא מים.</a:t>
            </a:r>
            <a:br>
              <a:rPr lang="en-US" dirty="0">
                <a:solidFill>
                  <a:srgbClr val="0070C0"/>
                </a:solidFill>
                <a:latin typeface="Guttman Yad-Brush" panose="02010401010101010101" pitchFamily="2" charset="-79"/>
                <a:cs typeface="Guttman Yad-Brush" panose="02010401010101010101" pitchFamily="2" charset="-79"/>
              </a:rPr>
            </a:br>
            <a:r>
              <a:rPr lang="he-IL" dirty="0">
                <a:solidFill>
                  <a:srgbClr val="0070C0"/>
                </a:solidFill>
                <a:latin typeface="Guttman Yad-Brush" panose="02010401010101010101" pitchFamily="2" charset="-79"/>
                <a:cs typeface="Guttman Yad-Brush" panose="02010401010101010101" pitchFamily="2" charset="-79"/>
              </a:rPr>
              <a:t>ג. שימוש בשאריות הבגדים כדי לייצר בגדים חדשים.</a:t>
            </a:r>
            <a:br>
              <a:rPr lang="en-US" dirty="0"/>
            </a:br>
            <a:endParaRPr lang="he-IL" dirty="0"/>
          </a:p>
          <a:p>
            <a:endParaRPr lang="he-IL" dirty="0"/>
          </a:p>
        </p:txBody>
      </p:sp>
    </p:spTree>
    <p:extLst>
      <p:ext uri="{BB962C8B-B14F-4D97-AF65-F5344CB8AC3E}">
        <p14:creationId xmlns:p14="http://schemas.microsoft.com/office/powerpoint/2010/main" val="3265006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6883DB-55CE-9531-7137-3B708CD104FB}"/>
            </a:ext>
          </a:extLst>
        </p:cNvPr>
        <p:cNvGrpSpPr/>
        <p:nvPr/>
      </p:nvGrpSpPr>
      <p:grpSpPr>
        <a:xfrm>
          <a:off x="0" y="0"/>
          <a:ext cx="0" cy="0"/>
          <a:chOff x="0" y="0"/>
          <a:chExt cx="0" cy="0"/>
        </a:xfrm>
      </p:grpSpPr>
      <p:sp>
        <p:nvSpPr>
          <p:cNvPr id="2" name="כותרת 1">
            <a:extLst>
              <a:ext uri="{FF2B5EF4-FFF2-40B4-BE49-F238E27FC236}">
                <a16:creationId xmlns:a16="http://schemas.microsoft.com/office/drawing/2014/main" id="{A711C88F-F742-01CF-4A5B-7674E756AEF7}"/>
              </a:ext>
            </a:extLst>
          </p:cNvPr>
          <p:cNvSpPr>
            <a:spLocks noGrp="1"/>
          </p:cNvSpPr>
          <p:nvPr>
            <p:ph type="title"/>
          </p:nvPr>
        </p:nvSpPr>
        <p:spPr/>
        <p:txBody>
          <a:bodyPr/>
          <a:lstStyle/>
          <a:p>
            <a:pPr algn="ctr"/>
            <a:r>
              <a:rPr lang="he-IL" dirty="0"/>
              <a:t>שאלות העוסקות במיומנויות הבנת הנקרא </a:t>
            </a:r>
            <a:r>
              <a:rPr lang="he-IL" sz="2400" dirty="0"/>
              <a:t>(המשך)</a:t>
            </a:r>
          </a:p>
        </p:txBody>
      </p:sp>
      <p:sp>
        <p:nvSpPr>
          <p:cNvPr id="3" name="מציין מיקום תוכן 2">
            <a:extLst>
              <a:ext uri="{FF2B5EF4-FFF2-40B4-BE49-F238E27FC236}">
                <a16:creationId xmlns:a16="http://schemas.microsoft.com/office/drawing/2014/main" id="{A247CC32-887B-5D0B-01B4-213B357D972E}"/>
              </a:ext>
            </a:extLst>
          </p:cNvPr>
          <p:cNvSpPr>
            <a:spLocks noGrp="1"/>
          </p:cNvSpPr>
          <p:nvPr>
            <p:ph idx="1"/>
          </p:nvPr>
        </p:nvSpPr>
        <p:spPr/>
        <p:txBody>
          <a:bodyPr>
            <a:normAutofit fontScale="77500" lnSpcReduction="20000"/>
          </a:bodyPr>
          <a:lstStyle/>
          <a:p>
            <a:pPr marL="514350" indent="-514350">
              <a:buFont typeface="+mj-lt"/>
              <a:buAutoNum type="arabicPeriod" startAt="4"/>
            </a:pPr>
            <a:r>
              <a:rPr lang="he-IL" dirty="0"/>
              <a:t>א. בפסקה ט מציע הכותב פתרון לבעיה. </a:t>
            </a:r>
            <a:br>
              <a:rPr lang="en-US" dirty="0"/>
            </a:br>
            <a:r>
              <a:rPr lang="he-IL" dirty="0"/>
              <a:t>מהו הפתרון המופיע בפסקה זו? </a:t>
            </a:r>
            <a:br>
              <a:rPr lang="en-US" dirty="0"/>
            </a:br>
            <a:r>
              <a:rPr lang="he-IL" dirty="0">
                <a:solidFill>
                  <a:srgbClr val="0070C0"/>
                </a:solidFill>
                <a:cs typeface="Guttman Yad-Brush" panose="02010401010101010101" pitchFamily="2" charset="-79"/>
              </a:rPr>
              <a:t>שינוי הרגלי הצריכה של הקונים, כלומר יש לחנך את הקונים לצמצם את הקניות שלהם</a:t>
            </a:r>
            <a:r>
              <a:rPr lang="en-US" dirty="0">
                <a:solidFill>
                  <a:srgbClr val="0070C0"/>
                </a:solidFill>
                <a:cs typeface="Guttman Yad-Brush" panose="02010401010101010101" pitchFamily="2" charset="-79"/>
              </a:rPr>
              <a:t>  </a:t>
            </a:r>
            <a:r>
              <a:rPr lang="he-IL" dirty="0">
                <a:solidFill>
                  <a:srgbClr val="0070C0"/>
                </a:solidFill>
                <a:cs typeface="Guttman Yad-Brush" panose="02010401010101010101" pitchFamily="2" charset="-79"/>
              </a:rPr>
              <a:t>ולהרגיל אותם לחשוב לפני שהם קונים מוצר מסוים אם הם באמת צריכים אותו.  </a:t>
            </a:r>
            <a:br>
              <a:rPr lang="en-US" dirty="0"/>
            </a:br>
            <a:endParaRPr lang="he-IL" dirty="0"/>
          </a:p>
          <a:p>
            <a:pPr marL="0" indent="0">
              <a:buNone/>
            </a:pPr>
            <a:r>
              <a:rPr lang="he-IL" dirty="0"/>
              <a:t>       ב. כִּתבו מה דעתכם על פתרון זה? נמקו את תשובתכם.</a:t>
            </a:r>
            <a:br>
              <a:rPr lang="en-US" dirty="0"/>
            </a:br>
            <a:r>
              <a:rPr lang="he-IL" dirty="0"/>
              <a:t>       </a:t>
            </a:r>
            <a:r>
              <a:rPr lang="he-IL" dirty="0">
                <a:solidFill>
                  <a:srgbClr val="0070C0"/>
                </a:solidFill>
                <a:latin typeface="Guttman Yad-Brush" panose="02010401010101010101" pitchFamily="2" charset="-79"/>
                <a:cs typeface="Guttman Yad-Brush" panose="02010401010101010101" pitchFamily="2" charset="-79"/>
              </a:rPr>
              <a:t>בעד: </a:t>
            </a:r>
            <a:br>
              <a:rPr lang="en-US" dirty="0">
                <a:solidFill>
                  <a:srgbClr val="0070C0"/>
                </a:solidFill>
                <a:latin typeface="Guttman Yad-Brush" panose="02010401010101010101" pitchFamily="2" charset="-79"/>
                <a:cs typeface="Guttman Yad-Brush" panose="02010401010101010101" pitchFamily="2" charset="-79"/>
              </a:rPr>
            </a:br>
            <a:r>
              <a:rPr lang="he-IL" dirty="0">
                <a:solidFill>
                  <a:srgbClr val="0070C0"/>
                </a:solidFill>
                <a:latin typeface="Guttman Yad-Brush" panose="02010401010101010101" pitchFamily="2" charset="-79"/>
                <a:cs typeface="Guttman Yad-Brush" panose="02010401010101010101" pitchFamily="2" charset="-79"/>
              </a:rPr>
              <a:t>    הפחתת צריכה תוביל לייצור בגדים קטן יותר / אנשים יחסכו כסף בכך שלא יקנו בגדים       מיותרים</a:t>
            </a:r>
            <a:r>
              <a:rPr lang="en-US" dirty="0">
                <a:solidFill>
                  <a:srgbClr val="0070C0"/>
                </a:solidFill>
                <a:latin typeface="Guttman Yad-Brush" panose="02010401010101010101" pitchFamily="2" charset="-79"/>
                <a:cs typeface="Guttman Yad-Brush" panose="02010401010101010101" pitchFamily="2" charset="-79"/>
              </a:rPr>
              <a:t>/</a:t>
            </a:r>
            <a:br>
              <a:rPr lang="en-US" dirty="0">
                <a:solidFill>
                  <a:srgbClr val="0070C0"/>
                </a:solidFill>
                <a:latin typeface="Guttman Yad-Brush" panose="02010401010101010101" pitchFamily="2" charset="-79"/>
                <a:cs typeface="Guttman Yad-Brush" panose="02010401010101010101" pitchFamily="2" charset="-79"/>
              </a:rPr>
            </a:br>
            <a:r>
              <a:rPr lang="he-IL" dirty="0">
                <a:solidFill>
                  <a:srgbClr val="0070C0"/>
                </a:solidFill>
                <a:latin typeface="Guttman Yad-Brush" panose="02010401010101010101" pitchFamily="2" charset="-79"/>
                <a:cs typeface="Guttman Yad-Brush" panose="02010401010101010101" pitchFamily="2" charset="-79"/>
              </a:rPr>
              <a:t>   נגד:</a:t>
            </a:r>
            <a:br>
              <a:rPr lang="en-US" dirty="0">
                <a:solidFill>
                  <a:srgbClr val="0070C0"/>
                </a:solidFill>
                <a:latin typeface="Guttman Yad-Brush" panose="02010401010101010101" pitchFamily="2" charset="-79"/>
                <a:cs typeface="Guttman Yad-Brush" panose="02010401010101010101" pitchFamily="2" charset="-79"/>
              </a:rPr>
            </a:br>
            <a:r>
              <a:rPr lang="he-IL" dirty="0">
                <a:solidFill>
                  <a:srgbClr val="0070C0"/>
                </a:solidFill>
                <a:latin typeface="Guttman Yad-Brush" panose="02010401010101010101" pitchFamily="2" charset="-79"/>
                <a:cs typeface="Guttman Yad-Brush" panose="02010401010101010101" pitchFamily="2" charset="-79"/>
              </a:rPr>
              <a:t>   התרבות היום מעודדת קניות רבות, ולכן לא ניתן יהיה לחנך את בני הנוער לקנות פחות /   אנשים נהנים לגוון את ההופעה שלהם, ולכן יהיה קשה לשכנע אותם לקנות פחות. </a:t>
            </a:r>
            <a:br>
              <a:rPr lang="en-US" dirty="0"/>
            </a:br>
            <a:endParaRPr lang="he-IL" dirty="0"/>
          </a:p>
          <a:p>
            <a:endParaRPr lang="he-IL" dirty="0"/>
          </a:p>
        </p:txBody>
      </p:sp>
    </p:spTree>
    <p:extLst>
      <p:ext uri="{BB962C8B-B14F-4D97-AF65-F5344CB8AC3E}">
        <p14:creationId xmlns:p14="http://schemas.microsoft.com/office/powerpoint/2010/main" val="8403960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5EDA00-8341-D3A6-C597-DEBF5511DB4C}"/>
            </a:ext>
          </a:extLst>
        </p:cNvPr>
        <p:cNvGrpSpPr/>
        <p:nvPr/>
      </p:nvGrpSpPr>
      <p:grpSpPr>
        <a:xfrm>
          <a:off x="0" y="0"/>
          <a:ext cx="0" cy="0"/>
          <a:chOff x="0" y="0"/>
          <a:chExt cx="0" cy="0"/>
        </a:xfrm>
      </p:grpSpPr>
      <p:sp>
        <p:nvSpPr>
          <p:cNvPr id="2" name="כותרת 1">
            <a:extLst>
              <a:ext uri="{FF2B5EF4-FFF2-40B4-BE49-F238E27FC236}">
                <a16:creationId xmlns:a16="http://schemas.microsoft.com/office/drawing/2014/main" id="{0CB63983-E2ED-3FB8-055A-FBB6E21DB112}"/>
              </a:ext>
            </a:extLst>
          </p:cNvPr>
          <p:cNvSpPr>
            <a:spLocks noGrp="1"/>
          </p:cNvSpPr>
          <p:nvPr>
            <p:ph type="title"/>
          </p:nvPr>
        </p:nvSpPr>
        <p:spPr/>
        <p:txBody>
          <a:bodyPr/>
          <a:lstStyle/>
          <a:p>
            <a:pPr algn="ctr"/>
            <a:r>
              <a:rPr lang="he-IL" dirty="0"/>
              <a:t>שאלות העוסקות באוצר המילים</a:t>
            </a:r>
          </a:p>
        </p:txBody>
      </p:sp>
      <p:sp>
        <p:nvSpPr>
          <p:cNvPr id="3" name="מציין מיקום תוכן 2">
            <a:extLst>
              <a:ext uri="{FF2B5EF4-FFF2-40B4-BE49-F238E27FC236}">
                <a16:creationId xmlns:a16="http://schemas.microsoft.com/office/drawing/2014/main" id="{5E040040-EE50-B74D-8DEE-1FE712D2CFFB}"/>
              </a:ext>
            </a:extLst>
          </p:cNvPr>
          <p:cNvSpPr>
            <a:spLocks noGrp="1"/>
          </p:cNvSpPr>
          <p:nvPr>
            <p:ph idx="1"/>
          </p:nvPr>
        </p:nvSpPr>
        <p:spPr/>
        <p:txBody>
          <a:bodyPr>
            <a:normAutofit/>
          </a:bodyPr>
          <a:lstStyle/>
          <a:p>
            <a:pPr marL="514350" indent="-514350">
              <a:lnSpc>
                <a:spcPct val="150000"/>
              </a:lnSpc>
              <a:buFont typeface="+mj-lt"/>
              <a:buAutoNum type="arabicPeriod" startAt="5"/>
            </a:pPr>
            <a:r>
              <a:rPr lang="he-IL" dirty="0"/>
              <a:t>מהי המשמעות של המושג "</a:t>
            </a:r>
            <a:r>
              <a:rPr lang="he-IL" b="1" dirty="0"/>
              <a:t>מחזור</a:t>
            </a:r>
            <a:r>
              <a:rPr lang="he-IL" dirty="0"/>
              <a:t>" כפי שהוא מופיע בפסקה ז' בהקשר של תעשיית האופנה?</a:t>
            </a:r>
            <a:br>
              <a:rPr lang="en-US" dirty="0"/>
            </a:br>
            <a:r>
              <a:rPr lang="he-IL" dirty="0"/>
              <a:t>א. תהליך של החזרת בגדים לחנות לשם קבלת זיכוי</a:t>
            </a:r>
            <a:br>
              <a:rPr lang="en-US" dirty="0"/>
            </a:br>
            <a:r>
              <a:rPr lang="he-IL" dirty="0"/>
              <a:t>ב. תהליך חוזר של קניית בגדים חדשים מדי עונה</a:t>
            </a:r>
            <a:br>
              <a:rPr lang="en-US" dirty="0"/>
            </a:br>
            <a:r>
              <a:rPr lang="he-IL" dirty="0"/>
              <a:t>ג. </a:t>
            </a:r>
            <a:r>
              <a:rPr lang="he-IL" b="1" dirty="0">
                <a:solidFill>
                  <a:srgbClr val="0070C0"/>
                </a:solidFill>
              </a:rPr>
              <a:t>תהליך שבו מפרקים פסולת, מעבדים אותה ומייצרים ממנה בגדים חדשים</a:t>
            </a:r>
            <a:br>
              <a:rPr lang="en-US" dirty="0"/>
            </a:br>
            <a:r>
              <a:rPr lang="he-IL" dirty="0"/>
              <a:t>ד. תהליך של מכירת בגדים משומשים בחנויות יד שנייה</a:t>
            </a:r>
          </a:p>
        </p:txBody>
      </p:sp>
    </p:spTree>
    <p:extLst>
      <p:ext uri="{BB962C8B-B14F-4D97-AF65-F5344CB8AC3E}">
        <p14:creationId xmlns:p14="http://schemas.microsoft.com/office/powerpoint/2010/main" val="9576347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2BB399-2017-1EB1-D2C7-54A545A2E43B}"/>
            </a:ext>
          </a:extLst>
        </p:cNvPr>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1A2C59A1-8D3B-2250-6B71-35F4B7BB6DFD}"/>
              </a:ext>
            </a:extLst>
          </p:cNvPr>
          <p:cNvSpPr>
            <a:spLocks noGrp="1"/>
          </p:cNvSpPr>
          <p:nvPr>
            <p:ph idx="1"/>
          </p:nvPr>
        </p:nvSpPr>
        <p:spPr/>
        <p:txBody>
          <a:bodyPr>
            <a:normAutofit fontScale="85000" lnSpcReduction="10000"/>
          </a:bodyPr>
          <a:lstStyle/>
          <a:p>
            <a:pPr marL="514350" indent="-514350">
              <a:buFont typeface="+mj-lt"/>
              <a:buAutoNum type="arabicPeriod" startAt="6"/>
            </a:pPr>
            <a:r>
              <a:rPr lang="he-IL" dirty="0"/>
              <a:t>א. מהם הפתרונות להתמודדות עם זיהום האוויר בישראל שנגרם בגלל תעשיית האופנה?</a:t>
            </a:r>
            <a:br>
              <a:rPr lang="en-US" dirty="0"/>
            </a:br>
            <a:r>
              <a:rPr lang="he-IL" dirty="0">
                <a:solidFill>
                  <a:srgbClr val="0070C0"/>
                </a:solidFill>
                <a:latin typeface="Guttman Yad-Brush" panose="02010401010101010101" pitchFamily="2" charset="-79"/>
                <a:cs typeface="Guttman Yad-Brush" panose="02010401010101010101" pitchFamily="2" charset="-79"/>
              </a:rPr>
              <a:t>א. קנייה בחנויות יד שנייה.</a:t>
            </a:r>
            <a:br>
              <a:rPr lang="en-US" dirty="0">
                <a:solidFill>
                  <a:srgbClr val="0070C0"/>
                </a:solidFill>
                <a:cs typeface="Guttman Yad-Brush" panose="02010401010101010101" pitchFamily="2" charset="-79"/>
              </a:rPr>
            </a:br>
            <a:r>
              <a:rPr lang="he-IL" dirty="0">
                <a:solidFill>
                  <a:srgbClr val="0070C0"/>
                </a:solidFill>
                <a:latin typeface="Guttman Yad-Brush" panose="02010401010101010101" pitchFamily="2" charset="-79"/>
                <a:cs typeface="Guttman Yad-Brush" panose="02010401010101010101" pitchFamily="2" charset="-79"/>
              </a:rPr>
              <a:t>ב. העדפה של תיקון מוצרים על פני קנייה של מוצר חדש.</a:t>
            </a:r>
            <a:br>
              <a:rPr lang="en-US" dirty="0">
                <a:solidFill>
                  <a:srgbClr val="0070C0"/>
                </a:solidFill>
                <a:cs typeface="Guttman Yad-Brush" panose="02010401010101010101" pitchFamily="2" charset="-79"/>
              </a:rPr>
            </a:br>
            <a:r>
              <a:rPr lang="he-IL" dirty="0">
                <a:solidFill>
                  <a:srgbClr val="0070C0"/>
                </a:solidFill>
                <a:latin typeface="Guttman Yad-Brush" panose="02010401010101010101" pitchFamily="2" charset="-79"/>
                <a:cs typeface="Guttman Yad-Brush" panose="02010401010101010101" pitchFamily="2" charset="-79"/>
              </a:rPr>
              <a:t>ג. צמצום הצריכה</a:t>
            </a:r>
          </a:p>
          <a:p>
            <a:pPr marL="0" indent="0">
              <a:buNone/>
            </a:pPr>
            <a:r>
              <a:rPr lang="he-IL" dirty="0"/>
              <a:t>       ב. מהו לדעתך הפתרון הטוב ביותר? </a:t>
            </a:r>
            <a:br>
              <a:rPr lang="en-US" dirty="0"/>
            </a:br>
            <a:r>
              <a:rPr lang="he-IL" dirty="0"/>
              <a:t>       </a:t>
            </a:r>
            <a:r>
              <a:rPr lang="he-IL" dirty="0">
                <a:solidFill>
                  <a:srgbClr val="0070C0"/>
                </a:solidFill>
                <a:latin typeface="Guttman Yad-Brush" panose="02010401010101010101" pitchFamily="2" charset="-79"/>
                <a:cs typeface="Guttman Yad-Brush" panose="02010401010101010101" pitchFamily="2" charset="-79"/>
              </a:rPr>
              <a:t>לדעתי, צמצום הצריכה הוא הפתרון הטוב ביותר מכיוון שהוא פותר את הבעיה      מהשורש. אם יהיה פחות ביקוש לבגדים חדשים, אז ייצור הבגדים החדשים יקטן, וכך יקטן גם זיהום המים, פחות פחמן דו חמצני ייפלט לאוויר, וגם יפחת ייצור הפסולת.</a:t>
            </a:r>
            <a:br>
              <a:rPr lang="en-US" dirty="0">
                <a:solidFill>
                  <a:srgbClr val="0070C0"/>
                </a:solidFill>
                <a:cs typeface="Guttman Yad-Brush" panose="02010401010101010101" pitchFamily="2" charset="-79"/>
              </a:rPr>
            </a:br>
            <a:r>
              <a:rPr lang="he-IL" dirty="0"/>
              <a:t>         </a:t>
            </a:r>
            <a:br>
              <a:rPr lang="en-US" dirty="0"/>
            </a:br>
            <a:r>
              <a:rPr lang="en-US" dirty="0"/>
              <a:t>      </a:t>
            </a:r>
            <a:br>
              <a:rPr lang="en-US" dirty="0"/>
            </a:br>
            <a:endParaRPr lang="he-IL" dirty="0"/>
          </a:p>
        </p:txBody>
      </p:sp>
      <p:sp>
        <p:nvSpPr>
          <p:cNvPr id="4" name="כותרת 1">
            <a:extLst>
              <a:ext uri="{FF2B5EF4-FFF2-40B4-BE49-F238E27FC236}">
                <a16:creationId xmlns:a16="http://schemas.microsoft.com/office/drawing/2014/main" id="{FB55B2D5-CB81-3B7B-A640-D05F5AD270A4}"/>
              </a:ext>
            </a:extLst>
          </p:cNvPr>
          <p:cNvSpPr txBox="1">
            <a:spLocks/>
          </p:cNvSpPr>
          <p:nvPr/>
        </p:nvSpPr>
        <p:spPr>
          <a:xfrm>
            <a:off x="1611376" y="627222"/>
            <a:ext cx="9603275" cy="1049235"/>
          </a:xfrm>
          <a:prstGeom prst="rect">
            <a:avLst/>
          </a:prstGeom>
        </p:spPr>
        <p:txBody>
          <a:bodyPr vert="horz" lIns="91440" tIns="45720" rIns="91440" bIns="45720" rtlCol="0" anchor="t">
            <a:normAutofit fontScale="90000" lnSpcReduction="20000"/>
          </a:bodyPr>
          <a:lstStyle>
            <a:lvl1pPr algn="l"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2700" dirty="0"/>
              <a:t>שאלות העוסקות במיומנויות הבנת הנקרא</a:t>
            </a:r>
            <a:br>
              <a:rPr lang="en-US" sz="2400" dirty="0"/>
            </a:br>
            <a:br>
              <a:rPr lang="en-US" dirty="0"/>
            </a:br>
            <a:r>
              <a:rPr lang="he-IL" b="1" dirty="0"/>
              <a:t>יד שנייה ועוד שתי דרכים לעשות טוב לסביבה וגם לכיס / מיטל </a:t>
            </a:r>
            <a:r>
              <a:rPr lang="he-IL" b="1" dirty="0" err="1"/>
              <a:t>לוקוף</a:t>
            </a:r>
            <a:endParaRPr lang="he-IL" b="1" dirty="0"/>
          </a:p>
        </p:txBody>
      </p:sp>
    </p:spTree>
    <p:extLst>
      <p:ext uri="{BB962C8B-B14F-4D97-AF65-F5344CB8AC3E}">
        <p14:creationId xmlns:p14="http://schemas.microsoft.com/office/powerpoint/2010/main" val="41810388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3E9949-6DDE-9748-8C43-A2C4ECBEE858}"/>
            </a:ext>
          </a:extLst>
        </p:cNvPr>
        <p:cNvGrpSpPr/>
        <p:nvPr/>
      </p:nvGrpSpPr>
      <p:grpSpPr>
        <a:xfrm>
          <a:off x="0" y="0"/>
          <a:ext cx="0" cy="0"/>
          <a:chOff x="0" y="0"/>
          <a:chExt cx="0" cy="0"/>
        </a:xfrm>
      </p:grpSpPr>
      <p:sp>
        <p:nvSpPr>
          <p:cNvPr id="2" name="כותרת 1">
            <a:extLst>
              <a:ext uri="{FF2B5EF4-FFF2-40B4-BE49-F238E27FC236}">
                <a16:creationId xmlns:a16="http://schemas.microsoft.com/office/drawing/2014/main" id="{991D8DCE-2C8E-9B59-8F93-93FAA3A9CAD3}"/>
              </a:ext>
            </a:extLst>
          </p:cNvPr>
          <p:cNvSpPr>
            <a:spLocks noGrp="1"/>
          </p:cNvSpPr>
          <p:nvPr>
            <p:ph type="title"/>
          </p:nvPr>
        </p:nvSpPr>
        <p:spPr/>
        <p:txBody>
          <a:bodyPr/>
          <a:lstStyle/>
          <a:p>
            <a:pPr algn="ctr"/>
            <a:r>
              <a:rPr lang="he-IL" dirty="0"/>
              <a:t>שאלות העוסקות באוצר המילים </a:t>
            </a:r>
            <a:r>
              <a:rPr lang="he-IL" sz="2400" dirty="0"/>
              <a:t>(המשך)</a:t>
            </a:r>
          </a:p>
        </p:txBody>
      </p:sp>
      <p:sp>
        <p:nvSpPr>
          <p:cNvPr id="3" name="מציין מיקום תוכן 2">
            <a:extLst>
              <a:ext uri="{FF2B5EF4-FFF2-40B4-BE49-F238E27FC236}">
                <a16:creationId xmlns:a16="http://schemas.microsoft.com/office/drawing/2014/main" id="{F606D599-B28D-333E-EABE-450AF60B9BDA}"/>
              </a:ext>
            </a:extLst>
          </p:cNvPr>
          <p:cNvSpPr>
            <a:spLocks noGrp="1"/>
          </p:cNvSpPr>
          <p:nvPr>
            <p:ph idx="1"/>
          </p:nvPr>
        </p:nvSpPr>
        <p:spPr/>
        <p:txBody>
          <a:bodyPr/>
          <a:lstStyle/>
          <a:p>
            <a:pPr marL="514350" indent="-514350">
              <a:lnSpc>
                <a:spcPct val="150000"/>
              </a:lnSpc>
              <a:buFont typeface="+mj-lt"/>
              <a:buAutoNum type="arabicPeriod" startAt="7"/>
            </a:pPr>
            <a:r>
              <a:rPr lang="he-IL" dirty="0"/>
              <a:t>מהי המשמעות של המילה "צריכה" כפי שהיא מופיעה בפסקה א' בטקסט?</a:t>
            </a:r>
            <a:br>
              <a:rPr lang="en-US" dirty="0"/>
            </a:br>
            <a:r>
              <a:rPr lang="he-IL" dirty="0"/>
              <a:t>א. החובה לקנות מוצרים חדשים בגלל הפרסומות</a:t>
            </a:r>
            <a:br>
              <a:rPr lang="en-US" dirty="0"/>
            </a:br>
            <a:r>
              <a:rPr lang="he-IL" dirty="0"/>
              <a:t>ב. תהליך הייצור של מוצרים חדשים במפעלים</a:t>
            </a:r>
            <a:br>
              <a:rPr lang="en-US" dirty="0"/>
            </a:br>
            <a:r>
              <a:rPr lang="he-IL" dirty="0"/>
              <a:t>ג. </a:t>
            </a:r>
            <a:r>
              <a:rPr lang="he-IL" b="1" dirty="0">
                <a:solidFill>
                  <a:srgbClr val="0070C0"/>
                </a:solidFill>
              </a:rPr>
              <a:t>הדרישה למוצרים חדשים וקנייתם על ידי הציבור</a:t>
            </a:r>
            <a:br>
              <a:rPr lang="en-US" dirty="0"/>
            </a:br>
            <a:r>
              <a:rPr lang="he-IL" dirty="0"/>
              <a:t>ד. השימוש בחומרי גלם מזהמים לייצור מוצרים</a:t>
            </a:r>
          </a:p>
        </p:txBody>
      </p:sp>
    </p:spTree>
    <p:extLst>
      <p:ext uri="{BB962C8B-B14F-4D97-AF65-F5344CB8AC3E}">
        <p14:creationId xmlns:p14="http://schemas.microsoft.com/office/powerpoint/2010/main" val="74412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DEE91B9-7ED9-68BA-0D5D-2B09144F55BD}"/>
              </a:ext>
            </a:extLst>
          </p:cNvPr>
          <p:cNvSpPr>
            <a:spLocks noGrp="1"/>
          </p:cNvSpPr>
          <p:nvPr>
            <p:ph type="title"/>
          </p:nvPr>
        </p:nvSpPr>
        <p:spPr/>
        <p:txBody>
          <a:bodyPr/>
          <a:lstStyle/>
          <a:p>
            <a:pPr algn="ctr"/>
            <a:r>
              <a:rPr lang="he-IL" dirty="0"/>
              <a:t>מטרות היחידה בתחום התוכן ובתחום המיומנויות</a:t>
            </a:r>
          </a:p>
        </p:txBody>
      </p:sp>
      <p:sp>
        <p:nvSpPr>
          <p:cNvPr id="3" name="מציין מיקום תוכן 2">
            <a:extLst>
              <a:ext uri="{FF2B5EF4-FFF2-40B4-BE49-F238E27FC236}">
                <a16:creationId xmlns:a16="http://schemas.microsoft.com/office/drawing/2014/main" id="{DE39F7FC-38F4-8C95-068B-56BB1156D2F7}"/>
              </a:ext>
            </a:extLst>
          </p:cNvPr>
          <p:cNvSpPr>
            <a:spLocks noGrp="1"/>
          </p:cNvSpPr>
          <p:nvPr>
            <p:ph sz="half" idx="1"/>
          </p:nvPr>
        </p:nvSpPr>
        <p:spPr/>
        <p:txBody>
          <a:bodyPr/>
          <a:lstStyle/>
          <a:p>
            <a:r>
              <a:rPr lang="he-IL" dirty="0"/>
              <a:t>מיומנויות:</a:t>
            </a:r>
          </a:p>
          <a:p>
            <a:pPr marL="0" indent="0">
              <a:buNone/>
            </a:pPr>
            <a:r>
              <a:rPr lang="he-IL" dirty="0"/>
              <a:t>זיהוי קשרים לוגיים של סיבה, פירוט והדגמה.</a:t>
            </a:r>
          </a:p>
        </p:txBody>
      </p:sp>
      <p:sp>
        <p:nvSpPr>
          <p:cNvPr id="4" name="מציין מיקום תוכן 3">
            <a:extLst>
              <a:ext uri="{FF2B5EF4-FFF2-40B4-BE49-F238E27FC236}">
                <a16:creationId xmlns:a16="http://schemas.microsoft.com/office/drawing/2014/main" id="{795E7AD2-A82E-23FD-1040-3886699998FD}"/>
              </a:ext>
            </a:extLst>
          </p:cNvPr>
          <p:cNvSpPr>
            <a:spLocks noGrp="1"/>
          </p:cNvSpPr>
          <p:nvPr>
            <p:ph sz="half" idx="2"/>
          </p:nvPr>
        </p:nvSpPr>
        <p:spPr/>
        <p:txBody>
          <a:bodyPr/>
          <a:lstStyle/>
          <a:p>
            <a:r>
              <a:rPr lang="he-IL" dirty="0"/>
              <a:t>תוכן:</a:t>
            </a:r>
          </a:p>
          <a:p>
            <a:pPr marL="0" indent="0">
              <a:buNone/>
            </a:pPr>
            <a:r>
              <a:rPr lang="he-IL" dirty="0"/>
              <a:t>הבנת תוכן הטקסטים ברמות שונות: מהרמה שבה המידע מצוי באופן מפורש בטקסט ועד לרמת פרשנות והסקת מסקנות על סמך הכתוב בטקסט.</a:t>
            </a:r>
          </a:p>
        </p:txBody>
      </p:sp>
    </p:spTree>
    <p:extLst>
      <p:ext uri="{BB962C8B-B14F-4D97-AF65-F5344CB8AC3E}">
        <p14:creationId xmlns:p14="http://schemas.microsoft.com/office/powerpoint/2010/main" val="16471874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F257E1-2494-C00C-4BC1-FF9BAAF573FC}"/>
            </a:ext>
          </a:extLst>
        </p:cNvPr>
        <p:cNvGrpSpPr/>
        <p:nvPr/>
      </p:nvGrpSpPr>
      <p:grpSpPr>
        <a:xfrm>
          <a:off x="0" y="0"/>
          <a:ext cx="0" cy="0"/>
          <a:chOff x="0" y="0"/>
          <a:chExt cx="0" cy="0"/>
        </a:xfrm>
      </p:grpSpPr>
      <p:sp>
        <p:nvSpPr>
          <p:cNvPr id="2" name="כותרת 1">
            <a:extLst>
              <a:ext uri="{FF2B5EF4-FFF2-40B4-BE49-F238E27FC236}">
                <a16:creationId xmlns:a16="http://schemas.microsoft.com/office/drawing/2014/main" id="{98D66F12-1D7C-991E-F850-CE61938F8459}"/>
              </a:ext>
            </a:extLst>
          </p:cNvPr>
          <p:cNvSpPr>
            <a:spLocks noGrp="1"/>
          </p:cNvSpPr>
          <p:nvPr>
            <p:ph type="title"/>
          </p:nvPr>
        </p:nvSpPr>
        <p:spPr/>
        <p:txBody>
          <a:bodyPr/>
          <a:lstStyle/>
          <a:p>
            <a:pPr algn="r"/>
            <a:r>
              <a:rPr lang="he-IL" dirty="0"/>
              <a:t>שאלה הכוללת אמצעי גרפי</a:t>
            </a:r>
          </a:p>
        </p:txBody>
      </p:sp>
      <p:pic>
        <p:nvPicPr>
          <p:cNvPr id="9" name="מציין מיקום תוכן 8">
            <a:extLst>
              <a:ext uri="{FF2B5EF4-FFF2-40B4-BE49-F238E27FC236}">
                <a16:creationId xmlns:a16="http://schemas.microsoft.com/office/drawing/2014/main" id="{877EF9DC-D9F7-C7A5-E2AE-B299B0E737F8}"/>
              </a:ext>
            </a:extLst>
          </p:cNvPr>
          <p:cNvPicPr>
            <a:picLocks noGrp="1" noChangeAspect="1"/>
          </p:cNvPicPr>
          <p:nvPr>
            <p:ph sz="half" idx="1"/>
          </p:nvPr>
        </p:nvPicPr>
        <p:blipFill>
          <a:blip r:embed="rId2"/>
          <a:stretch>
            <a:fillRect/>
          </a:stretch>
        </p:blipFill>
        <p:spPr>
          <a:xfrm>
            <a:off x="421058" y="380812"/>
            <a:ext cx="5674942" cy="5388077"/>
          </a:xfrm>
        </p:spPr>
      </p:pic>
      <p:sp>
        <p:nvSpPr>
          <p:cNvPr id="4" name="מציין מיקום תוכן 3">
            <a:extLst>
              <a:ext uri="{FF2B5EF4-FFF2-40B4-BE49-F238E27FC236}">
                <a16:creationId xmlns:a16="http://schemas.microsoft.com/office/drawing/2014/main" id="{676AE17C-6FDA-6ADF-1747-774C519D874E}"/>
              </a:ext>
            </a:extLst>
          </p:cNvPr>
          <p:cNvSpPr>
            <a:spLocks noGrp="1"/>
          </p:cNvSpPr>
          <p:nvPr>
            <p:ph sz="half" idx="2"/>
          </p:nvPr>
        </p:nvSpPr>
        <p:spPr/>
        <p:txBody>
          <a:bodyPr>
            <a:normAutofit fontScale="70000" lnSpcReduction="20000"/>
          </a:bodyPr>
          <a:lstStyle/>
          <a:p>
            <a:pPr marL="457200" indent="-457200">
              <a:buFont typeface="+mj-lt"/>
              <a:buAutoNum type="arabicPeriod" startAt="8"/>
            </a:pPr>
            <a:r>
              <a:rPr lang="he-IL" dirty="0"/>
              <a:t>לפניכם שני גרפים.</a:t>
            </a:r>
            <a:br>
              <a:rPr lang="en-US" dirty="0"/>
            </a:br>
            <a:r>
              <a:rPr lang="he-IL" dirty="0"/>
              <a:t>עיינו בהם, וענו על השאלה שלפניכם.</a:t>
            </a:r>
            <a:br>
              <a:rPr lang="en-US" dirty="0"/>
            </a:br>
            <a:r>
              <a:rPr lang="he-IL" dirty="0"/>
              <a:t>מה לדעתכם תהיה תגובתה של כותבת המאמר לנתוני הגרפים? נמקו את תשובתכם.</a:t>
            </a:r>
            <a:br>
              <a:rPr lang="en-US" dirty="0"/>
            </a:br>
            <a:r>
              <a:rPr lang="he-IL" dirty="0">
                <a:solidFill>
                  <a:srgbClr val="0070C0"/>
                </a:solidFill>
                <a:latin typeface="Guttman Yad-Brush" panose="02010401010101010101" pitchFamily="2" charset="-79"/>
                <a:cs typeface="Guttman Yad-Brush" panose="02010401010101010101" pitchFamily="2" charset="-79"/>
              </a:rPr>
              <a:t>מכיוון שהגרפים מראים עלייה משמעותית במכירות של חנויות יד שנייה, כותבת המאמר תוכל לומר שהגרפים מוכיחים ש</a:t>
            </a:r>
            <a:r>
              <a:rPr lang="he-IL" b="0" i="0" dirty="0">
                <a:solidFill>
                  <a:srgbClr val="0070C0"/>
                </a:solidFill>
                <a:effectLst/>
                <a:latin typeface="Guttman Yad-Brush" panose="02010401010101010101" pitchFamily="2" charset="-79"/>
                <a:cs typeface="Guttman Yad-Brush" panose="02010401010101010101" pitchFamily="2" charset="-79"/>
              </a:rPr>
              <a:t>בשנים  האחרונות חנויות אלו שינו את פניהן וכבר רחוקות מלהיות חנויות מלאות באבק, שיש בהן ערמות של בגדים שצריך לנבור בהן בתקווה למציאות. </a:t>
            </a:r>
            <a:r>
              <a:rPr lang="he-IL" dirty="0">
                <a:solidFill>
                  <a:srgbClr val="0070C0"/>
                </a:solidFill>
                <a:latin typeface="Guttman Yad-Brush" panose="02010401010101010101" pitchFamily="2" charset="-79"/>
                <a:cs typeface="Guttman Yad-Brush" panose="02010401010101010101" pitchFamily="2" charset="-79"/>
              </a:rPr>
              <a:t>כיום</a:t>
            </a:r>
            <a:r>
              <a:rPr lang="he-IL" b="0" i="0" dirty="0">
                <a:solidFill>
                  <a:srgbClr val="0070C0"/>
                </a:solidFill>
                <a:effectLst/>
                <a:latin typeface="Guttman Yad-Brush" panose="02010401010101010101" pitchFamily="2" charset="-79"/>
                <a:cs typeface="Guttman Yad-Brush" panose="02010401010101010101" pitchFamily="2" charset="-79"/>
              </a:rPr>
              <a:t> </a:t>
            </a:r>
            <a:r>
              <a:rPr lang="he-IL" dirty="0">
                <a:solidFill>
                  <a:srgbClr val="0070C0"/>
                </a:solidFill>
                <a:latin typeface="Guttman Yad-Brush" panose="02010401010101010101" pitchFamily="2" charset="-79"/>
                <a:cs typeface="Guttman Yad-Brush" panose="02010401010101010101" pitchFamily="2" charset="-79"/>
              </a:rPr>
              <a:t>מדובר ב</a:t>
            </a:r>
            <a:r>
              <a:rPr lang="he-IL" b="0" i="0" dirty="0">
                <a:solidFill>
                  <a:srgbClr val="0070C0"/>
                </a:solidFill>
                <a:effectLst/>
                <a:latin typeface="Guttman Yad-Brush" panose="02010401010101010101" pitchFamily="2" charset="-79"/>
                <a:cs typeface="Guttman Yad-Brush" panose="02010401010101010101" pitchFamily="2" charset="-79"/>
              </a:rPr>
              <a:t>חנויות שאפשר למצוא בהן אין סוף מוצרים במצב טוב, ועל פי הגרפים מכירות היד השנייה ימשיכו לגדול גם בשלוש השנים הקרובות.  </a:t>
            </a:r>
            <a:endParaRPr lang="he-IL" dirty="0">
              <a:solidFill>
                <a:srgbClr val="0070C0"/>
              </a:solidFill>
              <a:latin typeface="Guttman Yad-Brush" panose="02010401010101010101" pitchFamily="2" charset="-79"/>
              <a:cs typeface="Guttman Yad-Brush" panose="02010401010101010101" pitchFamily="2" charset="-79"/>
            </a:endParaRPr>
          </a:p>
        </p:txBody>
      </p:sp>
    </p:spTree>
    <p:extLst>
      <p:ext uri="{BB962C8B-B14F-4D97-AF65-F5344CB8AC3E}">
        <p14:creationId xmlns:p14="http://schemas.microsoft.com/office/powerpoint/2010/main" val="2124554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A6CF3DA-1586-8B00-A310-DDC9FAA476CB}"/>
              </a:ext>
            </a:extLst>
          </p:cNvPr>
          <p:cNvSpPr>
            <a:spLocks noGrp="1"/>
          </p:cNvSpPr>
          <p:nvPr>
            <p:ph type="title"/>
          </p:nvPr>
        </p:nvSpPr>
        <p:spPr>
          <a:xfrm>
            <a:off x="1451579" y="493801"/>
            <a:ext cx="9603275" cy="749073"/>
          </a:xfrm>
        </p:spPr>
        <p:txBody>
          <a:bodyPr>
            <a:normAutofit fontScale="90000"/>
          </a:bodyPr>
          <a:lstStyle/>
          <a:p>
            <a:pPr algn="ctr"/>
            <a:r>
              <a:rPr lang="he-IL" sz="3600" dirty="0"/>
              <a:t>סיכום ממזג</a:t>
            </a:r>
            <a:br>
              <a:rPr lang="en-US" dirty="0"/>
            </a:br>
            <a:endParaRPr lang="he-IL" dirty="0"/>
          </a:p>
        </p:txBody>
      </p:sp>
      <p:sp>
        <p:nvSpPr>
          <p:cNvPr id="3" name="מציין מיקום תוכן 2">
            <a:extLst>
              <a:ext uri="{FF2B5EF4-FFF2-40B4-BE49-F238E27FC236}">
                <a16:creationId xmlns:a16="http://schemas.microsoft.com/office/drawing/2014/main" id="{2EF4CF38-195D-4416-B6C4-D06C9C274F42}"/>
              </a:ext>
            </a:extLst>
          </p:cNvPr>
          <p:cNvSpPr>
            <a:spLocks noGrp="1"/>
          </p:cNvSpPr>
          <p:nvPr>
            <p:ph idx="1"/>
          </p:nvPr>
        </p:nvSpPr>
        <p:spPr>
          <a:xfrm>
            <a:off x="1358283" y="1961964"/>
            <a:ext cx="9800948" cy="3504381"/>
          </a:xfrm>
        </p:spPr>
        <p:txBody>
          <a:bodyPr>
            <a:normAutofit fontScale="92500"/>
          </a:bodyPr>
          <a:lstStyle/>
          <a:p>
            <a:pPr marL="0" indent="0" algn="just">
              <a:lnSpc>
                <a:spcPct val="150000"/>
              </a:lnSpc>
              <a:buNone/>
            </a:pPr>
            <a:r>
              <a:rPr lang="he-IL" sz="1600" dirty="0"/>
              <a:t>בארבעים השנים האחרונות הצריכה של מוצרים חדשים במדינות שונות בעולם הולכה וגדלה בקצב מהיר. </a:t>
            </a:r>
            <a:br>
              <a:rPr lang="en-US" sz="1600" dirty="0"/>
            </a:br>
            <a:r>
              <a:rPr lang="he-IL" sz="1600" dirty="0"/>
              <a:t>לתופעת הגידול בצריכה של המוצרים השונים כמה סיבות. </a:t>
            </a:r>
          </a:p>
          <a:p>
            <a:pPr marL="0" indent="0" algn="just">
              <a:lnSpc>
                <a:spcPct val="150000"/>
              </a:lnSpc>
              <a:buNone/>
            </a:pPr>
            <a:r>
              <a:rPr lang="he-IL" sz="1600" dirty="0"/>
              <a:t>בעלי החברות מפרסמים את המוצרים שהם מוכרים במחירים זולים מאוד, והפרסומות מעודדות אותנו לקנות מוצרים רבים בחנויות הפיזיות או באתרי האינטרנט (רוזנטל, 2018 </a:t>
            </a:r>
            <a:r>
              <a:rPr lang="he-IL" sz="1600" dirty="0" err="1"/>
              <a:t>ולוקוף</a:t>
            </a:r>
            <a:r>
              <a:rPr lang="he-IL" sz="1600" dirty="0"/>
              <a:t>, 2020). לוקוף (2020) מוסיפה כי גם השינויים שחלו בהרגלי הצריכה שלנו השפיעו על הגידול בצריכה, ולדברי רוזנטל (2018), לא מחנכים מספיק את בני הנוער לצמצום כמות הקניות, ולכן מבצעי המכירות הנערכים בכל העולם גורמים לציבור לרוץ לחנויות או לגלוש באתרי שונים ולקנות מוצרים רבים שהם לא בהכרח צריכים. </a:t>
            </a:r>
          </a:p>
          <a:p>
            <a:pPr marL="0" indent="0" algn="just">
              <a:lnSpc>
                <a:spcPct val="150000"/>
              </a:lnSpc>
              <a:buNone/>
            </a:pPr>
            <a:r>
              <a:rPr lang="he-IL" sz="1600" dirty="0"/>
              <a:t>אחת הדרכים לצמצם את הגידול בצריכה של מוצרים חדשים היא קנייה בחנויות יד שנייה שמוכרות מוצרים משומשים (לוקוף, 2020). הקנייה בחנויות אלו תורמת על ידי כך שהיא מקטינה את הדרישה לקנות מוצרים חדשים. כתוצאה מכך, היא מקטינה את הצורך לייצר מוצרים חדשים ובהתאם פוחת גם זיהום האוויר.</a:t>
            </a:r>
          </a:p>
          <a:p>
            <a:endParaRPr lang="he-IL" dirty="0"/>
          </a:p>
        </p:txBody>
      </p:sp>
    </p:spTree>
    <p:extLst>
      <p:ext uri="{BB962C8B-B14F-4D97-AF65-F5344CB8AC3E}">
        <p14:creationId xmlns:p14="http://schemas.microsoft.com/office/powerpoint/2010/main" val="27270747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E2C4642-1058-0271-05F0-7DE708849747}"/>
              </a:ext>
            </a:extLst>
          </p:cNvPr>
          <p:cNvSpPr>
            <a:spLocks noGrp="1"/>
          </p:cNvSpPr>
          <p:nvPr>
            <p:ph type="title"/>
          </p:nvPr>
        </p:nvSpPr>
        <p:spPr/>
        <p:txBody>
          <a:bodyPr/>
          <a:lstStyle/>
          <a:p>
            <a:pPr algn="ctr"/>
            <a:r>
              <a:rPr lang="he-IL" dirty="0"/>
              <a:t>סיכום ממזג </a:t>
            </a:r>
            <a:r>
              <a:rPr lang="he-IL" sz="2400" dirty="0"/>
              <a:t>(המשך)</a:t>
            </a:r>
          </a:p>
        </p:txBody>
      </p:sp>
      <p:sp>
        <p:nvSpPr>
          <p:cNvPr id="3" name="מציין מיקום תוכן 2">
            <a:extLst>
              <a:ext uri="{FF2B5EF4-FFF2-40B4-BE49-F238E27FC236}">
                <a16:creationId xmlns:a16="http://schemas.microsoft.com/office/drawing/2014/main" id="{40AF263A-841C-0C45-F58F-B66B80EA33EF}"/>
              </a:ext>
            </a:extLst>
          </p:cNvPr>
          <p:cNvSpPr>
            <a:spLocks noGrp="1"/>
          </p:cNvSpPr>
          <p:nvPr>
            <p:ph idx="1"/>
          </p:nvPr>
        </p:nvSpPr>
        <p:spPr/>
        <p:txBody>
          <a:bodyPr>
            <a:normAutofit/>
          </a:bodyPr>
          <a:lstStyle/>
          <a:p>
            <a:r>
              <a:rPr lang="he-IL" sz="1600" dirty="0"/>
              <a:t>ביבליוגרפיה:</a:t>
            </a:r>
          </a:p>
          <a:p>
            <a:pPr marL="0" indent="0">
              <a:buNone/>
            </a:pPr>
            <a:r>
              <a:rPr lang="he-IL" sz="1600" dirty="0"/>
              <a:t>לוקוף, מ' (2020). יד שנייה ועוד שתי דרכים לעשות טוב לסביבה וגם לכיס. אתר </a:t>
            </a:r>
            <a:r>
              <a:rPr lang="he-IL" sz="1600" b="1" dirty="0"/>
              <a:t>הארץ</a:t>
            </a:r>
            <a:r>
              <a:rPr lang="he-IL" sz="1600" dirty="0"/>
              <a:t>. </a:t>
            </a:r>
          </a:p>
          <a:p>
            <a:pPr marL="0" indent="0">
              <a:buNone/>
            </a:pPr>
            <a:r>
              <a:rPr lang="he-IL" sz="1600" dirty="0"/>
              <a:t>רוזנטל, א' (2018). על לבוש, אופנה והתחממות. אתר </a:t>
            </a:r>
            <a:r>
              <a:rPr lang="he-IL" sz="1600" b="1" dirty="0"/>
              <a:t>הידען</a:t>
            </a:r>
            <a:r>
              <a:rPr lang="he-IL" sz="1600" dirty="0"/>
              <a:t>. </a:t>
            </a:r>
          </a:p>
        </p:txBody>
      </p:sp>
    </p:spTree>
    <p:extLst>
      <p:ext uri="{BB962C8B-B14F-4D97-AF65-F5344CB8AC3E}">
        <p14:creationId xmlns:p14="http://schemas.microsoft.com/office/powerpoint/2010/main" val="10179294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6836BF6-047A-99E6-EB9D-19C86C6AAACE}"/>
              </a:ext>
            </a:extLst>
          </p:cNvPr>
          <p:cNvSpPr>
            <a:spLocks noGrp="1"/>
          </p:cNvSpPr>
          <p:nvPr>
            <p:ph type="title"/>
          </p:nvPr>
        </p:nvSpPr>
        <p:spPr>
          <a:xfrm>
            <a:off x="2588725" y="800680"/>
            <a:ext cx="9603275" cy="1049235"/>
          </a:xfrm>
        </p:spPr>
        <p:txBody>
          <a:bodyPr/>
          <a:lstStyle/>
          <a:p>
            <a:pPr algn="ctr"/>
            <a:r>
              <a:rPr lang="he-IL" dirty="0"/>
              <a:t>דוגמה לתוצר יצירתי</a:t>
            </a:r>
          </a:p>
        </p:txBody>
      </p:sp>
      <p:pic>
        <p:nvPicPr>
          <p:cNvPr id="4" name="מציין מיקום תוכן 3">
            <a:extLst>
              <a:ext uri="{FF2B5EF4-FFF2-40B4-BE49-F238E27FC236}">
                <a16:creationId xmlns:a16="http://schemas.microsoft.com/office/drawing/2014/main" id="{A797EF62-172E-78FC-F00D-8D23C6F23AA2}"/>
              </a:ext>
            </a:extLst>
          </p:cNvPr>
          <p:cNvPicPr>
            <a:picLocks noGrp="1" noChangeAspect="1"/>
          </p:cNvPicPr>
          <p:nvPr>
            <p:ph idx="1"/>
          </p:nvPr>
        </p:nvPicPr>
        <p:blipFill>
          <a:blip r:embed="rId2"/>
          <a:stretch>
            <a:fillRect/>
          </a:stretch>
        </p:blipFill>
        <p:spPr>
          <a:xfrm>
            <a:off x="0" y="0"/>
            <a:ext cx="4303884" cy="6057320"/>
          </a:xfrm>
          <a:prstGeom prst="rect">
            <a:avLst/>
          </a:prstGeom>
        </p:spPr>
      </p:pic>
    </p:spTree>
    <p:extLst>
      <p:ext uri="{BB962C8B-B14F-4D97-AF65-F5344CB8AC3E}">
        <p14:creationId xmlns:p14="http://schemas.microsoft.com/office/powerpoint/2010/main" val="3376297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D9C0573-9660-4B2A-1431-F83EED714E48}"/>
              </a:ext>
            </a:extLst>
          </p:cNvPr>
          <p:cNvSpPr>
            <a:spLocks noGrp="1"/>
          </p:cNvSpPr>
          <p:nvPr>
            <p:ph type="title"/>
          </p:nvPr>
        </p:nvSpPr>
        <p:spPr/>
        <p:txBody>
          <a:bodyPr>
            <a:normAutofit/>
          </a:bodyPr>
          <a:lstStyle/>
          <a:p>
            <a:pPr algn="ctr"/>
            <a:r>
              <a:rPr lang="he-IL" dirty="0"/>
              <a:t>פתיח לשיעור</a:t>
            </a:r>
          </a:p>
        </p:txBody>
      </p:sp>
      <p:sp>
        <p:nvSpPr>
          <p:cNvPr id="3" name="מציין מיקום תוכן 2">
            <a:extLst>
              <a:ext uri="{FF2B5EF4-FFF2-40B4-BE49-F238E27FC236}">
                <a16:creationId xmlns:a16="http://schemas.microsoft.com/office/drawing/2014/main" id="{B820A8A5-C044-6614-0383-AEE28824C885}"/>
              </a:ext>
            </a:extLst>
          </p:cNvPr>
          <p:cNvSpPr>
            <a:spLocks noGrp="1"/>
          </p:cNvSpPr>
          <p:nvPr>
            <p:ph sz="half" idx="1"/>
          </p:nvPr>
        </p:nvSpPr>
        <p:spPr/>
        <p:txBody>
          <a:bodyPr/>
          <a:lstStyle/>
          <a:p>
            <a:r>
              <a:rPr lang="he-IL" dirty="0"/>
              <a:t>שאלה למחשבה בזמן הצפייה בסרטון:</a:t>
            </a:r>
            <a:br>
              <a:rPr lang="en-US" dirty="0"/>
            </a:br>
            <a:r>
              <a:rPr lang="he-IL" dirty="0"/>
              <a:t>אילו </a:t>
            </a:r>
            <a:r>
              <a:rPr lang="he-IL" b="1" dirty="0"/>
              <a:t>חוויות</a:t>
            </a:r>
            <a:r>
              <a:rPr lang="he-IL" dirty="0"/>
              <a:t> אפשר לחוות בזמן קנייה בחנויות יד שנייה כמו זו שבסרטון?</a:t>
            </a:r>
          </a:p>
        </p:txBody>
      </p:sp>
      <p:sp>
        <p:nvSpPr>
          <p:cNvPr id="4" name="מציין מיקום תוכן 3">
            <a:extLst>
              <a:ext uri="{FF2B5EF4-FFF2-40B4-BE49-F238E27FC236}">
                <a16:creationId xmlns:a16="http://schemas.microsoft.com/office/drawing/2014/main" id="{5AB6CC39-60A7-D341-DB4F-E7BF0FEDB5F2}"/>
              </a:ext>
            </a:extLst>
          </p:cNvPr>
          <p:cNvSpPr>
            <a:spLocks noGrp="1"/>
          </p:cNvSpPr>
          <p:nvPr>
            <p:ph sz="half" idx="2"/>
          </p:nvPr>
        </p:nvSpPr>
        <p:spPr/>
        <p:txBody>
          <a:bodyPr/>
          <a:lstStyle/>
          <a:p>
            <a:r>
              <a:rPr lang="en-US" dirty="0">
                <a:hlinkClick r:id="rId2"/>
              </a:rPr>
              <a:t>https://www.youtube.com/watch?v=sy3kLF0xH8Y</a:t>
            </a:r>
            <a:endParaRPr lang="he-IL" dirty="0"/>
          </a:p>
          <a:p>
            <a:endParaRPr lang="he-IL" dirty="0"/>
          </a:p>
        </p:txBody>
      </p:sp>
    </p:spTree>
    <p:extLst>
      <p:ext uri="{BB962C8B-B14F-4D97-AF65-F5344CB8AC3E}">
        <p14:creationId xmlns:p14="http://schemas.microsoft.com/office/powerpoint/2010/main" val="2823829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0BCAD6C-CB40-0A6A-8B32-BA9DEF06FA62}"/>
              </a:ext>
            </a:extLst>
          </p:cNvPr>
          <p:cNvSpPr>
            <a:spLocks noGrp="1"/>
          </p:cNvSpPr>
          <p:nvPr>
            <p:ph type="title"/>
          </p:nvPr>
        </p:nvSpPr>
        <p:spPr>
          <a:xfrm>
            <a:off x="1451579" y="538189"/>
            <a:ext cx="9603275" cy="1049235"/>
          </a:xfrm>
        </p:spPr>
        <p:txBody>
          <a:bodyPr>
            <a:normAutofit fontScale="90000"/>
          </a:bodyPr>
          <a:lstStyle/>
          <a:p>
            <a:pPr algn="ctr">
              <a:lnSpc>
                <a:spcPct val="150000"/>
              </a:lnSpc>
            </a:pPr>
            <a:r>
              <a:rPr lang="he-IL" sz="2700" dirty="0"/>
              <a:t>שאלות העוסקות במיומנויות הבנת הנקרא</a:t>
            </a:r>
            <a:br>
              <a:rPr lang="en-US" dirty="0"/>
            </a:br>
            <a:r>
              <a:rPr lang="he-IL" b="1" dirty="0"/>
              <a:t>על לבוש, אופנה והתחממות / ד"ר אסף רוזנטל</a:t>
            </a:r>
          </a:p>
        </p:txBody>
      </p:sp>
      <p:sp>
        <p:nvSpPr>
          <p:cNvPr id="3" name="מציין מיקום תוכן 2">
            <a:extLst>
              <a:ext uri="{FF2B5EF4-FFF2-40B4-BE49-F238E27FC236}">
                <a16:creationId xmlns:a16="http://schemas.microsoft.com/office/drawing/2014/main" id="{7CB05310-E840-4424-6FCB-47164AF56F0D}"/>
              </a:ext>
            </a:extLst>
          </p:cNvPr>
          <p:cNvSpPr>
            <a:spLocks noGrp="1"/>
          </p:cNvSpPr>
          <p:nvPr>
            <p:ph idx="1"/>
          </p:nvPr>
        </p:nvSpPr>
        <p:spPr/>
        <p:txBody>
          <a:bodyPr>
            <a:normAutofit/>
          </a:bodyPr>
          <a:lstStyle/>
          <a:p>
            <a:pPr marL="514350" indent="-514350">
              <a:buFont typeface="+mj-lt"/>
              <a:buAutoNum type="arabicPeriod"/>
            </a:pPr>
            <a:r>
              <a:rPr lang="he-IL" dirty="0"/>
              <a:t>מדוע אנשים ממשיכים לקנות בגדים רבים למרות הנזק הסביבתי שהם גורמים?</a:t>
            </a:r>
            <a:br>
              <a:rPr lang="en-US" dirty="0"/>
            </a:br>
            <a:r>
              <a:rPr lang="he-IL" dirty="0"/>
              <a:t>_____________________________________________________________________________________________________________________________________________________________________________________________</a:t>
            </a:r>
          </a:p>
          <a:p>
            <a:pPr marL="514350" indent="-514350">
              <a:buFont typeface="+mj-lt"/>
              <a:buAutoNum type="arabicPeriod"/>
            </a:pPr>
            <a:r>
              <a:rPr lang="he-IL" dirty="0"/>
              <a:t>על פי פסקה ג, כיצד תעשיית האופנה תורמת לזיהום הסביבה? </a:t>
            </a:r>
            <a:br>
              <a:rPr lang="en-US" dirty="0"/>
            </a:br>
            <a:r>
              <a:rPr lang="he-IL" dirty="0"/>
              <a:t>ציינו שני </a:t>
            </a:r>
            <a:r>
              <a:rPr lang="he-IL" b="1" dirty="0"/>
              <a:t>גורמים</a:t>
            </a:r>
            <a:r>
              <a:rPr lang="he-IL" dirty="0"/>
              <a:t> מתוך הטקסט.</a:t>
            </a:r>
            <a:br>
              <a:rPr lang="en-US" dirty="0"/>
            </a:br>
            <a:r>
              <a:rPr lang="he-IL" dirty="0"/>
              <a:t>א. ____________________________________________________________</a:t>
            </a:r>
            <a:br>
              <a:rPr lang="en-US" dirty="0"/>
            </a:br>
            <a:r>
              <a:rPr lang="he-IL" dirty="0"/>
              <a:t>ב. ____________________________________________________________</a:t>
            </a:r>
          </a:p>
        </p:txBody>
      </p:sp>
    </p:spTree>
    <p:extLst>
      <p:ext uri="{BB962C8B-B14F-4D97-AF65-F5344CB8AC3E}">
        <p14:creationId xmlns:p14="http://schemas.microsoft.com/office/powerpoint/2010/main" val="3137850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204EEF-3F65-A18A-EDF6-93D1ABC5C768}"/>
            </a:ext>
          </a:extLst>
        </p:cNvPr>
        <p:cNvGrpSpPr/>
        <p:nvPr/>
      </p:nvGrpSpPr>
      <p:grpSpPr>
        <a:xfrm>
          <a:off x="0" y="0"/>
          <a:ext cx="0" cy="0"/>
          <a:chOff x="0" y="0"/>
          <a:chExt cx="0" cy="0"/>
        </a:xfrm>
      </p:grpSpPr>
      <p:sp>
        <p:nvSpPr>
          <p:cNvPr id="2" name="כותרת 1">
            <a:extLst>
              <a:ext uri="{FF2B5EF4-FFF2-40B4-BE49-F238E27FC236}">
                <a16:creationId xmlns:a16="http://schemas.microsoft.com/office/drawing/2014/main" id="{2415026F-A2AE-9AB3-A484-DA8D4C65B521}"/>
              </a:ext>
            </a:extLst>
          </p:cNvPr>
          <p:cNvSpPr>
            <a:spLocks noGrp="1"/>
          </p:cNvSpPr>
          <p:nvPr>
            <p:ph type="title"/>
          </p:nvPr>
        </p:nvSpPr>
        <p:spPr/>
        <p:txBody>
          <a:bodyPr/>
          <a:lstStyle/>
          <a:p>
            <a:pPr algn="ctr"/>
            <a:r>
              <a:rPr lang="he-IL" dirty="0"/>
              <a:t>שאלות העוסקות במיומנויות הבנת הנקרא </a:t>
            </a:r>
            <a:r>
              <a:rPr lang="he-IL" sz="2400" dirty="0"/>
              <a:t>(המשך)</a:t>
            </a:r>
          </a:p>
        </p:txBody>
      </p:sp>
      <p:sp>
        <p:nvSpPr>
          <p:cNvPr id="3" name="מציין מיקום תוכן 2">
            <a:extLst>
              <a:ext uri="{FF2B5EF4-FFF2-40B4-BE49-F238E27FC236}">
                <a16:creationId xmlns:a16="http://schemas.microsoft.com/office/drawing/2014/main" id="{05555EE8-4BA6-7753-CD78-60B8DFFDD01C}"/>
              </a:ext>
            </a:extLst>
          </p:cNvPr>
          <p:cNvSpPr>
            <a:spLocks noGrp="1"/>
          </p:cNvSpPr>
          <p:nvPr>
            <p:ph idx="1"/>
          </p:nvPr>
        </p:nvSpPr>
        <p:spPr/>
        <p:txBody>
          <a:bodyPr>
            <a:normAutofit/>
          </a:bodyPr>
          <a:lstStyle/>
          <a:p>
            <a:pPr marL="514350" indent="-514350">
              <a:lnSpc>
                <a:spcPct val="160000"/>
              </a:lnSpc>
              <a:buFont typeface="+mj-lt"/>
              <a:buAutoNum type="arabicPeriod" startAt="3"/>
            </a:pPr>
            <a:r>
              <a:rPr lang="he-IL" dirty="0"/>
              <a:t>בפסקה ו כתוב: "יצרנים בתעשייה זו צריכים לקבל עליהם אחריות ולשנות את שיטת הייצור". כִִּתבו מהם ה</a:t>
            </a:r>
            <a:r>
              <a:rPr lang="he-IL" b="1" dirty="0"/>
              <a:t>פתרונות</a:t>
            </a:r>
            <a:r>
              <a:rPr lang="he-IL" dirty="0"/>
              <a:t> לשמירה על איכות הסביבה לפי פסקה זו?</a:t>
            </a:r>
            <a:br>
              <a:rPr lang="en-US" dirty="0"/>
            </a:br>
            <a:r>
              <a:rPr lang="he-IL" dirty="0"/>
              <a:t>____________________________________________________________</a:t>
            </a:r>
            <a:br>
              <a:rPr lang="en-US" dirty="0"/>
            </a:br>
            <a:r>
              <a:rPr lang="he-IL" dirty="0"/>
              <a:t>_________________________________________________</a:t>
            </a:r>
            <a:r>
              <a:rPr lang="en-US" dirty="0"/>
              <a:t>___________</a:t>
            </a:r>
            <a:br>
              <a:rPr lang="en-US" dirty="0"/>
            </a:br>
            <a:r>
              <a:rPr lang="en-US" dirty="0"/>
              <a:t>____________________________________________________________</a:t>
            </a:r>
            <a:br>
              <a:rPr lang="en-US" dirty="0"/>
            </a:br>
            <a:endParaRPr lang="he-IL" dirty="0"/>
          </a:p>
          <a:p>
            <a:endParaRPr lang="he-IL" dirty="0"/>
          </a:p>
        </p:txBody>
      </p:sp>
    </p:spTree>
    <p:extLst>
      <p:ext uri="{BB962C8B-B14F-4D97-AF65-F5344CB8AC3E}">
        <p14:creationId xmlns:p14="http://schemas.microsoft.com/office/powerpoint/2010/main" val="1661999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C72509-9BA8-2B70-DD91-02DADD6703B1}"/>
            </a:ext>
          </a:extLst>
        </p:cNvPr>
        <p:cNvGrpSpPr/>
        <p:nvPr/>
      </p:nvGrpSpPr>
      <p:grpSpPr>
        <a:xfrm>
          <a:off x="0" y="0"/>
          <a:ext cx="0" cy="0"/>
          <a:chOff x="0" y="0"/>
          <a:chExt cx="0" cy="0"/>
        </a:xfrm>
      </p:grpSpPr>
      <p:sp>
        <p:nvSpPr>
          <p:cNvPr id="2" name="כותרת 1">
            <a:extLst>
              <a:ext uri="{FF2B5EF4-FFF2-40B4-BE49-F238E27FC236}">
                <a16:creationId xmlns:a16="http://schemas.microsoft.com/office/drawing/2014/main" id="{3697AA53-86DE-CBC4-F7F2-BBF62C2E5E25}"/>
              </a:ext>
            </a:extLst>
          </p:cNvPr>
          <p:cNvSpPr>
            <a:spLocks noGrp="1"/>
          </p:cNvSpPr>
          <p:nvPr>
            <p:ph type="title"/>
          </p:nvPr>
        </p:nvSpPr>
        <p:spPr/>
        <p:txBody>
          <a:bodyPr/>
          <a:lstStyle/>
          <a:p>
            <a:pPr algn="ctr"/>
            <a:r>
              <a:rPr lang="he-IL" dirty="0"/>
              <a:t>שאלות העוסקות במיומנויות הבנת הנקרא </a:t>
            </a:r>
            <a:r>
              <a:rPr lang="he-IL" sz="2400" dirty="0"/>
              <a:t>(המשך)</a:t>
            </a:r>
          </a:p>
        </p:txBody>
      </p:sp>
      <p:sp>
        <p:nvSpPr>
          <p:cNvPr id="3" name="מציין מיקום תוכן 2">
            <a:extLst>
              <a:ext uri="{FF2B5EF4-FFF2-40B4-BE49-F238E27FC236}">
                <a16:creationId xmlns:a16="http://schemas.microsoft.com/office/drawing/2014/main" id="{447A35B2-A970-EDFB-0DED-8C3A65616C70}"/>
              </a:ext>
            </a:extLst>
          </p:cNvPr>
          <p:cNvSpPr>
            <a:spLocks noGrp="1"/>
          </p:cNvSpPr>
          <p:nvPr>
            <p:ph idx="1"/>
          </p:nvPr>
        </p:nvSpPr>
        <p:spPr/>
        <p:txBody>
          <a:bodyPr>
            <a:normAutofit/>
          </a:bodyPr>
          <a:lstStyle/>
          <a:p>
            <a:pPr marL="514350" indent="-514350">
              <a:buFont typeface="+mj-lt"/>
              <a:buAutoNum type="arabicPeriod" startAt="4"/>
            </a:pPr>
            <a:r>
              <a:rPr lang="he-IL" dirty="0"/>
              <a:t>א. בפסקה ט מציע הכותב פתרון לבעיה. </a:t>
            </a:r>
            <a:br>
              <a:rPr lang="en-US" dirty="0"/>
            </a:br>
            <a:r>
              <a:rPr lang="he-IL" dirty="0"/>
              <a:t>מהו הפתרון המופיע בפסקה זו? ______________________________________________________________________________________________________________________________</a:t>
            </a:r>
            <a:br>
              <a:rPr lang="en-US" dirty="0"/>
            </a:br>
            <a:endParaRPr lang="he-IL" dirty="0"/>
          </a:p>
          <a:p>
            <a:pPr marL="0" indent="0">
              <a:buNone/>
            </a:pPr>
            <a:r>
              <a:rPr lang="he-IL" dirty="0"/>
              <a:t>       ב. כִּתבו מה דעתכם על פתרון זה? נמקו את תשובתכם.</a:t>
            </a:r>
            <a:br>
              <a:rPr lang="en-US" dirty="0"/>
            </a:br>
            <a:r>
              <a:rPr lang="he-IL" dirty="0"/>
              <a:t>____________________________________________________________________________________________________________________________________</a:t>
            </a:r>
          </a:p>
          <a:p>
            <a:endParaRPr lang="he-IL" dirty="0"/>
          </a:p>
        </p:txBody>
      </p:sp>
    </p:spTree>
    <p:extLst>
      <p:ext uri="{BB962C8B-B14F-4D97-AF65-F5344CB8AC3E}">
        <p14:creationId xmlns:p14="http://schemas.microsoft.com/office/powerpoint/2010/main" val="1222701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89E7959-43A3-17E0-5630-330CDBEF54E7}"/>
              </a:ext>
            </a:extLst>
          </p:cNvPr>
          <p:cNvSpPr>
            <a:spLocks noGrp="1"/>
          </p:cNvSpPr>
          <p:nvPr>
            <p:ph type="title"/>
          </p:nvPr>
        </p:nvSpPr>
        <p:spPr/>
        <p:txBody>
          <a:bodyPr/>
          <a:lstStyle/>
          <a:p>
            <a:pPr algn="ctr"/>
            <a:r>
              <a:rPr lang="he-IL" dirty="0"/>
              <a:t>שאלות העוסקות באוצר המילים</a:t>
            </a:r>
          </a:p>
        </p:txBody>
      </p:sp>
      <p:sp>
        <p:nvSpPr>
          <p:cNvPr id="3" name="מציין מיקום תוכן 2">
            <a:extLst>
              <a:ext uri="{FF2B5EF4-FFF2-40B4-BE49-F238E27FC236}">
                <a16:creationId xmlns:a16="http://schemas.microsoft.com/office/drawing/2014/main" id="{1C3F2C44-3DCE-E75E-B52C-46E928381F81}"/>
              </a:ext>
            </a:extLst>
          </p:cNvPr>
          <p:cNvSpPr>
            <a:spLocks noGrp="1"/>
          </p:cNvSpPr>
          <p:nvPr>
            <p:ph idx="1"/>
          </p:nvPr>
        </p:nvSpPr>
        <p:spPr/>
        <p:txBody>
          <a:bodyPr>
            <a:normAutofit/>
          </a:bodyPr>
          <a:lstStyle/>
          <a:p>
            <a:pPr marL="514350" indent="-514350">
              <a:lnSpc>
                <a:spcPct val="150000"/>
              </a:lnSpc>
              <a:buFont typeface="+mj-lt"/>
              <a:buAutoNum type="arabicPeriod" startAt="5"/>
            </a:pPr>
            <a:r>
              <a:rPr lang="he-IL" dirty="0"/>
              <a:t>מהי המשמעות של המושג "</a:t>
            </a:r>
            <a:r>
              <a:rPr lang="he-IL" b="1" dirty="0"/>
              <a:t>מִחזוּר</a:t>
            </a:r>
            <a:r>
              <a:rPr lang="he-IL" dirty="0"/>
              <a:t>" כפי שהוא מופיע בפסקה ז בהקשר של </a:t>
            </a:r>
            <a:r>
              <a:rPr lang="he-IL" u="sng" dirty="0"/>
              <a:t>תעשיית האופנה</a:t>
            </a:r>
            <a:r>
              <a:rPr lang="he-IL" dirty="0"/>
              <a:t>?</a:t>
            </a:r>
            <a:br>
              <a:rPr lang="en-US" dirty="0"/>
            </a:br>
            <a:r>
              <a:rPr lang="he-IL" dirty="0"/>
              <a:t>א. </a:t>
            </a:r>
            <a:r>
              <a:rPr lang="he-IL" b="1" dirty="0"/>
              <a:t>תהליך</a:t>
            </a:r>
            <a:r>
              <a:rPr lang="he-IL" dirty="0"/>
              <a:t> של החזרת בגדים לחנות לשם קבלת זיכוי</a:t>
            </a:r>
            <a:br>
              <a:rPr lang="en-US" dirty="0"/>
            </a:br>
            <a:r>
              <a:rPr lang="he-IL" dirty="0"/>
              <a:t>ב. </a:t>
            </a:r>
            <a:r>
              <a:rPr lang="he-IL" b="1" dirty="0"/>
              <a:t>תהליך</a:t>
            </a:r>
            <a:r>
              <a:rPr lang="he-IL" dirty="0"/>
              <a:t> חוזר של קניית בגדים חדשים מדי עונה</a:t>
            </a:r>
            <a:br>
              <a:rPr lang="en-US" dirty="0"/>
            </a:br>
            <a:r>
              <a:rPr lang="he-IL" dirty="0"/>
              <a:t>ג. </a:t>
            </a:r>
            <a:r>
              <a:rPr lang="he-IL" b="1" dirty="0"/>
              <a:t>תהליך</a:t>
            </a:r>
            <a:r>
              <a:rPr lang="he-IL" dirty="0"/>
              <a:t> שבו מפרקים פסולת, מעבדים אותה ומייצרים ממנה בגדים חדשים</a:t>
            </a:r>
            <a:br>
              <a:rPr lang="en-US" dirty="0"/>
            </a:br>
            <a:r>
              <a:rPr lang="he-IL" dirty="0"/>
              <a:t>ד. </a:t>
            </a:r>
            <a:r>
              <a:rPr lang="he-IL" b="1" dirty="0"/>
              <a:t>תהליך</a:t>
            </a:r>
            <a:r>
              <a:rPr lang="he-IL" dirty="0"/>
              <a:t> של מכירת בגדים משומשים בחנויות יד שנייה</a:t>
            </a:r>
          </a:p>
        </p:txBody>
      </p:sp>
    </p:spTree>
    <p:extLst>
      <p:ext uri="{BB962C8B-B14F-4D97-AF65-F5344CB8AC3E}">
        <p14:creationId xmlns:p14="http://schemas.microsoft.com/office/powerpoint/2010/main" val="3356699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36DCE5-3269-5617-3F27-7A597D50F21A}"/>
            </a:ext>
          </a:extLst>
        </p:cNvPr>
        <p:cNvGrpSpPr/>
        <p:nvPr/>
      </p:nvGrpSpPr>
      <p:grpSpPr>
        <a:xfrm>
          <a:off x="0" y="0"/>
          <a:ext cx="0" cy="0"/>
          <a:chOff x="0" y="0"/>
          <a:chExt cx="0" cy="0"/>
        </a:xfrm>
      </p:grpSpPr>
      <p:sp>
        <p:nvSpPr>
          <p:cNvPr id="2" name="כותרת 1">
            <a:extLst>
              <a:ext uri="{FF2B5EF4-FFF2-40B4-BE49-F238E27FC236}">
                <a16:creationId xmlns:a16="http://schemas.microsoft.com/office/drawing/2014/main" id="{7CC635BA-FDF8-7C85-55D1-2A76120DDEB0}"/>
              </a:ext>
            </a:extLst>
          </p:cNvPr>
          <p:cNvSpPr>
            <a:spLocks noGrp="1"/>
          </p:cNvSpPr>
          <p:nvPr>
            <p:ph type="title"/>
          </p:nvPr>
        </p:nvSpPr>
        <p:spPr>
          <a:xfrm>
            <a:off x="1451579" y="591455"/>
            <a:ext cx="9603275" cy="1049235"/>
          </a:xfrm>
        </p:spPr>
        <p:txBody>
          <a:bodyPr>
            <a:normAutofit fontScale="90000"/>
          </a:bodyPr>
          <a:lstStyle/>
          <a:p>
            <a:pPr algn="ctr"/>
            <a:r>
              <a:rPr lang="he-IL" sz="2700" dirty="0"/>
              <a:t>שאלות העוסקות במיומנויות הבנת הנקרא</a:t>
            </a:r>
            <a:br>
              <a:rPr lang="en-US" sz="2400" dirty="0"/>
            </a:br>
            <a:br>
              <a:rPr lang="en-US" dirty="0"/>
            </a:br>
            <a:r>
              <a:rPr lang="he-IL" b="1" dirty="0"/>
              <a:t>יד שנייה ועוד שתי דרכים לעשות טוב לסביבה וגם לכיס / מיטל לוקוף</a:t>
            </a:r>
          </a:p>
        </p:txBody>
      </p:sp>
      <p:sp>
        <p:nvSpPr>
          <p:cNvPr id="3" name="מציין מיקום תוכן 2">
            <a:extLst>
              <a:ext uri="{FF2B5EF4-FFF2-40B4-BE49-F238E27FC236}">
                <a16:creationId xmlns:a16="http://schemas.microsoft.com/office/drawing/2014/main" id="{FF23721C-54A7-08F7-C2A9-FBEE9F57B514}"/>
              </a:ext>
            </a:extLst>
          </p:cNvPr>
          <p:cNvSpPr>
            <a:spLocks noGrp="1"/>
          </p:cNvSpPr>
          <p:nvPr>
            <p:ph idx="1"/>
          </p:nvPr>
        </p:nvSpPr>
        <p:spPr/>
        <p:txBody>
          <a:bodyPr>
            <a:normAutofit fontScale="92500" lnSpcReduction="10000"/>
          </a:bodyPr>
          <a:lstStyle/>
          <a:p>
            <a:pPr marL="514350" indent="-514350">
              <a:buFont typeface="+mj-lt"/>
              <a:buAutoNum type="arabicPeriod" startAt="6"/>
            </a:pPr>
            <a:r>
              <a:rPr lang="he-IL" dirty="0"/>
              <a:t>א. מהם הפתרונות להתמודדות עם זיהום האוויר בישראל שנגרם בגלל תעשיית האופנה?</a:t>
            </a:r>
            <a:br>
              <a:rPr lang="en-US" dirty="0"/>
            </a:br>
            <a:r>
              <a:rPr lang="he-IL" dirty="0"/>
              <a:t>______________________________________________________________________________________________________________________________________________________________________________________________________</a:t>
            </a:r>
          </a:p>
          <a:p>
            <a:pPr marL="0" indent="0">
              <a:buNone/>
            </a:pPr>
            <a:r>
              <a:rPr lang="he-IL" dirty="0"/>
              <a:t>       ב. מהו לדעתך הפתרון הטוב ביותר? </a:t>
            </a:r>
            <a:br>
              <a:rPr lang="en-US" dirty="0"/>
            </a:br>
            <a:r>
              <a:rPr lang="he-IL" dirty="0"/>
              <a:t>       __________________________________________________________________</a:t>
            </a:r>
            <a:br>
              <a:rPr lang="en-US" dirty="0"/>
            </a:br>
            <a:r>
              <a:rPr lang="he-IL" dirty="0"/>
              <a:t>       __________________________________________________________________</a:t>
            </a:r>
            <a:br>
              <a:rPr lang="en-US" dirty="0"/>
            </a:br>
            <a:r>
              <a:rPr lang="he-IL" dirty="0"/>
              <a:t>         </a:t>
            </a:r>
            <a:br>
              <a:rPr lang="en-US" dirty="0"/>
            </a:br>
            <a:r>
              <a:rPr lang="en-US" dirty="0"/>
              <a:t>      </a:t>
            </a:r>
            <a:br>
              <a:rPr lang="en-US" dirty="0"/>
            </a:br>
            <a:endParaRPr lang="he-IL" dirty="0"/>
          </a:p>
        </p:txBody>
      </p:sp>
    </p:spTree>
    <p:extLst>
      <p:ext uri="{BB962C8B-B14F-4D97-AF65-F5344CB8AC3E}">
        <p14:creationId xmlns:p14="http://schemas.microsoft.com/office/powerpoint/2010/main" val="3052259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F3986AB-9A75-CD58-83EE-EBEC9331CBFE}"/>
              </a:ext>
            </a:extLst>
          </p:cNvPr>
          <p:cNvSpPr>
            <a:spLocks noGrp="1"/>
          </p:cNvSpPr>
          <p:nvPr>
            <p:ph type="title"/>
          </p:nvPr>
        </p:nvSpPr>
        <p:spPr/>
        <p:txBody>
          <a:bodyPr/>
          <a:lstStyle/>
          <a:p>
            <a:pPr algn="ctr"/>
            <a:r>
              <a:rPr lang="he-IL" dirty="0"/>
              <a:t>שאלות העוסקות באוצר המילים </a:t>
            </a:r>
            <a:r>
              <a:rPr lang="he-IL" sz="2400" dirty="0"/>
              <a:t>(המשך)</a:t>
            </a:r>
          </a:p>
        </p:txBody>
      </p:sp>
      <p:sp>
        <p:nvSpPr>
          <p:cNvPr id="3" name="מציין מיקום תוכן 2">
            <a:extLst>
              <a:ext uri="{FF2B5EF4-FFF2-40B4-BE49-F238E27FC236}">
                <a16:creationId xmlns:a16="http://schemas.microsoft.com/office/drawing/2014/main" id="{5B5A3AC2-4040-29AF-97FF-73CE9BB6D0CE}"/>
              </a:ext>
            </a:extLst>
          </p:cNvPr>
          <p:cNvSpPr>
            <a:spLocks noGrp="1"/>
          </p:cNvSpPr>
          <p:nvPr>
            <p:ph idx="1"/>
          </p:nvPr>
        </p:nvSpPr>
        <p:spPr/>
        <p:txBody>
          <a:bodyPr/>
          <a:lstStyle/>
          <a:p>
            <a:pPr marL="514350" indent="-514350">
              <a:lnSpc>
                <a:spcPct val="150000"/>
              </a:lnSpc>
              <a:buFont typeface="+mj-lt"/>
              <a:buAutoNum type="arabicPeriod" startAt="7"/>
            </a:pPr>
            <a:r>
              <a:rPr lang="he-IL" dirty="0"/>
              <a:t>מהי המשמעות של המילה "</a:t>
            </a:r>
            <a:r>
              <a:rPr lang="he-IL" b="1" dirty="0"/>
              <a:t>צריכה</a:t>
            </a:r>
            <a:r>
              <a:rPr lang="he-IL" dirty="0"/>
              <a:t>" כפי שהיא מופיעה בפסקה א בטקסט?</a:t>
            </a:r>
            <a:br>
              <a:rPr lang="en-US" dirty="0"/>
            </a:br>
            <a:r>
              <a:rPr lang="he-IL" dirty="0"/>
              <a:t>א. החובה לקנות מוצרים חדשים בגלל הפרסומות</a:t>
            </a:r>
            <a:br>
              <a:rPr lang="en-US" dirty="0"/>
            </a:br>
            <a:r>
              <a:rPr lang="he-IL" dirty="0"/>
              <a:t>ב. תהליך הייצור של מוצרים חדשים במפעלים</a:t>
            </a:r>
            <a:br>
              <a:rPr lang="en-US" dirty="0"/>
            </a:br>
            <a:r>
              <a:rPr lang="he-IL" dirty="0"/>
              <a:t>ג. הדרישה למוצרים חדשים וקנייתם על ידי הציבור </a:t>
            </a:r>
            <a:br>
              <a:rPr lang="en-US" dirty="0"/>
            </a:br>
            <a:r>
              <a:rPr lang="he-IL" dirty="0"/>
              <a:t>ד. השימוש בחומרי גלם מזהמים לייצור מוצרים</a:t>
            </a:r>
          </a:p>
        </p:txBody>
      </p:sp>
    </p:spTree>
    <p:extLst>
      <p:ext uri="{BB962C8B-B14F-4D97-AF65-F5344CB8AC3E}">
        <p14:creationId xmlns:p14="http://schemas.microsoft.com/office/powerpoint/2010/main" val="1765015613"/>
      </p:ext>
    </p:extLst>
  </p:cSld>
  <p:clrMapOvr>
    <a:masterClrMapping/>
  </p:clrMapOvr>
</p:sld>
</file>

<file path=ppt/theme/theme1.xml><?xml version="1.0" encoding="utf-8"?>
<a:theme xmlns:a="http://schemas.openxmlformats.org/drawingml/2006/main" name="גלריה">
  <a:themeElements>
    <a:clrScheme name="גלריה">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גלריה">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גלריה">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8641</TotalTime>
  <Words>1511</Words>
  <Application>Microsoft Office PowerPoint</Application>
  <PresentationFormat>מסך רחב</PresentationFormat>
  <Paragraphs>61</Paragraphs>
  <Slides>23</Slides>
  <Notes>0</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23</vt:i4>
      </vt:variant>
    </vt:vector>
  </HeadingPairs>
  <TitlesOfParts>
    <vt:vector size="27" baseType="lpstr">
      <vt:lpstr>Arial</vt:lpstr>
      <vt:lpstr>Gill Sans MT</vt:lpstr>
      <vt:lpstr>Guttman Yad-Brush</vt:lpstr>
      <vt:lpstr>גלריה</vt:lpstr>
      <vt:lpstr>על לבוש, אופנה והתחממות  קיץ תשפ"ב  קהל היעד: תלמידים ברמה א-ב במסגרת 70%</vt:lpstr>
      <vt:lpstr>מטרות היחידה בתחום התוכן ובתחום המיומנויות</vt:lpstr>
      <vt:lpstr>פתיח לשיעור</vt:lpstr>
      <vt:lpstr>שאלות העוסקות במיומנויות הבנת הנקרא על לבוש, אופנה והתחממות / ד"ר אסף רוזנטל</vt:lpstr>
      <vt:lpstr>שאלות העוסקות במיומנויות הבנת הנקרא (המשך)</vt:lpstr>
      <vt:lpstr>שאלות העוסקות במיומנויות הבנת הנקרא (המשך)</vt:lpstr>
      <vt:lpstr>שאלות העוסקות באוצר המילים</vt:lpstr>
      <vt:lpstr>שאלות העוסקות במיומנויות הבנת הנקרא  יד שנייה ועוד שתי דרכים לעשות טוב לסביבה וגם לכיס / מיטל לוקוף</vt:lpstr>
      <vt:lpstr>שאלות העוסקות באוצר המילים (המשך)</vt:lpstr>
      <vt:lpstr>שאלה הכוללת אמצעי גרפי</vt:lpstr>
      <vt:lpstr>שאלת מיזוג טקסטים</vt:lpstr>
      <vt:lpstr>תוצר יצירתי - פוסטר</vt:lpstr>
      <vt:lpstr>נספח - תשובון</vt:lpstr>
      <vt:lpstr>מצגת של PowerPoint‏</vt:lpstr>
      <vt:lpstr>שאלות העוסקות במיומנויות הבנת הנקרא (המשך)</vt:lpstr>
      <vt:lpstr>שאלות העוסקות במיומנויות הבנת הנקרא (המשך)</vt:lpstr>
      <vt:lpstr>שאלות העוסקות באוצר המילים</vt:lpstr>
      <vt:lpstr>מצגת של PowerPoint‏</vt:lpstr>
      <vt:lpstr>שאלות העוסקות באוצר המילים (המשך)</vt:lpstr>
      <vt:lpstr>שאלה הכוללת אמצעי גרפי</vt:lpstr>
      <vt:lpstr>סיכום ממזג </vt:lpstr>
      <vt:lpstr>סיכום ממזג (המשך)</vt:lpstr>
      <vt:lpstr>דוגמה לתוצר יצירתי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עינת נתיב</dc:creator>
  <cp:lastModifiedBy>shlomi raz</cp:lastModifiedBy>
  <cp:revision>38</cp:revision>
  <dcterms:created xsi:type="dcterms:W3CDTF">2025-03-03T21:04:07Z</dcterms:created>
  <dcterms:modified xsi:type="dcterms:W3CDTF">2025-05-26T16:43:52Z</dcterms:modified>
</cp:coreProperties>
</file>