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7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4" r:id="rId18"/>
    <p:sldId id="275" r:id="rId19"/>
    <p:sldId id="276" r:id="rId20"/>
    <p:sldId id="271" r:id="rId21"/>
    <p:sldId id="272" r:id="rId22"/>
  </p:sldIdLst>
  <p:sldSz cx="9144000" cy="5143500" type="screen16x9"/>
  <p:notesSz cx="6858000" cy="9144000"/>
  <p:embeddedFontLst>
    <p:embeddedFont>
      <p:font typeface="David" panose="020E0502060401010101" pitchFamily="34" charset="-79"/>
      <p:regular r:id="rId24"/>
      <p:bold r:id="rId25"/>
    </p:embeddedFont>
    <p:embeddedFont>
      <p:font typeface="Denk One" panose="020B0604020202020204" charset="0"/>
      <p:regular r:id="rId26"/>
    </p:embeddedFont>
    <p:embeddedFont>
      <p:font typeface="Microsoft Yahei" panose="020B0503020204020204" pitchFamily="34" charset="-122"/>
      <p:regular r:id="rId27"/>
      <p:bold r:id="rId28"/>
    </p:embeddedFont>
    <p:embeddedFont>
      <p:font typeface="Noto Sans Hebrew ExtraBold" panose="020B0604020202020204" charset="-79"/>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6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6936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3530d06d8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3530d06d8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e3c181dc6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e3c181dc6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e3c181dc6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e3c181dc6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e3c181dc6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e3c181dc6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e3c181dc6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e3c181dc6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e3c181dc6c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e3c181dc6c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e3c181dc6c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e3c181dc6c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e3c181dc6c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e3c181dc6c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3530d06d8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3530d06d8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3530d06d8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530d06d8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e3c181dc6c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e3c181dc6c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e3c181dc6c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e3c181dc6c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3530d06d8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3530d06d8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e3c181dc6c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e3c181dc6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e3c181dc6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e3c181dc6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e3c181dc6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e3c181dc6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extLst>
      <p:ext uri="{BB962C8B-B14F-4D97-AF65-F5344CB8AC3E}">
        <p14:creationId xmlns:p14="http://schemas.microsoft.com/office/powerpoint/2010/main" val="272481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w"/>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5.xml"/><Relationship Id="rId18" Type="http://schemas.openxmlformats.org/officeDocument/2006/relationships/slide" Target="slide16.xml"/><Relationship Id="rId3" Type="http://schemas.openxmlformats.org/officeDocument/2006/relationships/image" Target="../media/image1.png"/><Relationship Id="rId7" Type="http://schemas.openxmlformats.org/officeDocument/2006/relationships/slide" Target="slide15.xml"/><Relationship Id="rId12" Type="http://schemas.openxmlformats.org/officeDocument/2006/relationships/slide" Target="slide7.xml"/><Relationship Id="rId17" Type="http://schemas.openxmlformats.org/officeDocument/2006/relationships/slide" Target="slide2.xml"/><Relationship Id="rId2" Type="http://schemas.openxmlformats.org/officeDocument/2006/relationships/notesSlide" Target="../notesSlides/notesSlide1.xml"/><Relationship Id="rId16"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12.xml"/><Relationship Id="rId11" Type="http://schemas.openxmlformats.org/officeDocument/2006/relationships/slide" Target="slide10.xml"/><Relationship Id="rId5" Type="http://schemas.openxmlformats.org/officeDocument/2006/relationships/slide" Target="slide11.xml"/><Relationship Id="rId15" Type="http://schemas.openxmlformats.org/officeDocument/2006/relationships/slide" Target="slide4.xml"/><Relationship Id="rId10" Type="http://schemas.openxmlformats.org/officeDocument/2006/relationships/slide" Target="slide9.xml"/><Relationship Id="rId19" Type="http://schemas.openxmlformats.org/officeDocument/2006/relationships/slide" Target="slide17.xml"/><Relationship Id="rId4" Type="http://schemas.openxmlformats.org/officeDocument/2006/relationships/image" Target="../media/image2.png"/><Relationship Id="rId9" Type="http://schemas.openxmlformats.org/officeDocument/2006/relationships/slide" Target="slide13.xml"/><Relationship Id="rId14" Type="http://schemas.openxmlformats.org/officeDocument/2006/relationships/slide" Target="slide6.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www.youtube.com/watch?v=H1o_-1x1WLk"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amma.app/docs/Untitled-9arl8qir6299ehj"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learningapps.org/3963846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36950"/>
            <a:ext cx="9144001" cy="5106550"/>
          </a:xfrm>
          <a:prstGeom prst="rect">
            <a:avLst/>
          </a:prstGeom>
          <a:noFill/>
          <a:ln>
            <a:noFill/>
          </a:ln>
        </p:spPr>
      </p:pic>
      <p:pic>
        <p:nvPicPr>
          <p:cNvPr id="55" name="Google Shape;55;p13"/>
          <p:cNvPicPr preferRelativeResize="0"/>
          <p:nvPr/>
        </p:nvPicPr>
        <p:blipFill rotWithShape="1">
          <a:blip r:embed="rId4">
            <a:alphaModFix/>
          </a:blip>
          <a:srcRect l="30915" t="3510" r="21927" b="-3509"/>
          <a:stretch/>
        </p:blipFill>
        <p:spPr>
          <a:xfrm>
            <a:off x="4337975" y="1621575"/>
            <a:ext cx="1588875" cy="3369525"/>
          </a:xfrm>
          <a:prstGeom prst="rect">
            <a:avLst/>
          </a:prstGeom>
          <a:noFill/>
          <a:ln>
            <a:noFill/>
          </a:ln>
        </p:spPr>
      </p:pic>
      <p:sp>
        <p:nvSpPr>
          <p:cNvPr id="56" name="Google Shape;56;p13"/>
          <p:cNvSpPr txBox="1"/>
          <p:nvPr/>
        </p:nvSpPr>
        <p:spPr>
          <a:xfrm>
            <a:off x="3554650" y="1367150"/>
            <a:ext cx="2734200" cy="5691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iw" sz="1700">
                <a:solidFill>
                  <a:srgbClr val="FFFFFF"/>
                </a:solidFill>
                <a:latin typeface="Noto Sans Hebrew ExtraBold"/>
                <a:ea typeface="Noto Sans Hebrew ExtraBold"/>
                <a:cs typeface="Noto Sans Hebrew ExtraBold"/>
                <a:sym typeface="Noto Sans Hebrew ExtraBold"/>
              </a:rPr>
              <a:t>כוחו של הצחוק</a:t>
            </a:r>
            <a:endParaRPr sz="1700">
              <a:solidFill>
                <a:srgbClr val="FFFFFF"/>
              </a:solidFill>
              <a:latin typeface="Noto Sans Hebrew ExtraBold"/>
              <a:ea typeface="Noto Sans Hebrew ExtraBold"/>
              <a:cs typeface="Noto Sans Hebrew ExtraBold"/>
              <a:sym typeface="Noto Sans Hebrew ExtraBold"/>
            </a:endParaRPr>
          </a:p>
          <a:p>
            <a:pPr marL="0" lvl="0" indent="0" algn="ctr" rtl="1">
              <a:spcBef>
                <a:spcPts val="0"/>
              </a:spcBef>
              <a:spcAft>
                <a:spcPts val="0"/>
              </a:spcAft>
              <a:buNone/>
            </a:pPr>
            <a:r>
              <a:rPr lang="iw" sz="900">
                <a:solidFill>
                  <a:srgbClr val="FFFFFF"/>
                </a:solidFill>
                <a:latin typeface="Noto Sans Hebrew ExtraBold"/>
                <a:ea typeface="Noto Sans Hebrew ExtraBold"/>
                <a:cs typeface="Noto Sans Hebrew ExtraBold"/>
                <a:sym typeface="Noto Sans Hebrew ExtraBold"/>
              </a:rPr>
              <a:t>יחידה ללימוד עצמי מאת ורד עמיר</a:t>
            </a:r>
            <a:endParaRPr sz="900">
              <a:solidFill>
                <a:srgbClr val="FFFFFF"/>
              </a:solidFill>
              <a:latin typeface="Noto Sans Hebrew ExtraBold"/>
              <a:ea typeface="Noto Sans Hebrew ExtraBold"/>
              <a:cs typeface="Noto Sans Hebrew ExtraBold"/>
              <a:sym typeface="Noto Sans Hebrew ExtraBold"/>
            </a:endParaRPr>
          </a:p>
        </p:txBody>
      </p:sp>
      <p:sp>
        <p:nvSpPr>
          <p:cNvPr id="57" name="Google Shape;57;p13">
            <a:hlinkClick r:id="rId5" action="ppaction://hlinksldjump"/>
          </p:cNvPr>
          <p:cNvSpPr/>
          <p:nvPr/>
        </p:nvSpPr>
        <p:spPr>
          <a:xfrm>
            <a:off x="5926838" y="1294925"/>
            <a:ext cx="458100" cy="428700"/>
          </a:xfrm>
          <a:prstGeom prst="flowChartConnector">
            <a:avLst/>
          </a:prstGeom>
          <a:solidFill>
            <a:srgbClr val="FF00FF"/>
          </a:solidFill>
          <a:ln w="38100" cap="flat" cmpd="sng">
            <a:solidFill>
              <a:schemeClr val="accent5"/>
            </a:solidFill>
            <a:prstDash val="solid"/>
            <a:round/>
            <a:headEnd type="none" w="sm" len="sm"/>
            <a:tailEnd type="none" w="sm" len="sm"/>
          </a:ln>
          <a:effectLst>
            <a:reflection endPos="1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None/>
            </a:pPr>
            <a:r>
              <a:rPr lang="iw"/>
              <a:t>9</a:t>
            </a:r>
            <a:endParaRPr/>
          </a:p>
        </p:txBody>
      </p:sp>
      <p:sp>
        <p:nvSpPr>
          <p:cNvPr id="58" name="Google Shape;58;p13">
            <a:hlinkClick r:id="rId6" action="ppaction://hlinksldjump"/>
          </p:cNvPr>
          <p:cNvSpPr/>
          <p:nvPr/>
        </p:nvSpPr>
        <p:spPr>
          <a:xfrm>
            <a:off x="7342638" y="1226750"/>
            <a:ext cx="458100" cy="428700"/>
          </a:xfrm>
          <a:prstGeom prst="flowChartConnector">
            <a:avLst/>
          </a:prstGeom>
          <a:solidFill>
            <a:srgbClr val="FF00FF"/>
          </a:solidFill>
          <a:ln w="38100" cap="flat" cmpd="sng">
            <a:solidFill>
              <a:schemeClr val="accent5"/>
            </a:solidFill>
            <a:prstDash val="solid"/>
            <a:round/>
            <a:headEnd type="none" w="sm" len="sm"/>
            <a:tailEnd type="none" w="sm" len="sm"/>
          </a:ln>
          <a:effectLst>
            <a:reflection endPos="1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None/>
            </a:pPr>
            <a:r>
              <a:rPr lang="iw" sz="900"/>
              <a:t>10</a:t>
            </a:r>
            <a:endParaRPr sz="900"/>
          </a:p>
        </p:txBody>
      </p:sp>
      <p:sp>
        <p:nvSpPr>
          <p:cNvPr id="59" name="Google Shape;59;p13">
            <a:hlinkClick r:id="rId7" action="ppaction://hlinksldjump"/>
          </p:cNvPr>
          <p:cNvSpPr/>
          <p:nvPr/>
        </p:nvSpPr>
        <p:spPr>
          <a:xfrm>
            <a:off x="8150500" y="4075725"/>
            <a:ext cx="458100" cy="428700"/>
          </a:xfrm>
          <a:prstGeom prst="flowChartConnector">
            <a:avLst/>
          </a:prstGeom>
          <a:solidFill>
            <a:srgbClr val="FF00FF"/>
          </a:solidFill>
          <a:ln w="38100" cap="flat" cmpd="sng">
            <a:solidFill>
              <a:schemeClr val="accent5"/>
            </a:solidFill>
            <a:prstDash val="solid"/>
            <a:round/>
            <a:headEnd type="none" w="sm" len="sm"/>
            <a:tailEnd type="none" w="sm" len="sm"/>
          </a:ln>
          <a:effectLst>
            <a:reflection endPos="1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iw" sz="900">
                <a:solidFill>
                  <a:schemeClr val="dk1"/>
                </a:solidFill>
              </a:rPr>
              <a:t>13</a:t>
            </a:r>
            <a:endParaRPr/>
          </a:p>
        </p:txBody>
      </p:sp>
      <p:sp>
        <p:nvSpPr>
          <p:cNvPr id="60" name="Google Shape;60;p13">
            <a:hlinkClick r:id="rId8" action="ppaction://hlinksldjump"/>
          </p:cNvPr>
          <p:cNvSpPr/>
          <p:nvPr/>
        </p:nvSpPr>
        <p:spPr>
          <a:xfrm>
            <a:off x="7209663" y="3091988"/>
            <a:ext cx="458100" cy="428700"/>
          </a:xfrm>
          <a:prstGeom prst="flowChartConnector">
            <a:avLst/>
          </a:prstGeom>
          <a:solidFill>
            <a:srgbClr val="FF00FF"/>
          </a:solidFill>
          <a:ln w="38100" cap="flat" cmpd="sng">
            <a:solidFill>
              <a:schemeClr val="accent5"/>
            </a:solidFill>
            <a:prstDash val="solid"/>
            <a:round/>
            <a:headEnd type="none" w="sm" len="sm"/>
            <a:tailEnd type="none" w="sm" len="sm"/>
          </a:ln>
          <a:effectLst>
            <a:reflection endPos="1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iw" sz="900">
                <a:solidFill>
                  <a:schemeClr val="dk1"/>
                </a:solidFill>
              </a:rPr>
              <a:t>12</a:t>
            </a:r>
            <a:endParaRPr/>
          </a:p>
        </p:txBody>
      </p:sp>
      <p:sp>
        <p:nvSpPr>
          <p:cNvPr id="61" name="Google Shape;61;p13">
            <a:hlinkClick r:id="rId9" action="ppaction://hlinksldjump"/>
          </p:cNvPr>
          <p:cNvSpPr/>
          <p:nvPr/>
        </p:nvSpPr>
        <p:spPr>
          <a:xfrm>
            <a:off x="8322438" y="2005200"/>
            <a:ext cx="458100" cy="428700"/>
          </a:xfrm>
          <a:prstGeom prst="flowChartConnector">
            <a:avLst/>
          </a:prstGeom>
          <a:solidFill>
            <a:srgbClr val="FF00FF"/>
          </a:solidFill>
          <a:ln w="38100" cap="flat" cmpd="sng">
            <a:solidFill>
              <a:schemeClr val="accent5"/>
            </a:solidFill>
            <a:prstDash val="solid"/>
            <a:round/>
            <a:headEnd type="none" w="sm" len="sm"/>
            <a:tailEnd type="none" w="sm" len="sm"/>
          </a:ln>
          <a:effectLst>
            <a:reflection endPos="1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iw" sz="900">
                <a:solidFill>
                  <a:schemeClr val="dk1"/>
                </a:solidFill>
              </a:rPr>
              <a:t>11</a:t>
            </a:r>
            <a:endParaRPr/>
          </a:p>
        </p:txBody>
      </p:sp>
      <p:sp>
        <p:nvSpPr>
          <p:cNvPr id="62" name="Google Shape;62;p13">
            <a:hlinkClick r:id="rId10" action="ppaction://hlinksldjump"/>
          </p:cNvPr>
          <p:cNvSpPr/>
          <p:nvPr/>
        </p:nvSpPr>
        <p:spPr>
          <a:xfrm>
            <a:off x="3587225" y="1294925"/>
            <a:ext cx="458100" cy="428700"/>
          </a:xfrm>
          <a:prstGeom prst="flowChartConnector">
            <a:avLst/>
          </a:prstGeom>
          <a:solidFill>
            <a:srgbClr val="FF00FF"/>
          </a:solidFill>
          <a:ln w="38100" cap="flat" cmpd="sng">
            <a:solidFill>
              <a:schemeClr val="accent5"/>
            </a:solidFill>
            <a:prstDash val="solid"/>
            <a:round/>
            <a:headEnd type="none" w="sm" len="sm"/>
            <a:tailEnd type="none" w="sm" len="sm"/>
          </a:ln>
          <a:effectLst>
            <a:reflection endPos="1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None/>
            </a:pPr>
            <a:r>
              <a:rPr lang="iw"/>
              <a:t>7</a:t>
            </a:r>
            <a:endParaRPr/>
          </a:p>
        </p:txBody>
      </p:sp>
      <p:sp>
        <p:nvSpPr>
          <p:cNvPr id="63" name="Google Shape;63;p13">
            <a:hlinkClick r:id="rId11" action="ppaction://hlinksldjump"/>
          </p:cNvPr>
          <p:cNvSpPr/>
          <p:nvPr/>
        </p:nvSpPr>
        <p:spPr>
          <a:xfrm>
            <a:off x="4733413" y="798038"/>
            <a:ext cx="458100" cy="428700"/>
          </a:xfrm>
          <a:prstGeom prst="flowChartConnector">
            <a:avLst/>
          </a:prstGeom>
          <a:solidFill>
            <a:srgbClr val="FF00FF"/>
          </a:solidFill>
          <a:ln w="38100" cap="flat" cmpd="sng">
            <a:solidFill>
              <a:schemeClr val="accent5"/>
            </a:solidFill>
            <a:prstDash val="solid"/>
            <a:round/>
            <a:headEnd type="none" w="sm" len="sm"/>
            <a:tailEnd type="none" w="sm" len="sm"/>
          </a:ln>
          <a:effectLst>
            <a:reflection endPos="1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None/>
            </a:pPr>
            <a:r>
              <a:rPr lang="iw"/>
              <a:t>8</a:t>
            </a:r>
            <a:endParaRPr/>
          </a:p>
        </p:txBody>
      </p:sp>
      <p:sp>
        <p:nvSpPr>
          <p:cNvPr id="64" name="Google Shape;64;p13">
            <a:hlinkClick r:id="rId12" action="ppaction://hlinksldjump"/>
          </p:cNvPr>
          <p:cNvSpPr/>
          <p:nvPr/>
        </p:nvSpPr>
        <p:spPr>
          <a:xfrm>
            <a:off x="3096550" y="1974950"/>
            <a:ext cx="458100" cy="428700"/>
          </a:xfrm>
          <a:prstGeom prst="flowChartConnector">
            <a:avLst/>
          </a:prstGeom>
          <a:solidFill>
            <a:srgbClr val="FF00FF"/>
          </a:solidFill>
          <a:ln w="38100" cap="flat" cmpd="sng">
            <a:solidFill>
              <a:schemeClr val="accent5"/>
            </a:solidFill>
            <a:prstDash val="solid"/>
            <a:round/>
            <a:headEnd type="none" w="sm" len="sm"/>
            <a:tailEnd type="none" w="sm" len="sm"/>
          </a:ln>
          <a:effectLst>
            <a:reflection endPos="1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None/>
            </a:pPr>
            <a:r>
              <a:rPr lang="iw"/>
              <a:t>6</a:t>
            </a:r>
            <a:endParaRPr/>
          </a:p>
        </p:txBody>
      </p:sp>
      <p:sp>
        <p:nvSpPr>
          <p:cNvPr id="65" name="Google Shape;65;p13">
            <a:hlinkClick r:id="rId13" action="ppaction://hlinksldjump"/>
          </p:cNvPr>
          <p:cNvSpPr/>
          <p:nvPr/>
        </p:nvSpPr>
        <p:spPr>
          <a:xfrm>
            <a:off x="1679557" y="865028"/>
            <a:ext cx="458100" cy="428700"/>
          </a:xfrm>
          <a:prstGeom prst="flowChartConnector">
            <a:avLst/>
          </a:prstGeom>
          <a:solidFill>
            <a:srgbClr val="FF00FF"/>
          </a:solidFill>
          <a:ln w="38100" cap="flat" cmpd="sng">
            <a:solidFill>
              <a:schemeClr val="accent5"/>
            </a:solidFill>
            <a:prstDash val="solid"/>
            <a:round/>
            <a:headEnd type="none" w="sm" len="sm"/>
            <a:tailEnd type="none" w="sm" len="sm"/>
          </a:ln>
          <a:effectLst>
            <a:reflection endPos="1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None/>
            </a:pPr>
            <a:r>
              <a:rPr lang="iw"/>
              <a:t>4</a:t>
            </a:r>
            <a:endParaRPr/>
          </a:p>
        </p:txBody>
      </p:sp>
      <p:sp>
        <p:nvSpPr>
          <p:cNvPr id="66" name="Google Shape;66;p13">
            <a:hlinkClick r:id="rId14" action="ppaction://hlinksldjump"/>
          </p:cNvPr>
          <p:cNvSpPr/>
          <p:nvPr/>
        </p:nvSpPr>
        <p:spPr>
          <a:xfrm>
            <a:off x="2271075" y="1507550"/>
            <a:ext cx="458100" cy="428700"/>
          </a:xfrm>
          <a:prstGeom prst="flowChartConnector">
            <a:avLst/>
          </a:prstGeom>
          <a:solidFill>
            <a:srgbClr val="FF00FF"/>
          </a:solidFill>
          <a:ln w="38100" cap="flat" cmpd="sng">
            <a:solidFill>
              <a:schemeClr val="accent5"/>
            </a:solidFill>
            <a:prstDash val="solid"/>
            <a:round/>
            <a:headEnd type="none" w="sm" len="sm"/>
            <a:tailEnd type="none" w="sm" len="sm"/>
          </a:ln>
          <a:effectLst>
            <a:reflection endPos="1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None/>
            </a:pPr>
            <a:r>
              <a:rPr lang="iw"/>
              <a:t>5</a:t>
            </a:r>
            <a:endParaRPr/>
          </a:p>
        </p:txBody>
      </p:sp>
      <p:sp>
        <p:nvSpPr>
          <p:cNvPr id="67" name="Google Shape;67;p13">
            <a:hlinkClick r:id="rId15" action="ppaction://hlinksldjump"/>
          </p:cNvPr>
          <p:cNvSpPr/>
          <p:nvPr/>
        </p:nvSpPr>
        <p:spPr>
          <a:xfrm>
            <a:off x="966463" y="1293200"/>
            <a:ext cx="458100" cy="428700"/>
          </a:xfrm>
          <a:prstGeom prst="flowChartConnector">
            <a:avLst/>
          </a:prstGeom>
          <a:solidFill>
            <a:srgbClr val="FF00FF"/>
          </a:solidFill>
          <a:ln w="38100" cap="flat" cmpd="sng">
            <a:solidFill>
              <a:schemeClr val="accent5"/>
            </a:solidFill>
            <a:prstDash val="solid"/>
            <a:round/>
            <a:headEnd type="none" w="sm" len="sm"/>
            <a:tailEnd type="none" w="sm" len="sm"/>
          </a:ln>
          <a:effectLst>
            <a:reflection endPos="1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None/>
            </a:pPr>
            <a:r>
              <a:rPr lang="iw"/>
              <a:t>3</a:t>
            </a:r>
            <a:endParaRPr/>
          </a:p>
        </p:txBody>
      </p:sp>
      <p:sp>
        <p:nvSpPr>
          <p:cNvPr id="68" name="Google Shape;68;p13">
            <a:hlinkClick r:id="rId16" action="ppaction://hlinksldjump"/>
          </p:cNvPr>
          <p:cNvSpPr/>
          <p:nvPr/>
        </p:nvSpPr>
        <p:spPr>
          <a:xfrm>
            <a:off x="821369" y="2033664"/>
            <a:ext cx="458100" cy="428700"/>
          </a:xfrm>
          <a:prstGeom prst="flowChartConnector">
            <a:avLst/>
          </a:prstGeom>
          <a:solidFill>
            <a:srgbClr val="FF00FF"/>
          </a:solidFill>
          <a:ln w="38100" cap="flat" cmpd="sng">
            <a:solidFill>
              <a:schemeClr val="accent5"/>
            </a:solidFill>
            <a:prstDash val="solid"/>
            <a:round/>
            <a:headEnd type="none" w="sm" len="sm"/>
            <a:tailEnd type="none" w="sm" len="sm"/>
          </a:ln>
          <a:effectLst>
            <a:reflection endPos="1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None/>
            </a:pPr>
            <a:r>
              <a:rPr lang="iw" dirty="0"/>
              <a:t>2</a:t>
            </a:r>
            <a:endParaRPr dirty="0"/>
          </a:p>
        </p:txBody>
      </p:sp>
      <p:sp>
        <p:nvSpPr>
          <p:cNvPr id="69" name="Google Shape;69;p13">
            <a:hlinkClick r:id="rId17" action="ppaction://hlinksldjump"/>
          </p:cNvPr>
          <p:cNvSpPr/>
          <p:nvPr/>
        </p:nvSpPr>
        <p:spPr>
          <a:xfrm>
            <a:off x="340139" y="2560038"/>
            <a:ext cx="458100" cy="428700"/>
          </a:xfrm>
          <a:prstGeom prst="flowChartConnector">
            <a:avLst/>
          </a:prstGeom>
          <a:solidFill>
            <a:srgbClr val="FF00FF"/>
          </a:solidFill>
          <a:ln w="38100" cap="flat" cmpd="sng">
            <a:solidFill>
              <a:schemeClr val="accent5"/>
            </a:solidFill>
            <a:prstDash val="solid"/>
            <a:round/>
            <a:headEnd type="none" w="sm" len="sm"/>
            <a:tailEnd type="none" w="sm" len="sm"/>
          </a:ln>
          <a:effectLst>
            <a:reflection endPos="1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None/>
            </a:pPr>
            <a:r>
              <a:rPr lang="iw"/>
              <a:t>1</a:t>
            </a:r>
            <a:endParaRPr/>
          </a:p>
        </p:txBody>
      </p:sp>
      <p:sp>
        <p:nvSpPr>
          <p:cNvPr id="2" name="אליפסה 1">
            <a:hlinkClick r:id="rId18" action="ppaction://hlinksldjump"/>
          </p:cNvPr>
          <p:cNvSpPr/>
          <p:nvPr/>
        </p:nvSpPr>
        <p:spPr>
          <a:xfrm>
            <a:off x="100087" y="3230862"/>
            <a:ext cx="1307795" cy="401186"/>
          </a:xfrm>
          <a:prstGeom prst="ellipse">
            <a:avLst/>
          </a:prstGeom>
          <a:ln>
            <a:solidFill>
              <a:srgbClr val="F96BDB"/>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sz="1000" dirty="0"/>
              <a:t>עמוד שער</a:t>
            </a:r>
          </a:p>
        </p:txBody>
      </p:sp>
      <p:sp>
        <p:nvSpPr>
          <p:cNvPr id="19" name="אליפסה 18">
            <a:hlinkClick r:id="rId19" action="ppaction://hlinksldjump"/>
          </p:cNvPr>
          <p:cNvSpPr/>
          <p:nvPr/>
        </p:nvSpPr>
        <p:spPr>
          <a:xfrm>
            <a:off x="156804" y="4166093"/>
            <a:ext cx="1307795" cy="401186"/>
          </a:xfrm>
          <a:prstGeom prst="ellipse">
            <a:avLst/>
          </a:prstGeom>
          <a:ln>
            <a:solidFill>
              <a:srgbClr val="F96BDB"/>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sz="1000" dirty="0"/>
              <a:t>נספחים -  תשובון</a:t>
            </a:r>
          </a:p>
        </p:txBody>
      </p:sp>
      <p:sp>
        <p:nvSpPr>
          <p:cNvPr id="20" name="אליפסה 19">
            <a:hlinkClick r:id="" action="ppaction://noaction"/>
          </p:cNvPr>
          <p:cNvSpPr/>
          <p:nvPr/>
        </p:nvSpPr>
        <p:spPr>
          <a:xfrm>
            <a:off x="163535" y="4636678"/>
            <a:ext cx="1307795" cy="401186"/>
          </a:xfrm>
          <a:prstGeom prst="ellipse">
            <a:avLst/>
          </a:prstGeom>
          <a:ln>
            <a:solidFill>
              <a:srgbClr val="F96BDB"/>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he-IL" sz="1000" dirty="0"/>
          </a:p>
          <a:p>
            <a:pPr algn="ctr"/>
            <a:r>
              <a:rPr lang="he-IL" sz="1000" dirty="0"/>
              <a:t>רפלקציה</a:t>
            </a:r>
          </a:p>
          <a:p>
            <a:pPr algn="ctr"/>
            <a:endParaRPr lang="he-IL" sz="1000" dirty="0"/>
          </a:p>
        </p:txBody>
      </p:sp>
      <p:sp>
        <p:nvSpPr>
          <p:cNvPr id="22" name="אליפסה 21">
            <a:hlinkClick r:id="rId19" action="ppaction://hlinksldjump"/>
          </p:cNvPr>
          <p:cNvSpPr/>
          <p:nvPr/>
        </p:nvSpPr>
        <p:spPr>
          <a:xfrm>
            <a:off x="144342" y="3687596"/>
            <a:ext cx="1307795" cy="401186"/>
          </a:xfrm>
          <a:prstGeom prst="ellipse">
            <a:avLst/>
          </a:prstGeom>
          <a:ln>
            <a:solidFill>
              <a:srgbClr val="F96BDB"/>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sz="1000" dirty="0"/>
              <a:t>נספחים -  דוגמה לתוצר </a:t>
            </a:r>
          </a:p>
        </p:txBody>
      </p:sp>
    </p:spTree>
    <p:extLst>
      <p:ext uri="{BB962C8B-B14F-4D97-AF65-F5344CB8AC3E}">
        <p14:creationId xmlns:p14="http://schemas.microsoft.com/office/powerpoint/2010/main" val="3914279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1">
              <a:spcBef>
                <a:spcPts val="0"/>
              </a:spcBef>
              <a:spcAft>
                <a:spcPts val="0"/>
              </a:spcAft>
              <a:buNone/>
            </a:pPr>
            <a:r>
              <a:rPr lang="iw"/>
              <a:t>איתור מידע: ענו על השאלות הבאות על פי </a:t>
            </a:r>
            <a:r>
              <a:rPr lang="iw" u="sng">
                <a:solidFill>
                  <a:schemeClr val="hlink"/>
                </a:solidFill>
                <a:hlinkClick r:id="rId3" action="ppaction://hlinksldjump"/>
              </a:rPr>
              <a:t>טקסט 1 </a:t>
            </a:r>
            <a:endParaRPr/>
          </a:p>
        </p:txBody>
      </p:sp>
      <p:sp>
        <p:nvSpPr>
          <p:cNvPr id="132" name="Google Shape;132;p22"/>
          <p:cNvSpPr txBox="1">
            <a:spLocks noGrp="1"/>
          </p:cNvSpPr>
          <p:nvPr>
            <p:ph type="body" idx="1"/>
          </p:nvPr>
        </p:nvSpPr>
        <p:spPr>
          <a:xfrm>
            <a:off x="311700" y="1152475"/>
            <a:ext cx="8520600" cy="39096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iw" sz="1100" b="1">
                <a:solidFill>
                  <a:schemeClr val="dk1"/>
                </a:solidFill>
              </a:rPr>
              <a:t>על פי טקסט </a:t>
            </a:r>
            <a:r>
              <a:rPr lang="iw" sz="1100" b="1" u="sng">
                <a:solidFill>
                  <a:schemeClr val="hlink"/>
                </a:solidFill>
                <a:hlinkClick r:id="rId3" action="ppaction://hlinksldjump"/>
              </a:rPr>
              <a:t>מס' 1</a:t>
            </a:r>
            <a:r>
              <a:rPr lang="iw" sz="1100" b="1">
                <a:solidFill>
                  <a:schemeClr val="dk1"/>
                </a:solidFill>
              </a:rPr>
              <a:t>:</a:t>
            </a:r>
            <a:endParaRPr sz="1100" b="1">
              <a:solidFill>
                <a:schemeClr val="dk1"/>
              </a:solidFill>
            </a:endParaRPr>
          </a:p>
          <a:p>
            <a:pPr marL="457200" lvl="0" indent="-298450" algn="r" rtl="1">
              <a:spcBef>
                <a:spcPts val="1200"/>
              </a:spcBef>
              <a:spcAft>
                <a:spcPts val="0"/>
              </a:spcAft>
              <a:buClr>
                <a:schemeClr val="dk1"/>
              </a:buClr>
              <a:buSzPts val="1100"/>
              <a:buAutoNum type="arabicPeriod"/>
            </a:pPr>
            <a:r>
              <a:rPr lang="iw" sz="1100" b="1">
                <a:solidFill>
                  <a:schemeClr val="dk1"/>
                </a:solidFill>
              </a:rPr>
              <a:t>באילו נסיבות קופים צוחקים, וכיצד הדבר דומה לצחוק של בני אדם?</a:t>
            </a:r>
            <a:endParaRPr sz="1100" b="1">
              <a:solidFill>
                <a:schemeClr val="dk1"/>
              </a:solidFill>
            </a:endParaRPr>
          </a:p>
          <a:p>
            <a:pPr marL="457200" lvl="0" indent="0" algn="r" rtl="1">
              <a:spcBef>
                <a:spcPts val="1200"/>
              </a:spcBef>
              <a:spcAft>
                <a:spcPts val="0"/>
              </a:spcAft>
              <a:buNone/>
            </a:pPr>
            <a:r>
              <a:rPr lang="iw" sz="1100" b="1">
                <a:solidFill>
                  <a:schemeClr val="dk1"/>
                </a:solidFill>
              </a:rPr>
              <a:t>התשובה: </a:t>
            </a:r>
            <a:endParaRPr sz="1100" b="1">
              <a:solidFill>
                <a:schemeClr val="dk1"/>
              </a:solidFill>
            </a:endParaRPr>
          </a:p>
          <a:p>
            <a:pPr marL="457200" lvl="0" indent="0" algn="r" rtl="1">
              <a:spcBef>
                <a:spcPts val="1200"/>
              </a:spcBef>
              <a:spcAft>
                <a:spcPts val="0"/>
              </a:spcAft>
              <a:buNone/>
            </a:pPr>
            <a:endParaRPr sz="1100" b="1">
              <a:solidFill>
                <a:schemeClr val="dk1"/>
              </a:solidFill>
            </a:endParaRPr>
          </a:p>
          <a:p>
            <a:pPr marL="457200" lvl="0" indent="0" algn="r" rtl="1">
              <a:spcBef>
                <a:spcPts val="1200"/>
              </a:spcBef>
              <a:spcAft>
                <a:spcPts val="0"/>
              </a:spcAft>
              <a:buNone/>
            </a:pPr>
            <a:endParaRPr sz="1100" b="1">
              <a:solidFill>
                <a:schemeClr val="dk1"/>
              </a:solidFill>
            </a:endParaRPr>
          </a:p>
          <a:p>
            <a:pPr marL="457200" lvl="0" indent="0" algn="r" rtl="1">
              <a:spcBef>
                <a:spcPts val="1200"/>
              </a:spcBef>
              <a:spcAft>
                <a:spcPts val="0"/>
              </a:spcAft>
              <a:buNone/>
            </a:pPr>
            <a:endParaRPr sz="1100" b="1">
              <a:solidFill>
                <a:schemeClr val="dk1"/>
              </a:solidFill>
            </a:endParaRPr>
          </a:p>
          <a:p>
            <a:pPr marL="457200" lvl="0" indent="-298450" algn="r" rtl="1">
              <a:spcBef>
                <a:spcPts val="1200"/>
              </a:spcBef>
              <a:spcAft>
                <a:spcPts val="0"/>
              </a:spcAft>
              <a:buClr>
                <a:schemeClr val="dk1"/>
              </a:buClr>
              <a:buSzPts val="1100"/>
              <a:buAutoNum type="arabicPeriod"/>
            </a:pPr>
            <a:r>
              <a:rPr lang="iw" sz="1100" b="1">
                <a:solidFill>
                  <a:schemeClr val="dk1"/>
                </a:solidFill>
              </a:rPr>
              <a:t>כיצד הגיעו החוקרים למסקנה שחולדות צעירות משמיעות קולות צחוק?</a:t>
            </a:r>
            <a:endParaRPr sz="1100" b="1">
              <a:solidFill>
                <a:schemeClr val="dk1"/>
              </a:solidFill>
            </a:endParaRPr>
          </a:p>
          <a:p>
            <a:pPr marL="457200" lvl="0" indent="0" algn="r" rtl="1">
              <a:spcBef>
                <a:spcPts val="1200"/>
              </a:spcBef>
              <a:spcAft>
                <a:spcPts val="0"/>
              </a:spcAft>
              <a:buNone/>
            </a:pPr>
            <a:r>
              <a:rPr lang="iw" sz="1100" b="1">
                <a:solidFill>
                  <a:schemeClr val="dk1"/>
                </a:solidFill>
              </a:rPr>
              <a:t>התשובה: </a:t>
            </a:r>
            <a:endParaRPr sz="1100" b="1">
              <a:solidFill>
                <a:schemeClr val="dk1"/>
              </a:solidFill>
            </a:endParaRPr>
          </a:p>
          <a:p>
            <a:pPr marL="457200" lvl="0" indent="0" algn="r" rtl="1">
              <a:spcBef>
                <a:spcPts val="1200"/>
              </a:spcBef>
              <a:spcAft>
                <a:spcPts val="0"/>
              </a:spcAft>
              <a:buNone/>
            </a:pPr>
            <a:endParaRPr sz="1100" b="1">
              <a:solidFill>
                <a:schemeClr val="dk1"/>
              </a:solidFill>
            </a:endParaRPr>
          </a:p>
          <a:p>
            <a:pPr marL="0" lvl="0" indent="0" algn="r" rtl="1">
              <a:spcBef>
                <a:spcPts val="1200"/>
              </a:spcBef>
              <a:spcAft>
                <a:spcPts val="1200"/>
              </a:spcAft>
              <a:buNone/>
            </a:pPr>
            <a:endParaRPr/>
          </a:p>
        </p:txBody>
      </p:sp>
      <p:pic>
        <p:nvPicPr>
          <p:cNvPr id="133" name="Google Shape;133;p22" descr="Button - Home | Free SVG">
            <a:hlinkClick r:id="" action="ppaction://hlinkshowjump?jump=firstslide"/>
          </p:cNvPr>
          <p:cNvPicPr preferRelativeResize="0"/>
          <p:nvPr/>
        </p:nvPicPr>
        <p:blipFill>
          <a:blip r:embed="rId4">
            <a:alphaModFix/>
          </a:blip>
          <a:stretch>
            <a:fillRect/>
          </a:stretch>
        </p:blipFill>
        <p:spPr>
          <a:xfrm>
            <a:off x="8565275" y="59125"/>
            <a:ext cx="502526" cy="502526"/>
          </a:xfrm>
          <a:prstGeom prst="rect">
            <a:avLst/>
          </a:prstGeom>
          <a:noFill/>
          <a:ln>
            <a:noFill/>
          </a:ln>
        </p:spPr>
      </p:pic>
      <p:sp>
        <p:nvSpPr>
          <p:cNvPr id="134" name="Google Shape;134;p22"/>
          <p:cNvSpPr txBox="1"/>
          <p:nvPr/>
        </p:nvSpPr>
        <p:spPr>
          <a:xfrm>
            <a:off x="2357425" y="2255825"/>
            <a:ext cx="5926800" cy="707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35" name="Google Shape;135;p22"/>
          <p:cNvSpPr txBox="1"/>
          <p:nvPr/>
        </p:nvSpPr>
        <p:spPr>
          <a:xfrm>
            <a:off x="2357425" y="4008425"/>
            <a:ext cx="5926800" cy="707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1">
              <a:spcBef>
                <a:spcPts val="0"/>
              </a:spcBef>
              <a:spcAft>
                <a:spcPts val="0"/>
              </a:spcAft>
              <a:buNone/>
            </a:pPr>
            <a:r>
              <a:rPr lang="iw" dirty="0"/>
              <a:t>השוואה: ענו על השאלה הבאה מתוך </a:t>
            </a:r>
            <a:r>
              <a:rPr lang="iw" u="sng" dirty="0">
                <a:solidFill>
                  <a:schemeClr val="hlink"/>
                </a:solidFill>
                <a:hlinkClick r:id="rId3" action="ppaction://hlinksldjump"/>
              </a:rPr>
              <a:t>טקסט 1</a:t>
            </a:r>
            <a:endParaRPr dirty="0"/>
          </a:p>
        </p:txBody>
      </p:sp>
      <p:sp>
        <p:nvSpPr>
          <p:cNvPr id="141" name="Google Shape;141;p23"/>
          <p:cNvSpPr txBox="1"/>
          <p:nvPr/>
        </p:nvSpPr>
        <p:spPr>
          <a:xfrm>
            <a:off x="842500" y="1537175"/>
            <a:ext cx="8070000" cy="3196200"/>
          </a:xfrm>
          <a:prstGeom prst="rect">
            <a:avLst/>
          </a:prstGeom>
          <a:noFill/>
          <a:ln>
            <a:noFill/>
          </a:ln>
        </p:spPr>
        <p:txBody>
          <a:bodyPr spcFirstLastPara="1" wrap="square" lIns="91425" tIns="91425" rIns="91425" bIns="91425" anchor="t" anchorCtr="0">
            <a:spAutoFit/>
          </a:bodyPr>
          <a:lstStyle/>
          <a:p>
            <a:pPr marL="457200" lvl="0" indent="-317500" algn="r" rtl="1">
              <a:lnSpc>
                <a:spcPct val="115000"/>
              </a:lnSpc>
              <a:spcBef>
                <a:spcPts val="0"/>
              </a:spcBef>
              <a:spcAft>
                <a:spcPts val="0"/>
              </a:spcAft>
              <a:buSzPts val="1400"/>
              <a:buAutoNum type="arabicPeriod"/>
            </a:pPr>
            <a:r>
              <a:rPr lang="iw" sz="1100" b="1">
                <a:solidFill>
                  <a:schemeClr val="dk1"/>
                </a:solidFill>
              </a:rPr>
              <a:t>מהו ההבדל המרכזי בין האופן שבו בעלי חיים משתמשים בצחוק לבין האופן שבו בני האדם משתמשים בו?</a:t>
            </a:r>
            <a:endParaRPr sz="1100" b="1">
              <a:solidFill>
                <a:schemeClr val="dk1"/>
              </a:solidFill>
            </a:endParaRPr>
          </a:p>
          <a:p>
            <a:pPr marL="457200" lvl="0" indent="0" algn="r" rtl="1">
              <a:lnSpc>
                <a:spcPct val="115000"/>
              </a:lnSpc>
              <a:spcBef>
                <a:spcPts val="1200"/>
              </a:spcBef>
              <a:spcAft>
                <a:spcPts val="0"/>
              </a:spcAft>
              <a:buNone/>
            </a:pPr>
            <a:r>
              <a:rPr lang="iw" sz="1100" b="1">
                <a:solidFill>
                  <a:schemeClr val="dk1"/>
                </a:solidFill>
              </a:rPr>
              <a:t>ענו בתיבת הטקסט. </a:t>
            </a:r>
            <a:endParaRPr sz="1100" b="1">
              <a:solidFill>
                <a:schemeClr val="dk1"/>
              </a:solidFill>
            </a:endParaRPr>
          </a:p>
          <a:p>
            <a:pPr marL="457200" lvl="0" indent="0" algn="r" rtl="1">
              <a:lnSpc>
                <a:spcPct val="115000"/>
              </a:lnSpc>
              <a:spcBef>
                <a:spcPts val="1200"/>
              </a:spcBef>
              <a:spcAft>
                <a:spcPts val="0"/>
              </a:spcAft>
              <a:buNone/>
            </a:pPr>
            <a:endParaRPr sz="1100" b="1">
              <a:solidFill>
                <a:schemeClr val="dk1"/>
              </a:solidFill>
            </a:endParaRPr>
          </a:p>
          <a:p>
            <a:pPr marL="457200" lvl="0" indent="0" algn="r" rtl="1">
              <a:lnSpc>
                <a:spcPct val="115000"/>
              </a:lnSpc>
              <a:spcBef>
                <a:spcPts val="1200"/>
              </a:spcBef>
              <a:spcAft>
                <a:spcPts val="0"/>
              </a:spcAft>
              <a:buNone/>
            </a:pPr>
            <a:endParaRPr sz="1100" b="1">
              <a:solidFill>
                <a:schemeClr val="dk1"/>
              </a:solidFill>
            </a:endParaRPr>
          </a:p>
          <a:p>
            <a:pPr marL="457200" lvl="0" indent="0" algn="r" rtl="1">
              <a:lnSpc>
                <a:spcPct val="115000"/>
              </a:lnSpc>
              <a:spcBef>
                <a:spcPts val="1200"/>
              </a:spcBef>
              <a:spcAft>
                <a:spcPts val="0"/>
              </a:spcAft>
              <a:buNone/>
            </a:pPr>
            <a:endParaRPr sz="1100" b="1">
              <a:solidFill>
                <a:schemeClr val="dk1"/>
              </a:solidFill>
            </a:endParaRPr>
          </a:p>
          <a:p>
            <a:pPr marL="457200" lvl="0" indent="0" algn="r" rtl="1">
              <a:lnSpc>
                <a:spcPct val="115000"/>
              </a:lnSpc>
              <a:spcBef>
                <a:spcPts val="1200"/>
              </a:spcBef>
              <a:spcAft>
                <a:spcPts val="0"/>
              </a:spcAft>
              <a:buNone/>
            </a:pPr>
            <a:endParaRPr sz="1100" b="1">
              <a:solidFill>
                <a:schemeClr val="dk1"/>
              </a:solidFill>
            </a:endParaRPr>
          </a:p>
          <a:p>
            <a:pPr marL="457200" lvl="0" indent="0" algn="r" rtl="1">
              <a:lnSpc>
                <a:spcPct val="115000"/>
              </a:lnSpc>
              <a:spcBef>
                <a:spcPts val="1200"/>
              </a:spcBef>
              <a:spcAft>
                <a:spcPts val="0"/>
              </a:spcAft>
              <a:buNone/>
            </a:pPr>
            <a:endParaRPr sz="1100" b="1">
              <a:solidFill>
                <a:schemeClr val="dk1"/>
              </a:solidFill>
            </a:endParaRPr>
          </a:p>
          <a:p>
            <a:pPr marL="457200" lvl="0" indent="0" algn="r" rtl="1">
              <a:lnSpc>
                <a:spcPct val="115000"/>
              </a:lnSpc>
              <a:spcBef>
                <a:spcPts val="1200"/>
              </a:spcBef>
              <a:spcAft>
                <a:spcPts val="0"/>
              </a:spcAft>
              <a:buNone/>
            </a:pPr>
            <a:endParaRPr sz="1100" b="1">
              <a:solidFill>
                <a:schemeClr val="dk1"/>
              </a:solidFill>
            </a:endParaRPr>
          </a:p>
          <a:p>
            <a:pPr marL="457200" lvl="0" indent="0" algn="r" rtl="1">
              <a:lnSpc>
                <a:spcPct val="115000"/>
              </a:lnSpc>
              <a:spcBef>
                <a:spcPts val="1200"/>
              </a:spcBef>
              <a:spcAft>
                <a:spcPts val="1200"/>
              </a:spcAft>
              <a:buNone/>
            </a:pPr>
            <a:endParaRPr sz="1100" b="1">
              <a:solidFill>
                <a:schemeClr val="dk1"/>
              </a:solidFill>
            </a:endParaRPr>
          </a:p>
        </p:txBody>
      </p:sp>
      <p:pic>
        <p:nvPicPr>
          <p:cNvPr id="142" name="Google Shape;142;p23" descr="Button - Home | Free SVG">
            <a:hlinkClick r:id="" action="ppaction://hlinkshowjump?jump=firstslide"/>
          </p:cNvPr>
          <p:cNvPicPr preferRelativeResize="0"/>
          <p:nvPr/>
        </p:nvPicPr>
        <p:blipFill>
          <a:blip r:embed="rId4">
            <a:alphaModFix/>
          </a:blip>
          <a:stretch>
            <a:fillRect/>
          </a:stretch>
        </p:blipFill>
        <p:spPr>
          <a:xfrm>
            <a:off x="8565275" y="59125"/>
            <a:ext cx="502526" cy="502526"/>
          </a:xfrm>
          <a:prstGeom prst="rect">
            <a:avLst/>
          </a:prstGeom>
          <a:noFill/>
          <a:ln>
            <a:noFill/>
          </a:ln>
        </p:spPr>
      </p:pic>
      <p:sp>
        <p:nvSpPr>
          <p:cNvPr id="143" name="Google Shape;143;p23"/>
          <p:cNvSpPr txBox="1"/>
          <p:nvPr/>
        </p:nvSpPr>
        <p:spPr>
          <a:xfrm>
            <a:off x="2364825" y="2477525"/>
            <a:ext cx="5926800" cy="1315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1551925" y="443175"/>
            <a:ext cx="6628800" cy="537600"/>
          </a:xfrm>
          <a:prstGeom prst="rect">
            <a:avLst/>
          </a:prstGeom>
        </p:spPr>
        <p:txBody>
          <a:bodyPr spcFirstLastPara="1" wrap="square" lIns="91425" tIns="91425" rIns="91425" bIns="91425" anchor="t" anchorCtr="0">
            <a:normAutofit fontScale="90000"/>
          </a:bodyPr>
          <a:lstStyle/>
          <a:p>
            <a:pPr marL="0" lvl="0" indent="0" algn="ctr" rtl="1">
              <a:spcBef>
                <a:spcPts val="0"/>
              </a:spcBef>
              <a:spcAft>
                <a:spcPts val="0"/>
              </a:spcAft>
              <a:buNone/>
            </a:pPr>
            <a:r>
              <a:rPr lang="iw"/>
              <a:t>תחביר: ענו על השאלות הבאות מתוך </a:t>
            </a:r>
            <a:r>
              <a:rPr lang="iw" u="sng">
                <a:solidFill>
                  <a:schemeClr val="hlink"/>
                </a:solidFill>
                <a:hlinkClick r:id="rId3" action="ppaction://hlinksldjump"/>
              </a:rPr>
              <a:t>טקסט 2</a:t>
            </a:r>
            <a:endParaRPr/>
          </a:p>
        </p:txBody>
      </p:sp>
      <p:sp>
        <p:nvSpPr>
          <p:cNvPr id="149" name="Google Shape;149;p24"/>
          <p:cNvSpPr txBox="1">
            <a:spLocks noGrp="1"/>
          </p:cNvSpPr>
          <p:nvPr>
            <p:ph type="body" idx="1"/>
          </p:nvPr>
        </p:nvSpPr>
        <p:spPr>
          <a:xfrm>
            <a:off x="311700" y="1152475"/>
            <a:ext cx="8520600" cy="37101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iw" sz="1200" dirty="0">
                <a:solidFill>
                  <a:schemeClr val="tx1"/>
                </a:solidFill>
              </a:rPr>
              <a:t>בפסקה ד</a:t>
            </a:r>
            <a:r>
              <a:rPr lang="he-IL" sz="1200" dirty="0">
                <a:solidFill>
                  <a:schemeClr val="tx1"/>
                </a:solidFill>
              </a:rPr>
              <a:t>'</a:t>
            </a:r>
            <a:r>
              <a:rPr lang="iw" sz="1200" dirty="0">
                <a:solidFill>
                  <a:schemeClr val="tx1"/>
                </a:solidFill>
              </a:rPr>
              <a:t> </a:t>
            </a:r>
            <a:r>
              <a:rPr lang="iw" sz="1200" u="sng" dirty="0">
                <a:solidFill>
                  <a:schemeClr val="tx1"/>
                </a:solidFill>
                <a:hlinkClick r:id="rId3" action="ppaction://hlinksldjump"/>
              </a:rPr>
              <a:t>בטקסט </a:t>
            </a:r>
            <a:r>
              <a:rPr lang="he-IL" sz="1200" u="sng" dirty="0">
                <a:solidFill>
                  <a:schemeClr val="tx1"/>
                </a:solidFill>
              </a:rPr>
              <a:t>2</a:t>
            </a:r>
            <a:r>
              <a:rPr lang="iw" sz="1200" dirty="0">
                <a:solidFill>
                  <a:schemeClr val="tx1"/>
                </a:solidFill>
              </a:rPr>
              <a:t> מופיע המשפט הבא:</a:t>
            </a:r>
            <a:endParaRPr sz="1200" dirty="0">
              <a:solidFill>
                <a:schemeClr val="tx1"/>
              </a:solidFill>
            </a:endParaRPr>
          </a:p>
          <a:p>
            <a:pPr marL="0" lvl="0" indent="0" algn="ctr" rtl="1">
              <a:spcBef>
                <a:spcPts val="1200"/>
              </a:spcBef>
              <a:spcAft>
                <a:spcPts val="0"/>
              </a:spcAft>
              <a:buNone/>
            </a:pPr>
            <a:r>
              <a:rPr lang="iw" sz="1200" b="1" dirty="0">
                <a:solidFill>
                  <a:schemeClr val="tx1"/>
                </a:solidFill>
                <a:latin typeface="David"/>
                <a:ea typeface="David"/>
                <a:cs typeface="David"/>
                <a:sym typeface="David"/>
              </a:rPr>
              <a:t>"למרות ההנאה שבהומור הוא גם יכול לחזק רגשות שליליים כלפי קבוצות אחרות, למשל, בדיחות על עמים מסוימים או על קבוצות בחברה".</a:t>
            </a:r>
            <a:r>
              <a:rPr lang="iw" sz="1200" dirty="0">
                <a:solidFill>
                  <a:schemeClr val="tx1"/>
                </a:solidFill>
              </a:rPr>
              <a:t> </a:t>
            </a:r>
            <a:endParaRPr sz="1200" dirty="0">
              <a:solidFill>
                <a:schemeClr val="tx1"/>
              </a:solidFill>
            </a:endParaRPr>
          </a:p>
          <a:p>
            <a:pPr marL="0" lvl="0" indent="0" algn="r" rtl="1">
              <a:spcBef>
                <a:spcPts val="1200"/>
              </a:spcBef>
              <a:spcAft>
                <a:spcPts val="0"/>
              </a:spcAft>
              <a:buNone/>
            </a:pPr>
            <a:r>
              <a:rPr lang="iw" sz="1200" dirty="0">
                <a:solidFill>
                  <a:schemeClr val="tx1"/>
                </a:solidFill>
              </a:rPr>
              <a:t>חברו 2 </a:t>
            </a:r>
            <a:r>
              <a:rPr lang="he-IL" sz="1200" dirty="0">
                <a:solidFill>
                  <a:schemeClr val="tx1"/>
                </a:solidFill>
              </a:rPr>
              <a:t> </a:t>
            </a:r>
            <a:r>
              <a:rPr lang="iw" sz="1200" dirty="0">
                <a:solidFill>
                  <a:schemeClr val="tx1"/>
                </a:solidFill>
              </a:rPr>
              <a:t>משפטים על פי דגם המשפט הנ"ל </a:t>
            </a:r>
            <a:r>
              <a:rPr lang="he-IL" sz="1200" dirty="0">
                <a:solidFill>
                  <a:schemeClr val="tx1"/>
                </a:solidFill>
              </a:rPr>
              <a:t>(</a:t>
            </a:r>
            <a:r>
              <a:rPr lang="iw" sz="1200" dirty="0">
                <a:solidFill>
                  <a:schemeClr val="tx1"/>
                </a:solidFill>
              </a:rPr>
              <a:t>למרות ה________,_________</a:t>
            </a:r>
            <a:r>
              <a:rPr lang="he-IL" sz="1200" dirty="0">
                <a:solidFill>
                  <a:schemeClr val="tx1"/>
                </a:solidFill>
              </a:rPr>
              <a:t>)</a:t>
            </a:r>
            <a:endParaRPr sz="1200" dirty="0">
              <a:solidFill>
                <a:schemeClr val="tx1"/>
              </a:solidFill>
            </a:endParaRPr>
          </a:p>
          <a:p>
            <a:pPr marL="0" lvl="0" indent="0" algn="r" rtl="1">
              <a:spcBef>
                <a:spcPts val="1200"/>
              </a:spcBef>
              <a:spcAft>
                <a:spcPts val="0"/>
              </a:spcAft>
              <a:buNone/>
            </a:pPr>
            <a:r>
              <a:rPr lang="iw" sz="1200" dirty="0">
                <a:solidFill>
                  <a:schemeClr val="tx1"/>
                </a:solidFill>
              </a:rPr>
              <a:t>דוגמה: "למרות מזג האוויר הסוער, החלטנו לצאת לטיול</a:t>
            </a:r>
            <a:r>
              <a:rPr lang="iw" dirty="0"/>
              <a:t>"</a:t>
            </a:r>
            <a:endParaRPr dirty="0"/>
          </a:p>
          <a:p>
            <a:pPr marL="0" lvl="0" indent="0" algn="r" rtl="1">
              <a:spcBef>
                <a:spcPts val="1200"/>
              </a:spcBef>
              <a:spcAft>
                <a:spcPts val="0"/>
              </a:spcAft>
              <a:buNone/>
            </a:pPr>
            <a:r>
              <a:rPr lang="iw" dirty="0"/>
              <a:t>משפט 1: </a:t>
            </a:r>
            <a:endParaRPr dirty="0"/>
          </a:p>
          <a:p>
            <a:pPr marL="0" lvl="0" indent="0" algn="r" rtl="1">
              <a:spcBef>
                <a:spcPts val="1200"/>
              </a:spcBef>
              <a:spcAft>
                <a:spcPts val="0"/>
              </a:spcAft>
              <a:buNone/>
            </a:pPr>
            <a:endParaRPr dirty="0"/>
          </a:p>
          <a:p>
            <a:pPr marL="0" lvl="0" indent="0" algn="r" rtl="1">
              <a:spcBef>
                <a:spcPts val="1200"/>
              </a:spcBef>
              <a:spcAft>
                <a:spcPts val="0"/>
              </a:spcAft>
              <a:buNone/>
            </a:pPr>
            <a:r>
              <a:rPr lang="iw" dirty="0"/>
              <a:t>משפט 2: </a:t>
            </a:r>
            <a:endParaRPr dirty="0"/>
          </a:p>
          <a:p>
            <a:pPr marL="0" lvl="0" indent="0" algn="r" rtl="1">
              <a:spcBef>
                <a:spcPts val="1200"/>
              </a:spcBef>
              <a:spcAft>
                <a:spcPts val="1200"/>
              </a:spcAft>
              <a:buNone/>
            </a:pPr>
            <a:endParaRPr dirty="0"/>
          </a:p>
        </p:txBody>
      </p:sp>
      <p:pic>
        <p:nvPicPr>
          <p:cNvPr id="150" name="Google Shape;150;p24" descr="Button - Home | Free SVG">
            <a:hlinkClick r:id="" action="ppaction://hlinkshowjump?jump=firstslide"/>
          </p:cNvPr>
          <p:cNvPicPr preferRelativeResize="0"/>
          <p:nvPr/>
        </p:nvPicPr>
        <p:blipFill>
          <a:blip r:embed="rId4">
            <a:alphaModFix/>
          </a:blip>
          <a:stretch>
            <a:fillRect/>
          </a:stretch>
        </p:blipFill>
        <p:spPr>
          <a:xfrm>
            <a:off x="8565275" y="59125"/>
            <a:ext cx="502526" cy="502526"/>
          </a:xfrm>
          <a:prstGeom prst="rect">
            <a:avLst/>
          </a:prstGeom>
          <a:noFill/>
          <a:ln>
            <a:noFill/>
          </a:ln>
        </p:spPr>
      </p:pic>
      <p:sp>
        <p:nvSpPr>
          <p:cNvPr id="151" name="Google Shape;151;p24"/>
          <p:cNvSpPr txBox="1"/>
          <p:nvPr/>
        </p:nvSpPr>
        <p:spPr>
          <a:xfrm>
            <a:off x="2830400" y="3196551"/>
            <a:ext cx="5926800" cy="537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52" name="Google Shape;152;p24"/>
          <p:cNvSpPr txBox="1"/>
          <p:nvPr/>
        </p:nvSpPr>
        <p:spPr>
          <a:xfrm>
            <a:off x="2830400" y="4192627"/>
            <a:ext cx="5926800" cy="537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1">
              <a:spcBef>
                <a:spcPts val="0"/>
              </a:spcBef>
              <a:spcAft>
                <a:spcPts val="0"/>
              </a:spcAft>
              <a:buNone/>
            </a:pPr>
            <a:r>
              <a:rPr lang="iw"/>
              <a:t>משימת מיזוג מידע</a:t>
            </a:r>
            <a:endParaRPr/>
          </a:p>
        </p:txBody>
      </p:sp>
      <p:sp>
        <p:nvSpPr>
          <p:cNvPr id="158" name="Google Shape;158;p25"/>
          <p:cNvSpPr txBox="1">
            <a:spLocks noGrp="1"/>
          </p:cNvSpPr>
          <p:nvPr>
            <p:ph type="body" idx="1"/>
          </p:nvPr>
        </p:nvSpPr>
        <p:spPr>
          <a:xfrm>
            <a:off x="311700" y="1152475"/>
            <a:ext cx="8520600" cy="628500"/>
          </a:xfrm>
          <a:prstGeom prst="rect">
            <a:avLst/>
          </a:prstGeom>
        </p:spPr>
        <p:txBody>
          <a:bodyPr spcFirstLastPara="1" wrap="square" lIns="91425" tIns="91425" rIns="91425" bIns="91425" anchor="t" anchorCtr="0">
            <a:noAutofit/>
          </a:bodyPr>
          <a:lstStyle/>
          <a:p>
            <a:pPr marL="0" lvl="0" indent="0" algn="r" rtl="1">
              <a:spcBef>
                <a:spcPts val="0"/>
              </a:spcBef>
              <a:spcAft>
                <a:spcPts val="1200"/>
              </a:spcAft>
              <a:buNone/>
            </a:pPr>
            <a:r>
              <a:rPr lang="iw" sz="1200" b="1" dirty="0">
                <a:solidFill>
                  <a:schemeClr val="dk1"/>
                </a:solidFill>
              </a:rPr>
              <a:t>שני המאמרים מתייחסים להשפעות חיוביות ושליליות של הצחוק. הסבירו, על סמך שני המאמרים, באילו מצבים הצחוק יכול להיות חיובי ובאילו מצבים הוא עלול להיות שלילי, והדגימו מתוך הטקסטים. </a:t>
            </a:r>
            <a:endParaRPr sz="1200" b="1" dirty="0"/>
          </a:p>
        </p:txBody>
      </p:sp>
      <p:sp>
        <p:nvSpPr>
          <p:cNvPr id="159" name="Google Shape;159;p25"/>
          <p:cNvSpPr txBox="1"/>
          <p:nvPr/>
        </p:nvSpPr>
        <p:spPr>
          <a:xfrm>
            <a:off x="1226750" y="2069225"/>
            <a:ext cx="7530300" cy="2335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pic>
        <p:nvPicPr>
          <p:cNvPr id="5" name="Google Shape;98;p17" descr="Button - Home | Free SVG">
            <a:hlinkClick r:id="" action="ppaction://hlinkshowjump?jump=firstslide"/>
          </p:cNvPr>
          <p:cNvPicPr preferRelativeResize="0"/>
          <p:nvPr/>
        </p:nvPicPr>
        <p:blipFill>
          <a:blip r:embed="rId3">
            <a:alphaModFix/>
          </a:blip>
          <a:stretch>
            <a:fillRect/>
          </a:stretch>
        </p:blipFill>
        <p:spPr>
          <a:xfrm>
            <a:off x="8558875" y="68125"/>
            <a:ext cx="502526" cy="5025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570475" y="105050"/>
            <a:ext cx="7994700" cy="853500"/>
          </a:xfrm>
          <a:prstGeom prst="rect">
            <a:avLst/>
          </a:prstGeom>
        </p:spPr>
        <p:txBody>
          <a:bodyPr spcFirstLastPara="1" wrap="square" lIns="91425" tIns="91425" rIns="91425" bIns="91425" anchor="t" anchorCtr="0">
            <a:normAutofit/>
          </a:bodyPr>
          <a:lstStyle/>
          <a:p>
            <a:pPr marL="0" lvl="0" indent="0" algn="ctr" rtl="1">
              <a:spcBef>
                <a:spcPts val="0"/>
              </a:spcBef>
              <a:spcAft>
                <a:spcPts val="0"/>
              </a:spcAft>
              <a:buNone/>
            </a:pPr>
            <a:r>
              <a:rPr lang="iw" sz="2300">
                <a:latin typeface="David"/>
                <a:ea typeface="David"/>
                <a:cs typeface="David"/>
                <a:sym typeface="David"/>
              </a:rPr>
              <a:t>משימה על פי תרשים</a:t>
            </a:r>
            <a:endParaRPr sz="3500"/>
          </a:p>
        </p:txBody>
      </p:sp>
      <p:pic>
        <p:nvPicPr>
          <p:cNvPr id="165" name="Google Shape;165;p26"/>
          <p:cNvPicPr preferRelativeResize="0"/>
          <p:nvPr/>
        </p:nvPicPr>
        <p:blipFill>
          <a:blip r:embed="rId3">
            <a:alphaModFix/>
          </a:blip>
          <a:stretch>
            <a:fillRect/>
          </a:stretch>
        </p:blipFill>
        <p:spPr>
          <a:xfrm>
            <a:off x="614800" y="803350"/>
            <a:ext cx="4011200" cy="2905400"/>
          </a:xfrm>
          <a:prstGeom prst="rect">
            <a:avLst/>
          </a:prstGeom>
          <a:noFill/>
          <a:ln>
            <a:noFill/>
          </a:ln>
        </p:spPr>
      </p:pic>
      <p:pic>
        <p:nvPicPr>
          <p:cNvPr id="166" name="Google Shape;166;p26" descr="Button - Home | Free SVG">
            <a:hlinkClick r:id="" action="ppaction://hlinkshowjump?jump=firstslide"/>
          </p:cNvPr>
          <p:cNvPicPr preferRelativeResize="0"/>
          <p:nvPr/>
        </p:nvPicPr>
        <p:blipFill>
          <a:blip r:embed="rId4">
            <a:alphaModFix/>
          </a:blip>
          <a:stretch>
            <a:fillRect/>
          </a:stretch>
        </p:blipFill>
        <p:spPr>
          <a:xfrm>
            <a:off x="8565275" y="59125"/>
            <a:ext cx="502526" cy="502526"/>
          </a:xfrm>
          <a:prstGeom prst="rect">
            <a:avLst/>
          </a:prstGeom>
          <a:noFill/>
          <a:ln>
            <a:noFill/>
          </a:ln>
        </p:spPr>
      </p:pic>
      <p:sp>
        <p:nvSpPr>
          <p:cNvPr id="167" name="Google Shape;167;p26"/>
          <p:cNvSpPr txBox="1"/>
          <p:nvPr/>
        </p:nvSpPr>
        <p:spPr>
          <a:xfrm>
            <a:off x="5032650" y="803350"/>
            <a:ext cx="3961200" cy="4236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r>
              <a:rPr lang="iw" dirty="0">
                <a:solidFill>
                  <a:schemeClr val="dk1"/>
                </a:solidFill>
                <a:latin typeface="David"/>
                <a:ea typeface="David"/>
                <a:cs typeface="David"/>
                <a:sym typeface="David"/>
              </a:rPr>
              <a:t>כתבו פסקת השוואה קצרה ורצופה </a:t>
            </a:r>
            <a:r>
              <a:rPr lang="he-IL" dirty="0">
                <a:solidFill>
                  <a:schemeClr val="dk1"/>
                </a:solidFill>
                <a:latin typeface="David"/>
                <a:ea typeface="David"/>
                <a:cs typeface="David"/>
                <a:sym typeface="David"/>
              </a:rPr>
              <a:t>(</a:t>
            </a:r>
            <a:r>
              <a:rPr lang="iw" dirty="0">
                <a:solidFill>
                  <a:schemeClr val="dk1"/>
                </a:solidFill>
                <a:latin typeface="David"/>
                <a:ea typeface="David"/>
                <a:cs typeface="David"/>
                <a:sym typeface="David"/>
              </a:rPr>
              <a:t>לא בנקודות</a:t>
            </a:r>
            <a:r>
              <a:rPr lang="he-IL" dirty="0">
                <a:solidFill>
                  <a:schemeClr val="dk1"/>
                </a:solidFill>
                <a:latin typeface="David"/>
                <a:ea typeface="David"/>
                <a:cs typeface="David"/>
                <a:sym typeface="David"/>
              </a:rPr>
              <a:t>) ש</a:t>
            </a:r>
            <a:r>
              <a:rPr lang="iw" dirty="0">
                <a:solidFill>
                  <a:schemeClr val="dk1"/>
                </a:solidFill>
                <a:latin typeface="David"/>
                <a:ea typeface="David"/>
                <a:cs typeface="David"/>
                <a:sym typeface="David"/>
              </a:rPr>
              <a:t>תציג את המידע המופיע בתרשים שלפניכם.ן</a:t>
            </a:r>
            <a:r>
              <a:rPr lang="he-IL" dirty="0">
                <a:solidFill>
                  <a:schemeClr val="dk1"/>
                </a:solidFill>
                <a:latin typeface="David"/>
                <a:ea typeface="David"/>
                <a:cs typeface="David"/>
                <a:sym typeface="David"/>
              </a:rPr>
              <a:t>. </a:t>
            </a:r>
            <a:r>
              <a:rPr lang="iw" dirty="0">
                <a:solidFill>
                  <a:schemeClr val="dk1"/>
                </a:solidFill>
                <a:latin typeface="David"/>
                <a:ea typeface="David"/>
                <a:cs typeface="David"/>
                <a:sym typeface="David"/>
              </a:rPr>
              <a:t>הציגו מסקנה שניתן להסיק מן הנתונים.</a:t>
            </a:r>
            <a:endParaRPr dirty="0">
              <a:solidFill>
                <a:schemeClr val="dk1"/>
              </a:solidFill>
              <a:latin typeface="David"/>
              <a:ea typeface="David"/>
              <a:cs typeface="David"/>
              <a:sym typeface="David"/>
            </a:endParaRPr>
          </a:p>
          <a:p>
            <a:pPr marL="0" lvl="0" indent="0" algn="r" rtl="1">
              <a:spcBef>
                <a:spcPts val="0"/>
              </a:spcBef>
              <a:spcAft>
                <a:spcPts val="0"/>
              </a:spcAft>
              <a:buNone/>
            </a:pPr>
            <a:endParaRPr dirty="0">
              <a:solidFill>
                <a:schemeClr val="dk1"/>
              </a:solidFill>
              <a:latin typeface="David"/>
              <a:ea typeface="David"/>
              <a:cs typeface="David"/>
              <a:sym typeface="David"/>
            </a:endParaRPr>
          </a:p>
          <a:p>
            <a:pPr marL="0" lvl="0" indent="0" algn="r" rtl="1">
              <a:spcBef>
                <a:spcPts val="0"/>
              </a:spcBef>
              <a:spcAft>
                <a:spcPts val="0"/>
              </a:spcAft>
              <a:buNone/>
            </a:pPr>
            <a:r>
              <a:rPr lang="iw" dirty="0">
                <a:solidFill>
                  <a:schemeClr val="dk1"/>
                </a:solidFill>
                <a:latin typeface="David"/>
                <a:ea typeface="David"/>
                <a:cs typeface="David"/>
                <a:sym typeface="David"/>
              </a:rPr>
              <a:t>התשובה:</a:t>
            </a:r>
            <a:endParaRPr dirty="0">
              <a:solidFill>
                <a:schemeClr val="dk1"/>
              </a:solidFill>
              <a:latin typeface="David"/>
              <a:ea typeface="David"/>
              <a:cs typeface="David"/>
              <a:sym typeface="David"/>
            </a:endParaRPr>
          </a:p>
          <a:p>
            <a:pPr marL="0" lvl="0" indent="0" algn="r" rtl="1">
              <a:spcBef>
                <a:spcPts val="0"/>
              </a:spcBef>
              <a:spcAft>
                <a:spcPts val="0"/>
              </a:spcAft>
              <a:buClr>
                <a:schemeClr val="dk1"/>
              </a:buClr>
              <a:buSzPts val="1100"/>
              <a:buFont typeface="Arial"/>
              <a:buNone/>
            </a:pPr>
            <a:endParaRPr dirty="0">
              <a:solidFill>
                <a:schemeClr val="dk1"/>
              </a:solidFill>
              <a:latin typeface="David"/>
              <a:ea typeface="David"/>
              <a:cs typeface="David"/>
              <a:sym typeface="David"/>
            </a:endParaRPr>
          </a:p>
        </p:txBody>
      </p:sp>
      <p:sp>
        <p:nvSpPr>
          <p:cNvPr id="168" name="Google Shape;168;p26"/>
          <p:cNvSpPr txBox="1"/>
          <p:nvPr/>
        </p:nvSpPr>
        <p:spPr>
          <a:xfrm>
            <a:off x="406450" y="3931525"/>
            <a:ext cx="4493100" cy="1108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r>
              <a:rPr lang="iw" sz="1200" dirty="0">
                <a:solidFill>
                  <a:schemeClr val="dk2"/>
                </a:solidFill>
              </a:rPr>
              <a:t>איזה פריט מידע מתוך </a:t>
            </a:r>
            <a:r>
              <a:rPr lang="iw" sz="1200" u="sng" dirty="0">
                <a:solidFill>
                  <a:schemeClr val="hlink"/>
                </a:solidFill>
              </a:rPr>
              <a:t>טקסט 1</a:t>
            </a:r>
            <a:r>
              <a:rPr lang="iw" sz="1200" dirty="0">
                <a:solidFill>
                  <a:schemeClr val="dk2"/>
                </a:solidFill>
              </a:rPr>
              <a:t>מתאים לנתונים המוצגים בגרף הנ"ל? </a:t>
            </a:r>
            <a:endParaRPr sz="1200" dirty="0">
              <a:solidFill>
                <a:schemeClr val="dk2"/>
              </a:solidFill>
            </a:endParaRPr>
          </a:p>
          <a:p>
            <a:pPr marL="0" lvl="0" indent="0" algn="r" rtl="1">
              <a:spcBef>
                <a:spcPts val="0"/>
              </a:spcBef>
              <a:spcAft>
                <a:spcPts val="0"/>
              </a:spcAft>
              <a:buNone/>
            </a:pPr>
            <a:r>
              <a:rPr lang="iw" sz="1200" dirty="0">
                <a:solidFill>
                  <a:schemeClr val="dk2"/>
                </a:solidFill>
              </a:rPr>
              <a:t>פריט המידע במילים שלי:</a:t>
            </a:r>
            <a:endParaRPr sz="1200" dirty="0">
              <a:solidFill>
                <a:schemeClr val="dk2"/>
              </a:solidFill>
            </a:endParaRPr>
          </a:p>
          <a:p>
            <a:pPr marL="0" lvl="0" indent="0" algn="r" rtl="1">
              <a:spcBef>
                <a:spcPts val="0"/>
              </a:spcBef>
              <a:spcAft>
                <a:spcPts val="0"/>
              </a:spcAft>
              <a:buNone/>
            </a:pPr>
            <a:endParaRPr sz="1200" dirty="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311700" y="119850"/>
            <a:ext cx="8520600" cy="572700"/>
          </a:xfrm>
          <a:prstGeom prst="rect">
            <a:avLst/>
          </a:prstGeom>
        </p:spPr>
        <p:txBody>
          <a:bodyPr spcFirstLastPara="1" wrap="square" lIns="91425" tIns="91425" rIns="91425" bIns="91425" anchor="t" anchorCtr="0">
            <a:normAutofit fontScale="90000"/>
          </a:bodyPr>
          <a:lstStyle/>
          <a:p>
            <a:pPr marL="0" lvl="0" indent="0" algn="ctr" rtl="1">
              <a:spcBef>
                <a:spcPts val="0"/>
              </a:spcBef>
              <a:spcAft>
                <a:spcPts val="0"/>
              </a:spcAft>
              <a:buNone/>
            </a:pPr>
            <a:r>
              <a:rPr lang="iw"/>
              <a:t>משימה יצירתית: הצחוק ואני</a:t>
            </a:r>
            <a:endParaRPr/>
          </a:p>
        </p:txBody>
      </p:sp>
      <p:sp>
        <p:nvSpPr>
          <p:cNvPr id="174" name="Google Shape;174;p27"/>
          <p:cNvSpPr txBox="1">
            <a:spLocks noGrp="1"/>
          </p:cNvSpPr>
          <p:nvPr>
            <p:ph type="body" idx="1"/>
          </p:nvPr>
        </p:nvSpPr>
        <p:spPr>
          <a:xfrm>
            <a:off x="311700" y="746400"/>
            <a:ext cx="8520600" cy="4360200"/>
          </a:xfrm>
          <a:prstGeom prst="rect">
            <a:avLst/>
          </a:prstGeom>
        </p:spPr>
        <p:txBody>
          <a:bodyPr spcFirstLastPara="1" wrap="square" lIns="91425" tIns="91425" rIns="91425" bIns="91425" anchor="t" anchorCtr="0">
            <a:normAutofit fontScale="77500" lnSpcReduction="20000"/>
          </a:bodyPr>
          <a:lstStyle/>
          <a:p>
            <a:pPr marL="0" lvl="0" indent="0" algn="r" rtl="1">
              <a:spcBef>
                <a:spcPts val="0"/>
              </a:spcBef>
              <a:spcAft>
                <a:spcPts val="0"/>
              </a:spcAft>
              <a:buNone/>
            </a:pPr>
            <a:r>
              <a:rPr lang="iw" sz="1200">
                <a:solidFill>
                  <a:schemeClr val="dk1"/>
                </a:solidFill>
              </a:rPr>
              <a:t>לסיכום היחידה, צרו תוצר דיגיטלי באמצעות כלי בינה מלאכותית או כלי דיגיטלי אחר לבריכתכם.ן. בעקבות תוצר זה כתבו הסבר המבטא את חשיבות הצחוק בחייכם.</a:t>
            </a:r>
            <a:endParaRPr sz="1200" u="sng">
              <a:solidFill>
                <a:schemeClr val="dk1"/>
              </a:solidFill>
            </a:endParaRPr>
          </a:p>
          <a:p>
            <a:pPr marL="0" lvl="0" indent="0" algn="r" rtl="1">
              <a:spcBef>
                <a:spcPts val="0"/>
              </a:spcBef>
              <a:spcAft>
                <a:spcPts val="0"/>
              </a:spcAft>
              <a:buClr>
                <a:schemeClr val="dk1"/>
              </a:buClr>
              <a:buSzPct val="91666"/>
              <a:buFont typeface="Arial"/>
              <a:buNone/>
            </a:pPr>
            <a:r>
              <a:rPr lang="iw" sz="1200" u="sng">
                <a:solidFill>
                  <a:schemeClr val="dk1"/>
                </a:solidFill>
              </a:rPr>
              <a:t>שלבים לביצוע המשימה</a:t>
            </a:r>
            <a:r>
              <a:rPr lang="iw" sz="1200">
                <a:solidFill>
                  <a:schemeClr val="dk1"/>
                </a:solidFill>
              </a:rPr>
              <a:t>:</a:t>
            </a:r>
            <a:endParaRPr sz="1200">
              <a:solidFill>
                <a:schemeClr val="dk1"/>
              </a:solidFill>
            </a:endParaRPr>
          </a:p>
          <a:p>
            <a:pPr marL="457200" lvl="0" indent="-281940" algn="r" rtl="1">
              <a:spcBef>
                <a:spcPts val="600"/>
              </a:spcBef>
              <a:spcAft>
                <a:spcPts val="0"/>
              </a:spcAft>
              <a:buClr>
                <a:schemeClr val="dk1"/>
              </a:buClr>
              <a:buSzPct val="100000"/>
              <a:buAutoNum type="arabicPeriod"/>
            </a:pPr>
            <a:r>
              <a:rPr lang="iw" sz="1200" u="sng">
                <a:solidFill>
                  <a:schemeClr val="dk1"/>
                </a:solidFill>
              </a:rPr>
              <a:t>בחרו אחת מהאפשרויות הבאות</a:t>
            </a:r>
            <a:r>
              <a:rPr lang="iw" sz="1200">
                <a:solidFill>
                  <a:schemeClr val="dk1"/>
                </a:solidFill>
              </a:rPr>
              <a:t>:</a:t>
            </a:r>
            <a:endParaRPr sz="1200">
              <a:solidFill>
                <a:schemeClr val="dk1"/>
              </a:solidFill>
            </a:endParaRPr>
          </a:p>
          <a:p>
            <a:pPr marL="914400" lvl="1" indent="-281940" algn="r" rtl="1">
              <a:spcBef>
                <a:spcPts val="0"/>
              </a:spcBef>
              <a:spcAft>
                <a:spcPts val="0"/>
              </a:spcAft>
              <a:buClr>
                <a:schemeClr val="dk1"/>
              </a:buClr>
              <a:buSzPct val="100000"/>
              <a:buChar char="●"/>
            </a:pPr>
            <a:r>
              <a:rPr lang="iw" sz="1200">
                <a:solidFill>
                  <a:schemeClr val="dk1"/>
                </a:solidFill>
              </a:rPr>
              <a:t>יצירת כרזה דיגיטלית</a:t>
            </a:r>
            <a:endParaRPr sz="1200">
              <a:solidFill>
                <a:schemeClr val="dk1"/>
              </a:solidFill>
            </a:endParaRPr>
          </a:p>
          <a:p>
            <a:pPr marL="914400" lvl="1" indent="-281940" algn="r" rtl="1">
              <a:spcBef>
                <a:spcPts val="0"/>
              </a:spcBef>
              <a:spcAft>
                <a:spcPts val="0"/>
              </a:spcAft>
              <a:buClr>
                <a:schemeClr val="dk1"/>
              </a:buClr>
              <a:buSzPct val="100000"/>
              <a:buChar char="●"/>
            </a:pPr>
            <a:r>
              <a:rPr lang="iw" sz="1200">
                <a:solidFill>
                  <a:schemeClr val="dk1"/>
                </a:solidFill>
              </a:rPr>
              <a:t>יצירת תמונה מצחיקה </a:t>
            </a:r>
            <a:endParaRPr sz="1200">
              <a:solidFill>
                <a:schemeClr val="dk1"/>
              </a:solidFill>
            </a:endParaRPr>
          </a:p>
          <a:p>
            <a:pPr marL="914400" lvl="1" indent="-281940" algn="r" rtl="1">
              <a:spcBef>
                <a:spcPts val="0"/>
              </a:spcBef>
              <a:spcAft>
                <a:spcPts val="0"/>
              </a:spcAft>
              <a:buClr>
                <a:schemeClr val="dk1"/>
              </a:buClr>
              <a:buSzPct val="100000"/>
              <a:buChar char="●"/>
            </a:pPr>
            <a:r>
              <a:rPr lang="iw" sz="1200">
                <a:solidFill>
                  <a:schemeClr val="dk1"/>
                </a:solidFill>
              </a:rPr>
              <a:t>כתיבת שיר או מם </a:t>
            </a:r>
            <a:endParaRPr sz="1200">
              <a:solidFill>
                <a:schemeClr val="dk1"/>
              </a:solidFill>
            </a:endParaRPr>
          </a:p>
          <a:p>
            <a:pPr marL="914400" lvl="1" indent="-281940" algn="r" rtl="1">
              <a:spcBef>
                <a:spcPts val="0"/>
              </a:spcBef>
              <a:spcAft>
                <a:spcPts val="0"/>
              </a:spcAft>
              <a:buClr>
                <a:schemeClr val="dk1"/>
              </a:buClr>
              <a:buSzPct val="100000"/>
              <a:buChar char="●"/>
            </a:pPr>
            <a:r>
              <a:rPr lang="iw" sz="1200">
                <a:solidFill>
                  <a:schemeClr val="dk1"/>
                </a:solidFill>
              </a:rPr>
              <a:t>יצירת סרטון אנימציה קצר </a:t>
            </a:r>
            <a:endParaRPr sz="1200">
              <a:solidFill>
                <a:schemeClr val="dk1"/>
              </a:solidFill>
            </a:endParaRPr>
          </a:p>
          <a:p>
            <a:pPr marL="914400" lvl="1" indent="-281940" algn="r" rtl="1">
              <a:spcBef>
                <a:spcPts val="0"/>
              </a:spcBef>
              <a:spcAft>
                <a:spcPts val="0"/>
              </a:spcAft>
              <a:buClr>
                <a:schemeClr val="dk1"/>
              </a:buClr>
              <a:buSzPct val="100000"/>
              <a:buChar char="●"/>
            </a:pPr>
            <a:r>
              <a:rPr lang="iw" sz="1200">
                <a:solidFill>
                  <a:schemeClr val="dk1"/>
                </a:solidFill>
              </a:rPr>
              <a:t>עיצוב סטיקר או אימוג'י </a:t>
            </a:r>
            <a:endParaRPr sz="1200">
              <a:solidFill>
                <a:schemeClr val="dk1"/>
              </a:solidFill>
            </a:endParaRPr>
          </a:p>
          <a:p>
            <a:pPr marL="457200" lvl="0" indent="-281940" algn="r" rtl="1">
              <a:spcBef>
                <a:spcPts val="0"/>
              </a:spcBef>
              <a:spcAft>
                <a:spcPts val="0"/>
              </a:spcAft>
              <a:buClr>
                <a:schemeClr val="dk1"/>
              </a:buClr>
              <a:buSzPct val="100000"/>
              <a:buAutoNum type="arabicPeriod"/>
            </a:pPr>
            <a:r>
              <a:rPr lang="iw" sz="1200" u="sng">
                <a:solidFill>
                  <a:schemeClr val="dk1"/>
                </a:solidFill>
              </a:rPr>
              <a:t>יצירת התוצר</a:t>
            </a:r>
            <a:r>
              <a:rPr lang="iw" sz="1200">
                <a:solidFill>
                  <a:schemeClr val="dk1"/>
                </a:solidFill>
              </a:rPr>
              <a:t>:</a:t>
            </a:r>
            <a:endParaRPr sz="1200">
              <a:solidFill>
                <a:schemeClr val="dk1"/>
              </a:solidFill>
            </a:endParaRPr>
          </a:p>
          <a:p>
            <a:pPr marL="914400" lvl="1" indent="-281940" algn="r" rtl="1">
              <a:spcBef>
                <a:spcPts val="0"/>
              </a:spcBef>
              <a:spcAft>
                <a:spcPts val="0"/>
              </a:spcAft>
              <a:buClr>
                <a:schemeClr val="dk1"/>
              </a:buClr>
              <a:buSzPct val="100000"/>
              <a:buChar char="●"/>
            </a:pPr>
            <a:r>
              <a:rPr lang="iw" sz="1200">
                <a:solidFill>
                  <a:schemeClr val="dk1"/>
                </a:solidFill>
              </a:rPr>
              <a:t>השתמשו בכלי בינה מלאכותית לבחירתכם כדי ליצור תוצר שמבטא את כוחו של הצחוק.</a:t>
            </a:r>
            <a:endParaRPr sz="1200">
              <a:solidFill>
                <a:schemeClr val="dk1"/>
              </a:solidFill>
            </a:endParaRPr>
          </a:p>
          <a:p>
            <a:pPr marL="914400" lvl="1" indent="-281940" algn="r" rtl="1">
              <a:spcBef>
                <a:spcPts val="0"/>
              </a:spcBef>
              <a:spcAft>
                <a:spcPts val="0"/>
              </a:spcAft>
              <a:buClr>
                <a:schemeClr val="dk1"/>
              </a:buClr>
              <a:buSzPct val="100000"/>
              <a:buChar char="●"/>
            </a:pPr>
            <a:r>
              <a:rPr lang="iw" sz="1200">
                <a:solidFill>
                  <a:schemeClr val="dk1"/>
                </a:solidFill>
              </a:rPr>
              <a:t>התוצר יכול להיות מצחיק, מעורר השראה או מרגש – הכל לפי ראות עיניכם.ן.</a:t>
            </a:r>
            <a:endParaRPr sz="1200">
              <a:solidFill>
                <a:schemeClr val="dk1"/>
              </a:solidFill>
            </a:endParaRPr>
          </a:p>
          <a:p>
            <a:pPr marL="457200" lvl="0" indent="-281940" algn="r" rtl="1">
              <a:spcBef>
                <a:spcPts val="0"/>
              </a:spcBef>
              <a:spcAft>
                <a:spcPts val="0"/>
              </a:spcAft>
              <a:buClr>
                <a:schemeClr val="dk1"/>
              </a:buClr>
              <a:buSzPct val="100000"/>
              <a:buAutoNum type="arabicPeriod"/>
            </a:pPr>
            <a:r>
              <a:rPr lang="iw" sz="1200" u="sng">
                <a:solidFill>
                  <a:schemeClr val="dk1"/>
                </a:solidFill>
              </a:rPr>
              <a:t>כתיבת ההסבר</a:t>
            </a:r>
            <a:r>
              <a:rPr lang="iw" sz="1200">
                <a:solidFill>
                  <a:schemeClr val="dk1"/>
                </a:solidFill>
              </a:rPr>
              <a:t>:</a:t>
            </a:r>
            <a:endParaRPr sz="1200">
              <a:solidFill>
                <a:schemeClr val="dk1"/>
              </a:solidFill>
            </a:endParaRPr>
          </a:p>
          <a:p>
            <a:pPr marL="914400" lvl="1" indent="-281940" algn="r" rtl="1">
              <a:spcBef>
                <a:spcPts val="0"/>
              </a:spcBef>
              <a:spcAft>
                <a:spcPts val="0"/>
              </a:spcAft>
              <a:buClr>
                <a:schemeClr val="dk1"/>
              </a:buClr>
              <a:buSzPct val="100000"/>
              <a:buChar char="●"/>
            </a:pPr>
            <a:r>
              <a:rPr lang="iw" sz="1200">
                <a:solidFill>
                  <a:schemeClr val="dk1"/>
                </a:solidFill>
              </a:rPr>
              <a:t>לאחר יצירת התוצר, כתבו הסבר (באורך של כחצי עמוד) שמסביר:</a:t>
            </a:r>
            <a:endParaRPr sz="1200">
              <a:solidFill>
                <a:schemeClr val="dk1"/>
              </a:solidFill>
            </a:endParaRPr>
          </a:p>
          <a:p>
            <a:pPr marL="1371600" lvl="2" indent="-281939" algn="r" rtl="1">
              <a:spcBef>
                <a:spcPts val="0"/>
              </a:spcBef>
              <a:spcAft>
                <a:spcPts val="0"/>
              </a:spcAft>
              <a:buClr>
                <a:schemeClr val="dk1"/>
              </a:buClr>
              <a:buSzPct val="100000"/>
              <a:buChar char="●"/>
            </a:pPr>
            <a:r>
              <a:rPr lang="iw" sz="1200">
                <a:solidFill>
                  <a:schemeClr val="dk1"/>
                </a:solidFill>
              </a:rPr>
              <a:t>מה הרעיון מאחורי התוצר?</a:t>
            </a:r>
            <a:endParaRPr sz="1200">
              <a:solidFill>
                <a:schemeClr val="dk1"/>
              </a:solidFill>
            </a:endParaRPr>
          </a:p>
          <a:p>
            <a:pPr marL="1371600" lvl="2" indent="-281939" algn="r" rtl="1">
              <a:spcBef>
                <a:spcPts val="0"/>
              </a:spcBef>
              <a:spcAft>
                <a:spcPts val="0"/>
              </a:spcAft>
              <a:buClr>
                <a:schemeClr val="dk1"/>
              </a:buClr>
              <a:buSzPct val="100000"/>
              <a:buChar char="●"/>
            </a:pPr>
            <a:r>
              <a:rPr lang="iw" sz="1200">
                <a:solidFill>
                  <a:schemeClr val="dk1"/>
                </a:solidFill>
              </a:rPr>
              <a:t>איך הוא קשור לחוויות שלכם כעולים חדשים או לחיי היומיום?</a:t>
            </a:r>
            <a:endParaRPr sz="1200">
              <a:solidFill>
                <a:schemeClr val="dk1"/>
              </a:solidFill>
            </a:endParaRPr>
          </a:p>
          <a:p>
            <a:pPr marL="0" lvl="0" indent="0" algn="r" rtl="1">
              <a:spcBef>
                <a:spcPts val="3600"/>
              </a:spcBef>
              <a:spcAft>
                <a:spcPts val="0"/>
              </a:spcAft>
              <a:buNone/>
            </a:pPr>
            <a:r>
              <a:rPr lang="iw" sz="1200" u="sng">
                <a:solidFill>
                  <a:schemeClr val="dk1"/>
                </a:solidFill>
              </a:rPr>
              <a:t>דוגמה לתוצר</a:t>
            </a:r>
            <a:r>
              <a:rPr lang="iw" sz="1200">
                <a:solidFill>
                  <a:schemeClr val="dk1"/>
                </a:solidFill>
              </a:rPr>
              <a:t>:</a:t>
            </a:r>
            <a:br>
              <a:rPr lang="iw" sz="1200">
                <a:solidFill>
                  <a:schemeClr val="dk1"/>
                </a:solidFill>
              </a:rPr>
            </a:br>
            <a:r>
              <a:rPr lang="iw" sz="1200">
                <a:solidFill>
                  <a:schemeClr val="dk1"/>
                </a:solidFill>
              </a:rPr>
              <a:t>אם בחרתם ליצור כרזה, היא יכולה לכלול תמונה שנוצרה על ידי בינה מלאכותית של אנשים צוחקים, יחד עם סיסמה כמו "צחוק מחבר בין כולנו". ההסבר שלכם יכול להתייחס לחשיבות של צחוק ביצירת קשרים חברתיים, במיוחד בתקופה של קליטה בארץ חדשה.</a:t>
            </a:r>
            <a:endParaRPr sz="1200">
              <a:solidFill>
                <a:schemeClr val="dk1"/>
              </a:solidFill>
            </a:endParaRPr>
          </a:p>
          <a:p>
            <a:pPr marL="0" lvl="0" indent="0" algn="r" rtl="1">
              <a:spcBef>
                <a:spcPts val="0"/>
              </a:spcBef>
              <a:spcAft>
                <a:spcPts val="0"/>
              </a:spcAft>
              <a:buClr>
                <a:schemeClr val="dk1"/>
              </a:buClr>
              <a:buSzPct val="91666"/>
              <a:buFont typeface="Arial"/>
              <a:buNone/>
            </a:pPr>
            <a:r>
              <a:rPr lang="iw" sz="1200" u="sng">
                <a:solidFill>
                  <a:schemeClr val="dk1"/>
                </a:solidFill>
              </a:rPr>
              <a:t>חשוב</a:t>
            </a:r>
            <a:r>
              <a:rPr lang="iw" sz="1200">
                <a:solidFill>
                  <a:schemeClr val="dk1"/>
                </a:solidFill>
              </a:rPr>
              <a:t>:</a:t>
            </a:r>
            <a:endParaRPr sz="1200">
              <a:solidFill>
                <a:schemeClr val="dk1"/>
              </a:solidFill>
            </a:endParaRPr>
          </a:p>
          <a:p>
            <a:pPr marL="457200" lvl="0" indent="-281940" algn="r" rtl="1">
              <a:spcBef>
                <a:spcPts val="600"/>
              </a:spcBef>
              <a:spcAft>
                <a:spcPts val="0"/>
              </a:spcAft>
              <a:buClr>
                <a:schemeClr val="dk1"/>
              </a:buClr>
              <a:buSzPct val="100000"/>
              <a:buChar char="●"/>
            </a:pPr>
            <a:r>
              <a:rPr lang="iw" sz="1200">
                <a:solidFill>
                  <a:schemeClr val="dk1"/>
                </a:solidFill>
              </a:rPr>
              <a:t>התוצר צריך להיות מקורי ויצירתי, ולהשתמש בכלי בינה מלאכותית לבחירתכם.ן.</a:t>
            </a:r>
            <a:endParaRPr sz="1200">
              <a:solidFill>
                <a:schemeClr val="dk1"/>
              </a:solidFill>
            </a:endParaRPr>
          </a:p>
          <a:p>
            <a:pPr marL="457200" lvl="0" indent="-281940" algn="r" rtl="1">
              <a:spcBef>
                <a:spcPts val="0"/>
              </a:spcBef>
              <a:spcAft>
                <a:spcPts val="0"/>
              </a:spcAft>
              <a:buClr>
                <a:schemeClr val="dk1"/>
              </a:buClr>
              <a:buSzPct val="100000"/>
              <a:buChar char="●"/>
            </a:pPr>
            <a:r>
              <a:rPr lang="iw" sz="1200">
                <a:solidFill>
                  <a:schemeClr val="dk1"/>
                </a:solidFill>
              </a:rPr>
              <a:t>על ההסבר להיות ברור וקשור לתוצר שהעליתם.ן.</a:t>
            </a:r>
            <a:endParaRPr sz="1200">
              <a:solidFill>
                <a:schemeClr val="dk1"/>
              </a:solidFill>
            </a:endParaRPr>
          </a:p>
          <a:p>
            <a:pPr marL="0" lvl="0" indent="0" algn="r" rtl="1">
              <a:spcBef>
                <a:spcPts val="600"/>
              </a:spcBef>
              <a:spcAft>
                <a:spcPts val="0"/>
              </a:spcAft>
              <a:buNone/>
            </a:pPr>
            <a:r>
              <a:rPr lang="iw" sz="1200" u="sng">
                <a:solidFill>
                  <a:schemeClr val="dk1"/>
                </a:solidFill>
              </a:rPr>
              <a:t>אופן הגשה</a:t>
            </a:r>
            <a:r>
              <a:rPr lang="iw" sz="1200">
                <a:solidFill>
                  <a:schemeClr val="dk1"/>
                </a:solidFill>
              </a:rPr>
              <a:t>: את התוצר יש לצרף כשקף חדש במצגת זו. להסבר יש להקדיש שקף נוסף. </a:t>
            </a:r>
            <a:endParaRPr sz="1200">
              <a:solidFill>
                <a:schemeClr val="dk1"/>
              </a:solidFill>
            </a:endParaRPr>
          </a:p>
          <a:p>
            <a:pPr marL="0" lvl="0" indent="0" algn="r" rtl="1">
              <a:spcBef>
                <a:spcPts val="0"/>
              </a:spcBef>
              <a:spcAft>
                <a:spcPts val="0"/>
              </a:spcAft>
              <a:buNone/>
            </a:pPr>
            <a:r>
              <a:rPr lang="iw" sz="1200" u="sng">
                <a:solidFill>
                  <a:schemeClr val="dk1"/>
                </a:solidFill>
              </a:rPr>
              <a:t>שיתוף:</a:t>
            </a:r>
            <a:r>
              <a:rPr lang="iw" sz="1200">
                <a:solidFill>
                  <a:schemeClr val="dk1"/>
                </a:solidFill>
              </a:rPr>
              <a:t> יש להעלות את התוצר לפדלט.</a:t>
            </a:r>
            <a:endParaRPr sz="1200">
              <a:solidFill>
                <a:schemeClr val="dk1"/>
              </a:solidFill>
            </a:endParaRPr>
          </a:p>
          <a:p>
            <a:pPr marL="0" lvl="0" indent="0" algn="r" rtl="1">
              <a:spcBef>
                <a:spcPts val="0"/>
              </a:spcBef>
              <a:spcAft>
                <a:spcPts val="0"/>
              </a:spcAft>
              <a:buNone/>
            </a:pPr>
            <a:endParaRPr sz="1200">
              <a:solidFill>
                <a:schemeClr val="dk1"/>
              </a:solidFill>
            </a:endParaRPr>
          </a:p>
          <a:p>
            <a:pPr marL="0" lvl="0" indent="0" algn="r" rtl="1">
              <a:spcBef>
                <a:spcPts val="0"/>
              </a:spcBef>
              <a:spcAft>
                <a:spcPts val="0"/>
              </a:spcAft>
              <a:buNone/>
            </a:pPr>
            <a:r>
              <a:rPr lang="iw" sz="1200">
                <a:solidFill>
                  <a:schemeClr val="dk1"/>
                </a:solidFill>
              </a:rPr>
              <a:t>בהצלחה! </a:t>
            </a:r>
            <a:endParaRPr sz="1200">
              <a:solidFill>
                <a:schemeClr val="dk1"/>
              </a:solidFill>
            </a:endParaRPr>
          </a:p>
          <a:p>
            <a:pPr marL="0" lvl="0" indent="0" algn="r" rtl="1">
              <a:spcBef>
                <a:spcPts val="0"/>
              </a:spcBef>
              <a:spcAft>
                <a:spcPts val="0"/>
              </a:spcAft>
              <a:buNone/>
            </a:pPr>
            <a:r>
              <a:rPr lang="iw" sz="1200">
                <a:solidFill>
                  <a:schemeClr val="dk1"/>
                </a:solidFill>
              </a:rPr>
              <a:t>ורד</a:t>
            </a:r>
            <a:endParaRPr sz="1200">
              <a:solidFill>
                <a:schemeClr val="dk1"/>
              </a:solidFill>
            </a:endParaRPr>
          </a:p>
        </p:txBody>
      </p:sp>
      <p:pic>
        <p:nvPicPr>
          <p:cNvPr id="175" name="Google Shape;175;p27" descr="Button - Home | Free SVG">
            <a:hlinkClick r:id="" action="ppaction://hlinkshowjump?jump=firstslide"/>
          </p:cNvPr>
          <p:cNvPicPr preferRelativeResize="0"/>
          <p:nvPr/>
        </p:nvPicPr>
        <p:blipFill>
          <a:blip r:embed="rId3">
            <a:alphaModFix/>
          </a:blip>
          <a:stretch>
            <a:fillRect/>
          </a:stretch>
        </p:blipFill>
        <p:spPr>
          <a:xfrm>
            <a:off x="8565275" y="59125"/>
            <a:ext cx="502526" cy="5025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77865" y="0"/>
            <a:ext cx="8638673" cy="5188600"/>
          </a:xfrm>
          <a:prstGeom prst="rect">
            <a:avLst/>
          </a:prstGeom>
        </p:spPr>
        <p:txBody>
          <a:bodyPr wrap="square">
            <a:spAutoFit/>
          </a:bodyPr>
          <a:lstStyle/>
          <a:p>
            <a:pPr algn="ctr" rtl="1">
              <a:lnSpc>
                <a:spcPct val="107000"/>
              </a:lnSpc>
              <a:spcAft>
                <a:spcPts val="800"/>
              </a:spcAft>
            </a:pPr>
            <a:r>
              <a:rPr lang="he-IL" b="1" dirty="0">
                <a:latin typeface="Arial-BoldMT"/>
                <a:ea typeface="Calibri" panose="020F0502020204030204" pitchFamily="34" charset="0"/>
                <a:cs typeface="Arial-BoldMT"/>
              </a:rPr>
              <a:t>עבודת סיום השתלמות: למידה אחרת </a:t>
            </a:r>
            <a:r>
              <a:rPr lang="en-US" b="1" dirty="0">
                <a:latin typeface="Arial-BoldMT"/>
                <a:ea typeface="Calibri" panose="020F0502020204030204" pitchFamily="34" charset="0"/>
                <a:cs typeface="Arial" panose="020B0604020202020204" pitchFamily="34" charset="0"/>
              </a:rPr>
              <a:t>-</a:t>
            </a:r>
            <a:r>
              <a:rPr lang="he-IL" b="1" dirty="0">
                <a:latin typeface="Arial-BoldMT"/>
                <a:ea typeface="Calibri" panose="020F0502020204030204" pitchFamily="34" charset="0"/>
                <a:cs typeface="Arial" panose="020B0604020202020204" pitchFamily="34" charset="0"/>
              </a:rPr>
              <a:t> </a:t>
            </a:r>
            <a:r>
              <a:rPr lang="he-IL" b="1" dirty="0">
                <a:latin typeface="Arial-BoldMT"/>
                <a:ea typeface="Calibri" panose="020F0502020204030204" pitchFamily="34" charset="0"/>
                <a:cs typeface="Arial-BoldMT"/>
              </a:rPr>
              <a:t>עברית לעולים חדשים</a:t>
            </a:r>
            <a:endParaRPr lang="en-US" sz="1100" dirty="0">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he-IL" sz="1200" b="1" dirty="0">
                <a:latin typeface="Calibri" panose="020F0502020204030204" pitchFamily="34" charset="0"/>
                <a:ea typeface="Calibri" panose="020F0502020204030204" pitchFamily="34" charset="0"/>
                <a:cs typeface="Arial" panose="020B0604020202020204" pitchFamily="34" charset="0"/>
              </a:rPr>
              <a:t>יוצרת היחידה: ורד עמיר</a:t>
            </a:r>
            <a:endParaRPr lang="en-US" sz="11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200" b="1" dirty="0">
                <a:latin typeface="Calibri" panose="020F0502020204030204" pitchFamily="34" charset="0"/>
                <a:ea typeface="Calibri" panose="020F0502020204030204" pitchFamily="34" charset="0"/>
                <a:cs typeface="Arial" panose="020B0604020202020204" pitchFamily="34" charset="0"/>
              </a:rPr>
              <a:t>שם היחידה: כוחו של הצחוק. יחידה ללימוד עצמי במסגרת התלקיט. </a:t>
            </a:r>
            <a:endParaRPr lang="en-US" sz="1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200" b="1" dirty="0">
                <a:latin typeface="Calibri" panose="020F0502020204030204" pitchFamily="34" charset="0"/>
                <a:ea typeface="Calibri" panose="020F0502020204030204" pitchFamily="34" charset="0"/>
                <a:cs typeface="Arial" panose="020B0604020202020204" pitchFamily="34" charset="0"/>
              </a:rPr>
              <a:t>קהל היעד: קבוצת תלמידים עולים </a:t>
            </a:r>
            <a:r>
              <a:rPr lang="he-IL" sz="1200" b="1">
                <a:latin typeface="Calibri" panose="020F0502020204030204" pitchFamily="34" charset="0"/>
                <a:ea typeface="Calibri" panose="020F0502020204030204" pitchFamily="34" charset="0"/>
                <a:cs typeface="Arial" panose="020B0604020202020204" pitchFamily="34" charset="0"/>
              </a:rPr>
              <a:t>ברמות א-ב</a:t>
            </a:r>
            <a:r>
              <a:rPr lang="he-IL" sz="1200" b="1" dirty="0">
                <a:latin typeface="Calibri" panose="020F0502020204030204" pitchFamily="34" charset="0"/>
                <a:ea typeface="Calibri" panose="020F0502020204030204" pitchFamily="34" charset="0"/>
                <a:cs typeface="Arial" panose="020B0604020202020204" pitchFamily="34" charset="0"/>
              </a:rPr>
              <a:t>, </a:t>
            </a:r>
            <a:r>
              <a:rPr lang="he-IL" sz="1200" b="1">
                <a:latin typeface="Calibri" panose="020F0502020204030204" pitchFamily="34" charset="0"/>
                <a:ea typeface="Calibri" panose="020F0502020204030204" pitchFamily="34" charset="0"/>
                <a:cs typeface="Arial" panose="020B0604020202020204" pitchFamily="34" charset="0"/>
              </a:rPr>
              <a:t>שכבה י.</a:t>
            </a:r>
            <a:endParaRPr lang="en-US" sz="1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200" b="1" dirty="0">
                <a:latin typeface="Calibri" panose="020F0502020204030204" pitchFamily="34" charset="0"/>
                <a:ea typeface="Calibri" panose="020F0502020204030204" pitchFamily="34" charset="0"/>
                <a:cs typeface="Arial" panose="020B0604020202020204" pitchFamily="34" charset="0"/>
              </a:rPr>
              <a:t>הסבר על היחידה: </a:t>
            </a:r>
            <a:endParaRPr lang="en-US" sz="1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200" dirty="0">
                <a:latin typeface="Calibri" panose="020F0502020204030204" pitchFamily="34" charset="0"/>
                <a:ea typeface="Calibri" panose="020F0502020204030204" pitchFamily="34" charset="0"/>
                <a:cs typeface="Arial" panose="020B0604020202020204" pitchFamily="34" charset="0"/>
              </a:rPr>
              <a:t>יחידה זו ניתנת לתלמידים כמצגת הכוללת רצף פעילויות ומשימות. התלמידים מונחים לבצע את הפעילויות (צפייה בסרטון, בקישור הקניית מילים, חידון וכיו"ב) ולענות על השאלות לאורך המצגת. את המענה התלמידים כותבים בתיבות טקסט ייעודיות השזורות במצגת. היחידה מסתיימת במטלה הכוללת תוצר יצירתי של </a:t>
            </a:r>
            <a:r>
              <a:rPr lang="he-IL" sz="1200" dirty="0" err="1">
                <a:latin typeface="Calibri" panose="020F0502020204030204" pitchFamily="34" charset="0"/>
                <a:ea typeface="Calibri" panose="020F0502020204030204" pitchFamily="34" charset="0"/>
                <a:cs typeface="Arial" panose="020B0604020202020204" pitchFamily="34" charset="0"/>
              </a:rPr>
              <a:t>התלמיד.ה</a:t>
            </a:r>
            <a:r>
              <a:rPr lang="he-IL" sz="1200" dirty="0">
                <a:latin typeface="Calibri" panose="020F0502020204030204" pitchFamily="34" charset="0"/>
                <a:ea typeface="Calibri" panose="020F0502020204030204" pitchFamily="34" charset="0"/>
                <a:cs typeface="Arial" panose="020B0604020202020204" pitchFamily="34" charset="0"/>
              </a:rPr>
              <a:t> באמצעות כלים דיגיטליים. לאחר סיום הפעילויות ומענה על כל המטלות, התלמיד משתף עם המורה את המצגת. את התוצר היצירתי משתפים התלמידים </a:t>
            </a:r>
            <a:r>
              <a:rPr lang="he-IL" sz="1200" dirty="0" err="1">
                <a:latin typeface="Calibri" panose="020F0502020204030204" pitchFamily="34" charset="0"/>
                <a:ea typeface="Calibri" panose="020F0502020204030204" pitchFamily="34" charset="0"/>
                <a:cs typeface="Arial" panose="020B0604020202020204" pitchFamily="34" charset="0"/>
              </a:rPr>
              <a:t>בפדלט</a:t>
            </a:r>
            <a:r>
              <a:rPr lang="he-IL" sz="1200" dirty="0">
                <a:latin typeface="Calibri" panose="020F0502020204030204" pitchFamily="34" charset="0"/>
                <a:ea typeface="Calibri" panose="020F0502020204030204" pitchFamily="34" charset="0"/>
                <a:cs typeface="Arial" panose="020B0604020202020204" pitchFamily="34" charset="0"/>
              </a:rPr>
              <a:t> זה עם זה. שאיפתי היא להרחיב את היחידה בעתיד ולהתאימה לדרישות משימת ההערכה חלופית במסגרת התקליט.</a:t>
            </a:r>
          </a:p>
          <a:p>
            <a:pPr algn="r" rtl="1">
              <a:lnSpc>
                <a:spcPct val="107000"/>
              </a:lnSpc>
              <a:spcAft>
                <a:spcPts val="800"/>
              </a:spcAft>
            </a:pPr>
            <a:r>
              <a:rPr lang="he-IL" sz="1200" b="1" dirty="0">
                <a:latin typeface="Calibri" panose="020F0502020204030204" pitchFamily="34" charset="0"/>
                <a:ea typeface="Calibri" panose="020F0502020204030204" pitchFamily="34" charset="0"/>
                <a:cs typeface="Arial" panose="020B0604020202020204" pitchFamily="34" charset="0"/>
              </a:rPr>
              <a:t>מומלץ לצפות במצגת במצב תצוגה מלאה. </a:t>
            </a:r>
            <a:r>
              <a:rPr lang="he-IL" sz="1200" dirty="0">
                <a:latin typeface="Calibri" panose="020F0502020204030204" pitchFamily="34" charset="0"/>
                <a:ea typeface="Calibri" panose="020F0502020204030204" pitchFamily="34" charset="0"/>
                <a:cs typeface="Arial" panose="020B0604020202020204" pitchFamily="34" charset="0"/>
              </a:rPr>
              <a:t>היחידה בנויה כך שהתלמידים יכולים לגשת אל כל המשימות מדף הבית – הם אינם חייבים לבצע את כולן על פי סדר המצגת. מכל עמוד במצגת הם יכולים לחזור אל דף הבית באמצעות כפתור. לשם מענה וכתיבה בתיבות הטקסט, על התלמידים לצאת ממצב תצוגה מלאה. </a:t>
            </a:r>
            <a:endParaRPr lang="en-US" sz="1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200" b="1" dirty="0">
                <a:latin typeface="Calibri" panose="020F0502020204030204" pitchFamily="34" charset="0"/>
                <a:ea typeface="Calibri" panose="020F0502020204030204" pitchFamily="34" charset="0"/>
                <a:cs typeface="Arial" panose="020B0604020202020204" pitchFamily="34" charset="0"/>
              </a:rPr>
              <a:t> מטרות היחידה: </a:t>
            </a:r>
            <a:endParaRPr lang="en-US"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Wingdings" panose="05000000000000000000" pitchFamily="2" charset="2"/>
              <a:buChar char=""/>
            </a:pPr>
            <a:r>
              <a:rPr lang="he-IL" sz="1200" dirty="0">
                <a:latin typeface="Calibri" panose="020F0502020204030204" pitchFamily="34" charset="0"/>
                <a:ea typeface="Calibri" panose="020F0502020204030204" pitchFamily="34" charset="0"/>
                <a:cs typeface="Arial" panose="020B0604020202020204" pitchFamily="34" charset="0"/>
              </a:rPr>
              <a:t>העשרת אוצר המילים – לימוד והטמעת מילים שימושיות הקשורות לצחוק ולתקשורת חברתית</a:t>
            </a:r>
            <a:endParaRPr lang="en-US"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Wingdings" panose="05000000000000000000" pitchFamily="2" charset="2"/>
              <a:buChar char=""/>
            </a:pPr>
            <a:r>
              <a:rPr lang="he-IL" sz="1200" dirty="0">
                <a:latin typeface="Calibri" panose="020F0502020204030204" pitchFamily="34" charset="0"/>
                <a:ea typeface="Calibri" panose="020F0502020204030204" pitchFamily="34" charset="0"/>
                <a:cs typeface="Arial" panose="020B0604020202020204" pitchFamily="34" charset="0"/>
              </a:rPr>
              <a:t>הבעת דעה בכתב – תרגול כתיבה והצגת עמדות אישיות בנוגע לנושא.</a:t>
            </a:r>
            <a:endParaRPr lang="en-US"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Wingdings" panose="05000000000000000000" pitchFamily="2" charset="2"/>
              <a:buChar char=""/>
            </a:pPr>
            <a:r>
              <a:rPr lang="he-IL" sz="1200" dirty="0" err="1">
                <a:latin typeface="Calibri" panose="020F0502020204030204" pitchFamily="34" charset="0"/>
                <a:ea typeface="Calibri" panose="020F0502020204030204" pitchFamily="34" charset="0"/>
                <a:cs typeface="Arial" panose="020B0604020202020204" pitchFamily="34" charset="0"/>
              </a:rPr>
              <a:t>המללת</a:t>
            </a:r>
            <a:r>
              <a:rPr lang="he-IL" sz="1200" dirty="0">
                <a:latin typeface="Calibri" panose="020F0502020204030204" pitchFamily="34" charset="0"/>
                <a:ea typeface="Calibri" panose="020F0502020204030204" pitchFamily="34" charset="0"/>
                <a:cs typeface="Arial" panose="020B0604020202020204" pitchFamily="34" charset="0"/>
              </a:rPr>
              <a:t> טקסט בלתי רציף והסקת מסקנות ממנו</a:t>
            </a:r>
            <a:endParaRPr lang="en-US"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Wingdings" panose="05000000000000000000" pitchFamily="2" charset="2"/>
              <a:buChar char=""/>
            </a:pPr>
            <a:r>
              <a:rPr lang="he-IL" sz="1200" dirty="0">
                <a:latin typeface="Calibri" panose="020F0502020204030204" pitchFamily="34" charset="0"/>
                <a:ea typeface="Calibri" panose="020F0502020204030204" pitchFamily="34" charset="0"/>
                <a:cs typeface="Arial" panose="020B0604020202020204" pitchFamily="34" charset="0"/>
              </a:rPr>
              <a:t>תרגול מיומנויות הבנת הנקרא דרך קריאה במאמרים</a:t>
            </a:r>
            <a:endParaRPr lang="en-US"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Wingdings" panose="05000000000000000000" pitchFamily="2" charset="2"/>
              <a:buChar char=""/>
            </a:pPr>
            <a:r>
              <a:rPr lang="he-IL" sz="1200" dirty="0">
                <a:latin typeface="Calibri" panose="020F0502020204030204" pitchFamily="34" charset="0"/>
                <a:ea typeface="Calibri" panose="020F0502020204030204" pitchFamily="34" charset="0"/>
                <a:cs typeface="Arial" panose="020B0604020202020204" pitchFamily="34" charset="0"/>
              </a:rPr>
              <a:t>תרגול מיומנויות לשוניות דרך ניתוח משפטים</a:t>
            </a:r>
            <a:endParaRPr lang="en-US"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Wingdings" panose="05000000000000000000" pitchFamily="2" charset="2"/>
              <a:buChar char=""/>
            </a:pPr>
            <a:r>
              <a:rPr lang="he-IL" sz="1200" dirty="0">
                <a:latin typeface="Calibri" panose="020F0502020204030204" pitchFamily="34" charset="0"/>
                <a:ea typeface="Calibri" panose="020F0502020204030204" pitchFamily="34" charset="0"/>
                <a:cs typeface="Arial" panose="020B0604020202020204" pitchFamily="34" charset="0"/>
              </a:rPr>
              <a:t>יצירת תוצר יצירתי המאפשר חיבור אישי של התלמיד אל הנושא תוך שימוש בכלים דיגיטליים</a:t>
            </a:r>
            <a:endParaRPr lang="en-US" sz="1200" dirty="0">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he-IL" sz="1200" dirty="0">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Google Shape;175;p27" descr="Button - Home | Free SVG">
            <a:hlinkClick r:id="" action="ppaction://hlinkshowjump?jump=firstslide"/>
          </p:cNvPr>
          <p:cNvPicPr preferRelativeResize="0"/>
          <p:nvPr/>
        </p:nvPicPr>
        <p:blipFill>
          <a:blip r:embed="rId2">
            <a:alphaModFix/>
          </a:blip>
          <a:stretch>
            <a:fillRect/>
          </a:stretch>
        </p:blipFill>
        <p:spPr>
          <a:xfrm>
            <a:off x="8565275" y="59125"/>
            <a:ext cx="502526" cy="502526"/>
          </a:xfrm>
          <a:prstGeom prst="rect">
            <a:avLst/>
          </a:prstGeom>
          <a:noFill/>
          <a:ln>
            <a:noFill/>
          </a:ln>
        </p:spPr>
      </p:pic>
    </p:spTree>
    <p:extLst>
      <p:ext uri="{BB962C8B-B14F-4D97-AF65-F5344CB8AC3E}">
        <p14:creationId xmlns:p14="http://schemas.microsoft.com/office/powerpoint/2010/main" val="3358670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282744" y="573231"/>
            <a:ext cx="8416088" cy="3684983"/>
          </a:xfrm>
          <a:prstGeom prst="rect">
            <a:avLst/>
          </a:prstGeom>
        </p:spPr>
        <p:txBody>
          <a:bodyPr wrap="square">
            <a:spAutoFit/>
          </a:bodyPr>
          <a:lstStyle/>
          <a:p>
            <a:pPr algn="ctr" rtl="1">
              <a:lnSpc>
                <a:spcPct val="107000"/>
              </a:lnSpc>
              <a:spcAft>
                <a:spcPts val="800"/>
              </a:spcAft>
            </a:pPr>
            <a:r>
              <a:rPr lang="he-IL" sz="1000" b="1" dirty="0">
                <a:latin typeface="Calibri" panose="020F0502020204030204" pitchFamily="34" charset="0"/>
                <a:ea typeface="Calibri" panose="020F0502020204030204" pitchFamily="34" charset="0"/>
                <a:cs typeface="Arial" panose="020B0604020202020204" pitchFamily="34" charset="0"/>
              </a:rPr>
              <a:t> </a:t>
            </a:r>
            <a:endParaRPr lang="en-US" sz="1000" dirty="0">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he-IL" sz="1000" b="1" dirty="0">
                <a:latin typeface="Calibri" panose="020F0502020204030204" pitchFamily="34" charset="0"/>
                <a:ea typeface="Calibri" panose="020F0502020204030204" pitchFamily="34" charset="0"/>
                <a:cs typeface="Arial" panose="020B0604020202020204" pitchFamily="34" charset="0"/>
              </a:rPr>
              <a:t>נספחים: כוחו של הצחוק</a:t>
            </a:r>
            <a:endParaRPr lang="en-US" sz="1000" dirty="0">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he-IL" sz="1000" b="1" dirty="0">
                <a:latin typeface="Calibri" panose="020F0502020204030204" pitchFamily="34" charset="0"/>
                <a:ea typeface="Calibri" panose="020F0502020204030204" pitchFamily="34" charset="0"/>
                <a:cs typeface="Arial" panose="020B0604020202020204" pitchFamily="34" charset="0"/>
              </a:rPr>
              <a:t>תשובון מאת ורד עמיר</a:t>
            </a:r>
            <a:endParaRPr lang="en-US" sz="1000" dirty="0">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pPr>
            <a:r>
              <a:rPr lang="he-IL" sz="1000" b="1" dirty="0">
                <a:latin typeface="Calibri" panose="020F0502020204030204" pitchFamily="34" charset="0"/>
                <a:ea typeface="Calibri" panose="020F0502020204030204" pitchFamily="34" charset="0"/>
                <a:cs typeface="Arial" panose="020B0604020202020204" pitchFamily="34" charset="0"/>
              </a:rPr>
              <a:t>1. מה קורה בסרטון? </a:t>
            </a:r>
            <a:endParaRPr lang="en-US" sz="10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sz="1000" dirty="0">
                <a:latin typeface="Calibri" panose="020F0502020204030204" pitchFamily="34" charset="0"/>
                <a:ea typeface="Calibri" panose="020F0502020204030204" pitchFamily="34" charset="0"/>
                <a:cs typeface="Arial" panose="020B0604020202020204" pitchFamily="34" charset="0"/>
              </a:rPr>
              <a:t>הסרטון מציג אדם שפורץ בצחוק באוטובוס. הצחוק שלו מדבק מאוד, וגורם לאנשים נוספים בסביבתו להתחיל לצחוק. הסרטון מתמקד בתגובת השרשרת הזו של צחוק, הממחישה את הכוח המדבק והחברתי של הצחוק</a:t>
            </a: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en-US" sz="1000" dirty="0">
                <a:latin typeface="Arial" panose="020B0604020202020204" pitchFamily="34" charset="0"/>
                <a:ea typeface="Calibri" panose="020F0502020204030204" pitchFamily="34" charset="0"/>
                <a:cs typeface="Arial" panose="020B0604020202020204" pitchFamily="34" charset="0"/>
              </a:rPr>
              <a:t> </a:t>
            </a:r>
            <a:endParaRPr lang="en-US" sz="1000" dirty="0">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pPr>
            <a:r>
              <a:rPr lang="he-IL" sz="1000" b="1" dirty="0">
                <a:latin typeface="Calibri" panose="020F0502020204030204" pitchFamily="34" charset="0"/>
                <a:ea typeface="Calibri" panose="020F0502020204030204" pitchFamily="34" charset="0"/>
                <a:cs typeface="Arial" panose="020B0604020202020204" pitchFamily="34" charset="0"/>
              </a:rPr>
              <a:t>2. מה לדעתכם גורם לצחוק להיות מדבק? תנו דוגמאות מחייכם.</a:t>
            </a:r>
            <a:endParaRPr lang="en-US" sz="10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sz="1000" dirty="0">
                <a:latin typeface="Calibri" panose="020F0502020204030204" pitchFamily="34" charset="0"/>
                <a:ea typeface="Calibri" panose="020F0502020204030204" pitchFamily="34" charset="0"/>
                <a:cs typeface="Arial" panose="020B0604020202020204" pitchFamily="34" charset="0"/>
              </a:rPr>
              <a:t>לדעתי, הצחוק מדבק כי הוא מעורר תחושת שייכות ושמחה משותפת. כשאנחנו רואים מישהו צוחק, המוח שלנו מגיב באופן אוטומטי ומנסה להבין את הסיטואציה, ולעתים קרובות מצטרף לצחוק כדי ליצור קשר חברתי. לדוגמה, בזמן ארוחת משפחה, כשאחד מבני המשפחה התחיל לספר בדיחה מצחיקה, כולנו התחלנו לצחוק, גם אם הבדיחה עצמה לא הייתה הכי מצחיקה. הצחוק של האחרים פשוט גרם לנו להרגיש טוב יותר ולהצטרף.</a:t>
            </a:r>
            <a:endParaRPr lang="en-US" sz="1000" dirty="0">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pPr>
            <a:r>
              <a:rPr lang="he-IL" sz="1000" b="1" dirty="0">
                <a:latin typeface="Calibri" panose="020F0502020204030204" pitchFamily="34" charset="0"/>
                <a:ea typeface="Calibri" panose="020F0502020204030204" pitchFamily="34" charset="0"/>
                <a:cs typeface="Arial" panose="020B0604020202020204" pitchFamily="34" charset="0"/>
              </a:rPr>
              <a:t>3. כיצד משפיע הצחוק על האווירה במפגש חברתי? תארו סיטואציה בה חוויתם צחוק יחד עם אחרים.</a:t>
            </a:r>
            <a:endParaRPr lang="en-US" sz="10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sz="1000" b="1" dirty="0">
                <a:latin typeface="Calibri" panose="020F0502020204030204" pitchFamily="34" charset="0"/>
                <a:ea typeface="Calibri" panose="020F0502020204030204" pitchFamily="34" charset="0"/>
                <a:cs typeface="Arial" panose="020B0604020202020204" pitchFamily="34" charset="0"/>
              </a:rPr>
              <a:t> </a:t>
            </a:r>
            <a:endParaRPr lang="en-US" sz="10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sz="1000" dirty="0">
                <a:latin typeface="Calibri" panose="020F0502020204030204" pitchFamily="34" charset="0"/>
                <a:ea typeface="Calibri" panose="020F0502020204030204" pitchFamily="34" charset="0"/>
                <a:cs typeface="Arial" panose="020B0604020202020204" pitchFamily="34" charset="0"/>
              </a:rPr>
              <a:t>צחוק משפר את האווירה במפגש חברתי כי הוא יוצר תחושה של קרבה, פתיחות וכיף. לדוגמה, בזמן מפגש עם חברים, אחד מהם סיפר סיפור מצחיק על טעות שעשה בעבודה. כולנו התחלנו לצחוק, והאווירה הפכה לקלילה ומהנה. הצחוק גרם לנו להרגיש מחוברים יותר ולשכוח מהלחצים של היום-יום.</a:t>
            </a:r>
            <a:endParaRPr lang="en-US" sz="10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sz="1000" dirty="0">
                <a:latin typeface="Calibri" panose="020F0502020204030204" pitchFamily="34" charset="0"/>
                <a:ea typeface="Calibri" panose="020F0502020204030204" pitchFamily="34" charset="0"/>
                <a:cs typeface="Arial" panose="020B0604020202020204" pitchFamily="34" charset="0"/>
              </a:rPr>
              <a:t> </a:t>
            </a:r>
            <a:endParaRPr lang="en-US" sz="1000" dirty="0">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pPr>
            <a:r>
              <a:rPr lang="he-IL" sz="1000" b="1" dirty="0">
                <a:latin typeface="Calibri" panose="020F0502020204030204" pitchFamily="34" charset="0"/>
                <a:ea typeface="Calibri" panose="020F0502020204030204" pitchFamily="34" charset="0"/>
                <a:cs typeface="Arial" panose="020B0604020202020204" pitchFamily="34" charset="0"/>
              </a:rPr>
              <a:t>4. באילו מצבים אתם חושבים שצחוק יכול להיות לא מתאים? הסבירו את דעתכם</a:t>
            </a:r>
            <a:r>
              <a:rPr lang="he-IL" sz="1000" dirty="0">
                <a:latin typeface="Calibri" panose="020F0502020204030204" pitchFamily="34" charset="0"/>
                <a:ea typeface="Calibri" panose="020F0502020204030204" pitchFamily="34" charset="0"/>
                <a:cs typeface="Arial" panose="020B0604020202020204" pitchFamily="34" charset="0"/>
              </a:rPr>
              <a:t>.</a:t>
            </a:r>
            <a:endParaRPr lang="en-US" sz="10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r>
              <a:rPr lang="he-IL" sz="1000" dirty="0">
                <a:latin typeface="Calibri" panose="020F0502020204030204" pitchFamily="34" charset="0"/>
                <a:ea typeface="Calibri" panose="020F0502020204030204" pitchFamily="34" charset="0"/>
                <a:cs typeface="Arial" panose="020B0604020202020204" pitchFamily="34" charset="0"/>
              </a:rPr>
              <a:t>צחוק יכול להיות לא מתאים במצבים רציניים או רגישים, כמו הלוויה, שיחה על נושאים טרגיים או כשמישהו משתף חוויה קשה. במצבים כאלה, צחוק עלול להיתפס כחוסר רגישות או זלזול ברגשות האחר. לדוגמה, אם מישהו מספר על קושי אישי, צחוק במקום להקשיב ולהביע אמפתיה יכול לפגוע בו ולהרחיק אותו. חשוב להיות מודעים להקשר ולרגשות של הסובבים אותנו.</a:t>
            </a:r>
            <a:endParaRPr lang="en-US" sz="1000" dirty="0">
              <a:latin typeface="Calibri" panose="020F0502020204030204" pitchFamily="34" charset="0"/>
              <a:ea typeface="Calibri" panose="020F0502020204030204" pitchFamily="34" charset="0"/>
              <a:cs typeface="Arial" panose="020B0604020202020204" pitchFamily="34" charset="0"/>
            </a:endParaRPr>
          </a:p>
        </p:txBody>
      </p:sp>
      <p:pic>
        <p:nvPicPr>
          <p:cNvPr id="3" name="Google Shape;175;p27" descr="Button - Home | Free SVG">
            <a:hlinkClick r:id="" action="ppaction://hlinkshowjump?jump=firstslide"/>
          </p:cNvPr>
          <p:cNvPicPr preferRelativeResize="0"/>
          <p:nvPr/>
        </p:nvPicPr>
        <p:blipFill>
          <a:blip r:embed="rId2">
            <a:alphaModFix/>
          </a:blip>
          <a:stretch>
            <a:fillRect/>
          </a:stretch>
        </p:blipFill>
        <p:spPr>
          <a:xfrm>
            <a:off x="8565275" y="59125"/>
            <a:ext cx="502526" cy="502526"/>
          </a:xfrm>
          <a:prstGeom prst="rect">
            <a:avLst/>
          </a:prstGeom>
          <a:noFill/>
          <a:ln>
            <a:noFill/>
          </a:ln>
        </p:spPr>
      </p:pic>
    </p:spTree>
    <p:extLst>
      <p:ext uri="{BB962C8B-B14F-4D97-AF65-F5344CB8AC3E}">
        <p14:creationId xmlns:p14="http://schemas.microsoft.com/office/powerpoint/2010/main" val="1505212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185112" y="420395"/>
            <a:ext cx="6966282" cy="4467890"/>
          </a:xfrm>
          <a:prstGeom prst="rect">
            <a:avLst/>
          </a:prstGeom>
        </p:spPr>
        <p:txBody>
          <a:bodyPr wrap="square">
            <a:spAutoFit/>
          </a:bodyPr>
          <a:lstStyle/>
          <a:p>
            <a:pPr lvl="0" algn="r" rtl="1">
              <a:lnSpc>
                <a:spcPct val="107000"/>
              </a:lnSpc>
            </a:pPr>
            <a:r>
              <a:rPr lang="he-IL" b="1" dirty="0">
                <a:latin typeface="Calibri" panose="020F0502020204030204" pitchFamily="34" charset="0"/>
                <a:ea typeface="Calibri" panose="020F0502020204030204" pitchFamily="34" charset="0"/>
                <a:cs typeface="Arial" panose="020B0604020202020204" pitchFamily="34" charset="0"/>
              </a:rPr>
              <a:t>5. באילו נסיבות קופים צוחקים, וכיצד הדבר דומה לצחוק של בני אדם?</a:t>
            </a:r>
            <a:endParaRPr lang="en-US"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dirty="0">
                <a:latin typeface="Calibri" panose="020F0502020204030204" pitchFamily="34" charset="0"/>
                <a:ea typeface="Calibri" panose="020F0502020204030204" pitchFamily="34" charset="0"/>
                <a:cs typeface="Arial" panose="020B0604020202020204" pitchFamily="34" charset="0"/>
              </a:rPr>
              <a:t>קופים צוחקים כאשר הם רואים שמתכוונים לדגדג אותם, וכאשר מדגדגים אותם באזורים רגישים בגוף, כמו בית השחי. בנוסף, הם חוזרים ומבקשים בהתלהבות שידגדגו אותם שוב ושוב, בדומה לילדים קטנים שמבקשים לחזור על משחקי דגדוגים.</a:t>
            </a:r>
            <a:endParaRPr lang="en-US"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pPr>
            <a:r>
              <a:rPr lang="he-IL" b="1" dirty="0">
                <a:latin typeface="Calibri" panose="020F0502020204030204" pitchFamily="34" charset="0"/>
                <a:ea typeface="Calibri" panose="020F0502020204030204" pitchFamily="34" charset="0"/>
                <a:cs typeface="Arial" panose="020B0604020202020204" pitchFamily="34" charset="0"/>
              </a:rPr>
              <a:t>6. כיצד הוכיחו חוקרים שחולדות צעירות משמיעות קולות צחוק?</a:t>
            </a:r>
            <a:endParaRPr lang="en-US"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r>
              <a:rPr lang="he-IL" dirty="0">
                <a:latin typeface="Calibri" panose="020F0502020204030204" pitchFamily="34" charset="0"/>
                <a:ea typeface="Calibri" panose="020F0502020204030204" pitchFamily="34" charset="0"/>
                <a:cs typeface="Arial" panose="020B0604020202020204" pitchFamily="34" charset="0"/>
              </a:rPr>
              <a:t>בסוף המאה ה-20 גילו חוקרים מארצות הברית שחולדות צעירות משמיעות קולות דומים לצחוק כאשר הן משחקות זו עם זו וכאשר מדגדגים אותן. כמו בני האדם, הן צוחקות בזמן משחק ודגדוגים, אך לא כשהן מפחדות או מותקפות. בנוסף, נמצא שככל שהחולדות מתבגרות, הן צוחקות פחות.</a:t>
            </a:r>
            <a:endParaRPr lang="en-US" dirty="0">
              <a:latin typeface="Calibri" panose="020F0502020204030204" pitchFamily="34" charset="0"/>
              <a:ea typeface="Calibri" panose="020F0502020204030204" pitchFamily="34" charset="0"/>
              <a:cs typeface="Arial" panose="020B0604020202020204" pitchFamily="34" charset="0"/>
            </a:endParaRPr>
          </a:p>
          <a:p>
            <a:pPr lvl="0" algn="r" rtl="1" fontAlgn="base">
              <a:spcAft>
                <a:spcPts val="1200"/>
              </a:spcAft>
            </a:pPr>
            <a:r>
              <a:rPr lang="he-IL" b="1" dirty="0">
                <a:latin typeface="Times New Roman" panose="02020603050405020304" pitchFamily="18" charset="0"/>
                <a:ea typeface="Times New Roman" panose="02020603050405020304" pitchFamily="18" charset="0"/>
                <a:cs typeface="Arial" panose="020B0604020202020204" pitchFamily="34" charset="0"/>
              </a:rPr>
              <a:t>7. מהו ההבדל המרכזי בין האופן שבו בעלי חיים משתמשים בצחוק לבין האופן שבו בני האדם משתמשים בו?</a:t>
            </a:r>
            <a:endParaRPr lang="en-US" sz="1600" dirty="0">
              <a:latin typeface="Times New Roman" panose="02020603050405020304" pitchFamily="18" charset="0"/>
              <a:ea typeface="Times New Roman" panose="02020603050405020304" pitchFamily="18" charset="0"/>
            </a:endParaRPr>
          </a:p>
          <a:p>
            <a:pPr marL="457200" algn="r" rtl="1">
              <a:lnSpc>
                <a:spcPct val="107000"/>
              </a:lnSpc>
              <a:spcAft>
                <a:spcPts val="800"/>
              </a:spcAft>
            </a:pPr>
            <a:r>
              <a:rPr lang="he-IL" dirty="0">
                <a:latin typeface="Calibri" panose="020F0502020204030204" pitchFamily="34" charset="0"/>
                <a:ea typeface="Calibri" panose="020F0502020204030204" pitchFamily="34" charset="0"/>
                <a:cs typeface="Arial" panose="020B0604020202020204" pitchFamily="34" charset="0"/>
              </a:rPr>
              <a:t>בעלי חיים משתמשים בצחוק רק בהקשרים של משחק, כדי לסמן לסביבה שאין כוונה לתקוף וליצור אווירה נעימה. לעומתם, בני האדם למדו להשתמש בצחוק גם במצבים אחרים ולמטרות שונות, כמו יצירת קשרים חברתיים, השפעה על אחרים, ולעיתים אף להפגנת כוח או לפגיעה באחרים.</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3" name="Google Shape;98;p17" descr="Button - Home | Free SVG">
            <a:hlinkClick r:id="" action="ppaction://hlinkshowjump?jump=firstslide"/>
          </p:cNvPr>
          <p:cNvPicPr preferRelativeResize="0"/>
          <p:nvPr/>
        </p:nvPicPr>
        <p:blipFill>
          <a:blip r:embed="rId2">
            <a:alphaModFix/>
          </a:blip>
          <a:stretch>
            <a:fillRect/>
          </a:stretch>
        </p:blipFill>
        <p:spPr>
          <a:xfrm>
            <a:off x="8558875" y="68125"/>
            <a:ext cx="502526" cy="502526"/>
          </a:xfrm>
          <a:prstGeom prst="rect">
            <a:avLst/>
          </a:prstGeom>
          <a:noFill/>
          <a:ln>
            <a:noFill/>
          </a:ln>
        </p:spPr>
      </p:pic>
    </p:spTree>
    <p:extLst>
      <p:ext uri="{BB962C8B-B14F-4D97-AF65-F5344CB8AC3E}">
        <p14:creationId xmlns:p14="http://schemas.microsoft.com/office/powerpoint/2010/main" val="950521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0" y="85415"/>
            <a:ext cx="8999621" cy="4035848"/>
          </a:xfrm>
          <a:prstGeom prst="rect">
            <a:avLst/>
          </a:prstGeom>
        </p:spPr>
        <p:txBody>
          <a:bodyPr wrap="square">
            <a:spAutoFit/>
          </a:bodyPr>
          <a:lstStyle/>
          <a:p>
            <a:pPr marL="457200" algn="r" rtl="1">
              <a:lnSpc>
                <a:spcPct val="107000"/>
              </a:lnSpc>
            </a:pPr>
            <a:r>
              <a:rPr lang="he-IL" sz="1000" dirty="0">
                <a:latin typeface="Calibri" panose="020F0502020204030204" pitchFamily="34" charset="0"/>
                <a:ea typeface="Calibri" panose="020F0502020204030204" pitchFamily="34" charset="0"/>
                <a:cs typeface="Arial" panose="020B0604020202020204" pitchFamily="34" charset="0"/>
              </a:rPr>
              <a:t> </a:t>
            </a:r>
            <a:endParaRPr lang="en-US" sz="1000" dirty="0">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pPr>
            <a:r>
              <a:rPr lang="he-IL" sz="1000" b="1" dirty="0">
                <a:latin typeface="Calibri" panose="020F0502020204030204" pitchFamily="34" charset="0"/>
                <a:ea typeface="Calibri" panose="020F0502020204030204" pitchFamily="34" charset="0"/>
                <a:cs typeface="Arial" panose="020B0604020202020204" pitchFamily="34" charset="0"/>
              </a:rPr>
              <a:t>8. בפסקה ד' בטקסט 2 מופיע המשפט הבא:</a:t>
            </a:r>
            <a:endParaRPr lang="en-US" sz="10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sz="1000" b="1" dirty="0">
                <a:latin typeface="Calibri" panose="020F0502020204030204" pitchFamily="34" charset="0"/>
                <a:ea typeface="Calibri" panose="020F0502020204030204" pitchFamily="34" charset="0"/>
                <a:cs typeface="Arial" panose="020B0604020202020204" pitchFamily="34" charset="0"/>
              </a:rPr>
              <a:t>"למרות ההנאה שבהומור הוא גם יכול לחזק רגשות שליליים כלפי קבוצות אחרות, למשל, בדיחות על עמים מסוימים או על קבוצות בחברה". </a:t>
            </a:r>
            <a:endParaRPr lang="en-US" sz="10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sz="1000" b="1" dirty="0">
                <a:latin typeface="Calibri" panose="020F0502020204030204" pitchFamily="34" charset="0"/>
                <a:ea typeface="Calibri" panose="020F0502020204030204" pitchFamily="34" charset="0"/>
                <a:cs typeface="Arial" panose="020B0604020202020204" pitchFamily="34" charset="0"/>
              </a:rPr>
              <a:t>חברו 2 משפטים על פי דגם המשפט הנ"ל (למרות ה________, _________).</a:t>
            </a:r>
            <a:endParaRPr lang="en-US" sz="1000" dirty="0">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pPr>
            <a:r>
              <a:rPr lang="he-IL" sz="1000" dirty="0">
                <a:latin typeface="Calibri" panose="020F0502020204030204" pitchFamily="34" charset="0"/>
                <a:ea typeface="Calibri" panose="020F0502020204030204" pitchFamily="34" charset="0"/>
                <a:cs typeface="Arial" panose="020B0604020202020204" pitchFamily="34" charset="0"/>
              </a:rPr>
              <a:t>א. למרות העייפות הרבה, הוא המשיך לעבוד עד שעה מאוחרת. </a:t>
            </a:r>
            <a:endParaRPr lang="en-US" sz="10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sz="1000" dirty="0">
                <a:latin typeface="Calibri" panose="020F0502020204030204" pitchFamily="34" charset="0"/>
                <a:ea typeface="Calibri" panose="020F0502020204030204" pitchFamily="34" charset="0"/>
                <a:cs typeface="Arial" panose="020B0604020202020204" pitchFamily="34" charset="0"/>
              </a:rPr>
              <a:t> </a:t>
            </a:r>
            <a:endParaRPr lang="en-US" sz="1000" dirty="0">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pPr>
            <a:r>
              <a:rPr lang="he-IL" sz="1000" dirty="0">
                <a:latin typeface="Calibri" panose="020F0502020204030204" pitchFamily="34" charset="0"/>
                <a:ea typeface="Calibri" panose="020F0502020204030204" pitchFamily="34" charset="0"/>
                <a:cs typeface="Arial" panose="020B0604020202020204" pitchFamily="34" charset="0"/>
              </a:rPr>
              <a:t>ב. למרות המחיר הגבוה, רבים בחרו לרכוש את המוצר החדש.</a:t>
            </a:r>
            <a:endParaRPr lang="en-US" sz="10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sz="1000" dirty="0">
                <a:latin typeface="Calibri" panose="020F0502020204030204" pitchFamily="34" charset="0"/>
                <a:ea typeface="Calibri" panose="020F0502020204030204" pitchFamily="34" charset="0"/>
                <a:cs typeface="Arial" panose="020B0604020202020204" pitchFamily="34" charset="0"/>
              </a:rPr>
              <a:t> </a:t>
            </a:r>
            <a:endParaRPr lang="en-US" sz="1000" dirty="0">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pPr>
            <a:r>
              <a:rPr lang="he-IL" sz="1000" b="1" dirty="0">
                <a:latin typeface="Calibri" panose="020F0502020204030204" pitchFamily="34" charset="0"/>
                <a:ea typeface="Calibri" panose="020F0502020204030204" pitchFamily="34" charset="0"/>
                <a:cs typeface="Arial" panose="020B0604020202020204" pitchFamily="34" charset="0"/>
              </a:rPr>
              <a:t>9. שני המאמרים מתייחסים להשפעות חיוביות ושליליות של הצחוק. הסבירו, על סמך שני המאמרים, באילו מצבים הצחוק יכול להיות חיובי ובאילו מצבים הוא עלול להיות שלילי, והדגימו מתוך הטקסטים. </a:t>
            </a:r>
            <a:endParaRPr lang="en-US" sz="10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sz="1000" dirty="0">
                <a:latin typeface="Calibri" panose="020F0502020204030204" pitchFamily="34" charset="0"/>
                <a:ea typeface="Calibri" panose="020F0502020204030204" pitchFamily="34" charset="0"/>
                <a:cs typeface="Arial" panose="020B0604020202020204" pitchFamily="34" charset="0"/>
              </a:rPr>
              <a:t>שני המאמרים מציינים את תרומתו החיובית של הצחוק לחיינו האישיים והחברתיים אולם הם מכירים בכך כי להומור ולצחוק יש גם השפעות שליליות. מצד אחד, הצחוק יכול להיות חיובי כאשר הוא יוצר קשרים חברתיים ומפיג מתחים. לדוגמה, אשחר (2019) מציינת כי "בני אדם צוחקים כאשר הם נמצאים במצבים חברתיים נעימים". מרגלית (2023) מדגישה אף היא את הקרבה והחום שבצחוק, אשר "מגלה עד כמה הצוחקים קרובים זה לזה" .</a:t>
            </a:r>
            <a:endParaRPr lang="en-US" sz="10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sz="1000" dirty="0">
                <a:latin typeface="Calibri" panose="020F0502020204030204" pitchFamily="34" charset="0"/>
                <a:ea typeface="Calibri" panose="020F0502020204030204" pitchFamily="34" charset="0"/>
                <a:cs typeface="Arial" panose="020B0604020202020204" pitchFamily="34" charset="0"/>
              </a:rPr>
              <a:t>מנגד, לצחוק עשויים להיות היבטים שליליים כאשר הוא משמש לפגיעה או להפגנת כוח. על פי אשחר (2019), "בני האדם הם היצורים היחידים שיכולים להשתמש בצחוק כדי להפגין כוח או כדי לפגוע במישהו". מרגלית (2023) מציינת אף היא היבטים שליליים אלה וטוענת כי הצחוק עשוי לחזק דעות קדומות ולהנציח רגשות שליליים כלפי קבוצות שונות בחברה.</a:t>
            </a:r>
            <a:endParaRPr lang="en-US" sz="10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sz="1000" dirty="0">
                <a:latin typeface="Calibri" panose="020F0502020204030204" pitchFamily="34" charset="0"/>
                <a:ea typeface="Calibri" panose="020F0502020204030204" pitchFamily="34" charset="0"/>
                <a:cs typeface="Arial" panose="020B0604020202020204" pitchFamily="34" charset="0"/>
              </a:rPr>
              <a:t> </a:t>
            </a:r>
            <a:endParaRPr lang="en-US" sz="1000" dirty="0">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pPr>
            <a:r>
              <a:rPr lang="he-IL" sz="1000" b="1" dirty="0">
                <a:latin typeface="Calibri" panose="020F0502020204030204" pitchFamily="34" charset="0"/>
                <a:ea typeface="Calibri" panose="020F0502020204030204" pitchFamily="34" charset="0"/>
                <a:cs typeface="Arial" panose="020B0604020202020204" pitchFamily="34" charset="0"/>
              </a:rPr>
              <a:t>10. כתבו פסקת השוואה קצרה ורצופה (לא בנקודות) שתציג את המידע המופיע בתרשים </a:t>
            </a:r>
            <a:r>
              <a:rPr lang="he-IL" sz="1000" b="1" dirty="0" err="1">
                <a:latin typeface="Calibri" panose="020F0502020204030204" pitchFamily="34" charset="0"/>
                <a:ea typeface="Calibri" panose="020F0502020204030204" pitchFamily="34" charset="0"/>
                <a:cs typeface="Arial" panose="020B0604020202020204" pitchFamily="34" charset="0"/>
              </a:rPr>
              <a:t>שלפניכם.ן</a:t>
            </a:r>
            <a:r>
              <a:rPr lang="he-IL" sz="1000" b="1" dirty="0">
                <a:latin typeface="Calibri" panose="020F0502020204030204" pitchFamily="34" charset="0"/>
                <a:ea typeface="Calibri" panose="020F0502020204030204" pitchFamily="34" charset="0"/>
                <a:cs typeface="Arial" panose="020B0604020202020204" pitchFamily="34" charset="0"/>
              </a:rPr>
              <a:t>, והציגו מסקנה שניתן להסיק מן הנתונים.</a:t>
            </a:r>
            <a:endParaRPr lang="en-US" sz="10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sz="1000" dirty="0">
                <a:latin typeface="Calibri" panose="020F0502020204030204" pitchFamily="34" charset="0"/>
                <a:ea typeface="Calibri" panose="020F0502020204030204" pitchFamily="34" charset="0"/>
                <a:cs typeface="Arial" panose="020B0604020202020204" pitchFamily="34" charset="0"/>
              </a:rPr>
              <a:t>בהתבסס על הנתונים המוצגים בתרשים, ניתן לראות כי יש הבדל משמעותי בין תדירות הצחוק של ילדים לבין זו של מבוגרים. ילדים צוחקים בממוצע כ-450 פעמים ביום, בעוד שמבוגרים צוחקים פחות מ-20 פעמים ביום. ההבדל העצום הזה מצביע על כך שעם הגיל, תדירות הצחוק פוחתת באופן משמעותי. מסקנה אפשרית מהנתונים היא שהילדות מאופיינת ביותר רגעים של הומור ושמחה ספונטנית, בעוד שבקרב מבוגרים גורמים כמו לחץ ואחריות עשויים להפחית את כמות הצחוק היומיומית</a:t>
            </a: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sz="1000" dirty="0">
                <a:latin typeface="Calibri" panose="020F0502020204030204" pitchFamily="34" charset="0"/>
                <a:ea typeface="Calibri" panose="020F0502020204030204" pitchFamily="34" charset="0"/>
                <a:cs typeface="Arial" panose="020B0604020202020204" pitchFamily="34" charset="0"/>
              </a:rPr>
              <a:t> </a:t>
            </a:r>
            <a:endParaRPr lang="en-US" sz="1000" dirty="0">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pPr>
            <a:r>
              <a:rPr lang="he-IL" sz="1000" b="1" dirty="0">
                <a:latin typeface="Calibri" panose="020F0502020204030204" pitchFamily="34" charset="0"/>
                <a:ea typeface="Calibri" panose="020F0502020204030204" pitchFamily="34" charset="0"/>
                <a:cs typeface="Arial" panose="020B0604020202020204" pitchFamily="34" charset="0"/>
              </a:rPr>
              <a:t>11. איזה פריט מידע בטקסט 1 מתאים לנתונים המוצגים בגרף הנ"ל? </a:t>
            </a:r>
            <a:endParaRPr lang="en-US" sz="1000" dirty="0">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r>
              <a:rPr lang="he-IL" sz="1000" dirty="0">
                <a:latin typeface="Calibri" panose="020F0502020204030204" pitchFamily="34" charset="0"/>
                <a:ea typeface="Calibri" panose="020F0502020204030204" pitchFamily="34" charset="0"/>
                <a:cs typeface="Arial" panose="020B0604020202020204" pitchFamily="34" charset="0"/>
              </a:rPr>
              <a:t>"ככל שהן (החולדות) מתבגרות, הן צוחקות פחות". </a:t>
            </a:r>
            <a:endParaRPr lang="en-US" sz="1000" dirty="0">
              <a:latin typeface="Calibri" panose="020F0502020204030204" pitchFamily="34" charset="0"/>
              <a:ea typeface="Calibri" panose="020F0502020204030204" pitchFamily="34" charset="0"/>
              <a:cs typeface="Arial" panose="020B0604020202020204" pitchFamily="34" charset="0"/>
            </a:endParaRPr>
          </a:p>
        </p:txBody>
      </p:sp>
      <p:pic>
        <p:nvPicPr>
          <p:cNvPr id="3" name="Google Shape;175;p27" descr="Button - Home | Free SVG">
            <a:hlinkClick r:id="" action="ppaction://hlinkshowjump?jump=firstslide"/>
          </p:cNvPr>
          <p:cNvPicPr preferRelativeResize="0"/>
          <p:nvPr/>
        </p:nvPicPr>
        <p:blipFill>
          <a:blip r:embed="rId2">
            <a:alphaModFix/>
          </a:blip>
          <a:stretch>
            <a:fillRect/>
          </a:stretch>
        </p:blipFill>
        <p:spPr>
          <a:xfrm>
            <a:off x="8282533" y="4426588"/>
            <a:ext cx="502526" cy="502526"/>
          </a:xfrm>
          <a:prstGeom prst="rect">
            <a:avLst/>
          </a:prstGeom>
          <a:noFill/>
          <a:ln>
            <a:noFill/>
          </a:ln>
        </p:spPr>
      </p:pic>
    </p:spTree>
    <p:extLst>
      <p:ext uri="{BB962C8B-B14F-4D97-AF65-F5344CB8AC3E}">
        <p14:creationId xmlns:p14="http://schemas.microsoft.com/office/powerpoint/2010/main" val="1639737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4"/>
          <p:cNvPicPr preferRelativeResize="0"/>
          <p:nvPr/>
        </p:nvPicPr>
        <p:blipFill rotWithShape="1">
          <a:blip r:embed="rId3">
            <a:alphaModFix/>
          </a:blip>
          <a:srcRect t="12229" b="12229"/>
          <a:stretch/>
        </p:blipFill>
        <p:spPr>
          <a:xfrm>
            <a:off x="0" y="-76200"/>
            <a:ext cx="9143999" cy="5180450"/>
          </a:xfrm>
          <a:prstGeom prst="rect">
            <a:avLst/>
          </a:prstGeom>
          <a:noFill/>
          <a:ln>
            <a:noFill/>
          </a:ln>
        </p:spPr>
      </p:pic>
      <p:sp>
        <p:nvSpPr>
          <p:cNvPr id="71" name="Google Shape;71;p14"/>
          <p:cNvSpPr txBox="1"/>
          <p:nvPr/>
        </p:nvSpPr>
        <p:spPr>
          <a:xfrm>
            <a:off x="2453500" y="-22162"/>
            <a:ext cx="3751800" cy="6651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 sz="3600" b="1">
                <a:solidFill>
                  <a:schemeClr val="lt1"/>
                </a:solidFill>
              </a:rPr>
              <a:t>צפו בסרטון הבא </a:t>
            </a:r>
            <a:endParaRPr sz="3600" b="1">
              <a:solidFill>
                <a:schemeClr val="lt1"/>
              </a:solidFill>
            </a:endParaRPr>
          </a:p>
        </p:txBody>
      </p:sp>
      <p:pic>
        <p:nvPicPr>
          <p:cNvPr id="72" name="Google Shape;72;p14" descr="Button - Home | Free SVG">
            <a:hlinkClick r:id="" action="ppaction://hlinkshowjump?jump=firstslide"/>
          </p:cNvPr>
          <p:cNvPicPr preferRelativeResize="0"/>
          <p:nvPr/>
        </p:nvPicPr>
        <p:blipFill>
          <a:blip r:embed="rId4">
            <a:alphaModFix/>
          </a:blip>
          <a:stretch>
            <a:fillRect/>
          </a:stretch>
        </p:blipFill>
        <p:spPr>
          <a:xfrm>
            <a:off x="8565275" y="59125"/>
            <a:ext cx="502526" cy="502526"/>
          </a:xfrm>
          <a:prstGeom prst="rect">
            <a:avLst/>
          </a:prstGeom>
          <a:noFill/>
          <a:ln>
            <a:noFill/>
          </a:ln>
        </p:spPr>
      </p:pic>
      <p:pic>
        <p:nvPicPr>
          <p:cNvPr id="73" name="Google Shape;73;p14" descr="איש  צוחק וכולם נדבקים ממנו..." title="צחוק זה דבר מדבק😂">
            <a:hlinkClick r:id="rId5"/>
          </p:cNvPr>
          <p:cNvPicPr preferRelativeResize="0"/>
          <p:nvPr/>
        </p:nvPicPr>
        <p:blipFill>
          <a:blip r:embed="rId6">
            <a:alphaModFix/>
          </a:blip>
          <a:stretch>
            <a:fillRect/>
          </a:stretch>
        </p:blipFill>
        <p:spPr>
          <a:xfrm>
            <a:off x="803100" y="642950"/>
            <a:ext cx="7223361" cy="4063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p:tgtEl>
                                          <p:spTgt spid="7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5683000" y="378500"/>
            <a:ext cx="3429000" cy="13803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he-IL" sz="1400" dirty="0"/>
              <a:t>12. </a:t>
            </a:r>
            <a:r>
              <a:rPr lang="iw" sz="1400" dirty="0"/>
              <a:t>דוגמה לתוצר</a:t>
            </a:r>
            <a:endParaRPr sz="1400" dirty="0"/>
          </a:p>
          <a:p>
            <a:pPr marL="0" lvl="0" indent="0" algn="r" rtl="1">
              <a:spcBef>
                <a:spcPts val="0"/>
              </a:spcBef>
              <a:spcAft>
                <a:spcPts val="0"/>
              </a:spcAft>
              <a:buNone/>
            </a:pPr>
            <a:r>
              <a:rPr lang="he-IL" sz="1400" dirty="0"/>
              <a:t>(</a:t>
            </a:r>
            <a:r>
              <a:rPr lang="iw" sz="1400" dirty="0"/>
              <a:t>נוצר באמצעות Co-Pilot</a:t>
            </a:r>
            <a:r>
              <a:rPr lang="he-IL" sz="1400" dirty="0"/>
              <a:t>)</a:t>
            </a:r>
            <a:endParaRPr sz="1400" dirty="0"/>
          </a:p>
        </p:txBody>
      </p:sp>
      <p:pic>
        <p:nvPicPr>
          <p:cNvPr id="181" name="Google Shape;181;p28"/>
          <p:cNvPicPr preferRelativeResize="0"/>
          <p:nvPr/>
        </p:nvPicPr>
        <p:blipFill>
          <a:blip r:embed="rId3">
            <a:alphaModFix/>
          </a:blip>
          <a:stretch>
            <a:fillRect/>
          </a:stretch>
        </p:blipFill>
        <p:spPr>
          <a:xfrm>
            <a:off x="699300" y="258700"/>
            <a:ext cx="4739799" cy="4739799"/>
          </a:xfrm>
          <a:prstGeom prst="rect">
            <a:avLst/>
          </a:prstGeom>
          <a:noFill/>
          <a:ln>
            <a:noFill/>
          </a:ln>
        </p:spPr>
      </p:pic>
      <p:sp>
        <p:nvSpPr>
          <p:cNvPr id="182" name="Google Shape;182;p28"/>
          <p:cNvSpPr txBox="1"/>
          <p:nvPr/>
        </p:nvSpPr>
        <p:spPr>
          <a:xfrm>
            <a:off x="827700" y="4197575"/>
            <a:ext cx="3914400" cy="5838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 sz="2800" b="1">
                <a:solidFill>
                  <a:schemeClr val="lt1"/>
                </a:solidFill>
                <a:latin typeface="Denk One"/>
                <a:ea typeface="Denk One"/>
                <a:cs typeface="Denk One"/>
                <a:sym typeface="Denk One"/>
              </a:rPr>
              <a:t>הצחוק - גשר בין תרבויות</a:t>
            </a:r>
            <a:endParaRPr sz="2800" b="1">
              <a:solidFill>
                <a:schemeClr val="lt1"/>
              </a:solidFill>
              <a:latin typeface="Denk One"/>
              <a:ea typeface="Denk One"/>
              <a:cs typeface="Denk One"/>
              <a:sym typeface="Denk One"/>
            </a:endParaRPr>
          </a:p>
        </p:txBody>
      </p:sp>
      <p:pic>
        <p:nvPicPr>
          <p:cNvPr id="183" name="Google Shape;183;p28" descr="Button - Home | Free SVG">
            <a:hlinkClick r:id="" action="ppaction://hlinkshowjump?jump=firstslide"/>
          </p:cNvPr>
          <p:cNvPicPr preferRelativeResize="0"/>
          <p:nvPr/>
        </p:nvPicPr>
        <p:blipFill>
          <a:blip r:embed="rId4">
            <a:alphaModFix/>
          </a:blip>
          <a:stretch>
            <a:fillRect/>
          </a:stretch>
        </p:blipFill>
        <p:spPr>
          <a:xfrm>
            <a:off x="8402700" y="4404500"/>
            <a:ext cx="502526" cy="502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2568742" y="452400"/>
            <a:ext cx="3979858" cy="572700"/>
          </a:xfrm>
          <a:prstGeom prst="rect">
            <a:avLst/>
          </a:prstGeom>
        </p:spPr>
        <p:txBody>
          <a:bodyPr spcFirstLastPara="1" wrap="square" lIns="91425" tIns="91425" rIns="91425" bIns="91425" anchor="t" anchorCtr="0">
            <a:normAutofit fontScale="90000"/>
          </a:bodyPr>
          <a:lstStyle/>
          <a:p>
            <a:pPr marL="0" lvl="0" indent="0" algn="r" rtl="1">
              <a:spcBef>
                <a:spcPts val="0"/>
              </a:spcBef>
              <a:spcAft>
                <a:spcPts val="0"/>
              </a:spcAft>
              <a:buNone/>
            </a:pPr>
            <a:r>
              <a:rPr lang="he-IL" dirty="0"/>
              <a:t>13. </a:t>
            </a:r>
            <a:r>
              <a:rPr lang="iw" dirty="0"/>
              <a:t>דוגמה להסבר על התוצר</a:t>
            </a:r>
            <a:endParaRPr dirty="0"/>
          </a:p>
        </p:txBody>
      </p:sp>
      <p:sp>
        <p:nvSpPr>
          <p:cNvPr id="189" name="Google Shape;189;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Clr>
                <a:schemeClr val="dk1"/>
              </a:buClr>
              <a:buSzPts val="1100"/>
              <a:buFont typeface="Arial"/>
              <a:buNone/>
            </a:pPr>
            <a:r>
              <a:rPr lang="iw" sz="1200" dirty="0">
                <a:solidFill>
                  <a:schemeClr val="dk1"/>
                </a:solidFill>
              </a:rPr>
              <a:t>כעולה ח</a:t>
            </a:r>
            <a:r>
              <a:rPr lang="he-IL" sz="1200" dirty="0">
                <a:solidFill>
                  <a:schemeClr val="dk1"/>
                </a:solidFill>
              </a:rPr>
              <a:t>דש,</a:t>
            </a:r>
            <a:r>
              <a:rPr lang="iw" sz="1200" dirty="0">
                <a:solidFill>
                  <a:schemeClr val="dk1"/>
                </a:solidFill>
              </a:rPr>
              <a:t> בחרתי בתמונה הזו כי היא מבטאת באופן חזותי את החוויה שלי במעבר לעולם חדש.</a:t>
            </a:r>
            <a:r>
              <a:rPr lang="he-IL" sz="1200" dirty="0">
                <a:solidFill>
                  <a:schemeClr val="dk1"/>
                </a:solidFill>
              </a:rPr>
              <a:t> ה</a:t>
            </a:r>
            <a:r>
              <a:rPr lang="iw" sz="1200" dirty="0">
                <a:solidFill>
                  <a:schemeClr val="dk1"/>
                </a:solidFill>
              </a:rPr>
              <a:t>גשר בתמונה מייצג את הדרך שעברתי – מהעולם המוכר והישן שלי אל העולם החדש והלא מוכר</a:t>
            </a:r>
            <a:r>
              <a:rPr lang="he-IL" sz="1200" dirty="0">
                <a:solidFill>
                  <a:schemeClr val="dk1"/>
                </a:solidFill>
              </a:rPr>
              <a:t>.</a:t>
            </a:r>
            <a:r>
              <a:rPr lang="iw" sz="1200" dirty="0">
                <a:solidFill>
                  <a:schemeClr val="dk1"/>
                </a:solidFill>
              </a:rPr>
              <a:t> הוא מסמל את המאמצים שלי להתחבר</a:t>
            </a:r>
            <a:r>
              <a:rPr lang="he-IL" sz="1200" dirty="0">
                <a:solidFill>
                  <a:schemeClr val="dk1"/>
                </a:solidFill>
              </a:rPr>
              <a:t>,</a:t>
            </a:r>
            <a:r>
              <a:rPr lang="iw" sz="1200" dirty="0">
                <a:solidFill>
                  <a:schemeClr val="dk1"/>
                </a:solidFill>
              </a:rPr>
              <a:t> להבין ולהשתלב בסביבה חדשה</a:t>
            </a:r>
            <a:r>
              <a:rPr lang="he-IL" sz="1200" dirty="0">
                <a:solidFill>
                  <a:schemeClr val="dk1"/>
                </a:solidFill>
              </a:rPr>
              <a:t>,</a:t>
            </a:r>
            <a:r>
              <a:rPr lang="iw" sz="1200" dirty="0">
                <a:solidFill>
                  <a:schemeClr val="dk1"/>
                </a:solidFill>
              </a:rPr>
              <a:t> תוך שמירה על הזהות התרבותית שלי.</a:t>
            </a:r>
            <a:endParaRPr sz="1200" dirty="0">
              <a:solidFill>
                <a:schemeClr val="dk1"/>
              </a:solidFill>
            </a:endParaRPr>
          </a:p>
          <a:p>
            <a:pPr marL="0" lvl="0" indent="0" algn="r" rtl="1">
              <a:spcBef>
                <a:spcPts val="0"/>
              </a:spcBef>
              <a:spcAft>
                <a:spcPts val="0"/>
              </a:spcAft>
              <a:buClr>
                <a:schemeClr val="dk1"/>
              </a:buClr>
              <a:buSzPts val="1100"/>
              <a:buFont typeface="Arial"/>
              <a:buNone/>
            </a:pPr>
            <a:r>
              <a:rPr lang="iw" sz="1200" dirty="0">
                <a:solidFill>
                  <a:schemeClr val="dk1"/>
                </a:solidFill>
              </a:rPr>
              <a:t>הצחוק של האנשים על הגשר מדגיש את החשיבות של הומור ושמחה בתהליך הזה.</a:t>
            </a:r>
            <a:r>
              <a:rPr lang="he-IL" sz="1200" dirty="0">
                <a:solidFill>
                  <a:schemeClr val="dk1"/>
                </a:solidFill>
              </a:rPr>
              <a:t> כ</a:t>
            </a:r>
            <a:r>
              <a:rPr lang="iw" sz="1200" dirty="0">
                <a:solidFill>
                  <a:schemeClr val="dk1"/>
                </a:solidFill>
              </a:rPr>
              <a:t>עולה,</a:t>
            </a:r>
            <a:r>
              <a:rPr lang="he-IL" sz="1200" dirty="0">
                <a:solidFill>
                  <a:schemeClr val="dk1"/>
                </a:solidFill>
              </a:rPr>
              <a:t> </a:t>
            </a:r>
            <a:r>
              <a:rPr lang="iw" sz="1200" dirty="0">
                <a:solidFill>
                  <a:schemeClr val="dk1"/>
                </a:solidFill>
              </a:rPr>
              <a:t>פעמים רבות הרגשתי מבוכה או חוסר ביטחון כשניסיתי להבין מנהגים חדשים או לתקשר בשפה זרה</a:t>
            </a:r>
            <a:r>
              <a:rPr lang="he-IL" sz="1200" dirty="0">
                <a:solidFill>
                  <a:schemeClr val="dk1"/>
                </a:solidFill>
              </a:rPr>
              <a:t>.</a:t>
            </a:r>
            <a:r>
              <a:rPr lang="iw" sz="1200" dirty="0">
                <a:solidFill>
                  <a:schemeClr val="dk1"/>
                </a:solidFill>
              </a:rPr>
              <a:t> אבל הצחוק תמיד היה דרך להפיג את המתח,</a:t>
            </a:r>
            <a:r>
              <a:rPr lang="he-IL" sz="1200" dirty="0">
                <a:solidFill>
                  <a:schemeClr val="dk1"/>
                </a:solidFill>
              </a:rPr>
              <a:t> ל</a:t>
            </a:r>
            <a:r>
              <a:rPr lang="iw" sz="1200" dirty="0">
                <a:solidFill>
                  <a:schemeClr val="dk1"/>
                </a:solidFill>
              </a:rPr>
              <a:t>יצור קשרים ולמצוא נקודות משותפות עם אנשים חדשים.</a:t>
            </a:r>
            <a:r>
              <a:rPr lang="he-IL" sz="1200" dirty="0">
                <a:solidFill>
                  <a:schemeClr val="dk1"/>
                </a:solidFill>
              </a:rPr>
              <a:t> ה</a:t>
            </a:r>
            <a:r>
              <a:rPr lang="iw" sz="1200" dirty="0">
                <a:solidFill>
                  <a:schemeClr val="dk1"/>
                </a:solidFill>
              </a:rPr>
              <a:t>וא עזר לי להרגיש פחות זר ויותר שייך.</a:t>
            </a:r>
            <a:endParaRPr sz="1200" dirty="0">
              <a:solidFill>
                <a:schemeClr val="dk1"/>
              </a:solidFill>
            </a:endParaRPr>
          </a:p>
          <a:p>
            <a:pPr marL="0" lvl="0" indent="0" algn="r" rtl="1">
              <a:spcBef>
                <a:spcPts val="0"/>
              </a:spcBef>
              <a:spcAft>
                <a:spcPts val="0"/>
              </a:spcAft>
              <a:buClr>
                <a:schemeClr val="dk1"/>
              </a:buClr>
              <a:buSzPts val="1100"/>
              <a:buFont typeface="Arial"/>
              <a:buNone/>
            </a:pPr>
            <a:r>
              <a:rPr lang="iw" sz="1200" dirty="0">
                <a:solidFill>
                  <a:schemeClr val="dk1"/>
                </a:solidFill>
              </a:rPr>
              <a:t>המגוון התרבותי של האנשים בתמונה משקף את החוויה שלי במפגש עם אנשים מכל העולם.</a:t>
            </a:r>
            <a:r>
              <a:rPr lang="he-IL" sz="1200" dirty="0">
                <a:solidFill>
                  <a:schemeClr val="dk1"/>
                </a:solidFill>
              </a:rPr>
              <a:t> כ</a:t>
            </a:r>
            <a:r>
              <a:rPr lang="iw" sz="1200" dirty="0">
                <a:solidFill>
                  <a:schemeClr val="dk1"/>
                </a:solidFill>
              </a:rPr>
              <a:t>ל אחד מהם מביא איתו סיפור שונ</a:t>
            </a:r>
            <a:r>
              <a:rPr lang="he-IL" sz="1200" dirty="0">
                <a:solidFill>
                  <a:schemeClr val="dk1"/>
                </a:solidFill>
              </a:rPr>
              <a:t>ה,</a:t>
            </a:r>
            <a:r>
              <a:rPr lang="iw" sz="1200" dirty="0">
                <a:solidFill>
                  <a:schemeClr val="dk1"/>
                </a:solidFill>
              </a:rPr>
              <a:t> מסורת אחרת ושפה ייחודית,</a:t>
            </a:r>
            <a:r>
              <a:rPr lang="he-IL" sz="1200" dirty="0">
                <a:solidFill>
                  <a:schemeClr val="dk1"/>
                </a:solidFill>
              </a:rPr>
              <a:t> א</a:t>
            </a:r>
            <a:r>
              <a:rPr lang="iw" sz="1200" dirty="0">
                <a:solidFill>
                  <a:schemeClr val="dk1"/>
                </a:solidFill>
              </a:rPr>
              <a:t>בל הצחוק מחבר ביניהם.</a:t>
            </a:r>
            <a:r>
              <a:rPr lang="he-IL" sz="1200" dirty="0">
                <a:solidFill>
                  <a:schemeClr val="dk1"/>
                </a:solidFill>
              </a:rPr>
              <a:t> זה</a:t>
            </a:r>
            <a:r>
              <a:rPr lang="iw" sz="1200" dirty="0">
                <a:solidFill>
                  <a:schemeClr val="dk1"/>
                </a:solidFill>
              </a:rPr>
              <a:t> מזכיר לי שגם אני, כעולה חדש,</a:t>
            </a:r>
            <a:r>
              <a:rPr lang="he-IL" sz="1200" dirty="0">
                <a:solidFill>
                  <a:schemeClr val="dk1"/>
                </a:solidFill>
              </a:rPr>
              <a:t> מ</a:t>
            </a:r>
            <a:r>
              <a:rPr lang="iw" sz="1200" dirty="0">
                <a:solidFill>
                  <a:schemeClr val="dk1"/>
                </a:solidFill>
              </a:rPr>
              <a:t>ביא איתי משהו מיוחד לעולם החדש של</a:t>
            </a:r>
            <a:r>
              <a:rPr lang="he-IL" sz="1200" dirty="0">
                <a:solidFill>
                  <a:schemeClr val="dk1"/>
                </a:solidFill>
              </a:rPr>
              <a:t>י,</a:t>
            </a:r>
            <a:r>
              <a:rPr lang="iw" sz="1200" dirty="0">
                <a:solidFill>
                  <a:schemeClr val="dk1"/>
                </a:solidFill>
              </a:rPr>
              <a:t> ושההבדלים בינינו הם מקור ל</a:t>
            </a:r>
            <a:r>
              <a:rPr lang="he-IL" sz="1200" dirty="0">
                <a:solidFill>
                  <a:schemeClr val="dk1"/>
                </a:solidFill>
              </a:rPr>
              <a:t>קרבה</a:t>
            </a:r>
            <a:r>
              <a:rPr lang="iw" sz="1200" dirty="0">
                <a:solidFill>
                  <a:schemeClr val="dk1"/>
                </a:solidFill>
              </a:rPr>
              <a:t> ולא מחסום.</a:t>
            </a:r>
            <a:endParaRPr sz="1200" dirty="0">
              <a:solidFill>
                <a:schemeClr val="dk1"/>
              </a:solidFill>
            </a:endParaRPr>
          </a:p>
          <a:p>
            <a:pPr marL="0" lvl="0" indent="0" algn="r" rtl="1">
              <a:spcBef>
                <a:spcPts val="0"/>
              </a:spcBef>
              <a:spcAft>
                <a:spcPts val="0"/>
              </a:spcAft>
              <a:buClr>
                <a:schemeClr val="dk1"/>
              </a:buClr>
              <a:buSzPts val="1100"/>
              <a:buFont typeface="Arial"/>
              <a:buNone/>
            </a:pPr>
            <a:r>
              <a:rPr lang="iw" sz="1200" dirty="0">
                <a:solidFill>
                  <a:schemeClr val="dk1"/>
                </a:solidFill>
              </a:rPr>
              <a:t>בסופו של דב</a:t>
            </a:r>
            <a:r>
              <a:rPr lang="he-IL" sz="1200" dirty="0">
                <a:solidFill>
                  <a:schemeClr val="dk1"/>
                </a:solidFill>
              </a:rPr>
              <a:t>ר,</a:t>
            </a:r>
            <a:r>
              <a:rPr lang="iw" sz="1200" dirty="0">
                <a:solidFill>
                  <a:schemeClr val="dk1"/>
                </a:solidFill>
              </a:rPr>
              <a:t> התמונה הזו היא תזכורת לכך שהצחוק הוא כלי רב עוצמה שמסייע לנו להתמודד עם אתגרי</a:t>
            </a:r>
            <a:r>
              <a:rPr lang="he-IL" sz="1200" dirty="0">
                <a:solidFill>
                  <a:schemeClr val="dk1"/>
                </a:solidFill>
              </a:rPr>
              <a:t>ם,</a:t>
            </a:r>
            <a:r>
              <a:rPr lang="iw" sz="1200" dirty="0">
                <a:solidFill>
                  <a:schemeClr val="dk1"/>
                </a:solidFill>
              </a:rPr>
              <a:t> ליצור קשרים ולמצוא שמחה גם במצבים חדשים ולא מוכרי</a:t>
            </a:r>
            <a:r>
              <a:rPr lang="he-IL" sz="1200" dirty="0">
                <a:solidFill>
                  <a:schemeClr val="dk1"/>
                </a:solidFill>
              </a:rPr>
              <a:t>ם.</a:t>
            </a:r>
            <a:r>
              <a:rPr lang="iw" sz="1200" dirty="0">
                <a:solidFill>
                  <a:schemeClr val="dk1"/>
                </a:solidFill>
              </a:rPr>
              <a:t> </a:t>
            </a:r>
            <a:r>
              <a:rPr lang="he-IL" sz="1200" dirty="0">
                <a:solidFill>
                  <a:schemeClr val="dk1"/>
                </a:solidFill>
              </a:rPr>
              <a:t>הצחוק </a:t>
            </a:r>
            <a:r>
              <a:rPr lang="iw" sz="1200" dirty="0">
                <a:solidFill>
                  <a:schemeClr val="dk1"/>
                </a:solidFill>
              </a:rPr>
              <a:t>הוא הגשר שמחבר בין העבר שלי לעתיד שלי וביני לבין האנשים סביבי.</a:t>
            </a:r>
            <a:endParaRPr sz="1200" dirty="0">
              <a:solidFill>
                <a:schemeClr val="dk1"/>
              </a:solidFill>
            </a:endParaRPr>
          </a:p>
          <a:p>
            <a:pPr marL="0" lvl="0" indent="0" algn="r" rtl="1">
              <a:spcBef>
                <a:spcPts val="0"/>
              </a:spcBef>
              <a:spcAft>
                <a:spcPts val="1200"/>
              </a:spcAft>
              <a:buNone/>
            </a:pPr>
            <a:endParaRPr dirty="0"/>
          </a:p>
        </p:txBody>
      </p:sp>
      <p:pic>
        <p:nvPicPr>
          <p:cNvPr id="190" name="Google Shape;190;p29" descr="Button - Home | Free SVG">
            <a:hlinkClick r:id="" action="ppaction://hlinkshowjump?jump=firstslide"/>
          </p:cNvPr>
          <p:cNvPicPr preferRelativeResize="0"/>
          <p:nvPr/>
        </p:nvPicPr>
        <p:blipFill>
          <a:blip r:embed="rId3">
            <a:alphaModFix/>
          </a:blip>
          <a:stretch>
            <a:fillRect/>
          </a:stretch>
        </p:blipFill>
        <p:spPr>
          <a:xfrm>
            <a:off x="8483975" y="184775"/>
            <a:ext cx="502526" cy="5025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577750" y="363725"/>
            <a:ext cx="8520600" cy="572700"/>
          </a:xfrm>
          <a:prstGeom prst="rect">
            <a:avLst/>
          </a:prstGeom>
        </p:spPr>
        <p:txBody>
          <a:bodyPr spcFirstLastPara="1" wrap="square" lIns="91425" tIns="91425" rIns="91425" bIns="91425" anchor="t" anchorCtr="0">
            <a:normAutofit fontScale="90000"/>
          </a:bodyPr>
          <a:lstStyle/>
          <a:p>
            <a:pPr marL="0" lvl="0" indent="0" algn="ctr" rtl="1">
              <a:spcBef>
                <a:spcPts val="0"/>
              </a:spcBef>
              <a:spcAft>
                <a:spcPts val="0"/>
              </a:spcAft>
              <a:buNone/>
            </a:pPr>
            <a:r>
              <a:rPr lang="iw"/>
              <a:t>מה קורה בסרטון?</a:t>
            </a:r>
            <a:endParaRPr/>
          </a:p>
        </p:txBody>
      </p:sp>
      <p:sp>
        <p:nvSpPr>
          <p:cNvPr id="79" name="Google Shape;7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iw" dirty="0"/>
              <a:t>משימת כתיבה: תארו בקצרה </a:t>
            </a:r>
            <a:r>
              <a:rPr lang="he-IL" dirty="0"/>
              <a:t>(3-5</a:t>
            </a:r>
            <a:r>
              <a:rPr lang="iw" dirty="0"/>
              <a:t> משפטים</a:t>
            </a:r>
            <a:r>
              <a:rPr lang="he-IL" dirty="0"/>
              <a:t>)</a:t>
            </a:r>
            <a:r>
              <a:rPr lang="iw" dirty="0"/>
              <a:t> בתיבת הטקסט את ההתרחשות בסרטון. </a:t>
            </a:r>
            <a:endParaRPr dirty="0"/>
          </a:p>
          <a:p>
            <a:pPr marL="0" lvl="0" indent="0" algn="r" rtl="1">
              <a:spcBef>
                <a:spcPts val="1200"/>
              </a:spcBef>
              <a:spcAft>
                <a:spcPts val="0"/>
              </a:spcAft>
              <a:buNone/>
            </a:pPr>
            <a:endParaRPr dirty="0"/>
          </a:p>
          <a:p>
            <a:pPr marL="0" lvl="0" indent="0" algn="r" rtl="1">
              <a:spcBef>
                <a:spcPts val="1200"/>
              </a:spcBef>
              <a:spcAft>
                <a:spcPts val="0"/>
              </a:spcAft>
              <a:buNone/>
            </a:pPr>
            <a:endParaRPr dirty="0"/>
          </a:p>
          <a:p>
            <a:pPr marL="0" lvl="0" indent="0" algn="r" rtl="1">
              <a:spcBef>
                <a:spcPts val="1200"/>
              </a:spcBef>
              <a:spcAft>
                <a:spcPts val="1200"/>
              </a:spcAft>
              <a:buNone/>
            </a:pPr>
            <a:endParaRPr dirty="0"/>
          </a:p>
        </p:txBody>
      </p:sp>
      <p:sp>
        <p:nvSpPr>
          <p:cNvPr id="80" name="Google Shape;80;p15"/>
          <p:cNvSpPr txBox="1"/>
          <p:nvPr/>
        </p:nvSpPr>
        <p:spPr>
          <a:xfrm>
            <a:off x="2320500" y="2017475"/>
            <a:ext cx="5431800" cy="19140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endParaRPr sz="1800">
              <a:solidFill>
                <a:schemeClr val="dk2"/>
              </a:solidFill>
            </a:endParaRPr>
          </a:p>
        </p:txBody>
      </p:sp>
      <p:pic>
        <p:nvPicPr>
          <p:cNvPr id="81" name="Google Shape;81;p15" descr="Button - Home | Free SVG">
            <a:hlinkClick r:id="" action="ppaction://hlinkshowjump?jump=firstslide"/>
          </p:cNvPr>
          <p:cNvPicPr preferRelativeResize="0"/>
          <p:nvPr/>
        </p:nvPicPr>
        <p:blipFill>
          <a:blip r:embed="rId3">
            <a:alphaModFix/>
          </a:blip>
          <a:stretch>
            <a:fillRect/>
          </a:stretch>
        </p:blipFill>
        <p:spPr>
          <a:xfrm>
            <a:off x="8558875" y="68125"/>
            <a:ext cx="502526" cy="5025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11700" y="445025"/>
            <a:ext cx="8520600" cy="702000"/>
          </a:xfrm>
          <a:prstGeom prst="rect">
            <a:avLst/>
          </a:prstGeom>
        </p:spPr>
        <p:txBody>
          <a:bodyPr spcFirstLastPara="1" wrap="square" lIns="91425" tIns="91425" rIns="91425" bIns="91425" anchor="t" anchorCtr="0">
            <a:normAutofit/>
          </a:bodyPr>
          <a:lstStyle/>
          <a:p>
            <a:pPr marL="0" lvl="0" indent="0" algn="ctr" rtl="1">
              <a:spcBef>
                <a:spcPts val="0"/>
              </a:spcBef>
              <a:spcAft>
                <a:spcPts val="0"/>
              </a:spcAft>
              <a:buNone/>
            </a:pPr>
            <a:r>
              <a:rPr lang="iw"/>
              <a:t>ענו על השאלות הבאות בתיבות הטקסט הייעודיות</a:t>
            </a:r>
            <a:endParaRPr/>
          </a:p>
          <a:p>
            <a:pPr marL="0" lvl="0" indent="0" algn="ctr" rtl="1">
              <a:spcBef>
                <a:spcPts val="0"/>
              </a:spcBef>
              <a:spcAft>
                <a:spcPts val="0"/>
              </a:spcAft>
              <a:buNone/>
            </a:pPr>
            <a:endParaRPr sz="1688"/>
          </a:p>
        </p:txBody>
      </p:sp>
      <p:sp>
        <p:nvSpPr>
          <p:cNvPr id="87" name="Google Shape;8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228600" lvl="0" indent="-228600" algn="r" rtl="1">
              <a:spcBef>
                <a:spcPts val="0"/>
              </a:spcBef>
              <a:spcAft>
                <a:spcPts val="0"/>
              </a:spcAft>
              <a:buFont typeface="+mj-lt"/>
              <a:buAutoNum type="arabicPeriod"/>
            </a:pPr>
            <a:r>
              <a:rPr lang="iw" sz="1050" dirty="0">
                <a:solidFill>
                  <a:srgbClr val="1C1F23"/>
                </a:solidFill>
                <a:highlight>
                  <a:srgbClr val="FFFFFF"/>
                </a:highlight>
                <a:latin typeface="Microsoft Yahei"/>
                <a:ea typeface="Microsoft Yahei"/>
                <a:cs typeface="Microsoft Yahei"/>
                <a:sym typeface="Microsoft Yahei"/>
              </a:rPr>
              <a:t> מה לדעתכם גורם לצחוק להיות מדבק? תנו דוגמאות מחייכם.</a:t>
            </a:r>
            <a:endParaRPr sz="1050" dirty="0">
              <a:solidFill>
                <a:srgbClr val="1C1F23"/>
              </a:solidFill>
              <a:highlight>
                <a:srgbClr val="FFFFFF"/>
              </a:highlight>
              <a:latin typeface="Microsoft Yahei"/>
              <a:ea typeface="Microsoft Yahei"/>
              <a:cs typeface="Microsoft Yahei"/>
              <a:sym typeface="Microsoft Yahei"/>
            </a:endParaRPr>
          </a:p>
          <a:p>
            <a:pPr marL="228600" lvl="0" indent="-228600" algn="r" rtl="1">
              <a:spcBef>
                <a:spcPts val="1200"/>
              </a:spcBef>
              <a:spcAft>
                <a:spcPts val="0"/>
              </a:spcAft>
              <a:buFont typeface="+mj-lt"/>
              <a:buAutoNum type="arabicPeriod"/>
            </a:pPr>
            <a:endParaRPr sz="1050" dirty="0">
              <a:solidFill>
                <a:srgbClr val="1C1F23"/>
              </a:solidFill>
              <a:highlight>
                <a:srgbClr val="FFFFFF"/>
              </a:highlight>
              <a:latin typeface="Microsoft Yahei"/>
              <a:ea typeface="Microsoft Yahei"/>
              <a:cs typeface="Microsoft Yahei"/>
              <a:sym typeface="Microsoft Yahei"/>
            </a:endParaRPr>
          </a:p>
          <a:p>
            <a:pPr marL="228600" lvl="0" indent="-228600" algn="r" rtl="1">
              <a:spcBef>
                <a:spcPts val="1200"/>
              </a:spcBef>
              <a:spcAft>
                <a:spcPts val="0"/>
              </a:spcAft>
              <a:buClr>
                <a:schemeClr val="dk1"/>
              </a:buClr>
              <a:buSzPts val="1100"/>
              <a:buFont typeface="+mj-lt"/>
              <a:buAutoNum type="arabicPeriod"/>
            </a:pPr>
            <a:endParaRPr sz="1050" dirty="0">
              <a:solidFill>
                <a:srgbClr val="1C1F23"/>
              </a:solidFill>
              <a:highlight>
                <a:srgbClr val="FFFFFF"/>
              </a:highlight>
              <a:latin typeface="Microsoft Yahei"/>
              <a:ea typeface="Microsoft Yahei"/>
              <a:cs typeface="Microsoft Yahei"/>
              <a:sym typeface="Microsoft Yahei"/>
            </a:endParaRPr>
          </a:p>
          <a:p>
            <a:pPr marL="228600" lvl="0" indent="-228600" algn="r" rtl="1">
              <a:spcBef>
                <a:spcPts val="1200"/>
              </a:spcBef>
              <a:spcAft>
                <a:spcPts val="0"/>
              </a:spcAft>
              <a:buFont typeface="+mj-lt"/>
              <a:buAutoNum type="arabicPeriod"/>
            </a:pPr>
            <a:r>
              <a:rPr lang="iw" sz="1050" dirty="0">
                <a:solidFill>
                  <a:srgbClr val="1C1F23"/>
                </a:solidFill>
                <a:highlight>
                  <a:srgbClr val="FFFFFF"/>
                </a:highlight>
                <a:latin typeface="Microsoft Yahei"/>
                <a:ea typeface="Microsoft Yahei"/>
                <a:cs typeface="Microsoft Yahei"/>
                <a:sym typeface="Microsoft Yahei"/>
              </a:rPr>
              <a:t>כיצד משפיע הצחוק על האווירה במפגש חברתי? תארו סיטואציה בה חוויתם צחוק יחד עם אחרים.</a:t>
            </a:r>
            <a:endParaRPr sz="1050" dirty="0">
              <a:solidFill>
                <a:srgbClr val="1C1F23"/>
              </a:solidFill>
              <a:highlight>
                <a:srgbClr val="FFFFFF"/>
              </a:highlight>
              <a:latin typeface="Microsoft Yahei"/>
              <a:ea typeface="Microsoft Yahei"/>
              <a:cs typeface="Microsoft Yahei"/>
              <a:sym typeface="Microsoft Yahei"/>
            </a:endParaRPr>
          </a:p>
          <a:p>
            <a:pPr marL="228600" lvl="0" indent="-228600" algn="r" rtl="1">
              <a:spcBef>
                <a:spcPts val="1200"/>
              </a:spcBef>
              <a:spcAft>
                <a:spcPts val="0"/>
              </a:spcAft>
              <a:buFont typeface="+mj-lt"/>
              <a:buAutoNum type="arabicPeriod"/>
            </a:pPr>
            <a:endParaRPr sz="1050" dirty="0">
              <a:solidFill>
                <a:srgbClr val="1C1F23"/>
              </a:solidFill>
              <a:highlight>
                <a:srgbClr val="FFFFFF"/>
              </a:highlight>
              <a:latin typeface="Microsoft Yahei"/>
              <a:ea typeface="Microsoft Yahei"/>
              <a:cs typeface="Microsoft Yahei"/>
              <a:sym typeface="Microsoft Yahei"/>
            </a:endParaRPr>
          </a:p>
          <a:p>
            <a:pPr marL="228600" lvl="0" indent="-228600" algn="r" rtl="1">
              <a:spcBef>
                <a:spcPts val="1200"/>
              </a:spcBef>
              <a:spcAft>
                <a:spcPts val="0"/>
              </a:spcAft>
              <a:buClr>
                <a:schemeClr val="dk1"/>
              </a:buClr>
              <a:buSzPts val="1100"/>
              <a:buFont typeface="+mj-lt"/>
              <a:buAutoNum type="arabicPeriod"/>
            </a:pPr>
            <a:endParaRPr sz="1050" dirty="0">
              <a:solidFill>
                <a:srgbClr val="1C1F23"/>
              </a:solidFill>
              <a:highlight>
                <a:srgbClr val="FFFFFF"/>
              </a:highlight>
              <a:latin typeface="Microsoft Yahei"/>
              <a:ea typeface="Microsoft Yahei"/>
              <a:cs typeface="Microsoft Yahei"/>
              <a:sym typeface="Microsoft Yahei"/>
            </a:endParaRPr>
          </a:p>
          <a:p>
            <a:pPr marL="228600" lvl="0" indent="-228600" algn="r" rtl="1">
              <a:spcBef>
                <a:spcPts val="1200"/>
              </a:spcBef>
              <a:spcAft>
                <a:spcPts val="0"/>
              </a:spcAft>
              <a:buFont typeface="+mj-lt"/>
              <a:buAutoNum type="arabicPeriod"/>
            </a:pPr>
            <a:r>
              <a:rPr lang="iw" sz="1050" dirty="0">
                <a:solidFill>
                  <a:srgbClr val="1C1F23"/>
                </a:solidFill>
                <a:highlight>
                  <a:srgbClr val="FFFFFF"/>
                </a:highlight>
                <a:latin typeface="Microsoft Yahei"/>
                <a:ea typeface="Microsoft Yahei"/>
                <a:cs typeface="Microsoft Yahei"/>
                <a:sym typeface="Microsoft Yahei"/>
              </a:rPr>
              <a:t>באילו מצבים אתם חושבים שצחוק יכול להיות לא מתאים? הסבירו את דעתכם.</a:t>
            </a:r>
            <a:endParaRPr sz="1050" dirty="0">
              <a:solidFill>
                <a:srgbClr val="1C1F23"/>
              </a:solidFill>
              <a:highlight>
                <a:srgbClr val="FFFFFF"/>
              </a:highlight>
              <a:latin typeface="Microsoft Yahei"/>
              <a:ea typeface="Microsoft Yahei"/>
              <a:cs typeface="Microsoft Yahei"/>
              <a:sym typeface="Microsoft Yahei"/>
            </a:endParaRPr>
          </a:p>
          <a:p>
            <a:pPr marL="0" lvl="0" indent="0" algn="r" rtl="1">
              <a:spcBef>
                <a:spcPts val="1200"/>
              </a:spcBef>
              <a:spcAft>
                <a:spcPts val="0"/>
              </a:spcAft>
              <a:buClr>
                <a:schemeClr val="dk1"/>
              </a:buClr>
              <a:buSzPts val="1100"/>
              <a:buFont typeface="Arial"/>
              <a:buNone/>
            </a:pPr>
            <a:endParaRPr sz="1050" dirty="0">
              <a:solidFill>
                <a:srgbClr val="1C1F23"/>
              </a:solidFill>
              <a:highlight>
                <a:srgbClr val="FFFFFF"/>
              </a:highlight>
              <a:latin typeface="Microsoft Yahei"/>
              <a:ea typeface="Microsoft Yahei"/>
              <a:cs typeface="Microsoft Yahei"/>
              <a:sym typeface="Microsoft Yahei"/>
            </a:endParaRPr>
          </a:p>
          <a:p>
            <a:pPr marL="0" lvl="0" indent="0" algn="r" rtl="1">
              <a:spcBef>
                <a:spcPts val="1200"/>
              </a:spcBef>
              <a:spcAft>
                <a:spcPts val="1200"/>
              </a:spcAft>
              <a:buNone/>
            </a:pPr>
            <a:endParaRPr dirty="0"/>
          </a:p>
        </p:txBody>
      </p:sp>
      <p:sp>
        <p:nvSpPr>
          <p:cNvPr id="88" name="Google Shape;88;p16"/>
          <p:cNvSpPr txBox="1"/>
          <p:nvPr/>
        </p:nvSpPr>
        <p:spPr>
          <a:xfrm>
            <a:off x="529650" y="1462033"/>
            <a:ext cx="8084700" cy="702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0"/>
              </a:spcBef>
              <a:spcAft>
                <a:spcPts val="0"/>
              </a:spcAft>
              <a:buNone/>
            </a:pPr>
            <a:endParaRPr sz="1800">
              <a:solidFill>
                <a:schemeClr val="dk2"/>
              </a:solidFill>
            </a:endParaRPr>
          </a:p>
        </p:txBody>
      </p:sp>
      <p:sp>
        <p:nvSpPr>
          <p:cNvPr id="89" name="Google Shape;89;p16"/>
          <p:cNvSpPr txBox="1"/>
          <p:nvPr/>
        </p:nvSpPr>
        <p:spPr>
          <a:xfrm>
            <a:off x="529650" y="2433325"/>
            <a:ext cx="8084700" cy="756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90" name="Google Shape;90;p16"/>
          <p:cNvSpPr txBox="1"/>
          <p:nvPr/>
        </p:nvSpPr>
        <p:spPr>
          <a:xfrm>
            <a:off x="529650" y="3469300"/>
            <a:ext cx="8084700" cy="820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pic>
        <p:nvPicPr>
          <p:cNvPr id="91" name="Google Shape;91;p16" descr="Button - Home | Free SVG">
            <a:hlinkClick r:id="" action="ppaction://hlinkshowjump?jump=firstslide"/>
          </p:cNvPr>
          <p:cNvPicPr preferRelativeResize="0"/>
          <p:nvPr/>
        </p:nvPicPr>
        <p:blipFill>
          <a:blip r:embed="rId3">
            <a:alphaModFix/>
          </a:blip>
          <a:stretch>
            <a:fillRect/>
          </a:stretch>
        </p:blipFill>
        <p:spPr>
          <a:xfrm>
            <a:off x="8558875" y="68125"/>
            <a:ext cx="502526" cy="5025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1">
              <a:spcBef>
                <a:spcPts val="0"/>
              </a:spcBef>
              <a:spcAft>
                <a:spcPts val="0"/>
              </a:spcAft>
              <a:buNone/>
            </a:pPr>
            <a:r>
              <a:rPr lang="iw"/>
              <a:t>אוצר מילים</a:t>
            </a:r>
            <a:endParaRPr/>
          </a:p>
        </p:txBody>
      </p:sp>
      <p:sp>
        <p:nvSpPr>
          <p:cNvPr id="97" name="Google Shape;97;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iw" dirty="0"/>
              <a:t>הקישור הבא יוביל אתכם.ן למצגת בה מוסברות ומודגמות מילים שימושיות בעברית שיש להן רלוונטיות ליחידת לימוד זו. היכנסו למצגת, קראו את ההגדרות ואת הדוגמאות לשימוש במילים. </a:t>
            </a:r>
            <a:endParaRPr dirty="0"/>
          </a:p>
          <a:p>
            <a:pPr marL="0" lvl="0" indent="0" algn="ctr" rtl="1">
              <a:spcBef>
                <a:spcPts val="1200"/>
              </a:spcBef>
              <a:spcAft>
                <a:spcPts val="1200"/>
              </a:spcAft>
              <a:buNone/>
            </a:pPr>
            <a:r>
              <a:rPr lang="iw" u="sng" dirty="0">
                <a:solidFill>
                  <a:schemeClr val="hlink"/>
                </a:solidFill>
                <a:hlinkClick r:id="rId3"/>
              </a:rPr>
              <a:t>אוצר מילים ליחידה</a:t>
            </a:r>
            <a:endParaRPr dirty="0"/>
          </a:p>
        </p:txBody>
      </p:sp>
      <p:pic>
        <p:nvPicPr>
          <p:cNvPr id="98" name="Google Shape;98;p17" descr="Button - Home | Free SVG">
            <a:hlinkClick r:id="" action="ppaction://hlinkshowjump?jump=firstslide"/>
          </p:cNvPr>
          <p:cNvPicPr preferRelativeResize="0"/>
          <p:nvPr/>
        </p:nvPicPr>
        <p:blipFill>
          <a:blip r:embed="rId4">
            <a:alphaModFix/>
          </a:blip>
          <a:stretch>
            <a:fillRect/>
          </a:stretch>
        </p:blipFill>
        <p:spPr>
          <a:xfrm>
            <a:off x="8558875" y="68125"/>
            <a:ext cx="502526" cy="502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SzPts val="990"/>
              <a:buNone/>
            </a:pPr>
            <a:r>
              <a:rPr lang="iw" sz="2220"/>
              <a:t>לתרגול השימוש במילים שלמדתם.ן היכנסו לחידון הבא באמצעות הקישור</a:t>
            </a:r>
            <a:endParaRPr sz="2220"/>
          </a:p>
        </p:txBody>
      </p:sp>
      <p:sp>
        <p:nvSpPr>
          <p:cNvPr id="104" name="Google Shape;104;p18"/>
          <p:cNvSpPr txBox="1">
            <a:spLocks noGrp="1"/>
          </p:cNvSpPr>
          <p:nvPr>
            <p:ph type="body" idx="1"/>
          </p:nvPr>
        </p:nvSpPr>
        <p:spPr>
          <a:xfrm>
            <a:off x="444675" y="1300275"/>
            <a:ext cx="8520600" cy="7467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852"/>
              <a:buNone/>
            </a:pPr>
            <a:r>
              <a:rPr lang="iw" sz="3295" u="sng">
                <a:solidFill>
                  <a:schemeClr val="hlink"/>
                </a:solidFill>
                <a:hlinkClick r:id="rId3"/>
              </a:rPr>
              <a:t>חידון</a:t>
            </a:r>
            <a:endParaRPr sz="3295"/>
          </a:p>
          <a:p>
            <a:pPr marL="0" lvl="0" indent="0" algn="ctr" rtl="0">
              <a:lnSpc>
                <a:spcPct val="95000"/>
              </a:lnSpc>
              <a:spcBef>
                <a:spcPts val="1200"/>
              </a:spcBef>
              <a:spcAft>
                <a:spcPts val="1200"/>
              </a:spcAft>
              <a:buSzPts val="852"/>
              <a:buNone/>
            </a:pPr>
            <a:endParaRPr sz="3295"/>
          </a:p>
        </p:txBody>
      </p:sp>
      <p:pic>
        <p:nvPicPr>
          <p:cNvPr id="105" name="Google Shape;105;p18" descr="Button - Home | Free SVG">
            <a:hlinkClick r:id="" action="ppaction://hlinkshowjump?jump=firstslide"/>
          </p:cNvPr>
          <p:cNvPicPr preferRelativeResize="0"/>
          <p:nvPr/>
        </p:nvPicPr>
        <p:blipFill>
          <a:blip r:embed="rId4">
            <a:alphaModFix/>
          </a:blip>
          <a:stretch>
            <a:fillRect/>
          </a:stretch>
        </p:blipFill>
        <p:spPr>
          <a:xfrm>
            <a:off x="8565275" y="59125"/>
            <a:ext cx="502526" cy="5025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1507575" y="171600"/>
            <a:ext cx="6614100" cy="572700"/>
          </a:xfrm>
          <a:prstGeom prst="rect">
            <a:avLst/>
          </a:prstGeom>
        </p:spPr>
        <p:txBody>
          <a:bodyPr spcFirstLastPara="1" wrap="square" lIns="91425" tIns="91425" rIns="91425" bIns="91425" anchor="t" anchorCtr="0">
            <a:normAutofit fontScale="90000"/>
          </a:bodyPr>
          <a:lstStyle/>
          <a:p>
            <a:pPr marL="0" lvl="0" indent="0" algn="ctr" rtl="1">
              <a:spcBef>
                <a:spcPts val="0"/>
              </a:spcBef>
              <a:spcAft>
                <a:spcPts val="0"/>
              </a:spcAft>
              <a:buNone/>
            </a:pPr>
            <a:r>
              <a:rPr lang="iw"/>
              <a:t>טקסט 1</a:t>
            </a:r>
            <a:endParaRPr/>
          </a:p>
        </p:txBody>
      </p:sp>
      <p:sp>
        <p:nvSpPr>
          <p:cNvPr id="111" name="Google Shape;111;p19"/>
          <p:cNvSpPr txBox="1">
            <a:spLocks noGrp="1"/>
          </p:cNvSpPr>
          <p:nvPr>
            <p:ph type="body" idx="1"/>
          </p:nvPr>
        </p:nvSpPr>
        <p:spPr>
          <a:xfrm>
            <a:off x="311700" y="709450"/>
            <a:ext cx="8520600" cy="4301100"/>
          </a:xfrm>
          <a:prstGeom prst="rect">
            <a:avLst/>
          </a:prstGeom>
        </p:spPr>
        <p:txBody>
          <a:bodyPr spcFirstLastPara="1" wrap="square" lIns="91425" tIns="91425" rIns="91425" bIns="91425" anchor="t" anchorCtr="0">
            <a:normAutofit fontScale="92500" lnSpcReduction="20000"/>
          </a:bodyPr>
          <a:lstStyle/>
          <a:p>
            <a:pPr marL="0" lvl="0" indent="0" algn="r" rtl="1">
              <a:spcBef>
                <a:spcPts val="1400"/>
              </a:spcBef>
              <a:spcAft>
                <a:spcPts val="0"/>
              </a:spcAft>
              <a:buNone/>
            </a:pPr>
            <a:r>
              <a:rPr lang="iw" sz="1300" b="1">
                <a:solidFill>
                  <a:schemeClr val="dk1"/>
                </a:solidFill>
              </a:rPr>
              <a:t>איך צחוק מתגלגל?</a:t>
            </a:r>
            <a:endParaRPr sz="1300" b="1">
              <a:solidFill>
                <a:schemeClr val="dk1"/>
              </a:solidFill>
            </a:endParaRPr>
          </a:p>
          <a:p>
            <a:pPr marL="0" lvl="0" indent="0" algn="r" rtl="1">
              <a:spcBef>
                <a:spcPts val="1200"/>
              </a:spcBef>
              <a:spcAft>
                <a:spcPts val="0"/>
              </a:spcAft>
              <a:buNone/>
            </a:pPr>
            <a:r>
              <a:rPr lang="iw" sz="1100" b="1">
                <a:solidFill>
                  <a:schemeClr val="dk1"/>
                </a:solidFill>
              </a:rPr>
              <a:t>מאת: ד"ר יונת אשחר</a:t>
            </a:r>
            <a:endParaRPr sz="1100" b="1">
              <a:solidFill>
                <a:schemeClr val="dk1"/>
              </a:solidFill>
            </a:endParaRPr>
          </a:p>
          <a:p>
            <a:pPr marL="0" lvl="0" indent="0" algn="r" rtl="1">
              <a:spcBef>
                <a:spcPts val="1200"/>
              </a:spcBef>
              <a:spcAft>
                <a:spcPts val="0"/>
              </a:spcAft>
              <a:buNone/>
            </a:pPr>
            <a:r>
              <a:rPr lang="iw" sz="1100" b="1">
                <a:solidFill>
                  <a:schemeClr val="dk1"/>
                </a:solidFill>
              </a:rPr>
              <a:t>פסקה א</a:t>
            </a:r>
            <a:br>
              <a:rPr lang="iw" sz="1100" b="1">
                <a:solidFill>
                  <a:schemeClr val="dk1"/>
                </a:solidFill>
              </a:rPr>
            </a:br>
            <a:r>
              <a:rPr lang="iw" sz="1100">
                <a:solidFill>
                  <a:schemeClr val="dk1"/>
                </a:solidFill>
              </a:rPr>
              <a:t>הצחוק הוא פעולה אנושית. תינוקות מתחילים לצחוק בדרך כלל בגיל חודשיים. בכל התרבויות אנשים צוחקים, אך אנשים מתרבויות שונות או אנשים בגילים שונים לא תמיד יצחקו מאותם הדברים. מה גורם לנו לצחוק, ומה הצחוק מוסיף לחיינו?</a:t>
            </a:r>
            <a:endParaRPr sz="1100">
              <a:solidFill>
                <a:schemeClr val="dk1"/>
              </a:solidFill>
            </a:endParaRPr>
          </a:p>
          <a:p>
            <a:pPr marL="0" lvl="0" indent="0" algn="r" rtl="1">
              <a:spcBef>
                <a:spcPts val="1200"/>
              </a:spcBef>
              <a:spcAft>
                <a:spcPts val="0"/>
              </a:spcAft>
              <a:buNone/>
            </a:pPr>
            <a:r>
              <a:rPr lang="iw" sz="1100" b="1">
                <a:solidFill>
                  <a:schemeClr val="dk1"/>
                </a:solidFill>
              </a:rPr>
              <a:t>פסקה ב</a:t>
            </a:r>
            <a:br>
              <a:rPr lang="iw" sz="1100" b="1">
                <a:solidFill>
                  <a:schemeClr val="dk1"/>
                </a:solidFill>
              </a:rPr>
            </a:br>
            <a:r>
              <a:rPr lang="iw" sz="1100">
                <a:solidFill>
                  <a:schemeClr val="dk1"/>
                </a:solidFill>
              </a:rPr>
              <a:t>אחד הגורמים לצחוק הוא לעיתים קרובות גורם ההפתעה. למשל, תינוקות צוחקים כשמבוגר מכסה לרגע את פניו, ואז מציץ שוב וחוזר על הפעולה. ילדים צוחקים כאשר מבוגר רודף אחריהם וקורא: “אני אתפוס אותך..." ולבסוף מדגדג אותם. כדי לגרום למישהו לצחוק, הפעולה צריכה להיתפס כפעולה לא מאיימת, כמו משחק. היא צריכה גם להתרחש בהקשר חברתי: אנשים צוחקים הרבה יותר כשהם בחברה, ובדרך כלל הצחוק הוא תגובה על מה שאדם אחר אומר או עושה.</a:t>
            </a:r>
            <a:endParaRPr sz="1100">
              <a:solidFill>
                <a:schemeClr val="dk1"/>
              </a:solidFill>
            </a:endParaRPr>
          </a:p>
          <a:p>
            <a:pPr marL="0" lvl="0" indent="0" algn="r" rtl="1">
              <a:spcBef>
                <a:spcPts val="1200"/>
              </a:spcBef>
              <a:spcAft>
                <a:spcPts val="0"/>
              </a:spcAft>
              <a:buNone/>
            </a:pPr>
            <a:r>
              <a:rPr lang="iw" sz="1100" b="1">
                <a:solidFill>
                  <a:schemeClr val="dk1"/>
                </a:solidFill>
              </a:rPr>
              <a:t>פסקה ג</a:t>
            </a:r>
            <a:br>
              <a:rPr lang="iw" sz="1100" b="1">
                <a:solidFill>
                  <a:schemeClr val="dk1"/>
                </a:solidFill>
              </a:rPr>
            </a:br>
            <a:r>
              <a:rPr lang="iw" sz="1100">
                <a:solidFill>
                  <a:schemeClr val="dk1"/>
                </a:solidFill>
              </a:rPr>
              <a:t>צחוק הוא אומנם תופעה אנושית, אבל הוא קיים גם אצל בעלי חיים. כמו בני האדם, גם קופים צוחקים כשהם רואים שמתכוונים לדגדג אותם. הם גם צוחקים כאשר מדגדגים אותם באברי גוף שרגישים לכך, למשל בבית השחי. קופים חוזרים ומבקשים בהתלהבות שידגדגו אותם שוב ושוב. כל מי ששמע ילד קטן מבקש “עוד פעם!" אחרי משחק של דגדוגים, מבין שההתנהגות הזו אופיינית גם לבני האדם.</a:t>
            </a:r>
            <a:endParaRPr sz="1100">
              <a:solidFill>
                <a:schemeClr val="dk1"/>
              </a:solidFill>
            </a:endParaRPr>
          </a:p>
          <a:p>
            <a:pPr marL="0" lvl="0" indent="0" algn="r" rtl="1">
              <a:spcBef>
                <a:spcPts val="1200"/>
              </a:spcBef>
              <a:spcAft>
                <a:spcPts val="0"/>
              </a:spcAft>
              <a:buNone/>
            </a:pPr>
            <a:r>
              <a:rPr lang="iw" sz="1100" b="1">
                <a:solidFill>
                  <a:schemeClr val="dk1"/>
                </a:solidFill>
              </a:rPr>
              <a:t>פסקה ד</a:t>
            </a:r>
            <a:br>
              <a:rPr lang="iw" sz="1100" b="1">
                <a:solidFill>
                  <a:schemeClr val="dk1"/>
                </a:solidFill>
              </a:rPr>
            </a:br>
            <a:r>
              <a:rPr lang="iw" sz="1100">
                <a:solidFill>
                  <a:schemeClr val="dk1"/>
                </a:solidFill>
              </a:rPr>
              <a:t>בסוף המאה הקודמת גילו חוקרים מארצות הברית שחולדות צעירות משמיעות קולות דומים לקולות צחוק כאשר הן משחקות זו עם זו וכאשר מדגדגים אותן. לטענת החוקרים, הקולות האלה מבטאים צחוק. כמו בני האדם, גם חולדות צוחקות בשעת משחק ודגדוגים, אך הן לא צוחקות כשהן מפחדות או מותקפות. ככל שהן מתבגרות, הן צוחקות פחות.</a:t>
            </a:r>
            <a:endParaRPr sz="1100">
              <a:solidFill>
                <a:schemeClr val="dk1"/>
              </a:solidFill>
            </a:endParaRPr>
          </a:p>
          <a:p>
            <a:pPr marL="0" lvl="0" indent="0" algn="r" rtl="1">
              <a:spcBef>
                <a:spcPts val="1200"/>
              </a:spcBef>
              <a:spcAft>
                <a:spcPts val="0"/>
              </a:spcAft>
              <a:buNone/>
            </a:pPr>
            <a:r>
              <a:rPr lang="iw" sz="1100" b="1">
                <a:solidFill>
                  <a:schemeClr val="dk1"/>
                </a:solidFill>
              </a:rPr>
              <a:t>פסקה ה</a:t>
            </a:r>
            <a:br>
              <a:rPr lang="iw" sz="1100" b="1">
                <a:solidFill>
                  <a:schemeClr val="dk1"/>
                </a:solidFill>
              </a:rPr>
            </a:br>
            <a:r>
              <a:rPr lang="iw" sz="1100">
                <a:solidFill>
                  <a:schemeClr val="dk1"/>
                </a:solidFill>
              </a:rPr>
              <a:t>נוסף על כך, חוקרים דיווחו על קולות דומים לצחוק גם אצל כלבים ואפילו אצל פילים. אם כך, הצחוק הוא תופעה טבעית שמשותפת לבעלי חיים רבים. תופעה זו התפתחה עם השנים, והתפקידים שלה הם ליצור אווירה של הנאה ושעשוע ולסמן לסביבה שאין כוונה לתקוף. בעלי חיים משמיעים קולות צחוק רק בזמן שהם משתתפים במשחק, אך בני האדם למדו להשתמש בצחוק גם במצבים אחרים ולמטרות שונות.</a:t>
            </a:r>
            <a:endParaRPr sz="1100">
              <a:solidFill>
                <a:schemeClr val="dk1"/>
              </a:solidFill>
            </a:endParaRPr>
          </a:p>
          <a:p>
            <a:pPr marL="0" lvl="0" indent="0" algn="r" rtl="1">
              <a:spcBef>
                <a:spcPts val="1200"/>
              </a:spcBef>
              <a:spcAft>
                <a:spcPts val="1200"/>
              </a:spcAft>
              <a:buNone/>
            </a:pPr>
            <a:endParaRPr/>
          </a:p>
        </p:txBody>
      </p:sp>
      <p:pic>
        <p:nvPicPr>
          <p:cNvPr id="112" name="Google Shape;112;p19" descr="Button - Home | Free SVG">
            <a:hlinkClick r:id="" action="ppaction://hlinkshowjump?jump=firstslide"/>
          </p:cNvPr>
          <p:cNvPicPr preferRelativeResize="0"/>
          <p:nvPr/>
        </p:nvPicPr>
        <p:blipFill>
          <a:blip r:embed="rId3">
            <a:alphaModFix/>
          </a:blip>
          <a:stretch>
            <a:fillRect/>
          </a:stretch>
        </p:blipFill>
        <p:spPr>
          <a:xfrm>
            <a:off x="8484000" y="59125"/>
            <a:ext cx="502526" cy="5025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1">
              <a:spcBef>
                <a:spcPts val="0"/>
              </a:spcBef>
              <a:spcAft>
                <a:spcPts val="0"/>
              </a:spcAft>
              <a:buNone/>
            </a:pPr>
            <a:r>
              <a:rPr lang="iw"/>
              <a:t>טקסט 1 - המשך</a:t>
            </a:r>
            <a:endParaRPr/>
          </a:p>
        </p:txBody>
      </p:sp>
      <p:sp>
        <p:nvSpPr>
          <p:cNvPr id="118" name="Google Shape;118;p20"/>
          <p:cNvSpPr txBox="1">
            <a:spLocks noGrp="1"/>
          </p:cNvSpPr>
          <p:nvPr>
            <p:ph type="body" idx="1"/>
          </p:nvPr>
        </p:nvSpPr>
        <p:spPr>
          <a:xfrm>
            <a:off x="311700" y="1152475"/>
            <a:ext cx="8520600" cy="3658500"/>
          </a:xfrm>
          <a:prstGeom prst="rect">
            <a:avLst/>
          </a:prstGeom>
        </p:spPr>
        <p:txBody>
          <a:bodyPr spcFirstLastPara="1" wrap="square" lIns="91425" tIns="91425" rIns="91425" bIns="91425" anchor="t" anchorCtr="0">
            <a:normAutofit fontScale="92500" lnSpcReduction="20000"/>
          </a:bodyPr>
          <a:lstStyle/>
          <a:p>
            <a:pPr marL="0" lvl="0" indent="0" algn="r" rtl="1">
              <a:spcBef>
                <a:spcPts val="1200"/>
              </a:spcBef>
              <a:spcAft>
                <a:spcPts val="0"/>
              </a:spcAft>
              <a:buClr>
                <a:schemeClr val="dk1"/>
              </a:buClr>
              <a:buSzPct val="100000"/>
              <a:buFont typeface="Arial"/>
              <a:buNone/>
            </a:pPr>
            <a:r>
              <a:rPr lang="iw" sz="1100" b="1">
                <a:solidFill>
                  <a:schemeClr val="dk1"/>
                </a:solidFill>
              </a:rPr>
              <a:t>פסקה ו</a:t>
            </a:r>
            <a:br>
              <a:rPr lang="iw" sz="1100" b="1">
                <a:solidFill>
                  <a:schemeClr val="dk1"/>
                </a:solidFill>
              </a:rPr>
            </a:br>
            <a:r>
              <a:rPr lang="iw" sz="1100">
                <a:solidFill>
                  <a:schemeClr val="dk1"/>
                </a:solidFill>
              </a:rPr>
              <a:t>כך למשל, לצחוק יש תפקיד במהלך שיחה. בני אדם צוחקים במהלך שיחה כדי ליצור קשרים חדשים עם אנשים אחרים או כדי לחזק קשרים קיימים. הצחוק יוצר אווירה טובה, משפר את התקשורת בין המשתתפים וכך הופך את השיחה לנעימה יותר.</a:t>
            </a:r>
            <a:endParaRPr sz="1100">
              <a:solidFill>
                <a:schemeClr val="dk1"/>
              </a:solidFill>
            </a:endParaRPr>
          </a:p>
          <a:p>
            <a:pPr marL="0" lvl="0" indent="0" algn="r" rtl="1">
              <a:spcBef>
                <a:spcPts val="1200"/>
              </a:spcBef>
              <a:spcAft>
                <a:spcPts val="0"/>
              </a:spcAft>
              <a:buClr>
                <a:schemeClr val="dk1"/>
              </a:buClr>
              <a:buSzPct val="100000"/>
              <a:buFont typeface="Arial"/>
              <a:buNone/>
            </a:pPr>
            <a:r>
              <a:rPr lang="iw" sz="1100" b="1">
                <a:solidFill>
                  <a:schemeClr val="dk1"/>
                </a:solidFill>
              </a:rPr>
              <a:t>פסקה ז</a:t>
            </a:r>
            <a:br>
              <a:rPr lang="iw" sz="1100" b="1">
                <a:solidFill>
                  <a:schemeClr val="dk1"/>
                </a:solidFill>
              </a:rPr>
            </a:br>
            <a:r>
              <a:rPr lang="iw" sz="1100">
                <a:solidFill>
                  <a:schemeClr val="dk1"/>
                </a:solidFill>
              </a:rPr>
              <a:t>עם הזמן, בני האדם למדו “לזייף" צחוק ולהשתמש בו בזמן שיחה בכל מיני דרכים ולכל מיני מטרות. אנשים משתמשים בצחוק כדי להתחבב על אחרים ולהשפיע עליהם. אך בני האדם הם כנראה היצורים היחידים שיכולים להשתמש בצחוק כדי להפגין כוח או כדי לפגוע במישהו.</a:t>
            </a:r>
            <a:endParaRPr sz="1100">
              <a:solidFill>
                <a:schemeClr val="dk1"/>
              </a:solidFill>
            </a:endParaRPr>
          </a:p>
          <a:p>
            <a:pPr marL="0" lvl="0" indent="0" algn="r" rtl="1">
              <a:spcBef>
                <a:spcPts val="1200"/>
              </a:spcBef>
              <a:spcAft>
                <a:spcPts val="0"/>
              </a:spcAft>
              <a:buClr>
                <a:schemeClr val="dk1"/>
              </a:buClr>
              <a:buSzPct val="100000"/>
              <a:buFont typeface="Arial"/>
              <a:buNone/>
            </a:pPr>
            <a:r>
              <a:rPr lang="iw" sz="1100" b="1">
                <a:solidFill>
                  <a:schemeClr val="dk1"/>
                </a:solidFill>
              </a:rPr>
              <a:t>פסקה ח</a:t>
            </a:r>
            <a:br>
              <a:rPr lang="iw" sz="1100" b="1">
                <a:solidFill>
                  <a:schemeClr val="dk1"/>
                </a:solidFill>
              </a:rPr>
            </a:br>
            <a:r>
              <a:rPr lang="iw" sz="1100">
                <a:solidFill>
                  <a:schemeClr val="dk1"/>
                </a:solidFill>
              </a:rPr>
              <a:t>מחקר שהתפרסם בשנת 2016 הראה שאנשים צוחקים צחוק אמיתי כשהם מדברים עם חברים קרובים שלהם. לעומת זאת, כשהם משוחחים עם אנשים זרים, הם צוחקים לפעמים צחוק מזויף. האנשים שהשתתפו במחקר הקשיבו להקלטה של סוגי צחוק שונים והצליחו לרוב לזהות צחוק מזויף ללא קושי. הנבדקים שהוקלטו היו ממדינות שונות, ומכך אפשר להסיק שהמאפיינים של הצחוק משותפים לכל בני האדם בעולם. ברוב המקרים, כולם יודעים לזהות אם הצחוק הוא אמיתי או מזויף, ועל פי זה לזהות את מידת הקרבה והקשר בין הצוחקים.</a:t>
            </a:r>
            <a:endParaRPr sz="1100">
              <a:solidFill>
                <a:schemeClr val="dk1"/>
              </a:solidFill>
            </a:endParaRPr>
          </a:p>
          <a:p>
            <a:pPr marL="0" lvl="0" indent="0" algn="r" rtl="1">
              <a:spcBef>
                <a:spcPts val="1200"/>
              </a:spcBef>
              <a:spcAft>
                <a:spcPts val="0"/>
              </a:spcAft>
              <a:buClr>
                <a:schemeClr val="dk1"/>
              </a:buClr>
              <a:buSzPct val="100000"/>
              <a:buFont typeface="Arial"/>
              <a:buNone/>
            </a:pPr>
            <a:r>
              <a:rPr lang="iw" sz="1100" b="1">
                <a:solidFill>
                  <a:schemeClr val="dk1"/>
                </a:solidFill>
              </a:rPr>
              <a:t>פסקה ט</a:t>
            </a:r>
            <a:br>
              <a:rPr lang="iw" sz="1100" b="1">
                <a:solidFill>
                  <a:schemeClr val="dk1"/>
                </a:solidFill>
              </a:rPr>
            </a:br>
            <a:r>
              <a:rPr lang="iw" sz="1100">
                <a:solidFill>
                  <a:schemeClr val="dk1"/>
                </a:solidFill>
              </a:rPr>
              <a:t>הצחוק טוב לבריאות. אדם שצוחק במיוחד בחברת אנשים שהוא אוהב, משתחררים במוחו חומרים שמשפרים את מצב הרוח שלו, גורמים לו הרגשה נעימה, ואפילו יכולים להפחית כאב. לדברי כמה חוקרים, ככל שצוחקים יותר – האווירה חברתית יותר. הצחוק מעודד אנשים לצחוק לעיתים קרובות יותר. לכן בכל יום – השתדלו לצחוק! הצחוק בלבד הוא אולי לא התרופה הטובה ביותר, אבל הוא לפחות בחינם.</a:t>
            </a:r>
            <a:endParaRPr sz="1100">
              <a:solidFill>
                <a:schemeClr val="dk1"/>
              </a:solidFill>
            </a:endParaRPr>
          </a:p>
          <a:p>
            <a:pPr marL="0" lvl="0" indent="0" algn="r" rtl="1">
              <a:spcBef>
                <a:spcPts val="1200"/>
              </a:spcBef>
              <a:spcAft>
                <a:spcPts val="0"/>
              </a:spcAft>
              <a:buClr>
                <a:schemeClr val="dk1"/>
              </a:buClr>
              <a:buSzPct val="100000"/>
              <a:buFont typeface="Arial"/>
              <a:buNone/>
            </a:pPr>
            <a:r>
              <a:rPr lang="iw" sz="1100" b="1">
                <a:solidFill>
                  <a:schemeClr val="dk1"/>
                </a:solidFill>
              </a:rPr>
              <a:t>מקור:</a:t>
            </a:r>
            <a:br>
              <a:rPr lang="iw" sz="1100" b="1">
                <a:solidFill>
                  <a:schemeClr val="dk1"/>
                </a:solidFill>
              </a:rPr>
            </a:br>
            <a:r>
              <a:rPr lang="iw" sz="1100">
                <a:solidFill>
                  <a:schemeClr val="dk1"/>
                </a:solidFill>
              </a:rPr>
              <a:t> מעובד על פי אשחר, י' (2019). </a:t>
            </a:r>
            <a:r>
              <a:rPr lang="iw" sz="1100" i="1">
                <a:solidFill>
                  <a:schemeClr val="dk1"/>
                </a:solidFill>
              </a:rPr>
              <a:t>איך צחוק מתגלגל?</a:t>
            </a:r>
            <a:r>
              <a:rPr lang="iw" sz="1100">
                <a:solidFill>
                  <a:schemeClr val="dk1"/>
                </a:solidFill>
              </a:rPr>
              <a:t> </a:t>
            </a:r>
            <a:r>
              <a:rPr lang="iw" sz="1100" b="1">
                <a:solidFill>
                  <a:schemeClr val="dk1"/>
                </a:solidFill>
              </a:rPr>
              <a:t>מכון דוידסון</a:t>
            </a:r>
            <a:r>
              <a:rPr lang="iw" sz="1100">
                <a:solidFill>
                  <a:schemeClr val="dk1"/>
                </a:solidFill>
              </a:rPr>
              <a:t>.</a:t>
            </a:r>
            <a:endParaRPr sz="1100">
              <a:solidFill>
                <a:schemeClr val="dk1"/>
              </a:solidFill>
            </a:endParaRPr>
          </a:p>
          <a:p>
            <a:pPr marL="0" lvl="0" indent="0" algn="r" rtl="1">
              <a:spcBef>
                <a:spcPts val="1200"/>
              </a:spcBef>
              <a:spcAft>
                <a:spcPts val="1200"/>
              </a:spcAft>
              <a:buNone/>
            </a:pPr>
            <a:endParaRPr/>
          </a:p>
        </p:txBody>
      </p:sp>
      <p:pic>
        <p:nvPicPr>
          <p:cNvPr id="119" name="Google Shape;119;p20" descr="Button - Home | Free SVG">
            <a:hlinkClick r:id="" action="ppaction://hlinkshowjump?jump=firstslide"/>
          </p:cNvPr>
          <p:cNvPicPr preferRelativeResize="0"/>
          <p:nvPr/>
        </p:nvPicPr>
        <p:blipFill>
          <a:blip r:embed="rId3">
            <a:alphaModFix/>
          </a:blip>
          <a:stretch>
            <a:fillRect/>
          </a:stretch>
        </p:blipFill>
        <p:spPr>
          <a:xfrm>
            <a:off x="8565275" y="59125"/>
            <a:ext cx="502526" cy="5025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1">
              <a:spcBef>
                <a:spcPts val="0"/>
              </a:spcBef>
              <a:spcAft>
                <a:spcPts val="0"/>
              </a:spcAft>
              <a:buNone/>
            </a:pPr>
            <a:r>
              <a:rPr lang="iw"/>
              <a:t>טקסט 2</a:t>
            </a:r>
            <a:endParaRPr/>
          </a:p>
        </p:txBody>
      </p:sp>
      <p:sp>
        <p:nvSpPr>
          <p:cNvPr id="125" name="Google Shape;125;p21"/>
          <p:cNvSpPr txBox="1">
            <a:spLocks noGrp="1"/>
          </p:cNvSpPr>
          <p:nvPr>
            <p:ph type="body" idx="1"/>
          </p:nvPr>
        </p:nvSpPr>
        <p:spPr>
          <a:xfrm>
            <a:off x="311700" y="923750"/>
            <a:ext cx="8520600" cy="4153200"/>
          </a:xfrm>
          <a:prstGeom prst="rect">
            <a:avLst/>
          </a:prstGeom>
        </p:spPr>
        <p:txBody>
          <a:bodyPr spcFirstLastPara="1" wrap="square" lIns="91425" tIns="91425" rIns="91425" bIns="91425" anchor="t" anchorCtr="0">
            <a:normAutofit fontScale="70000" lnSpcReduction="20000"/>
          </a:bodyPr>
          <a:lstStyle/>
          <a:p>
            <a:pPr marL="0" lvl="0" indent="0" algn="r" rtl="1">
              <a:spcBef>
                <a:spcPts val="1400"/>
              </a:spcBef>
              <a:spcAft>
                <a:spcPts val="0"/>
              </a:spcAft>
              <a:buClr>
                <a:schemeClr val="dk1"/>
              </a:buClr>
              <a:buSzPct val="84615"/>
              <a:buFont typeface="Arial"/>
              <a:buNone/>
            </a:pPr>
            <a:r>
              <a:rPr lang="iw" sz="1300" b="1">
                <a:solidFill>
                  <a:schemeClr val="dk1"/>
                </a:solidFill>
              </a:rPr>
              <a:t>מדוע צחוק והומור נהפכו לחלק בלתי נפרד מחיינו?</a:t>
            </a:r>
            <a:endParaRPr sz="1300" b="1">
              <a:solidFill>
                <a:schemeClr val="dk1"/>
              </a:solidFill>
            </a:endParaRPr>
          </a:p>
          <a:p>
            <a:pPr marL="0" lvl="0" indent="0" algn="r" rtl="1">
              <a:spcBef>
                <a:spcPts val="1200"/>
              </a:spcBef>
              <a:spcAft>
                <a:spcPts val="0"/>
              </a:spcAft>
              <a:buClr>
                <a:schemeClr val="dk1"/>
              </a:buClr>
              <a:buSzPct val="100000"/>
              <a:buFont typeface="Arial"/>
              <a:buNone/>
            </a:pPr>
            <a:r>
              <a:rPr lang="iw" sz="1100" b="1">
                <a:solidFill>
                  <a:schemeClr val="dk1"/>
                </a:solidFill>
              </a:rPr>
              <a:t>מאת: ד"ר לירז מרגלית</a:t>
            </a:r>
            <a:endParaRPr sz="1100" b="1">
              <a:solidFill>
                <a:schemeClr val="dk1"/>
              </a:solidFill>
            </a:endParaRPr>
          </a:p>
          <a:p>
            <a:pPr marL="0" lvl="0" indent="0" algn="r" rtl="1">
              <a:spcBef>
                <a:spcPts val="1200"/>
              </a:spcBef>
              <a:spcAft>
                <a:spcPts val="0"/>
              </a:spcAft>
              <a:buClr>
                <a:schemeClr val="dk1"/>
              </a:buClr>
              <a:buSzPct val="100000"/>
              <a:buFont typeface="Arial"/>
              <a:buNone/>
            </a:pPr>
            <a:r>
              <a:rPr lang="iw" sz="1100" b="1">
                <a:solidFill>
                  <a:schemeClr val="dk1"/>
                </a:solidFill>
              </a:rPr>
              <a:t>פסקה א</a:t>
            </a:r>
            <a:br>
              <a:rPr lang="iw" sz="1100" b="1">
                <a:solidFill>
                  <a:schemeClr val="dk1"/>
                </a:solidFill>
              </a:rPr>
            </a:br>
            <a:r>
              <a:rPr lang="iw" sz="1100">
                <a:solidFill>
                  <a:schemeClr val="dk1"/>
                </a:solidFill>
              </a:rPr>
              <a:t>הצחוק הוא חלק בלתי נפרד מחיינו. יש שני סוגים של צחוק: הצחוק הטבעי והאמיתי, שקיים מאז ומתמיד, והצחוק המזויף, שהתפתח רק בשלבים מאוחרים יותר בהתפתחות האנושית. צחוק מזויף אפשר לזהות אפילו רק בשמיעה ולהבדיל בינו לבין צחוק אמיתי. גם קופים צוחקים לפעמים צחוק מזויף, בעיקר בתגובה על צחוק טבעי שמשמיעים קופים אחרים מהקבוצה שלהם. אפילו ילדים מזהים מייד צחוק מזויף. דבר מדהים הוא שמספיק להאזין כמה שניות לצחוק של אנשים מכל מיני תרבויות שחיים באזורים גאוגרפיים שונים כדי לדעת את מידת הקִרְבה והקשר ביניהם. סוג הצחוק מסגיר את מידת הקרבה בין הצוחקים.</a:t>
            </a:r>
            <a:endParaRPr sz="1100">
              <a:solidFill>
                <a:schemeClr val="dk1"/>
              </a:solidFill>
            </a:endParaRPr>
          </a:p>
          <a:p>
            <a:pPr marL="0" lvl="0" indent="0" algn="r" rtl="1">
              <a:spcBef>
                <a:spcPts val="1200"/>
              </a:spcBef>
              <a:spcAft>
                <a:spcPts val="0"/>
              </a:spcAft>
              <a:buClr>
                <a:schemeClr val="dk1"/>
              </a:buClr>
              <a:buSzPct val="100000"/>
              <a:buFont typeface="Arial"/>
              <a:buNone/>
            </a:pPr>
            <a:r>
              <a:rPr lang="iw" sz="1100" b="1">
                <a:solidFill>
                  <a:schemeClr val="dk1"/>
                </a:solidFill>
              </a:rPr>
              <a:t>פסקה ב</a:t>
            </a:r>
            <a:br>
              <a:rPr lang="iw" sz="1100" b="1">
                <a:solidFill>
                  <a:schemeClr val="dk1"/>
                </a:solidFill>
              </a:rPr>
            </a:br>
            <a:r>
              <a:rPr lang="iw" sz="1100">
                <a:solidFill>
                  <a:schemeClr val="dk1"/>
                </a:solidFill>
              </a:rPr>
              <a:t>צחוק והומור הם כלים מצוינים שבעזרתם אפשר לזהות תכונות אישיות, דעות ועמדות וקשר בין אנשים. הומור הוא סוג של סריקת מוח – “אמור לי מה מצחיק אותך, ואומר לך מי אתה". אחד הדברים המעניינים הוא שאם יודעים מה מצחיק אדם מסוים אפשר ללמוד עליו לא מעט.</a:t>
            </a:r>
            <a:endParaRPr sz="1100">
              <a:solidFill>
                <a:schemeClr val="dk1"/>
              </a:solidFill>
            </a:endParaRPr>
          </a:p>
          <a:p>
            <a:pPr marL="0" lvl="0" indent="0" algn="r" rtl="1">
              <a:spcBef>
                <a:spcPts val="1200"/>
              </a:spcBef>
              <a:spcAft>
                <a:spcPts val="0"/>
              </a:spcAft>
              <a:buClr>
                <a:schemeClr val="dk1"/>
              </a:buClr>
              <a:buSzPct val="100000"/>
              <a:buFont typeface="Arial"/>
              <a:buNone/>
            </a:pPr>
            <a:r>
              <a:rPr lang="iw" sz="1100" b="1">
                <a:solidFill>
                  <a:schemeClr val="dk1"/>
                </a:solidFill>
              </a:rPr>
              <a:t>פסקה ג</a:t>
            </a:r>
            <a:br>
              <a:rPr lang="iw" sz="1100" b="1">
                <a:solidFill>
                  <a:schemeClr val="dk1"/>
                </a:solidFill>
              </a:rPr>
            </a:br>
            <a:r>
              <a:rPr lang="iw" sz="1100">
                <a:solidFill>
                  <a:schemeClr val="dk1"/>
                </a:solidFill>
              </a:rPr>
              <a:t>לעיתים אפשר להעביר ביקורת בצורה לא פוגעת באמצעות הומור, אולם יש המשתמשים בהומור כדי להעביר ביקורת ולבטא תוקפנות. כך למשל, כאשר אדם אומר משהו פוגעני, ואז מוסיף: “זה היה בצחוק, מה אתה כזה רגיש?". זוהי התנהגות מתנשאת ותוקפנית מכיוון שהאדם מאשים את הצד הנפגע ברגישות יתר.</a:t>
            </a:r>
            <a:endParaRPr sz="1100">
              <a:solidFill>
                <a:schemeClr val="dk1"/>
              </a:solidFill>
            </a:endParaRPr>
          </a:p>
          <a:p>
            <a:pPr marL="0" lvl="0" indent="0" algn="r" rtl="1">
              <a:spcBef>
                <a:spcPts val="1200"/>
              </a:spcBef>
              <a:spcAft>
                <a:spcPts val="0"/>
              </a:spcAft>
              <a:buClr>
                <a:schemeClr val="dk1"/>
              </a:buClr>
              <a:buSzPct val="100000"/>
              <a:buFont typeface="Arial"/>
              <a:buNone/>
            </a:pPr>
            <a:r>
              <a:rPr lang="iw" sz="1100" b="1">
                <a:solidFill>
                  <a:schemeClr val="dk1"/>
                </a:solidFill>
              </a:rPr>
              <a:t>פסקה ד</a:t>
            </a:r>
            <a:br>
              <a:rPr lang="iw" sz="1100" b="1">
                <a:solidFill>
                  <a:schemeClr val="dk1"/>
                </a:solidFill>
              </a:rPr>
            </a:br>
            <a:r>
              <a:rPr lang="iw" sz="1100">
                <a:solidFill>
                  <a:schemeClr val="dk1"/>
                </a:solidFill>
              </a:rPr>
              <a:t>למרות ההנאה שבהומור, הוא גם יכול לחזק רגשות שליליים כלפי קבוצות אחרות, למשל בדיחות על עמים מסוימים או על קבוצות בחברה. הוא גם מחזק דעות קדומות בעניינים חברתיים. המטרה של הומור כזה היא בדרך כלל לתת כוח לאדם או לקבוצה באמצעות הקטנת האחר. מחקרים מראים שאפשר לדעת את הדעות של אנשים על דברים מסוימים לפי התגובות שלהם על בדיחות. לדוגמה, ככל שאנשים שוביניסטים יותר, הם יצחקו יותר מבדיחות שקשורות לנשים. התנהגות זו של אדם, גם אם הוא רק צוחק מבדיחות כאלה, מביעה את ההסכמה שלו לפגוע באחר.</a:t>
            </a:r>
            <a:endParaRPr sz="1100">
              <a:solidFill>
                <a:schemeClr val="dk1"/>
              </a:solidFill>
            </a:endParaRPr>
          </a:p>
          <a:p>
            <a:pPr marL="0" lvl="0" indent="0" algn="r" rtl="1">
              <a:spcBef>
                <a:spcPts val="1200"/>
              </a:spcBef>
              <a:spcAft>
                <a:spcPts val="0"/>
              </a:spcAft>
              <a:buClr>
                <a:schemeClr val="dk1"/>
              </a:buClr>
              <a:buSzPct val="100000"/>
              <a:buFont typeface="Arial"/>
              <a:buNone/>
            </a:pPr>
            <a:r>
              <a:rPr lang="iw" sz="1100" b="1">
                <a:solidFill>
                  <a:schemeClr val="dk1"/>
                </a:solidFill>
              </a:rPr>
              <a:t>פסקה ה</a:t>
            </a:r>
            <a:br>
              <a:rPr lang="iw" sz="1100" b="1">
                <a:solidFill>
                  <a:schemeClr val="dk1"/>
                </a:solidFill>
              </a:rPr>
            </a:br>
            <a:r>
              <a:rPr lang="iw" sz="1100">
                <a:solidFill>
                  <a:schemeClr val="dk1"/>
                </a:solidFill>
              </a:rPr>
              <a:t>נוסף על כך, הומור מחבר בין אנשים ומגבש חברים בקבוצה, בעיקר כאשר יש להם הומור פנימי שרק הם מבינים. אם אנשים בקבוצה מבינים את ההומור זה של זה, זוהי הוכחה לקשר הטוב ביניהם. גם במשפחות שיש להן הומור פנימי הקשרים חזקים יותר.</a:t>
            </a:r>
            <a:endParaRPr sz="1100">
              <a:solidFill>
                <a:schemeClr val="dk1"/>
              </a:solidFill>
            </a:endParaRPr>
          </a:p>
          <a:p>
            <a:pPr marL="0" lvl="0" indent="0" algn="r" rtl="1">
              <a:spcBef>
                <a:spcPts val="1200"/>
              </a:spcBef>
              <a:spcAft>
                <a:spcPts val="1200"/>
              </a:spcAft>
              <a:buClr>
                <a:schemeClr val="dk1"/>
              </a:buClr>
              <a:buSzPct val="100000"/>
              <a:buFont typeface="Arial"/>
              <a:buNone/>
            </a:pPr>
            <a:r>
              <a:rPr lang="iw" sz="1100" b="1">
                <a:solidFill>
                  <a:schemeClr val="dk1"/>
                </a:solidFill>
              </a:rPr>
              <a:t>מקור:</a:t>
            </a:r>
            <a:br>
              <a:rPr lang="iw" sz="1100" b="1">
                <a:solidFill>
                  <a:schemeClr val="dk1"/>
                </a:solidFill>
              </a:rPr>
            </a:br>
            <a:r>
              <a:rPr lang="iw" sz="1100">
                <a:solidFill>
                  <a:schemeClr val="dk1"/>
                </a:solidFill>
              </a:rPr>
              <a:t> מעובד על פי מרגלית, ל' (2023). </a:t>
            </a:r>
            <a:r>
              <a:rPr lang="iw" sz="1100" i="1">
                <a:solidFill>
                  <a:schemeClr val="dk1"/>
                </a:solidFill>
              </a:rPr>
              <a:t>מדוע הומור הפך חלק בלתי נפרד מחיינו ואיך הוא קשור להישרדות?</a:t>
            </a:r>
            <a:r>
              <a:rPr lang="iw" sz="1100">
                <a:solidFill>
                  <a:schemeClr val="dk1"/>
                </a:solidFill>
              </a:rPr>
              <a:t> </a:t>
            </a:r>
            <a:r>
              <a:rPr lang="iw" sz="1100" b="1">
                <a:solidFill>
                  <a:schemeClr val="dk1"/>
                </a:solidFill>
              </a:rPr>
              <a:t>מעריב</a:t>
            </a:r>
            <a:r>
              <a:rPr lang="iw" sz="1100">
                <a:solidFill>
                  <a:schemeClr val="dk1"/>
                </a:solidFill>
              </a:rPr>
              <a:t>.</a:t>
            </a:r>
            <a:endParaRPr sz="1100">
              <a:solidFill>
                <a:schemeClr val="dk1"/>
              </a:solidFill>
            </a:endParaRPr>
          </a:p>
        </p:txBody>
      </p:sp>
      <p:pic>
        <p:nvPicPr>
          <p:cNvPr id="126" name="Google Shape;126;p21" descr="Button - Home | Free SVG">
            <a:hlinkClick r:id="" action="ppaction://hlinkshowjump?jump=firstslide"/>
          </p:cNvPr>
          <p:cNvPicPr preferRelativeResize="0"/>
          <p:nvPr/>
        </p:nvPicPr>
        <p:blipFill>
          <a:blip r:embed="rId3">
            <a:alphaModFix/>
          </a:blip>
          <a:stretch>
            <a:fillRect/>
          </a:stretch>
        </p:blipFill>
        <p:spPr>
          <a:xfrm>
            <a:off x="8565275" y="59125"/>
            <a:ext cx="502526" cy="50252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3065</Words>
  <Application>Microsoft Office PowerPoint</Application>
  <PresentationFormat>‫הצגה על המסך (16:9)</PresentationFormat>
  <Paragraphs>181</Paragraphs>
  <Slides>21</Slides>
  <Notes>17</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21</vt:i4>
      </vt:variant>
    </vt:vector>
  </HeadingPairs>
  <TitlesOfParts>
    <vt:vector size="31" baseType="lpstr">
      <vt:lpstr>David</vt:lpstr>
      <vt:lpstr>Microsoft Yahei</vt:lpstr>
      <vt:lpstr>Times New Roman</vt:lpstr>
      <vt:lpstr>Denk One</vt:lpstr>
      <vt:lpstr>Noto Sans Hebrew ExtraBold</vt:lpstr>
      <vt:lpstr>Arial-BoldMT</vt:lpstr>
      <vt:lpstr>Wingdings</vt:lpstr>
      <vt:lpstr>Arial</vt:lpstr>
      <vt:lpstr>Calibri</vt:lpstr>
      <vt:lpstr>Simple Light</vt:lpstr>
      <vt:lpstr>מצגת של PowerPoint‏</vt:lpstr>
      <vt:lpstr>מצגת של PowerPoint‏</vt:lpstr>
      <vt:lpstr>מה קורה בסרטון?</vt:lpstr>
      <vt:lpstr>ענו על השאלות הבאות בתיבות הטקסט הייעודיות </vt:lpstr>
      <vt:lpstr>אוצר מילים</vt:lpstr>
      <vt:lpstr>לתרגול השימוש במילים שלמדתם.ן היכנסו לחידון הבא באמצעות הקישור</vt:lpstr>
      <vt:lpstr>טקסט 1</vt:lpstr>
      <vt:lpstr>טקסט 1 - המשך</vt:lpstr>
      <vt:lpstr>טקסט 2</vt:lpstr>
      <vt:lpstr>איתור מידע: ענו על השאלות הבאות על פי טקסט 1 </vt:lpstr>
      <vt:lpstr>השוואה: ענו על השאלה הבאה מתוך טקסט 1</vt:lpstr>
      <vt:lpstr>תחביר: ענו על השאלות הבאות מתוך טקסט 2</vt:lpstr>
      <vt:lpstr>משימת מיזוג מידע</vt:lpstr>
      <vt:lpstr>משימה על פי תרשים</vt:lpstr>
      <vt:lpstr>משימה יצירתית: הצחוק ואני</vt:lpstr>
      <vt:lpstr>מצגת של PowerPoint‏</vt:lpstr>
      <vt:lpstr>מצגת של PowerPoint‏</vt:lpstr>
      <vt:lpstr>מצגת של PowerPoint‏</vt:lpstr>
      <vt:lpstr>מצגת של PowerPoint‏</vt:lpstr>
      <vt:lpstr>12. דוגמה לתוצר (נוצר באמצעות Co-Pilot)</vt:lpstr>
      <vt:lpstr>13. דוגמה להסבר על התוצר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shlomi raz</dc:creator>
  <cp:lastModifiedBy>shlomi raz</cp:lastModifiedBy>
  <cp:revision>27</cp:revision>
  <dcterms:modified xsi:type="dcterms:W3CDTF">2025-05-10T19:13:26Z</dcterms:modified>
</cp:coreProperties>
</file>