
<file path=[Content_Types].xml><?xml version="1.0" encoding="utf-8"?>
<Types xmlns="http://schemas.openxmlformats.org/package/2006/content-types">
  <Default Extension="1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1" r:id="rId14"/>
    <p:sldId id="268" r:id="rId15"/>
    <p:sldId id="282" r:id="rId16"/>
    <p:sldId id="278" r:id="rId17"/>
    <p:sldId id="280" r:id="rId18"/>
    <p:sldId id="284" r:id="rId19"/>
    <p:sldId id="283" r:id="rId20"/>
    <p:sldId id="285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676"/>
    <a:srgbClr val="FC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991C38-4826-488B-9D27-8AE138147688}">
  <a:tblStyle styleId="{00991C38-4826-488B-9D27-8AE13814768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B5C8311A-F642-19B3-AEAB-7DCABE4EF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>
            <a:extLst>
              <a:ext uri="{FF2B5EF4-FFF2-40B4-BE49-F238E27FC236}">
                <a16:creationId xmlns:a16="http://schemas.microsoft.com/office/drawing/2014/main" id="{1EAC88C3-9921-6D0C-4D0A-C05A4C9B64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>
            <a:extLst>
              <a:ext uri="{FF2B5EF4-FFF2-40B4-BE49-F238E27FC236}">
                <a16:creationId xmlns:a16="http://schemas.microsoft.com/office/drawing/2014/main" id="{FA077943-DA5E-480D-9D91-D04D2812D7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248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>
          <a:extLst>
            <a:ext uri="{FF2B5EF4-FFF2-40B4-BE49-F238E27FC236}">
              <a16:creationId xmlns:a16="http://schemas.microsoft.com/office/drawing/2014/main" id="{108CC602-56E5-23DD-41D5-58CEAA6CE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>
            <a:extLst>
              <a:ext uri="{FF2B5EF4-FFF2-40B4-BE49-F238E27FC236}">
                <a16:creationId xmlns:a16="http://schemas.microsoft.com/office/drawing/2014/main" id="{C7C5E2B7-A724-135C-022B-143F360E55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>
            <a:extLst>
              <a:ext uri="{FF2B5EF4-FFF2-40B4-BE49-F238E27FC236}">
                <a16:creationId xmlns:a16="http://schemas.microsoft.com/office/drawing/2014/main" id="{3F516709-3A71-EA59-CC9A-90EF32B817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0641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>
          <a:extLst>
            <a:ext uri="{FF2B5EF4-FFF2-40B4-BE49-F238E27FC236}">
              <a16:creationId xmlns:a16="http://schemas.microsoft.com/office/drawing/2014/main" id="{834CEA0A-299D-1AB3-12E4-88C030F97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>
            <a:extLst>
              <a:ext uri="{FF2B5EF4-FFF2-40B4-BE49-F238E27FC236}">
                <a16:creationId xmlns:a16="http://schemas.microsoft.com/office/drawing/2014/main" id="{755F864E-A2D8-DCFE-895B-853E359FC2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>
            <a:extLst>
              <a:ext uri="{FF2B5EF4-FFF2-40B4-BE49-F238E27FC236}">
                <a16:creationId xmlns:a16="http://schemas.microsoft.com/office/drawing/2014/main" id="{60067309-FC9A-14D8-9019-E9D4240B62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0592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>
          <a:extLst>
            <a:ext uri="{FF2B5EF4-FFF2-40B4-BE49-F238E27FC236}">
              <a16:creationId xmlns:a16="http://schemas.microsoft.com/office/drawing/2014/main" id="{7DEAE066-FE4E-EB3D-299B-BB4930A43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>
            <a:extLst>
              <a:ext uri="{FF2B5EF4-FFF2-40B4-BE49-F238E27FC236}">
                <a16:creationId xmlns:a16="http://schemas.microsoft.com/office/drawing/2014/main" id="{7BBBC545-951A-2B5D-D588-3ED9E4090A3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3:notes">
            <a:extLst>
              <a:ext uri="{FF2B5EF4-FFF2-40B4-BE49-F238E27FC236}">
                <a16:creationId xmlns:a16="http://schemas.microsoft.com/office/drawing/2014/main" id="{22BAC7BA-14E7-769E-056C-B5A0B924BE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727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33B7ED43-83D8-665B-0AE9-0B78C2988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>
            <a:extLst>
              <a:ext uri="{FF2B5EF4-FFF2-40B4-BE49-F238E27FC236}">
                <a16:creationId xmlns:a16="http://schemas.microsoft.com/office/drawing/2014/main" id="{9A7D31EC-94DF-2991-A056-9B4BEDB8E6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>
            <a:extLst>
              <a:ext uri="{FF2B5EF4-FFF2-40B4-BE49-F238E27FC236}">
                <a16:creationId xmlns:a16="http://schemas.microsoft.com/office/drawing/2014/main" id="{72E11F59-AFF4-288F-3F2A-A3DE712E05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9905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99676"/>
            </a:gs>
            <a:gs pos="100000">
              <a:schemeClr val="accent3">
                <a:lumMod val="60000"/>
                <a:lumOff val="40000"/>
              </a:schemeClr>
            </a:gs>
            <a:gs pos="54863">
              <a:srgbClr val="C6CDDF"/>
            </a:gs>
            <a:gs pos="9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volunteer-volunteerism-volunteering-652383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1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rawpixel.com/search/empow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524000" y="993949"/>
            <a:ext cx="9144000" cy="1379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iw-IL" b="1" dirty="0">
                <a:solidFill>
                  <a:srgbClr val="002060"/>
                </a:solidFill>
              </a:rPr>
              <a:t>כתיבת טיעון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618211" y="233792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w-IL" b="1" dirty="0"/>
              <a:t>הנמקה</a:t>
            </a:r>
            <a:r>
              <a:rPr lang="he-IL" b="1" dirty="0"/>
              <a:t>,</a:t>
            </a:r>
            <a:r>
              <a:rPr lang="iw-IL" b="1" dirty="0"/>
              <a:t> ביסוס ודרכי שכנוע</a:t>
            </a:r>
            <a:endParaRPr lang="he-IL" b="1" dirty="0"/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he-IL" dirty="0"/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he-IL" dirty="0"/>
              <a:t>לעולים רמות א-ב</a:t>
            </a:r>
            <a:endParaRPr dirty="0"/>
          </a:p>
        </p:txBody>
      </p:sp>
      <p:sp>
        <p:nvSpPr>
          <p:cNvPr id="86" name="Google Shape;86;p13"/>
          <p:cNvSpPr txBox="1"/>
          <p:nvPr/>
        </p:nvSpPr>
        <p:spPr>
          <a:xfrm>
            <a:off x="2685238" y="3738281"/>
            <a:ext cx="532964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1" i="0" u="none" strike="noStrike" cap="none" dirty="0">
                <a:solidFill>
                  <a:srgbClr val="595959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עיבוד של תרגיל העמותות מאת ד"ר הלה אתקין</a:t>
            </a:r>
            <a:endParaRPr sz="1800" b="1" dirty="0">
              <a:solidFill>
                <a:schemeClr val="dk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A72787B8-51B2-4851-F824-C61EBDB3FA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59529"/>
          <a:stretch/>
        </p:blipFill>
        <p:spPr>
          <a:xfrm>
            <a:off x="2913149" y="4590869"/>
            <a:ext cx="6051666" cy="18368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1477818" y="740807"/>
            <a:ext cx="9037782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האגודה הישראלית נגד ניסויים בבעלי חיים</a:t>
            </a:r>
            <a:br>
              <a:rPr lang="iw-IL" dirty="0"/>
            </a:br>
            <a:endParaRPr dirty="0"/>
          </a:p>
        </p:txBody>
      </p:sp>
      <p:sp>
        <p:nvSpPr>
          <p:cNvPr id="139" name="Google Shape;139;p22"/>
          <p:cNvSpPr txBox="1"/>
          <p:nvPr/>
        </p:nvSpPr>
        <p:spPr>
          <a:xfrm>
            <a:off x="2346036" y="1799905"/>
            <a:ext cx="7684865" cy="4455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הוקמה בשנת 1983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במטרה להביא לידיעת הציבור את הנזקים הכרוכים בניסויים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בבעלי חיים לבני אד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למד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ולחיות במעבדות הניסויי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ולהביא להפסקת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הניסויים בבעלי חיי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ם. </a:t>
            </a: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אגודה חברים מאות אנשים מכל המגזרים באר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ץ,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ופועלים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בה רופאי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פעילים למען בריאות הציבו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ר,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ומתנדבים שאכפת להם מבני אדם,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ומבינים שגם בעלי חיים זכאים ליחס של כבוד וחמל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ה.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אנו מתנגדים לניסויים בבעלי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חיים מתוך הכרה בזכויותיהם הבסיסיות וחותרים לפיתוח ושימוש בטכנולוגיות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מחקר מתקדמות.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title"/>
          </p:nvPr>
        </p:nvSpPr>
        <p:spPr>
          <a:xfrm>
            <a:off x="4202545" y="538994"/>
            <a:ext cx="441729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עמותת "אור ירוק"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45" name="Google Shape;145;p23"/>
          <p:cNvSpPr txBox="1"/>
          <p:nvPr/>
        </p:nvSpPr>
        <p:spPr>
          <a:xfrm>
            <a:off x="2317272" y="2040048"/>
            <a:ext cx="7557455" cy="2239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הוקמה בשנת 1997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מתוך הכרה בחשיבות העליונה של מאבק ללא פשרות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בתאונות הדרכים וחשיבות מעורבות הקהילה בו.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טרה המוצהרת של העמותה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היא לצמצם עד כמה שאפשר את מספר הנפגעים בתאונות דרכים ולהשפיע על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שינוי תרבות הנהיגה בישראל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>
            <a:off x="4344554" y="614507"/>
            <a:ext cx="350289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ארגון "לתת"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51" name="Google Shape;151;p24"/>
          <p:cNvSpPr txBox="1"/>
          <p:nvPr/>
        </p:nvSpPr>
        <p:spPr>
          <a:xfrm>
            <a:off x="2303416" y="1940070"/>
            <a:ext cx="7585165" cy="390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סיוע הומניטרי ישראלי נוסד בשנת 1996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במטרה להעניק סיוע לאוכלוסיות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במצוק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בארץ ובעול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על בסיס אוניברסלי ושוויוני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 ע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 ידי הנעת החברה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האזרחית בישראל למעורבות בשדה הפעולה ההומניטרי ובכך ליצור מודעות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חברתי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להקנות ערכים של ערבות הדדית ונתינה ולפעול לצמצום העוני.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הארגון מעניק סיוע קבוע במזון לעשרות אלפי משפחו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העצמת עמותות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מקומיות והעלאת המודעות בחברה הישראלית למצוק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לבעיית המחסור במזון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ולתופעת העוני.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>
          <a:extLst>
            <a:ext uri="{FF2B5EF4-FFF2-40B4-BE49-F238E27FC236}">
              <a16:creationId xmlns:a16="http://schemas.microsoft.com/office/drawing/2014/main" id="{36934B3F-A6CA-ABC2-EC95-2EA32286F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>
            <a:extLst>
              <a:ext uri="{FF2B5EF4-FFF2-40B4-BE49-F238E27FC236}">
                <a16:creationId xmlns:a16="http://schemas.microsoft.com/office/drawing/2014/main" id="{C4BAD11C-FF83-32F0-103D-ACF3359383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1419" y="1974129"/>
            <a:ext cx="553489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e-IL" sz="5400" b="1" dirty="0">
                <a:solidFill>
                  <a:srgbClr val="002060"/>
                </a:solidFill>
              </a:rPr>
              <a:t>מטלות</a:t>
            </a:r>
            <a:r>
              <a:rPr lang="he-IL" sz="5400" b="1" dirty="0"/>
              <a:t> </a:t>
            </a:r>
            <a:endParaRPr sz="5400" b="1" dirty="0"/>
          </a:p>
        </p:txBody>
      </p:sp>
      <p:pic>
        <p:nvPicPr>
          <p:cNvPr id="3" name="גרפיקה 2" descr="ספר פתוח">
            <a:extLst>
              <a:ext uri="{FF2B5EF4-FFF2-40B4-BE49-F238E27FC236}">
                <a16:creationId xmlns:a16="http://schemas.microsoft.com/office/drawing/2014/main" id="{60C52A0E-D13F-21AD-BD0C-59CA24A1DF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1236" y="35583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74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sz="3200" b="1" dirty="0"/>
              <a:t>מטלה </a:t>
            </a:r>
            <a:r>
              <a:rPr lang="he-IL" sz="3200" b="1" dirty="0"/>
              <a:t>1: </a:t>
            </a:r>
            <a:r>
              <a:rPr lang="iw-IL" sz="3200" b="1" dirty="0"/>
              <a:t> </a:t>
            </a:r>
            <a:br>
              <a:rPr lang="he-IL" sz="2800" b="1" dirty="0"/>
            </a:br>
            <a:r>
              <a:rPr lang="iw-IL" sz="2800" b="1" dirty="0"/>
              <a:t>כתבו את האגודה ששיבצתם במקום הראשון</a:t>
            </a:r>
            <a:r>
              <a:rPr lang="he-IL" sz="2800" b="1" dirty="0"/>
              <a:t>,</a:t>
            </a:r>
            <a:r>
              <a:rPr lang="iw-IL" sz="2800" b="1" dirty="0"/>
              <a:t> ונמקו את בחירתכם</a:t>
            </a:r>
            <a:r>
              <a:rPr lang="he-IL" sz="2800" b="1" dirty="0"/>
              <a:t>.</a:t>
            </a:r>
            <a:r>
              <a:rPr lang="iw-IL" sz="2800" b="1" dirty="0"/>
              <a:t> </a:t>
            </a:r>
            <a:endParaRPr sz="2800" b="1" dirty="0"/>
          </a:p>
        </p:txBody>
      </p:sp>
      <p:sp>
        <p:nvSpPr>
          <p:cNvPr id="157" name="Google Shape;157;p25"/>
          <p:cNvSpPr txBox="1"/>
          <p:nvPr/>
        </p:nvSpPr>
        <p:spPr>
          <a:xfrm>
            <a:off x="1376218" y="1936800"/>
            <a:ext cx="9393382" cy="414600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>
          <a:extLst>
            <a:ext uri="{FF2B5EF4-FFF2-40B4-BE49-F238E27FC236}">
              <a16:creationId xmlns:a16="http://schemas.microsoft.com/office/drawing/2014/main" id="{9E26C4AB-CCC3-B3E2-4C69-8128C0530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>
            <a:extLst>
              <a:ext uri="{FF2B5EF4-FFF2-40B4-BE49-F238E27FC236}">
                <a16:creationId xmlns:a16="http://schemas.microsoft.com/office/drawing/2014/main" id="{1540B3F9-5422-4396-09EE-0DC570AF9A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sz="3200" b="1" dirty="0"/>
              <a:t>מטלה </a:t>
            </a:r>
            <a:r>
              <a:rPr lang="he-IL" sz="3200" b="1" dirty="0"/>
              <a:t>2: </a:t>
            </a:r>
            <a:r>
              <a:rPr lang="iw-IL" sz="3200" b="1" dirty="0"/>
              <a:t> </a:t>
            </a:r>
            <a:br>
              <a:rPr lang="he-IL" sz="2800" b="1" dirty="0"/>
            </a:br>
            <a:r>
              <a:rPr lang="iw-IL" sz="2800" b="1" dirty="0"/>
              <a:t>כתבו א</a:t>
            </a:r>
            <a:r>
              <a:rPr lang="he-IL" sz="2800" b="1" dirty="0"/>
              <a:t>יזו </a:t>
            </a:r>
            <a:r>
              <a:rPr lang="iw-IL" sz="2800" b="1" dirty="0"/>
              <a:t>אגודה </a:t>
            </a:r>
            <a:r>
              <a:rPr lang="he-IL" sz="2800" b="1" dirty="0"/>
              <a:t>לעולם לא תזכה לתרומה שלכם, </a:t>
            </a:r>
            <a:r>
              <a:rPr lang="iw-IL" sz="2800" b="1" dirty="0"/>
              <a:t>ונמקו את בחירתכם</a:t>
            </a:r>
            <a:r>
              <a:rPr lang="he-IL" sz="2800" b="1" dirty="0"/>
              <a:t>.</a:t>
            </a:r>
            <a:r>
              <a:rPr lang="iw-IL" sz="2800" b="1" dirty="0"/>
              <a:t> </a:t>
            </a:r>
            <a:endParaRPr sz="2800" b="1" dirty="0"/>
          </a:p>
        </p:txBody>
      </p:sp>
      <p:sp>
        <p:nvSpPr>
          <p:cNvPr id="157" name="Google Shape;157;p25">
            <a:extLst>
              <a:ext uri="{FF2B5EF4-FFF2-40B4-BE49-F238E27FC236}">
                <a16:creationId xmlns:a16="http://schemas.microsoft.com/office/drawing/2014/main" id="{BABC8C8A-5651-BC34-9BA3-CA7EF171B82A}"/>
              </a:ext>
            </a:extLst>
          </p:cNvPr>
          <p:cNvSpPr txBox="1"/>
          <p:nvPr/>
        </p:nvSpPr>
        <p:spPr>
          <a:xfrm>
            <a:off x="1209964" y="1936800"/>
            <a:ext cx="10143836" cy="414600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137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sz="3200" b="1" dirty="0"/>
              <a:t>מטלה</a:t>
            </a:r>
            <a:r>
              <a:rPr lang="he-IL" sz="3200" b="1" dirty="0"/>
              <a:t> 3:</a:t>
            </a:r>
            <a:br>
              <a:rPr lang="he-IL" dirty="0"/>
            </a:br>
            <a:r>
              <a:rPr lang="iw-IL" sz="2800" b="1" dirty="0"/>
              <a:t>חלקו את הכסף שברשותכם לשלוש עמותות</a:t>
            </a:r>
            <a:r>
              <a:rPr lang="he-IL" sz="2800" b="1" dirty="0"/>
              <a:t>,</a:t>
            </a:r>
            <a:r>
              <a:rPr lang="iw-IL" sz="2800" b="1" dirty="0"/>
              <a:t> ונמקו</a:t>
            </a:r>
            <a:r>
              <a:rPr lang="he-IL" sz="2800" b="1" dirty="0"/>
              <a:t> את החלוקה.</a:t>
            </a:r>
            <a:endParaRPr sz="2800" b="1" dirty="0"/>
          </a:p>
        </p:txBody>
      </p:sp>
      <p:graphicFrame>
        <p:nvGraphicFramePr>
          <p:cNvPr id="217" name="Google Shape;217;p35"/>
          <p:cNvGraphicFramePr/>
          <p:nvPr>
            <p:extLst>
              <p:ext uri="{D42A27DB-BD31-4B8C-83A1-F6EECF244321}">
                <p14:modId xmlns:p14="http://schemas.microsoft.com/office/powerpoint/2010/main" val="848777256"/>
              </p:ext>
            </p:extLst>
          </p:nvPr>
        </p:nvGraphicFramePr>
        <p:xfrm>
          <a:off x="147781" y="1325563"/>
          <a:ext cx="11896437" cy="5200340"/>
        </p:xfrm>
        <a:graphic>
          <a:graphicData uri="http://schemas.openxmlformats.org/drawingml/2006/table">
            <a:tbl>
              <a:tblPr firstRow="1" bandRow="1">
                <a:noFill/>
                <a:tableStyleId>{00991C38-4826-488B-9D27-8AE138147688}</a:tableStyleId>
              </a:tblPr>
              <a:tblGrid>
                <a:gridCol w="7841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9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305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1800" u="none" strike="noStrike" cap="none" dirty="0"/>
                        <a:t>הנימוקים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 dirty="0"/>
                        <a:t>סכום הכסף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1800" u="none" strike="noStrike" cap="none" dirty="0"/>
                        <a:t>שם העמותה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4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534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534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/>
          <p:nvPr/>
        </p:nvSpPr>
        <p:spPr>
          <a:xfrm>
            <a:off x="1025235" y="1567674"/>
            <a:ext cx="9775767" cy="2932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גבשו 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טבלה קבוצתית 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בה תחלקו את כספי הקבוצ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ה. </a:t>
            </a: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אם לא תגיעו לכלל הסכמה,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קיימו הצבעה</a:t>
            </a:r>
            <a:r>
              <a:rPr lang="he-I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בס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וף התהליך דונו בטענות התומכות בהחלטתכ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ם. </a:t>
            </a: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כתבו את השיקולים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שאתם מסכימים עליה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 - 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מה היו התבחינים שהשתמשתם בהם כשהחלטתם לאילו עמותות</a:t>
            </a:r>
            <a:r>
              <a:rPr lang="he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2000" b="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לתרום.</a:t>
            </a:r>
            <a:endParaRPr sz="20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E824C36A-8BF0-DD98-0C9D-14A56BB16B75}"/>
              </a:ext>
            </a:extLst>
          </p:cNvPr>
          <p:cNvSpPr txBox="1"/>
          <p:nvPr/>
        </p:nvSpPr>
        <p:spPr>
          <a:xfrm>
            <a:off x="8103985" y="635822"/>
            <a:ext cx="27801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iw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מטלה </a:t>
            </a: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קבוצתית: </a:t>
            </a:r>
            <a:endParaRPr lang="he-I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>
          <a:extLst>
            <a:ext uri="{FF2B5EF4-FFF2-40B4-BE49-F238E27FC236}">
              <a16:creationId xmlns:a16="http://schemas.microsoft.com/office/drawing/2014/main" id="{F362BDBC-ED0C-3912-2A9E-9F6E97858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>
            <a:extLst>
              <a:ext uri="{FF2B5EF4-FFF2-40B4-BE49-F238E27FC236}">
                <a16:creationId xmlns:a16="http://schemas.microsoft.com/office/drawing/2014/main" id="{B3DE4507-7A10-FA0D-B408-6C50DAD9E2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4400"/>
            </a:pPr>
            <a:r>
              <a:rPr lang="iw-IL" sz="2800" b="1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כתבו את ה</a:t>
            </a:r>
            <a:r>
              <a:rPr lang="iw-IL" sz="2800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שיקולים</a:t>
            </a:r>
            <a:r>
              <a:rPr lang="iw-IL" sz="2800" b="1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שאתם מסכימים עליהם - </a:t>
            </a:r>
            <a:r>
              <a:rPr lang="he-IL" sz="2800" b="1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br>
              <a:rPr lang="he-IL" sz="2800" b="1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lang="iw-IL" sz="2800" b="1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מה היו ה</a:t>
            </a:r>
            <a:r>
              <a:rPr lang="iw-IL" sz="2800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תבחינים</a:t>
            </a:r>
            <a:r>
              <a:rPr lang="iw-IL" sz="2800" b="1" i="0" u="none" strike="noStrike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שהשתמשתם בהם כשהחלטתם לאילו עמותות לתרום.</a:t>
            </a:r>
            <a:br>
              <a:rPr lang="iw-IL" sz="28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 b="1" dirty="0"/>
          </a:p>
        </p:txBody>
      </p:sp>
      <p:sp>
        <p:nvSpPr>
          <p:cNvPr id="157" name="Google Shape;157;p25">
            <a:extLst>
              <a:ext uri="{FF2B5EF4-FFF2-40B4-BE49-F238E27FC236}">
                <a16:creationId xmlns:a16="http://schemas.microsoft.com/office/drawing/2014/main" id="{6B969FEC-7A84-1B6B-7232-E0EE99EF12D1}"/>
              </a:ext>
            </a:extLst>
          </p:cNvPr>
          <p:cNvSpPr txBox="1"/>
          <p:nvPr/>
        </p:nvSpPr>
        <p:spPr>
          <a:xfrm>
            <a:off x="960582" y="1690688"/>
            <a:ext cx="10393218" cy="439211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8135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>
          <a:extLst>
            <a:ext uri="{FF2B5EF4-FFF2-40B4-BE49-F238E27FC236}">
              <a16:creationId xmlns:a16="http://schemas.microsoft.com/office/drawing/2014/main" id="{52BB41EC-C2F0-C5B2-BF9D-C41AB967D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>
            <a:extLst>
              <a:ext uri="{FF2B5EF4-FFF2-40B4-BE49-F238E27FC236}">
                <a16:creationId xmlns:a16="http://schemas.microsoft.com/office/drawing/2014/main" id="{FE0DF622-FC25-A20C-C718-4AC799E82B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e-IL" sz="3200" b="1" dirty="0"/>
              <a:t>הטבלה הקבוצתית:</a:t>
            </a:r>
            <a:br>
              <a:rPr lang="he-IL" dirty="0"/>
            </a:br>
            <a:r>
              <a:rPr lang="iw-IL" sz="2800" b="1" dirty="0"/>
              <a:t>חלקו את הכסף שברשותכם לשלוש עמותות</a:t>
            </a:r>
            <a:r>
              <a:rPr lang="he-IL" sz="2800" b="1" dirty="0"/>
              <a:t>.</a:t>
            </a:r>
            <a:endParaRPr sz="2800" b="1" dirty="0"/>
          </a:p>
        </p:txBody>
      </p:sp>
      <p:graphicFrame>
        <p:nvGraphicFramePr>
          <p:cNvPr id="217" name="Google Shape;217;p35">
            <a:extLst>
              <a:ext uri="{FF2B5EF4-FFF2-40B4-BE49-F238E27FC236}">
                <a16:creationId xmlns:a16="http://schemas.microsoft.com/office/drawing/2014/main" id="{1C3C2036-5708-B137-0586-0F1F815C32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1065668"/>
              </p:ext>
            </p:extLst>
          </p:nvPr>
        </p:nvGraphicFramePr>
        <p:xfrm>
          <a:off x="2130521" y="1594713"/>
          <a:ext cx="7930958" cy="3808561"/>
        </p:xfrm>
        <a:graphic>
          <a:graphicData uri="http://schemas.openxmlformats.org/drawingml/2006/table">
            <a:tbl>
              <a:tblPr firstRow="1" bandRow="1">
                <a:noFill/>
                <a:tableStyleId>{00991C38-4826-488B-9D27-8AE138147688}</a:tableStyleId>
              </a:tblPr>
              <a:tblGrid>
                <a:gridCol w="396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5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032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 dirty="0"/>
                        <a:t>סכום הכסף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1800" u="none" strike="noStrike" cap="none" dirty="0"/>
                        <a:t>שם העמותה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9843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843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9843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14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/>
        </p:nvSpPr>
        <p:spPr>
          <a:xfrm>
            <a:off x="3049089" y="1767007"/>
            <a:ext cx="6093822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6000" b="1" i="0" u="none" strike="noStrik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תרגיל העמותות</a:t>
            </a:r>
            <a:endParaRPr sz="6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lang="he-IL" sz="3000" b="1" i="0" u="none" strike="noStrik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600" b="1" i="0" u="none" strike="noStrike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מהי עמותה הראויה לתרומתך</a:t>
            </a:r>
            <a:r>
              <a:rPr lang="iw-IL" sz="3000" b="1" i="0" u="none" strike="noStrike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</a:t>
            </a:r>
            <a:endParaRPr sz="1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>
          <a:extLst>
            <a:ext uri="{FF2B5EF4-FFF2-40B4-BE49-F238E27FC236}">
              <a16:creationId xmlns:a16="http://schemas.microsoft.com/office/drawing/2014/main" id="{13F30805-D6D9-74E2-733D-BE65B8E73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1CC3843E-6A79-F3ED-2603-75017BD18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67672" y="1521437"/>
            <a:ext cx="4878800" cy="354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1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-815109" y="77126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sz="3200" b="1" dirty="0">
                <a:solidFill>
                  <a:srgbClr val="002060"/>
                </a:solidFill>
              </a:rPr>
              <a:t>מטלה אישית</a:t>
            </a:r>
            <a:endParaRPr sz="3200" b="1" dirty="0">
              <a:solidFill>
                <a:srgbClr val="002060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1378643" y="1995225"/>
            <a:ext cx="8843587" cy="334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algn="just" rtl="1">
              <a:lnSpc>
                <a:spcPct val="200000"/>
              </a:lnSpc>
            </a:pP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תארו לעצמכם את המצב הבא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 </a:t>
            </a:r>
          </a:p>
          <a:p>
            <a:pPr marL="457200" lvl="1" algn="just" rtl="1">
              <a:lnSpc>
                <a:spcPct val="200000"/>
              </a:lnSpc>
            </a:pP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קיבלתם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2,500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₪ במטרה לתרום אותם לשלוש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עמותו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ת. 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אינכם חייבים להקצות להן אותו סכום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ע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 כל אחת מן העמותות לקבל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מינימום 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של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250 ₪.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אתם חייבים לבחור שלוש עמותו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ת, 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לא פחות ולא יותר.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כתבו בנקודות מדוע אתם בוחרים בעמותה מסוימת.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כתבו את שְמן של שלוש העמותו</a:t>
            </a:r>
            <a:r>
              <a:rPr lang="he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ת,</a:t>
            </a:r>
            <a:r>
              <a:rPr lang="iw-I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ולצד כל שם ציינו את הסכום שבכוונתכם לתרום לכל אחת.</a:t>
            </a:r>
            <a:endParaRPr sz="1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2979222" y="741314"/>
            <a:ext cx="623355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עמותת "תנו לחיות לחיות"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1649186" y="1926372"/>
            <a:ext cx="8893627" cy="4190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שהוקמה בשנת1986 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היא ארגון שלא למטרות רוו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אשר שם לו למטרה לספק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עזרה מיידית לבעלי חיים נטושים והנתונים במצוק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ה, ל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שקמם ולמצוא להם בתים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מאמצים.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בישראל נמצאים אלפי כלבים וחתולים חסרי-בית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פצועים ונתונים למעשי התעללות.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אלפים מהם מתים מדי חוד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ש!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חלקם מומתים בידי הרשויות וגורמים שונים,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הנוקטים דרכי השמדה אכזריות לפתרון בעיית ההתרבות הבלתי מבוקרת של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בעלי החיי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ם.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חלקם מתים בסב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ל,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קור ורעב ברחובות.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העמותה נוסדה על-מנת לסייע לבעלי החיים הללו בטווח המייד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י,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ולמנוע את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ההתרבות והסבל בטווח הרחו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ק,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על ידי עיקורים.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754909" y="559525"/>
            <a:ext cx="728056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האגודה למלחמה בסרטן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1306945" y="1737307"/>
            <a:ext cx="9578109" cy="406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האגודה למלחמה בסרט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ן,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העמותה ההתנדבותית הגדולה ביותר בישרא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הוקמה בשנת 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1952.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מא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ז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היא מובילה את המאבק במחלות הסרטן בישראל ופועלת בכל החזיתות במטרה להפחית את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התחלואה והתמותה מסרטן בישרא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ל.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המאבק במחלת הסרטן נוגע לכלל הציבור במדינת ישראל.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ההתמודדות עם מחלת הסרטן מהווה יעד לאומי מן הדרגה הראשונה ולכן פעילויות האגודה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למלחמה בסרטן חשובות ורלוונטיות לכלל הציבור -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ב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ריאים וחולי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ם.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היום חיים בישראל כ120,000-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חולי סרטן הנמצאים בטיפול או במעקב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הנתונים מראים שמדי שנה נוספים בארץ כ23,000-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חולי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סרטן חדשי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אך הודות לקידום המחקר ושימת דגש על שיפור אמצעי האבחו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ן,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הגילוי המוקדם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והטיפו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ל, ח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 גידול משמעותי במספר האנשים הנרפאים מן המחלה ושיפור ניכר באיכות חייהם של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המטופלים.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5137008" y="877454"/>
            <a:ext cx="2213549" cy="951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אלו"ט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877455" y="1501514"/>
            <a:ext cx="9205476" cy="5009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האגודה הלאומית לילדים אוטיסטים היא עמותת הורים לילדים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מתבגרים ובוגרים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העמותה מטפלת כיום ב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-4,000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משפחות המאובחנים כלוקים באוטיזם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או ב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PDD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אלו"ט פועלת לקידום זכויותיהם של כל האוטיסטים בישראל ולשיפור השירותים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הניתנים להם ולמשפחותיהם.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ואלו הן המטרות העיקריות שהציבה אלו"ט לעצמה: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סינגור 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קידום זכויות אוכלוסיית האוטיסטים ומשפחותיהם בישראל.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קידום הידע בטיפול באוכלוסיית האוטיסטים ופיתוח מודלים לטיפול.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הקמה והפעלה של מסגרות ושירותים איכותיים למען אוכלוסיית האוטיסטים</a:t>
            </a:r>
            <a:r>
              <a:rPr lang="he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i="0" u="none" strike="no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ומשפחותיהם.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-842818" y="60269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האגודה למען העיוור ולמניעת עיוורון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1607126" y="1928256"/>
            <a:ext cx="8425875" cy="390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האגודה למען העיוור ולמניעת עיוורון הוקמה מיד לאחר קום המדינה במטרה לעזור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לציבור העיוורים ולחיילים פגועי רא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י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יה מקרבות מלחמת השחרו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ר.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האגודה מעניקה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שירותים לכל העיוורים וכבדי הראייה בכל גיל וללא הבדלי ד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גז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מוצא ומין.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מטרתה של האגודה היא לסייע לציבור העיוורים וכבדי הראייה לשפר את איכות חייהם,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תוך ליווי האדם ומשפחתו לכל אורך מעגל חיי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בתחומים הקשורים לליקוי הראייה.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האגודה רואה לעצמה כיעד עיקרי להעניק מגוון שירותים משלימים לציבור לקויי הראייה,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אשר לא ניתנים ע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 ידי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המוסדות הרשמיי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בעיקר בתחומי חברה ורווחה.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2364509" y="609877"/>
            <a:ext cx="671714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האגודה לזכויות האזרח בישראל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27" name="Google Shape;127;p20"/>
          <p:cNvSpPr txBox="1"/>
          <p:nvPr/>
        </p:nvSpPr>
        <p:spPr>
          <a:xfrm>
            <a:off x="1542472" y="1695294"/>
            <a:ext cx="8924637" cy="4455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הוקמה בשנת 1972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כגוף בלתי מפלגתי ובלתי תלו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י.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מטרתה להגן על זכויות האדם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בישרא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בשטחים הנתונים בפועל לשליטת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ובכל מקום שבו הפגיעה בזכויות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נעשית על-ידי רשויות ישראליו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ת. </a:t>
            </a: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כיום היא ארגון זכויות האדם הגדול והמוביל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בישרא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והיחיד העוסק בכל קשת זכויות האדם: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מהזכות לחיים ועד לחופש המידע,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מהזכות לחינוך ועד לחופש הביטו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י.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האגודה לזכויות האזרח פועלת להגן על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זכויותיהם של יחידים ושל מגזרים שונים באוכלוסייה- 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נשים וגברי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דתיים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וחילונים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יהודים וערבי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בעלי דעות פוליטיות מהימין ומן השמא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ל,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עובדים,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מובטלי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ם,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מהגרי עבודה ועוד.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3140362" y="289745"/>
            <a:ext cx="543329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>
                <a:solidFill>
                  <a:srgbClr val="002060"/>
                </a:solidFill>
              </a:rPr>
              <a:t>האגודה למען החייל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-389313" y="1171962"/>
            <a:ext cx="10607040" cy="556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ארגון הגג המוביל בטיפול בחיילי צה"ל בתחומי רווח</a:t>
            </a:r>
            <a:r>
              <a:rPr lang="he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ה, </a:t>
            </a: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חינוך וסיוע.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מטרות האגודה למען החייל: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הגברת השותפות והמחויבות של המתנדבים והציבור הרחב בארץ ובעולם לרווחת חיילי צה"ל.</a:t>
            </a:r>
            <a:endParaRPr lang="he-IL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התאמה ומתן מענה מהיר ויעיל של פעילות האגודה לצרכים המשתנים.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הגדלת משאבים באמצעות טיפוח הקשר עם תורמים ואגודות ידידים בארץ ובעולם.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מיצוי האגבור בין כל מרכיבי האגודה.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מיצוב תדמיתה של האגודה למען החייל בחברה הישראלית ובצה"ל.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טיפוח המשאב האנושי של האגודה.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w-I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התייעלות כלל ארגונית.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1070</Words>
  <Application>Microsoft Office PowerPoint</Application>
  <PresentationFormat>מסך רחב</PresentationFormat>
  <Paragraphs>79</Paragraphs>
  <Slides>20</Slides>
  <Notes>20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ערכת נושא Office</vt:lpstr>
      <vt:lpstr>כתיבת טיעון</vt:lpstr>
      <vt:lpstr>מצגת של PowerPoint‏</vt:lpstr>
      <vt:lpstr>מטלה אישית</vt:lpstr>
      <vt:lpstr>עמותת "תנו לחיות לחיות"</vt:lpstr>
      <vt:lpstr>האגודה למלחמה בסרטן</vt:lpstr>
      <vt:lpstr>אלו"ט</vt:lpstr>
      <vt:lpstr>האגודה למען העיוור ולמניעת עיוורון</vt:lpstr>
      <vt:lpstr>האגודה לזכויות האזרח בישראל</vt:lpstr>
      <vt:lpstr>האגודה למען החייל</vt:lpstr>
      <vt:lpstr>האגודה הישראלית נגד ניסויים בבעלי חיים </vt:lpstr>
      <vt:lpstr>עמותת "אור ירוק"</vt:lpstr>
      <vt:lpstr>ארגון "לתת"</vt:lpstr>
      <vt:lpstr>מטלות </vt:lpstr>
      <vt:lpstr>מטלה 1:   כתבו את האגודה ששיבצתם במקום הראשון, ונמקו את בחירתכם. </vt:lpstr>
      <vt:lpstr>מטלה 2:   כתבו איזו אגודה לעולם לא תזכה לתרומה שלכם, ונמקו את בחירתכם. </vt:lpstr>
      <vt:lpstr>מטלה 3: חלקו את הכסף שברשותכם לשלוש עמותות, ונמקו את החלוקה.</vt:lpstr>
      <vt:lpstr>מצגת של PowerPoint‏</vt:lpstr>
      <vt:lpstr>כתבו את השיקולים שאתם מסכימים עליהם -   מה היו התבחינים שהשתמשתם בהם כשהחלטתם לאילו עמותות לתרום. </vt:lpstr>
      <vt:lpstr>הטבלה הקבוצתית: חלקו את הכסף שברשותכם לשלוש עמותות.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shlomi raz</dc:creator>
  <cp:lastModifiedBy>shlomi raz</cp:lastModifiedBy>
  <cp:revision>18</cp:revision>
  <dcterms:modified xsi:type="dcterms:W3CDTF">2025-05-21T15:57:57Z</dcterms:modified>
</cp:coreProperties>
</file>