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</p:sldIdLst>
  <p:sldSz cy="5143500" cx="9144000"/>
  <p:notesSz cx="6858000" cy="9144000"/>
  <p:embeddedFontLst>
    <p:embeddedFont>
      <p:font typeface="Roboto Slab"/>
      <p:regular r:id="rId55"/>
      <p:bold r:id="rId56"/>
    </p:embeddedFont>
    <p:embeddedFont>
      <p:font typeface="Roboto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Roboto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RobotoSlab-regular.fntdata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Roboto-regular.fntdata"/><Relationship Id="rId12" Type="http://schemas.openxmlformats.org/officeDocument/2006/relationships/slide" Target="slides/slide8.xml"/><Relationship Id="rId56" Type="http://schemas.openxmlformats.org/officeDocument/2006/relationships/font" Target="fonts/RobotoSlab-bold.fntdata"/><Relationship Id="rId15" Type="http://schemas.openxmlformats.org/officeDocument/2006/relationships/slide" Target="slides/slide11.xml"/><Relationship Id="rId59" Type="http://schemas.openxmlformats.org/officeDocument/2006/relationships/font" Target="fonts/Roboto-italic.fntdata"/><Relationship Id="rId14" Type="http://schemas.openxmlformats.org/officeDocument/2006/relationships/slide" Target="slides/slide10.xml"/><Relationship Id="rId58" Type="http://schemas.openxmlformats.org/officeDocument/2006/relationships/font" Target="fonts/Roboto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2646920a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2646920a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34b44f77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34b44f77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34b44f77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34b44f77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fa1c3a74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fa1c3a74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fa1c3a7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fa1c3a7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34b44f77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34b44f77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34b44f77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34b44f77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34b44f77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34b44f77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34b44f77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34b44f77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34b44f77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34b44f77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34b44f77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34b44f77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f304cc3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f304cc3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34b44f77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34b44f77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34b44f77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34b44f77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fa1c3a74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fa1c3a74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350447e0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350447e0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fa1c3a74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fa1c3a74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350447e0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350447e0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350447e0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350447e0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350447e0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350447e0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350447e0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350447e0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350447e0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350447e0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2f464f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2f464f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350447e0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350447e0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350447e0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350447e0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34b44f77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34b44f77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34b44f77b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34b44f77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34b44f77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34b44f77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350447e0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350447e0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7350447e0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7350447e0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34b44f77b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734b44f77b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7350447e0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7350447e0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34b44f77b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734b44f77b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2646920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2646920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350447e0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350447e0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350447e0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350447e0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734b44f77b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734b44f77b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34b44f77b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34b44f77b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7350447e03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7350447e0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734b44f77b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734b44f77b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34b44f77b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734b44f77b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34b44f77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34b44f77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34b44f77b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34b44f77b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2646920a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2646920a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350447e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350447e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2646920af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72646920af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34b44f77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34b44f77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4b44f77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4b44f77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fa1c3a74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fa1c3a7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34b44f7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34b44f7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1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8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9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0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view.genial.ly/5e864db9fd5b4c0e19644b52/guide--2020" TargetMode="External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gif"/><Relationship Id="rId4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gif"/><Relationship Id="rId4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Relationship Id="rId4" Type="http://schemas.openxmlformats.org/officeDocument/2006/relationships/image" Target="../media/image32.gif"/><Relationship Id="rId5" Type="http://schemas.openxmlformats.org/officeDocument/2006/relationships/image" Target="../media/image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Relationship Id="rId4" Type="http://schemas.openxmlformats.org/officeDocument/2006/relationships/image" Target="../media/image32.gif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gif"/><Relationship Id="rId4" Type="http://schemas.openxmlformats.org/officeDocument/2006/relationships/image" Target="../media/image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gif"/><Relationship Id="rId4" Type="http://schemas.openxmlformats.org/officeDocument/2006/relationships/image" Target="../media/image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gif"/><Relationship Id="rId4" Type="http://schemas.openxmlformats.org/officeDocument/2006/relationships/image" Target="../media/image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png"/><Relationship Id="rId4" Type="http://schemas.openxmlformats.org/officeDocument/2006/relationships/image" Target="../media/image36.gif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yMQiHJseP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yMQiHJseP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6515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350" y="2641438"/>
            <a:ext cx="4597950" cy="20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" y="2614675"/>
            <a:ext cx="3763402" cy="2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>
            <p:ph type="title"/>
          </p:nvPr>
        </p:nvSpPr>
        <p:spPr>
          <a:xfrm>
            <a:off x="4930400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סינכרונית?</a:t>
            </a:r>
            <a:endParaRPr b="1" sz="2800"/>
          </a:p>
        </p:txBody>
      </p:sp>
      <p:sp>
        <p:nvSpPr>
          <p:cNvPr id="135" name="Google Shape;135;p22"/>
          <p:cNvSpPr txBox="1"/>
          <p:nvPr>
            <p:ph type="title"/>
          </p:nvPr>
        </p:nvSpPr>
        <p:spPr>
          <a:xfrm>
            <a:off x="325875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א-סינכרונית?</a:t>
            </a:r>
            <a:endParaRPr b="1" sz="2800"/>
          </a:p>
        </p:txBody>
      </p:sp>
      <p:sp>
        <p:nvSpPr>
          <p:cNvPr id="136" name="Google Shape;136;p22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נשאל תחילה: מה אני רוצה לעשות?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675" y="1660184"/>
            <a:ext cx="2144850" cy="96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78" y="1660165"/>
            <a:ext cx="2020925" cy="113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>
            <p:ph type="title"/>
          </p:nvPr>
        </p:nvSpPr>
        <p:spPr>
          <a:xfrm>
            <a:off x="-3276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ואז נשאל: כיצד טכנולוגיה יכולה לעזור לי?</a:t>
            </a:r>
            <a:endParaRPr b="1"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0208" y="3485775"/>
            <a:ext cx="2144829" cy="134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1396" y="2143150"/>
            <a:ext cx="3490818" cy="13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0" y="3931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סוד ההצלחה של </a:t>
            </a:r>
            <a:r>
              <a:rPr b="1" lang="en"/>
              <a:t>אימוץ טכנולוגיה בחינוך</a:t>
            </a:r>
            <a:endParaRPr b="1"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1533825" y="1308900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משרת </a:t>
            </a:r>
            <a:r>
              <a:rPr b="1" lang="en" sz="2400"/>
              <a:t>מטרה פדגוגית ברורה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חינם </a:t>
            </a:r>
            <a:r>
              <a:rPr lang="en" sz="2400"/>
              <a:t>או ממש זול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קלה לשימוש</a:t>
            </a:r>
            <a:r>
              <a:rPr lang="en" sz="2400"/>
              <a:t> - גם למורה וגם לתלמידים/ות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להתגבר על החסרונות</a:t>
            </a:r>
            <a:r>
              <a:rPr lang="en" sz="2400"/>
              <a:t> - לשלב בין טכנולוגיות,</a:t>
            </a:r>
            <a:br>
              <a:rPr lang="en" sz="2400"/>
            </a:br>
            <a:r>
              <a:rPr lang="en" sz="2400"/>
              <a:t>אבל לא להגזים!</a:t>
            </a:r>
            <a:endParaRPr sz="240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50" y="1623050"/>
            <a:ext cx="2615925" cy="1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-171800" y="16448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המטרה הפדגוגית: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מערכת ללמידה מקוונת מרחוק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הלמידה יכולה להיות דיגיטלית או לא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פלטפורמה ליצירת שיעורים סינכרוניים וא-סינכרוניים</a:t>
            </a:r>
            <a:endParaRPr sz="2400"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1382700" y="1482100"/>
            <a:ext cx="6869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חינם או ממש זול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מה שיש בגירסה החינמית - די ומספיק לצרכים של מורה!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מנוי אישי - זול! והיתרונות ברורים</a:t>
            </a:r>
            <a:endParaRPr sz="2400"/>
          </a:p>
          <a:p>
            <a:pPr indent="-381000" lvl="2" marL="13716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 sz="2400"/>
              <a:t>אין הגבלת זמן על פגישות</a:t>
            </a:r>
            <a:endParaRPr sz="2400"/>
          </a:p>
          <a:p>
            <a:pPr indent="-381000" lvl="2" marL="13716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 sz="2400"/>
              <a:t>יש מקום אחסון בענן להקלטות</a:t>
            </a:r>
            <a:endParaRPr sz="2400"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1382700" y="1482100"/>
            <a:ext cx="6869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חינם או ממש זול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נכון להיום (אפריל 2020) משרד החינוך מאפשר למורים גישה לשיעורים ללא הגבלת זמן באמצעות הזדהות משרד החינוך</a:t>
            </a:r>
            <a:endParaRPr sz="2400"/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30200"/>
            <a:ext cx="1940100" cy="19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8458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קלה לשימוש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תוכנה פשוטה - אין המון אפשרויות, אין התקנות מסובכות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כמה לחיצות - ואפשר להתחיל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יציבה </a:t>
            </a:r>
            <a:r>
              <a:rPr b="1" lang="en" sz="2400"/>
              <a:t>מאוד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מתחברת בקלות לכלים אחרים</a:t>
            </a:r>
            <a:endParaRPr sz="2400"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החסרונות </a:t>
            </a:r>
            <a:r>
              <a:rPr b="1" lang="en"/>
              <a:t>לעולם החינוך</a:t>
            </a:r>
            <a:endParaRPr b="1"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לא כלי טכנולוגי שפותח לחינוך - כלי עסקי 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לא חלמו על ZoomBombing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רק פלטפורמה - המחיר של הפשטות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חסרים כלים לניהול כיתה - חל שיפור!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סוגיות של פרטיות - חל שיפור!</a:t>
            </a:r>
            <a:endParaRPr sz="2400"/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79876"/>
            <a:ext cx="3268274" cy="191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אף כלי טכנולוגי לא מסוגל: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למורה להיות אפקטיבי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לתלמיד ללמוד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להפוך שיעור למוצלח בלחיצת כפתור</a:t>
            </a:r>
            <a:endParaRPr sz="2400"/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אף כלי טכנולוגי לא מסוגל: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למורה להיות אפקטיבי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לתלמיד ללמוד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להפוך שיעור למוצלח בלחיצת כפתור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לנו להיראות טוב יותר</a:t>
            </a:r>
            <a:endParaRPr sz="2400"/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ctrTitle"/>
          </p:nvPr>
        </p:nvSpPr>
        <p:spPr>
          <a:xfrm>
            <a:off x="1449275" y="1000725"/>
            <a:ext cx="63333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Zoom למתחילים</a:t>
            </a:r>
            <a:endParaRPr b="1"/>
          </a:p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עמוס רבן, מדריך היסטוריה דיגיטלית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amosraban@gmail.com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211" name="Google Shape;211;p32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אף כלי טכנולוגי לא מסוגל: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למורה להיות אפקטיבי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לתלמיד ללמוד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להפוך שיעור למוצלח בלחיצת כפתור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לנו להיראות טוב יותר</a:t>
            </a:r>
            <a:br>
              <a:rPr lang="en" sz="2400"/>
            </a:br>
            <a:r>
              <a:rPr lang="en" sz="1800"/>
              <a:t>(האמת ש-Zoom יכול...)</a:t>
            </a:r>
            <a:endParaRPr sz="1800"/>
          </a:p>
        </p:txBody>
      </p:sp>
      <p:pic>
        <p:nvPicPr>
          <p:cNvPr id="212" name="Google Shape;2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32"/>
          <p:cNvCxnSpPr/>
          <p:nvPr/>
        </p:nvCxnSpPr>
        <p:spPr>
          <a:xfrm>
            <a:off x="4260950" y="3965850"/>
            <a:ext cx="3117300" cy="34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אין פתרונות קסם!</a:t>
            </a:r>
            <a:endParaRPr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1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המפתח להוראה אפקטיבית מרחוק הוא המורה</a:t>
            </a:r>
            <a:br>
              <a:rPr lang="en" sz="2400"/>
            </a:br>
            <a:r>
              <a:rPr lang="en" sz="2400"/>
              <a:t>ולא הטכנולוגיה</a:t>
            </a:r>
            <a:endParaRPr sz="2400"/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ctrTitle"/>
          </p:nvPr>
        </p:nvSpPr>
        <p:spPr>
          <a:xfrm>
            <a:off x="499450" y="1464875"/>
            <a:ext cx="73176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שני:</a:t>
            </a:r>
            <a:br>
              <a:rPr b="1" lang="en"/>
            </a:br>
            <a:r>
              <a:rPr b="1" lang="en"/>
              <a:t>זום זום זום - יוצאים לדרך:</a:t>
            </a:r>
            <a:br>
              <a:rPr b="1" lang="en"/>
            </a:br>
            <a:r>
              <a:rPr b="1" lang="en"/>
              <a:t>טיפים, שטיקים וטריקים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 </a:t>
            </a:r>
            <a:endParaRPr b="1"/>
          </a:p>
        </p:txBody>
      </p:sp>
      <p:sp>
        <p:nvSpPr>
          <p:cNvPr id="233" name="Google Shape;233;p35"/>
          <p:cNvSpPr txBox="1"/>
          <p:nvPr>
            <p:ph idx="1" type="body"/>
          </p:nvPr>
        </p:nvSpPr>
        <p:spPr>
          <a:xfrm>
            <a:off x="-448875" y="174185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עושים סדר בכניסה ל-Zoom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ניהול למידה על ידי ניהול ה-Zoo</a:t>
            </a:r>
            <a:r>
              <a:rPr lang="en" sz="2400"/>
              <a:t>m</a:t>
            </a:r>
            <a:endParaRPr sz="2400"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>
            <p:ph type="title"/>
          </p:nvPr>
        </p:nvSpPr>
        <p:spPr>
          <a:xfrm>
            <a:off x="1073700" y="5015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רגע, מאיפה נכנסים? יש זום בכל מקום!</a:t>
            </a:r>
            <a:endParaRPr b="1"/>
          </a:p>
        </p:txBody>
      </p:sp>
      <p:sp>
        <p:nvSpPr>
          <p:cNvPr id="240" name="Google Shape;240;p36"/>
          <p:cNvSpPr txBox="1"/>
          <p:nvPr>
            <p:ph idx="1" type="body"/>
          </p:nvPr>
        </p:nvSpPr>
        <p:spPr>
          <a:xfrm>
            <a:off x="285400" y="12638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לניהול החשבון וההגדרות - </a:t>
            </a:r>
            <a:r>
              <a:rPr b="1" lang="en" sz="2400"/>
              <a:t>מהאתר Zoom.us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לניהול שיעורים שלכם/ן - </a:t>
            </a:r>
            <a:r>
              <a:rPr b="1" lang="en" sz="2400"/>
              <a:t>מהתוכנה במחשב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להצטרף לפגישות/שיעורים של אחרים - </a:t>
            </a:r>
            <a:r>
              <a:rPr b="1" lang="en" sz="2400"/>
              <a:t>מאיפה שתרצו</a:t>
            </a:r>
            <a:endParaRPr b="1"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/>
              <a:t>טריק</a:t>
            </a:r>
            <a:r>
              <a:rPr lang="en" sz="2400"/>
              <a:t>: אם אין לכם מצלמה טובה במחשב - כנסו פעמיים</a:t>
            </a:r>
            <a:br>
              <a:rPr lang="en" sz="2400"/>
            </a:br>
            <a:r>
              <a:rPr lang="en" sz="2400"/>
              <a:t>(1) </a:t>
            </a:r>
            <a:r>
              <a:rPr b="1" lang="en" sz="2400"/>
              <a:t>לניהול השיחה</a:t>
            </a:r>
            <a:r>
              <a:rPr lang="en" sz="2400"/>
              <a:t> מהמחשב, ו-(2) </a:t>
            </a:r>
            <a:r>
              <a:rPr b="1" lang="en" sz="2400"/>
              <a:t>הפעילו רק </a:t>
            </a:r>
            <a:r>
              <a:rPr lang="en" sz="2400"/>
              <a:t>מצלמה מהטלפון</a:t>
            </a:r>
            <a:br>
              <a:rPr lang="en" sz="2400"/>
            </a:br>
            <a:r>
              <a:rPr lang="en" sz="1600"/>
              <a:t>(ורק לא לפתוח מיקרופון בשניהם!)</a:t>
            </a:r>
            <a:endParaRPr sz="1600"/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/>
          <p:nvPr>
            <p:ph type="title"/>
          </p:nvPr>
        </p:nvSpPr>
        <p:spPr>
          <a:xfrm>
            <a:off x="387900" y="3808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דלת ראשית: כניסה לאתר</a:t>
            </a:r>
            <a:endParaRPr b="1"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850" y="1066900"/>
            <a:ext cx="8395952" cy="369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נעים להכיר!</a:t>
            </a:r>
            <a:endParaRPr b="1"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13" y="1144125"/>
            <a:ext cx="8795966" cy="369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מהאתר: הצטרפות לפגישות</a:t>
            </a:r>
            <a:endParaRPr b="1"/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573625"/>
            <a:ext cx="8991600" cy="16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מהאתר: ניהול הגדרות</a:t>
            </a:r>
            <a:endParaRPr b="1"/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700" y="1248025"/>
            <a:ext cx="35242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מאיפה מורידים?</a:t>
            </a:r>
            <a:endParaRPr b="1"/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00" y="1019450"/>
            <a:ext cx="7540982" cy="36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8824" y="1568674"/>
            <a:ext cx="1379576" cy="137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ראשון: </a:t>
            </a:r>
            <a:r>
              <a:rPr lang="en" sz="2400"/>
              <a:t>למה דווקא Zoom?</a:t>
            </a:r>
            <a:endParaRPr sz="2400"/>
          </a:p>
          <a:p>
            <a:pPr indent="-3810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שני:</a:t>
            </a:r>
            <a:r>
              <a:rPr lang="en" sz="2400"/>
              <a:t> מדריך למתחילים ב-Zoom: טיפים, טריקים ושטיקים</a:t>
            </a:r>
            <a:endParaRPr sz="2400"/>
          </a:p>
          <a:p>
            <a:pPr indent="457200" lvl="0" marL="914400" rtl="1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   לניהול הוראה אפקטיבית מרחוק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מאיפה מורידים?</a:t>
            </a:r>
            <a:endParaRPr b="1"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88" y="1351925"/>
            <a:ext cx="698182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8824" y="1568674"/>
            <a:ext cx="1379576" cy="137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מומלץ: דרך התוכנה במחשב</a:t>
            </a:r>
            <a:endParaRPr b="1"/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525" y="1061000"/>
            <a:ext cx="4958500" cy="37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על ידי ניהול ה-Zoom</a:t>
            </a:r>
            <a:endParaRPr b="1"/>
          </a:p>
        </p:txBody>
      </p:sp>
      <p:sp>
        <p:nvSpPr>
          <p:cNvPr id="297" name="Google Shape;297;p44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</a:t>
            </a:r>
            <a:r>
              <a:rPr lang="en" sz="2400"/>
              <a:t> - יש תפקידים - יש מורה ויש תלמידים/תלמידות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</a:t>
            </a:r>
            <a:r>
              <a:rPr lang="en" sz="2400"/>
              <a:t> - צורת הלמידה נקבעת על ידי המורה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 </a:t>
            </a:r>
            <a:r>
              <a:rPr lang="en" sz="2400"/>
              <a:t>- המרחק בין דמוקרטיה לאנרכיה מתקצר</a:t>
            </a:r>
            <a:br>
              <a:rPr lang="en" sz="2400"/>
            </a:br>
            <a:r>
              <a:rPr lang="en" sz="2400"/>
              <a:t>אם אין חוזה למידה ברור ומטרה פדגוגית ברורה</a:t>
            </a:r>
            <a:endParaRPr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על ידי ניהול ה-Zoom</a:t>
            </a:r>
            <a:endParaRPr b="1"/>
          </a:p>
        </p:txBody>
      </p:sp>
      <p:sp>
        <p:nvSpPr>
          <p:cNvPr id="304" name="Google Shape;304;p45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</a:t>
            </a:r>
            <a:r>
              <a:rPr lang="en" sz="2400"/>
              <a:t> - יש תפקידים - יש מורה ויש תלמידים/תלמידות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</a:t>
            </a:r>
            <a:r>
              <a:rPr lang="en" sz="2400"/>
              <a:t> - צורת הלמידה נקבעת על ידי המורה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 </a:t>
            </a:r>
            <a:r>
              <a:rPr lang="en" sz="2400"/>
              <a:t>- המרחק בין דמוקרטיה לאנרכיה מתקצר</a:t>
            </a:r>
            <a:br>
              <a:rPr lang="en" sz="2400"/>
            </a:br>
            <a:r>
              <a:rPr lang="en" sz="2400"/>
              <a:t>אם אין חוזה למידה ברור ומטרה פדגוגית ברורה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רק בלמידה מרחוק</a:t>
            </a:r>
            <a:r>
              <a:rPr lang="en" sz="2400"/>
              <a:t> - יותר סדר, לפצות על אובדן הקשר האישי</a:t>
            </a:r>
            <a:endParaRPr sz="2400"/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על ידי ניהול ה-Zoom</a:t>
            </a:r>
            <a:endParaRPr b="1"/>
          </a:p>
        </p:txBody>
      </p:sp>
      <p:sp>
        <p:nvSpPr>
          <p:cNvPr id="311" name="Google Shape;311;p46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אל תעבירו אחריות לטכנולוגיה - נהלו את הלמידה!</a:t>
            </a:r>
            <a:endParaRPr sz="2400"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2900" y="1930929"/>
            <a:ext cx="2110050" cy="281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על ידי ניהול ה-Zoom</a:t>
            </a:r>
            <a:endParaRPr b="1"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25" y="991725"/>
            <a:ext cx="7266082" cy="384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= ניהול ה-Zoom</a:t>
            </a:r>
            <a:endParaRPr b="1"/>
          </a:p>
        </p:txBody>
      </p:sp>
      <p:pic>
        <p:nvPicPr>
          <p:cNvPr id="326" name="Google Shape;3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4125"/>
            <a:ext cx="8839201" cy="64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7000" y="2016800"/>
            <a:ext cx="3441801" cy="257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8"/>
          <p:cNvPicPr preferRelativeResize="0"/>
          <p:nvPr/>
        </p:nvPicPr>
        <p:blipFill rotWithShape="1">
          <a:blip r:embed="rId6">
            <a:alphaModFix/>
          </a:blip>
          <a:srcRect b="0" l="0" r="73744" t="69341"/>
          <a:stretch/>
        </p:blipFill>
        <p:spPr>
          <a:xfrm>
            <a:off x="249350" y="2125525"/>
            <a:ext cx="3130651" cy="205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על ידי ניהול ה-Zoom</a:t>
            </a:r>
            <a:endParaRPr b="1"/>
          </a:p>
        </p:txBody>
      </p:sp>
      <p:pic>
        <p:nvPicPr>
          <p:cNvPr id="335" name="Google Shape;3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4125"/>
            <a:ext cx="8839201" cy="64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9"/>
          <p:cNvPicPr preferRelativeResize="0"/>
          <p:nvPr/>
        </p:nvPicPr>
        <p:blipFill rotWithShape="1">
          <a:blip r:embed="rId4">
            <a:alphaModFix/>
          </a:blip>
          <a:srcRect b="0" l="19203" r="66405" t="71456"/>
          <a:stretch/>
        </p:blipFill>
        <p:spPr>
          <a:xfrm>
            <a:off x="1122876" y="2112800"/>
            <a:ext cx="2303323" cy="25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9"/>
          <p:cNvSpPr txBox="1"/>
          <p:nvPr>
            <p:ph idx="1" type="body"/>
          </p:nvPr>
        </p:nvSpPr>
        <p:spPr>
          <a:xfrm>
            <a:off x="-980225" y="194535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נעילת החדר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יצירת חדר המתנה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ניהול שיתוף המסך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ניהול הצ'אט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ועוד ועוד...</a:t>
            </a:r>
            <a:endParaRPr sz="2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על ידי ניהול ה-Zoom</a:t>
            </a:r>
            <a:endParaRPr b="1"/>
          </a:p>
        </p:txBody>
      </p:sp>
      <p:pic>
        <p:nvPicPr>
          <p:cNvPr id="344" name="Google Shape;3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3550" y="1196075"/>
            <a:ext cx="161925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44125"/>
            <a:ext cx="6168751" cy="351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0"/>
          <p:cNvSpPr txBox="1"/>
          <p:nvPr>
            <p:ph idx="1" type="body"/>
          </p:nvPr>
        </p:nvSpPr>
        <p:spPr>
          <a:xfrm>
            <a:off x="1041900" y="205765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ניהול המשתתפים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ניהול הצ'אט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כללי שימוש</a:t>
            </a:r>
            <a:br>
              <a:rPr lang="en" sz="2200"/>
            </a:br>
            <a:r>
              <a:rPr lang="en" sz="2200"/>
              <a:t>במיקרופון</a:t>
            </a:r>
            <a:endParaRPr sz="2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על ידי ניהול ה-Zoom</a:t>
            </a:r>
            <a:endParaRPr b="1"/>
          </a:p>
        </p:txBody>
      </p:sp>
      <p:pic>
        <p:nvPicPr>
          <p:cNvPr id="353" name="Google Shape;3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700" y="1196075"/>
            <a:ext cx="161925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44125"/>
            <a:ext cx="2875499" cy="163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1"/>
          <p:cNvSpPr txBox="1"/>
          <p:nvPr>
            <p:ph idx="1" type="body"/>
          </p:nvPr>
        </p:nvSpPr>
        <p:spPr>
          <a:xfrm>
            <a:off x="-274300" y="205765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שטיק</a:t>
            </a:r>
            <a:endParaRPr b="1"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השאירו מיקרופונים סגורים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החליטו על פתיחה יזומה / עצמאית / הרמת יד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ctrTitle"/>
          </p:nvPr>
        </p:nvSpPr>
        <p:spPr>
          <a:xfrm>
            <a:off x="499450" y="1312475"/>
            <a:ext cx="73176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ראשון:</a:t>
            </a:r>
            <a:br>
              <a:rPr b="1" lang="en"/>
            </a:br>
            <a:r>
              <a:rPr b="1" lang="en"/>
              <a:t>למה דווקא Zoom?</a:t>
            </a:r>
            <a:endParaRPr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2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שיתוף מסך</a:t>
            </a:r>
            <a:endParaRPr b="1"/>
          </a:p>
        </p:txBody>
      </p:sp>
      <p:pic>
        <p:nvPicPr>
          <p:cNvPr id="362" name="Google Shape;36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3551" y="1144125"/>
            <a:ext cx="14192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44125"/>
            <a:ext cx="6168252" cy="38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2"/>
          <p:cNvSpPr txBox="1"/>
          <p:nvPr>
            <p:ph idx="1" type="body"/>
          </p:nvPr>
        </p:nvSpPr>
        <p:spPr>
          <a:xfrm>
            <a:off x="1041900" y="205765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כל המסך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חלון ספציפי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3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שיתוף מסך</a:t>
            </a:r>
            <a:endParaRPr b="1"/>
          </a:p>
        </p:txBody>
      </p:sp>
      <p:pic>
        <p:nvPicPr>
          <p:cNvPr id="371" name="Google Shape;37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3551" y="1144125"/>
            <a:ext cx="14192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25" y="1257962"/>
            <a:ext cx="5708099" cy="355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3"/>
          <p:cNvSpPr txBox="1"/>
          <p:nvPr>
            <p:ph idx="1" type="body"/>
          </p:nvPr>
        </p:nvSpPr>
        <p:spPr>
          <a:xfrm>
            <a:off x="1041900" y="205765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השמעת מוזיקה</a:t>
            </a:r>
            <a:endParaRPr sz="2200"/>
          </a:p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מסך חלקי</a:t>
            </a:r>
            <a:endParaRPr sz="2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שיתוף מסך</a:t>
            </a:r>
            <a:endParaRPr b="1"/>
          </a:p>
        </p:txBody>
      </p:sp>
      <p:pic>
        <p:nvPicPr>
          <p:cNvPr id="380" name="Google Shape;38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1" y="1188675"/>
            <a:ext cx="14192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88680"/>
            <a:ext cx="3072974" cy="19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4"/>
          <p:cNvSpPr txBox="1"/>
          <p:nvPr>
            <p:ph idx="1" type="body"/>
          </p:nvPr>
        </p:nvSpPr>
        <p:spPr>
          <a:xfrm>
            <a:off x="-495337" y="2099125"/>
            <a:ext cx="8810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טיפ:</a:t>
            </a:r>
            <a:endParaRPr b="1"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אל תפעילו מוזיקה על ידי הפעלת וידאו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בדקו מה פתוח על המחשב שלכם לפני כדי למנוע מבוכה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השתיקו את הווטסאפ</a:t>
            </a:r>
            <a:endParaRPr sz="2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שיתוף מסך</a:t>
            </a:r>
            <a:endParaRPr b="1"/>
          </a:p>
        </p:txBody>
      </p:sp>
      <p:pic>
        <p:nvPicPr>
          <p:cNvPr id="389" name="Google Shape;38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1" y="1188675"/>
            <a:ext cx="14192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88680"/>
            <a:ext cx="3072974" cy="19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5"/>
          <p:cNvSpPr txBox="1"/>
          <p:nvPr>
            <p:ph idx="1" type="body"/>
          </p:nvPr>
        </p:nvSpPr>
        <p:spPr>
          <a:xfrm>
            <a:off x="297225" y="209915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טיפ:</a:t>
            </a:r>
            <a:endParaRPr b="1"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בטלו את יכולת הציור על המסך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בטלו את יכולת שיתוף המסך</a:t>
            </a:r>
            <a:endParaRPr sz="2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6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שיתוף מסך</a:t>
            </a:r>
            <a:endParaRPr b="1"/>
          </a:p>
        </p:txBody>
      </p:sp>
      <p:pic>
        <p:nvPicPr>
          <p:cNvPr id="398" name="Google Shape;39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00" y="1196075"/>
            <a:ext cx="8003231" cy="308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7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שיתוף מסך</a:t>
            </a:r>
            <a:endParaRPr b="1"/>
          </a:p>
        </p:txBody>
      </p:sp>
      <p:pic>
        <p:nvPicPr>
          <p:cNvPr id="405" name="Google Shape;40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975" y="2133775"/>
            <a:ext cx="3097098" cy="11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7"/>
          <p:cNvSpPr txBox="1"/>
          <p:nvPr>
            <p:ph idx="1" type="body"/>
          </p:nvPr>
        </p:nvSpPr>
        <p:spPr>
          <a:xfrm>
            <a:off x="890125" y="15622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טיפ:</a:t>
            </a:r>
            <a:endParaRPr b="1"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הוידאו שלכם תמיד בפינה הימנית העליונה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תכננו את המצגת בהתאם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בזמן שאלות - העבירו למצב Speaker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ניידו את הוידאו לכיוון המצלמה</a:t>
            </a:r>
            <a:br>
              <a:rPr lang="en" sz="2200"/>
            </a:br>
            <a:r>
              <a:rPr lang="en" sz="2200"/>
              <a:t>כדי לקרב את העיניים לדובר</a:t>
            </a: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שיתוף מסך</a:t>
            </a:r>
            <a:endParaRPr b="1"/>
          </a:p>
        </p:txBody>
      </p:sp>
      <p:pic>
        <p:nvPicPr>
          <p:cNvPr id="413" name="Google Shape;41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75" y="2047175"/>
            <a:ext cx="3097098" cy="11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8"/>
          <p:cNvSpPr txBox="1"/>
          <p:nvPr>
            <p:ph idx="1" type="body"/>
          </p:nvPr>
        </p:nvSpPr>
        <p:spPr>
          <a:xfrm>
            <a:off x="890125" y="15622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טריק</a:t>
            </a:r>
            <a:endParaRPr b="1"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אם סיימת להשתמש בשיתוף המסך - סגור אותו</a:t>
            </a:r>
            <a:endParaRPr sz="2200"/>
          </a:p>
          <a:p>
            <a:pPr indent="-3683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חבל על שטח המסך - זה הנדל"ן הכי יקר</a:t>
            </a:r>
            <a:endParaRPr sz="2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9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לסיכום ניהול ה-Zoom</a:t>
            </a:r>
            <a:endParaRPr b="1"/>
          </a:p>
        </p:txBody>
      </p:sp>
      <p:pic>
        <p:nvPicPr>
          <p:cNvPr id="421" name="Google Shape;42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9"/>
          <p:cNvSpPr txBox="1"/>
          <p:nvPr>
            <p:ph idx="1" type="body"/>
          </p:nvPr>
        </p:nvSpPr>
        <p:spPr>
          <a:xfrm>
            <a:off x="0" y="99172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/>
              <a:t>כל שינוי שתרצו שיהפוך קבוע - דרך מסך ההגדרות בתוכנה</a:t>
            </a:r>
            <a:endParaRPr sz="2200"/>
          </a:p>
        </p:txBody>
      </p:sp>
      <p:pic>
        <p:nvPicPr>
          <p:cNvPr id="423" name="Google Shape;42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6375" y="1565275"/>
            <a:ext cx="4798048" cy="311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0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לסיכום ניהול ה-Zoom</a:t>
            </a:r>
            <a:endParaRPr b="1"/>
          </a:p>
        </p:txBody>
      </p:sp>
      <p:pic>
        <p:nvPicPr>
          <p:cNvPr id="429" name="Google Shape;42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0"/>
          <p:cNvSpPr txBox="1"/>
          <p:nvPr>
            <p:ph idx="1" type="body"/>
          </p:nvPr>
        </p:nvSpPr>
        <p:spPr>
          <a:xfrm>
            <a:off x="2560325" y="1078325"/>
            <a:ext cx="37683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/>
              <a:t>ומה שאין בתוכנה - יש באתר</a:t>
            </a:r>
            <a:endParaRPr sz="2200"/>
          </a:p>
        </p:txBody>
      </p:sp>
      <p:pic>
        <p:nvPicPr>
          <p:cNvPr id="431" name="Google Shape;43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675" y="1835725"/>
            <a:ext cx="7542525" cy="24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נסכם</a:t>
            </a:r>
            <a:endParaRPr b="1"/>
          </a:p>
        </p:txBody>
      </p:sp>
      <p:sp>
        <p:nvSpPr>
          <p:cNvPr id="437" name="Google Shape;437;p61"/>
          <p:cNvSpPr txBox="1"/>
          <p:nvPr>
            <p:ph idx="1" type="body"/>
          </p:nvPr>
        </p:nvSpPr>
        <p:spPr>
          <a:xfrm>
            <a:off x="92725" y="1144113"/>
            <a:ext cx="8240400" cy="1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השיעור שעברנו עכשיו </a:t>
            </a:r>
            <a:r>
              <a:rPr lang="en" sz="2400"/>
              <a:t>- שיעור למתחילים ב-Zoom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ולא לשכוח: פדגוגיה היא המלכה, הטכנולוגיה היא רק כלי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תשאלו את גוגל אם Zoom יודע לעשות משהו..או אותי ;)</a:t>
            </a:r>
            <a:endParaRPr sz="2400"/>
          </a:p>
        </p:txBody>
      </p:sp>
      <p:pic>
        <p:nvPicPr>
          <p:cNvPr id="438" name="Google Shape;43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649" y="3034775"/>
            <a:ext cx="3023476" cy="17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למה דווקא Zoom?</a:t>
            </a:r>
            <a:endParaRPr b="1"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945675" y="133590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תזכורת: </a:t>
            </a:r>
            <a:r>
              <a:rPr b="1" lang="en" sz="2400"/>
              <a:t>פדגוגיה היא המלכה - טכנולוגיה היא רק האמצעי</a:t>
            </a:r>
            <a:endParaRPr sz="2400"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50" y="1963768"/>
            <a:ext cx="3399149" cy="226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2"/>
          <p:cNvSpPr txBox="1"/>
          <p:nvPr>
            <p:ph type="title"/>
          </p:nvPr>
        </p:nvSpPr>
        <p:spPr>
          <a:xfrm>
            <a:off x="387888" y="1603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נתראה בשיעור הבא!</a:t>
            </a:r>
            <a:endParaRPr b="1" sz="3400"/>
          </a:p>
        </p:txBody>
      </p:sp>
      <p:pic>
        <p:nvPicPr>
          <p:cNvPr id="444" name="Google Shape;4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575" y="2116937"/>
            <a:ext cx="909626" cy="9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650" y="1120963"/>
            <a:ext cx="3520676" cy="23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2"/>
          <p:cNvSpPr txBox="1"/>
          <p:nvPr>
            <p:ph idx="4294967295" type="subTitle"/>
          </p:nvPr>
        </p:nvSpPr>
        <p:spPr>
          <a:xfrm>
            <a:off x="2503506" y="3614525"/>
            <a:ext cx="41370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עמוס רבן, מדריך היסטוריה דיגיטלית</a:t>
            </a:r>
            <a:br>
              <a:rPr lang="en" sz="2400"/>
            </a:br>
            <a:r>
              <a:rPr lang="en" sz="2400"/>
              <a:t>amosraban@gmail.com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למה דווקא Zoom?</a:t>
            </a:r>
            <a:endParaRPr b="1"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945675" y="133590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תזכורת: פדגוגיה היא המלכה - טכנולוגיה היא רק האמצעי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סוד ההצלחה של Zoom להוראה מרחוק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היתרונות </a:t>
            </a:r>
            <a:r>
              <a:rPr lang="en" sz="2400"/>
              <a:t>לעולם החינוך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החסרונות </a:t>
            </a:r>
            <a:r>
              <a:rPr lang="en" sz="2400"/>
              <a:t>לעולם החינוך</a:t>
            </a:r>
            <a:endParaRPr sz="2400"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50" y="1963768"/>
            <a:ext cx="3399149" cy="226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130975" y="610425"/>
            <a:ext cx="86250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פדגוגיה היא המלכה - טכנולוגיה היא רק האמצעי</a:t>
            </a:r>
            <a:endParaRPr b="1"/>
          </a:p>
        </p:txBody>
      </p:sp>
      <p:pic>
        <p:nvPicPr>
          <p:cNvPr id="111" name="Google Shape;111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700" y="1675825"/>
            <a:ext cx="2982575" cy="30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75" y="2065675"/>
            <a:ext cx="5395900" cy="241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130975" y="610425"/>
            <a:ext cx="86250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דיגיטלית איכותית ואפקטיבית:</a:t>
            </a:r>
            <a:br>
              <a:rPr b="1" lang="en"/>
            </a:br>
            <a:r>
              <a:rPr b="1" lang="en"/>
              <a:t>כשהטכנולוגיה משרתת את הפדגוגיה</a:t>
            </a:r>
            <a:endParaRPr b="1"/>
          </a:p>
        </p:txBody>
      </p:sp>
      <p:pic>
        <p:nvPicPr>
          <p:cNvPr id="118" name="Google Shape;118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700" y="1675825"/>
            <a:ext cx="2982575" cy="30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75" y="2065675"/>
            <a:ext cx="5395900" cy="241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נשאל תחילה: מה אני רוצה לעשות?</a:t>
            </a:r>
            <a:endParaRPr b="1"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 אפקטיבית</a:t>
            </a:r>
            <a:br>
              <a:rPr lang="en" sz="2800"/>
            </a:br>
            <a:r>
              <a:rPr lang="en" sz="2800"/>
              <a:t>מרחוק?</a:t>
            </a:r>
            <a:endParaRPr sz="2800"/>
          </a:p>
        </p:txBody>
      </p:sp>
      <p:sp>
        <p:nvSpPr>
          <p:cNvPr id="127" name="Google Shape;127;p21"/>
          <p:cNvSpPr txBox="1"/>
          <p:nvPr>
            <p:ph type="title"/>
          </p:nvPr>
        </p:nvSpPr>
        <p:spPr>
          <a:xfrm>
            <a:off x="-376875" y="29986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איך להחליף את</a:t>
            </a:r>
            <a:br>
              <a:rPr lang="en" sz="2800"/>
            </a:br>
            <a:r>
              <a:rPr lang="en" sz="2800"/>
              <a:t>הלמידה</a:t>
            </a:r>
            <a:br>
              <a:rPr lang="en" sz="2800"/>
            </a:br>
            <a:r>
              <a:rPr lang="en" sz="2800"/>
              <a:t>"פנים מול פנים"?</a:t>
            </a:r>
            <a:endParaRPr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