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</p:sldIdLst>
  <p:sldSz cy="5143500" cx="9144000"/>
  <p:notesSz cx="6858000" cy="9144000"/>
  <p:embeddedFontLst>
    <p:embeddedFont>
      <p:font typeface="Roboto Slab"/>
      <p:regular r:id="rId52"/>
      <p:bold r:id="rId53"/>
    </p:embeddedFont>
    <p:embeddedFont>
      <p:font typeface="Roboto"/>
      <p:regular r:id="rId54"/>
      <p:bold r:id="rId55"/>
      <p:italic r:id="rId56"/>
      <p:boldItalic r:id="rId5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font" Target="fonts/RobotoSlab-bold.fntdata"/><Relationship Id="rId52" Type="http://schemas.openxmlformats.org/officeDocument/2006/relationships/font" Target="fonts/RobotoSlab-regular.fntdata"/><Relationship Id="rId11" Type="http://schemas.openxmlformats.org/officeDocument/2006/relationships/slide" Target="slides/slide7.xml"/><Relationship Id="rId55" Type="http://schemas.openxmlformats.org/officeDocument/2006/relationships/font" Target="fonts/Roboto-bold.fntdata"/><Relationship Id="rId10" Type="http://schemas.openxmlformats.org/officeDocument/2006/relationships/slide" Target="slides/slide6.xml"/><Relationship Id="rId54" Type="http://schemas.openxmlformats.org/officeDocument/2006/relationships/font" Target="fonts/Roboto-regular.fntdata"/><Relationship Id="rId13" Type="http://schemas.openxmlformats.org/officeDocument/2006/relationships/slide" Target="slides/slide9.xml"/><Relationship Id="rId57" Type="http://schemas.openxmlformats.org/officeDocument/2006/relationships/font" Target="fonts/Roboto-boldItalic.fntdata"/><Relationship Id="rId12" Type="http://schemas.openxmlformats.org/officeDocument/2006/relationships/slide" Target="slides/slide8.xml"/><Relationship Id="rId56" Type="http://schemas.openxmlformats.org/officeDocument/2006/relationships/font" Target="fonts/Roboto-italic.fnt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72646920af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72646920af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734b44f77b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734b44f77b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734b44f77b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734b44f77b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7fa1c3a744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7fa1c3a744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7fa1c3a74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7fa1c3a74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734b44f77b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734b44f77b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734b44f77b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734b44f77b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734b44f77b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734b44f77b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734b44f77b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734b44f77b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734b44f77b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734b44f77b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734b44f77b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734b44f77b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7f304cc38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7f304cc38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734b44f77b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734b44f77b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734b44f77b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734b44f77b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7fa1c3a744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7fa1c3a744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7350447e03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7350447e03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734b44f77b_0_1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734b44f77b_0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734b44f77b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734b44f77b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734b450322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734b450322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734b44f77b_0_2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734b44f77b_0_2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7350447e03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7350447e03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734b450322_1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734b450322_1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82f464f12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82f464f12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7343e6360c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7343e6360c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734b450322_1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734b450322_1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7343e6360c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7343e6360c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7343e6360c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7343e6360c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7343e6360c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7343e6360c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734b450322_1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734b450322_1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7343e6360c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7343e6360c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7343e6360c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7343e6360c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7343e6360c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7343e6360c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734b450322_1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734b450322_1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72646920af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72646920af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7343e6360c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7343e6360c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7343e6360c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7343e6360c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7343e6360c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7343e6360c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7343e6360c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7343e6360c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736a013b8e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736a013b8e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734b44f77b_0_2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734b44f77b_0_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72646920af_0_1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72646920af_0_1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72646920af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9" name="Google Shape;409;g72646920af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7350447e03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7350447e0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734b44f77b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734b44f77b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734b44f77b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734b44f77b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7fa1c3a744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7fa1c3a74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734b44f77b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734b44f77b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524800" y="672606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sp>
        <p:nvSpPr>
          <p:cNvPr id="11" name="Google Shape;11;p2"/>
          <p:cNvSpPr/>
          <p:nvPr/>
        </p:nvSpPr>
        <p:spPr>
          <a:xfrm rot="10800000">
            <a:off x="6537563" y="3342925"/>
            <a:ext cx="1081625" cy="1124950"/>
          </a:xfrm>
          <a:custGeom>
            <a:rect b="b" l="l" r="r" t="t"/>
            <a:pathLst>
              <a:path extrusionOk="0" h="44998" w="43265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cap="flat" cmpd="sng" w="28575">
            <a:solidFill>
              <a:schemeClr val="accent5"/>
            </a:solidFill>
            <a:prstDash val="solid"/>
            <a:miter lim="8000"/>
            <a:headEnd len="sm" w="sm" type="none"/>
            <a:tailEnd len="sm" w="sm" type="none"/>
          </a:ln>
        </p:spPr>
      </p:sp>
      <p:cxnSp>
        <p:nvCxnSpPr>
          <p:cNvPr id="12" name="Google Shape;12;p2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" name="Google Shape;13;p2"/>
          <p:cNvSpPr txBox="1"/>
          <p:nvPr>
            <p:ph type="ctrTitle"/>
          </p:nvPr>
        </p:nvSpPr>
        <p:spPr>
          <a:xfrm>
            <a:off x="1680302" y="1188925"/>
            <a:ext cx="57834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15" name="Google Shape;15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" name="Google Shape;16;p2"/>
          <p:cNvSpPr txBox="1"/>
          <p:nvPr/>
        </p:nvSpPr>
        <p:spPr>
          <a:xfrm>
            <a:off x="4648125" y="4761175"/>
            <a:ext cx="4088400" cy="1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© נוצר על ידי עמוס רבן - amosraban@gmail.com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/>
          <p:nvPr/>
        </p:nvSpPr>
        <p:spPr>
          <a:xfrm>
            <a:off x="150" y="5076825"/>
            <a:ext cx="9143700" cy="66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11"/>
          <p:cNvSpPr txBox="1"/>
          <p:nvPr>
            <p:ph hasCustomPrompt="1" type="title"/>
          </p:nvPr>
        </p:nvSpPr>
        <p:spPr>
          <a:xfrm>
            <a:off x="387900" y="1152450"/>
            <a:ext cx="8368200" cy="1538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1"/>
          <p:cNvSpPr txBox="1"/>
          <p:nvPr>
            <p:ph idx="1" type="body"/>
          </p:nvPr>
        </p:nvSpPr>
        <p:spPr>
          <a:xfrm>
            <a:off x="387900" y="2919450"/>
            <a:ext cx="8368200" cy="107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5" name="Google Shape;65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6" name="Google Shape;66;p11"/>
          <p:cNvSpPr txBox="1"/>
          <p:nvPr/>
        </p:nvSpPr>
        <p:spPr>
          <a:xfrm>
            <a:off x="4648125" y="4761175"/>
            <a:ext cx="4088400" cy="1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© נוצר על ידי עמוס רבן - amosraban@gmail.com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" name="Google Shape;69;p12"/>
          <p:cNvSpPr txBox="1"/>
          <p:nvPr/>
        </p:nvSpPr>
        <p:spPr>
          <a:xfrm>
            <a:off x="4648125" y="4761175"/>
            <a:ext cx="4088400" cy="1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© נוצר על ידי עמוס רבן - amosraban@gmail.com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Google Shape;18;p3"/>
          <p:cNvCxnSpPr/>
          <p:nvPr/>
        </p:nvCxnSpPr>
        <p:spPr>
          <a:xfrm>
            <a:off x="4359602" y="281746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" name="Google Shape;19;p3"/>
          <p:cNvSpPr txBox="1"/>
          <p:nvPr>
            <p:ph type="title"/>
          </p:nvPr>
        </p:nvSpPr>
        <p:spPr>
          <a:xfrm>
            <a:off x="480750" y="1764950"/>
            <a:ext cx="8222100" cy="90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" name="Google Shape;21;p3"/>
          <p:cNvSpPr txBox="1"/>
          <p:nvPr/>
        </p:nvSpPr>
        <p:spPr>
          <a:xfrm>
            <a:off x="4648125" y="4761175"/>
            <a:ext cx="4088400" cy="1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© נוצר על ידי עמוס רבן - amosraban@gmail.com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Google Shape;23;p4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4" name="Google Shape;24;p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" name="Google Shape;27;p4"/>
          <p:cNvSpPr txBox="1"/>
          <p:nvPr/>
        </p:nvSpPr>
        <p:spPr>
          <a:xfrm>
            <a:off x="4648125" y="4761175"/>
            <a:ext cx="4088400" cy="1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© נוצר על ידי עמוס רבן - amosraban@gmail.com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5"/>
          <p:cNvCxnSpPr/>
          <p:nvPr/>
        </p:nvCxnSpPr>
        <p:spPr>
          <a:xfrm>
            <a:off x="492563" y="1260284"/>
            <a:ext cx="4248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" name="Google Shape;30;p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" type="body"/>
          </p:nvPr>
        </p:nvSpPr>
        <p:spPr>
          <a:xfrm>
            <a:off x="3879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5"/>
          <p:cNvSpPr txBox="1"/>
          <p:nvPr>
            <p:ph idx="2" type="body"/>
          </p:nvPr>
        </p:nvSpPr>
        <p:spPr>
          <a:xfrm>
            <a:off x="4756200" y="1489825"/>
            <a:ext cx="3999900" cy="30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" name="Google Shape;34;p5"/>
          <p:cNvSpPr txBox="1"/>
          <p:nvPr/>
        </p:nvSpPr>
        <p:spPr>
          <a:xfrm>
            <a:off x="4648125" y="4761175"/>
            <a:ext cx="4088400" cy="1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© נוצר על ידי עמוס רבן - amosraban@gmail.com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" name="Google Shape;38;p6"/>
          <p:cNvSpPr txBox="1"/>
          <p:nvPr/>
        </p:nvSpPr>
        <p:spPr>
          <a:xfrm>
            <a:off x="4648125" y="4761175"/>
            <a:ext cx="4088400" cy="1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© נוצר על ידי עמוס רבן - amosraban@gmail.com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Google Shape;40;p7"/>
          <p:cNvCxnSpPr/>
          <p:nvPr/>
        </p:nvCxnSpPr>
        <p:spPr>
          <a:xfrm>
            <a:off x="489218" y="1412277"/>
            <a:ext cx="331500" cy="0"/>
          </a:xfrm>
          <a:prstGeom prst="straightConnector1">
            <a:avLst/>
          </a:prstGeom>
          <a:noFill/>
          <a:ln cap="flat" cmpd="sng" w="38100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7"/>
          <p:cNvSpPr txBox="1"/>
          <p:nvPr>
            <p:ph type="title"/>
          </p:nvPr>
        </p:nvSpPr>
        <p:spPr>
          <a:xfrm>
            <a:off x="3879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387900" y="1594025"/>
            <a:ext cx="2808000" cy="268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3" name="Google Shape;43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" name="Google Shape;44;p7"/>
          <p:cNvSpPr txBox="1"/>
          <p:nvPr/>
        </p:nvSpPr>
        <p:spPr>
          <a:xfrm>
            <a:off x="4648125" y="4761175"/>
            <a:ext cx="4088400" cy="1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© נוצר על ידי עמוס רבן - amosraban@gmail.com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7" name="Google Shape;47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8" name="Google Shape;48;p8"/>
          <p:cNvSpPr txBox="1"/>
          <p:nvPr/>
        </p:nvSpPr>
        <p:spPr>
          <a:xfrm>
            <a:off x="4648125" y="4761175"/>
            <a:ext cx="4088400" cy="1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© נוצר על ידי עמוס רבן - amosraban@gmail.com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1" name="Google Shape;51;p9"/>
          <p:cNvCxnSpPr/>
          <p:nvPr/>
        </p:nvCxnSpPr>
        <p:spPr>
          <a:xfrm>
            <a:off x="5029675" y="4495503"/>
            <a:ext cx="540900" cy="0"/>
          </a:xfrm>
          <a:prstGeom prst="straightConnector1">
            <a:avLst/>
          </a:prstGeom>
          <a:noFill/>
          <a:ln cap="flat" cmpd="sng" w="3810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2" name="Google Shape;52;p9"/>
          <p:cNvSpPr txBox="1"/>
          <p:nvPr>
            <p:ph type="title"/>
          </p:nvPr>
        </p:nvSpPr>
        <p:spPr>
          <a:xfrm>
            <a:off x="265500" y="1209075"/>
            <a:ext cx="4045200" cy="15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/>
        </p:txBody>
      </p:sp>
      <p:sp>
        <p:nvSpPr>
          <p:cNvPr id="53" name="Google Shape;53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54" name="Google Shape;54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5" name="Google Shape;55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6" name="Google Shape;56;p9"/>
          <p:cNvSpPr txBox="1"/>
          <p:nvPr/>
        </p:nvSpPr>
        <p:spPr>
          <a:xfrm>
            <a:off x="4648125" y="4761175"/>
            <a:ext cx="4088400" cy="1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© נוצר על ידי עמוס רבן - amosraban@gmail.com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/>
          <p:nvPr>
            <p:ph idx="1" type="body"/>
          </p:nvPr>
        </p:nvSpPr>
        <p:spPr>
          <a:xfrm>
            <a:off x="319500" y="42337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/>
        </p:txBody>
      </p:sp>
      <p:sp>
        <p:nvSpPr>
          <p:cNvPr id="59" name="Google Shape;59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0" name="Google Shape;60;p10"/>
          <p:cNvSpPr txBox="1"/>
          <p:nvPr/>
        </p:nvSpPr>
        <p:spPr>
          <a:xfrm>
            <a:off x="4648125" y="4761175"/>
            <a:ext cx="4088400" cy="1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© נוצר על ידי עמוס רבן - amosraban@gmail.com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rina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87900" y="1489824"/>
            <a:ext cx="8368200" cy="30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view.genial.ly/5e864db9fd5b4c0e19644b52/guide--2020" TargetMode="External"/><Relationship Id="rId4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png"/><Relationship Id="rId4" Type="http://schemas.openxmlformats.org/officeDocument/2006/relationships/image" Target="../media/image5.png"/><Relationship Id="rId5" Type="http://schemas.openxmlformats.org/officeDocument/2006/relationships/image" Target="../media/image4.png"/><Relationship Id="rId6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.png"/><Relationship Id="rId4" Type="http://schemas.openxmlformats.org/officeDocument/2006/relationships/image" Target="../media/image11.png"/><Relationship Id="rId5" Type="http://schemas.openxmlformats.org/officeDocument/2006/relationships/image" Target="../media/image1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.png"/><Relationship Id="rId4" Type="http://schemas.openxmlformats.org/officeDocument/2006/relationships/image" Target="../media/image13.gif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.png"/><Relationship Id="rId4" Type="http://schemas.openxmlformats.org/officeDocument/2006/relationships/image" Target="../media/image1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.png"/><Relationship Id="rId4" Type="http://schemas.openxmlformats.org/officeDocument/2006/relationships/image" Target="../media/image1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.png"/><Relationship Id="rId4" Type="http://schemas.openxmlformats.org/officeDocument/2006/relationships/image" Target="../media/image22.png"/><Relationship Id="rId5" Type="http://schemas.openxmlformats.org/officeDocument/2006/relationships/image" Target="../media/image1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.png"/><Relationship Id="rId4" Type="http://schemas.openxmlformats.org/officeDocument/2006/relationships/image" Target="../media/image21.gif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.png"/><Relationship Id="rId4" Type="http://schemas.openxmlformats.org/officeDocument/2006/relationships/image" Target="../media/image35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.png"/><Relationship Id="rId4" Type="http://schemas.openxmlformats.org/officeDocument/2006/relationships/image" Target="../media/image30.png"/><Relationship Id="rId5" Type="http://schemas.openxmlformats.org/officeDocument/2006/relationships/image" Target="../media/image26.png"/><Relationship Id="rId6" Type="http://schemas.openxmlformats.org/officeDocument/2006/relationships/image" Target="../media/image20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.png"/><Relationship Id="rId4" Type="http://schemas.openxmlformats.org/officeDocument/2006/relationships/image" Target="../media/image28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.png"/><Relationship Id="rId4" Type="http://schemas.openxmlformats.org/officeDocument/2006/relationships/image" Target="../media/image29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.png"/><Relationship Id="rId4" Type="http://schemas.openxmlformats.org/officeDocument/2006/relationships/image" Target="../media/image33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.png"/><Relationship Id="rId4" Type="http://schemas.openxmlformats.org/officeDocument/2006/relationships/image" Target="../media/image13.gif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7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2.png"/><Relationship Id="rId4" Type="http://schemas.openxmlformats.org/officeDocument/2006/relationships/image" Target="../media/image3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www.youtube.com/watch?v=yMQiHJsePOM" TargetMode="External"/><Relationship Id="rId4" Type="http://schemas.openxmlformats.org/officeDocument/2006/relationships/image" Target="../media/image10.png"/><Relationship Id="rId5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www.youtube.com/watch?v=yMQiHJsePOM" TargetMode="External"/><Relationship Id="rId4" Type="http://schemas.openxmlformats.org/officeDocument/2006/relationships/image" Target="../media/image10.png"/><Relationship Id="rId5" Type="http://schemas.openxmlformats.org/officeDocument/2006/relationships/image" Target="../media/image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3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0"/>
            <a:ext cx="8651549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93350" y="2641438"/>
            <a:ext cx="4597950" cy="206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875" y="2614675"/>
            <a:ext cx="3763402" cy="21169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2"/>
          <p:cNvSpPr txBox="1"/>
          <p:nvPr>
            <p:ph type="title"/>
          </p:nvPr>
        </p:nvSpPr>
        <p:spPr>
          <a:xfrm>
            <a:off x="4930400" y="1828975"/>
            <a:ext cx="30864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למידה סינכרונית?</a:t>
            </a:r>
            <a:endParaRPr b="1" sz="2800"/>
          </a:p>
        </p:txBody>
      </p:sp>
      <p:sp>
        <p:nvSpPr>
          <p:cNvPr id="135" name="Google Shape;135;p22"/>
          <p:cNvSpPr txBox="1"/>
          <p:nvPr>
            <p:ph type="title"/>
          </p:nvPr>
        </p:nvSpPr>
        <p:spPr>
          <a:xfrm>
            <a:off x="325875" y="1828975"/>
            <a:ext cx="30864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/>
              <a:t>למידה א-סינכרונית?</a:t>
            </a:r>
            <a:endParaRPr b="1" sz="2800"/>
          </a:p>
        </p:txBody>
      </p:sp>
      <p:sp>
        <p:nvSpPr>
          <p:cNvPr id="136" name="Google Shape;136;p22"/>
          <p:cNvSpPr txBox="1"/>
          <p:nvPr>
            <p:ph type="title"/>
          </p:nvPr>
        </p:nvSpPr>
        <p:spPr>
          <a:xfrm>
            <a:off x="-251475" y="3937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נשאל תחילה: מה אני רוצה לעשות?</a:t>
            </a:r>
            <a:endParaRPr b="1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4675" y="1660184"/>
            <a:ext cx="2144850" cy="962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3478" y="1660165"/>
            <a:ext cx="2020925" cy="1136751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3"/>
          <p:cNvSpPr txBox="1"/>
          <p:nvPr>
            <p:ph type="title"/>
          </p:nvPr>
        </p:nvSpPr>
        <p:spPr>
          <a:xfrm>
            <a:off x="-327675" y="3937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ואז נשאל: כיצד טכנולוגיה יכולה לעזור לי?</a:t>
            </a:r>
            <a:endParaRPr b="1"/>
          </a:p>
        </p:txBody>
      </p:sp>
      <p:pic>
        <p:nvPicPr>
          <p:cNvPr id="144" name="Google Shape;144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60208" y="3485775"/>
            <a:ext cx="2144829" cy="1342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41396" y="2143150"/>
            <a:ext cx="3490818" cy="134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4"/>
          <p:cNvSpPr txBox="1"/>
          <p:nvPr>
            <p:ph type="title"/>
          </p:nvPr>
        </p:nvSpPr>
        <p:spPr>
          <a:xfrm>
            <a:off x="0" y="39317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סוד ההצלחה של </a:t>
            </a:r>
            <a:r>
              <a:rPr b="1" lang="en"/>
              <a:t>אימוץ טכנולוגיה בחינוך</a:t>
            </a:r>
            <a:endParaRPr b="1"/>
          </a:p>
        </p:txBody>
      </p:sp>
      <p:sp>
        <p:nvSpPr>
          <p:cNvPr id="151" name="Google Shape;151;p24"/>
          <p:cNvSpPr txBox="1"/>
          <p:nvPr>
            <p:ph idx="1" type="body"/>
          </p:nvPr>
        </p:nvSpPr>
        <p:spPr>
          <a:xfrm>
            <a:off x="1533825" y="1308900"/>
            <a:ext cx="6578700" cy="169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משרת </a:t>
            </a:r>
            <a:r>
              <a:rPr b="1" lang="en" sz="2400"/>
              <a:t>מטרה פדגוגית ברורה</a:t>
            </a:r>
            <a:endParaRPr b="1"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" sz="2400"/>
              <a:t>חינם </a:t>
            </a:r>
            <a:r>
              <a:rPr lang="en" sz="2400"/>
              <a:t>או ממש זול</a:t>
            </a:r>
            <a:endParaRPr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" sz="2400"/>
              <a:t>קלה לשימוש</a:t>
            </a:r>
            <a:r>
              <a:rPr lang="en" sz="2400"/>
              <a:t> - גם למורה וגם לתלמידים/ות</a:t>
            </a:r>
            <a:endParaRPr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" sz="2400"/>
              <a:t>להתגבר על החסרונות</a:t>
            </a:r>
            <a:r>
              <a:rPr lang="en" sz="2400"/>
              <a:t> - לשלב בין טכנולוגיות,</a:t>
            </a:r>
            <a:br>
              <a:rPr lang="en" sz="2400"/>
            </a:br>
            <a:r>
              <a:rPr lang="en" sz="2400"/>
              <a:t>אבל לא להגזים!</a:t>
            </a:r>
            <a:endParaRPr sz="2400"/>
          </a:p>
        </p:txBody>
      </p:sp>
      <p:pic>
        <p:nvPicPr>
          <p:cNvPr id="152" name="Google Shape;15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150" y="1623050"/>
            <a:ext cx="2615925" cy="179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היתרונות לעולם החינוך</a:t>
            </a:r>
            <a:endParaRPr b="1"/>
          </a:p>
        </p:txBody>
      </p:sp>
      <p:sp>
        <p:nvSpPr>
          <p:cNvPr id="158" name="Google Shape;158;p25"/>
          <p:cNvSpPr txBox="1"/>
          <p:nvPr>
            <p:ph idx="1" type="body"/>
          </p:nvPr>
        </p:nvSpPr>
        <p:spPr>
          <a:xfrm>
            <a:off x="-171800" y="1644875"/>
            <a:ext cx="7714200" cy="38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" sz="2400"/>
              <a:t>המטרה הפדגוגית:</a:t>
            </a:r>
            <a:endParaRPr b="1"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מערכת ללמידה מקוונת מרחוק</a:t>
            </a:r>
            <a:endParaRPr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הלמידה יכולה להיות דיגיטלית או לא</a:t>
            </a:r>
            <a:endParaRPr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פלטפורמה ליצירת שיעורים סינכרוניים וא-סינכרוניים</a:t>
            </a:r>
            <a:endParaRPr sz="2400"/>
          </a:p>
        </p:txBody>
      </p:sp>
      <p:pic>
        <p:nvPicPr>
          <p:cNvPr id="159" name="Google Shape;15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0"/>
            <a:ext cx="2564925" cy="98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היתרונות לעולם החינוך</a:t>
            </a:r>
            <a:endParaRPr b="1"/>
          </a:p>
        </p:txBody>
      </p:sp>
      <p:sp>
        <p:nvSpPr>
          <p:cNvPr id="165" name="Google Shape;165;p26"/>
          <p:cNvSpPr txBox="1"/>
          <p:nvPr>
            <p:ph idx="1" type="body"/>
          </p:nvPr>
        </p:nvSpPr>
        <p:spPr>
          <a:xfrm>
            <a:off x="1382700" y="1482100"/>
            <a:ext cx="6869700" cy="38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" sz="2400"/>
              <a:t>חינם או ממש זול</a:t>
            </a:r>
            <a:endParaRPr b="1"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מה שיש בגירסה החינמית - די ומספיק לצרכים של מורה!</a:t>
            </a:r>
            <a:endParaRPr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מנוי אישי - זול! והיתרונות ברורים</a:t>
            </a:r>
            <a:endParaRPr sz="2400"/>
          </a:p>
          <a:p>
            <a:pPr indent="-381000" lvl="2" marL="13716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</a:pPr>
            <a:r>
              <a:rPr lang="en" sz="2400"/>
              <a:t>אין הגבלת זמן על פגישות</a:t>
            </a:r>
            <a:endParaRPr sz="2400"/>
          </a:p>
          <a:p>
            <a:pPr indent="-381000" lvl="2" marL="13716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</a:pPr>
            <a:r>
              <a:rPr lang="en" sz="2400"/>
              <a:t>יש מקום אחסון בענן להקלטות</a:t>
            </a:r>
            <a:endParaRPr sz="2400"/>
          </a:p>
          <a:p>
            <a:pPr indent="-381000" lvl="2" marL="13716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</a:pPr>
            <a:r>
              <a:rPr lang="en" sz="2400"/>
              <a:t>אפשרות לסקרים</a:t>
            </a:r>
            <a:endParaRPr sz="2400"/>
          </a:p>
        </p:txBody>
      </p:sp>
      <p:pic>
        <p:nvPicPr>
          <p:cNvPr id="166" name="Google Shape;16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0"/>
            <a:ext cx="2564925" cy="98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7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היתרונות לעולם החינוך</a:t>
            </a:r>
            <a:endParaRPr b="1"/>
          </a:p>
        </p:txBody>
      </p:sp>
      <p:sp>
        <p:nvSpPr>
          <p:cNvPr id="172" name="Google Shape;172;p27"/>
          <p:cNvSpPr txBox="1"/>
          <p:nvPr>
            <p:ph idx="1" type="body"/>
          </p:nvPr>
        </p:nvSpPr>
        <p:spPr>
          <a:xfrm>
            <a:off x="1382700" y="1482100"/>
            <a:ext cx="6869700" cy="38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" sz="2400"/>
              <a:t>חינם או ממש זול</a:t>
            </a:r>
            <a:endParaRPr b="1"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נכון להיום (אפריל 2020) משרד החינוך מאפשר למורים גישה לשיעורים ללא הגבלת זמן באמצעות הזדהות משרד החינוך</a:t>
            </a:r>
            <a:endParaRPr sz="2400"/>
          </a:p>
        </p:txBody>
      </p:sp>
      <p:pic>
        <p:nvPicPr>
          <p:cNvPr id="173" name="Google Shape;17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0"/>
            <a:ext cx="2564925" cy="9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030200"/>
            <a:ext cx="1940100" cy="194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8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היתרונות לעולם החינוך</a:t>
            </a:r>
            <a:endParaRPr b="1"/>
          </a:p>
        </p:txBody>
      </p:sp>
      <p:sp>
        <p:nvSpPr>
          <p:cNvPr id="180" name="Google Shape;180;p28"/>
          <p:cNvSpPr txBox="1"/>
          <p:nvPr>
            <p:ph idx="1" type="body"/>
          </p:nvPr>
        </p:nvSpPr>
        <p:spPr>
          <a:xfrm>
            <a:off x="845825" y="1482100"/>
            <a:ext cx="7406700" cy="38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" sz="2400"/>
              <a:t>קלה לשימוש</a:t>
            </a:r>
            <a:endParaRPr b="1"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תוכנה פשוטה - אין המון אפשרויות, אין התקנות מסובכות</a:t>
            </a:r>
            <a:endParaRPr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כמה לחיצות - ואפשר להתחיל</a:t>
            </a:r>
            <a:endParaRPr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יציבה </a:t>
            </a:r>
            <a:r>
              <a:rPr b="1" lang="en" sz="2400"/>
              <a:t>מאוד</a:t>
            </a:r>
            <a:endParaRPr b="1"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מתחברת בקלות לכלים אחרים</a:t>
            </a:r>
            <a:endParaRPr sz="2400"/>
          </a:p>
        </p:txBody>
      </p:sp>
      <p:pic>
        <p:nvPicPr>
          <p:cNvPr id="181" name="Google Shape;18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0"/>
            <a:ext cx="2564925" cy="98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9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החסרונות </a:t>
            </a:r>
            <a:r>
              <a:rPr b="1" lang="en"/>
              <a:t>לעולם החינוך</a:t>
            </a:r>
            <a:endParaRPr b="1"/>
          </a:p>
        </p:txBody>
      </p:sp>
      <p:sp>
        <p:nvSpPr>
          <p:cNvPr id="187" name="Google Shape;187;p29"/>
          <p:cNvSpPr txBox="1"/>
          <p:nvPr>
            <p:ph idx="1" type="body"/>
          </p:nvPr>
        </p:nvSpPr>
        <p:spPr>
          <a:xfrm>
            <a:off x="949725" y="1482100"/>
            <a:ext cx="7406700" cy="38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לא כלי טכנולוגי שפותח לחינוך - כלי עסקי </a:t>
            </a:r>
            <a:endParaRPr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לא חלמו על ZoomBombing</a:t>
            </a:r>
            <a:endParaRPr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רק פלטפורמה - המחיר של הפשטות</a:t>
            </a:r>
            <a:endParaRPr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חסרים כלים לניהול כיתה - חל שיפור!</a:t>
            </a:r>
            <a:endParaRPr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סוגיות של פרטיות - חל שיפור!</a:t>
            </a:r>
            <a:endParaRPr sz="2400"/>
          </a:p>
        </p:txBody>
      </p:sp>
      <p:pic>
        <p:nvPicPr>
          <p:cNvPr id="188" name="Google Shape;18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0"/>
            <a:ext cx="2564925" cy="9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679876"/>
            <a:ext cx="3268274" cy="1916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0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והכי חשוב</a:t>
            </a:r>
            <a:endParaRPr b="1"/>
          </a:p>
        </p:txBody>
      </p:sp>
      <p:sp>
        <p:nvSpPr>
          <p:cNvPr id="195" name="Google Shape;195;p30"/>
          <p:cNvSpPr txBox="1"/>
          <p:nvPr>
            <p:ph idx="1" type="body"/>
          </p:nvPr>
        </p:nvSpPr>
        <p:spPr>
          <a:xfrm>
            <a:off x="949725" y="1482100"/>
            <a:ext cx="7406700" cy="38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אף כלי טכנולוגי לא מסוגל:</a:t>
            </a:r>
            <a:endParaRPr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לגרום למורה להיות אפקטיבי יותר</a:t>
            </a:r>
            <a:endParaRPr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לגרום לתלמיד ללמוד יותר</a:t>
            </a:r>
            <a:endParaRPr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להפוך שיעור למוצלח בלחיצת כפתור</a:t>
            </a:r>
            <a:endParaRPr sz="2400"/>
          </a:p>
        </p:txBody>
      </p:sp>
      <p:pic>
        <p:nvPicPr>
          <p:cNvPr id="196" name="Google Shape;19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0"/>
            <a:ext cx="2564925" cy="9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908" y="1144122"/>
            <a:ext cx="2317117" cy="347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והכי חשוב</a:t>
            </a:r>
            <a:endParaRPr b="1"/>
          </a:p>
        </p:txBody>
      </p:sp>
      <p:sp>
        <p:nvSpPr>
          <p:cNvPr id="203" name="Google Shape;203;p31"/>
          <p:cNvSpPr txBox="1"/>
          <p:nvPr>
            <p:ph idx="1" type="body"/>
          </p:nvPr>
        </p:nvSpPr>
        <p:spPr>
          <a:xfrm>
            <a:off x="949725" y="1482100"/>
            <a:ext cx="7406700" cy="38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אף כלי טכנולוגי לא מסוגל:</a:t>
            </a:r>
            <a:endParaRPr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לגרום למורה להיות אפקטיבי יותר</a:t>
            </a:r>
            <a:endParaRPr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לגרום לתלמיד ללמוד יותר</a:t>
            </a:r>
            <a:endParaRPr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להפוך שיעור למוצלח בלחיצת כפתור</a:t>
            </a:r>
            <a:endParaRPr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לגרום לנו להיראות טוב יותר</a:t>
            </a:r>
            <a:endParaRPr sz="2400"/>
          </a:p>
        </p:txBody>
      </p:sp>
      <p:pic>
        <p:nvPicPr>
          <p:cNvPr id="204" name="Google Shape;20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0"/>
            <a:ext cx="2564925" cy="9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908" y="1144122"/>
            <a:ext cx="2317117" cy="347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4"/>
          <p:cNvSpPr txBox="1"/>
          <p:nvPr>
            <p:ph type="ctrTitle"/>
          </p:nvPr>
        </p:nvSpPr>
        <p:spPr>
          <a:xfrm>
            <a:off x="1449275" y="1000725"/>
            <a:ext cx="63333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Zoom למתקדמים</a:t>
            </a:r>
            <a:endParaRPr b="1"/>
          </a:p>
        </p:txBody>
      </p:sp>
      <p:sp>
        <p:nvSpPr>
          <p:cNvPr id="80" name="Google Shape;80;p14"/>
          <p:cNvSpPr txBox="1"/>
          <p:nvPr>
            <p:ph idx="1" type="subTitle"/>
          </p:nvPr>
        </p:nvSpPr>
        <p:spPr>
          <a:xfrm>
            <a:off x="1680302" y="3049450"/>
            <a:ext cx="57834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עמוס רבן, מדריך היסטוריה דיגיטלית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amosraban@gmail.com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2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והכי חשוב</a:t>
            </a:r>
            <a:endParaRPr b="1"/>
          </a:p>
        </p:txBody>
      </p:sp>
      <p:sp>
        <p:nvSpPr>
          <p:cNvPr id="211" name="Google Shape;211;p32"/>
          <p:cNvSpPr txBox="1"/>
          <p:nvPr>
            <p:ph idx="1" type="body"/>
          </p:nvPr>
        </p:nvSpPr>
        <p:spPr>
          <a:xfrm>
            <a:off x="949725" y="1482100"/>
            <a:ext cx="7406700" cy="38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אף כלי טכנולוגי לא מסוגל:</a:t>
            </a:r>
            <a:endParaRPr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לגרום למורה להיות אפקטיבי יותר</a:t>
            </a:r>
            <a:endParaRPr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לגרום לתלמיד ללמוד יותר</a:t>
            </a:r>
            <a:endParaRPr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להפוך שיעור למוצלח בלחיצת כפתור</a:t>
            </a:r>
            <a:endParaRPr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לגרום לנו להיראות טוב יותר</a:t>
            </a:r>
            <a:br>
              <a:rPr lang="en" sz="2400"/>
            </a:br>
            <a:r>
              <a:rPr lang="en" sz="1800"/>
              <a:t>(האמת ש-Zoom יכול...)</a:t>
            </a:r>
            <a:endParaRPr sz="1800"/>
          </a:p>
        </p:txBody>
      </p:sp>
      <p:pic>
        <p:nvPicPr>
          <p:cNvPr id="212" name="Google Shape;21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0"/>
            <a:ext cx="2564925" cy="9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908" y="1144122"/>
            <a:ext cx="2317117" cy="34756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4" name="Google Shape;214;p32"/>
          <p:cNvCxnSpPr/>
          <p:nvPr/>
        </p:nvCxnSpPr>
        <p:spPr>
          <a:xfrm>
            <a:off x="4260950" y="3965850"/>
            <a:ext cx="3117300" cy="34500"/>
          </a:xfrm>
          <a:prstGeom prst="straightConnector1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3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והכי חשוב</a:t>
            </a:r>
            <a:endParaRPr b="1"/>
          </a:p>
        </p:txBody>
      </p:sp>
      <p:sp>
        <p:nvSpPr>
          <p:cNvPr id="220" name="Google Shape;220;p33"/>
          <p:cNvSpPr txBox="1"/>
          <p:nvPr>
            <p:ph idx="1" type="body"/>
          </p:nvPr>
        </p:nvSpPr>
        <p:spPr>
          <a:xfrm>
            <a:off x="949725" y="1482100"/>
            <a:ext cx="7406700" cy="38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אין פתרונות קסם!</a:t>
            </a:r>
            <a:endParaRPr sz="2400"/>
          </a:p>
          <a:p>
            <a:pPr indent="0" lvl="0" marL="0" rtl="1" algn="r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-381000" lvl="0" marL="457200" marR="0" rtl="1" algn="r">
              <a:lnSpc>
                <a:spcPct val="150000"/>
              </a:lnSpc>
              <a:spcBef>
                <a:spcPts val="16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המפתח להוראה אפקטיבית מרחוק הוא המורה</a:t>
            </a:r>
            <a:br>
              <a:rPr lang="en" sz="2400"/>
            </a:br>
            <a:r>
              <a:rPr lang="en" sz="2400"/>
              <a:t>ולא הטכנולוגיה</a:t>
            </a:r>
            <a:endParaRPr sz="2400"/>
          </a:p>
        </p:txBody>
      </p:sp>
      <p:pic>
        <p:nvPicPr>
          <p:cNvPr id="221" name="Google Shape;221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0"/>
            <a:ext cx="2564925" cy="9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3908" y="1144122"/>
            <a:ext cx="2317117" cy="347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34"/>
          <p:cNvSpPr txBox="1"/>
          <p:nvPr>
            <p:ph type="ctrTitle"/>
          </p:nvPr>
        </p:nvSpPr>
        <p:spPr>
          <a:xfrm>
            <a:off x="499450" y="1464875"/>
            <a:ext cx="73176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חלק שני:</a:t>
            </a:r>
            <a:br>
              <a:rPr b="1" lang="en"/>
            </a:br>
            <a:r>
              <a:rPr b="1" lang="en"/>
              <a:t>זום זום זום - יוצאים לדרך:</a:t>
            </a:r>
            <a:br>
              <a:rPr b="1" lang="en"/>
            </a:br>
            <a:r>
              <a:rPr b="1" lang="en"/>
              <a:t>טיפים, שטיקים וטריקים</a:t>
            </a:r>
            <a:endParaRPr b="1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מה נלמד בשיעור? </a:t>
            </a:r>
            <a:endParaRPr b="1"/>
          </a:p>
        </p:txBody>
      </p:sp>
      <p:sp>
        <p:nvSpPr>
          <p:cNvPr id="233" name="Google Shape;233;p35"/>
          <p:cNvSpPr txBox="1"/>
          <p:nvPr>
            <p:ph idx="1" type="body"/>
          </p:nvPr>
        </p:nvSpPr>
        <p:spPr>
          <a:xfrm>
            <a:off x="1919550" y="1499400"/>
            <a:ext cx="5363100" cy="327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הדרך להיות המאסטר/ית של ה-Zoom:</a:t>
            </a:r>
            <a:endParaRPr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ניהול למידה מתקדם</a:t>
            </a:r>
            <a:endParaRPr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ניהול למידה בקבוצות</a:t>
            </a:r>
            <a:endParaRPr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ניהול הקלטות</a:t>
            </a:r>
            <a:endParaRPr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ניהול שידור חי</a:t>
            </a:r>
            <a:endParaRPr sz="2400"/>
          </a:p>
        </p:txBody>
      </p:sp>
      <p:pic>
        <p:nvPicPr>
          <p:cNvPr id="234" name="Google Shape;23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0"/>
            <a:ext cx="2110050" cy="81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ניהול למידה מתקדם - תזכורת</a:t>
            </a:r>
            <a:endParaRPr b="1"/>
          </a:p>
        </p:txBody>
      </p:sp>
      <p:sp>
        <p:nvSpPr>
          <p:cNvPr id="240" name="Google Shape;240;p36"/>
          <p:cNvSpPr txBox="1"/>
          <p:nvPr>
            <p:ph idx="1" type="body"/>
          </p:nvPr>
        </p:nvSpPr>
        <p:spPr>
          <a:xfrm>
            <a:off x="-171800" y="1187675"/>
            <a:ext cx="7714200" cy="38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" sz="2400"/>
              <a:t>כמו בכיתה</a:t>
            </a:r>
            <a:r>
              <a:rPr lang="en" sz="2400"/>
              <a:t> - יש תפקידים - יש מורה ויש תלמידים/תלמידות</a:t>
            </a:r>
            <a:endParaRPr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" sz="2400"/>
              <a:t>כמו בכיתה</a:t>
            </a:r>
            <a:r>
              <a:rPr lang="en" sz="2400"/>
              <a:t> - צורת הלמידה נקבעת על ידי המורה</a:t>
            </a:r>
            <a:endParaRPr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" sz="2400"/>
              <a:t>כמו בכיתה </a:t>
            </a:r>
            <a:r>
              <a:rPr lang="en" sz="2400"/>
              <a:t>- המרחק בין דמוקרטיה לאנרכיה מתקצר</a:t>
            </a:r>
            <a:br>
              <a:rPr lang="en" sz="2400"/>
            </a:br>
            <a:r>
              <a:rPr lang="en" sz="2400"/>
              <a:t>אם אין חוזה למידה ברור ומטרה פדגוגית ברורה</a:t>
            </a:r>
            <a:endParaRPr sz="2400"/>
          </a:p>
          <a:p>
            <a:pPr indent="0" lvl="0" marL="0" rtl="1" algn="r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2400"/>
          </a:p>
        </p:txBody>
      </p:sp>
      <p:pic>
        <p:nvPicPr>
          <p:cNvPr id="241" name="Google Shape;24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0"/>
            <a:ext cx="2110050" cy="81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7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ניהול למידה מתקדם - תזכורת</a:t>
            </a:r>
            <a:endParaRPr b="1"/>
          </a:p>
        </p:txBody>
      </p:sp>
      <p:sp>
        <p:nvSpPr>
          <p:cNvPr id="247" name="Google Shape;247;p37"/>
          <p:cNvSpPr txBox="1"/>
          <p:nvPr>
            <p:ph idx="1" type="body"/>
          </p:nvPr>
        </p:nvSpPr>
        <p:spPr>
          <a:xfrm>
            <a:off x="-171800" y="1187675"/>
            <a:ext cx="7714200" cy="38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1" algn="r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/>
              <a:t>אל תעבירו אחריות לטכנולוגיה - נהלו את הלמידה!</a:t>
            </a:r>
            <a:endParaRPr sz="2400"/>
          </a:p>
        </p:txBody>
      </p:sp>
      <p:pic>
        <p:nvPicPr>
          <p:cNvPr id="248" name="Google Shape;24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0"/>
            <a:ext cx="2110050" cy="81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42900" y="1930929"/>
            <a:ext cx="2110050" cy="2819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8"/>
          <p:cNvSpPr txBox="1"/>
          <p:nvPr>
            <p:ph type="title"/>
          </p:nvPr>
        </p:nvSpPr>
        <p:spPr>
          <a:xfrm>
            <a:off x="6165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ניהול למידה מתקדם - בידיים שלכם/ן! </a:t>
            </a:r>
            <a:endParaRPr b="1"/>
          </a:p>
        </p:txBody>
      </p:sp>
      <p:sp>
        <p:nvSpPr>
          <p:cNvPr id="255" name="Google Shape;255;p38"/>
          <p:cNvSpPr txBox="1"/>
          <p:nvPr>
            <p:ph idx="1" type="body"/>
          </p:nvPr>
        </p:nvSpPr>
        <p:spPr>
          <a:xfrm>
            <a:off x="-171800" y="1187675"/>
            <a:ext cx="7714200" cy="38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1" algn="r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/>
              <a:t>אל תעבירו אחריות לטכנולוגיה - נהלו את הלמידה!</a:t>
            </a:r>
            <a:endParaRPr sz="2400"/>
          </a:p>
        </p:txBody>
      </p:sp>
      <p:pic>
        <p:nvPicPr>
          <p:cNvPr id="256" name="Google Shape;25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0"/>
            <a:ext cx="2110050" cy="81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34600" y="2232475"/>
            <a:ext cx="2288774" cy="128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66900" y="2012401"/>
            <a:ext cx="1438750" cy="215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39"/>
          <p:cNvSpPr txBox="1"/>
          <p:nvPr>
            <p:ph type="title"/>
          </p:nvPr>
        </p:nvSpPr>
        <p:spPr>
          <a:xfrm>
            <a:off x="387900" y="3056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ניהול למידה מתקדם - בהגדרות</a:t>
            </a:r>
            <a:endParaRPr b="1"/>
          </a:p>
        </p:txBody>
      </p:sp>
      <p:pic>
        <p:nvPicPr>
          <p:cNvPr id="264" name="Google Shape;26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0"/>
            <a:ext cx="2110050" cy="811550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9"/>
          <p:cNvSpPr txBox="1"/>
          <p:nvPr>
            <p:ph idx="1" type="body"/>
          </p:nvPr>
        </p:nvSpPr>
        <p:spPr>
          <a:xfrm>
            <a:off x="533400" y="991725"/>
            <a:ext cx="7714200" cy="38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1" algn="r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200"/>
              <a:t>כל שינוי שתרצו שיהפוך קבוע - דרך מסך ההגדרות בתוכנה או באתר</a:t>
            </a:r>
            <a:endParaRPr sz="2200"/>
          </a:p>
        </p:txBody>
      </p:sp>
      <p:pic>
        <p:nvPicPr>
          <p:cNvPr id="266" name="Google Shape;266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46375" y="1565275"/>
            <a:ext cx="4798048" cy="311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4013" y="1144125"/>
            <a:ext cx="8795966" cy="3694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" y="0"/>
            <a:ext cx="2110050" cy="81155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40"/>
          <p:cNvSpPr txBox="1"/>
          <p:nvPr>
            <p:ph type="title"/>
          </p:nvPr>
        </p:nvSpPr>
        <p:spPr>
          <a:xfrm>
            <a:off x="387900" y="3056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ניהול למידה מתקדם - בהגדרות</a:t>
            </a:r>
            <a:endParaRPr b="1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ניהול למידה מתקדם</a:t>
            </a:r>
            <a:endParaRPr b="1"/>
          </a:p>
        </p:txBody>
      </p:sp>
      <p:sp>
        <p:nvSpPr>
          <p:cNvPr id="279" name="Google Shape;279;p41"/>
          <p:cNvSpPr txBox="1"/>
          <p:nvPr>
            <p:ph idx="1" type="body"/>
          </p:nvPr>
        </p:nvSpPr>
        <p:spPr>
          <a:xfrm>
            <a:off x="579275" y="1105575"/>
            <a:ext cx="7331100" cy="327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נעילה קבועה של סביבת הלמידה למניעת הטרדות ובריונות</a:t>
            </a:r>
            <a:endParaRPr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חסימת שיתוף המסך וכתיבה על המסך</a:t>
            </a:r>
            <a:endParaRPr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חסימת מיקרופונים</a:t>
            </a:r>
            <a:endParaRPr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חסימת שינוי שם</a:t>
            </a:r>
            <a:endParaRPr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חסימת הצ'אט הכללי/פרטי</a:t>
            </a:r>
            <a:endParaRPr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חדר המתנה וסיסמה</a:t>
            </a:r>
            <a:endParaRPr sz="2400"/>
          </a:p>
        </p:txBody>
      </p:sp>
      <p:pic>
        <p:nvPicPr>
          <p:cNvPr id="280" name="Google Shape;280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0"/>
            <a:ext cx="2110050" cy="81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5650" y="2226726"/>
            <a:ext cx="1438750" cy="215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מה נלמד בשיעור?</a:t>
            </a:r>
            <a:endParaRPr b="1"/>
          </a:p>
        </p:txBody>
      </p:sp>
      <p:sp>
        <p:nvSpPr>
          <p:cNvPr id="86" name="Google Shape;86;p15"/>
          <p:cNvSpPr txBox="1"/>
          <p:nvPr>
            <p:ph idx="1" type="body"/>
          </p:nvPr>
        </p:nvSpPr>
        <p:spPr>
          <a:xfrm>
            <a:off x="-171800" y="1187675"/>
            <a:ext cx="7714200" cy="38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1" algn="r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" sz="2400"/>
              <a:t>חלק ראשון: </a:t>
            </a:r>
            <a:r>
              <a:rPr lang="en" sz="2400"/>
              <a:t>למה דווקא Zoom?</a:t>
            </a:r>
            <a:endParaRPr sz="2400"/>
          </a:p>
          <a:p>
            <a:pPr indent="-381000" lvl="0" marL="457200" rtl="1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" sz="2400"/>
              <a:t>חלק שני:</a:t>
            </a:r>
            <a:r>
              <a:rPr lang="en" sz="2400"/>
              <a:t> מדריך למתקדמים ב-Zoom: טיפים, טריקים ושטיקים</a:t>
            </a:r>
            <a:endParaRPr sz="2400"/>
          </a:p>
          <a:p>
            <a:pPr indent="457200" lvl="0" marL="914400" rtl="1" algn="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400"/>
              <a:t>   לניהול הוראה אפקטיבית מרחוק</a:t>
            </a:r>
            <a:endParaRPr sz="24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2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ניהול למידה מתקדם</a:t>
            </a:r>
            <a:endParaRPr b="1"/>
          </a:p>
        </p:txBody>
      </p:sp>
      <p:sp>
        <p:nvSpPr>
          <p:cNvPr id="287" name="Google Shape;287;p42"/>
          <p:cNvSpPr txBox="1"/>
          <p:nvPr>
            <p:ph idx="1" type="body"/>
          </p:nvPr>
        </p:nvSpPr>
        <p:spPr>
          <a:xfrm>
            <a:off x="579275" y="1105575"/>
            <a:ext cx="7331100" cy="327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1" algn="r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/>
              <a:t>נעילה קבועה של סביבת הלמידה למניעת הטרדות ובריונות</a:t>
            </a:r>
            <a:endParaRPr sz="2400"/>
          </a:p>
        </p:txBody>
      </p:sp>
      <p:pic>
        <p:nvPicPr>
          <p:cNvPr id="288" name="Google Shape;28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0"/>
            <a:ext cx="2110050" cy="811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7700" y="1729350"/>
            <a:ext cx="6834249" cy="300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3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ניהול למידה בקבוצות</a:t>
            </a:r>
            <a:endParaRPr b="1"/>
          </a:p>
        </p:txBody>
      </p:sp>
      <p:sp>
        <p:nvSpPr>
          <p:cNvPr id="295" name="Google Shape;295;p43"/>
          <p:cNvSpPr txBox="1"/>
          <p:nvPr>
            <p:ph idx="1" type="body"/>
          </p:nvPr>
        </p:nvSpPr>
        <p:spPr>
          <a:xfrm>
            <a:off x="1209500" y="1499400"/>
            <a:ext cx="6073200" cy="327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לשיעור סינכרוני</a:t>
            </a:r>
            <a:endParaRPr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מאפשר חלוקה של המשתתפים לקבוצות</a:t>
            </a:r>
            <a:endParaRPr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בכל קבוצה - המורה יכול להיכנס ולהשתתף</a:t>
            </a:r>
            <a:endParaRPr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בכל קבוצה - יש אפשרות לדיאלוג ושיתוף מסך</a:t>
            </a:r>
            <a:endParaRPr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בסיום - חזרה למליאה</a:t>
            </a:r>
            <a:endParaRPr sz="2400"/>
          </a:p>
        </p:txBody>
      </p:sp>
      <p:pic>
        <p:nvPicPr>
          <p:cNvPr id="296" name="Google Shape;296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0"/>
            <a:ext cx="2564925" cy="98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ניהול למידה בקבוצות</a:t>
            </a:r>
            <a:endParaRPr b="1"/>
          </a:p>
        </p:txBody>
      </p:sp>
      <p:pic>
        <p:nvPicPr>
          <p:cNvPr id="302" name="Google Shape;30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0"/>
            <a:ext cx="2564925" cy="9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985400"/>
            <a:ext cx="8839200" cy="17649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5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ניהול למידה בקבוצות</a:t>
            </a:r>
            <a:endParaRPr b="1"/>
          </a:p>
        </p:txBody>
      </p:sp>
      <p:pic>
        <p:nvPicPr>
          <p:cNvPr id="309" name="Google Shape;309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0"/>
            <a:ext cx="2564925" cy="9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54575" y="1281225"/>
            <a:ext cx="6467475" cy="78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95768" y="2280475"/>
            <a:ext cx="4385082" cy="2463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6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ניהול למידה בקבוצות</a:t>
            </a:r>
            <a:endParaRPr b="1"/>
          </a:p>
        </p:txBody>
      </p:sp>
      <p:pic>
        <p:nvPicPr>
          <p:cNvPr id="317" name="Google Shape;31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0"/>
            <a:ext cx="2564925" cy="9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92200" y="1241875"/>
            <a:ext cx="4759599" cy="3504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7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ניהול הקלטות</a:t>
            </a:r>
            <a:endParaRPr b="1"/>
          </a:p>
        </p:txBody>
      </p:sp>
      <p:sp>
        <p:nvSpPr>
          <p:cNvPr id="324" name="Google Shape;324;p47"/>
          <p:cNvSpPr txBox="1"/>
          <p:nvPr>
            <p:ph idx="1" type="body"/>
          </p:nvPr>
        </p:nvSpPr>
        <p:spPr>
          <a:xfrm>
            <a:off x="150625" y="1194600"/>
            <a:ext cx="7132200" cy="277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להקלטת שיעור סינכרוני</a:t>
            </a:r>
            <a:endParaRPr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להכנת שיעור א-סינכרוני ללא משתתפים</a:t>
            </a:r>
            <a:endParaRPr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אין הגבלה להקלטות במחשב</a:t>
            </a:r>
            <a:endParaRPr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ניתן להעלות הקלטות לענן פרטי / YouTube לצפייה חופשית</a:t>
            </a:r>
            <a:endParaRPr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הקלטה מקומית - חינם; הקלטה בענן - בתשלום</a:t>
            </a:r>
            <a:endParaRPr sz="2400"/>
          </a:p>
        </p:txBody>
      </p:sp>
      <p:pic>
        <p:nvPicPr>
          <p:cNvPr id="325" name="Google Shape;32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0"/>
            <a:ext cx="2564925" cy="98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8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ניהול הקלטות</a:t>
            </a:r>
            <a:endParaRPr b="1"/>
          </a:p>
        </p:txBody>
      </p:sp>
      <p:pic>
        <p:nvPicPr>
          <p:cNvPr id="331" name="Google Shape;33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0"/>
            <a:ext cx="2564925" cy="9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13575" y="1144125"/>
            <a:ext cx="5291616" cy="358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9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ניהול הקלטות</a:t>
            </a:r>
            <a:endParaRPr b="1"/>
          </a:p>
        </p:txBody>
      </p:sp>
      <p:pic>
        <p:nvPicPr>
          <p:cNvPr id="338" name="Google Shape;338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0"/>
            <a:ext cx="2564925" cy="9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91350" y="1373075"/>
            <a:ext cx="5543550" cy="67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86200" y="2283525"/>
            <a:ext cx="6124575" cy="65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49"/>
          <p:cNvPicPr preferRelativeResize="0"/>
          <p:nvPr/>
        </p:nvPicPr>
        <p:blipFill rotWithShape="1">
          <a:blip r:embed="rId6">
            <a:alphaModFix/>
          </a:blip>
          <a:srcRect b="0" l="9316" r="27051" t="43484"/>
          <a:stretch/>
        </p:blipFill>
        <p:spPr>
          <a:xfrm>
            <a:off x="1252825" y="3154700"/>
            <a:ext cx="3494194" cy="174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50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ניהול הקלטות</a:t>
            </a:r>
            <a:endParaRPr b="1"/>
          </a:p>
        </p:txBody>
      </p:sp>
      <p:pic>
        <p:nvPicPr>
          <p:cNvPr id="347" name="Google Shape;347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0"/>
            <a:ext cx="2564925" cy="9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5850" y="1587400"/>
            <a:ext cx="6972300" cy="289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1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ניהול שידור חי לאינטרנט</a:t>
            </a:r>
            <a:endParaRPr b="1"/>
          </a:p>
        </p:txBody>
      </p:sp>
      <p:sp>
        <p:nvSpPr>
          <p:cNvPr id="354" name="Google Shape;354;p51"/>
          <p:cNvSpPr txBox="1"/>
          <p:nvPr>
            <p:ph idx="1" type="body"/>
          </p:nvPr>
        </p:nvSpPr>
        <p:spPr>
          <a:xfrm>
            <a:off x="1209500" y="1194600"/>
            <a:ext cx="6073200" cy="277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סביבה </a:t>
            </a:r>
            <a:r>
              <a:rPr b="1" lang="en" sz="2400"/>
              <a:t>סגורה </a:t>
            </a:r>
            <a:r>
              <a:rPr lang="en" sz="2400"/>
              <a:t>- ללמידה כיתתית ומזוהה</a:t>
            </a:r>
            <a:endParaRPr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סביבה </a:t>
            </a:r>
            <a:r>
              <a:rPr b="1" lang="en" sz="2400"/>
              <a:t>פתוחה </a:t>
            </a:r>
            <a:r>
              <a:rPr lang="en" sz="2400"/>
              <a:t>- ללמידה קהילתית ופתוחה</a:t>
            </a:r>
            <a:endParaRPr sz="2400"/>
          </a:p>
        </p:txBody>
      </p:sp>
      <p:pic>
        <p:nvPicPr>
          <p:cNvPr id="355" name="Google Shape;355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0"/>
            <a:ext cx="2564925" cy="98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/>
          <p:nvPr>
            <p:ph type="ctrTitle"/>
          </p:nvPr>
        </p:nvSpPr>
        <p:spPr>
          <a:xfrm>
            <a:off x="499450" y="1312475"/>
            <a:ext cx="7317600" cy="1457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חלק ראשון:</a:t>
            </a:r>
            <a:br>
              <a:rPr b="1" lang="en"/>
            </a:br>
            <a:r>
              <a:rPr b="1" lang="en"/>
              <a:t>למה דווקא Zoom?</a:t>
            </a:r>
            <a:endParaRPr b="1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2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ניהול שידור חי לאינטרנט</a:t>
            </a:r>
            <a:endParaRPr b="1"/>
          </a:p>
        </p:txBody>
      </p:sp>
      <p:pic>
        <p:nvPicPr>
          <p:cNvPr id="361" name="Google Shape;361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0"/>
            <a:ext cx="2564925" cy="9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597857"/>
            <a:ext cx="9144000" cy="19477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53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ניהול שידור חי לאינטרנט</a:t>
            </a:r>
            <a:endParaRPr b="1"/>
          </a:p>
        </p:txBody>
      </p:sp>
      <p:pic>
        <p:nvPicPr>
          <p:cNvPr id="368" name="Google Shape;368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0"/>
            <a:ext cx="2564925" cy="9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53"/>
          <p:cNvPicPr preferRelativeResize="0"/>
          <p:nvPr/>
        </p:nvPicPr>
        <p:blipFill rotWithShape="1">
          <a:blip r:embed="rId4">
            <a:alphaModFix/>
          </a:blip>
          <a:srcRect b="4158" l="19548" r="25450" t="79267"/>
          <a:stretch/>
        </p:blipFill>
        <p:spPr>
          <a:xfrm>
            <a:off x="319000" y="1592024"/>
            <a:ext cx="7767298" cy="1316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54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ניהול שידור חי לאינטרנט</a:t>
            </a:r>
            <a:endParaRPr b="1"/>
          </a:p>
        </p:txBody>
      </p:sp>
      <p:pic>
        <p:nvPicPr>
          <p:cNvPr id="375" name="Google Shape;375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0"/>
            <a:ext cx="2564925" cy="9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48800" y="1377725"/>
            <a:ext cx="4046400" cy="310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55"/>
          <p:cNvSpPr txBox="1"/>
          <p:nvPr>
            <p:ph type="title"/>
          </p:nvPr>
        </p:nvSpPr>
        <p:spPr>
          <a:xfrm>
            <a:off x="6927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איך להיראות טוב יותר במצלמה?</a:t>
            </a:r>
            <a:endParaRPr b="1"/>
          </a:p>
        </p:txBody>
      </p:sp>
      <p:pic>
        <p:nvPicPr>
          <p:cNvPr id="382" name="Google Shape;382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" y="0"/>
            <a:ext cx="2564925" cy="98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30525" y="1144125"/>
            <a:ext cx="5499253" cy="369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56"/>
          <p:cNvSpPr txBox="1"/>
          <p:nvPr>
            <p:ph type="title"/>
          </p:nvPr>
        </p:nvSpPr>
        <p:spPr>
          <a:xfrm>
            <a:off x="387900" y="3056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לסיכום ניהול ה-Zoom</a:t>
            </a:r>
            <a:endParaRPr b="1"/>
          </a:p>
        </p:txBody>
      </p:sp>
      <p:pic>
        <p:nvPicPr>
          <p:cNvPr id="389" name="Google Shape;389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0"/>
            <a:ext cx="2110050" cy="811550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56"/>
          <p:cNvSpPr txBox="1"/>
          <p:nvPr>
            <p:ph idx="1" type="body"/>
          </p:nvPr>
        </p:nvSpPr>
        <p:spPr>
          <a:xfrm>
            <a:off x="0" y="991725"/>
            <a:ext cx="7714200" cy="38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1" algn="r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200"/>
              <a:t>כל שינוי שתרצו שיהפוך קבוע - דרך מסך ההגדרות בתוכנה</a:t>
            </a:r>
            <a:endParaRPr sz="2200"/>
          </a:p>
        </p:txBody>
      </p:sp>
      <p:pic>
        <p:nvPicPr>
          <p:cNvPr id="391" name="Google Shape;391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46375" y="1565275"/>
            <a:ext cx="4798048" cy="3112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57"/>
          <p:cNvSpPr txBox="1"/>
          <p:nvPr>
            <p:ph type="title"/>
          </p:nvPr>
        </p:nvSpPr>
        <p:spPr>
          <a:xfrm>
            <a:off x="387900" y="3056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לסיכום ניהול ה-Zoom</a:t>
            </a:r>
            <a:endParaRPr b="1"/>
          </a:p>
        </p:txBody>
      </p:sp>
      <p:pic>
        <p:nvPicPr>
          <p:cNvPr id="397" name="Google Shape;397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0"/>
            <a:ext cx="2110050" cy="811550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57"/>
          <p:cNvSpPr txBox="1"/>
          <p:nvPr>
            <p:ph idx="1" type="body"/>
          </p:nvPr>
        </p:nvSpPr>
        <p:spPr>
          <a:xfrm>
            <a:off x="2560325" y="1078325"/>
            <a:ext cx="3768300" cy="38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1" algn="r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200"/>
              <a:t>ומה שאין בתוכנה - יש באתר</a:t>
            </a:r>
            <a:endParaRPr sz="2200"/>
          </a:p>
        </p:txBody>
      </p:sp>
      <p:pic>
        <p:nvPicPr>
          <p:cNvPr id="399" name="Google Shape;399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675" y="1835725"/>
            <a:ext cx="7542525" cy="243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58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נסכם</a:t>
            </a:r>
            <a:endParaRPr b="1"/>
          </a:p>
        </p:txBody>
      </p:sp>
      <p:sp>
        <p:nvSpPr>
          <p:cNvPr id="405" name="Google Shape;405;p58"/>
          <p:cNvSpPr txBox="1"/>
          <p:nvPr>
            <p:ph idx="1" type="body"/>
          </p:nvPr>
        </p:nvSpPr>
        <p:spPr>
          <a:xfrm>
            <a:off x="92725" y="1144113"/>
            <a:ext cx="8240400" cy="170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השיעור שעברנו עכשיו </a:t>
            </a:r>
            <a:r>
              <a:rPr lang="en" sz="2400"/>
              <a:t>- שיעור למתקדמים ב-Zoom</a:t>
            </a:r>
            <a:endParaRPr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ולא לשכוח: פדגוגיה היא המלכה, הטכנולוגיה היא רק כלי</a:t>
            </a:r>
            <a:endParaRPr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תשאלו את גוגל אם Zoom יודע לעשות משהו..או אותי ;)</a:t>
            </a:r>
            <a:endParaRPr sz="2400"/>
          </a:p>
        </p:txBody>
      </p:sp>
      <p:pic>
        <p:nvPicPr>
          <p:cNvPr id="406" name="Google Shape;406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9649" y="3034775"/>
            <a:ext cx="3023476" cy="170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59"/>
          <p:cNvSpPr txBox="1"/>
          <p:nvPr>
            <p:ph type="title"/>
          </p:nvPr>
        </p:nvSpPr>
        <p:spPr>
          <a:xfrm>
            <a:off x="387888" y="160350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400"/>
              <a:t>נתראה בשיעור הבא!</a:t>
            </a:r>
            <a:endParaRPr b="1" sz="3400"/>
          </a:p>
        </p:txBody>
      </p:sp>
      <p:pic>
        <p:nvPicPr>
          <p:cNvPr id="412" name="Google Shape;41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6575" y="2116937"/>
            <a:ext cx="909626" cy="909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11650" y="1120963"/>
            <a:ext cx="3520676" cy="2343206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59"/>
          <p:cNvSpPr txBox="1"/>
          <p:nvPr>
            <p:ph idx="4294967295" type="subTitle"/>
          </p:nvPr>
        </p:nvSpPr>
        <p:spPr>
          <a:xfrm>
            <a:off x="2503506" y="3614525"/>
            <a:ext cx="4137000" cy="9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/>
              <a:t>עמוס רבן, מדריך היסטוריה דיגיטלית</a:t>
            </a:r>
            <a:br>
              <a:rPr lang="en" sz="2400"/>
            </a:br>
            <a:r>
              <a:rPr lang="en" sz="2400"/>
              <a:t>amosraban@gmail.com</a:t>
            </a:r>
            <a:endParaRPr sz="24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למה דווקא Zoom?</a:t>
            </a:r>
            <a:endParaRPr b="1"/>
          </a:p>
        </p:txBody>
      </p:sp>
      <p:sp>
        <p:nvSpPr>
          <p:cNvPr id="97" name="Google Shape;97;p17"/>
          <p:cNvSpPr txBox="1"/>
          <p:nvPr>
            <p:ph idx="1" type="body"/>
          </p:nvPr>
        </p:nvSpPr>
        <p:spPr>
          <a:xfrm>
            <a:off x="945675" y="1335900"/>
            <a:ext cx="7714200" cy="38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" sz="2400"/>
              <a:t>תזכורת: </a:t>
            </a:r>
            <a:r>
              <a:rPr b="1" lang="en" sz="2400"/>
              <a:t>פדגוגיה היא המלכה - טכנולוגיה היא רק האמצעי</a:t>
            </a:r>
            <a:endParaRPr sz="2400"/>
          </a:p>
        </p:txBody>
      </p:sp>
      <p:pic>
        <p:nvPicPr>
          <p:cNvPr id="98" name="Google Shape;9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350" y="1963768"/>
            <a:ext cx="3399149" cy="2266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8"/>
          <p:cNvSpPr txBox="1"/>
          <p:nvPr>
            <p:ph type="title"/>
          </p:nvPr>
        </p:nvSpPr>
        <p:spPr>
          <a:xfrm>
            <a:off x="387900" y="4580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למה דווקא Zoom?</a:t>
            </a:r>
            <a:endParaRPr b="1"/>
          </a:p>
        </p:txBody>
      </p:sp>
      <p:sp>
        <p:nvSpPr>
          <p:cNvPr id="104" name="Google Shape;104;p18"/>
          <p:cNvSpPr txBox="1"/>
          <p:nvPr>
            <p:ph idx="1" type="body"/>
          </p:nvPr>
        </p:nvSpPr>
        <p:spPr>
          <a:xfrm>
            <a:off x="945675" y="1335900"/>
            <a:ext cx="7714200" cy="380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b="1" lang="en" sz="2400"/>
              <a:t>תזכורת: פדגוגיה היא המלכה - טכנולוגיה היא רק האמצעי</a:t>
            </a:r>
            <a:endParaRPr b="1" sz="2400"/>
          </a:p>
          <a:p>
            <a:pPr indent="-381000" lvl="0" marL="4572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סוד ההצלחה של Zoom להוראה מרחוק</a:t>
            </a:r>
            <a:endParaRPr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b="1" lang="en" sz="2400"/>
              <a:t>היתרונות </a:t>
            </a:r>
            <a:r>
              <a:rPr lang="en" sz="2400"/>
              <a:t>לעולם החינוך</a:t>
            </a:r>
            <a:endParaRPr sz="2400"/>
          </a:p>
          <a:p>
            <a:pPr indent="-381000" lvl="1" marL="914400" rtl="1" algn="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b="1" lang="en" sz="2400"/>
              <a:t>החסרונות </a:t>
            </a:r>
            <a:r>
              <a:rPr lang="en" sz="2400"/>
              <a:t>לעולם החינוך</a:t>
            </a:r>
            <a:endParaRPr sz="2400"/>
          </a:p>
        </p:txBody>
      </p:sp>
      <p:pic>
        <p:nvPicPr>
          <p:cNvPr id="105" name="Google Shape;10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350" y="1963768"/>
            <a:ext cx="3399149" cy="2266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9"/>
          <p:cNvSpPr txBox="1"/>
          <p:nvPr>
            <p:ph type="title"/>
          </p:nvPr>
        </p:nvSpPr>
        <p:spPr>
          <a:xfrm>
            <a:off x="130975" y="610425"/>
            <a:ext cx="86250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פדגוגיה היא המלכה - טכנולוגיה היא רק האמצעי</a:t>
            </a:r>
            <a:endParaRPr b="1"/>
          </a:p>
        </p:txBody>
      </p:sp>
      <p:pic>
        <p:nvPicPr>
          <p:cNvPr id="111" name="Google Shape;111;p19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0700" y="1675825"/>
            <a:ext cx="2982575" cy="3015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0975" y="2065675"/>
            <a:ext cx="5395900" cy="24146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/>
          <p:nvPr>
            <p:ph type="title"/>
          </p:nvPr>
        </p:nvSpPr>
        <p:spPr>
          <a:xfrm>
            <a:off x="130975" y="610425"/>
            <a:ext cx="86250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למידה דיגיטלית איכותית ואפקטיבית:</a:t>
            </a:r>
            <a:br>
              <a:rPr b="1" lang="en"/>
            </a:br>
            <a:r>
              <a:rPr b="1" lang="en"/>
              <a:t>כשהטכנולוגיה משרתת את הפדגוגיה</a:t>
            </a:r>
            <a:endParaRPr b="1"/>
          </a:p>
        </p:txBody>
      </p:sp>
      <p:pic>
        <p:nvPicPr>
          <p:cNvPr id="118" name="Google Shape;118;p20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0700" y="1675825"/>
            <a:ext cx="2982575" cy="3015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0975" y="2065675"/>
            <a:ext cx="5395900" cy="24146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/>
          <p:nvPr>
            <p:ph type="title"/>
          </p:nvPr>
        </p:nvSpPr>
        <p:spPr>
          <a:xfrm>
            <a:off x="-251475" y="393725"/>
            <a:ext cx="83682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נשאל תחילה: מה אני רוצה לעשות?</a:t>
            </a:r>
            <a:endParaRPr b="1"/>
          </a:p>
        </p:txBody>
      </p:sp>
      <p:pic>
        <p:nvPicPr>
          <p:cNvPr id="125" name="Google Shape;12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7850" y="1648275"/>
            <a:ext cx="4725801" cy="295825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1"/>
          <p:cNvSpPr txBox="1"/>
          <p:nvPr>
            <p:ph type="title"/>
          </p:nvPr>
        </p:nvSpPr>
        <p:spPr>
          <a:xfrm>
            <a:off x="6514450" y="2742925"/>
            <a:ext cx="30864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למידה אפקטיבית</a:t>
            </a:r>
            <a:br>
              <a:rPr lang="en" sz="2800"/>
            </a:br>
            <a:r>
              <a:rPr lang="en" sz="2800"/>
              <a:t>מרחוק?</a:t>
            </a:r>
            <a:endParaRPr sz="2800"/>
          </a:p>
        </p:txBody>
      </p:sp>
      <p:sp>
        <p:nvSpPr>
          <p:cNvPr id="127" name="Google Shape;127;p21"/>
          <p:cNvSpPr txBox="1"/>
          <p:nvPr>
            <p:ph type="title"/>
          </p:nvPr>
        </p:nvSpPr>
        <p:spPr>
          <a:xfrm>
            <a:off x="-376875" y="2998675"/>
            <a:ext cx="3086400" cy="686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איך להחליף את</a:t>
            </a:r>
            <a:br>
              <a:rPr lang="en" sz="2800"/>
            </a:br>
            <a:r>
              <a:rPr lang="en" sz="2800"/>
              <a:t>הלמידה</a:t>
            </a:r>
            <a:br>
              <a:rPr lang="en" sz="2800"/>
            </a:br>
            <a:r>
              <a:rPr lang="en" sz="2800"/>
              <a:t>"פנים מול פנים"?</a:t>
            </a:r>
            <a:endParaRPr sz="28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