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Roboto Slab"/>
      <p:regular r:id="rId37"/>
      <p:bold r:id="rId38"/>
    </p:embeddedFont>
    <p:embeddedFont>
      <p:font typeface="Robo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6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Slab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regular.fntdata"/><Relationship Id="rId16" Type="http://schemas.openxmlformats.org/officeDocument/2006/relationships/slide" Target="slides/slide12.xml"/><Relationship Id="rId38" Type="http://schemas.openxmlformats.org/officeDocument/2006/relationships/font" Target="fonts/RobotoSlab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2646920a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2646920a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2bd687d2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2bd687d2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2bd687d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2bd687d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2bd687d2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2bd687d2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2bd687d2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2bd687d2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2646920a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2646920a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2646920a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2646920a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2bd687d2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2bd687d2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2646920a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2646920a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2646920a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2646920a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2646920a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2646920a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304cc3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304cc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2646920a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2646920a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2646920a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2646920a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2646920a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2646920a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2646920a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2646920a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2646920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2646920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2646920a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2646920a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2646920a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2646920a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2bd687d2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2bd687d2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2646920a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2646920a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2646920a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2646920a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2bd687d2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2bd687d2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2646920a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2646920a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2646920a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2646920a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2646920a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2646920a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2bd687d2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2bd687d2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2bd687d2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2bd687d2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e6e9dc3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e6e9dc3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2646920a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2646920a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2646920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2646920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2646920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2646920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0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4800525" y="49135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view.genial.ly/5e864db9fd5b4c0e19644b52/guide--2020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651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מרחוק</a:t>
            </a:r>
            <a:endParaRPr b="1"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-635800" y="1219875"/>
            <a:ext cx="8477100" cy="12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כל למידה שנעשית ממרחק - ללא מפגש פיזי בין מי שמלמד למי שלומד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הייתה קיימת הרבה לפני האינטרנט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יתרונות וחסרונות - רלוונטי גם היום!</a:t>
            </a:r>
            <a:endParaRPr sz="240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3208750"/>
            <a:ext cx="1637075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793" y="3208750"/>
            <a:ext cx="3372103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600" y="3251588"/>
            <a:ext cx="1230851" cy="155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מרחוק - יתרונות וחסרונות</a:t>
            </a:r>
            <a:endParaRPr b="1"/>
          </a:p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75000" y="1532325"/>
            <a:ext cx="8681100" cy="1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יתרונות: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הלומד במרכז - מאפשרת שליטה בקצב הלמידה, במקום ובזמן הלמידה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מאפשרת גיוון נושאי הלמידה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יכולה לצמצם פערים חברתיים - זולה יותר, כל אחד בכל מקום יכול ללמוד</a:t>
            </a:r>
            <a:endParaRPr sz="2400"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9975" y="3920725"/>
            <a:ext cx="925100" cy="9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366" y="3920725"/>
            <a:ext cx="2023108" cy="9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50" y="3920729"/>
            <a:ext cx="733976" cy="92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מרחוק - יתרונות וחסרונות</a:t>
            </a:r>
            <a:endParaRPr b="1"/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-1111125" y="1069200"/>
            <a:ext cx="8681100" cy="1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חסרונות</a:t>
            </a:r>
            <a:r>
              <a:rPr lang="en" sz="2400"/>
              <a:t>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קשה להתמיד - נשירה מאוד גבוהה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לא מותאמת לכל סוגי הלומדים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אין קשר אישי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פחות מאפשרת קשר למידה חברתית - למידת עמיתים מוגבלת</a:t>
            </a:r>
            <a:endParaRPr sz="2400"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9975" y="3920725"/>
            <a:ext cx="925100" cy="9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366" y="3920725"/>
            <a:ext cx="2023108" cy="9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50" y="3920729"/>
            <a:ext cx="733976" cy="92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מקוונת (Online)</a:t>
            </a:r>
            <a:endParaRPr b="1"/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238" y="1728325"/>
            <a:ext cx="3349584" cy="16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100" y="1757343"/>
            <a:ext cx="2470300" cy="156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319" y="1728325"/>
            <a:ext cx="2591506" cy="16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מקוונת (Online)</a:t>
            </a:r>
            <a:endParaRPr b="1"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238" y="3176125"/>
            <a:ext cx="3349584" cy="16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100" y="3205143"/>
            <a:ext cx="2470300" cy="156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319" y="3176125"/>
            <a:ext cx="2591506" cy="16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-635800" y="1219875"/>
            <a:ext cx="8477100" cy="12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למידה שנעשית ממרחק - ללא מפגש פיזי בין מי שמלמד למי שלומד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שילוב של שימוש במחשבים שונים ובאינטרנט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היתרונות והחסרונות של הלמידה מרחוק - נשמרים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1593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אז מה השתנה?</a:t>
            </a:r>
            <a:endParaRPr b="1"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500" y="1196502"/>
            <a:ext cx="2551549" cy="1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88" y="1912754"/>
            <a:ext cx="1703750" cy="281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50" y="2900075"/>
            <a:ext cx="2796775" cy="21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דיגיטלית</a:t>
            </a:r>
            <a:endParaRPr b="1"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278600" y="1067475"/>
            <a:ext cx="8776200" cy="16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כל למידה שנעשית באמצעים דיגיטליים (eLearning, Mobile Learning)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יכולה להתקיים גם </a:t>
            </a:r>
            <a:r>
              <a:rPr b="1" lang="en" sz="2400"/>
              <a:t>בכיתה </a:t>
            </a:r>
            <a:r>
              <a:rPr lang="en" sz="2400"/>
              <a:t>וגם </a:t>
            </a:r>
            <a:r>
              <a:rPr b="1" lang="en" sz="2400"/>
              <a:t>ללא כיתה </a:t>
            </a:r>
            <a:r>
              <a:rPr lang="en" sz="2400"/>
              <a:t>(כלומר, גם מקרוב וגם מרחוק)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עצם השימוש באמצעים דיגיטליים לא הופך את הלמידה לאפקטיבית יותר!</a:t>
            </a:r>
            <a:endParaRPr sz="2400"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38" y="3099925"/>
            <a:ext cx="3349584" cy="16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500" y="3128943"/>
            <a:ext cx="2470300" cy="156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719" y="3099925"/>
            <a:ext cx="2591506" cy="16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דיגיטלית איכותית ואפקטיבית:</a:t>
            </a:r>
            <a:br>
              <a:rPr b="1" lang="en"/>
            </a:br>
            <a:r>
              <a:rPr b="1" lang="en"/>
              <a:t>כשפדגוגיה, תוכן וטכנולוגיה נפגשים</a:t>
            </a:r>
            <a:endParaRPr b="1"/>
          </a:p>
        </p:txBody>
      </p:sp>
      <p:pic>
        <p:nvPicPr>
          <p:cNvPr id="195" name="Google Shape;195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-29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אמנם </a:t>
            </a:r>
            <a:r>
              <a:rPr b="1" lang="en"/>
              <a:t>דרכי ההוראה לא השתנו...אך יש חשיבות גדולה:</a:t>
            </a:r>
            <a:endParaRPr b="1"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700" y="1120302"/>
            <a:ext cx="2551549" cy="1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88" y="1912754"/>
            <a:ext cx="1703750" cy="281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50" y="2900075"/>
            <a:ext cx="2796775" cy="21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 txBox="1"/>
          <p:nvPr>
            <p:ph type="title"/>
          </p:nvPr>
        </p:nvSpPr>
        <p:spPr>
          <a:xfrm>
            <a:off x="5488775" y="32678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לקשר האישי</a:t>
            </a:r>
            <a:endParaRPr sz="2800"/>
          </a:p>
        </p:txBody>
      </p:sp>
      <p:sp>
        <p:nvSpPr>
          <p:cNvPr id="206" name="Google Shape;206;p30"/>
          <p:cNvSpPr txBox="1"/>
          <p:nvPr>
            <p:ph type="title"/>
          </p:nvPr>
        </p:nvSpPr>
        <p:spPr>
          <a:xfrm>
            <a:off x="2305150" y="1109188"/>
            <a:ext cx="2881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</a:t>
            </a:r>
            <a:r>
              <a:rPr lang="en" sz="2800"/>
              <a:t>ליווי בין השיעורים</a:t>
            </a:r>
            <a:endParaRPr sz="2800"/>
          </a:p>
        </p:txBody>
      </p:sp>
      <p:sp>
        <p:nvSpPr>
          <p:cNvPr id="207" name="Google Shape;207;p30"/>
          <p:cNvSpPr txBox="1"/>
          <p:nvPr>
            <p:ph type="title"/>
          </p:nvPr>
        </p:nvSpPr>
        <p:spPr>
          <a:xfrm>
            <a:off x="0" y="2074900"/>
            <a:ext cx="36018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לקשר עם הלומדים האחרים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-7086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מהו השילוב המוצלח בין למידה דיגיטלית ללמידה מרחוק? </a:t>
            </a:r>
            <a:endParaRPr b="1" sz="2700"/>
          </a:p>
        </p:txBody>
      </p:sp>
      <p:sp>
        <p:nvSpPr>
          <p:cNvPr id="213" name="Google Shape;213;p31"/>
          <p:cNvSpPr txBox="1"/>
          <p:nvPr>
            <p:ph type="title"/>
          </p:nvPr>
        </p:nvSpPr>
        <p:spPr>
          <a:xfrm>
            <a:off x="-762225" y="37501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מה הופך למידה דיגיטלית ולמידה מרחוק לאפקטיבית?</a:t>
            </a:r>
            <a:endParaRPr b="1" sz="2700"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300" y="1194275"/>
            <a:ext cx="4202900" cy="25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1449275" y="11531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מפת דרכים להוראה מרחוק:</a:t>
            </a:r>
            <a:endParaRPr b="1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העולם שמעבר לזום</a:t>
            </a:r>
            <a:endParaRPr b="1"/>
          </a:p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עמוס רבן, מדריך היסטוריה דיגיטלית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amosraban@gmail.com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51052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מעורבת (Blended)</a:t>
            </a:r>
            <a:endParaRPr b="1"/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דיגיטלית</a:t>
            </a:r>
            <a:br>
              <a:rPr lang="en" sz="2800"/>
            </a:br>
            <a:r>
              <a:rPr lang="en" sz="2800"/>
              <a:t>מרחוק</a:t>
            </a:r>
            <a:endParaRPr sz="2800"/>
          </a:p>
        </p:txBody>
      </p:sp>
      <p:sp>
        <p:nvSpPr>
          <p:cNvPr id="222" name="Google Shape;222;p32"/>
          <p:cNvSpPr txBox="1"/>
          <p:nvPr>
            <p:ph type="title"/>
          </p:nvPr>
        </p:nvSpPr>
        <p:spPr>
          <a:xfrm>
            <a:off x="-38880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</a:t>
            </a:r>
            <a:br>
              <a:rPr lang="en" sz="2800"/>
            </a:br>
            <a:r>
              <a:rPr lang="en" sz="2800"/>
              <a:t>"פנים מול פנים"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אתגר הקורונה ללמידה ה</a:t>
            </a:r>
            <a:r>
              <a:rPr b="1" lang="en"/>
              <a:t>מעורבת (Blended)</a:t>
            </a:r>
            <a:endParaRPr b="1"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דיגיטלית</a:t>
            </a:r>
            <a:br>
              <a:rPr lang="en" sz="2800"/>
            </a:br>
            <a:r>
              <a:rPr lang="en" sz="2800"/>
              <a:t>מרחוק</a:t>
            </a:r>
            <a:endParaRPr sz="2800"/>
          </a:p>
        </p:txBody>
      </p:sp>
      <p:sp>
        <p:nvSpPr>
          <p:cNvPr id="230" name="Google Shape;230;p33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זום ודומיו הם רק חלק מהפתרון!</a:t>
            </a:r>
            <a:endParaRPr b="1"/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700" y="1120302"/>
            <a:ext cx="2551549" cy="1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88" y="1912754"/>
            <a:ext cx="1703750" cy="281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50" y="2900075"/>
            <a:ext cx="2796775" cy="21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-225275" y="5794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עושים כשאין אפשרות לערב בין למידה בכיתה</a:t>
            </a:r>
            <a:br>
              <a:rPr b="1" lang="en"/>
            </a:br>
            <a:r>
              <a:rPr b="1" lang="en"/>
              <a:t>ללמידה דיגיטלית?</a:t>
            </a:r>
            <a:endParaRPr b="1"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4224350" y="1460825"/>
            <a:ext cx="4767300" cy="16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למידה דיגיטלית </a:t>
            </a:r>
            <a:r>
              <a:rPr b="1" lang="en" sz="2400"/>
              <a:t>אפקטיבית </a:t>
            </a:r>
            <a:r>
              <a:rPr lang="en" sz="2400"/>
              <a:t>מרחוק</a:t>
            </a:r>
            <a:endParaRPr sz="2400"/>
          </a:p>
          <a:p>
            <a:pPr indent="0" lvl="0" marL="0" rt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ללא האפשרות למפגשי "פנים מול פנים"</a:t>
            </a:r>
            <a:br>
              <a:rPr lang="en" sz="2400"/>
            </a:br>
            <a:r>
              <a:rPr b="1" lang="en" sz="3000"/>
              <a:t>=</a:t>
            </a:r>
            <a:endParaRPr b="1" sz="3000"/>
          </a:p>
          <a:p>
            <a:pPr indent="0" lvl="0" marL="0" rt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0" y="1869225"/>
            <a:ext cx="3925749" cy="22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idx="1" type="body"/>
          </p:nvPr>
        </p:nvSpPr>
        <p:spPr>
          <a:xfrm>
            <a:off x="4224350" y="1384625"/>
            <a:ext cx="4767300" cy="16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למידה דיגיטלית </a:t>
            </a:r>
            <a:r>
              <a:rPr b="1" lang="en" sz="2400"/>
              <a:t>אפקטיבית </a:t>
            </a:r>
            <a:r>
              <a:rPr lang="en" sz="2400"/>
              <a:t>מרחוק</a:t>
            </a:r>
            <a:endParaRPr sz="2400"/>
          </a:p>
          <a:p>
            <a:pPr indent="0" lvl="0" marL="0" rt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ללא האפשרות למפגשי "פנים מול פנים"</a:t>
            </a:r>
            <a:br>
              <a:rPr lang="en" sz="2400"/>
            </a:br>
            <a:r>
              <a:rPr b="1" lang="en" sz="3000"/>
              <a:t>=</a:t>
            </a:r>
            <a:endParaRPr b="1" sz="3000"/>
          </a:p>
          <a:p>
            <a:pPr indent="0" lvl="0" marL="0" rt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למידה </a:t>
            </a:r>
            <a:r>
              <a:rPr b="1" lang="en" sz="2400"/>
              <a:t>מעורבת דיגיטלית מלאה</a:t>
            </a:r>
            <a:br>
              <a:rPr b="1" lang="en" sz="2400"/>
            </a:br>
            <a:r>
              <a:rPr lang="en" sz="2400"/>
              <a:t>המשלבת את </a:t>
            </a:r>
            <a:r>
              <a:rPr b="1" lang="en" sz="2400"/>
              <a:t>יתרונות </a:t>
            </a:r>
            <a:r>
              <a:rPr lang="en" sz="2400"/>
              <a:t>הלמידה </a:t>
            </a:r>
            <a:r>
              <a:rPr b="1" lang="en" sz="2400"/>
              <a:t>הדיגיטלית </a:t>
            </a:r>
            <a:r>
              <a:rPr lang="en" sz="2400"/>
              <a:t>ומנסה להתגבר עד כמה שניתן על </a:t>
            </a:r>
            <a:r>
              <a:rPr b="1" lang="en" sz="2400"/>
              <a:t>חסרונות </a:t>
            </a:r>
            <a:r>
              <a:rPr lang="en" sz="2400"/>
              <a:t>הלמידה </a:t>
            </a:r>
            <a:r>
              <a:rPr b="1" lang="en" sz="2400"/>
              <a:t>מרחוק</a:t>
            </a:r>
            <a:endParaRPr b="1"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0" y="1869225"/>
            <a:ext cx="3925749" cy="22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>
            <p:ph type="title"/>
          </p:nvPr>
        </p:nvSpPr>
        <p:spPr>
          <a:xfrm>
            <a:off x="-225275" y="5794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עושים כשאין אפשרות לערב בין למידה בכיתה</a:t>
            </a:r>
            <a:br>
              <a:rPr b="1" lang="en"/>
            </a:br>
            <a:r>
              <a:rPr b="1" lang="en"/>
              <a:t>ללמידה דיגיטלית?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ctrTitle"/>
          </p:nvPr>
        </p:nvSpPr>
        <p:spPr>
          <a:xfrm>
            <a:off x="1117075" y="1956800"/>
            <a:ext cx="68169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שני:</a:t>
            </a:r>
            <a:br>
              <a:rPr b="1" lang="en"/>
            </a:br>
            <a:r>
              <a:rPr b="1" lang="en"/>
              <a:t>עקרונות להוראה אפקטיבית מרחוק:</a:t>
            </a:r>
            <a:endParaRPr b="1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הדיגיטלית המקוונת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על שתי צורות של למידה מקוונת</a:t>
            </a:r>
            <a:endParaRPr b="1"/>
          </a:p>
        </p:txBody>
      </p:sp>
      <p:pic>
        <p:nvPicPr>
          <p:cNvPr id="263" name="Google Shape;2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</a:t>
            </a:r>
            <a:endParaRPr b="1" sz="2800"/>
          </a:p>
        </p:txBody>
      </p:sp>
      <p:sp>
        <p:nvSpPr>
          <p:cNvPr id="266" name="Google Shape;266;p38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</a:t>
            </a:r>
            <a:endParaRPr b="1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type="title"/>
          </p:nvPr>
        </p:nvSpPr>
        <p:spPr>
          <a:xfrm>
            <a:off x="6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זוכרים אותם? טרנספורמציה פדגוגית</a:t>
            </a:r>
            <a:endParaRPr b="1"/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700" y="1120302"/>
            <a:ext cx="2551549" cy="19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2588" y="1912754"/>
            <a:ext cx="1703750" cy="281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50" y="2900075"/>
            <a:ext cx="2796775" cy="21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9"/>
          <p:cNvSpPr txBox="1"/>
          <p:nvPr>
            <p:ph type="title"/>
          </p:nvPr>
        </p:nvSpPr>
        <p:spPr>
          <a:xfrm>
            <a:off x="5488775" y="32678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לקשר האישי</a:t>
            </a:r>
            <a:endParaRPr sz="2800"/>
          </a:p>
        </p:txBody>
      </p:sp>
      <p:sp>
        <p:nvSpPr>
          <p:cNvPr id="276" name="Google Shape;276;p39"/>
          <p:cNvSpPr txBox="1"/>
          <p:nvPr>
            <p:ph type="title"/>
          </p:nvPr>
        </p:nvSpPr>
        <p:spPr>
          <a:xfrm>
            <a:off x="2305150" y="1109188"/>
            <a:ext cx="2881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לליווי בין השיעורים</a:t>
            </a:r>
            <a:endParaRPr sz="2800"/>
          </a:p>
        </p:txBody>
      </p:sp>
      <p:sp>
        <p:nvSpPr>
          <p:cNvPr id="277" name="Google Shape;277;p39"/>
          <p:cNvSpPr txBox="1"/>
          <p:nvPr>
            <p:ph type="title"/>
          </p:nvPr>
        </p:nvSpPr>
        <p:spPr>
          <a:xfrm>
            <a:off x="0" y="2074900"/>
            <a:ext cx="36018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לקשר עם הלומדים האחרים</a:t>
            </a:r>
            <a:endParaRPr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א-סינכרונית</a:t>
            </a:r>
            <a:endParaRPr b="1"/>
          </a:p>
        </p:txBody>
      </p:sp>
      <p:sp>
        <p:nvSpPr>
          <p:cNvPr id="283" name="Google Shape;283;p40"/>
          <p:cNvSpPr txBox="1"/>
          <p:nvPr>
            <p:ph idx="1" type="body"/>
          </p:nvPr>
        </p:nvSpPr>
        <p:spPr>
          <a:xfrm>
            <a:off x="996550" y="1335900"/>
            <a:ext cx="66591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למידה ולא שיעור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מתי נלמד באופן א-סינכרוני?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נשאל: אילו מטרות פדגוגיות למידה א-סינכרונית משרתת?</a:t>
            </a:r>
            <a:endParaRPr sz="2400"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875" y="3034250"/>
            <a:ext cx="3088027" cy="173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הסינכרונית</a:t>
            </a:r>
            <a:endParaRPr b="1"/>
          </a:p>
        </p:txBody>
      </p:sp>
      <p:sp>
        <p:nvSpPr>
          <p:cNvPr id="290" name="Google Shape;290;p41"/>
          <p:cNvSpPr txBox="1"/>
          <p:nvPr>
            <p:ph idx="1" type="body"/>
          </p:nvPr>
        </p:nvSpPr>
        <p:spPr>
          <a:xfrm>
            <a:off x="676925" y="15830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מתי נלמד באופן סינכרוני?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נשאל: אילו מטרות פדגוגיות למידה סינכרונית משרתת?</a:t>
            </a:r>
            <a:endParaRPr sz="2400"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850" y="3215075"/>
            <a:ext cx="3350374" cy="15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87900" y="534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איפה אנחנו היום</a:t>
            </a:r>
            <a:endParaRPr b="1"/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3707600" y="1656325"/>
            <a:ext cx="49305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מה עשינו עד פסח? שרדנו!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ללא הכשרה וזמן להתכונן, העתקנו את מה שהכי </a:t>
            </a:r>
            <a:r>
              <a:rPr b="1" lang="en" sz="2400"/>
              <a:t>מהיר וקל </a:t>
            </a:r>
            <a:r>
              <a:rPr lang="en" sz="2400"/>
              <a:t>להעביר מהלמידה מקרוב ללמידה מרחוק: הוראה פרונטלית (מע"מ) </a:t>
            </a:r>
            <a:endParaRPr sz="2400"/>
          </a:p>
          <a:p>
            <a:pPr indent="0" lvl="0" marL="45720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וטוב שכך! אל לנו להתייסר על כך!</a:t>
            </a:r>
            <a:endParaRPr sz="2400"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50" y="1437025"/>
            <a:ext cx="2566464" cy="3618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175975" y="3314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המפתח נמצא בלמידה המעורבת (Blended)</a:t>
            </a:r>
            <a:endParaRPr b="1"/>
          </a:p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-747725" y="2647575"/>
            <a:ext cx="89046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מי </a:t>
            </a:r>
            <a:r>
              <a:rPr b="1" lang="en" sz="2400"/>
              <a:t>אוכלוסיית </a:t>
            </a:r>
            <a:r>
              <a:rPr lang="en" sz="2400"/>
              <a:t>היעד שלנו? מהי </a:t>
            </a:r>
            <a:r>
              <a:rPr b="1" lang="en" sz="2400"/>
              <a:t>מטרת </a:t>
            </a:r>
            <a:r>
              <a:rPr lang="en" sz="2400"/>
              <a:t>הלמידה? מהם </a:t>
            </a:r>
            <a:r>
              <a:rPr b="1" lang="en" sz="2400"/>
              <a:t>הנושאים </a:t>
            </a:r>
            <a:r>
              <a:rPr lang="en" sz="2400"/>
              <a:t>שנלמד?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למידה דיגיטלית מרחוק </a:t>
            </a:r>
            <a:r>
              <a:rPr b="1" lang="en" sz="2400"/>
              <a:t>אפקטיבית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זו </a:t>
            </a:r>
            <a:r>
              <a:rPr b="1" lang="en" sz="2400"/>
              <a:t>המתאימה </a:t>
            </a:r>
            <a:r>
              <a:rPr lang="en" sz="2400"/>
              <a:t>את דרכי הלמידה מרחוק ואת האמצעים הדיגיטליים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זו המשלבת בין למידה </a:t>
            </a:r>
            <a:r>
              <a:rPr b="1" lang="en" sz="2400"/>
              <a:t>עצמית </a:t>
            </a:r>
            <a:r>
              <a:rPr lang="en" sz="2400"/>
              <a:t>ללמידה </a:t>
            </a:r>
            <a:r>
              <a:rPr b="1" lang="en" sz="2400"/>
              <a:t>שיתופית</a:t>
            </a:r>
            <a:endParaRPr b="1" sz="2400"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488" y="1129025"/>
            <a:ext cx="2491174" cy="1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נסכם</a:t>
            </a:r>
            <a:endParaRPr b="1"/>
          </a:p>
        </p:txBody>
      </p:sp>
      <p:sp>
        <p:nvSpPr>
          <p:cNvPr id="304" name="Google Shape;304;p43"/>
          <p:cNvSpPr txBox="1"/>
          <p:nvPr>
            <p:ph idx="1" type="body"/>
          </p:nvPr>
        </p:nvSpPr>
        <p:spPr>
          <a:xfrm>
            <a:off x="75425" y="1416063"/>
            <a:ext cx="82404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שעברנו עכשיו </a:t>
            </a:r>
            <a:r>
              <a:rPr lang="en" sz="2400"/>
              <a:t>-</a:t>
            </a:r>
            <a:r>
              <a:rPr lang="en" sz="2400"/>
              <a:t> למידה דיגיטלית מרחוק - סינכרונית וא-סינכרונית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בשיעור הבא - נעמיק בעקרונות ההוראה האפקטיבית מרחוק</a:t>
            </a:r>
            <a:endParaRPr sz="2400"/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625" y="2641575"/>
            <a:ext cx="3722500" cy="20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387888" y="160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נתראה בשיעור הבא!</a:t>
            </a:r>
            <a:endParaRPr b="1" sz="3400"/>
          </a:p>
        </p:txBody>
      </p:sp>
      <p:pic>
        <p:nvPicPr>
          <p:cNvPr id="311" name="Google Shape;3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75" y="2116937"/>
            <a:ext cx="909626" cy="9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50" y="1120963"/>
            <a:ext cx="3520676" cy="23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4"/>
          <p:cNvSpPr txBox="1"/>
          <p:nvPr>
            <p:ph idx="4294967295" type="subTitle"/>
          </p:nvPr>
        </p:nvSpPr>
        <p:spPr>
          <a:xfrm>
            <a:off x="2503506" y="3614525"/>
            <a:ext cx="41370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עמוס רבן, מדריך היסטוריה דיגיטלית</a:t>
            </a:r>
            <a:br>
              <a:rPr lang="en" sz="2400"/>
            </a:br>
            <a:r>
              <a:rPr lang="en" sz="2400"/>
              <a:t>amosraban@gmail.com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87900" y="534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לאיפה נוכל להגיע?</a:t>
            </a:r>
            <a:endParaRPr b="1"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718325" y="1613450"/>
            <a:ext cx="49305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ללמוד, להתנסות ולתכנן - אנחנו מורים!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להפוך את ההוראה מרחוק להוראה לאפקטיבית יותר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לשלב בין יתרונות הלמידה </a:t>
            </a:r>
            <a:r>
              <a:rPr b="1" lang="en" sz="2400"/>
              <a:t>מרחוק </a:t>
            </a:r>
            <a:r>
              <a:rPr lang="en" sz="2400"/>
              <a:t>והלמידה </a:t>
            </a:r>
            <a:r>
              <a:rPr b="1" lang="en" sz="2400"/>
              <a:t>הדיגיטלית</a:t>
            </a:r>
            <a:br>
              <a:rPr b="1" lang="en" sz="2400"/>
            </a:br>
            <a:r>
              <a:rPr lang="en" sz="2400"/>
              <a:t>עם יתרונות הלמידה </a:t>
            </a:r>
            <a:r>
              <a:rPr b="1" lang="en" sz="2400"/>
              <a:t>מקרוב</a:t>
            </a:r>
            <a:endParaRPr b="1"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25" y="2253600"/>
            <a:ext cx="3722500" cy="20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יחולק לשני חלקים: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בראשון </a:t>
            </a:r>
            <a:r>
              <a:rPr lang="en" sz="2400"/>
              <a:t>- נעשה סדר במושגים - הרי ידע זה כח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בשני </a:t>
            </a:r>
            <a:r>
              <a:rPr lang="en" sz="2400"/>
              <a:t>- נתחיל להעמיק בעקרונות הלמידה הדיגיטלית מרחוק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2040725" y="1219875"/>
            <a:ext cx="52671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ראשון</a:t>
            </a:r>
            <a:r>
              <a:rPr lang="en" sz="2400"/>
              <a:t> - נעשה סדר מושגי: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מהי למידה </a:t>
            </a:r>
            <a:r>
              <a:rPr b="1" lang="en" sz="2400"/>
              <a:t>מרחוק (Distant)?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מהי למידה </a:t>
            </a:r>
            <a:r>
              <a:rPr b="1" lang="en" sz="2400"/>
              <a:t>מקוונת (Online)?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מהי למידה </a:t>
            </a:r>
            <a:r>
              <a:rPr b="1" lang="en" sz="2400"/>
              <a:t>דיגיטלית (מתוקשבת)</a:t>
            </a:r>
            <a:r>
              <a:rPr lang="en" sz="2400"/>
              <a:t>?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מהו השילוב המוצלח בין דרכי הלמידה?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782250" y="1335900"/>
            <a:ext cx="72879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שני:</a:t>
            </a:r>
            <a:r>
              <a:rPr lang="en" sz="2400"/>
              <a:t> נתחיל להעמיק בעקרונות </a:t>
            </a:r>
            <a:r>
              <a:rPr i="1" lang="en" sz="2400"/>
              <a:t>הלמידה הדיגיטלית מרחוק</a:t>
            </a:r>
            <a:r>
              <a:rPr lang="en" sz="2400"/>
              <a:t>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למידה</a:t>
            </a:r>
            <a:r>
              <a:rPr b="1" lang="en" sz="2400"/>
              <a:t> א-סינכרונית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למידה </a:t>
            </a:r>
            <a:r>
              <a:rPr b="1" lang="en" sz="2400"/>
              <a:t>סינכרונית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למידה מעורבת (Blended) </a:t>
            </a:r>
            <a:r>
              <a:rPr lang="en" sz="2400"/>
              <a:t>המשלבת למידה א-סינכרונית וסינכרונית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ctrTitle"/>
          </p:nvPr>
        </p:nvSpPr>
        <p:spPr>
          <a:xfrm>
            <a:off x="1449275" y="11531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ראשון: עושים סדר במושגים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מרחוק</a:t>
            </a:r>
            <a:endParaRPr b="1"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425" y="1870500"/>
            <a:ext cx="1637075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793" y="1913350"/>
            <a:ext cx="3372103" cy="16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00" y="1956188"/>
            <a:ext cx="1230851" cy="15513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type="title"/>
          </p:nvPr>
        </p:nvSpPr>
        <p:spPr>
          <a:xfrm>
            <a:off x="6154763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למידה לכולם</a:t>
            </a:r>
            <a:endParaRPr sz="2400"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2597638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קורס בהתכתבות</a:t>
            </a:r>
            <a:endParaRPr sz="2400"/>
          </a:p>
        </p:txBody>
      </p:sp>
      <p:sp>
        <p:nvSpPr>
          <p:cNvPr id="128" name="Google Shape;128;p21"/>
          <p:cNvSpPr txBox="1"/>
          <p:nvPr>
            <p:ph type="title"/>
          </p:nvPr>
        </p:nvSpPr>
        <p:spPr>
          <a:xfrm>
            <a:off x="-488762" y="36437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עשה זאת בעצמך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