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3"/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y="5143500" cx="9144000"/>
  <p:notesSz cx="6858000" cy="9144000"/>
  <p:embeddedFontLst>
    <p:embeddedFont>
      <p:font typeface="Roboto Slab"/>
      <p:regular r:id="rId50"/>
      <p:bold r:id="rId51"/>
    </p:embeddedFont>
    <p:embeddedFont>
      <p:font typeface="Roboto"/>
      <p:regular r:id="rId52"/>
      <p:bold r:id="rId53"/>
      <p:italic r:id="rId54"/>
      <p:boldItalic r:id="rId55"/>
    </p:embeddedFont>
    <p:embeddedFont>
      <p:font typeface="Nixie One"/>
      <p:regular r:id="rId56"/>
    </p:embeddedFont>
    <p:embeddedFont>
      <p:font typeface="Varela Round"/>
      <p:regular r:id="rId57"/>
    </p:embeddedFont>
    <p:embeddedFont>
      <p:font typeface="David Libre"/>
      <p:regular r:id="rId58"/>
      <p:bold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Slab-bold.fntdata"/><Relationship Id="rId50" Type="http://schemas.openxmlformats.org/officeDocument/2006/relationships/font" Target="fonts/RobotoSlab-regular.fntdata"/><Relationship Id="rId53" Type="http://schemas.openxmlformats.org/officeDocument/2006/relationships/font" Target="fonts/Roboto-bold.fntdata"/><Relationship Id="rId52" Type="http://schemas.openxmlformats.org/officeDocument/2006/relationships/font" Target="fonts/Roboto-regular.fntdata"/><Relationship Id="rId11" Type="http://schemas.openxmlformats.org/officeDocument/2006/relationships/slide" Target="slides/slide6.xml"/><Relationship Id="rId55" Type="http://schemas.openxmlformats.org/officeDocument/2006/relationships/font" Target="fonts/Roboto-boldItalic.fntdata"/><Relationship Id="rId10" Type="http://schemas.openxmlformats.org/officeDocument/2006/relationships/slide" Target="slides/slide5.xml"/><Relationship Id="rId54" Type="http://schemas.openxmlformats.org/officeDocument/2006/relationships/font" Target="fonts/Roboto-italic.fntdata"/><Relationship Id="rId13" Type="http://schemas.openxmlformats.org/officeDocument/2006/relationships/slide" Target="slides/slide8.xml"/><Relationship Id="rId57" Type="http://schemas.openxmlformats.org/officeDocument/2006/relationships/font" Target="fonts/VarelaRound-regular.fntdata"/><Relationship Id="rId12" Type="http://schemas.openxmlformats.org/officeDocument/2006/relationships/slide" Target="slides/slide7.xml"/><Relationship Id="rId56" Type="http://schemas.openxmlformats.org/officeDocument/2006/relationships/font" Target="fonts/NixieOne-regular.fntdata"/><Relationship Id="rId15" Type="http://schemas.openxmlformats.org/officeDocument/2006/relationships/slide" Target="slides/slide10.xml"/><Relationship Id="rId59" Type="http://schemas.openxmlformats.org/officeDocument/2006/relationships/font" Target="fonts/DavidLibre-bold.fntdata"/><Relationship Id="rId14" Type="http://schemas.openxmlformats.org/officeDocument/2006/relationships/slide" Target="slides/slide9.xml"/><Relationship Id="rId58" Type="http://schemas.openxmlformats.org/officeDocument/2006/relationships/font" Target="fonts/DavidLibre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72646920af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72646920af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82f464f12b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82f464f12b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34b77d779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34b77d779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34b77d779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734b77d779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82f464f12b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82f464f12b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734b77d779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734b77d779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734b77d779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734b77d77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734b77d77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734b77d77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734b77d77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734b77d77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734b77d77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734b77d77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734b77d779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734b77d779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f304cc38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7f304cc3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82f464f12b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82f464f12b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82f464f12b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82f464f12b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82f464f12b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82f464f12b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82f464f12b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82f464f12b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82f464f12b_0_7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82f464f12b_0_7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82f464f12b_0_7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82f464f12b_0_7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82f464f12b_0_7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82f464f12b_0_7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2f464f12b_0_7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2f464f12b_0_7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82f464f12b_0_7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82f464f12b_0_7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82f464f12b_0_7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82f464f12b_0_7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82f464f12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82f464f1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82f464f12b_0_7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82f464f12b_0_7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82f464f12b_0_7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82f464f12b_0_7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82f464f12b_0_7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82f464f12b_0_7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82f464f12b_0_7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82f464f12b_0_7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82f464f12b_0_7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82f464f12b_0_7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82f464f12b_0_7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82f464f12b_0_7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82f464f12b_0_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82f464f12b_0_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82f464f12b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82f464f12b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734b77d779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734b77d779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734b77d779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734b77d779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2646920a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72646920a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734b77d779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734b77d779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82f464f12b_0_9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82f464f12b_0_9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734b77d779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734b77d779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72646920af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72646920af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72646920af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72646920af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72bd687d23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72bd687d23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72646920af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72646920af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82f464f12b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82f464f12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7fa2ea59f0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7fa2ea59f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72646920af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72646920af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" name="Google Shape;16;p2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1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2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/>
          <p:nvPr/>
        </p:nvSpPr>
        <p:spPr>
          <a:xfrm>
            <a:off x="7209425" y="50220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4"/>
          <p:cNvSpPr txBox="1"/>
          <p:nvPr>
            <p:ph type="ctrTitle"/>
          </p:nvPr>
        </p:nvSpPr>
        <p:spPr>
          <a:xfrm>
            <a:off x="2255425" y="1991825"/>
            <a:ext cx="46332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77" name="Google Shape;77;p14"/>
          <p:cNvSpPr/>
          <p:nvPr/>
        </p:nvSpPr>
        <p:spPr>
          <a:xfrm>
            <a:off x="267550" y="-886750"/>
            <a:ext cx="2347200" cy="2347200"/>
          </a:xfrm>
          <a:prstGeom prst="donut">
            <a:avLst>
              <a:gd fmla="val 29778" name="adj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4"/>
          <p:cNvSpPr/>
          <p:nvPr/>
        </p:nvSpPr>
        <p:spPr>
          <a:xfrm>
            <a:off x="8348875" y="2882375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4"/>
          <p:cNvSpPr/>
          <p:nvPr/>
        </p:nvSpPr>
        <p:spPr>
          <a:xfrm>
            <a:off x="2255425" y="541800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4"/>
          <p:cNvSpPr/>
          <p:nvPr/>
        </p:nvSpPr>
        <p:spPr>
          <a:xfrm>
            <a:off x="6752750" y="3465100"/>
            <a:ext cx="2284200" cy="2284200"/>
          </a:xfrm>
          <a:prstGeom prst="donut">
            <a:avLst>
              <a:gd fmla="val 11909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4"/>
          <p:cNvSpPr/>
          <p:nvPr/>
        </p:nvSpPr>
        <p:spPr>
          <a:xfrm>
            <a:off x="137775" y="3193200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4"/>
          <p:cNvSpPr/>
          <p:nvPr/>
        </p:nvSpPr>
        <p:spPr>
          <a:xfrm>
            <a:off x="376550" y="4217275"/>
            <a:ext cx="1207800" cy="1207800"/>
          </a:xfrm>
          <a:prstGeom prst="donut">
            <a:avLst>
              <a:gd fmla="val 42915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4"/>
          <p:cNvSpPr/>
          <p:nvPr/>
        </p:nvSpPr>
        <p:spPr>
          <a:xfrm>
            <a:off x="8244625" y="25419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4"/>
          <p:cNvSpPr/>
          <p:nvPr/>
        </p:nvSpPr>
        <p:spPr>
          <a:xfrm>
            <a:off x="7598775" y="-300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4"/>
          <p:cNvSpPr/>
          <p:nvPr/>
        </p:nvSpPr>
        <p:spPr>
          <a:xfrm>
            <a:off x="8244625" y="802850"/>
            <a:ext cx="657600" cy="6576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213975" y="695900"/>
            <a:ext cx="871500" cy="871500"/>
          </a:xfrm>
          <a:prstGeom prst="ellipse">
            <a:avLst/>
          </a:prstGeom>
          <a:noFill/>
          <a:ln cap="flat" cmpd="sng" w="9525">
            <a:solidFill>
              <a:srgbClr val="00ACC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4"/>
          <p:cNvSpPr/>
          <p:nvPr/>
        </p:nvSpPr>
        <p:spPr>
          <a:xfrm>
            <a:off x="-122175" y="2933250"/>
            <a:ext cx="1177500" cy="1177500"/>
          </a:xfrm>
          <a:prstGeom prst="ellipse">
            <a:avLst/>
          </a:prstGeom>
          <a:noFill/>
          <a:ln cap="flat" cmpd="sng" w="9525">
            <a:solidFill>
              <a:srgbClr val="BBCD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4"/>
          <p:cNvSpPr/>
          <p:nvPr/>
        </p:nvSpPr>
        <p:spPr>
          <a:xfrm>
            <a:off x="8150075" y="708300"/>
            <a:ext cx="846600" cy="846600"/>
          </a:xfrm>
          <a:prstGeom prst="ellipse">
            <a:avLst/>
          </a:prstGeom>
          <a:noFill/>
          <a:ln cap="flat" cmpd="sng" w="9525">
            <a:solidFill>
              <a:srgbClr val="65BB4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4"/>
          <p:cNvSpPr/>
          <p:nvPr/>
        </p:nvSpPr>
        <p:spPr>
          <a:xfrm>
            <a:off x="1055325" y="3904575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/>
          <p:nvPr/>
        </p:nvSpPr>
        <p:spPr>
          <a:xfrm>
            <a:off x="3058200" y="-295450"/>
            <a:ext cx="3027600" cy="30279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5"/>
          <p:cNvSpPr txBox="1"/>
          <p:nvPr>
            <p:ph type="ctrTitle"/>
          </p:nvPr>
        </p:nvSpPr>
        <p:spPr>
          <a:xfrm>
            <a:off x="1773750" y="2421550"/>
            <a:ext cx="55965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3" name="Google Shape;93;p15"/>
          <p:cNvSpPr txBox="1"/>
          <p:nvPr>
            <p:ph idx="1" type="subTitle"/>
          </p:nvPr>
        </p:nvSpPr>
        <p:spPr>
          <a:xfrm>
            <a:off x="1773750" y="3449654"/>
            <a:ext cx="55965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9pPr>
          </a:lstStyle>
          <a:p/>
        </p:txBody>
      </p:sp>
      <p:sp>
        <p:nvSpPr>
          <p:cNvPr id="94" name="Google Shape;94;p15"/>
          <p:cNvSpPr/>
          <p:nvPr/>
        </p:nvSpPr>
        <p:spPr>
          <a:xfrm>
            <a:off x="1414538" y="3988225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5"/>
          <p:cNvSpPr/>
          <p:nvPr/>
        </p:nvSpPr>
        <p:spPr>
          <a:xfrm>
            <a:off x="7630150" y="2469625"/>
            <a:ext cx="2347200" cy="2347200"/>
          </a:xfrm>
          <a:prstGeom prst="donut">
            <a:avLst>
              <a:gd fmla="val 29778" name="adj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5"/>
          <p:cNvSpPr/>
          <p:nvPr/>
        </p:nvSpPr>
        <p:spPr>
          <a:xfrm>
            <a:off x="376550" y="1139200"/>
            <a:ext cx="978600" cy="978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5"/>
          <p:cNvSpPr/>
          <p:nvPr/>
        </p:nvSpPr>
        <p:spPr>
          <a:xfrm>
            <a:off x="7240275" y="4662700"/>
            <a:ext cx="657600" cy="6576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5"/>
          <p:cNvSpPr/>
          <p:nvPr/>
        </p:nvSpPr>
        <p:spPr>
          <a:xfrm>
            <a:off x="231175" y="-571700"/>
            <a:ext cx="2284200" cy="2284200"/>
          </a:xfrm>
          <a:prstGeom prst="donut">
            <a:avLst>
              <a:gd fmla="val 11909" name="adj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5"/>
          <p:cNvSpPr/>
          <p:nvPr/>
        </p:nvSpPr>
        <p:spPr>
          <a:xfrm>
            <a:off x="7507625" y="917475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5"/>
          <p:cNvSpPr/>
          <p:nvPr/>
        </p:nvSpPr>
        <p:spPr>
          <a:xfrm>
            <a:off x="8065925" y="-295450"/>
            <a:ext cx="1207800" cy="1207800"/>
          </a:xfrm>
          <a:prstGeom prst="donut">
            <a:avLst>
              <a:gd fmla="val 42915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5"/>
          <p:cNvSpPr/>
          <p:nvPr/>
        </p:nvSpPr>
        <p:spPr>
          <a:xfrm>
            <a:off x="1417200" y="20526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5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5"/>
          <p:cNvSpPr/>
          <p:nvPr/>
        </p:nvSpPr>
        <p:spPr>
          <a:xfrm>
            <a:off x="246046" y="33655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5"/>
          <p:cNvSpPr/>
          <p:nvPr/>
        </p:nvSpPr>
        <p:spPr>
          <a:xfrm>
            <a:off x="7072325" y="4494725"/>
            <a:ext cx="993600" cy="993300"/>
          </a:xfrm>
          <a:prstGeom prst="ellipse">
            <a:avLst/>
          </a:prstGeom>
          <a:noFill/>
          <a:ln cap="flat" cmpd="sng" w="9525">
            <a:solidFill>
              <a:srgbClr val="00ACC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5"/>
          <p:cNvSpPr/>
          <p:nvPr/>
        </p:nvSpPr>
        <p:spPr>
          <a:xfrm>
            <a:off x="7370250" y="780100"/>
            <a:ext cx="932400" cy="932400"/>
          </a:xfrm>
          <a:prstGeom prst="ellipse">
            <a:avLst/>
          </a:prstGeom>
          <a:noFill/>
          <a:ln cap="flat" cmpd="sng" w="9525">
            <a:solidFill>
              <a:srgbClr val="BBCD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5"/>
          <p:cNvSpPr/>
          <p:nvPr/>
        </p:nvSpPr>
        <p:spPr>
          <a:xfrm>
            <a:off x="180500" y="3300000"/>
            <a:ext cx="586800" cy="586800"/>
          </a:xfrm>
          <a:prstGeom prst="ellipse">
            <a:avLst/>
          </a:prstGeom>
          <a:noFill/>
          <a:ln cap="flat" cmpd="sng" w="9525">
            <a:solidFill>
              <a:srgbClr val="65BB4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5"/>
          <p:cNvSpPr/>
          <p:nvPr/>
        </p:nvSpPr>
        <p:spPr>
          <a:xfrm>
            <a:off x="7733375" y="467300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5"/>
          <p:cNvSpPr/>
          <p:nvPr/>
        </p:nvSpPr>
        <p:spPr>
          <a:xfrm>
            <a:off x="598175" y="-204700"/>
            <a:ext cx="1550100" cy="1550100"/>
          </a:xfrm>
          <a:prstGeom prst="ellipse">
            <a:avLst/>
          </a:prstGeom>
          <a:noFill/>
          <a:ln cap="flat" cmpd="sng" w="9525">
            <a:solidFill>
              <a:srgbClr val="E8004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6"/>
          <p:cNvSpPr/>
          <p:nvPr/>
        </p:nvSpPr>
        <p:spPr>
          <a:xfrm>
            <a:off x="8334450" y="4139625"/>
            <a:ext cx="424800" cy="42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6"/>
          <p:cNvSpPr/>
          <p:nvPr/>
        </p:nvSpPr>
        <p:spPr>
          <a:xfrm>
            <a:off x="4308288" y="-1078650"/>
            <a:ext cx="2347200" cy="2347200"/>
          </a:xfrm>
          <a:prstGeom prst="donut">
            <a:avLst>
              <a:gd fmla="val 17100" name="adj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6"/>
          <p:cNvSpPr/>
          <p:nvPr/>
        </p:nvSpPr>
        <p:spPr>
          <a:xfrm>
            <a:off x="4047750" y="805125"/>
            <a:ext cx="1048500" cy="10485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6"/>
          <p:cNvSpPr txBox="1"/>
          <p:nvPr>
            <p:ph idx="1" type="body"/>
          </p:nvPr>
        </p:nvSpPr>
        <p:spPr>
          <a:xfrm>
            <a:off x="1880850" y="1920300"/>
            <a:ext cx="5382300" cy="20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ctr">
              <a:spcBef>
                <a:spcPts val="600"/>
              </a:spcBef>
              <a:spcAft>
                <a:spcPts val="0"/>
              </a:spcAft>
              <a:buSzPts val="2400"/>
              <a:buChar char="◎"/>
              <a:defRPr/>
            </a:lvl1pPr>
            <a:lvl2pPr indent="-381000" lvl="1" marL="914400" rtl="0" algn="ctr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indent="-381000" lvl="2" marL="1371600" rtl="0" algn="ctr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indent="-381000" lvl="3" marL="18288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15" name="Google Shape;115;p16"/>
          <p:cNvSpPr txBox="1"/>
          <p:nvPr/>
        </p:nvSpPr>
        <p:spPr>
          <a:xfrm>
            <a:off x="3593400" y="7813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96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16" name="Google Shape;116;p16"/>
          <p:cNvSpPr/>
          <p:nvPr/>
        </p:nvSpPr>
        <p:spPr>
          <a:xfrm>
            <a:off x="229225" y="2988350"/>
            <a:ext cx="802800" cy="803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6"/>
          <p:cNvSpPr/>
          <p:nvPr/>
        </p:nvSpPr>
        <p:spPr>
          <a:xfrm>
            <a:off x="-442225" y="3999900"/>
            <a:ext cx="1695900" cy="1695900"/>
          </a:xfrm>
          <a:prstGeom prst="donut">
            <a:avLst>
              <a:gd fmla="val 10084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6"/>
          <p:cNvSpPr/>
          <p:nvPr/>
        </p:nvSpPr>
        <p:spPr>
          <a:xfrm>
            <a:off x="1334025" y="-231725"/>
            <a:ext cx="1666800" cy="166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6"/>
          <p:cNvSpPr/>
          <p:nvPr/>
        </p:nvSpPr>
        <p:spPr>
          <a:xfrm>
            <a:off x="550525" y="710300"/>
            <a:ext cx="481500" cy="481800"/>
          </a:xfrm>
          <a:prstGeom prst="donut">
            <a:avLst>
              <a:gd fmla="val 37274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6"/>
          <p:cNvSpPr/>
          <p:nvPr/>
        </p:nvSpPr>
        <p:spPr>
          <a:xfrm>
            <a:off x="1032025" y="37914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6"/>
          <p:cNvSpPr/>
          <p:nvPr/>
        </p:nvSpPr>
        <p:spPr>
          <a:xfrm>
            <a:off x="1217050" y="1311325"/>
            <a:ext cx="304800" cy="304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6"/>
          <p:cNvSpPr/>
          <p:nvPr/>
        </p:nvSpPr>
        <p:spPr>
          <a:xfrm>
            <a:off x="7744475" y="1473300"/>
            <a:ext cx="1048500" cy="1048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6"/>
          <p:cNvSpPr/>
          <p:nvPr/>
        </p:nvSpPr>
        <p:spPr>
          <a:xfrm>
            <a:off x="8050675" y="2042175"/>
            <a:ext cx="1520100" cy="1520100"/>
          </a:xfrm>
          <a:prstGeom prst="donut">
            <a:avLst>
              <a:gd fmla="val 5022" name="adj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6"/>
          <p:cNvSpPr/>
          <p:nvPr/>
        </p:nvSpPr>
        <p:spPr>
          <a:xfrm>
            <a:off x="7969775" y="3713850"/>
            <a:ext cx="597900" cy="598200"/>
          </a:xfrm>
          <a:prstGeom prst="donut">
            <a:avLst>
              <a:gd fmla="val 43984" name="adj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6"/>
          <p:cNvSpPr/>
          <p:nvPr/>
        </p:nvSpPr>
        <p:spPr>
          <a:xfrm>
            <a:off x="8608775" y="1192100"/>
            <a:ext cx="184200" cy="184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/>
          <p:nvPr/>
        </p:nvSpPr>
        <p:spPr>
          <a:xfrm>
            <a:off x="1144200" y="2698575"/>
            <a:ext cx="893700" cy="893700"/>
          </a:xfrm>
          <a:prstGeom prst="ellipse">
            <a:avLst/>
          </a:prstGeom>
          <a:noFill/>
          <a:ln cap="flat" cmpd="sng" w="9525">
            <a:solidFill>
              <a:srgbClr val="BBCD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7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29" name="Google Shape;129;p17"/>
          <p:cNvSpPr txBox="1"/>
          <p:nvPr>
            <p:ph idx="1" type="body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130" name="Google Shape;130;p17"/>
          <p:cNvSpPr/>
          <p:nvPr/>
        </p:nvSpPr>
        <p:spPr>
          <a:xfrm>
            <a:off x="259925" y="-206300"/>
            <a:ext cx="2347200" cy="2347200"/>
          </a:xfrm>
          <a:prstGeom prst="donut">
            <a:avLst>
              <a:gd fmla="val 29778" name="adj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7"/>
          <p:cNvSpPr/>
          <p:nvPr/>
        </p:nvSpPr>
        <p:spPr>
          <a:xfrm>
            <a:off x="-152925" y="1360050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7"/>
          <p:cNvSpPr/>
          <p:nvPr/>
        </p:nvSpPr>
        <p:spPr>
          <a:xfrm>
            <a:off x="2339600" y="243625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7"/>
          <p:cNvSpPr/>
          <p:nvPr/>
        </p:nvSpPr>
        <p:spPr>
          <a:xfrm>
            <a:off x="788725" y="2338650"/>
            <a:ext cx="811200" cy="811200"/>
          </a:xfrm>
          <a:prstGeom prst="donut">
            <a:avLst>
              <a:gd fmla="val 22275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7"/>
          <p:cNvSpPr/>
          <p:nvPr/>
        </p:nvSpPr>
        <p:spPr>
          <a:xfrm>
            <a:off x="153675" y="4149950"/>
            <a:ext cx="1207800" cy="1207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7"/>
          <p:cNvSpPr/>
          <p:nvPr/>
        </p:nvSpPr>
        <p:spPr>
          <a:xfrm>
            <a:off x="1315800" y="3860975"/>
            <a:ext cx="550500" cy="550500"/>
          </a:xfrm>
          <a:prstGeom prst="donut">
            <a:avLst>
              <a:gd fmla="val 42915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7"/>
          <p:cNvSpPr/>
          <p:nvPr/>
        </p:nvSpPr>
        <p:spPr>
          <a:xfrm>
            <a:off x="438575" y="2993025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7"/>
          <p:cNvSpPr/>
          <p:nvPr/>
        </p:nvSpPr>
        <p:spPr>
          <a:xfrm>
            <a:off x="7744850" y="42047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7"/>
          <p:cNvSpPr/>
          <p:nvPr/>
        </p:nvSpPr>
        <p:spPr>
          <a:xfrm>
            <a:off x="8839500" y="1019775"/>
            <a:ext cx="397500" cy="397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7"/>
          <p:cNvSpPr/>
          <p:nvPr/>
        </p:nvSpPr>
        <p:spPr>
          <a:xfrm>
            <a:off x="8295350" y="-321125"/>
            <a:ext cx="741600" cy="741600"/>
          </a:xfrm>
          <a:prstGeom prst="donut">
            <a:avLst>
              <a:gd fmla="val 31897" name="adj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7"/>
          <p:cNvSpPr/>
          <p:nvPr/>
        </p:nvSpPr>
        <p:spPr>
          <a:xfrm>
            <a:off x="8651500" y="161632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7"/>
          <p:cNvSpPr/>
          <p:nvPr/>
        </p:nvSpPr>
        <p:spPr>
          <a:xfrm>
            <a:off x="2179100" y="83125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00ACC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7"/>
          <p:cNvSpPr/>
          <p:nvPr/>
        </p:nvSpPr>
        <p:spPr>
          <a:xfrm>
            <a:off x="8062825" y="688875"/>
            <a:ext cx="449700" cy="4497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 + image">
  <p:cSld name="TITLE_AND_BODY_1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 txBox="1"/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45" name="Google Shape;145;p18"/>
          <p:cNvSpPr txBox="1"/>
          <p:nvPr>
            <p:ph idx="1" type="body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￮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146" name="Google Shape;146;p18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8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8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fmla="val 39527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8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8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fmla="val 29951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8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8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cap="flat" cmpd="sng" w="9525">
            <a:solidFill>
              <a:srgbClr val="00ACC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8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8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9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57" name="Google Shape;157;p19"/>
          <p:cNvSpPr txBox="1"/>
          <p:nvPr>
            <p:ph idx="1" type="body"/>
          </p:nvPr>
        </p:nvSpPr>
        <p:spPr>
          <a:xfrm>
            <a:off x="2935875" y="1550150"/>
            <a:ext cx="2560500" cy="33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58" name="Google Shape;158;p19"/>
          <p:cNvSpPr txBox="1"/>
          <p:nvPr>
            <p:ph idx="2" type="body"/>
          </p:nvPr>
        </p:nvSpPr>
        <p:spPr>
          <a:xfrm>
            <a:off x="5650849" y="1550150"/>
            <a:ext cx="2560500" cy="33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59" name="Google Shape;159;p19"/>
          <p:cNvSpPr/>
          <p:nvPr/>
        </p:nvSpPr>
        <p:spPr>
          <a:xfrm>
            <a:off x="-358950" y="2194400"/>
            <a:ext cx="2347200" cy="2347200"/>
          </a:xfrm>
          <a:prstGeom prst="donut">
            <a:avLst>
              <a:gd fmla="val 36789" name="adj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9"/>
          <p:cNvSpPr/>
          <p:nvPr/>
        </p:nvSpPr>
        <p:spPr>
          <a:xfrm>
            <a:off x="198450" y="-321125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E8004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9"/>
          <p:cNvSpPr/>
          <p:nvPr/>
        </p:nvSpPr>
        <p:spPr>
          <a:xfrm>
            <a:off x="198450" y="420475"/>
            <a:ext cx="657600" cy="657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9"/>
          <p:cNvSpPr/>
          <p:nvPr/>
        </p:nvSpPr>
        <p:spPr>
          <a:xfrm>
            <a:off x="1177051" y="657475"/>
            <a:ext cx="846900" cy="846900"/>
          </a:xfrm>
          <a:prstGeom prst="donut">
            <a:avLst>
              <a:gd fmla="val 22275" name="adj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9"/>
          <p:cNvSpPr/>
          <p:nvPr/>
        </p:nvSpPr>
        <p:spPr>
          <a:xfrm>
            <a:off x="887650" y="4142300"/>
            <a:ext cx="1207800" cy="1207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9"/>
          <p:cNvSpPr/>
          <p:nvPr/>
        </p:nvSpPr>
        <p:spPr>
          <a:xfrm>
            <a:off x="153675" y="4799600"/>
            <a:ext cx="550500" cy="550500"/>
          </a:xfrm>
          <a:prstGeom prst="donut">
            <a:avLst>
              <a:gd fmla="val 18606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9"/>
          <p:cNvSpPr/>
          <p:nvPr/>
        </p:nvSpPr>
        <p:spPr>
          <a:xfrm>
            <a:off x="1172525" y="1696950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9"/>
          <p:cNvSpPr/>
          <p:nvPr/>
        </p:nvSpPr>
        <p:spPr>
          <a:xfrm>
            <a:off x="7844250" y="6192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9"/>
          <p:cNvSpPr/>
          <p:nvPr/>
        </p:nvSpPr>
        <p:spPr>
          <a:xfrm>
            <a:off x="7515500" y="-72500"/>
            <a:ext cx="397500" cy="397500"/>
          </a:xfrm>
          <a:prstGeom prst="donut">
            <a:avLst>
              <a:gd fmla="val 30568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9"/>
          <p:cNvSpPr/>
          <p:nvPr/>
        </p:nvSpPr>
        <p:spPr>
          <a:xfrm>
            <a:off x="8651500" y="1030850"/>
            <a:ext cx="304800" cy="30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9"/>
          <p:cNvSpPr/>
          <p:nvPr/>
        </p:nvSpPr>
        <p:spPr>
          <a:xfrm>
            <a:off x="8097900" y="167450"/>
            <a:ext cx="741600" cy="741600"/>
          </a:xfrm>
          <a:prstGeom prst="donut">
            <a:avLst>
              <a:gd fmla="val 8064" name="adj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9"/>
          <p:cNvSpPr/>
          <p:nvPr/>
        </p:nvSpPr>
        <p:spPr>
          <a:xfrm>
            <a:off x="8394750" y="15043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9"/>
          <p:cNvSpPr/>
          <p:nvPr/>
        </p:nvSpPr>
        <p:spPr>
          <a:xfrm>
            <a:off x="-205625" y="2347725"/>
            <a:ext cx="2040600" cy="2040600"/>
          </a:xfrm>
          <a:prstGeom prst="ellipse">
            <a:avLst/>
          </a:prstGeom>
          <a:noFill/>
          <a:ln cap="flat" cmpd="sng" w="9525">
            <a:solidFill>
              <a:srgbClr val="65BB4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9"/>
          <p:cNvSpPr/>
          <p:nvPr/>
        </p:nvSpPr>
        <p:spPr>
          <a:xfrm>
            <a:off x="305125" y="-214450"/>
            <a:ext cx="765300" cy="7653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9"/>
          <p:cNvSpPr/>
          <p:nvPr/>
        </p:nvSpPr>
        <p:spPr>
          <a:xfrm>
            <a:off x="8532600" y="911950"/>
            <a:ext cx="542700" cy="542700"/>
          </a:xfrm>
          <a:prstGeom prst="ellipse">
            <a:avLst/>
          </a:prstGeom>
          <a:noFill/>
          <a:ln cap="flat" cmpd="sng" w="9525">
            <a:solidFill>
              <a:srgbClr val="F8BB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0"/>
          <p:cNvSpPr/>
          <p:nvPr/>
        </p:nvSpPr>
        <p:spPr>
          <a:xfrm>
            <a:off x="8638525" y="1472600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0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77" name="Google Shape;177;p20"/>
          <p:cNvSpPr txBox="1"/>
          <p:nvPr>
            <p:ph idx="1" type="body"/>
          </p:nvPr>
        </p:nvSpPr>
        <p:spPr>
          <a:xfrm>
            <a:off x="2935875" y="1550150"/>
            <a:ext cx="1700400" cy="3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78" name="Google Shape;178;p20"/>
          <p:cNvSpPr txBox="1"/>
          <p:nvPr>
            <p:ph idx="2" type="body"/>
          </p:nvPr>
        </p:nvSpPr>
        <p:spPr>
          <a:xfrm>
            <a:off x="4723373" y="1550150"/>
            <a:ext cx="1700400" cy="3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79" name="Google Shape;179;p20"/>
          <p:cNvSpPr txBox="1"/>
          <p:nvPr>
            <p:ph idx="3" type="body"/>
          </p:nvPr>
        </p:nvSpPr>
        <p:spPr>
          <a:xfrm>
            <a:off x="6510871" y="1550150"/>
            <a:ext cx="1700400" cy="3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80" name="Google Shape;180;p20"/>
          <p:cNvSpPr/>
          <p:nvPr/>
        </p:nvSpPr>
        <p:spPr>
          <a:xfrm>
            <a:off x="1016475" y="2981600"/>
            <a:ext cx="440400" cy="44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0"/>
          <p:cNvSpPr/>
          <p:nvPr/>
        </p:nvSpPr>
        <p:spPr>
          <a:xfrm>
            <a:off x="-68725" y="3346150"/>
            <a:ext cx="819600" cy="819600"/>
          </a:xfrm>
          <a:prstGeom prst="ellipse">
            <a:avLst/>
          </a:prstGeom>
          <a:noFill/>
          <a:ln cap="flat" cmpd="sng" w="9525">
            <a:solidFill>
              <a:srgbClr val="00D1C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0"/>
          <p:cNvSpPr/>
          <p:nvPr/>
        </p:nvSpPr>
        <p:spPr>
          <a:xfrm>
            <a:off x="1361475" y="140725"/>
            <a:ext cx="862800" cy="863400"/>
          </a:xfrm>
          <a:prstGeom prst="donut">
            <a:avLst>
              <a:gd fmla="val 43200" name="adj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0"/>
          <p:cNvSpPr/>
          <p:nvPr/>
        </p:nvSpPr>
        <p:spPr>
          <a:xfrm>
            <a:off x="1438125" y="3422000"/>
            <a:ext cx="1062000" cy="1062000"/>
          </a:xfrm>
          <a:prstGeom prst="donut">
            <a:avLst>
              <a:gd fmla="val 9905" name="adj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0"/>
          <p:cNvSpPr/>
          <p:nvPr/>
        </p:nvSpPr>
        <p:spPr>
          <a:xfrm>
            <a:off x="2059425" y="1112475"/>
            <a:ext cx="304800" cy="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0"/>
          <p:cNvSpPr/>
          <p:nvPr/>
        </p:nvSpPr>
        <p:spPr>
          <a:xfrm>
            <a:off x="8723500" y="27022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0"/>
          <p:cNvSpPr/>
          <p:nvPr/>
        </p:nvSpPr>
        <p:spPr>
          <a:xfrm>
            <a:off x="8546800" y="608625"/>
            <a:ext cx="397500" cy="397500"/>
          </a:xfrm>
          <a:prstGeom prst="donut">
            <a:avLst>
              <a:gd fmla="val 8754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0"/>
          <p:cNvSpPr/>
          <p:nvPr/>
        </p:nvSpPr>
        <p:spPr>
          <a:xfrm>
            <a:off x="8211275" y="1152650"/>
            <a:ext cx="397500" cy="3975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0"/>
          <p:cNvSpPr/>
          <p:nvPr/>
        </p:nvSpPr>
        <p:spPr>
          <a:xfrm>
            <a:off x="7599600" y="-275250"/>
            <a:ext cx="741600" cy="741600"/>
          </a:xfrm>
          <a:prstGeom prst="donut">
            <a:avLst>
              <a:gd fmla="val 39163" name="adj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0"/>
          <p:cNvSpPr/>
          <p:nvPr/>
        </p:nvSpPr>
        <p:spPr>
          <a:xfrm>
            <a:off x="9033775" y="1867850"/>
            <a:ext cx="188100" cy="1881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0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fmla="val 21094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0"/>
          <p:cNvSpPr/>
          <p:nvPr/>
        </p:nvSpPr>
        <p:spPr>
          <a:xfrm>
            <a:off x="1016475" y="4091700"/>
            <a:ext cx="1207800" cy="120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0"/>
          <p:cNvSpPr/>
          <p:nvPr/>
        </p:nvSpPr>
        <p:spPr>
          <a:xfrm>
            <a:off x="204075" y="927925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BBCD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95" name="Google Shape;195;p21"/>
          <p:cNvSpPr/>
          <p:nvPr/>
        </p:nvSpPr>
        <p:spPr>
          <a:xfrm>
            <a:off x="1280688" y="366915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1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1"/>
          <p:cNvSpPr/>
          <p:nvPr/>
        </p:nvSpPr>
        <p:spPr>
          <a:xfrm>
            <a:off x="246046" y="32131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1"/>
          <p:cNvSpPr/>
          <p:nvPr/>
        </p:nvSpPr>
        <p:spPr>
          <a:xfrm>
            <a:off x="71500" y="3038600"/>
            <a:ext cx="804900" cy="804900"/>
          </a:xfrm>
          <a:prstGeom prst="ellipse">
            <a:avLst/>
          </a:prstGeom>
          <a:noFill/>
          <a:ln cap="flat" cmpd="sng" w="9525">
            <a:solidFill>
              <a:srgbClr val="65BB4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1"/>
          <p:cNvSpPr/>
          <p:nvPr/>
        </p:nvSpPr>
        <p:spPr>
          <a:xfrm>
            <a:off x="1280700" y="1608475"/>
            <a:ext cx="1043400" cy="1044000"/>
          </a:xfrm>
          <a:prstGeom prst="donut">
            <a:avLst>
              <a:gd fmla="val 43200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1"/>
          <p:cNvSpPr/>
          <p:nvPr/>
        </p:nvSpPr>
        <p:spPr>
          <a:xfrm>
            <a:off x="1640475" y="-201875"/>
            <a:ext cx="750300" cy="7503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1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fmla="val 6129" name="adj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1"/>
          <p:cNvSpPr/>
          <p:nvPr/>
        </p:nvSpPr>
        <p:spPr>
          <a:xfrm>
            <a:off x="-222975" y="500875"/>
            <a:ext cx="1832700" cy="18327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1"/>
          <p:cNvSpPr/>
          <p:nvPr/>
        </p:nvSpPr>
        <p:spPr>
          <a:xfrm>
            <a:off x="1280700" y="3950125"/>
            <a:ext cx="750300" cy="7503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1"/>
          <p:cNvSpPr/>
          <p:nvPr/>
        </p:nvSpPr>
        <p:spPr>
          <a:xfrm>
            <a:off x="7913000" y="60022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1"/>
          <p:cNvSpPr/>
          <p:nvPr/>
        </p:nvSpPr>
        <p:spPr>
          <a:xfrm>
            <a:off x="8703400" y="1608475"/>
            <a:ext cx="287100" cy="287100"/>
          </a:xfrm>
          <a:prstGeom prst="donut">
            <a:avLst>
              <a:gd fmla="val 18608" name="adj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1"/>
          <p:cNvSpPr/>
          <p:nvPr/>
        </p:nvSpPr>
        <p:spPr>
          <a:xfrm>
            <a:off x="8809377" y="886439"/>
            <a:ext cx="416400" cy="4164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1"/>
          <p:cNvSpPr/>
          <p:nvPr/>
        </p:nvSpPr>
        <p:spPr>
          <a:xfrm>
            <a:off x="8118000" y="-244550"/>
            <a:ext cx="741600" cy="741600"/>
          </a:xfrm>
          <a:prstGeom prst="donut">
            <a:avLst>
              <a:gd fmla="val 37879" name="adj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1"/>
          <p:cNvSpPr/>
          <p:nvPr/>
        </p:nvSpPr>
        <p:spPr>
          <a:xfrm>
            <a:off x="7813725" y="3127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1"/>
          <p:cNvSpPr/>
          <p:nvPr/>
        </p:nvSpPr>
        <p:spPr>
          <a:xfrm>
            <a:off x="8646900" y="723963"/>
            <a:ext cx="741600" cy="741600"/>
          </a:xfrm>
          <a:prstGeom prst="ellipse">
            <a:avLst/>
          </a:prstGeom>
          <a:noFill/>
          <a:ln cap="flat" cmpd="sng" w="9525">
            <a:solidFill>
              <a:srgbClr val="F8BB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oogle Shape;18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" name="Google Shape;21;p3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2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2"/>
          <p:cNvSpPr txBox="1"/>
          <p:nvPr>
            <p:ph idx="1" type="body"/>
          </p:nvPr>
        </p:nvSpPr>
        <p:spPr>
          <a:xfrm>
            <a:off x="1246225" y="4177700"/>
            <a:ext cx="6651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/>
        </p:txBody>
      </p:sp>
      <p:sp>
        <p:nvSpPr>
          <p:cNvPr id="213" name="Google Shape;213;p22"/>
          <p:cNvSpPr/>
          <p:nvPr/>
        </p:nvSpPr>
        <p:spPr>
          <a:xfrm rot="10800000">
            <a:off x="8705950" y="3777263"/>
            <a:ext cx="617400" cy="617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2"/>
          <p:cNvSpPr/>
          <p:nvPr/>
        </p:nvSpPr>
        <p:spPr>
          <a:xfrm rot="10800000">
            <a:off x="608750" y="841361"/>
            <a:ext cx="515400" cy="515400"/>
          </a:xfrm>
          <a:prstGeom prst="donut">
            <a:avLst>
              <a:gd fmla="val 18608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2"/>
          <p:cNvSpPr/>
          <p:nvPr/>
        </p:nvSpPr>
        <p:spPr>
          <a:xfrm rot="10800000">
            <a:off x="8195021" y="4553300"/>
            <a:ext cx="831600" cy="831600"/>
          </a:xfrm>
          <a:prstGeom prst="donut">
            <a:avLst>
              <a:gd fmla="val 37879" name="adj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2"/>
          <p:cNvSpPr/>
          <p:nvPr/>
        </p:nvSpPr>
        <p:spPr>
          <a:xfrm rot="10800000">
            <a:off x="8458384" y="4183763"/>
            <a:ext cx="210900" cy="2109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2"/>
          <p:cNvSpPr/>
          <p:nvPr/>
        </p:nvSpPr>
        <p:spPr>
          <a:xfrm rot="10800000">
            <a:off x="-153147" y="-444547"/>
            <a:ext cx="1128300" cy="11283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2"/>
          <p:cNvSpPr/>
          <p:nvPr/>
        </p:nvSpPr>
        <p:spPr>
          <a:xfrm rot="10800000">
            <a:off x="8012016" y="133391"/>
            <a:ext cx="434700" cy="434700"/>
          </a:xfrm>
          <a:prstGeom prst="donut">
            <a:avLst>
              <a:gd fmla="val 8754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2"/>
          <p:cNvSpPr/>
          <p:nvPr/>
        </p:nvSpPr>
        <p:spPr>
          <a:xfrm rot="10800000">
            <a:off x="-73577" y="841500"/>
            <a:ext cx="330900" cy="3309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2"/>
          <p:cNvSpPr/>
          <p:nvPr/>
        </p:nvSpPr>
        <p:spPr>
          <a:xfrm rot="10800000">
            <a:off x="8512150" y="133404"/>
            <a:ext cx="811200" cy="811200"/>
          </a:xfrm>
          <a:prstGeom prst="donut">
            <a:avLst>
              <a:gd fmla="val 39163" name="adj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2"/>
          <p:cNvSpPr/>
          <p:nvPr/>
        </p:nvSpPr>
        <p:spPr>
          <a:xfrm rot="10800000">
            <a:off x="117998" y="-173402"/>
            <a:ext cx="586200" cy="586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2"/>
          <p:cNvSpPr/>
          <p:nvPr/>
        </p:nvSpPr>
        <p:spPr>
          <a:xfrm rot="10800000">
            <a:off x="748825" y="4695050"/>
            <a:ext cx="345000" cy="345000"/>
          </a:xfrm>
          <a:prstGeom prst="donut">
            <a:avLst>
              <a:gd fmla="val 30568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2"/>
          <p:cNvSpPr/>
          <p:nvPr/>
        </p:nvSpPr>
        <p:spPr>
          <a:xfrm rot="10800000">
            <a:off x="-107786" y="4259033"/>
            <a:ext cx="663000" cy="663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2"/>
          <p:cNvSpPr/>
          <p:nvPr/>
        </p:nvSpPr>
        <p:spPr>
          <a:xfrm rot="10800000">
            <a:off x="-316662" y="3443534"/>
            <a:ext cx="506100" cy="506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2"/>
          <p:cNvSpPr/>
          <p:nvPr/>
        </p:nvSpPr>
        <p:spPr>
          <a:xfrm rot="10800000">
            <a:off x="-226169" y="4140650"/>
            <a:ext cx="899400" cy="899400"/>
          </a:xfrm>
          <a:prstGeom prst="ellipse">
            <a:avLst/>
          </a:prstGeom>
          <a:noFill/>
          <a:ln cap="flat" cmpd="sng" w="9525">
            <a:solidFill>
              <a:srgbClr val="F8BB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2"/>
          <p:cNvSpPr/>
          <p:nvPr/>
        </p:nvSpPr>
        <p:spPr>
          <a:xfrm rot="10800000">
            <a:off x="8700641" y="1100250"/>
            <a:ext cx="333300" cy="3333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3"/>
          <p:cNvSpPr/>
          <p:nvPr/>
        </p:nvSpPr>
        <p:spPr>
          <a:xfrm>
            <a:off x="-164200" y="6861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3"/>
          <p:cNvSpPr/>
          <p:nvPr/>
        </p:nvSpPr>
        <p:spPr>
          <a:xfrm>
            <a:off x="8204500" y="3898800"/>
            <a:ext cx="447000" cy="447000"/>
          </a:xfrm>
          <a:prstGeom prst="donut">
            <a:avLst>
              <a:gd fmla="val 18608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3"/>
          <p:cNvSpPr/>
          <p:nvPr/>
        </p:nvSpPr>
        <p:spPr>
          <a:xfrm>
            <a:off x="100425" y="-196925"/>
            <a:ext cx="741600" cy="741600"/>
          </a:xfrm>
          <a:prstGeom prst="donut">
            <a:avLst>
              <a:gd fmla="val 37879" name="adj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3"/>
          <p:cNvSpPr/>
          <p:nvPr/>
        </p:nvSpPr>
        <p:spPr>
          <a:xfrm>
            <a:off x="419100" y="6861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3"/>
          <p:cNvSpPr/>
          <p:nvPr/>
        </p:nvSpPr>
        <p:spPr>
          <a:xfrm>
            <a:off x="8333725" y="4482500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3"/>
          <p:cNvSpPr/>
          <p:nvPr/>
        </p:nvSpPr>
        <p:spPr>
          <a:xfrm>
            <a:off x="741750" y="4449750"/>
            <a:ext cx="397500" cy="397500"/>
          </a:xfrm>
          <a:prstGeom prst="donut">
            <a:avLst>
              <a:gd fmla="val 8754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3"/>
          <p:cNvSpPr/>
          <p:nvPr/>
        </p:nvSpPr>
        <p:spPr>
          <a:xfrm>
            <a:off x="8956300" y="4058696"/>
            <a:ext cx="287100" cy="287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3"/>
          <p:cNvSpPr/>
          <p:nvPr/>
        </p:nvSpPr>
        <p:spPr>
          <a:xfrm>
            <a:off x="-164200" y="4277700"/>
            <a:ext cx="741600" cy="741600"/>
          </a:xfrm>
          <a:prstGeom prst="donut">
            <a:avLst>
              <a:gd fmla="val 39163" name="adj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3"/>
          <p:cNvSpPr/>
          <p:nvPr/>
        </p:nvSpPr>
        <p:spPr>
          <a:xfrm>
            <a:off x="8568725" y="4717500"/>
            <a:ext cx="508500" cy="5085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3"/>
          <p:cNvSpPr/>
          <p:nvPr/>
        </p:nvSpPr>
        <p:spPr>
          <a:xfrm>
            <a:off x="8077475" y="224125"/>
            <a:ext cx="304800" cy="304800"/>
          </a:xfrm>
          <a:prstGeom prst="donut">
            <a:avLst>
              <a:gd fmla="val 30568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3"/>
          <p:cNvSpPr/>
          <p:nvPr/>
        </p:nvSpPr>
        <p:spPr>
          <a:xfrm>
            <a:off x="8553248" y="328373"/>
            <a:ext cx="585600" cy="585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3"/>
          <p:cNvSpPr/>
          <p:nvPr/>
        </p:nvSpPr>
        <p:spPr>
          <a:xfrm>
            <a:off x="8876350" y="1187325"/>
            <a:ext cx="447000" cy="447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3"/>
          <p:cNvSpPr/>
          <p:nvPr/>
        </p:nvSpPr>
        <p:spPr>
          <a:xfrm>
            <a:off x="8449000" y="224125"/>
            <a:ext cx="794400" cy="794400"/>
          </a:xfrm>
          <a:prstGeom prst="ellipse">
            <a:avLst/>
          </a:prstGeom>
          <a:noFill/>
          <a:ln cap="flat" cmpd="sng" w="9525">
            <a:solidFill>
              <a:srgbClr val="F8BB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3"/>
          <p:cNvSpPr/>
          <p:nvPr/>
        </p:nvSpPr>
        <p:spPr>
          <a:xfrm>
            <a:off x="100425" y="3830625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ly blank">
  <p:cSld name="BLANK_1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4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7" name="Google Shape;247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8" name="Google Shape;24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oogle Shape;23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" name="Google Shape;27;p4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" name="Google Shape;34;p5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Google Shape;38;p6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" name="Google Shape;44;p7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8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1" name="Google Shape;51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53" name="Google Shape;53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9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0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/>
        </p:txBody>
      </p:sp>
      <p:sp>
        <p:nvSpPr>
          <p:cNvPr id="72" name="Google Shape;72;p13"/>
          <p:cNvSpPr txBox="1"/>
          <p:nvPr>
            <p:ph idx="1" type="body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view.genial.ly/5e864db9fd5b4c0e19644b52/guide--2020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ww.youtube.com/watch?v=csdxVTW82Is" TargetMode="External"/><Relationship Id="rId4" Type="http://schemas.openxmlformats.org/officeDocument/2006/relationships/image" Target="../media/image15.jpg"/><Relationship Id="rId5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www.youtube.com/watch?v=r2wfndB4jp0" TargetMode="External"/><Relationship Id="rId4" Type="http://schemas.openxmlformats.org/officeDocument/2006/relationships/image" Target="../media/image22.jpg"/><Relationship Id="rId5" Type="http://schemas.openxmlformats.org/officeDocument/2006/relationships/image" Target="../media/image2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www.youtube.com/watch?v=r2wfndB4jp0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0"/>
            <a:ext cx="86515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הלמידה הא-סינכרונית</a:t>
            </a:r>
            <a:endParaRPr b="1"/>
          </a:p>
        </p:txBody>
      </p:sp>
      <p:sp>
        <p:nvSpPr>
          <p:cNvPr id="317" name="Google Shape;317;p35"/>
          <p:cNvSpPr txBox="1"/>
          <p:nvPr>
            <p:ph idx="1" type="body"/>
          </p:nvPr>
        </p:nvSpPr>
        <p:spPr>
          <a:xfrm>
            <a:off x="676925" y="1278275"/>
            <a:ext cx="6578700" cy="16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מאפשרת גמישות </a:t>
            </a:r>
            <a:r>
              <a:rPr b="1" lang="en" sz="2400"/>
              <a:t>בזמן </a:t>
            </a:r>
            <a:r>
              <a:rPr lang="en" sz="2400"/>
              <a:t>הלמידה</a:t>
            </a:r>
            <a:endParaRPr b="1"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מאפשרת גמישות </a:t>
            </a:r>
            <a:r>
              <a:rPr b="1" lang="en" sz="2400"/>
              <a:t>בקצב </a:t>
            </a:r>
            <a:r>
              <a:rPr lang="en" sz="2400"/>
              <a:t>הלמידה</a:t>
            </a:r>
            <a:endParaRPr sz="2400"/>
          </a:p>
        </p:txBody>
      </p:sp>
      <p:pic>
        <p:nvPicPr>
          <p:cNvPr id="318" name="Google Shape;31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0300" y="2538125"/>
            <a:ext cx="3763402" cy="21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6"/>
          <p:cNvSpPr txBox="1"/>
          <p:nvPr>
            <p:ph type="title"/>
          </p:nvPr>
        </p:nvSpPr>
        <p:spPr>
          <a:xfrm>
            <a:off x="1593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הלמידה הא-סינכרונית והטקסונומיה של בלום</a:t>
            </a:r>
            <a:endParaRPr b="1"/>
          </a:p>
        </p:txBody>
      </p:sp>
      <p:pic>
        <p:nvPicPr>
          <p:cNvPr id="324" name="Google Shape;32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6299" y="1235975"/>
            <a:ext cx="5091399" cy="347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7"/>
          <p:cNvSpPr txBox="1"/>
          <p:nvPr>
            <p:ph type="title"/>
          </p:nvPr>
        </p:nvSpPr>
        <p:spPr>
          <a:xfrm>
            <a:off x="1593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הלמידה הא-סינכרונית - הופכים את הפירמידה</a:t>
            </a:r>
            <a:endParaRPr b="1"/>
          </a:p>
        </p:txBody>
      </p:sp>
      <p:pic>
        <p:nvPicPr>
          <p:cNvPr id="330" name="Google Shape;33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1788" y="1144125"/>
            <a:ext cx="5000419" cy="3694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8"/>
          <p:cNvSpPr txBox="1"/>
          <p:nvPr>
            <p:ph type="title"/>
          </p:nvPr>
        </p:nvSpPr>
        <p:spPr>
          <a:xfrm>
            <a:off x="2355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הלמידה הא-סינכרונית מאפשרת "כיתה הפוכה"</a:t>
            </a:r>
            <a:endParaRPr b="1"/>
          </a:p>
        </p:txBody>
      </p:sp>
      <p:sp>
        <p:nvSpPr>
          <p:cNvPr id="336" name="Google Shape;336;p38"/>
          <p:cNvSpPr txBox="1"/>
          <p:nvPr>
            <p:ph idx="1" type="body"/>
          </p:nvPr>
        </p:nvSpPr>
        <p:spPr>
          <a:xfrm>
            <a:off x="3901100" y="1369850"/>
            <a:ext cx="43866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הפכו את הכיתה!</a:t>
            </a:r>
            <a:endParaRPr b="1" sz="2400"/>
          </a:p>
          <a:p>
            <a:pPr indent="0" lvl="0" marL="0" rtl="1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400"/>
              <a:t>ההנחה - הכי טוב כשאתם מסבירים</a:t>
            </a:r>
            <a:endParaRPr b="1" sz="2400"/>
          </a:p>
          <a:p>
            <a:pPr indent="0" lvl="0" marL="0" rtl="1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400"/>
              <a:t>השאירו את ביצועי הידע וההבנה ללמידה עצמית - בזמן ובקצב המתאים לתלמידים</a:t>
            </a:r>
            <a:endParaRPr b="1" sz="2400"/>
          </a:p>
          <a:p>
            <a:pPr indent="0" lvl="0" marL="0" rtl="1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1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1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337" name="Google Shape;33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375" y="1568875"/>
            <a:ext cx="3146675" cy="314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הלמידה הא-סינכרונית מאפשרת "כיתה הפוכה"</a:t>
            </a:r>
            <a:endParaRPr b="1"/>
          </a:p>
        </p:txBody>
      </p:sp>
      <p:sp>
        <p:nvSpPr>
          <p:cNvPr id="343" name="Google Shape;343;p39"/>
          <p:cNvSpPr txBox="1"/>
          <p:nvPr>
            <p:ph idx="1" type="body"/>
          </p:nvPr>
        </p:nvSpPr>
        <p:spPr>
          <a:xfrm>
            <a:off x="3564325" y="1369850"/>
            <a:ext cx="47235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כדי שזה יעבוד:</a:t>
            </a:r>
            <a:endParaRPr b="1" sz="2400"/>
          </a:p>
          <a:p>
            <a:pPr indent="-381000" lvl="0" marL="457200" rtl="1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AutoNum type="arabicPeriod"/>
            </a:pPr>
            <a:r>
              <a:rPr b="1" lang="en" sz="2400"/>
              <a:t>זיכרו את חסרונות הלמידה מרחוק</a:t>
            </a:r>
            <a:endParaRPr b="1" sz="2400"/>
          </a:p>
          <a:p>
            <a:pPr indent="-3810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b="1" lang="en" sz="2400"/>
              <a:t>הוסיפו אירועי הערכה מתאימים</a:t>
            </a:r>
            <a:br>
              <a:rPr b="1" lang="en" sz="2400"/>
            </a:br>
            <a:r>
              <a:rPr b="1" lang="en" sz="1600"/>
              <a:t>(כי אחרת איך נדע שהם למדו משהו)</a:t>
            </a:r>
            <a:endParaRPr b="1" sz="1600"/>
          </a:p>
          <a:p>
            <a:pPr indent="-3810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b="1" lang="en" sz="2400"/>
              <a:t>הוסיפו טאצ' אישי</a:t>
            </a:r>
            <a:br>
              <a:rPr b="1" lang="en" sz="2400"/>
            </a:br>
            <a:r>
              <a:rPr b="1" lang="en" sz="1600"/>
              <a:t>(כי העולם של המסכים קר ומנוכר)</a:t>
            </a:r>
            <a:endParaRPr b="1" sz="2400"/>
          </a:p>
          <a:p>
            <a:pPr indent="0" lvl="0" marL="0" rtl="1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1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344" name="Google Shape;34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375" y="1568875"/>
            <a:ext cx="3146675" cy="314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הלמידה הא-סינכרונית מאפשרת "כיתה הפוכה"</a:t>
            </a:r>
            <a:endParaRPr b="1"/>
          </a:p>
        </p:txBody>
      </p:sp>
      <p:sp>
        <p:nvSpPr>
          <p:cNvPr id="350" name="Google Shape;350;p40"/>
          <p:cNvSpPr txBox="1"/>
          <p:nvPr>
            <p:ph idx="1" type="body"/>
          </p:nvPr>
        </p:nvSpPr>
        <p:spPr>
          <a:xfrm>
            <a:off x="3564325" y="1369850"/>
            <a:ext cx="47235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4. לוו את התלמידים בלמידה העצמית</a:t>
            </a:r>
            <a:br>
              <a:rPr b="1" lang="en" sz="2400"/>
            </a:br>
            <a:r>
              <a:rPr b="1" lang="en" sz="1600"/>
              <a:t>(ולא שגר ושכח)</a:t>
            </a:r>
            <a:endParaRPr b="1" sz="1600"/>
          </a:p>
          <a:p>
            <a:pPr indent="0" lvl="0" marL="0" rtl="1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400"/>
              <a:t>5. התחשבו בזמן אינטרנט - דברו פחות והתמקדו בעיקר</a:t>
            </a:r>
            <a:br>
              <a:rPr b="1" lang="en" sz="2400"/>
            </a:br>
            <a:r>
              <a:rPr b="1" lang="en" sz="1600"/>
              <a:t>(האמת גם בכיתה)</a:t>
            </a:r>
            <a:endParaRPr b="1" sz="1600"/>
          </a:p>
          <a:p>
            <a:pPr indent="0" lvl="0" marL="0" rtl="1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400"/>
              <a:t>6. יחס 1:2 - על כל יחידת זמן שדיברתם, זמן כפול לתרגול עצמי</a:t>
            </a:r>
            <a:br>
              <a:rPr b="1" lang="en" sz="2400"/>
            </a:br>
            <a:r>
              <a:rPr b="1" lang="en" sz="1600"/>
              <a:t>(עשו את בלום מאושר)</a:t>
            </a:r>
            <a:endParaRPr b="1" sz="1600"/>
          </a:p>
          <a:p>
            <a:pPr indent="0" lvl="0" marL="0" rtl="1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1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1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351" name="Google Shape;35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375" y="1568875"/>
            <a:ext cx="3146675" cy="314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1"/>
          <p:cNvSpPr txBox="1"/>
          <p:nvPr>
            <p:ph type="title"/>
          </p:nvPr>
        </p:nvSpPr>
        <p:spPr>
          <a:xfrm>
            <a:off x="387900" y="90095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מה לא לעשות:</a:t>
            </a:r>
            <a:br>
              <a:rPr b="1" lang="en"/>
            </a:br>
            <a:r>
              <a:rPr b="1" lang="en"/>
              <a:t>למידה א-סינכרונית שמתחפשת ללמידה סינכרונית</a:t>
            </a:r>
            <a:endParaRPr b="1"/>
          </a:p>
        </p:txBody>
      </p:sp>
      <p:pic>
        <p:nvPicPr>
          <p:cNvPr id="357" name="Google Shape;35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6800" y="1766575"/>
            <a:ext cx="3710400" cy="247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2"/>
          <p:cNvSpPr txBox="1"/>
          <p:nvPr>
            <p:ph type="title"/>
          </p:nvPr>
        </p:nvSpPr>
        <p:spPr>
          <a:xfrm>
            <a:off x="387900" y="610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מה לא לעשות:</a:t>
            </a:r>
            <a:endParaRPr b="1"/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למידה א-סינכרונית בתחפושת של למידה סינכרונית</a:t>
            </a:r>
            <a:endParaRPr b="1"/>
          </a:p>
        </p:txBody>
      </p:sp>
      <p:pic>
        <p:nvPicPr>
          <p:cNvPr id="363" name="Google Shape;36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73075"/>
            <a:ext cx="8839199" cy="270028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2"/>
          <p:cNvSpPr txBox="1"/>
          <p:nvPr>
            <p:ph type="title"/>
          </p:nvPr>
        </p:nvSpPr>
        <p:spPr>
          <a:xfrm>
            <a:off x="3170000" y="4073350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הפורום</a:t>
            </a:r>
            <a:endParaRPr sz="2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למידה א-סינכרונית בתחפושת של למידה סינכרונית</a:t>
            </a:r>
            <a:endParaRPr b="1"/>
          </a:p>
        </p:txBody>
      </p:sp>
      <p:sp>
        <p:nvSpPr>
          <p:cNvPr id="370" name="Google Shape;370;p43"/>
          <p:cNvSpPr txBox="1"/>
          <p:nvPr>
            <p:ph type="title"/>
          </p:nvPr>
        </p:nvSpPr>
        <p:spPr>
          <a:xfrm>
            <a:off x="3096600" y="4073350"/>
            <a:ext cx="29508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הבלוג והטוק בק</a:t>
            </a:r>
            <a:endParaRPr sz="2800"/>
          </a:p>
        </p:txBody>
      </p:sp>
      <p:pic>
        <p:nvPicPr>
          <p:cNvPr id="371" name="Google Shape;37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9375" y="1448925"/>
            <a:ext cx="5020981" cy="262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זיכרו - לכל צורת למידה היתרונות שלה!</a:t>
            </a:r>
            <a:endParaRPr b="1"/>
          </a:p>
        </p:txBody>
      </p:sp>
      <p:pic>
        <p:nvPicPr>
          <p:cNvPr id="377" name="Google Shape;37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3350" y="2641438"/>
            <a:ext cx="4597950" cy="206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5" y="2614675"/>
            <a:ext cx="3763402" cy="211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44"/>
          <p:cNvSpPr txBox="1"/>
          <p:nvPr>
            <p:ph type="title"/>
          </p:nvPr>
        </p:nvSpPr>
        <p:spPr>
          <a:xfrm>
            <a:off x="4930400" y="182897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למידה סינכרונית</a:t>
            </a:r>
            <a:endParaRPr b="1" sz="2800"/>
          </a:p>
        </p:txBody>
      </p:sp>
      <p:sp>
        <p:nvSpPr>
          <p:cNvPr id="380" name="Google Shape;380;p44"/>
          <p:cNvSpPr txBox="1"/>
          <p:nvPr>
            <p:ph type="title"/>
          </p:nvPr>
        </p:nvSpPr>
        <p:spPr>
          <a:xfrm>
            <a:off x="325875" y="182897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למידה א-סינכרונית</a:t>
            </a:r>
            <a:endParaRPr b="1"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7"/>
          <p:cNvSpPr txBox="1"/>
          <p:nvPr>
            <p:ph type="ctrTitle"/>
          </p:nvPr>
        </p:nvSpPr>
        <p:spPr>
          <a:xfrm>
            <a:off x="1449275" y="1000725"/>
            <a:ext cx="63333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מדריך לשיעור א-סינכרוני אפקטיבי</a:t>
            </a:r>
            <a:endParaRPr b="1"/>
          </a:p>
        </p:txBody>
      </p:sp>
      <p:sp>
        <p:nvSpPr>
          <p:cNvPr id="259" name="Google Shape;259;p27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עמוס רבן, מדריך היסטוריה דיגיטלית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amosraban@gmail.com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תנאים מאפשרים ללמידה - בצד המורה</a:t>
            </a:r>
            <a:endParaRPr b="1"/>
          </a:p>
        </p:txBody>
      </p:sp>
      <p:sp>
        <p:nvSpPr>
          <p:cNvPr id="386" name="Google Shape;386;p45"/>
          <p:cNvSpPr txBox="1"/>
          <p:nvPr>
            <p:ph idx="1" type="body"/>
          </p:nvPr>
        </p:nvSpPr>
        <p:spPr>
          <a:xfrm>
            <a:off x="1005975" y="1849775"/>
            <a:ext cx="6578700" cy="16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תכנון, תכנון ועוד קצת תכנון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טיפים לצילום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טיפים למצגת</a:t>
            </a:r>
            <a:endParaRPr sz="2400"/>
          </a:p>
        </p:txBody>
      </p:sp>
      <p:pic>
        <p:nvPicPr>
          <p:cNvPr id="387" name="Google Shape;38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50" y="1537175"/>
            <a:ext cx="3689474" cy="245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טיפים לצילום</a:t>
            </a:r>
            <a:endParaRPr b="1"/>
          </a:p>
        </p:txBody>
      </p:sp>
      <p:pic>
        <p:nvPicPr>
          <p:cNvPr id="393" name="Google Shape;393;p46" title="6 טיפים מעולים לצילום וידאו מוצלח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425" y="1400450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6"/>
          <p:cNvSpPr txBox="1"/>
          <p:nvPr>
            <p:ph idx="1" type="body"/>
          </p:nvPr>
        </p:nvSpPr>
        <p:spPr>
          <a:xfrm>
            <a:off x="4880950" y="1503425"/>
            <a:ext cx="3379200" cy="16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r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סרטון מומלץ מבית מטח</a:t>
            </a:r>
            <a:endParaRPr sz="2400"/>
          </a:p>
        </p:txBody>
      </p:sp>
      <p:pic>
        <p:nvPicPr>
          <p:cNvPr id="395" name="Google Shape;395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0275" y="2448038"/>
            <a:ext cx="1333826" cy="1333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</a:t>
            </a:r>
            <a:r>
              <a:rPr b="1" lang="en"/>
              <a:t>טיפים שלי לצילום</a:t>
            </a:r>
            <a:endParaRPr b="1"/>
          </a:p>
        </p:txBody>
      </p:sp>
      <p:sp>
        <p:nvSpPr>
          <p:cNvPr id="401" name="Google Shape;401;p47"/>
          <p:cNvSpPr txBox="1"/>
          <p:nvPr>
            <p:ph idx="1" type="body"/>
          </p:nvPr>
        </p:nvSpPr>
        <p:spPr>
          <a:xfrm>
            <a:off x="1070950" y="1347550"/>
            <a:ext cx="5796900" cy="16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אל תשדרו וידאו בזמן השיעור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קצרו את הצילום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בדקו את האיכות לפני שמתחילים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דברו בגובה העיניים - ולעולם </a:t>
            </a:r>
            <a:r>
              <a:rPr lang="en" sz="2400"/>
              <a:t>אל תצלמו מלמטה!</a:t>
            </a:r>
            <a:endParaRPr sz="2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/>
          <p:nvPr>
            <p:ph type="title"/>
          </p:nvPr>
        </p:nvSpPr>
        <p:spPr>
          <a:xfrm>
            <a:off x="2292900" y="22287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אל תצלמו מלמטה!</a:t>
            </a:r>
            <a:endParaRPr b="1"/>
          </a:p>
        </p:txBody>
      </p:sp>
      <p:pic>
        <p:nvPicPr>
          <p:cNvPr id="407" name="Google Shape;40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9725" y="110700"/>
            <a:ext cx="3920150" cy="492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9"/>
          <p:cNvSpPr txBox="1"/>
          <p:nvPr>
            <p:ph idx="1" type="body"/>
          </p:nvPr>
        </p:nvSpPr>
        <p:spPr>
          <a:xfrm>
            <a:off x="1024900" y="575275"/>
            <a:ext cx="6651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rgbClr val="E8004C"/>
                </a:solidFill>
                <a:latin typeface="David Libre"/>
                <a:ea typeface="David Libre"/>
                <a:cs typeface="David Libre"/>
                <a:sym typeface="David Libre"/>
              </a:rPr>
              <a:t>10 טיפים</a:t>
            </a:r>
            <a:br>
              <a:rPr b="1" lang="en" sz="4400">
                <a:solidFill>
                  <a:srgbClr val="E8004C"/>
                </a:solidFill>
                <a:latin typeface="David Libre"/>
                <a:ea typeface="David Libre"/>
                <a:cs typeface="David Libre"/>
                <a:sym typeface="David Libre"/>
              </a:rPr>
            </a:br>
            <a:r>
              <a:rPr b="1" lang="en" sz="4400">
                <a:solidFill>
                  <a:srgbClr val="E8004C"/>
                </a:solidFill>
                <a:latin typeface="David Libre"/>
                <a:ea typeface="David Libre"/>
                <a:cs typeface="David Libre"/>
                <a:sym typeface="David Libre"/>
              </a:rPr>
              <a:t>להכנת מצגת מקצועית</a:t>
            </a:r>
            <a:endParaRPr b="1" sz="2400">
              <a:solidFill>
                <a:srgbClr val="00ACC3"/>
              </a:solidFill>
              <a:latin typeface="David Libre"/>
              <a:ea typeface="David Libre"/>
              <a:cs typeface="David Libre"/>
              <a:sym typeface="David Libr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0"/>
          <p:cNvSpPr txBox="1"/>
          <p:nvPr/>
        </p:nvSpPr>
        <p:spPr>
          <a:xfrm>
            <a:off x="838275" y="1653575"/>
            <a:ext cx="71019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8004C"/>
              </a:buClr>
              <a:buSzPts val="3600"/>
              <a:buFont typeface="David"/>
              <a:buAutoNum type="arabicPeriod"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מצגת צריכה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להכיל 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רק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שלושה סוגים 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של שקפים:</a:t>
            </a:r>
            <a:b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</a:b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שקף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לשער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שקף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לגוף </a:t>
            </a: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המצגת</a:t>
            </a:r>
            <a:endParaRPr b="1" sz="3600">
              <a:solidFill>
                <a:srgbClr val="FF0000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שקף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לסיום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1"/>
          <p:cNvSpPr txBox="1"/>
          <p:nvPr/>
        </p:nvSpPr>
        <p:spPr>
          <a:xfrm>
            <a:off x="1978525" y="959525"/>
            <a:ext cx="57228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2. לשמור תמיד על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העיצוב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:</a:t>
            </a:r>
            <a:b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</a:b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אותם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פונטים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באותו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הגודל</a:t>
            </a:r>
            <a:b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</a:b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עם אותו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הרקע</a:t>
            </a:r>
            <a:b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</a:b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וכמובן אותו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שער</a:t>
            </a:r>
            <a:b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</a:b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ואותו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הסיום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2"/>
          <p:cNvSpPr txBox="1"/>
          <p:nvPr/>
        </p:nvSpPr>
        <p:spPr>
          <a:xfrm>
            <a:off x="1569525" y="971925"/>
            <a:ext cx="62094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3. לשמור על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הזרימה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:</a:t>
            </a:r>
            <a:b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</a:b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לא הולכים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אחורה 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- רק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קדימה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אם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צריך 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- חוזרים על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שקפים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3"/>
          <p:cNvSpPr txBox="1"/>
          <p:nvPr/>
        </p:nvSpPr>
        <p:spPr>
          <a:xfrm>
            <a:off x="1619125" y="1492475"/>
            <a:ext cx="62094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4. שקף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אחד 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- רעיון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אחד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רעיון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חדש 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- שקף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חדש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4"/>
          <p:cNvSpPr txBox="1"/>
          <p:nvPr/>
        </p:nvSpPr>
        <p:spPr>
          <a:xfrm>
            <a:off x="1569525" y="971925"/>
            <a:ext cx="62094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5. כמה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שפחות מילים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מצגת איננה סיכום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שהתחפש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בשביל זה יש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 Word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438" name="Google Shape;43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400" y="4025100"/>
            <a:ext cx="1489275" cy="104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מה נלמד בשיעור?</a:t>
            </a:r>
            <a:endParaRPr b="1"/>
          </a:p>
        </p:txBody>
      </p:sp>
      <p:sp>
        <p:nvSpPr>
          <p:cNvPr id="265" name="Google Shape;265;p28"/>
          <p:cNvSpPr txBox="1"/>
          <p:nvPr>
            <p:ph idx="1" type="body"/>
          </p:nvPr>
        </p:nvSpPr>
        <p:spPr>
          <a:xfrm>
            <a:off x="257775" y="1187675"/>
            <a:ext cx="72846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השיעור יחולק לשני חלקים: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b="1" lang="en" sz="2400"/>
              <a:t>בראשון </a:t>
            </a:r>
            <a:r>
              <a:rPr lang="en" sz="2400"/>
              <a:t>- </a:t>
            </a:r>
            <a:r>
              <a:rPr b="1" lang="en" sz="2400"/>
              <a:t> </a:t>
            </a:r>
            <a:r>
              <a:rPr lang="en" sz="2400"/>
              <a:t>איך מנהלים שיעור א-סינכרוני אפקטיבי?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b="1" lang="en" sz="2400"/>
              <a:t>בשני </a:t>
            </a:r>
            <a:r>
              <a:rPr lang="en" sz="2400"/>
              <a:t>- </a:t>
            </a:r>
            <a:r>
              <a:rPr lang="en" sz="2400"/>
              <a:t>איך מכינים את הקוקטייל המושלם להוראה מרחוק או מעורב-סינכרוני?</a:t>
            </a:r>
            <a:endParaRPr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5"/>
          <p:cNvSpPr txBox="1"/>
          <p:nvPr/>
        </p:nvSpPr>
        <p:spPr>
          <a:xfrm>
            <a:off x="2201625" y="1913850"/>
            <a:ext cx="4698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6. תמונות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להמחשה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אבל לא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בהגזמה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!</a:t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ולשמור על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זכויות היוצרים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444" name="Google Shape;44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400" y="4025100"/>
            <a:ext cx="1489275" cy="10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500" y="4025100"/>
            <a:ext cx="1489275" cy="10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8450" y="3883700"/>
            <a:ext cx="1489275" cy="10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8500" y="1913850"/>
            <a:ext cx="1489275" cy="10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0625" y="395950"/>
            <a:ext cx="1489275" cy="10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6625" y="325275"/>
            <a:ext cx="1489275" cy="10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5825" y="638800"/>
            <a:ext cx="1489275" cy="10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450" y="1968625"/>
            <a:ext cx="1489275" cy="104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6"/>
          <p:cNvSpPr txBox="1"/>
          <p:nvPr/>
        </p:nvSpPr>
        <p:spPr>
          <a:xfrm>
            <a:off x="1160525" y="971925"/>
            <a:ext cx="6990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7. במצגת לא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מסבירים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הטקסט הוא תמיד רק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בראשי פרקים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ולא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במשפטים שלמים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7"/>
          <p:cNvSpPr txBox="1"/>
          <p:nvPr/>
        </p:nvSpPr>
        <p:spPr>
          <a:xfrm>
            <a:off x="1160525" y="971925"/>
            <a:ext cx="6990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8.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קריאת שקף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 לוקחת</a:t>
            </a:r>
            <a:b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</a:b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בין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30 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שניות</a:t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ל-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90 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שניות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לא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יותר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, אפשר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פחות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אבל לא להגזים!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8"/>
          <p:cNvSpPr txBox="1"/>
          <p:nvPr/>
        </p:nvSpPr>
        <p:spPr>
          <a:xfrm>
            <a:off x="1226825" y="1318975"/>
            <a:ext cx="6738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ואם לקח לך יותר - חוזרים לטיפ 5:</a:t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כמה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שפחות מילים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מצגת איננה מסמך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שהתחפש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בשביל זה יש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 Word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9"/>
          <p:cNvSpPr txBox="1"/>
          <p:nvPr/>
        </p:nvSpPr>
        <p:spPr>
          <a:xfrm>
            <a:off x="1358825" y="1219825"/>
            <a:ext cx="6990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9. </a:t>
            </a: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העדיפו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להטמיע </a:t>
            </a: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תוכן</a:t>
            </a:r>
            <a:endParaRPr b="1" sz="3600">
              <a:solidFill>
                <a:srgbClr val="FF0000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descr="הרצאה - איך מכינים מצגת טובה" id="472" name="Google Shape;472;p59" title="הרצאה - איך מכינים מצגת טובה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8013" y="2054900"/>
            <a:ext cx="3947966" cy="296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2025" y="2054899"/>
            <a:ext cx="1423150" cy="142315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59"/>
          <p:cNvSpPr txBox="1"/>
          <p:nvPr/>
        </p:nvSpPr>
        <p:spPr>
          <a:xfrm>
            <a:off x="1074000" y="3420725"/>
            <a:ext cx="16812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E6123"/>
                </a:solidFill>
                <a:highlight>
                  <a:srgbClr val="FFFFFF"/>
                </a:highlight>
              </a:rPr>
              <a:t>bit.ly/קיצור</a:t>
            </a:r>
            <a:endParaRPr sz="1800">
              <a:solidFill>
                <a:srgbClr val="EE612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0"/>
          <p:cNvSpPr txBox="1"/>
          <p:nvPr/>
        </p:nvSpPr>
        <p:spPr>
          <a:xfrm>
            <a:off x="1358825" y="1219825"/>
            <a:ext cx="6990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9. </a:t>
            </a: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העדיפו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להטמיע </a:t>
            </a: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תוכן</a:t>
            </a:r>
            <a:endParaRPr b="1" sz="3600">
              <a:solidFill>
                <a:srgbClr val="FF0000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marR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במקום </a:t>
            </a: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להוסיף</a:t>
            </a: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 קישור:</a:t>
            </a:r>
            <a:endParaRPr b="1" sz="3600">
              <a:solidFill>
                <a:srgbClr val="FF0000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marR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4A86E8"/>
                </a:solidFill>
                <a:uFill>
                  <a:noFill/>
                </a:uFill>
                <a:latin typeface="David"/>
                <a:ea typeface="David"/>
                <a:cs typeface="David"/>
                <a:sym typeface="Davi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https://www.youtube.com/watch?v=r2wfndB4jp0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marR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marR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ואם כבר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קישור</a:t>
            </a: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 אז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בקיצור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0000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1"/>
          <p:cNvSpPr txBox="1"/>
          <p:nvPr/>
        </p:nvSpPr>
        <p:spPr>
          <a:xfrm>
            <a:off x="1358825" y="1219825"/>
            <a:ext cx="6990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10. </a:t>
            </a: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ובאמת שהגיע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הזמן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להפסיק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עם</a:t>
            </a:r>
            <a:endParaRPr b="1" sz="3600">
              <a:solidFill>
                <a:srgbClr val="FF0000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ההנפשות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לעד</a:t>
            </a:r>
            <a:endParaRPr b="1" sz="3600">
              <a:solidFill>
                <a:srgbClr val="FF0000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  <p:transition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2"/>
          <p:cNvSpPr txBox="1"/>
          <p:nvPr>
            <p:ph type="ctrTitle"/>
          </p:nvPr>
        </p:nvSpPr>
        <p:spPr>
          <a:xfrm>
            <a:off x="545550" y="1942850"/>
            <a:ext cx="80529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/>
              <a:t>חלק שני:</a:t>
            </a:r>
            <a:br>
              <a:rPr b="1" lang="en" sz="3600"/>
            </a:br>
            <a:r>
              <a:rPr b="1" lang="en" sz="3600"/>
              <a:t>איך להכין את הקוקטייל המושלם</a:t>
            </a:r>
            <a:br>
              <a:rPr b="1" lang="en" sz="3600"/>
            </a:br>
            <a:r>
              <a:rPr b="1" lang="en" sz="3600"/>
              <a:t>להוראה מרחוק</a:t>
            </a:r>
            <a:br>
              <a:rPr b="1" lang="en" sz="3600"/>
            </a:br>
            <a:r>
              <a:rPr b="1" lang="en" sz="3600"/>
              <a:t>(או מעורב-סינכרוני)?</a:t>
            </a:r>
            <a:endParaRPr b="1" sz="36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3"/>
          <p:cNvSpPr txBox="1"/>
          <p:nvPr>
            <p:ph type="title"/>
          </p:nvPr>
        </p:nvSpPr>
        <p:spPr>
          <a:xfrm>
            <a:off x="-251475" y="3937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אתגר הקורונה ללמידה המעורבת (Blended)</a:t>
            </a:r>
            <a:endParaRPr b="1"/>
          </a:p>
        </p:txBody>
      </p:sp>
      <p:pic>
        <p:nvPicPr>
          <p:cNvPr id="495" name="Google Shape;49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7850" y="1648275"/>
            <a:ext cx="4725801" cy="295825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63"/>
          <p:cNvSpPr txBox="1"/>
          <p:nvPr>
            <p:ph type="title"/>
          </p:nvPr>
        </p:nvSpPr>
        <p:spPr>
          <a:xfrm>
            <a:off x="6514450" y="274292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למידה דיגיטלית</a:t>
            </a:r>
            <a:br>
              <a:rPr lang="en" sz="2800"/>
            </a:br>
            <a:r>
              <a:rPr lang="en" sz="2800"/>
              <a:t>מרחוק</a:t>
            </a:r>
            <a:endParaRPr sz="2800"/>
          </a:p>
        </p:txBody>
      </p:sp>
      <p:sp>
        <p:nvSpPr>
          <p:cNvPr id="497" name="Google Shape;497;p63"/>
          <p:cNvSpPr txBox="1"/>
          <p:nvPr>
            <p:ph type="title"/>
          </p:nvPr>
        </p:nvSpPr>
        <p:spPr>
          <a:xfrm>
            <a:off x="-376875" y="299867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איך להחליף את</a:t>
            </a:r>
            <a:br>
              <a:rPr lang="en" sz="2800"/>
            </a:br>
            <a:r>
              <a:rPr lang="en" sz="2800"/>
              <a:t>הלמידה</a:t>
            </a:r>
            <a:br>
              <a:rPr lang="en" sz="2800"/>
            </a:br>
            <a:r>
              <a:rPr lang="en" sz="2800"/>
              <a:t>"פנים מול פנים"?</a:t>
            </a:r>
            <a:endParaRPr sz="2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4"/>
          <p:cNvSpPr txBox="1"/>
          <p:nvPr>
            <p:ph type="title"/>
          </p:nvPr>
        </p:nvSpPr>
        <p:spPr>
          <a:xfrm>
            <a:off x="-251475" y="3937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הקוקטייל המושלם - מעורב-סינכרוני</a:t>
            </a:r>
            <a:endParaRPr b="1"/>
          </a:p>
        </p:txBody>
      </p:sp>
      <p:pic>
        <p:nvPicPr>
          <p:cNvPr id="503" name="Google Shape;50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7850" y="1648275"/>
            <a:ext cx="4725801" cy="295825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64"/>
          <p:cNvSpPr txBox="1"/>
          <p:nvPr>
            <p:ph type="title"/>
          </p:nvPr>
        </p:nvSpPr>
        <p:spPr>
          <a:xfrm>
            <a:off x="6514450" y="274292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למידה</a:t>
            </a:r>
            <a:br>
              <a:rPr lang="en" sz="2800"/>
            </a:br>
            <a:r>
              <a:rPr lang="en" sz="2800"/>
              <a:t>א-סינכרונית</a:t>
            </a:r>
            <a:endParaRPr sz="2800"/>
          </a:p>
        </p:txBody>
      </p:sp>
      <p:sp>
        <p:nvSpPr>
          <p:cNvPr id="505" name="Google Shape;505;p64"/>
          <p:cNvSpPr txBox="1"/>
          <p:nvPr>
            <p:ph type="title"/>
          </p:nvPr>
        </p:nvSpPr>
        <p:spPr>
          <a:xfrm>
            <a:off x="-330975" y="2708150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למידה</a:t>
            </a:r>
            <a:br>
              <a:rPr lang="en" sz="2800"/>
            </a:br>
            <a:r>
              <a:rPr lang="en" sz="2800"/>
              <a:t>סינכרונית</a:t>
            </a:r>
            <a:endParaRPr sz="2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 txBox="1"/>
          <p:nvPr>
            <p:ph type="ctrTitle"/>
          </p:nvPr>
        </p:nvSpPr>
        <p:spPr>
          <a:xfrm>
            <a:off x="913200" y="1311800"/>
            <a:ext cx="73176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חלק ראשון:</a:t>
            </a:r>
            <a:br>
              <a:rPr b="1" lang="en"/>
            </a:br>
            <a:r>
              <a:rPr b="1" lang="en"/>
              <a:t>איך מנהלים שיעור א-סינכרוני אפקטיבי?</a:t>
            </a:r>
            <a:endParaRPr b="1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5"/>
          <p:cNvSpPr txBox="1"/>
          <p:nvPr>
            <p:ph type="title"/>
          </p:nvPr>
        </p:nvSpPr>
        <p:spPr>
          <a:xfrm>
            <a:off x="-251475" y="3937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הקוקטייל המושלם - מעורב-סינכרוני</a:t>
            </a:r>
            <a:endParaRPr b="1"/>
          </a:p>
        </p:txBody>
      </p:sp>
      <p:pic>
        <p:nvPicPr>
          <p:cNvPr id="511" name="Google Shape;51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5660" y="1564450"/>
            <a:ext cx="4793926" cy="290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65"/>
          <p:cNvSpPr txBox="1"/>
          <p:nvPr>
            <p:ph type="title"/>
          </p:nvPr>
        </p:nvSpPr>
        <p:spPr>
          <a:xfrm>
            <a:off x="6177650" y="2674488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למה חייבים לבחור?</a:t>
            </a:r>
            <a:endParaRPr sz="2800"/>
          </a:p>
        </p:txBody>
      </p:sp>
      <p:sp>
        <p:nvSpPr>
          <p:cNvPr id="513" name="Google Shape;513;p65"/>
          <p:cNvSpPr txBox="1"/>
          <p:nvPr>
            <p:ph type="title"/>
          </p:nvPr>
        </p:nvSpPr>
        <p:spPr>
          <a:xfrm>
            <a:off x="-818825" y="267447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גם וגם!</a:t>
            </a:r>
            <a:endParaRPr sz="28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הקוקטייל המושלם - מעורב-סינכרוני</a:t>
            </a:r>
            <a:endParaRPr b="1"/>
          </a:p>
        </p:txBody>
      </p:sp>
      <p:sp>
        <p:nvSpPr>
          <p:cNvPr id="519" name="Google Shape;519;p66"/>
          <p:cNvSpPr txBox="1"/>
          <p:nvPr>
            <p:ph idx="1" type="body"/>
          </p:nvPr>
        </p:nvSpPr>
        <p:spPr>
          <a:xfrm>
            <a:off x="887125" y="1266975"/>
            <a:ext cx="6814800" cy="16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הפתרונות יהיו </a:t>
            </a:r>
            <a:r>
              <a:rPr b="1" lang="en" sz="2400"/>
              <a:t>פדגוגיים </a:t>
            </a:r>
            <a:r>
              <a:rPr lang="en" sz="2400"/>
              <a:t>- הטכנולוגיה היא רק </a:t>
            </a:r>
            <a:r>
              <a:rPr b="1" lang="en" sz="2400"/>
              <a:t>כלי</a:t>
            </a:r>
            <a:endParaRPr b="1"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לכל שיעור </a:t>
            </a:r>
            <a:r>
              <a:rPr b="1" lang="en" sz="2400"/>
              <a:t>א-סינכרוני</a:t>
            </a:r>
            <a:r>
              <a:rPr lang="en" sz="2400"/>
              <a:t> - ליווי </a:t>
            </a:r>
            <a:r>
              <a:rPr b="1" lang="en" sz="2400"/>
              <a:t>סינכרוני</a:t>
            </a:r>
            <a:endParaRPr b="1"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לכל שיעור </a:t>
            </a:r>
            <a:r>
              <a:rPr b="1" lang="en" sz="2400"/>
              <a:t>סינכרוני </a:t>
            </a:r>
            <a:r>
              <a:rPr lang="en" sz="2400"/>
              <a:t>- ליווי </a:t>
            </a:r>
            <a:r>
              <a:rPr b="1" lang="en" sz="2400"/>
              <a:t>א-סינכרוני</a:t>
            </a:r>
            <a:endParaRPr sz="24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הקוקטייל המושלם - מעורב-סינכרוני</a:t>
            </a:r>
            <a:endParaRPr b="1"/>
          </a:p>
        </p:txBody>
      </p:sp>
      <p:sp>
        <p:nvSpPr>
          <p:cNvPr id="525" name="Google Shape;525;p67"/>
          <p:cNvSpPr txBox="1"/>
          <p:nvPr>
            <p:ph idx="1" type="body"/>
          </p:nvPr>
        </p:nvSpPr>
        <p:spPr>
          <a:xfrm>
            <a:off x="887125" y="1266975"/>
            <a:ext cx="6814800" cy="16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4. פצחו את סדר היום ואת מבנה השיעור האפקטיבי</a:t>
            </a:r>
            <a:endParaRPr sz="2400"/>
          </a:p>
          <a:p>
            <a:pPr indent="0" lvl="0" marL="0" rtl="1" algn="r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5. </a:t>
            </a:r>
            <a:r>
              <a:rPr lang="en" sz="2400"/>
              <a:t>כל אחד וכל אחת בהתאמה לתלמידים ולצרכים הלימודיים</a:t>
            </a:r>
            <a:endParaRPr sz="2400"/>
          </a:p>
          <a:p>
            <a:pPr indent="0" lvl="0" marL="0" rtl="1" algn="r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6. חישבו על פתרון יצירתי - נמצא את הדרך המתאימה</a:t>
            </a:r>
            <a:endParaRPr sz="2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6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נסכם</a:t>
            </a:r>
            <a:endParaRPr b="1"/>
          </a:p>
        </p:txBody>
      </p:sp>
      <p:sp>
        <p:nvSpPr>
          <p:cNvPr id="531" name="Google Shape;531;p68"/>
          <p:cNvSpPr txBox="1"/>
          <p:nvPr>
            <p:ph idx="1" type="body"/>
          </p:nvPr>
        </p:nvSpPr>
        <p:spPr>
          <a:xfrm>
            <a:off x="-305575" y="1416063"/>
            <a:ext cx="8240400" cy="17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מדריך לשיעור א-סינכרוני אפקטיבי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טעימה בהכנת הקוקטייל המושלם - מעורב-סינכרוני</a:t>
            </a:r>
            <a:endParaRPr sz="2400"/>
          </a:p>
        </p:txBody>
      </p:sp>
      <p:pic>
        <p:nvPicPr>
          <p:cNvPr id="532" name="Google Shape;532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0625" y="2641575"/>
            <a:ext cx="3722500" cy="209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69"/>
          <p:cNvSpPr txBox="1"/>
          <p:nvPr>
            <p:ph type="title"/>
          </p:nvPr>
        </p:nvSpPr>
        <p:spPr>
          <a:xfrm>
            <a:off x="387888" y="16035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/>
              <a:t>נתראה בשיעור הבא!</a:t>
            </a:r>
            <a:endParaRPr b="1" sz="3400"/>
          </a:p>
        </p:txBody>
      </p:sp>
      <p:pic>
        <p:nvPicPr>
          <p:cNvPr id="538" name="Google Shape;53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6575" y="2116937"/>
            <a:ext cx="909626" cy="90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1650" y="1120963"/>
            <a:ext cx="3520676" cy="2343206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69"/>
          <p:cNvSpPr txBox="1"/>
          <p:nvPr>
            <p:ph idx="4294967295" type="subTitle"/>
          </p:nvPr>
        </p:nvSpPr>
        <p:spPr>
          <a:xfrm>
            <a:off x="2503506" y="3614525"/>
            <a:ext cx="41370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עמוס רבן, מדריך היסטוריה דיגיטלית</a:t>
            </a:r>
            <a:br>
              <a:rPr lang="en" sz="2400"/>
            </a:br>
            <a:r>
              <a:rPr lang="en" sz="2400"/>
              <a:t>amosraban@gmail.com</a:t>
            </a: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מה נלמד בחלק הראשון?</a:t>
            </a:r>
            <a:endParaRPr b="1"/>
          </a:p>
        </p:txBody>
      </p:sp>
      <p:sp>
        <p:nvSpPr>
          <p:cNvPr id="276" name="Google Shape;276;p30"/>
          <p:cNvSpPr txBox="1"/>
          <p:nvPr>
            <p:ph idx="1" type="body"/>
          </p:nvPr>
        </p:nvSpPr>
        <p:spPr>
          <a:xfrm>
            <a:off x="-171800" y="1187675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למה ללמד באופן א-סינכרוני?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טיפים לצילום שיעור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טיפים להכנת מצגת</a:t>
            </a:r>
            <a:endParaRPr sz="2400"/>
          </a:p>
          <a:p>
            <a:pPr indent="0" lvl="0" marL="914400" rtl="1" algn="r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1"/>
          <p:cNvSpPr txBox="1"/>
          <p:nvPr>
            <p:ph type="title"/>
          </p:nvPr>
        </p:nvSpPr>
        <p:spPr>
          <a:xfrm>
            <a:off x="-251475" y="3937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אתגר הקורונה ללמידה ה</a:t>
            </a:r>
            <a:r>
              <a:rPr b="1" lang="en"/>
              <a:t>מעורבת (Blended)</a:t>
            </a:r>
            <a:endParaRPr b="1"/>
          </a:p>
        </p:txBody>
      </p:sp>
      <p:pic>
        <p:nvPicPr>
          <p:cNvPr id="282" name="Google Shape;2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7850" y="1648275"/>
            <a:ext cx="4725801" cy="295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1"/>
          <p:cNvSpPr txBox="1"/>
          <p:nvPr>
            <p:ph type="title"/>
          </p:nvPr>
        </p:nvSpPr>
        <p:spPr>
          <a:xfrm>
            <a:off x="6514450" y="274292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למידה דיגיטלית</a:t>
            </a:r>
            <a:br>
              <a:rPr lang="en" sz="2800"/>
            </a:br>
            <a:r>
              <a:rPr lang="en" sz="2800"/>
              <a:t>מרחוק</a:t>
            </a:r>
            <a:endParaRPr sz="2800"/>
          </a:p>
        </p:txBody>
      </p:sp>
      <p:sp>
        <p:nvSpPr>
          <p:cNvPr id="284" name="Google Shape;284;p31"/>
          <p:cNvSpPr txBox="1"/>
          <p:nvPr>
            <p:ph type="title"/>
          </p:nvPr>
        </p:nvSpPr>
        <p:spPr>
          <a:xfrm>
            <a:off x="-376875" y="299867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איך להחליף את</a:t>
            </a:r>
            <a:br>
              <a:rPr lang="en" sz="2800"/>
            </a:br>
            <a:r>
              <a:rPr lang="en" sz="2800"/>
              <a:t>הלמידה</a:t>
            </a:r>
            <a:br>
              <a:rPr lang="en" sz="2800"/>
            </a:br>
            <a:r>
              <a:rPr lang="en" sz="2800"/>
              <a:t>"פנים מול פנים"?</a:t>
            </a:r>
            <a:endParaRPr sz="2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על שתי צורות של למידה מקוונת מרחוק</a:t>
            </a:r>
            <a:endParaRPr b="1"/>
          </a:p>
        </p:txBody>
      </p:sp>
      <p:pic>
        <p:nvPicPr>
          <p:cNvPr id="290" name="Google Shape;29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3350" y="2641438"/>
            <a:ext cx="4597950" cy="206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5" y="2614675"/>
            <a:ext cx="3763402" cy="211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2"/>
          <p:cNvSpPr txBox="1"/>
          <p:nvPr>
            <p:ph type="title"/>
          </p:nvPr>
        </p:nvSpPr>
        <p:spPr>
          <a:xfrm>
            <a:off x="4930400" y="182897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למידה סינכרונית</a:t>
            </a:r>
            <a:endParaRPr b="1" sz="2800"/>
          </a:p>
        </p:txBody>
      </p:sp>
      <p:sp>
        <p:nvSpPr>
          <p:cNvPr id="293" name="Google Shape;293;p32"/>
          <p:cNvSpPr txBox="1"/>
          <p:nvPr>
            <p:ph type="title"/>
          </p:nvPr>
        </p:nvSpPr>
        <p:spPr>
          <a:xfrm>
            <a:off x="325875" y="182897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למידה א-סינכרונית</a:t>
            </a:r>
            <a:endParaRPr b="1" sz="2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למידה מרחוק - אבל עם טוויסט</a:t>
            </a:r>
            <a:endParaRPr b="1"/>
          </a:p>
        </p:txBody>
      </p:sp>
      <p:pic>
        <p:nvPicPr>
          <p:cNvPr id="299" name="Google Shape;29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9425" y="1870500"/>
            <a:ext cx="1637075" cy="163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4793" y="1913350"/>
            <a:ext cx="3372103" cy="163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400" y="1956188"/>
            <a:ext cx="1230851" cy="1551398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3"/>
          <p:cNvSpPr txBox="1"/>
          <p:nvPr>
            <p:ph type="title"/>
          </p:nvPr>
        </p:nvSpPr>
        <p:spPr>
          <a:xfrm>
            <a:off x="6154763" y="364372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למידה לכולם</a:t>
            </a:r>
            <a:endParaRPr sz="2400"/>
          </a:p>
        </p:txBody>
      </p:sp>
      <p:sp>
        <p:nvSpPr>
          <p:cNvPr id="303" name="Google Shape;303;p33"/>
          <p:cNvSpPr txBox="1"/>
          <p:nvPr>
            <p:ph type="title"/>
          </p:nvPr>
        </p:nvSpPr>
        <p:spPr>
          <a:xfrm>
            <a:off x="2597638" y="364372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קורס בהתכתבות</a:t>
            </a:r>
            <a:endParaRPr sz="2400"/>
          </a:p>
        </p:txBody>
      </p:sp>
      <p:sp>
        <p:nvSpPr>
          <p:cNvPr id="304" name="Google Shape;304;p33"/>
          <p:cNvSpPr txBox="1"/>
          <p:nvPr>
            <p:ph type="title"/>
          </p:nvPr>
        </p:nvSpPr>
        <p:spPr>
          <a:xfrm>
            <a:off x="-488762" y="364372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עשה זאת בעצמך</a:t>
            </a:r>
            <a:endParaRPr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הלמידה הא-הסינכרונית</a:t>
            </a:r>
            <a:endParaRPr b="1"/>
          </a:p>
        </p:txBody>
      </p:sp>
      <p:sp>
        <p:nvSpPr>
          <p:cNvPr id="310" name="Google Shape;310;p34"/>
          <p:cNvSpPr txBox="1"/>
          <p:nvPr>
            <p:ph idx="1" type="body"/>
          </p:nvPr>
        </p:nvSpPr>
        <p:spPr>
          <a:xfrm>
            <a:off x="676925" y="1354475"/>
            <a:ext cx="6578700" cy="16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מתי נלמד באופן א-סינכרוני?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נשאל: אילו מטרות פדגוגיות למידה א-סינכרונית משרתת?</a:t>
            </a:r>
            <a:endParaRPr sz="2400"/>
          </a:p>
        </p:txBody>
      </p:sp>
      <p:pic>
        <p:nvPicPr>
          <p:cNvPr id="311" name="Google Shape;31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0300" y="2538125"/>
            <a:ext cx="3763402" cy="21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u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