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2" d="100"/>
          <a:sy n="52" d="100"/>
        </p:scale>
        <p:origin x="850"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hyperlink" Target="http://www.youtube.com/watch?v=lGf57RUk6kc"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archive.kippur-center.org/agranat-commission-testimonies/1975-383-69_s10.pdf"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jpg"/><Relationship Id="rId11" Type="http://schemas.openxmlformats.org/officeDocument/2006/relationships/image" Target="../media/image3.png"/><Relationship Id="rId5" Type="http://schemas.openxmlformats.org/officeDocument/2006/relationships/image" Target="../media/image10.jpg"/><Relationship Id="rId10" Type="http://schemas.openxmlformats.org/officeDocument/2006/relationships/image" Target="../media/image15.png"/><Relationship Id="rId4" Type="http://schemas.openxmlformats.org/officeDocument/2006/relationships/image" Target="../media/image9.jp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hyperlink" Target="https://youtu.be/3ztINOayWto?si=Jak4oThwjQ06nr8L&amp;t=4533"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Shape 83"/>
        <p:cNvGrpSpPr/>
        <p:nvPr/>
      </p:nvGrpSpPr>
      <p:grpSpPr>
        <a:xfrm>
          <a:off x="0" y="0"/>
          <a:ext cx="0" cy="0"/>
          <a:chOff x="0" y="0"/>
          <a:chExt cx="0" cy="0"/>
        </a:xfrm>
      </p:grpSpPr>
      <p:pic>
        <p:nvPicPr>
          <p:cNvPr id="84" name="Google Shape;84;p13"/>
          <p:cNvPicPr preferRelativeResize="0"/>
          <p:nvPr/>
        </p:nvPicPr>
        <p:blipFill>
          <a:blip r:embed="rId3">
            <a:alphaModFix/>
          </a:blip>
          <a:stretch>
            <a:fillRect/>
          </a:stretch>
        </p:blipFill>
        <p:spPr>
          <a:xfrm>
            <a:off x="4691350" y="7820975"/>
            <a:ext cx="9083751" cy="2422325"/>
          </a:xfrm>
          <a:prstGeom prst="rect">
            <a:avLst/>
          </a:prstGeom>
          <a:noFill/>
          <a:ln>
            <a:noFill/>
          </a:ln>
        </p:spPr>
      </p:pic>
      <p:sp>
        <p:nvSpPr>
          <p:cNvPr id="85" name="Google Shape;85;p13"/>
          <p:cNvSpPr txBox="1"/>
          <p:nvPr/>
        </p:nvSpPr>
        <p:spPr>
          <a:xfrm>
            <a:off x="314575" y="487625"/>
            <a:ext cx="17616900" cy="11325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iw-IL" sz="6000" b="1" dirty="0">
                <a:solidFill>
                  <a:srgbClr val="1B066B"/>
                </a:solidFill>
                <a:highlight>
                  <a:srgbClr val="E8E8E8"/>
                </a:highlight>
                <a:latin typeface="Calibri"/>
                <a:ea typeface="Calibri"/>
                <a:cs typeface="Calibri"/>
                <a:sym typeface="Calibri"/>
              </a:rPr>
              <a:t>יום </a:t>
            </a:r>
            <a:r>
              <a:rPr lang="he-IL" sz="6000" b="1" dirty="0">
                <a:solidFill>
                  <a:srgbClr val="1B066B"/>
                </a:solidFill>
                <a:highlight>
                  <a:srgbClr val="E8E8E8"/>
                </a:highlight>
                <a:latin typeface="Calibri"/>
                <a:ea typeface="Calibri"/>
                <a:cs typeface="Calibri"/>
                <a:sym typeface="Calibri"/>
              </a:rPr>
              <a:t>הזיכרון</a:t>
            </a:r>
            <a:r>
              <a:rPr lang="iw-IL" sz="6000" b="1" dirty="0">
                <a:solidFill>
                  <a:srgbClr val="1B066B"/>
                </a:solidFill>
                <a:highlight>
                  <a:srgbClr val="E8E8E8"/>
                </a:highlight>
                <a:latin typeface="Calibri"/>
                <a:ea typeface="Calibri"/>
                <a:cs typeface="Calibri"/>
                <a:sym typeface="Calibri"/>
              </a:rPr>
              <a:t> לאירועי 7.10.2023</a:t>
            </a:r>
            <a:endParaRPr sz="6000" b="1" dirty="0">
              <a:solidFill>
                <a:srgbClr val="1B066B"/>
              </a:solidFill>
              <a:highlight>
                <a:srgbClr val="E8E8E8"/>
              </a:highlight>
              <a:latin typeface="Calibri"/>
              <a:ea typeface="Calibri"/>
              <a:cs typeface="Calibri"/>
              <a:sym typeface="Calibri"/>
            </a:endParaRPr>
          </a:p>
          <a:p>
            <a:pPr marL="0" lvl="0" indent="0" algn="ctr" rtl="1">
              <a:spcBef>
                <a:spcPts val="0"/>
              </a:spcBef>
              <a:spcAft>
                <a:spcPts val="0"/>
              </a:spcAft>
              <a:buNone/>
            </a:pPr>
            <a:r>
              <a:rPr lang="iw-IL" sz="9600" b="1" dirty="0">
                <a:solidFill>
                  <a:srgbClr val="1B066B"/>
                </a:solidFill>
                <a:highlight>
                  <a:srgbClr val="E8E8E8"/>
                </a:highlight>
                <a:latin typeface="Calibri"/>
                <a:ea typeface="Calibri"/>
                <a:cs typeface="Calibri"/>
                <a:sym typeface="Calibri"/>
              </a:rPr>
              <a:t>עדים מקשרים לאירועים היסטוריים</a:t>
            </a:r>
            <a:endParaRPr sz="9600" b="1" dirty="0">
              <a:solidFill>
                <a:srgbClr val="1B066B"/>
              </a:solidFill>
              <a:highlight>
                <a:srgbClr val="E8E8E8"/>
              </a:highlight>
              <a:latin typeface="Calibri"/>
              <a:ea typeface="Calibri"/>
              <a:cs typeface="Calibri"/>
              <a:sym typeface="Calibri"/>
            </a:endParaRPr>
          </a:p>
        </p:txBody>
      </p:sp>
      <p:pic>
        <p:nvPicPr>
          <p:cNvPr id="86" name="Google Shape;86;p13"/>
          <p:cNvPicPr preferRelativeResize="0"/>
          <p:nvPr/>
        </p:nvPicPr>
        <p:blipFill>
          <a:blip r:embed="rId4">
            <a:alphaModFix/>
          </a:blip>
          <a:stretch>
            <a:fillRect/>
          </a:stretch>
        </p:blipFill>
        <p:spPr>
          <a:xfrm>
            <a:off x="4085800" y="3160350"/>
            <a:ext cx="9689298" cy="45844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Shape 90"/>
        <p:cNvGrpSpPr/>
        <p:nvPr/>
      </p:nvGrpSpPr>
      <p:grpSpPr>
        <a:xfrm>
          <a:off x="0" y="0"/>
          <a:ext cx="0" cy="0"/>
          <a:chOff x="0" y="0"/>
          <a:chExt cx="0" cy="0"/>
        </a:xfrm>
      </p:grpSpPr>
      <p:sp>
        <p:nvSpPr>
          <p:cNvPr id="91" name="Google Shape;91;p14"/>
          <p:cNvSpPr txBox="1"/>
          <p:nvPr/>
        </p:nvSpPr>
        <p:spPr>
          <a:xfrm>
            <a:off x="676350" y="2272025"/>
            <a:ext cx="16971900" cy="2280900"/>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1200"/>
              </a:spcBef>
              <a:spcAft>
                <a:spcPts val="1200"/>
              </a:spcAft>
              <a:buClr>
                <a:schemeClr val="dk1"/>
              </a:buClr>
              <a:buSzPts val="1100"/>
              <a:buFont typeface="Arial"/>
              <a:buNone/>
            </a:pPr>
            <a:r>
              <a:rPr lang="iw-IL" sz="3600" b="1" dirty="0">
                <a:solidFill>
                  <a:srgbClr val="1B066B"/>
                </a:solidFill>
                <a:latin typeface="Calibri"/>
                <a:ea typeface="Calibri"/>
                <a:cs typeface="Calibri"/>
                <a:sym typeface="Calibri"/>
              </a:rPr>
              <a:t>ארגון "עדות 710</a:t>
            </a:r>
            <a:r>
              <a:rPr lang="he-IL" sz="3600" b="1" dirty="0">
                <a:solidFill>
                  <a:srgbClr val="1B066B"/>
                </a:solidFill>
                <a:latin typeface="Calibri"/>
                <a:ea typeface="Calibri"/>
                <a:cs typeface="Calibri"/>
                <a:sym typeface="Calibri"/>
              </a:rPr>
              <a:t>"</a:t>
            </a:r>
            <a:r>
              <a:rPr lang="iw-IL" sz="3600" b="1" dirty="0">
                <a:solidFill>
                  <a:srgbClr val="1B066B"/>
                </a:solidFill>
                <a:latin typeface="Calibri"/>
                <a:ea typeface="Calibri"/>
                <a:cs typeface="Calibri"/>
                <a:sym typeface="Calibri"/>
              </a:rPr>
              <a:t> </a:t>
            </a:r>
            <a:r>
              <a:rPr lang="he-IL" sz="3600" b="1" dirty="0">
                <a:solidFill>
                  <a:srgbClr val="1B066B"/>
                </a:solidFill>
                <a:latin typeface="Calibri"/>
                <a:ea typeface="Calibri"/>
                <a:cs typeface="Calibri"/>
                <a:sym typeface="Calibri"/>
              </a:rPr>
              <a:t> </a:t>
            </a:r>
            <a:r>
              <a:rPr lang="iw-IL" sz="3600" b="1" dirty="0">
                <a:solidFill>
                  <a:srgbClr val="1B066B"/>
                </a:solidFill>
                <a:latin typeface="Calibri"/>
                <a:ea typeface="Calibri"/>
                <a:cs typeface="Calibri"/>
                <a:sym typeface="Calibri"/>
              </a:rPr>
              <a:t>הינו ארגון התנדבותי של אנשי קולנוע וטלוויזיה, היסטוריונים, אנשי טיפול ומחקר, שמיד לאחר אירועי 7.10 החלו לתעד אנשים שחוו את אירועי 7.10 </a:t>
            </a:r>
            <a:r>
              <a:rPr lang="he-IL" sz="3600" b="1" dirty="0">
                <a:solidFill>
                  <a:srgbClr val="1B066B"/>
                </a:solidFill>
                <a:latin typeface="Calibri"/>
                <a:ea typeface="Calibri"/>
                <a:cs typeface="Calibri"/>
                <a:sym typeface="Calibri"/>
              </a:rPr>
              <a:t> </a:t>
            </a:r>
            <a:r>
              <a:rPr lang="iw-IL" sz="3600" b="1" dirty="0">
                <a:solidFill>
                  <a:srgbClr val="1B066B"/>
                </a:solidFill>
                <a:latin typeface="Calibri"/>
                <a:ea typeface="Calibri"/>
                <a:cs typeface="Calibri"/>
                <a:sym typeface="Calibri"/>
              </a:rPr>
              <a:t>כתושבי העוטף, החוגגים במסיבות ברעים, כוחות הביטחון וההצלה, תקשורת ועוד.</a:t>
            </a:r>
            <a:endParaRPr sz="3000" b="1" dirty="0">
              <a:solidFill>
                <a:srgbClr val="1B066B"/>
              </a:solidFill>
              <a:latin typeface="Calibri"/>
              <a:ea typeface="Calibri"/>
              <a:cs typeface="Calibri"/>
              <a:sym typeface="Calibri"/>
            </a:endParaRPr>
          </a:p>
        </p:txBody>
      </p:sp>
      <p:sp>
        <p:nvSpPr>
          <p:cNvPr id="92" name="Google Shape;92;p14"/>
          <p:cNvSpPr txBox="1"/>
          <p:nvPr/>
        </p:nvSpPr>
        <p:spPr>
          <a:xfrm>
            <a:off x="5253600" y="908450"/>
            <a:ext cx="8965800" cy="12111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iw-IL" sz="6000" b="1" u="sng">
                <a:solidFill>
                  <a:srgbClr val="1B066B"/>
                </a:solidFill>
                <a:latin typeface="Calibri"/>
                <a:ea typeface="Calibri"/>
                <a:cs typeface="Calibri"/>
                <a:sym typeface="Calibri"/>
              </a:rPr>
              <a:t>אודות ארגון "עדות 710"</a:t>
            </a:r>
            <a:endParaRPr sz="6000" b="1" u="sng">
              <a:solidFill>
                <a:srgbClr val="1B066B"/>
              </a:solidFill>
              <a:latin typeface="Calibri"/>
              <a:ea typeface="Calibri"/>
              <a:cs typeface="Calibri"/>
              <a:sym typeface="Calibri"/>
            </a:endParaRPr>
          </a:p>
        </p:txBody>
      </p:sp>
      <p:sp>
        <p:nvSpPr>
          <p:cNvPr id="93" name="Google Shape;93;p14"/>
          <p:cNvSpPr txBox="1"/>
          <p:nvPr/>
        </p:nvSpPr>
        <p:spPr>
          <a:xfrm>
            <a:off x="642450" y="4714950"/>
            <a:ext cx="17050500" cy="1620000"/>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1200"/>
              </a:spcBef>
              <a:spcAft>
                <a:spcPts val="0"/>
              </a:spcAft>
              <a:buClr>
                <a:schemeClr val="dk1"/>
              </a:buClr>
              <a:buSzPts val="1100"/>
              <a:buFont typeface="Arial"/>
              <a:buNone/>
            </a:pPr>
            <a:r>
              <a:rPr lang="iw-IL" sz="3600" b="1">
                <a:solidFill>
                  <a:srgbClr val="1B066B"/>
                </a:solidFill>
                <a:latin typeface="Calibri"/>
                <a:ea typeface="Calibri"/>
                <a:cs typeface="Calibri"/>
                <a:sym typeface="Calibri"/>
              </a:rPr>
              <a:t>הארגון מבקש להציג את ריבוי נקודות המבט ודרכי ההתבוננות בהתרחשויות ההיסטוריות, כחלק מגישה תיעודית וטיפולית הרואה בכל סיפור כראוי להיות מסופר ולהישמע.</a:t>
            </a:r>
            <a:endParaRPr sz="3600" b="1">
              <a:solidFill>
                <a:srgbClr val="1B066B"/>
              </a:solidFill>
              <a:latin typeface="Calibri"/>
              <a:ea typeface="Calibri"/>
              <a:cs typeface="Calibri"/>
              <a:sym typeface="Calibri"/>
            </a:endParaRPr>
          </a:p>
          <a:p>
            <a:pPr marL="0" lvl="0" indent="0" algn="l" rtl="0">
              <a:spcBef>
                <a:spcPts val="1200"/>
              </a:spcBef>
              <a:spcAft>
                <a:spcPts val="0"/>
              </a:spcAft>
              <a:buNone/>
            </a:pPr>
            <a:endParaRPr sz="3200">
              <a:solidFill>
                <a:schemeClr val="dk1"/>
              </a:solidFill>
              <a:latin typeface="Calibri"/>
              <a:ea typeface="Calibri"/>
              <a:cs typeface="Calibri"/>
              <a:sym typeface="Calibri"/>
            </a:endParaRPr>
          </a:p>
        </p:txBody>
      </p:sp>
      <p:sp>
        <p:nvSpPr>
          <p:cNvPr id="94" name="Google Shape;94;p14"/>
          <p:cNvSpPr txBox="1"/>
          <p:nvPr/>
        </p:nvSpPr>
        <p:spPr>
          <a:xfrm>
            <a:off x="471875" y="6759775"/>
            <a:ext cx="17145000" cy="1620000"/>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1200"/>
              </a:spcBef>
              <a:spcAft>
                <a:spcPts val="0"/>
              </a:spcAft>
              <a:buClr>
                <a:schemeClr val="dk1"/>
              </a:buClr>
              <a:buSzPts val="1100"/>
              <a:buFont typeface="Arial"/>
              <a:buNone/>
            </a:pPr>
            <a:r>
              <a:rPr lang="iw-IL" sz="3600" b="1">
                <a:solidFill>
                  <a:srgbClr val="1B066B"/>
                </a:solidFill>
                <a:latin typeface="Calibri"/>
                <a:ea typeface="Calibri"/>
                <a:cs typeface="Calibri"/>
                <a:sym typeface="Calibri"/>
              </a:rPr>
              <a:t>הארגון הזמין את האנשים שחוו את 7.10 לספר את הסיפור שלהם, ויצר מאגר של עדויות ארוכות, אולם על מנת להנגיש את הסיפורים לציבור – לכל עדות יש גם גרסה קצרה.</a:t>
            </a:r>
            <a:endParaRPr sz="3600" b="1">
              <a:solidFill>
                <a:srgbClr val="1B066B"/>
              </a:solidFill>
              <a:latin typeface="Calibri"/>
              <a:ea typeface="Calibri"/>
              <a:cs typeface="Calibri"/>
              <a:sym typeface="Calibri"/>
            </a:endParaRPr>
          </a:p>
          <a:p>
            <a:pPr marL="0" lvl="0" indent="0" algn="l" rtl="0">
              <a:spcBef>
                <a:spcPts val="1200"/>
              </a:spcBef>
              <a:spcAft>
                <a:spcPts val="0"/>
              </a:spcAft>
              <a:buNone/>
            </a:pPr>
            <a:endParaRPr sz="3200">
              <a:solidFill>
                <a:schemeClr val="dk1"/>
              </a:solidFill>
              <a:latin typeface="Calibri"/>
              <a:ea typeface="Calibri"/>
              <a:cs typeface="Calibri"/>
              <a:sym typeface="Calibri"/>
            </a:endParaRPr>
          </a:p>
        </p:txBody>
      </p:sp>
      <p:sp>
        <p:nvSpPr>
          <p:cNvPr id="95" name="Google Shape;95;p14"/>
          <p:cNvSpPr txBox="1"/>
          <p:nvPr/>
        </p:nvSpPr>
        <p:spPr>
          <a:xfrm>
            <a:off x="909850" y="8773125"/>
            <a:ext cx="16673100" cy="1714500"/>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1200"/>
              </a:spcBef>
              <a:spcAft>
                <a:spcPts val="0"/>
              </a:spcAft>
              <a:buClr>
                <a:schemeClr val="dk1"/>
              </a:buClr>
              <a:buSzPts val="1100"/>
              <a:buFont typeface="Arial"/>
              <a:buNone/>
            </a:pPr>
            <a:r>
              <a:rPr lang="iw-IL" sz="3600" b="1">
                <a:solidFill>
                  <a:srgbClr val="1B066B"/>
                </a:solidFill>
                <a:latin typeface="Calibri"/>
                <a:ea typeface="Calibri"/>
                <a:cs typeface="Calibri"/>
                <a:sym typeface="Calibri"/>
              </a:rPr>
              <a:t>חשוב להדגיש שהעדים בחרו להתראיין ואישרו את פרסום העדות.</a:t>
            </a:r>
            <a:endParaRPr sz="3600" b="1">
              <a:solidFill>
                <a:srgbClr val="1B066B"/>
              </a:solidFill>
              <a:latin typeface="Calibri"/>
              <a:ea typeface="Calibri"/>
              <a:cs typeface="Calibri"/>
              <a:sym typeface="Calibri"/>
            </a:endParaRPr>
          </a:p>
          <a:p>
            <a:pPr marL="0" lvl="0" indent="0" algn="l" rtl="0">
              <a:spcBef>
                <a:spcPts val="1200"/>
              </a:spcBef>
              <a:spcAft>
                <a:spcPts val="0"/>
              </a:spcAft>
              <a:buClr>
                <a:schemeClr val="dk1"/>
              </a:buClr>
              <a:buSzPts val="1100"/>
              <a:buFont typeface="Arial"/>
              <a:buNone/>
            </a:pPr>
            <a:endParaRPr sz="3200">
              <a:solidFill>
                <a:schemeClr val="dk1"/>
              </a:solidFill>
              <a:latin typeface="Calibri"/>
              <a:ea typeface="Calibri"/>
              <a:cs typeface="Calibri"/>
              <a:sym typeface="Calibri"/>
            </a:endParaRPr>
          </a:p>
          <a:p>
            <a:pPr marL="0" lvl="0" indent="0" algn="l" rtl="0">
              <a:spcBef>
                <a:spcPts val="0"/>
              </a:spcBef>
              <a:spcAft>
                <a:spcPts val="0"/>
              </a:spcAft>
              <a:buNone/>
            </a:pPr>
            <a:endParaRPr sz="3200">
              <a:solidFill>
                <a:schemeClr val="dk1"/>
              </a:solidFill>
              <a:latin typeface="Calibri"/>
              <a:ea typeface="Calibri"/>
              <a:cs typeface="Calibri"/>
              <a:sym typeface="Calibri"/>
            </a:endParaRPr>
          </a:p>
        </p:txBody>
      </p:sp>
      <p:sp>
        <p:nvSpPr>
          <p:cNvPr id="96" name="Google Shape;96;p14"/>
          <p:cNvSpPr/>
          <p:nvPr/>
        </p:nvSpPr>
        <p:spPr>
          <a:xfrm>
            <a:off x="0" y="0"/>
            <a:ext cx="2141205" cy="2141205"/>
          </a:xfrm>
          <a:custGeom>
            <a:avLst/>
            <a:gdLst/>
            <a:ahLst/>
            <a:cxnLst/>
            <a:rect l="l" t="t" r="r" b="b"/>
            <a:pathLst>
              <a:path w="2141205" h="2141205" extrusionOk="0">
                <a:moveTo>
                  <a:pt x="0" y="0"/>
                </a:moveTo>
                <a:lnTo>
                  <a:pt x="2141205" y="0"/>
                </a:lnTo>
                <a:lnTo>
                  <a:pt x="2141205" y="2141205"/>
                </a:lnTo>
                <a:lnTo>
                  <a:pt x="0" y="2141205"/>
                </a:lnTo>
                <a:lnTo>
                  <a:pt x="0" y="0"/>
                </a:lnTo>
                <a:close/>
              </a:path>
            </a:pathLst>
          </a:custGeom>
          <a:blipFill rotWithShape="1">
            <a:blip r:embed="rId3">
              <a:alphaModFix/>
            </a:blip>
            <a:stretch>
              <a:fillRect/>
            </a:stretch>
          </a:blipFill>
          <a:ln>
            <a:noFill/>
          </a:ln>
        </p:spPr>
        <p:txBody>
          <a:bodyPr/>
          <a:lstStyle/>
          <a:p>
            <a:endParaRPr lang="he-I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Shape 100"/>
        <p:cNvGrpSpPr/>
        <p:nvPr/>
      </p:nvGrpSpPr>
      <p:grpSpPr>
        <a:xfrm>
          <a:off x="0" y="0"/>
          <a:ext cx="0" cy="0"/>
          <a:chOff x="0" y="0"/>
          <a:chExt cx="0" cy="0"/>
        </a:xfrm>
      </p:grpSpPr>
      <p:sp>
        <p:nvSpPr>
          <p:cNvPr id="101" name="Google Shape;101;p15"/>
          <p:cNvSpPr txBox="1"/>
          <p:nvPr/>
        </p:nvSpPr>
        <p:spPr>
          <a:xfrm>
            <a:off x="2725725" y="558925"/>
            <a:ext cx="15005700" cy="20133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iw-IL" sz="6000" b="1" u="sng">
                <a:solidFill>
                  <a:srgbClr val="1B066B"/>
                </a:solidFill>
                <a:latin typeface="Calibri"/>
                <a:ea typeface="Calibri"/>
                <a:cs typeface="Calibri"/>
                <a:sym typeface="Calibri"/>
              </a:rPr>
              <a:t>מהם הקשיים שיש לנו כהיסטוריונים בציון יום השנה?</a:t>
            </a:r>
            <a:endParaRPr sz="6000" b="1" u="sng">
              <a:solidFill>
                <a:srgbClr val="1B066B"/>
              </a:solidFill>
              <a:latin typeface="Calibri"/>
              <a:ea typeface="Calibri"/>
              <a:cs typeface="Calibri"/>
              <a:sym typeface="Calibri"/>
            </a:endParaRPr>
          </a:p>
        </p:txBody>
      </p:sp>
      <p:sp>
        <p:nvSpPr>
          <p:cNvPr id="102" name="Google Shape;102;p15"/>
          <p:cNvSpPr txBox="1"/>
          <p:nvPr/>
        </p:nvSpPr>
        <p:spPr>
          <a:xfrm>
            <a:off x="6281625" y="2901200"/>
            <a:ext cx="10984200" cy="3869400"/>
          </a:xfrm>
          <a:prstGeom prst="rect">
            <a:avLst/>
          </a:prstGeom>
          <a:noFill/>
          <a:ln>
            <a:noFill/>
          </a:ln>
        </p:spPr>
        <p:txBody>
          <a:bodyPr spcFirstLastPara="1" wrap="square" lIns="91425" tIns="91425" rIns="91425" bIns="91425" anchor="t" anchorCtr="0">
            <a:noAutofit/>
          </a:bodyPr>
          <a:lstStyle/>
          <a:p>
            <a:pPr marL="457200" lvl="0" indent="-609600" algn="r" rtl="1">
              <a:lnSpc>
                <a:spcPct val="150000"/>
              </a:lnSpc>
              <a:spcBef>
                <a:spcPts val="0"/>
              </a:spcBef>
              <a:spcAft>
                <a:spcPts val="0"/>
              </a:spcAft>
              <a:buClr>
                <a:srgbClr val="1B066B"/>
              </a:buClr>
              <a:buSzPts val="6000"/>
              <a:buFont typeface="Calibri"/>
              <a:buChar char="●"/>
            </a:pPr>
            <a:r>
              <a:rPr lang="iw-IL" sz="6000">
                <a:solidFill>
                  <a:srgbClr val="1B066B"/>
                </a:solidFill>
                <a:latin typeface="Calibri"/>
                <a:ea typeface="Calibri"/>
                <a:cs typeface="Calibri"/>
                <a:sym typeface="Calibri"/>
              </a:rPr>
              <a:t>המלחמה עדיין לא הסתיימה</a:t>
            </a:r>
            <a:endParaRPr sz="6000">
              <a:solidFill>
                <a:srgbClr val="1B066B"/>
              </a:solidFill>
              <a:latin typeface="Calibri"/>
              <a:ea typeface="Calibri"/>
              <a:cs typeface="Calibri"/>
              <a:sym typeface="Calibri"/>
            </a:endParaRPr>
          </a:p>
          <a:p>
            <a:pPr marL="457200" lvl="0" indent="-609600" algn="r" rtl="1">
              <a:lnSpc>
                <a:spcPct val="150000"/>
              </a:lnSpc>
              <a:spcBef>
                <a:spcPts val="0"/>
              </a:spcBef>
              <a:spcAft>
                <a:spcPts val="0"/>
              </a:spcAft>
              <a:buClr>
                <a:srgbClr val="1B066B"/>
              </a:buClr>
              <a:buSzPts val="6000"/>
              <a:buFont typeface="Calibri"/>
              <a:buChar char="●"/>
            </a:pPr>
            <a:r>
              <a:rPr lang="iw-IL" sz="6000">
                <a:solidFill>
                  <a:srgbClr val="1B066B"/>
                </a:solidFill>
                <a:latin typeface="Calibri"/>
                <a:ea typeface="Calibri"/>
                <a:cs typeface="Calibri"/>
                <a:sym typeface="Calibri"/>
              </a:rPr>
              <a:t>היעדר פרספקטיבה</a:t>
            </a:r>
            <a:endParaRPr sz="6000">
              <a:solidFill>
                <a:srgbClr val="1B066B"/>
              </a:solidFill>
              <a:latin typeface="Calibri"/>
              <a:ea typeface="Calibri"/>
              <a:cs typeface="Calibri"/>
              <a:sym typeface="Calibri"/>
            </a:endParaRPr>
          </a:p>
          <a:p>
            <a:pPr marL="457200" lvl="0" indent="-609600" algn="r" rtl="1">
              <a:lnSpc>
                <a:spcPct val="150000"/>
              </a:lnSpc>
              <a:spcBef>
                <a:spcPts val="0"/>
              </a:spcBef>
              <a:spcAft>
                <a:spcPts val="0"/>
              </a:spcAft>
              <a:buClr>
                <a:srgbClr val="1B066B"/>
              </a:buClr>
              <a:buSzPts val="6000"/>
              <a:buFont typeface="Calibri"/>
              <a:buChar char="●"/>
            </a:pPr>
            <a:r>
              <a:rPr lang="iw-IL" sz="6000">
                <a:solidFill>
                  <a:srgbClr val="1B066B"/>
                </a:solidFill>
                <a:latin typeface="Calibri"/>
                <a:ea typeface="Calibri"/>
                <a:cs typeface="Calibri"/>
                <a:sym typeface="Calibri"/>
              </a:rPr>
              <a:t>מעורבות אישית בתוך האירועים</a:t>
            </a:r>
            <a:endParaRPr sz="6000">
              <a:solidFill>
                <a:srgbClr val="1B066B"/>
              </a:solidFill>
              <a:latin typeface="Calibri"/>
              <a:ea typeface="Calibri"/>
              <a:cs typeface="Calibri"/>
              <a:sym typeface="Calibri"/>
            </a:endParaRPr>
          </a:p>
          <a:p>
            <a:pPr marL="0" lvl="0" indent="0" algn="r" rtl="1">
              <a:spcBef>
                <a:spcPts val="0"/>
              </a:spcBef>
              <a:spcAft>
                <a:spcPts val="0"/>
              </a:spcAft>
              <a:buNone/>
            </a:pPr>
            <a:endParaRPr sz="6000" b="1">
              <a:solidFill>
                <a:srgbClr val="1B066B"/>
              </a:solidFill>
              <a:latin typeface="Calibri"/>
              <a:ea typeface="Calibri"/>
              <a:cs typeface="Calibri"/>
              <a:sym typeface="Calibri"/>
            </a:endParaRPr>
          </a:p>
          <a:p>
            <a:pPr marL="0" lvl="0" indent="0" algn="r" rtl="1">
              <a:spcBef>
                <a:spcPts val="0"/>
              </a:spcBef>
              <a:spcAft>
                <a:spcPts val="0"/>
              </a:spcAft>
              <a:buNone/>
            </a:pPr>
            <a:endParaRPr sz="6000">
              <a:solidFill>
                <a:schemeClr val="dk1"/>
              </a:solidFill>
              <a:latin typeface="Calibri"/>
              <a:ea typeface="Calibri"/>
              <a:cs typeface="Calibri"/>
              <a:sym typeface="Calibri"/>
            </a:endParaRPr>
          </a:p>
        </p:txBody>
      </p:sp>
      <p:sp>
        <p:nvSpPr>
          <p:cNvPr id="103" name="Google Shape;103;p15"/>
          <p:cNvSpPr txBox="1"/>
          <p:nvPr/>
        </p:nvSpPr>
        <p:spPr>
          <a:xfrm>
            <a:off x="1473650" y="7922675"/>
            <a:ext cx="15005700" cy="20133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iw-IL" sz="6000" b="1">
                <a:solidFill>
                  <a:srgbClr val="1B066B"/>
                </a:solidFill>
                <a:latin typeface="Calibri"/>
                <a:ea typeface="Calibri"/>
                <a:cs typeface="Calibri"/>
                <a:sym typeface="Calibri"/>
              </a:rPr>
              <a:t>למרות הקשיים שהוזכרו, חשוב לנו כהיסטוריונים לעסוק בנושא גם השנה.</a:t>
            </a:r>
            <a:endParaRPr sz="6000" b="1">
              <a:solidFill>
                <a:srgbClr val="1B066B"/>
              </a:solidFill>
              <a:latin typeface="Calibri"/>
              <a:ea typeface="Calibri"/>
              <a:cs typeface="Calibri"/>
              <a:sym typeface="Calibri"/>
            </a:endParaRPr>
          </a:p>
        </p:txBody>
      </p:sp>
      <p:pic>
        <p:nvPicPr>
          <p:cNvPr id="104" name="Google Shape;104;p15"/>
          <p:cNvPicPr preferRelativeResize="0"/>
          <p:nvPr/>
        </p:nvPicPr>
        <p:blipFill>
          <a:blip r:embed="rId3">
            <a:alphaModFix/>
          </a:blip>
          <a:stretch>
            <a:fillRect/>
          </a:stretch>
        </p:blipFill>
        <p:spPr>
          <a:xfrm>
            <a:off x="0" y="2862725"/>
            <a:ext cx="7779500" cy="3680676"/>
          </a:xfrm>
          <a:prstGeom prst="rect">
            <a:avLst/>
          </a:prstGeom>
          <a:noFill/>
          <a:ln>
            <a:noFill/>
          </a:ln>
        </p:spPr>
      </p:pic>
      <p:sp>
        <p:nvSpPr>
          <p:cNvPr id="105" name="Google Shape;105;p15"/>
          <p:cNvSpPr/>
          <p:nvPr/>
        </p:nvSpPr>
        <p:spPr>
          <a:xfrm>
            <a:off x="0" y="0"/>
            <a:ext cx="2141205" cy="2141205"/>
          </a:xfrm>
          <a:custGeom>
            <a:avLst/>
            <a:gdLst/>
            <a:ahLst/>
            <a:cxnLst/>
            <a:rect l="l" t="t" r="r" b="b"/>
            <a:pathLst>
              <a:path w="2141205" h="2141205" extrusionOk="0">
                <a:moveTo>
                  <a:pt x="0" y="0"/>
                </a:moveTo>
                <a:lnTo>
                  <a:pt x="2141205" y="0"/>
                </a:lnTo>
                <a:lnTo>
                  <a:pt x="2141205" y="2141205"/>
                </a:lnTo>
                <a:lnTo>
                  <a:pt x="0" y="2141205"/>
                </a:lnTo>
                <a:lnTo>
                  <a:pt x="0" y="0"/>
                </a:lnTo>
                <a:close/>
              </a:path>
            </a:pathLst>
          </a:custGeom>
          <a:blipFill rotWithShape="1">
            <a:blip r:embed="rId4">
              <a:alphaModFix/>
            </a:blip>
            <a:stretch>
              <a:fillRect/>
            </a:stretch>
          </a:blipFill>
          <a:ln>
            <a:noFill/>
          </a:ln>
        </p:spPr>
        <p:txBody>
          <a:bodyPr/>
          <a:lstStyle/>
          <a:p>
            <a:endParaRPr lang="he-I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2">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2">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Shape 109"/>
        <p:cNvGrpSpPr/>
        <p:nvPr/>
      </p:nvGrpSpPr>
      <p:grpSpPr>
        <a:xfrm>
          <a:off x="0" y="0"/>
          <a:ext cx="0" cy="0"/>
          <a:chOff x="0" y="0"/>
          <a:chExt cx="0" cy="0"/>
        </a:xfrm>
      </p:grpSpPr>
      <p:sp>
        <p:nvSpPr>
          <p:cNvPr id="110" name="Google Shape;110;p16"/>
          <p:cNvSpPr/>
          <p:nvPr/>
        </p:nvSpPr>
        <p:spPr>
          <a:xfrm>
            <a:off x="0" y="0"/>
            <a:ext cx="2141205" cy="2141205"/>
          </a:xfrm>
          <a:custGeom>
            <a:avLst/>
            <a:gdLst/>
            <a:ahLst/>
            <a:cxnLst/>
            <a:rect l="l" t="t" r="r" b="b"/>
            <a:pathLst>
              <a:path w="2141205" h="2141205" extrusionOk="0">
                <a:moveTo>
                  <a:pt x="0" y="0"/>
                </a:moveTo>
                <a:lnTo>
                  <a:pt x="2141205" y="0"/>
                </a:lnTo>
                <a:lnTo>
                  <a:pt x="2141205" y="2141205"/>
                </a:lnTo>
                <a:lnTo>
                  <a:pt x="0" y="2141205"/>
                </a:lnTo>
                <a:lnTo>
                  <a:pt x="0" y="0"/>
                </a:lnTo>
                <a:close/>
              </a:path>
            </a:pathLst>
          </a:custGeom>
          <a:blipFill rotWithShape="1">
            <a:blip r:embed="rId3">
              <a:alphaModFix/>
            </a:blip>
            <a:stretch>
              <a:fillRect/>
            </a:stretch>
          </a:blipFill>
          <a:ln>
            <a:noFill/>
          </a:ln>
        </p:spPr>
        <p:txBody>
          <a:bodyPr/>
          <a:lstStyle/>
          <a:p>
            <a:endParaRPr lang="he-IL"/>
          </a:p>
        </p:txBody>
      </p:sp>
      <p:sp>
        <p:nvSpPr>
          <p:cNvPr id="111" name="Google Shape;111;p16"/>
          <p:cNvSpPr txBox="1"/>
          <p:nvPr/>
        </p:nvSpPr>
        <p:spPr>
          <a:xfrm>
            <a:off x="2343650" y="70275"/>
            <a:ext cx="15540600" cy="2401200"/>
          </a:xfrm>
          <a:prstGeom prst="rect">
            <a:avLst/>
          </a:prstGeom>
          <a:noFill/>
          <a:ln>
            <a:noFill/>
          </a:ln>
        </p:spPr>
        <p:txBody>
          <a:bodyPr spcFirstLastPara="1" wrap="square" lIns="91425" tIns="91425" rIns="91425" bIns="91425" anchor="t" anchorCtr="0">
            <a:spAutoFit/>
          </a:bodyPr>
          <a:lstStyle/>
          <a:p>
            <a:pPr marL="0" lvl="0" indent="0" algn="r" rtl="1">
              <a:spcBef>
                <a:spcPts val="0"/>
              </a:spcBef>
              <a:spcAft>
                <a:spcPts val="0"/>
              </a:spcAft>
              <a:buNone/>
            </a:pPr>
            <a:r>
              <a:rPr lang="iw-IL" sz="3600" b="1" u="sng">
                <a:solidFill>
                  <a:srgbClr val="1B066B"/>
                </a:solidFill>
                <a:latin typeface="Calibri"/>
                <a:ea typeface="Calibri"/>
                <a:cs typeface="Calibri"/>
                <a:sym typeface="Calibri"/>
              </a:rPr>
              <a:t>שאלות לצפייה הכיתתית מתוך עדותו של ניסן דה קלו- סגן רבש"צ - קיבוץ נחל עוז</a:t>
            </a:r>
            <a:endParaRPr sz="3600" b="1" u="sng">
              <a:solidFill>
                <a:srgbClr val="1B066B"/>
              </a:solidFill>
              <a:latin typeface="Calibri"/>
              <a:ea typeface="Calibri"/>
              <a:cs typeface="Calibri"/>
              <a:sym typeface="Calibri"/>
            </a:endParaRPr>
          </a:p>
          <a:p>
            <a:pPr marL="0" lvl="0" indent="0" algn="r" rtl="1">
              <a:spcBef>
                <a:spcPts val="0"/>
              </a:spcBef>
              <a:spcAft>
                <a:spcPts val="0"/>
              </a:spcAft>
              <a:buNone/>
            </a:pPr>
            <a:r>
              <a:rPr lang="iw-IL" sz="3600">
                <a:solidFill>
                  <a:srgbClr val="1B066B"/>
                </a:solidFill>
                <a:latin typeface="Calibri"/>
                <a:ea typeface="Calibri"/>
                <a:cs typeface="Calibri"/>
                <a:sym typeface="Calibri"/>
              </a:rPr>
              <a:t>•לאיזה אירוע היסטורי העד משווה את מה שאירע לו במהלך 7.10 ?</a:t>
            </a:r>
            <a:endParaRPr sz="3600">
              <a:solidFill>
                <a:srgbClr val="1B066B"/>
              </a:solidFill>
              <a:latin typeface="Calibri"/>
              <a:ea typeface="Calibri"/>
              <a:cs typeface="Calibri"/>
              <a:sym typeface="Calibri"/>
            </a:endParaRPr>
          </a:p>
          <a:p>
            <a:pPr marL="0" lvl="0" indent="0" algn="r" rtl="1">
              <a:spcBef>
                <a:spcPts val="0"/>
              </a:spcBef>
              <a:spcAft>
                <a:spcPts val="0"/>
              </a:spcAft>
              <a:buNone/>
            </a:pPr>
            <a:r>
              <a:rPr lang="iw-IL" sz="3600">
                <a:solidFill>
                  <a:srgbClr val="1B066B"/>
                </a:solidFill>
                <a:latin typeface="Calibri"/>
                <a:ea typeface="Calibri"/>
                <a:cs typeface="Calibri"/>
                <a:sym typeface="Calibri"/>
              </a:rPr>
              <a:t>•לפי מה שמספר העד, במה דומה האירוע ההיסטורי למצב שנתקל בו ב- 7.10 ?</a:t>
            </a:r>
            <a:endParaRPr sz="3600">
              <a:solidFill>
                <a:srgbClr val="1B066B"/>
              </a:solidFill>
              <a:latin typeface="Calibri"/>
              <a:ea typeface="Calibri"/>
              <a:cs typeface="Calibri"/>
              <a:sym typeface="Calibri"/>
            </a:endParaRPr>
          </a:p>
          <a:p>
            <a:pPr marL="0" lvl="0" indent="0" algn="r" rtl="1">
              <a:spcBef>
                <a:spcPts val="0"/>
              </a:spcBef>
              <a:spcAft>
                <a:spcPts val="0"/>
              </a:spcAft>
              <a:buNone/>
            </a:pPr>
            <a:r>
              <a:rPr lang="iw-IL" sz="3600">
                <a:solidFill>
                  <a:srgbClr val="1B066B"/>
                </a:solidFill>
                <a:latin typeface="Calibri"/>
                <a:ea typeface="Calibri"/>
                <a:cs typeface="Calibri"/>
                <a:sym typeface="Calibri"/>
              </a:rPr>
              <a:t>•שערו מה תרם האירוע ההיסטורי לדובר במהלך 7.10 ?</a:t>
            </a:r>
            <a:endParaRPr sz="3600">
              <a:solidFill>
                <a:srgbClr val="1B066B"/>
              </a:solidFill>
              <a:latin typeface="Calibri"/>
              <a:ea typeface="Calibri"/>
              <a:cs typeface="Calibri"/>
              <a:sym typeface="Calibri"/>
            </a:endParaRPr>
          </a:p>
        </p:txBody>
      </p:sp>
      <p:pic>
        <p:nvPicPr>
          <p:cNvPr id="112" name="Google Shape;112;p16" descr="ניסן דה קלו אשתו לי, ושני ילדיהם המתבגרים הצטרפו לנחל עוז לאחר &quot;צוק איתן&quot;. ניסן שימש כסגן הרבש&quot;ץ בנחל עוז בשבע השנים האחרונות. בזמן המתקפה לי שהתה בקפריסין. בבוקר ה-7.10 ניסן התעורר לקולות מטח הטילים. הרבש&quot;ץ, אילן פיורנטינו ז&quot;ל, דיווח לו על כניסת מחבלים לקיבוץ. ניסן הכניס את  ילדיו לממ&quot;ד, ויצא לנהל את הלחימה במחבלים. הוא נהג ברכב וברי הכווין אותו לפי הודעות הווטצאפ מהחברים. בהמשך חברו ללוחמי הימ&quot;ס ולחמו במשותף כמה שעות. בשעות הצהריים חברו כוחות הצבא לצוות בפיקודו של ניסן. רק בשעות הערב התאחד ניסן עם ילדיו, ששהו לבדם בממ&quot;ד. המשפחה התפנתה מנחל עוז והמריאה לקפריסין וכעת הם שוהים בקיבוץ כרמיה. ניסן מקדיש את עדותו לשלושת הרבש&quot;צים של נחל עוז כפר עזה ובארי, שנפלו בקרבות. הוא מבין שעדותו יכולה לשמש מקור למידה והשראה ללוחמים עתידיים, כפי שהוא קיבל השראה מ&quot;כוח צביקה&quot;. &#10;&#10;‎לעדות המלאה: https://youtu.be/3ztINOayWto&#10;&#10;‎לעדויות נוספות: https://www.youtube.com/playlist?list=PLoD2bo8qEcvQQ-Sd6PM6OFXIof7nP2D0j&#10;&#10;‎#עדות710&#10;‎ביום שאחרי, יהיו סיפוריהם של אלפי תושבים ולוחמים, ילדים צעירים ומבוגרים, ישראלים וזרים, יהודים ולא-יהודים, עדות נצח לאירועי ה-7.10.23. &#10;&#10;‎לאתר עדות710: &#10;https://www.edut710.org/ &#10;&#10;‎לעמוד הפייסבוק עדות710: &#10;https://www.facebook.com/edut710&#10; &#10;‎צילום: משה שיף&#10;‎ראיון: שלהבת אופיר&#10;עריכת וידאו: יובל בריל&#10;‎עריכת תוכן: נעה בר חושן" title="מתוך עדותו של ניסן דה קלו מנחל עוז: &quot;אנחנו כוח של שבעה אנשים מול עשרות חמושים ומאות בוזזים&quot;">
            <a:hlinkClick r:id="rId4"/>
          </p:cNvPr>
          <p:cNvPicPr preferRelativeResize="0"/>
          <p:nvPr/>
        </p:nvPicPr>
        <p:blipFill>
          <a:blip r:embed="rId5">
            <a:alphaModFix/>
          </a:blip>
          <a:stretch>
            <a:fillRect/>
          </a:stretch>
        </p:blipFill>
        <p:spPr>
          <a:xfrm>
            <a:off x="1912600" y="2503375"/>
            <a:ext cx="13837550" cy="7783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Shape 116"/>
        <p:cNvGrpSpPr/>
        <p:nvPr/>
      </p:nvGrpSpPr>
      <p:grpSpPr>
        <a:xfrm>
          <a:off x="0" y="0"/>
          <a:ext cx="0" cy="0"/>
          <a:chOff x="0" y="0"/>
          <a:chExt cx="0" cy="0"/>
        </a:xfrm>
      </p:grpSpPr>
      <p:sp>
        <p:nvSpPr>
          <p:cNvPr id="117" name="Google Shape;117;p17"/>
          <p:cNvSpPr txBox="1"/>
          <p:nvPr/>
        </p:nvSpPr>
        <p:spPr>
          <a:xfrm>
            <a:off x="619400" y="361775"/>
            <a:ext cx="17459700" cy="3386400"/>
          </a:xfrm>
          <a:prstGeom prst="rect">
            <a:avLst/>
          </a:prstGeom>
          <a:noFill/>
          <a:ln>
            <a:noFill/>
          </a:ln>
        </p:spPr>
        <p:txBody>
          <a:bodyPr spcFirstLastPara="1" wrap="square" lIns="91425" tIns="91425" rIns="91425" bIns="91425" anchor="t" anchorCtr="0">
            <a:spAutoFit/>
          </a:bodyPr>
          <a:lstStyle/>
          <a:p>
            <a:pPr marL="0" lvl="0" indent="0" algn="r" rtl="1">
              <a:lnSpc>
                <a:spcPct val="115000"/>
              </a:lnSpc>
              <a:spcBef>
                <a:spcPts val="1200"/>
              </a:spcBef>
              <a:spcAft>
                <a:spcPts val="0"/>
              </a:spcAft>
              <a:buNone/>
            </a:pPr>
            <a:r>
              <a:rPr lang="iw-IL" sz="4000" b="1">
                <a:solidFill>
                  <a:srgbClr val="1B066B"/>
                </a:solidFill>
                <a:latin typeface="Calibri"/>
                <a:ea typeface="Calibri"/>
                <a:cs typeface="Calibri"/>
                <a:sym typeface="Calibri"/>
              </a:rPr>
              <a:t>ניסן דה קלו בחר להשוות את מה שקרה לו כסגן הרבש"צ לקרב בהתרחש ברמת הגולן </a:t>
            </a:r>
            <a:endParaRPr sz="4000" b="1">
              <a:solidFill>
                <a:srgbClr val="1B066B"/>
              </a:solidFill>
              <a:latin typeface="Calibri"/>
              <a:ea typeface="Calibri"/>
              <a:cs typeface="Calibri"/>
              <a:sym typeface="Calibri"/>
            </a:endParaRPr>
          </a:p>
          <a:p>
            <a:pPr marL="0" lvl="0" indent="0" algn="r" rtl="1">
              <a:lnSpc>
                <a:spcPct val="115000"/>
              </a:lnSpc>
              <a:spcBef>
                <a:spcPts val="1200"/>
              </a:spcBef>
              <a:spcAft>
                <a:spcPts val="0"/>
              </a:spcAft>
              <a:buNone/>
            </a:pPr>
            <a:r>
              <a:rPr lang="iw-IL" sz="4000" b="1">
                <a:solidFill>
                  <a:srgbClr val="1B066B"/>
                </a:solidFill>
                <a:latin typeface="Calibri"/>
                <a:ea typeface="Calibri"/>
                <a:cs typeface="Calibri"/>
                <a:sym typeface="Calibri"/>
              </a:rPr>
              <a:t>במהלך מלחמת יום כיפור (1973). הוא נזכר ב"כוח צביקה" של סרן צביקה גרינגולד, </a:t>
            </a:r>
            <a:endParaRPr sz="4000" b="1">
              <a:solidFill>
                <a:srgbClr val="1B066B"/>
              </a:solidFill>
              <a:latin typeface="Calibri"/>
              <a:ea typeface="Calibri"/>
              <a:cs typeface="Calibri"/>
              <a:sym typeface="Calibri"/>
            </a:endParaRPr>
          </a:p>
          <a:p>
            <a:pPr marL="0" lvl="0" indent="0" algn="r" rtl="1">
              <a:lnSpc>
                <a:spcPct val="115000"/>
              </a:lnSpc>
              <a:spcBef>
                <a:spcPts val="1200"/>
              </a:spcBef>
              <a:spcAft>
                <a:spcPts val="0"/>
              </a:spcAft>
              <a:buNone/>
            </a:pPr>
            <a:r>
              <a:rPr lang="iw-IL" sz="4000" b="1">
                <a:solidFill>
                  <a:srgbClr val="1B066B"/>
                </a:solidFill>
                <a:latin typeface="Calibri"/>
                <a:ea typeface="Calibri"/>
                <a:cs typeface="Calibri"/>
                <a:sym typeface="Calibri"/>
              </a:rPr>
              <a:t>מפקד טנק בחטיבה 188, ועל התנהלותו זכה בעיטור הגבורה.</a:t>
            </a:r>
            <a:endParaRPr sz="4000" b="1">
              <a:solidFill>
                <a:srgbClr val="1B066B"/>
              </a:solidFill>
              <a:latin typeface="Calibri"/>
              <a:ea typeface="Calibri"/>
              <a:cs typeface="Calibri"/>
              <a:sym typeface="Calibri"/>
            </a:endParaRPr>
          </a:p>
          <a:p>
            <a:pPr marL="0" lvl="0" indent="0" algn="r" rtl="1">
              <a:spcBef>
                <a:spcPts val="1200"/>
              </a:spcBef>
              <a:spcAft>
                <a:spcPts val="0"/>
              </a:spcAft>
              <a:buNone/>
            </a:pPr>
            <a:endParaRPr sz="4000" b="1">
              <a:solidFill>
                <a:srgbClr val="1B066B"/>
              </a:solidFill>
              <a:latin typeface="Calibri"/>
              <a:ea typeface="Calibri"/>
              <a:cs typeface="Calibri"/>
              <a:sym typeface="Calibri"/>
            </a:endParaRPr>
          </a:p>
        </p:txBody>
      </p:sp>
      <p:sp>
        <p:nvSpPr>
          <p:cNvPr id="118" name="Google Shape;118;p17"/>
          <p:cNvSpPr txBox="1"/>
          <p:nvPr/>
        </p:nvSpPr>
        <p:spPr>
          <a:xfrm>
            <a:off x="997250" y="9239075"/>
            <a:ext cx="15147300" cy="646500"/>
          </a:xfrm>
          <a:prstGeom prst="rect">
            <a:avLst/>
          </a:prstGeom>
          <a:noFill/>
          <a:ln>
            <a:noFill/>
          </a:ln>
        </p:spPr>
        <p:txBody>
          <a:bodyPr spcFirstLastPara="1" wrap="square" lIns="91425" tIns="91425" rIns="91425" bIns="91425" anchor="t" anchorCtr="0">
            <a:spAutoFit/>
          </a:bodyPr>
          <a:lstStyle/>
          <a:p>
            <a:pPr marL="0" lvl="0" indent="0" algn="ctr" rtl="1">
              <a:spcBef>
                <a:spcPts val="0"/>
              </a:spcBef>
              <a:spcAft>
                <a:spcPts val="0"/>
              </a:spcAft>
              <a:buNone/>
            </a:pPr>
            <a:r>
              <a:rPr lang="iw-IL" sz="3000" u="sng">
                <a:solidFill>
                  <a:schemeClr val="hlink"/>
                </a:solidFill>
                <a:latin typeface="Calibri"/>
                <a:ea typeface="Calibri"/>
                <a:cs typeface="Calibri"/>
                <a:sym typeface="Calibri"/>
                <a:hlinkClick r:id="rId3"/>
              </a:rPr>
              <a:t>קישור לתמלול עדותו של צביקה גרינגולד</a:t>
            </a:r>
            <a:endParaRPr sz="3000">
              <a:latin typeface="Calibri"/>
              <a:ea typeface="Calibri"/>
              <a:cs typeface="Calibri"/>
              <a:sym typeface="Calibri"/>
            </a:endParaRPr>
          </a:p>
        </p:txBody>
      </p:sp>
      <p:pic>
        <p:nvPicPr>
          <p:cNvPr id="119" name="Google Shape;119;p17"/>
          <p:cNvPicPr preferRelativeResize="0"/>
          <p:nvPr/>
        </p:nvPicPr>
        <p:blipFill>
          <a:blip r:embed="rId4">
            <a:alphaModFix/>
          </a:blip>
          <a:stretch>
            <a:fillRect/>
          </a:stretch>
        </p:blipFill>
        <p:spPr>
          <a:xfrm>
            <a:off x="4424675" y="3034950"/>
            <a:ext cx="9239549" cy="6009951"/>
          </a:xfrm>
          <a:prstGeom prst="rect">
            <a:avLst/>
          </a:prstGeom>
          <a:noFill/>
          <a:ln>
            <a:noFill/>
          </a:ln>
        </p:spPr>
      </p:pic>
      <p:sp>
        <p:nvSpPr>
          <p:cNvPr id="120" name="Google Shape;120;p17"/>
          <p:cNvSpPr/>
          <p:nvPr/>
        </p:nvSpPr>
        <p:spPr>
          <a:xfrm>
            <a:off x="0" y="0"/>
            <a:ext cx="2141205" cy="2141205"/>
          </a:xfrm>
          <a:custGeom>
            <a:avLst/>
            <a:gdLst/>
            <a:ahLst/>
            <a:cxnLst/>
            <a:rect l="l" t="t" r="r" b="b"/>
            <a:pathLst>
              <a:path w="2141205" h="2141205" extrusionOk="0">
                <a:moveTo>
                  <a:pt x="0" y="0"/>
                </a:moveTo>
                <a:lnTo>
                  <a:pt x="2141205" y="0"/>
                </a:lnTo>
                <a:lnTo>
                  <a:pt x="2141205" y="2141205"/>
                </a:lnTo>
                <a:lnTo>
                  <a:pt x="0" y="2141205"/>
                </a:lnTo>
                <a:lnTo>
                  <a:pt x="0" y="0"/>
                </a:lnTo>
                <a:close/>
              </a:path>
            </a:pathLst>
          </a:custGeom>
          <a:blipFill rotWithShape="1">
            <a:blip r:embed="rId5">
              <a:alphaModFix/>
            </a:blip>
            <a:stretch>
              <a:fillRect/>
            </a:stretch>
          </a:blipFill>
          <a:ln>
            <a:noFill/>
          </a:ln>
        </p:spPr>
        <p:txBody>
          <a:bodyPr/>
          <a:lstStyle/>
          <a:p>
            <a:endParaRPr lang="he-IL"/>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Shape 124"/>
        <p:cNvGrpSpPr/>
        <p:nvPr/>
      </p:nvGrpSpPr>
      <p:grpSpPr>
        <a:xfrm>
          <a:off x="0" y="0"/>
          <a:ext cx="0" cy="0"/>
          <a:chOff x="0" y="0"/>
          <a:chExt cx="0" cy="0"/>
        </a:xfrm>
      </p:grpSpPr>
      <p:sp>
        <p:nvSpPr>
          <p:cNvPr id="125" name="Google Shape;125;p18"/>
          <p:cNvSpPr/>
          <p:nvPr/>
        </p:nvSpPr>
        <p:spPr>
          <a:xfrm>
            <a:off x="-51920" y="28575"/>
            <a:ext cx="2141205" cy="2141205"/>
          </a:xfrm>
          <a:custGeom>
            <a:avLst/>
            <a:gdLst/>
            <a:ahLst/>
            <a:cxnLst/>
            <a:rect l="l" t="t" r="r" b="b"/>
            <a:pathLst>
              <a:path w="2141205" h="2141205" extrusionOk="0">
                <a:moveTo>
                  <a:pt x="0" y="0"/>
                </a:moveTo>
                <a:lnTo>
                  <a:pt x="2141206" y="0"/>
                </a:lnTo>
                <a:lnTo>
                  <a:pt x="2141206" y="2141205"/>
                </a:lnTo>
                <a:lnTo>
                  <a:pt x="0" y="2141205"/>
                </a:lnTo>
                <a:lnTo>
                  <a:pt x="0" y="0"/>
                </a:lnTo>
                <a:close/>
              </a:path>
            </a:pathLst>
          </a:custGeom>
          <a:blipFill rotWithShape="1">
            <a:blip r:embed="rId3">
              <a:alphaModFix/>
            </a:blip>
            <a:stretch>
              <a:fillRect/>
            </a:stretch>
          </a:blipFill>
          <a:ln>
            <a:noFill/>
          </a:ln>
        </p:spPr>
        <p:txBody>
          <a:bodyPr/>
          <a:lstStyle/>
          <a:p>
            <a:endParaRPr lang="he-IL"/>
          </a:p>
        </p:txBody>
      </p:sp>
      <p:sp>
        <p:nvSpPr>
          <p:cNvPr id="126" name="Google Shape;126;p18"/>
          <p:cNvSpPr txBox="1"/>
          <p:nvPr/>
        </p:nvSpPr>
        <p:spPr>
          <a:xfrm>
            <a:off x="729575" y="2249275"/>
            <a:ext cx="17170500" cy="4894800"/>
          </a:xfrm>
          <a:prstGeom prst="rect">
            <a:avLst/>
          </a:prstGeom>
          <a:noFill/>
          <a:ln>
            <a:noFill/>
          </a:ln>
        </p:spPr>
        <p:txBody>
          <a:bodyPr spcFirstLastPara="1" wrap="square" lIns="91425" tIns="91425" rIns="91425" bIns="91425" anchor="t" anchorCtr="0">
            <a:spAutoFit/>
          </a:bodyPr>
          <a:lstStyle/>
          <a:p>
            <a:pPr marL="457200" lvl="0" indent="0" algn="r" rtl="1">
              <a:lnSpc>
                <a:spcPct val="200000"/>
              </a:lnSpc>
              <a:spcBef>
                <a:spcPts val="1200"/>
              </a:spcBef>
              <a:spcAft>
                <a:spcPts val="0"/>
              </a:spcAft>
              <a:buNone/>
            </a:pPr>
            <a:r>
              <a:rPr lang="iw-IL" sz="4800" b="1">
                <a:solidFill>
                  <a:srgbClr val="1B066B"/>
                </a:solidFill>
                <a:latin typeface="Calibri"/>
                <a:ea typeface="Calibri"/>
                <a:cs typeface="Calibri"/>
                <a:sym typeface="Calibri"/>
              </a:rPr>
              <a:t>חשבו:</a:t>
            </a:r>
            <a:endParaRPr sz="4800" b="1">
              <a:solidFill>
                <a:srgbClr val="1B066B"/>
              </a:solidFill>
              <a:latin typeface="Calibri"/>
              <a:ea typeface="Calibri"/>
              <a:cs typeface="Calibri"/>
              <a:sym typeface="Calibri"/>
            </a:endParaRPr>
          </a:p>
          <a:p>
            <a:pPr marL="1371600" lvl="0" indent="-482600" algn="r" rtl="1">
              <a:lnSpc>
                <a:spcPct val="200000"/>
              </a:lnSpc>
              <a:spcBef>
                <a:spcPts val="1200"/>
              </a:spcBef>
              <a:spcAft>
                <a:spcPts val="0"/>
              </a:spcAft>
              <a:buClr>
                <a:srgbClr val="1B066B"/>
              </a:buClr>
              <a:buSzPts val="4000"/>
              <a:buFont typeface="Calibri"/>
              <a:buChar char="❏"/>
            </a:pPr>
            <a:r>
              <a:rPr lang="iw-IL" sz="4000" b="1">
                <a:solidFill>
                  <a:srgbClr val="1B066B"/>
                </a:solidFill>
                <a:latin typeface="Calibri"/>
                <a:ea typeface="Calibri"/>
                <a:cs typeface="Calibri"/>
                <a:sym typeface="Calibri"/>
              </a:rPr>
              <a:t>מה היה </a:t>
            </a:r>
            <a:r>
              <a:rPr lang="iw-IL" sz="4000" b="1" u="sng">
                <a:solidFill>
                  <a:srgbClr val="1B066B"/>
                </a:solidFill>
                <a:latin typeface="Calibri"/>
                <a:ea typeface="Calibri"/>
                <a:cs typeface="Calibri"/>
                <a:sym typeface="Calibri"/>
              </a:rPr>
              <a:t>דומה</a:t>
            </a:r>
            <a:r>
              <a:rPr lang="iw-IL" sz="4000" b="1">
                <a:solidFill>
                  <a:srgbClr val="1B066B"/>
                </a:solidFill>
                <a:latin typeface="Calibri"/>
                <a:ea typeface="Calibri"/>
                <a:cs typeface="Calibri"/>
                <a:sym typeface="Calibri"/>
              </a:rPr>
              <a:t> בין הקרב שהתנהל ב-1973 לבין המצב שבו נמצא  ניסן דה קלו ב-7.10?</a:t>
            </a:r>
            <a:endParaRPr sz="4000" b="1">
              <a:solidFill>
                <a:srgbClr val="1B066B"/>
              </a:solidFill>
              <a:latin typeface="Calibri"/>
              <a:ea typeface="Calibri"/>
              <a:cs typeface="Calibri"/>
              <a:sym typeface="Calibri"/>
            </a:endParaRPr>
          </a:p>
          <a:p>
            <a:pPr marL="1371600" lvl="0" indent="-482600" algn="r" rtl="1">
              <a:lnSpc>
                <a:spcPct val="200000"/>
              </a:lnSpc>
              <a:spcBef>
                <a:spcPts val="0"/>
              </a:spcBef>
              <a:spcAft>
                <a:spcPts val="0"/>
              </a:spcAft>
              <a:buClr>
                <a:srgbClr val="1B066B"/>
              </a:buClr>
              <a:buSzPts val="4000"/>
              <a:buFont typeface="Calibri"/>
              <a:buChar char="❏"/>
            </a:pPr>
            <a:r>
              <a:rPr lang="iw-IL" sz="4000" b="1">
                <a:solidFill>
                  <a:srgbClr val="1B066B"/>
                </a:solidFill>
                <a:latin typeface="Calibri"/>
                <a:ea typeface="Calibri"/>
                <a:cs typeface="Calibri"/>
                <a:sym typeface="Calibri"/>
              </a:rPr>
              <a:t>מה היה </a:t>
            </a:r>
            <a:r>
              <a:rPr lang="iw-IL" sz="4000" b="1" u="sng">
                <a:solidFill>
                  <a:srgbClr val="1B066B"/>
                </a:solidFill>
                <a:latin typeface="Calibri"/>
                <a:ea typeface="Calibri"/>
                <a:cs typeface="Calibri"/>
                <a:sym typeface="Calibri"/>
              </a:rPr>
              <a:t>שונה</a:t>
            </a:r>
            <a:r>
              <a:rPr lang="iw-IL" sz="4000" b="1">
                <a:solidFill>
                  <a:srgbClr val="1B066B"/>
                </a:solidFill>
                <a:latin typeface="Calibri"/>
                <a:ea typeface="Calibri"/>
                <a:cs typeface="Calibri"/>
                <a:sym typeface="Calibri"/>
              </a:rPr>
              <a:t> בין הקרב שהתנהל ב-1973 לבין המצב שבו נמצא ניסן דה קלו ב-7.10?</a:t>
            </a:r>
            <a:endParaRPr sz="4000" b="1">
              <a:solidFill>
                <a:srgbClr val="1B066B"/>
              </a:solidFill>
              <a:latin typeface="Calibri"/>
              <a:ea typeface="Calibri"/>
              <a:cs typeface="Calibri"/>
              <a:sym typeface="Calibri"/>
            </a:endParaRPr>
          </a:p>
          <a:p>
            <a:pPr marL="1371600" lvl="0" indent="-482600" algn="r" rtl="1">
              <a:lnSpc>
                <a:spcPct val="200000"/>
              </a:lnSpc>
              <a:spcBef>
                <a:spcPts val="0"/>
              </a:spcBef>
              <a:spcAft>
                <a:spcPts val="0"/>
              </a:spcAft>
              <a:buClr>
                <a:srgbClr val="1B066B"/>
              </a:buClr>
              <a:buSzPts val="4000"/>
              <a:buFont typeface="Calibri"/>
              <a:buChar char="❏"/>
            </a:pPr>
            <a:r>
              <a:rPr lang="iw-IL" sz="4000" b="1">
                <a:solidFill>
                  <a:srgbClr val="1B066B"/>
                </a:solidFill>
                <a:latin typeface="Calibri"/>
                <a:ea typeface="Calibri"/>
                <a:cs typeface="Calibri"/>
                <a:sym typeface="Calibri"/>
              </a:rPr>
              <a:t>מה ההשראה שקיבל ניסן דה קלו מ"כוח צביקה"?</a:t>
            </a:r>
            <a:endParaRPr sz="4000" b="1">
              <a:solidFill>
                <a:srgbClr val="1B066B"/>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Shape 130"/>
        <p:cNvGrpSpPr/>
        <p:nvPr/>
      </p:nvGrpSpPr>
      <p:grpSpPr>
        <a:xfrm>
          <a:off x="0" y="0"/>
          <a:ext cx="0" cy="0"/>
          <a:chOff x="0" y="0"/>
          <a:chExt cx="0" cy="0"/>
        </a:xfrm>
      </p:grpSpPr>
      <p:sp>
        <p:nvSpPr>
          <p:cNvPr id="131" name="Google Shape;131;p19"/>
          <p:cNvSpPr txBox="1"/>
          <p:nvPr/>
        </p:nvSpPr>
        <p:spPr>
          <a:xfrm>
            <a:off x="12200275" y="1699975"/>
            <a:ext cx="4242300" cy="8967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iw-IL" sz="3200" b="1">
                <a:solidFill>
                  <a:srgbClr val="1B066B"/>
                </a:solidFill>
                <a:latin typeface="Calibri"/>
                <a:ea typeface="Calibri"/>
                <a:cs typeface="Calibri"/>
                <a:sym typeface="Calibri"/>
              </a:rPr>
              <a:t>שראלה שמרון</a:t>
            </a:r>
            <a:endParaRPr sz="3200" b="1">
              <a:solidFill>
                <a:srgbClr val="1B066B"/>
              </a:solidFill>
              <a:latin typeface="Calibri"/>
              <a:ea typeface="Calibri"/>
              <a:cs typeface="Calibri"/>
              <a:sym typeface="Calibri"/>
            </a:endParaRPr>
          </a:p>
        </p:txBody>
      </p:sp>
      <p:pic>
        <p:nvPicPr>
          <p:cNvPr id="132" name="Google Shape;132;p19"/>
          <p:cNvPicPr preferRelativeResize="0"/>
          <p:nvPr/>
        </p:nvPicPr>
        <p:blipFill>
          <a:blip r:embed="rId3">
            <a:alphaModFix/>
          </a:blip>
          <a:stretch>
            <a:fillRect/>
          </a:stretch>
        </p:blipFill>
        <p:spPr>
          <a:xfrm>
            <a:off x="3384925" y="2488000"/>
            <a:ext cx="4950951" cy="2536146"/>
          </a:xfrm>
          <a:prstGeom prst="rect">
            <a:avLst/>
          </a:prstGeom>
          <a:noFill/>
          <a:ln>
            <a:noFill/>
          </a:ln>
        </p:spPr>
      </p:pic>
      <p:pic>
        <p:nvPicPr>
          <p:cNvPr id="133" name="Google Shape;133;p19"/>
          <p:cNvPicPr preferRelativeResize="0"/>
          <p:nvPr/>
        </p:nvPicPr>
        <p:blipFill>
          <a:blip r:embed="rId4">
            <a:alphaModFix/>
          </a:blip>
          <a:stretch>
            <a:fillRect/>
          </a:stretch>
        </p:blipFill>
        <p:spPr>
          <a:xfrm>
            <a:off x="12573000" y="7256274"/>
            <a:ext cx="5174625" cy="2631450"/>
          </a:xfrm>
          <a:prstGeom prst="rect">
            <a:avLst/>
          </a:prstGeom>
          <a:noFill/>
          <a:ln>
            <a:noFill/>
          </a:ln>
        </p:spPr>
      </p:pic>
      <p:pic>
        <p:nvPicPr>
          <p:cNvPr id="134" name="Google Shape;134;p19"/>
          <p:cNvPicPr preferRelativeResize="0"/>
          <p:nvPr/>
        </p:nvPicPr>
        <p:blipFill>
          <a:blip r:embed="rId5">
            <a:alphaModFix/>
          </a:blip>
          <a:stretch>
            <a:fillRect/>
          </a:stretch>
        </p:blipFill>
        <p:spPr>
          <a:xfrm>
            <a:off x="3201150" y="7146050"/>
            <a:ext cx="5318511" cy="2741674"/>
          </a:xfrm>
          <a:prstGeom prst="rect">
            <a:avLst/>
          </a:prstGeom>
          <a:noFill/>
          <a:ln>
            <a:noFill/>
          </a:ln>
        </p:spPr>
      </p:pic>
      <p:pic>
        <p:nvPicPr>
          <p:cNvPr id="135" name="Google Shape;135;p19"/>
          <p:cNvPicPr preferRelativeResize="0"/>
          <p:nvPr/>
        </p:nvPicPr>
        <p:blipFill>
          <a:blip r:embed="rId6">
            <a:alphaModFix/>
          </a:blip>
          <a:stretch>
            <a:fillRect/>
          </a:stretch>
        </p:blipFill>
        <p:spPr>
          <a:xfrm>
            <a:off x="12773988" y="2402338"/>
            <a:ext cx="4950944" cy="2551950"/>
          </a:xfrm>
          <a:prstGeom prst="rect">
            <a:avLst/>
          </a:prstGeom>
          <a:noFill/>
          <a:ln>
            <a:noFill/>
          </a:ln>
        </p:spPr>
      </p:pic>
      <p:sp>
        <p:nvSpPr>
          <p:cNvPr id="136" name="Google Shape;136;p19"/>
          <p:cNvSpPr txBox="1"/>
          <p:nvPr/>
        </p:nvSpPr>
        <p:spPr>
          <a:xfrm>
            <a:off x="12218200" y="6560200"/>
            <a:ext cx="4242300" cy="8967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iw-IL" sz="3200" b="1">
                <a:solidFill>
                  <a:srgbClr val="1B066B"/>
                </a:solidFill>
                <a:latin typeface="Calibri"/>
                <a:ea typeface="Calibri"/>
                <a:cs typeface="Calibri"/>
                <a:sym typeface="Calibri"/>
              </a:rPr>
              <a:t>מרלן מוסקוביץ'</a:t>
            </a:r>
            <a:endParaRPr sz="3200" b="1">
              <a:solidFill>
                <a:srgbClr val="1B066B"/>
              </a:solidFill>
              <a:latin typeface="Calibri"/>
              <a:ea typeface="Calibri"/>
              <a:cs typeface="Calibri"/>
              <a:sym typeface="Calibri"/>
            </a:endParaRPr>
          </a:p>
        </p:txBody>
      </p:sp>
      <p:sp>
        <p:nvSpPr>
          <p:cNvPr id="137" name="Google Shape;137;p19"/>
          <p:cNvSpPr txBox="1"/>
          <p:nvPr/>
        </p:nvSpPr>
        <p:spPr>
          <a:xfrm>
            <a:off x="2443850" y="1831625"/>
            <a:ext cx="4242300" cy="8967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iw-IL" sz="3200" b="1">
                <a:solidFill>
                  <a:srgbClr val="1B066B"/>
                </a:solidFill>
                <a:latin typeface="Calibri"/>
                <a:ea typeface="Calibri"/>
                <a:cs typeface="Calibri"/>
                <a:sym typeface="Calibri"/>
              </a:rPr>
              <a:t>זהבה ועקנין</a:t>
            </a:r>
            <a:endParaRPr sz="3200" b="1">
              <a:solidFill>
                <a:srgbClr val="1B066B"/>
              </a:solidFill>
              <a:latin typeface="Calibri"/>
              <a:ea typeface="Calibri"/>
              <a:cs typeface="Calibri"/>
              <a:sym typeface="Calibri"/>
            </a:endParaRPr>
          </a:p>
        </p:txBody>
      </p:sp>
      <p:sp>
        <p:nvSpPr>
          <p:cNvPr id="138" name="Google Shape;138;p19"/>
          <p:cNvSpPr txBox="1"/>
          <p:nvPr/>
        </p:nvSpPr>
        <p:spPr>
          <a:xfrm>
            <a:off x="2827425" y="6435775"/>
            <a:ext cx="4242300" cy="8967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iw-IL" sz="3200" b="1">
                <a:solidFill>
                  <a:srgbClr val="1B066B"/>
                </a:solidFill>
                <a:latin typeface="Calibri"/>
                <a:ea typeface="Calibri"/>
                <a:cs typeface="Calibri"/>
                <a:sym typeface="Calibri"/>
              </a:rPr>
              <a:t>זיוה לישצ'נסקי</a:t>
            </a:r>
            <a:endParaRPr sz="3200" b="1">
              <a:solidFill>
                <a:srgbClr val="1B066B"/>
              </a:solidFill>
              <a:latin typeface="Calibri"/>
              <a:ea typeface="Calibri"/>
              <a:cs typeface="Calibri"/>
              <a:sym typeface="Calibri"/>
            </a:endParaRPr>
          </a:p>
        </p:txBody>
      </p:sp>
      <p:sp>
        <p:nvSpPr>
          <p:cNvPr id="139" name="Google Shape;139;p19"/>
          <p:cNvSpPr txBox="1"/>
          <p:nvPr/>
        </p:nvSpPr>
        <p:spPr>
          <a:xfrm>
            <a:off x="8430925" y="330475"/>
            <a:ext cx="9075600" cy="12171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r>
              <a:rPr lang="iw-IL" sz="6000" b="1" u="sng">
                <a:solidFill>
                  <a:srgbClr val="1B066B"/>
                </a:solidFill>
                <a:latin typeface="Calibri"/>
                <a:ea typeface="Calibri"/>
                <a:cs typeface="Calibri"/>
                <a:sym typeface="Calibri"/>
              </a:rPr>
              <a:t>עבודה בצוותים על עדויות</a:t>
            </a:r>
            <a:endParaRPr sz="6000" b="1" u="sng">
              <a:solidFill>
                <a:srgbClr val="1B066B"/>
              </a:solidFill>
              <a:latin typeface="Calibri"/>
              <a:ea typeface="Calibri"/>
              <a:cs typeface="Calibri"/>
              <a:sym typeface="Calibri"/>
            </a:endParaRPr>
          </a:p>
        </p:txBody>
      </p:sp>
      <p:pic>
        <p:nvPicPr>
          <p:cNvPr id="140" name="Google Shape;140;p19"/>
          <p:cNvPicPr preferRelativeResize="0"/>
          <p:nvPr/>
        </p:nvPicPr>
        <p:blipFill>
          <a:blip r:embed="rId7">
            <a:alphaModFix/>
          </a:blip>
          <a:stretch>
            <a:fillRect/>
          </a:stretch>
        </p:blipFill>
        <p:spPr>
          <a:xfrm>
            <a:off x="9980274" y="2585790"/>
            <a:ext cx="2359401" cy="2359401"/>
          </a:xfrm>
          <a:prstGeom prst="rect">
            <a:avLst/>
          </a:prstGeom>
          <a:noFill/>
          <a:ln>
            <a:noFill/>
          </a:ln>
        </p:spPr>
      </p:pic>
      <p:pic>
        <p:nvPicPr>
          <p:cNvPr id="141" name="Google Shape;141;p19"/>
          <p:cNvPicPr preferRelativeResize="0"/>
          <p:nvPr/>
        </p:nvPicPr>
        <p:blipFill>
          <a:blip r:embed="rId8">
            <a:alphaModFix/>
          </a:blip>
          <a:stretch>
            <a:fillRect/>
          </a:stretch>
        </p:blipFill>
        <p:spPr>
          <a:xfrm>
            <a:off x="10125699" y="7584222"/>
            <a:ext cx="2308351" cy="2308325"/>
          </a:xfrm>
          <a:prstGeom prst="rect">
            <a:avLst/>
          </a:prstGeom>
          <a:noFill/>
          <a:ln>
            <a:noFill/>
          </a:ln>
        </p:spPr>
      </p:pic>
      <p:pic>
        <p:nvPicPr>
          <p:cNvPr id="142" name="Google Shape;142;p19"/>
          <p:cNvPicPr preferRelativeResize="0"/>
          <p:nvPr/>
        </p:nvPicPr>
        <p:blipFill>
          <a:blip r:embed="rId9">
            <a:alphaModFix/>
          </a:blip>
          <a:stretch>
            <a:fillRect/>
          </a:stretch>
        </p:blipFill>
        <p:spPr>
          <a:xfrm>
            <a:off x="684825" y="2624675"/>
            <a:ext cx="2281651" cy="2281651"/>
          </a:xfrm>
          <a:prstGeom prst="rect">
            <a:avLst/>
          </a:prstGeom>
          <a:noFill/>
          <a:ln>
            <a:noFill/>
          </a:ln>
        </p:spPr>
      </p:pic>
      <p:pic>
        <p:nvPicPr>
          <p:cNvPr id="143" name="Google Shape;143;p19"/>
          <p:cNvPicPr preferRelativeResize="0"/>
          <p:nvPr/>
        </p:nvPicPr>
        <p:blipFill>
          <a:blip r:embed="rId10">
            <a:alphaModFix/>
          </a:blip>
          <a:stretch>
            <a:fillRect/>
          </a:stretch>
        </p:blipFill>
        <p:spPr>
          <a:xfrm>
            <a:off x="658125" y="7546866"/>
            <a:ext cx="2308351" cy="2308351"/>
          </a:xfrm>
          <a:prstGeom prst="rect">
            <a:avLst/>
          </a:prstGeom>
          <a:noFill/>
          <a:ln>
            <a:noFill/>
          </a:ln>
        </p:spPr>
      </p:pic>
      <p:sp>
        <p:nvSpPr>
          <p:cNvPr id="144" name="Google Shape;144;p19"/>
          <p:cNvSpPr/>
          <p:nvPr/>
        </p:nvSpPr>
        <p:spPr>
          <a:xfrm>
            <a:off x="0" y="0"/>
            <a:ext cx="2141205" cy="2141205"/>
          </a:xfrm>
          <a:custGeom>
            <a:avLst/>
            <a:gdLst/>
            <a:ahLst/>
            <a:cxnLst/>
            <a:rect l="l" t="t" r="r" b="b"/>
            <a:pathLst>
              <a:path w="2141205" h="2141205" extrusionOk="0">
                <a:moveTo>
                  <a:pt x="0" y="0"/>
                </a:moveTo>
                <a:lnTo>
                  <a:pt x="2141205" y="0"/>
                </a:lnTo>
                <a:lnTo>
                  <a:pt x="2141205" y="2141205"/>
                </a:lnTo>
                <a:lnTo>
                  <a:pt x="0" y="2141205"/>
                </a:lnTo>
                <a:lnTo>
                  <a:pt x="0" y="0"/>
                </a:lnTo>
                <a:close/>
              </a:path>
            </a:pathLst>
          </a:custGeom>
          <a:blipFill rotWithShape="1">
            <a:blip r:embed="rId11">
              <a:alphaModFix/>
            </a:blip>
            <a:stretch>
              <a:fillRect/>
            </a:stretch>
          </a:blipFill>
          <a:ln>
            <a:noFill/>
          </a:ln>
        </p:spPr>
        <p:txBody>
          <a:bodyPr/>
          <a:lstStyle/>
          <a:p>
            <a:endParaRPr lang="he-IL"/>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Shape 148"/>
        <p:cNvGrpSpPr/>
        <p:nvPr/>
      </p:nvGrpSpPr>
      <p:grpSpPr>
        <a:xfrm>
          <a:off x="0" y="0"/>
          <a:ext cx="0" cy="0"/>
          <a:chOff x="0" y="0"/>
          <a:chExt cx="0" cy="0"/>
        </a:xfrm>
      </p:grpSpPr>
      <p:sp>
        <p:nvSpPr>
          <p:cNvPr id="149" name="Google Shape;149;p20"/>
          <p:cNvSpPr txBox="1"/>
          <p:nvPr/>
        </p:nvSpPr>
        <p:spPr>
          <a:xfrm>
            <a:off x="384525" y="1551825"/>
            <a:ext cx="17644800" cy="7896300"/>
          </a:xfrm>
          <a:prstGeom prst="rect">
            <a:avLst/>
          </a:prstGeom>
          <a:noFill/>
          <a:ln>
            <a:noFill/>
          </a:ln>
        </p:spPr>
        <p:txBody>
          <a:bodyPr spcFirstLastPara="1" wrap="square" lIns="91425" tIns="91425" rIns="91425" bIns="91425" anchor="t" anchorCtr="0">
            <a:spAutoFit/>
          </a:bodyPr>
          <a:lstStyle/>
          <a:p>
            <a:pPr marL="0" lvl="0" indent="0" algn="r" rtl="1">
              <a:lnSpc>
                <a:spcPct val="115000"/>
              </a:lnSpc>
              <a:spcBef>
                <a:spcPts val="1200"/>
              </a:spcBef>
              <a:spcAft>
                <a:spcPts val="0"/>
              </a:spcAft>
              <a:buNone/>
            </a:pPr>
            <a:r>
              <a:rPr lang="iw-IL" sz="6000" b="1" u="sng">
                <a:solidFill>
                  <a:srgbClr val="1B066B"/>
                </a:solidFill>
                <a:latin typeface="Calibri"/>
                <a:ea typeface="Calibri"/>
                <a:cs typeface="Calibri"/>
                <a:sym typeface="Calibri"/>
              </a:rPr>
              <a:t>השאלות המנחות לעבודה בצוותים:</a:t>
            </a:r>
            <a:endParaRPr sz="6000" b="1" u="sng">
              <a:solidFill>
                <a:srgbClr val="1B066B"/>
              </a:solidFill>
              <a:latin typeface="Calibri"/>
              <a:ea typeface="Calibri"/>
              <a:cs typeface="Calibri"/>
              <a:sym typeface="Calibri"/>
            </a:endParaRPr>
          </a:p>
          <a:p>
            <a:pPr marL="457200" lvl="0" indent="-228600" algn="r" rtl="1">
              <a:lnSpc>
                <a:spcPct val="115000"/>
              </a:lnSpc>
              <a:spcBef>
                <a:spcPts val="1200"/>
              </a:spcBef>
              <a:spcAft>
                <a:spcPts val="0"/>
              </a:spcAft>
              <a:buNone/>
            </a:pPr>
            <a:r>
              <a:rPr lang="iw-IL" sz="4000" b="1">
                <a:solidFill>
                  <a:srgbClr val="1B066B"/>
                </a:solidFill>
                <a:latin typeface="Calibri"/>
                <a:ea typeface="Calibri"/>
                <a:cs typeface="Calibri"/>
                <a:sym typeface="Calibri"/>
              </a:rPr>
              <a:t>1. מיהי העדה? מה שמה, היכן היה ב-7.10, פרט נוסף שלדעתכם חשוב כדי להבין את העדות.</a:t>
            </a:r>
            <a:endParaRPr sz="4000" b="1">
              <a:solidFill>
                <a:srgbClr val="1B066B"/>
              </a:solidFill>
              <a:latin typeface="Calibri"/>
              <a:ea typeface="Calibri"/>
              <a:cs typeface="Calibri"/>
              <a:sym typeface="Calibri"/>
            </a:endParaRPr>
          </a:p>
          <a:p>
            <a:pPr marL="457200" lvl="0" indent="-228600" algn="r" rtl="1">
              <a:lnSpc>
                <a:spcPct val="115000"/>
              </a:lnSpc>
              <a:spcBef>
                <a:spcPts val="1200"/>
              </a:spcBef>
              <a:spcAft>
                <a:spcPts val="0"/>
              </a:spcAft>
              <a:buNone/>
            </a:pPr>
            <a:r>
              <a:rPr lang="iw-IL" sz="4000" b="1">
                <a:solidFill>
                  <a:srgbClr val="1B066B"/>
                </a:solidFill>
                <a:latin typeface="Calibri"/>
                <a:ea typeface="Calibri"/>
                <a:cs typeface="Calibri"/>
                <a:sym typeface="Calibri"/>
              </a:rPr>
              <a:t>2. מהו האירוע ההיסטורי שהדוברת מזכירה בעדותה?</a:t>
            </a:r>
            <a:endParaRPr sz="4000" b="1">
              <a:solidFill>
                <a:srgbClr val="1B066B"/>
              </a:solidFill>
              <a:latin typeface="Calibri"/>
              <a:ea typeface="Calibri"/>
              <a:cs typeface="Calibri"/>
              <a:sym typeface="Calibri"/>
            </a:endParaRPr>
          </a:p>
          <a:p>
            <a:pPr marL="457200" lvl="0" indent="-228600" algn="r" rtl="1">
              <a:lnSpc>
                <a:spcPct val="115000"/>
              </a:lnSpc>
              <a:spcBef>
                <a:spcPts val="1200"/>
              </a:spcBef>
              <a:spcAft>
                <a:spcPts val="0"/>
              </a:spcAft>
              <a:buNone/>
            </a:pPr>
            <a:r>
              <a:rPr lang="iw-IL" sz="4000" b="1">
                <a:solidFill>
                  <a:srgbClr val="1B066B"/>
                </a:solidFill>
                <a:latin typeface="Calibri"/>
                <a:ea typeface="Calibri"/>
                <a:cs typeface="Calibri"/>
                <a:sym typeface="Calibri"/>
              </a:rPr>
              <a:t>3. ערכו תחקיר ראשוני על האירוע המוזכר – מתי והיכן התרחש האירוע, מה התרחש באירוע.</a:t>
            </a:r>
            <a:endParaRPr sz="4000" b="1">
              <a:solidFill>
                <a:srgbClr val="1B066B"/>
              </a:solidFill>
              <a:latin typeface="Calibri"/>
              <a:ea typeface="Calibri"/>
              <a:cs typeface="Calibri"/>
              <a:sym typeface="Calibri"/>
            </a:endParaRPr>
          </a:p>
          <a:p>
            <a:pPr marL="457200" lvl="0" indent="-228600" algn="r" rtl="1">
              <a:lnSpc>
                <a:spcPct val="115000"/>
              </a:lnSpc>
              <a:spcBef>
                <a:spcPts val="1200"/>
              </a:spcBef>
              <a:spcAft>
                <a:spcPts val="0"/>
              </a:spcAft>
              <a:buNone/>
            </a:pPr>
            <a:r>
              <a:rPr lang="iw-IL" sz="4000" b="1">
                <a:solidFill>
                  <a:srgbClr val="1B066B"/>
                </a:solidFill>
                <a:latin typeface="Calibri"/>
                <a:ea typeface="Calibri"/>
                <a:cs typeface="Calibri"/>
                <a:sym typeface="Calibri"/>
              </a:rPr>
              <a:t>4. במה דומה המצב שהיה ב-7.10 למה שהיה באירוע ההיסטורי שהעדה הזכירה?</a:t>
            </a:r>
            <a:endParaRPr sz="4000" b="1">
              <a:solidFill>
                <a:srgbClr val="1B066B"/>
              </a:solidFill>
              <a:latin typeface="Calibri"/>
              <a:ea typeface="Calibri"/>
              <a:cs typeface="Calibri"/>
              <a:sym typeface="Calibri"/>
            </a:endParaRPr>
          </a:p>
          <a:p>
            <a:pPr marL="457200" lvl="0" indent="-228600" algn="r" rtl="1">
              <a:lnSpc>
                <a:spcPct val="115000"/>
              </a:lnSpc>
              <a:spcBef>
                <a:spcPts val="1200"/>
              </a:spcBef>
              <a:spcAft>
                <a:spcPts val="0"/>
              </a:spcAft>
              <a:buNone/>
            </a:pPr>
            <a:r>
              <a:rPr lang="iw-IL" sz="4000" b="1">
                <a:solidFill>
                  <a:srgbClr val="1B066B"/>
                </a:solidFill>
                <a:latin typeface="Calibri"/>
                <a:ea typeface="Calibri"/>
                <a:cs typeface="Calibri"/>
                <a:sym typeface="Calibri"/>
              </a:rPr>
              <a:t>5. במה המצב שהיה ב-7.10 היה שונה ממה שהיה באירוע ההיסטוריה שהעדה הזכירה?</a:t>
            </a:r>
            <a:endParaRPr sz="4000" b="1">
              <a:solidFill>
                <a:srgbClr val="1B066B"/>
              </a:solidFill>
              <a:latin typeface="Calibri"/>
              <a:ea typeface="Calibri"/>
              <a:cs typeface="Calibri"/>
              <a:sym typeface="Calibri"/>
            </a:endParaRPr>
          </a:p>
          <a:p>
            <a:pPr marL="457200" lvl="0" indent="-228600" algn="r" rtl="1">
              <a:lnSpc>
                <a:spcPct val="115000"/>
              </a:lnSpc>
              <a:spcBef>
                <a:spcPts val="1200"/>
              </a:spcBef>
              <a:spcAft>
                <a:spcPts val="0"/>
              </a:spcAft>
              <a:buNone/>
            </a:pPr>
            <a:r>
              <a:rPr lang="iw-IL" sz="4000" b="1">
                <a:solidFill>
                  <a:srgbClr val="1B066B"/>
                </a:solidFill>
                <a:latin typeface="Calibri"/>
                <a:ea typeface="Calibri"/>
                <a:cs typeface="Calibri"/>
                <a:sym typeface="Calibri"/>
              </a:rPr>
              <a:t>6. שערו מדוע, לדעתכם, העדה נזכרה דווקא באותו האירוע?</a:t>
            </a:r>
            <a:endParaRPr sz="4000" b="1">
              <a:solidFill>
                <a:srgbClr val="1B066B"/>
              </a:solidFill>
              <a:latin typeface="Calibri"/>
              <a:ea typeface="Calibri"/>
              <a:cs typeface="Calibri"/>
              <a:sym typeface="Calibri"/>
            </a:endParaRPr>
          </a:p>
          <a:p>
            <a:pPr marL="457200" lvl="0" indent="-228600" algn="r" rtl="1">
              <a:lnSpc>
                <a:spcPct val="115000"/>
              </a:lnSpc>
              <a:spcBef>
                <a:spcPts val="1200"/>
              </a:spcBef>
              <a:spcAft>
                <a:spcPts val="1200"/>
              </a:spcAft>
              <a:buNone/>
            </a:pPr>
            <a:r>
              <a:rPr lang="iw-IL" sz="4000" b="1">
                <a:solidFill>
                  <a:srgbClr val="1B066B"/>
                </a:solidFill>
                <a:latin typeface="Calibri"/>
                <a:ea typeface="Calibri"/>
                <a:cs typeface="Calibri"/>
                <a:sym typeface="Calibri"/>
              </a:rPr>
              <a:t>7. אתגר: מה התרומה של האירוע ההיסטורי לאופן שבו העדה מבינה את האירועים או לעשייה של העדה ב-7.10 ובימים שלאחר מכן?</a:t>
            </a:r>
            <a:endParaRPr sz="4000" b="1">
              <a:solidFill>
                <a:srgbClr val="1B066B"/>
              </a:solidFill>
              <a:latin typeface="Calibri"/>
              <a:ea typeface="Calibri"/>
              <a:cs typeface="Calibri"/>
              <a:sym typeface="Calibri"/>
            </a:endParaRPr>
          </a:p>
        </p:txBody>
      </p:sp>
      <p:sp>
        <p:nvSpPr>
          <p:cNvPr id="150" name="Google Shape;150;p20"/>
          <p:cNvSpPr/>
          <p:nvPr/>
        </p:nvSpPr>
        <p:spPr>
          <a:xfrm>
            <a:off x="0" y="0"/>
            <a:ext cx="2141205" cy="2141205"/>
          </a:xfrm>
          <a:custGeom>
            <a:avLst/>
            <a:gdLst/>
            <a:ahLst/>
            <a:cxnLst/>
            <a:rect l="l" t="t" r="r" b="b"/>
            <a:pathLst>
              <a:path w="2141205" h="2141205" extrusionOk="0">
                <a:moveTo>
                  <a:pt x="0" y="0"/>
                </a:moveTo>
                <a:lnTo>
                  <a:pt x="2141205" y="0"/>
                </a:lnTo>
                <a:lnTo>
                  <a:pt x="2141205" y="2141205"/>
                </a:lnTo>
                <a:lnTo>
                  <a:pt x="0" y="2141205"/>
                </a:lnTo>
                <a:lnTo>
                  <a:pt x="0" y="0"/>
                </a:lnTo>
                <a:close/>
              </a:path>
            </a:pathLst>
          </a:custGeom>
          <a:blipFill rotWithShape="1">
            <a:blip r:embed="rId3">
              <a:alphaModFix/>
            </a:blip>
            <a:stretch>
              <a:fillRect/>
            </a:stretch>
          </a:blipFill>
          <a:ln>
            <a:noFill/>
          </a:ln>
        </p:spPr>
        <p:txBody>
          <a:bodyPr/>
          <a:lstStyle/>
          <a:p>
            <a:endParaRPr lang="he-I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Shape 154"/>
        <p:cNvGrpSpPr/>
        <p:nvPr/>
      </p:nvGrpSpPr>
      <p:grpSpPr>
        <a:xfrm>
          <a:off x="0" y="0"/>
          <a:ext cx="0" cy="0"/>
          <a:chOff x="0" y="0"/>
          <a:chExt cx="0" cy="0"/>
        </a:xfrm>
      </p:grpSpPr>
      <p:sp>
        <p:nvSpPr>
          <p:cNvPr id="155" name="Google Shape;155;p21"/>
          <p:cNvSpPr txBox="1"/>
          <p:nvPr/>
        </p:nvSpPr>
        <p:spPr>
          <a:xfrm>
            <a:off x="-110100" y="1300750"/>
            <a:ext cx="18104400" cy="4032900"/>
          </a:xfrm>
          <a:prstGeom prst="rect">
            <a:avLst/>
          </a:prstGeom>
          <a:noFill/>
          <a:ln>
            <a:noFill/>
          </a:ln>
        </p:spPr>
        <p:txBody>
          <a:bodyPr spcFirstLastPara="1" wrap="square" lIns="91425" tIns="91425" rIns="91425" bIns="91425" anchor="t" anchorCtr="0">
            <a:spAutoFit/>
          </a:bodyPr>
          <a:lstStyle/>
          <a:p>
            <a:pPr marL="0" lvl="0" indent="0" algn="r" rtl="1">
              <a:lnSpc>
                <a:spcPct val="150000"/>
              </a:lnSpc>
              <a:spcBef>
                <a:spcPts val="0"/>
              </a:spcBef>
              <a:spcAft>
                <a:spcPts val="0"/>
              </a:spcAft>
              <a:buNone/>
            </a:pPr>
            <a:r>
              <a:rPr lang="iw-IL" sz="6000" b="1" u="sng">
                <a:solidFill>
                  <a:srgbClr val="1B066B"/>
                </a:solidFill>
                <a:latin typeface="Calibri"/>
                <a:ea typeface="Calibri"/>
                <a:cs typeface="Calibri"/>
                <a:sym typeface="Calibri"/>
              </a:rPr>
              <a:t>שאלות לדיון</a:t>
            </a:r>
            <a:endParaRPr sz="6000" b="1" u="sng">
              <a:solidFill>
                <a:srgbClr val="1B066B"/>
              </a:solidFill>
              <a:latin typeface="Calibri"/>
              <a:ea typeface="Calibri"/>
              <a:cs typeface="Calibri"/>
              <a:sym typeface="Calibri"/>
            </a:endParaRPr>
          </a:p>
          <a:p>
            <a:pPr marL="457200" lvl="0" indent="-482600" algn="r" rtl="1">
              <a:lnSpc>
                <a:spcPct val="150000"/>
              </a:lnSpc>
              <a:spcBef>
                <a:spcPts val="0"/>
              </a:spcBef>
              <a:spcAft>
                <a:spcPts val="0"/>
              </a:spcAft>
              <a:buClr>
                <a:srgbClr val="1B066B"/>
              </a:buClr>
              <a:buSzPts val="4000"/>
              <a:buFont typeface="Calibri"/>
              <a:buChar char="●"/>
            </a:pPr>
            <a:r>
              <a:rPr lang="iw-IL" sz="4000" b="1">
                <a:solidFill>
                  <a:srgbClr val="1B066B"/>
                </a:solidFill>
                <a:latin typeface="Calibri"/>
                <a:ea typeface="Calibri"/>
                <a:cs typeface="Calibri"/>
                <a:sym typeface="Calibri"/>
              </a:rPr>
              <a:t>מה משותף לאירועים ההיסטוריים השונים שהעדים בחרו להזכיר?</a:t>
            </a:r>
            <a:endParaRPr sz="4000" b="1">
              <a:solidFill>
                <a:srgbClr val="1B066B"/>
              </a:solidFill>
              <a:latin typeface="Calibri"/>
              <a:ea typeface="Calibri"/>
              <a:cs typeface="Calibri"/>
              <a:sym typeface="Calibri"/>
            </a:endParaRPr>
          </a:p>
          <a:p>
            <a:pPr marL="457200" lvl="0" indent="-482600" algn="r" rtl="1">
              <a:lnSpc>
                <a:spcPct val="150000"/>
              </a:lnSpc>
              <a:spcBef>
                <a:spcPts val="0"/>
              </a:spcBef>
              <a:spcAft>
                <a:spcPts val="0"/>
              </a:spcAft>
              <a:buClr>
                <a:srgbClr val="1B066B"/>
              </a:buClr>
              <a:buSzPts val="4000"/>
              <a:buFont typeface="Calibri"/>
              <a:buChar char="●"/>
            </a:pPr>
            <a:r>
              <a:rPr lang="iw-IL" sz="4000" b="1">
                <a:solidFill>
                  <a:srgbClr val="1B066B"/>
                </a:solidFill>
                <a:latin typeface="Calibri"/>
                <a:ea typeface="Calibri"/>
                <a:cs typeface="Calibri"/>
                <a:sym typeface="Calibri"/>
              </a:rPr>
              <a:t>כיצד האירועים שהוזכרו תרמו לאנשים שחוו את 7.10 להתמודד עם מה שאירע להם באותו היום?</a:t>
            </a:r>
            <a:endParaRPr sz="4000" b="1">
              <a:solidFill>
                <a:srgbClr val="1B066B"/>
              </a:solidFill>
              <a:latin typeface="Calibri"/>
              <a:ea typeface="Calibri"/>
              <a:cs typeface="Calibri"/>
              <a:sym typeface="Calibri"/>
            </a:endParaRPr>
          </a:p>
        </p:txBody>
      </p:sp>
      <p:sp>
        <p:nvSpPr>
          <p:cNvPr id="156" name="Google Shape;156;p21"/>
          <p:cNvSpPr txBox="1"/>
          <p:nvPr/>
        </p:nvSpPr>
        <p:spPr>
          <a:xfrm>
            <a:off x="9563450" y="577100"/>
            <a:ext cx="6889500" cy="10854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endParaRPr sz="3200">
              <a:solidFill>
                <a:schemeClr val="dk1"/>
              </a:solidFill>
              <a:latin typeface="Calibri"/>
              <a:ea typeface="Calibri"/>
              <a:cs typeface="Calibri"/>
              <a:sym typeface="Calibri"/>
            </a:endParaRPr>
          </a:p>
        </p:txBody>
      </p:sp>
      <p:pic>
        <p:nvPicPr>
          <p:cNvPr id="157" name="Google Shape;157;p21"/>
          <p:cNvPicPr preferRelativeResize="0"/>
          <p:nvPr/>
        </p:nvPicPr>
        <p:blipFill>
          <a:blip r:embed="rId3">
            <a:alphaModFix/>
          </a:blip>
          <a:stretch>
            <a:fillRect/>
          </a:stretch>
        </p:blipFill>
        <p:spPr>
          <a:xfrm>
            <a:off x="9114600" y="5710698"/>
            <a:ext cx="4586701" cy="2349545"/>
          </a:xfrm>
          <a:prstGeom prst="rect">
            <a:avLst/>
          </a:prstGeom>
          <a:noFill/>
          <a:ln>
            <a:noFill/>
          </a:ln>
        </p:spPr>
      </p:pic>
      <p:pic>
        <p:nvPicPr>
          <p:cNvPr id="158" name="Google Shape;158;p21"/>
          <p:cNvPicPr preferRelativeResize="0"/>
          <p:nvPr/>
        </p:nvPicPr>
        <p:blipFill>
          <a:blip r:embed="rId4">
            <a:alphaModFix/>
          </a:blip>
          <a:stretch>
            <a:fillRect/>
          </a:stretch>
        </p:blipFill>
        <p:spPr>
          <a:xfrm>
            <a:off x="13701300" y="5720950"/>
            <a:ext cx="4586700" cy="2332474"/>
          </a:xfrm>
          <a:prstGeom prst="rect">
            <a:avLst/>
          </a:prstGeom>
          <a:noFill/>
          <a:ln>
            <a:noFill/>
          </a:ln>
        </p:spPr>
      </p:pic>
      <p:pic>
        <p:nvPicPr>
          <p:cNvPr id="159" name="Google Shape;159;p21"/>
          <p:cNvPicPr preferRelativeResize="0"/>
          <p:nvPr/>
        </p:nvPicPr>
        <p:blipFill>
          <a:blip r:embed="rId5">
            <a:alphaModFix/>
          </a:blip>
          <a:stretch>
            <a:fillRect/>
          </a:stretch>
        </p:blipFill>
        <p:spPr>
          <a:xfrm>
            <a:off x="4589871" y="5710700"/>
            <a:ext cx="4524728" cy="2332475"/>
          </a:xfrm>
          <a:prstGeom prst="rect">
            <a:avLst/>
          </a:prstGeom>
          <a:noFill/>
          <a:ln>
            <a:noFill/>
          </a:ln>
        </p:spPr>
      </p:pic>
      <p:pic>
        <p:nvPicPr>
          <p:cNvPr id="160" name="Google Shape;160;p21"/>
          <p:cNvPicPr preferRelativeResize="0"/>
          <p:nvPr/>
        </p:nvPicPr>
        <p:blipFill>
          <a:blip r:embed="rId6">
            <a:alphaModFix/>
          </a:blip>
          <a:stretch>
            <a:fillRect/>
          </a:stretch>
        </p:blipFill>
        <p:spPr>
          <a:xfrm>
            <a:off x="47275" y="5710700"/>
            <a:ext cx="4524724" cy="2332255"/>
          </a:xfrm>
          <a:prstGeom prst="rect">
            <a:avLst/>
          </a:prstGeom>
          <a:noFill/>
          <a:ln>
            <a:noFill/>
          </a:ln>
        </p:spPr>
      </p:pic>
      <p:sp>
        <p:nvSpPr>
          <p:cNvPr id="161" name="Google Shape;161;p21"/>
          <p:cNvSpPr/>
          <p:nvPr/>
        </p:nvSpPr>
        <p:spPr>
          <a:xfrm>
            <a:off x="0" y="0"/>
            <a:ext cx="2141205" cy="2141205"/>
          </a:xfrm>
          <a:custGeom>
            <a:avLst/>
            <a:gdLst/>
            <a:ahLst/>
            <a:cxnLst/>
            <a:rect l="l" t="t" r="r" b="b"/>
            <a:pathLst>
              <a:path w="2141205" h="2141205" extrusionOk="0">
                <a:moveTo>
                  <a:pt x="0" y="0"/>
                </a:moveTo>
                <a:lnTo>
                  <a:pt x="2141205" y="0"/>
                </a:lnTo>
                <a:lnTo>
                  <a:pt x="2141205" y="2141205"/>
                </a:lnTo>
                <a:lnTo>
                  <a:pt x="0" y="2141205"/>
                </a:lnTo>
                <a:lnTo>
                  <a:pt x="0" y="0"/>
                </a:lnTo>
                <a:close/>
              </a:path>
            </a:pathLst>
          </a:custGeom>
          <a:blipFill rotWithShape="1">
            <a:blip r:embed="rId7">
              <a:alphaModFix/>
            </a:blip>
            <a:stretch>
              <a:fillRect/>
            </a:stretch>
          </a:blipFill>
          <a:ln>
            <a:noFill/>
          </a:ln>
        </p:spPr>
        <p:txBody>
          <a:bodyPr/>
          <a:lstStyle/>
          <a:p>
            <a:endParaRPr lang="he-I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Shape 165"/>
        <p:cNvGrpSpPr/>
        <p:nvPr/>
      </p:nvGrpSpPr>
      <p:grpSpPr>
        <a:xfrm>
          <a:off x="0" y="0"/>
          <a:ext cx="0" cy="0"/>
          <a:chOff x="0" y="0"/>
          <a:chExt cx="0" cy="0"/>
        </a:xfrm>
      </p:grpSpPr>
      <p:sp>
        <p:nvSpPr>
          <p:cNvPr id="166" name="Google Shape;166;p22"/>
          <p:cNvSpPr/>
          <p:nvPr/>
        </p:nvSpPr>
        <p:spPr>
          <a:xfrm>
            <a:off x="0" y="0"/>
            <a:ext cx="2141205" cy="2141205"/>
          </a:xfrm>
          <a:custGeom>
            <a:avLst/>
            <a:gdLst/>
            <a:ahLst/>
            <a:cxnLst/>
            <a:rect l="l" t="t" r="r" b="b"/>
            <a:pathLst>
              <a:path w="2141205" h="2141205" extrusionOk="0">
                <a:moveTo>
                  <a:pt x="0" y="0"/>
                </a:moveTo>
                <a:lnTo>
                  <a:pt x="2141205" y="0"/>
                </a:lnTo>
                <a:lnTo>
                  <a:pt x="2141205" y="2141205"/>
                </a:lnTo>
                <a:lnTo>
                  <a:pt x="0" y="2141205"/>
                </a:lnTo>
                <a:lnTo>
                  <a:pt x="0" y="0"/>
                </a:lnTo>
                <a:close/>
              </a:path>
            </a:pathLst>
          </a:custGeom>
          <a:blipFill rotWithShape="1">
            <a:blip r:embed="rId3">
              <a:alphaModFix/>
            </a:blip>
            <a:stretch>
              <a:fillRect/>
            </a:stretch>
          </a:blipFill>
          <a:ln>
            <a:noFill/>
          </a:ln>
        </p:spPr>
        <p:txBody>
          <a:bodyPr/>
          <a:lstStyle/>
          <a:p>
            <a:endParaRPr lang="he-IL"/>
          </a:p>
        </p:txBody>
      </p:sp>
      <p:sp>
        <p:nvSpPr>
          <p:cNvPr id="167" name="Google Shape;167;p22"/>
          <p:cNvSpPr txBox="1"/>
          <p:nvPr/>
        </p:nvSpPr>
        <p:spPr>
          <a:xfrm>
            <a:off x="319800" y="1856675"/>
            <a:ext cx="17648400" cy="4494600"/>
          </a:xfrm>
          <a:prstGeom prst="rect">
            <a:avLst/>
          </a:prstGeom>
          <a:noFill/>
          <a:ln>
            <a:noFill/>
          </a:ln>
        </p:spPr>
        <p:txBody>
          <a:bodyPr spcFirstLastPara="1" wrap="square" lIns="91425" tIns="91425" rIns="91425" bIns="91425" anchor="t" anchorCtr="0">
            <a:spAutoFit/>
          </a:bodyPr>
          <a:lstStyle/>
          <a:p>
            <a:pPr marL="457200" lvl="0" indent="-482600" algn="r" rtl="1">
              <a:lnSpc>
                <a:spcPct val="150000"/>
              </a:lnSpc>
              <a:spcBef>
                <a:spcPts val="0"/>
              </a:spcBef>
              <a:spcAft>
                <a:spcPts val="0"/>
              </a:spcAft>
              <a:buClr>
                <a:srgbClr val="1B066B"/>
              </a:buClr>
              <a:buSzPts val="4000"/>
              <a:buFont typeface="Calibri"/>
              <a:buChar char="●"/>
            </a:pPr>
            <a:r>
              <a:rPr lang="iw-IL" sz="4000" b="1">
                <a:solidFill>
                  <a:srgbClr val="1B066B"/>
                </a:solidFill>
                <a:latin typeface="Calibri"/>
                <a:ea typeface="Calibri"/>
                <a:cs typeface="Calibri"/>
                <a:sym typeface="Calibri"/>
              </a:rPr>
              <a:t>מדוע אירוע אחד עשוי להזכיר אירועים שונים לאנשים שונים?</a:t>
            </a:r>
            <a:endParaRPr sz="4000" b="1">
              <a:solidFill>
                <a:srgbClr val="1B066B"/>
              </a:solidFill>
              <a:latin typeface="Calibri"/>
              <a:ea typeface="Calibri"/>
              <a:cs typeface="Calibri"/>
              <a:sym typeface="Calibri"/>
            </a:endParaRPr>
          </a:p>
          <a:p>
            <a:pPr marL="457200" lvl="0" indent="-482600" algn="r" rtl="1">
              <a:lnSpc>
                <a:spcPct val="150000"/>
              </a:lnSpc>
              <a:spcBef>
                <a:spcPts val="0"/>
              </a:spcBef>
              <a:spcAft>
                <a:spcPts val="0"/>
              </a:spcAft>
              <a:buClr>
                <a:srgbClr val="1B066B"/>
              </a:buClr>
              <a:buSzPts val="4000"/>
              <a:buFont typeface="Calibri"/>
              <a:buChar char="●"/>
            </a:pPr>
            <a:r>
              <a:rPr lang="iw-IL" sz="4000" b="1">
                <a:solidFill>
                  <a:srgbClr val="1B066B"/>
                </a:solidFill>
                <a:latin typeface="Calibri"/>
                <a:ea typeface="Calibri"/>
                <a:cs typeface="Calibri"/>
                <a:sym typeface="Calibri"/>
              </a:rPr>
              <a:t>כיצד הקשר של 7.10 לאירועים היסטוריים שונים מאיר את מאורעות היום מזוויות שונות?</a:t>
            </a:r>
            <a:endParaRPr sz="4000" b="1">
              <a:solidFill>
                <a:srgbClr val="1B066B"/>
              </a:solidFill>
              <a:latin typeface="Calibri"/>
              <a:ea typeface="Calibri"/>
              <a:cs typeface="Calibri"/>
              <a:sym typeface="Calibri"/>
            </a:endParaRPr>
          </a:p>
          <a:p>
            <a:pPr marL="457200" lvl="0" indent="-482600" algn="r" rtl="1">
              <a:lnSpc>
                <a:spcPct val="150000"/>
              </a:lnSpc>
              <a:spcBef>
                <a:spcPts val="0"/>
              </a:spcBef>
              <a:spcAft>
                <a:spcPts val="0"/>
              </a:spcAft>
              <a:buClr>
                <a:srgbClr val="1B066B"/>
              </a:buClr>
              <a:buSzPts val="4000"/>
              <a:buFont typeface="Calibri"/>
              <a:buChar char="●"/>
            </a:pPr>
            <a:r>
              <a:rPr lang="iw-IL" sz="4000" b="1">
                <a:solidFill>
                  <a:srgbClr val="1B066B"/>
                </a:solidFill>
                <a:latin typeface="Calibri"/>
                <a:ea typeface="Calibri"/>
                <a:cs typeface="Calibri"/>
                <a:sym typeface="Calibri"/>
              </a:rPr>
              <a:t>כיצד האירועים ההיסטוריים שחווינו או שלמדנו עליהם משפיעים על האופן שבו אנחנו תופסים את מציאות החיים שלנו עצמנו?</a:t>
            </a:r>
            <a:endParaRPr sz="4000" b="1">
              <a:solidFill>
                <a:srgbClr val="1B066B"/>
              </a:solidFill>
              <a:latin typeface="Calibri"/>
              <a:ea typeface="Calibri"/>
              <a:cs typeface="Calibri"/>
              <a:sym typeface="Calibri"/>
            </a:endParaRPr>
          </a:p>
          <a:p>
            <a:pPr marL="457200" lvl="0" indent="-482600" algn="r" rtl="1">
              <a:lnSpc>
                <a:spcPct val="150000"/>
              </a:lnSpc>
              <a:spcBef>
                <a:spcPts val="0"/>
              </a:spcBef>
              <a:spcAft>
                <a:spcPts val="0"/>
              </a:spcAft>
              <a:buClr>
                <a:srgbClr val="1B066B"/>
              </a:buClr>
              <a:buSzPts val="4000"/>
              <a:buFont typeface="Calibri"/>
              <a:buChar char="●"/>
            </a:pPr>
            <a:r>
              <a:rPr lang="iw-IL" sz="4000" b="1">
                <a:solidFill>
                  <a:srgbClr val="1B066B"/>
                </a:solidFill>
                <a:latin typeface="Calibri"/>
                <a:ea typeface="Calibri"/>
                <a:cs typeface="Calibri"/>
                <a:sym typeface="Calibri"/>
              </a:rPr>
              <a:t>שערו כיצד לדעתכם אירועי 7.10 ייחרטו בזיכרונכם, וכיצד יוכלו לשמש אתכם בשנים הבאות?</a:t>
            </a:r>
            <a:endParaRPr sz="4000" b="1">
              <a:solidFill>
                <a:srgbClr val="1B066B"/>
              </a:solidFill>
              <a:latin typeface="Calibri"/>
              <a:ea typeface="Calibri"/>
              <a:cs typeface="Calibri"/>
              <a:sym typeface="Calibri"/>
            </a:endParaRPr>
          </a:p>
        </p:txBody>
      </p:sp>
      <p:pic>
        <p:nvPicPr>
          <p:cNvPr id="168" name="Google Shape;168;p22"/>
          <p:cNvPicPr preferRelativeResize="0"/>
          <p:nvPr/>
        </p:nvPicPr>
        <p:blipFill>
          <a:blip r:embed="rId4">
            <a:alphaModFix/>
          </a:blip>
          <a:stretch>
            <a:fillRect/>
          </a:stretch>
        </p:blipFill>
        <p:spPr>
          <a:xfrm>
            <a:off x="9090962" y="6937573"/>
            <a:ext cx="4586701" cy="2349545"/>
          </a:xfrm>
          <a:prstGeom prst="rect">
            <a:avLst/>
          </a:prstGeom>
          <a:noFill/>
          <a:ln>
            <a:noFill/>
          </a:ln>
        </p:spPr>
      </p:pic>
      <p:pic>
        <p:nvPicPr>
          <p:cNvPr id="169" name="Google Shape;169;p22"/>
          <p:cNvPicPr preferRelativeResize="0"/>
          <p:nvPr/>
        </p:nvPicPr>
        <p:blipFill>
          <a:blip r:embed="rId5">
            <a:alphaModFix/>
          </a:blip>
          <a:stretch>
            <a:fillRect/>
          </a:stretch>
        </p:blipFill>
        <p:spPr>
          <a:xfrm>
            <a:off x="13677662" y="6947825"/>
            <a:ext cx="4586700" cy="2332474"/>
          </a:xfrm>
          <a:prstGeom prst="rect">
            <a:avLst/>
          </a:prstGeom>
          <a:noFill/>
          <a:ln>
            <a:noFill/>
          </a:ln>
        </p:spPr>
      </p:pic>
      <p:pic>
        <p:nvPicPr>
          <p:cNvPr id="170" name="Google Shape;170;p22"/>
          <p:cNvPicPr preferRelativeResize="0"/>
          <p:nvPr/>
        </p:nvPicPr>
        <p:blipFill>
          <a:blip r:embed="rId6">
            <a:alphaModFix/>
          </a:blip>
          <a:stretch>
            <a:fillRect/>
          </a:stretch>
        </p:blipFill>
        <p:spPr>
          <a:xfrm>
            <a:off x="4566234" y="6937575"/>
            <a:ext cx="4524728" cy="2332475"/>
          </a:xfrm>
          <a:prstGeom prst="rect">
            <a:avLst/>
          </a:prstGeom>
          <a:noFill/>
          <a:ln>
            <a:noFill/>
          </a:ln>
        </p:spPr>
      </p:pic>
      <p:pic>
        <p:nvPicPr>
          <p:cNvPr id="171" name="Google Shape;171;p22"/>
          <p:cNvPicPr preferRelativeResize="0"/>
          <p:nvPr/>
        </p:nvPicPr>
        <p:blipFill>
          <a:blip r:embed="rId7">
            <a:alphaModFix/>
          </a:blip>
          <a:stretch>
            <a:fillRect/>
          </a:stretch>
        </p:blipFill>
        <p:spPr>
          <a:xfrm>
            <a:off x="23638" y="6937575"/>
            <a:ext cx="4524724" cy="233225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Shape 175"/>
        <p:cNvGrpSpPr/>
        <p:nvPr/>
      </p:nvGrpSpPr>
      <p:grpSpPr>
        <a:xfrm>
          <a:off x="0" y="0"/>
          <a:ext cx="0" cy="0"/>
          <a:chOff x="0" y="0"/>
          <a:chExt cx="0" cy="0"/>
        </a:xfrm>
      </p:grpSpPr>
      <p:sp>
        <p:nvSpPr>
          <p:cNvPr id="176" name="Google Shape;176;p23"/>
          <p:cNvSpPr txBox="1"/>
          <p:nvPr/>
        </p:nvSpPr>
        <p:spPr>
          <a:xfrm>
            <a:off x="1413600" y="1762275"/>
            <a:ext cx="15918000" cy="7172700"/>
          </a:xfrm>
          <a:prstGeom prst="rect">
            <a:avLst/>
          </a:prstGeom>
          <a:noFill/>
          <a:ln>
            <a:noFill/>
          </a:ln>
        </p:spPr>
        <p:txBody>
          <a:bodyPr spcFirstLastPara="1" wrap="square" lIns="91425" tIns="91425" rIns="91425" bIns="91425" anchor="t" anchorCtr="0">
            <a:spAutoFit/>
          </a:bodyPr>
          <a:lstStyle/>
          <a:p>
            <a:pPr marL="0" lvl="0" indent="0" algn="r" rtl="1">
              <a:lnSpc>
                <a:spcPct val="115000"/>
              </a:lnSpc>
              <a:spcBef>
                <a:spcPts val="1200"/>
              </a:spcBef>
              <a:spcAft>
                <a:spcPts val="1200"/>
              </a:spcAft>
              <a:buNone/>
            </a:pPr>
            <a:r>
              <a:rPr lang="iw-IL" sz="4000" b="1" i="1">
                <a:solidFill>
                  <a:srgbClr val="1B066B"/>
                </a:solidFill>
                <a:latin typeface="Calibri"/>
                <a:ea typeface="Calibri"/>
                <a:cs typeface="Calibri"/>
                <a:sym typeface="Calibri"/>
              </a:rPr>
              <a:t>"...אני מבין, וזו גם הסיבה שאני יושב כאן. ב-7.10 אני הפסקתי להיות בן אדם פרטי, </a:t>
            </a:r>
            <a:br>
              <a:rPr lang="iw-IL" sz="4000" b="1" i="1">
                <a:solidFill>
                  <a:srgbClr val="1B066B"/>
                </a:solidFill>
                <a:latin typeface="Calibri"/>
                <a:ea typeface="Calibri"/>
                <a:cs typeface="Calibri"/>
                <a:sym typeface="Calibri"/>
              </a:rPr>
            </a:br>
            <a:r>
              <a:rPr lang="iw-IL" sz="4000" b="1" i="1">
                <a:solidFill>
                  <a:srgbClr val="1B066B"/>
                </a:solidFill>
                <a:latin typeface="Calibri"/>
                <a:ea typeface="Calibri"/>
                <a:cs typeface="Calibri"/>
                <a:sym typeface="Calibri"/>
              </a:rPr>
              <a:t>ואני הפכתי להיות חלק מההיסטוריה של מדינת ישראל ושל נחל עוז בפרט, ושיש לי סיפור שצריך להיאמר וצריך להיות מתועד וצריך להיכתב, כי בסופו של דבר אני אני מאוד אוהב היסטוריה והיסטוריה צבאית, וחייתי על הסיפורים של מלחמת יום כיפור ומלחמת ששת הימים והם גם בתוך תמונת הקרב של 7.10 הם היו נוכחים מאוד, כי שאבתי טקטיקות ממלחמת יום כיפור. [...] </a:t>
            </a:r>
            <a:br>
              <a:rPr lang="iw-IL" sz="4000" b="1" i="1">
                <a:solidFill>
                  <a:srgbClr val="1B066B"/>
                </a:solidFill>
                <a:latin typeface="Calibri"/>
                <a:ea typeface="Calibri"/>
                <a:cs typeface="Calibri"/>
                <a:sym typeface="Calibri"/>
              </a:rPr>
            </a:br>
            <a:r>
              <a:rPr lang="iw-IL" sz="4000" b="1" i="1">
                <a:solidFill>
                  <a:srgbClr val="1B066B"/>
                </a:solidFill>
                <a:latin typeface="Calibri"/>
                <a:ea typeface="Calibri"/>
                <a:cs typeface="Calibri"/>
                <a:sym typeface="Calibri"/>
              </a:rPr>
              <a:t>אני מקווה שעוד 50 שנה לא נצטרך לעמוד מול שבר כזה, אבל אם עוד 50 שנה איזה מפקד, קצין או מישהו ייקח משהו ממה שאמרתי ומהחלטות שלקחתי, שאני חשוב שהיו נכונות באותו היום ויוכל עשות מהם משהו טוב – אז אני עשיתי את שלי, לפחות בזה עשיתי משהו". (ניסן דה קלו)</a:t>
            </a:r>
            <a:endParaRPr sz="4000" b="1" i="1">
              <a:solidFill>
                <a:srgbClr val="1B066B"/>
              </a:solidFill>
              <a:latin typeface="Calibri"/>
              <a:ea typeface="Calibri"/>
              <a:cs typeface="Calibri"/>
              <a:sym typeface="Calibri"/>
            </a:endParaRPr>
          </a:p>
        </p:txBody>
      </p:sp>
      <p:sp>
        <p:nvSpPr>
          <p:cNvPr id="177" name="Google Shape;177;p23"/>
          <p:cNvSpPr txBox="1"/>
          <p:nvPr/>
        </p:nvSpPr>
        <p:spPr>
          <a:xfrm>
            <a:off x="1368300" y="8944225"/>
            <a:ext cx="16919700" cy="92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iw-IL" sz="4800" u="sng">
                <a:solidFill>
                  <a:schemeClr val="hlink"/>
                </a:solidFill>
                <a:latin typeface="Calibri"/>
                <a:ea typeface="Calibri"/>
                <a:cs typeface="Calibri"/>
                <a:sym typeface="Calibri"/>
                <a:hlinkClick r:id="rId3"/>
              </a:rPr>
              <a:t>https://youtu.be/3ztINOayWto?si=Jak4oThwjQ06nr8L&amp;t=4533</a:t>
            </a:r>
            <a:endParaRPr sz="4800">
              <a:solidFill>
                <a:schemeClr val="dk1"/>
              </a:solidFill>
              <a:latin typeface="Calibri"/>
              <a:ea typeface="Calibri"/>
              <a:cs typeface="Calibri"/>
              <a:sym typeface="Calibri"/>
            </a:endParaRPr>
          </a:p>
        </p:txBody>
      </p:sp>
      <p:sp>
        <p:nvSpPr>
          <p:cNvPr id="178" name="Google Shape;178;p23"/>
          <p:cNvSpPr/>
          <p:nvPr/>
        </p:nvSpPr>
        <p:spPr>
          <a:xfrm>
            <a:off x="0" y="0"/>
            <a:ext cx="2141205" cy="2141205"/>
          </a:xfrm>
          <a:custGeom>
            <a:avLst/>
            <a:gdLst/>
            <a:ahLst/>
            <a:cxnLst/>
            <a:rect l="l" t="t" r="r" b="b"/>
            <a:pathLst>
              <a:path w="2141205" h="2141205" extrusionOk="0">
                <a:moveTo>
                  <a:pt x="0" y="0"/>
                </a:moveTo>
                <a:lnTo>
                  <a:pt x="2141205" y="0"/>
                </a:lnTo>
                <a:lnTo>
                  <a:pt x="2141205" y="2141205"/>
                </a:lnTo>
                <a:lnTo>
                  <a:pt x="0" y="2141205"/>
                </a:lnTo>
                <a:lnTo>
                  <a:pt x="0" y="0"/>
                </a:lnTo>
                <a:close/>
              </a:path>
            </a:pathLst>
          </a:custGeom>
          <a:blipFill rotWithShape="1">
            <a:blip r:embed="rId4">
              <a:alphaModFix/>
            </a:blip>
            <a:stretch>
              <a:fillRect/>
            </a:stretch>
          </a:blipFill>
          <a:ln>
            <a:noFill/>
          </a:ln>
        </p:spPr>
        <p:txBody>
          <a:bodyPr/>
          <a:lstStyle/>
          <a:p>
            <a:endParaRPr lang="he-IL"/>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679</Words>
  <Application>Microsoft Office PowerPoint</Application>
  <PresentationFormat>מותאם אישית</PresentationFormat>
  <Paragraphs>46</Paragraphs>
  <Slides>11</Slides>
  <Notes>11</Notes>
  <HiddenSlides>0</HiddenSlides>
  <MMClips>0</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11</vt:i4>
      </vt:variant>
    </vt:vector>
  </HeadingPairs>
  <TitlesOfParts>
    <vt:vector size="14" baseType="lpstr">
      <vt:lpstr>Arial</vt:lpstr>
      <vt:lpstr>Calibri</vt: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אדוארד בן זאב</cp:lastModifiedBy>
  <cp:revision>2</cp:revision>
  <dcterms:modified xsi:type="dcterms:W3CDTF">2026-10-04T10:38:18Z</dcterms:modified>
</cp:coreProperties>
</file>