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Alef"/>
      <p:regular r:id="rId25"/>
      <p:bold r:id="rId26"/>
    </p:embeddedFont>
    <p:embeddedFont>
      <p:font typeface="Amatic SC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Alef-bold.fntdata"/><Relationship Id="rId25" Type="http://schemas.openxmlformats.org/officeDocument/2006/relationships/font" Target="fonts/Alef-regular.fntdata"/><Relationship Id="rId28" Type="http://schemas.openxmlformats.org/officeDocument/2006/relationships/font" Target="fonts/AmaticSC-bold.fntdata"/><Relationship Id="rId27" Type="http://schemas.openxmlformats.org/officeDocument/2006/relationships/font" Target="fonts/AmaticSC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51714f270f_1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51714f270f_1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7376fbef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87376fbef5_0_5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8a5e9739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g78a5e9739d_0_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51714f270f_1_2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51714f270f_1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51714f270f_1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51714f270f_1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51714f270f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51714f270f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51714f270f_1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51714f270f_1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51714f270f_1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51714f270f_1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578072f5a0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578072f5a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51714f270f_1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51714f270f_1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400">
                <a:solidFill>
                  <a:srgbClr val="980000"/>
                </a:solidFill>
              </a:rPr>
              <a:t>מורים:</a:t>
            </a:r>
            <a:r>
              <a:rPr lang="iw"/>
              <a:t> על מנת להריץ את החידון: לחצו על "TRIV.IN" בשקף זה:  בחלון הנפתח לחצו על</a:t>
            </a:r>
            <a:r>
              <a:rPr b="1" lang="iw"/>
              <a:t> "הרץ חידון" </a:t>
            </a:r>
            <a:endParaRPr b="1"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בלחיצה זו אתם מתחילים את הטריוויה בזמן אמת</a:t>
            </a:r>
            <a:endParaRPr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400">
                <a:solidFill>
                  <a:srgbClr val="980000"/>
                </a:solidFill>
              </a:rPr>
              <a:t>תלמידים:</a:t>
            </a:r>
            <a:r>
              <a:rPr lang="iw"/>
              <a:t> יש לכתוב ב'חיפוש' של הטלפונים הניידים -TRIV.IN- ובחלון שנפתח עבורם עליהם למלא שם ואת מספר החידון: 121990</a:t>
            </a:r>
            <a:endParaRPr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בתחתית המסך ניתן לראות את מספר המשתתפים וללחוץ </a:t>
            </a:r>
            <a:r>
              <a:rPr b="1" lang="iw">
                <a:solidFill>
                  <a:srgbClr val="0000FF"/>
                </a:solidFill>
              </a:rPr>
              <a:t>"התחל חידון"</a:t>
            </a:r>
            <a:endParaRPr b="1">
              <a:solidFill>
                <a:srgbClr val="0000FF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1714f270f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1714f270f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1714f270f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1714f270f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51714f270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51714f270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1714f270f_1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1714f270f_1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70dab0165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70dab0165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0dab0165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70dab0165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העולים החדשים אין ידע בחקלאות, העות'מאנים מקשים על הכניסה והשהייה בארץ, תנאים קשים: בעיקר אין כסף, תנאי האקלים קשים-פשוט חם, בדידות ניתוק וגעגועים, קשיי תעבורה ממקום למקום.</a:t>
            </a:r>
            <a:endParaRPr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העולים יושבים בעיקר בשלושה חלקים: 1. מישור החוף והשפלה, עמק</a:t>
            </a:r>
            <a:r>
              <a:rPr lang="iw"/>
              <a:t> יזר</a:t>
            </a:r>
            <a:r>
              <a:rPr lang="iw"/>
              <a:t>עאל והגליל. רבים חוזרים לאירופה או מהגרים לארה"ב.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51714f270f_1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51714f270f_1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1714f270f_1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51714f270f_1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1800">
                <a:solidFill>
                  <a:srgbClr val="636363"/>
                </a:solidFill>
              </a:rPr>
              <a:t>אליעזר בן יהודה 1858-1922</a:t>
            </a:r>
            <a:endParaRPr sz="1800">
              <a:solidFill>
                <a:srgbClr val="636363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1800">
                <a:solidFill>
                  <a:srgbClr val="636363"/>
                </a:solidFill>
              </a:rPr>
              <a:t>שמו העברי של אליעזר פרלמן. יליד ליטא, קיבל חינוך יהודי מסורתי ב'חדר' ובישיבה. </a:t>
            </a:r>
            <a:endParaRPr sz="1800">
              <a:solidFill>
                <a:srgbClr val="636363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1800">
                <a:solidFill>
                  <a:srgbClr val="636363"/>
                </a:solidFill>
              </a:rPr>
              <a:t>בבגרותו הושפע מתנועת ההשכלה העברית ברוסיה. עבר לפריז והחל ללמוד שם רפואה אך, כנראה, לאחר שהתגלתה בגופו מחלת השחפת, החליט לעלות לארץ ישראל. </a:t>
            </a:r>
            <a:endParaRPr sz="1800">
              <a:solidFill>
                <a:srgbClr val="636363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1800">
                <a:solidFill>
                  <a:srgbClr val="636363"/>
                </a:solidFill>
              </a:rPr>
              <a:t>בתשרי ‏1881 עלה לארץ ישראל, וכאשר נולד בנו הבכור, בן ציון איתמר, החליט בן יהודה לגדלו ולחנכו בסביבת השפה העברית בלבד. איתמר זכה לכינוי 'הילד העברי הראשון'.</a:t>
            </a:r>
            <a:endParaRPr sz="1800">
              <a:solidFill>
                <a:srgbClr val="636363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1800">
                <a:solidFill>
                  <a:srgbClr val="636363"/>
                </a:solidFill>
              </a:rPr>
              <a:t>בן יהודה אסר על ילדיו לשחק עם ילדים אחרים, כדי שלא יקלטו שפה אחרת. </a:t>
            </a:r>
            <a:endParaRPr sz="1800">
              <a:solidFill>
                <a:srgbClr val="636363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636363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1800">
                <a:solidFill>
                  <a:srgbClr val="636363"/>
                </a:solidFill>
              </a:rPr>
              <a:t>חידש מילים רבות ובהן: עיתון, רכבת, תזמורת, טקס, אופנה, אופניים, משקפיים, </a:t>
            </a:r>
            <a:endParaRPr sz="1800">
              <a:solidFill>
                <a:srgbClr val="636363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1800">
                <a:solidFill>
                  <a:srgbClr val="636363"/>
                </a:solidFill>
              </a:rPr>
              <a:t>גלידה, ממחטה, צלחת, גרביים. </a:t>
            </a:r>
            <a:endParaRPr sz="1800">
              <a:solidFill>
                <a:srgbClr val="63636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Relationship Id="rId4" Type="http://schemas.openxmlformats.org/officeDocument/2006/relationships/image" Target="../media/image48.png"/><Relationship Id="rId5" Type="http://schemas.openxmlformats.org/officeDocument/2006/relationships/image" Target="../media/image7.png"/><Relationship Id="rId6" Type="http://schemas.openxmlformats.org/officeDocument/2006/relationships/image" Target="../media/image6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Relationship Id="rId4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Relationship Id="rId4" Type="http://schemas.openxmlformats.org/officeDocument/2006/relationships/image" Target="../media/image22.jpg"/><Relationship Id="rId5" Type="http://schemas.openxmlformats.org/officeDocument/2006/relationships/image" Target="../media/image28.jpg"/><Relationship Id="rId6" Type="http://schemas.openxmlformats.org/officeDocument/2006/relationships/image" Target="../media/image24.jpg"/><Relationship Id="rId7" Type="http://schemas.openxmlformats.org/officeDocument/2006/relationships/image" Target="../media/image4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Relationship Id="rId4" Type="http://schemas.openxmlformats.org/officeDocument/2006/relationships/image" Target="../media/image41.png"/><Relationship Id="rId5" Type="http://schemas.openxmlformats.org/officeDocument/2006/relationships/image" Target="../media/image3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7.png"/><Relationship Id="rId5" Type="http://schemas.openxmlformats.org/officeDocument/2006/relationships/image" Target="../media/image40.png"/><Relationship Id="rId6" Type="http://schemas.openxmlformats.org/officeDocument/2006/relationships/image" Target="../media/image33.png"/><Relationship Id="rId7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youtube.com/watch?v=Ew0kHcN2hXA" TargetMode="External"/><Relationship Id="rId4" Type="http://schemas.openxmlformats.org/officeDocument/2006/relationships/image" Target="../media/image3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Relationship Id="rId4" Type="http://schemas.openxmlformats.org/officeDocument/2006/relationships/image" Target="../media/image39.png"/><Relationship Id="rId5" Type="http://schemas.openxmlformats.org/officeDocument/2006/relationships/image" Target="../media/image42.png"/><Relationship Id="rId6" Type="http://schemas.openxmlformats.org/officeDocument/2006/relationships/image" Target="../media/image15.png"/><Relationship Id="rId7" Type="http://schemas.openxmlformats.org/officeDocument/2006/relationships/image" Target="../media/image46.gif"/><Relationship Id="rId8" Type="http://schemas.openxmlformats.org/officeDocument/2006/relationships/image" Target="../media/image4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Relationship Id="rId4" Type="http://schemas.openxmlformats.org/officeDocument/2006/relationships/hyperlink" Target="http://www.triventy.com/my/games/edit/121990" TargetMode="External"/><Relationship Id="rId5" Type="http://schemas.openxmlformats.org/officeDocument/2006/relationships/image" Target="../media/image6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14.png"/><Relationship Id="rId6" Type="http://schemas.openxmlformats.org/officeDocument/2006/relationships/image" Target="../media/image25.png"/><Relationship Id="rId7" Type="http://schemas.openxmlformats.org/officeDocument/2006/relationships/image" Target="../media/image29.png"/><Relationship Id="rId8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Relationship Id="rId5" Type="http://schemas.openxmlformats.org/officeDocument/2006/relationships/image" Target="../media/image27.png"/><Relationship Id="rId6" Type="http://schemas.openxmlformats.org/officeDocument/2006/relationships/image" Target="../media/image2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0550" y="0"/>
            <a:ext cx="5921799" cy="427252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  <a:reflection blurRad="0" dir="5400000" dist="38100" endA="0" endPos="30000" fadeDir="5400012" kx="0" rotWithShape="0" algn="bl" stPos="0" sy="-100000" ky="0"/>
          </a:effectLst>
        </p:spPr>
      </p:pic>
      <p:sp>
        <p:nvSpPr>
          <p:cNvPr id="56" name="Google Shape;56;p13"/>
          <p:cNvSpPr txBox="1"/>
          <p:nvPr/>
        </p:nvSpPr>
        <p:spPr>
          <a:xfrm>
            <a:off x="2275800" y="4211100"/>
            <a:ext cx="4592400" cy="62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 sz="1100">
                <a:latin typeface="Courier New"/>
                <a:ea typeface="Courier New"/>
                <a:cs typeface="Courier New"/>
                <a:sym typeface="Courier New"/>
              </a:rPr>
              <a:t>ליזה דנקנר </a:t>
            </a:r>
            <a:endParaRPr sz="1100"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72287" y="2107275"/>
            <a:ext cx="2838325" cy="128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קשורה"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20288" y="380275"/>
            <a:ext cx="1034225" cy="10342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>
            <p:ph idx="1" type="subTitle"/>
          </p:nvPr>
        </p:nvSpPr>
        <p:spPr>
          <a:xfrm>
            <a:off x="311700" y="19959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FF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FF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0000FF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rgbClr val="0000FF"/>
                </a:solidFill>
                <a:latin typeface="Alef"/>
                <a:ea typeface="Alef"/>
                <a:cs typeface="Alef"/>
                <a:sym typeface="Alef"/>
              </a:rPr>
              <a:t>בתי ספר ומלחמת השפות</a:t>
            </a:r>
            <a:endParaRPr b="1">
              <a:solidFill>
                <a:srgbClr val="0000FF"/>
              </a:solidFill>
              <a:latin typeface="Alef"/>
              <a:ea typeface="Alef"/>
              <a:cs typeface="Alef"/>
              <a:sym typeface="Alef"/>
            </a:endParaRPr>
          </a:p>
        </p:txBody>
      </p:sp>
      <p:sp>
        <p:nvSpPr>
          <p:cNvPr id="60" name="Google Shape;60;p13"/>
          <p:cNvSpPr txBox="1"/>
          <p:nvPr>
            <p:ph type="ctrTitle"/>
          </p:nvPr>
        </p:nvSpPr>
        <p:spPr>
          <a:xfrm>
            <a:off x="311708" y="1349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 sz="6000">
                <a:latin typeface="Alef"/>
                <a:ea typeface="Alef"/>
                <a:cs typeface="Alef"/>
                <a:sym typeface="Alef"/>
              </a:rPr>
              <a:t>מסגרות חינוך </a:t>
            </a:r>
            <a:endParaRPr sz="6000"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 sz="6000">
                <a:latin typeface="Alef"/>
                <a:ea typeface="Alef"/>
                <a:cs typeface="Alef"/>
                <a:sym typeface="Alef"/>
              </a:rPr>
              <a:t>בעליות הראשונות</a:t>
            </a:r>
            <a:endParaRPr sz="6000">
              <a:latin typeface="Alef"/>
              <a:ea typeface="Alef"/>
              <a:cs typeface="Alef"/>
              <a:sym typeface="Alef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/>
          <p:nvPr/>
        </p:nvSpPr>
        <p:spPr>
          <a:xfrm>
            <a:off x="-100" y="197825"/>
            <a:ext cx="9144000" cy="4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2800">
                <a:solidFill>
                  <a:srgbClr val="FC7B79"/>
                </a:solidFill>
                <a:latin typeface="Calibri"/>
                <a:ea typeface="Calibri"/>
                <a:cs typeface="Calibri"/>
                <a:sym typeface="Calibri"/>
              </a:rPr>
              <a:t>המחלוקת בין הרצל לבן יהודה על השפה במדינה העברית לכשתקום</a:t>
            </a:r>
            <a:endParaRPr sz="2800">
              <a:solidFill>
                <a:srgbClr val="FC7B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6174425" y="764300"/>
            <a:ext cx="2624700" cy="424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800" u="sng">
                <a:solidFill>
                  <a:srgbClr val="444444"/>
                </a:solidFill>
              </a:rPr>
              <a:t>הרצל טען </a:t>
            </a:r>
            <a:endParaRPr b="1" sz="1800" u="sng">
              <a:solidFill>
                <a:srgbClr val="444444"/>
              </a:solidFill>
            </a:endParaRPr>
          </a:p>
          <a:p>
            <a:pPr indent="0" lvl="0" marL="0" rt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1500">
                <a:solidFill>
                  <a:srgbClr val="444444"/>
                </a:solidFill>
                <a:latin typeface="Gisha"/>
                <a:ea typeface="Gisha"/>
                <a:cs typeface="Gisha"/>
                <a:sym typeface="Gisha"/>
              </a:rPr>
              <a:t>כי השפה המדוברת במדינת היהודים צריכה להיות </a:t>
            </a:r>
            <a:r>
              <a:rPr b="1" lang="iw" sz="1500">
                <a:solidFill>
                  <a:srgbClr val="444444"/>
                </a:solidFill>
                <a:latin typeface="Gisha"/>
                <a:ea typeface="Gisha"/>
                <a:cs typeface="Gisha"/>
                <a:sym typeface="Gisha"/>
              </a:rPr>
              <a:t>שפת הרוב</a:t>
            </a:r>
            <a:r>
              <a:rPr lang="iw" sz="1500">
                <a:solidFill>
                  <a:srgbClr val="444444"/>
                </a:solidFill>
                <a:latin typeface="Gisha"/>
                <a:ea typeface="Gisha"/>
                <a:cs typeface="Gisha"/>
                <a:sym typeface="Gisha"/>
              </a:rPr>
              <a:t>. והתכוון לגרמנית.</a:t>
            </a:r>
            <a:endParaRPr sz="1500">
              <a:solidFill>
                <a:srgbClr val="444444"/>
              </a:solidFill>
              <a:latin typeface="Gisha"/>
              <a:ea typeface="Gisha"/>
              <a:cs typeface="Gisha"/>
              <a:sym typeface="Gisha"/>
            </a:endParaRPr>
          </a:p>
          <a:p>
            <a:pPr indent="0" lvl="0" marL="0" rt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444444"/>
              </a:solidFill>
              <a:latin typeface="Gisha"/>
              <a:ea typeface="Gisha"/>
              <a:cs typeface="Gisha"/>
              <a:sym typeface="Gisha"/>
            </a:endParaRPr>
          </a:p>
          <a:p>
            <a:pPr indent="0" lvl="0" marL="0" rt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1500">
                <a:solidFill>
                  <a:srgbClr val="444444"/>
                </a:solidFill>
                <a:latin typeface="Gisha"/>
                <a:ea typeface="Gisha"/>
                <a:cs typeface="Gisha"/>
                <a:sym typeface="Gisha"/>
              </a:rPr>
              <a:t>עוד טען כי אין אפשרות להשתמש בשפה העברית כשפת יום יום משום שהעברית היא שפה 'מתה', שפה שחסרות בה מילים שימושיות יום יומיות.</a:t>
            </a:r>
            <a:endParaRPr sz="1500">
              <a:solidFill>
                <a:srgbClr val="444444"/>
              </a:solidFill>
              <a:latin typeface="Gisha"/>
              <a:ea typeface="Gisha"/>
              <a:cs typeface="Gisha"/>
              <a:sym typeface="Gisha"/>
            </a:endParaRPr>
          </a:p>
          <a:p>
            <a:pPr indent="0" lvl="0" marL="0" rt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444444"/>
              </a:solidFill>
              <a:latin typeface="Gisha"/>
              <a:ea typeface="Gisha"/>
              <a:cs typeface="Gisha"/>
              <a:sym typeface="Gisha"/>
            </a:endParaRPr>
          </a:p>
          <a:p>
            <a:pPr indent="0" lvl="0" marL="0" rt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1500">
                <a:solidFill>
                  <a:srgbClr val="444444"/>
                </a:solidFill>
                <a:latin typeface="Gisha"/>
                <a:ea typeface="Gisha"/>
                <a:cs typeface="Gisha"/>
                <a:sym typeface="Gisha"/>
              </a:rPr>
              <a:t>למשל שלא ניתן לקנות כרטיסי רכבת בעברית. </a:t>
            </a:r>
            <a:endParaRPr sz="1500">
              <a:solidFill>
                <a:srgbClr val="444444"/>
              </a:solidFill>
              <a:latin typeface="Gisha"/>
              <a:ea typeface="Gisha"/>
              <a:cs typeface="Gisha"/>
              <a:sym typeface="Gisha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454650" y="733525"/>
            <a:ext cx="2872800" cy="41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800" u="sng">
                <a:solidFill>
                  <a:srgbClr val="444444"/>
                </a:solidFill>
              </a:rPr>
              <a:t>לעומתו טען אליעזר בן יהודה</a:t>
            </a:r>
            <a:r>
              <a:rPr lang="iw" sz="1800">
                <a:solidFill>
                  <a:srgbClr val="44444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44444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1500">
                <a:solidFill>
                  <a:srgbClr val="444444"/>
                </a:solidFill>
                <a:latin typeface="Gisha"/>
                <a:ea typeface="Gisha"/>
                <a:cs typeface="Gisha"/>
                <a:sym typeface="Gisha"/>
              </a:rPr>
              <a:t>כי השפה המדוברת במדינת היהודים חייבת להיות עברית. שכן היא </a:t>
            </a:r>
            <a:r>
              <a:rPr b="1" lang="iw" sz="1500">
                <a:solidFill>
                  <a:srgbClr val="444444"/>
                </a:solidFill>
                <a:latin typeface="Gisha"/>
                <a:ea typeface="Gisha"/>
                <a:cs typeface="Gisha"/>
                <a:sym typeface="Gisha"/>
              </a:rPr>
              <a:t>סמל</a:t>
            </a:r>
            <a:r>
              <a:rPr lang="iw" sz="1500">
                <a:solidFill>
                  <a:srgbClr val="444444"/>
                </a:solidFill>
                <a:latin typeface="Gisha"/>
                <a:ea typeface="Gisha"/>
                <a:cs typeface="Gisha"/>
                <a:sym typeface="Gisha"/>
              </a:rPr>
              <a:t> לתחיית העם העברי.</a:t>
            </a:r>
            <a:endParaRPr sz="1500">
              <a:solidFill>
                <a:srgbClr val="444444"/>
              </a:solidFill>
              <a:latin typeface="Gisha"/>
              <a:ea typeface="Gisha"/>
              <a:cs typeface="Gisha"/>
              <a:sym typeface="Gisha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444444"/>
              </a:solidFill>
              <a:latin typeface="Gisha"/>
              <a:ea typeface="Gisha"/>
              <a:cs typeface="Gisha"/>
              <a:sym typeface="Gisha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1500">
                <a:solidFill>
                  <a:srgbClr val="444444"/>
                </a:solidFill>
                <a:latin typeface="Gisha"/>
                <a:ea typeface="Gisha"/>
                <a:cs typeface="Gisha"/>
                <a:sym typeface="Gisha"/>
              </a:rPr>
              <a:t>שימוש היום יומי בשפה העברית שווה בחשיבותו </a:t>
            </a:r>
            <a:r>
              <a:rPr b="1" lang="iw" sz="1500">
                <a:solidFill>
                  <a:srgbClr val="444444"/>
                </a:solidFill>
                <a:latin typeface="Gisha"/>
                <a:ea typeface="Gisha"/>
                <a:cs typeface="Gisha"/>
                <a:sym typeface="Gisha"/>
              </a:rPr>
              <a:t>לשיבת העם </a:t>
            </a:r>
            <a:r>
              <a:rPr lang="iw" sz="1500">
                <a:solidFill>
                  <a:srgbClr val="444444"/>
                </a:solidFill>
                <a:latin typeface="Gisha"/>
                <a:ea typeface="Gisha"/>
                <a:cs typeface="Gisha"/>
                <a:sym typeface="Gisha"/>
              </a:rPr>
              <a:t>היהודי לארצו.</a:t>
            </a:r>
            <a:endParaRPr sz="1500">
              <a:solidFill>
                <a:srgbClr val="444444"/>
              </a:solidFill>
              <a:latin typeface="Gisha"/>
              <a:ea typeface="Gisha"/>
              <a:cs typeface="Gisha"/>
              <a:sym typeface="Gisha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1500">
                <a:solidFill>
                  <a:srgbClr val="444444"/>
                </a:solidFill>
                <a:latin typeface="Gisha"/>
                <a:ea typeface="Gisha"/>
                <a:cs typeface="Gisha"/>
                <a:sym typeface="Gisha"/>
              </a:rPr>
              <a:t> </a:t>
            </a:r>
            <a:endParaRPr sz="1500">
              <a:solidFill>
                <a:srgbClr val="444444"/>
              </a:solidFill>
              <a:latin typeface="Gisha"/>
              <a:ea typeface="Gisha"/>
              <a:cs typeface="Gisha"/>
              <a:sym typeface="Gisha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1500">
                <a:solidFill>
                  <a:srgbClr val="444444"/>
                </a:solidFill>
                <a:latin typeface="Gisha"/>
                <a:ea typeface="Gisha"/>
                <a:cs typeface="Gisha"/>
                <a:sym typeface="Gisha"/>
              </a:rPr>
              <a:t>שתי הדרכים בהן נקט אליעזר בן יהודה לקידום עמדתו היו </a:t>
            </a:r>
            <a:r>
              <a:rPr b="1" lang="iw" sz="1500">
                <a:solidFill>
                  <a:srgbClr val="444444"/>
                </a:solidFill>
                <a:latin typeface="Gisha"/>
                <a:ea typeface="Gisha"/>
                <a:cs typeface="Gisha"/>
                <a:sym typeface="Gisha"/>
              </a:rPr>
              <a:t>הוצאה לאור של העיתון העברי "הצבי"</a:t>
            </a:r>
            <a:endParaRPr b="1" sz="1500">
              <a:solidFill>
                <a:srgbClr val="444444"/>
              </a:solidFill>
              <a:latin typeface="Gisha"/>
              <a:ea typeface="Gisha"/>
              <a:cs typeface="Gisha"/>
              <a:sym typeface="Gisha"/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w" sz="1500">
                <a:solidFill>
                  <a:srgbClr val="444444"/>
                </a:solidFill>
                <a:latin typeface="Gisha"/>
                <a:ea typeface="Gisha"/>
                <a:cs typeface="Gisha"/>
                <a:sym typeface="Gisha"/>
              </a:rPr>
              <a:t>וחיבור מילון עברי </a:t>
            </a:r>
            <a:r>
              <a:rPr lang="iw" sz="1500">
                <a:solidFill>
                  <a:srgbClr val="444444"/>
                </a:solidFill>
                <a:latin typeface="Gisha"/>
                <a:ea typeface="Gisha"/>
                <a:cs typeface="Gisha"/>
                <a:sym typeface="Gisha"/>
              </a:rPr>
              <a:t>"מילון הלשון העברית הישנה והחדשה".</a:t>
            </a:r>
            <a:endParaRPr sz="1500">
              <a:solidFill>
                <a:srgbClr val="444444"/>
              </a:solidFill>
              <a:latin typeface="Gisha"/>
              <a:ea typeface="Gisha"/>
              <a:cs typeface="Gisha"/>
              <a:sym typeface="Gisha"/>
            </a:endParaRPr>
          </a:p>
        </p:txBody>
      </p:sp>
      <p:pic>
        <p:nvPicPr>
          <p:cNvPr id="161" name="Google Shape;161;p22"/>
          <p:cNvPicPr preferRelativeResize="0"/>
          <p:nvPr/>
        </p:nvPicPr>
        <p:blipFill rotWithShape="1">
          <a:blip r:embed="rId3">
            <a:alphaModFix/>
          </a:blip>
          <a:srcRect b="0" l="5195" r="0" t="0"/>
          <a:stretch/>
        </p:blipFill>
        <p:spPr>
          <a:xfrm>
            <a:off x="3457600" y="828250"/>
            <a:ext cx="1395625" cy="187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8800" y="840500"/>
            <a:ext cx="1395634" cy="187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7" name="Google Shape;167;p23"/>
          <p:cNvCxnSpPr/>
          <p:nvPr/>
        </p:nvCxnSpPr>
        <p:spPr>
          <a:xfrm>
            <a:off x="-1880150" y="776325"/>
            <a:ext cx="7148400" cy="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descr="×ª××× × ×§×©××¨×" id="168" name="Google Shape;168;p23"/>
          <p:cNvSpPr txBox="1"/>
          <p:nvPr/>
        </p:nvSpPr>
        <p:spPr>
          <a:xfrm>
            <a:off x="8923337" y="-108346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×ª××× × ×§×©××¨×" id="169" name="Google Shape;169;p23"/>
          <p:cNvSpPr txBox="1"/>
          <p:nvPr/>
        </p:nvSpPr>
        <p:spPr>
          <a:xfrm>
            <a:off x="8923337" y="-108346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3"/>
          <p:cNvSpPr txBox="1"/>
          <p:nvPr/>
        </p:nvSpPr>
        <p:spPr>
          <a:xfrm>
            <a:off x="661725" y="836925"/>
            <a:ext cx="4745400" cy="4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5F06"/>
              </a:buClr>
              <a:buSzPts val="1800"/>
              <a:buAutoNum type="arabicPeriod"/>
            </a:pPr>
            <a:r>
              <a:rPr b="1" lang="iw" sz="2000">
                <a:solidFill>
                  <a:srgbClr val="B45F06"/>
                </a:solidFill>
                <a:latin typeface="Alef"/>
                <a:ea typeface="Alef"/>
                <a:cs typeface="Alef"/>
                <a:sym typeface="Alef"/>
              </a:rPr>
              <a:t>ד</a:t>
            </a:r>
            <a:r>
              <a:rPr b="1" i="0" lang="iw" sz="2000">
                <a:solidFill>
                  <a:srgbClr val="B45F06"/>
                </a:solidFill>
                <a:latin typeface="Alef"/>
                <a:ea typeface="Alef"/>
                <a:cs typeface="Alef"/>
                <a:sym typeface="Alef"/>
              </a:rPr>
              <a:t>וגמה אישית:</a:t>
            </a:r>
            <a:r>
              <a:rPr i="0" lang="iw" sz="1800">
                <a:solidFill>
                  <a:srgbClr val="B45F06"/>
                </a:solidFill>
                <a:latin typeface="Alef"/>
                <a:ea typeface="Alef"/>
                <a:cs typeface="Alef"/>
                <a:sym typeface="Alef"/>
              </a:rPr>
              <a:t> </a:t>
            </a:r>
            <a:endParaRPr i="0" sz="1800">
              <a:solidFill>
                <a:srgbClr val="B45F06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4572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iw" u="none">
                <a:solidFill>
                  <a:schemeClr val="dk1"/>
                </a:solidFill>
              </a:rPr>
              <a:t>בן יהודה </a:t>
            </a:r>
            <a:r>
              <a:rPr lang="iw">
                <a:solidFill>
                  <a:schemeClr val="dk1"/>
                </a:solidFill>
              </a:rPr>
              <a:t>התעקש </a:t>
            </a:r>
            <a:r>
              <a:rPr i="0" lang="iw" u="none">
                <a:solidFill>
                  <a:schemeClr val="dk1"/>
                </a:solidFill>
              </a:rPr>
              <a:t>ששפת האם של איתמר</a:t>
            </a:r>
            <a:r>
              <a:rPr lang="iw">
                <a:solidFill>
                  <a:schemeClr val="dk1"/>
                </a:solidFill>
              </a:rPr>
              <a:t> בכורו,</a:t>
            </a:r>
            <a:r>
              <a:rPr i="0" lang="iw" u="none">
                <a:solidFill>
                  <a:schemeClr val="dk1"/>
                </a:solidFill>
              </a:rPr>
              <a:t> תהיה עברית. הוא שילם על כך מחיר כבד משום שהישוב הישן (חרדים מירושלים) יצאו נגדו בכרוזים כעוכר ישראל שעוסק בחילול הקודש.</a:t>
            </a:r>
            <a:endParaRPr i="0" u="none">
              <a:solidFill>
                <a:schemeClr val="dk1"/>
              </a:solidFill>
            </a:endParaRPr>
          </a:p>
          <a:p>
            <a:pPr indent="0" lvl="0" marL="4572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-330200" lvl="0" marL="457200" rtl="1" algn="r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600"/>
              <a:buAutoNum type="arabicPeriod"/>
            </a:pPr>
            <a:r>
              <a:rPr b="1" lang="iw" sz="2000">
                <a:solidFill>
                  <a:srgbClr val="38761D"/>
                </a:solidFill>
                <a:latin typeface="Alef"/>
                <a:ea typeface="Alef"/>
                <a:cs typeface="Alef"/>
                <a:sym typeface="Alef"/>
              </a:rPr>
              <a:t>עיתונים עבריים:</a:t>
            </a:r>
            <a:r>
              <a:rPr lang="iw" sz="1600">
                <a:solidFill>
                  <a:srgbClr val="38761D"/>
                </a:solidFill>
              </a:rPr>
              <a:t> </a:t>
            </a:r>
            <a:endParaRPr sz="1600">
              <a:solidFill>
                <a:srgbClr val="38761D"/>
              </a:solidFill>
            </a:endParaRPr>
          </a:p>
          <a:p>
            <a:pPr indent="0" lvl="0" marL="45720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solidFill>
                  <a:schemeClr val="dk1"/>
                </a:solidFill>
              </a:rPr>
              <a:t>בן יהודה ייסד 2 עיתונים בעברית: "הצבי" ו"מבשרת ציון" בהם פרסם את חידושי העברית.</a:t>
            </a:r>
            <a:endParaRPr>
              <a:solidFill>
                <a:schemeClr val="dk1"/>
              </a:solidFill>
            </a:endParaRPr>
          </a:p>
          <a:p>
            <a:pPr indent="0" lvl="0" marL="45720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-330200" lvl="0" marL="457200" rtl="1" algn="r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1600"/>
              <a:buAutoNum type="arabicPeriod"/>
            </a:pPr>
            <a:r>
              <a:rPr b="1" lang="iw" sz="2000">
                <a:solidFill>
                  <a:srgbClr val="1155CC"/>
                </a:solidFill>
                <a:latin typeface="Alef"/>
                <a:ea typeface="Alef"/>
                <a:cs typeface="Alef"/>
                <a:sym typeface="Alef"/>
              </a:rPr>
              <a:t>"ועד הלשון העברית":</a:t>
            </a:r>
            <a:r>
              <a:rPr lang="iw" sz="1600">
                <a:solidFill>
                  <a:srgbClr val="1155CC"/>
                </a:solidFill>
                <a:latin typeface="Alef"/>
                <a:ea typeface="Alef"/>
                <a:cs typeface="Alef"/>
                <a:sym typeface="Alef"/>
              </a:rPr>
              <a:t> </a:t>
            </a:r>
            <a:endParaRPr sz="1600">
              <a:solidFill>
                <a:srgbClr val="1155CC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45720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solidFill>
                  <a:schemeClr val="dk1"/>
                </a:solidFill>
              </a:rPr>
              <a:t>בן יהודה ייסד את 'ועד הלשון העברית' כדי שימציא כל הזמן מילים בעברית ויחדש את השפה.</a:t>
            </a:r>
            <a:endParaRPr>
              <a:solidFill>
                <a:schemeClr val="dk1"/>
              </a:solidFill>
            </a:endParaRPr>
          </a:p>
          <a:p>
            <a:pPr indent="0" lvl="0" marL="45720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-330200" lvl="0" marL="457200" rtl="1" algn="r"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1600"/>
              <a:buAutoNum type="arabicPeriod"/>
            </a:pPr>
            <a:r>
              <a:rPr b="1" lang="iw" sz="2000">
                <a:solidFill>
                  <a:srgbClr val="CC0000"/>
                </a:solidFill>
                <a:latin typeface="Alef"/>
                <a:ea typeface="Alef"/>
                <a:cs typeface="Alef"/>
                <a:sym typeface="Alef"/>
              </a:rPr>
              <a:t>מילון בן יהודה:</a:t>
            </a:r>
            <a:r>
              <a:rPr lang="iw" sz="1600">
                <a:solidFill>
                  <a:srgbClr val="CC0000"/>
                </a:solidFill>
                <a:latin typeface="Alef"/>
                <a:ea typeface="Alef"/>
                <a:cs typeface="Alef"/>
                <a:sym typeface="Alef"/>
              </a:rPr>
              <a:t> </a:t>
            </a:r>
            <a:endParaRPr sz="1600">
              <a:solidFill>
                <a:srgbClr val="CC0000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45720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solidFill>
                  <a:schemeClr val="dk1"/>
                </a:solidFill>
              </a:rPr>
              <a:t>בן יהודה כתב את המילון העברי הראשון בו כתב מילים ישנות וגם חדשות בעברית כשהוא מתבסס על עברית, ארמית ושפות עתיקות אחרות.</a:t>
            </a:r>
            <a:endParaRPr>
              <a:solidFill>
                <a:schemeClr val="dk1"/>
              </a:solidFill>
            </a:endParaRPr>
          </a:p>
          <a:p>
            <a:pPr indent="-457200" lvl="0" marL="45720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1" i="0" lang="iw" sz="24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pic>
        <p:nvPicPr>
          <p:cNvPr descr="×ª××¦××ª ×ª××× × ×¢×××¨ ×ª× ×××ª × ×× ×¢××¨××ª" id="171" name="Google Shape;171;p23"/>
          <p:cNvPicPr preferRelativeResize="0"/>
          <p:nvPr/>
        </p:nvPicPr>
        <p:blipFill rotWithShape="1">
          <a:blip r:embed="rId3">
            <a:alphaModFix/>
          </a:blip>
          <a:srcRect b="22396" l="0" r="0" t="0"/>
          <a:stretch/>
        </p:blipFill>
        <p:spPr>
          <a:xfrm>
            <a:off x="5612300" y="0"/>
            <a:ext cx="1955000" cy="1128900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dir="2700000" dist="139700">
              <a:srgbClr val="333333">
                <a:alpha val="64709"/>
              </a:srgbClr>
            </a:outerShdw>
          </a:effectLst>
        </p:spPr>
      </p:pic>
      <p:pic>
        <p:nvPicPr>
          <p:cNvPr descr="×ª××¦××ª ×ª××× × ×¢×××¨ ××¦×× ×¢××ª××" id="172" name="Google Shape;172;p23"/>
          <p:cNvPicPr preferRelativeResize="0"/>
          <p:nvPr/>
        </p:nvPicPr>
        <p:blipFill rotWithShape="1">
          <a:blip r:embed="rId4">
            <a:alphaModFix/>
          </a:blip>
          <a:srcRect b="25065" l="0" r="0" t="0"/>
          <a:stretch/>
        </p:blipFill>
        <p:spPr>
          <a:xfrm>
            <a:off x="5612301" y="1226100"/>
            <a:ext cx="1954999" cy="936081"/>
          </a:xfrm>
          <a:prstGeom prst="rect">
            <a:avLst/>
          </a:prstGeom>
          <a:noFill/>
          <a:ln cap="sq" cmpd="sng" w="19050">
            <a:solidFill>
              <a:srgbClr val="98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2700000" dist="38100">
              <a:srgbClr val="000000">
                <a:alpha val="42750"/>
              </a:srgbClr>
            </a:outerShdw>
          </a:effectLst>
        </p:spPr>
      </p:pic>
      <p:pic>
        <p:nvPicPr>
          <p:cNvPr descr="×ª××¦××ª ×ª××× × ×¢×××¨ ××¢× ×××©×× ××¢××¨××ª" id="173" name="Google Shape;173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12300" y="2309725"/>
            <a:ext cx="1954999" cy="1454701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  <a:effectLst>
            <a:outerShdw blurRad="63500" dir="2700000" dist="139700">
              <a:srgbClr val="333333">
                <a:alpha val="64709"/>
              </a:srgbClr>
            </a:outerShdw>
          </a:effectLst>
        </p:spPr>
      </p:pic>
      <p:pic>
        <p:nvPicPr>
          <p:cNvPr descr="×ª××¦××ª ×ª××× × ×¢×××¨ ××××× ×× ×××××" id="174" name="Google Shape;174;p23"/>
          <p:cNvPicPr preferRelativeResize="0"/>
          <p:nvPr/>
        </p:nvPicPr>
        <p:blipFill rotWithShape="1">
          <a:blip r:embed="rId6">
            <a:alphaModFix/>
          </a:blip>
          <a:srcRect b="0" l="0" r="0" t="1903"/>
          <a:stretch/>
        </p:blipFill>
        <p:spPr>
          <a:xfrm>
            <a:off x="1547674" y="5697650"/>
            <a:ext cx="5219456" cy="2634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×ª××¦××ª ×ª××× × ×¢×××¨ ××××× ×× ×××××" id="175" name="Google Shape;175;p23"/>
          <p:cNvPicPr preferRelativeResize="0"/>
          <p:nvPr/>
        </p:nvPicPr>
        <p:blipFill rotWithShape="1">
          <a:blip r:embed="rId7">
            <a:alphaModFix/>
          </a:blip>
          <a:srcRect b="61151" l="3318" r="50978" t="7511"/>
          <a:stretch/>
        </p:blipFill>
        <p:spPr>
          <a:xfrm>
            <a:off x="5612300" y="3856525"/>
            <a:ext cx="1955000" cy="1190525"/>
          </a:xfrm>
          <a:prstGeom prst="rect">
            <a:avLst/>
          </a:prstGeom>
          <a:noFill/>
          <a:ln cap="flat" cmpd="sng" w="19050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6" name="Google Shape;176;p23"/>
          <p:cNvSpPr txBox="1"/>
          <p:nvPr/>
        </p:nvSpPr>
        <p:spPr>
          <a:xfrm>
            <a:off x="149400" y="269075"/>
            <a:ext cx="5957400" cy="462900"/>
          </a:xfrm>
          <a:prstGeom prst="rect">
            <a:avLst/>
          </a:prstGeom>
          <a:noFill/>
          <a:ln>
            <a:noFill/>
          </a:ln>
          <a:effectLst>
            <a:outerShdw blurRad="63500" dir="5400000" dist="20000">
              <a:srgbClr val="000000">
                <a:alpha val="3765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i="0" lang="iw" sz="3600" u="none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פועלו של אליעזר בן יהודה</a:t>
            </a:r>
            <a:endParaRPr sz="36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×ª××× × ×§×©××¨×" id="181" name="Google Shape;181;p24"/>
          <p:cNvSpPr txBox="1"/>
          <p:nvPr/>
        </p:nvSpPr>
        <p:spPr>
          <a:xfrm>
            <a:off x="8923337" y="-108346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×ª××× × ×§×©××¨×" id="182" name="Google Shape;182;p24"/>
          <p:cNvSpPr txBox="1"/>
          <p:nvPr/>
        </p:nvSpPr>
        <p:spPr>
          <a:xfrm>
            <a:off x="8923337" y="-108346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4"/>
          <p:cNvSpPr txBox="1"/>
          <p:nvPr/>
        </p:nvSpPr>
        <p:spPr>
          <a:xfrm>
            <a:off x="391707" y="1117950"/>
            <a:ext cx="3498000" cy="14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0" lang="iw" sz="1800" u="none">
                <a:solidFill>
                  <a:schemeClr val="dk1"/>
                </a:solidFill>
              </a:rPr>
              <a:t>בתחילת העלייה הראשונה למדו הילדים ביידיש ב"חדר" כפי שנהוג היה באירופה. בעקבות השפעת יוזמת אליעזר בן יהודה, התעקשו המורים במושבות ללמוד מקצועות כלליים בבתי הספר אך ורק </a:t>
            </a:r>
            <a:r>
              <a:rPr i="0" lang="iw" sz="1800" u="none">
                <a:solidFill>
                  <a:srgbClr val="FF0000"/>
                </a:solidFill>
              </a:rPr>
              <a:t>בעברית</a:t>
            </a:r>
            <a:r>
              <a:rPr i="0" lang="iw" sz="1800" u="none">
                <a:solidFill>
                  <a:schemeClr val="dk1"/>
                </a:solidFill>
              </a:rPr>
              <a:t>. </a:t>
            </a:r>
            <a:endParaRPr i="0" sz="1800" u="none">
              <a:solidFill>
                <a:schemeClr val="dk1"/>
              </a:solidFill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i="0" lang="iw" sz="1800" u="none">
                <a:solidFill>
                  <a:schemeClr val="dk1"/>
                </a:solidFill>
              </a:rPr>
              <a:t>המורים נלחמו על חינוך בעברית למרות שהילדים לא ידעו את השפה ולמרות שלא היו עדיין מספיק מונחים מקצועיים בעברית.</a:t>
            </a:r>
            <a:endParaRPr sz="1800"/>
          </a:p>
        </p:txBody>
      </p:sp>
      <p:pic>
        <p:nvPicPr>
          <p:cNvPr descr="×ª××× × ×§×©××¨×" id="184" name="Google Shape;18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4775" y="1256600"/>
            <a:ext cx="3975175" cy="3170075"/>
          </a:xfrm>
          <a:prstGeom prst="rect">
            <a:avLst/>
          </a:prstGeom>
          <a:noFill/>
          <a:ln>
            <a:noFill/>
          </a:ln>
          <a:effectLst>
            <a:outerShdw blurRad="63500" dir="2700000" dist="139700">
              <a:srgbClr val="333333">
                <a:alpha val="64709"/>
              </a:srgbClr>
            </a:outerShdw>
          </a:effectLst>
        </p:spPr>
      </p:pic>
      <p:cxnSp>
        <p:nvCxnSpPr>
          <p:cNvPr id="185" name="Google Shape;185;p24"/>
          <p:cNvCxnSpPr/>
          <p:nvPr/>
        </p:nvCxnSpPr>
        <p:spPr>
          <a:xfrm>
            <a:off x="-1880150" y="776325"/>
            <a:ext cx="7148400" cy="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6" name="Google Shape;186;p24"/>
          <p:cNvSpPr txBox="1"/>
          <p:nvPr/>
        </p:nvSpPr>
        <p:spPr>
          <a:xfrm>
            <a:off x="149400" y="269075"/>
            <a:ext cx="5957400" cy="462900"/>
          </a:xfrm>
          <a:prstGeom prst="rect">
            <a:avLst/>
          </a:prstGeom>
          <a:noFill/>
          <a:ln>
            <a:noFill/>
          </a:ln>
          <a:effectLst>
            <a:outerShdw blurRad="63500" dir="5400000" dist="20000">
              <a:srgbClr val="000000">
                <a:alpha val="3765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1" lang="iw" sz="36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מסגרות חינוך לדור הצעיר</a:t>
            </a:r>
            <a:endParaRPr sz="360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 txBox="1"/>
          <p:nvPr>
            <p:ph idx="1" type="body"/>
          </p:nvPr>
        </p:nvSpPr>
        <p:spPr>
          <a:xfrm>
            <a:off x="311700" y="-667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 sz="1400">
                <a:solidFill>
                  <a:srgbClr val="636363"/>
                </a:solidFill>
              </a:rPr>
              <a:t>במשך הזמן נוסדו בתי ספר עבריים גם במושבות אחרות</a:t>
            </a:r>
            <a:endParaRPr sz="1400">
              <a:solidFill>
                <a:srgbClr val="636363"/>
              </a:solidFill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 sz="1400">
                <a:solidFill>
                  <a:srgbClr val="636363"/>
                </a:solidFill>
              </a:rPr>
              <a:t> </a:t>
            </a:r>
            <a:endParaRPr sz="1400">
              <a:solidFill>
                <a:srgbClr val="636363"/>
              </a:solidFill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3000">
                <a:solidFill>
                  <a:srgbClr val="FF00FF"/>
                </a:solidFill>
              </a:rPr>
              <a:t>החל משנת 1908 </a:t>
            </a:r>
            <a:endParaRPr b="1" sz="3000">
              <a:solidFill>
                <a:srgbClr val="FF00FF"/>
              </a:solidFill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solidFill>
                  <a:srgbClr val="000000"/>
                </a:solidFill>
              </a:rPr>
              <a:t>הפכה</a:t>
            </a:r>
            <a:r>
              <a:rPr lang="iw" sz="2400">
                <a:solidFill>
                  <a:srgbClr val="000000"/>
                </a:solidFill>
              </a:rPr>
              <a:t> העברית לשפת ההוראה העיקרית בבתי הספר במושבות.</a:t>
            </a:r>
            <a:endParaRPr sz="2400">
              <a:solidFill>
                <a:srgbClr val="000000"/>
              </a:solidFill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400">
                <a:solidFill>
                  <a:srgbClr val="0000FF"/>
                </a:solidFill>
              </a:rPr>
              <a:t>בן יהודה הנהיג את ההגיה הספרדית - טען כי היא קרובה יותר לעברית המקורית</a:t>
            </a:r>
            <a:endParaRPr b="1" sz="1400">
              <a:solidFill>
                <a:srgbClr val="0000FF"/>
              </a:solidFill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636363"/>
              </a:solidFill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400">
                <a:solidFill>
                  <a:srgbClr val="636363"/>
                </a:solidFill>
              </a:rPr>
              <a:t>לצורך הטמעת העברית, מורים תרגמו ספרים משפות אחרות, כתבו בעצמם ספרי לימוד וקיבצו שירה וסיפורת בעברית.</a:t>
            </a:r>
            <a:endParaRPr b="1" sz="1400">
              <a:solidFill>
                <a:srgbClr val="636363"/>
              </a:solidFill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400">
                <a:solidFill>
                  <a:srgbClr val="636363"/>
                </a:solidFill>
              </a:rPr>
              <a:t>תלמידים </a:t>
            </a:r>
            <a:r>
              <a:rPr b="1" lang="iw" sz="1400">
                <a:solidFill>
                  <a:srgbClr val="636363"/>
                </a:solidFill>
              </a:rPr>
              <a:t>העלו</a:t>
            </a:r>
            <a:r>
              <a:rPr b="1" lang="iw" sz="1400">
                <a:solidFill>
                  <a:srgbClr val="636363"/>
                </a:solidFill>
              </a:rPr>
              <a:t> הצגות, נלמדו מקצועות כמו מולדת וידיעת הארץ, הרבו לצאת לטיולים באתרים היסטוריים</a:t>
            </a:r>
            <a:endParaRPr b="1" sz="1400">
              <a:solidFill>
                <a:srgbClr val="636363"/>
              </a:solidFill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636363"/>
              </a:solidFill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636363"/>
              </a:solidFill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636363"/>
              </a:solidFill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636363"/>
              </a:solidFill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636363"/>
              </a:solidFill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636363"/>
              </a:solidFill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636363"/>
              </a:solidFill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636363"/>
              </a:solidFill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400">
                <a:solidFill>
                  <a:srgbClr val="636363"/>
                </a:solidFill>
              </a:rPr>
              <a:t>הוטמעו מנהגים חילוניים לחגים כמו תהלוכת לפידים בחנוכה, נטיעות ט"ו בשבט והבאת ביכורים בשבועות.</a:t>
            </a:r>
            <a:endParaRPr b="1" sz="1400">
              <a:solidFill>
                <a:srgbClr val="636363"/>
              </a:solidFill>
            </a:endParaRPr>
          </a:p>
        </p:txBody>
      </p:sp>
      <p:pic>
        <p:nvPicPr>
          <p:cNvPr id="192" name="Google Shape;19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1975" y="2450125"/>
            <a:ext cx="2334500" cy="1749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0389" y="2450125"/>
            <a:ext cx="2519635" cy="174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2673" y="2450125"/>
            <a:ext cx="1845302" cy="174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6"/>
          <p:cNvSpPr txBox="1"/>
          <p:nvPr>
            <p:ph idx="1" type="body"/>
          </p:nvPr>
        </p:nvSpPr>
        <p:spPr>
          <a:xfrm>
            <a:off x="-100" y="76200"/>
            <a:ext cx="9144000" cy="3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 sz="1200">
                <a:solidFill>
                  <a:srgbClr val="741B47"/>
                </a:solidFill>
              </a:rPr>
              <a:t>להחייאת השפה העברית תרמו </a:t>
            </a:r>
            <a:r>
              <a:rPr b="1" lang="iw" sz="1200">
                <a:solidFill>
                  <a:srgbClr val="741B47"/>
                </a:solidFill>
              </a:rPr>
              <a:t>אנשים</a:t>
            </a:r>
            <a:r>
              <a:rPr lang="iw" sz="1200">
                <a:solidFill>
                  <a:srgbClr val="741B47"/>
                </a:solidFill>
              </a:rPr>
              <a:t> שונים: אליעזר בן יהודה, יחיאל מיכל פינס, נסים בכר, דוד ילין. </a:t>
            </a:r>
            <a:endParaRPr sz="1600">
              <a:solidFill>
                <a:srgbClr val="741B47"/>
              </a:solidFill>
            </a:endParaRPr>
          </a:p>
        </p:txBody>
      </p:sp>
      <p:pic>
        <p:nvPicPr>
          <p:cNvPr id="200" name="Google Shape;20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6625" y="423662"/>
            <a:ext cx="2024375" cy="149162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6"/>
          <p:cNvSpPr txBox="1"/>
          <p:nvPr/>
        </p:nvSpPr>
        <p:spPr>
          <a:xfrm>
            <a:off x="6355050" y="1902075"/>
            <a:ext cx="2522700" cy="11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1600">
                <a:solidFill>
                  <a:srgbClr val="636363"/>
                </a:solidFill>
              </a:rPr>
              <a:t>לעניין החייאת העברית </a:t>
            </a:r>
            <a:endParaRPr sz="1600">
              <a:solidFill>
                <a:srgbClr val="636363"/>
              </a:solidFill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1600">
                <a:solidFill>
                  <a:srgbClr val="636363"/>
                </a:solidFill>
              </a:rPr>
              <a:t>נערכו פעולות שונות:</a:t>
            </a:r>
            <a:endParaRPr sz="1600">
              <a:solidFill>
                <a:srgbClr val="636363"/>
              </a:solidFill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1600">
                <a:solidFill>
                  <a:srgbClr val="636363"/>
                </a:solidFill>
              </a:rPr>
              <a:t>הוקמו </a:t>
            </a:r>
            <a:r>
              <a:rPr b="1" lang="iw" sz="1600">
                <a:solidFill>
                  <a:srgbClr val="741B47"/>
                </a:solidFill>
              </a:rPr>
              <a:t>חברות</a:t>
            </a:r>
            <a:r>
              <a:rPr b="1" lang="iw" sz="1600">
                <a:solidFill>
                  <a:srgbClr val="636363"/>
                </a:solidFill>
              </a:rPr>
              <a:t> </a:t>
            </a:r>
            <a:r>
              <a:rPr lang="iw" sz="1600">
                <a:solidFill>
                  <a:srgbClr val="636363"/>
                </a:solidFill>
              </a:rPr>
              <a:t>כמו חברת </a:t>
            </a:r>
            <a:r>
              <a:rPr b="1" lang="iw" sz="1600"/>
              <a:t>"תחיית ישראל"</a:t>
            </a:r>
            <a:r>
              <a:rPr lang="iw" sz="1600">
                <a:solidFill>
                  <a:srgbClr val="636363"/>
                </a:solidFill>
              </a:rPr>
              <a:t>, וחברת </a:t>
            </a:r>
            <a:r>
              <a:rPr b="1" lang="iw" sz="1600"/>
              <a:t>"שפה ברורה"</a:t>
            </a:r>
            <a:r>
              <a:rPr lang="iw" sz="1600">
                <a:solidFill>
                  <a:srgbClr val="636363"/>
                </a:solidFill>
              </a:rPr>
              <a:t> שממנה התפתח</a:t>
            </a:r>
            <a:r>
              <a:rPr lang="iw" sz="1600">
                <a:solidFill>
                  <a:srgbClr val="980000"/>
                </a:solidFill>
              </a:rPr>
              <a:t> </a:t>
            </a:r>
            <a:r>
              <a:rPr b="1" lang="iw" sz="1700">
                <a:solidFill>
                  <a:srgbClr val="980000"/>
                </a:solidFill>
              </a:rPr>
              <a:t>"ועד הלשון  </a:t>
            </a:r>
            <a:endParaRPr b="1" sz="1700">
              <a:solidFill>
                <a:srgbClr val="980000"/>
              </a:solidFill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w" sz="1700">
                <a:solidFill>
                  <a:srgbClr val="980000"/>
                </a:solidFill>
              </a:rPr>
              <a:t>              העברית".</a:t>
            </a:r>
            <a:endParaRPr b="1" sz="1700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6"/>
          <p:cNvSpPr txBox="1"/>
          <p:nvPr/>
        </p:nvSpPr>
        <p:spPr>
          <a:xfrm>
            <a:off x="4994850" y="422675"/>
            <a:ext cx="1659900" cy="3930600"/>
          </a:xfrm>
          <a:prstGeom prst="rect">
            <a:avLst/>
          </a:prstGeom>
          <a:solidFill>
            <a:srgbClr val="FFF2CC">
              <a:alpha val="5423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w" sz="1800">
                <a:solidFill>
                  <a:srgbClr val="636363"/>
                </a:solidFill>
              </a:rPr>
              <a:t>מערכת החינוך</a:t>
            </a:r>
            <a:r>
              <a:rPr lang="iw" sz="1800">
                <a:solidFill>
                  <a:srgbClr val="636363"/>
                </a:solidFill>
              </a:rPr>
              <a:t> </a:t>
            </a:r>
            <a:r>
              <a:rPr lang="iw">
                <a:solidFill>
                  <a:srgbClr val="636363"/>
                </a:solidFill>
              </a:rPr>
              <a:t>נרתמה להחייאת העברית לראשונה בבית הספר לבנים </a:t>
            </a:r>
            <a:r>
              <a:rPr b="1" lang="iw" sz="1500"/>
              <a:t>"תורה ומלאכה"</a:t>
            </a:r>
            <a:r>
              <a:rPr lang="iw" sz="1500"/>
              <a:t> </a:t>
            </a:r>
            <a:r>
              <a:rPr b="1" lang="iw" sz="1500">
                <a:solidFill>
                  <a:srgbClr val="0000FF"/>
                </a:solidFill>
              </a:rPr>
              <a:t>בירושלים</a:t>
            </a:r>
            <a:r>
              <a:rPr lang="iw" sz="1500">
                <a:solidFill>
                  <a:srgbClr val="636363"/>
                </a:solidFill>
              </a:rPr>
              <a:t>,</a:t>
            </a:r>
            <a:r>
              <a:rPr lang="iw">
                <a:solidFill>
                  <a:srgbClr val="636363"/>
                </a:solidFill>
              </a:rPr>
              <a:t> בהנהלת ניסים בכר. למדו בו כמה נושאים בעברית.</a:t>
            </a:r>
            <a:r>
              <a:rPr lang="iw" sz="1500">
                <a:solidFill>
                  <a:srgbClr val="636363"/>
                </a:solidFill>
              </a:rPr>
              <a:t> </a:t>
            </a:r>
            <a:endParaRPr sz="1500">
              <a:solidFill>
                <a:srgbClr val="636363"/>
              </a:solidFill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w" sz="1500">
                <a:solidFill>
                  <a:srgbClr val="0000FF"/>
                </a:solidFill>
              </a:rPr>
              <a:t>בראשון לציון</a:t>
            </a:r>
            <a:r>
              <a:rPr lang="iw" sz="1500">
                <a:solidFill>
                  <a:srgbClr val="636363"/>
                </a:solidFill>
              </a:rPr>
              <a:t> הוקם לראשונה </a:t>
            </a:r>
            <a:r>
              <a:rPr b="1" lang="iw" sz="1500">
                <a:solidFill>
                  <a:srgbClr val="636363"/>
                </a:solidFill>
              </a:rPr>
              <a:t>בית ספר עברי</a:t>
            </a:r>
            <a:r>
              <a:rPr lang="iw" sz="1500">
                <a:solidFill>
                  <a:srgbClr val="636363"/>
                </a:solidFill>
              </a:rPr>
              <a:t> </a:t>
            </a:r>
            <a:r>
              <a:rPr lang="iw">
                <a:solidFill>
                  <a:srgbClr val="636363"/>
                </a:solidFill>
              </a:rPr>
              <a:t>שנלמדו בו כל המקצועות בעברית.</a:t>
            </a:r>
            <a:r>
              <a:rPr lang="iw" sz="1500">
                <a:solidFill>
                  <a:srgbClr val="636363"/>
                </a:solidFill>
              </a:rPr>
              <a:t> </a:t>
            </a:r>
            <a:endParaRPr sz="1500"/>
          </a:p>
        </p:txBody>
      </p:sp>
      <p:sp>
        <p:nvSpPr>
          <p:cNvPr id="203" name="Google Shape;203;p26"/>
          <p:cNvSpPr txBox="1"/>
          <p:nvPr/>
        </p:nvSpPr>
        <p:spPr>
          <a:xfrm>
            <a:off x="193150" y="1859700"/>
            <a:ext cx="4412700" cy="9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600">
                <a:solidFill>
                  <a:srgbClr val="0000FF"/>
                </a:solidFill>
              </a:rPr>
              <a:t>ביפו</a:t>
            </a:r>
            <a:r>
              <a:rPr lang="iw" sz="1600">
                <a:solidFill>
                  <a:srgbClr val="636363"/>
                </a:solidFill>
              </a:rPr>
              <a:t> הוקמה לראשונה הגימנסיה העברית (‏1905) </a:t>
            </a:r>
            <a:endParaRPr sz="1600">
              <a:solidFill>
                <a:srgbClr val="636363"/>
              </a:solidFill>
            </a:endParaRPr>
          </a:p>
          <a:p>
            <a:pPr indent="0" lvl="0" marL="0" rt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1600">
                <a:solidFill>
                  <a:srgbClr val="636363"/>
                </a:solidFill>
              </a:rPr>
              <a:t>ומאוחר יותר הועברה </a:t>
            </a:r>
            <a:r>
              <a:rPr b="1" lang="iw" sz="1600">
                <a:solidFill>
                  <a:srgbClr val="0000FF"/>
                </a:solidFill>
              </a:rPr>
              <a:t>לתל אביב</a:t>
            </a:r>
            <a:r>
              <a:rPr lang="iw" sz="1600">
                <a:solidFill>
                  <a:srgbClr val="636363"/>
                </a:solidFill>
              </a:rPr>
              <a:t> (‏1911)</a:t>
            </a:r>
            <a:endParaRPr sz="1600">
              <a:solidFill>
                <a:srgbClr val="636363"/>
              </a:solidFill>
            </a:endParaRPr>
          </a:p>
          <a:p>
            <a:pPr indent="0" lvl="0" marL="0" rt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1600">
                <a:solidFill>
                  <a:srgbClr val="636363"/>
                </a:solidFill>
              </a:rPr>
              <a:t>גימנסיה עברית הוקמה גם </a:t>
            </a:r>
            <a:r>
              <a:rPr b="1" lang="iw" sz="1600">
                <a:solidFill>
                  <a:srgbClr val="0000FF"/>
                </a:solidFill>
              </a:rPr>
              <a:t>בירושלים</a:t>
            </a:r>
            <a:r>
              <a:rPr lang="iw" sz="1600">
                <a:solidFill>
                  <a:srgbClr val="636363"/>
                </a:solidFill>
              </a:rPr>
              <a:t> (‏1910)</a:t>
            </a:r>
            <a:endParaRPr/>
          </a:p>
        </p:txBody>
      </p:sp>
      <p:pic>
        <p:nvPicPr>
          <p:cNvPr id="204" name="Google Shape;20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8200" y="435825"/>
            <a:ext cx="3178100" cy="144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573" y="448949"/>
            <a:ext cx="1158427" cy="14410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6" name="Google Shape;206;p26"/>
          <p:cNvSpPr txBox="1"/>
          <p:nvPr/>
        </p:nvSpPr>
        <p:spPr>
          <a:xfrm>
            <a:off x="313575" y="3760050"/>
            <a:ext cx="3095100" cy="8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1600">
                <a:solidFill>
                  <a:srgbClr val="636363"/>
                </a:solidFill>
              </a:rPr>
              <a:t>ב               תחום החינוך הגבוה </a:t>
            </a:r>
            <a:endParaRPr sz="1600">
              <a:solidFill>
                <a:srgbClr val="636363"/>
              </a:solidFill>
            </a:endParaRPr>
          </a:p>
          <a:p>
            <a:pPr indent="0" lvl="0" marL="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600">
                <a:solidFill>
                  <a:srgbClr val="636363"/>
                </a:solidFill>
              </a:rPr>
              <a:t>   הוקמו סמינרים</a:t>
            </a:r>
            <a:r>
              <a:rPr lang="iw" sz="1600">
                <a:solidFill>
                  <a:srgbClr val="636363"/>
                </a:solidFill>
              </a:rPr>
              <a:t> למורים ובית הספר לאמנות "בצלאל" </a:t>
            </a:r>
            <a:r>
              <a:rPr b="1" lang="iw" sz="1600">
                <a:solidFill>
                  <a:srgbClr val="0000FF"/>
                </a:solidFill>
              </a:rPr>
              <a:t>בירושלים</a:t>
            </a:r>
            <a:r>
              <a:rPr b="1" lang="iw" sz="1600">
                <a:solidFill>
                  <a:srgbClr val="636363"/>
                </a:solidFill>
              </a:rPr>
              <a:t>.</a:t>
            </a:r>
            <a:endParaRPr b="1"/>
          </a:p>
        </p:txBody>
      </p:sp>
      <p:pic>
        <p:nvPicPr>
          <p:cNvPr id="207" name="Google Shape;207;p26"/>
          <p:cNvPicPr preferRelativeResize="0"/>
          <p:nvPr/>
        </p:nvPicPr>
        <p:blipFill rotWithShape="1">
          <a:blip r:embed="rId6">
            <a:alphaModFix/>
          </a:blip>
          <a:srcRect b="1370" l="50012" r="-1641" t="-1370"/>
          <a:stretch/>
        </p:blipFill>
        <p:spPr>
          <a:xfrm>
            <a:off x="3064499" y="3055200"/>
            <a:ext cx="1659900" cy="1548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64850" y="3886925"/>
            <a:ext cx="976425" cy="9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75225" y="3730900"/>
            <a:ext cx="713750" cy="70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37850" y="1646000"/>
            <a:ext cx="778525" cy="77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12225" y="3468911"/>
            <a:ext cx="652275" cy="645889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6"/>
          <p:cNvSpPr txBox="1"/>
          <p:nvPr/>
        </p:nvSpPr>
        <p:spPr>
          <a:xfrm>
            <a:off x="1439775" y="1591950"/>
            <a:ext cx="17805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1100">
                <a:solidFill>
                  <a:srgbClr val="00FFFF"/>
                </a:solidFill>
              </a:rPr>
              <a:t>הגימנסיה העברית בתל אביב</a:t>
            </a:r>
            <a:endParaRPr sz="1100">
              <a:solidFill>
                <a:srgbClr val="00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7"/>
          <p:cNvSpPr txBox="1"/>
          <p:nvPr>
            <p:ph idx="1" type="body"/>
          </p:nvPr>
        </p:nvSpPr>
        <p:spPr>
          <a:xfrm>
            <a:off x="134375" y="435300"/>
            <a:ext cx="2613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rgbClr val="CCCCCC"/>
                </a:solidFill>
                <a:latin typeface="Alef"/>
                <a:ea typeface="Alef"/>
                <a:cs typeface="Alef"/>
                <a:sym typeface="Alef"/>
              </a:rPr>
              <a:t>על </a:t>
            </a:r>
            <a:r>
              <a:rPr b="1" lang="iw">
                <a:solidFill>
                  <a:srgbClr val="CCCCCC"/>
                </a:solidFill>
                <a:latin typeface="Alef"/>
                <a:ea typeface="Alef"/>
                <a:cs typeface="Alef"/>
                <a:sym typeface="Alef"/>
              </a:rPr>
              <a:t>אליעזר בן יהודה</a:t>
            </a:r>
            <a:endParaRPr b="1">
              <a:solidFill>
                <a:srgbClr val="CCCCCC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spcBef>
                <a:spcPts val="1600"/>
              </a:spcBef>
              <a:spcAft>
                <a:spcPts val="0"/>
              </a:spcAft>
              <a:buNone/>
            </a:pPr>
            <a:r>
              <a:rPr b="1" lang="iw">
                <a:solidFill>
                  <a:srgbClr val="CCCCCC"/>
                </a:solidFill>
                <a:latin typeface="Alef"/>
                <a:ea typeface="Alef"/>
                <a:cs typeface="Alef"/>
                <a:sym typeface="Alef"/>
              </a:rPr>
              <a:t>מאת: ד"ר ניסן נצר, המחלקה ללשון העברית וללשונות שמיות</a:t>
            </a:r>
            <a:endParaRPr b="1">
              <a:solidFill>
                <a:srgbClr val="CCCCCC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spcBef>
                <a:spcPts val="1600"/>
              </a:spcBef>
              <a:spcAft>
                <a:spcPts val="1600"/>
              </a:spcAft>
              <a:buNone/>
            </a:pPr>
            <a:r>
              <a:rPr lang="iw">
                <a:solidFill>
                  <a:srgbClr val="CCCCCC"/>
                </a:solidFill>
                <a:latin typeface="Alef"/>
                <a:ea typeface="Alef"/>
                <a:cs typeface="Alef"/>
                <a:sym typeface="Alef"/>
              </a:rPr>
              <a:t>אונ' בר אילן</a:t>
            </a:r>
            <a:endParaRPr>
              <a:solidFill>
                <a:srgbClr val="CCCCCC"/>
              </a:solidFill>
              <a:latin typeface="Alef"/>
              <a:ea typeface="Alef"/>
              <a:cs typeface="Alef"/>
              <a:sym typeface="Alef"/>
            </a:endParaRPr>
          </a:p>
        </p:txBody>
      </p:sp>
      <p:pic>
        <p:nvPicPr>
          <p:cNvPr descr="במלאת 155 שנה להולדתו של אליעזר בן-יהודה, אוניברסיטת בר-אילן מוקירה את תרומתו העצומה להפצת הלשון העברית ולתחייתה באמצעות הסרטון הזה. הסרטון צולם בחדרו של בן-יהודה שבאקדמיה ללשון העברית בירושלים. &#10; &#10;אליעזר בן-יהודה ראה בתחיית הלשון העברית סממן ברור לתחיית עם ישראל בארצו, ולפיכך הקדיש לה את מרבית ימיו." id="218" name="Google Shape;218;p27" title="אליעזר בן-יהודה: תרומתו להפצת הלשון העברית ולתחייתה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7342" y="-17500"/>
            <a:ext cx="6091834" cy="4568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7"/>
          <p:cNvSpPr txBox="1"/>
          <p:nvPr/>
        </p:nvSpPr>
        <p:spPr>
          <a:xfrm>
            <a:off x="2247550" y="2452550"/>
            <a:ext cx="954600" cy="15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solidFill>
                  <a:srgbClr val="CCCCCC"/>
                </a:solidFill>
              </a:rPr>
              <a:t>4:11</a:t>
            </a:r>
            <a:endParaRPr>
              <a:solidFill>
                <a:srgbClr val="CCCCCC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"/>
          <p:cNvSpPr/>
          <p:nvPr/>
        </p:nvSpPr>
        <p:spPr>
          <a:xfrm>
            <a:off x="0" y="1382375"/>
            <a:ext cx="9168900" cy="3753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8"/>
          <p:cNvSpPr/>
          <p:nvPr/>
        </p:nvSpPr>
        <p:spPr>
          <a:xfrm>
            <a:off x="5975" y="-3750"/>
            <a:ext cx="9168900" cy="1462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6" name="Google Shape;22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2183" y="1458450"/>
            <a:ext cx="5432029" cy="368505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8"/>
          <p:cNvSpPr txBox="1"/>
          <p:nvPr/>
        </p:nvSpPr>
        <p:spPr>
          <a:xfrm>
            <a:off x="0" y="228600"/>
            <a:ext cx="9144000" cy="161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3600">
                <a:latin typeface="Alef"/>
                <a:ea typeface="Alef"/>
                <a:cs typeface="Alef"/>
                <a:sym typeface="Alef"/>
              </a:rPr>
              <a:t>1913 - רוצים לפתוח את הטכניקום</a:t>
            </a:r>
            <a:endParaRPr b="1" sz="3600"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600">
                <a:latin typeface="Alef"/>
                <a:ea typeface="Alef"/>
                <a:cs typeface="Alef"/>
                <a:sym typeface="Alef"/>
              </a:rPr>
              <a:t>(טכניון) </a:t>
            </a:r>
            <a:r>
              <a:rPr b="1" lang="iw" sz="1600">
                <a:latin typeface="Alef"/>
                <a:ea typeface="Alef"/>
                <a:cs typeface="Alef"/>
                <a:sym typeface="Alef"/>
              </a:rPr>
              <a:t>שהיה המוסד הראשון בארץ להשכלה גבוהה במדעים וטכנולוגיה</a:t>
            </a:r>
            <a:endParaRPr b="1" sz="1600"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4400">
                <a:solidFill>
                  <a:srgbClr val="C00000"/>
                </a:solidFill>
                <a:latin typeface="Alef"/>
                <a:ea typeface="Alef"/>
                <a:cs typeface="Alef"/>
                <a:sym typeface="Alef"/>
              </a:rPr>
              <a:t>שפת ההוראה גרמנית – או עברית?</a:t>
            </a:r>
            <a:endParaRPr b="1" sz="440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9"/>
          <p:cNvSpPr/>
          <p:nvPr/>
        </p:nvSpPr>
        <p:spPr>
          <a:xfrm>
            <a:off x="5975" y="-3750"/>
            <a:ext cx="9168900" cy="1462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9"/>
          <p:cNvSpPr/>
          <p:nvPr/>
        </p:nvSpPr>
        <p:spPr>
          <a:xfrm>
            <a:off x="0" y="1406175"/>
            <a:ext cx="9168900" cy="3806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9"/>
          <p:cNvSpPr txBox="1"/>
          <p:nvPr>
            <p:ph type="title"/>
          </p:nvPr>
        </p:nvSpPr>
        <p:spPr>
          <a:xfrm>
            <a:off x="311700" y="460825"/>
            <a:ext cx="8581800" cy="556800"/>
          </a:xfrm>
          <a:prstGeom prst="rect">
            <a:avLst/>
          </a:prstGeom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3600">
                <a:solidFill>
                  <a:srgbClr val="CC0000"/>
                </a:solidFill>
                <a:latin typeface="Alef"/>
                <a:ea typeface="Alef"/>
                <a:cs typeface="Alef"/>
                <a:sym typeface="Alef"/>
              </a:rPr>
              <a:t>"מלחמת השפות"</a:t>
            </a:r>
            <a:r>
              <a:rPr b="1" lang="iw" sz="2400">
                <a:solidFill>
                  <a:srgbClr val="CC0000"/>
                </a:solidFill>
                <a:latin typeface="Alef"/>
                <a:ea typeface="Alef"/>
                <a:cs typeface="Alef"/>
                <a:sym typeface="Alef"/>
              </a:rPr>
              <a:t> </a:t>
            </a:r>
            <a:r>
              <a:rPr b="1" lang="iw" sz="3600">
                <a:solidFill>
                  <a:srgbClr val="CC0000"/>
                </a:solidFill>
                <a:latin typeface="Alef"/>
                <a:ea typeface="Alef"/>
                <a:cs typeface="Alef"/>
                <a:sym typeface="Alef"/>
              </a:rPr>
              <a:t>או</a:t>
            </a:r>
            <a:r>
              <a:rPr b="1" lang="iw" sz="2400">
                <a:solidFill>
                  <a:srgbClr val="CC0000"/>
                </a:solidFill>
                <a:latin typeface="Alef"/>
                <a:ea typeface="Alef"/>
                <a:cs typeface="Alef"/>
                <a:sym typeface="Alef"/>
              </a:rPr>
              <a:t>                   </a:t>
            </a:r>
            <a:r>
              <a:rPr b="1" lang="iw" sz="2400">
                <a:solidFill>
                  <a:srgbClr val="CC0000"/>
                </a:solidFill>
                <a:latin typeface="Alef"/>
                <a:ea typeface="Alef"/>
                <a:cs typeface="Alef"/>
                <a:sym typeface="Alef"/>
              </a:rPr>
              <a:t> </a:t>
            </a:r>
            <a:r>
              <a:rPr b="1" lang="iw" sz="3600">
                <a:solidFill>
                  <a:srgbClr val="CC0000"/>
                </a:solidFill>
                <a:latin typeface="Alef"/>
                <a:ea typeface="Alef"/>
                <a:cs typeface="Alef"/>
                <a:sym typeface="Alef"/>
              </a:rPr>
              <a:t>"ריב הלשונות"</a:t>
            </a:r>
            <a:endParaRPr b="1" sz="3600">
              <a:solidFill>
                <a:srgbClr val="CC0000"/>
              </a:solidFill>
              <a:latin typeface="Alef"/>
              <a:ea typeface="Alef"/>
              <a:cs typeface="Alef"/>
              <a:sym typeface="Alef"/>
            </a:endParaRPr>
          </a:p>
        </p:txBody>
      </p:sp>
      <p:pic>
        <p:nvPicPr>
          <p:cNvPr id="235" name="Google Shape;2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89200" y="1082550"/>
            <a:ext cx="1900836" cy="1462175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6" name="Google Shape;23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9001" y="1082550"/>
            <a:ext cx="2357165" cy="1462175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7" name="Google Shape;23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375" y="1082550"/>
            <a:ext cx="3937402" cy="1462176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8" name="Google Shape;238;p29"/>
          <p:cNvSpPr txBox="1"/>
          <p:nvPr/>
        </p:nvSpPr>
        <p:spPr>
          <a:xfrm>
            <a:off x="6380525" y="2675100"/>
            <a:ext cx="2678100" cy="185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/>
              <a:t>הטכניקום </a:t>
            </a:r>
            <a:r>
              <a:rPr lang="iw"/>
              <a:t>הוקם על יד חברת</a:t>
            </a:r>
            <a:r>
              <a:rPr b="1" lang="iw" sz="1500"/>
              <a:t> "עזרה"</a:t>
            </a:r>
            <a:r>
              <a:rPr lang="iw"/>
              <a:t> מגרמניה. וועד המנהל של החברה </a:t>
            </a:r>
            <a:r>
              <a:rPr b="1" lang="iw">
                <a:solidFill>
                  <a:srgbClr val="FF0000"/>
                </a:solidFill>
              </a:rPr>
              <a:t>החליט</a:t>
            </a:r>
            <a:r>
              <a:rPr lang="iw"/>
              <a:t> -1913ב כי שפת הלימוד בתחומי המדע והטכנולוגיה תהיה </a:t>
            </a:r>
            <a:r>
              <a:rPr lang="iw">
                <a:solidFill>
                  <a:srgbClr val="636363"/>
                </a:solidFill>
              </a:rPr>
              <a:t>גרמנית:</a:t>
            </a:r>
            <a:r>
              <a:rPr lang="iw">
                <a:solidFill>
                  <a:srgbClr val="980000"/>
                </a:solidFill>
              </a:rPr>
              <a:t>   </a:t>
            </a:r>
            <a:r>
              <a:rPr b="1" lang="iw">
                <a:solidFill>
                  <a:srgbClr val="980000"/>
                </a:solidFill>
              </a:rPr>
              <a:t>"מדעי הטבע </a:t>
            </a:r>
            <a:endParaRPr b="1">
              <a:solidFill>
                <a:srgbClr val="980000"/>
              </a:solidFill>
            </a:endParaRPr>
          </a:p>
          <a:p>
            <a:pPr indent="0" lvl="0" marL="0" rt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w">
                <a:solidFill>
                  <a:srgbClr val="980000"/>
                </a:solidFill>
              </a:rPr>
              <a:t>יהיו נלמדים בשפה הגרמנית, כדי ששפה זו שהיא תרבותית </a:t>
            </a:r>
            <a:endParaRPr b="1">
              <a:solidFill>
                <a:srgbClr val="980000"/>
              </a:solidFill>
            </a:endParaRPr>
          </a:p>
          <a:p>
            <a:pPr indent="0" lvl="0" marL="0" rt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w">
                <a:solidFill>
                  <a:srgbClr val="980000"/>
                </a:solidFill>
              </a:rPr>
              <a:t>יותר, תשמש גשר להתפתחות המדע של העת החדשה."</a:t>
            </a:r>
            <a:endParaRPr b="1">
              <a:solidFill>
                <a:srgbClr val="98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80000"/>
              </a:solidFill>
            </a:endParaRPr>
          </a:p>
        </p:txBody>
      </p:sp>
      <p:sp>
        <p:nvSpPr>
          <p:cNvPr id="239" name="Google Shape;239;p29"/>
          <p:cNvSpPr txBox="1"/>
          <p:nvPr/>
        </p:nvSpPr>
        <p:spPr>
          <a:xfrm>
            <a:off x="4498400" y="2758550"/>
            <a:ext cx="1807200" cy="2047200"/>
          </a:xfrm>
          <a:prstGeom prst="rect">
            <a:avLst/>
          </a:prstGeom>
          <a:solidFill>
            <a:srgbClr val="D4E4E8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rgbClr val="FF0000"/>
                </a:solidFill>
              </a:rPr>
              <a:t>החלה התנגדות כללית </a:t>
            </a:r>
            <a:r>
              <a:rPr lang="iw"/>
              <a:t>להחלטה בקרב המורים והתלמידים, מנהיגי התנועה הציונית והציבור הרחב. חברת "עזרה" הואשמה </a:t>
            </a:r>
            <a:r>
              <a:rPr b="1" lang="iw"/>
              <a:t>בטיפוח התבוללות והתכחשות לזהות הלאומית. </a:t>
            </a:r>
            <a:endParaRPr b="1"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9"/>
          <p:cNvSpPr txBox="1"/>
          <p:nvPr/>
        </p:nvSpPr>
        <p:spPr>
          <a:xfrm>
            <a:off x="2499950" y="2758550"/>
            <a:ext cx="1900800" cy="2047200"/>
          </a:xfrm>
          <a:prstGeom prst="rect">
            <a:avLst/>
          </a:prstGeom>
          <a:solidFill>
            <a:srgbClr val="D0E0E3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600">
                <a:latin typeface="Alef"/>
                <a:ea typeface="Alef"/>
                <a:cs typeface="Alef"/>
                <a:sym typeface="Alef"/>
              </a:rPr>
              <a:t>המורים בבתי הספר</a:t>
            </a:r>
            <a:r>
              <a:rPr lang="iw" sz="1600">
                <a:latin typeface="Alef"/>
                <a:ea typeface="Alef"/>
                <a:cs typeface="Alef"/>
                <a:sym typeface="Alef"/>
              </a:rPr>
              <a:t> של חברת "עזרה" בארץ </a:t>
            </a:r>
            <a:r>
              <a:rPr b="1" lang="iw" sz="1600">
                <a:solidFill>
                  <a:srgbClr val="FF0000"/>
                </a:solidFill>
                <a:latin typeface="Alef"/>
                <a:ea typeface="Alef"/>
                <a:cs typeface="Alef"/>
                <a:sym typeface="Alef"/>
              </a:rPr>
              <a:t>התפטרו</a:t>
            </a:r>
            <a:r>
              <a:rPr lang="iw" sz="1600">
                <a:solidFill>
                  <a:srgbClr val="FF0000"/>
                </a:solidFill>
                <a:latin typeface="Alef"/>
                <a:ea typeface="Alef"/>
                <a:cs typeface="Alef"/>
                <a:sym typeface="Alef"/>
              </a:rPr>
              <a:t> </a:t>
            </a:r>
            <a:endParaRPr sz="1600">
              <a:solidFill>
                <a:srgbClr val="FF0000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1600">
                <a:latin typeface="Alef"/>
                <a:ea typeface="Alef"/>
                <a:cs typeface="Alef"/>
                <a:sym typeface="Alef"/>
              </a:rPr>
              <a:t>מעבודתם, הורים </a:t>
            </a:r>
            <a:r>
              <a:rPr b="1" lang="iw" sz="1600">
                <a:solidFill>
                  <a:srgbClr val="A61C00"/>
                </a:solidFill>
                <a:latin typeface="Alef"/>
                <a:ea typeface="Alef"/>
                <a:cs typeface="Alef"/>
                <a:sym typeface="Alef"/>
              </a:rPr>
              <a:t>לא שלחו</a:t>
            </a:r>
            <a:r>
              <a:rPr lang="iw" sz="1600">
                <a:latin typeface="Alef"/>
                <a:ea typeface="Alef"/>
                <a:cs typeface="Alef"/>
                <a:sym typeface="Alef"/>
              </a:rPr>
              <a:t> את ילדיהם ללמוד בבתי הספר של החברה</a:t>
            </a:r>
            <a:endParaRPr sz="1600"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636363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  <p:sp>
        <p:nvSpPr>
          <p:cNvPr id="241" name="Google Shape;241;p29"/>
          <p:cNvSpPr txBox="1"/>
          <p:nvPr/>
        </p:nvSpPr>
        <p:spPr>
          <a:xfrm>
            <a:off x="179425" y="2606150"/>
            <a:ext cx="2316300" cy="20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500">
                <a:solidFill>
                  <a:srgbClr val="0000FF"/>
                </a:solidFill>
              </a:rPr>
              <a:t>כתוצאה מן המאבק </a:t>
            </a:r>
            <a:r>
              <a:rPr b="1" lang="iw" sz="1500">
                <a:solidFill>
                  <a:srgbClr val="FF0000"/>
                </a:solidFill>
              </a:rPr>
              <a:t>נכנע </a:t>
            </a:r>
            <a:r>
              <a:rPr b="1" lang="iw" sz="1500">
                <a:solidFill>
                  <a:srgbClr val="0000FF"/>
                </a:solidFill>
              </a:rPr>
              <a:t>הוועד הפועל של בית הספר הטכני</a:t>
            </a:r>
            <a:r>
              <a:rPr lang="iw" sz="1500"/>
              <a:t>, וב-1913 נקבע כי לימודי פיזיקה ומתמטיקה </a:t>
            </a:r>
            <a:r>
              <a:rPr lang="iw" sz="1500"/>
              <a:t>ילמדו</a:t>
            </a:r>
            <a:r>
              <a:rPr lang="iw" sz="1500"/>
              <a:t> בטכניון בעברית. </a:t>
            </a:r>
            <a:endParaRPr sz="1500"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1500"/>
              <a:t>מלחמת העולם ה-1 גרמה לדחייה נוספת והטכניון פתח שעריו רק ב1925</a:t>
            </a:r>
            <a:endParaRPr sz="1500"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pic>
        <p:nvPicPr>
          <p:cNvPr id="242" name="Google Shape;242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43923" y="4415450"/>
            <a:ext cx="735202" cy="7280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וצאת תמונה עבור מעגל" id="243" name="Google Shape;243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98750" y="-136000"/>
            <a:ext cx="1167100" cy="175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9"/>
          <p:cNvPicPr preferRelativeResize="0"/>
          <p:nvPr/>
        </p:nvPicPr>
        <p:blipFill rotWithShape="1">
          <a:blip r:embed="rId8">
            <a:alphaModFix/>
          </a:blip>
          <a:srcRect b="13397" l="0" r="0" t="0"/>
          <a:stretch/>
        </p:blipFill>
        <p:spPr>
          <a:xfrm>
            <a:off x="2739525" y="-228602"/>
            <a:ext cx="2362200" cy="2482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666666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0"/>
          <p:cNvSpPr txBox="1"/>
          <p:nvPr/>
        </p:nvSpPr>
        <p:spPr>
          <a:xfrm>
            <a:off x="6663675" y="432150"/>
            <a:ext cx="3129900" cy="96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 sz="6000">
                <a:latin typeface="Calibri"/>
                <a:ea typeface="Calibri"/>
                <a:cs typeface="Calibri"/>
                <a:sym typeface="Calibri"/>
              </a:rPr>
              <a:t>נסכם</a:t>
            </a:r>
            <a:endParaRPr sz="6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30"/>
          <p:cNvSpPr txBox="1"/>
          <p:nvPr/>
        </p:nvSpPr>
        <p:spPr>
          <a:xfrm>
            <a:off x="6167025" y="830525"/>
            <a:ext cx="1268400" cy="3327900"/>
          </a:xfrm>
          <a:prstGeom prst="rect">
            <a:avLst/>
          </a:prstGeom>
          <a:solidFill>
            <a:srgbClr val="EFEFEF"/>
          </a:solidFill>
          <a:ln cap="flat" cmpd="sng" w="28575">
            <a:solidFill>
              <a:srgbClr val="FF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rgbClr val="FF00FF"/>
                </a:solidFill>
              </a:rPr>
              <a:t>הלאומיות היהודית </a:t>
            </a:r>
            <a:r>
              <a:rPr lang="iw"/>
              <a:t>מתגבשת עשרות שנים אחרי השינוים שהביאה הלאומיות על אירופה </a:t>
            </a:r>
            <a:endParaRPr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>
                <a:solidFill>
                  <a:schemeClr val="dk1"/>
                </a:solidFill>
              </a:rPr>
              <a:t>המהפכה הלאומית היהודית: </a:t>
            </a:r>
            <a:r>
              <a:rPr b="1" lang="iw">
                <a:solidFill>
                  <a:srgbClr val="FF00FF"/>
                </a:solidFill>
              </a:rPr>
              <a:t>עבודה עברית, קרקע עברית ושפה עברית</a:t>
            </a:r>
            <a:endParaRPr b="1">
              <a:solidFill>
                <a:srgbClr val="FF00FF"/>
              </a:solidFill>
            </a:endParaRPr>
          </a:p>
        </p:txBody>
      </p:sp>
      <p:sp>
        <p:nvSpPr>
          <p:cNvPr id="251" name="Google Shape;251;p30"/>
          <p:cNvSpPr txBox="1"/>
          <p:nvPr/>
        </p:nvSpPr>
        <p:spPr>
          <a:xfrm>
            <a:off x="4908500" y="830525"/>
            <a:ext cx="1139100" cy="3990000"/>
          </a:xfrm>
          <a:prstGeom prst="rect">
            <a:avLst/>
          </a:prstGeom>
          <a:solidFill>
            <a:srgbClr val="EFEFEF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800"/>
              <a:t>1881</a:t>
            </a:r>
            <a:r>
              <a:rPr lang="iw" sz="1800"/>
              <a:t> </a:t>
            </a:r>
            <a:r>
              <a:rPr lang="iw"/>
              <a:t>אליעזר ודבורה בן יהודה עולים לארץ</a:t>
            </a:r>
            <a:endParaRPr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ומתיישבים</a:t>
            </a:r>
            <a:r>
              <a:rPr lang="iw"/>
              <a:t> בירושלים.</a:t>
            </a:r>
            <a:endParaRPr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/>
              <a:t>בביתם מדברים רק עברית</a:t>
            </a:r>
            <a:r>
              <a:rPr lang="iw"/>
              <a:t> ובנם הבכור, בן ציון איתמר, נחשב לילד הראשון ששפת אימו עברית.</a:t>
            </a:r>
            <a:endParaRPr/>
          </a:p>
        </p:txBody>
      </p:sp>
      <p:sp>
        <p:nvSpPr>
          <p:cNvPr id="252" name="Google Shape;252;p30"/>
          <p:cNvSpPr txBox="1"/>
          <p:nvPr/>
        </p:nvSpPr>
        <p:spPr>
          <a:xfrm>
            <a:off x="3444850" y="830525"/>
            <a:ext cx="1367100" cy="32127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בן יהודה מקים עם הרב פנקס את </a:t>
            </a:r>
            <a:r>
              <a:rPr b="1" lang="iw"/>
              <a:t>"תחיית ישראל" </a:t>
            </a:r>
            <a:r>
              <a:rPr lang="iw"/>
              <a:t>שתהפוך ל</a:t>
            </a:r>
            <a:r>
              <a:rPr lang="iw">
                <a:solidFill>
                  <a:srgbClr val="B45F06"/>
                </a:solidFill>
              </a:rPr>
              <a:t>"</a:t>
            </a:r>
            <a:r>
              <a:rPr b="1" lang="iw">
                <a:solidFill>
                  <a:srgbClr val="B45F06"/>
                </a:solidFill>
              </a:rPr>
              <a:t>ועד ללשון העברית</a:t>
            </a:r>
            <a:r>
              <a:rPr lang="iw">
                <a:solidFill>
                  <a:srgbClr val="B45F06"/>
                </a:solidFill>
              </a:rPr>
              <a:t>"</a:t>
            </a:r>
            <a:r>
              <a:rPr lang="iw"/>
              <a:t> </a:t>
            </a:r>
            <a:endParaRPr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של ימינו.</a:t>
            </a:r>
            <a:endParaRPr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כותב ומפיץ את </a:t>
            </a:r>
            <a:r>
              <a:rPr b="1" lang="iw">
                <a:solidFill>
                  <a:srgbClr val="B45F06"/>
                </a:solidFill>
              </a:rPr>
              <a:t>עיתון 'הצבי</a:t>
            </a:r>
            <a:r>
              <a:rPr b="1" lang="iw"/>
              <a:t>'</a:t>
            </a:r>
            <a:endParaRPr b="1"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פרויקט חייו הופך להיות</a:t>
            </a:r>
            <a:r>
              <a:rPr lang="iw"/>
              <a:t> </a:t>
            </a:r>
            <a:r>
              <a:rPr b="1" lang="iw">
                <a:solidFill>
                  <a:srgbClr val="B45F06"/>
                </a:solidFill>
              </a:rPr>
              <a:t>המילון </a:t>
            </a:r>
            <a:r>
              <a:rPr lang="iw">
                <a:solidFill>
                  <a:srgbClr val="B45F06"/>
                </a:solidFill>
              </a:rPr>
              <a:t>העברי-עברי הראשון</a:t>
            </a:r>
            <a:endParaRPr>
              <a:solidFill>
                <a:srgbClr val="B45F06"/>
              </a:solidFill>
            </a:endParaRPr>
          </a:p>
        </p:txBody>
      </p:sp>
      <p:sp>
        <p:nvSpPr>
          <p:cNvPr id="253" name="Google Shape;253;p30"/>
          <p:cNvSpPr txBox="1"/>
          <p:nvPr/>
        </p:nvSpPr>
        <p:spPr>
          <a:xfrm>
            <a:off x="1958225" y="830525"/>
            <a:ext cx="1367100" cy="3747300"/>
          </a:xfrm>
          <a:prstGeom prst="rect">
            <a:avLst/>
          </a:prstGeom>
          <a:solidFill>
            <a:srgbClr val="EFEFEF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rgbClr val="FF0000"/>
                </a:solidFill>
              </a:rPr>
              <a:t>מערכת החינוך</a:t>
            </a:r>
            <a:r>
              <a:rPr b="1" lang="iw"/>
              <a:t> </a:t>
            </a:r>
            <a:r>
              <a:rPr lang="iw"/>
              <a:t>נרתמה להחייאת העברית. בירושלים, בראשון לציון, ביפו ותל אביב הוקמו בתי ספר על טהרת העברית</a:t>
            </a:r>
            <a:endParaRPr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מורים מתרגמים ומקבצים חומרי לימוד מהספרות.</a:t>
            </a:r>
            <a:endParaRPr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rgbClr val="FF0000"/>
                </a:solidFill>
              </a:rPr>
              <a:t>החל מ1908 </a:t>
            </a:r>
            <a:r>
              <a:rPr lang="iw"/>
              <a:t>העברית הופכת לשפת הוראה עיקרית במושבות</a:t>
            </a:r>
            <a:endParaRPr/>
          </a:p>
        </p:txBody>
      </p:sp>
      <p:sp>
        <p:nvSpPr>
          <p:cNvPr id="254" name="Google Shape;254;p30"/>
          <p:cNvSpPr txBox="1"/>
          <p:nvPr/>
        </p:nvSpPr>
        <p:spPr>
          <a:xfrm>
            <a:off x="427550" y="830525"/>
            <a:ext cx="1411200" cy="3494700"/>
          </a:xfrm>
          <a:prstGeom prst="rect">
            <a:avLst/>
          </a:prstGeom>
          <a:solidFill>
            <a:srgbClr val="F3F3F3"/>
          </a:solidFill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rgbClr val="0000FF"/>
                </a:solidFill>
              </a:rPr>
              <a:t>מלחמת השפות או ריב הלשונות</a:t>
            </a:r>
            <a:endParaRPr b="1">
              <a:solidFill>
                <a:srgbClr val="0000FF"/>
              </a:solidFill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נקרא המאבק בין מייסדי הטכניון חברת "עזרה" הגרמנית למורים ותלמידים מן הישוב המתנגדים להחלטת החברה ללמד מדעים בגרמנית.</a:t>
            </a:r>
            <a:endParaRPr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rgbClr val="0000FF"/>
                </a:solidFill>
              </a:rPr>
              <a:t>המאבק מצליח</a:t>
            </a:r>
            <a:endParaRPr b="1">
              <a:solidFill>
                <a:srgbClr val="0000FF"/>
              </a:solidFill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שפת הלימוד עברית ופתיחת הטכניון נדחית.</a:t>
            </a:r>
            <a:endParaRPr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0"/>
          <p:cNvSpPr txBox="1"/>
          <p:nvPr/>
        </p:nvSpPr>
        <p:spPr>
          <a:xfrm>
            <a:off x="6874875" y="-190975"/>
            <a:ext cx="930900" cy="787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" sz="7200">
                <a:latin typeface="Courier New"/>
                <a:ea typeface="Courier New"/>
                <a:cs typeface="Courier New"/>
                <a:sym typeface="Courier New"/>
              </a:rPr>
              <a:t>1</a:t>
            </a:r>
            <a:endParaRPr sz="72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56" name="Google Shape;256;p30"/>
          <p:cNvSpPr txBox="1"/>
          <p:nvPr/>
        </p:nvSpPr>
        <p:spPr>
          <a:xfrm>
            <a:off x="5503275" y="-190975"/>
            <a:ext cx="930900" cy="787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FFFFF">
                <a:alpha val="3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" sz="7200">
                <a:solidFill>
                  <a:srgbClr val="666666"/>
                </a:solidFill>
                <a:latin typeface="Courier New"/>
                <a:ea typeface="Courier New"/>
                <a:cs typeface="Courier New"/>
                <a:sym typeface="Courier New"/>
              </a:rPr>
              <a:t>2</a:t>
            </a:r>
            <a:endParaRPr sz="7200">
              <a:solidFill>
                <a:srgbClr val="666666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57" name="Google Shape;257;p30"/>
          <p:cNvSpPr txBox="1"/>
          <p:nvPr/>
        </p:nvSpPr>
        <p:spPr>
          <a:xfrm>
            <a:off x="4207875" y="-190975"/>
            <a:ext cx="930900" cy="787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" sz="7200">
                <a:solidFill>
                  <a:srgbClr val="999999"/>
                </a:solidFill>
                <a:latin typeface="Courier New"/>
                <a:ea typeface="Courier New"/>
                <a:cs typeface="Courier New"/>
                <a:sym typeface="Courier New"/>
              </a:rPr>
              <a:t>3</a:t>
            </a:r>
            <a:endParaRPr sz="7200">
              <a:solidFill>
                <a:srgbClr val="999999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58" name="Google Shape;258;p30"/>
          <p:cNvSpPr txBox="1"/>
          <p:nvPr/>
        </p:nvSpPr>
        <p:spPr>
          <a:xfrm>
            <a:off x="2760075" y="-190975"/>
            <a:ext cx="930900" cy="787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" sz="7200">
                <a:solidFill>
                  <a:srgbClr val="CCCCCC"/>
                </a:solidFill>
                <a:latin typeface="Courier New"/>
                <a:ea typeface="Courier New"/>
                <a:cs typeface="Courier New"/>
                <a:sym typeface="Courier New"/>
              </a:rPr>
              <a:t>4</a:t>
            </a:r>
            <a:endParaRPr sz="7200">
              <a:solidFill>
                <a:srgbClr val="CCCCCC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259" name="Google Shape;259;p30"/>
          <p:cNvSpPr txBox="1"/>
          <p:nvPr/>
        </p:nvSpPr>
        <p:spPr>
          <a:xfrm>
            <a:off x="1312275" y="-190975"/>
            <a:ext cx="930900" cy="787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" sz="7200">
                <a:solidFill>
                  <a:srgbClr val="FFFFFF"/>
                </a:solidFill>
                <a:latin typeface="Courier New"/>
                <a:ea typeface="Courier New"/>
                <a:cs typeface="Courier New"/>
                <a:sym typeface="Courier New"/>
              </a:rPr>
              <a:t>5</a:t>
            </a:r>
            <a:endParaRPr sz="7200">
              <a:solidFill>
                <a:srgbClr val="FFFFF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1"/>
          <p:cNvSpPr txBox="1"/>
          <p:nvPr>
            <p:ph type="title"/>
          </p:nvPr>
        </p:nvSpPr>
        <p:spPr>
          <a:xfrm>
            <a:off x="311700" y="-12175"/>
            <a:ext cx="8520600" cy="198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 sz="7200">
                <a:latin typeface="Calibri"/>
                <a:ea typeface="Calibri"/>
                <a:cs typeface="Calibri"/>
                <a:sym typeface="Calibri"/>
              </a:rPr>
              <a:t>טריוויה</a:t>
            </a:r>
            <a:endParaRPr sz="7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הוציאו ניידים וכתבו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7200" u="sng">
                <a:solidFill>
                  <a:schemeClr val="accent5"/>
                </a:solidFill>
                <a:latin typeface="Amatic SC"/>
                <a:ea typeface="Amatic SC"/>
                <a:cs typeface="Amatic SC"/>
                <a:sym typeface="Amatic S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triv.in</a:t>
            </a:r>
            <a:endParaRPr b="1" sz="7200">
              <a:solidFill>
                <a:srgbClr val="0000FF"/>
              </a:solidFill>
              <a:latin typeface="Amatic SC"/>
              <a:ea typeface="Amatic SC"/>
              <a:cs typeface="Amatic SC"/>
              <a:sym typeface="Amatic S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w" sz="2400">
                <a:solidFill>
                  <a:srgbClr val="0000FF"/>
                </a:solidFill>
                <a:latin typeface="Amatic SC"/>
                <a:ea typeface="Amatic SC"/>
                <a:cs typeface="Amatic SC"/>
                <a:sym typeface="Amatic SC"/>
              </a:rPr>
              <a:t>121990</a:t>
            </a:r>
            <a:endParaRPr b="1" sz="2400">
              <a:solidFill>
                <a:srgbClr val="0000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descr="תמונה קשורה" id="265" name="Google Shape;265;p31"/>
          <p:cNvPicPr preferRelativeResize="0"/>
          <p:nvPr/>
        </p:nvPicPr>
        <p:blipFill rotWithShape="1">
          <a:blip r:embed="rId5">
            <a:alphaModFix/>
          </a:blip>
          <a:srcRect b="-127230" l="-140940" r="140940" t="127230"/>
          <a:stretch/>
        </p:blipFill>
        <p:spPr>
          <a:xfrm>
            <a:off x="3628700" y="2578150"/>
            <a:ext cx="1917975" cy="191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תמונה קשורה" id="266" name="Google Shape;26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8700" y="2654350"/>
            <a:ext cx="1917975" cy="191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9D9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50890">
            <a:off x="3572942" y="1335460"/>
            <a:ext cx="1847240" cy="2266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4">
            <a:alphaModFix/>
          </a:blip>
          <a:srcRect b="0" l="20640" r="18724" t="1361"/>
          <a:stretch/>
        </p:blipFill>
        <p:spPr>
          <a:xfrm>
            <a:off x="228600" y="1126325"/>
            <a:ext cx="2143400" cy="262935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>
            <p:ph type="ctrTitle"/>
          </p:nvPr>
        </p:nvSpPr>
        <p:spPr>
          <a:xfrm>
            <a:off x="540308" y="587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latin typeface="Alef"/>
                <a:ea typeface="Alef"/>
                <a:cs typeface="Alef"/>
                <a:sym typeface="Alef"/>
              </a:rPr>
              <a:t>במאה ה-19 אירופה משנה פניה</a:t>
            </a:r>
            <a:endParaRPr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lef"/>
              <a:ea typeface="Alef"/>
              <a:cs typeface="Alef"/>
              <a:sym typeface="Alef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19402">
            <a:off x="6951000" y="1322300"/>
            <a:ext cx="1847250" cy="318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09469">
            <a:off x="5232038" y="1550856"/>
            <a:ext cx="1847224" cy="2602637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 rot="-336324">
            <a:off x="7140153" y="2923770"/>
            <a:ext cx="1658531" cy="15831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rgbClr val="FF0000"/>
                </a:solidFill>
              </a:rPr>
              <a:t>סדר חברתי חדש:</a:t>
            </a:r>
            <a:endParaRPr b="1">
              <a:solidFill>
                <a:srgbClr val="FF0000"/>
              </a:solidFill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800"/>
              <a:t>מבנה המעמדות הישן מתמוטט</a:t>
            </a:r>
            <a:endParaRPr sz="600"/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המבנה המשפחתי.</a:t>
            </a:r>
            <a:endParaRPr sz="600"/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עליית הבורגנות הכסף</a:t>
            </a:r>
            <a:endParaRPr/>
          </a:p>
        </p:txBody>
      </p:sp>
      <p:sp>
        <p:nvSpPr>
          <p:cNvPr id="71" name="Google Shape;71;p14"/>
          <p:cNvSpPr txBox="1"/>
          <p:nvPr/>
        </p:nvSpPr>
        <p:spPr>
          <a:xfrm rot="-154883">
            <a:off x="3667270" y="1354851"/>
            <a:ext cx="1658583" cy="19946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800">
                <a:solidFill>
                  <a:srgbClr val="FF0000"/>
                </a:solidFill>
              </a:rPr>
              <a:t>מהפכות:</a:t>
            </a:r>
            <a:endParaRPr sz="600">
              <a:solidFill>
                <a:srgbClr val="FF0000"/>
              </a:solidFill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800"/>
              <a:t>שינוי </a:t>
            </a:r>
            <a:r>
              <a:rPr b="1" lang="iw" sz="1800">
                <a:solidFill>
                  <a:schemeClr val="dk1"/>
                </a:solidFill>
              </a:rPr>
              <a:t>צורות </a:t>
            </a:r>
            <a:r>
              <a:rPr b="1" lang="iw" sz="1800"/>
              <a:t>המשטר</a:t>
            </a:r>
            <a:endParaRPr b="1" sz="1800"/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קץ למשטר המלוכני תחי הרפובליקה. פירוק אימפריות איחוד נסיכויות.</a:t>
            </a:r>
            <a:endParaRPr/>
          </a:p>
        </p:txBody>
      </p:sp>
      <p:sp>
        <p:nvSpPr>
          <p:cNvPr id="72" name="Google Shape;72;p14"/>
          <p:cNvSpPr txBox="1"/>
          <p:nvPr/>
        </p:nvSpPr>
        <p:spPr>
          <a:xfrm rot="-345173">
            <a:off x="7103070" y="1375114"/>
            <a:ext cx="1658051" cy="158333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800"/>
              <a:t>תעשייה </a:t>
            </a:r>
            <a:r>
              <a:rPr b="1" lang="iw" sz="1800">
                <a:solidFill>
                  <a:srgbClr val="FF0000"/>
                </a:solidFill>
              </a:rPr>
              <a:t>ומודרניזציה</a:t>
            </a:r>
            <a:endParaRPr sz="600"/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רכבות, טלקס וכד'</a:t>
            </a:r>
            <a:endParaRPr/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קיצור המרחקים,</a:t>
            </a:r>
            <a:endParaRPr/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רעיונות חדשים</a:t>
            </a:r>
            <a:endParaRPr/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וחיבור בין אנשים</a:t>
            </a:r>
            <a:endParaRPr/>
          </a:p>
        </p:txBody>
      </p:sp>
      <p:sp>
        <p:nvSpPr>
          <p:cNvPr id="73" name="Google Shape;73;p14"/>
          <p:cNvSpPr txBox="1"/>
          <p:nvPr/>
        </p:nvSpPr>
        <p:spPr>
          <a:xfrm rot="432129">
            <a:off x="5360097" y="1574340"/>
            <a:ext cx="1658284" cy="199481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800">
                <a:solidFill>
                  <a:srgbClr val="FF0000"/>
                </a:solidFill>
              </a:rPr>
              <a:t>העיור</a:t>
            </a:r>
            <a:endParaRPr b="1" sz="1800">
              <a:solidFill>
                <a:srgbClr val="FF0000"/>
              </a:solidFill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800"/>
              <a:t>הנהירה לעיר</a:t>
            </a:r>
            <a:endParaRPr b="1" sz="1800"/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הצורך לשייכות והגדרה עצמית</a:t>
            </a:r>
            <a:endParaRPr/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800"/>
              <a:t>פריחה של </a:t>
            </a:r>
            <a:r>
              <a:rPr b="1" lang="iw" sz="1800">
                <a:solidFill>
                  <a:srgbClr val="FF0000"/>
                </a:solidFill>
              </a:rPr>
              <a:t>תנועות</a:t>
            </a:r>
            <a:endParaRPr b="1" sz="1800">
              <a:solidFill>
                <a:srgbClr val="FF0000"/>
              </a:solidFill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800">
                <a:solidFill>
                  <a:srgbClr val="FF0000"/>
                </a:solidFill>
              </a:rPr>
              <a:t>השכלה</a:t>
            </a:r>
            <a:endParaRPr b="1" sz="1800">
              <a:solidFill>
                <a:srgbClr val="FF0000"/>
              </a:solidFill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זיכרון קולקטיבי</a:t>
            </a:r>
            <a:endParaRPr/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27347">
            <a:off x="1776700" y="1504676"/>
            <a:ext cx="1847225" cy="1847396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/>
        </p:nvSpPr>
        <p:spPr>
          <a:xfrm rot="368807">
            <a:off x="1870916" y="1536592"/>
            <a:ext cx="1658636" cy="19948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800">
                <a:solidFill>
                  <a:srgbClr val="FF0000"/>
                </a:solidFill>
              </a:rPr>
              <a:t>רומנטיקה</a:t>
            </a:r>
            <a:endParaRPr b="1" sz="1800">
              <a:solidFill>
                <a:srgbClr val="FF0000"/>
              </a:solidFill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/>
              <a:t>מהפכה בתרבות יצרה סמלים, אגדות ופולקלור לאומי. געגוע לעבר עם דגש על המכנה משותף.</a:t>
            </a:r>
            <a:endParaRPr/>
          </a:p>
        </p:txBody>
      </p:sp>
      <p:pic>
        <p:nvPicPr>
          <p:cNvPr id="76" name="Google Shape;7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01534">
            <a:off x="2188600" y="3641263"/>
            <a:ext cx="389747" cy="28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664092">
            <a:off x="2476615" y="4274828"/>
            <a:ext cx="525647" cy="38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01554">
            <a:off x="139785" y="745191"/>
            <a:ext cx="268607" cy="185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01527">
            <a:off x="336973" y="268157"/>
            <a:ext cx="171524" cy="185536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4"/>
          <p:cNvSpPr/>
          <p:nvPr/>
        </p:nvSpPr>
        <p:spPr>
          <a:xfrm>
            <a:off x="1685825" y="1321925"/>
            <a:ext cx="2123400" cy="2187000"/>
          </a:xfrm>
          <a:prstGeom prst="ellipse">
            <a:avLst/>
          </a:prstGeom>
          <a:noFill/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16200000" dist="19050">
              <a:srgbClr val="FF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>
            <p:ph type="ctrTitle"/>
          </p:nvPr>
        </p:nvSpPr>
        <p:spPr>
          <a:xfrm>
            <a:off x="311708" y="2873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solidFill>
                  <a:srgbClr val="FF0000"/>
                </a:solidFill>
                <a:latin typeface="Alef"/>
                <a:ea typeface="Alef"/>
                <a:cs typeface="Alef"/>
                <a:sym typeface="Alef"/>
              </a:rPr>
              <a:t>בכח הלאומיות </a:t>
            </a:r>
            <a:endParaRPr>
              <a:solidFill>
                <a:srgbClr val="FF0000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latin typeface="Alef"/>
                <a:ea typeface="Alef"/>
                <a:cs typeface="Alef"/>
                <a:sym typeface="Alef"/>
              </a:rPr>
              <a:t>מתחזקים מוקדי</a:t>
            </a:r>
            <a:r>
              <a:rPr b="1" lang="iw" sz="2400">
                <a:latin typeface="Alef"/>
                <a:ea typeface="Alef"/>
                <a:cs typeface="Alef"/>
                <a:sym typeface="Alef"/>
              </a:rPr>
              <a:t> זהות חדשים</a:t>
            </a:r>
            <a:endParaRPr b="1" sz="2400"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latin typeface="Alef"/>
                <a:ea typeface="Alef"/>
                <a:cs typeface="Alef"/>
                <a:sym typeface="Alef"/>
              </a:rPr>
              <a:t>מתגבשות</a:t>
            </a:r>
            <a:r>
              <a:rPr b="1" lang="iw" sz="2400">
                <a:latin typeface="Alef"/>
                <a:ea typeface="Alef"/>
                <a:cs typeface="Alef"/>
                <a:sym typeface="Alef"/>
              </a:rPr>
              <a:t> מסגרות</a:t>
            </a:r>
            <a:r>
              <a:rPr lang="iw" sz="2400">
                <a:latin typeface="Alef"/>
                <a:ea typeface="Alef"/>
                <a:cs typeface="Alef"/>
                <a:sym typeface="Alef"/>
              </a:rPr>
              <a:t> חברתיות, פוליטיות ותרבותיות</a:t>
            </a:r>
            <a:endParaRPr sz="2400"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400">
                <a:latin typeface="Alef"/>
                <a:ea typeface="Alef"/>
                <a:cs typeface="Alef"/>
                <a:sym typeface="Alef"/>
              </a:rPr>
              <a:t>אימפריות מתפרקות</a:t>
            </a:r>
            <a:r>
              <a:rPr lang="iw" sz="2400">
                <a:latin typeface="Alef"/>
                <a:ea typeface="Alef"/>
                <a:cs typeface="Alef"/>
                <a:sym typeface="Alef"/>
              </a:rPr>
              <a:t>, נסיכויות מתאחדות,</a:t>
            </a:r>
            <a:endParaRPr sz="2400"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latin typeface="Alef"/>
                <a:ea typeface="Alef"/>
                <a:cs typeface="Alef"/>
                <a:sym typeface="Alef"/>
              </a:rPr>
              <a:t>ה</a:t>
            </a:r>
            <a:r>
              <a:rPr b="1" lang="iw" sz="2400">
                <a:latin typeface="Alef"/>
                <a:ea typeface="Alef"/>
                <a:cs typeface="Alef"/>
                <a:sym typeface="Alef"/>
              </a:rPr>
              <a:t>גבולות</a:t>
            </a:r>
            <a:r>
              <a:rPr lang="iw" sz="2400">
                <a:latin typeface="Alef"/>
                <a:ea typeface="Alef"/>
                <a:cs typeface="Alef"/>
                <a:sym typeface="Alef"/>
              </a:rPr>
              <a:t> בכל אירופה משתנים</a:t>
            </a:r>
            <a:endParaRPr sz="2400">
              <a:latin typeface="Alef"/>
              <a:ea typeface="Alef"/>
              <a:cs typeface="Alef"/>
              <a:sym typeface="Alef"/>
            </a:endParaRPr>
          </a:p>
        </p:txBody>
      </p:sp>
      <p:pic>
        <p:nvPicPr>
          <p:cNvPr id="86" name="Google Shape;8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8398" y="2339975"/>
            <a:ext cx="3927199" cy="280512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/>
          <p:nvPr/>
        </p:nvSpPr>
        <p:spPr>
          <a:xfrm>
            <a:off x="5707475" y="195525"/>
            <a:ext cx="67800" cy="375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type="title"/>
          </p:nvPr>
        </p:nvSpPr>
        <p:spPr>
          <a:xfrm>
            <a:off x="325625" y="445025"/>
            <a:ext cx="461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rgbClr val="0000FF"/>
                </a:solidFill>
                <a:latin typeface="Alef"/>
                <a:ea typeface="Alef"/>
                <a:cs typeface="Alef"/>
                <a:sym typeface="Alef"/>
              </a:rPr>
              <a:t>באיחור ניכר</a:t>
            </a:r>
            <a:r>
              <a:rPr b="1" lang="iw">
                <a:latin typeface="Alef"/>
                <a:ea typeface="Alef"/>
                <a:cs typeface="Alef"/>
                <a:sym typeface="Alef"/>
              </a:rPr>
              <a:t> אחרי התפרצות הלאומיות באירופה</a:t>
            </a:r>
            <a:endParaRPr b="1"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1800"/>
              <a:t>אשר שינתה את המבנה החברתי, את המשטרים ואת הגבולות.</a:t>
            </a:r>
            <a:endParaRPr sz="1800"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rgbClr val="980000"/>
                </a:solidFill>
                <a:latin typeface="Alef"/>
                <a:ea typeface="Alef"/>
                <a:cs typeface="Alef"/>
                <a:sym typeface="Alef"/>
              </a:rPr>
              <a:t>מתעוררת בסוף המאה ה-19</a:t>
            </a:r>
            <a:r>
              <a:rPr b="1" lang="iw">
                <a:latin typeface="Alef"/>
                <a:ea typeface="Alef"/>
                <a:cs typeface="Alef"/>
                <a:sym typeface="Alef"/>
              </a:rPr>
              <a:t>לאומיות יהודית אשר מצמיחה מגוון תנועות </a:t>
            </a:r>
            <a:r>
              <a:rPr b="1" lang="iw">
                <a:latin typeface="Alef"/>
                <a:ea typeface="Alef"/>
                <a:cs typeface="Alef"/>
                <a:sym typeface="Alef"/>
              </a:rPr>
              <a:t>ציוניות</a:t>
            </a:r>
            <a:r>
              <a:rPr lang="iw"/>
              <a:t> </a:t>
            </a:r>
            <a:endParaRPr/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1800"/>
              <a:t>גם יהודיות שאינן ציוניות (הבונד)</a:t>
            </a:r>
            <a:endParaRPr/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4250" y="688450"/>
            <a:ext cx="1757050" cy="27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2150" y="688450"/>
            <a:ext cx="1830663" cy="276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rgbClr val="20124D"/>
                </a:solidFill>
                <a:latin typeface="Alef"/>
                <a:ea typeface="Alef"/>
                <a:cs typeface="Alef"/>
                <a:sym typeface="Alef"/>
              </a:rPr>
              <a:t>מה חסר לכלל היהודים כדי שיוכלו להיחשב ללאום?</a:t>
            </a:r>
            <a:endParaRPr b="1">
              <a:solidFill>
                <a:srgbClr val="20124D"/>
              </a:solidFill>
              <a:latin typeface="Alef"/>
              <a:ea typeface="Alef"/>
              <a:cs typeface="Alef"/>
              <a:sym typeface="Alef"/>
            </a:endParaRPr>
          </a:p>
        </p:txBody>
      </p:sp>
      <p:sp>
        <p:nvSpPr>
          <p:cNvPr id="100" name="Google Shape;100;p17"/>
          <p:cNvSpPr txBox="1"/>
          <p:nvPr/>
        </p:nvSpPr>
        <p:spPr>
          <a:xfrm>
            <a:off x="0" y="1527625"/>
            <a:ext cx="9151500" cy="28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FF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FF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FF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0000FF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 sz="4800">
                <a:solidFill>
                  <a:srgbClr val="0000FF"/>
                </a:solidFill>
                <a:latin typeface="Alef"/>
                <a:ea typeface="Alef"/>
                <a:cs typeface="Alef"/>
                <a:sym typeface="Alef"/>
              </a:rPr>
              <a:t>התשובה: תודעה לאומית</a:t>
            </a:r>
            <a:endParaRPr sz="4800">
              <a:solidFill>
                <a:srgbClr val="0000FF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>
                <a:solidFill>
                  <a:srgbClr val="0000FF"/>
                </a:solidFill>
                <a:latin typeface="Alef"/>
                <a:ea typeface="Alef"/>
                <a:cs typeface="Alef"/>
                <a:sym typeface="Alef"/>
              </a:rPr>
              <a:t>מכנה משותף של זיכרון היסטורי, טריטוריה, </a:t>
            </a:r>
            <a:r>
              <a:rPr b="1" lang="iw">
                <a:solidFill>
                  <a:srgbClr val="CC0000"/>
                </a:solidFill>
                <a:latin typeface="Alef"/>
                <a:ea typeface="Alef"/>
                <a:cs typeface="Alef"/>
                <a:sym typeface="Alef"/>
              </a:rPr>
              <a:t>שפה</a:t>
            </a:r>
            <a:r>
              <a:rPr lang="iw">
                <a:solidFill>
                  <a:srgbClr val="0000FF"/>
                </a:solidFill>
                <a:latin typeface="Alef"/>
                <a:ea typeface="Alef"/>
                <a:cs typeface="Alef"/>
                <a:sym typeface="Alef"/>
              </a:rPr>
              <a:t>, מטרות פוליטיות והגדרה עצמית</a:t>
            </a:r>
            <a:endParaRPr>
              <a:solidFill>
                <a:srgbClr val="0000FF"/>
              </a:solidFill>
              <a:latin typeface="Alef"/>
              <a:ea typeface="Alef"/>
              <a:cs typeface="Alef"/>
              <a:sym typeface="Alef"/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0250" y="1123175"/>
            <a:ext cx="5585526" cy="207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/>
        </p:nvSpPr>
        <p:spPr>
          <a:xfrm>
            <a:off x="25" y="2398800"/>
            <a:ext cx="9144000" cy="2757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B45F06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B45F06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B45F06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B45F06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B45F06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B45F06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w" sz="1800">
                <a:solidFill>
                  <a:srgbClr val="B45F06"/>
                </a:solidFill>
                <a:latin typeface="Alef"/>
                <a:ea typeface="Alef"/>
                <a:cs typeface="Alef"/>
                <a:sym typeface="Alef"/>
              </a:rPr>
              <a:t>היהודים בארץ דיברו </a:t>
            </a:r>
            <a:r>
              <a:rPr b="1" lang="iw" sz="1800">
                <a:solidFill>
                  <a:srgbClr val="0000FF"/>
                </a:solidFill>
                <a:latin typeface="Alef"/>
                <a:ea typeface="Alef"/>
                <a:cs typeface="Alef"/>
                <a:sym typeface="Alef"/>
              </a:rPr>
              <a:t>לדינו</a:t>
            </a:r>
            <a:r>
              <a:rPr b="1" lang="iw" sz="1800">
                <a:solidFill>
                  <a:srgbClr val="B45F06"/>
                </a:solidFill>
                <a:latin typeface="Alef"/>
                <a:ea typeface="Alef"/>
                <a:cs typeface="Alef"/>
                <a:sym typeface="Alef"/>
              </a:rPr>
              <a:t>, </a:t>
            </a:r>
            <a:r>
              <a:rPr b="1" lang="iw" sz="1800">
                <a:solidFill>
                  <a:srgbClr val="38761D"/>
                </a:solidFill>
                <a:latin typeface="Alef"/>
                <a:ea typeface="Alef"/>
                <a:cs typeface="Alef"/>
                <a:sym typeface="Alef"/>
              </a:rPr>
              <a:t>ערבית</a:t>
            </a:r>
            <a:r>
              <a:rPr b="1" lang="iw" sz="1800">
                <a:solidFill>
                  <a:srgbClr val="B45F06"/>
                </a:solidFill>
                <a:latin typeface="Alef"/>
                <a:ea typeface="Alef"/>
                <a:cs typeface="Alef"/>
                <a:sym typeface="Alef"/>
              </a:rPr>
              <a:t> </a:t>
            </a:r>
            <a:r>
              <a:rPr lang="iw" sz="1800">
                <a:solidFill>
                  <a:srgbClr val="B45F06"/>
                </a:solidFill>
                <a:latin typeface="Alef"/>
                <a:ea typeface="Alef"/>
                <a:cs typeface="Alef"/>
                <a:sym typeface="Alef"/>
              </a:rPr>
              <a:t>(ספרד)</a:t>
            </a:r>
            <a:r>
              <a:rPr b="1" lang="iw" sz="1800">
                <a:solidFill>
                  <a:srgbClr val="B45F06"/>
                </a:solidFill>
                <a:latin typeface="Alef"/>
                <a:ea typeface="Alef"/>
                <a:cs typeface="Alef"/>
                <a:sym typeface="Alef"/>
              </a:rPr>
              <a:t> </a:t>
            </a:r>
            <a:r>
              <a:rPr b="1" lang="iw" sz="1800">
                <a:solidFill>
                  <a:schemeClr val="accent1"/>
                </a:solidFill>
                <a:latin typeface="Alef"/>
                <a:ea typeface="Alef"/>
                <a:cs typeface="Alef"/>
                <a:sym typeface="Alef"/>
              </a:rPr>
              <a:t>ויידיש</a:t>
            </a:r>
            <a:r>
              <a:rPr b="1" lang="iw" sz="1800">
                <a:solidFill>
                  <a:srgbClr val="B45F06"/>
                </a:solidFill>
                <a:latin typeface="Alef"/>
                <a:ea typeface="Alef"/>
                <a:cs typeface="Alef"/>
                <a:sym typeface="Alef"/>
              </a:rPr>
              <a:t> </a:t>
            </a:r>
            <a:r>
              <a:rPr lang="iw" sz="1800">
                <a:solidFill>
                  <a:srgbClr val="B45F06"/>
                </a:solidFill>
                <a:latin typeface="Alef"/>
                <a:ea typeface="Alef"/>
                <a:cs typeface="Alef"/>
                <a:sym typeface="Alef"/>
              </a:rPr>
              <a:t>(אשכנז)</a:t>
            </a:r>
            <a:endParaRPr sz="1800">
              <a:solidFill>
                <a:srgbClr val="B45F06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800">
                <a:solidFill>
                  <a:srgbClr val="B45F06"/>
                </a:solidFill>
                <a:latin typeface="Alef"/>
                <a:ea typeface="Alef"/>
                <a:cs typeface="Alef"/>
                <a:sym typeface="Alef"/>
              </a:rPr>
              <a:t>העברית נחשבה לשפת קודש: ללימוד ולתפילה בלבד עד...</a:t>
            </a:r>
            <a:endParaRPr b="1" sz="1800">
              <a:solidFill>
                <a:srgbClr val="B45F06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rgbClr val="B45F06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8"/>
          <p:cNvSpPr txBox="1"/>
          <p:nvPr>
            <p:ph idx="1" type="body"/>
          </p:nvPr>
        </p:nvSpPr>
        <p:spPr>
          <a:xfrm>
            <a:off x="691425" y="550275"/>
            <a:ext cx="6513900" cy="128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16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                      </a:t>
            </a:r>
            <a:r>
              <a:rPr lang="iw" sz="6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</a:t>
            </a:r>
            <a:r>
              <a:rPr lang="iw" sz="16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</a:t>
            </a:r>
            <a:r>
              <a:rPr b="1" lang="iw" sz="2400">
                <a:solidFill>
                  <a:srgbClr val="CC0000"/>
                </a:solidFill>
                <a:latin typeface="Alef"/>
                <a:ea typeface="Alef"/>
                <a:cs typeface="Alef"/>
                <a:sym typeface="Alef"/>
              </a:rPr>
              <a:t>בארץ</a:t>
            </a:r>
            <a:r>
              <a:rPr lang="iw" sz="16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, </a:t>
            </a:r>
            <a:r>
              <a:rPr lang="iw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בתחילת המאה ה-19, עוד </a:t>
            </a:r>
            <a:r>
              <a:rPr b="1" lang="iw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לפני חלוצי </a:t>
            </a:r>
            <a:endParaRPr b="1">
              <a:solidFill>
                <a:schemeClr val="dk1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                     1881-1904,</a:t>
            </a:r>
            <a:r>
              <a:rPr lang="iw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הגיעו לארץ אלפי יהודים ממרוקו (יוסף מויאל בונה השעון ביפו), אלג'יר, תימן, עיראק, כורדיסטן, בוכרה ופרס. </a:t>
            </a:r>
            <a:r>
              <a:rPr lang="iw">
                <a:latin typeface="Alef"/>
                <a:ea typeface="Alef"/>
                <a:cs typeface="Alef"/>
                <a:sym typeface="Alef"/>
              </a:rPr>
              <a:t>עליה אידיאולוגית-דתית: רבנים ומשפחות בעלות אמצעים.</a:t>
            </a:r>
            <a:endParaRPr/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9539" y="2138175"/>
            <a:ext cx="1945011" cy="144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4288" y="2138175"/>
            <a:ext cx="1824337" cy="144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3920" y="2138175"/>
            <a:ext cx="1600333" cy="144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8"/>
          <p:cNvSpPr txBox="1"/>
          <p:nvPr/>
        </p:nvSpPr>
        <p:spPr>
          <a:xfrm>
            <a:off x="497175" y="3541275"/>
            <a:ext cx="82548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w" sz="2000">
                <a:solidFill>
                  <a:srgbClr val="B45F06"/>
                </a:solidFill>
                <a:latin typeface="Alef"/>
                <a:ea typeface="Alef"/>
                <a:cs typeface="Alef"/>
                <a:sym typeface="Alef"/>
              </a:rPr>
              <a:t>היהודים התרכזו בעיקר בארבעת ערי הקודש: ירושלים, חברון, טבריה וצפת</a:t>
            </a:r>
            <a:endParaRPr sz="2000"/>
          </a:p>
        </p:txBody>
      </p:sp>
      <p:pic>
        <p:nvPicPr>
          <p:cNvPr id="112" name="Google Shape;112;p18"/>
          <p:cNvPicPr preferRelativeResize="0"/>
          <p:nvPr/>
        </p:nvPicPr>
        <p:blipFill rotWithShape="1">
          <a:blip r:embed="rId6">
            <a:alphaModFix/>
          </a:blip>
          <a:srcRect b="51924" l="3171" r="56991" t="5643"/>
          <a:stretch/>
        </p:blipFill>
        <p:spPr>
          <a:xfrm>
            <a:off x="6138475" y="371000"/>
            <a:ext cx="910025" cy="6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0299" y="2144625"/>
            <a:ext cx="2568701" cy="144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116650" y="1989300"/>
            <a:ext cx="8334600" cy="326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/>
              <a:t>                </a:t>
            </a:r>
            <a:r>
              <a:rPr lang="iw"/>
              <a:t>    </a:t>
            </a:r>
            <a:r>
              <a:rPr lang="iw">
                <a:solidFill>
                  <a:srgbClr val="FFFFFF"/>
                </a:solidFill>
              </a:rPr>
              <a:t> ירושלים</a:t>
            </a:r>
            <a:r>
              <a:rPr b="1" lang="iw"/>
              <a:t>                       חברון      טבריה</a:t>
            </a:r>
            <a:r>
              <a:rPr b="1" lang="iw">
                <a:solidFill>
                  <a:srgbClr val="666666"/>
                </a:solidFill>
              </a:rPr>
              <a:t> </a:t>
            </a:r>
            <a:r>
              <a:rPr b="1" lang="iw"/>
              <a:t>                                                                       צפת</a:t>
            </a:r>
            <a:endParaRPr b="1"/>
          </a:p>
        </p:txBody>
      </p:sp>
      <p:sp>
        <p:nvSpPr>
          <p:cNvPr id="115" name="Google Shape;115;p18"/>
          <p:cNvSpPr txBox="1"/>
          <p:nvPr/>
        </p:nvSpPr>
        <p:spPr>
          <a:xfrm>
            <a:off x="758000" y="3313350"/>
            <a:ext cx="2361000" cy="2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1000">
                <a:solidFill>
                  <a:srgbClr val="FFFFFF"/>
                </a:solidFill>
              </a:rPr>
              <a:t>רעידת האדמה בצפת 1837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116" name="Google Shape;116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19513" y="0"/>
            <a:ext cx="1295712" cy="128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idx="1" type="body"/>
          </p:nvPr>
        </p:nvSpPr>
        <p:spPr>
          <a:xfrm>
            <a:off x="387900" y="1017725"/>
            <a:ext cx="8520600" cy="309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3000">
                <a:latin typeface="Alef"/>
                <a:ea typeface="Alef"/>
                <a:cs typeface="Alef"/>
                <a:sym typeface="Alef"/>
              </a:rPr>
              <a:t>העליות הראשונות - בין 1881 עד 1914 </a:t>
            </a:r>
            <a:endParaRPr b="1" sz="3000"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3000">
                <a:latin typeface="Alef"/>
                <a:ea typeface="Alef"/>
                <a:cs typeface="Alef"/>
                <a:sym typeface="Alef"/>
              </a:rPr>
              <a:t>דגשים: התיישבות, כלכלה וחינוך</a:t>
            </a:r>
            <a:endParaRPr b="1" sz="3000"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pic>
        <p:nvPicPr>
          <p:cNvPr id="122" name="Google Shape;1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147075" y="1626625"/>
            <a:ext cx="2408800" cy="24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257905">
            <a:off x="3385250" y="1610075"/>
            <a:ext cx="2408800" cy="24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541222">
            <a:off x="7412675" y="3087825"/>
            <a:ext cx="1093299" cy="10932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/>
          <p:nvPr>
            <p:ph type="title"/>
          </p:nvPr>
        </p:nvSpPr>
        <p:spPr>
          <a:xfrm>
            <a:off x="329350" y="826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200">
                <a:solidFill>
                  <a:srgbClr val="CC0000"/>
                </a:solidFill>
              </a:rPr>
              <a:t>בארץ</a:t>
            </a:r>
            <a:r>
              <a:rPr lang="iw" sz="1600"/>
              <a:t> 400 אלף ערבים, 25 אלף יהודים. השולטת היא האימפריה הע'ותומנית</a:t>
            </a:r>
            <a:endParaRPr sz="1000"/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000000"/>
              </a:solidFill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000000"/>
              </a:solidFill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 sz="1600"/>
              <a:t> </a:t>
            </a:r>
            <a:endParaRPr sz="1600"/>
          </a:p>
        </p:txBody>
      </p:sp>
      <p:cxnSp>
        <p:nvCxnSpPr>
          <p:cNvPr id="126" name="Google Shape;126;p19"/>
          <p:cNvCxnSpPr/>
          <p:nvPr/>
        </p:nvCxnSpPr>
        <p:spPr>
          <a:xfrm>
            <a:off x="1015450" y="1081125"/>
            <a:ext cx="7148400" cy="0"/>
          </a:xfrm>
          <a:prstGeom prst="straightConnector1">
            <a:avLst/>
          </a:prstGeom>
          <a:noFill/>
          <a:ln cap="flat" cmpd="sng" w="3810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7" name="Google Shape;12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8125" y="1582150"/>
            <a:ext cx="2408800" cy="252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9"/>
          <p:cNvSpPr txBox="1"/>
          <p:nvPr/>
        </p:nvSpPr>
        <p:spPr>
          <a:xfrm rot="-144724">
            <a:off x="6033430" y="1942791"/>
            <a:ext cx="1561083" cy="14085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33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25,000 </a:t>
            </a:r>
            <a:r>
              <a:rPr lang="iw" sz="36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עולים</a:t>
            </a:r>
            <a:endParaRPr sz="3600">
              <a:solidFill>
                <a:schemeClr val="dk1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w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העלייה ה-2</a:t>
            </a:r>
            <a:endParaRPr b="1" sz="1200">
              <a:solidFill>
                <a:schemeClr val="dk1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iw" sz="12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רובם עוזבים בשל קשיי הסתגלות</a:t>
            </a:r>
            <a:endParaRPr b="1" sz="1200">
              <a:solidFill>
                <a:schemeClr val="dk1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Alef"/>
              <a:ea typeface="Alef"/>
              <a:cs typeface="Alef"/>
              <a:sym typeface="Alef"/>
            </a:endParaRPr>
          </a:p>
        </p:txBody>
      </p:sp>
      <p:sp>
        <p:nvSpPr>
          <p:cNvPr id="129" name="Google Shape;129;p19"/>
          <p:cNvSpPr txBox="1"/>
          <p:nvPr/>
        </p:nvSpPr>
        <p:spPr>
          <a:xfrm>
            <a:off x="3689963" y="1972575"/>
            <a:ext cx="1832700" cy="14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 sz="33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עולים </a:t>
            </a:r>
            <a:endParaRPr sz="3300">
              <a:solidFill>
                <a:schemeClr val="dk1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 sz="33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עם תודעה לאומית</a:t>
            </a:r>
            <a:endParaRPr>
              <a:latin typeface="Alef"/>
              <a:ea typeface="Alef"/>
              <a:cs typeface="Alef"/>
              <a:sym typeface="Alef"/>
            </a:endParaRPr>
          </a:p>
        </p:txBody>
      </p:sp>
      <p:sp>
        <p:nvSpPr>
          <p:cNvPr id="130" name="Google Shape;130;p19"/>
          <p:cNvSpPr txBox="1"/>
          <p:nvPr/>
        </p:nvSpPr>
        <p:spPr>
          <a:xfrm rot="153389">
            <a:off x="1435547" y="2077727"/>
            <a:ext cx="1863054" cy="140839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8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בירושלים </a:t>
            </a:r>
            <a:endParaRPr b="1" sz="1800">
              <a:solidFill>
                <a:schemeClr val="dk1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18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יציאה מהחומות,</a:t>
            </a:r>
            <a:endParaRPr sz="1800">
              <a:solidFill>
                <a:schemeClr val="dk1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8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צפת:</a:t>
            </a:r>
            <a:r>
              <a:rPr lang="iw" sz="18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 גיא אוני</a:t>
            </a:r>
            <a:endParaRPr sz="1800">
              <a:solidFill>
                <a:schemeClr val="dk1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18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הקמת </a:t>
            </a:r>
            <a:r>
              <a:rPr b="1" lang="iw" sz="18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פתח תקווה</a:t>
            </a:r>
            <a:endParaRPr b="1" sz="1800">
              <a:solidFill>
                <a:schemeClr val="dk1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Alef"/>
              <a:ea typeface="Alef"/>
              <a:cs typeface="Alef"/>
              <a:sym typeface="Ale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979925">
            <a:off x="6463113" y="2995487"/>
            <a:ext cx="1976774" cy="197677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 sz="1400"/>
              <a:t>התפתחות השפה העברית והתרבות העברית</a:t>
            </a:r>
            <a:endParaRPr sz="1400"/>
          </a:p>
        </p:txBody>
      </p:sp>
      <p:sp>
        <p:nvSpPr>
          <p:cNvPr id="137" name="Google Shape;137;p20"/>
          <p:cNvSpPr txBox="1"/>
          <p:nvPr>
            <p:ph idx="1" type="body"/>
          </p:nvPr>
        </p:nvSpPr>
        <p:spPr>
          <a:xfrm>
            <a:off x="387900" y="695275"/>
            <a:ext cx="8520600" cy="9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3000">
                <a:latin typeface="Alef"/>
                <a:ea typeface="Alef"/>
                <a:cs typeface="Alef"/>
                <a:sym typeface="Alef"/>
              </a:rPr>
              <a:t>המהפכה הלאומית היהודית-ציונית </a:t>
            </a:r>
            <a:endParaRPr b="1" sz="3000"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1000">
                <a:solidFill>
                  <a:schemeClr val="dk1"/>
                </a:solidFill>
              </a:rPr>
              <a:t>העולים החדשים אין ידע בחקלאות, העות'מאנים מקשים על הכניסה והשהייה בארץ, תנאים קשים: בעיקר אין כסף, תנאי האקלים קשים-פשוט חם, בדידות ניתוק וגעגועים, קשיי תעבורה ממקום למקום. העולים יושבים בעיקר בשלושה חלקים: 1. מישור החוף והשפלה, עמק יזרעאל והגליל. רבים חוזרים לאירופה או מהגרים לארה"ב.</a:t>
            </a:r>
            <a:endParaRPr sz="1000">
              <a:solidFill>
                <a:schemeClr val="dk1"/>
              </a:solidFill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cxnSp>
        <p:nvCxnSpPr>
          <p:cNvPr id="138" name="Google Shape;138;p20"/>
          <p:cNvCxnSpPr/>
          <p:nvPr/>
        </p:nvCxnSpPr>
        <p:spPr>
          <a:xfrm>
            <a:off x="1091650" y="1309725"/>
            <a:ext cx="7148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9" name="Google Shape;139;p20"/>
          <p:cNvPicPr preferRelativeResize="0"/>
          <p:nvPr/>
        </p:nvPicPr>
        <p:blipFill rotWithShape="1">
          <a:blip r:embed="rId4">
            <a:alphaModFix/>
          </a:blip>
          <a:srcRect b="4383" l="4470" r="4470" t="4099"/>
          <a:stretch/>
        </p:blipFill>
        <p:spPr>
          <a:xfrm rot="-122544">
            <a:off x="1197675" y="1755902"/>
            <a:ext cx="2341750" cy="235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8125" y="1658350"/>
            <a:ext cx="2408800" cy="24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5625" y="1626600"/>
            <a:ext cx="2252850" cy="22528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/>
        </p:nvSpPr>
        <p:spPr>
          <a:xfrm rot="-144724">
            <a:off x="6033430" y="2095191"/>
            <a:ext cx="1561083" cy="14085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w" sz="36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עבודה עברית</a:t>
            </a:r>
            <a:endParaRPr sz="3600">
              <a:solidFill>
                <a:schemeClr val="dk1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Alef"/>
              <a:ea typeface="Alef"/>
              <a:cs typeface="Alef"/>
              <a:sym typeface="Alef"/>
            </a:endParaRPr>
          </a:p>
        </p:txBody>
      </p:sp>
      <p:sp>
        <p:nvSpPr>
          <p:cNvPr id="143" name="Google Shape;143;p20"/>
          <p:cNvSpPr txBox="1"/>
          <p:nvPr/>
        </p:nvSpPr>
        <p:spPr>
          <a:xfrm>
            <a:off x="3885250" y="2048775"/>
            <a:ext cx="1561200" cy="14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 sz="36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קרקע</a:t>
            </a:r>
            <a:endParaRPr sz="3600">
              <a:solidFill>
                <a:schemeClr val="dk1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" sz="36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עברית</a:t>
            </a:r>
            <a:endParaRPr sz="3600">
              <a:solidFill>
                <a:schemeClr val="dk1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Alef"/>
              <a:ea typeface="Alef"/>
              <a:cs typeface="Alef"/>
              <a:sym typeface="Alef"/>
            </a:endParaRPr>
          </a:p>
        </p:txBody>
      </p:sp>
      <p:sp>
        <p:nvSpPr>
          <p:cNvPr id="144" name="Google Shape;144;p20"/>
          <p:cNvSpPr txBox="1"/>
          <p:nvPr/>
        </p:nvSpPr>
        <p:spPr>
          <a:xfrm>
            <a:off x="1511750" y="2304600"/>
            <a:ext cx="1561200" cy="14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36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שפה</a:t>
            </a:r>
            <a:endParaRPr sz="3600">
              <a:solidFill>
                <a:schemeClr val="dk1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36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עברית</a:t>
            </a:r>
            <a:endParaRPr sz="3600">
              <a:solidFill>
                <a:schemeClr val="dk1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latin typeface="Alef"/>
              <a:ea typeface="Alef"/>
              <a:cs typeface="Alef"/>
              <a:sym typeface="Alef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/>
          <p:nvPr>
            <p:ph type="title"/>
          </p:nvPr>
        </p:nvSpPr>
        <p:spPr>
          <a:xfrm>
            <a:off x="6313200" y="-164575"/>
            <a:ext cx="2671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9600">
                <a:solidFill>
                  <a:srgbClr val="B45F06"/>
                </a:solidFill>
                <a:latin typeface="Calibri"/>
                <a:ea typeface="Calibri"/>
                <a:cs typeface="Calibri"/>
                <a:sym typeface="Calibri"/>
              </a:rPr>
              <a:t>1881</a:t>
            </a:r>
            <a:r>
              <a:rPr b="1" lang="iw" sz="8400">
                <a:solidFill>
                  <a:srgbClr val="B45F0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8400">
              <a:solidFill>
                <a:srgbClr val="B45F0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1"/>
          <p:cNvSpPr txBox="1"/>
          <p:nvPr>
            <p:ph idx="1" type="body"/>
          </p:nvPr>
        </p:nvSpPr>
        <p:spPr>
          <a:xfrm>
            <a:off x="311700" y="238075"/>
            <a:ext cx="6001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" sz="24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מפרסם א. בן יהודה </a:t>
            </a:r>
            <a:r>
              <a:rPr b="1" lang="iw" sz="24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קול קורא </a:t>
            </a:r>
            <a:r>
              <a:rPr lang="iw" sz="2400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rPr>
              <a:t>להנהגת השפה העברית כשפת הוראה בבתי ספר בארץ ובחו"ל.</a:t>
            </a:r>
            <a:endParaRPr sz="2400">
              <a:solidFill>
                <a:schemeClr val="dk1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dk1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400">
                <a:solidFill>
                  <a:srgbClr val="274E13"/>
                </a:solidFill>
                <a:latin typeface="Alef"/>
                <a:ea typeface="Alef"/>
                <a:cs typeface="Alef"/>
                <a:sym typeface="Alef"/>
              </a:rPr>
              <a:t>– בן יהודה ואשתו דבורה עולים </a:t>
            </a:r>
            <a:r>
              <a:rPr b="1" lang="iw" sz="2400">
                <a:solidFill>
                  <a:srgbClr val="274E13"/>
                </a:solidFill>
                <a:latin typeface="Alef"/>
                <a:ea typeface="Alef"/>
                <a:cs typeface="Alef"/>
                <a:sym typeface="Alef"/>
              </a:rPr>
              <a:t>מליטא</a:t>
            </a:r>
            <a:r>
              <a:rPr b="1" lang="iw" sz="2400">
                <a:solidFill>
                  <a:srgbClr val="274E13"/>
                </a:solidFill>
                <a:latin typeface="Alef"/>
                <a:ea typeface="Alef"/>
                <a:cs typeface="Alef"/>
                <a:sym typeface="Alef"/>
              </a:rPr>
              <a:t> לארץ.</a:t>
            </a:r>
            <a:endParaRPr b="1" sz="2400">
              <a:solidFill>
                <a:srgbClr val="274E13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C00000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2400">
                <a:solidFill>
                  <a:srgbClr val="C00000"/>
                </a:solidFill>
                <a:latin typeface="Alef"/>
                <a:ea typeface="Alef"/>
                <a:cs typeface="Alef"/>
                <a:sym typeface="Alef"/>
              </a:rPr>
              <a:t>- בן יהודה הקפיד על דיבור עברית גם בביתו </a:t>
            </a:r>
            <a:endParaRPr b="1" sz="2400">
              <a:solidFill>
                <a:srgbClr val="C00000"/>
              </a:solidFill>
              <a:latin typeface="Alef"/>
              <a:ea typeface="Alef"/>
              <a:cs typeface="Alef"/>
              <a:sym typeface="Alef"/>
            </a:endParaRPr>
          </a:p>
          <a:p>
            <a:pPr indent="0" lvl="0" marL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w" sz="1400">
                <a:solidFill>
                  <a:srgbClr val="C00000"/>
                </a:solidFill>
                <a:latin typeface="Alef"/>
                <a:ea typeface="Alef"/>
                <a:cs typeface="Alef"/>
                <a:sym typeface="Alef"/>
              </a:rPr>
              <a:t>מיד עם עלייתם מייסד אליעזר בן יהודה יחד עם הרב פינס את "תחיית ישראל" במטרה להפוך את העברית לשפת דיבור יומיומית.</a:t>
            </a:r>
            <a:endParaRPr/>
          </a:p>
        </p:txBody>
      </p:sp>
      <p:pic>
        <p:nvPicPr>
          <p:cNvPr id="151" name="Google Shape;15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3000" y="1103300"/>
            <a:ext cx="2329300" cy="322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1"/>
          <p:cNvSpPr txBox="1"/>
          <p:nvPr>
            <p:ph idx="1" type="body"/>
          </p:nvPr>
        </p:nvSpPr>
        <p:spPr>
          <a:xfrm>
            <a:off x="1129175" y="3853125"/>
            <a:ext cx="3964800" cy="82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" sz="1400"/>
              <a:t>"</a:t>
            </a:r>
            <a:r>
              <a:rPr lang="iw" sz="1400">
                <a:solidFill>
                  <a:srgbClr val="636363"/>
                </a:solidFill>
              </a:rPr>
              <a:t>שלושה דברים חרותים באותיות של אש על דגל הלאומיות:</a:t>
            </a:r>
            <a:r>
              <a:rPr b="1" lang="iw" sz="1400">
                <a:solidFill>
                  <a:srgbClr val="636363"/>
                </a:solidFill>
              </a:rPr>
              <a:t> ארץ, שפה לאומית, והשכלה לאומית</a:t>
            </a:r>
            <a:r>
              <a:rPr lang="iw" sz="1400">
                <a:solidFill>
                  <a:srgbClr val="636363"/>
                </a:solidFill>
              </a:rPr>
              <a:t>: ואיש כי יכחׁש באחד מהם כופר בעיקר (בכבוד) הלאומיות."</a:t>
            </a:r>
            <a:endParaRPr sz="1400"/>
          </a:p>
        </p:txBody>
      </p:sp>
      <p:pic>
        <p:nvPicPr>
          <p:cNvPr id="153" name="Google Shape;15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9900" y="3141849"/>
            <a:ext cx="1055550" cy="149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