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12190400"/>
  <p:notesSz cx="6858000" cy="9144000"/>
  <p:embeddedFontLst>
    <p:embeddedFont>
      <p:font typeface="Varela Round"/>
      <p:regular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VarelaRound-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A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 name="Google Shape;59;p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1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1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1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7f47c8884f_0_0:notes"/>
          <p:cNvSpPr/>
          <p:nvPr>
            <p:ph idx="2" type="sldImg"/>
          </p:nvPr>
        </p:nvSpPr>
        <p:spPr>
          <a:xfrm>
            <a:off x="382588" y="685800"/>
            <a:ext cx="60927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7f47c8884f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g7f47c8884f_0_0:notes"/>
          <p:cNvSpPr txBox="1"/>
          <p:nvPr>
            <p:ph idx="12" type="sldNum"/>
          </p:nvPr>
        </p:nvSpPr>
        <p:spPr>
          <a:xfrm>
            <a:off x="1588" y="8685213"/>
            <a:ext cx="2971800" cy="4572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AE"/>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71d9ce19ea_1_0:notes"/>
          <p:cNvSpPr/>
          <p:nvPr>
            <p:ph idx="2" type="sldImg"/>
          </p:nvPr>
        </p:nvSpPr>
        <p:spPr>
          <a:xfrm>
            <a:off x="382588" y="685800"/>
            <a:ext cx="60927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71d9ce19ea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g71d9ce19ea_1_0:notes"/>
          <p:cNvSpPr txBox="1"/>
          <p:nvPr>
            <p:ph idx="12" type="sldNum"/>
          </p:nvPr>
        </p:nvSpPr>
        <p:spPr>
          <a:xfrm>
            <a:off x="1588" y="8685213"/>
            <a:ext cx="2971800" cy="4572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AE"/>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 name="Google Shape;6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71d9ce19ea_1_7:notes"/>
          <p:cNvSpPr/>
          <p:nvPr>
            <p:ph idx="2" type="sldImg"/>
          </p:nvPr>
        </p:nvSpPr>
        <p:spPr>
          <a:xfrm>
            <a:off x="382588" y="685800"/>
            <a:ext cx="60927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71d9ce19ea_1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g71d9ce19ea_1_7:notes"/>
          <p:cNvSpPr txBox="1"/>
          <p:nvPr>
            <p:ph idx="12" type="sldNum"/>
          </p:nvPr>
        </p:nvSpPr>
        <p:spPr>
          <a:xfrm>
            <a:off x="1588" y="8685213"/>
            <a:ext cx="2971800" cy="4572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AE"/>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2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2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5" name="Google Shape;7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 name="Google Shape;8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 name="Google Shape;89;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90" name="Google Shape;90;p5:notes"/>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AE"/>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ער">
  <p:cSld name="שער">
    <p:spTree>
      <p:nvGrpSpPr>
        <p:cNvPr id="15" name="Shape 15"/>
        <p:cNvGrpSpPr/>
        <p:nvPr/>
      </p:nvGrpSpPr>
      <p:grpSpPr>
        <a:xfrm>
          <a:off x="0" y="0"/>
          <a:ext cx="0" cy="0"/>
          <a:chOff x="0" y="0"/>
          <a:chExt cx="0" cy="0"/>
        </a:xfrm>
      </p:grpSpPr>
      <p:sp>
        <p:nvSpPr>
          <p:cNvPr id="16" name="Google Shape;16;p2"/>
          <p:cNvSpPr txBox="1"/>
          <p:nvPr>
            <p:ph type="ctrTitle"/>
          </p:nvPr>
        </p:nvSpPr>
        <p:spPr>
          <a:xfrm>
            <a:off x="914281" y="2693988"/>
            <a:ext cx="10361851" cy="14700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rgbClr val="192A72"/>
              </a:buClr>
              <a:buSzPts val="6600"/>
              <a:buFont typeface="Varela Round"/>
              <a:buNone/>
              <a:defRPr b="1" i="0" sz="6600" u="none" cap="none" strike="noStrike">
                <a:solidFill>
                  <a:srgbClr val="192A72"/>
                </a:solidFill>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p:nvPr/>
        </p:nvSpPr>
        <p:spPr>
          <a:xfrm>
            <a:off x="-669982" y="6569428"/>
            <a:ext cx="2623619"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2"/>
          <p:cNvSpPr/>
          <p:nvPr/>
        </p:nvSpPr>
        <p:spPr>
          <a:xfrm>
            <a:off x="-1488616" y="6410587"/>
            <a:ext cx="3245977" cy="86423"/>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 name="Google Shape;19;p2"/>
          <p:cNvSpPr/>
          <p:nvPr/>
        </p:nvSpPr>
        <p:spPr>
          <a:xfrm>
            <a:off x="9985182" y="-439221"/>
            <a:ext cx="4205100"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 name="Google Shape;20;p2"/>
          <p:cNvSpPr/>
          <p:nvPr/>
        </p:nvSpPr>
        <p:spPr>
          <a:xfrm>
            <a:off x="8258395" y="6565100"/>
            <a:ext cx="4433637"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21" name="Google Shape;21;p2"/>
          <p:cNvPicPr preferRelativeResize="0"/>
          <p:nvPr/>
        </p:nvPicPr>
        <p:blipFill rotWithShape="1">
          <a:blip r:embed="rId2">
            <a:alphaModFix/>
          </a:blip>
          <a:srcRect b="26248" l="33058" r="33511" t="0"/>
          <a:stretch/>
        </p:blipFill>
        <p:spPr>
          <a:xfrm>
            <a:off x="5444576" y="369916"/>
            <a:ext cx="1301261" cy="159743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ם השיעור">
  <p:cSld name="שם השיעור">
    <p:spTree>
      <p:nvGrpSpPr>
        <p:cNvPr id="22" name="Shape 22"/>
        <p:cNvGrpSpPr/>
        <p:nvPr/>
      </p:nvGrpSpPr>
      <p:grpSpPr>
        <a:xfrm>
          <a:off x="0" y="0"/>
          <a:ext cx="0" cy="0"/>
          <a:chOff x="0" y="0"/>
          <a:chExt cx="0" cy="0"/>
        </a:xfrm>
      </p:grpSpPr>
      <p:sp>
        <p:nvSpPr>
          <p:cNvPr id="23" name="Google Shape;23;p3"/>
          <p:cNvSpPr/>
          <p:nvPr/>
        </p:nvSpPr>
        <p:spPr>
          <a:xfrm>
            <a:off x="212915" y="1396869"/>
            <a:ext cx="13175666"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0" i="0" lang="ar-AE" sz="1800" u="none" cap="none" strike="noStrike">
                <a:solidFill>
                  <a:schemeClr val="lt1"/>
                </a:solidFill>
                <a:latin typeface="Calibri"/>
                <a:ea typeface="Calibri"/>
                <a:cs typeface="Calibri"/>
                <a:sym typeface="Calibri"/>
              </a:rPr>
              <a:t>  </a:t>
            </a:r>
            <a:endParaRPr/>
          </a:p>
        </p:txBody>
      </p:sp>
      <p:sp>
        <p:nvSpPr>
          <p:cNvPr id="24" name="Google Shape;24;p3"/>
          <p:cNvSpPr txBox="1"/>
          <p:nvPr>
            <p:ph type="ctrTitle"/>
          </p:nvPr>
        </p:nvSpPr>
        <p:spPr>
          <a:xfrm>
            <a:off x="738940" y="1640910"/>
            <a:ext cx="10871177" cy="1260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6600"/>
              <a:buFont typeface="Varela Round"/>
              <a:buNone/>
              <a:defRPr b="1" sz="6600">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p:nvPr/>
        </p:nvSpPr>
        <p:spPr>
          <a:xfrm>
            <a:off x="7328995" y="6579191"/>
            <a:ext cx="5333172"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3"/>
          <p:cNvSpPr/>
          <p:nvPr/>
        </p:nvSpPr>
        <p:spPr>
          <a:xfrm>
            <a:off x="9499907" y="6294300"/>
            <a:ext cx="3049259"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3"/>
          <p:cNvSpPr/>
          <p:nvPr/>
        </p:nvSpPr>
        <p:spPr>
          <a:xfrm>
            <a:off x="9995581" y="-235260"/>
            <a:ext cx="276813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3"/>
          <p:cNvSpPr/>
          <p:nvPr/>
        </p:nvSpPr>
        <p:spPr>
          <a:xfrm>
            <a:off x="-501048" y="163632"/>
            <a:ext cx="1427924"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3"/>
          <p:cNvSpPr txBox="1"/>
          <p:nvPr>
            <p:ph idx="1" type="subTitle"/>
          </p:nvPr>
        </p:nvSpPr>
        <p:spPr>
          <a:xfrm>
            <a:off x="738117" y="2918492"/>
            <a:ext cx="10872000" cy="720000"/>
          </a:xfrm>
          <a:prstGeom prst="rect">
            <a:avLst/>
          </a:prstGeom>
          <a:noFill/>
          <a:ln>
            <a:noFill/>
          </a:ln>
        </p:spPr>
        <p:txBody>
          <a:bodyPr anchorCtr="0" anchor="t" bIns="36000" lIns="36000" spcFirstLastPara="1" rIns="36000" wrap="square" tIns="36000">
            <a:noAutofit/>
          </a:bodyPr>
          <a:lstStyle>
            <a:lvl1pPr lvl="0" rtl="1" algn="ctr">
              <a:lnSpc>
                <a:spcPct val="100000"/>
              </a:lnSpc>
              <a:spcBef>
                <a:spcPts val="0"/>
              </a:spcBef>
              <a:spcAft>
                <a:spcPts val="0"/>
              </a:spcAft>
              <a:buClr>
                <a:srgbClr val="002060"/>
              </a:buClr>
              <a:buSzPts val="2800"/>
              <a:buNone/>
              <a:defRPr b="1" sz="3600">
                <a:solidFill>
                  <a:srgbClr val="002060"/>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30" name="Google Shape;30;p3"/>
          <p:cNvSpPr txBox="1"/>
          <p:nvPr>
            <p:ph idx="2" type="body"/>
          </p:nvPr>
        </p:nvSpPr>
        <p:spPr>
          <a:xfrm>
            <a:off x="738117" y="3655832"/>
            <a:ext cx="10872000" cy="720000"/>
          </a:xfrm>
          <a:prstGeom prst="rect">
            <a:avLst/>
          </a:prstGeom>
          <a:noFill/>
          <a:ln>
            <a:noFill/>
          </a:ln>
        </p:spPr>
        <p:txBody>
          <a:bodyPr anchorCtr="0" anchor="t" bIns="45700" lIns="91425" spcFirstLastPara="1" rIns="91425" wrap="square" tIns="45700">
            <a:noAutofit/>
          </a:bodyPr>
          <a:lstStyle>
            <a:lvl1pPr indent="-228600" lvl="0" marL="457200" rtl="1" algn="ctr">
              <a:lnSpc>
                <a:spcPct val="100000"/>
              </a:lnSpc>
              <a:spcBef>
                <a:spcPts val="0"/>
              </a:spcBef>
              <a:spcAft>
                <a:spcPts val="0"/>
              </a:spcAft>
              <a:buClr>
                <a:srgbClr val="002060"/>
              </a:buClr>
              <a:buSzPts val="2800"/>
              <a:buFont typeface="Arial"/>
              <a:buNone/>
              <a:defRPr b="1" sz="2800">
                <a:solidFill>
                  <a:srgbClr val="002060"/>
                </a:solidFill>
                <a:latin typeface="Varela Round"/>
                <a:ea typeface="Varela Round"/>
                <a:cs typeface="Varela Round"/>
                <a:sym typeface="Varela Round"/>
              </a:defRPr>
            </a:lvl1pPr>
            <a:lvl2pPr indent="-228600" lvl="1" marL="914400" rtl="1" algn="ctr">
              <a:lnSpc>
                <a:spcPct val="100000"/>
              </a:lnSpc>
              <a:spcBef>
                <a:spcPts val="600"/>
              </a:spcBef>
              <a:spcAft>
                <a:spcPts val="0"/>
              </a:spcAft>
              <a:buClr>
                <a:srgbClr val="002060"/>
              </a:buClr>
              <a:buSzPts val="2800"/>
              <a:buFont typeface="Arial"/>
              <a:buNone/>
              <a:defRPr b="1" sz="32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כותרות ותוכן">
  <p:cSld name="2 כותרות ותוכן">
    <p:spTree>
      <p:nvGrpSpPr>
        <p:cNvPr id="31" name="Shape 31"/>
        <p:cNvGrpSpPr/>
        <p:nvPr/>
      </p:nvGrpSpPr>
      <p:grpSpPr>
        <a:xfrm>
          <a:off x="0" y="0"/>
          <a:ext cx="0" cy="0"/>
          <a:chOff x="0" y="0"/>
          <a:chExt cx="0" cy="0"/>
        </a:xfrm>
      </p:grpSpPr>
      <p:sp>
        <p:nvSpPr>
          <p:cNvPr id="32" name="Google Shape;32;p4"/>
          <p:cNvSpPr txBox="1"/>
          <p:nvPr>
            <p:ph type="title"/>
          </p:nvPr>
        </p:nvSpPr>
        <p:spPr>
          <a:xfrm>
            <a:off x="515206" y="213094"/>
            <a:ext cx="11160000"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800"/>
              <a:buFont typeface="Varela Round"/>
              <a:buNone/>
              <a:defRPr b="1" i="0" sz="4800" u="none" cap="none" strike="noStrike">
                <a:solidFill>
                  <a:srgbClr val="002060"/>
                </a:solidFill>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
          <p:cNvSpPr txBox="1"/>
          <p:nvPr>
            <p:ph idx="1" type="body"/>
          </p:nvPr>
        </p:nvSpPr>
        <p:spPr>
          <a:xfrm>
            <a:off x="515206" y="1185681"/>
            <a:ext cx="11159999" cy="540000"/>
          </a:xfrm>
          <a:prstGeom prst="rect">
            <a:avLst/>
          </a:prstGeom>
          <a:noFill/>
          <a:ln>
            <a:noFill/>
          </a:ln>
        </p:spPr>
        <p:txBody>
          <a:bodyPr anchorCtr="0" anchor="b" bIns="45700" lIns="91425" spcFirstLastPara="1" rIns="91425" wrap="square" tIns="45700">
            <a:noAutofit/>
          </a:bodyPr>
          <a:lstStyle>
            <a:lvl1pPr indent="-228600" lvl="0" marL="457200" rtl="1" algn="r">
              <a:spcBef>
                <a:spcPts val="640"/>
              </a:spcBef>
              <a:spcAft>
                <a:spcPts val="0"/>
              </a:spcAft>
              <a:buClr>
                <a:srgbClr val="0070C0"/>
              </a:buClr>
              <a:buSzPts val="3200"/>
              <a:buNone/>
              <a:defRPr b="1" sz="3200">
                <a:solidFill>
                  <a:srgbClr val="0070C0"/>
                </a:solidFill>
                <a:latin typeface="Varela Round"/>
                <a:ea typeface="Varela Round"/>
                <a:cs typeface="Varela Round"/>
                <a:sym typeface="Varela Round"/>
              </a:defRPr>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34" name="Google Shape;34;p4"/>
          <p:cNvSpPr txBox="1"/>
          <p:nvPr>
            <p:ph idx="2" type="body"/>
          </p:nvPr>
        </p:nvSpPr>
        <p:spPr>
          <a:xfrm>
            <a:off x="515206" y="1725681"/>
            <a:ext cx="11160000" cy="4152517"/>
          </a:xfrm>
          <a:prstGeom prst="rect">
            <a:avLst/>
          </a:prstGeom>
          <a:noFill/>
          <a:ln>
            <a:noFill/>
          </a:ln>
        </p:spPr>
        <p:txBody>
          <a:bodyPr anchorCtr="0" anchor="t" bIns="45700" lIns="91425" spcFirstLastPara="1" rIns="91425" wrap="square" tIns="45700">
            <a:no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spcBef>
                <a:spcPts val="60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35" name="Google Shape;35;p4"/>
          <p:cNvSpPr/>
          <p:nvPr/>
        </p:nvSpPr>
        <p:spPr>
          <a:xfrm>
            <a:off x="0" y="5878198"/>
            <a:ext cx="476557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36" name="Google Shape;36;p4"/>
          <p:cNvSpPr/>
          <p:nvPr/>
        </p:nvSpPr>
        <p:spPr>
          <a:xfrm>
            <a:off x="8666586" y="-110812"/>
            <a:ext cx="529942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37" name="Google Shape;37;p4"/>
          <p:cNvSpPr/>
          <p:nvPr/>
        </p:nvSpPr>
        <p:spPr>
          <a:xfrm>
            <a:off x="0" y="6306748"/>
            <a:ext cx="7723426"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פרק חדש">
  <p:cSld name="פרק חדש">
    <p:spTree>
      <p:nvGrpSpPr>
        <p:cNvPr id="38" name="Shape 38"/>
        <p:cNvGrpSpPr/>
        <p:nvPr/>
      </p:nvGrpSpPr>
      <p:grpSpPr>
        <a:xfrm>
          <a:off x="0" y="0"/>
          <a:ext cx="0" cy="0"/>
          <a:chOff x="0" y="0"/>
          <a:chExt cx="0" cy="0"/>
        </a:xfrm>
      </p:grpSpPr>
      <p:sp>
        <p:nvSpPr>
          <p:cNvPr id="39" name="Google Shape;39;p5"/>
          <p:cNvSpPr/>
          <p:nvPr/>
        </p:nvSpPr>
        <p:spPr>
          <a:xfrm>
            <a:off x="212915" y="1396869"/>
            <a:ext cx="13175666"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AE" sz="1800">
                <a:solidFill>
                  <a:schemeClr val="lt1"/>
                </a:solidFill>
                <a:latin typeface="Calibri"/>
                <a:ea typeface="Calibri"/>
                <a:cs typeface="Calibri"/>
                <a:sym typeface="Calibri"/>
              </a:rPr>
              <a:t>  </a:t>
            </a:r>
            <a:endParaRPr/>
          </a:p>
        </p:txBody>
      </p:sp>
      <p:sp>
        <p:nvSpPr>
          <p:cNvPr id="40" name="Google Shape;40;p5"/>
          <p:cNvSpPr txBox="1"/>
          <p:nvPr>
            <p:ph type="ctrTitle"/>
          </p:nvPr>
        </p:nvSpPr>
        <p:spPr>
          <a:xfrm>
            <a:off x="738940" y="1640910"/>
            <a:ext cx="10871177" cy="1260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6600"/>
              <a:buFont typeface="Varela Round"/>
              <a:buNone/>
              <a:defRPr b="1" sz="6600">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
          <p:cNvSpPr/>
          <p:nvPr/>
        </p:nvSpPr>
        <p:spPr>
          <a:xfrm>
            <a:off x="7328995" y="6579191"/>
            <a:ext cx="5333172"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 name="Google Shape;42;p5"/>
          <p:cNvSpPr/>
          <p:nvPr/>
        </p:nvSpPr>
        <p:spPr>
          <a:xfrm>
            <a:off x="9499907" y="6294300"/>
            <a:ext cx="3049259"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 name="Google Shape;43;p5"/>
          <p:cNvSpPr/>
          <p:nvPr/>
        </p:nvSpPr>
        <p:spPr>
          <a:xfrm>
            <a:off x="9995581" y="-235260"/>
            <a:ext cx="276813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 name="Google Shape;44;p5"/>
          <p:cNvSpPr/>
          <p:nvPr/>
        </p:nvSpPr>
        <p:spPr>
          <a:xfrm>
            <a:off x="-501048" y="163632"/>
            <a:ext cx="1427924"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5" name="Google Shape;45;p5"/>
          <p:cNvSpPr txBox="1"/>
          <p:nvPr>
            <p:ph idx="1" type="subTitle"/>
          </p:nvPr>
        </p:nvSpPr>
        <p:spPr>
          <a:xfrm>
            <a:off x="738117" y="2918493"/>
            <a:ext cx="10872000" cy="642090"/>
          </a:xfrm>
          <a:prstGeom prst="rect">
            <a:avLst/>
          </a:prstGeom>
          <a:noFill/>
          <a:ln>
            <a:noFill/>
          </a:ln>
        </p:spPr>
        <p:txBody>
          <a:bodyPr anchorCtr="0" anchor="t" bIns="36000" lIns="36000" spcFirstLastPara="1" rIns="36000" wrap="square" tIns="36000">
            <a:noAutofit/>
          </a:bodyPr>
          <a:lstStyle>
            <a:lvl1pPr lvl="0" rtl="1" algn="ctr">
              <a:lnSpc>
                <a:spcPct val="100000"/>
              </a:lnSpc>
              <a:spcBef>
                <a:spcPts val="0"/>
              </a:spcBef>
              <a:spcAft>
                <a:spcPts val="0"/>
              </a:spcAft>
              <a:buClr>
                <a:schemeClr val="dk1"/>
              </a:buClr>
              <a:buSzPts val="2800"/>
              <a:buNone/>
              <a:defRPr b="1" sz="3200">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46" name="Shape 46"/>
        <p:cNvGrpSpPr/>
        <p:nvPr/>
      </p:nvGrpSpPr>
      <p:grpSpPr>
        <a:xfrm>
          <a:off x="0" y="0"/>
          <a:ext cx="0" cy="0"/>
          <a:chOff x="0" y="0"/>
          <a:chExt cx="0" cy="0"/>
        </a:xfrm>
      </p:grpSpPr>
      <p:sp>
        <p:nvSpPr>
          <p:cNvPr id="47" name="Google Shape;47;p6"/>
          <p:cNvSpPr txBox="1"/>
          <p:nvPr>
            <p:ph type="title"/>
          </p:nvPr>
        </p:nvSpPr>
        <p:spPr>
          <a:xfrm>
            <a:off x="515206" y="213094"/>
            <a:ext cx="11160000" cy="720000"/>
          </a:xfrm>
          <a:prstGeom prst="rect">
            <a:avLst/>
          </a:prstGeom>
          <a:noFill/>
          <a:ln>
            <a:noFill/>
          </a:ln>
        </p:spPr>
        <p:txBody>
          <a:bodyPr anchorCtr="0" anchor="ctr" bIns="0" lIns="36000" spcFirstLastPara="1" rIns="36000" wrap="square" tIns="0">
            <a:noAutofit/>
          </a:bodyPr>
          <a:lstStyle>
            <a:lvl1pPr lvl="0" rtl="1" algn="ctr">
              <a:spcBef>
                <a:spcPts val="0"/>
              </a:spcBef>
              <a:spcAft>
                <a:spcPts val="0"/>
              </a:spcAft>
              <a:buClr>
                <a:srgbClr val="002060"/>
              </a:buClr>
              <a:buSzPts val="4800"/>
              <a:buFont typeface="Varela Round"/>
              <a:buNone/>
              <a:defRPr b="1" sz="4800">
                <a:solidFill>
                  <a:srgbClr val="002060"/>
                </a:solidFill>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6"/>
          <p:cNvSpPr txBox="1"/>
          <p:nvPr>
            <p:ph idx="1" type="body"/>
          </p:nvPr>
        </p:nvSpPr>
        <p:spPr>
          <a:xfrm>
            <a:off x="515206" y="1195757"/>
            <a:ext cx="11160000" cy="4680000"/>
          </a:xfrm>
          <a:prstGeom prst="rect">
            <a:avLst/>
          </a:prstGeom>
          <a:noFill/>
          <a:ln>
            <a:noFill/>
          </a:ln>
        </p:spPr>
        <p:txBody>
          <a:bodyPr anchorCtr="0" anchor="t" bIns="45700" lIns="91425" spcFirstLastPara="1" rIns="91425" wrap="square" tIns="45700">
            <a:noAutofit/>
          </a:bodyPr>
          <a:lstStyle>
            <a:lvl1pPr indent="-381000" lvl="0" marL="457200" rtl="1" algn="r">
              <a:lnSpc>
                <a:spcPct val="15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5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49" name="Google Shape;49;p6"/>
          <p:cNvSpPr/>
          <p:nvPr/>
        </p:nvSpPr>
        <p:spPr>
          <a:xfrm>
            <a:off x="0" y="5878198"/>
            <a:ext cx="476557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50" name="Google Shape;50;p6"/>
          <p:cNvSpPr/>
          <p:nvPr/>
        </p:nvSpPr>
        <p:spPr>
          <a:xfrm>
            <a:off x="8666586" y="-110812"/>
            <a:ext cx="529942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51" name="Google Shape;51;p6"/>
          <p:cNvSpPr/>
          <p:nvPr/>
        </p:nvSpPr>
        <p:spPr>
          <a:xfrm>
            <a:off x="0" y="6306748"/>
            <a:ext cx="7723426"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p:cSld name="כותרת בלבד">
    <p:spTree>
      <p:nvGrpSpPr>
        <p:cNvPr id="52" name="Shape 52"/>
        <p:cNvGrpSpPr/>
        <p:nvPr/>
      </p:nvGrpSpPr>
      <p:grpSpPr>
        <a:xfrm>
          <a:off x="0" y="0"/>
          <a:ext cx="0" cy="0"/>
          <a:chOff x="0" y="0"/>
          <a:chExt cx="0" cy="0"/>
        </a:xfrm>
      </p:grpSpPr>
      <p:sp>
        <p:nvSpPr>
          <p:cNvPr id="53" name="Google Shape;53;p7"/>
          <p:cNvSpPr txBox="1"/>
          <p:nvPr>
            <p:ph type="title"/>
          </p:nvPr>
        </p:nvSpPr>
        <p:spPr>
          <a:xfrm>
            <a:off x="515206" y="213094"/>
            <a:ext cx="11160000" cy="720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rgbClr val="002060"/>
              </a:buClr>
              <a:buSzPts val="4800"/>
              <a:buFont typeface="Varela Round"/>
              <a:buNone/>
              <a:defRPr b="1" i="0" sz="4800" u="none" cap="none" strike="noStrike">
                <a:solidFill>
                  <a:srgbClr val="002060"/>
                </a:solidFill>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p:nvPr/>
        </p:nvSpPr>
        <p:spPr>
          <a:xfrm>
            <a:off x="0" y="5878198"/>
            <a:ext cx="476557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55" name="Google Shape;55;p7"/>
          <p:cNvSpPr/>
          <p:nvPr/>
        </p:nvSpPr>
        <p:spPr>
          <a:xfrm>
            <a:off x="8666586" y="-110812"/>
            <a:ext cx="529942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
        <p:nvSpPr>
          <p:cNvPr id="56" name="Google Shape;56;p7"/>
          <p:cNvSpPr/>
          <p:nvPr/>
        </p:nvSpPr>
        <p:spPr>
          <a:xfrm>
            <a:off x="0" y="6306748"/>
            <a:ext cx="7723426"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Varela Round"/>
              <a:ea typeface="Varela Round"/>
              <a:cs typeface="Varela Round"/>
              <a:sym typeface="Varela Roun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09521" y="1600201"/>
            <a:ext cx="10971372" cy="4525963"/>
          </a:xfrm>
          <a:prstGeom prst="rect">
            <a:avLst/>
          </a:prstGeom>
          <a:noFill/>
          <a:ln>
            <a:noFill/>
          </a:ln>
        </p:spPr>
        <p:txBody>
          <a:bodyPr anchorCtr="0" anchor="t" bIns="45700" lIns="91425" spcFirstLastPara="1" rIns="91425" wrap="square" tIns="45700">
            <a:no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A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youtube.com/watch?v=cdGDibYWdU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jpg"/><Relationship Id="rId4" Type="http://schemas.openxmlformats.org/officeDocument/2006/relationships/hyperlink" Target="https://ar.wikipedia.org/wiki/%D9%85%D8%B9%D8%B1%D9%83%D8%A9_%D8%B9%D9%86%D8%AC%D8%B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PVFUHioAq0k&amp;t=1s"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www.youtube.com/watch?v=OhXZwhS4eIg" TargetMode="Externa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8"/>
          <p:cNvSpPr txBox="1"/>
          <p:nvPr>
            <p:ph type="ctrTitle"/>
          </p:nvPr>
        </p:nvSpPr>
        <p:spPr>
          <a:xfrm>
            <a:off x="914281" y="2693988"/>
            <a:ext cx="10361851" cy="1470025"/>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192A72"/>
              </a:buClr>
              <a:buSzPts val="6600"/>
              <a:buFont typeface="Varela Round"/>
              <a:buNone/>
            </a:pPr>
            <a:r>
              <a:rPr lang="ar-AE"/>
              <a:t>מערכת שידורים לאומית</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ph idx="1" type="subTitle"/>
          </p:nvPr>
        </p:nvSpPr>
        <p:spPr>
          <a:xfrm>
            <a:off x="659206" y="400376"/>
            <a:ext cx="10872000" cy="642090"/>
          </a:xfrm>
          <a:prstGeom prst="rect">
            <a:avLst/>
          </a:prstGeom>
          <a:noFill/>
          <a:ln>
            <a:noFill/>
          </a:ln>
        </p:spPr>
        <p:txBody>
          <a:bodyPr anchorCtr="0" anchor="t" bIns="36000" lIns="36000" spcFirstLastPara="1" rIns="36000" wrap="square" tIns="36000">
            <a:noAutofit/>
          </a:bodyPr>
          <a:lstStyle/>
          <a:p>
            <a:pPr indent="-342900" lvl="0" marL="342900" rtl="1" algn="ctr">
              <a:lnSpc>
                <a:spcPct val="100000"/>
              </a:lnSpc>
              <a:spcBef>
                <a:spcPts val="0"/>
              </a:spcBef>
              <a:spcAft>
                <a:spcPts val="600"/>
              </a:spcAft>
              <a:buClr>
                <a:schemeClr val="dk1"/>
              </a:buClr>
              <a:buSzPts val="2800"/>
              <a:buNone/>
            </a:pPr>
            <a:r>
              <a:rPr lang="ar-AE"/>
              <a:t>سؤال بجروت</a:t>
            </a:r>
            <a:endParaRPr/>
          </a:p>
        </p:txBody>
      </p:sp>
      <p:pic>
        <p:nvPicPr>
          <p:cNvPr id="121" name="Google Shape;121;p17"/>
          <p:cNvPicPr preferRelativeResize="0"/>
          <p:nvPr/>
        </p:nvPicPr>
        <p:blipFill rotWithShape="1">
          <a:blip r:embed="rId3">
            <a:alphaModFix/>
          </a:blip>
          <a:srcRect b="45022" l="29081" r="32605" t="31372"/>
          <a:stretch/>
        </p:blipFill>
        <p:spPr>
          <a:xfrm>
            <a:off x="1899139" y="1167619"/>
            <a:ext cx="8918916" cy="395302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8"/>
          <p:cNvSpPr txBox="1"/>
          <p:nvPr>
            <p:ph type="title"/>
          </p:nvPr>
        </p:nvSpPr>
        <p:spPr>
          <a:xfrm>
            <a:off x="515206" y="213094"/>
            <a:ext cx="11160000"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800"/>
              <a:buFont typeface="Varela Round"/>
              <a:buNone/>
            </a:pPr>
            <a:r>
              <a:rPr lang="ar-AE"/>
              <a:t>החלק השני</a:t>
            </a:r>
            <a:endParaRPr/>
          </a:p>
        </p:txBody>
      </p:sp>
      <p:sp>
        <p:nvSpPr>
          <p:cNvPr id="127" name="Google Shape;127;p18"/>
          <p:cNvSpPr txBox="1"/>
          <p:nvPr>
            <p:ph idx="1" type="body"/>
          </p:nvPr>
        </p:nvSpPr>
        <p:spPr>
          <a:xfrm>
            <a:off x="515206" y="1185681"/>
            <a:ext cx="9000000"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فخر الدين المعني الثاني </a:t>
            </a:r>
            <a:endParaRPr/>
          </a:p>
        </p:txBody>
      </p:sp>
      <p:sp>
        <p:nvSpPr>
          <p:cNvPr id="128" name="Google Shape;128;p18"/>
          <p:cNvSpPr/>
          <p:nvPr/>
        </p:nvSpPr>
        <p:spPr>
          <a:xfrm>
            <a:off x="3446586" y="1886416"/>
            <a:ext cx="7906042" cy="3360215"/>
          </a:xfrm>
          <a:prstGeom prst="rect">
            <a:avLst/>
          </a:prstGeom>
          <a:noFill/>
          <a:ln>
            <a:noFill/>
          </a:ln>
        </p:spPr>
        <p:txBody>
          <a:bodyPr anchorCtr="0" anchor="t" bIns="45700" lIns="91425" spcFirstLastPara="1" rIns="91425" wrap="square" tIns="45700">
            <a:noAutofit/>
          </a:bodyPr>
          <a:lstStyle/>
          <a:p>
            <a:pPr indent="0" lvl="0" marL="0" marR="0" rtl="1" algn="r">
              <a:lnSpc>
                <a:spcPct val="107000"/>
              </a:lnSpc>
              <a:spcBef>
                <a:spcPts val="0"/>
              </a:spcBef>
              <a:spcAft>
                <a:spcPts val="0"/>
              </a:spcAft>
              <a:buNone/>
            </a:pPr>
            <a:r>
              <a:rPr b="1" lang="ar-AE" sz="1800" u="sng">
                <a:solidFill>
                  <a:schemeClr val="dk1"/>
                </a:solidFill>
                <a:latin typeface="Calibri"/>
                <a:ea typeface="Calibri"/>
                <a:cs typeface="Calibri"/>
                <a:sym typeface="Calibri"/>
              </a:rPr>
              <a:t>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ولد الأمير في بلدة بعقلين سنة 1572</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بعد موت الأمير قرقماز قامت الست نسب بإخفاء ولديها فخر الدين الثاني ويونس في منطقة كسروان عند ال الخازن.</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بقي الأمير في المخبأ ستة سنوات حيث قام خاله باستدعائه وتسليمه امارة الشوف في لبنان وكان عمره 18 عاما.</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ساعده في الحكم خاله ووالدته الست نسب.</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أراد بناء دولة مستقلة عن العثمانيين وانشاء دولة لبنان الكبير.</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قام </a:t>
            </a:r>
            <a:r>
              <a:rPr b="1" lang="ar-AE" sz="1800">
                <a:solidFill>
                  <a:schemeClr val="dk1"/>
                </a:solidFill>
                <a:latin typeface="Calibri"/>
                <a:ea typeface="Calibri"/>
                <a:cs typeface="Calibri"/>
                <a:sym typeface="Calibri"/>
              </a:rPr>
              <a:t>بإصلاحات</a:t>
            </a:r>
            <a:r>
              <a:rPr b="1" lang="ar-AE" sz="1800">
                <a:solidFill>
                  <a:schemeClr val="dk1"/>
                </a:solidFill>
                <a:latin typeface="Calibri"/>
                <a:ea typeface="Calibri"/>
                <a:cs typeface="Calibri"/>
                <a:sym typeface="Calibri"/>
              </a:rPr>
              <a:t> شاملة في جميع المجالات.</a:t>
            </a:r>
            <a:endParaRPr b="1" sz="1800">
              <a:solidFill>
                <a:schemeClr val="dk1"/>
              </a:solidFill>
              <a:latin typeface="Calibri"/>
              <a:ea typeface="Calibri"/>
              <a:cs typeface="Calibri"/>
              <a:sym typeface="Calibri"/>
            </a:endParaRPr>
          </a:p>
        </p:txBody>
      </p:sp>
      <p:pic>
        <p:nvPicPr>
          <p:cNvPr id="129" name="Google Shape;129;p18"/>
          <p:cNvPicPr preferRelativeResize="0"/>
          <p:nvPr/>
        </p:nvPicPr>
        <p:blipFill rotWithShape="1">
          <a:blip r:embed="rId3">
            <a:alphaModFix/>
          </a:blip>
          <a:srcRect b="0" l="0" r="0" t="0"/>
          <a:stretch/>
        </p:blipFill>
        <p:spPr>
          <a:xfrm>
            <a:off x="670205" y="1341370"/>
            <a:ext cx="2381250" cy="3790950"/>
          </a:xfrm>
          <a:prstGeom prst="rect">
            <a:avLst/>
          </a:prstGeom>
          <a:noFill/>
          <a:ln>
            <a:noFill/>
          </a:ln>
        </p:spPr>
      </p:pic>
      <p:sp>
        <p:nvSpPr>
          <p:cNvPr id="130" name="Google Shape;130;p18"/>
          <p:cNvSpPr/>
          <p:nvPr/>
        </p:nvSpPr>
        <p:spPr>
          <a:xfrm>
            <a:off x="-243840" y="5246631"/>
            <a:ext cx="6092825" cy="64633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ar-AE" sz="1800">
                <a:solidFill>
                  <a:schemeClr val="dk1"/>
                </a:solidFill>
                <a:latin typeface="Calibri"/>
                <a:ea typeface="Calibri"/>
                <a:cs typeface="Calibri"/>
                <a:sym typeface="Calibri"/>
              </a:rPr>
              <a:t>https://www.marefa.org/images/thumb/d/d5/Fakhrpaint.jpg/250px-Fakhrpaint.jpg</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idx="1" type="body"/>
          </p:nvPr>
        </p:nvSpPr>
        <p:spPr>
          <a:xfrm>
            <a:off x="598634" y="439802"/>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سياسة فخر الدين مع الولاة المحليين</a:t>
            </a:r>
            <a:endParaRPr/>
          </a:p>
        </p:txBody>
      </p:sp>
      <p:sp>
        <p:nvSpPr>
          <p:cNvPr id="136" name="Google Shape;136;p19"/>
          <p:cNvSpPr txBox="1"/>
          <p:nvPr>
            <p:ph idx="2" type="body"/>
          </p:nvPr>
        </p:nvSpPr>
        <p:spPr>
          <a:xfrm>
            <a:off x="2461846" y="1209823"/>
            <a:ext cx="9296786" cy="3277771"/>
          </a:xfrm>
          <a:prstGeom prst="rect">
            <a:avLst/>
          </a:prstGeom>
          <a:solidFill>
            <a:schemeClr val="lt1"/>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273050" lvl="0" marL="342900" rtl="1" algn="r">
              <a:lnSpc>
                <a:spcPct val="107000"/>
              </a:lnSpc>
              <a:spcBef>
                <a:spcPts val="0"/>
              </a:spcBef>
              <a:spcAft>
                <a:spcPts val="0"/>
              </a:spcAft>
              <a:buClr>
                <a:srgbClr val="002060"/>
              </a:buClr>
              <a:buSzPts val="1100"/>
              <a:buNone/>
            </a:pPr>
            <a:r>
              <a:t/>
            </a:r>
            <a:endParaRPr sz="1100">
              <a:latin typeface="Calibri"/>
              <a:ea typeface="Calibri"/>
              <a:cs typeface="Calibri"/>
              <a:sym typeface="Calibri"/>
            </a:endParaRPr>
          </a:p>
          <a:p>
            <a:pPr indent="-342900" lvl="0" marL="342900" rtl="1" algn="r">
              <a:lnSpc>
                <a:spcPct val="107000"/>
              </a:lnSpc>
              <a:spcBef>
                <a:spcPts val="800"/>
              </a:spcBef>
              <a:spcAft>
                <a:spcPts val="0"/>
              </a:spcAft>
              <a:buClr>
                <a:srgbClr val="002060"/>
              </a:buClr>
              <a:buSzPts val="1800"/>
              <a:buChar char="•"/>
            </a:pPr>
            <a:r>
              <a:rPr b="1" lang="ar-AE" sz="1800">
                <a:latin typeface="Calibri"/>
                <a:ea typeface="Calibri"/>
                <a:cs typeface="Calibri"/>
                <a:sym typeface="Calibri"/>
              </a:rPr>
              <a:t>- تقرب من العثمانيين ودفع لهم الضرائب والهدايا والأموال.</a:t>
            </a:r>
            <a:endParaRPr b="1" sz="1800">
              <a:latin typeface="Calibri"/>
              <a:ea typeface="Calibri"/>
              <a:cs typeface="Calibri"/>
              <a:sym typeface="Calibri"/>
            </a:endParaRPr>
          </a:p>
          <a:p>
            <a:pPr indent="-342900" lvl="0" marL="342900" rtl="1" algn="r">
              <a:lnSpc>
                <a:spcPct val="107000"/>
              </a:lnSpc>
              <a:spcBef>
                <a:spcPts val="800"/>
              </a:spcBef>
              <a:spcAft>
                <a:spcPts val="0"/>
              </a:spcAft>
              <a:buClr>
                <a:srgbClr val="002060"/>
              </a:buClr>
              <a:buSzPts val="1800"/>
              <a:buChar char="•"/>
            </a:pPr>
            <a:r>
              <a:rPr b="1" lang="ar-AE" sz="1800">
                <a:latin typeface="Calibri"/>
                <a:ea typeface="Calibri"/>
                <a:cs typeface="Calibri"/>
                <a:sym typeface="Calibri"/>
              </a:rPr>
              <a:t>- تقرب من والي دمشق مراد باشا وحرضّه ضد اعدائه في لبنان متهما إياهم بالعصيان وعدم دفع الضرائب.</a:t>
            </a:r>
            <a:endParaRPr b="1" sz="1800">
              <a:latin typeface="Calibri"/>
              <a:ea typeface="Calibri"/>
              <a:cs typeface="Calibri"/>
              <a:sym typeface="Calibri"/>
            </a:endParaRPr>
          </a:p>
          <a:p>
            <a:pPr indent="-342900" lvl="0" marL="342900" rtl="1" algn="r">
              <a:lnSpc>
                <a:spcPct val="107000"/>
              </a:lnSpc>
              <a:spcBef>
                <a:spcPts val="800"/>
              </a:spcBef>
              <a:spcAft>
                <a:spcPts val="0"/>
              </a:spcAft>
              <a:buClr>
                <a:srgbClr val="002060"/>
              </a:buClr>
              <a:buSzPts val="1800"/>
              <a:buChar char="•"/>
            </a:pPr>
            <a:r>
              <a:rPr b="1" lang="ar-AE" sz="1800">
                <a:latin typeface="Calibri"/>
                <a:ea typeface="Calibri"/>
                <a:cs typeface="Calibri"/>
                <a:sym typeface="Calibri"/>
              </a:rPr>
              <a:t>- فقام والي دمشق بقتل علي الحرفوش ومنصور ابن فريخ وسيطر فخر الدين على مناطق حكمهما.</a:t>
            </a:r>
            <a:endParaRPr b="1" sz="1800">
              <a:latin typeface="Calibri"/>
              <a:ea typeface="Calibri"/>
              <a:cs typeface="Calibri"/>
              <a:sym typeface="Calibri"/>
            </a:endParaRPr>
          </a:p>
          <a:p>
            <a:pPr indent="-342900" lvl="0" marL="342900" rtl="1" algn="r">
              <a:lnSpc>
                <a:spcPct val="107000"/>
              </a:lnSpc>
              <a:spcBef>
                <a:spcPts val="800"/>
              </a:spcBef>
              <a:spcAft>
                <a:spcPts val="0"/>
              </a:spcAft>
              <a:buClr>
                <a:srgbClr val="002060"/>
              </a:buClr>
              <a:buSzPts val="1800"/>
              <a:buChar char="•"/>
            </a:pPr>
            <a:r>
              <a:rPr b="1" lang="ar-AE" sz="1800" u="sng">
                <a:latin typeface="Calibri"/>
                <a:ea typeface="Calibri"/>
                <a:cs typeface="Calibri"/>
                <a:sym typeface="Calibri"/>
              </a:rPr>
              <a:t>الأسباب التي دفعت الأمير فخر الدين الى القضاء على اعدائه</a:t>
            </a:r>
            <a:r>
              <a:rPr b="1" lang="ar-AE" sz="1800">
                <a:latin typeface="Calibri"/>
                <a:ea typeface="Calibri"/>
                <a:cs typeface="Calibri"/>
                <a:sym typeface="Calibri"/>
              </a:rPr>
              <a:t>:</a:t>
            </a:r>
            <a:endParaRPr b="1" sz="1800">
              <a:latin typeface="Calibri"/>
              <a:ea typeface="Calibri"/>
              <a:cs typeface="Calibri"/>
              <a:sym typeface="Calibri"/>
            </a:endParaRPr>
          </a:p>
          <a:p>
            <a:pPr indent="-228600" lvl="0" marL="457200" rtl="1" algn="r">
              <a:lnSpc>
                <a:spcPct val="107000"/>
              </a:lnSpc>
              <a:spcBef>
                <a:spcPts val="800"/>
              </a:spcBef>
              <a:spcAft>
                <a:spcPts val="0"/>
              </a:spcAft>
              <a:buClr>
                <a:srgbClr val="002060"/>
              </a:buClr>
              <a:buSzPts val="1800"/>
              <a:buChar char="•"/>
            </a:pPr>
            <a:r>
              <a:rPr b="1" lang="ar-AE" sz="1800">
                <a:latin typeface="Calibri"/>
                <a:ea typeface="Calibri"/>
                <a:cs typeface="Calibri"/>
                <a:sym typeface="Calibri"/>
              </a:rPr>
              <a:t>أراد فخر الدين الانتقام منهم بسبب مقتل والده، حيث قاموا بإرسال الوشايات ضد بلاد المعنيين.</a:t>
            </a:r>
            <a:endParaRPr b="1" sz="1800">
              <a:latin typeface="Calibri"/>
              <a:ea typeface="Calibri"/>
              <a:cs typeface="Calibri"/>
              <a:sym typeface="Calibri"/>
            </a:endParaRPr>
          </a:p>
          <a:p>
            <a:pPr indent="-228600" lvl="0" marL="457200" rtl="1" algn="r">
              <a:lnSpc>
                <a:spcPct val="107000"/>
              </a:lnSpc>
              <a:spcBef>
                <a:spcPts val="0"/>
              </a:spcBef>
              <a:spcAft>
                <a:spcPts val="0"/>
              </a:spcAft>
              <a:buClr>
                <a:srgbClr val="002060"/>
              </a:buClr>
              <a:buSzPts val="1800"/>
              <a:buChar char="•"/>
            </a:pPr>
            <a:r>
              <a:rPr b="1" lang="ar-AE" sz="1800">
                <a:latin typeface="Calibri"/>
                <a:ea typeface="Calibri"/>
                <a:cs typeface="Calibri"/>
                <a:sym typeface="Calibri"/>
              </a:rPr>
              <a:t>رغبة فخر الدين في توحيد لبنان وبناء لبنان الكبير.</a:t>
            </a:r>
            <a:endParaRPr b="1" sz="1800">
              <a:latin typeface="Calibri"/>
              <a:ea typeface="Calibri"/>
              <a:cs typeface="Calibri"/>
              <a:sym typeface="Calibri"/>
            </a:endParaRPr>
          </a:p>
          <a:p>
            <a:pPr indent="-228600" lvl="0" marL="342900" rtl="1" algn="r">
              <a:lnSpc>
                <a:spcPct val="107000"/>
              </a:lnSpc>
              <a:spcBef>
                <a:spcPts val="800"/>
              </a:spcBef>
              <a:spcAft>
                <a:spcPts val="0"/>
              </a:spcAft>
              <a:buClr>
                <a:srgbClr val="002060"/>
              </a:buClr>
              <a:buSzPts val="1800"/>
              <a:buNone/>
            </a:pPr>
            <a:r>
              <a:t/>
            </a:r>
            <a:endParaRPr sz="18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idx="1" type="body"/>
          </p:nvPr>
        </p:nvSpPr>
        <p:spPr>
          <a:xfrm>
            <a:off x="514227" y="915681"/>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فخر الدين ويوسف سيفا</a:t>
            </a:r>
            <a:endParaRPr/>
          </a:p>
          <a:p>
            <a:pPr indent="0" lvl="0" marL="0" rtl="1" algn="r">
              <a:spcBef>
                <a:spcPts val="640"/>
              </a:spcBef>
              <a:spcAft>
                <a:spcPts val="0"/>
              </a:spcAft>
              <a:buClr>
                <a:srgbClr val="0070C0"/>
              </a:buClr>
              <a:buSzPts val="3200"/>
              <a:buNone/>
            </a:pPr>
            <a:r>
              <a:t/>
            </a:r>
            <a:endParaRPr/>
          </a:p>
        </p:txBody>
      </p:sp>
      <p:sp>
        <p:nvSpPr>
          <p:cNvPr id="142" name="Google Shape;142;p20"/>
          <p:cNvSpPr/>
          <p:nvPr/>
        </p:nvSpPr>
        <p:spPr>
          <a:xfrm>
            <a:off x="698325" y="1678000"/>
            <a:ext cx="3585900" cy="2862300"/>
          </a:xfrm>
          <a:prstGeom prst="wedgeRoundRectCallout">
            <a:avLst>
              <a:gd fmla="val -20833" name="adj1"/>
              <a:gd fmla="val 62500" name="adj2"/>
              <a:gd fmla="val 0" name="adj3"/>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AE" sz="1800" u="sng">
                <a:solidFill>
                  <a:schemeClr val="dk1"/>
                </a:solidFill>
                <a:latin typeface="Calibri"/>
                <a:ea typeface="Calibri"/>
                <a:cs typeface="Calibri"/>
                <a:sym typeface="Calibri"/>
              </a:rPr>
              <a:t>يوسف سيفا:</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زعيم ال سيفا</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من اشد أعداء فخر الدين المعني الثاني</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حاكم بلاد طرابلس وعكار</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هزم امام فخر الدين في عدة معارك أهمها معركة عنجر.</a:t>
            </a:r>
            <a:endParaRPr b="1" sz="1800">
              <a:solidFill>
                <a:schemeClr val="dk1"/>
              </a:solidFill>
              <a:latin typeface="Calibri"/>
              <a:ea typeface="Calibri"/>
              <a:cs typeface="Calibri"/>
              <a:sym typeface="Calibri"/>
            </a:endParaRPr>
          </a:p>
        </p:txBody>
      </p:sp>
      <p:sp>
        <p:nvSpPr>
          <p:cNvPr id="143" name="Google Shape;143;p20"/>
          <p:cNvSpPr/>
          <p:nvPr/>
        </p:nvSpPr>
        <p:spPr>
          <a:xfrm>
            <a:off x="5198000" y="916943"/>
            <a:ext cx="6792600" cy="4590300"/>
          </a:xfrm>
          <a:prstGeom prst="wedgeRoundRectCallout">
            <a:avLst>
              <a:gd fmla="val -20833" name="adj1"/>
              <a:gd fmla="val 62500" name="adj2"/>
              <a:gd fmla="val 0" name="adj3"/>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AE" sz="1800">
                <a:solidFill>
                  <a:schemeClr val="lt1"/>
                </a:solidFill>
                <a:latin typeface="Calibri"/>
                <a:ea typeface="Calibri"/>
                <a:cs typeface="Calibri"/>
                <a:sym typeface="Calibri"/>
              </a:rPr>
              <a:t>أسباب الصراع (الخلاف) بين فخر الدين ويوسف سيفا:</a:t>
            </a:r>
            <a:endParaRPr sz="1800">
              <a:solidFill>
                <a:schemeClr val="lt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أسباب الصراع (الخلاف) بين فخر الدين ويوسف سيفا:</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انتقام فخر الدين لمقتل والده حيث اتهمه يوسف سيفا في حادثة عكار، مما أدى الى مقتله.</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تخوف يوسف سيفا من ازدياد قوة فخر الدين بعد ان قضى على منصور ابن فريخ وعلي حرفوش وضم اليه مناطقهم</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rPr b="1" lang="ar-AE" sz="1800">
                <a:solidFill>
                  <a:schemeClr val="dk1"/>
                </a:solidFill>
                <a:latin typeface="Calibri"/>
                <a:ea typeface="Calibri"/>
                <a:cs typeface="Calibri"/>
                <a:sym typeface="Calibri"/>
              </a:rPr>
              <a:t>- تجدد الصراع القيسي اليمني في لبنان، حيث كان المعنيون من الحزب القيسي وال سيفا من الحزب اليمني.</a:t>
            </a:r>
            <a:endParaRPr b="1" sz="1800">
              <a:solidFill>
                <a:schemeClr val="dk1"/>
              </a:solidFill>
              <a:latin typeface="Calibri"/>
              <a:ea typeface="Calibri"/>
              <a:cs typeface="Calibri"/>
              <a:sym typeface="Calibri"/>
            </a:endParaRPr>
          </a:p>
          <a:p>
            <a:pPr indent="0" lvl="0" marL="0" marR="0" rtl="1" algn="r">
              <a:spcBef>
                <a:spcPts val="0"/>
              </a:spcBef>
              <a:spcAft>
                <a:spcPts val="0"/>
              </a:spcAft>
              <a:buNone/>
            </a:pPr>
            <a:r>
              <a:t/>
            </a:r>
            <a:endParaRPr sz="1800">
              <a:solidFill>
                <a:schemeClr val="lt1"/>
              </a:solidFill>
              <a:latin typeface="Calibri"/>
              <a:ea typeface="Calibri"/>
              <a:cs typeface="Calibri"/>
              <a:sym typeface="Calibri"/>
            </a:endParaRPr>
          </a:p>
          <a:p>
            <a:pPr indent="0" lvl="0" marL="0" marR="0" rtl="1" algn="r">
              <a:spcBef>
                <a:spcPts val="0"/>
              </a:spcBef>
              <a:spcAft>
                <a:spcPts val="0"/>
              </a:spcAft>
              <a:buNone/>
            </a:pPr>
            <a:r>
              <a:rPr lang="ar-AE" sz="1800">
                <a:solidFill>
                  <a:schemeClr val="lt1"/>
                </a:solidFill>
                <a:latin typeface="Calibri"/>
                <a:ea typeface="Calibri"/>
                <a:cs typeface="Calibri"/>
                <a:sym typeface="Calibri"/>
              </a:rPr>
              <a:t>تجدد الصراع القيسي اليمني في لبنان، حيث كان المعنيون من الحزب القيسي وال سيفا من الحزب اليمني.</a:t>
            </a: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p:nvPr/>
        </p:nvSpPr>
        <p:spPr>
          <a:xfrm>
            <a:off x="1038550" y="214875"/>
            <a:ext cx="10116900" cy="5274300"/>
          </a:xfrm>
          <a:prstGeom prst="wedgeEllipseCallout">
            <a:avLst>
              <a:gd fmla="val -20833" name="adj1"/>
              <a:gd fmla="val 625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1" algn="r">
              <a:lnSpc>
                <a:spcPct val="80000"/>
              </a:lnSpc>
              <a:spcBef>
                <a:spcPts val="0"/>
              </a:spcBef>
              <a:spcAft>
                <a:spcPts val="0"/>
              </a:spcAft>
              <a:buClr>
                <a:srgbClr val="002060"/>
              </a:buClr>
              <a:buSzPts val="1500"/>
              <a:buFont typeface="Arial"/>
              <a:buNone/>
            </a:pPr>
            <a:r>
              <a:t/>
            </a:r>
            <a:endParaRPr sz="1500">
              <a:solidFill>
                <a:srgbClr val="002060"/>
              </a:solidFill>
              <a:latin typeface="Varela Round"/>
              <a:ea typeface="Varela Round"/>
              <a:cs typeface="Varela Round"/>
              <a:sym typeface="Varela Round"/>
            </a:endParaRPr>
          </a:p>
          <a:p>
            <a:pPr indent="-400050" lvl="0" marL="342900" rtl="1" algn="r">
              <a:lnSpc>
                <a:spcPct val="80000"/>
              </a:lnSpc>
              <a:spcBef>
                <a:spcPts val="600"/>
              </a:spcBef>
              <a:spcAft>
                <a:spcPts val="0"/>
              </a:spcAft>
              <a:buClr>
                <a:srgbClr val="002060"/>
              </a:buClr>
              <a:buSzPts val="2400"/>
              <a:buChar char="•"/>
            </a:pPr>
            <a:r>
              <a:rPr b="1" lang="ar-AE" sz="2400" u="sng">
                <a:solidFill>
                  <a:srgbClr val="002060"/>
                </a:solidFill>
                <a:latin typeface="Varela Round"/>
                <a:ea typeface="Varela Round"/>
                <a:cs typeface="Varela Round"/>
                <a:sym typeface="Varela Round"/>
              </a:rPr>
              <a:t>موقف الدولة العثمانية من الخلاف بين فخر الدين ويوسف سيفا:</a:t>
            </a:r>
            <a:endParaRPr b="1" sz="2400">
              <a:solidFill>
                <a:srgbClr val="002060"/>
              </a:solidFill>
              <a:latin typeface="Varela Round"/>
              <a:ea typeface="Varela Round"/>
              <a:cs typeface="Varela Round"/>
              <a:sym typeface="Varela Round"/>
            </a:endParaRPr>
          </a:p>
          <a:p>
            <a:pPr indent="-400050" lvl="0" marL="342900" rtl="1" algn="r">
              <a:lnSpc>
                <a:spcPct val="80000"/>
              </a:lnSpc>
              <a:spcBef>
                <a:spcPts val="600"/>
              </a:spcBef>
              <a:spcAft>
                <a:spcPts val="0"/>
              </a:spcAft>
              <a:buClr>
                <a:srgbClr val="002060"/>
              </a:buClr>
              <a:buSzPts val="2400"/>
              <a:buChar char="•"/>
            </a:pPr>
            <a:r>
              <a:rPr b="1" lang="ar-AE" sz="2400">
                <a:solidFill>
                  <a:srgbClr val="002060"/>
                </a:solidFill>
                <a:latin typeface="Varela Round"/>
                <a:ea typeface="Varela Round"/>
                <a:cs typeface="Varela Round"/>
                <a:sym typeface="Varela Round"/>
              </a:rPr>
              <a:t>- كسب الأمير فخر الدين بعد عودته من أوروبا تأييد العثمانيين </a:t>
            </a:r>
            <a:endParaRPr b="1" sz="2400">
              <a:solidFill>
                <a:srgbClr val="002060"/>
              </a:solidFill>
              <a:latin typeface="Varela Round"/>
              <a:ea typeface="Varela Round"/>
              <a:cs typeface="Varela Round"/>
              <a:sym typeface="Varela Round"/>
            </a:endParaRPr>
          </a:p>
          <a:p>
            <a:pPr indent="-400050" lvl="0" marL="342900" rtl="1" algn="r">
              <a:lnSpc>
                <a:spcPct val="80000"/>
              </a:lnSpc>
              <a:spcBef>
                <a:spcPts val="600"/>
              </a:spcBef>
              <a:spcAft>
                <a:spcPts val="0"/>
              </a:spcAft>
              <a:buClr>
                <a:srgbClr val="002060"/>
              </a:buClr>
              <a:buSzPts val="2400"/>
              <a:buChar char="•"/>
            </a:pPr>
            <a:r>
              <a:rPr b="1" lang="ar-AE" sz="2400">
                <a:solidFill>
                  <a:srgbClr val="002060"/>
                </a:solidFill>
                <a:latin typeface="Varela Round"/>
                <a:ea typeface="Varela Round"/>
                <a:cs typeface="Varela Round"/>
                <a:sym typeface="Varela Round"/>
              </a:rPr>
              <a:t>- أرسل لهم الهدايا والأموال بسخاء</a:t>
            </a:r>
            <a:endParaRPr b="1" sz="2400">
              <a:solidFill>
                <a:srgbClr val="002060"/>
              </a:solidFill>
              <a:latin typeface="Varela Round"/>
              <a:ea typeface="Varela Round"/>
              <a:cs typeface="Varela Round"/>
              <a:sym typeface="Varela Round"/>
            </a:endParaRPr>
          </a:p>
          <a:p>
            <a:pPr indent="-400050" lvl="0" marL="342900" rtl="1" algn="r">
              <a:lnSpc>
                <a:spcPct val="80000"/>
              </a:lnSpc>
              <a:spcBef>
                <a:spcPts val="600"/>
              </a:spcBef>
              <a:spcAft>
                <a:spcPts val="0"/>
              </a:spcAft>
              <a:buClr>
                <a:srgbClr val="002060"/>
              </a:buClr>
              <a:buSzPts val="2400"/>
              <a:buChar char="•"/>
            </a:pPr>
            <a:r>
              <a:rPr b="1" lang="ar-AE" sz="2400">
                <a:solidFill>
                  <a:srgbClr val="002060"/>
                </a:solidFill>
                <a:latin typeface="Varela Round"/>
                <a:ea typeface="Varela Round"/>
                <a:cs typeface="Varela Round"/>
                <a:sym typeface="Varela Round"/>
              </a:rPr>
              <a:t>- زادت الثقة بينه وبين العثمانيين، مما جعل الحاكم العثماني يطلب من فخر الدين محاربة يوسف سيفا، لأنه كان على خلاف معهم فقام فخر الدين بمحاصرة يوسف سيفا الذي اضطر الى دفع الأموال التي خسرها المعنيون خلال حملة الحافظ باشا، وارسها فخر الدين الى إسطنبول.</a:t>
            </a:r>
            <a:endParaRPr b="1" sz="2400">
              <a:solidFill>
                <a:srgbClr val="002060"/>
              </a:solidFill>
              <a:latin typeface="Varela Round"/>
              <a:ea typeface="Varela Round"/>
              <a:cs typeface="Varela Round"/>
              <a:sym typeface="Varela Round"/>
            </a:endParaRPr>
          </a:p>
          <a:p>
            <a:pPr indent="-400050" lvl="0" marL="342900" rtl="1" algn="r">
              <a:lnSpc>
                <a:spcPct val="80000"/>
              </a:lnSpc>
              <a:spcBef>
                <a:spcPts val="600"/>
              </a:spcBef>
              <a:spcAft>
                <a:spcPts val="0"/>
              </a:spcAft>
              <a:buClr>
                <a:srgbClr val="002060"/>
              </a:buClr>
              <a:buSzPts val="2400"/>
              <a:buChar char="•"/>
            </a:pPr>
            <a:r>
              <a:rPr b="1" lang="ar-AE" sz="2400">
                <a:solidFill>
                  <a:srgbClr val="002060"/>
                </a:solidFill>
                <a:latin typeface="Varela Round"/>
                <a:ea typeface="Varela Round"/>
                <a:cs typeface="Varela Round"/>
                <a:sym typeface="Varela Round"/>
              </a:rPr>
              <a:t>- هذه العلاقة تغيرت عندما نقض والي الشام العثماني مصطفى الخناق وعده للمعنيين بإعطائهم امارة الحج، فوقعت بينهم </a:t>
            </a:r>
            <a:r>
              <a:rPr b="1" lang="ar-AE" sz="2400" u="sng">
                <a:solidFill>
                  <a:schemeClr val="hlink"/>
                </a:solidFill>
                <a:latin typeface="Varela Round"/>
                <a:ea typeface="Varela Round"/>
                <a:cs typeface="Varela Round"/>
                <a:sym typeface="Varela Round"/>
                <a:hlinkClick r:id="rId3"/>
              </a:rPr>
              <a:t>معركة عنجر، </a:t>
            </a:r>
            <a:r>
              <a:rPr b="1" lang="ar-AE" sz="2400">
                <a:solidFill>
                  <a:srgbClr val="002060"/>
                </a:solidFill>
                <a:latin typeface="Varela Round"/>
                <a:ea typeface="Varela Round"/>
                <a:cs typeface="Varela Round"/>
                <a:sym typeface="Varela Round"/>
              </a:rPr>
              <a:t>انتصر فيها فخر الدين واسر والي الشام، من ثم أكرمه وعفا عنه. من ثم تحسنت العلاقات بين فخرالدين والعثمانيين.</a:t>
            </a:r>
            <a:endParaRPr b="1" sz="2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id="154" name="Google Shape;154;p22"/>
          <p:cNvPicPr preferRelativeResize="0"/>
          <p:nvPr>
            <p:ph idx="2" type="body"/>
          </p:nvPr>
        </p:nvPicPr>
        <p:blipFill rotWithShape="1">
          <a:blip r:embed="rId3">
            <a:alphaModFix/>
          </a:blip>
          <a:srcRect b="0" l="0" r="0" t="0"/>
          <a:stretch/>
        </p:blipFill>
        <p:spPr>
          <a:xfrm>
            <a:off x="2307102" y="1290296"/>
            <a:ext cx="7162788" cy="3644900"/>
          </a:xfrm>
          <a:prstGeom prst="rect">
            <a:avLst/>
          </a:prstGeom>
          <a:noFill/>
          <a:ln>
            <a:noFill/>
          </a:ln>
        </p:spPr>
      </p:pic>
      <p:sp>
        <p:nvSpPr>
          <p:cNvPr id="155" name="Google Shape;155;p22"/>
          <p:cNvSpPr/>
          <p:nvPr/>
        </p:nvSpPr>
        <p:spPr>
          <a:xfrm>
            <a:off x="3345755" y="4935196"/>
            <a:ext cx="6092825" cy="1477328"/>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ar-AE" sz="1800" u="sng">
                <a:solidFill>
                  <a:schemeClr val="hlink"/>
                </a:solidFill>
                <a:latin typeface="Arial"/>
                <a:ea typeface="Arial"/>
                <a:cs typeface="Arial"/>
                <a:sym typeface="Arial"/>
                <a:hlinkClick r:id="rId4"/>
              </a:rPr>
              <a:t>معركة عنجر</a:t>
            </a:r>
            <a:r>
              <a:rPr lang="ar-AE" sz="1800">
                <a:solidFill>
                  <a:srgbClr val="222222"/>
                </a:solidFill>
                <a:latin typeface="Arial"/>
                <a:ea typeface="Arial"/>
                <a:cs typeface="Arial"/>
                <a:sym typeface="Arial"/>
              </a:rPr>
              <a:t> كما تخيلها أحد الرسامين الفرنسيين، ويبدو الأمير فخر الدين في اليمين على صهوة جواده.</a:t>
            </a:r>
            <a:endParaRPr/>
          </a:p>
          <a:p>
            <a:pPr indent="0" lvl="0" marL="0" marR="0" rtl="1" algn="r">
              <a:spcBef>
                <a:spcPts val="0"/>
              </a:spcBef>
              <a:spcAft>
                <a:spcPts val="0"/>
              </a:spcAft>
              <a:buNone/>
            </a:pPr>
            <a:r>
              <a:rPr lang="ar-AE" sz="1800">
                <a:solidFill>
                  <a:schemeClr val="dk1"/>
                </a:solidFill>
                <a:latin typeface="Calibri"/>
                <a:ea typeface="Calibri"/>
                <a:cs typeface="Calibri"/>
                <a:sym typeface="Calibri"/>
              </a:rPr>
              <a:t>https://upload.wikimedia.org/wikipedia/ar/2/2b/%D9%85%D8%B9%D8%B1%D9%83%D8%A9_%D8%B9%D9%86%D8%AC%D8%B1.jpg</a:t>
            </a: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3"/>
          <p:cNvSpPr txBox="1"/>
          <p:nvPr>
            <p:ph idx="1" type="body"/>
          </p:nvPr>
        </p:nvSpPr>
        <p:spPr>
          <a:xfrm>
            <a:off x="515206" y="889027"/>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فخر الدين والحافظ باشا</a:t>
            </a:r>
            <a:endParaRPr/>
          </a:p>
          <a:p>
            <a:pPr indent="0" lvl="0" marL="0" rtl="1" algn="r">
              <a:spcBef>
                <a:spcPts val="640"/>
              </a:spcBef>
              <a:spcAft>
                <a:spcPts val="0"/>
              </a:spcAft>
              <a:buClr>
                <a:srgbClr val="0070C0"/>
              </a:buClr>
              <a:buSzPts val="3200"/>
              <a:buNone/>
            </a:pPr>
            <a:r>
              <a:t/>
            </a:r>
            <a:endParaRPr/>
          </a:p>
        </p:txBody>
      </p:sp>
      <p:sp>
        <p:nvSpPr>
          <p:cNvPr id="161" name="Google Shape;161;p23"/>
          <p:cNvSpPr/>
          <p:nvPr>
            <p:ph idx="2" type="body"/>
          </p:nvPr>
        </p:nvSpPr>
        <p:spPr>
          <a:xfrm>
            <a:off x="7174523" y="1725681"/>
            <a:ext cx="4500683" cy="3260803"/>
          </a:xfrm>
          <a:prstGeom prst="roundRect">
            <a:avLst>
              <a:gd fmla="val 16667" name="adj"/>
            </a:avLst>
          </a:prstGeom>
          <a:solidFill>
            <a:schemeClr val="l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285750" lvl="1" marL="742950" rtl="1" algn="ctr">
              <a:lnSpc>
                <a:spcPct val="107000"/>
              </a:lnSpc>
              <a:spcBef>
                <a:spcPts val="0"/>
              </a:spcBef>
              <a:spcAft>
                <a:spcPts val="0"/>
              </a:spcAft>
              <a:buClr>
                <a:schemeClr val="dk1"/>
              </a:buClr>
              <a:buSzPts val="1800"/>
              <a:buChar char="–"/>
            </a:pPr>
            <a:r>
              <a:rPr b="1" lang="ar-AE" sz="1800" u="sng">
                <a:solidFill>
                  <a:schemeClr val="dk1"/>
                </a:solidFill>
                <a:latin typeface="Calibri"/>
                <a:ea typeface="Calibri"/>
                <a:cs typeface="Calibri"/>
                <a:sym typeface="Calibri"/>
              </a:rPr>
              <a:t>أسباب الخلاف:</a:t>
            </a:r>
            <a:endParaRPr b="1" sz="1800"/>
          </a:p>
          <a:p>
            <a:pPr indent="-342900" lvl="0" marL="342900" rtl="1" algn="ctr">
              <a:lnSpc>
                <a:spcPct val="107000"/>
              </a:lnSpc>
              <a:spcBef>
                <a:spcPts val="800"/>
              </a:spcBef>
              <a:spcAft>
                <a:spcPts val="0"/>
              </a:spcAft>
              <a:buClr>
                <a:schemeClr val="dk1"/>
              </a:buClr>
              <a:buSzPts val="1800"/>
              <a:buFont typeface="Calibri"/>
              <a:buAutoNum type="arabicPeriod"/>
            </a:pPr>
            <a:r>
              <a:rPr b="1" lang="ar-AE" sz="1800">
                <a:solidFill>
                  <a:schemeClr val="dk1"/>
                </a:solidFill>
                <a:latin typeface="Calibri"/>
                <a:ea typeface="Calibri"/>
                <a:cs typeface="Calibri"/>
                <a:sym typeface="Calibri"/>
              </a:rPr>
              <a:t>وقوف فخر الدين الى جانب أعداء الحافظ باشا مثل </a:t>
            </a:r>
            <a:r>
              <a:rPr b="1" lang="ar-AE" sz="1800">
                <a:solidFill>
                  <a:schemeClr val="dk1"/>
                </a:solidFill>
                <a:latin typeface="Calibri"/>
                <a:ea typeface="Calibri"/>
                <a:cs typeface="Calibri"/>
                <a:sym typeface="Calibri"/>
              </a:rPr>
              <a:t>أحمد</a:t>
            </a:r>
            <a:r>
              <a:rPr b="1" lang="ar-AE" sz="1800">
                <a:solidFill>
                  <a:schemeClr val="dk1"/>
                </a:solidFill>
                <a:latin typeface="Calibri"/>
                <a:ea typeface="Calibri"/>
                <a:cs typeface="Calibri"/>
                <a:sym typeface="Calibri"/>
              </a:rPr>
              <a:t> الشهابي.</a:t>
            </a:r>
            <a:endParaRPr b="1" sz="1800"/>
          </a:p>
          <a:p>
            <a:pPr indent="-342900" lvl="0" marL="342900" rtl="1" algn="ctr">
              <a:lnSpc>
                <a:spcPct val="107000"/>
              </a:lnSpc>
              <a:spcBef>
                <a:spcPts val="0"/>
              </a:spcBef>
              <a:spcAft>
                <a:spcPts val="0"/>
              </a:spcAft>
              <a:buClr>
                <a:schemeClr val="dk1"/>
              </a:buClr>
              <a:buSzPts val="1800"/>
              <a:buFont typeface="Calibri"/>
              <a:buAutoNum type="arabicPeriod"/>
            </a:pPr>
            <a:r>
              <a:rPr b="1" lang="ar-AE" sz="1800">
                <a:solidFill>
                  <a:schemeClr val="dk1"/>
                </a:solidFill>
                <a:latin typeface="Calibri"/>
                <a:ea typeface="Calibri"/>
                <a:cs typeface="Calibri"/>
                <a:sym typeface="Calibri"/>
              </a:rPr>
              <a:t>تحريض الحافظ باشا للعثمانيين ضد فخر الدين، بسبب علاقة فخر الدين مع الأوروبيين أعداء العثمانيين</a:t>
            </a:r>
            <a:endParaRPr b="1" sz="1800"/>
          </a:p>
          <a:p>
            <a:pPr indent="-342900" lvl="0" marL="342900" rtl="1" algn="ctr">
              <a:lnSpc>
                <a:spcPct val="107000"/>
              </a:lnSpc>
              <a:spcBef>
                <a:spcPts val="0"/>
              </a:spcBef>
              <a:spcAft>
                <a:spcPts val="0"/>
              </a:spcAft>
              <a:buClr>
                <a:schemeClr val="dk1"/>
              </a:buClr>
              <a:buSzPts val="1800"/>
              <a:buFont typeface="Calibri"/>
              <a:buAutoNum type="arabicPeriod"/>
            </a:pPr>
            <a:r>
              <a:rPr b="1" lang="ar-AE" sz="1800">
                <a:solidFill>
                  <a:schemeClr val="dk1"/>
                </a:solidFill>
                <a:latin typeface="Calibri"/>
                <a:ea typeface="Calibri"/>
                <a:cs typeface="Calibri"/>
                <a:sym typeface="Calibri"/>
              </a:rPr>
              <a:t>تعاظم قوة فخر الدين، حيث بنى جيش وقام ببناء القلاع </a:t>
            </a:r>
            <a:r>
              <a:rPr b="1" lang="ar-AE" sz="1800">
                <a:solidFill>
                  <a:schemeClr val="dk1"/>
                </a:solidFill>
                <a:latin typeface="Calibri"/>
                <a:ea typeface="Calibri"/>
                <a:cs typeface="Calibri"/>
                <a:sym typeface="Calibri"/>
              </a:rPr>
              <a:t>والأسوار</a:t>
            </a:r>
            <a:endParaRPr b="1" sz="1800"/>
          </a:p>
        </p:txBody>
      </p:sp>
      <p:sp>
        <p:nvSpPr>
          <p:cNvPr id="162" name="Google Shape;162;p23"/>
          <p:cNvSpPr/>
          <p:nvPr/>
        </p:nvSpPr>
        <p:spPr>
          <a:xfrm>
            <a:off x="923130" y="889027"/>
            <a:ext cx="5172075" cy="3790730"/>
          </a:xfrm>
          <a:prstGeom prst="roundRect">
            <a:avLst>
              <a:gd fmla="val 16667" name="adj"/>
            </a:avLst>
          </a:prstGeom>
          <a:solidFill>
            <a:schemeClr val="lt1"/>
          </a:solidFill>
          <a:ln cap="flat" cmpd="sng" w="762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7000"/>
              </a:lnSpc>
              <a:spcBef>
                <a:spcPts val="0"/>
              </a:spcBef>
              <a:spcAft>
                <a:spcPts val="0"/>
              </a:spcAft>
              <a:buNone/>
            </a:pPr>
            <a:r>
              <a:rPr b="1" lang="ar-AE" sz="1800" u="sng">
                <a:solidFill>
                  <a:schemeClr val="dk1"/>
                </a:solidFill>
                <a:latin typeface="Calibri"/>
                <a:ea typeface="Calibri"/>
                <a:cs typeface="Calibri"/>
                <a:sym typeface="Calibri"/>
              </a:rPr>
              <a:t>محاولات الحافظ باشا للقضاء على فخر الدين:</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 عمل الحافظ باشا في البداية الى استدراج الأمير فخر الدين للقضاء عليه، لكن الأمير فهم الخطة واخذ فترك البلاد متوجها الى إيطاليا.</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 الحافظ باشا دخل الى بلاد المعنيين مع جيش مكون من 50 ألف مقاتل وقام بسفك الدماء والنهب والحرق والدمار. وبعد تدخل الست نسب التي قدمت اليه محملة بالهدايا، أوقف هجومه وابقاها رهينة في دمشق.</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 عزل الحافظ باشا وأصدر قرار بالعفو عن الأمير فخر الدين وأطلق صراح الست نسب وعاد فخر الدين الى لبنان.</a:t>
            </a:r>
            <a:endParaRPr b="1" sz="18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4"/>
          <p:cNvSpPr txBox="1"/>
          <p:nvPr>
            <p:ph idx="1" type="body"/>
          </p:nvPr>
        </p:nvSpPr>
        <p:spPr>
          <a:xfrm>
            <a:off x="598634" y="439802"/>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رحيل فخر الدين المعني الثاني الى أوروبا</a:t>
            </a:r>
            <a:endParaRPr/>
          </a:p>
        </p:txBody>
      </p:sp>
      <p:sp>
        <p:nvSpPr>
          <p:cNvPr id="168" name="Google Shape;168;p24"/>
          <p:cNvSpPr/>
          <p:nvPr>
            <p:ph idx="2" type="body"/>
          </p:nvPr>
        </p:nvSpPr>
        <p:spPr>
          <a:xfrm>
            <a:off x="8298959" y="1576630"/>
            <a:ext cx="3459674" cy="3704740"/>
          </a:xfrm>
          <a:prstGeom prst="roundRect">
            <a:avLst>
              <a:gd fmla="val 16667" name="adj"/>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342900" lvl="0" marL="342900" rtl="1" algn="ctr">
              <a:lnSpc>
                <a:spcPct val="107000"/>
              </a:lnSpc>
              <a:spcBef>
                <a:spcPts val="0"/>
              </a:spcBef>
              <a:spcAft>
                <a:spcPts val="0"/>
              </a:spcAft>
              <a:buClr>
                <a:schemeClr val="dk1"/>
              </a:buClr>
              <a:buSzPts val="1800"/>
              <a:buChar char="•"/>
            </a:pPr>
            <a:r>
              <a:rPr b="1" lang="ar-AE" sz="1800" u="sng">
                <a:solidFill>
                  <a:schemeClr val="dk1"/>
                </a:solidFill>
                <a:latin typeface="Calibri"/>
                <a:ea typeface="Calibri"/>
                <a:cs typeface="Calibri"/>
                <a:sym typeface="Calibri"/>
              </a:rPr>
              <a:t>علاقة فخر الدين مع حاكم توسكانا(إيطاليا)</a:t>
            </a:r>
            <a:endParaRPr b="1" sz="1800" u="sng"/>
          </a:p>
          <a:p>
            <a:pPr indent="-342900" lvl="0" marL="342900" rtl="1" algn="ctr">
              <a:lnSpc>
                <a:spcPct val="107000"/>
              </a:lnSpc>
              <a:spcBef>
                <a:spcPts val="800"/>
              </a:spcBef>
              <a:spcAft>
                <a:spcPts val="0"/>
              </a:spcAft>
              <a:buClr>
                <a:schemeClr val="dk1"/>
              </a:buClr>
              <a:buSzPts val="1800"/>
              <a:buChar char="•"/>
            </a:pPr>
            <a:r>
              <a:rPr b="1" lang="ar-AE" sz="1800">
                <a:solidFill>
                  <a:schemeClr val="dk1"/>
                </a:solidFill>
                <a:latin typeface="Calibri"/>
                <a:ea typeface="Calibri"/>
                <a:cs typeface="Calibri"/>
                <a:sym typeface="Calibri"/>
              </a:rPr>
              <a:t>- وصل وفد من توسكانا الى لبنان وعقد مع الأمير معاهدة عسكرية سرية تضمنت وقوف امير توسكانا الى جانب فخر الدين ضد اعدائه وتقديم المساعدة الاقتصادية له عن طريق تشجيع التجارة ووصول السفن من توسكانا الى لبنان، كما استعان فخر الدين </a:t>
            </a:r>
            <a:r>
              <a:rPr b="1" lang="ar-AE" sz="1800">
                <a:solidFill>
                  <a:schemeClr val="dk1"/>
                </a:solidFill>
                <a:latin typeface="Arial"/>
                <a:ea typeface="Arial"/>
                <a:cs typeface="Arial"/>
                <a:sym typeface="Arial"/>
              </a:rPr>
              <a:t>بالتسكانيين</a:t>
            </a:r>
            <a:r>
              <a:rPr b="1" lang="ar-AE" sz="1800">
                <a:solidFill>
                  <a:schemeClr val="dk1"/>
                </a:solidFill>
                <a:latin typeface="Calibri"/>
                <a:ea typeface="Calibri"/>
                <a:cs typeface="Calibri"/>
                <a:sym typeface="Calibri"/>
              </a:rPr>
              <a:t> في مجال البناء والعمران.</a:t>
            </a:r>
            <a:endParaRPr b="1" sz="1800"/>
          </a:p>
          <a:p>
            <a:pPr indent="-273050" lvl="0" marL="342900" rtl="1" algn="ctr">
              <a:lnSpc>
                <a:spcPct val="107000"/>
              </a:lnSpc>
              <a:spcBef>
                <a:spcPts val="800"/>
              </a:spcBef>
              <a:spcAft>
                <a:spcPts val="0"/>
              </a:spcAft>
              <a:buClr>
                <a:srgbClr val="002060"/>
              </a:buClr>
              <a:buSzPts val="1100"/>
              <a:buNone/>
            </a:pPr>
            <a:r>
              <a:t/>
            </a:r>
            <a:endParaRPr sz="1100"/>
          </a:p>
        </p:txBody>
      </p:sp>
      <p:sp>
        <p:nvSpPr>
          <p:cNvPr id="169" name="Google Shape;169;p24"/>
          <p:cNvSpPr/>
          <p:nvPr/>
        </p:nvSpPr>
        <p:spPr>
          <a:xfrm>
            <a:off x="1806904" y="239151"/>
            <a:ext cx="3962400" cy="3189850"/>
          </a:xfrm>
          <a:prstGeom prst="roundRect">
            <a:avLst>
              <a:gd fmla="val 16667" name="adj"/>
            </a:avLst>
          </a:prstGeom>
          <a:solidFill>
            <a:srgbClr val="FFFFFF"/>
          </a:solidFill>
          <a:ln cap="flat" cmpd="sng" w="57150">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lnSpc>
                <a:spcPct val="107000"/>
              </a:lnSpc>
              <a:spcBef>
                <a:spcPts val="0"/>
              </a:spcBef>
              <a:spcAft>
                <a:spcPts val="0"/>
              </a:spcAft>
              <a:buNone/>
            </a:pPr>
            <a:r>
              <a:rPr b="1" lang="ar-AE" sz="1800">
                <a:solidFill>
                  <a:schemeClr val="dk1"/>
                </a:solidFill>
                <a:latin typeface="Calibri"/>
                <a:ea typeface="Calibri"/>
                <a:cs typeface="Calibri"/>
                <a:sym typeface="Calibri"/>
              </a:rPr>
              <a:t>الهدف الأساسي (الغاية) من لجوء فخر الدين الى توسكانا في إيطاليا:</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تنظيم حملة عسكرية أوروبية لمساعدته ضد الحافظ باشا والدولة العثمانية.</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لكن فخر الدين لم يجد الحماس الكبير لدى الأوروبيين لتقديم المساعدة، فشعر فخر الدين بأنهم يستغلون وجوده لتهديد العثمانيين وشعر بفشله في تحقيق هدفه.</a:t>
            </a:r>
            <a:endParaRPr b="1" sz="18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800">
                <a:solidFill>
                  <a:schemeClr val="dk1"/>
                </a:solidFill>
                <a:latin typeface="Calibri"/>
                <a:ea typeface="Calibri"/>
                <a:cs typeface="Calibri"/>
                <a:sym typeface="Calibri"/>
              </a:rPr>
              <a:t>وبعد اصدار العفو عنه عاد الى لبنان</a:t>
            </a:r>
            <a:endParaRPr b="1" sz="1800">
              <a:solidFill>
                <a:schemeClr val="dk1"/>
              </a:solidFill>
              <a:latin typeface="Calibri"/>
              <a:ea typeface="Calibri"/>
              <a:cs typeface="Calibri"/>
              <a:sym typeface="Calibri"/>
            </a:endParaRPr>
          </a:p>
        </p:txBody>
      </p:sp>
      <p:sp>
        <p:nvSpPr>
          <p:cNvPr id="170" name="Google Shape;170;p24"/>
          <p:cNvSpPr/>
          <p:nvPr/>
        </p:nvSpPr>
        <p:spPr>
          <a:xfrm>
            <a:off x="2686929" y="3629651"/>
            <a:ext cx="5331655" cy="2989197"/>
          </a:xfrm>
          <a:prstGeom prst="roundRect">
            <a:avLst>
              <a:gd fmla="val 16667" name="adj"/>
            </a:avLst>
          </a:prstGeom>
          <a:solidFill>
            <a:srgbClr val="FFFFFF"/>
          </a:solidFill>
          <a:ln cap="flat" cmpd="sng" w="57150">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lnSpc>
                <a:spcPct val="107000"/>
              </a:lnSpc>
              <a:spcBef>
                <a:spcPts val="0"/>
              </a:spcBef>
              <a:spcAft>
                <a:spcPts val="0"/>
              </a:spcAft>
              <a:buNone/>
            </a:pPr>
            <a:r>
              <a:rPr b="1" lang="ar-AE" sz="1400">
                <a:solidFill>
                  <a:schemeClr val="dk1"/>
                </a:solidFill>
                <a:latin typeface="Calibri"/>
                <a:ea typeface="Calibri"/>
                <a:cs typeface="Calibri"/>
                <a:sym typeface="Calibri"/>
              </a:rPr>
              <a:t>استقبل فخر الدين بحفاوة في توسكانا:</a:t>
            </a:r>
            <a:endParaRPr b="1" sz="11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400">
                <a:solidFill>
                  <a:schemeClr val="dk1"/>
                </a:solidFill>
                <a:latin typeface="Calibri"/>
                <a:ea typeface="Calibri"/>
                <a:cs typeface="Calibri"/>
                <a:sym typeface="Calibri"/>
              </a:rPr>
              <a:t>- بسبب العلاقة المتينة بين الأمير فخر الدين والتسكانيين </a:t>
            </a:r>
            <a:endParaRPr b="1" sz="11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400">
                <a:solidFill>
                  <a:schemeClr val="dk1"/>
                </a:solidFill>
                <a:latin typeface="Calibri"/>
                <a:ea typeface="Calibri"/>
                <a:cs typeface="Calibri"/>
                <a:sym typeface="Calibri"/>
              </a:rPr>
              <a:t>- التبادل التجاري بين الجانبين، حيث عقدت معاهدة ودية تجارية بين الجانبين.</a:t>
            </a:r>
            <a:endParaRPr b="1" sz="11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400">
                <a:solidFill>
                  <a:schemeClr val="dk1"/>
                </a:solidFill>
                <a:latin typeface="Calibri"/>
                <a:ea typeface="Calibri"/>
                <a:cs typeface="Calibri"/>
                <a:sym typeface="Calibri"/>
              </a:rPr>
              <a:t>- محافظة الأمير فخر الدين على الرعاية المسيحيين في بلاده.</a:t>
            </a:r>
            <a:endParaRPr b="1" sz="1100">
              <a:solidFill>
                <a:schemeClr val="dk1"/>
              </a:solidFill>
              <a:latin typeface="Calibri"/>
              <a:ea typeface="Calibri"/>
              <a:cs typeface="Calibri"/>
              <a:sym typeface="Calibri"/>
            </a:endParaRPr>
          </a:p>
          <a:p>
            <a:pPr indent="0" lvl="0" marL="0" marR="0" rtl="1" algn="ctr">
              <a:lnSpc>
                <a:spcPct val="107000"/>
              </a:lnSpc>
              <a:spcBef>
                <a:spcPts val="800"/>
              </a:spcBef>
              <a:spcAft>
                <a:spcPts val="0"/>
              </a:spcAft>
              <a:buNone/>
            </a:pPr>
            <a:r>
              <a:rPr b="1" lang="ar-AE" sz="1400">
                <a:solidFill>
                  <a:schemeClr val="dk1"/>
                </a:solidFill>
                <a:latin typeface="Calibri"/>
                <a:ea typeface="Calibri"/>
                <a:cs typeface="Calibri"/>
                <a:sym typeface="Calibri"/>
              </a:rPr>
              <a:t>* استقبل الأمير فخر الدين المعني الثاني في توسكانا خير استقبال واقام هو ومن معه في قصور فلورنسا العاصمة، وخصص له معاش سنوي.</a:t>
            </a:r>
            <a:endParaRPr b="1" sz="11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idx="2" type="body"/>
          </p:nvPr>
        </p:nvSpPr>
        <p:spPr>
          <a:xfrm>
            <a:off x="515200" y="1746950"/>
            <a:ext cx="11267100" cy="3169500"/>
          </a:xfrm>
          <a:prstGeom prst="rect">
            <a:avLst/>
          </a:prstGeom>
          <a:noFill/>
          <a:ln>
            <a:noFill/>
          </a:ln>
        </p:spPr>
        <p:txBody>
          <a:bodyPr anchorCtr="0" anchor="t" bIns="45700" lIns="91425" spcFirstLastPara="1" rIns="91425" wrap="square" tIns="45700">
            <a:noAutofit/>
          </a:bodyPr>
          <a:lstStyle/>
          <a:p>
            <a:pPr indent="-403860" lvl="0" marL="342900" rtl="1" algn="r">
              <a:lnSpc>
                <a:spcPct val="80000"/>
              </a:lnSpc>
              <a:spcBef>
                <a:spcPts val="0"/>
              </a:spcBef>
              <a:spcAft>
                <a:spcPts val="0"/>
              </a:spcAft>
              <a:buClr>
                <a:srgbClr val="002060"/>
              </a:buClr>
              <a:buSzPts val="3000"/>
              <a:buChar char="•"/>
            </a:pPr>
            <a:r>
              <a:rPr b="1" lang="ar-AE" sz="3000" u="sng"/>
              <a:t>أسباب القضاء على فخر الدين:</a:t>
            </a:r>
            <a:endParaRPr b="1" sz="3000"/>
          </a:p>
          <a:p>
            <a:pPr indent="-403860" lvl="0" marL="342900" rtl="1" algn="r">
              <a:lnSpc>
                <a:spcPct val="80000"/>
              </a:lnSpc>
              <a:spcBef>
                <a:spcPts val="600"/>
              </a:spcBef>
              <a:spcAft>
                <a:spcPts val="0"/>
              </a:spcAft>
              <a:buClr>
                <a:srgbClr val="002060"/>
              </a:buClr>
              <a:buSzPts val="3000"/>
              <a:buChar char="•"/>
            </a:pPr>
            <a:r>
              <a:rPr b="1" lang="ar-AE" sz="3000"/>
              <a:t>انتشرت اشاعات بأن الأمير عقد اتفاقيات مع الأوروبيين للتآمر على الدولة العثمانية.</a:t>
            </a:r>
            <a:endParaRPr b="1" sz="3000"/>
          </a:p>
          <a:p>
            <a:pPr indent="-403860" lvl="0" marL="342900" rtl="1" algn="r">
              <a:lnSpc>
                <a:spcPct val="80000"/>
              </a:lnSpc>
              <a:spcBef>
                <a:spcPts val="600"/>
              </a:spcBef>
              <a:spcAft>
                <a:spcPts val="0"/>
              </a:spcAft>
              <a:buClr>
                <a:srgbClr val="002060"/>
              </a:buClr>
              <a:buSzPts val="3000"/>
              <a:buChar char="•"/>
            </a:pPr>
            <a:r>
              <a:rPr b="1" lang="ar-AE" sz="3000"/>
              <a:t>انتشرت اشاعات بأن الأمير تنصّر حيث قام ببناء الكنائس وعامل المسيحيين معاملة حسنة.</a:t>
            </a:r>
            <a:endParaRPr b="1" sz="3000"/>
          </a:p>
          <a:p>
            <a:pPr indent="-403860" lvl="0" marL="342900" rtl="1" algn="r">
              <a:lnSpc>
                <a:spcPct val="80000"/>
              </a:lnSpc>
              <a:spcBef>
                <a:spcPts val="600"/>
              </a:spcBef>
              <a:spcAft>
                <a:spcPts val="0"/>
              </a:spcAft>
              <a:buClr>
                <a:srgbClr val="002060"/>
              </a:buClr>
              <a:buSzPts val="3000"/>
              <a:buChar char="•"/>
            </a:pPr>
            <a:r>
              <a:rPr b="1" lang="ar-AE" sz="3000"/>
              <a:t>قام فخر الدين ببناء القلاع والحصون وشكل جيشا من أبناء بلاده وهذا اثار مخاوف الدولة العثمانية.</a:t>
            </a:r>
            <a:endParaRPr b="1" sz="3000"/>
          </a:p>
          <a:p>
            <a:pPr indent="0" lvl="0" marL="342900" rtl="0" algn="l">
              <a:lnSpc>
                <a:spcPct val="80000"/>
              </a:lnSpc>
              <a:spcBef>
                <a:spcPts val="600"/>
              </a:spcBef>
              <a:spcAft>
                <a:spcPts val="0"/>
              </a:spcAft>
              <a:buNone/>
            </a:pPr>
            <a:r>
              <a:t/>
            </a:r>
            <a:endParaRPr b="1" sz="3000"/>
          </a:p>
          <a:p>
            <a:pPr indent="-213359" lvl="0" marL="342900" rtl="1" algn="r">
              <a:lnSpc>
                <a:spcPct val="80000"/>
              </a:lnSpc>
              <a:spcBef>
                <a:spcPts val="600"/>
              </a:spcBef>
              <a:spcAft>
                <a:spcPts val="0"/>
              </a:spcAft>
              <a:buClr>
                <a:srgbClr val="002060"/>
              </a:buClr>
              <a:buSzPts val="2040"/>
              <a:buNone/>
            </a:pPr>
            <a:r>
              <a:t/>
            </a:r>
            <a:endParaRPr b="1" sz="3000"/>
          </a:p>
        </p:txBody>
      </p:sp>
      <p:sp>
        <p:nvSpPr>
          <p:cNvPr id="176" name="Google Shape;176;p25"/>
          <p:cNvSpPr txBox="1"/>
          <p:nvPr>
            <p:ph idx="1" type="body"/>
          </p:nvPr>
        </p:nvSpPr>
        <p:spPr>
          <a:xfrm>
            <a:off x="529027" y="915988"/>
            <a:ext cx="11158537" cy="53975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سقوط (نهاية) فخر الدين والامارة المعنية</a:t>
            </a:r>
            <a:endParaRPr/>
          </a:p>
          <a:p>
            <a:pPr indent="0" lvl="0" marL="0" rtl="1" algn="r">
              <a:spcBef>
                <a:spcPts val="640"/>
              </a:spcBef>
              <a:spcAft>
                <a:spcPts val="0"/>
              </a:spcAft>
              <a:buClr>
                <a:srgbClr val="0070C0"/>
              </a:buClr>
              <a:buSzPts val="32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6"/>
          <p:cNvSpPr txBox="1"/>
          <p:nvPr>
            <p:ph idx="2" type="body"/>
          </p:nvPr>
        </p:nvSpPr>
        <p:spPr>
          <a:xfrm>
            <a:off x="515206" y="1725681"/>
            <a:ext cx="11160000" cy="4152600"/>
          </a:xfrm>
          <a:prstGeom prst="rect">
            <a:avLst/>
          </a:prstGeom>
        </p:spPr>
        <p:txBody>
          <a:bodyPr anchorCtr="0" anchor="t" bIns="45700" lIns="91425" spcFirstLastPara="1" rIns="91425" wrap="square" tIns="45700">
            <a:noAutofit/>
          </a:bodyPr>
          <a:lstStyle/>
          <a:p>
            <a:pPr indent="-403860" lvl="0" marL="342900" rtl="1" algn="r">
              <a:lnSpc>
                <a:spcPct val="80000"/>
              </a:lnSpc>
              <a:spcBef>
                <a:spcPts val="600"/>
              </a:spcBef>
              <a:spcAft>
                <a:spcPts val="0"/>
              </a:spcAft>
              <a:buSzPts val="3000"/>
              <a:buChar char="•"/>
            </a:pPr>
            <a:r>
              <a:rPr b="1" lang="ar-AE" sz="3000" u="sng"/>
              <a:t>كيف تم القضاء على فخر الدين؟ </a:t>
            </a:r>
            <a:endParaRPr b="1" sz="3000" u="sng"/>
          </a:p>
          <a:p>
            <a:pPr indent="-365760" lvl="0" marL="342900" rtl="1" algn="r">
              <a:lnSpc>
                <a:spcPct val="80000"/>
              </a:lnSpc>
              <a:spcBef>
                <a:spcPts val="600"/>
              </a:spcBef>
              <a:spcAft>
                <a:spcPts val="0"/>
              </a:spcAft>
              <a:buSzPts val="2400"/>
              <a:buChar char="•"/>
            </a:pPr>
            <a:r>
              <a:rPr b="1" lang="ar-AE"/>
              <a:t>- اعد أحمد الكجك جيشا، استغل اعدائه ذلك وانظموا إلى أحمد الكجك.</a:t>
            </a:r>
            <a:endParaRPr b="1"/>
          </a:p>
          <a:p>
            <a:pPr indent="-365760" lvl="0" marL="342900" rtl="1" algn="r">
              <a:lnSpc>
                <a:spcPct val="80000"/>
              </a:lnSpc>
              <a:spcBef>
                <a:spcPts val="600"/>
              </a:spcBef>
              <a:spcAft>
                <a:spcPts val="0"/>
              </a:spcAft>
              <a:buSzPts val="2400"/>
              <a:buChar char="•"/>
            </a:pPr>
            <a:r>
              <a:rPr b="1" lang="ar-AE"/>
              <a:t>- خرجت هذه القوات نحو بلاد المعنيين بحملة من البر والبحر.</a:t>
            </a:r>
            <a:endParaRPr b="1"/>
          </a:p>
          <a:p>
            <a:pPr indent="-365760" lvl="0" marL="342900" rtl="1" algn="r">
              <a:lnSpc>
                <a:spcPct val="80000"/>
              </a:lnSpc>
              <a:spcBef>
                <a:spcPts val="600"/>
              </a:spcBef>
              <a:spcAft>
                <a:spcPts val="0"/>
              </a:spcAft>
              <a:buSzPts val="2400"/>
              <a:buChar char="•"/>
            </a:pPr>
            <a:r>
              <a:rPr b="1" lang="ar-AE"/>
              <a:t>- واجه الأمير هذه القوات، ولكن هزم ابنه وقتل، وتوفيت والدته الست نسب وكذلك أعدم اخاه يونس.</a:t>
            </a:r>
            <a:endParaRPr b="1"/>
          </a:p>
          <a:p>
            <a:pPr indent="-365760" lvl="0" marL="342900" rtl="1" algn="r">
              <a:lnSpc>
                <a:spcPct val="80000"/>
              </a:lnSpc>
              <a:spcBef>
                <a:spcPts val="600"/>
              </a:spcBef>
              <a:spcAft>
                <a:spcPts val="0"/>
              </a:spcAft>
              <a:buSzPts val="2400"/>
              <a:buChar char="•"/>
            </a:pPr>
            <a:r>
              <a:rPr b="1" lang="ar-AE"/>
              <a:t>- تحصن الأمير في الجبل وأخذ يشن حرب عصابات لإضعاف الجيش العثماني.</a:t>
            </a:r>
            <a:endParaRPr b="1"/>
          </a:p>
          <a:p>
            <a:pPr indent="-365760" lvl="0" marL="342900" rtl="1" algn="r">
              <a:lnSpc>
                <a:spcPct val="80000"/>
              </a:lnSpc>
              <a:spcBef>
                <a:spcPts val="600"/>
              </a:spcBef>
              <a:spcAft>
                <a:spcPts val="0"/>
              </a:spcAft>
              <a:buSzPts val="2400"/>
              <a:buChar char="•"/>
            </a:pPr>
            <a:r>
              <a:rPr b="1" lang="ar-AE"/>
              <a:t>- كان قد طلب مساعدات من الأوروبيين ولكنها لم تصل.</a:t>
            </a:r>
            <a:endParaRPr b="1"/>
          </a:p>
          <a:p>
            <a:pPr indent="-365760" lvl="0" marL="342900" rtl="1" algn="r">
              <a:lnSpc>
                <a:spcPct val="80000"/>
              </a:lnSpc>
              <a:spcBef>
                <a:spcPts val="600"/>
              </a:spcBef>
              <a:spcAft>
                <a:spcPts val="0"/>
              </a:spcAft>
              <a:buSzPts val="2400"/>
              <a:buChar char="•"/>
            </a:pPr>
            <a:r>
              <a:rPr b="1" lang="ar-AE"/>
              <a:t>- فهرب الى مغارة وقبض عليه هناك وأرسل الى إسطنبول، وهناك عفا عنه السلطان وأحسن معاملته.</a:t>
            </a:r>
            <a:endParaRPr b="1"/>
          </a:p>
          <a:p>
            <a:pPr indent="-365760" lvl="0" marL="342900" rtl="1" algn="r">
              <a:lnSpc>
                <a:spcPct val="80000"/>
              </a:lnSpc>
              <a:spcBef>
                <a:spcPts val="600"/>
              </a:spcBef>
              <a:spcAft>
                <a:spcPts val="0"/>
              </a:spcAft>
              <a:buSzPts val="2400"/>
              <a:buChar char="•"/>
            </a:pPr>
            <a:r>
              <a:rPr b="1" lang="ar-AE"/>
              <a:t>* بعد سنة قام الأمير ملحم ابن يونس بقتل والي الشام فأصدر أمر بقتل الأمير فخر الدين وأعدم في إسطنبول.</a:t>
            </a:r>
            <a:endParaRPr b="1"/>
          </a:p>
          <a:p>
            <a:pPr indent="-365760" lvl="0" marL="342900" rtl="1" algn="r">
              <a:lnSpc>
                <a:spcPct val="80000"/>
              </a:lnSpc>
              <a:spcBef>
                <a:spcPts val="600"/>
              </a:spcBef>
              <a:spcAft>
                <a:spcPts val="0"/>
              </a:spcAft>
              <a:buSzPts val="2400"/>
              <a:buChar char="•"/>
            </a:pPr>
            <a:r>
              <a:rPr b="1" lang="ar-AE"/>
              <a:t> - بعد تنفيذ حكم الإعدام بالأمير فخر الدين المعني الثاني </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9"/>
          <p:cNvSpPr txBox="1"/>
          <p:nvPr/>
        </p:nvSpPr>
        <p:spPr>
          <a:xfrm>
            <a:off x="1629321" y="2695767"/>
            <a:ext cx="9207201" cy="1924400"/>
          </a:xfrm>
          <a:prstGeom prst="rect">
            <a:avLst/>
          </a:prstGeom>
          <a:noFill/>
          <a:ln>
            <a:noFill/>
          </a:ln>
        </p:spPr>
        <p:txBody>
          <a:bodyPr anchorCtr="0" anchor="t" bIns="121875" lIns="121875" spcFirstLastPara="1" rIns="121875" wrap="square" tIns="121875">
            <a:noAutofit/>
          </a:bodyPr>
          <a:lstStyle/>
          <a:p>
            <a:pPr indent="0" lvl="0" marL="609539" marR="0" rtl="1" algn="r">
              <a:lnSpc>
                <a:spcPct val="15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67" name="Google Shape;67;p9"/>
          <p:cNvSpPr txBox="1"/>
          <p:nvPr>
            <p:ph type="ctrTitle"/>
          </p:nvPr>
        </p:nvSpPr>
        <p:spPr>
          <a:xfrm>
            <a:off x="738527" y="1336485"/>
            <a:ext cx="10871100" cy="1260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6600"/>
              <a:buFont typeface="Varela Round"/>
              <a:buNone/>
            </a:pPr>
            <a:r>
              <a:rPr lang="ar-AE"/>
              <a:t>المعنيون</a:t>
            </a:r>
            <a:endParaRPr/>
          </a:p>
        </p:txBody>
      </p:sp>
      <p:sp>
        <p:nvSpPr>
          <p:cNvPr id="68" name="Google Shape;68;p9"/>
          <p:cNvSpPr txBox="1"/>
          <p:nvPr>
            <p:ph idx="1" type="subTitle"/>
          </p:nvPr>
        </p:nvSpPr>
        <p:spPr>
          <a:xfrm>
            <a:off x="659992" y="2524567"/>
            <a:ext cx="10872000" cy="720000"/>
          </a:xfrm>
          <a:prstGeom prst="rect">
            <a:avLst/>
          </a:prstGeom>
          <a:noFill/>
          <a:ln>
            <a:noFill/>
          </a:ln>
        </p:spPr>
        <p:txBody>
          <a:bodyPr anchorCtr="0" anchor="t" bIns="36000" lIns="36000" spcFirstLastPara="1" rIns="36000" wrap="square" tIns="36000">
            <a:noAutofit/>
          </a:bodyPr>
          <a:lstStyle/>
          <a:p>
            <a:pPr indent="-342900" lvl="0" marL="342900" rtl="1" algn="ctr">
              <a:lnSpc>
                <a:spcPct val="100000"/>
              </a:lnSpc>
              <a:spcBef>
                <a:spcPts val="0"/>
              </a:spcBef>
              <a:spcAft>
                <a:spcPts val="600"/>
              </a:spcAft>
              <a:buClr>
                <a:srgbClr val="002060"/>
              </a:buClr>
              <a:buSzPts val="2800"/>
              <a:buNone/>
            </a:pPr>
            <a:r>
              <a:rPr lang="ar-AE"/>
              <a:t>تاريخ للمدارس الدرزية</a:t>
            </a:r>
            <a:endParaRPr/>
          </a:p>
        </p:txBody>
      </p:sp>
      <p:sp>
        <p:nvSpPr>
          <p:cNvPr id="69" name="Google Shape;69;p9"/>
          <p:cNvSpPr txBox="1"/>
          <p:nvPr>
            <p:ph idx="2" type="body"/>
          </p:nvPr>
        </p:nvSpPr>
        <p:spPr>
          <a:xfrm>
            <a:off x="738067" y="3297982"/>
            <a:ext cx="10872000" cy="720000"/>
          </a:xfrm>
          <a:prstGeom prst="rect">
            <a:avLst/>
          </a:prstGeom>
          <a:noFill/>
          <a:ln>
            <a:noFill/>
          </a:ln>
        </p:spPr>
        <p:txBody>
          <a:bodyPr anchorCtr="0" anchor="t" bIns="45700" lIns="91425" spcFirstLastPara="1" rIns="91425" wrap="square" tIns="45700">
            <a:noAutofit/>
          </a:bodyPr>
          <a:lstStyle/>
          <a:p>
            <a:pPr indent="-342900" lvl="0" marL="342900" rtl="1" algn="ctr">
              <a:lnSpc>
                <a:spcPct val="100000"/>
              </a:lnSpc>
              <a:spcBef>
                <a:spcPts val="0"/>
              </a:spcBef>
              <a:spcAft>
                <a:spcPts val="0"/>
              </a:spcAft>
              <a:buClr>
                <a:srgbClr val="002060"/>
              </a:buClr>
              <a:buSzPts val="2800"/>
              <a:buFont typeface="Arial"/>
              <a:buNone/>
            </a:pPr>
            <a:r>
              <a:rPr lang="ar-AE"/>
              <a:t>المعلمة : </a:t>
            </a:r>
            <a:r>
              <a:rPr lang="ar-AE"/>
              <a:t>أزهار</a:t>
            </a:r>
            <a:r>
              <a:rPr lang="ar-AE"/>
              <a:t> سويد</a:t>
            </a:r>
            <a:endParaRPr/>
          </a:p>
          <a:p>
            <a:pPr indent="-342900" lvl="0" marL="342900" rtl="1" algn="ctr">
              <a:lnSpc>
                <a:spcPct val="100000"/>
              </a:lnSpc>
              <a:spcBef>
                <a:spcPts val="0"/>
              </a:spcBef>
              <a:spcAft>
                <a:spcPts val="0"/>
              </a:spcAft>
              <a:buClr>
                <a:srgbClr val="002060"/>
              </a:buClr>
              <a:buSzPts val="2800"/>
              <a:buFont typeface="Arial"/>
              <a:buNone/>
            </a:pPr>
            <a:r>
              <a:rPr lang="ar-AE"/>
              <a:t>المفتشة</a:t>
            </a:r>
            <a:r>
              <a:rPr lang="ar-AE"/>
              <a:t>: جيهان فرهود</a:t>
            </a:r>
            <a:endParaRPr/>
          </a:p>
        </p:txBody>
      </p:sp>
      <p:sp>
        <p:nvSpPr>
          <p:cNvPr id="70" name="Google Shape;70;p9"/>
          <p:cNvSpPr/>
          <p:nvPr/>
        </p:nvSpPr>
        <p:spPr>
          <a:xfrm>
            <a:off x="3336959" y="5032424"/>
            <a:ext cx="5514907"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0" i="0" lang="ar-AE" sz="1800" u="sng" cap="none" strike="noStrike">
                <a:solidFill>
                  <a:schemeClr val="hlink"/>
                </a:solidFill>
                <a:latin typeface="Calibri"/>
                <a:ea typeface="Calibri"/>
                <a:cs typeface="Calibri"/>
                <a:sym typeface="Calibri"/>
                <a:hlinkClick r:id="rId3"/>
              </a:rPr>
              <a:t>https://www.youtube.com/watch?v=PVFUHioAq0k&amp;t=1s</a:t>
            </a:r>
            <a:endParaRPr sz="1800">
              <a:solidFill>
                <a:schemeClr val="dk1"/>
              </a:solidFill>
              <a:latin typeface="Calibri"/>
              <a:ea typeface="Calibri"/>
              <a:cs typeface="Calibri"/>
              <a:sym typeface="Calibri"/>
            </a:endParaRPr>
          </a:p>
        </p:txBody>
      </p:sp>
      <p:pic>
        <p:nvPicPr>
          <p:cNvPr id="71" name="Google Shape;71;p9"/>
          <p:cNvPicPr preferRelativeResize="0"/>
          <p:nvPr/>
        </p:nvPicPr>
        <p:blipFill rotWithShape="1">
          <a:blip r:embed="rId4">
            <a:alphaModFix/>
          </a:blip>
          <a:srcRect b="0" l="0" r="0" t="0"/>
          <a:stretch/>
        </p:blipFill>
        <p:spPr>
          <a:xfrm>
            <a:off x="466370" y="2927067"/>
            <a:ext cx="2057400" cy="2057400"/>
          </a:xfrm>
          <a:prstGeom prst="rect">
            <a:avLst/>
          </a:prstGeom>
          <a:noFill/>
          <a:ln>
            <a:noFill/>
          </a:ln>
        </p:spPr>
      </p:pic>
      <p:sp>
        <p:nvSpPr>
          <p:cNvPr id="72" name="Google Shape;72;p9"/>
          <p:cNvSpPr/>
          <p:nvPr/>
        </p:nvSpPr>
        <p:spPr>
          <a:xfrm>
            <a:off x="-159434" y="5655690"/>
            <a:ext cx="6092825" cy="64633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ar-AE" sz="1800">
                <a:solidFill>
                  <a:schemeClr val="dk1"/>
                </a:solidFill>
                <a:latin typeface="Calibri"/>
                <a:ea typeface="Calibri"/>
                <a:cs typeface="Calibri"/>
                <a:sym typeface="Calibri"/>
              </a:rPr>
              <a:t>https://upload.wikimedia.org/wikipedia/commons/9/97/Maanid_Flag.png</a:t>
            </a:r>
            <a:endParaRPr sz="18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7"/>
          <p:cNvSpPr txBox="1"/>
          <p:nvPr>
            <p:ph idx="1" type="body"/>
          </p:nvPr>
        </p:nvSpPr>
        <p:spPr>
          <a:xfrm>
            <a:off x="515206" y="323558"/>
            <a:ext cx="11371994" cy="1167617"/>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مآثر (إصلاحات) الأمير فخر الدين</a:t>
            </a:r>
            <a:endParaRPr/>
          </a:p>
          <a:p>
            <a:pPr indent="0" lvl="0" marL="0" rtl="1" algn="r">
              <a:spcBef>
                <a:spcPts val="640"/>
              </a:spcBef>
              <a:spcAft>
                <a:spcPts val="0"/>
              </a:spcAft>
              <a:buClr>
                <a:srgbClr val="0070C0"/>
              </a:buClr>
              <a:buSzPts val="3200"/>
              <a:buNone/>
            </a:pPr>
            <a:r>
              <a:t/>
            </a:r>
            <a:endParaRPr/>
          </a:p>
        </p:txBody>
      </p:sp>
      <p:sp>
        <p:nvSpPr>
          <p:cNvPr id="188" name="Google Shape;188;p27"/>
          <p:cNvSpPr/>
          <p:nvPr/>
        </p:nvSpPr>
        <p:spPr>
          <a:xfrm>
            <a:off x="429750" y="1299300"/>
            <a:ext cx="10689900" cy="3921600"/>
          </a:xfrm>
          <a:prstGeom prst="roundRect">
            <a:avLst>
              <a:gd fmla="val 16667" name="adj"/>
            </a:avLst>
          </a:prstGeom>
          <a:solidFill>
            <a:schemeClr val="lt1"/>
          </a:solid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7000"/>
              </a:lnSpc>
              <a:spcBef>
                <a:spcPts val="0"/>
              </a:spcBef>
              <a:spcAft>
                <a:spcPts val="0"/>
              </a:spcAft>
              <a:buNone/>
            </a:pPr>
            <a:r>
              <a:rPr b="1" lang="ar-AE" sz="2400" u="sng">
                <a:solidFill>
                  <a:schemeClr val="dk1"/>
                </a:solidFill>
                <a:latin typeface="Calibri"/>
                <a:ea typeface="Calibri"/>
                <a:cs typeface="Calibri"/>
                <a:sym typeface="Calibri"/>
              </a:rPr>
              <a:t>العوامل التي ساعدت في النهضة الفكرية والاقتصادية والعمرانية في فترة فخر الدين:</a:t>
            </a:r>
            <a:endParaRPr b="1" sz="2400" u="sng">
              <a:solidFill>
                <a:schemeClr val="dk1"/>
              </a:solidFill>
              <a:latin typeface="Calibri"/>
              <a:ea typeface="Calibri"/>
              <a:cs typeface="Calibri"/>
              <a:sym typeface="Calibri"/>
            </a:endParaRPr>
          </a:p>
          <a:p>
            <a:pPr indent="-228600" lvl="0" marL="457200" marR="0" rtl="1" algn="ctr">
              <a:lnSpc>
                <a:spcPct val="107000"/>
              </a:lnSpc>
              <a:spcBef>
                <a:spcPts val="800"/>
              </a:spcBef>
              <a:spcAft>
                <a:spcPts val="0"/>
              </a:spcAft>
              <a:buNone/>
            </a:pPr>
            <a:r>
              <a:rPr b="1" lang="ar-AE" sz="2400">
                <a:solidFill>
                  <a:schemeClr val="dk1"/>
                </a:solidFill>
                <a:latin typeface="Calibri"/>
                <a:ea typeface="Calibri"/>
                <a:cs typeface="Calibri"/>
                <a:sym typeface="Calibri"/>
              </a:rPr>
              <a:t> شخصية الأمير وحبه للعلم والفنون والآداب، علاقاته مع أوروبا وإدخال حضارة أوروبا الى الشرق.</a:t>
            </a:r>
            <a:endParaRPr b="1" sz="2400">
              <a:solidFill>
                <a:schemeClr val="dk1"/>
              </a:solidFill>
              <a:latin typeface="Calibri"/>
              <a:ea typeface="Calibri"/>
              <a:cs typeface="Calibri"/>
              <a:sym typeface="Calibri"/>
            </a:endParaRPr>
          </a:p>
          <a:p>
            <a:pPr indent="-228600" lvl="0" marL="457200" marR="0" rtl="1" algn="ctr">
              <a:lnSpc>
                <a:spcPct val="107000"/>
              </a:lnSpc>
              <a:spcBef>
                <a:spcPts val="0"/>
              </a:spcBef>
              <a:spcAft>
                <a:spcPts val="0"/>
              </a:spcAft>
              <a:buNone/>
            </a:pPr>
            <a:r>
              <a:rPr b="1" lang="ar-AE" sz="2400">
                <a:solidFill>
                  <a:schemeClr val="dk1"/>
                </a:solidFill>
                <a:latin typeface="Calibri"/>
                <a:ea typeface="Calibri"/>
                <a:cs typeface="Calibri"/>
                <a:sym typeface="Calibri"/>
              </a:rPr>
              <a:t> الوحدة الوطنية – العدل والمساواة بين جميع رعاياه، إزالة الصراعات وحماية </a:t>
            </a:r>
            <a:r>
              <a:rPr b="1" lang="ar-AE" sz="2400">
                <a:solidFill>
                  <a:schemeClr val="dk1"/>
                </a:solidFill>
                <a:latin typeface="Calibri"/>
                <a:ea typeface="Calibri"/>
                <a:cs typeface="Calibri"/>
                <a:sym typeface="Calibri"/>
              </a:rPr>
              <a:t>الأفراد</a:t>
            </a:r>
            <a:r>
              <a:rPr b="1" lang="ar-AE" sz="2400">
                <a:solidFill>
                  <a:schemeClr val="dk1"/>
                </a:solidFill>
                <a:latin typeface="Calibri"/>
                <a:ea typeface="Calibri"/>
                <a:cs typeface="Calibri"/>
                <a:sym typeface="Calibri"/>
              </a:rPr>
              <a:t>، التسامح الديني، إقامة الجيش من جميع أبناء الامارة، فقد أصبح شعار اللبنانيين "لبنان فوق الجميع والاستقلال التام هو الهدف الأساسي".</a:t>
            </a:r>
            <a:endParaRPr b="1" sz="2400">
              <a:solidFill>
                <a:schemeClr val="dk1"/>
              </a:solidFill>
              <a:latin typeface="Calibri"/>
              <a:ea typeface="Calibri"/>
              <a:cs typeface="Calibri"/>
              <a:sym typeface="Calibri"/>
            </a:endParaRPr>
          </a:p>
          <a:p>
            <a:pPr indent="-228600" lvl="0" marL="457200" marR="0" rtl="1" algn="ctr">
              <a:lnSpc>
                <a:spcPct val="107000"/>
              </a:lnSpc>
              <a:spcBef>
                <a:spcPts val="0"/>
              </a:spcBef>
              <a:spcAft>
                <a:spcPts val="0"/>
              </a:spcAft>
              <a:buNone/>
            </a:pPr>
            <a:r>
              <a:rPr b="1" lang="ar-AE" sz="2400">
                <a:solidFill>
                  <a:schemeClr val="dk1"/>
                </a:solidFill>
                <a:latin typeface="Calibri"/>
                <a:ea typeface="Calibri"/>
                <a:cs typeface="Calibri"/>
                <a:sym typeface="Calibri"/>
              </a:rPr>
              <a:t> </a:t>
            </a:r>
            <a:endParaRPr b="1" sz="24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8"/>
          <p:cNvSpPr txBox="1"/>
          <p:nvPr>
            <p:ph idx="2" type="body"/>
          </p:nvPr>
        </p:nvSpPr>
        <p:spPr>
          <a:xfrm>
            <a:off x="622650" y="1731899"/>
            <a:ext cx="11320800" cy="2905800"/>
          </a:xfrm>
          <a:prstGeom prst="rect">
            <a:avLst/>
          </a:prstGeom>
        </p:spPr>
        <p:txBody>
          <a:bodyPr anchorCtr="0" anchor="t" bIns="45700" lIns="91425" spcFirstLastPara="1" rIns="91425" wrap="square" tIns="45700">
            <a:noAutofit/>
          </a:bodyPr>
          <a:lstStyle/>
          <a:p>
            <a:pPr indent="-228600" lvl="0" marL="457200" rtl="1" algn="ctr">
              <a:lnSpc>
                <a:spcPct val="107000"/>
              </a:lnSpc>
              <a:spcBef>
                <a:spcPts val="0"/>
              </a:spcBef>
              <a:spcAft>
                <a:spcPts val="0"/>
              </a:spcAft>
              <a:buClr>
                <a:schemeClr val="dk1"/>
              </a:buClr>
              <a:buFont typeface="Arial"/>
              <a:buNone/>
            </a:pPr>
            <a:r>
              <a:rPr b="1" lang="ar-AE">
                <a:solidFill>
                  <a:schemeClr val="dk1"/>
                </a:solidFill>
                <a:latin typeface="Calibri"/>
                <a:ea typeface="Calibri"/>
                <a:cs typeface="Calibri"/>
                <a:sym typeface="Calibri"/>
              </a:rPr>
              <a:t>نشر الامن – الجيش القوي لحفظ الأمن الداخلي والخارجي، نشر القلاع، محاربة اللصوص وقطاع الطرق، حماية التجار و قوافلهم وتعويضهم في حالة السرقة.</a:t>
            </a:r>
            <a:endParaRPr b="1">
              <a:solidFill>
                <a:schemeClr val="dk1"/>
              </a:solidFill>
              <a:latin typeface="Calibri"/>
              <a:ea typeface="Calibri"/>
              <a:cs typeface="Calibri"/>
              <a:sym typeface="Calibri"/>
            </a:endParaRPr>
          </a:p>
          <a:p>
            <a:pPr indent="-228600" lvl="0" marL="457200" rtl="1" algn="ctr">
              <a:lnSpc>
                <a:spcPct val="107000"/>
              </a:lnSpc>
              <a:spcBef>
                <a:spcPts val="0"/>
              </a:spcBef>
              <a:spcAft>
                <a:spcPts val="0"/>
              </a:spcAft>
              <a:buClr>
                <a:schemeClr val="dk1"/>
              </a:buClr>
              <a:buFont typeface="Arial"/>
              <a:buNone/>
            </a:pPr>
            <a:r>
              <a:rPr b="1" lang="ar-AE">
                <a:solidFill>
                  <a:schemeClr val="dk1"/>
                </a:solidFill>
                <a:latin typeface="Calibri"/>
                <a:ea typeface="Calibri"/>
                <a:cs typeface="Calibri"/>
                <a:sym typeface="Calibri"/>
              </a:rPr>
              <a:t>الازدهار الاقتصادي – تنظيم المدن الساحلية وإقامة الأسواق، ترميم الموانئ شق الطرقات وبناء الجسور، حفر القنوات للري، المساواة في الضرائب، تشجيع التجار الأوروبيين ومعاملتهم معاملة حسنة وحماية تجارتهم وتعويضهم في حالات الخسارة.</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9"/>
          <p:cNvSpPr/>
          <p:nvPr/>
        </p:nvSpPr>
        <p:spPr>
          <a:xfrm>
            <a:off x="8042629" y="364148"/>
            <a:ext cx="3476625" cy="3546670"/>
          </a:xfrm>
          <a:prstGeom prst="roundRect">
            <a:avLst>
              <a:gd fmla="val 16667" name="adj"/>
            </a:avLst>
          </a:prstGeom>
          <a:solidFill>
            <a:schemeClr val="l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lnSpc>
                <a:spcPct val="107000"/>
              </a:lnSpc>
              <a:spcBef>
                <a:spcPts val="0"/>
              </a:spcBef>
              <a:spcAft>
                <a:spcPts val="0"/>
              </a:spcAft>
              <a:buNone/>
            </a:pPr>
            <a:r>
              <a:rPr b="1" lang="ar-AE" sz="1800">
                <a:solidFill>
                  <a:schemeClr val="dk1"/>
                </a:solidFill>
                <a:latin typeface="Calibri"/>
                <a:ea typeface="Calibri"/>
                <a:cs typeface="Calibri"/>
                <a:sym typeface="Calibri"/>
              </a:rPr>
              <a:t>المجال الفكري: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ارسال البعثات التعليمية </a:t>
            </a:r>
            <a:r>
              <a:rPr b="1" lang="ar-AE" sz="1800">
                <a:solidFill>
                  <a:schemeClr val="dk1"/>
                </a:solidFill>
                <a:latin typeface="Calibri"/>
                <a:ea typeface="Calibri"/>
                <a:cs typeface="Calibri"/>
                <a:sym typeface="Calibri"/>
              </a:rPr>
              <a:t>إلى</a:t>
            </a:r>
            <a:r>
              <a:rPr b="1" lang="ar-AE" sz="1800">
                <a:solidFill>
                  <a:schemeClr val="dk1"/>
                </a:solidFill>
                <a:latin typeface="Calibri"/>
                <a:ea typeface="Calibri"/>
                <a:cs typeface="Calibri"/>
                <a:sym typeface="Calibri"/>
              </a:rPr>
              <a:t> أوروبا.</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قدوم </a:t>
            </a:r>
            <a:r>
              <a:rPr b="1" lang="ar-AE" sz="1800">
                <a:solidFill>
                  <a:schemeClr val="dk1"/>
                </a:solidFill>
                <a:latin typeface="Calibri"/>
                <a:ea typeface="Calibri"/>
                <a:cs typeface="Calibri"/>
                <a:sym typeface="Calibri"/>
              </a:rPr>
              <a:t>إرساليات</a:t>
            </a:r>
            <a:r>
              <a:rPr b="1" lang="ar-AE" sz="1800">
                <a:solidFill>
                  <a:schemeClr val="dk1"/>
                </a:solidFill>
                <a:latin typeface="Calibri"/>
                <a:ea typeface="Calibri"/>
                <a:cs typeface="Calibri"/>
                <a:sym typeface="Calibri"/>
              </a:rPr>
              <a:t> اجنبية وحركات تبشيرية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تسرب الحضارة الأوروبية الى لبنان والشرق.</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انشاء المدارس، </a:t>
            </a:r>
            <a:r>
              <a:rPr b="1" lang="ar-AE" sz="1800">
                <a:solidFill>
                  <a:schemeClr val="dk1"/>
                </a:solidFill>
                <a:latin typeface="Calibri"/>
                <a:ea typeface="Calibri"/>
                <a:cs typeface="Calibri"/>
                <a:sym typeface="Calibri"/>
              </a:rPr>
              <a:t>إدخال</a:t>
            </a:r>
            <a:r>
              <a:rPr b="1" lang="ar-AE" sz="1800">
                <a:solidFill>
                  <a:schemeClr val="dk1"/>
                </a:solidFill>
                <a:latin typeface="Calibri"/>
                <a:ea typeface="Calibri"/>
                <a:cs typeface="Calibri"/>
                <a:sym typeface="Calibri"/>
              </a:rPr>
              <a:t> الطباعة وحركات الترجمة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ظهور العديد من المؤلفين والكتب والمعاجم.</a:t>
            </a:r>
            <a:endParaRPr b="1" sz="1800">
              <a:solidFill>
                <a:schemeClr val="dk1"/>
              </a:solidFill>
              <a:latin typeface="Calibri"/>
              <a:ea typeface="Calibri"/>
              <a:cs typeface="Calibri"/>
              <a:sym typeface="Calibri"/>
            </a:endParaRPr>
          </a:p>
        </p:txBody>
      </p:sp>
      <p:sp>
        <p:nvSpPr>
          <p:cNvPr id="200" name="Google Shape;200;p29"/>
          <p:cNvSpPr/>
          <p:nvPr/>
        </p:nvSpPr>
        <p:spPr>
          <a:xfrm>
            <a:off x="7690203" y="4106034"/>
            <a:ext cx="4181475" cy="2590188"/>
          </a:xfrm>
          <a:prstGeom prst="roundRect">
            <a:avLst>
              <a:gd fmla="val 16667" name="adj"/>
            </a:avLst>
          </a:prstGeom>
          <a:solidFill>
            <a:schemeClr val="l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lnSpc>
                <a:spcPct val="107000"/>
              </a:lnSpc>
              <a:spcBef>
                <a:spcPts val="0"/>
              </a:spcBef>
              <a:spcAft>
                <a:spcPts val="0"/>
              </a:spcAft>
              <a:buNone/>
            </a:pPr>
            <a:r>
              <a:rPr b="1" lang="ar-AE" sz="1800">
                <a:solidFill>
                  <a:schemeClr val="dk1"/>
                </a:solidFill>
                <a:latin typeface="Arial"/>
                <a:ea typeface="Arial"/>
                <a:cs typeface="Arial"/>
                <a:sym typeface="Arial"/>
              </a:rPr>
              <a:t>المجال الاقتصادي:</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Arial"/>
                <a:ea typeface="Arial"/>
                <a:cs typeface="Arial"/>
                <a:sym typeface="Arial"/>
              </a:rPr>
              <a:t>تحسين الزراعة وزيادة وسائل الإنتاج، الاستعانة بفلاحين من أوروبا، تحسين نسل الماشية، تنوّع المحاصيل الزراعية مثل الحبوب والفواكه والزيتون والقطن والتوت والصنوبر وقصب السكر.</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Arial"/>
                <a:ea typeface="Arial"/>
                <a:cs typeface="Arial"/>
                <a:sym typeface="Arial"/>
              </a:rPr>
              <a:t>ازدهار الصناعة في عصره مثل صناعة الحرير والصابون والزجاج والفخار.</a:t>
            </a:r>
            <a:endParaRPr b="1" sz="1800">
              <a:solidFill>
                <a:schemeClr val="dk1"/>
              </a:solidFill>
              <a:latin typeface="Calibri"/>
              <a:ea typeface="Calibri"/>
              <a:cs typeface="Calibri"/>
              <a:sym typeface="Calibri"/>
            </a:endParaRPr>
          </a:p>
        </p:txBody>
      </p:sp>
      <p:sp>
        <p:nvSpPr>
          <p:cNvPr id="201" name="Google Shape;201;p29"/>
          <p:cNvSpPr/>
          <p:nvPr/>
        </p:nvSpPr>
        <p:spPr>
          <a:xfrm>
            <a:off x="2658806" y="-98473"/>
            <a:ext cx="4529785" cy="2581934"/>
          </a:xfrm>
          <a:prstGeom prst="roundRect">
            <a:avLst>
              <a:gd fmla="val 16667" name="adj"/>
            </a:avLst>
          </a:prstGeom>
          <a:solidFill>
            <a:schemeClr val="l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lnSpc>
                <a:spcPct val="107000"/>
              </a:lnSpc>
              <a:spcBef>
                <a:spcPts val="0"/>
              </a:spcBef>
              <a:spcAft>
                <a:spcPts val="0"/>
              </a:spcAft>
              <a:buNone/>
            </a:pPr>
            <a:r>
              <a:rPr b="1" lang="ar-AE" sz="1800">
                <a:solidFill>
                  <a:schemeClr val="dk1"/>
                </a:solidFill>
                <a:latin typeface="Calibri"/>
                <a:ea typeface="Calibri"/>
                <a:cs typeface="Calibri"/>
                <a:sym typeface="Calibri"/>
              </a:rPr>
              <a:t>المجال العمراني:</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ترميم الأبنية القديمة والقلاع </a:t>
            </a:r>
            <a:r>
              <a:rPr b="1" lang="ar-AE" sz="1800">
                <a:solidFill>
                  <a:schemeClr val="dk1"/>
                </a:solidFill>
                <a:latin typeface="Calibri"/>
                <a:ea typeface="Calibri"/>
                <a:cs typeface="Calibri"/>
                <a:sym typeface="Calibri"/>
              </a:rPr>
              <a:t>والأبراج</a:t>
            </a:r>
            <a:r>
              <a:rPr b="1" lang="ar-AE" sz="1800">
                <a:solidFill>
                  <a:schemeClr val="dk1"/>
                </a:solidFill>
                <a:latin typeface="Calibri"/>
                <a:ea typeface="Calibri"/>
                <a:cs typeface="Calibri"/>
                <a:sym typeface="Calibri"/>
              </a:rPr>
              <a:t>.</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تنظيم المدن الساحلية وبناء القصور والحدائق، بناء الخانات، بناء الجسور، </a:t>
            </a:r>
            <a:r>
              <a:rPr b="1" lang="ar-AE" sz="1800">
                <a:solidFill>
                  <a:schemeClr val="dk1"/>
                </a:solidFill>
                <a:latin typeface="Calibri"/>
                <a:ea typeface="Calibri"/>
                <a:cs typeface="Calibri"/>
                <a:sym typeface="Calibri"/>
              </a:rPr>
              <a:t>إحضار</a:t>
            </a:r>
            <a:r>
              <a:rPr b="1" lang="ar-AE" sz="1800">
                <a:solidFill>
                  <a:schemeClr val="dk1"/>
                </a:solidFill>
                <a:latin typeface="Calibri"/>
                <a:ea typeface="Calibri"/>
                <a:cs typeface="Calibri"/>
                <a:sym typeface="Calibri"/>
              </a:rPr>
              <a:t> مهندسين من إيطاليا، بناء الجوامع والكنائس.</a:t>
            </a:r>
            <a:endParaRPr b="1" sz="1800">
              <a:solidFill>
                <a:schemeClr val="dk1"/>
              </a:solidFill>
              <a:latin typeface="Calibri"/>
              <a:ea typeface="Calibri"/>
              <a:cs typeface="Calibri"/>
              <a:sym typeface="Calibri"/>
            </a:endParaRPr>
          </a:p>
        </p:txBody>
      </p:sp>
      <p:pic>
        <p:nvPicPr>
          <p:cNvPr id="202" name="Google Shape;202;p29"/>
          <p:cNvPicPr preferRelativeResize="0"/>
          <p:nvPr/>
        </p:nvPicPr>
        <p:blipFill rotWithShape="1">
          <a:blip r:embed="rId3">
            <a:alphaModFix/>
          </a:blip>
          <a:srcRect b="0" l="0" r="0" t="0"/>
          <a:stretch/>
        </p:blipFill>
        <p:spPr>
          <a:xfrm>
            <a:off x="1610019" y="2576438"/>
            <a:ext cx="3552824" cy="2352675"/>
          </a:xfrm>
          <a:prstGeom prst="rect">
            <a:avLst/>
          </a:prstGeom>
          <a:noFill/>
          <a:ln>
            <a:noFill/>
          </a:ln>
        </p:spPr>
      </p:pic>
      <p:sp>
        <p:nvSpPr>
          <p:cNvPr id="203" name="Google Shape;203;p29"/>
          <p:cNvSpPr/>
          <p:nvPr/>
        </p:nvSpPr>
        <p:spPr>
          <a:xfrm>
            <a:off x="1199520" y="4913040"/>
            <a:ext cx="3825085"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ar-AE" sz="1800">
                <a:solidFill>
                  <a:srgbClr val="000000"/>
                </a:solidFill>
                <a:latin typeface="Arial"/>
                <a:ea typeface="Arial"/>
                <a:cs typeface="Arial"/>
                <a:sym typeface="Arial"/>
              </a:rPr>
              <a:t>قصر الأمير فخر الدين المعني الثاني في دير القمر</a:t>
            </a:r>
            <a:endParaRPr sz="1800">
              <a:solidFill>
                <a:schemeClr val="dk1"/>
              </a:solidFill>
              <a:latin typeface="Calibri"/>
              <a:ea typeface="Calibri"/>
              <a:cs typeface="Calibri"/>
              <a:sym typeface="Calibri"/>
            </a:endParaRPr>
          </a:p>
        </p:txBody>
      </p:sp>
      <p:sp>
        <p:nvSpPr>
          <p:cNvPr id="204" name="Google Shape;204;p29"/>
          <p:cNvSpPr/>
          <p:nvPr/>
        </p:nvSpPr>
        <p:spPr>
          <a:xfrm>
            <a:off x="0" y="5326892"/>
            <a:ext cx="6092825" cy="92333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ar-AE" sz="1800">
                <a:solidFill>
                  <a:schemeClr val="dk1"/>
                </a:solidFill>
                <a:latin typeface="Calibri"/>
                <a:ea typeface="Calibri"/>
                <a:cs typeface="Calibri"/>
                <a:sym typeface="Calibri"/>
              </a:rPr>
              <a:t>https://www.marefa.org/images/thumb/7/7e/DeirAlQamar-FakhredinePalace.jpg/240px-DeirAlQamar-FakhredinePalace.jpg</a:t>
            </a:r>
            <a:endParaRPr sz="18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0"/>
          <p:cNvSpPr txBox="1"/>
          <p:nvPr>
            <p:ph idx="1" type="body"/>
          </p:nvPr>
        </p:nvSpPr>
        <p:spPr>
          <a:xfrm>
            <a:off x="515206" y="395502"/>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سؤال بجروت</a:t>
            </a:r>
            <a:endParaRPr/>
          </a:p>
        </p:txBody>
      </p:sp>
      <p:pic>
        <p:nvPicPr>
          <p:cNvPr id="210" name="Google Shape;210;p30"/>
          <p:cNvPicPr preferRelativeResize="0"/>
          <p:nvPr>
            <p:ph idx="2" type="body"/>
          </p:nvPr>
        </p:nvPicPr>
        <p:blipFill rotWithShape="1">
          <a:blip r:embed="rId3">
            <a:alphaModFix/>
          </a:blip>
          <a:srcRect b="12828" l="24426" r="28341" t="30601"/>
          <a:stretch/>
        </p:blipFill>
        <p:spPr>
          <a:xfrm>
            <a:off x="970671" y="1153551"/>
            <a:ext cx="10128738" cy="4768947"/>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ph idx="1" type="body"/>
          </p:nvPr>
        </p:nvSpPr>
        <p:spPr>
          <a:xfrm>
            <a:off x="641815" y="645681"/>
            <a:ext cx="11159999"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تلخيص الدرس</a:t>
            </a:r>
            <a:endParaRPr/>
          </a:p>
        </p:txBody>
      </p:sp>
      <p:sp>
        <p:nvSpPr>
          <p:cNvPr id="216" name="Google Shape;216;p31"/>
          <p:cNvSpPr txBox="1"/>
          <p:nvPr>
            <p:ph idx="2" type="body"/>
          </p:nvPr>
        </p:nvSpPr>
        <p:spPr>
          <a:xfrm>
            <a:off x="515938" y="1725613"/>
            <a:ext cx="11158537" cy="4152900"/>
          </a:xfrm>
          <a:prstGeom prst="rect">
            <a:avLst/>
          </a:prstGeom>
          <a:noFill/>
          <a:ln>
            <a:noFill/>
          </a:ln>
        </p:spPr>
        <p:txBody>
          <a:bodyPr anchorCtr="0" anchor="t" bIns="45700" lIns="91425" spcFirstLastPara="1" rIns="91425" wrap="square" tIns="45700">
            <a:noAutofit/>
          </a:bodyPr>
          <a:lstStyle/>
          <a:p>
            <a:pPr indent="-342900" lvl="0" marL="342900" rtl="1" algn="r">
              <a:lnSpc>
                <a:spcPct val="100000"/>
              </a:lnSpc>
              <a:spcBef>
                <a:spcPts val="0"/>
              </a:spcBef>
              <a:spcAft>
                <a:spcPts val="0"/>
              </a:spcAft>
              <a:buClr>
                <a:srgbClr val="002060"/>
              </a:buClr>
              <a:buSzPts val="2400"/>
              <a:buChar char="•"/>
            </a:pPr>
            <a:r>
              <a:rPr lang="ar-AE" u="sng">
                <a:solidFill>
                  <a:schemeClr val="hlink"/>
                </a:solidFill>
                <a:hlinkClick r:id="rId3"/>
              </a:rPr>
              <a:t>https://www.youtube.com/watch?v=OhXZwhS4eIg</a:t>
            </a:r>
            <a:endParaRPr/>
          </a:p>
        </p:txBody>
      </p:sp>
      <p:pic>
        <p:nvPicPr>
          <p:cNvPr descr="شجرة نسب أُمراء آل معن من فخر الدين الأوَّل حتّى أحمد" id="217" name="Google Shape;217;p31"/>
          <p:cNvPicPr preferRelativeResize="0"/>
          <p:nvPr/>
        </p:nvPicPr>
        <p:blipFill rotWithShape="1">
          <a:blip r:embed="rId4">
            <a:alphaModFix/>
          </a:blip>
          <a:srcRect b="0" l="0" r="0" t="0"/>
          <a:stretch/>
        </p:blipFill>
        <p:spPr>
          <a:xfrm>
            <a:off x="3927255" y="2382838"/>
            <a:ext cx="6191250" cy="2838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0"/>
          <p:cNvSpPr txBox="1"/>
          <p:nvPr>
            <p:ph type="title"/>
          </p:nvPr>
        </p:nvSpPr>
        <p:spPr>
          <a:xfrm>
            <a:off x="515206" y="213094"/>
            <a:ext cx="11160000"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800"/>
              <a:buFont typeface="Varela Round"/>
              <a:buNone/>
            </a:pPr>
            <a:r>
              <a:rPr lang="ar-AE"/>
              <a:t>מה נלמד היום </a:t>
            </a:r>
            <a:endParaRPr/>
          </a:p>
        </p:txBody>
      </p:sp>
      <p:sp>
        <p:nvSpPr>
          <p:cNvPr id="78" name="Google Shape;78;p10"/>
          <p:cNvSpPr txBox="1"/>
          <p:nvPr>
            <p:ph idx="1" type="body"/>
          </p:nvPr>
        </p:nvSpPr>
        <p:spPr>
          <a:xfrm>
            <a:off x="515205" y="1185681"/>
            <a:ext cx="9000000" cy="5400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rgbClr val="0070C0"/>
              </a:buClr>
              <a:buSzPts val="3200"/>
              <a:buNone/>
            </a:pPr>
            <a:r>
              <a:rPr lang="ar-AE"/>
              <a:t>[פירוט נושאי הלימוד]</a:t>
            </a:r>
            <a:endParaRPr/>
          </a:p>
        </p:txBody>
      </p:sp>
      <p:sp>
        <p:nvSpPr>
          <p:cNvPr id="79" name="Google Shape;79;p10"/>
          <p:cNvSpPr txBox="1"/>
          <p:nvPr>
            <p:ph idx="2" type="body"/>
          </p:nvPr>
        </p:nvSpPr>
        <p:spPr>
          <a:xfrm>
            <a:off x="515206" y="1725681"/>
            <a:ext cx="9000000" cy="4152517"/>
          </a:xfrm>
          <a:prstGeom prst="rect">
            <a:avLst/>
          </a:prstGeom>
          <a:noFill/>
          <a:ln>
            <a:noFill/>
          </a:ln>
        </p:spPr>
        <p:txBody>
          <a:bodyPr anchorCtr="0" anchor="t" bIns="45700" lIns="91425" spcFirstLastPara="1" rIns="91425" wrap="square" tIns="45700">
            <a:noAutofit/>
          </a:bodyPr>
          <a:lstStyle/>
          <a:p>
            <a:pPr indent="-342900" lvl="0" marL="342900" rtl="1" algn="r">
              <a:lnSpc>
                <a:spcPct val="200000"/>
              </a:lnSpc>
              <a:spcBef>
                <a:spcPts val="0"/>
              </a:spcBef>
              <a:spcAft>
                <a:spcPts val="0"/>
              </a:spcAft>
              <a:buClr>
                <a:srgbClr val="002060"/>
              </a:buClr>
              <a:buSzPts val="2400"/>
              <a:buChar char="•"/>
            </a:pPr>
            <a:r>
              <a:rPr b="1" lang="ar-AE"/>
              <a:t>فخر الدين المعني الاّوّل وتأسيس الامارة</a:t>
            </a:r>
            <a:endParaRPr b="1"/>
          </a:p>
          <a:p>
            <a:pPr indent="-342900" lvl="0" marL="342900" rtl="1" algn="r">
              <a:lnSpc>
                <a:spcPct val="200000"/>
              </a:lnSpc>
              <a:spcBef>
                <a:spcPts val="600"/>
              </a:spcBef>
              <a:spcAft>
                <a:spcPts val="0"/>
              </a:spcAft>
              <a:buClr>
                <a:srgbClr val="002060"/>
              </a:buClr>
              <a:buSzPts val="2400"/>
              <a:buChar char="•"/>
            </a:pPr>
            <a:r>
              <a:rPr b="1" lang="ar-AE"/>
              <a:t>الأمير قرقماز </a:t>
            </a:r>
            <a:endParaRPr b="1"/>
          </a:p>
          <a:p>
            <a:pPr indent="-342900" lvl="0" marL="342900" rtl="1" algn="r">
              <a:lnSpc>
                <a:spcPct val="200000"/>
              </a:lnSpc>
              <a:spcBef>
                <a:spcPts val="600"/>
              </a:spcBef>
              <a:spcAft>
                <a:spcPts val="0"/>
              </a:spcAft>
              <a:buClr>
                <a:srgbClr val="002060"/>
              </a:buClr>
              <a:buSzPts val="2400"/>
              <a:buChar char="•"/>
            </a:pPr>
            <a:r>
              <a:rPr b="1" lang="ar-AE"/>
              <a:t>فخر الدين المعني الثاني</a:t>
            </a:r>
            <a:endParaRPr b="1"/>
          </a:p>
          <a:p>
            <a:pPr indent="-342900" lvl="0" marL="342900" rtl="1" algn="r">
              <a:lnSpc>
                <a:spcPct val="200000"/>
              </a:lnSpc>
              <a:spcBef>
                <a:spcPts val="600"/>
              </a:spcBef>
              <a:spcAft>
                <a:spcPts val="0"/>
              </a:spcAft>
              <a:buClr>
                <a:srgbClr val="002060"/>
              </a:buClr>
              <a:buSzPts val="2400"/>
              <a:buChar char="•"/>
            </a:pPr>
            <a:r>
              <a:rPr b="1" lang="ar-AE"/>
              <a:t>حل أسئلة بجروت</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1"/>
          <p:cNvSpPr txBox="1"/>
          <p:nvPr/>
        </p:nvSpPr>
        <p:spPr>
          <a:xfrm>
            <a:off x="1629321" y="2695767"/>
            <a:ext cx="9207201" cy="1924400"/>
          </a:xfrm>
          <a:prstGeom prst="rect">
            <a:avLst/>
          </a:prstGeom>
          <a:noFill/>
          <a:ln>
            <a:noFill/>
          </a:ln>
        </p:spPr>
        <p:txBody>
          <a:bodyPr anchorCtr="0" anchor="t" bIns="121875" lIns="121875" spcFirstLastPara="1" rIns="121875" wrap="square" tIns="121875">
            <a:noAutofit/>
          </a:bodyPr>
          <a:lstStyle/>
          <a:p>
            <a:pPr indent="0" lvl="0" marL="609539" marR="0" rtl="1" algn="r">
              <a:lnSpc>
                <a:spcPct val="150000"/>
              </a:lnSpc>
              <a:spcBef>
                <a:spcPts val="0"/>
              </a:spcBef>
              <a:spcAft>
                <a:spcPts val="0"/>
              </a:spcAft>
              <a:buNone/>
            </a:pPr>
            <a:r>
              <a:t/>
            </a:r>
            <a:endParaRPr sz="1800">
              <a:solidFill>
                <a:schemeClr val="dk1"/>
              </a:solidFill>
              <a:latin typeface="Calibri"/>
              <a:ea typeface="Calibri"/>
              <a:cs typeface="Calibri"/>
              <a:sym typeface="Calibri"/>
            </a:endParaRPr>
          </a:p>
        </p:txBody>
      </p:sp>
      <p:sp>
        <p:nvSpPr>
          <p:cNvPr id="85" name="Google Shape;85;p11"/>
          <p:cNvSpPr txBox="1"/>
          <p:nvPr>
            <p:ph type="ctrTitle"/>
          </p:nvPr>
        </p:nvSpPr>
        <p:spPr>
          <a:xfrm>
            <a:off x="738940" y="1640910"/>
            <a:ext cx="10871177" cy="1260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6600"/>
              <a:buFont typeface="Varela Round"/>
              <a:buNone/>
            </a:pPr>
            <a:r>
              <a:rPr lang="ar-AE"/>
              <a:t>فخر الدين المعني الاوّل</a:t>
            </a:r>
            <a:endParaRPr/>
          </a:p>
        </p:txBody>
      </p:sp>
      <p:sp>
        <p:nvSpPr>
          <p:cNvPr id="86" name="Google Shape;86;p11"/>
          <p:cNvSpPr txBox="1"/>
          <p:nvPr>
            <p:ph idx="1" type="subTitle"/>
          </p:nvPr>
        </p:nvSpPr>
        <p:spPr>
          <a:xfrm>
            <a:off x="738117" y="2918493"/>
            <a:ext cx="10872000" cy="1211476"/>
          </a:xfrm>
          <a:prstGeom prst="rect">
            <a:avLst/>
          </a:prstGeom>
          <a:noFill/>
          <a:ln>
            <a:noFill/>
          </a:ln>
        </p:spPr>
        <p:txBody>
          <a:bodyPr anchorCtr="0" anchor="t" bIns="36000" lIns="36000" spcFirstLastPara="1" rIns="36000" wrap="square" tIns="36000">
            <a:noAutofit/>
          </a:bodyPr>
          <a:lstStyle/>
          <a:p>
            <a:pPr indent="-342900" lvl="0" marL="342900" rtl="1" algn="ctr">
              <a:lnSpc>
                <a:spcPct val="100000"/>
              </a:lnSpc>
              <a:spcBef>
                <a:spcPts val="0"/>
              </a:spcBef>
              <a:spcAft>
                <a:spcPts val="0"/>
              </a:spcAft>
              <a:buClr>
                <a:schemeClr val="dk1"/>
              </a:buClr>
              <a:buSzPts val="2800"/>
              <a:buNone/>
            </a:pPr>
            <a:r>
              <a:rPr lang="ar-AE"/>
              <a:t>تأسيس الامارة</a:t>
            </a:r>
            <a:endParaRPr/>
          </a:p>
          <a:p>
            <a:pPr indent="-342900" lvl="0" marL="342900" rtl="1" algn="ctr">
              <a:lnSpc>
                <a:spcPct val="100000"/>
              </a:lnSpc>
              <a:spcBef>
                <a:spcPts val="600"/>
              </a:spcBef>
              <a:spcAft>
                <a:spcPts val="600"/>
              </a:spcAft>
              <a:buClr>
                <a:schemeClr val="dk1"/>
              </a:buClr>
              <a:buSzPts val="2800"/>
              <a:buNone/>
            </a:pPr>
            <a:r>
              <a:rPr lang="ar-AE"/>
              <a:t>سياسته ونهايته</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2"/>
          <p:cNvSpPr txBox="1"/>
          <p:nvPr/>
        </p:nvSpPr>
        <p:spPr>
          <a:xfrm>
            <a:off x="5568775" y="351701"/>
            <a:ext cx="5896500" cy="2459400"/>
          </a:xfrm>
          <a:prstGeom prst="rect">
            <a:avLst/>
          </a:prstGeom>
          <a:solidFill>
            <a:schemeClr val="lt1"/>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228600" lvl="0" marL="498475"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من هو </a:t>
            </a:r>
            <a:r>
              <a:rPr b="1" lang="ar-AE" sz="1800">
                <a:solidFill>
                  <a:schemeClr val="dk1"/>
                </a:solidFill>
                <a:latin typeface="Calibri"/>
                <a:ea typeface="Calibri"/>
                <a:cs typeface="Calibri"/>
                <a:sym typeface="Calibri"/>
              </a:rPr>
              <a:t>الأمير</a:t>
            </a:r>
            <a:r>
              <a:rPr b="1" lang="ar-AE" sz="1800">
                <a:solidFill>
                  <a:schemeClr val="dk1"/>
                </a:solidFill>
                <a:latin typeface="Calibri"/>
                <a:ea typeface="Calibri"/>
                <a:cs typeface="Calibri"/>
                <a:sym typeface="Calibri"/>
              </a:rPr>
              <a:t> فخر الدين </a:t>
            </a:r>
            <a:r>
              <a:rPr b="1" lang="ar-AE" sz="1800">
                <a:solidFill>
                  <a:schemeClr val="dk1"/>
                </a:solidFill>
                <a:latin typeface="Calibri"/>
                <a:ea typeface="Calibri"/>
                <a:cs typeface="Calibri"/>
                <a:sym typeface="Calibri"/>
              </a:rPr>
              <a:t>الأول</a:t>
            </a:r>
            <a:r>
              <a:rPr b="1" lang="ar-AE" sz="1800">
                <a:solidFill>
                  <a:schemeClr val="dk1"/>
                </a:solidFill>
                <a:latin typeface="Calibri"/>
                <a:ea typeface="Calibri"/>
                <a:cs typeface="Calibri"/>
                <a:sym typeface="Calibri"/>
              </a:rPr>
              <a:t> وكيف </a:t>
            </a:r>
            <a:r>
              <a:rPr b="1" lang="ar-AE" sz="1800">
                <a:solidFill>
                  <a:schemeClr val="dk1"/>
                </a:solidFill>
                <a:latin typeface="Calibri"/>
                <a:ea typeface="Calibri"/>
                <a:cs typeface="Calibri"/>
                <a:sym typeface="Calibri"/>
              </a:rPr>
              <a:t>أسس</a:t>
            </a:r>
            <a:r>
              <a:rPr b="1" lang="ar-AE" sz="1800">
                <a:solidFill>
                  <a:schemeClr val="dk1"/>
                </a:solidFill>
                <a:latin typeface="Calibri"/>
                <a:ea typeface="Calibri"/>
                <a:cs typeface="Calibri"/>
                <a:sym typeface="Calibri"/>
              </a:rPr>
              <a:t> </a:t>
            </a:r>
            <a:r>
              <a:rPr b="1" lang="ar-AE" sz="1800">
                <a:solidFill>
                  <a:schemeClr val="dk1"/>
                </a:solidFill>
                <a:latin typeface="Calibri"/>
                <a:ea typeface="Calibri"/>
                <a:cs typeface="Calibri"/>
                <a:sym typeface="Calibri"/>
              </a:rPr>
              <a:t>إمارته</a:t>
            </a:r>
            <a:endParaRPr b="1" sz="1800">
              <a:solidFill>
                <a:schemeClr val="dk1"/>
              </a:solidFill>
              <a:latin typeface="Calibri"/>
              <a:ea typeface="Calibri"/>
              <a:cs typeface="Calibri"/>
              <a:sym typeface="Calibri"/>
            </a:endParaRPr>
          </a:p>
          <a:p>
            <a:pPr indent="0" lvl="0" marL="498475"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هو </a:t>
            </a:r>
            <a:r>
              <a:rPr b="1" lang="ar-AE" sz="1800">
                <a:solidFill>
                  <a:schemeClr val="dk1"/>
                </a:solidFill>
                <a:latin typeface="Calibri"/>
                <a:ea typeface="Calibri"/>
                <a:cs typeface="Calibri"/>
                <a:sym typeface="Calibri"/>
              </a:rPr>
              <a:t>أول</a:t>
            </a:r>
            <a:r>
              <a:rPr b="1" lang="ar-AE" sz="1800">
                <a:solidFill>
                  <a:schemeClr val="dk1"/>
                </a:solidFill>
                <a:latin typeface="Calibri"/>
                <a:ea typeface="Calibri"/>
                <a:cs typeface="Calibri"/>
                <a:sym typeface="Calibri"/>
              </a:rPr>
              <a:t> </a:t>
            </a:r>
            <a:r>
              <a:rPr b="1" lang="ar-AE" sz="1800">
                <a:solidFill>
                  <a:schemeClr val="dk1"/>
                </a:solidFill>
                <a:latin typeface="Calibri"/>
                <a:ea typeface="Calibri"/>
                <a:cs typeface="Calibri"/>
                <a:sym typeface="Calibri"/>
              </a:rPr>
              <a:t>أمير</a:t>
            </a:r>
            <a:r>
              <a:rPr b="1" lang="ar-AE" sz="1800">
                <a:solidFill>
                  <a:schemeClr val="dk1"/>
                </a:solidFill>
                <a:latin typeface="Calibri"/>
                <a:ea typeface="Calibri"/>
                <a:cs typeface="Calibri"/>
                <a:sym typeface="Calibri"/>
              </a:rPr>
              <a:t> معني يحكم في لبنان تحت ظل </a:t>
            </a:r>
            <a:r>
              <a:rPr b="1" lang="ar-AE" sz="1800">
                <a:solidFill>
                  <a:schemeClr val="dk1"/>
                </a:solidFill>
                <a:latin typeface="Calibri"/>
                <a:ea typeface="Calibri"/>
                <a:cs typeface="Calibri"/>
                <a:sym typeface="Calibri"/>
              </a:rPr>
              <a:t>العثمانيون</a:t>
            </a:r>
            <a:r>
              <a:rPr b="1" lang="ar-AE" sz="1800">
                <a:solidFill>
                  <a:schemeClr val="dk1"/>
                </a:solidFill>
                <a:latin typeface="Calibri"/>
                <a:ea typeface="Calibri"/>
                <a:cs typeface="Calibri"/>
                <a:sym typeface="Calibri"/>
              </a:rPr>
              <a:t> </a:t>
            </a:r>
            <a:r>
              <a:rPr b="1" lang="ar-AE" sz="1800">
                <a:solidFill>
                  <a:schemeClr val="dk1"/>
                </a:solidFill>
                <a:latin typeface="Calibri"/>
                <a:ea typeface="Calibri"/>
                <a:cs typeface="Calibri"/>
                <a:sym typeface="Calibri"/>
              </a:rPr>
              <a:t>ينتمون</a:t>
            </a:r>
            <a:r>
              <a:rPr b="1" lang="ar-AE" sz="1800">
                <a:solidFill>
                  <a:schemeClr val="dk1"/>
                </a:solidFill>
                <a:latin typeface="Calibri"/>
                <a:ea typeface="Calibri"/>
                <a:cs typeface="Calibri"/>
                <a:sym typeface="Calibri"/>
              </a:rPr>
              <a:t> </a:t>
            </a:r>
            <a:r>
              <a:rPr b="1" lang="ar-AE" sz="1800">
                <a:solidFill>
                  <a:schemeClr val="dk1"/>
                </a:solidFill>
                <a:latin typeface="Calibri"/>
                <a:ea typeface="Calibri"/>
                <a:cs typeface="Calibri"/>
                <a:sym typeface="Calibri"/>
              </a:rPr>
              <a:t>أصلا</a:t>
            </a:r>
            <a:r>
              <a:rPr b="1" lang="ar-AE" sz="1800">
                <a:solidFill>
                  <a:schemeClr val="dk1"/>
                </a:solidFill>
                <a:latin typeface="Calibri"/>
                <a:ea typeface="Calibri"/>
                <a:cs typeface="Calibri"/>
                <a:sym typeface="Calibri"/>
              </a:rPr>
              <a:t> الى قبيلة ربيعة العدنانية.</a:t>
            </a:r>
            <a:endParaRPr b="1" sz="1800">
              <a:solidFill>
                <a:schemeClr val="dk1"/>
              </a:solidFill>
              <a:latin typeface="Calibri"/>
              <a:ea typeface="Calibri"/>
              <a:cs typeface="Calibri"/>
              <a:sym typeface="Calibri"/>
            </a:endParaRPr>
          </a:p>
          <a:p>
            <a:pPr indent="0" lvl="0" marL="498475"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ا</a:t>
            </a:r>
            <a:r>
              <a:rPr b="1" lang="ar-AE" sz="1800">
                <a:solidFill>
                  <a:schemeClr val="dk1"/>
                </a:solidFill>
                <a:latin typeface="Calibri"/>
                <a:ea typeface="Calibri"/>
                <a:cs typeface="Calibri"/>
                <a:sym typeface="Calibri"/>
              </a:rPr>
              <a:t>يد</a:t>
            </a:r>
            <a:r>
              <a:rPr b="1" lang="ar-AE" sz="1800">
                <a:solidFill>
                  <a:schemeClr val="dk1"/>
                </a:solidFill>
                <a:latin typeface="Calibri"/>
                <a:ea typeface="Calibri"/>
                <a:cs typeface="Calibri"/>
                <a:sym typeface="Calibri"/>
              </a:rPr>
              <a:t> العثمانيين في حربهم ضد المماليك في معركة مرج دابق 1516 وتقديرا له عينه السلطان العثماني اميرا على الشوف وهكذا تأسست الامارة المعنية</a:t>
            </a:r>
            <a:endParaRPr b="1" sz="1800">
              <a:solidFill>
                <a:schemeClr val="dk1"/>
              </a:solidFill>
              <a:latin typeface="Calibri"/>
              <a:ea typeface="Calibri"/>
              <a:cs typeface="Calibri"/>
              <a:sym typeface="Calibri"/>
            </a:endParaRPr>
          </a:p>
          <a:p>
            <a:pPr indent="0" lvl="0" marL="498475" marR="0" rtl="1" algn="just">
              <a:lnSpc>
                <a:spcPct val="107000"/>
              </a:lnSpc>
              <a:spcBef>
                <a:spcPts val="0"/>
              </a:spcBef>
              <a:spcAft>
                <a:spcPts val="0"/>
              </a:spcAft>
              <a:buNone/>
            </a:pPr>
            <a:r>
              <a:rPr lang="ar-AE" sz="14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400" u="sng">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lang="ar-AE" sz="14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p:txBody>
      </p:sp>
      <p:pic>
        <p:nvPicPr>
          <p:cNvPr id="93" name="Google Shape;93;p12"/>
          <p:cNvPicPr preferRelativeResize="0"/>
          <p:nvPr/>
        </p:nvPicPr>
        <p:blipFill rotWithShape="1">
          <a:blip r:embed="rId3">
            <a:alphaModFix/>
          </a:blip>
          <a:srcRect b="0" l="0" r="0" t="0"/>
          <a:stretch/>
        </p:blipFill>
        <p:spPr>
          <a:xfrm>
            <a:off x="1533378" y="3102402"/>
            <a:ext cx="5632463" cy="258750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3"/>
          <p:cNvSpPr txBox="1"/>
          <p:nvPr/>
        </p:nvSpPr>
        <p:spPr>
          <a:xfrm>
            <a:off x="3038625" y="1178175"/>
            <a:ext cx="7455900" cy="3226800"/>
          </a:xfrm>
          <a:prstGeom prst="rect">
            <a:avLst/>
          </a:prstGeom>
          <a:solidFill>
            <a:srgbClr val="FFFFFF"/>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 </a:t>
            </a:r>
            <a:r>
              <a:rPr b="1" lang="ar-AE" sz="2400" u="sng">
                <a:solidFill>
                  <a:schemeClr val="dk1"/>
                </a:solidFill>
                <a:latin typeface="Calibri"/>
                <a:ea typeface="Calibri"/>
                <a:cs typeface="Calibri"/>
                <a:sym typeface="Calibri"/>
              </a:rPr>
              <a:t>نهايته </a:t>
            </a:r>
            <a:endParaRPr sz="2400" u="sng">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2400">
                <a:solidFill>
                  <a:schemeClr val="dk1"/>
                </a:solidFill>
                <a:latin typeface="Calibri"/>
                <a:ea typeface="Calibri"/>
                <a:cs typeface="Calibri"/>
                <a:sym typeface="Calibri"/>
              </a:rPr>
              <a:t>        قام العثمانيون بقتله وذلك بعد رأوا انه يوسع إمارته ويجعلها قوية أسرعوا في تجهيز </a:t>
            </a:r>
            <a:r>
              <a:rPr b="1" lang="ar-AE" sz="2400">
                <a:solidFill>
                  <a:schemeClr val="dk1"/>
                </a:solidFill>
                <a:latin typeface="Calibri"/>
                <a:ea typeface="Calibri"/>
                <a:cs typeface="Calibri"/>
                <a:sym typeface="Calibri"/>
              </a:rPr>
              <a:t>حملة</a:t>
            </a:r>
            <a:r>
              <a:rPr b="1" lang="ar-AE" sz="2400">
                <a:solidFill>
                  <a:schemeClr val="dk1"/>
                </a:solidFill>
                <a:latin typeface="Calibri"/>
                <a:ea typeface="Calibri"/>
                <a:cs typeface="Calibri"/>
                <a:sym typeface="Calibri"/>
              </a:rPr>
              <a:t> </a:t>
            </a:r>
            <a:r>
              <a:rPr b="1" lang="ar-AE" sz="2400">
                <a:solidFill>
                  <a:schemeClr val="dk1"/>
                </a:solidFill>
                <a:latin typeface="Calibri"/>
                <a:ea typeface="Calibri"/>
                <a:cs typeface="Calibri"/>
                <a:sym typeface="Calibri"/>
              </a:rPr>
              <a:t>عسكرية</a:t>
            </a:r>
            <a:r>
              <a:rPr b="1" lang="ar-AE" sz="2400">
                <a:solidFill>
                  <a:schemeClr val="dk1"/>
                </a:solidFill>
                <a:latin typeface="Calibri"/>
                <a:ea typeface="Calibri"/>
                <a:cs typeface="Calibri"/>
                <a:sym typeface="Calibri"/>
              </a:rPr>
              <a:t> ضده. وقد تمكن فخر الدين الاول من اعادة تعمير </a:t>
            </a:r>
            <a:r>
              <a:rPr b="1" lang="ar-AE" sz="2400">
                <a:solidFill>
                  <a:schemeClr val="dk1"/>
                </a:solidFill>
                <a:latin typeface="Calibri"/>
                <a:ea typeface="Calibri"/>
                <a:cs typeface="Calibri"/>
                <a:sym typeface="Calibri"/>
              </a:rPr>
              <a:t>الإمارة</a:t>
            </a:r>
            <a:r>
              <a:rPr b="1" lang="ar-AE" sz="2400">
                <a:solidFill>
                  <a:schemeClr val="dk1"/>
                </a:solidFill>
                <a:latin typeface="Calibri"/>
                <a:ea typeface="Calibri"/>
                <a:cs typeface="Calibri"/>
                <a:sym typeface="Calibri"/>
              </a:rPr>
              <a:t> من جديد.</a:t>
            </a:r>
            <a:endParaRPr b="1" sz="24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2400">
                <a:solidFill>
                  <a:schemeClr val="dk1"/>
                </a:solidFill>
                <a:latin typeface="Calibri"/>
                <a:ea typeface="Calibri"/>
                <a:cs typeface="Calibri"/>
                <a:sym typeface="Calibri"/>
              </a:rPr>
              <a:t> </a:t>
            </a:r>
            <a:r>
              <a:rPr b="1" lang="ar-AE" sz="2400">
                <a:solidFill>
                  <a:schemeClr val="dk1"/>
                </a:solidFill>
                <a:latin typeface="Calibri"/>
                <a:ea typeface="Calibri"/>
                <a:cs typeface="Calibri"/>
                <a:sym typeface="Calibri"/>
              </a:rPr>
              <a:t>دبروا</a:t>
            </a:r>
            <a:r>
              <a:rPr b="1" lang="ar-AE" sz="2400">
                <a:solidFill>
                  <a:schemeClr val="dk1"/>
                </a:solidFill>
                <a:latin typeface="Calibri"/>
                <a:ea typeface="Calibri"/>
                <a:cs typeface="Calibri"/>
                <a:sym typeface="Calibri"/>
              </a:rPr>
              <a:t> له مؤامرة حيث استدرجوه الى دمشق وعندما وصل الى دمشق قام العثمانيون بقتله سنة 1544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4"/>
          <p:cNvSpPr txBox="1"/>
          <p:nvPr>
            <p:ph type="ctrTitle"/>
          </p:nvPr>
        </p:nvSpPr>
        <p:spPr>
          <a:xfrm>
            <a:off x="738940" y="1640910"/>
            <a:ext cx="10871177" cy="1260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6600"/>
              <a:buFont typeface="Varela Round"/>
              <a:buNone/>
            </a:pPr>
            <a:r>
              <a:rPr lang="ar-AE"/>
              <a:t>الأمير قرقماز</a:t>
            </a:r>
            <a:endParaRPr/>
          </a:p>
        </p:txBody>
      </p:sp>
      <p:sp>
        <p:nvSpPr>
          <p:cNvPr id="104" name="Google Shape;104;p14"/>
          <p:cNvSpPr txBox="1"/>
          <p:nvPr>
            <p:ph idx="1" type="subTitle"/>
          </p:nvPr>
        </p:nvSpPr>
        <p:spPr>
          <a:xfrm>
            <a:off x="738117" y="2918493"/>
            <a:ext cx="10872000" cy="1211476"/>
          </a:xfrm>
          <a:prstGeom prst="rect">
            <a:avLst/>
          </a:prstGeom>
          <a:noFill/>
          <a:ln>
            <a:noFill/>
          </a:ln>
        </p:spPr>
        <p:txBody>
          <a:bodyPr anchorCtr="0" anchor="t" bIns="36000" lIns="36000" spcFirstLastPara="1" rIns="36000" wrap="square" tIns="36000">
            <a:noAutofit/>
          </a:bodyPr>
          <a:lstStyle/>
          <a:p>
            <a:pPr indent="-342900" lvl="0" marL="342900" rtl="1" algn="ctr">
              <a:lnSpc>
                <a:spcPct val="100000"/>
              </a:lnSpc>
              <a:spcBef>
                <a:spcPts val="0"/>
              </a:spcBef>
              <a:spcAft>
                <a:spcPts val="0"/>
              </a:spcAft>
              <a:buClr>
                <a:schemeClr val="dk1"/>
              </a:buClr>
              <a:buSzPts val="2800"/>
              <a:buNone/>
            </a:pPr>
            <a:r>
              <a:rPr lang="ar-AE"/>
              <a:t>سياسته</a:t>
            </a:r>
            <a:endParaRPr/>
          </a:p>
          <a:p>
            <a:pPr indent="-342900" lvl="0" marL="342900" rtl="1" algn="ctr">
              <a:lnSpc>
                <a:spcPct val="100000"/>
              </a:lnSpc>
              <a:spcBef>
                <a:spcPts val="600"/>
              </a:spcBef>
              <a:spcAft>
                <a:spcPts val="600"/>
              </a:spcAft>
              <a:buClr>
                <a:schemeClr val="dk1"/>
              </a:buClr>
              <a:buSzPts val="2800"/>
              <a:buNone/>
            </a:pPr>
            <a:r>
              <a:rPr lang="ar-AE"/>
              <a:t>حادثة عكار</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5"/>
          <p:cNvSpPr txBox="1"/>
          <p:nvPr/>
        </p:nvSpPr>
        <p:spPr>
          <a:xfrm>
            <a:off x="6215807" y="429505"/>
            <a:ext cx="5048250" cy="2774412"/>
          </a:xfrm>
          <a:prstGeom prst="rect">
            <a:avLst/>
          </a:prstGeom>
          <a:solidFill>
            <a:schemeClr val="lt1"/>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228600" marR="0" rtl="1" algn="just">
              <a:lnSpc>
                <a:spcPct val="107000"/>
              </a:lnSpc>
              <a:spcBef>
                <a:spcPts val="0"/>
              </a:spcBef>
              <a:spcAft>
                <a:spcPts val="0"/>
              </a:spcAft>
              <a:buNone/>
            </a:pPr>
            <a:r>
              <a:rPr b="1" lang="ar-AE" sz="1800" u="sng">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2286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هو </a:t>
            </a:r>
            <a:r>
              <a:rPr b="1" lang="ar-AE" sz="1800">
                <a:solidFill>
                  <a:schemeClr val="dk1"/>
                </a:solidFill>
                <a:latin typeface="Calibri"/>
                <a:ea typeface="Calibri"/>
                <a:cs typeface="Calibri"/>
                <a:sym typeface="Calibri"/>
              </a:rPr>
              <a:t>الأمير</a:t>
            </a:r>
            <a:r>
              <a:rPr b="1" lang="ar-AE" sz="1800">
                <a:solidFill>
                  <a:schemeClr val="dk1"/>
                </a:solidFill>
                <a:latin typeface="Calibri"/>
                <a:ea typeface="Calibri"/>
                <a:cs typeface="Calibri"/>
                <a:sym typeface="Calibri"/>
              </a:rPr>
              <a:t> المعني الثاني. تولى الحكم بعد مقتل والده فخر الدين </a:t>
            </a:r>
            <a:r>
              <a:rPr b="1" lang="ar-AE" sz="1800">
                <a:solidFill>
                  <a:schemeClr val="dk1"/>
                </a:solidFill>
                <a:latin typeface="Calibri"/>
                <a:ea typeface="Calibri"/>
                <a:cs typeface="Calibri"/>
                <a:sym typeface="Calibri"/>
              </a:rPr>
              <a:t>الأول</a:t>
            </a:r>
            <a:r>
              <a:rPr b="1" lang="ar-AE" sz="1800">
                <a:solidFill>
                  <a:schemeClr val="dk1"/>
                </a:solidFill>
                <a:latin typeface="Calibri"/>
                <a:ea typeface="Calibri"/>
                <a:cs typeface="Calibri"/>
                <a:sym typeface="Calibri"/>
              </a:rPr>
              <a:t>،</a:t>
            </a:r>
            <a:endParaRPr b="1" sz="1800">
              <a:solidFill>
                <a:schemeClr val="dk1"/>
              </a:solidFill>
              <a:latin typeface="Calibri"/>
              <a:ea typeface="Calibri"/>
              <a:cs typeface="Calibri"/>
              <a:sym typeface="Calibri"/>
            </a:endParaRPr>
          </a:p>
          <a:p>
            <a:pPr indent="0" lvl="0" marL="2286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اتبع سياسة التسامح كوالده.</a:t>
            </a:r>
            <a:endParaRPr b="1" sz="1800">
              <a:solidFill>
                <a:schemeClr val="dk1"/>
              </a:solidFill>
              <a:latin typeface="Calibri"/>
              <a:ea typeface="Calibri"/>
              <a:cs typeface="Calibri"/>
              <a:sym typeface="Calibri"/>
            </a:endParaRPr>
          </a:p>
          <a:p>
            <a:pPr indent="0" lvl="0" marL="2286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 تميز عصره بالنزاع القيسي اليمني،</a:t>
            </a:r>
            <a:endParaRPr b="1" sz="1800">
              <a:solidFill>
                <a:schemeClr val="dk1"/>
              </a:solidFill>
              <a:latin typeface="Calibri"/>
              <a:ea typeface="Calibri"/>
              <a:cs typeface="Calibri"/>
              <a:sym typeface="Calibri"/>
            </a:endParaRPr>
          </a:p>
          <a:p>
            <a:pPr indent="0" lvl="0" marL="2286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تزوج من الست نسب وهي من العائلة التنوخية اخت </a:t>
            </a:r>
            <a:r>
              <a:rPr b="1" lang="ar-AE" sz="1800">
                <a:solidFill>
                  <a:schemeClr val="dk1"/>
                </a:solidFill>
                <a:latin typeface="Calibri"/>
                <a:ea typeface="Calibri"/>
                <a:cs typeface="Calibri"/>
                <a:sym typeface="Calibri"/>
              </a:rPr>
              <a:t>الأمير</a:t>
            </a:r>
            <a:r>
              <a:rPr b="1" lang="ar-AE" sz="1800">
                <a:solidFill>
                  <a:schemeClr val="dk1"/>
                </a:solidFill>
                <a:latin typeface="Calibri"/>
                <a:ea typeface="Calibri"/>
                <a:cs typeface="Calibri"/>
                <a:sym typeface="Calibri"/>
              </a:rPr>
              <a:t> سيف الدين التنوخي. وأنجب منها فخرالدين الثاني ويونس كانت نهايته القتل على يد العثمانيين.</a:t>
            </a:r>
            <a:endParaRPr b="1" sz="1800">
              <a:solidFill>
                <a:schemeClr val="dk1"/>
              </a:solidFill>
              <a:latin typeface="Calibri"/>
              <a:ea typeface="Calibri"/>
              <a:cs typeface="Calibri"/>
              <a:sym typeface="Calibri"/>
            </a:endParaRPr>
          </a:p>
          <a:p>
            <a:pPr indent="0" lvl="0" marL="228600" marR="0" rtl="1" algn="just">
              <a:lnSpc>
                <a:spcPct val="107000"/>
              </a:lnSpc>
              <a:spcBef>
                <a:spcPts val="0"/>
              </a:spcBef>
              <a:spcAft>
                <a:spcPts val="0"/>
              </a:spcAft>
              <a:buNone/>
            </a:pPr>
            <a:r>
              <a:rPr b="1" lang="ar-AE" sz="14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marR="0" rtl="1" algn="just">
              <a:lnSpc>
                <a:spcPct val="107000"/>
              </a:lnSpc>
              <a:spcBef>
                <a:spcPts val="800"/>
              </a:spcBef>
              <a:spcAft>
                <a:spcPts val="0"/>
              </a:spcAft>
              <a:buNone/>
            </a:pPr>
            <a:r>
              <a:rPr lang="ar-AE"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lang="ar-AE" sz="1100">
                <a:solidFill>
                  <a:schemeClr val="dk1"/>
                </a:solidFill>
                <a:latin typeface="Calibri"/>
                <a:ea typeface="Calibri"/>
                <a:cs typeface="Calibri"/>
                <a:sym typeface="Calibri"/>
              </a:rPr>
              <a:t> </a:t>
            </a:r>
            <a:endParaRPr/>
          </a:p>
        </p:txBody>
      </p:sp>
      <p:sp>
        <p:nvSpPr>
          <p:cNvPr id="110" name="Google Shape;110;p15"/>
          <p:cNvSpPr txBox="1"/>
          <p:nvPr/>
        </p:nvSpPr>
        <p:spPr>
          <a:xfrm>
            <a:off x="1689100" y="3429000"/>
            <a:ext cx="5372882" cy="3309425"/>
          </a:xfrm>
          <a:prstGeom prst="rect">
            <a:avLst/>
          </a:prstGeom>
          <a:solidFill>
            <a:schemeClr val="lt1"/>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just">
              <a:lnSpc>
                <a:spcPct val="107000"/>
              </a:lnSpc>
              <a:spcBef>
                <a:spcPts val="0"/>
              </a:spcBef>
              <a:spcAft>
                <a:spcPts val="0"/>
              </a:spcAft>
              <a:buNone/>
            </a:pPr>
            <a:r>
              <a:rPr lang="ar-AE" sz="1800">
                <a:solidFill>
                  <a:schemeClr val="dk1"/>
                </a:solidFill>
                <a:latin typeface="Arial"/>
                <a:ea typeface="Arial"/>
                <a:cs typeface="Arial"/>
                <a:sym typeface="Arial"/>
              </a:rPr>
              <a:t> </a:t>
            </a:r>
            <a:r>
              <a:rPr lang="ar-AE" sz="1800">
                <a:solidFill>
                  <a:schemeClr val="dk1"/>
                </a:solidFill>
                <a:latin typeface="Calibri"/>
                <a:ea typeface="Calibri"/>
                <a:cs typeface="Calibri"/>
                <a:sym typeface="Calibri"/>
              </a:rPr>
              <a:t> </a:t>
            </a:r>
            <a:r>
              <a:rPr b="1" lang="ar-AE" sz="1800" u="sng">
                <a:solidFill>
                  <a:schemeClr val="dk1"/>
                </a:solidFill>
                <a:latin typeface="Calibri"/>
                <a:ea typeface="Calibri"/>
                <a:cs typeface="Calibri"/>
                <a:sym typeface="Calibri"/>
              </a:rPr>
              <a:t>السياسة الداخلية (اعماله) التي اتبعها لتوطيد حكمه.</a:t>
            </a:r>
            <a:endParaRPr b="1" sz="1800" u="sng">
              <a:solidFill>
                <a:schemeClr val="dk1"/>
              </a:solidFill>
              <a:latin typeface="Calibri"/>
              <a:ea typeface="Calibri"/>
              <a:cs typeface="Calibri"/>
              <a:sym typeface="Calibri"/>
            </a:endParaRPr>
          </a:p>
          <a:p>
            <a:pPr indent="0" lvl="0" marL="0" marR="0" rtl="1" algn="just">
              <a:lnSpc>
                <a:spcPct val="107000"/>
              </a:lnSpc>
              <a:spcBef>
                <a:spcPts val="800"/>
              </a:spcBef>
              <a:spcAft>
                <a:spcPts val="0"/>
              </a:spcAft>
              <a:buNone/>
            </a:pPr>
            <a:r>
              <a:rPr lang="ar-AE"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342900" lvl="0" marL="342900" marR="0" rtl="1" algn="just">
              <a:lnSpc>
                <a:spcPct val="107000"/>
              </a:lnSpc>
              <a:spcBef>
                <a:spcPts val="800"/>
              </a:spcBef>
              <a:spcAft>
                <a:spcPts val="0"/>
              </a:spcAft>
              <a:buClr>
                <a:schemeClr val="dk1"/>
              </a:buClr>
              <a:buSzPts val="1800"/>
              <a:buFont typeface="Calibri"/>
              <a:buAutoNum type="arabicPeriod"/>
            </a:pPr>
            <a:r>
              <a:rPr b="1" lang="ar-AE" sz="1800">
                <a:solidFill>
                  <a:schemeClr val="dk1"/>
                </a:solidFill>
                <a:latin typeface="Calibri"/>
                <a:ea typeface="Calibri"/>
                <a:cs typeface="Calibri"/>
                <a:sym typeface="Calibri"/>
              </a:rPr>
              <a:t>اتبع سياسة والده في تقريب جميع الطوائف اليه خصوصاً المسيحيين حيث اتخذ من بعضهم مساعدين له، وعلى رأسهم الحاج كيوان بن نعمه الماروني من بلدة دير القمر.</a:t>
            </a:r>
            <a:endParaRPr b="1" sz="1800">
              <a:solidFill>
                <a:schemeClr val="dk1"/>
              </a:solidFill>
              <a:latin typeface="Calibri"/>
              <a:ea typeface="Calibri"/>
              <a:cs typeface="Calibri"/>
              <a:sym typeface="Calibri"/>
            </a:endParaRPr>
          </a:p>
          <a:p>
            <a:pPr indent="-342900" lvl="0" marL="342900" marR="0" rtl="1" algn="just">
              <a:lnSpc>
                <a:spcPct val="107000"/>
              </a:lnSpc>
              <a:spcBef>
                <a:spcPts val="800"/>
              </a:spcBef>
              <a:spcAft>
                <a:spcPts val="0"/>
              </a:spcAft>
              <a:buClr>
                <a:schemeClr val="dk1"/>
              </a:buClr>
              <a:buSzPts val="1800"/>
              <a:buFont typeface="Calibri"/>
              <a:buAutoNum type="arabicPeriod"/>
            </a:pPr>
            <a:r>
              <a:rPr b="1" lang="ar-AE" sz="1800">
                <a:solidFill>
                  <a:schemeClr val="dk1"/>
                </a:solidFill>
                <a:latin typeface="Calibri"/>
                <a:ea typeface="Calibri"/>
                <a:cs typeface="Calibri"/>
                <a:sym typeface="Calibri"/>
              </a:rPr>
              <a:t> أخلص له </a:t>
            </a:r>
            <a:r>
              <a:rPr b="1" lang="ar-AE" sz="1800">
                <a:solidFill>
                  <a:schemeClr val="dk1"/>
                </a:solidFill>
                <a:latin typeface="Calibri"/>
                <a:ea typeface="Calibri"/>
                <a:cs typeface="Calibri"/>
                <a:sym typeface="Calibri"/>
              </a:rPr>
              <a:t>وأيده</a:t>
            </a:r>
            <a:r>
              <a:rPr b="1" lang="ar-AE" sz="1800">
                <a:solidFill>
                  <a:schemeClr val="dk1"/>
                </a:solidFill>
                <a:latin typeface="Calibri"/>
                <a:ea typeface="Calibri"/>
                <a:cs typeface="Calibri"/>
                <a:sym typeface="Calibri"/>
              </a:rPr>
              <a:t> جميع اللبنانيون مما ساعد على وحدة لبنان.</a:t>
            </a:r>
            <a:endParaRPr b="1" sz="1800">
              <a:solidFill>
                <a:schemeClr val="dk1"/>
              </a:solidFill>
              <a:latin typeface="Calibri"/>
              <a:ea typeface="Calibri"/>
              <a:cs typeface="Calibri"/>
              <a:sym typeface="Calibri"/>
            </a:endParaRPr>
          </a:p>
          <a:p>
            <a:pPr indent="-228600" lvl="0" marL="4572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بناء القلاع والقصور لحماية الامارة وتأمين الطرق والقضاء على اللصوص.</a:t>
            </a:r>
            <a:endParaRPr b="1" sz="1800">
              <a:solidFill>
                <a:schemeClr val="dk1"/>
              </a:solidFill>
              <a:latin typeface="Calibri"/>
              <a:ea typeface="Calibri"/>
              <a:cs typeface="Calibri"/>
              <a:sym typeface="Calibri"/>
            </a:endParaRPr>
          </a:p>
          <a:p>
            <a:pPr indent="-228600" lvl="0" marL="457200" marR="0" rtl="1" algn="just">
              <a:lnSpc>
                <a:spcPct val="107000"/>
              </a:lnSpc>
              <a:spcBef>
                <a:spcPts val="0"/>
              </a:spcBef>
              <a:spcAft>
                <a:spcPts val="0"/>
              </a:spcAft>
              <a:buNone/>
            </a:pPr>
            <a:r>
              <a:rPr b="1" lang="ar-AE" sz="1800">
                <a:solidFill>
                  <a:schemeClr val="dk1"/>
                </a:solidFill>
                <a:latin typeface="Calibri"/>
                <a:ea typeface="Calibri"/>
                <a:cs typeface="Calibri"/>
                <a:sym typeface="Calibri"/>
              </a:rPr>
              <a:t> شجع العلماء </a:t>
            </a:r>
            <a:r>
              <a:rPr b="1" lang="ar-AE" sz="1800">
                <a:solidFill>
                  <a:schemeClr val="dk1"/>
                </a:solidFill>
                <a:latin typeface="Calibri"/>
                <a:ea typeface="Calibri"/>
                <a:cs typeface="Calibri"/>
                <a:sym typeface="Calibri"/>
              </a:rPr>
              <a:t>والأدباء</a:t>
            </a:r>
            <a:r>
              <a:rPr b="1" lang="ar-AE" sz="1800">
                <a:solidFill>
                  <a:schemeClr val="dk1"/>
                </a:solidFill>
                <a:latin typeface="Calibri"/>
                <a:ea typeface="Calibri"/>
                <a:cs typeface="Calibri"/>
                <a:sym typeface="Calibri"/>
              </a:rPr>
              <a:t> وأكرمهم.</a:t>
            </a:r>
            <a:endParaRPr b="1" sz="1800">
              <a:solidFill>
                <a:schemeClr val="dk1"/>
              </a:solidFill>
              <a:latin typeface="Calibri"/>
              <a:ea typeface="Calibri"/>
              <a:cs typeface="Calibri"/>
              <a:sym typeface="Calibri"/>
            </a:endParaRPr>
          </a:p>
          <a:p>
            <a:pPr indent="0" lvl="0" marL="0" marR="0" rtl="1" algn="r">
              <a:lnSpc>
                <a:spcPct val="107000"/>
              </a:lnSpc>
              <a:spcBef>
                <a:spcPts val="0"/>
              </a:spcBef>
              <a:spcAft>
                <a:spcPts val="0"/>
              </a:spcAft>
              <a:buNone/>
            </a:pPr>
            <a:r>
              <a:rPr lang="ar-AE" sz="1100">
                <a:solidFill>
                  <a:schemeClr val="dk1"/>
                </a:solidFill>
                <a:latin typeface="Calibri"/>
                <a:ea typeface="Calibri"/>
                <a:cs typeface="Calibri"/>
                <a:sym typeface="Calibri"/>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6"/>
          <p:cNvSpPr txBox="1"/>
          <p:nvPr/>
        </p:nvSpPr>
        <p:spPr>
          <a:xfrm>
            <a:off x="1629450" y="830000"/>
            <a:ext cx="10152600" cy="4076400"/>
          </a:xfrm>
          <a:prstGeom prst="rect">
            <a:avLst/>
          </a:prstGeom>
          <a:solidFill>
            <a:srgbClr val="FFFFFF"/>
          </a:solidFill>
          <a:ln cap="flat" cmpd="sng" w="57150">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just">
              <a:lnSpc>
                <a:spcPct val="107000"/>
              </a:lnSpc>
              <a:spcBef>
                <a:spcPts val="0"/>
              </a:spcBef>
              <a:spcAft>
                <a:spcPts val="0"/>
              </a:spcAft>
              <a:buNone/>
            </a:pPr>
            <a:r>
              <a:rPr lang="ar-AE" sz="1800">
                <a:solidFill>
                  <a:schemeClr val="dk1"/>
                </a:solidFill>
                <a:latin typeface="Calibri"/>
                <a:ea typeface="Calibri"/>
                <a:cs typeface="Calibri"/>
                <a:sym typeface="Calibri"/>
              </a:rPr>
              <a:t>   </a:t>
            </a:r>
            <a:r>
              <a:rPr b="1" lang="ar-AE" sz="1800" u="sng">
                <a:solidFill>
                  <a:schemeClr val="dk1"/>
                </a:solidFill>
                <a:latin typeface="Calibri"/>
                <a:ea typeface="Calibri"/>
                <a:cs typeface="Calibri"/>
                <a:sym typeface="Calibri"/>
              </a:rPr>
              <a:t>نهاية الأمير قرقماز (حادثة عكار)</a:t>
            </a:r>
            <a:endParaRPr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تعرضت للسرقة </a:t>
            </a:r>
            <a:r>
              <a:rPr b="1" lang="ar-AE" sz="1800">
                <a:solidFill>
                  <a:schemeClr val="dk1"/>
                </a:solidFill>
                <a:latin typeface="Calibri"/>
                <a:ea typeface="Calibri"/>
                <a:cs typeface="Calibri"/>
                <a:sym typeface="Calibri"/>
              </a:rPr>
              <a:t>قافلة</a:t>
            </a:r>
            <a:r>
              <a:rPr b="1" lang="ar-AE" sz="1800">
                <a:solidFill>
                  <a:schemeClr val="dk1"/>
                </a:solidFill>
                <a:latin typeface="Calibri"/>
                <a:ea typeface="Calibri"/>
                <a:cs typeface="Calibri"/>
                <a:sym typeface="Calibri"/>
              </a:rPr>
              <a:t> عثمانية في منطقة عكار وكانت </a:t>
            </a:r>
            <a:r>
              <a:rPr b="1" lang="ar-AE" sz="1800">
                <a:solidFill>
                  <a:schemeClr val="dk1"/>
                </a:solidFill>
                <a:latin typeface="Calibri"/>
                <a:ea typeface="Calibri"/>
                <a:cs typeface="Calibri"/>
                <a:sym typeface="Calibri"/>
              </a:rPr>
              <a:t>محملة</a:t>
            </a:r>
            <a:r>
              <a:rPr b="1" lang="ar-AE" sz="1800">
                <a:solidFill>
                  <a:schemeClr val="dk1"/>
                </a:solidFill>
                <a:latin typeface="Calibri"/>
                <a:ea typeface="Calibri"/>
                <a:cs typeface="Calibri"/>
                <a:sym typeface="Calibri"/>
              </a:rPr>
              <a:t> بأموال الضرائب.</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 سرقت في منطقة الأمارة المعنية.</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وكانت هذه القافلة في طريقها الى اسطنبول الامر الذي اغضب السلطان العثماني الذي كلف والي مصر ابراهيم باشا بتجهيز </a:t>
            </a:r>
            <a:r>
              <a:rPr b="1" lang="ar-AE" sz="1800">
                <a:solidFill>
                  <a:schemeClr val="dk1"/>
                </a:solidFill>
                <a:latin typeface="Calibri"/>
                <a:ea typeface="Calibri"/>
                <a:cs typeface="Calibri"/>
                <a:sym typeface="Calibri"/>
              </a:rPr>
              <a:t>حملة</a:t>
            </a:r>
            <a:r>
              <a:rPr b="1" lang="ar-AE" sz="1800">
                <a:solidFill>
                  <a:schemeClr val="dk1"/>
                </a:solidFill>
                <a:latin typeface="Calibri"/>
                <a:ea typeface="Calibri"/>
                <a:cs typeface="Calibri"/>
                <a:sym typeface="Calibri"/>
              </a:rPr>
              <a:t> على </a:t>
            </a:r>
            <a:r>
              <a:rPr b="1" lang="ar-AE" sz="1800">
                <a:solidFill>
                  <a:schemeClr val="dk1"/>
                </a:solidFill>
                <a:latin typeface="Calibri"/>
                <a:ea typeface="Calibri"/>
                <a:cs typeface="Calibri"/>
                <a:sym typeface="Calibri"/>
              </a:rPr>
              <a:t>الإمارة</a:t>
            </a:r>
            <a:r>
              <a:rPr b="1" lang="ar-AE" sz="1800">
                <a:solidFill>
                  <a:schemeClr val="dk1"/>
                </a:solidFill>
                <a:latin typeface="Calibri"/>
                <a:ea typeface="Calibri"/>
                <a:cs typeface="Calibri"/>
                <a:sym typeface="Calibri"/>
              </a:rPr>
              <a:t> المعنية.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عندما رأى قرقماز هذه الحملة الكبيرة وتأكد بأنه لا يستطيع مواجهتها قرر ان يهرب الى المنطقة الجبلية </a:t>
            </a:r>
            <a:r>
              <a:rPr b="1" lang="ar-AE" sz="1800">
                <a:solidFill>
                  <a:schemeClr val="dk1"/>
                </a:solidFill>
                <a:latin typeface="Calibri"/>
                <a:ea typeface="Calibri"/>
                <a:cs typeface="Calibri"/>
                <a:sym typeface="Calibri"/>
              </a:rPr>
              <a:t>واختبأ</a:t>
            </a:r>
            <a:r>
              <a:rPr b="1" lang="ar-AE" sz="1800">
                <a:solidFill>
                  <a:schemeClr val="dk1"/>
                </a:solidFill>
                <a:latin typeface="Calibri"/>
                <a:ea typeface="Calibri"/>
                <a:cs typeface="Calibri"/>
                <a:sym typeface="Calibri"/>
              </a:rPr>
              <a:t> في مغارة شقيف تيرون في منطقة جزين وقد اعتقد قرقماز بأن هربه سيجعل القائد العثماني يتوقف عن التدمير والتخريب والقتل، ويعتقد بأن قرقماز مات قهراً عندما سمع هذه الاخبار السيئة او ربما مات خنقاً وذلك على ما يعتقد ان العثمانيين عرفوا مكانه وحفروا فتحه في المغارة وأشعلوا النار فيها. مما ادى الى موته خنقاً.</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b="1" lang="ar-AE" sz="1800">
                <a:solidFill>
                  <a:schemeClr val="dk1"/>
                </a:solidFill>
                <a:latin typeface="Calibri"/>
                <a:ea typeface="Calibri"/>
                <a:cs typeface="Calibri"/>
                <a:sym typeface="Calibri"/>
              </a:rPr>
              <a:t>هكذا انتهت فترة حكم قرقماز وترك الأمارة الضعيفة لزوجته الست نسب ولولديه فخر الدين الثاني ويونس الذي كان أصغر منه. </a:t>
            </a:r>
            <a:endParaRPr b="1" sz="1800">
              <a:solidFill>
                <a:schemeClr val="dk1"/>
              </a:solidFill>
              <a:latin typeface="Calibri"/>
              <a:ea typeface="Calibri"/>
              <a:cs typeface="Calibri"/>
              <a:sym typeface="Calibri"/>
            </a:endParaRPr>
          </a:p>
          <a:p>
            <a:pPr indent="0" lvl="0" marL="0" marR="0" rtl="1" algn="r">
              <a:lnSpc>
                <a:spcPct val="107000"/>
              </a:lnSpc>
              <a:spcBef>
                <a:spcPts val="800"/>
              </a:spcBef>
              <a:spcAft>
                <a:spcPts val="0"/>
              </a:spcAft>
              <a:buNone/>
            </a:pPr>
            <a:r>
              <a:rPr lang="ar-AE" sz="1400">
                <a:solidFill>
                  <a:schemeClr val="dk1"/>
                </a:solidFill>
                <a:latin typeface="Arial"/>
                <a:ea typeface="Arial"/>
                <a:cs typeface="Arial"/>
                <a:sym typeface="Arial"/>
              </a:rPr>
              <a:t>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