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j6+AY9Avtil/0zX3hHF2bLH1jJI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C1A8D89-A1C4-4D16-B65A-588FD250F525}">
  <a:tblStyle styleId="{BC1A8D89-A1C4-4D16-B65A-588FD250F525}"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3" d="100"/>
          <a:sy n="143" d="100"/>
        </p:scale>
        <p:origin x="684"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notesMaster" Target="notesMasters/notesMaster1.xml"/><Relationship Id="rId17" Type="http://customschemas.google.com/relationships/presentationmetadata" Target="metadata"/><Relationship Id="rId2" Type="http://schemas.openxmlformats.org/officeDocument/2006/relationships/slide" Target="slides/slide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1" name="Google Shape;111;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6" name="Google Shape;6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8" name="Google Shape;78;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4" name="Google Shape;84;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1" name="Google Shape;91;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8" name="Google Shape;98;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5" name="Google Shape;105;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1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1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w"/>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2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2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47" name="Google Shape;47;p2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w"/>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2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w"/>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1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16" name="Google Shape;16;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w"/>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14"/>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9" name="Google Shape;19;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w"/>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1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15"/>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3" name="Google Shape;23;p1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4" name="Google Shape;24;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w"/>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1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1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w"/>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17"/>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17"/>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1" name="Google Shape;31;p1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w"/>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1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w"/>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40" name="Google Shape;40;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w"/>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2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2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w"/>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w"/>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
          <p:cNvSpPr txBox="1">
            <a:spLocks noGrp="1"/>
          </p:cNvSpPr>
          <p:nvPr>
            <p:ph type="ctrTitle"/>
          </p:nvPr>
        </p:nvSpPr>
        <p:spPr>
          <a:xfrm>
            <a:off x="311700" y="163000"/>
            <a:ext cx="8520600" cy="1455300"/>
          </a:xfrm>
          <a:prstGeom prst="rect">
            <a:avLst/>
          </a:prstGeom>
          <a:noFill/>
          <a:ln>
            <a:noFill/>
          </a:ln>
        </p:spPr>
        <p:txBody>
          <a:bodyPr spcFirstLastPara="1" wrap="square" lIns="91425" tIns="91425" rIns="91425" bIns="91425" anchor="b" anchorCtr="0">
            <a:normAutofit fontScale="90000"/>
          </a:bodyPr>
          <a:lstStyle/>
          <a:p>
            <a:pPr marL="0" lvl="0" indent="0" algn="ctr" rtl="1">
              <a:lnSpc>
                <a:spcPct val="100000"/>
              </a:lnSpc>
              <a:spcBef>
                <a:spcPts val="0"/>
              </a:spcBef>
              <a:spcAft>
                <a:spcPts val="0"/>
              </a:spcAft>
              <a:buSzPct val="111111"/>
              <a:buNone/>
            </a:pPr>
            <a:r>
              <a:rPr lang="iw"/>
              <a:t>عهد الخلفاء الراشدين</a:t>
            </a:r>
            <a:endParaRPr/>
          </a:p>
          <a:p>
            <a:pPr marL="0" lvl="0" indent="0" algn="ctr" rtl="1">
              <a:lnSpc>
                <a:spcPct val="100000"/>
              </a:lnSpc>
              <a:spcBef>
                <a:spcPts val="0"/>
              </a:spcBef>
              <a:spcAft>
                <a:spcPts val="0"/>
              </a:spcAft>
              <a:buSzPct val="111111"/>
              <a:buNone/>
            </a:pPr>
            <a:r>
              <a:rPr lang="iw"/>
              <a:t>632م - 661م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1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r" rtl="1">
              <a:lnSpc>
                <a:spcPct val="100000"/>
              </a:lnSpc>
              <a:spcBef>
                <a:spcPts val="0"/>
              </a:spcBef>
              <a:spcAft>
                <a:spcPts val="0"/>
              </a:spcAft>
              <a:buSzPct val="111111"/>
              <a:buNone/>
            </a:pPr>
            <a:r>
              <a:rPr lang="iw"/>
              <a:t>الخليفة الرابع- علي بن ابي طالب 656-661م</a:t>
            </a:r>
            <a:endParaRPr/>
          </a:p>
        </p:txBody>
      </p:sp>
      <p:sp>
        <p:nvSpPr>
          <p:cNvPr id="114" name="Google Shape;114;p10"/>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0" lvl="0" indent="0" algn="r" rtl="1">
              <a:lnSpc>
                <a:spcPct val="115000"/>
              </a:lnSpc>
              <a:spcBef>
                <a:spcPts val="0"/>
              </a:spcBef>
              <a:spcAft>
                <a:spcPts val="0"/>
              </a:spcAft>
              <a:buSzPts val="1800"/>
              <a:buNone/>
            </a:pPr>
            <a:r>
              <a:rPr lang="iw"/>
              <a:t>تم اختيار علي بن أبي طالب عن طريق المبايعة بين المسلمين هو يعتبر ابن عم الرسول صلى الله عليه وسلم وزوج ابنته فاطمة الزهراء أي هو من أهل البيت ومن المقربين للنبي (صلى الله عليه وسلم).  </a:t>
            </a:r>
            <a:endParaRPr/>
          </a:p>
          <a:p>
            <a:pPr marL="0" lvl="0" indent="0" algn="r" rtl="1">
              <a:lnSpc>
                <a:spcPct val="115000"/>
              </a:lnSpc>
              <a:spcBef>
                <a:spcPts val="0"/>
              </a:spcBef>
              <a:spcAft>
                <a:spcPts val="0"/>
              </a:spcAft>
              <a:buSzPts val="1800"/>
              <a:buNone/>
            </a:pPr>
            <a:r>
              <a:rPr lang="iw"/>
              <a:t>من أهم المعارك التي خاضها علي بن ابي طالب -</a:t>
            </a:r>
            <a:endParaRPr/>
          </a:p>
          <a:p>
            <a:pPr marL="0" lvl="0" indent="0" algn="r" rtl="1">
              <a:lnSpc>
                <a:spcPct val="115000"/>
              </a:lnSpc>
              <a:spcBef>
                <a:spcPts val="1200"/>
              </a:spcBef>
              <a:spcAft>
                <a:spcPts val="0"/>
              </a:spcAft>
              <a:buSzPts val="1800"/>
              <a:buNone/>
            </a:pPr>
            <a:r>
              <a:rPr lang="iw"/>
              <a:t>1- معركة الجمل - بين علي وعائشة زوجة الرسول صلى عليه وسلم </a:t>
            </a:r>
            <a:endParaRPr/>
          </a:p>
          <a:p>
            <a:pPr marL="0" lvl="0" indent="0" algn="r" rtl="1">
              <a:lnSpc>
                <a:spcPct val="115000"/>
              </a:lnSpc>
              <a:spcBef>
                <a:spcPts val="1200"/>
              </a:spcBef>
              <a:spcAft>
                <a:spcPts val="1200"/>
              </a:spcAft>
              <a:buSzPts val="1800"/>
              <a:buNone/>
            </a:pPr>
            <a:r>
              <a:rPr lang="iw"/>
              <a:t>2- معركة صفين بين معاوية وعلي وكانت نهايته التحكيم الذي عين معاوية بن أبي سفيان خليفة على الأمة الاسلامية وتأسيس الدولة الاموية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2"/>
          <p:cNvSpPr txBox="1">
            <a:spLocks noGrp="1"/>
          </p:cNvSpPr>
          <p:nvPr>
            <p:ph type="ctrTitle"/>
          </p:nvPr>
        </p:nvSpPr>
        <p:spPr>
          <a:xfrm>
            <a:off x="311700" y="744575"/>
            <a:ext cx="8520600" cy="792600"/>
          </a:xfrm>
          <a:prstGeom prst="rect">
            <a:avLst/>
          </a:prstGeom>
          <a:noFill/>
          <a:ln>
            <a:noFill/>
          </a:ln>
        </p:spPr>
        <p:txBody>
          <a:bodyPr spcFirstLastPara="1" wrap="square" lIns="91425" tIns="91425" rIns="91425" bIns="91425" anchor="b" anchorCtr="0">
            <a:normAutofit fontScale="90000"/>
          </a:bodyPr>
          <a:lstStyle/>
          <a:p>
            <a:pPr marL="0" lvl="0" indent="0" algn="ctr" rtl="1">
              <a:lnSpc>
                <a:spcPct val="100000"/>
              </a:lnSpc>
              <a:spcBef>
                <a:spcPts val="0"/>
              </a:spcBef>
              <a:spcAft>
                <a:spcPts val="0"/>
              </a:spcAft>
              <a:buSzPct val="111111"/>
              <a:buNone/>
            </a:pPr>
            <a:r>
              <a:rPr lang="iw"/>
              <a:t>عهد الخلفاء الراشدين</a:t>
            </a:r>
            <a:endParaRPr/>
          </a:p>
        </p:txBody>
      </p:sp>
      <p:sp>
        <p:nvSpPr>
          <p:cNvPr id="63" name="Google Shape;63;p2"/>
          <p:cNvSpPr txBox="1">
            <a:spLocks noGrp="1"/>
          </p:cNvSpPr>
          <p:nvPr>
            <p:ph type="subTitle" idx="1"/>
          </p:nvPr>
        </p:nvSpPr>
        <p:spPr>
          <a:xfrm>
            <a:off x="311700" y="1537175"/>
            <a:ext cx="8520600" cy="2089500"/>
          </a:xfrm>
          <a:prstGeom prst="rect">
            <a:avLst/>
          </a:prstGeom>
          <a:noFill/>
          <a:ln>
            <a:noFill/>
          </a:ln>
        </p:spPr>
        <p:txBody>
          <a:bodyPr spcFirstLastPara="1" wrap="square" lIns="91425" tIns="91425" rIns="91425" bIns="91425" anchor="t" anchorCtr="0">
            <a:normAutofit/>
          </a:bodyPr>
          <a:lstStyle/>
          <a:p>
            <a:pPr marL="0" lvl="0" indent="0" algn="r" rtl="1">
              <a:lnSpc>
                <a:spcPct val="100000"/>
              </a:lnSpc>
              <a:spcBef>
                <a:spcPts val="0"/>
              </a:spcBef>
              <a:spcAft>
                <a:spcPts val="0"/>
              </a:spcAft>
              <a:buSzPts val="2800"/>
              <a:buNone/>
            </a:pPr>
            <a:r>
              <a:rPr lang="iw"/>
              <a:t>تعريف الخلفاء الراشدين=</a:t>
            </a:r>
            <a:endParaRPr/>
          </a:p>
          <a:p>
            <a:pPr marL="0" lvl="0" indent="0" algn="r" rtl="1">
              <a:lnSpc>
                <a:spcPct val="100000"/>
              </a:lnSpc>
              <a:spcBef>
                <a:spcPts val="0"/>
              </a:spcBef>
              <a:spcAft>
                <a:spcPts val="0"/>
              </a:spcAft>
              <a:buSzPts val="2800"/>
              <a:buNone/>
            </a:pPr>
            <a:r>
              <a:rPr lang="iw"/>
              <a:t>هم خلفاء الذين خلفوا الرسول من بعد وفاته تم اختيارهم عن طريق المبايعة الشورى أو التعيين وهم أشخاص راشدين أي ارشدوا الأمة الإسلامية حسب القرآن والأحاديث النبوي الشريف</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3"/>
          <p:cNvSpPr txBox="1">
            <a:spLocks noGrp="1"/>
          </p:cNvSpPr>
          <p:nvPr>
            <p:ph type="ctrTitle"/>
          </p:nvPr>
        </p:nvSpPr>
        <p:spPr>
          <a:xfrm>
            <a:off x="311700" y="744575"/>
            <a:ext cx="8520600" cy="792600"/>
          </a:xfrm>
          <a:prstGeom prst="rect">
            <a:avLst/>
          </a:prstGeom>
          <a:noFill/>
          <a:ln>
            <a:noFill/>
          </a:ln>
        </p:spPr>
        <p:txBody>
          <a:bodyPr spcFirstLastPara="1" wrap="square" lIns="91425" tIns="91425" rIns="91425" bIns="91425" anchor="b" anchorCtr="0">
            <a:normAutofit fontScale="90000"/>
          </a:bodyPr>
          <a:lstStyle/>
          <a:p>
            <a:pPr marL="0" lvl="0" indent="0" algn="ctr" rtl="1">
              <a:lnSpc>
                <a:spcPct val="100000"/>
              </a:lnSpc>
              <a:spcBef>
                <a:spcPts val="0"/>
              </a:spcBef>
              <a:spcAft>
                <a:spcPts val="0"/>
              </a:spcAft>
              <a:buSzPct val="111111"/>
              <a:buNone/>
            </a:pPr>
            <a:r>
              <a:rPr lang="iw"/>
              <a:t>من هم الخلفاء الراشدين؟</a:t>
            </a:r>
            <a:endParaRPr/>
          </a:p>
        </p:txBody>
      </p:sp>
      <p:sp>
        <p:nvSpPr>
          <p:cNvPr id="69" name="Google Shape;69;p3"/>
          <p:cNvSpPr txBox="1">
            <a:spLocks noGrp="1"/>
          </p:cNvSpPr>
          <p:nvPr>
            <p:ph type="subTitle" idx="1"/>
          </p:nvPr>
        </p:nvSpPr>
        <p:spPr>
          <a:xfrm>
            <a:off x="311700" y="1684325"/>
            <a:ext cx="8520600" cy="3187500"/>
          </a:xfrm>
          <a:prstGeom prst="rect">
            <a:avLst/>
          </a:prstGeom>
          <a:noFill/>
          <a:ln>
            <a:noFill/>
          </a:ln>
        </p:spPr>
        <p:txBody>
          <a:bodyPr spcFirstLastPara="1" wrap="square" lIns="91425" tIns="91425" rIns="91425" bIns="91425" anchor="t" anchorCtr="0">
            <a:normAutofit/>
          </a:bodyPr>
          <a:lstStyle/>
          <a:p>
            <a:pPr marL="0" lvl="0" indent="0" algn="ctr" rtl="1">
              <a:lnSpc>
                <a:spcPct val="100000"/>
              </a:lnSpc>
              <a:spcBef>
                <a:spcPts val="0"/>
              </a:spcBef>
              <a:spcAft>
                <a:spcPts val="0"/>
              </a:spcAft>
              <a:buSzPts val="2800"/>
              <a:buNone/>
            </a:pPr>
            <a:r>
              <a:rPr lang="iw" b="1"/>
              <a:t>هم أربع خلفاء=</a:t>
            </a:r>
            <a:endParaRPr b="1"/>
          </a:p>
          <a:p>
            <a:pPr marL="0" lvl="0" indent="0" algn="r" rtl="1">
              <a:lnSpc>
                <a:spcPct val="100000"/>
              </a:lnSpc>
              <a:spcBef>
                <a:spcPts val="0"/>
              </a:spcBef>
              <a:spcAft>
                <a:spcPts val="0"/>
              </a:spcAft>
              <a:buSzPts val="2800"/>
              <a:buNone/>
            </a:pPr>
            <a:r>
              <a:rPr lang="iw" b="1"/>
              <a:t>1- أبو بكر الصديق 632-634م</a:t>
            </a:r>
            <a:endParaRPr b="1"/>
          </a:p>
          <a:p>
            <a:pPr marL="0" lvl="0" indent="0" algn="r" rtl="1">
              <a:lnSpc>
                <a:spcPct val="100000"/>
              </a:lnSpc>
              <a:spcBef>
                <a:spcPts val="0"/>
              </a:spcBef>
              <a:spcAft>
                <a:spcPts val="0"/>
              </a:spcAft>
              <a:buSzPts val="2800"/>
              <a:buNone/>
            </a:pPr>
            <a:r>
              <a:rPr lang="iw" b="1"/>
              <a:t>2- عمر بن الخطاب 634-644م</a:t>
            </a:r>
            <a:endParaRPr b="1"/>
          </a:p>
          <a:p>
            <a:pPr marL="0" lvl="0" indent="0" algn="r" rtl="1">
              <a:lnSpc>
                <a:spcPct val="100000"/>
              </a:lnSpc>
              <a:spcBef>
                <a:spcPts val="0"/>
              </a:spcBef>
              <a:spcAft>
                <a:spcPts val="0"/>
              </a:spcAft>
              <a:buSzPts val="2800"/>
              <a:buNone/>
            </a:pPr>
            <a:r>
              <a:rPr lang="iw" b="1"/>
              <a:t>3- عثمان بن عفان 644-656م</a:t>
            </a:r>
            <a:endParaRPr b="1"/>
          </a:p>
          <a:p>
            <a:pPr marL="0" lvl="0" indent="0" algn="r" rtl="1">
              <a:lnSpc>
                <a:spcPct val="100000"/>
              </a:lnSpc>
              <a:spcBef>
                <a:spcPts val="0"/>
              </a:spcBef>
              <a:spcAft>
                <a:spcPts val="0"/>
              </a:spcAft>
              <a:buSzPts val="2800"/>
              <a:buNone/>
            </a:pPr>
            <a:r>
              <a:rPr lang="iw" b="1"/>
              <a:t>4- علي بن أبي طالب 656- 661م</a:t>
            </a:r>
            <a:endParaRPr b="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4"/>
          <p:cNvSpPr txBox="1">
            <a:spLocks noGrp="1"/>
          </p:cNvSpPr>
          <p:nvPr>
            <p:ph type="ctrTitle"/>
          </p:nvPr>
        </p:nvSpPr>
        <p:spPr>
          <a:xfrm>
            <a:off x="311700" y="307875"/>
            <a:ext cx="8520600" cy="923700"/>
          </a:xfrm>
          <a:prstGeom prst="rect">
            <a:avLst/>
          </a:prstGeom>
          <a:noFill/>
          <a:ln>
            <a:noFill/>
          </a:ln>
        </p:spPr>
        <p:txBody>
          <a:bodyPr spcFirstLastPara="1" wrap="square" lIns="91425" tIns="91425" rIns="91425" bIns="91425" anchor="b" anchorCtr="0">
            <a:normAutofit fontScale="90000"/>
          </a:bodyPr>
          <a:lstStyle/>
          <a:p>
            <a:pPr marL="0" lvl="0" indent="0" algn="ctr" rtl="1">
              <a:lnSpc>
                <a:spcPct val="100000"/>
              </a:lnSpc>
              <a:spcBef>
                <a:spcPts val="0"/>
              </a:spcBef>
              <a:spcAft>
                <a:spcPts val="0"/>
              </a:spcAft>
              <a:buSzPct val="111111"/>
              <a:buNone/>
            </a:pPr>
            <a:r>
              <a:rPr lang="iw"/>
              <a:t>بعد وفاة الرسول صلى الله عليه وسلم</a:t>
            </a:r>
            <a:endParaRPr/>
          </a:p>
        </p:txBody>
      </p:sp>
      <p:sp>
        <p:nvSpPr>
          <p:cNvPr id="75" name="Google Shape;75;p4"/>
          <p:cNvSpPr txBox="1">
            <a:spLocks noGrp="1"/>
          </p:cNvSpPr>
          <p:nvPr>
            <p:ph type="subTitle" idx="1"/>
          </p:nvPr>
        </p:nvSpPr>
        <p:spPr>
          <a:xfrm>
            <a:off x="311700" y="1684325"/>
            <a:ext cx="8520600" cy="1942500"/>
          </a:xfrm>
          <a:prstGeom prst="rect">
            <a:avLst/>
          </a:prstGeom>
          <a:noFill/>
          <a:ln>
            <a:noFill/>
          </a:ln>
        </p:spPr>
        <p:txBody>
          <a:bodyPr spcFirstLastPara="1" wrap="square" lIns="91425" tIns="91425" rIns="91425" bIns="91425" anchor="t" anchorCtr="0">
            <a:normAutofit/>
          </a:bodyPr>
          <a:lstStyle/>
          <a:p>
            <a:pPr marL="0" lvl="0" indent="0" algn="r" rtl="1">
              <a:lnSpc>
                <a:spcPct val="100000"/>
              </a:lnSpc>
              <a:spcBef>
                <a:spcPts val="0"/>
              </a:spcBef>
              <a:spcAft>
                <a:spcPts val="0"/>
              </a:spcAft>
              <a:buSzPts val="2800"/>
              <a:buNone/>
            </a:pPr>
            <a:r>
              <a:rPr lang="iw"/>
              <a:t>بعد وفاة الرسول ارتد قسم من المسلمين عن الإسلام وعبدوا الأصنام مرة اخرى فحاربهم أبو بكر الصديق قائلا==</a:t>
            </a:r>
            <a:endParaRPr/>
          </a:p>
          <a:p>
            <a:pPr marL="0" lvl="0" indent="0" algn="r" rtl="1">
              <a:lnSpc>
                <a:spcPct val="100000"/>
              </a:lnSpc>
              <a:spcBef>
                <a:spcPts val="0"/>
              </a:spcBef>
              <a:spcAft>
                <a:spcPts val="0"/>
              </a:spcAft>
              <a:buSzPts val="2800"/>
              <a:buNone/>
            </a:pPr>
            <a:r>
              <a:rPr lang="iw"/>
              <a:t>من كان يعبد محمد فان محمد قد مات ومن كان يعبد الله فإن الله حي لا يموت</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r" rtl="1">
              <a:lnSpc>
                <a:spcPct val="100000"/>
              </a:lnSpc>
              <a:spcBef>
                <a:spcPts val="0"/>
              </a:spcBef>
              <a:spcAft>
                <a:spcPts val="0"/>
              </a:spcAft>
              <a:buSzPct val="111111"/>
              <a:buNone/>
            </a:pPr>
            <a:r>
              <a:rPr lang="iw"/>
              <a:t>اجتماع السقيفة - </a:t>
            </a:r>
            <a:endParaRPr/>
          </a:p>
        </p:txBody>
      </p:sp>
      <p:sp>
        <p:nvSpPr>
          <p:cNvPr id="81" name="Google Shape;81;p5"/>
          <p:cNvSpPr txBox="1">
            <a:spLocks noGrp="1"/>
          </p:cNvSpPr>
          <p:nvPr>
            <p:ph type="body" idx="1"/>
          </p:nvPr>
        </p:nvSpPr>
        <p:spPr>
          <a:xfrm>
            <a:off x="311700" y="1152475"/>
            <a:ext cx="8520600" cy="3990900"/>
          </a:xfrm>
          <a:prstGeom prst="rect">
            <a:avLst/>
          </a:prstGeom>
          <a:noFill/>
          <a:ln>
            <a:noFill/>
          </a:ln>
        </p:spPr>
        <p:txBody>
          <a:bodyPr spcFirstLastPara="1" wrap="square" lIns="91425" tIns="91425" rIns="91425" bIns="91425" anchor="t" anchorCtr="0">
            <a:noAutofit/>
          </a:bodyPr>
          <a:lstStyle/>
          <a:p>
            <a:pPr marL="0" lvl="0" indent="0" algn="r" rtl="1">
              <a:lnSpc>
                <a:spcPct val="115000"/>
              </a:lnSpc>
              <a:spcBef>
                <a:spcPts val="0"/>
              </a:spcBef>
              <a:spcAft>
                <a:spcPts val="0"/>
              </a:spcAft>
              <a:buSzPts val="935"/>
              <a:buNone/>
            </a:pPr>
            <a:r>
              <a:rPr lang="iw" sz="1829" b="1"/>
              <a:t>لم يعين الرسول في حياته أي شخص يخلفه في قيادة الأمة الإسلامية - </a:t>
            </a:r>
            <a:endParaRPr sz="1829" b="1"/>
          </a:p>
          <a:p>
            <a:pPr marL="0" lvl="0" indent="0" algn="r" rtl="1">
              <a:lnSpc>
                <a:spcPct val="115000"/>
              </a:lnSpc>
              <a:spcBef>
                <a:spcPts val="1200"/>
              </a:spcBef>
              <a:spcAft>
                <a:spcPts val="0"/>
              </a:spcAft>
              <a:buSzPts val="935"/>
              <a:buNone/>
            </a:pPr>
            <a:r>
              <a:rPr lang="iw" sz="1829" b="1"/>
              <a:t>فاجتمع المسلمون في سقيفة بني ساعدة في المدينة المنورة  واجتمع 4 فئات من المسلمين ليتم اختيار واحد منهم خليفة على المسلمين :</a:t>
            </a:r>
            <a:endParaRPr sz="1829" b="1"/>
          </a:p>
          <a:p>
            <a:pPr marL="0" lvl="0" indent="0" algn="r" rtl="1">
              <a:lnSpc>
                <a:spcPct val="115000"/>
              </a:lnSpc>
              <a:spcBef>
                <a:spcPts val="1200"/>
              </a:spcBef>
              <a:spcAft>
                <a:spcPts val="0"/>
              </a:spcAft>
              <a:buSzPts val="935"/>
              <a:buNone/>
            </a:pPr>
            <a:r>
              <a:rPr lang="iw" sz="1829" b="1"/>
              <a:t>1- فئة الأنصار - قبائل  الأوس والخزرج هم من نصروا الرسول في دعوته</a:t>
            </a:r>
            <a:endParaRPr sz="1829" b="1"/>
          </a:p>
          <a:p>
            <a:pPr marL="0" lvl="0" indent="0" algn="r" rtl="1">
              <a:lnSpc>
                <a:spcPct val="115000"/>
              </a:lnSpc>
              <a:spcBef>
                <a:spcPts val="1200"/>
              </a:spcBef>
              <a:spcAft>
                <a:spcPts val="0"/>
              </a:spcAft>
              <a:buSzPts val="935"/>
              <a:buNone/>
            </a:pPr>
            <a:r>
              <a:rPr lang="iw" sz="1829" b="1"/>
              <a:t>2- المهاجرين- هم من هاجروا مع الرسول من مكة إلى يثرب </a:t>
            </a:r>
            <a:endParaRPr sz="1829" b="1"/>
          </a:p>
          <a:p>
            <a:pPr marL="0" lvl="0" indent="0" algn="r" rtl="1">
              <a:lnSpc>
                <a:spcPct val="115000"/>
              </a:lnSpc>
              <a:spcBef>
                <a:spcPts val="1200"/>
              </a:spcBef>
              <a:spcAft>
                <a:spcPts val="0"/>
              </a:spcAft>
              <a:buSzPts val="935"/>
              <a:buNone/>
            </a:pPr>
            <a:r>
              <a:rPr lang="iw" sz="1829" b="1"/>
              <a:t>3- ارستقراطية قريش - أبو سفيان طالب بزعامة قريش والمسلمين </a:t>
            </a:r>
            <a:endParaRPr sz="1829" b="1"/>
          </a:p>
          <a:p>
            <a:pPr marL="0" lvl="0" indent="0" algn="r" rtl="1">
              <a:lnSpc>
                <a:spcPct val="115000"/>
              </a:lnSpc>
              <a:spcBef>
                <a:spcPts val="1200"/>
              </a:spcBef>
              <a:spcAft>
                <a:spcPts val="0"/>
              </a:spcAft>
              <a:buSzPts val="935"/>
              <a:buNone/>
            </a:pPr>
            <a:r>
              <a:rPr lang="iw" sz="1829" b="1"/>
              <a:t>4- بيت علي بن ابي طالب- أقارب الرسول وزوج ابنته فاطمة الزهراء</a:t>
            </a:r>
            <a:endParaRPr sz="1829" b="1"/>
          </a:p>
          <a:p>
            <a:pPr marL="0" lvl="0" indent="0" algn="r" rtl="1">
              <a:lnSpc>
                <a:spcPct val="115000"/>
              </a:lnSpc>
              <a:spcBef>
                <a:spcPts val="1200"/>
              </a:spcBef>
              <a:spcAft>
                <a:spcPts val="0"/>
              </a:spcAft>
              <a:buSzPts val="935"/>
              <a:buNone/>
            </a:pPr>
            <a:r>
              <a:rPr lang="iw" sz="1829" b="1"/>
              <a:t>خلال الاجتماع تم اختيار أبو بكر ليكون خليفة على المسلمين عن طريق المبايعة حيث بايعه عمر بن الخطاب (تصويت علني) </a:t>
            </a:r>
            <a:endParaRPr sz="1829" b="1"/>
          </a:p>
          <a:p>
            <a:pPr marL="0" lvl="0" indent="0" algn="r" rtl="1">
              <a:lnSpc>
                <a:spcPct val="115000"/>
              </a:lnSpc>
              <a:spcBef>
                <a:spcPts val="1200"/>
              </a:spcBef>
              <a:spcAft>
                <a:spcPts val="1200"/>
              </a:spcAft>
              <a:buSzPts val="935"/>
              <a:buNone/>
            </a:pPr>
            <a:endParaRPr sz="1829" b="1"/>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r" rtl="1">
              <a:lnSpc>
                <a:spcPct val="100000"/>
              </a:lnSpc>
              <a:spcBef>
                <a:spcPts val="0"/>
              </a:spcBef>
              <a:spcAft>
                <a:spcPts val="0"/>
              </a:spcAft>
              <a:buSzPct val="111111"/>
              <a:buNone/>
            </a:pPr>
            <a:r>
              <a:rPr lang="iw" u="sng"/>
              <a:t>ابو بكر الصديق - 632-634م</a:t>
            </a:r>
            <a:r>
              <a:rPr lang="iw"/>
              <a:t> </a:t>
            </a:r>
            <a:endParaRPr/>
          </a:p>
        </p:txBody>
      </p:sp>
      <p:sp>
        <p:nvSpPr>
          <p:cNvPr id="87" name="Google Shape;87;p6"/>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0" lvl="0" indent="0" algn="r" rtl="1">
              <a:lnSpc>
                <a:spcPct val="115000"/>
              </a:lnSpc>
              <a:spcBef>
                <a:spcPts val="0"/>
              </a:spcBef>
              <a:spcAft>
                <a:spcPts val="0"/>
              </a:spcAft>
              <a:buSzPts val="1800"/>
              <a:buNone/>
            </a:pPr>
            <a:r>
              <a:rPr lang="iw" sz="2200" b="1"/>
              <a:t>لقبه الرسول بالصديق وذلك لصدق لسانه وسرعة تصديق دعوة الرسول كان من كبار الصحابة والمسلمين من فئة المهاجرين توفي نتيجة للحمى وفترة خلافته قصيرة سنتين </a:t>
            </a:r>
            <a:endParaRPr sz="2200" b="1"/>
          </a:p>
          <a:p>
            <a:pPr marL="0" lvl="0" indent="0" algn="r" rtl="1">
              <a:lnSpc>
                <a:spcPct val="115000"/>
              </a:lnSpc>
              <a:spcBef>
                <a:spcPts val="1200"/>
              </a:spcBef>
              <a:spcAft>
                <a:spcPts val="0"/>
              </a:spcAft>
              <a:buSzPts val="1800"/>
              <a:buNone/>
            </a:pPr>
            <a:r>
              <a:rPr lang="iw" sz="2200" b="1"/>
              <a:t>من أهم أعماله=</a:t>
            </a:r>
            <a:endParaRPr sz="2200" b="1"/>
          </a:p>
          <a:p>
            <a:pPr marL="0" lvl="0" indent="0" algn="r" rtl="1">
              <a:lnSpc>
                <a:spcPct val="115000"/>
              </a:lnSpc>
              <a:spcBef>
                <a:spcPts val="1200"/>
              </a:spcBef>
              <a:spcAft>
                <a:spcPts val="0"/>
              </a:spcAft>
              <a:buSzPts val="1800"/>
              <a:buNone/>
            </a:pPr>
            <a:r>
              <a:rPr lang="iw" sz="2200" b="1"/>
              <a:t>حروب الردة محاربة المسلمين الذين ارتدوا عن الإسلام واعادتهم للإسلام</a:t>
            </a:r>
            <a:endParaRPr sz="2200" b="1"/>
          </a:p>
          <a:p>
            <a:pPr marL="0" lvl="0" indent="0" algn="r" rtl="1">
              <a:lnSpc>
                <a:spcPct val="115000"/>
              </a:lnSpc>
              <a:spcBef>
                <a:spcPts val="1200"/>
              </a:spcBef>
              <a:spcAft>
                <a:spcPts val="0"/>
              </a:spcAft>
              <a:buSzPts val="1800"/>
              <a:buNone/>
            </a:pPr>
            <a:r>
              <a:rPr lang="iw" sz="2200" b="1"/>
              <a:t>معركة أجنادين بين البيزنطيين في معركة حاسمة في أرض اسرائيل اليوم وكانت فاتحه للفتوحات الإسلامية ضد البيزنطيين.</a:t>
            </a:r>
            <a:endParaRPr sz="2200" b="1"/>
          </a:p>
          <a:p>
            <a:pPr marL="0" lvl="0" indent="0" algn="r" rtl="1">
              <a:lnSpc>
                <a:spcPct val="115000"/>
              </a:lnSpc>
              <a:spcBef>
                <a:spcPts val="1200"/>
              </a:spcBef>
              <a:spcAft>
                <a:spcPts val="1200"/>
              </a:spcAft>
              <a:buSzPts val="1800"/>
              <a:buNone/>
            </a:pPr>
            <a:endParaRPr sz="2200" b="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r" rtl="1">
              <a:lnSpc>
                <a:spcPct val="100000"/>
              </a:lnSpc>
              <a:spcBef>
                <a:spcPts val="0"/>
              </a:spcBef>
              <a:spcAft>
                <a:spcPts val="0"/>
              </a:spcAft>
              <a:buSzPct val="111111"/>
              <a:buNone/>
            </a:pPr>
            <a:r>
              <a:rPr lang="iw" u="sng"/>
              <a:t>عمر بن الخطاب 634-644م</a:t>
            </a:r>
            <a:r>
              <a:rPr lang="iw"/>
              <a:t> </a:t>
            </a:r>
            <a:endParaRPr/>
          </a:p>
        </p:txBody>
      </p:sp>
      <p:sp>
        <p:nvSpPr>
          <p:cNvPr id="94" name="Google Shape;94;p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fontScale="92500" lnSpcReduction="10000"/>
          </a:bodyPr>
          <a:lstStyle/>
          <a:p>
            <a:pPr marL="0" lvl="0" indent="0" algn="r" rtl="1">
              <a:lnSpc>
                <a:spcPct val="115000"/>
              </a:lnSpc>
              <a:spcBef>
                <a:spcPts val="0"/>
              </a:spcBef>
              <a:spcAft>
                <a:spcPts val="0"/>
              </a:spcAft>
              <a:buSzPct val="105882"/>
              <a:buNone/>
            </a:pPr>
            <a:r>
              <a:rPr lang="iw" sz="2000"/>
              <a:t>تم تعيينه عن طريق التعيين من قبل أبو بكر الصديق قبل وفاته, لقب بالفاروق لأنه يفرق بين الحق والباطل كان يخرج ليلا يتفقد أحوال الناس.</a:t>
            </a:r>
            <a:endParaRPr sz="2000"/>
          </a:p>
          <a:p>
            <a:pPr marL="0" lvl="0" indent="0" algn="r" rtl="1">
              <a:lnSpc>
                <a:spcPct val="115000"/>
              </a:lnSpc>
              <a:spcBef>
                <a:spcPts val="1200"/>
              </a:spcBef>
              <a:spcAft>
                <a:spcPts val="0"/>
              </a:spcAft>
              <a:buSzPct val="105882"/>
              <a:buNone/>
            </a:pPr>
            <a:r>
              <a:rPr lang="iw" sz="2000"/>
              <a:t>من أهم أعماله:</a:t>
            </a:r>
            <a:endParaRPr sz="2000"/>
          </a:p>
          <a:p>
            <a:pPr marL="0" lvl="0" indent="0" algn="r" rtl="1">
              <a:lnSpc>
                <a:spcPct val="115000"/>
              </a:lnSpc>
              <a:spcBef>
                <a:spcPts val="1200"/>
              </a:spcBef>
              <a:spcAft>
                <a:spcPts val="0"/>
              </a:spcAft>
              <a:buSzPct val="105882"/>
              <a:buNone/>
            </a:pPr>
            <a:r>
              <a:rPr lang="iw" sz="2000"/>
              <a:t>1- اكمال الفتوحات الإسلامية شمال أفريقيا وبلاد الشام وبلاد الفرس</a:t>
            </a:r>
            <a:endParaRPr sz="2000"/>
          </a:p>
          <a:p>
            <a:pPr marL="0" lvl="0" indent="0" algn="r" rtl="1">
              <a:lnSpc>
                <a:spcPct val="115000"/>
              </a:lnSpc>
              <a:spcBef>
                <a:spcPts val="1200"/>
              </a:spcBef>
              <a:spcAft>
                <a:spcPts val="0"/>
              </a:spcAft>
              <a:buSzPct val="105882"/>
              <a:buNone/>
            </a:pPr>
            <a:r>
              <a:rPr lang="iw" sz="2000"/>
              <a:t>معركة القادسية - معركة اليرموك - فتح فلسطين- فتح مصر </a:t>
            </a:r>
            <a:endParaRPr sz="2000"/>
          </a:p>
          <a:p>
            <a:pPr marL="0" lvl="0" indent="0" algn="r" rtl="1">
              <a:lnSpc>
                <a:spcPct val="115000"/>
              </a:lnSpc>
              <a:spcBef>
                <a:spcPts val="1200"/>
              </a:spcBef>
              <a:spcAft>
                <a:spcPts val="0"/>
              </a:spcAft>
              <a:buSzPct val="105882"/>
              <a:buNone/>
            </a:pPr>
            <a:r>
              <a:rPr lang="iw" sz="2000"/>
              <a:t>2- اهتم بالتنظيمات الإدارية - تقسيم الدولة إلى ولايات - إنشاء الدواوين- تعيين القضاة في الولايات- وضع التقويم الهجري-  تعيين مقدار ضريبة الجزية لأهل الذمة (المسيحيون واليهود) - وضع ضريبة الخراج.</a:t>
            </a:r>
            <a:endParaRPr sz="2000"/>
          </a:p>
          <a:p>
            <a:pPr marL="0" lvl="0" indent="0" algn="r" rtl="1">
              <a:lnSpc>
                <a:spcPct val="115000"/>
              </a:lnSpc>
              <a:spcBef>
                <a:spcPts val="1200"/>
              </a:spcBef>
              <a:spcAft>
                <a:spcPts val="0"/>
              </a:spcAft>
              <a:buSzPct val="105882"/>
              <a:buNone/>
            </a:pPr>
            <a:r>
              <a:rPr lang="iw" sz="2000"/>
              <a:t>وفاته= قتل على يد أبو لؤلؤة وقام في طعنه عدة طعنات في ظهره وهو يصلي في المسجد.  </a:t>
            </a:r>
            <a:endParaRPr sz="2000"/>
          </a:p>
          <a:p>
            <a:pPr marL="0" lvl="0" indent="0" algn="r" rtl="1">
              <a:lnSpc>
                <a:spcPct val="115000"/>
              </a:lnSpc>
              <a:spcBef>
                <a:spcPts val="1200"/>
              </a:spcBef>
              <a:spcAft>
                <a:spcPts val="1200"/>
              </a:spcAft>
              <a:buSzPct val="105882"/>
              <a:buNone/>
            </a:pPr>
            <a:endParaRPr sz="2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r" rtl="1">
              <a:lnSpc>
                <a:spcPct val="100000"/>
              </a:lnSpc>
              <a:spcBef>
                <a:spcPts val="0"/>
              </a:spcBef>
              <a:spcAft>
                <a:spcPts val="0"/>
              </a:spcAft>
              <a:buSzPct val="111111"/>
              <a:buNone/>
            </a:pPr>
            <a:r>
              <a:rPr lang="iw"/>
              <a:t>أهم المعارك في فترة حكم عمر بن الخطاب (فتوحات اسلامية)</a:t>
            </a:r>
            <a:endParaRPr/>
          </a:p>
        </p:txBody>
      </p:sp>
      <p:sp>
        <p:nvSpPr>
          <p:cNvPr id="101" name="Google Shape;101;p8"/>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0" lvl="0" indent="0" algn="l" rtl="0">
              <a:lnSpc>
                <a:spcPct val="115000"/>
              </a:lnSpc>
              <a:spcBef>
                <a:spcPts val="0"/>
              </a:spcBef>
              <a:spcAft>
                <a:spcPts val="1200"/>
              </a:spcAft>
              <a:buSzPts val="1800"/>
              <a:buNone/>
            </a:pPr>
            <a:endParaRPr/>
          </a:p>
        </p:txBody>
      </p:sp>
      <p:graphicFrame>
        <p:nvGraphicFramePr>
          <p:cNvPr id="102" name="Google Shape;102;p8"/>
          <p:cNvGraphicFramePr/>
          <p:nvPr/>
        </p:nvGraphicFramePr>
        <p:xfrm>
          <a:off x="952500" y="1490450"/>
          <a:ext cx="3000000" cy="3000000"/>
        </p:xfrm>
        <a:graphic>
          <a:graphicData uri="http://schemas.openxmlformats.org/drawingml/2006/table">
            <a:tbl>
              <a:tblPr>
                <a:noFill/>
                <a:tableStyleId>{BC1A8D89-A1C4-4D16-B65A-588FD250F525}</a:tableStyleId>
              </a:tblPr>
              <a:tblGrid>
                <a:gridCol w="1809750">
                  <a:extLst>
                    <a:ext uri="{9D8B030D-6E8A-4147-A177-3AD203B41FA5}">
                      <a16:colId xmlns:a16="http://schemas.microsoft.com/office/drawing/2014/main" val="20000"/>
                    </a:ext>
                  </a:extLst>
                </a:gridCol>
                <a:gridCol w="1809750">
                  <a:extLst>
                    <a:ext uri="{9D8B030D-6E8A-4147-A177-3AD203B41FA5}">
                      <a16:colId xmlns:a16="http://schemas.microsoft.com/office/drawing/2014/main" val="20001"/>
                    </a:ext>
                  </a:extLst>
                </a:gridCol>
                <a:gridCol w="1809750">
                  <a:extLst>
                    <a:ext uri="{9D8B030D-6E8A-4147-A177-3AD203B41FA5}">
                      <a16:colId xmlns:a16="http://schemas.microsoft.com/office/drawing/2014/main" val="20002"/>
                    </a:ext>
                  </a:extLst>
                </a:gridCol>
                <a:gridCol w="1809750">
                  <a:extLst>
                    <a:ext uri="{9D8B030D-6E8A-4147-A177-3AD203B41FA5}">
                      <a16:colId xmlns:a16="http://schemas.microsoft.com/office/drawing/2014/main" val="20003"/>
                    </a:ext>
                  </a:extLst>
                </a:gridCol>
              </a:tblGrid>
              <a:tr h="381000">
                <a:tc>
                  <a:txBody>
                    <a:bodyPr/>
                    <a:lstStyle/>
                    <a:p>
                      <a:pPr marL="0" marR="0" lvl="0" indent="0" algn="r" rtl="1">
                        <a:lnSpc>
                          <a:spcPct val="100000"/>
                        </a:lnSpc>
                        <a:spcBef>
                          <a:spcPts val="0"/>
                        </a:spcBef>
                        <a:spcAft>
                          <a:spcPts val="0"/>
                        </a:spcAft>
                        <a:buClr>
                          <a:srgbClr val="000000"/>
                        </a:buClr>
                        <a:buSzPts val="2000"/>
                        <a:buFont typeface="Arial"/>
                        <a:buNone/>
                      </a:pPr>
                      <a:r>
                        <a:rPr lang="iw" sz="2000" u="none" strike="noStrike" cap="none"/>
                        <a:t>فتح مصر </a:t>
                      </a:r>
                      <a:endParaRPr sz="2000" u="none" strike="noStrike" cap="none"/>
                    </a:p>
                  </a:txBody>
                  <a:tcPr marL="91425" marR="91425" marT="91425" marB="91425"/>
                </a:tc>
                <a:tc>
                  <a:txBody>
                    <a:bodyPr/>
                    <a:lstStyle/>
                    <a:p>
                      <a:pPr marL="0" marR="0" lvl="0" indent="0" algn="r" rtl="1">
                        <a:lnSpc>
                          <a:spcPct val="100000"/>
                        </a:lnSpc>
                        <a:spcBef>
                          <a:spcPts val="0"/>
                        </a:spcBef>
                        <a:spcAft>
                          <a:spcPts val="0"/>
                        </a:spcAft>
                        <a:buClr>
                          <a:srgbClr val="000000"/>
                        </a:buClr>
                        <a:buSzPts val="2000"/>
                        <a:buFont typeface="Arial"/>
                        <a:buNone/>
                      </a:pPr>
                      <a:r>
                        <a:rPr lang="iw" sz="2000" u="none" strike="noStrike" cap="none"/>
                        <a:t>فتح القدس - فلسطين</a:t>
                      </a:r>
                      <a:endParaRPr sz="2000" u="none" strike="noStrike" cap="none"/>
                    </a:p>
                  </a:txBody>
                  <a:tcPr marL="91425" marR="91425" marT="91425" marB="91425"/>
                </a:tc>
                <a:tc>
                  <a:txBody>
                    <a:bodyPr/>
                    <a:lstStyle/>
                    <a:p>
                      <a:pPr marL="0" marR="0" lvl="0" indent="0" algn="r" rtl="1">
                        <a:lnSpc>
                          <a:spcPct val="100000"/>
                        </a:lnSpc>
                        <a:spcBef>
                          <a:spcPts val="0"/>
                        </a:spcBef>
                        <a:spcAft>
                          <a:spcPts val="0"/>
                        </a:spcAft>
                        <a:buClr>
                          <a:srgbClr val="000000"/>
                        </a:buClr>
                        <a:buSzPts val="2000"/>
                        <a:buFont typeface="Arial"/>
                        <a:buNone/>
                      </a:pPr>
                      <a:r>
                        <a:rPr lang="iw" sz="2000" u="none" strike="noStrike" cap="none"/>
                        <a:t>معركة اليرموك </a:t>
                      </a:r>
                      <a:endParaRPr sz="2000" u="none" strike="noStrike" cap="none"/>
                    </a:p>
                  </a:txBody>
                  <a:tcPr marL="91425" marR="91425" marT="91425" marB="91425"/>
                </a:tc>
                <a:tc>
                  <a:txBody>
                    <a:bodyPr/>
                    <a:lstStyle/>
                    <a:p>
                      <a:pPr marL="0" marR="0" lvl="0" indent="0" algn="r" rtl="1">
                        <a:lnSpc>
                          <a:spcPct val="100000"/>
                        </a:lnSpc>
                        <a:spcBef>
                          <a:spcPts val="0"/>
                        </a:spcBef>
                        <a:spcAft>
                          <a:spcPts val="0"/>
                        </a:spcAft>
                        <a:buClr>
                          <a:srgbClr val="000000"/>
                        </a:buClr>
                        <a:buSzPts val="2000"/>
                        <a:buFont typeface="Arial"/>
                        <a:buNone/>
                      </a:pPr>
                      <a:r>
                        <a:rPr lang="iw" sz="2000" u="none" strike="noStrike" cap="none"/>
                        <a:t>معركة القادسية </a:t>
                      </a:r>
                      <a:endParaRPr sz="2000" u="none" strike="noStrike" cap="none"/>
                    </a:p>
                  </a:txBody>
                  <a:tcPr marL="91425" marR="91425" marT="91425" marB="91425"/>
                </a:tc>
                <a:extLst>
                  <a:ext uri="{0D108BD9-81ED-4DB2-BD59-A6C34878D82A}">
                    <a16:rowId xmlns:a16="http://schemas.microsoft.com/office/drawing/2014/main" val="10000"/>
                  </a:ext>
                </a:extLst>
              </a:tr>
              <a:tr h="381000">
                <a:tc>
                  <a:txBody>
                    <a:bodyPr/>
                    <a:lstStyle/>
                    <a:p>
                      <a:pPr marL="0" marR="0" lvl="0" indent="0" algn="r" rtl="1">
                        <a:lnSpc>
                          <a:spcPct val="100000"/>
                        </a:lnSpc>
                        <a:spcBef>
                          <a:spcPts val="0"/>
                        </a:spcBef>
                        <a:spcAft>
                          <a:spcPts val="0"/>
                        </a:spcAft>
                        <a:buClr>
                          <a:srgbClr val="000000"/>
                        </a:buClr>
                        <a:buSzPts val="2000"/>
                        <a:buFont typeface="Arial"/>
                        <a:buNone/>
                      </a:pPr>
                      <a:r>
                        <a:rPr lang="iw" sz="2000" u="none" strike="noStrike" cap="none"/>
                        <a:t>بين المسلمين وسكان الاقباط </a:t>
                      </a:r>
                      <a:endParaRPr sz="2000" u="none" strike="noStrike" cap="none"/>
                    </a:p>
                    <a:p>
                      <a:pPr marL="0" marR="0" lvl="0" indent="0" algn="r" rtl="1">
                        <a:lnSpc>
                          <a:spcPct val="100000"/>
                        </a:lnSpc>
                        <a:spcBef>
                          <a:spcPts val="0"/>
                        </a:spcBef>
                        <a:spcAft>
                          <a:spcPts val="0"/>
                        </a:spcAft>
                        <a:buClr>
                          <a:srgbClr val="000000"/>
                        </a:buClr>
                        <a:buSzPts val="2000"/>
                        <a:buFont typeface="Arial"/>
                        <a:buNone/>
                      </a:pPr>
                      <a:r>
                        <a:rPr lang="iw" sz="2000" u="none" strike="noStrike" cap="none"/>
                        <a:t>انتصر المسلمين </a:t>
                      </a:r>
                      <a:endParaRPr sz="2000" u="none" strike="noStrike" cap="none"/>
                    </a:p>
                  </a:txBody>
                  <a:tcPr marL="91425" marR="91425" marT="91425" marB="91425"/>
                </a:tc>
                <a:tc>
                  <a:txBody>
                    <a:bodyPr/>
                    <a:lstStyle/>
                    <a:p>
                      <a:pPr marL="0" marR="0" lvl="0" indent="0" algn="r" rtl="1">
                        <a:lnSpc>
                          <a:spcPct val="100000"/>
                        </a:lnSpc>
                        <a:spcBef>
                          <a:spcPts val="0"/>
                        </a:spcBef>
                        <a:spcAft>
                          <a:spcPts val="0"/>
                        </a:spcAft>
                        <a:buClr>
                          <a:srgbClr val="000000"/>
                        </a:buClr>
                        <a:buSzPts val="2000"/>
                        <a:buFont typeface="Arial"/>
                        <a:buNone/>
                      </a:pPr>
                      <a:r>
                        <a:rPr lang="iw" sz="2000" u="none" strike="noStrike" cap="none"/>
                        <a:t>بين المسلمين وسكان المنطقة </a:t>
                      </a:r>
                      <a:endParaRPr sz="2000" u="none" strike="noStrike" cap="none"/>
                    </a:p>
                    <a:p>
                      <a:pPr marL="0" marR="0" lvl="0" indent="0" algn="r" rtl="1">
                        <a:lnSpc>
                          <a:spcPct val="100000"/>
                        </a:lnSpc>
                        <a:spcBef>
                          <a:spcPts val="0"/>
                        </a:spcBef>
                        <a:spcAft>
                          <a:spcPts val="0"/>
                        </a:spcAft>
                        <a:buClr>
                          <a:srgbClr val="000000"/>
                        </a:buClr>
                        <a:buSzPts val="2000"/>
                        <a:buFont typeface="Arial"/>
                        <a:buNone/>
                      </a:pPr>
                      <a:r>
                        <a:rPr lang="iw" sz="2000" u="none" strike="noStrike" cap="none"/>
                        <a:t>انتصر المسلمين</a:t>
                      </a:r>
                      <a:endParaRPr sz="2000" u="none" strike="noStrike" cap="none"/>
                    </a:p>
                  </a:txBody>
                  <a:tcPr marL="91425" marR="91425" marT="91425" marB="91425"/>
                </a:tc>
                <a:tc>
                  <a:txBody>
                    <a:bodyPr/>
                    <a:lstStyle/>
                    <a:p>
                      <a:pPr marL="0" marR="0" lvl="0" indent="0" algn="r" rtl="1">
                        <a:lnSpc>
                          <a:spcPct val="100000"/>
                        </a:lnSpc>
                        <a:spcBef>
                          <a:spcPts val="0"/>
                        </a:spcBef>
                        <a:spcAft>
                          <a:spcPts val="0"/>
                        </a:spcAft>
                        <a:buClr>
                          <a:srgbClr val="000000"/>
                        </a:buClr>
                        <a:buSzPts val="2000"/>
                        <a:buFont typeface="Arial"/>
                        <a:buNone/>
                      </a:pPr>
                      <a:r>
                        <a:rPr lang="iw" sz="2000" u="none" strike="noStrike" cap="none"/>
                        <a:t>بين المسلمين والبيزنطيين</a:t>
                      </a:r>
                      <a:endParaRPr sz="2000" u="none" strike="noStrike" cap="none"/>
                    </a:p>
                    <a:p>
                      <a:pPr marL="0" marR="0" lvl="0" indent="0" algn="r" rtl="1">
                        <a:lnSpc>
                          <a:spcPct val="100000"/>
                        </a:lnSpc>
                        <a:spcBef>
                          <a:spcPts val="0"/>
                        </a:spcBef>
                        <a:spcAft>
                          <a:spcPts val="0"/>
                        </a:spcAft>
                        <a:buClr>
                          <a:srgbClr val="000000"/>
                        </a:buClr>
                        <a:buSzPts val="2000"/>
                        <a:buFont typeface="Arial"/>
                        <a:buNone/>
                      </a:pPr>
                      <a:r>
                        <a:rPr lang="iw" sz="2000" u="none" strike="noStrike" cap="none"/>
                        <a:t>انتصر المسلمين </a:t>
                      </a:r>
                      <a:endParaRPr sz="2000" u="none" strike="noStrike" cap="none"/>
                    </a:p>
                  </a:txBody>
                  <a:tcPr marL="91425" marR="91425" marT="91425" marB="91425"/>
                </a:tc>
                <a:tc>
                  <a:txBody>
                    <a:bodyPr/>
                    <a:lstStyle/>
                    <a:p>
                      <a:pPr marL="0" marR="0" lvl="0" indent="0" algn="r" rtl="1">
                        <a:lnSpc>
                          <a:spcPct val="100000"/>
                        </a:lnSpc>
                        <a:spcBef>
                          <a:spcPts val="0"/>
                        </a:spcBef>
                        <a:spcAft>
                          <a:spcPts val="0"/>
                        </a:spcAft>
                        <a:buClr>
                          <a:srgbClr val="000000"/>
                        </a:buClr>
                        <a:buSzPts val="2000"/>
                        <a:buFont typeface="Arial"/>
                        <a:buNone/>
                      </a:pPr>
                      <a:r>
                        <a:rPr lang="iw" sz="2000" u="none" strike="noStrike" cap="none"/>
                        <a:t>بين المسلمين والفرس </a:t>
                      </a:r>
                      <a:endParaRPr sz="2000" u="none" strike="noStrike" cap="none"/>
                    </a:p>
                    <a:p>
                      <a:pPr marL="0" marR="0" lvl="0" indent="0" algn="r" rtl="1">
                        <a:lnSpc>
                          <a:spcPct val="100000"/>
                        </a:lnSpc>
                        <a:spcBef>
                          <a:spcPts val="0"/>
                        </a:spcBef>
                        <a:spcAft>
                          <a:spcPts val="0"/>
                        </a:spcAft>
                        <a:buClr>
                          <a:srgbClr val="000000"/>
                        </a:buClr>
                        <a:buSzPts val="2000"/>
                        <a:buFont typeface="Arial"/>
                        <a:buNone/>
                      </a:pPr>
                      <a:r>
                        <a:rPr lang="iw" sz="2000" u="none" strike="noStrike" cap="none"/>
                        <a:t>انتصر المسلمين</a:t>
                      </a:r>
                      <a:endParaRPr sz="2000" u="none" strike="noStrike" cap="none"/>
                    </a:p>
                    <a:p>
                      <a:pPr marL="0" marR="0" lvl="0" indent="0" algn="l" rtl="0">
                        <a:lnSpc>
                          <a:spcPct val="100000"/>
                        </a:lnSpc>
                        <a:spcBef>
                          <a:spcPts val="0"/>
                        </a:spcBef>
                        <a:spcAft>
                          <a:spcPts val="0"/>
                        </a:spcAft>
                        <a:buClr>
                          <a:srgbClr val="000000"/>
                        </a:buClr>
                        <a:buSzPts val="1400"/>
                        <a:buFont typeface="Arial"/>
                        <a:buNone/>
                      </a:pPr>
                      <a:endParaRPr sz="1400" u="none" strike="noStrike" cap="none"/>
                    </a:p>
                    <a:p>
                      <a:pPr marL="0" marR="0" lvl="0" indent="0" algn="l" rtl="0">
                        <a:lnSpc>
                          <a:spcPct val="100000"/>
                        </a:lnSpc>
                        <a:spcBef>
                          <a:spcPts val="0"/>
                        </a:spcBef>
                        <a:spcAft>
                          <a:spcPts val="0"/>
                        </a:spcAft>
                        <a:buClr>
                          <a:srgbClr val="000000"/>
                        </a:buClr>
                        <a:buSzPts val="1400"/>
                        <a:buFont typeface="Arial"/>
                        <a:buNone/>
                      </a:pPr>
                      <a:endParaRPr sz="1400" u="none" strike="noStrike" cap="none"/>
                    </a:p>
                    <a:p>
                      <a:pPr marL="0" marR="0" lvl="0" indent="0" algn="l" rtl="0">
                        <a:lnSpc>
                          <a:spcPct val="100000"/>
                        </a:lnSpc>
                        <a:spcBef>
                          <a:spcPts val="0"/>
                        </a:spcBef>
                        <a:spcAft>
                          <a:spcPts val="0"/>
                        </a:spcAft>
                        <a:buClr>
                          <a:srgbClr val="000000"/>
                        </a:buClr>
                        <a:buSzPts val="1400"/>
                        <a:buFont typeface="Arial"/>
                        <a:buNone/>
                      </a:pPr>
                      <a:endParaRPr sz="1400" u="none" strike="noStrike" cap="none"/>
                    </a:p>
                    <a:p>
                      <a:pPr marL="0" marR="0" lvl="0" indent="0" algn="l" rtl="0">
                        <a:lnSpc>
                          <a:spcPct val="100000"/>
                        </a:lnSpc>
                        <a:spcBef>
                          <a:spcPts val="0"/>
                        </a:spcBef>
                        <a:spcAft>
                          <a:spcPts val="0"/>
                        </a:spcAft>
                        <a:buClr>
                          <a:srgbClr val="000000"/>
                        </a:buClr>
                        <a:buSzPts val="1400"/>
                        <a:buFont typeface="Arial"/>
                        <a:buNone/>
                      </a:pPr>
                      <a:endParaRPr sz="1400" u="none" strike="noStrike" cap="none"/>
                    </a:p>
                    <a:p>
                      <a:pPr marL="0" marR="0" lvl="0" indent="0" algn="l" rtl="0">
                        <a:lnSpc>
                          <a:spcPct val="100000"/>
                        </a:lnSpc>
                        <a:spcBef>
                          <a:spcPts val="0"/>
                        </a:spcBef>
                        <a:spcAft>
                          <a:spcPts val="0"/>
                        </a:spcAft>
                        <a:buClr>
                          <a:srgbClr val="000000"/>
                        </a:buClr>
                        <a:buSzPts val="1400"/>
                        <a:buFont typeface="Arial"/>
                        <a:buNone/>
                      </a:pPr>
                      <a:endParaRPr sz="1400" u="none" strike="noStrike" cap="none"/>
                    </a:p>
                    <a:p>
                      <a:pPr marL="0" marR="0" lvl="0" indent="0" algn="l" rtl="0">
                        <a:lnSpc>
                          <a:spcPct val="100000"/>
                        </a:lnSpc>
                        <a:spcBef>
                          <a:spcPts val="0"/>
                        </a:spcBef>
                        <a:spcAft>
                          <a:spcPts val="0"/>
                        </a:spcAft>
                        <a:buClr>
                          <a:srgbClr val="000000"/>
                        </a:buClr>
                        <a:buSzPts val="1400"/>
                        <a:buFont typeface="Arial"/>
                        <a:buNone/>
                      </a:pPr>
                      <a:endParaRPr sz="1400" u="none" strike="noStrike" cap="none"/>
                    </a:p>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r" rtl="1">
              <a:lnSpc>
                <a:spcPct val="100000"/>
              </a:lnSpc>
              <a:spcBef>
                <a:spcPts val="0"/>
              </a:spcBef>
              <a:spcAft>
                <a:spcPts val="0"/>
              </a:spcAft>
              <a:buSzPct val="111111"/>
              <a:buNone/>
            </a:pPr>
            <a:r>
              <a:rPr lang="iw"/>
              <a:t>الخليفة الثالث = عثمان بن عفان 644-656م </a:t>
            </a:r>
            <a:endParaRPr/>
          </a:p>
        </p:txBody>
      </p:sp>
      <p:sp>
        <p:nvSpPr>
          <p:cNvPr id="108" name="Google Shape;108;p9"/>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fontScale="92500" lnSpcReduction="10000"/>
          </a:bodyPr>
          <a:lstStyle/>
          <a:p>
            <a:pPr marL="0" lvl="0" indent="0" algn="r" rtl="1">
              <a:lnSpc>
                <a:spcPct val="115000"/>
              </a:lnSpc>
              <a:spcBef>
                <a:spcPts val="0"/>
              </a:spcBef>
              <a:spcAft>
                <a:spcPts val="0"/>
              </a:spcAft>
              <a:buSzPct val="105882"/>
              <a:buNone/>
            </a:pPr>
            <a:r>
              <a:rPr lang="iw" sz="2000" b="1"/>
              <a:t>تم اختيار عثمان عن طريق الشورى تم التشاور بين فئات المسلمين واختير عثمان ليكون خليفة ثالث على المسلمين. كان من فئة المهاجرين وكبار الصحابة المسنين تميزت فترة خلافته بجمع القرآن الكريم بمصحف واحد وحدثت فترته الفتن الاسلامية =</a:t>
            </a:r>
            <a:endParaRPr sz="2000" b="1"/>
          </a:p>
          <a:p>
            <a:pPr marL="0" lvl="0" indent="0" algn="r" rtl="1">
              <a:lnSpc>
                <a:spcPct val="115000"/>
              </a:lnSpc>
              <a:spcBef>
                <a:spcPts val="1200"/>
              </a:spcBef>
              <a:spcAft>
                <a:spcPts val="0"/>
              </a:spcAft>
              <a:buSzPct val="105882"/>
              <a:buNone/>
            </a:pPr>
            <a:r>
              <a:rPr lang="iw" sz="2000" b="1"/>
              <a:t>اسباب الفتنة الاسلامية=</a:t>
            </a:r>
            <a:endParaRPr sz="2000" b="1"/>
          </a:p>
          <a:p>
            <a:pPr marL="0" lvl="0" indent="0" algn="r" rtl="1">
              <a:lnSpc>
                <a:spcPct val="115000"/>
              </a:lnSpc>
              <a:spcBef>
                <a:spcPts val="1200"/>
              </a:spcBef>
              <a:spcAft>
                <a:spcPts val="0"/>
              </a:spcAft>
              <a:buSzPct val="105882"/>
              <a:buNone/>
            </a:pPr>
            <a:r>
              <a:rPr lang="iw" sz="2000" b="1"/>
              <a:t>1- عزل الولاة الذين يعينهم الخليفة وعين مكانهم أقاربه</a:t>
            </a:r>
            <a:endParaRPr sz="2000" b="1"/>
          </a:p>
          <a:p>
            <a:pPr marL="0" lvl="0" indent="0" algn="r" rtl="1">
              <a:lnSpc>
                <a:spcPct val="115000"/>
              </a:lnSpc>
              <a:spcBef>
                <a:spcPts val="1200"/>
              </a:spcBef>
              <a:spcAft>
                <a:spcPts val="0"/>
              </a:spcAft>
              <a:buSzPct val="105882"/>
              <a:buNone/>
            </a:pPr>
            <a:r>
              <a:rPr lang="iw" sz="2000" b="1"/>
              <a:t>2- تذمر سكان المدينة المنورة من أسلوب عيشه المتطرف عكس تقشف عمر بن الخطاب</a:t>
            </a:r>
            <a:endParaRPr sz="2000" b="1"/>
          </a:p>
          <a:p>
            <a:pPr marL="0" lvl="0" indent="0" algn="r" rtl="1">
              <a:lnSpc>
                <a:spcPct val="115000"/>
              </a:lnSpc>
              <a:spcBef>
                <a:spcPts val="1200"/>
              </a:spcBef>
              <a:spcAft>
                <a:spcPts val="0"/>
              </a:spcAft>
              <a:buSzPct val="105882"/>
              <a:buNone/>
            </a:pPr>
            <a:r>
              <a:rPr lang="iw" sz="2000" b="1"/>
              <a:t>صرف أموال بيت المال المسلمين على اقاربه</a:t>
            </a:r>
            <a:endParaRPr sz="2000" b="1"/>
          </a:p>
          <a:p>
            <a:pPr marL="0" lvl="0" indent="0" algn="r" rtl="1">
              <a:lnSpc>
                <a:spcPct val="115000"/>
              </a:lnSpc>
              <a:spcBef>
                <a:spcPts val="1200"/>
              </a:spcBef>
              <a:spcAft>
                <a:spcPts val="0"/>
              </a:spcAft>
              <a:buSzPct val="105882"/>
              <a:buNone/>
            </a:pPr>
            <a:r>
              <a:rPr lang="iw" sz="2000" b="1"/>
              <a:t>وفاته= قتل الخليفة عثمان بعد أن حاصروا بيته لمدة اربعين يوم</a:t>
            </a:r>
            <a:endParaRPr sz="2000" b="1"/>
          </a:p>
          <a:p>
            <a:pPr marL="0" lvl="0" indent="0" algn="r" rtl="1">
              <a:lnSpc>
                <a:spcPct val="115000"/>
              </a:lnSpc>
              <a:spcBef>
                <a:spcPts val="1200"/>
              </a:spcBef>
              <a:spcAft>
                <a:spcPts val="1200"/>
              </a:spcAft>
              <a:buSzPct val="105882"/>
              <a:buNone/>
            </a:pPr>
            <a:endParaRPr sz="2000" b="1"/>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616</Words>
  <Application>Microsoft Office PowerPoint</Application>
  <PresentationFormat>‫הצגה על המסך (16:9)</PresentationFormat>
  <Paragraphs>64</Paragraphs>
  <Slides>10</Slides>
  <Notes>10</Notes>
  <HiddenSlides>0</HiddenSlides>
  <MMClips>0</MMClips>
  <ScaleCrop>false</ScaleCrop>
  <HeadingPairs>
    <vt:vector size="6" baseType="variant">
      <vt:variant>
        <vt:lpstr>גופנים בשימוש</vt:lpstr>
      </vt:variant>
      <vt:variant>
        <vt:i4>1</vt:i4>
      </vt:variant>
      <vt:variant>
        <vt:lpstr>ערכת נושא</vt:lpstr>
      </vt:variant>
      <vt:variant>
        <vt:i4>1</vt:i4>
      </vt:variant>
      <vt:variant>
        <vt:lpstr>כותרות שקופיות</vt:lpstr>
      </vt:variant>
      <vt:variant>
        <vt:i4>10</vt:i4>
      </vt:variant>
    </vt:vector>
  </HeadingPairs>
  <TitlesOfParts>
    <vt:vector size="12" baseType="lpstr">
      <vt:lpstr>Arial</vt:lpstr>
      <vt:lpstr>Simple Light</vt:lpstr>
      <vt:lpstr>عهد الخلفاء الراشدين 632م - 661م </vt:lpstr>
      <vt:lpstr>عهد الخلفاء الراشدين</vt:lpstr>
      <vt:lpstr>من هم الخلفاء الراشدين؟</vt:lpstr>
      <vt:lpstr>بعد وفاة الرسول صلى الله عليه وسلم</vt:lpstr>
      <vt:lpstr>اجتماع السقيفة - </vt:lpstr>
      <vt:lpstr>ابو بكر الصديق - 632-634م </vt:lpstr>
      <vt:lpstr>عمر بن الخطاب 634-644م </vt:lpstr>
      <vt:lpstr>أهم المعارك في فترة حكم عمر بن الخطاب (فتوحات اسلامية)</vt:lpstr>
      <vt:lpstr>الخليفة الثالث = عثمان بن عفان 644-656م </vt:lpstr>
      <vt:lpstr>الخليفة الرابع- علي بن ابي طالب 656-661م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عهد الخلفاء الراشدين 632م - 661م </dc:title>
  <dc:creator>IMEI</dc:creator>
  <cp:lastModifiedBy>רותם יניב</cp:lastModifiedBy>
  <cp:revision>2</cp:revision>
  <dcterms:modified xsi:type="dcterms:W3CDTF">2024-02-21T09:44:54Z</dcterms:modified>
</cp:coreProperties>
</file>