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Varela Round"/>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jNsD8g2KT77/pP46sIMWUB9no1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VarelaRound-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J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טקסט גדול\קטן">
  <p:cSld name="טקסט גדול\קטן">
    <p:spTree>
      <p:nvGrpSpPr>
        <p:cNvPr id="15" name="Shape 15"/>
        <p:cNvGrpSpPr/>
        <p:nvPr/>
      </p:nvGrpSpPr>
      <p:grpSpPr>
        <a:xfrm>
          <a:off x="0" y="0"/>
          <a:ext cx="0" cy="0"/>
          <a:chOff x="0" y="0"/>
          <a:chExt cx="0" cy="0"/>
        </a:xfrm>
      </p:grpSpPr>
      <p:sp>
        <p:nvSpPr>
          <p:cNvPr id="16" name="Google Shape;16;p14"/>
          <p:cNvSpPr txBox="1"/>
          <p:nvPr>
            <p:ph type="ctrTitle"/>
          </p:nvPr>
        </p:nvSpPr>
        <p:spPr>
          <a:xfrm>
            <a:off x="551145" y="334188"/>
            <a:ext cx="10872592" cy="2845206"/>
          </a:xfrm>
          <a:prstGeom prst="rect">
            <a:avLst/>
          </a:prstGeom>
          <a:noFill/>
          <a:ln>
            <a:noFill/>
          </a:ln>
        </p:spPr>
        <p:txBody>
          <a:bodyPr anchorCtr="0" anchor="b" bIns="45700" lIns="91425" spcFirstLastPara="1" rIns="91425" wrap="square" tIns="45700">
            <a:noAutofit/>
          </a:bodyPr>
          <a:lstStyle>
            <a:lvl1pPr lvl="0" rtl="1" algn="ctr">
              <a:lnSpc>
                <a:spcPct val="90000"/>
              </a:lnSpc>
              <a:spcBef>
                <a:spcPts val="0"/>
              </a:spcBef>
              <a:spcAft>
                <a:spcPts val="0"/>
              </a:spcAft>
              <a:buClr>
                <a:schemeClr val="dk1"/>
              </a:buClr>
              <a:buSzPts val="8000"/>
              <a:buFont typeface="Varela Round"/>
              <a:buNone/>
              <a:defRPr sz="8000">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p:nvPr/>
        </p:nvSpPr>
        <p:spPr>
          <a:xfrm>
            <a:off x="-540327" y="6319520"/>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4"/>
          <p:cNvSpPr/>
          <p:nvPr/>
        </p:nvSpPr>
        <p:spPr>
          <a:xfrm>
            <a:off x="-654627" y="6109855"/>
            <a:ext cx="3246400" cy="86423"/>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4"/>
          <p:cNvSpPr/>
          <p:nvPr/>
        </p:nvSpPr>
        <p:spPr>
          <a:xfrm>
            <a:off x="9795107" y="59018"/>
            <a:ext cx="2968915"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4"/>
          <p:cNvSpPr/>
          <p:nvPr/>
        </p:nvSpPr>
        <p:spPr>
          <a:xfrm>
            <a:off x="8183758" y="5982096"/>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14"/>
          <p:cNvSpPr txBox="1"/>
          <p:nvPr>
            <p:ph idx="1" type="body"/>
          </p:nvPr>
        </p:nvSpPr>
        <p:spPr>
          <a:xfrm>
            <a:off x="485775" y="3554413"/>
            <a:ext cx="10780713" cy="1073150"/>
          </a:xfrm>
          <a:prstGeom prst="rect">
            <a:avLst/>
          </a:prstGeom>
          <a:noFill/>
          <a:ln>
            <a:noFill/>
          </a:ln>
        </p:spPr>
        <p:txBody>
          <a:bodyPr anchorCtr="0" anchor="t" bIns="45700" lIns="91425" spcFirstLastPara="1" rIns="91425" wrap="square" tIns="45700">
            <a:normAutofit/>
          </a:bodyPr>
          <a:lstStyle>
            <a:lvl1pPr indent="-228600" lvl="0" marL="457200" rtl="1" algn="ctr">
              <a:lnSpc>
                <a:spcPct val="90000"/>
              </a:lnSpc>
              <a:spcBef>
                <a:spcPts val="1000"/>
              </a:spcBef>
              <a:spcAft>
                <a:spcPts val="0"/>
              </a:spcAft>
              <a:buClr>
                <a:schemeClr val="dk1"/>
              </a:buClr>
              <a:buSzPts val="2800"/>
              <a:buNone/>
              <a:defRPr sz="2800">
                <a:latin typeface="Varela Round"/>
                <a:ea typeface="Varela Round"/>
                <a:cs typeface="Varela Round"/>
                <a:sym typeface="Varela Round"/>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77" name="Shape 77"/>
        <p:cNvGrpSpPr/>
        <p:nvPr/>
      </p:nvGrpSpPr>
      <p:grpSpPr>
        <a:xfrm>
          <a:off x="0" y="0"/>
          <a:ext cx="0" cy="0"/>
          <a:chOff x="0" y="0"/>
          <a:chExt cx="0" cy="0"/>
        </a:xfrm>
      </p:grpSpPr>
      <p:sp>
        <p:nvSpPr>
          <p:cNvPr id="78" name="Google Shape;7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0" name="Google Shape;8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1" name="Google Shape;81;p2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82" name="Shape 82"/>
        <p:cNvGrpSpPr/>
        <p:nvPr/>
      </p:nvGrpSpPr>
      <p:grpSpPr>
        <a:xfrm>
          <a:off x="0" y="0"/>
          <a:ext cx="0" cy="0"/>
          <a:chOff x="0" y="0"/>
          <a:chExt cx="0" cy="0"/>
        </a:xfrm>
      </p:grpSpPr>
      <p:sp>
        <p:nvSpPr>
          <p:cNvPr id="83" name="Google Shape;83;p2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2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86" name="Shape 86"/>
        <p:cNvGrpSpPr/>
        <p:nvPr/>
      </p:nvGrpSpPr>
      <p:grpSpPr>
        <a:xfrm>
          <a:off x="0" y="0"/>
          <a:ext cx="0" cy="0"/>
          <a:chOff x="0" y="0"/>
          <a:chExt cx="0" cy="0"/>
        </a:xfrm>
      </p:grpSpPr>
      <p:sp>
        <p:nvSpPr>
          <p:cNvPr id="87" name="Google Shape;87;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89" name="Google Shape;89;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90" name="Google Shape;90;p2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1" name="Google Shape;9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2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93" name="Shape 93"/>
        <p:cNvGrpSpPr/>
        <p:nvPr/>
      </p:nvGrpSpPr>
      <p:grpSpPr>
        <a:xfrm>
          <a:off x="0" y="0"/>
          <a:ext cx="0" cy="0"/>
          <a:chOff x="0" y="0"/>
          <a:chExt cx="0" cy="0"/>
        </a:xfrm>
      </p:grpSpPr>
      <p:sp>
        <p:nvSpPr>
          <p:cNvPr id="94" name="Google Shape;94;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6" name="Google Shape;96;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97" name="Google Shape;97;p2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8" name="Google Shape;9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9" name="Google Shape;99;p2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00" name="Shape 100"/>
        <p:cNvGrpSpPr/>
        <p:nvPr/>
      </p:nvGrpSpPr>
      <p:grpSpPr>
        <a:xfrm>
          <a:off x="0" y="0"/>
          <a:ext cx="0" cy="0"/>
          <a:chOff x="0" y="0"/>
          <a:chExt cx="0" cy="0"/>
        </a:xfrm>
      </p:grpSpPr>
      <p:sp>
        <p:nvSpPr>
          <p:cNvPr id="101" name="Google Shape;10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03" name="Google Shape;103;p2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4" name="Google Shape;10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5" name="Google Shape;105;p2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06" name="Shape 106"/>
        <p:cNvGrpSpPr/>
        <p:nvPr/>
      </p:nvGrpSpPr>
      <p:grpSpPr>
        <a:xfrm>
          <a:off x="0" y="0"/>
          <a:ext cx="0" cy="0"/>
          <a:chOff x="0" y="0"/>
          <a:chExt cx="0" cy="0"/>
        </a:xfrm>
      </p:grpSpPr>
      <p:sp>
        <p:nvSpPr>
          <p:cNvPr id="107" name="Google Shape;107;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09" name="Google Shape;109;p2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0" name="Google Shape;11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1" name="Google Shape;111;p2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ראשית">
  <p:cSld name="כותרת ראשית">
    <p:spTree>
      <p:nvGrpSpPr>
        <p:cNvPr id="22" name="Shape 22"/>
        <p:cNvGrpSpPr/>
        <p:nvPr/>
      </p:nvGrpSpPr>
      <p:grpSpPr>
        <a:xfrm>
          <a:off x="0" y="0"/>
          <a:ext cx="0" cy="0"/>
          <a:chOff x="0" y="0"/>
          <a:chExt cx="0" cy="0"/>
        </a:xfrm>
      </p:grpSpPr>
      <p:sp>
        <p:nvSpPr>
          <p:cNvPr id="23" name="Google Shape;23;p15"/>
          <p:cNvSpPr/>
          <p:nvPr/>
        </p:nvSpPr>
        <p:spPr>
          <a:xfrm>
            <a:off x="212942" y="1614882"/>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JO" sz="1800" u="none" cap="none" strike="noStrike">
                <a:solidFill>
                  <a:schemeClr val="lt1"/>
                </a:solidFill>
                <a:latin typeface="Calibri"/>
                <a:ea typeface="Calibri"/>
                <a:cs typeface="Calibri"/>
                <a:sym typeface="Calibri"/>
              </a:rPr>
              <a:t>  </a:t>
            </a:r>
            <a:endParaRPr/>
          </a:p>
        </p:txBody>
      </p:sp>
      <p:sp>
        <p:nvSpPr>
          <p:cNvPr id="24" name="Google Shape;24;p15"/>
          <p:cNvSpPr txBox="1"/>
          <p:nvPr>
            <p:ph type="ctrTitle"/>
          </p:nvPr>
        </p:nvSpPr>
        <p:spPr>
          <a:xfrm>
            <a:off x="739036" y="1463747"/>
            <a:ext cx="10872592" cy="2845206"/>
          </a:xfrm>
          <a:prstGeom prst="rect">
            <a:avLst/>
          </a:prstGeom>
          <a:noFill/>
          <a:ln>
            <a:noFill/>
          </a:ln>
        </p:spPr>
        <p:txBody>
          <a:bodyPr anchorCtr="0" anchor="b" bIns="45700" lIns="91425" spcFirstLastPara="1" rIns="91425" wrap="square" tIns="45700">
            <a:noAutofit/>
          </a:bodyPr>
          <a:lstStyle>
            <a:lvl1pPr lvl="0" rtl="1" algn="ctr">
              <a:lnSpc>
                <a:spcPct val="90000"/>
              </a:lnSpc>
              <a:spcBef>
                <a:spcPts val="0"/>
              </a:spcBef>
              <a:spcAft>
                <a:spcPts val="0"/>
              </a:spcAft>
              <a:buClr>
                <a:schemeClr val="dk1"/>
              </a:buClr>
              <a:buSzPts val="8000"/>
              <a:buFont typeface="Varela Round"/>
              <a:buNone/>
              <a:defRPr sz="8000">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p:nvPr/>
        </p:nvSpPr>
        <p:spPr>
          <a:xfrm>
            <a:off x="7329949" y="6168773"/>
            <a:ext cx="5333866"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5"/>
          <p:cNvSpPr/>
          <p:nvPr/>
        </p:nvSpPr>
        <p:spPr>
          <a:xfrm>
            <a:off x="8201025" y="5883881"/>
            <a:ext cx="4243715"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15"/>
          <p:cNvSpPr/>
          <p:nvPr/>
        </p:nvSpPr>
        <p:spPr>
          <a:xfrm>
            <a:off x="10058155" y="87231"/>
            <a:ext cx="276849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5"/>
          <p:cNvSpPr/>
          <p:nvPr/>
        </p:nvSpPr>
        <p:spPr>
          <a:xfrm>
            <a:off x="-426027" y="230190"/>
            <a:ext cx="1428110"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29" name="Shape 29"/>
        <p:cNvGrpSpPr/>
        <p:nvPr/>
      </p:nvGrpSpPr>
      <p:grpSpPr>
        <a:xfrm>
          <a:off x="0" y="0"/>
          <a:ext cx="0" cy="0"/>
          <a:chOff x="0" y="0"/>
          <a:chExt cx="0" cy="0"/>
        </a:xfrm>
      </p:grpSpPr>
      <p:sp>
        <p:nvSpPr>
          <p:cNvPr id="30" name="Google Shape;30;p16"/>
          <p:cNvSpPr txBox="1"/>
          <p:nvPr>
            <p:ph type="title"/>
          </p:nvPr>
        </p:nvSpPr>
        <p:spPr>
          <a:xfrm>
            <a:off x="515273" y="213094"/>
            <a:ext cx="11161453"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800"/>
              <a:buFont typeface="Arial"/>
              <a:buNone/>
              <a:defRPr b="1" i="0" sz="4800" u="none" cap="none" strike="noStrik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515273" y="1185681"/>
            <a:ext cx="11161452" cy="540000"/>
          </a:xfrm>
          <a:prstGeom prst="rect">
            <a:avLst/>
          </a:prstGeom>
          <a:noFill/>
          <a:ln>
            <a:noFill/>
          </a:ln>
        </p:spPr>
        <p:txBody>
          <a:bodyPr anchorCtr="0" anchor="b" bIns="45700" lIns="91425" spcFirstLastPara="1" rIns="91425" wrap="square" tIns="45700">
            <a:noAutofit/>
          </a:bodyPr>
          <a:lstStyle>
            <a:lvl1pPr indent="-228600" lvl="0" marL="457200" rtl="1" algn="r">
              <a:lnSpc>
                <a:spcPct val="90000"/>
              </a:lnSpc>
              <a:spcBef>
                <a:spcPts val="1000"/>
              </a:spcBef>
              <a:spcAft>
                <a:spcPts val="0"/>
              </a:spcAft>
              <a:buClr>
                <a:srgbClr val="0070C0"/>
              </a:buClr>
              <a:buSzPts val="3200"/>
              <a:buNone/>
              <a:defRPr b="1" sz="3200">
                <a:solidFill>
                  <a:srgbClr val="0070C0"/>
                </a:solidFill>
                <a:latin typeface="Arial"/>
                <a:ea typeface="Arial"/>
                <a:cs typeface="Arial"/>
                <a:sym typeface="Arial"/>
              </a:defRPr>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32" name="Google Shape;32;p16"/>
          <p:cNvSpPr txBox="1"/>
          <p:nvPr>
            <p:ph idx="2" type="body"/>
          </p:nvPr>
        </p:nvSpPr>
        <p:spPr>
          <a:xfrm>
            <a:off x="515273" y="1725682"/>
            <a:ext cx="11161453" cy="4152517"/>
          </a:xfrm>
          <a:prstGeom prst="rect">
            <a:avLst/>
          </a:prstGeom>
          <a:noFill/>
          <a:ln>
            <a:noFill/>
          </a:ln>
        </p:spPr>
        <p:txBody>
          <a:bodyPr anchorCtr="0" anchor="t" bIns="45700" lIns="91425" spcFirstLastPara="1" rIns="91425" wrap="square" tIns="45700">
            <a:norm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Arial"/>
                <a:ea typeface="Arial"/>
                <a:cs typeface="Arial"/>
                <a:sym typeface="Arial"/>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Arial"/>
                <a:ea typeface="Arial"/>
                <a:cs typeface="Arial"/>
                <a:sym typeface="Arial"/>
              </a:defRPr>
            </a:lvl2pPr>
            <a:lvl3pPr indent="-342900" lvl="2" marL="1371600" rtl="1" algn="r">
              <a:lnSpc>
                <a:spcPct val="90000"/>
              </a:lnSpc>
              <a:spcBef>
                <a:spcPts val="600"/>
              </a:spcBef>
              <a:spcAft>
                <a:spcPts val="0"/>
              </a:spcAft>
              <a:buClr>
                <a:schemeClr val="dk1"/>
              </a:buClr>
              <a:buSzPts val="1800"/>
              <a:buChar char="•"/>
              <a:defRPr sz="1800"/>
            </a:lvl3pPr>
            <a:lvl4pPr indent="-330200" lvl="3" marL="1828800" rtl="1" algn="r">
              <a:lnSpc>
                <a:spcPct val="90000"/>
              </a:lnSpc>
              <a:spcBef>
                <a:spcPts val="500"/>
              </a:spcBef>
              <a:spcAft>
                <a:spcPts val="0"/>
              </a:spcAft>
              <a:buClr>
                <a:schemeClr val="dk1"/>
              </a:buClr>
              <a:buSzPts val="1600"/>
              <a:buChar char="•"/>
              <a:defRPr sz="1600"/>
            </a:lvl4pPr>
            <a:lvl5pPr indent="-330200" lvl="4" marL="2286000" rtl="1" algn="r">
              <a:lnSpc>
                <a:spcPct val="90000"/>
              </a:lnSpc>
              <a:spcBef>
                <a:spcPts val="500"/>
              </a:spcBef>
              <a:spcAft>
                <a:spcPts val="0"/>
              </a:spcAft>
              <a:buClr>
                <a:schemeClr val="dk1"/>
              </a:buClr>
              <a:buSzPts val="1600"/>
              <a:buChar char="•"/>
              <a:defRPr sz="1600"/>
            </a:lvl5pPr>
            <a:lvl6pPr indent="-330200" lvl="5" marL="2743200" rtl="1" algn="r">
              <a:lnSpc>
                <a:spcPct val="90000"/>
              </a:lnSpc>
              <a:spcBef>
                <a:spcPts val="500"/>
              </a:spcBef>
              <a:spcAft>
                <a:spcPts val="0"/>
              </a:spcAft>
              <a:buClr>
                <a:schemeClr val="dk1"/>
              </a:buClr>
              <a:buSzPts val="1600"/>
              <a:buChar char="•"/>
              <a:defRPr sz="1600"/>
            </a:lvl6pPr>
            <a:lvl7pPr indent="-330200" lvl="6" marL="3200400" rtl="1" algn="r">
              <a:lnSpc>
                <a:spcPct val="90000"/>
              </a:lnSpc>
              <a:spcBef>
                <a:spcPts val="500"/>
              </a:spcBef>
              <a:spcAft>
                <a:spcPts val="0"/>
              </a:spcAft>
              <a:buClr>
                <a:schemeClr val="dk1"/>
              </a:buClr>
              <a:buSzPts val="1600"/>
              <a:buChar char="•"/>
              <a:defRPr sz="1600"/>
            </a:lvl7pPr>
            <a:lvl8pPr indent="-330200" lvl="7" marL="3657600" rtl="1" algn="r">
              <a:lnSpc>
                <a:spcPct val="90000"/>
              </a:lnSpc>
              <a:spcBef>
                <a:spcPts val="500"/>
              </a:spcBef>
              <a:spcAft>
                <a:spcPts val="0"/>
              </a:spcAft>
              <a:buClr>
                <a:schemeClr val="dk1"/>
              </a:buClr>
              <a:buSzPts val="1600"/>
              <a:buChar char="•"/>
              <a:defRPr sz="1600"/>
            </a:lvl8pPr>
            <a:lvl9pPr indent="-330200" lvl="8" marL="4114800" rtl="1" algn="r">
              <a:lnSpc>
                <a:spcPct val="90000"/>
              </a:lnSpc>
              <a:spcBef>
                <a:spcPts val="500"/>
              </a:spcBef>
              <a:spcAft>
                <a:spcPts val="0"/>
              </a:spcAft>
              <a:buClr>
                <a:schemeClr val="dk1"/>
              </a:buClr>
              <a:buSzPts val="1600"/>
              <a:buChar char="•"/>
              <a:defRPr sz="1600"/>
            </a:lvl9pPr>
          </a:lstStyle>
          <a:p/>
        </p:txBody>
      </p:sp>
      <p:sp>
        <p:nvSpPr>
          <p:cNvPr id="33" name="Google Shape;33;p16"/>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16"/>
          <p:cNvSpPr/>
          <p:nvPr/>
        </p:nvSpPr>
        <p:spPr>
          <a:xfrm>
            <a:off x="8667715" y="-110812"/>
            <a:ext cx="530011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16"/>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ער">
  <p:cSld name="שער">
    <p:spTree>
      <p:nvGrpSpPr>
        <p:cNvPr id="36" name="Shape 36"/>
        <p:cNvGrpSpPr/>
        <p:nvPr/>
      </p:nvGrpSpPr>
      <p:grpSpPr>
        <a:xfrm>
          <a:off x="0" y="0"/>
          <a:ext cx="0" cy="0"/>
          <a:chOff x="0" y="0"/>
          <a:chExt cx="0" cy="0"/>
        </a:xfrm>
      </p:grpSpPr>
      <p:sp>
        <p:nvSpPr>
          <p:cNvPr id="37" name="Google Shape;37;p17"/>
          <p:cNvSpPr txBox="1"/>
          <p:nvPr>
            <p:ph type="ctrTitle"/>
          </p:nvPr>
        </p:nvSpPr>
        <p:spPr>
          <a:xfrm>
            <a:off x="914401" y="2693989"/>
            <a:ext cx="10363200" cy="1470025"/>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rgbClr val="192A72"/>
              </a:buClr>
              <a:buSzPts val="6600"/>
              <a:buFont typeface="Varela Round"/>
              <a:buNone/>
              <a:defRPr b="1" i="0" sz="6600" u="none" cap="none" strike="noStrik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p:nvPr/>
        </p:nvSpPr>
        <p:spPr>
          <a:xfrm>
            <a:off x="-670069" y="6569428"/>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17"/>
          <p:cNvSpPr/>
          <p:nvPr/>
        </p:nvSpPr>
        <p:spPr>
          <a:xfrm>
            <a:off x="-1488810" y="6410588"/>
            <a:ext cx="3246400" cy="86423"/>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17"/>
          <p:cNvSpPr/>
          <p:nvPr/>
        </p:nvSpPr>
        <p:spPr>
          <a:xfrm>
            <a:off x="9986482" y="-439221"/>
            <a:ext cx="4205647"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17"/>
          <p:cNvSpPr/>
          <p:nvPr/>
        </p:nvSpPr>
        <p:spPr>
          <a:xfrm>
            <a:off x="8259471" y="6565100"/>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 name="Google Shape;42;p17"/>
          <p:cNvPicPr preferRelativeResize="0"/>
          <p:nvPr/>
        </p:nvPicPr>
        <p:blipFill rotWithShape="1">
          <a:blip r:embed="rId2">
            <a:alphaModFix/>
          </a:blip>
          <a:srcRect b="26248" l="33058" r="33511" t="0"/>
          <a:stretch/>
        </p:blipFill>
        <p:spPr>
          <a:xfrm>
            <a:off x="5445286" y="369916"/>
            <a:ext cx="1301430" cy="15974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43" name="Shape 43"/>
        <p:cNvGrpSpPr/>
        <p:nvPr/>
      </p:nvGrpSpPr>
      <p:grpSpPr>
        <a:xfrm>
          <a:off x="0" y="0"/>
          <a:ext cx="0" cy="0"/>
          <a:chOff x="0" y="0"/>
          <a:chExt cx="0" cy="0"/>
        </a:xfrm>
      </p:grpSpPr>
      <p:sp>
        <p:nvSpPr>
          <p:cNvPr id="44" name="Google Shape;44;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46" name="Google Shape;46;p1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1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52" name="Google Shape;52;p1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1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55" name="Shape 55"/>
        <p:cNvGrpSpPr/>
        <p:nvPr/>
      </p:nvGrpSpPr>
      <p:grpSpPr>
        <a:xfrm>
          <a:off x="0" y="0"/>
          <a:ext cx="0" cy="0"/>
          <a:chOff x="0" y="0"/>
          <a:chExt cx="0" cy="0"/>
        </a:xfrm>
      </p:grpSpPr>
      <p:sp>
        <p:nvSpPr>
          <p:cNvPr id="56" name="Google Shape;56;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58" name="Google Shape;58;p2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 name="Google Shape;60;p2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61" name="Shape 61"/>
        <p:cNvGrpSpPr/>
        <p:nvPr/>
      </p:nvGrpSpPr>
      <p:grpSpPr>
        <a:xfrm>
          <a:off x="0" y="0"/>
          <a:ext cx="0" cy="0"/>
          <a:chOff x="0" y="0"/>
          <a:chExt cx="0" cy="0"/>
        </a:xfrm>
      </p:grpSpPr>
      <p:sp>
        <p:nvSpPr>
          <p:cNvPr id="62" name="Google Shape;6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64" name="Google Shape;64;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65" name="Google Shape;65;p2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6" name="Google Shape;6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7" name="Google Shape;67;p2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68" name="Shape 68"/>
        <p:cNvGrpSpPr/>
        <p:nvPr/>
      </p:nvGrpSpPr>
      <p:grpSpPr>
        <a:xfrm>
          <a:off x="0" y="0"/>
          <a:ext cx="0" cy="0"/>
          <a:chOff x="0" y="0"/>
          <a:chExt cx="0" cy="0"/>
        </a:xfrm>
      </p:grpSpPr>
      <p:sp>
        <p:nvSpPr>
          <p:cNvPr id="69" name="Google Shape;69;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71" name="Google Shape;71;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2" name="Google Shape;72;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73" name="Google Shape;73;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4" name="Google Shape;74;p2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5" name="Google Shape;7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2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9.jpg"/><Relationship Id="rId5" Type="http://schemas.openxmlformats.org/officeDocument/2006/relationships/image" Target="../media/image7.jp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659704" y="1500155"/>
            <a:ext cx="10872592" cy="1378303"/>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192A72"/>
              </a:buClr>
              <a:buSzPts val="8000"/>
              <a:buFont typeface="Calibri"/>
              <a:buNone/>
            </a:pPr>
            <a:r>
              <a:rPr b="1" lang="ar-JO">
                <a:solidFill>
                  <a:srgbClr val="192A72"/>
                </a:solidFill>
                <a:latin typeface="Calibri"/>
                <a:ea typeface="Calibri"/>
                <a:cs typeface="Calibri"/>
                <a:sym typeface="Calibri"/>
              </a:rPr>
              <a:t>מערכת שידורים לאומית</a:t>
            </a:r>
            <a:endParaRPr b="1">
              <a:solidFill>
                <a:srgbClr val="192A72"/>
              </a:solidFill>
              <a:latin typeface="Calibri"/>
              <a:ea typeface="Calibri"/>
              <a:cs typeface="Calibri"/>
              <a:sym typeface="Calibri"/>
            </a:endParaRPr>
          </a:p>
        </p:txBody>
      </p:sp>
      <p:pic>
        <p:nvPicPr>
          <p:cNvPr id="117" name="Google Shape;117;p1"/>
          <p:cNvPicPr preferRelativeResize="0"/>
          <p:nvPr/>
        </p:nvPicPr>
        <p:blipFill rotWithShape="1">
          <a:blip r:embed="rId3">
            <a:alphaModFix/>
          </a:blip>
          <a:srcRect b="26248" l="0" r="0" t="0"/>
          <a:stretch/>
        </p:blipFill>
        <p:spPr>
          <a:xfrm>
            <a:off x="4103483" y="369916"/>
            <a:ext cx="3892911" cy="1597430"/>
          </a:xfrm>
          <a:prstGeom prst="rect">
            <a:avLst/>
          </a:prstGeom>
          <a:noFill/>
          <a:ln>
            <a:noFill/>
          </a:ln>
        </p:spPr>
      </p:pic>
      <p:sp>
        <p:nvSpPr>
          <p:cNvPr id="118" name="Google Shape;118;p1"/>
          <p:cNvSpPr txBox="1"/>
          <p:nvPr/>
        </p:nvSpPr>
        <p:spPr>
          <a:xfrm>
            <a:off x="1550504" y="3255688"/>
            <a:ext cx="9090991" cy="175432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JO" sz="5400" u="none" cap="none" strike="noStrike">
                <a:solidFill>
                  <a:srgbClr val="192A72"/>
                </a:solidFill>
                <a:latin typeface="Calibri"/>
                <a:ea typeface="Calibri"/>
                <a:cs typeface="Calibri"/>
                <a:sym typeface="Calibri"/>
              </a:rPr>
              <a:t>لقاء تزامنيّ في موضوع التاريخ</a:t>
            </a:r>
            <a:endParaRPr b="1" i="0" sz="5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JO" sz="5400" u="none" cap="none" strike="noStrike">
                <a:solidFill>
                  <a:srgbClr val="192A72"/>
                </a:solidFill>
                <a:latin typeface="Calibri"/>
                <a:ea typeface="Calibri"/>
                <a:cs typeface="Calibri"/>
                <a:sym typeface="Calibri"/>
              </a:rPr>
              <a:t>היסטוריה במגזר הדרוזי</a:t>
            </a:r>
            <a:endParaRPr b="1" i="0" sz="5400" u="none" cap="none" strike="noStrike">
              <a:solidFill>
                <a:srgbClr val="192A7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0"/>
          <p:cNvSpPr txBox="1"/>
          <p:nvPr>
            <p:ph type="ctrTitle"/>
          </p:nvPr>
        </p:nvSpPr>
        <p:spPr>
          <a:xfrm>
            <a:off x="551145" y="334188"/>
            <a:ext cx="10872592" cy="121013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JO" sz="4000">
                <a:latin typeface="Calibri"/>
                <a:ea typeface="Calibri"/>
                <a:cs typeface="Calibri"/>
                <a:sym typeface="Calibri"/>
              </a:rPr>
              <a:t>الأمير قرقماز 1544-1584</a:t>
            </a:r>
            <a:br>
              <a:rPr b="1" lang="ar-JO" sz="4000">
                <a:latin typeface="Calibri"/>
                <a:ea typeface="Calibri"/>
                <a:cs typeface="Calibri"/>
                <a:sym typeface="Calibri"/>
              </a:rPr>
            </a:br>
            <a:endParaRPr sz="4000">
              <a:latin typeface="Calibri"/>
              <a:ea typeface="Calibri"/>
              <a:cs typeface="Calibri"/>
              <a:sym typeface="Calibri"/>
            </a:endParaRPr>
          </a:p>
        </p:txBody>
      </p:sp>
      <p:pic>
        <p:nvPicPr>
          <p:cNvPr descr="شجرة نسب أُمراء آل معن من فخر الدين الأوَّل حتّى أحمد." id="233" name="Google Shape;233;p10"/>
          <p:cNvPicPr preferRelativeResize="0"/>
          <p:nvPr/>
        </p:nvPicPr>
        <p:blipFill rotWithShape="1">
          <a:blip r:embed="rId3">
            <a:alphaModFix/>
          </a:blip>
          <a:srcRect b="0" l="0" r="0" t="0"/>
          <a:stretch/>
        </p:blipFill>
        <p:spPr>
          <a:xfrm>
            <a:off x="137649" y="939250"/>
            <a:ext cx="6344325" cy="2789949"/>
          </a:xfrm>
          <a:prstGeom prst="rect">
            <a:avLst/>
          </a:prstGeom>
          <a:noFill/>
          <a:ln>
            <a:noFill/>
          </a:ln>
        </p:spPr>
      </p:pic>
      <p:sp>
        <p:nvSpPr>
          <p:cNvPr id="234" name="Google Shape;234;p10"/>
          <p:cNvSpPr/>
          <p:nvPr/>
        </p:nvSpPr>
        <p:spPr>
          <a:xfrm>
            <a:off x="6583680" y="1274534"/>
            <a:ext cx="4003040" cy="1210132"/>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معنى كلمة قرقماز الرجل الذي لا يخاف وهو ابن فخر الدين المعني الأول وأمه الست نسب التنوخية </a:t>
            </a:r>
            <a:endParaRPr/>
          </a:p>
        </p:txBody>
      </p:sp>
      <p:sp>
        <p:nvSpPr>
          <p:cNvPr id="235" name="Google Shape;235;p10"/>
          <p:cNvSpPr/>
          <p:nvPr/>
        </p:nvSpPr>
        <p:spPr>
          <a:xfrm>
            <a:off x="7437120" y="2606041"/>
            <a:ext cx="2661920" cy="1877416"/>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الأحداث المهمة في حكم الأمير قرقماز </a:t>
            </a:r>
            <a:endParaRPr/>
          </a:p>
        </p:txBody>
      </p:sp>
      <p:sp>
        <p:nvSpPr>
          <p:cNvPr id="236" name="Google Shape;236;p10"/>
          <p:cNvSpPr/>
          <p:nvPr/>
        </p:nvSpPr>
        <p:spPr>
          <a:xfrm>
            <a:off x="9326880" y="4604832"/>
            <a:ext cx="2519680" cy="1287968"/>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سياسته- اتبع سياسة والده: التسامح الديني تشجيع العلم والثقافة والعمران والاستقلال عن العثمانيين</a:t>
            </a:r>
            <a:endParaRPr/>
          </a:p>
        </p:txBody>
      </p:sp>
      <p:sp>
        <p:nvSpPr>
          <p:cNvPr id="237" name="Google Shape;237;p10"/>
          <p:cNvSpPr/>
          <p:nvPr/>
        </p:nvSpPr>
        <p:spPr>
          <a:xfrm>
            <a:off x="4886960" y="4669554"/>
            <a:ext cx="2661920" cy="1287968"/>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حادثة عكار ونكبة المعنيين مصير الأمير قرقماز </a:t>
            </a:r>
            <a:endParaRPr/>
          </a:p>
        </p:txBody>
      </p:sp>
      <p:sp>
        <p:nvSpPr>
          <p:cNvPr id="238" name="Google Shape;238;p10"/>
          <p:cNvSpPr/>
          <p:nvPr/>
        </p:nvSpPr>
        <p:spPr>
          <a:xfrm>
            <a:off x="1137920" y="4109889"/>
            <a:ext cx="2519680" cy="1287968"/>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خوف الست نسب على أولادها</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type="ctrTitle"/>
          </p:nvPr>
        </p:nvSpPr>
        <p:spPr>
          <a:xfrm>
            <a:off x="551145" y="334188"/>
            <a:ext cx="10872592" cy="119997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JO" sz="4000">
                <a:latin typeface="Calibri"/>
                <a:ea typeface="Calibri"/>
                <a:cs typeface="Calibri"/>
                <a:sym typeface="Calibri"/>
              </a:rPr>
              <a:t>الأمير فخر الدين المعني الثاني الكبير 1590-1633 </a:t>
            </a:r>
            <a:br>
              <a:rPr b="1" lang="ar-JO" sz="4000">
                <a:latin typeface="Calibri"/>
                <a:ea typeface="Calibri"/>
                <a:cs typeface="Calibri"/>
                <a:sym typeface="Calibri"/>
              </a:rPr>
            </a:br>
            <a:endParaRPr sz="4000">
              <a:latin typeface="Calibri"/>
              <a:ea typeface="Calibri"/>
              <a:cs typeface="Calibri"/>
              <a:sym typeface="Calibri"/>
            </a:endParaRPr>
          </a:p>
        </p:txBody>
      </p:sp>
      <p:pic>
        <p:nvPicPr>
          <p:cNvPr descr="فخر الدين المعني الثاني" id="244" name="Google Shape;244;p11"/>
          <p:cNvPicPr preferRelativeResize="0"/>
          <p:nvPr/>
        </p:nvPicPr>
        <p:blipFill rotWithShape="1">
          <a:blip r:embed="rId3">
            <a:alphaModFix/>
          </a:blip>
          <a:srcRect b="0" l="0" r="0" t="0"/>
          <a:stretch/>
        </p:blipFill>
        <p:spPr>
          <a:xfrm>
            <a:off x="132916" y="1370972"/>
            <a:ext cx="3380420" cy="4116055"/>
          </a:xfrm>
          <a:prstGeom prst="rect">
            <a:avLst/>
          </a:prstGeom>
          <a:noFill/>
          <a:ln>
            <a:noFill/>
          </a:ln>
        </p:spPr>
      </p:pic>
      <p:sp>
        <p:nvSpPr>
          <p:cNvPr id="245" name="Google Shape;245;p11"/>
          <p:cNvSpPr/>
          <p:nvPr/>
        </p:nvSpPr>
        <p:spPr>
          <a:xfrm>
            <a:off x="6695251" y="1370972"/>
            <a:ext cx="4728485" cy="2578220"/>
          </a:xfrm>
          <a:prstGeom prst="cube">
            <a:avLst>
              <a:gd fmla="val 25000"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بعد مقتل الأمير قرقماز حكمت الست نسب الامارة المعنية لفترة قصيرة حتى كبر ابنها الأمير فخر الدين الثاني الذي أراد وحدة لبنان ومرضاة العثمانيين بالهدايا والأموال من أجل القضاء على الأعداء المحليين. </a:t>
            </a:r>
            <a:endParaRPr/>
          </a:p>
        </p:txBody>
      </p:sp>
      <p:sp>
        <p:nvSpPr>
          <p:cNvPr id="246" name="Google Shape;246;p11"/>
          <p:cNvSpPr/>
          <p:nvPr/>
        </p:nvSpPr>
        <p:spPr>
          <a:xfrm>
            <a:off x="4094480" y="1888236"/>
            <a:ext cx="2265680" cy="1706880"/>
          </a:xfrm>
          <a:prstGeom prst="clou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عداء الباشا أحمد الحافظ مع الأمير فخر الدين المعني الثاني 1613</a:t>
            </a:r>
            <a:endParaRPr/>
          </a:p>
        </p:txBody>
      </p:sp>
      <p:sp>
        <p:nvSpPr>
          <p:cNvPr id="247" name="Google Shape;247;p11"/>
          <p:cNvSpPr/>
          <p:nvPr/>
        </p:nvSpPr>
        <p:spPr>
          <a:xfrm>
            <a:off x="9631680" y="4132536"/>
            <a:ext cx="2265680" cy="1706880"/>
          </a:xfrm>
          <a:prstGeom prst="clou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رحيل الأمير فخر الدين المعني الثاني الى أوروبا </a:t>
            </a:r>
            <a:endParaRPr/>
          </a:p>
        </p:txBody>
      </p:sp>
      <p:sp>
        <p:nvSpPr>
          <p:cNvPr id="248" name="Google Shape;248;p11"/>
          <p:cNvSpPr/>
          <p:nvPr/>
        </p:nvSpPr>
        <p:spPr>
          <a:xfrm>
            <a:off x="7926826" y="4274776"/>
            <a:ext cx="1511814" cy="1564640"/>
          </a:xfrm>
          <a:prstGeom prst="clou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عودة المعني الى لبنان</a:t>
            </a:r>
            <a:endParaRPr/>
          </a:p>
        </p:txBody>
      </p:sp>
      <p:sp>
        <p:nvSpPr>
          <p:cNvPr id="249" name="Google Shape;249;p11"/>
          <p:cNvSpPr/>
          <p:nvPr/>
        </p:nvSpPr>
        <p:spPr>
          <a:xfrm>
            <a:off x="5951734" y="4303268"/>
            <a:ext cx="1782052" cy="1564640"/>
          </a:xfrm>
          <a:prstGeom prst="clou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معركة نبع عنجر 1623</a:t>
            </a:r>
            <a:endParaRPr/>
          </a:p>
        </p:txBody>
      </p:sp>
      <p:sp>
        <p:nvSpPr>
          <p:cNvPr id="250" name="Google Shape;250;p11"/>
          <p:cNvSpPr/>
          <p:nvPr/>
        </p:nvSpPr>
        <p:spPr>
          <a:xfrm>
            <a:off x="3761243" y="4303268"/>
            <a:ext cx="1942584" cy="1587544"/>
          </a:xfrm>
          <a:prstGeom prst="clou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حملة أحمد باشا الكجك على المعنيين ونهاية حكمهم</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2"/>
          <p:cNvSpPr txBox="1"/>
          <p:nvPr>
            <p:ph type="ctrTitle"/>
          </p:nvPr>
        </p:nvSpPr>
        <p:spPr>
          <a:xfrm>
            <a:off x="1289113" y="3743867"/>
            <a:ext cx="9613777" cy="1415378"/>
          </a:xfrm>
          <a:prstGeom prst="rect">
            <a:avLst/>
          </a:prstGeom>
          <a:noFill/>
          <a:ln>
            <a:noFill/>
          </a:ln>
        </p:spPr>
        <p:txBody>
          <a:bodyPr anchorCtr="0" anchor="ctr" bIns="36000" lIns="36000" spcFirstLastPara="1" rIns="36000" wrap="square" tIns="36000">
            <a:spAutoFit/>
          </a:bodyPr>
          <a:lstStyle/>
          <a:p>
            <a:pPr indent="0" lvl="0" marL="0" rtl="1" algn="r">
              <a:lnSpc>
                <a:spcPct val="150000"/>
              </a:lnSpc>
              <a:spcBef>
                <a:spcPts val="0"/>
              </a:spcBef>
              <a:spcAft>
                <a:spcPts val="0"/>
              </a:spcAft>
              <a:buClr>
                <a:srgbClr val="192A72"/>
              </a:buClr>
              <a:buSzPts val="2000"/>
              <a:buFont typeface="Varela Round"/>
              <a:buNone/>
            </a:pPr>
            <a:r>
              <a:rPr lang="ar-JO" sz="2000"/>
              <a:t>השימוש ביצירות במהלך שידור זה נעשה לפי סעיף 27א לחוק זכות יוצרים, תשס"ח-2007. </a:t>
            </a:r>
            <a:br>
              <a:rPr lang="ar-JO" sz="2000"/>
            </a:br>
            <a:r>
              <a:rPr lang="ar-JO" sz="2000"/>
              <a:t>אם הינך בעל הזכויות באחת היצירות, באפשרותך לבקש מאיתנו לחדול מהשימוש ביצירה, </a:t>
            </a:r>
            <a:br>
              <a:rPr lang="ar-JO" sz="2000"/>
            </a:br>
            <a:r>
              <a:rPr lang="ar-JO" sz="2000"/>
              <a:t>זאת באמצעות פנייה לדוא"ל rights@education.gov.il</a:t>
            </a:r>
            <a:endParaRPr sz="2000"/>
          </a:p>
        </p:txBody>
      </p:sp>
      <p:sp>
        <p:nvSpPr>
          <p:cNvPr id="256" name="Google Shape;256;p12"/>
          <p:cNvSpPr/>
          <p:nvPr/>
        </p:nvSpPr>
        <p:spPr>
          <a:xfrm>
            <a:off x="1273083" y="2661336"/>
            <a:ext cx="9645837" cy="743656"/>
          </a:xfrm>
          <a:prstGeom prst="rect">
            <a:avLst/>
          </a:prstGeom>
          <a:noFill/>
          <a:ln>
            <a:noFill/>
          </a:ln>
        </p:spPr>
        <p:txBody>
          <a:bodyPr anchorCtr="0" anchor="t" bIns="36000" lIns="36000" spcFirstLastPara="1" rIns="36000" wrap="square" tIns="36000">
            <a:spAutoFit/>
          </a:bodyPr>
          <a:lstStyle/>
          <a:p>
            <a:pPr indent="0" lvl="0" marL="0" marR="0" rtl="1" algn="ctr">
              <a:lnSpc>
                <a:spcPct val="150000"/>
              </a:lnSpc>
              <a:spcBef>
                <a:spcPts val="0"/>
              </a:spcBef>
              <a:spcAft>
                <a:spcPts val="0"/>
              </a:spcAft>
              <a:buNone/>
            </a:pPr>
            <a:r>
              <a:rPr b="1" lang="ar-JO" sz="3200">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p:nvPr/>
        </p:nvSpPr>
        <p:spPr>
          <a:xfrm>
            <a:off x="1155733" y="2269260"/>
            <a:ext cx="8153041" cy="61225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24" name="Google Shape;124;p2"/>
          <p:cNvSpPr/>
          <p:nvPr/>
        </p:nvSpPr>
        <p:spPr>
          <a:xfrm>
            <a:off x="3219648" y="3907219"/>
            <a:ext cx="6089126" cy="61225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25" name="Google Shape;125;p2"/>
          <p:cNvSpPr/>
          <p:nvPr/>
        </p:nvSpPr>
        <p:spPr>
          <a:xfrm>
            <a:off x="2014330" y="1537252"/>
            <a:ext cx="9190147" cy="4015409"/>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JO" sz="4400" u="none" cap="none" strike="noStrike">
                <a:solidFill>
                  <a:schemeClr val="dk1"/>
                </a:solidFill>
                <a:latin typeface="Calibri"/>
                <a:ea typeface="Calibri"/>
                <a:cs typeface="Calibri"/>
                <a:sym typeface="Calibri"/>
              </a:rPr>
              <a:t>عنوان اللّقاء: الدروز في أيام المعنين والشهابين</a:t>
            </a:r>
            <a:endParaRPr/>
          </a:p>
          <a:p>
            <a:pPr indent="0" lvl="0" marL="0" marR="0" rtl="1" algn="ctr">
              <a:spcBef>
                <a:spcPts val="0"/>
              </a:spcBef>
              <a:spcAft>
                <a:spcPts val="0"/>
              </a:spcAft>
              <a:buNone/>
            </a:pPr>
            <a:r>
              <a:rPr b="1" i="0" lang="ar-JO" sz="4400" u="none" cap="none" strike="noStrike">
                <a:solidFill>
                  <a:schemeClr val="dk1"/>
                </a:solidFill>
                <a:latin typeface="Calibri"/>
                <a:ea typeface="Calibri"/>
                <a:cs typeface="Calibri"/>
                <a:sym typeface="Calibri"/>
              </a:rPr>
              <a:t>נושא השיעור: הדרוזים בימי אל-מעניים ואל-שהאבים- חלק א'</a:t>
            </a:r>
            <a:endParaRPr b="1" i="0" sz="4400" u="none" cap="none" strike="noStrike">
              <a:solidFill>
                <a:schemeClr val="dk1"/>
              </a:solidFill>
              <a:latin typeface="Calibri"/>
              <a:ea typeface="Calibri"/>
              <a:cs typeface="Calibri"/>
              <a:sym typeface="Calibri"/>
            </a:endParaRPr>
          </a:p>
          <a:p>
            <a:pPr indent="0" lvl="0" marL="0" marR="0" rtl="1" algn="ctr">
              <a:spcBef>
                <a:spcPts val="0"/>
              </a:spcBef>
              <a:spcAft>
                <a:spcPts val="0"/>
              </a:spcAft>
              <a:buNone/>
            </a:pPr>
            <a:r>
              <a:t/>
            </a:r>
            <a:endParaRPr b="1" i="0" sz="2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JO" sz="2400" u="none" cap="none" strike="noStrike">
                <a:solidFill>
                  <a:srgbClr val="192A72"/>
                </a:solidFill>
                <a:latin typeface="Calibri"/>
                <a:ea typeface="Calibri"/>
                <a:cs typeface="Calibri"/>
                <a:sym typeface="Calibri"/>
              </a:rPr>
              <a:t>مقدّمة اللّقاء</a:t>
            </a:r>
            <a:endParaRPr/>
          </a:p>
          <a:p>
            <a:pPr indent="0" lvl="0" marL="0" marR="0" rtl="1" algn="ctr">
              <a:spcBef>
                <a:spcPts val="0"/>
              </a:spcBef>
              <a:spcAft>
                <a:spcPts val="0"/>
              </a:spcAft>
              <a:buNone/>
            </a:pPr>
            <a:r>
              <a:rPr b="1" i="0" lang="ar-JO" sz="2400" u="none" cap="none" strike="noStrike">
                <a:solidFill>
                  <a:srgbClr val="192A72"/>
                </a:solidFill>
                <a:latin typeface="Calibri"/>
                <a:ea typeface="Calibri"/>
                <a:cs typeface="Calibri"/>
                <a:sym typeface="Calibri"/>
              </a:rPr>
              <a:t>علا خير </a:t>
            </a:r>
            <a:endParaRPr b="1" i="0" sz="2400" u="none" cap="none" strike="noStrike">
              <a:solidFill>
                <a:schemeClr val="dk1"/>
              </a:solidFill>
              <a:latin typeface="Calibri"/>
              <a:ea typeface="Calibri"/>
              <a:cs typeface="Calibri"/>
              <a:sym typeface="Calibri"/>
            </a:endParaRPr>
          </a:p>
          <a:p>
            <a:pPr indent="0" lvl="0" marL="0" marR="0" rtl="1" algn="ctr">
              <a:spcBef>
                <a:spcPts val="0"/>
              </a:spcBef>
              <a:spcAft>
                <a:spcPts val="0"/>
              </a:spcAft>
              <a:buNone/>
            </a:pPr>
            <a:r>
              <a:rPr b="1" i="0" lang="ar-JO" sz="2400" u="none" cap="none" strike="noStrike">
                <a:solidFill>
                  <a:srgbClr val="192A72"/>
                </a:solidFill>
                <a:latin typeface="Calibri"/>
                <a:ea typeface="Calibri"/>
                <a:cs typeface="Calibri"/>
                <a:sym typeface="Calibri"/>
              </a:rPr>
              <a:t>مرشدة التاريخ في الوسط الدرزي  </a:t>
            </a:r>
            <a:endParaRPr b="1" i="0" sz="2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JO" sz="2400" u="none" cap="none" strike="noStrike">
                <a:solidFill>
                  <a:srgbClr val="192A72"/>
                </a:solidFill>
                <a:latin typeface="Calibri"/>
                <a:ea typeface="Calibri"/>
                <a:cs typeface="Calibri"/>
                <a:sym typeface="Calibri"/>
              </a:rPr>
              <a:t>معلّمة موضوع التاريخ في المدرسة الاعدادية ب في أبوسنان</a:t>
            </a:r>
            <a:endParaRPr b="1" i="0" sz="2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JO" sz="2400" u="none" cap="none" strike="noStrike">
                <a:solidFill>
                  <a:srgbClr val="192A72"/>
                </a:solidFill>
                <a:latin typeface="Calibri"/>
                <a:ea typeface="Calibri"/>
                <a:cs typeface="Calibri"/>
                <a:sym typeface="Calibri"/>
              </a:rPr>
              <a:t>تحت أشراف المفتشة المركزة لموضوع التاريخ في الوسط الدرزي جيهان فرهود</a:t>
            </a:r>
            <a:endParaRPr b="1" i="0" sz="2400" u="none" cap="none" strike="noStrike">
              <a:solidFill>
                <a:srgbClr val="192A72"/>
              </a:solidFill>
              <a:latin typeface="Calibri"/>
              <a:ea typeface="Calibri"/>
              <a:cs typeface="Calibri"/>
              <a:sym typeface="Calibri"/>
            </a:endParaRPr>
          </a:p>
          <a:p>
            <a:pPr indent="0" lvl="0" marL="0" marR="0" rtl="1" algn="r">
              <a:spcBef>
                <a:spcPts val="0"/>
              </a:spcBef>
              <a:spcAft>
                <a:spcPts val="0"/>
              </a:spcAft>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type="title"/>
          </p:nvPr>
        </p:nvSpPr>
        <p:spPr>
          <a:xfrm>
            <a:off x="515273" y="213094"/>
            <a:ext cx="11161453"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800"/>
              <a:buFont typeface="Calibri"/>
              <a:buNone/>
            </a:pPr>
            <a:r>
              <a:rPr lang="ar-JO">
                <a:latin typeface="Calibri"/>
                <a:ea typeface="Calibri"/>
                <a:cs typeface="Calibri"/>
                <a:sym typeface="Calibri"/>
              </a:rPr>
              <a:t>سنتعلّم اليوم</a:t>
            </a:r>
            <a:endParaRPr/>
          </a:p>
        </p:txBody>
      </p:sp>
      <p:sp>
        <p:nvSpPr>
          <p:cNvPr id="131" name="Google Shape;131;p3"/>
          <p:cNvSpPr txBox="1"/>
          <p:nvPr>
            <p:ph idx="2" type="body"/>
          </p:nvPr>
        </p:nvSpPr>
        <p:spPr>
          <a:xfrm>
            <a:off x="515273" y="933094"/>
            <a:ext cx="11161453" cy="5259070"/>
          </a:xfrm>
          <a:prstGeom prst="rect">
            <a:avLst/>
          </a:prstGeom>
          <a:noFill/>
          <a:ln>
            <a:noFill/>
          </a:ln>
        </p:spPr>
        <p:txBody>
          <a:bodyPr anchorCtr="0" anchor="t" bIns="45700" lIns="91425" spcFirstLastPara="1" rIns="91425" wrap="square" tIns="45700">
            <a:noAutofit/>
          </a:bodyPr>
          <a:lstStyle/>
          <a:p>
            <a:pPr indent="-457200" lvl="0" marL="457200" rtl="1" algn="r">
              <a:lnSpc>
                <a:spcPct val="100000"/>
              </a:lnSpc>
              <a:spcBef>
                <a:spcPts val="0"/>
              </a:spcBef>
              <a:spcAft>
                <a:spcPts val="0"/>
              </a:spcAft>
              <a:buClr>
                <a:srgbClr val="002060"/>
              </a:buClr>
              <a:buSzPts val="1600"/>
              <a:buFont typeface="Calibri"/>
              <a:buAutoNum type="arabicPeriod"/>
            </a:pPr>
            <a:r>
              <a:rPr b="1" lang="ar-JO" sz="1600">
                <a:latin typeface="Calibri"/>
                <a:ea typeface="Calibri"/>
                <a:cs typeface="Calibri"/>
                <a:sym typeface="Calibri"/>
              </a:rPr>
              <a:t>افتتاحيّة- أصل التسمية المعنين والشهابين</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المسار الزمني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الفترة التي سبقت حكم المعني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الدولة العثمانية وعلاقتها بالأمراء الدروز</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الأمير فخر الدين المعني الأول ووصوله للحكم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الأمير قرقماز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الأمير فخر الدين المعني الثاني الكبير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نهاية الامارة المعنية وانتقال الحكم الى الامارة الشهابية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الأمير بشير الشهابي الأول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 الأمير حيدر ابن موسى الشهابي </a:t>
            </a:r>
            <a:endParaRPr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الأمير ملحم شهاب</a:t>
            </a:r>
            <a:endParaRPr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عهد الأمير يوسف بن ملحم الشهابي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عهد الأمير بشير الشهابي الثاني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 الأمير بشير الشهابي الثالث وبدايه النزاعات الطائفية المارونية</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التدخل الأوروبي في النزاع الطائفي في لبنان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JO" sz="1600">
                <a:latin typeface="Calibri"/>
                <a:ea typeface="Calibri"/>
                <a:cs typeface="Calibri"/>
                <a:sym typeface="Calibri"/>
              </a:rPr>
              <a:t>إجمال ومردود. </a:t>
            </a:r>
            <a:endParaRPr b="1" sz="1600">
              <a:latin typeface="Calibri"/>
              <a:ea typeface="Calibri"/>
              <a:cs typeface="Calibri"/>
              <a:sym typeface="Calibri"/>
            </a:endParaRPr>
          </a:p>
        </p:txBody>
      </p:sp>
      <p:pic>
        <p:nvPicPr>
          <p:cNvPr id="132" name="Google Shape;132;p3"/>
          <p:cNvPicPr preferRelativeResize="0"/>
          <p:nvPr/>
        </p:nvPicPr>
        <p:blipFill rotWithShape="1">
          <a:blip r:embed="rId3">
            <a:alphaModFix/>
          </a:blip>
          <a:srcRect b="0" l="0" r="0" t="0"/>
          <a:stretch/>
        </p:blipFill>
        <p:spPr>
          <a:xfrm>
            <a:off x="276860" y="177534"/>
            <a:ext cx="3855720" cy="52590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nvSpPr>
        <p:spPr>
          <a:xfrm>
            <a:off x="10485690" y="136733"/>
            <a:ext cx="1486968" cy="427289"/>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t/>
            </a:r>
            <a:endParaRPr b="1" sz="2400">
              <a:solidFill>
                <a:schemeClr val="lt1"/>
              </a:solidFill>
              <a:latin typeface="Calibri"/>
              <a:ea typeface="Calibri"/>
              <a:cs typeface="Calibri"/>
              <a:sym typeface="Calibri"/>
            </a:endParaRPr>
          </a:p>
        </p:txBody>
      </p:sp>
      <p:sp>
        <p:nvSpPr>
          <p:cNvPr id="138" name="Google Shape;138;p4"/>
          <p:cNvSpPr txBox="1"/>
          <p:nvPr/>
        </p:nvSpPr>
        <p:spPr>
          <a:xfrm>
            <a:off x="515273" y="213094"/>
            <a:ext cx="11161453" cy="1209306"/>
          </a:xfrm>
          <a:prstGeom prst="rect">
            <a:avLst/>
          </a:prstGeom>
          <a:noFill/>
          <a:ln>
            <a:noFill/>
          </a:ln>
        </p:spPr>
        <p:txBody>
          <a:bodyPr anchorCtr="0" anchor="b" bIns="45700" lIns="91425" spcFirstLastPara="1" rIns="91425" wrap="square" tIns="45700">
            <a:noAutofit/>
          </a:bodyPr>
          <a:lstStyle/>
          <a:p>
            <a:pPr indent="0" lvl="0" marL="0" marR="0" rtl="1" algn="ctr">
              <a:lnSpc>
                <a:spcPct val="90000"/>
              </a:lnSpc>
              <a:spcBef>
                <a:spcPts val="0"/>
              </a:spcBef>
              <a:spcAft>
                <a:spcPts val="0"/>
              </a:spcAft>
              <a:buClr>
                <a:srgbClr val="192A72"/>
              </a:buClr>
              <a:buSzPts val="3200"/>
              <a:buFont typeface="Calibri"/>
              <a:buNone/>
            </a:pPr>
            <a:r>
              <a:rPr b="1" lang="ar-JO" sz="3200" u="none">
                <a:solidFill>
                  <a:srgbClr val="192A72"/>
                </a:solidFill>
                <a:latin typeface="Calibri"/>
                <a:ea typeface="Calibri"/>
                <a:cs typeface="Calibri"/>
                <a:sym typeface="Calibri"/>
              </a:rPr>
              <a:t>افتتاحية – أصل المعنين والشهابين </a:t>
            </a:r>
            <a:endParaRPr/>
          </a:p>
          <a:p>
            <a:pPr indent="0" lvl="0" marL="0" marR="0" rtl="1" algn="ctr">
              <a:lnSpc>
                <a:spcPct val="90000"/>
              </a:lnSpc>
              <a:spcBef>
                <a:spcPts val="0"/>
              </a:spcBef>
              <a:spcAft>
                <a:spcPts val="0"/>
              </a:spcAft>
              <a:buClr>
                <a:srgbClr val="192A72"/>
              </a:buClr>
              <a:buSzPts val="3200"/>
              <a:buFont typeface="Calibri"/>
              <a:buNone/>
            </a:pPr>
            <a:r>
              <a:rPr b="1" lang="ar-JO" sz="3200" u="none">
                <a:solidFill>
                  <a:srgbClr val="192A72"/>
                </a:solidFill>
                <a:latin typeface="Calibri"/>
                <a:ea typeface="Calibri"/>
                <a:cs typeface="Calibri"/>
                <a:sym typeface="Calibri"/>
              </a:rPr>
              <a:t>1516-1842  </a:t>
            </a:r>
            <a:endParaRPr b="1" sz="3200" u="none">
              <a:solidFill>
                <a:srgbClr val="192A72"/>
              </a:solidFill>
              <a:latin typeface="Calibri"/>
              <a:ea typeface="Calibri"/>
              <a:cs typeface="Calibri"/>
              <a:sym typeface="Calibri"/>
            </a:endParaRPr>
          </a:p>
        </p:txBody>
      </p:sp>
      <p:sp>
        <p:nvSpPr>
          <p:cNvPr id="139" name="Google Shape;139;p4"/>
          <p:cNvSpPr/>
          <p:nvPr/>
        </p:nvSpPr>
        <p:spPr>
          <a:xfrm>
            <a:off x="4953882" y="1049414"/>
            <a:ext cx="7018776" cy="523220"/>
          </a:xfrm>
          <a:prstGeom prst="rect">
            <a:avLst/>
          </a:prstGeom>
          <a:noFill/>
          <a:ln>
            <a:noFill/>
          </a:ln>
        </p:spPr>
        <p:txBody>
          <a:bodyPr anchorCtr="0" anchor="t" bIns="45700" lIns="91425" spcFirstLastPara="1" rIns="91425" wrap="square" tIns="45700">
            <a:spAutoFit/>
          </a:bodyPr>
          <a:lstStyle/>
          <a:p>
            <a:pPr indent="-107950" lvl="0" marL="285750" marR="0" rtl="1" algn="r">
              <a:lnSpc>
                <a:spcPct val="100000"/>
              </a:lnSpc>
              <a:spcBef>
                <a:spcPts val="0"/>
              </a:spcBef>
              <a:spcAft>
                <a:spcPts val="0"/>
              </a:spcAft>
              <a:buClr>
                <a:schemeClr val="dk1"/>
              </a:buClr>
              <a:buSzPts val="2800"/>
              <a:buFont typeface="Noto Sans Symbols"/>
              <a:buNone/>
            </a:pPr>
            <a:r>
              <a:t/>
            </a:r>
            <a:endParaRPr b="1" sz="2800">
              <a:solidFill>
                <a:srgbClr val="222222"/>
              </a:solidFill>
              <a:latin typeface="arial"/>
              <a:ea typeface="arial"/>
              <a:cs typeface="arial"/>
              <a:sym typeface="arial"/>
            </a:endParaRPr>
          </a:p>
        </p:txBody>
      </p:sp>
      <p:pic>
        <p:nvPicPr>
          <p:cNvPr id="140" name="Google Shape;140;p4"/>
          <p:cNvPicPr preferRelativeResize="0"/>
          <p:nvPr/>
        </p:nvPicPr>
        <p:blipFill rotWithShape="1">
          <a:blip r:embed="rId3">
            <a:alphaModFix/>
          </a:blip>
          <a:srcRect b="0" l="0" r="0" t="0"/>
          <a:stretch/>
        </p:blipFill>
        <p:spPr>
          <a:xfrm>
            <a:off x="5676554" y="3706745"/>
            <a:ext cx="6515446" cy="3151255"/>
          </a:xfrm>
          <a:prstGeom prst="rect">
            <a:avLst/>
          </a:prstGeom>
          <a:noFill/>
          <a:ln>
            <a:noFill/>
          </a:ln>
        </p:spPr>
      </p:pic>
      <p:sp>
        <p:nvSpPr>
          <p:cNvPr id="141" name="Google Shape;141;p4"/>
          <p:cNvSpPr/>
          <p:nvPr/>
        </p:nvSpPr>
        <p:spPr>
          <a:xfrm>
            <a:off x="595898" y="1498761"/>
            <a:ext cx="4738102" cy="910194"/>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يُرجع </a:t>
            </a:r>
            <a:r>
              <a:rPr lang="ar-JO" sz="1800">
                <a:solidFill>
                  <a:schemeClr val="dk1"/>
                </a:solidFill>
                <a:latin typeface="Calibri"/>
                <a:ea typeface="Calibri"/>
                <a:cs typeface="Calibri"/>
                <a:sym typeface="Calibri"/>
              </a:rPr>
              <a:t>الشهابيون</a:t>
            </a:r>
            <a:r>
              <a:rPr lang="ar-JO" sz="1800">
                <a:solidFill>
                  <a:schemeClr val="lt1"/>
                </a:solidFill>
                <a:latin typeface="Calibri"/>
                <a:ea typeface="Calibri"/>
                <a:cs typeface="Calibri"/>
                <a:sym typeface="Calibri"/>
              </a:rPr>
              <a:t> أصلهم إلى قريش وهم من بني مخزوم أتوا إلى جبال لبنان من منطقة حوران في جنوب سوريا واستوطنوا وادي التيم في جنوب لبنان. </a:t>
            </a:r>
            <a:endParaRPr/>
          </a:p>
        </p:txBody>
      </p:sp>
      <p:pic>
        <p:nvPicPr>
          <p:cNvPr id="142" name="Google Shape;142;p4"/>
          <p:cNvPicPr preferRelativeResize="0"/>
          <p:nvPr/>
        </p:nvPicPr>
        <p:blipFill rotWithShape="1">
          <a:blip r:embed="rId4">
            <a:alphaModFix/>
          </a:blip>
          <a:srcRect b="0" l="0" r="0" t="0"/>
          <a:stretch/>
        </p:blipFill>
        <p:spPr>
          <a:xfrm>
            <a:off x="1" y="3706744"/>
            <a:ext cx="5466079" cy="3151256"/>
          </a:xfrm>
          <a:prstGeom prst="rect">
            <a:avLst/>
          </a:prstGeom>
          <a:noFill/>
          <a:ln>
            <a:noFill/>
          </a:ln>
        </p:spPr>
      </p:pic>
      <p:sp>
        <p:nvSpPr>
          <p:cNvPr id="143" name="Google Shape;143;p4"/>
          <p:cNvSpPr/>
          <p:nvPr/>
        </p:nvSpPr>
        <p:spPr>
          <a:xfrm>
            <a:off x="6109892" y="1404990"/>
            <a:ext cx="6000828" cy="130607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نسب</a:t>
            </a:r>
            <a:r>
              <a:rPr lang="ar-JO" sz="1800">
                <a:solidFill>
                  <a:schemeClr val="dk1"/>
                </a:solidFill>
                <a:latin typeface="Calibri"/>
                <a:ea typeface="Calibri"/>
                <a:cs typeface="Calibri"/>
                <a:sym typeface="Calibri"/>
              </a:rPr>
              <a:t> المعنيون </a:t>
            </a:r>
            <a:r>
              <a:rPr lang="ar-JO" sz="1800">
                <a:solidFill>
                  <a:schemeClr val="lt1"/>
                </a:solidFill>
                <a:latin typeface="Calibri"/>
                <a:ea typeface="Calibri"/>
                <a:cs typeface="Calibri"/>
                <a:sym typeface="Calibri"/>
              </a:rPr>
              <a:t>إلى بني معن بن مالك بن فهم التنوخي وقيل إلى معن بن زائدة الذي كان من ولاة العباسيين ومن أجواد العرب. استوطنوا مناطق جبل لبنان الجنوبية عام 1120م بأمر من حاكم دمشق للتصدي للغزوات الصليبية. وخلال حكم الفاطميين تحولوا إلى المعتقد الدرزي</a:t>
            </a:r>
            <a:endParaRPr/>
          </a:p>
        </p:txBody>
      </p:sp>
      <p:sp>
        <p:nvSpPr>
          <p:cNvPr id="144" name="Google Shape;144;p4"/>
          <p:cNvSpPr/>
          <p:nvPr/>
        </p:nvSpPr>
        <p:spPr>
          <a:xfrm>
            <a:off x="8867990" y="2728336"/>
            <a:ext cx="484632" cy="978408"/>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4"/>
          <p:cNvSpPr/>
          <p:nvPr/>
        </p:nvSpPr>
        <p:spPr>
          <a:xfrm>
            <a:off x="2490724" y="2450592"/>
            <a:ext cx="484632" cy="978408"/>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txBox="1"/>
          <p:nvPr>
            <p:ph type="ctrTitle"/>
          </p:nvPr>
        </p:nvSpPr>
        <p:spPr>
          <a:xfrm>
            <a:off x="551145" y="416560"/>
            <a:ext cx="10492775" cy="55880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2800"/>
              <a:buFont typeface="Calibri"/>
              <a:buNone/>
            </a:pPr>
            <a:r>
              <a:rPr b="1" lang="ar-JO" sz="2800">
                <a:latin typeface="Calibri"/>
                <a:ea typeface="Calibri"/>
                <a:cs typeface="Calibri"/>
                <a:sym typeface="Calibri"/>
              </a:rPr>
              <a:t>المحور أو المسار الزمني</a:t>
            </a:r>
            <a:endParaRPr/>
          </a:p>
        </p:txBody>
      </p:sp>
      <p:cxnSp>
        <p:nvCxnSpPr>
          <p:cNvPr id="151" name="Google Shape;151;p5"/>
          <p:cNvCxnSpPr/>
          <p:nvPr/>
        </p:nvCxnSpPr>
        <p:spPr>
          <a:xfrm>
            <a:off x="479559" y="2026257"/>
            <a:ext cx="11536017" cy="39757"/>
          </a:xfrm>
          <a:prstGeom prst="straightConnector1">
            <a:avLst/>
          </a:prstGeom>
          <a:noFill/>
          <a:ln cap="flat" cmpd="sng" w="38100">
            <a:solidFill>
              <a:schemeClr val="accent1"/>
            </a:solidFill>
            <a:prstDash val="solid"/>
            <a:miter lim="800000"/>
            <a:headEnd len="sm" w="sm" type="none"/>
            <a:tailEnd len="sm" w="sm" type="none"/>
          </a:ln>
        </p:spPr>
      </p:cxnSp>
      <p:sp>
        <p:nvSpPr>
          <p:cNvPr id="152" name="Google Shape;152;p5"/>
          <p:cNvSpPr/>
          <p:nvPr/>
        </p:nvSpPr>
        <p:spPr>
          <a:xfrm>
            <a:off x="9451780" y="1849992"/>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5"/>
          <p:cNvSpPr/>
          <p:nvPr/>
        </p:nvSpPr>
        <p:spPr>
          <a:xfrm>
            <a:off x="8596383" y="1869854"/>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5"/>
          <p:cNvSpPr/>
          <p:nvPr/>
        </p:nvSpPr>
        <p:spPr>
          <a:xfrm>
            <a:off x="10213142" y="186238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5"/>
          <p:cNvSpPr/>
          <p:nvPr/>
        </p:nvSpPr>
        <p:spPr>
          <a:xfrm>
            <a:off x="10988304" y="1875163"/>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5"/>
          <p:cNvSpPr/>
          <p:nvPr/>
        </p:nvSpPr>
        <p:spPr>
          <a:xfrm>
            <a:off x="11666324" y="1849992"/>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5"/>
          <p:cNvSpPr/>
          <p:nvPr/>
        </p:nvSpPr>
        <p:spPr>
          <a:xfrm>
            <a:off x="7842823" y="1872929"/>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5"/>
          <p:cNvSpPr/>
          <p:nvPr/>
        </p:nvSpPr>
        <p:spPr>
          <a:xfrm>
            <a:off x="6908897" y="190155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5"/>
          <p:cNvSpPr/>
          <p:nvPr/>
        </p:nvSpPr>
        <p:spPr>
          <a:xfrm>
            <a:off x="5395771" y="1829276"/>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5"/>
          <p:cNvSpPr/>
          <p:nvPr/>
        </p:nvSpPr>
        <p:spPr>
          <a:xfrm>
            <a:off x="6181609" y="1828944"/>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5"/>
          <p:cNvSpPr/>
          <p:nvPr/>
        </p:nvSpPr>
        <p:spPr>
          <a:xfrm>
            <a:off x="4553132" y="186238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5"/>
          <p:cNvSpPr/>
          <p:nvPr/>
        </p:nvSpPr>
        <p:spPr>
          <a:xfrm>
            <a:off x="3809152" y="1869853"/>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5"/>
          <p:cNvSpPr/>
          <p:nvPr/>
        </p:nvSpPr>
        <p:spPr>
          <a:xfrm>
            <a:off x="2931400" y="1886803"/>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5"/>
          <p:cNvSpPr/>
          <p:nvPr/>
        </p:nvSpPr>
        <p:spPr>
          <a:xfrm>
            <a:off x="11369501" y="2389673"/>
            <a:ext cx="822499"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1544</a:t>
            </a:r>
            <a:endParaRPr/>
          </a:p>
          <a:p>
            <a:pPr indent="0" lvl="0" marL="0" marR="0" rtl="1" algn="r">
              <a:spcBef>
                <a:spcPts val="0"/>
              </a:spcBef>
              <a:spcAft>
                <a:spcPts val="0"/>
              </a:spcAft>
              <a:buNone/>
            </a:pPr>
            <a:r>
              <a:rPr b="1" lang="ar-JO" sz="1800">
                <a:solidFill>
                  <a:schemeClr val="dk1"/>
                </a:solidFill>
                <a:latin typeface="Calibri"/>
                <a:ea typeface="Calibri"/>
                <a:cs typeface="Calibri"/>
                <a:sym typeface="Calibri"/>
              </a:rPr>
              <a:t>معركه</a:t>
            </a:r>
            <a:endParaRPr b="1" sz="1800">
              <a:solidFill>
                <a:schemeClr val="dk1"/>
              </a:solidFill>
              <a:latin typeface="Calibri"/>
              <a:ea typeface="Calibri"/>
              <a:cs typeface="Calibri"/>
              <a:sym typeface="Calibri"/>
            </a:endParaRPr>
          </a:p>
          <a:p>
            <a:pPr indent="0" lvl="0" marL="0" marR="0" rtl="1" algn="r">
              <a:spcBef>
                <a:spcPts val="0"/>
              </a:spcBef>
              <a:spcAft>
                <a:spcPts val="0"/>
              </a:spcAft>
              <a:buNone/>
            </a:pPr>
            <a:r>
              <a:rPr b="1" lang="ar-JO" sz="1800">
                <a:solidFill>
                  <a:schemeClr val="dk1"/>
                </a:solidFill>
                <a:latin typeface="Calibri"/>
                <a:ea typeface="Calibri"/>
                <a:cs typeface="Calibri"/>
                <a:sym typeface="Calibri"/>
              </a:rPr>
              <a:t> مرج دابق</a:t>
            </a:r>
            <a:endParaRPr sz="1800">
              <a:solidFill>
                <a:schemeClr val="dk1"/>
              </a:solidFill>
              <a:latin typeface="Calibri"/>
              <a:ea typeface="Calibri"/>
              <a:cs typeface="Calibri"/>
              <a:sym typeface="Calibri"/>
            </a:endParaRPr>
          </a:p>
        </p:txBody>
      </p:sp>
      <p:sp>
        <p:nvSpPr>
          <p:cNvPr id="165" name="Google Shape;165;p5"/>
          <p:cNvSpPr/>
          <p:nvPr/>
        </p:nvSpPr>
        <p:spPr>
          <a:xfrm>
            <a:off x="10712472" y="2328555"/>
            <a:ext cx="822499" cy="203132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1561 قتل الأمير فخر الدين المعني الأول </a:t>
            </a:r>
            <a:endParaRPr b="1" sz="1800">
              <a:solidFill>
                <a:schemeClr val="dk1"/>
              </a:solidFill>
              <a:latin typeface="Calibri"/>
              <a:ea typeface="Calibri"/>
              <a:cs typeface="Calibri"/>
              <a:sym typeface="Calibri"/>
            </a:endParaRPr>
          </a:p>
        </p:txBody>
      </p:sp>
      <p:sp>
        <p:nvSpPr>
          <p:cNvPr id="166" name="Google Shape;166;p5"/>
          <p:cNvSpPr txBox="1"/>
          <p:nvPr/>
        </p:nvSpPr>
        <p:spPr>
          <a:xfrm>
            <a:off x="10099040" y="2989837"/>
            <a:ext cx="914400" cy="914400"/>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t/>
            </a:r>
            <a:endParaRPr sz="4800">
              <a:solidFill>
                <a:schemeClr val="dk1"/>
              </a:solidFill>
              <a:latin typeface="Calibri"/>
              <a:ea typeface="Calibri"/>
              <a:cs typeface="Calibri"/>
              <a:sym typeface="Calibri"/>
            </a:endParaRPr>
          </a:p>
        </p:txBody>
      </p:sp>
      <p:sp>
        <p:nvSpPr>
          <p:cNvPr id="167" name="Google Shape;167;p5"/>
          <p:cNvSpPr/>
          <p:nvPr/>
        </p:nvSpPr>
        <p:spPr>
          <a:xfrm>
            <a:off x="9908217" y="2315772"/>
            <a:ext cx="811414" cy="203132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1584 نكبة الامارة المعنية مقتل الأمير قرقماز </a:t>
            </a:r>
            <a:endParaRPr b="1" sz="1800">
              <a:solidFill>
                <a:schemeClr val="dk1"/>
              </a:solidFill>
              <a:latin typeface="Calibri"/>
              <a:ea typeface="Calibri"/>
              <a:cs typeface="Calibri"/>
              <a:sym typeface="Calibri"/>
            </a:endParaRPr>
          </a:p>
        </p:txBody>
      </p:sp>
      <p:sp>
        <p:nvSpPr>
          <p:cNvPr id="168" name="Google Shape;168;p5"/>
          <p:cNvSpPr/>
          <p:nvPr/>
        </p:nvSpPr>
        <p:spPr>
          <a:xfrm>
            <a:off x="9065935" y="2262763"/>
            <a:ext cx="881068" cy="286232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1613 رحيل الأمير فخر الدين المعني الثاني وحملة الحافظ باشا </a:t>
            </a:r>
            <a:endParaRPr b="1" sz="1800">
              <a:solidFill>
                <a:schemeClr val="dk1"/>
              </a:solidFill>
              <a:latin typeface="Calibri"/>
              <a:ea typeface="Calibri"/>
              <a:cs typeface="Calibri"/>
              <a:sym typeface="Calibri"/>
            </a:endParaRPr>
          </a:p>
        </p:txBody>
      </p:sp>
      <p:sp>
        <p:nvSpPr>
          <p:cNvPr id="169" name="Google Shape;169;p5"/>
          <p:cNvSpPr/>
          <p:nvPr/>
        </p:nvSpPr>
        <p:spPr>
          <a:xfrm>
            <a:off x="8331876" y="2287060"/>
            <a:ext cx="881068" cy="147732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1618 عودة المعني الثاني الى أوروبا</a:t>
            </a:r>
            <a:endParaRPr sz="1800">
              <a:solidFill>
                <a:schemeClr val="dk1"/>
              </a:solidFill>
              <a:latin typeface="Calibri"/>
              <a:ea typeface="Calibri"/>
              <a:cs typeface="Calibri"/>
              <a:sym typeface="Calibri"/>
            </a:endParaRPr>
          </a:p>
        </p:txBody>
      </p:sp>
      <p:sp>
        <p:nvSpPr>
          <p:cNvPr id="170" name="Google Shape;170;p5"/>
          <p:cNvSpPr/>
          <p:nvPr/>
        </p:nvSpPr>
        <p:spPr>
          <a:xfrm>
            <a:off x="7502955" y="2424654"/>
            <a:ext cx="881068"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1623 معركة نبع عنجر وعظمة المعني </a:t>
            </a:r>
            <a:endParaRPr b="1" sz="1800">
              <a:solidFill>
                <a:schemeClr val="dk1"/>
              </a:solidFill>
              <a:latin typeface="Calibri"/>
              <a:ea typeface="Calibri"/>
              <a:cs typeface="Calibri"/>
              <a:sym typeface="Calibri"/>
            </a:endParaRPr>
          </a:p>
        </p:txBody>
      </p:sp>
      <p:sp>
        <p:nvSpPr>
          <p:cNvPr id="171" name="Google Shape;171;p5"/>
          <p:cNvSpPr/>
          <p:nvPr/>
        </p:nvSpPr>
        <p:spPr>
          <a:xfrm>
            <a:off x="6583999" y="2349273"/>
            <a:ext cx="881067" cy="203132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1633 حملة أحمد باشا الكجك على بلاد المعنين</a:t>
            </a:r>
            <a:endParaRPr b="1" sz="1800">
              <a:solidFill>
                <a:schemeClr val="dk1"/>
              </a:solidFill>
              <a:latin typeface="Calibri"/>
              <a:ea typeface="Calibri"/>
              <a:cs typeface="Calibri"/>
              <a:sym typeface="Calibri"/>
            </a:endParaRPr>
          </a:p>
        </p:txBody>
      </p:sp>
      <p:sp>
        <p:nvSpPr>
          <p:cNvPr id="172" name="Google Shape;172;p5"/>
          <p:cNvSpPr/>
          <p:nvPr/>
        </p:nvSpPr>
        <p:spPr>
          <a:xfrm>
            <a:off x="5940710" y="2294423"/>
            <a:ext cx="770454"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1635 اعدام الأمير فخر الدين المعني الثاني  وأولاده </a:t>
            </a:r>
            <a:endParaRPr/>
          </a:p>
        </p:txBody>
      </p:sp>
      <p:sp>
        <p:nvSpPr>
          <p:cNvPr id="173" name="Google Shape;173;p5"/>
          <p:cNvSpPr/>
          <p:nvPr/>
        </p:nvSpPr>
        <p:spPr>
          <a:xfrm>
            <a:off x="3510600" y="2301896"/>
            <a:ext cx="861438"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1733 تولي الأمير ملحم الامارة الشهابية </a:t>
            </a:r>
            <a:endParaRPr b="1" sz="1800">
              <a:solidFill>
                <a:schemeClr val="dk1"/>
              </a:solidFill>
              <a:latin typeface="Calibri"/>
              <a:ea typeface="Calibri"/>
              <a:cs typeface="Calibri"/>
              <a:sym typeface="Calibri"/>
            </a:endParaRPr>
          </a:p>
        </p:txBody>
      </p:sp>
      <p:sp>
        <p:nvSpPr>
          <p:cNvPr id="174" name="Google Shape;174;p5"/>
          <p:cNvSpPr/>
          <p:nvPr/>
        </p:nvSpPr>
        <p:spPr>
          <a:xfrm>
            <a:off x="5193175" y="2260987"/>
            <a:ext cx="759461" cy="2308324"/>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1697 انتقال الحكم من المعنين الى الشهابين </a:t>
            </a:r>
            <a:endParaRPr sz="1800">
              <a:solidFill>
                <a:schemeClr val="dk1"/>
              </a:solidFill>
              <a:latin typeface="Calibri"/>
              <a:ea typeface="Calibri"/>
              <a:cs typeface="Calibri"/>
              <a:sym typeface="Calibri"/>
            </a:endParaRPr>
          </a:p>
        </p:txBody>
      </p:sp>
      <p:sp>
        <p:nvSpPr>
          <p:cNvPr id="175" name="Google Shape;175;p5"/>
          <p:cNvSpPr/>
          <p:nvPr/>
        </p:nvSpPr>
        <p:spPr>
          <a:xfrm>
            <a:off x="4223108" y="2271638"/>
            <a:ext cx="947523"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1710 معركة </a:t>
            </a:r>
            <a:endParaRPr/>
          </a:p>
          <a:p>
            <a:pPr indent="0" lvl="0" marL="0" marR="0" rtl="1" algn="r">
              <a:spcBef>
                <a:spcPts val="0"/>
              </a:spcBef>
              <a:spcAft>
                <a:spcPts val="0"/>
              </a:spcAft>
              <a:buNone/>
            </a:pPr>
            <a:r>
              <a:rPr b="1" lang="ar-JO" sz="1800">
                <a:solidFill>
                  <a:schemeClr val="dk1"/>
                </a:solidFill>
                <a:latin typeface="Calibri"/>
                <a:ea typeface="Calibri"/>
                <a:cs typeface="Calibri"/>
                <a:sym typeface="Calibri"/>
              </a:rPr>
              <a:t>عين</a:t>
            </a:r>
            <a:endParaRPr/>
          </a:p>
          <a:p>
            <a:pPr indent="0" lvl="0" marL="0" marR="0" rtl="1" algn="r">
              <a:spcBef>
                <a:spcPts val="0"/>
              </a:spcBef>
              <a:spcAft>
                <a:spcPts val="0"/>
              </a:spcAft>
              <a:buNone/>
            </a:pPr>
            <a:r>
              <a:rPr b="1" lang="ar-JO" sz="1800">
                <a:solidFill>
                  <a:schemeClr val="dk1"/>
                </a:solidFill>
                <a:latin typeface="Calibri"/>
                <a:ea typeface="Calibri"/>
                <a:cs typeface="Calibri"/>
                <a:sym typeface="Calibri"/>
              </a:rPr>
              <a:t> داره </a:t>
            </a:r>
            <a:endParaRPr sz="1800">
              <a:solidFill>
                <a:schemeClr val="dk1"/>
              </a:solidFill>
              <a:latin typeface="Calibri"/>
              <a:ea typeface="Calibri"/>
              <a:cs typeface="Calibri"/>
              <a:sym typeface="Calibri"/>
            </a:endParaRPr>
          </a:p>
        </p:txBody>
      </p:sp>
      <p:sp>
        <p:nvSpPr>
          <p:cNvPr id="176" name="Google Shape;176;p5"/>
          <p:cNvSpPr/>
          <p:nvPr/>
        </p:nvSpPr>
        <p:spPr>
          <a:xfrm>
            <a:off x="2799449" y="2271638"/>
            <a:ext cx="861437"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1770 تولى الأمير يوسف الشهابي اول </a:t>
            </a:r>
            <a:endParaRPr b="1" sz="1800">
              <a:solidFill>
                <a:schemeClr val="dk1"/>
              </a:solidFill>
              <a:latin typeface="Calibri"/>
              <a:ea typeface="Calibri"/>
              <a:cs typeface="Calibri"/>
              <a:sym typeface="Calibri"/>
            </a:endParaRPr>
          </a:p>
        </p:txBody>
      </p:sp>
      <p:sp>
        <p:nvSpPr>
          <p:cNvPr id="177" name="Google Shape;177;p5"/>
          <p:cNvSpPr/>
          <p:nvPr/>
        </p:nvSpPr>
        <p:spPr>
          <a:xfrm>
            <a:off x="2203544" y="187322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5"/>
          <p:cNvSpPr/>
          <p:nvPr/>
        </p:nvSpPr>
        <p:spPr>
          <a:xfrm>
            <a:off x="1007863" y="191723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5"/>
          <p:cNvSpPr/>
          <p:nvPr/>
        </p:nvSpPr>
        <p:spPr>
          <a:xfrm>
            <a:off x="300146" y="191723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5"/>
          <p:cNvSpPr/>
          <p:nvPr/>
        </p:nvSpPr>
        <p:spPr>
          <a:xfrm>
            <a:off x="1803818" y="2389673"/>
            <a:ext cx="1019077"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1788 تولي الأمير بشير الشهابي الثاني الحكم </a:t>
            </a:r>
            <a:endParaRPr b="1" sz="1800">
              <a:solidFill>
                <a:schemeClr val="dk1"/>
              </a:solidFill>
              <a:latin typeface="Calibri"/>
              <a:ea typeface="Calibri"/>
              <a:cs typeface="Calibri"/>
              <a:sym typeface="Calibri"/>
            </a:endParaRPr>
          </a:p>
        </p:txBody>
      </p:sp>
      <p:sp>
        <p:nvSpPr>
          <p:cNvPr id="181" name="Google Shape;181;p5"/>
          <p:cNvSpPr/>
          <p:nvPr/>
        </p:nvSpPr>
        <p:spPr>
          <a:xfrm flipH="1">
            <a:off x="830913" y="2424654"/>
            <a:ext cx="884663" cy="120032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1798- 1840 فترة الحملات  </a:t>
            </a:r>
            <a:endParaRPr b="1" sz="1800">
              <a:solidFill>
                <a:schemeClr val="dk1"/>
              </a:solidFill>
              <a:latin typeface="Calibri"/>
              <a:ea typeface="Calibri"/>
              <a:cs typeface="Calibri"/>
              <a:sym typeface="Calibri"/>
            </a:endParaRPr>
          </a:p>
        </p:txBody>
      </p:sp>
      <p:sp>
        <p:nvSpPr>
          <p:cNvPr id="182" name="Google Shape;182;p5"/>
          <p:cNvSpPr/>
          <p:nvPr/>
        </p:nvSpPr>
        <p:spPr>
          <a:xfrm flipH="1">
            <a:off x="64109" y="2337332"/>
            <a:ext cx="793889"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JO" sz="1800">
                <a:solidFill>
                  <a:schemeClr val="dk1"/>
                </a:solidFill>
                <a:latin typeface="Calibri"/>
                <a:ea typeface="Calibri"/>
                <a:cs typeface="Calibri"/>
                <a:sym typeface="Calibri"/>
              </a:rPr>
              <a:t>1842 نهاية الحكم الشهابي على لبنان</a:t>
            </a:r>
            <a:endParaRPr b="1"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ctrTitle"/>
          </p:nvPr>
        </p:nvSpPr>
        <p:spPr>
          <a:xfrm>
            <a:off x="551145" y="334188"/>
            <a:ext cx="10872592" cy="719403"/>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lang="ar-JO" sz="4000">
                <a:latin typeface="Calibri"/>
                <a:ea typeface="Calibri"/>
                <a:cs typeface="Calibri"/>
                <a:sym typeface="Calibri"/>
              </a:rPr>
              <a:t>الفترة التي سبقت حكم المعني</a:t>
            </a:r>
            <a:endParaRPr/>
          </a:p>
        </p:txBody>
      </p:sp>
      <p:sp>
        <p:nvSpPr>
          <p:cNvPr id="188" name="Google Shape;188;p6"/>
          <p:cNvSpPr txBox="1"/>
          <p:nvPr>
            <p:ph idx="1" type="body"/>
          </p:nvPr>
        </p:nvSpPr>
        <p:spPr>
          <a:xfrm>
            <a:off x="485775" y="1320800"/>
            <a:ext cx="10780713" cy="978409"/>
          </a:xfrm>
          <a:prstGeom prst="rect">
            <a:avLst/>
          </a:prstGeom>
          <a:noFill/>
          <a:ln>
            <a:noFill/>
          </a:ln>
        </p:spPr>
        <p:txBody>
          <a:bodyPr anchorCtr="0" anchor="t" bIns="45700" lIns="91425" spcFirstLastPara="1" rIns="91425" wrap="square" tIns="45700">
            <a:normAutofit/>
          </a:bodyPr>
          <a:lstStyle/>
          <a:p>
            <a:pPr indent="0" lvl="0" marL="0" rtl="1" algn="ctr">
              <a:lnSpc>
                <a:spcPct val="90000"/>
              </a:lnSpc>
              <a:spcBef>
                <a:spcPts val="0"/>
              </a:spcBef>
              <a:spcAft>
                <a:spcPts val="0"/>
              </a:spcAft>
              <a:buClr>
                <a:schemeClr val="dk1"/>
              </a:buClr>
              <a:buSzPts val="2800"/>
              <a:buNone/>
            </a:pPr>
            <a:r>
              <a:rPr lang="ar-JO">
                <a:latin typeface="Calibri"/>
                <a:ea typeface="Calibri"/>
                <a:cs typeface="Calibri"/>
                <a:sym typeface="Calibri"/>
              </a:rPr>
              <a:t>حكم قبل المعنيين عائلات درزية التي دخلت ديانة التوحيد في فترة الدولة العثمانية عرفوا باسم التنوخيين حكموا سنة 820 وأطلق عليهم أمراء الغرب </a:t>
            </a:r>
            <a:endParaRPr/>
          </a:p>
        </p:txBody>
      </p:sp>
      <p:sp>
        <p:nvSpPr>
          <p:cNvPr id="189" name="Google Shape;189;p6"/>
          <p:cNvSpPr/>
          <p:nvPr/>
        </p:nvSpPr>
        <p:spPr>
          <a:xfrm>
            <a:off x="6212840" y="2579626"/>
            <a:ext cx="1960880" cy="914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المواجهات التي واجهها التنوخيين </a:t>
            </a:r>
            <a:endParaRPr/>
          </a:p>
        </p:txBody>
      </p:sp>
      <p:sp>
        <p:nvSpPr>
          <p:cNvPr id="190" name="Google Shape;190;p6"/>
          <p:cNvSpPr/>
          <p:nvPr/>
        </p:nvSpPr>
        <p:spPr>
          <a:xfrm>
            <a:off x="4251960" y="2742184"/>
            <a:ext cx="1960880" cy="484632"/>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6"/>
          <p:cNvSpPr/>
          <p:nvPr/>
        </p:nvSpPr>
        <p:spPr>
          <a:xfrm>
            <a:off x="5045899" y="4444120"/>
            <a:ext cx="1723549" cy="914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المماليك وجيش المغول</a:t>
            </a:r>
            <a:endParaRPr/>
          </a:p>
        </p:txBody>
      </p:sp>
      <p:sp>
        <p:nvSpPr>
          <p:cNvPr id="192" name="Google Shape;192;p6"/>
          <p:cNvSpPr/>
          <p:nvPr/>
        </p:nvSpPr>
        <p:spPr>
          <a:xfrm>
            <a:off x="8173720" y="2760944"/>
            <a:ext cx="1781016" cy="484632"/>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6"/>
          <p:cNvSpPr/>
          <p:nvPr/>
        </p:nvSpPr>
        <p:spPr>
          <a:xfrm>
            <a:off x="7833172" y="3494026"/>
            <a:ext cx="484632" cy="978408"/>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6"/>
          <p:cNvSpPr/>
          <p:nvPr/>
        </p:nvSpPr>
        <p:spPr>
          <a:xfrm>
            <a:off x="10055384" y="2546060"/>
            <a:ext cx="1781016" cy="914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الحملات الصليبية </a:t>
            </a:r>
            <a:endParaRPr/>
          </a:p>
        </p:txBody>
      </p:sp>
      <p:sp>
        <p:nvSpPr>
          <p:cNvPr id="195" name="Google Shape;195;p6"/>
          <p:cNvSpPr/>
          <p:nvPr/>
        </p:nvSpPr>
        <p:spPr>
          <a:xfrm>
            <a:off x="7391400" y="4472434"/>
            <a:ext cx="1564640" cy="9144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صلاح الدين الأيوبي</a:t>
            </a:r>
            <a:endParaRPr sz="1800">
              <a:solidFill>
                <a:schemeClr val="lt1"/>
              </a:solidFill>
              <a:latin typeface="Calibri"/>
              <a:ea typeface="Calibri"/>
              <a:cs typeface="Calibri"/>
              <a:sym typeface="Calibri"/>
            </a:endParaRPr>
          </a:p>
        </p:txBody>
      </p:sp>
      <p:sp>
        <p:nvSpPr>
          <p:cNvPr id="196" name="Google Shape;196;p6"/>
          <p:cNvSpPr/>
          <p:nvPr/>
        </p:nvSpPr>
        <p:spPr>
          <a:xfrm>
            <a:off x="6104636" y="3494026"/>
            <a:ext cx="484632" cy="978408"/>
          </a:xfrm>
          <a:prstGeom prst="down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6"/>
          <p:cNvSpPr/>
          <p:nvPr/>
        </p:nvSpPr>
        <p:spPr>
          <a:xfrm>
            <a:off x="2492279" y="2546060"/>
            <a:ext cx="1781017" cy="978408"/>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معركة عين جالوت</a:t>
            </a:r>
            <a:endParaRPr/>
          </a:p>
        </p:txBody>
      </p:sp>
      <p:pic>
        <p:nvPicPr>
          <p:cNvPr id="198" name="Google Shape;198;p6"/>
          <p:cNvPicPr preferRelativeResize="0"/>
          <p:nvPr/>
        </p:nvPicPr>
        <p:blipFill rotWithShape="1">
          <a:blip r:embed="rId3">
            <a:alphaModFix/>
          </a:blip>
          <a:srcRect b="0" l="0" r="0" t="0"/>
          <a:stretch/>
        </p:blipFill>
        <p:spPr>
          <a:xfrm>
            <a:off x="49022" y="2468880"/>
            <a:ext cx="2371725" cy="3693543"/>
          </a:xfrm>
          <a:prstGeom prst="rect">
            <a:avLst/>
          </a:prstGeom>
          <a:noFill/>
          <a:ln>
            <a:noFill/>
          </a:ln>
        </p:spPr>
      </p:pic>
      <p:pic>
        <p:nvPicPr>
          <p:cNvPr id="199" name="Google Shape;199;p6"/>
          <p:cNvPicPr preferRelativeResize="0"/>
          <p:nvPr/>
        </p:nvPicPr>
        <p:blipFill rotWithShape="1">
          <a:blip r:embed="rId4">
            <a:alphaModFix/>
          </a:blip>
          <a:srcRect b="0" l="0" r="0" t="0"/>
          <a:stretch/>
        </p:blipFill>
        <p:spPr>
          <a:xfrm>
            <a:off x="9891446" y="3524468"/>
            <a:ext cx="2151571" cy="1839305"/>
          </a:xfrm>
          <a:prstGeom prst="rect">
            <a:avLst/>
          </a:prstGeom>
          <a:noFill/>
          <a:ln>
            <a:noFill/>
          </a:ln>
        </p:spPr>
      </p:pic>
      <p:pic>
        <p:nvPicPr>
          <p:cNvPr id="200" name="Google Shape;200;p6"/>
          <p:cNvPicPr preferRelativeResize="0"/>
          <p:nvPr/>
        </p:nvPicPr>
        <p:blipFill rotWithShape="1">
          <a:blip r:embed="rId5">
            <a:alphaModFix/>
          </a:blip>
          <a:srcRect b="0" l="0" r="0" t="0"/>
          <a:stretch/>
        </p:blipFill>
        <p:spPr>
          <a:xfrm>
            <a:off x="7193280" y="5537201"/>
            <a:ext cx="2286000" cy="1164056"/>
          </a:xfrm>
          <a:prstGeom prst="rect">
            <a:avLst/>
          </a:prstGeom>
          <a:noFill/>
          <a:ln>
            <a:noFill/>
          </a:ln>
        </p:spPr>
      </p:pic>
      <p:pic>
        <p:nvPicPr>
          <p:cNvPr id="201" name="Google Shape;201;p6"/>
          <p:cNvPicPr preferRelativeResize="0"/>
          <p:nvPr/>
        </p:nvPicPr>
        <p:blipFill rotWithShape="1">
          <a:blip r:embed="rId6">
            <a:alphaModFix/>
          </a:blip>
          <a:srcRect b="0" l="0" r="0" t="0"/>
          <a:stretch/>
        </p:blipFill>
        <p:spPr>
          <a:xfrm>
            <a:off x="2791550" y="5286375"/>
            <a:ext cx="2381250" cy="157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txBox="1"/>
          <p:nvPr>
            <p:ph type="ctrTitle"/>
          </p:nvPr>
        </p:nvSpPr>
        <p:spPr>
          <a:xfrm>
            <a:off x="551145" y="386080"/>
            <a:ext cx="10872592" cy="131064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JO" sz="4000">
                <a:latin typeface="Calibri"/>
                <a:ea typeface="Calibri"/>
                <a:cs typeface="Calibri"/>
                <a:sym typeface="Calibri"/>
              </a:rPr>
              <a:t>الدولة العثمانية وعلاقتها بالأمراء الدروز</a:t>
            </a:r>
            <a:br>
              <a:rPr b="1" lang="ar-JO" sz="4000">
                <a:latin typeface="Calibri"/>
                <a:ea typeface="Calibri"/>
                <a:cs typeface="Calibri"/>
                <a:sym typeface="Calibri"/>
              </a:rPr>
            </a:br>
            <a:endParaRPr sz="4000">
              <a:latin typeface="Calibri"/>
              <a:ea typeface="Calibri"/>
              <a:cs typeface="Calibri"/>
              <a:sym typeface="Calibri"/>
            </a:endParaRPr>
          </a:p>
        </p:txBody>
      </p:sp>
      <p:pic>
        <p:nvPicPr>
          <p:cNvPr id="207" name="Google Shape;207;p7"/>
          <p:cNvPicPr preferRelativeResize="0"/>
          <p:nvPr/>
        </p:nvPicPr>
        <p:blipFill rotWithShape="1">
          <a:blip r:embed="rId3">
            <a:alphaModFix/>
          </a:blip>
          <a:srcRect b="0" l="0" r="0" t="0"/>
          <a:stretch/>
        </p:blipFill>
        <p:spPr>
          <a:xfrm>
            <a:off x="0" y="3429000"/>
            <a:ext cx="4295175" cy="2542222"/>
          </a:xfrm>
          <a:prstGeom prst="rect">
            <a:avLst/>
          </a:prstGeom>
          <a:noFill/>
          <a:ln>
            <a:noFill/>
          </a:ln>
        </p:spPr>
      </p:pic>
      <p:pic>
        <p:nvPicPr>
          <p:cNvPr id="208" name="Google Shape;208;p7"/>
          <p:cNvPicPr preferRelativeResize="0"/>
          <p:nvPr/>
        </p:nvPicPr>
        <p:blipFill rotWithShape="1">
          <a:blip r:embed="rId4">
            <a:alphaModFix/>
          </a:blip>
          <a:srcRect b="0" l="0" r="0" t="0"/>
          <a:stretch/>
        </p:blipFill>
        <p:spPr>
          <a:xfrm>
            <a:off x="6319521" y="3429000"/>
            <a:ext cx="5872479" cy="2542222"/>
          </a:xfrm>
          <a:prstGeom prst="rect">
            <a:avLst/>
          </a:prstGeom>
          <a:noFill/>
          <a:ln>
            <a:noFill/>
          </a:ln>
        </p:spPr>
      </p:pic>
      <p:sp>
        <p:nvSpPr>
          <p:cNvPr id="209" name="Google Shape;209;p7"/>
          <p:cNvSpPr/>
          <p:nvPr/>
        </p:nvSpPr>
        <p:spPr>
          <a:xfrm>
            <a:off x="1026160" y="1270000"/>
            <a:ext cx="9814560" cy="1914048"/>
          </a:xfrm>
          <a:prstGeom prst="ellipse">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lang="ar-JO" sz="1800">
                <a:solidFill>
                  <a:schemeClr val="lt1"/>
                </a:solidFill>
                <a:latin typeface="Calibri"/>
                <a:ea typeface="Calibri"/>
                <a:cs typeface="Calibri"/>
                <a:sym typeface="Calibri"/>
              </a:rPr>
              <a:t>سنة 1516 بمعركة مرج دابق حارب الأمراء التنوخيين ضد الدولة العثمانية لجانب المماليك الا أن فخر الدين المعني من ال-معن وقف لجانب العثمانيين انتصرت الدولة العثمانية مما أدى إلى زوال حكم المماليك والامارة التنوخية لتظهر امارة جديدة وهي عائلة ال- معن "المعنيين"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p:nvPr/>
        </p:nvSpPr>
        <p:spPr>
          <a:xfrm>
            <a:off x="7416800" y="1239520"/>
            <a:ext cx="3789680" cy="2103120"/>
          </a:xfrm>
          <a:prstGeom prst="cloud">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فيلم قصير عن حكام الامارة المعنية</a:t>
            </a:r>
            <a:endParaRPr/>
          </a:p>
        </p:txBody>
      </p:sp>
      <p:pic>
        <p:nvPicPr>
          <p:cNvPr id="215" name="Google Shape;215;p8" title="الامارة المعنية"/>
          <p:cNvPicPr preferRelativeResize="0"/>
          <p:nvPr/>
        </p:nvPicPr>
        <p:blipFill rotWithShape="1">
          <a:blip r:embed="rId3">
            <a:alphaModFix/>
          </a:blip>
          <a:srcRect b="0" l="0" r="0" t="0"/>
          <a:stretch/>
        </p:blipFill>
        <p:spPr>
          <a:xfrm>
            <a:off x="91440" y="2639060"/>
            <a:ext cx="6096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ph type="ctrTitle"/>
          </p:nvPr>
        </p:nvSpPr>
        <p:spPr>
          <a:xfrm>
            <a:off x="551145" y="334188"/>
            <a:ext cx="10872592" cy="194165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JO" sz="4000">
                <a:latin typeface="Calibri"/>
                <a:ea typeface="Calibri"/>
                <a:cs typeface="Calibri"/>
                <a:sym typeface="Calibri"/>
              </a:rPr>
              <a:t>الأمير فخر الدين المعني الأول ووصوله للحكم</a:t>
            </a:r>
            <a:br>
              <a:rPr b="1" lang="ar-JO" sz="4000">
                <a:latin typeface="Calibri"/>
                <a:ea typeface="Calibri"/>
                <a:cs typeface="Calibri"/>
                <a:sym typeface="Calibri"/>
              </a:rPr>
            </a:br>
            <a:r>
              <a:rPr b="1" lang="ar-JO" sz="4000">
                <a:latin typeface="Calibri"/>
                <a:ea typeface="Calibri"/>
                <a:cs typeface="Calibri"/>
                <a:sym typeface="Calibri"/>
              </a:rPr>
              <a:t>1507-1544م </a:t>
            </a:r>
            <a:br>
              <a:rPr b="1" lang="ar-JO" sz="4000">
                <a:latin typeface="Calibri"/>
                <a:ea typeface="Calibri"/>
                <a:cs typeface="Calibri"/>
                <a:sym typeface="Calibri"/>
              </a:rPr>
            </a:br>
            <a:endParaRPr sz="4000">
              <a:latin typeface="Calibri"/>
              <a:ea typeface="Calibri"/>
              <a:cs typeface="Calibri"/>
              <a:sym typeface="Calibri"/>
            </a:endParaRPr>
          </a:p>
        </p:txBody>
      </p:sp>
      <p:pic>
        <p:nvPicPr>
          <p:cNvPr id="221" name="Google Shape;221;p9"/>
          <p:cNvPicPr preferRelativeResize="0"/>
          <p:nvPr/>
        </p:nvPicPr>
        <p:blipFill rotWithShape="1">
          <a:blip r:embed="rId3">
            <a:alphaModFix/>
          </a:blip>
          <a:srcRect b="0" l="0" r="0" t="0"/>
          <a:stretch/>
        </p:blipFill>
        <p:spPr>
          <a:xfrm>
            <a:off x="0" y="1428750"/>
            <a:ext cx="3507105" cy="1680845"/>
          </a:xfrm>
          <a:prstGeom prst="rect">
            <a:avLst/>
          </a:prstGeom>
          <a:noFill/>
          <a:ln>
            <a:noFill/>
          </a:ln>
        </p:spPr>
      </p:pic>
      <p:sp>
        <p:nvSpPr>
          <p:cNvPr id="222" name="Google Shape;222;p9"/>
          <p:cNvSpPr/>
          <p:nvPr/>
        </p:nvSpPr>
        <p:spPr>
          <a:xfrm>
            <a:off x="3507105" y="2081466"/>
            <a:ext cx="3188335" cy="484632"/>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9"/>
          <p:cNvSpPr/>
          <p:nvPr/>
        </p:nvSpPr>
        <p:spPr>
          <a:xfrm>
            <a:off x="6695440" y="1866582"/>
            <a:ext cx="5130800" cy="9144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dk1"/>
                </a:solidFill>
                <a:latin typeface="Calibri"/>
                <a:ea typeface="Calibri"/>
                <a:cs typeface="Calibri"/>
                <a:sym typeface="Calibri"/>
              </a:rPr>
              <a:t>بعد انتصار السلطان سليم الأول بمعركة مرج دابق ضد المماليك عين فخر الدين المعني الأول على ولاية الشام ولقبه سلطان البر</a:t>
            </a:r>
            <a:endParaRPr/>
          </a:p>
        </p:txBody>
      </p:sp>
      <p:sp>
        <p:nvSpPr>
          <p:cNvPr id="224" name="Google Shape;224;p9"/>
          <p:cNvSpPr/>
          <p:nvPr/>
        </p:nvSpPr>
        <p:spPr>
          <a:xfrm>
            <a:off x="6675121" y="2971800"/>
            <a:ext cx="5130799" cy="914400"/>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dk1"/>
                </a:solidFill>
                <a:latin typeface="Calibri"/>
                <a:ea typeface="Calibri"/>
                <a:cs typeface="Calibri"/>
                <a:sym typeface="Calibri"/>
              </a:rPr>
              <a:t>المشاكل التي واجهت آل-معن كان أهمها الصراع اليمني القيسي والتنافس بين العائلات على الحكم والسياسة التي اتبعتها الدولة العثمانية "فرق تسد"</a:t>
            </a:r>
            <a:endParaRPr/>
          </a:p>
        </p:txBody>
      </p:sp>
      <p:sp>
        <p:nvSpPr>
          <p:cNvPr id="225" name="Google Shape;225;p9"/>
          <p:cNvSpPr/>
          <p:nvPr/>
        </p:nvSpPr>
        <p:spPr>
          <a:xfrm>
            <a:off x="3507105" y="3284994"/>
            <a:ext cx="3168016" cy="484632"/>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6" name="Google Shape;226;p9"/>
          <p:cNvPicPr preferRelativeResize="0"/>
          <p:nvPr/>
        </p:nvPicPr>
        <p:blipFill rotWithShape="1">
          <a:blip r:embed="rId4">
            <a:alphaModFix/>
          </a:blip>
          <a:srcRect b="0" l="0" r="0" t="0"/>
          <a:stretch/>
        </p:blipFill>
        <p:spPr>
          <a:xfrm>
            <a:off x="0" y="3196907"/>
            <a:ext cx="3413760" cy="1571625"/>
          </a:xfrm>
          <a:prstGeom prst="rect">
            <a:avLst/>
          </a:prstGeom>
          <a:noFill/>
          <a:ln>
            <a:noFill/>
          </a:ln>
        </p:spPr>
      </p:pic>
      <p:sp>
        <p:nvSpPr>
          <p:cNvPr id="227" name="Google Shape;227;p9"/>
          <p:cNvSpPr/>
          <p:nvPr/>
        </p:nvSpPr>
        <p:spPr>
          <a:xfrm>
            <a:off x="3698240" y="4199394"/>
            <a:ext cx="8107680" cy="1734046"/>
          </a:xfrm>
          <a:prstGeom prst="roundRect">
            <a:avLst>
              <a:gd fmla="val 16667" name="adj"/>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JO" sz="1800">
                <a:solidFill>
                  <a:schemeClr val="lt1"/>
                </a:solidFill>
                <a:latin typeface="Calibri"/>
                <a:ea typeface="Calibri"/>
                <a:cs typeface="Calibri"/>
                <a:sym typeface="Calibri"/>
              </a:rPr>
              <a:t>تميزت سياسة الأمير فخر الدين المعني الأول بسياسة التسامح الديني والتقرب بين العائلات خاصة النسب وكسب ثقتهم ولكن سياسته لم تكن مرضية لجميع العائلات مما زاد تحريض العثمانيين ضده مما جعل الوالي العثماني يلجأ لخدعة في دعوته إلى دمشق وهناك قام بقتله عام 1544.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2020-07-23T20:02:54Z</dcterms:created>
  <dc:creator>ola khair</dc:creator>
</cp:coreProperties>
</file>