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0" roundtripDataSignature="AMtx7mjrxpIoJTDZF9jmbE39k/BLAu3CS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שקופית כותרת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1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E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טקסט אנכי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E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אנכית וטקסט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E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E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מקטע עליונה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9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E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שני תכנים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0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E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השוואה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E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בלבד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E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ריק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E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תוכן עם כיתוב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E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תמונה עם כיתוב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EG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EG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b="1" lang="ar-EG"/>
              <a:t> الإمبراطورية البيزنطية 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0" lvl="0" marL="0" rt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0" lang="ar-EG"/>
              <a:t> </a:t>
            </a:r>
            <a:r>
              <a:rPr b="1" lang="ar-EG"/>
              <a:t>الإمبراطورية البيزنطية </a:t>
            </a:r>
            <a:endParaRPr b="0"/>
          </a:p>
          <a:p>
            <a:pPr indent="0" lvl="0" marL="0" rtl="1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ar-EG"/>
              <a:t>476م – 1476 تقريباً</a:t>
            </a:r>
            <a:endParaRPr b="0"/>
          </a:p>
          <a:p>
            <a:pPr indent="0" lvl="0" marL="0" rtl="1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ar-EG"/>
              <a:t>ي</a:t>
            </a:r>
            <a:r>
              <a:rPr b="1" lang="ar-EG"/>
              <a:t>عتبر من أعظم الإمبراطوريات على مر التاريخ</a:t>
            </a:r>
            <a:endParaRPr b="0"/>
          </a:p>
          <a:p>
            <a:pPr indent="0" lvl="0" marL="0" rtl="1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br>
              <a:rPr lang="ar-EG"/>
            </a:br>
            <a:endParaRPr/>
          </a:p>
        </p:txBody>
      </p:sp>
      <p:sp>
        <p:nvSpPr>
          <p:cNvPr id="86" name="Google Shape;86;p1"/>
          <p:cNvSpPr/>
          <p:nvPr/>
        </p:nvSpPr>
        <p:spPr>
          <a:xfrm flipH="1">
            <a:off x="1114697" y="2995749"/>
            <a:ext cx="1933303" cy="2308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ar-EG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https://www.shutterstock.com/image-vector/byzantine-flag-vector-illustration-eastern-roman-2202367971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8978536" y="3105835"/>
            <a:ext cx="1811383" cy="2308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https://www.shutterstock.com/image-photo/aureus-greece-coin-bust-byzantine-emperor-1734505286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ar-EG"/>
              <a:t>مصطلحات أساسية في التاريخ</a:t>
            </a:r>
            <a:endParaRPr/>
          </a:p>
        </p:txBody>
      </p:sp>
      <p:sp>
        <p:nvSpPr>
          <p:cNvPr id="93" name="Google Shape;93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-228600" lvl="0" marL="22860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ar-EG"/>
              <a:t>التاريخ الميلادي- هو التاريخ الذي ولد به السيد المسيح عليه السلام وهي سنة شمسية عبارة عن دوران الكرة الارضية حول الشمس لمدة 365 يوم وربع.</a:t>
            </a:r>
            <a:endParaRPr b="0"/>
          </a:p>
          <a:p>
            <a:pPr indent="-228600" lvl="0" marL="2286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ar-EG"/>
              <a:t>السيد المسيح ولد في القرن الاول من الميلاد </a:t>
            </a:r>
            <a:endParaRPr b="0"/>
          </a:p>
          <a:p>
            <a:pPr indent="-228600" lvl="0" marL="2286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ar-EG" u="sng"/>
              <a:t>            </a:t>
            </a:r>
            <a:r>
              <a:rPr b="0" lang="ar-EG"/>
              <a:t> </a:t>
            </a:r>
            <a:r>
              <a:rPr lang="ar-EG" u="sng"/>
              <a:t>                                                                                                        .</a:t>
            </a:r>
            <a:endParaRPr b="0"/>
          </a:p>
          <a:p>
            <a:pPr indent="-228600" lvl="0" marL="2286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ar-EG"/>
              <a:t>      قبل الميلاد(-)                             ولادة السيد المسيح القرن الاول            (+)بعد الميلاد2023</a:t>
            </a:r>
            <a:endParaRPr b="0"/>
          </a:p>
          <a:p>
            <a:pPr indent="-228600" lvl="0" marL="2286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ar-EG"/>
              <a:t>بعد ولادة السيد المسيح هناك واحد وعشرين قرن</a:t>
            </a:r>
            <a:endParaRPr b="0"/>
          </a:p>
          <a:p>
            <a:pPr indent="-228600" lvl="0" marL="2286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ar-EG"/>
              <a:t>القرن هو 1-100 القرن الثاني -100-200 القرن الثالث- 200-300 القرن الرابع 300-400 ….</a:t>
            </a:r>
            <a:endParaRPr b="0"/>
          </a:p>
          <a:p>
            <a:pPr indent="-228600" lvl="0" marL="2286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ar-EG"/>
              <a:t>القرن الذي نعيش فيه اليوم القرن الواحد والعشرين هو 2000-2100 </a:t>
            </a:r>
            <a:endParaRPr b="0"/>
          </a:p>
          <a:p>
            <a:pPr indent="-228600" lvl="0" marL="2286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ar-EG"/>
              <a:t>القرن هو عبارة عن 100 سنة </a:t>
            </a:r>
            <a:endParaRPr b="0"/>
          </a:p>
          <a:p>
            <a:pPr indent="-228600" lvl="0" marL="2286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br>
              <a:rPr lang="ar-EG"/>
            </a:br>
            <a:br>
              <a:rPr lang="ar-EG"/>
            </a:br>
            <a:endParaRPr b="0"/>
          </a:p>
          <a:p>
            <a:pPr indent="-228600" lvl="0" marL="2286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br>
              <a:rPr lang="ar-EG"/>
            </a:br>
            <a:endParaRPr/>
          </a:p>
        </p:txBody>
      </p:sp>
      <p:sp>
        <p:nvSpPr>
          <p:cNvPr id="94" name="Google Shape;94;p2"/>
          <p:cNvSpPr/>
          <p:nvPr/>
        </p:nvSpPr>
        <p:spPr>
          <a:xfrm>
            <a:off x="9849394" y="2708366"/>
            <a:ext cx="487680" cy="365760"/>
          </a:xfrm>
          <a:prstGeom prst="ellipse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2"/>
          <p:cNvSpPr/>
          <p:nvPr/>
        </p:nvSpPr>
        <p:spPr>
          <a:xfrm>
            <a:off x="6596742" y="2708366"/>
            <a:ext cx="487680" cy="365760"/>
          </a:xfrm>
          <a:prstGeom prst="ellipse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2"/>
          <p:cNvSpPr/>
          <p:nvPr/>
        </p:nvSpPr>
        <p:spPr>
          <a:xfrm>
            <a:off x="3587930" y="2708366"/>
            <a:ext cx="487680" cy="365760"/>
          </a:xfrm>
          <a:prstGeom prst="ellipse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"/>
          <p:cNvSpPr txBox="1"/>
          <p:nvPr>
            <p:ph type="title"/>
          </p:nvPr>
        </p:nvSpPr>
        <p:spPr>
          <a:xfrm>
            <a:off x="838200" y="365125"/>
            <a:ext cx="10515600" cy="33360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ar-EG"/>
              <a:t> الإمبراطورية الرومانية –</a:t>
            </a:r>
            <a:br>
              <a:rPr b="0" lang="ar-EG"/>
            </a:br>
            <a:r>
              <a:rPr lang="ar-EG"/>
              <a:t>الفترة التي سبقت ظهور الإمبراطورية البيزنطية وهي فترة حكم الإمبراطورية الرومانية القديمة </a:t>
            </a:r>
            <a:br>
              <a:rPr b="0" lang="ar-EG"/>
            </a:br>
            <a:r>
              <a:rPr lang="ar-EG"/>
              <a:t>مشاهدة فيلم قصير عنها</a:t>
            </a:r>
            <a:br>
              <a:rPr b="0" lang="ar-EG"/>
            </a:br>
            <a:br>
              <a:rPr lang="ar-EG"/>
            </a:br>
            <a:endParaRPr/>
          </a:p>
        </p:txBody>
      </p:sp>
      <p:sp>
        <p:nvSpPr>
          <p:cNvPr id="102" name="Google Shape;102;p3"/>
          <p:cNvSpPr txBox="1"/>
          <p:nvPr>
            <p:ph idx="1" type="body"/>
          </p:nvPr>
        </p:nvSpPr>
        <p:spPr>
          <a:xfrm>
            <a:off x="838200" y="3257005"/>
            <a:ext cx="10515600" cy="29199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228600" lvl="0" marL="22860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ar-EG"/>
              <a:t>أسباب ضعف الإمبراطورية الرومانية </a:t>
            </a:r>
            <a:endParaRPr/>
          </a:p>
          <a:p>
            <a:pPr indent="-228600" lvl="0" marL="2286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ar-EG"/>
              <a:t>1- حكم قومودوس العرش الذي اهمل شؤون الدولة واهتم باللهو وهواياته الخاصة حكم 13 سنة وحدث انقسامات وتمردات داخل جيشه مما أدى إلى مقتله</a:t>
            </a:r>
            <a:endParaRPr b="0"/>
          </a:p>
          <a:p>
            <a:pPr indent="-228600" lvl="0" marL="2286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ar-EG"/>
              <a:t>2- المنافسة على العرش من قبل القياصرة </a:t>
            </a:r>
            <a:endParaRPr b="0"/>
          </a:p>
          <a:p>
            <a:pPr indent="-228600" lvl="0" marL="2286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ar-EG"/>
              <a:t>3- الحروب على الحدود الخارجية وخاصة مع الإمبراطورية الفارسية </a:t>
            </a:r>
            <a:endParaRPr b="0"/>
          </a:p>
          <a:p>
            <a:pPr indent="-228600" lvl="0" marL="2286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ar-EG"/>
              <a:t>4- الحروب مع قبائل الجرمان التي تعيش بالقرب من الإمبراطورية الرومانية </a:t>
            </a:r>
            <a:endParaRPr b="0"/>
          </a:p>
          <a:p>
            <a:pPr indent="-228600" lvl="0" marL="2286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br>
              <a:rPr lang="ar-EG"/>
            </a:b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"/>
          <p:cNvSpPr txBox="1"/>
          <p:nvPr>
            <p:ph type="title"/>
          </p:nvPr>
        </p:nvSpPr>
        <p:spPr>
          <a:xfrm>
            <a:off x="838200" y="365125"/>
            <a:ext cx="10515600" cy="205585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0" lang="ar-EG"/>
              <a:t> </a:t>
            </a:r>
            <a:r>
              <a:rPr b="1" lang="ar-EG"/>
              <a:t>الإمبراطورية البيزنطية </a:t>
            </a:r>
            <a:br>
              <a:rPr b="0" lang="ar-EG"/>
            </a:br>
            <a:r>
              <a:rPr b="1" lang="ar-EG"/>
              <a:t>476م – 1476 تقريباً</a:t>
            </a:r>
            <a:br>
              <a:rPr b="0" lang="ar-EG"/>
            </a:br>
            <a:br>
              <a:rPr lang="ar-EG"/>
            </a:br>
            <a:endParaRPr/>
          </a:p>
        </p:txBody>
      </p:sp>
      <p:sp>
        <p:nvSpPr>
          <p:cNvPr id="108" name="Google Shape;108;p4"/>
          <p:cNvSpPr txBox="1"/>
          <p:nvPr>
            <p:ph idx="1" type="body"/>
          </p:nvPr>
        </p:nvSpPr>
        <p:spPr>
          <a:xfrm>
            <a:off x="838200" y="2420983"/>
            <a:ext cx="10515600" cy="37559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ar-EG"/>
              <a:t>يعتبر سقوط الإمبراطورية الرومانية الغربية سنة 476م نهاية العصور القديمة وبداية العصور الوسطى, التي امتدت حوالي ألف عام. أقيمت على انقاض هذه الإمبراطورية إمبراطورية عظيمة عرفت بالإمبراطورية البيزنطية </a:t>
            </a:r>
            <a:endParaRPr b="0"/>
          </a:p>
          <a:p>
            <a:pPr indent="-228600" lvl="0" marL="2286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br>
              <a:rPr lang="ar-EG"/>
            </a:br>
            <a:r>
              <a:rPr lang="ar-EG"/>
              <a:t> الإمبراطورية البيزنطية- هي من أعظم الإمبراطوريات على مر التاريخ, التي تمركزت في الشرق فعرفت بالإمبراطورية الرومانية الشرقية لأنها اتخذت مدينة القسطنطينية في تركيا اليوم عاصمة لها. </a:t>
            </a:r>
            <a:endParaRPr b="0"/>
          </a:p>
          <a:p>
            <a:pPr indent="-228600" lvl="0" marL="2286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br>
              <a:rPr lang="ar-EG"/>
            </a:b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14" name="Google Shape;114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ערכת נושא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2022-11-28T08:26:07Z</dcterms:created>
  <dc:creator>IMEI</dc:creator>
</cp:coreProperties>
</file>