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68" r:id="rId16"/>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59" d="100"/>
          <a:sy n="59" d="100"/>
        </p:scale>
        <p:origin x="2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A6796DD-26EF-4410-889A-A0E5818DAC00}" type="datetimeFigureOut">
              <a:rPr lang="ar-JO" smtClean="0"/>
              <a:t>03/12/1441</a:t>
            </a:fld>
            <a:endParaRPr lang="ar-JO"/>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1C44CDA-4A60-495B-8E04-949A04F1B267}" type="slidenum">
              <a:rPr lang="ar-JO" smtClean="0"/>
              <a:t>‹#›</a:t>
            </a:fld>
            <a:endParaRPr lang="ar-JO"/>
          </a:p>
        </p:txBody>
      </p:sp>
    </p:spTree>
    <p:extLst>
      <p:ext uri="{BB962C8B-B14F-4D97-AF65-F5344CB8AC3E}">
        <p14:creationId xmlns:p14="http://schemas.microsoft.com/office/powerpoint/2010/main" val="26506634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09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A5AF58-ED0D-4728-8A07-225A4F116FF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ar-JO"/>
          </a:p>
        </p:txBody>
      </p:sp>
      <p:sp>
        <p:nvSpPr>
          <p:cNvPr id="3" name="כותרת משנה 2">
            <a:extLst>
              <a:ext uri="{FF2B5EF4-FFF2-40B4-BE49-F238E27FC236}">
                <a16:creationId xmlns:a16="http://schemas.microsoft.com/office/drawing/2014/main" id="{924D0412-633A-45A1-90BD-35AD43B6B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ar-JO"/>
          </a:p>
        </p:txBody>
      </p:sp>
      <p:sp>
        <p:nvSpPr>
          <p:cNvPr id="4" name="מציין מיקום של תאריך 3">
            <a:extLst>
              <a:ext uri="{FF2B5EF4-FFF2-40B4-BE49-F238E27FC236}">
                <a16:creationId xmlns:a16="http://schemas.microsoft.com/office/drawing/2014/main" id="{96AC69BE-47D4-4925-93ED-3D490F8655E4}"/>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5" name="מציין מיקום של כותרת תחתונה 4">
            <a:extLst>
              <a:ext uri="{FF2B5EF4-FFF2-40B4-BE49-F238E27FC236}">
                <a16:creationId xmlns:a16="http://schemas.microsoft.com/office/drawing/2014/main" id="{4343D376-DC3D-48E2-BD43-921D9A65355A}"/>
              </a:ext>
            </a:extLst>
          </p:cNvPr>
          <p:cNvSpPr>
            <a:spLocks noGrp="1"/>
          </p:cNvSpPr>
          <p:nvPr>
            <p:ph type="ftr" sz="quarter" idx="11"/>
          </p:nvPr>
        </p:nvSpPr>
        <p:spPr/>
        <p:txBody>
          <a:bodyPr/>
          <a:lstStyle/>
          <a:p>
            <a:endParaRPr lang="ar-JO"/>
          </a:p>
        </p:txBody>
      </p:sp>
      <p:sp>
        <p:nvSpPr>
          <p:cNvPr id="6" name="מציין מיקום של מספר שקופית 5">
            <a:extLst>
              <a:ext uri="{FF2B5EF4-FFF2-40B4-BE49-F238E27FC236}">
                <a16:creationId xmlns:a16="http://schemas.microsoft.com/office/drawing/2014/main" id="{C003EE39-5B10-4C00-B337-0875EF42F785}"/>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155337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F0B290-3ADF-44D5-ADB5-99AE5462CBDF}"/>
              </a:ext>
            </a:extLst>
          </p:cNvPr>
          <p:cNvSpPr>
            <a:spLocks noGrp="1"/>
          </p:cNvSpPr>
          <p:nvPr>
            <p:ph type="title"/>
          </p:nvPr>
        </p:nvSpPr>
        <p:spPr/>
        <p:txBody>
          <a:bodyPr/>
          <a:lstStyle/>
          <a:p>
            <a:r>
              <a:rPr lang="he-IL"/>
              <a:t>לחץ כדי לערוך סגנון כותרת של תבנית בסיס</a:t>
            </a:r>
            <a:endParaRPr lang="ar-JO"/>
          </a:p>
        </p:txBody>
      </p:sp>
      <p:sp>
        <p:nvSpPr>
          <p:cNvPr id="3" name="מציין מיקום של טקסט אנכי 2">
            <a:extLst>
              <a:ext uri="{FF2B5EF4-FFF2-40B4-BE49-F238E27FC236}">
                <a16:creationId xmlns:a16="http://schemas.microsoft.com/office/drawing/2014/main" id="{DC58D2F5-D4E1-4A7C-BA17-6FA8897A5DB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4" name="מציין מיקום של תאריך 3">
            <a:extLst>
              <a:ext uri="{FF2B5EF4-FFF2-40B4-BE49-F238E27FC236}">
                <a16:creationId xmlns:a16="http://schemas.microsoft.com/office/drawing/2014/main" id="{9430AB13-CB91-4B10-AA4F-8B18DFF23655}"/>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5" name="מציין מיקום של כותרת תחתונה 4">
            <a:extLst>
              <a:ext uri="{FF2B5EF4-FFF2-40B4-BE49-F238E27FC236}">
                <a16:creationId xmlns:a16="http://schemas.microsoft.com/office/drawing/2014/main" id="{61596ED5-1D46-41A9-B275-3F37CE1F1319}"/>
              </a:ext>
            </a:extLst>
          </p:cNvPr>
          <p:cNvSpPr>
            <a:spLocks noGrp="1"/>
          </p:cNvSpPr>
          <p:nvPr>
            <p:ph type="ftr" sz="quarter" idx="11"/>
          </p:nvPr>
        </p:nvSpPr>
        <p:spPr/>
        <p:txBody>
          <a:bodyPr/>
          <a:lstStyle/>
          <a:p>
            <a:endParaRPr lang="ar-JO"/>
          </a:p>
        </p:txBody>
      </p:sp>
      <p:sp>
        <p:nvSpPr>
          <p:cNvPr id="6" name="מציין מיקום של מספר שקופית 5">
            <a:extLst>
              <a:ext uri="{FF2B5EF4-FFF2-40B4-BE49-F238E27FC236}">
                <a16:creationId xmlns:a16="http://schemas.microsoft.com/office/drawing/2014/main" id="{57AB1856-F0B8-48E7-8F1B-1DB644D6D426}"/>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307222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3FA4C16-12DD-4617-AA54-6B92ABC198C3}"/>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ar-JO"/>
          </a:p>
        </p:txBody>
      </p:sp>
      <p:sp>
        <p:nvSpPr>
          <p:cNvPr id="3" name="מציין מיקום של טקסט אנכי 2">
            <a:extLst>
              <a:ext uri="{FF2B5EF4-FFF2-40B4-BE49-F238E27FC236}">
                <a16:creationId xmlns:a16="http://schemas.microsoft.com/office/drawing/2014/main" id="{5CC65C45-CEA6-4CE0-A62D-6E89E1A7DC6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4" name="מציין מיקום של תאריך 3">
            <a:extLst>
              <a:ext uri="{FF2B5EF4-FFF2-40B4-BE49-F238E27FC236}">
                <a16:creationId xmlns:a16="http://schemas.microsoft.com/office/drawing/2014/main" id="{A4F2F0EC-2932-414F-B39A-C9ED8B9C5123}"/>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5" name="מציין מיקום של כותרת תחתונה 4">
            <a:extLst>
              <a:ext uri="{FF2B5EF4-FFF2-40B4-BE49-F238E27FC236}">
                <a16:creationId xmlns:a16="http://schemas.microsoft.com/office/drawing/2014/main" id="{34DF8917-8FBB-4475-BE10-CE0725D5066A}"/>
              </a:ext>
            </a:extLst>
          </p:cNvPr>
          <p:cNvSpPr>
            <a:spLocks noGrp="1"/>
          </p:cNvSpPr>
          <p:nvPr>
            <p:ph type="ftr" sz="quarter" idx="11"/>
          </p:nvPr>
        </p:nvSpPr>
        <p:spPr/>
        <p:txBody>
          <a:bodyPr/>
          <a:lstStyle/>
          <a:p>
            <a:endParaRPr lang="ar-JO"/>
          </a:p>
        </p:txBody>
      </p:sp>
      <p:sp>
        <p:nvSpPr>
          <p:cNvPr id="6" name="מציין מיקום של מספר שקופית 5">
            <a:extLst>
              <a:ext uri="{FF2B5EF4-FFF2-40B4-BE49-F238E27FC236}">
                <a16:creationId xmlns:a16="http://schemas.microsoft.com/office/drawing/2014/main" id="{097BD6F4-8C95-4E65-8AAA-1371E5A29CC1}"/>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6583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18375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Tree>
    <p:extLst>
      <p:ext uri="{BB962C8B-B14F-4D97-AF65-F5344CB8AC3E}">
        <p14:creationId xmlns:p14="http://schemas.microsoft.com/office/powerpoint/2010/main" val="257437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8201025" y="5883881"/>
            <a:ext cx="4243715"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9578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Arial" pitchFamily="34" charset="0"/>
                <a:ea typeface="+mj-ea"/>
                <a:cs typeface="Arial"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Arial" pitchFamily="34" charset="0"/>
                <a:ea typeface="+mn-ea"/>
                <a:cs typeface="Arial" pitchFamily="34" charset="0"/>
              </a:defRPr>
            </a:lvl1pPr>
            <a:lvl2pPr>
              <a:lnSpc>
                <a:spcPct val="100000"/>
              </a:lnSpc>
              <a:spcBef>
                <a:spcPts val="0"/>
              </a:spcBef>
              <a:spcAft>
                <a:spcPts val="600"/>
              </a:spcAft>
              <a:defRPr lang="he-IL" sz="2400" kern="1200" dirty="0" smtClean="0">
                <a:solidFill>
                  <a:srgbClr val="002060"/>
                </a:solidFill>
                <a:latin typeface="Arial" pitchFamily="34" charset="0"/>
                <a:ea typeface="+mn-ea"/>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Arial" pitchFamily="34" charset="0"/>
              <a:cs typeface="Arial" pitchFamily="34" charset="0"/>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Arial" pitchFamily="34" charset="0"/>
              <a:cs typeface="Arial" pitchFamily="34" charset="0"/>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Arial" pitchFamily="34" charset="0"/>
              <a:cs typeface="Arial" pitchFamily="34" charset="0"/>
            </a:endParaRPr>
          </a:p>
        </p:txBody>
      </p:sp>
    </p:spTree>
    <p:extLst>
      <p:ext uri="{BB962C8B-B14F-4D97-AF65-F5344CB8AC3E}">
        <p14:creationId xmlns:p14="http://schemas.microsoft.com/office/powerpoint/2010/main" val="372402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rtl="1">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413289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867422-ADE0-469C-8F6F-A8393019B604}"/>
              </a:ext>
            </a:extLst>
          </p:cNvPr>
          <p:cNvSpPr>
            <a:spLocks noGrp="1"/>
          </p:cNvSpPr>
          <p:nvPr>
            <p:ph type="title"/>
          </p:nvPr>
        </p:nvSpPr>
        <p:spPr/>
        <p:txBody>
          <a:bodyPr/>
          <a:lstStyle/>
          <a:p>
            <a:r>
              <a:rPr lang="he-IL"/>
              <a:t>לחץ כדי לערוך סגנון כותרת של תבנית בסיס</a:t>
            </a:r>
            <a:endParaRPr lang="ar-JO"/>
          </a:p>
        </p:txBody>
      </p:sp>
      <p:sp>
        <p:nvSpPr>
          <p:cNvPr id="3" name="מציין מיקום תוכן 2">
            <a:extLst>
              <a:ext uri="{FF2B5EF4-FFF2-40B4-BE49-F238E27FC236}">
                <a16:creationId xmlns:a16="http://schemas.microsoft.com/office/drawing/2014/main" id="{14C223B7-AFA1-4BB1-881F-D125B21E6B7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4" name="מציין מיקום של תאריך 3">
            <a:extLst>
              <a:ext uri="{FF2B5EF4-FFF2-40B4-BE49-F238E27FC236}">
                <a16:creationId xmlns:a16="http://schemas.microsoft.com/office/drawing/2014/main" id="{AD0EEB18-3655-4C9F-9AEE-F7A90C0E2642}"/>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5" name="מציין מיקום של כותרת תחתונה 4">
            <a:extLst>
              <a:ext uri="{FF2B5EF4-FFF2-40B4-BE49-F238E27FC236}">
                <a16:creationId xmlns:a16="http://schemas.microsoft.com/office/drawing/2014/main" id="{066B8367-371F-4659-8C9F-8738F8B8F2A8}"/>
              </a:ext>
            </a:extLst>
          </p:cNvPr>
          <p:cNvSpPr>
            <a:spLocks noGrp="1"/>
          </p:cNvSpPr>
          <p:nvPr>
            <p:ph type="ftr" sz="quarter" idx="11"/>
          </p:nvPr>
        </p:nvSpPr>
        <p:spPr/>
        <p:txBody>
          <a:bodyPr/>
          <a:lstStyle/>
          <a:p>
            <a:endParaRPr lang="ar-JO"/>
          </a:p>
        </p:txBody>
      </p:sp>
      <p:sp>
        <p:nvSpPr>
          <p:cNvPr id="6" name="מציין מיקום של מספר שקופית 5">
            <a:extLst>
              <a:ext uri="{FF2B5EF4-FFF2-40B4-BE49-F238E27FC236}">
                <a16:creationId xmlns:a16="http://schemas.microsoft.com/office/drawing/2014/main" id="{69826418-7577-4E63-89D3-66D43D231D2F}"/>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32394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51A9F1-8516-428E-84FB-0196588C0CF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ar-JO"/>
          </a:p>
        </p:txBody>
      </p:sp>
      <p:sp>
        <p:nvSpPr>
          <p:cNvPr id="3" name="מציין מיקום טקסט 2">
            <a:extLst>
              <a:ext uri="{FF2B5EF4-FFF2-40B4-BE49-F238E27FC236}">
                <a16:creationId xmlns:a16="http://schemas.microsoft.com/office/drawing/2014/main" id="{3A983272-E7A9-4A2E-A972-EC1BA1EC99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9A3189D-C313-4E5D-8575-0E67EDB12C26}"/>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5" name="מציין מיקום של כותרת תחתונה 4">
            <a:extLst>
              <a:ext uri="{FF2B5EF4-FFF2-40B4-BE49-F238E27FC236}">
                <a16:creationId xmlns:a16="http://schemas.microsoft.com/office/drawing/2014/main" id="{F4187ADB-E044-4108-8E19-D6F138C8BA0D}"/>
              </a:ext>
            </a:extLst>
          </p:cNvPr>
          <p:cNvSpPr>
            <a:spLocks noGrp="1"/>
          </p:cNvSpPr>
          <p:nvPr>
            <p:ph type="ftr" sz="quarter" idx="11"/>
          </p:nvPr>
        </p:nvSpPr>
        <p:spPr/>
        <p:txBody>
          <a:bodyPr/>
          <a:lstStyle/>
          <a:p>
            <a:endParaRPr lang="ar-JO"/>
          </a:p>
        </p:txBody>
      </p:sp>
      <p:sp>
        <p:nvSpPr>
          <p:cNvPr id="6" name="מציין מיקום של מספר שקופית 5">
            <a:extLst>
              <a:ext uri="{FF2B5EF4-FFF2-40B4-BE49-F238E27FC236}">
                <a16:creationId xmlns:a16="http://schemas.microsoft.com/office/drawing/2014/main" id="{62286AAB-EDB8-43B6-B299-A38C7DEC4023}"/>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341563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68EAD2-ACCE-4E33-9CA6-AC9D44F3C03E}"/>
              </a:ext>
            </a:extLst>
          </p:cNvPr>
          <p:cNvSpPr>
            <a:spLocks noGrp="1"/>
          </p:cNvSpPr>
          <p:nvPr>
            <p:ph type="title"/>
          </p:nvPr>
        </p:nvSpPr>
        <p:spPr/>
        <p:txBody>
          <a:bodyPr/>
          <a:lstStyle/>
          <a:p>
            <a:r>
              <a:rPr lang="he-IL"/>
              <a:t>לחץ כדי לערוך סגנון כותרת של תבנית בסיס</a:t>
            </a:r>
            <a:endParaRPr lang="ar-JO"/>
          </a:p>
        </p:txBody>
      </p:sp>
      <p:sp>
        <p:nvSpPr>
          <p:cNvPr id="3" name="מציין מיקום תוכן 2">
            <a:extLst>
              <a:ext uri="{FF2B5EF4-FFF2-40B4-BE49-F238E27FC236}">
                <a16:creationId xmlns:a16="http://schemas.microsoft.com/office/drawing/2014/main" id="{5A5D48F5-0787-4A4B-AC94-B90AB90A169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4" name="מציין מיקום תוכן 3">
            <a:extLst>
              <a:ext uri="{FF2B5EF4-FFF2-40B4-BE49-F238E27FC236}">
                <a16:creationId xmlns:a16="http://schemas.microsoft.com/office/drawing/2014/main" id="{1B6619EB-1F20-4536-BBAD-154C6F52CC8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5" name="מציין מיקום של תאריך 4">
            <a:extLst>
              <a:ext uri="{FF2B5EF4-FFF2-40B4-BE49-F238E27FC236}">
                <a16:creationId xmlns:a16="http://schemas.microsoft.com/office/drawing/2014/main" id="{41516D22-3983-4505-ACA3-8DB1FC783055}"/>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6" name="מציין מיקום של כותרת תחתונה 5">
            <a:extLst>
              <a:ext uri="{FF2B5EF4-FFF2-40B4-BE49-F238E27FC236}">
                <a16:creationId xmlns:a16="http://schemas.microsoft.com/office/drawing/2014/main" id="{4F6D3400-BB4D-4EA2-802B-45ADFC05AA70}"/>
              </a:ext>
            </a:extLst>
          </p:cNvPr>
          <p:cNvSpPr>
            <a:spLocks noGrp="1"/>
          </p:cNvSpPr>
          <p:nvPr>
            <p:ph type="ftr" sz="quarter" idx="11"/>
          </p:nvPr>
        </p:nvSpPr>
        <p:spPr/>
        <p:txBody>
          <a:bodyPr/>
          <a:lstStyle/>
          <a:p>
            <a:endParaRPr lang="ar-JO"/>
          </a:p>
        </p:txBody>
      </p:sp>
      <p:sp>
        <p:nvSpPr>
          <p:cNvPr id="7" name="מציין מיקום של מספר שקופית 6">
            <a:extLst>
              <a:ext uri="{FF2B5EF4-FFF2-40B4-BE49-F238E27FC236}">
                <a16:creationId xmlns:a16="http://schemas.microsoft.com/office/drawing/2014/main" id="{A39E3520-506F-4E49-AA6D-FE308FD078D4}"/>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223123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D04DA1-7354-43D4-982F-AB1D994F177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ar-JO"/>
          </a:p>
        </p:txBody>
      </p:sp>
      <p:sp>
        <p:nvSpPr>
          <p:cNvPr id="3" name="מציין מיקום טקסט 2">
            <a:extLst>
              <a:ext uri="{FF2B5EF4-FFF2-40B4-BE49-F238E27FC236}">
                <a16:creationId xmlns:a16="http://schemas.microsoft.com/office/drawing/2014/main" id="{59E9735C-62C7-4F71-BE6D-17EDE70D9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D3AF42C-2C34-458A-AEEC-1AA0E284C1D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5" name="מציין מיקום טקסט 4">
            <a:extLst>
              <a:ext uri="{FF2B5EF4-FFF2-40B4-BE49-F238E27FC236}">
                <a16:creationId xmlns:a16="http://schemas.microsoft.com/office/drawing/2014/main" id="{A257F062-CDC3-417A-BEAA-03010BF03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2B7BD93-965A-4DF2-91EA-9880739078A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7" name="מציין מיקום של תאריך 6">
            <a:extLst>
              <a:ext uri="{FF2B5EF4-FFF2-40B4-BE49-F238E27FC236}">
                <a16:creationId xmlns:a16="http://schemas.microsoft.com/office/drawing/2014/main" id="{6AC16609-4364-4B74-8757-09C62E63A1E7}"/>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8" name="מציין מיקום של כותרת תחתונה 7">
            <a:extLst>
              <a:ext uri="{FF2B5EF4-FFF2-40B4-BE49-F238E27FC236}">
                <a16:creationId xmlns:a16="http://schemas.microsoft.com/office/drawing/2014/main" id="{60F5A9E2-FC04-442A-8C80-9C45D181F98D}"/>
              </a:ext>
            </a:extLst>
          </p:cNvPr>
          <p:cNvSpPr>
            <a:spLocks noGrp="1"/>
          </p:cNvSpPr>
          <p:nvPr>
            <p:ph type="ftr" sz="quarter" idx="11"/>
          </p:nvPr>
        </p:nvSpPr>
        <p:spPr/>
        <p:txBody>
          <a:bodyPr/>
          <a:lstStyle/>
          <a:p>
            <a:endParaRPr lang="ar-JO"/>
          </a:p>
        </p:txBody>
      </p:sp>
      <p:sp>
        <p:nvSpPr>
          <p:cNvPr id="9" name="מציין מיקום של מספר שקופית 8">
            <a:extLst>
              <a:ext uri="{FF2B5EF4-FFF2-40B4-BE49-F238E27FC236}">
                <a16:creationId xmlns:a16="http://schemas.microsoft.com/office/drawing/2014/main" id="{D38AF5A8-F165-4030-90AD-5B2307FC7EA9}"/>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278533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6AFBC6-D932-423A-8051-469C259367BF}"/>
              </a:ext>
            </a:extLst>
          </p:cNvPr>
          <p:cNvSpPr>
            <a:spLocks noGrp="1"/>
          </p:cNvSpPr>
          <p:nvPr>
            <p:ph type="title"/>
          </p:nvPr>
        </p:nvSpPr>
        <p:spPr/>
        <p:txBody>
          <a:bodyPr/>
          <a:lstStyle/>
          <a:p>
            <a:r>
              <a:rPr lang="he-IL"/>
              <a:t>לחץ כדי לערוך סגנון כותרת של תבנית בסיס</a:t>
            </a:r>
            <a:endParaRPr lang="ar-JO"/>
          </a:p>
        </p:txBody>
      </p:sp>
      <p:sp>
        <p:nvSpPr>
          <p:cNvPr id="3" name="מציין מיקום של תאריך 2">
            <a:extLst>
              <a:ext uri="{FF2B5EF4-FFF2-40B4-BE49-F238E27FC236}">
                <a16:creationId xmlns:a16="http://schemas.microsoft.com/office/drawing/2014/main" id="{61A2E474-E081-4A60-90B8-3E30EAB19E74}"/>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4" name="מציין מיקום של כותרת תחתונה 3">
            <a:extLst>
              <a:ext uri="{FF2B5EF4-FFF2-40B4-BE49-F238E27FC236}">
                <a16:creationId xmlns:a16="http://schemas.microsoft.com/office/drawing/2014/main" id="{1D2E5FA2-9DB2-47C3-B0D0-C3C3AC54DBEE}"/>
              </a:ext>
            </a:extLst>
          </p:cNvPr>
          <p:cNvSpPr>
            <a:spLocks noGrp="1"/>
          </p:cNvSpPr>
          <p:nvPr>
            <p:ph type="ftr" sz="quarter" idx="11"/>
          </p:nvPr>
        </p:nvSpPr>
        <p:spPr/>
        <p:txBody>
          <a:bodyPr/>
          <a:lstStyle/>
          <a:p>
            <a:endParaRPr lang="ar-JO"/>
          </a:p>
        </p:txBody>
      </p:sp>
      <p:sp>
        <p:nvSpPr>
          <p:cNvPr id="5" name="מציין מיקום של מספר שקופית 4">
            <a:extLst>
              <a:ext uri="{FF2B5EF4-FFF2-40B4-BE49-F238E27FC236}">
                <a16:creationId xmlns:a16="http://schemas.microsoft.com/office/drawing/2014/main" id="{84A33219-A849-4EE3-B3A9-53D3DCABABD1}"/>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346711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EF63988-1189-4383-88D3-E4603DEA0CFF}"/>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3" name="מציין מיקום של כותרת תחתונה 2">
            <a:extLst>
              <a:ext uri="{FF2B5EF4-FFF2-40B4-BE49-F238E27FC236}">
                <a16:creationId xmlns:a16="http://schemas.microsoft.com/office/drawing/2014/main" id="{ACBBA139-3535-4BE8-B0E6-296F75B5C46C}"/>
              </a:ext>
            </a:extLst>
          </p:cNvPr>
          <p:cNvSpPr>
            <a:spLocks noGrp="1"/>
          </p:cNvSpPr>
          <p:nvPr>
            <p:ph type="ftr" sz="quarter" idx="11"/>
          </p:nvPr>
        </p:nvSpPr>
        <p:spPr/>
        <p:txBody>
          <a:bodyPr/>
          <a:lstStyle/>
          <a:p>
            <a:endParaRPr lang="ar-JO"/>
          </a:p>
        </p:txBody>
      </p:sp>
      <p:sp>
        <p:nvSpPr>
          <p:cNvPr id="4" name="מציין מיקום של מספר שקופית 3">
            <a:extLst>
              <a:ext uri="{FF2B5EF4-FFF2-40B4-BE49-F238E27FC236}">
                <a16:creationId xmlns:a16="http://schemas.microsoft.com/office/drawing/2014/main" id="{9F8E835C-349F-4104-A6B3-9BF17790F496}"/>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195132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13B869-DEC8-4053-A222-71415BDBA0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ar-JO"/>
          </a:p>
        </p:txBody>
      </p:sp>
      <p:sp>
        <p:nvSpPr>
          <p:cNvPr id="3" name="מציין מיקום תוכן 2">
            <a:extLst>
              <a:ext uri="{FF2B5EF4-FFF2-40B4-BE49-F238E27FC236}">
                <a16:creationId xmlns:a16="http://schemas.microsoft.com/office/drawing/2014/main" id="{E3BC7376-FC19-403C-BA06-537EB8C0B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4" name="מציין מיקום טקסט 3">
            <a:extLst>
              <a:ext uri="{FF2B5EF4-FFF2-40B4-BE49-F238E27FC236}">
                <a16:creationId xmlns:a16="http://schemas.microsoft.com/office/drawing/2014/main" id="{66ABEC2D-8D30-44A4-BDC6-21BA4B0D4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D68D387-2AF6-45E3-A1C1-610FE905FFB0}"/>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6" name="מציין מיקום של כותרת תחתונה 5">
            <a:extLst>
              <a:ext uri="{FF2B5EF4-FFF2-40B4-BE49-F238E27FC236}">
                <a16:creationId xmlns:a16="http://schemas.microsoft.com/office/drawing/2014/main" id="{A3238071-95A2-4A38-BEBE-7F8E1CE1CF9B}"/>
              </a:ext>
            </a:extLst>
          </p:cNvPr>
          <p:cNvSpPr>
            <a:spLocks noGrp="1"/>
          </p:cNvSpPr>
          <p:nvPr>
            <p:ph type="ftr" sz="quarter" idx="11"/>
          </p:nvPr>
        </p:nvSpPr>
        <p:spPr/>
        <p:txBody>
          <a:bodyPr/>
          <a:lstStyle/>
          <a:p>
            <a:endParaRPr lang="ar-JO"/>
          </a:p>
        </p:txBody>
      </p:sp>
      <p:sp>
        <p:nvSpPr>
          <p:cNvPr id="7" name="מציין מיקום של מספר שקופית 6">
            <a:extLst>
              <a:ext uri="{FF2B5EF4-FFF2-40B4-BE49-F238E27FC236}">
                <a16:creationId xmlns:a16="http://schemas.microsoft.com/office/drawing/2014/main" id="{4248AC6D-7517-4A2B-86E0-2C3CF41362F5}"/>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122359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99BB67-8D59-458C-B2D9-077B232E1D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ar-JO"/>
          </a:p>
        </p:txBody>
      </p:sp>
      <p:sp>
        <p:nvSpPr>
          <p:cNvPr id="3" name="מציין מיקום של תמונה 2">
            <a:extLst>
              <a:ext uri="{FF2B5EF4-FFF2-40B4-BE49-F238E27FC236}">
                <a16:creationId xmlns:a16="http://schemas.microsoft.com/office/drawing/2014/main" id="{A80E3DE3-3818-40D8-AB90-73A5F373E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מציין מיקום טקסט 3">
            <a:extLst>
              <a:ext uri="{FF2B5EF4-FFF2-40B4-BE49-F238E27FC236}">
                <a16:creationId xmlns:a16="http://schemas.microsoft.com/office/drawing/2014/main" id="{59DEEE6D-EA73-4507-A19A-74ED838C6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FCECE35-9FE0-4321-9E3B-809BCB40F9D6}"/>
              </a:ext>
            </a:extLst>
          </p:cNvPr>
          <p:cNvSpPr>
            <a:spLocks noGrp="1"/>
          </p:cNvSpPr>
          <p:nvPr>
            <p:ph type="dt" sz="half" idx="10"/>
          </p:nvPr>
        </p:nvSpPr>
        <p:spPr/>
        <p:txBody>
          <a:bodyPr/>
          <a:lstStyle/>
          <a:p>
            <a:fld id="{04A3EB06-050C-4E5F-A8A9-DD4D2B7B1D90}" type="datetimeFigureOut">
              <a:rPr lang="ar-JO" smtClean="0"/>
              <a:t>03/12/1441</a:t>
            </a:fld>
            <a:endParaRPr lang="ar-JO"/>
          </a:p>
        </p:txBody>
      </p:sp>
      <p:sp>
        <p:nvSpPr>
          <p:cNvPr id="6" name="מציין מיקום של כותרת תחתונה 5">
            <a:extLst>
              <a:ext uri="{FF2B5EF4-FFF2-40B4-BE49-F238E27FC236}">
                <a16:creationId xmlns:a16="http://schemas.microsoft.com/office/drawing/2014/main" id="{F1CAD5B9-EC1E-4FFF-A543-D4442AA3118A}"/>
              </a:ext>
            </a:extLst>
          </p:cNvPr>
          <p:cNvSpPr>
            <a:spLocks noGrp="1"/>
          </p:cNvSpPr>
          <p:nvPr>
            <p:ph type="ftr" sz="quarter" idx="11"/>
          </p:nvPr>
        </p:nvSpPr>
        <p:spPr/>
        <p:txBody>
          <a:bodyPr/>
          <a:lstStyle/>
          <a:p>
            <a:endParaRPr lang="ar-JO"/>
          </a:p>
        </p:txBody>
      </p:sp>
      <p:sp>
        <p:nvSpPr>
          <p:cNvPr id="7" name="מציין מיקום של מספר שקופית 6">
            <a:extLst>
              <a:ext uri="{FF2B5EF4-FFF2-40B4-BE49-F238E27FC236}">
                <a16:creationId xmlns:a16="http://schemas.microsoft.com/office/drawing/2014/main" id="{B43A1DEB-6F91-4309-AD93-01EDF33BEF4C}"/>
              </a:ext>
            </a:extLst>
          </p:cNvPr>
          <p:cNvSpPr>
            <a:spLocks noGrp="1"/>
          </p:cNvSpPr>
          <p:nvPr>
            <p:ph type="sldNum" sz="quarter" idx="12"/>
          </p:nvPr>
        </p:nvSpPr>
        <p:spPr/>
        <p:txBody>
          <a:bodyPr/>
          <a:lstStyle/>
          <a:p>
            <a:fld id="{2A5048C3-6DDF-4522-950C-31023BC5C756}" type="slidenum">
              <a:rPr lang="ar-JO" smtClean="0"/>
              <a:t>‹#›</a:t>
            </a:fld>
            <a:endParaRPr lang="ar-JO"/>
          </a:p>
        </p:txBody>
      </p:sp>
    </p:spTree>
    <p:extLst>
      <p:ext uri="{BB962C8B-B14F-4D97-AF65-F5344CB8AC3E}">
        <p14:creationId xmlns:p14="http://schemas.microsoft.com/office/powerpoint/2010/main" val="159429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0054F0D-EF29-4B6D-AEF8-48A41052D26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ar-JO"/>
          </a:p>
        </p:txBody>
      </p:sp>
      <p:sp>
        <p:nvSpPr>
          <p:cNvPr id="3" name="מציין מיקום טקסט 2">
            <a:extLst>
              <a:ext uri="{FF2B5EF4-FFF2-40B4-BE49-F238E27FC236}">
                <a16:creationId xmlns:a16="http://schemas.microsoft.com/office/drawing/2014/main" id="{3244B05F-630B-4722-83BC-AA51CCEBAA3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r-JO"/>
          </a:p>
        </p:txBody>
      </p:sp>
      <p:sp>
        <p:nvSpPr>
          <p:cNvPr id="4" name="מציין מיקום של תאריך 3">
            <a:extLst>
              <a:ext uri="{FF2B5EF4-FFF2-40B4-BE49-F238E27FC236}">
                <a16:creationId xmlns:a16="http://schemas.microsoft.com/office/drawing/2014/main" id="{8F384518-66EC-4950-9A72-1C42095709F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A3EB06-050C-4E5F-A8A9-DD4D2B7B1D90}" type="datetimeFigureOut">
              <a:rPr lang="ar-JO" smtClean="0"/>
              <a:t>03/12/1441</a:t>
            </a:fld>
            <a:endParaRPr lang="ar-JO"/>
          </a:p>
        </p:txBody>
      </p:sp>
      <p:sp>
        <p:nvSpPr>
          <p:cNvPr id="5" name="מציין מיקום של כותרת תחתונה 4">
            <a:extLst>
              <a:ext uri="{FF2B5EF4-FFF2-40B4-BE49-F238E27FC236}">
                <a16:creationId xmlns:a16="http://schemas.microsoft.com/office/drawing/2014/main" id="{C1161A36-2D06-4104-AC9D-9531F811E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מציין מיקום של מספר שקופית 5">
            <a:extLst>
              <a:ext uri="{FF2B5EF4-FFF2-40B4-BE49-F238E27FC236}">
                <a16:creationId xmlns:a16="http://schemas.microsoft.com/office/drawing/2014/main" id="{CCC6061C-58DD-4E43-9C4D-8EBCAD8B1F9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A5048C3-6DDF-4522-950C-31023BC5C756}" type="slidenum">
              <a:rPr lang="ar-JO" smtClean="0"/>
              <a:t>‹#›</a:t>
            </a:fld>
            <a:endParaRPr lang="ar-JO"/>
          </a:p>
        </p:txBody>
      </p:sp>
    </p:spTree>
    <p:extLst>
      <p:ext uri="{BB962C8B-B14F-4D97-AF65-F5344CB8AC3E}">
        <p14:creationId xmlns:p14="http://schemas.microsoft.com/office/powerpoint/2010/main" val="214027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ideo" Target="https://www.youtube.com/embed/biRSP2PHoAI?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841182"/>
            <a:ext cx="10872592" cy="2845206"/>
          </a:xfrm>
        </p:spPr>
        <p:txBody>
          <a:bodyPr/>
          <a:lstStyle/>
          <a:p>
            <a:r>
              <a:rPr lang="he-IL" sz="6600" b="1" dirty="0">
                <a:solidFill>
                  <a:srgbClr val="002060"/>
                </a:solidFill>
                <a:latin typeface="Calibri" panose="020F0502020204030204" pitchFamily="34" charset="0"/>
                <a:cs typeface="Calibri" panose="020F0502020204030204" pitchFamily="34" charset="0"/>
              </a:rPr>
              <a:t>מערכת שידורים לאומית</a:t>
            </a:r>
            <a:endParaRPr lang="en-US" sz="6600" b="1" dirty="0">
              <a:solidFill>
                <a:srgbClr val="002060"/>
              </a:solidFill>
              <a:latin typeface="Calibri" panose="020F0502020204030204" pitchFamily="34" charset="0"/>
              <a:cs typeface="Calibri" panose="020F0502020204030204" pitchFamily="34" charset="0"/>
            </a:endParaRPr>
          </a:p>
        </p:txBody>
      </p:sp>
      <p:sp>
        <p:nvSpPr>
          <p:cNvPr id="4" name="מציין מיקום טקסט 3">
            <a:extLst>
              <a:ext uri="{FF2B5EF4-FFF2-40B4-BE49-F238E27FC236}">
                <a16:creationId xmlns:a16="http://schemas.microsoft.com/office/drawing/2014/main" id="{D95E3927-1687-4EAE-B90B-5A656819B831}"/>
              </a:ext>
            </a:extLst>
          </p:cNvPr>
          <p:cNvSpPr>
            <a:spLocks noGrp="1"/>
          </p:cNvSpPr>
          <p:nvPr>
            <p:ph type="body" sz="quarter" idx="10"/>
          </p:nvPr>
        </p:nvSpPr>
        <p:spPr>
          <a:xfrm>
            <a:off x="485775" y="4061407"/>
            <a:ext cx="10780713" cy="1073150"/>
          </a:xfrm>
        </p:spPr>
        <p:txBody>
          <a:bodyPr>
            <a:normAutofit fontScale="77500" lnSpcReduction="20000"/>
          </a:bodyPr>
          <a:lstStyle/>
          <a:p>
            <a:r>
              <a:rPr lang="ar-SA" sz="4800" b="1" dirty="0">
                <a:solidFill>
                  <a:srgbClr val="192A72"/>
                </a:solidFill>
                <a:latin typeface="Calibri" panose="020F0502020204030204" pitchFamily="34" charset="0"/>
                <a:cs typeface="Calibri" panose="020F0502020204030204" pitchFamily="34" charset="0"/>
              </a:rPr>
              <a:t>لقاء تزامنيّ في موضوع </a:t>
            </a:r>
            <a:r>
              <a:rPr lang="ar-EG" sz="4800" b="1" dirty="0">
                <a:solidFill>
                  <a:srgbClr val="192A72"/>
                </a:solidFill>
                <a:latin typeface="Calibri" panose="020F0502020204030204" pitchFamily="34" charset="0"/>
                <a:cs typeface="Calibri" panose="020F0502020204030204" pitchFamily="34" charset="0"/>
              </a:rPr>
              <a:t>التاريخ</a:t>
            </a:r>
            <a:r>
              <a:rPr lang="ar-JO" sz="4800" b="1" dirty="0">
                <a:solidFill>
                  <a:srgbClr val="192A72"/>
                </a:solidFill>
                <a:latin typeface="Calibri" panose="020F0502020204030204" pitchFamily="34" charset="0"/>
                <a:cs typeface="Calibri" panose="020F0502020204030204" pitchFamily="34" charset="0"/>
              </a:rPr>
              <a:t> في الوسط الدرزي</a:t>
            </a:r>
            <a:endParaRPr lang="he-IL" sz="4800" b="1" dirty="0">
              <a:solidFill>
                <a:srgbClr val="192A72"/>
              </a:solidFill>
              <a:latin typeface="Calibri" panose="020F0502020204030204" pitchFamily="34" charset="0"/>
              <a:cs typeface="Calibri" panose="020F0502020204030204" pitchFamily="34" charset="0"/>
            </a:endParaRPr>
          </a:p>
          <a:p>
            <a:r>
              <a:rPr lang="he-IL" sz="4800" b="1" dirty="0">
                <a:solidFill>
                  <a:srgbClr val="192A72"/>
                </a:solidFill>
                <a:latin typeface="Calibri" panose="020F0502020204030204" pitchFamily="34" charset="0"/>
                <a:cs typeface="Calibri" panose="020F0502020204030204" pitchFamily="34" charset="0"/>
              </a:rPr>
              <a:t>היסטוריה במגזר הדרוזי</a:t>
            </a:r>
            <a:endParaRPr lang="ar-SA" sz="4800" b="1" dirty="0">
              <a:solidFill>
                <a:srgbClr val="192A72"/>
              </a:solidFill>
              <a:latin typeface="Calibri" panose="020F0502020204030204" pitchFamily="34" charset="0"/>
              <a:cs typeface="Calibri" panose="020F0502020204030204" pitchFamily="34" charset="0"/>
            </a:endParaRPr>
          </a:p>
        </p:txBody>
      </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b="26248"/>
          <a:stretch/>
        </p:blipFill>
        <p:spPr>
          <a:xfrm>
            <a:off x="4103483" y="369916"/>
            <a:ext cx="3892911" cy="1597430"/>
          </a:xfrm>
          <a:prstGeom prst="rect">
            <a:avLst/>
          </a:prstGeom>
        </p:spPr>
      </p:pic>
    </p:spTree>
    <p:extLst>
      <p:ext uri="{BB962C8B-B14F-4D97-AF65-F5344CB8AC3E}">
        <p14:creationId xmlns:p14="http://schemas.microsoft.com/office/powerpoint/2010/main" val="123791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00EA91-0193-43FF-9967-849B151B23B7}"/>
              </a:ext>
            </a:extLst>
          </p:cNvPr>
          <p:cNvSpPr>
            <a:spLocks noGrp="1"/>
          </p:cNvSpPr>
          <p:nvPr>
            <p:ph type="ctrTitle"/>
          </p:nvPr>
        </p:nvSpPr>
        <p:spPr>
          <a:xfrm>
            <a:off x="551145" y="334189"/>
            <a:ext cx="10872592" cy="694512"/>
          </a:xfrm>
        </p:spPr>
        <p:txBody>
          <a:bodyPr/>
          <a:lstStyle/>
          <a:p>
            <a:r>
              <a:rPr lang="ar-JO" sz="2800" b="1" dirty="0">
                <a:solidFill>
                  <a:srgbClr val="002060"/>
                </a:solidFill>
                <a:latin typeface="Calibri" panose="020F0502020204030204" pitchFamily="34" charset="0"/>
                <a:cs typeface="Calibri" panose="020F0502020204030204" pitchFamily="34" charset="0"/>
              </a:rPr>
              <a:t>الشروط الملائمة لظهور الثورة الصناعية في انجلترا</a:t>
            </a:r>
          </a:p>
        </p:txBody>
      </p:sp>
      <p:graphicFrame>
        <p:nvGraphicFramePr>
          <p:cNvPr id="4" name="טבלה 4">
            <a:extLst>
              <a:ext uri="{FF2B5EF4-FFF2-40B4-BE49-F238E27FC236}">
                <a16:creationId xmlns:a16="http://schemas.microsoft.com/office/drawing/2014/main" id="{D0A2F0F8-8FCE-4667-BC09-1BB943694389}"/>
              </a:ext>
            </a:extLst>
          </p:cNvPr>
          <p:cNvGraphicFramePr>
            <a:graphicFrameLocks noGrp="1"/>
          </p:cNvGraphicFramePr>
          <p:nvPr/>
        </p:nvGraphicFramePr>
        <p:xfrm>
          <a:off x="638172" y="1266826"/>
          <a:ext cx="11042199" cy="4583030"/>
        </p:xfrm>
        <a:graphic>
          <a:graphicData uri="http://schemas.openxmlformats.org/drawingml/2006/table">
            <a:tbl>
              <a:tblPr rtl="1" firstRow="1" bandRow="1">
                <a:tableStyleId>{5C22544A-7EE6-4342-B048-85BDC9FD1C3A}</a:tableStyleId>
              </a:tblPr>
              <a:tblGrid>
                <a:gridCol w="3680733">
                  <a:extLst>
                    <a:ext uri="{9D8B030D-6E8A-4147-A177-3AD203B41FA5}">
                      <a16:colId xmlns:a16="http://schemas.microsoft.com/office/drawing/2014/main" val="1543427237"/>
                    </a:ext>
                  </a:extLst>
                </a:gridCol>
                <a:gridCol w="3680733">
                  <a:extLst>
                    <a:ext uri="{9D8B030D-6E8A-4147-A177-3AD203B41FA5}">
                      <a16:colId xmlns:a16="http://schemas.microsoft.com/office/drawing/2014/main" val="3700913864"/>
                    </a:ext>
                  </a:extLst>
                </a:gridCol>
                <a:gridCol w="3680733">
                  <a:extLst>
                    <a:ext uri="{9D8B030D-6E8A-4147-A177-3AD203B41FA5}">
                      <a16:colId xmlns:a16="http://schemas.microsoft.com/office/drawing/2014/main" val="1962789849"/>
                    </a:ext>
                  </a:extLst>
                </a:gridCol>
              </a:tblGrid>
              <a:tr h="478554">
                <a:tc>
                  <a:txBody>
                    <a:bodyPr/>
                    <a:lstStyle/>
                    <a:p>
                      <a:pPr algn="ctr" rtl="1"/>
                      <a:r>
                        <a:rPr lang="ar-JO" sz="2400" dirty="0">
                          <a:latin typeface="Calibri" panose="020F0502020204030204" pitchFamily="34" charset="0"/>
                          <a:cs typeface="Calibri" panose="020F0502020204030204" pitchFamily="34" charset="0"/>
                        </a:rPr>
                        <a:t>الاستقرار السياسي</a:t>
                      </a:r>
                    </a:p>
                  </a:txBody>
                  <a:tcPr anchor="ctr"/>
                </a:tc>
                <a:tc>
                  <a:txBody>
                    <a:bodyPr/>
                    <a:lstStyle/>
                    <a:p>
                      <a:pPr algn="ctr" rtl="1"/>
                      <a:r>
                        <a:rPr lang="ar-JO" sz="2400" dirty="0">
                          <a:latin typeface="Calibri" panose="020F0502020204030204" pitchFamily="34" charset="0"/>
                          <a:cs typeface="Calibri" panose="020F0502020204030204" pitchFamily="34" charset="0"/>
                        </a:rPr>
                        <a:t>الظروف الاجتماعية والاقتصادية </a:t>
                      </a:r>
                    </a:p>
                  </a:txBody>
                  <a:tcPr anchor="ctr"/>
                </a:tc>
                <a:tc>
                  <a:txBody>
                    <a:bodyPr/>
                    <a:lstStyle/>
                    <a:p>
                      <a:pPr algn="ctr" rtl="1"/>
                      <a:r>
                        <a:rPr lang="ar-JO" sz="2400" dirty="0">
                          <a:latin typeface="Calibri" panose="020F0502020204030204" pitchFamily="34" charset="0"/>
                          <a:cs typeface="Calibri" panose="020F0502020204030204" pitchFamily="34" charset="0"/>
                        </a:rPr>
                        <a:t>المخزون الوفير للمعادن ومصادر الطاقة في انجلترا</a:t>
                      </a:r>
                    </a:p>
                  </a:txBody>
                  <a:tcPr anchor="ctr"/>
                </a:tc>
                <a:extLst>
                  <a:ext uri="{0D108BD9-81ED-4DB2-BD59-A6C34878D82A}">
                    <a16:rowId xmlns:a16="http://schemas.microsoft.com/office/drawing/2014/main" val="1782472349"/>
                  </a:ext>
                </a:extLst>
              </a:tr>
              <a:tr h="3760070">
                <a:tc>
                  <a:txBody>
                    <a:bodyPr/>
                    <a:lstStyle/>
                    <a:p>
                      <a:pPr rtl="1"/>
                      <a:endParaRPr lang="ar-JO" dirty="0">
                        <a:latin typeface="Calibri" panose="020F0502020204030204" pitchFamily="34" charset="0"/>
                        <a:cs typeface="Calibri" panose="020F0502020204030204" pitchFamily="34" charset="0"/>
                      </a:endParaRPr>
                    </a:p>
                  </a:txBody>
                  <a:tcPr/>
                </a:tc>
                <a:tc>
                  <a:txBody>
                    <a:bodyPr/>
                    <a:lstStyle/>
                    <a:p>
                      <a:pPr rtl="1"/>
                      <a:endParaRPr lang="ar-JO" dirty="0">
                        <a:latin typeface="Calibri" panose="020F0502020204030204" pitchFamily="34" charset="0"/>
                        <a:cs typeface="Calibri" panose="020F050202020403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JO"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8752683"/>
                  </a:ext>
                </a:extLst>
              </a:tr>
            </a:tbl>
          </a:graphicData>
        </a:graphic>
      </p:graphicFrame>
      <p:pic>
        <p:nvPicPr>
          <p:cNvPr id="3" name="תמונה 2">
            <a:extLst>
              <a:ext uri="{FF2B5EF4-FFF2-40B4-BE49-F238E27FC236}">
                <a16:creationId xmlns:a16="http://schemas.microsoft.com/office/drawing/2014/main" id="{51A91191-6376-4A93-8A42-55AD0707F43C}"/>
              </a:ext>
            </a:extLst>
          </p:cNvPr>
          <p:cNvPicPr>
            <a:picLocks noChangeAspect="1"/>
          </p:cNvPicPr>
          <p:nvPr/>
        </p:nvPicPr>
        <p:blipFill>
          <a:blip r:embed="rId2"/>
          <a:stretch>
            <a:fillRect/>
          </a:stretch>
        </p:blipFill>
        <p:spPr>
          <a:xfrm>
            <a:off x="8714792" y="2245177"/>
            <a:ext cx="2345051" cy="3152775"/>
          </a:xfrm>
          <a:prstGeom prst="rect">
            <a:avLst/>
          </a:prstGeom>
        </p:spPr>
      </p:pic>
      <p:pic>
        <p:nvPicPr>
          <p:cNvPr id="5" name="תמונה 4">
            <a:extLst>
              <a:ext uri="{FF2B5EF4-FFF2-40B4-BE49-F238E27FC236}">
                <a16:creationId xmlns:a16="http://schemas.microsoft.com/office/drawing/2014/main" id="{3FB2A8F9-D8ED-4D97-B7B7-CE82462374E6}"/>
              </a:ext>
            </a:extLst>
          </p:cNvPr>
          <p:cNvPicPr>
            <a:picLocks noChangeAspect="1"/>
          </p:cNvPicPr>
          <p:nvPr/>
        </p:nvPicPr>
        <p:blipFill>
          <a:blip r:embed="rId3"/>
          <a:stretch>
            <a:fillRect/>
          </a:stretch>
        </p:blipFill>
        <p:spPr>
          <a:xfrm>
            <a:off x="4587646" y="2688090"/>
            <a:ext cx="3143250" cy="2266950"/>
          </a:xfrm>
          <a:prstGeom prst="rect">
            <a:avLst/>
          </a:prstGeom>
        </p:spPr>
      </p:pic>
      <p:pic>
        <p:nvPicPr>
          <p:cNvPr id="7" name="תמונה 6">
            <a:extLst>
              <a:ext uri="{FF2B5EF4-FFF2-40B4-BE49-F238E27FC236}">
                <a16:creationId xmlns:a16="http://schemas.microsoft.com/office/drawing/2014/main" id="{5CDFA655-EECA-4F61-B699-413D321D448C}"/>
              </a:ext>
            </a:extLst>
          </p:cNvPr>
          <p:cNvPicPr>
            <a:picLocks noChangeAspect="1"/>
          </p:cNvPicPr>
          <p:nvPr/>
        </p:nvPicPr>
        <p:blipFill>
          <a:blip r:embed="rId4"/>
          <a:stretch>
            <a:fillRect/>
          </a:stretch>
        </p:blipFill>
        <p:spPr>
          <a:xfrm>
            <a:off x="852777" y="2688090"/>
            <a:ext cx="3143250" cy="2047875"/>
          </a:xfrm>
          <a:prstGeom prst="rect">
            <a:avLst/>
          </a:prstGeom>
        </p:spPr>
      </p:pic>
    </p:spTree>
    <p:extLst>
      <p:ext uri="{BB962C8B-B14F-4D97-AF65-F5344CB8AC3E}">
        <p14:creationId xmlns:p14="http://schemas.microsoft.com/office/powerpoint/2010/main" val="366524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6C2A84-B3D6-4C33-B954-3EAA6B87CA63}"/>
              </a:ext>
            </a:extLst>
          </p:cNvPr>
          <p:cNvSpPr>
            <a:spLocks noGrp="1"/>
          </p:cNvSpPr>
          <p:nvPr>
            <p:ph type="ctrTitle"/>
          </p:nvPr>
        </p:nvSpPr>
        <p:spPr>
          <a:xfrm>
            <a:off x="551145" y="334188"/>
            <a:ext cx="10872592" cy="484962"/>
          </a:xfrm>
        </p:spPr>
        <p:txBody>
          <a:bodyPr/>
          <a:lstStyle/>
          <a:p>
            <a:r>
              <a:rPr lang="ar-JO" sz="2800" b="1" dirty="0">
                <a:solidFill>
                  <a:srgbClr val="002060"/>
                </a:solidFill>
                <a:latin typeface="Calibri" panose="020F0502020204030204" pitchFamily="34" charset="0"/>
                <a:cs typeface="Calibri" panose="020F0502020204030204" pitchFamily="34" charset="0"/>
              </a:rPr>
              <a:t>مظاهر الثورة الصناعية </a:t>
            </a:r>
            <a:r>
              <a:rPr lang="ar-SA" sz="2800" b="1" dirty="0">
                <a:solidFill>
                  <a:srgbClr val="002060"/>
                </a:solidFill>
                <a:latin typeface="Calibri" panose="020F0502020204030204" pitchFamily="34" charset="0"/>
                <a:cs typeface="Calibri" panose="020F0502020204030204" pitchFamily="34" charset="0"/>
              </a:rPr>
              <a:t>و</a:t>
            </a:r>
            <a:r>
              <a:rPr lang="ar-JO" sz="2800" b="1" dirty="0">
                <a:solidFill>
                  <a:srgbClr val="002060"/>
                </a:solidFill>
                <a:latin typeface="Calibri" panose="020F0502020204030204" pitchFamily="34" charset="0"/>
                <a:cs typeface="Calibri" panose="020F0502020204030204" pitchFamily="34" charset="0"/>
              </a:rPr>
              <a:t>مميزاتها</a:t>
            </a:r>
          </a:p>
        </p:txBody>
      </p:sp>
      <p:graphicFrame>
        <p:nvGraphicFramePr>
          <p:cNvPr id="4" name="טבלה 4">
            <a:extLst>
              <a:ext uri="{FF2B5EF4-FFF2-40B4-BE49-F238E27FC236}">
                <a16:creationId xmlns:a16="http://schemas.microsoft.com/office/drawing/2014/main" id="{5F8B4E7D-5389-42EE-A7AB-ADCEB4571091}"/>
              </a:ext>
            </a:extLst>
          </p:cNvPr>
          <p:cNvGraphicFramePr>
            <a:graphicFrameLocks noGrp="1"/>
          </p:cNvGraphicFramePr>
          <p:nvPr/>
        </p:nvGraphicFramePr>
        <p:xfrm>
          <a:off x="551145" y="996817"/>
          <a:ext cx="10680675" cy="4918789"/>
        </p:xfrm>
        <a:graphic>
          <a:graphicData uri="http://schemas.openxmlformats.org/drawingml/2006/table">
            <a:tbl>
              <a:tblPr rtl="1" firstRow="1" bandRow="1">
                <a:tableStyleId>{5C22544A-7EE6-4342-B048-85BDC9FD1C3A}</a:tableStyleId>
              </a:tblPr>
              <a:tblGrid>
                <a:gridCol w="2702858">
                  <a:extLst>
                    <a:ext uri="{9D8B030D-6E8A-4147-A177-3AD203B41FA5}">
                      <a16:colId xmlns:a16="http://schemas.microsoft.com/office/drawing/2014/main" val="1907302947"/>
                    </a:ext>
                  </a:extLst>
                </a:gridCol>
                <a:gridCol w="3718756">
                  <a:extLst>
                    <a:ext uri="{9D8B030D-6E8A-4147-A177-3AD203B41FA5}">
                      <a16:colId xmlns:a16="http://schemas.microsoft.com/office/drawing/2014/main" val="2043867288"/>
                    </a:ext>
                  </a:extLst>
                </a:gridCol>
                <a:gridCol w="4259061">
                  <a:extLst>
                    <a:ext uri="{9D8B030D-6E8A-4147-A177-3AD203B41FA5}">
                      <a16:colId xmlns:a16="http://schemas.microsoft.com/office/drawing/2014/main" val="1341094018"/>
                    </a:ext>
                  </a:extLst>
                </a:gridCol>
              </a:tblGrid>
              <a:tr h="494185">
                <a:tc>
                  <a:txBody>
                    <a:bodyPr/>
                    <a:lstStyle/>
                    <a:p>
                      <a:pPr algn="ctr" rtl="1"/>
                      <a:r>
                        <a:rPr lang="ar-JO" sz="2400" dirty="0">
                          <a:latin typeface="Calibri" panose="020F0502020204030204" pitchFamily="34" charset="0"/>
                          <a:cs typeface="Calibri" panose="020F0502020204030204" pitchFamily="34" charset="0"/>
                        </a:rPr>
                        <a:t>صناعة القطن</a:t>
                      </a:r>
                    </a:p>
                  </a:txBody>
                  <a:tcPr/>
                </a:tc>
                <a:tc>
                  <a:txBody>
                    <a:bodyPr/>
                    <a:lstStyle/>
                    <a:p>
                      <a:pPr algn="ctr" rtl="1"/>
                      <a:r>
                        <a:rPr lang="ar-JO" sz="2400" dirty="0">
                          <a:latin typeface="Calibri" panose="020F0502020204030204" pitchFamily="34" charset="0"/>
                          <a:cs typeface="Calibri" panose="020F0502020204030204" pitchFamily="34" charset="0"/>
                        </a:rPr>
                        <a:t>صناعة التعدين</a:t>
                      </a:r>
                    </a:p>
                  </a:txBody>
                  <a:tcPr/>
                </a:tc>
                <a:tc>
                  <a:txBody>
                    <a:bodyPr/>
                    <a:lstStyle/>
                    <a:p>
                      <a:pPr algn="ctr" rtl="1"/>
                      <a:r>
                        <a:rPr lang="ar-JO" sz="2400" dirty="0">
                          <a:latin typeface="Calibri" panose="020F0502020204030204" pitchFamily="34" charset="0"/>
                          <a:cs typeface="Calibri" panose="020F0502020204030204" pitchFamily="34" charset="0"/>
                        </a:rPr>
                        <a:t>تطور وسائل المواصلات وماكنة الطباعة </a:t>
                      </a:r>
                    </a:p>
                  </a:txBody>
                  <a:tcPr/>
                </a:tc>
                <a:extLst>
                  <a:ext uri="{0D108BD9-81ED-4DB2-BD59-A6C34878D82A}">
                    <a16:rowId xmlns:a16="http://schemas.microsoft.com/office/drawing/2014/main" val="369924213"/>
                  </a:ext>
                </a:extLst>
              </a:tr>
              <a:tr h="4424604">
                <a:tc>
                  <a:txBody>
                    <a:bodyPr/>
                    <a:lstStyle/>
                    <a:p>
                      <a:pPr rtl="1"/>
                      <a:endParaRPr lang="en-US" sz="1800" kern="1200" dirty="0">
                        <a:solidFill>
                          <a:schemeClr val="dk1"/>
                        </a:solidFill>
                        <a:effectLst/>
                        <a:latin typeface="Calibri" panose="020F0502020204030204" pitchFamily="34" charset="0"/>
                        <a:ea typeface="+mn-ea"/>
                        <a:cs typeface="Calibri" panose="020F0502020204030204" pitchFamily="34" charset="0"/>
                      </a:endParaRPr>
                    </a:p>
                    <a:p>
                      <a:pPr rtl="1"/>
                      <a:r>
                        <a:rPr lang="ar-SA" sz="1800" kern="1200" dirty="0">
                          <a:solidFill>
                            <a:schemeClr val="dk1"/>
                          </a:solidFill>
                          <a:effectLst/>
                          <a:latin typeface="Calibri" panose="020F0502020204030204" pitchFamily="34" charset="0"/>
                          <a:ea typeface="+mn-ea"/>
                          <a:cs typeface="Calibri" panose="020F0502020204030204" pitchFamily="34" charset="0"/>
                        </a:rPr>
                        <a:t> </a:t>
                      </a:r>
                      <a:r>
                        <a:rPr lang="ar-JO" sz="1800" kern="1200" dirty="0">
                          <a:solidFill>
                            <a:schemeClr val="dk1"/>
                          </a:solidFill>
                          <a:effectLst/>
                          <a:latin typeface="Calibri" panose="020F0502020204030204" pitchFamily="34" charset="0"/>
                          <a:ea typeface="+mn-ea"/>
                          <a:cs typeface="Calibri" panose="020F0502020204030204" pitchFamily="34" charset="0"/>
                        </a:rPr>
                        <a:t>المكوك الطائر وآلة جني</a:t>
                      </a:r>
                      <a:endParaRPr lang="en-US" sz="1800" kern="1200" dirty="0">
                        <a:solidFill>
                          <a:schemeClr val="dk1"/>
                        </a:solidFill>
                        <a:effectLst/>
                        <a:latin typeface="Calibri" panose="020F0502020204030204" pitchFamily="34" charset="0"/>
                        <a:ea typeface="+mn-ea"/>
                        <a:cs typeface="Calibri" panose="020F0502020204030204" pitchFamily="34" charset="0"/>
                      </a:endParaRPr>
                    </a:p>
                    <a:p>
                      <a:pPr rtl="1"/>
                      <a:r>
                        <a:rPr lang="ar-SA" sz="1800" kern="1200" dirty="0">
                          <a:solidFill>
                            <a:schemeClr val="dk1"/>
                          </a:solidFill>
                          <a:effectLst/>
                          <a:latin typeface="Calibri" panose="020F0502020204030204" pitchFamily="34" charset="0"/>
                          <a:ea typeface="+mn-ea"/>
                          <a:cs typeface="Calibri" panose="020F0502020204030204" pitchFamily="34" charset="0"/>
                        </a:rPr>
                        <a:t> </a:t>
                      </a:r>
                      <a:endParaRPr lang="en-US" sz="1800" kern="1200" dirty="0">
                        <a:solidFill>
                          <a:schemeClr val="dk1"/>
                        </a:solidFill>
                        <a:effectLst/>
                        <a:latin typeface="Calibri" panose="020F0502020204030204" pitchFamily="34" charset="0"/>
                        <a:ea typeface="+mn-ea"/>
                        <a:cs typeface="Calibri" panose="020F0502020204030204" pitchFamily="34" charset="0"/>
                      </a:endParaRPr>
                    </a:p>
                    <a:p>
                      <a:pPr rtl="1"/>
                      <a:r>
                        <a:rPr lang="ar-SA" sz="1800" kern="1200" dirty="0">
                          <a:solidFill>
                            <a:schemeClr val="dk1"/>
                          </a:solidFill>
                          <a:effectLst/>
                          <a:latin typeface="Calibri" panose="020F0502020204030204" pitchFamily="34" charset="0"/>
                          <a:ea typeface="+mn-ea"/>
                          <a:cs typeface="Calibri" panose="020F0502020204030204" pitchFamily="34" charset="0"/>
                        </a:rPr>
                        <a:t> </a:t>
                      </a:r>
                      <a:endParaRPr lang="en-US" sz="1800" kern="1200" dirty="0">
                        <a:solidFill>
                          <a:schemeClr val="dk1"/>
                        </a:solidFill>
                        <a:effectLst/>
                        <a:latin typeface="Calibri" panose="020F0502020204030204" pitchFamily="34" charset="0"/>
                        <a:ea typeface="+mn-ea"/>
                        <a:cs typeface="Calibri" panose="020F0502020204030204" pitchFamily="34" charset="0"/>
                      </a:endParaRPr>
                    </a:p>
                    <a:p>
                      <a:pPr rtl="1"/>
                      <a:endParaRPr lang="ar-JO" dirty="0">
                        <a:latin typeface="Calibri" panose="020F0502020204030204" pitchFamily="34" charset="0"/>
                        <a:cs typeface="Calibri" panose="020F0502020204030204" pitchFamily="34" charset="0"/>
                      </a:endParaRPr>
                    </a:p>
                  </a:txBody>
                  <a:tcPr/>
                </a:tc>
                <a:tc>
                  <a:txBody>
                    <a:bodyPr/>
                    <a:lstStyle/>
                    <a:p>
                      <a:pPr rtl="1"/>
                      <a:r>
                        <a:rPr lang="ar-SA" sz="1800" kern="1200" dirty="0">
                          <a:solidFill>
                            <a:schemeClr val="dk1"/>
                          </a:solidFill>
                          <a:effectLst/>
                          <a:latin typeface="Calibri" panose="020F0502020204030204" pitchFamily="34" charset="0"/>
                          <a:ea typeface="+mn-ea"/>
                          <a:cs typeface="Calibri" panose="020F0502020204030204" pitchFamily="34" charset="0"/>
                        </a:rPr>
                        <a:t>سنه 1774  اخترع المهندس </a:t>
                      </a:r>
                      <a:r>
                        <a:rPr lang="ar-SA" sz="1800" u="sng" kern="1200" dirty="0">
                          <a:solidFill>
                            <a:schemeClr val="dk1"/>
                          </a:solidFill>
                          <a:effectLst/>
                          <a:latin typeface="Calibri" panose="020F0502020204030204" pitchFamily="34" charset="0"/>
                          <a:ea typeface="+mn-ea"/>
                          <a:cs typeface="Calibri" panose="020F0502020204030204" pitchFamily="34" charset="0"/>
                        </a:rPr>
                        <a:t>جيمس واط </a:t>
                      </a:r>
                      <a:r>
                        <a:rPr lang="he-IL" sz="1800" kern="1200" dirty="0">
                          <a:solidFill>
                            <a:schemeClr val="dk1"/>
                          </a:solidFill>
                          <a:effectLst/>
                          <a:latin typeface="Calibri" panose="020F0502020204030204" pitchFamily="34" charset="0"/>
                          <a:ea typeface="+mn-ea"/>
                          <a:cs typeface="Calibri" panose="020F0502020204030204" pitchFamily="34" charset="0"/>
                        </a:rPr>
                        <a:t> </a:t>
                      </a:r>
                      <a:r>
                        <a:rPr lang="ar-SA" sz="1800" kern="1200" dirty="0">
                          <a:solidFill>
                            <a:schemeClr val="dk1"/>
                          </a:solidFill>
                          <a:effectLst/>
                          <a:latin typeface="Calibri" panose="020F0502020204030204" pitchFamily="34" charset="0"/>
                          <a:ea typeface="+mn-ea"/>
                          <a:cs typeface="Calibri" panose="020F0502020204030204" pitchFamily="34" charset="0"/>
                        </a:rPr>
                        <a:t> المحرك البخاري , وهذا الاكتشاف هو الذي دفع الثورة الصناعية للأمام نحو العصر الحاضر , </a:t>
                      </a:r>
                      <a:endParaRPr lang="en-US" sz="1800" kern="1200" dirty="0">
                        <a:solidFill>
                          <a:schemeClr val="dk1"/>
                        </a:solidFill>
                        <a:effectLst/>
                        <a:latin typeface="Calibri" panose="020F0502020204030204" pitchFamily="34" charset="0"/>
                        <a:ea typeface="+mn-ea"/>
                        <a:cs typeface="Calibri" panose="020F0502020204030204" pitchFamily="34" charset="0"/>
                      </a:endParaRPr>
                    </a:p>
                    <a:p>
                      <a:pPr rtl="1"/>
                      <a:r>
                        <a:rPr lang="en-US" sz="1800" kern="1200" dirty="0">
                          <a:solidFill>
                            <a:schemeClr val="dk1"/>
                          </a:solidFill>
                          <a:effectLst/>
                          <a:latin typeface="Calibri" panose="020F0502020204030204" pitchFamily="34" charset="0"/>
                          <a:ea typeface="+mn-ea"/>
                          <a:cs typeface="Calibri" panose="020F0502020204030204" pitchFamily="34" charset="0"/>
                        </a:rPr>
                        <a:t> </a:t>
                      </a:r>
                      <a:r>
                        <a:rPr lang="ar-SA" sz="1800" b="1" kern="1200" dirty="0">
                          <a:solidFill>
                            <a:schemeClr val="dk1"/>
                          </a:solidFill>
                          <a:effectLst/>
                          <a:latin typeface="Calibri" panose="020F0502020204030204" pitchFamily="34" charset="0"/>
                          <a:ea typeface="+mn-ea"/>
                          <a:cs typeface="Calibri" panose="020F0502020204030204" pitchFamily="34" charset="0"/>
                        </a:rPr>
                        <a:t>جيمس وات</a:t>
                      </a:r>
                      <a:endParaRPr lang="ar-JO" dirty="0">
                        <a:latin typeface="Calibri" panose="020F0502020204030204" pitchFamily="34" charset="0"/>
                        <a:cs typeface="Calibri" panose="020F0502020204030204" pitchFamily="34" charset="0"/>
                      </a:endParaRPr>
                    </a:p>
                  </a:txBody>
                  <a:tcPr/>
                </a:tc>
                <a:tc>
                  <a:txBody>
                    <a:bodyPr/>
                    <a:lstStyle/>
                    <a:p>
                      <a:pPr rtl="1"/>
                      <a:r>
                        <a:rPr lang="ar-JO" dirty="0">
                          <a:latin typeface="Calibri" panose="020F0502020204030204" pitchFamily="34" charset="0"/>
                          <a:cs typeface="Calibri" panose="020F0502020204030204" pitchFamily="34" charset="0"/>
                        </a:rPr>
                        <a:t>جورج </a:t>
                      </a:r>
                      <a:r>
                        <a:rPr lang="ar-JO" dirty="0" err="1">
                          <a:latin typeface="Calibri" panose="020F0502020204030204" pitchFamily="34" charset="0"/>
                          <a:cs typeface="Calibri" panose="020F0502020204030204" pitchFamily="34" charset="0"/>
                        </a:rPr>
                        <a:t>ستيفنس</a:t>
                      </a:r>
                      <a:r>
                        <a:rPr lang="ar-JO"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أ</a:t>
                      </a:r>
                      <a:r>
                        <a:rPr lang="ar-JO" dirty="0">
                          <a:latin typeface="Calibri" panose="020F0502020204030204" pitchFamily="34" charset="0"/>
                          <a:cs typeface="Calibri" panose="020F0502020204030204" pitchFamily="34" charset="0"/>
                        </a:rPr>
                        <a:t>ول مخترع </a:t>
                      </a:r>
                      <a:r>
                        <a:rPr lang="ar-SA" dirty="0" err="1">
                          <a:latin typeface="Calibri" panose="020F0502020204030204" pitchFamily="34" charset="0"/>
                          <a:cs typeface="Calibri" panose="020F0502020204030204" pitchFamily="34" charset="0"/>
                        </a:rPr>
                        <a:t>لل</a:t>
                      </a:r>
                      <a:r>
                        <a:rPr lang="ar-JO" dirty="0">
                          <a:latin typeface="Calibri" panose="020F0502020204030204" pitchFamily="34" charset="0"/>
                          <a:cs typeface="Calibri" panose="020F0502020204030204" pitchFamily="34" charset="0"/>
                        </a:rPr>
                        <a:t>قاطرة البخارية سنة 1814</a:t>
                      </a:r>
                    </a:p>
                    <a:p>
                      <a:pPr rtl="1"/>
                      <a:r>
                        <a:rPr lang="ar-JO" dirty="0">
                          <a:latin typeface="Calibri" panose="020F0502020204030204" pitchFamily="34" charset="0"/>
                          <a:cs typeface="Calibri" panose="020F0502020204030204" pitchFamily="34" charset="0"/>
                        </a:rPr>
                        <a:t>جريدة تايمس احتفلت سنة 1814 باستخدام </a:t>
                      </a:r>
                      <a:r>
                        <a:rPr lang="ar-SA" dirty="0">
                          <a:latin typeface="Calibri" panose="020F0502020204030204" pitchFamily="34" charset="0"/>
                          <a:cs typeface="Calibri" panose="020F0502020204030204" pitchFamily="34" charset="0"/>
                        </a:rPr>
                        <a:t>أ</a:t>
                      </a:r>
                      <a:r>
                        <a:rPr lang="ar-JO" dirty="0">
                          <a:latin typeface="Calibri" panose="020F0502020204030204" pitchFamily="34" charset="0"/>
                          <a:cs typeface="Calibri" panose="020F0502020204030204" pitchFamily="34" charset="0"/>
                        </a:rPr>
                        <a:t>ول م</a:t>
                      </a:r>
                      <a:r>
                        <a:rPr lang="ar-SA" dirty="0">
                          <a:latin typeface="Calibri" panose="020F0502020204030204" pitchFamily="34" charset="0"/>
                          <a:cs typeface="Calibri" panose="020F0502020204030204" pitchFamily="34" charset="0"/>
                        </a:rPr>
                        <a:t>ا</a:t>
                      </a:r>
                      <a:r>
                        <a:rPr lang="ar-JO" dirty="0">
                          <a:latin typeface="Calibri" panose="020F0502020204030204" pitchFamily="34" charset="0"/>
                          <a:cs typeface="Calibri" panose="020F0502020204030204" pitchFamily="34" charset="0"/>
                        </a:rPr>
                        <a:t>كنة تطبع 1000 نسخة في الساعة </a:t>
                      </a:r>
                    </a:p>
                  </a:txBody>
                  <a:tcPr/>
                </a:tc>
                <a:extLst>
                  <a:ext uri="{0D108BD9-81ED-4DB2-BD59-A6C34878D82A}">
                    <a16:rowId xmlns:a16="http://schemas.microsoft.com/office/drawing/2014/main" val="4186908463"/>
                  </a:ext>
                </a:extLst>
              </a:tr>
            </a:tbl>
          </a:graphicData>
        </a:graphic>
      </p:graphicFrame>
      <p:pic>
        <p:nvPicPr>
          <p:cNvPr id="6" name="תמונה 5">
            <a:extLst>
              <a:ext uri="{FF2B5EF4-FFF2-40B4-BE49-F238E27FC236}">
                <a16:creationId xmlns:a16="http://schemas.microsoft.com/office/drawing/2014/main" id="{03121C82-DC8E-49AB-992B-0C5B9B2AAC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98082" y="2527849"/>
            <a:ext cx="1688465" cy="1597025"/>
          </a:xfrm>
          <a:prstGeom prst="rect">
            <a:avLst/>
          </a:prstGeom>
          <a:noFill/>
        </p:spPr>
      </p:pic>
      <p:pic>
        <p:nvPicPr>
          <p:cNvPr id="3" name="תמונה 2">
            <a:extLst>
              <a:ext uri="{FF2B5EF4-FFF2-40B4-BE49-F238E27FC236}">
                <a16:creationId xmlns:a16="http://schemas.microsoft.com/office/drawing/2014/main" id="{94EEC749-71E3-44FE-8591-BBDCDBB35827}"/>
              </a:ext>
            </a:extLst>
          </p:cNvPr>
          <p:cNvPicPr>
            <a:picLocks noChangeAspect="1"/>
          </p:cNvPicPr>
          <p:nvPr/>
        </p:nvPicPr>
        <p:blipFill>
          <a:blip r:embed="rId3"/>
          <a:stretch>
            <a:fillRect/>
          </a:stretch>
        </p:blipFill>
        <p:spPr>
          <a:xfrm>
            <a:off x="5683527" y="4181278"/>
            <a:ext cx="1717574" cy="1274762"/>
          </a:xfrm>
          <a:prstGeom prst="rect">
            <a:avLst/>
          </a:prstGeom>
        </p:spPr>
      </p:pic>
      <p:pic>
        <p:nvPicPr>
          <p:cNvPr id="5" name="תמונה 4">
            <a:extLst>
              <a:ext uri="{FF2B5EF4-FFF2-40B4-BE49-F238E27FC236}">
                <a16:creationId xmlns:a16="http://schemas.microsoft.com/office/drawing/2014/main" id="{BD5C4BFD-6213-451E-BCDC-511E978BD128}"/>
              </a:ext>
            </a:extLst>
          </p:cNvPr>
          <p:cNvPicPr>
            <a:picLocks noChangeAspect="1"/>
          </p:cNvPicPr>
          <p:nvPr/>
        </p:nvPicPr>
        <p:blipFill>
          <a:blip r:embed="rId4"/>
          <a:stretch>
            <a:fillRect/>
          </a:stretch>
        </p:blipFill>
        <p:spPr>
          <a:xfrm>
            <a:off x="8724065" y="3847380"/>
            <a:ext cx="2388348" cy="1888966"/>
          </a:xfrm>
          <a:prstGeom prst="rect">
            <a:avLst/>
          </a:prstGeom>
        </p:spPr>
      </p:pic>
      <p:pic>
        <p:nvPicPr>
          <p:cNvPr id="7" name="תמונה 6">
            <a:extLst>
              <a:ext uri="{FF2B5EF4-FFF2-40B4-BE49-F238E27FC236}">
                <a16:creationId xmlns:a16="http://schemas.microsoft.com/office/drawing/2014/main" id="{41FDD730-5BA0-429E-8A9F-133D2BCA0339}"/>
              </a:ext>
            </a:extLst>
          </p:cNvPr>
          <p:cNvPicPr>
            <a:picLocks noChangeAspect="1"/>
          </p:cNvPicPr>
          <p:nvPr/>
        </p:nvPicPr>
        <p:blipFill>
          <a:blip r:embed="rId5"/>
          <a:stretch>
            <a:fillRect/>
          </a:stretch>
        </p:blipFill>
        <p:spPr>
          <a:xfrm>
            <a:off x="8887353" y="2132078"/>
            <a:ext cx="2192405" cy="1647626"/>
          </a:xfrm>
          <a:prstGeom prst="rect">
            <a:avLst/>
          </a:prstGeom>
        </p:spPr>
      </p:pic>
      <p:pic>
        <p:nvPicPr>
          <p:cNvPr id="8" name="תמונה 7">
            <a:extLst>
              <a:ext uri="{FF2B5EF4-FFF2-40B4-BE49-F238E27FC236}">
                <a16:creationId xmlns:a16="http://schemas.microsoft.com/office/drawing/2014/main" id="{467FAC25-79B9-46E4-96A3-3B88D615C8DE}"/>
              </a:ext>
            </a:extLst>
          </p:cNvPr>
          <p:cNvPicPr>
            <a:picLocks noChangeAspect="1"/>
          </p:cNvPicPr>
          <p:nvPr/>
        </p:nvPicPr>
        <p:blipFill>
          <a:blip r:embed="rId6"/>
          <a:stretch>
            <a:fillRect/>
          </a:stretch>
        </p:blipFill>
        <p:spPr>
          <a:xfrm>
            <a:off x="595690" y="2637321"/>
            <a:ext cx="1966548" cy="2818719"/>
          </a:xfrm>
          <a:prstGeom prst="rect">
            <a:avLst/>
          </a:prstGeom>
        </p:spPr>
      </p:pic>
      <p:pic>
        <p:nvPicPr>
          <p:cNvPr id="9" name="תמונה 8">
            <a:extLst>
              <a:ext uri="{FF2B5EF4-FFF2-40B4-BE49-F238E27FC236}">
                <a16:creationId xmlns:a16="http://schemas.microsoft.com/office/drawing/2014/main" id="{12CC1A43-FCAC-4B05-8143-AA131E2939B3}"/>
              </a:ext>
            </a:extLst>
          </p:cNvPr>
          <p:cNvPicPr>
            <a:picLocks noChangeAspect="1"/>
          </p:cNvPicPr>
          <p:nvPr/>
        </p:nvPicPr>
        <p:blipFill>
          <a:blip r:embed="rId7"/>
          <a:stretch>
            <a:fillRect/>
          </a:stretch>
        </p:blipFill>
        <p:spPr>
          <a:xfrm>
            <a:off x="2606783" y="3760590"/>
            <a:ext cx="2151276" cy="1695450"/>
          </a:xfrm>
          <a:prstGeom prst="rect">
            <a:avLst/>
          </a:prstGeom>
        </p:spPr>
      </p:pic>
    </p:spTree>
    <p:extLst>
      <p:ext uri="{BB962C8B-B14F-4D97-AF65-F5344CB8AC3E}">
        <p14:creationId xmlns:p14="http://schemas.microsoft.com/office/powerpoint/2010/main" val="155035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44ACF7-0359-4D26-8A90-0586759FD7B2}"/>
              </a:ext>
            </a:extLst>
          </p:cNvPr>
          <p:cNvSpPr>
            <a:spLocks noGrp="1"/>
          </p:cNvSpPr>
          <p:nvPr>
            <p:ph type="ctrTitle"/>
          </p:nvPr>
        </p:nvSpPr>
        <p:spPr>
          <a:xfrm>
            <a:off x="551145" y="334188"/>
            <a:ext cx="10872592" cy="1073150"/>
          </a:xfrm>
        </p:spPr>
        <p:txBody>
          <a:bodyPr/>
          <a:lstStyle/>
          <a:p>
            <a:r>
              <a:rPr lang="ar-JO" sz="4000" dirty="0">
                <a:latin typeface="Calibri" panose="020F0502020204030204" pitchFamily="34" charset="0"/>
                <a:cs typeface="Calibri" panose="020F0502020204030204" pitchFamily="34" charset="0"/>
              </a:rPr>
              <a:t>الثورة الصناعية في دورها المتقدم 1830-1870 </a:t>
            </a:r>
          </a:p>
        </p:txBody>
      </p:sp>
      <p:sp>
        <p:nvSpPr>
          <p:cNvPr id="4" name="ענן 3">
            <a:extLst>
              <a:ext uri="{FF2B5EF4-FFF2-40B4-BE49-F238E27FC236}">
                <a16:creationId xmlns:a16="http://schemas.microsoft.com/office/drawing/2014/main" id="{1A4FCCB7-378E-4D19-A8FE-BCC777E7333B}"/>
              </a:ext>
            </a:extLst>
          </p:cNvPr>
          <p:cNvSpPr/>
          <p:nvPr/>
        </p:nvSpPr>
        <p:spPr>
          <a:xfrm>
            <a:off x="6596744" y="1265824"/>
            <a:ext cx="5251536" cy="376337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r>
              <a:rPr lang="ar-JO" sz="2400" dirty="0">
                <a:latin typeface="Calibri" panose="020F0502020204030204" pitchFamily="34" charset="0"/>
                <a:cs typeface="Calibri" panose="020F0502020204030204" pitchFamily="34" charset="0"/>
              </a:rPr>
              <a:t>لقد ساعد تطور الهندسة إلى ظهور المهندسين المحترفين من أبرز مظاهر ذلك التقدم اختراع طرق مستحدثة لتنقية الحديد من الشوائب ولصناعة الحديد الصلب مما أدى إلى توسع السكك الحديدية البخارية وتطور السفن البخارية. </a:t>
            </a:r>
          </a:p>
        </p:txBody>
      </p:sp>
      <p:sp>
        <p:nvSpPr>
          <p:cNvPr id="7" name="ענן 6">
            <a:extLst>
              <a:ext uri="{FF2B5EF4-FFF2-40B4-BE49-F238E27FC236}">
                <a16:creationId xmlns:a16="http://schemas.microsoft.com/office/drawing/2014/main" id="{139427B7-40B0-4325-BCF2-2F239642D85C}"/>
              </a:ext>
            </a:extLst>
          </p:cNvPr>
          <p:cNvSpPr/>
          <p:nvPr/>
        </p:nvSpPr>
        <p:spPr>
          <a:xfrm>
            <a:off x="1382487" y="1774371"/>
            <a:ext cx="4441370" cy="3178629"/>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r>
              <a:rPr lang="ar-JO" dirty="0">
                <a:latin typeface="Calibri" panose="020F0502020204030204" pitchFamily="34" charset="0"/>
                <a:cs typeface="Calibri" panose="020F0502020204030204" pitchFamily="34" charset="0"/>
              </a:rPr>
              <a:t>كما نشأت صناعاتٌ جديدةٌ مثل صناعة تعليب الأغذية وحفظها, استخدام غاز الاس</a:t>
            </a:r>
          </a:p>
          <a:p>
            <a:r>
              <a:rPr lang="ar-JO" dirty="0" err="1">
                <a:latin typeface="Calibri" panose="020F0502020204030204" pitchFamily="34" charset="0"/>
                <a:cs typeface="Calibri" panose="020F0502020204030204" pitchFamily="34" charset="0"/>
              </a:rPr>
              <a:t>تصباح</a:t>
            </a:r>
            <a:r>
              <a:rPr lang="ar-JO" dirty="0">
                <a:latin typeface="Calibri" panose="020F0502020204030204" pitchFamily="34" charset="0"/>
                <a:cs typeface="Calibri" panose="020F0502020204030204" pitchFamily="34" charset="0"/>
              </a:rPr>
              <a:t> في الإضاءة والتسخين, صناعة المطاط والبترول.</a:t>
            </a:r>
          </a:p>
        </p:txBody>
      </p:sp>
    </p:spTree>
    <p:extLst>
      <p:ext uri="{BB962C8B-B14F-4D97-AF65-F5344CB8AC3E}">
        <p14:creationId xmlns:p14="http://schemas.microsoft.com/office/powerpoint/2010/main" val="45640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8D21E6-E16E-4DB6-AA89-9CDECEF9774B}"/>
              </a:ext>
            </a:extLst>
          </p:cNvPr>
          <p:cNvSpPr>
            <a:spLocks noGrp="1"/>
          </p:cNvSpPr>
          <p:nvPr>
            <p:ph type="ctrTitle"/>
          </p:nvPr>
        </p:nvSpPr>
        <p:spPr>
          <a:xfrm>
            <a:off x="551145" y="334188"/>
            <a:ext cx="10872592" cy="928555"/>
          </a:xfrm>
        </p:spPr>
        <p:txBody>
          <a:bodyPr/>
          <a:lstStyle/>
          <a:p>
            <a:r>
              <a:rPr lang="ar-JO" sz="4000" dirty="0">
                <a:latin typeface="Calibri" panose="020F0502020204030204" pitchFamily="34" charset="0"/>
                <a:cs typeface="Calibri" panose="020F0502020204030204" pitchFamily="34" charset="0"/>
              </a:rPr>
              <a:t>التقدم الزراعي</a:t>
            </a:r>
          </a:p>
        </p:txBody>
      </p:sp>
      <p:sp>
        <p:nvSpPr>
          <p:cNvPr id="5" name="מלבן: מסגרת משופעת 4">
            <a:extLst>
              <a:ext uri="{FF2B5EF4-FFF2-40B4-BE49-F238E27FC236}">
                <a16:creationId xmlns:a16="http://schemas.microsoft.com/office/drawing/2014/main" id="{39F3E9F4-1936-4DE2-A2F5-223B2979B730}"/>
              </a:ext>
            </a:extLst>
          </p:cNvPr>
          <p:cNvSpPr/>
          <p:nvPr/>
        </p:nvSpPr>
        <p:spPr>
          <a:xfrm>
            <a:off x="5279571" y="1883229"/>
            <a:ext cx="5889172" cy="379911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JO" sz="2400" dirty="0">
                <a:latin typeface="Calibri" panose="020F0502020204030204" pitchFamily="34" charset="0"/>
                <a:cs typeface="Calibri" panose="020F0502020204030204" pitchFamily="34" charset="0"/>
              </a:rPr>
              <a:t>من أهم المظاهر للثورة الصناعية- ارتباط التقدم الزراعي بالثورة الصناعية هو استعمال المكنات في الزراعة, تصنيع الزراعة مثل تعليب المواد الغذائية وحفظها, إمكانية نقل المنتوجات الزراعية إلى أماكن بعيدة بكميات كبيرة وبسرعة. بالإضافة إلى مواضيع العلوم والهندسة الكيميائية وتطور الزراعة. </a:t>
            </a:r>
          </a:p>
        </p:txBody>
      </p:sp>
      <p:pic>
        <p:nvPicPr>
          <p:cNvPr id="1026" name="Picture 2">
            <a:extLst>
              <a:ext uri="{FF2B5EF4-FFF2-40B4-BE49-F238E27FC236}">
                <a16:creationId xmlns:a16="http://schemas.microsoft.com/office/drawing/2014/main" id="{5F9B7690-AFFB-48C3-8C08-E5235FA32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9" y="1687286"/>
            <a:ext cx="324160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D61CE3-2FB8-47D4-991C-30F2634C1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53" y="3782786"/>
            <a:ext cx="3241603"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49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2082E6-CFE1-49CE-98F6-F252B9C308AC}"/>
              </a:ext>
            </a:extLst>
          </p:cNvPr>
          <p:cNvSpPr>
            <a:spLocks noGrp="1"/>
          </p:cNvSpPr>
          <p:nvPr>
            <p:ph type="ctrTitle"/>
          </p:nvPr>
        </p:nvSpPr>
        <p:spPr>
          <a:xfrm>
            <a:off x="551145" y="334188"/>
            <a:ext cx="10872592" cy="1222469"/>
          </a:xfrm>
        </p:spPr>
        <p:txBody>
          <a:bodyPr/>
          <a:lstStyle/>
          <a:p>
            <a:r>
              <a:rPr lang="ar-JO" sz="4000">
                <a:latin typeface="Calibri" panose="020F0502020204030204" pitchFamily="34" charset="0"/>
                <a:cs typeface="Calibri" panose="020F0502020204030204" pitchFamily="34" charset="0"/>
              </a:rPr>
              <a:t>الرأسمالية الصناعية </a:t>
            </a:r>
            <a:endParaRPr lang="ar-JO" sz="4000" dirty="0">
              <a:latin typeface="Calibri" panose="020F0502020204030204" pitchFamily="34" charset="0"/>
              <a:cs typeface="Calibri" panose="020F0502020204030204" pitchFamily="34" charset="0"/>
            </a:endParaRPr>
          </a:p>
        </p:txBody>
      </p:sp>
      <p:sp>
        <p:nvSpPr>
          <p:cNvPr id="5" name="מלבן: פינות מעוגלות 4">
            <a:extLst>
              <a:ext uri="{FF2B5EF4-FFF2-40B4-BE49-F238E27FC236}">
                <a16:creationId xmlns:a16="http://schemas.microsoft.com/office/drawing/2014/main" id="{93E355F3-13EE-4A18-A6C0-624BCD1BDDE2}"/>
              </a:ext>
            </a:extLst>
          </p:cNvPr>
          <p:cNvSpPr/>
          <p:nvPr/>
        </p:nvSpPr>
        <p:spPr>
          <a:xfrm>
            <a:off x="5192485" y="1796143"/>
            <a:ext cx="5736772" cy="2786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JO" sz="2400" dirty="0">
                <a:latin typeface="Calibri" panose="020F0502020204030204" pitchFamily="34" charset="0"/>
                <a:cs typeface="Calibri" panose="020F0502020204030204" pitchFamily="34" charset="0"/>
              </a:rPr>
              <a:t>أصحاب الطبقة الرأسمالية هم من النبلاء وأبناء الطبقة الوسطى البارزين, ولكن إلى جانب هؤلاء برز أصحاب رؤوس أموال من نوع أخر رجال عصاميون نهضوا من الطبقات الدنيا, نجحوا في إنشاء المصانع وأصبحوا أغنياء </a:t>
            </a:r>
          </a:p>
        </p:txBody>
      </p:sp>
      <p:pic>
        <p:nvPicPr>
          <p:cNvPr id="2050" name="Picture 2">
            <a:extLst>
              <a:ext uri="{FF2B5EF4-FFF2-40B4-BE49-F238E27FC236}">
                <a16:creationId xmlns:a16="http://schemas.microsoft.com/office/drawing/2014/main" id="{09CE58CE-8380-4745-9C07-56C6CFF33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5" y="590210"/>
            <a:ext cx="2613933" cy="21723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2251D3A-8A6F-4C5A-89BE-D41919409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047" y="3018612"/>
            <a:ext cx="3013982" cy="338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7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113" y="3743867"/>
            <a:ext cx="9613777" cy="1415378"/>
          </a:xfrm>
        </p:spPr>
        <p:txBody>
          <a:bodyPr vert="horz" wrap="none" lIns="36000" tIns="36000" rIns="36000" bIns="36000" rtlCol="1" anchor="ctr">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3083" y="2661336"/>
            <a:ext cx="9645837" cy="743656"/>
          </a:xfrm>
          <a:prstGeom prst="rect">
            <a:avLst/>
          </a:prstGeom>
        </p:spPr>
        <p:txBody>
          <a:bodyPr wrap="none" lIns="36000" tIns="36000" rIns="36000" bIns="36000">
            <a:spAutoFit/>
          </a:bodyPr>
          <a:lstStyle/>
          <a:p>
            <a:pPr algn="ctr">
              <a:lnSpc>
                <a:spcPct val="150000"/>
              </a:lnSpc>
              <a:defRPr/>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30614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EF1C8616-ED1C-4B49-9881-F86358946F84}"/>
              </a:ext>
            </a:extLst>
          </p:cNvPr>
          <p:cNvSpPr/>
          <p:nvPr/>
        </p:nvSpPr>
        <p:spPr>
          <a:xfrm>
            <a:off x="1155733" y="2269260"/>
            <a:ext cx="8153041" cy="61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2400" b="1" dirty="0">
              <a:solidFill>
                <a:schemeClr val="tx1"/>
              </a:solidFill>
              <a:latin typeface="Arial" panose="020B0604020202020204" pitchFamily="34" charset="0"/>
              <a:cs typeface="Arial" panose="020B0604020202020204" pitchFamily="34" charset="0"/>
            </a:endParaRPr>
          </a:p>
        </p:txBody>
      </p:sp>
      <p:sp>
        <p:nvSpPr>
          <p:cNvPr id="8" name="מלבן 7">
            <a:extLst>
              <a:ext uri="{FF2B5EF4-FFF2-40B4-BE49-F238E27FC236}">
                <a16:creationId xmlns:a16="http://schemas.microsoft.com/office/drawing/2014/main" id="{0DB976DC-A9FD-47D6-8FAE-479C10DB06F1}"/>
              </a:ext>
            </a:extLst>
          </p:cNvPr>
          <p:cNvSpPr/>
          <p:nvPr/>
        </p:nvSpPr>
        <p:spPr>
          <a:xfrm>
            <a:off x="3219648" y="3907219"/>
            <a:ext cx="6089126" cy="61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he-IL" sz="2400" b="1" dirty="0">
              <a:solidFill>
                <a:schemeClr val="tx1"/>
              </a:solidFill>
              <a:latin typeface="Arial" panose="020B0604020202020204" pitchFamily="34" charset="0"/>
              <a:cs typeface="Arial" panose="020B0604020202020204" pitchFamily="34" charset="0"/>
            </a:endParaRPr>
          </a:p>
        </p:txBody>
      </p:sp>
      <p:sp>
        <p:nvSpPr>
          <p:cNvPr id="9" name="מלבן 8">
            <a:extLst>
              <a:ext uri="{FF2B5EF4-FFF2-40B4-BE49-F238E27FC236}">
                <a16:creationId xmlns:a16="http://schemas.microsoft.com/office/drawing/2014/main" id="{0FB9A2B9-9747-491D-B440-69B001158383}"/>
              </a:ext>
            </a:extLst>
          </p:cNvPr>
          <p:cNvSpPr/>
          <p:nvPr/>
        </p:nvSpPr>
        <p:spPr>
          <a:xfrm>
            <a:off x="516000" y="860072"/>
            <a:ext cx="11160000" cy="41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ar-SA" sz="4000" b="1" dirty="0">
                <a:solidFill>
                  <a:schemeClr val="tx1"/>
                </a:solidFill>
                <a:latin typeface="Calibri" panose="020F0502020204030204" pitchFamily="34" charset="0"/>
                <a:cs typeface="Calibri" panose="020F0502020204030204" pitchFamily="34" charset="0"/>
              </a:rPr>
              <a:t>عنوان اللّقاء</a:t>
            </a:r>
            <a:r>
              <a:rPr lang="ar-JO" sz="4000" b="1" dirty="0">
                <a:solidFill>
                  <a:schemeClr val="tx1"/>
                </a:solidFill>
                <a:latin typeface="Calibri" panose="020F0502020204030204" pitchFamily="34" charset="0"/>
                <a:cs typeface="Calibri" panose="020F0502020204030204" pitchFamily="34" charset="0"/>
              </a:rPr>
              <a:t>-</a:t>
            </a:r>
            <a:r>
              <a:rPr lang="ar-SA" sz="4000" b="1" dirty="0">
                <a:solidFill>
                  <a:schemeClr val="tx1"/>
                </a:solidFill>
                <a:latin typeface="Calibri" panose="020F0502020204030204" pitchFamily="34" charset="0"/>
                <a:cs typeface="Calibri" panose="020F0502020204030204" pitchFamily="34" charset="0"/>
              </a:rPr>
              <a:t> </a:t>
            </a:r>
            <a:r>
              <a:rPr lang="ar-EG" sz="4000" b="1" dirty="0">
                <a:solidFill>
                  <a:schemeClr val="tx1"/>
                </a:solidFill>
                <a:latin typeface="Calibri" panose="020F0502020204030204" pitchFamily="34" charset="0"/>
                <a:cs typeface="Calibri" panose="020F0502020204030204" pitchFamily="34" charset="0"/>
              </a:rPr>
              <a:t>ا</a:t>
            </a:r>
            <a:r>
              <a:rPr lang="ar-JO" sz="4000" b="1" dirty="0">
                <a:solidFill>
                  <a:schemeClr val="tx1"/>
                </a:solidFill>
                <a:latin typeface="Calibri" panose="020F0502020204030204" pitchFamily="34" charset="0"/>
                <a:cs typeface="Calibri" panose="020F0502020204030204" pitchFamily="34" charset="0"/>
              </a:rPr>
              <a:t>لثورة الصناعية في القرن الثامن عشر</a:t>
            </a:r>
          </a:p>
          <a:p>
            <a:pPr algn="ctr"/>
            <a:r>
              <a:rPr lang="he-IL" sz="4000" b="1" dirty="0">
                <a:solidFill>
                  <a:schemeClr val="tx1"/>
                </a:solidFill>
                <a:latin typeface="Calibri" panose="020F0502020204030204" pitchFamily="34" charset="0"/>
                <a:cs typeface="Calibri" panose="020F0502020204030204" pitchFamily="34" charset="0"/>
              </a:rPr>
              <a:t>המהפכה התעשייתית במאה ה-18</a:t>
            </a:r>
            <a:endParaRPr lang="ar-SA" sz="4000" b="1" dirty="0">
              <a:solidFill>
                <a:schemeClr val="tx1"/>
              </a:solidFill>
              <a:latin typeface="Calibri" panose="020F0502020204030204" pitchFamily="34" charset="0"/>
              <a:cs typeface="Calibri" panose="020F0502020204030204" pitchFamily="34" charset="0"/>
            </a:endParaRPr>
          </a:p>
          <a:p>
            <a:pPr algn="ctr"/>
            <a:endParaRPr lang="ar-SA" sz="2000" b="1" dirty="0">
              <a:solidFill>
                <a:srgbClr val="192A72"/>
              </a:solidFill>
              <a:latin typeface="Calibri" panose="020F0502020204030204" pitchFamily="34" charset="0"/>
              <a:cs typeface="Calibri" panose="020F0502020204030204" pitchFamily="34" charset="0"/>
            </a:endParaRPr>
          </a:p>
          <a:p>
            <a:pPr algn="ctr"/>
            <a:r>
              <a:rPr lang="ar-SA" sz="2800" b="1" dirty="0">
                <a:solidFill>
                  <a:srgbClr val="192A72"/>
                </a:solidFill>
                <a:latin typeface="Calibri" panose="020F0502020204030204" pitchFamily="34" charset="0"/>
                <a:cs typeface="Calibri" panose="020F0502020204030204" pitchFamily="34" charset="0"/>
              </a:rPr>
              <a:t>مقدّم</a:t>
            </a:r>
            <a:r>
              <a:rPr lang="ar-JO" sz="2800" b="1" dirty="0">
                <a:solidFill>
                  <a:srgbClr val="192A72"/>
                </a:solidFill>
                <a:latin typeface="Calibri" panose="020F0502020204030204" pitchFamily="34" charset="0"/>
                <a:cs typeface="Calibri" panose="020F0502020204030204" pitchFamily="34" charset="0"/>
              </a:rPr>
              <a:t>ة</a:t>
            </a:r>
            <a:r>
              <a:rPr lang="ar-SA" sz="2800" b="1" dirty="0">
                <a:solidFill>
                  <a:srgbClr val="192A72"/>
                </a:solidFill>
                <a:latin typeface="Calibri" panose="020F0502020204030204" pitchFamily="34" charset="0"/>
                <a:cs typeface="Calibri" panose="020F0502020204030204" pitchFamily="34" charset="0"/>
              </a:rPr>
              <a:t> اللّقاء</a:t>
            </a:r>
            <a:r>
              <a:rPr lang="he-IL" sz="2800" b="1" dirty="0">
                <a:solidFill>
                  <a:srgbClr val="192A72"/>
                </a:solidFill>
                <a:latin typeface="Calibri" panose="020F0502020204030204" pitchFamily="34" charset="0"/>
                <a:cs typeface="Calibri" panose="020F0502020204030204" pitchFamily="34" charset="0"/>
              </a:rPr>
              <a:t>- חלק א'</a:t>
            </a:r>
            <a:endParaRPr lang="ar-SA" sz="2800" b="1" dirty="0">
              <a:solidFill>
                <a:srgbClr val="192A72"/>
              </a:solidFill>
              <a:latin typeface="Calibri" panose="020F0502020204030204" pitchFamily="34" charset="0"/>
              <a:cs typeface="Calibri" panose="020F0502020204030204" pitchFamily="34" charset="0"/>
            </a:endParaRPr>
          </a:p>
          <a:p>
            <a:pPr algn="ctr"/>
            <a:r>
              <a:rPr lang="ar-JO" sz="2800" b="1" dirty="0">
                <a:solidFill>
                  <a:srgbClr val="192A72"/>
                </a:solidFill>
                <a:latin typeface="Calibri" panose="020F0502020204030204" pitchFamily="34" charset="0"/>
                <a:cs typeface="Calibri" panose="020F0502020204030204" pitchFamily="34" charset="0"/>
              </a:rPr>
              <a:t>علا خير</a:t>
            </a:r>
          </a:p>
          <a:p>
            <a:pPr algn="ctr"/>
            <a:r>
              <a:rPr lang="ar-JO" sz="2800" b="1" dirty="0">
                <a:solidFill>
                  <a:srgbClr val="192A72"/>
                </a:solidFill>
                <a:latin typeface="Calibri" panose="020F0502020204030204" pitchFamily="34" charset="0"/>
                <a:cs typeface="Calibri" panose="020F0502020204030204" pitchFamily="34" charset="0"/>
              </a:rPr>
              <a:t>مرشدة التاريخ في الوسط الدرزي  </a:t>
            </a:r>
            <a:endParaRPr lang="ar-SA" sz="2800" b="1" dirty="0">
              <a:solidFill>
                <a:srgbClr val="192A72"/>
              </a:solidFill>
              <a:latin typeface="Calibri" panose="020F0502020204030204" pitchFamily="34" charset="0"/>
              <a:cs typeface="Calibri" panose="020F0502020204030204" pitchFamily="34" charset="0"/>
            </a:endParaRPr>
          </a:p>
          <a:p>
            <a:pPr algn="ctr"/>
            <a:r>
              <a:rPr lang="ar-SA" sz="2800" b="1" dirty="0">
                <a:solidFill>
                  <a:srgbClr val="192A72"/>
                </a:solidFill>
                <a:latin typeface="Calibri" panose="020F0502020204030204" pitchFamily="34" charset="0"/>
                <a:cs typeface="Calibri" panose="020F0502020204030204" pitchFamily="34" charset="0"/>
              </a:rPr>
              <a:t>معلّم</a:t>
            </a:r>
            <a:r>
              <a:rPr lang="ar-JO" sz="2800" b="1" dirty="0">
                <a:solidFill>
                  <a:srgbClr val="192A72"/>
                </a:solidFill>
                <a:latin typeface="Calibri" panose="020F0502020204030204" pitchFamily="34" charset="0"/>
                <a:cs typeface="Calibri" panose="020F0502020204030204" pitchFamily="34" charset="0"/>
              </a:rPr>
              <a:t>ة</a:t>
            </a:r>
            <a:r>
              <a:rPr lang="ar-SA" sz="2800" b="1" dirty="0">
                <a:solidFill>
                  <a:srgbClr val="192A72"/>
                </a:solidFill>
                <a:latin typeface="Calibri" panose="020F0502020204030204" pitchFamily="34" charset="0"/>
                <a:cs typeface="Calibri" panose="020F0502020204030204" pitchFamily="34" charset="0"/>
              </a:rPr>
              <a:t> </a:t>
            </a:r>
            <a:r>
              <a:rPr lang="ar-EG" sz="2800" b="1" dirty="0">
                <a:solidFill>
                  <a:srgbClr val="192A72"/>
                </a:solidFill>
                <a:latin typeface="Calibri" panose="020F0502020204030204" pitchFamily="34" charset="0"/>
                <a:cs typeface="Calibri" panose="020F0502020204030204" pitchFamily="34" charset="0"/>
              </a:rPr>
              <a:t>موضوع التاريخ في المدرسة ال</a:t>
            </a:r>
            <a:r>
              <a:rPr lang="ar-JO" sz="2800" b="1" dirty="0">
                <a:solidFill>
                  <a:srgbClr val="192A72"/>
                </a:solidFill>
                <a:latin typeface="Calibri" panose="020F0502020204030204" pitchFamily="34" charset="0"/>
                <a:cs typeface="Calibri" panose="020F0502020204030204" pitchFamily="34" charset="0"/>
              </a:rPr>
              <a:t>اعدادية ب في </a:t>
            </a:r>
            <a:r>
              <a:rPr lang="ar-JO" sz="2800" b="1" dirty="0" err="1">
                <a:solidFill>
                  <a:srgbClr val="192A72"/>
                </a:solidFill>
                <a:latin typeface="Calibri" panose="020F0502020204030204" pitchFamily="34" charset="0"/>
                <a:cs typeface="Calibri" panose="020F0502020204030204" pitchFamily="34" charset="0"/>
              </a:rPr>
              <a:t>أبوسنان</a:t>
            </a:r>
            <a:endParaRPr lang="ar-JO" sz="2800" b="1" dirty="0">
              <a:solidFill>
                <a:srgbClr val="192A72"/>
              </a:solidFill>
              <a:latin typeface="Calibri" panose="020F0502020204030204" pitchFamily="34" charset="0"/>
              <a:cs typeface="Calibri" panose="020F0502020204030204" pitchFamily="34" charset="0"/>
            </a:endParaRPr>
          </a:p>
          <a:p>
            <a:pPr algn="ctr"/>
            <a:r>
              <a:rPr lang="ar-JO" sz="2800" b="1" dirty="0">
                <a:solidFill>
                  <a:srgbClr val="192A72"/>
                </a:solidFill>
                <a:latin typeface="Calibri" panose="020F0502020204030204" pitchFamily="34" charset="0"/>
                <a:cs typeface="Calibri" panose="020F0502020204030204" pitchFamily="34" charset="0"/>
              </a:rPr>
              <a:t>تحت </a:t>
            </a:r>
            <a:r>
              <a:rPr lang="ar-SA" sz="2800" b="1" dirty="0">
                <a:solidFill>
                  <a:srgbClr val="192A72"/>
                </a:solidFill>
                <a:latin typeface="Calibri" panose="020F0502020204030204" pitchFamily="34" charset="0"/>
                <a:cs typeface="Calibri" panose="020F0502020204030204" pitchFamily="34" charset="0"/>
              </a:rPr>
              <a:t>ا</a:t>
            </a:r>
            <a:r>
              <a:rPr lang="ar-JO" sz="2800" b="1" dirty="0" err="1">
                <a:solidFill>
                  <a:srgbClr val="192A72"/>
                </a:solidFill>
                <a:latin typeface="Calibri" panose="020F0502020204030204" pitchFamily="34" charset="0"/>
                <a:cs typeface="Calibri" panose="020F0502020204030204" pitchFamily="34" charset="0"/>
              </a:rPr>
              <a:t>شراف</a:t>
            </a:r>
            <a:r>
              <a:rPr lang="ar-JO" sz="2800" b="1" dirty="0">
                <a:solidFill>
                  <a:srgbClr val="192A72"/>
                </a:solidFill>
                <a:latin typeface="Calibri" panose="020F0502020204030204" pitchFamily="34" charset="0"/>
                <a:cs typeface="Calibri" panose="020F0502020204030204" pitchFamily="34" charset="0"/>
              </a:rPr>
              <a:t> </a:t>
            </a:r>
            <a:r>
              <a:rPr lang="ar-SA" sz="2800" b="1" dirty="0">
                <a:solidFill>
                  <a:srgbClr val="192A72"/>
                </a:solidFill>
                <a:latin typeface="Calibri" panose="020F0502020204030204" pitchFamily="34" charset="0"/>
                <a:cs typeface="Calibri" panose="020F0502020204030204" pitchFamily="34" charset="0"/>
              </a:rPr>
              <a:t>ال</a:t>
            </a:r>
            <a:r>
              <a:rPr lang="ar-JO" sz="2800" b="1" dirty="0">
                <a:solidFill>
                  <a:srgbClr val="192A72"/>
                </a:solidFill>
                <a:latin typeface="Calibri" panose="020F0502020204030204" pitchFamily="34" charset="0"/>
                <a:cs typeface="Calibri" panose="020F0502020204030204" pitchFamily="34" charset="0"/>
              </a:rPr>
              <a:t>مفتشة</a:t>
            </a:r>
            <a:r>
              <a:rPr lang="ar-SA" sz="2800" b="1" dirty="0">
                <a:solidFill>
                  <a:srgbClr val="192A72"/>
                </a:solidFill>
                <a:latin typeface="Calibri" panose="020F0502020204030204" pitchFamily="34" charset="0"/>
                <a:cs typeface="Calibri" panose="020F0502020204030204" pitchFamily="34" charset="0"/>
              </a:rPr>
              <a:t> المركزة لموضوع</a:t>
            </a:r>
            <a:r>
              <a:rPr lang="ar-JO" sz="2800" b="1" dirty="0">
                <a:solidFill>
                  <a:srgbClr val="192A72"/>
                </a:solidFill>
                <a:latin typeface="Calibri" panose="020F0502020204030204" pitchFamily="34" charset="0"/>
                <a:cs typeface="Calibri" panose="020F0502020204030204" pitchFamily="34" charset="0"/>
              </a:rPr>
              <a:t> التاريخ في الوسط الدرزي جيهان فرهود</a:t>
            </a:r>
            <a:endParaRPr lang="ar-SA" sz="2800" b="1" dirty="0">
              <a:solidFill>
                <a:srgbClr val="192A72"/>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F5CFAA8D-DBCB-4A72-AB0D-7976884A7E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7723" y="4725054"/>
            <a:ext cx="4276555" cy="2036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7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ar-AE" dirty="0">
                <a:solidFill>
                  <a:srgbClr val="0070C0"/>
                </a:solidFill>
                <a:latin typeface="Calibri" panose="020F0502020204030204" pitchFamily="34" charset="0"/>
                <a:cs typeface="Calibri" panose="020F0502020204030204" pitchFamily="34" charset="0"/>
              </a:rPr>
              <a:t>سنتعلّم اليوم</a:t>
            </a:r>
          </a:p>
        </p:txBody>
      </p:sp>
      <p:sp>
        <p:nvSpPr>
          <p:cNvPr id="12" name="מציין מיקום תוכן 11"/>
          <p:cNvSpPr>
            <a:spLocks noGrp="1"/>
          </p:cNvSpPr>
          <p:nvPr>
            <p:ph sz="quarter" idx="4"/>
          </p:nvPr>
        </p:nvSpPr>
        <p:spPr>
          <a:xfrm>
            <a:off x="515273" y="1352741"/>
            <a:ext cx="10484687" cy="4152517"/>
          </a:xfrm>
        </p:spPr>
        <p:txBody>
          <a:bodyPr>
            <a:normAutofit fontScale="85000" lnSpcReduction="10000"/>
          </a:bodyPr>
          <a:lstStyle/>
          <a:p>
            <a:pPr marL="457200" indent="-457200">
              <a:buFont typeface="+mj-lt"/>
              <a:buAutoNum type="arabicPeriod"/>
            </a:pPr>
            <a:r>
              <a:rPr lang="ar-JO" sz="2800" b="1" dirty="0">
                <a:latin typeface="Calibri" panose="020F0502020204030204" pitchFamily="34" charset="0"/>
                <a:cs typeface="Calibri" panose="020F0502020204030204" pitchFamily="34" charset="0"/>
              </a:rPr>
              <a:t>محور زمني</a:t>
            </a:r>
          </a:p>
          <a:p>
            <a:pPr marL="457200" indent="-457200">
              <a:buFont typeface="+mj-lt"/>
              <a:buAutoNum type="arabicPeriod"/>
            </a:pPr>
            <a:r>
              <a:rPr lang="ar-AE" sz="2800" b="1" dirty="0">
                <a:latin typeface="Calibri" panose="020F0502020204030204" pitchFamily="34" charset="0"/>
                <a:cs typeface="Calibri" panose="020F0502020204030204" pitchFamily="34" charset="0"/>
              </a:rPr>
              <a:t>افتتاحيّة</a:t>
            </a:r>
            <a:r>
              <a:rPr lang="he-IL" sz="2800" b="1" dirty="0">
                <a:latin typeface="Calibri" panose="020F0502020204030204" pitchFamily="34" charset="0"/>
                <a:cs typeface="Calibri" panose="020F0502020204030204" pitchFamily="34" charset="0"/>
              </a:rPr>
              <a:t> </a:t>
            </a:r>
            <a:r>
              <a:rPr lang="ar-JO" sz="2800" b="1" dirty="0">
                <a:latin typeface="Calibri" panose="020F0502020204030204" pitchFamily="34" charset="0"/>
                <a:cs typeface="Calibri" panose="020F0502020204030204" pitchFamily="34" charset="0"/>
              </a:rPr>
              <a:t>–تعريف المصطلح الثورة الصناعية</a:t>
            </a:r>
            <a:endParaRPr lang="he-IL" sz="2800" b="1" dirty="0">
              <a:latin typeface="Calibri" panose="020F0502020204030204" pitchFamily="34" charset="0"/>
              <a:cs typeface="Calibri" panose="020F0502020204030204" pitchFamily="34" charset="0"/>
            </a:endParaRPr>
          </a:p>
          <a:p>
            <a:pPr marL="457200" indent="-457200">
              <a:buFont typeface="+mj-lt"/>
              <a:buAutoNum type="arabicPeriod"/>
            </a:pPr>
            <a:r>
              <a:rPr lang="ar-JO" sz="2800" b="1" dirty="0">
                <a:latin typeface="Calibri" panose="020F0502020204030204" pitchFamily="34" charset="0"/>
                <a:cs typeface="Calibri" panose="020F0502020204030204" pitchFamily="34" charset="0"/>
              </a:rPr>
              <a:t>فيلم وثائقي ما هي الثورة الصناعية؟</a:t>
            </a:r>
          </a:p>
          <a:p>
            <a:pPr marL="457200" indent="-457200">
              <a:buFont typeface="+mj-lt"/>
              <a:buAutoNum type="arabicPeriod"/>
            </a:pPr>
            <a:r>
              <a:rPr lang="ar-JO" sz="2800" b="1" dirty="0">
                <a:latin typeface="Calibri" panose="020F0502020204030204" pitchFamily="34" charset="0"/>
                <a:cs typeface="Calibri" panose="020F0502020204030204" pitchFamily="34" charset="0"/>
              </a:rPr>
              <a:t>الحياة قبل الثورة الصناعية </a:t>
            </a:r>
          </a:p>
          <a:p>
            <a:pPr marL="514350" indent="-514350">
              <a:buFont typeface="+mj-lt"/>
              <a:buAutoNum type="arabicPeriod"/>
            </a:pPr>
            <a:r>
              <a:rPr lang="ar-JO" sz="2800" b="1" dirty="0">
                <a:latin typeface="Calibri" panose="020F0502020204030204" pitchFamily="34" charset="0"/>
                <a:cs typeface="Calibri" panose="020F0502020204030204" pitchFamily="34" charset="0"/>
              </a:rPr>
              <a:t>الشروط الملائمة للثورة الصناعية في انجلترا</a:t>
            </a:r>
          </a:p>
          <a:p>
            <a:pPr marL="514350" indent="-514350">
              <a:buFont typeface="+mj-lt"/>
              <a:buAutoNum type="arabicPeriod"/>
            </a:pPr>
            <a:r>
              <a:rPr lang="ar-JO" sz="2800" b="1" dirty="0">
                <a:latin typeface="Calibri" panose="020F0502020204030204" pitchFamily="34" charset="0"/>
                <a:cs typeface="Calibri" panose="020F0502020204030204" pitchFamily="34" charset="0"/>
              </a:rPr>
              <a:t>مظاهر الثورة الصناعية </a:t>
            </a:r>
          </a:p>
          <a:p>
            <a:pPr marL="514350" indent="-514350">
              <a:buFont typeface="+mj-lt"/>
              <a:buAutoNum type="arabicPeriod"/>
            </a:pPr>
            <a:r>
              <a:rPr lang="ar-JO" sz="2800" b="1" dirty="0">
                <a:latin typeface="Calibri" panose="020F0502020204030204" pitchFamily="34" charset="0"/>
                <a:cs typeface="Calibri" panose="020F0502020204030204" pitchFamily="34" charset="0"/>
              </a:rPr>
              <a:t>تطور الانتاج والاختراعات ووسائل النقل -المواصلات البحرية والبرية- القطارات – والتخوف منها</a:t>
            </a:r>
          </a:p>
          <a:p>
            <a:pPr marL="514350" indent="-514350">
              <a:buFont typeface="+mj-lt"/>
              <a:buAutoNum type="arabicPeriod"/>
            </a:pPr>
            <a:r>
              <a:rPr lang="ar-JO" sz="2800" b="1" dirty="0">
                <a:latin typeface="Calibri" panose="020F0502020204030204" pitchFamily="34" charset="0"/>
                <a:cs typeface="Calibri" panose="020F0502020204030204" pitchFamily="34" charset="0"/>
              </a:rPr>
              <a:t>ال</a:t>
            </a:r>
            <a:r>
              <a:rPr lang="ar-SA" sz="2800" b="1" dirty="0">
                <a:latin typeface="Calibri" panose="020F0502020204030204" pitchFamily="34" charset="0"/>
                <a:cs typeface="Calibri" panose="020F0502020204030204" pitchFamily="34" charset="0"/>
              </a:rPr>
              <a:t>أ</a:t>
            </a:r>
            <a:r>
              <a:rPr lang="ar-JO" sz="2800" b="1" dirty="0">
                <a:latin typeface="Calibri" panose="020F0502020204030204" pitchFamily="34" charset="0"/>
                <a:cs typeface="Calibri" panose="020F0502020204030204" pitchFamily="34" charset="0"/>
              </a:rPr>
              <a:t>بعاد الاجتماعية للثورة الصناعية </a:t>
            </a:r>
          </a:p>
          <a:p>
            <a:pPr marL="514350" indent="-514350">
              <a:buFont typeface="+mj-lt"/>
              <a:buAutoNum type="arabicPeriod"/>
            </a:pPr>
            <a:r>
              <a:rPr lang="ar-JO" sz="2800" b="1" dirty="0">
                <a:latin typeface="Calibri" panose="020F0502020204030204" pitchFamily="34" charset="0"/>
                <a:cs typeface="Calibri" panose="020F0502020204030204" pitchFamily="34" charset="0"/>
              </a:rPr>
              <a:t>ظروف العمل ونضال العمال -العمال والبروليتارية </a:t>
            </a:r>
          </a:p>
          <a:p>
            <a:pPr marL="514350" indent="-514350">
              <a:buFont typeface="+mj-lt"/>
              <a:buAutoNum type="arabicPeriod"/>
            </a:pPr>
            <a:r>
              <a:rPr lang="ar-JO" sz="2800" b="1" dirty="0">
                <a:latin typeface="Calibri" panose="020F0502020204030204" pitchFamily="34" charset="0"/>
                <a:cs typeface="Calibri" panose="020F0502020204030204" pitchFamily="34" charset="0"/>
              </a:rPr>
              <a:t>تلخيص- مردود</a:t>
            </a:r>
          </a:p>
          <a:p>
            <a:pPr marL="514350" indent="-514350">
              <a:buFont typeface="+mj-lt"/>
              <a:buAutoNum type="arabicPeriod"/>
            </a:pPr>
            <a:endParaRPr lang="he-IL" sz="2800" b="1" dirty="0">
              <a:latin typeface="Calibri" panose="020F0502020204030204" pitchFamily="34" charset="0"/>
              <a:cs typeface="Calibri" panose="020F0502020204030204" pitchFamily="34" charset="0"/>
            </a:endParaRPr>
          </a:p>
          <a:p>
            <a:pPr marL="457200" indent="-457200">
              <a:buFont typeface="+mj-lt"/>
              <a:buAutoNum type="arabicPeriod"/>
            </a:pPr>
            <a:endParaRPr lang="ar-AE" sz="2800" b="1" dirty="0">
              <a:latin typeface="Calibri" panose="020F0502020204030204" pitchFamily="34" charset="0"/>
              <a:cs typeface="Calibri" panose="020F0502020204030204" pitchFamily="34" charset="0"/>
            </a:endParaRPr>
          </a:p>
          <a:p>
            <a:pPr marL="457200" indent="-457200">
              <a:buFont typeface="+mj-lt"/>
              <a:buAutoNum type="arabicPeriod"/>
            </a:pP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23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B72363-9EBB-4754-BD50-C3897E1E25E1}"/>
              </a:ext>
            </a:extLst>
          </p:cNvPr>
          <p:cNvSpPr>
            <a:spLocks noGrp="1"/>
          </p:cNvSpPr>
          <p:nvPr>
            <p:ph type="ctrTitle"/>
          </p:nvPr>
        </p:nvSpPr>
        <p:spPr>
          <a:xfrm>
            <a:off x="551145" y="334188"/>
            <a:ext cx="10872592" cy="1295355"/>
          </a:xfrm>
        </p:spPr>
        <p:txBody>
          <a:bodyPr/>
          <a:lstStyle/>
          <a:p>
            <a:r>
              <a:rPr lang="ar-JO" dirty="0">
                <a:solidFill>
                  <a:srgbClr val="0070C0"/>
                </a:solidFill>
                <a:latin typeface="Calibri" panose="020F0502020204030204" pitchFamily="34" charset="0"/>
                <a:cs typeface="Calibri" panose="020F0502020204030204" pitchFamily="34" charset="0"/>
              </a:rPr>
              <a:t>محور زمني</a:t>
            </a:r>
          </a:p>
        </p:txBody>
      </p:sp>
      <p:cxnSp>
        <p:nvCxnSpPr>
          <p:cNvPr id="4" name="מחבר ישר 3">
            <a:extLst>
              <a:ext uri="{FF2B5EF4-FFF2-40B4-BE49-F238E27FC236}">
                <a16:creationId xmlns:a16="http://schemas.microsoft.com/office/drawing/2014/main" id="{65287264-C976-4586-878D-9093263FE552}"/>
              </a:ext>
            </a:extLst>
          </p:cNvPr>
          <p:cNvCxnSpPr/>
          <p:nvPr/>
        </p:nvCxnSpPr>
        <p:spPr>
          <a:xfrm>
            <a:off x="327991" y="2583493"/>
            <a:ext cx="11536017" cy="397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אליפסה 4">
            <a:extLst>
              <a:ext uri="{FF2B5EF4-FFF2-40B4-BE49-F238E27FC236}">
                <a16:creationId xmlns:a16="http://schemas.microsoft.com/office/drawing/2014/main" id="{8B8010D3-478C-4008-A214-2AA5803BB0F0}"/>
              </a:ext>
            </a:extLst>
          </p:cNvPr>
          <p:cNvSpPr/>
          <p:nvPr/>
        </p:nvSpPr>
        <p:spPr>
          <a:xfrm>
            <a:off x="10831805" y="2407228"/>
            <a:ext cx="413276" cy="432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a:extLst>
              <a:ext uri="{FF2B5EF4-FFF2-40B4-BE49-F238E27FC236}">
                <a16:creationId xmlns:a16="http://schemas.microsoft.com/office/drawing/2014/main" id="{2F6C7D76-147D-415A-B9EF-FB4AB96038A7}"/>
              </a:ext>
            </a:extLst>
          </p:cNvPr>
          <p:cNvSpPr/>
          <p:nvPr/>
        </p:nvSpPr>
        <p:spPr>
          <a:xfrm>
            <a:off x="2700176" y="2367471"/>
            <a:ext cx="413276" cy="432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B96AB0D2-B90E-4476-A896-B5F16DB76C5C}"/>
              </a:ext>
            </a:extLst>
          </p:cNvPr>
          <p:cNvSpPr/>
          <p:nvPr/>
        </p:nvSpPr>
        <p:spPr>
          <a:xfrm>
            <a:off x="4975620" y="2387349"/>
            <a:ext cx="413276" cy="432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91CBF1F4-F7A7-41A8-B3D1-F9A2DF91EDE4}"/>
              </a:ext>
            </a:extLst>
          </p:cNvPr>
          <p:cNvSpPr/>
          <p:nvPr/>
        </p:nvSpPr>
        <p:spPr>
          <a:xfrm>
            <a:off x="6978263" y="2443154"/>
            <a:ext cx="413276" cy="432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764BEA6B-0C74-495C-A452-DDE0D4CE98F4}"/>
              </a:ext>
            </a:extLst>
          </p:cNvPr>
          <p:cNvSpPr/>
          <p:nvPr/>
        </p:nvSpPr>
        <p:spPr>
          <a:xfrm>
            <a:off x="8959463" y="2407228"/>
            <a:ext cx="413276" cy="432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93511A59-A2FF-48AA-84CB-3BE653989A9B}"/>
              </a:ext>
            </a:extLst>
          </p:cNvPr>
          <p:cNvSpPr txBox="1"/>
          <p:nvPr/>
        </p:nvSpPr>
        <p:spPr>
          <a:xfrm>
            <a:off x="10111409" y="3027802"/>
            <a:ext cx="1752599" cy="1334053"/>
          </a:xfrm>
          <a:prstGeom prst="rect">
            <a:avLst/>
          </a:prstGeom>
        </p:spPr>
        <p:txBody>
          <a:bodyPr vert="horz" wrap="none" lIns="91440" tIns="45720" rIns="91440" bIns="45720" rtlCol="1" anchor="t">
            <a:noAutofit/>
          </a:bodyPr>
          <a:lstStyle/>
          <a:p>
            <a:r>
              <a:rPr lang="ar-JO" sz="2000" dirty="0">
                <a:latin typeface="Calibri" panose="020F0502020204030204" pitchFamily="34" charset="0"/>
                <a:cs typeface="Calibri" panose="020F0502020204030204" pitchFamily="34" charset="0"/>
              </a:rPr>
              <a:t>ولادة السيد المسيح</a:t>
            </a:r>
          </a:p>
          <a:p>
            <a:r>
              <a:rPr lang="ar-JO" sz="2000" dirty="0">
                <a:latin typeface="Calibri" panose="020F0502020204030204" pitchFamily="34" charset="0"/>
                <a:cs typeface="Calibri" panose="020F0502020204030204" pitchFamily="34" charset="0"/>
              </a:rPr>
              <a:t> عليه السلام السنة </a:t>
            </a:r>
          </a:p>
          <a:p>
            <a:r>
              <a:rPr lang="ar-JO" sz="2000" dirty="0">
                <a:latin typeface="Calibri" panose="020F0502020204030204" pitchFamily="34" charset="0"/>
                <a:cs typeface="Calibri" panose="020F0502020204030204" pitchFamily="34" charset="0"/>
              </a:rPr>
              <a:t>ال</a:t>
            </a:r>
            <a:r>
              <a:rPr lang="ar-SA" sz="2000" dirty="0">
                <a:latin typeface="Calibri" panose="020F0502020204030204" pitchFamily="34" charset="0"/>
                <a:cs typeface="Calibri" panose="020F0502020204030204" pitchFamily="34" charset="0"/>
              </a:rPr>
              <a:t>أ</a:t>
            </a:r>
            <a:r>
              <a:rPr lang="ar-JO" sz="2000" dirty="0">
                <a:latin typeface="Calibri" panose="020F0502020204030204" pitchFamily="34" charset="0"/>
                <a:cs typeface="Calibri" panose="020F0502020204030204" pitchFamily="34" charset="0"/>
              </a:rPr>
              <a:t>ولى ميلادي</a:t>
            </a:r>
          </a:p>
          <a:p>
            <a:r>
              <a:rPr lang="ar-JO" sz="2000" dirty="0">
                <a:latin typeface="Calibri" panose="020F0502020204030204" pitchFamily="34" charset="0"/>
                <a:cs typeface="Calibri" panose="020F0502020204030204" pitchFamily="34" charset="0"/>
              </a:rPr>
              <a:t> القرن الاول</a:t>
            </a:r>
          </a:p>
        </p:txBody>
      </p:sp>
      <p:sp>
        <p:nvSpPr>
          <p:cNvPr id="11" name="תיבת טקסט 10">
            <a:extLst>
              <a:ext uri="{FF2B5EF4-FFF2-40B4-BE49-F238E27FC236}">
                <a16:creationId xmlns:a16="http://schemas.microsoft.com/office/drawing/2014/main" id="{A8537901-B018-4684-89B6-5E7050A59CC0}"/>
              </a:ext>
            </a:extLst>
          </p:cNvPr>
          <p:cNvSpPr txBox="1"/>
          <p:nvPr/>
        </p:nvSpPr>
        <p:spPr>
          <a:xfrm>
            <a:off x="8403772" y="3027802"/>
            <a:ext cx="1317171" cy="877326"/>
          </a:xfrm>
          <a:prstGeom prst="rect">
            <a:avLst/>
          </a:prstGeom>
        </p:spPr>
        <p:txBody>
          <a:bodyPr vert="horz" wrap="none" lIns="91440" tIns="45720" rIns="91440" bIns="45720" rtlCol="1" anchor="t">
            <a:noAutofit/>
          </a:bodyPr>
          <a:lstStyle/>
          <a:p>
            <a:r>
              <a:rPr lang="ar-JO" sz="2000" dirty="0">
                <a:latin typeface="Calibri" panose="020F0502020204030204" pitchFamily="34" charset="0"/>
                <a:cs typeface="Calibri" panose="020F0502020204030204" pitchFamily="34" charset="0"/>
              </a:rPr>
              <a:t>العصر القديم </a:t>
            </a:r>
          </a:p>
          <a:p>
            <a:r>
              <a:rPr lang="ar-JO" sz="2000" dirty="0">
                <a:latin typeface="Calibri" panose="020F0502020204030204" pitchFamily="34" charset="0"/>
                <a:cs typeface="Calibri" panose="020F0502020204030204" pitchFamily="34" charset="0"/>
              </a:rPr>
              <a:t>حتى القرن </a:t>
            </a:r>
          </a:p>
          <a:p>
            <a:r>
              <a:rPr lang="ar-JO" sz="2000" dirty="0">
                <a:latin typeface="Calibri" panose="020F0502020204030204" pitchFamily="34" charset="0"/>
                <a:cs typeface="Calibri" panose="020F0502020204030204" pitchFamily="34" charset="0"/>
              </a:rPr>
              <a:t>الخامس ميلادي </a:t>
            </a:r>
          </a:p>
        </p:txBody>
      </p:sp>
      <p:sp>
        <p:nvSpPr>
          <p:cNvPr id="12" name="תיבת טקסט 11">
            <a:extLst>
              <a:ext uri="{FF2B5EF4-FFF2-40B4-BE49-F238E27FC236}">
                <a16:creationId xmlns:a16="http://schemas.microsoft.com/office/drawing/2014/main" id="{27B0D547-9D83-421F-9BF5-573A04CF449E}"/>
              </a:ext>
            </a:extLst>
          </p:cNvPr>
          <p:cNvSpPr txBox="1"/>
          <p:nvPr/>
        </p:nvSpPr>
        <p:spPr>
          <a:xfrm>
            <a:off x="6411686" y="3027802"/>
            <a:ext cx="1480977" cy="1334054"/>
          </a:xfrm>
          <a:prstGeom prst="rect">
            <a:avLst/>
          </a:prstGeom>
        </p:spPr>
        <p:txBody>
          <a:bodyPr vert="horz" wrap="none" lIns="91440" tIns="45720" rIns="91440" bIns="45720" rtlCol="1" anchor="t">
            <a:noAutofit/>
          </a:bodyPr>
          <a:lstStyle/>
          <a:p>
            <a:r>
              <a:rPr lang="ar-JO" sz="2000" dirty="0">
                <a:latin typeface="Calibri" panose="020F0502020204030204" pitchFamily="34" charset="0"/>
                <a:cs typeface="Calibri" panose="020F0502020204030204" pitchFamily="34" charset="0"/>
              </a:rPr>
              <a:t>بداية العصور </a:t>
            </a:r>
          </a:p>
          <a:p>
            <a:r>
              <a:rPr lang="ar-JO" sz="2000" dirty="0">
                <a:latin typeface="Calibri" panose="020F0502020204030204" pitchFamily="34" charset="0"/>
                <a:cs typeface="Calibri" panose="020F0502020204030204" pitchFamily="34" charset="0"/>
              </a:rPr>
              <a:t>الوسطى من القرن </a:t>
            </a:r>
          </a:p>
          <a:p>
            <a:r>
              <a:rPr lang="ar-JO" sz="2000" dirty="0">
                <a:latin typeface="Calibri" panose="020F0502020204030204" pitchFamily="34" charset="0"/>
                <a:cs typeface="Calibri" panose="020F0502020204030204" pitchFamily="34" charset="0"/>
              </a:rPr>
              <a:t>الخامس ميلادي </a:t>
            </a:r>
          </a:p>
          <a:p>
            <a:r>
              <a:rPr lang="ar-JO" sz="2000" dirty="0">
                <a:latin typeface="Calibri" panose="020F0502020204030204" pitchFamily="34" charset="0"/>
                <a:cs typeface="Calibri" panose="020F0502020204030204" pitchFamily="34" charset="0"/>
              </a:rPr>
              <a:t>حتى القرن</a:t>
            </a:r>
          </a:p>
          <a:p>
            <a:r>
              <a:rPr lang="ar-JO" sz="2000" dirty="0">
                <a:latin typeface="Calibri" panose="020F0502020204030204" pitchFamily="34" charset="0"/>
                <a:cs typeface="Calibri" panose="020F0502020204030204" pitchFamily="34" charset="0"/>
              </a:rPr>
              <a:t> الخامس عشر </a:t>
            </a:r>
          </a:p>
        </p:txBody>
      </p:sp>
      <p:sp>
        <p:nvSpPr>
          <p:cNvPr id="13" name="תיבת טקסט 12">
            <a:extLst>
              <a:ext uri="{FF2B5EF4-FFF2-40B4-BE49-F238E27FC236}">
                <a16:creationId xmlns:a16="http://schemas.microsoft.com/office/drawing/2014/main" id="{91BA81D3-D1A5-4C92-8D07-C66F44D4271B}"/>
              </a:ext>
            </a:extLst>
          </p:cNvPr>
          <p:cNvSpPr txBox="1"/>
          <p:nvPr/>
        </p:nvSpPr>
        <p:spPr>
          <a:xfrm>
            <a:off x="4506686" y="3027802"/>
            <a:ext cx="1208314" cy="914400"/>
          </a:xfrm>
          <a:prstGeom prst="rect">
            <a:avLst/>
          </a:prstGeom>
        </p:spPr>
        <p:txBody>
          <a:bodyPr vert="horz" wrap="none" lIns="91440" tIns="45720" rIns="91440" bIns="45720" rtlCol="1" anchor="t">
            <a:noAutofit/>
          </a:bodyPr>
          <a:lstStyle/>
          <a:p>
            <a:r>
              <a:rPr lang="ar-JO" sz="2000" dirty="0">
                <a:latin typeface="Calibri" panose="020F0502020204030204" pitchFamily="34" charset="0"/>
                <a:cs typeface="Calibri" panose="020F0502020204030204" pitchFamily="34" charset="0"/>
              </a:rPr>
              <a:t>العصر الحديث </a:t>
            </a:r>
          </a:p>
          <a:p>
            <a:r>
              <a:rPr lang="ar-JO" sz="2000" dirty="0">
                <a:latin typeface="Calibri" panose="020F0502020204030204" pitchFamily="34" charset="0"/>
                <a:cs typeface="Calibri" panose="020F0502020204030204" pitchFamily="34" charset="0"/>
              </a:rPr>
              <a:t>1492 </a:t>
            </a:r>
          </a:p>
          <a:p>
            <a:r>
              <a:rPr lang="ar-JO" sz="2000" dirty="0">
                <a:latin typeface="Calibri" panose="020F0502020204030204" pitchFamily="34" charset="0"/>
                <a:cs typeface="Calibri" panose="020F0502020204030204" pitchFamily="34" charset="0"/>
              </a:rPr>
              <a:t>حتى يومنا هذا </a:t>
            </a:r>
          </a:p>
        </p:txBody>
      </p:sp>
      <p:sp>
        <p:nvSpPr>
          <p:cNvPr id="14" name="אליפסה 13">
            <a:extLst>
              <a:ext uri="{FF2B5EF4-FFF2-40B4-BE49-F238E27FC236}">
                <a16:creationId xmlns:a16="http://schemas.microsoft.com/office/drawing/2014/main" id="{F35CB244-934C-4B68-9B22-EF2F61937B47}"/>
              </a:ext>
            </a:extLst>
          </p:cNvPr>
          <p:cNvSpPr/>
          <p:nvPr/>
        </p:nvSpPr>
        <p:spPr>
          <a:xfrm>
            <a:off x="859917" y="2367470"/>
            <a:ext cx="413276" cy="432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B838858E-5ED8-436C-99FD-8BFDDFCD5B90}"/>
              </a:ext>
            </a:extLst>
          </p:cNvPr>
          <p:cNvSpPr txBox="1"/>
          <p:nvPr/>
        </p:nvSpPr>
        <p:spPr>
          <a:xfrm>
            <a:off x="2287940" y="3027802"/>
            <a:ext cx="1522059" cy="1037999"/>
          </a:xfrm>
          <a:prstGeom prst="rect">
            <a:avLst/>
          </a:prstGeom>
        </p:spPr>
        <p:txBody>
          <a:bodyPr vert="horz" wrap="none" lIns="91440" tIns="45720" rIns="91440" bIns="45720" rtlCol="1" anchor="t">
            <a:noAutofit/>
          </a:bodyPr>
          <a:lstStyle/>
          <a:p>
            <a:r>
              <a:rPr lang="ar-JO" sz="2000" dirty="0">
                <a:latin typeface="Calibri" panose="020F0502020204030204" pitchFamily="34" charset="0"/>
                <a:cs typeface="Calibri" panose="020F0502020204030204" pitchFamily="34" charset="0"/>
              </a:rPr>
              <a:t>الثورة الفرنسية </a:t>
            </a:r>
          </a:p>
          <a:p>
            <a:r>
              <a:rPr lang="ar-JO" sz="2000" dirty="0">
                <a:latin typeface="Calibri" panose="020F0502020204030204" pitchFamily="34" charset="0"/>
                <a:cs typeface="Calibri" panose="020F0502020204030204" pitchFamily="34" charset="0"/>
              </a:rPr>
              <a:t>1789</a:t>
            </a:r>
          </a:p>
          <a:p>
            <a:r>
              <a:rPr lang="ar-JO" sz="2000" dirty="0">
                <a:latin typeface="Calibri" panose="020F0502020204030204" pitchFamily="34" charset="0"/>
                <a:cs typeface="Calibri" panose="020F0502020204030204" pitchFamily="34" charset="0"/>
              </a:rPr>
              <a:t>-1799</a:t>
            </a:r>
          </a:p>
        </p:txBody>
      </p:sp>
      <p:sp>
        <p:nvSpPr>
          <p:cNvPr id="17" name="תיבת טקסט 16">
            <a:extLst>
              <a:ext uri="{FF2B5EF4-FFF2-40B4-BE49-F238E27FC236}">
                <a16:creationId xmlns:a16="http://schemas.microsoft.com/office/drawing/2014/main" id="{7A1C1C26-D226-4C71-A4FA-3A3F674BF2AF}"/>
              </a:ext>
            </a:extLst>
          </p:cNvPr>
          <p:cNvSpPr txBox="1"/>
          <p:nvPr/>
        </p:nvSpPr>
        <p:spPr>
          <a:xfrm>
            <a:off x="272143" y="3027802"/>
            <a:ext cx="1338943" cy="1049289"/>
          </a:xfrm>
          <a:prstGeom prst="rect">
            <a:avLst/>
          </a:prstGeom>
        </p:spPr>
        <p:txBody>
          <a:bodyPr vert="horz" wrap="none" lIns="91440" tIns="45720" rIns="91440" bIns="45720" rtlCol="1" anchor="t">
            <a:noAutofit/>
          </a:bodyPr>
          <a:lstStyle/>
          <a:p>
            <a:r>
              <a:rPr lang="ar-JO" sz="2000" dirty="0">
                <a:latin typeface="Calibri" panose="020F0502020204030204" pitchFamily="34" charset="0"/>
                <a:cs typeface="Calibri" panose="020F0502020204030204" pitchFamily="34" charset="0"/>
              </a:rPr>
              <a:t>الثورة الصناعية</a:t>
            </a:r>
          </a:p>
          <a:p>
            <a:r>
              <a:rPr lang="ar-JO" sz="2000" dirty="0">
                <a:latin typeface="Calibri" panose="020F0502020204030204" pitchFamily="34" charset="0"/>
                <a:cs typeface="Calibri" panose="020F0502020204030204" pitchFamily="34" charset="0"/>
              </a:rPr>
              <a:t> القرن </a:t>
            </a:r>
          </a:p>
          <a:p>
            <a:r>
              <a:rPr lang="ar-JO" sz="2000" dirty="0">
                <a:latin typeface="Calibri" panose="020F0502020204030204" pitchFamily="34" charset="0"/>
                <a:cs typeface="Calibri" panose="020F0502020204030204" pitchFamily="34" charset="0"/>
              </a:rPr>
              <a:t>الثامن عشر </a:t>
            </a:r>
          </a:p>
        </p:txBody>
      </p:sp>
    </p:spTree>
    <p:extLst>
      <p:ext uri="{BB962C8B-B14F-4D97-AF65-F5344CB8AC3E}">
        <p14:creationId xmlns:p14="http://schemas.microsoft.com/office/powerpoint/2010/main" val="406149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תיבת טקסט 9">
            <a:extLst>
              <a:ext uri="{FF2B5EF4-FFF2-40B4-BE49-F238E27FC236}">
                <a16:creationId xmlns:a16="http://schemas.microsoft.com/office/drawing/2014/main" id="{A9C97099-8C2D-47CC-A1DF-F7A8DB1B5479}"/>
              </a:ext>
            </a:extLst>
          </p:cNvPr>
          <p:cNvSpPr txBox="1"/>
          <p:nvPr/>
        </p:nvSpPr>
        <p:spPr>
          <a:xfrm>
            <a:off x="10485690" y="136733"/>
            <a:ext cx="1486968" cy="427289"/>
          </a:xfrm>
          <a:prstGeom prst="rect">
            <a:avLst/>
          </a:prstGeom>
        </p:spPr>
        <p:txBody>
          <a:bodyPr vert="horz" wrap="square" lIns="91440" tIns="45720" rIns="91440" bIns="45720" rtlCol="1" anchor="b">
            <a:noAutofit/>
          </a:bodyPr>
          <a:lstStyle/>
          <a:p>
            <a:endParaRPr lang="he-IL" sz="2400" b="1" dirty="0">
              <a:solidFill>
                <a:schemeClr val="bg1"/>
              </a:solidFill>
            </a:endParaRPr>
          </a:p>
        </p:txBody>
      </p:sp>
      <p:sp>
        <p:nvSpPr>
          <p:cNvPr id="6" name="כותרת 6">
            <a:extLst>
              <a:ext uri="{FF2B5EF4-FFF2-40B4-BE49-F238E27FC236}">
                <a16:creationId xmlns:a16="http://schemas.microsoft.com/office/drawing/2014/main" id="{17EFD4FC-A1D6-4279-90FE-323851E7A8D5}"/>
              </a:ext>
            </a:extLst>
          </p:cNvPr>
          <p:cNvSpPr txBox="1">
            <a:spLocks/>
          </p:cNvSpPr>
          <p:nvPr/>
        </p:nvSpPr>
        <p:spPr>
          <a:xfrm>
            <a:off x="515273" y="213094"/>
            <a:ext cx="11161453" cy="720000"/>
          </a:xfrm>
          <a:prstGeom prst="rect">
            <a:avLst/>
          </a:prstGeom>
        </p:spPr>
        <p:txBody>
          <a:bodyPr anchor="b">
            <a:noAutofit/>
          </a:bodyPr>
          <a:lstStyle>
            <a:lvl1pPr algn="ctr" defTabSz="914400" rtl="1" eaLnBrk="1" latinLnBrk="0" hangingPunct="1">
              <a:lnSpc>
                <a:spcPct val="90000"/>
              </a:lnSpc>
              <a:spcBef>
                <a:spcPct val="0"/>
              </a:spcBef>
              <a:buNone/>
              <a:defRPr sz="8000" kern="1200">
                <a:solidFill>
                  <a:schemeClr val="tx1"/>
                </a:solidFill>
                <a:latin typeface="Varela Round" panose="00000500000000000000" pitchFamily="2" charset="-79"/>
                <a:ea typeface="+mj-ea"/>
                <a:cs typeface="Varela Round" panose="00000500000000000000" pitchFamily="2" charset="-79"/>
              </a:defRPr>
            </a:lvl1pPr>
          </a:lstStyle>
          <a:p>
            <a:r>
              <a:rPr lang="ar-JO" sz="3200" b="1" dirty="0">
                <a:solidFill>
                  <a:srgbClr val="192A72"/>
                </a:solidFill>
                <a:latin typeface="Calibri" panose="020F0502020204030204" pitchFamily="34" charset="0"/>
                <a:cs typeface="Calibri" panose="020F0502020204030204" pitchFamily="34" charset="0"/>
              </a:rPr>
              <a:t>تعريف مصطلح الثورة الصناعية</a:t>
            </a:r>
            <a:endParaRPr lang="ar-SA" sz="3200" b="1" dirty="0">
              <a:solidFill>
                <a:srgbClr val="192A72"/>
              </a:solidFill>
              <a:latin typeface="Calibri" panose="020F0502020204030204" pitchFamily="34" charset="0"/>
              <a:cs typeface="Calibri" panose="020F0502020204030204" pitchFamily="34" charset="0"/>
            </a:endParaRPr>
          </a:p>
        </p:txBody>
      </p:sp>
      <p:sp>
        <p:nvSpPr>
          <p:cNvPr id="8" name="מלבן 7">
            <a:extLst>
              <a:ext uri="{FF2B5EF4-FFF2-40B4-BE49-F238E27FC236}">
                <a16:creationId xmlns:a16="http://schemas.microsoft.com/office/drawing/2014/main" id="{3925F6AF-1879-478C-9537-5E945EA46C77}"/>
              </a:ext>
            </a:extLst>
          </p:cNvPr>
          <p:cNvSpPr/>
          <p:nvPr/>
        </p:nvSpPr>
        <p:spPr>
          <a:xfrm>
            <a:off x="4953882" y="1049414"/>
            <a:ext cx="7018776" cy="52322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ar-EG" sz="2800" b="1" kern="0" dirty="0">
              <a:solidFill>
                <a:srgbClr val="222222"/>
              </a:solidFill>
              <a:latin typeface="arial" panose="020B0604020202020204" pitchFamily="34" charset="0"/>
            </a:endParaRPr>
          </a:p>
        </p:txBody>
      </p:sp>
      <p:sp>
        <p:nvSpPr>
          <p:cNvPr id="3" name="תיבת טקסט 2">
            <a:extLst>
              <a:ext uri="{FF2B5EF4-FFF2-40B4-BE49-F238E27FC236}">
                <a16:creationId xmlns:a16="http://schemas.microsoft.com/office/drawing/2014/main" id="{0D5BDA2E-D8AE-4876-A0C6-502BBD6E7E19}"/>
              </a:ext>
            </a:extLst>
          </p:cNvPr>
          <p:cNvSpPr txBox="1"/>
          <p:nvPr/>
        </p:nvSpPr>
        <p:spPr>
          <a:xfrm>
            <a:off x="5801360" y="4602480"/>
            <a:ext cx="914400" cy="914400"/>
          </a:xfrm>
          <a:prstGeom prst="rect">
            <a:avLst/>
          </a:prstGeom>
        </p:spPr>
        <p:txBody>
          <a:bodyPr vert="horz" wrap="none" lIns="91440" tIns="45720" rIns="91440" bIns="45720" rtlCol="1" anchor="b">
            <a:noAutofit/>
          </a:bodyPr>
          <a:lstStyle/>
          <a:p>
            <a:endParaRPr lang="ar-JO" sz="4800" dirty="0"/>
          </a:p>
        </p:txBody>
      </p:sp>
      <p:pic>
        <p:nvPicPr>
          <p:cNvPr id="9" name="תמונה 8">
            <a:extLst>
              <a:ext uri="{FF2B5EF4-FFF2-40B4-BE49-F238E27FC236}">
                <a16:creationId xmlns:a16="http://schemas.microsoft.com/office/drawing/2014/main" id="{D832FB87-5E71-4B63-BB4A-2163E016A5AE}"/>
              </a:ext>
            </a:extLst>
          </p:cNvPr>
          <p:cNvPicPr>
            <a:picLocks noChangeAspect="1"/>
          </p:cNvPicPr>
          <p:nvPr/>
        </p:nvPicPr>
        <p:blipFill>
          <a:blip r:embed="rId2"/>
          <a:stretch>
            <a:fillRect/>
          </a:stretch>
        </p:blipFill>
        <p:spPr>
          <a:xfrm>
            <a:off x="9242447" y="3429000"/>
            <a:ext cx="2486486" cy="1656000"/>
          </a:xfrm>
          <a:prstGeom prst="rect">
            <a:avLst/>
          </a:prstGeom>
          <a:ln>
            <a:noFill/>
          </a:ln>
          <a:effectLst>
            <a:outerShdw blurRad="190500" algn="tl" rotWithShape="0">
              <a:srgbClr val="000000">
                <a:alpha val="70000"/>
              </a:srgbClr>
            </a:outerShdw>
          </a:effectLst>
        </p:spPr>
      </p:pic>
      <p:sp>
        <p:nvSpPr>
          <p:cNvPr id="4" name="מלבן 3">
            <a:extLst>
              <a:ext uri="{FF2B5EF4-FFF2-40B4-BE49-F238E27FC236}">
                <a16:creationId xmlns:a16="http://schemas.microsoft.com/office/drawing/2014/main" id="{EAC39E88-CEEF-4ACC-BE2B-E575D3B3B116}"/>
              </a:ext>
            </a:extLst>
          </p:cNvPr>
          <p:cNvSpPr/>
          <p:nvPr/>
        </p:nvSpPr>
        <p:spPr>
          <a:xfrm>
            <a:off x="219342" y="1367369"/>
            <a:ext cx="5388405" cy="460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50000"/>
              </a:lnSpc>
              <a:spcAft>
                <a:spcPts val="800"/>
              </a:spcAft>
            </a:pPr>
            <a:r>
              <a:rPr lang="ar-JO" sz="2200" dirty="0">
                <a:latin typeface="Calibri" panose="020F0502020204030204" pitchFamily="34" charset="0"/>
                <a:ea typeface="Calibri" panose="020F0502020204030204" pitchFamily="34" charset="0"/>
                <a:cs typeface="Calibri" panose="020F0502020204030204" pitchFamily="34" charset="0"/>
              </a:rPr>
              <a:t>ظهرت الثورة الصناعية في بريطانيا في القرن الثامن عشر ومن ثم انتقلت الى كافة </a:t>
            </a:r>
            <a:r>
              <a:rPr lang="ar-SA" sz="2200" dirty="0">
                <a:latin typeface="Calibri" panose="020F0502020204030204" pitchFamily="34" charset="0"/>
                <a:ea typeface="Calibri" panose="020F0502020204030204" pitchFamily="34" charset="0"/>
                <a:cs typeface="Calibri" panose="020F0502020204030204" pitchFamily="34" charset="0"/>
              </a:rPr>
              <a:t>أ</a:t>
            </a:r>
            <a:r>
              <a:rPr lang="ar-JO" sz="2200" dirty="0">
                <a:latin typeface="Calibri" panose="020F0502020204030204" pitchFamily="34" charset="0"/>
                <a:ea typeface="Calibri" panose="020F0502020204030204" pitchFamily="34" charset="0"/>
                <a:cs typeface="Calibri" panose="020F0502020204030204" pitchFamily="34" charset="0"/>
              </a:rPr>
              <a:t>نحاء أوروبا. تعرف الثورة الصناعية على </a:t>
            </a:r>
            <a:r>
              <a:rPr lang="ar-SA" sz="2200" dirty="0">
                <a:latin typeface="Calibri" panose="020F0502020204030204" pitchFamily="34" charset="0"/>
                <a:ea typeface="Calibri" panose="020F0502020204030204" pitchFamily="34" charset="0"/>
                <a:cs typeface="Calibri" panose="020F0502020204030204" pitchFamily="34" charset="0"/>
              </a:rPr>
              <a:t>أ</a:t>
            </a:r>
            <a:r>
              <a:rPr lang="ar-JO" sz="2200" dirty="0">
                <a:latin typeface="Calibri" panose="020F0502020204030204" pitchFamily="34" charset="0"/>
                <a:ea typeface="Calibri" panose="020F0502020204030204" pitchFamily="34" charset="0"/>
                <a:cs typeface="Calibri" panose="020F0502020204030204" pitchFamily="34" charset="0"/>
              </a:rPr>
              <a:t>نها ثورة ذات ميزة خاصة ليست حرب وسفك دماء انما ثورة اقتصادية أي </a:t>
            </a:r>
            <a:r>
              <a:rPr lang="ar-JO" sz="2200" b="1" dirty="0">
                <a:latin typeface="Calibri" panose="020F0502020204030204" pitchFamily="34" charset="0"/>
                <a:ea typeface="Calibri" panose="020F0502020204030204" pitchFamily="34" charset="0"/>
                <a:cs typeface="Calibri" panose="020F0502020204030204" pitchFamily="34" charset="0"/>
              </a:rPr>
              <a:t>جوهرها اقتصادي</a:t>
            </a:r>
            <a:r>
              <a:rPr lang="ar-JO" sz="2200" dirty="0">
                <a:latin typeface="Calibri" panose="020F0502020204030204" pitchFamily="34" charset="0"/>
                <a:ea typeface="Calibri" panose="020F0502020204030204" pitchFamily="34" charset="0"/>
                <a:cs typeface="Calibri" panose="020F0502020204030204" pitchFamily="34" charset="0"/>
              </a:rPr>
              <a:t> فمن مميزات الثورة الصناعية </a:t>
            </a:r>
            <a:r>
              <a:rPr lang="ar-SA" sz="2200" dirty="0">
                <a:latin typeface="Calibri" panose="020F0502020204030204" pitchFamily="34" charset="0"/>
                <a:ea typeface="Calibri" panose="020F0502020204030204" pitchFamily="34" charset="0"/>
                <a:cs typeface="Calibri" panose="020F0502020204030204" pitchFamily="34" charset="0"/>
              </a:rPr>
              <a:t>أ</a:t>
            </a:r>
            <a:r>
              <a:rPr lang="ar-JO" sz="2200" dirty="0">
                <a:latin typeface="Calibri" panose="020F0502020204030204" pitchFamily="34" charset="0"/>
                <a:ea typeface="Calibri" panose="020F0502020204030204" pitchFamily="34" charset="0"/>
                <a:cs typeface="Calibri" panose="020F0502020204030204" pitchFamily="34" charset="0"/>
              </a:rPr>
              <a:t>نها ساهمت في انتقال الانسان من القرية الى المدينة, من العمل اليدوي التقليدي الى العمل في المصانع والبحث عن اختراعات جديدة, استغلال الموارد الطبيعية للمصلحة البشرية وغيرها.</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الثورة الصناعية. - التاريخ">
            <a:extLst>
              <a:ext uri="{FF2B5EF4-FFF2-40B4-BE49-F238E27FC236}">
                <a16:creationId xmlns:a16="http://schemas.microsoft.com/office/drawing/2014/main" id="{F14C43A1-5EDD-41C1-8391-B524F35AD6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5694" y="1367369"/>
            <a:ext cx="3472259" cy="165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الثورة الصناعية. - التاريخ">
            <a:extLst>
              <a:ext uri="{FF2B5EF4-FFF2-40B4-BE49-F238E27FC236}">
                <a16:creationId xmlns:a16="http://schemas.microsoft.com/office/drawing/2014/main" id="{52368481-8909-49EA-8A75-99FF7A56C2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5174" y="1367369"/>
            <a:ext cx="2210846" cy="165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فيلم وثائقي حول الثورة الصناعية في انجلترا, خارطة انجلترا">
            <a:extLst>
              <a:ext uri="{FF2B5EF4-FFF2-40B4-BE49-F238E27FC236}">
                <a16:creationId xmlns:a16="http://schemas.microsoft.com/office/drawing/2014/main" id="{00B2A7E7-D1E3-4F8E-A49B-4B7F145E45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35174" y="3429000"/>
            <a:ext cx="2920046" cy="165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2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A3260E-9644-479F-B964-6E7522C9E818}"/>
              </a:ext>
            </a:extLst>
          </p:cNvPr>
          <p:cNvSpPr>
            <a:spLocks noGrp="1"/>
          </p:cNvSpPr>
          <p:nvPr>
            <p:ph type="ctrTitle"/>
          </p:nvPr>
        </p:nvSpPr>
        <p:spPr>
          <a:xfrm>
            <a:off x="551145" y="334188"/>
            <a:ext cx="10872592" cy="1139012"/>
          </a:xfrm>
        </p:spPr>
        <p:txBody>
          <a:bodyPr/>
          <a:lstStyle/>
          <a:p>
            <a:r>
              <a:rPr lang="ar-JO" dirty="0">
                <a:latin typeface="Calibri" panose="020F0502020204030204" pitchFamily="34" charset="0"/>
                <a:cs typeface="Calibri" panose="020F0502020204030204" pitchFamily="34" charset="0"/>
              </a:rPr>
              <a:t>الثورة الصناعية </a:t>
            </a:r>
          </a:p>
        </p:txBody>
      </p:sp>
      <p:sp>
        <p:nvSpPr>
          <p:cNvPr id="3" name="מציין מיקום טקסט 2">
            <a:extLst>
              <a:ext uri="{FF2B5EF4-FFF2-40B4-BE49-F238E27FC236}">
                <a16:creationId xmlns:a16="http://schemas.microsoft.com/office/drawing/2014/main" id="{091B961B-E10E-4386-A1A5-CF0E4D080777}"/>
              </a:ext>
            </a:extLst>
          </p:cNvPr>
          <p:cNvSpPr>
            <a:spLocks noGrp="1"/>
          </p:cNvSpPr>
          <p:nvPr>
            <p:ph type="body" sz="quarter" idx="10"/>
          </p:nvPr>
        </p:nvSpPr>
        <p:spPr>
          <a:xfrm>
            <a:off x="485775" y="1584960"/>
            <a:ext cx="10780713" cy="5781039"/>
          </a:xfrm>
        </p:spPr>
        <p:txBody>
          <a:bodyPr/>
          <a:lstStyle/>
          <a:p>
            <a:pPr algn="just">
              <a:lnSpc>
                <a:spcPct val="107000"/>
              </a:lnSpc>
              <a:spcAft>
                <a:spcPts val="800"/>
              </a:spcAft>
            </a:pPr>
            <a:r>
              <a:rPr lang="ar-SA" sz="2000" b="1" dirty="0">
                <a:latin typeface="David" panose="020E0502060401010101" pitchFamily="34" charset="-79"/>
                <a:ea typeface="Calibri" panose="020F0502020204030204" pitchFamily="34" charset="0"/>
              </a:rPr>
              <a:t> </a:t>
            </a:r>
            <a:endParaRPr lang="en-US" sz="2000" dirty="0">
              <a:latin typeface="David" panose="020E0502060401010101" pitchFamily="34" charset="-79"/>
              <a:ea typeface="Calibri" panose="020F0502020204030204" pitchFamily="34" charset="0"/>
              <a:cs typeface="David" panose="020E0502060401010101" pitchFamily="34" charset="-79"/>
            </a:endParaRPr>
          </a:p>
          <a:p>
            <a:pPr algn="just"/>
            <a:endParaRPr lang="ar-JO" sz="2000" dirty="0">
              <a:latin typeface="David" panose="020E0502060401010101" pitchFamily="34" charset="-79"/>
            </a:endParaRPr>
          </a:p>
        </p:txBody>
      </p:sp>
      <p:sp>
        <p:nvSpPr>
          <p:cNvPr id="4" name="מלבן 3">
            <a:extLst>
              <a:ext uri="{FF2B5EF4-FFF2-40B4-BE49-F238E27FC236}">
                <a16:creationId xmlns:a16="http://schemas.microsoft.com/office/drawing/2014/main" id="{2ED74F51-4553-40F7-9803-9F79A7F21EF7}"/>
              </a:ext>
            </a:extLst>
          </p:cNvPr>
          <p:cNvSpPr/>
          <p:nvPr/>
        </p:nvSpPr>
        <p:spPr>
          <a:xfrm>
            <a:off x="6951307" y="4147452"/>
            <a:ext cx="4642951" cy="1002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latin typeface="Calibri" panose="020F0502020204030204" pitchFamily="34" charset="0"/>
                <a:ea typeface="Calibri" panose="020F0502020204030204" pitchFamily="34" charset="0"/>
                <a:cs typeface="Calibri" panose="020F0502020204030204" pitchFamily="34" charset="0"/>
              </a:rPr>
              <a:t>هي عباره عن إحلال العمل اليدوي بالمكننة</a:t>
            </a:r>
            <a:endParaRPr lang="ar-JO" sz="2400" dirty="0">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01BF1C95-10D7-42CC-B354-C3E1A71C91A8}"/>
              </a:ext>
            </a:extLst>
          </p:cNvPr>
          <p:cNvSpPr/>
          <p:nvPr/>
        </p:nvSpPr>
        <p:spPr>
          <a:xfrm>
            <a:off x="3371462" y="1544316"/>
            <a:ext cx="55189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latin typeface="Calibri" panose="020F0502020204030204" pitchFamily="34" charset="0"/>
                <a:ea typeface="Calibri" panose="020F0502020204030204" pitchFamily="34" charset="0"/>
                <a:cs typeface="Calibri" panose="020F0502020204030204" pitchFamily="34" charset="0"/>
              </a:rPr>
              <a:t>وانتقال من صناعه تقليديه بيتيه يدويه الى طرق صناعة متطورة</a:t>
            </a:r>
            <a:endParaRPr lang="ar-JO" sz="2400" dirty="0">
              <a:latin typeface="Calibri" panose="020F0502020204030204" pitchFamily="34" charset="0"/>
              <a:cs typeface="Calibri" panose="020F0502020204030204" pitchFamily="34" charset="0"/>
            </a:endParaRPr>
          </a:p>
        </p:txBody>
      </p:sp>
      <p:sp>
        <p:nvSpPr>
          <p:cNvPr id="6" name="מלבן 5">
            <a:extLst>
              <a:ext uri="{FF2B5EF4-FFF2-40B4-BE49-F238E27FC236}">
                <a16:creationId xmlns:a16="http://schemas.microsoft.com/office/drawing/2014/main" id="{C8D07E8C-59C5-40DB-84DC-0D0852FC9593}"/>
              </a:ext>
            </a:extLst>
          </p:cNvPr>
          <p:cNvSpPr/>
          <p:nvPr/>
        </p:nvSpPr>
        <p:spPr>
          <a:xfrm>
            <a:off x="628260" y="2744651"/>
            <a:ext cx="485813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latin typeface="Calibri" panose="020F0502020204030204" pitchFamily="34" charset="0"/>
                <a:ea typeface="Calibri" panose="020F0502020204030204" pitchFamily="34" charset="0"/>
                <a:cs typeface="Calibri" panose="020F0502020204030204" pitchFamily="34" charset="0"/>
              </a:rPr>
              <a:t>الثورة الصناعية تكمن في الزيادة الكبيرة في انتاج البضائع وقد أسهمت في رفع مستوى المعيشة</a:t>
            </a:r>
            <a:endParaRPr lang="ar-JO" sz="2400" dirty="0">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9A7CC169-75DA-441B-BB0C-09B01E4C2166}"/>
              </a:ext>
            </a:extLst>
          </p:cNvPr>
          <p:cNvSpPr/>
          <p:nvPr/>
        </p:nvSpPr>
        <p:spPr>
          <a:xfrm>
            <a:off x="628261" y="4113349"/>
            <a:ext cx="4858138" cy="1036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latin typeface="Calibri" panose="020F0502020204030204" pitchFamily="34" charset="0"/>
                <a:ea typeface="Calibri" panose="020F0502020204030204" pitchFamily="34" charset="0"/>
                <a:cs typeface="Calibri" panose="020F0502020204030204" pitchFamily="34" charset="0"/>
              </a:rPr>
              <a:t>يتطلب مصادر طاقة جديدة لتحريك آلات الجديدة</a:t>
            </a:r>
            <a:endParaRPr lang="ar-JO" sz="2400" dirty="0">
              <a:latin typeface="Calibri" panose="020F0502020204030204" pitchFamily="34" charset="0"/>
              <a:cs typeface="Calibri" panose="020F0502020204030204" pitchFamily="34" charset="0"/>
            </a:endParaRPr>
          </a:p>
        </p:txBody>
      </p:sp>
      <p:sp>
        <p:nvSpPr>
          <p:cNvPr id="8" name="מלבן 7">
            <a:extLst>
              <a:ext uri="{FF2B5EF4-FFF2-40B4-BE49-F238E27FC236}">
                <a16:creationId xmlns:a16="http://schemas.microsoft.com/office/drawing/2014/main" id="{79E30112-0E89-4892-9957-67CC110F13FE}"/>
              </a:ext>
            </a:extLst>
          </p:cNvPr>
          <p:cNvSpPr/>
          <p:nvPr/>
        </p:nvSpPr>
        <p:spPr>
          <a:xfrm>
            <a:off x="6951307" y="2746098"/>
            <a:ext cx="46124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latin typeface="Calibri" panose="020F0502020204030204" pitchFamily="34" charset="0"/>
                <a:ea typeface="Calibri" panose="020F0502020204030204" pitchFamily="34" charset="0"/>
                <a:cs typeface="Calibri" panose="020F0502020204030204" pitchFamily="34" charset="0"/>
              </a:rPr>
              <a:t>وجود تنظيم رأسمالي يهدف الى تسويق الإنتاج الى الأسواق الكبيرة على أوسع نطاق</a:t>
            </a:r>
            <a:endParaRPr lang="ar-J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518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תיבת טקסט 9">
            <a:extLst>
              <a:ext uri="{FF2B5EF4-FFF2-40B4-BE49-F238E27FC236}">
                <a16:creationId xmlns:a16="http://schemas.microsoft.com/office/drawing/2014/main" id="{A9C97099-8C2D-47CC-A1DF-F7A8DB1B5479}"/>
              </a:ext>
            </a:extLst>
          </p:cNvPr>
          <p:cNvSpPr txBox="1"/>
          <p:nvPr/>
        </p:nvSpPr>
        <p:spPr>
          <a:xfrm>
            <a:off x="10485690" y="136733"/>
            <a:ext cx="1486968" cy="427289"/>
          </a:xfrm>
          <a:prstGeom prst="rect">
            <a:avLst/>
          </a:prstGeom>
        </p:spPr>
        <p:txBody>
          <a:bodyPr vert="horz" wrap="square" lIns="91440" tIns="45720" rIns="91440" bIns="45720" rtlCol="1" anchor="b">
            <a:noAutofit/>
          </a:bodyPr>
          <a:lstStyle/>
          <a:p>
            <a:endParaRPr lang="he-IL" sz="2400" b="1" dirty="0">
              <a:solidFill>
                <a:schemeClr val="bg1"/>
              </a:solidFill>
            </a:endParaRPr>
          </a:p>
        </p:txBody>
      </p:sp>
      <p:sp>
        <p:nvSpPr>
          <p:cNvPr id="6" name="כותרת 6">
            <a:extLst>
              <a:ext uri="{FF2B5EF4-FFF2-40B4-BE49-F238E27FC236}">
                <a16:creationId xmlns:a16="http://schemas.microsoft.com/office/drawing/2014/main" id="{17EFD4FC-A1D6-4279-90FE-323851E7A8D5}"/>
              </a:ext>
            </a:extLst>
          </p:cNvPr>
          <p:cNvSpPr txBox="1">
            <a:spLocks/>
          </p:cNvSpPr>
          <p:nvPr/>
        </p:nvSpPr>
        <p:spPr>
          <a:xfrm>
            <a:off x="515273" y="213094"/>
            <a:ext cx="11161453" cy="720000"/>
          </a:xfrm>
          <a:prstGeom prst="rect">
            <a:avLst/>
          </a:prstGeom>
        </p:spPr>
        <p:txBody>
          <a:bodyPr anchor="b">
            <a:noAutofit/>
          </a:bodyPr>
          <a:lstStyle>
            <a:lvl1pPr algn="ctr" defTabSz="914400" rtl="1" eaLnBrk="1" latinLnBrk="0" hangingPunct="1">
              <a:lnSpc>
                <a:spcPct val="90000"/>
              </a:lnSpc>
              <a:spcBef>
                <a:spcPct val="0"/>
              </a:spcBef>
              <a:buNone/>
              <a:defRPr sz="8000" kern="1200">
                <a:solidFill>
                  <a:schemeClr val="tx1"/>
                </a:solidFill>
                <a:latin typeface="Varela Round" panose="00000500000000000000" pitchFamily="2" charset="-79"/>
                <a:ea typeface="+mj-ea"/>
                <a:cs typeface="Varela Round" panose="00000500000000000000" pitchFamily="2" charset="-79"/>
              </a:defRPr>
            </a:lvl1pPr>
          </a:lstStyle>
          <a:p>
            <a:r>
              <a:rPr lang="ar-JO" sz="3600" b="1" dirty="0">
                <a:solidFill>
                  <a:srgbClr val="192A72"/>
                </a:solidFill>
                <a:latin typeface="Calibri" panose="020F0502020204030204" pitchFamily="34" charset="0"/>
                <a:cs typeface="Calibri" panose="020F0502020204030204" pitchFamily="34" charset="0"/>
              </a:rPr>
              <a:t>محور زمني للثورة الصناعية </a:t>
            </a:r>
            <a:endParaRPr lang="ar-EG" sz="3600" b="1" dirty="0">
              <a:solidFill>
                <a:srgbClr val="192A72"/>
              </a:solidFill>
              <a:latin typeface="Calibri" panose="020F0502020204030204" pitchFamily="34" charset="0"/>
              <a:cs typeface="Calibri" panose="020F0502020204030204" pitchFamily="34" charset="0"/>
            </a:endParaRPr>
          </a:p>
        </p:txBody>
      </p:sp>
      <p:sp>
        <p:nvSpPr>
          <p:cNvPr id="7" name="מחבר ישר 3">
            <a:extLst>
              <a:ext uri="{FF2B5EF4-FFF2-40B4-BE49-F238E27FC236}">
                <a16:creationId xmlns:a16="http://schemas.microsoft.com/office/drawing/2014/main" id="{4A2D7D85-AB6B-4E9B-A2E4-DD7D5CBBECE1}"/>
              </a:ext>
            </a:extLst>
          </p:cNvPr>
          <p:cNvSpPr/>
          <p:nvPr/>
        </p:nvSpPr>
        <p:spPr>
          <a:xfrm>
            <a:off x="6239976" y="2441700"/>
            <a:ext cx="4071667" cy="212310"/>
          </a:xfrm>
          <a:custGeom>
            <a:avLst/>
            <a:gdLst/>
            <a:ahLst/>
            <a:cxnLst/>
            <a:rect l="0" t="0" r="0" b="0"/>
            <a:pathLst>
              <a:path>
                <a:moveTo>
                  <a:pt x="0" y="0"/>
                </a:moveTo>
                <a:lnTo>
                  <a:pt x="0" y="144683"/>
                </a:lnTo>
                <a:lnTo>
                  <a:pt x="4071667" y="144683"/>
                </a:lnTo>
                <a:lnTo>
                  <a:pt x="4071667" y="21231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מחבר ישר 4">
            <a:extLst>
              <a:ext uri="{FF2B5EF4-FFF2-40B4-BE49-F238E27FC236}">
                <a16:creationId xmlns:a16="http://schemas.microsoft.com/office/drawing/2014/main" id="{3876B1F7-BE1D-4D40-A9F1-621D7AC6910E}"/>
              </a:ext>
            </a:extLst>
          </p:cNvPr>
          <p:cNvSpPr/>
          <p:nvPr/>
        </p:nvSpPr>
        <p:spPr>
          <a:xfrm>
            <a:off x="10071095" y="4126933"/>
            <a:ext cx="91440" cy="212310"/>
          </a:xfrm>
          <a:custGeom>
            <a:avLst/>
            <a:gdLst/>
            <a:ahLst/>
            <a:cxnLst/>
            <a:rect l="0" t="0" r="0" b="0"/>
            <a:pathLst>
              <a:path>
                <a:moveTo>
                  <a:pt x="45720" y="0"/>
                </a:moveTo>
                <a:lnTo>
                  <a:pt x="45720"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מחבר ישר 5">
            <a:extLst>
              <a:ext uri="{FF2B5EF4-FFF2-40B4-BE49-F238E27FC236}">
                <a16:creationId xmlns:a16="http://schemas.microsoft.com/office/drawing/2014/main" id="{ABEFC641-7AFD-4E67-B051-A51FD7B78599}"/>
              </a:ext>
            </a:extLst>
          </p:cNvPr>
          <p:cNvSpPr/>
          <p:nvPr/>
        </p:nvSpPr>
        <p:spPr>
          <a:xfrm>
            <a:off x="9201677" y="3395776"/>
            <a:ext cx="915137" cy="212310"/>
          </a:xfrm>
          <a:custGeom>
            <a:avLst/>
            <a:gdLst/>
            <a:ahLst/>
            <a:cxnLst/>
            <a:rect l="0" t="0" r="0" b="0"/>
            <a:pathLst>
              <a:path>
                <a:moveTo>
                  <a:pt x="0" y="0"/>
                </a:moveTo>
                <a:lnTo>
                  <a:pt x="0" y="144683"/>
                </a:lnTo>
                <a:lnTo>
                  <a:pt x="915137" y="144683"/>
                </a:lnTo>
                <a:lnTo>
                  <a:pt x="915137"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מחבר ישר 6">
            <a:extLst>
              <a:ext uri="{FF2B5EF4-FFF2-40B4-BE49-F238E27FC236}">
                <a16:creationId xmlns:a16="http://schemas.microsoft.com/office/drawing/2014/main" id="{0120AD4B-C3E2-403F-8F9E-8192B60F113A}"/>
              </a:ext>
            </a:extLst>
          </p:cNvPr>
          <p:cNvSpPr/>
          <p:nvPr/>
        </p:nvSpPr>
        <p:spPr>
          <a:xfrm>
            <a:off x="9067553" y="4071640"/>
            <a:ext cx="91440" cy="212310"/>
          </a:xfrm>
          <a:custGeom>
            <a:avLst/>
            <a:gdLst/>
            <a:ahLst/>
            <a:cxnLst/>
            <a:rect l="0" t="0" r="0" b="0"/>
            <a:pathLst>
              <a:path>
                <a:moveTo>
                  <a:pt x="45720" y="0"/>
                </a:moveTo>
                <a:lnTo>
                  <a:pt x="45720"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מחבר ישר 7">
            <a:extLst>
              <a:ext uri="{FF2B5EF4-FFF2-40B4-BE49-F238E27FC236}">
                <a16:creationId xmlns:a16="http://schemas.microsoft.com/office/drawing/2014/main" id="{B1ECC67D-2C80-41C0-96E5-B61F6F5E215C}"/>
              </a:ext>
            </a:extLst>
          </p:cNvPr>
          <p:cNvSpPr/>
          <p:nvPr/>
        </p:nvSpPr>
        <p:spPr>
          <a:xfrm>
            <a:off x="9067553" y="3395776"/>
            <a:ext cx="91440" cy="212310"/>
          </a:xfrm>
          <a:custGeom>
            <a:avLst/>
            <a:gdLst/>
            <a:ahLst/>
            <a:cxnLst/>
            <a:rect l="0" t="0" r="0" b="0"/>
            <a:pathLst>
              <a:path>
                <a:moveTo>
                  <a:pt x="134123" y="0"/>
                </a:moveTo>
                <a:lnTo>
                  <a:pt x="134123" y="144683"/>
                </a:lnTo>
                <a:lnTo>
                  <a:pt x="45720" y="144683"/>
                </a:lnTo>
                <a:lnTo>
                  <a:pt x="45720"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מחבר ישר 8">
            <a:extLst>
              <a:ext uri="{FF2B5EF4-FFF2-40B4-BE49-F238E27FC236}">
                <a16:creationId xmlns:a16="http://schemas.microsoft.com/office/drawing/2014/main" id="{8DD4DDC6-D36B-43E9-BDE9-D64B9902A906}"/>
              </a:ext>
            </a:extLst>
          </p:cNvPr>
          <p:cNvSpPr/>
          <p:nvPr/>
        </p:nvSpPr>
        <p:spPr>
          <a:xfrm>
            <a:off x="8198136" y="3395776"/>
            <a:ext cx="1003541" cy="212310"/>
          </a:xfrm>
          <a:custGeom>
            <a:avLst/>
            <a:gdLst/>
            <a:ahLst/>
            <a:cxnLst/>
            <a:rect l="0" t="0" r="0" b="0"/>
            <a:pathLst>
              <a:path>
                <a:moveTo>
                  <a:pt x="1003541" y="0"/>
                </a:moveTo>
                <a:lnTo>
                  <a:pt x="1003541" y="144683"/>
                </a:lnTo>
                <a:lnTo>
                  <a:pt x="0" y="144683"/>
                </a:lnTo>
                <a:lnTo>
                  <a:pt x="0"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מחבר ישר 9">
            <a:extLst>
              <a:ext uri="{FF2B5EF4-FFF2-40B4-BE49-F238E27FC236}">
                <a16:creationId xmlns:a16="http://schemas.microsoft.com/office/drawing/2014/main" id="{C76EF393-E7B7-4734-8B14-D34629E43439}"/>
              </a:ext>
            </a:extLst>
          </p:cNvPr>
          <p:cNvSpPr/>
          <p:nvPr/>
        </p:nvSpPr>
        <p:spPr>
          <a:xfrm>
            <a:off x="6239976" y="2441700"/>
            <a:ext cx="2961701" cy="212310"/>
          </a:xfrm>
          <a:custGeom>
            <a:avLst/>
            <a:gdLst/>
            <a:ahLst/>
            <a:cxnLst/>
            <a:rect l="0" t="0" r="0" b="0"/>
            <a:pathLst>
              <a:path>
                <a:moveTo>
                  <a:pt x="0" y="0"/>
                </a:moveTo>
                <a:lnTo>
                  <a:pt x="0" y="144683"/>
                </a:lnTo>
                <a:lnTo>
                  <a:pt x="2961701" y="144683"/>
                </a:lnTo>
                <a:lnTo>
                  <a:pt x="2961701" y="21231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מחבר ישר 10">
            <a:extLst>
              <a:ext uri="{FF2B5EF4-FFF2-40B4-BE49-F238E27FC236}">
                <a16:creationId xmlns:a16="http://schemas.microsoft.com/office/drawing/2014/main" id="{0B32BB44-7951-415F-9C3E-7985A6A314CC}"/>
              </a:ext>
            </a:extLst>
          </p:cNvPr>
          <p:cNvSpPr/>
          <p:nvPr/>
        </p:nvSpPr>
        <p:spPr>
          <a:xfrm>
            <a:off x="6323344" y="3118306"/>
            <a:ext cx="959653" cy="212310"/>
          </a:xfrm>
          <a:custGeom>
            <a:avLst/>
            <a:gdLst/>
            <a:ahLst/>
            <a:cxnLst/>
            <a:rect l="0" t="0" r="0" b="0"/>
            <a:pathLst>
              <a:path>
                <a:moveTo>
                  <a:pt x="0" y="0"/>
                </a:moveTo>
                <a:lnTo>
                  <a:pt x="0" y="144683"/>
                </a:lnTo>
                <a:lnTo>
                  <a:pt x="959653" y="144683"/>
                </a:lnTo>
                <a:lnTo>
                  <a:pt x="959653"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מחבר ישר 11">
            <a:extLst>
              <a:ext uri="{FF2B5EF4-FFF2-40B4-BE49-F238E27FC236}">
                <a16:creationId xmlns:a16="http://schemas.microsoft.com/office/drawing/2014/main" id="{3C520F00-5A69-4EF3-A988-58C0FD5A12FB}"/>
              </a:ext>
            </a:extLst>
          </p:cNvPr>
          <p:cNvSpPr/>
          <p:nvPr/>
        </p:nvSpPr>
        <p:spPr>
          <a:xfrm>
            <a:off x="6277624" y="3118306"/>
            <a:ext cx="91440" cy="212310"/>
          </a:xfrm>
          <a:custGeom>
            <a:avLst/>
            <a:gdLst/>
            <a:ahLst/>
            <a:cxnLst/>
            <a:rect l="0" t="0" r="0" b="0"/>
            <a:pathLst>
              <a:path>
                <a:moveTo>
                  <a:pt x="45720" y="0"/>
                </a:moveTo>
                <a:lnTo>
                  <a:pt x="45720" y="144683"/>
                </a:lnTo>
                <a:lnTo>
                  <a:pt x="113143" y="144683"/>
                </a:lnTo>
                <a:lnTo>
                  <a:pt x="113143"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מחבר ישר 12">
            <a:extLst>
              <a:ext uri="{FF2B5EF4-FFF2-40B4-BE49-F238E27FC236}">
                <a16:creationId xmlns:a16="http://schemas.microsoft.com/office/drawing/2014/main" id="{D60310D9-7AFB-49D8-BD45-A1FCA025FAE1}"/>
              </a:ext>
            </a:extLst>
          </p:cNvPr>
          <p:cNvSpPr/>
          <p:nvPr/>
        </p:nvSpPr>
        <p:spPr>
          <a:xfrm>
            <a:off x="5431114" y="3118306"/>
            <a:ext cx="892230" cy="212310"/>
          </a:xfrm>
          <a:custGeom>
            <a:avLst/>
            <a:gdLst/>
            <a:ahLst/>
            <a:cxnLst/>
            <a:rect l="0" t="0" r="0" b="0"/>
            <a:pathLst>
              <a:path>
                <a:moveTo>
                  <a:pt x="892230" y="0"/>
                </a:moveTo>
                <a:lnTo>
                  <a:pt x="892230" y="144683"/>
                </a:lnTo>
                <a:lnTo>
                  <a:pt x="0" y="144683"/>
                </a:lnTo>
                <a:lnTo>
                  <a:pt x="0"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מחבר ישר 13">
            <a:extLst>
              <a:ext uri="{FF2B5EF4-FFF2-40B4-BE49-F238E27FC236}">
                <a16:creationId xmlns:a16="http://schemas.microsoft.com/office/drawing/2014/main" id="{81C83AE6-D597-4B8B-8D8C-2651866A27D6}"/>
              </a:ext>
            </a:extLst>
          </p:cNvPr>
          <p:cNvSpPr/>
          <p:nvPr/>
        </p:nvSpPr>
        <p:spPr>
          <a:xfrm>
            <a:off x="6194256" y="2441700"/>
            <a:ext cx="91440" cy="212310"/>
          </a:xfrm>
          <a:custGeom>
            <a:avLst/>
            <a:gdLst/>
            <a:ahLst/>
            <a:cxnLst/>
            <a:rect l="0" t="0" r="0" b="0"/>
            <a:pathLst>
              <a:path>
                <a:moveTo>
                  <a:pt x="45720" y="0"/>
                </a:moveTo>
                <a:lnTo>
                  <a:pt x="45720" y="144683"/>
                </a:lnTo>
                <a:lnTo>
                  <a:pt x="129088" y="144683"/>
                </a:lnTo>
                <a:lnTo>
                  <a:pt x="129088" y="21231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מחבר ישר 14">
            <a:extLst>
              <a:ext uri="{FF2B5EF4-FFF2-40B4-BE49-F238E27FC236}">
                <a16:creationId xmlns:a16="http://schemas.microsoft.com/office/drawing/2014/main" id="{D84AA412-5EC2-4888-994C-B0BC58C5E737}"/>
              </a:ext>
            </a:extLst>
          </p:cNvPr>
          <p:cNvSpPr/>
          <p:nvPr/>
        </p:nvSpPr>
        <p:spPr>
          <a:xfrm>
            <a:off x="3107142" y="3254433"/>
            <a:ext cx="1377466" cy="212310"/>
          </a:xfrm>
          <a:custGeom>
            <a:avLst/>
            <a:gdLst/>
            <a:ahLst/>
            <a:cxnLst/>
            <a:rect l="0" t="0" r="0" b="0"/>
            <a:pathLst>
              <a:path>
                <a:moveTo>
                  <a:pt x="0" y="0"/>
                </a:moveTo>
                <a:lnTo>
                  <a:pt x="0" y="144683"/>
                </a:lnTo>
                <a:lnTo>
                  <a:pt x="1377466" y="144683"/>
                </a:lnTo>
                <a:lnTo>
                  <a:pt x="1377466"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מחבר ישר 15">
            <a:extLst>
              <a:ext uri="{FF2B5EF4-FFF2-40B4-BE49-F238E27FC236}">
                <a16:creationId xmlns:a16="http://schemas.microsoft.com/office/drawing/2014/main" id="{B86854C2-D8E0-4A92-9B6F-2AAC8278698D}"/>
              </a:ext>
            </a:extLst>
          </p:cNvPr>
          <p:cNvSpPr/>
          <p:nvPr/>
        </p:nvSpPr>
        <p:spPr>
          <a:xfrm>
            <a:off x="3107142" y="3254433"/>
            <a:ext cx="459262" cy="212310"/>
          </a:xfrm>
          <a:custGeom>
            <a:avLst/>
            <a:gdLst/>
            <a:ahLst/>
            <a:cxnLst/>
            <a:rect l="0" t="0" r="0" b="0"/>
            <a:pathLst>
              <a:path>
                <a:moveTo>
                  <a:pt x="0" y="0"/>
                </a:moveTo>
                <a:lnTo>
                  <a:pt x="0" y="144683"/>
                </a:lnTo>
                <a:lnTo>
                  <a:pt x="459262" y="144683"/>
                </a:lnTo>
                <a:lnTo>
                  <a:pt x="459262"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מחבר ישר 16">
            <a:extLst>
              <a:ext uri="{FF2B5EF4-FFF2-40B4-BE49-F238E27FC236}">
                <a16:creationId xmlns:a16="http://schemas.microsoft.com/office/drawing/2014/main" id="{F285EAFD-5249-4C83-A1A0-359014460E67}"/>
              </a:ext>
            </a:extLst>
          </p:cNvPr>
          <p:cNvSpPr/>
          <p:nvPr/>
        </p:nvSpPr>
        <p:spPr>
          <a:xfrm>
            <a:off x="2635053" y="3254433"/>
            <a:ext cx="472088" cy="212310"/>
          </a:xfrm>
          <a:custGeom>
            <a:avLst/>
            <a:gdLst/>
            <a:ahLst/>
            <a:cxnLst/>
            <a:rect l="0" t="0" r="0" b="0"/>
            <a:pathLst>
              <a:path>
                <a:moveTo>
                  <a:pt x="472088" y="0"/>
                </a:moveTo>
                <a:lnTo>
                  <a:pt x="472088" y="144683"/>
                </a:lnTo>
                <a:lnTo>
                  <a:pt x="0" y="144683"/>
                </a:lnTo>
                <a:lnTo>
                  <a:pt x="0"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מחבר ישר 17">
            <a:extLst>
              <a:ext uri="{FF2B5EF4-FFF2-40B4-BE49-F238E27FC236}">
                <a16:creationId xmlns:a16="http://schemas.microsoft.com/office/drawing/2014/main" id="{66AD9E04-289C-4F0C-86D1-02E735BF478A}"/>
              </a:ext>
            </a:extLst>
          </p:cNvPr>
          <p:cNvSpPr/>
          <p:nvPr/>
        </p:nvSpPr>
        <p:spPr>
          <a:xfrm>
            <a:off x="1742823" y="3254433"/>
            <a:ext cx="1364318" cy="212310"/>
          </a:xfrm>
          <a:custGeom>
            <a:avLst/>
            <a:gdLst/>
            <a:ahLst/>
            <a:cxnLst/>
            <a:rect l="0" t="0" r="0" b="0"/>
            <a:pathLst>
              <a:path>
                <a:moveTo>
                  <a:pt x="1364318" y="0"/>
                </a:moveTo>
                <a:lnTo>
                  <a:pt x="1364318" y="144683"/>
                </a:lnTo>
                <a:lnTo>
                  <a:pt x="0" y="144683"/>
                </a:lnTo>
                <a:lnTo>
                  <a:pt x="0" y="2123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מחבר ישר 18">
            <a:extLst>
              <a:ext uri="{FF2B5EF4-FFF2-40B4-BE49-F238E27FC236}">
                <a16:creationId xmlns:a16="http://schemas.microsoft.com/office/drawing/2014/main" id="{D53699B5-6BC4-40C2-832E-8A8E4825E3B1}"/>
              </a:ext>
            </a:extLst>
          </p:cNvPr>
          <p:cNvSpPr/>
          <p:nvPr/>
        </p:nvSpPr>
        <p:spPr>
          <a:xfrm>
            <a:off x="3107142" y="2441700"/>
            <a:ext cx="3132833" cy="212310"/>
          </a:xfrm>
          <a:custGeom>
            <a:avLst/>
            <a:gdLst/>
            <a:ahLst/>
            <a:cxnLst/>
            <a:rect l="0" t="0" r="0" b="0"/>
            <a:pathLst>
              <a:path>
                <a:moveTo>
                  <a:pt x="3132833" y="0"/>
                </a:moveTo>
                <a:lnTo>
                  <a:pt x="3132833" y="144683"/>
                </a:lnTo>
                <a:lnTo>
                  <a:pt x="0" y="144683"/>
                </a:lnTo>
                <a:lnTo>
                  <a:pt x="0" y="21231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מחבר ישר 19">
            <a:extLst>
              <a:ext uri="{FF2B5EF4-FFF2-40B4-BE49-F238E27FC236}">
                <a16:creationId xmlns:a16="http://schemas.microsoft.com/office/drawing/2014/main" id="{5C975CEB-4811-4092-806B-B97B41431C6B}"/>
              </a:ext>
            </a:extLst>
          </p:cNvPr>
          <p:cNvSpPr/>
          <p:nvPr/>
        </p:nvSpPr>
        <p:spPr>
          <a:xfrm>
            <a:off x="2111886" y="2441700"/>
            <a:ext cx="4128089" cy="212310"/>
          </a:xfrm>
          <a:custGeom>
            <a:avLst/>
            <a:gdLst/>
            <a:ahLst/>
            <a:cxnLst/>
            <a:rect l="0" t="0" r="0" b="0"/>
            <a:pathLst>
              <a:path>
                <a:moveTo>
                  <a:pt x="4128089" y="0"/>
                </a:moveTo>
                <a:lnTo>
                  <a:pt x="4128089" y="144683"/>
                </a:lnTo>
                <a:lnTo>
                  <a:pt x="0" y="144683"/>
                </a:lnTo>
                <a:lnTo>
                  <a:pt x="0" y="21231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מלבן: פינות מעוגלות 25">
            <a:extLst>
              <a:ext uri="{FF2B5EF4-FFF2-40B4-BE49-F238E27FC236}">
                <a16:creationId xmlns:a16="http://schemas.microsoft.com/office/drawing/2014/main" id="{5D3638C6-D280-4AA8-86E9-A289FCADECC1}"/>
              </a:ext>
            </a:extLst>
          </p:cNvPr>
          <p:cNvSpPr/>
          <p:nvPr/>
        </p:nvSpPr>
        <p:spPr>
          <a:xfrm>
            <a:off x="5534037" y="1978146"/>
            <a:ext cx="1411876" cy="4635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קבוצה 26">
            <a:extLst>
              <a:ext uri="{FF2B5EF4-FFF2-40B4-BE49-F238E27FC236}">
                <a16:creationId xmlns:a16="http://schemas.microsoft.com/office/drawing/2014/main" id="{8F19569B-B6E5-4D7D-8FD4-C9AF24080A34}"/>
              </a:ext>
            </a:extLst>
          </p:cNvPr>
          <p:cNvGrpSpPr/>
          <p:nvPr/>
        </p:nvGrpSpPr>
        <p:grpSpPr>
          <a:xfrm>
            <a:off x="5615149" y="2055202"/>
            <a:ext cx="1411876" cy="463554"/>
            <a:chOff x="4238382" y="1160174"/>
            <a:chExt cx="1411876" cy="463554"/>
          </a:xfrm>
        </p:grpSpPr>
        <p:sp>
          <p:nvSpPr>
            <p:cNvPr id="96" name="מלבן: פינות מעוגלות 95">
              <a:extLst>
                <a:ext uri="{FF2B5EF4-FFF2-40B4-BE49-F238E27FC236}">
                  <a16:creationId xmlns:a16="http://schemas.microsoft.com/office/drawing/2014/main" id="{0A96F993-8967-4E9F-BD85-345299A6CD1E}"/>
                </a:ext>
              </a:extLst>
            </p:cNvPr>
            <p:cNvSpPr/>
            <p:nvPr/>
          </p:nvSpPr>
          <p:spPr>
            <a:xfrm>
              <a:off x="4238382" y="1160174"/>
              <a:ext cx="1411876" cy="463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מלבן: פינות מעוגלות 22">
              <a:extLst>
                <a:ext uri="{FF2B5EF4-FFF2-40B4-BE49-F238E27FC236}">
                  <a16:creationId xmlns:a16="http://schemas.microsoft.com/office/drawing/2014/main" id="{91F468A9-D2DC-41F3-B410-5138929C1F45}"/>
                </a:ext>
              </a:extLst>
            </p:cNvPr>
            <p:cNvSpPr txBox="1"/>
            <p:nvPr/>
          </p:nvSpPr>
          <p:spPr>
            <a:xfrm>
              <a:off x="4251959" y="1173751"/>
              <a:ext cx="1384722" cy="436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dirty="0">
                  <a:latin typeface="Calibri" panose="020F0502020204030204" pitchFamily="34" charset="0"/>
                  <a:cs typeface="Calibri" panose="020F0502020204030204" pitchFamily="34" charset="0"/>
                </a:rPr>
                <a:t>الثورة الصناعية</a:t>
              </a:r>
              <a:endParaRPr lang="he-IL" sz="1400" b="1" kern="1200" dirty="0">
                <a:latin typeface="Calibri" panose="020F0502020204030204" pitchFamily="34" charset="0"/>
                <a:cs typeface="Calibri" panose="020F0502020204030204" pitchFamily="34" charset="0"/>
              </a:endParaRPr>
            </a:p>
          </p:txBody>
        </p:sp>
      </p:grpSp>
      <p:sp>
        <p:nvSpPr>
          <p:cNvPr id="28" name="מלבן: פינות מעוגלות 27">
            <a:extLst>
              <a:ext uri="{FF2B5EF4-FFF2-40B4-BE49-F238E27FC236}">
                <a16:creationId xmlns:a16="http://schemas.microsoft.com/office/drawing/2014/main" id="{34079EAA-34E9-49CC-A2BC-7293DDC1FAD3}"/>
              </a:ext>
            </a:extLst>
          </p:cNvPr>
          <p:cNvSpPr/>
          <p:nvPr/>
        </p:nvSpPr>
        <p:spPr>
          <a:xfrm>
            <a:off x="1746883" y="2654010"/>
            <a:ext cx="730006" cy="4635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קבוצה 28">
            <a:extLst>
              <a:ext uri="{FF2B5EF4-FFF2-40B4-BE49-F238E27FC236}">
                <a16:creationId xmlns:a16="http://schemas.microsoft.com/office/drawing/2014/main" id="{34C3D3A4-3A3B-44CB-8C99-CF287035BE21}"/>
              </a:ext>
            </a:extLst>
          </p:cNvPr>
          <p:cNvGrpSpPr/>
          <p:nvPr/>
        </p:nvGrpSpPr>
        <p:grpSpPr>
          <a:xfrm>
            <a:off x="1413153" y="2731066"/>
            <a:ext cx="1144848" cy="463554"/>
            <a:chOff x="451228" y="1836038"/>
            <a:chExt cx="730006" cy="463554"/>
          </a:xfrm>
        </p:grpSpPr>
        <p:sp>
          <p:nvSpPr>
            <p:cNvPr id="94" name="מלבן: פינות מעוגלות 93">
              <a:extLst>
                <a:ext uri="{FF2B5EF4-FFF2-40B4-BE49-F238E27FC236}">
                  <a16:creationId xmlns:a16="http://schemas.microsoft.com/office/drawing/2014/main" id="{50D05924-79B0-48C4-8FB8-220AEAB4E436}"/>
                </a:ext>
              </a:extLst>
            </p:cNvPr>
            <p:cNvSpPr/>
            <p:nvPr/>
          </p:nvSpPr>
          <p:spPr>
            <a:xfrm>
              <a:off x="451228" y="1836038"/>
              <a:ext cx="730006" cy="463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5" name="מלבן: פינות מעוגלות 25">
              <a:extLst>
                <a:ext uri="{FF2B5EF4-FFF2-40B4-BE49-F238E27FC236}">
                  <a16:creationId xmlns:a16="http://schemas.microsoft.com/office/drawing/2014/main" id="{02E3D4F8-5320-4302-A550-AE655A70CC07}"/>
                </a:ext>
              </a:extLst>
            </p:cNvPr>
            <p:cNvSpPr txBox="1"/>
            <p:nvPr/>
          </p:nvSpPr>
          <p:spPr>
            <a:xfrm>
              <a:off x="464805" y="1849615"/>
              <a:ext cx="702852" cy="436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kern="1200" dirty="0">
                  <a:latin typeface="Calibri" panose="020F0502020204030204" pitchFamily="34" charset="0"/>
                  <a:cs typeface="Calibri" panose="020F0502020204030204" pitchFamily="34" charset="0"/>
                </a:rPr>
                <a:t>ال</a:t>
              </a:r>
              <a:r>
                <a:rPr lang="ar-SA" sz="1400" b="1" kern="1200" dirty="0">
                  <a:latin typeface="Calibri" panose="020F0502020204030204" pitchFamily="34" charset="0"/>
                  <a:cs typeface="Calibri" panose="020F0502020204030204" pitchFamily="34" charset="0"/>
                </a:rPr>
                <a:t>أ</a:t>
              </a:r>
              <a:r>
                <a:rPr lang="ar-JO" sz="1400" b="1" kern="1200" dirty="0">
                  <a:latin typeface="Calibri" panose="020F0502020204030204" pitchFamily="34" charset="0"/>
                  <a:cs typeface="Calibri" panose="020F0502020204030204" pitchFamily="34" charset="0"/>
                </a:rPr>
                <a:t>بعاد الاجتماعية </a:t>
              </a:r>
              <a:endParaRPr lang="he-IL" sz="1400" b="1" kern="1200" dirty="0">
                <a:latin typeface="Calibri" panose="020F0502020204030204" pitchFamily="34" charset="0"/>
                <a:cs typeface="Calibri" panose="020F0502020204030204" pitchFamily="34" charset="0"/>
              </a:endParaRPr>
            </a:p>
          </p:txBody>
        </p:sp>
      </p:grpSp>
      <p:sp>
        <p:nvSpPr>
          <p:cNvPr id="30" name="מלבן: פינות מעוגלות 29">
            <a:extLst>
              <a:ext uri="{FF2B5EF4-FFF2-40B4-BE49-F238E27FC236}">
                <a16:creationId xmlns:a16="http://schemas.microsoft.com/office/drawing/2014/main" id="{1966BF83-7316-419E-A678-FE00005A5574}"/>
              </a:ext>
            </a:extLst>
          </p:cNvPr>
          <p:cNvSpPr/>
          <p:nvPr/>
        </p:nvSpPr>
        <p:spPr>
          <a:xfrm>
            <a:off x="2639113" y="2654010"/>
            <a:ext cx="936058" cy="6004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קבוצה 30">
            <a:extLst>
              <a:ext uri="{FF2B5EF4-FFF2-40B4-BE49-F238E27FC236}">
                <a16:creationId xmlns:a16="http://schemas.microsoft.com/office/drawing/2014/main" id="{C9F2E965-2495-4DC3-9C32-163DE8762121}"/>
              </a:ext>
            </a:extLst>
          </p:cNvPr>
          <p:cNvGrpSpPr/>
          <p:nvPr/>
        </p:nvGrpSpPr>
        <p:grpSpPr>
          <a:xfrm>
            <a:off x="2720225" y="2731066"/>
            <a:ext cx="936058" cy="600423"/>
            <a:chOff x="1343458" y="1836038"/>
            <a:chExt cx="936058" cy="600423"/>
          </a:xfrm>
        </p:grpSpPr>
        <p:sp>
          <p:nvSpPr>
            <p:cNvPr id="92" name="מלבן: פינות מעוגלות 91">
              <a:extLst>
                <a:ext uri="{FF2B5EF4-FFF2-40B4-BE49-F238E27FC236}">
                  <a16:creationId xmlns:a16="http://schemas.microsoft.com/office/drawing/2014/main" id="{4DDA3B0C-6D5C-4598-A299-A9CB149CDB8B}"/>
                </a:ext>
              </a:extLst>
            </p:cNvPr>
            <p:cNvSpPr/>
            <p:nvPr/>
          </p:nvSpPr>
          <p:spPr>
            <a:xfrm>
              <a:off x="1343458" y="1836038"/>
              <a:ext cx="936058" cy="60042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3" name="מלבן: פינות מעוגלות 28">
              <a:extLst>
                <a:ext uri="{FF2B5EF4-FFF2-40B4-BE49-F238E27FC236}">
                  <a16:creationId xmlns:a16="http://schemas.microsoft.com/office/drawing/2014/main" id="{8D6C4967-DDBF-418D-A240-D4DE303E1754}"/>
                </a:ext>
              </a:extLst>
            </p:cNvPr>
            <p:cNvSpPr txBox="1"/>
            <p:nvPr/>
          </p:nvSpPr>
          <p:spPr>
            <a:xfrm>
              <a:off x="1361044" y="1853624"/>
              <a:ext cx="900886" cy="5652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dirty="0">
                  <a:latin typeface="Calibri" panose="020F0502020204030204" pitchFamily="34" charset="0"/>
                  <a:cs typeface="Calibri" panose="020F0502020204030204" pitchFamily="34" charset="0"/>
                </a:rPr>
                <a:t>تطور الانتاج والاختراعات</a:t>
              </a:r>
              <a:endParaRPr lang="he-IL" sz="1400" b="1" kern="1200" dirty="0">
                <a:latin typeface="Calibri" panose="020F0502020204030204" pitchFamily="34" charset="0"/>
                <a:cs typeface="Calibri" panose="020F0502020204030204" pitchFamily="34" charset="0"/>
              </a:endParaRPr>
            </a:p>
          </p:txBody>
        </p:sp>
      </p:grpSp>
      <p:sp>
        <p:nvSpPr>
          <p:cNvPr id="32" name="מלבן: פינות מעוגלות 31">
            <a:extLst>
              <a:ext uri="{FF2B5EF4-FFF2-40B4-BE49-F238E27FC236}">
                <a16:creationId xmlns:a16="http://schemas.microsoft.com/office/drawing/2014/main" id="{E41989F5-73FD-4A2E-B717-E57D32AC74DF}"/>
              </a:ext>
            </a:extLst>
          </p:cNvPr>
          <p:cNvSpPr/>
          <p:nvPr/>
        </p:nvSpPr>
        <p:spPr>
          <a:xfrm>
            <a:off x="1377820" y="3466743"/>
            <a:ext cx="730006" cy="4635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3" name="קבוצה 32">
            <a:extLst>
              <a:ext uri="{FF2B5EF4-FFF2-40B4-BE49-F238E27FC236}">
                <a16:creationId xmlns:a16="http://schemas.microsoft.com/office/drawing/2014/main" id="{CC0C37FC-CACB-4446-99FB-22A420405D5D}"/>
              </a:ext>
            </a:extLst>
          </p:cNvPr>
          <p:cNvGrpSpPr/>
          <p:nvPr/>
        </p:nvGrpSpPr>
        <p:grpSpPr>
          <a:xfrm>
            <a:off x="1080748" y="3543800"/>
            <a:ext cx="1108190" cy="719076"/>
            <a:chOff x="82165" y="2648772"/>
            <a:chExt cx="730006" cy="463554"/>
          </a:xfrm>
        </p:grpSpPr>
        <p:sp>
          <p:nvSpPr>
            <p:cNvPr id="90" name="מלבן: פינות מעוגלות 89">
              <a:extLst>
                <a:ext uri="{FF2B5EF4-FFF2-40B4-BE49-F238E27FC236}">
                  <a16:creationId xmlns:a16="http://schemas.microsoft.com/office/drawing/2014/main" id="{1B9233EC-4DF3-4AF0-9066-91247D970C2E}"/>
                </a:ext>
              </a:extLst>
            </p:cNvPr>
            <p:cNvSpPr/>
            <p:nvPr/>
          </p:nvSpPr>
          <p:spPr>
            <a:xfrm>
              <a:off x="82165" y="2648772"/>
              <a:ext cx="730006" cy="463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1" name="מלבן: פינות מעוגלות 31">
              <a:extLst>
                <a:ext uri="{FF2B5EF4-FFF2-40B4-BE49-F238E27FC236}">
                  <a16:creationId xmlns:a16="http://schemas.microsoft.com/office/drawing/2014/main" id="{CD7B23CD-CE66-4F67-8C3F-FB53C2FDC4B8}"/>
                </a:ext>
              </a:extLst>
            </p:cNvPr>
            <p:cNvSpPr txBox="1"/>
            <p:nvPr/>
          </p:nvSpPr>
          <p:spPr>
            <a:xfrm>
              <a:off x="95742" y="2662349"/>
              <a:ext cx="702852" cy="436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dirty="0">
                  <a:latin typeface="Calibri" panose="020F0502020204030204" pitchFamily="34" charset="0"/>
                  <a:cs typeface="Calibri" panose="020F0502020204030204" pitchFamily="34" charset="0"/>
                </a:rPr>
                <a:t>الطبقة العمالية ونضالها </a:t>
              </a:r>
              <a:endParaRPr lang="he-IL" sz="1400" b="1" kern="1200" dirty="0">
                <a:latin typeface="Calibri" panose="020F0502020204030204" pitchFamily="34" charset="0"/>
                <a:cs typeface="Calibri" panose="020F0502020204030204" pitchFamily="34" charset="0"/>
              </a:endParaRPr>
            </a:p>
          </p:txBody>
        </p:sp>
      </p:grpSp>
      <p:sp>
        <p:nvSpPr>
          <p:cNvPr id="34" name="מלבן: פינות מעוגלות 33">
            <a:extLst>
              <a:ext uri="{FF2B5EF4-FFF2-40B4-BE49-F238E27FC236}">
                <a16:creationId xmlns:a16="http://schemas.microsoft.com/office/drawing/2014/main" id="{4770639A-7194-4B2A-BFFC-AF5B98CBB393}"/>
              </a:ext>
            </a:extLst>
          </p:cNvPr>
          <p:cNvSpPr/>
          <p:nvPr/>
        </p:nvSpPr>
        <p:spPr>
          <a:xfrm>
            <a:off x="2270050" y="3466743"/>
            <a:ext cx="730006" cy="4635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5" name="קבוצה 34">
            <a:extLst>
              <a:ext uri="{FF2B5EF4-FFF2-40B4-BE49-F238E27FC236}">
                <a16:creationId xmlns:a16="http://schemas.microsoft.com/office/drawing/2014/main" id="{703C2BF0-5C1A-4896-911D-592A169C54D7}"/>
              </a:ext>
            </a:extLst>
          </p:cNvPr>
          <p:cNvGrpSpPr/>
          <p:nvPr/>
        </p:nvGrpSpPr>
        <p:grpSpPr>
          <a:xfrm>
            <a:off x="2351162" y="3543800"/>
            <a:ext cx="730006" cy="463554"/>
            <a:chOff x="974395" y="2648772"/>
            <a:chExt cx="730006" cy="463554"/>
          </a:xfrm>
        </p:grpSpPr>
        <p:sp>
          <p:nvSpPr>
            <p:cNvPr id="88" name="מלבן: פינות מעוגלות 87">
              <a:extLst>
                <a:ext uri="{FF2B5EF4-FFF2-40B4-BE49-F238E27FC236}">
                  <a16:creationId xmlns:a16="http://schemas.microsoft.com/office/drawing/2014/main" id="{EC944BBA-E9D8-4C28-A61F-7538EB7EBFC4}"/>
                </a:ext>
              </a:extLst>
            </p:cNvPr>
            <p:cNvSpPr/>
            <p:nvPr/>
          </p:nvSpPr>
          <p:spPr>
            <a:xfrm>
              <a:off x="974395" y="2648772"/>
              <a:ext cx="730006" cy="463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9" name="מלבן: פינות מעוגלות 34">
              <a:extLst>
                <a:ext uri="{FF2B5EF4-FFF2-40B4-BE49-F238E27FC236}">
                  <a16:creationId xmlns:a16="http://schemas.microsoft.com/office/drawing/2014/main" id="{95556F94-A366-4E4D-A386-C8410CE7A826}"/>
                </a:ext>
              </a:extLst>
            </p:cNvPr>
            <p:cNvSpPr txBox="1"/>
            <p:nvPr/>
          </p:nvSpPr>
          <p:spPr>
            <a:xfrm>
              <a:off x="987972" y="2662349"/>
              <a:ext cx="702852" cy="436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dirty="0"/>
                <a:t>القطارات </a:t>
              </a:r>
              <a:endParaRPr lang="he-IL" sz="1400" b="1" kern="1200" dirty="0"/>
            </a:p>
          </p:txBody>
        </p:sp>
      </p:grpSp>
      <p:sp>
        <p:nvSpPr>
          <p:cNvPr id="36" name="מלבן: פינות מעוגלות 35">
            <a:extLst>
              <a:ext uri="{FF2B5EF4-FFF2-40B4-BE49-F238E27FC236}">
                <a16:creationId xmlns:a16="http://schemas.microsoft.com/office/drawing/2014/main" id="{5488C1ED-2E84-4A84-A105-5BBE665F9CD6}"/>
              </a:ext>
            </a:extLst>
          </p:cNvPr>
          <p:cNvSpPr/>
          <p:nvPr/>
        </p:nvSpPr>
        <p:spPr>
          <a:xfrm>
            <a:off x="3162280" y="3466743"/>
            <a:ext cx="808248" cy="64329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7" name="קבוצה 36">
            <a:extLst>
              <a:ext uri="{FF2B5EF4-FFF2-40B4-BE49-F238E27FC236}">
                <a16:creationId xmlns:a16="http://schemas.microsoft.com/office/drawing/2014/main" id="{7E2D3DBC-F49D-4084-80FB-FD404AC13E92}"/>
              </a:ext>
            </a:extLst>
          </p:cNvPr>
          <p:cNvGrpSpPr/>
          <p:nvPr/>
        </p:nvGrpSpPr>
        <p:grpSpPr>
          <a:xfrm>
            <a:off x="3243392" y="3543800"/>
            <a:ext cx="808248" cy="643297"/>
            <a:chOff x="1866625" y="2648772"/>
            <a:chExt cx="808248" cy="643297"/>
          </a:xfrm>
        </p:grpSpPr>
        <p:sp>
          <p:nvSpPr>
            <p:cNvPr id="86" name="מלבן: פינות מעוגלות 85">
              <a:extLst>
                <a:ext uri="{FF2B5EF4-FFF2-40B4-BE49-F238E27FC236}">
                  <a16:creationId xmlns:a16="http://schemas.microsoft.com/office/drawing/2014/main" id="{E7B5D32C-8858-40CC-865C-379D9DB53F99}"/>
                </a:ext>
              </a:extLst>
            </p:cNvPr>
            <p:cNvSpPr/>
            <p:nvPr/>
          </p:nvSpPr>
          <p:spPr>
            <a:xfrm>
              <a:off x="1866625" y="2648772"/>
              <a:ext cx="808248" cy="64329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7" name="מלבן: פינות מעוגלות 37">
              <a:extLst>
                <a:ext uri="{FF2B5EF4-FFF2-40B4-BE49-F238E27FC236}">
                  <a16:creationId xmlns:a16="http://schemas.microsoft.com/office/drawing/2014/main" id="{9B5D87FF-3449-495D-9F0F-4598A6EF482D}"/>
                </a:ext>
              </a:extLst>
            </p:cNvPr>
            <p:cNvSpPr txBox="1"/>
            <p:nvPr/>
          </p:nvSpPr>
          <p:spPr>
            <a:xfrm>
              <a:off x="1885467" y="2667614"/>
              <a:ext cx="770564" cy="6056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JO" sz="1200" b="1" dirty="0">
                  <a:latin typeface="Calibri" panose="020F0502020204030204" pitchFamily="34" charset="0"/>
                  <a:cs typeface="Calibri" panose="020F0502020204030204" pitchFamily="34" charset="0"/>
                </a:rPr>
                <a:t>المواصلات البحرية والبرية </a:t>
              </a:r>
              <a:r>
                <a:rPr lang="he-IL" sz="1200" b="1" kern="1200" dirty="0">
                  <a:latin typeface="Calibri" panose="020F0502020204030204" pitchFamily="34" charset="0"/>
                  <a:cs typeface="Calibri" panose="020F0502020204030204" pitchFamily="34" charset="0"/>
                </a:rPr>
                <a:t> </a:t>
              </a:r>
            </a:p>
          </p:txBody>
        </p:sp>
      </p:grpSp>
      <p:sp>
        <p:nvSpPr>
          <p:cNvPr id="38" name="מלבן: פינות מעוגלות 37">
            <a:extLst>
              <a:ext uri="{FF2B5EF4-FFF2-40B4-BE49-F238E27FC236}">
                <a16:creationId xmlns:a16="http://schemas.microsoft.com/office/drawing/2014/main" id="{5132063B-BBF2-473F-8E09-B93A665F40FF}"/>
              </a:ext>
            </a:extLst>
          </p:cNvPr>
          <p:cNvSpPr/>
          <p:nvPr/>
        </p:nvSpPr>
        <p:spPr>
          <a:xfrm>
            <a:off x="4132753" y="3466743"/>
            <a:ext cx="703711" cy="8444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9" name="קבוצה 38">
            <a:extLst>
              <a:ext uri="{FF2B5EF4-FFF2-40B4-BE49-F238E27FC236}">
                <a16:creationId xmlns:a16="http://schemas.microsoft.com/office/drawing/2014/main" id="{A0B5389C-DB83-4E94-91B0-CD275469BBA1}"/>
              </a:ext>
            </a:extLst>
          </p:cNvPr>
          <p:cNvGrpSpPr/>
          <p:nvPr/>
        </p:nvGrpSpPr>
        <p:grpSpPr>
          <a:xfrm>
            <a:off x="4213864" y="3543800"/>
            <a:ext cx="703711" cy="844410"/>
            <a:chOff x="2837097" y="2648772"/>
            <a:chExt cx="703711" cy="844410"/>
          </a:xfrm>
        </p:grpSpPr>
        <p:sp>
          <p:nvSpPr>
            <p:cNvPr id="84" name="מלבן: פינות מעוגלות 83">
              <a:extLst>
                <a:ext uri="{FF2B5EF4-FFF2-40B4-BE49-F238E27FC236}">
                  <a16:creationId xmlns:a16="http://schemas.microsoft.com/office/drawing/2014/main" id="{9A139B0A-F9DD-4AD2-A0EA-CA6699E7A4CB}"/>
                </a:ext>
              </a:extLst>
            </p:cNvPr>
            <p:cNvSpPr/>
            <p:nvPr/>
          </p:nvSpPr>
          <p:spPr>
            <a:xfrm>
              <a:off x="2837097" y="2648772"/>
              <a:ext cx="703711" cy="84441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5" name="מלבן: פינות מעוגלות 40">
              <a:extLst>
                <a:ext uri="{FF2B5EF4-FFF2-40B4-BE49-F238E27FC236}">
                  <a16:creationId xmlns:a16="http://schemas.microsoft.com/office/drawing/2014/main" id="{4F30EA21-1E5B-4054-99EE-0433D01A956C}"/>
                </a:ext>
              </a:extLst>
            </p:cNvPr>
            <p:cNvSpPr txBox="1"/>
            <p:nvPr/>
          </p:nvSpPr>
          <p:spPr>
            <a:xfrm>
              <a:off x="2857708" y="2669383"/>
              <a:ext cx="662489" cy="8031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JO" sz="1200" b="1" dirty="0">
                  <a:latin typeface="Calibri" panose="020F0502020204030204" pitchFamily="34" charset="0"/>
                  <a:cs typeface="Calibri" panose="020F0502020204030204" pitchFamily="34" charset="0"/>
                </a:rPr>
                <a:t>طاقة جديدة </a:t>
              </a:r>
              <a:endParaRPr lang="he-IL" sz="1200" b="1" kern="1200" dirty="0">
                <a:latin typeface="Calibri" panose="020F0502020204030204" pitchFamily="34" charset="0"/>
                <a:cs typeface="Calibri" panose="020F0502020204030204" pitchFamily="34" charset="0"/>
              </a:endParaRPr>
            </a:p>
          </p:txBody>
        </p:sp>
      </p:grpSp>
      <p:sp>
        <p:nvSpPr>
          <p:cNvPr id="40" name="מלבן: פינות מעוגלות 39">
            <a:extLst>
              <a:ext uri="{FF2B5EF4-FFF2-40B4-BE49-F238E27FC236}">
                <a16:creationId xmlns:a16="http://schemas.microsoft.com/office/drawing/2014/main" id="{67D9F14B-6909-4CFB-9F2C-10C366B0872A}"/>
              </a:ext>
            </a:extLst>
          </p:cNvPr>
          <p:cNvSpPr/>
          <p:nvPr/>
        </p:nvSpPr>
        <p:spPr>
          <a:xfrm>
            <a:off x="5848223" y="2654010"/>
            <a:ext cx="950242" cy="46429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1" name="קבוצה 40">
            <a:extLst>
              <a:ext uri="{FF2B5EF4-FFF2-40B4-BE49-F238E27FC236}">
                <a16:creationId xmlns:a16="http://schemas.microsoft.com/office/drawing/2014/main" id="{C230A252-D3A1-4103-853C-BE0FED60F0FF}"/>
              </a:ext>
            </a:extLst>
          </p:cNvPr>
          <p:cNvGrpSpPr/>
          <p:nvPr/>
        </p:nvGrpSpPr>
        <p:grpSpPr>
          <a:xfrm>
            <a:off x="5431114" y="2731066"/>
            <a:ext cx="1919589" cy="464295"/>
            <a:chOff x="4552568" y="1836038"/>
            <a:chExt cx="950242" cy="464295"/>
          </a:xfrm>
        </p:grpSpPr>
        <p:sp>
          <p:nvSpPr>
            <p:cNvPr id="82" name="מלבן: פינות מעוגלות 81">
              <a:extLst>
                <a:ext uri="{FF2B5EF4-FFF2-40B4-BE49-F238E27FC236}">
                  <a16:creationId xmlns:a16="http://schemas.microsoft.com/office/drawing/2014/main" id="{B100E97E-9629-439C-A76C-2166878EF388}"/>
                </a:ext>
              </a:extLst>
            </p:cNvPr>
            <p:cNvSpPr/>
            <p:nvPr/>
          </p:nvSpPr>
          <p:spPr>
            <a:xfrm>
              <a:off x="4552568" y="1836038"/>
              <a:ext cx="950242" cy="46429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3" name="מלבן: פינות מעוגלות 43">
              <a:extLst>
                <a:ext uri="{FF2B5EF4-FFF2-40B4-BE49-F238E27FC236}">
                  <a16:creationId xmlns:a16="http://schemas.microsoft.com/office/drawing/2014/main" id="{9014D08E-F159-4AC7-963A-933784073D54}"/>
                </a:ext>
              </a:extLst>
            </p:cNvPr>
            <p:cNvSpPr txBox="1"/>
            <p:nvPr/>
          </p:nvSpPr>
          <p:spPr>
            <a:xfrm>
              <a:off x="4566167" y="1849637"/>
              <a:ext cx="923044" cy="437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kern="1200" dirty="0">
                  <a:latin typeface="Calibri" panose="020F0502020204030204" pitchFamily="34" charset="0"/>
                  <a:cs typeface="Calibri" panose="020F0502020204030204" pitchFamily="34" charset="0"/>
                </a:rPr>
                <a:t>الشروط الملائمة لظهور الثورة الصناعية في انجلترا</a:t>
              </a:r>
              <a:endParaRPr lang="he-IL" sz="1400" b="1" kern="1200" dirty="0">
                <a:latin typeface="Calibri" panose="020F0502020204030204" pitchFamily="34" charset="0"/>
                <a:cs typeface="Calibri" panose="020F0502020204030204" pitchFamily="34" charset="0"/>
              </a:endParaRPr>
            </a:p>
          </p:txBody>
        </p:sp>
      </p:grpSp>
      <p:sp>
        <p:nvSpPr>
          <p:cNvPr id="42" name="מלבן: פינות מעוגלות 41">
            <a:extLst>
              <a:ext uri="{FF2B5EF4-FFF2-40B4-BE49-F238E27FC236}">
                <a16:creationId xmlns:a16="http://schemas.microsoft.com/office/drawing/2014/main" id="{7D0BA63E-4331-46F8-B8E8-0514CA45147E}"/>
              </a:ext>
            </a:extLst>
          </p:cNvPr>
          <p:cNvSpPr/>
          <p:nvPr/>
        </p:nvSpPr>
        <p:spPr>
          <a:xfrm>
            <a:off x="4998688" y="3330616"/>
            <a:ext cx="864853" cy="4693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3" name="קבוצה 42">
            <a:extLst>
              <a:ext uri="{FF2B5EF4-FFF2-40B4-BE49-F238E27FC236}">
                <a16:creationId xmlns:a16="http://schemas.microsoft.com/office/drawing/2014/main" id="{040D69B6-27AA-4421-8777-8759945C0B0B}"/>
              </a:ext>
            </a:extLst>
          </p:cNvPr>
          <p:cNvGrpSpPr/>
          <p:nvPr/>
        </p:nvGrpSpPr>
        <p:grpSpPr>
          <a:xfrm>
            <a:off x="5079800" y="3407672"/>
            <a:ext cx="864853" cy="469385"/>
            <a:chOff x="3703033" y="2512644"/>
            <a:chExt cx="864853" cy="469385"/>
          </a:xfrm>
        </p:grpSpPr>
        <p:sp>
          <p:nvSpPr>
            <p:cNvPr id="80" name="מלבן: פינות מעוגלות 79">
              <a:extLst>
                <a:ext uri="{FF2B5EF4-FFF2-40B4-BE49-F238E27FC236}">
                  <a16:creationId xmlns:a16="http://schemas.microsoft.com/office/drawing/2014/main" id="{E3CC7DC3-C6F3-41A2-9961-E4F2DFAA2B2E}"/>
                </a:ext>
              </a:extLst>
            </p:cNvPr>
            <p:cNvSpPr/>
            <p:nvPr/>
          </p:nvSpPr>
          <p:spPr>
            <a:xfrm>
              <a:off x="3703033" y="2512644"/>
              <a:ext cx="864853" cy="46938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1" name="מלבן: פינות מעוגלות 46">
              <a:extLst>
                <a:ext uri="{FF2B5EF4-FFF2-40B4-BE49-F238E27FC236}">
                  <a16:creationId xmlns:a16="http://schemas.microsoft.com/office/drawing/2014/main" id="{D879F180-37AA-4F2D-BB48-F493F4AFD6EE}"/>
                </a:ext>
              </a:extLst>
            </p:cNvPr>
            <p:cNvSpPr txBox="1"/>
            <p:nvPr/>
          </p:nvSpPr>
          <p:spPr>
            <a:xfrm>
              <a:off x="3716781" y="2526392"/>
              <a:ext cx="837357" cy="441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JO" sz="1200" b="1" dirty="0">
                  <a:latin typeface="Calibri" panose="020F0502020204030204" pitchFamily="34" charset="0"/>
                  <a:cs typeface="Calibri" panose="020F0502020204030204" pitchFamily="34" charset="0"/>
                </a:rPr>
                <a:t>المخزون الوفير للمعادن</a:t>
              </a:r>
              <a:endParaRPr lang="he-IL" sz="1200" b="1" kern="1200" dirty="0">
                <a:latin typeface="Calibri" panose="020F0502020204030204" pitchFamily="34" charset="0"/>
                <a:cs typeface="Calibri" panose="020F0502020204030204" pitchFamily="34" charset="0"/>
              </a:endParaRPr>
            </a:p>
          </p:txBody>
        </p:sp>
      </p:grpSp>
      <p:sp>
        <p:nvSpPr>
          <p:cNvPr id="44" name="מלבן: פינות מעוגלות 43">
            <a:extLst>
              <a:ext uri="{FF2B5EF4-FFF2-40B4-BE49-F238E27FC236}">
                <a16:creationId xmlns:a16="http://schemas.microsoft.com/office/drawing/2014/main" id="{DE27F39B-1095-4C8C-8A06-B0685ABB6038}"/>
              </a:ext>
            </a:extLst>
          </p:cNvPr>
          <p:cNvSpPr/>
          <p:nvPr/>
        </p:nvSpPr>
        <p:spPr>
          <a:xfrm>
            <a:off x="6025765" y="3330616"/>
            <a:ext cx="730006" cy="4635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5" name="קבוצה 44">
            <a:extLst>
              <a:ext uri="{FF2B5EF4-FFF2-40B4-BE49-F238E27FC236}">
                <a16:creationId xmlns:a16="http://schemas.microsoft.com/office/drawing/2014/main" id="{6FB16167-8DE5-478C-80D7-61338B4E406F}"/>
              </a:ext>
            </a:extLst>
          </p:cNvPr>
          <p:cNvGrpSpPr/>
          <p:nvPr/>
        </p:nvGrpSpPr>
        <p:grpSpPr>
          <a:xfrm>
            <a:off x="6106876" y="3407672"/>
            <a:ext cx="730006" cy="463554"/>
            <a:chOff x="4730109" y="2512644"/>
            <a:chExt cx="730006" cy="463554"/>
          </a:xfrm>
        </p:grpSpPr>
        <p:sp>
          <p:nvSpPr>
            <p:cNvPr id="78" name="מלבן: פינות מעוגלות 77">
              <a:extLst>
                <a:ext uri="{FF2B5EF4-FFF2-40B4-BE49-F238E27FC236}">
                  <a16:creationId xmlns:a16="http://schemas.microsoft.com/office/drawing/2014/main" id="{61AAECEC-A8E8-4309-B7D1-4F5EC0E97F5A}"/>
                </a:ext>
              </a:extLst>
            </p:cNvPr>
            <p:cNvSpPr/>
            <p:nvPr/>
          </p:nvSpPr>
          <p:spPr>
            <a:xfrm>
              <a:off x="4730109" y="2512644"/>
              <a:ext cx="730006" cy="463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9" name="מלבן: פינות מעוגלות 49">
              <a:extLst>
                <a:ext uri="{FF2B5EF4-FFF2-40B4-BE49-F238E27FC236}">
                  <a16:creationId xmlns:a16="http://schemas.microsoft.com/office/drawing/2014/main" id="{A5458CD7-CC17-4C69-BC60-1723BBD93C33}"/>
                </a:ext>
              </a:extLst>
            </p:cNvPr>
            <p:cNvSpPr txBox="1"/>
            <p:nvPr/>
          </p:nvSpPr>
          <p:spPr>
            <a:xfrm>
              <a:off x="4743686" y="2526221"/>
              <a:ext cx="702852" cy="436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JO" sz="1200" b="1" kern="1200" dirty="0">
                  <a:latin typeface="Calibri" panose="020F0502020204030204" pitchFamily="34" charset="0"/>
                  <a:cs typeface="Calibri" panose="020F0502020204030204" pitchFamily="34" charset="0"/>
                </a:rPr>
                <a:t>الظروف الاجتماعية الاقتصادية </a:t>
              </a:r>
              <a:endParaRPr lang="he-IL" sz="1200" b="1" kern="1200" dirty="0">
                <a:latin typeface="Calibri" panose="020F0502020204030204" pitchFamily="34" charset="0"/>
                <a:cs typeface="Calibri" panose="020F0502020204030204" pitchFamily="34" charset="0"/>
              </a:endParaRPr>
            </a:p>
          </p:txBody>
        </p:sp>
      </p:grpSp>
      <p:sp>
        <p:nvSpPr>
          <p:cNvPr id="46" name="מלבן: פינות מעוגלות 45">
            <a:extLst>
              <a:ext uri="{FF2B5EF4-FFF2-40B4-BE49-F238E27FC236}">
                <a16:creationId xmlns:a16="http://schemas.microsoft.com/office/drawing/2014/main" id="{E42B8016-F4E4-4377-9966-BF1923315064}"/>
              </a:ext>
            </a:extLst>
          </p:cNvPr>
          <p:cNvSpPr/>
          <p:nvPr/>
        </p:nvSpPr>
        <p:spPr>
          <a:xfrm>
            <a:off x="6917995" y="3330616"/>
            <a:ext cx="730006" cy="4635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7" name="קבוצה 46">
            <a:extLst>
              <a:ext uri="{FF2B5EF4-FFF2-40B4-BE49-F238E27FC236}">
                <a16:creationId xmlns:a16="http://schemas.microsoft.com/office/drawing/2014/main" id="{A40B05C2-806D-4EF9-8A4A-DA7AB2EB9925}"/>
              </a:ext>
            </a:extLst>
          </p:cNvPr>
          <p:cNvGrpSpPr/>
          <p:nvPr/>
        </p:nvGrpSpPr>
        <p:grpSpPr>
          <a:xfrm>
            <a:off x="6999107" y="3407672"/>
            <a:ext cx="730006" cy="463554"/>
            <a:chOff x="5622340" y="2512644"/>
            <a:chExt cx="730006" cy="463554"/>
          </a:xfrm>
        </p:grpSpPr>
        <p:sp>
          <p:nvSpPr>
            <p:cNvPr id="76" name="מלבן: פינות מעוגלות 75">
              <a:extLst>
                <a:ext uri="{FF2B5EF4-FFF2-40B4-BE49-F238E27FC236}">
                  <a16:creationId xmlns:a16="http://schemas.microsoft.com/office/drawing/2014/main" id="{A00045DF-14BE-4EE9-B3B9-AF18E4DC36AC}"/>
                </a:ext>
              </a:extLst>
            </p:cNvPr>
            <p:cNvSpPr/>
            <p:nvPr/>
          </p:nvSpPr>
          <p:spPr>
            <a:xfrm>
              <a:off x="5622340" y="2512644"/>
              <a:ext cx="730006" cy="463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7" name="מלבן: פינות מעוגלות 52">
              <a:extLst>
                <a:ext uri="{FF2B5EF4-FFF2-40B4-BE49-F238E27FC236}">
                  <a16:creationId xmlns:a16="http://schemas.microsoft.com/office/drawing/2014/main" id="{A4399C04-44F3-44FC-925D-A75614ACDBAE}"/>
                </a:ext>
              </a:extLst>
            </p:cNvPr>
            <p:cNvSpPr txBox="1"/>
            <p:nvPr/>
          </p:nvSpPr>
          <p:spPr>
            <a:xfrm>
              <a:off x="5635917" y="2526221"/>
              <a:ext cx="702852" cy="436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dirty="0">
                  <a:latin typeface="Calibri" panose="020F0502020204030204" pitchFamily="34" charset="0"/>
                  <a:cs typeface="Calibri" panose="020F0502020204030204" pitchFamily="34" charset="0"/>
                </a:rPr>
                <a:t>الاستقرار السياسي</a:t>
              </a:r>
              <a:endParaRPr lang="he-IL" sz="1400" b="1" kern="1200" dirty="0">
                <a:latin typeface="Calibri" panose="020F0502020204030204" pitchFamily="34" charset="0"/>
                <a:cs typeface="Calibri" panose="020F0502020204030204" pitchFamily="34" charset="0"/>
              </a:endParaRPr>
            </a:p>
          </p:txBody>
        </p:sp>
      </p:grpSp>
      <p:sp>
        <p:nvSpPr>
          <p:cNvPr id="48" name="מלבן: פינות מעוגלות 47">
            <a:extLst>
              <a:ext uri="{FF2B5EF4-FFF2-40B4-BE49-F238E27FC236}">
                <a16:creationId xmlns:a16="http://schemas.microsoft.com/office/drawing/2014/main" id="{0322439C-92BE-4F03-A9CC-AB5033A5EFCE}"/>
              </a:ext>
            </a:extLst>
          </p:cNvPr>
          <p:cNvSpPr/>
          <p:nvPr/>
        </p:nvSpPr>
        <p:spPr>
          <a:xfrm>
            <a:off x="8675361" y="2654010"/>
            <a:ext cx="1052632" cy="741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9" name="קבוצה 48">
            <a:extLst>
              <a:ext uri="{FF2B5EF4-FFF2-40B4-BE49-F238E27FC236}">
                <a16:creationId xmlns:a16="http://schemas.microsoft.com/office/drawing/2014/main" id="{7AE31198-71D5-4CA6-9723-D8C45477DF5E}"/>
              </a:ext>
            </a:extLst>
          </p:cNvPr>
          <p:cNvGrpSpPr/>
          <p:nvPr/>
        </p:nvGrpSpPr>
        <p:grpSpPr>
          <a:xfrm>
            <a:off x="8265671" y="2731066"/>
            <a:ext cx="1543434" cy="741765"/>
            <a:chOff x="6888904" y="1836038"/>
            <a:chExt cx="1543434" cy="741765"/>
          </a:xfrm>
        </p:grpSpPr>
        <p:sp>
          <p:nvSpPr>
            <p:cNvPr id="74" name="מלבן: פינות מעוגלות 73">
              <a:extLst>
                <a:ext uri="{FF2B5EF4-FFF2-40B4-BE49-F238E27FC236}">
                  <a16:creationId xmlns:a16="http://schemas.microsoft.com/office/drawing/2014/main" id="{47C6058C-AE45-416F-ADE1-7B41199A8418}"/>
                </a:ext>
              </a:extLst>
            </p:cNvPr>
            <p:cNvSpPr/>
            <p:nvPr/>
          </p:nvSpPr>
          <p:spPr>
            <a:xfrm>
              <a:off x="7379706" y="1836038"/>
              <a:ext cx="1052632" cy="74176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5" name="מלבן: פינות מעוגלות 55">
              <a:extLst>
                <a:ext uri="{FF2B5EF4-FFF2-40B4-BE49-F238E27FC236}">
                  <a16:creationId xmlns:a16="http://schemas.microsoft.com/office/drawing/2014/main" id="{B9855081-ACB7-4367-AAB5-6798038A245E}"/>
                </a:ext>
              </a:extLst>
            </p:cNvPr>
            <p:cNvSpPr txBox="1"/>
            <p:nvPr/>
          </p:nvSpPr>
          <p:spPr>
            <a:xfrm>
              <a:off x="6888904" y="1857764"/>
              <a:ext cx="1521708" cy="6983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kern="1200" dirty="0">
                  <a:latin typeface="Calibri" panose="020F0502020204030204" pitchFamily="34" charset="0"/>
                  <a:cs typeface="Calibri" panose="020F0502020204030204" pitchFamily="34" charset="0"/>
                </a:rPr>
                <a:t>الحياة قبل الثورة الصناعية ومظاهر الثورة الصناعية</a:t>
              </a:r>
              <a:endParaRPr lang="he-IL" sz="1400" b="1" kern="1200" dirty="0">
                <a:latin typeface="Calibri" panose="020F0502020204030204" pitchFamily="34" charset="0"/>
                <a:cs typeface="Calibri" panose="020F0502020204030204" pitchFamily="34" charset="0"/>
              </a:endParaRPr>
            </a:p>
          </p:txBody>
        </p:sp>
      </p:grpSp>
      <p:sp>
        <p:nvSpPr>
          <p:cNvPr id="50" name="מלבן: פינות מעוגלות 49">
            <a:extLst>
              <a:ext uri="{FF2B5EF4-FFF2-40B4-BE49-F238E27FC236}">
                <a16:creationId xmlns:a16="http://schemas.microsoft.com/office/drawing/2014/main" id="{19A3A146-F213-4754-A8E6-E44FF4ED35F6}"/>
              </a:ext>
            </a:extLst>
          </p:cNvPr>
          <p:cNvSpPr/>
          <p:nvPr/>
        </p:nvSpPr>
        <p:spPr>
          <a:xfrm>
            <a:off x="7810225" y="3608086"/>
            <a:ext cx="775821" cy="5951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1" name="קבוצה 50">
            <a:extLst>
              <a:ext uri="{FF2B5EF4-FFF2-40B4-BE49-F238E27FC236}">
                <a16:creationId xmlns:a16="http://schemas.microsoft.com/office/drawing/2014/main" id="{394D9EDF-742E-4939-8608-340ECFE2E3AF}"/>
              </a:ext>
            </a:extLst>
          </p:cNvPr>
          <p:cNvGrpSpPr/>
          <p:nvPr/>
        </p:nvGrpSpPr>
        <p:grpSpPr>
          <a:xfrm>
            <a:off x="7648001" y="3685142"/>
            <a:ext cx="1085073" cy="595166"/>
            <a:chOff x="6271234" y="2790114"/>
            <a:chExt cx="1085073" cy="595166"/>
          </a:xfrm>
        </p:grpSpPr>
        <p:sp>
          <p:nvSpPr>
            <p:cNvPr id="72" name="מלבן: פינות מעוגלות 71">
              <a:extLst>
                <a:ext uri="{FF2B5EF4-FFF2-40B4-BE49-F238E27FC236}">
                  <a16:creationId xmlns:a16="http://schemas.microsoft.com/office/drawing/2014/main" id="{BCCD0451-EC6F-4EC5-9E86-91D6D0CA8E95}"/>
                </a:ext>
              </a:extLst>
            </p:cNvPr>
            <p:cNvSpPr/>
            <p:nvPr/>
          </p:nvSpPr>
          <p:spPr>
            <a:xfrm>
              <a:off x="6514570" y="2790114"/>
              <a:ext cx="775821" cy="59516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3" name="מלבן: פינות מעוגלות 58">
              <a:extLst>
                <a:ext uri="{FF2B5EF4-FFF2-40B4-BE49-F238E27FC236}">
                  <a16:creationId xmlns:a16="http://schemas.microsoft.com/office/drawing/2014/main" id="{237A2313-D587-4642-AC27-4138EF4CBFAA}"/>
                </a:ext>
              </a:extLst>
            </p:cNvPr>
            <p:cNvSpPr txBox="1"/>
            <p:nvPr/>
          </p:nvSpPr>
          <p:spPr>
            <a:xfrm>
              <a:off x="6271234" y="2807546"/>
              <a:ext cx="1085073" cy="5603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kern="1200" dirty="0">
                  <a:latin typeface="Calibri" panose="020F0502020204030204" pitchFamily="34" charset="0"/>
                  <a:cs typeface="Calibri" panose="020F0502020204030204" pitchFamily="34" charset="0"/>
                </a:rPr>
                <a:t>تطور وسائل المواصلات وماكنة الطباعة </a:t>
              </a:r>
              <a:endParaRPr lang="he-IL" sz="1400" b="1" kern="1200" dirty="0">
                <a:latin typeface="Calibri" panose="020F0502020204030204" pitchFamily="34" charset="0"/>
                <a:cs typeface="Calibri" panose="020F0502020204030204" pitchFamily="34" charset="0"/>
              </a:endParaRPr>
            </a:p>
          </p:txBody>
        </p:sp>
      </p:grpSp>
      <p:sp>
        <p:nvSpPr>
          <p:cNvPr id="52" name="מלבן: פינות מעוגלות 51">
            <a:extLst>
              <a:ext uri="{FF2B5EF4-FFF2-40B4-BE49-F238E27FC236}">
                <a16:creationId xmlns:a16="http://schemas.microsoft.com/office/drawing/2014/main" id="{43288C1F-9FEF-4E92-986B-1D68757A9885}"/>
              </a:ext>
            </a:extLst>
          </p:cNvPr>
          <p:cNvSpPr/>
          <p:nvPr/>
        </p:nvSpPr>
        <p:spPr>
          <a:xfrm>
            <a:off x="8748270" y="3608086"/>
            <a:ext cx="730006" cy="4635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3" name="קבוצה 52">
            <a:extLst>
              <a:ext uri="{FF2B5EF4-FFF2-40B4-BE49-F238E27FC236}">
                <a16:creationId xmlns:a16="http://schemas.microsoft.com/office/drawing/2014/main" id="{EF9FECAD-126C-4549-BFE3-34A29F187F32}"/>
              </a:ext>
            </a:extLst>
          </p:cNvPr>
          <p:cNvGrpSpPr/>
          <p:nvPr/>
        </p:nvGrpSpPr>
        <p:grpSpPr>
          <a:xfrm>
            <a:off x="8829382" y="3685142"/>
            <a:ext cx="730006" cy="463554"/>
            <a:chOff x="7452615" y="2790114"/>
            <a:chExt cx="730006" cy="463554"/>
          </a:xfrm>
        </p:grpSpPr>
        <p:sp>
          <p:nvSpPr>
            <p:cNvPr id="70" name="מלבן: פינות מעוגלות 69">
              <a:extLst>
                <a:ext uri="{FF2B5EF4-FFF2-40B4-BE49-F238E27FC236}">
                  <a16:creationId xmlns:a16="http://schemas.microsoft.com/office/drawing/2014/main" id="{0C4930F1-B6A9-4534-A985-399EF40AC6DB}"/>
                </a:ext>
              </a:extLst>
            </p:cNvPr>
            <p:cNvSpPr/>
            <p:nvPr/>
          </p:nvSpPr>
          <p:spPr>
            <a:xfrm>
              <a:off x="7452615" y="2790114"/>
              <a:ext cx="730006" cy="463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1" name="מלבן: פינות מעוגלות 61">
              <a:extLst>
                <a:ext uri="{FF2B5EF4-FFF2-40B4-BE49-F238E27FC236}">
                  <a16:creationId xmlns:a16="http://schemas.microsoft.com/office/drawing/2014/main" id="{60B1F440-64DD-40C7-9A3F-4A6B75E6C048}"/>
                </a:ext>
              </a:extLst>
            </p:cNvPr>
            <p:cNvSpPr txBox="1"/>
            <p:nvPr/>
          </p:nvSpPr>
          <p:spPr>
            <a:xfrm>
              <a:off x="7466192" y="2803691"/>
              <a:ext cx="702852" cy="436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JO" sz="1200" b="1" kern="1200" dirty="0">
                  <a:latin typeface="Calibri" panose="020F0502020204030204" pitchFamily="34" charset="0"/>
                  <a:cs typeface="Calibri" panose="020F0502020204030204" pitchFamily="34" charset="0"/>
                </a:rPr>
                <a:t>صناعة التعدين</a:t>
              </a:r>
              <a:endParaRPr lang="he-IL" sz="1200" b="1" kern="1200" dirty="0">
                <a:latin typeface="Calibri" panose="020F0502020204030204" pitchFamily="34" charset="0"/>
                <a:cs typeface="Calibri" panose="020F0502020204030204" pitchFamily="34" charset="0"/>
              </a:endParaRPr>
            </a:p>
          </p:txBody>
        </p:sp>
      </p:grpSp>
      <p:sp>
        <p:nvSpPr>
          <p:cNvPr id="56" name="מלבן: פינות מעוגלות 55">
            <a:extLst>
              <a:ext uri="{FF2B5EF4-FFF2-40B4-BE49-F238E27FC236}">
                <a16:creationId xmlns:a16="http://schemas.microsoft.com/office/drawing/2014/main" id="{56A01472-1B9E-4765-ADCF-2E3D0F9D755C}"/>
              </a:ext>
            </a:extLst>
          </p:cNvPr>
          <p:cNvSpPr/>
          <p:nvPr/>
        </p:nvSpPr>
        <p:spPr>
          <a:xfrm>
            <a:off x="9640500" y="3608086"/>
            <a:ext cx="952629" cy="5188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7" name="קבוצה 56">
            <a:extLst>
              <a:ext uri="{FF2B5EF4-FFF2-40B4-BE49-F238E27FC236}">
                <a16:creationId xmlns:a16="http://schemas.microsoft.com/office/drawing/2014/main" id="{4B79ED71-B903-489B-9D9D-BFE61CAA0791}"/>
              </a:ext>
            </a:extLst>
          </p:cNvPr>
          <p:cNvGrpSpPr/>
          <p:nvPr/>
        </p:nvGrpSpPr>
        <p:grpSpPr>
          <a:xfrm>
            <a:off x="9721612" y="3685142"/>
            <a:ext cx="952629" cy="518846"/>
            <a:chOff x="8344845" y="2790114"/>
            <a:chExt cx="952629" cy="518846"/>
          </a:xfrm>
        </p:grpSpPr>
        <p:sp>
          <p:nvSpPr>
            <p:cNvPr id="66" name="מלבן: פינות מעוגלות 65">
              <a:extLst>
                <a:ext uri="{FF2B5EF4-FFF2-40B4-BE49-F238E27FC236}">
                  <a16:creationId xmlns:a16="http://schemas.microsoft.com/office/drawing/2014/main" id="{B75777F4-5258-4815-AF1E-816EC2927CC5}"/>
                </a:ext>
              </a:extLst>
            </p:cNvPr>
            <p:cNvSpPr/>
            <p:nvPr/>
          </p:nvSpPr>
          <p:spPr>
            <a:xfrm>
              <a:off x="8344845" y="2790114"/>
              <a:ext cx="952629" cy="5188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מלבן: פינות מעוגלות 67">
              <a:extLst>
                <a:ext uri="{FF2B5EF4-FFF2-40B4-BE49-F238E27FC236}">
                  <a16:creationId xmlns:a16="http://schemas.microsoft.com/office/drawing/2014/main" id="{1A7AC216-7265-4EFB-A4DE-35EC49AF9F9B}"/>
                </a:ext>
              </a:extLst>
            </p:cNvPr>
            <p:cNvSpPr txBox="1"/>
            <p:nvPr/>
          </p:nvSpPr>
          <p:spPr>
            <a:xfrm>
              <a:off x="8360041" y="2805310"/>
              <a:ext cx="922237" cy="4884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kern="1200" dirty="0">
                  <a:latin typeface="Calibri" panose="020F0502020204030204" pitchFamily="34" charset="0"/>
                  <a:cs typeface="Calibri" panose="020F0502020204030204" pitchFamily="34" charset="0"/>
                </a:rPr>
                <a:t>صناعة القطن </a:t>
              </a:r>
              <a:endParaRPr lang="he-IL" sz="1400" b="1" kern="1200" dirty="0">
                <a:latin typeface="Calibri" panose="020F0502020204030204" pitchFamily="34" charset="0"/>
                <a:cs typeface="Calibri" panose="020F0502020204030204" pitchFamily="34" charset="0"/>
              </a:endParaRPr>
            </a:p>
          </p:txBody>
        </p:sp>
      </p:grpSp>
      <p:sp>
        <p:nvSpPr>
          <p:cNvPr id="60" name="מלבן: פינות מעוגלות 59">
            <a:extLst>
              <a:ext uri="{FF2B5EF4-FFF2-40B4-BE49-F238E27FC236}">
                <a16:creationId xmlns:a16="http://schemas.microsoft.com/office/drawing/2014/main" id="{76B77270-57E9-45E2-972D-591CE64FBFBF}"/>
              </a:ext>
            </a:extLst>
          </p:cNvPr>
          <p:cNvSpPr/>
          <p:nvPr/>
        </p:nvSpPr>
        <p:spPr>
          <a:xfrm>
            <a:off x="9890217" y="2654010"/>
            <a:ext cx="842850" cy="5370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1" name="קבוצה 60">
            <a:extLst>
              <a:ext uri="{FF2B5EF4-FFF2-40B4-BE49-F238E27FC236}">
                <a16:creationId xmlns:a16="http://schemas.microsoft.com/office/drawing/2014/main" id="{9E297B52-F729-4A4F-89D9-6A4DC816B066}"/>
              </a:ext>
            </a:extLst>
          </p:cNvPr>
          <p:cNvGrpSpPr/>
          <p:nvPr/>
        </p:nvGrpSpPr>
        <p:grpSpPr>
          <a:xfrm>
            <a:off x="9892072" y="2731066"/>
            <a:ext cx="1065592" cy="553013"/>
            <a:chOff x="8515305" y="1836038"/>
            <a:chExt cx="1065592" cy="553013"/>
          </a:xfrm>
        </p:grpSpPr>
        <p:sp>
          <p:nvSpPr>
            <p:cNvPr id="62" name="מלבן: פינות מעוגלות 61">
              <a:extLst>
                <a:ext uri="{FF2B5EF4-FFF2-40B4-BE49-F238E27FC236}">
                  <a16:creationId xmlns:a16="http://schemas.microsoft.com/office/drawing/2014/main" id="{34F91D56-663F-4B46-93AA-3BBE4891CBCC}"/>
                </a:ext>
              </a:extLst>
            </p:cNvPr>
            <p:cNvSpPr/>
            <p:nvPr/>
          </p:nvSpPr>
          <p:spPr>
            <a:xfrm>
              <a:off x="8594562" y="1836038"/>
              <a:ext cx="842850" cy="53706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3" name="מלבן: פינות מעוגלות 73">
              <a:extLst>
                <a:ext uri="{FF2B5EF4-FFF2-40B4-BE49-F238E27FC236}">
                  <a16:creationId xmlns:a16="http://schemas.microsoft.com/office/drawing/2014/main" id="{82EF794B-8CF5-4045-B924-04A226E4A2AF}"/>
                </a:ext>
              </a:extLst>
            </p:cNvPr>
            <p:cNvSpPr txBox="1"/>
            <p:nvPr/>
          </p:nvSpPr>
          <p:spPr>
            <a:xfrm>
              <a:off x="8515305" y="1883447"/>
              <a:ext cx="1065592" cy="5056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JO" sz="1400" b="1" kern="1200" dirty="0">
                  <a:latin typeface="Calibri" panose="020F0502020204030204" pitchFamily="34" charset="0"/>
                  <a:cs typeface="Calibri" panose="020F0502020204030204" pitchFamily="34" charset="0"/>
                </a:rPr>
                <a:t>تعريف الثورة الصناعية</a:t>
              </a:r>
              <a:endParaRPr lang="he-IL" sz="1400" b="1" kern="12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3589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תיבת טקסט 9">
            <a:extLst>
              <a:ext uri="{FF2B5EF4-FFF2-40B4-BE49-F238E27FC236}">
                <a16:creationId xmlns:a16="http://schemas.microsoft.com/office/drawing/2014/main" id="{A9C97099-8C2D-47CC-A1DF-F7A8DB1B5479}"/>
              </a:ext>
            </a:extLst>
          </p:cNvPr>
          <p:cNvSpPr txBox="1"/>
          <p:nvPr/>
        </p:nvSpPr>
        <p:spPr>
          <a:xfrm>
            <a:off x="10485690" y="136733"/>
            <a:ext cx="1486968" cy="427289"/>
          </a:xfrm>
          <a:prstGeom prst="rect">
            <a:avLst/>
          </a:prstGeom>
        </p:spPr>
        <p:txBody>
          <a:bodyPr vert="horz" wrap="square" lIns="91440" tIns="45720" rIns="91440" bIns="45720" rtlCol="1" anchor="b">
            <a:noAutofit/>
          </a:bodyPr>
          <a:lstStyle/>
          <a:p>
            <a:endParaRPr lang="he-IL" sz="2400" b="1" dirty="0">
              <a:solidFill>
                <a:schemeClr val="bg1"/>
              </a:solidFill>
            </a:endParaRPr>
          </a:p>
        </p:txBody>
      </p:sp>
      <p:sp>
        <p:nvSpPr>
          <p:cNvPr id="6" name="כותרת 6">
            <a:extLst>
              <a:ext uri="{FF2B5EF4-FFF2-40B4-BE49-F238E27FC236}">
                <a16:creationId xmlns:a16="http://schemas.microsoft.com/office/drawing/2014/main" id="{17EFD4FC-A1D6-4279-90FE-323851E7A8D5}"/>
              </a:ext>
            </a:extLst>
          </p:cNvPr>
          <p:cNvSpPr txBox="1">
            <a:spLocks/>
          </p:cNvSpPr>
          <p:nvPr/>
        </p:nvSpPr>
        <p:spPr>
          <a:xfrm>
            <a:off x="515273" y="213094"/>
            <a:ext cx="11161453" cy="720000"/>
          </a:xfrm>
          <a:prstGeom prst="rect">
            <a:avLst/>
          </a:prstGeom>
        </p:spPr>
        <p:txBody>
          <a:bodyPr anchor="b">
            <a:noAutofit/>
          </a:bodyPr>
          <a:lstStyle>
            <a:lvl1pPr algn="ctr" defTabSz="914400" rtl="1" eaLnBrk="1" latinLnBrk="0" hangingPunct="1">
              <a:lnSpc>
                <a:spcPct val="90000"/>
              </a:lnSpc>
              <a:spcBef>
                <a:spcPct val="0"/>
              </a:spcBef>
              <a:buNone/>
              <a:defRPr sz="8000" kern="1200">
                <a:solidFill>
                  <a:schemeClr val="tx1"/>
                </a:solidFill>
                <a:latin typeface="Varela Round" panose="00000500000000000000" pitchFamily="2" charset="-79"/>
                <a:ea typeface="+mj-ea"/>
                <a:cs typeface="Varela Round" panose="00000500000000000000" pitchFamily="2" charset="-79"/>
              </a:defRPr>
            </a:lvl1pPr>
          </a:lstStyle>
          <a:p>
            <a:r>
              <a:rPr lang="ar-JO" sz="4800" b="1" dirty="0">
                <a:solidFill>
                  <a:srgbClr val="192A72"/>
                </a:solidFill>
                <a:latin typeface="Calibri" panose="020F0502020204030204" pitchFamily="34" charset="0"/>
                <a:cs typeface="Calibri" panose="020F0502020204030204" pitchFamily="34" charset="0"/>
              </a:rPr>
              <a:t>فيلم وثائقي – ما هي الثورة الصناعية؟ </a:t>
            </a:r>
            <a:endParaRPr lang="ar-EG" sz="4800" b="1" dirty="0">
              <a:solidFill>
                <a:srgbClr val="192A72"/>
              </a:solidFill>
              <a:latin typeface="Calibri" panose="020F0502020204030204" pitchFamily="34" charset="0"/>
              <a:cs typeface="Calibri" panose="020F0502020204030204" pitchFamily="34" charset="0"/>
            </a:endParaRPr>
          </a:p>
        </p:txBody>
      </p:sp>
      <p:pic>
        <p:nvPicPr>
          <p:cNvPr id="3" name="מדיה מקוונת 2" title="Industrial Revolution 2 ￘ﾧ￙ﾄ￘ﾫ￙ﾈ￘ﾱ￘ﾩ ￘ﾧ￙ﾄ￘ﾵ￙ﾆ￘ﾧ￘ﾹ￙ﾊ￘ﾩ">
            <a:hlinkClick r:id="" action="ppaction://media"/>
            <a:extLst>
              <a:ext uri="{FF2B5EF4-FFF2-40B4-BE49-F238E27FC236}">
                <a16:creationId xmlns:a16="http://schemas.microsoft.com/office/drawing/2014/main" id="{394B9A67-A597-4508-A635-80563DFD799D}"/>
              </a:ext>
            </a:extLst>
          </p:cNvPr>
          <p:cNvPicPr>
            <a:picLocks noRot="1" noChangeAspect="1"/>
          </p:cNvPicPr>
          <p:nvPr>
            <a:videoFile r:link="rId1"/>
          </p:nvPr>
        </p:nvPicPr>
        <p:blipFill>
          <a:blip r:embed="rId3"/>
          <a:stretch>
            <a:fillRect/>
          </a:stretch>
        </p:blipFill>
        <p:spPr>
          <a:xfrm>
            <a:off x="1646257" y="1095310"/>
            <a:ext cx="8899486" cy="5322873"/>
          </a:xfrm>
          <a:prstGeom prst="rect">
            <a:avLst/>
          </a:prstGeom>
        </p:spPr>
      </p:pic>
    </p:spTree>
    <p:extLst>
      <p:ext uri="{BB962C8B-B14F-4D97-AF65-F5344CB8AC3E}">
        <p14:creationId xmlns:p14="http://schemas.microsoft.com/office/powerpoint/2010/main" val="25115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BE3C60-607C-4CBE-B2FC-AFA42E91937B}"/>
              </a:ext>
            </a:extLst>
          </p:cNvPr>
          <p:cNvSpPr>
            <a:spLocks noGrp="1"/>
          </p:cNvSpPr>
          <p:nvPr>
            <p:ph type="ctrTitle"/>
          </p:nvPr>
        </p:nvSpPr>
        <p:spPr>
          <a:xfrm>
            <a:off x="551145" y="334189"/>
            <a:ext cx="10872592" cy="694512"/>
          </a:xfrm>
        </p:spPr>
        <p:txBody>
          <a:bodyPr/>
          <a:lstStyle/>
          <a:p>
            <a:r>
              <a:rPr lang="ar-JO" sz="3200" b="1" dirty="0">
                <a:solidFill>
                  <a:srgbClr val="002060"/>
                </a:solidFill>
                <a:latin typeface="Calibri" panose="020F0502020204030204" pitchFamily="34" charset="0"/>
                <a:cs typeface="Calibri" panose="020F0502020204030204" pitchFamily="34" charset="0"/>
              </a:rPr>
              <a:t>الحياة قبل الثورة الصناعية</a:t>
            </a:r>
          </a:p>
        </p:txBody>
      </p:sp>
      <p:pic>
        <p:nvPicPr>
          <p:cNvPr id="2050" name="Picture 2">
            <a:extLst>
              <a:ext uri="{FF2B5EF4-FFF2-40B4-BE49-F238E27FC236}">
                <a16:creationId xmlns:a16="http://schemas.microsoft.com/office/drawing/2014/main" id="{95BE0BA4-85F0-4A24-8AF3-F47831746C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843" y="4534048"/>
            <a:ext cx="4302190" cy="1989763"/>
          </a:xfrm>
          <a:prstGeom prst="rect">
            <a:avLst/>
          </a:prstGeom>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27814FE8-991B-4043-8C08-E9755B5E62BF}"/>
              </a:ext>
            </a:extLst>
          </p:cNvPr>
          <p:cNvSpPr/>
          <p:nvPr/>
        </p:nvSpPr>
        <p:spPr>
          <a:xfrm>
            <a:off x="157842" y="1191500"/>
            <a:ext cx="4302191" cy="3051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2400" b="1" dirty="0">
                <a:latin typeface="Calibri" panose="020F0502020204030204" pitchFamily="34" charset="0"/>
                <a:cs typeface="Calibri" panose="020F0502020204030204" pitchFamily="34" charset="0"/>
              </a:rPr>
              <a:t> </a:t>
            </a:r>
            <a:r>
              <a:rPr lang="ar-SA" sz="2400" b="1" dirty="0">
                <a:latin typeface="Calibri" panose="020F0502020204030204" pitchFamily="34" charset="0"/>
                <a:cs typeface="Calibri" panose="020F0502020204030204" pitchFamily="34" charset="0"/>
              </a:rPr>
              <a:t>المقايضة :</a:t>
            </a:r>
            <a:r>
              <a:rPr lang="ar-SA"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just"/>
            <a:r>
              <a:rPr lang="ar-SA" sz="2400" dirty="0">
                <a:latin typeface="Calibri" panose="020F0502020204030204" pitchFamily="34" charset="0"/>
                <a:cs typeface="Calibri" panose="020F0502020204030204" pitchFamily="34" charset="0"/>
              </a:rPr>
              <a:t>يتم فيها تبادل البضائع أو الخدمات مباشرة بسلع أو خدمات أخرى دون استعمال المال ,أي نظام مبادلة شيء بشيء , فمن كان يملك شيئا لا يحتاجه ويريد شيئا بحوزة شخص آخر فهو يقايض هذا الشخص بغرض مقابل الغرض الذي أراده .</a:t>
            </a:r>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 </a:t>
            </a:r>
          </a:p>
        </p:txBody>
      </p:sp>
      <p:sp>
        <p:nvSpPr>
          <p:cNvPr id="5" name="מלבן 4">
            <a:extLst>
              <a:ext uri="{FF2B5EF4-FFF2-40B4-BE49-F238E27FC236}">
                <a16:creationId xmlns:a16="http://schemas.microsoft.com/office/drawing/2014/main" id="{B030067A-D9CA-41E2-887E-73A3BC1780D3}"/>
              </a:ext>
            </a:extLst>
          </p:cNvPr>
          <p:cNvSpPr/>
          <p:nvPr/>
        </p:nvSpPr>
        <p:spPr>
          <a:xfrm>
            <a:off x="4907902" y="1390650"/>
            <a:ext cx="679424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latin typeface="Calibri" panose="020F0502020204030204" pitchFamily="34" charset="0"/>
                <a:cs typeface="Calibri" panose="020F0502020204030204" pitchFamily="34" charset="0"/>
              </a:rPr>
              <a:t>عشيه الثورة الصناعية كان أقل من 10% من سكان أوروبا يعيشون في المدن والباقون يعيشون في بلاد وقرى صغيرة على امتداد الريف</a:t>
            </a:r>
            <a:endParaRPr lang="ar-JO" sz="2400" dirty="0">
              <a:latin typeface="Calibri" panose="020F0502020204030204" pitchFamily="34" charset="0"/>
              <a:cs typeface="Calibri" panose="020F0502020204030204" pitchFamily="34" charset="0"/>
            </a:endParaRPr>
          </a:p>
        </p:txBody>
      </p:sp>
      <p:pic>
        <p:nvPicPr>
          <p:cNvPr id="1026" name="Picture 2" descr="وظيفة بحث- &quot;ثورة صناعية&quot; - Ourboox">
            <a:extLst>
              <a:ext uri="{FF2B5EF4-FFF2-40B4-BE49-F238E27FC236}">
                <a16:creationId xmlns:a16="http://schemas.microsoft.com/office/drawing/2014/main" id="{95EEDEAA-0D61-42C3-8564-BB706D4256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0433" y="2434026"/>
            <a:ext cx="4883117" cy="2940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85957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729</Words>
  <Application>Microsoft Office PowerPoint</Application>
  <PresentationFormat>מסך רחב</PresentationFormat>
  <Paragraphs>103</Paragraphs>
  <Slides>15</Slides>
  <Notes>1</Notes>
  <HiddenSlides>0</HiddenSlides>
  <MMClips>1</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15</vt:i4>
      </vt:variant>
    </vt:vector>
  </HeadingPairs>
  <TitlesOfParts>
    <vt:vector size="23" baseType="lpstr">
      <vt:lpstr>Arial</vt:lpstr>
      <vt:lpstr>Arial</vt:lpstr>
      <vt:lpstr>Calibri</vt:lpstr>
      <vt:lpstr>Calibri Light</vt:lpstr>
      <vt:lpstr>David</vt:lpstr>
      <vt:lpstr>Varela Round</vt:lpstr>
      <vt:lpstr>Wingdings</vt:lpstr>
      <vt:lpstr>ערכת נושא Office</vt:lpstr>
      <vt:lpstr>מערכת שידורים לאומית</vt:lpstr>
      <vt:lpstr>מצגת של PowerPoint‏</vt:lpstr>
      <vt:lpstr>سنتعلّم اليوم</vt:lpstr>
      <vt:lpstr>محور زمني</vt:lpstr>
      <vt:lpstr>מצגת של PowerPoint‏</vt:lpstr>
      <vt:lpstr>الثورة الصناعية </vt:lpstr>
      <vt:lpstr>מצגת של PowerPoint‏</vt:lpstr>
      <vt:lpstr>מצגת של PowerPoint‏</vt:lpstr>
      <vt:lpstr>الحياة قبل الثورة الصناعية</vt:lpstr>
      <vt:lpstr>الشروط الملائمة لظهور الثورة الصناعية في انجلترا</vt:lpstr>
      <vt:lpstr>مظاهر الثورة الصناعية ومميزاتها</vt:lpstr>
      <vt:lpstr>الثورة الصناعية في دورها المتقدم 1830-1870 </vt:lpstr>
      <vt:lpstr>التقدم الزراعي</vt:lpstr>
      <vt:lpstr>الرأسمالية الصناعية </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ola khair</dc:creator>
  <cp:lastModifiedBy>ola khair</cp:lastModifiedBy>
  <cp:revision>4</cp:revision>
  <dcterms:created xsi:type="dcterms:W3CDTF">2020-07-23T20:23:43Z</dcterms:created>
  <dcterms:modified xsi:type="dcterms:W3CDTF">2020-07-23T21:46:56Z</dcterms:modified>
</cp:coreProperties>
</file>