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jCLWrgjFTROBlLFL1plX5hQ3Zx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981250" y="5360233"/>
            <a:ext cx="1209000" cy="12396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5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בת</a:t>
            </a:r>
            <a:endParaRPr sz="25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5491500" y="1188750"/>
            <a:ext cx="1209000" cy="12396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סבתא</a:t>
            </a:r>
            <a:endParaRPr sz="23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1308080" y="965200"/>
            <a:ext cx="609600" cy="58928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846500" y="2767375"/>
            <a:ext cx="1343700" cy="1300500"/>
          </a:xfrm>
          <a:prstGeom prst="ellipse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/>
            <a:r>
              <a:rPr lang="iw-IL" sz="20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אמא עם קרוהן </a:t>
            </a:r>
            <a:endParaRPr sz="2000" b="1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840650" y="1188750"/>
            <a:ext cx="1343700" cy="1239600"/>
          </a:xfrm>
          <a:prstGeom prst="ellipse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/>
            <a:r>
              <a:rPr lang="iw-IL" sz="2000" b="1">
                <a:solidFill>
                  <a:schemeClr val="dk1"/>
                </a:solidFill>
                <a:latin typeface="Calibri"/>
                <a:cs typeface="Calibri"/>
              </a:rPr>
              <a:t>סבתא</a:t>
            </a:r>
            <a:endParaRPr sz="2000" b="1">
              <a:solidFill>
                <a:schemeClr val="dk1"/>
              </a:solidFill>
              <a:latin typeface="Calibri"/>
              <a:cs typeface="Calibri"/>
            </a:endParaRPr>
          </a:p>
          <a:p>
            <a:pPr algn="ctr" rtl="1"/>
            <a:r>
              <a:rPr lang="iw-IL" sz="20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עם יתר ל.ד.</a:t>
            </a:r>
            <a:endParaRPr sz="2000" b="1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309350" y="5427575"/>
            <a:ext cx="1209000" cy="12396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בת</a:t>
            </a:r>
            <a:endParaRPr sz="2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8321028" y="5340320"/>
            <a:ext cx="1209000" cy="1239600"/>
          </a:xfrm>
          <a:prstGeom prst="ellipse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בת</a:t>
            </a:r>
            <a:endParaRPr sz="2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987040" y="1259840"/>
            <a:ext cx="1137920" cy="109728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סבא</a:t>
            </a: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518400" y="1259828"/>
            <a:ext cx="1137900" cy="1097400"/>
          </a:xfrm>
          <a:prstGeom prst="rect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/>
            <a:r>
              <a:rPr lang="iw-IL" sz="20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סבא עם </a:t>
            </a:r>
            <a:endParaRPr sz="2000" b="1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algn="ctr" rtl="1"/>
            <a:r>
              <a:rPr lang="iw-IL" sz="2000" b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סוכרת מסוג 2</a:t>
            </a:r>
            <a:endParaRPr sz="2000" b="1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385500" y="2766642"/>
            <a:ext cx="1209000" cy="1300500"/>
          </a:xfrm>
          <a:prstGeom prst="rect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/>
            <a:r>
              <a:rPr lang="iw-IL" sz="2000" b="1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אבא עם אוטם שריר הלב  </a:t>
            </a:r>
            <a:endParaRPr sz="2000" b="1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725600" y="5586925"/>
            <a:ext cx="1209000" cy="92340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בן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16625" y="5426125"/>
            <a:ext cx="1137900" cy="1011600"/>
          </a:xfrm>
          <a:prstGeom prst="rect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מטופל  עם סוכרת סוג 1</a:t>
            </a: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1308080" y="1798320"/>
            <a:ext cx="568960" cy="558800"/>
          </a:xfrm>
          <a:prstGeom prst="rect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7" name="Google Shape;97;p1"/>
          <p:cNvCxnSpPr>
            <a:stCxn id="88" idx="6"/>
            <a:endCxn id="91" idx="1"/>
          </p:cNvCxnSpPr>
          <p:nvPr/>
        </p:nvCxnSpPr>
        <p:spPr>
          <a:xfrm>
            <a:off x="2184350" y="1808550"/>
            <a:ext cx="8028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8" name="Google Shape;98;p1"/>
          <p:cNvCxnSpPr/>
          <p:nvPr/>
        </p:nvCxnSpPr>
        <p:spPr>
          <a:xfrm rot="10800000">
            <a:off x="2468900" y="1808550"/>
            <a:ext cx="0" cy="10116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" name="Google Shape;99;p1"/>
          <p:cNvCxnSpPr>
            <a:cxnSpLocks/>
            <a:stCxn id="85" idx="6"/>
            <a:endCxn id="92" idx="1"/>
          </p:cNvCxnSpPr>
          <p:nvPr/>
        </p:nvCxnSpPr>
        <p:spPr>
          <a:xfrm flipV="1">
            <a:off x="6700500" y="1808528"/>
            <a:ext cx="817900" cy="2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" name="Google Shape;100;p1"/>
          <p:cNvCxnSpPr/>
          <p:nvPr/>
        </p:nvCxnSpPr>
        <p:spPr>
          <a:xfrm flipH="1">
            <a:off x="7074950" y="1817500"/>
            <a:ext cx="6000" cy="971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"/>
          <p:cNvCxnSpPr>
            <a:endCxn id="93" idx="1"/>
          </p:cNvCxnSpPr>
          <p:nvPr/>
        </p:nvCxnSpPr>
        <p:spPr>
          <a:xfrm rot="10800000" flipH="1">
            <a:off x="3190200" y="3416892"/>
            <a:ext cx="3195300" cy="3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2" name="Google Shape;102;p1"/>
          <p:cNvCxnSpPr>
            <a:endCxn id="94" idx="0"/>
          </p:cNvCxnSpPr>
          <p:nvPr/>
        </p:nvCxnSpPr>
        <p:spPr>
          <a:xfrm flipH="1">
            <a:off x="4330100" y="4714225"/>
            <a:ext cx="20400" cy="8727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3" name="Google Shape;103;p1"/>
          <p:cNvCxnSpPr/>
          <p:nvPr/>
        </p:nvCxnSpPr>
        <p:spPr>
          <a:xfrm>
            <a:off x="1066475" y="4707600"/>
            <a:ext cx="7859100" cy="129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4" name="Google Shape;104;p1"/>
          <p:cNvCxnSpPr>
            <a:endCxn id="95" idx="0"/>
          </p:cNvCxnSpPr>
          <p:nvPr/>
        </p:nvCxnSpPr>
        <p:spPr>
          <a:xfrm>
            <a:off x="1081075" y="4736725"/>
            <a:ext cx="4500" cy="689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5" name="Google Shape;105;p1"/>
          <p:cNvCxnSpPr>
            <a:stCxn id="84" idx="0"/>
          </p:cNvCxnSpPr>
          <p:nvPr/>
        </p:nvCxnSpPr>
        <p:spPr>
          <a:xfrm rot="10800000">
            <a:off x="2573750" y="4721233"/>
            <a:ext cx="12000" cy="639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6" name="Google Shape;106;p1"/>
          <p:cNvCxnSpPr>
            <a:stCxn id="89" idx="0"/>
            <a:endCxn id="89" idx="0"/>
          </p:cNvCxnSpPr>
          <p:nvPr/>
        </p:nvCxnSpPr>
        <p:spPr>
          <a:xfrm>
            <a:off x="6913850" y="5427575"/>
            <a:ext cx="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7" name="Google Shape;107;p1"/>
          <p:cNvCxnSpPr>
            <a:endCxn id="90" idx="0"/>
          </p:cNvCxnSpPr>
          <p:nvPr/>
        </p:nvCxnSpPr>
        <p:spPr>
          <a:xfrm flipH="1">
            <a:off x="8925528" y="4701320"/>
            <a:ext cx="21300" cy="6390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8" name="Google Shape;108;p1"/>
          <p:cNvSpPr/>
          <p:nvPr/>
        </p:nvSpPr>
        <p:spPr>
          <a:xfrm>
            <a:off x="11308080" y="2941449"/>
            <a:ext cx="609600" cy="589280"/>
          </a:xfrm>
          <a:prstGeom prst="ellipse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11348720" y="3997960"/>
            <a:ext cx="568960" cy="558800"/>
          </a:xfrm>
          <a:prstGeom prst="rect">
            <a:avLst/>
          </a:prstGeom>
          <a:gradFill>
            <a:gsLst>
              <a:gs pos="0">
                <a:srgbClr val="92AAEA"/>
              </a:gs>
              <a:gs pos="50000">
                <a:srgbClr val="BDCAF0"/>
              </a:gs>
              <a:gs pos="100000">
                <a:srgbClr val="DEE4F7"/>
              </a:gs>
            </a:gsLst>
            <a:lin ang="2700000" scaled="0"/>
          </a:gra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0434275" y="340088"/>
            <a:ext cx="1452000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 dirty="0">
                <a:solidFill>
                  <a:schemeClr val="dk1"/>
                </a:solidFill>
                <a:latin typeface="Calibri"/>
                <a:cs typeface="Calibri"/>
              </a:rPr>
              <a:t>מקרא</a:t>
            </a:r>
            <a:r>
              <a:rPr lang="he-IL" sz="2200" b="1" dirty="0">
                <a:solidFill>
                  <a:schemeClr val="dk1"/>
                </a:solidFill>
                <a:latin typeface="Calibri"/>
                <a:cs typeface="Calibri"/>
              </a:rPr>
              <a:t>:</a:t>
            </a:r>
            <a:endParaRPr sz="2200" b="1" dirty="0">
              <a:solidFill>
                <a:schemeClr val="dk1"/>
              </a:solidFill>
              <a:latin typeface="Calibri"/>
              <a:cs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9530076" y="921125"/>
            <a:ext cx="1808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נקבה בריאה</a:t>
            </a: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9499700" y="2600951"/>
            <a:ext cx="1808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נקבה חולה</a:t>
            </a:r>
            <a:endParaRPr sz="4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לכתוב את  </a:t>
            </a:r>
            <a:r>
              <a:rPr lang="iw-IL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שם המחלה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9616325" y="3604288"/>
            <a:ext cx="1635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זכ</a:t>
            </a:r>
            <a:r>
              <a:rPr lang="iw-IL"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ר</a:t>
            </a:r>
            <a:r>
              <a:rPr lang="iw-IL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w-IL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חולה</a:t>
            </a:r>
            <a:endParaRPr sz="6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שם המחלה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9641849" y="1755847"/>
            <a:ext cx="16359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זכר בריא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1"/>
          <p:cNvCxnSpPr>
            <a:cxnSpLocks/>
          </p:cNvCxnSpPr>
          <p:nvPr/>
        </p:nvCxnSpPr>
        <p:spPr>
          <a:xfrm>
            <a:off x="6913594" y="4736725"/>
            <a:ext cx="0" cy="738592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6" name="Google Shape;116;p1"/>
          <p:cNvCxnSpPr/>
          <p:nvPr/>
        </p:nvCxnSpPr>
        <p:spPr>
          <a:xfrm>
            <a:off x="4851500" y="3416875"/>
            <a:ext cx="0" cy="12603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7" name="Google Shape;117;p1"/>
          <p:cNvSpPr txBox="1"/>
          <p:nvPr/>
        </p:nvSpPr>
        <p:spPr>
          <a:xfrm>
            <a:off x="516625" y="40200"/>
            <a:ext cx="10156200" cy="723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6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e-IL" sz="1900" b="1" dirty="0">
                <a:solidFill>
                  <a:srgbClr val="FF0000"/>
                </a:solidFill>
                <a:latin typeface="Calibri"/>
                <a:cs typeface="Calibri"/>
                <a:sym typeface="Calibri"/>
              </a:rPr>
              <a:t>דוגמא</a:t>
            </a:r>
            <a:r>
              <a:rPr lang="he-IL" sz="1600" b="1" dirty="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iw-IL" sz="1600" b="1" dirty="0">
                <a:latin typeface="Calibri"/>
                <a:ea typeface="Calibri"/>
                <a:cs typeface="Calibri"/>
                <a:sym typeface="Calibri"/>
              </a:rPr>
              <a:t>לפניך עץ בריאות משפחתי של מטופל , עליך לערוך את עץ הבריאות בהתאם לנתוני המטופל/ת שלך. ענה על השאלה: האם יש </a:t>
            </a:r>
            <a:r>
              <a:rPr lang="he-IL" sz="1600" b="1" dirty="0"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b="1" dirty="0">
                <a:latin typeface="Calibri"/>
                <a:ea typeface="Calibri"/>
                <a:cs typeface="Calibri"/>
                <a:sym typeface="Calibri"/>
              </a:rPr>
              <a:t>               </a:t>
            </a:r>
            <a:r>
              <a:rPr lang="iw-IL" sz="1600" b="1" dirty="0">
                <a:latin typeface="Calibri"/>
                <a:ea typeface="Calibri"/>
                <a:cs typeface="Calibri"/>
                <a:sym typeface="Calibri"/>
              </a:rPr>
              <a:t>קשר בין המחלות המופיעות בעץ הבריאות של משפחת  המטופל/ת שלך?</a:t>
            </a:r>
            <a:endParaRPr sz="16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7124</TotalTime>
  <Words>89</Words>
  <Application>Microsoft Office PowerPoint</Application>
  <PresentationFormat>מסך רחב</PresentationFormat>
  <Paragraphs>22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שיר עמית</dc:creator>
  <cp:lastModifiedBy>zipi Amit</cp:lastModifiedBy>
  <cp:revision>3</cp:revision>
  <dcterms:created xsi:type="dcterms:W3CDTF">2022-11-27T08:40:12Z</dcterms:created>
  <dcterms:modified xsi:type="dcterms:W3CDTF">2025-08-16T09:47:54Z</dcterms:modified>
</cp:coreProperties>
</file>