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8" r:id="rId11"/>
    <p:sldId id="269" r:id="rId12"/>
    <p:sldId id="271" r:id="rId13"/>
    <p:sldId id="272" r:id="rId14"/>
    <p:sldId id="273" r:id="rId15"/>
    <p:sldId id="274" r:id="rId16"/>
    <p:sldId id="277" r:id="rId17"/>
    <p:sldId id="276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90" r:id="rId30"/>
    <p:sldId id="291" r:id="rId31"/>
    <p:sldId id="294" r:id="rId32"/>
    <p:sldId id="296" r:id="rId33"/>
    <p:sldId id="295" r:id="rId34"/>
    <p:sldId id="292" r:id="rId35"/>
    <p:sldId id="293" r:id="rId36"/>
    <p:sldId id="297" r:id="rId37"/>
    <p:sldId id="298" r:id="rId38"/>
    <p:sldId id="300" r:id="rId39"/>
    <p:sldId id="299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>
      <p:cViewPr varScale="1">
        <p:scale>
          <a:sx n="94" d="100"/>
          <a:sy n="94" d="100"/>
        </p:scale>
        <p:origin x="15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232A27-5610-4A98-AE2D-EA00468B2989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BE143FA-D754-43C0-B88F-BC2424E8DCDD}">
      <dgm:prSet/>
      <dgm:spPr/>
      <dgm:t>
        <a:bodyPr/>
        <a:lstStyle/>
        <a:p>
          <a:r>
            <a:rPr lang="he-IL"/>
            <a:t>היפותירודיזם ראשוני: הפרעה בבלוטת התירואיד עצמה, הורמוני התירואיד </a:t>
          </a:r>
          <a:r>
            <a:rPr lang="en-US"/>
            <a:t>T3 T4</a:t>
          </a:r>
          <a:r>
            <a:rPr lang="he-IL"/>
            <a:t> נמוכים ו </a:t>
          </a:r>
          <a:r>
            <a:rPr lang="en-US"/>
            <a:t>TSH</a:t>
          </a:r>
          <a:r>
            <a:rPr lang="he-IL"/>
            <a:t> מוגבר. </a:t>
          </a:r>
          <a:endParaRPr lang="en-US"/>
        </a:p>
      </dgm:t>
    </dgm:pt>
    <dgm:pt modelId="{406AD4BA-4C0C-47F1-9075-FF6D4484F5E2}" type="parTrans" cxnId="{01B2B359-B09C-447F-8C5B-5EE3CE9B2238}">
      <dgm:prSet/>
      <dgm:spPr/>
      <dgm:t>
        <a:bodyPr/>
        <a:lstStyle/>
        <a:p>
          <a:endParaRPr lang="en-US"/>
        </a:p>
      </dgm:t>
    </dgm:pt>
    <dgm:pt modelId="{901A32BD-05A7-49ED-BACD-6693F4D5674B}" type="sibTrans" cxnId="{01B2B359-B09C-447F-8C5B-5EE3CE9B2238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C7C69CDB-61D4-4F00-BCB9-4D833AB2B5F2}">
      <dgm:prSet/>
      <dgm:spPr/>
      <dgm:t>
        <a:bodyPr/>
        <a:lstStyle/>
        <a:p>
          <a:r>
            <a:rPr lang="he-IL"/>
            <a:t>היפותירודיזם משני: הפרעה בהיפופיזה כסיבה לירידיה ב </a:t>
          </a:r>
          <a:r>
            <a:rPr lang="en-US"/>
            <a:t>TSH</a:t>
          </a:r>
          <a:r>
            <a:rPr lang="he-IL"/>
            <a:t>. בד"כ כיוון של ה </a:t>
          </a:r>
          <a:r>
            <a:rPr lang="en-US"/>
            <a:t>TSH</a:t>
          </a:r>
          <a:r>
            <a:rPr lang="he-IL"/>
            <a:t> והורמוני התירואיד זהים. </a:t>
          </a:r>
          <a:endParaRPr lang="en-US"/>
        </a:p>
      </dgm:t>
    </dgm:pt>
    <dgm:pt modelId="{0A279FF2-DA7C-4EBC-AA0F-0370A0A6CD2D}" type="parTrans" cxnId="{1528CEBD-7ECD-4051-B025-A5F794507735}">
      <dgm:prSet/>
      <dgm:spPr/>
      <dgm:t>
        <a:bodyPr/>
        <a:lstStyle/>
        <a:p>
          <a:endParaRPr lang="en-US"/>
        </a:p>
      </dgm:t>
    </dgm:pt>
    <dgm:pt modelId="{E8304199-C4AB-46E0-A074-ABDBAE7EDED7}" type="sibTrans" cxnId="{1528CEBD-7ECD-4051-B025-A5F794507735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3E906030-FB7F-43F1-A6C7-E9B07F9ACD93}">
      <dgm:prSet/>
      <dgm:spPr/>
      <dgm:t>
        <a:bodyPr/>
        <a:lstStyle/>
        <a:p>
          <a:r>
            <a:rPr lang="he-IL"/>
            <a:t>היפותירודיזם שלישוני: הפרעה בהיפותלמוס, הפוגעת בהפרשת </a:t>
          </a:r>
          <a:r>
            <a:rPr lang="en-US"/>
            <a:t>TRH</a:t>
          </a:r>
          <a:r>
            <a:rPr lang="he-IL"/>
            <a:t>.</a:t>
          </a:r>
          <a:endParaRPr lang="en-US"/>
        </a:p>
      </dgm:t>
    </dgm:pt>
    <dgm:pt modelId="{4B2199FF-0464-432B-8ED0-60912791E654}" type="parTrans" cxnId="{BE24DFF5-D476-4181-9ED3-DFB4A52EC881}">
      <dgm:prSet/>
      <dgm:spPr/>
      <dgm:t>
        <a:bodyPr/>
        <a:lstStyle/>
        <a:p>
          <a:endParaRPr lang="en-US"/>
        </a:p>
      </dgm:t>
    </dgm:pt>
    <dgm:pt modelId="{1E1A67E7-7EA7-41CE-8212-860E6B616A35}" type="sibTrans" cxnId="{BE24DFF5-D476-4181-9ED3-DFB4A52EC881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84F4F850-8C43-4561-B833-A784F4A2C7B3}" type="pres">
      <dgm:prSet presAssocID="{5C232A27-5610-4A98-AE2D-EA00468B2989}" presName="Name0" presStyleCnt="0">
        <dgm:presLayoutVars>
          <dgm:animLvl val="lvl"/>
          <dgm:resizeHandles val="exact"/>
        </dgm:presLayoutVars>
      </dgm:prSet>
      <dgm:spPr/>
    </dgm:pt>
    <dgm:pt modelId="{700166D9-341C-41E9-B082-61DA83A21CFA}" type="pres">
      <dgm:prSet presAssocID="{1BE143FA-D754-43C0-B88F-BC2424E8DCDD}" presName="compositeNode" presStyleCnt="0">
        <dgm:presLayoutVars>
          <dgm:bulletEnabled val="1"/>
        </dgm:presLayoutVars>
      </dgm:prSet>
      <dgm:spPr/>
    </dgm:pt>
    <dgm:pt modelId="{0F4A8030-7F1D-423F-8E15-3C49EAAAFF2F}" type="pres">
      <dgm:prSet presAssocID="{1BE143FA-D754-43C0-B88F-BC2424E8DCDD}" presName="bgRect" presStyleLbl="alignNode1" presStyleIdx="0" presStyleCnt="3"/>
      <dgm:spPr/>
    </dgm:pt>
    <dgm:pt modelId="{F87F3855-28D2-4490-A28D-CB038C77A986}" type="pres">
      <dgm:prSet presAssocID="{901A32BD-05A7-49ED-BACD-6693F4D5674B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94F2C8CE-54DC-42FE-B91B-85B2A27A7B66}" type="pres">
      <dgm:prSet presAssocID="{1BE143FA-D754-43C0-B88F-BC2424E8DCDD}" presName="nodeRect" presStyleLbl="alignNode1" presStyleIdx="0" presStyleCnt="3">
        <dgm:presLayoutVars>
          <dgm:bulletEnabled val="1"/>
        </dgm:presLayoutVars>
      </dgm:prSet>
      <dgm:spPr/>
    </dgm:pt>
    <dgm:pt modelId="{E3FF5793-6DA9-4F13-90A3-91EE4642AECF}" type="pres">
      <dgm:prSet presAssocID="{901A32BD-05A7-49ED-BACD-6693F4D5674B}" presName="sibTrans" presStyleCnt="0"/>
      <dgm:spPr/>
    </dgm:pt>
    <dgm:pt modelId="{1CFBF312-7933-454C-AB7D-41ECE7AFC97E}" type="pres">
      <dgm:prSet presAssocID="{C7C69CDB-61D4-4F00-BCB9-4D833AB2B5F2}" presName="compositeNode" presStyleCnt="0">
        <dgm:presLayoutVars>
          <dgm:bulletEnabled val="1"/>
        </dgm:presLayoutVars>
      </dgm:prSet>
      <dgm:spPr/>
    </dgm:pt>
    <dgm:pt modelId="{5C94B5E8-2EB3-424F-B763-B904613FBCA1}" type="pres">
      <dgm:prSet presAssocID="{C7C69CDB-61D4-4F00-BCB9-4D833AB2B5F2}" presName="bgRect" presStyleLbl="alignNode1" presStyleIdx="1" presStyleCnt="3"/>
      <dgm:spPr/>
    </dgm:pt>
    <dgm:pt modelId="{698E967D-5FCF-4739-9F09-C60431F5026F}" type="pres">
      <dgm:prSet presAssocID="{E8304199-C4AB-46E0-A074-ABDBAE7EDED7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1499C4C2-0B93-402D-BC0B-668E1200EEC6}" type="pres">
      <dgm:prSet presAssocID="{C7C69CDB-61D4-4F00-BCB9-4D833AB2B5F2}" presName="nodeRect" presStyleLbl="alignNode1" presStyleIdx="1" presStyleCnt="3">
        <dgm:presLayoutVars>
          <dgm:bulletEnabled val="1"/>
        </dgm:presLayoutVars>
      </dgm:prSet>
      <dgm:spPr/>
    </dgm:pt>
    <dgm:pt modelId="{44867A32-CE80-4354-99FA-8B25B4C1B660}" type="pres">
      <dgm:prSet presAssocID="{E8304199-C4AB-46E0-A074-ABDBAE7EDED7}" presName="sibTrans" presStyleCnt="0"/>
      <dgm:spPr/>
    </dgm:pt>
    <dgm:pt modelId="{3576D341-0078-455E-8291-8CC1FCAAD381}" type="pres">
      <dgm:prSet presAssocID="{3E906030-FB7F-43F1-A6C7-E9B07F9ACD93}" presName="compositeNode" presStyleCnt="0">
        <dgm:presLayoutVars>
          <dgm:bulletEnabled val="1"/>
        </dgm:presLayoutVars>
      </dgm:prSet>
      <dgm:spPr/>
    </dgm:pt>
    <dgm:pt modelId="{FFD576B8-FB15-4F07-A97D-ED455FB94CF8}" type="pres">
      <dgm:prSet presAssocID="{3E906030-FB7F-43F1-A6C7-E9B07F9ACD93}" presName="bgRect" presStyleLbl="alignNode1" presStyleIdx="2" presStyleCnt="3"/>
      <dgm:spPr/>
    </dgm:pt>
    <dgm:pt modelId="{B01AB008-C09A-4E58-8622-4226FA7694AB}" type="pres">
      <dgm:prSet presAssocID="{1E1A67E7-7EA7-41CE-8212-860E6B616A35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DEAE4423-EC95-4E6D-AC04-906A0CA246D5}" type="pres">
      <dgm:prSet presAssocID="{3E906030-FB7F-43F1-A6C7-E9B07F9ACD93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26FDCB42-1FC2-4D87-B045-84B4FAFA3AC4}" type="presOf" srcId="{C7C69CDB-61D4-4F00-BCB9-4D833AB2B5F2}" destId="{5C94B5E8-2EB3-424F-B763-B904613FBCA1}" srcOrd="0" destOrd="0" presId="urn:microsoft.com/office/officeart/2016/7/layout/LinearBlockProcessNumbered"/>
    <dgm:cxn modelId="{42BE7663-FA8A-408F-B2D6-5F7726CACDF5}" type="presOf" srcId="{E8304199-C4AB-46E0-A074-ABDBAE7EDED7}" destId="{698E967D-5FCF-4739-9F09-C60431F5026F}" srcOrd="0" destOrd="0" presId="urn:microsoft.com/office/officeart/2016/7/layout/LinearBlockProcessNumbered"/>
    <dgm:cxn modelId="{1DAD9545-B528-4F26-972D-6421FA11EB36}" type="presOf" srcId="{901A32BD-05A7-49ED-BACD-6693F4D5674B}" destId="{F87F3855-28D2-4490-A28D-CB038C77A986}" srcOrd="0" destOrd="0" presId="urn:microsoft.com/office/officeart/2016/7/layout/LinearBlockProcessNumbered"/>
    <dgm:cxn modelId="{9AF18578-9894-4044-907B-237F707E6309}" type="presOf" srcId="{5C232A27-5610-4A98-AE2D-EA00468B2989}" destId="{84F4F850-8C43-4561-B833-A784F4A2C7B3}" srcOrd="0" destOrd="0" presId="urn:microsoft.com/office/officeart/2016/7/layout/LinearBlockProcessNumbered"/>
    <dgm:cxn modelId="{01B2B359-B09C-447F-8C5B-5EE3CE9B2238}" srcId="{5C232A27-5610-4A98-AE2D-EA00468B2989}" destId="{1BE143FA-D754-43C0-B88F-BC2424E8DCDD}" srcOrd="0" destOrd="0" parTransId="{406AD4BA-4C0C-47F1-9075-FF6D4484F5E2}" sibTransId="{901A32BD-05A7-49ED-BACD-6693F4D5674B}"/>
    <dgm:cxn modelId="{D9B5BD80-3919-4BC9-A6D4-D46A98F32C83}" type="presOf" srcId="{3E906030-FB7F-43F1-A6C7-E9B07F9ACD93}" destId="{FFD576B8-FB15-4F07-A97D-ED455FB94CF8}" srcOrd="0" destOrd="0" presId="urn:microsoft.com/office/officeart/2016/7/layout/LinearBlockProcessNumbered"/>
    <dgm:cxn modelId="{7D55FF8A-0DF7-4E11-8477-F7D0669A33FF}" type="presOf" srcId="{1E1A67E7-7EA7-41CE-8212-860E6B616A35}" destId="{B01AB008-C09A-4E58-8622-4226FA7694AB}" srcOrd="0" destOrd="0" presId="urn:microsoft.com/office/officeart/2016/7/layout/LinearBlockProcessNumbered"/>
    <dgm:cxn modelId="{B2BE348E-3521-4EF6-B06D-281801AA5D73}" type="presOf" srcId="{1BE143FA-D754-43C0-B88F-BC2424E8DCDD}" destId="{0F4A8030-7F1D-423F-8E15-3C49EAAAFF2F}" srcOrd="0" destOrd="0" presId="urn:microsoft.com/office/officeart/2016/7/layout/LinearBlockProcessNumbered"/>
    <dgm:cxn modelId="{556BED9D-662E-4CD7-BE5E-A4F801BDABF5}" type="presOf" srcId="{1BE143FA-D754-43C0-B88F-BC2424E8DCDD}" destId="{94F2C8CE-54DC-42FE-B91B-85B2A27A7B66}" srcOrd="1" destOrd="0" presId="urn:microsoft.com/office/officeart/2016/7/layout/LinearBlockProcessNumbered"/>
    <dgm:cxn modelId="{E37F24A9-9C31-4A8F-9CE8-B7FEA39B34DC}" type="presOf" srcId="{C7C69CDB-61D4-4F00-BCB9-4D833AB2B5F2}" destId="{1499C4C2-0B93-402D-BC0B-668E1200EEC6}" srcOrd="1" destOrd="0" presId="urn:microsoft.com/office/officeart/2016/7/layout/LinearBlockProcessNumbered"/>
    <dgm:cxn modelId="{F7C87DB1-9B40-40CA-8C20-5631D5F42F87}" type="presOf" srcId="{3E906030-FB7F-43F1-A6C7-E9B07F9ACD93}" destId="{DEAE4423-EC95-4E6D-AC04-906A0CA246D5}" srcOrd="1" destOrd="0" presId="urn:microsoft.com/office/officeart/2016/7/layout/LinearBlockProcessNumbered"/>
    <dgm:cxn modelId="{1528CEBD-7ECD-4051-B025-A5F794507735}" srcId="{5C232A27-5610-4A98-AE2D-EA00468B2989}" destId="{C7C69CDB-61D4-4F00-BCB9-4D833AB2B5F2}" srcOrd="1" destOrd="0" parTransId="{0A279FF2-DA7C-4EBC-AA0F-0370A0A6CD2D}" sibTransId="{E8304199-C4AB-46E0-A074-ABDBAE7EDED7}"/>
    <dgm:cxn modelId="{BE24DFF5-D476-4181-9ED3-DFB4A52EC881}" srcId="{5C232A27-5610-4A98-AE2D-EA00468B2989}" destId="{3E906030-FB7F-43F1-A6C7-E9B07F9ACD93}" srcOrd="2" destOrd="0" parTransId="{4B2199FF-0464-432B-8ED0-60912791E654}" sibTransId="{1E1A67E7-7EA7-41CE-8212-860E6B616A35}"/>
    <dgm:cxn modelId="{BF5988FA-1503-4608-B466-09E0A8C73E7E}" type="presParOf" srcId="{84F4F850-8C43-4561-B833-A784F4A2C7B3}" destId="{700166D9-341C-41E9-B082-61DA83A21CFA}" srcOrd="0" destOrd="0" presId="urn:microsoft.com/office/officeart/2016/7/layout/LinearBlockProcessNumbered"/>
    <dgm:cxn modelId="{27D5BE06-7805-40B7-B128-3B82B485A679}" type="presParOf" srcId="{700166D9-341C-41E9-B082-61DA83A21CFA}" destId="{0F4A8030-7F1D-423F-8E15-3C49EAAAFF2F}" srcOrd="0" destOrd="0" presId="urn:microsoft.com/office/officeart/2016/7/layout/LinearBlockProcessNumbered"/>
    <dgm:cxn modelId="{B95739BE-B9CE-45E0-A570-8981338B67B5}" type="presParOf" srcId="{700166D9-341C-41E9-B082-61DA83A21CFA}" destId="{F87F3855-28D2-4490-A28D-CB038C77A986}" srcOrd="1" destOrd="0" presId="urn:microsoft.com/office/officeart/2016/7/layout/LinearBlockProcessNumbered"/>
    <dgm:cxn modelId="{280919C1-EF65-4DC2-942D-CC7FD276A7C7}" type="presParOf" srcId="{700166D9-341C-41E9-B082-61DA83A21CFA}" destId="{94F2C8CE-54DC-42FE-B91B-85B2A27A7B66}" srcOrd="2" destOrd="0" presId="urn:microsoft.com/office/officeart/2016/7/layout/LinearBlockProcessNumbered"/>
    <dgm:cxn modelId="{036E8875-4BE4-435D-877A-DAFBCAC64A96}" type="presParOf" srcId="{84F4F850-8C43-4561-B833-A784F4A2C7B3}" destId="{E3FF5793-6DA9-4F13-90A3-91EE4642AECF}" srcOrd="1" destOrd="0" presId="urn:microsoft.com/office/officeart/2016/7/layout/LinearBlockProcessNumbered"/>
    <dgm:cxn modelId="{10C4E6AA-B987-4B9A-914D-3769BDF98416}" type="presParOf" srcId="{84F4F850-8C43-4561-B833-A784F4A2C7B3}" destId="{1CFBF312-7933-454C-AB7D-41ECE7AFC97E}" srcOrd="2" destOrd="0" presId="urn:microsoft.com/office/officeart/2016/7/layout/LinearBlockProcessNumbered"/>
    <dgm:cxn modelId="{A8F081D4-ADE9-4582-B15E-B7BBB7C9672B}" type="presParOf" srcId="{1CFBF312-7933-454C-AB7D-41ECE7AFC97E}" destId="{5C94B5E8-2EB3-424F-B763-B904613FBCA1}" srcOrd="0" destOrd="0" presId="urn:microsoft.com/office/officeart/2016/7/layout/LinearBlockProcessNumbered"/>
    <dgm:cxn modelId="{80139F29-18D2-4E7C-A586-0772686DB55B}" type="presParOf" srcId="{1CFBF312-7933-454C-AB7D-41ECE7AFC97E}" destId="{698E967D-5FCF-4739-9F09-C60431F5026F}" srcOrd="1" destOrd="0" presId="urn:microsoft.com/office/officeart/2016/7/layout/LinearBlockProcessNumbered"/>
    <dgm:cxn modelId="{27974511-E720-46E0-8914-F8CC1F03840B}" type="presParOf" srcId="{1CFBF312-7933-454C-AB7D-41ECE7AFC97E}" destId="{1499C4C2-0B93-402D-BC0B-668E1200EEC6}" srcOrd="2" destOrd="0" presId="urn:microsoft.com/office/officeart/2016/7/layout/LinearBlockProcessNumbered"/>
    <dgm:cxn modelId="{5D4D82B6-0516-42D4-A7C1-65D18E287FB5}" type="presParOf" srcId="{84F4F850-8C43-4561-B833-A784F4A2C7B3}" destId="{44867A32-CE80-4354-99FA-8B25B4C1B660}" srcOrd="3" destOrd="0" presId="urn:microsoft.com/office/officeart/2016/7/layout/LinearBlockProcessNumbered"/>
    <dgm:cxn modelId="{D6BCFFD0-D8FC-4D3D-AC4A-841B30E6F712}" type="presParOf" srcId="{84F4F850-8C43-4561-B833-A784F4A2C7B3}" destId="{3576D341-0078-455E-8291-8CC1FCAAD381}" srcOrd="4" destOrd="0" presId="urn:microsoft.com/office/officeart/2016/7/layout/LinearBlockProcessNumbered"/>
    <dgm:cxn modelId="{625A7A38-B538-4A60-82B8-9DCD74D7FAB7}" type="presParOf" srcId="{3576D341-0078-455E-8291-8CC1FCAAD381}" destId="{FFD576B8-FB15-4F07-A97D-ED455FB94CF8}" srcOrd="0" destOrd="0" presId="urn:microsoft.com/office/officeart/2016/7/layout/LinearBlockProcessNumbered"/>
    <dgm:cxn modelId="{615E0461-AA93-4000-B841-5DCF03512D24}" type="presParOf" srcId="{3576D341-0078-455E-8291-8CC1FCAAD381}" destId="{B01AB008-C09A-4E58-8622-4226FA7694AB}" srcOrd="1" destOrd="0" presId="urn:microsoft.com/office/officeart/2016/7/layout/LinearBlockProcessNumbered"/>
    <dgm:cxn modelId="{2D0DBB6D-F1A3-4E1A-AC51-ACAA511255EF}" type="presParOf" srcId="{3576D341-0078-455E-8291-8CC1FCAAD381}" destId="{DEAE4423-EC95-4E6D-AC04-906A0CA246D5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71B8C65-FD87-4FBD-8967-48FF13390820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680B4C7-7FCE-48F6-A66A-1BF237958144}">
      <dgm:prSet/>
      <dgm:spPr/>
      <dgm:t>
        <a:bodyPr/>
        <a:lstStyle/>
        <a:p>
          <a:pPr rtl="1"/>
          <a:r>
            <a:rPr lang="he-IL" dirty="0"/>
            <a:t>מחלת גריבס </a:t>
          </a:r>
          <a:r>
            <a:rPr lang="en-US" dirty="0"/>
            <a:t>-</a:t>
          </a:r>
          <a:r>
            <a:rPr lang="he-IL" dirty="0"/>
            <a:t> תרופות יוד ניתוח </a:t>
          </a:r>
          <a:endParaRPr lang="en-US" dirty="0"/>
        </a:p>
      </dgm:t>
    </dgm:pt>
    <dgm:pt modelId="{9B1BD391-AB2C-4AB3-859D-7652AC05A08F}" type="parTrans" cxnId="{24850C4D-E67F-4DF3-9C42-794004AF4F8E}">
      <dgm:prSet/>
      <dgm:spPr/>
      <dgm:t>
        <a:bodyPr/>
        <a:lstStyle/>
        <a:p>
          <a:endParaRPr lang="en-US"/>
        </a:p>
      </dgm:t>
    </dgm:pt>
    <dgm:pt modelId="{19412222-B976-4870-A1B9-51C538D451EE}" type="sibTrans" cxnId="{24850C4D-E67F-4DF3-9C42-794004AF4F8E}">
      <dgm:prSet/>
      <dgm:spPr/>
      <dgm:t>
        <a:bodyPr/>
        <a:lstStyle/>
        <a:p>
          <a:endParaRPr lang="en-US"/>
        </a:p>
      </dgm:t>
    </dgm:pt>
    <dgm:pt modelId="{EBCD4BE7-4404-4973-A913-F27FAE965CDC}">
      <dgm:prSet/>
      <dgm:spPr/>
      <dgm:t>
        <a:bodyPr/>
        <a:lstStyle/>
        <a:p>
          <a:pPr rtl="1"/>
          <a:r>
            <a:rPr lang="he-IL"/>
            <a:t>אדנומה אוטנומית – יוד, ניתוח (תרופות פחות)</a:t>
          </a:r>
          <a:endParaRPr lang="en-US"/>
        </a:p>
      </dgm:t>
    </dgm:pt>
    <dgm:pt modelId="{ADB527D2-0E93-4715-8FEB-05BA2D7F32DC}" type="parTrans" cxnId="{E4BDB829-2AD7-4D3C-9DAA-07648F8F5D4B}">
      <dgm:prSet/>
      <dgm:spPr/>
      <dgm:t>
        <a:bodyPr/>
        <a:lstStyle/>
        <a:p>
          <a:endParaRPr lang="en-US"/>
        </a:p>
      </dgm:t>
    </dgm:pt>
    <dgm:pt modelId="{B5162A7F-4523-4D39-B93A-1D24D14908A6}" type="sibTrans" cxnId="{E4BDB829-2AD7-4D3C-9DAA-07648F8F5D4B}">
      <dgm:prSet/>
      <dgm:spPr/>
      <dgm:t>
        <a:bodyPr/>
        <a:lstStyle/>
        <a:p>
          <a:endParaRPr lang="en-US"/>
        </a:p>
      </dgm:t>
    </dgm:pt>
    <dgm:pt modelId="{226A5F32-3250-4507-B722-1DE1B01218DB}">
      <dgm:prSet/>
      <dgm:spPr/>
      <dgm:t>
        <a:bodyPr/>
        <a:lstStyle/>
        <a:p>
          <a:pPr rtl="1"/>
          <a:r>
            <a:rPr lang="he-IL"/>
            <a:t>גויטר רב קשרי טוקסי ניתוח (יוד, תרופות)</a:t>
          </a:r>
          <a:r>
            <a:rPr lang="en-US"/>
            <a:t> </a:t>
          </a:r>
        </a:p>
      </dgm:t>
    </dgm:pt>
    <dgm:pt modelId="{013F2FFC-B9B2-44E6-804D-E48E0A1059C2}" type="parTrans" cxnId="{6472DFA1-249E-4CDD-9195-9BDF648BE365}">
      <dgm:prSet/>
      <dgm:spPr/>
      <dgm:t>
        <a:bodyPr/>
        <a:lstStyle/>
        <a:p>
          <a:endParaRPr lang="en-US"/>
        </a:p>
      </dgm:t>
    </dgm:pt>
    <dgm:pt modelId="{E520F5BC-AB31-4508-8084-228E418B244F}" type="sibTrans" cxnId="{6472DFA1-249E-4CDD-9195-9BDF648BE365}">
      <dgm:prSet/>
      <dgm:spPr/>
      <dgm:t>
        <a:bodyPr/>
        <a:lstStyle/>
        <a:p>
          <a:endParaRPr lang="en-US"/>
        </a:p>
      </dgm:t>
    </dgm:pt>
    <dgm:pt modelId="{3F6D77F0-319D-46C4-8925-E27B3DD2CDD7}">
      <dgm:prSet/>
      <dgm:spPr/>
      <dgm:t>
        <a:bodyPr/>
        <a:lstStyle/>
        <a:p>
          <a:pPr rtl="1"/>
          <a:r>
            <a:rPr lang="he-IL"/>
            <a:t>תירודיטיס – נוגדי דלקת </a:t>
          </a:r>
          <a:r>
            <a:rPr lang="en-US"/>
            <a:t>NSAIDS</a:t>
          </a:r>
          <a:r>
            <a:rPr lang="he-IL"/>
            <a:t> או פרדנזון בשלב של ההיפו נותנים לבותורקסין</a:t>
          </a:r>
          <a:endParaRPr lang="en-US"/>
        </a:p>
      </dgm:t>
    </dgm:pt>
    <dgm:pt modelId="{F761BCD5-F483-4004-A176-4CD016C5DE8B}" type="parTrans" cxnId="{765813E8-0C42-42CE-B4D8-8F9EBBC64D51}">
      <dgm:prSet/>
      <dgm:spPr/>
      <dgm:t>
        <a:bodyPr/>
        <a:lstStyle/>
        <a:p>
          <a:endParaRPr lang="en-US"/>
        </a:p>
      </dgm:t>
    </dgm:pt>
    <dgm:pt modelId="{9C486CD8-396B-404E-917F-C7E13FE0B75A}" type="sibTrans" cxnId="{765813E8-0C42-42CE-B4D8-8F9EBBC64D51}">
      <dgm:prSet/>
      <dgm:spPr/>
      <dgm:t>
        <a:bodyPr/>
        <a:lstStyle/>
        <a:p>
          <a:endParaRPr lang="en-US"/>
        </a:p>
      </dgm:t>
    </dgm:pt>
    <dgm:pt modelId="{FE49BD62-83C3-4D77-A8CA-575CAC999E38}" type="pres">
      <dgm:prSet presAssocID="{E71B8C65-FD87-4FBD-8967-48FF13390820}" presName="linear" presStyleCnt="0">
        <dgm:presLayoutVars>
          <dgm:animLvl val="lvl"/>
          <dgm:resizeHandles val="exact"/>
        </dgm:presLayoutVars>
      </dgm:prSet>
      <dgm:spPr/>
    </dgm:pt>
    <dgm:pt modelId="{8FB9D693-BB9D-419B-92E2-44327240D661}" type="pres">
      <dgm:prSet presAssocID="{D680B4C7-7FCE-48F6-A66A-1BF23795814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498A1AD-803A-43F4-831C-52A6D904830F}" type="pres">
      <dgm:prSet presAssocID="{19412222-B976-4870-A1B9-51C538D451EE}" presName="spacer" presStyleCnt="0"/>
      <dgm:spPr/>
    </dgm:pt>
    <dgm:pt modelId="{98E93B5B-0937-4D33-B1CC-695709F74124}" type="pres">
      <dgm:prSet presAssocID="{EBCD4BE7-4404-4973-A913-F27FAE965CD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A6BA00C-B3B6-49A4-9907-71E695D14F98}" type="pres">
      <dgm:prSet presAssocID="{B5162A7F-4523-4D39-B93A-1D24D14908A6}" presName="spacer" presStyleCnt="0"/>
      <dgm:spPr/>
    </dgm:pt>
    <dgm:pt modelId="{F56F5820-B504-4E2A-965B-79BB97669CD0}" type="pres">
      <dgm:prSet presAssocID="{226A5F32-3250-4507-B722-1DE1B01218D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2855688-842C-4BB3-84CD-CA15CB2CBCD4}" type="pres">
      <dgm:prSet presAssocID="{E520F5BC-AB31-4508-8084-228E418B244F}" presName="spacer" presStyleCnt="0"/>
      <dgm:spPr/>
    </dgm:pt>
    <dgm:pt modelId="{D6065619-8188-48C6-B94F-A14A88051838}" type="pres">
      <dgm:prSet presAssocID="{3F6D77F0-319D-46C4-8925-E27B3DD2CDD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5C7EE01-E86D-46D4-9C3A-D7A65BF6208D}" type="presOf" srcId="{D680B4C7-7FCE-48F6-A66A-1BF237958144}" destId="{8FB9D693-BB9D-419B-92E2-44327240D661}" srcOrd="0" destOrd="0" presId="urn:microsoft.com/office/officeart/2005/8/layout/vList2"/>
    <dgm:cxn modelId="{E4BDB829-2AD7-4D3C-9DAA-07648F8F5D4B}" srcId="{E71B8C65-FD87-4FBD-8967-48FF13390820}" destId="{EBCD4BE7-4404-4973-A913-F27FAE965CDC}" srcOrd="1" destOrd="0" parTransId="{ADB527D2-0E93-4715-8FEB-05BA2D7F32DC}" sibTransId="{B5162A7F-4523-4D39-B93A-1D24D14908A6}"/>
    <dgm:cxn modelId="{24850C4D-E67F-4DF3-9C42-794004AF4F8E}" srcId="{E71B8C65-FD87-4FBD-8967-48FF13390820}" destId="{D680B4C7-7FCE-48F6-A66A-1BF237958144}" srcOrd="0" destOrd="0" parTransId="{9B1BD391-AB2C-4AB3-859D-7652AC05A08F}" sibTransId="{19412222-B976-4870-A1B9-51C538D451EE}"/>
    <dgm:cxn modelId="{C8976D55-2BBD-4462-855B-D71784F454D8}" type="presOf" srcId="{226A5F32-3250-4507-B722-1DE1B01218DB}" destId="{F56F5820-B504-4E2A-965B-79BB97669CD0}" srcOrd="0" destOrd="0" presId="urn:microsoft.com/office/officeart/2005/8/layout/vList2"/>
    <dgm:cxn modelId="{6340BA85-C67B-4337-81F2-937D44E76C09}" type="presOf" srcId="{EBCD4BE7-4404-4973-A913-F27FAE965CDC}" destId="{98E93B5B-0937-4D33-B1CC-695709F74124}" srcOrd="0" destOrd="0" presId="urn:microsoft.com/office/officeart/2005/8/layout/vList2"/>
    <dgm:cxn modelId="{6472DFA1-249E-4CDD-9195-9BDF648BE365}" srcId="{E71B8C65-FD87-4FBD-8967-48FF13390820}" destId="{226A5F32-3250-4507-B722-1DE1B01218DB}" srcOrd="2" destOrd="0" parTransId="{013F2FFC-B9B2-44E6-804D-E48E0A1059C2}" sibTransId="{E520F5BC-AB31-4508-8084-228E418B244F}"/>
    <dgm:cxn modelId="{60878AA8-4405-4984-9E24-E198708EC1FD}" type="presOf" srcId="{3F6D77F0-319D-46C4-8925-E27B3DD2CDD7}" destId="{D6065619-8188-48C6-B94F-A14A88051838}" srcOrd="0" destOrd="0" presId="urn:microsoft.com/office/officeart/2005/8/layout/vList2"/>
    <dgm:cxn modelId="{A59BD5E2-68D6-4A66-A567-41DBF90CD3B8}" type="presOf" srcId="{E71B8C65-FD87-4FBD-8967-48FF13390820}" destId="{FE49BD62-83C3-4D77-A8CA-575CAC999E38}" srcOrd="0" destOrd="0" presId="urn:microsoft.com/office/officeart/2005/8/layout/vList2"/>
    <dgm:cxn modelId="{765813E8-0C42-42CE-B4D8-8F9EBBC64D51}" srcId="{E71B8C65-FD87-4FBD-8967-48FF13390820}" destId="{3F6D77F0-319D-46C4-8925-E27B3DD2CDD7}" srcOrd="3" destOrd="0" parTransId="{F761BCD5-F483-4004-A176-4CD016C5DE8B}" sibTransId="{9C486CD8-396B-404E-917F-C7E13FE0B75A}"/>
    <dgm:cxn modelId="{A0DD7503-EE43-4FFA-93B1-3B4F6E2D1B5D}" type="presParOf" srcId="{FE49BD62-83C3-4D77-A8CA-575CAC999E38}" destId="{8FB9D693-BB9D-419B-92E2-44327240D661}" srcOrd="0" destOrd="0" presId="urn:microsoft.com/office/officeart/2005/8/layout/vList2"/>
    <dgm:cxn modelId="{3C5829AF-8861-4B5B-9F9C-C8E577DE2E97}" type="presParOf" srcId="{FE49BD62-83C3-4D77-A8CA-575CAC999E38}" destId="{7498A1AD-803A-43F4-831C-52A6D904830F}" srcOrd="1" destOrd="0" presId="urn:microsoft.com/office/officeart/2005/8/layout/vList2"/>
    <dgm:cxn modelId="{0C87BF39-6A22-4980-8E7C-5279CBCBCEF5}" type="presParOf" srcId="{FE49BD62-83C3-4D77-A8CA-575CAC999E38}" destId="{98E93B5B-0937-4D33-B1CC-695709F74124}" srcOrd="2" destOrd="0" presId="urn:microsoft.com/office/officeart/2005/8/layout/vList2"/>
    <dgm:cxn modelId="{BD8F0ABD-E0B3-48D0-B8A9-20B77E0B7CF2}" type="presParOf" srcId="{FE49BD62-83C3-4D77-A8CA-575CAC999E38}" destId="{4A6BA00C-B3B6-49A4-9907-71E695D14F98}" srcOrd="3" destOrd="0" presId="urn:microsoft.com/office/officeart/2005/8/layout/vList2"/>
    <dgm:cxn modelId="{C79E822F-EF96-4F38-9015-317306129E91}" type="presParOf" srcId="{FE49BD62-83C3-4D77-A8CA-575CAC999E38}" destId="{F56F5820-B504-4E2A-965B-79BB97669CD0}" srcOrd="4" destOrd="0" presId="urn:microsoft.com/office/officeart/2005/8/layout/vList2"/>
    <dgm:cxn modelId="{25D612D3-597D-4D01-957A-9A3FCD35643B}" type="presParOf" srcId="{FE49BD62-83C3-4D77-A8CA-575CAC999E38}" destId="{92855688-842C-4BB3-84CD-CA15CB2CBCD4}" srcOrd="5" destOrd="0" presId="urn:microsoft.com/office/officeart/2005/8/layout/vList2"/>
    <dgm:cxn modelId="{A28CDBE8-D6EF-472B-B166-E2FC041E2F0B}" type="presParOf" srcId="{FE49BD62-83C3-4D77-A8CA-575CAC999E38}" destId="{D6065619-8188-48C6-B94F-A14A8805183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2437D12-F0AD-416E-A80C-8976AC1B6B69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66BD23F-B488-46AC-BC57-9FD3A29692C4}">
      <dgm:prSet/>
      <dgm:spPr/>
      <dgm:t>
        <a:bodyPr/>
        <a:lstStyle/>
        <a:p>
          <a:pPr rtl="1"/>
          <a:r>
            <a:rPr lang="he-IL"/>
            <a:t>מטופל בן 55 </a:t>
          </a:r>
          <a:endParaRPr lang="en-US"/>
        </a:p>
      </dgm:t>
    </dgm:pt>
    <dgm:pt modelId="{BDEBB7BD-E219-4371-90BE-F0660AF3549D}" type="parTrans" cxnId="{ED30E524-2E34-46CB-B263-0A1231F642AE}">
      <dgm:prSet/>
      <dgm:spPr/>
      <dgm:t>
        <a:bodyPr/>
        <a:lstStyle/>
        <a:p>
          <a:endParaRPr lang="en-US"/>
        </a:p>
      </dgm:t>
    </dgm:pt>
    <dgm:pt modelId="{4099DACD-BCCC-498D-817C-9A3C2C9C7324}" type="sibTrans" cxnId="{ED30E524-2E34-46CB-B263-0A1231F642AE}">
      <dgm:prSet/>
      <dgm:spPr/>
      <dgm:t>
        <a:bodyPr/>
        <a:lstStyle/>
        <a:p>
          <a:endParaRPr lang="en-US"/>
        </a:p>
      </dgm:t>
    </dgm:pt>
    <dgm:pt modelId="{0189B805-5C8C-49EA-B32B-82D57DE1F925}">
      <dgm:prSet/>
      <dgm:spPr/>
      <dgm:t>
        <a:bodyPr/>
        <a:lstStyle/>
        <a:p>
          <a:pPr rtl="1"/>
          <a:r>
            <a:rPr lang="he-IL"/>
            <a:t>עשה </a:t>
          </a:r>
          <a:r>
            <a:rPr lang="en-US"/>
            <a:t>US</a:t>
          </a:r>
          <a:r>
            <a:rPr lang="he-IL"/>
            <a:t> צוואר נמצאה קשרית </a:t>
          </a:r>
          <a:endParaRPr lang="en-US"/>
        </a:p>
      </dgm:t>
    </dgm:pt>
    <dgm:pt modelId="{944B8311-89F0-4A31-8BCD-935F4B298C69}" type="parTrans" cxnId="{AD7B88FE-D2C9-4500-8297-01DB8DCAFC2D}">
      <dgm:prSet/>
      <dgm:spPr/>
      <dgm:t>
        <a:bodyPr/>
        <a:lstStyle/>
        <a:p>
          <a:endParaRPr lang="en-US"/>
        </a:p>
      </dgm:t>
    </dgm:pt>
    <dgm:pt modelId="{BD954688-D137-4023-9633-F72B4BF66BDA}" type="sibTrans" cxnId="{AD7B88FE-D2C9-4500-8297-01DB8DCAFC2D}">
      <dgm:prSet/>
      <dgm:spPr/>
      <dgm:t>
        <a:bodyPr/>
        <a:lstStyle/>
        <a:p>
          <a:endParaRPr lang="en-US"/>
        </a:p>
      </dgm:t>
    </dgm:pt>
    <dgm:pt modelId="{ABBF243C-05EF-4DC8-998E-D9D8D9F655EC}">
      <dgm:prSet/>
      <dgm:spPr/>
      <dgm:t>
        <a:bodyPr/>
        <a:lstStyle/>
        <a:p>
          <a:pPr rtl="1"/>
          <a:r>
            <a:rPr lang="he-IL"/>
            <a:t>תפקודי תריס </a:t>
          </a:r>
          <a:r>
            <a:rPr lang="en-US"/>
            <a:t>TSH FT3 FT4</a:t>
          </a:r>
          <a:r>
            <a:rPr lang="he-IL"/>
            <a:t> תקינים</a:t>
          </a:r>
          <a:endParaRPr lang="en-US"/>
        </a:p>
      </dgm:t>
    </dgm:pt>
    <dgm:pt modelId="{6C8FA477-77ED-421E-BC96-799DFD4D8BD5}" type="parTrans" cxnId="{203A6C74-EA14-4828-A5B4-4257AF4494B2}">
      <dgm:prSet/>
      <dgm:spPr/>
      <dgm:t>
        <a:bodyPr/>
        <a:lstStyle/>
        <a:p>
          <a:endParaRPr lang="en-US"/>
        </a:p>
      </dgm:t>
    </dgm:pt>
    <dgm:pt modelId="{56FDE06A-0578-42BE-BCB8-03123562CE09}" type="sibTrans" cxnId="{203A6C74-EA14-4828-A5B4-4257AF4494B2}">
      <dgm:prSet/>
      <dgm:spPr/>
      <dgm:t>
        <a:bodyPr/>
        <a:lstStyle/>
        <a:p>
          <a:endParaRPr lang="en-US"/>
        </a:p>
      </dgm:t>
    </dgm:pt>
    <dgm:pt modelId="{227F58C9-7E5C-463E-8C74-4C1DF880F621}">
      <dgm:prSet/>
      <dgm:spPr/>
      <dgm:t>
        <a:bodyPr/>
        <a:lstStyle/>
        <a:p>
          <a:pPr rtl="1"/>
          <a:r>
            <a:rPr lang="he-IL"/>
            <a:t>מיפוי - קשרית קרה</a:t>
          </a:r>
          <a:endParaRPr lang="en-US"/>
        </a:p>
      </dgm:t>
    </dgm:pt>
    <dgm:pt modelId="{4D7E1084-3754-40B7-AD23-446938223B26}" type="parTrans" cxnId="{4F52A13F-85C4-4493-BB66-28C9CB2CCA0C}">
      <dgm:prSet/>
      <dgm:spPr/>
      <dgm:t>
        <a:bodyPr/>
        <a:lstStyle/>
        <a:p>
          <a:endParaRPr lang="en-US"/>
        </a:p>
      </dgm:t>
    </dgm:pt>
    <dgm:pt modelId="{05EFA347-056A-439D-921A-D88E29926F26}" type="sibTrans" cxnId="{4F52A13F-85C4-4493-BB66-28C9CB2CCA0C}">
      <dgm:prSet/>
      <dgm:spPr/>
      <dgm:t>
        <a:bodyPr/>
        <a:lstStyle/>
        <a:p>
          <a:endParaRPr lang="en-US"/>
        </a:p>
      </dgm:t>
    </dgm:pt>
    <dgm:pt modelId="{0AE7705D-6602-4AFF-B146-3513A4136404}">
      <dgm:prSet/>
      <dgm:spPr/>
      <dgm:t>
        <a:bodyPr/>
        <a:lstStyle/>
        <a:p>
          <a:pPr rtl="1"/>
          <a:r>
            <a:rPr lang="he-IL"/>
            <a:t>האם מדובר בסרטן? </a:t>
          </a:r>
          <a:endParaRPr lang="en-US"/>
        </a:p>
      </dgm:t>
    </dgm:pt>
    <dgm:pt modelId="{A1E64436-D28F-493B-B959-8B642C944EE3}" type="parTrans" cxnId="{C333DB3E-C476-4568-A09F-5645DB5458D1}">
      <dgm:prSet/>
      <dgm:spPr/>
      <dgm:t>
        <a:bodyPr/>
        <a:lstStyle/>
        <a:p>
          <a:endParaRPr lang="en-US"/>
        </a:p>
      </dgm:t>
    </dgm:pt>
    <dgm:pt modelId="{BEBB0DBB-54AF-4121-9134-3DFB5550612C}" type="sibTrans" cxnId="{C333DB3E-C476-4568-A09F-5645DB5458D1}">
      <dgm:prSet/>
      <dgm:spPr/>
      <dgm:t>
        <a:bodyPr/>
        <a:lstStyle/>
        <a:p>
          <a:endParaRPr lang="en-US"/>
        </a:p>
      </dgm:t>
    </dgm:pt>
    <dgm:pt modelId="{20AB6F86-46A5-48D8-8228-D8434203C1C2}" type="pres">
      <dgm:prSet presAssocID="{32437D12-F0AD-416E-A80C-8976AC1B6B69}" presName="linear" presStyleCnt="0">
        <dgm:presLayoutVars>
          <dgm:animLvl val="lvl"/>
          <dgm:resizeHandles val="exact"/>
        </dgm:presLayoutVars>
      </dgm:prSet>
      <dgm:spPr/>
    </dgm:pt>
    <dgm:pt modelId="{546C99E7-44DD-4335-B873-9397EED40697}" type="pres">
      <dgm:prSet presAssocID="{066BD23F-B488-46AC-BC57-9FD3A29692C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5C9DD61-7FF6-4A0D-A2EE-FD3EF8E545F6}" type="pres">
      <dgm:prSet presAssocID="{4099DACD-BCCC-498D-817C-9A3C2C9C7324}" presName="spacer" presStyleCnt="0"/>
      <dgm:spPr/>
    </dgm:pt>
    <dgm:pt modelId="{BB44BF0F-6921-4D74-BDD0-D49A4F9222D5}" type="pres">
      <dgm:prSet presAssocID="{0189B805-5C8C-49EA-B32B-82D57DE1F92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2F26B1C-ADF8-43E4-8B84-0E88469EDA7E}" type="pres">
      <dgm:prSet presAssocID="{BD954688-D137-4023-9633-F72B4BF66BDA}" presName="spacer" presStyleCnt="0"/>
      <dgm:spPr/>
    </dgm:pt>
    <dgm:pt modelId="{29E23A60-6774-47FF-92B0-90D6F74E42B5}" type="pres">
      <dgm:prSet presAssocID="{ABBF243C-05EF-4DC8-998E-D9D8D9F655E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DC24CC6-904B-4213-AEC5-DFD272932C63}" type="pres">
      <dgm:prSet presAssocID="{56FDE06A-0578-42BE-BCB8-03123562CE09}" presName="spacer" presStyleCnt="0"/>
      <dgm:spPr/>
    </dgm:pt>
    <dgm:pt modelId="{106AB496-FBFE-47DD-9A73-4C693D20B2AB}" type="pres">
      <dgm:prSet presAssocID="{227F58C9-7E5C-463E-8C74-4C1DF880F62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68B52A8-3B3B-450D-9DB9-CA4AEF8AF2BD}" type="pres">
      <dgm:prSet presAssocID="{05EFA347-056A-439D-921A-D88E29926F26}" presName="spacer" presStyleCnt="0"/>
      <dgm:spPr/>
    </dgm:pt>
    <dgm:pt modelId="{835A36E2-855B-4696-97B7-F62777DE3308}" type="pres">
      <dgm:prSet presAssocID="{0AE7705D-6602-4AFF-B146-3513A413640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FFA4F08-E018-4F0A-A4E7-8EB8EC021D0D}" type="presOf" srcId="{0189B805-5C8C-49EA-B32B-82D57DE1F925}" destId="{BB44BF0F-6921-4D74-BDD0-D49A4F9222D5}" srcOrd="0" destOrd="0" presId="urn:microsoft.com/office/officeart/2005/8/layout/vList2"/>
    <dgm:cxn modelId="{700D4A1B-63EB-4931-A818-3CEB4EE2CDC2}" type="presOf" srcId="{32437D12-F0AD-416E-A80C-8976AC1B6B69}" destId="{20AB6F86-46A5-48D8-8228-D8434203C1C2}" srcOrd="0" destOrd="0" presId="urn:microsoft.com/office/officeart/2005/8/layout/vList2"/>
    <dgm:cxn modelId="{ED30E524-2E34-46CB-B263-0A1231F642AE}" srcId="{32437D12-F0AD-416E-A80C-8976AC1B6B69}" destId="{066BD23F-B488-46AC-BC57-9FD3A29692C4}" srcOrd="0" destOrd="0" parTransId="{BDEBB7BD-E219-4371-90BE-F0660AF3549D}" sibTransId="{4099DACD-BCCC-498D-817C-9A3C2C9C7324}"/>
    <dgm:cxn modelId="{C333DB3E-C476-4568-A09F-5645DB5458D1}" srcId="{32437D12-F0AD-416E-A80C-8976AC1B6B69}" destId="{0AE7705D-6602-4AFF-B146-3513A4136404}" srcOrd="4" destOrd="0" parTransId="{A1E64436-D28F-493B-B959-8B642C944EE3}" sibTransId="{BEBB0DBB-54AF-4121-9134-3DFB5550612C}"/>
    <dgm:cxn modelId="{4F52A13F-85C4-4493-BB66-28C9CB2CCA0C}" srcId="{32437D12-F0AD-416E-A80C-8976AC1B6B69}" destId="{227F58C9-7E5C-463E-8C74-4C1DF880F621}" srcOrd="3" destOrd="0" parTransId="{4D7E1084-3754-40B7-AD23-446938223B26}" sibTransId="{05EFA347-056A-439D-921A-D88E29926F26}"/>
    <dgm:cxn modelId="{203A6C74-EA14-4828-A5B4-4257AF4494B2}" srcId="{32437D12-F0AD-416E-A80C-8976AC1B6B69}" destId="{ABBF243C-05EF-4DC8-998E-D9D8D9F655EC}" srcOrd="2" destOrd="0" parTransId="{6C8FA477-77ED-421E-BC96-799DFD4D8BD5}" sibTransId="{56FDE06A-0578-42BE-BCB8-03123562CE09}"/>
    <dgm:cxn modelId="{06117A59-A492-4041-A210-64D22723F967}" type="presOf" srcId="{227F58C9-7E5C-463E-8C74-4C1DF880F621}" destId="{106AB496-FBFE-47DD-9A73-4C693D20B2AB}" srcOrd="0" destOrd="0" presId="urn:microsoft.com/office/officeart/2005/8/layout/vList2"/>
    <dgm:cxn modelId="{A77740C1-293D-4E11-B9D0-941F414D63A7}" type="presOf" srcId="{0AE7705D-6602-4AFF-B146-3513A4136404}" destId="{835A36E2-855B-4696-97B7-F62777DE3308}" srcOrd="0" destOrd="0" presId="urn:microsoft.com/office/officeart/2005/8/layout/vList2"/>
    <dgm:cxn modelId="{64F2D3E8-7A02-471E-B090-EA6CBF4EA4F9}" type="presOf" srcId="{ABBF243C-05EF-4DC8-998E-D9D8D9F655EC}" destId="{29E23A60-6774-47FF-92B0-90D6F74E42B5}" srcOrd="0" destOrd="0" presId="urn:microsoft.com/office/officeart/2005/8/layout/vList2"/>
    <dgm:cxn modelId="{66EB3BF3-178E-4C29-B3FB-A5A95DA253AE}" type="presOf" srcId="{066BD23F-B488-46AC-BC57-9FD3A29692C4}" destId="{546C99E7-44DD-4335-B873-9397EED40697}" srcOrd="0" destOrd="0" presId="urn:microsoft.com/office/officeart/2005/8/layout/vList2"/>
    <dgm:cxn modelId="{AD7B88FE-D2C9-4500-8297-01DB8DCAFC2D}" srcId="{32437D12-F0AD-416E-A80C-8976AC1B6B69}" destId="{0189B805-5C8C-49EA-B32B-82D57DE1F925}" srcOrd="1" destOrd="0" parTransId="{944B8311-89F0-4A31-8BCD-935F4B298C69}" sibTransId="{BD954688-D137-4023-9633-F72B4BF66BDA}"/>
    <dgm:cxn modelId="{8C0DB87B-6C4B-4C58-94B9-332527735BC1}" type="presParOf" srcId="{20AB6F86-46A5-48D8-8228-D8434203C1C2}" destId="{546C99E7-44DD-4335-B873-9397EED40697}" srcOrd="0" destOrd="0" presId="urn:microsoft.com/office/officeart/2005/8/layout/vList2"/>
    <dgm:cxn modelId="{57BB2310-F30B-4BE6-831A-7B045D649449}" type="presParOf" srcId="{20AB6F86-46A5-48D8-8228-D8434203C1C2}" destId="{95C9DD61-7FF6-4A0D-A2EE-FD3EF8E545F6}" srcOrd="1" destOrd="0" presId="urn:microsoft.com/office/officeart/2005/8/layout/vList2"/>
    <dgm:cxn modelId="{649D5E5D-9287-4547-924E-3FC360FDD194}" type="presParOf" srcId="{20AB6F86-46A5-48D8-8228-D8434203C1C2}" destId="{BB44BF0F-6921-4D74-BDD0-D49A4F9222D5}" srcOrd="2" destOrd="0" presId="urn:microsoft.com/office/officeart/2005/8/layout/vList2"/>
    <dgm:cxn modelId="{ADE0E293-4745-4902-852B-582FF087BB83}" type="presParOf" srcId="{20AB6F86-46A5-48D8-8228-D8434203C1C2}" destId="{72F26B1C-ADF8-43E4-8B84-0E88469EDA7E}" srcOrd="3" destOrd="0" presId="urn:microsoft.com/office/officeart/2005/8/layout/vList2"/>
    <dgm:cxn modelId="{73ED7FAD-5AAF-4123-A6D1-1B28D6AEC771}" type="presParOf" srcId="{20AB6F86-46A5-48D8-8228-D8434203C1C2}" destId="{29E23A60-6774-47FF-92B0-90D6F74E42B5}" srcOrd="4" destOrd="0" presId="urn:microsoft.com/office/officeart/2005/8/layout/vList2"/>
    <dgm:cxn modelId="{25709202-078D-4520-9805-4B429BF9885D}" type="presParOf" srcId="{20AB6F86-46A5-48D8-8228-D8434203C1C2}" destId="{4DC24CC6-904B-4213-AEC5-DFD272932C63}" srcOrd="5" destOrd="0" presId="urn:microsoft.com/office/officeart/2005/8/layout/vList2"/>
    <dgm:cxn modelId="{57801FD5-6547-4CEC-9DB2-CD6FEEE75E8E}" type="presParOf" srcId="{20AB6F86-46A5-48D8-8228-D8434203C1C2}" destId="{106AB496-FBFE-47DD-9A73-4C693D20B2AB}" srcOrd="6" destOrd="0" presId="urn:microsoft.com/office/officeart/2005/8/layout/vList2"/>
    <dgm:cxn modelId="{2FFFF556-6B1F-4119-8432-30CB70B1C9E1}" type="presParOf" srcId="{20AB6F86-46A5-48D8-8228-D8434203C1C2}" destId="{A68B52A8-3B3B-450D-9DB9-CA4AEF8AF2BD}" srcOrd="7" destOrd="0" presId="urn:microsoft.com/office/officeart/2005/8/layout/vList2"/>
    <dgm:cxn modelId="{D4184B46-255D-43D2-8BA2-A6BC62875B97}" type="presParOf" srcId="{20AB6F86-46A5-48D8-8228-D8434203C1C2}" destId="{835A36E2-855B-4696-97B7-F62777DE330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458CB8F-C120-44FB-8074-9DB831D4CD81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DBAE5C5-B269-4E5C-9D06-F3E17FAC6B64}">
      <dgm:prSet/>
      <dgm:spPr/>
      <dgm:t>
        <a:bodyPr/>
        <a:lstStyle/>
        <a:p>
          <a:pPr rtl="1"/>
          <a:r>
            <a:rPr lang="he-IL"/>
            <a:t>הכי שכיח </a:t>
          </a:r>
          <a:r>
            <a:rPr lang="en-US"/>
            <a:t>PTC</a:t>
          </a:r>
          <a:r>
            <a:rPr lang="he-IL"/>
            <a:t> </a:t>
          </a:r>
          <a:endParaRPr lang="en-US"/>
        </a:p>
      </dgm:t>
    </dgm:pt>
    <dgm:pt modelId="{9182A48F-E748-4C81-8C1C-DE1E5067D423}" type="parTrans" cxnId="{B12BB272-69EF-4BD0-996A-D827FFDA83E5}">
      <dgm:prSet/>
      <dgm:spPr/>
      <dgm:t>
        <a:bodyPr/>
        <a:lstStyle/>
        <a:p>
          <a:endParaRPr lang="en-US"/>
        </a:p>
      </dgm:t>
    </dgm:pt>
    <dgm:pt modelId="{AE2C5198-D753-44CF-9F99-794589D34BA8}" type="sibTrans" cxnId="{B12BB272-69EF-4BD0-996A-D827FFDA83E5}">
      <dgm:prSet/>
      <dgm:spPr/>
      <dgm:t>
        <a:bodyPr/>
        <a:lstStyle/>
        <a:p>
          <a:endParaRPr lang="en-US"/>
        </a:p>
      </dgm:t>
    </dgm:pt>
    <dgm:pt modelId="{E0DFC2D6-FB9C-44BA-BC42-59208D1363DB}">
      <dgm:prSet/>
      <dgm:spPr/>
      <dgm:t>
        <a:bodyPr/>
        <a:lstStyle/>
        <a:p>
          <a:pPr rtl="1"/>
          <a:r>
            <a:rPr lang="he-IL"/>
            <a:t>טיפול ניתוחי, יוד משלים </a:t>
          </a:r>
          <a:endParaRPr lang="en-US"/>
        </a:p>
      </dgm:t>
    </dgm:pt>
    <dgm:pt modelId="{5B0BA6C7-308E-4C02-A8DB-A8DD5C75E313}" type="parTrans" cxnId="{42B5DC62-781F-47B9-898E-493104ADEE3D}">
      <dgm:prSet/>
      <dgm:spPr/>
      <dgm:t>
        <a:bodyPr/>
        <a:lstStyle/>
        <a:p>
          <a:endParaRPr lang="en-US"/>
        </a:p>
      </dgm:t>
    </dgm:pt>
    <dgm:pt modelId="{A4F07F99-4D00-428D-A872-A2091528F29C}" type="sibTrans" cxnId="{42B5DC62-781F-47B9-898E-493104ADEE3D}">
      <dgm:prSet/>
      <dgm:spPr/>
      <dgm:t>
        <a:bodyPr/>
        <a:lstStyle/>
        <a:p>
          <a:endParaRPr lang="en-US"/>
        </a:p>
      </dgm:t>
    </dgm:pt>
    <dgm:pt modelId="{6860F9DC-6C31-48FD-8533-1278E33FA9F1}">
      <dgm:prSet/>
      <dgm:spPr/>
      <dgm:t>
        <a:bodyPr/>
        <a:lstStyle/>
        <a:p>
          <a:pPr rtl="1"/>
          <a:r>
            <a:rPr lang="he-IL" dirty="0"/>
            <a:t>מעקב </a:t>
          </a:r>
          <a:r>
            <a:rPr lang="en-US" dirty="0"/>
            <a:t>TG TGAB</a:t>
          </a:r>
          <a:r>
            <a:rPr lang="he-IL" dirty="0"/>
            <a:t> ו </a:t>
          </a:r>
          <a:r>
            <a:rPr lang="en-US" dirty="0"/>
            <a:t>US</a:t>
          </a:r>
          <a:r>
            <a:rPr lang="he-IL" dirty="0"/>
            <a:t> אחרי הניתוח </a:t>
          </a:r>
          <a:endParaRPr lang="en-US" dirty="0"/>
        </a:p>
      </dgm:t>
    </dgm:pt>
    <dgm:pt modelId="{01278220-3B7B-4904-85C6-991ED71BEB9F}" type="parTrans" cxnId="{3310EAB7-544B-4AE1-9DDC-9079327E58D8}">
      <dgm:prSet/>
      <dgm:spPr/>
      <dgm:t>
        <a:bodyPr/>
        <a:lstStyle/>
        <a:p>
          <a:endParaRPr lang="en-US"/>
        </a:p>
      </dgm:t>
    </dgm:pt>
    <dgm:pt modelId="{0CE2CC48-09FA-4589-8A5A-65FC48156DF9}" type="sibTrans" cxnId="{3310EAB7-544B-4AE1-9DDC-9079327E58D8}">
      <dgm:prSet/>
      <dgm:spPr/>
      <dgm:t>
        <a:bodyPr/>
        <a:lstStyle/>
        <a:p>
          <a:endParaRPr lang="en-US"/>
        </a:p>
      </dgm:t>
    </dgm:pt>
    <dgm:pt modelId="{BEF9581B-1AD0-4F7D-BA19-A7E7F4CFC315}" type="pres">
      <dgm:prSet presAssocID="{E458CB8F-C120-44FB-8074-9DB831D4CD8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315AA83-F01F-418D-99AB-E1B24F05E577}" type="pres">
      <dgm:prSet presAssocID="{ADBAE5C5-B269-4E5C-9D06-F3E17FAC6B64}" presName="hierRoot1" presStyleCnt="0"/>
      <dgm:spPr/>
    </dgm:pt>
    <dgm:pt modelId="{81E0AC06-B89D-4ECF-9737-11D1296A4102}" type="pres">
      <dgm:prSet presAssocID="{ADBAE5C5-B269-4E5C-9D06-F3E17FAC6B64}" presName="composite" presStyleCnt="0"/>
      <dgm:spPr/>
    </dgm:pt>
    <dgm:pt modelId="{FF160664-A161-4649-B74D-94E299108CE4}" type="pres">
      <dgm:prSet presAssocID="{ADBAE5C5-B269-4E5C-9D06-F3E17FAC6B64}" presName="background" presStyleLbl="node0" presStyleIdx="0" presStyleCnt="3"/>
      <dgm:spPr/>
    </dgm:pt>
    <dgm:pt modelId="{F7C20B62-B082-4DB9-949A-A642C70668F5}" type="pres">
      <dgm:prSet presAssocID="{ADBAE5C5-B269-4E5C-9D06-F3E17FAC6B64}" presName="text" presStyleLbl="fgAcc0" presStyleIdx="0" presStyleCnt="3">
        <dgm:presLayoutVars>
          <dgm:chPref val="3"/>
        </dgm:presLayoutVars>
      </dgm:prSet>
      <dgm:spPr/>
    </dgm:pt>
    <dgm:pt modelId="{42E2D415-534F-411E-9DF0-AD69D6683131}" type="pres">
      <dgm:prSet presAssocID="{ADBAE5C5-B269-4E5C-9D06-F3E17FAC6B64}" presName="hierChild2" presStyleCnt="0"/>
      <dgm:spPr/>
    </dgm:pt>
    <dgm:pt modelId="{DEE3AB5B-CA1A-4130-9EE8-25805BDA0C31}" type="pres">
      <dgm:prSet presAssocID="{E0DFC2D6-FB9C-44BA-BC42-59208D1363DB}" presName="hierRoot1" presStyleCnt="0"/>
      <dgm:spPr/>
    </dgm:pt>
    <dgm:pt modelId="{9FF31E83-A2D7-4DB7-9A85-C48F045CD839}" type="pres">
      <dgm:prSet presAssocID="{E0DFC2D6-FB9C-44BA-BC42-59208D1363DB}" presName="composite" presStyleCnt="0"/>
      <dgm:spPr/>
    </dgm:pt>
    <dgm:pt modelId="{4F791DE6-960F-4A5B-AB5F-731C128188C4}" type="pres">
      <dgm:prSet presAssocID="{E0DFC2D6-FB9C-44BA-BC42-59208D1363DB}" presName="background" presStyleLbl="node0" presStyleIdx="1" presStyleCnt="3"/>
      <dgm:spPr/>
    </dgm:pt>
    <dgm:pt modelId="{010BBA4A-D94D-4C07-A30B-07214BC5B42E}" type="pres">
      <dgm:prSet presAssocID="{E0DFC2D6-FB9C-44BA-BC42-59208D1363DB}" presName="text" presStyleLbl="fgAcc0" presStyleIdx="1" presStyleCnt="3">
        <dgm:presLayoutVars>
          <dgm:chPref val="3"/>
        </dgm:presLayoutVars>
      </dgm:prSet>
      <dgm:spPr/>
    </dgm:pt>
    <dgm:pt modelId="{3A7EDF07-DB45-43F0-8658-6BC8545BAA97}" type="pres">
      <dgm:prSet presAssocID="{E0DFC2D6-FB9C-44BA-BC42-59208D1363DB}" presName="hierChild2" presStyleCnt="0"/>
      <dgm:spPr/>
    </dgm:pt>
    <dgm:pt modelId="{DE675091-F82B-4806-AC7B-DBD6483E2920}" type="pres">
      <dgm:prSet presAssocID="{6860F9DC-6C31-48FD-8533-1278E33FA9F1}" presName="hierRoot1" presStyleCnt="0"/>
      <dgm:spPr/>
    </dgm:pt>
    <dgm:pt modelId="{E344D826-2A36-4E13-BC16-4628E5EF9478}" type="pres">
      <dgm:prSet presAssocID="{6860F9DC-6C31-48FD-8533-1278E33FA9F1}" presName="composite" presStyleCnt="0"/>
      <dgm:spPr/>
    </dgm:pt>
    <dgm:pt modelId="{D3BC30A8-DD1D-43B7-A236-B981790A7D72}" type="pres">
      <dgm:prSet presAssocID="{6860F9DC-6C31-48FD-8533-1278E33FA9F1}" presName="background" presStyleLbl="node0" presStyleIdx="2" presStyleCnt="3"/>
      <dgm:spPr/>
    </dgm:pt>
    <dgm:pt modelId="{4602FDFF-28A9-44B1-9E3C-5C8C7378FFDE}" type="pres">
      <dgm:prSet presAssocID="{6860F9DC-6C31-48FD-8533-1278E33FA9F1}" presName="text" presStyleLbl="fgAcc0" presStyleIdx="2" presStyleCnt="3">
        <dgm:presLayoutVars>
          <dgm:chPref val="3"/>
        </dgm:presLayoutVars>
      </dgm:prSet>
      <dgm:spPr/>
    </dgm:pt>
    <dgm:pt modelId="{60B3EBD3-412A-4FE5-A10A-43CB70EB93B3}" type="pres">
      <dgm:prSet presAssocID="{6860F9DC-6C31-48FD-8533-1278E33FA9F1}" presName="hierChild2" presStyleCnt="0"/>
      <dgm:spPr/>
    </dgm:pt>
  </dgm:ptLst>
  <dgm:cxnLst>
    <dgm:cxn modelId="{8C8F9414-68B7-45AA-B56B-350ADD6A7E94}" type="presOf" srcId="{ADBAE5C5-B269-4E5C-9D06-F3E17FAC6B64}" destId="{F7C20B62-B082-4DB9-949A-A642C70668F5}" srcOrd="0" destOrd="0" presId="urn:microsoft.com/office/officeart/2005/8/layout/hierarchy1"/>
    <dgm:cxn modelId="{42B5DC62-781F-47B9-898E-493104ADEE3D}" srcId="{E458CB8F-C120-44FB-8074-9DB831D4CD81}" destId="{E0DFC2D6-FB9C-44BA-BC42-59208D1363DB}" srcOrd="1" destOrd="0" parTransId="{5B0BA6C7-308E-4C02-A8DB-A8DD5C75E313}" sibTransId="{A4F07F99-4D00-428D-A872-A2091528F29C}"/>
    <dgm:cxn modelId="{B12BB272-69EF-4BD0-996A-D827FFDA83E5}" srcId="{E458CB8F-C120-44FB-8074-9DB831D4CD81}" destId="{ADBAE5C5-B269-4E5C-9D06-F3E17FAC6B64}" srcOrd="0" destOrd="0" parTransId="{9182A48F-E748-4C81-8C1C-DE1E5067D423}" sibTransId="{AE2C5198-D753-44CF-9F99-794589D34BA8}"/>
    <dgm:cxn modelId="{8123ED56-EA83-4A84-B74D-17631E430B6E}" type="presOf" srcId="{E0DFC2D6-FB9C-44BA-BC42-59208D1363DB}" destId="{010BBA4A-D94D-4C07-A30B-07214BC5B42E}" srcOrd="0" destOrd="0" presId="urn:microsoft.com/office/officeart/2005/8/layout/hierarchy1"/>
    <dgm:cxn modelId="{737B0F99-82F1-4E1B-8D75-99F256CA4E55}" type="presOf" srcId="{6860F9DC-6C31-48FD-8533-1278E33FA9F1}" destId="{4602FDFF-28A9-44B1-9E3C-5C8C7378FFDE}" srcOrd="0" destOrd="0" presId="urn:microsoft.com/office/officeart/2005/8/layout/hierarchy1"/>
    <dgm:cxn modelId="{3310EAB7-544B-4AE1-9DDC-9079327E58D8}" srcId="{E458CB8F-C120-44FB-8074-9DB831D4CD81}" destId="{6860F9DC-6C31-48FD-8533-1278E33FA9F1}" srcOrd="2" destOrd="0" parTransId="{01278220-3B7B-4904-85C6-991ED71BEB9F}" sibTransId="{0CE2CC48-09FA-4589-8A5A-65FC48156DF9}"/>
    <dgm:cxn modelId="{A55C50D9-5154-48B2-9310-A7487C6E37C9}" type="presOf" srcId="{E458CB8F-C120-44FB-8074-9DB831D4CD81}" destId="{BEF9581B-1AD0-4F7D-BA19-A7E7F4CFC315}" srcOrd="0" destOrd="0" presId="urn:microsoft.com/office/officeart/2005/8/layout/hierarchy1"/>
    <dgm:cxn modelId="{A5345838-97D3-447D-8586-DCD0C498D4E4}" type="presParOf" srcId="{BEF9581B-1AD0-4F7D-BA19-A7E7F4CFC315}" destId="{4315AA83-F01F-418D-99AB-E1B24F05E577}" srcOrd="0" destOrd="0" presId="urn:microsoft.com/office/officeart/2005/8/layout/hierarchy1"/>
    <dgm:cxn modelId="{38159E01-04A4-4049-A274-069875435E4D}" type="presParOf" srcId="{4315AA83-F01F-418D-99AB-E1B24F05E577}" destId="{81E0AC06-B89D-4ECF-9737-11D1296A4102}" srcOrd="0" destOrd="0" presId="urn:microsoft.com/office/officeart/2005/8/layout/hierarchy1"/>
    <dgm:cxn modelId="{B99D5F81-39B9-4891-A2E9-831BFCF9C8AC}" type="presParOf" srcId="{81E0AC06-B89D-4ECF-9737-11D1296A4102}" destId="{FF160664-A161-4649-B74D-94E299108CE4}" srcOrd="0" destOrd="0" presId="urn:microsoft.com/office/officeart/2005/8/layout/hierarchy1"/>
    <dgm:cxn modelId="{456B4322-AD94-442F-B922-DD392B958633}" type="presParOf" srcId="{81E0AC06-B89D-4ECF-9737-11D1296A4102}" destId="{F7C20B62-B082-4DB9-949A-A642C70668F5}" srcOrd="1" destOrd="0" presId="urn:microsoft.com/office/officeart/2005/8/layout/hierarchy1"/>
    <dgm:cxn modelId="{14D1FF8E-CDB4-4365-9C2A-CE453A9AD2D5}" type="presParOf" srcId="{4315AA83-F01F-418D-99AB-E1B24F05E577}" destId="{42E2D415-534F-411E-9DF0-AD69D6683131}" srcOrd="1" destOrd="0" presId="urn:microsoft.com/office/officeart/2005/8/layout/hierarchy1"/>
    <dgm:cxn modelId="{FF3DDC1B-CDC7-4FF9-B63F-37BB2276B935}" type="presParOf" srcId="{BEF9581B-1AD0-4F7D-BA19-A7E7F4CFC315}" destId="{DEE3AB5B-CA1A-4130-9EE8-25805BDA0C31}" srcOrd="1" destOrd="0" presId="urn:microsoft.com/office/officeart/2005/8/layout/hierarchy1"/>
    <dgm:cxn modelId="{E7CD8E41-CB93-4FBD-8598-CC3BEAAF5915}" type="presParOf" srcId="{DEE3AB5B-CA1A-4130-9EE8-25805BDA0C31}" destId="{9FF31E83-A2D7-4DB7-9A85-C48F045CD839}" srcOrd="0" destOrd="0" presId="urn:microsoft.com/office/officeart/2005/8/layout/hierarchy1"/>
    <dgm:cxn modelId="{5D2F0A13-10AF-4C1A-A0FA-095FD267EADD}" type="presParOf" srcId="{9FF31E83-A2D7-4DB7-9A85-C48F045CD839}" destId="{4F791DE6-960F-4A5B-AB5F-731C128188C4}" srcOrd="0" destOrd="0" presId="urn:microsoft.com/office/officeart/2005/8/layout/hierarchy1"/>
    <dgm:cxn modelId="{6BF5DF5A-ADFB-40C0-9A75-757B3A543D11}" type="presParOf" srcId="{9FF31E83-A2D7-4DB7-9A85-C48F045CD839}" destId="{010BBA4A-D94D-4C07-A30B-07214BC5B42E}" srcOrd="1" destOrd="0" presId="urn:microsoft.com/office/officeart/2005/8/layout/hierarchy1"/>
    <dgm:cxn modelId="{2AE4C18A-3909-4C1F-9916-D9CBDB95439F}" type="presParOf" srcId="{DEE3AB5B-CA1A-4130-9EE8-25805BDA0C31}" destId="{3A7EDF07-DB45-43F0-8658-6BC8545BAA97}" srcOrd="1" destOrd="0" presId="urn:microsoft.com/office/officeart/2005/8/layout/hierarchy1"/>
    <dgm:cxn modelId="{0D358A0E-3636-4CF6-8FE4-9924730C8569}" type="presParOf" srcId="{BEF9581B-1AD0-4F7D-BA19-A7E7F4CFC315}" destId="{DE675091-F82B-4806-AC7B-DBD6483E2920}" srcOrd="2" destOrd="0" presId="urn:microsoft.com/office/officeart/2005/8/layout/hierarchy1"/>
    <dgm:cxn modelId="{BDC510F5-BB77-47EE-B157-B0F82BCEBA7D}" type="presParOf" srcId="{DE675091-F82B-4806-AC7B-DBD6483E2920}" destId="{E344D826-2A36-4E13-BC16-4628E5EF9478}" srcOrd="0" destOrd="0" presId="urn:microsoft.com/office/officeart/2005/8/layout/hierarchy1"/>
    <dgm:cxn modelId="{61210F1F-9C8A-406B-A387-9AF486BF78E6}" type="presParOf" srcId="{E344D826-2A36-4E13-BC16-4628E5EF9478}" destId="{D3BC30A8-DD1D-43B7-A236-B981790A7D72}" srcOrd="0" destOrd="0" presId="urn:microsoft.com/office/officeart/2005/8/layout/hierarchy1"/>
    <dgm:cxn modelId="{2AF23BFD-D672-461C-A195-1709AB30059C}" type="presParOf" srcId="{E344D826-2A36-4E13-BC16-4628E5EF9478}" destId="{4602FDFF-28A9-44B1-9E3C-5C8C7378FFDE}" srcOrd="1" destOrd="0" presId="urn:microsoft.com/office/officeart/2005/8/layout/hierarchy1"/>
    <dgm:cxn modelId="{901EA63D-83D3-4CD1-99D4-83E8D834BFF2}" type="presParOf" srcId="{DE675091-F82B-4806-AC7B-DBD6483E2920}" destId="{60B3EBD3-412A-4FE5-A10A-43CB70EB93B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16B7C6-D0B5-48F9-96CC-9274646B5EDE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B84B67D-A478-4971-A6E6-24B85507DF3A}">
      <dgm:prSet/>
      <dgm:spPr/>
      <dgm:t>
        <a:bodyPr/>
        <a:lstStyle/>
        <a:p>
          <a:r>
            <a:rPr lang="he-IL"/>
            <a:t>רגשיות לקור </a:t>
          </a:r>
          <a:endParaRPr lang="en-US"/>
        </a:p>
      </dgm:t>
    </dgm:pt>
    <dgm:pt modelId="{B57240C1-C994-4D7C-B113-D90574B8A32D}" type="parTrans" cxnId="{4CB3ACE4-CF85-4C3A-94E9-FAA3C47A8214}">
      <dgm:prSet/>
      <dgm:spPr/>
      <dgm:t>
        <a:bodyPr/>
        <a:lstStyle/>
        <a:p>
          <a:endParaRPr lang="en-US"/>
        </a:p>
      </dgm:t>
    </dgm:pt>
    <dgm:pt modelId="{4C584B8E-51C6-4769-B9FB-1CB134420684}" type="sibTrans" cxnId="{4CB3ACE4-CF85-4C3A-94E9-FAA3C47A8214}">
      <dgm:prSet/>
      <dgm:spPr/>
      <dgm:t>
        <a:bodyPr/>
        <a:lstStyle/>
        <a:p>
          <a:endParaRPr lang="en-US"/>
        </a:p>
      </dgm:t>
    </dgm:pt>
    <dgm:pt modelId="{AD401726-213F-43A2-BB04-369F38665BAC}">
      <dgm:prSet/>
      <dgm:spPr/>
      <dgm:t>
        <a:bodyPr/>
        <a:lstStyle/>
        <a:p>
          <a:r>
            <a:rPr lang="he-IL"/>
            <a:t>עייפות חולשה</a:t>
          </a:r>
          <a:endParaRPr lang="en-US"/>
        </a:p>
      </dgm:t>
    </dgm:pt>
    <dgm:pt modelId="{E4882824-3BCE-4421-A609-8EDDDF86D58C}" type="parTrans" cxnId="{CEBFC45F-27F3-433E-A580-F200F37A8B47}">
      <dgm:prSet/>
      <dgm:spPr/>
      <dgm:t>
        <a:bodyPr/>
        <a:lstStyle/>
        <a:p>
          <a:endParaRPr lang="en-US"/>
        </a:p>
      </dgm:t>
    </dgm:pt>
    <dgm:pt modelId="{55D6660A-EF95-425F-8179-36D3E54ADF08}" type="sibTrans" cxnId="{CEBFC45F-27F3-433E-A580-F200F37A8B47}">
      <dgm:prSet/>
      <dgm:spPr/>
      <dgm:t>
        <a:bodyPr/>
        <a:lstStyle/>
        <a:p>
          <a:endParaRPr lang="en-US"/>
        </a:p>
      </dgm:t>
    </dgm:pt>
    <dgm:pt modelId="{DCFBD796-98EA-4527-836F-9AA44082F62B}">
      <dgm:prSet/>
      <dgm:spPr/>
      <dgm:t>
        <a:bodyPr/>
        <a:lstStyle/>
        <a:p>
          <a:r>
            <a:rPr lang="he-IL"/>
            <a:t>ישנוניות </a:t>
          </a:r>
          <a:endParaRPr lang="en-US"/>
        </a:p>
      </dgm:t>
    </dgm:pt>
    <dgm:pt modelId="{5B68590C-37C4-4B37-916B-AB30289A9D98}" type="parTrans" cxnId="{DE6390FC-0DA9-439A-9DD2-BAC5CB673123}">
      <dgm:prSet/>
      <dgm:spPr/>
      <dgm:t>
        <a:bodyPr/>
        <a:lstStyle/>
        <a:p>
          <a:endParaRPr lang="en-US"/>
        </a:p>
      </dgm:t>
    </dgm:pt>
    <dgm:pt modelId="{43FE4945-A4DC-4C66-9BEF-68AF59E43E02}" type="sibTrans" cxnId="{DE6390FC-0DA9-439A-9DD2-BAC5CB673123}">
      <dgm:prSet/>
      <dgm:spPr/>
      <dgm:t>
        <a:bodyPr/>
        <a:lstStyle/>
        <a:p>
          <a:endParaRPr lang="en-US"/>
        </a:p>
      </dgm:t>
    </dgm:pt>
    <dgm:pt modelId="{D1838AB9-BB75-4875-B5DB-E60F3FCF3878}">
      <dgm:prSet/>
      <dgm:spPr/>
      <dgm:t>
        <a:bodyPr/>
        <a:lstStyle/>
        <a:p>
          <a:r>
            <a:rPr lang="he-IL"/>
            <a:t>הפרעות בזיכרון</a:t>
          </a:r>
          <a:endParaRPr lang="en-US"/>
        </a:p>
      </dgm:t>
    </dgm:pt>
    <dgm:pt modelId="{5BD06242-B34B-4B26-93F7-76FC5EA94110}" type="parTrans" cxnId="{049EAE5D-8B38-4D2B-98B2-1E8609B82C36}">
      <dgm:prSet/>
      <dgm:spPr/>
      <dgm:t>
        <a:bodyPr/>
        <a:lstStyle/>
        <a:p>
          <a:endParaRPr lang="en-US"/>
        </a:p>
      </dgm:t>
    </dgm:pt>
    <dgm:pt modelId="{DFCBA1DA-FE6F-4A71-99FD-C5760B8EB0F3}" type="sibTrans" cxnId="{049EAE5D-8B38-4D2B-98B2-1E8609B82C36}">
      <dgm:prSet/>
      <dgm:spPr/>
      <dgm:t>
        <a:bodyPr/>
        <a:lstStyle/>
        <a:p>
          <a:endParaRPr lang="en-US"/>
        </a:p>
      </dgm:t>
    </dgm:pt>
    <dgm:pt modelId="{B041E1B0-EE7A-436C-8F0F-1C52D463FDCF}">
      <dgm:prSet/>
      <dgm:spPr/>
      <dgm:t>
        <a:bodyPr/>
        <a:lstStyle/>
        <a:p>
          <a:r>
            <a:rPr lang="he-IL"/>
            <a:t>עצירות</a:t>
          </a:r>
          <a:endParaRPr lang="en-US"/>
        </a:p>
      </dgm:t>
    </dgm:pt>
    <dgm:pt modelId="{6CFB3B32-5DA0-4F71-BF75-FD1FA0C9D752}" type="parTrans" cxnId="{92B52174-3774-458B-ADF2-CDCAE70B046C}">
      <dgm:prSet/>
      <dgm:spPr/>
      <dgm:t>
        <a:bodyPr/>
        <a:lstStyle/>
        <a:p>
          <a:endParaRPr lang="en-US"/>
        </a:p>
      </dgm:t>
    </dgm:pt>
    <dgm:pt modelId="{92EEA9F0-11F0-41B4-87CE-04BEA2EB6B60}" type="sibTrans" cxnId="{92B52174-3774-458B-ADF2-CDCAE70B046C}">
      <dgm:prSet/>
      <dgm:spPr/>
      <dgm:t>
        <a:bodyPr/>
        <a:lstStyle/>
        <a:p>
          <a:endParaRPr lang="en-US"/>
        </a:p>
      </dgm:t>
    </dgm:pt>
    <dgm:pt modelId="{7EA6A64B-858C-48BB-9C10-B2E35453FB2E}">
      <dgm:prSet/>
      <dgm:spPr/>
      <dgm:t>
        <a:bodyPr/>
        <a:lstStyle/>
        <a:p>
          <a:r>
            <a:rPr lang="he-IL"/>
            <a:t>כאבי שרירים עור יבש וקר </a:t>
          </a:r>
          <a:endParaRPr lang="en-US"/>
        </a:p>
      </dgm:t>
    </dgm:pt>
    <dgm:pt modelId="{1B2BBAF3-5629-4C77-9A0F-4C83283F86F8}" type="parTrans" cxnId="{F8551E39-6841-43C6-8037-E2A45F930B89}">
      <dgm:prSet/>
      <dgm:spPr/>
      <dgm:t>
        <a:bodyPr/>
        <a:lstStyle/>
        <a:p>
          <a:endParaRPr lang="en-US"/>
        </a:p>
      </dgm:t>
    </dgm:pt>
    <dgm:pt modelId="{E9D2C2D1-ADB5-4458-9A87-4E5E7B15CF52}" type="sibTrans" cxnId="{F8551E39-6841-43C6-8037-E2A45F930B89}">
      <dgm:prSet/>
      <dgm:spPr/>
      <dgm:t>
        <a:bodyPr/>
        <a:lstStyle/>
        <a:p>
          <a:endParaRPr lang="en-US"/>
        </a:p>
      </dgm:t>
    </dgm:pt>
    <dgm:pt modelId="{873CADB6-378C-428B-8DE3-711BBE88C58F}">
      <dgm:prSet/>
      <dgm:spPr/>
      <dgm:t>
        <a:bodyPr/>
        <a:lstStyle/>
        <a:p>
          <a:r>
            <a:rPr lang="he-IL"/>
            <a:t>שיער דק ונשירת שיער </a:t>
          </a:r>
          <a:endParaRPr lang="en-US"/>
        </a:p>
      </dgm:t>
    </dgm:pt>
    <dgm:pt modelId="{65391C5C-8D26-41A9-869E-FCF0A2622515}" type="parTrans" cxnId="{13E60078-31EC-4690-BE87-46A9444FD019}">
      <dgm:prSet/>
      <dgm:spPr/>
      <dgm:t>
        <a:bodyPr/>
        <a:lstStyle/>
        <a:p>
          <a:endParaRPr lang="en-US"/>
        </a:p>
      </dgm:t>
    </dgm:pt>
    <dgm:pt modelId="{40DEE324-0502-4FC2-9598-569B63083375}" type="sibTrans" cxnId="{13E60078-31EC-4690-BE87-46A9444FD019}">
      <dgm:prSet/>
      <dgm:spPr/>
      <dgm:t>
        <a:bodyPr/>
        <a:lstStyle/>
        <a:p>
          <a:endParaRPr lang="en-US"/>
        </a:p>
      </dgm:t>
    </dgm:pt>
    <dgm:pt modelId="{8657B65B-9E69-4FC9-B561-893AE10D4434}">
      <dgm:prSet/>
      <dgm:spPr/>
      <dgm:t>
        <a:bodyPr/>
        <a:lstStyle/>
        <a:p>
          <a:r>
            <a:rPr lang="he-IL"/>
            <a:t>דימומים בין המחזורים</a:t>
          </a:r>
          <a:endParaRPr lang="en-US"/>
        </a:p>
      </dgm:t>
    </dgm:pt>
    <dgm:pt modelId="{B87F5959-C420-4867-BECB-14135CA29154}" type="parTrans" cxnId="{1365D60E-33E7-4CE8-89E5-CF24E6D5B30C}">
      <dgm:prSet/>
      <dgm:spPr/>
      <dgm:t>
        <a:bodyPr/>
        <a:lstStyle/>
        <a:p>
          <a:endParaRPr lang="en-US"/>
        </a:p>
      </dgm:t>
    </dgm:pt>
    <dgm:pt modelId="{48E197C3-B7FD-4330-8A06-4ED5964AEA25}" type="sibTrans" cxnId="{1365D60E-33E7-4CE8-89E5-CF24E6D5B30C}">
      <dgm:prSet/>
      <dgm:spPr/>
      <dgm:t>
        <a:bodyPr/>
        <a:lstStyle/>
        <a:p>
          <a:endParaRPr lang="en-US"/>
        </a:p>
      </dgm:t>
    </dgm:pt>
    <dgm:pt modelId="{F70E7454-94B6-4D6D-81F6-C9A916E380EB}">
      <dgm:prSet/>
      <dgm:spPr/>
      <dgm:t>
        <a:bodyPr/>
        <a:lstStyle/>
        <a:p>
          <a:r>
            <a:rPr lang="he-IL"/>
            <a:t>הצטברות נוזלים: בצקת בפנים בצקות בגפיים קול צרוד ירידה בשמיעה  </a:t>
          </a:r>
          <a:endParaRPr lang="en-US"/>
        </a:p>
      </dgm:t>
    </dgm:pt>
    <dgm:pt modelId="{5517C772-8E42-4825-8001-25A8F9A6B65D}" type="parTrans" cxnId="{FD251B49-9EDE-49C8-BD54-A348B3C9BEE9}">
      <dgm:prSet/>
      <dgm:spPr/>
      <dgm:t>
        <a:bodyPr/>
        <a:lstStyle/>
        <a:p>
          <a:endParaRPr lang="en-US"/>
        </a:p>
      </dgm:t>
    </dgm:pt>
    <dgm:pt modelId="{63E9D05F-9845-4F4E-97BD-768188BC93ED}" type="sibTrans" cxnId="{FD251B49-9EDE-49C8-BD54-A348B3C9BEE9}">
      <dgm:prSet/>
      <dgm:spPr/>
      <dgm:t>
        <a:bodyPr/>
        <a:lstStyle/>
        <a:p>
          <a:endParaRPr lang="en-US"/>
        </a:p>
      </dgm:t>
    </dgm:pt>
    <dgm:pt modelId="{CE97E1E8-D750-40D8-B657-F5253FC56DEA}">
      <dgm:prSet/>
      <dgm:spPr/>
      <dgm:t>
        <a:bodyPr/>
        <a:lstStyle/>
        <a:p>
          <a:r>
            <a:rPr lang="he-IL"/>
            <a:t>דופק איטי </a:t>
          </a:r>
          <a:endParaRPr lang="en-US"/>
        </a:p>
      </dgm:t>
    </dgm:pt>
    <dgm:pt modelId="{75D2C8BA-AADC-4AE4-A050-9B20D551B6FC}" type="parTrans" cxnId="{0A255C0F-A6EE-4FF4-8CE3-BDB2279385F1}">
      <dgm:prSet/>
      <dgm:spPr/>
      <dgm:t>
        <a:bodyPr/>
        <a:lstStyle/>
        <a:p>
          <a:endParaRPr lang="en-US"/>
        </a:p>
      </dgm:t>
    </dgm:pt>
    <dgm:pt modelId="{7D8A6E48-E896-48BB-AE3C-A98AA12662FD}" type="sibTrans" cxnId="{0A255C0F-A6EE-4FF4-8CE3-BDB2279385F1}">
      <dgm:prSet/>
      <dgm:spPr/>
      <dgm:t>
        <a:bodyPr/>
        <a:lstStyle/>
        <a:p>
          <a:endParaRPr lang="en-US"/>
        </a:p>
      </dgm:t>
    </dgm:pt>
    <dgm:pt modelId="{A8B9E271-2765-4929-A2EF-16F0C0660FBD}">
      <dgm:prSet/>
      <dgm:spPr/>
      <dgm:t>
        <a:bodyPr/>
        <a:lstStyle/>
        <a:p>
          <a:r>
            <a:rPr lang="he-IL"/>
            <a:t>גויטר</a:t>
          </a:r>
          <a:endParaRPr lang="en-US"/>
        </a:p>
      </dgm:t>
    </dgm:pt>
    <dgm:pt modelId="{01669784-B77F-46F3-9BE4-5FE419F5D795}" type="parTrans" cxnId="{46489569-50D5-48EF-BF58-91BFBB7F90EB}">
      <dgm:prSet/>
      <dgm:spPr/>
      <dgm:t>
        <a:bodyPr/>
        <a:lstStyle/>
        <a:p>
          <a:endParaRPr lang="en-US"/>
        </a:p>
      </dgm:t>
    </dgm:pt>
    <dgm:pt modelId="{3251BC23-F688-490B-B2FE-152DDEA80392}" type="sibTrans" cxnId="{46489569-50D5-48EF-BF58-91BFBB7F90EB}">
      <dgm:prSet/>
      <dgm:spPr/>
      <dgm:t>
        <a:bodyPr/>
        <a:lstStyle/>
        <a:p>
          <a:endParaRPr lang="en-US"/>
        </a:p>
      </dgm:t>
    </dgm:pt>
    <dgm:pt modelId="{FD3C22D3-2489-42F5-A751-8FB3C947734F}" type="pres">
      <dgm:prSet presAssocID="{3B16B7C6-D0B5-48F9-96CC-9274646B5EDE}" presName="diagram" presStyleCnt="0">
        <dgm:presLayoutVars>
          <dgm:dir/>
          <dgm:resizeHandles val="exact"/>
        </dgm:presLayoutVars>
      </dgm:prSet>
      <dgm:spPr/>
    </dgm:pt>
    <dgm:pt modelId="{B1546F14-B99C-4900-8FDD-DF63D5C0BEA6}" type="pres">
      <dgm:prSet presAssocID="{2B84B67D-A478-4971-A6E6-24B85507DF3A}" presName="node" presStyleLbl="node1" presStyleIdx="0" presStyleCnt="11">
        <dgm:presLayoutVars>
          <dgm:bulletEnabled val="1"/>
        </dgm:presLayoutVars>
      </dgm:prSet>
      <dgm:spPr/>
    </dgm:pt>
    <dgm:pt modelId="{2BCC314B-EF2C-4FE1-A506-BBEAB594D64C}" type="pres">
      <dgm:prSet presAssocID="{4C584B8E-51C6-4769-B9FB-1CB134420684}" presName="sibTrans" presStyleCnt="0"/>
      <dgm:spPr/>
    </dgm:pt>
    <dgm:pt modelId="{A8D0F556-661A-40DF-BD9A-C08B5136CE6E}" type="pres">
      <dgm:prSet presAssocID="{AD401726-213F-43A2-BB04-369F38665BAC}" presName="node" presStyleLbl="node1" presStyleIdx="1" presStyleCnt="11">
        <dgm:presLayoutVars>
          <dgm:bulletEnabled val="1"/>
        </dgm:presLayoutVars>
      </dgm:prSet>
      <dgm:spPr/>
    </dgm:pt>
    <dgm:pt modelId="{57855257-D35F-4C4D-9FCC-6F28A43DD4D2}" type="pres">
      <dgm:prSet presAssocID="{55D6660A-EF95-425F-8179-36D3E54ADF08}" presName="sibTrans" presStyleCnt="0"/>
      <dgm:spPr/>
    </dgm:pt>
    <dgm:pt modelId="{665C1DEC-7C1F-4B04-95BC-324E462B2DD3}" type="pres">
      <dgm:prSet presAssocID="{DCFBD796-98EA-4527-836F-9AA44082F62B}" presName="node" presStyleLbl="node1" presStyleIdx="2" presStyleCnt="11">
        <dgm:presLayoutVars>
          <dgm:bulletEnabled val="1"/>
        </dgm:presLayoutVars>
      </dgm:prSet>
      <dgm:spPr/>
    </dgm:pt>
    <dgm:pt modelId="{35F4C4CF-DBFE-4280-9B52-C318DE8D0BF4}" type="pres">
      <dgm:prSet presAssocID="{43FE4945-A4DC-4C66-9BEF-68AF59E43E02}" presName="sibTrans" presStyleCnt="0"/>
      <dgm:spPr/>
    </dgm:pt>
    <dgm:pt modelId="{71FBA475-4553-460E-B79D-C9FBBF976A68}" type="pres">
      <dgm:prSet presAssocID="{D1838AB9-BB75-4875-B5DB-E60F3FCF3878}" presName="node" presStyleLbl="node1" presStyleIdx="3" presStyleCnt="11">
        <dgm:presLayoutVars>
          <dgm:bulletEnabled val="1"/>
        </dgm:presLayoutVars>
      </dgm:prSet>
      <dgm:spPr/>
    </dgm:pt>
    <dgm:pt modelId="{7FC16887-7F67-4536-AD8A-E728E69F2B24}" type="pres">
      <dgm:prSet presAssocID="{DFCBA1DA-FE6F-4A71-99FD-C5760B8EB0F3}" presName="sibTrans" presStyleCnt="0"/>
      <dgm:spPr/>
    </dgm:pt>
    <dgm:pt modelId="{D9D34C1A-860C-4038-BEEE-F295B4757794}" type="pres">
      <dgm:prSet presAssocID="{B041E1B0-EE7A-436C-8F0F-1C52D463FDCF}" presName="node" presStyleLbl="node1" presStyleIdx="4" presStyleCnt="11">
        <dgm:presLayoutVars>
          <dgm:bulletEnabled val="1"/>
        </dgm:presLayoutVars>
      </dgm:prSet>
      <dgm:spPr/>
    </dgm:pt>
    <dgm:pt modelId="{858B0C38-29AF-45DB-B25F-A619D6729814}" type="pres">
      <dgm:prSet presAssocID="{92EEA9F0-11F0-41B4-87CE-04BEA2EB6B60}" presName="sibTrans" presStyleCnt="0"/>
      <dgm:spPr/>
    </dgm:pt>
    <dgm:pt modelId="{0C131B3C-AB50-4DBD-B592-1C42BBB22A90}" type="pres">
      <dgm:prSet presAssocID="{7EA6A64B-858C-48BB-9C10-B2E35453FB2E}" presName="node" presStyleLbl="node1" presStyleIdx="5" presStyleCnt="11">
        <dgm:presLayoutVars>
          <dgm:bulletEnabled val="1"/>
        </dgm:presLayoutVars>
      </dgm:prSet>
      <dgm:spPr/>
    </dgm:pt>
    <dgm:pt modelId="{E86312D2-F665-4334-A424-87C12AAFC611}" type="pres">
      <dgm:prSet presAssocID="{E9D2C2D1-ADB5-4458-9A87-4E5E7B15CF52}" presName="sibTrans" presStyleCnt="0"/>
      <dgm:spPr/>
    </dgm:pt>
    <dgm:pt modelId="{8AA73E5A-B2A9-4E35-9296-36546CC1A17C}" type="pres">
      <dgm:prSet presAssocID="{873CADB6-378C-428B-8DE3-711BBE88C58F}" presName="node" presStyleLbl="node1" presStyleIdx="6" presStyleCnt="11">
        <dgm:presLayoutVars>
          <dgm:bulletEnabled val="1"/>
        </dgm:presLayoutVars>
      </dgm:prSet>
      <dgm:spPr/>
    </dgm:pt>
    <dgm:pt modelId="{7E32ABD5-CBCD-4150-BA65-08D5C6097A3B}" type="pres">
      <dgm:prSet presAssocID="{40DEE324-0502-4FC2-9598-569B63083375}" presName="sibTrans" presStyleCnt="0"/>
      <dgm:spPr/>
    </dgm:pt>
    <dgm:pt modelId="{F484305A-C4FA-406D-A4A3-A18FA2A518E9}" type="pres">
      <dgm:prSet presAssocID="{8657B65B-9E69-4FC9-B561-893AE10D4434}" presName="node" presStyleLbl="node1" presStyleIdx="7" presStyleCnt="11">
        <dgm:presLayoutVars>
          <dgm:bulletEnabled val="1"/>
        </dgm:presLayoutVars>
      </dgm:prSet>
      <dgm:spPr/>
    </dgm:pt>
    <dgm:pt modelId="{FA24E861-2D7E-42FE-985B-A8ED59CA8295}" type="pres">
      <dgm:prSet presAssocID="{48E197C3-B7FD-4330-8A06-4ED5964AEA25}" presName="sibTrans" presStyleCnt="0"/>
      <dgm:spPr/>
    </dgm:pt>
    <dgm:pt modelId="{F504CB27-C357-4EE0-9DAE-8472FEC88A57}" type="pres">
      <dgm:prSet presAssocID="{F70E7454-94B6-4D6D-81F6-C9A916E380EB}" presName="node" presStyleLbl="node1" presStyleIdx="8" presStyleCnt="11">
        <dgm:presLayoutVars>
          <dgm:bulletEnabled val="1"/>
        </dgm:presLayoutVars>
      </dgm:prSet>
      <dgm:spPr/>
    </dgm:pt>
    <dgm:pt modelId="{91EB53C5-673E-4627-A6AB-C8A57C71720B}" type="pres">
      <dgm:prSet presAssocID="{63E9D05F-9845-4F4E-97BD-768188BC93ED}" presName="sibTrans" presStyleCnt="0"/>
      <dgm:spPr/>
    </dgm:pt>
    <dgm:pt modelId="{E4E5ADD2-045A-41BC-A719-6AF8D7D73DED}" type="pres">
      <dgm:prSet presAssocID="{CE97E1E8-D750-40D8-B657-F5253FC56DEA}" presName="node" presStyleLbl="node1" presStyleIdx="9" presStyleCnt="11">
        <dgm:presLayoutVars>
          <dgm:bulletEnabled val="1"/>
        </dgm:presLayoutVars>
      </dgm:prSet>
      <dgm:spPr/>
    </dgm:pt>
    <dgm:pt modelId="{C5F0FCCF-44FD-49D3-A857-4A7B18AA3580}" type="pres">
      <dgm:prSet presAssocID="{7D8A6E48-E896-48BB-AE3C-A98AA12662FD}" presName="sibTrans" presStyleCnt="0"/>
      <dgm:spPr/>
    </dgm:pt>
    <dgm:pt modelId="{9BF7BE41-1249-4E0E-9B98-25C86370041F}" type="pres">
      <dgm:prSet presAssocID="{A8B9E271-2765-4929-A2EF-16F0C0660FBD}" presName="node" presStyleLbl="node1" presStyleIdx="10" presStyleCnt="11">
        <dgm:presLayoutVars>
          <dgm:bulletEnabled val="1"/>
        </dgm:presLayoutVars>
      </dgm:prSet>
      <dgm:spPr/>
    </dgm:pt>
  </dgm:ptLst>
  <dgm:cxnLst>
    <dgm:cxn modelId="{B19B5204-75A4-4C1D-AC30-4A62240093D7}" type="presOf" srcId="{B041E1B0-EE7A-436C-8F0F-1C52D463FDCF}" destId="{D9D34C1A-860C-4038-BEEE-F295B4757794}" srcOrd="0" destOrd="0" presId="urn:microsoft.com/office/officeart/2005/8/layout/default"/>
    <dgm:cxn modelId="{1365D60E-33E7-4CE8-89E5-CF24E6D5B30C}" srcId="{3B16B7C6-D0B5-48F9-96CC-9274646B5EDE}" destId="{8657B65B-9E69-4FC9-B561-893AE10D4434}" srcOrd="7" destOrd="0" parTransId="{B87F5959-C420-4867-BECB-14135CA29154}" sibTransId="{48E197C3-B7FD-4330-8A06-4ED5964AEA25}"/>
    <dgm:cxn modelId="{0A255C0F-A6EE-4FF4-8CE3-BDB2279385F1}" srcId="{3B16B7C6-D0B5-48F9-96CC-9274646B5EDE}" destId="{CE97E1E8-D750-40D8-B657-F5253FC56DEA}" srcOrd="9" destOrd="0" parTransId="{75D2C8BA-AADC-4AE4-A050-9B20D551B6FC}" sibTransId="{7D8A6E48-E896-48BB-AE3C-A98AA12662FD}"/>
    <dgm:cxn modelId="{FE6C6135-A2CD-4CA8-96E3-C10AF0FB6A03}" type="presOf" srcId="{DCFBD796-98EA-4527-836F-9AA44082F62B}" destId="{665C1DEC-7C1F-4B04-95BC-324E462B2DD3}" srcOrd="0" destOrd="0" presId="urn:microsoft.com/office/officeart/2005/8/layout/default"/>
    <dgm:cxn modelId="{F8551E39-6841-43C6-8037-E2A45F930B89}" srcId="{3B16B7C6-D0B5-48F9-96CC-9274646B5EDE}" destId="{7EA6A64B-858C-48BB-9C10-B2E35453FB2E}" srcOrd="5" destOrd="0" parTransId="{1B2BBAF3-5629-4C77-9A0F-4C83283F86F8}" sibTransId="{E9D2C2D1-ADB5-4458-9A87-4E5E7B15CF52}"/>
    <dgm:cxn modelId="{92ED893E-6CFF-4EBF-927F-92F69A7D85EE}" type="presOf" srcId="{8657B65B-9E69-4FC9-B561-893AE10D4434}" destId="{F484305A-C4FA-406D-A4A3-A18FA2A518E9}" srcOrd="0" destOrd="0" presId="urn:microsoft.com/office/officeart/2005/8/layout/default"/>
    <dgm:cxn modelId="{049EAE5D-8B38-4D2B-98B2-1E8609B82C36}" srcId="{3B16B7C6-D0B5-48F9-96CC-9274646B5EDE}" destId="{D1838AB9-BB75-4875-B5DB-E60F3FCF3878}" srcOrd="3" destOrd="0" parTransId="{5BD06242-B34B-4B26-93F7-76FC5EA94110}" sibTransId="{DFCBA1DA-FE6F-4A71-99FD-C5760B8EB0F3}"/>
    <dgm:cxn modelId="{CEBFC45F-27F3-433E-A580-F200F37A8B47}" srcId="{3B16B7C6-D0B5-48F9-96CC-9274646B5EDE}" destId="{AD401726-213F-43A2-BB04-369F38665BAC}" srcOrd="1" destOrd="0" parTransId="{E4882824-3BCE-4421-A609-8EDDDF86D58C}" sibTransId="{55D6660A-EF95-425F-8179-36D3E54ADF08}"/>
    <dgm:cxn modelId="{3C53D868-BBCE-44E0-823A-B99587DDD2BF}" type="presOf" srcId="{7EA6A64B-858C-48BB-9C10-B2E35453FB2E}" destId="{0C131B3C-AB50-4DBD-B592-1C42BBB22A90}" srcOrd="0" destOrd="0" presId="urn:microsoft.com/office/officeart/2005/8/layout/default"/>
    <dgm:cxn modelId="{FD251B49-9EDE-49C8-BD54-A348B3C9BEE9}" srcId="{3B16B7C6-D0B5-48F9-96CC-9274646B5EDE}" destId="{F70E7454-94B6-4D6D-81F6-C9A916E380EB}" srcOrd="8" destOrd="0" parTransId="{5517C772-8E42-4825-8001-25A8F9A6B65D}" sibTransId="{63E9D05F-9845-4F4E-97BD-768188BC93ED}"/>
    <dgm:cxn modelId="{46489569-50D5-48EF-BF58-91BFBB7F90EB}" srcId="{3B16B7C6-D0B5-48F9-96CC-9274646B5EDE}" destId="{A8B9E271-2765-4929-A2EF-16F0C0660FBD}" srcOrd="10" destOrd="0" parTransId="{01669784-B77F-46F3-9BE4-5FE419F5D795}" sibTransId="{3251BC23-F688-490B-B2FE-152DDEA80392}"/>
    <dgm:cxn modelId="{9F4CFD73-CEA9-4979-9404-4DD9BD3DA556}" type="presOf" srcId="{CE97E1E8-D750-40D8-B657-F5253FC56DEA}" destId="{E4E5ADD2-045A-41BC-A719-6AF8D7D73DED}" srcOrd="0" destOrd="0" presId="urn:microsoft.com/office/officeart/2005/8/layout/default"/>
    <dgm:cxn modelId="{92B52174-3774-458B-ADF2-CDCAE70B046C}" srcId="{3B16B7C6-D0B5-48F9-96CC-9274646B5EDE}" destId="{B041E1B0-EE7A-436C-8F0F-1C52D463FDCF}" srcOrd="4" destOrd="0" parTransId="{6CFB3B32-5DA0-4F71-BF75-FD1FA0C9D752}" sibTransId="{92EEA9F0-11F0-41B4-87CE-04BEA2EB6B60}"/>
    <dgm:cxn modelId="{13E60078-31EC-4690-BE87-46A9444FD019}" srcId="{3B16B7C6-D0B5-48F9-96CC-9274646B5EDE}" destId="{873CADB6-378C-428B-8DE3-711BBE88C58F}" srcOrd="6" destOrd="0" parTransId="{65391C5C-8D26-41A9-869E-FCF0A2622515}" sibTransId="{40DEE324-0502-4FC2-9598-569B63083375}"/>
    <dgm:cxn modelId="{A7138885-27D8-48C4-8989-82B07E180861}" type="presOf" srcId="{2B84B67D-A478-4971-A6E6-24B85507DF3A}" destId="{B1546F14-B99C-4900-8FDD-DF63D5C0BEA6}" srcOrd="0" destOrd="0" presId="urn:microsoft.com/office/officeart/2005/8/layout/default"/>
    <dgm:cxn modelId="{4A85A088-5B86-4586-ADDF-A9C9C4A29039}" type="presOf" srcId="{A8B9E271-2765-4929-A2EF-16F0C0660FBD}" destId="{9BF7BE41-1249-4E0E-9B98-25C86370041F}" srcOrd="0" destOrd="0" presId="urn:microsoft.com/office/officeart/2005/8/layout/default"/>
    <dgm:cxn modelId="{4898D2A7-A202-433D-85EF-BEE48AFAEE19}" type="presOf" srcId="{AD401726-213F-43A2-BB04-369F38665BAC}" destId="{A8D0F556-661A-40DF-BD9A-C08B5136CE6E}" srcOrd="0" destOrd="0" presId="urn:microsoft.com/office/officeart/2005/8/layout/default"/>
    <dgm:cxn modelId="{099D0FB0-3C7C-4A89-A096-0A8FFAFE4DF7}" type="presOf" srcId="{D1838AB9-BB75-4875-B5DB-E60F3FCF3878}" destId="{71FBA475-4553-460E-B79D-C9FBBF976A68}" srcOrd="0" destOrd="0" presId="urn:microsoft.com/office/officeart/2005/8/layout/default"/>
    <dgm:cxn modelId="{8B42B6B5-08A0-4304-BD4C-BCF26D6C74EF}" type="presOf" srcId="{873CADB6-378C-428B-8DE3-711BBE88C58F}" destId="{8AA73E5A-B2A9-4E35-9296-36546CC1A17C}" srcOrd="0" destOrd="0" presId="urn:microsoft.com/office/officeart/2005/8/layout/default"/>
    <dgm:cxn modelId="{07D2A7B6-4B25-4DB1-B624-56EF0BD562D3}" type="presOf" srcId="{F70E7454-94B6-4D6D-81F6-C9A916E380EB}" destId="{F504CB27-C357-4EE0-9DAE-8472FEC88A57}" srcOrd="0" destOrd="0" presId="urn:microsoft.com/office/officeart/2005/8/layout/default"/>
    <dgm:cxn modelId="{D34C84D1-BF7C-428F-B6F4-D3808B0EF5D5}" type="presOf" srcId="{3B16B7C6-D0B5-48F9-96CC-9274646B5EDE}" destId="{FD3C22D3-2489-42F5-A751-8FB3C947734F}" srcOrd="0" destOrd="0" presId="urn:microsoft.com/office/officeart/2005/8/layout/default"/>
    <dgm:cxn modelId="{4CB3ACE4-CF85-4C3A-94E9-FAA3C47A8214}" srcId="{3B16B7C6-D0B5-48F9-96CC-9274646B5EDE}" destId="{2B84B67D-A478-4971-A6E6-24B85507DF3A}" srcOrd="0" destOrd="0" parTransId="{B57240C1-C994-4D7C-B113-D90574B8A32D}" sibTransId="{4C584B8E-51C6-4769-B9FB-1CB134420684}"/>
    <dgm:cxn modelId="{DE6390FC-0DA9-439A-9DD2-BAC5CB673123}" srcId="{3B16B7C6-D0B5-48F9-96CC-9274646B5EDE}" destId="{DCFBD796-98EA-4527-836F-9AA44082F62B}" srcOrd="2" destOrd="0" parTransId="{5B68590C-37C4-4B37-916B-AB30289A9D98}" sibTransId="{43FE4945-A4DC-4C66-9BEF-68AF59E43E02}"/>
    <dgm:cxn modelId="{D71F4486-788A-4968-A8A6-026DB5ABDA01}" type="presParOf" srcId="{FD3C22D3-2489-42F5-A751-8FB3C947734F}" destId="{B1546F14-B99C-4900-8FDD-DF63D5C0BEA6}" srcOrd="0" destOrd="0" presId="urn:microsoft.com/office/officeart/2005/8/layout/default"/>
    <dgm:cxn modelId="{E5421F4D-8C8C-481D-A6BF-C379607A9903}" type="presParOf" srcId="{FD3C22D3-2489-42F5-A751-8FB3C947734F}" destId="{2BCC314B-EF2C-4FE1-A506-BBEAB594D64C}" srcOrd="1" destOrd="0" presId="urn:microsoft.com/office/officeart/2005/8/layout/default"/>
    <dgm:cxn modelId="{4F60CA8F-3C59-4C86-8F58-E620D682236D}" type="presParOf" srcId="{FD3C22D3-2489-42F5-A751-8FB3C947734F}" destId="{A8D0F556-661A-40DF-BD9A-C08B5136CE6E}" srcOrd="2" destOrd="0" presId="urn:microsoft.com/office/officeart/2005/8/layout/default"/>
    <dgm:cxn modelId="{1100F34C-65D3-43C6-8B80-5CB10C28BDC4}" type="presParOf" srcId="{FD3C22D3-2489-42F5-A751-8FB3C947734F}" destId="{57855257-D35F-4C4D-9FCC-6F28A43DD4D2}" srcOrd="3" destOrd="0" presId="urn:microsoft.com/office/officeart/2005/8/layout/default"/>
    <dgm:cxn modelId="{F4D55C61-D0E0-443D-B4B4-C87D87287179}" type="presParOf" srcId="{FD3C22D3-2489-42F5-A751-8FB3C947734F}" destId="{665C1DEC-7C1F-4B04-95BC-324E462B2DD3}" srcOrd="4" destOrd="0" presId="urn:microsoft.com/office/officeart/2005/8/layout/default"/>
    <dgm:cxn modelId="{DEB21B72-C3FD-44F5-A28D-9DE957C7BEE5}" type="presParOf" srcId="{FD3C22D3-2489-42F5-A751-8FB3C947734F}" destId="{35F4C4CF-DBFE-4280-9B52-C318DE8D0BF4}" srcOrd="5" destOrd="0" presId="urn:microsoft.com/office/officeart/2005/8/layout/default"/>
    <dgm:cxn modelId="{86B58BDF-CA4C-45A9-A149-7E007B4BAE55}" type="presParOf" srcId="{FD3C22D3-2489-42F5-A751-8FB3C947734F}" destId="{71FBA475-4553-460E-B79D-C9FBBF976A68}" srcOrd="6" destOrd="0" presId="urn:microsoft.com/office/officeart/2005/8/layout/default"/>
    <dgm:cxn modelId="{1872F026-C09C-40E3-94D0-FB3C5B7D28BC}" type="presParOf" srcId="{FD3C22D3-2489-42F5-A751-8FB3C947734F}" destId="{7FC16887-7F67-4536-AD8A-E728E69F2B24}" srcOrd="7" destOrd="0" presId="urn:microsoft.com/office/officeart/2005/8/layout/default"/>
    <dgm:cxn modelId="{91149F90-63AA-4B14-A1B7-4251D0BCDAFF}" type="presParOf" srcId="{FD3C22D3-2489-42F5-A751-8FB3C947734F}" destId="{D9D34C1A-860C-4038-BEEE-F295B4757794}" srcOrd="8" destOrd="0" presId="urn:microsoft.com/office/officeart/2005/8/layout/default"/>
    <dgm:cxn modelId="{FA1CD14B-8049-4D2C-8EBF-2B458E13F53D}" type="presParOf" srcId="{FD3C22D3-2489-42F5-A751-8FB3C947734F}" destId="{858B0C38-29AF-45DB-B25F-A619D6729814}" srcOrd="9" destOrd="0" presId="urn:microsoft.com/office/officeart/2005/8/layout/default"/>
    <dgm:cxn modelId="{6A2BC421-878A-45CB-BA36-D9384975BA92}" type="presParOf" srcId="{FD3C22D3-2489-42F5-A751-8FB3C947734F}" destId="{0C131B3C-AB50-4DBD-B592-1C42BBB22A90}" srcOrd="10" destOrd="0" presId="urn:microsoft.com/office/officeart/2005/8/layout/default"/>
    <dgm:cxn modelId="{AD84B160-7E79-465C-899D-9D06DFCB517F}" type="presParOf" srcId="{FD3C22D3-2489-42F5-A751-8FB3C947734F}" destId="{E86312D2-F665-4334-A424-87C12AAFC611}" srcOrd="11" destOrd="0" presId="urn:microsoft.com/office/officeart/2005/8/layout/default"/>
    <dgm:cxn modelId="{0BD75E6A-3E40-4D6A-844B-7686D27923A6}" type="presParOf" srcId="{FD3C22D3-2489-42F5-A751-8FB3C947734F}" destId="{8AA73E5A-B2A9-4E35-9296-36546CC1A17C}" srcOrd="12" destOrd="0" presId="urn:microsoft.com/office/officeart/2005/8/layout/default"/>
    <dgm:cxn modelId="{F210D4D1-D1A8-4282-B8F1-BFE65C944005}" type="presParOf" srcId="{FD3C22D3-2489-42F5-A751-8FB3C947734F}" destId="{7E32ABD5-CBCD-4150-BA65-08D5C6097A3B}" srcOrd="13" destOrd="0" presId="urn:microsoft.com/office/officeart/2005/8/layout/default"/>
    <dgm:cxn modelId="{911B5AE3-DDB9-478B-B82F-D99F3E732E1D}" type="presParOf" srcId="{FD3C22D3-2489-42F5-A751-8FB3C947734F}" destId="{F484305A-C4FA-406D-A4A3-A18FA2A518E9}" srcOrd="14" destOrd="0" presId="urn:microsoft.com/office/officeart/2005/8/layout/default"/>
    <dgm:cxn modelId="{3F06BC48-2602-4D9F-B551-13274C7F38E7}" type="presParOf" srcId="{FD3C22D3-2489-42F5-A751-8FB3C947734F}" destId="{FA24E861-2D7E-42FE-985B-A8ED59CA8295}" srcOrd="15" destOrd="0" presId="urn:microsoft.com/office/officeart/2005/8/layout/default"/>
    <dgm:cxn modelId="{E221A02C-D87F-4E70-83E4-3D1201C091DE}" type="presParOf" srcId="{FD3C22D3-2489-42F5-A751-8FB3C947734F}" destId="{F504CB27-C357-4EE0-9DAE-8472FEC88A57}" srcOrd="16" destOrd="0" presId="urn:microsoft.com/office/officeart/2005/8/layout/default"/>
    <dgm:cxn modelId="{56DBB406-C37E-4B82-9B51-E149E6DF2EAC}" type="presParOf" srcId="{FD3C22D3-2489-42F5-A751-8FB3C947734F}" destId="{91EB53C5-673E-4627-A6AB-C8A57C71720B}" srcOrd="17" destOrd="0" presId="urn:microsoft.com/office/officeart/2005/8/layout/default"/>
    <dgm:cxn modelId="{20CADE39-72B1-4F42-BC72-EA2FE328AC83}" type="presParOf" srcId="{FD3C22D3-2489-42F5-A751-8FB3C947734F}" destId="{E4E5ADD2-045A-41BC-A719-6AF8D7D73DED}" srcOrd="18" destOrd="0" presId="urn:microsoft.com/office/officeart/2005/8/layout/default"/>
    <dgm:cxn modelId="{F1438E8A-E191-483D-BD2C-3CAE6431C5C6}" type="presParOf" srcId="{FD3C22D3-2489-42F5-A751-8FB3C947734F}" destId="{C5F0FCCF-44FD-49D3-A857-4A7B18AA3580}" srcOrd="19" destOrd="0" presId="urn:microsoft.com/office/officeart/2005/8/layout/default"/>
    <dgm:cxn modelId="{9A38F3F5-3941-446F-B944-87BB2E959ABA}" type="presParOf" srcId="{FD3C22D3-2489-42F5-A751-8FB3C947734F}" destId="{9BF7BE41-1249-4E0E-9B98-25C86370041F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95F1F5-FD20-4C64-9C60-BB06E3AD8003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9953051-CAA3-47EF-A4AB-8B67D9D56500}">
      <dgm:prSet/>
      <dgm:spPr/>
      <dgm:t>
        <a:bodyPr/>
        <a:lstStyle/>
        <a:p>
          <a:r>
            <a:rPr lang="he-IL"/>
            <a:t>מחלה שכיחה 1:1000 גברים ו 4:1000 בשנים</a:t>
          </a:r>
          <a:endParaRPr lang="en-US"/>
        </a:p>
      </dgm:t>
    </dgm:pt>
    <dgm:pt modelId="{19E3A18E-A0F5-4EAE-B169-4BA9E75714C2}" type="parTrans" cxnId="{9F23A00C-0D4E-47DD-A4C0-EF3FD3CD6C0A}">
      <dgm:prSet/>
      <dgm:spPr/>
      <dgm:t>
        <a:bodyPr/>
        <a:lstStyle/>
        <a:p>
          <a:endParaRPr lang="en-US"/>
        </a:p>
      </dgm:t>
    </dgm:pt>
    <dgm:pt modelId="{60AB2F53-AC6C-4649-B6E1-BC25B7CA1F82}" type="sibTrans" cxnId="{9F23A00C-0D4E-47DD-A4C0-EF3FD3CD6C0A}">
      <dgm:prSet/>
      <dgm:spPr/>
      <dgm:t>
        <a:bodyPr/>
        <a:lstStyle/>
        <a:p>
          <a:endParaRPr lang="en-US"/>
        </a:p>
      </dgm:t>
    </dgm:pt>
    <dgm:pt modelId="{779DEB1D-559B-4A24-8185-57BD7082A697}">
      <dgm:prSet/>
      <dgm:spPr/>
      <dgm:t>
        <a:bodyPr/>
        <a:lstStyle/>
        <a:p>
          <a:r>
            <a:rPr lang="he-IL"/>
            <a:t>גיל ממוצע לאבחנה 60</a:t>
          </a:r>
          <a:endParaRPr lang="en-US"/>
        </a:p>
      </dgm:t>
    </dgm:pt>
    <dgm:pt modelId="{B441BAFD-20CA-49B4-8253-BFFBC6C4D9D0}" type="parTrans" cxnId="{73F3C8B0-6C88-4C6B-AF74-7545F6C870EF}">
      <dgm:prSet/>
      <dgm:spPr/>
      <dgm:t>
        <a:bodyPr/>
        <a:lstStyle/>
        <a:p>
          <a:endParaRPr lang="en-US"/>
        </a:p>
      </dgm:t>
    </dgm:pt>
    <dgm:pt modelId="{D07C9F28-1675-4A42-B060-272140617357}" type="sibTrans" cxnId="{73F3C8B0-6C88-4C6B-AF74-7545F6C870EF}">
      <dgm:prSet/>
      <dgm:spPr/>
      <dgm:t>
        <a:bodyPr/>
        <a:lstStyle/>
        <a:p>
          <a:endParaRPr lang="en-US"/>
        </a:p>
      </dgm:t>
    </dgm:pt>
    <dgm:pt modelId="{CA833312-7CA7-481B-8CBB-6B4F8CAA5111}">
      <dgm:prSet/>
      <dgm:spPr/>
      <dgm:t>
        <a:bodyPr/>
        <a:lstStyle/>
        <a:p>
          <a:r>
            <a:rPr lang="he-IL"/>
            <a:t>יותר שכיח באזורים עם מחסור יוד</a:t>
          </a:r>
          <a:endParaRPr lang="en-US"/>
        </a:p>
      </dgm:t>
    </dgm:pt>
    <dgm:pt modelId="{F4AAFA38-6966-47E6-A61B-336477A86F9C}" type="parTrans" cxnId="{DD7F46F8-CB4F-4DDD-830F-544FDC9832EA}">
      <dgm:prSet/>
      <dgm:spPr/>
      <dgm:t>
        <a:bodyPr/>
        <a:lstStyle/>
        <a:p>
          <a:endParaRPr lang="en-US"/>
        </a:p>
      </dgm:t>
    </dgm:pt>
    <dgm:pt modelId="{BE5E9E86-3D14-4F28-8521-BAF4D537875F}" type="sibTrans" cxnId="{DD7F46F8-CB4F-4DDD-830F-544FDC9832EA}">
      <dgm:prSet/>
      <dgm:spPr/>
      <dgm:t>
        <a:bodyPr/>
        <a:lstStyle/>
        <a:p>
          <a:endParaRPr lang="en-US"/>
        </a:p>
      </dgm:t>
    </dgm:pt>
    <dgm:pt modelId="{815D1F6A-6BF7-45FD-B169-1483B88EEAE1}">
      <dgm:prSet/>
      <dgm:spPr/>
      <dgm:t>
        <a:bodyPr/>
        <a:lstStyle/>
        <a:p>
          <a:r>
            <a:rPr lang="he-IL"/>
            <a:t>יתכן עם או בלי גויטר</a:t>
          </a:r>
          <a:endParaRPr lang="en-US"/>
        </a:p>
      </dgm:t>
    </dgm:pt>
    <dgm:pt modelId="{CAA30DC5-D930-4D41-9EE4-CEC043D99B77}" type="parTrans" cxnId="{3BC642B9-4FD6-40B4-A125-4FECC8A49DFF}">
      <dgm:prSet/>
      <dgm:spPr/>
      <dgm:t>
        <a:bodyPr/>
        <a:lstStyle/>
        <a:p>
          <a:endParaRPr lang="en-US"/>
        </a:p>
      </dgm:t>
    </dgm:pt>
    <dgm:pt modelId="{8EFE8942-B3CC-49E5-B40F-44E4DB33EF8B}" type="sibTrans" cxnId="{3BC642B9-4FD6-40B4-A125-4FECC8A49DFF}">
      <dgm:prSet/>
      <dgm:spPr/>
      <dgm:t>
        <a:bodyPr/>
        <a:lstStyle/>
        <a:p>
          <a:endParaRPr lang="en-US"/>
        </a:p>
      </dgm:t>
    </dgm:pt>
    <dgm:pt modelId="{EEA26582-77A8-4F53-BFEB-CDD0CFBB5236}">
      <dgm:prSet/>
      <dgm:spPr/>
      <dgm:t>
        <a:bodyPr/>
        <a:lstStyle/>
        <a:p>
          <a:r>
            <a:rPr lang="he-IL"/>
            <a:t>הסננה לימפוציטרית של הבלוטה, אטרופיה פיברוזיס </a:t>
          </a:r>
          <a:endParaRPr lang="en-US"/>
        </a:p>
      </dgm:t>
    </dgm:pt>
    <dgm:pt modelId="{92F7367E-4CDA-447A-A6E5-958A4CD4A07B}" type="parTrans" cxnId="{671217DF-2C89-45DC-8A53-5051287C01A0}">
      <dgm:prSet/>
      <dgm:spPr/>
      <dgm:t>
        <a:bodyPr/>
        <a:lstStyle/>
        <a:p>
          <a:endParaRPr lang="en-US"/>
        </a:p>
      </dgm:t>
    </dgm:pt>
    <dgm:pt modelId="{689FC96C-C3D3-496C-821D-5D7B2D25DDBB}" type="sibTrans" cxnId="{671217DF-2C89-45DC-8A53-5051287C01A0}">
      <dgm:prSet/>
      <dgm:spPr/>
      <dgm:t>
        <a:bodyPr/>
        <a:lstStyle/>
        <a:p>
          <a:endParaRPr lang="en-US"/>
        </a:p>
      </dgm:t>
    </dgm:pt>
    <dgm:pt modelId="{116738D4-AEC7-4818-AD4E-A8AC446EC359}">
      <dgm:prSet/>
      <dgm:spPr/>
      <dgm:t>
        <a:bodyPr/>
        <a:lstStyle/>
        <a:p>
          <a:r>
            <a:rPr lang="he-IL"/>
            <a:t>שילוב של גורמים גנטים וסביבתים </a:t>
          </a:r>
          <a:endParaRPr lang="en-US"/>
        </a:p>
      </dgm:t>
    </dgm:pt>
    <dgm:pt modelId="{E475DA1D-0E47-49B7-B1ED-99875771C4F6}" type="parTrans" cxnId="{09A947CB-4102-4538-8C54-5FBBB61990C6}">
      <dgm:prSet/>
      <dgm:spPr/>
      <dgm:t>
        <a:bodyPr/>
        <a:lstStyle/>
        <a:p>
          <a:endParaRPr lang="en-US"/>
        </a:p>
      </dgm:t>
    </dgm:pt>
    <dgm:pt modelId="{6A284D09-14C5-468E-BCC6-DDF90BF67C4A}" type="sibTrans" cxnId="{09A947CB-4102-4538-8C54-5FBBB61990C6}">
      <dgm:prSet/>
      <dgm:spPr/>
      <dgm:t>
        <a:bodyPr/>
        <a:lstStyle/>
        <a:p>
          <a:endParaRPr lang="en-US"/>
        </a:p>
      </dgm:t>
    </dgm:pt>
    <dgm:pt modelId="{5A862E4F-9DF7-4FCD-8350-0ED515DD6DFD}">
      <dgm:prSet/>
      <dgm:spPr/>
      <dgm:t>
        <a:bodyPr/>
        <a:lstStyle/>
        <a:p>
          <a:r>
            <a:rPr lang="en-US"/>
            <a:t>HLA DR3 4 5 CTLA4</a:t>
          </a:r>
        </a:p>
      </dgm:t>
    </dgm:pt>
    <dgm:pt modelId="{43D6920D-C164-4084-91FC-C31F8C378A95}" type="parTrans" cxnId="{33CEF3AD-5FA4-415D-9861-2B949BA295F0}">
      <dgm:prSet/>
      <dgm:spPr/>
      <dgm:t>
        <a:bodyPr/>
        <a:lstStyle/>
        <a:p>
          <a:endParaRPr lang="en-US"/>
        </a:p>
      </dgm:t>
    </dgm:pt>
    <dgm:pt modelId="{01E6FDCC-7D8F-4331-AA57-95F0A5B97453}" type="sibTrans" cxnId="{33CEF3AD-5FA4-415D-9861-2B949BA295F0}">
      <dgm:prSet/>
      <dgm:spPr/>
      <dgm:t>
        <a:bodyPr/>
        <a:lstStyle/>
        <a:p>
          <a:endParaRPr lang="en-US"/>
        </a:p>
      </dgm:t>
    </dgm:pt>
    <dgm:pt modelId="{454A08E9-7876-43C7-A3E5-536EEC778745}">
      <dgm:prSet/>
      <dgm:spPr/>
      <dgm:t>
        <a:bodyPr/>
        <a:lstStyle/>
        <a:p>
          <a:r>
            <a:rPr lang="he-IL"/>
            <a:t>קשר למחלות אוטמיוניות אחרות סכרת 1 אדיסון צליאק ווטליגו</a:t>
          </a:r>
          <a:endParaRPr lang="en-US"/>
        </a:p>
      </dgm:t>
    </dgm:pt>
    <dgm:pt modelId="{1F6620D3-7FA9-4D17-86A0-F10174CCC58D}" type="parTrans" cxnId="{D2521420-B79E-4588-B718-48A23347DB1B}">
      <dgm:prSet/>
      <dgm:spPr/>
      <dgm:t>
        <a:bodyPr/>
        <a:lstStyle/>
        <a:p>
          <a:endParaRPr lang="en-US"/>
        </a:p>
      </dgm:t>
    </dgm:pt>
    <dgm:pt modelId="{7F360988-4B90-4726-B590-73DC0C50C054}" type="sibTrans" cxnId="{D2521420-B79E-4588-B718-48A23347DB1B}">
      <dgm:prSet/>
      <dgm:spPr/>
      <dgm:t>
        <a:bodyPr/>
        <a:lstStyle/>
        <a:p>
          <a:endParaRPr lang="en-US"/>
        </a:p>
      </dgm:t>
    </dgm:pt>
    <dgm:pt modelId="{31E8D0AA-460E-4266-B69D-C943251E7D32}">
      <dgm:prSet/>
      <dgm:spPr/>
      <dgm:t>
        <a:bodyPr/>
        <a:lstStyle/>
        <a:p>
          <a:r>
            <a:rPr lang="he-IL"/>
            <a:t>נוגדנים נגד תירוגלובולין ו </a:t>
          </a:r>
          <a:r>
            <a:rPr lang="en-US"/>
            <a:t>TPO</a:t>
          </a:r>
          <a:r>
            <a:rPr lang="he-IL"/>
            <a:t> </a:t>
          </a:r>
          <a:endParaRPr lang="en-US"/>
        </a:p>
      </dgm:t>
    </dgm:pt>
    <dgm:pt modelId="{284AB21A-1E52-43C4-A5EB-66AC59BC9249}" type="parTrans" cxnId="{B289CEED-17FA-45B8-A254-966713C1AC10}">
      <dgm:prSet/>
      <dgm:spPr/>
      <dgm:t>
        <a:bodyPr/>
        <a:lstStyle/>
        <a:p>
          <a:endParaRPr lang="en-US"/>
        </a:p>
      </dgm:t>
    </dgm:pt>
    <dgm:pt modelId="{637EDA29-06DA-4B39-B97E-E7C37E698472}" type="sibTrans" cxnId="{B289CEED-17FA-45B8-A254-966713C1AC10}">
      <dgm:prSet/>
      <dgm:spPr/>
      <dgm:t>
        <a:bodyPr/>
        <a:lstStyle/>
        <a:p>
          <a:endParaRPr lang="en-US"/>
        </a:p>
      </dgm:t>
    </dgm:pt>
    <dgm:pt modelId="{B6A0C1E9-B3BC-4E2D-ADC3-48790EDB600C}">
      <dgm:prSet/>
      <dgm:spPr/>
      <dgm:t>
        <a:bodyPr/>
        <a:lstStyle/>
        <a:p>
          <a:r>
            <a:rPr lang="he-IL"/>
            <a:t>20% נוגדנים ל </a:t>
          </a:r>
          <a:r>
            <a:rPr lang="en-US"/>
            <a:t>TSH –R  </a:t>
          </a:r>
        </a:p>
      </dgm:t>
    </dgm:pt>
    <dgm:pt modelId="{93350BE6-39C0-4F00-A0A0-9FF466304C05}" type="parTrans" cxnId="{74F892F7-347A-4A1D-BAF8-4BDB42EF7556}">
      <dgm:prSet/>
      <dgm:spPr/>
      <dgm:t>
        <a:bodyPr/>
        <a:lstStyle/>
        <a:p>
          <a:endParaRPr lang="en-US"/>
        </a:p>
      </dgm:t>
    </dgm:pt>
    <dgm:pt modelId="{D360B711-E40E-4409-9A8D-AC42184D774C}" type="sibTrans" cxnId="{74F892F7-347A-4A1D-BAF8-4BDB42EF7556}">
      <dgm:prSet/>
      <dgm:spPr/>
      <dgm:t>
        <a:bodyPr/>
        <a:lstStyle/>
        <a:p>
          <a:endParaRPr lang="en-US"/>
        </a:p>
      </dgm:t>
    </dgm:pt>
    <dgm:pt modelId="{680E2738-D74D-447B-A5EE-960BD81244E4}" type="pres">
      <dgm:prSet presAssocID="{5D95F1F5-FD20-4C64-9C60-BB06E3AD8003}" presName="diagram" presStyleCnt="0">
        <dgm:presLayoutVars>
          <dgm:dir/>
          <dgm:resizeHandles val="exact"/>
        </dgm:presLayoutVars>
      </dgm:prSet>
      <dgm:spPr/>
    </dgm:pt>
    <dgm:pt modelId="{541BC57C-89E6-46B3-88B9-97FB381D651F}" type="pres">
      <dgm:prSet presAssocID="{99953051-CAA3-47EF-A4AB-8B67D9D56500}" presName="node" presStyleLbl="node1" presStyleIdx="0" presStyleCnt="10">
        <dgm:presLayoutVars>
          <dgm:bulletEnabled val="1"/>
        </dgm:presLayoutVars>
      </dgm:prSet>
      <dgm:spPr/>
    </dgm:pt>
    <dgm:pt modelId="{DF691D55-79B2-4687-A782-8A50515DDE55}" type="pres">
      <dgm:prSet presAssocID="{60AB2F53-AC6C-4649-B6E1-BC25B7CA1F82}" presName="sibTrans" presStyleCnt="0"/>
      <dgm:spPr/>
    </dgm:pt>
    <dgm:pt modelId="{D5FFE2D1-8B69-4B39-A150-3CC01ED90ABA}" type="pres">
      <dgm:prSet presAssocID="{779DEB1D-559B-4A24-8185-57BD7082A697}" presName="node" presStyleLbl="node1" presStyleIdx="1" presStyleCnt="10">
        <dgm:presLayoutVars>
          <dgm:bulletEnabled val="1"/>
        </dgm:presLayoutVars>
      </dgm:prSet>
      <dgm:spPr/>
    </dgm:pt>
    <dgm:pt modelId="{88D6F162-CB43-4AE1-836B-B2675F946F0D}" type="pres">
      <dgm:prSet presAssocID="{D07C9F28-1675-4A42-B060-272140617357}" presName="sibTrans" presStyleCnt="0"/>
      <dgm:spPr/>
    </dgm:pt>
    <dgm:pt modelId="{B7D4DC87-ADB8-4F89-8ACF-5CB112E994D9}" type="pres">
      <dgm:prSet presAssocID="{CA833312-7CA7-481B-8CBB-6B4F8CAA5111}" presName="node" presStyleLbl="node1" presStyleIdx="2" presStyleCnt="10">
        <dgm:presLayoutVars>
          <dgm:bulletEnabled val="1"/>
        </dgm:presLayoutVars>
      </dgm:prSet>
      <dgm:spPr/>
    </dgm:pt>
    <dgm:pt modelId="{0E3DFB7E-C728-4DC2-96E6-310D47B2FDA2}" type="pres">
      <dgm:prSet presAssocID="{BE5E9E86-3D14-4F28-8521-BAF4D537875F}" presName="sibTrans" presStyleCnt="0"/>
      <dgm:spPr/>
    </dgm:pt>
    <dgm:pt modelId="{9F1E247A-32DE-4EED-AE8F-7C1213D34085}" type="pres">
      <dgm:prSet presAssocID="{815D1F6A-6BF7-45FD-B169-1483B88EEAE1}" presName="node" presStyleLbl="node1" presStyleIdx="3" presStyleCnt="10">
        <dgm:presLayoutVars>
          <dgm:bulletEnabled val="1"/>
        </dgm:presLayoutVars>
      </dgm:prSet>
      <dgm:spPr/>
    </dgm:pt>
    <dgm:pt modelId="{739A8B05-CF3F-42A2-8B3E-C00B842FE517}" type="pres">
      <dgm:prSet presAssocID="{8EFE8942-B3CC-49E5-B40F-44E4DB33EF8B}" presName="sibTrans" presStyleCnt="0"/>
      <dgm:spPr/>
    </dgm:pt>
    <dgm:pt modelId="{F18ABF22-C8FD-4F38-864C-7BD4199DBE13}" type="pres">
      <dgm:prSet presAssocID="{EEA26582-77A8-4F53-BFEB-CDD0CFBB5236}" presName="node" presStyleLbl="node1" presStyleIdx="4" presStyleCnt="10">
        <dgm:presLayoutVars>
          <dgm:bulletEnabled val="1"/>
        </dgm:presLayoutVars>
      </dgm:prSet>
      <dgm:spPr/>
    </dgm:pt>
    <dgm:pt modelId="{E06685A3-323C-485A-BFFB-8FDBDFD52D2D}" type="pres">
      <dgm:prSet presAssocID="{689FC96C-C3D3-496C-821D-5D7B2D25DDBB}" presName="sibTrans" presStyleCnt="0"/>
      <dgm:spPr/>
    </dgm:pt>
    <dgm:pt modelId="{DB703CC0-35E5-4DAE-84D4-868C41B7EC72}" type="pres">
      <dgm:prSet presAssocID="{116738D4-AEC7-4818-AD4E-A8AC446EC359}" presName="node" presStyleLbl="node1" presStyleIdx="5" presStyleCnt="10">
        <dgm:presLayoutVars>
          <dgm:bulletEnabled val="1"/>
        </dgm:presLayoutVars>
      </dgm:prSet>
      <dgm:spPr/>
    </dgm:pt>
    <dgm:pt modelId="{04A64692-6E2C-435F-A4A7-B469C0A19773}" type="pres">
      <dgm:prSet presAssocID="{6A284D09-14C5-468E-BCC6-DDF90BF67C4A}" presName="sibTrans" presStyleCnt="0"/>
      <dgm:spPr/>
    </dgm:pt>
    <dgm:pt modelId="{DBC56104-825C-460E-ACA0-1E0E3AD4B729}" type="pres">
      <dgm:prSet presAssocID="{5A862E4F-9DF7-4FCD-8350-0ED515DD6DFD}" presName="node" presStyleLbl="node1" presStyleIdx="6" presStyleCnt="10">
        <dgm:presLayoutVars>
          <dgm:bulletEnabled val="1"/>
        </dgm:presLayoutVars>
      </dgm:prSet>
      <dgm:spPr/>
    </dgm:pt>
    <dgm:pt modelId="{2CB4E0E5-172C-428D-8742-31CACB6EF764}" type="pres">
      <dgm:prSet presAssocID="{01E6FDCC-7D8F-4331-AA57-95F0A5B97453}" presName="sibTrans" presStyleCnt="0"/>
      <dgm:spPr/>
    </dgm:pt>
    <dgm:pt modelId="{6EE20221-56B8-4BC5-9498-283CD3502C5E}" type="pres">
      <dgm:prSet presAssocID="{454A08E9-7876-43C7-A3E5-536EEC778745}" presName="node" presStyleLbl="node1" presStyleIdx="7" presStyleCnt="10">
        <dgm:presLayoutVars>
          <dgm:bulletEnabled val="1"/>
        </dgm:presLayoutVars>
      </dgm:prSet>
      <dgm:spPr/>
    </dgm:pt>
    <dgm:pt modelId="{9699F8D8-1E27-494B-ABA6-ECBE28075133}" type="pres">
      <dgm:prSet presAssocID="{7F360988-4B90-4726-B590-73DC0C50C054}" presName="sibTrans" presStyleCnt="0"/>
      <dgm:spPr/>
    </dgm:pt>
    <dgm:pt modelId="{41B4AC97-BC23-4EA6-A597-89F5CE43AB91}" type="pres">
      <dgm:prSet presAssocID="{31E8D0AA-460E-4266-B69D-C943251E7D32}" presName="node" presStyleLbl="node1" presStyleIdx="8" presStyleCnt="10">
        <dgm:presLayoutVars>
          <dgm:bulletEnabled val="1"/>
        </dgm:presLayoutVars>
      </dgm:prSet>
      <dgm:spPr/>
    </dgm:pt>
    <dgm:pt modelId="{A07AAA81-203D-499C-BA7A-9BAF5634CE9E}" type="pres">
      <dgm:prSet presAssocID="{637EDA29-06DA-4B39-B97E-E7C37E698472}" presName="sibTrans" presStyleCnt="0"/>
      <dgm:spPr/>
    </dgm:pt>
    <dgm:pt modelId="{67469B6F-742A-4F5C-AAAF-EB7783ED7DF8}" type="pres">
      <dgm:prSet presAssocID="{B6A0C1E9-B3BC-4E2D-ADC3-48790EDB600C}" presName="node" presStyleLbl="node1" presStyleIdx="9" presStyleCnt="10">
        <dgm:presLayoutVars>
          <dgm:bulletEnabled val="1"/>
        </dgm:presLayoutVars>
      </dgm:prSet>
      <dgm:spPr/>
    </dgm:pt>
  </dgm:ptLst>
  <dgm:cxnLst>
    <dgm:cxn modelId="{9F23A00C-0D4E-47DD-A4C0-EF3FD3CD6C0A}" srcId="{5D95F1F5-FD20-4C64-9C60-BB06E3AD8003}" destId="{99953051-CAA3-47EF-A4AB-8B67D9D56500}" srcOrd="0" destOrd="0" parTransId="{19E3A18E-A0F5-4EAE-B169-4BA9E75714C2}" sibTransId="{60AB2F53-AC6C-4649-B6E1-BC25B7CA1F82}"/>
    <dgm:cxn modelId="{C573BC12-9D78-4753-8EDC-E69D5B3A4A9A}" type="presOf" srcId="{5D95F1F5-FD20-4C64-9C60-BB06E3AD8003}" destId="{680E2738-D74D-447B-A5EE-960BD81244E4}" srcOrd="0" destOrd="0" presId="urn:microsoft.com/office/officeart/2005/8/layout/default"/>
    <dgm:cxn modelId="{D2521420-B79E-4588-B718-48A23347DB1B}" srcId="{5D95F1F5-FD20-4C64-9C60-BB06E3AD8003}" destId="{454A08E9-7876-43C7-A3E5-536EEC778745}" srcOrd="7" destOrd="0" parTransId="{1F6620D3-7FA9-4D17-86A0-F10174CCC58D}" sibTransId="{7F360988-4B90-4726-B590-73DC0C50C054}"/>
    <dgm:cxn modelId="{B288A126-52C3-4A4D-9001-DE5185125572}" type="presOf" srcId="{815D1F6A-6BF7-45FD-B169-1483B88EEAE1}" destId="{9F1E247A-32DE-4EED-AE8F-7C1213D34085}" srcOrd="0" destOrd="0" presId="urn:microsoft.com/office/officeart/2005/8/layout/default"/>
    <dgm:cxn modelId="{7BB21628-F6A6-450E-9FA5-099B357D42CD}" type="presOf" srcId="{779DEB1D-559B-4A24-8185-57BD7082A697}" destId="{D5FFE2D1-8B69-4B39-A150-3CC01ED90ABA}" srcOrd="0" destOrd="0" presId="urn:microsoft.com/office/officeart/2005/8/layout/default"/>
    <dgm:cxn modelId="{1CD90260-C28B-4BCC-9C75-B7FB9841A5B5}" type="presOf" srcId="{116738D4-AEC7-4818-AD4E-A8AC446EC359}" destId="{DB703CC0-35E5-4DAE-84D4-868C41B7EC72}" srcOrd="0" destOrd="0" presId="urn:microsoft.com/office/officeart/2005/8/layout/default"/>
    <dgm:cxn modelId="{76FD9960-81E8-4A0E-8418-AF5F947F05B2}" type="presOf" srcId="{31E8D0AA-460E-4266-B69D-C943251E7D32}" destId="{41B4AC97-BC23-4EA6-A597-89F5CE43AB91}" srcOrd="0" destOrd="0" presId="urn:microsoft.com/office/officeart/2005/8/layout/default"/>
    <dgm:cxn modelId="{9BC88E52-CD05-4134-AEDA-74C95E4D29E2}" type="presOf" srcId="{CA833312-7CA7-481B-8CBB-6B4F8CAA5111}" destId="{B7D4DC87-ADB8-4F89-8ACF-5CB112E994D9}" srcOrd="0" destOrd="0" presId="urn:microsoft.com/office/officeart/2005/8/layout/default"/>
    <dgm:cxn modelId="{A7EBE054-8152-4D25-A023-31994D6BF7F1}" type="presOf" srcId="{454A08E9-7876-43C7-A3E5-536EEC778745}" destId="{6EE20221-56B8-4BC5-9498-283CD3502C5E}" srcOrd="0" destOrd="0" presId="urn:microsoft.com/office/officeart/2005/8/layout/default"/>
    <dgm:cxn modelId="{90E5A897-CD27-4EB2-AFFD-CBFDE3214A0E}" type="presOf" srcId="{5A862E4F-9DF7-4FCD-8350-0ED515DD6DFD}" destId="{DBC56104-825C-460E-ACA0-1E0E3AD4B729}" srcOrd="0" destOrd="0" presId="urn:microsoft.com/office/officeart/2005/8/layout/default"/>
    <dgm:cxn modelId="{33173EA5-5A0C-46D7-9885-B73CDD9EA96E}" type="presOf" srcId="{99953051-CAA3-47EF-A4AB-8B67D9D56500}" destId="{541BC57C-89E6-46B3-88B9-97FB381D651F}" srcOrd="0" destOrd="0" presId="urn:microsoft.com/office/officeart/2005/8/layout/default"/>
    <dgm:cxn modelId="{33CEF3AD-5FA4-415D-9861-2B949BA295F0}" srcId="{5D95F1F5-FD20-4C64-9C60-BB06E3AD8003}" destId="{5A862E4F-9DF7-4FCD-8350-0ED515DD6DFD}" srcOrd="6" destOrd="0" parTransId="{43D6920D-C164-4084-91FC-C31F8C378A95}" sibTransId="{01E6FDCC-7D8F-4331-AA57-95F0A5B97453}"/>
    <dgm:cxn modelId="{73F3C8B0-6C88-4C6B-AF74-7545F6C870EF}" srcId="{5D95F1F5-FD20-4C64-9C60-BB06E3AD8003}" destId="{779DEB1D-559B-4A24-8185-57BD7082A697}" srcOrd="1" destOrd="0" parTransId="{B441BAFD-20CA-49B4-8253-BFFBC6C4D9D0}" sibTransId="{D07C9F28-1675-4A42-B060-272140617357}"/>
    <dgm:cxn modelId="{3BC642B9-4FD6-40B4-A125-4FECC8A49DFF}" srcId="{5D95F1F5-FD20-4C64-9C60-BB06E3AD8003}" destId="{815D1F6A-6BF7-45FD-B169-1483B88EEAE1}" srcOrd="3" destOrd="0" parTransId="{CAA30DC5-D930-4D41-9EE4-CEC043D99B77}" sibTransId="{8EFE8942-B3CC-49E5-B40F-44E4DB33EF8B}"/>
    <dgm:cxn modelId="{7C9FE7C5-7E8A-45BA-8716-7D57756FAD73}" type="presOf" srcId="{B6A0C1E9-B3BC-4E2D-ADC3-48790EDB600C}" destId="{67469B6F-742A-4F5C-AAAF-EB7783ED7DF8}" srcOrd="0" destOrd="0" presId="urn:microsoft.com/office/officeart/2005/8/layout/default"/>
    <dgm:cxn modelId="{09A947CB-4102-4538-8C54-5FBBB61990C6}" srcId="{5D95F1F5-FD20-4C64-9C60-BB06E3AD8003}" destId="{116738D4-AEC7-4818-AD4E-A8AC446EC359}" srcOrd="5" destOrd="0" parTransId="{E475DA1D-0E47-49B7-B1ED-99875771C4F6}" sibTransId="{6A284D09-14C5-468E-BCC6-DDF90BF67C4A}"/>
    <dgm:cxn modelId="{671217DF-2C89-45DC-8A53-5051287C01A0}" srcId="{5D95F1F5-FD20-4C64-9C60-BB06E3AD8003}" destId="{EEA26582-77A8-4F53-BFEB-CDD0CFBB5236}" srcOrd="4" destOrd="0" parTransId="{92F7367E-4CDA-447A-A6E5-958A4CD4A07B}" sibTransId="{689FC96C-C3D3-496C-821D-5D7B2D25DDBB}"/>
    <dgm:cxn modelId="{B289CEED-17FA-45B8-A254-966713C1AC10}" srcId="{5D95F1F5-FD20-4C64-9C60-BB06E3AD8003}" destId="{31E8D0AA-460E-4266-B69D-C943251E7D32}" srcOrd="8" destOrd="0" parTransId="{284AB21A-1E52-43C4-A5EB-66AC59BC9249}" sibTransId="{637EDA29-06DA-4B39-B97E-E7C37E698472}"/>
    <dgm:cxn modelId="{74F892F7-347A-4A1D-BAF8-4BDB42EF7556}" srcId="{5D95F1F5-FD20-4C64-9C60-BB06E3AD8003}" destId="{B6A0C1E9-B3BC-4E2D-ADC3-48790EDB600C}" srcOrd="9" destOrd="0" parTransId="{93350BE6-39C0-4F00-A0A0-9FF466304C05}" sibTransId="{D360B711-E40E-4409-9A8D-AC42184D774C}"/>
    <dgm:cxn modelId="{DD7F46F8-CB4F-4DDD-830F-544FDC9832EA}" srcId="{5D95F1F5-FD20-4C64-9C60-BB06E3AD8003}" destId="{CA833312-7CA7-481B-8CBB-6B4F8CAA5111}" srcOrd="2" destOrd="0" parTransId="{F4AAFA38-6966-47E6-A61B-336477A86F9C}" sibTransId="{BE5E9E86-3D14-4F28-8521-BAF4D537875F}"/>
    <dgm:cxn modelId="{88A552FB-5F6A-41BE-8F50-E3716FA5A21F}" type="presOf" srcId="{EEA26582-77A8-4F53-BFEB-CDD0CFBB5236}" destId="{F18ABF22-C8FD-4F38-864C-7BD4199DBE13}" srcOrd="0" destOrd="0" presId="urn:microsoft.com/office/officeart/2005/8/layout/default"/>
    <dgm:cxn modelId="{78E1F3F0-1924-4E62-A510-961D5F30D4C0}" type="presParOf" srcId="{680E2738-D74D-447B-A5EE-960BD81244E4}" destId="{541BC57C-89E6-46B3-88B9-97FB381D651F}" srcOrd="0" destOrd="0" presId="urn:microsoft.com/office/officeart/2005/8/layout/default"/>
    <dgm:cxn modelId="{0F52D05C-B79F-4850-BEA3-B544FD0F3EF8}" type="presParOf" srcId="{680E2738-D74D-447B-A5EE-960BD81244E4}" destId="{DF691D55-79B2-4687-A782-8A50515DDE55}" srcOrd="1" destOrd="0" presId="urn:microsoft.com/office/officeart/2005/8/layout/default"/>
    <dgm:cxn modelId="{18DFE4DE-D38A-4B9D-B966-1F0E87596F9F}" type="presParOf" srcId="{680E2738-D74D-447B-A5EE-960BD81244E4}" destId="{D5FFE2D1-8B69-4B39-A150-3CC01ED90ABA}" srcOrd="2" destOrd="0" presId="urn:microsoft.com/office/officeart/2005/8/layout/default"/>
    <dgm:cxn modelId="{CB6BBFEB-5422-4CB3-AC9B-014FD4F8D99A}" type="presParOf" srcId="{680E2738-D74D-447B-A5EE-960BD81244E4}" destId="{88D6F162-CB43-4AE1-836B-B2675F946F0D}" srcOrd="3" destOrd="0" presId="urn:microsoft.com/office/officeart/2005/8/layout/default"/>
    <dgm:cxn modelId="{DFF876D9-1AE2-4330-B461-E10932E4E78E}" type="presParOf" srcId="{680E2738-D74D-447B-A5EE-960BD81244E4}" destId="{B7D4DC87-ADB8-4F89-8ACF-5CB112E994D9}" srcOrd="4" destOrd="0" presId="urn:microsoft.com/office/officeart/2005/8/layout/default"/>
    <dgm:cxn modelId="{C740E998-CEFE-4D87-AE7D-CFA010BC2175}" type="presParOf" srcId="{680E2738-D74D-447B-A5EE-960BD81244E4}" destId="{0E3DFB7E-C728-4DC2-96E6-310D47B2FDA2}" srcOrd="5" destOrd="0" presId="urn:microsoft.com/office/officeart/2005/8/layout/default"/>
    <dgm:cxn modelId="{5F35BE91-BED7-490D-954E-02A63A688BAE}" type="presParOf" srcId="{680E2738-D74D-447B-A5EE-960BD81244E4}" destId="{9F1E247A-32DE-4EED-AE8F-7C1213D34085}" srcOrd="6" destOrd="0" presId="urn:microsoft.com/office/officeart/2005/8/layout/default"/>
    <dgm:cxn modelId="{D3500434-7033-42F4-B649-1383F963D2AF}" type="presParOf" srcId="{680E2738-D74D-447B-A5EE-960BD81244E4}" destId="{739A8B05-CF3F-42A2-8B3E-C00B842FE517}" srcOrd="7" destOrd="0" presId="urn:microsoft.com/office/officeart/2005/8/layout/default"/>
    <dgm:cxn modelId="{09D496B2-A56B-45F6-896D-2060950561D6}" type="presParOf" srcId="{680E2738-D74D-447B-A5EE-960BD81244E4}" destId="{F18ABF22-C8FD-4F38-864C-7BD4199DBE13}" srcOrd="8" destOrd="0" presId="urn:microsoft.com/office/officeart/2005/8/layout/default"/>
    <dgm:cxn modelId="{562F191B-C5B2-4C60-A8D5-CBB87F4A2B7E}" type="presParOf" srcId="{680E2738-D74D-447B-A5EE-960BD81244E4}" destId="{E06685A3-323C-485A-BFFB-8FDBDFD52D2D}" srcOrd="9" destOrd="0" presId="urn:microsoft.com/office/officeart/2005/8/layout/default"/>
    <dgm:cxn modelId="{A70AABE5-4F32-439C-8C68-24DFFA615DA6}" type="presParOf" srcId="{680E2738-D74D-447B-A5EE-960BD81244E4}" destId="{DB703CC0-35E5-4DAE-84D4-868C41B7EC72}" srcOrd="10" destOrd="0" presId="urn:microsoft.com/office/officeart/2005/8/layout/default"/>
    <dgm:cxn modelId="{EDD861C8-019E-4ED0-810D-6CBE95CDC69E}" type="presParOf" srcId="{680E2738-D74D-447B-A5EE-960BD81244E4}" destId="{04A64692-6E2C-435F-A4A7-B469C0A19773}" srcOrd="11" destOrd="0" presId="urn:microsoft.com/office/officeart/2005/8/layout/default"/>
    <dgm:cxn modelId="{9B7A387F-5503-407A-851F-80813540E859}" type="presParOf" srcId="{680E2738-D74D-447B-A5EE-960BD81244E4}" destId="{DBC56104-825C-460E-ACA0-1E0E3AD4B729}" srcOrd="12" destOrd="0" presId="urn:microsoft.com/office/officeart/2005/8/layout/default"/>
    <dgm:cxn modelId="{4D22F156-72A1-42D5-A546-F847A439A338}" type="presParOf" srcId="{680E2738-D74D-447B-A5EE-960BD81244E4}" destId="{2CB4E0E5-172C-428D-8742-31CACB6EF764}" srcOrd="13" destOrd="0" presId="urn:microsoft.com/office/officeart/2005/8/layout/default"/>
    <dgm:cxn modelId="{8CF99AF3-9C93-433B-A291-F28B9EDA718A}" type="presParOf" srcId="{680E2738-D74D-447B-A5EE-960BD81244E4}" destId="{6EE20221-56B8-4BC5-9498-283CD3502C5E}" srcOrd="14" destOrd="0" presId="urn:microsoft.com/office/officeart/2005/8/layout/default"/>
    <dgm:cxn modelId="{8D3EA30B-5C90-4CC2-BBF7-408250B41B7E}" type="presParOf" srcId="{680E2738-D74D-447B-A5EE-960BD81244E4}" destId="{9699F8D8-1E27-494B-ABA6-ECBE28075133}" srcOrd="15" destOrd="0" presId="urn:microsoft.com/office/officeart/2005/8/layout/default"/>
    <dgm:cxn modelId="{A164E882-EF12-495D-943C-BE65539ADDD0}" type="presParOf" srcId="{680E2738-D74D-447B-A5EE-960BD81244E4}" destId="{41B4AC97-BC23-4EA6-A597-89F5CE43AB91}" srcOrd="16" destOrd="0" presId="urn:microsoft.com/office/officeart/2005/8/layout/default"/>
    <dgm:cxn modelId="{F7FAE6C6-EB7E-4D2E-ABFC-C0BA8B56FF6A}" type="presParOf" srcId="{680E2738-D74D-447B-A5EE-960BD81244E4}" destId="{A07AAA81-203D-499C-BA7A-9BAF5634CE9E}" srcOrd="17" destOrd="0" presId="urn:microsoft.com/office/officeart/2005/8/layout/default"/>
    <dgm:cxn modelId="{4942A927-5142-4030-92F7-D3B39126E735}" type="presParOf" srcId="{680E2738-D74D-447B-A5EE-960BD81244E4}" destId="{67469B6F-742A-4F5C-AAAF-EB7783ED7DF8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BEC993-5BF5-4D52-B5CD-5B123C3F38C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1FCCBB8-8E48-468B-B9F3-591E4FB74EDF}">
      <dgm:prSet/>
      <dgm:spPr/>
      <dgm:t>
        <a:bodyPr/>
        <a:lstStyle/>
        <a:p>
          <a:r>
            <a:rPr lang="he-IL"/>
            <a:t>בן 65 ברקע פרפור עליות מטופל בפרוקור , </a:t>
          </a:r>
          <a:r>
            <a:rPr lang="en-US"/>
            <a:t>TSH 15 FT4 8 </a:t>
          </a:r>
        </a:p>
      </dgm:t>
    </dgm:pt>
    <dgm:pt modelId="{4877F220-6ADC-46E1-915D-97667B04A8A1}" type="parTrans" cxnId="{62BDDCB7-927A-4C80-9EDF-D4B894FB55F3}">
      <dgm:prSet/>
      <dgm:spPr/>
      <dgm:t>
        <a:bodyPr/>
        <a:lstStyle/>
        <a:p>
          <a:endParaRPr lang="en-US"/>
        </a:p>
      </dgm:t>
    </dgm:pt>
    <dgm:pt modelId="{2C342CFC-8D40-4A59-972A-204D6DB322DF}" type="sibTrans" cxnId="{62BDDCB7-927A-4C80-9EDF-D4B894FB55F3}">
      <dgm:prSet/>
      <dgm:spPr/>
      <dgm:t>
        <a:bodyPr/>
        <a:lstStyle/>
        <a:p>
          <a:endParaRPr lang="en-US"/>
        </a:p>
      </dgm:t>
    </dgm:pt>
    <dgm:pt modelId="{54991267-CB2D-48DF-9E26-5AA71EF08F48}">
      <dgm:prSet/>
      <dgm:spPr/>
      <dgm:t>
        <a:bodyPr/>
        <a:lstStyle/>
        <a:p>
          <a:r>
            <a:rPr lang="he-IL"/>
            <a:t>בן 40 ברקע הפרעה ביפולרית מטופל בליתיום </a:t>
          </a:r>
          <a:r>
            <a:rPr lang="en-US"/>
            <a:t>TSH 23 FT4 9</a:t>
          </a:r>
          <a:r>
            <a:rPr lang="he-IL"/>
            <a:t> </a:t>
          </a:r>
          <a:endParaRPr lang="en-US"/>
        </a:p>
      </dgm:t>
    </dgm:pt>
    <dgm:pt modelId="{85847EE5-23E8-41CB-BD4C-EB3E76153B90}" type="parTrans" cxnId="{BE4596AC-1C44-42B8-9FE1-BBB754692445}">
      <dgm:prSet/>
      <dgm:spPr/>
      <dgm:t>
        <a:bodyPr/>
        <a:lstStyle/>
        <a:p>
          <a:endParaRPr lang="en-US"/>
        </a:p>
      </dgm:t>
    </dgm:pt>
    <dgm:pt modelId="{570AAF5C-76C4-4A8C-BCB7-606EF16E4C07}" type="sibTrans" cxnId="{BE4596AC-1C44-42B8-9FE1-BBB754692445}">
      <dgm:prSet/>
      <dgm:spPr/>
      <dgm:t>
        <a:bodyPr/>
        <a:lstStyle/>
        <a:p>
          <a:endParaRPr lang="en-US"/>
        </a:p>
      </dgm:t>
    </dgm:pt>
    <dgm:pt modelId="{47555771-3FF9-41F5-8544-093A36BBBB30}">
      <dgm:prSet/>
      <dgm:spPr/>
      <dgm:t>
        <a:bodyPr/>
        <a:lstStyle/>
        <a:p>
          <a:r>
            <a:rPr lang="he-IL"/>
            <a:t>בת 50 ממאירות ריאה מקבלת טיפול אימנו תרפי </a:t>
          </a:r>
          <a:r>
            <a:rPr lang="en-US"/>
            <a:t>Keytruda </a:t>
          </a:r>
          <a:r>
            <a:rPr lang="he-IL"/>
            <a:t> - </a:t>
          </a:r>
          <a:r>
            <a:rPr lang="en-US"/>
            <a:t>TSH 12 FT4 10</a:t>
          </a:r>
        </a:p>
      </dgm:t>
    </dgm:pt>
    <dgm:pt modelId="{39F73E65-C518-46DE-84C5-0CE7F0B569B0}" type="parTrans" cxnId="{A49EEAF3-DE32-4323-A588-6499D586742D}">
      <dgm:prSet/>
      <dgm:spPr/>
      <dgm:t>
        <a:bodyPr/>
        <a:lstStyle/>
        <a:p>
          <a:endParaRPr lang="en-US"/>
        </a:p>
      </dgm:t>
    </dgm:pt>
    <dgm:pt modelId="{98A772CC-31ED-4D58-BF8E-67E33D9257D7}" type="sibTrans" cxnId="{A49EEAF3-DE32-4323-A588-6499D586742D}">
      <dgm:prSet/>
      <dgm:spPr/>
      <dgm:t>
        <a:bodyPr/>
        <a:lstStyle/>
        <a:p>
          <a:endParaRPr lang="en-US"/>
        </a:p>
      </dgm:t>
    </dgm:pt>
    <dgm:pt modelId="{4EBD2C6F-154D-46AF-98FE-F968047CF525}" type="pres">
      <dgm:prSet presAssocID="{5FBEC993-5BF5-4D52-B5CD-5B123C3F38C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86E12BC-BBDF-4C0C-AB6D-A5645A7C3019}" type="pres">
      <dgm:prSet presAssocID="{E1FCCBB8-8E48-468B-B9F3-591E4FB74EDF}" presName="hierRoot1" presStyleCnt="0"/>
      <dgm:spPr/>
    </dgm:pt>
    <dgm:pt modelId="{15EFB278-C9F7-42B6-BD43-6B3AC107115C}" type="pres">
      <dgm:prSet presAssocID="{E1FCCBB8-8E48-468B-B9F3-591E4FB74EDF}" presName="composite" presStyleCnt="0"/>
      <dgm:spPr/>
    </dgm:pt>
    <dgm:pt modelId="{C19B6F1C-1D16-44FF-928C-46C455F6DABB}" type="pres">
      <dgm:prSet presAssocID="{E1FCCBB8-8E48-468B-B9F3-591E4FB74EDF}" presName="background" presStyleLbl="node0" presStyleIdx="0" presStyleCnt="3"/>
      <dgm:spPr/>
    </dgm:pt>
    <dgm:pt modelId="{555274A5-7A1B-4CE5-8385-B6FA27509772}" type="pres">
      <dgm:prSet presAssocID="{E1FCCBB8-8E48-468B-B9F3-591E4FB74EDF}" presName="text" presStyleLbl="fgAcc0" presStyleIdx="0" presStyleCnt="3">
        <dgm:presLayoutVars>
          <dgm:chPref val="3"/>
        </dgm:presLayoutVars>
      </dgm:prSet>
      <dgm:spPr/>
    </dgm:pt>
    <dgm:pt modelId="{F5D72CFA-8CD3-44E6-B280-BACADB4443D5}" type="pres">
      <dgm:prSet presAssocID="{E1FCCBB8-8E48-468B-B9F3-591E4FB74EDF}" presName="hierChild2" presStyleCnt="0"/>
      <dgm:spPr/>
    </dgm:pt>
    <dgm:pt modelId="{20243E35-EF8E-4E1E-BDE4-2AC7095C04AE}" type="pres">
      <dgm:prSet presAssocID="{54991267-CB2D-48DF-9E26-5AA71EF08F48}" presName="hierRoot1" presStyleCnt="0"/>
      <dgm:spPr/>
    </dgm:pt>
    <dgm:pt modelId="{30E9EFE0-CEF1-44AC-8B0A-D75826E21625}" type="pres">
      <dgm:prSet presAssocID="{54991267-CB2D-48DF-9E26-5AA71EF08F48}" presName="composite" presStyleCnt="0"/>
      <dgm:spPr/>
    </dgm:pt>
    <dgm:pt modelId="{9086419C-DBAA-434B-B435-6F7AE6330646}" type="pres">
      <dgm:prSet presAssocID="{54991267-CB2D-48DF-9E26-5AA71EF08F48}" presName="background" presStyleLbl="node0" presStyleIdx="1" presStyleCnt="3"/>
      <dgm:spPr/>
    </dgm:pt>
    <dgm:pt modelId="{DBC7B7C2-B7AC-4A87-88C8-72D86E8BA1F1}" type="pres">
      <dgm:prSet presAssocID="{54991267-CB2D-48DF-9E26-5AA71EF08F48}" presName="text" presStyleLbl="fgAcc0" presStyleIdx="1" presStyleCnt="3">
        <dgm:presLayoutVars>
          <dgm:chPref val="3"/>
        </dgm:presLayoutVars>
      </dgm:prSet>
      <dgm:spPr/>
    </dgm:pt>
    <dgm:pt modelId="{5B56C763-95FA-4544-BF9B-7911921EEFDF}" type="pres">
      <dgm:prSet presAssocID="{54991267-CB2D-48DF-9E26-5AA71EF08F48}" presName="hierChild2" presStyleCnt="0"/>
      <dgm:spPr/>
    </dgm:pt>
    <dgm:pt modelId="{2795C398-205D-4DB2-B4D6-0F58935D0E3E}" type="pres">
      <dgm:prSet presAssocID="{47555771-3FF9-41F5-8544-093A36BBBB30}" presName="hierRoot1" presStyleCnt="0"/>
      <dgm:spPr/>
    </dgm:pt>
    <dgm:pt modelId="{86E60475-1BBA-46CB-9211-8395F6A6F974}" type="pres">
      <dgm:prSet presAssocID="{47555771-3FF9-41F5-8544-093A36BBBB30}" presName="composite" presStyleCnt="0"/>
      <dgm:spPr/>
    </dgm:pt>
    <dgm:pt modelId="{6BF91CC7-B9A2-42D5-9BC9-13A39F557A63}" type="pres">
      <dgm:prSet presAssocID="{47555771-3FF9-41F5-8544-093A36BBBB30}" presName="background" presStyleLbl="node0" presStyleIdx="2" presStyleCnt="3"/>
      <dgm:spPr/>
    </dgm:pt>
    <dgm:pt modelId="{CDE8E9E4-365A-47A2-9B89-4A834E8CA430}" type="pres">
      <dgm:prSet presAssocID="{47555771-3FF9-41F5-8544-093A36BBBB30}" presName="text" presStyleLbl="fgAcc0" presStyleIdx="2" presStyleCnt="3">
        <dgm:presLayoutVars>
          <dgm:chPref val="3"/>
        </dgm:presLayoutVars>
      </dgm:prSet>
      <dgm:spPr/>
    </dgm:pt>
    <dgm:pt modelId="{66F95CE4-04B9-4324-A34C-E2072E39D05B}" type="pres">
      <dgm:prSet presAssocID="{47555771-3FF9-41F5-8544-093A36BBBB30}" presName="hierChild2" presStyleCnt="0"/>
      <dgm:spPr/>
    </dgm:pt>
  </dgm:ptLst>
  <dgm:cxnLst>
    <dgm:cxn modelId="{12D2673F-7602-4C05-8C61-D9258793E942}" type="presOf" srcId="{47555771-3FF9-41F5-8544-093A36BBBB30}" destId="{CDE8E9E4-365A-47A2-9B89-4A834E8CA430}" srcOrd="0" destOrd="0" presId="urn:microsoft.com/office/officeart/2005/8/layout/hierarchy1"/>
    <dgm:cxn modelId="{C8F4FB77-7CA9-4982-B355-118E6AC9DAFB}" type="presOf" srcId="{5FBEC993-5BF5-4D52-B5CD-5B123C3F38C4}" destId="{4EBD2C6F-154D-46AF-98FE-F968047CF525}" srcOrd="0" destOrd="0" presId="urn:microsoft.com/office/officeart/2005/8/layout/hierarchy1"/>
    <dgm:cxn modelId="{BE4596AC-1C44-42B8-9FE1-BBB754692445}" srcId="{5FBEC993-5BF5-4D52-B5CD-5B123C3F38C4}" destId="{54991267-CB2D-48DF-9E26-5AA71EF08F48}" srcOrd="1" destOrd="0" parTransId="{85847EE5-23E8-41CB-BD4C-EB3E76153B90}" sibTransId="{570AAF5C-76C4-4A8C-BCB7-606EF16E4C07}"/>
    <dgm:cxn modelId="{3E17E7AE-BDC1-4D72-BEEE-55AADC61B552}" type="presOf" srcId="{E1FCCBB8-8E48-468B-B9F3-591E4FB74EDF}" destId="{555274A5-7A1B-4CE5-8385-B6FA27509772}" srcOrd="0" destOrd="0" presId="urn:microsoft.com/office/officeart/2005/8/layout/hierarchy1"/>
    <dgm:cxn modelId="{62BDDCB7-927A-4C80-9EDF-D4B894FB55F3}" srcId="{5FBEC993-5BF5-4D52-B5CD-5B123C3F38C4}" destId="{E1FCCBB8-8E48-468B-B9F3-591E4FB74EDF}" srcOrd="0" destOrd="0" parTransId="{4877F220-6ADC-46E1-915D-97667B04A8A1}" sibTransId="{2C342CFC-8D40-4A59-972A-204D6DB322DF}"/>
    <dgm:cxn modelId="{8BBAB3C3-6893-4B63-BCD8-51FDE1798D23}" type="presOf" srcId="{54991267-CB2D-48DF-9E26-5AA71EF08F48}" destId="{DBC7B7C2-B7AC-4A87-88C8-72D86E8BA1F1}" srcOrd="0" destOrd="0" presId="urn:microsoft.com/office/officeart/2005/8/layout/hierarchy1"/>
    <dgm:cxn modelId="{A49EEAF3-DE32-4323-A588-6499D586742D}" srcId="{5FBEC993-5BF5-4D52-B5CD-5B123C3F38C4}" destId="{47555771-3FF9-41F5-8544-093A36BBBB30}" srcOrd="2" destOrd="0" parTransId="{39F73E65-C518-46DE-84C5-0CE7F0B569B0}" sibTransId="{98A772CC-31ED-4D58-BF8E-67E33D9257D7}"/>
    <dgm:cxn modelId="{6A7A120F-6C9B-422D-B026-596A4BE135D3}" type="presParOf" srcId="{4EBD2C6F-154D-46AF-98FE-F968047CF525}" destId="{286E12BC-BBDF-4C0C-AB6D-A5645A7C3019}" srcOrd="0" destOrd="0" presId="urn:microsoft.com/office/officeart/2005/8/layout/hierarchy1"/>
    <dgm:cxn modelId="{7AFA4A8B-8B89-431A-8D84-FDE467E9D225}" type="presParOf" srcId="{286E12BC-BBDF-4C0C-AB6D-A5645A7C3019}" destId="{15EFB278-C9F7-42B6-BD43-6B3AC107115C}" srcOrd="0" destOrd="0" presId="urn:microsoft.com/office/officeart/2005/8/layout/hierarchy1"/>
    <dgm:cxn modelId="{EA012A53-432F-486A-BFA5-841DC75E91B9}" type="presParOf" srcId="{15EFB278-C9F7-42B6-BD43-6B3AC107115C}" destId="{C19B6F1C-1D16-44FF-928C-46C455F6DABB}" srcOrd="0" destOrd="0" presId="urn:microsoft.com/office/officeart/2005/8/layout/hierarchy1"/>
    <dgm:cxn modelId="{5A103424-DD32-4173-9BBA-388965C35493}" type="presParOf" srcId="{15EFB278-C9F7-42B6-BD43-6B3AC107115C}" destId="{555274A5-7A1B-4CE5-8385-B6FA27509772}" srcOrd="1" destOrd="0" presId="urn:microsoft.com/office/officeart/2005/8/layout/hierarchy1"/>
    <dgm:cxn modelId="{4AA1903F-CAED-479A-BE6A-2CBD26B169A5}" type="presParOf" srcId="{286E12BC-BBDF-4C0C-AB6D-A5645A7C3019}" destId="{F5D72CFA-8CD3-44E6-B280-BACADB4443D5}" srcOrd="1" destOrd="0" presId="urn:microsoft.com/office/officeart/2005/8/layout/hierarchy1"/>
    <dgm:cxn modelId="{804DCF27-CF61-44EA-8018-B343A3292FFF}" type="presParOf" srcId="{4EBD2C6F-154D-46AF-98FE-F968047CF525}" destId="{20243E35-EF8E-4E1E-BDE4-2AC7095C04AE}" srcOrd="1" destOrd="0" presId="urn:microsoft.com/office/officeart/2005/8/layout/hierarchy1"/>
    <dgm:cxn modelId="{8D5B0DE4-F9BA-4722-91C1-D8FE4B73B6F4}" type="presParOf" srcId="{20243E35-EF8E-4E1E-BDE4-2AC7095C04AE}" destId="{30E9EFE0-CEF1-44AC-8B0A-D75826E21625}" srcOrd="0" destOrd="0" presId="urn:microsoft.com/office/officeart/2005/8/layout/hierarchy1"/>
    <dgm:cxn modelId="{352F6570-14B5-415E-B497-ECFA6E2397C1}" type="presParOf" srcId="{30E9EFE0-CEF1-44AC-8B0A-D75826E21625}" destId="{9086419C-DBAA-434B-B435-6F7AE6330646}" srcOrd="0" destOrd="0" presId="urn:microsoft.com/office/officeart/2005/8/layout/hierarchy1"/>
    <dgm:cxn modelId="{2D36A04E-CE75-4B4B-BB74-B80170CAC935}" type="presParOf" srcId="{30E9EFE0-CEF1-44AC-8B0A-D75826E21625}" destId="{DBC7B7C2-B7AC-4A87-88C8-72D86E8BA1F1}" srcOrd="1" destOrd="0" presId="urn:microsoft.com/office/officeart/2005/8/layout/hierarchy1"/>
    <dgm:cxn modelId="{CF258CB3-1AB4-401F-945B-39E8E40C3D30}" type="presParOf" srcId="{20243E35-EF8E-4E1E-BDE4-2AC7095C04AE}" destId="{5B56C763-95FA-4544-BF9B-7911921EEFDF}" srcOrd="1" destOrd="0" presId="urn:microsoft.com/office/officeart/2005/8/layout/hierarchy1"/>
    <dgm:cxn modelId="{5EB58001-F05D-4301-A03B-2682DC1F538B}" type="presParOf" srcId="{4EBD2C6F-154D-46AF-98FE-F968047CF525}" destId="{2795C398-205D-4DB2-B4D6-0F58935D0E3E}" srcOrd="2" destOrd="0" presId="urn:microsoft.com/office/officeart/2005/8/layout/hierarchy1"/>
    <dgm:cxn modelId="{0683A636-5881-434C-9B0D-0816AF22545E}" type="presParOf" srcId="{2795C398-205D-4DB2-B4D6-0F58935D0E3E}" destId="{86E60475-1BBA-46CB-9211-8395F6A6F974}" srcOrd="0" destOrd="0" presId="urn:microsoft.com/office/officeart/2005/8/layout/hierarchy1"/>
    <dgm:cxn modelId="{4F4E0E8A-0CEB-4B99-B2D0-25EC9683A6F9}" type="presParOf" srcId="{86E60475-1BBA-46CB-9211-8395F6A6F974}" destId="{6BF91CC7-B9A2-42D5-9BC9-13A39F557A63}" srcOrd="0" destOrd="0" presId="urn:microsoft.com/office/officeart/2005/8/layout/hierarchy1"/>
    <dgm:cxn modelId="{11B8F465-8218-4486-A92A-9B8FCA968824}" type="presParOf" srcId="{86E60475-1BBA-46CB-9211-8395F6A6F974}" destId="{CDE8E9E4-365A-47A2-9B89-4A834E8CA430}" srcOrd="1" destOrd="0" presId="urn:microsoft.com/office/officeart/2005/8/layout/hierarchy1"/>
    <dgm:cxn modelId="{00AA4958-3E7C-48A6-88DE-64D30CF61557}" type="presParOf" srcId="{2795C398-205D-4DB2-B4D6-0F58935D0E3E}" destId="{66F95CE4-04B9-4324-A34C-E2072E39D05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0B42E3-BCB8-4BA5-A686-A7D46AA22FBA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10CCDD9-8A49-4ECC-A8CD-2147F2DD0E69}">
      <dgm:prSet/>
      <dgm:spPr/>
      <dgm:t>
        <a:bodyPr/>
        <a:lstStyle/>
        <a:p>
          <a:pPr rtl="1"/>
          <a:r>
            <a:rPr lang="he-IL"/>
            <a:t>לזכור היפותירודזם ראשוני </a:t>
          </a:r>
          <a:r>
            <a:rPr lang="en-US"/>
            <a:t>TSH</a:t>
          </a:r>
          <a:r>
            <a:rPr lang="he-IL"/>
            <a:t> מוגבר (בדרך כלל מעל 10 אבל גם מעל 4) ו </a:t>
          </a:r>
          <a:r>
            <a:rPr lang="en-US"/>
            <a:t>FT3 FT4</a:t>
          </a:r>
          <a:r>
            <a:rPr lang="he-IL"/>
            <a:t> נמוכים.</a:t>
          </a:r>
          <a:endParaRPr lang="en-US"/>
        </a:p>
      </dgm:t>
    </dgm:pt>
    <dgm:pt modelId="{D4309754-6E20-48C1-A330-A1B9E6CF6A40}" type="parTrans" cxnId="{AA3FD4ED-B9D9-4DD7-AB54-301F2943BC83}">
      <dgm:prSet/>
      <dgm:spPr/>
      <dgm:t>
        <a:bodyPr/>
        <a:lstStyle/>
        <a:p>
          <a:endParaRPr lang="en-US"/>
        </a:p>
      </dgm:t>
    </dgm:pt>
    <dgm:pt modelId="{D57F7D11-22F6-40EE-A96D-C970174F68C4}" type="sibTrans" cxnId="{AA3FD4ED-B9D9-4DD7-AB54-301F2943BC83}">
      <dgm:prSet/>
      <dgm:spPr/>
      <dgm:t>
        <a:bodyPr/>
        <a:lstStyle/>
        <a:p>
          <a:pPr rtl="1"/>
          <a:endParaRPr lang="en-US"/>
        </a:p>
      </dgm:t>
    </dgm:pt>
    <dgm:pt modelId="{D7892288-CD48-4D43-834D-76EC2CAFA862}">
      <dgm:prSet/>
      <dgm:spPr/>
      <dgm:t>
        <a:bodyPr/>
        <a:lstStyle/>
        <a:p>
          <a:pPr rtl="1"/>
          <a:r>
            <a:rPr lang="he-IL"/>
            <a:t>יש מצב שנקרא </a:t>
          </a:r>
          <a:r>
            <a:rPr lang="he-IL" b="1" u="sng"/>
            <a:t>היפותירודיזם סבקליני </a:t>
          </a:r>
          <a:endParaRPr lang="en-US"/>
        </a:p>
      </dgm:t>
    </dgm:pt>
    <dgm:pt modelId="{13DCC4DF-BD03-43A2-8B1D-D0874A9A8888}" type="parTrans" cxnId="{B3F04E3C-4AC9-48B0-8385-899345509395}">
      <dgm:prSet/>
      <dgm:spPr/>
      <dgm:t>
        <a:bodyPr/>
        <a:lstStyle/>
        <a:p>
          <a:endParaRPr lang="en-US"/>
        </a:p>
      </dgm:t>
    </dgm:pt>
    <dgm:pt modelId="{EC8D4F74-9D38-4BC6-BC28-A1391392941C}" type="sibTrans" cxnId="{B3F04E3C-4AC9-48B0-8385-899345509395}">
      <dgm:prSet/>
      <dgm:spPr/>
      <dgm:t>
        <a:bodyPr/>
        <a:lstStyle/>
        <a:p>
          <a:pPr rtl="1"/>
          <a:endParaRPr lang="en-US"/>
        </a:p>
      </dgm:t>
    </dgm:pt>
    <dgm:pt modelId="{0DC64035-C383-4C5B-A52E-8B100E3EEEF3}">
      <dgm:prSet/>
      <dgm:spPr/>
      <dgm:t>
        <a:bodyPr/>
        <a:lstStyle/>
        <a:p>
          <a:pPr rtl="1"/>
          <a:r>
            <a:rPr lang="en-US"/>
            <a:t>TSH</a:t>
          </a:r>
          <a:r>
            <a:rPr lang="he-IL"/>
            <a:t> מוגבר עם </a:t>
          </a:r>
          <a:r>
            <a:rPr lang="en-US"/>
            <a:t>FT3 FT4</a:t>
          </a:r>
          <a:r>
            <a:rPr lang="he-IL"/>
            <a:t> תקינים, בעצם </a:t>
          </a:r>
          <a:r>
            <a:rPr lang="en-US"/>
            <a:t>TSH</a:t>
          </a:r>
          <a:r>
            <a:rPr lang="he-IL"/>
            <a:t> מיוצר ביתר כדי לשמור הורמוני התירואדי תקינים. </a:t>
          </a:r>
          <a:endParaRPr lang="en-US"/>
        </a:p>
      </dgm:t>
    </dgm:pt>
    <dgm:pt modelId="{6AA5C420-9B26-4195-A929-730F125A6D36}" type="parTrans" cxnId="{35227531-D61B-45D1-90E4-F21C16862CDD}">
      <dgm:prSet/>
      <dgm:spPr/>
      <dgm:t>
        <a:bodyPr/>
        <a:lstStyle/>
        <a:p>
          <a:endParaRPr lang="en-US"/>
        </a:p>
      </dgm:t>
    </dgm:pt>
    <dgm:pt modelId="{64D72640-B2DF-4735-81A0-B277A38955B8}" type="sibTrans" cxnId="{35227531-D61B-45D1-90E4-F21C16862CDD}">
      <dgm:prSet/>
      <dgm:spPr/>
      <dgm:t>
        <a:bodyPr/>
        <a:lstStyle/>
        <a:p>
          <a:pPr rtl="1"/>
          <a:endParaRPr lang="en-US"/>
        </a:p>
      </dgm:t>
    </dgm:pt>
    <dgm:pt modelId="{1AAF9ED8-EB5D-4820-8F40-B414B45C90EA}">
      <dgm:prSet/>
      <dgm:spPr/>
      <dgm:t>
        <a:bodyPr/>
        <a:lstStyle/>
        <a:p>
          <a:pPr rtl="1"/>
          <a:r>
            <a:rPr lang="he-IL"/>
            <a:t>מתי מטפלים? התפתחות תסמינים, הריון, נוגדנים חיובים, </a:t>
          </a:r>
          <a:r>
            <a:rPr lang="en-US"/>
            <a:t>TSH</a:t>
          </a:r>
          <a:r>
            <a:rPr lang="he-IL"/>
            <a:t> מעל 10.</a:t>
          </a:r>
          <a:r>
            <a:rPr lang="en-US"/>
            <a:t> </a:t>
          </a:r>
        </a:p>
      </dgm:t>
    </dgm:pt>
    <dgm:pt modelId="{38FB6C30-D733-4A39-A6EF-C95080F0C646}" type="parTrans" cxnId="{9C36CA0C-F5B7-4BD5-80A0-1105642FE11A}">
      <dgm:prSet/>
      <dgm:spPr/>
      <dgm:t>
        <a:bodyPr/>
        <a:lstStyle/>
        <a:p>
          <a:endParaRPr lang="en-US"/>
        </a:p>
      </dgm:t>
    </dgm:pt>
    <dgm:pt modelId="{DB408EA0-E7AC-44C1-A031-D5F036B049BD}" type="sibTrans" cxnId="{9C36CA0C-F5B7-4BD5-80A0-1105642FE11A}">
      <dgm:prSet/>
      <dgm:spPr/>
      <dgm:t>
        <a:bodyPr/>
        <a:lstStyle/>
        <a:p>
          <a:endParaRPr lang="en-US"/>
        </a:p>
      </dgm:t>
    </dgm:pt>
    <dgm:pt modelId="{E9227AB5-78F5-4DB6-ACE1-07BBBE7EDBD4}" type="pres">
      <dgm:prSet presAssocID="{600B42E3-BCB8-4BA5-A686-A7D46AA22FBA}" presName="vert0" presStyleCnt="0">
        <dgm:presLayoutVars>
          <dgm:dir/>
          <dgm:animOne val="branch"/>
          <dgm:animLvl val="lvl"/>
        </dgm:presLayoutVars>
      </dgm:prSet>
      <dgm:spPr/>
    </dgm:pt>
    <dgm:pt modelId="{BEA9402A-5765-446B-BA90-6B0273A98433}" type="pres">
      <dgm:prSet presAssocID="{E10CCDD9-8A49-4ECC-A8CD-2147F2DD0E69}" presName="thickLine" presStyleLbl="alignNode1" presStyleIdx="0" presStyleCnt="4"/>
      <dgm:spPr/>
    </dgm:pt>
    <dgm:pt modelId="{E8EE543E-98CA-4A2B-A440-7B69FDB91460}" type="pres">
      <dgm:prSet presAssocID="{E10CCDD9-8A49-4ECC-A8CD-2147F2DD0E69}" presName="horz1" presStyleCnt="0"/>
      <dgm:spPr/>
    </dgm:pt>
    <dgm:pt modelId="{7D77DD12-ECE4-4790-87EF-A47E112BD0F6}" type="pres">
      <dgm:prSet presAssocID="{E10CCDD9-8A49-4ECC-A8CD-2147F2DD0E69}" presName="tx1" presStyleLbl="revTx" presStyleIdx="0" presStyleCnt="4"/>
      <dgm:spPr/>
    </dgm:pt>
    <dgm:pt modelId="{2C50EB07-76D7-4284-AABC-0BABA5A849D7}" type="pres">
      <dgm:prSet presAssocID="{E10CCDD9-8A49-4ECC-A8CD-2147F2DD0E69}" presName="vert1" presStyleCnt="0"/>
      <dgm:spPr/>
    </dgm:pt>
    <dgm:pt modelId="{DA6BF16E-AAB4-4936-A618-2DEEB78659A0}" type="pres">
      <dgm:prSet presAssocID="{D7892288-CD48-4D43-834D-76EC2CAFA862}" presName="thickLine" presStyleLbl="alignNode1" presStyleIdx="1" presStyleCnt="4"/>
      <dgm:spPr/>
    </dgm:pt>
    <dgm:pt modelId="{D5A46E6E-83C4-4074-A1F5-F93D806BAE9E}" type="pres">
      <dgm:prSet presAssocID="{D7892288-CD48-4D43-834D-76EC2CAFA862}" presName="horz1" presStyleCnt="0"/>
      <dgm:spPr/>
    </dgm:pt>
    <dgm:pt modelId="{D4580477-54A3-4B6D-A4CE-EC4CB80423C0}" type="pres">
      <dgm:prSet presAssocID="{D7892288-CD48-4D43-834D-76EC2CAFA862}" presName="tx1" presStyleLbl="revTx" presStyleIdx="1" presStyleCnt="4"/>
      <dgm:spPr/>
    </dgm:pt>
    <dgm:pt modelId="{DF13A78D-A2C2-48CA-BD7F-06CB710CAFAB}" type="pres">
      <dgm:prSet presAssocID="{D7892288-CD48-4D43-834D-76EC2CAFA862}" presName="vert1" presStyleCnt="0"/>
      <dgm:spPr/>
    </dgm:pt>
    <dgm:pt modelId="{7CC17080-5873-4078-9922-4D47C7979A61}" type="pres">
      <dgm:prSet presAssocID="{0DC64035-C383-4C5B-A52E-8B100E3EEEF3}" presName="thickLine" presStyleLbl="alignNode1" presStyleIdx="2" presStyleCnt="4"/>
      <dgm:spPr/>
    </dgm:pt>
    <dgm:pt modelId="{49D2A5C1-1E66-45CE-AB27-B8918B6B11FA}" type="pres">
      <dgm:prSet presAssocID="{0DC64035-C383-4C5B-A52E-8B100E3EEEF3}" presName="horz1" presStyleCnt="0"/>
      <dgm:spPr/>
    </dgm:pt>
    <dgm:pt modelId="{56493023-4B49-438C-A010-DF69D1DF0AB1}" type="pres">
      <dgm:prSet presAssocID="{0DC64035-C383-4C5B-A52E-8B100E3EEEF3}" presName="tx1" presStyleLbl="revTx" presStyleIdx="2" presStyleCnt="4"/>
      <dgm:spPr/>
    </dgm:pt>
    <dgm:pt modelId="{686E70FB-ECCF-4155-B3C5-27B32C3CBEFB}" type="pres">
      <dgm:prSet presAssocID="{0DC64035-C383-4C5B-A52E-8B100E3EEEF3}" presName="vert1" presStyleCnt="0"/>
      <dgm:spPr/>
    </dgm:pt>
    <dgm:pt modelId="{228805EE-53E2-41E4-B4BF-D5D66164ACA3}" type="pres">
      <dgm:prSet presAssocID="{1AAF9ED8-EB5D-4820-8F40-B414B45C90EA}" presName="thickLine" presStyleLbl="alignNode1" presStyleIdx="3" presStyleCnt="4"/>
      <dgm:spPr/>
    </dgm:pt>
    <dgm:pt modelId="{84ECE284-50F3-4291-A6B0-27E2E316BE5E}" type="pres">
      <dgm:prSet presAssocID="{1AAF9ED8-EB5D-4820-8F40-B414B45C90EA}" presName="horz1" presStyleCnt="0"/>
      <dgm:spPr/>
    </dgm:pt>
    <dgm:pt modelId="{8F40EC5E-D9EA-417C-9BD6-1C461B0ECBAC}" type="pres">
      <dgm:prSet presAssocID="{1AAF9ED8-EB5D-4820-8F40-B414B45C90EA}" presName="tx1" presStyleLbl="revTx" presStyleIdx="3" presStyleCnt="4"/>
      <dgm:spPr/>
    </dgm:pt>
    <dgm:pt modelId="{E9ADDDA8-7627-4012-A042-37BB4036679F}" type="pres">
      <dgm:prSet presAssocID="{1AAF9ED8-EB5D-4820-8F40-B414B45C90EA}" presName="vert1" presStyleCnt="0"/>
      <dgm:spPr/>
    </dgm:pt>
  </dgm:ptLst>
  <dgm:cxnLst>
    <dgm:cxn modelId="{9C36CA0C-F5B7-4BD5-80A0-1105642FE11A}" srcId="{600B42E3-BCB8-4BA5-A686-A7D46AA22FBA}" destId="{1AAF9ED8-EB5D-4820-8F40-B414B45C90EA}" srcOrd="3" destOrd="0" parTransId="{38FB6C30-D733-4A39-A6EF-C95080F0C646}" sibTransId="{DB408EA0-E7AC-44C1-A031-D5F036B049BD}"/>
    <dgm:cxn modelId="{35227531-D61B-45D1-90E4-F21C16862CDD}" srcId="{600B42E3-BCB8-4BA5-A686-A7D46AA22FBA}" destId="{0DC64035-C383-4C5B-A52E-8B100E3EEEF3}" srcOrd="2" destOrd="0" parTransId="{6AA5C420-9B26-4195-A929-730F125A6D36}" sibTransId="{64D72640-B2DF-4735-81A0-B277A38955B8}"/>
    <dgm:cxn modelId="{B3F04E3C-4AC9-48B0-8385-899345509395}" srcId="{600B42E3-BCB8-4BA5-A686-A7D46AA22FBA}" destId="{D7892288-CD48-4D43-834D-76EC2CAFA862}" srcOrd="1" destOrd="0" parTransId="{13DCC4DF-BD03-43A2-8B1D-D0874A9A8888}" sibTransId="{EC8D4F74-9D38-4BC6-BC28-A1391392941C}"/>
    <dgm:cxn modelId="{7E69D83D-6A93-42CE-98D4-857C5E631A83}" type="presOf" srcId="{D7892288-CD48-4D43-834D-76EC2CAFA862}" destId="{D4580477-54A3-4B6D-A4CE-EC4CB80423C0}" srcOrd="0" destOrd="0" presId="urn:microsoft.com/office/officeart/2008/layout/LinedList"/>
    <dgm:cxn modelId="{B1044C40-14C9-4E9E-B931-048CD1C4BCB6}" type="presOf" srcId="{600B42E3-BCB8-4BA5-A686-A7D46AA22FBA}" destId="{E9227AB5-78F5-4DB6-ACE1-07BBBE7EDBD4}" srcOrd="0" destOrd="0" presId="urn:microsoft.com/office/officeart/2008/layout/LinedList"/>
    <dgm:cxn modelId="{3F139EA4-0265-4681-95B8-573F27459703}" type="presOf" srcId="{E10CCDD9-8A49-4ECC-A8CD-2147F2DD0E69}" destId="{7D77DD12-ECE4-4790-87EF-A47E112BD0F6}" srcOrd="0" destOrd="0" presId="urn:microsoft.com/office/officeart/2008/layout/LinedList"/>
    <dgm:cxn modelId="{905E78CD-341D-4B43-9884-32BBFA0A3269}" type="presOf" srcId="{0DC64035-C383-4C5B-A52E-8B100E3EEEF3}" destId="{56493023-4B49-438C-A010-DF69D1DF0AB1}" srcOrd="0" destOrd="0" presId="urn:microsoft.com/office/officeart/2008/layout/LinedList"/>
    <dgm:cxn modelId="{0B1A14D8-1B70-49AD-A2E7-43CD41D0333B}" type="presOf" srcId="{1AAF9ED8-EB5D-4820-8F40-B414B45C90EA}" destId="{8F40EC5E-D9EA-417C-9BD6-1C461B0ECBAC}" srcOrd="0" destOrd="0" presId="urn:microsoft.com/office/officeart/2008/layout/LinedList"/>
    <dgm:cxn modelId="{AA3FD4ED-B9D9-4DD7-AB54-301F2943BC83}" srcId="{600B42E3-BCB8-4BA5-A686-A7D46AA22FBA}" destId="{E10CCDD9-8A49-4ECC-A8CD-2147F2DD0E69}" srcOrd="0" destOrd="0" parTransId="{D4309754-6E20-48C1-A330-A1B9E6CF6A40}" sibTransId="{D57F7D11-22F6-40EE-A96D-C970174F68C4}"/>
    <dgm:cxn modelId="{528AF108-1A82-45E1-B0E6-843761316BFD}" type="presParOf" srcId="{E9227AB5-78F5-4DB6-ACE1-07BBBE7EDBD4}" destId="{BEA9402A-5765-446B-BA90-6B0273A98433}" srcOrd="0" destOrd="0" presId="urn:microsoft.com/office/officeart/2008/layout/LinedList"/>
    <dgm:cxn modelId="{1D8F1C8A-87E6-42AD-BB95-F0DA154B03BE}" type="presParOf" srcId="{E9227AB5-78F5-4DB6-ACE1-07BBBE7EDBD4}" destId="{E8EE543E-98CA-4A2B-A440-7B69FDB91460}" srcOrd="1" destOrd="0" presId="urn:microsoft.com/office/officeart/2008/layout/LinedList"/>
    <dgm:cxn modelId="{308857D5-EE81-4467-9F63-B3FC5A11BE74}" type="presParOf" srcId="{E8EE543E-98CA-4A2B-A440-7B69FDB91460}" destId="{7D77DD12-ECE4-4790-87EF-A47E112BD0F6}" srcOrd="0" destOrd="0" presId="urn:microsoft.com/office/officeart/2008/layout/LinedList"/>
    <dgm:cxn modelId="{C33FA0E9-1DFA-4A02-B75C-705F537A6CD8}" type="presParOf" srcId="{E8EE543E-98CA-4A2B-A440-7B69FDB91460}" destId="{2C50EB07-76D7-4284-AABC-0BABA5A849D7}" srcOrd="1" destOrd="0" presId="urn:microsoft.com/office/officeart/2008/layout/LinedList"/>
    <dgm:cxn modelId="{48E93923-4D73-4D75-A5A4-939AFA2EA3CE}" type="presParOf" srcId="{E9227AB5-78F5-4DB6-ACE1-07BBBE7EDBD4}" destId="{DA6BF16E-AAB4-4936-A618-2DEEB78659A0}" srcOrd="2" destOrd="0" presId="urn:microsoft.com/office/officeart/2008/layout/LinedList"/>
    <dgm:cxn modelId="{AA7A557D-EBA6-4284-AAC9-50DEF0CC2C5E}" type="presParOf" srcId="{E9227AB5-78F5-4DB6-ACE1-07BBBE7EDBD4}" destId="{D5A46E6E-83C4-4074-A1F5-F93D806BAE9E}" srcOrd="3" destOrd="0" presId="urn:microsoft.com/office/officeart/2008/layout/LinedList"/>
    <dgm:cxn modelId="{5207BA14-8F28-41F1-BACD-7552CF4E9CFF}" type="presParOf" srcId="{D5A46E6E-83C4-4074-A1F5-F93D806BAE9E}" destId="{D4580477-54A3-4B6D-A4CE-EC4CB80423C0}" srcOrd="0" destOrd="0" presId="urn:microsoft.com/office/officeart/2008/layout/LinedList"/>
    <dgm:cxn modelId="{69160B6E-9304-49F0-B378-1A0F0EAAF0F6}" type="presParOf" srcId="{D5A46E6E-83C4-4074-A1F5-F93D806BAE9E}" destId="{DF13A78D-A2C2-48CA-BD7F-06CB710CAFAB}" srcOrd="1" destOrd="0" presId="urn:microsoft.com/office/officeart/2008/layout/LinedList"/>
    <dgm:cxn modelId="{F814178F-2BF7-4498-ACF3-B20E39063946}" type="presParOf" srcId="{E9227AB5-78F5-4DB6-ACE1-07BBBE7EDBD4}" destId="{7CC17080-5873-4078-9922-4D47C7979A61}" srcOrd="4" destOrd="0" presId="urn:microsoft.com/office/officeart/2008/layout/LinedList"/>
    <dgm:cxn modelId="{44CB5DFB-2968-4E18-8DF8-63C9790712BD}" type="presParOf" srcId="{E9227AB5-78F5-4DB6-ACE1-07BBBE7EDBD4}" destId="{49D2A5C1-1E66-45CE-AB27-B8918B6B11FA}" srcOrd="5" destOrd="0" presId="urn:microsoft.com/office/officeart/2008/layout/LinedList"/>
    <dgm:cxn modelId="{E2DFF076-F7A1-42B0-BFFD-CB3FA5EEB8AD}" type="presParOf" srcId="{49D2A5C1-1E66-45CE-AB27-B8918B6B11FA}" destId="{56493023-4B49-438C-A010-DF69D1DF0AB1}" srcOrd="0" destOrd="0" presId="urn:microsoft.com/office/officeart/2008/layout/LinedList"/>
    <dgm:cxn modelId="{57200433-9C5F-46F0-AA1A-4D05D9968E21}" type="presParOf" srcId="{49D2A5C1-1E66-45CE-AB27-B8918B6B11FA}" destId="{686E70FB-ECCF-4155-B3C5-27B32C3CBEFB}" srcOrd="1" destOrd="0" presId="urn:microsoft.com/office/officeart/2008/layout/LinedList"/>
    <dgm:cxn modelId="{A5FC7249-D09C-4B5B-9453-D3DF31DE6C35}" type="presParOf" srcId="{E9227AB5-78F5-4DB6-ACE1-07BBBE7EDBD4}" destId="{228805EE-53E2-41E4-B4BF-D5D66164ACA3}" srcOrd="6" destOrd="0" presId="urn:microsoft.com/office/officeart/2008/layout/LinedList"/>
    <dgm:cxn modelId="{B241CF0A-B1E5-4F28-9381-C1DC18124DBA}" type="presParOf" srcId="{E9227AB5-78F5-4DB6-ACE1-07BBBE7EDBD4}" destId="{84ECE284-50F3-4291-A6B0-27E2E316BE5E}" srcOrd="7" destOrd="0" presId="urn:microsoft.com/office/officeart/2008/layout/LinedList"/>
    <dgm:cxn modelId="{230997CD-48CA-4DC0-99BD-95E7D1543DED}" type="presParOf" srcId="{84ECE284-50F3-4291-A6B0-27E2E316BE5E}" destId="{8F40EC5E-D9EA-417C-9BD6-1C461B0ECBAC}" srcOrd="0" destOrd="0" presId="urn:microsoft.com/office/officeart/2008/layout/LinedList"/>
    <dgm:cxn modelId="{573FFEC0-2AE0-4C86-83AE-6468D5E84E3A}" type="presParOf" srcId="{84ECE284-50F3-4291-A6B0-27E2E316BE5E}" destId="{E9ADDDA8-7627-4012-A042-37BB4036679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9F5C247-4954-4CDE-B1CF-36BA1770493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7DBCEAF-610D-4AF1-B5F8-B850FC647CC9}">
      <dgm:prSet/>
      <dgm:spPr/>
      <dgm:t>
        <a:bodyPr/>
        <a:lstStyle/>
        <a:p>
          <a:pPr rtl="1"/>
          <a:r>
            <a:rPr lang="he-IL"/>
            <a:t>מצב חירום</a:t>
          </a:r>
          <a:endParaRPr lang="en-US"/>
        </a:p>
      </dgm:t>
    </dgm:pt>
    <dgm:pt modelId="{8A84C46B-48CB-4061-9885-3D828D9B4EAD}" type="parTrans" cxnId="{4E5E3D8C-3A3E-44A4-8EDE-8E043FC0DE42}">
      <dgm:prSet/>
      <dgm:spPr/>
      <dgm:t>
        <a:bodyPr/>
        <a:lstStyle/>
        <a:p>
          <a:endParaRPr lang="en-US"/>
        </a:p>
      </dgm:t>
    </dgm:pt>
    <dgm:pt modelId="{81AB1311-C1AE-432B-BA30-43F10D5D6E3E}" type="sibTrans" cxnId="{4E5E3D8C-3A3E-44A4-8EDE-8E043FC0DE42}">
      <dgm:prSet/>
      <dgm:spPr/>
      <dgm:t>
        <a:bodyPr/>
        <a:lstStyle/>
        <a:p>
          <a:endParaRPr lang="en-US"/>
        </a:p>
      </dgm:t>
    </dgm:pt>
    <dgm:pt modelId="{1A92B1B2-6822-40C0-935E-E99C51000A74}">
      <dgm:prSet/>
      <dgm:spPr/>
      <dgm:t>
        <a:bodyPr/>
        <a:lstStyle/>
        <a:p>
          <a:pPr rtl="1"/>
          <a:r>
            <a:rPr lang="he-IL" dirty="0"/>
            <a:t>היפותירודיזם עמוק בדרך כלל בקשישים משנית להפסקת הטיפול </a:t>
          </a:r>
          <a:endParaRPr lang="en-US" dirty="0"/>
        </a:p>
      </dgm:t>
    </dgm:pt>
    <dgm:pt modelId="{F377CD17-BA4B-4ADA-A503-7DF649438B3E}" type="parTrans" cxnId="{8214DBEE-FC6B-46E9-9E5B-8F6608D3942B}">
      <dgm:prSet/>
      <dgm:spPr/>
      <dgm:t>
        <a:bodyPr/>
        <a:lstStyle/>
        <a:p>
          <a:endParaRPr lang="en-US"/>
        </a:p>
      </dgm:t>
    </dgm:pt>
    <dgm:pt modelId="{E9DB7B83-B88C-47E6-B1C5-109C80D57D9F}" type="sibTrans" cxnId="{8214DBEE-FC6B-46E9-9E5B-8F6608D3942B}">
      <dgm:prSet/>
      <dgm:spPr/>
      <dgm:t>
        <a:bodyPr/>
        <a:lstStyle/>
        <a:p>
          <a:endParaRPr lang="en-US"/>
        </a:p>
      </dgm:t>
    </dgm:pt>
    <dgm:pt modelId="{40B3CD7B-AC40-4474-9039-C0F0B5D9C818}">
      <dgm:prSet/>
      <dgm:spPr/>
      <dgm:t>
        <a:bodyPr/>
        <a:lstStyle/>
        <a:p>
          <a:pPr rtl="1"/>
          <a:r>
            <a:rPr lang="he-IL" dirty="0"/>
            <a:t>מאוד בצקתיים </a:t>
          </a:r>
          <a:endParaRPr lang="en-US" dirty="0"/>
        </a:p>
      </dgm:t>
    </dgm:pt>
    <dgm:pt modelId="{0DCC360D-C301-4CE3-80D2-CA3429B8AF92}" type="parTrans" cxnId="{B989E6A5-B4DA-4307-92A5-FF16D4DCFD93}">
      <dgm:prSet/>
      <dgm:spPr/>
      <dgm:t>
        <a:bodyPr/>
        <a:lstStyle/>
        <a:p>
          <a:endParaRPr lang="en-US"/>
        </a:p>
      </dgm:t>
    </dgm:pt>
    <dgm:pt modelId="{1711683C-EB56-462B-A5A2-3B046311AEB7}" type="sibTrans" cxnId="{B989E6A5-B4DA-4307-92A5-FF16D4DCFD93}">
      <dgm:prSet/>
      <dgm:spPr/>
      <dgm:t>
        <a:bodyPr/>
        <a:lstStyle/>
        <a:p>
          <a:endParaRPr lang="en-US"/>
        </a:p>
      </dgm:t>
    </dgm:pt>
    <dgm:pt modelId="{C07FBF0E-86D1-4192-AE90-F72D95BC95BB}">
      <dgm:prSet/>
      <dgm:spPr/>
      <dgm:t>
        <a:bodyPr/>
        <a:lstStyle/>
        <a:p>
          <a:pPr rtl="1"/>
          <a:r>
            <a:rPr lang="he-IL"/>
            <a:t>לחץ דם נמוך ברדיקרדיה היפותרמיה היפונתרמיה בלבול לעיתים קומה</a:t>
          </a:r>
          <a:endParaRPr lang="en-US"/>
        </a:p>
      </dgm:t>
    </dgm:pt>
    <dgm:pt modelId="{60FDE363-64A0-4D3A-BAC6-95171208067D}" type="parTrans" cxnId="{923334F3-F399-44DF-8CDB-7FEC16233FCE}">
      <dgm:prSet/>
      <dgm:spPr/>
      <dgm:t>
        <a:bodyPr/>
        <a:lstStyle/>
        <a:p>
          <a:endParaRPr lang="en-US"/>
        </a:p>
      </dgm:t>
    </dgm:pt>
    <dgm:pt modelId="{781D79C1-220F-4149-A724-D2B5EECE74C4}" type="sibTrans" cxnId="{923334F3-F399-44DF-8CDB-7FEC16233FCE}">
      <dgm:prSet/>
      <dgm:spPr/>
      <dgm:t>
        <a:bodyPr/>
        <a:lstStyle/>
        <a:p>
          <a:endParaRPr lang="en-US"/>
        </a:p>
      </dgm:t>
    </dgm:pt>
    <dgm:pt modelId="{F6021CD7-0683-482F-BB65-AA4E8519D268}">
      <dgm:prSet/>
      <dgm:spPr/>
      <dgm:t>
        <a:bodyPr/>
        <a:lstStyle/>
        <a:p>
          <a:pPr rtl="1"/>
          <a:r>
            <a:rPr lang="he-IL"/>
            <a:t>טיפול: טירוקסין דרך הווריד בולוס של 500מקג לאחר שיפור דרך הפה , טיפול תומך, הידרוקורטזיון דרך הווריד</a:t>
          </a:r>
          <a:endParaRPr lang="en-US"/>
        </a:p>
      </dgm:t>
    </dgm:pt>
    <dgm:pt modelId="{90FB6C91-ABC7-48C2-BA16-7385D2495870}" type="parTrans" cxnId="{2B604744-4857-4014-B500-AF2A99FD66C0}">
      <dgm:prSet/>
      <dgm:spPr/>
      <dgm:t>
        <a:bodyPr/>
        <a:lstStyle/>
        <a:p>
          <a:endParaRPr lang="en-US"/>
        </a:p>
      </dgm:t>
    </dgm:pt>
    <dgm:pt modelId="{EF55C10B-0AB5-4F93-B332-A4763FA859B1}" type="sibTrans" cxnId="{2B604744-4857-4014-B500-AF2A99FD66C0}">
      <dgm:prSet/>
      <dgm:spPr/>
      <dgm:t>
        <a:bodyPr/>
        <a:lstStyle/>
        <a:p>
          <a:endParaRPr lang="en-US"/>
        </a:p>
      </dgm:t>
    </dgm:pt>
    <dgm:pt modelId="{8A6A5391-A9D1-4FDB-AD0A-2AAA33EEA0FA}" type="pres">
      <dgm:prSet presAssocID="{B9F5C247-4954-4CDE-B1CF-36BA17704937}" presName="linear" presStyleCnt="0">
        <dgm:presLayoutVars>
          <dgm:animLvl val="lvl"/>
          <dgm:resizeHandles val="exact"/>
        </dgm:presLayoutVars>
      </dgm:prSet>
      <dgm:spPr/>
    </dgm:pt>
    <dgm:pt modelId="{7BEB0F0F-5E0F-432C-AA46-F8946145B39B}" type="pres">
      <dgm:prSet presAssocID="{67DBCEAF-610D-4AF1-B5F8-B850FC647CC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44878FA-153F-4CAF-A887-596614DF5027}" type="pres">
      <dgm:prSet presAssocID="{81AB1311-C1AE-432B-BA30-43F10D5D6E3E}" presName="spacer" presStyleCnt="0"/>
      <dgm:spPr/>
    </dgm:pt>
    <dgm:pt modelId="{AB8C919F-B398-4E25-8888-F1432DBCBAD5}" type="pres">
      <dgm:prSet presAssocID="{1A92B1B2-6822-40C0-935E-E99C51000A7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FB9D610-2A96-4E03-873D-79D6028AB410}" type="pres">
      <dgm:prSet presAssocID="{E9DB7B83-B88C-47E6-B1C5-109C80D57D9F}" presName="spacer" presStyleCnt="0"/>
      <dgm:spPr/>
    </dgm:pt>
    <dgm:pt modelId="{B85DF202-984F-445B-97E4-EEC5FB04AD1D}" type="pres">
      <dgm:prSet presAssocID="{40B3CD7B-AC40-4474-9039-C0F0B5D9C81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9E71058-DC1D-4CB1-9FA2-43B4CBDBC3B8}" type="pres">
      <dgm:prSet presAssocID="{1711683C-EB56-462B-A5A2-3B046311AEB7}" presName="spacer" presStyleCnt="0"/>
      <dgm:spPr/>
    </dgm:pt>
    <dgm:pt modelId="{B996F6BA-DE35-42F9-A429-8FD4BD7FB8B9}" type="pres">
      <dgm:prSet presAssocID="{C07FBF0E-86D1-4192-AE90-F72D95BC95B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B52BB24-82D9-4DE4-B272-AC65BAA132DF}" type="pres">
      <dgm:prSet presAssocID="{781D79C1-220F-4149-A724-D2B5EECE74C4}" presName="spacer" presStyleCnt="0"/>
      <dgm:spPr/>
    </dgm:pt>
    <dgm:pt modelId="{17D28072-E0C6-48AF-8F44-3DD767216F05}" type="pres">
      <dgm:prSet presAssocID="{F6021CD7-0683-482F-BB65-AA4E8519D26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2201811-44A8-45A0-A5C7-1828DE280B8C}" type="presOf" srcId="{F6021CD7-0683-482F-BB65-AA4E8519D268}" destId="{17D28072-E0C6-48AF-8F44-3DD767216F05}" srcOrd="0" destOrd="0" presId="urn:microsoft.com/office/officeart/2005/8/layout/vList2"/>
    <dgm:cxn modelId="{8CD67B15-BC0C-4FD3-A95D-9D450A469360}" type="presOf" srcId="{67DBCEAF-610D-4AF1-B5F8-B850FC647CC9}" destId="{7BEB0F0F-5E0F-432C-AA46-F8946145B39B}" srcOrd="0" destOrd="0" presId="urn:microsoft.com/office/officeart/2005/8/layout/vList2"/>
    <dgm:cxn modelId="{6B3B0131-0F54-4C52-979F-9481FC9BF7A8}" type="presOf" srcId="{C07FBF0E-86D1-4192-AE90-F72D95BC95BB}" destId="{B996F6BA-DE35-42F9-A429-8FD4BD7FB8B9}" srcOrd="0" destOrd="0" presId="urn:microsoft.com/office/officeart/2005/8/layout/vList2"/>
    <dgm:cxn modelId="{02DEDF3F-9567-4080-9C78-106C0066B9B7}" type="presOf" srcId="{1A92B1B2-6822-40C0-935E-E99C51000A74}" destId="{AB8C919F-B398-4E25-8888-F1432DBCBAD5}" srcOrd="0" destOrd="0" presId="urn:microsoft.com/office/officeart/2005/8/layout/vList2"/>
    <dgm:cxn modelId="{2B604744-4857-4014-B500-AF2A99FD66C0}" srcId="{B9F5C247-4954-4CDE-B1CF-36BA17704937}" destId="{F6021CD7-0683-482F-BB65-AA4E8519D268}" srcOrd="4" destOrd="0" parTransId="{90FB6C91-ABC7-48C2-BA16-7385D2495870}" sibTransId="{EF55C10B-0AB5-4F93-B332-A4763FA859B1}"/>
    <dgm:cxn modelId="{333D9F6F-DBBA-4617-BCE0-C7D49B85CA9B}" type="presOf" srcId="{40B3CD7B-AC40-4474-9039-C0F0B5D9C818}" destId="{B85DF202-984F-445B-97E4-EEC5FB04AD1D}" srcOrd="0" destOrd="0" presId="urn:microsoft.com/office/officeart/2005/8/layout/vList2"/>
    <dgm:cxn modelId="{4E5E3D8C-3A3E-44A4-8EDE-8E043FC0DE42}" srcId="{B9F5C247-4954-4CDE-B1CF-36BA17704937}" destId="{67DBCEAF-610D-4AF1-B5F8-B850FC647CC9}" srcOrd="0" destOrd="0" parTransId="{8A84C46B-48CB-4061-9885-3D828D9B4EAD}" sibTransId="{81AB1311-C1AE-432B-BA30-43F10D5D6E3E}"/>
    <dgm:cxn modelId="{B989E6A5-B4DA-4307-92A5-FF16D4DCFD93}" srcId="{B9F5C247-4954-4CDE-B1CF-36BA17704937}" destId="{40B3CD7B-AC40-4474-9039-C0F0B5D9C818}" srcOrd="2" destOrd="0" parTransId="{0DCC360D-C301-4CE3-80D2-CA3429B8AF92}" sibTransId="{1711683C-EB56-462B-A5A2-3B046311AEB7}"/>
    <dgm:cxn modelId="{7714FBE9-0B1A-4F0A-90A1-1BF369CA042D}" type="presOf" srcId="{B9F5C247-4954-4CDE-B1CF-36BA17704937}" destId="{8A6A5391-A9D1-4FDB-AD0A-2AAA33EEA0FA}" srcOrd="0" destOrd="0" presId="urn:microsoft.com/office/officeart/2005/8/layout/vList2"/>
    <dgm:cxn modelId="{8214DBEE-FC6B-46E9-9E5B-8F6608D3942B}" srcId="{B9F5C247-4954-4CDE-B1CF-36BA17704937}" destId="{1A92B1B2-6822-40C0-935E-E99C51000A74}" srcOrd="1" destOrd="0" parTransId="{F377CD17-BA4B-4ADA-A503-7DF649438B3E}" sibTransId="{E9DB7B83-B88C-47E6-B1C5-109C80D57D9F}"/>
    <dgm:cxn modelId="{923334F3-F399-44DF-8CDB-7FEC16233FCE}" srcId="{B9F5C247-4954-4CDE-B1CF-36BA17704937}" destId="{C07FBF0E-86D1-4192-AE90-F72D95BC95BB}" srcOrd="3" destOrd="0" parTransId="{60FDE363-64A0-4D3A-BAC6-95171208067D}" sibTransId="{781D79C1-220F-4149-A724-D2B5EECE74C4}"/>
    <dgm:cxn modelId="{552740D0-722D-48BF-A0C6-7CAD83CA7EC7}" type="presParOf" srcId="{8A6A5391-A9D1-4FDB-AD0A-2AAA33EEA0FA}" destId="{7BEB0F0F-5E0F-432C-AA46-F8946145B39B}" srcOrd="0" destOrd="0" presId="urn:microsoft.com/office/officeart/2005/8/layout/vList2"/>
    <dgm:cxn modelId="{FE27F535-4436-4AA2-8E2D-91F8BA11F832}" type="presParOf" srcId="{8A6A5391-A9D1-4FDB-AD0A-2AAA33EEA0FA}" destId="{444878FA-153F-4CAF-A887-596614DF5027}" srcOrd="1" destOrd="0" presId="urn:microsoft.com/office/officeart/2005/8/layout/vList2"/>
    <dgm:cxn modelId="{19C3334F-8B60-4DF2-9F51-7C408CAF0485}" type="presParOf" srcId="{8A6A5391-A9D1-4FDB-AD0A-2AAA33EEA0FA}" destId="{AB8C919F-B398-4E25-8888-F1432DBCBAD5}" srcOrd="2" destOrd="0" presId="urn:microsoft.com/office/officeart/2005/8/layout/vList2"/>
    <dgm:cxn modelId="{1AA2A23A-D45E-4649-A880-9E5C04A6CE49}" type="presParOf" srcId="{8A6A5391-A9D1-4FDB-AD0A-2AAA33EEA0FA}" destId="{0FB9D610-2A96-4E03-873D-79D6028AB410}" srcOrd="3" destOrd="0" presId="urn:microsoft.com/office/officeart/2005/8/layout/vList2"/>
    <dgm:cxn modelId="{EEBF4F47-9400-49EC-865E-9F213AF8BE5B}" type="presParOf" srcId="{8A6A5391-A9D1-4FDB-AD0A-2AAA33EEA0FA}" destId="{B85DF202-984F-445B-97E4-EEC5FB04AD1D}" srcOrd="4" destOrd="0" presId="urn:microsoft.com/office/officeart/2005/8/layout/vList2"/>
    <dgm:cxn modelId="{047E72F7-5683-4DC5-83D5-D367DABAA4C5}" type="presParOf" srcId="{8A6A5391-A9D1-4FDB-AD0A-2AAA33EEA0FA}" destId="{89E71058-DC1D-4CB1-9FA2-43B4CBDBC3B8}" srcOrd="5" destOrd="0" presId="urn:microsoft.com/office/officeart/2005/8/layout/vList2"/>
    <dgm:cxn modelId="{3F23D62F-E152-46BB-9597-B3E5B0CA40E4}" type="presParOf" srcId="{8A6A5391-A9D1-4FDB-AD0A-2AAA33EEA0FA}" destId="{B996F6BA-DE35-42F9-A429-8FD4BD7FB8B9}" srcOrd="6" destOrd="0" presId="urn:microsoft.com/office/officeart/2005/8/layout/vList2"/>
    <dgm:cxn modelId="{0614E354-A6E3-4723-8F91-AFF4B7EDABAC}" type="presParOf" srcId="{8A6A5391-A9D1-4FDB-AD0A-2AAA33EEA0FA}" destId="{AB52BB24-82D9-4DE4-B272-AC65BAA132DF}" srcOrd="7" destOrd="0" presId="urn:microsoft.com/office/officeart/2005/8/layout/vList2"/>
    <dgm:cxn modelId="{19A92AEB-0752-401A-9736-1BC0F5CBE632}" type="presParOf" srcId="{8A6A5391-A9D1-4FDB-AD0A-2AAA33EEA0FA}" destId="{17D28072-E0C6-48AF-8F44-3DD767216F0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B4AD925-D70C-46A8-963F-71E352AAAB3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26CB5C5-A3D3-41F7-BE8F-0E489713940D}">
      <dgm:prSet/>
      <dgm:spPr/>
      <dgm:t>
        <a:bodyPr/>
        <a:lstStyle/>
        <a:p>
          <a:pPr algn="ctr" rtl="1"/>
          <a:r>
            <a:rPr lang="he-IL" dirty="0"/>
            <a:t>היפותירודיזם משני ושלישוני  </a:t>
          </a:r>
          <a:r>
            <a:rPr lang="en-US" dirty="0"/>
            <a:t>TSH</a:t>
          </a:r>
          <a:r>
            <a:rPr lang="he-IL" dirty="0"/>
            <a:t> נמוך וגם </a:t>
          </a:r>
          <a:r>
            <a:rPr lang="en-US" dirty="0"/>
            <a:t>FT3 FT4</a:t>
          </a:r>
          <a:r>
            <a:rPr lang="he-IL" dirty="0"/>
            <a:t> נמוכים (באותו כיוון)</a:t>
          </a:r>
          <a:endParaRPr lang="en-US" dirty="0"/>
        </a:p>
      </dgm:t>
    </dgm:pt>
    <dgm:pt modelId="{69473D42-21FE-4BF1-A19A-133774D3FCC6}" type="parTrans" cxnId="{1AEF42D1-9715-45D8-837E-B28E9C956107}">
      <dgm:prSet/>
      <dgm:spPr/>
      <dgm:t>
        <a:bodyPr/>
        <a:lstStyle/>
        <a:p>
          <a:endParaRPr lang="en-US"/>
        </a:p>
      </dgm:t>
    </dgm:pt>
    <dgm:pt modelId="{66DDDF83-7B18-4788-9F2D-B0F2200A336D}" type="sibTrans" cxnId="{1AEF42D1-9715-45D8-837E-B28E9C956107}">
      <dgm:prSet/>
      <dgm:spPr/>
      <dgm:t>
        <a:bodyPr/>
        <a:lstStyle/>
        <a:p>
          <a:endParaRPr lang="en-US"/>
        </a:p>
      </dgm:t>
    </dgm:pt>
    <dgm:pt modelId="{B89FDD29-1997-410B-B608-63AABE9F7CBB}">
      <dgm:prSet/>
      <dgm:spPr/>
      <dgm:t>
        <a:bodyPr/>
        <a:lstStyle/>
        <a:p>
          <a:pPr algn="ctr" rtl="1"/>
          <a:r>
            <a:rPr lang="he-IL"/>
            <a:t>פגיעה בהיפופיזה או בהיפותלמוס </a:t>
          </a:r>
          <a:endParaRPr lang="en-US"/>
        </a:p>
      </dgm:t>
    </dgm:pt>
    <dgm:pt modelId="{AE5F6D0C-EE2D-425E-AA3F-7DE7BAC84FCC}" type="parTrans" cxnId="{285EE5A0-81DB-4BFB-8F0D-7A63AAD59D95}">
      <dgm:prSet/>
      <dgm:spPr/>
      <dgm:t>
        <a:bodyPr/>
        <a:lstStyle/>
        <a:p>
          <a:endParaRPr lang="en-US"/>
        </a:p>
      </dgm:t>
    </dgm:pt>
    <dgm:pt modelId="{C3124AC1-AA11-423A-BB95-CB08F944254E}" type="sibTrans" cxnId="{285EE5A0-81DB-4BFB-8F0D-7A63AAD59D95}">
      <dgm:prSet/>
      <dgm:spPr/>
      <dgm:t>
        <a:bodyPr/>
        <a:lstStyle/>
        <a:p>
          <a:endParaRPr lang="en-US"/>
        </a:p>
      </dgm:t>
    </dgm:pt>
    <dgm:pt modelId="{55DE3EDC-A4F7-4039-A3F9-5EA3F916D688}">
      <dgm:prSet/>
      <dgm:spPr/>
      <dgm:t>
        <a:bodyPr/>
        <a:lstStyle/>
        <a:p>
          <a:pPr algn="ctr" rtl="1"/>
          <a:r>
            <a:rPr lang="he-IL"/>
            <a:t>תסמינים דומים </a:t>
          </a:r>
          <a:endParaRPr lang="en-US"/>
        </a:p>
      </dgm:t>
    </dgm:pt>
    <dgm:pt modelId="{96AB71F9-632A-4382-843B-2EDA7BABF7CF}" type="parTrans" cxnId="{AABBDAAD-54F1-41F8-A935-E1FA0ED43483}">
      <dgm:prSet/>
      <dgm:spPr/>
      <dgm:t>
        <a:bodyPr/>
        <a:lstStyle/>
        <a:p>
          <a:endParaRPr lang="en-US"/>
        </a:p>
      </dgm:t>
    </dgm:pt>
    <dgm:pt modelId="{C82CBEE2-21E4-402D-8CD1-EB17A3EDED3A}" type="sibTrans" cxnId="{AABBDAAD-54F1-41F8-A935-E1FA0ED43483}">
      <dgm:prSet/>
      <dgm:spPr/>
      <dgm:t>
        <a:bodyPr/>
        <a:lstStyle/>
        <a:p>
          <a:endParaRPr lang="en-US"/>
        </a:p>
      </dgm:t>
    </dgm:pt>
    <dgm:pt modelId="{8D3775F9-B276-40FD-8138-FB729F6474B0}">
      <dgm:prSet/>
      <dgm:spPr/>
      <dgm:t>
        <a:bodyPr/>
        <a:lstStyle/>
        <a:p>
          <a:pPr algn="ctr" rtl="1"/>
          <a:r>
            <a:rPr lang="he-IL"/>
            <a:t>אותו טיפול </a:t>
          </a:r>
          <a:endParaRPr lang="en-US"/>
        </a:p>
      </dgm:t>
    </dgm:pt>
    <dgm:pt modelId="{14473084-01A1-442B-A77A-AD5A08C62766}" type="parTrans" cxnId="{0350B704-DBDB-44C5-AC3C-159610188E23}">
      <dgm:prSet/>
      <dgm:spPr/>
      <dgm:t>
        <a:bodyPr/>
        <a:lstStyle/>
        <a:p>
          <a:endParaRPr lang="en-US"/>
        </a:p>
      </dgm:t>
    </dgm:pt>
    <dgm:pt modelId="{699FE106-DECF-4E0B-8814-6DE8F5072DAF}" type="sibTrans" cxnId="{0350B704-DBDB-44C5-AC3C-159610188E23}">
      <dgm:prSet/>
      <dgm:spPr/>
      <dgm:t>
        <a:bodyPr/>
        <a:lstStyle/>
        <a:p>
          <a:endParaRPr lang="en-US"/>
        </a:p>
      </dgm:t>
    </dgm:pt>
    <dgm:pt modelId="{0D9AF47D-50E4-4D46-813A-2760DA8E0D31}">
      <dgm:prSet/>
      <dgm:spPr/>
      <dgm:t>
        <a:bodyPr/>
        <a:lstStyle/>
        <a:p>
          <a:pPr algn="ctr" rtl="1"/>
          <a:r>
            <a:rPr lang="he-IL"/>
            <a:t>מעקב אחרי </a:t>
          </a:r>
          <a:r>
            <a:rPr lang="en-US"/>
            <a:t>FT4</a:t>
          </a:r>
          <a:r>
            <a:rPr lang="he-IL"/>
            <a:t> לשמור אותו באמצע הנורמה</a:t>
          </a:r>
          <a:endParaRPr lang="en-US"/>
        </a:p>
      </dgm:t>
    </dgm:pt>
    <dgm:pt modelId="{02F8EEB6-3C87-4FBC-A6AC-630FF2C71DBA}" type="parTrans" cxnId="{7EC350CC-C443-45C7-A979-003569C2B34E}">
      <dgm:prSet/>
      <dgm:spPr/>
      <dgm:t>
        <a:bodyPr/>
        <a:lstStyle/>
        <a:p>
          <a:endParaRPr lang="en-US"/>
        </a:p>
      </dgm:t>
    </dgm:pt>
    <dgm:pt modelId="{073D92B3-D572-4B20-9B63-95784CE6EC91}" type="sibTrans" cxnId="{7EC350CC-C443-45C7-A979-003569C2B34E}">
      <dgm:prSet/>
      <dgm:spPr/>
      <dgm:t>
        <a:bodyPr/>
        <a:lstStyle/>
        <a:p>
          <a:endParaRPr lang="en-US"/>
        </a:p>
      </dgm:t>
    </dgm:pt>
    <dgm:pt modelId="{4ADFA344-8C10-429D-B6AC-4DB0E4DCD73E}" type="pres">
      <dgm:prSet presAssocID="{9B4AD925-D70C-46A8-963F-71E352AAAB3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2E6736A-9F59-4ED3-86C2-86173DF36DBA}" type="pres">
      <dgm:prSet presAssocID="{326CB5C5-A3D3-41F7-BE8F-0E489713940D}" presName="hierRoot1" presStyleCnt="0"/>
      <dgm:spPr/>
    </dgm:pt>
    <dgm:pt modelId="{5AF214EE-9ED5-4B29-B8A9-53D4CEF4EFF7}" type="pres">
      <dgm:prSet presAssocID="{326CB5C5-A3D3-41F7-BE8F-0E489713940D}" presName="composite" presStyleCnt="0"/>
      <dgm:spPr/>
    </dgm:pt>
    <dgm:pt modelId="{D89613BC-1B2C-4743-A1E2-91C44196E40F}" type="pres">
      <dgm:prSet presAssocID="{326CB5C5-A3D3-41F7-BE8F-0E489713940D}" presName="background" presStyleLbl="node0" presStyleIdx="0" presStyleCnt="5"/>
      <dgm:spPr/>
    </dgm:pt>
    <dgm:pt modelId="{41D7650F-AEFB-40CD-B19B-456938F08784}" type="pres">
      <dgm:prSet presAssocID="{326CB5C5-A3D3-41F7-BE8F-0E489713940D}" presName="text" presStyleLbl="fgAcc0" presStyleIdx="0" presStyleCnt="5">
        <dgm:presLayoutVars>
          <dgm:chPref val="3"/>
        </dgm:presLayoutVars>
      </dgm:prSet>
      <dgm:spPr/>
    </dgm:pt>
    <dgm:pt modelId="{70E47C4F-6697-46C9-B43C-202C0A28C148}" type="pres">
      <dgm:prSet presAssocID="{326CB5C5-A3D3-41F7-BE8F-0E489713940D}" presName="hierChild2" presStyleCnt="0"/>
      <dgm:spPr/>
    </dgm:pt>
    <dgm:pt modelId="{2E25E6FB-06C2-45AB-B4E3-41DB051A916B}" type="pres">
      <dgm:prSet presAssocID="{B89FDD29-1997-410B-B608-63AABE9F7CBB}" presName="hierRoot1" presStyleCnt="0"/>
      <dgm:spPr/>
    </dgm:pt>
    <dgm:pt modelId="{0AA61521-862D-4452-A13F-D73B073FF2EE}" type="pres">
      <dgm:prSet presAssocID="{B89FDD29-1997-410B-B608-63AABE9F7CBB}" presName="composite" presStyleCnt="0"/>
      <dgm:spPr/>
    </dgm:pt>
    <dgm:pt modelId="{7D1513DF-1B7B-431C-9389-33431AF26DD3}" type="pres">
      <dgm:prSet presAssocID="{B89FDD29-1997-410B-B608-63AABE9F7CBB}" presName="background" presStyleLbl="node0" presStyleIdx="1" presStyleCnt="5"/>
      <dgm:spPr/>
    </dgm:pt>
    <dgm:pt modelId="{E4481BA0-1093-45EC-9B1A-BB419B28FAB0}" type="pres">
      <dgm:prSet presAssocID="{B89FDD29-1997-410B-B608-63AABE9F7CBB}" presName="text" presStyleLbl="fgAcc0" presStyleIdx="1" presStyleCnt="5">
        <dgm:presLayoutVars>
          <dgm:chPref val="3"/>
        </dgm:presLayoutVars>
      </dgm:prSet>
      <dgm:spPr/>
    </dgm:pt>
    <dgm:pt modelId="{DB3EB2A4-2161-4683-881F-51C8656B29F9}" type="pres">
      <dgm:prSet presAssocID="{B89FDD29-1997-410B-B608-63AABE9F7CBB}" presName="hierChild2" presStyleCnt="0"/>
      <dgm:spPr/>
    </dgm:pt>
    <dgm:pt modelId="{01D3B937-2D86-4B3D-8E3E-9D7B741DCAC3}" type="pres">
      <dgm:prSet presAssocID="{55DE3EDC-A4F7-4039-A3F9-5EA3F916D688}" presName="hierRoot1" presStyleCnt="0"/>
      <dgm:spPr/>
    </dgm:pt>
    <dgm:pt modelId="{F0B3317F-61BE-417B-8024-20ED8B0DEDE0}" type="pres">
      <dgm:prSet presAssocID="{55DE3EDC-A4F7-4039-A3F9-5EA3F916D688}" presName="composite" presStyleCnt="0"/>
      <dgm:spPr/>
    </dgm:pt>
    <dgm:pt modelId="{524C2A6E-CC5D-45ED-BC37-3775A7EB4D9C}" type="pres">
      <dgm:prSet presAssocID="{55DE3EDC-A4F7-4039-A3F9-5EA3F916D688}" presName="background" presStyleLbl="node0" presStyleIdx="2" presStyleCnt="5"/>
      <dgm:spPr/>
    </dgm:pt>
    <dgm:pt modelId="{933ED088-3C5B-45B8-AA8E-5234B95E1BAC}" type="pres">
      <dgm:prSet presAssocID="{55DE3EDC-A4F7-4039-A3F9-5EA3F916D688}" presName="text" presStyleLbl="fgAcc0" presStyleIdx="2" presStyleCnt="5">
        <dgm:presLayoutVars>
          <dgm:chPref val="3"/>
        </dgm:presLayoutVars>
      </dgm:prSet>
      <dgm:spPr/>
    </dgm:pt>
    <dgm:pt modelId="{A58975B0-0909-475D-BA75-7DDBE793F63D}" type="pres">
      <dgm:prSet presAssocID="{55DE3EDC-A4F7-4039-A3F9-5EA3F916D688}" presName="hierChild2" presStyleCnt="0"/>
      <dgm:spPr/>
    </dgm:pt>
    <dgm:pt modelId="{62AFF4E7-751D-4687-AA60-AB9C992A3D33}" type="pres">
      <dgm:prSet presAssocID="{8D3775F9-B276-40FD-8138-FB729F6474B0}" presName="hierRoot1" presStyleCnt="0"/>
      <dgm:spPr/>
    </dgm:pt>
    <dgm:pt modelId="{FE19EDDB-8BFD-40EE-BC54-ABFE9AACE8F7}" type="pres">
      <dgm:prSet presAssocID="{8D3775F9-B276-40FD-8138-FB729F6474B0}" presName="composite" presStyleCnt="0"/>
      <dgm:spPr/>
    </dgm:pt>
    <dgm:pt modelId="{BE50537C-855E-4272-BF5A-6C4055CAFD73}" type="pres">
      <dgm:prSet presAssocID="{8D3775F9-B276-40FD-8138-FB729F6474B0}" presName="background" presStyleLbl="node0" presStyleIdx="3" presStyleCnt="5"/>
      <dgm:spPr/>
    </dgm:pt>
    <dgm:pt modelId="{2D886A14-02DE-46C7-82C7-88468ABE26FC}" type="pres">
      <dgm:prSet presAssocID="{8D3775F9-B276-40FD-8138-FB729F6474B0}" presName="text" presStyleLbl="fgAcc0" presStyleIdx="3" presStyleCnt="5">
        <dgm:presLayoutVars>
          <dgm:chPref val="3"/>
        </dgm:presLayoutVars>
      </dgm:prSet>
      <dgm:spPr/>
    </dgm:pt>
    <dgm:pt modelId="{480D39CA-DBCB-4FB3-A27F-BE4BD96EA8C7}" type="pres">
      <dgm:prSet presAssocID="{8D3775F9-B276-40FD-8138-FB729F6474B0}" presName="hierChild2" presStyleCnt="0"/>
      <dgm:spPr/>
    </dgm:pt>
    <dgm:pt modelId="{6F64E644-3D95-4306-9B27-CE9850E94F7C}" type="pres">
      <dgm:prSet presAssocID="{0D9AF47D-50E4-4D46-813A-2760DA8E0D31}" presName="hierRoot1" presStyleCnt="0"/>
      <dgm:spPr/>
    </dgm:pt>
    <dgm:pt modelId="{27E0E069-CF46-4C2A-8C4E-6B7EB9B4257A}" type="pres">
      <dgm:prSet presAssocID="{0D9AF47D-50E4-4D46-813A-2760DA8E0D31}" presName="composite" presStyleCnt="0"/>
      <dgm:spPr/>
    </dgm:pt>
    <dgm:pt modelId="{7D232863-B62F-459F-B161-72EC13F5C10E}" type="pres">
      <dgm:prSet presAssocID="{0D9AF47D-50E4-4D46-813A-2760DA8E0D31}" presName="background" presStyleLbl="node0" presStyleIdx="4" presStyleCnt="5"/>
      <dgm:spPr/>
    </dgm:pt>
    <dgm:pt modelId="{8826B778-DA8E-409A-8C2C-86E249D4FD52}" type="pres">
      <dgm:prSet presAssocID="{0D9AF47D-50E4-4D46-813A-2760DA8E0D31}" presName="text" presStyleLbl="fgAcc0" presStyleIdx="4" presStyleCnt="5">
        <dgm:presLayoutVars>
          <dgm:chPref val="3"/>
        </dgm:presLayoutVars>
      </dgm:prSet>
      <dgm:spPr/>
    </dgm:pt>
    <dgm:pt modelId="{31C339C3-0CBD-4BBF-8A08-772167107E15}" type="pres">
      <dgm:prSet presAssocID="{0D9AF47D-50E4-4D46-813A-2760DA8E0D31}" presName="hierChild2" presStyleCnt="0"/>
      <dgm:spPr/>
    </dgm:pt>
  </dgm:ptLst>
  <dgm:cxnLst>
    <dgm:cxn modelId="{0350B704-DBDB-44C5-AC3C-159610188E23}" srcId="{9B4AD925-D70C-46A8-963F-71E352AAAB38}" destId="{8D3775F9-B276-40FD-8138-FB729F6474B0}" srcOrd="3" destOrd="0" parTransId="{14473084-01A1-442B-A77A-AD5A08C62766}" sibTransId="{699FE106-DECF-4E0B-8814-6DE8F5072DAF}"/>
    <dgm:cxn modelId="{79599E5F-7342-4B02-963B-48C174BCFF5E}" type="presOf" srcId="{B89FDD29-1997-410B-B608-63AABE9F7CBB}" destId="{E4481BA0-1093-45EC-9B1A-BB419B28FAB0}" srcOrd="0" destOrd="0" presId="urn:microsoft.com/office/officeart/2005/8/layout/hierarchy1"/>
    <dgm:cxn modelId="{A746CC4B-038C-45EC-9780-E7B8F9BC9D5C}" type="presOf" srcId="{55DE3EDC-A4F7-4039-A3F9-5EA3F916D688}" destId="{933ED088-3C5B-45B8-AA8E-5234B95E1BAC}" srcOrd="0" destOrd="0" presId="urn:microsoft.com/office/officeart/2005/8/layout/hierarchy1"/>
    <dgm:cxn modelId="{C8DAA254-E661-404E-A45D-3D6E78ABAD3D}" type="presOf" srcId="{326CB5C5-A3D3-41F7-BE8F-0E489713940D}" destId="{41D7650F-AEFB-40CD-B19B-456938F08784}" srcOrd="0" destOrd="0" presId="urn:microsoft.com/office/officeart/2005/8/layout/hierarchy1"/>
    <dgm:cxn modelId="{285EE5A0-81DB-4BFB-8F0D-7A63AAD59D95}" srcId="{9B4AD925-D70C-46A8-963F-71E352AAAB38}" destId="{B89FDD29-1997-410B-B608-63AABE9F7CBB}" srcOrd="1" destOrd="0" parTransId="{AE5F6D0C-EE2D-425E-AA3F-7DE7BAC84FCC}" sibTransId="{C3124AC1-AA11-423A-BB95-CB08F944254E}"/>
    <dgm:cxn modelId="{AABBDAAD-54F1-41F8-A935-E1FA0ED43483}" srcId="{9B4AD925-D70C-46A8-963F-71E352AAAB38}" destId="{55DE3EDC-A4F7-4039-A3F9-5EA3F916D688}" srcOrd="2" destOrd="0" parTransId="{96AB71F9-632A-4382-843B-2EDA7BABF7CF}" sibTransId="{C82CBEE2-21E4-402D-8CD1-EB17A3EDED3A}"/>
    <dgm:cxn modelId="{7EC350CC-C443-45C7-A979-003569C2B34E}" srcId="{9B4AD925-D70C-46A8-963F-71E352AAAB38}" destId="{0D9AF47D-50E4-4D46-813A-2760DA8E0D31}" srcOrd="4" destOrd="0" parTransId="{02F8EEB6-3C87-4FBC-A6AC-630FF2C71DBA}" sibTransId="{073D92B3-D572-4B20-9B63-95784CE6EC91}"/>
    <dgm:cxn modelId="{1AEF42D1-9715-45D8-837E-B28E9C956107}" srcId="{9B4AD925-D70C-46A8-963F-71E352AAAB38}" destId="{326CB5C5-A3D3-41F7-BE8F-0E489713940D}" srcOrd="0" destOrd="0" parTransId="{69473D42-21FE-4BF1-A19A-133774D3FCC6}" sibTransId="{66DDDF83-7B18-4788-9F2D-B0F2200A336D}"/>
    <dgm:cxn modelId="{19E167D1-E9DD-4B15-88C9-90118A53D173}" type="presOf" srcId="{9B4AD925-D70C-46A8-963F-71E352AAAB38}" destId="{4ADFA344-8C10-429D-B6AC-4DB0E4DCD73E}" srcOrd="0" destOrd="0" presId="urn:microsoft.com/office/officeart/2005/8/layout/hierarchy1"/>
    <dgm:cxn modelId="{C05C25FB-7FD1-4D8A-8DC1-4B1FD43B2DD6}" type="presOf" srcId="{0D9AF47D-50E4-4D46-813A-2760DA8E0D31}" destId="{8826B778-DA8E-409A-8C2C-86E249D4FD52}" srcOrd="0" destOrd="0" presId="urn:microsoft.com/office/officeart/2005/8/layout/hierarchy1"/>
    <dgm:cxn modelId="{83EF54FC-3E2E-4D4A-A8CD-C8A44B5C80B8}" type="presOf" srcId="{8D3775F9-B276-40FD-8138-FB729F6474B0}" destId="{2D886A14-02DE-46C7-82C7-88468ABE26FC}" srcOrd="0" destOrd="0" presId="urn:microsoft.com/office/officeart/2005/8/layout/hierarchy1"/>
    <dgm:cxn modelId="{B5E2324F-47BA-4684-9936-AE06B01B0EED}" type="presParOf" srcId="{4ADFA344-8C10-429D-B6AC-4DB0E4DCD73E}" destId="{52E6736A-9F59-4ED3-86C2-86173DF36DBA}" srcOrd="0" destOrd="0" presId="urn:microsoft.com/office/officeart/2005/8/layout/hierarchy1"/>
    <dgm:cxn modelId="{9C3FAA38-EC20-46B4-AAFF-D4B033A38FE4}" type="presParOf" srcId="{52E6736A-9F59-4ED3-86C2-86173DF36DBA}" destId="{5AF214EE-9ED5-4B29-B8A9-53D4CEF4EFF7}" srcOrd="0" destOrd="0" presId="urn:microsoft.com/office/officeart/2005/8/layout/hierarchy1"/>
    <dgm:cxn modelId="{E45B5081-8524-404D-8C2D-EBCB5EC00B3D}" type="presParOf" srcId="{5AF214EE-9ED5-4B29-B8A9-53D4CEF4EFF7}" destId="{D89613BC-1B2C-4743-A1E2-91C44196E40F}" srcOrd="0" destOrd="0" presId="urn:microsoft.com/office/officeart/2005/8/layout/hierarchy1"/>
    <dgm:cxn modelId="{30764BA7-3A34-48CE-8E9C-B9BFDE98EDFB}" type="presParOf" srcId="{5AF214EE-9ED5-4B29-B8A9-53D4CEF4EFF7}" destId="{41D7650F-AEFB-40CD-B19B-456938F08784}" srcOrd="1" destOrd="0" presId="urn:microsoft.com/office/officeart/2005/8/layout/hierarchy1"/>
    <dgm:cxn modelId="{5AC5C033-7187-4400-BCE7-58D10D159729}" type="presParOf" srcId="{52E6736A-9F59-4ED3-86C2-86173DF36DBA}" destId="{70E47C4F-6697-46C9-B43C-202C0A28C148}" srcOrd="1" destOrd="0" presId="urn:microsoft.com/office/officeart/2005/8/layout/hierarchy1"/>
    <dgm:cxn modelId="{AC2FDE2A-FBF3-43D8-A0E7-48E2733CE033}" type="presParOf" srcId="{4ADFA344-8C10-429D-B6AC-4DB0E4DCD73E}" destId="{2E25E6FB-06C2-45AB-B4E3-41DB051A916B}" srcOrd="1" destOrd="0" presId="urn:microsoft.com/office/officeart/2005/8/layout/hierarchy1"/>
    <dgm:cxn modelId="{103BB0B0-A98F-4ECE-9E5F-B35E12B80BCD}" type="presParOf" srcId="{2E25E6FB-06C2-45AB-B4E3-41DB051A916B}" destId="{0AA61521-862D-4452-A13F-D73B073FF2EE}" srcOrd="0" destOrd="0" presId="urn:microsoft.com/office/officeart/2005/8/layout/hierarchy1"/>
    <dgm:cxn modelId="{6764308E-D01B-4766-85F4-6F32A1961C58}" type="presParOf" srcId="{0AA61521-862D-4452-A13F-D73B073FF2EE}" destId="{7D1513DF-1B7B-431C-9389-33431AF26DD3}" srcOrd="0" destOrd="0" presId="urn:microsoft.com/office/officeart/2005/8/layout/hierarchy1"/>
    <dgm:cxn modelId="{813DD2F0-7EE1-4118-A70A-AE715C46E2DC}" type="presParOf" srcId="{0AA61521-862D-4452-A13F-D73B073FF2EE}" destId="{E4481BA0-1093-45EC-9B1A-BB419B28FAB0}" srcOrd="1" destOrd="0" presId="urn:microsoft.com/office/officeart/2005/8/layout/hierarchy1"/>
    <dgm:cxn modelId="{1EB4B0B0-6E92-478F-BDC4-D0E996B94E17}" type="presParOf" srcId="{2E25E6FB-06C2-45AB-B4E3-41DB051A916B}" destId="{DB3EB2A4-2161-4683-881F-51C8656B29F9}" srcOrd="1" destOrd="0" presId="urn:microsoft.com/office/officeart/2005/8/layout/hierarchy1"/>
    <dgm:cxn modelId="{169264C0-C1B7-42B8-B6D9-8B4804D365F8}" type="presParOf" srcId="{4ADFA344-8C10-429D-B6AC-4DB0E4DCD73E}" destId="{01D3B937-2D86-4B3D-8E3E-9D7B741DCAC3}" srcOrd="2" destOrd="0" presId="urn:microsoft.com/office/officeart/2005/8/layout/hierarchy1"/>
    <dgm:cxn modelId="{3817945D-A276-4C58-888B-BDC8482C9176}" type="presParOf" srcId="{01D3B937-2D86-4B3D-8E3E-9D7B741DCAC3}" destId="{F0B3317F-61BE-417B-8024-20ED8B0DEDE0}" srcOrd="0" destOrd="0" presId="urn:microsoft.com/office/officeart/2005/8/layout/hierarchy1"/>
    <dgm:cxn modelId="{438EE215-D4EA-4CB4-A487-5F6DF654B7A7}" type="presParOf" srcId="{F0B3317F-61BE-417B-8024-20ED8B0DEDE0}" destId="{524C2A6E-CC5D-45ED-BC37-3775A7EB4D9C}" srcOrd="0" destOrd="0" presId="urn:microsoft.com/office/officeart/2005/8/layout/hierarchy1"/>
    <dgm:cxn modelId="{6C86F9B2-1FC7-4319-8E78-C58B36FD185A}" type="presParOf" srcId="{F0B3317F-61BE-417B-8024-20ED8B0DEDE0}" destId="{933ED088-3C5B-45B8-AA8E-5234B95E1BAC}" srcOrd="1" destOrd="0" presId="urn:microsoft.com/office/officeart/2005/8/layout/hierarchy1"/>
    <dgm:cxn modelId="{048CC41C-08A8-46FA-8152-EF395ED1DA9B}" type="presParOf" srcId="{01D3B937-2D86-4B3D-8E3E-9D7B741DCAC3}" destId="{A58975B0-0909-475D-BA75-7DDBE793F63D}" srcOrd="1" destOrd="0" presId="urn:microsoft.com/office/officeart/2005/8/layout/hierarchy1"/>
    <dgm:cxn modelId="{BB2441D9-8F56-48D6-8D04-17097E992B9B}" type="presParOf" srcId="{4ADFA344-8C10-429D-B6AC-4DB0E4DCD73E}" destId="{62AFF4E7-751D-4687-AA60-AB9C992A3D33}" srcOrd="3" destOrd="0" presId="urn:microsoft.com/office/officeart/2005/8/layout/hierarchy1"/>
    <dgm:cxn modelId="{CDFB8A81-3C1E-4BF7-8D5C-476246D69683}" type="presParOf" srcId="{62AFF4E7-751D-4687-AA60-AB9C992A3D33}" destId="{FE19EDDB-8BFD-40EE-BC54-ABFE9AACE8F7}" srcOrd="0" destOrd="0" presId="urn:microsoft.com/office/officeart/2005/8/layout/hierarchy1"/>
    <dgm:cxn modelId="{67792E6B-7E43-494E-AC9C-FD4BECBD635E}" type="presParOf" srcId="{FE19EDDB-8BFD-40EE-BC54-ABFE9AACE8F7}" destId="{BE50537C-855E-4272-BF5A-6C4055CAFD73}" srcOrd="0" destOrd="0" presId="urn:microsoft.com/office/officeart/2005/8/layout/hierarchy1"/>
    <dgm:cxn modelId="{5D1E6984-9D3C-445B-8F38-75B7A9393175}" type="presParOf" srcId="{FE19EDDB-8BFD-40EE-BC54-ABFE9AACE8F7}" destId="{2D886A14-02DE-46C7-82C7-88468ABE26FC}" srcOrd="1" destOrd="0" presId="urn:microsoft.com/office/officeart/2005/8/layout/hierarchy1"/>
    <dgm:cxn modelId="{6565BE1C-33CA-44EF-AC5E-50A5E21EF707}" type="presParOf" srcId="{62AFF4E7-751D-4687-AA60-AB9C992A3D33}" destId="{480D39CA-DBCB-4FB3-A27F-BE4BD96EA8C7}" srcOrd="1" destOrd="0" presId="urn:microsoft.com/office/officeart/2005/8/layout/hierarchy1"/>
    <dgm:cxn modelId="{D097E3E9-6965-4776-B1EC-FC8569785911}" type="presParOf" srcId="{4ADFA344-8C10-429D-B6AC-4DB0E4DCD73E}" destId="{6F64E644-3D95-4306-9B27-CE9850E94F7C}" srcOrd="4" destOrd="0" presId="urn:microsoft.com/office/officeart/2005/8/layout/hierarchy1"/>
    <dgm:cxn modelId="{92FA0C10-C863-4C1E-A03E-0B234E33D5D1}" type="presParOf" srcId="{6F64E644-3D95-4306-9B27-CE9850E94F7C}" destId="{27E0E069-CF46-4C2A-8C4E-6B7EB9B4257A}" srcOrd="0" destOrd="0" presId="urn:microsoft.com/office/officeart/2005/8/layout/hierarchy1"/>
    <dgm:cxn modelId="{352DFB03-D827-470E-8341-779C2198203D}" type="presParOf" srcId="{27E0E069-CF46-4C2A-8C4E-6B7EB9B4257A}" destId="{7D232863-B62F-459F-B161-72EC13F5C10E}" srcOrd="0" destOrd="0" presId="urn:microsoft.com/office/officeart/2005/8/layout/hierarchy1"/>
    <dgm:cxn modelId="{F83FE462-5585-4362-B425-0F859EBF10F8}" type="presParOf" srcId="{27E0E069-CF46-4C2A-8C4E-6B7EB9B4257A}" destId="{8826B778-DA8E-409A-8C2C-86E249D4FD52}" srcOrd="1" destOrd="0" presId="urn:microsoft.com/office/officeart/2005/8/layout/hierarchy1"/>
    <dgm:cxn modelId="{533FEAFC-515A-4D49-9CF3-BA6FDE81C0A1}" type="presParOf" srcId="{6F64E644-3D95-4306-9B27-CE9850E94F7C}" destId="{31C339C3-0CBD-4BBF-8A08-772167107E1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4953783-2232-40DE-821A-819E5C98270E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248FC11-5FCE-4BE4-9BEF-50C2F0DCBD2D}">
      <dgm:prSet/>
      <dgm:spPr/>
      <dgm:t>
        <a:bodyPr/>
        <a:lstStyle/>
        <a:p>
          <a:pPr rtl="1"/>
          <a:r>
            <a:rPr lang="he-IL"/>
            <a:t>מה האבחנה</a:t>
          </a:r>
          <a:endParaRPr lang="en-US"/>
        </a:p>
      </dgm:t>
    </dgm:pt>
    <dgm:pt modelId="{FEF46E7C-4B62-4B3D-B354-64EA59131C6F}" type="parTrans" cxnId="{4800F5A8-E808-4792-ABF3-C23B0A1FEAA4}">
      <dgm:prSet/>
      <dgm:spPr/>
      <dgm:t>
        <a:bodyPr/>
        <a:lstStyle/>
        <a:p>
          <a:endParaRPr lang="en-US"/>
        </a:p>
      </dgm:t>
    </dgm:pt>
    <dgm:pt modelId="{42694B9E-E87C-453B-A6F9-A989A08A308D}" type="sibTrans" cxnId="{4800F5A8-E808-4792-ABF3-C23B0A1FEAA4}">
      <dgm:prSet/>
      <dgm:spPr/>
      <dgm:t>
        <a:bodyPr/>
        <a:lstStyle/>
        <a:p>
          <a:pPr rtl="1"/>
          <a:endParaRPr lang="en-US"/>
        </a:p>
      </dgm:t>
    </dgm:pt>
    <dgm:pt modelId="{5E0152D5-A025-4364-8E7F-D891E31B86A0}">
      <dgm:prSet/>
      <dgm:spPr/>
      <dgm:t>
        <a:bodyPr/>
        <a:lstStyle/>
        <a:p>
          <a:pPr rtl="1"/>
          <a:r>
            <a:rPr lang="he-IL"/>
            <a:t>מה התסמינים </a:t>
          </a:r>
          <a:endParaRPr lang="en-US"/>
        </a:p>
      </dgm:t>
    </dgm:pt>
    <dgm:pt modelId="{11F51854-1B15-4993-AFCA-70ADF3F53793}" type="parTrans" cxnId="{216808BD-A906-4B2D-9AC6-5A69CAC08D8E}">
      <dgm:prSet/>
      <dgm:spPr/>
      <dgm:t>
        <a:bodyPr/>
        <a:lstStyle/>
        <a:p>
          <a:endParaRPr lang="en-US"/>
        </a:p>
      </dgm:t>
    </dgm:pt>
    <dgm:pt modelId="{66DF9B88-0DAD-457F-B515-37166AD94357}" type="sibTrans" cxnId="{216808BD-A906-4B2D-9AC6-5A69CAC08D8E}">
      <dgm:prSet/>
      <dgm:spPr/>
      <dgm:t>
        <a:bodyPr/>
        <a:lstStyle/>
        <a:p>
          <a:pPr rtl="1"/>
          <a:endParaRPr lang="en-US"/>
        </a:p>
      </dgm:t>
    </dgm:pt>
    <dgm:pt modelId="{3F74B30A-8EB6-4A29-8C45-9F30155E5FAE}">
      <dgm:prSet/>
      <dgm:spPr/>
      <dgm:t>
        <a:bodyPr/>
        <a:lstStyle/>
        <a:p>
          <a:pPr rtl="1"/>
          <a:r>
            <a:rPr lang="he-IL"/>
            <a:t>מה האטיולוגיות</a:t>
          </a:r>
          <a:endParaRPr lang="en-US"/>
        </a:p>
      </dgm:t>
    </dgm:pt>
    <dgm:pt modelId="{47CE4957-37AF-4962-B25C-8635450884F5}" type="parTrans" cxnId="{9747E2CA-0287-4112-B844-C474D165DC98}">
      <dgm:prSet/>
      <dgm:spPr/>
      <dgm:t>
        <a:bodyPr/>
        <a:lstStyle/>
        <a:p>
          <a:endParaRPr lang="en-US"/>
        </a:p>
      </dgm:t>
    </dgm:pt>
    <dgm:pt modelId="{C3D49AD2-A82F-4FD4-9172-58B19D8C8F88}" type="sibTrans" cxnId="{9747E2CA-0287-4112-B844-C474D165DC98}">
      <dgm:prSet/>
      <dgm:spPr/>
      <dgm:t>
        <a:bodyPr/>
        <a:lstStyle/>
        <a:p>
          <a:pPr rtl="1"/>
          <a:endParaRPr lang="en-US"/>
        </a:p>
      </dgm:t>
    </dgm:pt>
    <dgm:pt modelId="{93625CA5-0103-43DD-8A1C-B52259B101CE}">
      <dgm:prSet/>
      <dgm:spPr/>
      <dgm:t>
        <a:bodyPr/>
        <a:lstStyle/>
        <a:p>
          <a:pPr rtl="1"/>
          <a:r>
            <a:rPr lang="he-IL"/>
            <a:t>איך מאבחנים</a:t>
          </a:r>
          <a:endParaRPr lang="en-US"/>
        </a:p>
      </dgm:t>
    </dgm:pt>
    <dgm:pt modelId="{37D5A225-9077-47AD-85EE-CE629075DE79}" type="parTrans" cxnId="{170CBA16-EE7C-4A57-B9D6-8BAFA9F443C7}">
      <dgm:prSet/>
      <dgm:spPr/>
      <dgm:t>
        <a:bodyPr/>
        <a:lstStyle/>
        <a:p>
          <a:endParaRPr lang="en-US"/>
        </a:p>
      </dgm:t>
    </dgm:pt>
    <dgm:pt modelId="{22FAFDA0-AAFC-4C49-B3CD-FC43F1C44A95}" type="sibTrans" cxnId="{170CBA16-EE7C-4A57-B9D6-8BAFA9F443C7}">
      <dgm:prSet/>
      <dgm:spPr/>
      <dgm:t>
        <a:bodyPr/>
        <a:lstStyle/>
        <a:p>
          <a:pPr rtl="1"/>
          <a:endParaRPr lang="en-US"/>
        </a:p>
      </dgm:t>
    </dgm:pt>
    <dgm:pt modelId="{CC728198-E356-4FDC-B616-78F5800C8399}">
      <dgm:prSet/>
      <dgm:spPr/>
      <dgm:t>
        <a:bodyPr/>
        <a:lstStyle/>
        <a:p>
          <a:pPr rtl="1"/>
          <a:r>
            <a:rPr lang="he-IL"/>
            <a:t>איך מטפלים </a:t>
          </a:r>
          <a:endParaRPr lang="en-US"/>
        </a:p>
      </dgm:t>
    </dgm:pt>
    <dgm:pt modelId="{04C86A19-8BE8-43DE-B325-FA3B026C7BF6}" type="parTrans" cxnId="{9D83FD2A-7D5F-4580-9B58-6998B75E73A1}">
      <dgm:prSet/>
      <dgm:spPr/>
      <dgm:t>
        <a:bodyPr/>
        <a:lstStyle/>
        <a:p>
          <a:endParaRPr lang="en-US"/>
        </a:p>
      </dgm:t>
    </dgm:pt>
    <dgm:pt modelId="{7C99641B-4364-4824-A888-9DEF6AFF8A3A}" type="sibTrans" cxnId="{9D83FD2A-7D5F-4580-9B58-6998B75E73A1}">
      <dgm:prSet/>
      <dgm:spPr/>
      <dgm:t>
        <a:bodyPr/>
        <a:lstStyle/>
        <a:p>
          <a:endParaRPr lang="en-US"/>
        </a:p>
      </dgm:t>
    </dgm:pt>
    <dgm:pt modelId="{C3E8073D-EB44-4A0F-8EDD-C4448EAF32BC}" type="pres">
      <dgm:prSet presAssocID="{D4953783-2232-40DE-821A-819E5C98270E}" presName="outerComposite" presStyleCnt="0">
        <dgm:presLayoutVars>
          <dgm:chMax val="5"/>
          <dgm:dir/>
          <dgm:resizeHandles val="exact"/>
        </dgm:presLayoutVars>
      </dgm:prSet>
      <dgm:spPr/>
    </dgm:pt>
    <dgm:pt modelId="{63F661EF-1862-47D7-B304-C62860A865B9}" type="pres">
      <dgm:prSet presAssocID="{D4953783-2232-40DE-821A-819E5C98270E}" presName="dummyMaxCanvas" presStyleCnt="0">
        <dgm:presLayoutVars/>
      </dgm:prSet>
      <dgm:spPr/>
    </dgm:pt>
    <dgm:pt modelId="{6DFEDDA7-D2AD-4D7A-904D-24BFD208D779}" type="pres">
      <dgm:prSet presAssocID="{D4953783-2232-40DE-821A-819E5C98270E}" presName="FiveNodes_1" presStyleLbl="node1" presStyleIdx="0" presStyleCnt="5">
        <dgm:presLayoutVars>
          <dgm:bulletEnabled val="1"/>
        </dgm:presLayoutVars>
      </dgm:prSet>
      <dgm:spPr/>
    </dgm:pt>
    <dgm:pt modelId="{F8A6E627-E9AB-4B10-A4D5-ADFC7F7F1477}" type="pres">
      <dgm:prSet presAssocID="{D4953783-2232-40DE-821A-819E5C98270E}" presName="FiveNodes_2" presStyleLbl="node1" presStyleIdx="1" presStyleCnt="5">
        <dgm:presLayoutVars>
          <dgm:bulletEnabled val="1"/>
        </dgm:presLayoutVars>
      </dgm:prSet>
      <dgm:spPr/>
    </dgm:pt>
    <dgm:pt modelId="{F8C3F3CD-09FD-4D6F-AEED-C7C671CE21F7}" type="pres">
      <dgm:prSet presAssocID="{D4953783-2232-40DE-821A-819E5C98270E}" presName="FiveNodes_3" presStyleLbl="node1" presStyleIdx="2" presStyleCnt="5">
        <dgm:presLayoutVars>
          <dgm:bulletEnabled val="1"/>
        </dgm:presLayoutVars>
      </dgm:prSet>
      <dgm:spPr/>
    </dgm:pt>
    <dgm:pt modelId="{CF83105F-B009-41AF-B3FD-2FA4028E5E0C}" type="pres">
      <dgm:prSet presAssocID="{D4953783-2232-40DE-821A-819E5C98270E}" presName="FiveNodes_4" presStyleLbl="node1" presStyleIdx="3" presStyleCnt="5">
        <dgm:presLayoutVars>
          <dgm:bulletEnabled val="1"/>
        </dgm:presLayoutVars>
      </dgm:prSet>
      <dgm:spPr/>
    </dgm:pt>
    <dgm:pt modelId="{EA4C8989-3208-4AEF-8FBA-DEB540B57931}" type="pres">
      <dgm:prSet presAssocID="{D4953783-2232-40DE-821A-819E5C98270E}" presName="FiveNodes_5" presStyleLbl="node1" presStyleIdx="4" presStyleCnt="5">
        <dgm:presLayoutVars>
          <dgm:bulletEnabled val="1"/>
        </dgm:presLayoutVars>
      </dgm:prSet>
      <dgm:spPr/>
    </dgm:pt>
    <dgm:pt modelId="{E812B92A-524C-4D8D-B269-447E63EDAD52}" type="pres">
      <dgm:prSet presAssocID="{D4953783-2232-40DE-821A-819E5C98270E}" presName="FiveConn_1-2" presStyleLbl="fgAccFollowNode1" presStyleIdx="0" presStyleCnt="4">
        <dgm:presLayoutVars>
          <dgm:bulletEnabled val="1"/>
        </dgm:presLayoutVars>
      </dgm:prSet>
      <dgm:spPr/>
    </dgm:pt>
    <dgm:pt modelId="{C4F31F52-4958-4E7A-BA56-8A3CB813A99E}" type="pres">
      <dgm:prSet presAssocID="{D4953783-2232-40DE-821A-819E5C98270E}" presName="FiveConn_2-3" presStyleLbl="fgAccFollowNode1" presStyleIdx="1" presStyleCnt="4">
        <dgm:presLayoutVars>
          <dgm:bulletEnabled val="1"/>
        </dgm:presLayoutVars>
      </dgm:prSet>
      <dgm:spPr/>
    </dgm:pt>
    <dgm:pt modelId="{41316DCD-0C15-48AB-A158-96F5B42BD8EA}" type="pres">
      <dgm:prSet presAssocID="{D4953783-2232-40DE-821A-819E5C98270E}" presName="FiveConn_3-4" presStyleLbl="fgAccFollowNode1" presStyleIdx="2" presStyleCnt="4">
        <dgm:presLayoutVars>
          <dgm:bulletEnabled val="1"/>
        </dgm:presLayoutVars>
      </dgm:prSet>
      <dgm:spPr/>
    </dgm:pt>
    <dgm:pt modelId="{BCC463B9-FE16-436D-BE4F-EBE19BC243C0}" type="pres">
      <dgm:prSet presAssocID="{D4953783-2232-40DE-821A-819E5C98270E}" presName="FiveConn_4-5" presStyleLbl="fgAccFollowNode1" presStyleIdx="3" presStyleCnt="4">
        <dgm:presLayoutVars>
          <dgm:bulletEnabled val="1"/>
        </dgm:presLayoutVars>
      </dgm:prSet>
      <dgm:spPr/>
    </dgm:pt>
    <dgm:pt modelId="{CAE33BF6-5C88-4D47-8D0B-759A05AC4788}" type="pres">
      <dgm:prSet presAssocID="{D4953783-2232-40DE-821A-819E5C98270E}" presName="FiveNodes_1_text" presStyleLbl="node1" presStyleIdx="4" presStyleCnt="5">
        <dgm:presLayoutVars>
          <dgm:bulletEnabled val="1"/>
        </dgm:presLayoutVars>
      </dgm:prSet>
      <dgm:spPr/>
    </dgm:pt>
    <dgm:pt modelId="{832CCA34-7744-4615-8C5A-F5C86A8AA574}" type="pres">
      <dgm:prSet presAssocID="{D4953783-2232-40DE-821A-819E5C98270E}" presName="FiveNodes_2_text" presStyleLbl="node1" presStyleIdx="4" presStyleCnt="5">
        <dgm:presLayoutVars>
          <dgm:bulletEnabled val="1"/>
        </dgm:presLayoutVars>
      </dgm:prSet>
      <dgm:spPr/>
    </dgm:pt>
    <dgm:pt modelId="{F19B6AFE-A72F-4C0E-9380-98C00FD81EE9}" type="pres">
      <dgm:prSet presAssocID="{D4953783-2232-40DE-821A-819E5C98270E}" presName="FiveNodes_3_text" presStyleLbl="node1" presStyleIdx="4" presStyleCnt="5">
        <dgm:presLayoutVars>
          <dgm:bulletEnabled val="1"/>
        </dgm:presLayoutVars>
      </dgm:prSet>
      <dgm:spPr/>
    </dgm:pt>
    <dgm:pt modelId="{50987189-DD84-421B-B6FB-22388EA39396}" type="pres">
      <dgm:prSet presAssocID="{D4953783-2232-40DE-821A-819E5C98270E}" presName="FiveNodes_4_text" presStyleLbl="node1" presStyleIdx="4" presStyleCnt="5">
        <dgm:presLayoutVars>
          <dgm:bulletEnabled val="1"/>
        </dgm:presLayoutVars>
      </dgm:prSet>
      <dgm:spPr/>
    </dgm:pt>
    <dgm:pt modelId="{A6995B21-3ED7-4FDD-B8C0-18CC453DB8A7}" type="pres">
      <dgm:prSet presAssocID="{D4953783-2232-40DE-821A-819E5C98270E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170CBA16-EE7C-4A57-B9D6-8BAFA9F443C7}" srcId="{D4953783-2232-40DE-821A-819E5C98270E}" destId="{93625CA5-0103-43DD-8A1C-B52259B101CE}" srcOrd="3" destOrd="0" parTransId="{37D5A225-9077-47AD-85EE-CE629075DE79}" sibTransId="{22FAFDA0-AAFC-4C49-B3CD-FC43F1C44A95}"/>
    <dgm:cxn modelId="{9D83FD2A-7D5F-4580-9B58-6998B75E73A1}" srcId="{D4953783-2232-40DE-821A-819E5C98270E}" destId="{CC728198-E356-4FDC-B616-78F5800C8399}" srcOrd="4" destOrd="0" parTransId="{04C86A19-8BE8-43DE-B325-FA3B026C7BF6}" sibTransId="{7C99641B-4364-4824-A888-9DEF6AFF8A3A}"/>
    <dgm:cxn modelId="{8872D75F-CA53-4713-AC97-99DF53D10B8C}" type="presOf" srcId="{9248FC11-5FCE-4BE4-9BEF-50C2F0DCBD2D}" destId="{CAE33BF6-5C88-4D47-8D0B-759A05AC4788}" srcOrd="1" destOrd="0" presId="urn:microsoft.com/office/officeart/2005/8/layout/vProcess5"/>
    <dgm:cxn modelId="{52E7E641-4D5C-4106-B379-2E325F22FA50}" type="presOf" srcId="{5E0152D5-A025-4364-8E7F-D891E31B86A0}" destId="{F8A6E627-E9AB-4B10-A4D5-ADFC7F7F1477}" srcOrd="0" destOrd="0" presId="urn:microsoft.com/office/officeart/2005/8/layout/vProcess5"/>
    <dgm:cxn modelId="{11A04F50-5B2F-4E54-BD44-1EA0554505EE}" type="presOf" srcId="{9248FC11-5FCE-4BE4-9BEF-50C2F0DCBD2D}" destId="{6DFEDDA7-D2AD-4D7A-904D-24BFD208D779}" srcOrd="0" destOrd="0" presId="urn:microsoft.com/office/officeart/2005/8/layout/vProcess5"/>
    <dgm:cxn modelId="{D2527A70-B3D6-4155-B4FD-A509DE029B46}" type="presOf" srcId="{D4953783-2232-40DE-821A-819E5C98270E}" destId="{C3E8073D-EB44-4A0F-8EDD-C4448EAF32BC}" srcOrd="0" destOrd="0" presId="urn:microsoft.com/office/officeart/2005/8/layout/vProcess5"/>
    <dgm:cxn modelId="{ABE5B152-03C8-4DC5-B3FF-381B26EEB123}" type="presOf" srcId="{22FAFDA0-AAFC-4C49-B3CD-FC43F1C44A95}" destId="{BCC463B9-FE16-436D-BE4F-EBE19BC243C0}" srcOrd="0" destOrd="0" presId="urn:microsoft.com/office/officeart/2005/8/layout/vProcess5"/>
    <dgm:cxn modelId="{D23D1C7B-0E6C-4A60-9CB8-D0F5935A7D04}" type="presOf" srcId="{CC728198-E356-4FDC-B616-78F5800C8399}" destId="{EA4C8989-3208-4AEF-8FBA-DEB540B57931}" srcOrd="0" destOrd="0" presId="urn:microsoft.com/office/officeart/2005/8/layout/vProcess5"/>
    <dgm:cxn modelId="{4BDE4A86-F967-45A3-9305-7E2930F29C63}" type="presOf" srcId="{66DF9B88-0DAD-457F-B515-37166AD94357}" destId="{C4F31F52-4958-4E7A-BA56-8A3CB813A99E}" srcOrd="0" destOrd="0" presId="urn:microsoft.com/office/officeart/2005/8/layout/vProcess5"/>
    <dgm:cxn modelId="{6456158C-498E-41F8-9C8F-BE6D12BEB775}" type="presOf" srcId="{CC728198-E356-4FDC-B616-78F5800C8399}" destId="{A6995B21-3ED7-4FDD-B8C0-18CC453DB8A7}" srcOrd="1" destOrd="0" presId="urn:microsoft.com/office/officeart/2005/8/layout/vProcess5"/>
    <dgm:cxn modelId="{2C3DB192-F68F-48EB-9804-066E2698CACA}" type="presOf" srcId="{3F74B30A-8EB6-4A29-8C45-9F30155E5FAE}" destId="{F8C3F3CD-09FD-4D6F-AEED-C7C671CE21F7}" srcOrd="0" destOrd="0" presId="urn:microsoft.com/office/officeart/2005/8/layout/vProcess5"/>
    <dgm:cxn modelId="{10FD2899-DD02-4AAE-AF70-B1013DC6FF6E}" type="presOf" srcId="{93625CA5-0103-43DD-8A1C-B52259B101CE}" destId="{CF83105F-B009-41AF-B3FD-2FA4028E5E0C}" srcOrd="0" destOrd="0" presId="urn:microsoft.com/office/officeart/2005/8/layout/vProcess5"/>
    <dgm:cxn modelId="{DCBF2EA3-18D5-47D1-BD74-5730EE21A60E}" type="presOf" srcId="{5E0152D5-A025-4364-8E7F-D891E31B86A0}" destId="{832CCA34-7744-4615-8C5A-F5C86A8AA574}" srcOrd="1" destOrd="0" presId="urn:microsoft.com/office/officeart/2005/8/layout/vProcess5"/>
    <dgm:cxn modelId="{4800F5A8-E808-4792-ABF3-C23B0A1FEAA4}" srcId="{D4953783-2232-40DE-821A-819E5C98270E}" destId="{9248FC11-5FCE-4BE4-9BEF-50C2F0DCBD2D}" srcOrd="0" destOrd="0" parTransId="{FEF46E7C-4B62-4B3D-B354-64EA59131C6F}" sibTransId="{42694B9E-E87C-453B-A6F9-A989A08A308D}"/>
    <dgm:cxn modelId="{A678D7AA-14A2-4C7D-B981-4AA006BC8691}" type="presOf" srcId="{42694B9E-E87C-453B-A6F9-A989A08A308D}" destId="{E812B92A-524C-4D8D-B269-447E63EDAD52}" srcOrd="0" destOrd="0" presId="urn:microsoft.com/office/officeart/2005/8/layout/vProcess5"/>
    <dgm:cxn modelId="{857A42AD-6625-4CB0-9BD5-C2B3F145701C}" type="presOf" srcId="{C3D49AD2-A82F-4FD4-9172-58B19D8C8F88}" destId="{41316DCD-0C15-48AB-A158-96F5B42BD8EA}" srcOrd="0" destOrd="0" presId="urn:microsoft.com/office/officeart/2005/8/layout/vProcess5"/>
    <dgm:cxn modelId="{8697A7B7-40EF-4C0F-80A4-1116D1BF5C65}" type="presOf" srcId="{93625CA5-0103-43DD-8A1C-B52259B101CE}" destId="{50987189-DD84-421B-B6FB-22388EA39396}" srcOrd="1" destOrd="0" presId="urn:microsoft.com/office/officeart/2005/8/layout/vProcess5"/>
    <dgm:cxn modelId="{216808BD-A906-4B2D-9AC6-5A69CAC08D8E}" srcId="{D4953783-2232-40DE-821A-819E5C98270E}" destId="{5E0152D5-A025-4364-8E7F-D891E31B86A0}" srcOrd="1" destOrd="0" parTransId="{11F51854-1B15-4993-AFCA-70ADF3F53793}" sibTransId="{66DF9B88-0DAD-457F-B515-37166AD94357}"/>
    <dgm:cxn modelId="{9747E2CA-0287-4112-B844-C474D165DC98}" srcId="{D4953783-2232-40DE-821A-819E5C98270E}" destId="{3F74B30A-8EB6-4A29-8C45-9F30155E5FAE}" srcOrd="2" destOrd="0" parTransId="{47CE4957-37AF-4962-B25C-8635450884F5}" sibTransId="{C3D49AD2-A82F-4FD4-9172-58B19D8C8F88}"/>
    <dgm:cxn modelId="{4C2E6BE1-5D37-4691-AA4D-F301E4AE0D21}" type="presOf" srcId="{3F74B30A-8EB6-4A29-8C45-9F30155E5FAE}" destId="{F19B6AFE-A72F-4C0E-9380-98C00FD81EE9}" srcOrd="1" destOrd="0" presId="urn:microsoft.com/office/officeart/2005/8/layout/vProcess5"/>
    <dgm:cxn modelId="{7D93C11A-A93D-413B-88FD-A5A53EC8967B}" type="presParOf" srcId="{C3E8073D-EB44-4A0F-8EDD-C4448EAF32BC}" destId="{63F661EF-1862-47D7-B304-C62860A865B9}" srcOrd="0" destOrd="0" presId="urn:microsoft.com/office/officeart/2005/8/layout/vProcess5"/>
    <dgm:cxn modelId="{96FF54C7-293E-4316-846D-CC222D3FF7A9}" type="presParOf" srcId="{C3E8073D-EB44-4A0F-8EDD-C4448EAF32BC}" destId="{6DFEDDA7-D2AD-4D7A-904D-24BFD208D779}" srcOrd="1" destOrd="0" presId="urn:microsoft.com/office/officeart/2005/8/layout/vProcess5"/>
    <dgm:cxn modelId="{B284BCDC-F14D-4456-98F7-65F5102082FA}" type="presParOf" srcId="{C3E8073D-EB44-4A0F-8EDD-C4448EAF32BC}" destId="{F8A6E627-E9AB-4B10-A4D5-ADFC7F7F1477}" srcOrd="2" destOrd="0" presId="urn:microsoft.com/office/officeart/2005/8/layout/vProcess5"/>
    <dgm:cxn modelId="{B727A970-320D-493F-A020-957EA51EC46A}" type="presParOf" srcId="{C3E8073D-EB44-4A0F-8EDD-C4448EAF32BC}" destId="{F8C3F3CD-09FD-4D6F-AEED-C7C671CE21F7}" srcOrd="3" destOrd="0" presId="urn:microsoft.com/office/officeart/2005/8/layout/vProcess5"/>
    <dgm:cxn modelId="{0E760633-3CF1-491E-9818-5AC29F107411}" type="presParOf" srcId="{C3E8073D-EB44-4A0F-8EDD-C4448EAF32BC}" destId="{CF83105F-B009-41AF-B3FD-2FA4028E5E0C}" srcOrd="4" destOrd="0" presId="urn:microsoft.com/office/officeart/2005/8/layout/vProcess5"/>
    <dgm:cxn modelId="{EEEF60EA-F291-426F-B30B-59B6E9C324FA}" type="presParOf" srcId="{C3E8073D-EB44-4A0F-8EDD-C4448EAF32BC}" destId="{EA4C8989-3208-4AEF-8FBA-DEB540B57931}" srcOrd="5" destOrd="0" presId="urn:microsoft.com/office/officeart/2005/8/layout/vProcess5"/>
    <dgm:cxn modelId="{C702DE3F-1F75-4412-8C27-215F17683625}" type="presParOf" srcId="{C3E8073D-EB44-4A0F-8EDD-C4448EAF32BC}" destId="{E812B92A-524C-4D8D-B269-447E63EDAD52}" srcOrd="6" destOrd="0" presId="urn:microsoft.com/office/officeart/2005/8/layout/vProcess5"/>
    <dgm:cxn modelId="{CBDA2D3A-4A07-4686-910F-5834AC0F6414}" type="presParOf" srcId="{C3E8073D-EB44-4A0F-8EDD-C4448EAF32BC}" destId="{C4F31F52-4958-4E7A-BA56-8A3CB813A99E}" srcOrd="7" destOrd="0" presId="urn:microsoft.com/office/officeart/2005/8/layout/vProcess5"/>
    <dgm:cxn modelId="{E5EA48FB-AD24-447D-B1B9-42C8B6E5D429}" type="presParOf" srcId="{C3E8073D-EB44-4A0F-8EDD-C4448EAF32BC}" destId="{41316DCD-0C15-48AB-A158-96F5B42BD8EA}" srcOrd="8" destOrd="0" presId="urn:microsoft.com/office/officeart/2005/8/layout/vProcess5"/>
    <dgm:cxn modelId="{CB65A232-248C-44C4-A24D-F7FF71F1846A}" type="presParOf" srcId="{C3E8073D-EB44-4A0F-8EDD-C4448EAF32BC}" destId="{BCC463B9-FE16-436D-BE4F-EBE19BC243C0}" srcOrd="9" destOrd="0" presId="urn:microsoft.com/office/officeart/2005/8/layout/vProcess5"/>
    <dgm:cxn modelId="{006FAA77-7D52-446F-93BE-58E90826C2FD}" type="presParOf" srcId="{C3E8073D-EB44-4A0F-8EDD-C4448EAF32BC}" destId="{CAE33BF6-5C88-4D47-8D0B-759A05AC4788}" srcOrd="10" destOrd="0" presId="urn:microsoft.com/office/officeart/2005/8/layout/vProcess5"/>
    <dgm:cxn modelId="{9CB0E44F-1BE3-4493-92AF-385F71C1C72D}" type="presParOf" srcId="{C3E8073D-EB44-4A0F-8EDD-C4448EAF32BC}" destId="{832CCA34-7744-4615-8C5A-F5C86A8AA574}" srcOrd="11" destOrd="0" presId="urn:microsoft.com/office/officeart/2005/8/layout/vProcess5"/>
    <dgm:cxn modelId="{1788E92C-95CD-4BD9-9497-83DC8F260C23}" type="presParOf" srcId="{C3E8073D-EB44-4A0F-8EDD-C4448EAF32BC}" destId="{F19B6AFE-A72F-4C0E-9380-98C00FD81EE9}" srcOrd="12" destOrd="0" presId="urn:microsoft.com/office/officeart/2005/8/layout/vProcess5"/>
    <dgm:cxn modelId="{0D240670-358F-4530-82F5-2DCBEE2C23DB}" type="presParOf" srcId="{C3E8073D-EB44-4A0F-8EDD-C4448EAF32BC}" destId="{50987189-DD84-421B-B6FB-22388EA39396}" srcOrd="13" destOrd="0" presId="urn:microsoft.com/office/officeart/2005/8/layout/vProcess5"/>
    <dgm:cxn modelId="{CA195024-5F93-4F66-8290-9FFD804FE74F}" type="presParOf" srcId="{C3E8073D-EB44-4A0F-8EDD-C4448EAF32BC}" destId="{A6995B21-3ED7-4FDD-B8C0-18CC453DB8A7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9016D5F-92D0-4BA9-8C59-3932D2C747A6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75FF897-CBDE-45C5-A1AC-4F2D27C0E1D4}">
      <dgm:prSet/>
      <dgm:spPr/>
      <dgm:t>
        <a:bodyPr/>
        <a:lstStyle/>
        <a:p>
          <a:pPr rtl="1"/>
          <a:r>
            <a:rPr lang="he-IL"/>
            <a:t>אי סבילות לחום הזעה מוגברת</a:t>
          </a:r>
          <a:endParaRPr lang="en-US"/>
        </a:p>
      </dgm:t>
    </dgm:pt>
    <dgm:pt modelId="{F2AEA4D0-D08A-415F-9417-75826EABB3E8}" type="parTrans" cxnId="{AC95E8E8-7118-4BBC-A5F4-814D65AA318B}">
      <dgm:prSet/>
      <dgm:spPr/>
      <dgm:t>
        <a:bodyPr/>
        <a:lstStyle/>
        <a:p>
          <a:endParaRPr lang="en-US"/>
        </a:p>
      </dgm:t>
    </dgm:pt>
    <dgm:pt modelId="{95E6EA3D-1925-4132-9AE6-94CD4F786E91}" type="sibTrans" cxnId="{AC95E8E8-7118-4BBC-A5F4-814D65AA318B}">
      <dgm:prSet/>
      <dgm:spPr/>
      <dgm:t>
        <a:bodyPr/>
        <a:lstStyle/>
        <a:p>
          <a:endParaRPr lang="en-US"/>
        </a:p>
      </dgm:t>
    </dgm:pt>
    <dgm:pt modelId="{CBCDBEA0-3E89-4023-A2B0-1AC01F0A9F2E}">
      <dgm:prSet/>
      <dgm:spPr/>
      <dgm:t>
        <a:bodyPr/>
        <a:lstStyle/>
        <a:p>
          <a:pPr rtl="1"/>
          <a:r>
            <a:rPr lang="he-IL"/>
            <a:t>ירידה במשקל למרות תאבון מוגבר</a:t>
          </a:r>
          <a:endParaRPr lang="en-US"/>
        </a:p>
      </dgm:t>
    </dgm:pt>
    <dgm:pt modelId="{FDD00214-E868-4732-A2A9-4C33E4096AB9}" type="parTrans" cxnId="{E101EE15-8415-477B-8869-ACA016E74156}">
      <dgm:prSet/>
      <dgm:spPr/>
      <dgm:t>
        <a:bodyPr/>
        <a:lstStyle/>
        <a:p>
          <a:endParaRPr lang="en-US"/>
        </a:p>
      </dgm:t>
    </dgm:pt>
    <dgm:pt modelId="{F1F730CB-5E2F-4D85-889D-B0657D86FDDF}" type="sibTrans" cxnId="{E101EE15-8415-477B-8869-ACA016E74156}">
      <dgm:prSet/>
      <dgm:spPr/>
      <dgm:t>
        <a:bodyPr/>
        <a:lstStyle/>
        <a:p>
          <a:endParaRPr lang="en-US"/>
        </a:p>
      </dgm:t>
    </dgm:pt>
    <dgm:pt modelId="{F441211C-C525-496C-A3EC-21B68A8FE466}">
      <dgm:prSet/>
      <dgm:spPr/>
      <dgm:t>
        <a:bodyPr/>
        <a:lstStyle/>
        <a:p>
          <a:pPr rtl="1"/>
          <a:r>
            <a:rPr lang="he-IL"/>
            <a:t>חולשה ועייפות</a:t>
          </a:r>
          <a:endParaRPr lang="en-US"/>
        </a:p>
      </dgm:t>
    </dgm:pt>
    <dgm:pt modelId="{7B29F0BA-883B-4831-BD92-F1EF1C78A9C3}" type="parTrans" cxnId="{9D3F22C3-74D7-4515-90BF-C2F1F9358253}">
      <dgm:prSet/>
      <dgm:spPr/>
      <dgm:t>
        <a:bodyPr/>
        <a:lstStyle/>
        <a:p>
          <a:endParaRPr lang="en-US"/>
        </a:p>
      </dgm:t>
    </dgm:pt>
    <dgm:pt modelId="{7B511334-38DC-46DA-A479-866D2946DED3}" type="sibTrans" cxnId="{9D3F22C3-74D7-4515-90BF-C2F1F9358253}">
      <dgm:prSet/>
      <dgm:spPr/>
      <dgm:t>
        <a:bodyPr/>
        <a:lstStyle/>
        <a:p>
          <a:endParaRPr lang="en-US"/>
        </a:p>
      </dgm:t>
    </dgm:pt>
    <dgm:pt modelId="{ED937EC4-84F9-4F83-AE7C-00E975B8D733}">
      <dgm:prSet/>
      <dgm:spPr/>
      <dgm:t>
        <a:bodyPr/>
        <a:lstStyle/>
        <a:p>
          <a:pPr rtl="1"/>
          <a:r>
            <a:rPr lang="he-IL"/>
            <a:t>פלפיטציות</a:t>
          </a:r>
          <a:endParaRPr lang="en-US"/>
        </a:p>
      </dgm:t>
    </dgm:pt>
    <dgm:pt modelId="{D5FC1E98-37E6-47F4-947A-B46AFBF25FC4}" type="parTrans" cxnId="{CDBDDBC6-7C86-40FD-9B91-D449931AEF32}">
      <dgm:prSet/>
      <dgm:spPr/>
      <dgm:t>
        <a:bodyPr/>
        <a:lstStyle/>
        <a:p>
          <a:endParaRPr lang="en-US"/>
        </a:p>
      </dgm:t>
    </dgm:pt>
    <dgm:pt modelId="{A6B2B29F-1C29-424A-B5FA-78EDBE75ADE8}" type="sibTrans" cxnId="{CDBDDBC6-7C86-40FD-9B91-D449931AEF32}">
      <dgm:prSet/>
      <dgm:spPr/>
      <dgm:t>
        <a:bodyPr/>
        <a:lstStyle/>
        <a:p>
          <a:endParaRPr lang="en-US"/>
        </a:p>
      </dgm:t>
    </dgm:pt>
    <dgm:pt modelId="{2A19DBB1-06BF-47FC-88F3-4E7C79346684}">
      <dgm:prSet/>
      <dgm:spPr/>
      <dgm:t>
        <a:bodyPr/>
        <a:lstStyle/>
        <a:p>
          <a:pPr rtl="1"/>
          <a:r>
            <a:rPr lang="he-IL"/>
            <a:t>הפרעות במחזור</a:t>
          </a:r>
          <a:endParaRPr lang="en-US"/>
        </a:p>
      </dgm:t>
    </dgm:pt>
    <dgm:pt modelId="{30627078-005F-4174-9293-D0A5044F03E5}" type="parTrans" cxnId="{5D4FFF72-6268-4D98-93AC-52F621C67565}">
      <dgm:prSet/>
      <dgm:spPr/>
      <dgm:t>
        <a:bodyPr/>
        <a:lstStyle/>
        <a:p>
          <a:endParaRPr lang="en-US"/>
        </a:p>
      </dgm:t>
    </dgm:pt>
    <dgm:pt modelId="{10D1D81E-77F8-47D9-8887-B8E9B84FE367}" type="sibTrans" cxnId="{5D4FFF72-6268-4D98-93AC-52F621C67565}">
      <dgm:prSet/>
      <dgm:spPr/>
      <dgm:t>
        <a:bodyPr/>
        <a:lstStyle/>
        <a:p>
          <a:endParaRPr lang="en-US"/>
        </a:p>
      </dgm:t>
    </dgm:pt>
    <dgm:pt modelId="{46D002BA-F952-47F3-824F-E444BA380F73}">
      <dgm:prSet/>
      <dgm:spPr/>
      <dgm:t>
        <a:bodyPr/>
        <a:lstStyle/>
        <a:p>
          <a:pPr rtl="1"/>
          <a:r>
            <a:rPr lang="he-IL"/>
            <a:t>חרדה עצבנות אי שקט</a:t>
          </a:r>
          <a:endParaRPr lang="en-US"/>
        </a:p>
      </dgm:t>
    </dgm:pt>
    <dgm:pt modelId="{92170EC2-E6D3-4EA3-8B2F-CB6F8907008C}" type="parTrans" cxnId="{C483D031-07A4-45FF-900A-1FDC0EF09A1E}">
      <dgm:prSet/>
      <dgm:spPr/>
      <dgm:t>
        <a:bodyPr/>
        <a:lstStyle/>
        <a:p>
          <a:endParaRPr lang="en-US"/>
        </a:p>
      </dgm:t>
    </dgm:pt>
    <dgm:pt modelId="{7B7F4E2E-7B4B-414A-97CF-0AE266E08E31}" type="sibTrans" cxnId="{C483D031-07A4-45FF-900A-1FDC0EF09A1E}">
      <dgm:prSet/>
      <dgm:spPr/>
      <dgm:t>
        <a:bodyPr/>
        <a:lstStyle/>
        <a:p>
          <a:endParaRPr lang="en-US"/>
        </a:p>
      </dgm:t>
    </dgm:pt>
    <dgm:pt modelId="{15BB97BC-20B7-4207-8565-5AF17CF65718}">
      <dgm:prSet/>
      <dgm:spPr/>
      <dgm:t>
        <a:bodyPr/>
        <a:lstStyle/>
        <a:p>
          <a:pPr rtl="1"/>
          <a:r>
            <a:rPr lang="he-IL"/>
            <a:t>עור לח וחם</a:t>
          </a:r>
          <a:endParaRPr lang="en-US"/>
        </a:p>
      </dgm:t>
    </dgm:pt>
    <dgm:pt modelId="{296442D5-97D8-4741-8FE0-AF6BF29E0152}" type="parTrans" cxnId="{BC0C0795-3C0B-49BD-9CA6-2A4495F9F2E4}">
      <dgm:prSet/>
      <dgm:spPr/>
      <dgm:t>
        <a:bodyPr/>
        <a:lstStyle/>
        <a:p>
          <a:endParaRPr lang="en-US"/>
        </a:p>
      </dgm:t>
    </dgm:pt>
    <dgm:pt modelId="{4450DB96-A80A-41FE-A8A1-BDEF7E6A1C12}" type="sibTrans" cxnId="{BC0C0795-3C0B-49BD-9CA6-2A4495F9F2E4}">
      <dgm:prSet/>
      <dgm:spPr/>
      <dgm:t>
        <a:bodyPr/>
        <a:lstStyle/>
        <a:p>
          <a:endParaRPr lang="en-US"/>
        </a:p>
      </dgm:t>
    </dgm:pt>
    <dgm:pt modelId="{07817E80-79B2-45AB-B0FC-10606D28A2BA}">
      <dgm:prSet/>
      <dgm:spPr/>
      <dgm:t>
        <a:bodyPr/>
        <a:lstStyle/>
        <a:p>
          <a:pPr rtl="1"/>
          <a:r>
            <a:rPr lang="he-IL"/>
            <a:t>תסמינים עיניים – </a:t>
          </a:r>
          <a:r>
            <a:rPr lang="en-US"/>
            <a:t>STARE EYE LID LAG</a:t>
          </a:r>
        </a:p>
      </dgm:t>
    </dgm:pt>
    <dgm:pt modelId="{71314F30-AAC3-4B01-B16B-75A9AF3EBF4B}" type="parTrans" cxnId="{60FBBAFF-F5EA-4B07-8C41-F6AC15CC1EC4}">
      <dgm:prSet/>
      <dgm:spPr/>
      <dgm:t>
        <a:bodyPr/>
        <a:lstStyle/>
        <a:p>
          <a:endParaRPr lang="en-US"/>
        </a:p>
      </dgm:t>
    </dgm:pt>
    <dgm:pt modelId="{4215CAA6-A16D-47FE-BD12-7A3CE052E4D8}" type="sibTrans" cxnId="{60FBBAFF-F5EA-4B07-8C41-F6AC15CC1EC4}">
      <dgm:prSet/>
      <dgm:spPr/>
      <dgm:t>
        <a:bodyPr/>
        <a:lstStyle/>
        <a:p>
          <a:endParaRPr lang="en-US"/>
        </a:p>
      </dgm:t>
    </dgm:pt>
    <dgm:pt modelId="{DBD2F50A-E0A0-4C79-B008-277B62D32433}" type="pres">
      <dgm:prSet presAssocID="{89016D5F-92D0-4BA9-8C59-3932D2C747A6}" presName="linear" presStyleCnt="0">
        <dgm:presLayoutVars>
          <dgm:animLvl val="lvl"/>
          <dgm:resizeHandles val="exact"/>
        </dgm:presLayoutVars>
      </dgm:prSet>
      <dgm:spPr/>
    </dgm:pt>
    <dgm:pt modelId="{2192CBAB-F528-4E70-9570-1575431784A7}" type="pres">
      <dgm:prSet presAssocID="{D75FF897-CBDE-45C5-A1AC-4F2D27C0E1D4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D7B72F3A-FB06-4912-80BC-D113C9033601}" type="pres">
      <dgm:prSet presAssocID="{95E6EA3D-1925-4132-9AE6-94CD4F786E91}" presName="spacer" presStyleCnt="0"/>
      <dgm:spPr/>
    </dgm:pt>
    <dgm:pt modelId="{280F6543-C35D-4CA7-B045-B68033C5318B}" type="pres">
      <dgm:prSet presAssocID="{CBCDBEA0-3E89-4023-A2B0-1AC01F0A9F2E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655FECFA-A209-4B6B-B460-45DE4C3DD920}" type="pres">
      <dgm:prSet presAssocID="{F1F730CB-5E2F-4D85-889D-B0657D86FDDF}" presName="spacer" presStyleCnt="0"/>
      <dgm:spPr/>
    </dgm:pt>
    <dgm:pt modelId="{4EB3C577-9B91-404E-9281-19A771894117}" type="pres">
      <dgm:prSet presAssocID="{F441211C-C525-496C-A3EC-21B68A8FE466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CD04D88A-2B87-40C6-ACE1-679218448D50}" type="pres">
      <dgm:prSet presAssocID="{7B511334-38DC-46DA-A479-866D2946DED3}" presName="spacer" presStyleCnt="0"/>
      <dgm:spPr/>
    </dgm:pt>
    <dgm:pt modelId="{6FB7C99D-5D34-45E5-BF53-40E687B77154}" type="pres">
      <dgm:prSet presAssocID="{ED937EC4-84F9-4F83-AE7C-00E975B8D733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6E92A27B-7B14-45C5-9255-ED281532F474}" type="pres">
      <dgm:prSet presAssocID="{A6B2B29F-1C29-424A-B5FA-78EDBE75ADE8}" presName="spacer" presStyleCnt="0"/>
      <dgm:spPr/>
    </dgm:pt>
    <dgm:pt modelId="{E303EF2B-1B87-4040-B2ED-EFA0E4807EEA}" type="pres">
      <dgm:prSet presAssocID="{2A19DBB1-06BF-47FC-88F3-4E7C79346684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B7C765BB-0095-4299-B7AC-38E62ED784F4}" type="pres">
      <dgm:prSet presAssocID="{10D1D81E-77F8-47D9-8887-B8E9B84FE367}" presName="spacer" presStyleCnt="0"/>
      <dgm:spPr/>
    </dgm:pt>
    <dgm:pt modelId="{8C4E197F-4490-40AD-B981-4A747A49AE60}" type="pres">
      <dgm:prSet presAssocID="{46D002BA-F952-47F3-824F-E444BA380F73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B46AA094-7A41-4161-BA65-43ABD2ADC266}" type="pres">
      <dgm:prSet presAssocID="{7B7F4E2E-7B4B-414A-97CF-0AE266E08E31}" presName="spacer" presStyleCnt="0"/>
      <dgm:spPr/>
    </dgm:pt>
    <dgm:pt modelId="{5403E5C3-C466-4CDA-A109-325FF26340EE}" type="pres">
      <dgm:prSet presAssocID="{15BB97BC-20B7-4207-8565-5AF17CF65718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6FD5C6DC-B880-4B1B-ACC1-299ACC6EC9C3}" type="pres">
      <dgm:prSet presAssocID="{4450DB96-A80A-41FE-A8A1-BDEF7E6A1C12}" presName="spacer" presStyleCnt="0"/>
      <dgm:spPr/>
    </dgm:pt>
    <dgm:pt modelId="{A585461B-B22A-4BE7-A99A-AD9F975F0025}" type="pres">
      <dgm:prSet presAssocID="{07817E80-79B2-45AB-B0FC-10606D28A2BA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6B5EC504-AFB3-4187-A3F5-E8D4D98F5DD5}" type="presOf" srcId="{15BB97BC-20B7-4207-8565-5AF17CF65718}" destId="{5403E5C3-C466-4CDA-A109-325FF26340EE}" srcOrd="0" destOrd="0" presId="urn:microsoft.com/office/officeart/2005/8/layout/vList2"/>
    <dgm:cxn modelId="{E101EE15-8415-477B-8869-ACA016E74156}" srcId="{89016D5F-92D0-4BA9-8C59-3932D2C747A6}" destId="{CBCDBEA0-3E89-4023-A2B0-1AC01F0A9F2E}" srcOrd="1" destOrd="0" parTransId="{FDD00214-E868-4732-A2A9-4C33E4096AB9}" sibTransId="{F1F730CB-5E2F-4D85-889D-B0657D86FDDF}"/>
    <dgm:cxn modelId="{C483D031-07A4-45FF-900A-1FDC0EF09A1E}" srcId="{89016D5F-92D0-4BA9-8C59-3932D2C747A6}" destId="{46D002BA-F952-47F3-824F-E444BA380F73}" srcOrd="5" destOrd="0" parTransId="{92170EC2-E6D3-4EA3-8B2F-CB6F8907008C}" sibTransId="{7B7F4E2E-7B4B-414A-97CF-0AE266E08E31}"/>
    <dgm:cxn modelId="{35A96E5B-806C-47C7-8EAB-7FD7E9DF2AFE}" type="presOf" srcId="{D75FF897-CBDE-45C5-A1AC-4F2D27C0E1D4}" destId="{2192CBAB-F528-4E70-9570-1575431784A7}" srcOrd="0" destOrd="0" presId="urn:microsoft.com/office/officeart/2005/8/layout/vList2"/>
    <dgm:cxn modelId="{B461585E-1CAA-4AE7-8B1B-BC6B6944514A}" type="presOf" srcId="{F441211C-C525-496C-A3EC-21B68A8FE466}" destId="{4EB3C577-9B91-404E-9281-19A771894117}" srcOrd="0" destOrd="0" presId="urn:microsoft.com/office/officeart/2005/8/layout/vList2"/>
    <dgm:cxn modelId="{FFB10C43-1A6E-4B02-8C0C-076C53C44BD0}" type="presOf" srcId="{07817E80-79B2-45AB-B0FC-10606D28A2BA}" destId="{A585461B-B22A-4BE7-A99A-AD9F975F0025}" srcOrd="0" destOrd="0" presId="urn:microsoft.com/office/officeart/2005/8/layout/vList2"/>
    <dgm:cxn modelId="{5D4FFF72-6268-4D98-93AC-52F621C67565}" srcId="{89016D5F-92D0-4BA9-8C59-3932D2C747A6}" destId="{2A19DBB1-06BF-47FC-88F3-4E7C79346684}" srcOrd="4" destOrd="0" parTransId="{30627078-005F-4174-9293-D0A5044F03E5}" sibTransId="{10D1D81E-77F8-47D9-8887-B8E9B84FE367}"/>
    <dgm:cxn modelId="{FB7E0D76-DC23-417E-8D8C-6379B383EBC9}" type="presOf" srcId="{89016D5F-92D0-4BA9-8C59-3932D2C747A6}" destId="{DBD2F50A-E0A0-4C79-B008-277B62D32433}" srcOrd="0" destOrd="0" presId="urn:microsoft.com/office/officeart/2005/8/layout/vList2"/>
    <dgm:cxn modelId="{43DF0090-FAF7-4D27-8F61-CD63372E9CF9}" type="presOf" srcId="{ED937EC4-84F9-4F83-AE7C-00E975B8D733}" destId="{6FB7C99D-5D34-45E5-BF53-40E687B77154}" srcOrd="0" destOrd="0" presId="urn:microsoft.com/office/officeart/2005/8/layout/vList2"/>
    <dgm:cxn modelId="{BC0C0795-3C0B-49BD-9CA6-2A4495F9F2E4}" srcId="{89016D5F-92D0-4BA9-8C59-3932D2C747A6}" destId="{15BB97BC-20B7-4207-8565-5AF17CF65718}" srcOrd="6" destOrd="0" parTransId="{296442D5-97D8-4741-8FE0-AF6BF29E0152}" sibTransId="{4450DB96-A80A-41FE-A8A1-BDEF7E6A1C12}"/>
    <dgm:cxn modelId="{03500F9B-9062-4D65-8467-A562E642FB66}" type="presOf" srcId="{2A19DBB1-06BF-47FC-88F3-4E7C79346684}" destId="{E303EF2B-1B87-4040-B2ED-EFA0E4807EEA}" srcOrd="0" destOrd="0" presId="urn:microsoft.com/office/officeart/2005/8/layout/vList2"/>
    <dgm:cxn modelId="{F7EE30A8-4FB8-4F9E-9F81-4CB5216882A9}" type="presOf" srcId="{CBCDBEA0-3E89-4023-A2B0-1AC01F0A9F2E}" destId="{280F6543-C35D-4CA7-B045-B68033C5318B}" srcOrd="0" destOrd="0" presId="urn:microsoft.com/office/officeart/2005/8/layout/vList2"/>
    <dgm:cxn modelId="{9D3F22C3-74D7-4515-90BF-C2F1F9358253}" srcId="{89016D5F-92D0-4BA9-8C59-3932D2C747A6}" destId="{F441211C-C525-496C-A3EC-21B68A8FE466}" srcOrd="2" destOrd="0" parTransId="{7B29F0BA-883B-4831-BD92-F1EF1C78A9C3}" sibTransId="{7B511334-38DC-46DA-A479-866D2946DED3}"/>
    <dgm:cxn modelId="{CDBDDBC6-7C86-40FD-9B91-D449931AEF32}" srcId="{89016D5F-92D0-4BA9-8C59-3932D2C747A6}" destId="{ED937EC4-84F9-4F83-AE7C-00E975B8D733}" srcOrd="3" destOrd="0" parTransId="{D5FC1E98-37E6-47F4-947A-B46AFBF25FC4}" sibTransId="{A6B2B29F-1C29-424A-B5FA-78EDBE75ADE8}"/>
    <dgm:cxn modelId="{AC95E8E8-7118-4BBC-A5F4-814D65AA318B}" srcId="{89016D5F-92D0-4BA9-8C59-3932D2C747A6}" destId="{D75FF897-CBDE-45C5-A1AC-4F2D27C0E1D4}" srcOrd="0" destOrd="0" parTransId="{F2AEA4D0-D08A-415F-9417-75826EABB3E8}" sibTransId="{95E6EA3D-1925-4132-9AE6-94CD4F786E91}"/>
    <dgm:cxn modelId="{EEBB40EE-FD5B-4DFD-A51D-3BB8A44CBEB5}" type="presOf" srcId="{46D002BA-F952-47F3-824F-E444BA380F73}" destId="{8C4E197F-4490-40AD-B981-4A747A49AE60}" srcOrd="0" destOrd="0" presId="urn:microsoft.com/office/officeart/2005/8/layout/vList2"/>
    <dgm:cxn modelId="{60FBBAFF-F5EA-4B07-8C41-F6AC15CC1EC4}" srcId="{89016D5F-92D0-4BA9-8C59-3932D2C747A6}" destId="{07817E80-79B2-45AB-B0FC-10606D28A2BA}" srcOrd="7" destOrd="0" parTransId="{71314F30-AAC3-4B01-B16B-75A9AF3EBF4B}" sibTransId="{4215CAA6-A16D-47FE-BD12-7A3CE052E4D8}"/>
    <dgm:cxn modelId="{418922E4-2191-44FE-8F87-42C3E68EAA9B}" type="presParOf" srcId="{DBD2F50A-E0A0-4C79-B008-277B62D32433}" destId="{2192CBAB-F528-4E70-9570-1575431784A7}" srcOrd="0" destOrd="0" presId="urn:microsoft.com/office/officeart/2005/8/layout/vList2"/>
    <dgm:cxn modelId="{B160C4A1-6064-483F-99C1-1DF62C697144}" type="presParOf" srcId="{DBD2F50A-E0A0-4C79-B008-277B62D32433}" destId="{D7B72F3A-FB06-4912-80BC-D113C9033601}" srcOrd="1" destOrd="0" presId="urn:microsoft.com/office/officeart/2005/8/layout/vList2"/>
    <dgm:cxn modelId="{CF7D1089-567A-44AC-8730-E2EB4593DF40}" type="presParOf" srcId="{DBD2F50A-E0A0-4C79-B008-277B62D32433}" destId="{280F6543-C35D-4CA7-B045-B68033C5318B}" srcOrd="2" destOrd="0" presId="urn:microsoft.com/office/officeart/2005/8/layout/vList2"/>
    <dgm:cxn modelId="{2689E2BB-0F78-497E-9ED5-99D471D058B0}" type="presParOf" srcId="{DBD2F50A-E0A0-4C79-B008-277B62D32433}" destId="{655FECFA-A209-4B6B-B460-45DE4C3DD920}" srcOrd="3" destOrd="0" presId="urn:microsoft.com/office/officeart/2005/8/layout/vList2"/>
    <dgm:cxn modelId="{D82362D6-A18C-45B1-B367-474B87DCD8E5}" type="presParOf" srcId="{DBD2F50A-E0A0-4C79-B008-277B62D32433}" destId="{4EB3C577-9B91-404E-9281-19A771894117}" srcOrd="4" destOrd="0" presId="urn:microsoft.com/office/officeart/2005/8/layout/vList2"/>
    <dgm:cxn modelId="{34F4A888-6A18-4E3F-B2FF-4CCB75FB9DA8}" type="presParOf" srcId="{DBD2F50A-E0A0-4C79-B008-277B62D32433}" destId="{CD04D88A-2B87-40C6-ACE1-679218448D50}" srcOrd="5" destOrd="0" presId="urn:microsoft.com/office/officeart/2005/8/layout/vList2"/>
    <dgm:cxn modelId="{CCDE6D99-24B3-45D2-8125-84C9A57ABD41}" type="presParOf" srcId="{DBD2F50A-E0A0-4C79-B008-277B62D32433}" destId="{6FB7C99D-5D34-45E5-BF53-40E687B77154}" srcOrd="6" destOrd="0" presId="urn:microsoft.com/office/officeart/2005/8/layout/vList2"/>
    <dgm:cxn modelId="{0A2B783B-82DE-464A-8231-76CF4A3D0142}" type="presParOf" srcId="{DBD2F50A-E0A0-4C79-B008-277B62D32433}" destId="{6E92A27B-7B14-45C5-9255-ED281532F474}" srcOrd="7" destOrd="0" presId="urn:microsoft.com/office/officeart/2005/8/layout/vList2"/>
    <dgm:cxn modelId="{D399263E-E616-461C-A96B-FD987DF01795}" type="presParOf" srcId="{DBD2F50A-E0A0-4C79-B008-277B62D32433}" destId="{E303EF2B-1B87-4040-B2ED-EFA0E4807EEA}" srcOrd="8" destOrd="0" presId="urn:microsoft.com/office/officeart/2005/8/layout/vList2"/>
    <dgm:cxn modelId="{A0FF1F3B-5F93-427B-979B-8DD6C961BE48}" type="presParOf" srcId="{DBD2F50A-E0A0-4C79-B008-277B62D32433}" destId="{B7C765BB-0095-4299-B7AC-38E62ED784F4}" srcOrd="9" destOrd="0" presId="urn:microsoft.com/office/officeart/2005/8/layout/vList2"/>
    <dgm:cxn modelId="{FBE2CF23-3984-4316-9B40-3231FC0595EE}" type="presParOf" srcId="{DBD2F50A-E0A0-4C79-B008-277B62D32433}" destId="{8C4E197F-4490-40AD-B981-4A747A49AE60}" srcOrd="10" destOrd="0" presId="urn:microsoft.com/office/officeart/2005/8/layout/vList2"/>
    <dgm:cxn modelId="{AEB97FAA-AAFE-403A-A24C-30A995910314}" type="presParOf" srcId="{DBD2F50A-E0A0-4C79-B008-277B62D32433}" destId="{B46AA094-7A41-4161-BA65-43ABD2ADC266}" srcOrd="11" destOrd="0" presId="urn:microsoft.com/office/officeart/2005/8/layout/vList2"/>
    <dgm:cxn modelId="{B6885054-A147-4C29-B0FE-AB9E60792D7D}" type="presParOf" srcId="{DBD2F50A-E0A0-4C79-B008-277B62D32433}" destId="{5403E5C3-C466-4CDA-A109-325FF26340EE}" srcOrd="12" destOrd="0" presId="urn:microsoft.com/office/officeart/2005/8/layout/vList2"/>
    <dgm:cxn modelId="{D87B9EF8-81CC-4181-A59E-B8E248F4D447}" type="presParOf" srcId="{DBD2F50A-E0A0-4C79-B008-277B62D32433}" destId="{6FD5C6DC-B880-4B1B-ACC1-299ACC6EC9C3}" srcOrd="13" destOrd="0" presId="urn:microsoft.com/office/officeart/2005/8/layout/vList2"/>
    <dgm:cxn modelId="{0DDB2A0B-5CB1-4826-B5ED-50224917A114}" type="presParOf" srcId="{DBD2F50A-E0A0-4C79-B008-277B62D32433}" destId="{A585461B-B22A-4BE7-A99A-AD9F975F0025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4A8030-7F1D-423F-8E15-3C49EAAAFF2F}">
      <dsp:nvSpPr>
        <dsp:cNvPr id="0" name=""/>
        <dsp:cNvSpPr/>
      </dsp:nvSpPr>
      <dsp:spPr>
        <a:xfrm>
          <a:off x="750" y="0"/>
          <a:ext cx="3037878" cy="287488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075" tIns="0" rIns="300075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/>
            <a:t>היפותירודיזם ראשוני: הפרעה בבלוטת התירואיד עצמה, הורמוני התירואיד </a:t>
          </a:r>
          <a:r>
            <a:rPr lang="en-US" sz="2000" kern="1200"/>
            <a:t>T3 T4</a:t>
          </a:r>
          <a:r>
            <a:rPr lang="he-IL" sz="2000" kern="1200"/>
            <a:t> נמוכים ו </a:t>
          </a:r>
          <a:r>
            <a:rPr lang="en-US" sz="2000" kern="1200"/>
            <a:t>TSH</a:t>
          </a:r>
          <a:r>
            <a:rPr lang="he-IL" sz="2000" kern="1200"/>
            <a:t> מוגבר. </a:t>
          </a:r>
          <a:endParaRPr lang="en-US" sz="2000" kern="1200"/>
        </a:p>
      </dsp:txBody>
      <dsp:txXfrm>
        <a:off x="750" y="1149953"/>
        <a:ext cx="3037878" cy="1724929"/>
      </dsp:txXfrm>
    </dsp:sp>
    <dsp:sp modelId="{F87F3855-28D2-4490-A28D-CB038C77A986}">
      <dsp:nvSpPr>
        <dsp:cNvPr id="0" name=""/>
        <dsp:cNvSpPr/>
      </dsp:nvSpPr>
      <dsp:spPr>
        <a:xfrm>
          <a:off x="750" y="0"/>
          <a:ext cx="3037878" cy="1149953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075" tIns="165100" rIns="300075" bIns="165100" numCol="1" spcCol="1270" anchor="ctr" anchorCtr="0">
          <a:noAutofit/>
        </a:bodyPr>
        <a:lstStyle/>
        <a:p>
          <a:pPr marL="0" lvl="0" indent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/>
            <a:t>01</a:t>
          </a:r>
        </a:p>
      </dsp:txBody>
      <dsp:txXfrm>
        <a:off x="750" y="0"/>
        <a:ext cx="3037878" cy="1149953"/>
      </dsp:txXfrm>
    </dsp:sp>
    <dsp:sp modelId="{5C94B5E8-2EB3-424F-B763-B904613FBCA1}">
      <dsp:nvSpPr>
        <dsp:cNvPr id="0" name=""/>
        <dsp:cNvSpPr/>
      </dsp:nvSpPr>
      <dsp:spPr>
        <a:xfrm>
          <a:off x="3281659" y="0"/>
          <a:ext cx="3037878" cy="287488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075" tIns="0" rIns="300075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/>
            <a:t>היפותירודיזם משני: הפרעה בהיפופיזה כסיבה לירידיה ב </a:t>
          </a:r>
          <a:r>
            <a:rPr lang="en-US" sz="2000" kern="1200"/>
            <a:t>TSH</a:t>
          </a:r>
          <a:r>
            <a:rPr lang="he-IL" sz="2000" kern="1200"/>
            <a:t>. בד"כ כיוון של ה </a:t>
          </a:r>
          <a:r>
            <a:rPr lang="en-US" sz="2000" kern="1200"/>
            <a:t>TSH</a:t>
          </a:r>
          <a:r>
            <a:rPr lang="he-IL" sz="2000" kern="1200"/>
            <a:t> והורמוני התירואיד זהים. </a:t>
          </a:r>
          <a:endParaRPr lang="en-US" sz="2000" kern="1200"/>
        </a:p>
      </dsp:txBody>
      <dsp:txXfrm>
        <a:off x="3281659" y="1149953"/>
        <a:ext cx="3037878" cy="1724929"/>
      </dsp:txXfrm>
    </dsp:sp>
    <dsp:sp modelId="{698E967D-5FCF-4739-9F09-C60431F5026F}">
      <dsp:nvSpPr>
        <dsp:cNvPr id="0" name=""/>
        <dsp:cNvSpPr/>
      </dsp:nvSpPr>
      <dsp:spPr>
        <a:xfrm>
          <a:off x="3281659" y="0"/>
          <a:ext cx="3037878" cy="1149953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075" tIns="165100" rIns="300075" bIns="165100" numCol="1" spcCol="1270" anchor="ctr" anchorCtr="0">
          <a:noAutofit/>
        </a:bodyPr>
        <a:lstStyle/>
        <a:p>
          <a:pPr marL="0" lvl="0" indent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/>
            <a:t>02</a:t>
          </a:r>
        </a:p>
      </dsp:txBody>
      <dsp:txXfrm>
        <a:off x="3281659" y="0"/>
        <a:ext cx="3037878" cy="1149953"/>
      </dsp:txXfrm>
    </dsp:sp>
    <dsp:sp modelId="{FFD576B8-FB15-4F07-A97D-ED455FB94CF8}">
      <dsp:nvSpPr>
        <dsp:cNvPr id="0" name=""/>
        <dsp:cNvSpPr/>
      </dsp:nvSpPr>
      <dsp:spPr>
        <a:xfrm>
          <a:off x="6562568" y="0"/>
          <a:ext cx="3037878" cy="287488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075" tIns="0" rIns="300075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/>
            <a:t>היפותירודיזם שלישוני: הפרעה בהיפותלמוס, הפוגעת בהפרשת </a:t>
          </a:r>
          <a:r>
            <a:rPr lang="en-US" sz="2000" kern="1200"/>
            <a:t>TRH</a:t>
          </a:r>
          <a:r>
            <a:rPr lang="he-IL" sz="2000" kern="1200"/>
            <a:t>.</a:t>
          </a:r>
          <a:endParaRPr lang="en-US" sz="2000" kern="1200"/>
        </a:p>
      </dsp:txBody>
      <dsp:txXfrm>
        <a:off x="6562568" y="1149953"/>
        <a:ext cx="3037878" cy="1724929"/>
      </dsp:txXfrm>
    </dsp:sp>
    <dsp:sp modelId="{B01AB008-C09A-4E58-8622-4226FA7694AB}">
      <dsp:nvSpPr>
        <dsp:cNvPr id="0" name=""/>
        <dsp:cNvSpPr/>
      </dsp:nvSpPr>
      <dsp:spPr>
        <a:xfrm>
          <a:off x="6562568" y="0"/>
          <a:ext cx="3037878" cy="1149953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075" tIns="165100" rIns="300075" bIns="165100" numCol="1" spcCol="1270" anchor="ctr" anchorCtr="0">
          <a:noAutofit/>
        </a:bodyPr>
        <a:lstStyle/>
        <a:p>
          <a:pPr marL="0" lvl="0" indent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/>
            <a:t>03</a:t>
          </a:r>
        </a:p>
      </dsp:txBody>
      <dsp:txXfrm>
        <a:off x="6562568" y="0"/>
        <a:ext cx="3037878" cy="114995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B9D693-BB9D-419B-92E2-44327240D661}">
      <dsp:nvSpPr>
        <dsp:cNvPr id="0" name=""/>
        <dsp:cNvSpPr/>
      </dsp:nvSpPr>
      <dsp:spPr>
        <a:xfrm>
          <a:off x="0" y="238462"/>
          <a:ext cx="5914209" cy="1130293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900" kern="1200" dirty="0"/>
            <a:t>מחלת גריבס </a:t>
          </a:r>
          <a:r>
            <a:rPr lang="en-US" sz="2900" kern="1200" dirty="0"/>
            <a:t>-</a:t>
          </a:r>
          <a:r>
            <a:rPr lang="he-IL" sz="2900" kern="1200" dirty="0"/>
            <a:t> תרופות יוד ניתוח </a:t>
          </a:r>
          <a:endParaRPr lang="en-US" sz="2900" kern="1200" dirty="0"/>
        </a:p>
      </dsp:txBody>
      <dsp:txXfrm>
        <a:off x="55176" y="293638"/>
        <a:ext cx="5803857" cy="1019941"/>
      </dsp:txXfrm>
    </dsp:sp>
    <dsp:sp modelId="{98E93B5B-0937-4D33-B1CC-695709F74124}">
      <dsp:nvSpPr>
        <dsp:cNvPr id="0" name=""/>
        <dsp:cNvSpPr/>
      </dsp:nvSpPr>
      <dsp:spPr>
        <a:xfrm>
          <a:off x="0" y="1452275"/>
          <a:ext cx="5914209" cy="1130293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1121052"/>
                <a:satOff val="-1191"/>
                <a:lumOff val="915"/>
                <a:alphaOff val="0"/>
                <a:shade val="74000"/>
                <a:satMod val="130000"/>
                <a:lumMod val="90000"/>
              </a:schemeClr>
              <a:schemeClr val="accent2">
                <a:hueOff val="1121052"/>
                <a:satOff val="-1191"/>
                <a:lumOff val="915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900" kern="1200"/>
            <a:t>אדנומה אוטנומית – יוד, ניתוח (תרופות פחות)</a:t>
          </a:r>
          <a:endParaRPr lang="en-US" sz="2900" kern="1200"/>
        </a:p>
      </dsp:txBody>
      <dsp:txXfrm>
        <a:off x="55176" y="1507451"/>
        <a:ext cx="5803857" cy="1019941"/>
      </dsp:txXfrm>
    </dsp:sp>
    <dsp:sp modelId="{F56F5820-B504-4E2A-965B-79BB97669CD0}">
      <dsp:nvSpPr>
        <dsp:cNvPr id="0" name=""/>
        <dsp:cNvSpPr/>
      </dsp:nvSpPr>
      <dsp:spPr>
        <a:xfrm>
          <a:off x="0" y="2666088"/>
          <a:ext cx="5914209" cy="1130293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2242103"/>
                <a:satOff val="-2381"/>
                <a:lumOff val="1830"/>
                <a:alphaOff val="0"/>
                <a:shade val="74000"/>
                <a:satMod val="130000"/>
                <a:lumMod val="90000"/>
              </a:schemeClr>
              <a:schemeClr val="accent2">
                <a:hueOff val="2242103"/>
                <a:satOff val="-2381"/>
                <a:lumOff val="183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900" kern="1200"/>
            <a:t>גויטר רב קשרי טוקסי ניתוח (יוד, תרופות)</a:t>
          </a:r>
          <a:r>
            <a:rPr lang="en-US" sz="2900" kern="1200"/>
            <a:t> </a:t>
          </a:r>
        </a:p>
      </dsp:txBody>
      <dsp:txXfrm>
        <a:off x="55176" y="2721264"/>
        <a:ext cx="5803857" cy="1019941"/>
      </dsp:txXfrm>
    </dsp:sp>
    <dsp:sp modelId="{D6065619-8188-48C6-B94F-A14A88051838}">
      <dsp:nvSpPr>
        <dsp:cNvPr id="0" name=""/>
        <dsp:cNvSpPr/>
      </dsp:nvSpPr>
      <dsp:spPr>
        <a:xfrm>
          <a:off x="0" y="3879901"/>
          <a:ext cx="5914209" cy="1130293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3363155"/>
                <a:satOff val="-3572"/>
                <a:lumOff val="2745"/>
                <a:alphaOff val="0"/>
                <a:shade val="74000"/>
                <a:satMod val="130000"/>
                <a:lumMod val="90000"/>
              </a:schemeClr>
              <a:schemeClr val="accent2">
                <a:hueOff val="3363155"/>
                <a:satOff val="-3572"/>
                <a:lumOff val="2745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900" kern="1200"/>
            <a:t>תירודיטיס – נוגדי דלקת </a:t>
          </a:r>
          <a:r>
            <a:rPr lang="en-US" sz="2900" kern="1200"/>
            <a:t>NSAIDS</a:t>
          </a:r>
          <a:r>
            <a:rPr lang="he-IL" sz="2900" kern="1200"/>
            <a:t> או פרדנזון בשלב של ההיפו נותנים לבותורקסין</a:t>
          </a:r>
          <a:endParaRPr lang="en-US" sz="2900" kern="1200"/>
        </a:p>
      </dsp:txBody>
      <dsp:txXfrm>
        <a:off x="55176" y="3935077"/>
        <a:ext cx="5803857" cy="101994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6C99E7-44DD-4335-B873-9397EED40697}">
      <dsp:nvSpPr>
        <dsp:cNvPr id="0" name=""/>
        <dsp:cNvSpPr/>
      </dsp:nvSpPr>
      <dsp:spPr>
        <a:xfrm>
          <a:off x="0" y="389763"/>
          <a:ext cx="5914209" cy="81549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400" kern="1200"/>
            <a:t>מטופל בן 55 </a:t>
          </a:r>
          <a:endParaRPr lang="en-US" sz="3400" kern="1200"/>
        </a:p>
      </dsp:txBody>
      <dsp:txXfrm>
        <a:off x="39809" y="429572"/>
        <a:ext cx="5834591" cy="735872"/>
      </dsp:txXfrm>
    </dsp:sp>
    <dsp:sp modelId="{BB44BF0F-6921-4D74-BDD0-D49A4F9222D5}">
      <dsp:nvSpPr>
        <dsp:cNvPr id="0" name=""/>
        <dsp:cNvSpPr/>
      </dsp:nvSpPr>
      <dsp:spPr>
        <a:xfrm>
          <a:off x="0" y="1303173"/>
          <a:ext cx="5914209" cy="81549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248291"/>
                <a:satOff val="144"/>
                <a:lumOff val="1421"/>
                <a:alphaOff val="0"/>
                <a:shade val="74000"/>
                <a:satMod val="130000"/>
                <a:lumMod val="90000"/>
              </a:schemeClr>
              <a:schemeClr val="accent5">
                <a:hueOff val="248291"/>
                <a:satOff val="144"/>
                <a:lumOff val="1421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400" kern="1200"/>
            <a:t>עשה </a:t>
          </a:r>
          <a:r>
            <a:rPr lang="en-US" sz="3400" kern="1200"/>
            <a:t>US</a:t>
          </a:r>
          <a:r>
            <a:rPr lang="he-IL" sz="3400" kern="1200"/>
            <a:t> צוואר נמצאה קשרית </a:t>
          </a:r>
          <a:endParaRPr lang="en-US" sz="3400" kern="1200"/>
        </a:p>
      </dsp:txBody>
      <dsp:txXfrm>
        <a:off x="39809" y="1342982"/>
        <a:ext cx="5834591" cy="735872"/>
      </dsp:txXfrm>
    </dsp:sp>
    <dsp:sp modelId="{29E23A60-6774-47FF-92B0-90D6F74E42B5}">
      <dsp:nvSpPr>
        <dsp:cNvPr id="0" name=""/>
        <dsp:cNvSpPr/>
      </dsp:nvSpPr>
      <dsp:spPr>
        <a:xfrm>
          <a:off x="0" y="2216583"/>
          <a:ext cx="5914209" cy="81549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496582"/>
                <a:satOff val="288"/>
                <a:lumOff val="2843"/>
                <a:alphaOff val="0"/>
                <a:shade val="74000"/>
                <a:satMod val="130000"/>
                <a:lumMod val="90000"/>
              </a:schemeClr>
              <a:schemeClr val="accent5">
                <a:hueOff val="496582"/>
                <a:satOff val="288"/>
                <a:lumOff val="2843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400" kern="1200"/>
            <a:t>תפקודי תריס </a:t>
          </a:r>
          <a:r>
            <a:rPr lang="en-US" sz="3400" kern="1200"/>
            <a:t>TSH FT3 FT4</a:t>
          </a:r>
          <a:r>
            <a:rPr lang="he-IL" sz="3400" kern="1200"/>
            <a:t> תקינים</a:t>
          </a:r>
          <a:endParaRPr lang="en-US" sz="3400" kern="1200"/>
        </a:p>
      </dsp:txBody>
      <dsp:txXfrm>
        <a:off x="39809" y="2256392"/>
        <a:ext cx="5834591" cy="735872"/>
      </dsp:txXfrm>
    </dsp:sp>
    <dsp:sp modelId="{106AB496-FBFE-47DD-9A73-4C693D20B2AB}">
      <dsp:nvSpPr>
        <dsp:cNvPr id="0" name=""/>
        <dsp:cNvSpPr/>
      </dsp:nvSpPr>
      <dsp:spPr>
        <a:xfrm>
          <a:off x="0" y="3129993"/>
          <a:ext cx="5914209" cy="81549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744874"/>
                <a:satOff val="432"/>
                <a:lumOff val="4264"/>
                <a:alphaOff val="0"/>
                <a:shade val="74000"/>
                <a:satMod val="130000"/>
                <a:lumMod val="90000"/>
              </a:schemeClr>
              <a:schemeClr val="accent5">
                <a:hueOff val="744874"/>
                <a:satOff val="432"/>
                <a:lumOff val="4264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400" kern="1200"/>
            <a:t>מיפוי - קשרית קרה</a:t>
          </a:r>
          <a:endParaRPr lang="en-US" sz="3400" kern="1200"/>
        </a:p>
      </dsp:txBody>
      <dsp:txXfrm>
        <a:off x="39809" y="3169802"/>
        <a:ext cx="5834591" cy="735872"/>
      </dsp:txXfrm>
    </dsp:sp>
    <dsp:sp modelId="{835A36E2-855B-4696-97B7-F62777DE3308}">
      <dsp:nvSpPr>
        <dsp:cNvPr id="0" name=""/>
        <dsp:cNvSpPr/>
      </dsp:nvSpPr>
      <dsp:spPr>
        <a:xfrm>
          <a:off x="0" y="4043403"/>
          <a:ext cx="5914209" cy="81549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993165"/>
                <a:satOff val="576"/>
                <a:lumOff val="5686"/>
                <a:alphaOff val="0"/>
                <a:shade val="74000"/>
                <a:satMod val="130000"/>
                <a:lumMod val="90000"/>
              </a:schemeClr>
              <a:schemeClr val="accent5">
                <a:hueOff val="993165"/>
                <a:satOff val="576"/>
                <a:lumOff val="5686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400" kern="1200"/>
            <a:t>האם מדובר בסרטן? </a:t>
          </a:r>
          <a:endParaRPr lang="en-US" sz="3400" kern="1200"/>
        </a:p>
      </dsp:txBody>
      <dsp:txXfrm>
        <a:off x="39809" y="4083212"/>
        <a:ext cx="5834591" cy="73587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60664-A161-4649-B74D-94E299108CE4}">
      <dsp:nvSpPr>
        <dsp:cNvPr id="0" name=""/>
        <dsp:cNvSpPr/>
      </dsp:nvSpPr>
      <dsp:spPr>
        <a:xfrm>
          <a:off x="0" y="437566"/>
          <a:ext cx="2700336" cy="17147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C20B62-B082-4DB9-949A-A642C70668F5}">
      <dsp:nvSpPr>
        <dsp:cNvPr id="0" name=""/>
        <dsp:cNvSpPr/>
      </dsp:nvSpPr>
      <dsp:spPr>
        <a:xfrm>
          <a:off x="300037" y="722602"/>
          <a:ext cx="2700336" cy="17147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300" kern="1200"/>
            <a:t>הכי שכיח </a:t>
          </a:r>
          <a:r>
            <a:rPr lang="en-US" sz="3300" kern="1200"/>
            <a:t>PTC</a:t>
          </a:r>
          <a:r>
            <a:rPr lang="he-IL" sz="3300" kern="1200"/>
            <a:t> </a:t>
          </a:r>
          <a:endParaRPr lang="en-US" sz="3300" kern="1200"/>
        </a:p>
      </dsp:txBody>
      <dsp:txXfrm>
        <a:off x="350259" y="772824"/>
        <a:ext cx="2599892" cy="1614269"/>
      </dsp:txXfrm>
    </dsp:sp>
    <dsp:sp modelId="{4F791DE6-960F-4A5B-AB5F-731C128188C4}">
      <dsp:nvSpPr>
        <dsp:cNvPr id="0" name=""/>
        <dsp:cNvSpPr/>
      </dsp:nvSpPr>
      <dsp:spPr>
        <a:xfrm>
          <a:off x="3300411" y="437566"/>
          <a:ext cx="2700336" cy="17147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0BBA4A-D94D-4C07-A30B-07214BC5B42E}">
      <dsp:nvSpPr>
        <dsp:cNvPr id="0" name=""/>
        <dsp:cNvSpPr/>
      </dsp:nvSpPr>
      <dsp:spPr>
        <a:xfrm>
          <a:off x="3600448" y="722602"/>
          <a:ext cx="2700336" cy="17147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300" kern="1200"/>
            <a:t>טיפול ניתוחי, יוד משלים </a:t>
          </a:r>
          <a:endParaRPr lang="en-US" sz="3300" kern="1200"/>
        </a:p>
      </dsp:txBody>
      <dsp:txXfrm>
        <a:off x="3650670" y="772824"/>
        <a:ext cx="2599892" cy="1614269"/>
      </dsp:txXfrm>
    </dsp:sp>
    <dsp:sp modelId="{D3BC30A8-DD1D-43B7-A236-B981790A7D72}">
      <dsp:nvSpPr>
        <dsp:cNvPr id="0" name=""/>
        <dsp:cNvSpPr/>
      </dsp:nvSpPr>
      <dsp:spPr>
        <a:xfrm>
          <a:off x="6600822" y="437566"/>
          <a:ext cx="2700336" cy="17147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02FDFF-28A9-44B1-9E3C-5C8C7378FFDE}">
      <dsp:nvSpPr>
        <dsp:cNvPr id="0" name=""/>
        <dsp:cNvSpPr/>
      </dsp:nvSpPr>
      <dsp:spPr>
        <a:xfrm>
          <a:off x="6900860" y="722602"/>
          <a:ext cx="2700336" cy="17147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300" kern="1200" dirty="0"/>
            <a:t>מעקב </a:t>
          </a:r>
          <a:r>
            <a:rPr lang="en-US" sz="3300" kern="1200" dirty="0"/>
            <a:t>TG TGAB</a:t>
          </a:r>
          <a:r>
            <a:rPr lang="he-IL" sz="3300" kern="1200" dirty="0"/>
            <a:t> ו </a:t>
          </a:r>
          <a:r>
            <a:rPr lang="en-US" sz="3300" kern="1200" dirty="0"/>
            <a:t>US</a:t>
          </a:r>
          <a:r>
            <a:rPr lang="he-IL" sz="3300" kern="1200" dirty="0"/>
            <a:t> אחרי הניתוח </a:t>
          </a:r>
          <a:endParaRPr lang="en-US" sz="3300" kern="1200" dirty="0"/>
        </a:p>
      </dsp:txBody>
      <dsp:txXfrm>
        <a:off x="6951082" y="772824"/>
        <a:ext cx="2599892" cy="16142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46F14-B99C-4900-8FDD-DF63D5C0BEA6}">
      <dsp:nvSpPr>
        <dsp:cNvPr id="0" name=""/>
        <dsp:cNvSpPr/>
      </dsp:nvSpPr>
      <dsp:spPr>
        <a:xfrm>
          <a:off x="1172" y="477556"/>
          <a:ext cx="1476746" cy="88604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/>
            <a:t>רגשיות לקור </a:t>
          </a:r>
          <a:endParaRPr lang="en-US" sz="1400" kern="1200"/>
        </a:p>
      </dsp:txBody>
      <dsp:txXfrm>
        <a:off x="1172" y="477556"/>
        <a:ext cx="1476746" cy="886047"/>
      </dsp:txXfrm>
    </dsp:sp>
    <dsp:sp modelId="{A8D0F556-661A-40DF-BD9A-C08B5136CE6E}">
      <dsp:nvSpPr>
        <dsp:cNvPr id="0" name=""/>
        <dsp:cNvSpPr/>
      </dsp:nvSpPr>
      <dsp:spPr>
        <a:xfrm>
          <a:off x="1625593" y="477556"/>
          <a:ext cx="1476746" cy="886047"/>
        </a:xfrm>
        <a:prstGeom prst="rect">
          <a:avLst/>
        </a:prstGeom>
        <a:solidFill>
          <a:schemeClr val="accent2">
            <a:hueOff val="336316"/>
            <a:satOff val="-357"/>
            <a:lumOff val="27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/>
            <a:t>עייפות חולשה</a:t>
          </a:r>
          <a:endParaRPr lang="en-US" sz="1400" kern="1200"/>
        </a:p>
      </dsp:txBody>
      <dsp:txXfrm>
        <a:off x="1625593" y="477556"/>
        <a:ext cx="1476746" cy="886047"/>
      </dsp:txXfrm>
    </dsp:sp>
    <dsp:sp modelId="{665C1DEC-7C1F-4B04-95BC-324E462B2DD3}">
      <dsp:nvSpPr>
        <dsp:cNvPr id="0" name=""/>
        <dsp:cNvSpPr/>
      </dsp:nvSpPr>
      <dsp:spPr>
        <a:xfrm>
          <a:off x="3250014" y="477556"/>
          <a:ext cx="1476746" cy="886047"/>
        </a:xfrm>
        <a:prstGeom prst="rect">
          <a:avLst/>
        </a:prstGeom>
        <a:solidFill>
          <a:schemeClr val="accent2">
            <a:hueOff val="672631"/>
            <a:satOff val="-714"/>
            <a:lumOff val="54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/>
            <a:t>ישנוניות </a:t>
          </a:r>
          <a:endParaRPr lang="en-US" sz="1400" kern="1200"/>
        </a:p>
      </dsp:txBody>
      <dsp:txXfrm>
        <a:off x="3250014" y="477556"/>
        <a:ext cx="1476746" cy="886047"/>
      </dsp:txXfrm>
    </dsp:sp>
    <dsp:sp modelId="{71FBA475-4553-460E-B79D-C9FBBF976A68}">
      <dsp:nvSpPr>
        <dsp:cNvPr id="0" name=""/>
        <dsp:cNvSpPr/>
      </dsp:nvSpPr>
      <dsp:spPr>
        <a:xfrm>
          <a:off x="4874435" y="477556"/>
          <a:ext cx="1476746" cy="886047"/>
        </a:xfrm>
        <a:prstGeom prst="rect">
          <a:avLst/>
        </a:prstGeom>
        <a:solidFill>
          <a:schemeClr val="accent2">
            <a:hueOff val="1008946"/>
            <a:satOff val="-1072"/>
            <a:lumOff val="82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/>
            <a:t>הפרעות בזיכרון</a:t>
          </a:r>
          <a:endParaRPr lang="en-US" sz="1400" kern="1200"/>
        </a:p>
      </dsp:txBody>
      <dsp:txXfrm>
        <a:off x="4874435" y="477556"/>
        <a:ext cx="1476746" cy="886047"/>
      </dsp:txXfrm>
    </dsp:sp>
    <dsp:sp modelId="{D9D34C1A-860C-4038-BEEE-F295B4757794}">
      <dsp:nvSpPr>
        <dsp:cNvPr id="0" name=""/>
        <dsp:cNvSpPr/>
      </dsp:nvSpPr>
      <dsp:spPr>
        <a:xfrm>
          <a:off x="6498857" y="477556"/>
          <a:ext cx="1476746" cy="886047"/>
        </a:xfrm>
        <a:prstGeom prst="rect">
          <a:avLst/>
        </a:prstGeom>
        <a:solidFill>
          <a:schemeClr val="accent2">
            <a:hueOff val="1345262"/>
            <a:satOff val="-1429"/>
            <a:lumOff val="1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/>
            <a:t>עצירות</a:t>
          </a:r>
          <a:endParaRPr lang="en-US" sz="1400" kern="1200"/>
        </a:p>
      </dsp:txBody>
      <dsp:txXfrm>
        <a:off x="6498857" y="477556"/>
        <a:ext cx="1476746" cy="886047"/>
      </dsp:txXfrm>
    </dsp:sp>
    <dsp:sp modelId="{0C131B3C-AB50-4DBD-B592-1C42BBB22A90}">
      <dsp:nvSpPr>
        <dsp:cNvPr id="0" name=""/>
        <dsp:cNvSpPr/>
      </dsp:nvSpPr>
      <dsp:spPr>
        <a:xfrm>
          <a:off x="8123278" y="477556"/>
          <a:ext cx="1476746" cy="886047"/>
        </a:xfrm>
        <a:prstGeom prst="rect">
          <a:avLst/>
        </a:prstGeom>
        <a:solidFill>
          <a:schemeClr val="accent2">
            <a:hueOff val="1681577"/>
            <a:satOff val="-1786"/>
            <a:lumOff val="137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/>
            <a:t>כאבי שרירים עור יבש וקר </a:t>
          </a:r>
          <a:endParaRPr lang="en-US" sz="1400" kern="1200"/>
        </a:p>
      </dsp:txBody>
      <dsp:txXfrm>
        <a:off x="8123278" y="477556"/>
        <a:ext cx="1476746" cy="886047"/>
      </dsp:txXfrm>
    </dsp:sp>
    <dsp:sp modelId="{8AA73E5A-B2A9-4E35-9296-36546CC1A17C}">
      <dsp:nvSpPr>
        <dsp:cNvPr id="0" name=""/>
        <dsp:cNvSpPr/>
      </dsp:nvSpPr>
      <dsp:spPr>
        <a:xfrm>
          <a:off x="813382" y="1511278"/>
          <a:ext cx="1476746" cy="886047"/>
        </a:xfrm>
        <a:prstGeom prst="rect">
          <a:avLst/>
        </a:prstGeom>
        <a:solidFill>
          <a:schemeClr val="accent2">
            <a:hueOff val="2017893"/>
            <a:satOff val="-2143"/>
            <a:lumOff val="164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/>
            <a:t>שיער דק ונשירת שיער </a:t>
          </a:r>
          <a:endParaRPr lang="en-US" sz="1400" kern="1200"/>
        </a:p>
      </dsp:txBody>
      <dsp:txXfrm>
        <a:off x="813382" y="1511278"/>
        <a:ext cx="1476746" cy="886047"/>
      </dsp:txXfrm>
    </dsp:sp>
    <dsp:sp modelId="{F484305A-C4FA-406D-A4A3-A18FA2A518E9}">
      <dsp:nvSpPr>
        <dsp:cNvPr id="0" name=""/>
        <dsp:cNvSpPr/>
      </dsp:nvSpPr>
      <dsp:spPr>
        <a:xfrm>
          <a:off x="2437803" y="1511278"/>
          <a:ext cx="1476746" cy="886047"/>
        </a:xfrm>
        <a:prstGeom prst="rect">
          <a:avLst/>
        </a:prstGeom>
        <a:solidFill>
          <a:schemeClr val="accent2">
            <a:hueOff val="2354208"/>
            <a:satOff val="-2500"/>
            <a:lumOff val="192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/>
            <a:t>דימומים בין המחזורים</a:t>
          </a:r>
          <a:endParaRPr lang="en-US" sz="1400" kern="1200"/>
        </a:p>
      </dsp:txBody>
      <dsp:txXfrm>
        <a:off x="2437803" y="1511278"/>
        <a:ext cx="1476746" cy="886047"/>
      </dsp:txXfrm>
    </dsp:sp>
    <dsp:sp modelId="{F504CB27-C357-4EE0-9DAE-8472FEC88A57}">
      <dsp:nvSpPr>
        <dsp:cNvPr id="0" name=""/>
        <dsp:cNvSpPr/>
      </dsp:nvSpPr>
      <dsp:spPr>
        <a:xfrm>
          <a:off x="4062225" y="1511278"/>
          <a:ext cx="1476746" cy="886047"/>
        </a:xfrm>
        <a:prstGeom prst="rect">
          <a:avLst/>
        </a:prstGeom>
        <a:solidFill>
          <a:schemeClr val="accent2">
            <a:hueOff val="2690524"/>
            <a:satOff val="-2858"/>
            <a:lumOff val="219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/>
            <a:t>הצטברות נוזלים: בצקת בפנים בצקות בגפיים קול צרוד ירידה בשמיעה  </a:t>
          </a:r>
          <a:endParaRPr lang="en-US" sz="1400" kern="1200"/>
        </a:p>
      </dsp:txBody>
      <dsp:txXfrm>
        <a:off x="4062225" y="1511278"/>
        <a:ext cx="1476746" cy="886047"/>
      </dsp:txXfrm>
    </dsp:sp>
    <dsp:sp modelId="{E4E5ADD2-045A-41BC-A719-6AF8D7D73DED}">
      <dsp:nvSpPr>
        <dsp:cNvPr id="0" name=""/>
        <dsp:cNvSpPr/>
      </dsp:nvSpPr>
      <dsp:spPr>
        <a:xfrm>
          <a:off x="5686646" y="1511278"/>
          <a:ext cx="1476746" cy="886047"/>
        </a:xfrm>
        <a:prstGeom prst="rect">
          <a:avLst/>
        </a:prstGeom>
        <a:solidFill>
          <a:schemeClr val="accent2">
            <a:hueOff val="3026839"/>
            <a:satOff val="-3215"/>
            <a:lumOff val="247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/>
            <a:t>דופק איטי </a:t>
          </a:r>
          <a:endParaRPr lang="en-US" sz="1400" kern="1200"/>
        </a:p>
      </dsp:txBody>
      <dsp:txXfrm>
        <a:off x="5686646" y="1511278"/>
        <a:ext cx="1476746" cy="886047"/>
      </dsp:txXfrm>
    </dsp:sp>
    <dsp:sp modelId="{9BF7BE41-1249-4E0E-9B98-25C86370041F}">
      <dsp:nvSpPr>
        <dsp:cNvPr id="0" name=""/>
        <dsp:cNvSpPr/>
      </dsp:nvSpPr>
      <dsp:spPr>
        <a:xfrm>
          <a:off x="7311067" y="1511278"/>
          <a:ext cx="1476746" cy="886047"/>
        </a:xfrm>
        <a:prstGeom prst="rect">
          <a:avLst/>
        </a:prstGeom>
        <a:solidFill>
          <a:schemeClr val="accent2">
            <a:hueOff val="3363155"/>
            <a:satOff val="-3572"/>
            <a:lumOff val="274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/>
            <a:t>גויטר</a:t>
          </a:r>
          <a:endParaRPr lang="en-US" sz="1400" kern="1200"/>
        </a:p>
      </dsp:txBody>
      <dsp:txXfrm>
        <a:off x="7311067" y="1511278"/>
        <a:ext cx="1476746" cy="8860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BC57C-89E6-46B3-88B9-97FB381D651F}">
      <dsp:nvSpPr>
        <dsp:cNvPr id="0" name=""/>
        <dsp:cNvSpPr/>
      </dsp:nvSpPr>
      <dsp:spPr>
        <a:xfrm>
          <a:off x="3281" y="282531"/>
          <a:ext cx="1776784" cy="106607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700" kern="1200"/>
            <a:t>מחלה שכיחה 1:1000 גברים ו 4:1000 בשנים</a:t>
          </a:r>
          <a:endParaRPr lang="en-US" sz="1700" kern="1200"/>
        </a:p>
      </dsp:txBody>
      <dsp:txXfrm>
        <a:off x="3281" y="282531"/>
        <a:ext cx="1776784" cy="1066070"/>
      </dsp:txXfrm>
    </dsp:sp>
    <dsp:sp modelId="{D5FFE2D1-8B69-4B39-A150-3CC01ED90ABA}">
      <dsp:nvSpPr>
        <dsp:cNvPr id="0" name=""/>
        <dsp:cNvSpPr/>
      </dsp:nvSpPr>
      <dsp:spPr>
        <a:xfrm>
          <a:off x="1957744" y="282531"/>
          <a:ext cx="1776784" cy="1066070"/>
        </a:xfrm>
        <a:prstGeom prst="rect">
          <a:avLst/>
        </a:prstGeom>
        <a:solidFill>
          <a:schemeClr val="accent2">
            <a:hueOff val="373684"/>
            <a:satOff val="-397"/>
            <a:lumOff val="30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700" kern="1200"/>
            <a:t>גיל ממוצע לאבחנה 60</a:t>
          </a:r>
          <a:endParaRPr lang="en-US" sz="1700" kern="1200"/>
        </a:p>
      </dsp:txBody>
      <dsp:txXfrm>
        <a:off x="1957744" y="282531"/>
        <a:ext cx="1776784" cy="1066070"/>
      </dsp:txXfrm>
    </dsp:sp>
    <dsp:sp modelId="{B7D4DC87-ADB8-4F89-8ACF-5CB112E994D9}">
      <dsp:nvSpPr>
        <dsp:cNvPr id="0" name=""/>
        <dsp:cNvSpPr/>
      </dsp:nvSpPr>
      <dsp:spPr>
        <a:xfrm>
          <a:off x="3912206" y="282531"/>
          <a:ext cx="1776784" cy="1066070"/>
        </a:xfrm>
        <a:prstGeom prst="rect">
          <a:avLst/>
        </a:prstGeom>
        <a:solidFill>
          <a:schemeClr val="accent2">
            <a:hueOff val="747368"/>
            <a:satOff val="-794"/>
            <a:lumOff val="61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700" kern="1200"/>
            <a:t>יותר שכיח באזורים עם מחסור יוד</a:t>
          </a:r>
          <a:endParaRPr lang="en-US" sz="1700" kern="1200"/>
        </a:p>
      </dsp:txBody>
      <dsp:txXfrm>
        <a:off x="3912206" y="282531"/>
        <a:ext cx="1776784" cy="1066070"/>
      </dsp:txXfrm>
    </dsp:sp>
    <dsp:sp modelId="{9F1E247A-32DE-4EED-AE8F-7C1213D34085}">
      <dsp:nvSpPr>
        <dsp:cNvPr id="0" name=""/>
        <dsp:cNvSpPr/>
      </dsp:nvSpPr>
      <dsp:spPr>
        <a:xfrm>
          <a:off x="5866668" y="282531"/>
          <a:ext cx="1776784" cy="1066070"/>
        </a:xfrm>
        <a:prstGeom prst="rect">
          <a:avLst/>
        </a:prstGeom>
        <a:solidFill>
          <a:schemeClr val="accent2">
            <a:hueOff val="1121052"/>
            <a:satOff val="-1191"/>
            <a:lumOff val="91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700" kern="1200"/>
            <a:t>יתכן עם או בלי גויטר</a:t>
          </a:r>
          <a:endParaRPr lang="en-US" sz="1700" kern="1200"/>
        </a:p>
      </dsp:txBody>
      <dsp:txXfrm>
        <a:off x="5866668" y="282531"/>
        <a:ext cx="1776784" cy="1066070"/>
      </dsp:txXfrm>
    </dsp:sp>
    <dsp:sp modelId="{F18ABF22-C8FD-4F38-864C-7BD4199DBE13}">
      <dsp:nvSpPr>
        <dsp:cNvPr id="0" name=""/>
        <dsp:cNvSpPr/>
      </dsp:nvSpPr>
      <dsp:spPr>
        <a:xfrm>
          <a:off x="7821131" y="282531"/>
          <a:ext cx="1776784" cy="1066070"/>
        </a:xfrm>
        <a:prstGeom prst="rect">
          <a:avLst/>
        </a:prstGeom>
        <a:solidFill>
          <a:schemeClr val="accent2">
            <a:hueOff val="1494735"/>
            <a:satOff val="-1588"/>
            <a:lumOff val="122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700" kern="1200"/>
            <a:t>הסננה לימפוציטרית של הבלוטה, אטרופיה פיברוזיס </a:t>
          </a:r>
          <a:endParaRPr lang="en-US" sz="1700" kern="1200"/>
        </a:p>
      </dsp:txBody>
      <dsp:txXfrm>
        <a:off x="7821131" y="282531"/>
        <a:ext cx="1776784" cy="1066070"/>
      </dsp:txXfrm>
    </dsp:sp>
    <dsp:sp modelId="{DB703CC0-35E5-4DAE-84D4-868C41B7EC72}">
      <dsp:nvSpPr>
        <dsp:cNvPr id="0" name=""/>
        <dsp:cNvSpPr/>
      </dsp:nvSpPr>
      <dsp:spPr>
        <a:xfrm>
          <a:off x="3281" y="1526280"/>
          <a:ext cx="1776784" cy="1066070"/>
        </a:xfrm>
        <a:prstGeom prst="rect">
          <a:avLst/>
        </a:prstGeom>
        <a:solidFill>
          <a:schemeClr val="accent2">
            <a:hueOff val="1868420"/>
            <a:satOff val="-1984"/>
            <a:lumOff val="152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700" kern="1200"/>
            <a:t>שילוב של גורמים גנטים וסביבתים </a:t>
          </a:r>
          <a:endParaRPr lang="en-US" sz="1700" kern="1200"/>
        </a:p>
      </dsp:txBody>
      <dsp:txXfrm>
        <a:off x="3281" y="1526280"/>
        <a:ext cx="1776784" cy="1066070"/>
      </dsp:txXfrm>
    </dsp:sp>
    <dsp:sp modelId="{DBC56104-825C-460E-ACA0-1E0E3AD4B729}">
      <dsp:nvSpPr>
        <dsp:cNvPr id="0" name=""/>
        <dsp:cNvSpPr/>
      </dsp:nvSpPr>
      <dsp:spPr>
        <a:xfrm>
          <a:off x="1957744" y="1526280"/>
          <a:ext cx="1776784" cy="1066070"/>
        </a:xfrm>
        <a:prstGeom prst="rect">
          <a:avLst/>
        </a:prstGeom>
        <a:solidFill>
          <a:schemeClr val="accent2">
            <a:hueOff val="2242103"/>
            <a:satOff val="-2381"/>
            <a:lumOff val="18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HLA DR3 4 5 CTLA4</a:t>
          </a:r>
        </a:p>
      </dsp:txBody>
      <dsp:txXfrm>
        <a:off x="1957744" y="1526280"/>
        <a:ext cx="1776784" cy="1066070"/>
      </dsp:txXfrm>
    </dsp:sp>
    <dsp:sp modelId="{6EE20221-56B8-4BC5-9498-283CD3502C5E}">
      <dsp:nvSpPr>
        <dsp:cNvPr id="0" name=""/>
        <dsp:cNvSpPr/>
      </dsp:nvSpPr>
      <dsp:spPr>
        <a:xfrm>
          <a:off x="3912206" y="1526280"/>
          <a:ext cx="1776784" cy="1066070"/>
        </a:xfrm>
        <a:prstGeom prst="rect">
          <a:avLst/>
        </a:prstGeom>
        <a:solidFill>
          <a:schemeClr val="accent2">
            <a:hueOff val="2615787"/>
            <a:satOff val="-2778"/>
            <a:lumOff val="213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700" kern="1200"/>
            <a:t>קשר למחלות אוטמיוניות אחרות סכרת 1 אדיסון צליאק ווטליגו</a:t>
          </a:r>
          <a:endParaRPr lang="en-US" sz="1700" kern="1200"/>
        </a:p>
      </dsp:txBody>
      <dsp:txXfrm>
        <a:off x="3912206" y="1526280"/>
        <a:ext cx="1776784" cy="1066070"/>
      </dsp:txXfrm>
    </dsp:sp>
    <dsp:sp modelId="{41B4AC97-BC23-4EA6-A597-89F5CE43AB91}">
      <dsp:nvSpPr>
        <dsp:cNvPr id="0" name=""/>
        <dsp:cNvSpPr/>
      </dsp:nvSpPr>
      <dsp:spPr>
        <a:xfrm>
          <a:off x="5866668" y="1526280"/>
          <a:ext cx="1776784" cy="1066070"/>
        </a:xfrm>
        <a:prstGeom prst="rect">
          <a:avLst/>
        </a:prstGeom>
        <a:solidFill>
          <a:schemeClr val="accent2">
            <a:hueOff val="2989471"/>
            <a:satOff val="-3175"/>
            <a:lumOff val="244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700" kern="1200"/>
            <a:t>נוגדנים נגד תירוגלובולין ו </a:t>
          </a:r>
          <a:r>
            <a:rPr lang="en-US" sz="1700" kern="1200"/>
            <a:t>TPO</a:t>
          </a:r>
          <a:r>
            <a:rPr lang="he-IL" sz="1700" kern="1200"/>
            <a:t> </a:t>
          </a:r>
          <a:endParaRPr lang="en-US" sz="1700" kern="1200"/>
        </a:p>
      </dsp:txBody>
      <dsp:txXfrm>
        <a:off x="5866668" y="1526280"/>
        <a:ext cx="1776784" cy="1066070"/>
      </dsp:txXfrm>
    </dsp:sp>
    <dsp:sp modelId="{67469B6F-742A-4F5C-AAAF-EB7783ED7DF8}">
      <dsp:nvSpPr>
        <dsp:cNvPr id="0" name=""/>
        <dsp:cNvSpPr/>
      </dsp:nvSpPr>
      <dsp:spPr>
        <a:xfrm>
          <a:off x="7821131" y="1526280"/>
          <a:ext cx="1776784" cy="1066070"/>
        </a:xfrm>
        <a:prstGeom prst="rect">
          <a:avLst/>
        </a:prstGeom>
        <a:solidFill>
          <a:schemeClr val="accent2">
            <a:hueOff val="3363155"/>
            <a:satOff val="-3572"/>
            <a:lumOff val="274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700" kern="1200"/>
            <a:t>20% נוגדנים ל </a:t>
          </a:r>
          <a:r>
            <a:rPr lang="en-US" sz="1700" kern="1200"/>
            <a:t>TSH –R  </a:t>
          </a:r>
        </a:p>
      </dsp:txBody>
      <dsp:txXfrm>
        <a:off x="7821131" y="1526280"/>
        <a:ext cx="1776784" cy="10660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9B6F1C-1D16-44FF-928C-46C455F6DABB}">
      <dsp:nvSpPr>
        <dsp:cNvPr id="0" name=""/>
        <dsp:cNvSpPr/>
      </dsp:nvSpPr>
      <dsp:spPr>
        <a:xfrm>
          <a:off x="0" y="437566"/>
          <a:ext cx="2700336" cy="17147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5274A5-7A1B-4CE5-8385-B6FA27509772}">
      <dsp:nvSpPr>
        <dsp:cNvPr id="0" name=""/>
        <dsp:cNvSpPr/>
      </dsp:nvSpPr>
      <dsp:spPr>
        <a:xfrm>
          <a:off x="300037" y="722602"/>
          <a:ext cx="2700336" cy="17147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500" kern="1200"/>
            <a:t>בן 65 ברקע פרפור עליות מטופל בפרוקור , </a:t>
          </a:r>
          <a:r>
            <a:rPr lang="en-US" sz="2500" kern="1200"/>
            <a:t>TSH 15 FT4 8 </a:t>
          </a:r>
        </a:p>
      </dsp:txBody>
      <dsp:txXfrm>
        <a:off x="350259" y="772824"/>
        <a:ext cx="2599892" cy="1614269"/>
      </dsp:txXfrm>
    </dsp:sp>
    <dsp:sp modelId="{9086419C-DBAA-434B-B435-6F7AE6330646}">
      <dsp:nvSpPr>
        <dsp:cNvPr id="0" name=""/>
        <dsp:cNvSpPr/>
      </dsp:nvSpPr>
      <dsp:spPr>
        <a:xfrm>
          <a:off x="3300411" y="437566"/>
          <a:ext cx="2700336" cy="17147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C7B7C2-B7AC-4A87-88C8-72D86E8BA1F1}">
      <dsp:nvSpPr>
        <dsp:cNvPr id="0" name=""/>
        <dsp:cNvSpPr/>
      </dsp:nvSpPr>
      <dsp:spPr>
        <a:xfrm>
          <a:off x="3600448" y="722602"/>
          <a:ext cx="2700336" cy="17147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500" kern="1200"/>
            <a:t>בן 40 ברקע הפרעה ביפולרית מטופל בליתיום </a:t>
          </a:r>
          <a:r>
            <a:rPr lang="en-US" sz="2500" kern="1200"/>
            <a:t>TSH 23 FT4 9</a:t>
          </a:r>
          <a:r>
            <a:rPr lang="he-IL" sz="2500" kern="1200"/>
            <a:t> </a:t>
          </a:r>
          <a:endParaRPr lang="en-US" sz="2500" kern="1200"/>
        </a:p>
      </dsp:txBody>
      <dsp:txXfrm>
        <a:off x="3650670" y="772824"/>
        <a:ext cx="2599892" cy="1614269"/>
      </dsp:txXfrm>
    </dsp:sp>
    <dsp:sp modelId="{6BF91CC7-B9A2-42D5-9BC9-13A39F557A63}">
      <dsp:nvSpPr>
        <dsp:cNvPr id="0" name=""/>
        <dsp:cNvSpPr/>
      </dsp:nvSpPr>
      <dsp:spPr>
        <a:xfrm>
          <a:off x="6600822" y="437566"/>
          <a:ext cx="2700336" cy="17147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E8E9E4-365A-47A2-9B89-4A834E8CA430}">
      <dsp:nvSpPr>
        <dsp:cNvPr id="0" name=""/>
        <dsp:cNvSpPr/>
      </dsp:nvSpPr>
      <dsp:spPr>
        <a:xfrm>
          <a:off x="6900860" y="722602"/>
          <a:ext cx="2700336" cy="17147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500" kern="1200"/>
            <a:t>בת 50 ממאירות ריאה מקבלת טיפול אימנו תרפי </a:t>
          </a:r>
          <a:r>
            <a:rPr lang="en-US" sz="2500" kern="1200"/>
            <a:t>Keytruda </a:t>
          </a:r>
          <a:r>
            <a:rPr lang="he-IL" sz="2500" kern="1200"/>
            <a:t> - </a:t>
          </a:r>
          <a:r>
            <a:rPr lang="en-US" sz="2500" kern="1200"/>
            <a:t>TSH 12 FT4 10</a:t>
          </a:r>
        </a:p>
      </dsp:txBody>
      <dsp:txXfrm>
        <a:off x="6951082" y="772824"/>
        <a:ext cx="2599892" cy="16142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A9402A-5765-446B-BA90-6B0273A98433}">
      <dsp:nvSpPr>
        <dsp:cNvPr id="0" name=""/>
        <dsp:cNvSpPr/>
      </dsp:nvSpPr>
      <dsp:spPr>
        <a:xfrm>
          <a:off x="0" y="0"/>
          <a:ext cx="960119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77DD12-ECE4-4790-87EF-A47E112BD0F6}">
      <dsp:nvSpPr>
        <dsp:cNvPr id="0" name=""/>
        <dsp:cNvSpPr/>
      </dsp:nvSpPr>
      <dsp:spPr>
        <a:xfrm>
          <a:off x="0" y="0"/>
          <a:ext cx="9601196" cy="746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200" kern="1200"/>
            <a:t>לזכור היפותירודזם ראשוני </a:t>
          </a:r>
          <a:r>
            <a:rPr lang="en-US" sz="2200" kern="1200"/>
            <a:t>TSH</a:t>
          </a:r>
          <a:r>
            <a:rPr lang="he-IL" sz="2200" kern="1200"/>
            <a:t> מוגבר (בדרך כלל מעל 10 אבל גם מעל 4) ו </a:t>
          </a:r>
          <a:r>
            <a:rPr lang="en-US" sz="2200" kern="1200"/>
            <a:t>FT3 FT4</a:t>
          </a:r>
          <a:r>
            <a:rPr lang="he-IL" sz="2200" kern="1200"/>
            <a:t> נמוכים.</a:t>
          </a:r>
          <a:endParaRPr lang="en-US" sz="2200" kern="1200"/>
        </a:p>
      </dsp:txBody>
      <dsp:txXfrm>
        <a:off x="0" y="0"/>
        <a:ext cx="9601196" cy="746418"/>
      </dsp:txXfrm>
    </dsp:sp>
    <dsp:sp modelId="{DA6BF16E-AAB4-4936-A618-2DEEB78659A0}">
      <dsp:nvSpPr>
        <dsp:cNvPr id="0" name=""/>
        <dsp:cNvSpPr/>
      </dsp:nvSpPr>
      <dsp:spPr>
        <a:xfrm>
          <a:off x="0" y="746418"/>
          <a:ext cx="960119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580477-54A3-4B6D-A4CE-EC4CB80423C0}">
      <dsp:nvSpPr>
        <dsp:cNvPr id="0" name=""/>
        <dsp:cNvSpPr/>
      </dsp:nvSpPr>
      <dsp:spPr>
        <a:xfrm>
          <a:off x="0" y="746418"/>
          <a:ext cx="9601196" cy="746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200" kern="1200"/>
            <a:t>יש מצב שנקרא </a:t>
          </a:r>
          <a:r>
            <a:rPr lang="he-IL" sz="2200" b="1" u="sng" kern="1200"/>
            <a:t>היפותירודיזם סבקליני </a:t>
          </a:r>
          <a:endParaRPr lang="en-US" sz="2200" kern="1200"/>
        </a:p>
      </dsp:txBody>
      <dsp:txXfrm>
        <a:off x="0" y="746418"/>
        <a:ext cx="9601196" cy="746418"/>
      </dsp:txXfrm>
    </dsp:sp>
    <dsp:sp modelId="{7CC17080-5873-4078-9922-4D47C7979A61}">
      <dsp:nvSpPr>
        <dsp:cNvPr id="0" name=""/>
        <dsp:cNvSpPr/>
      </dsp:nvSpPr>
      <dsp:spPr>
        <a:xfrm>
          <a:off x="0" y="1492837"/>
          <a:ext cx="960119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493023-4B49-438C-A010-DF69D1DF0AB1}">
      <dsp:nvSpPr>
        <dsp:cNvPr id="0" name=""/>
        <dsp:cNvSpPr/>
      </dsp:nvSpPr>
      <dsp:spPr>
        <a:xfrm>
          <a:off x="0" y="1492837"/>
          <a:ext cx="9601196" cy="746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TSH</a:t>
          </a:r>
          <a:r>
            <a:rPr lang="he-IL" sz="2200" kern="1200"/>
            <a:t> מוגבר עם </a:t>
          </a:r>
          <a:r>
            <a:rPr lang="en-US" sz="2200" kern="1200"/>
            <a:t>FT3 FT4</a:t>
          </a:r>
          <a:r>
            <a:rPr lang="he-IL" sz="2200" kern="1200"/>
            <a:t> תקינים, בעצם </a:t>
          </a:r>
          <a:r>
            <a:rPr lang="en-US" sz="2200" kern="1200"/>
            <a:t>TSH</a:t>
          </a:r>
          <a:r>
            <a:rPr lang="he-IL" sz="2200" kern="1200"/>
            <a:t> מיוצר ביתר כדי לשמור הורמוני התירואדי תקינים. </a:t>
          </a:r>
          <a:endParaRPr lang="en-US" sz="2200" kern="1200"/>
        </a:p>
      </dsp:txBody>
      <dsp:txXfrm>
        <a:off x="0" y="1492837"/>
        <a:ext cx="9601196" cy="746418"/>
      </dsp:txXfrm>
    </dsp:sp>
    <dsp:sp modelId="{228805EE-53E2-41E4-B4BF-D5D66164ACA3}">
      <dsp:nvSpPr>
        <dsp:cNvPr id="0" name=""/>
        <dsp:cNvSpPr/>
      </dsp:nvSpPr>
      <dsp:spPr>
        <a:xfrm>
          <a:off x="0" y="2239256"/>
          <a:ext cx="960119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40EC5E-D9EA-417C-9BD6-1C461B0ECBAC}">
      <dsp:nvSpPr>
        <dsp:cNvPr id="0" name=""/>
        <dsp:cNvSpPr/>
      </dsp:nvSpPr>
      <dsp:spPr>
        <a:xfrm>
          <a:off x="0" y="2239256"/>
          <a:ext cx="9601196" cy="746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200" kern="1200"/>
            <a:t>מתי מטפלים? התפתחות תסמינים, הריון, נוגדנים חיובים, </a:t>
          </a:r>
          <a:r>
            <a:rPr lang="en-US" sz="2200" kern="1200"/>
            <a:t>TSH</a:t>
          </a:r>
          <a:r>
            <a:rPr lang="he-IL" sz="2200" kern="1200"/>
            <a:t> מעל 10.</a:t>
          </a:r>
          <a:r>
            <a:rPr lang="en-US" sz="2200" kern="1200"/>
            <a:t> </a:t>
          </a:r>
        </a:p>
      </dsp:txBody>
      <dsp:txXfrm>
        <a:off x="0" y="2239256"/>
        <a:ext cx="9601196" cy="7464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EB0F0F-5E0F-432C-AA46-F8946145B39B}">
      <dsp:nvSpPr>
        <dsp:cNvPr id="0" name=""/>
        <dsp:cNvSpPr/>
      </dsp:nvSpPr>
      <dsp:spPr>
        <a:xfrm>
          <a:off x="0" y="293848"/>
          <a:ext cx="5914209" cy="8792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300" kern="1200"/>
            <a:t>מצב חירום</a:t>
          </a:r>
          <a:endParaRPr lang="en-US" sz="2300" kern="1200"/>
        </a:p>
      </dsp:txBody>
      <dsp:txXfrm>
        <a:off x="42919" y="336767"/>
        <a:ext cx="5828371" cy="793362"/>
      </dsp:txXfrm>
    </dsp:sp>
    <dsp:sp modelId="{AB8C919F-B398-4E25-8888-F1432DBCBAD5}">
      <dsp:nvSpPr>
        <dsp:cNvPr id="0" name=""/>
        <dsp:cNvSpPr/>
      </dsp:nvSpPr>
      <dsp:spPr>
        <a:xfrm>
          <a:off x="0" y="1239288"/>
          <a:ext cx="5914209" cy="8792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840789"/>
                <a:satOff val="-893"/>
                <a:lumOff val="686"/>
                <a:alphaOff val="0"/>
                <a:shade val="74000"/>
                <a:satMod val="130000"/>
                <a:lumMod val="90000"/>
              </a:schemeClr>
              <a:schemeClr val="accent2">
                <a:hueOff val="840789"/>
                <a:satOff val="-893"/>
                <a:lumOff val="686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300" kern="1200" dirty="0"/>
            <a:t>היפותירודיזם עמוק בדרך כלל בקשישים משנית להפסקת הטיפול </a:t>
          </a:r>
          <a:endParaRPr lang="en-US" sz="2300" kern="1200" dirty="0"/>
        </a:p>
      </dsp:txBody>
      <dsp:txXfrm>
        <a:off x="42919" y="1282207"/>
        <a:ext cx="5828371" cy="793362"/>
      </dsp:txXfrm>
    </dsp:sp>
    <dsp:sp modelId="{B85DF202-984F-445B-97E4-EEC5FB04AD1D}">
      <dsp:nvSpPr>
        <dsp:cNvPr id="0" name=""/>
        <dsp:cNvSpPr/>
      </dsp:nvSpPr>
      <dsp:spPr>
        <a:xfrm>
          <a:off x="0" y="2184728"/>
          <a:ext cx="5914209" cy="8792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1681577"/>
                <a:satOff val="-1786"/>
                <a:lumOff val="1372"/>
                <a:alphaOff val="0"/>
                <a:shade val="74000"/>
                <a:satMod val="130000"/>
                <a:lumMod val="90000"/>
              </a:schemeClr>
              <a:schemeClr val="accent2">
                <a:hueOff val="1681577"/>
                <a:satOff val="-1786"/>
                <a:lumOff val="1372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300" kern="1200" dirty="0"/>
            <a:t>מאוד בצקתיים </a:t>
          </a:r>
          <a:endParaRPr lang="en-US" sz="2300" kern="1200" dirty="0"/>
        </a:p>
      </dsp:txBody>
      <dsp:txXfrm>
        <a:off x="42919" y="2227647"/>
        <a:ext cx="5828371" cy="793362"/>
      </dsp:txXfrm>
    </dsp:sp>
    <dsp:sp modelId="{B996F6BA-DE35-42F9-A429-8FD4BD7FB8B9}">
      <dsp:nvSpPr>
        <dsp:cNvPr id="0" name=""/>
        <dsp:cNvSpPr/>
      </dsp:nvSpPr>
      <dsp:spPr>
        <a:xfrm>
          <a:off x="0" y="3130168"/>
          <a:ext cx="5914209" cy="8792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2522366"/>
                <a:satOff val="-2679"/>
                <a:lumOff val="2059"/>
                <a:alphaOff val="0"/>
                <a:shade val="74000"/>
                <a:satMod val="130000"/>
                <a:lumMod val="90000"/>
              </a:schemeClr>
              <a:schemeClr val="accent2">
                <a:hueOff val="2522366"/>
                <a:satOff val="-2679"/>
                <a:lumOff val="2059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300" kern="1200"/>
            <a:t>לחץ דם נמוך ברדיקרדיה היפותרמיה היפונתרמיה בלבול לעיתים קומה</a:t>
          </a:r>
          <a:endParaRPr lang="en-US" sz="2300" kern="1200"/>
        </a:p>
      </dsp:txBody>
      <dsp:txXfrm>
        <a:off x="42919" y="3173087"/>
        <a:ext cx="5828371" cy="793362"/>
      </dsp:txXfrm>
    </dsp:sp>
    <dsp:sp modelId="{17D28072-E0C6-48AF-8F44-3DD767216F05}">
      <dsp:nvSpPr>
        <dsp:cNvPr id="0" name=""/>
        <dsp:cNvSpPr/>
      </dsp:nvSpPr>
      <dsp:spPr>
        <a:xfrm>
          <a:off x="0" y="4075608"/>
          <a:ext cx="5914209" cy="8792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3363155"/>
                <a:satOff val="-3572"/>
                <a:lumOff val="2745"/>
                <a:alphaOff val="0"/>
                <a:shade val="74000"/>
                <a:satMod val="130000"/>
                <a:lumMod val="90000"/>
              </a:schemeClr>
              <a:schemeClr val="accent2">
                <a:hueOff val="3363155"/>
                <a:satOff val="-3572"/>
                <a:lumOff val="2745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300" kern="1200"/>
            <a:t>טיפול: טירוקסין דרך הווריד בולוס של 500מקג לאחר שיפור דרך הפה , טיפול תומך, הידרוקורטזיון דרך הווריד</a:t>
          </a:r>
          <a:endParaRPr lang="en-US" sz="2300" kern="1200"/>
        </a:p>
      </dsp:txBody>
      <dsp:txXfrm>
        <a:off x="42919" y="4118527"/>
        <a:ext cx="5828371" cy="7933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9613BC-1B2C-4743-A1E2-91C44196E40F}">
      <dsp:nvSpPr>
        <dsp:cNvPr id="0" name=""/>
        <dsp:cNvSpPr/>
      </dsp:nvSpPr>
      <dsp:spPr>
        <a:xfrm>
          <a:off x="3281" y="1067354"/>
          <a:ext cx="1599105" cy="10154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D7650F-AEFB-40CD-B19B-456938F08784}">
      <dsp:nvSpPr>
        <dsp:cNvPr id="0" name=""/>
        <dsp:cNvSpPr/>
      </dsp:nvSpPr>
      <dsp:spPr>
        <a:xfrm>
          <a:off x="180960" y="1236149"/>
          <a:ext cx="1599105" cy="10154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500" kern="1200" dirty="0"/>
            <a:t>היפותירודיזם משני ושלישוני  </a:t>
          </a:r>
          <a:r>
            <a:rPr lang="en-US" sz="1500" kern="1200" dirty="0"/>
            <a:t>TSH</a:t>
          </a:r>
          <a:r>
            <a:rPr lang="he-IL" sz="1500" kern="1200" dirty="0"/>
            <a:t> נמוך וגם </a:t>
          </a:r>
          <a:r>
            <a:rPr lang="en-US" sz="1500" kern="1200" dirty="0"/>
            <a:t>FT3 FT4</a:t>
          </a:r>
          <a:r>
            <a:rPr lang="he-IL" sz="1500" kern="1200" dirty="0"/>
            <a:t> נמוכים (באותו כיוון)</a:t>
          </a:r>
          <a:endParaRPr lang="en-US" sz="1500" kern="1200" dirty="0"/>
        </a:p>
      </dsp:txBody>
      <dsp:txXfrm>
        <a:off x="210701" y="1265890"/>
        <a:ext cx="1539623" cy="955949"/>
      </dsp:txXfrm>
    </dsp:sp>
    <dsp:sp modelId="{7D1513DF-1B7B-431C-9389-33431AF26DD3}">
      <dsp:nvSpPr>
        <dsp:cNvPr id="0" name=""/>
        <dsp:cNvSpPr/>
      </dsp:nvSpPr>
      <dsp:spPr>
        <a:xfrm>
          <a:off x="1957743" y="1067354"/>
          <a:ext cx="1599105" cy="10154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481BA0-1093-45EC-9B1A-BB419B28FAB0}">
      <dsp:nvSpPr>
        <dsp:cNvPr id="0" name=""/>
        <dsp:cNvSpPr/>
      </dsp:nvSpPr>
      <dsp:spPr>
        <a:xfrm>
          <a:off x="2135422" y="1236149"/>
          <a:ext cx="1599105" cy="10154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500" kern="1200"/>
            <a:t>פגיעה בהיפופיזה או בהיפותלמוס </a:t>
          </a:r>
          <a:endParaRPr lang="en-US" sz="1500" kern="1200"/>
        </a:p>
      </dsp:txBody>
      <dsp:txXfrm>
        <a:off x="2165163" y="1265890"/>
        <a:ext cx="1539623" cy="955949"/>
      </dsp:txXfrm>
    </dsp:sp>
    <dsp:sp modelId="{524C2A6E-CC5D-45ED-BC37-3775A7EB4D9C}">
      <dsp:nvSpPr>
        <dsp:cNvPr id="0" name=""/>
        <dsp:cNvSpPr/>
      </dsp:nvSpPr>
      <dsp:spPr>
        <a:xfrm>
          <a:off x="3912206" y="1067354"/>
          <a:ext cx="1599105" cy="10154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3ED088-3C5B-45B8-AA8E-5234B95E1BAC}">
      <dsp:nvSpPr>
        <dsp:cNvPr id="0" name=""/>
        <dsp:cNvSpPr/>
      </dsp:nvSpPr>
      <dsp:spPr>
        <a:xfrm>
          <a:off x="4089884" y="1236149"/>
          <a:ext cx="1599105" cy="10154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500" kern="1200"/>
            <a:t>תסמינים דומים </a:t>
          </a:r>
          <a:endParaRPr lang="en-US" sz="1500" kern="1200"/>
        </a:p>
      </dsp:txBody>
      <dsp:txXfrm>
        <a:off x="4119625" y="1265890"/>
        <a:ext cx="1539623" cy="955949"/>
      </dsp:txXfrm>
    </dsp:sp>
    <dsp:sp modelId="{BE50537C-855E-4272-BF5A-6C4055CAFD73}">
      <dsp:nvSpPr>
        <dsp:cNvPr id="0" name=""/>
        <dsp:cNvSpPr/>
      </dsp:nvSpPr>
      <dsp:spPr>
        <a:xfrm>
          <a:off x="5866668" y="1067354"/>
          <a:ext cx="1599105" cy="10154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886A14-02DE-46C7-82C7-88468ABE26FC}">
      <dsp:nvSpPr>
        <dsp:cNvPr id="0" name=""/>
        <dsp:cNvSpPr/>
      </dsp:nvSpPr>
      <dsp:spPr>
        <a:xfrm>
          <a:off x="6044346" y="1236149"/>
          <a:ext cx="1599105" cy="10154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500" kern="1200"/>
            <a:t>אותו טיפול </a:t>
          </a:r>
          <a:endParaRPr lang="en-US" sz="1500" kern="1200"/>
        </a:p>
      </dsp:txBody>
      <dsp:txXfrm>
        <a:off x="6074087" y="1265890"/>
        <a:ext cx="1539623" cy="955949"/>
      </dsp:txXfrm>
    </dsp:sp>
    <dsp:sp modelId="{7D232863-B62F-459F-B161-72EC13F5C10E}">
      <dsp:nvSpPr>
        <dsp:cNvPr id="0" name=""/>
        <dsp:cNvSpPr/>
      </dsp:nvSpPr>
      <dsp:spPr>
        <a:xfrm>
          <a:off x="7821130" y="1067354"/>
          <a:ext cx="1599105" cy="10154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26B778-DA8E-409A-8C2C-86E249D4FD52}">
      <dsp:nvSpPr>
        <dsp:cNvPr id="0" name=""/>
        <dsp:cNvSpPr/>
      </dsp:nvSpPr>
      <dsp:spPr>
        <a:xfrm>
          <a:off x="7998808" y="1236149"/>
          <a:ext cx="1599105" cy="10154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500" kern="1200"/>
            <a:t>מעקב אחרי </a:t>
          </a:r>
          <a:r>
            <a:rPr lang="en-US" sz="1500" kern="1200"/>
            <a:t>FT4</a:t>
          </a:r>
          <a:r>
            <a:rPr lang="he-IL" sz="1500" kern="1200"/>
            <a:t> לשמור אותו באמצע הנורמה</a:t>
          </a:r>
          <a:endParaRPr lang="en-US" sz="1500" kern="1200"/>
        </a:p>
      </dsp:txBody>
      <dsp:txXfrm>
        <a:off x="8028549" y="1265890"/>
        <a:ext cx="1539623" cy="95594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EDDA7-D2AD-4D7A-904D-24BFD208D779}">
      <dsp:nvSpPr>
        <dsp:cNvPr id="0" name=""/>
        <dsp:cNvSpPr/>
      </dsp:nvSpPr>
      <dsp:spPr>
        <a:xfrm>
          <a:off x="0" y="0"/>
          <a:ext cx="7392921" cy="51747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200" kern="1200"/>
            <a:t>מה האבחנה</a:t>
          </a:r>
          <a:endParaRPr lang="en-US" sz="2200" kern="1200"/>
        </a:p>
      </dsp:txBody>
      <dsp:txXfrm>
        <a:off x="15156" y="15156"/>
        <a:ext cx="6773977" cy="487166"/>
      </dsp:txXfrm>
    </dsp:sp>
    <dsp:sp modelId="{F8A6E627-E9AB-4B10-A4D5-ADFC7F7F1477}">
      <dsp:nvSpPr>
        <dsp:cNvPr id="0" name=""/>
        <dsp:cNvSpPr/>
      </dsp:nvSpPr>
      <dsp:spPr>
        <a:xfrm>
          <a:off x="552068" y="589351"/>
          <a:ext cx="7392921" cy="517478"/>
        </a:xfrm>
        <a:prstGeom prst="roundRect">
          <a:avLst>
            <a:gd name="adj" fmla="val 10000"/>
          </a:avLst>
        </a:prstGeom>
        <a:solidFill>
          <a:schemeClr val="accent2">
            <a:hueOff val="840789"/>
            <a:satOff val="-893"/>
            <a:lumOff val="68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200" kern="1200"/>
            <a:t>מה התסמינים </a:t>
          </a:r>
          <a:endParaRPr lang="en-US" sz="2200" kern="1200"/>
        </a:p>
      </dsp:txBody>
      <dsp:txXfrm>
        <a:off x="567224" y="604507"/>
        <a:ext cx="6474179" cy="487166"/>
      </dsp:txXfrm>
    </dsp:sp>
    <dsp:sp modelId="{F8C3F3CD-09FD-4D6F-AEED-C7C671CE21F7}">
      <dsp:nvSpPr>
        <dsp:cNvPr id="0" name=""/>
        <dsp:cNvSpPr/>
      </dsp:nvSpPr>
      <dsp:spPr>
        <a:xfrm>
          <a:off x="1104137" y="1178702"/>
          <a:ext cx="7392921" cy="517478"/>
        </a:xfrm>
        <a:prstGeom prst="roundRect">
          <a:avLst>
            <a:gd name="adj" fmla="val 10000"/>
          </a:avLst>
        </a:prstGeom>
        <a:solidFill>
          <a:schemeClr val="accent2">
            <a:hueOff val="1681577"/>
            <a:satOff val="-1786"/>
            <a:lumOff val="137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200" kern="1200"/>
            <a:t>מה האטיולוגיות</a:t>
          </a:r>
          <a:endParaRPr lang="en-US" sz="2200" kern="1200"/>
        </a:p>
      </dsp:txBody>
      <dsp:txXfrm>
        <a:off x="1119293" y="1193858"/>
        <a:ext cx="6474179" cy="487166"/>
      </dsp:txXfrm>
    </dsp:sp>
    <dsp:sp modelId="{CF83105F-B009-41AF-B3FD-2FA4028E5E0C}">
      <dsp:nvSpPr>
        <dsp:cNvPr id="0" name=""/>
        <dsp:cNvSpPr/>
      </dsp:nvSpPr>
      <dsp:spPr>
        <a:xfrm>
          <a:off x="1656206" y="1768053"/>
          <a:ext cx="7392921" cy="517478"/>
        </a:xfrm>
        <a:prstGeom prst="roundRect">
          <a:avLst>
            <a:gd name="adj" fmla="val 10000"/>
          </a:avLst>
        </a:prstGeom>
        <a:solidFill>
          <a:schemeClr val="accent2">
            <a:hueOff val="2522366"/>
            <a:satOff val="-2679"/>
            <a:lumOff val="205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200" kern="1200"/>
            <a:t>איך מאבחנים</a:t>
          </a:r>
          <a:endParaRPr lang="en-US" sz="2200" kern="1200"/>
        </a:p>
      </dsp:txBody>
      <dsp:txXfrm>
        <a:off x="1671362" y="1783209"/>
        <a:ext cx="6474179" cy="487166"/>
      </dsp:txXfrm>
    </dsp:sp>
    <dsp:sp modelId="{EA4C8989-3208-4AEF-8FBA-DEB540B57931}">
      <dsp:nvSpPr>
        <dsp:cNvPr id="0" name=""/>
        <dsp:cNvSpPr/>
      </dsp:nvSpPr>
      <dsp:spPr>
        <a:xfrm>
          <a:off x="2208275" y="2357404"/>
          <a:ext cx="7392921" cy="517478"/>
        </a:xfrm>
        <a:prstGeom prst="roundRect">
          <a:avLst>
            <a:gd name="adj" fmla="val 10000"/>
          </a:avLst>
        </a:prstGeom>
        <a:solidFill>
          <a:schemeClr val="accent2">
            <a:hueOff val="3363155"/>
            <a:satOff val="-3572"/>
            <a:lumOff val="274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200" kern="1200"/>
            <a:t>איך מטפלים </a:t>
          </a:r>
          <a:endParaRPr lang="en-US" sz="2200" kern="1200"/>
        </a:p>
      </dsp:txBody>
      <dsp:txXfrm>
        <a:off x="2223431" y="2372560"/>
        <a:ext cx="6474179" cy="487166"/>
      </dsp:txXfrm>
    </dsp:sp>
    <dsp:sp modelId="{E812B92A-524C-4D8D-B269-447E63EDAD52}">
      <dsp:nvSpPr>
        <dsp:cNvPr id="0" name=""/>
        <dsp:cNvSpPr/>
      </dsp:nvSpPr>
      <dsp:spPr>
        <a:xfrm>
          <a:off x="7056560" y="378047"/>
          <a:ext cx="336361" cy="33636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7132241" y="378047"/>
        <a:ext cx="184999" cy="253112"/>
      </dsp:txXfrm>
    </dsp:sp>
    <dsp:sp modelId="{C4F31F52-4958-4E7A-BA56-8A3CB813A99E}">
      <dsp:nvSpPr>
        <dsp:cNvPr id="0" name=""/>
        <dsp:cNvSpPr/>
      </dsp:nvSpPr>
      <dsp:spPr>
        <a:xfrm>
          <a:off x="7608629" y="967398"/>
          <a:ext cx="336361" cy="33636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394490"/>
            <a:satOff val="476"/>
            <a:lumOff val="146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1394490"/>
              <a:satOff val="476"/>
              <a:lumOff val="1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7684310" y="967398"/>
        <a:ext cx="184999" cy="253112"/>
      </dsp:txXfrm>
    </dsp:sp>
    <dsp:sp modelId="{41316DCD-0C15-48AB-A158-96F5B42BD8EA}">
      <dsp:nvSpPr>
        <dsp:cNvPr id="0" name=""/>
        <dsp:cNvSpPr/>
      </dsp:nvSpPr>
      <dsp:spPr>
        <a:xfrm>
          <a:off x="8160698" y="1548124"/>
          <a:ext cx="336361" cy="33636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2788980"/>
            <a:satOff val="952"/>
            <a:lumOff val="293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2788980"/>
              <a:satOff val="952"/>
              <a:lumOff val="2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8236379" y="1548124"/>
        <a:ext cx="184999" cy="253112"/>
      </dsp:txXfrm>
    </dsp:sp>
    <dsp:sp modelId="{BCC463B9-FE16-436D-BE4F-EBE19BC243C0}">
      <dsp:nvSpPr>
        <dsp:cNvPr id="0" name=""/>
        <dsp:cNvSpPr/>
      </dsp:nvSpPr>
      <dsp:spPr>
        <a:xfrm>
          <a:off x="8712766" y="2143225"/>
          <a:ext cx="336361" cy="33636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4183470"/>
            <a:satOff val="1428"/>
            <a:lumOff val="439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4183470"/>
              <a:satOff val="1428"/>
              <a:lumOff val="4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8788447" y="2143225"/>
        <a:ext cx="184999" cy="25311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92CBAB-F528-4E70-9570-1575431784A7}">
      <dsp:nvSpPr>
        <dsp:cNvPr id="0" name=""/>
        <dsp:cNvSpPr/>
      </dsp:nvSpPr>
      <dsp:spPr>
        <a:xfrm>
          <a:off x="0" y="79848"/>
          <a:ext cx="5914209" cy="575639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/>
            <a:t>אי סבילות לחום הזעה מוגברת</a:t>
          </a:r>
          <a:endParaRPr lang="en-US" sz="2400" kern="1200"/>
        </a:p>
      </dsp:txBody>
      <dsp:txXfrm>
        <a:off x="28100" y="107948"/>
        <a:ext cx="5858009" cy="519439"/>
      </dsp:txXfrm>
    </dsp:sp>
    <dsp:sp modelId="{280F6543-C35D-4CA7-B045-B68033C5318B}">
      <dsp:nvSpPr>
        <dsp:cNvPr id="0" name=""/>
        <dsp:cNvSpPr/>
      </dsp:nvSpPr>
      <dsp:spPr>
        <a:xfrm>
          <a:off x="0" y="724608"/>
          <a:ext cx="5914209" cy="575639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141881"/>
                <a:satOff val="82"/>
                <a:lumOff val="812"/>
                <a:alphaOff val="0"/>
                <a:shade val="74000"/>
                <a:satMod val="130000"/>
                <a:lumMod val="90000"/>
              </a:schemeClr>
              <a:schemeClr val="accent5">
                <a:hueOff val="141881"/>
                <a:satOff val="82"/>
                <a:lumOff val="812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/>
            <a:t>ירידה במשקל למרות תאבון מוגבר</a:t>
          </a:r>
          <a:endParaRPr lang="en-US" sz="2400" kern="1200"/>
        </a:p>
      </dsp:txBody>
      <dsp:txXfrm>
        <a:off x="28100" y="752708"/>
        <a:ext cx="5858009" cy="519439"/>
      </dsp:txXfrm>
    </dsp:sp>
    <dsp:sp modelId="{4EB3C577-9B91-404E-9281-19A771894117}">
      <dsp:nvSpPr>
        <dsp:cNvPr id="0" name=""/>
        <dsp:cNvSpPr/>
      </dsp:nvSpPr>
      <dsp:spPr>
        <a:xfrm>
          <a:off x="0" y="1369368"/>
          <a:ext cx="5914209" cy="575639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283761"/>
                <a:satOff val="165"/>
                <a:lumOff val="1625"/>
                <a:alphaOff val="0"/>
                <a:shade val="74000"/>
                <a:satMod val="130000"/>
                <a:lumMod val="90000"/>
              </a:schemeClr>
              <a:schemeClr val="accent5">
                <a:hueOff val="283761"/>
                <a:satOff val="165"/>
                <a:lumOff val="1625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/>
            <a:t>חולשה ועייפות</a:t>
          </a:r>
          <a:endParaRPr lang="en-US" sz="2400" kern="1200"/>
        </a:p>
      </dsp:txBody>
      <dsp:txXfrm>
        <a:off x="28100" y="1397468"/>
        <a:ext cx="5858009" cy="519439"/>
      </dsp:txXfrm>
    </dsp:sp>
    <dsp:sp modelId="{6FB7C99D-5D34-45E5-BF53-40E687B77154}">
      <dsp:nvSpPr>
        <dsp:cNvPr id="0" name=""/>
        <dsp:cNvSpPr/>
      </dsp:nvSpPr>
      <dsp:spPr>
        <a:xfrm>
          <a:off x="0" y="2014128"/>
          <a:ext cx="5914209" cy="575639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425642"/>
                <a:satOff val="247"/>
                <a:lumOff val="2437"/>
                <a:alphaOff val="0"/>
                <a:shade val="74000"/>
                <a:satMod val="130000"/>
                <a:lumMod val="90000"/>
              </a:schemeClr>
              <a:schemeClr val="accent5">
                <a:hueOff val="425642"/>
                <a:satOff val="247"/>
                <a:lumOff val="2437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/>
            <a:t>פלפיטציות</a:t>
          </a:r>
          <a:endParaRPr lang="en-US" sz="2400" kern="1200"/>
        </a:p>
      </dsp:txBody>
      <dsp:txXfrm>
        <a:off x="28100" y="2042228"/>
        <a:ext cx="5858009" cy="519439"/>
      </dsp:txXfrm>
    </dsp:sp>
    <dsp:sp modelId="{E303EF2B-1B87-4040-B2ED-EFA0E4807EEA}">
      <dsp:nvSpPr>
        <dsp:cNvPr id="0" name=""/>
        <dsp:cNvSpPr/>
      </dsp:nvSpPr>
      <dsp:spPr>
        <a:xfrm>
          <a:off x="0" y="2658888"/>
          <a:ext cx="5914209" cy="575639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567523"/>
                <a:satOff val="329"/>
                <a:lumOff val="3249"/>
                <a:alphaOff val="0"/>
                <a:shade val="74000"/>
                <a:satMod val="130000"/>
                <a:lumMod val="90000"/>
              </a:schemeClr>
              <a:schemeClr val="accent5">
                <a:hueOff val="567523"/>
                <a:satOff val="329"/>
                <a:lumOff val="3249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/>
            <a:t>הפרעות במחזור</a:t>
          </a:r>
          <a:endParaRPr lang="en-US" sz="2400" kern="1200"/>
        </a:p>
      </dsp:txBody>
      <dsp:txXfrm>
        <a:off x="28100" y="2686988"/>
        <a:ext cx="5858009" cy="519439"/>
      </dsp:txXfrm>
    </dsp:sp>
    <dsp:sp modelId="{8C4E197F-4490-40AD-B981-4A747A49AE60}">
      <dsp:nvSpPr>
        <dsp:cNvPr id="0" name=""/>
        <dsp:cNvSpPr/>
      </dsp:nvSpPr>
      <dsp:spPr>
        <a:xfrm>
          <a:off x="0" y="3303648"/>
          <a:ext cx="5914209" cy="575639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709404"/>
                <a:satOff val="411"/>
                <a:lumOff val="4061"/>
                <a:alphaOff val="0"/>
                <a:shade val="74000"/>
                <a:satMod val="130000"/>
                <a:lumMod val="90000"/>
              </a:schemeClr>
              <a:schemeClr val="accent5">
                <a:hueOff val="709404"/>
                <a:satOff val="411"/>
                <a:lumOff val="4061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/>
            <a:t>חרדה עצבנות אי שקט</a:t>
          </a:r>
          <a:endParaRPr lang="en-US" sz="2400" kern="1200"/>
        </a:p>
      </dsp:txBody>
      <dsp:txXfrm>
        <a:off x="28100" y="3331748"/>
        <a:ext cx="5858009" cy="519439"/>
      </dsp:txXfrm>
    </dsp:sp>
    <dsp:sp modelId="{5403E5C3-C466-4CDA-A109-325FF26340EE}">
      <dsp:nvSpPr>
        <dsp:cNvPr id="0" name=""/>
        <dsp:cNvSpPr/>
      </dsp:nvSpPr>
      <dsp:spPr>
        <a:xfrm>
          <a:off x="0" y="3948408"/>
          <a:ext cx="5914209" cy="575639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851284"/>
                <a:satOff val="494"/>
                <a:lumOff val="4874"/>
                <a:alphaOff val="0"/>
                <a:shade val="74000"/>
                <a:satMod val="130000"/>
                <a:lumMod val="90000"/>
              </a:schemeClr>
              <a:schemeClr val="accent5">
                <a:hueOff val="851284"/>
                <a:satOff val="494"/>
                <a:lumOff val="4874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/>
            <a:t>עור לח וחם</a:t>
          </a:r>
          <a:endParaRPr lang="en-US" sz="2400" kern="1200"/>
        </a:p>
      </dsp:txBody>
      <dsp:txXfrm>
        <a:off x="28100" y="3976508"/>
        <a:ext cx="5858009" cy="519439"/>
      </dsp:txXfrm>
    </dsp:sp>
    <dsp:sp modelId="{A585461B-B22A-4BE7-A99A-AD9F975F0025}">
      <dsp:nvSpPr>
        <dsp:cNvPr id="0" name=""/>
        <dsp:cNvSpPr/>
      </dsp:nvSpPr>
      <dsp:spPr>
        <a:xfrm>
          <a:off x="0" y="4593168"/>
          <a:ext cx="5914209" cy="575639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993165"/>
                <a:satOff val="576"/>
                <a:lumOff val="5686"/>
                <a:alphaOff val="0"/>
                <a:shade val="74000"/>
                <a:satMod val="130000"/>
                <a:lumMod val="90000"/>
              </a:schemeClr>
              <a:schemeClr val="accent5">
                <a:hueOff val="993165"/>
                <a:satOff val="576"/>
                <a:lumOff val="5686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/>
            <a:t>תסמינים עיניים – </a:t>
          </a:r>
          <a:r>
            <a:rPr lang="en-US" sz="2400" kern="1200"/>
            <a:t>STARE EYE LID LAG</a:t>
          </a:r>
        </a:p>
      </dsp:txBody>
      <dsp:txXfrm>
        <a:off x="28100" y="4621268"/>
        <a:ext cx="5858009" cy="519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B29E340-38E9-40E7-9B19-63326954DCE1}" type="datetimeFigureOut">
              <a:rPr lang="he-IL" smtClean="0"/>
              <a:t>י"ח/טבת/תשפ"ה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A2C50E1-9FA5-41AD-923F-4225763B393E}" type="slidenum">
              <a:rPr lang="he-IL" smtClean="0"/>
              <a:t>‹#›</a:t>
            </a:fld>
            <a:endParaRPr lang="he-I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420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E340-38E9-40E7-9B19-63326954DCE1}" type="datetimeFigureOut">
              <a:rPr lang="he-IL" smtClean="0"/>
              <a:t>י"ח/טבת/תשפ"ה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C50E1-9FA5-41AD-923F-4225763B393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4463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E340-38E9-40E7-9B19-63326954DCE1}" type="datetimeFigureOut">
              <a:rPr lang="he-IL" smtClean="0"/>
              <a:t>י"ח/טבת/תשפ"ה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C50E1-9FA5-41AD-923F-4225763B393E}" type="slidenum">
              <a:rPr lang="he-IL" smtClean="0"/>
              <a:t>‹#›</a:t>
            </a:fld>
            <a:endParaRPr lang="he-I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426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E340-38E9-40E7-9B19-63326954DCE1}" type="datetimeFigureOut">
              <a:rPr lang="he-IL" smtClean="0"/>
              <a:t>י"ח/טבת/תשפ"ה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C50E1-9FA5-41AD-923F-4225763B393E}" type="slidenum">
              <a:rPr lang="he-IL" smtClean="0"/>
              <a:t>‹#›</a:t>
            </a:fld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508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E340-38E9-40E7-9B19-63326954DCE1}" type="datetimeFigureOut">
              <a:rPr lang="he-IL" smtClean="0"/>
              <a:t>י"ח/טבת/תשפ"ה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C50E1-9FA5-41AD-923F-4225763B393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04636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E340-38E9-40E7-9B19-63326954DCE1}" type="datetimeFigureOut">
              <a:rPr lang="he-IL" smtClean="0"/>
              <a:t>י"ח/טבת/תשפ"ה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C50E1-9FA5-41AD-923F-4225763B393E}" type="slidenum">
              <a:rPr lang="he-IL" smtClean="0"/>
              <a:t>‹#›</a:t>
            </a:fld>
            <a:endParaRPr lang="he-I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644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E340-38E9-40E7-9B19-63326954DCE1}" type="datetimeFigureOut">
              <a:rPr lang="he-IL" smtClean="0"/>
              <a:t>י"ח/טבת/תשפ"ה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C50E1-9FA5-41AD-923F-4225763B393E}" type="slidenum">
              <a:rPr lang="he-IL" smtClean="0"/>
              <a:t>‹#›</a:t>
            </a:fld>
            <a:endParaRPr lang="he-I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89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E340-38E9-40E7-9B19-63326954DCE1}" type="datetimeFigureOut">
              <a:rPr lang="he-IL" smtClean="0"/>
              <a:t>י"ח/טבת/תשפ"ה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C50E1-9FA5-41AD-923F-4225763B393E}" type="slidenum">
              <a:rPr lang="he-IL" smtClean="0"/>
              <a:t>‹#›</a:t>
            </a:fld>
            <a:endParaRPr lang="he-I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9655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E340-38E9-40E7-9B19-63326954DCE1}" type="datetimeFigureOut">
              <a:rPr lang="he-IL" smtClean="0"/>
              <a:t>י"ח/טבת/תשפ"ה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C50E1-9FA5-41AD-923F-4225763B393E}" type="slidenum">
              <a:rPr lang="he-IL" smtClean="0"/>
              <a:t>‹#›</a:t>
            </a:fld>
            <a:endParaRPr lang="he-I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979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E340-38E9-40E7-9B19-63326954DCE1}" type="datetimeFigureOut">
              <a:rPr lang="he-IL" smtClean="0"/>
              <a:t>י"ח/טבת/תשפ"ה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C50E1-9FA5-41AD-923F-4225763B393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81990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E340-38E9-40E7-9B19-63326954DCE1}" type="datetimeFigureOut">
              <a:rPr lang="he-IL" smtClean="0"/>
              <a:t>י"ח/טבת/תשפ"ה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C50E1-9FA5-41AD-923F-4225763B393E}" type="slidenum">
              <a:rPr lang="he-IL" smtClean="0"/>
              <a:t>‹#›</a:t>
            </a:fld>
            <a:endParaRPr lang="he-I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956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E340-38E9-40E7-9B19-63326954DCE1}" type="datetimeFigureOut">
              <a:rPr lang="he-IL" smtClean="0"/>
              <a:t>י"ח/טבת/תשפ"ה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C50E1-9FA5-41AD-923F-4225763B393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02415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E340-38E9-40E7-9B19-63326954DCE1}" type="datetimeFigureOut">
              <a:rPr lang="he-IL" smtClean="0"/>
              <a:t>י"ח/טבת/תשפ"ה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C50E1-9FA5-41AD-923F-4225763B393E}" type="slidenum">
              <a:rPr lang="he-IL" smtClean="0"/>
              <a:t>‹#›</a:t>
            </a:fld>
            <a:endParaRPr lang="he-I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9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E340-38E9-40E7-9B19-63326954DCE1}" type="datetimeFigureOut">
              <a:rPr lang="he-IL" smtClean="0"/>
              <a:t>י"ח/טבת/תשפ"ה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C50E1-9FA5-41AD-923F-4225763B393E}" type="slidenum">
              <a:rPr lang="he-IL" smtClean="0"/>
              <a:t>‹#›</a:t>
            </a:fld>
            <a:endParaRPr lang="he-I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542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E340-38E9-40E7-9B19-63326954DCE1}" type="datetimeFigureOut">
              <a:rPr lang="he-IL" smtClean="0"/>
              <a:t>י"ח/טבת/תשפ"ה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C50E1-9FA5-41AD-923F-4225763B393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9086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E340-38E9-40E7-9B19-63326954DCE1}" type="datetimeFigureOut">
              <a:rPr lang="he-IL" smtClean="0"/>
              <a:t>י"ח/טבת/תשפ"ה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C50E1-9FA5-41AD-923F-4225763B393E}" type="slidenum">
              <a:rPr lang="he-IL" smtClean="0"/>
              <a:t>‹#›</a:t>
            </a:fld>
            <a:endParaRPr lang="he-I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999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E340-38E9-40E7-9B19-63326954DCE1}" type="datetimeFigureOut">
              <a:rPr lang="he-IL" smtClean="0"/>
              <a:t>י"ח/טבת/תשפ"ה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C50E1-9FA5-41AD-923F-4225763B393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84912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B29E340-38E9-40E7-9B19-63326954DCE1}" type="datetimeFigureOut">
              <a:rPr lang="he-IL" smtClean="0"/>
              <a:t>י"ח/טבת/תשפ"ה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A2C50E1-9FA5-41AD-923F-4225763B393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20439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4.png"/><Relationship Id="rId9" Type="http://schemas.microsoft.com/office/2007/relationships/diagramDrawing" Target="../diagrams/drawing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29.png"/><Relationship Id="rId4" Type="http://schemas.openxmlformats.org/officeDocument/2006/relationships/image" Target="../media/image6.png"/><Relationship Id="rId9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38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בלוטת התריס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932" y="3592286"/>
            <a:ext cx="9070848" cy="1416349"/>
          </a:xfrm>
        </p:spPr>
        <p:txBody>
          <a:bodyPr>
            <a:normAutofit fontScale="92500" lnSpcReduction="10000"/>
          </a:bodyPr>
          <a:lstStyle/>
          <a:p>
            <a:endParaRPr lang="he-IL" sz="1800" dirty="0"/>
          </a:p>
          <a:p>
            <a:r>
              <a:rPr lang="he-IL" sz="1800" dirty="0"/>
              <a:t>דר </a:t>
            </a:r>
            <a:r>
              <a:rPr lang="he-IL" sz="1800" dirty="0" err="1"/>
              <a:t>גידא</a:t>
            </a:r>
            <a:r>
              <a:rPr lang="he-IL" sz="1800" dirty="0"/>
              <a:t> </a:t>
            </a:r>
            <a:r>
              <a:rPr lang="he-IL" sz="1800" dirty="0" err="1"/>
              <a:t>עיאדה</a:t>
            </a:r>
            <a:endParaRPr lang="he-IL" sz="1800" dirty="0"/>
          </a:p>
          <a:p>
            <a:r>
              <a:rPr lang="he-IL" sz="1800" dirty="0"/>
              <a:t>מכון אנדוקרינולוגיה וסכרת </a:t>
            </a:r>
          </a:p>
          <a:p>
            <a:r>
              <a:rPr lang="he-IL" sz="1800" dirty="0"/>
              <a:t>בית חולים רמב"ם</a:t>
            </a:r>
          </a:p>
        </p:txBody>
      </p:sp>
      <p:pic>
        <p:nvPicPr>
          <p:cNvPr id="1026" name="Picture 2" descr="Thyroid Gland Overview: What to Know About This Endocrine-Hormone Powerho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298" y="3679372"/>
            <a:ext cx="1304032" cy="166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093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pPr rtl="1"/>
            <a:r>
              <a:rPr lang="he-IL">
                <a:solidFill>
                  <a:srgbClr val="262626"/>
                </a:solidFill>
              </a:rPr>
              <a:t>מה התסמינים?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247BDAE-7AE0-9714-ED5A-5935531980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416806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40823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he-IL">
                <a:solidFill>
                  <a:srgbClr val="262626"/>
                </a:solidFill>
              </a:rPr>
              <a:t>מחלת השימוטו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EE0D959E-9875-4EBD-8DF1-12547B8899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0546243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2132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rtl="1"/>
            <a:r>
              <a:rPr lang="he-IL" dirty="0" err="1"/>
              <a:t>היפותירודיזם</a:t>
            </a:r>
            <a:r>
              <a:rPr lang="he-IL" dirty="0"/>
              <a:t> מולד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he-IL" dirty="0"/>
              <a:t>1:4000 לידות</a:t>
            </a:r>
          </a:p>
          <a:p>
            <a:pPr algn="r" rtl="1"/>
            <a:r>
              <a:rPr lang="he-IL" dirty="0"/>
              <a:t>סיבות: </a:t>
            </a:r>
            <a:r>
              <a:rPr lang="he-IL" dirty="0" err="1"/>
              <a:t>אגנזיס</a:t>
            </a:r>
            <a:r>
              <a:rPr lang="he-IL" dirty="0"/>
              <a:t> של התירואיד (85%), פגיעה מולדת בייצור של הורמוני התירואיד, מעבר נוגדנים חוסמי רצפטור </a:t>
            </a:r>
            <a:r>
              <a:rPr lang="en-US" dirty="0"/>
              <a:t>TSH</a:t>
            </a:r>
            <a:r>
              <a:rPr lang="he-IL" dirty="0"/>
              <a:t> . </a:t>
            </a:r>
          </a:p>
          <a:p>
            <a:pPr algn="r" rtl="1"/>
            <a:endParaRPr lang="he-IL" dirty="0"/>
          </a:p>
          <a:p>
            <a:pPr algn="r" rtl="1"/>
            <a:r>
              <a:rPr lang="he-IL" dirty="0"/>
              <a:t>קלינקה:</a:t>
            </a:r>
            <a:r>
              <a:rPr lang="en-US" dirty="0"/>
              <a:t> </a:t>
            </a:r>
            <a:r>
              <a:rPr lang="he-IL" dirty="0"/>
              <a:t>צהבת ממושכת הפטוניה לשון גדולה פגיעה בבשלות העצמות והרניה טבורית</a:t>
            </a:r>
          </a:p>
        </p:txBody>
      </p:sp>
    </p:spTree>
    <p:extLst>
      <p:ext uri="{BB962C8B-B14F-4D97-AF65-F5344CB8AC3E}">
        <p14:creationId xmlns:p14="http://schemas.microsoft.com/office/powerpoint/2010/main" val="267869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72F6A24-139E-4EB5-86D2-431F42EF8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963AE85-BE5D-4975-BACF-DDDCC9C2A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E7751F0-16BF-4A9D-B778-5D46B92B4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D755924-121A-47AA-8613-995D4108B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4D2AFDA-19BE-4455-830E-1541E5D7B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FB15EBF-E414-4E00-87E7-700A78A60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pPr rtl="1"/>
            <a:r>
              <a:rPr lang="he-IL" dirty="0" err="1"/>
              <a:t>היפותירודיזם</a:t>
            </a:r>
            <a:r>
              <a:rPr lang="he-IL" dirty="0"/>
              <a:t> מולד</a:t>
            </a:r>
            <a:endParaRPr lang="he-IL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9DA5B05-DD14-4860-AC45-02A8D2EE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aby with a bumpy stomach&#10;&#10;Description automatically generated with medium confidence"/>
          <p:cNvPicPr>
            <a:picLocks noChangeAspect="1"/>
          </p:cNvPicPr>
          <p:nvPr/>
        </p:nvPicPr>
        <p:blipFill>
          <a:blip r:embed="rId5"/>
          <a:srcRect l="11067" r="10066" b="-1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6BE37AC-AD36-4C42-9B8C-C5500F4E7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rmAutofit/>
          </a:bodyPr>
          <a:lstStyle/>
          <a:p>
            <a:pPr algn="r" rtl="1"/>
            <a:r>
              <a:rPr lang="he-IL" dirty="0"/>
              <a:t>סקר ילודים</a:t>
            </a:r>
          </a:p>
          <a:p>
            <a:pPr algn="r" rtl="1"/>
            <a:r>
              <a:rPr lang="he-IL" dirty="0"/>
              <a:t>מדיה של </a:t>
            </a:r>
            <a:r>
              <a:rPr lang="en-US" dirty="0"/>
              <a:t>TSH FT4 </a:t>
            </a:r>
            <a:endParaRPr lang="he-IL" dirty="0"/>
          </a:p>
          <a:p>
            <a:pPr algn="r" rtl="1"/>
            <a:r>
              <a:rPr lang="he-IL" dirty="0"/>
              <a:t>טיפול מידי </a:t>
            </a:r>
          </a:p>
          <a:p>
            <a:pPr algn="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36745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6BD642B1-E8A0-4B5B-8E4A-D8EF15A08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41D71B9-BFD9-40DE-BC3B-E64BA2895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2504B9E-D812-4C78-9981-5F48C1288A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F886AB1-61BE-4427-BED7-571CF1EF1C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912E8F6-1094-49C1-B7CD-CC46B33D6F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870FE29-3AF7-4226-8303-7C1B0B8E1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8B226A40-22CC-40E5-9EC4-5163536C6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BB9B7D3-101C-4F55-A956-62DA4AAD4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3BD5441-821C-4091-8DDD-A4A56A6FC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FC6E877-1BD2-4856-8FFD-250D27C158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64C008A-2A32-4626-A83A-16A984F88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75D67EF-62E2-43F5-8005-7A7A319D05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2619" y="4404852"/>
            <a:ext cx="9989677" cy="10547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cap="none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חוסר ביוד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D2CA3DB-2141-4DE2-9F8A-9E5561DDF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11086" y="1092200"/>
            <a:ext cx="8962768" cy="312834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7096" y="1257341"/>
            <a:ext cx="3282187" cy="27980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3451" y="1257341"/>
            <a:ext cx="1566491" cy="2798064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214B64F-D291-4308-B071-A2678ED78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64080" y="5518838"/>
            <a:ext cx="78638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773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72F6A24-139E-4EB5-86D2-431F42EF8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963AE85-BE5D-4975-BACF-DDDCC9C2A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E7751F0-16BF-4A9D-B778-5D46B92B4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D755924-121A-47AA-8613-995D4108B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4D2AFDA-19BE-4455-830E-1541E5D7B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FB15EBF-E414-4E00-87E7-700A78A60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4" name="Title 1"/>
          <p:cNvSpPr txBox="1">
            <a:spLocks/>
          </p:cNvSpPr>
          <p:nvPr/>
        </p:nvSpPr>
        <p:spPr>
          <a:xfrm>
            <a:off x="6094412" y="982132"/>
            <a:ext cx="4802185" cy="1303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>
              <a:spcAft>
                <a:spcPts val="600"/>
              </a:spcAft>
            </a:pPr>
            <a:r>
              <a:rPr lang="en-US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חוסר ביוד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9DA5B05-DD14-4860-AC45-02A8D2EE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with a black face&#10;&#10;Description automatically generated"/>
          <p:cNvPicPr>
            <a:picLocks noChangeAspect="1"/>
          </p:cNvPicPr>
          <p:nvPr/>
        </p:nvPicPr>
        <p:blipFill>
          <a:blip r:embed="rId5"/>
          <a:srcRect l="1025" r="2277" b="2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6BE37AC-AD36-4C42-9B8C-C5500F4E7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 rtl="1">
              <a:lnSpc>
                <a:spcPct val="90000"/>
              </a:lnSpc>
            </a:pPr>
            <a:r>
              <a:rPr lang="en-US" sz="2200" dirty="0" err="1"/>
              <a:t>חוסר</a:t>
            </a:r>
            <a:r>
              <a:rPr lang="en-US" sz="2200" dirty="0"/>
              <a:t> </a:t>
            </a:r>
            <a:r>
              <a:rPr lang="en-US" sz="2200" dirty="0" err="1"/>
              <a:t>ביוד</a:t>
            </a:r>
            <a:r>
              <a:rPr lang="en-US" sz="2200" dirty="0"/>
              <a:t> </a:t>
            </a:r>
            <a:r>
              <a:rPr lang="en-US" sz="2200" dirty="0" err="1"/>
              <a:t>גורם</a:t>
            </a:r>
            <a:r>
              <a:rPr lang="en-US" sz="2200" dirty="0"/>
              <a:t> </a:t>
            </a:r>
            <a:r>
              <a:rPr lang="en-US" sz="2200" dirty="0" err="1"/>
              <a:t>לחוסר</a:t>
            </a:r>
            <a:r>
              <a:rPr lang="en-US" sz="2200" dirty="0"/>
              <a:t> </a:t>
            </a:r>
            <a:r>
              <a:rPr lang="en-US" sz="2200" dirty="0" err="1"/>
              <a:t>בהורמוני</a:t>
            </a:r>
            <a:r>
              <a:rPr lang="en-US" sz="2200" dirty="0"/>
              <a:t> </a:t>
            </a:r>
            <a:r>
              <a:rPr lang="en-US" sz="2200" dirty="0" err="1"/>
              <a:t>התירואיד</a:t>
            </a:r>
            <a:r>
              <a:rPr lang="en-US" sz="2200" dirty="0"/>
              <a:t> </a:t>
            </a:r>
          </a:p>
          <a:p>
            <a:pPr algn="r" rtl="1">
              <a:lnSpc>
                <a:spcPct val="90000"/>
              </a:lnSpc>
            </a:pPr>
            <a:r>
              <a:rPr lang="en-US" sz="2200" dirty="0"/>
              <a:t>TSH   </a:t>
            </a:r>
            <a:r>
              <a:rPr lang="en-US" sz="2200" dirty="0" err="1"/>
              <a:t>מצליח</a:t>
            </a:r>
            <a:r>
              <a:rPr lang="en-US" sz="2200" dirty="0"/>
              <a:t> </a:t>
            </a:r>
            <a:r>
              <a:rPr lang="en-US" sz="2200" dirty="0" err="1"/>
              <a:t>לפצות</a:t>
            </a:r>
            <a:r>
              <a:rPr lang="en-US" sz="2200" dirty="0"/>
              <a:t> </a:t>
            </a:r>
            <a:r>
              <a:rPr lang="en-US" sz="2200" dirty="0" err="1"/>
              <a:t>את</a:t>
            </a:r>
            <a:r>
              <a:rPr lang="en-US" sz="2200" dirty="0"/>
              <a:t> </a:t>
            </a:r>
            <a:r>
              <a:rPr lang="en-US" sz="2200" dirty="0" err="1"/>
              <a:t>החוסר</a:t>
            </a:r>
            <a:r>
              <a:rPr lang="en-US" sz="2200" dirty="0"/>
              <a:t> </a:t>
            </a:r>
            <a:r>
              <a:rPr lang="en-US" sz="2200" dirty="0" err="1"/>
              <a:t>עקב</a:t>
            </a:r>
            <a:r>
              <a:rPr lang="en-US" sz="2200" dirty="0"/>
              <a:t> </a:t>
            </a:r>
            <a:r>
              <a:rPr lang="en-US" sz="2200" dirty="0" err="1"/>
              <a:t>גירוי</a:t>
            </a:r>
            <a:r>
              <a:rPr lang="en-US" sz="2200" dirty="0"/>
              <a:t> </a:t>
            </a:r>
            <a:r>
              <a:rPr lang="en-US" sz="2200" dirty="0" err="1"/>
              <a:t>כרוני</a:t>
            </a:r>
            <a:r>
              <a:rPr lang="en-US" sz="2200" dirty="0"/>
              <a:t> </a:t>
            </a:r>
            <a:r>
              <a:rPr lang="en-US" sz="2200" dirty="0" err="1"/>
              <a:t>נוצרת</a:t>
            </a:r>
            <a:r>
              <a:rPr lang="en-US" sz="2200" dirty="0"/>
              <a:t> </a:t>
            </a:r>
            <a:r>
              <a:rPr lang="en-US" sz="2200" dirty="0" err="1"/>
              <a:t>הגדלה</a:t>
            </a:r>
            <a:r>
              <a:rPr lang="en-US" sz="2200" dirty="0"/>
              <a:t> </a:t>
            </a:r>
            <a:r>
              <a:rPr lang="en-US" sz="2200" dirty="0" err="1"/>
              <a:t>של</a:t>
            </a:r>
            <a:r>
              <a:rPr lang="en-US" sz="2200" dirty="0"/>
              <a:t> </a:t>
            </a:r>
            <a:r>
              <a:rPr lang="en-US" sz="2200" dirty="0" err="1"/>
              <a:t>הבלוטה</a:t>
            </a:r>
            <a:r>
              <a:rPr lang="en-US" sz="2200" dirty="0"/>
              <a:t> – </a:t>
            </a:r>
            <a:r>
              <a:rPr lang="en-US" sz="2200" dirty="0" err="1"/>
              <a:t>גויטר</a:t>
            </a:r>
            <a:r>
              <a:rPr lang="en-US" sz="2200" dirty="0"/>
              <a:t> </a:t>
            </a:r>
            <a:r>
              <a:rPr lang="en-US" sz="2200" dirty="0" err="1"/>
              <a:t>או</a:t>
            </a:r>
            <a:r>
              <a:rPr lang="en-US" sz="2200" dirty="0"/>
              <a:t> </a:t>
            </a:r>
            <a:r>
              <a:rPr lang="en-US" sz="2200" dirty="0" err="1"/>
              <a:t>זפק</a:t>
            </a:r>
            <a:endParaRPr lang="en-US" sz="2200" dirty="0"/>
          </a:p>
          <a:p>
            <a:pPr algn="r" rtl="1">
              <a:lnSpc>
                <a:spcPct val="90000"/>
              </a:lnSpc>
            </a:pPr>
            <a:r>
              <a:rPr lang="en-US" sz="2200" dirty="0" err="1"/>
              <a:t>בחוסר</a:t>
            </a:r>
            <a:r>
              <a:rPr lang="en-US" sz="2200" dirty="0"/>
              <a:t> </a:t>
            </a:r>
            <a:r>
              <a:rPr lang="en-US" sz="2200" dirty="0" err="1"/>
              <a:t>כרוני</a:t>
            </a:r>
            <a:r>
              <a:rPr lang="en-US" sz="2200" dirty="0"/>
              <a:t> </a:t>
            </a:r>
            <a:r>
              <a:rPr lang="en-US" sz="2200" dirty="0" err="1"/>
              <a:t>גויטר</a:t>
            </a:r>
            <a:r>
              <a:rPr lang="en-US" sz="2200" dirty="0"/>
              <a:t> </a:t>
            </a:r>
            <a:r>
              <a:rPr lang="en-US" sz="2200" dirty="0" err="1"/>
              <a:t>אנדמי</a:t>
            </a:r>
            <a:endParaRPr lang="en-US" sz="2200" dirty="0"/>
          </a:p>
          <a:p>
            <a:pPr algn="r" rtl="1">
              <a:lnSpc>
                <a:spcPct val="90000"/>
              </a:lnSpc>
            </a:pPr>
            <a:r>
              <a:rPr lang="en-US" sz="2200" dirty="0" err="1"/>
              <a:t>מניעה</a:t>
            </a:r>
            <a:r>
              <a:rPr lang="en-US" sz="2200" dirty="0"/>
              <a:t> </a:t>
            </a:r>
            <a:r>
              <a:rPr lang="en-US" sz="2200" dirty="0" err="1"/>
              <a:t>עי</a:t>
            </a:r>
            <a:r>
              <a:rPr lang="en-US" sz="2200" dirty="0"/>
              <a:t> </a:t>
            </a:r>
            <a:r>
              <a:rPr lang="en-US" sz="2200" dirty="0" err="1"/>
              <a:t>העשרת</a:t>
            </a:r>
            <a:r>
              <a:rPr lang="en-US" sz="2200" dirty="0"/>
              <a:t> </a:t>
            </a:r>
            <a:r>
              <a:rPr lang="en-US" sz="2200" dirty="0" err="1"/>
              <a:t>המים</a:t>
            </a:r>
            <a:r>
              <a:rPr lang="en-US" sz="2200" dirty="0"/>
              <a:t> </a:t>
            </a:r>
            <a:r>
              <a:rPr lang="en-US" sz="2200" dirty="0" err="1"/>
              <a:t>ביוד</a:t>
            </a:r>
            <a:r>
              <a:rPr lang="en-US" sz="2200" dirty="0"/>
              <a:t> </a:t>
            </a:r>
          </a:p>
          <a:p>
            <a:pPr algn="r" rtl="1">
              <a:lnSpc>
                <a:spcPct val="90000"/>
              </a:lnSpc>
            </a:pPr>
            <a:r>
              <a:rPr lang="en-US" sz="2200" dirty="0" err="1"/>
              <a:t>מינון</a:t>
            </a:r>
            <a:r>
              <a:rPr lang="en-US" sz="2200" dirty="0"/>
              <a:t> </a:t>
            </a:r>
            <a:r>
              <a:rPr lang="en-US" sz="2200" dirty="0" err="1"/>
              <a:t>מומלץ</a:t>
            </a:r>
            <a:r>
              <a:rPr lang="en-US" sz="2200" dirty="0"/>
              <a:t> </a:t>
            </a:r>
            <a:r>
              <a:rPr lang="en-US" sz="2200" dirty="0" err="1"/>
              <a:t>ליום</a:t>
            </a:r>
            <a:r>
              <a:rPr lang="en-US" sz="2200" dirty="0"/>
              <a:t> 150 </a:t>
            </a:r>
            <a:r>
              <a:rPr lang="en-US" sz="2200" dirty="0" err="1"/>
              <a:t>מקג</a:t>
            </a:r>
            <a:r>
              <a:rPr lang="en-US" sz="2200" dirty="0"/>
              <a:t> </a:t>
            </a:r>
          </a:p>
          <a:p>
            <a:pPr algn="r" rtl="1">
              <a:lnSpc>
                <a:spcPct val="90000"/>
              </a:lnSpc>
            </a:pPr>
            <a:endParaRPr lang="en-US" sz="2200" dirty="0"/>
          </a:p>
          <a:p>
            <a:pPr marL="0" indent="0" algn="r" rtl="1">
              <a:lnSpc>
                <a:spcPct val="90000"/>
              </a:lnSpc>
            </a:pPr>
            <a:endParaRPr lang="en-US" sz="2200" dirty="0"/>
          </a:p>
          <a:p>
            <a:pPr algn="r" rtl="1">
              <a:lnSpc>
                <a:spcPct val="90000"/>
              </a:lnSpc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59235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pPr rtl="1"/>
            <a:r>
              <a:rPr lang="he-IL">
                <a:solidFill>
                  <a:srgbClr val="262626"/>
                </a:solidFill>
              </a:rPr>
              <a:t>עוד מקרים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DC1FD41-5B6B-7955-663A-5041B82558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2435448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7829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rtl="1"/>
            <a:r>
              <a:rPr lang="he-IL" dirty="0"/>
              <a:t>עוד מקרים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 rtl="1"/>
            <a:r>
              <a:rPr lang="he-IL" dirty="0"/>
              <a:t>בן 65 ברקע פרפור עליות מטופל </a:t>
            </a:r>
            <a:r>
              <a:rPr lang="he-IL" dirty="0" err="1"/>
              <a:t>בפרוקור</a:t>
            </a:r>
            <a:r>
              <a:rPr lang="he-IL" dirty="0"/>
              <a:t> , </a:t>
            </a:r>
            <a:r>
              <a:rPr lang="en-US" dirty="0"/>
              <a:t>TSH 15 FT4 8 </a:t>
            </a:r>
            <a:endParaRPr lang="he-IL" dirty="0"/>
          </a:p>
          <a:p>
            <a:pPr marL="0" indent="0" algn="just" rtl="1">
              <a:buNone/>
            </a:pPr>
            <a:r>
              <a:rPr lang="he-IL" dirty="0">
                <a:solidFill>
                  <a:srgbClr val="FF0000"/>
                </a:solidFill>
              </a:rPr>
              <a:t>במקרה הזה </a:t>
            </a:r>
            <a:r>
              <a:rPr lang="he-IL" dirty="0" err="1">
                <a:solidFill>
                  <a:srgbClr val="FF0000"/>
                </a:solidFill>
              </a:rPr>
              <a:t>פרוקור</a:t>
            </a:r>
            <a:r>
              <a:rPr lang="he-IL" dirty="0">
                <a:solidFill>
                  <a:srgbClr val="FF0000"/>
                </a:solidFill>
              </a:rPr>
              <a:t> גרם </a:t>
            </a:r>
            <a:r>
              <a:rPr lang="he-IL" dirty="0" err="1">
                <a:solidFill>
                  <a:srgbClr val="FF0000"/>
                </a:solidFill>
              </a:rPr>
              <a:t>להיפותירודיזם</a:t>
            </a:r>
            <a:r>
              <a:rPr lang="he-IL" dirty="0">
                <a:solidFill>
                  <a:srgbClr val="FF0000"/>
                </a:solidFill>
              </a:rPr>
              <a:t> ממשיכים את </a:t>
            </a:r>
            <a:r>
              <a:rPr lang="he-IL" dirty="0" err="1">
                <a:solidFill>
                  <a:srgbClr val="FF0000"/>
                </a:solidFill>
              </a:rPr>
              <a:t>הפרוקור</a:t>
            </a:r>
            <a:r>
              <a:rPr lang="he-IL" dirty="0">
                <a:solidFill>
                  <a:srgbClr val="FF0000"/>
                </a:solidFill>
              </a:rPr>
              <a:t> ומתחילים טיפול </a:t>
            </a:r>
            <a:r>
              <a:rPr lang="he-IL" dirty="0" err="1">
                <a:solidFill>
                  <a:srgbClr val="FF0000"/>
                </a:solidFill>
              </a:rPr>
              <a:t>באלתרקוסין</a:t>
            </a:r>
            <a:endParaRPr lang="he-IL" dirty="0">
              <a:solidFill>
                <a:srgbClr val="FF0000"/>
              </a:solidFill>
            </a:endParaRPr>
          </a:p>
          <a:p>
            <a:pPr marL="0" indent="0" algn="just" rtl="1">
              <a:buNone/>
            </a:pPr>
            <a:r>
              <a:rPr lang="he-IL" dirty="0">
                <a:solidFill>
                  <a:srgbClr val="FF0000"/>
                </a:solidFill>
              </a:rPr>
              <a:t>* </a:t>
            </a:r>
            <a:r>
              <a:rPr lang="he-IL" dirty="0" err="1">
                <a:solidFill>
                  <a:srgbClr val="FF0000"/>
                </a:solidFill>
              </a:rPr>
              <a:t>פרוקור</a:t>
            </a:r>
            <a:r>
              <a:rPr lang="he-IL" dirty="0">
                <a:solidFill>
                  <a:srgbClr val="FF0000"/>
                </a:solidFill>
              </a:rPr>
              <a:t> יודע לעשות </a:t>
            </a:r>
            <a:r>
              <a:rPr lang="he-IL" dirty="0" err="1">
                <a:solidFill>
                  <a:srgbClr val="FF0000"/>
                </a:solidFill>
              </a:rPr>
              <a:t>היפרתירודיזם</a:t>
            </a:r>
            <a:r>
              <a:rPr lang="he-IL" dirty="0">
                <a:solidFill>
                  <a:srgbClr val="FF0000"/>
                </a:solidFill>
              </a:rPr>
              <a:t> ואז מפסיקים אותו</a:t>
            </a:r>
          </a:p>
          <a:p>
            <a:pPr marL="0" indent="0" algn="just" rtl="1">
              <a:buNone/>
            </a:pPr>
            <a:endParaRPr lang="en-US" dirty="0"/>
          </a:p>
          <a:p>
            <a:pPr algn="just" rtl="1"/>
            <a:r>
              <a:rPr lang="he-IL" dirty="0"/>
              <a:t>בן 40 ברקע הפרעה ביפולרית מטופל בליתיום </a:t>
            </a:r>
            <a:r>
              <a:rPr lang="en-US" dirty="0"/>
              <a:t>TSH 23 FT4 9</a:t>
            </a:r>
            <a:r>
              <a:rPr lang="he-IL" dirty="0"/>
              <a:t> </a:t>
            </a:r>
          </a:p>
          <a:p>
            <a:pPr marL="0" indent="0" algn="just" rtl="1">
              <a:buNone/>
            </a:pPr>
            <a:r>
              <a:rPr lang="he-IL" dirty="0">
                <a:solidFill>
                  <a:srgbClr val="FF0000"/>
                </a:solidFill>
              </a:rPr>
              <a:t>במקרה הזה ליתיום גרם </a:t>
            </a:r>
            <a:r>
              <a:rPr lang="he-IL" dirty="0" err="1">
                <a:solidFill>
                  <a:srgbClr val="FF0000"/>
                </a:solidFill>
              </a:rPr>
              <a:t>להיפותירודפם</a:t>
            </a:r>
            <a:r>
              <a:rPr lang="he-IL" dirty="0">
                <a:solidFill>
                  <a:srgbClr val="FF0000"/>
                </a:solidFill>
              </a:rPr>
              <a:t> אם לא ניתן להפסיק את הטיפול ממשיכים אותו ומוספים </a:t>
            </a:r>
            <a:r>
              <a:rPr lang="he-IL" dirty="0" err="1">
                <a:solidFill>
                  <a:srgbClr val="FF0000"/>
                </a:solidFill>
              </a:rPr>
              <a:t>אלתרוקסין</a:t>
            </a:r>
            <a:r>
              <a:rPr lang="he-IL" dirty="0">
                <a:solidFill>
                  <a:srgbClr val="FF0000"/>
                </a:solidFill>
              </a:rPr>
              <a:t> </a:t>
            </a:r>
          </a:p>
          <a:p>
            <a:pPr marL="0" indent="0" algn="just" rtl="1">
              <a:buNone/>
            </a:pPr>
            <a:endParaRPr lang="he-IL" dirty="0"/>
          </a:p>
          <a:p>
            <a:pPr algn="just" rtl="1"/>
            <a:r>
              <a:rPr lang="he-IL" dirty="0"/>
              <a:t>בת 50 ממאירות ריאה מקבלת טיפול </a:t>
            </a:r>
            <a:r>
              <a:rPr lang="he-IL" dirty="0" err="1"/>
              <a:t>אימנותרפי</a:t>
            </a:r>
            <a:r>
              <a:rPr lang="he-IL" dirty="0"/>
              <a:t> </a:t>
            </a:r>
            <a:r>
              <a:rPr lang="en-US" dirty="0" err="1"/>
              <a:t>Keytruda</a:t>
            </a:r>
            <a:r>
              <a:rPr lang="en-US" dirty="0"/>
              <a:t> </a:t>
            </a:r>
            <a:r>
              <a:rPr lang="he-IL" dirty="0"/>
              <a:t> - </a:t>
            </a:r>
            <a:r>
              <a:rPr lang="en-US" dirty="0"/>
              <a:t>TSH 12 FT4 10</a:t>
            </a:r>
            <a:endParaRPr lang="he-IL" dirty="0"/>
          </a:p>
          <a:p>
            <a:pPr marL="0" indent="0" algn="just" rtl="1">
              <a:buNone/>
            </a:pPr>
            <a:r>
              <a:rPr lang="he-IL" dirty="0">
                <a:solidFill>
                  <a:srgbClr val="FF0000"/>
                </a:solidFill>
              </a:rPr>
              <a:t>בדרך כלל קודם יש </a:t>
            </a:r>
            <a:r>
              <a:rPr lang="he-IL" dirty="0" err="1">
                <a:solidFill>
                  <a:srgbClr val="FF0000"/>
                </a:solidFill>
              </a:rPr>
              <a:t>תירודיטיס</a:t>
            </a:r>
            <a:r>
              <a:rPr lang="he-IL" dirty="0">
                <a:solidFill>
                  <a:srgbClr val="FF0000"/>
                </a:solidFill>
              </a:rPr>
              <a:t>  ואז </a:t>
            </a:r>
            <a:r>
              <a:rPr lang="he-IL" dirty="0" err="1">
                <a:solidFill>
                  <a:srgbClr val="FF0000"/>
                </a:solidFill>
              </a:rPr>
              <a:t>היפותירודזים</a:t>
            </a:r>
            <a:r>
              <a:rPr lang="he-IL" dirty="0">
                <a:solidFill>
                  <a:srgbClr val="FF0000"/>
                </a:solidFill>
              </a:rPr>
              <a:t> מוסיפים </a:t>
            </a:r>
            <a:r>
              <a:rPr lang="he-IL" dirty="0" err="1">
                <a:solidFill>
                  <a:srgbClr val="FF0000"/>
                </a:solidFill>
              </a:rPr>
              <a:t>אלתרוקסין</a:t>
            </a:r>
            <a:endParaRPr lang="he-I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361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4A2AAA7B-DD5A-486B-B28F-F19588315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07" name="Group 4106">
            <a:extLst>
              <a:ext uri="{FF2B5EF4-FFF2-40B4-BE49-F238E27FC236}">
                <a16:creationId xmlns:a16="http://schemas.microsoft.com/office/drawing/2014/main" id="{3DB99B21-A649-42D2-BB86-486C2E73A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4108" name="Picture 4107">
              <a:extLst>
                <a:ext uri="{FF2B5EF4-FFF2-40B4-BE49-F238E27FC236}">
                  <a16:creationId xmlns:a16="http://schemas.microsoft.com/office/drawing/2014/main" id="{4A631EEB-EF96-4032-8B47-62220C131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109" name="Rectangle 4108">
              <a:extLst>
                <a:ext uri="{FF2B5EF4-FFF2-40B4-BE49-F238E27FC236}">
                  <a16:creationId xmlns:a16="http://schemas.microsoft.com/office/drawing/2014/main" id="{90B37569-6E3D-4B34-AD3E-0FC79D7CB9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4110" name="Picture 4109">
              <a:extLst>
                <a:ext uri="{FF2B5EF4-FFF2-40B4-BE49-F238E27FC236}">
                  <a16:creationId xmlns:a16="http://schemas.microsoft.com/office/drawing/2014/main" id="{A3A0A741-DE46-43B7-A732-2C6D71E7B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4111" name="Picture 4110">
              <a:extLst>
                <a:ext uri="{FF2B5EF4-FFF2-40B4-BE49-F238E27FC236}">
                  <a16:creationId xmlns:a16="http://schemas.microsoft.com/office/drawing/2014/main" id="{3FB4AD13-112F-436E-9596-F7557110C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0101" y="982132"/>
            <a:ext cx="6354633" cy="1303867"/>
          </a:xfrm>
        </p:spPr>
        <p:txBody>
          <a:bodyPr>
            <a:normAutofit/>
          </a:bodyPr>
          <a:lstStyle/>
          <a:p>
            <a:pPr rtl="1">
              <a:lnSpc>
                <a:spcPct val="90000"/>
              </a:lnSpc>
            </a:pPr>
            <a:r>
              <a:rPr lang="he-IL" sz="3200" dirty="0"/>
              <a:t>טיפול</a:t>
            </a:r>
          </a:p>
        </p:txBody>
      </p:sp>
      <p:cxnSp>
        <p:nvCxnSpPr>
          <p:cNvPr id="4113" name="Straight Connector 4112">
            <a:extLst>
              <a:ext uri="{FF2B5EF4-FFF2-40B4-BE49-F238E27FC236}">
                <a16:creationId xmlns:a16="http://schemas.microsoft.com/office/drawing/2014/main" id="{496D98D9-A8AD-432E-BD4E-FF8001244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77057" y="2400639"/>
            <a:ext cx="57607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02" name="Content Placeholder 4101">
            <a:extLst>
              <a:ext uri="{FF2B5EF4-FFF2-40B4-BE49-F238E27FC236}">
                <a16:creationId xmlns:a16="http://schemas.microsoft.com/office/drawing/2014/main" id="{CA9C0FDE-267D-B211-48EB-37071759E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385" y="2556932"/>
            <a:ext cx="6380065" cy="3318936"/>
          </a:xfrm>
        </p:spPr>
        <p:txBody>
          <a:bodyPr>
            <a:normAutofit/>
          </a:bodyPr>
          <a:lstStyle/>
          <a:p>
            <a:pPr algn="r" rtl="1"/>
            <a:r>
              <a:rPr lang="he-IL" sz="2400" dirty="0"/>
              <a:t>מינון 1.6 מק"ג כפול משקל</a:t>
            </a:r>
            <a:br>
              <a:rPr lang="he-IL" sz="2400" dirty="0"/>
            </a:br>
            <a:r>
              <a:rPr lang="he-IL" sz="2400" dirty="0"/>
              <a:t>מתחילים מינון נמוך באנשים עם רקע לבבי </a:t>
            </a:r>
            <a:br>
              <a:rPr lang="he-IL" sz="2400" dirty="0"/>
            </a:br>
            <a:r>
              <a:rPr lang="he-IL" sz="2400" dirty="0"/>
              <a:t>עוקבים אחרי </a:t>
            </a:r>
            <a:r>
              <a:rPr lang="en-US" sz="2400" dirty="0"/>
              <a:t>TSH</a:t>
            </a:r>
            <a:r>
              <a:rPr lang="he-IL" sz="2400" dirty="0"/>
              <a:t> </a:t>
            </a:r>
            <a:endParaRPr lang="en-US" dirty="0"/>
          </a:p>
        </p:txBody>
      </p:sp>
      <p:pic>
        <p:nvPicPr>
          <p:cNvPr id="4" name="Picture 3" descr="A white box with pink text&#10;&#10;Description automatically generated"/>
          <p:cNvPicPr>
            <a:picLocks noChangeAspect="1"/>
          </p:cNvPicPr>
          <p:nvPr/>
        </p:nvPicPr>
        <p:blipFill>
          <a:blip r:embed="rId5"/>
          <a:srcRect r="27757" b="-1"/>
          <a:stretch/>
        </p:blipFill>
        <p:spPr>
          <a:xfrm>
            <a:off x="8137325" y="1158024"/>
            <a:ext cx="2839277" cy="2066544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pic>
        <p:nvPicPr>
          <p:cNvPr id="4098" name="Picture 2" descr="About Eltroxin - Eltroxin NZ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" r="6" b="1166"/>
          <a:stretch/>
        </p:blipFill>
        <p:spPr bwMode="auto">
          <a:xfrm>
            <a:off x="8135453" y="3631646"/>
            <a:ext cx="2843021" cy="2066544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456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E7DEDD00-5E71-418B-9C3C-9B71B0182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08AA894-60A7-4A09-919E-54EF7C3EC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4680684-9D82-4E2B-9E9A-778390DA9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28899EB-8201-46DC-A208-67136E6BA1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8681DBB-DB5A-40DF-8333-C7E1C945B5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4E48D0E4-B45F-A06F-812C-82FF5FAFD3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4246853"/>
              </p:ext>
            </p:extLst>
          </p:nvPr>
        </p:nvGraphicFramePr>
        <p:xfrm>
          <a:off x="1295401" y="2675822"/>
          <a:ext cx="9601197" cy="2985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923643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140" y="2431451"/>
            <a:ext cx="2835464" cy="1254868"/>
          </a:xfrm>
        </p:spPr>
        <p:txBody>
          <a:bodyPr anchor="b">
            <a:normAutofit/>
          </a:bodyPr>
          <a:lstStyle/>
          <a:p>
            <a:r>
              <a:rPr lang="he-IL" sz="2800" dirty="0">
                <a:solidFill>
                  <a:srgbClr val="262626"/>
                </a:solidFill>
              </a:rPr>
              <a:t>ציר היפותלמוס - היפופיזה - תריס</a:t>
            </a: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2187" y="609602"/>
            <a:ext cx="5605487" cy="558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50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myxedema coma</a:t>
            </a:r>
            <a:endParaRPr lang="he-IL">
              <a:solidFill>
                <a:srgbClr val="262626"/>
              </a:solidFill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49D0EBD-B41A-C96E-96C4-CCEFD8ADF1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3369068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1598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5657" y="674730"/>
            <a:ext cx="4178265" cy="5479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9807" y="674730"/>
            <a:ext cx="4695021" cy="534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381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4FEC377-F380-AD17-4BAC-0D277B4E8F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1394135"/>
              </p:ext>
            </p:extLst>
          </p:nvPr>
        </p:nvGraphicFramePr>
        <p:xfrm>
          <a:off x="1295401" y="2556932"/>
          <a:ext cx="9601196" cy="331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2245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950475"/>
              </p:ext>
            </p:extLst>
          </p:nvPr>
        </p:nvGraphicFramePr>
        <p:xfrm>
          <a:off x="4720243" y="2216321"/>
          <a:ext cx="6698673" cy="177378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232891">
                  <a:extLst>
                    <a:ext uri="{9D8B030D-6E8A-4147-A177-3AD203B41FA5}">
                      <a16:colId xmlns:a16="http://schemas.microsoft.com/office/drawing/2014/main" val="1319391371"/>
                    </a:ext>
                  </a:extLst>
                </a:gridCol>
                <a:gridCol w="2232891">
                  <a:extLst>
                    <a:ext uri="{9D8B030D-6E8A-4147-A177-3AD203B41FA5}">
                      <a16:colId xmlns:a16="http://schemas.microsoft.com/office/drawing/2014/main" val="3033697130"/>
                    </a:ext>
                  </a:extLst>
                </a:gridCol>
                <a:gridCol w="2232891">
                  <a:extLst>
                    <a:ext uri="{9D8B030D-6E8A-4147-A177-3AD203B41FA5}">
                      <a16:colId xmlns:a16="http://schemas.microsoft.com/office/drawing/2014/main" val="3534116574"/>
                    </a:ext>
                  </a:extLst>
                </a:gridCol>
              </a:tblGrid>
              <a:tr h="591263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מחלה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TSH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Ft3 ft4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007370"/>
                  </a:ext>
                </a:extLst>
              </a:tr>
              <a:tr h="591263">
                <a:tc>
                  <a:txBody>
                    <a:bodyPr/>
                    <a:lstStyle/>
                    <a:p>
                      <a:pPr rtl="1"/>
                      <a:r>
                        <a:rPr lang="he-IL" dirty="0" err="1"/>
                        <a:t>היפותירודזים</a:t>
                      </a:r>
                      <a:r>
                        <a:rPr lang="he-IL" baseline="0" dirty="0"/>
                        <a:t> ראשוני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גבוה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נמוך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798288"/>
                  </a:ext>
                </a:extLst>
              </a:tr>
              <a:tr h="591263">
                <a:tc>
                  <a:txBody>
                    <a:bodyPr/>
                    <a:lstStyle/>
                    <a:p>
                      <a:pPr rtl="1"/>
                      <a:r>
                        <a:rPr lang="he-IL" dirty="0" err="1"/>
                        <a:t>היפרתירודיזם</a:t>
                      </a:r>
                      <a:r>
                        <a:rPr lang="he-IL" baseline="0" dirty="0"/>
                        <a:t>  ראשוני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נמוך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גבוה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355913"/>
                  </a:ext>
                </a:extLst>
              </a:tr>
            </a:tbl>
          </a:graphicData>
        </a:graphic>
      </p:graphicFrame>
      <p:pic>
        <p:nvPicPr>
          <p:cNvPr id="7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399" y="715084"/>
            <a:ext cx="3594844" cy="509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1641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he-IL">
                <a:solidFill>
                  <a:srgbClr val="FFFFFF"/>
                </a:solidFill>
              </a:rPr>
              <a:t>מקרה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pPr algn="r" rtl="1"/>
            <a:r>
              <a:rPr lang="he-IL" dirty="0"/>
              <a:t>בת 30 מורה אם לשלושה בריאה </a:t>
            </a:r>
          </a:p>
          <a:p>
            <a:pPr algn="r" rtl="1"/>
            <a:r>
              <a:rPr lang="he-IL" dirty="0"/>
              <a:t>מזה מספר שבועות עצבנית ירידה במשקל  דפיקות לב חרדות </a:t>
            </a:r>
          </a:p>
          <a:p>
            <a:pPr algn="r" rtl="1"/>
            <a:r>
              <a:rPr lang="he-IL" dirty="0"/>
              <a:t>בבדיקה עיניים מבריקות עור לח רעד עדין באצבעות הידיים </a:t>
            </a:r>
          </a:p>
          <a:p>
            <a:pPr algn="r" rtl="1"/>
            <a:r>
              <a:rPr lang="he-IL" dirty="0"/>
              <a:t>מעבדה </a:t>
            </a:r>
          </a:p>
          <a:p>
            <a:pPr algn="r" rtl="1"/>
            <a:r>
              <a:rPr lang="en-US" dirty="0"/>
              <a:t>TSH 0.01</a:t>
            </a:r>
            <a:r>
              <a:rPr lang="he-IL" dirty="0"/>
              <a:t> (תקין 0.4-4)</a:t>
            </a:r>
            <a:endParaRPr lang="en-US" dirty="0"/>
          </a:p>
          <a:p>
            <a:pPr algn="r" rtl="1"/>
            <a:r>
              <a:rPr lang="en-US" dirty="0"/>
              <a:t>FT4 46</a:t>
            </a:r>
            <a:r>
              <a:rPr lang="he-IL" dirty="0"/>
              <a:t> (תקין 10-20)</a:t>
            </a:r>
            <a:endParaRPr lang="en-US" dirty="0"/>
          </a:p>
          <a:p>
            <a:pPr algn="r" rtl="1"/>
            <a:r>
              <a:rPr lang="en-US" dirty="0"/>
              <a:t>FT3 13</a:t>
            </a:r>
            <a:r>
              <a:rPr lang="he-IL" dirty="0"/>
              <a:t> (תקין 3.5-6.5)</a:t>
            </a:r>
            <a:endParaRPr lang="en-US" dirty="0"/>
          </a:p>
          <a:p>
            <a:pPr marL="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3889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pPr rtl="1"/>
            <a:r>
              <a:rPr lang="he-IL">
                <a:solidFill>
                  <a:srgbClr val="262626"/>
                </a:solidFill>
              </a:rPr>
              <a:t>שאלות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B9CE2B4-4511-CA24-8773-541CCF5C69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5406235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75094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pPr rtl="1"/>
            <a:r>
              <a:rPr lang="he-IL" sz="3700">
                <a:solidFill>
                  <a:srgbClr val="FFFFFF"/>
                </a:solidFill>
              </a:rPr>
              <a:t>היפרתירודיזם אטיולוגיות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pPr algn="r" rtl="1"/>
            <a:r>
              <a:rPr lang="he-IL" dirty="0"/>
              <a:t> מחלת </a:t>
            </a:r>
            <a:r>
              <a:rPr lang="he-IL" dirty="0" err="1"/>
              <a:t>גריבס</a:t>
            </a:r>
            <a:r>
              <a:rPr lang="he-IL" dirty="0"/>
              <a:t> מחלה </a:t>
            </a:r>
            <a:r>
              <a:rPr lang="he-IL" dirty="0" err="1"/>
              <a:t>אוטאומיונית</a:t>
            </a:r>
            <a:r>
              <a:rPr lang="he-IL" dirty="0"/>
              <a:t> עם שפעול כללי של הבלוטה </a:t>
            </a:r>
            <a:r>
              <a:rPr lang="en-US" dirty="0"/>
              <a:t>TSI</a:t>
            </a:r>
            <a:r>
              <a:rPr lang="he-IL" dirty="0"/>
              <a:t> </a:t>
            </a:r>
          </a:p>
          <a:p>
            <a:pPr algn="r" rtl="1"/>
            <a:r>
              <a:rPr lang="he-IL" dirty="0"/>
              <a:t>אדנומה אוטונומית טוקסית גוש בתירואיד פעיל הורמונלית</a:t>
            </a:r>
          </a:p>
          <a:p>
            <a:pPr algn="r" rtl="1"/>
            <a:r>
              <a:rPr lang="he-IL" dirty="0"/>
              <a:t>הרבה קשרים טוקסים</a:t>
            </a:r>
          </a:p>
          <a:p>
            <a:pPr algn="r" rtl="1"/>
            <a:r>
              <a:rPr lang="he-IL" dirty="0"/>
              <a:t>תירודיטיס הרס של הבלוטה ושפיכת החוצה של ההורמונים </a:t>
            </a:r>
          </a:p>
          <a:p>
            <a:pPr algn="r" rtl="1"/>
            <a:r>
              <a:rPr lang="he-IL" dirty="0"/>
              <a:t>נטילת הורמון בעודף</a:t>
            </a:r>
          </a:p>
          <a:p>
            <a:pPr algn="r" rtl="1"/>
            <a:r>
              <a:rPr lang="he-IL" dirty="0"/>
              <a:t>יוד </a:t>
            </a:r>
          </a:p>
          <a:p>
            <a:pPr algn="r" rtl="1"/>
            <a:r>
              <a:rPr lang="he-IL" dirty="0"/>
              <a:t>תרופות </a:t>
            </a:r>
          </a:p>
        </p:txBody>
      </p:sp>
    </p:spTree>
    <p:extLst>
      <p:ext uri="{BB962C8B-B14F-4D97-AF65-F5344CB8AC3E}">
        <p14:creationId xmlns:p14="http://schemas.microsoft.com/office/powerpoint/2010/main" val="27748855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pPr rtl="1"/>
            <a:r>
              <a:rPr lang="he-IL" sz="3400">
                <a:solidFill>
                  <a:srgbClr val="262626"/>
                </a:solidFill>
              </a:rPr>
              <a:t>תסמינים של היפרתירודיזם</a:t>
            </a: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D079932-EB2A-7FEA-9F18-A3572F643D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5068924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711970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מחלת </a:t>
            </a:r>
            <a:r>
              <a:rPr lang="he-IL" dirty="0" err="1"/>
              <a:t>הגריבס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 rtl="1"/>
            <a:r>
              <a:rPr lang="he-IL" dirty="0"/>
              <a:t>אחראית ל 60-80% ממקרי ההיפר.</a:t>
            </a:r>
          </a:p>
          <a:p>
            <a:pPr algn="just" rtl="1"/>
            <a:r>
              <a:rPr lang="he-IL" dirty="0"/>
              <a:t>פי 10 יותר שכיחה בנשים.  שכיחות 2%. </a:t>
            </a:r>
          </a:p>
          <a:p>
            <a:pPr algn="just" rtl="1"/>
            <a:r>
              <a:rPr lang="he-IL" dirty="0"/>
              <a:t>שיא </a:t>
            </a:r>
            <a:r>
              <a:rPr lang="he-IL" dirty="0" err="1"/>
              <a:t>ההאירעות</a:t>
            </a:r>
            <a:r>
              <a:rPr lang="he-IL" dirty="0"/>
              <a:t> בגילאים 20-60. </a:t>
            </a:r>
          </a:p>
          <a:p>
            <a:pPr algn="just" rtl="1"/>
            <a:r>
              <a:rPr lang="he-IL" dirty="0"/>
              <a:t>חשיפה ליוד באנשים עם נטייה גנטית יכולה להיות טריגר.</a:t>
            </a:r>
          </a:p>
          <a:p>
            <a:pPr algn="just" rtl="1"/>
            <a:r>
              <a:rPr lang="he-IL" dirty="0"/>
              <a:t>סיכון מוגבר להופיע אחרי הלידה</a:t>
            </a:r>
          </a:p>
          <a:p>
            <a:pPr algn="just" rtl="1"/>
            <a:r>
              <a:rPr lang="he-IL" dirty="0"/>
              <a:t>מעורבות נוגדני </a:t>
            </a:r>
            <a:r>
              <a:rPr lang="en-US" dirty="0"/>
              <a:t>TSI </a:t>
            </a:r>
          </a:p>
          <a:p>
            <a:pPr algn="just" rtl="1"/>
            <a:r>
              <a:rPr lang="he-IL" dirty="0"/>
              <a:t>יתכן גם נוגדני </a:t>
            </a:r>
            <a:r>
              <a:rPr lang="en-US" dirty="0"/>
              <a:t>TPO TGA</a:t>
            </a:r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41466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rtl="1"/>
            <a:r>
              <a:rPr lang="he-IL" dirty="0"/>
              <a:t>מחלת </a:t>
            </a:r>
            <a:r>
              <a:rPr lang="he-IL" dirty="0" err="1"/>
              <a:t>גריבס</a:t>
            </a:r>
            <a:r>
              <a:rPr lang="he-IL" dirty="0"/>
              <a:t> </a:t>
            </a:r>
          </a:p>
        </p:txBody>
      </p:sp>
      <p:pic>
        <p:nvPicPr>
          <p:cNvPr id="6146" name="Picture 2" descr="Update on thyroid-associated Ophthalmopathy with a special emphasis on the  ocular surface | Cardiovascular Diabetology – Endocrinology Reports | Full  Tex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5890" y="2557993"/>
            <a:ext cx="2842848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337" y="2406978"/>
            <a:ext cx="3675517" cy="361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168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CD07172-CD61-45EB-BEE3-F644503E5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EADA5DB-ED12-413A-AAB5-6A8D1152E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A45E5C-ACB9-49E8-B4DB-5255C2376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6852" y="872061"/>
            <a:ext cx="3073940" cy="3436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פידבק חיובי ושלילי</a:t>
            </a: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57E618C-1D7B-4A51-90C1-6106CD8A1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5"/>
          <a:stretch>
            <a:fillRect/>
          </a:stretch>
        </p:blipFill>
        <p:spPr>
          <a:xfrm>
            <a:off x="5435910" y="811809"/>
            <a:ext cx="6098041" cy="518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824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rtl="1"/>
            <a:r>
              <a:rPr lang="he-IL" dirty="0"/>
              <a:t>קשר אוטונומי </a:t>
            </a:r>
            <a:r>
              <a:rPr lang="en-US" dirty="0"/>
              <a:t> TOXIC ADENOMA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/>
            <a:r>
              <a:rPr lang="he-IL" dirty="0"/>
              <a:t>קשרים בבלוטת המגן, אחד או יותר מייצרים הורמוני התירואיד</a:t>
            </a:r>
          </a:p>
          <a:p>
            <a:pPr algn="just" rtl="1"/>
            <a:r>
              <a:rPr lang="he-IL" dirty="0"/>
              <a:t>גורמים לדיכוי </a:t>
            </a:r>
            <a:r>
              <a:rPr lang="en-US" dirty="0"/>
              <a:t>TSH</a:t>
            </a:r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88106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pPr rtl="1"/>
            <a:r>
              <a:rPr lang="he-IL">
                <a:solidFill>
                  <a:srgbClr val="FFFFFF"/>
                </a:solidFill>
              </a:rPr>
              <a:t>תירוידיטיס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pPr algn="r" rtl="1"/>
            <a:r>
              <a:rPr lang="he-IL" dirty="0"/>
              <a:t>פגיעה בבלוטת התריס על רקע גורמים שונים</a:t>
            </a:r>
          </a:p>
          <a:p>
            <a:pPr algn="r" rtl="1"/>
            <a:r>
              <a:rPr lang="he-IL" dirty="0"/>
              <a:t>אחרי זיהום וויראלי חיידקי תרופות , אחרי הריון</a:t>
            </a:r>
          </a:p>
          <a:p>
            <a:pPr algn="r" rtl="1"/>
            <a:r>
              <a:rPr lang="he-IL" dirty="0"/>
              <a:t>בשלב הראשון יש שחרור של הורמוני התירואיד ואז יש תירוטוקסיקוזיס ואז בשלב השני היפותירודיזם ובסוף הבלוטה יכולה לחזור לתפקוד התקין.</a:t>
            </a:r>
          </a:p>
          <a:p>
            <a:pPr algn="r" rtl="1"/>
            <a:r>
              <a:rPr lang="he-IL" dirty="0"/>
              <a:t>מדדי דלקת מוגברים </a:t>
            </a:r>
            <a:r>
              <a:rPr lang="en-US" dirty="0"/>
              <a:t>ESR CRP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848751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066F8AE-A5C7-4B3E-B1DA-D0B624059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78E901E-6697-44E3-9533-1457FA4F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515452A-514A-4763-9932-37302A8D6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0EC146D-CF08-4B34-ADEB-2F0296F98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1FBA240-87AB-400A-9292-7DC6F3E55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44958B8-57B6-4B37-8A18-D54A32EC2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rcRect r="1" b="13744"/>
          <a:stretch/>
        </p:blipFill>
        <p:spPr>
          <a:xfrm>
            <a:off x="486138" y="488137"/>
            <a:ext cx="11227442" cy="588329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7E4A740-3A69-42A5-8AC0-3905D518F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283C010-53D7-404B-9300-DB1BAE1EA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12234672" cy="658368"/>
            <a:chOff x="-18288" y="3128956"/>
            <a:chExt cx="12234672" cy="658368"/>
          </a:xfrm>
        </p:grpSpPr>
        <p:sp useBgFill="1">
          <p:nvSpPr>
            <p:cNvPr id="20" name="Rounded Rectangle 21">
              <a:extLst>
                <a:ext uri="{FF2B5EF4-FFF2-40B4-BE49-F238E27FC236}">
                  <a16:creationId xmlns:a16="http://schemas.microsoft.com/office/drawing/2014/main" id="{DFC03671-D6D3-4BA9-AD3E-6ADE11D07C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FD51935-8C23-4BCB-987B-F5AC9E3D94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22" name="Rounded Rectangle 27">
              <a:extLst>
                <a:ext uri="{FF2B5EF4-FFF2-40B4-BE49-F238E27FC236}">
                  <a16:creationId xmlns:a16="http://schemas.microsoft.com/office/drawing/2014/main" id="{72D5A197-23EF-4751-9E72-FEB79910E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DD7E4D1-EC3E-4109-9647-9E6652A92D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79949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B99C5CFC-075D-4F3F-9F9F-661FE5402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C8D7C43-09CE-4135-B728-76800AC35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EF55059-E28F-4AFA-9147-69F50C4E64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583B832-AA89-4082-98A3-E5AA78763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591C4AB-3C35-4B64-BB09-94D736BD49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EED47D7-3B89-48AD-96EB-9331E9978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1B91E85-CDB4-4C8E-B726-CD3A3D16E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73F91E-3134-4AC7-9283-19083396C1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5D5D60B-A0DD-4EFF-A5DB-D341822DF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179E6F6-18CD-41CE-AA0A-B192F19774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A2686C0-36E5-4A15-857E-A19050A44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1B7B1B9-1FA9-440D-9BA2-2AC6193F4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2619" y="4404852"/>
            <a:ext cx="9989677" cy="10547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cap="none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מיפוי תריס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BC1981E-AB48-4C7D-B260-7FDA53425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11086" y="1092200"/>
            <a:ext cx="8962768" cy="312834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6504" y="1699770"/>
            <a:ext cx="2032781" cy="19132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74703" y="1799830"/>
            <a:ext cx="2032782" cy="17130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72903" y="1816746"/>
            <a:ext cx="2032782" cy="16792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71102" y="1894919"/>
            <a:ext cx="2037335" cy="1522907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74C0DAF-43CA-40A8-B867-6E17661FD0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64080" y="5518838"/>
            <a:ext cx="78638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0491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A2AAA7B-DD5A-486B-B28F-F19588315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DB99B21-A649-42D2-BB86-486C2E73A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A631EEB-EF96-4032-8B47-62220C131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0B37569-6E3D-4B34-AD3E-0FC79D7CB9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3A0A741-DE46-43B7-A732-2C6D71E7B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FB4AD13-112F-436E-9596-F7557110C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0101" y="982132"/>
            <a:ext cx="6354633" cy="1303867"/>
          </a:xfrm>
        </p:spPr>
        <p:txBody>
          <a:bodyPr>
            <a:normAutofit/>
          </a:bodyPr>
          <a:lstStyle/>
          <a:p>
            <a:pPr rtl="1"/>
            <a:r>
              <a:rPr lang="he-IL" dirty="0"/>
              <a:t>טיפול</a:t>
            </a:r>
            <a:endParaRPr lang="he-IL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96D98D9-A8AD-432E-BD4E-FF8001244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77057" y="2400639"/>
            <a:ext cx="57607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7385" y="2556932"/>
            <a:ext cx="6380065" cy="3318936"/>
          </a:xfrm>
        </p:spPr>
        <p:txBody>
          <a:bodyPr>
            <a:normAutofit/>
          </a:bodyPr>
          <a:lstStyle/>
          <a:p>
            <a:pPr algn="r" rtl="1"/>
            <a:r>
              <a:rPr lang="he-IL" dirty="0"/>
              <a:t>פרופנולול – האטת הדופק </a:t>
            </a:r>
          </a:p>
          <a:p>
            <a:pPr algn="r" rtl="1"/>
            <a:r>
              <a:rPr lang="he-IL" dirty="0"/>
              <a:t>טיפול תרופתי - </a:t>
            </a:r>
            <a:r>
              <a:rPr lang="en-US" dirty="0" err="1"/>
              <a:t>antithyroid</a:t>
            </a:r>
            <a:r>
              <a:rPr lang="en-US" dirty="0"/>
              <a:t> drugs   </a:t>
            </a:r>
            <a:r>
              <a:rPr lang="he-IL" dirty="0"/>
              <a:t> </a:t>
            </a:r>
            <a:r>
              <a:rPr lang="he-IL" dirty="0" err="1"/>
              <a:t>מרקפטזול</a:t>
            </a:r>
            <a:r>
              <a:rPr lang="he-IL" dirty="0"/>
              <a:t> \</a:t>
            </a:r>
            <a:r>
              <a:rPr lang="he-IL" dirty="0" err="1"/>
              <a:t>מטמזול</a:t>
            </a:r>
            <a:r>
              <a:rPr lang="he-IL" dirty="0"/>
              <a:t>\ </a:t>
            </a:r>
            <a:r>
              <a:rPr lang="en-US" dirty="0"/>
              <a:t>PTU</a:t>
            </a:r>
            <a:r>
              <a:rPr lang="he-IL" dirty="0"/>
              <a:t> </a:t>
            </a:r>
          </a:p>
          <a:p>
            <a:pPr algn="r" rtl="1"/>
            <a:r>
              <a:rPr lang="he-IL" dirty="0"/>
              <a:t>טיפול ביוד רדיואקטיבי </a:t>
            </a:r>
          </a:p>
          <a:p>
            <a:pPr algn="r" rtl="1"/>
            <a:r>
              <a:rPr lang="he-IL" dirty="0"/>
              <a:t>טיפול ניתוחי </a:t>
            </a:r>
          </a:p>
          <a:p>
            <a:pPr marL="0" indent="0" algn="r" rtl="1">
              <a:buNone/>
            </a:pPr>
            <a:endParaRPr lang="he-IL" dirty="0"/>
          </a:p>
        </p:txBody>
      </p:sp>
      <p:pic>
        <p:nvPicPr>
          <p:cNvPr id="6" name="Picture 5" descr="A white bottle with a label&#10;&#10;Description automatically generated"/>
          <p:cNvPicPr>
            <a:picLocks noChangeAspect="1"/>
          </p:cNvPicPr>
          <p:nvPr/>
        </p:nvPicPr>
        <p:blipFill>
          <a:blip r:embed="rId5"/>
          <a:srcRect t="34978" r="-3" b="-3"/>
          <a:stretch/>
        </p:blipFill>
        <p:spPr>
          <a:xfrm>
            <a:off x="8137325" y="1158024"/>
            <a:ext cx="2839277" cy="2066544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pic>
        <p:nvPicPr>
          <p:cNvPr id="5" name="Picture 4" descr="A white box with blue and green text&#10;&#10;Description automatically generated"/>
          <p:cNvPicPr>
            <a:picLocks noChangeAspect="1"/>
          </p:cNvPicPr>
          <p:nvPr/>
        </p:nvPicPr>
        <p:blipFill>
          <a:blip r:embed="rId6"/>
          <a:srcRect t="15803" r="-1" b="11508"/>
          <a:stretch/>
        </p:blipFill>
        <p:spPr>
          <a:xfrm>
            <a:off x="8135453" y="3631646"/>
            <a:ext cx="2843021" cy="2066544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4100184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rtl="1"/>
            <a:r>
              <a:rPr lang="he-IL" dirty="0"/>
              <a:t>תרופות </a:t>
            </a:r>
            <a:r>
              <a:rPr lang="en-US" dirty="0"/>
              <a:t>ATD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r" rtl="1"/>
            <a:r>
              <a:rPr lang="he-IL" dirty="0"/>
              <a:t>תופעות לוואי קלות: פריחה </a:t>
            </a:r>
            <a:r>
              <a:rPr lang="he-IL" dirty="0" err="1"/>
              <a:t>אורטקריה</a:t>
            </a:r>
            <a:r>
              <a:rPr lang="he-IL" dirty="0"/>
              <a:t> חום  כאבי פרקים </a:t>
            </a:r>
          </a:p>
          <a:p>
            <a:pPr algn="r" rtl="1"/>
            <a:r>
              <a:rPr lang="he-IL" dirty="0"/>
              <a:t>תופעות לוואי קשות: </a:t>
            </a:r>
          </a:p>
          <a:p>
            <a:pPr algn="r" rtl="1">
              <a:buFontTx/>
              <a:buChar char="-"/>
            </a:pPr>
            <a:r>
              <a:rPr lang="he-IL" dirty="0" err="1"/>
              <a:t>אגרנלוציטוזיס</a:t>
            </a:r>
            <a:r>
              <a:rPr lang="he-IL" dirty="0"/>
              <a:t> 0.3%</a:t>
            </a:r>
            <a:r>
              <a:rPr lang="en-US" dirty="0"/>
              <a:t> </a:t>
            </a:r>
            <a:r>
              <a:rPr lang="he-IL" dirty="0"/>
              <a:t>מסכן חיים</a:t>
            </a:r>
          </a:p>
          <a:p>
            <a:pPr algn="r" rtl="1">
              <a:buFontTx/>
              <a:buChar char="-"/>
            </a:pPr>
            <a:r>
              <a:rPr lang="he-IL" dirty="0" err="1"/>
              <a:t>הפטטיס</a:t>
            </a:r>
            <a:r>
              <a:rPr lang="he-IL" dirty="0"/>
              <a:t> </a:t>
            </a:r>
          </a:p>
          <a:p>
            <a:pPr algn="r" rtl="1">
              <a:buFontTx/>
              <a:buChar char="-"/>
            </a:pPr>
            <a:r>
              <a:rPr lang="he-IL" dirty="0" err="1"/>
              <a:t>ווסקולליטיס</a:t>
            </a:r>
            <a:endParaRPr lang="he-IL" dirty="0"/>
          </a:p>
          <a:p>
            <a:pPr algn="r" rtl="1">
              <a:buFontTx/>
              <a:buChar char="-"/>
            </a:pPr>
            <a:r>
              <a:rPr lang="he-IL" dirty="0" err="1"/>
              <a:t>לופוס</a:t>
            </a:r>
            <a:endParaRPr lang="he-IL" dirty="0"/>
          </a:p>
          <a:p>
            <a:pPr marL="0" indent="0" algn="r" rtl="1">
              <a:buNone/>
            </a:pPr>
            <a:endParaRPr lang="he-IL" dirty="0"/>
          </a:p>
          <a:p>
            <a:pPr marL="0" indent="0" algn="r" rtl="1">
              <a:buNone/>
            </a:pPr>
            <a:r>
              <a:rPr lang="he-IL" dirty="0">
                <a:solidFill>
                  <a:srgbClr val="FF0000"/>
                </a:solidFill>
              </a:rPr>
              <a:t>במקרה של חום צמרמורת או כאב גרון יש להפסיק מידית את התרופה ולבצע ספירת דם</a:t>
            </a:r>
          </a:p>
        </p:txBody>
      </p:sp>
    </p:spTree>
    <p:extLst>
      <p:ext uri="{BB962C8B-B14F-4D97-AF65-F5344CB8AC3E}">
        <p14:creationId xmlns:p14="http://schemas.microsoft.com/office/powerpoint/2010/main" val="29584019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pPr rtl="1"/>
            <a:r>
              <a:rPr lang="he-IL">
                <a:solidFill>
                  <a:srgbClr val="FFFFFF"/>
                </a:solidFill>
              </a:rPr>
              <a:t>יוד רדיואקטיבי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pPr algn="r" rtl="1"/>
            <a:r>
              <a:rPr lang="he-IL" dirty="0"/>
              <a:t>טיפול פשוט</a:t>
            </a:r>
          </a:p>
          <a:p>
            <a:pPr algn="r" rtl="1"/>
            <a:r>
              <a:rPr lang="he-IL" dirty="0"/>
              <a:t>אפקטיבי מאוד </a:t>
            </a:r>
          </a:p>
          <a:p>
            <a:pPr algn="r" rtl="1"/>
            <a:r>
              <a:rPr lang="he-IL" dirty="0"/>
              <a:t>אין סיבוכים מסכני חיים</a:t>
            </a:r>
          </a:p>
          <a:p>
            <a:pPr algn="r" rtl="1"/>
            <a:r>
              <a:rPr lang="he-IL" dirty="0"/>
              <a:t>אסור לתת לילדים קטנים או נשים בהריון</a:t>
            </a:r>
          </a:p>
          <a:p>
            <a:pPr algn="r" rtl="1"/>
            <a:r>
              <a:rPr lang="he-IL" dirty="0"/>
              <a:t>עלול להחמיר מחלה עינית של גריבס </a:t>
            </a:r>
          </a:p>
        </p:txBody>
      </p:sp>
    </p:spTree>
    <p:extLst>
      <p:ext uri="{BB962C8B-B14F-4D97-AF65-F5344CB8AC3E}">
        <p14:creationId xmlns:p14="http://schemas.microsoft.com/office/powerpoint/2010/main" val="11738240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140" y="972766"/>
            <a:ext cx="2835464" cy="1254868"/>
          </a:xfrm>
        </p:spPr>
        <p:txBody>
          <a:bodyPr anchor="b">
            <a:normAutofit/>
          </a:bodyPr>
          <a:lstStyle/>
          <a:p>
            <a:pPr rtl="1"/>
            <a:r>
              <a:rPr lang="he-IL" sz="2800">
                <a:solidFill>
                  <a:srgbClr val="262626"/>
                </a:solidFill>
              </a:rPr>
              <a:t>ניתוח - תירודקטומי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141" y="2430471"/>
            <a:ext cx="2835464" cy="3552039"/>
          </a:xfrm>
        </p:spPr>
        <p:txBody>
          <a:bodyPr>
            <a:normAutofit/>
          </a:bodyPr>
          <a:lstStyle/>
          <a:p>
            <a:pPr algn="r" rtl="1"/>
            <a:r>
              <a:rPr lang="he-IL" sz="1800" dirty="0">
                <a:solidFill>
                  <a:srgbClr val="262626"/>
                </a:solidFill>
              </a:rPr>
              <a:t>היפופאראתירודיזם והיפוקלצמיה</a:t>
            </a:r>
          </a:p>
          <a:p>
            <a:pPr algn="r" rtl="1"/>
            <a:r>
              <a:rPr lang="he-IL" sz="1800" dirty="0">
                <a:solidFill>
                  <a:srgbClr val="262626"/>
                </a:solidFill>
              </a:rPr>
              <a:t>שיתוק מיתרי הקול</a:t>
            </a:r>
          </a:p>
          <a:p>
            <a:pPr algn="r" rtl="1"/>
            <a:r>
              <a:rPr lang="he-IL" sz="1800" dirty="0">
                <a:solidFill>
                  <a:srgbClr val="262626"/>
                </a:solidFill>
              </a:rPr>
              <a:t>סיבוכי הרדמה</a:t>
            </a:r>
          </a:p>
          <a:p>
            <a:pPr algn="r" rtl="1"/>
            <a:r>
              <a:rPr lang="he-IL" sz="1800" dirty="0">
                <a:solidFill>
                  <a:srgbClr val="262626"/>
                </a:solidFill>
              </a:rPr>
              <a:t>דימומים זיהומים</a:t>
            </a: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diagram of the human body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910" y="1461218"/>
            <a:ext cx="6098041" cy="388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0354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pPr rtl="1"/>
            <a:r>
              <a:rPr lang="he-IL">
                <a:solidFill>
                  <a:srgbClr val="262626"/>
                </a:solidFill>
              </a:rPr>
              <a:t>בחירת הטיפול</a:t>
            </a: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E2350DD-2A0C-4A34-3D91-8C7EEEF4B5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9459106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950888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25" name="Group 9224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9226" name="Picture 9225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227" name="Rectangle 9226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9228" name="Picture 9227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9229" name="Picture 9228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pPr rtl="1">
              <a:lnSpc>
                <a:spcPct val="90000"/>
              </a:lnSpc>
            </a:pPr>
            <a:r>
              <a:rPr lang="en-US" dirty="0"/>
              <a:t>THYROID STORM</a:t>
            </a:r>
            <a:endParaRPr lang="he-IL"/>
          </a:p>
        </p:txBody>
      </p:sp>
      <p:sp>
        <p:nvSpPr>
          <p:cNvPr id="9231" name="Rectangle 9230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Cloudy With a Chance of Thyroid Storm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" r="8241" b="-1"/>
          <a:stretch/>
        </p:blipFill>
        <p:spPr bwMode="auto">
          <a:xfrm>
            <a:off x="1412683" y="1410208"/>
            <a:ext cx="5278777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233" name="Straight Connector 9232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pPr algn="r" rtl="1">
              <a:lnSpc>
                <a:spcPct val="90000"/>
              </a:lnSpc>
            </a:pPr>
            <a:r>
              <a:rPr lang="he-IL" sz="2200" dirty="0"/>
              <a:t>חירום רפואי</a:t>
            </a:r>
          </a:p>
          <a:p>
            <a:pPr algn="r" rtl="1">
              <a:lnSpc>
                <a:spcPct val="90000"/>
              </a:lnSpc>
            </a:pPr>
            <a:r>
              <a:rPr lang="he-IL" sz="2200" dirty="0"/>
              <a:t>חום בלבול הקאה שלשול צהבת פרכוס קומה</a:t>
            </a:r>
          </a:p>
          <a:p>
            <a:pPr algn="r" rtl="1">
              <a:lnSpc>
                <a:spcPct val="90000"/>
              </a:lnSpc>
            </a:pPr>
            <a:r>
              <a:rPr lang="he-IL" sz="2200" dirty="0"/>
              <a:t>יתכן בנוכחות טריגר:</a:t>
            </a:r>
            <a:r>
              <a:rPr lang="en-US" sz="2200" dirty="0"/>
              <a:t> </a:t>
            </a:r>
            <a:r>
              <a:rPr lang="he-IL" sz="2200" dirty="0"/>
              <a:t>אחרת זיהום טראומה אירוע מחי או טיפול ביוד</a:t>
            </a:r>
          </a:p>
          <a:p>
            <a:pPr algn="r" rtl="1">
              <a:lnSpc>
                <a:spcPct val="90000"/>
              </a:lnSpc>
            </a:pPr>
            <a:r>
              <a:rPr lang="he-IL" sz="2200" dirty="0"/>
              <a:t>טיפול: </a:t>
            </a:r>
            <a:r>
              <a:rPr lang="en-US" sz="2200" dirty="0"/>
              <a:t>PTU</a:t>
            </a:r>
            <a:r>
              <a:rPr lang="he-IL" sz="2200" dirty="0"/>
              <a:t> במינון גבוה פרונלול סטרואידים וטיפול בטריגר </a:t>
            </a:r>
          </a:p>
        </p:txBody>
      </p:sp>
    </p:spTree>
    <p:extLst>
      <p:ext uri="{BB962C8B-B14F-4D97-AF65-F5344CB8AC3E}">
        <p14:creationId xmlns:p14="http://schemas.microsoft.com/office/powerpoint/2010/main" val="1652315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pPr rtl="1"/>
            <a:r>
              <a:rPr lang="he-IL">
                <a:solidFill>
                  <a:srgbClr val="262626"/>
                </a:solidFill>
              </a:rPr>
              <a:t>היפותירודיזם – תת תריסיות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155E7DCD-8EF2-C65A-3B28-F901A1AA5A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0263591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184992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pPr rtl="1"/>
            <a:r>
              <a:rPr lang="en-US">
                <a:solidFill>
                  <a:srgbClr val="FFFFFF"/>
                </a:solidFill>
              </a:rPr>
              <a:t>sick thyroid syndrome</a:t>
            </a:r>
            <a:endParaRPr lang="he-IL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pPr algn="r" rtl="1"/>
            <a:r>
              <a:rPr lang="he-IL" dirty="0"/>
              <a:t>הפרעה בתפקודי תריס בזמן מחלה\אשפוז </a:t>
            </a:r>
          </a:p>
          <a:p>
            <a:pPr algn="r" rtl="1"/>
            <a:r>
              <a:rPr lang="he-IL" dirty="0"/>
              <a:t>יש כל מיני צורות הכי שכחלה </a:t>
            </a:r>
            <a:r>
              <a:rPr lang="en-US" dirty="0"/>
              <a:t>LOW FT3 </a:t>
            </a:r>
            <a:r>
              <a:rPr lang="he-IL" dirty="0"/>
              <a:t> אבל כל צורה אפשרית </a:t>
            </a:r>
          </a:p>
          <a:p>
            <a:pPr algn="r" rtl="1"/>
            <a:r>
              <a:rPr lang="he-IL" dirty="0"/>
              <a:t> בפריפריה (באיברים שונים) יש היפוך של </a:t>
            </a:r>
            <a:r>
              <a:rPr lang="en-US" dirty="0"/>
              <a:t>FT4 </a:t>
            </a:r>
            <a:r>
              <a:rPr lang="he-IL" dirty="0"/>
              <a:t>ל </a:t>
            </a:r>
            <a:r>
              <a:rPr lang="en-US" dirty="0"/>
              <a:t>FT3</a:t>
            </a:r>
            <a:r>
              <a:rPr lang="he-IL" dirty="0"/>
              <a:t> עי אנזימים במצב של מחלה חריפה האנזימים מעוכבים ואז יש פחות </a:t>
            </a:r>
            <a:r>
              <a:rPr lang="en-US" dirty="0"/>
              <a:t>FT3</a:t>
            </a:r>
            <a:r>
              <a:rPr lang="he-IL" dirty="0"/>
              <a:t> </a:t>
            </a:r>
          </a:p>
          <a:p>
            <a:pPr algn="r" rtl="1"/>
            <a:r>
              <a:rPr lang="he-IL" dirty="0"/>
              <a:t>לכן &gt;&gt; לא לקחת תפקודי תריס בזמן מחלה\אשפוז</a:t>
            </a:r>
          </a:p>
        </p:txBody>
      </p:sp>
    </p:spTree>
    <p:extLst>
      <p:ext uri="{BB962C8B-B14F-4D97-AF65-F5344CB8AC3E}">
        <p14:creationId xmlns:p14="http://schemas.microsoft.com/office/powerpoint/2010/main" val="18480098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pPr rtl="1"/>
            <a:r>
              <a:rPr lang="he-IL">
                <a:solidFill>
                  <a:srgbClr val="262626"/>
                </a:solidFill>
              </a:rPr>
              <a:t>מקרה</a:t>
            </a: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F19C579-C2ED-7871-5209-255609689A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961489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235700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9" name="Group 10248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0250" name="Picture 10249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251" name="Rectangle 10250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0252" name="Picture 10251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0253" name="Picture 10252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0255" name="Straight Connector 10254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57" name="Rectangle 10256">
            <a:extLst>
              <a:ext uri="{FF2B5EF4-FFF2-40B4-BE49-F238E27FC236}">
                <a16:creationId xmlns:a16="http://schemas.microsoft.com/office/drawing/2014/main" id="{9401732C-37EE-4B98-A709-9530173F3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59" name="Group 10258">
            <a:extLst>
              <a:ext uri="{FF2B5EF4-FFF2-40B4-BE49-F238E27FC236}">
                <a16:creationId xmlns:a16="http://schemas.microsoft.com/office/drawing/2014/main" id="{654E48C8-2A00-4C54-BC9C-B18EE49E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10260" name="Picture 10259">
              <a:extLst>
                <a:ext uri="{FF2B5EF4-FFF2-40B4-BE49-F238E27FC236}">
                  <a16:creationId xmlns:a16="http://schemas.microsoft.com/office/drawing/2014/main" id="{CE0A0544-8F52-43F0-AC3E-DF683908B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261" name="Rectangle 10260">
              <a:extLst>
                <a:ext uri="{FF2B5EF4-FFF2-40B4-BE49-F238E27FC236}">
                  <a16:creationId xmlns:a16="http://schemas.microsoft.com/office/drawing/2014/main" id="{2F4057D3-A680-4443-9E51-ED920A691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0262" name="Picture 10261">
              <a:extLst>
                <a:ext uri="{FF2B5EF4-FFF2-40B4-BE49-F238E27FC236}">
                  <a16:creationId xmlns:a16="http://schemas.microsoft.com/office/drawing/2014/main" id="{2F6853A4-7B38-4FDE-B024-AE8BA71E7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0263" name="Picture 10262">
              <a:extLst>
                <a:ext uri="{FF2B5EF4-FFF2-40B4-BE49-F238E27FC236}">
                  <a16:creationId xmlns:a16="http://schemas.microsoft.com/office/drawing/2014/main" id="{86ADF4DB-4290-4441-8F8E-04152FE60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7528" y="982132"/>
            <a:ext cx="4094017" cy="2823880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4800">
                <a:solidFill>
                  <a:srgbClr val="262626"/>
                </a:solidFill>
              </a:rPr>
            </a:br>
            <a:endParaRPr lang="en-US" sz="4800">
              <a:solidFill>
                <a:srgbClr val="262626"/>
              </a:solidFill>
            </a:endParaRPr>
          </a:p>
        </p:txBody>
      </p:sp>
      <p:pic>
        <p:nvPicPr>
          <p:cNvPr id="10244" name="Picture 4" descr="The Radiology Assistant : TI-RADS - Thyroid Imaging Reporting and Data  Syste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8988" y="1007065"/>
            <a:ext cx="4086626" cy="4893735"/>
          </a:xfrm>
          <a:prstGeom prst="rect">
            <a:avLst/>
          </a:prstGeom>
          <a:noFill/>
          <a:ln w="57150" cmpd="thickThin">
            <a:solidFill>
              <a:srgbClr val="7F7F7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8209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en-US" dirty="0"/>
              <a:t>FNA – fine needle aspiration</a:t>
            </a:r>
            <a:endParaRPr lang="he-IL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5008" y="2595057"/>
            <a:ext cx="5490730" cy="274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6701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pPr rtl="1"/>
            <a:r>
              <a:rPr lang="he-IL">
                <a:solidFill>
                  <a:srgbClr val="262626"/>
                </a:solidFill>
              </a:rPr>
              <a:t>סרטן תירואיד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BAFB7C9-C4D2-DF19-CDFE-9A5FAE91F3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4515232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727379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5" name="Group 12294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2296" name="Picture 12295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297" name="Rectangle 12296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2298" name="Picture 12297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2299" name="Picture 12298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2301" name="Straight Connector 12300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03" name="Rectangle 12302">
            <a:extLst>
              <a:ext uri="{FF2B5EF4-FFF2-40B4-BE49-F238E27FC236}">
                <a16:creationId xmlns:a16="http://schemas.microsoft.com/office/drawing/2014/main" id="{9401732C-37EE-4B98-A709-9530173F3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305" name="Group 12304">
            <a:extLst>
              <a:ext uri="{FF2B5EF4-FFF2-40B4-BE49-F238E27FC236}">
                <a16:creationId xmlns:a16="http://schemas.microsoft.com/office/drawing/2014/main" id="{654E48C8-2A00-4C54-BC9C-B18EE49E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12306" name="Picture 12305">
              <a:extLst>
                <a:ext uri="{FF2B5EF4-FFF2-40B4-BE49-F238E27FC236}">
                  <a16:creationId xmlns:a16="http://schemas.microsoft.com/office/drawing/2014/main" id="{CE0A0544-8F52-43F0-AC3E-DF683908B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307" name="Rectangle 12306">
              <a:extLst>
                <a:ext uri="{FF2B5EF4-FFF2-40B4-BE49-F238E27FC236}">
                  <a16:creationId xmlns:a16="http://schemas.microsoft.com/office/drawing/2014/main" id="{2F4057D3-A680-4443-9E51-ED920A691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2308" name="Picture 12307">
              <a:extLst>
                <a:ext uri="{FF2B5EF4-FFF2-40B4-BE49-F238E27FC236}">
                  <a16:creationId xmlns:a16="http://schemas.microsoft.com/office/drawing/2014/main" id="{2F6853A4-7B38-4FDE-B024-AE8BA71E7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2309" name="Picture 12308">
              <a:extLst>
                <a:ext uri="{FF2B5EF4-FFF2-40B4-BE49-F238E27FC236}">
                  <a16:creationId xmlns:a16="http://schemas.microsoft.com/office/drawing/2014/main" id="{86ADF4DB-4290-4441-8F8E-04152FE60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7528" y="982132"/>
            <a:ext cx="4094017" cy="28238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rgbClr val="262626"/>
                </a:solidFill>
              </a:rPr>
              <a:t>Parathyroid glands</a:t>
            </a:r>
          </a:p>
        </p:txBody>
      </p:sp>
      <p:pic>
        <p:nvPicPr>
          <p:cNvPr id="12290" name="Picture 2" descr="Hypoparathyroidism : Definition, Types, Symptoms, Treatment And MCQs for  NEET, GPAT, CSIR NET JRF - Gpatindia: Pharmacy Jobs, Admissions,  Scholarships, Conference,Grants, Exam Alert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8668" y="1186517"/>
            <a:ext cx="5469466" cy="4484962"/>
          </a:xfrm>
          <a:prstGeom prst="rect">
            <a:avLst/>
          </a:prstGeom>
          <a:noFill/>
          <a:ln w="57150" cmpd="thickThin">
            <a:solidFill>
              <a:srgbClr val="7F7F7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3070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pPr rtl="1"/>
            <a:r>
              <a:rPr lang="en-US">
                <a:solidFill>
                  <a:srgbClr val="262626"/>
                </a:solidFill>
              </a:rPr>
              <a:t>Hyper-para-thyrodism</a:t>
            </a:r>
            <a:endParaRPr lang="he-IL">
              <a:solidFill>
                <a:srgbClr val="26262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pPr algn="r" rtl="1">
              <a:lnSpc>
                <a:spcPct val="90000"/>
              </a:lnSpc>
            </a:pPr>
            <a:r>
              <a:rPr lang="he-IL" sz="1700" dirty="0">
                <a:solidFill>
                  <a:srgbClr val="262626"/>
                </a:solidFill>
              </a:rPr>
              <a:t>ייצור יתר של </a:t>
            </a:r>
            <a:r>
              <a:rPr lang="en-US" sz="1700" dirty="0">
                <a:solidFill>
                  <a:srgbClr val="262626"/>
                </a:solidFill>
              </a:rPr>
              <a:t>PTH</a:t>
            </a:r>
            <a:r>
              <a:rPr lang="he-IL" sz="1700" dirty="0">
                <a:solidFill>
                  <a:srgbClr val="262626"/>
                </a:solidFill>
              </a:rPr>
              <a:t> היפרקלצמיה והיפופוספטמיה </a:t>
            </a:r>
          </a:p>
          <a:p>
            <a:pPr algn="r" rtl="1">
              <a:lnSpc>
                <a:spcPct val="90000"/>
              </a:lnSpc>
            </a:pPr>
            <a:r>
              <a:rPr lang="he-IL" sz="1700" dirty="0">
                <a:solidFill>
                  <a:srgbClr val="262626"/>
                </a:solidFill>
              </a:rPr>
              <a:t>אדנומה מפרישה או הגדלה של 4 הבלוטות</a:t>
            </a:r>
          </a:p>
          <a:p>
            <a:pPr algn="r" rtl="1">
              <a:lnSpc>
                <a:spcPct val="90000"/>
              </a:lnSpc>
            </a:pPr>
            <a:r>
              <a:rPr lang="he-IL" sz="1700" dirty="0">
                <a:solidFill>
                  <a:srgbClr val="262626"/>
                </a:solidFill>
              </a:rPr>
              <a:t>מאבחנים עם מיפוי טכנציום ו- </a:t>
            </a:r>
            <a:r>
              <a:rPr lang="en-US" sz="1700" dirty="0">
                <a:solidFill>
                  <a:srgbClr val="262626"/>
                </a:solidFill>
              </a:rPr>
              <a:t>US</a:t>
            </a:r>
            <a:r>
              <a:rPr lang="he-IL" sz="1700" dirty="0">
                <a:solidFill>
                  <a:srgbClr val="262626"/>
                </a:solidFill>
              </a:rPr>
              <a:t> </a:t>
            </a:r>
          </a:p>
          <a:p>
            <a:pPr algn="r" rtl="1">
              <a:lnSpc>
                <a:spcPct val="90000"/>
              </a:lnSpc>
            </a:pPr>
            <a:r>
              <a:rPr lang="he-IL" sz="1700" dirty="0">
                <a:solidFill>
                  <a:srgbClr val="262626"/>
                </a:solidFill>
              </a:rPr>
              <a:t>טיפול ניתוחי אם יש 1 מאלה:</a:t>
            </a:r>
          </a:p>
          <a:p>
            <a:pPr marL="514350" indent="-514350" algn="r" rtl="1">
              <a:lnSpc>
                <a:spcPct val="90000"/>
              </a:lnSpc>
              <a:buAutoNum type="arabicPeriod"/>
            </a:pPr>
            <a:r>
              <a:rPr lang="he-IL" sz="1700" dirty="0">
                <a:solidFill>
                  <a:srgbClr val="262626"/>
                </a:solidFill>
              </a:rPr>
              <a:t>גיל מתחת ל 50</a:t>
            </a:r>
          </a:p>
          <a:p>
            <a:pPr marL="514350" indent="-514350" algn="r" rtl="1">
              <a:lnSpc>
                <a:spcPct val="90000"/>
              </a:lnSpc>
              <a:buAutoNum type="arabicPeriod"/>
            </a:pPr>
            <a:r>
              <a:rPr lang="he-IL" sz="1700" dirty="0">
                <a:solidFill>
                  <a:srgbClr val="262626"/>
                </a:solidFill>
              </a:rPr>
              <a:t>קלציום בדם 1 מעל הגבול העליות של הנורמה</a:t>
            </a:r>
          </a:p>
          <a:p>
            <a:pPr marL="514350" indent="-514350" algn="r" rtl="1">
              <a:lnSpc>
                <a:spcPct val="90000"/>
              </a:lnSpc>
              <a:buAutoNum type="arabicPeriod"/>
            </a:pPr>
            <a:r>
              <a:rPr lang="he-IL" sz="1700" dirty="0">
                <a:solidFill>
                  <a:srgbClr val="262626"/>
                </a:solidFill>
              </a:rPr>
              <a:t>פגיעה בכליות – איסוף קלציום בשתן מוגבר או אבנים</a:t>
            </a:r>
          </a:p>
          <a:p>
            <a:pPr marL="514350" indent="-514350" algn="r" rtl="1">
              <a:lnSpc>
                <a:spcPct val="90000"/>
              </a:lnSpc>
              <a:buAutoNum type="arabicPeriod"/>
            </a:pPr>
            <a:r>
              <a:rPr lang="he-IL" sz="1700" dirty="0">
                <a:solidFill>
                  <a:srgbClr val="262626"/>
                </a:solidFill>
              </a:rPr>
              <a:t>פגיעה בעצמות שברים או ירידה בצפיפות העצם </a:t>
            </a:r>
          </a:p>
          <a:p>
            <a:pPr algn="r" rtl="1">
              <a:lnSpc>
                <a:spcPct val="90000"/>
              </a:lnSpc>
            </a:pPr>
            <a:endParaRPr lang="he-IL" sz="1700" dirty="0">
              <a:solidFill>
                <a:srgbClr val="262626"/>
              </a:solidFill>
            </a:endParaRPr>
          </a:p>
        </p:txBody>
      </p:sp>
      <p:pic>
        <p:nvPicPr>
          <p:cNvPr id="4" name="Picture 3" descr="A diagram of a lung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5026" y="2936453"/>
            <a:ext cx="2739728" cy="2382094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3245821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E61F402-3445-458A-9A2B-D28FD2883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673C096-95AE-4644-B76C-1DF1B667D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7A91835-418B-4867-87D7-1376A57F3F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5B511A1-E0EC-49FE-8068-9DA29CD00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A61BC5F-ADA4-4DBA-9C6B-E17E0B82E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CE6F7D2-ACED-47D2-BEFD-FB26F7537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BE880E9-2B86-4CDB-B5B7-308745CDD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FEFCAEA0-A65D-65EA-DC6D-27C24324C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93774"/>
            <a:ext cx="3660057" cy="3382094"/>
          </a:xfrm>
        </p:spPr>
        <p:txBody>
          <a:bodyPr>
            <a:normAutofit/>
          </a:bodyPr>
          <a:lstStyle/>
          <a:p>
            <a:pPr algn="ctr"/>
            <a:endParaRPr lang="en-US" sz="1600">
              <a:solidFill>
                <a:srgbClr val="262626"/>
              </a:solidFill>
            </a:endParaRPr>
          </a:p>
        </p:txBody>
      </p:sp>
      <p:pic>
        <p:nvPicPr>
          <p:cNvPr id="7" name="Content Placeholder 6" descr="A squirrel standing on its hind legs&#10;&#10;Description automatically generate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548" y="803967"/>
            <a:ext cx="4136292" cy="5306153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  <p:pic>
        <p:nvPicPr>
          <p:cNvPr id="2" name="Picture 2" descr="Thyroid Gland Overview: What to Know About This Endocrine-Hormone Powerhouse">
            <a:extLst>
              <a:ext uri="{FF2B5EF4-FFF2-40B4-BE49-F238E27FC236}">
                <a16:creationId xmlns:a16="http://schemas.microsoft.com/office/drawing/2014/main" id="{6E5A0423-B34F-62BD-02C9-A1BC7D641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650" y="1513310"/>
            <a:ext cx="2722878" cy="348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242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5F01BD1-E3CB-4562-A77C-00A3ED246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92030E9-8BC2-4840-8C6B-991B68C51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51493CA-1EAE-4C5B-9C46-8437DD51C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1B01891-F01D-4D0D-A631-E29F0EA8E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8B1DE3F-E4E6-4E5E-9213-CB6C7AA92C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AFE6BB3-9290-46EA-8067-AA9277C708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508" y="982132"/>
            <a:ext cx="6270090" cy="1303867"/>
          </a:xfrm>
        </p:spPr>
        <p:txBody>
          <a:bodyPr>
            <a:normAutofit/>
          </a:bodyPr>
          <a:lstStyle/>
          <a:p>
            <a:pPr rtl="1"/>
            <a:r>
              <a:rPr lang="he-IL">
                <a:solidFill>
                  <a:srgbClr val="262626"/>
                </a:solidFill>
              </a:rPr>
              <a:t>מקרה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325209-1BB3-4A1C-97C2-17DCDC165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2683" y="2105317"/>
            <a:ext cx="2433793" cy="2468562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43EE5F5-AF73-46E3-90B6-27EEFDAC3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6508" y="2400639"/>
            <a:ext cx="6270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6482" y="2556932"/>
            <a:ext cx="6260114" cy="3318936"/>
          </a:xfrm>
        </p:spPr>
        <p:txBody>
          <a:bodyPr>
            <a:normAutofit/>
          </a:bodyPr>
          <a:lstStyle/>
          <a:p>
            <a:pPr algn="r" rtl="1"/>
            <a:r>
              <a:rPr lang="he-IL" dirty="0">
                <a:solidFill>
                  <a:srgbClr val="262626"/>
                </a:solidFill>
              </a:rPr>
              <a:t>מגיעה למיון בת 75 גמלאית .</a:t>
            </a:r>
          </a:p>
          <a:p>
            <a:pPr algn="r" rtl="1"/>
            <a:r>
              <a:rPr lang="he-IL" dirty="0">
                <a:solidFill>
                  <a:srgbClr val="262626"/>
                </a:solidFill>
              </a:rPr>
              <a:t>ברקע יל"ד. </a:t>
            </a:r>
          </a:p>
          <a:p>
            <a:pPr algn="r" rtl="1"/>
            <a:r>
              <a:rPr lang="he-IL" dirty="0">
                <a:solidFill>
                  <a:srgbClr val="262626"/>
                </a:solidFill>
              </a:rPr>
              <a:t>הבת שלה מטופלת באלתרקוסין (לבוטירוקסין</a:t>
            </a:r>
            <a:r>
              <a:rPr lang="en-US" dirty="0">
                <a:solidFill>
                  <a:srgbClr val="262626"/>
                </a:solidFill>
              </a:rPr>
              <a:t> (</a:t>
            </a:r>
            <a:r>
              <a:rPr lang="he-IL" dirty="0">
                <a:solidFill>
                  <a:srgbClr val="262626"/>
                </a:solidFill>
              </a:rPr>
              <a:t>.</a:t>
            </a:r>
          </a:p>
          <a:p>
            <a:pPr algn="r" rtl="1"/>
            <a:r>
              <a:rPr lang="he-IL" dirty="0">
                <a:solidFill>
                  <a:srgbClr val="262626"/>
                </a:solidFill>
              </a:rPr>
              <a:t>ב3 חודשים האחרונים עייפות ירידה בריכוז מבולבלת , נשירת שיער, עצירות חדשה ותחושת קור .</a:t>
            </a:r>
          </a:p>
          <a:p>
            <a:pPr algn="r" rtl="1"/>
            <a:r>
              <a:rPr lang="he-IL" dirty="0">
                <a:solidFill>
                  <a:srgbClr val="262626"/>
                </a:solidFill>
              </a:rPr>
              <a:t>במעבדה נתרן 127, אושפזה.</a:t>
            </a:r>
          </a:p>
        </p:txBody>
      </p:sp>
    </p:spTree>
    <p:extLst>
      <p:ext uri="{BB962C8B-B14F-4D97-AF65-F5344CB8AC3E}">
        <p14:creationId xmlns:p14="http://schemas.microsoft.com/office/powerpoint/2010/main" val="131725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5F01BD1-E3CB-4562-A77C-00A3ED246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92030E9-8BC2-4840-8C6B-991B68C51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51493CA-1EAE-4C5B-9C46-8437DD51C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1B01891-F01D-4D0D-A631-E29F0EA8E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8B1DE3F-E4E6-4E5E-9213-CB6C7AA92C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AFE6BB3-9290-46EA-8067-AA9277C708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75325209-1BB3-4A1C-97C2-17DCDC165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2683" y="2105317"/>
            <a:ext cx="2433793" cy="2468562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43EE5F5-AF73-46E3-90B6-27EEFDAC3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6508" y="2400639"/>
            <a:ext cx="6270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6482" y="2556932"/>
            <a:ext cx="6260114" cy="3318936"/>
          </a:xfrm>
        </p:spPr>
        <p:txBody>
          <a:bodyPr>
            <a:normAutofit/>
          </a:bodyPr>
          <a:lstStyle/>
          <a:p>
            <a:pPr algn="r" rtl="1"/>
            <a:r>
              <a:rPr lang="en-US" dirty="0">
                <a:solidFill>
                  <a:srgbClr val="262626"/>
                </a:solidFill>
              </a:rPr>
              <a:t>TSH 126 </a:t>
            </a:r>
            <a:r>
              <a:rPr lang="he-IL" dirty="0">
                <a:solidFill>
                  <a:srgbClr val="262626"/>
                </a:solidFill>
              </a:rPr>
              <a:t> (תקין 0.4-4)</a:t>
            </a:r>
            <a:endParaRPr lang="en-US" dirty="0">
              <a:solidFill>
                <a:srgbClr val="262626"/>
              </a:solidFill>
            </a:endParaRPr>
          </a:p>
          <a:p>
            <a:pPr algn="r" rtl="1"/>
            <a:r>
              <a:rPr lang="en-US" dirty="0">
                <a:solidFill>
                  <a:srgbClr val="262626"/>
                </a:solidFill>
              </a:rPr>
              <a:t>FT4 7.7 PMOL\L</a:t>
            </a:r>
            <a:r>
              <a:rPr lang="he-IL" dirty="0">
                <a:solidFill>
                  <a:srgbClr val="262626"/>
                </a:solidFill>
              </a:rPr>
              <a:t> (תקין10-20)</a:t>
            </a:r>
            <a:endParaRPr lang="en-US" dirty="0">
              <a:solidFill>
                <a:srgbClr val="262626"/>
              </a:solidFill>
            </a:endParaRPr>
          </a:p>
          <a:p>
            <a:pPr algn="r" rtl="1"/>
            <a:r>
              <a:rPr lang="en-US" dirty="0">
                <a:solidFill>
                  <a:srgbClr val="262626"/>
                </a:solidFill>
              </a:rPr>
              <a:t>FT3 2.5 PMOL\L </a:t>
            </a:r>
            <a:r>
              <a:rPr lang="he-IL" dirty="0">
                <a:solidFill>
                  <a:srgbClr val="262626"/>
                </a:solidFill>
              </a:rPr>
              <a:t> (תקין2.6-5.7)</a:t>
            </a:r>
            <a:endParaRPr lang="en-US" dirty="0">
              <a:solidFill>
                <a:srgbClr val="262626"/>
              </a:solidFill>
            </a:endParaRPr>
          </a:p>
          <a:p>
            <a:pPr algn="r" rtl="1"/>
            <a:r>
              <a:rPr lang="en-US" dirty="0">
                <a:solidFill>
                  <a:srgbClr val="262626"/>
                </a:solidFill>
              </a:rPr>
              <a:t>NA 130 MEQ\L</a:t>
            </a:r>
            <a:r>
              <a:rPr lang="he-IL" dirty="0">
                <a:solidFill>
                  <a:srgbClr val="262626"/>
                </a:solidFill>
              </a:rPr>
              <a:t> (תקין 136-142)</a:t>
            </a:r>
          </a:p>
        </p:txBody>
      </p:sp>
    </p:spTree>
    <p:extLst>
      <p:ext uri="{BB962C8B-B14F-4D97-AF65-F5344CB8AC3E}">
        <p14:creationId xmlns:p14="http://schemas.microsoft.com/office/powerpoint/2010/main" val="1448883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5F01BD1-E3CB-4562-A77C-00A3ED246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92030E9-8BC2-4840-8C6B-991B68C51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51493CA-1EAE-4C5B-9C46-8437DD51C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1B01891-F01D-4D0D-A631-E29F0EA8E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8B1DE3F-E4E6-4E5E-9213-CB6C7AA92C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AFE6BB3-9290-46EA-8067-AA9277C708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508" y="982132"/>
            <a:ext cx="6270090" cy="1303867"/>
          </a:xfrm>
        </p:spPr>
        <p:txBody>
          <a:bodyPr>
            <a:normAutofit/>
          </a:bodyPr>
          <a:lstStyle/>
          <a:p>
            <a:pPr rtl="1"/>
            <a:r>
              <a:rPr lang="he-IL">
                <a:solidFill>
                  <a:srgbClr val="262626"/>
                </a:solidFill>
              </a:rPr>
              <a:t>מה האבחנה?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325209-1BB3-4A1C-97C2-17DCDC165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Questions">
            <a:extLst>
              <a:ext uri="{FF2B5EF4-FFF2-40B4-BE49-F238E27FC236}">
                <a16:creationId xmlns:a16="http://schemas.microsoft.com/office/drawing/2014/main" id="{32356FE7-BA5D-5060-CE68-460DE4D180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12683" y="2122701"/>
            <a:ext cx="2433793" cy="243379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43EE5F5-AF73-46E3-90B6-27EEFDAC3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6508" y="2400639"/>
            <a:ext cx="6270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6482" y="2556932"/>
            <a:ext cx="6260114" cy="3318936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he-IL" dirty="0">
                <a:solidFill>
                  <a:srgbClr val="262626"/>
                </a:solidFill>
              </a:rPr>
              <a:t>א.  היפותירודיזם ראשוני</a:t>
            </a:r>
          </a:p>
          <a:p>
            <a:pPr marL="0" indent="0" algn="r" rtl="1">
              <a:buNone/>
            </a:pPr>
            <a:r>
              <a:rPr lang="he-IL" dirty="0">
                <a:solidFill>
                  <a:srgbClr val="262626"/>
                </a:solidFill>
              </a:rPr>
              <a:t>ב. היפותירודיזם משני </a:t>
            </a:r>
          </a:p>
          <a:p>
            <a:pPr marL="0" indent="0" algn="r" rtl="1">
              <a:buNone/>
            </a:pPr>
            <a:r>
              <a:rPr lang="he-IL" dirty="0">
                <a:solidFill>
                  <a:srgbClr val="262626"/>
                </a:solidFill>
              </a:rPr>
              <a:t>ג. היפותירודזים שלישוני</a:t>
            </a:r>
          </a:p>
          <a:p>
            <a:pPr marL="0" indent="0" algn="r" rtl="1">
              <a:buNone/>
            </a:pPr>
            <a:r>
              <a:rPr lang="he-IL" dirty="0">
                <a:solidFill>
                  <a:srgbClr val="262626"/>
                </a:solidFill>
              </a:rPr>
              <a:t>ד. היפרתירודיזם ראשוני </a:t>
            </a:r>
          </a:p>
          <a:p>
            <a:pPr marL="0" indent="0" algn="r" rtl="1">
              <a:buNone/>
            </a:pPr>
            <a:r>
              <a:rPr lang="he-IL" dirty="0">
                <a:solidFill>
                  <a:srgbClr val="262626"/>
                </a:solidFill>
              </a:rPr>
              <a:t>ה. היפרתירודיזם משני</a:t>
            </a:r>
          </a:p>
        </p:txBody>
      </p:sp>
    </p:spTree>
    <p:extLst>
      <p:ext uri="{BB962C8B-B14F-4D97-AF65-F5344CB8AC3E}">
        <p14:creationId xmlns:p14="http://schemas.microsoft.com/office/powerpoint/2010/main" val="1371724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rtl="1"/>
            <a:r>
              <a:rPr lang="he-IL" dirty="0"/>
              <a:t>מה האבחנה?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rtl="1">
              <a:buNone/>
            </a:pPr>
            <a:r>
              <a:rPr lang="he-IL" dirty="0"/>
              <a:t>א.  </a:t>
            </a:r>
            <a:r>
              <a:rPr lang="he-IL" b="1" dirty="0" err="1"/>
              <a:t>היפותירודיזם</a:t>
            </a:r>
            <a:r>
              <a:rPr lang="he-IL" b="1" dirty="0"/>
              <a:t> ראשוני</a:t>
            </a:r>
          </a:p>
          <a:p>
            <a:pPr marL="0" indent="0" algn="just" rtl="1">
              <a:buNone/>
            </a:pPr>
            <a:r>
              <a:rPr lang="he-IL" dirty="0"/>
              <a:t>ב. </a:t>
            </a:r>
            <a:r>
              <a:rPr lang="he-IL" dirty="0" err="1"/>
              <a:t>היפותירודיזם</a:t>
            </a:r>
            <a:r>
              <a:rPr lang="he-IL" dirty="0"/>
              <a:t> משני </a:t>
            </a:r>
          </a:p>
          <a:p>
            <a:pPr marL="0" indent="0" algn="just" rtl="1">
              <a:buNone/>
            </a:pPr>
            <a:r>
              <a:rPr lang="he-IL" dirty="0"/>
              <a:t>ג. </a:t>
            </a:r>
            <a:r>
              <a:rPr lang="he-IL" dirty="0" err="1"/>
              <a:t>היפותירודזים</a:t>
            </a:r>
            <a:r>
              <a:rPr lang="he-IL" dirty="0"/>
              <a:t> שלישוני</a:t>
            </a:r>
          </a:p>
          <a:p>
            <a:pPr marL="0" indent="0" algn="just" rtl="1">
              <a:buNone/>
            </a:pPr>
            <a:r>
              <a:rPr lang="he-IL" dirty="0"/>
              <a:t>ד. </a:t>
            </a:r>
            <a:r>
              <a:rPr lang="he-IL" dirty="0" err="1"/>
              <a:t>היפרתירודיזם</a:t>
            </a:r>
            <a:r>
              <a:rPr lang="he-IL" dirty="0"/>
              <a:t> ראשוני </a:t>
            </a:r>
          </a:p>
          <a:p>
            <a:pPr marL="0" indent="0" algn="just" rtl="1">
              <a:buNone/>
            </a:pPr>
            <a:r>
              <a:rPr lang="he-IL" dirty="0"/>
              <a:t>ה. </a:t>
            </a:r>
            <a:r>
              <a:rPr lang="he-IL" dirty="0" err="1"/>
              <a:t>היפרתירודיזם</a:t>
            </a:r>
            <a:r>
              <a:rPr lang="he-IL" dirty="0"/>
              <a:t> משני</a:t>
            </a:r>
          </a:p>
        </p:txBody>
      </p:sp>
    </p:spTree>
    <p:extLst>
      <p:ext uri="{BB962C8B-B14F-4D97-AF65-F5344CB8AC3E}">
        <p14:creationId xmlns:p14="http://schemas.microsoft.com/office/powerpoint/2010/main" val="2153153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1" y="484632"/>
            <a:ext cx="11222737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421" y="796374"/>
            <a:ext cx="10583158" cy="880027"/>
          </a:xfrm>
        </p:spPr>
        <p:txBody>
          <a:bodyPr>
            <a:normAutofit/>
          </a:bodyPr>
          <a:lstStyle/>
          <a:p>
            <a:r>
              <a:rPr lang="he-IL">
                <a:solidFill>
                  <a:srgbClr val="FFFFFF"/>
                </a:solidFill>
              </a:rPr>
              <a:t>מה האטיולוגיות להיפותירודיזם ראשוני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747" y="648377"/>
            <a:ext cx="10890504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612256"/>
            <a:ext cx="9601196" cy="3263612"/>
          </a:xfrm>
        </p:spPr>
        <p:txBody>
          <a:bodyPr>
            <a:normAutofit/>
          </a:bodyPr>
          <a:lstStyle/>
          <a:p>
            <a:pPr algn="r" rtl="1">
              <a:lnSpc>
                <a:spcPct val="90000"/>
              </a:lnSpc>
            </a:pPr>
            <a:r>
              <a:rPr lang="he-IL" dirty="0"/>
              <a:t>מולד</a:t>
            </a:r>
          </a:p>
          <a:p>
            <a:pPr algn="r" rtl="1">
              <a:lnSpc>
                <a:spcPct val="90000"/>
              </a:lnSpc>
            </a:pPr>
            <a:r>
              <a:rPr lang="he-IL" dirty="0"/>
              <a:t>אוטואימוני , השימוטו</a:t>
            </a:r>
          </a:p>
          <a:p>
            <a:pPr algn="r" rtl="1">
              <a:lnSpc>
                <a:spcPct val="90000"/>
              </a:lnSpc>
            </a:pPr>
            <a:r>
              <a:rPr lang="he-IL" dirty="0"/>
              <a:t>אחרי ניתוח טירודקטומי </a:t>
            </a:r>
          </a:p>
          <a:p>
            <a:pPr algn="r" rtl="1">
              <a:lnSpc>
                <a:spcPct val="90000"/>
              </a:lnSpc>
            </a:pPr>
            <a:r>
              <a:rPr lang="he-IL" dirty="0"/>
              <a:t>מחסור ביוד</a:t>
            </a:r>
          </a:p>
          <a:p>
            <a:pPr algn="r" rtl="1">
              <a:lnSpc>
                <a:spcPct val="90000"/>
              </a:lnSpc>
            </a:pPr>
            <a:r>
              <a:rPr lang="he-IL" dirty="0"/>
              <a:t>טיפול ביוד רדיואקטיבי</a:t>
            </a:r>
          </a:p>
          <a:p>
            <a:pPr algn="r" rtl="1">
              <a:lnSpc>
                <a:spcPct val="90000"/>
              </a:lnSpc>
            </a:pPr>
            <a:r>
              <a:rPr lang="he-IL" dirty="0"/>
              <a:t>תרופות :ליתיום, </a:t>
            </a:r>
            <a:r>
              <a:rPr lang="he-IL" dirty="0" err="1"/>
              <a:t>פרוקור</a:t>
            </a:r>
            <a:r>
              <a:rPr lang="he-IL" dirty="0"/>
              <a:t>,</a:t>
            </a:r>
            <a:r>
              <a:rPr lang="en-US" dirty="0"/>
              <a:t> </a:t>
            </a:r>
            <a:r>
              <a:rPr lang="he-IL" dirty="0"/>
              <a:t>תרופות ביולוגיות (</a:t>
            </a:r>
            <a:r>
              <a:rPr lang="en-US" dirty="0"/>
              <a:t>tyrosine kinase inhibitors, checkpoint inhibitor immunotherapy</a:t>
            </a:r>
            <a:r>
              <a:rPr lang="he-IL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729856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303</TotalTime>
  <Words>1242</Words>
  <Application>Microsoft Office PowerPoint</Application>
  <PresentationFormat>מסך רחב</PresentationFormat>
  <Paragraphs>234</Paragraphs>
  <Slides>47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47</vt:i4>
      </vt:variant>
    </vt:vector>
  </HeadingPairs>
  <TitlesOfParts>
    <vt:vector size="50" baseType="lpstr">
      <vt:lpstr>Arial</vt:lpstr>
      <vt:lpstr>Garamond</vt:lpstr>
      <vt:lpstr>Organic</vt:lpstr>
      <vt:lpstr>בלוטת התריס</vt:lpstr>
      <vt:lpstr>ציר היפותלמוס - היפופיזה - תריס</vt:lpstr>
      <vt:lpstr>פידבק חיובי ושלילי</vt:lpstr>
      <vt:lpstr>היפותירודיזם – תת תריסיות</vt:lpstr>
      <vt:lpstr>מקרה</vt:lpstr>
      <vt:lpstr>מצגת של PowerPoint‏</vt:lpstr>
      <vt:lpstr>מה האבחנה?</vt:lpstr>
      <vt:lpstr>מה האבחנה?</vt:lpstr>
      <vt:lpstr>מה האטיולוגיות להיפותירודיזם ראשוני</vt:lpstr>
      <vt:lpstr>מה התסמינים?</vt:lpstr>
      <vt:lpstr>מחלת השימוטו</vt:lpstr>
      <vt:lpstr>היפותירודיזם מולד</vt:lpstr>
      <vt:lpstr>היפותירודיזם מולד</vt:lpstr>
      <vt:lpstr>חוסר ביוד</vt:lpstr>
      <vt:lpstr>מצגת של PowerPoint‏</vt:lpstr>
      <vt:lpstr>עוד מקרים</vt:lpstr>
      <vt:lpstr>עוד מקרים</vt:lpstr>
      <vt:lpstr>טיפול</vt:lpstr>
      <vt:lpstr>מצגת של PowerPoint‏</vt:lpstr>
      <vt:lpstr>myxedema coma</vt:lpstr>
      <vt:lpstr>מצגת של PowerPoint‏</vt:lpstr>
      <vt:lpstr>מצגת של PowerPoint‏</vt:lpstr>
      <vt:lpstr>מצגת של PowerPoint‏</vt:lpstr>
      <vt:lpstr>מקרה</vt:lpstr>
      <vt:lpstr>שאלות</vt:lpstr>
      <vt:lpstr>היפרתירודיזם אטיולוגיות</vt:lpstr>
      <vt:lpstr>תסמינים של היפרתירודיזם</vt:lpstr>
      <vt:lpstr>מחלת הגריבס</vt:lpstr>
      <vt:lpstr>מחלת גריבס </vt:lpstr>
      <vt:lpstr>קשר אוטונומי  TOXIC ADENOMA</vt:lpstr>
      <vt:lpstr>תירוידיטיס</vt:lpstr>
      <vt:lpstr>מצגת של PowerPoint‏</vt:lpstr>
      <vt:lpstr>מיפוי תריס</vt:lpstr>
      <vt:lpstr>טיפול</vt:lpstr>
      <vt:lpstr>תרופות ATD</vt:lpstr>
      <vt:lpstr>יוד רדיואקטיבי</vt:lpstr>
      <vt:lpstr>ניתוח - תירודקטומי</vt:lpstr>
      <vt:lpstr>בחירת הטיפול</vt:lpstr>
      <vt:lpstr>THYROID STORM</vt:lpstr>
      <vt:lpstr>sick thyroid syndrome</vt:lpstr>
      <vt:lpstr>מקרה</vt:lpstr>
      <vt:lpstr> </vt:lpstr>
      <vt:lpstr>FNA – fine needle aspiration</vt:lpstr>
      <vt:lpstr>סרטן תירואיד</vt:lpstr>
      <vt:lpstr>Parathyroid glands</vt:lpstr>
      <vt:lpstr>Hyper-para-thyrodism</vt:lpstr>
      <vt:lpstr>מצגת של PowerPoint‏</vt:lpstr>
    </vt:vector>
  </TitlesOfParts>
  <Company>RAMBAM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בלוטת התריס</dc:title>
  <dc:creator>MARPEOT</dc:creator>
  <cp:lastModifiedBy>zipi Amit</cp:lastModifiedBy>
  <cp:revision>20</cp:revision>
  <dcterms:created xsi:type="dcterms:W3CDTF">2025-01-07T11:43:33Z</dcterms:created>
  <dcterms:modified xsi:type="dcterms:W3CDTF">2025-01-18T09:46:21Z</dcterms:modified>
</cp:coreProperties>
</file>