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Assistant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ssistan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ssistan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ba5dec5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17ba5dec5d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7ba5dec5d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17ba5dec5d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5c9dac65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15c9dac65f_0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15c9dac65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315c9dac65f_0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7ba5dec5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17ba5dec5d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17ba5dec5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317ba5dec5d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9bc3da8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19bc3da83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9bc3da83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319bc3da837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5c9dac65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315c9dac65f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5c9dac65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15c9dac65f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15cf5d746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15cf5d746d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15c9dac65f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315c9dac65f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5cf5d746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315cf5d746d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3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8F8F8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4">
  <p:cSld name="TITLE_3_2_4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/>
          <p:nvPr>
            <p:ph idx="2" type="pic"/>
          </p:nvPr>
        </p:nvSpPr>
        <p:spPr>
          <a:xfrm>
            <a:off x="666750" y="958225"/>
            <a:ext cx="5468400" cy="83706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11"/>
          <p:cNvSpPr/>
          <p:nvPr>
            <p:ph idx="3" type="pic"/>
          </p:nvPr>
        </p:nvSpPr>
        <p:spPr>
          <a:xfrm>
            <a:off x="6409800" y="958225"/>
            <a:ext cx="5468400" cy="4020900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11"/>
          <p:cNvSpPr/>
          <p:nvPr>
            <p:ph idx="4" type="pic"/>
          </p:nvPr>
        </p:nvSpPr>
        <p:spPr>
          <a:xfrm>
            <a:off x="6409800" y="5307925"/>
            <a:ext cx="5468400" cy="40209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11"/>
          <p:cNvSpPr/>
          <p:nvPr>
            <p:ph idx="5" type="pic"/>
          </p:nvPr>
        </p:nvSpPr>
        <p:spPr>
          <a:xfrm>
            <a:off x="12152850" y="958225"/>
            <a:ext cx="5468400" cy="40209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11"/>
          <p:cNvSpPr/>
          <p:nvPr>
            <p:ph idx="6" type="pic"/>
          </p:nvPr>
        </p:nvSpPr>
        <p:spPr>
          <a:xfrm>
            <a:off x="12152850" y="5307925"/>
            <a:ext cx="5468400" cy="402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5">
  <p:cSld name="TITLE_3_2_5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/>
          <p:nvPr>
            <p:ph idx="2" type="pic"/>
          </p:nvPr>
        </p:nvSpPr>
        <p:spPr>
          <a:xfrm>
            <a:off x="5935838" y="1298700"/>
            <a:ext cx="12352200" cy="7689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5 1">
  <p:cSld name="TITLE_3_2_5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/>
          <p:nvPr>
            <p:ph idx="2" type="pic"/>
          </p:nvPr>
        </p:nvSpPr>
        <p:spPr>
          <a:xfrm>
            <a:off x="0" y="3048000"/>
            <a:ext cx="6096000" cy="36006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p13"/>
          <p:cNvSpPr/>
          <p:nvPr>
            <p:ph idx="3" type="pic"/>
          </p:nvPr>
        </p:nvSpPr>
        <p:spPr>
          <a:xfrm>
            <a:off x="6096000" y="3048000"/>
            <a:ext cx="6096000" cy="36006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3"/>
          <p:cNvSpPr/>
          <p:nvPr>
            <p:ph idx="4" type="pic"/>
          </p:nvPr>
        </p:nvSpPr>
        <p:spPr>
          <a:xfrm>
            <a:off x="12192000" y="3048000"/>
            <a:ext cx="6096000" cy="3600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5 2">
  <p:cSld name="TITLE_3_2_5_2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>
            <p:ph idx="2" type="pic"/>
          </p:nvPr>
        </p:nvSpPr>
        <p:spPr>
          <a:xfrm>
            <a:off x="25" y="6457250"/>
            <a:ext cx="12256500" cy="38298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/>
          <p:nvPr>
            <p:ph idx="3" type="pic"/>
          </p:nvPr>
        </p:nvSpPr>
        <p:spPr>
          <a:xfrm>
            <a:off x="12256525" y="6500225"/>
            <a:ext cx="6031500" cy="374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6">
  <p:cSld name="TITLE_3_2_6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>
            <p:ph idx="2" type="pic"/>
          </p:nvPr>
        </p:nvSpPr>
        <p:spPr>
          <a:xfrm>
            <a:off x="0" y="0"/>
            <a:ext cx="97845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15"/>
          <p:cNvSpPr/>
          <p:nvPr/>
        </p:nvSpPr>
        <p:spPr>
          <a:xfrm>
            <a:off x="7346464" y="4768845"/>
            <a:ext cx="10936715" cy="4680747"/>
          </a:xfrm>
          <a:custGeom>
            <a:rect b="b" l="l" r="r" t="t"/>
            <a:pathLst>
              <a:path extrusionOk="0" h="1708302" w="3991502">
                <a:moveTo>
                  <a:pt x="0" y="0"/>
                </a:moveTo>
                <a:lnTo>
                  <a:pt x="3991502" y="0"/>
                </a:lnTo>
                <a:lnTo>
                  <a:pt x="3991502" y="1708302"/>
                </a:lnTo>
                <a:lnTo>
                  <a:pt x="0" y="1708302"/>
                </a:lnTo>
                <a:close/>
              </a:path>
            </a:pathLst>
          </a:custGeom>
          <a:solidFill>
            <a:srgbClr val="0C2C4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>
            <p:ph idx="2" type="pic"/>
          </p:nvPr>
        </p:nvSpPr>
        <p:spPr>
          <a:xfrm>
            <a:off x="666750" y="666750"/>
            <a:ext cx="16954500" cy="6946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3"/>
          <p:cNvGrpSpPr/>
          <p:nvPr/>
        </p:nvGrpSpPr>
        <p:grpSpPr>
          <a:xfrm>
            <a:off x="12663281" y="-572155"/>
            <a:ext cx="4429843" cy="2552774"/>
            <a:chOff x="0" y="-66675"/>
            <a:chExt cx="1166700" cy="672331"/>
          </a:xfrm>
        </p:grpSpPr>
        <p:sp>
          <p:nvSpPr>
            <p:cNvPr id="15" name="Google Shape;15;p3"/>
            <p:cNvSpPr/>
            <p:nvPr/>
          </p:nvSpPr>
          <p:spPr>
            <a:xfrm>
              <a:off x="0" y="0"/>
              <a:ext cx="1166686" cy="605656"/>
            </a:xfrm>
            <a:custGeom>
              <a:rect b="b" l="l" r="r" t="t"/>
              <a:pathLst>
                <a:path extrusionOk="0" h="605656" w="1166686">
                  <a:moveTo>
                    <a:pt x="0" y="0"/>
                  </a:moveTo>
                  <a:lnTo>
                    <a:pt x="1166686" y="0"/>
                  </a:lnTo>
                  <a:lnTo>
                    <a:pt x="1166686" y="605656"/>
                  </a:lnTo>
                  <a:lnTo>
                    <a:pt x="0" y="60565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</p:spPr>
        </p:sp>
        <p:sp>
          <p:nvSpPr>
            <p:cNvPr id="16" name="Google Shape;16;p3"/>
            <p:cNvSpPr txBox="1"/>
            <p:nvPr/>
          </p:nvSpPr>
          <p:spPr>
            <a:xfrm>
              <a:off x="0" y="-66675"/>
              <a:ext cx="1166700" cy="67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2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>
            <p:ph idx="2" type="pic"/>
          </p:nvPr>
        </p:nvSpPr>
        <p:spPr>
          <a:xfrm>
            <a:off x="666750" y="666750"/>
            <a:ext cx="16954500" cy="7031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3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>
            <p:ph idx="2" type="pic"/>
          </p:nvPr>
        </p:nvSpPr>
        <p:spPr>
          <a:xfrm>
            <a:off x="11857525" y="0"/>
            <a:ext cx="64305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1">
  <p:cSld name="TITLE_3_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>
            <p:ph idx="2" type="pic"/>
          </p:nvPr>
        </p:nvSpPr>
        <p:spPr>
          <a:xfrm>
            <a:off x="0" y="5143500"/>
            <a:ext cx="456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6"/>
          <p:cNvSpPr/>
          <p:nvPr>
            <p:ph idx="3" type="pic"/>
          </p:nvPr>
        </p:nvSpPr>
        <p:spPr>
          <a:xfrm>
            <a:off x="4578825" y="5143500"/>
            <a:ext cx="456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Google Shape;24;p6"/>
          <p:cNvSpPr/>
          <p:nvPr>
            <p:ph idx="4" type="pic"/>
          </p:nvPr>
        </p:nvSpPr>
        <p:spPr>
          <a:xfrm>
            <a:off x="9157650" y="5143500"/>
            <a:ext cx="456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6"/>
          <p:cNvSpPr/>
          <p:nvPr>
            <p:ph idx="5" type="pic"/>
          </p:nvPr>
        </p:nvSpPr>
        <p:spPr>
          <a:xfrm>
            <a:off x="13736475" y="5143500"/>
            <a:ext cx="45696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">
  <p:cSld name="TITLE_3_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/>
          <p:nvPr/>
        </p:nvSpPr>
        <p:spPr>
          <a:xfrm>
            <a:off x="11575969" y="0"/>
            <a:ext cx="6712031" cy="2993626"/>
          </a:xfrm>
          <a:custGeom>
            <a:rect b="b" l="l" r="r" t="t"/>
            <a:pathLst>
              <a:path extrusionOk="0" h="2993626" w="6712031">
                <a:moveTo>
                  <a:pt x="0" y="0"/>
                </a:moveTo>
                <a:lnTo>
                  <a:pt x="6712031" y="0"/>
                </a:lnTo>
                <a:lnTo>
                  <a:pt x="6712031" y="2993626"/>
                </a:lnTo>
                <a:lnTo>
                  <a:pt x="0" y="299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34078" l="0" r="0" t="-34078"/>
            </a:stretch>
          </a:blipFill>
          <a:ln>
            <a:noFill/>
          </a:ln>
        </p:spPr>
      </p:sp>
      <p:sp>
        <p:nvSpPr>
          <p:cNvPr id="28" name="Google Shape;28;p7"/>
          <p:cNvSpPr/>
          <p:nvPr/>
        </p:nvSpPr>
        <p:spPr>
          <a:xfrm>
            <a:off x="-9525" y="0"/>
            <a:ext cx="11585494" cy="2993626"/>
          </a:xfrm>
          <a:custGeom>
            <a:rect b="b" l="l" r="r" t="t"/>
            <a:pathLst>
              <a:path extrusionOk="0" h="2993626" w="11585494">
                <a:moveTo>
                  <a:pt x="0" y="0"/>
                </a:moveTo>
                <a:lnTo>
                  <a:pt x="11585494" y="0"/>
                </a:lnTo>
                <a:lnTo>
                  <a:pt x="11585494" y="2993626"/>
                </a:lnTo>
                <a:lnTo>
                  <a:pt x="0" y="29936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8919" l="0" r="0" t="-78919"/>
            </a:stretch>
          </a:blipFill>
          <a:ln>
            <a:noFill/>
          </a:ln>
        </p:spPr>
      </p:sp>
      <p:sp>
        <p:nvSpPr>
          <p:cNvPr id="29" name="Google Shape;29;p7"/>
          <p:cNvSpPr/>
          <p:nvPr>
            <p:ph idx="2" type="pic"/>
          </p:nvPr>
        </p:nvSpPr>
        <p:spPr>
          <a:xfrm>
            <a:off x="0" y="0"/>
            <a:ext cx="11585400" cy="2993700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7"/>
          <p:cNvSpPr/>
          <p:nvPr>
            <p:ph idx="3" type="pic"/>
          </p:nvPr>
        </p:nvSpPr>
        <p:spPr>
          <a:xfrm>
            <a:off x="11576025" y="-25"/>
            <a:ext cx="6711900" cy="2993700"/>
          </a:xfrm>
          <a:prstGeom prst="rect">
            <a:avLst/>
          </a:prstGeom>
          <a:noFill/>
          <a:ln>
            <a:noFill/>
          </a:ln>
        </p:spPr>
      </p:sp>
      <p:sp>
        <p:nvSpPr>
          <p:cNvPr id="31" name="Google Shape;31;p7"/>
          <p:cNvSpPr/>
          <p:nvPr>
            <p:ph idx="4" type="pic"/>
          </p:nvPr>
        </p:nvSpPr>
        <p:spPr>
          <a:xfrm>
            <a:off x="-4650" y="7382200"/>
            <a:ext cx="6711900" cy="2993700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7"/>
          <p:cNvSpPr/>
          <p:nvPr>
            <p:ph idx="5" type="pic"/>
          </p:nvPr>
        </p:nvSpPr>
        <p:spPr>
          <a:xfrm>
            <a:off x="6707250" y="7382213"/>
            <a:ext cx="11585400" cy="2993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1">
  <p:cSld name="TITLE_3_2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31650" y="633444"/>
            <a:ext cx="16824600" cy="902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2">
  <p:cSld name="TITLE_3_2_2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>
            <p:ph idx="2" type="pic"/>
          </p:nvPr>
        </p:nvSpPr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9"/>
          <p:cNvSpPr/>
          <p:nvPr/>
        </p:nvSpPr>
        <p:spPr>
          <a:xfrm>
            <a:off x="9648947" y="0"/>
            <a:ext cx="8016593" cy="1564913"/>
          </a:xfrm>
          <a:custGeom>
            <a:rect b="b" l="l" r="r" t="t"/>
            <a:pathLst>
              <a:path extrusionOk="0" h="571136" w="2925764">
                <a:moveTo>
                  <a:pt x="0" y="0"/>
                </a:moveTo>
                <a:lnTo>
                  <a:pt x="2925764" y="0"/>
                </a:lnTo>
                <a:lnTo>
                  <a:pt x="2925764" y="571136"/>
                </a:lnTo>
                <a:lnTo>
                  <a:pt x="0" y="571136"/>
                </a:lnTo>
                <a:close/>
              </a:path>
            </a:pathLst>
          </a:custGeom>
          <a:solidFill>
            <a:srgbClr val="0C2C48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 2 3">
  <p:cSld name="TITLE_3_2_3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0"/>
          <p:cNvPicPr preferRelativeResize="0"/>
          <p:nvPr/>
        </p:nvPicPr>
        <p:blipFill rotWithShape="1">
          <a:blip r:embed="rId2">
            <a:alphaModFix/>
          </a:blip>
          <a:srcRect b="0" l="33541" r="33541" t="0"/>
          <a:stretch/>
        </p:blipFill>
        <p:spPr>
          <a:xfrm>
            <a:off x="0" y="1183707"/>
            <a:ext cx="4724868" cy="807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0"/>
          <p:cNvPicPr preferRelativeResize="0"/>
          <p:nvPr/>
        </p:nvPicPr>
        <p:blipFill rotWithShape="1">
          <a:blip r:embed="rId3">
            <a:alphaModFix/>
          </a:blip>
          <a:srcRect b="0" l="16721" r="16714" t="0"/>
          <a:stretch/>
        </p:blipFill>
        <p:spPr>
          <a:xfrm>
            <a:off x="11121836" y="1183707"/>
            <a:ext cx="7166164" cy="807459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0"/>
          <p:cNvSpPr/>
          <p:nvPr>
            <p:ph idx="2" type="pic"/>
          </p:nvPr>
        </p:nvSpPr>
        <p:spPr>
          <a:xfrm>
            <a:off x="0" y="1183700"/>
            <a:ext cx="4725000" cy="80745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10"/>
          <p:cNvSpPr/>
          <p:nvPr>
            <p:ph idx="3" type="pic"/>
          </p:nvPr>
        </p:nvSpPr>
        <p:spPr>
          <a:xfrm>
            <a:off x="11121825" y="1183700"/>
            <a:ext cx="7166100" cy="807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21.png"/><Relationship Id="rId7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hyperlink" Target="https://www.youtube.com/watch?v=d_LcusKJFko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22.jpg"/><Relationship Id="rId7" Type="http://schemas.openxmlformats.org/officeDocument/2006/relationships/image" Target="../media/image25.png"/><Relationship Id="rId8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jpg"/><Relationship Id="rId4" Type="http://schemas.openxmlformats.org/officeDocument/2006/relationships/hyperlink" Target="https://www.google.com/search?sca_esv=eccea50fd53f25b3&amp;rlz=1C1GCEA_iwIL1089IL1089&amp;biw=3127&amp;bih=1186&amp;sxsrf=ADLYWIKp9wksz2yQgu6EhxOq97EV-1hDzw:1731617015038&amp;q=%D7%A9%D7%93%D7%94+%D7%AA%D7%A2%D7%95%D7%A4%D7%94+%D7%9E%D7%A9%D7%9C%D7%99%D7%9D+%D7%9C%D7%A0%D7%AA%D7%91%22%D7%92&amp;tbm=nws&amp;source=lnms&amp;fbs=AEQNm0B1uKZ5Kar-7KleMPB-_AIPs7KGIK06mJsk70llFAsA-WMr97dZnyxh2vy6FapN-_LPBmwCgrX6bCr9qKzp3w-nwAV5qGPJJ0xJspqzRSAIG4G2ETubz4SictDoSkFb4B9PIuGBTQJMyJ0VNA1w8wSuF2b6In-BfP5xjuidFibkUcdw4sAgrfTLwrskoJwrX1IJsjolPKrV4Ai7VCMGzhOkh8UxEg&amp;sa=X&amp;ved=2ahUKEwjkvsWI2NyJAxWHRvEDHYmPNSkQ0pQJegQIChAB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hyperlink" Target="https://www.youtube.com/watch?v=EAhVd3iW9AA" TargetMode="External"/><Relationship Id="rId5" Type="http://schemas.openxmlformats.org/officeDocument/2006/relationships/image" Target="../media/image32.png"/><Relationship Id="rId6" Type="http://schemas.openxmlformats.org/officeDocument/2006/relationships/image" Target="../media/image39.png"/><Relationship Id="rId7" Type="http://schemas.openxmlformats.org/officeDocument/2006/relationships/image" Target="../media/image35.png"/><Relationship Id="rId8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22.xml"/><Relationship Id="rId10" Type="http://schemas.openxmlformats.org/officeDocument/2006/relationships/slide" Target="/ppt/slides/slide13.xml"/><Relationship Id="rId13" Type="http://schemas.openxmlformats.org/officeDocument/2006/relationships/image" Target="../media/image15.png"/><Relationship Id="rId12" Type="http://schemas.openxmlformats.org/officeDocument/2006/relationships/slide" Target="/ppt/slides/slide22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Relationship Id="rId4" Type="http://schemas.openxmlformats.org/officeDocument/2006/relationships/slide" Target="/ppt/slides/slide17.xml"/><Relationship Id="rId9" Type="http://schemas.openxmlformats.org/officeDocument/2006/relationships/slide" Target="/ppt/slides/slide8.xml"/><Relationship Id="rId5" Type="http://schemas.openxmlformats.org/officeDocument/2006/relationships/slide" Target="/ppt/slides/slide14.xml"/><Relationship Id="rId6" Type="http://schemas.openxmlformats.org/officeDocument/2006/relationships/slide" Target="/ppt/slides/slide3.xml"/><Relationship Id="rId7" Type="http://schemas.openxmlformats.org/officeDocument/2006/relationships/slide" Target="/ppt/slides/slide19.xml"/><Relationship Id="rId8" Type="http://schemas.openxmlformats.org/officeDocument/2006/relationships/slide" Target="/ppt/slides/slide15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slide" Target="/ppt/slides/slide2.xml"/><Relationship Id="rId5" Type="http://schemas.openxmlformats.org/officeDocument/2006/relationships/hyperlink" Target="https://docs.google.com/document/d/1oJgnC4mNdFdpi4Lv8fxStZFr325jwU-8u7CZU9_ITu0/edit?usp=sharing" TargetMode="External"/><Relationship Id="rId6" Type="http://schemas.openxmlformats.org/officeDocument/2006/relationships/hyperlink" Target="https://docs.google.com/document/d/16V2xkenQycjvawLeDawYFRilwppcuZ4DATHLW2u_n90/edit?usp=sharing" TargetMode="External"/><Relationship Id="rId7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4.jpg"/><Relationship Id="rId5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12.jpg"/><Relationship Id="rId5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9.jp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/>
          <p:cNvPicPr preferRelativeResize="0"/>
          <p:nvPr/>
        </p:nvPicPr>
        <p:blipFill rotWithShape="1">
          <a:blip r:embed="rId3">
            <a:alphaModFix/>
          </a:blip>
          <a:srcRect b="16310" l="0" r="0" t="16317"/>
          <a:stretch/>
        </p:blipFill>
        <p:spPr>
          <a:xfrm>
            <a:off x="666750" y="0"/>
            <a:ext cx="16954498" cy="76130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6"/>
          <p:cNvGrpSpPr/>
          <p:nvPr/>
        </p:nvGrpSpPr>
        <p:grpSpPr>
          <a:xfrm>
            <a:off x="13710400" y="-471624"/>
            <a:ext cx="3533425" cy="4470262"/>
            <a:chOff x="0" y="-66675"/>
            <a:chExt cx="1166686" cy="672331"/>
          </a:xfrm>
        </p:grpSpPr>
        <p:sp>
          <p:nvSpPr>
            <p:cNvPr id="67" name="Google Shape;67;p16"/>
            <p:cNvSpPr/>
            <p:nvPr/>
          </p:nvSpPr>
          <p:spPr>
            <a:xfrm>
              <a:off x="0" y="0"/>
              <a:ext cx="1166686" cy="605656"/>
            </a:xfrm>
            <a:custGeom>
              <a:rect b="b" l="l" r="r" t="t"/>
              <a:pathLst>
                <a:path extrusionOk="0" h="605656" w="1166686">
                  <a:moveTo>
                    <a:pt x="0" y="0"/>
                  </a:moveTo>
                  <a:lnTo>
                    <a:pt x="1166686" y="0"/>
                  </a:lnTo>
                  <a:lnTo>
                    <a:pt x="1166686" y="605656"/>
                  </a:lnTo>
                  <a:lnTo>
                    <a:pt x="0" y="605656"/>
                  </a:lnTo>
                  <a:close/>
                </a:path>
              </a:pathLst>
            </a:custGeom>
            <a:solidFill>
              <a:srgbClr val="0C2C48"/>
            </a:solidFill>
            <a:ln>
              <a:noFill/>
            </a:ln>
          </p:spPr>
        </p:sp>
        <p:sp>
          <p:nvSpPr>
            <p:cNvPr id="68" name="Google Shape;68;p16"/>
            <p:cNvSpPr txBox="1"/>
            <p:nvPr/>
          </p:nvSpPr>
          <p:spPr>
            <a:xfrm>
              <a:off x="0" y="-66675"/>
              <a:ext cx="1166686" cy="672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16"/>
          <p:cNvSpPr txBox="1"/>
          <p:nvPr/>
        </p:nvSpPr>
        <p:spPr>
          <a:xfrm>
            <a:off x="6181369" y="9305475"/>
            <a:ext cx="57912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666666"/>
                </a:solidFill>
                <a:latin typeface="Assistant"/>
                <a:ea typeface="Assistant"/>
                <a:cs typeface="Assistant"/>
                <a:sym typeface="Assistant"/>
              </a:rPr>
              <a:t>כתיבה, עריכה ותמונות: נדב שמגר | 2024</a:t>
            </a:r>
            <a:br>
              <a:rPr lang="en-US" sz="2499">
                <a:solidFill>
                  <a:srgbClr val="666666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1699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ניתן ליצור עותק על ידי לחיצה על "קובץ" &gt; יצירת עותק"</a:t>
            </a:r>
            <a:endParaRPr b="1" sz="100">
              <a:solidFill>
                <a:srgbClr val="FF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70" name="Google Shape;70;p16"/>
          <p:cNvSpPr txBox="1"/>
          <p:nvPr/>
        </p:nvSpPr>
        <p:spPr>
          <a:xfrm>
            <a:off x="231012" y="7310481"/>
            <a:ext cx="178260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התחבורה הימית בישראל</a:t>
            </a: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0250" y="-106476"/>
            <a:ext cx="3186024" cy="390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5"/>
          <p:cNvPicPr preferRelativeResize="0"/>
          <p:nvPr/>
        </p:nvPicPr>
        <p:blipFill rotWithShape="1">
          <a:blip r:embed="rId3">
            <a:alphaModFix/>
          </a:blip>
          <a:srcRect b="0" l="0" r="8717" t="0"/>
          <a:stretch/>
        </p:blipFill>
        <p:spPr>
          <a:xfrm>
            <a:off x="5622275" y="698888"/>
            <a:ext cx="12665725" cy="888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 txBox="1"/>
          <p:nvPr/>
        </p:nvSpPr>
        <p:spPr>
          <a:xfrm>
            <a:off x="725696" y="1270067"/>
            <a:ext cx="44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Assistant"/>
                <a:ea typeface="Assistant"/>
                <a:cs typeface="Assistant"/>
                <a:sym typeface="Assistant"/>
              </a:rPr>
              <a:t>נמל חיפה</a:t>
            </a:r>
            <a:endParaRPr b="1" sz="3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725709" y="202984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יתרונות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457949" y="2666625"/>
            <a:ext cx="4744800" cy="21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הגנה טבעית (מפרץ)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משנע גם מירדן 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קרבה יחסית לשווקי אירופה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חיבור תחבורתי </a:t>
            </a:r>
            <a:r>
              <a:rPr lang="en-US" sz="21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(רכבת/משאיות)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9115525" y="1824175"/>
            <a:ext cx="5381700" cy="4888800"/>
          </a:xfrm>
          <a:prstGeom prst="ellipse">
            <a:avLst/>
          </a:prstGeom>
          <a:solidFill>
            <a:srgbClr val="000000">
              <a:alpha val="0"/>
            </a:srgbClr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6328261" y="3729025"/>
            <a:ext cx="1598400" cy="107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latin typeface="Calibri"/>
                <a:ea typeface="Calibri"/>
                <a:cs typeface="Calibri"/>
                <a:sym typeface="Calibri"/>
              </a:rPr>
              <a:t>חיפה</a:t>
            </a:r>
            <a:endParaRPr sz="4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13544184" y="9594693"/>
            <a:ext cx="448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צילום מגוגל מפות</a:t>
            </a:r>
            <a:endParaRPr sz="5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09" name="Google Shape;209;p25"/>
          <p:cNvSpPr txBox="1"/>
          <p:nvPr/>
        </p:nvSpPr>
        <p:spPr>
          <a:xfrm>
            <a:off x="878109" y="550569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חסרונות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0" name="Google Shape;210;p25"/>
          <p:cNvSpPr txBox="1"/>
          <p:nvPr/>
        </p:nvSpPr>
        <p:spPr>
          <a:xfrm>
            <a:off x="595499" y="6142475"/>
            <a:ext cx="47448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מגבלות בשל צפיפות בנייה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העדר התאמה לספינות ענק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זיהום סביבתי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5529" y="459875"/>
            <a:ext cx="12622470" cy="913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725696" y="1270067"/>
            <a:ext cx="44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Assistant"/>
                <a:ea typeface="Assistant"/>
                <a:cs typeface="Assistant"/>
                <a:sym typeface="Assistant"/>
              </a:rPr>
              <a:t>נמלי אשדוד</a:t>
            </a:r>
            <a:endParaRPr b="1" sz="3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725709" y="202984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יתרונות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718434" y="2666618"/>
            <a:ext cx="4484400" cy="21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קרבה למרכז הארץ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יכולת קיבולת גבוהה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חיבור תחבורתי </a:t>
            </a:r>
            <a:r>
              <a:rPr lang="en-US" sz="21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(רכבת/משאיות)</a:t>
            </a:r>
            <a:endParaRPr sz="21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משנעים למרכז הארץ וגם לירדן</a:t>
            </a:r>
            <a:endParaRPr sz="21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19" name="Google Shape;219;p26"/>
          <p:cNvSpPr/>
          <p:nvPr/>
        </p:nvSpPr>
        <p:spPr>
          <a:xfrm>
            <a:off x="8449700" y="940925"/>
            <a:ext cx="4484400" cy="4289100"/>
          </a:xfrm>
          <a:prstGeom prst="ellipse">
            <a:avLst/>
          </a:prstGeom>
          <a:solidFill>
            <a:srgbClr val="000000">
              <a:alpha val="0"/>
            </a:srgbClr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6731375" y="6865075"/>
            <a:ext cx="2211600" cy="107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latin typeface="Calibri"/>
                <a:ea typeface="Calibri"/>
                <a:cs typeface="Calibri"/>
                <a:sym typeface="Calibri"/>
              </a:rPr>
              <a:t>אשדוד</a:t>
            </a:r>
            <a:endParaRPr sz="4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13544184" y="9594693"/>
            <a:ext cx="448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צילום מגוגל מפות</a:t>
            </a:r>
            <a:endParaRPr sz="5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22" name="Google Shape;222;p26"/>
          <p:cNvSpPr txBox="1"/>
          <p:nvPr/>
        </p:nvSpPr>
        <p:spPr>
          <a:xfrm>
            <a:off x="878109" y="550569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חסרונות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878109" y="6178468"/>
            <a:ext cx="4484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זיהום סביבתי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העדר התאמה לספינות ענק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עומסים בשל נפחי תנועה גבוהים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997" y="443175"/>
            <a:ext cx="12842004" cy="915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/>
          <p:nvPr/>
        </p:nvSpPr>
        <p:spPr>
          <a:xfrm>
            <a:off x="725696" y="1270067"/>
            <a:ext cx="448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latin typeface="Assistant"/>
                <a:ea typeface="Assistant"/>
                <a:cs typeface="Assistant"/>
                <a:sym typeface="Assistant"/>
              </a:rPr>
              <a:t>נמלי אילת</a:t>
            </a:r>
            <a:endParaRPr b="1" sz="3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725709" y="202984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יתרונות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725709" y="2541018"/>
            <a:ext cx="4484400" cy="3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גישה למזרח הרחוק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קרבה לאזורי תיירות 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מתמחה ביבוא כלי רכב 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ומשמש לייצוא של חברת כיל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יכול לשמש כחלופה בחירום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2" name="Google Shape;232;p27"/>
          <p:cNvSpPr/>
          <p:nvPr/>
        </p:nvSpPr>
        <p:spPr>
          <a:xfrm>
            <a:off x="7550375" y="4323600"/>
            <a:ext cx="2105400" cy="2107500"/>
          </a:xfrm>
          <a:prstGeom prst="ellipse">
            <a:avLst/>
          </a:prstGeom>
          <a:solidFill>
            <a:srgbClr val="000000">
              <a:alpha val="0"/>
            </a:srgbClr>
          </a:solidFill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6291925" y="1270075"/>
            <a:ext cx="1977300" cy="107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latin typeface="Calibri"/>
                <a:ea typeface="Calibri"/>
                <a:cs typeface="Calibri"/>
                <a:sym typeface="Calibri"/>
              </a:rPr>
              <a:t>אילת</a:t>
            </a:r>
            <a:endParaRPr sz="4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13544184" y="9594693"/>
            <a:ext cx="44844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צילום מגוגל מפות</a:t>
            </a:r>
            <a:endParaRPr sz="5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5" name="Google Shape;235;p27"/>
          <p:cNvSpPr txBox="1"/>
          <p:nvPr/>
        </p:nvSpPr>
        <p:spPr>
          <a:xfrm>
            <a:off x="725709" y="5161793"/>
            <a:ext cx="448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u="sng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חסרונות</a:t>
            </a:r>
            <a:endParaRPr u="sng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36" name="Google Shape;236;p27"/>
          <p:cNvSpPr txBox="1"/>
          <p:nvPr/>
        </p:nvSpPr>
        <p:spPr>
          <a:xfrm>
            <a:off x="725709" y="6180243"/>
            <a:ext cx="4484400" cy="28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7350" lvl="0" marL="45720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ריחוק ממרכזי הכלכלה והאוכלוסייה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העדר התאמה לספינות ענק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אינו מחובר למסילת רכבת</a:t>
            </a:r>
            <a:b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(השינוע על ידי משאיות בלבד)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87350" lvl="0" marL="457200" rtl="1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2500"/>
              <a:buFont typeface="Assistant"/>
              <a:buChar char="●"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תחרותיות נמוכה </a:t>
            </a:r>
            <a:r>
              <a:rPr lang="en-US" sz="2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(למול חיפה ואשדוד)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250" y="5559525"/>
            <a:ext cx="5200225" cy="3045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28"/>
          <p:cNvGrpSpPr/>
          <p:nvPr/>
        </p:nvGrpSpPr>
        <p:grpSpPr>
          <a:xfrm>
            <a:off x="539075" y="3144950"/>
            <a:ext cx="9291983" cy="6046625"/>
            <a:chOff x="539075" y="3144950"/>
            <a:chExt cx="9291983" cy="6046625"/>
          </a:xfrm>
        </p:grpSpPr>
        <p:sp>
          <p:nvSpPr>
            <p:cNvPr id="243" name="Google Shape;243;p28"/>
            <p:cNvSpPr/>
            <p:nvPr/>
          </p:nvSpPr>
          <p:spPr>
            <a:xfrm rot="3973279">
              <a:off x="6112003" y="1449753"/>
              <a:ext cx="797609" cy="6905493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8"/>
            <p:cNvSpPr txBox="1"/>
            <p:nvPr/>
          </p:nvSpPr>
          <p:spPr>
            <a:xfrm>
              <a:off x="539075" y="8605075"/>
              <a:ext cx="51999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ייעול באמצעות טכנולוגיה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שיפור תשתיות, והרחבת רציפים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5" name="Google Shape;245;p28"/>
            <p:cNvPicPr preferRelativeResize="0"/>
            <p:nvPr/>
          </p:nvPicPr>
          <p:blipFill rotWithShape="1">
            <a:blip r:embed="rId4">
              <a:alphaModFix/>
            </a:blip>
            <a:srcRect b="21826" l="14190" r="-14190" t="0"/>
            <a:stretch/>
          </p:blipFill>
          <p:spPr>
            <a:xfrm>
              <a:off x="888238" y="5559525"/>
              <a:ext cx="6059848" cy="30455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1313" y="5559525"/>
            <a:ext cx="5200225" cy="3045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" name="Google Shape;247;p28"/>
          <p:cNvGrpSpPr/>
          <p:nvPr/>
        </p:nvGrpSpPr>
        <p:grpSpPr>
          <a:xfrm>
            <a:off x="6791662" y="3389551"/>
            <a:ext cx="8419354" cy="5802024"/>
            <a:chOff x="6791662" y="3389551"/>
            <a:chExt cx="8419354" cy="5802024"/>
          </a:xfrm>
        </p:grpSpPr>
        <p:sp>
          <p:nvSpPr>
            <p:cNvPr id="248" name="Google Shape;248;p28"/>
            <p:cNvSpPr/>
            <p:nvPr/>
          </p:nvSpPr>
          <p:spPr>
            <a:xfrm rot="3973890">
              <a:off x="11470914" y="1708155"/>
              <a:ext cx="827705" cy="6905493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8"/>
            <p:cNvSpPr txBox="1"/>
            <p:nvPr/>
          </p:nvSpPr>
          <p:spPr>
            <a:xfrm>
              <a:off x="7175362" y="8605075"/>
              <a:ext cx="48162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הפרטה ועידוד תחרותיות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0" name="Google Shape;250;p28"/>
            <p:cNvPicPr preferRelativeResize="0"/>
            <p:nvPr/>
          </p:nvPicPr>
          <p:blipFill rotWithShape="1">
            <a:blip r:embed="rId5">
              <a:alphaModFix/>
            </a:blip>
            <a:srcRect b="35245" l="14235" r="26226" t="0"/>
            <a:stretch/>
          </p:blipFill>
          <p:spPr>
            <a:xfrm>
              <a:off x="6791662" y="5559525"/>
              <a:ext cx="5199898" cy="30455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6363" y="658600"/>
            <a:ext cx="4816074" cy="3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1063" y="658600"/>
            <a:ext cx="5200225" cy="37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821663" y="989800"/>
            <a:ext cx="5333400" cy="30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אתגרים מרכזיים</a:t>
            </a:r>
            <a:endParaRPr b="1" sz="7200">
              <a:solidFill>
                <a:schemeClr val="accent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254" name="Google Shape;254;p28"/>
          <p:cNvGrpSpPr/>
          <p:nvPr/>
        </p:nvGrpSpPr>
        <p:grpSpPr>
          <a:xfrm>
            <a:off x="12686162" y="658600"/>
            <a:ext cx="4816275" cy="4296300"/>
            <a:chOff x="12653250" y="1304950"/>
            <a:chExt cx="4816275" cy="4296300"/>
          </a:xfrm>
        </p:grpSpPr>
        <p:pic>
          <p:nvPicPr>
            <p:cNvPr id="255" name="Google Shape;255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2653450" y="1304950"/>
              <a:ext cx="4816075" cy="3709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28"/>
            <p:cNvSpPr txBox="1"/>
            <p:nvPr/>
          </p:nvSpPr>
          <p:spPr>
            <a:xfrm>
              <a:off x="12653250" y="5014750"/>
              <a:ext cx="48162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עומסים בנמלים המרכזיים</a:t>
              </a:r>
              <a:b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והתנהלות בירוקרטית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28"/>
          <p:cNvGrpSpPr/>
          <p:nvPr/>
        </p:nvGrpSpPr>
        <p:grpSpPr>
          <a:xfrm>
            <a:off x="6721363" y="658600"/>
            <a:ext cx="5200224" cy="4296300"/>
            <a:chOff x="6263225" y="1304950"/>
            <a:chExt cx="5200224" cy="4296300"/>
          </a:xfrm>
        </p:grpSpPr>
        <p:sp>
          <p:nvSpPr>
            <p:cNvPr id="258" name="Google Shape;258;p28"/>
            <p:cNvSpPr txBox="1"/>
            <p:nvPr/>
          </p:nvSpPr>
          <p:spPr>
            <a:xfrm>
              <a:off x="6263549" y="5014750"/>
              <a:ext cx="51999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תחרות בינלאומית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9" name="Google Shape;259;p28"/>
            <p:cNvPicPr preferRelativeResize="0"/>
            <p:nvPr/>
          </p:nvPicPr>
          <p:blipFill rotWithShape="1">
            <a:blip r:embed="rId7">
              <a:alphaModFix/>
            </a:blip>
            <a:srcRect b="14309" l="58643" r="0" t="28885"/>
            <a:stretch/>
          </p:blipFill>
          <p:spPr>
            <a:xfrm>
              <a:off x="6263225" y="1304950"/>
              <a:ext cx="5199898" cy="3709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0" name="Google Shape;260;p28"/>
          <p:cNvSpPr txBox="1"/>
          <p:nvPr/>
        </p:nvSpPr>
        <p:spPr>
          <a:xfrm>
            <a:off x="12336038" y="5558600"/>
            <a:ext cx="5333400" cy="30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פתרונות</a:t>
            </a:r>
            <a:b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מוצעים</a:t>
            </a:r>
            <a:endParaRPr b="1" sz="7200">
              <a:solidFill>
                <a:schemeClr val="accent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2750" y="658600"/>
            <a:ext cx="4816074" cy="3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225" y="658600"/>
            <a:ext cx="5200225" cy="37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2225" y="5865675"/>
            <a:ext cx="5200225" cy="304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2750" y="5865675"/>
            <a:ext cx="4816074" cy="304555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9"/>
          <p:cNvSpPr txBox="1"/>
          <p:nvPr/>
        </p:nvSpPr>
        <p:spPr>
          <a:xfrm>
            <a:off x="709175" y="658600"/>
            <a:ext cx="5333400" cy="66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רפורמת</a:t>
            </a:r>
            <a:b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45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(תיקונים ושינויים)</a:t>
            </a:r>
            <a:b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נמלי </a:t>
            </a:r>
            <a:b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הים</a:t>
            </a:r>
            <a:b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9299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בישראל</a:t>
            </a:r>
            <a:endParaRPr b="1" sz="7200">
              <a:solidFill>
                <a:schemeClr val="accent6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70" name="Google Shape;270;p29"/>
          <p:cNvSpPr txBox="1"/>
          <p:nvPr/>
        </p:nvSpPr>
        <p:spPr>
          <a:xfrm>
            <a:off x="2643825" y="7276600"/>
            <a:ext cx="2039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>
                <a:latin typeface="Assistant"/>
                <a:ea typeface="Assistant"/>
                <a:cs typeface="Assistant"/>
                <a:sym typeface="Assistant"/>
              </a:rPr>
              <a:t>2024</a:t>
            </a:r>
            <a:endParaRPr sz="4300"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271" name="Google Shape;271;p29"/>
          <p:cNvGrpSpPr/>
          <p:nvPr/>
        </p:nvGrpSpPr>
        <p:grpSpPr>
          <a:xfrm>
            <a:off x="12762650" y="5865675"/>
            <a:ext cx="4816276" cy="3632050"/>
            <a:chOff x="12762650" y="5865675"/>
            <a:chExt cx="4816276" cy="3632050"/>
          </a:xfrm>
        </p:grpSpPr>
        <p:sp>
          <p:nvSpPr>
            <p:cNvPr id="272" name="Google Shape;272;p29"/>
            <p:cNvSpPr txBox="1"/>
            <p:nvPr/>
          </p:nvSpPr>
          <p:spPr>
            <a:xfrm>
              <a:off x="12762650" y="8911225"/>
              <a:ext cx="48162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הקמת </a:t>
              </a:r>
              <a:r>
                <a:rPr lang="en-US" sz="3000" u="sng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4"/>
                </a:rPr>
                <a:t>חברת נמלי ישראל</a:t>
              </a:r>
              <a: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הממשלתית</a:t>
              </a:r>
              <a:br>
                <a:rPr lang="en-US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לפיקוח, ניהול מקרקעין, תכנון וקידום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3" name="Google Shape;273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762650" y="5865675"/>
              <a:ext cx="4816276" cy="3045551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274" name="Google Shape;274;p29"/>
          <p:cNvGrpSpPr/>
          <p:nvPr/>
        </p:nvGrpSpPr>
        <p:grpSpPr>
          <a:xfrm>
            <a:off x="6372525" y="5865675"/>
            <a:ext cx="5199900" cy="3632050"/>
            <a:chOff x="6372525" y="5865675"/>
            <a:chExt cx="5199900" cy="3632050"/>
          </a:xfrm>
        </p:grpSpPr>
        <p:sp>
          <p:nvSpPr>
            <p:cNvPr id="275" name="Google Shape;275;p29"/>
            <p:cNvSpPr txBox="1"/>
            <p:nvPr/>
          </p:nvSpPr>
          <p:spPr>
            <a:xfrm>
              <a:off x="6372525" y="8911225"/>
              <a:ext cx="51999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עידוד פיתוח תשתיות חדשות</a:t>
              </a:r>
              <a:b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בדגש הרחבה וייעול טכנולוגי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6" name="Google Shape;276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372525" y="5865675"/>
              <a:ext cx="5199899" cy="30455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7" name="Google Shape;277;p29"/>
          <p:cNvGrpSpPr/>
          <p:nvPr/>
        </p:nvGrpSpPr>
        <p:grpSpPr>
          <a:xfrm>
            <a:off x="6372225" y="658600"/>
            <a:ext cx="5200524" cy="4296300"/>
            <a:chOff x="6372225" y="658600"/>
            <a:chExt cx="5200524" cy="4296300"/>
          </a:xfrm>
        </p:grpSpPr>
        <p:sp>
          <p:nvSpPr>
            <p:cNvPr id="278" name="Google Shape;278;p29"/>
            <p:cNvSpPr txBox="1"/>
            <p:nvPr/>
          </p:nvSpPr>
          <p:spPr>
            <a:xfrm>
              <a:off x="6372849" y="4368400"/>
              <a:ext cx="51999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הפרטה </a:t>
              </a: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הדרגתית</a:t>
              </a:r>
              <a:b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והכנסת מפעילים בינלאומיים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9" name="Google Shape;279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72225" y="658600"/>
              <a:ext cx="5200226" cy="3709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" name="Google Shape;280;p29"/>
          <p:cNvGrpSpPr/>
          <p:nvPr/>
        </p:nvGrpSpPr>
        <p:grpSpPr>
          <a:xfrm>
            <a:off x="12762475" y="658600"/>
            <a:ext cx="4816275" cy="4296300"/>
            <a:chOff x="12762475" y="658600"/>
            <a:chExt cx="4816275" cy="4296300"/>
          </a:xfrm>
        </p:grpSpPr>
        <p:sp>
          <p:nvSpPr>
            <p:cNvPr id="281" name="Google Shape;281;p29"/>
            <p:cNvSpPr txBox="1"/>
            <p:nvPr/>
          </p:nvSpPr>
          <p:spPr>
            <a:xfrm>
              <a:off x="12762550" y="4368400"/>
              <a:ext cx="48162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1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הפרדה </a:t>
              </a: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בין נמלי הים</a:t>
              </a:r>
              <a:b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ו</a:t>
              </a:r>
              <a:r>
                <a:rPr lang="en-US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הקמת חברות נמל עצמאיות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" name="Google Shape;282;p29"/>
            <p:cNvPicPr preferRelativeResize="0"/>
            <p:nvPr/>
          </p:nvPicPr>
          <p:blipFill rotWithShape="1">
            <a:blip r:embed="rId8">
              <a:alphaModFix/>
            </a:blip>
            <a:srcRect b="0" l="4617" r="31164" t="0"/>
            <a:stretch/>
          </p:blipFill>
          <p:spPr>
            <a:xfrm>
              <a:off x="12762475" y="658600"/>
              <a:ext cx="4816274" cy="3709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 txBox="1"/>
          <p:nvPr/>
        </p:nvSpPr>
        <p:spPr>
          <a:xfrm>
            <a:off x="1227855" y="1867109"/>
            <a:ext cx="9276900" cy="13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1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הסכמי סחר בינ"ל</a:t>
            </a:r>
            <a:endParaRPr b="1" sz="2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924150" y="4369225"/>
            <a:ext cx="9557100" cy="29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63550" lvl="0" marL="4572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700"/>
              <a:buFont typeface="Assistant"/>
              <a:buChar char="●"/>
            </a:pPr>
            <a:r>
              <a:rPr lang="en-US" sz="37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הסכם השלום עם ירדן לסחר חוצה גבולות</a:t>
            </a:r>
            <a:endParaRPr sz="37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463550" lvl="0" marL="4572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3700"/>
              <a:buFont typeface="Assistant"/>
              <a:buChar char="●"/>
            </a:pPr>
            <a:r>
              <a:rPr lang="en-US" sz="37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קידום מעמדה של ישראל כמרכז סחר אזורי</a:t>
            </a:r>
            <a:endParaRPr sz="37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463550" lvl="0" marL="45720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2C48"/>
              </a:buClr>
              <a:buSzPts val="3700"/>
              <a:buFont typeface="Assistant"/>
              <a:buChar char="●"/>
            </a:pPr>
            <a:r>
              <a:rPr lang="en-US" sz="37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שינוע סחורות אל ומהמזרח התיכון ולמדינות נוספות.</a:t>
            </a:r>
            <a:br>
              <a:rPr lang="en-US" sz="37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6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(כולל יוזמת "מסילת השלום" - הסבר בשקף הבא)</a:t>
            </a:r>
            <a:endParaRPr sz="26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289" name="Google Shape;289;p30"/>
          <p:cNvPicPr preferRelativeResize="0"/>
          <p:nvPr/>
        </p:nvPicPr>
        <p:blipFill rotWithShape="1">
          <a:blip r:embed="rId3">
            <a:alphaModFix/>
          </a:blip>
          <a:srcRect b="0" l="29920" r="27311" t="0"/>
          <a:stretch/>
        </p:blipFill>
        <p:spPr>
          <a:xfrm>
            <a:off x="11686875" y="0"/>
            <a:ext cx="6601123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0"/>
          <p:cNvSpPr txBox="1"/>
          <p:nvPr/>
        </p:nvSpPr>
        <p:spPr>
          <a:xfrm>
            <a:off x="947650" y="3505763"/>
            <a:ext cx="9557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תרומה משמעותית לכלכלת מדינת ישראל</a:t>
            </a:r>
            <a:endParaRPr b="1" sz="26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/>
          <p:nvPr/>
        </p:nvSpPr>
        <p:spPr>
          <a:xfrm rot="-5400000">
            <a:off x="-3811850" y="4880350"/>
            <a:ext cx="102870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יוזמת "מסילת השלום"</a:t>
            </a:r>
            <a:endParaRPr b="1" sz="1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296" name="Google Shape;296;p31"/>
          <p:cNvSpPr txBox="1"/>
          <p:nvPr/>
        </p:nvSpPr>
        <p:spPr>
          <a:xfrm>
            <a:off x="3004575" y="9795550"/>
            <a:ext cx="4819200" cy="4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Calibri"/>
                <a:ea typeface="Calibri"/>
                <a:cs typeface="Calibri"/>
                <a:sym typeface="Calibri"/>
              </a:rPr>
              <a:t>מקור: אתר ויקיפדיה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602825" y="9404375"/>
            <a:ext cx="203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2023</a:t>
            </a:r>
            <a:endParaRPr sz="3000"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298" name="Google Shape;298;p31"/>
          <p:cNvGrpSpPr/>
          <p:nvPr/>
        </p:nvGrpSpPr>
        <p:grpSpPr>
          <a:xfrm>
            <a:off x="2876786" y="0"/>
            <a:ext cx="15411214" cy="10287000"/>
            <a:chOff x="2876786" y="0"/>
            <a:chExt cx="15411214" cy="10287000"/>
          </a:xfrm>
        </p:grpSpPr>
        <p:pic>
          <p:nvPicPr>
            <p:cNvPr id="299" name="Google Shape;29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76786" y="0"/>
              <a:ext cx="15411214" cy="102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1"/>
            <p:cNvPicPr preferRelativeResize="0"/>
            <p:nvPr/>
          </p:nvPicPr>
          <p:blipFill rotWithShape="1">
            <a:blip r:embed="rId3">
              <a:alphaModFix/>
            </a:blip>
            <a:srcRect b="61632" l="91485" r="0" t="4679"/>
            <a:stretch/>
          </p:blipFill>
          <p:spPr>
            <a:xfrm>
              <a:off x="13408825" y="772600"/>
              <a:ext cx="4439800" cy="3226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" name="Google Shape;301;p31"/>
          <p:cNvSpPr/>
          <p:nvPr/>
        </p:nvSpPr>
        <p:spPr>
          <a:xfrm rot="10800000">
            <a:off x="12906375" y="429950"/>
            <a:ext cx="5411400" cy="3200100"/>
          </a:xfrm>
          <a:prstGeom prst="snip1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13161225" y="582350"/>
            <a:ext cx="4819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יוזמה לחיבור סעודיה ומדינות המפרץ הפרסי</a:t>
            </a:r>
            <a:r>
              <a:rPr b="1" lang="en-US" sz="3000"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b="1" lang="en-US" sz="3000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לנמל חיפה</a:t>
            </a: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 </a:t>
            </a:r>
            <a:br>
              <a:rPr lang="en-US" sz="30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ומשם לאירופה וארה"ב באמצעות </a:t>
            </a:r>
            <a:br>
              <a:rPr lang="en-US" sz="30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מסילות רכבת </a:t>
            </a:r>
            <a:r>
              <a:rPr b="1" lang="en-US" sz="3000">
                <a:latin typeface="Assistant"/>
                <a:ea typeface="Assistant"/>
                <a:cs typeface="Assistant"/>
                <a:sym typeface="Assistant"/>
              </a:rPr>
              <a:t>ואוניות </a:t>
            </a: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כתחלופה </a:t>
            </a:r>
            <a:br>
              <a:rPr lang="en-US" sz="30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לנתיב הסחר המקיף את חצי האי ערב או את יבשת אפריקה.</a:t>
            </a:r>
            <a:endParaRPr sz="30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2"/>
          <p:cNvPicPr preferRelativeResize="0"/>
          <p:nvPr/>
        </p:nvPicPr>
        <p:blipFill rotWithShape="1">
          <a:blip r:embed="rId3">
            <a:alphaModFix/>
          </a:blip>
          <a:srcRect b="5737" l="0" r="0" t="5728"/>
          <a:stretch/>
        </p:blipFill>
        <p:spPr>
          <a:xfrm>
            <a:off x="593475" y="363025"/>
            <a:ext cx="17392650" cy="8661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2"/>
          <p:cNvSpPr txBox="1"/>
          <p:nvPr/>
        </p:nvSpPr>
        <p:spPr>
          <a:xfrm>
            <a:off x="1936490" y="1472465"/>
            <a:ext cx="14415000" cy="5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0">
                <a:solidFill>
                  <a:srgbClr val="FF9900"/>
                </a:solidFill>
                <a:latin typeface="Assistant"/>
                <a:ea typeface="Assistant"/>
                <a:cs typeface="Assistant"/>
                <a:sym typeface="Assistant"/>
              </a:rPr>
              <a:t>כיצד נתמודד עם התגברות העומס על נמלי הים של ישראל?</a:t>
            </a:r>
            <a:br>
              <a:rPr b="1" lang="en-US" sz="14000">
                <a:solidFill>
                  <a:srgbClr val="FF9900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6000">
                <a:solidFill>
                  <a:srgbClr val="FFFF00"/>
                </a:solidFill>
                <a:latin typeface="Assistant"/>
                <a:ea typeface="Assistant"/>
                <a:cs typeface="Assistant"/>
                <a:sym typeface="Assistant"/>
              </a:rPr>
              <a:t>הציעו הצעה והציגו טענה בעד ונגד</a:t>
            </a:r>
            <a:endParaRPr b="1" sz="14000">
              <a:solidFill>
                <a:srgbClr val="FF99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593476" y="9496050"/>
            <a:ext cx="605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99" u="sng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4"/>
              </a:rPr>
              <a:t>קישורים בנושא בחיפוש בגוגל</a:t>
            </a:r>
            <a:endParaRPr sz="4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3"/>
          <p:cNvGrpSpPr/>
          <p:nvPr/>
        </p:nvGrpSpPr>
        <p:grpSpPr>
          <a:xfrm>
            <a:off x="9610637" y="2580650"/>
            <a:ext cx="2717428" cy="2044034"/>
            <a:chOff x="12755425" y="2580650"/>
            <a:chExt cx="2717428" cy="2044034"/>
          </a:xfrm>
        </p:grpSpPr>
        <p:sp>
          <p:nvSpPr>
            <p:cNvPr id="315" name="Google Shape;315;p33"/>
            <p:cNvSpPr/>
            <p:nvPr/>
          </p:nvSpPr>
          <p:spPr>
            <a:xfrm>
              <a:off x="12858353" y="2648584"/>
              <a:ext cx="2614500" cy="19761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33"/>
            <p:cNvSpPr/>
            <p:nvPr/>
          </p:nvSpPr>
          <p:spPr>
            <a:xfrm>
              <a:off x="12755425" y="2580650"/>
              <a:ext cx="2614500" cy="197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33"/>
          <p:cNvGrpSpPr/>
          <p:nvPr/>
        </p:nvGrpSpPr>
        <p:grpSpPr>
          <a:xfrm>
            <a:off x="6001775" y="2580650"/>
            <a:ext cx="2717428" cy="2044034"/>
            <a:chOff x="12755425" y="2580650"/>
            <a:chExt cx="2717428" cy="2044034"/>
          </a:xfrm>
        </p:grpSpPr>
        <p:sp>
          <p:nvSpPr>
            <p:cNvPr id="318" name="Google Shape;318;p33"/>
            <p:cNvSpPr/>
            <p:nvPr/>
          </p:nvSpPr>
          <p:spPr>
            <a:xfrm>
              <a:off x="12858353" y="2648584"/>
              <a:ext cx="2614500" cy="19761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33"/>
            <p:cNvSpPr/>
            <p:nvPr/>
          </p:nvSpPr>
          <p:spPr>
            <a:xfrm>
              <a:off x="12755425" y="2580650"/>
              <a:ext cx="2614500" cy="197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33"/>
          <p:cNvGrpSpPr/>
          <p:nvPr/>
        </p:nvGrpSpPr>
        <p:grpSpPr>
          <a:xfrm>
            <a:off x="2434762" y="2580650"/>
            <a:ext cx="2717428" cy="2044034"/>
            <a:chOff x="12755425" y="2580650"/>
            <a:chExt cx="2717428" cy="2044034"/>
          </a:xfrm>
        </p:grpSpPr>
        <p:sp>
          <p:nvSpPr>
            <p:cNvPr id="321" name="Google Shape;321;p33"/>
            <p:cNvSpPr/>
            <p:nvPr/>
          </p:nvSpPr>
          <p:spPr>
            <a:xfrm>
              <a:off x="12858353" y="2648584"/>
              <a:ext cx="2614500" cy="19761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3"/>
            <p:cNvSpPr/>
            <p:nvPr/>
          </p:nvSpPr>
          <p:spPr>
            <a:xfrm>
              <a:off x="12755425" y="2580650"/>
              <a:ext cx="2614500" cy="197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p33"/>
          <p:cNvGrpSpPr/>
          <p:nvPr/>
        </p:nvGrpSpPr>
        <p:grpSpPr>
          <a:xfrm>
            <a:off x="13135763" y="2580650"/>
            <a:ext cx="2717428" cy="2044034"/>
            <a:chOff x="12755425" y="2580650"/>
            <a:chExt cx="2717428" cy="2044034"/>
          </a:xfrm>
        </p:grpSpPr>
        <p:sp>
          <p:nvSpPr>
            <p:cNvPr id="324" name="Google Shape;324;p33"/>
            <p:cNvSpPr/>
            <p:nvPr/>
          </p:nvSpPr>
          <p:spPr>
            <a:xfrm>
              <a:off x="12858353" y="2648584"/>
              <a:ext cx="2614500" cy="19761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33"/>
            <p:cNvSpPr/>
            <p:nvPr/>
          </p:nvSpPr>
          <p:spPr>
            <a:xfrm>
              <a:off x="12755425" y="2580650"/>
              <a:ext cx="2614500" cy="19761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p33"/>
          <p:cNvSpPr txBox="1"/>
          <p:nvPr/>
        </p:nvSpPr>
        <p:spPr>
          <a:xfrm>
            <a:off x="2238065" y="1070365"/>
            <a:ext cx="14415000" cy="5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הצעות להתמודדות עם העומס על נמלי הים בישראל</a:t>
            </a:r>
            <a:endParaRPr b="1" sz="4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27" name="Google Shape;327;p33"/>
          <p:cNvSpPr txBox="1"/>
          <p:nvPr/>
        </p:nvSpPr>
        <p:spPr>
          <a:xfrm>
            <a:off x="13219538" y="2773925"/>
            <a:ext cx="2633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עידוד ופיתוח </a:t>
            </a:r>
            <a:b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של נמלי הים קטנים לסחר בינ"ל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16523925" y="9371250"/>
            <a:ext cx="14622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/>
              </a:rPr>
              <a:t>חזרה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3"/>
          <p:cNvSpPr/>
          <p:nvPr/>
        </p:nvSpPr>
        <p:spPr>
          <a:xfrm>
            <a:off x="323900" y="832125"/>
            <a:ext cx="2127900" cy="2043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3"/>
          <p:cNvSpPr txBox="1"/>
          <p:nvPr/>
        </p:nvSpPr>
        <p:spPr>
          <a:xfrm rot="-1302794">
            <a:off x="374265" y="1267734"/>
            <a:ext cx="2027238" cy="11727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היצע מוגבל</a:t>
            </a:r>
            <a:br>
              <a:rPr b="1"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2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ביקוש גדל</a:t>
            </a:r>
            <a:endParaRPr b="1" sz="320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9610638" y="2773925"/>
            <a:ext cx="2633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המשך יישום תהליכי פיתוח והרחבת רציפים </a:t>
            </a:r>
            <a:b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בנמלי הים הקיימים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2" name="Google Shape;332;p33"/>
          <p:cNvSpPr txBox="1"/>
          <p:nvPr/>
        </p:nvSpPr>
        <p:spPr>
          <a:xfrm>
            <a:off x="6043638" y="2773925"/>
            <a:ext cx="2633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הסרת חסמים בירוקרטיים ועידוד הפרטה ותחרותיות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3" name="Google Shape;333;p33"/>
          <p:cNvSpPr txBox="1"/>
          <p:nvPr/>
        </p:nvSpPr>
        <p:spPr>
          <a:xfrm>
            <a:off x="2476638" y="2773925"/>
            <a:ext cx="2633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שילוב תהליכי</a:t>
            </a:r>
            <a:b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ייעול טכנולוגי </a:t>
            </a:r>
            <a:b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בנמלי הים</a:t>
            </a:r>
            <a:endParaRPr sz="25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4" name="Google Shape;334;p33"/>
          <p:cNvSpPr txBox="1"/>
          <p:nvPr/>
        </p:nvSpPr>
        <p:spPr>
          <a:xfrm>
            <a:off x="9469363" y="49424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מגדיל את קיבולת הטעינה והפריקה.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מנצל את התשתיות הקיימות תוך שמירה על מיקום מרכזי.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5" name="Google Shape;335;p33"/>
          <p:cNvSpPr txBox="1"/>
          <p:nvPr/>
        </p:nvSpPr>
        <p:spPr>
          <a:xfrm>
            <a:off x="12994488" y="4942450"/>
            <a:ext cx="30000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מפזר את עומסי הסחורות ויוצר תחרות בריאה בין נמלים.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תורם לפיתוח כלכלי של אזורים מחוץ למרכזי הארץ.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5860475" y="49424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משפר את היעילות, השירותים והחדשנות באמצעות תחרות בשוק.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מקצר תהליכים עסקיים ומפחית עומסים.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2293500" y="4942450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מייעל את תהליכי העבודה ומפחית טעויות אנוש.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מגביר את קצב הפריקה והטעינה, מה שמקטין את זמני השהייה בנמלים.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9469363" y="7480275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אין מספיק מקום לפיתוח והרחבה לאור ניצול מקסימלי של השטח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עלול להחמיר בעיות סביבתיות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12994488" y="7480275"/>
            <a:ext cx="30000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נמלים קטנים אינם מותאמים לעומסי סחר כבדים, ודורשים השקעות גדולות.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עלול להשפיע באופן שלילי על הסביבה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40" name="Google Shape;340;p33"/>
          <p:cNvSpPr txBox="1"/>
          <p:nvPr/>
        </p:nvSpPr>
        <p:spPr>
          <a:xfrm>
            <a:off x="5860475" y="7480275"/>
            <a:ext cx="3000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הפרטה עלולה להוביל לעלייה בעלויות לצרכנים ולתלות בגורמים פרטיים.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עלול לפגוע בעובדים קיימים ובתנאי העסקתם.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41" name="Google Shape;341;p33"/>
          <p:cNvSpPr txBox="1"/>
          <p:nvPr/>
        </p:nvSpPr>
        <p:spPr>
          <a:xfrm>
            <a:off x="2293500" y="7480275"/>
            <a:ext cx="30000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דורש השקעה כספית משמעותית בציוד ובהכשרת כוח אדם.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-3556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ssistant"/>
              <a:buChar char="●"/>
            </a:pPr>
            <a:r>
              <a:rPr lang="en-US" sz="2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תלות בטכנולוגיה עלולה להוביל לשיבושים במקרה של תקלות טכניות.</a:t>
            </a:r>
            <a:endParaRPr sz="2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42" name="Google Shape;342;p33"/>
          <p:cNvSpPr txBox="1"/>
          <p:nvPr/>
        </p:nvSpPr>
        <p:spPr>
          <a:xfrm>
            <a:off x="16273768" y="5406188"/>
            <a:ext cx="12471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38761D"/>
                </a:solidFill>
                <a:latin typeface="Assistant"/>
                <a:ea typeface="Assistant"/>
                <a:cs typeface="Assistant"/>
                <a:sym typeface="Assistant"/>
              </a:rPr>
              <a:t>טיעונים</a:t>
            </a:r>
            <a:br>
              <a:rPr b="1" lang="en-US" sz="2800">
                <a:solidFill>
                  <a:srgbClr val="38761D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2800">
                <a:solidFill>
                  <a:srgbClr val="38761D"/>
                </a:solidFill>
                <a:latin typeface="Assistant"/>
                <a:ea typeface="Assistant"/>
                <a:cs typeface="Assistant"/>
                <a:sym typeface="Assistant"/>
              </a:rPr>
              <a:t>בעד</a:t>
            </a:r>
            <a:endParaRPr b="1" sz="2800">
              <a:solidFill>
                <a:srgbClr val="38761D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43" name="Google Shape;343;p33"/>
          <p:cNvSpPr txBox="1"/>
          <p:nvPr/>
        </p:nvSpPr>
        <p:spPr>
          <a:xfrm>
            <a:off x="16357568" y="7878975"/>
            <a:ext cx="12471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טיעונים</a:t>
            </a:r>
            <a:br>
              <a:rPr b="1" lang="en-US" sz="2800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2800">
                <a:solidFill>
                  <a:srgbClr val="FF0000"/>
                </a:solidFill>
                <a:latin typeface="Assistant"/>
                <a:ea typeface="Assistant"/>
                <a:cs typeface="Assistant"/>
                <a:sym typeface="Assistant"/>
              </a:rPr>
              <a:t>נגד</a:t>
            </a:r>
            <a:endParaRPr b="1" sz="2800">
              <a:solidFill>
                <a:srgbClr val="FF0000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44" name="Google Shape;344;p33"/>
          <p:cNvSpPr txBox="1"/>
          <p:nvPr/>
        </p:nvSpPr>
        <p:spPr>
          <a:xfrm>
            <a:off x="16273768" y="3428988"/>
            <a:ext cx="124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ההצעה</a:t>
            </a:r>
            <a:endParaRPr b="1" sz="28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4"/>
          <p:cNvSpPr/>
          <p:nvPr/>
        </p:nvSpPr>
        <p:spPr>
          <a:xfrm>
            <a:off x="0" y="0"/>
            <a:ext cx="18288000" cy="102870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938" l="0" r="-17196" t="-62399"/>
            </a:stretch>
          </a:blipFill>
          <a:ln>
            <a:noFill/>
          </a:ln>
        </p:spPr>
      </p:sp>
      <p:sp>
        <p:nvSpPr>
          <p:cNvPr id="350" name="Google Shape;350;p34"/>
          <p:cNvSpPr txBox="1"/>
          <p:nvPr/>
        </p:nvSpPr>
        <p:spPr>
          <a:xfrm>
            <a:off x="2" y="2993625"/>
            <a:ext cx="18288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מגמות ונתונים</a:t>
            </a: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351" name="Google Shape;351;p34"/>
          <p:cNvGrpSpPr/>
          <p:nvPr/>
        </p:nvGrpSpPr>
        <p:grpSpPr>
          <a:xfrm>
            <a:off x="15659952" y="5965142"/>
            <a:ext cx="2439106" cy="2825400"/>
            <a:chOff x="15528400" y="4993238"/>
            <a:chExt cx="2011800" cy="2292600"/>
          </a:xfrm>
        </p:grpSpPr>
        <p:sp>
          <p:nvSpPr>
            <p:cNvPr id="352" name="Google Shape;352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34"/>
          <p:cNvGrpSpPr/>
          <p:nvPr/>
        </p:nvGrpSpPr>
        <p:grpSpPr>
          <a:xfrm>
            <a:off x="13081452" y="5965142"/>
            <a:ext cx="2439106" cy="2825400"/>
            <a:chOff x="15528400" y="4993238"/>
            <a:chExt cx="2011800" cy="2292600"/>
          </a:xfrm>
        </p:grpSpPr>
        <p:sp>
          <p:nvSpPr>
            <p:cNvPr id="355" name="Google Shape;355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34"/>
          <p:cNvGrpSpPr/>
          <p:nvPr/>
        </p:nvGrpSpPr>
        <p:grpSpPr>
          <a:xfrm>
            <a:off x="10502952" y="5965142"/>
            <a:ext cx="2439106" cy="2825400"/>
            <a:chOff x="15528400" y="4993238"/>
            <a:chExt cx="2011800" cy="2292600"/>
          </a:xfrm>
        </p:grpSpPr>
        <p:sp>
          <p:nvSpPr>
            <p:cNvPr id="358" name="Google Shape;358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34"/>
          <p:cNvGrpSpPr/>
          <p:nvPr/>
        </p:nvGrpSpPr>
        <p:grpSpPr>
          <a:xfrm>
            <a:off x="7924452" y="5965142"/>
            <a:ext cx="2439106" cy="2825400"/>
            <a:chOff x="15528400" y="4993238"/>
            <a:chExt cx="2011800" cy="2292600"/>
          </a:xfrm>
        </p:grpSpPr>
        <p:sp>
          <p:nvSpPr>
            <p:cNvPr id="361" name="Google Shape;361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34"/>
          <p:cNvGrpSpPr/>
          <p:nvPr/>
        </p:nvGrpSpPr>
        <p:grpSpPr>
          <a:xfrm>
            <a:off x="5345952" y="5965142"/>
            <a:ext cx="2439106" cy="2825400"/>
            <a:chOff x="15528400" y="4993238"/>
            <a:chExt cx="2011800" cy="2292600"/>
          </a:xfrm>
        </p:grpSpPr>
        <p:sp>
          <p:nvSpPr>
            <p:cNvPr id="364" name="Google Shape;364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6" name="Google Shape;366;p34"/>
          <p:cNvGrpSpPr/>
          <p:nvPr/>
        </p:nvGrpSpPr>
        <p:grpSpPr>
          <a:xfrm>
            <a:off x="2767452" y="5965142"/>
            <a:ext cx="2439106" cy="2825400"/>
            <a:chOff x="15528400" y="4993238"/>
            <a:chExt cx="2011800" cy="2292600"/>
          </a:xfrm>
        </p:grpSpPr>
        <p:sp>
          <p:nvSpPr>
            <p:cNvPr id="367" name="Google Shape;367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34"/>
          <p:cNvGrpSpPr/>
          <p:nvPr/>
        </p:nvGrpSpPr>
        <p:grpSpPr>
          <a:xfrm>
            <a:off x="188952" y="5965142"/>
            <a:ext cx="2439106" cy="2825400"/>
            <a:chOff x="15528400" y="4993238"/>
            <a:chExt cx="2011800" cy="2292600"/>
          </a:xfrm>
        </p:grpSpPr>
        <p:sp>
          <p:nvSpPr>
            <p:cNvPr id="370" name="Google Shape;370;p34"/>
            <p:cNvSpPr/>
            <p:nvPr/>
          </p:nvSpPr>
          <p:spPr>
            <a:xfrm>
              <a:off x="15604600" y="5069438"/>
              <a:ext cx="1935600" cy="2216400"/>
            </a:xfrm>
            <a:prstGeom prst="rect">
              <a:avLst/>
            </a:prstGeom>
            <a:solidFill>
              <a:srgbClr val="CCCC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34"/>
            <p:cNvSpPr/>
            <p:nvPr/>
          </p:nvSpPr>
          <p:spPr>
            <a:xfrm>
              <a:off x="15528400" y="4993238"/>
              <a:ext cx="1935600" cy="2216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p34"/>
          <p:cNvSpPr txBox="1"/>
          <p:nvPr/>
        </p:nvSpPr>
        <p:spPr>
          <a:xfrm>
            <a:off x="241350" y="5204925"/>
            <a:ext cx="17691000" cy="5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   נפח הסחר                הגדול                  המתקדם                תיירות                   סביבה                  תעסוקה               שאטלים</a:t>
            </a:r>
            <a:endParaRPr b="1"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4"/>
          <p:cNvSpPr txBox="1"/>
          <p:nvPr/>
        </p:nvSpPr>
        <p:spPr>
          <a:xfrm>
            <a:off x="0" y="9482800"/>
            <a:ext cx="1828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ssistant"/>
              <a:buChar char="●"/>
            </a:pP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מלחמת חרבות ברזל </a:t>
            </a: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השפיעה מאוד על </a:t>
            </a:r>
            <a:r>
              <a:rPr lang="en-US" sz="2400" u="sng">
                <a:solidFill>
                  <a:schemeClr val="hlink"/>
                </a:solidFill>
                <a:latin typeface="Assistant"/>
                <a:ea typeface="Assistant"/>
                <a:cs typeface="Assistant"/>
                <a:sym typeface="Assistant"/>
                <a:hlinkClick r:id="rId4"/>
              </a:rPr>
              <a:t>אופי הפעילות</a:t>
            </a: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בנמלי ישראל </a:t>
            </a: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ובמיוחד על נמל אילת </a:t>
            </a: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שפעילותו כמעט הושבתה לחלוטין</a:t>
            </a:r>
            <a:endParaRPr sz="24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15659950" y="6145963"/>
            <a:ext cx="23343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כ-99%</a:t>
            </a:r>
            <a:b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מהסחר של מדינת ישראל מבוצע דרך נמלי הים</a:t>
            </a:r>
            <a:endParaRPr/>
          </a:p>
        </p:txBody>
      </p:sp>
      <p:sp>
        <p:nvSpPr>
          <p:cNvPr id="375" name="Google Shape;375;p34"/>
          <p:cNvSpPr txBox="1"/>
          <p:nvPr/>
        </p:nvSpPr>
        <p:spPr>
          <a:xfrm>
            <a:off x="13057650" y="6251188"/>
            <a:ext cx="23343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נמל אשדוד</a:t>
            </a:r>
            <a:b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3,400 דונם</a:t>
            </a:r>
            <a:b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ומטפל ב-40%</a:t>
            </a:r>
            <a:b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מסך המטענים</a:t>
            </a:r>
            <a:endParaRPr/>
          </a:p>
        </p:txBody>
      </p:sp>
      <p:sp>
        <p:nvSpPr>
          <p:cNvPr id="376" name="Google Shape;376;p34"/>
          <p:cNvSpPr txBox="1"/>
          <p:nvPr/>
        </p:nvSpPr>
        <p:spPr>
          <a:xfrm>
            <a:off x="10555350" y="6198575"/>
            <a:ext cx="2334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נמל המפרץ</a:t>
            </a:r>
            <a:b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הינו הנמל האטומטי מהמתקדמים בעולם</a:t>
            </a:r>
            <a:endParaRPr/>
          </a:p>
        </p:txBody>
      </p:sp>
      <p:sp>
        <p:nvSpPr>
          <p:cNvPr id="377" name="Google Shape;377;p34"/>
          <p:cNvSpPr txBox="1"/>
          <p:nvPr/>
        </p:nvSpPr>
        <p:spPr>
          <a:xfrm>
            <a:off x="7953050" y="6303800"/>
            <a:ext cx="2334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מנמלי חיפה ואשדוד</a:t>
            </a: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יוצאים או עוברים הקרוזים </a:t>
            </a:r>
            <a:b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התיירותיים</a:t>
            </a:r>
            <a:endParaRPr/>
          </a:p>
        </p:txBody>
      </p:sp>
      <p:sp>
        <p:nvSpPr>
          <p:cNvPr id="378" name="Google Shape;378;p34"/>
          <p:cNvSpPr txBox="1"/>
          <p:nvPr/>
        </p:nvSpPr>
        <p:spPr>
          <a:xfrm>
            <a:off x="5350750" y="6145963"/>
            <a:ext cx="2334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נמלי הים בישראל</a:t>
            </a:r>
            <a:b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מייצרים 10%</a:t>
            </a:r>
            <a:b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מפליטות גזי החממה </a:t>
            </a: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בישראל</a:t>
            </a:r>
            <a:endParaRPr/>
          </a:p>
        </p:txBody>
      </p:sp>
      <p:sp>
        <p:nvSpPr>
          <p:cNvPr id="379" name="Google Shape;379;p34"/>
          <p:cNvSpPr txBox="1"/>
          <p:nvPr/>
        </p:nvSpPr>
        <p:spPr>
          <a:xfrm>
            <a:off x="2748450" y="6145976"/>
            <a:ext cx="2334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800 בחיפה</a:t>
            </a:r>
            <a:endParaRPr sz="24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1,300 באשדוד</a:t>
            </a:r>
            <a:endParaRPr sz="24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100 באילת</a:t>
            </a:r>
            <a:b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סה"כ 2,200 עובדים </a:t>
            </a:r>
            <a:r>
              <a:rPr b="1" lang="en-US" sz="16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ישירים</a:t>
            </a:r>
            <a:br>
              <a:rPr b="1" lang="en-US" sz="16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לא כולל מעגלי תעסוקה</a:t>
            </a:r>
            <a:endParaRPr b="1" sz="16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80" name="Google Shape;380;p34"/>
          <p:cNvSpPr txBox="1"/>
          <p:nvPr/>
        </p:nvSpPr>
        <p:spPr>
          <a:xfrm>
            <a:off x="241350" y="6198563"/>
            <a:ext cx="23343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משרד התחבורה בוחן הקמת מערך </a:t>
            </a:r>
            <a:r>
              <a:rPr b="1"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שאטלים ימיים</a:t>
            </a:r>
            <a:b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לאורך חופי ישראל</a:t>
            </a:r>
            <a:endParaRPr sz="700"/>
          </a:p>
        </p:txBody>
      </p:sp>
      <p:pic>
        <p:nvPicPr>
          <p:cNvPr id="381" name="Google Shape;381;p34"/>
          <p:cNvPicPr preferRelativeResize="0"/>
          <p:nvPr/>
        </p:nvPicPr>
        <p:blipFill rotWithShape="1">
          <a:blip r:embed="rId5">
            <a:alphaModFix/>
          </a:blip>
          <a:srcRect b="0" l="0" r="0" t="32354"/>
          <a:stretch/>
        </p:blipFill>
        <p:spPr>
          <a:xfrm>
            <a:off x="0" y="0"/>
            <a:ext cx="2950381" cy="29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0378" y="0"/>
            <a:ext cx="4491588" cy="29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7">
            <a:alphaModFix/>
          </a:blip>
          <a:srcRect b="25444" l="32849" r="0" t="12781"/>
          <a:stretch/>
        </p:blipFill>
        <p:spPr>
          <a:xfrm>
            <a:off x="7441986" y="0"/>
            <a:ext cx="4338786" cy="29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8">
            <a:alphaModFix/>
          </a:blip>
          <a:srcRect b="5349" l="0" r="0" t="25622"/>
          <a:stretch/>
        </p:blipFill>
        <p:spPr>
          <a:xfrm>
            <a:off x="11780775" y="0"/>
            <a:ext cx="6507227" cy="299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/>
          <p:nvPr/>
        </p:nvSpPr>
        <p:spPr>
          <a:xfrm>
            <a:off x="156381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7"/>
          <p:cNvSpPr/>
          <p:nvPr/>
        </p:nvSpPr>
        <p:spPr>
          <a:xfrm>
            <a:off x="135270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7"/>
          <p:cNvSpPr/>
          <p:nvPr/>
        </p:nvSpPr>
        <p:spPr>
          <a:xfrm>
            <a:off x="114159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/>
          <p:nvPr/>
        </p:nvSpPr>
        <p:spPr>
          <a:xfrm>
            <a:off x="93048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71999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7"/>
          <p:cNvSpPr/>
          <p:nvPr/>
        </p:nvSpPr>
        <p:spPr>
          <a:xfrm>
            <a:off x="50888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2977725" y="7699813"/>
            <a:ext cx="1935600" cy="2216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7"/>
          <p:cNvSpPr/>
          <p:nvPr/>
        </p:nvSpPr>
        <p:spPr>
          <a:xfrm>
            <a:off x="866625" y="8939118"/>
            <a:ext cx="1935600" cy="9771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7"/>
          <p:cNvSpPr/>
          <p:nvPr/>
        </p:nvSpPr>
        <p:spPr>
          <a:xfrm>
            <a:off x="866625" y="7727343"/>
            <a:ext cx="1935600" cy="9771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155619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134508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7"/>
          <p:cNvSpPr/>
          <p:nvPr/>
        </p:nvSpPr>
        <p:spPr>
          <a:xfrm>
            <a:off x="113397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92286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7"/>
          <p:cNvSpPr/>
          <p:nvPr/>
        </p:nvSpPr>
        <p:spPr>
          <a:xfrm>
            <a:off x="71237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7"/>
          <p:cNvSpPr/>
          <p:nvPr/>
        </p:nvSpPr>
        <p:spPr>
          <a:xfrm>
            <a:off x="50126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7"/>
          <p:cNvSpPr/>
          <p:nvPr/>
        </p:nvSpPr>
        <p:spPr>
          <a:xfrm>
            <a:off x="2901525" y="7623613"/>
            <a:ext cx="1935600" cy="2216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790425" y="8862918"/>
            <a:ext cx="1935600" cy="977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b="35573" l="9891" r="18061" t="7618"/>
          <a:stretch/>
        </p:blipFill>
        <p:spPr>
          <a:xfrm>
            <a:off x="790425" y="0"/>
            <a:ext cx="16707098" cy="74164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30974" y="289971"/>
            <a:ext cx="178260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מה חשוב לדעת</a:t>
            </a:r>
            <a:r>
              <a:rPr b="1" lang="en-US" sz="150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?</a:t>
            </a:r>
            <a:endParaRPr b="1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5" name="Google Shape;95;p17">
            <a:hlinkClick action="ppaction://hlinksldjump" r:id="rId4"/>
          </p:cNvPr>
          <p:cNvSpPr txBox="1"/>
          <p:nvPr/>
        </p:nvSpPr>
        <p:spPr>
          <a:xfrm>
            <a:off x="5066000" y="7870075"/>
            <a:ext cx="1791000" cy="1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שאלה מרכזת </a:t>
            </a:r>
            <a:r>
              <a:rPr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לדוגמה</a:t>
            </a:r>
            <a:endParaRPr sz="8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6" name="Google Shape;96;p17">
            <a:hlinkClick action="ppaction://hlinksldjump" r:id="rId5"/>
          </p:cNvPr>
          <p:cNvSpPr txBox="1"/>
          <p:nvPr/>
        </p:nvSpPr>
        <p:spPr>
          <a:xfrm>
            <a:off x="9318574" y="7973275"/>
            <a:ext cx="1791000" cy="1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רפורמת נמלי הים</a:t>
            </a:r>
            <a:b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בישראל</a:t>
            </a:r>
            <a:endParaRPr sz="8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7" name="Google Shape;97;p17">
            <a:hlinkClick action="ppaction://hlinksldjump" r:id="rId6"/>
          </p:cNvPr>
          <p:cNvSpPr txBox="1"/>
          <p:nvPr/>
        </p:nvSpPr>
        <p:spPr>
          <a:xfrm>
            <a:off x="15714323" y="8271775"/>
            <a:ext cx="16539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b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4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ומושגי יסוד</a:t>
            </a:r>
            <a:endParaRPr sz="4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8" name="Google Shape;98;p17">
            <a:hlinkClick action="ppaction://hlinksldjump" r:id="rId7"/>
          </p:cNvPr>
          <p:cNvSpPr txBox="1"/>
          <p:nvPr/>
        </p:nvSpPr>
        <p:spPr>
          <a:xfrm>
            <a:off x="3008263" y="8241025"/>
            <a:ext cx="1791000" cy="9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מגמות</a:t>
            </a:r>
            <a:b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ונתונים</a:t>
            </a:r>
            <a:endParaRPr sz="8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99" name="Google Shape;99;p17">
            <a:hlinkClick action="ppaction://hlinksldjump" r:id="rId8"/>
          </p:cNvPr>
          <p:cNvSpPr txBox="1"/>
          <p:nvPr/>
        </p:nvSpPr>
        <p:spPr>
          <a:xfrm>
            <a:off x="7261486" y="8057875"/>
            <a:ext cx="1653900" cy="13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הסכמי סחר</a:t>
            </a:r>
            <a:br>
              <a:rPr lang="en-US" sz="23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3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ופרוייקט מסילות לשלום</a:t>
            </a:r>
            <a:endParaRPr sz="3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0" name="Google Shape;100;p17">
            <a:hlinkClick action="ppaction://hlinksldjump" r:id="rId9"/>
          </p:cNvPr>
          <p:cNvSpPr txBox="1"/>
          <p:nvPr/>
        </p:nvSpPr>
        <p:spPr>
          <a:xfrm>
            <a:off x="13523125" y="8026375"/>
            <a:ext cx="1791000" cy="14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נמלי הים</a:t>
            </a:r>
            <a:b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העיקריים </a:t>
            </a:r>
            <a:r>
              <a:rPr lang="en-US" sz="24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סקירה כללית</a:t>
            </a:r>
            <a:endParaRPr sz="4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1" name="Google Shape;101;p17">
            <a:hlinkClick action="ppaction://hlinksldjump" r:id="rId10"/>
          </p:cNvPr>
          <p:cNvSpPr txBox="1"/>
          <p:nvPr/>
        </p:nvSpPr>
        <p:spPr>
          <a:xfrm>
            <a:off x="11292625" y="8252125"/>
            <a:ext cx="2029800" cy="9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אתגרים</a:t>
            </a:r>
            <a:br>
              <a:rPr b="1"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28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ופתרונות</a:t>
            </a:r>
            <a:endParaRPr sz="8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696225" y="9128425"/>
            <a:ext cx="20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99">
                <a:solidFill>
                  <a:srgbClr val="1155C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action="ppaction://hlinksldjump"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קובץ סיכום</a:t>
            </a:r>
            <a:endParaRPr b="1" sz="2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790425" y="7651143"/>
            <a:ext cx="1935600" cy="977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7">
            <a:hlinkClick action="ppaction://hlinksldjump" r:id="rId12"/>
          </p:cNvPr>
          <p:cNvSpPr txBox="1"/>
          <p:nvPr/>
        </p:nvSpPr>
        <p:spPr>
          <a:xfrm>
            <a:off x="765125" y="7973200"/>
            <a:ext cx="2029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99">
                <a:solidFill>
                  <a:srgbClr val="1155CC"/>
                </a:solidFill>
                <a:latin typeface="Assistant"/>
                <a:ea typeface="Assistant"/>
                <a:cs typeface="Assistant"/>
                <a:sym typeface="Assistant"/>
              </a:rPr>
              <a:t>קובץ מלווה</a:t>
            </a:r>
            <a:endParaRPr b="1" sz="200">
              <a:solidFill>
                <a:srgbClr val="1155C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189730" y="9298076"/>
            <a:ext cx="522926" cy="8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5"/>
          <p:cNvSpPr txBox="1"/>
          <p:nvPr/>
        </p:nvSpPr>
        <p:spPr>
          <a:xfrm>
            <a:off x="8834225" y="517900"/>
            <a:ext cx="8672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דוגמה</a:t>
            </a:r>
            <a:b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לשאלת </a:t>
            </a:r>
            <a:b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בגרות</a:t>
            </a:r>
            <a:endParaRPr b="1" sz="5000"/>
          </a:p>
        </p:txBody>
      </p:sp>
      <p:pic>
        <p:nvPicPr>
          <p:cNvPr id="390" name="Google Shape;3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550"/>
            <a:ext cx="11993099" cy="100237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"/>
          <p:cNvSpPr txBox="1"/>
          <p:nvPr/>
        </p:nvSpPr>
        <p:spPr>
          <a:xfrm>
            <a:off x="8834225" y="517900"/>
            <a:ext cx="8672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דוגמה</a:t>
            </a:r>
            <a:b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לשאלת </a:t>
            </a:r>
            <a:b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5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בגרות</a:t>
            </a:r>
            <a:endParaRPr b="1" sz="5000"/>
          </a:p>
        </p:txBody>
      </p:sp>
      <p:pic>
        <p:nvPicPr>
          <p:cNvPr id="396" name="Google Shape;39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225" y="205350"/>
            <a:ext cx="7898599" cy="97291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2471"/>
            <a:ext cx="13716011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7"/>
          <p:cNvSpPr txBox="1"/>
          <p:nvPr/>
        </p:nvSpPr>
        <p:spPr>
          <a:xfrm>
            <a:off x="9890424" y="1066675"/>
            <a:ext cx="79749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800">
                <a:solidFill>
                  <a:schemeClr val="dk2"/>
                </a:solidFill>
              </a:rPr>
              <a:t>התחבורה</a:t>
            </a:r>
            <a:br>
              <a:rPr b="1" lang="en-US" sz="7800">
                <a:solidFill>
                  <a:schemeClr val="dk2"/>
                </a:solidFill>
              </a:rPr>
            </a:br>
            <a:r>
              <a:rPr b="1" lang="en-US" sz="7800">
                <a:solidFill>
                  <a:schemeClr val="dk2"/>
                </a:solidFill>
              </a:rPr>
              <a:t>הימית</a:t>
            </a:r>
            <a:br>
              <a:rPr b="1" lang="en-US" sz="7800">
                <a:solidFill>
                  <a:schemeClr val="dk2"/>
                </a:solidFill>
              </a:rPr>
            </a:br>
            <a:r>
              <a:rPr b="1" lang="en-US" sz="7800">
                <a:solidFill>
                  <a:schemeClr val="dk2"/>
                </a:solidFill>
              </a:rPr>
              <a:t>בישראל</a:t>
            </a:r>
            <a:endParaRPr b="1" sz="7800">
              <a:solidFill>
                <a:schemeClr val="dk2"/>
              </a:solidFill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7795050" y="8350100"/>
            <a:ext cx="14622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action="ppaction://hlinksldjump" r:id="rId4"/>
              </a:rPr>
              <a:t>חזרה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549325" y="9921400"/>
            <a:ext cx="146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צילום: נדב שמגר</a:t>
            </a:r>
            <a:endParaRPr sz="400"/>
          </a:p>
        </p:txBody>
      </p:sp>
      <p:sp>
        <p:nvSpPr>
          <p:cNvPr id="405" name="Google Shape;405;p37"/>
          <p:cNvSpPr/>
          <p:nvPr/>
        </p:nvSpPr>
        <p:spPr>
          <a:xfrm>
            <a:off x="8164824" y="8295120"/>
            <a:ext cx="10118458" cy="896859"/>
          </a:xfrm>
          <a:custGeom>
            <a:rect b="b" l="l" r="r" t="t"/>
            <a:pathLst>
              <a:path extrusionOk="0" h="1708302" w="3991502">
                <a:moveTo>
                  <a:pt x="0" y="0"/>
                </a:moveTo>
                <a:lnTo>
                  <a:pt x="3991502" y="0"/>
                </a:lnTo>
                <a:lnTo>
                  <a:pt x="3991502" y="1708302"/>
                </a:lnTo>
                <a:lnTo>
                  <a:pt x="0" y="1708302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</p:sp>
      <p:sp>
        <p:nvSpPr>
          <p:cNvPr id="406" name="Google Shape;406;p37"/>
          <p:cNvSpPr txBox="1"/>
          <p:nvPr/>
        </p:nvSpPr>
        <p:spPr>
          <a:xfrm>
            <a:off x="12336578" y="8474300"/>
            <a:ext cx="4815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99">
                <a:solidFill>
                  <a:schemeClr val="hlink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/>
              </a:rPr>
              <a:t>קישור לקובץ סיכום הנושא</a:t>
            </a:r>
            <a:endParaRPr b="1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07" name="Google Shape;407;p37"/>
          <p:cNvSpPr/>
          <p:nvPr/>
        </p:nvSpPr>
        <p:spPr>
          <a:xfrm>
            <a:off x="8164824" y="7118475"/>
            <a:ext cx="10118458" cy="896859"/>
          </a:xfrm>
          <a:custGeom>
            <a:rect b="b" l="l" r="r" t="t"/>
            <a:pathLst>
              <a:path extrusionOk="0" h="1708302" w="3991502">
                <a:moveTo>
                  <a:pt x="0" y="0"/>
                </a:moveTo>
                <a:lnTo>
                  <a:pt x="3991502" y="0"/>
                </a:lnTo>
                <a:lnTo>
                  <a:pt x="3991502" y="1708302"/>
                </a:lnTo>
                <a:lnTo>
                  <a:pt x="0" y="1708302"/>
                </a:lnTo>
                <a:close/>
              </a:path>
            </a:pathLst>
          </a:custGeom>
          <a:solidFill>
            <a:srgbClr val="C9DAF8"/>
          </a:solidFill>
          <a:ln>
            <a:noFill/>
          </a:ln>
        </p:spPr>
      </p:sp>
      <p:sp>
        <p:nvSpPr>
          <p:cNvPr id="408" name="Google Shape;408;p37"/>
          <p:cNvSpPr txBox="1"/>
          <p:nvPr/>
        </p:nvSpPr>
        <p:spPr>
          <a:xfrm>
            <a:off x="12540625" y="7297650"/>
            <a:ext cx="4611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99">
                <a:solidFill>
                  <a:schemeClr val="hlink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6"/>
              </a:rPr>
              <a:t>קישור לקובץ מלווה שיעור</a:t>
            </a:r>
            <a:endParaRPr b="1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409" name="Google Shape;40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58530" y="9012801"/>
            <a:ext cx="522926" cy="8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8"/>
          <p:cNvPicPr preferRelativeResize="0"/>
          <p:nvPr/>
        </p:nvPicPr>
        <p:blipFill rotWithShape="1">
          <a:blip r:embed="rId3">
            <a:alphaModFix/>
          </a:blip>
          <a:srcRect b="13825" l="17762" r="29467" t="25535"/>
          <a:stretch/>
        </p:blipFill>
        <p:spPr>
          <a:xfrm>
            <a:off x="9025" y="5143500"/>
            <a:ext cx="59681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9462650" y="1013100"/>
            <a:ext cx="6848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endParaRPr b="1" sz="6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073172" y="1726875"/>
            <a:ext cx="51237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מערכת התחבורה הינה מערכת המשמשת להעברת נוסעים וסחורות. המערכת מורכבת </a:t>
            </a:r>
            <a:r>
              <a:rPr b="1"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משלושה </a:t>
            </a:r>
            <a:r>
              <a:rPr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מרכיבים: </a:t>
            </a:r>
            <a:endParaRPr sz="44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 rotWithShape="1">
          <a:blip r:embed="rId4">
            <a:alphaModFix/>
          </a:blip>
          <a:srcRect b="30754" l="0" r="0" t="23838"/>
          <a:stretch/>
        </p:blipFill>
        <p:spPr>
          <a:xfrm>
            <a:off x="5954075" y="5143500"/>
            <a:ext cx="6379848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 rotWithShape="1">
          <a:blip r:embed="rId5">
            <a:alphaModFix/>
          </a:blip>
          <a:srcRect b="0" l="6039" r="16626" t="0"/>
          <a:stretch/>
        </p:blipFill>
        <p:spPr>
          <a:xfrm>
            <a:off x="12319825" y="5143500"/>
            <a:ext cx="596817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8"/>
          <p:cNvGrpSpPr/>
          <p:nvPr/>
        </p:nvGrpSpPr>
        <p:grpSpPr>
          <a:xfrm>
            <a:off x="549950" y="5529832"/>
            <a:ext cx="17598900" cy="4537786"/>
            <a:chOff x="549950" y="5889525"/>
            <a:chExt cx="17598900" cy="4180750"/>
          </a:xfrm>
        </p:grpSpPr>
        <p:sp>
          <p:nvSpPr>
            <p:cNvPr id="116" name="Google Shape;116;p18"/>
            <p:cNvSpPr txBox="1"/>
            <p:nvPr/>
          </p:nvSpPr>
          <p:spPr>
            <a:xfrm>
              <a:off x="808775" y="5889525"/>
              <a:ext cx="17090400" cy="11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1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lt1"/>
                  </a:solidFill>
                  <a:latin typeface="Assistant"/>
                  <a:ea typeface="Assistant"/>
                  <a:cs typeface="Assistant"/>
                  <a:sym typeface="Assistant"/>
                </a:rPr>
                <a:t>     תשתיות                                                                                                              </a:t>
              </a:r>
              <a:endParaRPr b="1" sz="4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indent="0" lvl="0" marL="0" marR="0" rtl="1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lt1"/>
                  </a:solidFill>
                  <a:latin typeface="Assistant"/>
                  <a:ea typeface="Assistant"/>
                  <a:cs typeface="Assistant"/>
                  <a:sym typeface="Assistant"/>
                </a:rPr>
                <a:t>      נייחות                                                                                                          </a:t>
              </a:r>
              <a:endParaRPr b="1" sz="4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  <p:sp>
          <p:nvSpPr>
            <p:cNvPr id="117" name="Google Shape;117;p18"/>
            <p:cNvSpPr txBox="1"/>
            <p:nvPr/>
          </p:nvSpPr>
          <p:spPr>
            <a:xfrm>
              <a:off x="549950" y="9758275"/>
              <a:ext cx="17598900" cy="3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chemeClr val="lt1"/>
                  </a:solidFill>
                  <a:latin typeface="Assistant"/>
                  <a:ea typeface="Assistant"/>
                  <a:cs typeface="Assistant"/>
                  <a:sym typeface="Assistant"/>
                </a:rPr>
                <a:t>          כבישים, מסילות, שדות תעופה, נמלי ים                                              כלי רכב, רכבות, מטוסים, אוניות                                                                      </a:t>
              </a:r>
              <a:endParaRPr b="1" sz="22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  <p:sp>
          <p:nvSpPr>
            <p:cNvPr id="118" name="Google Shape;118;p18"/>
            <p:cNvSpPr txBox="1"/>
            <p:nvPr/>
          </p:nvSpPr>
          <p:spPr>
            <a:xfrm>
              <a:off x="9143225" y="5889528"/>
              <a:ext cx="2766000" cy="11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lt1"/>
                  </a:solidFill>
                  <a:latin typeface="Assistant"/>
                  <a:ea typeface="Assistant"/>
                  <a:cs typeface="Assistant"/>
                  <a:sym typeface="Assistant"/>
                </a:rPr>
                <a:t>תשתיות</a:t>
              </a:r>
              <a:endParaRPr b="1" sz="40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endParaRPr>
            </a:p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000">
                  <a:solidFill>
                    <a:schemeClr val="lt1"/>
                  </a:solidFill>
                  <a:latin typeface="Assistant"/>
                  <a:ea typeface="Assistant"/>
                  <a:cs typeface="Assistant"/>
                  <a:sym typeface="Assistant"/>
                </a:rPr>
                <a:t>ניידות</a:t>
              </a:r>
              <a:endParaRPr b="1" sz="40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endParaRPr>
            </a:p>
          </p:txBody>
        </p:sp>
      </p:grpSp>
      <p:sp>
        <p:nvSpPr>
          <p:cNvPr id="119" name="Google Shape;119;p18"/>
          <p:cNvSpPr txBox="1"/>
          <p:nvPr/>
        </p:nvSpPr>
        <p:spPr>
          <a:xfrm>
            <a:off x="9013" y="8675825"/>
            <a:ext cx="31467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rPr>
              <a:t>מערכת                                                                                                        חוקים ותקנות</a:t>
            </a:r>
            <a:endParaRPr b="1" sz="4000">
              <a:solidFill>
                <a:schemeClr val="lt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9"/>
          <p:cNvGrpSpPr/>
          <p:nvPr/>
        </p:nvGrpSpPr>
        <p:grpSpPr>
          <a:xfrm>
            <a:off x="9229550" y="4451625"/>
            <a:ext cx="8608475" cy="4557800"/>
            <a:chOff x="5584600" y="2562675"/>
            <a:chExt cx="8608475" cy="4557800"/>
          </a:xfrm>
        </p:grpSpPr>
        <p:sp>
          <p:nvSpPr>
            <p:cNvPr id="125" name="Google Shape;125;p19"/>
            <p:cNvSpPr/>
            <p:nvPr/>
          </p:nvSpPr>
          <p:spPr>
            <a:xfrm>
              <a:off x="5685975" y="2681075"/>
              <a:ext cx="8507100" cy="4439400"/>
            </a:xfrm>
            <a:prstGeom prst="roundRect">
              <a:avLst>
                <a:gd fmla="val 16667" name="adj"/>
              </a:avLst>
            </a:prstGeom>
            <a:solidFill>
              <a:srgbClr val="9E9E9E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9"/>
            <p:cNvSpPr/>
            <p:nvPr/>
          </p:nvSpPr>
          <p:spPr>
            <a:xfrm>
              <a:off x="5584600" y="2562675"/>
              <a:ext cx="8507100" cy="4439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9"/>
          <p:cNvSpPr txBox="1"/>
          <p:nvPr/>
        </p:nvSpPr>
        <p:spPr>
          <a:xfrm>
            <a:off x="9280238" y="4995900"/>
            <a:ext cx="85071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42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העברה</a:t>
            </a:r>
            <a:r>
              <a:rPr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של אנשים או מטענים מאמצעי תחבורה אחד לאחר. </a:t>
            </a:r>
            <a:endParaRPr sz="30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פעולה זו מתבצעת </a:t>
            </a:r>
            <a:r>
              <a:rPr b="1" lang="en-US" sz="3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במסופי התחבורה </a:t>
            </a:r>
            <a:br>
              <a:rPr lang="en-US" sz="3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3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כגון תחנות אוטובוס, תחנות רכבת, נמלי ים ואוויר.</a:t>
            </a:r>
            <a:endParaRPr sz="5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8" name="Google Shape;128;p19"/>
          <p:cNvGrpSpPr/>
          <p:nvPr/>
        </p:nvGrpSpPr>
        <p:grpSpPr>
          <a:xfrm>
            <a:off x="370438" y="4451625"/>
            <a:ext cx="8608475" cy="4557800"/>
            <a:chOff x="5584600" y="2562675"/>
            <a:chExt cx="8608475" cy="4557800"/>
          </a:xfrm>
        </p:grpSpPr>
        <p:sp>
          <p:nvSpPr>
            <p:cNvPr id="129" name="Google Shape;129;p19"/>
            <p:cNvSpPr/>
            <p:nvPr/>
          </p:nvSpPr>
          <p:spPr>
            <a:xfrm>
              <a:off x="5685975" y="2681075"/>
              <a:ext cx="8507100" cy="4439400"/>
            </a:xfrm>
            <a:prstGeom prst="roundRect">
              <a:avLst>
                <a:gd fmla="val 16667" name="adj"/>
              </a:avLst>
            </a:prstGeom>
            <a:solidFill>
              <a:srgbClr val="9E9E9E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9"/>
            <p:cNvSpPr/>
            <p:nvPr/>
          </p:nvSpPr>
          <p:spPr>
            <a:xfrm>
              <a:off x="5584600" y="2562675"/>
              <a:ext cx="8507100" cy="4439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9"/>
          <p:cNvSpPr txBox="1"/>
          <p:nvPr/>
        </p:nvSpPr>
        <p:spPr>
          <a:xfrm>
            <a:off x="421125" y="4995900"/>
            <a:ext cx="8507100" cy="33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4100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מידת </a:t>
            </a:r>
            <a:r>
              <a:rPr lang="en-US" sz="41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הקלות והנוחות</a:t>
            </a:r>
            <a:r>
              <a:rPr lang="en-US" sz="4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להגיע ממקום למקום. </a:t>
            </a:r>
            <a:r>
              <a:rPr lang="en-US" sz="3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ככל שהתשתיות נוחות, מהירות ויעילות, </a:t>
            </a:r>
            <a:br>
              <a:rPr lang="en-US" sz="3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34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כך רמת הנגישות עולה והתפוקה רבה יותר.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9531300" y="1277575"/>
            <a:ext cx="6848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endParaRPr b="1" sz="6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4105847" y="2960875"/>
            <a:ext cx="512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מושגי יסוד </a:t>
            </a:r>
            <a:r>
              <a:rPr b="1"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- חלק ראשון:</a:t>
            </a:r>
            <a:endParaRPr b="1" sz="44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387100" y="4995900"/>
            <a:ext cx="85071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"נגישות" 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9280238" y="4995900"/>
            <a:ext cx="8507100" cy="10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"שינוע" 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 rot="-5400000">
            <a:off x="12146875" y="3224250"/>
            <a:ext cx="6848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endParaRPr b="1" sz="6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13918974" y="8224325"/>
            <a:ext cx="33042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מושגי יסוד</a:t>
            </a:r>
            <a:br>
              <a:rPr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חלק שני:</a:t>
            </a:r>
            <a:endParaRPr b="1" sz="46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3290324" cy="99677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/>
        </p:nvSpPr>
        <p:spPr>
          <a:xfrm rot="-5400000">
            <a:off x="12146875" y="3224250"/>
            <a:ext cx="6848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endParaRPr b="1" sz="6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13918974" y="8224325"/>
            <a:ext cx="33042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מושגי יסוד</a:t>
            </a:r>
            <a:br>
              <a:rPr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</a:br>
            <a:r>
              <a:rPr b="1" lang="en-US" sz="3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חלק שלישי:</a:t>
            </a:r>
            <a:endParaRPr b="1" sz="46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46403" l="19799" r="36131" t="0"/>
          <a:stretch/>
        </p:blipFill>
        <p:spPr>
          <a:xfrm>
            <a:off x="8677200" y="644175"/>
            <a:ext cx="4781900" cy="42089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0" name="Google Shape;150;p21"/>
          <p:cNvSpPr txBox="1"/>
          <p:nvPr/>
        </p:nvSpPr>
        <p:spPr>
          <a:xfrm>
            <a:off x="638275" y="1777550"/>
            <a:ext cx="7593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Assistant"/>
                <a:ea typeface="Assistant"/>
                <a:cs typeface="Assistant"/>
                <a:sym typeface="Assistant"/>
              </a:rPr>
              <a:t> </a:t>
            </a:r>
            <a:br>
              <a:rPr lang="en-US" sz="48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4800">
                <a:latin typeface="Assistant"/>
                <a:ea typeface="Assistant"/>
                <a:cs typeface="Assistant"/>
                <a:sym typeface="Assistant"/>
              </a:rPr>
              <a:t>נמל מוגן </a:t>
            </a:r>
            <a:r>
              <a:rPr lang="en-US" sz="4800" u="sng">
                <a:latin typeface="Assistant"/>
                <a:ea typeface="Assistant"/>
                <a:cs typeface="Assistant"/>
                <a:sym typeface="Assistant"/>
              </a:rPr>
              <a:t>ע"י שוברי גלים</a:t>
            </a:r>
            <a:r>
              <a:rPr lang="en-US" sz="4800">
                <a:latin typeface="Assistant"/>
                <a:ea typeface="Assistant"/>
                <a:cs typeface="Assistant"/>
                <a:sym typeface="Assistant"/>
              </a:rPr>
              <a:t> בחוף ללא מפרץ. </a:t>
            </a:r>
            <a:r>
              <a:rPr lang="en-US" sz="3000">
                <a:latin typeface="Assistant"/>
                <a:ea typeface="Assistant"/>
                <a:cs typeface="Assistant"/>
                <a:sym typeface="Assistant"/>
              </a:rPr>
              <a:t>לדוגמה נמל אשדוד</a:t>
            </a:r>
            <a:endParaRPr sz="47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775200" y="6084950"/>
            <a:ext cx="7593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Assistant"/>
                <a:ea typeface="Assistant"/>
                <a:cs typeface="Assistant"/>
                <a:sym typeface="Assistant"/>
              </a:rPr>
              <a:t> </a:t>
            </a:r>
            <a:br>
              <a:rPr lang="en-US" sz="4800">
                <a:latin typeface="Assistant"/>
                <a:ea typeface="Assistant"/>
                <a:cs typeface="Assistant"/>
                <a:sym typeface="Assistant"/>
              </a:rPr>
            </a:br>
            <a:r>
              <a:rPr lang="en-US" sz="4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ממוקם </a:t>
            </a:r>
            <a:r>
              <a:rPr lang="en-US" sz="48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בתוך מפרץ טבעי</a:t>
            </a:r>
            <a:r>
              <a:rPr lang="en-US" sz="48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שמספק הגנה טבעית מסערות ים ומכיל מים עמוקים. </a:t>
            </a:r>
            <a:r>
              <a:rPr lang="en-US" sz="30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לדוגמה נמל חיפה ונמל אילת</a:t>
            </a:r>
            <a:endParaRPr sz="30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77200" y="5616875"/>
            <a:ext cx="4781900" cy="431597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" name="Google Shape;153;p21"/>
          <p:cNvSpPr txBox="1"/>
          <p:nvPr/>
        </p:nvSpPr>
        <p:spPr>
          <a:xfrm>
            <a:off x="638275" y="1777550"/>
            <a:ext cx="759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Assistant"/>
                <a:ea typeface="Assistant"/>
                <a:cs typeface="Assistant"/>
                <a:sym typeface="Assistant"/>
              </a:rPr>
              <a:t>נמל מלאכותי </a:t>
            </a:r>
            <a:endParaRPr sz="47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54" name="Google Shape;154;p21"/>
          <p:cNvSpPr txBox="1"/>
          <p:nvPr/>
        </p:nvSpPr>
        <p:spPr>
          <a:xfrm>
            <a:off x="638275" y="5986050"/>
            <a:ext cx="759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Assistant"/>
                <a:ea typeface="Assistant"/>
                <a:cs typeface="Assistant"/>
                <a:sym typeface="Assistant"/>
              </a:rPr>
              <a:t>נמל טבעי</a:t>
            </a:r>
            <a:endParaRPr sz="3000"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9462650" y="1013100"/>
            <a:ext cx="6848400" cy="26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הקדמה</a:t>
            </a:r>
            <a:endParaRPr b="1" sz="6600"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11187350" y="3658200"/>
            <a:ext cx="5010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1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51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עובדות חשובות:</a:t>
            </a:r>
            <a:endParaRPr sz="65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b="21586" l="0" r="0" t="21592"/>
          <a:stretch/>
        </p:blipFill>
        <p:spPr>
          <a:xfrm>
            <a:off x="0" y="0"/>
            <a:ext cx="9054423" cy="342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4">
            <a:alphaModFix/>
          </a:blip>
          <a:srcRect b="34371" l="0" r="0" t="15133"/>
          <a:stretch/>
        </p:blipFill>
        <p:spPr>
          <a:xfrm>
            <a:off x="0" y="3429000"/>
            <a:ext cx="9054425" cy="342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5">
            <a:alphaModFix/>
          </a:blip>
          <a:srcRect b="0" l="6039" r="16626" t="0"/>
          <a:stretch/>
        </p:blipFill>
        <p:spPr>
          <a:xfrm>
            <a:off x="0" y="6858000"/>
            <a:ext cx="9054423" cy="342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-125" y="181425"/>
            <a:ext cx="9054300" cy="7143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הנמלים מהווים שער הכניסה והיציאה למשק הישראלי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-125" y="3854675"/>
            <a:ext cx="9054300" cy="71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99% ממטעני הסחר של ישראל מועברים דרך הים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2"/>
          <p:cNvSpPr txBox="1"/>
          <p:nvPr/>
        </p:nvSpPr>
        <p:spPr>
          <a:xfrm>
            <a:off x="-125" y="7289800"/>
            <a:ext cx="9054300" cy="71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התחבורה הימית נמצאת בתהליכי שינוי והתפתחות תמידיים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4900" y="2819400"/>
            <a:ext cx="5965476" cy="36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350" y="2819400"/>
            <a:ext cx="5965476" cy="361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0" y="2819400"/>
            <a:ext cx="5965476" cy="36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-50" y="482700"/>
            <a:ext cx="182880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נמלי הים העיקריים</a:t>
            </a:r>
            <a:endParaRPr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24088" y="9854375"/>
            <a:ext cx="1828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1300" lvl="1" marL="914400" rtl="1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"/>
              <a:buChar char="○"/>
            </a:pPr>
            <a:r>
              <a:rPr lang="en-US" sz="19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בנוסף: ישנם גם נמלי ים קטנים בתל אביב, הרצליה, טבריה המשמשים בעיקר לפעילות פנאי ודייג</a:t>
            </a:r>
            <a:endParaRPr sz="19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176" name="Google Shape;176;p23"/>
          <p:cNvGrpSpPr/>
          <p:nvPr/>
        </p:nvGrpSpPr>
        <p:grpSpPr>
          <a:xfrm>
            <a:off x="12344900" y="2819400"/>
            <a:ext cx="5965475" cy="6006525"/>
            <a:chOff x="12344900" y="2819400"/>
            <a:chExt cx="5965475" cy="6006525"/>
          </a:xfrm>
        </p:grpSpPr>
        <p:grpSp>
          <p:nvGrpSpPr>
            <p:cNvPr id="177" name="Google Shape;177;p23"/>
            <p:cNvGrpSpPr/>
            <p:nvPr/>
          </p:nvGrpSpPr>
          <p:grpSpPr>
            <a:xfrm>
              <a:off x="12864425" y="6779725"/>
              <a:ext cx="4558372" cy="2046200"/>
              <a:chOff x="-527868" y="-28575"/>
              <a:chExt cx="5894700" cy="2728267"/>
            </a:xfrm>
          </p:grpSpPr>
          <p:sp>
            <p:nvSpPr>
              <p:cNvPr id="178" name="Google Shape;178;p23"/>
              <p:cNvSpPr txBox="1"/>
              <p:nvPr/>
            </p:nvSpPr>
            <p:spPr>
              <a:xfrm>
                <a:off x="-527868" y="1006492"/>
                <a:ext cx="5894700" cy="169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-387350" lvl="0" marL="457200" rtl="1" algn="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חיפה (1933) - הודי ישראלי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  <a:p>
                <a:pPr indent="-387350" lvl="0" marL="457200" rtl="1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המפרץ "הסיני" (2021)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  <a:p>
                <a:pPr indent="-387350" lvl="0" marL="457200" rtl="1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מספנות ישראל (2022) - פרטי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  <p:sp>
            <p:nvSpPr>
              <p:cNvPr id="179" name="Google Shape;179;p23"/>
              <p:cNvSpPr txBox="1"/>
              <p:nvPr/>
            </p:nvSpPr>
            <p:spPr>
              <a:xfrm>
                <a:off x="0" y="-28575"/>
                <a:ext cx="5158800" cy="71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1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נמלי חיפה</a:t>
                </a:r>
                <a:endParaRPr b="1"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</p:grpSp>
        <p:pic>
          <p:nvPicPr>
            <p:cNvPr id="180" name="Google Shape;180;p23"/>
            <p:cNvPicPr preferRelativeResize="0"/>
            <p:nvPr/>
          </p:nvPicPr>
          <p:blipFill rotWithShape="1">
            <a:blip r:embed="rId4">
              <a:alphaModFix/>
            </a:blip>
            <a:srcRect b="19894" l="0" r="0" t="8100"/>
            <a:stretch/>
          </p:blipFill>
          <p:spPr>
            <a:xfrm>
              <a:off x="12344900" y="2819400"/>
              <a:ext cx="5965475" cy="36145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1" name="Google Shape;181;p23"/>
          <p:cNvGrpSpPr/>
          <p:nvPr/>
        </p:nvGrpSpPr>
        <p:grpSpPr>
          <a:xfrm>
            <a:off x="-41400" y="2807925"/>
            <a:ext cx="6032676" cy="6018000"/>
            <a:chOff x="-41400" y="2807925"/>
            <a:chExt cx="6032676" cy="6018000"/>
          </a:xfrm>
        </p:grpSpPr>
        <p:grpSp>
          <p:nvGrpSpPr>
            <p:cNvPr id="182" name="Google Shape;182;p23"/>
            <p:cNvGrpSpPr/>
            <p:nvPr/>
          </p:nvGrpSpPr>
          <p:grpSpPr>
            <a:xfrm>
              <a:off x="583975" y="6779736"/>
              <a:ext cx="4626675" cy="2046189"/>
              <a:chOff x="-592967" y="-28575"/>
              <a:chExt cx="6168900" cy="2728252"/>
            </a:xfrm>
          </p:grpSpPr>
          <p:sp>
            <p:nvSpPr>
              <p:cNvPr id="183" name="Google Shape;183;p23"/>
              <p:cNvSpPr txBox="1"/>
              <p:nvPr/>
            </p:nvSpPr>
            <p:spPr>
              <a:xfrm>
                <a:off x="-592967" y="1006477"/>
                <a:ext cx="6168900" cy="1693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-387350" lvl="0" marL="457200" rtl="1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הוקם בשנת 1956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  <a:p>
                <a:pPr indent="-387350" lvl="0" marL="457200" rtl="1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"השער הדרומי" של ישראל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  <a:p>
                <a:pPr indent="0" lvl="0" marL="457200" rtl="1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  <p:sp>
            <p:nvSpPr>
              <p:cNvPr id="184" name="Google Shape;184;p23"/>
              <p:cNvSpPr txBox="1"/>
              <p:nvPr/>
            </p:nvSpPr>
            <p:spPr>
              <a:xfrm>
                <a:off x="0" y="-28575"/>
                <a:ext cx="5158800" cy="71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1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אילת</a:t>
                </a:r>
                <a:endParaRPr b="1"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</p:grpSp>
        <p:pic>
          <p:nvPicPr>
            <p:cNvPr id="185" name="Google Shape;185;p23"/>
            <p:cNvPicPr preferRelativeResize="0"/>
            <p:nvPr/>
          </p:nvPicPr>
          <p:blipFill rotWithShape="1">
            <a:blip r:embed="rId5">
              <a:alphaModFix/>
            </a:blip>
            <a:srcRect b="21745" l="3338" r="25482" t="21387"/>
            <a:stretch/>
          </p:blipFill>
          <p:spPr>
            <a:xfrm>
              <a:off x="-41400" y="2807925"/>
              <a:ext cx="6032676" cy="36145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6" name="Google Shape;186;p23"/>
          <p:cNvGrpSpPr/>
          <p:nvPr/>
        </p:nvGrpSpPr>
        <p:grpSpPr>
          <a:xfrm>
            <a:off x="6185350" y="2819400"/>
            <a:ext cx="5965477" cy="5563950"/>
            <a:chOff x="6185350" y="2819400"/>
            <a:chExt cx="5965477" cy="5563950"/>
          </a:xfrm>
        </p:grpSpPr>
        <p:grpSp>
          <p:nvGrpSpPr>
            <p:cNvPr id="187" name="Google Shape;187;p23"/>
            <p:cNvGrpSpPr/>
            <p:nvPr/>
          </p:nvGrpSpPr>
          <p:grpSpPr>
            <a:xfrm>
              <a:off x="6888838" y="6779736"/>
              <a:ext cx="4547025" cy="1603614"/>
              <a:chOff x="-427539" y="-28575"/>
              <a:chExt cx="6062700" cy="2138152"/>
            </a:xfrm>
          </p:grpSpPr>
          <p:sp>
            <p:nvSpPr>
              <p:cNvPr id="188" name="Google Shape;188;p23"/>
              <p:cNvSpPr txBox="1"/>
              <p:nvPr/>
            </p:nvSpPr>
            <p:spPr>
              <a:xfrm>
                <a:off x="-427539" y="1006477"/>
                <a:ext cx="6062700" cy="110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-387350" lvl="0" marL="457200" rtl="1" algn="r">
                  <a:lnSpc>
                    <a:spcPct val="115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אשדוד הוותיק (1965)</a:t>
                </a:r>
                <a:endParaRPr sz="18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  <a:p>
                <a:pPr indent="-387350" lvl="0" marL="457200" rtl="1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C2C48"/>
                  </a:buClr>
                  <a:buSzPts val="2500"/>
                  <a:buFont typeface="Assistant"/>
                  <a:buChar char="●"/>
                </a:pPr>
                <a:r>
                  <a:rPr lang="en-US" sz="2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 הדרום (2022) - מופרט</a:t>
                </a:r>
                <a:endParaRPr sz="2500">
                  <a:solidFill>
                    <a:srgbClr val="0C2C48"/>
                  </a:solidFill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  <p:sp>
            <p:nvSpPr>
              <p:cNvPr id="189" name="Google Shape;189;p23"/>
              <p:cNvSpPr txBox="1"/>
              <p:nvPr/>
            </p:nvSpPr>
            <p:spPr>
              <a:xfrm>
                <a:off x="0" y="-28575"/>
                <a:ext cx="5158800" cy="71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marR="0" rtl="1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500">
                    <a:solidFill>
                      <a:srgbClr val="0C2C48"/>
                    </a:solidFill>
                    <a:latin typeface="Assistant"/>
                    <a:ea typeface="Assistant"/>
                    <a:cs typeface="Assistant"/>
                    <a:sym typeface="Assistant"/>
                  </a:rPr>
                  <a:t>נמלי אשדוד</a:t>
                </a:r>
                <a:endParaRPr b="1">
                  <a:latin typeface="Assistant"/>
                  <a:ea typeface="Assistant"/>
                  <a:cs typeface="Assistant"/>
                  <a:sym typeface="Assistant"/>
                </a:endParaRPr>
              </a:p>
            </p:txBody>
          </p:sp>
        </p:grpSp>
        <p:pic>
          <p:nvPicPr>
            <p:cNvPr id="190" name="Google Shape;190;p23"/>
            <p:cNvPicPr preferRelativeResize="0"/>
            <p:nvPr/>
          </p:nvPicPr>
          <p:blipFill rotWithShape="1">
            <a:blip r:embed="rId6">
              <a:alphaModFix/>
            </a:blip>
            <a:srcRect b="38764" l="25903" r="27774" t="26097"/>
            <a:stretch/>
          </p:blipFill>
          <p:spPr>
            <a:xfrm>
              <a:off x="6185350" y="2819400"/>
              <a:ext cx="5965477" cy="36145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7F9F8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/>
        </p:nvSpPr>
        <p:spPr>
          <a:xfrm>
            <a:off x="-50" y="1236625"/>
            <a:ext cx="18288000" cy="7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1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C2C48"/>
                </a:solidFill>
                <a:latin typeface="Assistant"/>
                <a:ea typeface="Assistant"/>
                <a:cs typeface="Assistant"/>
                <a:sym typeface="Assistant"/>
              </a:rPr>
              <a:t>השוואת מטענים שנפרקו ונטענו בנמלי ישראל בשנת 2023</a:t>
            </a:r>
            <a:endParaRPr sz="480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6" name="Google Shape;196;p24"/>
          <p:cNvPicPr preferRelativeResize="0"/>
          <p:nvPr/>
        </p:nvPicPr>
        <p:blipFill rotWithShape="1">
          <a:blip r:embed="rId3">
            <a:alphaModFix/>
          </a:blip>
          <a:srcRect b="0" l="0" r="0" t="6924"/>
          <a:stretch/>
        </p:blipFill>
        <p:spPr>
          <a:xfrm>
            <a:off x="289975" y="2189175"/>
            <a:ext cx="17707950" cy="688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4"/>
          <p:cNvSpPr txBox="1"/>
          <p:nvPr/>
        </p:nvSpPr>
        <p:spPr>
          <a:xfrm>
            <a:off x="24088" y="9854375"/>
            <a:ext cx="1828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41300" lvl="1" marL="914400" rtl="1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"/>
              <a:buChar char="○"/>
            </a:pPr>
            <a:r>
              <a:t/>
            </a:r>
            <a:endParaRPr sz="1900">
              <a:solidFill>
                <a:srgbClr val="0C2C48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