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9" roundtripDataSignature="AMtx7miEgEvxegFtDpAsf4pPma3bJ2p6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1C949FD-C889-430B-A14E-70CEFEFD7C51}">
  <a:tblStyle styleId="{51C949FD-C889-430B-A14E-70CEFEFD7C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1e303f15c2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31e303f15c2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1e303f15c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31e303f15c2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1e303f15c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31e303f15c2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e303f15c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31e303f15c2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e303f15c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1e303f15c2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1e303f15c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31e303f15c2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1e303f15c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31e303f15c2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1e303f15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g31e303f15c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1e303f15c2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31e303f15c2_3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1e303f15c2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31e303f15c2_2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1e303f15c2_2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31e303f15c2_2_1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1e303f15c2_2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31e303f15c2_2_1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1e303f15c2_3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31e303f15c2_3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1e303f15c2_2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31e303f15c2_2_1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1e303f15c2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31e303f15c2_2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1e303f15c2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31e303f15c2_2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1e303f15c2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g31e303f15c2_2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1e303f15c2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31e303f15c2_2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1e303f15c2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31e303f15c2_2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1e303f15c2_3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31e303f15c2_3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1e303f15c2_2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31e303f15c2_2_2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1e303f15c2_2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31e303f15c2_2_1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1e303f15c2_2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31e303f15c2_2_2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1e303f15c2_3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g31e303f15c2_3_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1e303f15c2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g31e303f15c2_2_1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1e303f15c2_2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g31e303f15c2_2_1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1e303f15c2_3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g31e303f15c2_3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1e303f15c2_3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g31e303f15c2_3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1e303f15c2_3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g31e303f15c2_3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1e303f15c2_2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31e303f15c2_2_1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שקופית כותרת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5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5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וטקסט אנכי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64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4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אנכית וטקסט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5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5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ותוכן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6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6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מקטע עליונה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57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7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שני תכנים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8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8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השוואה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5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5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5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59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9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כותרת בלבד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0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0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ריק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1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1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תוכן עם כיתוב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6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62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2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תמונה עם כיתוב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6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63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3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1" algn="l">
              <a:spcBef>
                <a:spcPts val="0"/>
              </a:spcBef>
              <a:buNone/>
              <a:defRPr/>
            </a:lvl1pPr>
            <a:lvl2pPr indent="0" lvl="1" marL="0" rtl="1" algn="l">
              <a:spcBef>
                <a:spcPts val="0"/>
              </a:spcBef>
              <a:buNone/>
              <a:defRPr/>
            </a:lvl2pPr>
            <a:lvl3pPr indent="0" lvl="2" marL="0" rtl="1" algn="l">
              <a:spcBef>
                <a:spcPts val="0"/>
              </a:spcBef>
              <a:buNone/>
              <a:defRPr/>
            </a:lvl3pPr>
            <a:lvl4pPr indent="0" lvl="3" marL="0" rtl="1" algn="l">
              <a:spcBef>
                <a:spcPts val="0"/>
              </a:spcBef>
              <a:buNone/>
              <a:defRPr/>
            </a:lvl4pPr>
            <a:lvl5pPr indent="0" lvl="4" marL="0" rtl="1" algn="l">
              <a:spcBef>
                <a:spcPts val="0"/>
              </a:spcBef>
              <a:buNone/>
              <a:defRPr/>
            </a:lvl5pPr>
            <a:lvl6pPr indent="0" lvl="5" marL="0" rtl="1" algn="l">
              <a:spcBef>
                <a:spcPts val="0"/>
              </a:spcBef>
              <a:buNone/>
              <a:defRPr/>
            </a:lvl6pPr>
            <a:lvl7pPr indent="0" lvl="6" marL="0" rtl="1" algn="l">
              <a:spcBef>
                <a:spcPts val="0"/>
              </a:spcBef>
              <a:buNone/>
              <a:defRPr/>
            </a:lvl7pPr>
            <a:lvl8pPr indent="0" lvl="7" marL="0" rtl="1" algn="l">
              <a:spcBef>
                <a:spcPts val="0"/>
              </a:spcBef>
              <a:buNone/>
              <a:defRPr/>
            </a:lvl8pPr>
            <a:lvl9pPr indent="0" lvl="8" marL="0" rtl="1" algn="l">
              <a:spcBef>
                <a:spcPts val="0"/>
              </a:spcBef>
              <a:buNone/>
              <a:defRPr/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4"/>
          <p:cNvSpPr txBox="1"/>
          <p:nvPr>
            <p:ph idx="10" type="dt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4"/>
          <p:cNvSpPr txBox="1"/>
          <p:nvPr>
            <p:ph idx="12" type="sldNum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1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1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26.xml"/><Relationship Id="rId4" Type="http://schemas.openxmlformats.org/officeDocument/2006/relationships/slide" Target="/ppt/slides/slide42.xml"/><Relationship Id="rId5" Type="http://schemas.openxmlformats.org/officeDocument/2006/relationships/slide" Target="/ppt/slides/slide45.xml"/><Relationship Id="rId6" Type="http://schemas.openxmlformats.org/officeDocument/2006/relationships/slide" Target="/ppt/slides/slide51.xml"/><Relationship Id="rId7" Type="http://schemas.openxmlformats.org/officeDocument/2006/relationships/slide" Target="/ppt/slides/slide59.xml"/><Relationship Id="rId8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hyperlink" Target="https://www.flickr.com/photos/timmeko/5147614068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jpg"/><Relationship Id="rId4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jp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jpg"/><Relationship Id="rId4" Type="http://schemas.openxmlformats.org/officeDocument/2006/relationships/image" Target="../media/image24.png"/><Relationship Id="rId5" Type="http://schemas.openxmlformats.org/officeDocument/2006/relationships/image" Target="../media/image28.png"/><Relationship Id="rId6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jpg"/><Relationship Id="rId4" Type="http://schemas.openxmlformats.org/officeDocument/2006/relationships/image" Target="../media/image2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jpg"/><Relationship Id="rId4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jpg"/><Relationship Id="rId4" Type="http://schemas.openxmlformats.org/officeDocument/2006/relationships/image" Target="../media/image2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4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0" y="712601"/>
            <a:ext cx="12192000" cy="1077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גיאוגרפיה – אדם וסביבה</a:t>
            </a:r>
            <a:br>
              <a:rPr b="1" i="0" lang="iw-I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iw-I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</a:t>
            </a:r>
            <a:r>
              <a:rPr b="1" i="0" lang="iw-IL" sz="4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מקורות האנרגיה בישראל</a:t>
            </a:r>
            <a:endParaRPr b="1" i="0" sz="24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0" y="2069486"/>
            <a:ext cx="12192000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</a:t>
            </a:r>
            <a:r>
              <a:rPr b="1" i="0" lang="iw-IL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כתיבה ועריכה: נדב שמגר | עדכון </a:t>
            </a:r>
            <a:r>
              <a:rPr b="1" lang="iw-IL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12/2024</a:t>
            </a:r>
            <a:endParaRPr b="1" i="0" sz="19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7630" y="0"/>
            <a:ext cx="54943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7400" y="2810799"/>
            <a:ext cx="3186024" cy="39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n standing inside steam train" id="151" name="Google Shape;1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/>
          <p:cNvSpPr txBox="1"/>
          <p:nvPr/>
        </p:nvSpPr>
        <p:spPr>
          <a:xfrm>
            <a:off x="624314" y="655956"/>
            <a:ext cx="4685511" cy="129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"אנרגיה"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בראי ההיסטוריה</a:t>
            </a:r>
            <a:endParaRPr/>
          </a:p>
        </p:txBody>
      </p:sp>
      <p:sp>
        <p:nvSpPr>
          <p:cNvPr id="153" name="Google Shape;153;p9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pic>
        <p:nvPicPr>
          <p:cNvPr id="154" name="Google Shape;15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314" y="2142909"/>
            <a:ext cx="4637162" cy="1498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0"/>
          <p:cNvSpPr txBox="1"/>
          <p:nvPr/>
        </p:nvSpPr>
        <p:spPr>
          <a:xfrm>
            <a:off x="624314" y="655956"/>
            <a:ext cx="4685511" cy="129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"אנרגיה"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בראי ההיסטוריה</a:t>
            </a:r>
            <a:endParaRPr/>
          </a:p>
        </p:txBody>
      </p:sp>
      <p:sp>
        <p:nvSpPr>
          <p:cNvPr id="161" name="Google Shape;161;p10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/>
          <p:nvPr/>
        </p:nvSpPr>
        <p:spPr>
          <a:xfrm>
            <a:off x="460350" y="0"/>
            <a:ext cx="48495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167" name="Google Shape;167;p11"/>
          <p:cNvSpPr txBox="1"/>
          <p:nvPr/>
        </p:nvSpPr>
        <p:spPr>
          <a:xfrm>
            <a:off x="460350" y="625375"/>
            <a:ext cx="4849500" cy="101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מושגי יסוד</a:t>
            </a:r>
            <a:endParaRPr/>
          </a:p>
        </p:txBody>
      </p:sp>
      <p:pic>
        <p:nvPicPr>
          <p:cNvPr id="168" name="Google Shape;16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2250" y="152400"/>
            <a:ext cx="6553201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e303f15c2_3_0"/>
          <p:cNvSpPr txBox="1"/>
          <p:nvPr/>
        </p:nvSpPr>
        <p:spPr>
          <a:xfrm>
            <a:off x="460350" y="0"/>
            <a:ext cx="48495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174" name="Google Shape;174;g31e303f15c2_3_0"/>
          <p:cNvSpPr txBox="1"/>
          <p:nvPr/>
        </p:nvSpPr>
        <p:spPr>
          <a:xfrm>
            <a:off x="460350" y="625375"/>
            <a:ext cx="4849500" cy="101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מהו משאב?</a:t>
            </a:r>
            <a:endParaRPr/>
          </a:p>
        </p:txBody>
      </p:sp>
      <p:sp>
        <p:nvSpPr>
          <p:cNvPr id="175" name="Google Shape;175;g31e303f15c2_3_0"/>
          <p:cNvSpPr txBox="1"/>
          <p:nvPr/>
        </p:nvSpPr>
        <p:spPr>
          <a:xfrm>
            <a:off x="460350" y="1804850"/>
            <a:ext cx="48495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הגדרה</a:t>
            </a:r>
            <a:endParaRPr/>
          </a:p>
        </p:txBody>
      </p:sp>
      <p:pic>
        <p:nvPicPr>
          <p:cNvPr id="176" name="Google Shape;176;g31e303f15c2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3525" y="3537575"/>
            <a:ext cx="3218475" cy="332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e303f15c2_0_42"/>
          <p:cNvSpPr txBox="1"/>
          <p:nvPr/>
        </p:nvSpPr>
        <p:spPr>
          <a:xfrm>
            <a:off x="460350" y="0"/>
            <a:ext cx="48495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182" name="Google Shape;182;g31e303f15c2_0_42"/>
          <p:cNvSpPr txBox="1"/>
          <p:nvPr/>
        </p:nvSpPr>
        <p:spPr>
          <a:xfrm>
            <a:off x="460350" y="625375"/>
            <a:ext cx="4849500" cy="101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מהו משאב?</a:t>
            </a:r>
            <a:endParaRPr/>
          </a:p>
        </p:txBody>
      </p:sp>
      <p:sp>
        <p:nvSpPr>
          <p:cNvPr id="183" name="Google Shape;183;g31e303f15c2_0_42"/>
          <p:cNvSpPr txBox="1"/>
          <p:nvPr/>
        </p:nvSpPr>
        <p:spPr>
          <a:xfrm>
            <a:off x="460350" y="1804850"/>
            <a:ext cx="48495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הגדרה</a:t>
            </a:r>
            <a:endParaRPr/>
          </a:p>
        </p:txBody>
      </p:sp>
      <p:pic>
        <p:nvPicPr>
          <p:cNvPr descr="http://th07.deviantart.net/fs15/PRE/i/2007/019/6/d/Hand_1_cut_out_by_Samphire_stock.png" id="184" name="Google Shape;184;g31e303f15c2_0_42"/>
          <p:cNvPicPr preferRelativeResize="0"/>
          <p:nvPr/>
        </p:nvPicPr>
        <p:blipFill rotWithShape="1">
          <a:blip r:embed="rId3">
            <a:alphaModFix/>
          </a:blip>
          <a:srcRect b="48825" l="0" r="0" t="0"/>
          <a:stretch/>
        </p:blipFill>
        <p:spPr>
          <a:xfrm>
            <a:off x="0" y="3714825"/>
            <a:ext cx="10497275" cy="31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31e303f15c2_0_42"/>
          <p:cNvSpPr txBox="1"/>
          <p:nvPr/>
        </p:nvSpPr>
        <p:spPr>
          <a:xfrm>
            <a:off x="3921775" y="2638800"/>
            <a:ext cx="6506700" cy="15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משאב הוא כינוי לכל אמצעי </a:t>
            </a:r>
            <a:br>
              <a:rPr b="1" lang="iw-IL" sz="4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4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העומד לרשותו של האדם</a:t>
            </a:r>
            <a:endParaRPr b="1" sz="4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31e303f15c2_0_42"/>
          <p:cNvSpPr txBox="1"/>
          <p:nvPr/>
        </p:nvSpPr>
        <p:spPr>
          <a:xfrm>
            <a:off x="794400" y="6262800"/>
            <a:ext cx="113976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iw-I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משאבים נחשבים גם כ"זרז פיתוח" (הפוטנציאל לפיתוח)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1e303f15c2_0_23"/>
          <p:cNvSpPr txBox="1"/>
          <p:nvPr/>
        </p:nvSpPr>
        <p:spPr>
          <a:xfrm>
            <a:off x="460350" y="0"/>
            <a:ext cx="48495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192" name="Google Shape;192;g31e303f15c2_0_23"/>
          <p:cNvSpPr txBox="1"/>
          <p:nvPr/>
        </p:nvSpPr>
        <p:spPr>
          <a:xfrm>
            <a:off x="460350" y="625375"/>
            <a:ext cx="4849500" cy="101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</a:t>
            </a:r>
            <a:endParaRPr/>
          </a:p>
        </p:txBody>
      </p:sp>
      <p:pic>
        <p:nvPicPr>
          <p:cNvPr id="193" name="Google Shape;193;g31e303f15c2_0_23"/>
          <p:cNvPicPr preferRelativeResize="0"/>
          <p:nvPr/>
        </p:nvPicPr>
        <p:blipFill rotWithShape="1">
          <a:blip r:embed="rId3">
            <a:alphaModFix/>
          </a:blip>
          <a:srcRect b="0" l="0" r="0" t="16915"/>
          <a:stretch/>
        </p:blipFill>
        <p:spPr>
          <a:xfrm>
            <a:off x="6659239" y="0"/>
            <a:ext cx="4243961" cy="68579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4" name="Google Shape;194;g31e303f15c2_0_23"/>
          <p:cNvSpPr txBox="1"/>
          <p:nvPr/>
        </p:nvSpPr>
        <p:spPr>
          <a:xfrm>
            <a:off x="858150" y="1998300"/>
            <a:ext cx="3972000" cy="18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באופן כללי, 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משאבי האנריגה נכללים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במשאבי הטבע</a:t>
            </a:r>
            <a:endParaRPr b="1" sz="2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e303f15c2_0_9"/>
          <p:cNvSpPr txBox="1"/>
          <p:nvPr/>
        </p:nvSpPr>
        <p:spPr>
          <a:xfrm>
            <a:off x="460350" y="0"/>
            <a:ext cx="48495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200" name="Google Shape;200;g31e303f15c2_0_9"/>
          <p:cNvSpPr txBox="1"/>
          <p:nvPr/>
        </p:nvSpPr>
        <p:spPr>
          <a:xfrm>
            <a:off x="460350" y="625375"/>
            <a:ext cx="4849500" cy="101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ניצול יתר</a:t>
            </a:r>
            <a:endParaRPr/>
          </a:p>
        </p:txBody>
      </p:sp>
      <p:sp>
        <p:nvSpPr>
          <p:cNvPr id="201" name="Google Shape;201;g31e303f15c2_0_9"/>
          <p:cNvSpPr txBox="1"/>
          <p:nvPr/>
        </p:nvSpPr>
        <p:spPr>
          <a:xfrm>
            <a:off x="460350" y="1804850"/>
            <a:ext cx="48495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הגדרה ודוגמאות?</a:t>
            </a:r>
            <a:endParaRPr/>
          </a:p>
        </p:txBody>
      </p:sp>
      <p:pic>
        <p:nvPicPr>
          <p:cNvPr id="202" name="Google Shape;202;g31e303f15c2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3525" y="3537575"/>
            <a:ext cx="3218475" cy="332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1e303f15c2_0_29"/>
          <p:cNvSpPr txBox="1"/>
          <p:nvPr/>
        </p:nvSpPr>
        <p:spPr>
          <a:xfrm>
            <a:off x="460350" y="0"/>
            <a:ext cx="48495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208" name="Google Shape;208;g31e303f15c2_0_29"/>
          <p:cNvSpPr txBox="1"/>
          <p:nvPr/>
        </p:nvSpPr>
        <p:spPr>
          <a:xfrm>
            <a:off x="460350" y="625375"/>
            <a:ext cx="4849500" cy="101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ניצול יתר</a:t>
            </a:r>
            <a:endParaRPr/>
          </a:p>
        </p:txBody>
      </p:sp>
      <p:pic>
        <p:nvPicPr>
          <p:cNvPr id="209" name="Google Shape;209;g31e303f15c2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4275" y="0"/>
            <a:ext cx="4572000" cy="6858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0" name="Google Shape;210;g31e303f15c2_0_29"/>
          <p:cNvSpPr txBox="1"/>
          <p:nvPr/>
        </p:nvSpPr>
        <p:spPr>
          <a:xfrm>
            <a:off x="460350" y="1804850"/>
            <a:ext cx="48495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הגדרה ודוגמאות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e303f15c2_0_15"/>
          <p:cNvSpPr txBox="1"/>
          <p:nvPr/>
        </p:nvSpPr>
        <p:spPr>
          <a:xfrm>
            <a:off x="460350" y="0"/>
            <a:ext cx="48495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216" name="Google Shape;216;g31e303f15c2_0_15"/>
          <p:cNvSpPr txBox="1"/>
          <p:nvPr/>
        </p:nvSpPr>
        <p:spPr>
          <a:xfrm>
            <a:off x="460350" y="625375"/>
            <a:ext cx="4849500" cy="8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אנרגיות מתחדשות</a:t>
            </a:r>
            <a:endParaRPr sz="100"/>
          </a:p>
        </p:txBody>
      </p:sp>
      <p:sp>
        <p:nvSpPr>
          <p:cNvPr id="217" name="Google Shape;217;g31e303f15c2_0_15"/>
          <p:cNvSpPr txBox="1"/>
          <p:nvPr/>
        </p:nvSpPr>
        <p:spPr>
          <a:xfrm>
            <a:off x="460350" y="1680950"/>
            <a:ext cx="48495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הגדרה ודוגמאות?</a:t>
            </a:r>
            <a:endParaRPr/>
          </a:p>
        </p:txBody>
      </p:sp>
      <p:pic>
        <p:nvPicPr>
          <p:cNvPr id="218" name="Google Shape;218;g31e303f15c2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3525" y="3537575"/>
            <a:ext cx="3218475" cy="332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e303f15c2_0_35"/>
          <p:cNvSpPr txBox="1"/>
          <p:nvPr/>
        </p:nvSpPr>
        <p:spPr>
          <a:xfrm>
            <a:off x="460350" y="0"/>
            <a:ext cx="48495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224" name="Google Shape;224;g31e303f15c2_0_35"/>
          <p:cNvSpPr txBox="1"/>
          <p:nvPr/>
        </p:nvSpPr>
        <p:spPr>
          <a:xfrm>
            <a:off x="460350" y="625374"/>
            <a:ext cx="4767600" cy="89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אנרגיות מתחדשות</a:t>
            </a:r>
            <a:endParaRPr sz="100"/>
          </a:p>
        </p:txBody>
      </p:sp>
      <p:pic>
        <p:nvPicPr>
          <p:cNvPr id="225" name="Google Shape;225;g31e303f15c2_0_35"/>
          <p:cNvPicPr preferRelativeResize="0"/>
          <p:nvPr/>
        </p:nvPicPr>
        <p:blipFill rotWithShape="1">
          <a:blip r:embed="rId3">
            <a:alphaModFix/>
          </a:blip>
          <a:srcRect b="53227" l="0" r="0" t="0"/>
          <a:stretch/>
        </p:blipFill>
        <p:spPr>
          <a:xfrm>
            <a:off x="5777838" y="1680950"/>
            <a:ext cx="6022885" cy="5008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6" name="Google Shape;226;g31e303f15c2_0_35"/>
          <p:cNvPicPr preferRelativeResize="0"/>
          <p:nvPr/>
        </p:nvPicPr>
        <p:blipFill rotWithShape="1">
          <a:blip r:embed="rId3">
            <a:alphaModFix/>
          </a:blip>
          <a:srcRect b="0" l="0" r="0" t="45954"/>
          <a:stretch/>
        </p:blipFill>
        <p:spPr>
          <a:xfrm>
            <a:off x="460338" y="1680950"/>
            <a:ext cx="5212474" cy="5008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1e303f15c2_0_0"/>
          <p:cNvSpPr txBox="1"/>
          <p:nvPr/>
        </p:nvSpPr>
        <p:spPr>
          <a:xfrm>
            <a:off x="0" y="712601"/>
            <a:ext cx="12192000" cy="107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גיאוגרפיה – אדם וסביבה</a:t>
            </a:r>
            <a:br>
              <a:rPr b="1" i="0" lang="iw-I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iw-I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</a:t>
            </a:r>
            <a:r>
              <a:rPr b="1" i="0" lang="iw-IL" sz="4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 b="1" i="0" sz="24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g31e303f15c2_0_0"/>
          <p:cNvSpPr txBox="1"/>
          <p:nvPr/>
        </p:nvSpPr>
        <p:spPr>
          <a:xfrm>
            <a:off x="0" y="2069486"/>
            <a:ext cx="121920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</a:t>
            </a:r>
            <a:r>
              <a:rPr b="1" i="0" lang="iw-IL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נדב שמגר עדכון 202</a:t>
            </a:r>
            <a:r>
              <a:rPr b="1" lang="iw-IL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1" i="0" sz="19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31e303f15c2_0_0"/>
          <p:cNvSpPr txBox="1"/>
          <p:nvPr/>
        </p:nvSpPr>
        <p:spPr>
          <a:xfrm>
            <a:off x="766875" y="2850400"/>
            <a:ext cx="10637400" cy="3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תוכן עניינים: 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iw-IL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action="ppaction://hlinkshowjump?jump=nextslide"/>
              </a:rPr>
              <a:t>מושגי יסוד (כולל אנרגיה בראי ההיסטוריה)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iw-IL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3"/>
              </a:rPr>
              <a:t>מקורות האנרגיה בישראל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iw-IL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4"/>
              </a:rPr>
              <a:t>שינויים בצריכת האנרגיה בישראל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iw-IL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5"/>
              </a:rPr>
              <a:t>גורמים לעלייה בצריכת האנרגיה בישראל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iw-IL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6"/>
              </a:rPr>
              <a:t>איכות הסביבה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iw-IL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7"/>
              </a:rPr>
              <a:t>סוגיות נוספות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g31e303f15c2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28054" y="0"/>
            <a:ext cx="2326145" cy="285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232" name="Google Shape;232;p19"/>
          <p:cNvSpPr/>
          <p:nvPr/>
        </p:nvSpPr>
        <p:spPr>
          <a:xfrm>
            <a:off x="8487365" y="1418373"/>
            <a:ext cx="3153600" cy="2946000"/>
          </a:xfrm>
          <a:prstGeom prst="ellipse">
            <a:avLst/>
          </a:prstGeom>
          <a:solidFill>
            <a:srgbClr val="FF000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 מתכלה</a:t>
            </a:r>
            <a:endParaRPr/>
          </a:p>
        </p:txBody>
      </p:sp>
      <p:sp>
        <p:nvSpPr>
          <p:cNvPr id="233" name="Google Shape;233;p19"/>
          <p:cNvSpPr/>
          <p:nvPr/>
        </p:nvSpPr>
        <p:spPr>
          <a:xfrm>
            <a:off x="578067" y="1418373"/>
            <a:ext cx="3153600" cy="2946000"/>
          </a:xfrm>
          <a:prstGeom prst="ellipse">
            <a:avLst/>
          </a:prstGeom>
          <a:solidFill>
            <a:srgbClr val="00B05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 מתחדש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239" name="Google Shape;239;p20"/>
          <p:cNvSpPr/>
          <p:nvPr/>
        </p:nvSpPr>
        <p:spPr>
          <a:xfrm>
            <a:off x="8487365" y="1418373"/>
            <a:ext cx="3153600" cy="2946000"/>
          </a:xfrm>
          <a:prstGeom prst="ellipse">
            <a:avLst/>
          </a:prstGeom>
          <a:solidFill>
            <a:srgbClr val="FF000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 מתכלה</a:t>
            </a:r>
            <a:endParaRPr/>
          </a:p>
        </p:txBody>
      </p:sp>
      <p:sp>
        <p:nvSpPr>
          <p:cNvPr id="240" name="Google Shape;240;p20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מתכלים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246" name="Google Shape;246;p21"/>
          <p:cNvSpPr/>
          <p:nvPr/>
        </p:nvSpPr>
        <p:spPr>
          <a:xfrm>
            <a:off x="8487365" y="1418373"/>
            <a:ext cx="3153600" cy="2946000"/>
          </a:xfrm>
          <a:prstGeom prst="ellipse">
            <a:avLst/>
          </a:prstGeom>
          <a:solidFill>
            <a:srgbClr val="FF000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 מתכלה</a:t>
            </a:r>
            <a:endParaRPr/>
          </a:p>
        </p:txBody>
      </p:sp>
      <p:sp>
        <p:nvSpPr>
          <p:cNvPr id="247" name="Google Shape;247;p21"/>
          <p:cNvSpPr txBox="1"/>
          <p:nvPr/>
        </p:nvSpPr>
        <p:spPr>
          <a:xfrm>
            <a:off x="8487365" y="4445876"/>
            <a:ext cx="32373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קצב היווצרותו 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קטן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מקצב ניצולו</a:t>
            </a:r>
            <a:endParaRPr/>
          </a:p>
        </p:txBody>
      </p:sp>
      <p:sp>
        <p:nvSpPr>
          <p:cNvPr id="248" name="Google Shape;248;p21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מתכלים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2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254" name="Google Shape;254;p22"/>
          <p:cNvSpPr/>
          <p:nvPr/>
        </p:nvSpPr>
        <p:spPr>
          <a:xfrm>
            <a:off x="8487365" y="1418373"/>
            <a:ext cx="3153600" cy="2946000"/>
          </a:xfrm>
          <a:prstGeom prst="ellipse">
            <a:avLst/>
          </a:prstGeom>
          <a:solidFill>
            <a:srgbClr val="FF000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 מתכלה</a:t>
            </a:r>
            <a:endParaRPr/>
          </a:p>
        </p:txBody>
      </p:sp>
      <p:sp>
        <p:nvSpPr>
          <p:cNvPr id="255" name="Google Shape;255;p22"/>
          <p:cNvSpPr txBox="1"/>
          <p:nvPr/>
        </p:nvSpPr>
        <p:spPr>
          <a:xfrm>
            <a:off x="8487365" y="4445876"/>
            <a:ext cx="32373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קצב היווצרותו 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קטן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מקצב ניצולו</a:t>
            </a:r>
            <a:endParaRPr/>
          </a:p>
        </p:txBody>
      </p:sp>
      <p:sp>
        <p:nvSpPr>
          <p:cNvPr id="256" name="Google Shape;256;p22"/>
          <p:cNvSpPr txBox="1"/>
          <p:nvPr/>
        </p:nvSpPr>
        <p:spPr>
          <a:xfrm>
            <a:off x="8242212" y="189186"/>
            <a:ext cx="3398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דלקים פוסיליים</a:t>
            </a:r>
            <a:br>
              <a:rPr b="1" lang="iw-I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(דלק מאובנים)</a:t>
            </a:r>
            <a:endParaRPr/>
          </a:p>
        </p:txBody>
      </p:sp>
      <p:sp>
        <p:nvSpPr>
          <p:cNvPr id="257" name="Google Shape;257;p22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מתכלים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263" name="Google Shape;263;p23"/>
          <p:cNvSpPr/>
          <p:nvPr/>
        </p:nvSpPr>
        <p:spPr>
          <a:xfrm>
            <a:off x="8487365" y="1418373"/>
            <a:ext cx="3153629" cy="2946050"/>
          </a:xfrm>
          <a:prstGeom prst="ellipse">
            <a:avLst/>
          </a:prstGeom>
          <a:solidFill>
            <a:srgbClr val="FF000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 מתכלה</a:t>
            </a:r>
            <a:endParaRPr/>
          </a:p>
        </p:txBody>
      </p:sp>
      <p:sp>
        <p:nvSpPr>
          <p:cNvPr id="264" name="Google Shape;264;p23"/>
          <p:cNvSpPr txBox="1"/>
          <p:nvPr/>
        </p:nvSpPr>
        <p:spPr>
          <a:xfrm>
            <a:off x="8487365" y="4445876"/>
            <a:ext cx="3237187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קצב היווצרותו 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קטן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מקצב ניצולו</a:t>
            </a:r>
            <a:endParaRPr/>
          </a:p>
        </p:txBody>
      </p:sp>
      <p:sp>
        <p:nvSpPr>
          <p:cNvPr id="265" name="Google Shape;265;p23"/>
          <p:cNvSpPr txBox="1"/>
          <p:nvPr/>
        </p:nvSpPr>
        <p:spPr>
          <a:xfrm>
            <a:off x="8242212" y="189186"/>
            <a:ext cx="339878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דלקים פוסיליים</a:t>
            </a:r>
            <a:br>
              <a:rPr b="1" lang="iw-I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(דלק מאובנים)</a:t>
            </a:r>
            <a:endParaRPr/>
          </a:p>
        </p:txBody>
      </p:sp>
      <p:pic>
        <p:nvPicPr>
          <p:cNvPr id="266" name="Google Shape;26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325" y="614080"/>
            <a:ext cx="7291350" cy="498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3"/>
          <p:cNvSpPr txBox="1"/>
          <p:nvPr/>
        </p:nvSpPr>
        <p:spPr>
          <a:xfrm>
            <a:off x="3090550" y="5530375"/>
            <a:ext cx="46854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מקור התמונה: </a:t>
            </a:r>
            <a:r>
              <a:rPr lang="iw-IL" sz="1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אתר פליקר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3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מתכלים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274" name="Google Shape;274;p24"/>
          <p:cNvSpPr/>
          <p:nvPr/>
        </p:nvSpPr>
        <p:spPr>
          <a:xfrm>
            <a:off x="8487365" y="1418373"/>
            <a:ext cx="3153629" cy="2946050"/>
          </a:xfrm>
          <a:prstGeom prst="ellipse">
            <a:avLst/>
          </a:prstGeom>
          <a:solidFill>
            <a:srgbClr val="FF000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 מתכלה</a:t>
            </a:r>
            <a:endParaRPr/>
          </a:p>
        </p:txBody>
      </p:sp>
      <p:sp>
        <p:nvSpPr>
          <p:cNvPr id="275" name="Google Shape;275;p24"/>
          <p:cNvSpPr/>
          <p:nvPr/>
        </p:nvSpPr>
        <p:spPr>
          <a:xfrm>
            <a:off x="578067" y="1418373"/>
            <a:ext cx="3153629" cy="2946050"/>
          </a:xfrm>
          <a:prstGeom prst="ellipse">
            <a:avLst/>
          </a:prstGeom>
          <a:solidFill>
            <a:srgbClr val="00B05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 מתחדש</a:t>
            </a:r>
            <a:endParaRPr/>
          </a:p>
        </p:txBody>
      </p:sp>
      <p:sp>
        <p:nvSpPr>
          <p:cNvPr id="276" name="Google Shape;276;p24"/>
          <p:cNvSpPr txBox="1"/>
          <p:nvPr/>
        </p:nvSpPr>
        <p:spPr>
          <a:xfrm>
            <a:off x="8487365" y="4445876"/>
            <a:ext cx="3237187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קצב היווצרותו 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קטן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מקצב ניצולו</a:t>
            </a:r>
            <a:endParaRPr/>
          </a:p>
        </p:txBody>
      </p:sp>
      <p:sp>
        <p:nvSpPr>
          <p:cNvPr id="277" name="Google Shape;277;p24"/>
          <p:cNvSpPr txBox="1"/>
          <p:nvPr/>
        </p:nvSpPr>
        <p:spPr>
          <a:xfrm>
            <a:off x="536289" y="4445876"/>
            <a:ext cx="3237187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קצב היווצרותו 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גדול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מקצב ניצולו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1e303f15c2_3_29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283" name="Google Shape;283;g31e303f15c2_3_29"/>
          <p:cNvSpPr/>
          <p:nvPr/>
        </p:nvSpPr>
        <p:spPr>
          <a:xfrm>
            <a:off x="8487365" y="1418373"/>
            <a:ext cx="3153600" cy="2946000"/>
          </a:xfrm>
          <a:prstGeom prst="ellipse">
            <a:avLst/>
          </a:prstGeom>
          <a:solidFill>
            <a:srgbClr val="FF000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 מתכלה</a:t>
            </a:r>
            <a:endParaRPr/>
          </a:p>
        </p:txBody>
      </p:sp>
      <p:sp>
        <p:nvSpPr>
          <p:cNvPr id="284" name="Google Shape;284;g31e303f15c2_3_29"/>
          <p:cNvSpPr txBox="1"/>
          <p:nvPr/>
        </p:nvSpPr>
        <p:spPr>
          <a:xfrm>
            <a:off x="945525" y="1418375"/>
            <a:ext cx="7174200" cy="46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נתוני 2023</a:t>
            </a:r>
            <a:br>
              <a:rPr b="1" lang="iw-IL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במדינת ישראל</a:t>
            </a:r>
            <a:endParaRPr b="1"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31e303f15c2_3_29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מתכלים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5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292" name="Google Shape;292;p25"/>
          <p:cNvSpPr/>
          <p:nvPr/>
        </p:nvSpPr>
        <p:spPr>
          <a:xfrm>
            <a:off x="5202621" y="340535"/>
            <a:ext cx="6589986" cy="6287288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 ממשאבים </a:t>
            </a:r>
            <a:br>
              <a:rPr b="1" lang="iw-IL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מתכלים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87.5%</a:t>
            </a:r>
            <a:endParaRPr/>
          </a:p>
        </p:txBody>
      </p:sp>
      <p:sp>
        <p:nvSpPr>
          <p:cNvPr id="293" name="Google Shape;293;p25"/>
          <p:cNvSpPr/>
          <p:nvPr/>
        </p:nvSpPr>
        <p:spPr>
          <a:xfrm>
            <a:off x="4604583" y="4861034"/>
            <a:ext cx="1941260" cy="1766789"/>
          </a:xfrm>
          <a:prstGeom prst="ellipse">
            <a:avLst/>
          </a:prstGeom>
          <a:solidFill>
            <a:srgbClr val="00B05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 ממשאבים </a:t>
            </a:r>
            <a:br>
              <a:rPr b="1"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מתחדשים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12.5%</a:t>
            </a:r>
            <a:endParaRPr/>
          </a:p>
        </p:txBody>
      </p:sp>
      <p:sp>
        <p:nvSpPr>
          <p:cNvPr id="294" name="Google Shape;294;p25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מתכלים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y Industrial Machine during Golden Hour" id="299" name="Google Shape;29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8"/>
          <p:cNvSpPr/>
          <p:nvPr/>
        </p:nvSpPr>
        <p:spPr>
          <a:xfrm>
            <a:off x="305851" y="818753"/>
            <a:ext cx="4051737" cy="4137925"/>
          </a:xfrm>
          <a:prstGeom prst="ellipse">
            <a:avLst/>
          </a:prstGeom>
          <a:solidFill>
            <a:srgbClr val="0C0C0C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מתוכם,</a:t>
            </a:r>
            <a:br>
              <a:rPr b="1" lang="iw-IL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נפט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44%</a:t>
            </a:r>
            <a:endParaRPr/>
          </a:p>
        </p:txBody>
      </p:sp>
      <p:sp>
        <p:nvSpPr>
          <p:cNvPr id="301" name="Google Shape;301;p28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pic>
        <p:nvPicPr>
          <p:cNvPr id="302" name="Google Shape;30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851" y="4887310"/>
            <a:ext cx="1286423" cy="171351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8"/>
          <p:cNvSpPr/>
          <p:nvPr/>
        </p:nvSpPr>
        <p:spPr>
          <a:xfrm>
            <a:off x="9947550" y="211675"/>
            <a:ext cx="2034000" cy="1979100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</a:t>
            </a:r>
            <a:b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ממשאבים </a:t>
            </a:r>
            <a:b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מתכלים</a:t>
            </a:r>
            <a:endParaRPr sz="2600"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87.5%</a:t>
            </a:r>
            <a:endParaRPr sz="2600"/>
          </a:p>
        </p:txBody>
      </p:sp>
      <p:sp>
        <p:nvSpPr>
          <p:cNvPr id="304" name="Google Shape;304;p28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מתכלים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y Industrial Machine during Golden Hour" id="309" name="Google Shape;30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9"/>
          <p:cNvSpPr/>
          <p:nvPr/>
        </p:nvSpPr>
        <p:spPr>
          <a:xfrm>
            <a:off x="5480094" y="0"/>
            <a:ext cx="6087592" cy="68580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9"/>
          <p:cNvSpPr/>
          <p:nvPr/>
        </p:nvSpPr>
        <p:spPr>
          <a:xfrm>
            <a:off x="305851" y="818753"/>
            <a:ext cx="4051737" cy="4137925"/>
          </a:xfrm>
          <a:prstGeom prst="ellipse">
            <a:avLst/>
          </a:prstGeom>
          <a:solidFill>
            <a:srgbClr val="0C0C0C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מתוכם,</a:t>
            </a:r>
            <a:br>
              <a:rPr b="1" lang="iw-IL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נפט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44%</a:t>
            </a:r>
            <a:endParaRPr/>
          </a:p>
        </p:txBody>
      </p:sp>
      <p:sp>
        <p:nvSpPr>
          <p:cNvPr id="312" name="Google Shape;312;p29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pic>
        <p:nvPicPr>
          <p:cNvPr id="313" name="Google Shape;31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9998" y="652821"/>
            <a:ext cx="5510442" cy="5760917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9"/>
          <p:cNvSpPr/>
          <p:nvPr/>
        </p:nvSpPr>
        <p:spPr>
          <a:xfrm>
            <a:off x="9947550" y="211675"/>
            <a:ext cx="2034000" cy="1979100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</a:t>
            </a:r>
            <a:b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ממשאבים </a:t>
            </a:r>
            <a:b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מתכלים</a:t>
            </a:r>
            <a:endParaRPr sz="2600"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87.5%</a:t>
            </a:r>
            <a:endParaRPr sz="2600"/>
          </a:p>
        </p:txBody>
      </p:sp>
      <p:sp>
        <p:nvSpPr>
          <p:cNvPr id="315" name="Google Shape;315;p29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מתכלים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460354" y="0"/>
            <a:ext cx="476749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460354" y="625366"/>
            <a:ext cx="4767491" cy="101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מהי </a:t>
            </a:r>
            <a:r>
              <a:rPr b="1" i="0" lang="iw-IL" sz="6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אנרגיה?</a:t>
            </a:r>
            <a:endParaRPr/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354" y="4206605"/>
            <a:ext cx="3614836" cy="258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3525" y="3537575"/>
            <a:ext cx="3218475" cy="332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מכה לחברת החשמל: חויבה למכור עודפי גז למתחרותיה" id="320" name="Google Shape;32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1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322" name="Google Shape;322;p31"/>
          <p:cNvSpPr/>
          <p:nvPr/>
        </p:nvSpPr>
        <p:spPr>
          <a:xfrm>
            <a:off x="3190151" y="2799433"/>
            <a:ext cx="3153629" cy="2946050"/>
          </a:xfrm>
          <a:prstGeom prst="ellipse">
            <a:avLst/>
          </a:prstGeom>
          <a:solidFill>
            <a:srgbClr val="0070C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מתוכם,</a:t>
            </a:r>
            <a:b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גז טבעי</a:t>
            </a:r>
            <a:b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72.0%</a:t>
            </a:r>
            <a:endParaRPr b="1"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1"/>
          <p:cNvSpPr/>
          <p:nvPr/>
        </p:nvSpPr>
        <p:spPr>
          <a:xfrm>
            <a:off x="9947550" y="211675"/>
            <a:ext cx="2034000" cy="1979100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</a:t>
            </a:r>
            <a:b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ממשאבים </a:t>
            </a:r>
            <a:b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מתכלים</a:t>
            </a:r>
            <a:endParaRPr sz="2600"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87.5%</a:t>
            </a:r>
            <a:endParaRPr sz="2600"/>
          </a:p>
        </p:txBody>
      </p:sp>
      <p:sp>
        <p:nvSpPr>
          <p:cNvPr id="324" name="Google Shape;324;p31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מתכלים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מכה לחברת החשמל: חויבה למכור עודפי גז למתחרותיה" id="329" name="Google Shape;32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2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pic>
        <p:nvPicPr>
          <p:cNvPr id="331" name="Google Shape;33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3257" y="343958"/>
            <a:ext cx="4031417" cy="30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4357" y="780509"/>
            <a:ext cx="4685467" cy="30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13257" y="3707340"/>
            <a:ext cx="4025900" cy="2743023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2"/>
          <p:cNvSpPr/>
          <p:nvPr/>
        </p:nvSpPr>
        <p:spPr>
          <a:xfrm>
            <a:off x="3190151" y="2799433"/>
            <a:ext cx="3153629" cy="2946050"/>
          </a:xfrm>
          <a:prstGeom prst="ellipse">
            <a:avLst/>
          </a:prstGeom>
          <a:solidFill>
            <a:srgbClr val="0070C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מתוכם,</a:t>
            </a:r>
            <a:b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גז טבעי</a:t>
            </a:r>
            <a:b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72.0%</a:t>
            </a:r>
            <a:endParaRPr/>
          </a:p>
        </p:txBody>
      </p:sp>
      <p:sp>
        <p:nvSpPr>
          <p:cNvPr id="335" name="Google Shape;335;p32"/>
          <p:cNvSpPr/>
          <p:nvPr/>
        </p:nvSpPr>
        <p:spPr>
          <a:xfrm>
            <a:off x="9947550" y="211675"/>
            <a:ext cx="2034000" cy="1979100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</a:t>
            </a:r>
            <a:b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ממשאבים </a:t>
            </a:r>
            <a:b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מתכלים</a:t>
            </a:r>
            <a:endParaRPr sz="2600"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87.5%</a:t>
            </a:r>
            <a:endParaRPr sz="2600"/>
          </a:p>
        </p:txBody>
      </p:sp>
      <p:sp>
        <p:nvSpPr>
          <p:cNvPr id="336" name="Google Shape;336;p32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מתכלים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graphy of excavators at mining area" id="341" name="Google Shape;34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343" name="Google Shape;343;p33"/>
          <p:cNvSpPr/>
          <p:nvPr/>
        </p:nvSpPr>
        <p:spPr>
          <a:xfrm>
            <a:off x="1761534" y="4335521"/>
            <a:ext cx="1941260" cy="1766789"/>
          </a:xfrm>
          <a:prstGeom prst="ellipse">
            <a:avLst/>
          </a:prstGeom>
          <a:solidFill>
            <a:srgbClr val="7F7F7F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מתוכם,</a:t>
            </a:r>
            <a:b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פחם</a:t>
            </a:r>
            <a:b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25.0%</a:t>
            </a:r>
            <a:endParaRPr/>
          </a:p>
        </p:txBody>
      </p:sp>
      <p:pic>
        <p:nvPicPr>
          <p:cNvPr descr="black stone on white surface" id="344" name="Google Shape;344;p33"/>
          <p:cNvPicPr preferRelativeResize="0"/>
          <p:nvPr/>
        </p:nvPicPr>
        <p:blipFill rotWithShape="1">
          <a:blip r:embed="rId4">
            <a:alphaModFix/>
          </a:blip>
          <a:srcRect b="25884" l="18030" r="18110" t="23908"/>
          <a:stretch/>
        </p:blipFill>
        <p:spPr>
          <a:xfrm>
            <a:off x="634825" y="605397"/>
            <a:ext cx="4685511" cy="295414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3"/>
          <p:cNvSpPr/>
          <p:nvPr/>
        </p:nvSpPr>
        <p:spPr>
          <a:xfrm>
            <a:off x="9947550" y="211675"/>
            <a:ext cx="2034000" cy="1979100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</a:t>
            </a:r>
            <a:b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ממשאבים </a:t>
            </a:r>
            <a:b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מתכלים</a:t>
            </a:r>
            <a:endParaRPr sz="2600"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87.5%</a:t>
            </a:r>
            <a:endParaRPr sz="2600"/>
          </a:p>
        </p:txBody>
      </p:sp>
      <p:sp>
        <p:nvSpPr>
          <p:cNvPr id="346" name="Google Shape;346;p33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מתכלים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/>
          <p:nvPr/>
        </p:nvSpPr>
        <p:spPr>
          <a:xfrm>
            <a:off x="5202621" y="340535"/>
            <a:ext cx="6589986" cy="6287288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 ממשאבים </a:t>
            </a:r>
            <a:br>
              <a:rPr b="1" lang="iw-IL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מתכלים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87.5%</a:t>
            </a:r>
            <a:endParaRPr/>
          </a:p>
        </p:txBody>
      </p:sp>
      <p:sp>
        <p:nvSpPr>
          <p:cNvPr id="352" name="Google Shape;352;p35"/>
          <p:cNvSpPr/>
          <p:nvPr/>
        </p:nvSpPr>
        <p:spPr>
          <a:xfrm>
            <a:off x="1012150" y="1064675"/>
            <a:ext cx="1177800" cy="1191900"/>
          </a:xfrm>
          <a:prstGeom prst="ellipse">
            <a:avLst/>
          </a:prstGeom>
          <a:solidFill>
            <a:srgbClr val="0C0C0C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נפט</a:t>
            </a:r>
            <a:endParaRPr sz="2600"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iw-I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600"/>
          </a:p>
        </p:txBody>
      </p:sp>
      <p:sp>
        <p:nvSpPr>
          <p:cNvPr id="353" name="Google Shape;353;p35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354" name="Google Shape;354;p35"/>
          <p:cNvSpPr/>
          <p:nvPr/>
        </p:nvSpPr>
        <p:spPr>
          <a:xfrm>
            <a:off x="1550275" y="1064675"/>
            <a:ext cx="4384200" cy="4338300"/>
          </a:xfrm>
          <a:prstGeom prst="ellipse">
            <a:avLst/>
          </a:prstGeom>
          <a:solidFill>
            <a:srgbClr val="0070C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8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גז טבעי</a:t>
            </a:r>
            <a:br>
              <a:rPr b="1" lang="iw-IL" sz="8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8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72%</a:t>
            </a:r>
            <a:endParaRPr sz="8200"/>
          </a:p>
        </p:txBody>
      </p:sp>
      <p:sp>
        <p:nvSpPr>
          <p:cNvPr id="355" name="Google Shape;355;p35"/>
          <p:cNvSpPr/>
          <p:nvPr/>
        </p:nvSpPr>
        <p:spPr>
          <a:xfrm>
            <a:off x="1550284" y="4682396"/>
            <a:ext cx="1941300" cy="1766700"/>
          </a:xfrm>
          <a:prstGeom prst="ellipse">
            <a:avLst/>
          </a:prstGeom>
          <a:solidFill>
            <a:srgbClr val="7F7F7F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פחם</a:t>
            </a:r>
            <a:b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25%</a:t>
            </a:r>
            <a:endParaRPr/>
          </a:p>
        </p:txBody>
      </p:sp>
      <p:sp>
        <p:nvSpPr>
          <p:cNvPr id="356" name="Google Shape;356;p35"/>
          <p:cNvSpPr/>
          <p:nvPr/>
        </p:nvSpPr>
        <p:spPr>
          <a:xfrm>
            <a:off x="1302871" y="4194283"/>
            <a:ext cx="898500" cy="892500"/>
          </a:xfrm>
          <a:prstGeom prst="ellipse">
            <a:avLst/>
          </a:prstGeom>
          <a:solidFill>
            <a:srgbClr val="FFD966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פצלי שמן</a:t>
            </a:r>
            <a:endParaRPr/>
          </a:p>
        </p:txBody>
      </p:sp>
      <p:sp>
        <p:nvSpPr>
          <p:cNvPr id="357" name="Google Shape;357;p35"/>
          <p:cNvSpPr txBox="1"/>
          <p:nvPr/>
        </p:nvSpPr>
        <p:spPr>
          <a:xfrm>
            <a:off x="134675" y="4430900"/>
            <a:ext cx="11271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שואף ל-0%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5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מתכלים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8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364" name="Google Shape;364;p38"/>
          <p:cNvSpPr/>
          <p:nvPr/>
        </p:nvSpPr>
        <p:spPr>
          <a:xfrm>
            <a:off x="8123242" y="1363398"/>
            <a:ext cx="3153600" cy="2946000"/>
          </a:xfrm>
          <a:prstGeom prst="ellipse">
            <a:avLst/>
          </a:prstGeom>
          <a:solidFill>
            <a:srgbClr val="00B05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 מתחדש</a:t>
            </a:r>
            <a:endParaRPr/>
          </a:p>
        </p:txBody>
      </p:sp>
      <p:sp>
        <p:nvSpPr>
          <p:cNvPr id="365" name="Google Shape;365;p38"/>
          <p:cNvSpPr txBox="1"/>
          <p:nvPr/>
        </p:nvSpPr>
        <p:spPr>
          <a:xfrm>
            <a:off x="8081464" y="4390901"/>
            <a:ext cx="32373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קצב היווצרותו 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גדול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מקצב ניצולו</a:t>
            </a:r>
            <a:endParaRPr/>
          </a:p>
        </p:txBody>
      </p:sp>
      <p:sp>
        <p:nvSpPr>
          <p:cNvPr id="366" name="Google Shape;366;p38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מתחדשים</a:t>
            </a:r>
            <a:endParaRPr/>
          </a:p>
        </p:txBody>
      </p:sp>
      <p:sp>
        <p:nvSpPr>
          <p:cNvPr id="367" name="Google Shape;367;p38"/>
          <p:cNvSpPr txBox="1"/>
          <p:nvPr/>
        </p:nvSpPr>
        <p:spPr>
          <a:xfrm>
            <a:off x="624325" y="1418375"/>
            <a:ext cx="7174200" cy="46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נתוני 2023</a:t>
            </a:r>
            <a:br>
              <a:rPr b="1" lang="iw-IL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במדינת ישראל</a:t>
            </a:r>
            <a:endParaRPr b="1"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4"/>
          <p:cNvSpPr/>
          <p:nvPr/>
        </p:nvSpPr>
        <p:spPr>
          <a:xfrm>
            <a:off x="624314" y="4474518"/>
            <a:ext cx="1941260" cy="1766789"/>
          </a:xfrm>
          <a:prstGeom prst="ellipse">
            <a:avLst/>
          </a:prstGeom>
          <a:solidFill>
            <a:srgbClr val="2F5496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אנרגיית המים</a:t>
            </a:r>
            <a:endParaRPr/>
          </a:p>
        </p:txBody>
      </p:sp>
      <p:sp>
        <p:nvSpPr>
          <p:cNvPr id="374" name="Google Shape;374;p44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375" name="Google Shape;375;p44"/>
          <p:cNvSpPr/>
          <p:nvPr/>
        </p:nvSpPr>
        <p:spPr>
          <a:xfrm>
            <a:off x="624314" y="1402080"/>
            <a:ext cx="3070070" cy="3015418"/>
          </a:xfrm>
          <a:prstGeom prst="ellipse">
            <a:avLst/>
          </a:prstGeom>
          <a:solidFill>
            <a:srgbClr val="00B05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 ממשאבים </a:t>
            </a:r>
            <a:b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מתחדשים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12.5%</a:t>
            </a:r>
            <a:endParaRPr/>
          </a:p>
        </p:txBody>
      </p:sp>
      <p:sp>
        <p:nvSpPr>
          <p:cNvPr id="376" name="Google Shape;376;p44"/>
          <p:cNvSpPr/>
          <p:nvPr/>
        </p:nvSpPr>
        <p:spPr>
          <a:xfrm>
            <a:off x="3005960" y="796159"/>
            <a:ext cx="1941260" cy="1766789"/>
          </a:xfrm>
          <a:prstGeom prst="ellipse">
            <a:avLst/>
          </a:prstGeom>
          <a:solidFill>
            <a:schemeClr val="accent5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אנרגיית הרוח</a:t>
            </a:r>
            <a:endParaRPr/>
          </a:p>
        </p:txBody>
      </p:sp>
      <p:sp>
        <p:nvSpPr>
          <p:cNvPr id="377" name="Google Shape;377;p44"/>
          <p:cNvSpPr/>
          <p:nvPr/>
        </p:nvSpPr>
        <p:spPr>
          <a:xfrm>
            <a:off x="2159349" y="3981318"/>
            <a:ext cx="1941260" cy="1766789"/>
          </a:xfrm>
          <a:prstGeom prst="ellipse">
            <a:avLst/>
          </a:prstGeom>
          <a:solidFill>
            <a:srgbClr val="FFFF0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אנרגיית השמש</a:t>
            </a:r>
            <a:endParaRPr/>
          </a:p>
        </p:txBody>
      </p:sp>
      <p:sp>
        <p:nvSpPr>
          <p:cNvPr id="378" name="Google Shape;378;p44"/>
          <p:cNvSpPr/>
          <p:nvPr/>
        </p:nvSpPr>
        <p:spPr>
          <a:xfrm>
            <a:off x="3188311" y="2528264"/>
            <a:ext cx="1941260" cy="1766789"/>
          </a:xfrm>
          <a:prstGeom prst="ellipse">
            <a:avLst/>
          </a:prstGeom>
          <a:solidFill>
            <a:schemeClr val="accent2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ביו מסה</a:t>
            </a:r>
            <a:br>
              <a:rPr b="1" lang="iw-IL" sz="2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(ביו אנרגיה)</a:t>
            </a:r>
            <a:endParaRPr b="1" sz="2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4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מתחדשים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ue Solar Panel Board" id="384" name="Google Shape;38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0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386" name="Google Shape;386;p40"/>
          <p:cNvSpPr/>
          <p:nvPr/>
        </p:nvSpPr>
        <p:spPr>
          <a:xfrm>
            <a:off x="624314" y="1402080"/>
            <a:ext cx="3070070" cy="3015418"/>
          </a:xfrm>
          <a:prstGeom prst="ellipse">
            <a:avLst/>
          </a:prstGeom>
          <a:solidFill>
            <a:srgbClr val="00B05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 ממשאבים </a:t>
            </a:r>
            <a:b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מתחדשים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12.5%</a:t>
            </a:r>
            <a:endParaRPr/>
          </a:p>
        </p:txBody>
      </p:sp>
      <p:sp>
        <p:nvSpPr>
          <p:cNvPr id="387" name="Google Shape;387;p40"/>
          <p:cNvSpPr/>
          <p:nvPr/>
        </p:nvSpPr>
        <p:spPr>
          <a:xfrm>
            <a:off x="2324275" y="3637750"/>
            <a:ext cx="2758200" cy="2593500"/>
          </a:xfrm>
          <a:prstGeom prst="ellipse">
            <a:avLst/>
          </a:prstGeom>
          <a:solidFill>
            <a:srgbClr val="FFFF0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מתוך הסה"כ,</a:t>
            </a:r>
            <a:br>
              <a:rPr b="1" lang="iw-I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אנרגיית השמש</a:t>
            </a:r>
            <a:br>
              <a:rPr b="1" lang="iw-I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(סולארית)</a:t>
            </a:r>
            <a:br>
              <a:rPr b="1" lang="iw-I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90%</a:t>
            </a:r>
            <a:endParaRPr>
              <a:solidFill>
                <a:srgbClr val="0070C0"/>
              </a:solidFill>
            </a:endParaRPr>
          </a:p>
        </p:txBody>
      </p:sp>
      <p:sp>
        <p:nvSpPr>
          <p:cNvPr id="388" name="Google Shape;388;p40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מתחדשים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rk Wind Farm, Wind, Clouds, Energy, Mills, Almeria" id="393" name="Google Shape;39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2" y="0"/>
            <a:ext cx="12192001" cy="686115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9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395" name="Google Shape;395;p39"/>
          <p:cNvSpPr/>
          <p:nvPr/>
        </p:nvSpPr>
        <p:spPr>
          <a:xfrm>
            <a:off x="624314" y="1402080"/>
            <a:ext cx="3070070" cy="3015418"/>
          </a:xfrm>
          <a:prstGeom prst="ellipse">
            <a:avLst/>
          </a:prstGeom>
          <a:solidFill>
            <a:srgbClr val="00B05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 ממשאבים </a:t>
            </a:r>
            <a:b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מתחדשים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12.5%</a:t>
            </a:r>
            <a:endParaRPr/>
          </a:p>
        </p:txBody>
      </p:sp>
      <p:sp>
        <p:nvSpPr>
          <p:cNvPr id="396" name="Google Shape;396;p39"/>
          <p:cNvSpPr/>
          <p:nvPr/>
        </p:nvSpPr>
        <p:spPr>
          <a:xfrm>
            <a:off x="1810271" y="3875896"/>
            <a:ext cx="2804700" cy="2645100"/>
          </a:xfrm>
          <a:prstGeom prst="ellipse">
            <a:avLst/>
          </a:prstGeom>
          <a:solidFill>
            <a:schemeClr val="accent5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מתוך הסה"כ,</a:t>
            </a:r>
            <a:br>
              <a:rPr b="1"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אנרגיית הרוח</a:t>
            </a:r>
            <a:endParaRPr b="1" sz="3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6%</a:t>
            </a:r>
            <a:endParaRPr b="1" sz="3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9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מתחדשים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תמונה שמכילה שמים, בניין, חוץ, גשר&#10;&#10;התיאור נוצר באופן אוטומטי" id="402" name="Google Shape;40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1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404" name="Google Shape;404;p41"/>
          <p:cNvSpPr/>
          <p:nvPr/>
        </p:nvSpPr>
        <p:spPr>
          <a:xfrm>
            <a:off x="624314" y="1402080"/>
            <a:ext cx="3070070" cy="3015418"/>
          </a:xfrm>
          <a:prstGeom prst="ellipse">
            <a:avLst/>
          </a:prstGeom>
          <a:solidFill>
            <a:srgbClr val="00B05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 ממשאבים </a:t>
            </a:r>
            <a:b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מתחדשים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12.5%</a:t>
            </a:r>
            <a:endParaRPr/>
          </a:p>
        </p:txBody>
      </p:sp>
      <p:sp>
        <p:nvSpPr>
          <p:cNvPr id="405" name="Google Shape;405;p41"/>
          <p:cNvSpPr/>
          <p:nvPr/>
        </p:nvSpPr>
        <p:spPr>
          <a:xfrm>
            <a:off x="2809550" y="3180350"/>
            <a:ext cx="2767500" cy="2469900"/>
          </a:xfrm>
          <a:prstGeom prst="ellipse">
            <a:avLst/>
          </a:prstGeom>
          <a:solidFill>
            <a:srgbClr val="2F5496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מתוך הסה"כ,</a:t>
            </a:r>
            <a:b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אנרגיית המים</a:t>
            </a:r>
            <a:r>
              <a:rPr b="1" lang="iw-IL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br>
              <a:rPr b="1" lang="iw-IL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1%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06" name="Google Shape;406;p41"/>
          <p:cNvSpPr txBox="1"/>
          <p:nvPr/>
        </p:nvSpPr>
        <p:spPr>
          <a:xfrm>
            <a:off x="3585340" y="5650250"/>
            <a:ext cx="199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b="1"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iw-IL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הידרו</a:t>
            </a:r>
            <a:r>
              <a:rPr b="1"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אלקטרי</a:t>
            </a:r>
            <a:endParaRPr/>
          </a:p>
        </p:txBody>
      </p:sp>
      <p:sp>
        <p:nvSpPr>
          <p:cNvPr id="407" name="Google Shape;407;p41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מתחדשים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תמונה שמכילה שמים, בניין, חוץ, גשר&#10;&#10;התיאור נוצר באופן אוטומטי" id="412" name="Google Shape;412;g31e303f15c2_2_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31e303f15c2_2_134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414" name="Google Shape;414;g31e303f15c2_2_134"/>
          <p:cNvSpPr/>
          <p:nvPr/>
        </p:nvSpPr>
        <p:spPr>
          <a:xfrm>
            <a:off x="624314" y="1402080"/>
            <a:ext cx="3070200" cy="3015300"/>
          </a:xfrm>
          <a:prstGeom prst="ellipse">
            <a:avLst/>
          </a:prstGeom>
          <a:solidFill>
            <a:srgbClr val="00B05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 ממשאבים </a:t>
            </a:r>
            <a:b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מתחדשים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12.5%</a:t>
            </a:r>
            <a:endParaRPr/>
          </a:p>
        </p:txBody>
      </p:sp>
      <p:sp>
        <p:nvSpPr>
          <p:cNvPr id="415" name="Google Shape;415;g31e303f15c2_2_134"/>
          <p:cNvSpPr/>
          <p:nvPr/>
        </p:nvSpPr>
        <p:spPr>
          <a:xfrm>
            <a:off x="2809550" y="3180350"/>
            <a:ext cx="2767500" cy="2469900"/>
          </a:xfrm>
          <a:prstGeom prst="ellipse">
            <a:avLst/>
          </a:prstGeom>
          <a:solidFill>
            <a:srgbClr val="2F5496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מתוך הסה"כ,</a:t>
            </a:r>
            <a:b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אנרגיית המים</a:t>
            </a:r>
            <a:r>
              <a:rPr b="1" lang="iw-IL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br>
              <a:rPr b="1" lang="iw-IL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1%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16" name="Google Shape;416;g31e303f15c2_2_134"/>
          <p:cNvSpPr txBox="1"/>
          <p:nvPr/>
        </p:nvSpPr>
        <p:spPr>
          <a:xfrm>
            <a:off x="3585340" y="5650250"/>
            <a:ext cx="199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b="1"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iw-IL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הידרו</a:t>
            </a:r>
            <a:r>
              <a:rPr b="1"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אלקטרי</a:t>
            </a:r>
            <a:endParaRPr/>
          </a:p>
        </p:txBody>
      </p:sp>
      <p:pic>
        <p:nvPicPr>
          <p:cNvPr id="417" name="Google Shape;417;g31e303f15c2_2_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5738" y="0"/>
            <a:ext cx="3857625" cy="6858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8" name="Google Shape;418;g31e303f15c2_2_134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מתחדשים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460354" y="0"/>
            <a:ext cx="476749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460354" y="625366"/>
            <a:ext cx="4767491" cy="22159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6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אנרגיה: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היכולת לבצע עבודה הניתנת למדידה כמותית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460354" y="3005058"/>
            <a:ext cx="476749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כגון: להרים, להזיז, לחמם, להאיר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0245" y="152400"/>
            <a:ext cx="6553199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תמונה שמכילה שמים, בניין, חוץ, גשר&#10;&#10;התיאור נוצר באופן אוטומטי" id="423" name="Google Shape;42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2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425" name="Google Shape;425;p42"/>
          <p:cNvSpPr txBox="1"/>
          <p:nvPr/>
        </p:nvSpPr>
        <p:spPr>
          <a:xfrm>
            <a:off x="573865" y="6350350"/>
            <a:ext cx="19917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b="1" lang="iw-IL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הידרו</a:t>
            </a:r>
            <a:r>
              <a:rPr b="1"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אלקטרי</a:t>
            </a:r>
            <a:endParaRPr/>
          </a:p>
        </p:txBody>
      </p:sp>
      <p:pic>
        <p:nvPicPr>
          <p:cNvPr id="426" name="Google Shape;42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2141" y="433182"/>
            <a:ext cx="72390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2"/>
          <p:cNvSpPr/>
          <p:nvPr/>
        </p:nvSpPr>
        <p:spPr>
          <a:xfrm>
            <a:off x="624314" y="1402080"/>
            <a:ext cx="3070200" cy="3015300"/>
          </a:xfrm>
          <a:prstGeom prst="ellipse">
            <a:avLst/>
          </a:prstGeom>
          <a:solidFill>
            <a:srgbClr val="00B05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 ממשאבים </a:t>
            </a:r>
            <a:b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מתחדשים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12.5%</a:t>
            </a:r>
            <a:endParaRPr/>
          </a:p>
        </p:txBody>
      </p:sp>
      <p:sp>
        <p:nvSpPr>
          <p:cNvPr id="428" name="Google Shape;428;p42"/>
          <p:cNvSpPr/>
          <p:nvPr/>
        </p:nvSpPr>
        <p:spPr>
          <a:xfrm>
            <a:off x="2565575" y="3647650"/>
            <a:ext cx="2369100" cy="2088900"/>
          </a:xfrm>
          <a:prstGeom prst="ellipse">
            <a:avLst/>
          </a:prstGeom>
          <a:solidFill>
            <a:srgbClr val="2F5496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מתוך הסה"כ,</a:t>
            </a:r>
            <a:b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אנרגיית המים</a:t>
            </a:r>
            <a:r>
              <a:rPr b="1" lang="iw-IL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br>
              <a:rPr b="1" lang="iw-IL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1%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29" name="Google Shape;429;p42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מתחדשים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1e303f15c2_2_145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435" name="Google Shape;435;g31e303f15c2_2_145"/>
          <p:cNvSpPr/>
          <p:nvPr/>
        </p:nvSpPr>
        <p:spPr>
          <a:xfrm>
            <a:off x="624314" y="1402080"/>
            <a:ext cx="3070200" cy="3015300"/>
          </a:xfrm>
          <a:prstGeom prst="ellipse">
            <a:avLst/>
          </a:prstGeom>
          <a:solidFill>
            <a:srgbClr val="00B05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אנרגיה ממשאבים </a:t>
            </a:r>
            <a:b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מתחדשים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12.5%</a:t>
            </a:r>
            <a:endParaRPr/>
          </a:p>
        </p:txBody>
      </p:sp>
      <p:sp>
        <p:nvSpPr>
          <p:cNvPr id="436" name="Google Shape;436;g31e303f15c2_2_145"/>
          <p:cNvSpPr/>
          <p:nvPr/>
        </p:nvSpPr>
        <p:spPr>
          <a:xfrm>
            <a:off x="7776085" y="809909"/>
            <a:ext cx="1941300" cy="1766700"/>
          </a:xfrm>
          <a:prstGeom prst="ellipse">
            <a:avLst/>
          </a:prstGeom>
          <a:solidFill>
            <a:schemeClr val="accent5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אנרגיית הרוח</a:t>
            </a:r>
            <a:br>
              <a:rPr b="1" lang="iw-IL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6%</a:t>
            </a:r>
            <a:endParaRPr/>
          </a:p>
        </p:txBody>
      </p:sp>
      <p:sp>
        <p:nvSpPr>
          <p:cNvPr id="437" name="Google Shape;437;g31e303f15c2_2_145"/>
          <p:cNvSpPr/>
          <p:nvPr/>
        </p:nvSpPr>
        <p:spPr>
          <a:xfrm>
            <a:off x="3382175" y="1167225"/>
            <a:ext cx="5617200" cy="5548500"/>
          </a:xfrm>
          <a:prstGeom prst="ellipse">
            <a:avLst/>
          </a:prstGeom>
          <a:solidFill>
            <a:srgbClr val="FFFF0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7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אנרגיית השמש</a:t>
            </a:r>
            <a:br>
              <a:rPr b="1" lang="iw-IL" sz="7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(סולארית)</a:t>
            </a:r>
            <a:br>
              <a:rPr b="1" lang="iw-IL" sz="7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7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90%</a:t>
            </a:r>
            <a:endParaRPr sz="7000"/>
          </a:p>
        </p:txBody>
      </p:sp>
      <p:sp>
        <p:nvSpPr>
          <p:cNvPr id="438" name="Google Shape;438;g31e303f15c2_2_145"/>
          <p:cNvSpPr/>
          <p:nvPr/>
        </p:nvSpPr>
        <p:spPr>
          <a:xfrm>
            <a:off x="2762225" y="4856950"/>
            <a:ext cx="1440600" cy="1279200"/>
          </a:xfrm>
          <a:prstGeom prst="ellipse">
            <a:avLst/>
          </a:prstGeom>
          <a:solidFill>
            <a:schemeClr val="accent2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ביו מסה</a:t>
            </a:r>
            <a:br>
              <a:rPr b="1" lang="iw-IL" sz="2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3%</a:t>
            </a:r>
            <a:br>
              <a:rPr b="1" lang="iw-IL" sz="2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1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(ביו אנרגיה)</a:t>
            </a:r>
            <a:endParaRPr b="1" sz="21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31e303f15c2_2_145"/>
          <p:cNvSpPr/>
          <p:nvPr/>
        </p:nvSpPr>
        <p:spPr>
          <a:xfrm>
            <a:off x="7721096" y="5409097"/>
            <a:ext cx="1166400" cy="1110900"/>
          </a:xfrm>
          <a:prstGeom prst="ellipse">
            <a:avLst/>
          </a:prstGeom>
          <a:solidFill>
            <a:srgbClr val="2F5496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אנרגיית המים</a:t>
            </a:r>
            <a:br>
              <a:rPr b="1" lang="iw-IL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1%</a:t>
            </a:r>
            <a:endParaRPr sz="100"/>
          </a:p>
        </p:txBody>
      </p:sp>
      <p:sp>
        <p:nvSpPr>
          <p:cNvPr id="440" name="Google Shape;440;g31e303f15c2_2_145"/>
          <p:cNvSpPr txBox="1"/>
          <p:nvPr/>
        </p:nvSpPr>
        <p:spPr>
          <a:xfrm>
            <a:off x="624314" y="5647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משאבים מתחדשים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1e303f15c2_2_118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446" name="Google Shape;446;g31e303f15c2_2_118"/>
          <p:cNvSpPr txBox="1"/>
          <p:nvPr/>
        </p:nvSpPr>
        <p:spPr>
          <a:xfrm>
            <a:off x="624364" y="5922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שינויים בצריכת האנרגיה בישראל</a:t>
            </a:r>
            <a:endParaRPr/>
          </a:p>
        </p:txBody>
      </p:sp>
      <p:sp>
        <p:nvSpPr>
          <p:cNvPr id="447" name="Google Shape;447;g31e303f15c2_2_118"/>
          <p:cNvSpPr txBox="1"/>
          <p:nvPr/>
        </p:nvSpPr>
        <p:spPr>
          <a:xfrm>
            <a:off x="624325" y="1418375"/>
            <a:ext cx="8058900" cy="46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שינויים בצריכת האנרגיה בישראל</a:t>
            </a:r>
            <a:endParaRPr b="1"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g31e303f15c2_2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0600" y="1870325"/>
            <a:ext cx="2472525" cy="247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1e303f15c2_3_47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graphicFrame>
        <p:nvGraphicFramePr>
          <p:cNvPr id="454" name="Google Shape;454;g31e303f15c2_3_47"/>
          <p:cNvGraphicFramePr/>
          <p:nvPr/>
        </p:nvGraphicFramePr>
        <p:xfrm>
          <a:off x="1103700" y="1268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{51C949FD-C889-430B-A14E-70CEFEFD7C51}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</a:tblGrid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% אנרגיות מתחדשות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3100"/>
                        <a:t>% פחם</a:t>
                      </a:r>
                      <a:endParaRPr b="1" sz="3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3100"/>
                        <a:t>% גז טבעי*</a:t>
                      </a:r>
                      <a:endParaRPr b="1" sz="3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3100"/>
                        <a:t>% נפט</a:t>
                      </a:r>
                      <a:endParaRPr b="1" sz="3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3100"/>
                        <a:t>שנה</a:t>
                      </a:r>
                      <a:endParaRPr b="1" sz="31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23.0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--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77.0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1970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34.0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--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66.0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1980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34.0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--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66.0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1990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39.0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--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61.0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2000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19.0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37.0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44.0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2010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5.2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15.9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38.7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40.2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2020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12.5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8.0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42.0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38.0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2023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20.0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5.0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50.0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25.0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2030</a:t>
                      </a:r>
                      <a:r>
                        <a:rPr lang="iw-IL" sz="1700"/>
                        <a:t> (תחזית**)</a:t>
                      </a:r>
                      <a:endParaRPr sz="17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60.0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0.0</a:t>
                      </a:r>
                      <a:endParaRPr sz="1700"/>
                    </a:p>
                  </a:txBody>
                  <a:tcPr marT="91425" marB="91425" marR="91425" marL="91425"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30.0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10.0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2050</a:t>
                      </a:r>
                      <a:r>
                        <a:rPr lang="iw-IL" sz="1700">
                          <a:solidFill>
                            <a:schemeClr val="dk1"/>
                          </a:solidFill>
                        </a:rPr>
                        <a:t> (תחזית**)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55" name="Google Shape;455;g31e303f15c2_3_47"/>
          <p:cNvSpPr txBox="1"/>
          <p:nvPr/>
        </p:nvSpPr>
        <p:spPr>
          <a:xfrm>
            <a:off x="2773500" y="6047050"/>
            <a:ext cx="86172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בשנת 2004 החל השימוש בגז טבעי בישראל, ולכן לפני שנה זו אחוז השימוש בגז טבעי היה 0%.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** התחזיות מבוססות על יעדי אנרגייה לאומיים, אמנות בינ"ל שישראל חתומה עליהן, ומגמות כלליות.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31e303f15c2_3_47"/>
          <p:cNvSpPr txBox="1"/>
          <p:nvPr/>
        </p:nvSpPr>
        <p:spPr>
          <a:xfrm>
            <a:off x="624364" y="5922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שינויים בצריכה</a:t>
            </a: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בישראל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1e303f15c2_2_125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graphicFrame>
        <p:nvGraphicFramePr>
          <p:cNvPr id="462" name="Google Shape;462;g31e303f15c2_2_125"/>
          <p:cNvGraphicFramePr/>
          <p:nvPr/>
        </p:nvGraphicFramePr>
        <p:xfrm>
          <a:off x="1103700" y="1268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{51C949FD-C889-430B-A14E-70CEFEFD7C51}</a:tableStyleId>
              </a:tblPr>
              <a:tblGrid>
                <a:gridCol w="1469575"/>
                <a:gridCol w="1469575"/>
                <a:gridCol w="1469575"/>
                <a:gridCol w="1469575"/>
                <a:gridCol w="1469575"/>
                <a:gridCol w="1469575"/>
                <a:gridCol w="1469575"/>
              </a:tblGrid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% אנרגיות </a:t>
                      </a:r>
                      <a:br>
                        <a:rPr b="1" lang="iw-IL" sz="1700"/>
                      </a:br>
                      <a:r>
                        <a:rPr b="1" lang="iw-IL" sz="1700"/>
                        <a:t>מתחדשות אחרות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% ביו אנרגיה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>
                          <a:solidFill>
                            <a:schemeClr val="dk1"/>
                          </a:solidFill>
                        </a:rPr>
                        <a:t>% אנרגיית </a:t>
                      </a:r>
                      <a:br>
                        <a:rPr b="1" lang="iw-IL" sz="1700">
                          <a:solidFill>
                            <a:schemeClr val="dk1"/>
                          </a:solidFill>
                        </a:rPr>
                      </a:br>
                      <a:r>
                        <a:rPr b="1" lang="iw-IL" sz="1700">
                          <a:solidFill>
                            <a:schemeClr val="dk1"/>
                          </a:solidFill>
                        </a:rPr>
                        <a:t>הידרואלקטרי</a:t>
                      </a:r>
                      <a:endParaRPr b="1" sz="1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>
                          <a:solidFill>
                            <a:schemeClr val="dk1"/>
                          </a:solidFill>
                        </a:rPr>
                        <a:t>% אנרגית</a:t>
                      </a:r>
                      <a:br>
                        <a:rPr b="1" lang="iw-IL" sz="1700">
                          <a:solidFill>
                            <a:schemeClr val="dk1"/>
                          </a:solidFill>
                        </a:rPr>
                      </a:br>
                      <a:r>
                        <a:rPr b="1" lang="iw-IL" sz="1700">
                          <a:solidFill>
                            <a:schemeClr val="dk1"/>
                          </a:solidFill>
                        </a:rPr>
                        <a:t>רוח</a:t>
                      </a:r>
                      <a:endParaRPr b="1" sz="1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>
                          <a:solidFill>
                            <a:schemeClr val="dk1"/>
                          </a:solidFill>
                        </a:rPr>
                        <a:t>% אנרגיה</a:t>
                      </a:r>
                      <a:br>
                        <a:rPr b="1" lang="iw-IL" sz="1700">
                          <a:solidFill>
                            <a:schemeClr val="dk1"/>
                          </a:solidFill>
                        </a:rPr>
                      </a:br>
                      <a:r>
                        <a:rPr b="1" lang="iw-IL" sz="1700">
                          <a:solidFill>
                            <a:schemeClr val="dk1"/>
                          </a:solidFill>
                        </a:rPr>
                        <a:t>סולארית</a:t>
                      </a:r>
                      <a:endParaRPr b="1" sz="17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500">
                          <a:solidFill>
                            <a:schemeClr val="dk1"/>
                          </a:solidFill>
                        </a:rPr>
                        <a:t>% מתחדשות</a:t>
                      </a:r>
                      <a:br>
                        <a:rPr b="1" lang="iw-IL" sz="1500">
                          <a:solidFill>
                            <a:schemeClr val="dk1"/>
                          </a:solidFill>
                        </a:rPr>
                      </a:br>
                      <a:r>
                        <a:rPr b="1" lang="iw-IL" sz="1500">
                          <a:solidFill>
                            <a:schemeClr val="dk1"/>
                          </a:solidFill>
                        </a:rPr>
                        <a:t>לעומת מתכלות</a:t>
                      </a:r>
                      <a:endParaRPr b="1" sz="15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3100"/>
                        <a:t>שנה</a:t>
                      </a:r>
                      <a:endParaRPr b="1" sz="31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>
                          <a:solidFill>
                            <a:schemeClr val="dk1"/>
                          </a:solidFill>
                        </a:rPr>
                        <a:t>0.0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עד שלהי 2010</a:t>
                      </a:r>
                      <a:endParaRPr b="1"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</a:t>
                      </a:r>
                      <a:endParaRPr sz="17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3.0</a:t>
                      </a:r>
                      <a:endParaRPr sz="17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2.0</a:t>
                      </a:r>
                      <a:endParaRPr sz="17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10.0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85.0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5.2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2020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3.0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1.0</a:t>
                      </a:r>
                      <a:endParaRPr sz="17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6.0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90.0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12.5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2023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2.0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1.0</a:t>
                      </a:r>
                      <a:endParaRPr sz="17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5.0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92.0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20.0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2030</a:t>
                      </a:r>
                      <a:r>
                        <a:rPr lang="iw-IL" sz="1700"/>
                        <a:t> (תחזית**)</a:t>
                      </a:r>
                      <a:endParaRPr sz="17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0.5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1.0</a:t>
                      </a:r>
                      <a:endParaRPr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0.5</a:t>
                      </a:r>
                      <a:endParaRPr sz="17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3.0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95.0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700"/>
                        <a:t>60.0</a:t>
                      </a:r>
                      <a:endParaRPr sz="17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700"/>
                        <a:t>2050</a:t>
                      </a:r>
                      <a:r>
                        <a:rPr lang="iw-IL" sz="1700">
                          <a:solidFill>
                            <a:schemeClr val="dk1"/>
                          </a:solidFill>
                        </a:rPr>
                        <a:t> (תחזית**)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63" name="Google Shape;463;g31e303f15c2_2_125"/>
          <p:cNvSpPr txBox="1"/>
          <p:nvPr/>
        </p:nvSpPr>
        <p:spPr>
          <a:xfrm>
            <a:off x="2773525" y="5430025"/>
            <a:ext cx="86172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ההתפלגות של התחזית בפועל עשויה להשתנות בהתאם להתקדמות הטכנולוגיה ולמדיניות הממשלה.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** התחזיות מבוססות על יעדי אנרגייה לאומיים, אמנות בינ"ל שישראל חתומה עליהן, ומגמות כלליות.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31e303f15c2_2_125"/>
          <p:cNvSpPr txBox="1"/>
          <p:nvPr/>
        </p:nvSpPr>
        <p:spPr>
          <a:xfrm>
            <a:off x="624364" y="59220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מתחדשות בישראל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g31e303f15c2_2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4175" y="788875"/>
            <a:ext cx="8797824" cy="6069124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31e303f15c2_2_9"/>
          <p:cNvSpPr txBox="1"/>
          <p:nvPr/>
        </p:nvSpPr>
        <p:spPr>
          <a:xfrm>
            <a:off x="624314" y="655956"/>
            <a:ext cx="4685400" cy="175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6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גורמים לעלייה</a:t>
            </a:r>
            <a:br>
              <a:rPr b="1" i="0" lang="iw-IL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iw-IL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בצריכת האנרגיה</a:t>
            </a:r>
            <a:endParaRPr/>
          </a:p>
        </p:txBody>
      </p:sp>
      <p:sp>
        <p:nvSpPr>
          <p:cNvPr id="471" name="Google Shape;471;g31e303f15c2_2_9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g31e303f15c2_2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12192000" cy="686188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31e303f15c2_2_15"/>
          <p:cNvSpPr txBox="1"/>
          <p:nvPr/>
        </p:nvSpPr>
        <p:spPr>
          <a:xfrm>
            <a:off x="624314" y="655956"/>
            <a:ext cx="4685400" cy="175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6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גורמים לעלייה</a:t>
            </a:r>
            <a:br>
              <a:rPr b="1" i="0" lang="iw-IL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iw-IL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בצריכת האנרגיה</a:t>
            </a:r>
            <a:endParaRPr/>
          </a:p>
        </p:txBody>
      </p:sp>
      <p:sp>
        <p:nvSpPr>
          <p:cNvPr id="478" name="Google Shape;478;g31e303f15c2_2_15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479" name="Google Shape;479;g31e303f15c2_2_15"/>
          <p:cNvSpPr txBox="1"/>
          <p:nvPr/>
        </p:nvSpPr>
        <p:spPr>
          <a:xfrm>
            <a:off x="624364" y="260455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גידול באוכלוסייה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g31e303f15c2_2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31e303f15c2_2_21"/>
          <p:cNvSpPr txBox="1"/>
          <p:nvPr/>
        </p:nvSpPr>
        <p:spPr>
          <a:xfrm>
            <a:off x="624314" y="655956"/>
            <a:ext cx="4685400" cy="175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6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גורמים לעלייה</a:t>
            </a:r>
            <a:br>
              <a:rPr b="1" i="0" lang="iw-IL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iw-IL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בצריכת האנרגיה</a:t>
            </a:r>
            <a:endParaRPr/>
          </a:p>
        </p:txBody>
      </p:sp>
      <p:sp>
        <p:nvSpPr>
          <p:cNvPr id="486" name="Google Shape;486;g31e303f15c2_2_21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487" name="Google Shape;487;g31e303f15c2_2_21"/>
          <p:cNvSpPr txBox="1"/>
          <p:nvPr/>
        </p:nvSpPr>
        <p:spPr>
          <a:xfrm>
            <a:off x="624375" y="2604550"/>
            <a:ext cx="4685400" cy="61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עלייה ברמת החיים</a:t>
            </a:r>
            <a:endParaRPr sz="23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rson Holding Blue and Clear Ballpoint Pen" id="492" name="Google Shape;492;g31e303f15c2_2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-1430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31e303f15c2_2_28"/>
          <p:cNvSpPr txBox="1"/>
          <p:nvPr/>
        </p:nvSpPr>
        <p:spPr>
          <a:xfrm>
            <a:off x="624314" y="655956"/>
            <a:ext cx="4685400" cy="175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6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גורמים לעלייה</a:t>
            </a:r>
            <a:br>
              <a:rPr b="1" i="0" lang="iw-IL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iw-IL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בצריכת האנרגיה</a:t>
            </a:r>
            <a:endParaRPr/>
          </a:p>
        </p:txBody>
      </p:sp>
      <p:sp>
        <p:nvSpPr>
          <p:cNvPr id="494" name="Google Shape;494;g31e303f15c2_2_28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495" name="Google Shape;495;g31e303f15c2_2_28"/>
          <p:cNvSpPr txBox="1"/>
          <p:nvPr/>
        </p:nvSpPr>
        <p:spPr>
          <a:xfrm>
            <a:off x="624375" y="2604550"/>
            <a:ext cx="4685400" cy="162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עלייה ברמת הפיתוח </a:t>
            </a:r>
            <a:b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(בטכנולוגיה, בתשתיות, תעשייה ובתחבורה)</a:t>
            </a:r>
            <a:endParaRPr sz="22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g31e303f15c2_2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" y="0"/>
            <a:ext cx="1218508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31e303f15c2_2_34"/>
          <p:cNvSpPr txBox="1"/>
          <p:nvPr/>
        </p:nvSpPr>
        <p:spPr>
          <a:xfrm>
            <a:off x="624314" y="655956"/>
            <a:ext cx="4685400" cy="175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6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גורמים לעלייה</a:t>
            </a:r>
            <a:br>
              <a:rPr b="1" i="0" lang="iw-IL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iw-IL" sz="4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בצריכת האנרגיה</a:t>
            </a:r>
            <a:endParaRPr/>
          </a:p>
        </p:txBody>
      </p:sp>
      <p:sp>
        <p:nvSpPr>
          <p:cNvPr id="502" name="Google Shape;502;g31e303f15c2_2_34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503" name="Google Shape;503;g31e303f15c2_2_34"/>
          <p:cNvSpPr txBox="1"/>
          <p:nvPr/>
        </p:nvSpPr>
        <p:spPr>
          <a:xfrm>
            <a:off x="624375" y="2604550"/>
            <a:ext cx="4685400" cy="119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הפרטת חברת החשמל</a:t>
            </a:r>
            <a:b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ופתיחת השוק לתחרות</a:t>
            </a:r>
            <a:endParaRPr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/>
        </p:nvSpPr>
        <p:spPr>
          <a:xfrm>
            <a:off x="624314" y="655956"/>
            <a:ext cx="4685511" cy="129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"אנרגיה"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בראי ההיסטוריה</a:t>
            </a:r>
            <a:endParaRPr/>
          </a:p>
        </p:txBody>
      </p:sp>
      <p:sp>
        <p:nvSpPr>
          <p:cNvPr id="118" name="Google Shape;118;p4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6288" y="870256"/>
            <a:ext cx="9258068" cy="5902018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9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510" name="Google Shape;510;p49"/>
          <p:cNvSpPr txBox="1"/>
          <p:nvPr/>
        </p:nvSpPr>
        <p:spPr>
          <a:xfrm>
            <a:off x="624313" y="650590"/>
            <a:ext cx="4685400" cy="58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חסכון בצריכת החשמל</a:t>
            </a:r>
            <a:endParaRPr b="1"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1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517" name="Google Shape;517;p51"/>
          <p:cNvSpPr txBox="1"/>
          <p:nvPr/>
        </p:nvSpPr>
        <p:spPr>
          <a:xfrm>
            <a:off x="624325" y="650592"/>
            <a:ext cx="4685400" cy="16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מקורות האנרגיה </a:t>
            </a:r>
            <a:br>
              <a:rPr b="1" lang="iw-IL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ואיכות הסביבה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g31e303f15c2_3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31e303f15c2_3_89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524" name="Google Shape;524;g31e303f15c2_3_89"/>
          <p:cNvSpPr txBox="1"/>
          <p:nvPr/>
        </p:nvSpPr>
        <p:spPr>
          <a:xfrm>
            <a:off x="624325" y="650609"/>
            <a:ext cx="4685400" cy="89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מפגעי סביבה</a:t>
            </a:r>
            <a:b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של מקורות האנרגיה המתכלה</a:t>
            </a:r>
            <a:endParaRPr b="1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31e303f15c2_3_89"/>
          <p:cNvSpPr/>
          <p:nvPr/>
        </p:nvSpPr>
        <p:spPr>
          <a:xfrm>
            <a:off x="1464440" y="1733823"/>
            <a:ext cx="3153600" cy="2946000"/>
          </a:xfrm>
          <a:prstGeom prst="ellipse">
            <a:avLst/>
          </a:prstGeom>
          <a:solidFill>
            <a:srgbClr val="FF000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 מתכלה</a:t>
            </a:r>
            <a:endParaRPr/>
          </a:p>
        </p:txBody>
      </p:sp>
      <p:sp>
        <p:nvSpPr>
          <p:cNvPr id="526" name="Google Shape;526;g31e303f15c2_3_89"/>
          <p:cNvSpPr txBox="1"/>
          <p:nvPr/>
        </p:nvSpPr>
        <p:spPr>
          <a:xfrm>
            <a:off x="1464440" y="4761326"/>
            <a:ext cx="32373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קצב היווצרותו 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קטן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מקצב ניצולו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1e303f15c2_2_201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532" name="Google Shape;532;g31e303f15c2_2_201"/>
          <p:cNvSpPr txBox="1"/>
          <p:nvPr/>
        </p:nvSpPr>
        <p:spPr>
          <a:xfrm>
            <a:off x="624313" y="65059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הפגיעה בסביבה</a:t>
            </a:r>
            <a:endParaRPr b="1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g31e303f15c2_2_201"/>
          <p:cNvSpPr txBox="1"/>
          <p:nvPr/>
        </p:nvSpPr>
        <p:spPr>
          <a:xfrm>
            <a:off x="2993375" y="650600"/>
            <a:ext cx="8074200" cy="59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900"/>
              <a:t>מפגעי אנרגיה מתכלה:</a:t>
            </a:r>
            <a:endParaRPr sz="3900"/>
          </a:p>
          <a:p>
            <a:pPr indent="-4762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900"/>
              <a:buChar char="●"/>
            </a:pPr>
            <a:r>
              <a:rPr lang="iw-IL" sz="3900"/>
              <a:t>זיהום האוויר, </a:t>
            </a:r>
            <a:r>
              <a:rPr lang="iw-IL" sz="2600">
                <a:solidFill>
                  <a:schemeClr val="dk1"/>
                </a:solidFill>
              </a:rPr>
              <a:t>(פליטת גזי חממה ומזהמים)</a:t>
            </a:r>
            <a:endParaRPr sz="3900"/>
          </a:p>
          <a:p>
            <a:pPr indent="-4762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900"/>
              <a:buChar char="●"/>
            </a:pPr>
            <a:r>
              <a:rPr lang="iw-IL" sz="3900"/>
              <a:t>זיהום קרקע </a:t>
            </a:r>
            <a:r>
              <a:rPr lang="iw-IL" sz="2700"/>
              <a:t>(בכריית הפחם ופצלי שמן)</a:t>
            </a:r>
            <a:endParaRPr sz="2700"/>
          </a:p>
          <a:p>
            <a:pPr indent="-4762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900"/>
              <a:buChar char="●"/>
            </a:pPr>
            <a:r>
              <a:rPr lang="iw-IL" sz="3900"/>
              <a:t>זיהום המים.</a:t>
            </a:r>
            <a:r>
              <a:rPr lang="iw-IL" sz="2600"/>
              <a:t> (דליפת נפט, חומרים, שפכים)</a:t>
            </a:r>
            <a:endParaRPr sz="2600"/>
          </a:p>
          <a:p>
            <a:pPr indent="-4762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900"/>
              <a:buChar char="●"/>
            </a:pPr>
            <a:r>
              <a:rPr lang="iw-IL" sz="3900"/>
              <a:t>שינוי או פגיעה בנוף</a:t>
            </a:r>
            <a:endParaRPr sz="3900"/>
          </a:p>
          <a:p>
            <a:pPr indent="-4762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900"/>
              <a:buChar char="●"/>
            </a:pPr>
            <a:r>
              <a:rPr lang="iw-IL" sz="3900"/>
              <a:t>השפעה על מערכות אקולוגיות</a:t>
            </a:r>
            <a:r>
              <a:rPr lang="iw-IL" sz="2200"/>
              <a:t> </a:t>
            </a:r>
            <a:br>
              <a:rPr lang="iw-IL" sz="2200"/>
            </a:br>
            <a:r>
              <a:rPr lang="iw-IL" sz="2200"/>
              <a:t>(שינוי טמפרטורת מי הים ליד תחנות הכוח)</a:t>
            </a:r>
            <a:endParaRPr sz="2200"/>
          </a:p>
        </p:txBody>
      </p:sp>
      <p:pic>
        <p:nvPicPr>
          <p:cNvPr id="534" name="Google Shape;534;g31e303f15c2_2_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94076" y="390326"/>
            <a:ext cx="3911399" cy="391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g31e303f15c2_2_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6"/>
            <a:ext cx="12192000" cy="6861902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31e303f15c2_2_195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541" name="Google Shape;541;g31e303f15c2_2_195"/>
          <p:cNvSpPr txBox="1"/>
          <p:nvPr/>
        </p:nvSpPr>
        <p:spPr>
          <a:xfrm>
            <a:off x="624325" y="650609"/>
            <a:ext cx="4685400" cy="89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מפגעי סביבה</a:t>
            </a:r>
            <a:b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של מקורות האנרגיה המתחדשת</a:t>
            </a:r>
            <a:endParaRPr b="1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31e303f15c2_2_195"/>
          <p:cNvSpPr/>
          <p:nvPr/>
        </p:nvSpPr>
        <p:spPr>
          <a:xfrm>
            <a:off x="1333942" y="1733798"/>
            <a:ext cx="3153600" cy="2946000"/>
          </a:xfrm>
          <a:prstGeom prst="ellipse">
            <a:avLst/>
          </a:prstGeom>
          <a:solidFill>
            <a:srgbClr val="00B050"/>
          </a:solidFill>
          <a:ln cap="flat" cmpd="sng" w="571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משאב מתחדש</a:t>
            </a:r>
            <a:endParaRPr/>
          </a:p>
        </p:txBody>
      </p:sp>
      <p:sp>
        <p:nvSpPr>
          <p:cNvPr id="543" name="Google Shape;543;g31e303f15c2_2_195"/>
          <p:cNvSpPr txBox="1"/>
          <p:nvPr/>
        </p:nvSpPr>
        <p:spPr>
          <a:xfrm>
            <a:off x="1292164" y="4761301"/>
            <a:ext cx="32373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קצב היווצרותו 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גדול</a:t>
            </a:r>
            <a:b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מקצב ניצולו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1e303f15c2_2_207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549" name="Google Shape;549;g31e303f15c2_2_207"/>
          <p:cNvSpPr txBox="1"/>
          <p:nvPr/>
        </p:nvSpPr>
        <p:spPr>
          <a:xfrm>
            <a:off x="624313" y="65059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הפגיעה בסביבה</a:t>
            </a:r>
            <a:endParaRPr b="1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g31e303f15c2_2_207"/>
          <p:cNvSpPr txBox="1"/>
          <p:nvPr/>
        </p:nvSpPr>
        <p:spPr>
          <a:xfrm>
            <a:off x="1742650" y="749000"/>
            <a:ext cx="9654600" cy="55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100"/>
              <a:t>מפגעי אנרגיה מתחדשת: </a:t>
            </a:r>
            <a:endParaRPr b="1" sz="4100"/>
          </a:p>
          <a:p>
            <a:pPr indent="-4889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100"/>
              <a:buChar char="●"/>
            </a:pPr>
            <a:r>
              <a:rPr lang="iw-IL" sz="4100"/>
              <a:t>צריכת שטחים פתוחים נרחבים,</a:t>
            </a:r>
            <a:endParaRPr sz="4100"/>
          </a:p>
          <a:p>
            <a:pPr indent="-4889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100"/>
              <a:buChar char="●"/>
            </a:pPr>
            <a:r>
              <a:rPr lang="iw-IL" sz="4100"/>
              <a:t>פגיעה בבע"ח ובמערכות אקולוגיות,</a:t>
            </a:r>
            <a:endParaRPr sz="4100"/>
          </a:p>
          <a:p>
            <a:pPr indent="-4889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100"/>
              <a:buChar char="●"/>
            </a:pPr>
            <a:r>
              <a:rPr lang="iw-IL" sz="4100"/>
              <a:t>שינוי או פגיעה בנוף,</a:t>
            </a:r>
            <a:endParaRPr sz="4100"/>
          </a:p>
          <a:p>
            <a:pPr indent="-4889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100"/>
              <a:buChar char="●"/>
            </a:pPr>
            <a:r>
              <a:rPr lang="iw-IL" sz="4100"/>
              <a:t>מפגע רעש</a:t>
            </a:r>
            <a:r>
              <a:rPr lang="iw-IL" sz="2500"/>
              <a:t> (טורבינות רוח)</a:t>
            </a:r>
            <a:endParaRPr sz="2500"/>
          </a:p>
          <a:p>
            <a:pPr indent="-4889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100"/>
              <a:buChar char="●"/>
            </a:pPr>
            <a:r>
              <a:rPr lang="iw-IL" sz="4100"/>
              <a:t>יצירת פסולת טכנולוגית,</a:t>
            </a:r>
            <a:endParaRPr sz="4100"/>
          </a:p>
        </p:txBody>
      </p:sp>
      <p:pic>
        <p:nvPicPr>
          <p:cNvPr id="551" name="Google Shape;551;g31e303f15c2_2_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94076" y="390326"/>
            <a:ext cx="3911399" cy="391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1e303f15c2_3_100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557" name="Google Shape;557;g31e303f15c2_3_100"/>
          <p:cNvSpPr txBox="1"/>
          <p:nvPr/>
        </p:nvSpPr>
        <p:spPr>
          <a:xfrm>
            <a:off x="624313" y="65059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התרומה החיובית לסביבה</a:t>
            </a:r>
            <a:endParaRPr b="1" sz="6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31e303f15c2_3_100"/>
          <p:cNvSpPr txBox="1"/>
          <p:nvPr/>
        </p:nvSpPr>
        <p:spPr>
          <a:xfrm>
            <a:off x="624325" y="749000"/>
            <a:ext cx="10773000" cy="57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3600"/>
              <a:t>התרומה החיובית של </a:t>
            </a:r>
            <a:br>
              <a:rPr b="1" lang="iw-IL" sz="3600"/>
            </a:br>
            <a:r>
              <a:rPr b="1" lang="iw-IL" sz="3600"/>
              <a:t>אנרגיה מתחדשת לסביבה ולאדם: </a:t>
            </a:r>
            <a:endParaRPr b="1" sz="3600"/>
          </a:p>
          <a:p>
            <a:pPr indent="-4572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iw-IL" sz="3600"/>
              <a:t>צמצום התלות במשאבים מתכלים</a:t>
            </a:r>
            <a:endParaRPr sz="3600"/>
          </a:p>
          <a:p>
            <a:pPr indent="-4572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iw-IL" sz="3600"/>
              <a:t>צמצום הפגיעה בטבע ובזיהום האוויר</a:t>
            </a:r>
            <a:endParaRPr sz="3600"/>
          </a:p>
          <a:p>
            <a:pPr indent="-4572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iw-IL" sz="3600"/>
              <a:t>חסכון כלכלי בטווח הזמן הארוך</a:t>
            </a:r>
            <a:endParaRPr sz="3600"/>
          </a:p>
          <a:p>
            <a:pPr indent="-4572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iw-IL" sz="3600"/>
              <a:t>הפחתת התלות בייבוא מקורות אנרגיה</a:t>
            </a:r>
            <a:endParaRPr sz="3600"/>
          </a:p>
          <a:p>
            <a:pPr indent="-4572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iw-IL" sz="3600"/>
              <a:t>גישה לאנרגיה גם במקומות נידחים</a:t>
            </a:r>
            <a:endParaRPr sz="3600"/>
          </a:p>
        </p:txBody>
      </p:sp>
      <p:pic>
        <p:nvPicPr>
          <p:cNvPr id="559" name="Google Shape;559;g31e303f15c2_3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76" y="390326"/>
            <a:ext cx="3911399" cy="391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g31e303f15c2_2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875" y="250412"/>
            <a:ext cx="8991350" cy="6357176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g31e303f15c2_2_177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566" name="Google Shape;566;g31e303f15c2_2_177"/>
          <p:cNvSpPr txBox="1"/>
          <p:nvPr/>
        </p:nvSpPr>
        <p:spPr>
          <a:xfrm>
            <a:off x="624313" y="65059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טביעת רגל פחמנית</a:t>
            </a:r>
            <a:endParaRPr b="1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1e303f15c2_2_170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572" name="Google Shape;572;g31e303f15c2_2_170"/>
          <p:cNvSpPr txBox="1"/>
          <p:nvPr/>
        </p:nvSpPr>
        <p:spPr>
          <a:xfrm>
            <a:off x="624313" y="65059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פרקליטי השימור</a:t>
            </a:r>
            <a:endParaRPr b="1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" name="Google Shape;573;g31e303f15c2_2_170"/>
          <p:cNvPicPr preferRelativeResize="0"/>
          <p:nvPr/>
        </p:nvPicPr>
        <p:blipFill rotWithShape="1">
          <a:blip r:embed="rId3">
            <a:alphaModFix/>
          </a:blip>
          <a:srcRect b="0" l="0" r="0" t="17681"/>
          <a:stretch/>
        </p:blipFill>
        <p:spPr>
          <a:xfrm>
            <a:off x="6441950" y="0"/>
            <a:ext cx="4685399" cy="68567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1e303f15c2_3_67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579" name="Google Shape;579;g31e303f15c2_3_67"/>
          <p:cNvSpPr txBox="1"/>
          <p:nvPr/>
        </p:nvSpPr>
        <p:spPr>
          <a:xfrm>
            <a:off x="624325" y="650596"/>
            <a:ext cx="4685400" cy="86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סוגיות נוספות</a:t>
            </a:r>
            <a:endParaRPr b="1"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0" name="Google Shape;580;g31e303f15c2_3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4425" y="790104"/>
            <a:ext cx="4798650" cy="479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ffalo, Farmer, Cultivating, Agriculture, Asia" id="123" name="Google Shape;12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1219335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 txBox="1"/>
          <p:nvPr/>
        </p:nvSpPr>
        <p:spPr>
          <a:xfrm>
            <a:off x="624314" y="655956"/>
            <a:ext cx="4685511" cy="129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"אנרגיה"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בראי ההיסטוריה</a:t>
            </a:r>
            <a:endParaRPr/>
          </a:p>
        </p:txBody>
      </p:sp>
      <p:sp>
        <p:nvSpPr>
          <p:cNvPr id="125" name="Google Shape;125;p5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g31e303f15c2_3_73"/>
          <p:cNvPicPr preferRelativeResize="0"/>
          <p:nvPr/>
        </p:nvPicPr>
        <p:blipFill rotWithShape="1">
          <a:blip r:embed="rId3">
            <a:alphaModFix/>
          </a:blip>
          <a:srcRect b="15347" l="0" r="15347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31e303f15c2_3_73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587" name="Google Shape;587;g31e303f15c2_3_73"/>
          <p:cNvSpPr txBox="1"/>
          <p:nvPr/>
        </p:nvSpPr>
        <p:spPr>
          <a:xfrm>
            <a:off x="624325" y="650596"/>
            <a:ext cx="4685400" cy="115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66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שתי שאלות…</a:t>
            </a:r>
            <a:endParaRPr sz="100">
              <a:solidFill>
                <a:srgbClr val="FFFF00"/>
              </a:solidFill>
            </a:endParaRPr>
          </a:p>
        </p:txBody>
      </p:sp>
      <p:sp>
        <p:nvSpPr>
          <p:cNvPr id="588" name="Google Shape;588;g31e303f15c2_3_73"/>
          <p:cNvSpPr txBox="1"/>
          <p:nvPr/>
        </p:nvSpPr>
        <p:spPr>
          <a:xfrm>
            <a:off x="624375" y="1994823"/>
            <a:ext cx="4685400" cy="147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א. מדוע תחנות הכוח העיקריות</a:t>
            </a:r>
            <a:br>
              <a:rPr b="1" lang="iw-IL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של מדינת ישראל נמצאות</a:t>
            </a:r>
            <a:br>
              <a:rPr b="1" lang="iw-IL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לאורך מישור החוף?</a:t>
            </a:r>
            <a:endParaRPr sz="2700"/>
          </a:p>
        </p:txBody>
      </p:sp>
      <p:sp>
        <p:nvSpPr>
          <p:cNvPr id="589" name="Google Shape;589;g31e303f15c2_3_73"/>
          <p:cNvSpPr txBox="1"/>
          <p:nvPr/>
        </p:nvSpPr>
        <p:spPr>
          <a:xfrm>
            <a:off x="624375" y="5221174"/>
            <a:ext cx="4685400" cy="10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ב. מה ההשפעות של מיקומן</a:t>
            </a:r>
            <a:br>
              <a:rPr b="1" lang="iw-IL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על האדם והטבע?</a:t>
            </a:r>
            <a:endParaRPr sz="27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1e303f15c2_3_81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595" name="Google Shape;595;g31e303f15c2_3_81"/>
          <p:cNvSpPr txBox="1"/>
          <p:nvPr/>
        </p:nvSpPr>
        <p:spPr>
          <a:xfrm>
            <a:off x="624313" y="650590"/>
            <a:ext cx="4685400" cy="144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פריסת תחנות הכוח במדינת ישראל</a:t>
            </a:r>
            <a:endParaRPr b="1"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g31e303f15c2_3_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2177" y="0"/>
            <a:ext cx="5029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g31e303f15c2_3_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2177" y="1"/>
            <a:ext cx="1828770" cy="1393672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31e303f15c2_3_81"/>
          <p:cNvSpPr txBox="1"/>
          <p:nvPr/>
        </p:nvSpPr>
        <p:spPr>
          <a:xfrm>
            <a:off x="1526099" y="2181110"/>
            <a:ext cx="38325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marR="0" rtl="1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iw-IL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אורות רבין</a:t>
            </a:r>
            <a:r>
              <a:rPr b="0" i="0" lang="iw-IL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מופעלת בפחם, ליד חדרה</a:t>
            </a:r>
            <a:endParaRPr/>
          </a:p>
          <a:p>
            <a:pPr indent="-114300" lvl="0" marL="0" marR="0" rtl="1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iw-IL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רדינג</a:t>
            </a:r>
            <a:r>
              <a:rPr b="0" i="0" lang="iw-IL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מופעלת בגז טבעי, צפון תל אביב</a:t>
            </a:r>
            <a:endParaRPr/>
          </a:p>
          <a:p>
            <a:pPr indent="-114300" lvl="0" marL="0" marR="0" rtl="1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iw-IL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רוטנברג</a:t>
            </a:r>
            <a:r>
              <a:rPr b="0" i="0" lang="iw-IL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מופעלת בפחם, ליד אשקלון</a:t>
            </a:r>
            <a:endParaRPr/>
          </a:p>
          <a:p>
            <a:pPr indent="-114300" lvl="0" marL="0" marR="0" rtl="1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iw-IL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אשכול</a:t>
            </a:r>
            <a:r>
              <a:rPr b="0" i="0" lang="iw-IL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מופעלת בגז טבעי, ליד אשדוד</a:t>
            </a:r>
            <a:endParaRPr/>
          </a:p>
          <a:p>
            <a:pPr indent="-114300" lvl="0" marL="0" marR="0" rtl="1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iw-IL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חיפה</a:t>
            </a:r>
            <a:r>
              <a:rPr b="0" i="0" lang="iw-IL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מופעלת בגז טבעי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g31e303f15c2_2_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7367" y="0"/>
            <a:ext cx="88546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31e303f15c2_2_183"/>
          <p:cNvSpPr txBox="1"/>
          <p:nvPr/>
        </p:nvSpPr>
        <p:spPr>
          <a:xfrm>
            <a:off x="624314" y="0"/>
            <a:ext cx="4685400" cy="46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  <p:sp>
        <p:nvSpPr>
          <p:cNvPr id="605" name="Google Shape;605;g31e303f15c2_2_183"/>
          <p:cNvSpPr txBox="1"/>
          <p:nvPr/>
        </p:nvSpPr>
        <p:spPr>
          <a:xfrm>
            <a:off x="624325" y="650599"/>
            <a:ext cx="4685400" cy="169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8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אי אנרגטי</a:t>
            </a:r>
            <a:endParaRPr/>
          </a:p>
        </p:txBody>
      </p:sp>
      <p:sp>
        <p:nvSpPr>
          <p:cNvPr id="606" name="Google Shape;606;g31e303f15c2_2_183"/>
          <p:cNvSpPr txBox="1"/>
          <p:nvPr/>
        </p:nvSpPr>
        <p:spPr>
          <a:xfrm>
            <a:off x="624363" y="2655390"/>
            <a:ext cx="4685400" cy="181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מדינה או אזור שאינם מחוברים לרשת חשמל אזורית או בינלאומית, ולכן הם תלויים לחלוטין בייצור עצמי של אנרגיה לצרכים שלהם</a:t>
            </a:r>
            <a:endParaRPr sz="2700"/>
          </a:p>
        </p:txBody>
      </p:sp>
      <p:sp>
        <p:nvSpPr>
          <p:cNvPr id="607" name="Google Shape;607;g31e303f15c2_2_183"/>
          <p:cNvSpPr txBox="1"/>
          <p:nvPr/>
        </p:nvSpPr>
        <p:spPr>
          <a:xfrm>
            <a:off x="624363" y="4660215"/>
            <a:ext cx="4685400" cy="1815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iw-IL" sz="1800">
                <a:solidFill>
                  <a:schemeClr val="lt1"/>
                </a:solidFill>
              </a:rPr>
              <a:t>יתרונות:</a:t>
            </a:r>
            <a:endParaRPr b="1" sz="1800">
              <a:solidFill>
                <a:schemeClr val="lt1"/>
              </a:solidFill>
            </a:endParaRPr>
          </a:p>
          <a:p>
            <a:pPr indent="-342900" lvl="0" marL="457200" rt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iw-IL" sz="1800">
                <a:solidFill>
                  <a:schemeClr val="lt1"/>
                </a:solidFill>
              </a:rPr>
              <a:t>עצמאות אנרגטית והימנעות מתלות</a:t>
            </a:r>
            <a:br>
              <a:rPr b="1" lang="iw-IL" sz="1800">
                <a:solidFill>
                  <a:schemeClr val="lt1"/>
                </a:solidFill>
              </a:rPr>
            </a:br>
            <a:r>
              <a:rPr b="1" lang="iw-IL" sz="1800">
                <a:solidFill>
                  <a:schemeClr val="lt1"/>
                </a:solidFill>
              </a:rPr>
              <a:t>במדינות אחרות.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iw-IL" sz="1800">
                <a:solidFill>
                  <a:schemeClr val="lt1"/>
                </a:solidFill>
              </a:rPr>
              <a:t>חסרונות:</a:t>
            </a:r>
            <a:endParaRPr b="1" sz="1800">
              <a:solidFill>
                <a:schemeClr val="lt1"/>
              </a:solidFill>
            </a:endParaRPr>
          </a:p>
          <a:p>
            <a:pPr indent="-342900" lvl="0" marL="457200" rt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iw-IL" sz="1800">
                <a:solidFill>
                  <a:schemeClr val="lt1"/>
                </a:solidFill>
              </a:rPr>
              <a:t>מגבלות על יכולת ייבוא או ייצוא חשמל, במיוחד במצבי חירום או עודף ייצור.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3"/>
          <p:cNvSpPr/>
          <p:nvPr/>
        </p:nvSpPr>
        <p:spPr>
          <a:xfrm>
            <a:off x="1" y="-3114"/>
            <a:ext cx="12192000" cy="6858002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3" name="Google Shape;61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4269" y="2769593"/>
            <a:ext cx="4685510" cy="349461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4" name="Google Shape;614;p53"/>
          <p:cNvSpPr txBox="1"/>
          <p:nvPr/>
        </p:nvSpPr>
        <p:spPr>
          <a:xfrm>
            <a:off x="0" y="712601"/>
            <a:ext cx="12192000" cy="1077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גיאוגרפיה – אדם וסביבה</a:t>
            </a:r>
            <a:br>
              <a:rPr b="1"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</a:t>
            </a:r>
            <a:r>
              <a:rPr b="1" lang="iw-IL" sz="4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 b="1" sz="24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53"/>
          <p:cNvSpPr txBox="1"/>
          <p:nvPr/>
        </p:nvSpPr>
        <p:spPr>
          <a:xfrm>
            <a:off x="0" y="2069478"/>
            <a:ext cx="12192000" cy="34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כתיבה ועריכה: נדב שמגר</a:t>
            </a:r>
            <a:endParaRPr b="1" sz="16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6" name="Google Shape;61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7950" y="-3126"/>
            <a:ext cx="3186024" cy="39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rown and Gray Windmill Beside Green Tree Under Blue Cloudy Sky during Day Time" id="130" name="Google Shape;13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6"/>
          <p:cNvSpPr txBox="1"/>
          <p:nvPr/>
        </p:nvSpPr>
        <p:spPr>
          <a:xfrm>
            <a:off x="624314" y="655956"/>
            <a:ext cx="4685511" cy="129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"אנרגיה"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בראי ההיסטוריה</a:t>
            </a:r>
            <a:endParaRPr/>
          </a:p>
        </p:txBody>
      </p:sp>
      <p:sp>
        <p:nvSpPr>
          <p:cNvPr id="132" name="Google Shape;132;p6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ultural Heritage of Slovenia: Water Mills" id="137" name="Google Shape;13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7"/>
          <p:cNvSpPr txBox="1"/>
          <p:nvPr/>
        </p:nvSpPr>
        <p:spPr>
          <a:xfrm>
            <a:off x="624314" y="655956"/>
            <a:ext cx="4685511" cy="129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"אנרגיה"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בראי ההיסטוריה</a:t>
            </a:r>
            <a:endParaRPr/>
          </a:p>
        </p:txBody>
      </p:sp>
      <p:sp>
        <p:nvSpPr>
          <p:cNvPr id="139" name="Google Shape;139;p7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yscale Photography of Locomotive Train Beside Factory" id="144" name="Google Shape;14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 txBox="1"/>
          <p:nvPr/>
        </p:nvSpPr>
        <p:spPr>
          <a:xfrm>
            <a:off x="624314" y="655956"/>
            <a:ext cx="4685511" cy="129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"אנרגיה"</a:t>
            </a:r>
            <a:endParaRPr/>
          </a:p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בראי ההיסטוריה</a:t>
            </a:r>
            <a:endParaRPr/>
          </a:p>
        </p:txBody>
      </p:sp>
      <p:sp>
        <p:nvSpPr>
          <p:cNvPr id="146" name="Google Shape;146;p8"/>
          <p:cNvSpPr txBox="1"/>
          <p:nvPr/>
        </p:nvSpPr>
        <p:spPr>
          <a:xfrm>
            <a:off x="624314" y="0"/>
            <a:ext cx="4685511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w-IL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מקורות אנרגיה בישראל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2021-01-16T18:12:43Z</dcterms:created>
  <dc:creator>נדב משה שמגר</dc:creator>
</cp:coreProperties>
</file>