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9144000"/>
  <p:notesSz cx="6858000" cy="9144000"/>
  <p:embeddedFontLst>
    <p:embeddedFont>
      <p:font typeface="Varela Round"/>
      <p:regular r:id="rId25"/>
    </p:embeddedFont>
    <p:embeddedFont>
      <p:font typeface="Oi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hoXtmAanNwrnjyFcFWS1n02IEL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i-regular.fntdata"/><Relationship Id="rId25" Type="http://schemas.openxmlformats.org/officeDocument/2006/relationships/font" Target="fonts/VarelaRound-regular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d4404f2d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29d4404f2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d4404f2dd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9d4404f2d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9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6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/>
          <p:nvPr/>
        </p:nvSpPr>
        <p:spPr>
          <a:xfrm>
            <a:off x="0" y="5406675"/>
            <a:ext cx="9144000" cy="899100"/>
          </a:xfrm>
          <a:prstGeom prst="rect">
            <a:avLst/>
          </a:prstGeom>
          <a:solidFill>
            <a:srgbClr val="FFFFFF">
              <a:alpha val="7176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0" y="1215125"/>
            <a:ext cx="91440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iw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שלושת המגזרים</a:t>
            </a:r>
            <a:endParaRPr b="1" i="0" sz="7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iw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מונח יסוד – מדדי פיתוח - מדד כלכלי</a:t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כתיבה ועריכה מקורית</a:t>
            </a:r>
            <a:b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נדב שמגר</a:t>
            </a:r>
            <a:endParaRPr b="1" i="0" sz="23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000" y="0"/>
            <a:ext cx="1146151" cy="14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 b="0" l="24058" r="43182" t="0"/>
          <a:stretch/>
        </p:blipFill>
        <p:spPr>
          <a:xfrm>
            <a:off x="-11" y="0"/>
            <a:ext cx="3391136" cy="68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4">
            <a:alphaModFix/>
          </a:blip>
          <a:srcRect b="6524" l="37114" r="0" t="0"/>
          <a:stretch/>
        </p:blipFill>
        <p:spPr>
          <a:xfrm>
            <a:off x="2709434" y="0"/>
            <a:ext cx="346017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5">
            <a:alphaModFix/>
          </a:blip>
          <a:srcRect b="0" l="20137" r="46193" t="0"/>
          <a:stretch/>
        </p:blipFill>
        <p:spPr>
          <a:xfrm>
            <a:off x="5702063" y="-18200"/>
            <a:ext cx="3460176" cy="68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/>
          <p:nvPr/>
        </p:nvSpPr>
        <p:spPr>
          <a:xfrm>
            <a:off x="5796400" y="4885500"/>
            <a:ext cx="3423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5796400" y="5570550"/>
            <a:ext cx="3423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השלישוני - מתן שרות ציבורי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הרביעוני - מו"פ והייטק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3" name="Google Shape;133;p11"/>
          <p:cNvSpPr txBox="1"/>
          <p:nvPr/>
        </p:nvSpPr>
        <p:spPr>
          <a:xfrm>
            <a:off x="6242100" y="6102900"/>
            <a:ext cx="2901900" cy="44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שייך במקור למגזר השיניוני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39" name="Google Shape;139;p12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החמישוני - כלכלה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6242100" y="6102900"/>
            <a:ext cx="2901900" cy="44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שייך במקור למגזר השלישוני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שלושת המגזרים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5842625" y="5570550"/>
            <a:ext cx="33015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בהקשר של רמת הפיתוח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קרקע, חוץ, שמים, חוף&#10;&#10;התיאור נוצר באופן אוטומטי" id="151" name="Google Shape;15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שלושת המגזרים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3" name="Google Shape;153;p14"/>
          <p:cNvSpPr txBox="1"/>
          <p:nvPr/>
        </p:nvSpPr>
        <p:spPr>
          <a:xfrm>
            <a:off x="5842625" y="5570550"/>
            <a:ext cx="33015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במדינות הפחות מפותחות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54" name="Google Shape;154;p14"/>
          <p:cNvSpPr/>
          <p:nvPr/>
        </p:nvSpPr>
        <p:spPr>
          <a:xfrm>
            <a:off x="970961" y="1216058"/>
            <a:ext cx="1659117" cy="435449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/>
          <p:nvPr/>
        </p:nvSpPr>
        <p:spPr>
          <a:xfrm rot="10800000">
            <a:off x="2653434" y="1216058"/>
            <a:ext cx="1659117" cy="435449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6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 rot="-5400000">
            <a:off x="1222236" y="2896523"/>
            <a:ext cx="43457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המגזר הראשוני</a:t>
            </a:r>
            <a:endParaRPr/>
          </a:p>
        </p:txBody>
      </p:sp>
      <p:sp>
        <p:nvSpPr>
          <p:cNvPr id="157" name="Google Shape;157;p14"/>
          <p:cNvSpPr txBox="1"/>
          <p:nvPr/>
        </p:nvSpPr>
        <p:spPr>
          <a:xfrm rot="-5400000">
            <a:off x="-436881" y="2740470"/>
            <a:ext cx="43457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המגזר השלישוני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בניין, מקורה, רכבת תחתית&#10;&#10;התיאור נוצר באופן אוטומטי" id="162" name="Google Shape;16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שלושת המגזרים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4" name="Google Shape;164;p15"/>
          <p:cNvSpPr txBox="1"/>
          <p:nvPr/>
        </p:nvSpPr>
        <p:spPr>
          <a:xfrm>
            <a:off x="5842625" y="5570550"/>
            <a:ext cx="33015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במדינות המפותחות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970961" y="1216058"/>
            <a:ext cx="1659117" cy="435449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5"/>
          <p:cNvSpPr/>
          <p:nvPr/>
        </p:nvSpPr>
        <p:spPr>
          <a:xfrm rot="10800000">
            <a:off x="2653434" y="1216058"/>
            <a:ext cx="1659117" cy="435449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6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 rot="-5400000">
            <a:off x="1222236" y="2896523"/>
            <a:ext cx="43457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המגזר השלישוני</a:t>
            </a:r>
            <a:endParaRPr/>
          </a:p>
        </p:txBody>
      </p:sp>
      <p:sp>
        <p:nvSpPr>
          <p:cNvPr id="168" name="Google Shape;168;p15"/>
          <p:cNvSpPr txBox="1"/>
          <p:nvPr/>
        </p:nvSpPr>
        <p:spPr>
          <a:xfrm rot="-5400000">
            <a:off x="-436881" y="2740470"/>
            <a:ext cx="43457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המגזר הראשוני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875" y="490650"/>
            <a:ext cx="7086574" cy="4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חתך התעסוקה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5" name="Google Shape;175;p16"/>
          <p:cNvSpPr txBox="1"/>
          <p:nvPr/>
        </p:nvSpPr>
        <p:spPr>
          <a:xfrm>
            <a:off x="5842625" y="5570550"/>
            <a:ext cx="33015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מבנה מגזרי של המשק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76" name="Google Shape;176;p16"/>
          <p:cNvSpPr/>
          <p:nvPr/>
        </p:nvSpPr>
        <p:spPr>
          <a:xfrm>
            <a:off x="663325" y="1653900"/>
            <a:ext cx="5233500" cy="446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0" y="5934600"/>
            <a:ext cx="75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d4404f2dd_0_0"/>
          <p:cNvSpPr txBox="1"/>
          <p:nvPr/>
        </p:nvSpPr>
        <p:spPr>
          <a:xfrm>
            <a:off x="0" y="5934600"/>
            <a:ext cx="75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83" name="Google Shape;183;g29d4404f2d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25" y="175875"/>
            <a:ext cx="7297625" cy="639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9d4404f2dd_0_0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iw" sz="2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בחינת הבגרות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5" name="Google Shape;185;g29d4404f2dd_0_0"/>
          <p:cNvSpPr txBox="1"/>
          <p:nvPr/>
        </p:nvSpPr>
        <p:spPr>
          <a:xfrm>
            <a:off x="5842625" y="5570550"/>
            <a:ext cx="3301500" cy="658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תתמקד בשלושת המגזרים</a:t>
            </a:r>
            <a:b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הראשוני, השיניוני והשלישוני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d4404f2dd_0_11"/>
          <p:cNvSpPr txBox="1"/>
          <p:nvPr/>
        </p:nvSpPr>
        <p:spPr>
          <a:xfrm>
            <a:off x="0" y="5934600"/>
            <a:ext cx="75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FFFFFF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1" name="Google Shape;191;g29d4404f2dd_0_11"/>
          <p:cNvSpPr txBox="1"/>
          <p:nvPr/>
        </p:nvSpPr>
        <p:spPr>
          <a:xfrm>
            <a:off x="5842625" y="4885500"/>
            <a:ext cx="33015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iw" sz="2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בחינת הבגרות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2" name="Google Shape;192;g29d4404f2dd_0_11"/>
          <p:cNvSpPr txBox="1"/>
          <p:nvPr/>
        </p:nvSpPr>
        <p:spPr>
          <a:xfrm>
            <a:off x="5842625" y="5570550"/>
            <a:ext cx="3301500" cy="658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תתמקד בשלושת המגזרים</a:t>
            </a:r>
            <a:b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r>
              <a:rPr b="1" lang="iw" sz="17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הראשוני, השיניוני והשלישוני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93" name="Google Shape;193;g29d4404f2dd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14974" cy="45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"/>
          <p:cNvSpPr/>
          <p:nvPr/>
        </p:nvSpPr>
        <p:spPr>
          <a:xfrm>
            <a:off x="0" y="5406675"/>
            <a:ext cx="9144000" cy="899100"/>
          </a:xfrm>
          <a:prstGeom prst="rect">
            <a:avLst/>
          </a:prstGeom>
          <a:solidFill>
            <a:srgbClr val="FFFFFF">
              <a:alpha val="7176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0" y="1215125"/>
            <a:ext cx="91440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iw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שלושת המגזרים</a:t>
            </a:r>
            <a:endParaRPr b="1" i="0" sz="7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iw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מונח יסוד – מדדי פיתוח</a:t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כתיבה ועריכה מקורית</a:t>
            </a:r>
            <a:b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" sz="2300" u="none" cap="none" strike="noStrike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נדב שמגר</a:t>
            </a:r>
            <a:endParaRPr b="1" i="0" sz="2300" u="none" cap="none" strike="noStrike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2000" y="0"/>
            <a:ext cx="1146151" cy="14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/>
          <p:nvPr/>
        </p:nvSpPr>
        <p:spPr>
          <a:xfrm>
            <a:off x="2775" y="1564700"/>
            <a:ext cx="9144000" cy="2455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"רמת פיתוח"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1107575" y="794225"/>
            <a:ext cx="6820200" cy="3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iw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" name="Google Shape;64;p2"/>
          <p:cNvCxnSpPr/>
          <p:nvPr/>
        </p:nvCxnSpPr>
        <p:spPr>
          <a:xfrm>
            <a:off x="1347100" y="3126450"/>
            <a:ext cx="6366300" cy="12600"/>
          </a:xfrm>
          <a:prstGeom prst="straightConnector1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2"/>
          <p:cNvSpPr txBox="1"/>
          <p:nvPr/>
        </p:nvSpPr>
        <p:spPr>
          <a:xfrm>
            <a:off x="653750" y="3366125"/>
            <a:ext cx="73875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מדינה                                              מדינת                                 מדינה                מדינה</a:t>
            </a:r>
            <a:br>
              <a:rPr b="0" i="0" lang="i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iw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תת מפותחת                                          ביניים                                מפותחת        מאוד מפותחת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66;p2"/>
          <p:cNvCxnSpPr/>
          <p:nvPr/>
        </p:nvCxnSpPr>
        <p:spPr>
          <a:xfrm>
            <a:off x="7448700" y="2924725"/>
            <a:ext cx="0" cy="44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2"/>
          <p:cNvCxnSpPr/>
          <p:nvPr/>
        </p:nvCxnSpPr>
        <p:spPr>
          <a:xfrm>
            <a:off x="4827650" y="2924725"/>
            <a:ext cx="0" cy="44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2"/>
          <p:cNvCxnSpPr/>
          <p:nvPr/>
        </p:nvCxnSpPr>
        <p:spPr>
          <a:xfrm>
            <a:off x="1601475" y="2912100"/>
            <a:ext cx="0" cy="44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2"/>
          <p:cNvCxnSpPr/>
          <p:nvPr/>
        </p:nvCxnSpPr>
        <p:spPr>
          <a:xfrm>
            <a:off x="2749800" y="2924725"/>
            <a:ext cx="0" cy="44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" name="Google Shape;7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9175" y="1948300"/>
            <a:ext cx="1245300" cy="124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2400" y="1597600"/>
            <a:ext cx="2053700" cy="154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4025" y="1394138"/>
            <a:ext cx="3419360" cy="227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51297" r="18036" t="0"/>
          <a:stretch/>
        </p:blipFill>
        <p:spPr>
          <a:xfrm>
            <a:off x="0" y="0"/>
            <a:ext cx="3366651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4">
            <a:alphaModFix/>
          </a:blip>
          <a:srcRect b="0" l="26124" r="41407" t="0"/>
          <a:stretch/>
        </p:blipFill>
        <p:spPr>
          <a:xfrm>
            <a:off x="3164025" y="0"/>
            <a:ext cx="33400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5">
            <a:alphaModFix/>
          </a:blip>
          <a:srcRect b="0" l="70084" r="0" t="0"/>
          <a:stretch/>
        </p:blipFill>
        <p:spPr>
          <a:xfrm>
            <a:off x="6069399" y="0"/>
            <a:ext cx="30746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 txBox="1"/>
          <p:nvPr/>
        </p:nvSpPr>
        <p:spPr>
          <a:xfrm>
            <a:off x="0" y="1215125"/>
            <a:ext cx="90558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1" i="0" lang="iw" sz="57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  </a:t>
            </a:r>
            <a:r>
              <a:rPr b="1" i="0" lang="iw" sz="5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חלוקת </a:t>
            </a:r>
            <a:r>
              <a:rPr b="1" i="0" lang="iw" sz="57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הכלכלה </a:t>
            </a:r>
            <a:r>
              <a:rPr b="1" i="0" lang="iw" sz="20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r>
              <a:rPr b="1" i="0" lang="iw" sz="5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לתחומים</a:t>
            </a:r>
            <a:endParaRPr b="0" i="0" sz="29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/>
          <p:nvPr/>
        </p:nvSpPr>
        <p:spPr>
          <a:xfrm>
            <a:off x="0" y="1215125"/>
            <a:ext cx="91440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w" sz="28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חלוקת הכלכלה לתחומים</a:t>
            </a:r>
            <a:endParaRPr b="1" i="0" sz="28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iw" sz="41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41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19379"/>
            <a:ext cx="9144000" cy="4238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2" name="Google Shape;92;p5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הראשוני - חקלאות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השיניוני - תעשייה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השיניוני - תעשייה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5" name="Google Shape;105;p7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תעשייה = ייצור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/>
        </p:nvSpPr>
        <p:spPr>
          <a:xfrm>
            <a:off x="6242100" y="4885500"/>
            <a:ext cx="2901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1" name="Google Shape;111;p8"/>
          <p:cNvSpPr txBox="1"/>
          <p:nvPr/>
        </p:nvSpPr>
        <p:spPr>
          <a:xfrm>
            <a:off x="6242100" y="5570550"/>
            <a:ext cx="2901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השלישוני - מתן שרות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/>
          <p:nvPr/>
        </p:nvSpPr>
        <p:spPr>
          <a:xfrm>
            <a:off x="5720200" y="4885500"/>
            <a:ext cx="3423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w" sz="2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"שלושת המגזרים"</a:t>
            </a:r>
            <a:endParaRPr b="1" i="0" sz="2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7" name="Google Shape;117;p9"/>
          <p:cNvSpPr txBox="1"/>
          <p:nvPr/>
        </p:nvSpPr>
        <p:spPr>
          <a:xfrm>
            <a:off x="5720200" y="5570550"/>
            <a:ext cx="3423900" cy="446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iw" sz="1700" u="none" cap="none" strike="noStrik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המגזר השלישוני - מתן שרות פרטי</a:t>
            </a:r>
            <a:endParaRPr b="1" i="0" sz="1700" u="none" cap="none" strike="noStrike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nadav</dc:creator>
</cp:coreProperties>
</file>