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ssistant SemiBold" panose="020B0604020202020204" charset="-79"/>
      <p:regular r:id="rId29"/>
      <p:bold r:id="rId30"/>
    </p:embeddedFont>
    <p:embeddedFont>
      <p:font typeface="Assistant" panose="020B0604020202020204" charset="-79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hRMeyPd6XiP/SuIo4u/tB7bqAP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5EB8B6E-42F2-4321-9140-24DA853CE639}">
  <a:tblStyle styleId="{85EB8B6E-42F2-4321-9140-24DA853CE63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D"/>
          </a:solidFill>
        </a:fill>
      </a:tcStyle>
    </a:wholeTbl>
    <a:band1H>
      <a:tcTxStyle b="off" i="off"/>
      <a:tcStyle>
        <a:tcBdr/>
        <a:fill>
          <a:solidFill>
            <a:srgbClr val="CBD1D8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BD1D8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3422D4B-44DF-4B65-8131-53B3028AF0E2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98855807086613"/>
          <c:y val="0.1063008669844447"/>
          <c:w val="0.53464800688976377"/>
          <c:h val="0.8019719610007406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98855807086613"/>
          <c:y val="0.1063008669844447"/>
          <c:w val="0.53464800688976377"/>
          <c:h val="0.8019719610007406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" name="Google Shape;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" name="Google Shape;28;p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/>
              <a:t>השקף הזה הוא </a:t>
            </a:r>
            <a:r>
              <a:rPr lang="iw-IL" b="1"/>
              <a:t>הזדמנות לעצור לרגע על האנושי</a:t>
            </a:r>
            <a:r>
              <a:rPr lang="iw-IL"/>
              <a:t> – תנו לזה לנשום.</a:t>
            </a:r>
            <a:br>
              <a:rPr lang="iw-IL"/>
            </a:br>
            <a:r>
              <a:rPr lang="iw-IL"/>
              <a:t>■ לא חייבים לקרוא את כל הציטוטים – אפשר לבקש ממורה או תלמיד שישבו בקהל לזהות עם מה הם הכי מתחברים.</a:t>
            </a:r>
            <a:br>
              <a:rPr lang="iw-IL"/>
            </a:br>
            <a:r>
              <a:rPr lang="iw-IL"/>
              <a:t>■ הדגישו: אלו קולות אמיתיים. ודווקא בגלל שהם מגוונים – הם מראים כמה התוכנית מתאימה לכל אחד.</a:t>
            </a:r>
            <a:br>
              <a:rPr lang="iw-IL"/>
            </a:br>
            <a:r>
              <a:rPr lang="iw-IL"/>
              <a:t>■ אפשר גם להזמין את המורים בקהל לשתף בשאלה: </a:t>
            </a:r>
            <a:r>
              <a:rPr lang="iw-IL" i="1"/>
              <a:t>"איזה תגובות קיבלתם מהתלמידים שהשתתפו בתוכנית?"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6" name="Google Shape;326;p1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למלא את הפרטים הרלוונטיים ולהוריד תיבות מיותרות (בהתאם למספר הקורסים)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להוסיף תמונה מייצגת לקורס וקישור לאתר אם רלוונטי.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נושאים מרכזיים: לציין האם יש חפיפה בתכני הבגרות הרגילים/ קהל היעד הרלוונטי (שכבת גיל,הרחבה וכו')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אורך הקורס: סימסטריאלי / שנתי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כמה נ"ז מקנה/ צבירת נקודות זכות אקדמיות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קישור לאתר הקורס: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כמה מילים על הקורסים – על אופן הלמידה החוויתית </a:t>
            </a:r>
            <a:endParaRPr/>
          </a:p>
        </p:txBody>
      </p:sp>
      <p:sp>
        <p:nvSpPr>
          <p:cNvPr id="344" name="Google Shape;344;p1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5b23d338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35b23d3384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למלא את הפרטים הרלוונטיים ולהוריד תיבות מיותרות (בהתאם למספר הקורסים)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להוסיף תמונה מייצגת לקורס וקישור לאתר אם רלוונטי.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נושאים מרכזיים: לציין האם יש חפיפה בתכני הבגרות הרגילים/ קהל היעד הרלוונטי (שכבת גיל,הרחבה וכו')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אורך הקורס: סימסטריאלי / שנתי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כמה נ"ז מקנה/ צבירת נקודות זכות אקדמיות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קישור לאתר הקורס: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כמה מילים על הקורסים – על אופן הלמידה החוויתית </a:t>
            </a:r>
            <a:endParaRPr/>
          </a:p>
        </p:txBody>
      </p:sp>
      <p:sp>
        <p:nvSpPr>
          <p:cNvPr id="364" name="Google Shape;364;g35b23d33840_0_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הצגת חלוקת הציון הסופי במקצוע לפי חלוקה , עם אפשרות להתאים את אחוזי השקלול והיקף החומר הנלמד בכל ערוץ (חלקים א-ד'...).- בהתאם לקורס הספציפי,</a:t>
            </a:r>
            <a:br>
              <a:rPr lang="iw-IL"/>
            </a:br>
            <a:r>
              <a:rPr lang="iw-IL"/>
              <a:t>האקסטרא שיש בקורס הספציפי , לדוגמה: הסדר מול המוסד שיוכלו להשתמש בנקודות הזכות לכל המסלולים באותו המוסד../ </a:t>
            </a:r>
            <a:br>
              <a:rPr lang="iw-IL"/>
            </a:br>
            <a:endParaRPr/>
          </a:p>
        </p:txBody>
      </p:sp>
      <p:sp>
        <p:nvSpPr>
          <p:cNvPr id="380" name="Google Shape;380;p16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endParaRPr b="1" u="sng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 u="sng"/>
              <a:t>יש למחוק את האפשרויות הלא רלוונטיות עבורכם ולהוסיף אמצעים נוספים במידה וקיימים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endParaRPr b="1" u="sng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/>
              <a:t>■ השקף הזה נועד להפיג התנגדויות נפוצות: "אני אהיה לבד", "זה יותר מדי עליי", "מי יעזור לי עם התלמידים".</a:t>
            </a:r>
            <a:br>
              <a:rPr lang="iw-IL"/>
            </a:br>
            <a:r>
              <a:rPr lang="iw-IL"/>
              <a:t>■ תנו דגש על הליווי האנושי – מפמ"ר, מדריך, רפרנט אקדמי – </a:t>
            </a:r>
            <a:r>
              <a:rPr lang="iw-IL" b="1"/>
              <a:t>זה לא עוד קורס דיגיטלי</a:t>
            </a:r>
            <a:r>
              <a:rPr lang="iw-IL"/>
              <a:t>.</a:t>
            </a:r>
            <a:br>
              <a:rPr lang="iw-IL"/>
            </a:br>
            <a:r>
              <a:rPr lang="iw-IL"/>
              <a:t>■ הדגישו שהמורים לא נדרשים לבנות את הקורס – </a:t>
            </a:r>
            <a:r>
              <a:rPr lang="iw-IL" b="1"/>
              <a:t>הכול מוכן</a:t>
            </a:r>
            <a:r>
              <a:rPr lang="iw-IL"/>
              <a:t>, הם רק מתאימים ומובילים.</a:t>
            </a:r>
            <a:br>
              <a:rPr lang="iw-IL"/>
            </a:br>
            <a:r>
              <a:rPr lang="iw-IL"/>
              <a:t>■ אפשר לספר דוגמה ממורה שכמעט ויתר – והשתכנע בזכות המעטפת.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sz="1200"/>
              <a:t>היכן שנעשתה עבודה מקדימה מול האקדמיה, הציגו זאת  –  ההעבודה להתאמת מושגים, תכנים חופפים לבגרות, שפה מותאמת יותר, התאמה לרגישויות תרבותיות . נעשתה למידה מנסיון קודם, הפקת לקחים מהשנתיים הקודמות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sz="1200"/>
              <a:t>אפשרויות ליווי – הציגו בהתאם למה שהחלטתם לעשות בפועל -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sz="1200"/>
              <a:t>ליווי מקצועי צמוד  - מפגשים דו שבועיים של המורים המשתתפים עם המפמרית/ מדריכה מובילה.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sz="1200"/>
              <a:t>ליווי על ידי הצוות האקדמי של הקורס – קבוצות וואטסאפ עם ראש החוג ורפרנט הקורס למענה ישיר לשאלות המורים. שיח פתוח איתם על מנת להתאים את הקורס לתלמידים ולעזור להם להצליח (הארכת מועדי הגשה/ זמן פתיחת היחידה באתר הקורס)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sz="1200"/>
              <a:t>מענה מנהלי לבעיות טכניות – איש קשר מטעם האקדמיה לבעיות טכניות כמו הגשת מטלות + איש קשר מטעם המשרד לבעיות טכניות פנימיות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6" name="Google Shape;416;p1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5b1dade92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35b1dade927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endParaRPr b="1" u="sng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 u="sng"/>
              <a:t>יש למחוק את האפשרויות הלא רלוונטיות עבורכם ולהוסיף אמצעים נוספים במידה וקיימים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endParaRPr b="1" u="sng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/>
              <a:t>■ השקף הזה נועד להפיג התנגדויות נפוצות: "אני אהיה לבד", "זה יותר מדי עליי", "מי יעזור לי עם התלמידים".</a:t>
            </a:r>
            <a:br>
              <a:rPr lang="iw-IL"/>
            </a:br>
            <a:r>
              <a:rPr lang="iw-IL"/>
              <a:t>■ תנו דגש על הליווי האנושי – מפמ"ר, מדריך, רפרנט אקדמי – </a:t>
            </a:r>
            <a:r>
              <a:rPr lang="iw-IL" b="1"/>
              <a:t>זה לא עוד קורס דיגיטלי</a:t>
            </a:r>
            <a:r>
              <a:rPr lang="iw-IL"/>
              <a:t>.</a:t>
            </a:r>
            <a:br>
              <a:rPr lang="iw-IL"/>
            </a:br>
            <a:r>
              <a:rPr lang="iw-IL"/>
              <a:t>■ הדגישו שהמורים לא נדרשים לבנות את הקורס – </a:t>
            </a:r>
            <a:r>
              <a:rPr lang="iw-IL" b="1"/>
              <a:t>הכול מוכן</a:t>
            </a:r>
            <a:r>
              <a:rPr lang="iw-IL"/>
              <a:t>, הם רק מתאימים ומובילים.</a:t>
            </a:r>
            <a:br>
              <a:rPr lang="iw-IL"/>
            </a:br>
            <a:r>
              <a:rPr lang="iw-IL"/>
              <a:t>■ אפשר לספר דוגמה ממורה שכמעט ויתר – והשתכנע בזכות המעטפת.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sz="1200"/>
              <a:t>היכן שנעשתה עבודה מקדימה מול האקדמיה, הציגו זאת  –  ההעבודה להתאמת מושגים, תכנים חופפים לבגרות, שפה מותאמת יותר, התאמה לרגישויות תרבותיות . נעשתה למידה מנסיון קודם, הפקת לקחים מהשנתיים הקודמות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sz="1200"/>
              <a:t>אפשרויות ליווי – הציגו בהתאם למה שהחלטתם לעשות בפועל -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sz="1200"/>
              <a:t>ליווי מקצועי צמוד  - מפגשים דו שבועיים של המורים המשתתפים עם המפמרית/ מדריכה מובילה.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sz="1200"/>
              <a:t>ליווי על ידי הצוות האקדמי של הקורס – קבוצות וואטסאפ עם ראש החוג ורפרנט הקורס למענה ישיר לשאלות המורים. שיח פתוח איתם על מנת להתאים את הקורס לתלמידים ולעזור להם להצליח (הארכת מועדי הגשה/ זמן פתיחת היחידה באתר הקורס)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sz="1200"/>
              <a:t>מענה מנהלי לבעיות טכניות – איש קשר מטעם האקדמיה לבעיות טכניות כמו הגשת מטלות + איש קשר מטעם המשרד לבעיות טכניות פנימיות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4" name="Google Shape;434;g35b1dade927_0_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/>
              <a:t>לעדכן תאריכים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p1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b="1"/>
              <a:t>לעדכן תאריכים של מועד הבחינות ועוד ...</a:t>
            </a:r>
            <a:br>
              <a:rPr lang="iw-IL" b="1"/>
            </a:br>
            <a:r>
              <a:rPr lang="iw-IL"/>
              <a:t>מועד תחילת השתלמויות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מועד פתיחת הקורס – סמסטר ראשון /שני /שנתי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מפגש חשיפה למורים במוסד האקדמי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יום חשיפה לתלמידים  במוסד האקדמי- בתחילת הקורס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מועד הבחינה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מועד ב'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8" name="Google Shape;498;p1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/>
              <a:t>השקף הזה הוא לא רק סיכום – הוא </a:t>
            </a:r>
            <a:r>
              <a:rPr lang="iw-IL" b="1"/>
              <a:t>קריאה לפעולה</a:t>
            </a:r>
            <a:r>
              <a:rPr lang="iw-IL"/>
              <a:t>.</a:t>
            </a:r>
            <a:br>
              <a:rPr lang="iw-IL"/>
            </a:br>
            <a:r>
              <a:rPr lang="iw-IL"/>
              <a:t>■ מומלץ לספר איך מורים אחרים </a:t>
            </a:r>
            <a:r>
              <a:rPr lang="iw-IL" b="1"/>
              <a:t>רתמו את ההנהלה</a:t>
            </a:r>
            <a:r>
              <a:rPr lang="iw-IL"/>
              <a:t>.</a:t>
            </a:r>
            <a:br>
              <a:rPr lang="iw-IL"/>
            </a:br>
            <a:r>
              <a:rPr lang="iw-IL"/>
              <a:t>■ כדאי להזכיר שהמצגת שמורה במרחב הפדגוגי  (זכרו לשמור אותה שם)</a:t>
            </a:r>
            <a:br>
              <a:rPr lang="iw-IL"/>
            </a:br>
            <a:r>
              <a:rPr lang="iw-IL"/>
              <a:t>■ הדגישו שהקהילה הדיגיטלית ממשיכה איתם הלאה – הם לא לבד.</a:t>
            </a:r>
            <a:endParaRPr/>
          </a:p>
        </p:txBody>
      </p:sp>
      <p:sp>
        <p:nvSpPr>
          <p:cNvPr id="563" name="Google Shape;563;p2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0" name="Google Shape;58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/>
              <a:t>השקף הזה הוא לא רק סיכום – הוא </a:t>
            </a:r>
            <a:r>
              <a:rPr lang="iw-IL" b="1"/>
              <a:t>קריאה לפעולה</a:t>
            </a:r>
            <a:r>
              <a:rPr lang="iw-IL"/>
              <a:t>.</a:t>
            </a:r>
            <a:br>
              <a:rPr lang="iw-IL"/>
            </a:br>
            <a:r>
              <a:rPr lang="iw-IL"/>
              <a:t>■ מומלץ לספר איך מורים אחרים </a:t>
            </a:r>
            <a:r>
              <a:rPr lang="iw-IL" b="1"/>
              <a:t>רתמו את ההנהלה</a:t>
            </a:r>
            <a:r>
              <a:rPr lang="iw-IL"/>
              <a:t>.</a:t>
            </a:r>
            <a:br>
              <a:rPr lang="iw-IL"/>
            </a:br>
            <a:r>
              <a:rPr lang="iw-IL"/>
              <a:t>■ כדאי להזכיר שהמצגת שמורה במרחב הפדגוגי  (זכרו לשמור אותה שם)</a:t>
            </a:r>
            <a:br>
              <a:rPr lang="iw-IL"/>
            </a:br>
            <a:r>
              <a:rPr lang="iw-IL"/>
              <a:t>■ הדגישו שהקהילה הדיגיטלית ממשיכה איתם הלאה – הם לא לבד.</a:t>
            </a:r>
            <a:endParaRPr/>
          </a:p>
        </p:txBody>
      </p:sp>
      <p:sp>
        <p:nvSpPr>
          <p:cNvPr id="581" name="Google Shape;581;p2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" name="Google Shape;51;p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אתר התוכנית סמסטר ראשון בתיכון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מרחב פדגוגי של תחום הדעת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אתר הקורס האקדמי 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פורטל מוסדות חינוך לבחירת קורסים על ידי מנהל בית הספר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9" name="Google Shape;599;p2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/>
              <a:t>תנו מקום לשאלות</a:t>
            </a:r>
            <a:r>
              <a:rPr lang="iw-IL"/>
              <a:t/>
            </a:r>
            <a:br>
              <a:rPr lang="iw-IL"/>
            </a:br>
            <a:r>
              <a:rPr lang="iw-IL"/>
              <a:t>עודדו שאלות ותחושות – גם טכניות, גם ערכיות. לא כל שאלה תקבל מענה מיידי, וזה בסדר.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/>
              <a:t>עודדו מורים שכבר השתתפו בתוכנית לשתף</a:t>
            </a:r>
            <a:r>
              <a:rPr lang="iw-IL"/>
              <a:t/>
            </a:r>
            <a:br>
              <a:rPr lang="iw-IL"/>
            </a:br>
            <a:r>
              <a:rPr lang="iw-IL"/>
              <a:t>הזמינו מורה/מורות מהשנה שעברה לומר מילה קצרה – גם אם לא תוכנן מראש. אפשר לשאול:</a:t>
            </a:r>
            <a:br>
              <a:rPr lang="iw-IL"/>
            </a:br>
            <a:r>
              <a:rPr lang="iw-IL"/>
              <a:t>"רוצה לשתף בכמה מילים מהחוויה שלך?"</a:t>
            </a:r>
            <a:br>
              <a:rPr lang="iw-IL"/>
            </a:br>
            <a:r>
              <a:rPr lang="iw-IL"/>
              <a:t>או "מה לדעתך היה הרווח הכי גדול מהתוכנית לתלמידים שלך?"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/>
              <a:t>תנו מקום לתהיות ולהתלבטויות</a:t>
            </a:r>
            <a:r>
              <a:rPr lang="iw-IL"/>
              <a:t/>
            </a:r>
            <a:br>
              <a:rPr lang="iw-IL"/>
            </a:br>
            <a:r>
              <a:rPr lang="iw-IL"/>
              <a:t>שדרו שזה טבעי להתלבט – זה לא שיווק, אלא קידום של הזדמנות אמיתית.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/>
              <a:t>שמרו על אווירה פתוחה ומכילה</a:t>
            </a:r>
            <a:r>
              <a:rPr lang="iw-IL"/>
              <a:t/>
            </a:r>
            <a:br>
              <a:rPr lang="iw-IL"/>
            </a:br>
            <a:r>
              <a:rPr lang="iw-IL"/>
              <a:t>גם מורה סקפטי הוא מורה שמתעניין – לפעמים שיתוף מהקהל עוזר יותר מתשובה רשמית.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b="1"/>
              <a:t>העזרו בקיט שקיבלתם – שם תוכלו למצוא תשובות לשאלות נפוצות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6" name="Google Shape;626;p2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/>
              <a:t>זו הזדמנות לעצור רגע ולהודות למשתתפים</a:t>
            </a:r>
            <a:br>
              <a:rPr lang="iw-IL"/>
            </a:br>
            <a:r>
              <a:rPr lang="iw-IL"/>
              <a:t>■ להזכיר שוב: אתם לא לבד – יש תמיכה, יש חומרים, יש קהילה</a:t>
            </a:r>
            <a:br>
              <a:rPr lang="iw-IL"/>
            </a:br>
            <a:r>
              <a:rPr lang="iw-IL"/>
              <a:t>■ להציע לפנות עם שאלות או לשתף בהתלבטויות גם אחרי הסדנה</a:t>
            </a:r>
            <a:br>
              <a:rPr lang="iw-IL"/>
            </a:br>
            <a:r>
              <a:rPr lang="iw-IL"/>
              <a:t>■ אפשר לשלב כאן </a:t>
            </a:r>
            <a:r>
              <a:rPr lang="iw-IL" b="1"/>
              <a:t>שקופית תודה + פרטי קשר</a:t>
            </a:r>
            <a:r>
              <a:rPr lang="iw-IL"/>
              <a:t>, או QR לקבוצת תמיכה/מרחב שיתופי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0" name="Google Shape;640;p2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/>
              <a:t>בשקף זה הדגש הוא על </a:t>
            </a:r>
            <a:r>
              <a:rPr lang="iw-IL" i="1"/>
              <a:t>“למה התוכנית חשובה”</a:t>
            </a:r>
            <a:r>
              <a:rPr lang="iw-IL"/>
              <a:t> – לא רק מה היא מציעה, אלא איזו שליחות עומדת מאחוריה.</a:t>
            </a:r>
            <a:br>
              <a:rPr lang="iw-IL"/>
            </a:br>
            <a:r>
              <a:rPr lang="iw-IL"/>
              <a:t>מומלץ לשתף בתחושה אישית: למה בחרת לקדם את התוכנית? למה בעיניך חשוב שתלמידים ייחשפו לעולם האקדמיה?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" name="Google Shape;79;p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/>
              <a:t>שער לעולם האקדמיה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/>
              <a:t>הדגישו: זו התנסות ממשית בעולם האקדמי – מפגש עם מרצים, שימוש בתכנים מהאוניברסיטה והגעה פיזית לקמפוס. תלמידים מדווחים שזה הפיג חששות לקראת לימודים גבוהים ופתח להם את הראש.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/>
              <a:t>חוויה עצמאית ומיוחדת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/>
              <a:t>התלמידים לומדים בקצב שלהם, בשילוב שיעורים בכיתה עם תוכן דיגיטלי עשיר. אין צורך לבנות הכל מחדש – הכל מוכן. המורה הופך למלווה מקצועי ותומך.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/>
              <a:t>חיזוק תחושת המסוגלות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/>
              <a:t>גם תלמידים שמתקשים בלמידה רגילה מגלים בתוכנית הזו שהם מסוגלים להצליח, להבין חומר אקדמי וליהנות ממנו. זו חוויה מעצימה מאוד – גם רגשית וגם לימודית.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/>
              <a:t>ללא עלות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/>
              <a:t>אין תשלום מצד התלמידים או בתי הספר – הכל ממומן על ידי משרד החינוך. גם בתי ספר בפריפריה או מגזרים אחרים יכולים להשתתף. *** למעט תשלום עבור הסעות למפגש במוסד האקדמי**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/>
              <a:t>ציון שמשתלב בבגרות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הקורס משולב בתוך מבנה הבגרות, לעיתים כתחליף למקצוע בחירה או חלק ממקצוע חובה, וכולל עד 10 נקודות בונוס שנחשבות לציון הסכ"ם.</a:t>
            </a:r>
            <a:br>
              <a:rPr lang="iw-IL"/>
            </a:br>
            <a:r>
              <a:rPr lang="iw-IL"/>
              <a:t>בנוסף, התלמידים מקבלים נקודות זכות אקדמיות, שיכולות להיחשב בעתיד ללימודים באותו מוסד.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/>
              <a:t>פיתוח מקצועי</a:t>
            </a:r>
            <a:r>
              <a:rPr lang="iw-IL"/>
              <a:t> – מורים משתתפים בהשתלמות, מקבלים כלים ללמידה עצמאית, נחשפים לשיטות הוראה חדשות.</a:t>
            </a:r>
            <a:br>
              <a:rPr lang="iw-IL"/>
            </a:br>
            <a:r>
              <a:rPr lang="iw-IL" b="1"/>
              <a:t>גישה חופשית למשאבי האקדמיה</a:t>
            </a:r>
            <a:r>
              <a:rPr lang="iw-IL"/>
              <a:t> – ספרייה, מערכות למידה, כלים דיגיטליים מקצועיים ברמה גבוהה.</a:t>
            </a:r>
            <a:br>
              <a:rPr lang="iw-IL"/>
            </a:br>
            <a:r>
              <a:rPr lang="iw-IL" b="1"/>
              <a:t>הובלה והשפעה</a:t>
            </a:r>
            <a:r>
              <a:rPr lang="iw-IL"/>
              <a:t> – מורים הופכים לשותפים אקטיביים – לא רק מעבירי תוכן, אלא גם משפיעים על הפעלה והתאמה של הקורס לתלמידים.</a:t>
            </a:r>
            <a:br>
              <a:rPr lang="iw-IL"/>
            </a:br>
            <a:r>
              <a:rPr lang="iw-IL" b="1"/>
              <a:t>מעמד מקצועי</a:t>
            </a:r>
            <a:r>
              <a:rPr lang="iw-IL"/>
              <a:t> – מעמדו של המורה עולה – הוא שותף בייזום, בהובלה ובהצגת התחום האקדמי בבית הספר.</a:t>
            </a:r>
            <a:br>
              <a:rPr lang="iw-IL"/>
            </a:br>
            <a:r>
              <a:rPr lang="iw-IL" b="1"/>
              <a:t>שינוי אווירה ומוטיבציה</a:t>
            </a:r>
            <a:r>
              <a:rPr lang="iw-IL"/>
              <a:t> – המורים מדווחים שהתלמידים מגיבים אחרת, באים יותר מוכנים ומעורבים.</a:t>
            </a:r>
            <a:br>
              <a:rPr lang="iw-IL"/>
            </a:br>
            <a:r>
              <a:rPr lang="iw-IL" b="1"/>
              <a:t>תמיכת האקדמיה</a:t>
            </a:r>
            <a:r>
              <a:rPr lang="iw-IL"/>
              <a:t> – המוסדות שותפים פעילים, זמינים לסיוע ורואים במורה שותף אמיתי.</a:t>
            </a:r>
            <a:br>
              <a:rPr lang="iw-IL"/>
            </a:br>
            <a:r>
              <a:rPr lang="iw-IL" b="1"/>
              <a:t>תגמול</a:t>
            </a:r>
            <a:r>
              <a:rPr lang="iw-IL"/>
              <a:t> – גמול השתלמות מוכרת (30 ש״ש + 30 ש"ש).</a:t>
            </a:r>
            <a:endParaRPr/>
          </a:p>
        </p:txBody>
      </p:sp>
      <p:sp>
        <p:nvSpPr>
          <p:cNvPr id="159" name="Google Shape;159;p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/>
              <a:t>הזמינו מורים שהשתתפו בתוכנית לשתף בחוויות הטובות ובהשפעת התוכנית עליהם ועל בית הספר.</a:t>
            </a:r>
            <a:br>
              <a:rPr lang="iw-IL" b="1"/>
            </a:br>
            <a:r>
              <a:rPr lang="iw-IL"/>
              <a:t>אם אין מורה משתתף, אפשר לשאול על חוויות ששיתפו עימם מורים עמיתים או להמשיך לשקופית הבאה ולהקריא ציטוטים של מורים אחרים שהשתתפו בתוכנית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endParaRPr b="1"/>
          </a:p>
        </p:txBody>
      </p:sp>
      <p:sp>
        <p:nvSpPr>
          <p:cNvPr id="191" name="Google Shape;191;p6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 b="1"/>
              <a:t>דוגמה לתגובות של מורים שהשתתפו בתוכנית. </a:t>
            </a:r>
            <a:endParaRPr/>
          </a:p>
        </p:txBody>
      </p:sp>
      <p:sp>
        <p:nvSpPr>
          <p:cNvPr id="232" name="Google Shape;232;p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b="1">
                <a:solidFill>
                  <a:srgbClr val="536F86"/>
                </a:solidFill>
                <a:latin typeface="Assistant"/>
                <a:ea typeface="Assistant"/>
                <a:cs typeface="Assistant"/>
                <a:sym typeface="Assistant"/>
              </a:rPr>
              <a:t>הוספת מדד לתעודת בגרות איכותית</a:t>
            </a:r>
            <a:endParaRPr/>
          </a:p>
        </p:txBody>
      </p:sp>
      <p:sp>
        <p:nvSpPr>
          <p:cNvPr id="273" name="Google Shape;273;p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</a:pPr>
            <a:r>
              <a:rPr lang="iw-IL"/>
              <a:t>■ המטרה כאן היא לשבור התנגדויות של "זה לא אצלנו".</a:t>
            </a:r>
            <a:br>
              <a:rPr lang="iw-IL"/>
            </a:br>
            <a:r>
              <a:rPr lang="iw-IL"/>
              <a:t>■ הראו את הנתונים – אבל גם ספרו סיפור על מקום מפתיע שהצטרף.</a:t>
            </a:r>
            <a:br>
              <a:rPr lang="iw-IL"/>
            </a:b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>
  <p:cSld name="שקופית כותרת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שקופית כותרת">
  <p:cSld name="1_שקופית כותרת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8"/>
          <p:cNvSpPr>
            <a:spLocks noGrp="1"/>
          </p:cNvSpPr>
          <p:nvPr>
            <p:ph type="pic" idx="2"/>
          </p:nvPr>
        </p:nvSpPr>
        <p:spPr>
          <a:xfrm>
            <a:off x="7532688" y="-808601"/>
            <a:ext cx="4467225" cy="2601912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28"/>
          <p:cNvSpPr>
            <a:spLocks noGrp="1"/>
          </p:cNvSpPr>
          <p:nvPr>
            <p:ph type="pic" idx="3"/>
          </p:nvPr>
        </p:nvSpPr>
        <p:spPr>
          <a:xfrm>
            <a:off x="2933602" y="1919100"/>
            <a:ext cx="4467225" cy="2601912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28"/>
          <p:cNvSpPr>
            <a:spLocks noGrp="1"/>
          </p:cNvSpPr>
          <p:nvPr>
            <p:ph type="pic" idx="4"/>
          </p:nvPr>
        </p:nvSpPr>
        <p:spPr>
          <a:xfrm>
            <a:off x="164478" y="-808601"/>
            <a:ext cx="4467225" cy="2601912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28"/>
          <p:cNvSpPr>
            <a:spLocks noGrp="1"/>
          </p:cNvSpPr>
          <p:nvPr>
            <p:ph type="pic" idx="5"/>
          </p:nvPr>
        </p:nvSpPr>
        <p:spPr>
          <a:xfrm>
            <a:off x="7532688" y="1930081"/>
            <a:ext cx="4467225" cy="2601912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28"/>
          <p:cNvSpPr>
            <a:spLocks noGrp="1"/>
          </p:cNvSpPr>
          <p:nvPr>
            <p:ph type="pic" idx="6"/>
          </p:nvPr>
        </p:nvSpPr>
        <p:spPr>
          <a:xfrm>
            <a:off x="4763564" y="-808601"/>
            <a:ext cx="2637263" cy="2601912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28"/>
          <p:cNvSpPr>
            <a:spLocks noGrp="1"/>
          </p:cNvSpPr>
          <p:nvPr>
            <p:ph type="pic" idx="7"/>
          </p:nvPr>
        </p:nvSpPr>
        <p:spPr>
          <a:xfrm>
            <a:off x="164478" y="1919100"/>
            <a:ext cx="2637263" cy="2601912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28"/>
          <p:cNvSpPr>
            <a:spLocks noGrp="1"/>
          </p:cNvSpPr>
          <p:nvPr>
            <p:ph type="pic" idx="8"/>
          </p:nvPr>
        </p:nvSpPr>
        <p:spPr>
          <a:xfrm>
            <a:off x="4763564" y="4668763"/>
            <a:ext cx="4467225" cy="2601912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28"/>
          <p:cNvSpPr>
            <a:spLocks noGrp="1"/>
          </p:cNvSpPr>
          <p:nvPr>
            <p:ph type="pic" idx="9"/>
          </p:nvPr>
        </p:nvSpPr>
        <p:spPr>
          <a:xfrm>
            <a:off x="164478" y="4668763"/>
            <a:ext cx="4467225" cy="2601912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28"/>
          <p:cNvSpPr>
            <a:spLocks noGrp="1"/>
          </p:cNvSpPr>
          <p:nvPr>
            <p:ph type="pic" idx="13"/>
          </p:nvPr>
        </p:nvSpPr>
        <p:spPr>
          <a:xfrm>
            <a:off x="9362650" y="4668763"/>
            <a:ext cx="2637263" cy="260191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שקופית כותרת">
  <p:cSld name="2_שקופית כותרת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/>
          <p:nvPr/>
        </p:nvSpPr>
        <p:spPr>
          <a:xfrm>
            <a:off x="973130" y="166828"/>
            <a:ext cx="10245741" cy="5763230"/>
          </a:xfrm>
          <a:prstGeom prst="roundRect">
            <a:avLst>
              <a:gd name="adj" fmla="val 1651"/>
            </a:avLst>
          </a:prstGeom>
          <a:noFill/>
          <a:ln w="1905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/>
          <p:cNvSpPr>
            <a:spLocks noGrp="1"/>
          </p:cNvSpPr>
          <p:nvPr>
            <p:ph type="media" idx="2"/>
          </p:nvPr>
        </p:nvSpPr>
        <p:spPr>
          <a:xfrm>
            <a:off x="1093788" y="263525"/>
            <a:ext cx="10001250" cy="553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../campus.gov.il/writ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chart" Target="../charts/chart1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hart" Target="../charts/chart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.png"/><Relationship Id="rId7" Type="http://schemas.openxmlformats.org/officeDocument/2006/relationships/hyperlink" Target="https://mosdot.education.gov.il/info-report/educational-programs-highschool/point-appoin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p.education.gov.il/academy-points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rin_kha@yahoo.co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1"/>
          <p:cNvPicPr preferRelativeResize="0"/>
          <p:nvPr/>
        </p:nvPicPr>
        <p:blipFill rotWithShape="1">
          <a:blip r:embed="rId3">
            <a:alphaModFix amt="35000"/>
          </a:blip>
          <a:srcRect l="3061" r="3061"/>
          <a:stretch/>
        </p:blipFill>
        <p:spPr>
          <a:xfrm>
            <a:off x="2618850" y="-51425"/>
            <a:ext cx="957314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"/>
          <p:cNvSpPr txBox="1"/>
          <p:nvPr/>
        </p:nvSpPr>
        <p:spPr>
          <a:xfrm>
            <a:off x="3002471" y="2856210"/>
            <a:ext cx="64347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w-IL" sz="6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מפגש חשיפה למורים למדעי הסביבה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"/>
          <p:cNvSpPr txBox="1"/>
          <p:nvPr/>
        </p:nvSpPr>
        <p:spPr>
          <a:xfrm>
            <a:off x="2268847" y="5240878"/>
            <a:ext cx="700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-IL"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היערכות לשנת הלימודים תשפ"ו |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000000">
            <a:off x="19257" y="-78129"/>
            <a:ext cx="3310047" cy="306869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"/>
          <p:cNvSpPr/>
          <p:nvPr/>
        </p:nvSpPr>
        <p:spPr>
          <a:xfrm>
            <a:off x="2002799" y="483591"/>
            <a:ext cx="157152" cy="157152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" name="Google Shape;38;p1"/>
          <p:cNvCxnSpPr/>
          <p:nvPr/>
        </p:nvCxnSpPr>
        <p:spPr>
          <a:xfrm flipH="1">
            <a:off x="1371051" y="220150"/>
            <a:ext cx="303229" cy="221178"/>
          </a:xfrm>
          <a:prstGeom prst="straightConnector1">
            <a:avLst/>
          </a:prstGeom>
          <a:noFill/>
          <a:ln w="22225" cap="rnd" cmpd="sng">
            <a:solidFill>
              <a:schemeClr val="accent3">
                <a:alpha val="3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" name="Google Shape;39;p1"/>
          <p:cNvSpPr/>
          <p:nvPr/>
        </p:nvSpPr>
        <p:spPr>
          <a:xfrm rot="-839287">
            <a:off x="9788186" y="4553534"/>
            <a:ext cx="1459067" cy="1592709"/>
          </a:xfrm>
          <a:custGeom>
            <a:avLst/>
            <a:gdLst/>
            <a:ahLst/>
            <a:cxnLst/>
            <a:rect l="l" t="t" r="r" b="b"/>
            <a:pathLst>
              <a:path w="3268098" h="3567436" extrusionOk="0">
                <a:moveTo>
                  <a:pt x="336685" y="2366839"/>
                </a:moveTo>
                <a:lnTo>
                  <a:pt x="2258163" y="3476216"/>
                </a:lnTo>
                <a:cubicBezTo>
                  <a:pt x="2707077" y="3735391"/>
                  <a:pt x="3268099" y="3411445"/>
                  <a:pt x="3268099" y="2893095"/>
                </a:cubicBezTo>
                <a:lnTo>
                  <a:pt x="3268099" y="674341"/>
                </a:lnTo>
                <a:cubicBezTo>
                  <a:pt x="3268099" y="155991"/>
                  <a:pt x="2706981" y="-167954"/>
                  <a:pt x="2258163" y="91221"/>
                </a:cubicBezTo>
                <a:lnTo>
                  <a:pt x="336685" y="1200598"/>
                </a:lnTo>
                <a:cubicBezTo>
                  <a:pt x="-112228" y="1459773"/>
                  <a:pt x="-112228" y="2107663"/>
                  <a:pt x="336685" y="2366839"/>
                </a:cubicBezTo>
                <a:close/>
              </a:path>
            </a:pathLst>
          </a:custGeom>
          <a:gradFill>
            <a:gsLst>
              <a:gs pos="0">
                <a:srgbClr val="1A5E85">
                  <a:alpha val="13333"/>
                </a:srgbClr>
              </a:gs>
              <a:gs pos="100000">
                <a:srgbClr val="D4B02C">
                  <a:alpha val="1725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1"/>
          <p:cNvSpPr/>
          <p:nvPr/>
        </p:nvSpPr>
        <p:spPr>
          <a:xfrm>
            <a:off x="552820" y="2311064"/>
            <a:ext cx="714940" cy="780425"/>
          </a:xfrm>
          <a:custGeom>
            <a:avLst/>
            <a:gdLst/>
            <a:ahLst/>
            <a:cxnLst/>
            <a:rect l="l" t="t" r="r" b="b"/>
            <a:pathLst>
              <a:path w="3268098" h="3567436" extrusionOk="0">
                <a:moveTo>
                  <a:pt x="336685" y="2366839"/>
                </a:moveTo>
                <a:lnTo>
                  <a:pt x="2258163" y="3476216"/>
                </a:lnTo>
                <a:cubicBezTo>
                  <a:pt x="2707077" y="3735391"/>
                  <a:pt x="3268099" y="3411445"/>
                  <a:pt x="3268099" y="2893095"/>
                </a:cubicBezTo>
                <a:lnTo>
                  <a:pt x="3268099" y="674341"/>
                </a:lnTo>
                <a:cubicBezTo>
                  <a:pt x="3268099" y="155991"/>
                  <a:pt x="2706981" y="-167954"/>
                  <a:pt x="2258163" y="91221"/>
                </a:cubicBezTo>
                <a:lnTo>
                  <a:pt x="336685" y="1200598"/>
                </a:lnTo>
                <a:cubicBezTo>
                  <a:pt x="-112228" y="1459773"/>
                  <a:pt x="-112228" y="2107663"/>
                  <a:pt x="336685" y="2366839"/>
                </a:cubicBezTo>
                <a:close/>
              </a:path>
            </a:pathLst>
          </a:custGeom>
          <a:gradFill>
            <a:gsLst>
              <a:gs pos="0">
                <a:srgbClr val="1A5E85">
                  <a:alpha val="13333"/>
                </a:srgbClr>
              </a:gs>
              <a:gs pos="100000">
                <a:srgbClr val="D4B02C">
                  <a:alpha val="1725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300000">
            <a:off x="11112333" y="2961292"/>
            <a:ext cx="1865324" cy="172931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"/>
          <p:cNvSpPr/>
          <p:nvPr/>
        </p:nvSpPr>
        <p:spPr>
          <a:xfrm>
            <a:off x="11693042" y="6241865"/>
            <a:ext cx="157152" cy="157152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" name="Google Shape;43;p1"/>
          <p:cNvCxnSpPr/>
          <p:nvPr/>
        </p:nvCxnSpPr>
        <p:spPr>
          <a:xfrm flipH="1">
            <a:off x="10366104" y="5858950"/>
            <a:ext cx="303229" cy="221178"/>
          </a:xfrm>
          <a:prstGeom prst="straightConnector1">
            <a:avLst/>
          </a:prstGeom>
          <a:noFill/>
          <a:ln w="22225" cap="rnd" cmpd="sng">
            <a:solidFill>
              <a:schemeClr val="accent3">
                <a:alpha val="3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" name="Google Shape;44;p1"/>
          <p:cNvSpPr/>
          <p:nvPr/>
        </p:nvSpPr>
        <p:spPr>
          <a:xfrm>
            <a:off x="10931127" y="4895188"/>
            <a:ext cx="417980" cy="456152"/>
          </a:xfrm>
          <a:custGeom>
            <a:avLst/>
            <a:gdLst/>
            <a:ahLst/>
            <a:cxnLst/>
            <a:rect l="l" t="t" r="r" b="b"/>
            <a:pathLst>
              <a:path w="417980" h="456152" extrusionOk="0">
                <a:moveTo>
                  <a:pt x="86201" y="13430"/>
                </a:moveTo>
                <a:lnTo>
                  <a:pt x="86201" y="13430"/>
                </a:lnTo>
                <a:cubicBezTo>
                  <a:pt x="98870" y="13430"/>
                  <a:pt x="111062" y="16764"/>
                  <a:pt x="122396" y="23336"/>
                </a:cubicBezTo>
                <a:lnTo>
                  <a:pt x="368141" y="165259"/>
                </a:lnTo>
                <a:cubicBezTo>
                  <a:pt x="390906" y="178403"/>
                  <a:pt x="404432" y="201930"/>
                  <a:pt x="404432" y="228219"/>
                </a:cubicBezTo>
                <a:cubicBezTo>
                  <a:pt x="404432" y="254508"/>
                  <a:pt x="390811" y="278035"/>
                  <a:pt x="368141" y="291179"/>
                </a:cubicBezTo>
                <a:lnTo>
                  <a:pt x="122396" y="433102"/>
                </a:lnTo>
                <a:cubicBezTo>
                  <a:pt x="111062" y="439674"/>
                  <a:pt x="98870" y="443008"/>
                  <a:pt x="86201" y="443008"/>
                </a:cubicBezTo>
                <a:cubicBezTo>
                  <a:pt x="51245" y="443008"/>
                  <a:pt x="13430" y="415195"/>
                  <a:pt x="13430" y="370237"/>
                </a:cubicBezTo>
                <a:lnTo>
                  <a:pt x="13430" y="86201"/>
                </a:lnTo>
                <a:cubicBezTo>
                  <a:pt x="13430" y="41243"/>
                  <a:pt x="51245" y="13430"/>
                  <a:pt x="86201" y="13430"/>
                </a:cubicBezTo>
                <a:moveTo>
                  <a:pt x="86201" y="0"/>
                </a:moveTo>
                <a:cubicBezTo>
                  <a:pt x="41243" y="0"/>
                  <a:pt x="0" y="36005"/>
                  <a:pt x="0" y="86201"/>
                </a:cubicBezTo>
                <a:lnTo>
                  <a:pt x="0" y="369951"/>
                </a:lnTo>
                <a:cubicBezTo>
                  <a:pt x="0" y="420243"/>
                  <a:pt x="41243" y="456152"/>
                  <a:pt x="86201" y="456152"/>
                </a:cubicBezTo>
                <a:cubicBezTo>
                  <a:pt x="100489" y="456152"/>
                  <a:pt x="115253" y="452533"/>
                  <a:pt x="129159" y="444532"/>
                </a:cubicBezTo>
                <a:lnTo>
                  <a:pt x="374904" y="302609"/>
                </a:lnTo>
                <a:cubicBezTo>
                  <a:pt x="432340" y="269462"/>
                  <a:pt x="432340" y="186595"/>
                  <a:pt x="374904" y="153448"/>
                </a:cubicBezTo>
                <a:lnTo>
                  <a:pt x="129159" y="11621"/>
                </a:lnTo>
                <a:cubicBezTo>
                  <a:pt x="115253" y="3620"/>
                  <a:pt x="100584" y="0"/>
                  <a:pt x="86201" y="0"/>
                </a:cubicBezTo>
                <a:lnTo>
                  <a:pt x="86201" y="0"/>
                </a:lnTo>
                <a:close/>
              </a:path>
            </a:pathLst>
          </a:custGeom>
          <a:gradFill>
            <a:gsLst>
              <a:gs pos="0">
                <a:srgbClr val="65B4DF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1"/>
          <p:cNvSpPr/>
          <p:nvPr/>
        </p:nvSpPr>
        <p:spPr>
          <a:xfrm rot="2700000">
            <a:off x="-124350" y="1001636"/>
            <a:ext cx="417980" cy="456152"/>
          </a:xfrm>
          <a:custGeom>
            <a:avLst/>
            <a:gdLst/>
            <a:ahLst/>
            <a:cxnLst/>
            <a:rect l="l" t="t" r="r" b="b"/>
            <a:pathLst>
              <a:path w="417980" h="456152" extrusionOk="0">
                <a:moveTo>
                  <a:pt x="86201" y="13430"/>
                </a:moveTo>
                <a:lnTo>
                  <a:pt x="86201" y="13430"/>
                </a:lnTo>
                <a:cubicBezTo>
                  <a:pt x="98870" y="13430"/>
                  <a:pt x="111062" y="16764"/>
                  <a:pt x="122396" y="23336"/>
                </a:cubicBezTo>
                <a:lnTo>
                  <a:pt x="368141" y="165259"/>
                </a:lnTo>
                <a:cubicBezTo>
                  <a:pt x="390906" y="178403"/>
                  <a:pt x="404432" y="201930"/>
                  <a:pt x="404432" y="228219"/>
                </a:cubicBezTo>
                <a:cubicBezTo>
                  <a:pt x="404432" y="254508"/>
                  <a:pt x="390811" y="278035"/>
                  <a:pt x="368141" y="291179"/>
                </a:cubicBezTo>
                <a:lnTo>
                  <a:pt x="122396" y="433102"/>
                </a:lnTo>
                <a:cubicBezTo>
                  <a:pt x="111062" y="439674"/>
                  <a:pt x="98870" y="443008"/>
                  <a:pt x="86201" y="443008"/>
                </a:cubicBezTo>
                <a:cubicBezTo>
                  <a:pt x="51245" y="443008"/>
                  <a:pt x="13430" y="415195"/>
                  <a:pt x="13430" y="370237"/>
                </a:cubicBezTo>
                <a:lnTo>
                  <a:pt x="13430" y="86201"/>
                </a:lnTo>
                <a:cubicBezTo>
                  <a:pt x="13430" y="41243"/>
                  <a:pt x="51245" y="13430"/>
                  <a:pt x="86201" y="13430"/>
                </a:cubicBezTo>
                <a:moveTo>
                  <a:pt x="86201" y="0"/>
                </a:moveTo>
                <a:cubicBezTo>
                  <a:pt x="41243" y="0"/>
                  <a:pt x="0" y="36005"/>
                  <a:pt x="0" y="86201"/>
                </a:cubicBezTo>
                <a:lnTo>
                  <a:pt x="0" y="369951"/>
                </a:lnTo>
                <a:cubicBezTo>
                  <a:pt x="0" y="420243"/>
                  <a:pt x="41243" y="456152"/>
                  <a:pt x="86201" y="456152"/>
                </a:cubicBezTo>
                <a:cubicBezTo>
                  <a:pt x="100489" y="456152"/>
                  <a:pt x="115253" y="452533"/>
                  <a:pt x="129159" y="444532"/>
                </a:cubicBezTo>
                <a:lnTo>
                  <a:pt x="374904" y="302609"/>
                </a:lnTo>
                <a:cubicBezTo>
                  <a:pt x="432340" y="269462"/>
                  <a:pt x="432340" y="186595"/>
                  <a:pt x="374904" y="153448"/>
                </a:cubicBezTo>
                <a:lnTo>
                  <a:pt x="129159" y="11621"/>
                </a:lnTo>
                <a:cubicBezTo>
                  <a:pt x="115253" y="3620"/>
                  <a:pt x="100584" y="0"/>
                  <a:pt x="86201" y="0"/>
                </a:cubicBezTo>
                <a:lnTo>
                  <a:pt x="86201" y="0"/>
                </a:lnTo>
                <a:close/>
              </a:path>
            </a:pathLst>
          </a:custGeom>
          <a:gradFill>
            <a:gsLst>
              <a:gs pos="0">
                <a:srgbClr val="65B4DF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03324" y="483603"/>
            <a:ext cx="4049800" cy="2378050"/>
          </a:xfrm>
          <a:prstGeom prst="rect">
            <a:avLst/>
          </a:prstGeom>
          <a:noFill/>
          <a:ln>
            <a:noFill/>
          </a:ln>
          <a:effectLst>
            <a:outerShdw blurRad="152400" sx="102000" sy="102000" algn="ctr" rotWithShape="0">
              <a:srgbClr val="9B9B9B">
                <a:alpha val="15294"/>
              </a:srgbClr>
            </a:outerShdw>
          </a:effectLst>
        </p:spPr>
      </p:pic>
      <p:pic>
        <p:nvPicPr>
          <p:cNvPr id="47" name="Google Shape;4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159" y="4146820"/>
            <a:ext cx="2057400" cy="2057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52720" y="1862679"/>
            <a:ext cx="1884427" cy="15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0"/>
          <p:cNvSpPr txBox="1"/>
          <p:nvPr/>
        </p:nvSpPr>
        <p:spPr>
          <a:xfrm>
            <a:off x="4702779" y="1933973"/>
            <a:ext cx="2880000" cy="1015663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0" i="0" u="none" strike="noStrike" cap="none">
                <a:solidFill>
                  <a:srgbClr val="536F86"/>
                </a:solidFill>
                <a:latin typeface="Calibri"/>
                <a:ea typeface="Calibri"/>
                <a:cs typeface="Calibri"/>
                <a:sym typeface="Calibri"/>
              </a:rPr>
              <a:t>❝</a:t>
            </a:r>
            <a:r>
              <a:rPr lang="iw-IL" sz="2000" b="0" i="1" u="none" strike="noStrike" cap="none">
                <a:solidFill>
                  <a:srgbClr val="536F86"/>
                </a:solidFill>
                <a:latin typeface="Calibri"/>
                <a:ea typeface="Calibri"/>
                <a:cs typeface="Calibri"/>
                <a:sym typeface="Calibri"/>
              </a:rPr>
              <a:t>מאוד נהניתי מלמידת הקורס – זו אחת המתנות הכי טובות שקיבלתי מבית הספר</a:t>
            </a:r>
            <a:r>
              <a:rPr lang="iw-IL" sz="2000" b="0" i="0" u="none" strike="noStrike" cap="none">
                <a:solidFill>
                  <a:srgbClr val="536F86"/>
                </a:solidFill>
                <a:latin typeface="Calibri"/>
                <a:ea typeface="Calibri"/>
                <a:cs typeface="Calibri"/>
                <a:sym typeface="Calibri"/>
              </a:rPr>
              <a:t>❞</a:t>
            </a:r>
            <a:endParaRPr sz="2000" b="0" i="1" u="none" strike="noStrike" cap="none">
              <a:solidFill>
                <a:srgbClr val="536F8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0"/>
          <p:cNvSpPr txBox="1"/>
          <p:nvPr/>
        </p:nvSpPr>
        <p:spPr>
          <a:xfrm>
            <a:off x="2589943" y="3628192"/>
            <a:ext cx="2676688" cy="707886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0" i="1" u="none" strike="noStrike" cap="none">
                <a:solidFill>
                  <a:srgbClr val="536F86"/>
                </a:solidFill>
                <a:latin typeface="Calibri"/>
                <a:ea typeface="Calibri"/>
                <a:cs typeface="Calibri"/>
                <a:sym typeface="Calibri"/>
              </a:rPr>
              <a:t>❝הרגשתי גאווה שלמדנו קורס אקדמי ❞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0"/>
          <p:cNvSpPr txBox="1"/>
          <p:nvPr/>
        </p:nvSpPr>
        <p:spPr>
          <a:xfrm>
            <a:off x="3962849" y="5128572"/>
            <a:ext cx="2880000" cy="707886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0" i="1" u="none" strike="noStrike" cap="none">
                <a:solidFill>
                  <a:srgbClr val="536F86"/>
                </a:solidFill>
                <a:latin typeface="Calibri"/>
                <a:ea typeface="Calibri"/>
                <a:cs typeface="Calibri"/>
                <a:sym typeface="Calibri"/>
              </a:rPr>
              <a:t>❝ עכשיו אני יודעת מה אני רוצה לעשות בעתיד ❞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0"/>
          <p:cNvSpPr/>
          <p:nvPr/>
        </p:nvSpPr>
        <p:spPr>
          <a:xfrm>
            <a:off x="7697976" y="1815087"/>
            <a:ext cx="108000" cy="12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0"/>
          <p:cNvSpPr/>
          <p:nvPr/>
        </p:nvSpPr>
        <p:spPr>
          <a:xfrm>
            <a:off x="5323815" y="3414807"/>
            <a:ext cx="108000" cy="12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0"/>
          <p:cNvSpPr/>
          <p:nvPr/>
        </p:nvSpPr>
        <p:spPr>
          <a:xfrm>
            <a:off x="6936118" y="4852515"/>
            <a:ext cx="108000" cy="12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0"/>
          <p:cNvSpPr txBox="1"/>
          <p:nvPr/>
        </p:nvSpPr>
        <p:spPr>
          <a:xfrm>
            <a:off x="7833694" y="2827253"/>
            <a:ext cx="3937924" cy="113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w-IL" sz="4400" b="1" i="0" u="none" strike="noStrike" cap="none">
                <a:solidFill>
                  <a:srgbClr val="536F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מה אומרים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w-IL" sz="4400" b="1" i="0" u="none" strike="noStrike" cap="none">
                <a:solidFill>
                  <a:srgbClr val="536F8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התלמידים?</a:t>
            </a:r>
            <a:endParaRPr sz="4400" b="1" i="0" u="none" strike="noStrike" cap="none">
              <a:solidFill>
                <a:srgbClr val="536F8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9" name="Google Shape;339;p10"/>
          <p:cNvPicPr preferRelativeResize="0"/>
          <p:nvPr/>
        </p:nvPicPr>
        <p:blipFill rotWithShape="1">
          <a:blip r:embed="rId6">
            <a:alphaModFix/>
          </a:blip>
          <a:srcRect l="14995" r="14995"/>
          <a:stretch/>
        </p:blipFill>
        <p:spPr>
          <a:xfrm>
            <a:off x="247245" y="296169"/>
            <a:ext cx="3552570" cy="3382915"/>
          </a:xfrm>
          <a:custGeom>
            <a:avLst/>
            <a:gdLst/>
            <a:ahLst/>
            <a:cxnLst/>
            <a:rect l="l" t="t" r="r" b="b"/>
            <a:pathLst>
              <a:path w="3552570" h="3382915" extrusionOk="0">
                <a:moveTo>
                  <a:pt x="656520" y="156"/>
                </a:moveTo>
                <a:cubicBezTo>
                  <a:pt x="190624" y="10101"/>
                  <a:pt x="-136665" y="495260"/>
                  <a:pt x="56499" y="941173"/>
                </a:cubicBezTo>
                <a:lnTo>
                  <a:pt x="938441" y="2977112"/>
                </a:lnTo>
                <a:cubicBezTo>
                  <a:pt x="1144483" y="3452753"/>
                  <a:pt x="1788046" y="3527004"/>
                  <a:pt x="2096951" y="3110743"/>
                </a:cubicBezTo>
                <a:lnTo>
                  <a:pt x="3419136" y="1328997"/>
                </a:lnTo>
                <a:cubicBezTo>
                  <a:pt x="3728040" y="912735"/>
                  <a:pt x="3470507" y="318228"/>
                  <a:pt x="2955562" y="258849"/>
                </a:cubicBezTo>
                <a:lnTo>
                  <a:pt x="751434" y="4656"/>
                </a:lnTo>
                <a:cubicBezTo>
                  <a:pt x="719256" y="942"/>
                  <a:pt x="687580" y="-507"/>
                  <a:pt x="656520" y="156"/>
                </a:cubicBezTo>
                <a:close/>
              </a:path>
            </a:pathLst>
          </a:custGeom>
          <a:noFill/>
          <a:ln>
            <a:noFill/>
          </a:ln>
          <a:effectLst>
            <a:outerShdw blurRad="190500" sx="102000" sy="102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340" name="Google Shape;340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59" y="4561114"/>
            <a:ext cx="1643106" cy="164310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5"/>
          <p:cNvSpPr/>
          <p:nvPr/>
        </p:nvSpPr>
        <p:spPr>
          <a:xfrm rot="1405298">
            <a:off x="168884" y="-176095"/>
            <a:ext cx="3268098" cy="3567436"/>
          </a:xfrm>
          <a:custGeom>
            <a:avLst/>
            <a:gdLst/>
            <a:ahLst/>
            <a:cxnLst/>
            <a:rect l="l" t="t" r="r" b="b"/>
            <a:pathLst>
              <a:path w="3268098" h="3567436" extrusionOk="0">
                <a:moveTo>
                  <a:pt x="336685" y="2366839"/>
                </a:moveTo>
                <a:lnTo>
                  <a:pt x="2258163" y="3476216"/>
                </a:lnTo>
                <a:cubicBezTo>
                  <a:pt x="2707077" y="3735391"/>
                  <a:pt x="3268099" y="3411445"/>
                  <a:pt x="3268099" y="2893095"/>
                </a:cubicBezTo>
                <a:lnTo>
                  <a:pt x="3268099" y="674341"/>
                </a:lnTo>
                <a:cubicBezTo>
                  <a:pt x="3268099" y="155991"/>
                  <a:pt x="2706981" y="-167954"/>
                  <a:pt x="2258163" y="91221"/>
                </a:cubicBezTo>
                <a:lnTo>
                  <a:pt x="336685" y="1200598"/>
                </a:lnTo>
                <a:cubicBezTo>
                  <a:pt x="-112228" y="1459773"/>
                  <a:pt x="-112228" y="2107663"/>
                  <a:pt x="336685" y="2366839"/>
                </a:cubicBezTo>
                <a:close/>
              </a:path>
            </a:pathLst>
          </a:custGeom>
          <a:gradFill>
            <a:gsLst>
              <a:gs pos="0">
                <a:srgbClr val="1A5E85">
                  <a:alpha val="13333"/>
                </a:srgbClr>
              </a:gs>
              <a:gs pos="100000">
                <a:srgbClr val="D4B02C">
                  <a:alpha val="1725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5"/>
          <p:cNvSpPr/>
          <p:nvPr/>
        </p:nvSpPr>
        <p:spPr>
          <a:xfrm>
            <a:off x="675722" y="1066712"/>
            <a:ext cx="10754481" cy="5021109"/>
          </a:xfrm>
          <a:prstGeom prst="roundRect">
            <a:avLst>
              <a:gd name="adj" fmla="val 2333"/>
            </a:avLst>
          </a:prstGeom>
          <a:solidFill>
            <a:schemeClr val="lt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15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6989" t="65785" r="68103"/>
          <a:stretch/>
        </p:blipFill>
        <p:spPr>
          <a:xfrm rot="5400000">
            <a:off x="5244025" y="-132002"/>
            <a:ext cx="2250597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5"/>
          <p:cNvSpPr txBox="1"/>
          <p:nvPr/>
        </p:nvSpPr>
        <p:spPr>
          <a:xfrm>
            <a:off x="7186623" y="371060"/>
            <a:ext cx="429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הקורס המוצע בתוכנית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5"/>
          <p:cNvSpPr/>
          <p:nvPr/>
        </p:nvSpPr>
        <p:spPr>
          <a:xfrm>
            <a:off x="11771618" y="5853493"/>
            <a:ext cx="157152" cy="157152"/>
          </a:xfrm>
          <a:prstGeom prst="ellipse">
            <a:avLst/>
          </a:prstGeom>
          <a:solidFill>
            <a:schemeClr val="accent1">
              <a:alpha val="3333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4" name="Google Shape;354;p15"/>
          <p:cNvCxnSpPr/>
          <p:nvPr/>
        </p:nvCxnSpPr>
        <p:spPr>
          <a:xfrm flipH="1">
            <a:off x="11340915" y="6221897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2">
                <a:alpha val="1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55" name="Google Shape;355;p15"/>
          <p:cNvGrpSpPr/>
          <p:nvPr/>
        </p:nvGrpSpPr>
        <p:grpSpPr>
          <a:xfrm>
            <a:off x="2760427" y="1290974"/>
            <a:ext cx="5307469" cy="4572601"/>
            <a:chOff x="7474021" y="1276366"/>
            <a:chExt cx="3999600" cy="4572601"/>
          </a:xfrm>
        </p:grpSpPr>
        <p:sp>
          <p:nvSpPr>
            <p:cNvPr id="356" name="Google Shape;356;p15"/>
            <p:cNvSpPr/>
            <p:nvPr/>
          </p:nvSpPr>
          <p:spPr>
            <a:xfrm>
              <a:off x="7474021" y="1276367"/>
              <a:ext cx="3999600" cy="4572600"/>
            </a:xfrm>
            <a:prstGeom prst="roundRect">
              <a:avLst>
                <a:gd name="adj" fmla="val 4463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15"/>
            <p:cNvSpPr txBox="1"/>
            <p:nvPr/>
          </p:nvSpPr>
          <p:spPr>
            <a:xfrm>
              <a:off x="7616861" y="2583117"/>
              <a:ext cx="3778800" cy="290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0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w-IL" sz="1200" b="0" i="0" u="none" strike="noStrike" cap="non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שם הקורס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1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משבר האקלים וקיימות -מבט רב תחומי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w-IL" sz="1200" b="0" i="0" u="none" strike="noStrike" cap="non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מוסד אקדמי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אוניברסיטה </a:t>
              </a:r>
              <a:r>
                <a:rPr lang="iw-IL" sz="1800" b="1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תל אביב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w-IL" sz="1200" b="0" i="0" u="none" strike="noStrike" cap="non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נושאים עיקריים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1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שינוי אקלים, פעילות האדם, פתרונות טכנולוגיים ועוד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w-IL" sz="1200" b="0" i="0" u="none" strike="noStrike" cap="non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קהל היעד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1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תלמידי מדעי הסביבה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15">
              <a:hlinkClick r:id="rId6"/>
            </p:cNvPr>
            <p:cNvSpPr/>
            <p:nvPr/>
          </p:nvSpPr>
          <p:spPr>
            <a:xfrm>
              <a:off x="9570090" y="5221266"/>
              <a:ext cx="1440000" cy="396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w-IL" sz="1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קישור לקורס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9" name="Google Shape;359;p15" descr="תמונה שמכילה אדם, בתוך מבנה, מחשב, מחשב נייד&#10;&#10;תוכן שנוצר על-ידי בינה מלאכותית עשוי להיות שגוי."/>
            <p:cNvPicPr preferRelativeResize="0"/>
            <p:nvPr/>
          </p:nvPicPr>
          <p:blipFill rotWithShape="1">
            <a:blip r:embed="rId7">
              <a:alphaModFix/>
            </a:blip>
            <a:srcRect l="550" t="22984" r="1573" b="11750"/>
            <a:stretch/>
          </p:blipFill>
          <p:spPr>
            <a:xfrm>
              <a:off x="7980332" y="1276366"/>
              <a:ext cx="3167999" cy="1188227"/>
            </a:xfrm>
            <a:custGeom>
              <a:avLst/>
              <a:gdLst/>
              <a:ahLst/>
              <a:cxnLst/>
              <a:rect l="l" t="t" r="r" b="b"/>
              <a:pathLst>
                <a:path w="3167999" h="1188227" extrusionOk="0">
                  <a:moveTo>
                    <a:pt x="147244" y="0"/>
                  </a:moveTo>
                  <a:lnTo>
                    <a:pt x="3020754" y="0"/>
                  </a:lnTo>
                  <a:cubicBezTo>
                    <a:pt x="3102075" y="0"/>
                    <a:pt x="3167999" y="65924"/>
                    <a:pt x="3167999" y="147245"/>
                  </a:cubicBezTo>
                  <a:lnTo>
                    <a:pt x="3167999" y="1188227"/>
                  </a:lnTo>
                  <a:lnTo>
                    <a:pt x="0" y="1188227"/>
                  </a:lnTo>
                  <a:lnTo>
                    <a:pt x="0" y="147245"/>
                  </a:lnTo>
                  <a:cubicBezTo>
                    <a:pt x="0" y="65924"/>
                    <a:pt x="65923" y="0"/>
                    <a:pt x="147244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pic>
        <p:nvPicPr>
          <p:cNvPr id="360" name="Google Shape;360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159" y="4146820"/>
            <a:ext cx="2057400" cy="2057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b23d33840_0_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35b23d33840_0_0"/>
          <p:cNvSpPr/>
          <p:nvPr/>
        </p:nvSpPr>
        <p:spPr>
          <a:xfrm rot="1405459">
            <a:off x="168856" y="-176105"/>
            <a:ext cx="3267792" cy="3567102"/>
          </a:xfrm>
          <a:custGeom>
            <a:avLst/>
            <a:gdLst/>
            <a:ahLst/>
            <a:cxnLst/>
            <a:rect l="l" t="t" r="r" b="b"/>
            <a:pathLst>
              <a:path w="3268098" h="3567436" extrusionOk="0">
                <a:moveTo>
                  <a:pt x="336685" y="2366839"/>
                </a:moveTo>
                <a:lnTo>
                  <a:pt x="2258163" y="3476216"/>
                </a:lnTo>
                <a:cubicBezTo>
                  <a:pt x="2707077" y="3735391"/>
                  <a:pt x="3268099" y="3411445"/>
                  <a:pt x="3268099" y="2893095"/>
                </a:cubicBezTo>
                <a:lnTo>
                  <a:pt x="3268099" y="674341"/>
                </a:lnTo>
                <a:cubicBezTo>
                  <a:pt x="3268099" y="155991"/>
                  <a:pt x="2706981" y="-167954"/>
                  <a:pt x="2258163" y="91221"/>
                </a:cubicBezTo>
                <a:lnTo>
                  <a:pt x="336685" y="1200598"/>
                </a:lnTo>
                <a:cubicBezTo>
                  <a:pt x="-112228" y="1459773"/>
                  <a:pt x="-112228" y="2107663"/>
                  <a:pt x="336685" y="2366839"/>
                </a:cubicBezTo>
                <a:close/>
              </a:path>
            </a:pathLst>
          </a:custGeom>
          <a:gradFill>
            <a:gsLst>
              <a:gs pos="0">
                <a:srgbClr val="1A5E85">
                  <a:alpha val="13333"/>
                </a:srgbClr>
              </a:gs>
              <a:gs pos="100000">
                <a:srgbClr val="D4B02C">
                  <a:alpha val="1725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35b23d33840_0_0"/>
          <p:cNvSpPr/>
          <p:nvPr/>
        </p:nvSpPr>
        <p:spPr>
          <a:xfrm>
            <a:off x="675722" y="1066712"/>
            <a:ext cx="10754400" cy="5021100"/>
          </a:xfrm>
          <a:prstGeom prst="roundRect">
            <a:avLst>
              <a:gd name="adj" fmla="val 2333"/>
            </a:avLst>
          </a:prstGeom>
          <a:solidFill>
            <a:schemeClr val="lt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g35b23d33840_0_0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6989" t="65785" r="68103"/>
          <a:stretch/>
        </p:blipFill>
        <p:spPr>
          <a:xfrm rot="5400000">
            <a:off x="5631388" y="1358037"/>
            <a:ext cx="2250600" cy="414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35b23d33840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35b23d33840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35b23d33840_0_0"/>
          <p:cNvSpPr/>
          <p:nvPr/>
        </p:nvSpPr>
        <p:spPr>
          <a:xfrm>
            <a:off x="11771618" y="5853493"/>
            <a:ext cx="157200" cy="157200"/>
          </a:xfrm>
          <a:prstGeom prst="ellipse">
            <a:avLst/>
          </a:prstGeom>
          <a:solidFill>
            <a:schemeClr val="accent1">
              <a:alpha val="333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3" name="Google Shape;373;g35b23d33840_0_0"/>
          <p:cNvCxnSpPr/>
          <p:nvPr/>
        </p:nvCxnSpPr>
        <p:spPr>
          <a:xfrm flipH="1">
            <a:off x="11340781" y="6221897"/>
            <a:ext cx="290700" cy="264900"/>
          </a:xfrm>
          <a:prstGeom prst="straightConnector1">
            <a:avLst/>
          </a:prstGeom>
          <a:noFill/>
          <a:ln w="22225" cap="rnd" cmpd="sng">
            <a:solidFill>
              <a:schemeClr val="accent2">
                <a:alpha val="1529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4" name="Google Shape;374;g35b23d33840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59" y="4146820"/>
            <a:ext cx="2057400" cy="2057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75" name="Google Shape;375;g35b23d33840_0_0"/>
          <p:cNvSpPr txBox="1"/>
          <p:nvPr/>
        </p:nvSpPr>
        <p:spPr>
          <a:xfrm>
            <a:off x="1381950" y="1767050"/>
            <a:ext cx="99588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-IL" sz="3500">
                <a:solidFill>
                  <a:schemeClr val="accent2"/>
                </a:solidFill>
              </a:rPr>
              <a:t>*מבוא למשבר האקלים </a:t>
            </a:r>
            <a:endParaRPr sz="3500">
              <a:solidFill>
                <a:schemeClr val="accent2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-IL" sz="3500">
                <a:solidFill>
                  <a:schemeClr val="accent2"/>
                </a:solidFill>
              </a:rPr>
              <a:t>*הקשר בין פעילות האדם לבין משבר האקלים</a:t>
            </a:r>
            <a:endParaRPr sz="3500">
              <a:solidFill>
                <a:schemeClr val="accent2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-IL" sz="3500">
                <a:solidFill>
                  <a:schemeClr val="accent2"/>
                </a:solidFill>
              </a:rPr>
              <a:t>*איך הגענו עד הלום? חשיבה היסטורית על האדם והטבע</a:t>
            </a:r>
            <a:endParaRPr sz="3500">
              <a:solidFill>
                <a:schemeClr val="accent2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-IL" sz="3500">
                <a:solidFill>
                  <a:schemeClr val="accent2"/>
                </a:solidFill>
              </a:rPr>
              <a:t>*תכנון עירוני בעידן המשבר </a:t>
            </a:r>
            <a:endParaRPr sz="3500">
              <a:solidFill>
                <a:schemeClr val="accent2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-IL" sz="3500">
                <a:solidFill>
                  <a:schemeClr val="accent2"/>
                </a:solidFill>
              </a:rPr>
              <a:t>*פתרונות טכנולוגיים</a:t>
            </a:r>
            <a:endParaRPr sz="3500">
              <a:solidFill>
                <a:schemeClr val="accent2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-IL" sz="3500">
                <a:solidFill>
                  <a:schemeClr val="accent2"/>
                </a:solidFill>
              </a:rPr>
              <a:t>*השלכות אזוריות של ההתחממות הגלובלית מדיניות ציבורית וצמצום פליטות ברמה הלאומית</a:t>
            </a:r>
            <a:endParaRPr sz="2200"/>
          </a:p>
        </p:txBody>
      </p:sp>
      <p:pic>
        <p:nvPicPr>
          <p:cNvPr id="376" name="Google Shape;376;g35b23d33840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34625" y="-12"/>
            <a:ext cx="8648700" cy="1895475"/>
          </a:xfrm>
          <a:prstGeom prst="rect">
            <a:avLst/>
          </a:prstGeom>
          <a:solidFill>
            <a:srgbClr val="FAF5EA"/>
          </a:solidFill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2" name="Google Shape;382;p16"/>
          <p:cNvGraphicFramePr/>
          <p:nvPr/>
        </p:nvGraphicFramePr>
        <p:xfrm>
          <a:off x="9269313" y="292618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{03422D4B-44DF-4B65-8131-53B3028AF0E2}</a:tableStyleId>
              </a:tblPr>
              <a:tblGrid>
                <a:gridCol w="265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7475"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w-IL" sz="1800" b="1" u="none" strike="noStrike" cap="none">
                          <a:solidFill>
                            <a:schemeClr val="accent1"/>
                          </a:solidFill>
                        </a:rPr>
                        <a:t>בחינה חיצונית</a:t>
                      </a:r>
                      <a:endParaRPr sz="1800" b="1" u="none" strike="noStrike" cap="none">
                        <a:solidFill>
                          <a:schemeClr val="accent1"/>
                        </a:solidFill>
                        <a:latin typeface="Assistant SemiBold"/>
                        <a:ea typeface="Assistant SemiBold"/>
                        <a:cs typeface="Assistant SemiBold"/>
                        <a:sym typeface="Assistant SemiBold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700"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w-IL" sz="1800" b="1" u="none" strike="noStrike" cap="none">
                          <a:solidFill>
                            <a:schemeClr val="accent1"/>
                          </a:solidFill>
                        </a:rPr>
                        <a:t>קורס אקדמי</a:t>
                      </a:r>
                      <a:endParaRPr sz="1800" b="1" u="none" strike="noStrike" cap="none">
                        <a:solidFill>
                          <a:schemeClr val="accent1"/>
                        </a:solidFill>
                        <a:latin typeface="Assistant SemiBold"/>
                        <a:ea typeface="Assistant SemiBold"/>
                        <a:cs typeface="Assistant SemiBold"/>
                        <a:sym typeface="Assistant SemiBold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550"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w-IL" sz="1800" b="1">
                          <a:solidFill>
                            <a:schemeClr val="accent1"/>
                          </a:solidFill>
                        </a:rPr>
                        <a:t>סדנה /אקוטופ</a:t>
                      </a:r>
                      <a:endParaRPr sz="1800" b="1" u="none" strike="noStrike" cap="none">
                        <a:solidFill>
                          <a:schemeClr val="accent1"/>
                        </a:solidFill>
                        <a:latin typeface="Assistant SemiBold"/>
                        <a:ea typeface="Assistant SemiBold"/>
                        <a:cs typeface="Assistant SemiBold"/>
                        <a:sym typeface="Assistant SemiBold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9950">
                <a:tc>
                  <a:txBody>
                    <a:bodyPr/>
                    <a:lstStyle/>
                    <a:p>
                      <a:pPr marL="0" marR="0" lvl="0" indent="0" algn="l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accent1"/>
                        </a:solidFill>
                        <a:latin typeface="Assistant SemiBold"/>
                        <a:ea typeface="Assistant SemiBold"/>
                        <a:cs typeface="Assistant SemiBold"/>
                        <a:sym typeface="Assistant SemiBold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3" name="Google Shape;383;p16"/>
          <p:cNvSpPr/>
          <p:nvPr/>
        </p:nvSpPr>
        <p:spPr>
          <a:xfrm>
            <a:off x="6507433" y="1866392"/>
            <a:ext cx="2484000" cy="2196000"/>
          </a:xfrm>
          <a:prstGeom prst="roundRect">
            <a:avLst>
              <a:gd name="adj" fmla="val 6440"/>
            </a:avLst>
          </a:prstGeom>
          <a:solidFill>
            <a:schemeClr val="lt1"/>
          </a:solidFill>
          <a:ln w="19050" cap="flat" cmpd="sng">
            <a:solidFill>
              <a:srgbClr val="9FD5F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6"/>
          <p:cNvSpPr/>
          <p:nvPr/>
        </p:nvSpPr>
        <p:spPr>
          <a:xfrm rot="5400000">
            <a:off x="6129433" y="2791969"/>
            <a:ext cx="3240000" cy="2700000"/>
          </a:xfrm>
          <a:custGeom>
            <a:avLst/>
            <a:gdLst/>
            <a:ahLst/>
            <a:cxnLst/>
            <a:rect l="l" t="t" r="r" b="b"/>
            <a:pathLst>
              <a:path w="2480680" h="1969478" extrusionOk="0">
                <a:moveTo>
                  <a:pt x="0" y="27074"/>
                </a:moveTo>
                <a:lnTo>
                  <a:pt x="25466" y="9905"/>
                </a:lnTo>
                <a:cubicBezTo>
                  <a:pt x="40544" y="3527"/>
                  <a:pt x="57121" y="0"/>
                  <a:pt x="74521" y="0"/>
                </a:cubicBezTo>
                <a:lnTo>
                  <a:pt x="2354653" y="1"/>
                </a:lnTo>
                <a:cubicBezTo>
                  <a:pt x="2424256" y="1"/>
                  <a:pt x="2480680" y="56425"/>
                  <a:pt x="2480680" y="126028"/>
                </a:cubicBezTo>
                <a:lnTo>
                  <a:pt x="2480680" y="1843451"/>
                </a:lnTo>
                <a:cubicBezTo>
                  <a:pt x="2480680" y="1913054"/>
                  <a:pt x="2424256" y="1969478"/>
                  <a:pt x="2354653" y="1969478"/>
                </a:cubicBezTo>
                <a:lnTo>
                  <a:pt x="74521" y="1969478"/>
                </a:lnTo>
                <a:cubicBezTo>
                  <a:pt x="57121" y="1969478"/>
                  <a:pt x="40544" y="1965951"/>
                  <a:pt x="25466" y="1959574"/>
                </a:cubicBezTo>
                <a:lnTo>
                  <a:pt x="0" y="1942404"/>
                </a:lnTo>
                <a:lnTo>
                  <a:pt x="75976" y="1287831"/>
                </a:lnTo>
                <a:lnTo>
                  <a:pt x="99786" y="1280440"/>
                </a:lnTo>
                <a:cubicBezTo>
                  <a:pt x="214969" y="1231721"/>
                  <a:pt x="295789" y="1117669"/>
                  <a:pt x="295789" y="984740"/>
                </a:cubicBezTo>
                <a:cubicBezTo>
                  <a:pt x="295789" y="851810"/>
                  <a:pt x="214969" y="737758"/>
                  <a:pt x="99786" y="689040"/>
                </a:cubicBezTo>
                <a:lnTo>
                  <a:pt x="75976" y="681649"/>
                </a:lnTo>
                <a:lnTo>
                  <a:pt x="0" y="270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381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6"/>
          <p:cNvSpPr/>
          <p:nvPr/>
        </p:nvSpPr>
        <p:spPr>
          <a:xfrm>
            <a:off x="6627881" y="3067733"/>
            <a:ext cx="2471552" cy="2685343"/>
          </a:xfrm>
          <a:custGeom>
            <a:avLst/>
            <a:gdLst/>
            <a:ahLst/>
            <a:cxnLst/>
            <a:rect l="l" t="t" r="r" b="b"/>
            <a:pathLst>
              <a:path w="1966209" h="2271190" extrusionOk="0">
                <a:moveTo>
                  <a:pt x="1966209" y="0"/>
                </a:moveTo>
                <a:lnTo>
                  <a:pt x="1966208" y="2145163"/>
                </a:lnTo>
                <a:cubicBezTo>
                  <a:pt x="1966208" y="2214766"/>
                  <a:pt x="1909784" y="2271190"/>
                  <a:pt x="1840181" y="2271190"/>
                </a:cubicBezTo>
                <a:lnTo>
                  <a:pt x="122758" y="2271190"/>
                </a:lnTo>
                <a:cubicBezTo>
                  <a:pt x="70556" y="2271190"/>
                  <a:pt x="25767" y="2239452"/>
                  <a:pt x="6635" y="2194219"/>
                </a:cubicBezTo>
                <a:lnTo>
                  <a:pt x="0" y="2161353"/>
                </a:lnTo>
                <a:lnTo>
                  <a:pt x="32638" y="2046416"/>
                </a:lnTo>
                <a:cubicBezTo>
                  <a:pt x="314065" y="1141599"/>
                  <a:pt x="984953" y="408372"/>
                  <a:pt x="1849218" y="4281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34117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6"/>
          <p:cNvSpPr/>
          <p:nvPr/>
        </p:nvSpPr>
        <p:spPr>
          <a:xfrm>
            <a:off x="3500142" y="1866392"/>
            <a:ext cx="2484000" cy="2196000"/>
          </a:xfrm>
          <a:prstGeom prst="roundRect">
            <a:avLst>
              <a:gd name="adj" fmla="val 6440"/>
            </a:avLst>
          </a:prstGeom>
          <a:solidFill>
            <a:schemeClr val="lt1"/>
          </a:solidFill>
          <a:ln w="19050" cap="flat" cmpd="sng">
            <a:solidFill>
              <a:srgbClr val="EAD6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6"/>
          <p:cNvSpPr/>
          <p:nvPr/>
        </p:nvSpPr>
        <p:spPr>
          <a:xfrm rot="5400000">
            <a:off x="3122142" y="2791969"/>
            <a:ext cx="3240000" cy="2700000"/>
          </a:xfrm>
          <a:custGeom>
            <a:avLst/>
            <a:gdLst/>
            <a:ahLst/>
            <a:cxnLst/>
            <a:rect l="l" t="t" r="r" b="b"/>
            <a:pathLst>
              <a:path w="2480680" h="1969478" extrusionOk="0">
                <a:moveTo>
                  <a:pt x="0" y="27074"/>
                </a:moveTo>
                <a:lnTo>
                  <a:pt x="25466" y="9905"/>
                </a:lnTo>
                <a:cubicBezTo>
                  <a:pt x="40544" y="3527"/>
                  <a:pt x="57121" y="0"/>
                  <a:pt x="74521" y="0"/>
                </a:cubicBezTo>
                <a:lnTo>
                  <a:pt x="2354653" y="1"/>
                </a:lnTo>
                <a:cubicBezTo>
                  <a:pt x="2424256" y="1"/>
                  <a:pt x="2480680" y="56425"/>
                  <a:pt x="2480680" y="126028"/>
                </a:cubicBezTo>
                <a:lnTo>
                  <a:pt x="2480680" y="1843451"/>
                </a:lnTo>
                <a:cubicBezTo>
                  <a:pt x="2480680" y="1913054"/>
                  <a:pt x="2424256" y="1969478"/>
                  <a:pt x="2354653" y="1969478"/>
                </a:cubicBezTo>
                <a:lnTo>
                  <a:pt x="74521" y="1969478"/>
                </a:lnTo>
                <a:cubicBezTo>
                  <a:pt x="57121" y="1969478"/>
                  <a:pt x="40544" y="1965951"/>
                  <a:pt x="25466" y="1959574"/>
                </a:cubicBezTo>
                <a:lnTo>
                  <a:pt x="0" y="1942404"/>
                </a:lnTo>
                <a:lnTo>
                  <a:pt x="75976" y="1287831"/>
                </a:lnTo>
                <a:lnTo>
                  <a:pt x="99786" y="1280440"/>
                </a:lnTo>
                <a:cubicBezTo>
                  <a:pt x="214969" y="1231721"/>
                  <a:pt x="295789" y="1117669"/>
                  <a:pt x="295789" y="984740"/>
                </a:cubicBezTo>
                <a:cubicBezTo>
                  <a:pt x="295789" y="851810"/>
                  <a:pt x="214969" y="737758"/>
                  <a:pt x="99786" y="689040"/>
                </a:cubicBezTo>
                <a:lnTo>
                  <a:pt x="75976" y="681649"/>
                </a:lnTo>
                <a:lnTo>
                  <a:pt x="0" y="27074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  <a:effectLst>
            <a:outerShdw blurRad="190500" dist="381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6"/>
          <p:cNvSpPr/>
          <p:nvPr/>
        </p:nvSpPr>
        <p:spPr>
          <a:xfrm>
            <a:off x="3614421" y="3067733"/>
            <a:ext cx="2477721" cy="2685343"/>
          </a:xfrm>
          <a:custGeom>
            <a:avLst/>
            <a:gdLst/>
            <a:ahLst/>
            <a:cxnLst/>
            <a:rect l="l" t="t" r="r" b="b"/>
            <a:pathLst>
              <a:path w="1966209" h="2271190" extrusionOk="0">
                <a:moveTo>
                  <a:pt x="1966209" y="0"/>
                </a:moveTo>
                <a:lnTo>
                  <a:pt x="1966208" y="2145163"/>
                </a:lnTo>
                <a:cubicBezTo>
                  <a:pt x="1966208" y="2214766"/>
                  <a:pt x="1909784" y="2271190"/>
                  <a:pt x="1840181" y="2271190"/>
                </a:cubicBezTo>
                <a:lnTo>
                  <a:pt x="122758" y="2271190"/>
                </a:lnTo>
                <a:cubicBezTo>
                  <a:pt x="70556" y="2271190"/>
                  <a:pt x="25767" y="2239452"/>
                  <a:pt x="6635" y="2194219"/>
                </a:cubicBezTo>
                <a:lnTo>
                  <a:pt x="0" y="2161353"/>
                </a:lnTo>
                <a:lnTo>
                  <a:pt x="32638" y="2046416"/>
                </a:lnTo>
                <a:cubicBezTo>
                  <a:pt x="314065" y="1141599"/>
                  <a:pt x="984953" y="408372"/>
                  <a:pt x="1849218" y="4281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34117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6"/>
          <p:cNvSpPr txBox="1"/>
          <p:nvPr/>
        </p:nvSpPr>
        <p:spPr>
          <a:xfrm>
            <a:off x="6821970" y="2048091"/>
            <a:ext cx="18549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מבנה הציון הרגיל</a:t>
            </a:r>
            <a:endParaRPr sz="2000" b="1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6"/>
          <p:cNvSpPr txBox="1"/>
          <p:nvPr/>
        </p:nvSpPr>
        <p:spPr>
          <a:xfrm>
            <a:off x="6773444" y="2936340"/>
            <a:ext cx="1951979" cy="87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w-IL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60</a:t>
            </a:r>
            <a:r>
              <a:rPr lang="iw-IL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(חלקים א-ד 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6"/>
          <p:cNvSpPr txBox="1"/>
          <p:nvPr/>
        </p:nvSpPr>
        <p:spPr>
          <a:xfrm>
            <a:off x="3392142" y="4582858"/>
            <a:ext cx="5707200" cy="523200"/>
          </a:xfrm>
          <a:prstGeom prst="rect">
            <a:avLst/>
          </a:prstGeom>
          <a:gradFill>
            <a:gsLst>
              <a:gs pos="0">
                <a:srgbClr val="1471A6"/>
              </a:gs>
              <a:gs pos="100000">
                <a:srgbClr val="997226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w-IL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iw-IL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6"/>
          <p:cNvSpPr txBox="1"/>
          <p:nvPr/>
        </p:nvSpPr>
        <p:spPr>
          <a:xfrm>
            <a:off x="3697726" y="2048091"/>
            <a:ext cx="20888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מבנה הציון בתוכנית</a:t>
            </a:r>
            <a:endParaRPr sz="20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6"/>
          <p:cNvSpPr txBox="1"/>
          <p:nvPr/>
        </p:nvSpPr>
        <p:spPr>
          <a:xfrm>
            <a:off x="3426507" y="2936340"/>
            <a:ext cx="263127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w-IL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28%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(חלקים א' וג' בלבד 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חצי מהיקף החומר של הבחינה הרגילה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6"/>
          <p:cNvSpPr txBox="1"/>
          <p:nvPr/>
        </p:nvSpPr>
        <p:spPr>
          <a:xfrm>
            <a:off x="3938307" y="3979695"/>
            <a:ext cx="1607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w-IL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32</a:t>
            </a:r>
            <a:r>
              <a:rPr lang="iw-IL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5" name="Google Shape;395;p16"/>
          <p:cNvCxnSpPr/>
          <p:nvPr/>
        </p:nvCxnSpPr>
        <p:spPr>
          <a:xfrm>
            <a:off x="3392142" y="3920686"/>
            <a:ext cx="570729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6" name="Google Shape;396;p16"/>
          <p:cNvSpPr txBox="1"/>
          <p:nvPr/>
        </p:nvSpPr>
        <p:spPr>
          <a:xfrm>
            <a:off x="-1" y="3973046"/>
            <a:ext cx="3465779" cy="584775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1E0BD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576000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w-IL" sz="1600" b="0" i="0" u="none" strike="noStrike" cap="none">
                <a:solidFill>
                  <a:srgbClr val="997226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ולמסיימים בהצלחה </a:t>
            </a:r>
            <a:br>
              <a:rPr lang="iw-IL" sz="1600" b="0" i="0" u="none" strike="noStrike" cap="none">
                <a:solidFill>
                  <a:srgbClr val="997226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</a:br>
            <a:r>
              <a:rPr lang="iw-IL" sz="1600" b="1" i="0" u="none" strike="noStrike" cap="none">
                <a:solidFill>
                  <a:srgbClr val="997226"/>
                </a:solidFill>
                <a:latin typeface="Assistant"/>
                <a:ea typeface="Assistant"/>
                <a:cs typeface="Assistant"/>
                <a:sym typeface="Assistant"/>
              </a:rPr>
              <a:t>10 נקודות בונוס </a:t>
            </a:r>
            <a:r>
              <a:rPr lang="iw-IL" sz="1600" b="0" i="0" u="none" strike="noStrike" cap="none">
                <a:solidFill>
                  <a:srgbClr val="997226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לציון הסופי</a:t>
            </a:r>
            <a:endParaRPr sz="1600" b="0" i="0" u="none" strike="noStrike" cap="none">
              <a:solidFill>
                <a:srgbClr val="9972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6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gradFill>
            <a:gsLst>
              <a:gs pos="0">
                <a:srgbClr val="FAF5E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6"/>
          <p:cNvSpPr txBox="1"/>
          <p:nvPr/>
        </p:nvSpPr>
        <p:spPr>
          <a:xfrm>
            <a:off x="7562632" y="371060"/>
            <a:ext cx="38972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איך מחושב הציון הסופי?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6"/>
          <p:cNvSpPr txBox="1"/>
          <p:nvPr/>
        </p:nvSpPr>
        <p:spPr>
          <a:xfrm>
            <a:off x="7282106" y="887894"/>
            <a:ext cx="41777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-IL"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קורס לדוגמה – מבנה 5 יחידות לימוד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125985">
            <a:off x="-249155" y="-184787"/>
            <a:ext cx="3310047" cy="306869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6"/>
          <p:cNvSpPr/>
          <p:nvPr/>
        </p:nvSpPr>
        <p:spPr>
          <a:xfrm>
            <a:off x="1426281" y="1270983"/>
            <a:ext cx="157152" cy="157152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2" name="Google Shape;402;p16"/>
          <p:cNvCxnSpPr/>
          <p:nvPr/>
        </p:nvCxnSpPr>
        <p:spPr>
          <a:xfrm flipH="1">
            <a:off x="2112377" y="1101320"/>
            <a:ext cx="303229" cy="221178"/>
          </a:xfrm>
          <a:prstGeom prst="straightConnector1">
            <a:avLst/>
          </a:prstGeom>
          <a:noFill/>
          <a:ln w="22225" cap="rnd" cmpd="sng">
            <a:solidFill>
              <a:schemeClr val="accent3">
                <a:alpha val="3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3" name="Google Shape;40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6"/>
          <p:cNvSpPr/>
          <p:nvPr/>
        </p:nvSpPr>
        <p:spPr>
          <a:xfrm rot="-3600000">
            <a:off x="7635940" y="1500702"/>
            <a:ext cx="226986" cy="205160"/>
          </a:xfrm>
          <a:custGeom>
            <a:avLst/>
            <a:gdLst/>
            <a:ahLst/>
            <a:cxnLst/>
            <a:rect l="l" t="t" r="r" b="b"/>
            <a:pathLst>
              <a:path w="1271" h="1140" extrusionOk="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algn="ctr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6"/>
          <p:cNvSpPr/>
          <p:nvPr/>
        </p:nvSpPr>
        <p:spPr>
          <a:xfrm rot="-3600000">
            <a:off x="4628649" y="1511261"/>
            <a:ext cx="226986" cy="205160"/>
          </a:xfrm>
          <a:custGeom>
            <a:avLst/>
            <a:gdLst/>
            <a:ahLst/>
            <a:cxnLst/>
            <a:rect l="l" t="t" r="r" b="b"/>
            <a:pathLst>
              <a:path w="1271" h="1140" extrusionOk="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solidFill>
            <a:srgbClr val="997226"/>
          </a:solidFill>
          <a:ln>
            <a:noFill/>
          </a:ln>
          <a:effectLst>
            <a:outerShdw algn="ctr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7" name="Google Shape;407;p16"/>
          <p:cNvCxnSpPr/>
          <p:nvPr/>
        </p:nvCxnSpPr>
        <p:spPr>
          <a:xfrm>
            <a:off x="3395541" y="4582858"/>
            <a:ext cx="570729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8" name="Google Shape;408;p16"/>
          <p:cNvCxnSpPr/>
          <p:nvPr/>
        </p:nvCxnSpPr>
        <p:spPr>
          <a:xfrm>
            <a:off x="3392142" y="5126712"/>
            <a:ext cx="570729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09" name="Google Shape;409;p16"/>
          <p:cNvGrpSpPr/>
          <p:nvPr/>
        </p:nvGrpSpPr>
        <p:grpSpPr>
          <a:xfrm>
            <a:off x="2792234" y="3594973"/>
            <a:ext cx="1052546" cy="1081425"/>
            <a:chOff x="1435469" y="1917989"/>
            <a:chExt cx="1052546" cy="1081425"/>
          </a:xfrm>
        </p:grpSpPr>
        <p:sp>
          <p:nvSpPr>
            <p:cNvPr id="410" name="Google Shape;410;p16"/>
            <p:cNvSpPr/>
            <p:nvPr/>
          </p:nvSpPr>
          <p:spPr>
            <a:xfrm rot="-3600000">
              <a:off x="1551473" y="2087882"/>
              <a:ext cx="820537" cy="741638"/>
            </a:xfrm>
            <a:custGeom>
              <a:avLst/>
              <a:gdLst/>
              <a:ahLst/>
              <a:cxnLst/>
              <a:rect l="l" t="t" r="r" b="b"/>
              <a:pathLst>
                <a:path w="1271" h="1140" extrusionOk="0">
                  <a:moveTo>
                    <a:pt x="1234" y="834"/>
                  </a:moveTo>
                  <a:cubicBezTo>
                    <a:pt x="812" y="102"/>
                    <a:pt x="812" y="102"/>
                    <a:pt x="812" y="102"/>
                  </a:cubicBezTo>
                  <a:cubicBezTo>
                    <a:pt x="775" y="39"/>
                    <a:pt x="708" y="0"/>
                    <a:pt x="635" y="0"/>
                  </a:cubicBezTo>
                  <a:cubicBezTo>
                    <a:pt x="562" y="0"/>
                    <a:pt x="495" y="39"/>
                    <a:pt x="458" y="102"/>
                  </a:cubicBezTo>
                  <a:cubicBezTo>
                    <a:pt x="36" y="834"/>
                    <a:pt x="36" y="834"/>
                    <a:pt x="36" y="834"/>
                  </a:cubicBezTo>
                  <a:cubicBezTo>
                    <a:pt x="0" y="896"/>
                    <a:pt x="0" y="975"/>
                    <a:pt x="36" y="1038"/>
                  </a:cubicBezTo>
                  <a:cubicBezTo>
                    <a:pt x="72" y="1100"/>
                    <a:pt x="140" y="1140"/>
                    <a:pt x="212" y="1140"/>
                  </a:cubicBezTo>
                  <a:cubicBezTo>
                    <a:pt x="1058" y="1140"/>
                    <a:pt x="1058" y="1140"/>
                    <a:pt x="1058" y="1140"/>
                  </a:cubicBezTo>
                  <a:cubicBezTo>
                    <a:pt x="1130" y="1140"/>
                    <a:pt x="1198" y="1100"/>
                    <a:pt x="1234" y="1037"/>
                  </a:cubicBezTo>
                  <a:cubicBezTo>
                    <a:pt x="1271" y="975"/>
                    <a:pt x="1271" y="896"/>
                    <a:pt x="1234" y="834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997226"/>
                </a:gs>
              </a:gsLst>
              <a:lin ang="2700000" scaled="0"/>
            </a:gradFill>
            <a:ln>
              <a:noFill/>
            </a:ln>
            <a:effectLst>
              <a:outerShdw blurRad="190500" dist="381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6"/>
            <p:cNvSpPr txBox="1"/>
            <p:nvPr/>
          </p:nvSpPr>
          <p:spPr>
            <a:xfrm>
              <a:off x="1741261" y="2253262"/>
              <a:ext cx="55015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w-IL" sz="2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2" name="Google Shape;41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59" y="4493704"/>
            <a:ext cx="1710515" cy="1710515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7"/>
          <p:cNvSpPr/>
          <p:nvPr/>
        </p:nvSpPr>
        <p:spPr>
          <a:xfrm rot="-2043788">
            <a:off x="963695" y="725471"/>
            <a:ext cx="4258806" cy="4258808"/>
          </a:xfrm>
          <a:custGeom>
            <a:avLst/>
            <a:gdLst/>
            <a:ahLst/>
            <a:cxnLst/>
            <a:rect l="l" t="t" r="r" b="b"/>
            <a:pathLst>
              <a:path w="2787095" h="2787096" extrusionOk="0">
                <a:moveTo>
                  <a:pt x="1393548" y="634562"/>
                </a:moveTo>
                <a:cubicBezTo>
                  <a:pt x="1812081" y="634562"/>
                  <a:pt x="2152354" y="975015"/>
                  <a:pt x="2152354" y="1393368"/>
                </a:cubicBezTo>
                <a:cubicBezTo>
                  <a:pt x="2152354" y="1811721"/>
                  <a:pt x="1811901" y="2152174"/>
                  <a:pt x="1393548" y="2152174"/>
                </a:cubicBezTo>
                <a:cubicBezTo>
                  <a:pt x="975195" y="2152174"/>
                  <a:pt x="634742" y="1811721"/>
                  <a:pt x="634742" y="1393368"/>
                </a:cubicBezTo>
                <a:cubicBezTo>
                  <a:pt x="634742" y="975015"/>
                  <a:pt x="975195" y="634562"/>
                  <a:pt x="1393548" y="634562"/>
                </a:cubicBezTo>
                <a:moveTo>
                  <a:pt x="1393548" y="0"/>
                </a:moveTo>
                <a:cubicBezTo>
                  <a:pt x="623923" y="0"/>
                  <a:pt x="0" y="623923"/>
                  <a:pt x="0" y="1393548"/>
                </a:cubicBezTo>
                <a:cubicBezTo>
                  <a:pt x="0" y="2163174"/>
                  <a:pt x="623923" y="2787096"/>
                  <a:pt x="1393548" y="2787096"/>
                </a:cubicBezTo>
                <a:cubicBezTo>
                  <a:pt x="2163173" y="2787096"/>
                  <a:pt x="2787096" y="2163174"/>
                  <a:pt x="2787096" y="1393548"/>
                </a:cubicBezTo>
                <a:cubicBezTo>
                  <a:pt x="2787096" y="623923"/>
                  <a:pt x="2163173" y="0"/>
                  <a:pt x="1393548" y="0"/>
                </a:cubicBezTo>
                <a:lnTo>
                  <a:pt x="1393548" y="0"/>
                </a:lnTo>
                <a:close/>
              </a:path>
            </a:pathLst>
          </a:custGeom>
          <a:gradFill>
            <a:gsLst>
              <a:gs pos="0">
                <a:srgbClr val="1A5E85"/>
              </a:gs>
              <a:gs pos="50000">
                <a:srgbClr val="7C8871"/>
              </a:gs>
              <a:gs pos="73000">
                <a:schemeClr val="accent5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7"/>
          <p:cNvSpPr/>
          <p:nvPr/>
        </p:nvSpPr>
        <p:spPr>
          <a:xfrm>
            <a:off x="6049831" y="1046392"/>
            <a:ext cx="5581650" cy="5484807"/>
          </a:xfrm>
          <a:prstGeom prst="roundRect">
            <a:avLst>
              <a:gd name="adj" fmla="val 2333"/>
            </a:avLst>
          </a:prstGeom>
          <a:solidFill>
            <a:schemeClr val="lt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7"/>
          <p:cNvSpPr txBox="1"/>
          <p:nvPr/>
        </p:nvSpPr>
        <p:spPr>
          <a:xfrm>
            <a:off x="8280779" y="371060"/>
            <a:ext cx="31790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אנחנו כאן בשבילכם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7"/>
          <p:cNvSpPr txBox="1"/>
          <p:nvPr/>
        </p:nvSpPr>
        <p:spPr>
          <a:xfrm>
            <a:off x="6694310" y="1404728"/>
            <a:ext cx="4765543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ssistant SemiBold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תמיכה מקצועית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השתלמויות מוכרות לגמול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ליווי אישי של צוות הקורס באקדמיה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ליווי דו-שבועי ממדריך/מפמ"ר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קבוצות וואטסאפ עם מרצים ורפרנטים אקדמיים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תכנים מוכנים מראש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מערכי שיעור מוכנים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חומרי עזר מותאמים לתלמידים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סיוע מנהלי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מענה מהיר לתקלות טכניות על ידי המוסד האקדמי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אנשי קשר באקדמיה ובמשרד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ssistant SemiBold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קהילה מקצועית</a:t>
            </a:r>
            <a:endParaRPr sz="2000" b="1" i="0" u="none" strike="noStrike" cap="none">
              <a:solidFill>
                <a:schemeClr val="accent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קהילת מורים לומדת ומשתפת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שיח פתוח בין המורים, האקדמיה והמשרד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פיתוח אישי ומקצועי כחלק ממהלך לאומי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grpSp>
        <p:nvGrpSpPr>
          <p:cNvPr id="423" name="Google Shape;423;p17"/>
          <p:cNvGrpSpPr/>
          <p:nvPr/>
        </p:nvGrpSpPr>
        <p:grpSpPr>
          <a:xfrm>
            <a:off x="1258918" y="4206723"/>
            <a:ext cx="642511" cy="557990"/>
            <a:chOff x="1312442" y="1133732"/>
            <a:chExt cx="224465" cy="194937"/>
          </a:xfrm>
        </p:grpSpPr>
        <p:sp>
          <p:nvSpPr>
            <p:cNvPr id="424" name="Google Shape;424;p17"/>
            <p:cNvSpPr/>
            <p:nvPr/>
          </p:nvSpPr>
          <p:spPr>
            <a:xfrm>
              <a:off x="1312442" y="1212567"/>
              <a:ext cx="116102" cy="116102"/>
            </a:xfrm>
            <a:prstGeom prst="ellipse">
              <a:avLst/>
            </a:prstGeom>
            <a:solidFill>
              <a:srgbClr val="D4B0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1485195" y="1133732"/>
              <a:ext cx="51712" cy="517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6" name="Google Shape;426;p17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65785" r="68103"/>
          <a:stretch/>
        </p:blipFill>
        <p:spPr>
          <a:xfrm rot="2387808">
            <a:off x="378561" y="733233"/>
            <a:ext cx="2882056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7" descr="תמונה שמכילה פני אדם, אדם, לבוש, חיוך&#10;&#10;תוכן שנוצר על-ידי בינה מלאכותית עשוי להיות שגוי."/>
          <p:cNvPicPr preferRelativeResize="0"/>
          <p:nvPr/>
        </p:nvPicPr>
        <p:blipFill rotWithShape="1">
          <a:blip r:embed="rId6">
            <a:alphaModFix/>
          </a:blip>
          <a:srcRect l="15264" t="6165" r="33877" b="13857"/>
          <a:stretch/>
        </p:blipFill>
        <p:spPr>
          <a:xfrm>
            <a:off x="1537490" y="589280"/>
            <a:ext cx="5983947" cy="6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59" y="4372950"/>
            <a:ext cx="1831270" cy="183127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5b1dade927_0_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g35b1dade927_0_4"/>
          <p:cNvSpPr/>
          <p:nvPr/>
        </p:nvSpPr>
        <p:spPr>
          <a:xfrm rot="-2043260">
            <a:off x="962957" y="727150"/>
            <a:ext cx="4255457" cy="4255458"/>
          </a:xfrm>
          <a:custGeom>
            <a:avLst/>
            <a:gdLst/>
            <a:ahLst/>
            <a:cxnLst/>
            <a:rect l="l" t="t" r="r" b="b"/>
            <a:pathLst>
              <a:path w="2787095" h="2787096" extrusionOk="0">
                <a:moveTo>
                  <a:pt x="1393548" y="634562"/>
                </a:moveTo>
                <a:cubicBezTo>
                  <a:pt x="1812081" y="634562"/>
                  <a:pt x="2152354" y="975015"/>
                  <a:pt x="2152354" y="1393368"/>
                </a:cubicBezTo>
                <a:cubicBezTo>
                  <a:pt x="2152354" y="1811721"/>
                  <a:pt x="1811901" y="2152174"/>
                  <a:pt x="1393548" y="2152174"/>
                </a:cubicBezTo>
                <a:cubicBezTo>
                  <a:pt x="975195" y="2152174"/>
                  <a:pt x="634742" y="1811721"/>
                  <a:pt x="634742" y="1393368"/>
                </a:cubicBezTo>
                <a:cubicBezTo>
                  <a:pt x="634742" y="975015"/>
                  <a:pt x="975195" y="634562"/>
                  <a:pt x="1393548" y="634562"/>
                </a:cubicBezTo>
                <a:moveTo>
                  <a:pt x="1393548" y="0"/>
                </a:moveTo>
                <a:cubicBezTo>
                  <a:pt x="623923" y="0"/>
                  <a:pt x="0" y="623923"/>
                  <a:pt x="0" y="1393548"/>
                </a:cubicBezTo>
                <a:cubicBezTo>
                  <a:pt x="0" y="2163174"/>
                  <a:pt x="623923" y="2787096"/>
                  <a:pt x="1393548" y="2787096"/>
                </a:cubicBezTo>
                <a:cubicBezTo>
                  <a:pt x="2163173" y="2787096"/>
                  <a:pt x="2787096" y="2163174"/>
                  <a:pt x="2787096" y="1393548"/>
                </a:cubicBezTo>
                <a:cubicBezTo>
                  <a:pt x="2787096" y="623923"/>
                  <a:pt x="2163173" y="0"/>
                  <a:pt x="1393548" y="0"/>
                </a:cubicBezTo>
                <a:lnTo>
                  <a:pt x="1393548" y="0"/>
                </a:lnTo>
                <a:close/>
              </a:path>
            </a:pathLst>
          </a:custGeom>
          <a:gradFill>
            <a:gsLst>
              <a:gs pos="0">
                <a:srgbClr val="1A5E85"/>
              </a:gs>
              <a:gs pos="50000">
                <a:srgbClr val="7C8871"/>
              </a:gs>
              <a:gs pos="73000">
                <a:schemeClr val="accent5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g35b1dade927_0_4"/>
          <p:cNvSpPr/>
          <p:nvPr/>
        </p:nvSpPr>
        <p:spPr>
          <a:xfrm>
            <a:off x="6049831" y="1046392"/>
            <a:ext cx="5581800" cy="5484900"/>
          </a:xfrm>
          <a:prstGeom prst="roundRect">
            <a:avLst>
              <a:gd name="adj" fmla="val 2333"/>
            </a:avLst>
          </a:prstGeom>
          <a:solidFill>
            <a:schemeClr val="lt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94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35b1dade927_0_4"/>
          <p:cNvSpPr txBox="1"/>
          <p:nvPr/>
        </p:nvSpPr>
        <p:spPr>
          <a:xfrm>
            <a:off x="8280779" y="371060"/>
            <a:ext cx="3179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אנחנו כאן בשבילכם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35b1dade927_0_4"/>
          <p:cNvSpPr txBox="1"/>
          <p:nvPr/>
        </p:nvSpPr>
        <p:spPr>
          <a:xfrm>
            <a:off x="6694310" y="1404728"/>
            <a:ext cx="4765500" cy="52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500" b="1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מתכונת הלימוד</a:t>
            </a:r>
            <a:endParaRPr sz="1900"/>
          </a:p>
          <a:p>
            <a:pPr marL="457200" lvl="0" indent="-3619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iw-IL" sz="2100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קורס אקדמי דיגיטלי בלווי המורה של מדעי הסביבה </a:t>
            </a:r>
            <a:endParaRPr sz="1900"/>
          </a:p>
          <a:p>
            <a:pPr marL="0" lvl="0" indent="0" algn="r" rtl="1">
              <a:spcBef>
                <a:spcPts val="1200"/>
              </a:spcBef>
              <a:spcAft>
                <a:spcPts val="0"/>
              </a:spcAft>
              <a:buNone/>
            </a:pPr>
            <a:r>
              <a:rPr lang="iw-IL" sz="2500" b="1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מקנה בונוס</a:t>
            </a:r>
            <a:endParaRPr sz="1900"/>
          </a:p>
          <a:p>
            <a:pPr marL="457200" lvl="0" indent="-3619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iw-IL" sz="2100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צבירת נקודות זכות לאוניברסיטת ת"א.</a:t>
            </a:r>
            <a:endParaRPr sz="1900"/>
          </a:p>
          <a:p>
            <a:pPr marL="457200" lvl="0" indent="-3619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iw-IL" sz="2100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2 נקודות זכות</a:t>
            </a:r>
            <a:endParaRPr sz="1900"/>
          </a:p>
          <a:p>
            <a:pPr marL="0" lvl="0" indent="0" algn="r" rtl="1">
              <a:spcBef>
                <a:spcPts val="1200"/>
              </a:spcBef>
              <a:spcAft>
                <a:spcPts val="0"/>
              </a:spcAft>
              <a:buNone/>
            </a:pPr>
            <a:r>
              <a:rPr lang="iw-IL" sz="2500" b="1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הרכב הציון הסופי </a:t>
            </a:r>
            <a:endParaRPr sz="2500" b="1">
              <a:solidFill>
                <a:schemeClr val="accent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marL="457200" lvl="0" indent="-3619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iw-IL" sz="2100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בחנים מקוונים – 30%</a:t>
            </a:r>
            <a:endParaRPr sz="2100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marL="457200" lvl="0" indent="-3619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iw-IL" sz="2100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 בחינה סופית (בחינת כיתה עם חומר סגור) – 70%</a:t>
            </a:r>
            <a:endParaRPr sz="2100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marL="457200" lvl="0" indent="-3619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ssistant SemiBold"/>
              <a:buChar char="•"/>
            </a:pPr>
            <a:r>
              <a:rPr lang="iw-IL" sz="2100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על מנת לעבור את הקורס, יש לקבל ציון של מעל 60 במבחן הסופי</a:t>
            </a:r>
            <a:endParaRPr sz="2100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marL="285750" marR="0" lvl="0" indent="-3111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ssistant SemiBold"/>
              <a:buChar char="•"/>
            </a:pPr>
            <a:endParaRPr sz="2000" b="1">
              <a:solidFill>
                <a:schemeClr val="accent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grpSp>
        <p:nvGrpSpPr>
          <p:cNvPr id="441" name="Google Shape;441;g35b1dade927_0_4"/>
          <p:cNvGrpSpPr/>
          <p:nvPr/>
        </p:nvGrpSpPr>
        <p:grpSpPr>
          <a:xfrm>
            <a:off x="1258904" y="4206709"/>
            <a:ext cx="642188" cy="557982"/>
            <a:chOff x="1312442" y="1133732"/>
            <a:chExt cx="224353" cy="194935"/>
          </a:xfrm>
        </p:grpSpPr>
        <p:sp>
          <p:nvSpPr>
            <p:cNvPr id="442" name="Google Shape;442;g35b1dade927_0_4"/>
            <p:cNvSpPr/>
            <p:nvPr/>
          </p:nvSpPr>
          <p:spPr>
            <a:xfrm>
              <a:off x="1312442" y="1212567"/>
              <a:ext cx="116100" cy="116100"/>
            </a:xfrm>
            <a:prstGeom prst="ellipse">
              <a:avLst/>
            </a:prstGeom>
            <a:solidFill>
              <a:srgbClr val="D4B0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g35b1dade927_0_4"/>
            <p:cNvSpPr/>
            <p:nvPr/>
          </p:nvSpPr>
          <p:spPr>
            <a:xfrm>
              <a:off x="1485195" y="1133732"/>
              <a:ext cx="51600" cy="51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4" name="Google Shape;444;g35b1dade927_0_4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65785" r="68103"/>
          <a:stretch/>
        </p:blipFill>
        <p:spPr>
          <a:xfrm rot="2387808">
            <a:off x="378560" y="733233"/>
            <a:ext cx="2882056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35b1dade927_0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35b1dade927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35b1dade927_0_4" descr="תמונה שמכילה פני אדם, אדם, לבוש, חיוך&#10;&#10;תוכן שנוצר על-ידי בינה מלאכותית עשוי להיות שגוי."/>
          <p:cNvPicPr preferRelativeResize="0"/>
          <p:nvPr/>
        </p:nvPicPr>
        <p:blipFill rotWithShape="1">
          <a:blip r:embed="rId6">
            <a:alphaModFix/>
          </a:blip>
          <a:srcRect l="15262" t="6166" r="33880" b="13859"/>
          <a:stretch/>
        </p:blipFill>
        <p:spPr>
          <a:xfrm>
            <a:off x="1537490" y="589280"/>
            <a:ext cx="5983950" cy="6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35b1dade927_0_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59" y="4372950"/>
            <a:ext cx="1831200" cy="1831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8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gradFill>
            <a:gsLst>
              <a:gs pos="0">
                <a:srgbClr val="FAF5E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55" name="Google Shape;455;p18"/>
          <p:cNvGraphicFramePr/>
          <p:nvPr/>
        </p:nvGraphicFramePr>
        <p:xfrm>
          <a:off x="2073878" y="955835"/>
          <a:ext cx="8044244" cy="5362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56" name="Google Shape;456;p18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l="12663" t="8187" r="63434" b="61573"/>
          <a:stretch/>
        </p:blipFill>
        <p:spPr>
          <a:xfrm>
            <a:off x="-1" y="-1"/>
            <a:ext cx="215966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8" descr="A black and white logo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62132" t="6686" r="12370" b="69559"/>
          <a:stretch/>
        </p:blipFill>
        <p:spPr>
          <a:xfrm>
            <a:off x="10287759" y="0"/>
            <a:ext cx="2303837" cy="1745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18"/>
          <p:cNvSpPr txBox="1"/>
          <p:nvPr/>
        </p:nvSpPr>
        <p:spPr>
          <a:xfrm>
            <a:off x="3204022" y="1278495"/>
            <a:ext cx="57839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מה קורה מכאן ועד פתיחת הלימודים?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1" name="Google Shape;461;p18"/>
          <p:cNvCxnSpPr/>
          <p:nvPr/>
        </p:nvCxnSpPr>
        <p:spPr>
          <a:xfrm rot="10800000">
            <a:off x="935421" y="2941074"/>
            <a:ext cx="10504256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462" name="Google Shape;462;p18"/>
          <p:cNvGrpSpPr/>
          <p:nvPr/>
        </p:nvGrpSpPr>
        <p:grpSpPr>
          <a:xfrm>
            <a:off x="3755084" y="2615781"/>
            <a:ext cx="2160000" cy="2314952"/>
            <a:chOff x="3755084" y="2615781"/>
            <a:chExt cx="2160000" cy="2314952"/>
          </a:xfrm>
        </p:grpSpPr>
        <p:grpSp>
          <p:nvGrpSpPr>
            <p:cNvPr id="463" name="Google Shape;463;p18"/>
            <p:cNvGrpSpPr/>
            <p:nvPr/>
          </p:nvGrpSpPr>
          <p:grpSpPr>
            <a:xfrm>
              <a:off x="5143261" y="2615781"/>
              <a:ext cx="771823" cy="831301"/>
              <a:chOff x="10476662" y="3007887"/>
              <a:chExt cx="771823" cy="831301"/>
            </a:xfrm>
          </p:grpSpPr>
          <p:sp>
            <p:nvSpPr>
              <p:cNvPr id="464" name="Google Shape;464;p18"/>
              <p:cNvSpPr/>
              <p:nvPr/>
            </p:nvSpPr>
            <p:spPr>
              <a:xfrm rot="10800000">
                <a:off x="10506588" y="3256185"/>
                <a:ext cx="676283" cy="583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5" name="Google Shape;465;p18"/>
              <p:cNvGrpSpPr/>
              <p:nvPr/>
            </p:nvGrpSpPr>
            <p:grpSpPr>
              <a:xfrm>
                <a:off x="10476662" y="3007887"/>
                <a:ext cx="771823" cy="707235"/>
                <a:chOff x="9771295" y="1987148"/>
                <a:chExt cx="771823" cy="707235"/>
              </a:xfrm>
            </p:grpSpPr>
            <p:sp>
              <p:nvSpPr>
                <p:cNvPr id="466" name="Google Shape;466;p18"/>
                <p:cNvSpPr txBox="1"/>
                <p:nvPr/>
              </p:nvSpPr>
              <p:spPr>
                <a:xfrm>
                  <a:off x="9978538" y="2030033"/>
                  <a:ext cx="36740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rPr lang="iw-IL" sz="2800" b="1" i="0" u="none" strike="noStrike" cap="none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3</a:t>
                  </a:r>
                  <a:endParaRPr sz="2800" b="1" i="0" u="none" strike="noStrike" cap="none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 rot="5400000">
                  <a:off x="9803589" y="1954854"/>
                  <a:ext cx="707235" cy="77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80" h="456152" extrusionOk="0">
                      <a:moveTo>
                        <a:pt x="86297" y="13430"/>
                      </a:moveTo>
                      <a:lnTo>
                        <a:pt x="86297" y="13430"/>
                      </a:lnTo>
                      <a:cubicBezTo>
                        <a:pt x="98965" y="13430"/>
                        <a:pt x="111157" y="16764"/>
                        <a:pt x="122492" y="23336"/>
                      </a:cubicBezTo>
                      <a:lnTo>
                        <a:pt x="368237" y="165259"/>
                      </a:lnTo>
                      <a:cubicBezTo>
                        <a:pt x="391001" y="178403"/>
                        <a:pt x="404527" y="201930"/>
                        <a:pt x="404527" y="228219"/>
                      </a:cubicBezTo>
                      <a:cubicBezTo>
                        <a:pt x="404527" y="254508"/>
                        <a:pt x="390906" y="278035"/>
                        <a:pt x="368237" y="291179"/>
                      </a:cubicBezTo>
                      <a:lnTo>
                        <a:pt x="122492" y="433102"/>
                      </a:lnTo>
                      <a:cubicBezTo>
                        <a:pt x="111157" y="439674"/>
                        <a:pt x="98965" y="443008"/>
                        <a:pt x="86297" y="443008"/>
                      </a:cubicBezTo>
                      <a:cubicBezTo>
                        <a:pt x="51245" y="443008"/>
                        <a:pt x="13526" y="415195"/>
                        <a:pt x="13526" y="370237"/>
                      </a:cubicBezTo>
                      <a:lnTo>
                        <a:pt x="13526" y="86201"/>
                      </a:lnTo>
                      <a:cubicBezTo>
                        <a:pt x="13430" y="41243"/>
                        <a:pt x="51245" y="13430"/>
                        <a:pt x="86297" y="13430"/>
                      </a:cubicBezTo>
                      <a:moveTo>
                        <a:pt x="86201" y="0"/>
                      </a:moveTo>
                      <a:cubicBezTo>
                        <a:pt x="41243" y="0"/>
                        <a:pt x="0" y="36005"/>
                        <a:pt x="0" y="86201"/>
                      </a:cubicBezTo>
                      <a:lnTo>
                        <a:pt x="0" y="369951"/>
                      </a:lnTo>
                      <a:cubicBezTo>
                        <a:pt x="0" y="420243"/>
                        <a:pt x="41243" y="456152"/>
                        <a:pt x="86201" y="456152"/>
                      </a:cubicBezTo>
                      <a:cubicBezTo>
                        <a:pt x="100489" y="456152"/>
                        <a:pt x="115253" y="452533"/>
                        <a:pt x="129159" y="444532"/>
                      </a:cubicBezTo>
                      <a:lnTo>
                        <a:pt x="374904" y="302609"/>
                      </a:lnTo>
                      <a:cubicBezTo>
                        <a:pt x="432340" y="269462"/>
                        <a:pt x="432340" y="186595"/>
                        <a:pt x="374904" y="153448"/>
                      </a:cubicBezTo>
                      <a:lnTo>
                        <a:pt x="129159" y="11621"/>
                      </a:lnTo>
                      <a:cubicBezTo>
                        <a:pt x="115253" y="3620"/>
                        <a:pt x="100584" y="0"/>
                        <a:pt x="86201" y="0"/>
                      </a:cubicBezTo>
                      <a:lnTo>
                        <a:pt x="862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AD6AC"/>
                    </a:gs>
                    <a:gs pos="50000">
                      <a:srgbClr val="E0C183"/>
                    </a:gs>
                    <a:gs pos="100000">
                      <a:schemeClr val="accent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68" name="Google Shape;468;p18"/>
            <p:cNvSpPr txBox="1"/>
            <p:nvPr/>
          </p:nvSpPr>
          <p:spPr>
            <a:xfrm>
              <a:off x="3755084" y="4192069"/>
              <a:ext cx="2160000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w-IL" sz="2400" b="1" i="0" u="none" strike="noStrike" cap="none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10.06.2025</a:t>
              </a:r>
              <a:endParaRPr sz="2400" b="1" i="0" u="none" strike="noStrike" cap="none">
                <a:solidFill>
                  <a:schemeClr val="accen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הודעה לבתי הספר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9" name="Google Shape;469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5241328" y="3596295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0" name="Google Shape;470;p18"/>
          <p:cNvGrpSpPr/>
          <p:nvPr/>
        </p:nvGrpSpPr>
        <p:grpSpPr>
          <a:xfrm>
            <a:off x="8916341" y="2615781"/>
            <a:ext cx="2160000" cy="2315188"/>
            <a:chOff x="8916341" y="2615781"/>
            <a:chExt cx="2160000" cy="2315188"/>
          </a:xfrm>
        </p:grpSpPr>
        <p:grpSp>
          <p:nvGrpSpPr>
            <p:cNvPr id="471" name="Google Shape;471;p18"/>
            <p:cNvGrpSpPr/>
            <p:nvPr/>
          </p:nvGrpSpPr>
          <p:grpSpPr>
            <a:xfrm>
              <a:off x="10285368" y="2615781"/>
              <a:ext cx="771823" cy="831301"/>
              <a:chOff x="10476662" y="3007887"/>
              <a:chExt cx="771823" cy="831301"/>
            </a:xfrm>
          </p:grpSpPr>
          <p:sp>
            <p:nvSpPr>
              <p:cNvPr id="472" name="Google Shape;472;p18"/>
              <p:cNvSpPr/>
              <p:nvPr/>
            </p:nvSpPr>
            <p:spPr>
              <a:xfrm rot="10800000">
                <a:off x="10506588" y="3256185"/>
                <a:ext cx="676283" cy="583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73" name="Google Shape;473;p18"/>
              <p:cNvGrpSpPr/>
              <p:nvPr/>
            </p:nvGrpSpPr>
            <p:grpSpPr>
              <a:xfrm>
                <a:off x="10476662" y="3007887"/>
                <a:ext cx="771823" cy="707235"/>
                <a:chOff x="9771295" y="1987148"/>
                <a:chExt cx="771823" cy="707235"/>
              </a:xfrm>
            </p:grpSpPr>
            <p:sp>
              <p:nvSpPr>
                <p:cNvPr id="474" name="Google Shape;474;p18"/>
                <p:cNvSpPr txBox="1"/>
                <p:nvPr/>
              </p:nvSpPr>
              <p:spPr>
                <a:xfrm>
                  <a:off x="9978538" y="2030033"/>
                  <a:ext cx="318822" cy="4540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rPr lang="iw-IL" sz="2800" b="1" i="0" u="none" strike="noStrike" cap="none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2800" b="1" i="0" u="none" strike="noStrike" cap="none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 rot="5400000">
                  <a:off x="9803589" y="1954854"/>
                  <a:ext cx="707235" cy="77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80" h="456152" extrusionOk="0">
                      <a:moveTo>
                        <a:pt x="86297" y="13430"/>
                      </a:moveTo>
                      <a:lnTo>
                        <a:pt x="86297" y="13430"/>
                      </a:lnTo>
                      <a:cubicBezTo>
                        <a:pt x="98965" y="13430"/>
                        <a:pt x="111157" y="16764"/>
                        <a:pt x="122492" y="23336"/>
                      </a:cubicBezTo>
                      <a:lnTo>
                        <a:pt x="368237" y="165259"/>
                      </a:lnTo>
                      <a:cubicBezTo>
                        <a:pt x="391001" y="178403"/>
                        <a:pt x="404527" y="201930"/>
                        <a:pt x="404527" y="228219"/>
                      </a:cubicBezTo>
                      <a:cubicBezTo>
                        <a:pt x="404527" y="254508"/>
                        <a:pt x="390906" y="278035"/>
                        <a:pt x="368237" y="291179"/>
                      </a:cubicBezTo>
                      <a:lnTo>
                        <a:pt x="122492" y="433102"/>
                      </a:lnTo>
                      <a:cubicBezTo>
                        <a:pt x="111157" y="439674"/>
                        <a:pt x="98965" y="443008"/>
                        <a:pt x="86297" y="443008"/>
                      </a:cubicBezTo>
                      <a:cubicBezTo>
                        <a:pt x="51245" y="443008"/>
                        <a:pt x="13526" y="415195"/>
                        <a:pt x="13526" y="370237"/>
                      </a:cubicBezTo>
                      <a:lnTo>
                        <a:pt x="13526" y="86201"/>
                      </a:lnTo>
                      <a:cubicBezTo>
                        <a:pt x="13430" y="41243"/>
                        <a:pt x="51245" y="13430"/>
                        <a:pt x="86297" y="13430"/>
                      </a:cubicBezTo>
                      <a:moveTo>
                        <a:pt x="86201" y="0"/>
                      </a:moveTo>
                      <a:cubicBezTo>
                        <a:pt x="41243" y="0"/>
                        <a:pt x="0" y="36005"/>
                        <a:pt x="0" y="86201"/>
                      </a:cubicBezTo>
                      <a:lnTo>
                        <a:pt x="0" y="369951"/>
                      </a:lnTo>
                      <a:cubicBezTo>
                        <a:pt x="0" y="420243"/>
                        <a:pt x="41243" y="456152"/>
                        <a:pt x="86201" y="456152"/>
                      </a:cubicBezTo>
                      <a:cubicBezTo>
                        <a:pt x="100489" y="456152"/>
                        <a:pt x="115253" y="452533"/>
                        <a:pt x="129159" y="444532"/>
                      </a:cubicBezTo>
                      <a:lnTo>
                        <a:pt x="374904" y="302609"/>
                      </a:lnTo>
                      <a:cubicBezTo>
                        <a:pt x="432340" y="269462"/>
                        <a:pt x="432340" y="186595"/>
                        <a:pt x="374904" y="153448"/>
                      </a:cubicBezTo>
                      <a:lnTo>
                        <a:pt x="129159" y="11621"/>
                      </a:lnTo>
                      <a:cubicBezTo>
                        <a:pt x="115253" y="3620"/>
                        <a:pt x="100584" y="0"/>
                        <a:pt x="86201" y="0"/>
                      </a:cubicBezTo>
                      <a:lnTo>
                        <a:pt x="862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AD6AC"/>
                    </a:gs>
                    <a:gs pos="50000">
                      <a:srgbClr val="E0C183"/>
                    </a:gs>
                    <a:gs pos="100000">
                      <a:schemeClr val="accent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76" name="Google Shape;476;p18"/>
            <p:cNvSpPr txBox="1"/>
            <p:nvPr/>
          </p:nvSpPr>
          <p:spPr>
            <a:xfrm>
              <a:off x="8916341" y="4192069"/>
              <a:ext cx="21600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w-IL" sz="2400" b="1" i="0" u="none" strike="noStrike" cap="none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05.2025</a:t>
              </a:r>
              <a:endParaRPr sz="2400" b="1" i="0" u="none" strike="noStrike" cap="none">
                <a:solidFill>
                  <a:schemeClr val="accen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מפגשי  חשיפה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7" name="Google Shape;477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399194" y="3596295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8" name="Google Shape;478;p18"/>
          <p:cNvGrpSpPr/>
          <p:nvPr/>
        </p:nvGrpSpPr>
        <p:grpSpPr>
          <a:xfrm>
            <a:off x="6345288" y="2615781"/>
            <a:ext cx="2160000" cy="2592088"/>
            <a:chOff x="6345288" y="2615781"/>
            <a:chExt cx="2160000" cy="2592088"/>
          </a:xfrm>
        </p:grpSpPr>
        <p:grpSp>
          <p:nvGrpSpPr>
            <p:cNvPr id="479" name="Google Shape;479;p18"/>
            <p:cNvGrpSpPr/>
            <p:nvPr/>
          </p:nvGrpSpPr>
          <p:grpSpPr>
            <a:xfrm>
              <a:off x="7714314" y="2615781"/>
              <a:ext cx="771823" cy="831301"/>
              <a:chOff x="10476662" y="3007887"/>
              <a:chExt cx="771823" cy="831301"/>
            </a:xfrm>
          </p:grpSpPr>
          <p:sp>
            <p:nvSpPr>
              <p:cNvPr id="480" name="Google Shape;480;p18"/>
              <p:cNvSpPr/>
              <p:nvPr/>
            </p:nvSpPr>
            <p:spPr>
              <a:xfrm rot="10800000">
                <a:off x="10506588" y="3256185"/>
                <a:ext cx="676283" cy="583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81" name="Google Shape;481;p18"/>
              <p:cNvGrpSpPr/>
              <p:nvPr/>
            </p:nvGrpSpPr>
            <p:grpSpPr>
              <a:xfrm>
                <a:off x="10476662" y="3007887"/>
                <a:ext cx="771823" cy="707235"/>
                <a:chOff x="9771295" y="1987148"/>
                <a:chExt cx="771823" cy="707235"/>
              </a:xfrm>
            </p:grpSpPr>
            <p:sp>
              <p:nvSpPr>
                <p:cNvPr id="482" name="Google Shape;482;p18"/>
                <p:cNvSpPr txBox="1"/>
                <p:nvPr/>
              </p:nvSpPr>
              <p:spPr>
                <a:xfrm>
                  <a:off x="9978538" y="2030033"/>
                  <a:ext cx="36740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rPr lang="iw-IL" sz="2800" b="1" i="0" u="none" strike="noStrike" cap="none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</a:t>
                  </a:r>
                  <a:endParaRPr sz="2800" b="1" i="0" u="none" strike="noStrike" cap="none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3" name="Google Shape;483;p18"/>
                <p:cNvSpPr/>
                <p:nvPr/>
              </p:nvSpPr>
              <p:spPr>
                <a:xfrm rot="5400000">
                  <a:off x="9803589" y="1954854"/>
                  <a:ext cx="707235" cy="77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80" h="456152" extrusionOk="0">
                      <a:moveTo>
                        <a:pt x="86297" y="13430"/>
                      </a:moveTo>
                      <a:lnTo>
                        <a:pt x="86297" y="13430"/>
                      </a:lnTo>
                      <a:cubicBezTo>
                        <a:pt x="98965" y="13430"/>
                        <a:pt x="111157" y="16764"/>
                        <a:pt x="122492" y="23336"/>
                      </a:cubicBezTo>
                      <a:lnTo>
                        <a:pt x="368237" y="165259"/>
                      </a:lnTo>
                      <a:cubicBezTo>
                        <a:pt x="391001" y="178403"/>
                        <a:pt x="404527" y="201930"/>
                        <a:pt x="404527" y="228219"/>
                      </a:cubicBezTo>
                      <a:cubicBezTo>
                        <a:pt x="404527" y="254508"/>
                        <a:pt x="390906" y="278035"/>
                        <a:pt x="368237" y="291179"/>
                      </a:cubicBezTo>
                      <a:lnTo>
                        <a:pt x="122492" y="433102"/>
                      </a:lnTo>
                      <a:cubicBezTo>
                        <a:pt x="111157" y="439674"/>
                        <a:pt x="98965" y="443008"/>
                        <a:pt x="86297" y="443008"/>
                      </a:cubicBezTo>
                      <a:cubicBezTo>
                        <a:pt x="51245" y="443008"/>
                        <a:pt x="13526" y="415195"/>
                        <a:pt x="13526" y="370237"/>
                      </a:cubicBezTo>
                      <a:lnTo>
                        <a:pt x="13526" y="86201"/>
                      </a:lnTo>
                      <a:cubicBezTo>
                        <a:pt x="13430" y="41243"/>
                        <a:pt x="51245" y="13430"/>
                        <a:pt x="86297" y="13430"/>
                      </a:cubicBezTo>
                      <a:moveTo>
                        <a:pt x="86201" y="0"/>
                      </a:moveTo>
                      <a:cubicBezTo>
                        <a:pt x="41243" y="0"/>
                        <a:pt x="0" y="36005"/>
                        <a:pt x="0" y="86201"/>
                      </a:cubicBezTo>
                      <a:lnTo>
                        <a:pt x="0" y="369951"/>
                      </a:lnTo>
                      <a:cubicBezTo>
                        <a:pt x="0" y="420243"/>
                        <a:pt x="41243" y="456152"/>
                        <a:pt x="86201" y="456152"/>
                      </a:cubicBezTo>
                      <a:cubicBezTo>
                        <a:pt x="100489" y="456152"/>
                        <a:pt x="115253" y="452533"/>
                        <a:pt x="129159" y="444532"/>
                      </a:cubicBezTo>
                      <a:lnTo>
                        <a:pt x="374904" y="302609"/>
                      </a:lnTo>
                      <a:cubicBezTo>
                        <a:pt x="432340" y="269462"/>
                        <a:pt x="432340" y="186595"/>
                        <a:pt x="374904" y="153448"/>
                      </a:cubicBezTo>
                      <a:lnTo>
                        <a:pt x="129159" y="11621"/>
                      </a:lnTo>
                      <a:cubicBezTo>
                        <a:pt x="115253" y="3620"/>
                        <a:pt x="100584" y="0"/>
                        <a:pt x="86201" y="0"/>
                      </a:cubicBezTo>
                      <a:lnTo>
                        <a:pt x="862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AD6AC"/>
                    </a:gs>
                    <a:gs pos="50000">
                      <a:srgbClr val="E0C183"/>
                    </a:gs>
                    <a:gs pos="100000">
                      <a:schemeClr val="accent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84" name="Google Shape;484;p18"/>
            <p:cNvSpPr txBox="1"/>
            <p:nvPr/>
          </p:nvSpPr>
          <p:spPr>
            <a:xfrm>
              <a:off x="6345288" y="4192069"/>
              <a:ext cx="21600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w-IL" sz="2400" b="1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8</a:t>
              </a:r>
              <a:r>
                <a:rPr lang="iw-IL" sz="2400" b="1" i="0" u="none" strike="noStrike" cap="none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.0</a:t>
              </a:r>
              <a:r>
                <a:rPr lang="iw-IL" sz="2400" b="1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6</a:t>
              </a:r>
              <a:r>
                <a:rPr lang="iw-IL" sz="2400" b="1" i="0" u="none" strike="noStrike" cap="none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.2025</a:t>
              </a:r>
              <a:endParaRPr sz="2400" b="1" i="0" u="none" strike="noStrike" cap="none">
                <a:solidFill>
                  <a:schemeClr val="accen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סגירת רישום בתי הספר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5" name="Google Shape;485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30225" y="3596295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6" name="Google Shape;486;p18"/>
          <p:cNvGrpSpPr/>
          <p:nvPr/>
        </p:nvGrpSpPr>
        <p:grpSpPr>
          <a:xfrm>
            <a:off x="1184031" y="2615781"/>
            <a:ext cx="2160000" cy="2592088"/>
            <a:chOff x="1184031" y="2615781"/>
            <a:chExt cx="2160000" cy="2592088"/>
          </a:xfrm>
        </p:grpSpPr>
        <p:grpSp>
          <p:nvGrpSpPr>
            <p:cNvPr id="487" name="Google Shape;487;p18"/>
            <p:cNvGrpSpPr/>
            <p:nvPr/>
          </p:nvGrpSpPr>
          <p:grpSpPr>
            <a:xfrm>
              <a:off x="2572208" y="2615781"/>
              <a:ext cx="771823" cy="831301"/>
              <a:chOff x="10476662" y="3007887"/>
              <a:chExt cx="771823" cy="831301"/>
            </a:xfrm>
          </p:grpSpPr>
          <p:sp>
            <p:nvSpPr>
              <p:cNvPr id="488" name="Google Shape;488;p18"/>
              <p:cNvSpPr/>
              <p:nvPr/>
            </p:nvSpPr>
            <p:spPr>
              <a:xfrm rot="10800000">
                <a:off x="10506588" y="3256185"/>
                <a:ext cx="676283" cy="583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89" name="Google Shape;489;p18"/>
              <p:cNvGrpSpPr/>
              <p:nvPr/>
            </p:nvGrpSpPr>
            <p:grpSpPr>
              <a:xfrm>
                <a:off x="10476662" y="3007887"/>
                <a:ext cx="771823" cy="707235"/>
                <a:chOff x="9771295" y="1987148"/>
                <a:chExt cx="771823" cy="707235"/>
              </a:xfrm>
            </p:grpSpPr>
            <p:sp>
              <p:nvSpPr>
                <p:cNvPr id="490" name="Google Shape;490;p18"/>
                <p:cNvSpPr txBox="1"/>
                <p:nvPr/>
              </p:nvSpPr>
              <p:spPr>
                <a:xfrm>
                  <a:off x="9978538" y="2030033"/>
                  <a:ext cx="36740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rPr lang="iw-IL" sz="2800" b="1" i="0" u="none" strike="noStrike" cap="none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4</a:t>
                  </a:r>
                  <a:endParaRPr sz="2800" b="1" i="0" u="none" strike="noStrike" cap="none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 rot="5400000">
                  <a:off x="9803589" y="1954854"/>
                  <a:ext cx="707235" cy="77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80" h="456152" extrusionOk="0">
                      <a:moveTo>
                        <a:pt x="86297" y="13430"/>
                      </a:moveTo>
                      <a:lnTo>
                        <a:pt x="86297" y="13430"/>
                      </a:lnTo>
                      <a:cubicBezTo>
                        <a:pt x="98965" y="13430"/>
                        <a:pt x="111157" y="16764"/>
                        <a:pt x="122492" y="23336"/>
                      </a:cubicBezTo>
                      <a:lnTo>
                        <a:pt x="368237" y="165259"/>
                      </a:lnTo>
                      <a:cubicBezTo>
                        <a:pt x="391001" y="178403"/>
                        <a:pt x="404527" y="201930"/>
                        <a:pt x="404527" y="228219"/>
                      </a:cubicBezTo>
                      <a:cubicBezTo>
                        <a:pt x="404527" y="254508"/>
                        <a:pt x="390906" y="278035"/>
                        <a:pt x="368237" y="291179"/>
                      </a:cubicBezTo>
                      <a:lnTo>
                        <a:pt x="122492" y="433102"/>
                      </a:lnTo>
                      <a:cubicBezTo>
                        <a:pt x="111157" y="439674"/>
                        <a:pt x="98965" y="443008"/>
                        <a:pt x="86297" y="443008"/>
                      </a:cubicBezTo>
                      <a:cubicBezTo>
                        <a:pt x="51245" y="443008"/>
                        <a:pt x="13526" y="415195"/>
                        <a:pt x="13526" y="370237"/>
                      </a:cubicBezTo>
                      <a:lnTo>
                        <a:pt x="13526" y="86201"/>
                      </a:lnTo>
                      <a:cubicBezTo>
                        <a:pt x="13430" y="41243"/>
                        <a:pt x="51245" y="13430"/>
                        <a:pt x="86297" y="13430"/>
                      </a:cubicBezTo>
                      <a:moveTo>
                        <a:pt x="86201" y="0"/>
                      </a:moveTo>
                      <a:cubicBezTo>
                        <a:pt x="41243" y="0"/>
                        <a:pt x="0" y="36005"/>
                        <a:pt x="0" y="86201"/>
                      </a:cubicBezTo>
                      <a:lnTo>
                        <a:pt x="0" y="369951"/>
                      </a:lnTo>
                      <a:cubicBezTo>
                        <a:pt x="0" y="420243"/>
                        <a:pt x="41243" y="456152"/>
                        <a:pt x="86201" y="456152"/>
                      </a:cubicBezTo>
                      <a:cubicBezTo>
                        <a:pt x="100489" y="456152"/>
                        <a:pt x="115253" y="452533"/>
                        <a:pt x="129159" y="444532"/>
                      </a:cubicBezTo>
                      <a:lnTo>
                        <a:pt x="374904" y="302609"/>
                      </a:lnTo>
                      <a:cubicBezTo>
                        <a:pt x="432340" y="269462"/>
                        <a:pt x="432340" y="186595"/>
                        <a:pt x="374904" y="153448"/>
                      </a:cubicBezTo>
                      <a:lnTo>
                        <a:pt x="129159" y="11621"/>
                      </a:lnTo>
                      <a:cubicBezTo>
                        <a:pt x="115253" y="3620"/>
                        <a:pt x="100584" y="0"/>
                        <a:pt x="86201" y="0"/>
                      </a:cubicBezTo>
                      <a:lnTo>
                        <a:pt x="862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AD6AC"/>
                    </a:gs>
                    <a:gs pos="50000">
                      <a:srgbClr val="E0C183"/>
                    </a:gs>
                    <a:gs pos="100000">
                      <a:schemeClr val="accent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92" name="Google Shape;492;p18"/>
            <p:cNvSpPr txBox="1"/>
            <p:nvPr/>
          </p:nvSpPr>
          <p:spPr>
            <a:xfrm>
              <a:off x="1184031" y="4192069"/>
              <a:ext cx="21600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w-IL" sz="2400" b="1" i="0" u="none" strike="noStrike" cap="none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06.2025</a:t>
              </a:r>
              <a:endParaRPr sz="2400" b="1" i="0" u="none" strike="noStrike" cap="none">
                <a:solidFill>
                  <a:schemeClr val="accen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הכשרה ותחילת הלמידה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3" name="Google Shape;493;p1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688119" y="3582587"/>
              <a:ext cx="540000" cy="5333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4" name="Google Shape;494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159" y="4724400"/>
            <a:ext cx="1479820" cy="147982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9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gradFill>
            <a:gsLst>
              <a:gs pos="0">
                <a:srgbClr val="FAF5E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01" name="Google Shape;501;p19"/>
          <p:cNvGraphicFramePr/>
          <p:nvPr/>
        </p:nvGraphicFramePr>
        <p:xfrm>
          <a:off x="2073878" y="955835"/>
          <a:ext cx="8044244" cy="5362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02" name="Google Shape;502;p19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l="12663" t="8187" r="63434" b="61573"/>
          <a:stretch/>
        </p:blipFill>
        <p:spPr>
          <a:xfrm>
            <a:off x="-1" y="-1"/>
            <a:ext cx="215966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9" descr="A black and white logo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62132" t="6686" r="12370" b="69559"/>
          <a:stretch/>
        </p:blipFill>
        <p:spPr>
          <a:xfrm>
            <a:off x="10287759" y="0"/>
            <a:ext cx="2303837" cy="1745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19"/>
          <p:cNvSpPr txBox="1"/>
          <p:nvPr/>
        </p:nvSpPr>
        <p:spPr>
          <a:xfrm>
            <a:off x="3667297" y="569583"/>
            <a:ext cx="48574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תוכנית העבודה לשנה הקרובה: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7" name="Google Shape;507;p19"/>
          <p:cNvGrpSpPr/>
          <p:nvPr/>
        </p:nvGrpSpPr>
        <p:grpSpPr>
          <a:xfrm>
            <a:off x="935421" y="1688924"/>
            <a:ext cx="10504256" cy="1934867"/>
            <a:chOff x="935421" y="2615781"/>
            <a:chExt cx="10504256" cy="1934867"/>
          </a:xfrm>
        </p:grpSpPr>
        <p:cxnSp>
          <p:nvCxnSpPr>
            <p:cNvPr id="508" name="Google Shape;508;p19"/>
            <p:cNvCxnSpPr/>
            <p:nvPr/>
          </p:nvCxnSpPr>
          <p:spPr>
            <a:xfrm rot="10800000">
              <a:off x="935421" y="2941074"/>
              <a:ext cx="10504256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grpSp>
          <p:nvGrpSpPr>
            <p:cNvPr id="509" name="Google Shape;509;p19"/>
            <p:cNvGrpSpPr/>
            <p:nvPr/>
          </p:nvGrpSpPr>
          <p:grpSpPr>
            <a:xfrm>
              <a:off x="10285368" y="2615781"/>
              <a:ext cx="771823" cy="831301"/>
              <a:chOff x="10476662" y="3007887"/>
              <a:chExt cx="771823" cy="831301"/>
            </a:xfrm>
          </p:grpSpPr>
          <p:sp>
            <p:nvSpPr>
              <p:cNvPr id="510" name="Google Shape;510;p19"/>
              <p:cNvSpPr/>
              <p:nvPr/>
            </p:nvSpPr>
            <p:spPr>
              <a:xfrm rot="10800000">
                <a:off x="10506588" y="3256185"/>
                <a:ext cx="676283" cy="583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11" name="Google Shape;511;p19"/>
              <p:cNvGrpSpPr/>
              <p:nvPr/>
            </p:nvGrpSpPr>
            <p:grpSpPr>
              <a:xfrm>
                <a:off x="10476662" y="3007887"/>
                <a:ext cx="771823" cy="707235"/>
                <a:chOff x="9771295" y="1987148"/>
                <a:chExt cx="771823" cy="707235"/>
              </a:xfrm>
            </p:grpSpPr>
            <p:sp>
              <p:nvSpPr>
                <p:cNvPr id="512" name="Google Shape;512;p19"/>
                <p:cNvSpPr txBox="1"/>
                <p:nvPr/>
              </p:nvSpPr>
              <p:spPr>
                <a:xfrm>
                  <a:off x="9978538" y="2030033"/>
                  <a:ext cx="318822" cy="4540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rPr lang="iw-IL" sz="2800" b="1" i="0" u="none" strike="noStrike" cap="none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2800" b="1" i="0" u="none" strike="noStrike" cap="none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3" name="Google Shape;513;p19"/>
                <p:cNvSpPr/>
                <p:nvPr/>
              </p:nvSpPr>
              <p:spPr>
                <a:xfrm rot="5400000">
                  <a:off x="9803589" y="1954854"/>
                  <a:ext cx="707235" cy="77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80" h="456152" extrusionOk="0">
                      <a:moveTo>
                        <a:pt x="86297" y="13430"/>
                      </a:moveTo>
                      <a:lnTo>
                        <a:pt x="86297" y="13430"/>
                      </a:lnTo>
                      <a:cubicBezTo>
                        <a:pt x="98965" y="13430"/>
                        <a:pt x="111157" y="16764"/>
                        <a:pt x="122492" y="23336"/>
                      </a:cubicBezTo>
                      <a:lnTo>
                        <a:pt x="368237" y="165259"/>
                      </a:lnTo>
                      <a:cubicBezTo>
                        <a:pt x="391001" y="178403"/>
                        <a:pt x="404527" y="201930"/>
                        <a:pt x="404527" y="228219"/>
                      </a:cubicBezTo>
                      <a:cubicBezTo>
                        <a:pt x="404527" y="254508"/>
                        <a:pt x="390906" y="278035"/>
                        <a:pt x="368237" y="291179"/>
                      </a:cubicBezTo>
                      <a:lnTo>
                        <a:pt x="122492" y="433102"/>
                      </a:lnTo>
                      <a:cubicBezTo>
                        <a:pt x="111157" y="439674"/>
                        <a:pt x="98965" y="443008"/>
                        <a:pt x="86297" y="443008"/>
                      </a:cubicBezTo>
                      <a:cubicBezTo>
                        <a:pt x="51245" y="443008"/>
                        <a:pt x="13526" y="415195"/>
                        <a:pt x="13526" y="370237"/>
                      </a:cubicBezTo>
                      <a:lnTo>
                        <a:pt x="13526" y="86201"/>
                      </a:lnTo>
                      <a:cubicBezTo>
                        <a:pt x="13430" y="41243"/>
                        <a:pt x="51245" y="13430"/>
                        <a:pt x="86297" y="13430"/>
                      </a:cubicBezTo>
                      <a:moveTo>
                        <a:pt x="86201" y="0"/>
                      </a:moveTo>
                      <a:cubicBezTo>
                        <a:pt x="41243" y="0"/>
                        <a:pt x="0" y="36005"/>
                        <a:pt x="0" y="86201"/>
                      </a:cubicBezTo>
                      <a:lnTo>
                        <a:pt x="0" y="369951"/>
                      </a:lnTo>
                      <a:cubicBezTo>
                        <a:pt x="0" y="420243"/>
                        <a:pt x="41243" y="456152"/>
                        <a:pt x="86201" y="456152"/>
                      </a:cubicBezTo>
                      <a:cubicBezTo>
                        <a:pt x="100489" y="456152"/>
                        <a:pt x="115253" y="452533"/>
                        <a:pt x="129159" y="444532"/>
                      </a:cubicBezTo>
                      <a:lnTo>
                        <a:pt x="374904" y="302609"/>
                      </a:lnTo>
                      <a:cubicBezTo>
                        <a:pt x="432340" y="269462"/>
                        <a:pt x="432340" y="186595"/>
                        <a:pt x="374904" y="153448"/>
                      </a:cubicBezTo>
                      <a:lnTo>
                        <a:pt x="129159" y="11621"/>
                      </a:lnTo>
                      <a:cubicBezTo>
                        <a:pt x="115253" y="3620"/>
                        <a:pt x="100584" y="0"/>
                        <a:pt x="86201" y="0"/>
                      </a:cubicBezTo>
                      <a:lnTo>
                        <a:pt x="862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AD6AC"/>
                    </a:gs>
                    <a:gs pos="50000">
                      <a:srgbClr val="E0C183"/>
                    </a:gs>
                    <a:gs pos="100000">
                      <a:schemeClr val="accent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14" name="Google Shape;514;p19"/>
            <p:cNvGrpSpPr/>
            <p:nvPr/>
          </p:nvGrpSpPr>
          <p:grpSpPr>
            <a:xfrm>
              <a:off x="7714314" y="2615781"/>
              <a:ext cx="771823" cy="831301"/>
              <a:chOff x="10476662" y="3007887"/>
              <a:chExt cx="771823" cy="831301"/>
            </a:xfrm>
          </p:grpSpPr>
          <p:sp>
            <p:nvSpPr>
              <p:cNvPr id="515" name="Google Shape;515;p19"/>
              <p:cNvSpPr/>
              <p:nvPr/>
            </p:nvSpPr>
            <p:spPr>
              <a:xfrm rot="10800000">
                <a:off x="10506588" y="3256185"/>
                <a:ext cx="676283" cy="583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16" name="Google Shape;516;p19"/>
              <p:cNvGrpSpPr/>
              <p:nvPr/>
            </p:nvGrpSpPr>
            <p:grpSpPr>
              <a:xfrm>
                <a:off x="10476662" y="3007887"/>
                <a:ext cx="771823" cy="707235"/>
                <a:chOff x="9771295" y="1987148"/>
                <a:chExt cx="771823" cy="707235"/>
              </a:xfrm>
            </p:grpSpPr>
            <p:sp>
              <p:nvSpPr>
                <p:cNvPr id="517" name="Google Shape;517;p19"/>
                <p:cNvSpPr txBox="1"/>
                <p:nvPr/>
              </p:nvSpPr>
              <p:spPr>
                <a:xfrm>
                  <a:off x="9978538" y="2030033"/>
                  <a:ext cx="36740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rPr lang="iw-IL" sz="2800" b="1" i="0" u="none" strike="noStrike" cap="none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</a:t>
                  </a:r>
                  <a:endParaRPr sz="2800" b="1" i="0" u="none" strike="noStrike" cap="none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8" name="Google Shape;518;p19"/>
                <p:cNvSpPr/>
                <p:nvPr/>
              </p:nvSpPr>
              <p:spPr>
                <a:xfrm rot="5400000">
                  <a:off x="9803589" y="1954854"/>
                  <a:ext cx="707235" cy="77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80" h="456152" extrusionOk="0">
                      <a:moveTo>
                        <a:pt x="86297" y="13430"/>
                      </a:moveTo>
                      <a:lnTo>
                        <a:pt x="86297" y="13430"/>
                      </a:lnTo>
                      <a:cubicBezTo>
                        <a:pt x="98965" y="13430"/>
                        <a:pt x="111157" y="16764"/>
                        <a:pt x="122492" y="23336"/>
                      </a:cubicBezTo>
                      <a:lnTo>
                        <a:pt x="368237" y="165259"/>
                      </a:lnTo>
                      <a:cubicBezTo>
                        <a:pt x="391001" y="178403"/>
                        <a:pt x="404527" y="201930"/>
                        <a:pt x="404527" y="228219"/>
                      </a:cubicBezTo>
                      <a:cubicBezTo>
                        <a:pt x="404527" y="254508"/>
                        <a:pt x="390906" y="278035"/>
                        <a:pt x="368237" y="291179"/>
                      </a:cubicBezTo>
                      <a:lnTo>
                        <a:pt x="122492" y="433102"/>
                      </a:lnTo>
                      <a:cubicBezTo>
                        <a:pt x="111157" y="439674"/>
                        <a:pt x="98965" y="443008"/>
                        <a:pt x="86297" y="443008"/>
                      </a:cubicBezTo>
                      <a:cubicBezTo>
                        <a:pt x="51245" y="443008"/>
                        <a:pt x="13526" y="415195"/>
                        <a:pt x="13526" y="370237"/>
                      </a:cubicBezTo>
                      <a:lnTo>
                        <a:pt x="13526" y="86201"/>
                      </a:lnTo>
                      <a:cubicBezTo>
                        <a:pt x="13430" y="41243"/>
                        <a:pt x="51245" y="13430"/>
                        <a:pt x="86297" y="13430"/>
                      </a:cubicBezTo>
                      <a:moveTo>
                        <a:pt x="86201" y="0"/>
                      </a:moveTo>
                      <a:cubicBezTo>
                        <a:pt x="41243" y="0"/>
                        <a:pt x="0" y="36005"/>
                        <a:pt x="0" y="86201"/>
                      </a:cubicBezTo>
                      <a:lnTo>
                        <a:pt x="0" y="369951"/>
                      </a:lnTo>
                      <a:cubicBezTo>
                        <a:pt x="0" y="420243"/>
                        <a:pt x="41243" y="456152"/>
                        <a:pt x="86201" y="456152"/>
                      </a:cubicBezTo>
                      <a:cubicBezTo>
                        <a:pt x="100489" y="456152"/>
                        <a:pt x="115253" y="452533"/>
                        <a:pt x="129159" y="444532"/>
                      </a:cubicBezTo>
                      <a:lnTo>
                        <a:pt x="374904" y="302609"/>
                      </a:lnTo>
                      <a:cubicBezTo>
                        <a:pt x="432340" y="269462"/>
                        <a:pt x="432340" y="186595"/>
                        <a:pt x="374904" y="153448"/>
                      </a:cubicBezTo>
                      <a:lnTo>
                        <a:pt x="129159" y="11621"/>
                      </a:lnTo>
                      <a:cubicBezTo>
                        <a:pt x="115253" y="3620"/>
                        <a:pt x="100584" y="0"/>
                        <a:pt x="86201" y="0"/>
                      </a:cubicBezTo>
                      <a:lnTo>
                        <a:pt x="862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AD6AC"/>
                    </a:gs>
                    <a:gs pos="50000">
                      <a:srgbClr val="E0C183"/>
                    </a:gs>
                    <a:gs pos="100000">
                      <a:schemeClr val="accent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19" name="Google Shape;519;p19"/>
            <p:cNvGrpSpPr/>
            <p:nvPr/>
          </p:nvGrpSpPr>
          <p:grpSpPr>
            <a:xfrm>
              <a:off x="5143261" y="2615781"/>
              <a:ext cx="771823" cy="831301"/>
              <a:chOff x="10476662" y="3007887"/>
              <a:chExt cx="771823" cy="831301"/>
            </a:xfrm>
          </p:grpSpPr>
          <p:sp>
            <p:nvSpPr>
              <p:cNvPr id="520" name="Google Shape;520;p19"/>
              <p:cNvSpPr/>
              <p:nvPr/>
            </p:nvSpPr>
            <p:spPr>
              <a:xfrm rot="10800000">
                <a:off x="10506588" y="3256185"/>
                <a:ext cx="676283" cy="583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21" name="Google Shape;521;p19"/>
              <p:cNvGrpSpPr/>
              <p:nvPr/>
            </p:nvGrpSpPr>
            <p:grpSpPr>
              <a:xfrm>
                <a:off x="10476662" y="3007887"/>
                <a:ext cx="771823" cy="707235"/>
                <a:chOff x="9771295" y="1987148"/>
                <a:chExt cx="771823" cy="707235"/>
              </a:xfrm>
            </p:grpSpPr>
            <p:sp>
              <p:nvSpPr>
                <p:cNvPr id="522" name="Google Shape;522;p19"/>
                <p:cNvSpPr txBox="1"/>
                <p:nvPr/>
              </p:nvSpPr>
              <p:spPr>
                <a:xfrm>
                  <a:off x="9978538" y="2030033"/>
                  <a:ext cx="36740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rPr lang="iw-IL" sz="2800" b="1" i="0" u="none" strike="noStrike" cap="none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3</a:t>
                  </a:r>
                  <a:endParaRPr sz="2800" b="1" i="0" u="none" strike="noStrike" cap="none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3" name="Google Shape;523;p19"/>
                <p:cNvSpPr/>
                <p:nvPr/>
              </p:nvSpPr>
              <p:spPr>
                <a:xfrm rot="5400000">
                  <a:off x="9803589" y="1954854"/>
                  <a:ext cx="707235" cy="77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80" h="456152" extrusionOk="0">
                      <a:moveTo>
                        <a:pt x="86297" y="13430"/>
                      </a:moveTo>
                      <a:lnTo>
                        <a:pt x="86297" y="13430"/>
                      </a:lnTo>
                      <a:cubicBezTo>
                        <a:pt x="98965" y="13430"/>
                        <a:pt x="111157" y="16764"/>
                        <a:pt x="122492" y="23336"/>
                      </a:cubicBezTo>
                      <a:lnTo>
                        <a:pt x="368237" y="165259"/>
                      </a:lnTo>
                      <a:cubicBezTo>
                        <a:pt x="391001" y="178403"/>
                        <a:pt x="404527" y="201930"/>
                        <a:pt x="404527" y="228219"/>
                      </a:cubicBezTo>
                      <a:cubicBezTo>
                        <a:pt x="404527" y="254508"/>
                        <a:pt x="390906" y="278035"/>
                        <a:pt x="368237" y="291179"/>
                      </a:cubicBezTo>
                      <a:lnTo>
                        <a:pt x="122492" y="433102"/>
                      </a:lnTo>
                      <a:cubicBezTo>
                        <a:pt x="111157" y="439674"/>
                        <a:pt x="98965" y="443008"/>
                        <a:pt x="86297" y="443008"/>
                      </a:cubicBezTo>
                      <a:cubicBezTo>
                        <a:pt x="51245" y="443008"/>
                        <a:pt x="13526" y="415195"/>
                        <a:pt x="13526" y="370237"/>
                      </a:cubicBezTo>
                      <a:lnTo>
                        <a:pt x="13526" y="86201"/>
                      </a:lnTo>
                      <a:cubicBezTo>
                        <a:pt x="13430" y="41243"/>
                        <a:pt x="51245" y="13430"/>
                        <a:pt x="86297" y="13430"/>
                      </a:cubicBezTo>
                      <a:moveTo>
                        <a:pt x="86201" y="0"/>
                      </a:moveTo>
                      <a:cubicBezTo>
                        <a:pt x="41243" y="0"/>
                        <a:pt x="0" y="36005"/>
                        <a:pt x="0" y="86201"/>
                      </a:cubicBezTo>
                      <a:lnTo>
                        <a:pt x="0" y="369951"/>
                      </a:lnTo>
                      <a:cubicBezTo>
                        <a:pt x="0" y="420243"/>
                        <a:pt x="41243" y="456152"/>
                        <a:pt x="86201" y="456152"/>
                      </a:cubicBezTo>
                      <a:cubicBezTo>
                        <a:pt x="100489" y="456152"/>
                        <a:pt x="115253" y="452533"/>
                        <a:pt x="129159" y="444532"/>
                      </a:cubicBezTo>
                      <a:lnTo>
                        <a:pt x="374904" y="302609"/>
                      </a:lnTo>
                      <a:cubicBezTo>
                        <a:pt x="432340" y="269462"/>
                        <a:pt x="432340" y="186595"/>
                        <a:pt x="374904" y="153448"/>
                      </a:cubicBezTo>
                      <a:lnTo>
                        <a:pt x="129159" y="11621"/>
                      </a:lnTo>
                      <a:cubicBezTo>
                        <a:pt x="115253" y="3620"/>
                        <a:pt x="100584" y="0"/>
                        <a:pt x="86201" y="0"/>
                      </a:cubicBezTo>
                      <a:lnTo>
                        <a:pt x="862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AD6AC"/>
                    </a:gs>
                    <a:gs pos="50000">
                      <a:srgbClr val="E0C183"/>
                    </a:gs>
                    <a:gs pos="100000">
                      <a:schemeClr val="accent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24" name="Google Shape;524;p19"/>
            <p:cNvGrpSpPr/>
            <p:nvPr/>
          </p:nvGrpSpPr>
          <p:grpSpPr>
            <a:xfrm>
              <a:off x="2572208" y="2615781"/>
              <a:ext cx="771823" cy="831301"/>
              <a:chOff x="10476662" y="3007887"/>
              <a:chExt cx="771823" cy="831301"/>
            </a:xfrm>
          </p:grpSpPr>
          <p:sp>
            <p:nvSpPr>
              <p:cNvPr id="525" name="Google Shape;525;p19"/>
              <p:cNvSpPr/>
              <p:nvPr/>
            </p:nvSpPr>
            <p:spPr>
              <a:xfrm rot="10800000">
                <a:off x="10506588" y="3256185"/>
                <a:ext cx="676283" cy="583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26" name="Google Shape;526;p19"/>
              <p:cNvGrpSpPr/>
              <p:nvPr/>
            </p:nvGrpSpPr>
            <p:grpSpPr>
              <a:xfrm>
                <a:off x="10476662" y="3007887"/>
                <a:ext cx="771823" cy="707235"/>
                <a:chOff x="9771295" y="1987148"/>
                <a:chExt cx="771823" cy="707235"/>
              </a:xfrm>
            </p:grpSpPr>
            <p:sp>
              <p:nvSpPr>
                <p:cNvPr id="527" name="Google Shape;527;p19"/>
                <p:cNvSpPr txBox="1"/>
                <p:nvPr/>
              </p:nvSpPr>
              <p:spPr>
                <a:xfrm>
                  <a:off x="9978538" y="2030033"/>
                  <a:ext cx="36740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rPr lang="iw-IL" sz="2800" b="1" i="0" u="none" strike="noStrike" cap="none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4</a:t>
                  </a:r>
                  <a:endParaRPr sz="2800" b="1" i="0" u="none" strike="noStrike" cap="none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8" name="Google Shape;528;p19"/>
                <p:cNvSpPr/>
                <p:nvPr/>
              </p:nvSpPr>
              <p:spPr>
                <a:xfrm rot="5400000">
                  <a:off x="9803589" y="1954854"/>
                  <a:ext cx="707235" cy="77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80" h="456152" extrusionOk="0">
                      <a:moveTo>
                        <a:pt x="86297" y="13430"/>
                      </a:moveTo>
                      <a:lnTo>
                        <a:pt x="86297" y="13430"/>
                      </a:lnTo>
                      <a:cubicBezTo>
                        <a:pt x="98965" y="13430"/>
                        <a:pt x="111157" y="16764"/>
                        <a:pt x="122492" y="23336"/>
                      </a:cubicBezTo>
                      <a:lnTo>
                        <a:pt x="368237" y="165259"/>
                      </a:lnTo>
                      <a:cubicBezTo>
                        <a:pt x="391001" y="178403"/>
                        <a:pt x="404527" y="201930"/>
                        <a:pt x="404527" y="228219"/>
                      </a:cubicBezTo>
                      <a:cubicBezTo>
                        <a:pt x="404527" y="254508"/>
                        <a:pt x="390906" y="278035"/>
                        <a:pt x="368237" y="291179"/>
                      </a:cubicBezTo>
                      <a:lnTo>
                        <a:pt x="122492" y="433102"/>
                      </a:lnTo>
                      <a:cubicBezTo>
                        <a:pt x="111157" y="439674"/>
                        <a:pt x="98965" y="443008"/>
                        <a:pt x="86297" y="443008"/>
                      </a:cubicBezTo>
                      <a:cubicBezTo>
                        <a:pt x="51245" y="443008"/>
                        <a:pt x="13526" y="415195"/>
                        <a:pt x="13526" y="370237"/>
                      </a:cubicBezTo>
                      <a:lnTo>
                        <a:pt x="13526" y="86201"/>
                      </a:lnTo>
                      <a:cubicBezTo>
                        <a:pt x="13430" y="41243"/>
                        <a:pt x="51245" y="13430"/>
                        <a:pt x="86297" y="13430"/>
                      </a:cubicBezTo>
                      <a:moveTo>
                        <a:pt x="86201" y="0"/>
                      </a:moveTo>
                      <a:cubicBezTo>
                        <a:pt x="41243" y="0"/>
                        <a:pt x="0" y="36005"/>
                        <a:pt x="0" y="86201"/>
                      </a:cubicBezTo>
                      <a:lnTo>
                        <a:pt x="0" y="369951"/>
                      </a:lnTo>
                      <a:cubicBezTo>
                        <a:pt x="0" y="420243"/>
                        <a:pt x="41243" y="456152"/>
                        <a:pt x="86201" y="456152"/>
                      </a:cubicBezTo>
                      <a:cubicBezTo>
                        <a:pt x="100489" y="456152"/>
                        <a:pt x="115253" y="452533"/>
                        <a:pt x="129159" y="444532"/>
                      </a:cubicBezTo>
                      <a:lnTo>
                        <a:pt x="374904" y="302609"/>
                      </a:lnTo>
                      <a:cubicBezTo>
                        <a:pt x="432340" y="269462"/>
                        <a:pt x="432340" y="186595"/>
                        <a:pt x="374904" y="153448"/>
                      </a:cubicBezTo>
                      <a:lnTo>
                        <a:pt x="129159" y="11621"/>
                      </a:lnTo>
                      <a:cubicBezTo>
                        <a:pt x="115253" y="3620"/>
                        <a:pt x="100584" y="0"/>
                        <a:pt x="86201" y="0"/>
                      </a:cubicBezTo>
                      <a:lnTo>
                        <a:pt x="862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AD6AC"/>
                    </a:gs>
                    <a:gs pos="50000">
                      <a:srgbClr val="E0C183"/>
                    </a:gs>
                    <a:gs pos="100000">
                      <a:schemeClr val="accent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29" name="Google Shape;529;p19"/>
            <p:cNvSpPr txBox="1"/>
            <p:nvPr/>
          </p:nvSpPr>
          <p:spPr>
            <a:xfrm>
              <a:off x="8916341" y="3534985"/>
              <a:ext cx="2160000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w-IL" sz="2400" b="1" i="0" u="none" strike="noStrike" cap="none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06-09.2025</a:t>
              </a:r>
              <a:endParaRPr sz="2400" b="1" i="0" u="none" strike="noStrike" cap="none">
                <a:solidFill>
                  <a:schemeClr val="accen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השתלמויות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9"/>
            <p:cNvSpPr txBox="1"/>
            <p:nvPr/>
          </p:nvSpPr>
          <p:spPr>
            <a:xfrm>
              <a:off x="6345288" y="3534985"/>
              <a:ext cx="216000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w-IL" sz="2400" b="1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26/28.5.25</a:t>
              </a:r>
              <a:endParaRPr sz="2400" b="1" i="0" u="none" strike="noStrike" cap="none">
                <a:solidFill>
                  <a:schemeClr val="accen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מפגש חשיפה למורים במוסד האקדמי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9"/>
            <p:cNvSpPr txBox="1"/>
            <p:nvPr/>
          </p:nvSpPr>
          <p:spPr>
            <a:xfrm>
              <a:off x="3755084" y="3534985"/>
              <a:ext cx="2160000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w-IL" sz="2400" b="1" i="0" u="none" strike="noStrike" cap="none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X.X.2025</a:t>
              </a:r>
              <a:endParaRPr sz="2400" b="1" i="0" u="none" strike="noStrike" cap="none">
                <a:solidFill>
                  <a:schemeClr val="accen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מועד פתיחת הקורס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9"/>
            <p:cNvSpPr txBox="1"/>
            <p:nvPr/>
          </p:nvSpPr>
          <p:spPr>
            <a:xfrm>
              <a:off x="1184031" y="3534985"/>
              <a:ext cx="216000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w-IL" sz="2400" b="1" i="0" u="none" strike="noStrike" cap="none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X.X.2025</a:t>
              </a:r>
              <a:endParaRPr sz="2400" b="1" i="0" u="none" strike="noStrike" cap="none">
                <a:solidFill>
                  <a:schemeClr val="accen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יום חשיפה לתלמידים במוסד האקדמי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19"/>
          <p:cNvGrpSpPr/>
          <p:nvPr/>
        </p:nvGrpSpPr>
        <p:grpSpPr>
          <a:xfrm>
            <a:off x="935421" y="3920746"/>
            <a:ext cx="10504256" cy="1934867"/>
            <a:chOff x="935421" y="4893766"/>
            <a:chExt cx="10504256" cy="1934867"/>
          </a:xfrm>
        </p:grpSpPr>
        <p:cxnSp>
          <p:nvCxnSpPr>
            <p:cNvPr id="534" name="Google Shape;534;p19"/>
            <p:cNvCxnSpPr/>
            <p:nvPr/>
          </p:nvCxnSpPr>
          <p:spPr>
            <a:xfrm rot="10800000">
              <a:off x="935421" y="5219059"/>
              <a:ext cx="10504256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grpSp>
          <p:nvGrpSpPr>
            <p:cNvPr id="535" name="Google Shape;535;p19"/>
            <p:cNvGrpSpPr/>
            <p:nvPr/>
          </p:nvGrpSpPr>
          <p:grpSpPr>
            <a:xfrm>
              <a:off x="10285368" y="4893766"/>
              <a:ext cx="771823" cy="831301"/>
              <a:chOff x="10476662" y="3007887"/>
              <a:chExt cx="771823" cy="831301"/>
            </a:xfrm>
          </p:grpSpPr>
          <p:sp>
            <p:nvSpPr>
              <p:cNvPr id="536" name="Google Shape;536;p19"/>
              <p:cNvSpPr/>
              <p:nvPr/>
            </p:nvSpPr>
            <p:spPr>
              <a:xfrm rot="10800000">
                <a:off x="10506588" y="3256185"/>
                <a:ext cx="676283" cy="583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37" name="Google Shape;537;p19"/>
              <p:cNvGrpSpPr/>
              <p:nvPr/>
            </p:nvGrpSpPr>
            <p:grpSpPr>
              <a:xfrm>
                <a:off x="10476662" y="3007887"/>
                <a:ext cx="771823" cy="707235"/>
                <a:chOff x="9771295" y="1987148"/>
                <a:chExt cx="771823" cy="707235"/>
              </a:xfrm>
            </p:grpSpPr>
            <p:sp>
              <p:nvSpPr>
                <p:cNvPr id="538" name="Google Shape;538;p19"/>
                <p:cNvSpPr txBox="1"/>
                <p:nvPr/>
              </p:nvSpPr>
              <p:spPr>
                <a:xfrm>
                  <a:off x="9978538" y="2030033"/>
                  <a:ext cx="318822" cy="4540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rPr lang="iw-IL" sz="2800" b="1" i="0" u="none" strike="noStrike" cap="none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2800" b="1" i="0" u="none" strike="noStrike" cap="none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19"/>
                <p:cNvSpPr/>
                <p:nvPr/>
              </p:nvSpPr>
              <p:spPr>
                <a:xfrm rot="5400000">
                  <a:off x="9803589" y="1954854"/>
                  <a:ext cx="707235" cy="77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80" h="456152" extrusionOk="0">
                      <a:moveTo>
                        <a:pt x="86297" y="13430"/>
                      </a:moveTo>
                      <a:lnTo>
                        <a:pt x="86297" y="13430"/>
                      </a:lnTo>
                      <a:cubicBezTo>
                        <a:pt x="98965" y="13430"/>
                        <a:pt x="111157" y="16764"/>
                        <a:pt x="122492" y="23336"/>
                      </a:cubicBezTo>
                      <a:lnTo>
                        <a:pt x="368237" y="165259"/>
                      </a:lnTo>
                      <a:cubicBezTo>
                        <a:pt x="391001" y="178403"/>
                        <a:pt x="404527" y="201930"/>
                        <a:pt x="404527" y="228219"/>
                      </a:cubicBezTo>
                      <a:cubicBezTo>
                        <a:pt x="404527" y="254508"/>
                        <a:pt x="390906" y="278035"/>
                        <a:pt x="368237" y="291179"/>
                      </a:cubicBezTo>
                      <a:lnTo>
                        <a:pt x="122492" y="433102"/>
                      </a:lnTo>
                      <a:cubicBezTo>
                        <a:pt x="111157" y="439674"/>
                        <a:pt x="98965" y="443008"/>
                        <a:pt x="86297" y="443008"/>
                      </a:cubicBezTo>
                      <a:cubicBezTo>
                        <a:pt x="51245" y="443008"/>
                        <a:pt x="13526" y="415195"/>
                        <a:pt x="13526" y="370237"/>
                      </a:cubicBezTo>
                      <a:lnTo>
                        <a:pt x="13526" y="86201"/>
                      </a:lnTo>
                      <a:cubicBezTo>
                        <a:pt x="13430" y="41243"/>
                        <a:pt x="51245" y="13430"/>
                        <a:pt x="86297" y="13430"/>
                      </a:cubicBezTo>
                      <a:moveTo>
                        <a:pt x="86201" y="0"/>
                      </a:moveTo>
                      <a:cubicBezTo>
                        <a:pt x="41243" y="0"/>
                        <a:pt x="0" y="36005"/>
                        <a:pt x="0" y="86201"/>
                      </a:cubicBezTo>
                      <a:lnTo>
                        <a:pt x="0" y="369951"/>
                      </a:lnTo>
                      <a:cubicBezTo>
                        <a:pt x="0" y="420243"/>
                        <a:pt x="41243" y="456152"/>
                        <a:pt x="86201" y="456152"/>
                      </a:cubicBezTo>
                      <a:cubicBezTo>
                        <a:pt x="100489" y="456152"/>
                        <a:pt x="115253" y="452533"/>
                        <a:pt x="129159" y="444532"/>
                      </a:cubicBezTo>
                      <a:lnTo>
                        <a:pt x="374904" y="302609"/>
                      </a:lnTo>
                      <a:cubicBezTo>
                        <a:pt x="432340" y="269462"/>
                        <a:pt x="432340" y="186595"/>
                        <a:pt x="374904" y="153448"/>
                      </a:cubicBezTo>
                      <a:lnTo>
                        <a:pt x="129159" y="11621"/>
                      </a:lnTo>
                      <a:cubicBezTo>
                        <a:pt x="115253" y="3620"/>
                        <a:pt x="100584" y="0"/>
                        <a:pt x="86201" y="0"/>
                      </a:cubicBezTo>
                      <a:lnTo>
                        <a:pt x="862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AD6AC"/>
                    </a:gs>
                    <a:gs pos="50000">
                      <a:srgbClr val="E0C183"/>
                    </a:gs>
                    <a:gs pos="100000">
                      <a:schemeClr val="accent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40" name="Google Shape;540;p19"/>
            <p:cNvGrpSpPr/>
            <p:nvPr/>
          </p:nvGrpSpPr>
          <p:grpSpPr>
            <a:xfrm>
              <a:off x="7714314" y="4893766"/>
              <a:ext cx="771823" cy="831301"/>
              <a:chOff x="10476662" y="3007887"/>
              <a:chExt cx="771823" cy="831301"/>
            </a:xfrm>
          </p:grpSpPr>
          <p:sp>
            <p:nvSpPr>
              <p:cNvPr id="541" name="Google Shape;541;p19"/>
              <p:cNvSpPr/>
              <p:nvPr/>
            </p:nvSpPr>
            <p:spPr>
              <a:xfrm rot="10800000">
                <a:off x="10506588" y="3256185"/>
                <a:ext cx="676283" cy="583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2" name="Google Shape;542;p19"/>
              <p:cNvGrpSpPr/>
              <p:nvPr/>
            </p:nvGrpSpPr>
            <p:grpSpPr>
              <a:xfrm>
                <a:off x="10476662" y="3007887"/>
                <a:ext cx="771823" cy="707235"/>
                <a:chOff x="9771295" y="1987148"/>
                <a:chExt cx="771823" cy="707235"/>
              </a:xfrm>
            </p:grpSpPr>
            <p:sp>
              <p:nvSpPr>
                <p:cNvPr id="543" name="Google Shape;543;p19"/>
                <p:cNvSpPr txBox="1"/>
                <p:nvPr/>
              </p:nvSpPr>
              <p:spPr>
                <a:xfrm>
                  <a:off x="9978538" y="2030033"/>
                  <a:ext cx="36740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rPr lang="iw-IL" sz="2800" b="1" i="0" u="none" strike="noStrike" cap="none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</a:t>
                  </a:r>
                  <a:endParaRPr sz="2800" b="1" i="0" u="none" strike="noStrike" cap="none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19"/>
                <p:cNvSpPr/>
                <p:nvPr/>
              </p:nvSpPr>
              <p:spPr>
                <a:xfrm rot="5400000">
                  <a:off x="9803589" y="1954854"/>
                  <a:ext cx="707235" cy="77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80" h="456152" extrusionOk="0">
                      <a:moveTo>
                        <a:pt x="86297" y="13430"/>
                      </a:moveTo>
                      <a:lnTo>
                        <a:pt x="86297" y="13430"/>
                      </a:lnTo>
                      <a:cubicBezTo>
                        <a:pt x="98965" y="13430"/>
                        <a:pt x="111157" y="16764"/>
                        <a:pt x="122492" y="23336"/>
                      </a:cubicBezTo>
                      <a:lnTo>
                        <a:pt x="368237" y="165259"/>
                      </a:lnTo>
                      <a:cubicBezTo>
                        <a:pt x="391001" y="178403"/>
                        <a:pt x="404527" y="201930"/>
                        <a:pt x="404527" y="228219"/>
                      </a:cubicBezTo>
                      <a:cubicBezTo>
                        <a:pt x="404527" y="254508"/>
                        <a:pt x="390906" y="278035"/>
                        <a:pt x="368237" y="291179"/>
                      </a:cubicBezTo>
                      <a:lnTo>
                        <a:pt x="122492" y="433102"/>
                      </a:lnTo>
                      <a:cubicBezTo>
                        <a:pt x="111157" y="439674"/>
                        <a:pt x="98965" y="443008"/>
                        <a:pt x="86297" y="443008"/>
                      </a:cubicBezTo>
                      <a:cubicBezTo>
                        <a:pt x="51245" y="443008"/>
                        <a:pt x="13526" y="415195"/>
                        <a:pt x="13526" y="370237"/>
                      </a:cubicBezTo>
                      <a:lnTo>
                        <a:pt x="13526" y="86201"/>
                      </a:lnTo>
                      <a:cubicBezTo>
                        <a:pt x="13430" y="41243"/>
                        <a:pt x="51245" y="13430"/>
                        <a:pt x="86297" y="13430"/>
                      </a:cubicBezTo>
                      <a:moveTo>
                        <a:pt x="86201" y="0"/>
                      </a:moveTo>
                      <a:cubicBezTo>
                        <a:pt x="41243" y="0"/>
                        <a:pt x="0" y="36005"/>
                        <a:pt x="0" y="86201"/>
                      </a:cubicBezTo>
                      <a:lnTo>
                        <a:pt x="0" y="369951"/>
                      </a:lnTo>
                      <a:cubicBezTo>
                        <a:pt x="0" y="420243"/>
                        <a:pt x="41243" y="456152"/>
                        <a:pt x="86201" y="456152"/>
                      </a:cubicBezTo>
                      <a:cubicBezTo>
                        <a:pt x="100489" y="456152"/>
                        <a:pt x="115253" y="452533"/>
                        <a:pt x="129159" y="444532"/>
                      </a:cubicBezTo>
                      <a:lnTo>
                        <a:pt x="374904" y="302609"/>
                      </a:lnTo>
                      <a:cubicBezTo>
                        <a:pt x="432340" y="269462"/>
                        <a:pt x="432340" y="186595"/>
                        <a:pt x="374904" y="153448"/>
                      </a:cubicBezTo>
                      <a:lnTo>
                        <a:pt x="129159" y="11621"/>
                      </a:lnTo>
                      <a:cubicBezTo>
                        <a:pt x="115253" y="3620"/>
                        <a:pt x="100584" y="0"/>
                        <a:pt x="86201" y="0"/>
                      </a:cubicBezTo>
                      <a:lnTo>
                        <a:pt x="862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AD6AC"/>
                    </a:gs>
                    <a:gs pos="50000">
                      <a:srgbClr val="E0C183"/>
                    </a:gs>
                    <a:gs pos="100000">
                      <a:schemeClr val="accent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45" name="Google Shape;545;p19"/>
            <p:cNvGrpSpPr/>
            <p:nvPr/>
          </p:nvGrpSpPr>
          <p:grpSpPr>
            <a:xfrm>
              <a:off x="5143261" y="4893766"/>
              <a:ext cx="771823" cy="831301"/>
              <a:chOff x="10476662" y="3007887"/>
              <a:chExt cx="771823" cy="831301"/>
            </a:xfrm>
          </p:grpSpPr>
          <p:sp>
            <p:nvSpPr>
              <p:cNvPr id="546" name="Google Shape;546;p19"/>
              <p:cNvSpPr/>
              <p:nvPr/>
            </p:nvSpPr>
            <p:spPr>
              <a:xfrm rot="10800000">
                <a:off x="10506588" y="3256185"/>
                <a:ext cx="676283" cy="583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7" name="Google Shape;547;p19"/>
              <p:cNvGrpSpPr/>
              <p:nvPr/>
            </p:nvGrpSpPr>
            <p:grpSpPr>
              <a:xfrm>
                <a:off x="10476662" y="3007887"/>
                <a:ext cx="771823" cy="707235"/>
                <a:chOff x="9771295" y="1987148"/>
                <a:chExt cx="771823" cy="707235"/>
              </a:xfrm>
            </p:grpSpPr>
            <p:sp>
              <p:nvSpPr>
                <p:cNvPr id="548" name="Google Shape;548;p19"/>
                <p:cNvSpPr txBox="1"/>
                <p:nvPr/>
              </p:nvSpPr>
              <p:spPr>
                <a:xfrm>
                  <a:off x="9978538" y="2030033"/>
                  <a:ext cx="36740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rPr lang="iw-IL" sz="2800" b="1" i="0" u="none" strike="noStrike" cap="none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3</a:t>
                  </a:r>
                  <a:endParaRPr sz="2800" b="1" i="0" u="none" strike="noStrike" cap="none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9" name="Google Shape;549;p19"/>
                <p:cNvSpPr/>
                <p:nvPr/>
              </p:nvSpPr>
              <p:spPr>
                <a:xfrm rot="5400000">
                  <a:off x="9803589" y="1954854"/>
                  <a:ext cx="707235" cy="77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80" h="456152" extrusionOk="0">
                      <a:moveTo>
                        <a:pt x="86297" y="13430"/>
                      </a:moveTo>
                      <a:lnTo>
                        <a:pt x="86297" y="13430"/>
                      </a:lnTo>
                      <a:cubicBezTo>
                        <a:pt x="98965" y="13430"/>
                        <a:pt x="111157" y="16764"/>
                        <a:pt x="122492" y="23336"/>
                      </a:cubicBezTo>
                      <a:lnTo>
                        <a:pt x="368237" y="165259"/>
                      </a:lnTo>
                      <a:cubicBezTo>
                        <a:pt x="391001" y="178403"/>
                        <a:pt x="404527" y="201930"/>
                        <a:pt x="404527" y="228219"/>
                      </a:cubicBezTo>
                      <a:cubicBezTo>
                        <a:pt x="404527" y="254508"/>
                        <a:pt x="390906" y="278035"/>
                        <a:pt x="368237" y="291179"/>
                      </a:cubicBezTo>
                      <a:lnTo>
                        <a:pt x="122492" y="433102"/>
                      </a:lnTo>
                      <a:cubicBezTo>
                        <a:pt x="111157" y="439674"/>
                        <a:pt x="98965" y="443008"/>
                        <a:pt x="86297" y="443008"/>
                      </a:cubicBezTo>
                      <a:cubicBezTo>
                        <a:pt x="51245" y="443008"/>
                        <a:pt x="13526" y="415195"/>
                        <a:pt x="13526" y="370237"/>
                      </a:cubicBezTo>
                      <a:lnTo>
                        <a:pt x="13526" y="86201"/>
                      </a:lnTo>
                      <a:cubicBezTo>
                        <a:pt x="13430" y="41243"/>
                        <a:pt x="51245" y="13430"/>
                        <a:pt x="86297" y="13430"/>
                      </a:cubicBezTo>
                      <a:moveTo>
                        <a:pt x="86201" y="0"/>
                      </a:moveTo>
                      <a:cubicBezTo>
                        <a:pt x="41243" y="0"/>
                        <a:pt x="0" y="36005"/>
                        <a:pt x="0" y="86201"/>
                      </a:cubicBezTo>
                      <a:lnTo>
                        <a:pt x="0" y="369951"/>
                      </a:lnTo>
                      <a:cubicBezTo>
                        <a:pt x="0" y="420243"/>
                        <a:pt x="41243" y="456152"/>
                        <a:pt x="86201" y="456152"/>
                      </a:cubicBezTo>
                      <a:cubicBezTo>
                        <a:pt x="100489" y="456152"/>
                        <a:pt x="115253" y="452533"/>
                        <a:pt x="129159" y="444532"/>
                      </a:cubicBezTo>
                      <a:lnTo>
                        <a:pt x="374904" y="302609"/>
                      </a:lnTo>
                      <a:cubicBezTo>
                        <a:pt x="432340" y="269462"/>
                        <a:pt x="432340" y="186595"/>
                        <a:pt x="374904" y="153448"/>
                      </a:cubicBezTo>
                      <a:lnTo>
                        <a:pt x="129159" y="11621"/>
                      </a:lnTo>
                      <a:cubicBezTo>
                        <a:pt x="115253" y="3620"/>
                        <a:pt x="100584" y="0"/>
                        <a:pt x="86201" y="0"/>
                      </a:cubicBezTo>
                      <a:lnTo>
                        <a:pt x="862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AD6AC"/>
                    </a:gs>
                    <a:gs pos="50000">
                      <a:srgbClr val="E0C183"/>
                    </a:gs>
                    <a:gs pos="100000">
                      <a:schemeClr val="accent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50" name="Google Shape;550;p19"/>
            <p:cNvGrpSpPr/>
            <p:nvPr/>
          </p:nvGrpSpPr>
          <p:grpSpPr>
            <a:xfrm>
              <a:off x="2572208" y="4893766"/>
              <a:ext cx="771823" cy="831301"/>
              <a:chOff x="10476662" y="3007887"/>
              <a:chExt cx="771823" cy="831301"/>
            </a:xfrm>
          </p:grpSpPr>
          <p:sp>
            <p:nvSpPr>
              <p:cNvPr id="551" name="Google Shape;551;p19"/>
              <p:cNvSpPr/>
              <p:nvPr/>
            </p:nvSpPr>
            <p:spPr>
              <a:xfrm rot="10800000">
                <a:off x="10506588" y="3256185"/>
                <a:ext cx="676283" cy="583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52" name="Google Shape;552;p19"/>
              <p:cNvGrpSpPr/>
              <p:nvPr/>
            </p:nvGrpSpPr>
            <p:grpSpPr>
              <a:xfrm>
                <a:off x="10476662" y="3007887"/>
                <a:ext cx="771823" cy="707235"/>
                <a:chOff x="9771295" y="1987148"/>
                <a:chExt cx="771823" cy="707235"/>
              </a:xfrm>
            </p:grpSpPr>
            <p:sp>
              <p:nvSpPr>
                <p:cNvPr id="553" name="Google Shape;553;p19"/>
                <p:cNvSpPr txBox="1"/>
                <p:nvPr/>
              </p:nvSpPr>
              <p:spPr>
                <a:xfrm>
                  <a:off x="9978538" y="2030033"/>
                  <a:ext cx="36740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rPr lang="iw-IL" sz="2800" b="1" i="0" u="none" strike="noStrike" cap="none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4</a:t>
                  </a:r>
                  <a:endParaRPr sz="2800" b="1" i="0" u="none" strike="noStrike" cap="none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19"/>
                <p:cNvSpPr/>
                <p:nvPr/>
              </p:nvSpPr>
              <p:spPr>
                <a:xfrm rot="5400000">
                  <a:off x="9803589" y="1954854"/>
                  <a:ext cx="707235" cy="771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80" h="456152" extrusionOk="0">
                      <a:moveTo>
                        <a:pt x="86297" y="13430"/>
                      </a:moveTo>
                      <a:lnTo>
                        <a:pt x="86297" y="13430"/>
                      </a:lnTo>
                      <a:cubicBezTo>
                        <a:pt x="98965" y="13430"/>
                        <a:pt x="111157" y="16764"/>
                        <a:pt x="122492" y="23336"/>
                      </a:cubicBezTo>
                      <a:lnTo>
                        <a:pt x="368237" y="165259"/>
                      </a:lnTo>
                      <a:cubicBezTo>
                        <a:pt x="391001" y="178403"/>
                        <a:pt x="404527" y="201930"/>
                        <a:pt x="404527" y="228219"/>
                      </a:cubicBezTo>
                      <a:cubicBezTo>
                        <a:pt x="404527" y="254508"/>
                        <a:pt x="390906" y="278035"/>
                        <a:pt x="368237" y="291179"/>
                      </a:cubicBezTo>
                      <a:lnTo>
                        <a:pt x="122492" y="433102"/>
                      </a:lnTo>
                      <a:cubicBezTo>
                        <a:pt x="111157" y="439674"/>
                        <a:pt x="98965" y="443008"/>
                        <a:pt x="86297" y="443008"/>
                      </a:cubicBezTo>
                      <a:cubicBezTo>
                        <a:pt x="51245" y="443008"/>
                        <a:pt x="13526" y="415195"/>
                        <a:pt x="13526" y="370237"/>
                      </a:cubicBezTo>
                      <a:lnTo>
                        <a:pt x="13526" y="86201"/>
                      </a:lnTo>
                      <a:cubicBezTo>
                        <a:pt x="13430" y="41243"/>
                        <a:pt x="51245" y="13430"/>
                        <a:pt x="86297" y="13430"/>
                      </a:cubicBezTo>
                      <a:moveTo>
                        <a:pt x="86201" y="0"/>
                      </a:moveTo>
                      <a:cubicBezTo>
                        <a:pt x="41243" y="0"/>
                        <a:pt x="0" y="36005"/>
                        <a:pt x="0" y="86201"/>
                      </a:cubicBezTo>
                      <a:lnTo>
                        <a:pt x="0" y="369951"/>
                      </a:lnTo>
                      <a:cubicBezTo>
                        <a:pt x="0" y="420243"/>
                        <a:pt x="41243" y="456152"/>
                        <a:pt x="86201" y="456152"/>
                      </a:cubicBezTo>
                      <a:cubicBezTo>
                        <a:pt x="100489" y="456152"/>
                        <a:pt x="115253" y="452533"/>
                        <a:pt x="129159" y="444532"/>
                      </a:cubicBezTo>
                      <a:lnTo>
                        <a:pt x="374904" y="302609"/>
                      </a:lnTo>
                      <a:cubicBezTo>
                        <a:pt x="432340" y="269462"/>
                        <a:pt x="432340" y="186595"/>
                        <a:pt x="374904" y="153448"/>
                      </a:cubicBezTo>
                      <a:lnTo>
                        <a:pt x="129159" y="11621"/>
                      </a:lnTo>
                      <a:cubicBezTo>
                        <a:pt x="115253" y="3620"/>
                        <a:pt x="100584" y="0"/>
                        <a:pt x="86201" y="0"/>
                      </a:cubicBezTo>
                      <a:lnTo>
                        <a:pt x="86201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AD6AC"/>
                    </a:gs>
                    <a:gs pos="50000">
                      <a:srgbClr val="E0C183"/>
                    </a:gs>
                    <a:gs pos="100000">
                      <a:schemeClr val="accent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55" name="Google Shape;555;p19"/>
            <p:cNvSpPr txBox="1"/>
            <p:nvPr/>
          </p:nvSpPr>
          <p:spPr>
            <a:xfrm>
              <a:off x="8916341" y="5812970"/>
              <a:ext cx="216000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w-IL" sz="2400" b="1" i="0" u="none" strike="noStrike" cap="none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X.X.2026</a:t>
              </a:r>
              <a:endParaRPr sz="2400" b="1" i="0" u="none" strike="noStrike" cap="none">
                <a:solidFill>
                  <a:schemeClr val="accen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מועד א'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בחינה אקדמית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9"/>
            <p:cNvSpPr txBox="1"/>
            <p:nvPr/>
          </p:nvSpPr>
          <p:spPr>
            <a:xfrm>
              <a:off x="6345288" y="5812970"/>
              <a:ext cx="216000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w-IL" sz="2400" b="1" i="0" u="none" strike="noStrike" cap="none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X.X.2026</a:t>
              </a:r>
              <a:endParaRPr sz="2400" b="1" i="0" u="none" strike="noStrike" cap="none">
                <a:solidFill>
                  <a:schemeClr val="accen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מועד ב'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בחינה אקדמית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9"/>
            <p:cNvSpPr txBox="1"/>
            <p:nvPr/>
          </p:nvSpPr>
          <p:spPr>
            <a:xfrm>
              <a:off x="3755084" y="5812970"/>
              <a:ext cx="2160000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w-IL" sz="2400" b="1" i="0" u="none" strike="noStrike" cap="none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X.X.2026</a:t>
              </a:r>
              <a:endParaRPr sz="2400" b="1" i="0" u="none" strike="noStrike" cap="none">
                <a:solidFill>
                  <a:schemeClr val="accen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אחר... בהתאם לצורך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9"/>
            <p:cNvSpPr txBox="1"/>
            <p:nvPr/>
          </p:nvSpPr>
          <p:spPr>
            <a:xfrm>
              <a:off x="1184031" y="5812970"/>
              <a:ext cx="2160000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w-IL" sz="2400" b="1" i="0" u="none" strike="noStrike" cap="none">
                  <a:solidFill>
                    <a:schemeClr val="accent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X.X.2026</a:t>
              </a:r>
              <a:endParaRPr sz="2400" b="1" i="0" u="none" strike="noStrike" cap="none">
                <a:solidFill>
                  <a:schemeClr val="accent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אחר... בהתאם לצורך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9" name="Google Shape;559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159" y="4772150"/>
            <a:ext cx="1432070" cy="143207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20"/>
          <p:cNvSpPr/>
          <p:nvPr/>
        </p:nvSpPr>
        <p:spPr>
          <a:xfrm rot="-2043788">
            <a:off x="586367" y="704122"/>
            <a:ext cx="4258806" cy="4258808"/>
          </a:xfrm>
          <a:custGeom>
            <a:avLst/>
            <a:gdLst/>
            <a:ahLst/>
            <a:cxnLst/>
            <a:rect l="l" t="t" r="r" b="b"/>
            <a:pathLst>
              <a:path w="2787095" h="2787096" extrusionOk="0">
                <a:moveTo>
                  <a:pt x="1393548" y="634562"/>
                </a:moveTo>
                <a:cubicBezTo>
                  <a:pt x="1812081" y="634562"/>
                  <a:pt x="2152354" y="975015"/>
                  <a:pt x="2152354" y="1393368"/>
                </a:cubicBezTo>
                <a:cubicBezTo>
                  <a:pt x="2152354" y="1811721"/>
                  <a:pt x="1811901" y="2152174"/>
                  <a:pt x="1393548" y="2152174"/>
                </a:cubicBezTo>
                <a:cubicBezTo>
                  <a:pt x="975195" y="2152174"/>
                  <a:pt x="634742" y="1811721"/>
                  <a:pt x="634742" y="1393368"/>
                </a:cubicBezTo>
                <a:cubicBezTo>
                  <a:pt x="634742" y="975015"/>
                  <a:pt x="975195" y="634562"/>
                  <a:pt x="1393548" y="634562"/>
                </a:cubicBezTo>
                <a:moveTo>
                  <a:pt x="1393548" y="0"/>
                </a:moveTo>
                <a:cubicBezTo>
                  <a:pt x="623923" y="0"/>
                  <a:pt x="0" y="623923"/>
                  <a:pt x="0" y="1393548"/>
                </a:cubicBezTo>
                <a:cubicBezTo>
                  <a:pt x="0" y="2163174"/>
                  <a:pt x="623923" y="2787096"/>
                  <a:pt x="1393548" y="2787096"/>
                </a:cubicBezTo>
                <a:cubicBezTo>
                  <a:pt x="2163173" y="2787096"/>
                  <a:pt x="2787096" y="2163174"/>
                  <a:pt x="2787096" y="1393548"/>
                </a:cubicBezTo>
                <a:cubicBezTo>
                  <a:pt x="2787096" y="623923"/>
                  <a:pt x="2163173" y="0"/>
                  <a:pt x="1393548" y="0"/>
                </a:cubicBezTo>
                <a:lnTo>
                  <a:pt x="1393548" y="0"/>
                </a:lnTo>
                <a:close/>
              </a:path>
            </a:pathLst>
          </a:custGeom>
          <a:gradFill>
            <a:gsLst>
              <a:gs pos="0">
                <a:srgbClr val="1A5E85"/>
              </a:gs>
              <a:gs pos="50000">
                <a:srgbClr val="7C8871"/>
              </a:gs>
              <a:gs pos="73000">
                <a:schemeClr val="accent5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20"/>
          <p:cNvSpPr/>
          <p:nvPr/>
        </p:nvSpPr>
        <p:spPr>
          <a:xfrm>
            <a:off x="6049831" y="1046392"/>
            <a:ext cx="5581650" cy="5484807"/>
          </a:xfrm>
          <a:prstGeom prst="roundRect">
            <a:avLst>
              <a:gd name="adj" fmla="val 2333"/>
            </a:avLst>
          </a:prstGeom>
          <a:solidFill>
            <a:schemeClr val="lt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0"/>
          <p:cNvSpPr txBox="1"/>
          <p:nvPr/>
        </p:nvSpPr>
        <p:spPr>
          <a:xfrm>
            <a:off x="6991964" y="371060"/>
            <a:ext cx="446789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איך נוכל לקדם את התוכנית?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20"/>
          <p:cNvSpPr txBox="1"/>
          <p:nvPr/>
        </p:nvSpPr>
        <p:spPr>
          <a:xfrm>
            <a:off x="6694311" y="1076632"/>
            <a:ext cx="4765543" cy="566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ssistant SemiBold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דברו עם הנהלת בית הספר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 SemiBold"/>
              <a:buNone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ספרו להם על המעטפת, על התמיכה, ועל התרומה האקדמית לתלמידים ולבית הספר.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i="0" u="none" strike="noStrike" cap="none">
              <a:solidFill>
                <a:schemeClr val="accent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ssistant SemiBold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שתפו מורים עמיתים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הסבירו למי שלא השתתף במפגש, שתפו במצגת שהצגנו לכם, שאלו מי מעוניין להצטרף!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accent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ותיקים בתוכנית?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ssistant SemiBold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ספרו לנו מה עבד ומה כדאי לשפר!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פידבק מהשטח חשוב לנו. שלחו רעיונות, דילמות, הצלחות והתלבטויות – נלמד ביחד.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accent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עולות שאלות נוספות בהמשך?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 SemiBold"/>
              <a:buNone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ניתן להתייעץ בקבוצות הוואטסאפ והקהילות הדיגיטליות.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 SemiBold"/>
              <a:buNone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אנחנו איתכם.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grpSp>
        <p:nvGrpSpPr>
          <p:cNvPr id="570" name="Google Shape;570;p20"/>
          <p:cNvGrpSpPr/>
          <p:nvPr/>
        </p:nvGrpSpPr>
        <p:grpSpPr>
          <a:xfrm>
            <a:off x="4426335" y="798924"/>
            <a:ext cx="642511" cy="557990"/>
            <a:chOff x="1312442" y="1133732"/>
            <a:chExt cx="224465" cy="194937"/>
          </a:xfrm>
        </p:grpSpPr>
        <p:sp>
          <p:nvSpPr>
            <p:cNvPr id="571" name="Google Shape;571;p20"/>
            <p:cNvSpPr/>
            <p:nvPr/>
          </p:nvSpPr>
          <p:spPr>
            <a:xfrm>
              <a:off x="1312442" y="1212567"/>
              <a:ext cx="116102" cy="116102"/>
            </a:xfrm>
            <a:prstGeom prst="ellipse">
              <a:avLst/>
            </a:prstGeom>
            <a:solidFill>
              <a:srgbClr val="D4B0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1485195" y="1133732"/>
              <a:ext cx="51712" cy="517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73" name="Google Shape;573;p20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65785" r="68103"/>
          <a:stretch/>
        </p:blipFill>
        <p:spPr>
          <a:xfrm rot="7526017">
            <a:off x="-105091" y="2946041"/>
            <a:ext cx="2882056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5401" y="1067742"/>
            <a:ext cx="7700405" cy="580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59" y="4146820"/>
            <a:ext cx="2057400" cy="2057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1"/>
          <p:cNvSpPr/>
          <p:nvPr/>
        </p:nvSpPr>
        <p:spPr>
          <a:xfrm rot="-2043788">
            <a:off x="586367" y="704122"/>
            <a:ext cx="4258806" cy="4258808"/>
          </a:xfrm>
          <a:custGeom>
            <a:avLst/>
            <a:gdLst/>
            <a:ahLst/>
            <a:cxnLst/>
            <a:rect l="l" t="t" r="r" b="b"/>
            <a:pathLst>
              <a:path w="2787095" h="2787096" extrusionOk="0">
                <a:moveTo>
                  <a:pt x="1393548" y="634562"/>
                </a:moveTo>
                <a:cubicBezTo>
                  <a:pt x="1812081" y="634562"/>
                  <a:pt x="2152354" y="975015"/>
                  <a:pt x="2152354" y="1393368"/>
                </a:cubicBezTo>
                <a:cubicBezTo>
                  <a:pt x="2152354" y="1811721"/>
                  <a:pt x="1811901" y="2152174"/>
                  <a:pt x="1393548" y="2152174"/>
                </a:cubicBezTo>
                <a:cubicBezTo>
                  <a:pt x="975195" y="2152174"/>
                  <a:pt x="634742" y="1811721"/>
                  <a:pt x="634742" y="1393368"/>
                </a:cubicBezTo>
                <a:cubicBezTo>
                  <a:pt x="634742" y="975015"/>
                  <a:pt x="975195" y="634562"/>
                  <a:pt x="1393548" y="634562"/>
                </a:cubicBezTo>
                <a:moveTo>
                  <a:pt x="1393548" y="0"/>
                </a:moveTo>
                <a:cubicBezTo>
                  <a:pt x="623923" y="0"/>
                  <a:pt x="0" y="623923"/>
                  <a:pt x="0" y="1393548"/>
                </a:cubicBezTo>
                <a:cubicBezTo>
                  <a:pt x="0" y="2163174"/>
                  <a:pt x="623923" y="2787096"/>
                  <a:pt x="1393548" y="2787096"/>
                </a:cubicBezTo>
                <a:cubicBezTo>
                  <a:pt x="2163173" y="2787096"/>
                  <a:pt x="2787096" y="2163174"/>
                  <a:pt x="2787096" y="1393548"/>
                </a:cubicBezTo>
                <a:cubicBezTo>
                  <a:pt x="2787096" y="623923"/>
                  <a:pt x="2163173" y="0"/>
                  <a:pt x="1393548" y="0"/>
                </a:cubicBezTo>
                <a:lnTo>
                  <a:pt x="1393548" y="0"/>
                </a:lnTo>
                <a:close/>
              </a:path>
            </a:pathLst>
          </a:custGeom>
          <a:gradFill>
            <a:gsLst>
              <a:gs pos="0">
                <a:srgbClr val="1A5E85"/>
              </a:gs>
              <a:gs pos="50000">
                <a:srgbClr val="7C8871"/>
              </a:gs>
              <a:gs pos="73000">
                <a:schemeClr val="accent5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21"/>
          <p:cNvSpPr/>
          <p:nvPr/>
        </p:nvSpPr>
        <p:spPr>
          <a:xfrm>
            <a:off x="6049831" y="1046392"/>
            <a:ext cx="5581650" cy="5484807"/>
          </a:xfrm>
          <a:prstGeom prst="roundRect">
            <a:avLst>
              <a:gd name="adj" fmla="val 2333"/>
            </a:avLst>
          </a:prstGeom>
          <a:solidFill>
            <a:schemeClr val="lt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21"/>
          <p:cNvSpPr txBox="1"/>
          <p:nvPr/>
        </p:nvSpPr>
        <p:spPr>
          <a:xfrm>
            <a:off x="6793191" y="371060"/>
            <a:ext cx="46666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איך תוכלו להשתתף בתוכנית?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21"/>
          <p:cNvSpPr txBox="1"/>
          <p:nvPr/>
        </p:nvSpPr>
        <p:spPr>
          <a:xfrm>
            <a:off x="6694311" y="1076632"/>
            <a:ext cx="4765543" cy="495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ssistant SemiBold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תחילת מאי, תחילת ההרשמה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 SemiBold"/>
              <a:buNone/>
            </a:pPr>
            <a:r>
              <a:rPr lang="iw-IL" sz="1600" b="1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בתחילת מאי</a:t>
            </a: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, מייד לאחר סגירת רשימת הקורסים המוצעים על ידי מוסדות האקדמיה לשנת הלימודים הקרובה, </a:t>
            </a:r>
            <a:r>
              <a:rPr lang="iw-IL" sz="1600" b="1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תפתח ההרשמה.</a:t>
            </a:r>
            <a:endParaRPr sz="2000" b="1" i="0" u="none" strike="noStrike" cap="none">
              <a:solidFill>
                <a:schemeClr val="accent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ssistant SemiBold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בקשו ממנהל/ת בית הספר להירשם לקורס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על המנהל/ת למלא טופס הנמצא בפורטל מוסדות חינוך ולבחור את הקורסים הרלוונטיים. האפשרות תהיה פתוחה עד סוף חודש מאי, </a:t>
            </a:r>
            <a:r>
              <a:rPr lang="iw-IL" sz="1600" b="1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אל תחכו לרגע האחרון!</a:t>
            </a:r>
            <a:endParaRPr sz="2000" b="1" i="0" u="none" strike="noStrike" cap="none">
              <a:solidFill>
                <a:schemeClr val="accent2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וודאו שהרישום אושר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לאחר הרישום לקורסים, הבקשה נבחנת על ידי המפמ"ר/ית ועל ידי המפקח/ת הכולל/ת של בית הספר. </a:t>
            </a:r>
            <a:b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</a:br>
            <a:r>
              <a:rPr lang="iw-IL" sz="1600" b="1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וודאו מול מנהל/ת בית הספר שקיבלתם אישור על הרישום לקורס עד ל10/6.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ההכשרה מתחילה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 SemiBold"/>
              <a:buNone/>
            </a:pP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מייד לאחר מכן, רשימת בתי הספר והקורסים המשתתפים בתוכנית מפורסמת </a:t>
            </a:r>
            <a:r>
              <a:rPr lang="iw-IL" sz="1600" b="1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ומתחילים בהשתלמויות </a:t>
            </a: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☺</a:t>
            </a:r>
            <a:endParaRPr sz="1600" b="0" i="0" u="none" strike="noStrike" cap="none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grpSp>
        <p:nvGrpSpPr>
          <p:cNvPr id="588" name="Google Shape;588;p21"/>
          <p:cNvGrpSpPr/>
          <p:nvPr/>
        </p:nvGrpSpPr>
        <p:grpSpPr>
          <a:xfrm>
            <a:off x="4426335" y="798924"/>
            <a:ext cx="642511" cy="557990"/>
            <a:chOff x="1312442" y="1133732"/>
            <a:chExt cx="224465" cy="194937"/>
          </a:xfrm>
        </p:grpSpPr>
        <p:sp>
          <p:nvSpPr>
            <p:cNvPr id="589" name="Google Shape;589;p21"/>
            <p:cNvSpPr/>
            <p:nvPr/>
          </p:nvSpPr>
          <p:spPr>
            <a:xfrm>
              <a:off x="1312442" y="1212567"/>
              <a:ext cx="116102" cy="116102"/>
            </a:xfrm>
            <a:prstGeom prst="ellipse">
              <a:avLst/>
            </a:prstGeom>
            <a:solidFill>
              <a:srgbClr val="D4B0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1485195" y="1133732"/>
              <a:ext cx="51712" cy="517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1" name="Google Shape;591;p21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65785" r="68103"/>
          <a:stretch/>
        </p:blipFill>
        <p:spPr>
          <a:xfrm rot="7526017">
            <a:off x="-105091" y="2946041"/>
            <a:ext cx="2882056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5401" y="1067742"/>
            <a:ext cx="7700405" cy="580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59" y="4146820"/>
            <a:ext cx="2057400" cy="2057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2"/>
          <p:cNvPicPr preferRelativeResize="0"/>
          <p:nvPr/>
        </p:nvPicPr>
        <p:blipFill rotWithShape="1">
          <a:blip r:embed="rId3">
            <a:alphaModFix amt="35000"/>
          </a:blip>
          <a:srcRect l="3061" r="3061"/>
          <a:stretch/>
        </p:blipFill>
        <p:spPr>
          <a:xfrm>
            <a:off x="4274210" y="-51418"/>
            <a:ext cx="79177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000000">
            <a:off x="19257" y="-78129"/>
            <a:ext cx="3310047" cy="306869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"/>
          <p:cNvSpPr/>
          <p:nvPr/>
        </p:nvSpPr>
        <p:spPr>
          <a:xfrm>
            <a:off x="2002799" y="483591"/>
            <a:ext cx="157152" cy="157152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" name="Google Shape;59;p2"/>
          <p:cNvCxnSpPr/>
          <p:nvPr/>
        </p:nvCxnSpPr>
        <p:spPr>
          <a:xfrm flipH="1">
            <a:off x="1371051" y="220150"/>
            <a:ext cx="303229" cy="221178"/>
          </a:xfrm>
          <a:prstGeom prst="straightConnector1">
            <a:avLst/>
          </a:prstGeom>
          <a:noFill/>
          <a:ln w="22225" cap="rnd" cmpd="sng">
            <a:solidFill>
              <a:schemeClr val="accent3">
                <a:alpha val="3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2"/>
          <p:cNvSpPr/>
          <p:nvPr/>
        </p:nvSpPr>
        <p:spPr>
          <a:xfrm rot="-839287">
            <a:off x="9788186" y="4553534"/>
            <a:ext cx="1459067" cy="1592709"/>
          </a:xfrm>
          <a:custGeom>
            <a:avLst/>
            <a:gdLst/>
            <a:ahLst/>
            <a:cxnLst/>
            <a:rect l="l" t="t" r="r" b="b"/>
            <a:pathLst>
              <a:path w="3268098" h="3567436" extrusionOk="0">
                <a:moveTo>
                  <a:pt x="336685" y="2366839"/>
                </a:moveTo>
                <a:lnTo>
                  <a:pt x="2258163" y="3476216"/>
                </a:lnTo>
                <a:cubicBezTo>
                  <a:pt x="2707077" y="3735391"/>
                  <a:pt x="3268099" y="3411445"/>
                  <a:pt x="3268099" y="2893095"/>
                </a:cubicBezTo>
                <a:lnTo>
                  <a:pt x="3268099" y="674341"/>
                </a:lnTo>
                <a:cubicBezTo>
                  <a:pt x="3268099" y="155991"/>
                  <a:pt x="2706981" y="-167954"/>
                  <a:pt x="2258163" y="91221"/>
                </a:cubicBezTo>
                <a:lnTo>
                  <a:pt x="336685" y="1200598"/>
                </a:lnTo>
                <a:cubicBezTo>
                  <a:pt x="-112228" y="1459773"/>
                  <a:pt x="-112228" y="2107663"/>
                  <a:pt x="336685" y="2366839"/>
                </a:cubicBezTo>
                <a:close/>
              </a:path>
            </a:pathLst>
          </a:custGeom>
          <a:gradFill>
            <a:gsLst>
              <a:gs pos="0">
                <a:srgbClr val="1A5E85">
                  <a:alpha val="13333"/>
                </a:srgbClr>
              </a:gs>
              <a:gs pos="100000">
                <a:srgbClr val="D4B02C">
                  <a:alpha val="1725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552820" y="2311064"/>
            <a:ext cx="714940" cy="780425"/>
          </a:xfrm>
          <a:custGeom>
            <a:avLst/>
            <a:gdLst/>
            <a:ahLst/>
            <a:cxnLst/>
            <a:rect l="l" t="t" r="r" b="b"/>
            <a:pathLst>
              <a:path w="3268098" h="3567436" extrusionOk="0">
                <a:moveTo>
                  <a:pt x="336685" y="2366839"/>
                </a:moveTo>
                <a:lnTo>
                  <a:pt x="2258163" y="3476216"/>
                </a:lnTo>
                <a:cubicBezTo>
                  <a:pt x="2707077" y="3735391"/>
                  <a:pt x="3268099" y="3411445"/>
                  <a:pt x="3268099" y="2893095"/>
                </a:cubicBezTo>
                <a:lnTo>
                  <a:pt x="3268099" y="674341"/>
                </a:lnTo>
                <a:cubicBezTo>
                  <a:pt x="3268099" y="155991"/>
                  <a:pt x="2706981" y="-167954"/>
                  <a:pt x="2258163" y="91221"/>
                </a:cubicBezTo>
                <a:lnTo>
                  <a:pt x="336685" y="1200598"/>
                </a:lnTo>
                <a:cubicBezTo>
                  <a:pt x="-112228" y="1459773"/>
                  <a:pt x="-112228" y="2107663"/>
                  <a:pt x="336685" y="2366839"/>
                </a:cubicBezTo>
                <a:close/>
              </a:path>
            </a:pathLst>
          </a:custGeom>
          <a:gradFill>
            <a:gsLst>
              <a:gs pos="0">
                <a:srgbClr val="1A5E85">
                  <a:alpha val="13333"/>
                </a:srgbClr>
              </a:gs>
              <a:gs pos="100000">
                <a:srgbClr val="D4B02C">
                  <a:alpha val="1725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300000">
            <a:off x="11112333" y="2961292"/>
            <a:ext cx="1865324" cy="172931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"/>
          <p:cNvSpPr/>
          <p:nvPr/>
        </p:nvSpPr>
        <p:spPr>
          <a:xfrm>
            <a:off x="11693042" y="6241865"/>
            <a:ext cx="157152" cy="157152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" name="Google Shape;64;p2"/>
          <p:cNvCxnSpPr/>
          <p:nvPr/>
        </p:nvCxnSpPr>
        <p:spPr>
          <a:xfrm flipH="1">
            <a:off x="10366104" y="5858950"/>
            <a:ext cx="303229" cy="221178"/>
          </a:xfrm>
          <a:prstGeom prst="straightConnector1">
            <a:avLst/>
          </a:prstGeom>
          <a:noFill/>
          <a:ln w="22225" cap="rnd" cmpd="sng">
            <a:solidFill>
              <a:schemeClr val="accent3">
                <a:alpha val="3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" name="Google Shape;65;p2"/>
          <p:cNvSpPr/>
          <p:nvPr/>
        </p:nvSpPr>
        <p:spPr>
          <a:xfrm>
            <a:off x="10931127" y="4895188"/>
            <a:ext cx="417980" cy="456152"/>
          </a:xfrm>
          <a:custGeom>
            <a:avLst/>
            <a:gdLst/>
            <a:ahLst/>
            <a:cxnLst/>
            <a:rect l="l" t="t" r="r" b="b"/>
            <a:pathLst>
              <a:path w="417980" h="456152" extrusionOk="0">
                <a:moveTo>
                  <a:pt x="86201" y="13430"/>
                </a:moveTo>
                <a:lnTo>
                  <a:pt x="86201" y="13430"/>
                </a:lnTo>
                <a:cubicBezTo>
                  <a:pt x="98870" y="13430"/>
                  <a:pt x="111062" y="16764"/>
                  <a:pt x="122396" y="23336"/>
                </a:cubicBezTo>
                <a:lnTo>
                  <a:pt x="368141" y="165259"/>
                </a:lnTo>
                <a:cubicBezTo>
                  <a:pt x="390906" y="178403"/>
                  <a:pt x="404432" y="201930"/>
                  <a:pt x="404432" y="228219"/>
                </a:cubicBezTo>
                <a:cubicBezTo>
                  <a:pt x="404432" y="254508"/>
                  <a:pt x="390811" y="278035"/>
                  <a:pt x="368141" y="291179"/>
                </a:cubicBezTo>
                <a:lnTo>
                  <a:pt x="122396" y="433102"/>
                </a:lnTo>
                <a:cubicBezTo>
                  <a:pt x="111062" y="439674"/>
                  <a:pt x="98870" y="443008"/>
                  <a:pt x="86201" y="443008"/>
                </a:cubicBezTo>
                <a:cubicBezTo>
                  <a:pt x="51245" y="443008"/>
                  <a:pt x="13430" y="415195"/>
                  <a:pt x="13430" y="370237"/>
                </a:cubicBezTo>
                <a:lnTo>
                  <a:pt x="13430" y="86201"/>
                </a:lnTo>
                <a:cubicBezTo>
                  <a:pt x="13430" y="41243"/>
                  <a:pt x="51245" y="13430"/>
                  <a:pt x="86201" y="13430"/>
                </a:cubicBezTo>
                <a:moveTo>
                  <a:pt x="86201" y="0"/>
                </a:moveTo>
                <a:cubicBezTo>
                  <a:pt x="41243" y="0"/>
                  <a:pt x="0" y="36005"/>
                  <a:pt x="0" y="86201"/>
                </a:cubicBezTo>
                <a:lnTo>
                  <a:pt x="0" y="369951"/>
                </a:lnTo>
                <a:cubicBezTo>
                  <a:pt x="0" y="420243"/>
                  <a:pt x="41243" y="456152"/>
                  <a:pt x="86201" y="456152"/>
                </a:cubicBezTo>
                <a:cubicBezTo>
                  <a:pt x="100489" y="456152"/>
                  <a:pt x="115253" y="452533"/>
                  <a:pt x="129159" y="444532"/>
                </a:cubicBezTo>
                <a:lnTo>
                  <a:pt x="374904" y="302609"/>
                </a:lnTo>
                <a:cubicBezTo>
                  <a:pt x="432340" y="269462"/>
                  <a:pt x="432340" y="186595"/>
                  <a:pt x="374904" y="153448"/>
                </a:cubicBezTo>
                <a:lnTo>
                  <a:pt x="129159" y="11621"/>
                </a:lnTo>
                <a:cubicBezTo>
                  <a:pt x="115253" y="3620"/>
                  <a:pt x="100584" y="0"/>
                  <a:pt x="86201" y="0"/>
                </a:cubicBezTo>
                <a:lnTo>
                  <a:pt x="86201" y="0"/>
                </a:lnTo>
                <a:close/>
              </a:path>
            </a:pathLst>
          </a:custGeom>
          <a:gradFill>
            <a:gsLst>
              <a:gs pos="0">
                <a:srgbClr val="65B4DF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9695982" y="4807798"/>
            <a:ext cx="157152" cy="1571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 rot="2700000">
            <a:off x="-124350" y="1001636"/>
            <a:ext cx="417980" cy="456152"/>
          </a:xfrm>
          <a:custGeom>
            <a:avLst/>
            <a:gdLst/>
            <a:ahLst/>
            <a:cxnLst/>
            <a:rect l="l" t="t" r="r" b="b"/>
            <a:pathLst>
              <a:path w="417980" h="456152" extrusionOk="0">
                <a:moveTo>
                  <a:pt x="86201" y="13430"/>
                </a:moveTo>
                <a:lnTo>
                  <a:pt x="86201" y="13430"/>
                </a:lnTo>
                <a:cubicBezTo>
                  <a:pt x="98870" y="13430"/>
                  <a:pt x="111062" y="16764"/>
                  <a:pt x="122396" y="23336"/>
                </a:cubicBezTo>
                <a:lnTo>
                  <a:pt x="368141" y="165259"/>
                </a:lnTo>
                <a:cubicBezTo>
                  <a:pt x="390906" y="178403"/>
                  <a:pt x="404432" y="201930"/>
                  <a:pt x="404432" y="228219"/>
                </a:cubicBezTo>
                <a:cubicBezTo>
                  <a:pt x="404432" y="254508"/>
                  <a:pt x="390811" y="278035"/>
                  <a:pt x="368141" y="291179"/>
                </a:cubicBezTo>
                <a:lnTo>
                  <a:pt x="122396" y="433102"/>
                </a:lnTo>
                <a:cubicBezTo>
                  <a:pt x="111062" y="439674"/>
                  <a:pt x="98870" y="443008"/>
                  <a:pt x="86201" y="443008"/>
                </a:cubicBezTo>
                <a:cubicBezTo>
                  <a:pt x="51245" y="443008"/>
                  <a:pt x="13430" y="415195"/>
                  <a:pt x="13430" y="370237"/>
                </a:cubicBezTo>
                <a:lnTo>
                  <a:pt x="13430" y="86201"/>
                </a:lnTo>
                <a:cubicBezTo>
                  <a:pt x="13430" y="41243"/>
                  <a:pt x="51245" y="13430"/>
                  <a:pt x="86201" y="13430"/>
                </a:cubicBezTo>
                <a:moveTo>
                  <a:pt x="86201" y="0"/>
                </a:moveTo>
                <a:cubicBezTo>
                  <a:pt x="41243" y="0"/>
                  <a:pt x="0" y="36005"/>
                  <a:pt x="0" y="86201"/>
                </a:cubicBezTo>
                <a:lnTo>
                  <a:pt x="0" y="369951"/>
                </a:lnTo>
                <a:cubicBezTo>
                  <a:pt x="0" y="420243"/>
                  <a:pt x="41243" y="456152"/>
                  <a:pt x="86201" y="456152"/>
                </a:cubicBezTo>
                <a:cubicBezTo>
                  <a:pt x="100489" y="456152"/>
                  <a:pt x="115253" y="452533"/>
                  <a:pt x="129159" y="444532"/>
                </a:cubicBezTo>
                <a:lnTo>
                  <a:pt x="374904" y="302609"/>
                </a:lnTo>
                <a:cubicBezTo>
                  <a:pt x="432340" y="269462"/>
                  <a:pt x="432340" y="186595"/>
                  <a:pt x="374904" y="153448"/>
                </a:cubicBezTo>
                <a:lnTo>
                  <a:pt x="129159" y="11621"/>
                </a:lnTo>
                <a:cubicBezTo>
                  <a:pt x="115253" y="3620"/>
                  <a:pt x="100584" y="0"/>
                  <a:pt x="86201" y="0"/>
                </a:cubicBezTo>
                <a:lnTo>
                  <a:pt x="86201" y="0"/>
                </a:lnTo>
                <a:close/>
              </a:path>
            </a:pathLst>
          </a:custGeom>
          <a:gradFill>
            <a:gsLst>
              <a:gs pos="0">
                <a:srgbClr val="65B4DF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76848" y="1201392"/>
            <a:ext cx="2057400" cy="2057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9" name="Google Shape;69;p2"/>
          <p:cNvSpPr/>
          <p:nvPr/>
        </p:nvSpPr>
        <p:spPr>
          <a:xfrm>
            <a:off x="842893" y="2599049"/>
            <a:ext cx="8498520" cy="383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42900" marR="0" lvl="0" indent="-3429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iw-IL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הפעלה ובחירת מצלמה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250" marR="0" lvl="1" indent="-40005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לחצו פעמים על אזור הקמע (העיגול עם אייקון המצלמה) 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250" marR="0" lvl="1" indent="-40005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ודאו שהמצלמה מופעלת  	              ולא כבויה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בסרגל הכלים העליון לחצו על תבנית המצלמה &gt; תצוגה מקדימה&gt;  ובחרו את המצלמה הרצויה מהרשימה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w-IL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אם מתקבלת הודעת שגיאה, כנראה המצלמה "נתפסה" על ידי הזום – </a:t>
            </a:r>
            <a:br>
              <a:rPr lang="iw-IL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w-IL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כבו את הווידאו בזום לפני תחילת ההצגה</a:t>
            </a:r>
            <a:r>
              <a:rPr lang="iw-IL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כדי לאפשר ל-PowerPoint להשתמש בה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iw-IL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בעת הקרנת המצגת בזום – שתפו את </a:t>
            </a:r>
            <a:r>
              <a:rPr lang="iw-IL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מסך הקרנת המצגת  </a:t>
            </a:r>
            <a:r>
              <a:rPr lang="iw-IL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(לא את חלון PowerPoint או את תצוגת המרצה)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אם אינכם מעוניינים להשתמש בקמע – </a:t>
            </a:r>
            <a:r>
              <a:rPr lang="iw-I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אין צורך להסיר אותו מהמצגת.</a:t>
            </a:r>
            <a:r>
              <a:rPr lang="iw-I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פשוט אל תפעילו את המצלמה          והקמע יעלם בעת הקרנת השקופיות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393694" y="5401350"/>
            <a:ext cx="94011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0" y="294370"/>
            <a:ext cx="1169304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w-IL" sz="44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שימוש בתצוגת דובר (קמע) בזמן הצגת המצגת בזום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 txBox="1"/>
          <p:nvPr/>
        </p:nvSpPr>
        <p:spPr>
          <a:xfrm>
            <a:off x="2159951" y="1542424"/>
            <a:ext cx="711716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בתוך שקופיות המצגת קיים "קמע" המאפשר לשלב את מצלמת הווידאו שלכם ישירות בתוך השקופיות, לתצוגת דובר אסטטית יותר. </a:t>
            </a:r>
            <a:br>
              <a:rPr lang="iw-IL" sz="2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w-IL" sz="2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אם ברצונכם להפעיל אותו –  כך עושים זאת:</a:t>
            </a:r>
            <a:endParaRPr sz="2000" b="1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2"/>
          <p:cNvPicPr preferRelativeResize="0"/>
          <p:nvPr/>
        </p:nvPicPr>
        <p:blipFill rotWithShape="1">
          <a:blip r:embed="rId8">
            <a:alphaModFix/>
          </a:blip>
          <a:srcRect l="10480" t="8864" r="12465" b="9977"/>
          <a:stretch/>
        </p:blipFill>
        <p:spPr>
          <a:xfrm>
            <a:off x="6007281" y="3498673"/>
            <a:ext cx="373290" cy="288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2"/>
          <p:cNvPicPr preferRelativeResize="0"/>
          <p:nvPr/>
        </p:nvPicPr>
        <p:blipFill rotWithShape="1">
          <a:blip r:embed="rId9">
            <a:alphaModFix/>
          </a:blip>
          <a:srcRect l="11933" t="9439" r="4254" b="4171"/>
          <a:stretch/>
        </p:blipFill>
        <p:spPr>
          <a:xfrm>
            <a:off x="4671834" y="3504535"/>
            <a:ext cx="406815" cy="27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"/>
          <p:cNvPicPr preferRelativeResize="0"/>
          <p:nvPr/>
        </p:nvPicPr>
        <p:blipFill rotWithShape="1">
          <a:blip r:embed="rId9">
            <a:alphaModFix/>
          </a:blip>
          <a:srcRect l="11933" t="9439" r="4254" b="4171"/>
          <a:stretch/>
        </p:blipFill>
        <p:spPr>
          <a:xfrm>
            <a:off x="436078" y="5687498"/>
            <a:ext cx="406815" cy="276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2" name="Google Shape;602;p22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6989" t="65785" r="68103"/>
          <a:stretch/>
        </p:blipFill>
        <p:spPr>
          <a:xfrm rot="5400000">
            <a:off x="5244025" y="-132002"/>
            <a:ext cx="2250597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2"/>
          <p:cNvSpPr/>
          <p:nvPr/>
        </p:nvSpPr>
        <p:spPr>
          <a:xfrm rot="1405298">
            <a:off x="168884" y="-176095"/>
            <a:ext cx="3268098" cy="3567436"/>
          </a:xfrm>
          <a:custGeom>
            <a:avLst/>
            <a:gdLst/>
            <a:ahLst/>
            <a:cxnLst/>
            <a:rect l="l" t="t" r="r" b="b"/>
            <a:pathLst>
              <a:path w="3268098" h="3567436" extrusionOk="0">
                <a:moveTo>
                  <a:pt x="336685" y="2366839"/>
                </a:moveTo>
                <a:lnTo>
                  <a:pt x="2258163" y="3476216"/>
                </a:lnTo>
                <a:cubicBezTo>
                  <a:pt x="2707077" y="3735391"/>
                  <a:pt x="3268099" y="3411445"/>
                  <a:pt x="3268099" y="2893095"/>
                </a:cubicBezTo>
                <a:lnTo>
                  <a:pt x="3268099" y="674341"/>
                </a:lnTo>
                <a:cubicBezTo>
                  <a:pt x="3268099" y="155991"/>
                  <a:pt x="2706981" y="-167954"/>
                  <a:pt x="2258163" y="91221"/>
                </a:cubicBezTo>
                <a:lnTo>
                  <a:pt x="336685" y="1200598"/>
                </a:lnTo>
                <a:cubicBezTo>
                  <a:pt x="-112228" y="1459773"/>
                  <a:pt x="-112228" y="2107663"/>
                  <a:pt x="336685" y="2366839"/>
                </a:cubicBezTo>
                <a:close/>
              </a:path>
            </a:pathLst>
          </a:custGeom>
          <a:gradFill>
            <a:gsLst>
              <a:gs pos="0">
                <a:srgbClr val="1A5E85">
                  <a:alpha val="13333"/>
                </a:srgbClr>
              </a:gs>
              <a:gs pos="100000">
                <a:srgbClr val="D4B02C">
                  <a:alpha val="1725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22"/>
          <p:cNvSpPr/>
          <p:nvPr/>
        </p:nvSpPr>
        <p:spPr>
          <a:xfrm>
            <a:off x="718760" y="1046392"/>
            <a:ext cx="10754481" cy="5021109"/>
          </a:xfrm>
          <a:prstGeom prst="roundRect">
            <a:avLst>
              <a:gd name="adj" fmla="val 2333"/>
            </a:avLst>
          </a:prstGeom>
          <a:solidFill>
            <a:schemeClr val="lt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22"/>
          <p:cNvSpPr txBox="1"/>
          <p:nvPr/>
        </p:nvSpPr>
        <p:spPr>
          <a:xfrm>
            <a:off x="8747252" y="371060"/>
            <a:ext cx="27126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קישורים חשובים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22"/>
          <p:cNvSpPr txBox="1"/>
          <p:nvPr/>
        </p:nvSpPr>
        <p:spPr>
          <a:xfrm>
            <a:off x="8835608" y="2794788"/>
            <a:ext cx="23370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אתר התוכנית סמסטר ראשון בתיכון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2"/>
          <p:cNvSpPr txBox="1"/>
          <p:nvPr/>
        </p:nvSpPr>
        <p:spPr>
          <a:xfrm>
            <a:off x="3634879" y="2794788"/>
            <a:ext cx="23370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אתר הקורס האקדמי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2"/>
          <p:cNvSpPr txBox="1"/>
          <p:nvPr/>
        </p:nvSpPr>
        <p:spPr>
          <a:xfrm>
            <a:off x="1034514" y="2794788"/>
            <a:ext cx="233705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פורטל מוסדות חינוך לבחירת קורסים על ידי מנהל בית הספר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2"/>
          <p:cNvSpPr/>
          <p:nvPr/>
        </p:nvSpPr>
        <p:spPr>
          <a:xfrm>
            <a:off x="11771618" y="5853493"/>
            <a:ext cx="157152" cy="157152"/>
          </a:xfrm>
          <a:prstGeom prst="ellipse">
            <a:avLst/>
          </a:prstGeom>
          <a:solidFill>
            <a:schemeClr val="accent1">
              <a:alpha val="3333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2" name="Google Shape;612;p22"/>
          <p:cNvCxnSpPr/>
          <p:nvPr/>
        </p:nvCxnSpPr>
        <p:spPr>
          <a:xfrm flipH="1">
            <a:off x="11340915" y="6221897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2">
                <a:alpha val="1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3" name="Google Shape;613;p22"/>
          <p:cNvSpPr txBox="1"/>
          <p:nvPr/>
        </p:nvSpPr>
        <p:spPr>
          <a:xfrm>
            <a:off x="6235244" y="2794788"/>
            <a:ext cx="23370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מרחב פדגוגי של תחום הדעת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22">
            <a:hlinkClick r:id="rId6"/>
          </p:cNvPr>
          <p:cNvSpPr/>
          <p:nvPr/>
        </p:nvSpPr>
        <p:spPr>
          <a:xfrm>
            <a:off x="9650476" y="3946654"/>
            <a:ext cx="1440000" cy="39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360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כניסה לאתר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22"/>
          <p:cNvSpPr/>
          <p:nvPr/>
        </p:nvSpPr>
        <p:spPr>
          <a:xfrm>
            <a:off x="7045658" y="3947320"/>
            <a:ext cx="1440000" cy="39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360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כניסה למרחב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22"/>
          <p:cNvSpPr/>
          <p:nvPr/>
        </p:nvSpPr>
        <p:spPr>
          <a:xfrm>
            <a:off x="4526278" y="3946654"/>
            <a:ext cx="1440000" cy="39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360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כניסה לאתר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22">
            <a:hlinkClick r:id="rId7"/>
          </p:cNvPr>
          <p:cNvSpPr/>
          <p:nvPr/>
        </p:nvSpPr>
        <p:spPr>
          <a:xfrm>
            <a:off x="1877828" y="3937776"/>
            <a:ext cx="1440000" cy="396000"/>
          </a:xfrm>
          <a:prstGeom prst="roundRect">
            <a:avLst>
              <a:gd name="adj" fmla="val 50000"/>
            </a:avLst>
          </a:prstGeom>
          <a:solidFill>
            <a:srgbClr val="997226"/>
          </a:solidFill>
          <a:ln>
            <a:noFill/>
          </a:ln>
        </p:spPr>
        <p:txBody>
          <a:bodyPr spcFirstLastPara="1" wrap="square" lIns="91425" tIns="360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כניסה לפורטל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8" name="Google Shape;618;p22"/>
          <p:cNvCxnSpPr/>
          <p:nvPr/>
        </p:nvCxnSpPr>
        <p:spPr>
          <a:xfrm>
            <a:off x="8963130" y="1945592"/>
            <a:ext cx="0" cy="3265714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9" name="Google Shape;619;p22"/>
          <p:cNvCxnSpPr/>
          <p:nvPr/>
        </p:nvCxnSpPr>
        <p:spPr>
          <a:xfrm>
            <a:off x="6352010" y="1945592"/>
            <a:ext cx="0" cy="3265714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0" name="Google Shape;620;p22"/>
          <p:cNvCxnSpPr/>
          <p:nvPr/>
        </p:nvCxnSpPr>
        <p:spPr>
          <a:xfrm>
            <a:off x="3771370" y="1945592"/>
            <a:ext cx="0" cy="3265714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21" name="Google Shape;621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37634" y="804513"/>
            <a:ext cx="1254102" cy="15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159" y="4146820"/>
            <a:ext cx="2057400" cy="2057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373737"/>
          </a:solidFill>
          <a:ln w="19050" cap="flat" cmpd="sng">
            <a:solidFill>
              <a:srgbClr val="0A27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5E85">
                  <a:alpha val="84313"/>
                </a:srgbClr>
              </a:gs>
              <a:gs pos="100000">
                <a:srgbClr val="1B97DE">
                  <a:alpha val="8431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23"/>
          <p:cNvSpPr/>
          <p:nvPr/>
        </p:nvSpPr>
        <p:spPr>
          <a:xfrm rot="2858138">
            <a:off x="190759" y="1000025"/>
            <a:ext cx="10023290" cy="9066062"/>
          </a:xfrm>
          <a:custGeom>
            <a:avLst/>
            <a:gdLst/>
            <a:ahLst/>
            <a:cxnLst/>
            <a:rect l="l" t="t" r="r" b="b"/>
            <a:pathLst>
              <a:path w="1271" h="1140" extrusionOk="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  <a:moveTo>
                  <a:pt x="1079" y="948"/>
                </a:moveTo>
                <a:cubicBezTo>
                  <a:pt x="1074" y="955"/>
                  <a:pt x="1066" y="960"/>
                  <a:pt x="1058" y="960"/>
                </a:cubicBezTo>
                <a:cubicBezTo>
                  <a:pt x="212" y="960"/>
                  <a:pt x="212" y="960"/>
                  <a:pt x="212" y="960"/>
                </a:cubicBezTo>
                <a:cubicBezTo>
                  <a:pt x="204" y="960"/>
                  <a:pt x="196" y="955"/>
                  <a:pt x="192" y="948"/>
                </a:cubicBezTo>
                <a:cubicBezTo>
                  <a:pt x="187" y="940"/>
                  <a:pt x="187" y="931"/>
                  <a:pt x="192" y="924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9" y="184"/>
                  <a:pt x="627" y="180"/>
                  <a:pt x="635" y="180"/>
                </a:cubicBezTo>
                <a:cubicBezTo>
                  <a:pt x="644" y="180"/>
                  <a:pt x="652" y="184"/>
                  <a:pt x="656" y="192"/>
                </a:cubicBezTo>
                <a:cubicBezTo>
                  <a:pt x="1079" y="924"/>
                  <a:pt x="1079" y="924"/>
                  <a:pt x="1079" y="924"/>
                </a:cubicBezTo>
                <a:cubicBezTo>
                  <a:pt x="1083" y="931"/>
                  <a:pt x="1083" y="940"/>
                  <a:pt x="1079" y="948"/>
                </a:cubicBezTo>
                <a:close/>
              </a:path>
            </a:pathLst>
          </a:custGeom>
          <a:solidFill>
            <a:srgbClr val="F2F2F2">
              <a:alpha val="549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23"/>
          <p:cNvSpPr/>
          <p:nvPr/>
        </p:nvSpPr>
        <p:spPr>
          <a:xfrm rot="9985240">
            <a:off x="11196464" y="627728"/>
            <a:ext cx="429215" cy="468604"/>
          </a:xfrm>
          <a:custGeom>
            <a:avLst/>
            <a:gdLst/>
            <a:ahLst/>
            <a:cxnLst/>
            <a:rect l="l" t="t" r="r" b="b"/>
            <a:pathLst>
              <a:path w="417980" h="456338" extrusionOk="0">
                <a:moveTo>
                  <a:pt x="374904" y="302750"/>
                </a:moveTo>
                <a:lnTo>
                  <a:pt x="129159" y="444673"/>
                </a:lnTo>
                <a:cubicBezTo>
                  <a:pt x="71723" y="477820"/>
                  <a:pt x="0" y="436386"/>
                  <a:pt x="0" y="370092"/>
                </a:cubicBezTo>
                <a:lnTo>
                  <a:pt x="0" y="86247"/>
                </a:lnTo>
                <a:cubicBezTo>
                  <a:pt x="0" y="19953"/>
                  <a:pt x="71723" y="-21481"/>
                  <a:pt x="129159" y="11666"/>
                </a:cubicBezTo>
                <a:lnTo>
                  <a:pt x="374904" y="153589"/>
                </a:lnTo>
                <a:cubicBezTo>
                  <a:pt x="432340" y="186736"/>
                  <a:pt x="432340" y="269603"/>
                  <a:pt x="374904" y="302750"/>
                </a:cubicBezTo>
                <a:close/>
              </a:path>
            </a:pathLst>
          </a:custGeom>
          <a:solidFill>
            <a:schemeClr val="lt1">
              <a:alpha val="54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2" name="Google Shape;63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4281" y="6242311"/>
            <a:ext cx="407094" cy="46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806" y="6233726"/>
            <a:ext cx="892427" cy="485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9531" y="2001616"/>
            <a:ext cx="1752600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23"/>
          <p:cNvSpPr txBox="1"/>
          <p:nvPr/>
        </p:nvSpPr>
        <p:spPr>
          <a:xfrm>
            <a:off x="-2" y="2877916"/>
            <a:ext cx="9885786" cy="100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iw-IL" sz="6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מה עוד תרצו לדעת?</a:t>
            </a:r>
            <a:endParaRPr sz="6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6" name="Google Shape;636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59" y="4146820"/>
            <a:ext cx="2057400" cy="2057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4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gradFill>
            <a:gsLst>
              <a:gs pos="0">
                <a:srgbClr val="FAF5E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24"/>
          <p:cNvSpPr txBox="1"/>
          <p:nvPr/>
        </p:nvSpPr>
        <p:spPr>
          <a:xfrm>
            <a:off x="567066" y="1803912"/>
            <a:ext cx="7804023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התלמידים שלנו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הם האקדמיה של המחר: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iw-IL" sz="5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עכשיו הזמן להוביל את השינוי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Google Shape;64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125985">
            <a:off x="9304910" y="3071069"/>
            <a:ext cx="3310047" cy="306869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24"/>
          <p:cNvSpPr/>
          <p:nvPr/>
        </p:nvSpPr>
        <p:spPr>
          <a:xfrm>
            <a:off x="8587235" y="826576"/>
            <a:ext cx="157152" cy="157152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6" name="Google Shape;646;p24"/>
          <p:cNvCxnSpPr/>
          <p:nvPr/>
        </p:nvCxnSpPr>
        <p:spPr>
          <a:xfrm flipH="1">
            <a:off x="11685263" y="4694985"/>
            <a:ext cx="303229" cy="221178"/>
          </a:xfrm>
          <a:prstGeom prst="straightConnector1">
            <a:avLst/>
          </a:prstGeom>
          <a:noFill/>
          <a:ln w="22225" cap="rnd" cmpd="sng">
            <a:solidFill>
              <a:schemeClr val="accent3">
                <a:alpha val="3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47" name="Google Shape;64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24"/>
          <p:cNvSpPr txBox="1"/>
          <p:nvPr/>
        </p:nvSpPr>
        <p:spPr>
          <a:xfrm>
            <a:off x="5779217" y="4012352"/>
            <a:ext cx="25200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w-IL" sz="12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שם המפמ"רית</a:t>
            </a:r>
            <a:endParaRPr sz="120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סאמיה אבו חיט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w-IL" sz="12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טלפון נייד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050-4311045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w-IL" sz="12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כתובת דוא"ל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samia1010@gmail.com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24"/>
          <p:cNvSpPr txBox="1"/>
          <p:nvPr/>
        </p:nvSpPr>
        <p:spPr>
          <a:xfrm>
            <a:off x="2720313" y="4012352"/>
            <a:ext cx="25200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w-IL" sz="12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שם מדריך/כה מוביל/ה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ערין חמאיסי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w-IL" sz="12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טלפון נייד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054-5480360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w-IL" sz="12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כתובת דוא"ל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u="sng">
                <a:solidFill>
                  <a:schemeClr val="hlink"/>
                </a:solidFill>
                <a:hlinkClick r:id="rId6"/>
              </a:rPr>
              <a:t>arin_kha@yahoo.com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/>
          </a:p>
        </p:txBody>
      </p:sp>
      <p:cxnSp>
        <p:nvCxnSpPr>
          <p:cNvPr id="651" name="Google Shape;651;p24"/>
          <p:cNvCxnSpPr/>
          <p:nvPr/>
        </p:nvCxnSpPr>
        <p:spPr>
          <a:xfrm>
            <a:off x="5591116" y="4012352"/>
            <a:ext cx="0" cy="1807622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2" name="Google Shape;65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000000">
            <a:off x="19257" y="-78129"/>
            <a:ext cx="3310047" cy="306869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24"/>
          <p:cNvSpPr/>
          <p:nvPr/>
        </p:nvSpPr>
        <p:spPr>
          <a:xfrm>
            <a:off x="2002799" y="483591"/>
            <a:ext cx="157152" cy="157152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4" name="Google Shape;654;p24"/>
          <p:cNvCxnSpPr/>
          <p:nvPr/>
        </p:nvCxnSpPr>
        <p:spPr>
          <a:xfrm flipH="1">
            <a:off x="1371051" y="220150"/>
            <a:ext cx="303229" cy="221178"/>
          </a:xfrm>
          <a:prstGeom prst="straightConnector1">
            <a:avLst/>
          </a:prstGeom>
          <a:noFill/>
          <a:ln w="22225" cap="rnd" cmpd="sng">
            <a:solidFill>
              <a:schemeClr val="accent3">
                <a:alpha val="3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5" name="Google Shape;655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72491" y="1475044"/>
            <a:ext cx="3264386" cy="1916854"/>
          </a:xfrm>
          <a:prstGeom prst="rect">
            <a:avLst/>
          </a:prstGeom>
          <a:noFill/>
          <a:ln>
            <a:noFill/>
          </a:ln>
          <a:effectLst>
            <a:outerShdw blurRad="152400" sx="102000" sy="102000" algn="ctr" rotWithShape="0">
              <a:srgbClr val="9B9B9B">
                <a:alpha val="15294"/>
              </a:srgbClr>
            </a:outerShdw>
          </a:effectLst>
        </p:spPr>
      </p:pic>
      <p:pic>
        <p:nvPicPr>
          <p:cNvPr id="656" name="Google Shape;656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159" y="4146820"/>
            <a:ext cx="2057400" cy="2057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3"/>
          <p:cNvSpPr/>
          <p:nvPr/>
        </p:nvSpPr>
        <p:spPr>
          <a:xfrm rot="-2043788">
            <a:off x="1329540" y="700857"/>
            <a:ext cx="2787095" cy="2787096"/>
          </a:xfrm>
          <a:custGeom>
            <a:avLst/>
            <a:gdLst/>
            <a:ahLst/>
            <a:cxnLst/>
            <a:rect l="l" t="t" r="r" b="b"/>
            <a:pathLst>
              <a:path w="2787095" h="2787096" extrusionOk="0">
                <a:moveTo>
                  <a:pt x="1393548" y="634562"/>
                </a:moveTo>
                <a:cubicBezTo>
                  <a:pt x="1812081" y="634562"/>
                  <a:pt x="2152354" y="975015"/>
                  <a:pt x="2152354" y="1393368"/>
                </a:cubicBezTo>
                <a:cubicBezTo>
                  <a:pt x="2152354" y="1811721"/>
                  <a:pt x="1811901" y="2152174"/>
                  <a:pt x="1393548" y="2152174"/>
                </a:cubicBezTo>
                <a:cubicBezTo>
                  <a:pt x="975195" y="2152174"/>
                  <a:pt x="634742" y="1811721"/>
                  <a:pt x="634742" y="1393368"/>
                </a:cubicBezTo>
                <a:cubicBezTo>
                  <a:pt x="634742" y="975015"/>
                  <a:pt x="975195" y="634562"/>
                  <a:pt x="1393548" y="634562"/>
                </a:cubicBezTo>
                <a:moveTo>
                  <a:pt x="1393548" y="0"/>
                </a:moveTo>
                <a:cubicBezTo>
                  <a:pt x="623923" y="0"/>
                  <a:pt x="0" y="623923"/>
                  <a:pt x="0" y="1393548"/>
                </a:cubicBezTo>
                <a:cubicBezTo>
                  <a:pt x="0" y="2163174"/>
                  <a:pt x="623923" y="2787096"/>
                  <a:pt x="1393548" y="2787096"/>
                </a:cubicBezTo>
                <a:cubicBezTo>
                  <a:pt x="2163173" y="2787096"/>
                  <a:pt x="2787096" y="2163174"/>
                  <a:pt x="2787096" y="1393548"/>
                </a:cubicBezTo>
                <a:cubicBezTo>
                  <a:pt x="2787096" y="623923"/>
                  <a:pt x="2163173" y="0"/>
                  <a:pt x="1393548" y="0"/>
                </a:cubicBezTo>
                <a:lnTo>
                  <a:pt x="1393548" y="0"/>
                </a:lnTo>
                <a:close/>
              </a:path>
            </a:pathLst>
          </a:custGeom>
          <a:gradFill>
            <a:gsLst>
              <a:gs pos="0">
                <a:srgbClr val="1A5E85"/>
              </a:gs>
              <a:gs pos="50000">
                <a:srgbClr val="7C8871"/>
              </a:gs>
              <a:gs pos="73000">
                <a:schemeClr val="accent5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3" descr="A tablet next to a stack of book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128" y="813427"/>
            <a:ext cx="7464608" cy="60867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/>
          <p:nvPr/>
        </p:nvSpPr>
        <p:spPr>
          <a:xfrm>
            <a:off x="6049831" y="1046392"/>
            <a:ext cx="5581650" cy="5484807"/>
          </a:xfrm>
          <a:prstGeom prst="roundRect">
            <a:avLst>
              <a:gd name="adj" fmla="val 2333"/>
            </a:avLst>
          </a:prstGeom>
          <a:solidFill>
            <a:schemeClr val="lt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3"/>
          <p:cNvSpPr txBox="1"/>
          <p:nvPr/>
        </p:nvSpPr>
        <p:spPr>
          <a:xfrm>
            <a:off x="8883508" y="371060"/>
            <a:ext cx="25763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מטרות התוכנית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"/>
          <p:cNvSpPr/>
          <p:nvPr/>
        </p:nvSpPr>
        <p:spPr>
          <a:xfrm rot="1800000" flipH="1">
            <a:off x="11060592" y="1846242"/>
            <a:ext cx="226986" cy="205160"/>
          </a:xfrm>
          <a:custGeom>
            <a:avLst/>
            <a:gdLst/>
            <a:ahLst/>
            <a:cxnLst/>
            <a:rect l="l" t="t" r="r" b="b"/>
            <a:pathLst>
              <a:path w="1271" h="1140" extrusionOk="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algn="ctr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"/>
          <p:cNvSpPr/>
          <p:nvPr/>
        </p:nvSpPr>
        <p:spPr>
          <a:xfrm rot="1800000" flipH="1">
            <a:off x="11060592" y="2701285"/>
            <a:ext cx="226986" cy="205160"/>
          </a:xfrm>
          <a:custGeom>
            <a:avLst/>
            <a:gdLst/>
            <a:ahLst/>
            <a:cxnLst/>
            <a:rect l="l" t="t" r="r" b="b"/>
            <a:pathLst>
              <a:path w="1271" h="1140" extrusionOk="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algn="ctr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 txBox="1"/>
          <p:nvPr/>
        </p:nvSpPr>
        <p:spPr>
          <a:xfrm>
            <a:off x="6816110" y="1786452"/>
            <a:ext cx="4167233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להנגיש את ההשכלה הגבוהה לכל תלמיד ותלמידה.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לטפח שוויון הזדמנויות וצמצום פערים.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להקנות מיומנויות למידה והיכרות עם עולם האקדמיה.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לעודד מצוינות, סקרנות ותחושת מסוגלות.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לטפח ולעודד תלמידים כלומדים עצמאיים.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"/>
          <p:cNvSpPr/>
          <p:nvPr/>
        </p:nvSpPr>
        <p:spPr>
          <a:xfrm rot="1800000" flipH="1">
            <a:off x="11060592" y="4138662"/>
            <a:ext cx="226986" cy="205160"/>
          </a:xfrm>
          <a:custGeom>
            <a:avLst/>
            <a:gdLst/>
            <a:ahLst/>
            <a:cxnLst/>
            <a:rect l="l" t="t" r="r" b="b"/>
            <a:pathLst>
              <a:path w="1271" h="1140" extrusionOk="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algn="ctr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1312442" y="1212567"/>
            <a:ext cx="116102" cy="116102"/>
          </a:xfrm>
          <a:prstGeom prst="ellipse">
            <a:avLst/>
          </a:prstGeom>
          <a:solidFill>
            <a:srgbClr val="D4B0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" name="Google Shape;91;p3"/>
          <p:cNvCxnSpPr/>
          <p:nvPr/>
        </p:nvCxnSpPr>
        <p:spPr>
          <a:xfrm flipH="1">
            <a:off x="171936" y="-4298233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" name="Google Shape;92;p3"/>
          <p:cNvSpPr/>
          <p:nvPr/>
        </p:nvSpPr>
        <p:spPr>
          <a:xfrm>
            <a:off x="1485195" y="1133732"/>
            <a:ext cx="51712" cy="517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3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t="65785" r="68103"/>
          <a:stretch/>
        </p:blipFill>
        <p:spPr>
          <a:xfrm rot="5400000">
            <a:off x="-183728" y="183728"/>
            <a:ext cx="2882056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"/>
          <p:cNvSpPr/>
          <p:nvPr/>
        </p:nvSpPr>
        <p:spPr>
          <a:xfrm rot="1800000" flipH="1">
            <a:off x="11060592" y="4710946"/>
            <a:ext cx="226986" cy="205160"/>
          </a:xfrm>
          <a:custGeom>
            <a:avLst/>
            <a:gdLst/>
            <a:ahLst/>
            <a:cxnLst/>
            <a:rect l="l" t="t" r="r" b="b"/>
            <a:pathLst>
              <a:path w="1271" h="1140" extrusionOk="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algn="ctr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"/>
          <p:cNvSpPr/>
          <p:nvPr/>
        </p:nvSpPr>
        <p:spPr>
          <a:xfrm rot="1800000" flipH="1">
            <a:off x="11060592" y="3289316"/>
            <a:ext cx="226986" cy="205160"/>
          </a:xfrm>
          <a:custGeom>
            <a:avLst/>
            <a:gdLst/>
            <a:ahLst/>
            <a:cxnLst/>
            <a:rect l="l" t="t" r="r" b="b"/>
            <a:pathLst>
              <a:path w="1271" h="1140" extrusionOk="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algn="ctr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60" y="4146820"/>
            <a:ext cx="2057400" cy="2057400"/>
          </a:xfrm>
          <a:prstGeom prst="ellipse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4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6989" t="65785" r="68103"/>
          <a:stretch/>
        </p:blipFill>
        <p:spPr>
          <a:xfrm rot="5400000">
            <a:off x="5244025" y="-132002"/>
            <a:ext cx="2250597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/>
          <p:nvPr/>
        </p:nvSpPr>
        <p:spPr>
          <a:xfrm>
            <a:off x="718760" y="1046392"/>
            <a:ext cx="10754481" cy="5021109"/>
          </a:xfrm>
          <a:prstGeom prst="roundRect">
            <a:avLst>
              <a:gd name="adj" fmla="val 2333"/>
            </a:avLst>
          </a:prstGeom>
          <a:solidFill>
            <a:schemeClr val="lt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8383371" y="371060"/>
            <a:ext cx="30764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מה מקבל התלמיד?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" name="Google Shape;110;p4"/>
          <p:cNvGrpSpPr/>
          <p:nvPr/>
        </p:nvGrpSpPr>
        <p:grpSpPr>
          <a:xfrm>
            <a:off x="951362" y="3724916"/>
            <a:ext cx="3060000" cy="2131831"/>
            <a:chOff x="951362" y="3724916"/>
            <a:chExt cx="3060000" cy="2131831"/>
          </a:xfrm>
        </p:grpSpPr>
        <p:grpSp>
          <p:nvGrpSpPr>
            <p:cNvPr id="111" name="Google Shape;111;p4"/>
            <p:cNvGrpSpPr/>
            <p:nvPr/>
          </p:nvGrpSpPr>
          <p:grpSpPr>
            <a:xfrm>
              <a:off x="3440389" y="3724916"/>
              <a:ext cx="454646" cy="486000"/>
              <a:chOff x="5543284" y="4257740"/>
              <a:chExt cx="559011" cy="597563"/>
            </a:xfrm>
          </p:grpSpPr>
          <p:sp>
            <p:nvSpPr>
              <p:cNvPr id="112" name="Google Shape;112;p4"/>
              <p:cNvSpPr/>
              <p:nvPr/>
            </p:nvSpPr>
            <p:spPr>
              <a:xfrm>
                <a:off x="5639665" y="4797475"/>
                <a:ext cx="366249" cy="57828"/>
              </a:xfrm>
              <a:custGeom>
                <a:avLst/>
                <a:gdLst/>
                <a:ahLst/>
                <a:cxnLst/>
                <a:rect l="l" t="t" r="r" b="b"/>
                <a:pathLst>
                  <a:path w="366249" h="57828" extrusionOk="0">
                    <a:moveTo>
                      <a:pt x="240953" y="0"/>
                    </a:moveTo>
                    <a:lnTo>
                      <a:pt x="327697" y="0"/>
                    </a:lnTo>
                    <a:cubicBezTo>
                      <a:pt x="348997" y="0"/>
                      <a:pt x="366249" y="17252"/>
                      <a:pt x="366249" y="38553"/>
                    </a:cubicBezTo>
                    <a:lnTo>
                      <a:pt x="366249" y="57829"/>
                    </a:lnTo>
                    <a:lnTo>
                      <a:pt x="0" y="57829"/>
                    </a:lnTo>
                    <a:lnTo>
                      <a:pt x="0" y="38553"/>
                    </a:lnTo>
                    <a:cubicBezTo>
                      <a:pt x="0" y="17252"/>
                      <a:pt x="17252" y="0"/>
                      <a:pt x="38553" y="0"/>
                    </a:cubicBezTo>
                    <a:lnTo>
                      <a:pt x="125296" y="0"/>
                    </a:lnTo>
                  </a:path>
                </a:pathLst>
              </a:custGeom>
              <a:noFill/>
              <a:ln w="19050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5649304" y="4257740"/>
                <a:ext cx="346972" cy="404801"/>
              </a:xfrm>
              <a:custGeom>
                <a:avLst/>
                <a:gdLst/>
                <a:ahLst/>
                <a:cxnLst/>
                <a:rect l="l" t="t" r="r" b="b"/>
                <a:pathLst>
                  <a:path w="346972" h="404801" extrusionOk="0">
                    <a:moveTo>
                      <a:pt x="327697" y="250591"/>
                    </a:moveTo>
                    <a:cubicBezTo>
                      <a:pt x="318058" y="337334"/>
                      <a:pt x="258663" y="404801"/>
                      <a:pt x="173486" y="404801"/>
                    </a:cubicBezTo>
                    <a:cubicBezTo>
                      <a:pt x="88309" y="404801"/>
                      <a:pt x="28914" y="337334"/>
                      <a:pt x="19276" y="250591"/>
                    </a:cubicBezTo>
                    <a:lnTo>
                      <a:pt x="0" y="0"/>
                    </a:lnTo>
                    <a:lnTo>
                      <a:pt x="346973" y="0"/>
                    </a:lnTo>
                    <a:lnTo>
                      <a:pt x="327697" y="250591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4" name="Google Shape;114;p4"/>
              <p:cNvGrpSpPr/>
              <p:nvPr/>
            </p:nvGrpSpPr>
            <p:grpSpPr>
              <a:xfrm>
                <a:off x="5668026" y="4654566"/>
                <a:ext cx="308974" cy="144282"/>
                <a:chOff x="5668026" y="4654566"/>
                <a:chExt cx="308974" cy="144282"/>
              </a:xfrm>
            </p:grpSpPr>
            <p:sp>
              <p:nvSpPr>
                <p:cNvPr id="115" name="Google Shape;115;p4"/>
                <p:cNvSpPr/>
                <p:nvPr/>
              </p:nvSpPr>
              <p:spPr>
                <a:xfrm>
                  <a:off x="5668026" y="4654566"/>
                  <a:ext cx="106573" cy="144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3" h="144282" extrusionOk="0">
                      <a:moveTo>
                        <a:pt x="106574" y="0"/>
                      </a:moveTo>
                      <a:lnTo>
                        <a:pt x="106574" y="57588"/>
                      </a:lnTo>
                      <a:cubicBezTo>
                        <a:pt x="106574" y="85731"/>
                        <a:pt x="89105" y="110911"/>
                        <a:pt x="62768" y="120766"/>
                      </a:cubicBezTo>
                      <a:lnTo>
                        <a:pt x="0" y="144283"/>
                      </a:lnTo>
                    </a:path>
                  </a:pathLst>
                </a:custGeom>
                <a:noFill/>
                <a:ln w="19050" cap="rnd" cmpd="sng">
                  <a:solidFill>
                    <a:srgbClr val="D4B02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16;p4"/>
                <p:cNvSpPr/>
                <p:nvPr/>
              </p:nvSpPr>
              <p:spPr>
                <a:xfrm>
                  <a:off x="5870981" y="4654566"/>
                  <a:ext cx="106019" cy="144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19" h="144138" extrusionOk="0">
                      <a:moveTo>
                        <a:pt x="0" y="0"/>
                      </a:moveTo>
                      <a:lnTo>
                        <a:pt x="0" y="57612"/>
                      </a:lnTo>
                      <a:cubicBezTo>
                        <a:pt x="0" y="85731"/>
                        <a:pt x="17445" y="110911"/>
                        <a:pt x="43781" y="120790"/>
                      </a:cubicBezTo>
                      <a:lnTo>
                        <a:pt x="106019" y="144138"/>
                      </a:lnTo>
                    </a:path>
                  </a:pathLst>
                </a:custGeom>
                <a:noFill/>
                <a:ln w="19050" cap="rnd" cmpd="sng">
                  <a:solidFill>
                    <a:srgbClr val="D4B02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7" name="Google Shape;117;p4"/>
              <p:cNvGrpSpPr/>
              <p:nvPr/>
            </p:nvGrpSpPr>
            <p:grpSpPr>
              <a:xfrm>
                <a:off x="5543284" y="4363759"/>
                <a:ext cx="559011" cy="164137"/>
                <a:chOff x="5543284" y="4363759"/>
                <a:chExt cx="559011" cy="164137"/>
              </a:xfrm>
            </p:grpSpPr>
            <p:sp>
              <p:nvSpPr>
                <p:cNvPr id="118" name="Google Shape;118;p4"/>
                <p:cNvSpPr/>
                <p:nvPr/>
              </p:nvSpPr>
              <p:spPr>
                <a:xfrm>
                  <a:off x="5973916" y="4363759"/>
                  <a:ext cx="128379" cy="16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379" h="164137" extrusionOk="0">
                      <a:moveTo>
                        <a:pt x="70551" y="0"/>
                      </a:moveTo>
                      <a:lnTo>
                        <a:pt x="128380" y="0"/>
                      </a:lnTo>
                      <a:cubicBezTo>
                        <a:pt x="128380" y="0"/>
                        <a:pt x="125296" y="164137"/>
                        <a:pt x="0" y="164137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D4B02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19;p4"/>
                <p:cNvSpPr/>
                <p:nvPr/>
              </p:nvSpPr>
              <p:spPr>
                <a:xfrm>
                  <a:off x="5543284" y="4363759"/>
                  <a:ext cx="128331" cy="163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331" h="163896" extrusionOk="0">
                      <a:moveTo>
                        <a:pt x="57829" y="0"/>
                      </a:moveTo>
                      <a:lnTo>
                        <a:pt x="0" y="0"/>
                      </a:lnTo>
                      <a:cubicBezTo>
                        <a:pt x="0" y="0"/>
                        <a:pt x="3036" y="163896"/>
                        <a:pt x="128332" y="163896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D4B02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0" name="Google Shape;120;p4"/>
              <p:cNvSpPr/>
              <p:nvPr/>
            </p:nvSpPr>
            <p:spPr>
              <a:xfrm>
                <a:off x="5736921" y="4363784"/>
                <a:ext cx="171749" cy="164876"/>
              </a:xfrm>
              <a:custGeom>
                <a:avLst/>
                <a:gdLst/>
                <a:ahLst/>
                <a:cxnLst/>
                <a:rect l="l" t="t" r="r" b="b"/>
                <a:pathLst>
                  <a:path w="171749" h="164876" extrusionOk="0">
                    <a:moveTo>
                      <a:pt x="85869" y="139078"/>
                    </a:moveTo>
                    <a:lnTo>
                      <a:pt x="133506" y="164282"/>
                    </a:lnTo>
                    <a:cubicBezTo>
                      <a:pt x="137192" y="166234"/>
                      <a:pt x="141505" y="163077"/>
                      <a:pt x="140807" y="158957"/>
                    </a:cubicBezTo>
                    <a:lnTo>
                      <a:pt x="131699" y="105586"/>
                    </a:lnTo>
                    <a:lnTo>
                      <a:pt x="170227" y="67780"/>
                    </a:lnTo>
                    <a:cubicBezTo>
                      <a:pt x="173215" y="64865"/>
                      <a:pt x="171552" y="59756"/>
                      <a:pt x="167432" y="59154"/>
                    </a:cubicBezTo>
                    <a:lnTo>
                      <a:pt x="114181" y="51371"/>
                    </a:lnTo>
                    <a:lnTo>
                      <a:pt x="90375" y="2819"/>
                    </a:lnTo>
                    <a:cubicBezTo>
                      <a:pt x="88520" y="-940"/>
                      <a:pt x="83195" y="-940"/>
                      <a:pt x="81363" y="2819"/>
                    </a:cubicBezTo>
                    <a:lnTo>
                      <a:pt x="57557" y="51371"/>
                    </a:lnTo>
                    <a:lnTo>
                      <a:pt x="4307" y="59154"/>
                    </a:lnTo>
                    <a:cubicBezTo>
                      <a:pt x="186" y="59756"/>
                      <a:pt x="-1452" y="64865"/>
                      <a:pt x="1512" y="67780"/>
                    </a:cubicBezTo>
                    <a:lnTo>
                      <a:pt x="40040" y="105586"/>
                    </a:lnTo>
                    <a:lnTo>
                      <a:pt x="30932" y="158957"/>
                    </a:lnTo>
                    <a:cubicBezTo>
                      <a:pt x="30233" y="163101"/>
                      <a:pt x="34546" y="166234"/>
                      <a:pt x="38233" y="164282"/>
                    </a:cubicBezTo>
                    <a:lnTo>
                      <a:pt x="85869" y="139078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" name="Google Shape;121;p4"/>
            <p:cNvSpPr txBox="1"/>
            <p:nvPr/>
          </p:nvSpPr>
          <p:spPr>
            <a:xfrm>
              <a:off x="951362" y="4333253"/>
              <a:ext cx="3060000" cy="15234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w-IL" sz="2000" b="1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חיזוק תחושת המסוגלות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w-IL" sz="16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גם תלמידים שאינם מצטיינים מגלים הצלחה ותחושת ערך בלמידה.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4"/>
          <p:cNvSpPr/>
          <p:nvPr/>
        </p:nvSpPr>
        <p:spPr>
          <a:xfrm>
            <a:off x="11771618" y="5853493"/>
            <a:ext cx="157152" cy="157152"/>
          </a:xfrm>
          <a:prstGeom prst="ellipse">
            <a:avLst/>
          </a:prstGeom>
          <a:solidFill>
            <a:schemeClr val="accent1">
              <a:alpha val="3333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/>
          <p:nvPr/>
        </p:nvCxnSpPr>
        <p:spPr>
          <a:xfrm flipH="1">
            <a:off x="11340915" y="6221897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2">
                <a:alpha val="1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4" name="Google Shape;124;p4"/>
          <p:cNvGrpSpPr/>
          <p:nvPr/>
        </p:nvGrpSpPr>
        <p:grpSpPr>
          <a:xfrm>
            <a:off x="7834934" y="1679361"/>
            <a:ext cx="3060000" cy="1847917"/>
            <a:chOff x="7834934" y="1679361"/>
            <a:chExt cx="3060000" cy="1847917"/>
          </a:xfrm>
        </p:grpSpPr>
        <p:sp>
          <p:nvSpPr>
            <p:cNvPr id="125" name="Google Shape;125;p4"/>
            <p:cNvSpPr txBox="1"/>
            <p:nvPr/>
          </p:nvSpPr>
          <p:spPr>
            <a:xfrm>
              <a:off x="7834934" y="2311561"/>
              <a:ext cx="3060000" cy="12157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w-IL" sz="2000" b="1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שער לעולם האקדמיה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w-IL" sz="16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התנסות של ממש – מפגש עם מרצים, למידה בקצב אחר  ובאווירה שונה.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" name="Google Shape;126;p4"/>
            <p:cNvGrpSpPr/>
            <p:nvPr/>
          </p:nvGrpSpPr>
          <p:grpSpPr>
            <a:xfrm>
              <a:off x="10285790" y="1679361"/>
              <a:ext cx="468001" cy="468001"/>
              <a:chOff x="2235587" y="4257740"/>
              <a:chExt cx="597565" cy="597565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2235587" y="4700527"/>
                <a:ext cx="279506" cy="154778"/>
              </a:xfrm>
              <a:custGeom>
                <a:avLst/>
                <a:gdLst/>
                <a:ahLst/>
                <a:cxnLst/>
                <a:rect l="l" t="t" r="r" b="b"/>
                <a:pathLst>
                  <a:path w="279506" h="154778" extrusionOk="0">
                    <a:moveTo>
                      <a:pt x="116911" y="104467"/>
                    </a:moveTo>
                    <a:cubicBezTo>
                      <a:pt x="135801" y="96275"/>
                      <a:pt x="141681" y="71023"/>
                      <a:pt x="136380" y="48855"/>
                    </a:cubicBezTo>
                    <a:cubicBezTo>
                      <a:pt x="131657" y="29482"/>
                      <a:pt x="103417" y="-2709"/>
                      <a:pt x="62455" y="182"/>
                    </a:cubicBezTo>
                    <a:cubicBezTo>
                      <a:pt x="61202" y="279"/>
                      <a:pt x="59949" y="375"/>
                      <a:pt x="58600" y="568"/>
                    </a:cubicBezTo>
                    <a:cubicBezTo>
                      <a:pt x="56961" y="761"/>
                      <a:pt x="55227" y="953"/>
                      <a:pt x="53492" y="1339"/>
                    </a:cubicBezTo>
                    <a:cubicBezTo>
                      <a:pt x="21975" y="7314"/>
                      <a:pt x="0" y="29482"/>
                      <a:pt x="0" y="69480"/>
                    </a:cubicBezTo>
                    <a:cubicBezTo>
                      <a:pt x="0" y="154778"/>
                      <a:pt x="109586" y="154778"/>
                      <a:pt x="109586" y="154778"/>
                    </a:cubicBezTo>
                    <a:lnTo>
                      <a:pt x="139464" y="154778"/>
                    </a:lnTo>
                    <a:cubicBezTo>
                      <a:pt x="139464" y="154778"/>
                      <a:pt x="209822" y="116225"/>
                      <a:pt x="279506" y="96949"/>
                    </a:cubicBezTo>
                  </a:path>
                </a:pathLst>
              </a:custGeom>
              <a:noFill/>
              <a:ln w="15875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2286826" y="4749558"/>
                <a:ext cx="65092" cy="58978"/>
              </a:xfrm>
              <a:custGeom>
                <a:avLst/>
                <a:gdLst/>
                <a:ahLst/>
                <a:cxnLst/>
                <a:rect l="l" t="t" r="r" b="b"/>
                <a:pathLst>
                  <a:path w="65092" h="58978" extrusionOk="0">
                    <a:moveTo>
                      <a:pt x="26348" y="884"/>
                    </a:moveTo>
                    <a:cubicBezTo>
                      <a:pt x="20854" y="-2008"/>
                      <a:pt x="1963" y="1751"/>
                      <a:pt x="132" y="18811"/>
                    </a:cubicBezTo>
                    <a:cubicBezTo>
                      <a:pt x="-1217" y="31437"/>
                      <a:pt x="7071" y="66423"/>
                      <a:pt x="58346" y="57556"/>
                    </a:cubicBezTo>
                    <a:cubicBezTo>
                      <a:pt x="60756" y="57170"/>
                      <a:pt x="62973" y="56496"/>
                      <a:pt x="65093" y="55628"/>
                    </a:cubicBezTo>
                  </a:path>
                </a:pathLst>
              </a:custGeom>
              <a:noFill/>
              <a:ln w="15875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2294187" y="4681818"/>
                <a:ext cx="190353" cy="19276"/>
              </a:xfrm>
              <a:custGeom>
                <a:avLst/>
                <a:gdLst/>
                <a:ahLst/>
                <a:cxnLst/>
                <a:rect l="l" t="t" r="r" b="b"/>
                <a:pathLst>
                  <a:path w="190353" h="19276" extrusionOk="0">
                    <a:moveTo>
                      <a:pt x="190353" y="0"/>
                    </a:moveTo>
                    <a:lnTo>
                      <a:pt x="3855" y="18891"/>
                    </a:lnTo>
                    <a:lnTo>
                      <a:pt x="0" y="19276"/>
                    </a:lnTo>
                  </a:path>
                </a:pathLst>
              </a:custGeom>
              <a:noFill/>
              <a:ln w="15875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663810" y="4595457"/>
                <a:ext cx="169342" cy="115275"/>
              </a:xfrm>
              <a:custGeom>
                <a:avLst/>
                <a:gdLst/>
                <a:ahLst/>
                <a:cxnLst/>
                <a:rect l="l" t="t" r="r" b="b"/>
                <a:pathLst>
                  <a:path w="169342" h="115275" extrusionOk="0">
                    <a:moveTo>
                      <a:pt x="0" y="38171"/>
                    </a:moveTo>
                    <a:lnTo>
                      <a:pt x="72479" y="7714"/>
                    </a:lnTo>
                    <a:cubicBezTo>
                      <a:pt x="89442" y="582"/>
                      <a:pt x="108140" y="-1924"/>
                      <a:pt x="126260" y="1546"/>
                    </a:cubicBezTo>
                    <a:cubicBezTo>
                      <a:pt x="138693" y="3955"/>
                      <a:pt x="151415" y="9160"/>
                      <a:pt x="159415" y="19762"/>
                    </a:cubicBezTo>
                    <a:cubicBezTo>
                      <a:pt x="167415" y="30460"/>
                      <a:pt x="169342" y="38171"/>
                      <a:pt x="169342" y="67085"/>
                    </a:cubicBezTo>
                    <a:cubicBezTo>
                      <a:pt x="169342" y="96000"/>
                      <a:pt x="139271" y="112866"/>
                      <a:pt x="109586" y="115276"/>
                    </a:cubicBezTo>
                    <a:lnTo>
                      <a:pt x="39902" y="115276"/>
                    </a:lnTo>
                  </a:path>
                </a:pathLst>
              </a:custGeom>
              <a:noFill/>
              <a:ln w="15875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2351919" y="4749285"/>
                <a:ext cx="142644" cy="55901"/>
              </a:xfrm>
              <a:custGeom>
                <a:avLst/>
                <a:gdLst/>
                <a:ahLst/>
                <a:cxnLst/>
                <a:rect l="l" t="t" r="r" b="b"/>
                <a:pathLst>
                  <a:path w="142644" h="55901" extrusionOk="0">
                    <a:moveTo>
                      <a:pt x="142645" y="0"/>
                    </a:moveTo>
                    <a:lnTo>
                      <a:pt x="578" y="55708"/>
                    </a:lnTo>
                    <a:lnTo>
                      <a:pt x="0" y="55901"/>
                    </a:lnTo>
                  </a:path>
                </a:pathLst>
              </a:custGeom>
              <a:noFill/>
              <a:ln w="15875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688580" y="4730009"/>
                <a:ext cx="144572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144572" h="38552" extrusionOk="0">
                    <a:moveTo>
                      <a:pt x="134645" y="0"/>
                    </a:moveTo>
                    <a:lnTo>
                      <a:pt x="144572" y="26505"/>
                    </a:lnTo>
                    <a:cubicBezTo>
                      <a:pt x="144572" y="26505"/>
                      <a:pt x="59756" y="19276"/>
                      <a:pt x="0" y="38553"/>
                    </a:cubicBezTo>
                  </a:path>
                </a:pathLst>
              </a:custGeom>
              <a:noFill/>
              <a:ln w="15875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544008" y="4759309"/>
                <a:ext cx="96381" cy="95995"/>
              </a:xfrm>
              <a:custGeom>
                <a:avLst/>
                <a:gdLst/>
                <a:ahLst/>
                <a:cxnLst/>
                <a:rect l="l" t="t" r="r" b="b"/>
                <a:pathLst>
                  <a:path w="96381" h="95995" extrusionOk="0">
                    <a:moveTo>
                      <a:pt x="77202" y="96"/>
                    </a:moveTo>
                    <a:lnTo>
                      <a:pt x="96381" y="95996"/>
                    </a:lnTo>
                    <a:lnTo>
                      <a:pt x="48191" y="76720"/>
                    </a:lnTo>
                    <a:lnTo>
                      <a:pt x="0" y="95996"/>
                    </a:lnTo>
                    <a:lnTo>
                      <a:pt x="23421" y="96"/>
                    </a:lnTo>
                    <a:lnTo>
                      <a:pt x="23421" y="0"/>
                    </a:lnTo>
                  </a:path>
                </a:pathLst>
              </a:custGeom>
              <a:noFill/>
              <a:ln w="15875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530201" y="4646615"/>
                <a:ext cx="128331" cy="128235"/>
              </a:xfrm>
              <a:custGeom>
                <a:avLst/>
                <a:gdLst/>
                <a:ahLst/>
                <a:cxnLst/>
                <a:rect l="l" t="t" r="r" b="b"/>
                <a:pathLst>
                  <a:path w="128331" h="128235" extrusionOk="0">
                    <a:moveTo>
                      <a:pt x="91008" y="112790"/>
                    </a:moveTo>
                    <a:cubicBezTo>
                      <a:pt x="92647" y="112501"/>
                      <a:pt x="94382" y="112308"/>
                      <a:pt x="96116" y="112308"/>
                    </a:cubicBezTo>
                    <a:lnTo>
                      <a:pt x="102767" y="112308"/>
                    </a:lnTo>
                    <a:cubicBezTo>
                      <a:pt x="108068" y="112308"/>
                      <a:pt x="112405" y="107971"/>
                      <a:pt x="112405" y="102670"/>
                    </a:cubicBezTo>
                    <a:lnTo>
                      <a:pt x="112405" y="96020"/>
                    </a:lnTo>
                    <a:cubicBezTo>
                      <a:pt x="112405" y="88406"/>
                      <a:pt x="115393" y="81081"/>
                      <a:pt x="120886" y="75587"/>
                    </a:cubicBezTo>
                    <a:lnTo>
                      <a:pt x="125513" y="70961"/>
                    </a:lnTo>
                    <a:cubicBezTo>
                      <a:pt x="129272" y="67202"/>
                      <a:pt x="129272" y="61034"/>
                      <a:pt x="125513" y="57275"/>
                    </a:cubicBezTo>
                    <a:lnTo>
                      <a:pt x="120886" y="52648"/>
                    </a:lnTo>
                    <a:cubicBezTo>
                      <a:pt x="115393" y="47251"/>
                      <a:pt x="112405" y="39830"/>
                      <a:pt x="112405" y="32215"/>
                    </a:cubicBezTo>
                    <a:lnTo>
                      <a:pt x="112405" y="25565"/>
                    </a:lnTo>
                    <a:cubicBezTo>
                      <a:pt x="112405" y="20264"/>
                      <a:pt x="108068" y="15927"/>
                      <a:pt x="102767" y="15927"/>
                    </a:cubicBezTo>
                    <a:lnTo>
                      <a:pt x="96116" y="15927"/>
                    </a:lnTo>
                    <a:cubicBezTo>
                      <a:pt x="88406" y="15927"/>
                      <a:pt x="81081" y="12843"/>
                      <a:pt x="75683" y="7445"/>
                    </a:cubicBezTo>
                    <a:lnTo>
                      <a:pt x="70961" y="2819"/>
                    </a:lnTo>
                    <a:cubicBezTo>
                      <a:pt x="67202" y="-940"/>
                      <a:pt x="61130" y="-940"/>
                      <a:pt x="57371" y="2819"/>
                    </a:cubicBezTo>
                    <a:lnTo>
                      <a:pt x="52648" y="7445"/>
                    </a:lnTo>
                    <a:cubicBezTo>
                      <a:pt x="47251" y="12843"/>
                      <a:pt x="39926" y="15927"/>
                      <a:pt x="32215" y="15927"/>
                    </a:cubicBezTo>
                    <a:lnTo>
                      <a:pt x="25662" y="15927"/>
                    </a:lnTo>
                    <a:cubicBezTo>
                      <a:pt x="20264" y="15927"/>
                      <a:pt x="16023" y="20264"/>
                      <a:pt x="16023" y="25565"/>
                    </a:cubicBezTo>
                    <a:lnTo>
                      <a:pt x="16023" y="32215"/>
                    </a:lnTo>
                    <a:cubicBezTo>
                      <a:pt x="16023" y="39830"/>
                      <a:pt x="12939" y="47251"/>
                      <a:pt x="7542" y="52648"/>
                    </a:cubicBezTo>
                    <a:lnTo>
                      <a:pt x="2819" y="57275"/>
                    </a:lnTo>
                    <a:cubicBezTo>
                      <a:pt x="-940" y="61034"/>
                      <a:pt x="-940" y="67202"/>
                      <a:pt x="2819" y="70961"/>
                    </a:cubicBezTo>
                    <a:lnTo>
                      <a:pt x="7542" y="75587"/>
                    </a:lnTo>
                    <a:cubicBezTo>
                      <a:pt x="12939" y="81081"/>
                      <a:pt x="16023" y="88406"/>
                      <a:pt x="16023" y="96020"/>
                    </a:cubicBezTo>
                    <a:lnTo>
                      <a:pt x="16023" y="102670"/>
                    </a:lnTo>
                    <a:cubicBezTo>
                      <a:pt x="16023" y="107971"/>
                      <a:pt x="20264" y="112308"/>
                      <a:pt x="25662" y="112308"/>
                    </a:cubicBezTo>
                    <a:lnTo>
                      <a:pt x="32215" y="112308"/>
                    </a:lnTo>
                    <a:cubicBezTo>
                      <a:pt x="33950" y="112308"/>
                      <a:pt x="35589" y="112501"/>
                      <a:pt x="37227" y="112790"/>
                    </a:cubicBezTo>
                    <a:cubicBezTo>
                      <a:pt x="43010" y="113754"/>
                      <a:pt x="48408" y="116549"/>
                      <a:pt x="52648" y="120790"/>
                    </a:cubicBezTo>
                    <a:lnTo>
                      <a:pt x="57371" y="125416"/>
                    </a:lnTo>
                    <a:cubicBezTo>
                      <a:pt x="61130" y="129175"/>
                      <a:pt x="67202" y="129175"/>
                      <a:pt x="70961" y="125416"/>
                    </a:cubicBezTo>
                    <a:lnTo>
                      <a:pt x="75683" y="120790"/>
                    </a:lnTo>
                    <a:cubicBezTo>
                      <a:pt x="79828" y="116646"/>
                      <a:pt x="85225" y="113851"/>
                      <a:pt x="91008" y="112790"/>
                    </a:cubicBezTo>
                    <a:close/>
                  </a:path>
                </a:pathLst>
              </a:custGeom>
              <a:noFill/>
              <a:ln w="15875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2303054" y="4344483"/>
                <a:ext cx="231315" cy="134933"/>
              </a:xfrm>
              <a:custGeom>
                <a:avLst/>
                <a:gdLst/>
                <a:ahLst/>
                <a:cxnLst/>
                <a:rect l="l" t="t" r="r" b="b"/>
                <a:pathLst>
                  <a:path w="231315" h="134933" extrusionOk="0">
                    <a:moveTo>
                      <a:pt x="231315" y="0"/>
                    </a:moveTo>
                    <a:lnTo>
                      <a:pt x="27758" y="59371"/>
                    </a:lnTo>
                    <a:cubicBezTo>
                      <a:pt x="24288" y="60431"/>
                      <a:pt x="21011" y="61877"/>
                      <a:pt x="18023" y="63805"/>
                    </a:cubicBezTo>
                    <a:cubicBezTo>
                      <a:pt x="17445" y="64094"/>
                      <a:pt x="16963" y="64383"/>
                      <a:pt x="16385" y="64768"/>
                    </a:cubicBezTo>
                    <a:cubicBezTo>
                      <a:pt x="6361" y="71804"/>
                      <a:pt x="0" y="83466"/>
                      <a:pt x="0" y="96381"/>
                    </a:cubicBezTo>
                    <a:lnTo>
                      <a:pt x="0" y="134934"/>
                    </a:lnTo>
                  </a:path>
                </a:pathLst>
              </a:custGeom>
              <a:noFill/>
              <a:ln w="15875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2274140" y="4479417"/>
                <a:ext cx="57828" cy="57828"/>
              </a:xfrm>
              <a:custGeom>
                <a:avLst/>
                <a:gdLst/>
                <a:ahLst/>
                <a:cxnLst/>
                <a:rect l="l" t="t" r="r" b="b"/>
                <a:pathLst>
                  <a:path w="57828" h="57828" extrusionOk="0">
                    <a:moveTo>
                      <a:pt x="28914" y="0"/>
                    </a:moveTo>
                    <a:cubicBezTo>
                      <a:pt x="44914" y="0"/>
                      <a:pt x="57829" y="12915"/>
                      <a:pt x="57829" y="28914"/>
                    </a:cubicBezTo>
                    <a:cubicBezTo>
                      <a:pt x="57829" y="37107"/>
                      <a:pt x="54455" y="44528"/>
                      <a:pt x="48962" y="49733"/>
                    </a:cubicBezTo>
                    <a:cubicBezTo>
                      <a:pt x="43757" y="54745"/>
                      <a:pt x="36721" y="57829"/>
                      <a:pt x="28914" y="57829"/>
                    </a:cubicBezTo>
                    <a:cubicBezTo>
                      <a:pt x="22071" y="57829"/>
                      <a:pt x="15710" y="55419"/>
                      <a:pt x="10795" y="51468"/>
                    </a:cubicBezTo>
                    <a:cubicBezTo>
                      <a:pt x="4241" y="46167"/>
                      <a:pt x="0" y="38071"/>
                      <a:pt x="0" y="28914"/>
                    </a:cubicBezTo>
                    <a:cubicBezTo>
                      <a:pt x="0" y="12915"/>
                      <a:pt x="12915" y="0"/>
                      <a:pt x="28914" y="0"/>
                    </a:cubicBezTo>
                    <a:close/>
                  </a:path>
                </a:pathLst>
              </a:custGeom>
              <a:noFill/>
              <a:ln w="15875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249194" y="4529150"/>
                <a:ext cx="116508" cy="114115"/>
              </a:xfrm>
              <a:custGeom>
                <a:avLst/>
                <a:gdLst/>
                <a:ahLst/>
                <a:cxnLst/>
                <a:rect l="l" t="t" r="r" b="b"/>
                <a:pathLst>
                  <a:path w="116508" h="114115" extrusionOk="0">
                    <a:moveTo>
                      <a:pt x="35740" y="1735"/>
                    </a:moveTo>
                    <a:lnTo>
                      <a:pt x="561" y="101297"/>
                    </a:lnTo>
                    <a:cubicBezTo>
                      <a:pt x="-1656" y="107562"/>
                      <a:pt x="2971" y="114116"/>
                      <a:pt x="9621" y="114116"/>
                    </a:cubicBezTo>
                    <a:lnTo>
                      <a:pt x="34584" y="114116"/>
                    </a:lnTo>
                    <a:lnTo>
                      <a:pt x="44222" y="94839"/>
                    </a:lnTo>
                    <a:lnTo>
                      <a:pt x="63498" y="114116"/>
                    </a:lnTo>
                    <a:lnTo>
                      <a:pt x="106870" y="114116"/>
                    </a:lnTo>
                    <a:cubicBezTo>
                      <a:pt x="113713" y="114116"/>
                      <a:pt x="118436" y="107080"/>
                      <a:pt x="115737" y="100815"/>
                    </a:cubicBezTo>
                    <a:lnTo>
                      <a:pt x="73907" y="0"/>
                    </a:lnTo>
                  </a:path>
                </a:pathLst>
              </a:custGeom>
              <a:noFill/>
              <a:ln w="15875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2235587" y="4257740"/>
                <a:ext cx="597564" cy="212039"/>
              </a:xfrm>
              <a:custGeom>
                <a:avLst/>
                <a:gdLst/>
                <a:ahLst/>
                <a:cxnLst/>
                <a:rect l="l" t="t" r="r" b="b"/>
                <a:pathLst>
                  <a:path w="597564" h="212039" extrusionOk="0">
                    <a:moveTo>
                      <a:pt x="85490" y="150548"/>
                    </a:moveTo>
                    <a:lnTo>
                      <a:pt x="144572" y="167607"/>
                    </a:lnTo>
                    <a:lnTo>
                      <a:pt x="298782" y="212039"/>
                    </a:lnTo>
                    <a:lnTo>
                      <a:pt x="443355" y="168282"/>
                    </a:lnTo>
                    <a:lnTo>
                      <a:pt x="585421" y="125199"/>
                    </a:lnTo>
                    <a:cubicBezTo>
                      <a:pt x="601613" y="118646"/>
                      <a:pt x="601613" y="96381"/>
                      <a:pt x="585421" y="89827"/>
                    </a:cubicBezTo>
                    <a:lnTo>
                      <a:pt x="298782" y="0"/>
                    </a:lnTo>
                    <a:lnTo>
                      <a:pt x="12144" y="86840"/>
                    </a:lnTo>
                    <a:cubicBezTo>
                      <a:pt x="-4048" y="93394"/>
                      <a:pt x="-4048" y="115658"/>
                      <a:pt x="12144" y="122212"/>
                    </a:cubicBezTo>
                    <a:lnTo>
                      <a:pt x="22168" y="125971"/>
                    </a:lnTo>
                  </a:path>
                </a:pathLst>
              </a:custGeom>
              <a:noFill/>
              <a:ln w="15875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2380159" y="4425251"/>
                <a:ext cx="298782" cy="169824"/>
              </a:xfrm>
              <a:custGeom>
                <a:avLst/>
                <a:gdLst/>
                <a:ahLst/>
                <a:cxnLst/>
                <a:rect l="l" t="t" r="r" b="b"/>
                <a:pathLst>
                  <a:path w="298782" h="169824" extrusionOk="0">
                    <a:moveTo>
                      <a:pt x="0" y="0"/>
                    </a:moveTo>
                    <a:lnTo>
                      <a:pt x="0" y="111995"/>
                    </a:lnTo>
                    <a:cubicBezTo>
                      <a:pt x="9638" y="140910"/>
                      <a:pt x="50986" y="169824"/>
                      <a:pt x="146789" y="169824"/>
                    </a:cubicBezTo>
                    <a:cubicBezTo>
                      <a:pt x="242592" y="169824"/>
                      <a:pt x="279506" y="140910"/>
                      <a:pt x="298782" y="111995"/>
                    </a:cubicBezTo>
                    <a:lnTo>
                      <a:pt x="298782" y="771"/>
                    </a:lnTo>
                  </a:path>
                </a:pathLst>
              </a:custGeom>
              <a:noFill/>
              <a:ln w="15875" cap="rnd" cmpd="sng">
                <a:solidFill>
                  <a:srgbClr val="D4B02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0" name="Google Shape;140;p4"/>
          <p:cNvGrpSpPr/>
          <p:nvPr/>
        </p:nvGrpSpPr>
        <p:grpSpPr>
          <a:xfrm>
            <a:off x="4393148" y="1670361"/>
            <a:ext cx="3060000" cy="2164694"/>
            <a:chOff x="4393148" y="1670361"/>
            <a:chExt cx="3060000" cy="2164694"/>
          </a:xfrm>
        </p:grpSpPr>
        <p:sp>
          <p:nvSpPr>
            <p:cNvPr id="141" name="Google Shape;141;p4"/>
            <p:cNvSpPr txBox="1"/>
            <p:nvPr/>
          </p:nvSpPr>
          <p:spPr>
            <a:xfrm>
              <a:off x="4393148" y="2311561"/>
              <a:ext cx="3060000" cy="15234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w-IL" sz="2000" b="1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חווית למידה עצמאית ומיוחדת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w-IL" sz="16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למידה עצמאית על בסיס  תכנים דיגיטליים, בליווי מורה מקצועי.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2" name="Google Shape;142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6897625" y="1670361"/>
              <a:ext cx="486000" cy="48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" name="Google Shape;143;p4"/>
          <p:cNvGrpSpPr/>
          <p:nvPr/>
        </p:nvGrpSpPr>
        <p:grpSpPr>
          <a:xfrm>
            <a:off x="7834934" y="3622375"/>
            <a:ext cx="3060000" cy="1941984"/>
            <a:chOff x="7834934" y="3622375"/>
            <a:chExt cx="3060000" cy="1941984"/>
          </a:xfrm>
        </p:grpSpPr>
        <p:sp>
          <p:nvSpPr>
            <p:cNvPr id="144" name="Google Shape;144;p4"/>
            <p:cNvSpPr txBox="1"/>
            <p:nvPr/>
          </p:nvSpPr>
          <p:spPr>
            <a:xfrm>
              <a:off x="7834934" y="4333253"/>
              <a:ext cx="306000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w-IL" sz="2000" b="1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ללא עלות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w-IL" sz="16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מימון מלא של משרד החינוך.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w-IL" sz="1400" b="0" i="0" u="none" strike="noStrike" cap="none">
                  <a:solidFill>
                    <a:srgbClr val="AEAEAE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*למעט הסעות למפגשי ההכרות והבחינה במוסד האקדמי* </a:t>
              </a:r>
              <a:endParaRPr sz="2400" b="0" i="0" u="none" strike="noStrike" cap="none">
                <a:solidFill>
                  <a:srgbClr val="AEAEAE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  <p:pic>
          <p:nvPicPr>
            <p:cNvPr id="145" name="Google Shape;145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339936" y="3622375"/>
              <a:ext cx="455625" cy="64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6" name="Google Shape;146;p4"/>
          <p:cNvGrpSpPr/>
          <p:nvPr/>
        </p:nvGrpSpPr>
        <p:grpSpPr>
          <a:xfrm>
            <a:off x="4393148" y="3710619"/>
            <a:ext cx="3060000" cy="2146128"/>
            <a:chOff x="4393148" y="3710619"/>
            <a:chExt cx="3060000" cy="2146128"/>
          </a:xfrm>
        </p:grpSpPr>
        <p:sp>
          <p:nvSpPr>
            <p:cNvPr id="147" name="Google Shape;147;p4"/>
            <p:cNvSpPr txBox="1"/>
            <p:nvPr/>
          </p:nvSpPr>
          <p:spPr>
            <a:xfrm>
              <a:off x="4393148" y="4333253"/>
              <a:ext cx="3060000" cy="15234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w-IL" sz="2000" b="1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ציון שמשתלב בבגרות + נקודות בונוס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w-IL" sz="16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ציון הקורס מחליף חלק מבחינת הבגרות ומקנה 10 נקודות בונוס לציון הסופי.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8" name="Google Shape;148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37424" y="3710619"/>
              <a:ext cx="504000" cy="4891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9" name="Google Shape;149;p4" descr="תמונה שמכילה לבוש, אדם, לומד, פני אדם&#10;&#10;תוכן שנוצר על-ידי בינה מלאכותית עשוי להיות שגוי."/>
          <p:cNvPicPr preferRelativeResize="0"/>
          <p:nvPr/>
        </p:nvPicPr>
        <p:blipFill rotWithShape="1">
          <a:blip r:embed="rId9">
            <a:alphaModFix/>
          </a:blip>
          <a:srcRect l="10004" t="8052" r="26011" b="554"/>
          <a:stretch/>
        </p:blipFill>
        <p:spPr>
          <a:xfrm flipH="1">
            <a:off x="247245" y="298006"/>
            <a:ext cx="3552570" cy="3382915"/>
          </a:xfrm>
          <a:custGeom>
            <a:avLst/>
            <a:gdLst/>
            <a:ahLst/>
            <a:cxnLst/>
            <a:rect l="l" t="t" r="r" b="b"/>
            <a:pathLst>
              <a:path w="3552570" h="3382915" extrusionOk="0">
                <a:moveTo>
                  <a:pt x="656520" y="156"/>
                </a:moveTo>
                <a:cubicBezTo>
                  <a:pt x="190624" y="10101"/>
                  <a:pt x="-136665" y="495260"/>
                  <a:pt x="56499" y="941173"/>
                </a:cubicBezTo>
                <a:lnTo>
                  <a:pt x="938441" y="2977112"/>
                </a:lnTo>
                <a:cubicBezTo>
                  <a:pt x="1144483" y="3452753"/>
                  <a:pt x="1788046" y="3527004"/>
                  <a:pt x="2096951" y="3110743"/>
                </a:cubicBezTo>
                <a:lnTo>
                  <a:pt x="3419136" y="1328997"/>
                </a:lnTo>
                <a:cubicBezTo>
                  <a:pt x="3728040" y="912735"/>
                  <a:pt x="3470507" y="318228"/>
                  <a:pt x="2955562" y="258849"/>
                </a:cubicBezTo>
                <a:lnTo>
                  <a:pt x="751434" y="4656"/>
                </a:lnTo>
                <a:cubicBezTo>
                  <a:pt x="719256" y="942"/>
                  <a:pt x="687580" y="-507"/>
                  <a:pt x="656520" y="15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50" name="Google Shape;150;p4"/>
          <p:cNvSpPr/>
          <p:nvPr/>
        </p:nvSpPr>
        <p:spPr>
          <a:xfrm>
            <a:off x="2406963" y="142984"/>
            <a:ext cx="417980" cy="456152"/>
          </a:xfrm>
          <a:custGeom>
            <a:avLst/>
            <a:gdLst/>
            <a:ahLst/>
            <a:cxnLst/>
            <a:rect l="l" t="t" r="r" b="b"/>
            <a:pathLst>
              <a:path w="417980" h="456152" extrusionOk="0">
                <a:moveTo>
                  <a:pt x="86201" y="13430"/>
                </a:moveTo>
                <a:lnTo>
                  <a:pt x="86201" y="13430"/>
                </a:lnTo>
                <a:cubicBezTo>
                  <a:pt x="98870" y="13430"/>
                  <a:pt x="111062" y="16764"/>
                  <a:pt x="122396" y="23336"/>
                </a:cubicBezTo>
                <a:lnTo>
                  <a:pt x="368141" y="165259"/>
                </a:lnTo>
                <a:cubicBezTo>
                  <a:pt x="390906" y="178403"/>
                  <a:pt x="404432" y="201930"/>
                  <a:pt x="404432" y="228219"/>
                </a:cubicBezTo>
                <a:cubicBezTo>
                  <a:pt x="404432" y="254508"/>
                  <a:pt x="390811" y="278035"/>
                  <a:pt x="368141" y="291179"/>
                </a:cubicBezTo>
                <a:lnTo>
                  <a:pt x="122396" y="433102"/>
                </a:lnTo>
                <a:cubicBezTo>
                  <a:pt x="111062" y="439674"/>
                  <a:pt x="98870" y="443008"/>
                  <a:pt x="86201" y="443008"/>
                </a:cubicBezTo>
                <a:cubicBezTo>
                  <a:pt x="51245" y="443008"/>
                  <a:pt x="13430" y="415195"/>
                  <a:pt x="13430" y="370237"/>
                </a:cubicBezTo>
                <a:lnTo>
                  <a:pt x="13430" y="86201"/>
                </a:lnTo>
                <a:cubicBezTo>
                  <a:pt x="13430" y="41243"/>
                  <a:pt x="51245" y="13430"/>
                  <a:pt x="86201" y="13430"/>
                </a:cubicBezTo>
                <a:moveTo>
                  <a:pt x="86201" y="0"/>
                </a:moveTo>
                <a:cubicBezTo>
                  <a:pt x="41243" y="0"/>
                  <a:pt x="0" y="36005"/>
                  <a:pt x="0" y="86201"/>
                </a:cubicBezTo>
                <a:lnTo>
                  <a:pt x="0" y="369951"/>
                </a:lnTo>
                <a:cubicBezTo>
                  <a:pt x="0" y="420243"/>
                  <a:pt x="41243" y="456152"/>
                  <a:pt x="86201" y="456152"/>
                </a:cubicBezTo>
                <a:cubicBezTo>
                  <a:pt x="100489" y="456152"/>
                  <a:pt x="115253" y="452533"/>
                  <a:pt x="129159" y="444532"/>
                </a:cubicBezTo>
                <a:lnTo>
                  <a:pt x="374904" y="302609"/>
                </a:lnTo>
                <a:cubicBezTo>
                  <a:pt x="432340" y="269462"/>
                  <a:pt x="432340" y="186595"/>
                  <a:pt x="374904" y="153448"/>
                </a:cubicBezTo>
                <a:lnTo>
                  <a:pt x="129159" y="11621"/>
                </a:lnTo>
                <a:cubicBezTo>
                  <a:pt x="115253" y="3620"/>
                  <a:pt x="100584" y="0"/>
                  <a:pt x="86201" y="0"/>
                </a:cubicBezTo>
                <a:lnTo>
                  <a:pt x="86201" y="0"/>
                </a:lnTo>
                <a:close/>
              </a:path>
            </a:pathLst>
          </a:custGeom>
          <a:gradFill>
            <a:gsLst>
              <a:gs pos="0">
                <a:srgbClr val="65B4DF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1077081" y="-52271"/>
            <a:ext cx="157152" cy="1571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268470" y="2134495"/>
            <a:ext cx="116102" cy="1161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3" name="Google Shape;153;p4"/>
          <p:cNvCxnSpPr/>
          <p:nvPr/>
        </p:nvCxnSpPr>
        <p:spPr>
          <a:xfrm flipH="1">
            <a:off x="546647" y="2625286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4" name="Google Shape;154;p4"/>
          <p:cNvCxnSpPr/>
          <p:nvPr/>
        </p:nvCxnSpPr>
        <p:spPr>
          <a:xfrm flipH="1">
            <a:off x="4102582" y="557721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5" name="Google Shape;155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159" y="4830590"/>
            <a:ext cx="1373630" cy="137363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5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6989" t="65785" r="68103"/>
          <a:stretch/>
        </p:blipFill>
        <p:spPr>
          <a:xfrm rot="5400000">
            <a:off x="5244025" y="-132002"/>
            <a:ext cx="2250597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"/>
          <p:cNvSpPr/>
          <p:nvPr/>
        </p:nvSpPr>
        <p:spPr>
          <a:xfrm>
            <a:off x="718760" y="1046392"/>
            <a:ext cx="10754481" cy="5021109"/>
          </a:xfrm>
          <a:prstGeom prst="roundRect">
            <a:avLst>
              <a:gd name="adj" fmla="val 2333"/>
            </a:avLst>
          </a:prstGeom>
          <a:solidFill>
            <a:schemeClr val="lt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5"/>
          <p:cNvSpPr txBox="1"/>
          <p:nvPr/>
        </p:nvSpPr>
        <p:spPr>
          <a:xfrm>
            <a:off x="7681254" y="371060"/>
            <a:ext cx="3778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מה מקבל המורה/בי"ס?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11771618" y="5853493"/>
            <a:ext cx="157152" cy="157152"/>
          </a:xfrm>
          <a:prstGeom prst="ellipse">
            <a:avLst/>
          </a:prstGeom>
          <a:solidFill>
            <a:schemeClr val="accent1">
              <a:alpha val="3333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" name="Google Shape;168;p5"/>
          <p:cNvCxnSpPr/>
          <p:nvPr/>
        </p:nvCxnSpPr>
        <p:spPr>
          <a:xfrm flipH="1">
            <a:off x="11340915" y="6221897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2">
                <a:alpha val="1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9" name="Google Shape;169;p5"/>
          <p:cNvPicPr preferRelativeResize="0"/>
          <p:nvPr/>
        </p:nvPicPr>
        <p:blipFill rotWithShape="1">
          <a:blip r:embed="rId6">
            <a:alphaModFix/>
          </a:blip>
          <a:srcRect l="36307" t="9774" r="9995" b="13526"/>
          <a:stretch/>
        </p:blipFill>
        <p:spPr>
          <a:xfrm flipH="1">
            <a:off x="247245" y="298006"/>
            <a:ext cx="3552570" cy="3382915"/>
          </a:xfrm>
          <a:custGeom>
            <a:avLst/>
            <a:gdLst/>
            <a:ahLst/>
            <a:cxnLst/>
            <a:rect l="l" t="t" r="r" b="b"/>
            <a:pathLst>
              <a:path w="3552570" h="3382915" extrusionOk="0">
                <a:moveTo>
                  <a:pt x="656520" y="156"/>
                </a:moveTo>
                <a:cubicBezTo>
                  <a:pt x="190624" y="10101"/>
                  <a:pt x="-136665" y="495260"/>
                  <a:pt x="56499" y="941173"/>
                </a:cubicBezTo>
                <a:lnTo>
                  <a:pt x="938441" y="2977112"/>
                </a:lnTo>
                <a:cubicBezTo>
                  <a:pt x="1144483" y="3452753"/>
                  <a:pt x="1788046" y="3527004"/>
                  <a:pt x="2096951" y="3110743"/>
                </a:cubicBezTo>
                <a:lnTo>
                  <a:pt x="3419136" y="1328997"/>
                </a:lnTo>
                <a:cubicBezTo>
                  <a:pt x="3728040" y="912735"/>
                  <a:pt x="3470507" y="318228"/>
                  <a:pt x="2955562" y="258849"/>
                </a:cubicBezTo>
                <a:lnTo>
                  <a:pt x="751434" y="4656"/>
                </a:lnTo>
                <a:cubicBezTo>
                  <a:pt x="719256" y="942"/>
                  <a:pt x="687580" y="-507"/>
                  <a:pt x="656520" y="15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0" name="Google Shape;170;p5"/>
          <p:cNvSpPr/>
          <p:nvPr/>
        </p:nvSpPr>
        <p:spPr>
          <a:xfrm>
            <a:off x="2406963" y="142984"/>
            <a:ext cx="417980" cy="456152"/>
          </a:xfrm>
          <a:custGeom>
            <a:avLst/>
            <a:gdLst/>
            <a:ahLst/>
            <a:cxnLst/>
            <a:rect l="l" t="t" r="r" b="b"/>
            <a:pathLst>
              <a:path w="417980" h="456152" extrusionOk="0">
                <a:moveTo>
                  <a:pt x="86201" y="13430"/>
                </a:moveTo>
                <a:lnTo>
                  <a:pt x="86201" y="13430"/>
                </a:lnTo>
                <a:cubicBezTo>
                  <a:pt x="98870" y="13430"/>
                  <a:pt x="111062" y="16764"/>
                  <a:pt x="122396" y="23336"/>
                </a:cubicBezTo>
                <a:lnTo>
                  <a:pt x="368141" y="165259"/>
                </a:lnTo>
                <a:cubicBezTo>
                  <a:pt x="390906" y="178403"/>
                  <a:pt x="404432" y="201930"/>
                  <a:pt x="404432" y="228219"/>
                </a:cubicBezTo>
                <a:cubicBezTo>
                  <a:pt x="404432" y="254508"/>
                  <a:pt x="390811" y="278035"/>
                  <a:pt x="368141" y="291179"/>
                </a:cubicBezTo>
                <a:lnTo>
                  <a:pt x="122396" y="433102"/>
                </a:lnTo>
                <a:cubicBezTo>
                  <a:pt x="111062" y="439674"/>
                  <a:pt x="98870" y="443008"/>
                  <a:pt x="86201" y="443008"/>
                </a:cubicBezTo>
                <a:cubicBezTo>
                  <a:pt x="51245" y="443008"/>
                  <a:pt x="13430" y="415195"/>
                  <a:pt x="13430" y="370237"/>
                </a:cubicBezTo>
                <a:lnTo>
                  <a:pt x="13430" y="86201"/>
                </a:lnTo>
                <a:cubicBezTo>
                  <a:pt x="13430" y="41243"/>
                  <a:pt x="51245" y="13430"/>
                  <a:pt x="86201" y="13430"/>
                </a:cubicBezTo>
                <a:moveTo>
                  <a:pt x="86201" y="0"/>
                </a:moveTo>
                <a:cubicBezTo>
                  <a:pt x="41243" y="0"/>
                  <a:pt x="0" y="36005"/>
                  <a:pt x="0" y="86201"/>
                </a:cubicBezTo>
                <a:lnTo>
                  <a:pt x="0" y="369951"/>
                </a:lnTo>
                <a:cubicBezTo>
                  <a:pt x="0" y="420243"/>
                  <a:pt x="41243" y="456152"/>
                  <a:pt x="86201" y="456152"/>
                </a:cubicBezTo>
                <a:cubicBezTo>
                  <a:pt x="100489" y="456152"/>
                  <a:pt x="115253" y="452533"/>
                  <a:pt x="129159" y="444532"/>
                </a:cubicBezTo>
                <a:lnTo>
                  <a:pt x="374904" y="302609"/>
                </a:lnTo>
                <a:cubicBezTo>
                  <a:pt x="432340" y="269462"/>
                  <a:pt x="432340" y="186595"/>
                  <a:pt x="374904" y="153448"/>
                </a:cubicBezTo>
                <a:lnTo>
                  <a:pt x="129159" y="11621"/>
                </a:lnTo>
                <a:cubicBezTo>
                  <a:pt x="115253" y="3620"/>
                  <a:pt x="100584" y="0"/>
                  <a:pt x="86201" y="0"/>
                </a:cubicBezTo>
                <a:lnTo>
                  <a:pt x="86201" y="0"/>
                </a:lnTo>
                <a:close/>
              </a:path>
            </a:pathLst>
          </a:custGeom>
          <a:gradFill>
            <a:gsLst>
              <a:gs pos="0">
                <a:srgbClr val="65B4DF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1077081" y="-52271"/>
            <a:ext cx="157152" cy="1571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268470" y="2134495"/>
            <a:ext cx="116102" cy="1161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3" name="Google Shape;173;p5"/>
          <p:cNvCxnSpPr/>
          <p:nvPr/>
        </p:nvCxnSpPr>
        <p:spPr>
          <a:xfrm flipH="1">
            <a:off x="546647" y="2625286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4" name="Google Shape;174;p5"/>
          <p:cNvCxnSpPr/>
          <p:nvPr/>
        </p:nvCxnSpPr>
        <p:spPr>
          <a:xfrm flipH="1">
            <a:off x="4102582" y="557721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75" name="Google Shape;175;p5"/>
          <p:cNvGrpSpPr/>
          <p:nvPr/>
        </p:nvGrpSpPr>
        <p:grpSpPr>
          <a:xfrm>
            <a:off x="7834934" y="1682635"/>
            <a:ext cx="3060000" cy="1521478"/>
            <a:chOff x="7834934" y="1682635"/>
            <a:chExt cx="3060000" cy="1521478"/>
          </a:xfrm>
        </p:grpSpPr>
        <p:sp>
          <p:nvSpPr>
            <p:cNvPr id="176" name="Google Shape;176;p5"/>
            <p:cNvSpPr txBox="1"/>
            <p:nvPr/>
          </p:nvSpPr>
          <p:spPr>
            <a:xfrm>
              <a:off x="7834934" y="2311561"/>
              <a:ext cx="3060000" cy="892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w-IL" sz="2000" b="1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פיתוח מקצועי כמורה </a:t>
              </a:r>
              <a: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/>
              </a:r>
              <a:br>
                <a:rPr lang="iw-IL" sz="18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</a:br>
              <a:r>
                <a:rPr lang="iw-IL" sz="16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השתלמויות המוכרות לגמולים, חשיפה להוראה חדשנית / אקדמית.</a:t>
              </a:r>
              <a:endParaRPr sz="18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  <p:pic>
          <p:nvPicPr>
            <p:cNvPr id="177" name="Google Shape;177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285936" y="1682635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8" name="Google Shape;178;p5"/>
          <p:cNvGrpSpPr/>
          <p:nvPr/>
        </p:nvGrpSpPr>
        <p:grpSpPr>
          <a:xfrm>
            <a:off x="7834934" y="3753439"/>
            <a:ext cx="3060000" cy="1718587"/>
            <a:chOff x="7834934" y="3753439"/>
            <a:chExt cx="3060000" cy="1718587"/>
          </a:xfrm>
        </p:grpSpPr>
        <p:sp>
          <p:nvSpPr>
            <p:cNvPr id="179" name="Google Shape;179;p5"/>
            <p:cNvSpPr txBox="1"/>
            <p:nvPr/>
          </p:nvSpPr>
          <p:spPr>
            <a:xfrm>
              <a:off x="7834934" y="4333253"/>
              <a:ext cx="3060000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w-IL" sz="2000" b="1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הזדמנות להוביל שינוי חינוכי</a:t>
              </a:r>
              <a:r>
                <a:rPr lang="iw-IL" sz="20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/>
              </a:r>
              <a:br>
                <a:rPr lang="iw-IL" sz="20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</a:br>
              <a:r>
                <a:rPr lang="iw-IL" sz="16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יציאה מהשגרה, העלאת המוטיבציה בקרב תלמידים, קידום למידה משמעותית.</a:t>
              </a:r>
              <a:endParaRPr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  <p:pic>
          <p:nvPicPr>
            <p:cNvPr id="180" name="Google Shape;180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10267936" y="3753439"/>
              <a:ext cx="504000" cy="50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" name="Google Shape;181;p5"/>
          <p:cNvGrpSpPr/>
          <p:nvPr/>
        </p:nvGrpSpPr>
        <p:grpSpPr>
          <a:xfrm>
            <a:off x="4498428" y="3731222"/>
            <a:ext cx="2954720" cy="1740804"/>
            <a:chOff x="4498428" y="3731222"/>
            <a:chExt cx="2954720" cy="1740804"/>
          </a:xfrm>
        </p:grpSpPr>
        <p:sp>
          <p:nvSpPr>
            <p:cNvPr id="182" name="Google Shape;182;p5"/>
            <p:cNvSpPr txBox="1"/>
            <p:nvPr/>
          </p:nvSpPr>
          <p:spPr>
            <a:xfrm>
              <a:off x="4498428" y="4333253"/>
              <a:ext cx="2954720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w-IL" sz="2000" b="1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תרומה לאיכות בית הספר</a:t>
              </a:r>
              <a:r>
                <a:rPr lang="iw-IL" sz="20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/>
              </a:r>
              <a:br>
                <a:rPr lang="iw-IL" sz="20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</a:br>
              <a:r>
                <a:rPr lang="iw-IL" sz="16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שיפור מדדי איכות בזכות אחוז ההשתתפות בתוכנית, יוקרה ומיתוג בית ספרי.</a:t>
              </a:r>
              <a:endParaRPr sz="14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  <p:pic>
          <p:nvPicPr>
            <p:cNvPr id="183" name="Google Shape;183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35875" y="3731222"/>
              <a:ext cx="504000" cy="50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4" name="Google Shape;184;p5"/>
          <p:cNvGrpSpPr/>
          <p:nvPr/>
        </p:nvGrpSpPr>
        <p:grpSpPr>
          <a:xfrm>
            <a:off x="4393148" y="1632268"/>
            <a:ext cx="3060000" cy="1818066"/>
            <a:chOff x="4393148" y="1632268"/>
            <a:chExt cx="3060000" cy="1818066"/>
          </a:xfrm>
        </p:grpSpPr>
        <p:sp>
          <p:nvSpPr>
            <p:cNvPr id="185" name="Google Shape;185;p5"/>
            <p:cNvSpPr txBox="1"/>
            <p:nvPr/>
          </p:nvSpPr>
          <p:spPr>
            <a:xfrm>
              <a:off x="4393148" y="2311561"/>
              <a:ext cx="3060000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w-IL" sz="2000" b="1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חיזוק מעמד מקצועי</a:t>
              </a:r>
              <a:r>
                <a:rPr lang="iw-IL" sz="20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/>
              </a:r>
              <a:br>
                <a:rPr lang="iw-IL" sz="20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</a:br>
              <a:r>
                <a:rPr lang="iw-IL" sz="1600" b="0" i="0" u="none" strike="noStrike" cap="none">
                  <a:solidFill>
                    <a:schemeClr val="dk1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המורה כמתווך בין בית הספר לאקדמיה: מוערך, משפיע, משמעותי ומחבר בין העולמות.</a:t>
              </a:r>
              <a:endParaRPr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endParaRPr>
            </a:p>
          </p:txBody>
        </p:sp>
        <p:pic>
          <p:nvPicPr>
            <p:cNvPr id="186" name="Google Shape;186;p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835875" y="1632268"/>
              <a:ext cx="504000" cy="504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7" name="Google Shape;187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159" y="4146820"/>
            <a:ext cx="2057400" cy="2057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3" name="Google Shape;193;p6"/>
          <p:cNvCxnSpPr/>
          <p:nvPr/>
        </p:nvCxnSpPr>
        <p:spPr>
          <a:xfrm flipH="1">
            <a:off x="4102582" y="557721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" name="Google Shape;194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6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6989" t="65785" r="68103"/>
          <a:stretch/>
        </p:blipFill>
        <p:spPr>
          <a:xfrm rot="5400000">
            <a:off x="5244025" y="-132002"/>
            <a:ext cx="2250597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6"/>
          <p:cNvSpPr/>
          <p:nvPr/>
        </p:nvSpPr>
        <p:spPr>
          <a:xfrm>
            <a:off x="718760" y="1046392"/>
            <a:ext cx="10754481" cy="5021109"/>
          </a:xfrm>
          <a:prstGeom prst="roundRect">
            <a:avLst>
              <a:gd name="adj" fmla="val 2333"/>
            </a:avLst>
          </a:prstGeom>
          <a:solidFill>
            <a:schemeClr val="lt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7681254" y="371060"/>
            <a:ext cx="3778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מה מקבל המורה/בי"ס?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7834934" y="2311561"/>
            <a:ext cx="3060000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פיתוח מקצועי כמורה </a:t>
            </a:r>
            <a:r>
              <a:rPr lang="iw-IL" sz="18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/>
            </a:r>
            <a:br>
              <a:rPr lang="iw-IL" sz="18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</a:b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השתלמויות המוכרות לגמולים, חשיפה להוראה חדשנית / אקדמית.</a:t>
            </a:r>
            <a:endParaRPr sz="1800" b="0" i="0" u="none" strike="noStrike" cap="none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4393148" y="2311561"/>
            <a:ext cx="3060000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חיזוק מעמד מקצועי</a:t>
            </a:r>
            <a:r>
              <a:rPr lang="iw-IL"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/>
            </a:r>
            <a:br>
              <a:rPr lang="iw-IL"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</a:b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המורה כמתווך בין בית הספר לאקדמיה: מוערך, משפיע, משמעותי ומחבר בין העולמות.</a:t>
            </a:r>
            <a:endParaRPr sz="2000" b="0" i="0" u="none" strike="noStrike" cap="none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200" name="Google Shape;200;p6"/>
          <p:cNvSpPr txBox="1"/>
          <p:nvPr/>
        </p:nvSpPr>
        <p:spPr>
          <a:xfrm>
            <a:off x="7834934" y="4333253"/>
            <a:ext cx="3060000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הזדמנות להוביל שינוי חינוכי</a:t>
            </a:r>
            <a:r>
              <a:rPr lang="iw-IL"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/>
            </a:r>
            <a:br>
              <a:rPr lang="iw-IL"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</a:b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יציאה מהשגרה, העלאת המוטיבציה בקרב תלמידים, קידום למידה משמעותית.</a:t>
            </a:r>
            <a:endParaRPr sz="2000" b="0" i="0" u="none" strike="noStrike" cap="none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201" name="Google Shape;201;p6"/>
          <p:cNvSpPr txBox="1"/>
          <p:nvPr/>
        </p:nvSpPr>
        <p:spPr>
          <a:xfrm>
            <a:off x="4498428" y="4333253"/>
            <a:ext cx="2954720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תרומה לאיכות בית הספר</a:t>
            </a:r>
            <a:r>
              <a:rPr lang="iw-IL"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/>
            </a:r>
            <a:br>
              <a:rPr lang="iw-IL"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</a:b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שיפור מדדי איכות בזכות אחוז ההשתתפות בתוכנית, יוקרה ומיתוג בית ספרי.</a:t>
            </a:r>
            <a:endParaRPr sz="1400" b="0" i="0" u="none" strike="noStrike" cap="none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11771618" y="5853493"/>
            <a:ext cx="157152" cy="157152"/>
          </a:xfrm>
          <a:prstGeom prst="ellipse">
            <a:avLst/>
          </a:prstGeom>
          <a:solidFill>
            <a:schemeClr val="accent1">
              <a:alpha val="3333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3" name="Google Shape;203;p6"/>
          <p:cNvCxnSpPr/>
          <p:nvPr/>
        </p:nvCxnSpPr>
        <p:spPr>
          <a:xfrm flipH="1">
            <a:off x="11340915" y="6221897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2">
                <a:alpha val="1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4" name="Google Shape;204;p6"/>
          <p:cNvSpPr/>
          <p:nvPr/>
        </p:nvSpPr>
        <p:spPr>
          <a:xfrm>
            <a:off x="2406963" y="142984"/>
            <a:ext cx="417980" cy="456152"/>
          </a:xfrm>
          <a:custGeom>
            <a:avLst/>
            <a:gdLst/>
            <a:ahLst/>
            <a:cxnLst/>
            <a:rect l="l" t="t" r="r" b="b"/>
            <a:pathLst>
              <a:path w="417980" h="456152" extrusionOk="0">
                <a:moveTo>
                  <a:pt x="86201" y="13430"/>
                </a:moveTo>
                <a:lnTo>
                  <a:pt x="86201" y="13430"/>
                </a:lnTo>
                <a:cubicBezTo>
                  <a:pt x="98870" y="13430"/>
                  <a:pt x="111062" y="16764"/>
                  <a:pt x="122396" y="23336"/>
                </a:cubicBezTo>
                <a:lnTo>
                  <a:pt x="368141" y="165259"/>
                </a:lnTo>
                <a:cubicBezTo>
                  <a:pt x="390906" y="178403"/>
                  <a:pt x="404432" y="201930"/>
                  <a:pt x="404432" y="228219"/>
                </a:cubicBezTo>
                <a:cubicBezTo>
                  <a:pt x="404432" y="254508"/>
                  <a:pt x="390811" y="278035"/>
                  <a:pt x="368141" y="291179"/>
                </a:cubicBezTo>
                <a:lnTo>
                  <a:pt x="122396" y="433102"/>
                </a:lnTo>
                <a:cubicBezTo>
                  <a:pt x="111062" y="439674"/>
                  <a:pt x="98870" y="443008"/>
                  <a:pt x="86201" y="443008"/>
                </a:cubicBezTo>
                <a:cubicBezTo>
                  <a:pt x="51245" y="443008"/>
                  <a:pt x="13430" y="415195"/>
                  <a:pt x="13430" y="370237"/>
                </a:cubicBezTo>
                <a:lnTo>
                  <a:pt x="13430" y="86201"/>
                </a:lnTo>
                <a:cubicBezTo>
                  <a:pt x="13430" y="41243"/>
                  <a:pt x="51245" y="13430"/>
                  <a:pt x="86201" y="13430"/>
                </a:cubicBezTo>
                <a:moveTo>
                  <a:pt x="86201" y="0"/>
                </a:moveTo>
                <a:cubicBezTo>
                  <a:pt x="41243" y="0"/>
                  <a:pt x="0" y="36005"/>
                  <a:pt x="0" y="86201"/>
                </a:cubicBezTo>
                <a:lnTo>
                  <a:pt x="0" y="369951"/>
                </a:lnTo>
                <a:cubicBezTo>
                  <a:pt x="0" y="420243"/>
                  <a:pt x="41243" y="456152"/>
                  <a:pt x="86201" y="456152"/>
                </a:cubicBezTo>
                <a:cubicBezTo>
                  <a:pt x="100489" y="456152"/>
                  <a:pt x="115253" y="452533"/>
                  <a:pt x="129159" y="444532"/>
                </a:cubicBezTo>
                <a:lnTo>
                  <a:pt x="374904" y="302609"/>
                </a:lnTo>
                <a:cubicBezTo>
                  <a:pt x="432340" y="269462"/>
                  <a:pt x="432340" y="186595"/>
                  <a:pt x="374904" y="153448"/>
                </a:cubicBezTo>
                <a:lnTo>
                  <a:pt x="129159" y="11621"/>
                </a:lnTo>
                <a:cubicBezTo>
                  <a:pt x="115253" y="3620"/>
                  <a:pt x="100584" y="0"/>
                  <a:pt x="86201" y="0"/>
                </a:cubicBezTo>
                <a:lnTo>
                  <a:pt x="86201" y="0"/>
                </a:lnTo>
                <a:close/>
              </a:path>
            </a:pathLst>
          </a:custGeom>
          <a:gradFill>
            <a:gsLst>
              <a:gs pos="0">
                <a:srgbClr val="65B4DF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>
            <a:off x="1077081" y="-52271"/>
            <a:ext cx="157152" cy="1571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268470" y="2134495"/>
            <a:ext cx="116102" cy="1161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5936" y="1682635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267936" y="3753439"/>
            <a:ext cx="504000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5875" y="3731222"/>
            <a:ext cx="504000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35875" y="1632268"/>
            <a:ext cx="50400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"/>
          <p:cNvSpPr/>
          <p:nvPr/>
        </p:nvSpPr>
        <p:spPr>
          <a:xfrm rot="2858138">
            <a:off x="190759" y="1000025"/>
            <a:ext cx="10023290" cy="9066062"/>
          </a:xfrm>
          <a:custGeom>
            <a:avLst/>
            <a:gdLst/>
            <a:ahLst/>
            <a:cxnLst/>
            <a:rect l="l" t="t" r="r" b="b"/>
            <a:pathLst>
              <a:path w="1271" h="1140" extrusionOk="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  <a:moveTo>
                  <a:pt x="1079" y="948"/>
                </a:moveTo>
                <a:cubicBezTo>
                  <a:pt x="1074" y="955"/>
                  <a:pt x="1066" y="960"/>
                  <a:pt x="1058" y="960"/>
                </a:cubicBezTo>
                <a:cubicBezTo>
                  <a:pt x="212" y="960"/>
                  <a:pt x="212" y="960"/>
                  <a:pt x="212" y="960"/>
                </a:cubicBezTo>
                <a:cubicBezTo>
                  <a:pt x="204" y="960"/>
                  <a:pt x="196" y="955"/>
                  <a:pt x="192" y="948"/>
                </a:cubicBezTo>
                <a:cubicBezTo>
                  <a:pt x="187" y="940"/>
                  <a:pt x="187" y="931"/>
                  <a:pt x="192" y="924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9" y="184"/>
                  <a:pt x="627" y="180"/>
                  <a:pt x="635" y="180"/>
                </a:cubicBezTo>
                <a:cubicBezTo>
                  <a:pt x="644" y="180"/>
                  <a:pt x="652" y="184"/>
                  <a:pt x="656" y="192"/>
                </a:cubicBezTo>
                <a:cubicBezTo>
                  <a:pt x="1079" y="924"/>
                  <a:pt x="1079" y="924"/>
                  <a:pt x="1079" y="924"/>
                </a:cubicBezTo>
                <a:cubicBezTo>
                  <a:pt x="1083" y="931"/>
                  <a:pt x="1083" y="940"/>
                  <a:pt x="1079" y="948"/>
                </a:cubicBezTo>
                <a:close/>
              </a:path>
            </a:pathLst>
          </a:custGeom>
          <a:solidFill>
            <a:srgbClr val="F2F2F2">
              <a:alpha val="549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6"/>
          <p:cNvSpPr/>
          <p:nvPr/>
        </p:nvSpPr>
        <p:spPr>
          <a:xfrm rot="9985240">
            <a:off x="11196464" y="627728"/>
            <a:ext cx="429215" cy="468604"/>
          </a:xfrm>
          <a:custGeom>
            <a:avLst/>
            <a:gdLst/>
            <a:ahLst/>
            <a:cxnLst/>
            <a:rect l="l" t="t" r="r" b="b"/>
            <a:pathLst>
              <a:path w="417980" h="456338" extrusionOk="0">
                <a:moveTo>
                  <a:pt x="374904" y="302750"/>
                </a:moveTo>
                <a:lnTo>
                  <a:pt x="129159" y="444673"/>
                </a:lnTo>
                <a:cubicBezTo>
                  <a:pt x="71723" y="477820"/>
                  <a:pt x="0" y="436386"/>
                  <a:pt x="0" y="370092"/>
                </a:cubicBezTo>
                <a:lnTo>
                  <a:pt x="0" y="86247"/>
                </a:lnTo>
                <a:cubicBezTo>
                  <a:pt x="0" y="19953"/>
                  <a:pt x="71723" y="-21481"/>
                  <a:pt x="129159" y="11666"/>
                </a:cubicBezTo>
                <a:lnTo>
                  <a:pt x="374904" y="153589"/>
                </a:lnTo>
                <a:cubicBezTo>
                  <a:pt x="432340" y="186736"/>
                  <a:pt x="432340" y="269603"/>
                  <a:pt x="374904" y="302750"/>
                </a:cubicBezTo>
                <a:close/>
              </a:path>
            </a:pathLst>
          </a:custGeom>
          <a:solidFill>
            <a:schemeClr val="lt1">
              <a:alpha val="54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5E85">
                  <a:alpha val="96470"/>
                </a:srgbClr>
              </a:gs>
              <a:gs pos="100000">
                <a:srgbClr val="1B97DE">
                  <a:alpha val="89411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4281" y="6242311"/>
            <a:ext cx="407094" cy="46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1806" y="6233726"/>
            <a:ext cx="892427" cy="485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52720" y="1862679"/>
            <a:ext cx="1884427" cy="15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6"/>
          <p:cNvSpPr txBox="1"/>
          <p:nvPr/>
        </p:nvSpPr>
        <p:spPr>
          <a:xfrm>
            <a:off x="4702779" y="1841640"/>
            <a:ext cx="2880000" cy="1200329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מאחורי כל תלמיד מצליח – עומד מורה שהעז לנסות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6"/>
          <p:cNvSpPr txBox="1"/>
          <p:nvPr/>
        </p:nvSpPr>
        <p:spPr>
          <a:xfrm>
            <a:off x="1941472" y="3597415"/>
            <a:ext cx="3325159" cy="769441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שתפו אותנו </a:t>
            </a:r>
            <a:r>
              <a:rPr lang="iw-IL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בחוויה אחת שלא תשכחו מהתוכנית...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"/>
          <p:cNvSpPr txBox="1"/>
          <p:nvPr/>
        </p:nvSpPr>
        <p:spPr>
          <a:xfrm>
            <a:off x="3962849" y="5128572"/>
            <a:ext cx="2880000" cy="707886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 הייתם אומרים למורים שמתלבטים אם להצטרף?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7697976" y="1815087"/>
            <a:ext cx="108000" cy="12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5323815" y="3414807"/>
            <a:ext cx="108000" cy="12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6936118" y="4852515"/>
            <a:ext cx="108000" cy="12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 txBox="1"/>
          <p:nvPr/>
        </p:nvSpPr>
        <p:spPr>
          <a:xfrm>
            <a:off x="7833694" y="2827253"/>
            <a:ext cx="3937924" cy="113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w-IL" sz="4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קולות מהשטח –</a:t>
            </a:r>
            <a:br>
              <a:rPr lang="iw-IL" sz="4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iw-IL" sz="4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מורים משתפים</a:t>
            </a:r>
            <a:endParaRPr sz="44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6" name="Google Shape;226;p6"/>
          <p:cNvPicPr preferRelativeResize="0"/>
          <p:nvPr/>
        </p:nvPicPr>
        <p:blipFill rotWithShape="1">
          <a:blip r:embed="rId13">
            <a:alphaModFix/>
          </a:blip>
          <a:srcRect l="36307" t="9774" r="9995" b="13526"/>
          <a:stretch/>
        </p:blipFill>
        <p:spPr>
          <a:xfrm flipH="1">
            <a:off x="247245" y="298006"/>
            <a:ext cx="3552570" cy="3382915"/>
          </a:xfrm>
          <a:custGeom>
            <a:avLst/>
            <a:gdLst/>
            <a:ahLst/>
            <a:cxnLst/>
            <a:rect l="l" t="t" r="r" b="b"/>
            <a:pathLst>
              <a:path w="3552570" h="3382915" extrusionOk="0">
                <a:moveTo>
                  <a:pt x="656520" y="156"/>
                </a:moveTo>
                <a:cubicBezTo>
                  <a:pt x="190624" y="10101"/>
                  <a:pt x="-136665" y="495260"/>
                  <a:pt x="56499" y="941173"/>
                </a:cubicBezTo>
                <a:lnTo>
                  <a:pt x="938441" y="2977112"/>
                </a:lnTo>
                <a:cubicBezTo>
                  <a:pt x="1144483" y="3452753"/>
                  <a:pt x="1788046" y="3527004"/>
                  <a:pt x="2096951" y="3110743"/>
                </a:cubicBezTo>
                <a:lnTo>
                  <a:pt x="3419136" y="1328997"/>
                </a:lnTo>
                <a:cubicBezTo>
                  <a:pt x="3728040" y="912735"/>
                  <a:pt x="3470507" y="318228"/>
                  <a:pt x="2955562" y="258849"/>
                </a:cubicBezTo>
                <a:lnTo>
                  <a:pt x="751434" y="4656"/>
                </a:lnTo>
                <a:cubicBezTo>
                  <a:pt x="719256" y="942"/>
                  <a:pt x="687580" y="-507"/>
                  <a:pt x="656520" y="156"/>
                </a:cubicBezTo>
                <a:close/>
              </a:path>
            </a:pathLst>
          </a:custGeom>
          <a:noFill/>
          <a:ln>
            <a:noFill/>
          </a:ln>
        </p:spPr>
      </p:pic>
      <p:cxnSp>
        <p:nvCxnSpPr>
          <p:cNvPr id="227" name="Google Shape;227;p6"/>
          <p:cNvCxnSpPr/>
          <p:nvPr/>
        </p:nvCxnSpPr>
        <p:spPr>
          <a:xfrm flipH="1">
            <a:off x="546647" y="2625286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8" name="Google Shape;228;p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0159" y="4146820"/>
            <a:ext cx="2057400" cy="2057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" name="Google Shape;234;p7"/>
          <p:cNvCxnSpPr/>
          <p:nvPr/>
        </p:nvCxnSpPr>
        <p:spPr>
          <a:xfrm flipH="1">
            <a:off x="4102582" y="557721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5" name="Google Shape;235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5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7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6989" t="65785" r="68103"/>
          <a:stretch/>
        </p:blipFill>
        <p:spPr>
          <a:xfrm rot="5400000">
            <a:off x="5244025" y="-132002"/>
            <a:ext cx="2250597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/>
          <p:nvPr/>
        </p:nvSpPr>
        <p:spPr>
          <a:xfrm>
            <a:off x="718760" y="1046392"/>
            <a:ext cx="10754481" cy="5021109"/>
          </a:xfrm>
          <a:prstGeom prst="roundRect">
            <a:avLst>
              <a:gd name="adj" fmla="val 2333"/>
            </a:avLst>
          </a:prstGeom>
          <a:solidFill>
            <a:schemeClr val="lt1"/>
          </a:solidFill>
          <a:ln>
            <a:noFill/>
          </a:ln>
          <a:effectLst>
            <a:outerShdw blurRad="342900" dist="50800" dir="5400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7"/>
          <p:cNvSpPr txBox="1"/>
          <p:nvPr/>
        </p:nvSpPr>
        <p:spPr>
          <a:xfrm>
            <a:off x="7681254" y="371060"/>
            <a:ext cx="3778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מה מקבל המורה/בי"ס?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7"/>
          <p:cNvSpPr txBox="1"/>
          <p:nvPr/>
        </p:nvSpPr>
        <p:spPr>
          <a:xfrm>
            <a:off x="7834934" y="2311561"/>
            <a:ext cx="3060000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פיתוח מקצועי כמורה </a:t>
            </a:r>
            <a:r>
              <a:rPr lang="iw-IL" sz="18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/>
            </a:r>
            <a:br>
              <a:rPr lang="iw-IL" sz="18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</a:b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השתלמויות המוכרות לגמולים, חשיפה להוראה חדשנית / אקדמית.</a:t>
            </a:r>
            <a:endParaRPr sz="1800" b="0" i="0" u="none" strike="noStrike" cap="none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240" name="Google Shape;240;p7"/>
          <p:cNvSpPr txBox="1"/>
          <p:nvPr/>
        </p:nvSpPr>
        <p:spPr>
          <a:xfrm>
            <a:off x="4393148" y="2311561"/>
            <a:ext cx="3060000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חיזוק מעמד מקצועי</a:t>
            </a:r>
            <a:r>
              <a:rPr lang="iw-IL"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/>
            </a:r>
            <a:br>
              <a:rPr lang="iw-IL"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</a:b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המורה כמתווך בין בית הספר לאקדמיה: מוערך, משפיע, משמעותי ומחבר בין העולמות.</a:t>
            </a:r>
            <a:endParaRPr sz="2000" b="0" i="0" u="none" strike="noStrike" cap="none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241" name="Google Shape;241;p7"/>
          <p:cNvSpPr txBox="1"/>
          <p:nvPr/>
        </p:nvSpPr>
        <p:spPr>
          <a:xfrm>
            <a:off x="7834934" y="4333253"/>
            <a:ext cx="3060000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הזדמנות להוביל שינוי חינוכי</a:t>
            </a:r>
            <a:r>
              <a:rPr lang="iw-IL"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/>
            </a:r>
            <a:br>
              <a:rPr lang="iw-IL"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</a:b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יציאה מהשגרה, העלאת המוטיבציה בקרב תלמידים, קידום למידה משמעותית.</a:t>
            </a:r>
            <a:endParaRPr sz="2000" b="0" i="0" u="none" strike="noStrike" cap="none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242" name="Google Shape;242;p7"/>
          <p:cNvSpPr txBox="1"/>
          <p:nvPr/>
        </p:nvSpPr>
        <p:spPr>
          <a:xfrm>
            <a:off x="4498428" y="4333253"/>
            <a:ext cx="2954720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1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תרומה לאיכות בית הספר</a:t>
            </a:r>
            <a:r>
              <a:rPr lang="iw-IL"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/>
            </a:r>
            <a:br>
              <a:rPr lang="iw-IL" sz="20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</a:br>
            <a:r>
              <a:rPr lang="iw-IL" sz="1600" b="0" i="0" u="none" strike="noStrike" cap="none">
                <a:solidFill>
                  <a:schemeClr val="dk1"/>
                </a:solidFill>
                <a:latin typeface="Assistant SemiBold"/>
                <a:ea typeface="Assistant SemiBold"/>
                <a:cs typeface="Assistant SemiBold"/>
                <a:sym typeface="Assistant SemiBold"/>
              </a:rPr>
              <a:t>שיפור מדדי איכות בזכות אחוז ההשתתפות בתוכנית, יוקרה ומיתוג בית ספרי.</a:t>
            </a:r>
            <a:endParaRPr sz="1400" b="0" i="0" u="none" strike="noStrike" cap="none">
              <a:solidFill>
                <a:schemeClr val="dk1"/>
              </a:solidFill>
              <a:latin typeface="Assistant SemiBold"/>
              <a:ea typeface="Assistant SemiBold"/>
              <a:cs typeface="Assistant SemiBold"/>
              <a:sym typeface="Assistant SemiBold"/>
            </a:endParaRPr>
          </a:p>
        </p:txBody>
      </p:sp>
      <p:sp>
        <p:nvSpPr>
          <p:cNvPr id="243" name="Google Shape;243;p7"/>
          <p:cNvSpPr/>
          <p:nvPr/>
        </p:nvSpPr>
        <p:spPr>
          <a:xfrm>
            <a:off x="11771618" y="5853493"/>
            <a:ext cx="157152" cy="157152"/>
          </a:xfrm>
          <a:prstGeom prst="ellipse">
            <a:avLst/>
          </a:prstGeom>
          <a:solidFill>
            <a:schemeClr val="accent1">
              <a:alpha val="3333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4" name="Google Shape;244;p7"/>
          <p:cNvCxnSpPr/>
          <p:nvPr/>
        </p:nvCxnSpPr>
        <p:spPr>
          <a:xfrm flipH="1">
            <a:off x="11340915" y="6221897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2">
                <a:alpha val="1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5" name="Google Shape;245;p7"/>
          <p:cNvSpPr/>
          <p:nvPr/>
        </p:nvSpPr>
        <p:spPr>
          <a:xfrm>
            <a:off x="2406963" y="142984"/>
            <a:ext cx="417980" cy="456152"/>
          </a:xfrm>
          <a:custGeom>
            <a:avLst/>
            <a:gdLst/>
            <a:ahLst/>
            <a:cxnLst/>
            <a:rect l="l" t="t" r="r" b="b"/>
            <a:pathLst>
              <a:path w="417980" h="456152" extrusionOk="0">
                <a:moveTo>
                  <a:pt x="86201" y="13430"/>
                </a:moveTo>
                <a:lnTo>
                  <a:pt x="86201" y="13430"/>
                </a:lnTo>
                <a:cubicBezTo>
                  <a:pt x="98870" y="13430"/>
                  <a:pt x="111062" y="16764"/>
                  <a:pt x="122396" y="23336"/>
                </a:cubicBezTo>
                <a:lnTo>
                  <a:pt x="368141" y="165259"/>
                </a:lnTo>
                <a:cubicBezTo>
                  <a:pt x="390906" y="178403"/>
                  <a:pt x="404432" y="201930"/>
                  <a:pt x="404432" y="228219"/>
                </a:cubicBezTo>
                <a:cubicBezTo>
                  <a:pt x="404432" y="254508"/>
                  <a:pt x="390811" y="278035"/>
                  <a:pt x="368141" y="291179"/>
                </a:cubicBezTo>
                <a:lnTo>
                  <a:pt x="122396" y="433102"/>
                </a:lnTo>
                <a:cubicBezTo>
                  <a:pt x="111062" y="439674"/>
                  <a:pt x="98870" y="443008"/>
                  <a:pt x="86201" y="443008"/>
                </a:cubicBezTo>
                <a:cubicBezTo>
                  <a:pt x="51245" y="443008"/>
                  <a:pt x="13430" y="415195"/>
                  <a:pt x="13430" y="370237"/>
                </a:cubicBezTo>
                <a:lnTo>
                  <a:pt x="13430" y="86201"/>
                </a:lnTo>
                <a:cubicBezTo>
                  <a:pt x="13430" y="41243"/>
                  <a:pt x="51245" y="13430"/>
                  <a:pt x="86201" y="13430"/>
                </a:cubicBezTo>
                <a:moveTo>
                  <a:pt x="86201" y="0"/>
                </a:moveTo>
                <a:cubicBezTo>
                  <a:pt x="41243" y="0"/>
                  <a:pt x="0" y="36005"/>
                  <a:pt x="0" y="86201"/>
                </a:cubicBezTo>
                <a:lnTo>
                  <a:pt x="0" y="369951"/>
                </a:lnTo>
                <a:cubicBezTo>
                  <a:pt x="0" y="420243"/>
                  <a:pt x="41243" y="456152"/>
                  <a:pt x="86201" y="456152"/>
                </a:cubicBezTo>
                <a:cubicBezTo>
                  <a:pt x="100489" y="456152"/>
                  <a:pt x="115253" y="452533"/>
                  <a:pt x="129159" y="444532"/>
                </a:cubicBezTo>
                <a:lnTo>
                  <a:pt x="374904" y="302609"/>
                </a:lnTo>
                <a:cubicBezTo>
                  <a:pt x="432340" y="269462"/>
                  <a:pt x="432340" y="186595"/>
                  <a:pt x="374904" y="153448"/>
                </a:cubicBezTo>
                <a:lnTo>
                  <a:pt x="129159" y="11621"/>
                </a:lnTo>
                <a:cubicBezTo>
                  <a:pt x="115253" y="3620"/>
                  <a:pt x="100584" y="0"/>
                  <a:pt x="86201" y="0"/>
                </a:cubicBezTo>
                <a:lnTo>
                  <a:pt x="86201" y="0"/>
                </a:lnTo>
                <a:close/>
              </a:path>
            </a:pathLst>
          </a:custGeom>
          <a:gradFill>
            <a:gsLst>
              <a:gs pos="0">
                <a:srgbClr val="65B4DF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7"/>
          <p:cNvSpPr/>
          <p:nvPr/>
        </p:nvSpPr>
        <p:spPr>
          <a:xfrm>
            <a:off x="1077081" y="-52271"/>
            <a:ext cx="157152" cy="1571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7"/>
          <p:cNvSpPr/>
          <p:nvPr/>
        </p:nvSpPr>
        <p:spPr>
          <a:xfrm>
            <a:off x="268470" y="2134495"/>
            <a:ext cx="116102" cy="1161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5936" y="1682635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267936" y="3753439"/>
            <a:ext cx="504000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5875" y="3731222"/>
            <a:ext cx="504000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35875" y="1632268"/>
            <a:ext cx="50400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7"/>
          <p:cNvSpPr/>
          <p:nvPr/>
        </p:nvSpPr>
        <p:spPr>
          <a:xfrm rot="2858138">
            <a:off x="190759" y="1000025"/>
            <a:ext cx="10023290" cy="9066062"/>
          </a:xfrm>
          <a:custGeom>
            <a:avLst/>
            <a:gdLst/>
            <a:ahLst/>
            <a:cxnLst/>
            <a:rect l="l" t="t" r="r" b="b"/>
            <a:pathLst>
              <a:path w="1271" h="1140" extrusionOk="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  <a:moveTo>
                  <a:pt x="1079" y="948"/>
                </a:moveTo>
                <a:cubicBezTo>
                  <a:pt x="1074" y="955"/>
                  <a:pt x="1066" y="960"/>
                  <a:pt x="1058" y="960"/>
                </a:cubicBezTo>
                <a:cubicBezTo>
                  <a:pt x="212" y="960"/>
                  <a:pt x="212" y="960"/>
                  <a:pt x="212" y="960"/>
                </a:cubicBezTo>
                <a:cubicBezTo>
                  <a:pt x="204" y="960"/>
                  <a:pt x="196" y="955"/>
                  <a:pt x="192" y="948"/>
                </a:cubicBezTo>
                <a:cubicBezTo>
                  <a:pt x="187" y="940"/>
                  <a:pt x="187" y="931"/>
                  <a:pt x="192" y="924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9" y="184"/>
                  <a:pt x="627" y="180"/>
                  <a:pt x="635" y="180"/>
                </a:cubicBezTo>
                <a:cubicBezTo>
                  <a:pt x="644" y="180"/>
                  <a:pt x="652" y="184"/>
                  <a:pt x="656" y="192"/>
                </a:cubicBezTo>
                <a:cubicBezTo>
                  <a:pt x="1079" y="924"/>
                  <a:pt x="1079" y="924"/>
                  <a:pt x="1079" y="924"/>
                </a:cubicBezTo>
                <a:cubicBezTo>
                  <a:pt x="1083" y="931"/>
                  <a:pt x="1083" y="940"/>
                  <a:pt x="1079" y="948"/>
                </a:cubicBezTo>
                <a:close/>
              </a:path>
            </a:pathLst>
          </a:custGeom>
          <a:solidFill>
            <a:srgbClr val="F2F2F2">
              <a:alpha val="549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7"/>
          <p:cNvSpPr/>
          <p:nvPr/>
        </p:nvSpPr>
        <p:spPr>
          <a:xfrm rot="9985240">
            <a:off x="11196464" y="627728"/>
            <a:ext cx="429215" cy="468604"/>
          </a:xfrm>
          <a:custGeom>
            <a:avLst/>
            <a:gdLst/>
            <a:ahLst/>
            <a:cxnLst/>
            <a:rect l="l" t="t" r="r" b="b"/>
            <a:pathLst>
              <a:path w="417980" h="456338" extrusionOk="0">
                <a:moveTo>
                  <a:pt x="374904" y="302750"/>
                </a:moveTo>
                <a:lnTo>
                  <a:pt x="129159" y="444673"/>
                </a:lnTo>
                <a:cubicBezTo>
                  <a:pt x="71723" y="477820"/>
                  <a:pt x="0" y="436386"/>
                  <a:pt x="0" y="370092"/>
                </a:cubicBezTo>
                <a:lnTo>
                  <a:pt x="0" y="86247"/>
                </a:lnTo>
                <a:cubicBezTo>
                  <a:pt x="0" y="19953"/>
                  <a:pt x="71723" y="-21481"/>
                  <a:pt x="129159" y="11666"/>
                </a:cubicBezTo>
                <a:lnTo>
                  <a:pt x="374904" y="153589"/>
                </a:lnTo>
                <a:cubicBezTo>
                  <a:pt x="432340" y="186736"/>
                  <a:pt x="432340" y="269603"/>
                  <a:pt x="374904" y="302750"/>
                </a:cubicBezTo>
                <a:close/>
              </a:path>
            </a:pathLst>
          </a:custGeom>
          <a:solidFill>
            <a:schemeClr val="lt1">
              <a:alpha val="54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5E85">
                  <a:alpha val="96470"/>
                </a:srgbClr>
              </a:gs>
              <a:gs pos="100000">
                <a:srgbClr val="1B97DE">
                  <a:alpha val="89411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4281" y="6242311"/>
            <a:ext cx="407094" cy="46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1806" y="6233726"/>
            <a:ext cx="892427" cy="485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52720" y="1862679"/>
            <a:ext cx="1884427" cy="15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7"/>
          <p:cNvSpPr txBox="1"/>
          <p:nvPr/>
        </p:nvSpPr>
        <p:spPr>
          <a:xfrm>
            <a:off x="4702779" y="1933973"/>
            <a:ext cx="2880000" cy="1015663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❝</a:t>
            </a:r>
            <a:r>
              <a:rPr lang="iw-IL" sz="20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למדתי מהאקדמיה כל כך הרבה שיכולתי ליצור שינוי גם בתחומים אחרים</a:t>
            </a:r>
            <a:r>
              <a:rPr lang="iw-IL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❞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7"/>
          <p:cNvSpPr txBox="1"/>
          <p:nvPr/>
        </p:nvSpPr>
        <p:spPr>
          <a:xfrm>
            <a:off x="1941472" y="3474304"/>
            <a:ext cx="3325159" cy="1015663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❝זו הצלחה מסחררת!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אני מצליחה לרתום גם תלמידים מתקשים ולשנות להם את החוויה❞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7"/>
          <p:cNvSpPr txBox="1"/>
          <p:nvPr/>
        </p:nvSpPr>
        <p:spPr>
          <a:xfrm>
            <a:off x="3962849" y="4974684"/>
            <a:ext cx="2880000" cy="1015663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❝אני לא מאמין כמה למדתי מהפרויקט הזה – אחרי 30 שנה במערכת❞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7"/>
          <p:cNvSpPr/>
          <p:nvPr/>
        </p:nvSpPr>
        <p:spPr>
          <a:xfrm>
            <a:off x="7697976" y="1815087"/>
            <a:ext cx="108000" cy="12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7"/>
          <p:cNvSpPr/>
          <p:nvPr/>
        </p:nvSpPr>
        <p:spPr>
          <a:xfrm>
            <a:off x="5323815" y="3414807"/>
            <a:ext cx="108000" cy="12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"/>
          <p:cNvSpPr/>
          <p:nvPr/>
        </p:nvSpPr>
        <p:spPr>
          <a:xfrm>
            <a:off x="6936118" y="4852515"/>
            <a:ext cx="108000" cy="12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"/>
          <p:cNvSpPr txBox="1"/>
          <p:nvPr/>
        </p:nvSpPr>
        <p:spPr>
          <a:xfrm>
            <a:off x="7833694" y="2827253"/>
            <a:ext cx="3937924" cy="113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w-IL" sz="4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חלק מתגובות המורים בתוכנית:</a:t>
            </a:r>
            <a:endParaRPr sz="44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7" name="Google Shape;267;p7"/>
          <p:cNvPicPr preferRelativeResize="0"/>
          <p:nvPr/>
        </p:nvPicPr>
        <p:blipFill rotWithShape="1">
          <a:blip r:embed="rId13">
            <a:alphaModFix/>
          </a:blip>
          <a:srcRect l="36307" t="9774" r="9995" b="13526"/>
          <a:stretch/>
        </p:blipFill>
        <p:spPr>
          <a:xfrm flipH="1">
            <a:off x="247245" y="298006"/>
            <a:ext cx="3552570" cy="3382915"/>
          </a:xfrm>
          <a:custGeom>
            <a:avLst/>
            <a:gdLst/>
            <a:ahLst/>
            <a:cxnLst/>
            <a:rect l="l" t="t" r="r" b="b"/>
            <a:pathLst>
              <a:path w="3552570" h="3382915" extrusionOk="0">
                <a:moveTo>
                  <a:pt x="656520" y="156"/>
                </a:moveTo>
                <a:cubicBezTo>
                  <a:pt x="190624" y="10101"/>
                  <a:pt x="-136665" y="495260"/>
                  <a:pt x="56499" y="941173"/>
                </a:cubicBezTo>
                <a:lnTo>
                  <a:pt x="938441" y="2977112"/>
                </a:lnTo>
                <a:cubicBezTo>
                  <a:pt x="1144483" y="3452753"/>
                  <a:pt x="1788046" y="3527004"/>
                  <a:pt x="2096951" y="3110743"/>
                </a:cubicBezTo>
                <a:lnTo>
                  <a:pt x="3419136" y="1328997"/>
                </a:lnTo>
                <a:cubicBezTo>
                  <a:pt x="3728040" y="912735"/>
                  <a:pt x="3470507" y="318228"/>
                  <a:pt x="2955562" y="258849"/>
                </a:cubicBezTo>
                <a:lnTo>
                  <a:pt x="751434" y="4656"/>
                </a:lnTo>
                <a:cubicBezTo>
                  <a:pt x="719256" y="942"/>
                  <a:pt x="687580" y="-507"/>
                  <a:pt x="656520" y="156"/>
                </a:cubicBezTo>
                <a:close/>
              </a:path>
            </a:pathLst>
          </a:custGeom>
          <a:noFill/>
          <a:ln>
            <a:noFill/>
          </a:ln>
        </p:spPr>
      </p:pic>
      <p:cxnSp>
        <p:nvCxnSpPr>
          <p:cNvPr id="268" name="Google Shape;268;p7"/>
          <p:cNvCxnSpPr/>
          <p:nvPr/>
        </p:nvCxnSpPr>
        <p:spPr>
          <a:xfrm flipH="1">
            <a:off x="546647" y="2625286"/>
            <a:ext cx="290566" cy="265043"/>
          </a:xfrm>
          <a:prstGeom prst="straightConnector1">
            <a:avLst/>
          </a:prstGeom>
          <a:noFill/>
          <a:ln w="22225" cap="rnd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9" name="Google Shape;269;p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0159" y="4146820"/>
            <a:ext cx="2057400" cy="2057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8"/>
          <p:cNvPicPr preferRelativeResize="0"/>
          <p:nvPr/>
        </p:nvPicPr>
        <p:blipFill rotWithShape="1">
          <a:blip r:embed="rId3">
            <a:alphaModFix/>
          </a:blip>
          <a:srcRect l="71128" t="30853" r="10742" b="48457"/>
          <a:stretch/>
        </p:blipFill>
        <p:spPr>
          <a:xfrm>
            <a:off x="1542478" y="1929093"/>
            <a:ext cx="1443019" cy="92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8"/>
          <p:cNvPicPr preferRelativeResize="0"/>
          <p:nvPr/>
        </p:nvPicPr>
        <p:blipFill rotWithShape="1">
          <a:blip r:embed="rId3">
            <a:alphaModFix/>
          </a:blip>
          <a:srcRect l="52641" t="30853" r="29230" b="48457"/>
          <a:stretch/>
        </p:blipFill>
        <p:spPr>
          <a:xfrm>
            <a:off x="3818290" y="1848010"/>
            <a:ext cx="1596789" cy="1020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8"/>
          <p:cNvPicPr preferRelativeResize="0"/>
          <p:nvPr/>
        </p:nvPicPr>
        <p:blipFill rotWithShape="1">
          <a:blip r:embed="rId3">
            <a:alphaModFix/>
          </a:blip>
          <a:srcRect l="34825" t="30853" r="47047" b="48457"/>
          <a:stretch/>
        </p:blipFill>
        <p:spPr>
          <a:xfrm>
            <a:off x="6628466" y="1780817"/>
            <a:ext cx="1907187" cy="121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8"/>
          <p:cNvPicPr preferRelativeResize="0"/>
          <p:nvPr/>
        </p:nvPicPr>
        <p:blipFill rotWithShape="1">
          <a:blip r:embed="rId3">
            <a:alphaModFix/>
          </a:blip>
          <a:srcRect l="15245" t="30853" r="66627" b="48457"/>
          <a:stretch/>
        </p:blipFill>
        <p:spPr>
          <a:xfrm>
            <a:off x="8886620" y="1674163"/>
            <a:ext cx="2241023" cy="143182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8"/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gradFill>
            <a:gsLst>
              <a:gs pos="0">
                <a:srgbClr val="FAF5E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8EF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 txBox="1"/>
          <p:nvPr/>
        </p:nvSpPr>
        <p:spPr>
          <a:xfrm>
            <a:off x="8336883" y="371060"/>
            <a:ext cx="31229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w-IL"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התפתחות התוכנית</a:t>
            </a:r>
            <a:endParaRPr sz="32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1" name="Google Shape;281;p8"/>
          <p:cNvGrpSpPr/>
          <p:nvPr/>
        </p:nvGrpSpPr>
        <p:grpSpPr>
          <a:xfrm>
            <a:off x="5467412" y="1270983"/>
            <a:ext cx="3198080" cy="707235"/>
            <a:chOff x="4621293" y="1987148"/>
            <a:chExt cx="3198080" cy="707235"/>
          </a:xfrm>
        </p:grpSpPr>
        <p:sp>
          <p:nvSpPr>
            <p:cNvPr id="282" name="Google Shape;282;p8"/>
            <p:cNvSpPr/>
            <p:nvPr/>
          </p:nvSpPr>
          <p:spPr>
            <a:xfrm rot="5400000">
              <a:off x="7079844" y="1954854"/>
              <a:ext cx="707235" cy="771823"/>
            </a:xfrm>
            <a:custGeom>
              <a:avLst/>
              <a:gdLst/>
              <a:ahLst/>
              <a:cxnLst/>
              <a:rect l="l" t="t" r="r" b="b"/>
              <a:pathLst>
                <a:path w="417980" h="456152" extrusionOk="0">
                  <a:moveTo>
                    <a:pt x="86297" y="13430"/>
                  </a:moveTo>
                  <a:lnTo>
                    <a:pt x="86297" y="13430"/>
                  </a:lnTo>
                  <a:cubicBezTo>
                    <a:pt x="98965" y="13430"/>
                    <a:pt x="111157" y="16764"/>
                    <a:pt x="122492" y="23336"/>
                  </a:cubicBezTo>
                  <a:lnTo>
                    <a:pt x="368237" y="165259"/>
                  </a:lnTo>
                  <a:cubicBezTo>
                    <a:pt x="391001" y="178403"/>
                    <a:pt x="404527" y="201930"/>
                    <a:pt x="404527" y="228219"/>
                  </a:cubicBezTo>
                  <a:cubicBezTo>
                    <a:pt x="404527" y="254508"/>
                    <a:pt x="390906" y="278035"/>
                    <a:pt x="368237" y="291179"/>
                  </a:cubicBezTo>
                  <a:lnTo>
                    <a:pt x="122492" y="433102"/>
                  </a:lnTo>
                  <a:cubicBezTo>
                    <a:pt x="111157" y="439674"/>
                    <a:pt x="98965" y="443008"/>
                    <a:pt x="86297" y="443008"/>
                  </a:cubicBezTo>
                  <a:cubicBezTo>
                    <a:pt x="51245" y="443008"/>
                    <a:pt x="13526" y="415195"/>
                    <a:pt x="13526" y="370237"/>
                  </a:cubicBezTo>
                  <a:lnTo>
                    <a:pt x="13526" y="86201"/>
                  </a:lnTo>
                  <a:cubicBezTo>
                    <a:pt x="13430" y="41243"/>
                    <a:pt x="51245" y="13430"/>
                    <a:pt x="86297" y="13430"/>
                  </a:cubicBezTo>
                  <a:moveTo>
                    <a:pt x="86201" y="0"/>
                  </a:moveTo>
                  <a:cubicBezTo>
                    <a:pt x="41243" y="0"/>
                    <a:pt x="0" y="36005"/>
                    <a:pt x="0" y="86201"/>
                  </a:cubicBezTo>
                  <a:lnTo>
                    <a:pt x="0" y="369951"/>
                  </a:lnTo>
                  <a:cubicBezTo>
                    <a:pt x="0" y="420243"/>
                    <a:pt x="41243" y="456152"/>
                    <a:pt x="86201" y="456152"/>
                  </a:cubicBezTo>
                  <a:cubicBezTo>
                    <a:pt x="100489" y="456152"/>
                    <a:pt x="115253" y="452533"/>
                    <a:pt x="129159" y="444532"/>
                  </a:cubicBezTo>
                  <a:lnTo>
                    <a:pt x="374904" y="302609"/>
                  </a:lnTo>
                  <a:cubicBezTo>
                    <a:pt x="432340" y="269462"/>
                    <a:pt x="432340" y="186595"/>
                    <a:pt x="374904" y="153448"/>
                  </a:cubicBezTo>
                  <a:lnTo>
                    <a:pt x="129159" y="11621"/>
                  </a:lnTo>
                  <a:cubicBezTo>
                    <a:pt x="115253" y="3620"/>
                    <a:pt x="100584" y="0"/>
                    <a:pt x="86201" y="0"/>
                  </a:cubicBezTo>
                  <a:lnTo>
                    <a:pt x="86201" y="0"/>
                  </a:lnTo>
                  <a:close/>
                </a:path>
              </a:pathLst>
            </a:custGeom>
            <a:gradFill>
              <a:gsLst>
                <a:gs pos="0">
                  <a:srgbClr val="EAD6AC"/>
                </a:gs>
                <a:gs pos="50000">
                  <a:srgbClr val="E0C18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8"/>
            <p:cNvSpPr txBox="1"/>
            <p:nvPr/>
          </p:nvSpPr>
          <p:spPr>
            <a:xfrm>
              <a:off x="4621293" y="1987621"/>
              <a:ext cx="3675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w-IL" sz="28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8"/>
          <p:cNvGrpSpPr/>
          <p:nvPr/>
        </p:nvGrpSpPr>
        <p:grpSpPr>
          <a:xfrm>
            <a:off x="5310676" y="1270983"/>
            <a:ext cx="3224968" cy="707235"/>
            <a:chOff x="4216802" y="1987148"/>
            <a:chExt cx="3224968" cy="707235"/>
          </a:xfrm>
        </p:grpSpPr>
        <p:sp>
          <p:nvSpPr>
            <p:cNvPr id="285" name="Google Shape;285;p8"/>
            <p:cNvSpPr/>
            <p:nvPr/>
          </p:nvSpPr>
          <p:spPr>
            <a:xfrm rot="5400000">
              <a:off x="4249096" y="1954854"/>
              <a:ext cx="707235" cy="771823"/>
            </a:xfrm>
            <a:custGeom>
              <a:avLst/>
              <a:gdLst/>
              <a:ahLst/>
              <a:cxnLst/>
              <a:rect l="l" t="t" r="r" b="b"/>
              <a:pathLst>
                <a:path w="417980" h="456152" extrusionOk="0">
                  <a:moveTo>
                    <a:pt x="86297" y="13430"/>
                  </a:moveTo>
                  <a:lnTo>
                    <a:pt x="86297" y="13430"/>
                  </a:lnTo>
                  <a:cubicBezTo>
                    <a:pt x="98965" y="13430"/>
                    <a:pt x="111157" y="16764"/>
                    <a:pt x="122492" y="23336"/>
                  </a:cubicBezTo>
                  <a:lnTo>
                    <a:pt x="368237" y="165259"/>
                  </a:lnTo>
                  <a:cubicBezTo>
                    <a:pt x="391001" y="178403"/>
                    <a:pt x="404527" y="201930"/>
                    <a:pt x="404527" y="228219"/>
                  </a:cubicBezTo>
                  <a:cubicBezTo>
                    <a:pt x="404527" y="254508"/>
                    <a:pt x="390906" y="278035"/>
                    <a:pt x="368237" y="291179"/>
                  </a:cubicBezTo>
                  <a:lnTo>
                    <a:pt x="122492" y="433102"/>
                  </a:lnTo>
                  <a:cubicBezTo>
                    <a:pt x="111157" y="439674"/>
                    <a:pt x="98965" y="443008"/>
                    <a:pt x="86297" y="443008"/>
                  </a:cubicBezTo>
                  <a:cubicBezTo>
                    <a:pt x="51245" y="443008"/>
                    <a:pt x="13526" y="415195"/>
                    <a:pt x="13526" y="370237"/>
                  </a:cubicBezTo>
                  <a:lnTo>
                    <a:pt x="13526" y="86201"/>
                  </a:lnTo>
                  <a:cubicBezTo>
                    <a:pt x="13430" y="41243"/>
                    <a:pt x="51245" y="13430"/>
                    <a:pt x="86297" y="13430"/>
                  </a:cubicBezTo>
                  <a:moveTo>
                    <a:pt x="86201" y="0"/>
                  </a:moveTo>
                  <a:cubicBezTo>
                    <a:pt x="41243" y="0"/>
                    <a:pt x="0" y="36005"/>
                    <a:pt x="0" y="86201"/>
                  </a:cubicBezTo>
                  <a:lnTo>
                    <a:pt x="0" y="369951"/>
                  </a:lnTo>
                  <a:cubicBezTo>
                    <a:pt x="0" y="420243"/>
                    <a:pt x="41243" y="456152"/>
                    <a:pt x="86201" y="456152"/>
                  </a:cubicBezTo>
                  <a:cubicBezTo>
                    <a:pt x="100489" y="456152"/>
                    <a:pt x="115253" y="452533"/>
                    <a:pt x="129159" y="444532"/>
                  </a:cubicBezTo>
                  <a:lnTo>
                    <a:pt x="374904" y="302609"/>
                  </a:lnTo>
                  <a:cubicBezTo>
                    <a:pt x="432340" y="269462"/>
                    <a:pt x="432340" y="186595"/>
                    <a:pt x="374904" y="153448"/>
                  </a:cubicBezTo>
                  <a:lnTo>
                    <a:pt x="129159" y="11621"/>
                  </a:lnTo>
                  <a:cubicBezTo>
                    <a:pt x="115253" y="3620"/>
                    <a:pt x="100584" y="0"/>
                    <a:pt x="86201" y="0"/>
                  </a:cubicBezTo>
                  <a:lnTo>
                    <a:pt x="86201" y="0"/>
                  </a:lnTo>
                  <a:close/>
                </a:path>
              </a:pathLst>
            </a:custGeom>
            <a:gradFill>
              <a:gsLst>
                <a:gs pos="0">
                  <a:srgbClr val="EAD6AC"/>
                </a:gs>
                <a:gs pos="50000">
                  <a:srgbClr val="E0C18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8"/>
            <p:cNvSpPr txBox="1"/>
            <p:nvPr/>
          </p:nvSpPr>
          <p:spPr>
            <a:xfrm>
              <a:off x="7074270" y="1987646"/>
              <a:ext cx="3675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w-IL" sz="28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8"/>
          <p:cNvGrpSpPr/>
          <p:nvPr/>
        </p:nvGrpSpPr>
        <p:grpSpPr>
          <a:xfrm>
            <a:off x="2727683" y="1270983"/>
            <a:ext cx="8328768" cy="707235"/>
            <a:chOff x="1405869" y="1987148"/>
            <a:chExt cx="8328768" cy="707235"/>
          </a:xfrm>
        </p:grpSpPr>
        <p:sp>
          <p:nvSpPr>
            <p:cNvPr id="288" name="Google Shape;288;p8"/>
            <p:cNvSpPr/>
            <p:nvPr/>
          </p:nvSpPr>
          <p:spPr>
            <a:xfrm rot="5400000">
              <a:off x="1438163" y="1954854"/>
              <a:ext cx="707235" cy="771823"/>
            </a:xfrm>
            <a:custGeom>
              <a:avLst/>
              <a:gdLst/>
              <a:ahLst/>
              <a:cxnLst/>
              <a:rect l="l" t="t" r="r" b="b"/>
              <a:pathLst>
                <a:path w="417980" h="456152" extrusionOk="0">
                  <a:moveTo>
                    <a:pt x="86297" y="13430"/>
                  </a:moveTo>
                  <a:lnTo>
                    <a:pt x="86297" y="13430"/>
                  </a:lnTo>
                  <a:cubicBezTo>
                    <a:pt x="98965" y="13430"/>
                    <a:pt x="111157" y="16764"/>
                    <a:pt x="122492" y="23336"/>
                  </a:cubicBezTo>
                  <a:lnTo>
                    <a:pt x="368237" y="165259"/>
                  </a:lnTo>
                  <a:cubicBezTo>
                    <a:pt x="391001" y="178403"/>
                    <a:pt x="404527" y="201930"/>
                    <a:pt x="404527" y="228219"/>
                  </a:cubicBezTo>
                  <a:cubicBezTo>
                    <a:pt x="404527" y="254508"/>
                    <a:pt x="390906" y="278035"/>
                    <a:pt x="368237" y="291179"/>
                  </a:cubicBezTo>
                  <a:lnTo>
                    <a:pt x="122492" y="433102"/>
                  </a:lnTo>
                  <a:cubicBezTo>
                    <a:pt x="111157" y="439674"/>
                    <a:pt x="98965" y="443008"/>
                    <a:pt x="86297" y="443008"/>
                  </a:cubicBezTo>
                  <a:cubicBezTo>
                    <a:pt x="51245" y="443008"/>
                    <a:pt x="13526" y="415195"/>
                    <a:pt x="13526" y="370237"/>
                  </a:cubicBezTo>
                  <a:lnTo>
                    <a:pt x="13526" y="86201"/>
                  </a:lnTo>
                  <a:cubicBezTo>
                    <a:pt x="13430" y="41243"/>
                    <a:pt x="51245" y="13430"/>
                    <a:pt x="86297" y="13430"/>
                  </a:cubicBezTo>
                  <a:moveTo>
                    <a:pt x="86201" y="0"/>
                  </a:moveTo>
                  <a:cubicBezTo>
                    <a:pt x="41243" y="0"/>
                    <a:pt x="0" y="36005"/>
                    <a:pt x="0" y="86201"/>
                  </a:cubicBezTo>
                  <a:lnTo>
                    <a:pt x="0" y="369951"/>
                  </a:lnTo>
                  <a:cubicBezTo>
                    <a:pt x="0" y="420243"/>
                    <a:pt x="41243" y="456152"/>
                    <a:pt x="86201" y="456152"/>
                  </a:cubicBezTo>
                  <a:cubicBezTo>
                    <a:pt x="100489" y="456152"/>
                    <a:pt x="115253" y="452533"/>
                    <a:pt x="129159" y="444532"/>
                  </a:cubicBezTo>
                  <a:lnTo>
                    <a:pt x="374904" y="302609"/>
                  </a:lnTo>
                  <a:cubicBezTo>
                    <a:pt x="432340" y="269462"/>
                    <a:pt x="432340" y="186595"/>
                    <a:pt x="374904" y="153448"/>
                  </a:cubicBezTo>
                  <a:lnTo>
                    <a:pt x="129159" y="11621"/>
                  </a:lnTo>
                  <a:cubicBezTo>
                    <a:pt x="115253" y="3620"/>
                    <a:pt x="100584" y="0"/>
                    <a:pt x="86201" y="0"/>
                  </a:cubicBezTo>
                  <a:lnTo>
                    <a:pt x="86201" y="0"/>
                  </a:lnTo>
                  <a:close/>
                </a:path>
              </a:pathLst>
            </a:custGeom>
            <a:gradFill>
              <a:gsLst>
                <a:gs pos="0">
                  <a:srgbClr val="EAD6AC"/>
                </a:gs>
                <a:gs pos="50000">
                  <a:srgbClr val="E0C18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8"/>
            <p:cNvSpPr txBox="1"/>
            <p:nvPr/>
          </p:nvSpPr>
          <p:spPr>
            <a:xfrm>
              <a:off x="9367137" y="2079146"/>
              <a:ext cx="3675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w-IL" sz="28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0" name="Google Shape;29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125985">
            <a:off x="-1048330" y="-744662"/>
            <a:ext cx="3310046" cy="306869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8"/>
          <p:cNvSpPr/>
          <p:nvPr/>
        </p:nvSpPr>
        <p:spPr>
          <a:xfrm>
            <a:off x="1426281" y="1270983"/>
            <a:ext cx="157152" cy="157152"/>
          </a:xfrm>
          <a:prstGeom prst="ellipse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2" name="Google Shape;292;p8"/>
          <p:cNvCxnSpPr/>
          <p:nvPr/>
        </p:nvCxnSpPr>
        <p:spPr>
          <a:xfrm flipH="1">
            <a:off x="2112377" y="1101320"/>
            <a:ext cx="303229" cy="221178"/>
          </a:xfrm>
          <a:prstGeom prst="straightConnector1">
            <a:avLst/>
          </a:prstGeom>
          <a:noFill/>
          <a:ln w="22225" cap="rnd" cmpd="sng">
            <a:solidFill>
              <a:schemeClr val="accent3">
                <a:alpha val="3529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3" name="Google Shape;29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4281" y="6241865"/>
            <a:ext cx="407094" cy="4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806" y="6229929"/>
            <a:ext cx="892427" cy="4926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8"/>
          <p:cNvGrpSpPr/>
          <p:nvPr/>
        </p:nvGrpSpPr>
        <p:grpSpPr>
          <a:xfrm>
            <a:off x="2944555" y="1270981"/>
            <a:ext cx="8303930" cy="707237"/>
            <a:chOff x="2239188" y="1987146"/>
            <a:chExt cx="8303930" cy="707238"/>
          </a:xfrm>
        </p:grpSpPr>
        <p:sp>
          <p:nvSpPr>
            <p:cNvPr id="296" name="Google Shape;296;p8"/>
            <p:cNvSpPr txBox="1"/>
            <p:nvPr/>
          </p:nvSpPr>
          <p:spPr>
            <a:xfrm>
              <a:off x="2239188" y="1987146"/>
              <a:ext cx="318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w-IL" sz="28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 rot="5400000">
              <a:off x="9803589" y="1954854"/>
              <a:ext cx="707235" cy="771823"/>
            </a:xfrm>
            <a:custGeom>
              <a:avLst/>
              <a:gdLst/>
              <a:ahLst/>
              <a:cxnLst/>
              <a:rect l="l" t="t" r="r" b="b"/>
              <a:pathLst>
                <a:path w="417980" h="456152" extrusionOk="0">
                  <a:moveTo>
                    <a:pt x="86297" y="13430"/>
                  </a:moveTo>
                  <a:lnTo>
                    <a:pt x="86297" y="13430"/>
                  </a:lnTo>
                  <a:cubicBezTo>
                    <a:pt x="98965" y="13430"/>
                    <a:pt x="111157" y="16764"/>
                    <a:pt x="122492" y="23336"/>
                  </a:cubicBezTo>
                  <a:lnTo>
                    <a:pt x="368237" y="165259"/>
                  </a:lnTo>
                  <a:cubicBezTo>
                    <a:pt x="391001" y="178403"/>
                    <a:pt x="404527" y="201930"/>
                    <a:pt x="404527" y="228219"/>
                  </a:cubicBezTo>
                  <a:cubicBezTo>
                    <a:pt x="404527" y="254508"/>
                    <a:pt x="390906" y="278035"/>
                    <a:pt x="368237" y="291179"/>
                  </a:cubicBezTo>
                  <a:lnTo>
                    <a:pt x="122492" y="433102"/>
                  </a:lnTo>
                  <a:cubicBezTo>
                    <a:pt x="111157" y="439674"/>
                    <a:pt x="98965" y="443008"/>
                    <a:pt x="86297" y="443008"/>
                  </a:cubicBezTo>
                  <a:cubicBezTo>
                    <a:pt x="51245" y="443008"/>
                    <a:pt x="13526" y="415195"/>
                    <a:pt x="13526" y="370237"/>
                  </a:cubicBezTo>
                  <a:lnTo>
                    <a:pt x="13526" y="86201"/>
                  </a:lnTo>
                  <a:cubicBezTo>
                    <a:pt x="13430" y="41243"/>
                    <a:pt x="51245" y="13430"/>
                    <a:pt x="86297" y="13430"/>
                  </a:cubicBezTo>
                  <a:moveTo>
                    <a:pt x="86201" y="0"/>
                  </a:moveTo>
                  <a:cubicBezTo>
                    <a:pt x="41243" y="0"/>
                    <a:pt x="0" y="36005"/>
                    <a:pt x="0" y="86201"/>
                  </a:cubicBezTo>
                  <a:lnTo>
                    <a:pt x="0" y="369951"/>
                  </a:lnTo>
                  <a:cubicBezTo>
                    <a:pt x="0" y="420243"/>
                    <a:pt x="41243" y="456152"/>
                    <a:pt x="86201" y="456152"/>
                  </a:cubicBezTo>
                  <a:cubicBezTo>
                    <a:pt x="100489" y="456152"/>
                    <a:pt x="115253" y="452533"/>
                    <a:pt x="129159" y="444532"/>
                  </a:cubicBezTo>
                  <a:lnTo>
                    <a:pt x="374904" y="302609"/>
                  </a:lnTo>
                  <a:cubicBezTo>
                    <a:pt x="432340" y="269462"/>
                    <a:pt x="432340" y="186595"/>
                    <a:pt x="374904" y="153448"/>
                  </a:cubicBezTo>
                  <a:lnTo>
                    <a:pt x="129159" y="11621"/>
                  </a:lnTo>
                  <a:cubicBezTo>
                    <a:pt x="115253" y="3620"/>
                    <a:pt x="100584" y="0"/>
                    <a:pt x="86201" y="0"/>
                  </a:cubicBezTo>
                  <a:lnTo>
                    <a:pt x="86201" y="0"/>
                  </a:lnTo>
                  <a:close/>
                </a:path>
              </a:pathLst>
            </a:custGeom>
            <a:gradFill>
              <a:gsLst>
                <a:gs pos="0">
                  <a:srgbClr val="EAD6AC"/>
                </a:gs>
                <a:gs pos="50000">
                  <a:srgbClr val="E0C18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98" name="Google Shape;298;p8"/>
          <p:cNvGraphicFramePr/>
          <p:nvPr/>
        </p:nvGraphicFramePr>
        <p:xfrm>
          <a:off x="759643" y="287959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{85EB8B6E-42F2-4321-9140-24DA853CE639}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iw-IL" sz="2400" b="1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פיילוט</a:t>
                      </a:r>
                      <a:endParaRPr sz="1400" u="none" strike="noStrike" cap="none"/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w-IL" sz="1400" b="0" u="none" strike="noStrike" cap="none">
                          <a:solidFill>
                            <a:srgbClr val="9B9B9B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כ-400 תלמידים </a:t>
                      </a:r>
                      <a:endParaRPr sz="1400" u="none" strike="noStrike" cap="none"/>
                    </a:p>
                  </a:txBody>
                  <a:tcPr marL="91450" marR="14400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6F86"/>
                        </a:buClr>
                        <a:buSzPts val="2400"/>
                        <a:buFont typeface="Assistant"/>
                        <a:buNone/>
                      </a:pPr>
                      <a:r>
                        <a:rPr lang="iw-IL" sz="2400" b="1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שנת התנעה</a:t>
                      </a:r>
                      <a:r>
                        <a:rPr lang="iw-IL" sz="1800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/>
                      </a:r>
                      <a:br>
                        <a:rPr lang="iw-IL" sz="1800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</a:br>
                      <a:r>
                        <a:rPr lang="iw-IL" sz="1400" b="0" u="none" strike="noStrike" cap="none">
                          <a:solidFill>
                            <a:srgbClr val="9B9B9B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כ-10,000 תלמידים בכל הארץ</a:t>
                      </a:r>
                      <a:endParaRPr sz="1400" u="none" strike="noStrike" cap="none"/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B9B9B"/>
                        </a:buClr>
                        <a:buSzPts val="1400"/>
                        <a:buFont typeface="Assistant"/>
                        <a:buNone/>
                      </a:pPr>
                      <a:r>
                        <a:rPr lang="iw-IL" b="0">
                          <a:solidFill>
                            <a:srgbClr val="9B9B9B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מכלל</a:t>
                      </a:r>
                      <a:r>
                        <a:rPr lang="iw-IL" sz="1400" b="0" u="none" strike="noStrike" cap="none">
                          <a:solidFill>
                            <a:srgbClr val="9B9B9B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 המגזרים</a:t>
                      </a:r>
                      <a:endParaRPr sz="1600" b="0" u="none" strike="noStrike" cap="none">
                        <a:solidFill>
                          <a:srgbClr val="9B9B9B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50" marR="14400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6F86"/>
                        </a:buClr>
                        <a:buSzPts val="2400"/>
                        <a:buFont typeface="Assistant"/>
                        <a:buNone/>
                      </a:pPr>
                      <a:r>
                        <a:rPr lang="iw-IL" sz="2400" b="1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הרחבת התוכנית</a:t>
                      </a:r>
                      <a:r>
                        <a:rPr lang="iw-IL" sz="1800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/>
                      </a:r>
                      <a:br>
                        <a:rPr lang="iw-IL" sz="1800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</a:br>
                      <a:r>
                        <a:rPr lang="iw-IL" sz="1400" b="0" u="none" strike="noStrike" cap="none">
                          <a:solidFill>
                            <a:srgbClr val="9B9B9B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לכ-40,000 תלמידים</a:t>
                      </a:r>
                      <a:endParaRPr sz="1600" b="0" u="none" strike="noStrike" cap="none">
                        <a:solidFill>
                          <a:srgbClr val="9B9B9B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50" marR="14400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6F86"/>
                        </a:buClr>
                        <a:buSzPts val="2400"/>
                        <a:buFont typeface="Assistant"/>
                        <a:buNone/>
                      </a:pPr>
                      <a:r>
                        <a:rPr lang="iw-IL" sz="2400" b="1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הרחבת התוכנית</a:t>
                      </a:r>
                      <a:r>
                        <a:rPr lang="iw-IL" sz="1800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/>
                      </a:r>
                      <a:br>
                        <a:rPr lang="iw-IL" sz="1800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</a:br>
                      <a:r>
                        <a:rPr lang="iw-IL" sz="1400" b="0" u="none" strike="noStrike" cap="none">
                          <a:solidFill>
                            <a:srgbClr val="9B9B9B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לכ-100,000 תלמידים</a:t>
                      </a:r>
                      <a:endParaRPr sz="1600" b="0" u="none" strike="noStrike" cap="none">
                        <a:solidFill>
                          <a:srgbClr val="9B9B9B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50" marR="14400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27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536F86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E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536F86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E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6F86"/>
                        </a:buClr>
                        <a:buSzPts val="1600"/>
                        <a:buFont typeface="Assistant"/>
                        <a:buNone/>
                      </a:pPr>
                      <a:r>
                        <a:rPr lang="iw-IL" sz="1600" b="1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כל בית ספר בוחר לפחות</a:t>
                      </a:r>
                      <a:endParaRPr sz="1400" u="none" strike="noStrike" cap="none"/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6F86"/>
                        </a:buClr>
                        <a:buSzPts val="1600"/>
                        <a:buFont typeface="Assistant"/>
                        <a:buNone/>
                      </a:pPr>
                      <a:r>
                        <a:rPr lang="iw-IL" sz="1600" b="1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קבוצת לימוד אחת </a:t>
                      </a:r>
                      <a:endParaRPr sz="1600" u="none" strike="noStrike" cap="none">
                        <a:solidFill>
                          <a:srgbClr val="536F86"/>
                        </a:solidFill>
                        <a:latin typeface="Assistant"/>
                        <a:ea typeface="Assistant"/>
                        <a:cs typeface="Assistant"/>
                        <a:sym typeface="Assistant"/>
                      </a:endParaRPr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E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6F86"/>
                        </a:buClr>
                        <a:buSzPts val="1600"/>
                        <a:buFont typeface="Assistant"/>
                        <a:buNone/>
                      </a:pPr>
                      <a:r>
                        <a:rPr lang="iw-IL" sz="1600" b="1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הוספת מדד לתעודת</a:t>
                      </a:r>
                      <a:endParaRPr sz="1400" u="none" strike="noStrike" cap="none"/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6F86"/>
                        </a:buClr>
                        <a:buSzPts val="1600"/>
                        <a:buFont typeface="Assistant"/>
                        <a:buNone/>
                      </a:pPr>
                      <a:r>
                        <a:rPr lang="iw-IL" sz="1600" b="1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בגרות איכותית</a:t>
                      </a:r>
                      <a:endParaRPr sz="1400" u="none" strike="noStrike" cap="none"/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E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27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w-IL" sz="1600" b="1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קורסים אקדמיים</a:t>
                      </a:r>
                      <a:endParaRPr sz="1400" u="none" strike="noStrike" cap="none"/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w-IL" sz="1600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ביולוגיה</a:t>
                      </a:r>
                      <a:r>
                        <a:rPr lang="iw-IL" sz="1600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 ולשון</a:t>
                      </a:r>
                      <a:endParaRPr sz="1400" u="none" strike="noStrike" cap="none"/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w-IL" sz="1600" b="1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קורסים אקדמיים</a:t>
                      </a:r>
                      <a:endParaRPr sz="1400" u="none" strike="noStrike" cap="none"/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w-IL" sz="1600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כ-24 קורסים</a:t>
                      </a:r>
                      <a:endParaRPr sz="1400" u="none" strike="noStrike" cap="none"/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w-IL" sz="1600" b="1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קורסים אקדמיים</a:t>
                      </a:r>
                      <a:endParaRPr sz="1400" u="none" strike="noStrike" cap="none"/>
                    </a:p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w-IL" sz="1600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ברוב תחומי דעת </a:t>
                      </a:r>
                      <a:endParaRPr sz="1400" u="none" strike="noStrike" cap="none"/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27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6F86"/>
                        </a:buClr>
                        <a:buSzPts val="1600"/>
                        <a:buFont typeface="Assistant"/>
                        <a:buNone/>
                      </a:pPr>
                      <a:r>
                        <a:rPr lang="iw-IL" sz="1600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2 מוסדות אקדמיים</a:t>
                      </a:r>
                      <a:endParaRPr sz="1400" u="none" strike="noStrike" cap="none"/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E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6F86"/>
                        </a:buClr>
                        <a:buSzPts val="1600"/>
                        <a:buFont typeface="Assistant"/>
                        <a:buNone/>
                      </a:pPr>
                      <a:r>
                        <a:rPr lang="iw-IL" sz="1600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14 מוסדות אקדמיים</a:t>
                      </a:r>
                      <a:endParaRPr sz="1400" u="none" strike="noStrike" cap="none"/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E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E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E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275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36F86"/>
                        </a:buClr>
                        <a:buSzPts val="1600"/>
                        <a:buFont typeface="Assistant"/>
                        <a:buNone/>
                      </a:pPr>
                      <a:r>
                        <a:rPr lang="iw-IL" sz="1600" b="1" u="none" strike="noStrike" cap="none">
                          <a:solidFill>
                            <a:srgbClr val="536F86"/>
                          </a:solidFill>
                          <a:latin typeface="Assistant"/>
                          <a:ea typeface="Assistant"/>
                          <a:cs typeface="Assistant"/>
                          <a:sym typeface="Assistant"/>
                        </a:rPr>
                        <a:t>כולל תוכניות שפה באנגלית ובעברית</a:t>
                      </a:r>
                      <a:endParaRPr sz="1400" u="none" strike="noStrike" cap="none"/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50" marR="144000" marT="45725" marB="45725" anchor="ctr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9" name="Google Shape;299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59" y="4146820"/>
            <a:ext cx="2057400" cy="2057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9" descr="תמונה שמכילה שחור ולבן, אומנות&#10;&#10;תוכן שנוצר על-ידי בינה מלאכותית עשוי להיות שגוי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9"/>
          <p:cNvSpPr/>
          <p:nvPr/>
        </p:nvSpPr>
        <p:spPr>
          <a:xfrm>
            <a:off x="10521" y="0"/>
            <a:ext cx="12192000" cy="6858000"/>
          </a:xfrm>
          <a:prstGeom prst="rect">
            <a:avLst/>
          </a:prstGeom>
          <a:gradFill>
            <a:gsLst>
              <a:gs pos="0">
                <a:srgbClr val="1A5E85">
                  <a:alpha val="84313"/>
                </a:srgbClr>
              </a:gs>
              <a:gs pos="100000">
                <a:srgbClr val="1B97DE">
                  <a:alpha val="8431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9"/>
          <p:cNvSpPr/>
          <p:nvPr/>
        </p:nvSpPr>
        <p:spPr>
          <a:xfrm rot="2858138">
            <a:off x="5175339" y="908674"/>
            <a:ext cx="10023290" cy="9066062"/>
          </a:xfrm>
          <a:custGeom>
            <a:avLst/>
            <a:gdLst/>
            <a:ahLst/>
            <a:cxnLst/>
            <a:rect l="l" t="t" r="r" b="b"/>
            <a:pathLst>
              <a:path w="1271" h="1140" extrusionOk="0">
                <a:moveTo>
                  <a:pt x="1234" y="834"/>
                </a:moveTo>
                <a:cubicBezTo>
                  <a:pt x="812" y="102"/>
                  <a:pt x="812" y="102"/>
                  <a:pt x="812" y="102"/>
                </a:cubicBezTo>
                <a:cubicBezTo>
                  <a:pt x="775" y="39"/>
                  <a:pt x="708" y="0"/>
                  <a:pt x="635" y="0"/>
                </a:cubicBezTo>
                <a:cubicBezTo>
                  <a:pt x="562" y="0"/>
                  <a:pt x="495" y="39"/>
                  <a:pt x="458" y="102"/>
                </a:cubicBezTo>
                <a:cubicBezTo>
                  <a:pt x="36" y="834"/>
                  <a:pt x="36" y="834"/>
                  <a:pt x="36" y="834"/>
                </a:cubicBezTo>
                <a:cubicBezTo>
                  <a:pt x="0" y="896"/>
                  <a:pt x="0" y="975"/>
                  <a:pt x="36" y="1038"/>
                </a:cubicBezTo>
                <a:cubicBezTo>
                  <a:pt x="72" y="1100"/>
                  <a:pt x="140" y="1140"/>
                  <a:pt x="212" y="1140"/>
                </a:cubicBezTo>
                <a:cubicBezTo>
                  <a:pt x="1058" y="1140"/>
                  <a:pt x="1058" y="1140"/>
                  <a:pt x="1058" y="1140"/>
                </a:cubicBezTo>
                <a:cubicBezTo>
                  <a:pt x="1130" y="1140"/>
                  <a:pt x="1198" y="1100"/>
                  <a:pt x="1234" y="1037"/>
                </a:cubicBezTo>
                <a:cubicBezTo>
                  <a:pt x="1271" y="975"/>
                  <a:pt x="1271" y="896"/>
                  <a:pt x="1234" y="834"/>
                </a:cubicBezTo>
                <a:close/>
                <a:moveTo>
                  <a:pt x="1079" y="948"/>
                </a:moveTo>
                <a:cubicBezTo>
                  <a:pt x="1074" y="955"/>
                  <a:pt x="1066" y="960"/>
                  <a:pt x="1058" y="960"/>
                </a:cubicBezTo>
                <a:cubicBezTo>
                  <a:pt x="212" y="960"/>
                  <a:pt x="212" y="960"/>
                  <a:pt x="212" y="960"/>
                </a:cubicBezTo>
                <a:cubicBezTo>
                  <a:pt x="204" y="960"/>
                  <a:pt x="196" y="955"/>
                  <a:pt x="192" y="948"/>
                </a:cubicBezTo>
                <a:cubicBezTo>
                  <a:pt x="187" y="940"/>
                  <a:pt x="187" y="931"/>
                  <a:pt x="192" y="924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9" y="184"/>
                  <a:pt x="627" y="180"/>
                  <a:pt x="635" y="180"/>
                </a:cubicBezTo>
                <a:cubicBezTo>
                  <a:pt x="644" y="180"/>
                  <a:pt x="652" y="184"/>
                  <a:pt x="656" y="192"/>
                </a:cubicBezTo>
                <a:cubicBezTo>
                  <a:pt x="1079" y="924"/>
                  <a:pt x="1079" y="924"/>
                  <a:pt x="1079" y="924"/>
                </a:cubicBezTo>
                <a:cubicBezTo>
                  <a:pt x="1083" y="931"/>
                  <a:pt x="1083" y="940"/>
                  <a:pt x="1079" y="948"/>
                </a:cubicBezTo>
                <a:close/>
              </a:path>
            </a:pathLst>
          </a:custGeom>
          <a:solidFill>
            <a:srgbClr val="F2F2F2">
              <a:alpha val="549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9"/>
          <p:cNvSpPr/>
          <p:nvPr/>
        </p:nvSpPr>
        <p:spPr>
          <a:xfrm rot="9985240">
            <a:off x="1127747" y="1240429"/>
            <a:ext cx="429215" cy="468604"/>
          </a:xfrm>
          <a:custGeom>
            <a:avLst/>
            <a:gdLst/>
            <a:ahLst/>
            <a:cxnLst/>
            <a:rect l="l" t="t" r="r" b="b"/>
            <a:pathLst>
              <a:path w="417980" h="456338" extrusionOk="0">
                <a:moveTo>
                  <a:pt x="374904" y="302750"/>
                </a:moveTo>
                <a:lnTo>
                  <a:pt x="129159" y="444673"/>
                </a:lnTo>
                <a:cubicBezTo>
                  <a:pt x="71723" y="477820"/>
                  <a:pt x="0" y="436386"/>
                  <a:pt x="0" y="370092"/>
                </a:cubicBezTo>
                <a:lnTo>
                  <a:pt x="0" y="86247"/>
                </a:lnTo>
                <a:cubicBezTo>
                  <a:pt x="0" y="19953"/>
                  <a:pt x="71723" y="-21481"/>
                  <a:pt x="129159" y="11666"/>
                </a:cubicBezTo>
                <a:lnTo>
                  <a:pt x="374904" y="153589"/>
                </a:lnTo>
                <a:cubicBezTo>
                  <a:pt x="432340" y="186736"/>
                  <a:pt x="432340" y="269603"/>
                  <a:pt x="374904" y="302750"/>
                </a:cubicBezTo>
                <a:close/>
              </a:path>
            </a:pathLst>
          </a:custGeom>
          <a:solidFill>
            <a:schemeClr val="lt1">
              <a:alpha val="54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4281" y="6242311"/>
            <a:ext cx="407094" cy="46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806" y="6233726"/>
            <a:ext cx="892427" cy="48501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9"/>
          <p:cNvSpPr txBox="1"/>
          <p:nvPr/>
        </p:nvSpPr>
        <p:spPr>
          <a:xfrm>
            <a:off x="7451835" y="1240191"/>
            <a:ext cx="4319784" cy="164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w-IL" sz="4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היקף התוכנית בתחום הדעת</a:t>
            </a:r>
            <a:br>
              <a:rPr lang="iw-IL" sz="4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iw-IL" sz="4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נכון לשנת תשפ"ה:</a:t>
            </a:r>
            <a:endParaRPr sz="44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2" name="Google Shape;312;p9"/>
          <p:cNvSpPr txBox="1"/>
          <p:nvPr/>
        </p:nvSpPr>
        <p:spPr>
          <a:xfrm>
            <a:off x="1533832" y="1608520"/>
            <a:ext cx="4699820" cy="36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w-IL" sz="6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-IL"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בתי ספר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5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w-IL" sz="6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-IL"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תלמידים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50000"/>
              </a:lnSpc>
              <a:spcBef>
                <a:spcPts val="48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w-IL" sz="6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פריסה רחבה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-IL"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בפריפריה ובמרכז, ערים ויישובים קטנים</a:t>
            </a: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13" name="Google Shape;313;p9"/>
          <p:cNvGrpSpPr/>
          <p:nvPr/>
        </p:nvGrpSpPr>
        <p:grpSpPr>
          <a:xfrm>
            <a:off x="6356194" y="3862106"/>
            <a:ext cx="1158990" cy="1132106"/>
            <a:chOff x="6356194" y="3862106"/>
            <a:chExt cx="1158990" cy="1132106"/>
          </a:xfrm>
        </p:grpSpPr>
        <p:sp>
          <p:nvSpPr>
            <p:cNvPr id="314" name="Google Shape;314;p9"/>
            <p:cNvSpPr/>
            <p:nvPr/>
          </p:nvSpPr>
          <p:spPr>
            <a:xfrm rot="7200000">
              <a:off x="6534751" y="3990498"/>
              <a:ext cx="801876" cy="875323"/>
            </a:xfrm>
            <a:custGeom>
              <a:avLst/>
              <a:gdLst/>
              <a:ahLst/>
              <a:cxnLst/>
              <a:rect l="l" t="t" r="r" b="b"/>
              <a:pathLst>
                <a:path w="3268098" h="3567436" extrusionOk="0">
                  <a:moveTo>
                    <a:pt x="336685" y="2366839"/>
                  </a:moveTo>
                  <a:lnTo>
                    <a:pt x="2258163" y="3476216"/>
                  </a:lnTo>
                  <a:cubicBezTo>
                    <a:pt x="2707077" y="3735391"/>
                    <a:pt x="3268099" y="3411445"/>
                    <a:pt x="3268099" y="2893095"/>
                  </a:cubicBezTo>
                  <a:lnTo>
                    <a:pt x="3268099" y="674341"/>
                  </a:lnTo>
                  <a:cubicBezTo>
                    <a:pt x="3268099" y="155991"/>
                    <a:pt x="2706981" y="-167954"/>
                    <a:pt x="2258163" y="91221"/>
                  </a:cubicBezTo>
                  <a:lnTo>
                    <a:pt x="336685" y="1200598"/>
                  </a:lnTo>
                  <a:cubicBezTo>
                    <a:pt x="-112228" y="1459773"/>
                    <a:pt x="-112228" y="2107663"/>
                    <a:pt x="336685" y="23668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5" name="Google Shape;315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70271" y="4104057"/>
              <a:ext cx="612000" cy="612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6" name="Google Shape;316;p9"/>
          <p:cNvGrpSpPr/>
          <p:nvPr/>
        </p:nvGrpSpPr>
        <p:grpSpPr>
          <a:xfrm>
            <a:off x="6356194" y="1018019"/>
            <a:ext cx="1158990" cy="1132106"/>
            <a:chOff x="6356194" y="1018019"/>
            <a:chExt cx="1158990" cy="1132106"/>
          </a:xfrm>
        </p:grpSpPr>
        <p:sp>
          <p:nvSpPr>
            <p:cNvPr id="317" name="Google Shape;317;p9"/>
            <p:cNvSpPr/>
            <p:nvPr/>
          </p:nvSpPr>
          <p:spPr>
            <a:xfrm rot="7200000">
              <a:off x="6534751" y="1146411"/>
              <a:ext cx="801876" cy="875323"/>
            </a:xfrm>
            <a:custGeom>
              <a:avLst/>
              <a:gdLst/>
              <a:ahLst/>
              <a:cxnLst/>
              <a:rect l="l" t="t" r="r" b="b"/>
              <a:pathLst>
                <a:path w="3268098" h="3567436" extrusionOk="0">
                  <a:moveTo>
                    <a:pt x="336685" y="2366839"/>
                  </a:moveTo>
                  <a:lnTo>
                    <a:pt x="2258163" y="3476216"/>
                  </a:lnTo>
                  <a:cubicBezTo>
                    <a:pt x="2707077" y="3735391"/>
                    <a:pt x="3268099" y="3411445"/>
                    <a:pt x="3268099" y="2893095"/>
                  </a:cubicBezTo>
                  <a:lnTo>
                    <a:pt x="3268099" y="674341"/>
                  </a:lnTo>
                  <a:cubicBezTo>
                    <a:pt x="3268099" y="155991"/>
                    <a:pt x="2706981" y="-167954"/>
                    <a:pt x="2258163" y="91221"/>
                  </a:cubicBezTo>
                  <a:lnTo>
                    <a:pt x="336685" y="1200598"/>
                  </a:lnTo>
                  <a:cubicBezTo>
                    <a:pt x="-112228" y="1459773"/>
                    <a:pt x="-112228" y="2107663"/>
                    <a:pt x="336685" y="23668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8" name="Google Shape;318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510358" y="1305058"/>
              <a:ext cx="576000" cy="5806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9" name="Google Shape;319;p9"/>
          <p:cNvGrpSpPr/>
          <p:nvPr/>
        </p:nvGrpSpPr>
        <p:grpSpPr>
          <a:xfrm>
            <a:off x="6356194" y="2379332"/>
            <a:ext cx="1158990" cy="1132106"/>
            <a:chOff x="6356194" y="2379332"/>
            <a:chExt cx="1158990" cy="1132106"/>
          </a:xfrm>
        </p:grpSpPr>
        <p:sp>
          <p:nvSpPr>
            <p:cNvPr id="320" name="Google Shape;320;p9"/>
            <p:cNvSpPr/>
            <p:nvPr/>
          </p:nvSpPr>
          <p:spPr>
            <a:xfrm rot="7200000">
              <a:off x="6534751" y="2507724"/>
              <a:ext cx="801876" cy="875323"/>
            </a:xfrm>
            <a:custGeom>
              <a:avLst/>
              <a:gdLst/>
              <a:ahLst/>
              <a:cxnLst/>
              <a:rect l="l" t="t" r="r" b="b"/>
              <a:pathLst>
                <a:path w="3268098" h="3567436" extrusionOk="0">
                  <a:moveTo>
                    <a:pt x="336685" y="2366839"/>
                  </a:moveTo>
                  <a:lnTo>
                    <a:pt x="2258163" y="3476216"/>
                  </a:lnTo>
                  <a:cubicBezTo>
                    <a:pt x="2707077" y="3735391"/>
                    <a:pt x="3268099" y="3411445"/>
                    <a:pt x="3268099" y="2893095"/>
                  </a:cubicBezTo>
                  <a:lnTo>
                    <a:pt x="3268099" y="674341"/>
                  </a:lnTo>
                  <a:cubicBezTo>
                    <a:pt x="3268099" y="155991"/>
                    <a:pt x="2706981" y="-167954"/>
                    <a:pt x="2258163" y="91221"/>
                  </a:cubicBezTo>
                  <a:lnTo>
                    <a:pt x="336685" y="1200598"/>
                  </a:lnTo>
                  <a:cubicBezTo>
                    <a:pt x="-112228" y="1459773"/>
                    <a:pt x="-112228" y="2107663"/>
                    <a:pt x="336685" y="23668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1" name="Google Shape;321;p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459466" y="2692188"/>
              <a:ext cx="684000" cy="6729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2" name="Google Shape;322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159" y="4561114"/>
            <a:ext cx="1643106" cy="164310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אקדמיזציה">
  <a:themeElements>
    <a:clrScheme name="סמסטר ראשון">
      <a:dk1>
        <a:srgbClr val="595959"/>
      </a:dk1>
      <a:lt1>
        <a:srgbClr val="FFFFFF"/>
      </a:lt1>
      <a:dk2>
        <a:srgbClr val="595959"/>
      </a:dk2>
      <a:lt2>
        <a:srgbClr val="E8E8E8"/>
      </a:lt2>
      <a:accent1>
        <a:srgbClr val="1A5E85"/>
      </a:accent1>
      <a:accent2>
        <a:srgbClr val="1B97DE"/>
      </a:accent2>
      <a:accent3>
        <a:srgbClr val="CC9933"/>
      </a:accent3>
      <a:accent4>
        <a:srgbClr val="A8A8A8"/>
      </a:accent4>
      <a:accent5>
        <a:srgbClr val="DEB35D"/>
      </a:accent5>
      <a:accent6>
        <a:srgbClr val="B7DAEA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2781</Words>
  <Application>Microsoft Office PowerPoint</Application>
  <PresentationFormat>מסך רחב</PresentationFormat>
  <Paragraphs>343</Paragraphs>
  <Slides>22</Slides>
  <Notes>22</Notes>
  <HiddenSlides>1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28" baseType="lpstr">
      <vt:lpstr>Calibri</vt:lpstr>
      <vt:lpstr>Assistant SemiBold</vt:lpstr>
      <vt:lpstr>Times New Roman</vt:lpstr>
      <vt:lpstr>Assistant</vt:lpstr>
      <vt:lpstr>Arial</vt:lpstr>
      <vt:lpstr>אקדמיזציה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Oshrat Fishler</dc:creator>
  <cp:lastModifiedBy>מורן אביב גונן</cp:lastModifiedBy>
  <cp:revision>1</cp:revision>
  <dcterms:created xsi:type="dcterms:W3CDTF">2013-01-27T09:14:16Z</dcterms:created>
  <dcterms:modified xsi:type="dcterms:W3CDTF">2025-07-21T13:13:45Z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0x0101004D1D91727616B1419E6F47A68E03B208</vt:lpwstr>
  </property>
  <property fmtid="{D5CDD505-2E9C-101B-9397-08002B2CF9AE}" pid="3" name="MediaServiceImageTags">
    <vt:lpwstr/>
  </property>
</Properties>
</file>