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B9114A-084C-4D86-BC5B-66AB86A8710F}">
  <a:tblStyle styleId="{ECB9114A-084C-4D86-BC5B-66AB86A871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993c367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993c367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d993c3676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d993c3676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7d948221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7d948221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993c3676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993c3676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7d948221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7d948221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7d948221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7d948221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7d948221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7d948221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7d948221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7d948221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993c3676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d993c3676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7d948221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7d948221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7d948221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7d948221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fa21c3a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fa21c3a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rgbClr val="595959"/>
                </a:solidFill>
              </a:rPr>
              <a:t>Can you?  מטרת השיעור</a:t>
            </a:r>
            <a:br>
              <a:rPr b="1" lang="en-GB" sz="1400">
                <a:solidFill>
                  <a:srgbClr val="595959"/>
                </a:solidFill>
              </a:rPr>
            </a:br>
            <a:r>
              <a:rPr b="1" lang="en-GB" sz="1400">
                <a:solidFill>
                  <a:srgbClr val="595959"/>
                </a:solidFill>
              </a:rPr>
              <a:t>Written Reception (WR):</a:t>
            </a:r>
            <a:endParaRPr b="1" sz="1400">
              <a:solidFill>
                <a:srgbClr val="595959"/>
              </a:solidFill>
            </a:endParaRPr>
          </a:p>
          <a:p>
            <a:pPr indent="0" lvl="0" marL="0" rtl="0" algn="l">
              <a:spcBef>
                <a:spcPts val="0"/>
              </a:spcBef>
              <a:spcAft>
                <a:spcPts val="0"/>
              </a:spcAft>
              <a:buClr>
                <a:schemeClr val="dk1"/>
              </a:buClr>
              <a:buSzPts val="1100"/>
              <a:buFont typeface="Arial"/>
              <a:buNone/>
            </a:pPr>
            <a:r>
              <a:rPr lang="en-GB" sz="1400">
                <a:solidFill>
                  <a:srgbClr val="595959"/>
                </a:solidFill>
              </a:rPr>
              <a:t>Can understand the main points made in informational texts that deal with the topic (adapted CEFR A2)</a:t>
            </a:r>
            <a:endParaRPr sz="1400">
              <a:solidFill>
                <a:srgbClr val="595959"/>
              </a:solidFill>
            </a:endParaRPr>
          </a:p>
          <a:p>
            <a:pPr indent="0" lvl="0" marL="0" rtl="0" algn="l">
              <a:spcBef>
                <a:spcPts val="0"/>
              </a:spcBef>
              <a:spcAft>
                <a:spcPts val="0"/>
              </a:spcAft>
              <a:buClr>
                <a:schemeClr val="dk1"/>
              </a:buClr>
              <a:buSzPts val="1100"/>
              <a:buFont typeface="Arial"/>
              <a:buNone/>
            </a:pPr>
            <a:r>
              <a:rPr lang="en-GB" sz="1400">
                <a:solidFill>
                  <a:srgbClr val="595959"/>
                </a:solidFill>
              </a:rPr>
              <a:t>Can understand most general factual information on familiar subjects of interest  </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rPr b="1" lang="en-GB" sz="1400">
                <a:solidFill>
                  <a:srgbClr val="595959"/>
                </a:solidFill>
              </a:rPr>
              <a:t>Spoken Production (SP):</a:t>
            </a:r>
            <a:endParaRPr b="1" sz="1400">
              <a:solidFill>
                <a:srgbClr val="595959"/>
              </a:solidFill>
            </a:endParaRPr>
          </a:p>
          <a:p>
            <a:pPr indent="0" lvl="0" marL="0" rtl="0" algn="l">
              <a:spcBef>
                <a:spcPts val="0"/>
              </a:spcBef>
              <a:spcAft>
                <a:spcPts val="0"/>
              </a:spcAft>
              <a:buClr>
                <a:schemeClr val="dk1"/>
              </a:buClr>
              <a:buSzPts val="1100"/>
              <a:buFont typeface="Arial"/>
              <a:buNone/>
            </a:pPr>
            <a:r>
              <a:rPr lang="en-GB" sz="1400">
                <a:solidFill>
                  <a:srgbClr val="595959"/>
                </a:solidFill>
              </a:rPr>
              <a:t>Can express opinions on subjects relating to everyday life </a:t>
            </a:r>
            <a:endParaRPr sz="1400">
              <a:solidFill>
                <a:srgbClr val="595959"/>
              </a:solidFill>
            </a:endParaRPr>
          </a:p>
          <a:p>
            <a:pPr indent="0" lvl="0" marL="0" rtl="0" algn="l">
              <a:spcBef>
                <a:spcPts val="0"/>
              </a:spcBef>
              <a:spcAft>
                <a:spcPts val="0"/>
              </a:spcAft>
              <a:buClr>
                <a:schemeClr val="dk1"/>
              </a:buClr>
              <a:buSzPts val="1100"/>
              <a:buFont typeface="Arial"/>
              <a:buNone/>
            </a:pPr>
            <a:r>
              <a:rPr lang="en-GB" sz="1400">
                <a:solidFill>
                  <a:srgbClr val="595959"/>
                </a:solidFill>
              </a:rPr>
              <a:t>Can present his/her opinion in a structured, coherent manner especially provided he/she can prepare in advance  (A2)</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rPr b="1" lang="en-GB" sz="1400">
                <a:solidFill>
                  <a:srgbClr val="595959"/>
                </a:solidFill>
              </a:rPr>
              <a:t>Written Production (WP):</a:t>
            </a:r>
            <a:endParaRPr b="1" sz="1400">
              <a:solidFill>
                <a:srgbClr val="595959"/>
              </a:solidFill>
            </a:endParaRPr>
          </a:p>
          <a:p>
            <a:pPr indent="0" lvl="0" marL="0" rtl="0" algn="l">
              <a:spcBef>
                <a:spcPts val="0"/>
              </a:spcBef>
              <a:spcAft>
                <a:spcPts val="0"/>
              </a:spcAft>
              <a:buClr>
                <a:schemeClr val="dk1"/>
              </a:buClr>
              <a:buSzPts val="1100"/>
              <a:buFont typeface="Arial"/>
              <a:buNone/>
            </a:pPr>
            <a:r>
              <a:rPr lang="en-GB" sz="1400">
                <a:solidFill>
                  <a:srgbClr val="595959"/>
                </a:solidFill>
              </a:rPr>
              <a:t>Can work out how to communicate the main point(s) he/she wants to convey, exploiting available resources and limiting the message to what he/she can recall or find the means to express  </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rPr b="1" lang="en-GB" sz="1400">
                <a:solidFill>
                  <a:srgbClr val="595959"/>
                </a:solidFill>
              </a:rPr>
              <a:t>Spoken Interaction (SI):</a:t>
            </a:r>
            <a:endParaRPr b="1" sz="1400">
              <a:solidFill>
                <a:srgbClr val="595959"/>
              </a:solidFill>
            </a:endParaRPr>
          </a:p>
          <a:p>
            <a:pPr indent="0" lvl="0" marL="0" rtl="0" algn="l">
              <a:spcBef>
                <a:spcPts val="0"/>
              </a:spcBef>
              <a:spcAft>
                <a:spcPts val="0"/>
              </a:spcAft>
              <a:buClr>
                <a:schemeClr val="dk1"/>
              </a:buClr>
              <a:buSzPts val="1100"/>
              <a:buFont typeface="Arial"/>
              <a:buNone/>
            </a:pPr>
            <a:r>
              <a:rPr lang="en-GB" sz="1400">
                <a:solidFill>
                  <a:srgbClr val="595959"/>
                </a:solidFill>
              </a:rPr>
              <a:t>Can interact with reasonable ease in structured situations, short social exchanges, and conversations using vocabulary from Bands I &amp; II.</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sz="1400">
              <a:solidFill>
                <a:srgbClr val="595959"/>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d993c3676f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d993c3676f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d993c3676f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d993c3676f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d9edeff6f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d9edeff6f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d9edeff6f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d9edeff6f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dbb3cb0f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dbb3cb0f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da744d02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da744d02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7d94821a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7d94821a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rgbClr val="595959"/>
                </a:solidFill>
              </a:rPr>
              <a:t>For online lessons : you might want to use any digital tool you like.</a:t>
            </a:r>
            <a:br>
              <a:rPr lang="en-GB" sz="1800">
                <a:solidFill>
                  <a:srgbClr val="595959"/>
                </a:solidFill>
              </a:rPr>
            </a:br>
            <a:r>
              <a:rPr lang="en-GB" sz="1800">
                <a:solidFill>
                  <a:srgbClr val="595959"/>
                </a:solidFill>
              </a:rPr>
              <a:t>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GB" sz="1800">
                <a:solidFill>
                  <a:srgbClr val="595959"/>
                </a:solidFill>
              </a:rPr>
              <a:t>For F2F lessons: Students can write in their notebooks or on the board or a poster. Students can choose the most </a:t>
            </a:r>
            <a:r>
              <a:rPr lang="en-GB" sz="1800">
                <a:solidFill>
                  <a:srgbClr val="595959"/>
                </a:solidFill>
              </a:rPr>
              <a:t>common</a:t>
            </a:r>
            <a:r>
              <a:rPr lang="en-GB" sz="1800">
                <a:solidFill>
                  <a:srgbClr val="595959"/>
                </a:solidFill>
              </a:rPr>
              <a:t> answers of their group members.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GB" sz="1400">
                <a:solidFill>
                  <a:srgbClr val="595959"/>
                </a:solidFill>
              </a:rPr>
              <a:t>(individual work, group work)</a:t>
            </a:r>
            <a:endParaRPr sz="14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7d94821a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7d94821a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d993c3676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d993c3676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7d948221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7d948221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d993c3676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d993c3676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993c3676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d993c3676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7d948221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7d948221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youtu.be/aRgrSGFzUzo?si=QmeaLv8VueV_A6xj"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gemini.google.com/share/5701aecc58a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meyda.education.gov.il/files/Pop/0files/english/Chativa-Elyona/wsFinancialLiteracy.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youtu.be/yzWASs0Nh7I?si=Cxa9vzoIpZtWBPwD" TargetMode="External"/><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hyperlink" Target="https://youtu.be/yzWASs0Nh7I?si=Cxa9vzoIpZtWBPw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hyperlink" Target="https://learnenglishteens.britishcouncil.org/study-break/magazine-zone/money" TargetMode="External"/><Relationship Id="rId5" Type="http://schemas.openxmlformats.org/officeDocument/2006/relationships/hyperlink" Target="https://www.allthingstopics.com/money.html" TargetMode="External"/><Relationship Id="rId6" Type="http://schemas.openxmlformats.org/officeDocument/2006/relationships/hyperlink" Target="https://www.englishalex.com/post/25-money-conversation-questions-for-a2-b1-english-learners-fre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PonUS87Yeqw&amp;ab_channel=Loku" TargetMode="External"/><Relationship Id="rId4" Type="http://schemas.openxmlformats.org/officeDocument/2006/relationships/hyperlink" Target="https://www.youtube.com/watch?v=srwxJUXPHvE&amp;ab_channel=TheBeatlesVEVO" TargetMode="External"/><Relationship Id="rId10" Type="http://schemas.openxmlformats.org/officeDocument/2006/relationships/hyperlink" Target="https://www.youtube.com/watch?v=nFZP8zQ5kzk&amp;ab_channel=LRGClothing" TargetMode="External"/><Relationship Id="rId9" Type="http://schemas.openxmlformats.org/officeDocument/2006/relationships/hyperlink" Target="https://www.youtube.com/watch?v=XVUsrsPvx48&amp;ab_channel=Me_G0NE" TargetMode="External"/><Relationship Id="rId5" Type="http://schemas.openxmlformats.org/officeDocument/2006/relationships/hyperlink" Target="https://www.youtube.com/watch?v=ETxmCCsMoD0&amp;ab_channel=AbbaVEVO" TargetMode="External"/><Relationship Id="rId6" Type="http://schemas.openxmlformats.org/officeDocument/2006/relationships/hyperlink" Target="https://www.youtube.com/watch?v=XVUsrsPvx48&amp;ab_channel=Me_G0NE" TargetMode="External"/><Relationship Id="rId7" Type="http://schemas.openxmlformats.org/officeDocument/2006/relationships/hyperlink" Target="https://www.youtube.com/watch?v=XVUsrsPvx48&amp;ab_channel=Me_G0NE" TargetMode="External"/><Relationship Id="rId8" Type="http://schemas.openxmlformats.org/officeDocument/2006/relationships/hyperlink" Target="https://www.youtube.com/watch?v=XVUsrsPvx48&amp;ab_channel=Me_G0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n7FaDYty898&amp;t=6s"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55850" y="1206425"/>
            <a:ext cx="8832300" cy="1792200"/>
          </a:xfrm>
          <a:prstGeom prst="rect">
            <a:avLst/>
          </a:prstGeom>
          <a:solidFill>
            <a:srgbClr val="C9DAF8"/>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br>
              <a:rPr lang="en-GB" sz="3800"/>
            </a:br>
            <a:endParaRPr sz="3800"/>
          </a:p>
          <a:p>
            <a:pPr indent="0" lvl="0" marL="0" rtl="0" algn="ctr">
              <a:spcBef>
                <a:spcPts val="0"/>
              </a:spcBef>
              <a:spcAft>
                <a:spcPts val="0"/>
              </a:spcAft>
              <a:buNone/>
            </a:pPr>
            <a:r>
              <a:rPr lang="en-GB" sz="4244"/>
              <a:t>Financial Management For Teenagers</a:t>
            </a:r>
            <a:endParaRPr sz="4244"/>
          </a:p>
          <a:p>
            <a:pPr indent="0" lvl="0" marL="0" rtl="1" algn="ctr">
              <a:spcBef>
                <a:spcPts val="0"/>
              </a:spcBef>
              <a:spcAft>
                <a:spcPts val="0"/>
              </a:spcAft>
              <a:buClr>
                <a:schemeClr val="dk1"/>
              </a:buClr>
              <a:buSzPct val="42308"/>
              <a:buFont typeface="Arial"/>
              <a:buNone/>
            </a:pPr>
            <a:r>
              <a:rPr b="1" lang="en-GB" sz="2600"/>
              <a:t>יחידת לימוד בנושא ניהול פיננסי לכיתה ט'</a:t>
            </a:r>
            <a:br>
              <a:rPr b="1" lang="en-GB" sz="2600"/>
            </a:br>
            <a:r>
              <a:rPr b="1" lang="en-GB" sz="2600"/>
              <a:t>בה"ס של החופש הגדול</a:t>
            </a:r>
            <a:endParaRPr sz="3800"/>
          </a:p>
        </p:txBody>
      </p:sp>
      <p:pic>
        <p:nvPicPr>
          <p:cNvPr id="55" name="Google Shape;55;p13"/>
          <p:cNvPicPr preferRelativeResize="0"/>
          <p:nvPr/>
        </p:nvPicPr>
        <p:blipFill>
          <a:blip r:embed="rId3">
            <a:alphaModFix/>
          </a:blip>
          <a:stretch>
            <a:fillRect/>
          </a:stretch>
        </p:blipFill>
        <p:spPr>
          <a:xfrm>
            <a:off x="499275" y="2877700"/>
            <a:ext cx="8145450" cy="2055325"/>
          </a:xfrm>
          <a:prstGeom prst="rect">
            <a:avLst/>
          </a:prstGeom>
          <a:noFill/>
          <a:ln>
            <a:noFill/>
          </a:ln>
        </p:spPr>
      </p:pic>
      <p:pic>
        <p:nvPicPr>
          <p:cNvPr id="56" name="Google Shape;56;p13"/>
          <p:cNvPicPr preferRelativeResize="0"/>
          <p:nvPr/>
        </p:nvPicPr>
        <p:blipFill>
          <a:blip r:embed="rId4">
            <a:alphaModFix/>
          </a:blip>
          <a:stretch>
            <a:fillRect/>
          </a:stretch>
        </p:blipFill>
        <p:spPr>
          <a:xfrm>
            <a:off x="1615375" y="0"/>
            <a:ext cx="6344800" cy="130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1876675" y="121625"/>
            <a:ext cx="3440700" cy="4761300"/>
          </a:xfrm>
          <a:prstGeom prst="rect">
            <a:avLst/>
          </a:prstGeom>
          <a:solidFill>
            <a:srgbClr val="F4CCCC"/>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20"/>
              <a:t>1. What is a budget?</a:t>
            </a:r>
            <a:endParaRPr b="1" sz="1420"/>
          </a:p>
          <a:p>
            <a:pPr indent="0" lvl="0" marL="0" rtl="0" algn="l">
              <a:spcBef>
                <a:spcPts val="0"/>
              </a:spcBef>
              <a:spcAft>
                <a:spcPts val="0"/>
              </a:spcAft>
              <a:buClr>
                <a:schemeClr val="dk1"/>
              </a:buClr>
              <a:buSzPts val="1100"/>
              <a:buFont typeface="Arial"/>
              <a:buNone/>
            </a:pPr>
            <a:r>
              <a:rPr b="1" lang="en-GB" sz="1420"/>
              <a:t>a) A list of things to buy</a:t>
            </a:r>
            <a:endParaRPr b="1" sz="1420"/>
          </a:p>
          <a:p>
            <a:pPr indent="0" lvl="0" marL="0" rtl="0" algn="l">
              <a:spcBef>
                <a:spcPts val="0"/>
              </a:spcBef>
              <a:spcAft>
                <a:spcPts val="0"/>
              </a:spcAft>
              <a:buClr>
                <a:schemeClr val="dk1"/>
              </a:buClr>
              <a:buSzPts val="1100"/>
              <a:buFont typeface="Arial"/>
              <a:buNone/>
            </a:pPr>
            <a:r>
              <a:rPr b="1" lang="en-GB" sz="1420"/>
              <a:t>b) A plan to manage money</a:t>
            </a:r>
            <a:endParaRPr b="1" sz="1420"/>
          </a:p>
          <a:p>
            <a:pPr indent="0" lvl="0" marL="0" rtl="0" algn="l">
              <a:spcBef>
                <a:spcPts val="0"/>
              </a:spcBef>
              <a:spcAft>
                <a:spcPts val="0"/>
              </a:spcAft>
              <a:buClr>
                <a:schemeClr val="dk1"/>
              </a:buClr>
              <a:buSzPts val="1100"/>
              <a:buFont typeface="Arial"/>
              <a:buNone/>
            </a:pPr>
            <a:r>
              <a:rPr b="1" lang="en-GB" sz="1420"/>
              <a:t>c) A type of bank account</a:t>
            </a:r>
            <a:endParaRPr b="1" sz="1420"/>
          </a:p>
          <a:p>
            <a:pPr indent="0" lvl="0" marL="0" rtl="0" algn="l">
              <a:spcBef>
                <a:spcPts val="0"/>
              </a:spcBef>
              <a:spcAft>
                <a:spcPts val="0"/>
              </a:spcAft>
              <a:buClr>
                <a:schemeClr val="dk1"/>
              </a:buClr>
              <a:buSzPts val="1100"/>
              <a:buFont typeface="Arial"/>
              <a:buNone/>
            </a:pPr>
            <a:r>
              <a:rPr b="1" lang="en-GB" sz="1420"/>
              <a:t>d) A job for teenagers</a:t>
            </a:r>
            <a:endParaRPr b="1" sz="1420"/>
          </a:p>
          <a:p>
            <a:pPr indent="0" lvl="0" marL="0" rtl="0" algn="l">
              <a:spcBef>
                <a:spcPts val="0"/>
              </a:spcBef>
              <a:spcAft>
                <a:spcPts val="0"/>
              </a:spcAft>
              <a:buClr>
                <a:schemeClr val="dk1"/>
              </a:buClr>
              <a:buSzPts val="1100"/>
              <a:buFont typeface="Arial"/>
              <a:buNone/>
            </a:pPr>
            <a:r>
              <a:t/>
            </a:r>
            <a:endParaRPr b="1" sz="1420"/>
          </a:p>
          <a:p>
            <a:pPr indent="0" lvl="0" marL="0" rtl="0" algn="l">
              <a:spcBef>
                <a:spcPts val="0"/>
              </a:spcBef>
              <a:spcAft>
                <a:spcPts val="0"/>
              </a:spcAft>
              <a:buClr>
                <a:schemeClr val="dk1"/>
              </a:buClr>
              <a:buSzPts val="1100"/>
              <a:buFont typeface="Arial"/>
              <a:buNone/>
            </a:pPr>
            <a:r>
              <a:rPr b="1" lang="en-GB" sz="1420"/>
              <a:t>2. Why is it good to save money?</a:t>
            </a:r>
            <a:endParaRPr b="1" sz="1420"/>
          </a:p>
          <a:p>
            <a:pPr indent="0" lvl="0" marL="0" rtl="0" algn="l">
              <a:spcBef>
                <a:spcPts val="0"/>
              </a:spcBef>
              <a:spcAft>
                <a:spcPts val="0"/>
              </a:spcAft>
              <a:buClr>
                <a:schemeClr val="dk1"/>
              </a:buClr>
              <a:buSzPts val="1100"/>
              <a:buFont typeface="Arial"/>
              <a:buNone/>
            </a:pPr>
            <a:r>
              <a:rPr b="1" lang="en-GB" sz="1420"/>
              <a:t>a) To buy everything now</a:t>
            </a:r>
            <a:endParaRPr b="1" sz="1420"/>
          </a:p>
          <a:p>
            <a:pPr indent="0" lvl="0" marL="0" rtl="0" algn="l">
              <a:spcBef>
                <a:spcPts val="0"/>
              </a:spcBef>
              <a:spcAft>
                <a:spcPts val="0"/>
              </a:spcAft>
              <a:buClr>
                <a:schemeClr val="dk1"/>
              </a:buClr>
              <a:buSzPts val="1100"/>
              <a:buFont typeface="Arial"/>
              <a:buNone/>
            </a:pPr>
            <a:r>
              <a:rPr b="1" lang="en-GB" sz="1420"/>
              <a:t>b) To have money for the future</a:t>
            </a:r>
            <a:endParaRPr b="1" sz="1420"/>
          </a:p>
          <a:p>
            <a:pPr indent="0" lvl="0" marL="0" rtl="0" algn="l">
              <a:spcBef>
                <a:spcPts val="0"/>
              </a:spcBef>
              <a:spcAft>
                <a:spcPts val="0"/>
              </a:spcAft>
              <a:buClr>
                <a:schemeClr val="dk1"/>
              </a:buClr>
              <a:buSzPts val="1100"/>
              <a:buFont typeface="Arial"/>
              <a:buNone/>
            </a:pPr>
            <a:r>
              <a:rPr b="1" lang="en-GB" sz="1420"/>
              <a:t>c) To spend more on gifts</a:t>
            </a:r>
            <a:endParaRPr b="1" sz="1420"/>
          </a:p>
          <a:p>
            <a:pPr indent="0" lvl="0" marL="0" rtl="0" algn="l">
              <a:spcBef>
                <a:spcPts val="0"/>
              </a:spcBef>
              <a:spcAft>
                <a:spcPts val="0"/>
              </a:spcAft>
              <a:buClr>
                <a:schemeClr val="dk1"/>
              </a:buClr>
              <a:buSzPts val="1100"/>
              <a:buFont typeface="Arial"/>
              <a:buNone/>
            </a:pPr>
            <a:r>
              <a:rPr b="1" lang="en-GB" sz="1420"/>
              <a:t>d) To avoid working</a:t>
            </a:r>
            <a:endParaRPr b="1" sz="1420"/>
          </a:p>
          <a:p>
            <a:pPr indent="0" lvl="0" marL="0" rtl="0" algn="l">
              <a:spcBef>
                <a:spcPts val="0"/>
              </a:spcBef>
              <a:spcAft>
                <a:spcPts val="0"/>
              </a:spcAft>
              <a:buSzPts val="1100"/>
              <a:buNone/>
            </a:pPr>
            <a:br>
              <a:rPr b="1" lang="en-GB" sz="1420"/>
            </a:br>
            <a:r>
              <a:rPr b="1" lang="en-GB" sz="1420"/>
              <a:t>3. Can teenagers open a bank account by themselves?</a:t>
            </a:r>
            <a:endParaRPr b="1" sz="1420"/>
          </a:p>
          <a:p>
            <a:pPr indent="0" lvl="0" marL="0" rtl="0" algn="l">
              <a:spcBef>
                <a:spcPts val="0"/>
              </a:spcBef>
              <a:spcAft>
                <a:spcPts val="0"/>
              </a:spcAft>
              <a:buSzPts val="1100"/>
              <a:buNone/>
            </a:pPr>
            <a:r>
              <a:rPr b="1" lang="en-GB" sz="1420"/>
              <a:t>a) Yes, always</a:t>
            </a:r>
            <a:endParaRPr b="1" sz="1420"/>
          </a:p>
          <a:p>
            <a:pPr indent="0" lvl="0" marL="0" rtl="0" algn="l">
              <a:spcBef>
                <a:spcPts val="0"/>
              </a:spcBef>
              <a:spcAft>
                <a:spcPts val="0"/>
              </a:spcAft>
              <a:buSzPts val="1100"/>
              <a:buNone/>
            </a:pPr>
            <a:r>
              <a:rPr b="1" lang="en-GB" sz="1420"/>
              <a:t>b) No, never</a:t>
            </a:r>
            <a:endParaRPr b="1" sz="1420"/>
          </a:p>
          <a:p>
            <a:pPr indent="0" lvl="0" marL="0" rtl="0" algn="l">
              <a:spcBef>
                <a:spcPts val="0"/>
              </a:spcBef>
              <a:spcAft>
                <a:spcPts val="0"/>
              </a:spcAft>
              <a:buSzPts val="1100"/>
              <a:buNone/>
            </a:pPr>
            <a:r>
              <a:rPr b="1" lang="en-GB" sz="1420"/>
              <a:t>c) Sometimes, with help from parents</a:t>
            </a:r>
            <a:endParaRPr b="1" sz="1420"/>
          </a:p>
          <a:p>
            <a:pPr indent="0" lvl="0" marL="0" rtl="0" algn="l">
              <a:spcBef>
                <a:spcPts val="0"/>
              </a:spcBef>
              <a:spcAft>
                <a:spcPts val="0"/>
              </a:spcAft>
              <a:buSzPts val="1100"/>
              <a:buNone/>
            </a:pPr>
            <a:r>
              <a:rPr b="1" lang="en-GB" sz="1420"/>
              <a:t>d) Only if they have a job</a:t>
            </a:r>
            <a:endParaRPr b="1" sz="1420"/>
          </a:p>
          <a:p>
            <a:pPr indent="0" lvl="0" marL="0" rtl="0" algn="l">
              <a:spcBef>
                <a:spcPts val="0"/>
              </a:spcBef>
              <a:spcAft>
                <a:spcPts val="0"/>
              </a:spcAft>
              <a:buClr>
                <a:schemeClr val="dk1"/>
              </a:buClr>
              <a:buSzPts val="1100"/>
              <a:buFont typeface="Arial"/>
              <a:buNone/>
            </a:pPr>
            <a:r>
              <a:t/>
            </a:r>
            <a:endParaRPr b="1" sz="1420"/>
          </a:p>
          <a:p>
            <a:pPr indent="0" lvl="0" marL="0" rtl="0" algn="l">
              <a:spcBef>
                <a:spcPts val="0"/>
              </a:spcBef>
              <a:spcAft>
                <a:spcPts val="0"/>
              </a:spcAft>
              <a:buSzPts val="1100"/>
              <a:buNone/>
            </a:pPr>
            <a:r>
              <a:t/>
            </a:r>
            <a:endParaRPr b="1" sz="1420"/>
          </a:p>
        </p:txBody>
      </p:sp>
      <p:sp>
        <p:nvSpPr>
          <p:cNvPr id="129" name="Google Shape;129;p22"/>
          <p:cNvSpPr txBox="1"/>
          <p:nvPr>
            <p:ph type="title"/>
          </p:nvPr>
        </p:nvSpPr>
        <p:spPr>
          <a:xfrm>
            <a:off x="0" y="388325"/>
            <a:ext cx="1772400" cy="2391900"/>
          </a:xfrm>
          <a:prstGeom prst="rect">
            <a:avLst/>
          </a:prstGeom>
          <a:solidFill>
            <a:srgbClr val="FFF2CC"/>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00000"/>
                </a:solidFill>
              </a:rPr>
              <a:t>15</a:t>
            </a:r>
            <a:r>
              <a:rPr b="1" lang="en-GB" sz="1600">
                <a:solidFill>
                  <a:srgbClr val="000000"/>
                </a:solidFill>
              </a:rPr>
              <a:t> minutes</a:t>
            </a:r>
            <a:br>
              <a:rPr b="1" lang="en-GB" sz="1600">
                <a:solidFill>
                  <a:srgbClr val="000000"/>
                </a:solidFill>
              </a:rPr>
            </a:br>
            <a:r>
              <a:rPr b="1" lang="en-GB" sz="1600">
                <a:solidFill>
                  <a:srgbClr val="000000"/>
                </a:solidFill>
              </a:rPr>
              <a:t>Summary of the video and Exit Ticket </a:t>
            </a:r>
            <a:br>
              <a:rPr b="1" lang="en-GB" sz="1600">
                <a:solidFill>
                  <a:srgbClr val="000000"/>
                </a:solidFill>
              </a:rPr>
            </a:br>
            <a:r>
              <a:rPr b="1" lang="en-GB" sz="1600">
                <a:solidFill>
                  <a:srgbClr val="000000"/>
                </a:solidFill>
              </a:rPr>
              <a:t>סיכום השיעור וכרטיס יציאה</a:t>
            </a:r>
            <a:endParaRPr b="1" sz="19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130" name="Google Shape;130;p22"/>
          <p:cNvSpPr txBox="1"/>
          <p:nvPr>
            <p:ph type="title"/>
          </p:nvPr>
        </p:nvSpPr>
        <p:spPr>
          <a:xfrm>
            <a:off x="5421650" y="156425"/>
            <a:ext cx="3440700" cy="4691700"/>
          </a:xfrm>
          <a:prstGeom prst="rect">
            <a:avLst/>
          </a:prstGeom>
          <a:solidFill>
            <a:srgbClr val="F4CCCC"/>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sz="1420"/>
              <a:t>4. What should you do to keep your online bank account safe?</a:t>
            </a:r>
            <a:endParaRPr b="1" sz="1420"/>
          </a:p>
          <a:p>
            <a:pPr indent="0" lvl="0" marL="0" rtl="0" algn="l">
              <a:spcBef>
                <a:spcPts val="0"/>
              </a:spcBef>
              <a:spcAft>
                <a:spcPts val="0"/>
              </a:spcAft>
              <a:buSzPts val="1100"/>
              <a:buNone/>
            </a:pPr>
            <a:r>
              <a:rPr b="1" lang="en-GB" sz="1420"/>
              <a:t>a) Share your password with friends</a:t>
            </a:r>
            <a:endParaRPr b="1" sz="1420"/>
          </a:p>
          <a:p>
            <a:pPr indent="0" lvl="0" marL="0" rtl="0" algn="l">
              <a:spcBef>
                <a:spcPts val="0"/>
              </a:spcBef>
              <a:spcAft>
                <a:spcPts val="0"/>
              </a:spcAft>
              <a:buSzPts val="1100"/>
              <a:buNone/>
            </a:pPr>
            <a:r>
              <a:rPr b="1" lang="en-GB" sz="1420"/>
              <a:t>b) Change your password often and check your account</a:t>
            </a:r>
            <a:endParaRPr b="1" sz="1420"/>
          </a:p>
          <a:p>
            <a:pPr indent="0" lvl="0" marL="0" rtl="0" algn="l">
              <a:spcBef>
                <a:spcPts val="0"/>
              </a:spcBef>
              <a:spcAft>
                <a:spcPts val="0"/>
              </a:spcAft>
              <a:buSzPts val="1100"/>
              <a:buNone/>
            </a:pPr>
            <a:r>
              <a:rPr b="1" lang="en-GB" sz="1420"/>
              <a:t>c) Use the same password for everything</a:t>
            </a:r>
            <a:endParaRPr b="1" sz="1420"/>
          </a:p>
          <a:p>
            <a:pPr indent="0" lvl="0" marL="0" rtl="0" algn="l">
              <a:spcBef>
                <a:spcPts val="0"/>
              </a:spcBef>
              <a:spcAft>
                <a:spcPts val="0"/>
              </a:spcAft>
              <a:buSzPts val="1100"/>
              <a:buNone/>
            </a:pPr>
            <a:r>
              <a:rPr b="1" lang="en-GB" sz="1420"/>
              <a:t>d) Ignore your bank statements</a:t>
            </a:r>
            <a:endParaRPr b="1" sz="1420"/>
          </a:p>
          <a:p>
            <a:pPr indent="0" lvl="0" marL="0" rtl="0" algn="l">
              <a:spcBef>
                <a:spcPts val="0"/>
              </a:spcBef>
              <a:spcAft>
                <a:spcPts val="0"/>
              </a:spcAft>
              <a:buSzPts val="1100"/>
              <a:buNone/>
            </a:pPr>
            <a:r>
              <a:t/>
            </a:r>
            <a:endParaRPr b="1" sz="1420"/>
          </a:p>
          <a:p>
            <a:pPr indent="0" lvl="0" marL="0" rtl="0" algn="l">
              <a:spcBef>
                <a:spcPts val="0"/>
              </a:spcBef>
              <a:spcAft>
                <a:spcPts val="0"/>
              </a:spcAft>
              <a:buSzPts val="1100"/>
              <a:buNone/>
            </a:pPr>
            <a:r>
              <a:rPr b="1" lang="en-GB" sz="1420"/>
              <a:t>5. Why do you think it is important to learn about money management when you are a teenager?  Explain.</a:t>
            </a:r>
            <a:endParaRPr b="1" sz="1420"/>
          </a:p>
          <a:p>
            <a:pPr indent="0" lvl="0" marL="0" rtl="0" algn="l">
              <a:spcBef>
                <a:spcPts val="0"/>
              </a:spcBef>
              <a:spcAft>
                <a:spcPts val="0"/>
              </a:spcAft>
              <a:buSzPts val="990"/>
              <a:buNone/>
            </a:pPr>
            <a:br>
              <a:rPr b="1" lang="en-GB" sz="1420"/>
            </a:br>
            <a:r>
              <a:rPr b="1" lang="en-GB" sz="1420"/>
              <a:t>______________________________</a:t>
            </a:r>
            <a:br>
              <a:rPr b="1" lang="en-GB" sz="1420"/>
            </a:br>
            <a:br>
              <a:rPr b="1" lang="en-GB" sz="1420"/>
            </a:br>
            <a:r>
              <a:rPr b="1" lang="en-GB" sz="1420"/>
              <a:t>_______________________________</a:t>
            </a:r>
            <a:br>
              <a:rPr b="1" lang="en-GB" sz="1420"/>
            </a:br>
            <a:br>
              <a:rPr b="1" lang="en-GB" sz="1420"/>
            </a:br>
            <a:r>
              <a:rPr b="1" lang="en-GB" sz="1420"/>
              <a:t>______________________________</a:t>
            </a:r>
            <a:br>
              <a:rPr b="1" lang="en-GB" sz="1420"/>
            </a:br>
            <a:br>
              <a:rPr b="1" lang="en-GB" sz="1420"/>
            </a:br>
            <a:r>
              <a:rPr b="1" lang="en-GB" sz="1420"/>
              <a:t>_______________________________</a:t>
            </a:r>
            <a:br>
              <a:rPr b="1" lang="en-GB" sz="1420"/>
            </a:br>
            <a:endParaRPr b="1" sz="1420"/>
          </a:p>
          <a:p>
            <a:pPr indent="0" lvl="0" marL="0" rtl="0" algn="l">
              <a:spcBef>
                <a:spcPts val="0"/>
              </a:spcBef>
              <a:spcAft>
                <a:spcPts val="0"/>
              </a:spcAft>
              <a:buSzPts val="990"/>
              <a:buNone/>
            </a:pPr>
            <a:r>
              <a:t/>
            </a:r>
            <a:endParaRPr b="1" sz="14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34" name="Shape 134"/>
        <p:cNvGrpSpPr/>
        <p:nvPr/>
      </p:nvGrpSpPr>
      <p:grpSpPr>
        <a:xfrm>
          <a:off x="0" y="0"/>
          <a:ext cx="0" cy="0"/>
          <a:chOff x="0" y="0"/>
          <a:chExt cx="0" cy="0"/>
        </a:xfrm>
      </p:grpSpPr>
      <p:sp>
        <p:nvSpPr>
          <p:cNvPr id="135" name="Google Shape;135;p23"/>
          <p:cNvSpPr txBox="1"/>
          <p:nvPr>
            <p:ph type="title"/>
          </p:nvPr>
        </p:nvSpPr>
        <p:spPr>
          <a:xfrm>
            <a:off x="2589000" y="445025"/>
            <a:ext cx="6243300" cy="1216500"/>
          </a:xfrm>
          <a:prstGeom prst="rect">
            <a:avLst/>
          </a:prstGeom>
          <a:solidFill>
            <a:srgbClr val="C9DAF8"/>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C343D"/>
                </a:solidFill>
              </a:rPr>
              <a:t>What are some of the things </a:t>
            </a:r>
            <a:r>
              <a:rPr b="1" lang="en-GB">
                <a:solidFill>
                  <a:srgbClr val="0C343D"/>
                </a:solidFill>
              </a:rPr>
              <a:t>YOU</a:t>
            </a:r>
            <a:r>
              <a:rPr lang="en-GB">
                <a:solidFill>
                  <a:srgbClr val="0C343D"/>
                </a:solidFill>
              </a:rPr>
              <a:t> would like to learn this year about money management?</a:t>
            </a:r>
            <a:endParaRPr>
              <a:solidFill>
                <a:srgbClr val="0C343D"/>
              </a:solidFill>
            </a:endParaRPr>
          </a:p>
        </p:txBody>
      </p:sp>
      <p:sp>
        <p:nvSpPr>
          <p:cNvPr id="136" name="Google Shape;136;p23"/>
          <p:cNvSpPr txBox="1"/>
          <p:nvPr>
            <p:ph idx="1" type="body"/>
          </p:nvPr>
        </p:nvSpPr>
        <p:spPr>
          <a:xfrm>
            <a:off x="156400" y="1807700"/>
            <a:ext cx="8745900" cy="3041400"/>
          </a:xfrm>
          <a:prstGeom prst="rect">
            <a:avLst/>
          </a:prstGeom>
          <a:solidFill>
            <a:srgbClr val="CFE2F3"/>
          </a:solidFill>
        </p:spPr>
        <p:txBody>
          <a:bodyPr anchorCtr="0" anchor="t" bIns="91425" lIns="91425" spcFirstLastPara="1" rIns="91425" wrap="square" tIns="91425">
            <a:normAutofit/>
          </a:bodyPr>
          <a:lstStyle/>
          <a:p>
            <a:pPr indent="0" lvl="0" marL="0" rtl="0" algn="l">
              <a:spcBef>
                <a:spcPts val="0"/>
              </a:spcBef>
              <a:spcAft>
                <a:spcPts val="0"/>
              </a:spcAft>
              <a:buNone/>
            </a:pPr>
            <a:r>
              <a:rPr lang="en-GB"/>
              <a:t>Complete the sentences:</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solidFill>
                  <a:srgbClr val="1C4587"/>
                </a:solidFill>
              </a:rPr>
              <a:t>I would like to know….                       </a:t>
            </a:r>
            <a:endParaRPr b="1">
              <a:solidFill>
                <a:srgbClr val="1C4587"/>
              </a:solidFill>
            </a:endParaRPr>
          </a:p>
          <a:p>
            <a:pPr indent="0" lvl="0" marL="0" rtl="0" algn="l">
              <a:spcBef>
                <a:spcPts val="1200"/>
              </a:spcBef>
              <a:spcAft>
                <a:spcPts val="0"/>
              </a:spcAft>
              <a:buNone/>
            </a:pPr>
            <a:r>
              <a:rPr b="1" lang="en-GB">
                <a:solidFill>
                  <a:srgbClr val="1C4587"/>
                </a:solidFill>
              </a:rPr>
              <a:t>I would like to learn…                                                </a:t>
            </a:r>
            <a:endParaRPr b="1">
              <a:solidFill>
                <a:srgbClr val="1C4587"/>
              </a:solidFill>
            </a:endParaRPr>
          </a:p>
          <a:p>
            <a:pPr indent="0" lvl="0" marL="0" rtl="0" algn="l">
              <a:spcBef>
                <a:spcPts val="1200"/>
              </a:spcBef>
              <a:spcAft>
                <a:spcPts val="1200"/>
              </a:spcAft>
              <a:buNone/>
            </a:pPr>
            <a:r>
              <a:rPr b="1" lang="en-GB">
                <a:solidFill>
                  <a:srgbClr val="1C4587"/>
                </a:solidFill>
              </a:rPr>
              <a:t>I would like to know how to ….           </a:t>
            </a:r>
            <a:endParaRPr b="1">
              <a:solidFill>
                <a:srgbClr val="1C4587"/>
              </a:solidFill>
            </a:endParaRPr>
          </a:p>
        </p:txBody>
      </p:sp>
      <p:sp>
        <p:nvSpPr>
          <p:cNvPr id="137" name="Google Shape;137;p23"/>
          <p:cNvSpPr txBox="1"/>
          <p:nvPr>
            <p:ph type="title"/>
          </p:nvPr>
        </p:nvSpPr>
        <p:spPr>
          <a:xfrm>
            <a:off x="15640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3 </a:t>
            </a:r>
            <a:endParaRPr b="1"/>
          </a:p>
        </p:txBody>
      </p:sp>
      <p:sp>
        <p:nvSpPr>
          <p:cNvPr id="138" name="Google Shape;138;p23"/>
          <p:cNvSpPr txBox="1"/>
          <p:nvPr>
            <p:ph type="title"/>
          </p:nvPr>
        </p:nvSpPr>
        <p:spPr>
          <a:xfrm>
            <a:off x="0" y="388325"/>
            <a:ext cx="2407200" cy="12165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20">
                <a:solidFill>
                  <a:srgbClr val="202124"/>
                </a:solidFill>
              </a:rPr>
              <a:t>Introduction הקדמה קצרה לנושא </a:t>
            </a:r>
            <a:br>
              <a:rPr b="1" lang="en-GB" sz="1920">
                <a:solidFill>
                  <a:srgbClr val="202124"/>
                </a:solidFill>
              </a:rPr>
            </a:br>
            <a:r>
              <a:rPr b="1" lang="en-GB" sz="1920">
                <a:solidFill>
                  <a:srgbClr val="202124"/>
                </a:solidFill>
              </a:rPr>
              <a:t>Time: 10 minutes.</a:t>
            </a:r>
            <a:endParaRPr b="1" sz="34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pic>
        <p:nvPicPr>
          <p:cNvPr id="139" name="Google Shape;139;p23"/>
          <p:cNvPicPr preferRelativeResize="0"/>
          <p:nvPr/>
        </p:nvPicPr>
        <p:blipFill>
          <a:blip r:embed="rId3">
            <a:alphaModFix/>
          </a:blip>
          <a:stretch>
            <a:fillRect/>
          </a:stretch>
        </p:blipFill>
        <p:spPr>
          <a:xfrm>
            <a:off x="5035400" y="1807700"/>
            <a:ext cx="3641600" cy="2731200"/>
          </a:xfrm>
          <a:prstGeom prst="rect">
            <a:avLst/>
          </a:prstGeom>
          <a:noFill/>
          <a:ln>
            <a:noFill/>
          </a:ln>
        </p:spPr>
      </p:pic>
      <p:sp>
        <p:nvSpPr>
          <p:cNvPr id="140" name="Google Shape;140;p23"/>
          <p:cNvSpPr txBox="1"/>
          <p:nvPr/>
        </p:nvSpPr>
        <p:spPr>
          <a:xfrm>
            <a:off x="5472550" y="4416150"/>
            <a:ext cx="34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https://commons.wikimedia.org/wiki/File:Quizz_transparent.png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185250"/>
            <a:ext cx="8520600" cy="707400"/>
          </a:xfrm>
          <a:prstGeom prst="rect">
            <a:avLst/>
          </a:prstGeom>
          <a:solidFill>
            <a:srgbClr val="FCE5CD"/>
          </a:solidFill>
        </p:spPr>
        <p:txBody>
          <a:bodyPr anchorCtr="0" anchor="t" bIns="91425" lIns="91425" spcFirstLastPara="1" rIns="91425" wrap="square" tIns="91425">
            <a:normAutofit fontScale="90000"/>
          </a:bodyPr>
          <a:lstStyle/>
          <a:p>
            <a:pPr indent="0" lvl="0" marL="0" rtl="0" algn="ctr">
              <a:spcBef>
                <a:spcPts val="0"/>
              </a:spcBef>
              <a:spcAft>
                <a:spcPts val="0"/>
              </a:spcAft>
              <a:buSzPct val="40537"/>
              <a:buNone/>
            </a:pPr>
            <a:r>
              <a:rPr b="1" lang="en-GB" sz="2442">
                <a:solidFill>
                  <a:srgbClr val="5B0F00"/>
                </a:solidFill>
              </a:rPr>
              <a:t>How can you be successful in your money management?</a:t>
            </a:r>
            <a:endParaRPr b="1" sz="2442">
              <a:solidFill>
                <a:srgbClr val="5B0F00"/>
              </a:solidFill>
            </a:endParaRPr>
          </a:p>
          <a:p>
            <a:pPr indent="0" lvl="0" marL="0" rtl="0" algn="ctr">
              <a:spcBef>
                <a:spcPts val="0"/>
              </a:spcBef>
              <a:spcAft>
                <a:spcPts val="0"/>
              </a:spcAft>
              <a:buSzPct val="44595"/>
              <a:buNone/>
            </a:pPr>
            <a:r>
              <a:rPr b="1" lang="en-GB" sz="2220"/>
              <a:t>Meet Emerie Tolman. Listen carefully to her presentation!</a:t>
            </a:r>
            <a:endParaRPr b="1" sz="2220"/>
          </a:p>
        </p:txBody>
      </p:sp>
      <p:sp>
        <p:nvSpPr>
          <p:cNvPr id="146" name="Google Shape;146;p24"/>
          <p:cNvSpPr txBox="1"/>
          <p:nvPr>
            <p:ph type="title"/>
          </p:nvPr>
        </p:nvSpPr>
        <p:spPr>
          <a:xfrm>
            <a:off x="0" y="1152425"/>
            <a:ext cx="2309700" cy="21345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00"/>
              <a:t>Spoken reception/spoken interaction/written production</a:t>
            </a:r>
            <a:r>
              <a:rPr b="1" lang="en-GB" sz="1900"/>
              <a:t> </a:t>
            </a:r>
            <a:br>
              <a:rPr b="1" lang="en-GB" sz="1900"/>
            </a:br>
            <a:r>
              <a:rPr b="1" lang="en-GB" sz="1900"/>
              <a:t>האזנת הנשמע/ מענה לשאלות</a:t>
            </a:r>
            <a:br>
              <a:rPr b="1" lang="en-GB" sz="1920">
                <a:solidFill>
                  <a:srgbClr val="202124"/>
                </a:solidFill>
              </a:rPr>
            </a:br>
            <a:r>
              <a:rPr b="1" lang="en-GB" sz="1920">
                <a:solidFill>
                  <a:srgbClr val="202124"/>
                </a:solidFill>
              </a:rPr>
              <a:t>Time: 25 minutes.</a:t>
            </a:r>
            <a:endParaRPr b="1" sz="34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147" name="Google Shape;147;p24"/>
          <p:cNvSpPr txBox="1"/>
          <p:nvPr/>
        </p:nvSpPr>
        <p:spPr>
          <a:xfrm>
            <a:off x="2309700" y="976625"/>
            <a:ext cx="6287700" cy="21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ctr">
              <a:spcBef>
                <a:spcPts val="0"/>
              </a:spcBef>
              <a:spcAft>
                <a:spcPts val="0"/>
              </a:spcAft>
              <a:buNone/>
            </a:pPr>
            <a:r>
              <a:rPr b="1" lang="en-GB" sz="2300">
                <a:solidFill>
                  <a:schemeClr val="dk2"/>
                </a:solidFill>
              </a:rPr>
              <a:t>Watch this YouTube video:</a:t>
            </a:r>
            <a:br>
              <a:rPr b="1" lang="en-GB" sz="2300">
                <a:solidFill>
                  <a:schemeClr val="dk2"/>
                </a:solidFill>
              </a:rPr>
            </a:br>
            <a:r>
              <a:rPr b="1" lang="en-GB" sz="2700" u="sng">
                <a:solidFill>
                  <a:schemeClr val="hlink"/>
                </a:solidFill>
                <a:hlinkClick r:id="rId3"/>
              </a:rPr>
              <a:t>MONEY MANAGEMENT FOR TEENS</a:t>
            </a:r>
            <a:endParaRPr b="1" sz="2700">
              <a:solidFill>
                <a:schemeClr val="dk2"/>
              </a:solidFill>
            </a:endParaRPr>
          </a:p>
        </p:txBody>
      </p:sp>
      <p:pic>
        <p:nvPicPr>
          <p:cNvPr id="148" name="Google Shape;148;p24"/>
          <p:cNvPicPr preferRelativeResize="0"/>
          <p:nvPr/>
        </p:nvPicPr>
        <p:blipFill>
          <a:blip r:embed="rId4">
            <a:alphaModFix/>
          </a:blip>
          <a:stretch>
            <a:fillRect/>
          </a:stretch>
        </p:blipFill>
        <p:spPr>
          <a:xfrm>
            <a:off x="3726300" y="2358200"/>
            <a:ext cx="2785300" cy="2785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a:solidFill>
            <a:srgbClr val="CFE2F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did </a:t>
            </a:r>
            <a:r>
              <a:rPr lang="en-GB"/>
              <a:t>Emerie talk about? </a:t>
            </a:r>
            <a:endParaRPr/>
          </a:p>
        </p:txBody>
      </p:sp>
      <p:sp>
        <p:nvSpPr>
          <p:cNvPr id="154" name="Google Shape;154;p25"/>
          <p:cNvSpPr txBox="1"/>
          <p:nvPr>
            <p:ph idx="1" type="body"/>
          </p:nvPr>
        </p:nvSpPr>
        <p:spPr>
          <a:xfrm>
            <a:off x="311700" y="1112525"/>
            <a:ext cx="8520600" cy="3765900"/>
          </a:xfrm>
          <a:prstGeom prst="rect">
            <a:avLst/>
          </a:prstGeom>
          <a:solidFill>
            <a:srgbClr val="F9F9F9"/>
          </a:solidFill>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She spoke about </a:t>
            </a:r>
            <a:r>
              <a:rPr b="1" lang="en-GB">
                <a:solidFill>
                  <a:schemeClr val="dk1"/>
                </a:solidFill>
              </a:rPr>
              <a:t>short-term goals</a:t>
            </a:r>
            <a:r>
              <a:rPr lang="en-GB">
                <a:solidFill>
                  <a:schemeClr val="dk1"/>
                </a:solidFill>
              </a:rPr>
              <a:t>. For example: _____________________</a:t>
            </a:r>
            <a:endParaRPr>
              <a:solidFill>
                <a:schemeClr val="dk1"/>
              </a:solidFill>
            </a:endParaRPr>
          </a:p>
          <a:p>
            <a:pPr indent="0" lvl="0" marL="0" rtl="0" algn="l">
              <a:spcBef>
                <a:spcPts val="1200"/>
              </a:spcBef>
              <a:spcAft>
                <a:spcPts val="0"/>
              </a:spcAft>
              <a:buNone/>
            </a:pPr>
            <a:r>
              <a:rPr lang="en-GB">
                <a:solidFill>
                  <a:schemeClr val="dk1"/>
                </a:solidFill>
              </a:rPr>
              <a:t>She spoke </a:t>
            </a:r>
            <a:r>
              <a:rPr lang="en-GB">
                <a:solidFill>
                  <a:schemeClr val="dk1"/>
                </a:solidFill>
              </a:rPr>
              <a:t>about</a:t>
            </a:r>
            <a:r>
              <a:rPr lang="en-GB">
                <a:solidFill>
                  <a:schemeClr val="dk1"/>
                </a:solidFill>
              </a:rPr>
              <a:t> </a:t>
            </a:r>
            <a:r>
              <a:rPr b="1" lang="en-GB">
                <a:solidFill>
                  <a:schemeClr val="dk1"/>
                </a:solidFill>
              </a:rPr>
              <a:t>long-term goals. </a:t>
            </a:r>
            <a:r>
              <a:rPr lang="en-GB">
                <a:solidFill>
                  <a:schemeClr val="dk1"/>
                </a:solidFill>
              </a:rPr>
              <a:t>For example:  _____________________</a:t>
            </a:r>
            <a:br>
              <a:rPr lang="en-GB">
                <a:solidFill>
                  <a:schemeClr val="dk1"/>
                </a:solidFill>
              </a:rPr>
            </a:br>
            <a:endParaRPr>
              <a:solidFill>
                <a:schemeClr val="dk1"/>
              </a:solidFill>
            </a:endParaRPr>
          </a:p>
          <a:p>
            <a:pPr indent="0" lvl="0" marL="0" rtl="0" algn="l">
              <a:spcBef>
                <a:spcPts val="1200"/>
              </a:spcBef>
              <a:spcAft>
                <a:spcPts val="0"/>
              </a:spcAft>
              <a:buNone/>
            </a:pPr>
            <a:r>
              <a:rPr lang="en-GB">
                <a:solidFill>
                  <a:srgbClr val="0000FF"/>
                </a:solidFill>
              </a:rPr>
              <a:t>What is one of </a:t>
            </a:r>
            <a:r>
              <a:rPr b="1" lang="en-GB">
                <a:solidFill>
                  <a:srgbClr val="0000FF"/>
                </a:solidFill>
              </a:rPr>
              <a:t>YOUR short term goal</a:t>
            </a:r>
            <a:r>
              <a:rPr lang="en-GB">
                <a:solidFill>
                  <a:srgbClr val="0000FF"/>
                </a:solidFill>
              </a:rPr>
              <a:t>?</a:t>
            </a:r>
            <a:endParaRPr>
              <a:solidFill>
                <a:srgbClr val="0000FF"/>
              </a:solidFill>
            </a:endParaRPr>
          </a:p>
          <a:p>
            <a:pPr indent="0" lvl="0" marL="0" rtl="0" algn="l">
              <a:spcBef>
                <a:spcPts val="1200"/>
              </a:spcBef>
              <a:spcAft>
                <a:spcPts val="0"/>
              </a:spcAft>
              <a:buNone/>
            </a:pPr>
            <a:r>
              <a:rPr lang="en-GB">
                <a:solidFill>
                  <a:srgbClr val="0000FF"/>
                </a:solidFill>
              </a:rPr>
              <a:t>_____________________________________________________________</a:t>
            </a:r>
            <a:endParaRPr>
              <a:solidFill>
                <a:srgbClr val="0000FF"/>
              </a:solidFill>
            </a:endParaRPr>
          </a:p>
          <a:p>
            <a:pPr indent="0" lvl="0" marL="0" rtl="0" algn="l">
              <a:spcBef>
                <a:spcPts val="1200"/>
              </a:spcBef>
              <a:spcAft>
                <a:spcPts val="0"/>
              </a:spcAft>
              <a:buNone/>
            </a:pPr>
            <a:r>
              <a:rPr lang="en-GB">
                <a:solidFill>
                  <a:srgbClr val="0000FF"/>
                </a:solidFill>
              </a:rPr>
              <a:t>What is  one of </a:t>
            </a:r>
            <a:r>
              <a:rPr b="1" lang="en-GB">
                <a:solidFill>
                  <a:srgbClr val="0000FF"/>
                </a:solidFill>
              </a:rPr>
              <a:t>YOUR long-term </a:t>
            </a:r>
            <a:r>
              <a:rPr b="1" lang="en-GB">
                <a:solidFill>
                  <a:srgbClr val="0000FF"/>
                </a:solidFill>
              </a:rPr>
              <a:t>goals</a:t>
            </a:r>
            <a:r>
              <a:rPr lang="en-GB">
                <a:solidFill>
                  <a:srgbClr val="0000FF"/>
                </a:solidFill>
              </a:rPr>
              <a:t>?</a:t>
            </a:r>
            <a:endParaRPr>
              <a:solidFill>
                <a:srgbClr val="0000FF"/>
              </a:solidFill>
            </a:endParaRPr>
          </a:p>
          <a:p>
            <a:pPr indent="0" lvl="0" marL="0" rtl="0" algn="l">
              <a:spcBef>
                <a:spcPts val="1200"/>
              </a:spcBef>
              <a:spcAft>
                <a:spcPts val="1200"/>
              </a:spcAft>
              <a:buNone/>
            </a:pPr>
            <a:r>
              <a:rPr lang="en-GB">
                <a:solidFill>
                  <a:srgbClr val="0000FF"/>
                </a:solidFill>
              </a:rPr>
              <a:t>_____________________________________________________________</a:t>
            </a:r>
            <a:endParaRPr>
              <a:solidFill>
                <a:srgbClr val="0000FF"/>
              </a:solidFill>
            </a:endParaRPr>
          </a:p>
        </p:txBody>
      </p:sp>
      <p:pic>
        <p:nvPicPr>
          <p:cNvPr id="155" name="Google Shape;155;p25"/>
          <p:cNvPicPr preferRelativeResize="0"/>
          <p:nvPr/>
        </p:nvPicPr>
        <p:blipFill>
          <a:blip r:embed="rId3">
            <a:alphaModFix/>
          </a:blip>
          <a:stretch>
            <a:fillRect/>
          </a:stretch>
        </p:blipFill>
        <p:spPr>
          <a:xfrm>
            <a:off x="6355775" y="2408950"/>
            <a:ext cx="2389925" cy="2389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a:solidFill>
            <a:srgbClr val="E6B8AF"/>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GB"/>
              <a:t>Emerie talks about 3 things we do with money...</a:t>
            </a:r>
            <a:endParaRPr/>
          </a:p>
          <a:p>
            <a:pPr indent="0" lvl="0" marL="0" rtl="0" algn="l">
              <a:spcBef>
                <a:spcPts val="0"/>
              </a:spcBef>
              <a:spcAft>
                <a:spcPts val="0"/>
              </a:spcAft>
              <a:buNone/>
            </a:pPr>
            <a:r>
              <a:t/>
            </a:r>
            <a:endParaRPr/>
          </a:p>
        </p:txBody>
      </p:sp>
      <p:sp>
        <p:nvSpPr>
          <p:cNvPr id="161" name="Google Shape;161;p26"/>
          <p:cNvSpPr txBox="1"/>
          <p:nvPr>
            <p:ph idx="1" type="body"/>
          </p:nvPr>
        </p:nvSpPr>
        <p:spPr>
          <a:xfrm>
            <a:off x="431550" y="1333500"/>
            <a:ext cx="8520600" cy="355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Fill out the chart (according to Emerie’s video):   </a:t>
            </a:r>
            <a:endParaRPr/>
          </a:p>
        </p:txBody>
      </p:sp>
      <p:graphicFrame>
        <p:nvGraphicFramePr>
          <p:cNvPr id="162" name="Google Shape;162;p26"/>
          <p:cNvGraphicFramePr/>
          <p:nvPr/>
        </p:nvGraphicFramePr>
        <p:xfrm>
          <a:off x="779300" y="1779350"/>
          <a:ext cx="3000000" cy="3000000"/>
        </p:xfrm>
        <a:graphic>
          <a:graphicData uri="http://schemas.openxmlformats.org/drawingml/2006/table">
            <a:tbl>
              <a:tblPr>
                <a:noFill/>
                <a:tableStyleId>{ECB9114A-084C-4D86-BC5B-66AB86A8710F}</a:tableStyleId>
              </a:tblPr>
              <a:tblGrid>
                <a:gridCol w="3766025"/>
                <a:gridCol w="3766025"/>
              </a:tblGrid>
              <a:tr h="381000">
                <a:tc>
                  <a:txBody>
                    <a:bodyPr/>
                    <a:lstStyle/>
                    <a:p>
                      <a:pPr indent="0" lvl="0" marL="0" rtl="0" algn="l">
                        <a:spcBef>
                          <a:spcPts val="0"/>
                        </a:spcBef>
                        <a:spcAft>
                          <a:spcPts val="0"/>
                        </a:spcAft>
                        <a:buNone/>
                      </a:pPr>
                      <a:r>
                        <a:rPr b="1" lang="en-GB"/>
                        <a:t>What are the things we do with money?</a:t>
                      </a:r>
                      <a:endParaRPr b="1"/>
                    </a:p>
                  </a:txBody>
                  <a:tcPr marT="91425" marB="91425" marR="91425" marL="91425">
                    <a:solidFill>
                      <a:srgbClr val="D9EAD3"/>
                    </a:solidFill>
                  </a:tcPr>
                </a:tc>
                <a:tc>
                  <a:txBody>
                    <a:bodyPr/>
                    <a:lstStyle/>
                    <a:p>
                      <a:pPr indent="0" lvl="0" marL="0" rtl="0" algn="l">
                        <a:spcBef>
                          <a:spcPts val="0"/>
                        </a:spcBef>
                        <a:spcAft>
                          <a:spcPts val="0"/>
                        </a:spcAft>
                        <a:buNone/>
                      </a:pPr>
                      <a:r>
                        <a:rPr b="1" lang="en-GB"/>
                        <a:t>How can we do them?</a:t>
                      </a:r>
                      <a:endParaRPr b="1"/>
                    </a:p>
                  </a:txBody>
                  <a:tcPr marT="91425" marB="91425" marR="91425" marL="91425">
                    <a:solidFill>
                      <a:srgbClr val="D9EAD3"/>
                    </a:solidFill>
                  </a:tcPr>
                </a:tc>
              </a:tr>
              <a:tr h="381000">
                <a:tc>
                  <a:txBody>
                    <a:bodyPr/>
                    <a:lstStyle/>
                    <a:p>
                      <a:pPr indent="0" lvl="0" marL="0" rtl="0" algn="l">
                        <a:spcBef>
                          <a:spcPts val="0"/>
                        </a:spcBef>
                        <a:spcAft>
                          <a:spcPts val="0"/>
                        </a:spcAft>
                        <a:buNone/>
                      </a:pPr>
                      <a:r>
                        <a:rPr b="1" lang="en-GB">
                          <a:solidFill>
                            <a:srgbClr val="274E13"/>
                          </a:solidFill>
                        </a:rPr>
                        <a:t>Making money</a:t>
                      </a:r>
                      <a:endParaRPr b="1">
                        <a:solidFill>
                          <a:srgbClr val="274E13"/>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GB">
                          <a:solidFill>
                            <a:srgbClr val="274E13"/>
                          </a:solidFill>
                        </a:rPr>
                        <a:t>Saving money</a:t>
                      </a:r>
                      <a:endParaRPr b="1">
                        <a:solidFill>
                          <a:srgbClr val="274E13"/>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GB">
                          <a:solidFill>
                            <a:srgbClr val="274E13"/>
                          </a:solidFill>
                        </a:rPr>
                        <a:t>Spending money</a:t>
                      </a:r>
                      <a:endParaRPr b="1">
                        <a:solidFill>
                          <a:srgbClr val="274E13"/>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63" name="Google Shape;163;p26"/>
          <p:cNvPicPr preferRelativeResize="0"/>
          <p:nvPr/>
        </p:nvPicPr>
        <p:blipFill>
          <a:blip r:embed="rId3">
            <a:alphaModFix/>
          </a:blip>
          <a:stretch>
            <a:fillRect/>
          </a:stretch>
        </p:blipFill>
        <p:spPr>
          <a:xfrm>
            <a:off x="779300" y="3581400"/>
            <a:ext cx="1584800" cy="1584800"/>
          </a:xfrm>
          <a:prstGeom prst="rect">
            <a:avLst/>
          </a:prstGeom>
          <a:noFill/>
          <a:ln>
            <a:noFill/>
          </a:ln>
        </p:spPr>
      </p:pic>
      <p:pic>
        <p:nvPicPr>
          <p:cNvPr id="164" name="Google Shape;164;p26"/>
          <p:cNvPicPr preferRelativeResize="0"/>
          <p:nvPr/>
        </p:nvPicPr>
        <p:blipFill>
          <a:blip r:embed="rId4">
            <a:alphaModFix/>
          </a:blip>
          <a:stretch>
            <a:fillRect/>
          </a:stretch>
        </p:blipFill>
        <p:spPr>
          <a:xfrm>
            <a:off x="6779900" y="3581400"/>
            <a:ext cx="1584800" cy="1584800"/>
          </a:xfrm>
          <a:prstGeom prst="rect">
            <a:avLst/>
          </a:prstGeom>
          <a:noFill/>
          <a:ln>
            <a:noFill/>
          </a:ln>
        </p:spPr>
      </p:pic>
      <p:pic>
        <p:nvPicPr>
          <p:cNvPr id="165" name="Google Shape;165;p26"/>
          <p:cNvPicPr preferRelativeResize="0"/>
          <p:nvPr/>
        </p:nvPicPr>
        <p:blipFill>
          <a:blip r:embed="rId5">
            <a:alphaModFix/>
          </a:blip>
          <a:stretch>
            <a:fillRect/>
          </a:stretch>
        </p:blipFill>
        <p:spPr>
          <a:xfrm>
            <a:off x="3779600" y="3581400"/>
            <a:ext cx="1584800" cy="158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69" name="Shape 169"/>
        <p:cNvGrpSpPr/>
        <p:nvPr/>
      </p:nvGrpSpPr>
      <p:grpSpPr>
        <a:xfrm>
          <a:off x="0" y="0"/>
          <a:ext cx="0" cy="0"/>
          <a:chOff x="0" y="0"/>
          <a:chExt cx="0" cy="0"/>
        </a:xfrm>
      </p:grpSpPr>
      <p:sp>
        <p:nvSpPr>
          <p:cNvPr id="170" name="Google Shape;170;p27"/>
          <p:cNvSpPr txBox="1"/>
          <p:nvPr>
            <p:ph type="title"/>
          </p:nvPr>
        </p:nvSpPr>
        <p:spPr>
          <a:xfrm>
            <a:off x="251775" y="435025"/>
            <a:ext cx="8520600" cy="572700"/>
          </a:xfrm>
          <a:prstGeom prst="rect">
            <a:avLst/>
          </a:prstGeom>
          <a:solidFill>
            <a:schemeClr val="lt2"/>
          </a:solidFill>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GB"/>
              <a:t>Do you remember? Let’s check your memory  </a:t>
            </a:r>
            <a:endParaRPr/>
          </a:p>
        </p:txBody>
      </p:sp>
      <p:sp>
        <p:nvSpPr>
          <p:cNvPr id="171" name="Google Shape;171;p27"/>
          <p:cNvSpPr txBox="1"/>
          <p:nvPr>
            <p:ph idx="1" type="body"/>
          </p:nvPr>
        </p:nvSpPr>
        <p:spPr>
          <a:xfrm>
            <a:off x="311700" y="1152475"/>
            <a:ext cx="8520600" cy="3416400"/>
          </a:xfrm>
          <a:prstGeom prst="rect">
            <a:avLst/>
          </a:prstGeom>
          <a:solidFill>
            <a:srgbClr val="FFF2CC"/>
          </a:solidFill>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accent5"/>
              </a:buClr>
              <a:buSzPts val="1800"/>
              <a:buAutoNum type="arabicPeriod"/>
            </a:pPr>
            <a:r>
              <a:rPr b="1" lang="en-GB">
                <a:solidFill>
                  <a:schemeClr val="accent5"/>
                </a:solidFill>
              </a:rPr>
              <a:t>What does Emerie do to make </a:t>
            </a:r>
            <a:r>
              <a:rPr b="1" lang="en-GB">
                <a:solidFill>
                  <a:schemeClr val="accent5"/>
                </a:solidFill>
              </a:rPr>
              <a:t>money</a:t>
            </a:r>
            <a:r>
              <a:rPr b="1" lang="en-GB">
                <a:solidFill>
                  <a:schemeClr val="accent5"/>
                </a:solidFill>
              </a:rPr>
              <a:t>?</a:t>
            </a:r>
            <a:endParaRPr b="1">
              <a:solidFill>
                <a:schemeClr val="accent5"/>
              </a:solidFill>
            </a:endParaRPr>
          </a:p>
          <a:p>
            <a:pPr indent="0" lvl="0" marL="457200" rtl="0" algn="l">
              <a:lnSpc>
                <a:spcPct val="100000"/>
              </a:lnSpc>
              <a:spcBef>
                <a:spcPts val="1200"/>
              </a:spcBef>
              <a:spcAft>
                <a:spcPts val="0"/>
              </a:spcAft>
              <a:buNone/>
            </a:pPr>
            <a:r>
              <a:t/>
            </a:r>
            <a:endParaRPr b="1">
              <a:solidFill>
                <a:schemeClr val="accent5"/>
              </a:solidFill>
            </a:endParaRPr>
          </a:p>
          <a:p>
            <a:pPr indent="-342900" lvl="0" marL="457200" rtl="0" algn="l">
              <a:lnSpc>
                <a:spcPct val="100000"/>
              </a:lnSpc>
              <a:spcBef>
                <a:spcPts val="1200"/>
              </a:spcBef>
              <a:spcAft>
                <a:spcPts val="0"/>
              </a:spcAft>
              <a:buClr>
                <a:schemeClr val="accent5"/>
              </a:buClr>
              <a:buSzPts val="1800"/>
              <a:buAutoNum type="arabicPeriod"/>
            </a:pPr>
            <a:r>
              <a:rPr b="1" lang="en-GB">
                <a:solidFill>
                  <a:schemeClr val="accent5"/>
                </a:solidFill>
              </a:rPr>
              <a:t>What does Emerie’s </a:t>
            </a:r>
            <a:r>
              <a:rPr b="1" lang="en-GB">
                <a:solidFill>
                  <a:schemeClr val="accent5"/>
                </a:solidFill>
              </a:rPr>
              <a:t>mother</a:t>
            </a:r>
            <a:r>
              <a:rPr b="1" lang="en-GB">
                <a:solidFill>
                  <a:schemeClr val="accent5"/>
                </a:solidFill>
              </a:rPr>
              <a:t> do for a </a:t>
            </a:r>
            <a:r>
              <a:rPr b="1" lang="en-GB">
                <a:solidFill>
                  <a:schemeClr val="accent5"/>
                </a:solidFill>
              </a:rPr>
              <a:t>living</a:t>
            </a:r>
            <a:r>
              <a:rPr b="1" lang="en-GB">
                <a:solidFill>
                  <a:schemeClr val="accent5"/>
                </a:solidFill>
              </a:rPr>
              <a:t>?</a:t>
            </a:r>
            <a:endParaRPr b="1">
              <a:solidFill>
                <a:schemeClr val="accent5"/>
              </a:solidFill>
            </a:endParaRPr>
          </a:p>
          <a:p>
            <a:pPr indent="0" lvl="0" marL="457200" rtl="0" algn="l">
              <a:lnSpc>
                <a:spcPct val="100000"/>
              </a:lnSpc>
              <a:spcBef>
                <a:spcPts val="1200"/>
              </a:spcBef>
              <a:spcAft>
                <a:spcPts val="0"/>
              </a:spcAft>
              <a:buNone/>
            </a:pPr>
            <a:r>
              <a:t/>
            </a:r>
            <a:endParaRPr b="1">
              <a:solidFill>
                <a:schemeClr val="accent5"/>
              </a:solidFill>
            </a:endParaRPr>
          </a:p>
          <a:p>
            <a:pPr indent="-342900" lvl="0" marL="457200" rtl="0" algn="l">
              <a:lnSpc>
                <a:spcPct val="100000"/>
              </a:lnSpc>
              <a:spcBef>
                <a:spcPts val="1200"/>
              </a:spcBef>
              <a:spcAft>
                <a:spcPts val="0"/>
              </a:spcAft>
              <a:buClr>
                <a:schemeClr val="accent5"/>
              </a:buClr>
              <a:buSzPts val="1800"/>
              <a:buAutoNum type="arabicPeriod"/>
            </a:pPr>
            <a:r>
              <a:rPr b="1" lang="en-GB">
                <a:solidFill>
                  <a:schemeClr val="accent5"/>
                </a:solidFill>
              </a:rPr>
              <a:t>What</a:t>
            </a:r>
            <a:r>
              <a:rPr b="1" lang="en-GB">
                <a:solidFill>
                  <a:schemeClr val="accent5"/>
                </a:solidFill>
              </a:rPr>
              <a:t> means of payment does Emerie </a:t>
            </a:r>
            <a:r>
              <a:rPr b="1" lang="en-GB">
                <a:solidFill>
                  <a:schemeClr val="accent5"/>
                </a:solidFill>
              </a:rPr>
              <a:t>mention</a:t>
            </a:r>
            <a:r>
              <a:rPr b="1" lang="en-GB">
                <a:solidFill>
                  <a:schemeClr val="accent5"/>
                </a:solidFill>
              </a:rPr>
              <a:t> in her </a:t>
            </a:r>
            <a:r>
              <a:rPr b="1" lang="en-GB">
                <a:solidFill>
                  <a:schemeClr val="accent5"/>
                </a:solidFill>
              </a:rPr>
              <a:t>video</a:t>
            </a:r>
            <a:r>
              <a:rPr b="1" lang="en-GB">
                <a:solidFill>
                  <a:schemeClr val="accent5"/>
                </a:solidFill>
              </a:rPr>
              <a:t>? (Can you think of other ways she hasn’t mentioned?)</a:t>
            </a:r>
            <a:br>
              <a:rPr b="1" lang="en-GB">
                <a:solidFill>
                  <a:schemeClr val="accent5"/>
                </a:solidFill>
              </a:rPr>
            </a:br>
            <a:endParaRPr b="1">
              <a:solidFill>
                <a:schemeClr val="accent5"/>
              </a:solidFill>
            </a:endParaRPr>
          </a:p>
          <a:p>
            <a:pPr indent="0" lvl="0" marL="0" rtl="0" algn="l">
              <a:lnSpc>
                <a:spcPct val="100000"/>
              </a:lnSpc>
              <a:spcBef>
                <a:spcPts val="1200"/>
              </a:spcBef>
              <a:spcAft>
                <a:spcPts val="1200"/>
              </a:spcAft>
              <a:buNone/>
            </a:pPr>
            <a:r>
              <a:rPr b="1" lang="en-GB">
                <a:solidFill>
                  <a:schemeClr val="accent5"/>
                </a:solidFill>
              </a:rPr>
              <a:t>4.    What 2 types of bank accounts does Emerie mention?</a:t>
            </a:r>
            <a:endParaRPr/>
          </a:p>
        </p:txBody>
      </p:sp>
      <p:pic>
        <p:nvPicPr>
          <p:cNvPr id="172" name="Google Shape;172;p27"/>
          <p:cNvPicPr preferRelativeResize="0"/>
          <p:nvPr/>
        </p:nvPicPr>
        <p:blipFill>
          <a:blip r:embed="rId3">
            <a:alphaModFix/>
          </a:blip>
          <a:stretch>
            <a:fillRect/>
          </a:stretch>
        </p:blipFill>
        <p:spPr>
          <a:xfrm>
            <a:off x="7602375" y="295800"/>
            <a:ext cx="1091724" cy="2275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76" name="Shape 176"/>
        <p:cNvGrpSpPr/>
        <p:nvPr/>
      </p:nvGrpSpPr>
      <p:grpSpPr>
        <a:xfrm>
          <a:off x="0" y="0"/>
          <a:ext cx="0" cy="0"/>
          <a:chOff x="0" y="0"/>
          <a:chExt cx="0" cy="0"/>
        </a:xfrm>
      </p:grpSpPr>
      <p:sp>
        <p:nvSpPr>
          <p:cNvPr id="177" name="Google Shape;177;p28"/>
          <p:cNvSpPr txBox="1"/>
          <p:nvPr>
            <p:ph type="title"/>
          </p:nvPr>
        </p:nvSpPr>
        <p:spPr>
          <a:xfrm>
            <a:off x="3744925" y="484900"/>
            <a:ext cx="5160900" cy="963300"/>
          </a:xfrm>
          <a:prstGeom prst="rect">
            <a:avLst/>
          </a:prstGeom>
          <a:solidFill>
            <a:srgbClr val="F1C232"/>
          </a:solidFill>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GB" sz="2878"/>
              <a:t>Take this online </a:t>
            </a:r>
            <a:r>
              <a:rPr b="1" lang="en-GB" sz="2878" u="sng">
                <a:solidFill>
                  <a:schemeClr val="hlink"/>
                </a:solidFill>
                <a:hlinkClick r:id="rId3"/>
              </a:rPr>
              <a:t>exit ticket</a:t>
            </a:r>
            <a:endParaRPr b="1" sz="2878"/>
          </a:p>
        </p:txBody>
      </p:sp>
      <p:sp>
        <p:nvSpPr>
          <p:cNvPr id="178" name="Google Shape;178;p28"/>
          <p:cNvSpPr txBox="1"/>
          <p:nvPr>
            <p:ph idx="1" type="body"/>
          </p:nvPr>
        </p:nvSpPr>
        <p:spPr>
          <a:xfrm>
            <a:off x="311700" y="1569400"/>
            <a:ext cx="8520600" cy="3416400"/>
          </a:xfrm>
          <a:prstGeom prst="rect">
            <a:avLst/>
          </a:prstGeom>
          <a:solidFill>
            <a:srgbClr val="D0E0E3"/>
          </a:solidFill>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980000"/>
                </a:solidFill>
              </a:rPr>
              <a:t>Here are some of the terms which we discussed in the lesson:</a:t>
            </a:r>
            <a:endParaRPr>
              <a:solidFill>
                <a:srgbClr val="980000"/>
              </a:solidFill>
            </a:endParaRPr>
          </a:p>
          <a:p>
            <a:pPr indent="0" lvl="0" marL="0" rtl="0" algn="l">
              <a:spcBef>
                <a:spcPts val="1200"/>
              </a:spcBef>
              <a:spcAft>
                <a:spcPts val="1200"/>
              </a:spcAft>
              <a:buNone/>
            </a:pPr>
            <a:r>
              <a:t/>
            </a:r>
            <a:endParaRPr/>
          </a:p>
        </p:txBody>
      </p:sp>
      <p:sp>
        <p:nvSpPr>
          <p:cNvPr id="179" name="Google Shape;179;p28"/>
          <p:cNvSpPr txBox="1"/>
          <p:nvPr/>
        </p:nvSpPr>
        <p:spPr>
          <a:xfrm>
            <a:off x="699125" y="1856950"/>
            <a:ext cx="57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0" name="Google Shape;180;p28"/>
          <p:cNvSpPr txBox="1"/>
          <p:nvPr/>
        </p:nvSpPr>
        <p:spPr>
          <a:xfrm>
            <a:off x="952375" y="2037450"/>
            <a:ext cx="1645500" cy="4155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short-term goals</a:t>
            </a:r>
            <a:endParaRPr sz="1500"/>
          </a:p>
        </p:txBody>
      </p:sp>
      <p:sp>
        <p:nvSpPr>
          <p:cNvPr id="181" name="Google Shape;181;p28"/>
          <p:cNvSpPr txBox="1"/>
          <p:nvPr/>
        </p:nvSpPr>
        <p:spPr>
          <a:xfrm>
            <a:off x="3765250" y="2257150"/>
            <a:ext cx="12783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checking account</a:t>
            </a:r>
            <a:endParaRPr/>
          </a:p>
        </p:txBody>
      </p:sp>
      <p:sp>
        <p:nvSpPr>
          <p:cNvPr id="182" name="Google Shape;182;p28"/>
          <p:cNvSpPr txBox="1"/>
          <p:nvPr/>
        </p:nvSpPr>
        <p:spPr>
          <a:xfrm>
            <a:off x="1747850" y="4056575"/>
            <a:ext cx="9888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saving account</a:t>
            </a:r>
            <a:endParaRPr/>
          </a:p>
        </p:txBody>
      </p:sp>
      <p:sp>
        <p:nvSpPr>
          <p:cNvPr id="183" name="Google Shape;183;p28"/>
          <p:cNvSpPr txBox="1"/>
          <p:nvPr/>
        </p:nvSpPr>
        <p:spPr>
          <a:xfrm>
            <a:off x="2796025" y="3333625"/>
            <a:ext cx="9489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budget</a:t>
            </a:r>
            <a:endParaRPr/>
          </a:p>
        </p:txBody>
      </p:sp>
      <p:sp>
        <p:nvSpPr>
          <p:cNvPr id="184" name="Google Shape;184;p28"/>
          <p:cNvSpPr txBox="1"/>
          <p:nvPr/>
        </p:nvSpPr>
        <p:spPr>
          <a:xfrm>
            <a:off x="4283400" y="3841175"/>
            <a:ext cx="11784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making money</a:t>
            </a:r>
            <a:endParaRPr/>
          </a:p>
        </p:txBody>
      </p:sp>
      <p:sp>
        <p:nvSpPr>
          <p:cNvPr id="185" name="Google Shape;185;p28"/>
          <p:cNvSpPr txBox="1"/>
          <p:nvPr/>
        </p:nvSpPr>
        <p:spPr>
          <a:xfrm>
            <a:off x="5233375" y="2737250"/>
            <a:ext cx="8889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saving money</a:t>
            </a:r>
            <a:endParaRPr/>
          </a:p>
        </p:txBody>
      </p:sp>
      <p:sp>
        <p:nvSpPr>
          <p:cNvPr id="186" name="Google Shape;186;p28"/>
          <p:cNvSpPr txBox="1"/>
          <p:nvPr/>
        </p:nvSpPr>
        <p:spPr>
          <a:xfrm>
            <a:off x="6921475" y="3046150"/>
            <a:ext cx="11784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spending money</a:t>
            </a:r>
            <a:endParaRPr/>
          </a:p>
        </p:txBody>
      </p:sp>
      <p:sp>
        <p:nvSpPr>
          <p:cNvPr id="187" name="Google Shape;187;p28"/>
          <p:cNvSpPr txBox="1"/>
          <p:nvPr/>
        </p:nvSpPr>
        <p:spPr>
          <a:xfrm>
            <a:off x="7210875" y="2337050"/>
            <a:ext cx="7293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cash</a:t>
            </a:r>
            <a:endParaRPr/>
          </a:p>
        </p:txBody>
      </p:sp>
      <p:sp>
        <p:nvSpPr>
          <p:cNvPr id="188" name="Google Shape;188;p28"/>
          <p:cNvSpPr txBox="1"/>
          <p:nvPr/>
        </p:nvSpPr>
        <p:spPr>
          <a:xfrm>
            <a:off x="1403900" y="2956275"/>
            <a:ext cx="9489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a:t>
            </a:r>
            <a:r>
              <a:rPr lang="en-GB"/>
              <a:t> check</a:t>
            </a:r>
            <a:endParaRPr/>
          </a:p>
        </p:txBody>
      </p:sp>
      <p:sp>
        <p:nvSpPr>
          <p:cNvPr id="189" name="Google Shape;189;p28"/>
          <p:cNvSpPr txBox="1"/>
          <p:nvPr/>
        </p:nvSpPr>
        <p:spPr>
          <a:xfrm>
            <a:off x="6381950" y="4056575"/>
            <a:ext cx="10887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credit card</a:t>
            </a:r>
            <a:endParaRPr/>
          </a:p>
        </p:txBody>
      </p:sp>
      <p:sp>
        <p:nvSpPr>
          <p:cNvPr id="190" name="Google Shape;190;p28"/>
          <p:cNvSpPr txBox="1"/>
          <p:nvPr/>
        </p:nvSpPr>
        <p:spPr>
          <a:xfrm>
            <a:off x="173200" y="178950"/>
            <a:ext cx="3000000" cy="12807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dk1"/>
                </a:solidFill>
              </a:rPr>
              <a:t>10 minutes</a:t>
            </a:r>
            <a:br>
              <a:rPr b="1" lang="en-GB" sz="1600">
                <a:solidFill>
                  <a:schemeClr val="dk1"/>
                </a:solidFill>
              </a:rPr>
            </a:br>
            <a:r>
              <a:rPr b="1" lang="en-GB" sz="1600">
                <a:solidFill>
                  <a:schemeClr val="dk1"/>
                </a:solidFill>
              </a:rPr>
              <a:t>Summary of the lesson and Exit Ticket </a:t>
            </a:r>
            <a:br>
              <a:rPr b="1" lang="en-GB" sz="1600">
                <a:solidFill>
                  <a:schemeClr val="dk1"/>
                </a:solidFill>
              </a:rPr>
            </a:br>
            <a:r>
              <a:rPr b="1" lang="en-GB" sz="1600">
                <a:solidFill>
                  <a:schemeClr val="dk1"/>
                </a:solidFill>
              </a:rPr>
              <a:t>סיכום השיעור וכרטיס יציאה</a:t>
            </a:r>
            <a:endParaRPr b="1" sz="1920">
              <a:solidFill>
                <a:srgbClr val="20212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94" name="Shape 194"/>
        <p:cNvGrpSpPr/>
        <p:nvPr/>
      </p:nvGrpSpPr>
      <p:grpSpPr>
        <a:xfrm>
          <a:off x="0" y="0"/>
          <a:ext cx="0" cy="0"/>
          <a:chOff x="0" y="0"/>
          <a:chExt cx="0" cy="0"/>
        </a:xfrm>
      </p:grpSpPr>
      <p:sp>
        <p:nvSpPr>
          <p:cNvPr id="195" name="Google Shape;195;p29"/>
          <p:cNvSpPr txBox="1"/>
          <p:nvPr>
            <p:ph type="title"/>
          </p:nvPr>
        </p:nvSpPr>
        <p:spPr>
          <a:xfrm>
            <a:off x="4450800" y="490675"/>
            <a:ext cx="4381500" cy="1257600"/>
          </a:xfrm>
          <a:prstGeom prst="rect">
            <a:avLst/>
          </a:prstGeom>
          <a:solidFill>
            <a:srgbClr val="F1C232"/>
          </a:solidFill>
        </p:spPr>
        <p:txBody>
          <a:bodyPr anchorCtr="0" anchor="t" bIns="91425" lIns="91425" spcFirstLastPara="1" rIns="91425" wrap="square" tIns="91425">
            <a:noAutofit/>
          </a:bodyPr>
          <a:lstStyle/>
          <a:p>
            <a:pPr indent="0" lvl="0" marL="0" rtl="0" algn="l">
              <a:spcBef>
                <a:spcPts val="0"/>
              </a:spcBef>
              <a:spcAft>
                <a:spcPts val="0"/>
              </a:spcAft>
              <a:buSzPts val="891"/>
              <a:buNone/>
            </a:pPr>
            <a:r>
              <a:rPr lang="en-GB" sz="1700"/>
              <a:t>What is the best advice you can give a friend about money management? </a:t>
            </a:r>
            <a:r>
              <a:rPr b="1" lang="en-GB" sz="1700"/>
              <a:t>Work with a partner</a:t>
            </a:r>
            <a:r>
              <a:rPr lang="en-GB" sz="1700"/>
              <a:t> to prepare and present a one-minute talk </a:t>
            </a:r>
            <a:r>
              <a:rPr b="1" lang="en-GB" sz="1700"/>
              <a:t>together</a:t>
            </a:r>
            <a:r>
              <a:rPr lang="en-GB" sz="1700"/>
              <a:t>.</a:t>
            </a:r>
            <a:endParaRPr b="1" sz="2378"/>
          </a:p>
        </p:txBody>
      </p:sp>
      <p:sp>
        <p:nvSpPr>
          <p:cNvPr id="196" name="Google Shape;196;p29"/>
          <p:cNvSpPr txBox="1"/>
          <p:nvPr>
            <p:ph idx="1" type="body"/>
          </p:nvPr>
        </p:nvSpPr>
        <p:spPr>
          <a:xfrm>
            <a:off x="311700" y="1744300"/>
            <a:ext cx="8645700" cy="3219300"/>
          </a:xfrm>
          <a:prstGeom prst="rect">
            <a:avLst/>
          </a:prstGeom>
          <a:solidFill>
            <a:srgbClr val="D0E0E3"/>
          </a:solidFill>
        </p:spPr>
        <p:txBody>
          <a:bodyPr anchorCtr="0" anchor="t" bIns="91425" lIns="91425" spcFirstLastPara="1" rIns="91425" wrap="square" tIns="91425">
            <a:normAutofit/>
          </a:bodyPr>
          <a:lstStyle/>
          <a:p>
            <a:pPr indent="0" lvl="0" marL="0" rtl="0" algn="l">
              <a:spcBef>
                <a:spcPts val="0"/>
              </a:spcBef>
              <a:spcAft>
                <a:spcPts val="0"/>
              </a:spcAft>
              <a:buNone/>
            </a:pPr>
            <a:r>
              <a:rPr lang="en-GB" sz="1600">
                <a:solidFill>
                  <a:srgbClr val="980000"/>
                </a:solidFill>
              </a:rPr>
              <a:t>Review the terms you learned in your previous lesson. Then students  answer </a:t>
            </a:r>
            <a:r>
              <a:rPr lang="en-GB" sz="1600" u="sng">
                <a:solidFill>
                  <a:schemeClr val="hlink"/>
                </a:solidFill>
                <a:hlinkClick r:id="rId3"/>
              </a:rPr>
              <a:t>this worksheet</a:t>
            </a:r>
            <a:r>
              <a:rPr lang="en-GB" sz="1600">
                <a:solidFill>
                  <a:srgbClr val="980000"/>
                </a:solidFill>
              </a:rPr>
              <a:t>.</a:t>
            </a:r>
            <a:endParaRPr sz="1600">
              <a:solidFill>
                <a:srgbClr val="980000"/>
              </a:solidFill>
            </a:endParaRPr>
          </a:p>
          <a:p>
            <a:pPr indent="0" lvl="0" marL="0" rtl="0" algn="l">
              <a:spcBef>
                <a:spcPts val="1200"/>
              </a:spcBef>
              <a:spcAft>
                <a:spcPts val="1200"/>
              </a:spcAft>
              <a:buNone/>
            </a:pPr>
            <a:r>
              <a:t/>
            </a:r>
            <a:endParaRPr/>
          </a:p>
        </p:txBody>
      </p:sp>
      <p:sp>
        <p:nvSpPr>
          <p:cNvPr id="197" name="Google Shape;197;p29"/>
          <p:cNvSpPr txBox="1"/>
          <p:nvPr/>
        </p:nvSpPr>
        <p:spPr>
          <a:xfrm>
            <a:off x="699125" y="1856950"/>
            <a:ext cx="57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8" name="Google Shape;198;p29"/>
          <p:cNvSpPr txBox="1"/>
          <p:nvPr/>
        </p:nvSpPr>
        <p:spPr>
          <a:xfrm>
            <a:off x="311700" y="2398963"/>
            <a:ext cx="1645500" cy="4155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short-term goals</a:t>
            </a:r>
            <a:endParaRPr sz="1500"/>
          </a:p>
        </p:txBody>
      </p:sp>
      <p:sp>
        <p:nvSpPr>
          <p:cNvPr id="199" name="Google Shape;199;p29"/>
          <p:cNvSpPr txBox="1"/>
          <p:nvPr/>
        </p:nvSpPr>
        <p:spPr>
          <a:xfrm>
            <a:off x="3765250" y="2257150"/>
            <a:ext cx="12783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checking account</a:t>
            </a:r>
            <a:endParaRPr/>
          </a:p>
        </p:txBody>
      </p:sp>
      <p:sp>
        <p:nvSpPr>
          <p:cNvPr id="200" name="Google Shape;200;p29"/>
          <p:cNvSpPr txBox="1"/>
          <p:nvPr/>
        </p:nvSpPr>
        <p:spPr>
          <a:xfrm>
            <a:off x="1747850" y="4056575"/>
            <a:ext cx="9888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saving account</a:t>
            </a:r>
            <a:endParaRPr/>
          </a:p>
        </p:txBody>
      </p:sp>
      <p:sp>
        <p:nvSpPr>
          <p:cNvPr id="201" name="Google Shape;201;p29"/>
          <p:cNvSpPr txBox="1"/>
          <p:nvPr/>
        </p:nvSpPr>
        <p:spPr>
          <a:xfrm>
            <a:off x="2796025" y="3333625"/>
            <a:ext cx="9489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budget</a:t>
            </a:r>
            <a:endParaRPr/>
          </a:p>
        </p:txBody>
      </p:sp>
      <p:sp>
        <p:nvSpPr>
          <p:cNvPr id="202" name="Google Shape;202;p29"/>
          <p:cNvSpPr txBox="1"/>
          <p:nvPr/>
        </p:nvSpPr>
        <p:spPr>
          <a:xfrm>
            <a:off x="4283400" y="3841175"/>
            <a:ext cx="11784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making money</a:t>
            </a:r>
            <a:endParaRPr/>
          </a:p>
        </p:txBody>
      </p:sp>
      <p:sp>
        <p:nvSpPr>
          <p:cNvPr id="203" name="Google Shape;203;p29"/>
          <p:cNvSpPr txBox="1"/>
          <p:nvPr/>
        </p:nvSpPr>
        <p:spPr>
          <a:xfrm>
            <a:off x="5233375" y="2737250"/>
            <a:ext cx="8889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saving money</a:t>
            </a:r>
            <a:endParaRPr/>
          </a:p>
        </p:txBody>
      </p:sp>
      <p:sp>
        <p:nvSpPr>
          <p:cNvPr id="204" name="Google Shape;204;p29"/>
          <p:cNvSpPr txBox="1"/>
          <p:nvPr/>
        </p:nvSpPr>
        <p:spPr>
          <a:xfrm>
            <a:off x="6921475" y="3046150"/>
            <a:ext cx="11784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spending money</a:t>
            </a:r>
            <a:endParaRPr/>
          </a:p>
        </p:txBody>
      </p:sp>
      <p:sp>
        <p:nvSpPr>
          <p:cNvPr id="205" name="Google Shape;205;p29"/>
          <p:cNvSpPr txBox="1"/>
          <p:nvPr/>
        </p:nvSpPr>
        <p:spPr>
          <a:xfrm>
            <a:off x="7210875" y="2337050"/>
            <a:ext cx="7293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cash</a:t>
            </a:r>
            <a:endParaRPr/>
          </a:p>
        </p:txBody>
      </p:sp>
      <p:sp>
        <p:nvSpPr>
          <p:cNvPr id="206" name="Google Shape;206;p29"/>
          <p:cNvSpPr txBox="1"/>
          <p:nvPr/>
        </p:nvSpPr>
        <p:spPr>
          <a:xfrm>
            <a:off x="1403900" y="2956275"/>
            <a:ext cx="9489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 check</a:t>
            </a:r>
            <a:endParaRPr/>
          </a:p>
        </p:txBody>
      </p:sp>
      <p:sp>
        <p:nvSpPr>
          <p:cNvPr id="207" name="Google Shape;207;p29"/>
          <p:cNvSpPr txBox="1"/>
          <p:nvPr/>
        </p:nvSpPr>
        <p:spPr>
          <a:xfrm>
            <a:off x="6381950" y="4056575"/>
            <a:ext cx="1088700" cy="4002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credit card</a:t>
            </a:r>
            <a:endParaRPr/>
          </a:p>
        </p:txBody>
      </p:sp>
      <p:sp>
        <p:nvSpPr>
          <p:cNvPr id="208" name="Google Shape;208;p29"/>
          <p:cNvSpPr txBox="1"/>
          <p:nvPr/>
        </p:nvSpPr>
        <p:spPr>
          <a:xfrm>
            <a:off x="144100" y="716075"/>
            <a:ext cx="3000000" cy="9975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dk1"/>
                </a:solidFill>
              </a:rPr>
              <a:t>2</a:t>
            </a:r>
            <a:r>
              <a:rPr b="1" lang="en-GB" sz="1600">
                <a:solidFill>
                  <a:schemeClr val="dk1"/>
                </a:solidFill>
              </a:rPr>
              <a:t>0 minutes</a:t>
            </a:r>
            <a:br>
              <a:rPr b="1" lang="en-GB" sz="1600">
                <a:solidFill>
                  <a:schemeClr val="dk1"/>
                </a:solidFill>
              </a:rPr>
            </a:br>
            <a:r>
              <a:rPr b="1" lang="en-GB" sz="1600">
                <a:solidFill>
                  <a:schemeClr val="dk1"/>
                </a:solidFill>
              </a:rPr>
              <a:t>Introduction, review terms, spoken production</a:t>
            </a:r>
            <a:endParaRPr b="1" sz="1920">
              <a:solidFill>
                <a:srgbClr val="202124"/>
              </a:solidFill>
            </a:endParaRPr>
          </a:p>
        </p:txBody>
      </p:sp>
      <p:sp>
        <p:nvSpPr>
          <p:cNvPr id="209" name="Google Shape;209;p29"/>
          <p:cNvSpPr txBox="1"/>
          <p:nvPr>
            <p:ph type="title"/>
          </p:nvPr>
        </p:nvSpPr>
        <p:spPr>
          <a:xfrm>
            <a:off x="14410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4</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311700" y="0"/>
            <a:ext cx="8520600" cy="572700"/>
          </a:xfrm>
          <a:prstGeom prst="rect">
            <a:avLst/>
          </a:prstGeom>
          <a:solidFill>
            <a:srgbClr val="6FA8D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Short Survey - W</a:t>
            </a:r>
            <a:r>
              <a:rPr lang="en-GB"/>
              <a:t>hat do you </a:t>
            </a:r>
            <a:r>
              <a:rPr lang="en-GB"/>
              <a:t>think</a:t>
            </a:r>
            <a:r>
              <a:rPr lang="en-GB"/>
              <a:t>? </a:t>
            </a:r>
            <a:endParaRPr/>
          </a:p>
        </p:txBody>
      </p:sp>
      <p:sp>
        <p:nvSpPr>
          <p:cNvPr id="215" name="Google Shape;215;p30"/>
          <p:cNvSpPr txBox="1"/>
          <p:nvPr>
            <p:ph idx="1" type="body"/>
          </p:nvPr>
        </p:nvSpPr>
        <p:spPr>
          <a:xfrm>
            <a:off x="311700" y="1412225"/>
            <a:ext cx="8520600" cy="3416400"/>
          </a:xfrm>
          <a:prstGeom prst="rect">
            <a:avLst/>
          </a:prstGeom>
          <a:solidFill>
            <a:srgbClr val="C9DAF8"/>
          </a:solidFill>
        </p:spPr>
        <p:txBody>
          <a:bodyPr anchorCtr="0" anchor="t" bIns="91425" lIns="91425" spcFirstLastPara="1" rIns="91425" wrap="square" tIns="91425">
            <a:normAutofit/>
          </a:bodyPr>
          <a:lstStyle/>
          <a:p>
            <a:pPr indent="-330200" lvl="0" marL="457200" rtl="0" algn="l">
              <a:spcBef>
                <a:spcPts val="0"/>
              </a:spcBef>
              <a:spcAft>
                <a:spcPts val="0"/>
              </a:spcAft>
              <a:buClr>
                <a:srgbClr val="0000FF"/>
              </a:buClr>
              <a:buSzPts val="1600"/>
              <a:buAutoNum type="arabicPeriod"/>
            </a:pPr>
            <a:r>
              <a:rPr lang="en-GB" sz="1600">
                <a:solidFill>
                  <a:srgbClr val="0000FF"/>
                </a:solidFill>
              </a:rPr>
              <a:t>You received a </a:t>
            </a:r>
            <a:r>
              <a:rPr lang="en-GB" sz="1600">
                <a:solidFill>
                  <a:srgbClr val="0000FF"/>
                </a:solidFill>
              </a:rPr>
              <a:t>sum</a:t>
            </a:r>
            <a:r>
              <a:rPr lang="en-GB" sz="1600">
                <a:solidFill>
                  <a:srgbClr val="0000FF"/>
                </a:solidFill>
              </a:rPr>
              <a:t> of money in the amount of NIS 10,000 as a gift and you decided to deposit it in a two-year savings account with an annual </a:t>
            </a:r>
            <a:r>
              <a:rPr lang="en-GB" sz="1600">
                <a:solidFill>
                  <a:srgbClr val="0000FF"/>
                </a:solidFill>
              </a:rPr>
              <a:t>interest</a:t>
            </a:r>
            <a:r>
              <a:rPr lang="en-GB" sz="1600">
                <a:solidFill>
                  <a:srgbClr val="0000FF"/>
                </a:solidFill>
              </a:rPr>
              <a:t>  (ריבית שנתית) of 10%. How much money will you have after two years? </a:t>
            </a:r>
            <a:endParaRPr sz="1600">
              <a:solidFill>
                <a:srgbClr val="0000FF"/>
              </a:solidFill>
            </a:endParaRPr>
          </a:p>
          <a:p>
            <a:pPr indent="0" lvl="0" marL="457200" rtl="0" algn="l">
              <a:spcBef>
                <a:spcPts val="1200"/>
              </a:spcBef>
              <a:spcAft>
                <a:spcPts val="0"/>
              </a:spcAft>
              <a:buNone/>
            </a:pPr>
            <a:r>
              <a:t/>
            </a:r>
            <a:endParaRPr sz="1600">
              <a:solidFill>
                <a:srgbClr val="0000FF"/>
              </a:solidFill>
            </a:endParaRPr>
          </a:p>
          <a:p>
            <a:pPr indent="-330200" lvl="0" marL="457200" rtl="0" algn="l">
              <a:spcBef>
                <a:spcPts val="1200"/>
              </a:spcBef>
              <a:spcAft>
                <a:spcPts val="0"/>
              </a:spcAft>
              <a:buClr>
                <a:srgbClr val="0000FF"/>
              </a:buClr>
              <a:buSzPts val="1600"/>
              <a:buAutoNum type="arabicPeriod"/>
            </a:pPr>
            <a:r>
              <a:rPr lang="en-GB" sz="1600">
                <a:solidFill>
                  <a:srgbClr val="0000FF"/>
                </a:solidFill>
              </a:rPr>
              <a:t>You entered a store to buy one shirt for 60 NIS. You see a sign: 'Buy 2 and get the 3rd for half price!' You decide to buy all three.</a:t>
            </a:r>
            <a:br>
              <a:rPr lang="en-GB" sz="1600">
                <a:solidFill>
                  <a:srgbClr val="0000FF"/>
                </a:solidFill>
              </a:rPr>
            </a:br>
            <a:r>
              <a:rPr lang="en-GB" sz="1600">
                <a:solidFill>
                  <a:srgbClr val="0000FF"/>
                </a:solidFill>
              </a:rPr>
              <a:t>1. What was the total amount you spent? </a:t>
            </a:r>
            <a:br>
              <a:rPr lang="en-GB" sz="1600">
                <a:solidFill>
                  <a:srgbClr val="0000FF"/>
                </a:solidFill>
              </a:rPr>
            </a:br>
            <a:r>
              <a:rPr lang="en-GB" sz="1600">
                <a:solidFill>
                  <a:srgbClr val="0000FF"/>
                </a:solidFill>
              </a:rPr>
              <a:t>2. What was the 'average' price of each shirt?</a:t>
            </a:r>
            <a:br>
              <a:rPr lang="en-GB" sz="1600">
                <a:solidFill>
                  <a:srgbClr val="0000FF"/>
                </a:solidFill>
              </a:rPr>
            </a:br>
            <a:r>
              <a:rPr lang="en-GB" sz="1600">
                <a:solidFill>
                  <a:srgbClr val="0000FF"/>
                </a:solidFill>
              </a:rPr>
              <a:t>3. Financial Reflection: Did you actually 'save' money, or did the store successfully get you to spend 90 NIS more than you planned?"</a:t>
            </a:r>
            <a:endParaRPr sz="1600">
              <a:solidFill>
                <a:srgbClr val="0000FF"/>
              </a:solidFill>
            </a:endParaRPr>
          </a:p>
        </p:txBody>
      </p:sp>
      <p:pic>
        <p:nvPicPr>
          <p:cNvPr id="216" name="Google Shape;216;p30"/>
          <p:cNvPicPr preferRelativeResize="0"/>
          <p:nvPr/>
        </p:nvPicPr>
        <p:blipFill>
          <a:blip r:embed="rId3">
            <a:alphaModFix/>
          </a:blip>
          <a:stretch>
            <a:fillRect/>
          </a:stretch>
        </p:blipFill>
        <p:spPr>
          <a:xfrm>
            <a:off x="7761225" y="158547"/>
            <a:ext cx="1071075" cy="1071053"/>
          </a:xfrm>
          <a:prstGeom prst="rect">
            <a:avLst/>
          </a:prstGeom>
          <a:noFill/>
          <a:ln>
            <a:noFill/>
          </a:ln>
        </p:spPr>
      </p:pic>
      <p:sp>
        <p:nvSpPr>
          <p:cNvPr id="217" name="Google Shape;217;p30"/>
          <p:cNvSpPr txBox="1"/>
          <p:nvPr/>
        </p:nvSpPr>
        <p:spPr>
          <a:xfrm>
            <a:off x="144100" y="572700"/>
            <a:ext cx="2869200" cy="7473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700">
                <a:solidFill>
                  <a:schemeClr val="dk1"/>
                </a:solidFill>
              </a:rPr>
              <a:t>20 minutes</a:t>
            </a:r>
            <a:br>
              <a:rPr b="1" lang="en-GB" sz="1700">
                <a:solidFill>
                  <a:schemeClr val="dk1"/>
                </a:solidFill>
              </a:rPr>
            </a:br>
            <a:r>
              <a:rPr b="1" lang="en-GB" sz="1700">
                <a:solidFill>
                  <a:schemeClr val="dk1"/>
                </a:solidFill>
              </a:rPr>
              <a:t>Spoken Interaction</a:t>
            </a:r>
            <a:endParaRPr b="1" sz="2020">
              <a:solidFill>
                <a:srgbClr val="20212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311700" y="445025"/>
            <a:ext cx="8520600" cy="572700"/>
          </a:xfrm>
          <a:prstGeom prst="rect">
            <a:avLst/>
          </a:prstGeom>
          <a:solidFill>
            <a:srgbClr val="9FC5E8"/>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do you think? Survey (continued)</a:t>
            </a:r>
            <a:endParaRPr/>
          </a:p>
        </p:txBody>
      </p:sp>
      <p:sp>
        <p:nvSpPr>
          <p:cNvPr id="223" name="Google Shape;223;p31"/>
          <p:cNvSpPr txBox="1"/>
          <p:nvPr>
            <p:ph idx="1" type="body"/>
          </p:nvPr>
        </p:nvSpPr>
        <p:spPr>
          <a:xfrm>
            <a:off x="311700" y="1152475"/>
            <a:ext cx="8520600" cy="3416400"/>
          </a:xfrm>
          <a:prstGeom prst="rect">
            <a:avLst/>
          </a:prstGeom>
          <a:solidFill>
            <a:srgbClr val="D0E0E3"/>
          </a:solidFill>
        </p:spPr>
        <p:txBody>
          <a:bodyPr anchorCtr="0" anchor="t" bIns="91425" lIns="91425" spcFirstLastPara="1" rIns="91425" wrap="square" tIns="91425">
            <a:normAutofit/>
          </a:bodyPr>
          <a:lstStyle/>
          <a:p>
            <a:pPr indent="0" lvl="0" marL="0" rtl="0" algn="l">
              <a:spcBef>
                <a:spcPts val="0"/>
              </a:spcBef>
              <a:spcAft>
                <a:spcPts val="0"/>
              </a:spcAft>
              <a:buNone/>
            </a:pPr>
            <a:r>
              <a:rPr b="1" lang="en-GB" sz="1600">
                <a:solidFill>
                  <a:srgbClr val="0000FF"/>
                </a:solidFill>
              </a:rPr>
              <a:t>3. Dana, 17, works in a clothing store, and earns 1,500 NIS a month. She wants to save 3,000 NIS for driving lessons. She would like to start in six months. How much money does she have to save each month to reach her goal? </a:t>
            </a:r>
            <a:endParaRPr b="1" sz="1600">
              <a:solidFill>
                <a:srgbClr val="0000FF"/>
              </a:solidFill>
            </a:endParaRPr>
          </a:p>
          <a:p>
            <a:pPr indent="0" lvl="0" marL="0" rtl="0" algn="l">
              <a:spcBef>
                <a:spcPts val="1200"/>
              </a:spcBef>
              <a:spcAft>
                <a:spcPts val="0"/>
              </a:spcAft>
              <a:buNone/>
            </a:pPr>
            <a:r>
              <a:t/>
            </a:r>
            <a:endParaRPr b="1" sz="1600">
              <a:solidFill>
                <a:srgbClr val="0000FF"/>
              </a:solidFill>
            </a:endParaRPr>
          </a:p>
          <a:p>
            <a:pPr indent="0" lvl="0" marL="0" rtl="0" algn="l">
              <a:spcBef>
                <a:spcPts val="1200"/>
              </a:spcBef>
              <a:spcAft>
                <a:spcPts val="0"/>
              </a:spcAft>
              <a:buNone/>
            </a:pPr>
            <a:r>
              <a:rPr b="1" lang="en-GB" sz="1600">
                <a:solidFill>
                  <a:srgbClr val="0000FF"/>
                </a:solidFill>
              </a:rPr>
              <a:t>4. Yair, 16, worked during the summer vacation at a summer camp. At the end of the month, he received a pay </a:t>
            </a:r>
            <a:r>
              <a:rPr b="1" lang="en-GB" sz="1600">
                <a:solidFill>
                  <a:srgbClr val="0000FF"/>
                </a:solidFill>
              </a:rPr>
              <a:t>slip</a:t>
            </a:r>
            <a:r>
              <a:rPr b="1" lang="en-GB" sz="1600">
                <a:solidFill>
                  <a:srgbClr val="0000FF"/>
                </a:solidFill>
              </a:rPr>
              <a:t> and a check for NIS 3,000. On the pay slip, 270 NIS were deducted for social </a:t>
            </a:r>
            <a:r>
              <a:rPr b="1" lang="en-GB" sz="1600">
                <a:solidFill>
                  <a:srgbClr val="0000FF"/>
                </a:solidFill>
              </a:rPr>
              <a:t>security</a:t>
            </a:r>
            <a:r>
              <a:rPr b="1" lang="en-GB" sz="1600">
                <a:solidFill>
                  <a:srgbClr val="0000FF"/>
                </a:solidFill>
              </a:rPr>
              <a:t> and health </a:t>
            </a:r>
            <a:r>
              <a:rPr b="1" lang="en-GB" sz="1600">
                <a:solidFill>
                  <a:srgbClr val="0000FF"/>
                </a:solidFill>
              </a:rPr>
              <a:t>care</a:t>
            </a:r>
            <a:r>
              <a:rPr b="1" lang="en-GB" sz="1600">
                <a:solidFill>
                  <a:srgbClr val="0000FF"/>
                </a:solidFill>
              </a:rPr>
              <a:t>. What's wrong in this?</a:t>
            </a:r>
            <a:endParaRPr b="1" sz="1600">
              <a:solidFill>
                <a:srgbClr val="0000FF"/>
              </a:solidFill>
            </a:endParaRPr>
          </a:p>
          <a:p>
            <a:pPr indent="0" lvl="0" marL="0" rtl="0" algn="l">
              <a:spcBef>
                <a:spcPts val="1200"/>
              </a:spcBef>
              <a:spcAft>
                <a:spcPts val="1200"/>
              </a:spcAft>
              <a:buNone/>
            </a:pPr>
            <a:r>
              <a:t/>
            </a:r>
            <a:endParaRPr b="1" sz="1600">
              <a:solidFill>
                <a:srgbClr val="0000FF"/>
              </a:solidFill>
            </a:endParaRPr>
          </a:p>
        </p:txBody>
      </p:sp>
      <p:pic>
        <p:nvPicPr>
          <p:cNvPr id="224" name="Google Shape;224;p31"/>
          <p:cNvPicPr preferRelativeResize="0"/>
          <p:nvPr/>
        </p:nvPicPr>
        <p:blipFill>
          <a:blip r:embed="rId3">
            <a:alphaModFix/>
          </a:blip>
          <a:stretch>
            <a:fillRect/>
          </a:stretch>
        </p:blipFill>
        <p:spPr>
          <a:xfrm>
            <a:off x="7329998" y="1761412"/>
            <a:ext cx="990104" cy="871525"/>
          </a:xfrm>
          <a:prstGeom prst="rect">
            <a:avLst/>
          </a:prstGeom>
          <a:noFill/>
          <a:ln>
            <a:noFill/>
          </a:ln>
        </p:spPr>
      </p:pic>
      <p:pic>
        <p:nvPicPr>
          <p:cNvPr id="225" name="Google Shape;225;p31"/>
          <p:cNvPicPr preferRelativeResize="0"/>
          <p:nvPr/>
        </p:nvPicPr>
        <p:blipFill>
          <a:blip r:embed="rId4">
            <a:alphaModFix/>
          </a:blip>
          <a:stretch>
            <a:fillRect/>
          </a:stretch>
        </p:blipFill>
        <p:spPr>
          <a:xfrm>
            <a:off x="6513400" y="3483500"/>
            <a:ext cx="2318899" cy="146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119725"/>
            <a:ext cx="8520600" cy="572700"/>
          </a:xfrm>
          <a:prstGeom prst="rect">
            <a:avLst/>
          </a:prstGeom>
          <a:solidFill>
            <a:srgbClr val="F9CB9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Can you?    מטרות יחידת הלימוד</a:t>
            </a:r>
            <a:endParaRPr b="1"/>
          </a:p>
        </p:txBody>
      </p:sp>
      <p:sp>
        <p:nvSpPr>
          <p:cNvPr id="62" name="Google Shape;62;p14"/>
          <p:cNvSpPr txBox="1"/>
          <p:nvPr>
            <p:ph idx="1" type="body"/>
          </p:nvPr>
        </p:nvSpPr>
        <p:spPr>
          <a:xfrm>
            <a:off x="236600" y="816700"/>
            <a:ext cx="8520600" cy="3900300"/>
          </a:xfrm>
          <a:prstGeom prst="rect">
            <a:avLst/>
          </a:prstGeom>
          <a:solidFill>
            <a:srgbClr val="D9EAD3"/>
          </a:solidFill>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b="1" lang="en-GB">
                <a:solidFill>
                  <a:srgbClr val="0C343D"/>
                </a:solidFill>
              </a:rPr>
              <a:t>Can you talk about money and teenagers using varied vocabulary?</a:t>
            </a:r>
            <a:endParaRPr b="1">
              <a:solidFill>
                <a:srgbClr val="0C343D"/>
              </a:solidFill>
            </a:endParaRPr>
          </a:p>
          <a:p>
            <a:pPr indent="0" lvl="0" marL="0" rtl="0" algn="l">
              <a:spcBef>
                <a:spcPts val="1200"/>
              </a:spcBef>
              <a:spcAft>
                <a:spcPts val="0"/>
              </a:spcAft>
              <a:buNone/>
            </a:pPr>
            <a:r>
              <a:rPr b="1" lang="en-GB">
                <a:solidFill>
                  <a:srgbClr val="0C343D"/>
                </a:solidFill>
              </a:rPr>
              <a:t>Can you watch a video clip and learn how to manage your money better?</a:t>
            </a:r>
            <a:br>
              <a:rPr b="1" lang="en-GB">
                <a:solidFill>
                  <a:srgbClr val="0C343D"/>
                </a:solidFill>
              </a:rPr>
            </a:br>
            <a:br>
              <a:rPr b="1" lang="en-GB">
                <a:solidFill>
                  <a:srgbClr val="0C343D"/>
                </a:solidFill>
              </a:rPr>
            </a:br>
            <a:r>
              <a:rPr b="1" lang="en-GB">
                <a:solidFill>
                  <a:srgbClr val="0C343D"/>
                </a:solidFill>
              </a:rPr>
              <a:t>Can you write what you think about money?</a:t>
            </a:r>
            <a:endParaRPr b="1">
              <a:solidFill>
                <a:srgbClr val="0C343D"/>
              </a:solidFill>
            </a:endParaRPr>
          </a:p>
          <a:p>
            <a:pPr indent="0" lvl="0" marL="0" rtl="0" algn="l">
              <a:spcBef>
                <a:spcPts val="1200"/>
              </a:spcBef>
              <a:spcAft>
                <a:spcPts val="1200"/>
              </a:spcAft>
              <a:buNone/>
            </a:pPr>
            <a:r>
              <a:rPr b="1" lang="en-GB">
                <a:solidFill>
                  <a:srgbClr val="0C343D"/>
                </a:solidFill>
              </a:rPr>
              <a:t>Can you define short-term goals and long-terms goals regarding your money management? </a:t>
            </a:r>
            <a:endParaRPr b="1">
              <a:solidFill>
                <a:srgbClr val="0C343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type="title"/>
          </p:nvPr>
        </p:nvSpPr>
        <p:spPr>
          <a:xfrm>
            <a:off x="3498275" y="329050"/>
            <a:ext cx="5178000" cy="883500"/>
          </a:xfrm>
          <a:prstGeom prst="rect">
            <a:avLst/>
          </a:prstGeom>
          <a:solidFill>
            <a:srgbClr val="9FC5E8"/>
          </a:solidFill>
        </p:spPr>
        <p:txBody>
          <a:bodyPr anchorCtr="0" anchor="t" bIns="91425" lIns="91425" spcFirstLastPara="1" rIns="91425" wrap="square" tIns="91425">
            <a:normAutofit/>
          </a:bodyPr>
          <a:lstStyle/>
          <a:p>
            <a:pPr indent="0" lvl="0" marL="0" rtl="0" algn="l">
              <a:spcBef>
                <a:spcPts val="0"/>
              </a:spcBef>
              <a:spcAft>
                <a:spcPts val="0"/>
              </a:spcAft>
              <a:buNone/>
            </a:pPr>
            <a:r>
              <a:rPr lang="en-GB"/>
              <a:t>What did you learn today?</a:t>
            </a:r>
            <a:endParaRPr/>
          </a:p>
        </p:txBody>
      </p:sp>
      <p:sp>
        <p:nvSpPr>
          <p:cNvPr id="231" name="Google Shape;231;p32"/>
          <p:cNvSpPr txBox="1"/>
          <p:nvPr>
            <p:ph idx="1" type="body"/>
          </p:nvPr>
        </p:nvSpPr>
        <p:spPr>
          <a:xfrm>
            <a:off x="311700" y="1472050"/>
            <a:ext cx="8520600" cy="3740700"/>
          </a:xfrm>
          <a:prstGeom prst="rect">
            <a:avLst/>
          </a:prstGeom>
          <a:solidFill>
            <a:srgbClr val="D0E0E3"/>
          </a:solidFill>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b="1" lang="en-GB" sz="4800">
                <a:solidFill>
                  <a:schemeClr val="dk1"/>
                </a:solidFill>
              </a:rPr>
              <a:t>1</a:t>
            </a:r>
            <a:r>
              <a:rPr b="1" lang="en-GB" sz="3600">
                <a:solidFill>
                  <a:schemeClr val="dk1"/>
                </a:solidFill>
              </a:rPr>
              <a:t>. </a:t>
            </a:r>
            <a:r>
              <a:rPr b="1" lang="en-GB" sz="3600">
                <a:solidFill>
                  <a:srgbClr val="0000FF"/>
                </a:solidFill>
              </a:rPr>
              <a:t>The Consumer Trap</a:t>
            </a:r>
            <a:endParaRPr b="1" sz="3600">
              <a:solidFill>
                <a:srgbClr val="0000FF"/>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When I see a "Sale" in a store, I should not just look at the price of one item. I should ask myself:</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________________________________________________________________________</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2. </a:t>
            </a:r>
            <a:r>
              <a:rPr b="1" lang="en-GB" sz="3600">
                <a:solidFill>
                  <a:srgbClr val="0000FF"/>
                </a:solidFill>
              </a:rPr>
              <a:t>My Rights as a Worker</a:t>
            </a:r>
            <a:endParaRPr b="1" sz="3600">
              <a:solidFill>
                <a:srgbClr val="0000FF"/>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If I work at a job and my boss takes money from my paycheck for taxes or health insurance (and I am under 18), I know that:</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________________________________________________________________________</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3. </a:t>
            </a:r>
            <a:r>
              <a:rPr b="1" lang="en-GB" sz="3600">
                <a:solidFill>
                  <a:srgbClr val="0000FF"/>
                </a:solidFill>
              </a:rPr>
              <a:t>The Goal of Saving</a:t>
            </a:r>
            <a:endParaRPr b="1" sz="3600">
              <a:solidFill>
                <a:srgbClr val="0000FF"/>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To reach a big goal (like driving lessons or a laptop), it is not enough to just "hope" to have enough money. I learned that I must:</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________________________________________________________________________</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4. </a:t>
            </a:r>
            <a:r>
              <a:rPr b="1" lang="en-GB" sz="3600">
                <a:solidFill>
                  <a:srgbClr val="0000FF"/>
                </a:solidFill>
              </a:rPr>
              <a:t>The Power of Interest</a:t>
            </a:r>
            <a:endParaRPr b="1" sz="3600">
              <a:solidFill>
                <a:srgbClr val="0000FF"/>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When I put money in a savings account instead of keeping it in my drawer, my money grows because:</a:t>
            </a:r>
            <a:endParaRPr b="1" sz="3600">
              <a:solidFill>
                <a:schemeClr val="dk1"/>
              </a:solidFill>
            </a:endParaRPr>
          </a:p>
          <a:p>
            <a:pPr indent="0" lvl="0" marL="0" rtl="0" algn="l">
              <a:spcBef>
                <a:spcPts val="1200"/>
              </a:spcBef>
              <a:spcAft>
                <a:spcPts val="0"/>
              </a:spcAft>
              <a:buClr>
                <a:schemeClr val="dk1"/>
              </a:buClr>
              <a:buSzPct val="30556"/>
              <a:buFont typeface="Arial"/>
              <a:buNone/>
            </a:pPr>
            <a:r>
              <a:rPr b="1" lang="en-GB" sz="3600">
                <a:solidFill>
                  <a:schemeClr val="dk1"/>
                </a:solidFill>
              </a:rPr>
              <a:t>________________________________________________________________________</a:t>
            </a:r>
            <a:r>
              <a:rPr b="1" lang="en-GB" sz="400">
                <a:solidFill>
                  <a:schemeClr val="dk1"/>
                </a:solidFill>
              </a:rPr>
              <a:t>____</a:t>
            </a:r>
            <a:endParaRPr b="1" sz="400">
              <a:solidFill>
                <a:schemeClr val="dk1"/>
              </a:solidFill>
            </a:endParaRPr>
          </a:p>
          <a:p>
            <a:pPr indent="0" lvl="0" marL="0" rtl="0" algn="l">
              <a:spcBef>
                <a:spcPts val="1200"/>
              </a:spcBef>
              <a:spcAft>
                <a:spcPts val="1200"/>
              </a:spcAft>
              <a:buNone/>
            </a:pPr>
            <a:r>
              <a:t/>
            </a:r>
            <a:endParaRPr b="1" sz="1600">
              <a:solidFill>
                <a:schemeClr val="dk1"/>
              </a:solidFill>
            </a:endParaRPr>
          </a:p>
        </p:txBody>
      </p:sp>
      <p:sp>
        <p:nvSpPr>
          <p:cNvPr id="232" name="Google Shape;232;p32"/>
          <p:cNvSpPr txBox="1"/>
          <p:nvPr/>
        </p:nvSpPr>
        <p:spPr>
          <a:xfrm>
            <a:off x="121250" y="91025"/>
            <a:ext cx="3000000" cy="12807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dk1"/>
                </a:solidFill>
              </a:rPr>
              <a:t>10 minutes</a:t>
            </a:r>
            <a:br>
              <a:rPr b="1" lang="en-GB" sz="1600">
                <a:solidFill>
                  <a:schemeClr val="dk1"/>
                </a:solidFill>
              </a:rPr>
            </a:br>
            <a:r>
              <a:rPr b="1" lang="en-GB" sz="1600">
                <a:solidFill>
                  <a:schemeClr val="dk1"/>
                </a:solidFill>
              </a:rPr>
              <a:t>Summary of the lesson and Exit Ticket </a:t>
            </a:r>
            <a:br>
              <a:rPr b="1" lang="en-GB" sz="1600">
                <a:solidFill>
                  <a:schemeClr val="dk1"/>
                </a:solidFill>
              </a:rPr>
            </a:br>
            <a:r>
              <a:rPr b="1" lang="en-GB" sz="1600">
                <a:solidFill>
                  <a:schemeClr val="dk1"/>
                </a:solidFill>
              </a:rPr>
              <a:t>סיכום השיעור וכרטיס יציאה</a:t>
            </a:r>
            <a:endParaRPr b="1" sz="1920">
              <a:solidFill>
                <a:srgbClr val="20212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36" name="Shape 236"/>
        <p:cNvGrpSpPr/>
        <p:nvPr/>
      </p:nvGrpSpPr>
      <p:grpSpPr>
        <a:xfrm>
          <a:off x="0" y="0"/>
          <a:ext cx="0" cy="0"/>
          <a:chOff x="0" y="0"/>
          <a:chExt cx="0" cy="0"/>
        </a:xfrm>
      </p:grpSpPr>
      <p:sp>
        <p:nvSpPr>
          <p:cNvPr id="237" name="Google Shape;237;p33"/>
          <p:cNvSpPr txBox="1"/>
          <p:nvPr>
            <p:ph idx="4294967295" type="title"/>
          </p:nvPr>
        </p:nvSpPr>
        <p:spPr>
          <a:xfrm>
            <a:off x="14410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5 - </a:t>
            </a:r>
            <a:r>
              <a:rPr b="1" lang="en-GB"/>
              <a:t>Buy Wisely</a:t>
            </a:r>
            <a:endParaRPr b="1"/>
          </a:p>
          <a:p>
            <a:pPr indent="0" lvl="0" marL="0" rtl="0" algn="ctr">
              <a:spcBef>
                <a:spcPts val="0"/>
              </a:spcBef>
              <a:spcAft>
                <a:spcPts val="0"/>
              </a:spcAft>
              <a:buNone/>
            </a:pPr>
            <a:r>
              <a:t/>
            </a:r>
            <a:endParaRPr b="1"/>
          </a:p>
        </p:txBody>
      </p:sp>
      <p:pic>
        <p:nvPicPr>
          <p:cNvPr id="238" name="Google Shape;238;p33"/>
          <p:cNvPicPr preferRelativeResize="0"/>
          <p:nvPr/>
        </p:nvPicPr>
        <p:blipFill>
          <a:blip r:embed="rId3">
            <a:alphaModFix/>
          </a:blip>
          <a:stretch>
            <a:fillRect/>
          </a:stretch>
        </p:blipFill>
        <p:spPr>
          <a:xfrm>
            <a:off x="8201646" y="151550"/>
            <a:ext cx="846480" cy="572701"/>
          </a:xfrm>
          <a:prstGeom prst="rect">
            <a:avLst/>
          </a:prstGeom>
          <a:noFill/>
          <a:ln>
            <a:noFill/>
          </a:ln>
        </p:spPr>
      </p:pic>
      <p:sp>
        <p:nvSpPr>
          <p:cNvPr id="239" name="Google Shape;239;p33"/>
          <p:cNvSpPr txBox="1"/>
          <p:nvPr>
            <p:ph idx="4294967295" type="title"/>
          </p:nvPr>
        </p:nvSpPr>
        <p:spPr>
          <a:xfrm>
            <a:off x="2606725" y="584025"/>
            <a:ext cx="5952900" cy="572700"/>
          </a:xfrm>
          <a:prstGeom prst="rect">
            <a:avLst/>
          </a:prstGeom>
          <a:solidFill>
            <a:srgbClr val="E9E9E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shopping malls make us buy?</a:t>
            </a:r>
            <a:br>
              <a:rPr lang="en-GB"/>
            </a:br>
            <a:endParaRPr/>
          </a:p>
        </p:txBody>
      </p:sp>
      <p:sp>
        <p:nvSpPr>
          <p:cNvPr id="240" name="Google Shape;240;p33"/>
          <p:cNvSpPr txBox="1"/>
          <p:nvPr/>
        </p:nvSpPr>
        <p:spPr>
          <a:xfrm>
            <a:off x="2407200" y="1156725"/>
            <a:ext cx="69921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rPr>
              <a:t>What are some of the strategies shopping malls use to promote </a:t>
            </a:r>
            <a:br>
              <a:rPr b="1" lang="en-GB" sz="1600">
                <a:solidFill>
                  <a:schemeClr val="accent1"/>
                </a:solidFill>
              </a:rPr>
            </a:br>
            <a:r>
              <a:rPr b="1" lang="en-GB" sz="1600">
                <a:solidFill>
                  <a:schemeClr val="accent1"/>
                </a:solidFill>
              </a:rPr>
              <a:t>sales and make us buy more? Class discussion.</a:t>
            </a:r>
            <a:br>
              <a:rPr b="1" lang="en-GB" sz="1600">
                <a:solidFill>
                  <a:schemeClr val="accent1"/>
                </a:solidFill>
              </a:rPr>
            </a:br>
            <a:br>
              <a:rPr lang="en-GB" sz="1700">
                <a:solidFill>
                  <a:schemeClr val="accent1"/>
                </a:solidFill>
              </a:rPr>
            </a:br>
            <a:endParaRPr b="1" sz="1600">
              <a:solidFill>
                <a:schemeClr val="accent1"/>
              </a:solidFill>
            </a:endParaRPr>
          </a:p>
        </p:txBody>
      </p:sp>
      <p:sp>
        <p:nvSpPr>
          <p:cNvPr id="241" name="Google Shape;241;p33"/>
          <p:cNvSpPr txBox="1"/>
          <p:nvPr>
            <p:ph idx="4294967295" type="title"/>
          </p:nvPr>
        </p:nvSpPr>
        <p:spPr>
          <a:xfrm>
            <a:off x="0" y="445525"/>
            <a:ext cx="2407200" cy="12165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720">
                <a:solidFill>
                  <a:srgbClr val="202124"/>
                </a:solidFill>
              </a:rPr>
              <a:t>Introduction הקדמה קצרה לנושא </a:t>
            </a:r>
            <a:br>
              <a:rPr b="1" lang="en-GB" sz="1720">
                <a:solidFill>
                  <a:srgbClr val="202124"/>
                </a:solidFill>
              </a:rPr>
            </a:br>
            <a:r>
              <a:rPr b="1" lang="en-GB" sz="1720">
                <a:solidFill>
                  <a:srgbClr val="202124"/>
                </a:solidFill>
              </a:rPr>
              <a:t>Time: 15 minutes</a:t>
            </a:r>
            <a:br>
              <a:rPr b="1" lang="en-GB" sz="1720">
                <a:solidFill>
                  <a:srgbClr val="202124"/>
                </a:solidFill>
              </a:rPr>
            </a:br>
            <a:r>
              <a:rPr b="1" lang="en-GB" sz="1720">
                <a:solidFill>
                  <a:srgbClr val="202124"/>
                </a:solidFill>
              </a:rPr>
              <a:t>Spoken Interaction</a:t>
            </a:r>
            <a:endParaRPr b="1" sz="32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242" name="Google Shape;242;p33"/>
          <p:cNvSpPr txBox="1"/>
          <p:nvPr/>
        </p:nvSpPr>
        <p:spPr>
          <a:xfrm>
            <a:off x="489900" y="1662025"/>
            <a:ext cx="831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rPr>
              <a:t>In pairs, answer the following questions:</a:t>
            </a:r>
            <a:br>
              <a:rPr b="1" lang="en-GB" sz="1500">
                <a:solidFill>
                  <a:schemeClr val="dk1"/>
                </a:solidFill>
              </a:rPr>
            </a:br>
            <a:r>
              <a:rPr lang="en-GB" sz="1500">
                <a:solidFill>
                  <a:schemeClr val="dk1"/>
                </a:solidFill>
              </a:rPr>
              <a:t> </a:t>
            </a:r>
            <a:r>
              <a:rPr lang="en-GB" sz="1500">
                <a:solidFill>
                  <a:srgbClr val="0000FF"/>
                </a:solidFill>
              </a:rPr>
              <a:t>Do you think malls do these things?</a:t>
            </a:r>
            <a:br>
              <a:rPr lang="en-GB" sz="1500">
                <a:solidFill>
                  <a:schemeClr val="dk1"/>
                </a:solidFill>
              </a:rPr>
            </a:br>
            <a:br>
              <a:rPr lang="en-GB" sz="1500">
                <a:solidFill>
                  <a:schemeClr val="dk1"/>
                </a:solidFill>
              </a:rPr>
            </a:br>
            <a:r>
              <a:rPr lang="en-GB" sz="1500">
                <a:solidFill>
                  <a:schemeClr val="dk1"/>
                </a:solidFill>
              </a:rPr>
              <a:t>1. Malls play music to make you stay longer. </a:t>
            </a:r>
            <a:br>
              <a:rPr lang="en-GB" sz="1500">
                <a:solidFill>
                  <a:schemeClr val="dk1"/>
                </a:solidFill>
              </a:rPr>
            </a:br>
            <a:r>
              <a:rPr lang="en-GB" sz="1500">
                <a:solidFill>
                  <a:schemeClr val="dk1"/>
                </a:solidFill>
              </a:rPr>
              <a:t> Yes / No / Maybe</a:t>
            </a:r>
            <a:endParaRPr sz="1500">
              <a:solidFill>
                <a:schemeClr val="dk1"/>
              </a:solidFill>
            </a:endParaRPr>
          </a:p>
          <a:p>
            <a:pPr indent="0" lvl="0" marL="0" rtl="0" algn="l">
              <a:spcBef>
                <a:spcPts val="0"/>
              </a:spcBef>
              <a:spcAft>
                <a:spcPts val="0"/>
              </a:spcAft>
              <a:buNone/>
            </a:pPr>
            <a:r>
              <a:rPr lang="en-GB" sz="1500">
                <a:solidFill>
                  <a:schemeClr val="dk1"/>
                </a:solidFill>
              </a:rPr>
              <a:t>2. Malls hide the exits so you walk past more shops. </a:t>
            </a:r>
            <a:br>
              <a:rPr lang="en-GB" sz="1500">
                <a:solidFill>
                  <a:schemeClr val="dk1"/>
                </a:solidFill>
              </a:rPr>
            </a:br>
            <a:r>
              <a:rPr lang="en-GB" sz="1500">
                <a:solidFill>
                  <a:schemeClr val="dk1"/>
                </a:solidFill>
              </a:rPr>
              <a:t>Yes / No / Maybe</a:t>
            </a:r>
            <a:endParaRPr sz="1500">
              <a:solidFill>
                <a:schemeClr val="dk1"/>
              </a:solidFill>
            </a:endParaRPr>
          </a:p>
          <a:p>
            <a:pPr indent="0" lvl="0" marL="0" rtl="0" algn="l">
              <a:spcBef>
                <a:spcPts val="0"/>
              </a:spcBef>
              <a:spcAft>
                <a:spcPts val="0"/>
              </a:spcAft>
              <a:buNone/>
            </a:pPr>
            <a:r>
              <a:rPr lang="en-GB" sz="1500">
                <a:solidFill>
                  <a:schemeClr val="dk1"/>
                </a:solidFill>
              </a:rPr>
              <a:t>3. Malls use special smells to make you feel hungry.  </a:t>
            </a:r>
            <a:br>
              <a:rPr lang="en-GB" sz="1500">
                <a:solidFill>
                  <a:schemeClr val="dk1"/>
                </a:solidFill>
              </a:rPr>
            </a:br>
            <a:r>
              <a:rPr lang="en-GB" sz="1500">
                <a:solidFill>
                  <a:schemeClr val="dk1"/>
                </a:solidFill>
              </a:rPr>
              <a:t>Yes / No / Maybe</a:t>
            </a:r>
            <a:endParaRPr sz="1500">
              <a:solidFill>
                <a:schemeClr val="dk1"/>
              </a:solidFill>
            </a:endParaRPr>
          </a:p>
          <a:p>
            <a:pPr indent="0" lvl="0" marL="0" rtl="0" algn="l">
              <a:spcBef>
                <a:spcPts val="0"/>
              </a:spcBef>
              <a:spcAft>
                <a:spcPts val="0"/>
              </a:spcAft>
              <a:buNone/>
            </a:pPr>
            <a:r>
              <a:rPr lang="en-GB" sz="1500">
                <a:solidFill>
                  <a:schemeClr val="dk1"/>
                </a:solidFill>
              </a:rPr>
              <a:t>4. Malls put cheap things near the door. </a:t>
            </a:r>
            <a:br>
              <a:rPr lang="en-GB" sz="1500">
                <a:solidFill>
                  <a:schemeClr val="dk1"/>
                </a:solidFill>
              </a:rPr>
            </a:br>
            <a:r>
              <a:rPr lang="en-GB" sz="1500">
                <a:solidFill>
                  <a:schemeClr val="dk1"/>
                </a:solidFill>
              </a:rPr>
              <a:t>Yes / No / Maybe</a:t>
            </a:r>
            <a:endParaRPr sz="1500">
              <a:solidFill>
                <a:schemeClr val="dk1"/>
              </a:solidFill>
            </a:endParaRPr>
          </a:p>
          <a:p>
            <a:pPr indent="0" lvl="0" marL="0" rtl="0" algn="l">
              <a:spcBef>
                <a:spcPts val="0"/>
              </a:spcBef>
              <a:spcAft>
                <a:spcPts val="0"/>
              </a:spcAft>
              <a:buNone/>
            </a:pPr>
            <a:r>
              <a:rPr lang="en-GB" sz="1500">
                <a:solidFill>
                  <a:schemeClr val="dk1"/>
                </a:solidFill>
              </a:rPr>
              <a:t>5. Malls have no windows so you don't know what time it is.    </a:t>
            </a:r>
            <a:br>
              <a:rPr lang="en-GB" sz="1500">
                <a:solidFill>
                  <a:schemeClr val="dk1"/>
                </a:solidFill>
              </a:rPr>
            </a:br>
            <a:r>
              <a:rPr lang="en-GB" sz="1500">
                <a:solidFill>
                  <a:schemeClr val="dk1"/>
                </a:solidFill>
              </a:rPr>
              <a:t>Yes / No / Maybe</a:t>
            </a:r>
            <a:br>
              <a:rPr lang="en-GB" sz="1500">
                <a:solidFill>
                  <a:schemeClr val="dk1"/>
                </a:solidFill>
              </a:rPr>
            </a:br>
            <a:br>
              <a:rPr lang="en-GB" sz="1500">
                <a:solidFill>
                  <a:schemeClr val="dk1"/>
                </a:solidFill>
              </a:rPr>
            </a:br>
            <a:r>
              <a:rPr lang="en-GB" sz="1500">
                <a:solidFill>
                  <a:schemeClr val="dk1"/>
                </a:solidFill>
              </a:rPr>
              <a:t>After the video, check your predictions. Were you right?</a:t>
            </a:r>
            <a:endParaRPr sz="1500">
              <a:solidFill>
                <a:schemeClr val="dk1"/>
              </a:solidFill>
            </a:endParaRPr>
          </a:p>
          <a:p>
            <a:pPr indent="0" lvl="0" marL="0" rtl="0" algn="l">
              <a:spcBef>
                <a:spcPts val="0"/>
              </a:spcBef>
              <a:spcAft>
                <a:spcPts val="0"/>
              </a:spcAft>
              <a:buNone/>
            </a:pPr>
            <a:r>
              <a:t/>
            </a:r>
            <a:endParaRPr b="1" sz="15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46" name="Shape 246"/>
        <p:cNvGrpSpPr/>
        <p:nvPr/>
      </p:nvGrpSpPr>
      <p:grpSpPr>
        <a:xfrm>
          <a:off x="0" y="0"/>
          <a:ext cx="0" cy="0"/>
          <a:chOff x="0" y="0"/>
          <a:chExt cx="0" cy="0"/>
        </a:xfrm>
      </p:grpSpPr>
      <p:sp>
        <p:nvSpPr>
          <p:cNvPr id="247" name="Google Shape;247;p34"/>
          <p:cNvSpPr txBox="1"/>
          <p:nvPr>
            <p:ph type="ctrTitle"/>
          </p:nvPr>
        </p:nvSpPr>
        <p:spPr>
          <a:xfrm>
            <a:off x="0" y="1662025"/>
            <a:ext cx="4058700" cy="2011800"/>
          </a:xfrm>
          <a:prstGeom prst="rect">
            <a:avLst/>
          </a:prstGeom>
          <a:solidFill>
            <a:srgbClr val="C9DAF8"/>
          </a:solidFill>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rPr b="1" lang="en-GB" sz="2400">
                <a:solidFill>
                  <a:schemeClr val="dk2"/>
                </a:solidFill>
              </a:rPr>
              <a:t>                          </a:t>
            </a:r>
            <a:br>
              <a:rPr b="1" lang="en-GB" sz="2400">
                <a:solidFill>
                  <a:schemeClr val="dk2"/>
                </a:solidFill>
              </a:rPr>
            </a:br>
            <a:br>
              <a:rPr b="1" lang="en-GB" sz="2400">
                <a:solidFill>
                  <a:schemeClr val="dk2"/>
                </a:solidFill>
              </a:rPr>
            </a:br>
            <a:br>
              <a:rPr b="1" lang="en-GB" sz="2400">
                <a:solidFill>
                  <a:schemeClr val="dk2"/>
                </a:solidFill>
              </a:rPr>
            </a:br>
            <a:br>
              <a:rPr b="1" lang="en-GB" sz="2400">
                <a:solidFill>
                  <a:schemeClr val="dk2"/>
                </a:solidFill>
              </a:rPr>
            </a:br>
            <a:br>
              <a:rPr b="1" lang="en-GB" sz="2400">
                <a:solidFill>
                  <a:schemeClr val="dk2"/>
                </a:solidFill>
              </a:rPr>
            </a:br>
            <a:br>
              <a:rPr b="1" lang="en-GB" sz="2400">
                <a:solidFill>
                  <a:schemeClr val="dk2"/>
                </a:solidFill>
              </a:rPr>
            </a:br>
            <a:r>
              <a:rPr b="1" lang="en-GB" sz="2400">
                <a:solidFill>
                  <a:schemeClr val="dk2"/>
                </a:solidFill>
              </a:rPr>
              <a:t>   </a:t>
            </a:r>
            <a:br>
              <a:rPr b="1" lang="en-GB" sz="2400">
                <a:solidFill>
                  <a:schemeClr val="dk2"/>
                </a:solidFill>
              </a:rPr>
            </a:br>
            <a:br>
              <a:rPr b="1" lang="en-GB" sz="2400">
                <a:solidFill>
                  <a:schemeClr val="dk2"/>
                </a:solidFill>
              </a:rPr>
            </a:br>
            <a:endParaRPr b="1" sz="2400">
              <a:solidFill>
                <a:schemeClr val="dk2"/>
              </a:solidFill>
            </a:endParaRPr>
          </a:p>
          <a:p>
            <a:pPr indent="0" lvl="0" marL="0" rtl="0" algn="l">
              <a:lnSpc>
                <a:spcPct val="115000"/>
              </a:lnSpc>
              <a:spcBef>
                <a:spcPts val="1200"/>
              </a:spcBef>
              <a:spcAft>
                <a:spcPts val="1200"/>
              </a:spcAft>
              <a:buNone/>
            </a:pPr>
            <a:r>
              <a:rPr b="1" lang="en-GB" sz="2400" u="sng">
                <a:solidFill>
                  <a:schemeClr val="accent5"/>
                </a:solidFill>
                <a:hlinkClick r:id="rId3">
                  <a:extLst>
                    <a:ext uri="{A12FA001-AC4F-418D-AE19-62706E023703}">
                      <ahyp:hlinkClr val="tx"/>
                    </a:ext>
                  </a:extLst>
                </a:hlinkClick>
              </a:rPr>
              <a:t>Watch this YouTube video</a:t>
            </a:r>
            <a:br>
              <a:rPr b="1" lang="en-GB" sz="2400">
                <a:solidFill>
                  <a:schemeClr val="dk2"/>
                </a:solidFill>
              </a:rPr>
            </a:br>
            <a:endParaRPr/>
          </a:p>
        </p:txBody>
      </p:sp>
      <p:sp>
        <p:nvSpPr>
          <p:cNvPr id="248" name="Google Shape;248;p34"/>
          <p:cNvSpPr txBox="1"/>
          <p:nvPr>
            <p:ph idx="4294967295" type="title"/>
          </p:nvPr>
        </p:nvSpPr>
        <p:spPr>
          <a:xfrm>
            <a:off x="144100" y="0"/>
            <a:ext cx="8415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5 - Buy Wisely</a:t>
            </a:r>
            <a:endParaRPr b="1"/>
          </a:p>
        </p:txBody>
      </p:sp>
      <p:pic>
        <p:nvPicPr>
          <p:cNvPr id="249" name="Google Shape;249;p34"/>
          <p:cNvPicPr preferRelativeResize="0"/>
          <p:nvPr/>
        </p:nvPicPr>
        <p:blipFill>
          <a:blip r:embed="rId4">
            <a:alphaModFix/>
          </a:blip>
          <a:stretch>
            <a:fillRect/>
          </a:stretch>
        </p:blipFill>
        <p:spPr>
          <a:xfrm>
            <a:off x="2493025" y="3131009"/>
            <a:ext cx="2348925" cy="1589192"/>
          </a:xfrm>
          <a:prstGeom prst="rect">
            <a:avLst/>
          </a:prstGeom>
          <a:noFill/>
          <a:ln>
            <a:noFill/>
          </a:ln>
        </p:spPr>
      </p:pic>
      <p:pic>
        <p:nvPicPr>
          <p:cNvPr id="250" name="Google Shape;250;p34"/>
          <p:cNvPicPr preferRelativeResize="0"/>
          <p:nvPr/>
        </p:nvPicPr>
        <p:blipFill>
          <a:blip r:embed="rId5">
            <a:alphaModFix/>
          </a:blip>
          <a:stretch>
            <a:fillRect/>
          </a:stretch>
        </p:blipFill>
        <p:spPr>
          <a:xfrm>
            <a:off x="144100" y="3155317"/>
            <a:ext cx="2348927" cy="1564876"/>
          </a:xfrm>
          <a:prstGeom prst="rect">
            <a:avLst/>
          </a:prstGeom>
          <a:noFill/>
          <a:ln>
            <a:noFill/>
          </a:ln>
        </p:spPr>
      </p:pic>
      <p:sp>
        <p:nvSpPr>
          <p:cNvPr id="251" name="Google Shape;251;p34"/>
          <p:cNvSpPr txBox="1"/>
          <p:nvPr>
            <p:ph idx="4294967295" type="title"/>
          </p:nvPr>
        </p:nvSpPr>
        <p:spPr>
          <a:xfrm>
            <a:off x="2746800" y="584025"/>
            <a:ext cx="5812800" cy="572700"/>
          </a:xfrm>
          <a:prstGeom prst="rect">
            <a:avLst/>
          </a:prstGeom>
          <a:solidFill>
            <a:srgbClr val="E9E9E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shopping malls make us buy?</a:t>
            </a:r>
            <a:br>
              <a:rPr lang="en-GB"/>
            </a:br>
            <a:endParaRPr/>
          </a:p>
        </p:txBody>
      </p:sp>
      <p:sp>
        <p:nvSpPr>
          <p:cNvPr id="252" name="Google Shape;252;p34"/>
          <p:cNvSpPr txBox="1"/>
          <p:nvPr/>
        </p:nvSpPr>
        <p:spPr>
          <a:xfrm>
            <a:off x="4449400" y="3370725"/>
            <a:ext cx="4215300" cy="1770000"/>
          </a:xfrm>
          <a:prstGeom prst="rect">
            <a:avLst/>
          </a:prstGeom>
          <a:solidFill>
            <a:srgbClr val="C9DAF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t>Watch </a:t>
            </a:r>
            <a:r>
              <a:rPr lang="en-GB" sz="1300" u="sng">
                <a:solidFill>
                  <a:schemeClr val="hlink"/>
                </a:solidFill>
                <a:hlinkClick r:id="rId6"/>
              </a:rPr>
              <a:t>this video clip</a:t>
            </a:r>
            <a:r>
              <a:rPr lang="en-GB" sz="1300"/>
              <a:t> and answer the following questions: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b="1" lang="en-GB" sz="1600"/>
              <a:t>What are some of the strategies shopping malls use to promote sales and make us buy more?</a:t>
            </a:r>
            <a:endParaRPr b="1" sz="1600"/>
          </a:p>
          <a:p>
            <a:pPr indent="0" lvl="0" marL="0" rtl="0" algn="l">
              <a:spcBef>
                <a:spcPts val="0"/>
              </a:spcBef>
              <a:spcAft>
                <a:spcPts val="0"/>
              </a:spcAft>
              <a:buNone/>
            </a:pPr>
            <a:r>
              <a:t/>
            </a:r>
            <a:endParaRPr b="1" sz="1600"/>
          </a:p>
        </p:txBody>
      </p:sp>
      <p:sp>
        <p:nvSpPr>
          <p:cNvPr id="253" name="Google Shape;253;p34"/>
          <p:cNvSpPr txBox="1"/>
          <p:nvPr>
            <p:ph idx="4294967295" type="title"/>
          </p:nvPr>
        </p:nvSpPr>
        <p:spPr>
          <a:xfrm>
            <a:off x="0" y="584025"/>
            <a:ext cx="2349000" cy="1443900"/>
          </a:xfrm>
          <a:prstGeom prst="rect">
            <a:avLst/>
          </a:prstGeom>
          <a:solidFill>
            <a:srgbClr val="FFE599"/>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rgbClr val="202124"/>
                </a:solidFill>
              </a:rPr>
              <a:t>Time: 10 minutes</a:t>
            </a:r>
            <a:br>
              <a:rPr b="1" lang="en-GB" sz="1400">
                <a:solidFill>
                  <a:srgbClr val="202124"/>
                </a:solidFill>
              </a:rPr>
            </a:br>
            <a:r>
              <a:rPr b="1" lang="en-GB" sz="1400">
                <a:solidFill>
                  <a:srgbClr val="202124"/>
                </a:solidFill>
              </a:rPr>
              <a:t>Spoken reception/spoken interaction/written production </a:t>
            </a:r>
            <a:endParaRPr b="1" sz="1400">
              <a:solidFill>
                <a:srgbClr val="202124"/>
              </a:solidFill>
            </a:endParaRPr>
          </a:p>
          <a:p>
            <a:pPr indent="0" lvl="0" marL="0" rtl="0" algn="l">
              <a:spcBef>
                <a:spcPts val="0"/>
              </a:spcBef>
              <a:spcAft>
                <a:spcPts val="0"/>
              </a:spcAft>
              <a:buClr>
                <a:schemeClr val="dk1"/>
              </a:buClr>
              <a:buSzPts val="1100"/>
              <a:buFont typeface="Arial"/>
              <a:buNone/>
            </a:pPr>
            <a:r>
              <a:rPr b="1" lang="en-GB" sz="1400">
                <a:solidFill>
                  <a:srgbClr val="202124"/>
                </a:solidFill>
              </a:rPr>
              <a:t>שיחה/האזנת הנשמע/ מענה לשאלות</a:t>
            </a:r>
            <a:endParaRPr b="1" sz="1400">
              <a:solidFill>
                <a:srgbClr val="202124"/>
              </a:solidFill>
            </a:endParaRPr>
          </a:p>
          <a:p>
            <a:pPr indent="0" lvl="0" marL="0" rtl="0" algn="l">
              <a:spcBef>
                <a:spcPts val="0"/>
              </a:spcBef>
              <a:spcAft>
                <a:spcPts val="0"/>
              </a:spcAft>
              <a:buClr>
                <a:schemeClr val="dk1"/>
              </a:buClr>
              <a:buSzPts val="1100"/>
              <a:buFont typeface="Arial"/>
              <a:buNone/>
            </a:pPr>
            <a:r>
              <a:t/>
            </a:r>
            <a:endParaRPr b="1" sz="1720">
              <a:solidFill>
                <a:srgbClr val="202124"/>
              </a:solidFill>
            </a:endParaRPr>
          </a:p>
          <a:p>
            <a:pPr indent="0" lvl="0" marL="0" rtl="0" algn="l">
              <a:spcBef>
                <a:spcPts val="0"/>
              </a:spcBef>
              <a:spcAft>
                <a:spcPts val="0"/>
              </a:spcAft>
              <a:buSzPts val="990"/>
              <a:buNone/>
            </a:pPr>
            <a:r>
              <a:t/>
            </a:r>
            <a:endParaRPr b="1" sz="17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254" name="Google Shape;254;p34"/>
          <p:cNvSpPr txBox="1"/>
          <p:nvPr/>
        </p:nvSpPr>
        <p:spPr>
          <a:xfrm>
            <a:off x="4168600" y="1246725"/>
            <a:ext cx="4496100" cy="21240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Before your watch the video clip, a</a:t>
            </a:r>
            <a:r>
              <a:rPr b="1" lang="en-GB"/>
              <a:t>nswer these questions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1. When did you last go to a mall or a supermarket? What did you buy?</a:t>
            </a:r>
            <a:endParaRPr/>
          </a:p>
          <a:p>
            <a:pPr indent="0" lvl="0" marL="0" rtl="0" algn="l">
              <a:spcBef>
                <a:spcPts val="0"/>
              </a:spcBef>
              <a:spcAft>
                <a:spcPts val="0"/>
              </a:spcAft>
              <a:buNone/>
            </a:pPr>
            <a:r>
              <a:rPr lang="en-GB"/>
              <a:t>2. Did you buy anything you did not plan to buy? What was it?</a:t>
            </a:r>
            <a:endParaRPr/>
          </a:p>
          <a:p>
            <a:pPr indent="0" lvl="0" marL="0" rtl="0" algn="l">
              <a:spcBef>
                <a:spcPts val="0"/>
              </a:spcBef>
              <a:spcAft>
                <a:spcPts val="0"/>
              </a:spcAft>
              <a:buNone/>
            </a:pPr>
            <a:r>
              <a:rPr lang="en-GB"/>
              <a:t>3. Look at the title: "How malls make you buy." What do you think the video is about?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58" name="Shape 258"/>
        <p:cNvGrpSpPr/>
        <p:nvPr/>
      </p:nvGrpSpPr>
      <p:grpSpPr>
        <a:xfrm>
          <a:off x="0" y="0"/>
          <a:ext cx="0" cy="0"/>
          <a:chOff x="0" y="0"/>
          <a:chExt cx="0" cy="0"/>
        </a:xfrm>
      </p:grpSpPr>
      <p:sp>
        <p:nvSpPr>
          <p:cNvPr id="259" name="Google Shape;259;p35"/>
          <p:cNvSpPr txBox="1"/>
          <p:nvPr>
            <p:ph type="ctrTitle"/>
          </p:nvPr>
        </p:nvSpPr>
        <p:spPr>
          <a:xfrm>
            <a:off x="3808650" y="1609000"/>
            <a:ext cx="4534800" cy="3264000"/>
          </a:xfrm>
          <a:prstGeom prst="rect">
            <a:avLst/>
          </a:prstGeom>
          <a:solidFill>
            <a:srgbClr val="C9DAF8"/>
          </a:solidFill>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rPr b="1" lang="en-GB" sz="2400">
                <a:solidFill>
                  <a:srgbClr val="0000FF"/>
                </a:solidFill>
              </a:rPr>
              <a:t>                          </a:t>
            </a:r>
            <a:br>
              <a:rPr b="1" lang="en-GB" sz="2400">
                <a:solidFill>
                  <a:srgbClr val="0000FF"/>
                </a:solidFill>
              </a:rPr>
            </a:br>
            <a:br>
              <a:rPr b="1" lang="en-GB" sz="2400">
                <a:solidFill>
                  <a:srgbClr val="0000FF"/>
                </a:solidFill>
              </a:rPr>
            </a:br>
            <a:br>
              <a:rPr b="1" lang="en-GB" sz="2400">
                <a:solidFill>
                  <a:srgbClr val="0000FF"/>
                </a:solidFill>
              </a:rPr>
            </a:br>
            <a:br>
              <a:rPr b="1" lang="en-GB" sz="2400">
                <a:solidFill>
                  <a:srgbClr val="0000FF"/>
                </a:solidFill>
              </a:rPr>
            </a:br>
            <a:r>
              <a:rPr b="1" lang="en-GB" sz="2000">
                <a:solidFill>
                  <a:srgbClr val="0000FF"/>
                </a:solidFill>
              </a:rPr>
              <a:t>These points will help you:</a:t>
            </a:r>
            <a:endParaRPr b="1" sz="2000">
              <a:solidFill>
                <a:srgbClr val="0000FF"/>
              </a:solidFill>
            </a:endParaRPr>
          </a:p>
          <a:p>
            <a:pPr indent="-342900" lvl="0" marL="457200" rtl="0" algn="l">
              <a:lnSpc>
                <a:spcPct val="115000"/>
              </a:lnSpc>
              <a:spcBef>
                <a:spcPts val="1200"/>
              </a:spcBef>
              <a:spcAft>
                <a:spcPts val="0"/>
              </a:spcAft>
              <a:buClr>
                <a:schemeClr val="dk2"/>
              </a:buClr>
              <a:buSzPct val="100000"/>
              <a:buChar char="●"/>
            </a:pPr>
            <a:r>
              <a:rPr b="1" lang="en-GB" sz="2000">
                <a:solidFill>
                  <a:schemeClr val="dk2"/>
                </a:solidFill>
              </a:rPr>
              <a:t>Why do stores hide </a:t>
            </a:r>
            <a:r>
              <a:rPr b="1" lang="en-GB" sz="2000">
                <a:solidFill>
                  <a:schemeClr val="dk2"/>
                </a:solidFill>
              </a:rPr>
              <a:t>everyday</a:t>
            </a:r>
            <a:r>
              <a:rPr b="1" lang="en-GB" sz="2000">
                <a:solidFill>
                  <a:schemeClr val="dk2"/>
                </a:solidFill>
              </a:rPr>
              <a:t> items?</a:t>
            </a:r>
            <a:endParaRPr b="1" sz="2000">
              <a:solidFill>
                <a:schemeClr val="dk2"/>
              </a:solidFill>
            </a:endParaRPr>
          </a:p>
          <a:p>
            <a:pPr indent="-342900" lvl="0" marL="457200" rtl="0" algn="l">
              <a:lnSpc>
                <a:spcPct val="115000"/>
              </a:lnSpc>
              <a:spcBef>
                <a:spcPts val="0"/>
              </a:spcBef>
              <a:spcAft>
                <a:spcPts val="0"/>
              </a:spcAft>
              <a:buClr>
                <a:schemeClr val="dk2"/>
              </a:buClr>
              <a:buSzPct val="100000"/>
              <a:buChar char="●"/>
            </a:pPr>
            <a:r>
              <a:rPr b="1" lang="en-GB" sz="2000">
                <a:solidFill>
                  <a:schemeClr val="dk2"/>
                </a:solidFill>
              </a:rPr>
              <a:t>How are malls built?</a:t>
            </a:r>
            <a:endParaRPr b="1" sz="2000">
              <a:solidFill>
                <a:schemeClr val="dk2"/>
              </a:solidFill>
            </a:endParaRPr>
          </a:p>
          <a:p>
            <a:pPr indent="-342900" lvl="0" marL="457200" rtl="0" algn="l">
              <a:lnSpc>
                <a:spcPct val="115000"/>
              </a:lnSpc>
              <a:spcBef>
                <a:spcPts val="0"/>
              </a:spcBef>
              <a:spcAft>
                <a:spcPts val="0"/>
              </a:spcAft>
              <a:buClr>
                <a:schemeClr val="dk2"/>
              </a:buClr>
              <a:buSzPct val="100000"/>
              <a:buChar char="●"/>
            </a:pPr>
            <a:r>
              <a:rPr b="1" lang="en-GB" sz="2000">
                <a:solidFill>
                  <a:schemeClr val="dk2"/>
                </a:solidFill>
              </a:rPr>
              <a:t>Do malls have natural light?</a:t>
            </a:r>
            <a:endParaRPr b="1" sz="2000">
              <a:solidFill>
                <a:schemeClr val="dk2"/>
              </a:solidFill>
            </a:endParaRPr>
          </a:p>
          <a:p>
            <a:pPr indent="-342900" lvl="0" marL="457200" rtl="0" algn="l">
              <a:lnSpc>
                <a:spcPct val="115000"/>
              </a:lnSpc>
              <a:spcBef>
                <a:spcPts val="0"/>
              </a:spcBef>
              <a:spcAft>
                <a:spcPts val="0"/>
              </a:spcAft>
              <a:buClr>
                <a:schemeClr val="dk2"/>
              </a:buClr>
              <a:buSzPct val="100000"/>
              <a:buChar char="●"/>
            </a:pPr>
            <a:r>
              <a:rPr b="1" lang="en-GB" sz="2000">
                <a:solidFill>
                  <a:schemeClr val="dk2"/>
                </a:solidFill>
              </a:rPr>
              <a:t>How are store entrances designed?</a:t>
            </a:r>
            <a:endParaRPr b="1" sz="2000">
              <a:solidFill>
                <a:schemeClr val="dk2"/>
              </a:solidFill>
            </a:endParaRPr>
          </a:p>
          <a:p>
            <a:pPr indent="-342900" lvl="0" marL="457200" rtl="0" algn="l">
              <a:lnSpc>
                <a:spcPct val="115000"/>
              </a:lnSpc>
              <a:spcBef>
                <a:spcPts val="0"/>
              </a:spcBef>
              <a:spcAft>
                <a:spcPts val="0"/>
              </a:spcAft>
              <a:buClr>
                <a:schemeClr val="dk2"/>
              </a:buClr>
              <a:buSzPct val="100000"/>
              <a:buChar char="●"/>
            </a:pPr>
            <a:r>
              <a:rPr b="1" lang="en-GB" sz="2000">
                <a:solidFill>
                  <a:schemeClr val="dk2"/>
                </a:solidFill>
              </a:rPr>
              <a:t>Why is there so much noise in malls?</a:t>
            </a:r>
            <a:endParaRPr b="1" sz="2000">
              <a:solidFill>
                <a:schemeClr val="dk2"/>
              </a:solidFill>
            </a:endParaRPr>
          </a:p>
          <a:p>
            <a:pPr indent="-342900" lvl="0" marL="457200" rtl="0" algn="l">
              <a:lnSpc>
                <a:spcPct val="115000"/>
              </a:lnSpc>
              <a:spcBef>
                <a:spcPts val="0"/>
              </a:spcBef>
              <a:spcAft>
                <a:spcPts val="0"/>
              </a:spcAft>
              <a:buClr>
                <a:schemeClr val="dk2"/>
              </a:buClr>
              <a:buSzPct val="100000"/>
              <a:buChar char="●"/>
            </a:pPr>
            <a:r>
              <a:rPr b="1" lang="en-GB" sz="2000">
                <a:solidFill>
                  <a:schemeClr val="dk2"/>
                </a:solidFill>
              </a:rPr>
              <a:t>Why is IKEA mentioned?</a:t>
            </a:r>
            <a:endParaRPr b="1" sz="2000"/>
          </a:p>
        </p:txBody>
      </p:sp>
      <p:sp>
        <p:nvSpPr>
          <p:cNvPr id="260" name="Google Shape;260;p35"/>
          <p:cNvSpPr txBox="1"/>
          <p:nvPr>
            <p:ph idx="4294967295" type="title"/>
          </p:nvPr>
        </p:nvSpPr>
        <p:spPr>
          <a:xfrm>
            <a:off x="0" y="0"/>
            <a:ext cx="8664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5 - Buy Wisely</a:t>
            </a:r>
            <a:endParaRPr b="1"/>
          </a:p>
        </p:txBody>
      </p:sp>
      <p:pic>
        <p:nvPicPr>
          <p:cNvPr id="261" name="Google Shape;261;p35"/>
          <p:cNvPicPr preferRelativeResize="0"/>
          <p:nvPr/>
        </p:nvPicPr>
        <p:blipFill>
          <a:blip r:embed="rId3">
            <a:alphaModFix/>
          </a:blip>
          <a:stretch>
            <a:fillRect/>
          </a:stretch>
        </p:blipFill>
        <p:spPr>
          <a:xfrm>
            <a:off x="7720077" y="1143000"/>
            <a:ext cx="1343924" cy="895350"/>
          </a:xfrm>
          <a:prstGeom prst="rect">
            <a:avLst/>
          </a:prstGeom>
          <a:noFill/>
          <a:ln>
            <a:noFill/>
          </a:ln>
        </p:spPr>
      </p:pic>
      <p:sp>
        <p:nvSpPr>
          <p:cNvPr id="262" name="Google Shape;262;p35"/>
          <p:cNvSpPr txBox="1"/>
          <p:nvPr>
            <p:ph idx="4294967295" type="title"/>
          </p:nvPr>
        </p:nvSpPr>
        <p:spPr>
          <a:xfrm>
            <a:off x="2407200" y="651088"/>
            <a:ext cx="5952900" cy="572700"/>
          </a:xfrm>
          <a:prstGeom prst="rect">
            <a:avLst/>
          </a:prstGeom>
          <a:solidFill>
            <a:srgbClr val="E9E9E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shopping malls make us buy?</a:t>
            </a:r>
            <a:br>
              <a:rPr lang="en-GB"/>
            </a:br>
            <a:endParaRPr/>
          </a:p>
        </p:txBody>
      </p:sp>
      <p:sp>
        <p:nvSpPr>
          <p:cNvPr id="263" name="Google Shape;263;p35"/>
          <p:cNvSpPr txBox="1"/>
          <p:nvPr/>
        </p:nvSpPr>
        <p:spPr>
          <a:xfrm>
            <a:off x="152400" y="1609000"/>
            <a:ext cx="3390900" cy="31707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p>
          <a:p>
            <a:pPr indent="0" lvl="0" marL="0" rtl="0" algn="l">
              <a:spcBef>
                <a:spcPts val="0"/>
              </a:spcBef>
              <a:spcAft>
                <a:spcPts val="0"/>
              </a:spcAft>
              <a:buNone/>
            </a:pPr>
            <a:r>
              <a:rPr b="1" lang="en-GB" sz="2600">
                <a:solidFill>
                  <a:srgbClr val="0000FF"/>
                </a:solidFill>
              </a:rPr>
              <a:t>Group work</a:t>
            </a:r>
            <a:endParaRPr b="1" sz="2600">
              <a:solidFill>
                <a:srgbClr val="0000FF"/>
              </a:solidFill>
            </a:endParaRPr>
          </a:p>
          <a:p>
            <a:pPr indent="0" lvl="0" marL="0" rtl="0" algn="l">
              <a:spcBef>
                <a:spcPts val="0"/>
              </a:spcBef>
              <a:spcAft>
                <a:spcPts val="0"/>
              </a:spcAft>
              <a:buNone/>
            </a:pPr>
            <a:r>
              <a:rPr b="1" lang="en-GB" sz="2500"/>
              <a:t>Plan and prepare a poster to raise awareness about buying wisely. Share the posters in class and online.</a:t>
            </a:r>
            <a:endParaRPr b="1" sz="2500"/>
          </a:p>
        </p:txBody>
      </p:sp>
      <p:sp>
        <p:nvSpPr>
          <p:cNvPr id="264" name="Google Shape;264;p35"/>
          <p:cNvSpPr txBox="1"/>
          <p:nvPr>
            <p:ph idx="4294967295" type="title"/>
          </p:nvPr>
        </p:nvSpPr>
        <p:spPr>
          <a:xfrm>
            <a:off x="0" y="0"/>
            <a:ext cx="2407200" cy="15648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720">
                <a:solidFill>
                  <a:srgbClr val="202124"/>
                </a:solidFill>
              </a:rPr>
              <a:t>הכנת פוסטר בקבוצות</a:t>
            </a:r>
            <a:br>
              <a:rPr b="1" lang="en-GB" sz="1720">
                <a:solidFill>
                  <a:srgbClr val="202124"/>
                </a:solidFill>
              </a:rPr>
            </a:br>
            <a:r>
              <a:rPr b="1" lang="en-GB" sz="1720">
                <a:solidFill>
                  <a:srgbClr val="202124"/>
                </a:solidFill>
              </a:rPr>
              <a:t>Time: 20 minutes.</a:t>
            </a:r>
            <a:br>
              <a:rPr b="1" lang="en-GB" sz="1720">
                <a:solidFill>
                  <a:srgbClr val="202124"/>
                </a:solidFill>
              </a:rPr>
            </a:br>
            <a:r>
              <a:rPr b="1" lang="en-GB" sz="1720">
                <a:solidFill>
                  <a:srgbClr val="202124"/>
                </a:solidFill>
              </a:rPr>
              <a:t>Spoken Interaction &amp; Written Production</a:t>
            </a:r>
            <a:endParaRPr b="1" sz="3220">
              <a:solidFill>
                <a:srgbClr val="202124"/>
              </a:solidFill>
            </a:endParaRPr>
          </a:p>
          <a:p>
            <a:pPr indent="0" lvl="0" marL="0" rtl="0" algn="ctr">
              <a:spcBef>
                <a:spcPts val="0"/>
              </a:spcBef>
              <a:spcAft>
                <a:spcPts val="0"/>
              </a:spcAft>
              <a:buSzPts val="990"/>
              <a:buNone/>
            </a:pPr>
            <a:r>
              <a:t/>
            </a:r>
            <a:endParaRPr b="1" sz="3420">
              <a:solidFill>
                <a:srgbClr val="38761D"/>
              </a:solidFill>
            </a:endParaRPr>
          </a:p>
          <a:p>
            <a:pPr indent="0" lvl="0" marL="0" rtl="0" algn="ctr">
              <a:spcBef>
                <a:spcPts val="0"/>
              </a:spcBef>
              <a:spcAft>
                <a:spcPts val="0"/>
              </a:spcAft>
              <a:buSzPts val="990"/>
              <a:buNone/>
            </a:pPr>
            <a:r>
              <a:t/>
            </a:r>
            <a:endParaRPr b="1" sz="3420">
              <a:solidFill>
                <a:srgbClr val="38761D"/>
              </a:solidFill>
            </a:endParaRPr>
          </a:p>
        </p:txBody>
      </p:sp>
      <p:pic>
        <p:nvPicPr>
          <p:cNvPr id="265" name="Google Shape;265;p35"/>
          <p:cNvPicPr preferRelativeResize="0"/>
          <p:nvPr/>
        </p:nvPicPr>
        <p:blipFill>
          <a:blip r:embed="rId4">
            <a:alphaModFix/>
          </a:blip>
          <a:stretch>
            <a:fillRect/>
          </a:stretch>
        </p:blipFill>
        <p:spPr>
          <a:xfrm>
            <a:off x="2407198" y="4195333"/>
            <a:ext cx="1401450" cy="9481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69" name="Shape 269"/>
        <p:cNvGrpSpPr/>
        <p:nvPr/>
      </p:nvGrpSpPr>
      <p:grpSpPr>
        <a:xfrm>
          <a:off x="0" y="0"/>
          <a:ext cx="0" cy="0"/>
          <a:chOff x="0" y="0"/>
          <a:chExt cx="0" cy="0"/>
        </a:xfrm>
      </p:grpSpPr>
      <p:sp>
        <p:nvSpPr>
          <p:cNvPr id="270" name="Google Shape;270;p36"/>
          <p:cNvSpPr txBox="1"/>
          <p:nvPr>
            <p:ph type="ctrTitle"/>
          </p:nvPr>
        </p:nvSpPr>
        <p:spPr>
          <a:xfrm>
            <a:off x="3673800" y="1223800"/>
            <a:ext cx="4990800" cy="3534600"/>
          </a:xfrm>
          <a:prstGeom prst="rect">
            <a:avLst/>
          </a:prstGeom>
          <a:solidFill>
            <a:srgbClr val="C9DAF8"/>
          </a:solidFill>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rPr b="1" lang="en-GB" sz="2067">
                <a:solidFill>
                  <a:srgbClr val="0000FF"/>
                </a:solidFill>
              </a:rPr>
              <a:t>Copy and complete these sentences:</a:t>
            </a:r>
            <a:endParaRPr b="1" sz="1667">
              <a:solidFill>
                <a:srgbClr val="0000FF"/>
              </a:solidFill>
            </a:endParaRPr>
          </a:p>
          <a:p>
            <a:pPr indent="-380048" lvl="0" marL="457200" rtl="0" algn="l">
              <a:lnSpc>
                <a:spcPct val="115000"/>
              </a:lnSpc>
              <a:spcBef>
                <a:spcPts val="1200"/>
              </a:spcBef>
              <a:spcAft>
                <a:spcPts val="0"/>
              </a:spcAft>
              <a:buClr>
                <a:schemeClr val="dk2"/>
              </a:buClr>
              <a:buSzPct val="150000"/>
              <a:buChar char="●"/>
            </a:pPr>
            <a:r>
              <a:rPr b="1" lang="en-GB" sz="1767"/>
              <a:t>Malls and Time:</a:t>
            </a:r>
            <a:r>
              <a:rPr lang="en-GB" sz="1767"/>
              <a:t> Malls do not have windows or clocks because... </a:t>
            </a:r>
            <a:endParaRPr i="1" sz="1767"/>
          </a:p>
          <a:p>
            <a:pPr indent="-380048" lvl="0" marL="457200" rtl="0" algn="l">
              <a:lnSpc>
                <a:spcPct val="115000"/>
              </a:lnSpc>
              <a:spcBef>
                <a:spcPts val="0"/>
              </a:spcBef>
              <a:spcAft>
                <a:spcPts val="0"/>
              </a:spcAft>
              <a:buClr>
                <a:schemeClr val="dk2"/>
              </a:buClr>
              <a:buSzPct val="150000"/>
              <a:buChar char="●"/>
            </a:pPr>
            <a:r>
              <a:rPr b="1" lang="en-GB" sz="1767"/>
              <a:t>Store Entrances:</a:t>
            </a:r>
            <a:r>
              <a:rPr lang="en-GB" sz="1767"/>
              <a:t> The entrance has many items because... </a:t>
            </a:r>
            <a:endParaRPr i="1" sz="1767"/>
          </a:p>
          <a:p>
            <a:pPr indent="-380048" lvl="0" marL="457200" rtl="0" algn="l">
              <a:lnSpc>
                <a:spcPct val="115000"/>
              </a:lnSpc>
              <a:spcBef>
                <a:spcPts val="0"/>
              </a:spcBef>
              <a:spcAft>
                <a:spcPts val="0"/>
              </a:spcAft>
              <a:buClr>
                <a:schemeClr val="dk2"/>
              </a:buClr>
              <a:buSzPct val="150000"/>
              <a:buChar char="●"/>
            </a:pPr>
            <a:r>
              <a:rPr b="1" lang="en-GB" sz="1767"/>
              <a:t>Shopping Rule:</a:t>
            </a:r>
            <a:r>
              <a:rPr lang="en-GB" sz="1767"/>
              <a:t> When I go to a mall, I should... </a:t>
            </a:r>
            <a:endParaRPr i="1" sz="1767"/>
          </a:p>
          <a:p>
            <a:pPr indent="-380048" lvl="0" marL="457200" rtl="0" algn="l">
              <a:lnSpc>
                <a:spcPct val="115000"/>
              </a:lnSpc>
              <a:spcBef>
                <a:spcPts val="0"/>
              </a:spcBef>
              <a:spcAft>
                <a:spcPts val="0"/>
              </a:spcAft>
              <a:buClr>
                <a:schemeClr val="dk2"/>
              </a:buClr>
              <a:buSzPct val="150000"/>
              <a:buChar char="●"/>
            </a:pPr>
            <a:r>
              <a:rPr b="1" lang="en-GB" sz="1767"/>
              <a:t>IKEA Tip:</a:t>
            </a:r>
            <a:r>
              <a:rPr lang="en-GB" sz="1767"/>
              <a:t> IKEA has a path because…</a:t>
            </a:r>
            <a:endParaRPr sz="1767"/>
          </a:p>
          <a:p>
            <a:pPr indent="-380048" lvl="0" marL="457200" rtl="0" algn="l">
              <a:lnSpc>
                <a:spcPct val="115000"/>
              </a:lnSpc>
              <a:spcBef>
                <a:spcPts val="0"/>
              </a:spcBef>
              <a:spcAft>
                <a:spcPts val="0"/>
              </a:spcAft>
              <a:buSzPct val="150000"/>
              <a:buChar char="●"/>
            </a:pPr>
            <a:r>
              <a:rPr lang="en-GB" sz="1767"/>
              <a:t>_______________________________</a:t>
            </a:r>
            <a:endParaRPr sz="1767"/>
          </a:p>
        </p:txBody>
      </p:sp>
      <p:sp>
        <p:nvSpPr>
          <p:cNvPr id="271" name="Google Shape;271;p36"/>
          <p:cNvSpPr txBox="1"/>
          <p:nvPr>
            <p:ph idx="4294967295" type="title"/>
          </p:nvPr>
        </p:nvSpPr>
        <p:spPr>
          <a:xfrm>
            <a:off x="0" y="0"/>
            <a:ext cx="8664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5 - Buy Wisely</a:t>
            </a:r>
            <a:endParaRPr b="1"/>
          </a:p>
        </p:txBody>
      </p:sp>
      <p:pic>
        <p:nvPicPr>
          <p:cNvPr id="272" name="Google Shape;272;p36"/>
          <p:cNvPicPr preferRelativeResize="0"/>
          <p:nvPr/>
        </p:nvPicPr>
        <p:blipFill>
          <a:blip r:embed="rId3">
            <a:alphaModFix/>
          </a:blip>
          <a:stretch>
            <a:fillRect/>
          </a:stretch>
        </p:blipFill>
        <p:spPr>
          <a:xfrm>
            <a:off x="7800077" y="713650"/>
            <a:ext cx="1343924" cy="895350"/>
          </a:xfrm>
          <a:prstGeom prst="rect">
            <a:avLst/>
          </a:prstGeom>
          <a:noFill/>
          <a:ln>
            <a:noFill/>
          </a:ln>
        </p:spPr>
      </p:pic>
      <p:sp>
        <p:nvSpPr>
          <p:cNvPr id="273" name="Google Shape;273;p36"/>
          <p:cNvSpPr txBox="1"/>
          <p:nvPr>
            <p:ph idx="4294967295" type="title"/>
          </p:nvPr>
        </p:nvSpPr>
        <p:spPr>
          <a:xfrm>
            <a:off x="2407200" y="611888"/>
            <a:ext cx="5952900" cy="572700"/>
          </a:xfrm>
          <a:prstGeom prst="rect">
            <a:avLst/>
          </a:prstGeom>
          <a:solidFill>
            <a:srgbClr val="E9E9E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Make a "Smart Shopper" Poster </a:t>
            </a:r>
            <a:endParaRPr b="1"/>
          </a:p>
        </p:txBody>
      </p:sp>
      <p:sp>
        <p:nvSpPr>
          <p:cNvPr id="274" name="Google Shape;274;p36"/>
          <p:cNvSpPr txBox="1"/>
          <p:nvPr/>
        </p:nvSpPr>
        <p:spPr>
          <a:xfrm>
            <a:off x="152400" y="1609000"/>
            <a:ext cx="3390900" cy="27861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p>
          <a:p>
            <a:pPr indent="0" lvl="0" marL="0" rtl="0" algn="l">
              <a:spcBef>
                <a:spcPts val="0"/>
              </a:spcBef>
              <a:spcAft>
                <a:spcPts val="0"/>
              </a:spcAft>
              <a:buNone/>
            </a:pPr>
            <a:r>
              <a:rPr b="1" lang="en-GB" sz="2600">
                <a:solidFill>
                  <a:srgbClr val="0000FF"/>
                </a:solidFill>
              </a:rPr>
              <a:t>Group work</a:t>
            </a:r>
            <a:endParaRPr b="1" sz="2600">
              <a:solidFill>
                <a:srgbClr val="0000FF"/>
              </a:solidFill>
            </a:endParaRPr>
          </a:p>
          <a:p>
            <a:pPr indent="0" lvl="0" marL="0" rtl="0" algn="l">
              <a:spcBef>
                <a:spcPts val="0"/>
              </a:spcBef>
              <a:spcAft>
                <a:spcPts val="0"/>
              </a:spcAft>
              <a:buNone/>
            </a:pPr>
            <a:r>
              <a:rPr b="1" lang="en-GB" sz="2500"/>
              <a:t>Make a "Smart Shopper" Poster. Create a poster that teaches others how to shop wisely!  </a:t>
            </a:r>
            <a:endParaRPr b="1" sz="2500"/>
          </a:p>
        </p:txBody>
      </p:sp>
      <p:pic>
        <p:nvPicPr>
          <p:cNvPr id="275" name="Google Shape;275;p36"/>
          <p:cNvPicPr preferRelativeResize="0"/>
          <p:nvPr/>
        </p:nvPicPr>
        <p:blipFill>
          <a:blip r:embed="rId4">
            <a:alphaModFix/>
          </a:blip>
          <a:stretch>
            <a:fillRect/>
          </a:stretch>
        </p:blipFill>
        <p:spPr>
          <a:xfrm>
            <a:off x="2407198" y="4195333"/>
            <a:ext cx="1401450" cy="948166"/>
          </a:xfrm>
          <a:prstGeom prst="rect">
            <a:avLst/>
          </a:prstGeom>
          <a:noFill/>
          <a:ln>
            <a:noFill/>
          </a:ln>
        </p:spPr>
      </p:pic>
      <p:sp>
        <p:nvSpPr>
          <p:cNvPr id="276" name="Google Shape;276;p36"/>
          <p:cNvSpPr txBox="1"/>
          <p:nvPr>
            <p:ph idx="4294967295" type="title"/>
          </p:nvPr>
        </p:nvSpPr>
        <p:spPr>
          <a:xfrm>
            <a:off x="0" y="0"/>
            <a:ext cx="2407200" cy="13995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GB" sz="2120">
                <a:solidFill>
                  <a:srgbClr val="202124"/>
                </a:solidFill>
              </a:rPr>
              <a:t>Differential Learning</a:t>
            </a:r>
            <a:br>
              <a:rPr b="1" lang="en-GB" sz="2120">
                <a:solidFill>
                  <a:srgbClr val="202124"/>
                </a:solidFill>
              </a:rPr>
            </a:br>
            <a:r>
              <a:rPr b="1" lang="en-GB" sz="2120">
                <a:solidFill>
                  <a:srgbClr val="202124"/>
                </a:solidFill>
              </a:rPr>
              <a:t>הוראה דיפרנציאלית</a:t>
            </a:r>
            <a:endParaRPr b="1" sz="3620">
              <a:solidFill>
                <a:srgbClr val="202124"/>
              </a:solidFill>
            </a:endParaRPr>
          </a:p>
          <a:p>
            <a:pPr indent="0" lvl="0" marL="0" rtl="0" algn="l">
              <a:spcBef>
                <a:spcPts val="0"/>
              </a:spcBef>
              <a:spcAft>
                <a:spcPts val="0"/>
              </a:spcAft>
              <a:buSzPts val="990"/>
              <a:buNone/>
            </a:pPr>
            <a:r>
              <a:t/>
            </a:r>
            <a:endParaRPr b="1" sz="25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80" name="Shape 280"/>
        <p:cNvGrpSpPr/>
        <p:nvPr/>
      </p:nvGrpSpPr>
      <p:grpSpPr>
        <a:xfrm>
          <a:off x="0" y="0"/>
          <a:ext cx="0" cy="0"/>
          <a:chOff x="0" y="0"/>
          <a:chExt cx="0" cy="0"/>
        </a:xfrm>
      </p:grpSpPr>
      <p:sp>
        <p:nvSpPr>
          <p:cNvPr id="281" name="Google Shape;281;p37"/>
          <p:cNvSpPr txBox="1"/>
          <p:nvPr>
            <p:ph idx="4294967295" type="title"/>
          </p:nvPr>
        </p:nvSpPr>
        <p:spPr>
          <a:xfrm>
            <a:off x="0" y="0"/>
            <a:ext cx="8664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5 - Buy Wisely</a:t>
            </a:r>
            <a:endParaRPr b="1"/>
          </a:p>
        </p:txBody>
      </p:sp>
      <p:pic>
        <p:nvPicPr>
          <p:cNvPr id="282" name="Google Shape;282;p37"/>
          <p:cNvPicPr preferRelativeResize="0"/>
          <p:nvPr/>
        </p:nvPicPr>
        <p:blipFill>
          <a:blip r:embed="rId3">
            <a:alphaModFix/>
          </a:blip>
          <a:stretch>
            <a:fillRect/>
          </a:stretch>
        </p:blipFill>
        <p:spPr>
          <a:xfrm>
            <a:off x="6015675" y="3657350"/>
            <a:ext cx="2196624" cy="1486149"/>
          </a:xfrm>
          <a:prstGeom prst="rect">
            <a:avLst/>
          </a:prstGeom>
          <a:noFill/>
          <a:ln>
            <a:noFill/>
          </a:ln>
        </p:spPr>
      </p:pic>
      <p:sp>
        <p:nvSpPr>
          <p:cNvPr id="283" name="Google Shape;283;p37"/>
          <p:cNvSpPr txBox="1"/>
          <p:nvPr/>
        </p:nvSpPr>
        <p:spPr>
          <a:xfrm>
            <a:off x="0" y="1339925"/>
            <a:ext cx="8664600" cy="2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2"/>
                </a:solidFill>
              </a:rPr>
              <a:t>An online lesson from the British Council about money</a:t>
            </a:r>
            <a:br>
              <a:rPr lang="en-GB" sz="1800">
                <a:solidFill>
                  <a:schemeClr val="dk2"/>
                </a:solidFill>
              </a:rPr>
            </a:br>
            <a:r>
              <a:rPr lang="en-GB" sz="1800" u="sng">
                <a:solidFill>
                  <a:schemeClr val="accent5"/>
                </a:solidFill>
                <a:hlinkClick r:id="rId4">
                  <a:extLst>
                    <a:ext uri="{A12FA001-AC4F-418D-AE19-62706E023703}">
                      <ahyp:hlinkClr val="tx"/>
                    </a:ext>
                  </a:extLst>
                </a:hlinkClick>
              </a:rPr>
              <a:t>https://learnenglishteens.britishcouncil.org/study-break/magazine-zone/money</a:t>
            </a:r>
            <a:endParaRPr sz="1800">
              <a:solidFill>
                <a:schemeClr val="dk2"/>
              </a:solidFill>
            </a:endParaRPr>
          </a:p>
          <a:p>
            <a:pPr indent="0" lvl="0" marL="0" rtl="0" algn="l">
              <a:lnSpc>
                <a:spcPct val="115000"/>
              </a:lnSpc>
              <a:spcBef>
                <a:spcPts val="1200"/>
              </a:spcBef>
              <a:spcAft>
                <a:spcPts val="0"/>
              </a:spcAft>
              <a:buNone/>
            </a:pPr>
            <a:br>
              <a:rPr lang="en-GB" sz="1800">
                <a:solidFill>
                  <a:schemeClr val="dk2"/>
                </a:solidFill>
              </a:rPr>
            </a:br>
            <a:r>
              <a:rPr lang="en-GB" sz="1800">
                <a:solidFill>
                  <a:schemeClr val="dk2"/>
                </a:solidFill>
              </a:rPr>
              <a:t>Board game: </a:t>
            </a:r>
            <a:r>
              <a:rPr lang="en-GB" sz="1800" u="sng">
                <a:solidFill>
                  <a:schemeClr val="accent5"/>
                </a:solidFill>
                <a:hlinkClick r:id="rId5">
                  <a:extLst>
                    <a:ext uri="{A12FA001-AC4F-418D-AE19-62706E023703}">
                      <ahyp:hlinkClr val="tx"/>
                    </a:ext>
                  </a:extLst>
                </a:hlinkClick>
              </a:rPr>
              <a:t>https://www.allthingstopics.com/money.html</a:t>
            </a:r>
            <a:endParaRPr sz="1800">
              <a:solidFill>
                <a:schemeClr val="dk2"/>
              </a:solidFill>
            </a:endParaRPr>
          </a:p>
          <a:p>
            <a:pPr indent="0" lvl="0" marL="0" rtl="0" algn="l">
              <a:lnSpc>
                <a:spcPct val="115000"/>
              </a:lnSpc>
              <a:spcBef>
                <a:spcPts val="1200"/>
              </a:spcBef>
              <a:spcAft>
                <a:spcPts val="1200"/>
              </a:spcAft>
              <a:buNone/>
            </a:pPr>
            <a:r>
              <a:rPr lang="en-GB" sz="1800">
                <a:solidFill>
                  <a:schemeClr val="dk2"/>
                </a:solidFill>
              </a:rPr>
              <a:t>Money conversation questions </a:t>
            </a:r>
            <a:r>
              <a:rPr lang="en-GB" sz="1800" u="sng">
                <a:solidFill>
                  <a:schemeClr val="accent5"/>
                </a:solidFill>
                <a:hlinkClick r:id="rId6">
                  <a:extLst>
                    <a:ext uri="{A12FA001-AC4F-418D-AE19-62706E023703}">
                      <ahyp:hlinkClr val="tx"/>
                    </a:ext>
                  </a:extLst>
                </a:hlinkClick>
              </a:rPr>
              <a:t>https://www.englishalex.com/post/25-money-conversation-questions-for-a2-b1-english-learners-free-pdf</a:t>
            </a:r>
            <a:endParaRPr sz="1800">
              <a:solidFill>
                <a:schemeClr val="dk2"/>
              </a:solidFill>
            </a:endParaRPr>
          </a:p>
        </p:txBody>
      </p:sp>
      <p:sp>
        <p:nvSpPr>
          <p:cNvPr id="284" name="Google Shape;284;p37"/>
          <p:cNvSpPr txBox="1"/>
          <p:nvPr>
            <p:ph idx="4294967295" type="title"/>
          </p:nvPr>
        </p:nvSpPr>
        <p:spPr>
          <a:xfrm>
            <a:off x="72000" y="572700"/>
            <a:ext cx="8520600" cy="572700"/>
          </a:xfrm>
          <a:prstGeom prst="rect">
            <a:avLst/>
          </a:prstGeom>
          <a:solidFill>
            <a:srgbClr val="D9D2E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Additional Links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2683125" y="798513"/>
            <a:ext cx="6134400" cy="11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20"/>
              <a:t>Write 10-15 words/phrases you think of when you hear the word</a:t>
            </a:r>
            <a:r>
              <a:rPr b="1" lang="en-GB" sz="2520"/>
              <a:t> </a:t>
            </a:r>
            <a:r>
              <a:rPr b="1" lang="en-GB" sz="3420"/>
              <a:t>MONEY</a:t>
            </a:r>
            <a:endParaRPr b="1" sz="3420"/>
          </a:p>
          <a:p>
            <a:pPr indent="0" lvl="0" marL="0" rtl="0" algn="ctr">
              <a:spcBef>
                <a:spcPts val="0"/>
              </a:spcBef>
              <a:spcAft>
                <a:spcPts val="0"/>
              </a:spcAft>
              <a:buSzPts val="990"/>
              <a:buNone/>
            </a:pPr>
            <a:r>
              <a:t/>
            </a:r>
            <a:endParaRPr b="1" sz="3420">
              <a:solidFill>
                <a:srgbClr val="38761D"/>
              </a:solidFill>
            </a:endParaRPr>
          </a:p>
        </p:txBody>
      </p:sp>
      <p:sp>
        <p:nvSpPr>
          <p:cNvPr id="68" name="Google Shape;68;p15"/>
          <p:cNvSpPr txBox="1"/>
          <p:nvPr>
            <p:ph idx="1" type="body"/>
          </p:nvPr>
        </p:nvSpPr>
        <p:spPr>
          <a:xfrm>
            <a:off x="104250" y="2137325"/>
            <a:ext cx="8854500" cy="300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000"/>
              <a:t>Write the words in your notebooks or on a poster. In small groups choose the most </a:t>
            </a:r>
            <a:r>
              <a:rPr lang="en-GB" sz="3000"/>
              <a:t>common</a:t>
            </a:r>
            <a:r>
              <a:rPr lang="en-GB" sz="3000"/>
              <a:t> </a:t>
            </a:r>
            <a:r>
              <a:rPr lang="en-GB" sz="3000"/>
              <a:t>answers</a:t>
            </a:r>
            <a:r>
              <a:rPr lang="en-GB" sz="3000"/>
              <a:t> and present in class. </a:t>
            </a:r>
            <a:endParaRPr sz="3000"/>
          </a:p>
          <a:p>
            <a:pPr indent="0" lvl="0" marL="0" rtl="0" algn="l">
              <a:spcBef>
                <a:spcPts val="1200"/>
              </a:spcBef>
              <a:spcAft>
                <a:spcPts val="1200"/>
              </a:spcAft>
              <a:buNone/>
            </a:pPr>
            <a:r>
              <a:t/>
            </a:r>
            <a:endParaRPr sz="1400"/>
          </a:p>
        </p:txBody>
      </p:sp>
      <p:pic>
        <p:nvPicPr>
          <p:cNvPr id="69" name="Google Shape;69;p15"/>
          <p:cNvPicPr preferRelativeResize="0"/>
          <p:nvPr/>
        </p:nvPicPr>
        <p:blipFill>
          <a:blip r:embed="rId3">
            <a:alphaModFix/>
          </a:blip>
          <a:stretch>
            <a:fillRect/>
          </a:stretch>
        </p:blipFill>
        <p:spPr>
          <a:xfrm>
            <a:off x="6934950" y="3391825"/>
            <a:ext cx="1882576" cy="1751675"/>
          </a:xfrm>
          <a:prstGeom prst="rect">
            <a:avLst/>
          </a:prstGeom>
          <a:noFill/>
          <a:ln>
            <a:noFill/>
          </a:ln>
        </p:spPr>
      </p:pic>
      <p:sp>
        <p:nvSpPr>
          <p:cNvPr id="70" name="Google Shape;70;p15"/>
          <p:cNvSpPr txBox="1"/>
          <p:nvPr>
            <p:ph type="title"/>
          </p:nvPr>
        </p:nvSpPr>
        <p:spPr>
          <a:xfrm>
            <a:off x="0" y="920975"/>
            <a:ext cx="2589000" cy="12165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20">
                <a:solidFill>
                  <a:srgbClr val="202124"/>
                </a:solidFill>
              </a:rPr>
              <a:t>Introduction הקדמה קצרה לנושא </a:t>
            </a:r>
            <a:br>
              <a:rPr b="1" lang="en-GB" sz="1920">
                <a:solidFill>
                  <a:srgbClr val="202124"/>
                </a:solidFill>
              </a:rPr>
            </a:br>
            <a:r>
              <a:rPr b="1" lang="en-GB" sz="1920">
                <a:solidFill>
                  <a:srgbClr val="202124"/>
                </a:solidFill>
              </a:rPr>
              <a:t>Time: 10 minutes.</a:t>
            </a:r>
            <a:endParaRPr b="1" sz="34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71" name="Google Shape;71;p15"/>
          <p:cNvSpPr txBox="1"/>
          <p:nvPr>
            <p:ph type="title"/>
          </p:nvPr>
        </p:nvSpPr>
        <p:spPr>
          <a:xfrm>
            <a:off x="19785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1</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2440575" y="72250"/>
            <a:ext cx="6507600" cy="27384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820"/>
              <a:t>Click on the quotes. W</a:t>
            </a:r>
            <a:r>
              <a:rPr b="1" lang="en-GB" sz="1820"/>
              <a:t>atch and listen to the following famous songs. </a:t>
            </a:r>
            <a:endParaRPr b="1" sz="1820"/>
          </a:p>
          <a:p>
            <a:pPr indent="0" lvl="0" marL="0" rtl="0" algn="l">
              <a:spcBef>
                <a:spcPts val="0"/>
              </a:spcBef>
              <a:spcAft>
                <a:spcPts val="0"/>
              </a:spcAft>
              <a:buSzPts val="990"/>
              <a:buNone/>
            </a:pPr>
            <a:r>
              <a:rPr b="1" lang="en-GB" sz="1820">
                <a:solidFill>
                  <a:srgbClr val="9900FF"/>
                </a:solidFill>
              </a:rPr>
              <a:t>C</a:t>
            </a:r>
            <a:r>
              <a:rPr b="1" lang="en-GB" sz="1820">
                <a:solidFill>
                  <a:srgbClr val="9900FF"/>
                </a:solidFill>
              </a:rPr>
              <a:t>hoose the one you like best and explain why.</a:t>
            </a:r>
            <a:r>
              <a:rPr lang="en-GB" sz="1820">
                <a:solidFill>
                  <a:srgbClr val="9900FF"/>
                </a:solidFill>
              </a:rPr>
              <a:t>  </a:t>
            </a:r>
            <a:endParaRPr sz="1820">
              <a:solidFill>
                <a:srgbClr val="9900FF"/>
              </a:solidFill>
            </a:endParaRPr>
          </a:p>
          <a:p>
            <a:pPr indent="0" lvl="0" marL="0" rtl="0" algn="l">
              <a:spcBef>
                <a:spcPts val="0"/>
              </a:spcBef>
              <a:spcAft>
                <a:spcPts val="0"/>
              </a:spcAft>
              <a:buSzPts val="990"/>
              <a:buNone/>
            </a:pPr>
            <a:r>
              <a:rPr lang="en-GB" sz="1820">
                <a:solidFill>
                  <a:srgbClr val="990000"/>
                </a:solidFill>
              </a:rPr>
              <a:t>Look for the lyrics of the song.</a:t>
            </a:r>
            <a:br>
              <a:rPr lang="en-GB" sz="1820">
                <a:solidFill>
                  <a:srgbClr val="990000"/>
                </a:solidFill>
              </a:rPr>
            </a:br>
            <a:r>
              <a:rPr lang="en-GB" sz="1820">
                <a:solidFill>
                  <a:srgbClr val="990000"/>
                </a:solidFill>
              </a:rPr>
              <a:t>Make a list of the new words you </a:t>
            </a:r>
            <a:r>
              <a:rPr lang="en-GB" sz="1820">
                <a:solidFill>
                  <a:srgbClr val="990000"/>
                </a:solidFill>
              </a:rPr>
              <a:t>learned</a:t>
            </a:r>
            <a:endParaRPr sz="1820">
              <a:solidFill>
                <a:srgbClr val="990000"/>
              </a:solidFill>
            </a:endParaRPr>
          </a:p>
          <a:p>
            <a:pPr indent="0" lvl="0" marL="0" rtl="0" algn="l">
              <a:spcBef>
                <a:spcPts val="0"/>
              </a:spcBef>
              <a:spcAft>
                <a:spcPts val="0"/>
              </a:spcAft>
              <a:buSzPts val="990"/>
              <a:buNone/>
            </a:pPr>
            <a:r>
              <a:rPr lang="en-GB" sz="1820">
                <a:solidFill>
                  <a:srgbClr val="274E13"/>
                </a:solidFill>
              </a:rPr>
              <a:t>Write the message of the song </a:t>
            </a:r>
            <a:r>
              <a:rPr b="1" lang="en-GB" sz="1820">
                <a:solidFill>
                  <a:srgbClr val="274E13"/>
                </a:solidFill>
              </a:rPr>
              <a:t>in your own words</a:t>
            </a:r>
            <a:r>
              <a:rPr lang="en-GB" sz="1820">
                <a:solidFill>
                  <a:srgbClr val="274E13"/>
                </a:solidFill>
              </a:rPr>
              <a:t> in no more than 2 sentences</a:t>
            </a:r>
            <a:endParaRPr sz="1820">
              <a:solidFill>
                <a:srgbClr val="274E13"/>
              </a:solidFill>
            </a:endParaRPr>
          </a:p>
        </p:txBody>
      </p:sp>
      <p:sp>
        <p:nvSpPr>
          <p:cNvPr id="77" name="Google Shape;77;p16"/>
          <p:cNvSpPr txBox="1"/>
          <p:nvPr/>
        </p:nvSpPr>
        <p:spPr>
          <a:xfrm>
            <a:off x="121150" y="2571750"/>
            <a:ext cx="1847700" cy="12930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chemeClr val="dk1"/>
                </a:solidFill>
                <a:highlight>
                  <a:srgbClr val="E9E9E9"/>
                </a:highlight>
              </a:rPr>
              <a:t>"</a:t>
            </a:r>
            <a:r>
              <a:rPr lang="en-GB" sz="1900" u="sng">
                <a:solidFill>
                  <a:schemeClr val="hlink"/>
                </a:solidFill>
                <a:highlight>
                  <a:srgbClr val="E9E9E9"/>
                </a:highlight>
                <a:hlinkClick r:id="rId3"/>
              </a:rPr>
              <a:t>I don’t need no dollar bills to have fun</a:t>
            </a:r>
            <a:r>
              <a:rPr lang="en-GB" sz="1900">
                <a:solidFill>
                  <a:schemeClr val="dk1"/>
                </a:solidFill>
                <a:highlight>
                  <a:srgbClr val="E9E9E9"/>
                </a:highlight>
              </a:rPr>
              <a:t>” </a:t>
            </a:r>
            <a:endParaRPr sz="1900">
              <a:solidFill>
                <a:schemeClr val="dk1"/>
              </a:solidFill>
              <a:highlight>
                <a:srgbClr val="E9E9E9"/>
              </a:highlight>
            </a:endParaRPr>
          </a:p>
          <a:p>
            <a:pPr indent="0" lvl="0" marL="0" rtl="0" algn="l">
              <a:spcBef>
                <a:spcPts val="0"/>
              </a:spcBef>
              <a:spcAft>
                <a:spcPts val="0"/>
              </a:spcAft>
              <a:buNone/>
            </a:pPr>
            <a:r>
              <a:rPr lang="en-GB" sz="1500">
                <a:solidFill>
                  <a:schemeClr val="dk1"/>
                </a:solidFill>
                <a:highlight>
                  <a:srgbClr val="E9E9E9"/>
                </a:highlight>
              </a:rPr>
              <a:t>Sia</a:t>
            </a:r>
            <a:endParaRPr sz="1500">
              <a:solidFill>
                <a:schemeClr val="dk1"/>
              </a:solidFill>
              <a:highlight>
                <a:srgbClr val="E9E9E9"/>
              </a:highlight>
            </a:endParaRPr>
          </a:p>
        </p:txBody>
      </p:sp>
      <p:sp>
        <p:nvSpPr>
          <p:cNvPr id="78" name="Google Shape;78;p16"/>
          <p:cNvSpPr txBox="1"/>
          <p:nvPr/>
        </p:nvSpPr>
        <p:spPr>
          <a:xfrm>
            <a:off x="6976788" y="3431100"/>
            <a:ext cx="2167200" cy="1610700"/>
          </a:xfrm>
          <a:prstGeom prst="rect">
            <a:avLst/>
          </a:prstGeom>
          <a:solidFill>
            <a:srgbClr val="A4C2F4"/>
          </a:solidFill>
          <a:ln>
            <a:noFill/>
          </a:ln>
        </p:spPr>
        <p:txBody>
          <a:bodyPr anchorCtr="0" anchor="t" bIns="91425" lIns="91425" spcFirstLastPara="1" rIns="91425" wrap="square" tIns="91425">
            <a:spAutoFit/>
          </a:bodyPr>
          <a:lstStyle/>
          <a:p>
            <a:pPr indent="0" lvl="0" marL="0" rtl="1" algn="l">
              <a:lnSpc>
                <a:spcPct val="115000"/>
              </a:lnSpc>
              <a:spcBef>
                <a:spcPts val="1200"/>
              </a:spcBef>
              <a:spcAft>
                <a:spcPts val="0"/>
              </a:spcAft>
              <a:buNone/>
            </a:pPr>
            <a:r>
              <a:rPr lang="en-GB" sz="1800" u="sng">
                <a:solidFill>
                  <a:schemeClr val="hlink"/>
                </a:solidFill>
                <a:hlinkClick r:id="rId4"/>
              </a:rPr>
              <a:t>Money can't buy me love</a:t>
            </a:r>
            <a:endParaRPr sz="1800">
              <a:solidFill>
                <a:schemeClr val="dk1"/>
              </a:solidFill>
            </a:endParaRPr>
          </a:p>
          <a:p>
            <a:pPr indent="0" lvl="0" marL="0" rtl="1" algn="l">
              <a:lnSpc>
                <a:spcPct val="115000"/>
              </a:lnSpc>
              <a:spcBef>
                <a:spcPts val="1200"/>
              </a:spcBef>
              <a:spcAft>
                <a:spcPts val="0"/>
              </a:spcAft>
              <a:buClr>
                <a:schemeClr val="dk1"/>
              </a:buClr>
              <a:buSzPts val="1100"/>
              <a:buFont typeface="Arial"/>
              <a:buNone/>
            </a:pPr>
            <a:r>
              <a:rPr lang="en-GB" sz="1500">
                <a:solidFill>
                  <a:schemeClr val="dk1"/>
                </a:solidFill>
              </a:rPr>
              <a:t>The Beatles</a:t>
            </a:r>
            <a:endParaRPr sz="1500">
              <a:solidFill>
                <a:schemeClr val="dk1"/>
              </a:solidFill>
            </a:endParaRPr>
          </a:p>
          <a:p>
            <a:pPr indent="0" lvl="0" marL="0" rtl="0" algn="l">
              <a:spcBef>
                <a:spcPts val="1200"/>
              </a:spcBef>
              <a:spcAft>
                <a:spcPts val="0"/>
              </a:spcAft>
              <a:buNone/>
            </a:pPr>
            <a:r>
              <a:t/>
            </a:r>
            <a:endParaRPr/>
          </a:p>
        </p:txBody>
      </p:sp>
      <p:sp>
        <p:nvSpPr>
          <p:cNvPr id="79" name="Google Shape;79;p16"/>
          <p:cNvSpPr txBox="1"/>
          <p:nvPr/>
        </p:nvSpPr>
        <p:spPr>
          <a:xfrm>
            <a:off x="4603838" y="3690000"/>
            <a:ext cx="2057400" cy="1092900"/>
          </a:xfrm>
          <a:prstGeom prst="rect">
            <a:avLst/>
          </a:prstGeom>
          <a:solidFill>
            <a:srgbClr val="FFD96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u="sng">
                <a:solidFill>
                  <a:schemeClr val="hlink"/>
                </a:solidFill>
                <a:latin typeface="Calibri"/>
                <a:ea typeface="Calibri"/>
                <a:cs typeface="Calibri"/>
                <a:sym typeface="Calibri"/>
                <a:hlinkClick r:id="rId5"/>
              </a:rPr>
              <a:t>Money must be funny in the rich man's world</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ABBA</a:t>
            </a:r>
            <a:endParaRPr sz="1100">
              <a:solidFill>
                <a:schemeClr val="dk1"/>
              </a:solidFill>
              <a:latin typeface="Calibri"/>
              <a:ea typeface="Calibri"/>
              <a:cs typeface="Calibri"/>
              <a:sym typeface="Calibri"/>
            </a:endParaRPr>
          </a:p>
        </p:txBody>
      </p:sp>
      <p:sp>
        <p:nvSpPr>
          <p:cNvPr id="80" name="Google Shape;80;p16"/>
          <p:cNvSpPr txBox="1"/>
          <p:nvPr/>
        </p:nvSpPr>
        <p:spPr>
          <a:xfrm rot="-453">
            <a:off x="-92333" y="3943649"/>
            <a:ext cx="2274600" cy="11997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u="sng">
                <a:solidFill>
                  <a:schemeClr val="hlink"/>
                </a:solidFill>
                <a:highlight>
                  <a:srgbClr val="FFFFFF"/>
                </a:highlight>
                <a:hlinkClick r:id="rId6"/>
              </a:rPr>
              <a:t>Money can’t </a:t>
            </a:r>
            <a:r>
              <a:rPr lang="en-GB" sz="1350" u="sng">
                <a:solidFill>
                  <a:schemeClr val="hlink"/>
                </a:solidFill>
                <a:highlight>
                  <a:srgbClr val="FFFFFF"/>
                </a:highlight>
                <a:hlinkClick r:id="rId7"/>
              </a:rPr>
              <a:t>buy</a:t>
            </a:r>
            <a:r>
              <a:rPr lang="en-GB" sz="1350" u="sng">
                <a:solidFill>
                  <a:schemeClr val="hlink"/>
                </a:solidFill>
                <a:highlight>
                  <a:srgbClr val="FFFFFF"/>
                </a:highlight>
                <a:hlinkClick r:id="rId8"/>
              </a:rPr>
              <a:t> us </a:t>
            </a:r>
            <a:r>
              <a:rPr lang="en-GB" sz="1350" u="sng">
                <a:solidFill>
                  <a:schemeClr val="hlink"/>
                </a:solidFill>
                <a:highlight>
                  <a:srgbClr val="FFFFFF"/>
                </a:highlight>
                <a:hlinkClick r:id="rId9"/>
              </a:rPr>
              <a:t>happiness</a:t>
            </a:r>
            <a:endParaRPr sz="1350">
              <a:solidFill>
                <a:srgbClr val="202124"/>
              </a:solidFill>
              <a:highlight>
                <a:srgbClr val="FFFFFF"/>
              </a:highlight>
            </a:endParaRPr>
          </a:p>
          <a:p>
            <a:pPr indent="0" lvl="0" marL="0" rtl="0" algn="l">
              <a:spcBef>
                <a:spcPts val="0"/>
              </a:spcBef>
              <a:spcAft>
                <a:spcPts val="0"/>
              </a:spcAft>
              <a:buNone/>
            </a:pPr>
            <a:r>
              <a:t/>
            </a:r>
            <a:endParaRPr sz="1350">
              <a:solidFill>
                <a:srgbClr val="20212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300">
                <a:solidFill>
                  <a:schemeClr val="dk1"/>
                </a:solidFill>
                <a:highlight>
                  <a:srgbClr val="F9F9F9"/>
                </a:highlight>
                <a:latin typeface="Roboto"/>
                <a:ea typeface="Roboto"/>
                <a:cs typeface="Roboto"/>
                <a:sym typeface="Roboto"/>
              </a:rPr>
              <a:t>Jessie J - Price Tag </a:t>
            </a:r>
            <a:endParaRPr sz="13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sz="1050">
              <a:solidFill>
                <a:srgbClr val="202124"/>
              </a:solidFill>
              <a:highlight>
                <a:srgbClr val="FFFFFF"/>
              </a:highlight>
            </a:endParaRPr>
          </a:p>
        </p:txBody>
      </p:sp>
      <p:sp>
        <p:nvSpPr>
          <p:cNvPr id="81" name="Google Shape;81;p16"/>
          <p:cNvSpPr txBox="1"/>
          <p:nvPr/>
        </p:nvSpPr>
        <p:spPr>
          <a:xfrm>
            <a:off x="2440563" y="3466050"/>
            <a:ext cx="1847700" cy="15408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50" u="sng">
                <a:solidFill>
                  <a:schemeClr val="dk1"/>
                </a:solidFill>
                <a:highlight>
                  <a:srgbClr val="FFFFFF"/>
                </a:highlight>
                <a:hlinkClick r:id="rId10">
                  <a:extLst>
                    <a:ext uri="{A12FA001-AC4F-418D-AE19-62706E023703}">
                      <ahyp:hlinkClr val="tx"/>
                    </a:ext>
                  </a:extLst>
                </a:hlinkClick>
              </a:rPr>
              <a:t>Well let me tell you something all that glitters ain't gold</a:t>
            </a:r>
            <a:endParaRPr sz="1250">
              <a:solidFill>
                <a:schemeClr val="dk1"/>
              </a:solidFill>
              <a:highlight>
                <a:srgbClr val="FFFFFF"/>
              </a:highlight>
            </a:endParaRPr>
          </a:p>
          <a:p>
            <a:pPr indent="0" lvl="0" marL="0" rtl="0" algn="l">
              <a:spcBef>
                <a:spcPts val="0"/>
              </a:spcBef>
              <a:spcAft>
                <a:spcPts val="0"/>
              </a:spcAft>
              <a:buNone/>
            </a:pPr>
            <a:r>
              <a:t/>
            </a:r>
            <a:endParaRPr sz="1250">
              <a:solidFill>
                <a:srgbClr val="20212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highlight>
                  <a:srgbClr val="F9F9F9"/>
                </a:highlight>
                <a:latin typeface="Roboto"/>
                <a:ea typeface="Roboto"/>
                <a:cs typeface="Roboto"/>
                <a:sym typeface="Roboto"/>
              </a:rPr>
              <a:t>Aloe Blacc - I Need A Dollar</a:t>
            </a:r>
            <a:endParaRPr sz="1200">
              <a:solidFill>
                <a:schemeClr val="dk1"/>
              </a:solidFill>
              <a:highlight>
                <a:srgbClr val="F9F9F9"/>
              </a:highlight>
              <a:latin typeface="Roboto"/>
              <a:ea typeface="Roboto"/>
              <a:cs typeface="Roboto"/>
              <a:sym typeface="Roboto"/>
            </a:endParaRPr>
          </a:p>
          <a:p>
            <a:pPr indent="0" lvl="0" marL="0" rtl="0" algn="l">
              <a:spcBef>
                <a:spcPts val="0"/>
              </a:spcBef>
              <a:spcAft>
                <a:spcPts val="0"/>
              </a:spcAft>
              <a:buNone/>
            </a:pPr>
            <a:r>
              <a:t/>
            </a:r>
            <a:endParaRPr sz="1050">
              <a:solidFill>
                <a:srgbClr val="202124"/>
              </a:solidFill>
              <a:highlight>
                <a:srgbClr val="FFFFFF"/>
              </a:highlight>
            </a:endParaRPr>
          </a:p>
        </p:txBody>
      </p:sp>
      <p:sp>
        <p:nvSpPr>
          <p:cNvPr id="82" name="Google Shape;82;p16"/>
          <p:cNvSpPr txBox="1"/>
          <p:nvPr>
            <p:ph type="title"/>
          </p:nvPr>
        </p:nvSpPr>
        <p:spPr>
          <a:xfrm>
            <a:off x="0" y="72250"/>
            <a:ext cx="2309700" cy="2134500"/>
          </a:xfrm>
          <a:prstGeom prst="rect">
            <a:avLst/>
          </a:prstGeom>
          <a:solidFill>
            <a:srgbClr val="FFFF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700"/>
              <a:t>Spoken interaction/Writing Production/ summarizing texts</a:t>
            </a:r>
            <a:br>
              <a:rPr b="1" lang="en-GB" sz="1700"/>
            </a:br>
            <a:r>
              <a:rPr b="1" lang="en-GB" sz="1700"/>
              <a:t>האזנת הנשמע/ כתיבת רשימת מילים/סיכום השיר</a:t>
            </a:r>
            <a:br>
              <a:rPr b="1" lang="en-GB" sz="1700">
                <a:solidFill>
                  <a:srgbClr val="202124"/>
                </a:solidFill>
              </a:rPr>
            </a:br>
            <a:r>
              <a:rPr b="1" lang="en-GB" sz="1700">
                <a:solidFill>
                  <a:srgbClr val="202124"/>
                </a:solidFill>
              </a:rPr>
              <a:t>Time: 25 minutes.</a:t>
            </a:r>
            <a:endParaRPr b="1" sz="170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6" name="Shape 86"/>
        <p:cNvGrpSpPr/>
        <p:nvPr/>
      </p:nvGrpSpPr>
      <p:grpSpPr>
        <a:xfrm>
          <a:off x="0" y="0"/>
          <a:ext cx="0" cy="0"/>
          <a:chOff x="0" y="0"/>
          <a:chExt cx="0" cy="0"/>
        </a:xfrm>
      </p:grpSpPr>
      <p:sp>
        <p:nvSpPr>
          <p:cNvPr id="87" name="Google Shape;87;p17"/>
          <p:cNvSpPr txBox="1"/>
          <p:nvPr>
            <p:ph type="title"/>
          </p:nvPr>
        </p:nvSpPr>
        <p:spPr>
          <a:xfrm>
            <a:off x="0" y="1007850"/>
            <a:ext cx="9036000" cy="4135800"/>
          </a:xfrm>
          <a:prstGeom prst="rect">
            <a:avLst/>
          </a:prstGeom>
          <a:solidFill>
            <a:srgbClr val="D9D2E9"/>
          </a:solidFill>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sz="1900"/>
              <a:t>Exit Ticket: My Song Discovery</a:t>
            </a:r>
            <a:endParaRPr b="1" sz="1900"/>
          </a:p>
          <a:p>
            <a:pPr indent="0" lvl="0" marL="0" rtl="0" algn="l">
              <a:lnSpc>
                <a:spcPct val="115000"/>
              </a:lnSpc>
              <a:spcBef>
                <a:spcPts val="1200"/>
              </a:spcBef>
              <a:spcAft>
                <a:spcPts val="0"/>
              </a:spcAft>
              <a:buClr>
                <a:schemeClr val="dk1"/>
              </a:buClr>
              <a:buSzPts val="1100"/>
              <a:buFont typeface="Arial"/>
              <a:buNone/>
            </a:pPr>
            <a:r>
              <a:rPr b="1" lang="en-GB" sz="1300"/>
              <a:t>Name:</a:t>
            </a:r>
            <a:r>
              <a:rPr lang="en-GB" sz="1300"/>
              <a:t> ____________________ </a:t>
            </a:r>
            <a:r>
              <a:rPr b="1" lang="en-GB" sz="1300"/>
              <a:t>Date:</a:t>
            </a:r>
            <a:r>
              <a:rPr lang="en-GB" sz="1300"/>
              <a:t> ___________________</a:t>
            </a:r>
            <a:endParaRPr sz="1300"/>
          </a:p>
          <a:p>
            <a:pPr indent="0" lvl="0" marL="0" rtl="0" algn="l">
              <a:lnSpc>
                <a:spcPct val="115000"/>
              </a:lnSpc>
              <a:spcBef>
                <a:spcPts val="1400"/>
              </a:spcBef>
              <a:spcAft>
                <a:spcPts val="0"/>
              </a:spcAft>
              <a:buClr>
                <a:schemeClr val="dk1"/>
              </a:buClr>
              <a:buSzPts val="1100"/>
              <a:buFont typeface="Arial"/>
              <a:buNone/>
            </a:pPr>
            <a:r>
              <a:rPr b="1" lang="en-GB" sz="1300"/>
              <a:t>1. Your Selection</a:t>
            </a:r>
            <a:endParaRPr b="1" sz="1300"/>
          </a:p>
          <a:p>
            <a:pPr indent="0" lvl="0" marL="0" rtl="0" algn="l">
              <a:lnSpc>
                <a:spcPct val="115000"/>
              </a:lnSpc>
              <a:spcBef>
                <a:spcPts val="1200"/>
              </a:spcBef>
              <a:spcAft>
                <a:spcPts val="0"/>
              </a:spcAft>
              <a:buClr>
                <a:schemeClr val="dk1"/>
              </a:buClr>
              <a:buSzPts val="1100"/>
              <a:buFont typeface="Arial"/>
              <a:buNone/>
            </a:pPr>
            <a:r>
              <a:rPr b="1" lang="en-GB" sz="1100"/>
              <a:t>The song I liked best is:</a:t>
            </a:r>
            <a:r>
              <a:rPr lang="en-GB" sz="1100"/>
              <a:t> _______________________ </a:t>
            </a:r>
            <a:r>
              <a:rPr b="1" lang="en-GB" sz="1100"/>
              <a:t>I chose this song because:</a:t>
            </a:r>
            <a:r>
              <a:rPr lang="en-GB" sz="1100"/>
              <a:t> ______________________________________</a:t>
            </a:r>
            <a:endParaRPr sz="1100"/>
          </a:p>
          <a:p>
            <a:pPr indent="0" lvl="0" marL="0" rtl="0" algn="l">
              <a:lnSpc>
                <a:spcPct val="115000"/>
              </a:lnSpc>
              <a:spcBef>
                <a:spcPts val="1400"/>
              </a:spcBef>
              <a:spcAft>
                <a:spcPts val="0"/>
              </a:spcAft>
              <a:buClr>
                <a:schemeClr val="dk1"/>
              </a:buClr>
              <a:buSzPts val="1100"/>
              <a:buFont typeface="Arial"/>
              <a:buNone/>
            </a:pPr>
            <a:r>
              <a:rPr b="1" lang="en-GB" sz="1300"/>
              <a:t>2. </a:t>
            </a:r>
            <a:r>
              <a:rPr b="1" lang="en-GB" sz="1100"/>
              <a:t>New words I learned from the lyrics:</a:t>
            </a:r>
            <a:endParaRPr b="1" sz="1100"/>
          </a:p>
          <a:p>
            <a:pPr indent="-298450" lvl="0" marL="457200" rtl="0" algn="l">
              <a:lnSpc>
                <a:spcPct val="115000"/>
              </a:lnSpc>
              <a:spcBef>
                <a:spcPts val="1200"/>
              </a:spcBef>
              <a:spcAft>
                <a:spcPts val="0"/>
              </a:spcAft>
              <a:buSzPts val="1100"/>
              <a:buChar char="●"/>
            </a:pPr>
            <a:r>
              <a:t/>
            </a:r>
            <a:endParaRPr b="1" sz="1100"/>
          </a:p>
          <a:p>
            <a:pPr indent="-298450" lvl="0" marL="457200" rtl="0" algn="l">
              <a:lnSpc>
                <a:spcPct val="115000"/>
              </a:lnSpc>
              <a:spcBef>
                <a:spcPts val="0"/>
              </a:spcBef>
              <a:spcAft>
                <a:spcPts val="0"/>
              </a:spcAft>
              <a:buSzPts val="1100"/>
              <a:buChar char="●"/>
            </a:pPr>
            <a:r>
              <a:t/>
            </a:r>
            <a:endParaRPr b="1" sz="1100"/>
          </a:p>
          <a:p>
            <a:pPr indent="-298450" lvl="0" marL="457200" rtl="0" algn="l">
              <a:lnSpc>
                <a:spcPct val="115000"/>
              </a:lnSpc>
              <a:spcBef>
                <a:spcPts val="0"/>
              </a:spcBef>
              <a:spcAft>
                <a:spcPts val="0"/>
              </a:spcAft>
              <a:buSzPts val="1100"/>
              <a:buChar char="●"/>
            </a:pPr>
            <a:r>
              <a:t/>
            </a:r>
            <a:endParaRPr b="1" sz="1100"/>
          </a:p>
          <a:p>
            <a:pPr indent="-298450" lvl="0" marL="457200" rtl="0" algn="l">
              <a:lnSpc>
                <a:spcPct val="115000"/>
              </a:lnSpc>
              <a:spcBef>
                <a:spcPts val="0"/>
              </a:spcBef>
              <a:spcAft>
                <a:spcPts val="0"/>
              </a:spcAft>
              <a:buSzPts val="1100"/>
              <a:buChar char="●"/>
            </a:pPr>
            <a:br>
              <a:rPr b="1" lang="en-GB" sz="1100"/>
            </a:br>
            <a:endParaRPr b="1" sz="1100"/>
          </a:p>
          <a:p>
            <a:pPr indent="0" lvl="0" marL="0" rtl="0" algn="l">
              <a:lnSpc>
                <a:spcPct val="115000"/>
              </a:lnSpc>
              <a:spcBef>
                <a:spcPts val="1400"/>
              </a:spcBef>
              <a:spcAft>
                <a:spcPts val="0"/>
              </a:spcAft>
              <a:buClr>
                <a:schemeClr val="dk1"/>
              </a:buClr>
              <a:buSzPts val="1100"/>
              <a:buFont typeface="Arial"/>
              <a:buNone/>
            </a:pPr>
            <a:r>
              <a:rPr b="1" lang="en-GB" sz="1300"/>
              <a:t>3. The Core Message</a:t>
            </a:r>
            <a:endParaRPr b="1" sz="1300"/>
          </a:p>
          <a:p>
            <a:pPr indent="0" lvl="0" marL="0" rtl="0" algn="l">
              <a:lnSpc>
                <a:spcPct val="115000"/>
              </a:lnSpc>
              <a:spcBef>
                <a:spcPts val="1200"/>
              </a:spcBef>
              <a:spcAft>
                <a:spcPts val="0"/>
              </a:spcAft>
              <a:buClr>
                <a:schemeClr val="dk1"/>
              </a:buClr>
              <a:buSzPts val="1100"/>
              <a:buFont typeface="Arial"/>
              <a:buNone/>
            </a:pPr>
            <a:r>
              <a:rPr b="1" lang="en-GB" sz="1100"/>
              <a:t>Summarize the message of the song (maximum 2 sentences):</a:t>
            </a:r>
            <a:endParaRPr b="1" sz="1100"/>
          </a:p>
          <a:p>
            <a:pPr indent="0" lvl="0" marL="0" rtl="0" algn="l">
              <a:spcBef>
                <a:spcPts val="1200"/>
              </a:spcBef>
              <a:spcAft>
                <a:spcPts val="0"/>
              </a:spcAft>
              <a:buSzPts val="990"/>
              <a:buNone/>
            </a:pPr>
            <a:r>
              <a:t/>
            </a:r>
            <a:endParaRPr sz="2020">
              <a:solidFill>
                <a:srgbClr val="274E13"/>
              </a:solidFill>
            </a:endParaRPr>
          </a:p>
        </p:txBody>
      </p:sp>
      <p:sp>
        <p:nvSpPr>
          <p:cNvPr id="88" name="Google Shape;88;p17"/>
          <p:cNvSpPr txBox="1"/>
          <p:nvPr>
            <p:ph type="title"/>
          </p:nvPr>
        </p:nvSpPr>
        <p:spPr>
          <a:xfrm>
            <a:off x="0" y="72250"/>
            <a:ext cx="9036000" cy="935700"/>
          </a:xfrm>
          <a:prstGeom prst="rect">
            <a:avLst/>
          </a:prstGeom>
          <a:solidFill>
            <a:srgbClr val="FFFF00"/>
          </a:solidFill>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300"/>
              <a:t>סיכום ו"כרטיס יציאה" </a:t>
            </a:r>
            <a:br>
              <a:rPr b="1" lang="en-GB" sz="2300"/>
            </a:br>
            <a:r>
              <a:rPr b="1" lang="en-GB" sz="2300"/>
              <a:t>(Wrap-up &amp; Exit Ticket) – 5 דקות</a:t>
            </a:r>
            <a:endParaRPr b="1" sz="2300"/>
          </a:p>
          <a:p>
            <a:pPr indent="0" lvl="0" marL="0" rtl="0" algn="l">
              <a:lnSpc>
                <a:spcPct val="115000"/>
              </a:lnSpc>
              <a:spcBef>
                <a:spcPts val="0"/>
              </a:spcBef>
              <a:spcAft>
                <a:spcPts val="0"/>
              </a:spcAft>
              <a:buClr>
                <a:schemeClr val="dk1"/>
              </a:buClr>
              <a:buSzPts val="1100"/>
              <a:buFont typeface="Arial"/>
              <a:buNone/>
            </a:pPr>
            <a:r>
              <a:t/>
            </a:r>
            <a:endParaRPr sz="1300"/>
          </a:p>
          <a:p>
            <a:pPr indent="0" lvl="0" marL="0" rtl="0" algn="l">
              <a:spcBef>
                <a:spcPts val="0"/>
              </a:spcBef>
              <a:spcAft>
                <a:spcPts val="0"/>
              </a:spcAft>
              <a:buSzPts val="990"/>
              <a:buNone/>
            </a:pPr>
            <a:r>
              <a:t/>
            </a:r>
            <a:endParaRPr b="1" sz="3420">
              <a:solidFill>
                <a:srgbClr val="38761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2589000" y="445025"/>
            <a:ext cx="6447000" cy="1103100"/>
          </a:xfrm>
          <a:prstGeom prst="rect">
            <a:avLst/>
          </a:prstGeom>
          <a:solidFill>
            <a:srgbClr val="E6B8AF"/>
          </a:solidFill>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420">
                <a:solidFill>
                  <a:srgbClr val="660000"/>
                </a:solidFill>
              </a:rPr>
              <a:t>Why do you think teenagers need to learn about financial management. List 4 reasons: </a:t>
            </a:r>
            <a:endParaRPr sz="2420">
              <a:solidFill>
                <a:srgbClr val="660000"/>
              </a:solidFill>
            </a:endParaRPr>
          </a:p>
        </p:txBody>
      </p:sp>
      <p:sp>
        <p:nvSpPr>
          <p:cNvPr id="94" name="Google Shape;94;p18"/>
          <p:cNvSpPr txBox="1"/>
          <p:nvPr>
            <p:ph idx="1" type="body"/>
          </p:nvPr>
        </p:nvSpPr>
        <p:spPr>
          <a:xfrm>
            <a:off x="156400" y="1548125"/>
            <a:ext cx="8879700" cy="3438900"/>
          </a:xfrm>
          <a:prstGeom prst="rect">
            <a:avLst/>
          </a:prstGeom>
          <a:solidFill>
            <a:srgbClr val="D9D2E9"/>
          </a:solidFill>
        </p:spPr>
        <p:txBody>
          <a:bodyPr anchorCtr="0" anchor="t" bIns="91425" lIns="91425" spcFirstLastPara="1" rIns="91425" wrap="square" tIns="91425">
            <a:normAutofit/>
          </a:bodyPr>
          <a:lstStyle/>
          <a:p>
            <a:pPr indent="0" lvl="0" marL="457200" rtl="0" algn="l">
              <a:spcBef>
                <a:spcPts val="0"/>
              </a:spcBef>
              <a:spcAft>
                <a:spcPts val="0"/>
              </a:spcAft>
              <a:buNone/>
            </a:pPr>
            <a:r>
              <a:rPr b="1" lang="en-GB" sz="2000">
                <a:solidFill>
                  <a:schemeClr val="dk1"/>
                </a:solidFill>
              </a:rPr>
              <a:t>Try to answer the question by completing the following sentences:</a:t>
            </a:r>
            <a:endParaRPr b="1" sz="2000">
              <a:solidFill>
                <a:schemeClr val="dk1"/>
              </a:solidFill>
            </a:endParaRPr>
          </a:p>
          <a:p>
            <a:pPr indent="-355600" lvl="0" marL="457200" rtl="0" algn="l">
              <a:lnSpc>
                <a:spcPct val="200000"/>
              </a:lnSpc>
              <a:spcBef>
                <a:spcPts val="1200"/>
              </a:spcBef>
              <a:spcAft>
                <a:spcPts val="0"/>
              </a:spcAft>
              <a:buSzPts val="2000"/>
              <a:buAutoNum type="arabicPeriod"/>
            </a:pPr>
            <a:r>
              <a:rPr b="1" lang="en-GB" sz="2000"/>
              <a:t>Teenagers….</a:t>
            </a:r>
            <a:endParaRPr b="1" sz="2000"/>
          </a:p>
          <a:p>
            <a:pPr indent="-355600" lvl="0" marL="457200" rtl="0" algn="l">
              <a:lnSpc>
                <a:spcPct val="200000"/>
              </a:lnSpc>
              <a:spcBef>
                <a:spcPts val="0"/>
              </a:spcBef>
              <a:spcAft>
                <a:spcPts val="0"/>
              </a:spcAft>
              <a:buSzPts val="2000"/>
              <a:buAutoNum type="arabicPeriod"/>
            </a:pPr>
            <a:r>
              <a:rPr b="1" lang="en-GB" sz="2000"/>
              <a:t>In order to … </a:t>
            </a:r>
            <a:endParaRPr b="1" sz="2000"/>
          </a:p>
          <a:p>
            <a:pPr indent="-355600" lvl="0" marL="457200" rtl="0" algn="l">
              <a:lnSpc>
                <a:spcPct val="200000"/>
              </a:lnSpc>
              <a:spcBef>
                <a:spcPts val="0"/>
              </a:spcBef>
              <a:spcAft>
                <a:spcPts val="0"/>
              </a:spcAft>
              <a:buSzPts val="2000"/>
              <a:buAutoNum type="arabicPeriod"/>
            </a:pPr>
            <a:r>
              <a:rPr b="1" lang="en-GB" sz="2000"/>
              <a:t>In the 21st century, …. </a:t>
            </a:r>
            <a:endParaRPr b="1" sz="2000"/>
          </a:p>
          <a:p>
            <a:pPr indent="-355600" lvl="0" marL="457200" rtl="0" algn="l">
              <a:lnSpc>
                <a:spcPct val="200000"/>
              </a:lnSpc>
              <a:spcBef>
                <a:spcPts val="0"/>
              </a:spcBef>
              <a:spcAft>
                <a:spcPts val="0"/>
              </a:spcAft>
              <a:buSzPts val="2000"/>
              <a:buAutoNum type="arabicPeriod"/>
            </a:pPr>
            <a:r>
              <a:rPr b="1" lang="en-GB" sz="2000"/>
              <a:t>Our future...</a:t>
            </a:r>
            <a:endParaRPr b="1" sz="2000"/>
          </a:p>
        </p:txBody>
      </p:sp>
      <p:sp>
        <p:nvSpPr>
          <p:cNvPr id="95" name="Google Shape;95;p18"/>
          <p:cNvSpPr txBox="1"/>
          <p:nvPr>
            <p:ph type="title"/>
          </p:nvPr>
        </p:nvSpPr>
        <p:spPr>
          <a:xfrm>
            <a:off x="15640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2</a:t>
            </a:r>
            <a:endParaRPr b="1"/>
          </a:p>
        </p:txBody>
      </p:sp>
      <p:sp>
        <p:nvSpPr>
          <p:cNvPr id="96" name="Google Shape;96;p18"/>
          <p:cNvSpPr txBox="1"/>
          <p:nvPr>
            <p:ph type="title"/>
          </p:nvPr>
        </p:nvSpPr>
        <p:spPr>
          <a:xfrm>
            <a:off x="0" y="388325"/>
            <a:ext cx="2589000" cy="12165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20">
                <a:solidFill>
                  <a:srgbClr val="202124"/>
                </a:solidFill>
              </a:rPr>
              <a:t>Introduction הקדמה קצרה לנושא </a:t>
            </a:r>
            <a:br>
              <a:rPr b="1" lang="en-GB" sz="1920">
                <a:solidFill>
                  <a:srgbClr val="202124"/>
                </a:solidFill>
              </a:rPr>
            </a:br>
            <a:r>
              <a:rPr b="1" lang="en-GB" sz="1920">
                <a:solidFill>
                  <a:srgbClr val="202124"/>
                </a:solidFill>
              </a:rPr>
              <a:t>Time: 10 minutes.</a:t>
            </a:r>
            <a:endParaRPr b="1" sz="34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2589000" y="445025"/>
            <a:ext cx="6447000" cy="1103100"/>
          </a:xfrm>
          <a:prstGeom prst="rect">
            <a:avLst/>
          </a:prstGeom>
          <a:solidFill>
            <a:srgbClr val="E6B8AF"/>
          </a:solidFill>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420">
                <a:solidFill>
                  <a:srgbClr val="660000"/>
                </a:solidFill>
              </a:rPr>
              <a:t>Why do you think teenagers need to learn about financial management? List 4 reasons: </a:t>
            </a:r>
            <a:endParaRPr sz="2420">
              <a:solidFill>
                <a:srgbClr val="660000"/>
              </a:solidFill>
            </a:endParaRPr>
          </a:p>
        </p:txBody>
      </p:sp>
      <p:sp>
        <p:nvSpPr>
          <p:cNvPr id="102" name="Google Shape;102;p19"/>
          <p:cNvSpPr txBox="1"/>
          <p:nvPr>
            <p:ph idx="1" type="body"/>
          </p:nvPr>
        </p:nvSpPr>
        <p:spPr>
          <a:xfrm>
            <a:off x="156400" y="1548125"/>
            <a:ext cx="4309500" cy="3595500"/>
          </a:xfrm>
          <a:prstGeom prst="rect">
            <a:avLst/>
          </a:prstGeom>
          <a:solidFill>
            <a:srgbClr val="D9D2E9"/>
          </a:solidFill>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358"/>
              <a:buFont typeface="Arial"/>
              <a:buNone/>
            </a:pPr>
            <a:r>
              <a:rPr b="1" lang="en-GB" sz="1150">
                <a:solidFill>
                  <a:schemeClr val="dk1"/>
                </a:solidFill>
              </a:rPr>
              <a:t> Teenagers…</a:t>
            </a:r>
            <a:endParaRPr b="1" sz="1150">
              <a:solidFill>
                <a:schemeClr val="dk1"/>
              </a:solidFill>
            </a:endParaRPr>
          </a:p>
          <a:p>
            <a:pPr indent="0" lvl="0" marL="0" rtl="0" algn="l">
              <a:lnSpc>
                <a:spcPct val="200000"/>
              </a:lnSpc>
              <a:spcBef>
                <a:spcPts val="1200"/>
              </a:spcBef>
              <a:spcAft>
                <a:spcPts val="0"/>
              </a:spcAft>
              <a:buClr>
                <a:schemeClr val="dk1"/>
              </a:buClr>
              <a:buSzPts val="358"/>
              <a:buFont typeface="Arial"/>
              <a:buNone/>
            </a:pPr>
            <a:r>
              <a:rPr b="1" lang="en-GB" sz="1150">
                <a:solidFill>
                  <a:schemeClr val="dk1"/>
                </a:solidFill>
              </a:rPr>
              <a:t>...need to understand the difference between "want" and "need."</a:t>
            </a:r>
            <a:endParaRPr b="1" sz="1150">
              <a:solidFill>
                <a:schemeClr val="dk1"/>
              </a:solidFill>
            </a:endParaRPr>
          </a:p>
          <a:p>
            <a:pPr indent="0" lvl="0" marL="0" rtl="0" algn="l">
              <a:lnSpc>
                <a:spcPct val="200000"/>
              </a:lnSpc>
              <a:spcBef>
                <a:spcPts val="1200"/>
              </a:spcBef>
              <a:spcAft>
                <a:spcPts val="0"/>
              </a:spcAft>
              <a:buClr>
                <a:schemeClr val="dk1"/>
              </a:buClr>
              <a:buSzPts val="358"/>
              <a:buFont typeface="Arial"/>
              <a:buNone/>
            </a:pPr>
            <a:r>
              <a:rPr b="1" lang="en-GB" sz="1150">
                <a:solidFill>
                  <a:schemeClr val="dk1"/>
                </a:solidFill>
              </a:rPr>
              <a:t>...often spend money on things they don't really use.</a:t>
            </a:r>
            <a:endParaRPr b="1" sz="1150">
              <a:solidFill>
                <a:schemeClr val="dk1"/>
              </a:solidFill>
            </a:endParaRPr>
          </a:p>
          <a:p>
            <a:pPr indent="0" lvl="0" marL="0" rtl="0" algn="l">
              <a:lnSpc>
                <a:spcPct val="200000"/>
              </a:lnSpc>
              <a:spcBef>
                <a:spcPts val="1200"/>
              </a:spcBef>
              <a:spcAft>
                <a:spcPts val="0"/>
              </a:spcAft>
              <a:buClr>
                <a:schemeClr val="dk1"/>
              </a:buClr>
              <a:buSzPts val="358"/>
              <a:buFont typeface="Arial"/>
              <a:buNone/>
            </a:pPr>
            <a:r>
              <a:rPr b="1" lang="en-GB" sz="1150">
                <a:solidFill>
                  <a:schemeClr val="dk1"/>
                </a:solidFill>
              </a:rPr>
              <a:t>...should practice how to save a little bit of money every month.</a:t>
            </a:r>
            <a:endParaRPr b="1" sz="1150">
              <a:solidFill>
                <a:schemeClr val="dk1"/>
              </a:solidFill>
            </a:endParaRPr>
          </a:p>
          <a:p>
            <a:pPr indent="0" lvl="0" marL="0" rtl="0" algn="l">
              <a:lnSpc>
                <a:spcPct val="200000"/>
              </a:lnSpc>
              <a:spcBef>
                <a:spcPts val="1200"/>
              </a:spcBef>
              <a:spcAft>
                <a:spcPts val="0"/>
              </a:spcAft>
              <a:buClr>
                <a:schemeClr val="dk1"/>
              </a:buClr>
              <a:buSzPts val="358"/>
              <a:buFont typeface="Arial"/>
              <a:buNone/>
            </a:pPr>
            <a:r>
              <a:rPr b="1" lang="en-GB" sz="1150">
                <a:solidFill>
                  <a:schemeClr val="dk1"/>
                </a:solidFill>
              </a:rPr>
              <a:t>...want to be independent and make their own decisions.</a:t>
            </a:r>
            <a:endParaRPr b="1" sz="1150">
              <a:solidFill>
                <a:schemeClr val="dk1"/>
              </a:solidFill>
            </a:endParaRPr>
          </a:p>
          <a:p>
            <a:pPr indent="0" lvl="0" marL="0" rtl="0" algn="l">
              <a:lnSpc>
                <a:spcPct val="200000"/>
              </a:lnSpc>
              <a:spcBef>
                <a:spcPts val="1200"/>
              </a:spcBef>
              <a:spcAft>
                <a:spcPts val="0"/>
              </a:spcAft>
              <a:buClr>
                <a:schemeClr val="dk1"/>
              </a:buClr>
              <a:buSzPts val="358"/>
              <a:buFont typeface="Arial"/>
              <a:buNone/>
            </a:pPr>
            <a:r>
              <a:t/>
            </a:r>
            <a:endParaRPr b="1" sz="1150">
              <a:solidFill>
                <a:schemeClr val="dk1"/>
              </a:solidFill>
            </a:endParaRPr>
          </a:p>
          <a:p>
            <a:pPr indent="0" lvl="0" marL="0" rtl="0" algn="l">
              <a:lnSpc>
                <a:spcPct val="200000"/>
              </a:lnSpc>
              <a:spcBef>
                <a:spcPts val="1200"/>
              </a:spcBef>
              <a:spcAft>
                <a:spcPts val="1200"/>
              </a:spcAft>
              <a:buSzPts val="358"/>
              <a:buNone/>
            </a:pPr>
            <a:r>
              <a:t/>
            </a:r>
            <a:endParaRPr b="1" sz="1150">
              <a:solidFill>
                <a:schemeClr val="dk1"/>
              </a:solidFill>
            </a:endParaRPr>
          </a:p>
        </p:txBody>
      </p:sp>
      <p:sp>
        <p:nvSpPr>
          <p:cNvPr id="103" name="Google Shape;103;p19"/>
          <p:cNvSpPr txBox="1"/>
          <p:nvPr>
            <p:ph type="title"/>
          </p:nvPr>
        </p:nvSpPr>
        <p:spPr>
          <a:xfrm>
            <a:off x="15640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2</a:t>
            </a:r>
            <a:endParaRPr b="1"/>
          </a:p>
        </p:txBody>
      </p:sp>
      <p:sp>
        <p:nvSpPr>
          <p:cNvPr id="104" name="Google Shape;104;p19"/>
          <p:cNvSpPr txBox="1"/>
          <p:nvPr>
            <p:ph type="title"/>
          </p:nvPr>
        </p:nvSpPr>
        <p:spPr>
          <a:xfrm>
            <a:off x="0" y="388325"/>
            <a:ext cx="2589000" cy="12165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320">
                <a:solidFill>
                  <a:srgbClr val="202124"/>
                </a:solidFill>
              </a:rPr>
              <a:t>Differential Learning</a:t>
            </a:r>
            <a:br>
              <a:rPr b="1" lang="en-GB" sz="2320">
                <a:solidFill>
                  <a:srgbClr val="202124"/>
                </a:solidFill>
              </a:rPr>
            </a:br>
            <a:r>
              <a:rPr b="1" lang="en-GB" sz="2320">
                <a:solidFill>
                  <a:srgbClr val="202124"/>
                </a:solidFill>
              </a:rPr>
              <a:t>הוראה דיפרנציאלית</a:t>
            </a:r>
            <a:endParaRPr b="1" sz="38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105" name="Google Shape;105;p19"/>
          <p:cNvSpPr txBox="1"/>
          <p:nvPr>
            <p:ph idx="1" type="body"/>
          </p:nvPr>
        </p:nvSpPr>
        <p:spPr>
          <a:xfrm>
            <a:off x="4572000" y="1548125"/>
            <a:ext cx="4415700" cy="3595500"/>
          </a:xfrm>
          <a:prstGeom prst="rect">
            <a:avLst/>
          </a:prstGeom>
          <a:solidFill>
            <a:srgbClr val="D9D2E9"/>
          </a:solidFill>
        </p:spPr>
        <p:txBody>
          <a:bodyPr anchorCtr="0" anchor="t" bIns="91425" lIns="91425" spcFirstLastPara="1" rIns="91425" wrap="square" tIns="91425">
            <a:noAutofit/>
          </a:bodyPr>
          <a:lstStyle/>
          <a:p>
            <a:pPr indent="0" lvl="0" marL="0" rtl="0" algn="l">
              <a:lnSpc>
                <a:spcPct val="180000"/>
              </a:lnSpc>
              <a:spcBef>
                <a:spcPts val="0"/>
              </a:spcBef>
              <a:spcAft>
                <a:spcPts val="0"/>
              </a:spcAft>
              <a:buClr>
                <a:schemeClr val="dk1"/>
              </a:buClr>
              <a:buSzPts val="440"/>
              <a:buFont typeface="Arial"/>
              <a:buNone/>
            </a:pPr>
            <a:r>
              <a:rPr b="1" lang="en-GB" sz="1100">
                <a:solidFill>
                  <a:schemeClr val="dk1"/>
                </a:solidFill>
              </a:rPr>
              <a:t> In order to…</a:t>
            </a:r>
            <a:endParaRPr b="1" sz="1100">
              <a:solidFill>
                <a:schemeClr val="dk1"/>
              </a:solidFill>
            </a:endParaRPr>
          </a:p>
          <a:p>
            <a:pPr indent="0" lvl="0" marL="0" rtl="0" algn="l">
              <a:lnSpc>
                <a:spcPct val="180000"/>
              </a:lnSpc>
              <a:spcBef>
                <a:spcPts val="1200"/>
              </a:spcBef>
              <a:spcAft>
                <a:spcPts val="0"/>
              </a:spcAft>
              <a:buClr>
                <a:schemeClr val="dk1"/>
              </a:buClr>
              <a:buSzPts val="440"/>
              <a:buFont typeface="Arial"/>
              <a:buNone/>
            </a:pPr>
            <a:r>
              <a:rPr b="1" lang="en-GB" sz="1100">
                <a:solidFill>
                  <a:schemeClr val="dk1"/>
                </a:solidFill>
              </a:rPr>
              <a:t>...buy a new phone or a laptop, we must learn to save.</a:t>
            </a:r>
            <a:endParaRPr b="1" sz="1100">
              <a:solidFill>
                <a:schemeClr val="dk1"/>
              </a:solidFill>
            </a:endParaRPr>
          </a:p>
          <a:p>
            <a:pPr indent="0" lvl="0" marL="0" rtl="0" algn="l">
              <a:lnSpc>
                <a:spcPct val="180000"/>
              </a:lnSpc>
              <a:spcBef>
                <a:spcPts val="1200"/>
              </a:spcBef>
              <a:spcAft>
                <a:spcPts val="0"/>
              </a:spcAft>
              <a:buClr>
                <a:schemeClr val="dk1"/>
              </a:buClr>
              <a:buSzPts val="440"/>
              <a:buFont typeface="Arial"/>
              <a:buNone/>
            </a:pPr>
            <a:r>
              <a:rPr b="1" lang="en-GB" sz="1100">
                <a:solidFill>
                  <a:schemeClr val="dk1"/>
                </a:solidFill>
              </a:rPr>
              <a:t>...avoid wasting money, we need to make a simple budget.</a:t>
            </a:r>
            <a:endParaRPr b="1" sz="1100">
              <a:solidFill>
                <a:schemeClr val="dk1"/>
              </a:solidFill>
            </a:endParaRPr>
          </a:p>
          <a:p>
            <a:pPr indent="0" lvl="0" marL="0" rtl="0" algn="l">
              <a:lnSpc>
                <a:spcPct val="180000"/>
              </a:lnSpc>
              <a:spcBef>
                <a:spcPts val="1200"/>
              </a:spcBef>
              <a:spcAft>
                <a:spcPts val="0"/>
              </a:spcAft>
              <a:buClr>
                <a:schemeClr val="dk1"/>
              </a:buClr>
              <a:buSzPts val="440"/>
              <a:buFont typeface="Arial"/>
              <a:buNone/>
            </a:pPr>
            <a:r>
              <a:rPr b="1" lang="en-GB" sz="1100">
                <a:solidFill>
                  <a:schemeClr val="dk1"/>
                </a:solidFill>
              </a:rPr>
              <a:t>...help our families, we should know how much things cost.</a:t>
            </a:r>
            <a:endParaRPr b="1" sz="1100">
              <a:solidFill>
                <a:schemeClr val="dk1"/>
              </a:solidFill>
            </a:endParaRPr>
          </a:p>
          <a:p>
            <a:pPr indent="0" lvl="0" marL="0" rtl="0" algn="l">
              <a:lnSpc>
                <a:spcPct val="180000"/>
              </a:lnSpc>
              <a:spcBef>
                <a:spcPts val="1200"/>
              </a:spcBef>
              <a:spcAft>
                <a:spcPts val="0"/>
              </a:spcAft>
              <a:buClr>
                <a:schemeClr val="dk1"/>
              </a:buClr>
              <a:buSzPts val="440"/>
              <a:buFont typeface="Arial"/>
              <a:buNone/>
            </a:pPr>
            <a:r>
              <a:rPr b="1" lang="en-GB" sz="1100">
                <a:solidFill>
                  <a:schemeClr val="dk1"/>
                </a:solidFill>
              </a:rPr>
              <a:t>...feel confident, we need to know how to manage our bank accounts.</a:t>
            </a:r>
            <a:endParaRPr b="1" sz="1100">
              <a:solidFill>
                <a:schemeClr val="dk1"/>
              </a:solidFill>
            </a:endParaRPr>
          </a:p>
          <a:p>
            <a:pPr indent="0" lvl="0" marL="0" rtl="0" algn="l">
              <a:lnSpc>
                <a:spcPct val="180000"/>
              </a:lnSpc>
              <a:spcBef>
                <a:spcPts val="1200"/>
              </a:spcBef>
              <a:spcAft>
                <a:spcPts val="0"/>
              </a:spcAft>
              <a:buClr>
                <a:schemeClr val="dk1"/>
              </a:buClr>
              <a:buSzPts val="440"/>
              <a:buFont typeface="Arial"/>
              <a:buNone/>
            </a:pPr>
            <a:r>
              <a:t/>
            </a:r>
            <a:endParaRPr b="1" sz="1100">
              <a:solidFill>
                <a:schemeClr val="dk1"/>
              </a:solidFill>
            </a:endParaRPr>
          </a:p>
          <a:p>
            <a:pPr indent="0" lvl="0" marL="0" rtl="0" algn="l">
              <a:lnSpc>
                <a:spcPct val="180000"/>
              </a:lnSpc>
              <a:spcBef>
                <a:spcPts val="1200"/>
              </a:spcBef>
              <a:spcAft>
                <a:spcPts val="1200"/>
              </a:spcAft>
              <a:buSzPts val="440"/>
              <a:buNone/>
            </a:pPr>
            <a:r>
              <a:t/>
            </a:r>
            <a:endParaRPr b="1" sz="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2589000" y="445025"/>
            <a:ext cx="6447000" cy="1103100"/>
          </a:xfrm>
          <a:prstGeom prst="rect">
            <a:avLst/>
          </a:prstGeom>
          <a:solidFill>
            <a:srgbClr val="E6B8AF"/>
          </a:solidFill>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420">
                <a:solidFill>
                  <a:srgbClr val="660000"/>
                </a:solidFill>
              </a:rPr>
              <a:t>Why do you think teenagers need to learn about financial management? List 4 reasons: </a:t>
            </a:r>
            <a:endParaRPr sz="2420">
              <a:solidFill>
                <a:srgbClr val="660000"/>
              </a:solidFill>
            </a:endParaRPr>
          </a:p>
        </p:txBody>
      </p:sp>
      <p:sp>
        <p:nvSpPr>
          <p:cNvPr id="111" name="Google Shape;111;p20"/>
          <p:cNvSpPr txBox="1"/>
          <p:nvPr>
            <p:ph idx="1" type="body"/>
          </p:nvPr>
        </p:nvSpPr>
        <p:spPr>
          <a:xfrm>
            <a:off x="156400" y="1548125"/>
            <a:ext cx="4309500" cy="3595500"/>
          </a:xfrm>
          <a:prstGeom prst="rect">
            <a:avLst/>
          </a:prstGeom>
          <a:solidFill>
            <a:srgbClr val="D9D2E9"/>
          </a:solidFill>
        </p:spPr>
        <p:txBody>
          <a:bodyPr anchorCtr="0" anchor="t" bIns="91425" lIns="91425" spcFirstLastPara="1" rIns="91425" wrap="square" tIns="91425">
            <a:noAutofit/>
          </a:bodyPr>
          <a:lstStyle/>
          <a:p>
            <a:pPr indent="0" lvl="0" marL="0" rtl="0" algn="l">
              <a:lnSpc>
                <a:spcPct val="200000"/>
              </a:lnSpc>
              <a:spcBef>
                <a:spcPts val="0"/>
              </a:spcBef>
              <a:spcAft>
                <a:spcPts val="0"/>
              </a:spcAft>
              <a:buSzPts val="358"/>
              <a:buNone/>
            </a:pPr>
            <a:r>
              <a:rPr b="1" lang="en-GB" sz="1150">
                <a:solidFill>
                  <a:schemeClr val="dk1"/>
                </a:solidFill>
              </a:rPr>
              <a:t>  In the 21st century,….</a:t>
            </a:r>
            <a:endParaRPr b="1" sz="1150">
              <a:solidFill>
                <a:schemeClr val="dk1"/>
              </a:solidFill>
            </a:endParaRPr>
          </a:p>
          <a:p>
            <a:pPr indent="0" lvl="0" marL="0" rtl="0" algn="l">
              <a:lnSpc>
                <a:spcPct val="200000"/>
              </a:lnSpc>
              <a:spcBef>
                <a:spcPts val="1200"/>
              </a:spcBef>
              <a:spcAft>
                <a:spcPts val="0"/>
              </a:spcAft>
              <a:buClr>
                <a:schemeClr val="dk1"/>
              </a:buClr>
              <a:buSzPts val="1100"/>
              <a:buFont typeface="Arial"/>
              <a:buNone/>
            </a:pPr>
            <a:r>
              <a:rPr b="1" lang="en-GB" sz="1150">
                <a:solidFill>
                  <a:schemeClr val="dk1"/>
                </a:solidFill>
              </a:rPr>
              <a:t>...everything is digital, so it is very easy to spend money online.</a:t>
            </a:r>
            <a:endParaRPr b="1" sz="1150">
              <a:solidFill>
                <a:schemeClr val="dk1"/>
              </a:solidFill>
            </a:endParaRPr>
          </a:p>
          <a:p>
            <a:pPr indent="0" lvl="0" marL="0" rtl="0" algn="l">
              <a:lnSpc>
                <a:spcPct val="200000"/>
              </a:lnSpc>
              <a:spcBef>
                <a:spcPts val="1200"/>
              </a:spcBef>
              <a:spcAft>
                <a:spcPts val="0"/>
              </a:spcAft>
              <a:buClr>
                <a:schemeClr val="dk1"/>
              </a:buClr>
              <a:buSzPts val="1100"/>
              <a:buFont typeface="Arial"/>
              <a:buNone/>
            </a:pPr>
            <a:r>
              <a:rPr b="1" lang="en-GB" sz="1150">
                <a:solidFill>
                  <a:schemeClr val="dk1"/>
                </a:solidFill>
              </a:rPr>
              <a:t>...prices are going up, so we must be very careful with our cash.</a:t>
            </a:r>
            <a:endParaRPr b="1" sz="1150">
              <a:solidFill>
                <a:schemeClr val="dk1"/>
              </a:solidFill>
            </a:endParaRPr>
          </a:p>
          <a:p>
            <a:pPr indent="0" lvl="0" marL="0" rtl="0" algn="l">
              <a:lnSpc>
                <a:spcPct val="200000"/>
              </a:lnSpc>
              <a:spcBef>
                <a:spcPts val="1200"/>
              </a:spcBef>
              <a:spcAft>
                <a:spcPts val="0"/>
              </a:spcAft>
              <a:buClr>
                <a:schemeClr val="dk1"/>
              </a:buClr>
              <a:buSzPts val="1100"/>
              <a:buFont typeface="Arial"/>
              <a:buNone/>
            </a:pPr>
            <a:r>
              <a:rPr b="1" lang="en-GB" sz="1150">
                <a:solidFill>
                  <a:schemeClr val="dk1"/>
                </a:solidFill>
              </a:rPr>
              <a:t>...we have many choices, and we need to choose the best one.</a:t>
            </a:r>
            <a:endParaRPr b="1" sz="1150">
              <a:solidFill>
                <a:schemeClr val="dk1"/>
              </a:solidFill>
            </a:endParaRPr>
          </a:p>
          <a:p>
            <a:pPr indent="0" lvl="0" marL="0" rtl="0" algn="l">
              <a:lnSpc>
                <a:spcPct val="200000"/>
              </a:lnSpc>
              <a:spcBef>
                <a:spcPts val="1200"/>
              </a:spcBef>
              <a:spcAft>
                <a:spcPts val="0"/>
              </a:spcAft>
              <a:buClr>
                <a:schemeClr val="dk1"/>
              </a:buClr>
              <a:buSzPts val="1100"/>
              <a:buFont typeface="Arial"/>
              <a:buNone/>
            </a:pPr>
            <a:r>
              <a:rPr b="1" lang="en-GB" sz="1150">
                <a:solidFill>
                  <a:schemeClr val="dk1"/>
                </a:solidFill>
              </a:rPr>
              <a:t>...apps and games always want us to buy more things.</a:t>
            </a:r>
            <a:endParaRPr b="1" sz="1150">
              <a:solidFill>
                <a:schemeClr val="dk1"/>
              </a:solidFill>
            </a:endParaRPr>
          </a:p>
          <a:p>
            <a:pPr indent="0" lvl="0" marL="0" rtl="0" algn="l">
              <a:lnSpc>
                <a:spcPct val="200000"/>
              </a:lnSpc>
              <a:spcBef>
                <a:spcPts val="1200"/>
              </a:spcBef>
              <a:spcAft>
                <a:spcPts val="0"/>
              </a:spcAft>
              <a:buClr>
                <a:schemeClr val="dk1"/>
              </a:buClr>
              <a:buSzPts val="1100"/>
              <a:buFont typeface="Arial"/>
              <a:buNone/>
            </a:pPr>
            <a:r>
              <a:t/>
            </a:r>
            <a:endParaRPr b="1" sz="1150">
              <a:solidFill>
                <a:schemeClr val="dk1"/>
              </a:solidFill>
            </a:endParaRPr>
          </a:p>
          <a:p>
            <a:pPr indent="0" lvl="0" marL="0" rtl="0" algn="l">
              <a:lnSpc>
                <a:spcPct val="200000"/>
              </a:lnSpc>
              <a:spcBef>
                <a:spcPts val="1200"/>
              </a:spcBef>
              <a:spcAft>
                <a:spcPts val="0"/>
              </a:spcAft>
              <a:buSzPts val="358"/>
              <a:buNone/>
            </a:pPr>
            <a:r>
              <a:t/>
            </a:r>
            <a:endParaRPr b="1" sz="1150">
              <a:solidFill>
                <a:schemeClr val="dk1"/>
              </a:solidFill>
            </a:endParaRPr>
          </a:p>
          <a:p>
            <a:pPr indent="0" lvl="0" marL="0" rtl="0" algn="l">
              <a:lnSpc>
                <a:spcPct val="200000"/>
              </a:lnSpc>
              <a:spcBef>
                <a:spcPts val="1200"/>
              </a:spcBef>
              <a:spcAft>
                <a:spcPts val="0"/>
              </a:spcAft>
              <a:buSzPts val="358"/>
              <a:buNone/>
            </a:pPr>
            <a:r>
              <a:t/>
            </a:r>
            <a:endParaRPr b="1" sz="1150">
              <a:solidFill>
                <a:schemeClr val="dk1"/>
              </a:solidFill>
            </a:endParaRPr>
          </a:p>
          <a:p>
            <a:pPr indent="0" lvl="0" marL="0" rtl="0" algn="l">
              <a:lnSpc>
                <a:spcPct val="200000"/>
              </a:lnSpc>
              <a:spcBef>
                <a:spcPts val="1200"/>
              </a:spcBef>
              <a:spcAft>
                <a:spcPts val="1200"/>
              </a:spcAft>
              <a:buSzPts val="358"/>
              <a:buNone/>
            </a:pPr>
            <a:r>
              <a:t/>
            </a:r>
            <a:endParaRPr b="1" sz="1150">
              <a:solidFill>
                <a:schemeClr val="dk1"/>
              </a:solidFill>
            </a:endParaRPr>
          </a:p>
        </p:txBody>
      </p:sp>
      <p:sp>
        <p:nvSpPr>
          <p:cNvPr id="112" name="Google Shape;112;p20"/>
          <p:cNvSpPr txBox="1"/>
          <p:nvPr>
            <p:ph type="title"/>
          </p:nvPr>
        </p:nvSpPr>
        <p:spPr>
          <a:xfrm>
            <a:off x="156400" y="0"/>
            <a:ext cx="8520600" cy="572700"/>
          </a:xfrm>
          <a:prstGeom prst="rect">
            <a:avLst/>
          </a:prstGeom>
          <a:solidFill>
            <a:srgbClr val="FFFF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Lesson 2</a:t>
            </a:r>
            <a:endParaRPr b="1"/>
          </a:p>
        </p:txBody>
      </p:sp>
      <p:sp>
        <p:nvSpPr>
          <p:cNvPr id="113" name="Google Shape;113;p20"/>
          <p:cNvSpPr txBox="1"/>
          <p:nvPr>
            <p:ph type="title"/>
          </p:nvPr>
        </p:nvSpPr>
        <p:spPr>
          <a:xfrm>
            <a:off x="0" y="388325"/>
            <a:ext cx="2589000" cy="12165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20">
                <a:solidFill>
                  <a:srgbClr val="202124"/>
                </a:solidFill>
              </a:rPr>
              <a:t>Differential Learning</a:t>
            </a:r>
            <a:endParaRPr b="1" sz="40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114" name="Google Shape;114;p20"/>
          <p:cNvSpPr txBox="1"/>
          <p:nvPr>
            <p:ph idx="1" type="body"/>
          </p:nvPr>
        </p:nvSpPr>
        <p:spPr>
          <a:xfrm>
            <a:off x="4572000" y="1548125"/>
            <a:ext cx="4415700" cy="3595500"/>
          </a:xfrm>
          <a:prstGeom prst="rect">
            <a:avLst/>
          </a:prstGeom>
          <a:solidFill>
            <a:srgbClr val="D9D2E9"/>
          </a:solidFill>
        </p:spPr>
        <p:txBody>
          <a:bodyPr anchorCtr="0" anchor="t" bIns="91425" lIns="91425" spcFirstLastPara="1" rIns="91425" wrap="square" tIns="91425">
            <a:noAutofit/>
          </a:bodyPr>
          <a:lstStyle/>
          <a:p>
            <a:pPr indent="0" lvl="0" marL="0" rtl="0" algn="l">
              <a:lnSpc>
                <a:spcPct val="180000"/>
              </a:lnSpc>
              <a:spcBef>
                <a:spcPts val="0"/>
              </a:spcBef>
              <a:spcAft>
                <a:spcPts val="0"/>
              </a:spcAft>
              <a:buClr>
                <a:schemeClr val="dk1"/>
              </a:buClr>
              <a:buSzPts val="1100"/>
              <a:buFont typeface="Arial"/>
              <a:buNone/>
            </a:pPr>
            <a:r>
              <a:rPr b="1" lang="en-GB" sz="1100">
                <a:solidFill>
                  <a:schemeClr val="dk1"/>
                </a:solidFill>
              </a:rPr>
              <a:t>Our future…</a:t>
            </a:r>
            <a:endParaRPr b="1" sz="1100">
              <a:solidFill>
                <a:schemeClr val="dk1"/>
              </a:solidFill>
            </a:endParaRPr>
          </a:p>
          <a:p>
            <a:pPr indent="0" lvl="0" marL="0" rtl="0" algn="l">
              <a:lnSpc>
                <a:spcPct val="180000"/>
              </a:lnSpc>
              <a:spcBef>
                <a:spcPts val="1200"/>
              </a:spcBef>
              <a:spcAft>
                <a:spcPts val="0"/>
              </a:spcAft>
              <a:buClr>
                <a:schemeClr val="dk1"/>
              </a:buClr>
              <a:buSzPts val="1100"/>
              <a:buFont typeface="Arial"/>
              <a:buNone/>
            </a:pPr>
            <a:r>
              <a:rPr b="1" lang="en-GB" sz="1100">
                <a:solidFill>
                  <a:schemeClr val="dk1"/>
                </a:solidFill>
              </a:rPr>
              <a:t>...will be better if we start learning about money today.</a:t>
            </a:r>
            <a:endParaRPr b="1" sz="1100">
              <a:solidFill>
                <a:schemeClr val="dk1"/>
              </a:solidFill>
            </a:endParaRPr>
          </a:p>
          <a:p>
            <a:pPr indent="0" lvl="0" marL="0" rtl="0" algn="l">
              <a:lnSpc>
                <a:spcPct val="180000"/>
              </a:lnSpc>
              <a:spcBef>
                <a:spcPts val="1200"/>
              </a:spcBef>
              <a:spcAft>
                <a:spcPts val="0"/>
              </a:spcAft>
              <a:buClr>
                <a:schemeClr val="dk1"/>
              </a:buClr>
              <a:buSzPts val="1100"/>
              <a:buFont typeface="Arial"/>
              <a:buNone/>
            </a:pPr>
            <a:r>
              <a:rPr b="1" lang="en-GB" sz="1100">
                <a:solidFill>
                  <a:schemeClr val="dk1"/>
                </a:solidFill>
              </a:rPr>
              <a:t>...depends on the good habits we create right now.</a:t>
            </a:r>
            <a:endParaRPr b="1" sz="1100">
              <a:solidFill>
                <a:schemeClr val="dk1"/>
              </a:solidFill>
            </a:endParaRPr>
          </a:p>
          <a:p>
            <a:pPr indent="0" lvl="0" marL="0" rtl="0" algn="l">
              <a:lnSpc>
                <a:spcPct val="180000"/>
              </a:lnSpc>
              <a:spcBef>
                <a:spcPts val="1200"/>
              </a:spcBef>
              <a:spcAft>
                <a:spcPts val="0"/>
              </a:spcAft>
              <a:buClr>
                <a:schemeClr val="dk1"/>
              </a:buClr>
              <a:buSzPts val="1100"/>
              <a:buFont typeface="Arial"/>
              <a:buNone/>
            </a:pPr>
            <a:r>
              <a:rPr b="1" lang="en-GB" sz="1100">
                <a:solidFill>
                  <a:schemeClr val="dk1"/>
                </a:solidFill>
              </a:rPr>
              <a:t>...is more secure when we have some savings for emergencies.</a:t>
            </a:r>
            <a:endParaRPr b="1" sz="1100">
              <a:solidFill>
                <a:schemeClr val="dk1"/>
              </a:solidFill>
            </a:endParaRPr>
          </a:p>
          <a:p>
            <a:pPr indent="0" lvl="0" marL="0" rtl="0" algn="l">
              <a:lnSpc>
                <a:spcPct val="180000"/>
              </a:lnSpc>
              <a:spcBef>
                <a:spcPts val="1200"/>
              </a:spcBef>
              <a:spcAft>
                <a:spcPts val="0"/>
              </a:spcAft>
              <a:buClr>
                <a:schemeClr val="dk1"/>
              </a:buClr>
              <a:buSzPts val="1100"/>
              <a:buFont typeface="Arial"/>
              <a:buNone/>
            </a:pPr>
            <a:r>
              <a:rPr b="1" lang="en-GB" sz="1100">
                <a:solidFill>
                  <a:schemeClr val="dk1"/>
                </a:solidFill>
              </a:rPr>
              <a:t>...starts with the small choices we make in school.</a:t>
            </a:r>
            <a:endParaRPr b="1" sz="1100">
              <a:solidFill>
                <a:schemeClr val="dk1"/>
              </a:solidFill>
            </a:endParaRPr>
          </a:p>
          <a:p>
            <a:pPr indent="0" lvl="0" marL="0" rtl="0" algn="l">
              <a:lnSpc>
                <a:spcPct val="180000"/>
              </a:lnSpc>
              <a:spcBef>
                <a:spcPts val="1200"/>
              </a:spcBef>
              <a:spcAft>
                <a:spcPts val="0"/>
              </a:spcAft>
              <a:buSzPts val="440"/>
              <a:buNone/>
            </a:pPr>
            <a:r>
              <a:t/>
            </a:r>
            <a:endParaRPr b="1" sz="1100">
              <a:solidFill>
                <a:schemeClr val="dk1"/>
              </a:solidFill>
            </a:endParaRPr>
          </a:p>
          <a:p>
            <a:pPr indent="0" lvl="0" marL="0" rtl="0" algn="l">
              <a:lnSpc>
                <a:spcPct val="180000"/>
              </a:lnSpc>
              <a:spcBef>
                <a:spcPts val="1200"/>
              </a:spcBef>
              <a:spcAft>
                <a:spcPts val="0"/>
              </a:spcAft>
              <a:buSzPts val="440"/>
              <a:buNone/>
            </a:pPr>
            <a:r>
              <a:t/>
            </a:r>
            <a:endParaRPr b="1" sz="1100">
              <a:solidFill>
                <a:schemeClr val="dk1"/>
              </a:solidFill>
            </a:endParaRPr>
          </a:p>
          <a:p>
            <a:pPr indent="0" lvl="0" marL="0" rtl="0" algn="l">
              <a:lnSpc>
                <a:spcPct val="180000"/>
              </a:lnSpc>
              <a:spcBef>
                <a:spcPts val="1200"/>
              </a:spcBef>
              <a:spcAft>
                <a:spcPts val="1200"/>
              </a:spcAft>
              <a:buSzPts val="440"/>
              <a:buNone/>
            </a:pPr>
            <a:r>
              <a:t/>
            </a:r>
            <a:endParaRPr b="1" sz="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2119950" y="121625"/>
            <a:ext cx="6782100" cy="1650000"/>
          </a:xfrm>
          <a:prstGeom prst="rect">
            <a:avLst/>
          </a:prstGeom>
          <a:solidFill>
            <a:srgbClr val="F4CCCC"/>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900"/>
              <a:t>A</a:t>
            </a:r>
            <a:r>
              <a:rPr lang="en-GB" sz="1900"/>
              <a:t>very, Eric, Jackson, Charlie and Heily talk </a:t>
            </a:r>
            <a:r>
              <a:rPr lang="en-GB" sz="1900"/>
              <a:t>about</a:t>
            </a:r>
            <a:r>
              <a:rPr lang="en-GB" sz="1900"/>
              <a:t> money and teenagrs. </a:t>
            </a:r>
            <a:br>
              <a:rPr lang="en-GB" sz="1900"/>
            </a:br>
            <a:r>
              <a:rPr b="1" lang="en-GB" sz="1900"/>
              <a:t>Listen, write </a:t>
            </a:r>
            <a:r>
              <a:rPr b="1" lang="en-GB" sz="1900"/>
              <a:t>down</a:t>
            </a:r>
            <a:r>
              <a:rPr b="1" lang="en-GB" sz="1900"/>
              <a:t> and prepare to share </a:t>
            </a:r>
            <a:r>
              <a:rPr b="1" lang="en-GB" sz="1820">
                <a:solidFill>
                  <a:srgbClr val="980000"/>
                </a:solidFill>
              </a:rPr>
              <a:t>ONE interesting fact you learned from the video that you didn’t know before</a:t>
            </a:r>
            <a:endParaRPr b="1" sz="1820">
              <a:solidFill>
                <a:srgbClr val="980000"/>
              </a:solidFill>
            </a:endParaRPr>
          </a:p>
          <a:p>
            <a:pPr indent="0" lvl="0" marL="0" rtl="0" algn="l">
              <a:spcBef>
                <a:spcPts val="0"/>
              </a:spcBef>
              <a:spcAft>
                <a:spcPts val="0"/>
              </a:spcAft>
              <a:buSzPts val="990"/>
              <a:buNone/>
            </a:pPr>
            <a:r>
              <a:t/>
            </a:r>
            <a:endParaRPr b="1" sz="1820">
              <a:solidFill>
                <a:srgbClr val="980000"/>
              </a:solidFill>
            </a:endParaRPr>
          </a:p>
        </p:txBody>
      </p:sp>
      <p:sp>
        <p:nvSpPr>
          <p:cNvPr id="120" name="Google Shape;120;p21"/>
          <p:cNvSpPr txBox="1"/>
          <p:nvPr>
            <p:ph type="title"/>
          </p:nvPr>
        </p:nvSpPr>
        <p:spPr>
          <a:xfrm>
            <a:off x="0" y="388325"/>
            <a:ext cx="1980900" cy="2391900"/>
          </a:xfrm>
          <a:prstGeom prst="rect">
            <a:avLst/>
          </a:prstGeom>
          <a:solidFill>
            <a:srgbClr val="FFF2CC"/>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00000"/>
                </a:solidFill>
              </a:rPr>
              <a:t>20 minutes</a:t>
            </a:r>
            <a:br>
              <a:rPr b="1" lang="en-GB" sz="1600">
                <a:solidFill>
                  <a:srgbClr val="000000"/>
                </a:solidFill>
              </a:rPr>
            </a:br>
            <a:r>
              <a:rPr b="1" lang="en-GB" sz="1600">
                <a:solidFill>
                  <a:srgbClr val="000000"/>
                </a:solidFill>
              </a:rPr>
              <a:t>האזנת הנשמע/ כתיבה ושיחה/</a:t>
            </a:r>
            <a:br>
              <a:rPr b="1" lang="en-GB" sz="1600">
                <a:solidFill>
                  <a:srgbClr val="000000"/>
                </a:solidFill>
              </a:rPr>
            </a:br>
            <a:r>
              <a:rPr b="1" lang="en-GB" sz="1600">
                <a:solidFill>
                  <a:srgbClr val="000000"/>
                </a:solidFill>
              </a:rPr>
              <a:t>Spoken Reception, written production  and spoken interaction</a:t>
            </a:r>
            <a:endParaRPr b="1" sz="1600">
              <a:solidFill>
                <a:srgbClr val="000000"/>
              </a:solidFill>
            </a:endParaRPr>
          </a:p>
          <a:p>
            <a:pPr indent="0" lvl="0" marL="0" rtl="0" algn="l">
              <a:spcBef>
                <a:spcPts val="0"/>
              </a:spcBef>
              <a:spcAft>
                <a:spcPts val="0"/>
              </a:spcAft>
              <a:buSzPts val="990"/>
              <a:buNone/>
            </a:pPr>
            <a:r>
              <a:t/>
            </a:r>
            <a:endParaRPr b="1" sz="1920">
              <a:solidFill>
                <a:srgbClr val="202124"/>
              </a:solidFill>
            </a:endParaRPr>
          </a:p>
          <a:p>
            <a:pPr indent="0" lvl="0" marL="0" rtl="0" algn="ctr">
              <a:spcBef>
                <a:spcPts val="0"/>
              </a:spcBef>
              <a:spcAft>
                <a:spcPts val="0"/>
              </a:spcAft>
              <a:buSzPts val="990"/>
              <a:buNone/>
            </a:pPr>
            <a:r>
              <a:t/>
            </a:r>
            <a:endParaRPr b="1" sz="3420">
              <a:solidFill>
                <a:srgbClr val="38761D"/>
              </a:solidFill>
            </a:endParaRPr>
          </a:p>
        </p:txBody>
      </p:sp>
      <p:sp>
        <p:nvSpPr>
          <p:cNvPr id="121" name="Google Shape;121;p21"/>
          <p:cNvSpPr txBox="1"/>
          <p:nvPr/>
        </p:nvSpPr>
        <p:spPr>
          <a:xfrm>
            <a:off x="2606475" y="1633400"/>
            <a:ext cx="5404200" cy="21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ctr">
              <a:spcBef>
                <a:spcPts val="0"/>
              </a:spcBef>
              <a:spcAft>
                <a:spcPts val="0"/>
              </a:spcAft>
              <a:buNone/>
            </a:pPr>
            <a:r>
              <a:rPr b="1" lang="en-GB" sz="2300">
                <a:solidFill>
                  <a:schemeClr val="dk2"/>
                </a:solidFill>
              </a:rPr>
              <a:t>Watch this YouTube video:</a:t>
            </a:r>
            <a:br>
              <a:rPr b="1" lang="en-GB" sz="2300">
                <a:solidFill>
                  <a:schemeClr val="dk2"/>
                </a:solidFill>
              </a:rPr>
            </a:br>
            <a:r>
              <a:rPr b="1" lang="en-GB" sz="2700" u="sng">
                <a:solidFill>
                  <a:schemeClr val="hlink"/>
                </a:solidFill>
                <a:hlinkClick r:id="rId3"/>
              </a:rPr>
              <a:t>MONEY MANAGEMENT 101</a:t>
            </a:r>
            <a:endParaRPr b="1" sz="2700">
              <a:solidFill>
                <a:schemeClr val="dk2"/>
              </a:solidFill>
            </a:endParaRPr>
          </a:p>
        </p:txBody>
      </p:sp>
      <p:pic>
        <p:nvPicPr>
          <p:cNvPr id="122" name="Google Shape;122;p21"/>
          <p:cNvPicPr preferRelativeResize="0"/>
          <p:nvPr/>
        </p:nvPicPr>
        <p:blipFill>
          <a:blip r:embed="rId4">
            <a:alphaModFix/>
          </a:blip>
          <a:stretch>
            <a:fillRect/>
          </a:stretch>
        </p:blipFill>
        <p:spPr>
          <a:xfrm>
            <a:off x="1440700" y="2907775"/>
            <a:ext cx="6934876" cy="1818600"/>
          </a:xfrm>
          <a:prstGeom prst="rect">
            <a:avLst/>
          </a:prstGeom>
          <a:noFill/>
          <a:ln>
            <a:noFill/>
          </a:ln>
        </p:spPr>
      </p:pic>
      <p:sp>
        <p:nvSpPr>
          <p:cNvPr id="123" name="Google Shape;123;p21"/>
          <p:cNvSpPr txBox="1"/>
          <p:nvPr/>
        </p:nvSpPr>
        <p:spPr>
          <a:xfrm>
            <a:off x="1765650" y="4726375"/>
            <a:ext cx="56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https://pix4free.org/photo/35397/financial-management.html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