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56500" cy="10699750"/>
  <p:notesSz cx="7556500" cy="10699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6" d="100"/>
          <a:sy n="196" d="100"/>
        </p:scale>
        <p:origin x="144" y="-5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628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2867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28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62867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28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28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49" y="10696574"/>
                </a:moveTo>
                <a:lnTo>
                  <a:pt x="0" y="10696574"/>
                </a:lnTo>
                <a:lnTo>
                  <a:pt x="0" y="0"/>
                </a:lnTo>
                <a:lnTo>
                  <a:pt x="7562849" y="0"/>
                </a:lnTo>
                <a:lnTo>
                  <a:pt x="7562849" y="10696574"/>
                </a:lnTo>
                <a:close/>
              </a:path>
            </a:pathLst>
          </a:custGeom>
          <a:solidFill>
            <a:srgbClr val="DEF4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966" y="-50884"/>
            <a:ext cx="4486134" cy="13497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628677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7531" y="1878556"/>
            <a:ext cx="6067787" cy="6994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628677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hyperlink" Target="https://rama.edu.gov.il/go/tvun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ms.gle/GHbEoJEpjNpJNBdDA" TargetMode="External"/><Relationship Id="rId11" Type="http://schemas.openxmlformats.org/officeDocument/2006/relationships/image" Target="../media/image5.jpg"/><Relationship Id="rId5" Type="http://schemas.openxmlformats.org/officeDocument/2006/relationships/hyperlink" Target="https://rama.edu.gov.il/assessments/sample-testing-eng-9-2025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rama.edu.gov.il/tools/learning-something-new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T7Xn8sAuACo?si=5zOYzdM8MLOobAmF" TargetMode="External"/><Relationship Id="rId13" Type="http://schemas.openxmlformats.org/officeDocument/2006/relationships/hyperlink" Target="https://meyda.education.gov.il/files/Pop/0files/lemida-metukshevet/AI/AI-Usage-Guidelines.pdf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pop.education.gov.il/tchumey_daat/english/" TargetMode="External"/><Relationship Id="rId21" Type="http://schemas.openxmlformats.org/officeDocument/2006/relationships/image" Target="../media/image16.png"/><Relationship Id="rId7" Type="http://schemas.openxmlformats.org/officeDocument/2006/relationships/hyperlink" Target="https://meyda.education.gov.il/files/Pop/0files/english/Chativa-Elyona/PadletAIMonth.xlsx" TargetMode="External"/><Relationship Id="rId12" Type="http://schemas.openxmlformats.org/officeDocument/2006/relationships/hyperlink" Target="https://ecat.education.gov.il/toolsandgames?csrt=2672512147642352728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11.png"/><Relationship Id="rId16" Type="http://schemas.openxmlformats.org/officeDocument/2006/relationships/image" Target="../media/image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hyperlink" Target="https://pop.education.gov.il/teaching-tools/teaching-practices/search-teaching-practices/" TargetMode="External"/><Relationship Id="rId5" Type="http://schemas.openxmlformats.org/officeDocument/2006/relationships/hyperlink" Target="https://meyda.education.gov.il/files/Pop/0files/english/Chativat-Beynayim/PISA2025.docx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hyperlink" Target="https://chat.whatsapp.com/ItJ8yoMm1kBJjE5Gurnj2n" TargetMode="External"/><Relationship Id="rId19" Type="http://schemas.openxmlformats.org/officeDocument/2006/relationships/image" Target="../media/image14.png"/><Relationship Id="rId4" Type="http://schemas.openxmlformats.org/officeDocument/2006/relationships/hyperlink" Target="https://pop.education.gov.il/tchumey_daat/english/chativat-beynayim/english-pedagogy/presentations-conferences/" TargetMode="External"/><Relationship Id="rId9" Type="http://schemas.openxmlformats.org/officeDocument/2006/relationships/hyperlink" Target="https://chat.whatsapp.com/GTZ9RsaqnGu0GpbWCbHQXz" TargetMode="External"/><Relationship Id="rId14" Type="http://schemas.openxmlformats.org/officeDocument/2006/relationships/hyperlink" Target="https://chat.whatsapp.com/KZHWUEUrozlDbXaD6jMbqG" TargetMode="External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yda.education.gov.il/files/Pop/0files/english/Chativa-Elyona/AKCOBE25Summer.pdf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hyperlink" Target="https://pop.education.gov.il/tchumey_daat/english/chativa-elyona/bagrut-exam/table-of-specifications/" TargetMode="Externa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hyperlink" Target="https://meyda.education.gov.il/files/Pop/0files/english/Chativa-Elyona/simulationBOOST25Charedi.pdf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meyda.education.gov.il/files/Pop/0files/english/Chativa-Elyona/simulationBOOST25.pdf" TargetMode="External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jpg"/><Relationship Id="rId7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hyperlink" Target="mailto:tammarshmerler@gmail.com" TargetMode="External"/><Relationship Id="rId4" Type="http://schemas.openxmlformats.org/officeDocument/2006/relationships/hyperlink" Target="https://meyda.education.gov.il/files/Pop/0files/english/Chativa-Elyona/respectwhatsup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Pop/0files/english/Chativa-Elyona/infoonholiday.pdf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hyperlink" Target="https://meyda.education.gov.il/files/Pop/0files/english/Chativa-Elyona/PassoverfromPadlet.pdf" TargetMode="External"/><Relationship Id="rId4" Type="http://schemas.openxmlformats.org/officeDocument/2006/relationships/hyperlink" Target="https://meyda.education.gov.il/files/Pop/0files/english/Chativa-Elyona/PurimfromPadlet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4.jpg"/><Relationship Id="rId7" Type="http://schemas.openxmlformats.org/officeDocument/2006/relationships/image" Target="../media/image7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op.education.gov.il/tchumey_daat/english/chativat-beynayim/english-pedagogy/dig-into-digital/" TargetMode="External"/><Relationship Id="rId5" Type="http://schemas.openxmlformats.org/officeDocument/2006/relationships/hyperlink" Target="https://pop.education.gov.il/tchumey_daat/english/chativa-elyona/bagrut-exam/dig-into-digital/" TargetMode="External"/><Relationship Id="rId4" Type="http://schemas.openxmlformats.org/officeDocument/2006/relationships/hyperlink" Target="https://hakaveret.education.gov.il/local/hakaveret_static_pages/landing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850" cy="10696575"/>
          </a:xfrm>
          <a:custGeom>
            <a:avLst/>
            <a:gdLst/>
            <a:ahLst/>
            <a:cxnLst/>
            <a:rect l="l" t="t" r="r" b="b"/>
            <a:pathLst>
              <a:path w="7562850" h="10696575">
                <a:moveTo>
                  <a:pt x="7562849" y="10696574"/>
                </a:moveTo>
                <a:lnTo>
                  <a:pt x="0" y="10696574"/>
                </a:lnTo>
                <a:lnTo>
                  <a:pt x="0" y="0"/>
                </a:lnTo>
                <a:lnTo>
                  <a:pt x="7562849" y="0"/>
                </a:lnTo>
                <a:lnTo>
                  <a:pt x="7562849" y="10696574"/>
                </a:lnTo>
                <a:close/>
              </a:path>
            </a:pathLst>
          </a:custGeom>
          <a:solidFill>
            <a:srgbClr val="E8F9F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0750" y="0"/>
            <a:ext cx="7372350" cy="10132060"/>
            <a:chOff x="190750" y="0"/>
            <a:chExt cx="7372350" cy="101320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50" y="0"/>
              <a:ext cx="7372099" cy="101320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403" y="1739607"/>
              <a:ext cx="3095624" cy="9905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49011" y="3109212"/>
            <a:ext cx="6892925" cy="637456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Dear</a:t>
            </a:r>
            <a:r>
              <a:rPr sz="14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Teachers,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Welcome to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400" spc="80" dirty="0">
                <a:solidFill>
                  <a:srgbClr val="628677"/>
                </a:solidFill>
                <a:latin typeface="Gill Sans MT"/>
                <a:cs typeface="Gill Sans MT"/>
              </a:rPr>
              <a:t>second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issue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Connect!</a:t>
            </a:r>
            <a:endParaRPr sz="1400" dirty="0">
              <a:latin typeface="Gill Sans MT"/>
              <a:cs typeface="Gill Sans MT"/>
            </a:endParaRPr>
          </a:p>
          <a:p>
            <a:pPr marL="12700" marR="856615">
              <a:lnSpc>
                <a:spcPct val="133900"/>
              </a:lnSpc>
            </a:pPr>
            <a:r>
              <a:rPr sz="1400" spc="-95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are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delighted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bring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this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edition,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which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includes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updates,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news,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and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information</a:t>
            </a:r>
            <a:r>
              <a:rPr sz="14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about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upcoming</a:t>
            </a:r>
            <a:r>
              <a:rPr sz="14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events.</a:t>
            </a:r>
            <a:endParaRPr sz="1400" dirty="0">
              <a:latin typeface="Gill Sans MT"/>
              <a:cs typeface="Gill Sans MT"/>
            </a:endParaRPr>
          </a:p>
          <a:p>
            <a:pPr marL="12700" marR="61594">
              <a:lnSpc>
                <a:spcPct val="133900"/>
              </a:lnSpc>
            </a:pP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approach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end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March,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school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year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quickly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drawing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close.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I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want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thank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each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dedication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hard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work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through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what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628677"/>
                </a:solidFill>
                <a:latin typeface="Gill Sans MT"/>
                <a:cs typeface="Gill Sans MT"/>
              </a:rPr>
              <a:t>has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been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a </a:t>
            </a:r>
            <a:r>
              <a:rPr sz="1400" spc="80" dirty="0">
                <a:solidFill>
                  <a:srgbClr val="628677"/>
                </a:solidFill>
                <a:latin typeface="Gill Sans MT"/>
                <a:cs typeface="Gill Sans MT"/>
              </a:rPr>
              <a:t>challenging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year.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March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April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are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also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months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filled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holidays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that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reflect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diversity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our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community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teachers.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I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would like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to extend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my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best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wishes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health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prosperity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families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65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celebrate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Purim,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Ramadan,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Eid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al-Fitr,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Pesach,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Easter,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Nabi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Shu’ayb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Holiday.</a:t>
            </a:r>
            <a:endParaRPr sz="1400" dirty="0">
              <a:latin typeface="Gill Sans MT"/>
              <a:cs typeface="Gill Sans MT"/>
            </a:endParaRPr>
          </a:p>
          <a:p>
            <a:pPr marL="12700" marR="5080">
              <a:lnSpc>
                <a:spcPct val="133900"/>
              </a:lnSpc>
              <a:tabLst>
                <a:tab pos="3482340" algn="l"/>
              </a:tabLst>
            </a:pPr>
            <a:r>
              <a:rPr sz="1400" spc="-75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May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14th,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will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mark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first-ever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Day,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themed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Triple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50" dirty="0">
                <a:solidFill>
                  <a:srgbClr val="628677"/>
                </a:solidFill>
                <a:latin typeface="Gill Sans MT"/>
                <a:cs typeface="Gill Sans MT"/>
              </a:rPr>
              <a:t>Well-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Being,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focusing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self-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care,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people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care,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Earth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care</a:t>
            </a:r>
            <a:r>
              <a:rPr lang="en-US" sz="1400" spc="60" dirty="0">
                <a:solidFill>
                  <a:srgbClr val="628677"/>
                </a:solidFill>
                <a:latin typeface="Gill Sans MT"/>
                <a:cs typeface="Gill Sans MT"/>
              </a:rPr>
              <a:t>.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I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50" dirty="0">
                <a:solidFill>
                  <a:srgbClr val="628677"/>
                </a:solidFill>
                <a:latin typeface="Gill Sans MT"/>
                <a:cs typeface="Gill Sans MT"/>
              </a:rPr>
              <a:t>am</a:t>
            </a:r>
            <a:r>
              <a:rPr sz="1400" u="none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eager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95" dirty="0">
                <a:solidFill>
                  <a:srgbClr val="628677"/>
                </a:solidFill>
                <a:latin typeface="Gill Sans MT"/>
                <a:cs typeface="Gill Sans MT"/>
              </a:rPr>
              <a:t>see</a:t>
            </a:r>
            <a:r>
              <a:rPr sz="1400" u="none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inspiring</a:t>
            </a:r>
            <a:r>
              <a:rPr sz="1400" u="none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5" dirty="0">
                <a:solidFill>
                  <a:srgbClr val="628677"/>
                </a:solidFill>
                <a:latin typeface="Gill Sans MT"/>
                <a:cs typeface="Gill Sans MT"/>
              </a:rPr>
              <a:t>community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45" dirty="0">
                <a:solidFill>
                  <a:srgbClr val="628677"/>
                </a:solidFill>
                <a:latin typeface="Gill Sans MT"/>
                <a:cs typeface="Gill Sans MT"/>
              </a:rPr>
              <a:t>projects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you</a:t>
            </a:r>
            <a:r>
              <a:rPr sz="1400" u="none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will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lead</a:t>
            </a:r>
            <a:r>
              <a:rPr sz="1400" u="none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with your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400" u="none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</a:rPr>
              <a:t>hope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the</a:t>
            </a:r>
            <a:r>
              <a:rPr sz="1400" u="none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</a:rPr>
              <a:t>day,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35" dirty="0">
                <a:solidFill>
                  <a:srgbClr val="628677"/>
                </a:solidFill>
                <a:latin typeface="Gill Sans MT"/>
                <a:cs typeface="Gill Sans MT"/>
              </a:rPr>
              <a:t>which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will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feature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0" dirty="0">
                <a:solidFill>
                  <a:srgbClr val="628677"/>
                </a:solidFill>
                <a:latin typeface="Gill Sans MT"/>
                <a:cs typeface="Gill Sans MT"/>
              </a:rPr>
              <a:t>broadcasts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45" dirty="0">
                <a:solidFill>
                  <a:srgbClr val="628677"/>
                </a:solidFill>
                <a:latin typeface="Gill Sans MT"/>
                <a:cs typeface="Gill Sans MT"/>
              </a:rPr>
              <a:t>activities,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will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5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both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5" dirty="0">
                <a:solidFill>
                  <a:srgbClr val="628677"/>
                </a:solidFill>
                <a:latin typeface="Gill Sans MT"/>
                <a:cs typeface="Gill Sans MT"/>
              </a:rPr>
              <a:t>meaningful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memorable.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u="none" spc="5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0" dirty="0">
                <a:solidFill>
                  <a:srgbClr val="628677"/>
                </a:solidFill>
                <a:latin typeface="Gill Sans MT"/>
                <a:cs typeface="Gill Sans MT"/>
              </a:rPr>
              <a:t>most</a:t>
            </a:r>
            <a:r>
              <a:rPr sz="1400" u="none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exciting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90" dirty="0">
                <a:solidFill>
                  <a:srgbClr val="628677"/>
                </a:solidFill>
                <a:latin typeface="Gill Sans MT"/>
                <a:cs typeface="Gill Sans MT"/>
              </a:rPr>
              <a:t>aspect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this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initiative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0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that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entire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5" dirty="0">
                <a:solidFill>
                  <a:srgbClr val="628677"/>
                </a:solidFill>
                <a:latin typeface="Gill Sans MT"/>
                <a:cs typeface="Gill Sans MT"/>
              </a:rPr>
              <a:t>community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5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educators </a:t>
            </a:r>
            <a:r>
              <a:rPr sz="1400" u="none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45" dirty="0">
                <a:solidFill>
                  <a:srgbClr val="628677"/>
                </a:solidFill>
                <a:latin typeface="Gill Sans MT"/>
                <a:cs typeface="Gill Sans MT"/>
              </a:rPr>
              <a:t>learners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will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10" dirty="0">
                <a:solidFill>
                  <a:srgbClr val="628677"/>
                </a:solidFill>
                <a:latin typeface="Gill Sans MT"/>
                <a:cs typeface="Gill Sans MT"/>
              </a:rPr>
              <a:t>engage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purposeful,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impactful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</a:rPr>
              <a:t>learning.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Together,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are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45" dirty="0">
                <a:solidFill>
                  <a:srgbClr val="628677"/>
                </a:solidFill>
                <a:latin typeface="Gill Sans MT"/>
                <a:cs typeface="Gill Sans MT"/>
              </a:rPr>
              <a:t>committed 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45" dirty="0">
                <a:solidFill>
                  <a:srgbClr val="628677"/>
                </a:solidFill>
                <a:latin typeface="Gill Sans MT"/>
                <a:cs typeface="Gill Sans MT"/>
              </a:rPr>
              <a:t>providing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 our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with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high-quality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 instruction that</a:t>
            </a:r>
            <a:r>
              <a:rPr sz="1400" u="none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builds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 their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confidence</a:t>
            </a:r>
            <a:r>
              <a:rPr sz="1400" u="none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on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journey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u="none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mastering</a:t>
            </a:r>
            <a:r>
              <a:rPr sz="1400" u="none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English.</a:t>
            </a:r>
            <a:endParaRPr sz="1400" dirty="0">
              <a:latin typeface="Gill Sans MT"/>
              <a:cs typeface="Gill Sans MT"/>
            </a:endParaRPr>
          </a:p>
          <a:p>
            <a:pPr marL="12700" marR="1933575">
              <a:lnSpc>
                <a:spcPct val="133900"/>
              </a:lnSpc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Enjoy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this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issue,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enjoy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upcoming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well-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deserved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breaks!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Sincerely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yours,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Dr.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Elias</a:t>
            </a:r>
            <a:r>
              <a:rPr sz="14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Farah</a:t>
            </a: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Chief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Inspector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35" dirty="0">
                <a:solidFill>
                  <a:srgbClr val="628677"/>
                </a:solidFill>
                <a:latin typeface="Gill Sans MT"/>
                <a:cs typeface="Gill Sans MT"/>
              </a:rPr>
              <a:t>(JH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&amp;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HS)</a:t>
            </a:r>
            <a:endParaRPr sz="1400" dirty="0">
              <a:latin typeface="Gill Sans MT"/>
              <a:cs typeface="Gill Sans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7562850" cy="10691495"/>
            <a:chOff x="0" y="0"/>
            <a:chExt cx="7562850" cy="1069149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5188176" cy="17421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10906" y="0"/>
              <a:ext cx="2951943" cy="33993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750" y="9652900"/>
              <a:ext cx="7115174" cy="10382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4682" y="189666"/>
              <a:ext cx="3763645" cy="1345565"/>
            </a:xfrm>
            <a:custGeom>
              <a:avLst/>
              <a:gdLst/>
              <a:ahLst/>
              <a:cxnLst/>
              <a:rect l="l" t="t" r="r" b="b"/>
              <a:pathLst>
                <a:path w="3763645" h="1345565">
                  <a:moveTo>
                    <a:pt x="667216" y="9160"/>
                  </a:moveTo>
                  <a:lnTo>
                    <a:pt x="667216" y="9160"/>
                  </a:lnTo>
                  <a:lnTo>
                    <a:pt x="667216" y="135476"/>
                  </a:lnTo>
                  <a:lnTo>
                    <a:pt x="647401" y="135476"/>
                  </a:lnTo>
                  <a:lnTo>
                    <a:pt x="462796" y="135476"/>
                  </a:lnTo>
                  <a:lnTo>
                    <a:pt x="462796" y="213772"/>
                  </a:lnTo>
                  <a:lnTo>
                    <a:pt x="650631" y="213772"/>
                  </a:lnTo>
                  <a:lnTo>
                    <a:pt x="650631" y="229562"/>
                  </a:lnTo>
                  <a:lnTo>
                    <a:pt x="650631" y="245303"/>
                  </a:lnTo>
                  <a:lnTo>
                    <a:pt x="650631" y="339317"/>
                  </a:lnTo>
                  <a:lnTo>
                    <a:pt x="462796" y="339317"/>
                  </a:lnTo>
                  <a:lnTo>
                    <a:pt x="462796" y="436512"/>
                  </a:lnTo>
                  <a:lnTo>
                    <a:pt x="482756" y="436512"/>
                  </a:lnTo>
                  <a:lnTo>
                    <a:pt x="674351" y="436512"/>
                  </a:lnTo>
                  <a:lnTo>
                    <a:pt x="674351" y="451904"/>
                  </a:lnTo>
                  <a:lnTo>
                    <a:pt x="674351" y="562057"/>
                  </a:lnTo>
                  <a:lnTo>
                    <a:pt x="642495" y="562057"/>
                  </a:lnTo>
                  <a:lnTo>
                    <a:pt x="322209" y="562057"/>
                  </a:lnTo>
                  <a:lnTo>
                    <a:pt x="322209" y="506478"/>
                  </a:lnTo>
                  <a:lnTo>
                    <a:pt x="322209" y="9160"/>
                  </a:lnTo>
                  <a:lnTo>
                    <a:pt x="353511" y="9160"/>
                  </a:lnTo>
                  <a:lnTo>
                    <a:pt x="635564" y="9160"/>
                  </a:lnTo>
                  <a:lnTo>
                    <a:pt x="667216" y="9160"/>
                  </a:lnTo>
                  <a:close/>
                </a:path>
                <a:path w="3763645" h="1345565">
                  <a:moveTo>
                    <a:pt x="1193307" y="562828"/>
                  </a:moveTo>
                  <a:lnTo>
                    <a:pt x="914448" y="290333"/>
                  </a:lnTo>
                  <a:lnTo>
                    <a:pt x="914448" y="562057"/>
                  </a:lnTo>
                  <a:lnTo>
                    <a:pt x="896284" y="562057"/>
                  </a:lnTo>
                  <a:lnTo>
                    <a:pt x="768461" y="562057"/>
                  </a:lnTo>
                  <a:lnTo>
                    <a:pt x="768461" y="6846"/>
                  </a:lnTo>
                  <a:lnTo>
                    <a:pt x="819759" y="6846"/>
                  </a:lnTo>
                  <a:lnTo>
                    <a:pt x="1099390" y="280112"/>
                  </a:lnTo>
                  <a:lnTo>
                    <a:pt x="1099390" y="9160"/>
                  </a:lnTo>
                  <a:lnTo>
                    <a:pt x="1243833" y="9160"/>
                  </a:lnTo>
                  <a:lnTo>
                    <a:pt x="1243833" y="562828"/>
                  </a:lnTo>
                  <a:lnTo>
                    <a:pt x="1193307" y="562828"/>
                  </a:lnTo>
                  <a:close/>
                </a:path>
                <a:path w="3763645" h="1345565">
                  <a:moveTo>
                    <a:pt x="1322749" y="285512"/>
                  </a:moveTo>
                  <a:lnTo>
                    <a:pt x="1328872" y="219076"/>
                  </a:lnTo>
                  <a:lnTo>
                    <a:pt x="1347240" y="161703"/>
                  </a:lnTo>
                  <a:lnTo>
                    <a:pt x="1375782" y="113057"/>
                  </a:lnTo>
                  <a:lnTo>
                    <a:pt x="1412423" y="73186"/>
                  </a:lnTo>
                  <a:lnTo>
                    <a:pt x="1455477" y="41992"/>
                  </a:lnTo>
                  <a:lnTo>
                    <a:pt x="1503255" y="19766"/>
                  </a:lnTo>
                  <a:lnTo>
                    <a:pt x="1554119" y="6460"/>
                  </a:lnTo>
                  <a:lnTo>
                    <a:pt x="1606429" y="2024"/>
                  </a:lnTo>
                  <a:lnTo>
                    <a:pt x="1634308" y="3314"/>
                  </a:lnTo>
                  <a:lnTo>
                    <a:pt x="1688980" y="13631"/>
                  </a:lnTo>
                  <a:lnTo>
                    <a:pt x="1741580" y="34290"/>
                  </a:lnTo>
                  <a:lnTo>
                    <a:pt x="1787767" y="66014"/>
                  </a:lnTo>
                  <a:lnTo>
                    <a:pt x="1826120" y="109224"/>
                  </a:lnTo>
                  <a:lnTo>
                    <a:pt x="1852444" y="165150"/>
                  </a:lnTo>
                  <a:lnTo>
                    <a:pt x="1860796" y="197959"/>
                  </a:lnTo>
                  <a:lnTo>
                    <a:pt x="1721753" y="197959"/>
                  </a:lnTo>
                  <a:lnTo>
                    <a:pt x="1712399" y="181398"/>
                  </a:lnTo>
                  <a:lnTo>
                    <a:pt x="1701696" y="167392"/>
                  </a:lnTo>
                  <a:lnTo>
                    <a:pt x="1661391" y="140297"/>
                  </a:lnTo>
                  <a:lnTo>
                    <a:pt x="1606429" y="131619"/>
                  </a:lnTo>
                  <a:lnTo>
                    <a:pt x="1585180" y="132932"/>
                  </a:lnTo>
                  <a:lnTo>
                    <a:pt x="1547670" y="143443"/>
                  </a:lnTo>
                  <a:lnTo>
                    <a:pt x="1504316" y="176938"/>
                  </a:lnTo>
                  <a:lnTo>
                    <a:pt x="1477823" y="226030"/>
                  </a:lnTo>
                  <a:lnTo>
                    <a:pt x="1469916" y="264696"/>
                  </a:lnTo>
                  <a:lnTo>
                    <a:pt x="1468928" y="285512"/>
                  </a:lnTo>
                  <a:lnTo>
                    <a:pt x="1471266" y="318224"/>
                  </a:lnTo>
                  <a:lnTo>
                    <a:pt x="1489972" y="373379"/>
                  </a:lnTo>
                  <a:lnTo>
                    <a:pt x="1526698" y="413961"/>
                  </a:lnTo>
                  <a:lnTo>
                    <a:pt x="1576742" y="434692"/>
                  </a:lnTo>
                  <a:lnTo>
                    <a:pt x="1606429" y="437284"/>
                  </a:lnTo>
                  <a:lnTo>
                    <a:pt x="1626847" y="436392"/>
                  </a:lnTo>
                  <a:lnTo>
                    <a:pt x="1677397" y="423013"/>
                  </a:lnTo>
                  <a:lnTo>
                    <a:pt x="1714786" y="387505"/>
                  </a:lnTo>
                  <a:lnTo>
                    <a:pt x="1724838" y="369401"/>
                  </a:lnTo>
                  <a:lnTo>
                    <a:pt x="1607201" y="369401"/>
                  </a:lnTo>
                  <a:lnTo>
                    <a:pt x="1607201" y="246942"/>
                  </a:lnTo>
                  <a:lnTo>
                    <a:pt x="1868703" y="246942"/>
                  </a:lnTo>
                  <a:lnTo>
                    <a:pt x="1869595" y="267432"/>
                  </a:lnTo>
                  <a:lnTo>
                    <a:pt x="1869957" y="287826"/>
                  </a:lnTo>
                  <a:lnTo>
                    <a:pt x="1869788" y="308123"/>
                  </a:lnTo>
                  <a:lnTo>
                    <a:pt x="1867353" y="348393"/>
                  </a:lnTo>
                  <a:lnTo>
                    <a:pt x="1859254" y="388602"/>
                  </a:lnTo>
                  <a:lnTo>
                    <a:pt x="1841777" y="436175"/>
                  </a:lnTo>
                  <a:lnTo>
                    <a:pt x="1812464" y="482652"/>
                  </a:lnTo>
                  <a:lnTo>
                    <a:pt x="1774328" y="518039"/>
                  </a:lnTo>
                  <a:lnTo>
                    <a:pt x="1730551" y="543495"/>
                  </a:lnTo>
                  <a:lnTo>
                    <a:pt x="1682074" y="559526"/>
                  </a:lnTo>
                  <a:lnTo>
                    <a:pt x="1631933" y="567433"/>
                  </a:lnTo>
                  <a:lnTo>
                    <a:pt x="1606429" y="568421"/>
                  </a:lnTo>
                  <a:lnTo>
                    <a:pt x="1580093" y="567312"/>
                  </a:lnTo>
                  <a:lnTo>
                    <a:pt x="1528506" y="558441"/>
                  </a:lnTo>
                  <a:lnTo>
                    <a:pt x="1478775" y="540639"/>
                  </a:lnTo>
                  <a:lnTo>
                    <a:pt x="1433359" y="514122"/>
                  </a:lnTo>
                  <a:lnTo>
                    <a:pt x="1393090" y="478987"/>
                  </a:lnTo>
                  <a:lnTo>
                    <a:pt x="1360499" y="435018"/>
                  </a:lnTo>
                  <a:lnTo>
                    <a:pt x="1336525" y="382057"/>
                  </a:lnTo>
                  <a:lnTo>
                    <a:pt x="1324279" y="319960"/>
                  </a:lnTo>
                  <a:lnTo>
                    <a:pt x="1322749" y="285512"/>
                  </a:lnTo>
                  <a:close/>
                </a:path>
                <a:path w="3763645" h="1345565">
                  <a:moveTo>
                    <a:pt x="2094561" y="9160"/>
                  </a:moveTo>
                  <a:lnTo>
                    <a:pt x="2094561" y="9160"/>
                  </a:lnTo>
                  <a:lnTo>
                    <a:pt x="2094561" y="434970"/>
                  </a:lnTo>
                  <a:lnTo>
                    <a:pt x="2295123" y="434970"/>
                  </a:lnTo>
                  <a:lnTo>
                    <a:pt x="2295123" y="562057"/>
                  </a:lnTo>
                  <a:lnTo>
                    <a:pt x="2252419" y="562057"/>
                  </a:lnTo>
                  <a:lnTo>
                    <a:pt x="1952238" y="562057"/>
                  </a:lnTo>
                  <a:lnTo>
                    <a:pt x="1952238" y="9160"/>
                  </a:lnTo>
                  <a:lnTo>
                    <a:pt x="2076421" y="9160"/>
                  </a:lnTo>
                  <a:lnTo>
                    <a:pt x="2094561" y="9160"/>
                  </a:lnTo>
                  <a:close/>
                </a:path>
                <a:path w="3763645" h="1345565">
                  <a:moveTo>
                    <a:pt x="2529009" y="438055"/>
                  </a:moveTo>
                  <a:lnTo>
                    <a:pt x="2599206" y="438055"/>
                  </a:lnTo>
                  <a:lnTo>
                    <a:pt x="2599206" y="562057"/>
                  </a:lnTo>
                  <a:lnTo>
                    <a:pt x="2318804" y="562057"/>
                  </a:lnTo>
                  <a:lnTo>
                    <a:pt x="2318804" y="438055"/>
                  </a:lnTo>
                  <a:lnTo>
                    <a:pt x="2389194" y="438055"/>
                  </a:lnTo>
                  <a:lnTo>
                    <a:pt x="2389194" y="132390"/>
                  </a:lnTo>
                  <a:lnTo>
                    <a:pt x="2324396" y="132390"/>
                  </a:lnTo>
                  <a:lnTo>
                    <a:pt x="2324396" y="9160"/>
                  </a:lnTo>
                  <a:lnTo>
                    <a:pt x="2593613" y="9160"/>
                  </a:lnTo>
                  <a:lnTo>
                    <a:pt x="2593613" y="132390"/>
                  </a:lnTo>
                  <a:lnTo>
                    <a:pt x="2529009" y="132390"/>
                  </a:lnTo>
                  <a:lnTo>
                    <a:pt x="2529009" y="438055"/>
                  </a:lnTo>
                  <a:close/>
                </a:path>
                <a:path w="3763645" h="1345565">
                  <a:moveTo>
                    <a:pt x="2761819" y="392929"/>
                  </a:moveTo>
                  <a:lnTo>
                    <a:pt x="2779175" y="427063"/>
                  </a:lnTo>
                  <a:lnTo>
                    <a:pt x="2822759" y="444419"/>
                  </a:lnTo>
                  <a:lnTo>
                    <a:pt x="2848697" y="447023"/>
                  </a:lnTo>
                  <a:lnTo>
                    <a:pt x="2861594" y="446806"/>
                  </a:lnTo>
                  <a:lnTo>
                    <a:pt x="2908251" y="435741"/>
                  </a:lnTo>
                  <a:lnTo>
                    <a:pt x="2934804" y="399293"/>
                  </a:lnTo>
                  <a:lnTo>
                    <a:pt x="2933936" y="390048"/>
                  </a:lnTo>
                  <a:lnTo>
                    <a:pt x="2904913" y="360530"/>
                  </a:lnTo>
                  <a:lnTo>
                    <a:pt x="2860268" y="351032"/>
                  </a:lnTo>
                  <a:lnTo>
                    <a:pt x="2833752" y="348766"/>
                  </a:lnTo>
                  <a:lnTo>
                    <a:pt x="2804692" y="345681"/>
                  </a:lnTo>
                  <a:lnTo>
                    <a:pt x="2752141" y="334881"/>
                  </a:lnTo>
                  <a:lnTo>
                    <a:pt x="2707436" y="317440"/>
                  </a:lnTo>
                  <a:lnTo>
                    <a:pt x="2672530" y="291117"/>
                  </a:lnTo>
                  <a:lnTo>
                    <a:pt x="2647906" y="255235"/>
                  </a:lnTo>
                  <a:lnTo>
                    <a:pt x="2635081" y="207408"/>
                  </a:lnTo>
                  <a:lnTo>
                    <a:pt x="2633189" y="178867"/>
                  </a:lnTo>
                  <a:lnTo>
                    <a:pt x="2634250" y="154158"/>
                  </a:lnTo>
                  <a:lnTo>
                    <a:pt x="2645049" y="110381"/>
                  </a:lnTo>
                  <a:lnTo>
                    <a:pt x="2666998" y="73993"/>
                  </a:lnTo>
                  <a:lnTo>
                    <a:pt x="2696986" y="44777"/>
                  </a:lnTo>
                  <a:lnTo>
                    <a:pt x="2734049" y="22732"/>
                  </a:lnTo>
                  <a:lnTo>
                    <a:pt x="2775511" y="8075"/>
                  </a:lnTo>
                  <a:lnTo>
                    <a:pt x="2820433" y="891"/>
                  </a:lnTo>
                  <a:lnTo>
                    <a:pt x="2843153" y="0"/>
                  </a:lnTo>
                  <a:lnTo>
                    <a:pt x="2865849" y="891"/>
                  </a:lnTo>
                  <a:lnTo>
                    <a:pt x="2910807" y="8075"/>
                  </a:lnTo>
                  <a:lnTo>
                    <a:pt x="2952559" y="22732"/>
                  </a:lnTo>
                  <a:lnTo>
                    <a:pt x="2990067" y="44777"/>
                  </a:lnTo>
                  <a:lnTo>
                    <a:pt x="3020441" y="73993"/>
                  </a:lnTo>
                  <a:lnTo>
                    <a:pt x="3042763" y="110381"/>
                  </a:lnTo>
                  <a:lnTo>
                    <a:pt x="3053852" y="154158"/>
                  </a:lnTo>
                  <a:lnTo>
                    <a:pt x="3054949" y="178867"/>
                  </a:lnTo>
                  <a:lnTo>
                    <a:pt x="3036845" y="178867"/>
                  </a:lnTo>
                  <a:lnTo>
                    <a:pt x="3019561" y="178867"/>
                  </a:lnTo>
                  <a:lnTo>
                    <a:pt x="2920726" y="178867"/>
                  </a:lnTo>
                  <a:lnTo>
                    <a:pt x="2919786" y="168465"/>
                  </a:lnTo>
                  <a:lnTo>
                    <a:pt x="2888762" y="133836"/>
                  </a:lnTo>
                  <a:lnTo>
                    <a:pt x="2845660" y="125930"/>
                  </a:lnTo>
                  <a:lnTo>
                    <a:pt x="2834415" y="126677"/>
                  </a:lnTo>
                  <a:lnTo>
                    <a:pt x="2793097" y="139815"/>
                  </a:lnTo>
                  <a:lnTo>
                    <a:pt x="2767412" y="177324"/>
                  </a:lnTo>
                  <a:lnTo>
                    <a:pt x="2767472" y="187075"/>
                  </a:lnTo>
                  <a:lnTo>
                    <a:pt x="2791711" y="219268"/>
                  </a:lnTo>
                  <a:lnTo>
                    <a:pt x="2831630" y="229972"/>
                  </a:lnTo>
                  <a:lnTo>
                    <a:pt x="2875540" y="236022"/>
                  </a:lnTo>
                  <a:lnTo>
                    <a:pt x="2895608" y="238939"/>
                  </a:lnTo>
                  <a:lnTo>
                    <a:pt x="2934804" y="245785"/>
                  </a:lnTo>
                  <a:lnTo>
                    <a:pt x="2988718" y="261767"/>
                  </a:lnTo>
                  <a:lnTo>
                    <a:pt x="3032771" y="289273"/>
                  </a:lnTo>
                  <a:lnTo>
                    <a:pt x="3062109" y="333676"/>
                  </a:lnTo>
                  <a:lnTo>
                    <a:pt x="3071172" y="375331"/>
                  </a:lnTo>
                  <a:lnTo>
                    <a:pt x="3072305" y="400064"/>
                  </a:lnTo>
                  <a:lnTo>
                    <a:pt x="3070775" y="424062"/>
                  </a:lnTo>
                  <a:lnTo>
                    <a:pt x="3058529" y="466778"/>
                  </a:lnTo>
                  <a:lnTo>
                    <a:pt x="3034604" y="502382"/>
                  </a:lnTo>
                  <a:lnTo>
                    <a:pt x="3002398" y="531020"/>
                  </a:lnTo>
                  <a:lnTo>
                    <a:pt x="2963008" y="552668"/>
                  </a:lnTo>
                  <a:lnTo>
                    <a:pt x="2919039" y="567035"/>
                  </a:lnTo>
                  <a:lnTo>
                    <a:pt x="2871381" y="574158"/>
                  </a:lnTo>
                  <a:lnTo>
                    <a:pt x="2847348" y="574978"/>
                  </a:lnTo>
                  <a:lnTo>
                    <a:pt x="2823362" y="573965"/>
                  </a:lnTo>
                  <a:lnTo>
                    <a:pt x="2776029" y="566456"/>
                  </a:lnTo>
                  <a:lnTo>
                    <a:pt x="2732349" y="551703"/>
                  </a:lnTo>
                  <a:lnTo>
                    <a:pt x="2693346" y="529598"/>
                  </a:lnTo>
                  <a:lnTo>
                    <a:pt x="2661622" y="499996"/>
                  </a:lnTo>
                  <a:lnTo>
                    <a:pt x="2638119" y="462860"/>
                  </a:lnTo>
                  <a:lnTo>
                    <a:pt x="2626451" y="418120"/>
                  </a:lnTo>
                  <a:lnTo>
                    <a:pt x="2625282" y="392929"/>
                  </a:lnTo>
                  <a:lnTo>
                    <a:pt x="2642831" y="392929"/>
                  </a:lnTo>
                  <a:lnTo>
                    <a:pt x="2659995" y="392929"/>
                  </a:lnTo>
                  <a:lnTo>
                    <a:pt x="2743932" y="392929"/>
                  </a:lnTo>
                  <a:lnTo>
                    <a:pt x="2761819" y="392929"/>
                  </a:lnTo>
                  <a:close/>
                </a:path>
                <a:path w="3763645" h="1345565">
                  <a:moveTo>
                    <a:pt x="3608731" y="9160"/>
                  </a:moveTo>
                  <a:lnTo>
                    <a:pt x="3608731" y="562057"/>
                  </a:lnTo>
                  <a:lnTo>
                    <a:pt x="3590531" y="562057"/>
                  </a:lnTo>
                  <a:lnTo>
                    <a:pt x="3572380" y="562057"/>
                  </a:lnTo>
                  <a:lnTo>
                    <a:pt x="3464095" y="562057"/>
                  </a:lnTo>
                  <a:lnTo>
                    <a:pt x="3464095" y="340088"/>
                  </a:lnTo>
                  <a:lnTo>
                    <a:pt x="3293424" y="340088"/>
                  </a:lnTo>
                  <a:lnTo>
                    <a:pt x="3293424" y="562057"/>
                  </a:lnTo>
                  <a:lnTo>
                    <a:pt x="3275284" y="562057"/>
                  </a:lnTo>
                  <a:lnTo>
                    <a:pt x="3148980" y="562057"/>
                  </a:lnTo>
                  <a:lnTo>
                    <a:pt x="3148980" y="9160"/>
                  </a:lnTo>
                  <a:lnTo>
                    <a:pt x="3293424" y="9160"/>
                  </a:lnTo>
                  <a:lnTo>
                    <a:pt x="3293424" y="209722"/>
                  </a:lnTo>
                  <a:lnTo>
                    <a:pt x="3464095" y="209722"/>
                  </a:lnTo>
                  <a:lnTo>
                    <a:pt x="3464095" y="9160"/>
                  </a:lnTo>
                  <a:lnTo>
                    <a:pt x="3482199" y="9160"/>
                  </a:lnTo>
                  <a:lnTo>
                    <a:pt x="3590531" y="9160"/>
                  </a:lnTo>
                  <a:lnTo>
                    <a:pt x="3608731" y="9160"/>
                  </a:lnTo>
                  <a:close/>
                </a:path>
                <a:path w="3763645" h="1345565">
                  <a:moveTo>
                    <a:pt x="0" y="1060472"/>
                  </a:moveTo>
                  <a:lnTo>
                    <a:pt x="5999" y="995432"/>
                  </a:lnTo>
                  <a:lnTo>
                    <a:pt x="23997" y="938962"/>
                  </a:lnTo>
                  <a:lnTo>
                    <a:pt x="52184" y="890920"/>
                  </a:lnTo>
                  <a:lnTo>
                    <a:pt x="88370" y="851544"/>
                  </a:lnTo>
                  <a:lnTo>
                    <a:pt x="130889" y="820738"/>
                  </a:lnTo>
                  <a:lnTo>
                    <a:pt x="178074" y="798789"/>
                  </a:lnTo>
                  <a:lnTo>
                    <a:pt x="228401" y="785647"/>
                  </a:lnTo>
                  <a:lnTo>
                    <a:pt x="279966" y="781267"/>
                  </a:lnTo>
                  <a:lnTo>
                    <a:pt x="301011" y="782029"/>
                  </a:lnTo>
                  <a:lnTo>
                    <a:pt x="343101" y="788123"/>
                  </a:lnTo>
                  <a:lnTo>
                    <a:pt x="384906" y="800265"/>
                  </a:lnTo>
                  <a:lnTo>
                    <a:pt x="424139" y="818739"/>
                  </a:lnTo>
                  <a:lnTo>
                    <a:pt x="460004" y="843783"/>
                  </a:lnTo>
                  <a:lnTo>
                    <a:pt x="490572" y="875970"/>
                  </a:lnTo>
                  <a:lnTo>
                    <a:pt x="515236" y="915441"/>
                  </a:lnTo>
                  <a:lnTo>
                    <a:pt x="531710" y="962483"/>
                  </a:lnTo>
                  <a:lnTo>
                    <a:pt x="536697" y="988861"/>
                  </a:lnTo>
                  <a:lnTo>
                    <a:pt x="518902" y="988861"/>
                  </a:lnTo>
                  <a:lnTo>
                    <a:pt x="501511" y="988861"/>
                  </a:lnTo>
                  <a:lnTo>
                    <a:pt x="399380" y="988861"/>
                  </a:lnTo>
                  <a:lnTo>
                    <a:pt x="390977" y="969483"/>
                  </a:lnTo>
                  <a:lnTo>
                    <a:pt x="354053" y="927916"/>
                  </a:lnTo>
                  <a:lnTo>
                    <a:pt x="300952" y="909704"/>
                  </a:lnTo>
                  <a:lnTo>
                    <a:pt x="279966" y="908490"/>
                  </a:lnTo>
                  <a:lnTo>
                    <a:pt x="250648" y="911120"/>
                  </a:lnTo>
                  <a:lnTo>
                    <a:pt x="201226" y="932165"/>
                  </a:lnTo>
                  <a:lnTo>
                    <a:pt x="164956" y="973232"/>
                  </a:lnTo>
                  <a:lnTo>
                    <a:pt x="146482" y="1028178"/>
                  </a:lnTo>
                  <a:lnTo>
                    <a:pt x="144173" y="1060472"/>
                  </a:lnTo>
                  <a:lnTo>
                    <a:pt x="145220" y="1080041"/>
                  </a:lnTo>
                  <a:lnTo>
                    <a:pt x="160933" y="1134748"/>
                  </a:lnTo>
                  <a:lnTo>
                    <a:pt x="193786" y="1178779"/>
                  </a:lnTo>
                  <a:lnTo>
                    <a:pt x="241352" y="1206073"/>
                  </a:lnTo>
                  <a:lnTo>
                    <a:pt x="279966" y="1211882"/>
                  </a:lnTo>
                  <a:lnTo>
                    <a:pt x="301452" y="1210501"/>
                  </a:lnTo>
                  <a:lnTo>
                    <a:pt x="340209" y="1199455"/>
                  </a:lnTo>
                  <a:lnTo>
                    <a:pt x="372741" y="1177303"/>
                  </a:lnTo>
                  <a:lnTo>
                    <a:pt x="394833" y="1144259"/>
                  </a:lnTo>
                  <a:lnTo>
                    <a:pt x="401666" y="1123702"/>
                  </a:lnTo>
                  <a:lnTo>
                    <a:pt x="419069" y="1123702"/>
                  </a:lnTo>
                  <a:lnTo>
                    <a:pt x="538983" y="1123702"/>
                  </a:lnTo>
                  <a:lnTo>
                    <a:pt x="534031" y="1151508"/>
                  </a:lnTo>
                  <a:lnTo>
                    <a:pt x="517842" y="1200836"/>
                  </a:lnTo>
                  <a:lnTo>
                    <a:pt x="493584" y="1241890"/>
                  </a:lnTo>
                  <a:lnTo>
                    <a:pt x="463111" y="1275315"/>
                  </a:lnTo>
                  <a:lnTo>
                    <a:pt x="427139" y="1301217"/>
                  </a:lnTo>
                  <a:lnTo>
                    <a:pt x="387525" y="1320167"/>
                  </a:lnTo>
                  <a:lnTo>
                    <a:pt x="344958" y="1332356"/>
                  </a:lnTo>
                  <a:lnTo>
                    <a:pt x="301725" y="1338355"/>
                  </a:lnTo>
                  <a:lnTo>
                    <a:pt x="279966" y="1339105"/>
                  </a:lnTo>
                  <a:lnTo>
                    <a:pt x="254029" y="1338034"/>
                  </a:lnTo>
                  <a:lnTo>
                    <a:pt x="203082" y="1329463"/>
                  </a:lnTo>
                  <a:lnTo>
                    <a:pt x="153898" y="1312192"/>
                  </a:lnTo>
                  <a:lnTo>
                    <a:pt x="109046" y="1286004"/>
                  </a:lnTo>
                  <a:lnTo>
                    <a:pt x="69277" y="1250997"/>
                  </a:lnTo>
                  <a:lnTo>
                    <a:pt x="37090" y="1207383"/>
                  </a:lnTo>
                  <a:lnTo>
                    <a:pt x="13498" y="1155103"/>
                  </a:lnTo>
                  <a:lnTo>
                    <a:pt x="1499" y="1094158"/>
                  </a:lnTo>
                  <a:lnTo>
                    <a:pt x="0" y="1060472"/>
                  </a:lnTo>
                  <a:close/>
                </a:path>
                <a:path w="3763645" h="1345565">
                  <a:moveTo>
                    <a:pt x="1144953" y="1061233"/>
                  </a:moveTo>
                  <a:lnTo>
                    <a:pt x="1139001" y="1127797"/>
                  </a:lnTo>
                  <a:lnTo>
                    <a:pt x="1121146" y="1185409"/>
                  </a:lnTo>
                  <a:lnTo>
                    <a:pt x="1093340" y="1234022"/>
                  </a:lnTo>
                  <a:lnTo>
                    <a:pt x="1057535" y="1273970"/>
                  </a:lnTo>
                  <a:lnTo>
                    <a:pt x="1015301" y="1305014"/>
                  </a:lnTo>
                  <a:lnTo>
                    <a:pt x="967831" y="1327297"/>
                  </a:lnTo>
                  <a:lnTo>
                    <a:pt x="917123" y="1340724"/>
                  </a:lnTo>
                  <a:lnTo>
                    <a:pt x="864796" y="1345200"/>
                  </a:lnTo>
                  <a:lnTo>
                    <a:pt x="838513" y="1344081"/>
                  </a:lnTo>
                  <a:lnTo>
                    <a:pt x="787091" y="1335129"/>
                  </a:lnTo>
                  <a:lnTo>
                    <a:pt x="737632" y="1317251"/>
                  </a:lnTo>
                  <a:lnTo>
                    <a:pt x="692780" y="1290587"/>
                  </a:lnTo>
                  <a:lnTo>
                    <a:pt x="653345" y="1255079"/>
                  </a:lnTo>
                  <a:lnTo>
                    <a:pt x="621539" y="1210799"/>
                  </a:lnTo>
                  <a:lnTo>
                    <a:pt x="598220" y="1157722"/>
                  </a:lnTo>
                  <a:lnTo>
                    <a:pt x="586317" y="1095634"/>
                  </a:lnTo>
                  <a:lnTo>
                    <a:pt x="584829" y="1061233"/>
                  </a:lnTo>
                  <a:lnTo>
                    <a:pt x="586317" y="1026928"/>
                  </a:lnTo>
                  <a:lnTo>
                    <a:pt x="598220" y="965031"/>
                  </a:lnTo>
                  <a:lnTo>
                    <a:pt x="621539" y="911977"/>
                  </a:lnTo>
                  <a:lnTo>
                    <a:pt x="653345" y="867697"/>
                  </a:lnTo>
                  <a:lnTo>
                    <a:pt x="692780" y="832201"/>
                  </a:lnTo>
                  <a:lnTo>
                    <a:pt x="737632" y="805633"/>
                  </a:lnTo>
                  <a:lnTo>
                    <a:pt x="787091" y="788076"/>
                  </a:lnTo>
                  <a:lnTo>
                    <a:pt x="838513" y="779315"/>
                  </a:lnTo>
                  <a:lnTo>
                    <a:pt x="864796" y="778220"/>
                  </a:lnTo>
                  <a:lnTo>
                    <a:pt x="891162" y="779315"/>
                  </a:lnTo>
                  <a:lnTo>
                    <a:pt x="942679" y="788076"/>
                  </a:lnTo>
                  <a:lnTo>
                    <a:pt x="992221" y="805633"/>
                  </a:lnTo>
                  <a:lnTo>
                    <a:pt x="1037073" y="832201"/>
                  </a:lnTo>
                  <a:lnTo>
                    <a:pt x="1076437" y="867697"/>
                  </a:lnTo>
                  <a:lnTo>
                    <a:pt x="1108243" y="911977"/>
                  </a:lnTo>
                  <a:lnTo>
                    <a:pt x="1131561" y="965031"/>
                  </a:lnTo>
                  <a:lnTo>
                    <a:pt x="1143465" y="1026928"/>
                  </a:lnTo>
                  <a:lnTo>
                    <a:pt x="1144953" y="1061233"/>
                  </a:lnTo>
                  <a:close/>
                </a:path>
                <a:path w="3763645" h="1345565">
                  <a:moveTo>
                    <a:pt x="728431" y="1061233"/>
                  </a:moveTo>
                  <a:lnTo>
                    <a:pt x="733383" y="1106514"/>
                  </a:lnTo>
                  <a:lnTo>
                    <a:pt x="748238" y="1143700"/>
                  </a:lnTo>
                  <a:lnTo>
                    <a:pt x="784555" y="1183981"/>
                  </a:lnTo>
                  <a:lnTo>
                    <a:pt x="831561" y="1205502"/>
                  </a:lnTo>
                  <a:lnTo>
                    <a:pt x="865367" y="1209597"/>
                  </a:lnTo>
                  <a:lnTo>
                    <a:pt x="882484" y="1208573"/>
                  </a:lnTo>
                  <a:lnTo>
                    <a:pt x="931264" y="1193218"/>
                  </a:lnTo>
                  <a:lnTo>
                    <a:pt x="971688" y="1159222"/>
                  </a:lnTo>
                  <a:lnTo>
                    <a:pt x="991054" y="1126119"/>
                  </a:lnTo>
                  <a:lnTo>
                    <a:pt x="1001053" y="1084885"/>
                  </a:lnTo>
                  <a:lnTo>
                    <a:pt x="1002303" y="1061233"/>
                  </a:lnTo>
                  <a:lnTo>
                    <a:pt x="1001053" y="1037689"/>
                  </a:lnTo>
                  <a:lnTo>
                    <a:pt x="991054" y="996741"/>
                  </a:lnTo>
                  <a:lnTo>
                    <a:pt x="959641" y="950675"/>
                  </a:lnTo>
                  <a:lnTo>
                    <a:pt x="915432" y="923036"/>
                  </a:lnTo>
                  <a:lnTo>
                    <a:pt x="865367" y="913822"/>
                  </a:lnTo>
                  <a:lnTo>
                    <a:pt x="848250" y="914846"/>
                  </a:lnTo>
                  <a:lnTo>
                    <a:pt x="799470" y="930201"/>
                  </a:lnTo>
                  <a:lnTo>
                    <a:pt x="758939" y="963983"/>
                  </a:lnTo>
                  <a:lnTo>
                    <a:pt x="733383" y="1016191"/>
                  </a:lnTo>
                  <a:lnTo>
                    <a:pt x="728431" y="1061233"/>
                  </a:lnTo>
                  <a:close/>
                </a:path>
                <a:path w="3763645" h="1345565">
                  <a:moveTo>
                    <a:pt x="1642610" y="1334344"/>
                  </a:moveTo>
                  <a:lnTo>
                    <a:pt x="1367214" y="1065233"/>
                  </a:lnTo>
                  <a:lnTo>
                    <a:pt x="1367214" y="1333582"/>
                  </a:lnTo>
                  <a:lnTo>
                    <a:pt x="1349276" y="1333582"/>
                  </a:lnTo>
                  <a:lnTo>
                    <a:pt x="1223041" y="1333582"/>
                  </a:lnTo>
                  <a:lnTo>
                    <a:pt x="1223041" y="785266"/>
                  </a:lnTo>
                  <a:lnTo>
                    <a:pt x="1273702" y="785266"/>
                  </a:lnTo>
                  <a:lnTo>
                    <a:pt x="1549859" y="1055139"/>
                  </a:lnTo>
                  <a:lnTo>
                    <a:pt x="1549859" y="787552"/>
                  </a:lnTo>
                  <a:lnTo>
                    <a:pt x="1692509" y="787552"/>
                  </a:lnTo>
                  <a:lnTo>
                    <a:pt x="1692509" y="1334344"/>
                  </a:lnTo>
                  <a:lnTo>
                    <a:pt x="1642610" y="1334344"/>
                  </a:lnTo>
                  <a:close/>
                </a:path>
                <a:path w="3763645" h="1345565">
                  <a:moveTo>
                    <a:pt x="2223712" y="1334344"/>
                  </a:moveTo>
                  <a:lnTo>
                    <a:pt x="1948316" y="1065233"/>
                  </a:lnTo>
                  <a:lnTo>
                    <a:pt x="1948316" y="1333582"/>
                  </a:lnTo>
                  <a:lnTo>
                    <a:pt x="1930378" y="1333582"/>
                  </a:lnTo>
                  <a:lnTo>
                    <a:pt x="1804143" y="1333582"/>
                  </a:lnTo>
                  <a:lnTo>
                    <a:pt x="1804143" y="785266"/>
                  </a:lnTo>
                  <a:lnTo>
                    <a:pt x="1854803" y="785266"/>
                  </a:lnTo>
                  <a:lnTo>
                    <a:pt x="2130961" y="1055139"/>
                  </a:lnTo>
                  <a:lnTo>
                    <a:pt x="2130961" y="787552"/>
                  </a:lnTo>
                  <a:lnTo>
                    <a:pt x="2273611" y="787552"/>
                  </a:lnTo>
                  <a:lnTo>
                    <a:pt x="2273611" y="1334344"/>
                  </a:lnTo>
                  <a:lnTo>
                    <a:pt x="2223712" y="1334344"/>
                  </a:lnTo>
                  <a:close/>
                </a:path>
                <a:path w="3763645" h="1345565">
                  <a:moveTo>
                    <a:pt x="2725966" y="787552"/>
                  </a:moveTo>
                  <a:lnTo>
                    <a:pt x="2725966" y="787552"/>
                  </a:lnTo>
                  <a:lnTo>
                    <a:pt x="2725966" y="912299"/>
                  </a:lnTo>
                  <a:lnTo>
                    <a:pt x="2706397" y="912299"/>
                  </a:lnTo>
                  <a:lnTo>
                    <a:pt x="2524085" y="912299"/>
                  </a:lnTo>
                  <a:lnTo>
                    <a:pt x="2524085" y="989623"/>
                  </a:lnTo>
                  <a:lnTo>
                    <a:pt x="2709587" y="989623"/>
                  </a:lnTo>
                  <a:lnTo>
                    <a:pt x="2709587" y="1005216"/>
                  </a:lnTo>
                  <a:lnTo>
                    <a:pt x="2709587" y="1020762"/>
                  </a:lnTo>
                  <a:lnTo>
                    <a:pt x="2709587" y="1113608"/>
                  </a:lnTo>
                  <a:lnTo>
                    <a:pt x="2524085" y="1113608"/>
                  </a:lnTo>
                  <a:lnTo>
                    <a:pt x="2524085" y="1209597"/>
                  </a:lnTo>
                  <a:lnTo>
                    <a:pt x="2543797" y="1209597"/>
                  </a:lnTo>
                  <a:lnTo>
                    <a:pt x="2733013" y="1209597"/>
                  </a:lnTo>
                  <a:lnTo>
                    <a:pt x="2733013" y="1224797"/>
                  </a:lnTo>
                  <a:lnTo>
                    <a:pt x="2733013" y="1333582"/>
                  </a:lnTo>
                  <a:lnTo>
                    <a:pt x="2701552" y="1333582"/>
                  </a:lnTo>
                  <a:lnTo>
                    <a:pt x="2385245" y="1333582"/>
                  </a:lnTo>
                  <a:lnTo>
                    <a:pt x="2385245" y="1278693"/>
                  </a:lnTo>
                  <a:lnTo>
                    <a:pt x="2385245" y="787552"/>
                  </a:lnTo>
                  <a:lnTo>
                    <a:pt x="2416158" y="787552"/>
                  </a:lnTo>
                  <a:lnTo>
                    <a:pt x="2694708" y="787552"/>
                  </a:lnTo>
                  <a:lnTo>
                    <a:pt x="2725966" y="787552"/>
                  </a:lnTo>
                  <a:close/>
                </a:path>
                <a:path w="3763645" h="1345565">
                  <a:moveTo>
                    <a:pt x="2793187" y="1060472"/>
                  </a:moveTo>
                  <a:lnTo>
                    <a:pt x="2799186" y="995432"/>
                  </a:lnTo>
                  <a:lnTo>
                    <a:pt x="2817184" y="938962"/>
                  </a:lnTo>
                  <a:lnTo>
                    <a:pt x="2845371" y="890920"/>
                  </a:lnTo>
                  <a:lnTo>
                    <a:pt x="2881557" y="851544"/>
                  </a:lnTo>
                  <a:lnTo>
                    <a:pt x="2924076" y="820738"/>
                  </a:lnTo>
                  <a:lnTo>
                    <a:pt x="2971261" y="798789"/>
                  </a:lnTo>
                  <a:lnTo>
                    <a:pt x="3021588" y="785647"/>
                  </a:lnTo>
                  <a:lnTo>
                    <a:pt x="3073154" y="781267"/>
                  </a:lnTo>
                  <a:lnTo>
                    <a:pt x="3094199" y="782029"/>
                  </a:lnTo>
                  <a:lnTo>
                    <a:pt x="3136289" y="788123"/>
                  </a:lnTo>
                  <a:lnTo>
                    <a:pt x="3178093" y="800265"/>
                  </a:lnTo>
                  <a:lnTo>
                    <a:pt x="3217327" y="818739"/>
                  </a:lnTo>
                  <a:lnTo>
                    <a:pt x="3253191" y="843783"/>
                  </a:lnTo>
                  <a:lnTo>
                    <a:pt x="3283759" y="875970"/>
                  </a:lnTo>
                  <a:lnTo>
                    <a:pt x="3308423" y="915441"/>
                  </a:lnTo>
                  <a:lnTo>
                    <a:pt x="3324897" y="962483"/>
                  </a:lnTo>
                  <a:lnTo>
                    <a:pt x="3329885" y="988861"/>
                  </a:lnTo>
                  <a:lnTo>
                    <a:pt x="3312089" y="988861"/>
                  </a:lnTo>
                  <a:lnTo>
                    <a:pt x="3294698" y="988861"/>
                  </a:lnTo>
                  <a:lnTo>
                    <a:pt x="3192568" y="988861"/>
                  </a:lnTo>
                  <a:lnTo>
                    <a:pt x="3184164" y="969483"/>
                  </a:lnTo>
                  <a:lnTo>
                    <a:pt x="3147240" y="927916"/>
                  </a:lnTo>
                  <a:lnTo>
                    <a:pt x="3094139" y="909704"/>
                  </a:lnTo>
                  <a:lnTo>
                    <a:pt x="3073154" y="908490"/>
                  </a:lnTo>
                  <a:lnTo>
                    <a:pt x="3043836" y="911120"/>
                  </a:lnTo>
                  <a:lnTo>
                    <a:pt x="2994413" y="932165"/>
                  </a:lnTo>
                  <a:lnTo>
                    <a:pt x="2958143" y="973232"/>
                  </a:lnTo>
                  <a:lnTo>
                    <a:pt x="2939669" y="1028178"/>
                  </a:lnTo>
                  <a:lnTo>
                    <a:pt x="2937360" y="1060472"/>
                  </a:lnTo>
                  <a:lnTo>
                    <a:pt x="2938408" y="1080041"/>
                  </a:lnTo>
                  <a:lnTo>
                    <a:pt x="2954120" y="1134748"/>
                  </a:lnTo>
                  <a:lnTo>
                    <a:pt x="2986973" y="1178779"/>
                  </a:lnTo>
                  <a:lnTo>
                    <a:pt x="3034539" y="1206073"/>
                  </a:lnTo>
                  <a:lnTo>
                    <a:pt x="3073154" y="1211882"/>
                  </a:lnTo>
                  <a:lnTo>
                    <a:pt x="3094639" y="1210501"/>
                  </a:lnTo>
                  <a:lnTo>
                    <a:pt x="3133396" y="1199455"/>
                  </a:lnTo>
                  <a:lnTo>
                    <a:pt x="3165928" y="1177303"/>
                  </a:lnTo>
                  <a:lnTo>
                    <a:pt x="3188021" y="1144259"/>
                  </a:lnTo>
                  <a:lnTo>
                    <a:pt x="3194853" y="1123702"/>
                  </a:lnTo>
                  <a:lnTo>
                    <a:pt x="3212256" y="1123702"/>
                  </a:lnTo>
                  <a:lnTo>
                    <a:pt x="3332170" y="1123702"/>
                  </a:lnTo>
                  <a:lnTo>
                    <a:pt x="3327219" y="1151508"/>
                  </a:lnTo>
                  <a:lnTo>
                    <a:pt x="3311030" y="1200836"/>
                  </a:lnTo>
                  <a:lnTo>
                    <a:pt x="3286771" y="1241890"/>
                  </a:lnTo>
                  <a:lnTo>
                    <a:pt x="3256299" y="1275315"/>
                  </a:lnTo>
                  <a:lnTo>
                    <a:pt x="3220327" y="1301217"/>
                  </a:lnTo>
                  <a:lnTo>
                    <a:pt x="3180712" y="1320167"/>
                  </a:lnTo>
                  <a:lnTo>
                    <a:pt x="3138146" y="1332356"/>
                  </a:lnTo>
                  <a:lnTo>
                    <a:pt x="3094913" y="1338355"/>
                  </a:lnTo>
                  <a:lnTo>
                    <a:pt x="3073154" y="1339105"/>
                  </a:lnTo>
                  <a:lnTo>
                    <a:pt x="3047216" y="1338034"/>
                  </a:lnTo>
                  <a:lnTo>
                    <a:pt x="2996270" y="1329463"/>
                  </a:lnTo>
                  <a:lnTo>
                    <a:pt x="2947085" y="1312192"/>
                  </a:lnTo>
                  <a:lnTo>
                    <a:pt x="2902233" y="1286004"/>
                  </a:lnTo>
                  <a:lnTo>
                    <a:pt x="2862464" y="1250997"/>
                  </a:lnTo>
                  <a:lnTo>
                    <a:pt x="2830278" y="1207383"/>
                  </a:lnTo>
                  <a:lnTo>
                    <a:pt x="2806685" y="1155103"/>
                  </a:lnTo>
                  <a:lnTo>
                    <a:pt x="2794687" y="1094158"/>
                  </a:lnTo>
                  <a:lnTo>
                    <a:pt x="2793187" y="1060472"/>
                  </a:lnTo>
                  <a:close/>
                </a:path>
                <a:path w="3763645" h="1345565">
                  <a:moveTo>
                    <a:pt x="3491907" y="912299"/>
                  </a:moveTo>
                  <a:lnTo>
                    <a:pt x="3357828" y="912299"/>
                  </a:lnTo>
                  <a:lnTo>
                    <a:pt x="3357828" y="896384"/>
                  </a:lnTo>
                  <a:lnTo>
                    <a:pt x="3357828" y="880636"/>
                  </a:lnTo>
                  <a:lnTo>
                    <a:pt x="3357828" y="787552"/>
                  </a:lnTo>
                  <a:lnTo>
                    <a:pt x="3763494" y="787552"/>
                  </a:lnTo>
                  <a:lnTo>
                    <a:pt x="3763494" y="912299"/>
                  </a:lnTo>
                  <a:lnTo>
                    <a:pt x="3629986" y="912299"/>
                  </a:lnTo>
                  <a:lnTo>
                    <a:pt x="3629986" y="1333582"/>
                  </a:lnTo>
                  <a:lnTo>
                    <a:pt x="3612822" y="1333582"/>
                  </a:lnTo>
                  <a:lnTo>
                    <a:pt x="3595609" y="1333582"/>
                  </a:lnTo>
                  <a:lnTo>
                    <a:pt x="3491907" y="1333582"/>
                  </a:lnTo>
                  <a:lnTo>
                    <a:pt x="3491907" y="912299"/>
                  </a:lnTo>
                  <a:close/>
                </a:path>
              </a:pathLst>
            </a:custGeom>
            <a:ln w="59244">
              <a:solidFill>
                <a:srgbClr val="174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43803" y="-50884"/>
            <a:ext cx="3453765" cy="9734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200" spc="484" dirty="0">
                <a:solidFill>
                  <a:srgbClr val="62984B"/>
                </a:solidFill>
              </a:rPr>
              <a:t>ENGLISH</a:t>
            </a:r>
            <a:endParaRPr sz="6200"/>
          </a:p>
        </p:txBody>
      </p:sp>
      <p:sp>
        <p:nvSpPr>
          <p:cNvPr id="13" name="object 13"/>
          <p:cNvSpPr txBox="1"/>
          <p:nvPr/>
        </p:nvSpPr>
        <p:spPr>
          <a:xfrm>
            <a:off x="755225" y="730451"/>
            <a:ext cx="3843020" cy="9620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150" spc="515" dirty="0">
                <a:solidFill>
                  <a:srgbClr val="62984B"/>
                </a:solidFill>
                <a:latin typeface="Trebuchet MS"/>
                <a:cs typeface="Trebuchet MS"/>
              </a:rPr>
              <a:t>CONNECT</a:t>
            </a:r>
            <a:endParaRPr sz="6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37228" y="563352"/>
            <a:ext cx="1952624" cy="8096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14263" y="75101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263" y="8005432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8556" y="8586457"/>
            <a:ext cx="44450" cy="9525"/>
          </a:xfrm>
          <a:custGeom>
            <a:avLst/>
            <a:gdLst/>
            <a:ahLst/>
            <a:cxnLst/>
            <a:rect l="l" t="t" r="r" b="b"/>
            <a:pathLst>
              <a:path w="44450" h="9525">
                <a:moveTo>
                  <a:pt x="44265" y="9524"/>
                </a:moveTo>
                <a:lnTo>
                  <a:pt x="0" y="9524"/>
                </a:lnTo>
                <a:lnTo>
                  <a:pt x="0" y="0"/>
                </a:lnTo>
                <a:lnTo>
                  <a:pt x="44265" y="0"/>
                </a:lnTo>
                <a:lnTo>
                  <a:pt x="44265" y="9524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08781" y="8683745"/>
            <a:ext cx="199647" cy="19950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13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45" dirty="0"/>
              <a:t>UPDATES</a:t>
            </a:r>
            <a:r>
              <a:rPr sz="2400" spc="-220" dirty="0"/>
              <a:t> </a:t>
            </a:r>
            <a:r>
              <a:rPr sz="2400" spc="200" dirty="0"/>
              <a:t>FROM</a:t>
            </a:r>
            <a:r>
              <a:rPr sz="2400" spc="-215" dirty="0"/>
              <a:t> </a:t>
            </a:r>
            <a:r>
              <a:rPr sz="2400" spc="210" dirty="0"/>
              <a:t>RAMA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Internal</a:t>
            </a:r>
            <a:r>
              <a:rPr spc="-40" dirty="0"/>
              <a:t> </a:t>
            </a:r>
            <a:r>
              <a:rPr dirty="0"/>
              <a:t>Writing</a:t>
            </a:r>
            <a:r>
              <a:rPr spc="-40" dirty="0"/>
              <a:t> </a:t>
            </a:r>
            <a:r>
              <a:rPr spc="130" dirty="0"/>
              <a:t>Assessment</a:t>
            </a:r>
            <a:r>
              <a:rPr spc="-40" dirty="0"/>
              <a:t> </a:t>
            </a:r>
            <a:r>
              <a:rPr spc="114" dirty="0"/>
              <a:t>Task</a:t>
            </a:r>
            <a:r>
              <a:rPr spc="-40" dirty="0"/>
              <a:t> </a:t>
            </a:r>
            <a:r>
              <a:rPr dirty="0"/>
              <a:t>for</a:t>
            </a:r>
            <a:r>
              <a:rPr spc="-35" dirty="0"/>
              <a:t> </a:t>
            </a:r>
            <a:r>
              <a:rPr spc="55" dirty="0"/>
              <a:t>9th</a:t>
            </a:r>
            <a:r>
              <a:rPr spc="-40" dirty="0"/>
              <a:t> </a:t>
            </a:r>
            <a:r>
              <a:rPr spc="90" dirty="0"/>
              <a:t>grade</a:t>
            </a:r>
          </a:p>
          <a:p>
            <a:pPr marL="33020" marR="533400">
              <a:lnSpc>
                <a:spcPct val="116100"/>
              </a:lnSpc>
              <a:spcBef>
                <a:spcPts val="2014"/>
              </a:spcBef>
            </a:pPr>
            <a:r>
              <a:rPr sz="1400" spc="70" dirty="0"/>
              <a:t>As</a:t>
            </a:r>
            <a:r>
              <a:rPr sz="1400" spc="45" dirty="0"/>
              <a:t> </a:t>
            </a:r>
            <a:r>
              <a:rPr sz="1400" dirty="0"/>
              <a:t>outlined</a:t>
            </a:r>
            <a:r>
              <a:rPr sz="1400" spc="45" dirty="0"/>
              <a:t> </a:t>
            </a:r>
            <a:r>
              <a:rPr sz="1400" dirty="0"/>
              <a:t>in</a:t>
            </a:r>
            <a:r>
              <a:rPr sz="1400" spc="50" dirty="0"/>
              <a:t> </a:t>
            </a:r>
            <a:r>
              <a:rPr sz="1400" dirty="0"/>
              <a:t>the</a:t>
            </a:r>
            <a:r>
              <a:rPr sz="1400" spc="45" dirty="0"/>
              <a:t> </a:t>
            </a:r>
            <a:r>
              <a:rPr sz="1400" spc="55" dirty="0"/>
              <a:t>Table</a:t>
            </a:r>
            <a:r>
              <a:rPr sz="1400" spc="50" dirty="0"/>
              <a:t> </a:t>
            </a:r>
            <a:r>
              <a:rPr sz="1400" spc="75" dirty="0"/>
              <a:t>of</a:t>
            </a:r>
            <a:r>
              <a:rPr sz="1400" spc="45" dirty="0"/>
              <a:t> </a:t>
            </a:r>
            <a:r>
              <a:rPr sz="1400" spc="80" dirty="0"/>
              <a:t>Specifications</a:t>
            </a:r>
            <a:r>
              <a:rPr sz="1400" spc="50" dirty="0"/>
              <a:t> </a:t>
            </a:r>
            <a:r>
              <a:rPr sz="1400" dirty="0"/>
              <a:t>for</a:t>
            </a:r>
            <a:r>
              <a:rPr sz="1400" spc="45" dirty="0"/>
              <a:t> </a:t>
            </a:r>
            <a:r>
              <a:rPr sz="1400" dirty="0"/>
              <a:t>the</a:t>
            </a:r>
            <a:r>
              <a:rPr sz="1400" spc="45" dirty="0"/>
              <a:t> </a:t>
            </a:r>
            <a:r>
              <a:rPr sz="1400" dirty="0"/>
              <a:t>External</a:t>
            </a:r>
            <a:r>
              <a:rPr sz="1400" spc="50" dirty="0"/>
              <a:t> </a:t>
            </a:r>
            <a:r>
              <a:rPr sz="1400" spc="75" dirty="0"/>
              <a:t>Tnufa</a:t>
            </a:r>
            <a:r>
              <a:rPr sz="1400" spc="45" dirty="0"/>
              <a:t> Exam, </a:t>
            </a:r>
            <a:r>
              <a:rPr sz="1400" dirty="0"/>
              <a:t>the</a:t>
            </a:r>
            <a:r>
              <a:rPr sz="1400" spc="60" dirty="0"/>
              <a:t> </a:t>
            </a:r>
            <a:r>
              <a:rPr sz="1400" dirty="0"/>
              <a:t>internal</a:t>
            </a:r>
            <a:r>
              <a:rPr sz="1400" spc="60" dirty="0"/>
              <a:t> </a:t>
            </a:r>
            <a:r>
              <a:rPr sz="1400" dirty="0"/>
              <a:t>writing</a:t>
            </a:r>
            <a:r>
              <a:rPr sz="1400" spc="65" dirty="0"/>
              <a:t> </a:t>
            </a:r>
            <a:r>
              <a:rPr sz="1400" spc="114" dirty="0"/>
              <a:t>assessment</a:t>
            </a:r>
            <a:r>
              <a:rPr sz="1400" spc="60" dirty="0"/>
              <a:t> </a:t>
            </a:r>
            <a:r>
              <a:rPr sz="1400" spc="100" dirty="0"/>
              <a:t>is</a:t>
            </a:r>
            <a:r>
              <a:rPr sz="1400" spc="60" dirty="0"/>
              <a:t> </a:t>
            </a:r>
            <a:r>
              <a:rPr sz="1400" dirty="0"/>
              <a:t>now</a:t>
            </a:r>
            <a:r>
              <a:rPr sz="1400" spc="65" dirty="0"/>
              <a:t> </a:t>
            </a:r>
            <a:r>
              <a:rPr sz="1400" spc="75" dirty="0"/>
              <a:t>available</a:t>
            </a:r>
            <a:r>
              <a:rPr sz="1400" spc="60" dirty="0"/>
              <a:t> </a:t>
            </a:r>
            <a:r>
              <a:rPr sz="1400" dirty="0"/>
              <a:t>for</a:t>
            </a:r>
            <a:r>
              <a:rPr sz="1400" spc="65" dirty="0"/>
              <a:t> </a:t>
            </a:r>
            <a:r>
              <a:rPr sz="1400" spc="70" dirty="0"/>
              <a:t>classroom </a:t>
            </a:r>
            <a:r>
              <a:rPr sz="1400" spc="55" dirty="0"/>
              <a:t>administration.</a:t>
            </a:r>
            <a:r>
              <a:rPr sz="1400" spc="-15" dirty="0"/>
              <a:t> </a:t>
            </a:r>
            <a:r>
              <a:rPr sz="1400" dirty="0"/>
              <a:t>It</a:t>
            </a:r>
            <a:r>
              <a:rPr sz="1400" spc="-15" dirty="0"/>
              <a:t> </a:t>
            </a:r>
            <a:r>
              <a:rPr sz="1400" spc="100" dirty="0"/>
              <a:t>is</a:t>
            </a:r>
            <a:r>
              <a:rPr sz="1400" spc="-10" dirty="0"/>
              <a:t> </a:t>
            </a:r>
            <a:r>
              <a:rPr sz="1400" spc="85" dirty="0"/>
              <a:t>accompanied</a:t>
            </a:r>
            <a:r>
              <a:rPr sz="1400" spc="-15" dirty="0"/>
              <a:t> </a:t>
            </a:r>
            <a:r>
              <a:rPr sz="1400" spc="60" dirty="0"/>
              <a:t>by</a:t>
            </a:r>
            <a:r>
              <a:rPr sz="1400" spc="-10" dirty="0"/>
              <a:t> </a:t>
            </a:r>
            <a:r>
              <a:rPr sz="1400" spc="110" dirty="0"/>
              <a:t>an</a:t>
            </a:r>
            <a:r>
              <a:rPr sz="1400" spc="-15" dirty="0"/>
              <a:t> </a:t>
            </a:r>
            <a:r>
              <a:rPr sz="1400" spc="65" dirty="0"/>
              <a:t>answer</a:t>
            </a:r>
            <a:r>
              <a:rPr sz="1400" spc="-10" dirty="0"/>
              <a:t> </a:t>
            </a:r>
            <a:r>
              <a:rPr sz="1400" dirty="0"/>
              <a:t>key.</a:t>
            </a:r>
            <a:r>
              <a:rPr sz="1400" spc="-15" dirty="0"/>
              <a:t> </a:t>
            </a:r>
            <a:r>
              <a:rPr sz="1400" spc="-95" dirty="0"/>
              <a:t>We</a:t>
            </a:r>
            <a:r>
              <a:rPr sz="1400" spc="-10" dirty="0"/>
              <a:t> </a:t>
            </a:r>
            <a:r>
              <a:rPr sz="1400" spc="65" dirty="0"/>
              <a:t>encourage</a:t>
            </a:r>
            <a:r>
              <a:rPr sz="1400" spc="-15" dirty="0"/>
              <a:t> </a:t>
            </a:r>
            <a:r>
              <a:rPr sz="1400" spc="40" dirty="0"/>
              <a:t>all </a:t>
            </a:r>
            <a:r>
              <a:rPr sz="1400" spc="80" dirty="0"/>
              <a:t>schools</a:t>
            </a:r>
            <a:r>
              <a:rPr sz="1400" spc="-20" dirty="0"/>
              <a:t> </a:t>
            </a:r>
            <a:r>
              <a:rPr sz="1400" dirty="0"/>
              <a:t>to</a:t>
            </a:r>
            <a:r>
              <a:rPr sz="1400" spc="-15" dirty="0"/>
              <a:t> </a:t>
            </a:r>
            <a:r>
              <a:rPr sz="1400" spc="95" dirty="0"/>
              <a:t>make</a:t>
            </a:r>
            <a:r>
              <a:rPr sz="1400" spc="-20" dirty="0"/>
              <a:t> </a:t>
            </a:r>
            <a:r>
              <a:rPr sz="1400" spc="100" dirty="0"/>
              <a:t>use</a:t>
            </a:r>
            <a:r>
              <a:rPr sz="1400" spc="-15" dirty="0"/>
              <a:t> </a:t>
            </a:r>
            <a:r>
              <a:rPr sz="1400" spc="75" dirty="0"/>
              <a:t>of</a:t>
            </a:r>
            <a:r>
              <a:rPr sz="1400" spc="-20" dirty="0"/>
              <a:t> </a:t>
            </a:r>
            <a:r>
              <a:rPr sz="1400" spc="60" dirty="0"/>
              <a:t>this</a:t>
            </a:r>
            <a:r>
              <a:rPr sz="1400" spc="-15" dirty="0"/>
              <a:t> </a:t>
            </a:r>
            <a:r>
              <a:rPr sz="1400" dirty="0"/>
              <a:t>writing</a:t>
            </a:r>
            <a:r>
              <a:rPr sz="1400" spc="-20" dirty="0"/>
              <a:t> </a:t>
            </a:r>
            <a:r>
              <a:rPr sz="1400" spc="60" dirty="0"/>
              <a:t>task,</a:t>
            </a:r>
            <a:r>
              <a:rPr sz="1400" spc="-15" dirty="0"/>
              <a:t> </a:t>
            </a:r>
            <a:r>
              <a:rPr sz="1400" spc="55" dirty="0"/>
              <a:t>which</a:t>
            </a:r>
            <a:r>
              <a:rPr sz="1400" spc="-20" dirty="0"/>
              <a:t> </a:t>
            </a:r>
            <a:r>
              <a:rPr sz="1400" spc="70" dirty="0"/>
              <a:t>serves</a:t>
            </a:r>
            <a:r>
              <a:rPr sz="1400" spc="-15" dirty="0"/>
              <a:t> </a:t>
            </a:r>
            <a:r>
              <a:rPr sz="1400" spc="165" dirty="0"/>
              <a:t>as</a:t>
            </a:r>
            <a:r>
              <a:rPr sz="1400" spc="-20" dirty="0"/>
              <a:t> </a:t>
            </a:r>
            <a:r>
              <a:rPr sz="1400" spc="155" dirty="0"/>
              <a:t>a</a:t>
            </a:r>
            <a:r>
              <a:rPr sz="1400" spc="-15" dirty="0"/>
              <a:t> </a:t>
            </a:r>
            <a:r>
              <a:rPr sz="1400" spc="40" dirty="0"/>
              <a:t>formative </a:t>
            </a:r>
            <a:r>
              <a:rPr sz="1400" spc="114" dirty="0"/>
              <a:t>assessment</a:t>
            </a:r>
            <a:r>
              <a:rPr sz="1400" spc="-15" dirty="0"/>
              <a:t> </a:t>
            </a:r>
            <a:r>
              <a:rPr sz="1400" spc="20" dirty="0"/>
              <a:t>tool</a:t>
            </a:r>
            <a:r>
              <a:rPr sz="1400" spc="-15" dirty="0"/>
              <a:t> </a:t>
            </a:r>
            <a:r>
              <a:rPr sz="1400" spc="20" dirty="0"/>
              <a:t>to</a:t>
            </a:r>
            <a:r>
              <a:rPr sz="1400" spc="-15" dirty="0"/>
              <a:t> </a:t>
            </a:r>
            <a:r>
              <a:rPr sz="1400" spc="20" dirty="0"/>
              <a:t>objectively</a:t>
            </a:r>
            <a:r>
              <a:rPr sz="1400" spc="-15" dirty="0"/>
              <a:t> </a:t>
            </a:r>
            <a:r>
              <a:rPr sz="1400" spc="80" dirty="0"/>
              <a:t>measure</a:t>
            </a:r>
            <a:r>
              <a:rPr sz="1400" spc="-15" dirty="0"/>
              <a:t> </a:t>
            </a:r>
            <a:r>
              <a:rPr sz="1400" spc="60" dirty="0"/>
              <a:t>students’</a:t>
            </a:r>
            <a:r>
              <a:rPr sz="1400" spc="-15" dirty="0"/>
              <a:t> </a:t>
            </a:r>
            <a:r>
              <a:rPr sz="1400" spc="10" dirty="0"/>
              <a:t>written</a:t>
            </a:r>
            <a:r>
              <a:rPr sz="1400" spc="-15" dirty="0"/>
              <a:t> </a:t>
            </a:r>
            <a:r>
              <a:rPr sz="1400" spc="-10" dirty="0"/>
              <a:t>production. </a:t>
            </a:r>
            <a:r>
              <a:rPr sz="1400" dirty="0"/>
              <a:t>The </a:t>
            </a:r>
            <a:r>
              <a:rPr sz="1400" spc="65" dirty="0"/>
              <a:t>decision</a:t>
            </a:r>
            <a:r>
              <a:rPr sz="1400" spc="5" dirty="0"/>
              <a:t> </a:t>
            </a:r>
            <a:r>
              <a:rPr sz="1400" spc="60" dirty="0"/>
              <a:t>regarding</a:t>
            </a:r>
            <a:r>
              <a:rPr sz="1400" spc="5" dirty="0"/>
              <a:t> </a:t>
            </a:r>
            <a:r>
              <a:rPr sz="1400" dirty="0"/>
              <a:t>how to</a:t>
            </a:r>
            <a:r>
              <a:rPr sz="1400" spc="5" dirty="0"/>
              <a:t> </a:t>
            </a:r>
            <a:r>
              <a:rPr sz="1400" spc="100" dirty="0"/>
              <a:t>use</a:t>
            </a:r>
            <a:r>
              <a:rPr sz="1400" spc="5" dirty="0"/>
              <a:t> </a:t>
            </a:r>
            <a:r>
              <a:rPr sz="1400" dirty="0"/>
              <a:t>the </a:t>
            </a:r>
            <a:r>
              <a:rPr sz="1400" spc="70" dirty="0"/>
              <a:t>grade</a:t>
            </a:r>
            <a:r>
              <a:rPr sz="1400" spc="5" dirty="0"/>
              <a:t> </a:t>
            </a:r>
            <a:r>
              <a:rPr sz="1400" spc="100" dirty="0"/>
              <a:t>is</a:t>
            </a:r>
            <a:r>
              <a:rPr sz="1400" spc="5" dirty="0"/>
              <a:t> </a:t>
            </a:r>
            <a:r>
              <a:rPr sz="1400" dirty="0"/>
              <a:t>entirely </a:t>
            </a:r>
            <a:r>
              <a:rPr sz="1400" spc="70" dirty="0"/>
              <a:t>up</a:t>
            </a:r>
            <a:r>
              <a:rPr sz="1400" spc="5" dirty="0"/>
              <a:t> </a:t>
            </a:r>
            <a:r>
              <a:rPr sz="1400" dirty="0"/>
              <a:t>to</a:t>
            </a:r>
            <a:r>
              <a:rPr sz="1400" spc="5" dirty="0"/>
              <a:t> </a:t>
            </a:r>
            <a:r>
              <a:rPr sz="1400" spc="-20" dirty="0"/>
              <a:t>you.</a:t>
            </a:r>
            <a:endParaRPr sz="1400" dirty="0"/>
          </a:p>
          <a:p>
            <a:pPr marL="33020">
              <a:lnSpc>
                <a:spcPct val="100000"/>
              </a:lnSpc>
              <a:spcBef>
                <a:spcPts val="270"/>
              </a:spcBef>
              <a:tabLst>
                <a:tab pos="2793365" algn="l"/>
              </a:tabLst>
            </a:pPr>
            <a:r>
              <a:rPr sz="1400" dirty="0"/>
              <a:t>You</a:t>
            </a:r>
            <a:r>
              <a:rPr sz="1400" spc="35" dirty="0"/>
              <a:t> </a:t>
            </a:r>
            <a:r>
              <a:rPr sz="1400" spc="110" dirty="0"/>
              <a:t>can</a:t>
            </a:r>
            <a:r>
              <a:rPr sz="1400" spc="35" dirty="0"/>
              <a:t> </a:t>
            </a:r>
            <a:r>
              <a:rPr sz="1400" spc="130" dirty="0"/>
              <a:t>access</a:t>
            </a:r>
            <a:r>
              <a:rPr sz="1400" spc="35" dirty="0"/>
              <a:t> </a:t>
            </a:r>
            <a:r>
              <a:rPr sz="1400" dirty="0"/>
              <a:t>the</a:t>
            </a:r>
            <a:r>
              <a:rPr sz="1400" spc="35" dirty="0"/>
              <a:t> </a:t>
            </a:r>
            <a:r>
              <a:rPr sz="1400" dirty="0"/>
              <a:t>writing</a:t>
            </a:r>
            <a:r>
              <a:rPr sz="1400" spc="35" dirty="0"/>
              <a:t> </a:t>
            </a:r>
            <a:r>
              <a:rPr sz="1400" spc="65" dirty="0"/>
              <a:t>task</a:t>
            </a:r>
            <a:r>
              <a:rPr sz="1400" dirty="0"/>
              <a:t>	</a:t>
            </a:r>
            <a:r>
              <a:rPr sz="1400" u="sng" spc="-20" dirty="0">
                <a:uFill>
                  <a:solidFill>
                    <a:srgbClr val="628677"/>
                  </a:solidFill>
                </a:uFill>
                <a:hlinkClick r:id="rId4"/>
              </a:rPr>
              <a:t>HERE</a:t>
            </a:r>
            <a:r>
              <a:rPr sz="1400" u="none" spc="-20" dirty="0"/>
              <a:t>.</a:t>
            </a:r>
            <a:endParaRPr sz="1400" dirty="0"/>
          </a:p>
          <a:p>
            <a:pPr marL="33020" marR="670560" indent="219710">
              <a:lnSpc>
                <a:spcPct val="116100"/>
              </a:lnSpc>
            </a:pPr>
            <a:r>
              <a:rPr sz="1400" u="sng" dirty="0">
                <a:uFill>
                  <a:solidFill>
                    <a:srgbClr val="628677"/>
                  </a:solidFill>
                </a:uFill>
                <a:hlinkClick r:id="rId5"/>
              </a:rPr>
              <a:t>The</a:t>
            </a:r>
            <a:r>
              <a:rPr sz="1400" u="sng" spc="15" dirty="0">
                <a:uFill>
                  <a:solidFill>
                    <a:srgbClr val="628677"/>
                  </a:solidFill>
                </a:uFill>
                <a:hlinkClick r:id="rId5"/>
              </a:rPr>
              <a:t> </a:t>
            </a:r>
            <a:r>
              <a:rPr sz="1400" u="sng" dirty="0">
                <a:uFill>
                  <a:solidFill>
                    <a:srgbClr val="628677"/>
                  </a:solidFill>
                </a:uFill>
                <a:hlinkClick r:id="rId5"/>
              </a:rPr>
              <a:t>External</a:t>
            </a:r>
            <a:r>
              <a:rPr sz="1400" u="sng" spc="15" dirty="0">
                <a:uFill>
                  <a:solidFill>
                    <a:srgbClr val="628677"/>
                  </a:solidFill>
                </a:uFill>
                <a:hlinkClick r:id="rId5"/>
              </a:rPr>
              <a:t> </a:t>
            </a:r>
            <a:r>
              <a:rPr sz="1400" u="sng" spc="75" dirty="0">
                <a:uFill>
                  <a:solidFill>
                    <a:srgbClr val="628677"/>
                  </a:solidFill>
                </a:uFill>
                <a:hlinkClick r:id="rId5"/>
              </a:rPr>
              <a:t>Tnufa</a:t>
            </a:r>
            <a:r>
              <a:rPr sz="1400" u="sng" spc="15" dirty="0">
                <a:uFill>
                  <a:solidFill>
                    <a:srgbClr val="628677"/>
                  </a:solidFill>
                </a:uFill>
                <a:hlinkClick r:id="rId5"/>
              </a:rPr>
              <a:t> </a:t>
            </a:r>
            <a:r>
              <a:rPr sz="1400" u="sng" spc="65" dirty="0">
                <a:uFill>
                  <a:solidFill>
                    <a:srgbClr val="628677"/>
                  </a:solidFill>
                </a:uFill>
                <a:hlinkClick r:id="rId5"/>
              </a:rPr>
              <a:t>Exam</a:t>
            </a:r>
            <a:r>
              <a:rPr sz="1400" u="none" spc="65" dirty="0"/>
              <a:t>,</a:t>
            </a:r>
            <a:r>
              <a:rPr sz="1400" u="none" spc="15" dirty="0"/>
              <a:t> </a:t>
            </a:r>
            <a:r>
              <a:rPr sz="1400" u="none" spc="55" dirty="0"/>
              <a:t>which</a:t>
            </a:r>
            <a:r>
              <a:rPr sz="1400" u="none" spc="15" dirty="0"/>
              <a:t> </a:t>
            </a:r>
            <a:r>
              <a:rPr sz="1400" u="none" spc="100" dirty="0"/>
              <a:t>many</a:t>
            </a:r>
            <a:r>
              <a:rPr sz="1400" u="none" spc="15" dirty="0"/>
              <a:t> </a:t>
            </a:r>
            <a:r>
              <a:rPr sz="1400" u="none" dirty="0"/>
              <a:t>9th-</a:t>
            </a:r>
            <a:r>
              <a:rPr sz="1400" u="none" spc="70" dirty="0"/>
              <a:t>grade</a:t>
            </a:r>
            <a:r>
              <a:rPr sz="1400" u="none" spc="15" dirty="0"/>
              <a:t> </a:t>
            </a:r>
            <a:r>
              <a:rPr sz="1400" u="none" spc="70" dirty="0"/>
              <a:t>students</a:t>
            </a:r>
            <a:r>
              <a:rPr sz="1400" u="none" spc="15" dirty="0"/>
              <a:t> </a:t>
            </a:r>
            <a:r>
              <a:rPr sz="1400" u="none" dirty="0"/>
              <a:t>took,</a:t>
            </a:r>
            <a:r>
              <a:rPr sz="1400" u="none" spc="20" dirty="0"/>
              <a:t> </a:t>
            </a:r>
            <a:r>
              <a:rPr sz="1400" u="none" spc="75" dirty="0"/>
              <a:t>is </a:t>
            </a:r>
            <a:r>
              <a:rPr sz="1400" u="none" spc="10" dirty="0"/>
              <a:t>now</a:t>
            </a:r>
            <a:r>
              <a:rPr sz="1400" u="none" spc="25" dirty="0"/>
              <a:t> </a:t>
            </a:r>
            <a:r>
              <a:rPr sz="1400" u="none" spc="75" dirty="0"/>
              <a:t>available</a:t>
            </a:r>
            <a:r>
              <a:rPr sz="1400" u="none" spc="25" dirty="0"/>
              <a:t> </a:t>
            </a:r>
            <a:r>
              <a:rPr sz="1400" u="none" spc="10" dirty="0"/>
              <a:t>on</a:t>
            </a:r>
            <a:r>
              <a:rPr sz="1400" u="none" spc="30" dirty="0"/>
              <a:t> </a:t>
            </a:r>
            <a:r>
              <a:rPr sz="1400" u="none" spc="10" dirty="0"/>
              <a:t>the</a:t>
            </a:r>
            <a:r>
              <a:rPr sz="1400" u="none" spc="25" dirty="0"/>
              <a:t> </a:t>
            </a:r>
            <a:r>
              <a:rPr sz="1400" u="none" spc="110" dirty="0"/>
              <a:t>Rama</a:t>
            </a:r>
            <a:r>
              <a:rPr sz="1400" u="none" spc="30" dirty="0"/>
              <a:t> </a:t>
            </a:r>
            <a:r>
              <a:rPr sz="1400" u="none" spc="10" dirty="0"/>
              <a:t>website,</a:t>
            </a:r>
            <a:r>
              <a:rPr sz="1400" u="none" spc="25" dirty="0"/>
              <a:t> </a:t>
            </a:r>
            <a:r>
              <a:rPr sz="1400" u="none" spc="85" dirty="0"/>
              <a:t>along</a:t>
            </a:r>
            <a:r>
              <a:rPr sz="1400" u="none" spc="30" dirty="0"/>
              <a:t> </a:t>
            </a:r>
            <a:r>
              <a:rPr sz="1400" u="none" spc="10" dirty="0"/>
              <a:t>with</a:t>
            </a:r>
            <a:r>
              <a:rPr sz="1400" u="none" spc="25" dirty="0"/>
              <a:t> </a:t>
            </a:r>
            <a:r>
              <a:rPr sz="1400" u="none" spc="10" dirty="0"/>
              <a:t>the</a:t>
            </a:r>
            <a:r>
              <a:rPr sz="1400" u="none" spc="25" dirty="0"/>
              <a:t> </a:t>
            </a:r>
            <a:r>
              <a:rPr sz="1400" u="none" spc="65" dirty="0"/>
              <a:t>answer</a:t>
            </a:r>
            <a:r>
              <a:rPr sz="1400" u="none" spc="30" dirty="0"/>
              <a:t> </a:t>
            </a:r>
            <a:r>
              <a:rPr sz="1400" u="none" spc="-20" dirty="0"/>
              <a:t>key.</a:t>
            </a:r>
            <a:endParaRPr sz="1400" dirty="0"/>
          </a:p>
          <a:p>
            <a:pPr marL="20320">
              <a:lnSpc>
                <a:spcPct val="100000"/>
              </a:lnSpc>
            </a:pPr>
            <a:endParaRPr sz="1400" dirty="0"/>
          </a:p>
          <a:p>
            <a:pPr marL="20320">
              <a:lnSpc>
                <a:spcPct val="100000"/>
              </a:lnSpc>
              <a:spcBef>
                <a:spcPts val="370"/>
              </a:spcBef>
            </a:pPr>
            <a:endParaRPr sz="1400" dirty="0"/>
          </a:p>
          <a:p>
            <a:pPr marL="33020">
              <a:lnSpc>
                <a:spcPct val="100000"/>
              </a:lnSpc>
            </a:pPr>
            <a:r>
              <a:rPr dirty="0"/>
              <a:t>ACE7</a:t>
            </a:r>
            <a:r>
              <a:rPr spc="-35" dirty="0"/>
              <a:t> </a:t>
            </a:r>
            <a:r>
              <a:rPr spc="-100" dirty="0"/>
              <a:t>-</a:t>
            </a:r>
            <a:r>
              <a:rPr spc="-30" dirty="0"/>
              <a:t> </a:t>
            </a:r>
            <a:r>
              <a:rPr spc="130" dirty="0"/>
              <a:t>Assessment</a:t>
            </a:r>
            <a:r>
              <a:rPr spc="-30" dirty="0"/>
              <a:t> </a:t>
            </a:r>
            <a:r>
              <a:rPr spc="95" dirty="0"/>
              <a:t>of</a:t>
            </a:r>
            <a:r>
              <a:rPr spc="-30" dirty="0"/>
              <a:t> </a:t>
            </a:r>
            <a:r>
              <a:rPr spc="60" dirty="0"/>
              <a:t>Competence</a:t>
            </a:r>
            <a:r>
              <a:rPr spc="-30" dirty="0"/>
              <a:t> </a:t>
            </a:r>
            <a:r>
              <a:rPr spc="60" dirty="0"/>
              <a:t>in</a:t>
            </a:r>
            <a:r>
              <a:rPr spc="-30" dirty="0"/>
              <a:t> </a:t>
            </a:r>
            <a:r>
              <a:rPr spc="114" dirty="0"/>
              <a:t>English</a:t>
            </a:r>
            <a:r>
              <a:rPr spc="-30" dirty="0"/>
              <a:t> </a:t>
            </a:r>
            <a:r>
              <a:rPr dirty="0"/>
              <a:t>for</a:t>
            </a:r>
            <a:r>
              <a:rPr spc="-30" dirty="0"/>
              <a:t> </a:t>
            </a:r>
            <a:r>
              <a:rPr spc="55" dirty="0"/>
              <a:t>7th</a:t>
            </a:r>
            <a:r>
              <a:rPr spc="-30" dirty="0"/>
              <a:t> </a:t>
            </a:r>
            <a:r>
              <a:rPr spc="90" dirty="0"/>
              <a:t>grade</a:t>
            </a:r>
          </a:p>
          <a:p>
            <a:pPr marL="33020" marR="5080">
              <a:lnSpc>
                <a:spcPct val="116100"/>
              </a:lnSpc>
              <a:spcBef>
                <a:spcPts val="2020"/>
              </a:spcBef>
            </a:pPr>
            <a:r>
              <a:rPr sz="1400" dirty="0"/>
              <a:t>The</a:t>
            </a:r>
            <a:r>
              <a:rPr sz="1400" spc="-5" dirty="0"/>
              <a:t> </a:t>
            </a:r>
            <a:r>
              <a:rPr sz="1400" dirty="0"/>
              <a:t>ACE7 </a:t>
            </a:r>
            <a:r>
              <a:rPr sz="1400" spc="80" dirty="0"/>
              <a:t>helps</a:t>
            </a:r>
            <a:r>
              <a:rPr sz="1400" spc="-5" dirty="0"/>
              <a:t> </a:t>
            </a:r>
            <a:r>
              <a:rPr sz="1400" dirty="0"/>
              <a:t>you </a:t>
            </a:r>
            <a:r>
              <a:rPr sz="1400" spc="45" dirty="0"/>
              <a:t>identify</a:t>
            </a:r>
            <a:r>
              <a:rPr sz="1400" dirty="0"/>
              <a:t> </a:t>
            </a:r>
            <a:r>
              <a:rPr sz="1400" spc="90" dirty="0"/>
              <a:t>areas</a:t>
            </a:r>
            <a:r>
              <a:rPr sz="1400" spc="-5" dirty="0"/>
              <a:t> </a:t>
            </a:r>
            <a:r>
              <a:rPr sz="1400" spc="75" dirty="0"/>
              <a:t>of</a:t>
            </a:r>
            <a:r>
              <a:rPr sz="1400" dirty="0"/>
              <a:t> </a:t>
            </a:r>
            <a:r>
              <a:rPr sz="1400" spc="65" dirty="0"/>
              <a:t>strengths</a:t>
            </a:r>
            <a:r>
              <a:rPr sz="1400" dirty="0"/>
              <a:t> </a:t>
            </a:r>
            <a:r>
              <a:rPr sz="1400" spc="95" dirty="0"/>
              <a:t>and</a:t>
            </a:r>
            <a:r>
              <a:rPr sz="1400" spc="-5" dirty="0"/>
              <a:t> </a:t>
            </a:r>
            <a:r>
              <a:rPr sz="1400" spc="95" dirty="0"/>
              <a:t>weaknesses</a:t>
            </a:r>
            <a:r>
              <a:rPr sz="1400" dirty="0"/>
              <a:t> in</a:t>
            </a:r>
            <a:r>
              <a:rPr sz="1400" spc="-5" dirty="0"/>
              <a:t> </a:t>
            </a:r>
            <a:r>
              <a:rPr sz="1400" spc="45" dirty="0"/>
              <a:t>individual </a:t>
            </a:r>
            <a:r>
              <a:rPr sz="1400" spc="80" dirty="0"/>
              <a:t>EFL</a:t>
            </a:r>
            <a:r>
              <a:rPr sz="1400" spc="20" dirty="0"/>
              <a:t> </a:t>
            </a:r>
            <a:r>
              <a:rPr sz="1400" spc="55" dirty="0"/>
              <a:t>performance</a:t>
            </a:r>
            <a:r>
              <a:rPr sz="1400" spc="20" dirty="0"/>
              <a:t> </a:t>
            </a:r>
            <a:r>
              <a:rPr sz="1400" spc="95" dirty="0"/>
              <a:t>and</a:t>
            </a:r>
            <a:r>
              <a:rPr sz="1400" spc="20" dirty="0"/>
              <a:t> </a:t>
            </a:r>
            <a:r>
              <a:rPr sz="1400" spc="90" dirty="0"/>
              <a:t>guides</a:t>
            </a:r>
            <a:r>
              <a:rPr sz="1400" spc="20" dirty="0"/>
              <a:t> </a:t>
            </a:r>
            <a:r>
              <a:rPr sz="1400" spc="10" dirty="0"/>
              <a:t>you</a:t>
            </a:r>
            <a:r>
              <a:rPr sz="1400" spc="20" dirty="0"/>
              <a:t> </a:t>
            </a:r>
            <a:r>
              <a:rPr sz="1400" spc="10" dirty="0"/>
              <a:t>in</a:t>
            </a:r>
            <a:r>
              <a:rPr sz="1400" spc="20" dirty="0"/>
              <a:t> </a:t>
            </a:r>
            <a:r>
              <a:rPr sz="1400" spc="80" dirty="0"/>
              <a:t>planning</a:t>
            </a:r>
            <a:r>
              <a:rPr sz="1400" spc="25" dirty="0"/>
              <a:t> </a:t>
            </a:r>
            <a:r>
              <a:rPr sz="1400" spc="50" dirty="0"/>
              <a:t>differentiated</a:t>
            </a:r>
            <a:r>
              <a:rPr sz="1400" spc="20" dirty="0"/>
              <a:t> </a:t>
            </a:r>
            <a:r>
              <a:rPr sz="1400" spc="10" dirty="0"/>
              <a:t>instruction</a:t>
            </a:r>
            <a:r>
              <a:rPr sz="1400" spc="20" dirty="0"/>
              <a:t> </a:t>
            </a:r>
            <a:r>
              <a:rPr sz="1400" spc="70" dirty="0"/>
              <a:t>and </a:t>
            </a:r>
            <a:r>
              <a:rPr sz="1400" dirty="0"/>
              <a:t>intervention</a:t>
            </a:r>
            <a:r>
              <a:rPr sz="1400" spc="25" dirty="0"/>
              <a:t> </a:t>
            </a:r>
            <a:r>
              <a:rPr sz="1400" spc="95" dirty="0"/>
              <a:t>plans</a:t>
            </a:r>
            <a:r>
              <a:rPr sz="1400" spc="30" dirty="0"/>
              <a:t> </a:t>
            </a:r>
            <a:r>
              <a:rPr sz="1400" spc="105" dirty="0"/>
              <a:t>based</a:t>
            </a:r>
            <a:r>
              <a:rPr sz="1400" spc="30" dirty="0"/>
              <a:t> </a:t>
            </a:r>
            <a:r>
              <a:rPr sz="1400" dirty="0"/>
              <a:t>on</a:t>
            </a:r>
            <a:r>
              <a:rPr sz="1400" spc="25" dirty="0"/>
              <a:t> </a:t>
            </a:r>
            <a:r>
              <a:rPr sz="1400" spc="60" dirty="0"/>
              <a:t>pupils'</a:t>
            </a:r>
            <a:r>
              <a:rPr sz="1400" spc="30" dirty="0"/>
              <a:t> </a:t>
            </a:r>
            <a:r>
              <a:rPr sz="1400" spc="55" dirty="0"/>
              <a:t>individual</a:t>
            </a:r>
            <a:r>
              <a:rPr sz="1400" spc="30" dirty="0"/>
              <a:t> </a:t>
            </a:r>
            <a:r>
              <a:rPr sz="1400" spc="65" dirty="0"/>
              <a:t>needs.</a:t>
            </a:r>
            <a:endParaRPr sz="1400" dirty="0"/>
          </a:p>
          <a:p>
            <a:pPr marL="20320">
              <a:lnSpc>
                <a:spcPct val="100000"/>
              </a:lnSpc>
              <a:spcBef>
                <a:spcPts val="325"/>
              </a:spcBef>
            </a:pPr>
            <a:endParaRPr sz="1400" dirty="0"/>
          </a:p>
          <a:p>
            <a:pPr marL="33020" marR="1659889">
              <a:lnSpc>
                <a:spcPct val="116100"/>
              </a:lnSpc>
            </a:pPr>
            <a:r>
              <a:rPr sz="1400" dirty="0"/>
              <a:t>An</a:t>
            </a:r>
            <a:r>
              <a:rPr sz="1400" spc="5" dirty="0"/>
              <a:t> </a:t>
            </a:r>
            <a:r>
              <a:rPr sz="1400" dirty="0"/>
              <a:t>online</a:t>
            </a:r>
            <a:r>
              <a:rPr sz="1400" spc="5" dirty="0"/>
              <a:t> </a:t>
            </a:r>
            <a:r>
              <a:rPr sz="1400" spc="45" dirty="0"/>
              <a:t>webinar</a:t>
            </a:r>
            <a:r>
              <a:rPr sz="1400" spc="5" dirty="0"/>
              <a:t> </a:t>
            </a:r>
            <a:r>
              <a:rPr sz="1400" spc="60" dirty="0"/>
              <a:t>about</a:t>
            </a:r>
            <a:r>
              <a:rPr sz="1400" spc="5" dirty="0"/>
              <a:t> </a:t>
            </a:r>
            <a:r>
              <a:rPr sz="1400" dirty="0"/>
              <a:t>the</a:t>
            </a:r>
            <a:r>
              <a:rPr sz="1400" spc="5" dirty="0"/>
              <a:t> </a:t>
            </a:r>
            <a:r>
              <a:rPr sz="1400" dirty="0"/>
              <a:t>ACE</a:t>
            </a:r>
            <a:r>
              <a:rPr sz="1400" spc="5" dirty="0"/>
              <a:t> </a:t>
            </a:r>
            <a:r>
              <a:rPr sz="1400" spc="50" dirty="0"/>
              <a:t>test</a:t>
            </a:r>
            <a:r>
              <a:rPr sz="1400" spc="10" dirty="0"/>
              <a:t> </a:t>
            </a:r>
            <a:r>
              <a:rPr sz="1400" dirty="0"/>
              <a:t>will</a:t>
            </a:r>
            <a:r>
              <a:rPr sz="1400" spc="5" dirty="0"/>
              <a:t> </a:t>
            </a:r>
            <a:r>
              <a:rPr sz="1400" spc="55" dirty="0"/>
              <a:t>take</a:t>
            </a:r>
            <a:r>
              <a:rPr sz="1400" spc="5" dirty="0"/>
              <a:t> </a:t>
            </a:r>
            <a:r>
              <a:rPr sz="1400" spc="80" dirty="0"/>
              <a:t>place</a:t>
            </a:r>
            <a:r>
              <a:rPr sz="1400" spc="5" dirty="0"/>
              <a:t> </a:t>
            </a:r>
            <a:r>
              <a:rPr sz="1400" spc="-25" dirty="0"/>
              <a:t>on: </a:t>
            </a:r>
            <a:r>
              <a:rPr sz="1400" spc="60" dirty="0"/>
              <a:t>Monday,</a:t>
            </a:r>
            <a:r>
              <a:rPr sz="1400" spc="25" dirty="0"/>
              <a:t> </a:t>
            </a:r>
            <a:r>
              <a:rPr sz="1400" dirty="0"/>
              <a:t>April</a:t>
            </a:r>
            <a:r>
              <a:rPr sz="1400" spc="30" dirty="0"/>
              <a:t> </a:t>
            </a:r>
            <a:r>
              <a:rPr sz="1400" spc="80" dirty="0"/>
              <a:t>28</a:t>
            </a:r>
            <a:r>
              <a:rPr sz="1400" spc="30" dirty="0"/>
              <a:t> </a:t>
            </a:r>
            <a:r>
              <a:rPr sz="1400" spc="45" dirty="0"/>
              <a:t>between</a:t>
            </a:r>
            <a:r>
              <a:rPr sz="1400" spc="30" dirty="0"/>
              <a:t> </a:t>
            </a:r>
            <a:r>
              <a:rPr sz="1400" dirty="0"/>
              <a:t>14:30-</a:t>
            </a:r>
            <a:r>
              <a:rPr sz="1400" spc="55" dirty="0"/>
              <a:t>16:00</a:t>
            </a:r>
            <a:endParaRPr sz="1400" dirty="0"/>
          </a:p>
          <a:p>
            <a:pPr marL="33020">
              <a:lnSpc>
                <a:spcPct val="100000"/>
              </a:lnSpc>
              <a:spcBef>
                <a:spcPts val="270"/>
              </a:spcBef>
            </a:pPr>
            <a:r>
              <a:rPr sz="1400" spc="-75" dirty="0"/>
              <a:t>On</a:t>
            </a:r>
            <a:r>
              <a:rPr sz="1400" spc="20" dirty="0"/>
              <a:t> </a:t>
            </a:r>
            <a:r>
              <a:rPr sz="1400" dirty="0"/>
              <a:t>the</a:t>
            </a:r>
            <a:r>
              <a:rPr sz="1400" spc="20" dirty="0"/>
              <a:t> </a:t>
            </a:r>
            <a:r>
              <a:rPr sz="1400" spc="85" dirty="0"/>
              <a:t>agenda:</a:t>
            </a:r>
            <a:endParaRPr sz="1400" dirty="0"/>
          </a:p>
          <a:p>
            <a:pPr marL="334645" marR="516890">
              <a:lnSpc>
                <a:spcPct val="116100"/>
              </a:lnSpc>
            </a:pPr>
            <a:r>
              <a:rPr sz="1400" spc="50" dirty="0"/>
              <a:t>Learn</a:t>
            </a:r>
            <a:r>
              <a:rPr sz="1400" spc="-5" dirty="0"/>
              <a:t> </a:t>
            </a:r>
            <a:r>
              <a:rPr sz="1400" spc="60" dirty="0"/>
              <a:t>about</a:t>
            </a:r>
            <a:r>
              <a:rPr sz="1400" dirty="0"/>
              <a:t> the</a:t>
            </a:r>
            <a:r>
              <a:rPr sz="1400" spc="-5" dirty="0"/>
              <a:t> </a:t>
            </a:r>
            <a:r>
              <a:rPr sz="1400" spc="100" dirty="0"/>
              <a:t>advantages</a:t>
            </a:r>
            <a:r>
              <a:rPr sz="1400" dirty="0"/>
              <a:t> </a:t>
            </a:r>
            <a:r>
              <a:rPr sz="1400" spc="75" dirty="0"/>
              <a:t>of</a:t>
            </a:r>
            <a:r>
              <a:rPr sz="1400" spc="-5" dirty="0"/>
              <a:t> </a:t>
            </a:r>
            <a:r>
              <a:rPr sz="1400" dirty="0"/>
              <a:t>the </a:t>
            </a:r>
            <a:r>
              <a:rPr sz="1400" spc="50" dirty="0"/>
              <a:t>test</a:t>
            </a:r>
            <a:r>
              <a:rPr sz="1400" spc="-5" dirty="0"/>
              <a:t> </a:t>
            </a:r>
            <a:r>
              <a:rPr sz="1400" dirty="0"/>
              <a:t>for the </a:t>
            </a:r>
            <a:r>
              <a:rPr sz="1400" spc="55" dirty="0"/>
              <a:t>benefit</a:t>
            </a:r>
            <a:r>
              <a:rPr sz="1400" spc="-5" dirty="0"/>
              <a:t> </a:t>
            </a:r>
            <a:r>
              <a:rPr sz="1400" spc="75" dirty="0"/>
              <a:t>of</a:t>
            </a:r>
            <a:r>
              <a:rPr sz="1400" dirty="0"/>
              <a:t> </a:t>
            </a:r>
            <a:r>
              <a:rPr sz="1400" spc="40" dirty="0"/>
              <a:t>formative </a:t>
            </a:r>
            <a:r>
              <a:rPr sz="1400" spc="55" dirty="0"/>
              <a:t>evaluation</a:t>
            </a:r>
            <a:r>
              <a:rPr sz="1400" spc="-20" dirty="0"/>
              <a:t> </a:t>
            </a:r>
            <a:r>
              <a:rPr sz="1400" spc="95" dirty="0"/>
              <a:t>and</a:t>
            </a:r>
            <a:r>
              <a:rPr sz="1400" spc="-20" dirty="0"/>
              <a:t> </a:t>
            </a:r>
            <a:r>
              <a:rPr sz="1400" dirty="0"/>
              <a:t>the</a:t>
            </a:r>
            <a:r>
              <a:rPr sz="1400" spc="-15" dirty="0"/>
              <a:t> </a:t>
            </a:r>
            <a:r>
              <a:rPr sz="1400" spc="80" dirty="0"/>
              <a:t>planning</a:t>
            </a:r>
            <a:r>
              <a:rPr sz="1400" spc="-20" dirty="0"/>
              <a:t> </a:t>
            </a:r>
            <a:r>
              <a:rPr sz="1400" spc="75" dirty="0"/>
              <a:t>of</a:t>
            </a:r>
            <a:r>
              <a:rPr sz="1400" spc="-15" dirty="0"/>
              <a:t> </a:t>
            </a:r>
            <a:r>
              <a:rPr sz="1400" spc="80" dirty="0"/>
              <a:t>adapted</a:t>
            </a:r>
            <a:r>
              <a:rPr sz="1400" spc="-20" dirty="0"/>
              <a:t> </a:t>
            </a:r>
            <a:r>
              <a:rPr sz="1400" spc="-10" dirty="0"/>
              <a:t>instruction</a:t>
            </a:r>
            <a:endParaRPr sz="1400" dirty="0"/>
          </a:p>
          <a:p>
            <a:pPr marL="334645">
              <a:lnSpc>
                <a:spcPct val="100000"/>
              </a:lnSpc>
              <a:spcBef>
                <a:spcPts val="270"/>
              </a:spcBef>
            </a:pPr>
            <a:r>
              <a:rPr sz="1400" spc="50" dirty="0"/>
              <a:t>Receive</a:t>
            </a:r>
            <a:r>
              <a:rPr sz="1400" spc="-5" dirty="0"/>
              <a:t> </a:t>
            </a:r>
            <a:r>
              <a:rPr sz="1400" spc="65" dirty="0"/>
              <a:t>technical</a:t>
            </a:r>
            <a:r>
              <a:rPr sz="1400" dirty="0"/>
              <a:t> </a:t>
            </a:r>
            <a:r>
              <a:rPr sz="1400" spc="85" dirty="0"/>
              <a:t>guidance</a:t>
            </a:r>
            <a:r>
              <a:rPr sz="1400" dirty="0"/>
              <a:t> on the </a:t>
            </a:r>
            <a:r>
              <a:rPr sz="1400" spc="50" dirty="0"/>
              <a:t>Intelligence</a:t>
            </a:r>
            <a:r>
              <a:rPr sz="1400" dirty="0"/>
              <a:t> </a:t>
            </a:r>
            <a:r>
              <a:rPr sz="1400" spc="100" dirty="0"/>
              <a:t>System</a:t>
            </a:r>
            <a:r>
              <a:rPr sz="1400" dirty="0"/>
              <a:t> </a:t>
            </a:r>
            <a:r>
              <a:rPr sz="1400" spc="50" dirty="0"/>
              <a:t>Tvuna</a:t>
            </a:r>
            <a:endParaRPr sz="1400" dirty="0"/>
          </a:p>
          <a:p>
            <a:pPr marL="20320">
              <a:lnSpc>
                <a:spcPct val="100000"/>
              </a:lnSpc>
              <a:spcBef>
                <a:spcPts val="325"/>
              </a:spcBef>
            </a:pPr>
            <a:endParaRPr sz="1400" dirty="0"/>
          </a:p>
          <a:p>
            <a:pPr marL="33020" marR="88265">
              <a:lnSpc>
                <a:spcPct val="116100"/>
              </a:lnSpc>
              <a:tabLst>
                <a:tab pos="1399540" algn="l"/>
                <a:tab pos="2763520" algn="l"/>
              </a:tabLst>
            </a:pPr>
            <a:r>
              <a:rPr sz="1400" dirty="0"/>
              <a:t>Link</a:t>
            </a:r>
            <a:r>
              <a:rPr sz="1400" spc="90" dirty="0"/>
              <a:t> </a:t>
            </a:r>
            <a:r>
              <a:rPr sz="1400" dirty="0"/>
              <a:t>to</a:t>
            </a:r>
            <a:r>
              <a:rPr sz="1400" spc="90" dirty="0"/>
              <a:t> </a:t>
            </a:r>
            <a:r>
              <a:rPr sz="1400" dirty="0"/>
              <a:t>register</a:t>
            </a:r>
            <a:r>
              <a:rPr sz="1400" spc="90" dirty="0"/>
              <a:t> </a:t>
            </a:r>
            <a:r>
              <a:rPr sz="1400" dirty="0"/>
              <a:t>for</a:t>
            </a:r>
            <a:r>
              <a:rPr sz="1400" spc="90" dirty="0"/>
              <a:t> </a:t>
            </a:r>
            <a:r>
              <a:rPr sz="1400" dirty="0"/>
              <a:t>the</a:t>
            </a:r>
            <a:r>
              <a:rPr sz="1400" spc="90" dirty="0"/>
              <a:t> </a:t>
            </a:r>
            <a:r>
              <a:rPr sz="1400" spc="55" dirty="0"/>
              <a:t>meeting:</a:t>
            </a:r>
            <a:r>
              <a:rPr sz="1400" dirty="0"/>
              <a:t>	</a:t>
            </a:r>
            <a:r>
              <a:rPr sz="1400" u="sng" spc="55" dirty="0">
                <a:uFill>
                  <a:solidFill>
                    <a:srgbClr val="628677"/>
                  </a:solidFill>
                </a:uFill>
                <a:hlinkClick r:id="rId6"/>
              </a:rPr>
              <a:t>https://forms.gle/GHbEoJE</a:t>
            </a:r>
            <a:r>
              <a:rPr sz="1400" u="none" spc="55" dirty="0">
                <a:hlinkClick r:id="rId6"/>
              </a:rPr>
              <a:t>pj</a:t>
            </a:r>
            <a:r>
              <a:rPr sz="1400" u="sng" spc="55" dirty="0">
                <a:uFill>
                  <a:solidFill>
                    <a:srgbClr val="628677"/>
                  </a:solidFill>
                </a:uFill>
                <a:hlinkClick r:id="rId6"/>
              </a:rPr>
              <a:t>NpJNBdDA</a:t>
            </a:r>
            <a:r>
              <a:rPr sz="1400" u="none" spc="55" dirty="0"/>
              <a:t> </a:t>
            </a:r>
            <a:r>
              <a:rPr sz="1400" u="none" dirty="0"/>
              <a:t>Link</a:t>
            </a:r>
            <a:r>
              <a:rPr sz="1400" u="none" spc="45" dirty="0"/>
              <a:t> </a:t>
            </a:r>
            <a:r>
              <a:rPr sz="1400" u="none" dirty="0"/>
              <a:t>to</a:t>
            </a:r>
            <a:r>
              <a:rPr sz="1400" u="none" spc="45" dirty="0"/>
              <a:t> Tvuna:</a:t>
            </a:r>
            <a:r>
              <a:rPr sz="1400" u="none" dirty="0"/>
              <a:t>	</a:t>
            </a:r>
            <a:r>
              <a:rPr sz="1400" u="sng" spc="65" dirty="0">
                <a:uFill>
                  <a:solidFill>
                    <a:srgbClr val="628677"/>
                  </a:solidFill>
                </a:uFill>
                <a:hlinkClick r:id="rId7"/>
              </a:rPr>
              <a:t>https://rama.edu.gov.il/go/tvuna</a:t>
            </a:r>
            <a:endParaRPr sz="1400" dirty="0"/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75800" y="8396458"/>
            <a:ext cx="199647" cy="1995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6015" y="4207321"/>
            <a:ext cx="199647" cy="199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47799" y="3944009"/>
            <a:ext cx="199647" cy="1995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2935" y="9648716"/>
            <a:ext cx="7115174" cy="1038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216" y="9283495"/>
            <a:ext cx="733424" cy="8572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68601" y="445554"/>
            <a:ext cx="6461125" cy="294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100"/>
              </a:spcBef>
            </a:pPr>
            <a:r>
              <a:rPr sz="1800" spc="190" dirty="0">
                <a:solidFill>
                  <a:srgbClr val="628677"/>
                </a:solidFill>
                <a:latin typeface="Trebuchet MS"/>
                <a:cs typeface="Trebuchet MS"/>
              </a:rPr>
              <a:t>Updates</a:t>
            </a:r>
            <a:r>
              <a:rPr sz="1800" spc="-19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409" dirty="0">
                <a:solidFill>
                  <a:srgbClr val="628677"/>
                </a:solidFill>
                <a:latin typeface="Trebuchet MS"/>
                <a:cs typeface="Trebuchet MS"/>
              </a:rPr>
              <a:t>on</a:t>
            </a:r>
            <a:r>
              <a:rPr sz="1800" spc="-19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195" dirty="0">
                <a:solidFill>
                  <a:srgbClr val="628677"/>
                </a:solidFill>
                <a:latin typeface="Trebuchet MS"/>
                <a:cs typeface="Trebuchet MS"/>
              </a:rPr>
              <a:t>the</a:t>
            </a:r>
            <a:r>
              <a:rPr sz="1800" spc="-19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45" dirty="0">
                <a:solidFill>
                  <a:srgbClr val="628677"/>
                </a:solidFill>
                <a:latin typeface="Trebuchet MS"/>
                <a:cs typeface="Trebuchet MS"/>
              </a:rPr>
              <a:t>portal: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marL="12700" marR="47625">
              <a:lnSpc>
                <a:spcPts val="1350"/>
              </a:lnSpc>
              <a:spcBef>
                <a:spcPts val="5"/>
              </a:spcBef>
              <a:tabLst>
                <a:tab pos="5048885" algn="l"/>
              </a:tabLst>
            </a:pP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WE'RE</a:t>
            </a:r>
            <a:r>
              <a:rPr sz="14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EXCITED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80" dirty="0">
                <a:solidFill>
                  <a:srgbClr val="628677"/>
                </a:solidFill>
                <a:latin typeface="Gill Sans MT"/>
                <a:cs typeface="Gill Sans MT"/>
              </a:rPr>
              <a:t>ANNOUNCE</a:t>
            </a:r>
            <a:r>
              <a:rPr sz="14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THAT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JUNIOR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628677"/>
                </a:solidFill>
                <a:latin typeface="Gill Sans MT"/>
                <a:cs typeface="Gill Sans MT"/>
              </a:rPr>
              <a:t>HIGH</a:t>
            </a:r>
            <a:r>
              <a:rPr sz="14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628677"/>
                </a:solidFill>
                <a:latin typeface="Gill Sans MT"/>
                <a:cs typeface="Gill Sans MT"/>
              </a:rPr>
              <a:t>HIGH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SCHOOL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PAGES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55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PORTAL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HAVE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90" dirty="0">
                <a:solidFill>
                  <a:srgbClr val="628677"/>
                </a:solidFill>
                <a:latin typeface="Gill Sans MT"/>
                <a:cs typeface="Gill Sans MT"/>
              </a:rPr>
              <a:t>NEW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90" dirty="0">
                <a:solidFill>
                  <a:srgbClr val="628677"/>
                </a:solidFill>
                <a:latin typeface="Gill Sans MT"/>
                <a:cs typeface="Gill Sans MT"/>
              </a:rPr>
              <a:t>LOOK!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THEY'VE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BEEN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REDESIGNED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BE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MORE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FRIENDLY</a:t>
            </a:r>
            <a:r>
              <a:rPr sz="14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ACCESSIBLE</a:t>
            </a:r>
            <a:r>
              <a:rPr sz="14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EVERYONE.</a:t>
            </a:r>
            <a:r>
              <a:rPr sz="14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628677"/>
                </a:solidFill>
                <a:latin typeface="Gill Sans MT"/>
                <a:cs typeface="Gill Sans MT"/>
              </a:rPr>
              <a:t>PLEASE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	</a:t>
            </a:r>
            <a:r>
              <a:rPr sz="1400" u="sng" spc="-10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3"/>
              </a:rPr>
              <a:t>LOOK</a:t>
            </a:r>
            <a:r>
              <a:rPr sz="14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3"/>
              </a:rPr>
              <a:t> HERE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.</a:t>
            </a:r>
            <a:endParaRPr sz="14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775"/>
              </a:lnSpc>
            </a:pPr>
            <a:r>
              <a:rPr sz="1600" dirty="0">
                <a:solidFill>
                  <a:srgbClr val="628677"/>
                </a:solidFill>
                <a:latin typeface="Gill Sans MT"/>
                <a:cs typeface="Gill Sans MT"/>
              </a:rPr>
              <a:t>External</a:t>
            </a:r>
            <a:r>
              <a:rPr sz="1600" spc="2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600" spc="80" dirty="0">
                <a:solidFill>
                  <a:srgbClr val="628677"/>
                </a:solidFill>
                <a:latin typeface="Gill Sans MT"/>
                <a:cs typeface="Gill Sans MT"/>
              </a:rPr>
              <a:t>Tnufa</a:t>
            </a:r>
            <a:endParaRPr sz="1600">
              <a:latin typeface="Gill Sans MT"/>
              <a:cs typeface="Gill Sans MT"/>
            </a:endParaRPr>
          </a:p>
          <a:p>
            <a:pPr marL="12700" marR="5080" indent="219710">
              <a:lnSpc>
                <a:spcPts val="1350"/>
              </a:lnSpc>
              <a:spcBef>
                <a:spcPts val="170"/>
              </a:spcBef>
            </a:pPr>
            <a:r>
              <a:rPr sz="1400" u="sng" spc="6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https://pop.education.gov.il/tchumey_daat/english/chativat-beynayim/english-</a:t>
            </a:r>
            <a:r>
              <a:rPr sz="1400" u="none" spc="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sng" spc="7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pedago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  <a:hlinkClick r:id="rId4"/>
              </a:rPr>
              <a:t>gy</a:t>
            </a:r>
            <a:r>
              <a:rPr sz="1400" u="sng" spc="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sz="1400" u="sng" spc="5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/presentations-</a:t>
            </a:r>
            <a:r>
              <a:rPr sz="1400" u="sng" spc="6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conferences/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ts val="1775"/>
              </a:lnSpc>
              <a:spcBef>
                <a:spcPts val="980"/>
              </a:spcBef>
            </a:pPr>
            <a:r>
              <a:rPr sz="1600" spc="100" dirty="0">
                <a:solidFill>
                  <a:srgbClr val="628677"/>
                </a:solidFill>
                <a:latin typeface="Gill Sans MT"/>
                <a:cs typeface="Gill Sans MT"/>
              </a:rPr>
              <a:t>PISA</a:t>
            </a:r>
            <a:r>
              <a:rPr sz="16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600" spc="70" dirty="0">
                <a:solidFill>
                  <a:srgbClr val="628677"/>
                </a:solidFill>
                <a:latin typeface="Gill Sans MT"/>
                <a:cs typeface="Gill Sans MT"/>
              </a:rPr>
              <a:t>2025</a:t>
            </a:r>
            <a:endParaRPr sz="1600">
              <a:latin typeface="Gill Sans MT"/>
              <a:cs typeface="Gill Sans MT"/>
            </a:endParaRPr>
          </a:p>
          <a:p>
            <a:pPr marL="12700" marR="272415" indent="219710">
              <a:lnSpc>
                <a:spcPts val="1350"/>
              </a:lnSpc>
              <a:spcBef>
                <a:spcPts val="175"/>
              </a:spcBef>
            </a:pPr>
            <a:r>
              <a:rPr sz="1400" u="sng" spc="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PISA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2025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5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Foreign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1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Language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Assessment</a:t>
            </a:r>
            <a:r>
              <a:rPr sz="1400" u="none" spc="85" dirty="0">
                <a:solidFill>
                  <a:srgbClr val="628677"/>
                </a:solidFill>
                <a:latin typeface="Gill Sans MT"/>
                <a:cs typeface="Gill Sans MT"/>
                <a:hlinkClick r:id="rId5"/>
              </a:rPr>
              <a:t>,</a:t>
            </a:r>
            <a:r>
              <a:rPr sz="1400" u="sng" spc="-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-6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Dr.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Elias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Farah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  <a:hlinkClick r:id="rId5"/>
              </a:rPr>
              <a:t>(</a:t>
            </a:r>
            <a:r>
              <a:rPr sz="1400" u="sng" spc="5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posted</a:t>
            </a:r>
            <a:r>
              <a:rPr sz="14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4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Februar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  <a:hlinkClick r:id="rId5"/>
              </a:rPr>
              <a:t>y,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sng" spc="6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2025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  <a:hlinkClick r:id="rId5"/>
              </a:rPr>
              <a:t>)</a:t>
            </a:r>
            <a:endParaRPr sz="140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4000" y="1403255"/>
            <a:ext cx="199647" cy="1995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5868" y="4058069"/>
            <a:ext cx="6582409" cy="2412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6720" algn="ctr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628677"/>
                </a:solidFill>
                <a:latin typeface="Trebuchet MS"/>
                <a:cs typeface="Trebuchet MS"/>
              </a:rPr>
              <a:t>AI</a:t>
            </a:r>
            <a:r>
              <a:rPr sz="1800" spc="-20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80" dirty="0">
                <a:solidFill>
                  <a:srgbClr val="628677"/>
                </a:solidFill>
                <a:latin typeface="Trebuchet MS"/>
                <a:cs typeface="Trebuchet MS"/>
              </a:rPr>
              <a:t>Month</a:t>
            </a:r>
            <a:endParaRPr sz="1800" dirty="0">
              <a:latin typeface="Trebuchet MS"/>
              <a:cs typeface="Trebuchet MS"/>
            </a:endParaRPr>
          </a:p>
          <a:p>
            <a:pPr marL="12700" marR="5080">
              <a:lnSpc>
                <a:spcPct val="116100"/>
              </a:lnSpc>
              <a:spcBef>
                <a:spcPts val="1190"/>
              </a:spcBef>
            </a:pP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Throughout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February, the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Ministry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Education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celebrated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AI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Month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with </a:t>
            </a:r>
            <a:r>
              <a:rPr sz="1400" spc="15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range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of </a:t>
            </a:r>
            <a:r>
              <a:rPr sz="1400" spc="110" dirty="0">
                <a:solidFill>
                  <a:srgbClr val="628677"/>
                </a:solidFill>
                <a:latin typeface="Gill Sans MT"/>
                <a:cs typeface="Gill Sans MT"/>
              </a:rPr>
              <a:t>engaging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webinars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activities.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628677"/>
                </a:solidFill>
                <a:latin typeface="Gill Sans MT"/>
                <a:cs typeface="Gill Sans MT"/>
              </a:rPr>
              <a:t>can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find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related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materials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here:</a:t>
            </a: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400" dirty="0">
              <a:latin typeface="Gill Sans MT"/>
              <a:cs typeface="Gill Sans MT"/>
            </a:endParaRPr>
          </a:p>
          <a:p>
            <a:pPr marL="232410" marR="448945" indent="-220345">
              <a:lnSpc>
                <a:spcPct val="116100"/>
              </a:lnSpc>
              <a:spcBef>
                <a:spcPts val="5"/>
              </a:spcBef>
            </a:pPr>
            <a:r>
              <a:rPr sz="1400" spc="-8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Padlet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628677"/>
                </a:solidFill>
                <a:latin typeface="Gill Sans MT"/>
                <a:cs typeface="Gill Sans MT"/>
              </a:rPr>
              <a:t>has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all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resources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from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AI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month. </a:t>
            </a:r>
            <a:r>
              <a:rPr lang="en-US" sz="1400" spc="45" dirty="0">
                <a:solidFill>
                  <a:srgbClr val="628677"/>
                </a:solidFill>
                <a:latin typeface="Gill Sans MT"/>
                <a:cs typeface="Gill Sans MT"/>
                <a:hlinkClick r:id="rId7"/>
              </a:rPr>
              <a:t>https://meyda.education.gov.il/files/Pop/0files/english/Chativa-Elyona/PadletAIMonth.xlsx</a:t>
            </a:r>
            <a:endParaRPr lang="en-US" sz="1400" spc="45" dirty="0">
              <a:solidFill>
                <a:srgbClr val="628677"/>
              </a:solidFill>
              <a:latin typeface="Gill Sans MT"/>
              <a:cs typeface="Gill Sans MT"/>
            </a:endParaRPr>
          </a:p>
          <a:p>
            <a:pPr marL="232410" marR="448945" indent="-220345">
              <a:lnSpc>
                <a:spcPct val="116100"/>
              </a:lnSpc>
              <a:spcBef>
                <a:spcPts val="5"/>
              </a:spcBef>
            </a:pPr>
            <a:endParaRPr sz="1400" dirty="0">
              <a:latin typeface="Gill Sans MT"/>
              <a:cs typeface="Gill Sans MT"/>
            </a:endParaRPr>
          </a:p>
          <a:p>
            <a:pPr marL="56515">
              <a:lnSpc>
                <a:spcPct val="100000"/>
              </a:lnSpc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above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lang="en-US" sz="1400" spc="70" dirty="0">
                <a:solidFill>
                  <a:srgbClr val="628677"/>
                </a:solidFill>
                <a:latin typeface="Gill Sans MT"/>
                <a:cs typeface="Gill Sans MT"/>
              </a:rPr>
              <a:t>link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you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will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find: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21918" y="66138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12557" y="6499612"/>
            <a:ext cx="2611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sng" spc="4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https://youtu.be/T7Xn8sAuACo?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7989" y="6465246"/>
            <a:ext cx="2496185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recording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AI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webinar </a:t>
            </a:r>
            <a:r>
              <a:rPr sz="14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si=5zOYzdM8MLOobAmF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1918" y="71091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918" y="73567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1918" y="78520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21305" y="7937824"/>
            <a:ext cx="48260" cy="9525"/>
          </a:xfrm>
          <a:custGeom>
            <a:avLst/>
            <a:gdLst/>
            <a:ahLst/>
            <a:cxnLst/>
            <a:rect l="l" t="t" r="r" b="b"/>
            <a:pathLst>
              <a:path w="48260" h="9525">
                <a:moveTo>
                  <a:pt x="48080" y="9524"/>
                </a:moveTo>
                <a:lnTo>
                  <a:pt x="0" y="9524"/>
                </a:lnTo>
                <a:lnTo>
                  <a:pt x="0" y="0"/>
                </a:lnTo>
                <a:lnTo>
                  <a:pt x="48080" y="0"/>
                </a:lnTo>
                <a:lnTo>
                  <a:pt x="48080" y="9524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1918" y="809974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1918" y="834739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4" y="57149"/>
                </a:moveTo>
                <a:lnTo>
                  <a:pt x="24785" y="57149"/>
                </a:lnTo>
                <a:lnTo>
                  <a:pt x="21140" y="56424"/>
                </a:lnTo>
                <a:lnTo>
                  <a:pt x="0" y="32364"/>
                </a:lnTo>
                <a:lnTo>
                  <a:pt x="0" y="24785"/>
                </a:lnTo>
                <a:lnTo>
                  <a:pt x="24785" y="0"/>
                </a:lnTo>
                <a:lnTo>
                  <a:pt x="32364" y="0"/>
                </a:lnTo>
                <a:lnTo>
                  <a:pt x="57150" y="28574"/>
                </a:lnTo>
                <a:lnTo>
                  <a:pt x="57149" y="32364"/>
                </a:lnTo>
                <a:lnTo>
                  <a:pt x="32364" y="57149"/>
                </a:lnTo>
                <a:close/>
              </a:path>
            </a:pathLst>
          </a:custGeom>
          <a:solidFill>
            <a:srgbClr val="6286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77989" y="6960546"/>
            <a:ext cx="6475730" cy="31299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70"/>
              </a:spcBef>
            </a:pPr>
            <a:r>
              <a:rPr sz="1400" spc="-8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WhatsApp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group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spc="360" dirty="0">
                <a:solidFill>
                  <a:srgbClr val="628677"/>
                </a:solidFill>
                <a:latin typeface="Gill Sans MT"/>
                <a:cs typeface="Gill Sans MT"/>
              </a:rPr>
              <a:t>   </a:t>
            </a:r>
            <a:r>
              <a:rPr sz="14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AI</a:t>
            </a:r>
            <a:r>
              <a:rPr sz="1400" u="sng" spc="-2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4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for</a:t>
            </a:r>
            <a:r>
              <a:rPr sz="1400" u="sng" spc="-1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400" u="sng" spc="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announcements</a:t>
            </a:r>
            <a:r>
              <a:rPr sz="1400" u="none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u="none" spc="355" dirty="0">
                <a:solidFill>
                  <a:srgbClr val="628677"/>
                </a:solidFill>
                <a:latin typeface="Gill Sans MT"/>
                <a:cs typeface="Gill Sans MT"/>
              </a:rPr>
              <a:t>   </a:t>
            </a:r>
            <a:r>
              <a:rPr sz="1400" u="sng" spc="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discussions</a:t>
            </a:r>
            <a:r>
              <a:rPr sz="1400" u="none" spc="80" dirty="0">
                <a:solidFill>
                  <a:srgbClr val="628677"/>
                </a:solidFill>
                <a:latin typeface="Gill Sans MT"/>
                <a:cs typeface="Gill Sans MT"/>
              </a:rPr>
              <a:t>.</a:t>
            </a:r>
            <a:endParaRPr sz="1400" dirty="0">
              <a:latin typeface="Gill Sans MT"/>
              <a:cs typeface="Gill Sans MT"/>
            </a:endParaRPr>
          </a:p>
          <a:p>
            <a:pPr marL="12700" marR="27940" algn="just">
              <a:lnSpc>
                <a:spcPct val="116100"/>
              </a:lnSpc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400" spc="315" dirty="0">
                <a:solidFill>
                  <a:srgbClr val="628677"/>
                </a:solidFill>
                <a:latin typeface="Gill Sans MT"/>
                <a:cs typeface="Gill Sans MT"/>
              </a:rPr>
              <a:t>   </a:t>
            </a:r>
            <a:r>
              <a:rPr sz="1400" u="sng" spc="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1"/>
              </a:rPr>
              <a:t>Practices</a:t>
            </a:r>
            <a:r>
              <a:rPr sz="1400" u="sng" spc="-3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</a:rPr>
              <a:t>which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were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5" dirty="0">
                <a:solidFill>
                  <a:srgbClr val="628677"/>
                </a:solidFill>
                <a:latin typeface="Gill Sans MT"/>
                <a:cs typeface="Gill Sans MT"/>
              </a:rPr>
              <a:t>designed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0" dirty="0">
                <a:solidFill>
                  <a:srgbClr val="628677"/>
                </a:solidFill>
                <a:latin typeface="Gill Sans MT"/>
                <a:cs typeface="Gill Sans MT"/>
              </a:rPr>
              <a:t>especially</a:t>
            </a:r>
            <a:r>
              <a:rPr sz="14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AI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</a:rPr>
              <a:t>month.</a:t>
            </a:r>
            <a:r>
              <a:rPr sz="14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(A</a:t>
            </a:r>
            <a:r>
              <a:rPr sz="14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0" dirty="0">
                <a:solidFill>
                  <a:srgbClr val="628677"/>
                </a:solidFill>
                <a:latin typeface="Gill Sans MT"/>
                <a:cs typeface="Gill Sans MT"/>
              </a:rPr>
              <a:t>pedagogical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practice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0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5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pattern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5" dirty="0">
                <a:solidFill>
                  <a:srgbClr val="628677"/>
                </a:solidFill>
                <a:latin typeface="Gill Sans MT"/>
                <a:cs typeface="Gill Sans MT"/>
              </a:rPr>
              <a:t>action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5" dirty="0">
                <a:solidFill>
                  <a:srgbClr val="628677"/>
                </a:solidFill>
                <a:latin typeface="Gill Sans MT"/>
                <a:cs typeface="Gill Sans MT"/>
              </a:rPr>
              <a:t>designed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meet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5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need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10" dirty="0">
                <a:solidFill>
                  <a:srgbClr val="628677"/>
                </a:solidFill>
                <a:latin typeface="Gill Sans MT"/>
                <a:cs typeface="Gill Sans MT"/>
              </a:rPr>
              <a:t>an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educational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context).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u="none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list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5" dirty="0">
                <a:solidFill>
                  <a:srgbClr val="628677"/>
                </a:solidFill>
                <a:latin typeface="Gill Sans MT"/>
                <a:cs typeface="Gill Sans MT"/>
              </a:rPr>
              <a:t>all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u="none" spc="370" dirty="0">
                <a:solidFill>
                  <a:srgbClr val="628677"/>
                </a:solidFill>
                <a:latin typeface="Gill Sans MT"/>
                <a:cs typeface="Gill Sans MT"/>
              </a:rPr>
              <a:t>   </a:t>
            </a:r>
            <a:r>
              <a:rPr sz="1400" u="sng" spc="5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2"/>
              </a:rPr>
              <a:t>a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  <a:hlinkClick r:id="rId12"/>
              </a:rPr>
              <a:t>p</a:t>
            </a:r>
            <a:r>
              <a:rPr sz="1400" u="sng" spc="5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2"/>
              </a:rPr>
              <a:t>proved</a:t>
            </a:r>
            <a:r>
              <a:rPr sz="1400" u="sng" spc="-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2"/>
              </a:rPr>
              <a:t> </a:t>
            </a:r>
            <a:r>
              <a:rPr sz="14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2"/>
              </a:rPr>
              <a:t>tools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45" dirty="0">
                <a:solidFill>
                  <a:srgbClr val="628677"/>
                </a:solidFill>
                <a:latin typeface="Gill Sans MT"/>
                <a:cs typeface="Gill Sans MT"/>
              </a:rPr>
              <a:t>Ministry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50" dirty="0">
                <a:solidFill>
                  <a:srgbClr val="628677"/>
                </a:solidFill>
                <a:latin typeface="Gill Sans MT"/>
                <a:cs typeface="Gill Sans MT"/>
              </a:rPr>
              <a:t>Education.</a:t>
            </a:r>
            <a:endParaRPr sz="1400" dirty="0">
              <a:latin typeface="Gill Sans MT"/>
              <a:cs typeface="Gill Sans MT"/>
            </a:endParaRPr>
          </a:p>
          <a:p>
            <a:pPr marL="12700" algn="just">
              <a:lnSpc>
                <a:spcPct val="100000"/>
              </a:lnSpc>
              <a:spcBef>
                <a:spcPts val="270"/>
              </a:spcBef>
            </a:pP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Summary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245" dirty="0">
                <a:solidFill>
                  <a:srgbClr val="628677"/>
                </a:solidFill>
                <a:latin typeface="Gill Sans MT"/>
                <a:cs typeface="Gill Sans MT"/>
              </a:rPr>
              <a:t>  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  <a:hlinkClick r:id="rId13"/>
              </a:rPr>
              <a:t>g</a:t>
            </a:r>
            <a:r>
              <a:rPr sz="1400" u="sng" spc="7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3"/>
              </a:rPr>
              <a:t>uidelines</a:t>
            </a:r>
            <a:r>
              <a:rPr sz="14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100" dirty="0">
                <a:solidFill>
                  <a:srgbClr val="628677"/>
                </a:solidFill>
                <a:latin typeface="Gill Sans MT"/>
                <a:cs typeface="Gill Sans MT"/>
              </a:rPr>
              <a:t>use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AI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u="none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60" dirty="0">
                <a:solidFill>
                  <a:srgbClr val="628677"/>
                </a:solidFill>
                <a:latin typeface="Gill Sans MT"/>
                <a:cs typeface="Gill Sans MT"/>
              </a:rPr>
              <a:t>education</a:t>
            </a:r>
            <a:r>
              <a:rPr sz="14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u="none" spc="80" dirty="0">
                <a:solidFill>
                  <a:srgbClr val="628677"/>
                </a:solidFill>
                <a:latin typeface="Gill Sans MT"/>
                <a:cs typeface="Gill Sans MT"/>
              </a:rPr>
              <a:t>system.</a:t>
            </a:r>
            <a:endParaRPr sz="1400" dirty="0">
              <a:latin typeface="Gill Sans MT"/>
              <a:cs typeface="Gill Sans MT"/>
            </a:endParaRPr>
          </a:p>
          <a:p>
            <a:pPr marL="12700" marR="5080" algn="just">
              <a:lnSpc>
                <a:spcPct val="116100"/>
              </a:lnSpc>
            </a:pP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Guides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how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use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free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628677"/>
                </a:solidFill>
                <a:latin typeface="Gill Sans MT"/>
                <a:cs typeface="Gill Sans MT"/>
              </a:rPr>
              <a:t>Magic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School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Enterprise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teacher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accounts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provided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Ministry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Education.</a:t>
            </a: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0"/>
              </a:spcBef>
            </a:pPr>
            <a:endParaRPr sz="1400" dirty="0">
              <a:latin typeface="Gill Sans MT"/>
              <a:cs typeface="Gill Sans MT"/>
            </a:endParaRPr>
          </a:p>
          <a:p>
            <a:pPr marL="1078230" marR="1396365" algn="ctr">
              <a:lnSpc>
                <a:spcPct val="114599"/>
              </a:lnSpc>
            </a:pPr>
            <a:r>
              <a:rPr sz="1800" spc="320" dirty="0">
                <a:solidFill>
                  <a:srgbClr val="628677"/>
                </a:solidFill>
                <a:latin typeface="Trebuchet MS"/>
                <a:cs typeface="Trebuchet MS"/>
              </a:rPr>
              <a:t>Do</a:t>
            </a:r>
            <a:r>
              <a:rPr sz="1800" spc="-20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10" dirty="0">
                <a:solidFill>
                  <a:srgbClr val="628677"/>
                </a:solidFill>
                <a:latin typeface="Trebuchet MS"/>
                <a:cs typeface="Trebuchet MS"/>
              </a:rPr>
              <a:t>you</a:t>
            </a:r>
            <a:r>
              <a:rPr sz="1800" spc="-19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00" dirty="0">
                <a:solidFill>
                  <a:srgbClr val="628677"/>
                </a:solidFill>
                <a:latin typeface="Trebuchet MS"/>
                <a:cs typeface="Trebuchet MS"/>
              </a:rPr>
              <a:t>belong</a:t>
            </a:r>
            <a:r>
              <a:rPr sz="1800" spc="-20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50" dirty="0">
                <a:solidFill>
                  <a:srgbClr val="628677"/>
                </a:solidFill>
                <a:latin typeface="Trebuchet MS"/>
                <a:cs typeface="Trebuchet MS"/>
              </a:rPr>
              <a:t>to</a:t>
            </a:r>
            <a:r>
              <a:rPr sz="1800" spc="-19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95" dirty="0">
                <a:solidFill>
                  <a:srgbClr val="628677"/>
                </a:solidFill>
                <a:latin typeface="Trebuchet MS"/>
                <a:cs typeface="Trebuchet MS"/>
              </a:rPr>
              <a:t>our</a:t>
            </a:r>
            <a:r>
              <a:rPr sz="1800" spc="-20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15" dirty="0">
                <a:solidFill>
                  <a:srgbClr val="628677"/>
                </a:solidFill>
                <a:latin typeface="Trebuchet MS"/>
                <a:cs typeface="Trebuchet MS"/>
              </a:rPr>
              <a:t>Whatsapp </a:t>
            </a:r>
            <a:r>
              <a:rPr sz="1800" spc="195" dirty="0">
                <a:solidFill>
                  <a:srgbClr val="628677"/>
                </a:solidFill>
                <a:latin typeface="Trebuchet MS"/>
                <a:cs typeface="Trebuchet MS"/>
              </a:rPr>
              <a:t>Community?</a:t>
            </a:r>
            <a:endParaRPr sz="1800" dirty="0">
              <a:latin typeface="Trebuchet MS"/>
              <a:cs typeface="Trebuchet MS"/>
            </a:endParaRPr>
          </a:p>
          <a:p>
            <a:pPr marR="318135" algn="ctr">
              <a:lnSpc>
                <a:spcPct val="100000"/>
              </a:lnSpc>
              <a:spcBef>
                <a:spcPts val="315"/>
              </a:spcBef>
              <a:tabLst>
                <a:tab pos="1102995" algn="l"/>
              </a:tabLst>
            </a:pPr>
            <a:r>
              <a:rPr sz="1800" spc="260" dirty="0">
                <a:solidFill>
                  <a:srgbClr val="628677"/>
                </a:solidFill>
                <a:latin typeface="Trebuchet MS"/>
                <a:cs typeface="Trebuchet MS"/>
              </a:rPr>
              <a:t>If</a:t>
            </a:r>
            <a:r>
              <a:rPr sz="1800" spc="-20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45" dirty="0">
                <a:solidFill>
                  <a:srgbClr val="628677"/>
                </a:solidFill>
                <a:latin typeface="Trebuchet MS"/>
                <a:cs typeface="Trebuchet MS"/>
              </a:rPr>
              <a:t>not</a:t>
            </a:r>
            <a:r>
              <a:rPr sz="1800" spc="-20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800" dirty="0">
                <a:solidFill>
                  <a:srgbClr val="628677"/>
                </a:solidFill>
                <a:latin typeface="Gill Sans MT"/>
                <a:cs typeface="Gill Sans MT"/>
              </a:rPr>
              <a:t>	</a:t>
            </a:r>
            <a:r>
              <a:rPr sz="1800" u="heavy" spc="35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click</a:t>
            </a:r>
            <a:r>
              <a:rPr sz="1800" u="heavy" spc="-20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 </a:t>
            </a:r>
            <a:r>
              <a:rPr sz="1800" u="heavy" spc="21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here</a:t>
            </a:r>
            <a:r>
              <a:rPr sz="1800" u="heavy" spc="-20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 </a:t>
            </a:r>
            <a:r>
              <a:rPr sz="1800" u="heavy" spc="35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to</a:t>
            </a:r>
            <a:r>
              <a:rPr sz="1800" u="heavy" spc="-19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 </a:t>
            </a:r>
            <a:r>
              <a:rPr sz="1800" u="heavy" spc="22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14"/>
              </a:rPr>
              <a:t>join.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06051" y="7018371"/>
            <a:ext cx="199647" cy="199508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85967" y="5499664"/>
            <a:ext cx="199647" cy="19950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88957" y="3004157"/>
            <a:ext cx="199647" cy="19950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5487" y="2289663"/>
            <a:ext cx="199647" cy="199508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762502" y="7018371"/>
            <a:ext cx="199647" cy="1995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12864" y="6506764"/>
            <a:ext cx="199647" cy="199508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89124" y="7735868"/>
            <a:ext cx="199647" cy="199508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123787" y="7276106"/>
            <a:ext cx="199647" cy="199508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089389" y="7995811"/>
            <a:ext cx="199647" cy="199508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028083" y="9836217"/>
            <a:ext cx="199647" cy="199508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88942" y="167927"/>
            <a:ext cx="733424" cy="790574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242532" y="167927"/>
            <a:ext cx="733424" cy="79057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4957" y="9237353"/>
            <a:ext cx="733424" cy="85724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54278" y="8798376"/>
            <a:ext cx="1076101" cy="357141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029504" y="8799210"/>
            <a:ext cx="1072731" cy="35611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976286" y="3790105"/>
            <a:ext cx="638174" cy="6476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24787" y="3790105"/>
            <a:ext cx="638174" cy="6476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020" y="1419799"/>
            <a:ext cx="199647" cy="199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020" y="2887364"/>
            <a:ext cx="199647" cy="19950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020" y="3163386"/>
            <a:ext cx="199647" cy="1995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794" y="2248685"/>
            <a:ext cx="199647" cy="1995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2679" y="51502"/>
            <a:ext cx="1323974" cy="104774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277736" y="1392351"/>
            <a:ext cx="5180965" cy="1954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100"/>
              </a:spcBef>
            </a:pPr>
            <a:r>
              <a:rPr sz="1600" u="heavy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The</a:t>
            </a:r>
            <a:r>
              <a:rPr sz="1600" u="heavy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600" u="heavy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Bagrut</a:t>
            </a:r>
            <a:r>
              <a:rPr sz="1600" u="heavy" spc="-1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600" u="heavy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Handbooks</a:t>
            </a:r>
            <a:r>
              <a:rPr sz="1600" u="heavy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600" u="heavy" spc="5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have</a:t>
            </a:r>
            <a:r>
              <a:rPr sz="1600" u="heavy" spc="-1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600" u="heavy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been</a:t>
            </a:r>
            <a:r>
              <a:rPr sz="1600" u="heavy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 </a:t>
            </a:r>
            <a:r>
              <a:rPr sz="1600" u="heavy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7"/>
              </a:rPr>
              <a:t>updated</a:t>
            </a:r>
            <a:r>
              <a:rPr sz="16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.</a:t>
            </a:r>
            <a:endParaRPr sz="16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1600">
              <a:latin typeface="Gill Sans MT"/>
              <a:cs typeface="Gill Sans MT"/>
            </a:endParaRPr>
          </a:p>
          <a:p>
            <a:pPr marL="43815">
              <a:lnSpc>
                <a:spcPct val="100000"/>
              </a:lnSpc>
              <a:spcBef>
                <a:spcPts val="5"/>
              </a:spcBef>
            </a:pP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COBE</a:t>
            </a:r>
            <a:endParaRPr sz="1200">
              <a:latin typeface="Gill Sans MT"/>
              <a:cs typeface="Gill Sans MT"/>
            </a:endParaRPr>
          </a:p>
          <a:p>
            <a:pPr marL="43815">
              <a:lnSpc>
                <a:spcPct val="100000"/>
              </a:lnSpc>
              <a:spcBef>
                <a:spcPts val="434"/>
              </a:spcBef>
            </a:pPr>
            <a:r>
              <a:rPr sz="1200" u="sng" spc="-2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Answer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 </a:t>
            </a: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Key</a:t>
            </a:r>
            <a:r>
              <a:rPr sz="1200" u="sng" spc="1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 </a:t>
            </a:r>
            <a:r>
              <a:rPr sz="1200" u="sng" spc="-6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-</a:t>
            </a:r>
            <a:r>
              <a:rPr sz="1200" u="sng" spc="-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 </a:t>
            </a:r>
            <a:r>
              <a:rPr sz="1200" u="sng" spc="-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COBE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Simulations</a:t>
            </a:r>
            <a:r>
              <a:rPr sz="1200" u="sng" spc="-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Summer</a:t>
            </a:r>
            <a:r>
              <a:rPr sz="1200" u="sng" spc="-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8"/>
              </a:rPr>
              <a:t>2025</a:t>
            </a:r>
            <a:r>
              <a:rPr sz="1200" u="none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50" dirty="0">
                <a:solidFill>
                  <a:srgbClr val="628677"/>
                </a:solidFill>
                <a:latin typeface="Gill Sans MT"/>
                <a:cs typeface="Gill Sans MT"/>
              </a:rPr>
              <a:t>(4-</a:t>
            </a:r>
            <a:r>
              <a:rPr sz="1200" u="none" spc="70" dirty="0">
                <a:solidFill>
                  <a:srgbClr val="628677"/>
                </a:solidFill>
                <a:latin typeface="Gill Sans MT"/>
                <a:cs typeface="Gill Sans MT"/>
              </a:rPr>
              <a:t>5</a:t>
            </a:r>
            <a:r>
              <a:rPr sz="1200" u="none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points).</a:t>
            </a:r>
            <a:r>
              <a:rPr sz="1200" u="none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(posted</a:t>
            </a:r>
            <a:r>
              <a:rPr sz="1200" u="none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February,</a:t>
            </a:r>
            <a:r>
              <a:rPr sz="1200" u="none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2025)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BOOST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200" u="sng" spc="-2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Answer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Key</a:t>
            </a:r>
            <a:r>
              <a:rPr sz="1200" u="sng" spc="1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200" u="sng" spc="-6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-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200" u="sng" spc="-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BOOST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Simulation</a:t>
            </a:r>
            <a:r>
              <a:rPr sz="1200" u="sng" spc="-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Summer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9"/>
              </a:rPr>
              <a:t>2025.</a:t>
            </a:r>
            <a:r>
              <a:rPr sz="1200" u="none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(posted</a:t>
            </a:r>
            <a:r>
              <a:rPr sz="1200" u="none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February,</a:t>
            </a:r>
            <a:r>
              <a:rPr sz="1200" u="none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2025)</a:t>
            </a:r>
            <a:endParaRPr sz="1200">
              <a:latin typeface="Gill Sans MT"/>
              <a:cs typeface="Gill Sans MT"/>
            </a:endParaRPr>
          </a:p>
          <a:p>
            <a:pPr marL="43815">
              <a:lnSpc>
                <a:spcPct val="100000"/>
              </a:lnSpc>
              <a:spcBef>
                <a:spcPts val="434"/>
              </a:spcBef>
            </a:pPr>
            <a:r>
              <a:rPr sz="1200" u="sng" spc="-2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Answer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Key</a:t>
            </a:r>
            <a:r>
              <a:rPr sz="1200" u="sng" spc="17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spc="-6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-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spc="-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BOOST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Simulation</a:t>
            </a:r>
            <a:r>
              <a:rPr sz="1200" u="sng" spc="-8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spc="-2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Charedi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Summer</a:t>
            </a:r>
            <a:r>
              <a:rPr sz="1200" u="sng" spc="-9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10"/>
              </a:rPr>
              <a:t>2025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.</a:t>
            </a:r>
            <a:r>
              <a:rPr sz="1200" u="none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(posted</a:t>
            </a:r>
            <a:r>
              <a:rPr sz="1200" u="none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February,</a:t>
            </a:r>
            <a:r>
              <a:rPr sz="1200" u="none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2025)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74106" y="129449"/>
            <a:ext cx="1323974" cy="104774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8201" y="3527060"/>
            <a:ext cx="1002059" cy="10742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00499" y="3527060"/>
            <a:ext cx="1002059" cy="107429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652797" y="3527060"/>
            <a:ext cx="1002059" cy="10742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05096" y="3527060"/>
            <a:ext cx="1002059" cy="10742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57394" y="3527060"/>
            <a:ext cx="1002059" cy="107429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09692" y="3527060"/>
            <a:ext cx="1002059" cy="1074299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6129" rIns="0" bIns="0" rtlCol="0">
            <a:spAutoFit/>
          </a:bodyPr>
          <a:lstStyle/>
          <a:p>
            <a:pPr marL="1610360">
              <a:lnSpc>
                <a:spcPct val="100000"/>
              </a:lnSpc>
              <a:spcBef>
                <a:spcPts val="100"/>
              </a:spcBef>
            </a:pPr>
            <a:r>
              <a:rPr spc="135" dirty="0"/>
              <a:t>BAGRUT</a:t>
            </a:r>
            <a:r>
              <a:rPr spc="-229" dirty="0"/>
              <a:t> </a:t>
            </a:r>
            <a:r>
              <a:rPr spc="150" dirty="0"/>
              <a:t>UPDATES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6589" y="4891701"/>
            <a:ext cx="7128509" cy="3917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034">
              <a:lnSpc>
                <a:spcPct val="125000"/>
              </a:lnSpc>
              <a:spcBef>
                <a:spcPts val="100"/>
              </a:spcBef>
            </a:pP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Reminder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70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who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intend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test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Special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628677"/>
                </a:solidFill>
                <a:latin typeface="Gill Sans MT"/>
                <a:cs typeface="Gill Sans MT"/>
              </a:rPr>
              <a:t>Ed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25" dirty="0">
                <a:solidFill>
                  <a:srgbClr val="628677"/>
                </a:solidFill>
                <a:latin typeface="Gill Sans MT"/>
                <a:cs typeface="Gill Sans MT"/>
              </a:rPr>
              <a:t>COBE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summer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628677"/>
                </a:solidFill>
                <a:latin typeface="Gill Sans MT"/>
                <a:cs typeface="Gill Sans MT"/>
              </a:rPr>
              <a:t>moed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20" dirty="0">
                <a:solidFill>
                  <a:srgbClr val="628677"/>
                </a:solidFill>
                <a:latin typeface="Gill Sans MT"/>
                <a:cs typeface="Gill Sans MT"/>
              </a:rPr>
              <a:t>MUST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5" dirty="0">
                <a:solidFill>
                  <a:srgbClr val="628677"/>
                </a:solidFill>
                <a:latin typeface="Gill Sans MT"/>
                <a:cs typeface="Gill Sans MT"/>
              </a:rPr>
              <a:t>approved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testers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(</a:t>
            </a:r>
            <a:r>
              <a:rPr lang="he-IL" sz="1350" dirty="0">
                <a:solidFill>
                  <a:srgbClr val="628677"/>
                </a:solidFill>
                <a:latin typeface="Arial"/>
                <a:cs typeface="Arial"/>
              </a:rPr>
              <a:t>בוחן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)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experts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site.</a:t>
            </a:r>
            <a:endParaRPr sz="13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50" spc="95" dirty="0">
                <a:solidFill>
                  <a:srgbClr val="628677"/>
                </a:solidFill>
                <a:latin typeface="Gill Sans MT"/>
                <a:cs typeface="Gill Sans MT"/>
              </a:rPr>
              <a:t>Please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note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that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there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are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3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different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statuses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experts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site:</a:t>
            </a:r>
            <a:endParaRPr sz="1350" dirty="0">
              <a:latin typeface="Gill Sans MT"/>
              <a:cs typeface="Gill Sans MT"/>
            </a:endParaRPr>
          </a:p>
          <a:p>
            <a:pPr marL="302895" marR="5080" indent="-158115">
              <a:lnSpc>
                <a:spcPct val="125000"/>
              </a:lnSpc>
              <a:buFont typeface="Gill Sans MT"/>
              <a:buAutoNum type="arabicPeriod"/>
              <a:tabLst>
                <a:tab pos="302895" algn="l"/>
                <a:tab pos="344170" algn="l"/>
              </a:tabLst>
            </a:pPr>
            <a:r>
              <a:rPr sz="1350" dirty="0">
                <a:solidFill>
                  <a:srgbClr val="628677"/>
                </a:solidFill>
                <a:latin typeface="Arial"/>
                <a:cs typeface="Arial"/>
              </a:rPr>
              <a:t>	</a:t>
            </a:r>
            <a:r>
              <a:rPr lang="he-IL" sz="1350" dirty="0">
                <a:solidFill>
                  <a:srgbClr val="628677"/>
                </a:solidFill>
                <a:latin typeface="Arial"/>
                <a:cs typeface="Arial"/>
              </a:rPr>
              <a:t>בוחן הערכה חלופית</a:t>
            </a:r>
            <a:r>
              <a:rPr sz="1350" spc="-70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reporting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internal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literature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grades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(can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5" dirty="0">
                <a:solidFill>
                  <a:srgbClr val="628677"/>
                </a:solidFill>
                <a:latin typeface="Gill Sans MT"/>
                <a:cs typeface="Gill Sans MT"/>
              </a:rPr>
              <a:t>approved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0" dirty="0">
                <a:solidFill>
                  <a:srgbClr val="628677"/>
                </a:solidFill>
                <a:latin typeface="Gill Sans MT"/>
                <a:cs typeface="Gill Sans MT"/>
              </a:rPr>
              <a:t>school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principal)</a:t>
            </a:r>
            <a:endParaRPr sz="1350" dirty="0">
              <a:latin typeface="Gill Sans MT"/>
              <a:cs typeface="Gill Sans MT"/>
            </a:endParaRPr>
          </a:p>
          <a:p>
            <a:pPr marL="302895" marR="149860" indent="-158115">
              <a:lnSpc>
                <a:spcPct val="125000"/>
              </a:lnSpc>
              <a:buFont typeface="Gill Sans MT"/>
              <a:buAutoNum type="arabicPeriod"/>
              <a:tabLst>
                <a:tab pos="302895" algn="l"/>
                <a:tab pos="344170" algn="l"/>
              </a:tabLst>
            </a:pPr>
            <a:r>
              <a:rPr sz="1350" dirty="0">
                <a:solidFill>
                  <a:srgbClr val="628677"/>
                </a:solidFill>
                <a:latin typeface="Arial"/>
                <a:cs typeface="Arial"/>
              </a:rPr>
              <a:t>	</a:t>
            </a:r>
            <a:r>
              <a:rPr lang="he-IL" sz="1350" spc="55" dirty="0">
                <a:solidFill>
                  <a:srgbClr val="628677"/>
                </a:solidFill>
                <a:latin typeface="Arial"/>
                <a:cs typeface="Arial"/>
              </a:rPr>
              <a:t>בוחן הקלות בעל פה</a:t>
            </a:r>
            <a:r>
              <a:rPr lang="en-US" sz="1350" spc="55" dirty="0">
                <a:solidFill>
                  <a:srgbClr val="628677"/>
                </a:solidFill>
                <a:latin typeface="Arial"/>
                <a:cs typeface="Arial"/>
              </a:rPr>
              <a:t> -</a:t>
            </a:r>
            <a:r>
              <a:rPr lang="he-IL" sz="1350" spc="55" dirty="0">
                <a:solidFill>
                  <a:srgbClr val="628677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oral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628677"/>
                </a:solidFill>
                <a:latin typeface="Gill Sans MT"/>
                <a:cs typeface="Gill Sans MT"/>
              </a:rPr>
              <a:t>exams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written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modules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20" dirty="0">
                <a:solidFill>
                  <a:srgbClr val="628677"/>
                </a:solidFill>
                <a:latin typeface="Gill Sans MT"/>
                <a:cs typeface="Gill Sans MT"/>
              </a:rPr>
              <a:t>A,C,E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&amp;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90" dirty="0">
                <a:solidFill>
                  <a:srgbClr val="628677"/>
                </a:solidFill>
                <a:latin typeface="Gill Sans MT"/>
                <a:cs typeface="Gill Sans MT"/>
              </a:rPr>
              <a:t>G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(can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5" dirty="0">
                <a:solidFill>
                  <a:srgbClr val="628677"/>
                </a:solidFill>
                <a:latin typeface="Gill Sans MT"/>
                <a:cs typeface="Gill Sans MT"/>
              </a:rPr>
              <a:t>approved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school</a:t>
            </a:r>
            <a:r>
              <a:rPr sz="1350" spc="-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principal)</a:t>
            </a:r>
            <a:endParaRPr sz="1350" dirty="0">
              <a:latin typeface="Gill Sans MT"/>
              <a:cs typeface="Gill Sans MT"/>
            </a:endParaRPr>
          </a:p>
          <a:p>
            <a:pPr marL="302895" marR="15875" indent="-158115">
              <a:lnSpc>
                <a:spcPct val="125000"/>
              </a:lnSpc>
              <a:buFont typeface="Gill Sans MT"/>
              <a:buAutoNum type="arabicPeriod"/>
              <a:tabLst>
                <a:tab pos="302895" algn="l"/>
                <a:tab pos="344170" algn="l"/>
              </a:tabLst>
            </a:pPr>
            <a:r>
              <a:rPr sz="1350" dirty="0">
                <a:solidFill>
                  <a:srgbClr val="628677"/>
                </a:solidFill>
                <a:latin typeface="Arial"/>
                <a:cs typeface="Arial"/>
              </a:rPr>
              <a:t>	</a:t>
            </a:r>
            <a:r>
              <a:rPr lang="he-IL" sz="1350" dirty="0">
                <a:solidFill>
                  <a:srgbClr val="628677"/>
                </a:solidFill>
                <a:latin typeface="Arial"/>
                <a:cs typeface="Arial"/>
              </a:rPr>
              <a:t>בוחן</a:t>
            </a:r>
            <a:r>
              <a:rPr sz="1350" spc="10" dirty="0">
                <a:solidFill>
                  <a:srgbClr val="628677"/>
                </a:solidFill>
                <a:latin typeface="Arial"/>
                <a:cs typeface="Arial"/>
              </a:rPr>
              <a:t> </a:t>
            </a:r>
            <a:r>
              <a:rPr sz="1350" spc="-70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testing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reporting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oral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95" dirty="0">
                <a:solidFill>
                  <a:srgbClr val="628677"/>
                </a:solidFill>
                <a:latin typeface="Gill Sans MT"/>
                <a:cs typeface="Gill Sans MT"/>
              </a:rPr>
              <a:t>exams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628677"/>
                </a:solidFill>
                <a:latin typeface="Gill Sans MT"/>
                <a:cs typeface="Gill Sans MT"/>
              </a:rPr>
              <a:t>human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tester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5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sheelonim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0" dirty="0">
                <a:solidFill>
                  <a:srgbClr val="628677"/>
                </a:solidFill>
                <a:latin typeface="Gill Sans MT"/>
                <a:cs typeface="Gill Sans MT"/>
              </a:rPr>
              <a:t>16385, </a:t>
            </a:r>
            <a:r>
              <a:rPr sz="1350" spc="50" dirty="0">
                <a:solidFill>
                  <a:srgbClr val="628677"/>
                </a:solidFill>
                <a:latin typeface="Gill Sans MT"/>
                <a:cs typeface="Gill Sans MT"/>
              </a:rPr>
              <a:t>16485,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16585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(must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5" dirty="0">
                <a:solidFill>
                  <a:srgbClr val="628677"/>
                </a:solidFill>
                <a:latin typeface="Gill Sans MT"/>
                <a:cs typeface="Gill Sans MT"/>
              </a:rPr>
              <a:t>approved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 the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Testing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 Department </a:t>
            </a:r>
            <a:r>
              <a:rPr sz="1350" spc="9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5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Inspectorate)</a:t>
            </a:r>
            <a:endParaRPr sz="135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3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350" spc="75" dirty="0">
                <a:solidFill>
                  <a:srgbClr val="628677"/>
                </a:solidFill>
                <a:latin typeface="Gill Sans MT"/>
                <a:cs typeface="Gill Sans MT"/>
              </a:rPr>
              <a:t>Schools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must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5" dirty="0">
                <a:solidFill>
                  <a:srgbClr val="628677"/>
                </a:solidFill>
                <a:latin typeface="Gill Sans MT"/>
                <a:cs typeface="Gill Sans MT"/>
              </a:rPr>
              <a:t>make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sure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these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are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45" dirty="0">
                <a:solidFill>
                  <a:srgbClr val="628677"/>
                </a:solidFill>
                <a:latin typeface="Gill Sans MT"/>
                <a:cs typeface="Gill Sans MT"/>
              </a:rPr>
              <a:t>approved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Arial"/>
                <a:cs typeface="Arial"/>
              </a:rPr>
              <a:t>םינחוב</a:t>
            </a:r>
            <a:r>
              <a:rPr sz="1350" spc="35" dirty="0">
                <a:solidFill>
                  <a:srgbClr val="628677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BEFORE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they</a:t>
            </a:r>
            <a:r>
              <a:rPr sz="135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test.</a:t>
            </a:r>
            <a:endParaRPr sz="1350" dirty="0">
              <a:latin typeface="Gill Sans MT"/>
              <a:cs typeface="Gill Sans MT"/>
            </a:endParaRPr>
          </a:p>
          <a:p>
            <a:pPr marL="12700" marR="550545">
              <a:lnSpc>
                <a:spcPct val="125000"/>
              </a:lnSpc>
            </a:pP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order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approved,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testers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must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upload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628677"/>
                </a:solidFill>
                <a:latin typeface="Gill Sans MT"/>
                <a:cs typeface="Gill Sans MT"/>
              </a:rPr>
              <a:t>teaching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628677"/>
                </a:solidFill>
                <a:latin typeface="Gill Sans MT"/>
                <a:cs typeface="Gill Sans MT"/>
              </a:rPr>
              <a:t>license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75" dirty="0">
                <a:solidFill>
                  <a:srgbClr val="628677"/>
                </a:solidFill>
                <a:latin typeface="Gill Sans MT"/>
                <a:cs typeface="Gill Sans MT"/>
              </a:rPr>
              <a:t>/</a:t>
            </a:r>
            <a:r>
              <a:rPr sz="135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certificate, </a:t>
            </a:r>
            <a:r>
              <a:rPr sz="1350" spc="95" dirty="0">
                <a:solidFill>
                  <a:srgbClr val="628677"/>
                </a:solidFill>
                <a:latin typeface="Gill Sans MT"/>
                <a:cs typeface="Gill Sans MT"/>
              </a:rPr>
              <a:t>academic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degree,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628677"/>
                </a:solidFill>
                <a:latin typeface="Gill Sans MT"/>
                <a:cs typeface="Gill Sans MT"/>
              </a:rPr>
              <a:t>courses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they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took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5" dirty="0">
                <a:solidFill>
                  <a:srgbClr val="628677"/>
                </a:solidFill>
                <a:latin typeface="Gill Sans MT"/>
                <a:cs typeface="Gill Sans MT"/>
              </a:rPr>
              <a:t>last</a:t>
            </a:r>
            <a:r>
              <a:rPr sz="135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2-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3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years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9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5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letter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from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35" dirty="0">
                <a:solidFill>
                  <a:srgbClr val="628677"/>
                </a:solidFill>
                <a:latin typeface="Gill Sans MT"/>
                <a:cs typeface="Gill Sans MT"/>
              </a:rPr>
              <a:t>principal.</a:t>
            </a:r>
            <a:endParaRPr sz="135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80" dirty="0">
                <a:solidFill>
                  <a:srgbClr val="628677"/>
                </a:solidFill>
                <a:latin typeface="Gill Sans MT"/>
                <a:cs typeface="Gill Sans MT"/>
              </a:rPr>
              <a:t>any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technical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0" dirty="0">
                <a:solidFill>
                  <a:srgbClr val="628677"/>
                </a:solidFill>
                <a:latin typeface="Gill Sans MT"/>
                <a:cs typeface="Gill Sans MT"/>
              </a:rPr>
              <a:t>help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-70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55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105" dirty="0">
                <a:solidFill>
                  <a:srgbClr val="628677"/>
                </a:solidFill>
                <a:latin typeface="Gill Sans MT"/>
                <a:cs typeface="Gill Sans MT"/>
              </a:rPr>
              <a:t>may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65" dirty="0">
                <a:solidFill>
                  <a:srgbClr val="628677"/>
                </a:solidFill>
                <a:latin typeface="Gill Sans MT"/>
                <a:cs typeface="Gill Sans MT"/>
              </a:rPr>
              <a:t>approach</a:t>
            </a:r>
            <a:r>
              <a:rPr sz="135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Marvad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spc="70" dirty="0">
                <a:solidFill>
                  <a:srgbClr val="628677"/>
                </a:solidFill>
                <a:latin typeface="Gill Sans MT"/>
                <a:cs typeface="Gill Sans MT"/>
              </a:rPr>
              <a:t>technicians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:</a:t>
            </a:r>
            <a:r>
              <a:rPr sz="135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lang="he-IL" sz="1350" dirty="0">
                <a:solidFill>
                  <a:srgbClr val="628677"/>
                </a:solidFill>
                <a:latin typeface="Arial"/>
                <a:cs typeface="Arial"/>
              </a:rPr>
              <a:t>מוקד </a:t>
            </a:r>
            <a:r>
              <a:rPr lang="he-IL" sz="1350" dirty="0" err="1">
                <a:solidFill>
                  <a:srgbClr val="628677"/>
                </a:solidFill>
                <a:latin typeface="Arial"/>
                <a:cs typeface="Arial"/>
              </a:rPr>
              <a:t>המרב"ד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350" dirty="0">
                <a:solidFill>
                  <a:srgbClr val="628677"/>
                </a:solidFill>
                <a:latin typeface="Gill Sans MT"/>
                <a:cs typeface="Gill Sans MT"/>
              </a:rPr>
              <a:t>073-</a:t>
            </a:r>
            <a:r>
              <a:rPr sz="1350" spc="60" dirty="0">
                <a:solidFill>
                  <a:srgbClr val="628677"/>
                </a:solidFill>
                <a:latin typeface="Gill Sans MT"/>
                <a:cs typeface="Gill Sans MT"/>
              </a:rPr>
              <a:t>3938900</a:t>
            </a:r>
            <a:endParaRPr sz="1350" dirty="0">
              <a:latin typeface="Gill Sans MT"/>
              <a:cs typeface="Gill Sans MT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90750" y="9652900"/>
            <a:ext cx="7115174" cy="1038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935" y="9652900"/>
            <a:ext cx="7115174" cy="1038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16261" y="469896"/>
            <a:ext cx="1943099" cy="112394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7564" y="734094"/>
            <a:ext cx="6481445" cy="860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673225" algn="ctr">
              <a:lnSpc>
                <a:spcPct val="100000"/>
              </a:lnSpc>
              <a:spcBef>
                <a:spcPts val="100"/>
              </a:spcBef>
            </a:pPr>
            <a:r>
              <a:rPr sz="1600" spc="80" dirty="0">
                <a:solidFill>
                  <a:srgbClr val="628677"/>
                </a:solidFill>
                <a:latin typeface="Trebuchet MS"/>
                <a:cs typeface="Trebuchet MS"/>
              </a:rPr>
              <a:t>The</a:t>
            </a:r>
            <a:r>
              <a:rPr sz="1600" spc="-16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190" dirty="0">
                <a:solidFill>
                  <a:srgbClr val="628677"/>
                </a:solidFill>
                <a:latin typeface="Trebuchet MS"/>
                <a:cs typeface="Trebuchet MS"/>
              </a:rPr>
              <a:t>WhatsUp</a:t>
            </a:r>
            <a:r>
              <a:rPr sz="1600" spc="-16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275" dirty="0">
                <a:solidFill>
                  <a:srgbClr val="628677"/>
                </a:solidFill>
                <a:latin typeface="Trebuchet MS"/>
                <a:cs typeface="Trebuchet MS"/>
              </a:rPr>
              <a:t>Project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00" dirty="0">
              <a:latin typeface="Trebuchet MS"/>
              <a:cs typeface="Trebuchet MS"/>
            </a:endParaRPr>
          </a:p>
          <a:p>
            <a:pPr marR="1673225" algn="ctr">
              <a:lnSpc>
                <a:spcPct val="100000"/>
              </a:lnSpc>
            </a:pPr>
            <a:r>
              <a:rPr sz="1600" u="heavy" spc="1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A</a:t>
            </a:r>
            <a:r>
              <a:rPr sz="1600" u="heavy" spc="-1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600" u="heavy" spc="22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unit</a:t>
            </a:r>
            <a:r>
              <a:rPr sz="1600" u="heavy" spc="-17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600" u="heavy" spc="36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on</a:t>
            </a:r>
            <a:r>
              <a:rPr sz="1600" u="heavy" spc="-17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 </a:t>
            </a:r>
            <a:r>
              <a:rPr sz="1600" u="heavy" spc="2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Trebuchet MS"/>
                <a:cs typeface="Trebuchet MS"/>
                <a:hlinkClick r:id="rId4"/>
              </a:rPr>
              <a:t>respect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20"/>
              </a:spcBef>
            </a:pPr>
            <a:endParaRPr sz="1600" dirty="0">
              <a:latin typeface="Trebuchet MS"/>
              <a:cs typeface="Trebuchet MS"/>
            </a:endParaRPr>
          </a:p>
          <a:p>
            <a:pPr marR="76835" algn="ctr">
              <a:lnSpc>
                <a:spcPct val="100000"/>
              </a:lnSpc>
            </a:pPr>
            <a:r>
              <a:rPr sz="1800" spc="130" dirty="0">
                <a:solidFill>
                  <a:srgbClr val="628677"/>
                </a:solidFill>
                <a:latin typeface="Trebuchet MS"/>
                <a:cs typeface="Trebuchet MS"/>
              </a:rPr>
              <a:t>GEO</a:t>
            </a:r>
            <a:r>
              <a:rPr sz="1800" spc="-19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85" dirty="0">
                <a:solidFill>
                  <a:srgbClr val="628677"/>
                </a:solidFill>
                <a:latin typeface="Trebuchet MS"/>
                <a:cs typeface="Trebuchet MS"/>
              </a:rPr>
              <a:t>English</a:t>
            </a:r>
            <a:endParaRPr sz="1800" dirty="0">
              <a:latin typeface="Trebuchet MS"/>
              <a:cs typeface="Trebuchet MS"/>
            </a:endParaRPr>
          </a:p>
          <a:p>
            <a:pPr marL="12700" marR="290195">
              <a:lnSpc>
                <a:spcPct val="138400"/>
              </a:lnSpc>
              <a:spcBef>
                <a:spcPts val="1945"/>
              </a:spcBef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new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GeoEnglish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online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course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30" dirty="0">
                <a:solidFill>
                  <a:srgbClr val="628677"/>
                </a:solidFill>
                <a:latin typeface="Gill Sans MT"/>
                <a:cs typeface="Gill Sans MT"/>
              </a:rPr>
              <a:t>has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recently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been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launched,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integrating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geographical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topics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language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learning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through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Content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Language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Integrated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Learning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(CLIL).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This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approach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offers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628677"/>
                </a:solidFill>
                <a:latin typeface="Gill Sans MT"/>
                <a:cs typeface="Gill Sans MT"/>
              </a:rPr>
              <a:t>an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innovative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way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to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combine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subject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knowledge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language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development.</a:t>
            </a: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400" dirty="0">
              <a:latin typeface="Gill Sans MT"/>
              <a:cs typeface="Gill Sans MT"/>
            </a:endParaRPr>
          </a:p>
          <a:p>
            <a:pPr marL="12700" marR="28575">
              <a:lnSpc>
                <a:spcPct val="138400"/>
              </a:lnSpc>
              <a:spcBef>
                <a:spcPts val="5"/>
              </a:spcBef>
            </a:pP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CLIL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framework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evident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course's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mini-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lesson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designs.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example,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a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lesson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Developed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vs.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Developing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Countries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introduces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key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content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by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explaining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differences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between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these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classifications.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628677"/>
                </a:solidFill>
                <a:latin typeface="Gill Sans MT"/>
                <a:cs typeface="Gill Sans MT"/>
              </a:rPr>
              <a:t>Language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objectives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focus</a:t>
            </a:r>
            <a:r>
              <a:rPr sz="14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using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comparative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adjectives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10" dirty="0">
                <a:solidFill>
                  <a:srgbClr val="628677"/>
                </a:solidFill>
                <a:latin typeface="Gill Sans MT"/>
                <a:cs typeface="Gill Sans MT"/>
              </a:rPr>
              <a:t>discuss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development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status.</a:t>
            </a:r>
            <a:endParaRPr sz="1400" dirty="0">
              <a:latin typeface="Gill Sans MT"/>
              <a:cs typeface="Gill Sans MT"/>
            </a:endParaRPr>
          </a:p>
          <a:p>
            <a:pPr marL="12700" marR="5080">
              <a:lnSpc>
                <a:spcPct val="138400"/>
              </a:lnSpc>
            </a:pP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Vocabulary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instruction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approached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two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628677"/>
                </a:solidFill>
                <a:latin typeface="Gill Sans MT"/>
                <a:cs typeface="Gill Sans MT"/>
              </a:rPr>
              <a:t>ways: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introducing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new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concepts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(e.g.,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Gross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Domestic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Product)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reinforcing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related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terms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(e.g.,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economic,</a:t>
            </a:r>
            <a:r>
              <a:rPr sz="1400" spc="500" dirty="0">
                <a:solidFill>
                  <a:srgbClr val="628677"/>
                </a:solidFill>
                <a:latin typeface="Gill Sans MT"/>
                <a:cs typeface="Gill Sans MT"/>
              </a:rPr>
              <a:t> 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inequality).</a:t>
            </a: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1400" dirty="0">
              <a:latin typeface="Gill Sans MT"/>
              <a:cs typeface="Gill Sans MT"/>
            </a:endParaRPr>
          </a:p>
          <a:p>
            <a:pPr marL="12700" marR="15875">
              <a:lnSpc>
                <a:spcPct val="138400"/>
              </a:lnSpc>
            </a:pP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also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participate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628677"/>
                </a:solidFill>
                <a:latin typeface="Gill Sans MT"/>
                <a:cs typeface="Gill Sans MT"/>
              </a:rPr>
              <a:t>map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skills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workshops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628677"/>
                </a:solidFill>
                <a:latin typeface="Gill Sans MT"/>
                <a:cs typeface="Gill Sans MT"/>
              </a:rPr>
              <a:t>enhance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400" spc="-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ability</a:t>
            </a:r>
            <a:r>
              <a:rPr sz="1400" spc="-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to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interpret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political,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physical,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climate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20" dirty="0">
                <a:solidFill>
                  <a:srgbClr val="628677"/>
                </a:solidFill>
                <a:latin typeface="Gill Sans MT"/>
                <a:cs typeface="Gill Sans MT"/>
              </a:rPr>
              <a:t>maps.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Additionally,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course</a:t>
            </a:r>
            <a:r>
              <a:rPr sz="1400" spc="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fosters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exploration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global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issues.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instance,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examine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water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crisis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Middle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East,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studying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the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historical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significance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rivers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such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65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the </a:t>
            </a:r>
            <a:r>
              <a:rPr sz="1400" spc="40" dirty="0">
                <a:solidFill>
                  <a:srgbClr val="628677"/>
                </a:solidFill>
                <a:latin typeface="Gill Sans MT"/>
                <a:cs typeface="Gill Sans MT"/>
              </a:rPr>
              <a:t>Euphrates,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Tigris,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Nile.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This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includes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discussions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geopolitical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tensions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over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water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rights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environmental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challenges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like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drought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climate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change.</a:t>
            </a:r>
            <a:r>
              <a:rPr sz="1400" spc="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45" dirty="0">
                <a:solidFill>
                  <a:srgbClr val="628677"/>
                </a:solidFill>
                <a:latin typeface="Gill Sans MT"/>
                <a:cs typeface="Gill Sans MT"/>
              </a:rPr>
              <a:t>course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also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5" dirty="0">
                <a:solidFill>
                  <a:srgbClr val="628677"/>
                </a:solidFill>
                <a:latin typeface="Gill Sans MT"/>
                <a:cs typeface="Gill Sans MT"/>
              </a:rPr>
              <a:t>encourages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critical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thinking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about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" dirty="0">
                <a:solidFill>
                  <a:srgbClr val="628677"/>
                </a:solidFill>
                <a:latin typeface="Gill Sans MT"/>
                <a:cs typeface="Gill Sans MT"/>
              </a:rPr>
              <a:t>potential</a:t>
            </a:r>
            <a:r>
              <a:rPr sz="1400" spc="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solutions,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5" dirty="0">
                <a:solidFill>
                  <a:srgbClr val="628677"/>
                </a:solidFill>
                <a:latin typeface="Gill Sans MT"/>
                <a:cs typeface="Gill Sans MT"/>
              </a:rPr>
              <a:t>such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65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400" spc="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cooperative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water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100" dirty="0">
                <a:solidFill>
                  <a:srgbClr val="628677"/>
                </a:solidFill>
                <a:latin typeface="Gill Sans MT"/>
                <a:cs typeface="Gill Sans MT"/>
              </a:rPr>
              <a:t>management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sustainable</a:t>
            </a:r>
            <a:r>
              <a:rPr sz="14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practices.</a:t>
            </a:r>
            <a:endParaRPr sz="14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345"/>
              </a:spcBef>
            </a:pPr>
            <a:endParaRPr sz="14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For further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details,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90" dirty="0">
                <a:solidFill>
                  <a:srgbClr val="628677"/>
                </a:solidFill>
                <a:latin typeface="Gill Sans MT"/>
                <a:cs typeface="Gill Sans MT"/>
              </a:rPr>
              <a:t>please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contact:</a:t>
            </a:r>
            <a:r>
              <a:rPr sz="1400" spc="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  <a:hlinkClick r:id="rId5"/>
              </a:rPr>
              <a:t>tammarshmerler@gmail.com</a:t>
            </a:r>
            <a:endParaRPr sz="1400" dirty="0">
              <a:latin typeface="Gill Sans MT"/>
              <a:cs typeface="Gill Sans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38665" y="1310139"/>
            <a:ext cx="200024" cy="200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3883" y="624201"/>
            <a:ext cx="1114424" cy="1114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8929" y="1859546"/>
            <a:ext cx="885824" cy="6476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26069" y="1859546"/>
            <a:ext cx="885824" cy="6476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50" y="9652900"/>
            <a:ext cx="7115174" cy="10382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3135" y="1041889"/>
            <a:ext cx="7032625" cy="7720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100"/>
              </a:spcBef>
            </a:pPr>
            <a:r>
              <a:rPr sz="1800" spc="245" dirty="0">
                <a:solidFill>
                  <a:srgbClr val="628677"/>
                </a:solidFill>
                <a:latin typeface="Trebuchet MS"/>
                <a:cs typeface="Trebuchet MS"/>
              </a:rPr>
              <a:t>Celebrating</a:t>
            </a:r>
            <a:r>
              <a:rPr sz="1800" spc="-19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190" dirty="0">
                <a:solidFill>
                  <a:srgbClr val="628677"/>
                </a:solidFill>
                <a:latin typeface="Trebuchet MS"/>
                <a:cs typeface="Trebuchet MS"/>
              </a:rPr>
              <a:t>Diversity:</a:t>
            </a:r>
            <a:r>
              <a:rPr sz="1800" spc="-18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40" dirty="0">
                <a:solidFill>
                  <a:srgbClr val="628677"/>
                </a:solidFill>
                <a:latin typeface="Trebuchet MS"/>
                <a:cs typeface="Trebuchet MS"/>
              </a:rPr>
              <a:t>March</a:t>
            </a:r>
            <a:r>
              <a:rPr sz="1800" spc="-18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300" dirty="0">
                <a:solidFill>
                  <a:srgbClr val="628677"/>
                </a:solidFill>
                <a:latin typeface="Trebuchet MS"/>
                <a:cs typeface="Trebuchet MS"/>
              </a:rPr>
              <a:t>and</a:t>
            </a:r>
            <a:r>
              <a:rPr sz="1800" spc="-18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75" dirty="0">
                <a:solidFill>
                  <a:srgbClr val="628677"/>
                </a:solidFill>
                <a:latin typeface="Trebuchet MS"/>
                <a:cs typeface="Trebuchet MS"/>
              </a:rPr>
              <a:t>April</a:t>
            </a:r>
            <a:r>
              <a:rPr sz="1800" spc="-19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80" dirty="0">
                <a:solidFill>
                  <a:srgbClr val="628677"/>
                </a:solidFill>
                <a:latin typeface="Trebuchet MS"/>
                <a:cs typeface="Trebuchet MS"/>
              </a:rPr>
              <a:t>in</a:t>
            </a:r>
            <a:r>
              <a:rPr sz="1800" spc="-18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800" spc="275" dirty="0">
                <a:solidFill>
                  <a:srgbClr val="628677"/>
                </a:solidFill>
                <a:latin typeface="Trebuchet MS"/>
                <a:cs typeface="Trebuchet MS"/>
              </a:rPr>
              <a:t>Israel</a:t>
            </a:r>
            <a:endParaRPr sz="1800" dirty="0">
              <a:latin typeface="Trebuchet MS"/>
              <a:cs typeface="Trebuchet MS"/>
            </a:endParaRPr>
          </a:p>
          <a:p>
            <a:pPr marL="12700" marR="59690" algn="just">
              <a:lnSpc>
                <a:spcPct val="115399"/>
              </a:lnSpc>
              <a:spcBef>
                <a:spcPts val="1850"/>
              </a:spcBef>
            </a:pP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previous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issue,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we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explored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rich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tapestry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celebrations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that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take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place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40" dirty="0">
                <a:solidFill>
                  <a:srgbClr val="628677"/>
                </a:solidFill>
                <a:latin typeface="Gill Sans MT"/>
                <a:cs typeface="Gill Sans MT"/>
              </a:rPr>
              <a:t>January.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Now,</a:t>
            </a:r>
            <a:r>
              <a:rPr sz="1300" spc="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90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we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move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into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March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2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April,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we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continue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300" spc="-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journey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through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diverse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traditions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observed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Israel,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30" dirty="0">
                <a:solidFill>
                  <a:srgbClr val="628677"/>
                </a:solidFill>
                <a:latin typeface="Gill Sans MT"/>
                <a:cs typeface="Gill Sans MT"/>
              </a:rPr>
              <a:t>each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carrying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deep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cultural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spiritual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significance.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2700" marR="93980">
              <a:lnSpc>
                <a:spcPct val="115399"/>
              </a:lnSpc>
            </a:pP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Purim,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5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joyous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75" dirty="0">
                <a:solidFill>
                  <a:srgbClr val="628677"/>
                </a:solidFill>
                <a:latin typeface="Gill Sans MT"/>
                <a:cs typeface="Gill Sans MT"/>
              </a:rPr>
              <a:t>Jewish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holiday,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65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filled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costumes,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storytelling,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giving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others,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commemorating the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survival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75" dirty="0">
                <a:solidFill>
                  <a:srgbClr val="628677"/>
                </a:solidFill>
                <a:latin typeface="Gill Sans MT"/>
                <a:cs typeface="Gill Sans MT"/>
              </a:rPr>
              <a:t>Jewish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people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ancient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Persia.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Soon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after,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Passover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(Pesach)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arrives,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marking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Exodus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from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Egypt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celebrating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freedom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special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60" dirty="0">
                <a:solidFill>
                  <a:srgbClr val="628677"/>
                </a:solidFill>
                <a:latin typeface="Gill Sans MT"/>
                <a:cs typeface="Gill Sans MT"/>
              </a:rPr>
              <a:t>meals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traditions.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2700" marR="12700">
              <a:lnSpc>
                <a:spcPct val="115399"/>
              </a:lnSpc>
            </a:pP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International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Women's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Day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Mother's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Day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honor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strength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dedication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women</a:t>
            </a:r>
            <a:r>
              <a:rPr sz="1300" spc="2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recognizing </a:t>
            </a:r>
            <a:r>
              <a:rPr sz="1300" spc="-45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300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achievements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celebrating</a:t>
            </a:r>
            <a:r>
              <a:rPr sz="1300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5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role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family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society.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These</a:t>
            </a:r>
            <a:r>
              <a:rPr sz="1300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occasions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remind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85" dirty="0">
                <a:solidFill>
                  <a:srgbClr val="628677"/>
                </a:solidFill>
                <a:latin typeface="Gill Sans MT"/>
                <a:cs typeface="Gill Sans MT"/>
              </a:rPr>
              <a:t>us</a:t>
            </a:r>
            <a:r>
              <a:rPr sz="1300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importance</a:t>
            </a:r>
            <a:r>
              <a:rPr sz="13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equality</a:t>
            </a:r>
            <a:r>
              <a:rPr sz="13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appreciation.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2700" marR="5080">
              <a:lnSpc>
                <a:spcPct val="115399"/>
              </a:lnSpc>
            </a:pP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0" dirty="0">
                <a:solidFill>
                  <a:srgbClr val="628677"/>
                </a:solidFill>
                <a:latin typeface="Gill Sans MT"/>
                <a:cs typeface="Gill Sans MT"/>
              </a:rPr>
              <a:t>Ramadan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begins,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45" dirty="0">
                <a:solidFill>
                  <a:srgbClr val="628677"/>
                </a:solidFill>
                <a:latin typeface="Gill Sans MT"/>
                <a:cs typeface="Gill Sans MT"/>
              </a:rPr>
              <a:t>Muslims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embark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5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month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fasting,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self-discipline,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spiritual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growth.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40" dirty="0">
                <a:solidFill>
                  <a:srgbClr val="628677"/>
                </a:solidFill>
                <a:latin typeface="Gill Sans MT"/>
                <a:cs typeface="Gill Sans MT"/>
              </a:rPr>
              <a:t>days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devotion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culminate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Eid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al-</a:t>
            </a:r>
            <a:r>
              <a:rPr sz="1300" spc="-55" dirty="0">
                <a:solidFill>
                  <a:srgbClr val="628677"/>
                </a:solidFill>
                <a:latin typeface="Gill Sans MT"/>
                <a:cs typeface="Gill Sans MT"/>
              </a:rPr>
              <a:t>Fitr,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5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joyous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festival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marking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end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fast,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filled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300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generosity, </a:t>
            </a:r>
            <a:r>
              <a:rPr sz="1300" spc="10" dirty="0">
                <a:solidFill>
                  <a:srgbClr val="628677"/>
                </a:solidFill>
                <a:latin typeface="Gill Sans MT"/>
                <a:cs typeface="Gill Sans MT"/>
              </a:rPr>
              <a:t>feasting,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0" dirty="0">
                <a:solidFill>
                  <a:srgbClr val="628677"/>
                </a:solidFill>
                <a:latin typeface="Gill Sans MT"/>
                <a:cs typeface="Gill Sans MT"/>
              </a:rPr>
              <a:t>communal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prayers.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2700" marR="30480">
              <a:lnSpc>
                <a:spcPct val="115399"/>
              </a:lnSpc>
            </a:pP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Christians,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Easter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65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5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time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profound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significance,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celebrating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resurrection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renewal.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Whether through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church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services,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festive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meals,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60" dirty="0">
                <a:solidFill>
                  <a:srgbClr val="628677"/>
                </a:solidFill>
                <a:latin typeface="Gill Sans MT"/>
                <a:cs typeface="Gill Sans MT"/>
              </a:rPr>
              <a:t>or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egg-decorating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traditions,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holiday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carries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80" dirty="0">
                <a:solidFill>
                  <a:srgbClr val="628677"/>
                </a:solidFill>
                <a:latin typeface="Gill Sans MT"/>
                <a:cs typeface="Gill Sans MT"/>
              </a:rPr>
              <a:t>messages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hope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1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faith.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5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2700" marR="236854">
              <a:lnSpc>
                <a:spcPct val="115399"/>
              </a:lnSpc>
            </a:pP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Druze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community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gathers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honor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Nabi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Shu'ayb,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5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revered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prophet,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at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his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tomb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9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Galilee.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This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pilgrimage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65" dirty="0">
                <a:solidFill>
                  <a:srgbClr val="628677"/>
                </a:solidFill>
                <a:latin typeface="Gill Sans MT"/>
                <a:cs typeface="Gill Sans MT"/>
              </a:rPr>
              <a:t>is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150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time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prayer,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communal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bonding,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reaffirming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values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unity</a:t>
            </a:r>
            <a:r>
              <a:rPr sz="13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heritage.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2700" marR="60960">
              <a:lnSpc>
                <a:spcPct val="115399"/>
              </a:lnSpc>
            </a:pP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As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teachers,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have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unique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5" dirty="0">
                <a:solidFill>
                  <a:srgbClr val="628677"/>
                </a:solidFill>
                <a:latin typeface="Gill Sans MT"/>
                <a:cs typeface="Gill Sans MT"/>
              </a:rPr>
              <a:t>opportunity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bring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these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diverse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traditions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5" dirty="0">
                <a:solidFill>
                  <a:srgbClr val="628677"/>
                </a:solidFill>
                <a:latin typeface="Gill Sans MT"/>
                <a:cs typeface="Gill Sans MT"/>
              </a:rPr>
              <a:t>into</a:t>
            </a:r>
            <a:r>
              <a:rPr sz="13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3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classrooms,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sparking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curiosity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deepening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cultural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understanding.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60" dirty="0">
                <a:solidFill>
                  <a:srgbClr val="628677"/>
                </a:solidFill>
                <a:latin typeface="Gill Sans MT"/>
                <a:cs typeface="Gill Sans MT"/>
              </a:rPr>
              <a:t>engaging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discussions,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30" dirty="0">
                <a:solidFill>
                  <a:srgbClr val="628677"/>
                </a:solidFill>
                <a:latin typeface="Gill Sans MT"/>
                <a:cs typeface="Gill Sans MT"/>
              </a:rPr>
              <a:t>texts,</a:t>
            </a:r>
            <a:r>
              <a:rPr sz="13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30" dirty="0">
                <a:solidFill>
                  <a:srgbClr val="628677"/>
                </a:solidFill>
                <a:latin typeface="Gill Sans MT"/>
                <a:cs typeface="Gill Sans MT"/>
              </a:rPr>
              <a:t>and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activities</a:t>
            </a:r>
            <a:r>
              <a:rPr sz="13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around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these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celebrations,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we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not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only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build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5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language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skills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but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also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foster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respect</a:t>
            </a:r>
            <a:r>
              <a:rPr sz="13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30" dirty="0">
                <a:solidFill>
                  <a:srgbClr val="628677"/>
                </a:solidFill>
                <a:latin typeface="Gill Sans MT"/>
                <a:cs typeface="Gill Sans MT"/>
              </a:rPr>
              <a:t>and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appreciation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20" dirty="0">
                <a:solidFill>
                  <a:srgbClr val="628677"/>
                </a:solidFill>
                <a:latin typeface="Gill Sans MT"/>
                <a:cs typeface="Gill Sans MT"/>
              </a:rPr>
              <a:t>traditions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that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55" dirty="0">
                <a:solidFill>
                  <a:srgbClr val="628677"/>
                </a:solidFill>
                <a:latin typeface="Gill Sans MT"/>
                <a:cs typeface="Gill Sans MT"/>
              </a:rPr>
              <a:t>shape</a:t>
            </a:r>
            <a:r>
              <a:rPr sz="13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40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dirty="0">
                <a:solidFill>
                  <a:srgbClr val="628677"/>
                </a:solidFill>
                <a:latin typeface="Gill Sans MT"/>
                <a:cs typeface="Gill Sans MT"/>
              </a:rPr>
              <a:t>shared</a:t>
            </a:r>
            <a:r>
              <a:rPr sz="13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spc="-10" dirty="0">
                <a:solidFill>
                  <a:srgbClr val="628677"/>
                </a:solidFill>
                <a:latin typeface="Gill Sans MT"/>
                <a:cs typeface="Gill Sans MT"/>
              </a:rPr>
              <a:t>society.</a:t>
            </a:r>
            <a:endParaRPr sz="13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1300" dirty="0">
              <a:latin typeface="Gill Sans MT"/>
              <a:cs typeface="Gill Sans MT"/>
            </a:endParaRPr>
          </a:p>
          <a:p>
            <a:pPr marL="181610" marR="3039110">
              <a:lnSpc>
                <a:spcPct val="115399"/>
              </a:lnSpc>
              <a:spcBef>
                <a:spcPts val="5"/>
              </a:spcBef>
            </a:pPr>
            <a:r>
              <a:rPr sz="1300" u="sng" spc="-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3"/>
              </a:rPr>
              <a:t>CLICK</a:t>
            </a:r>
            <a:r>
              <a:rPr sz="1300" u="sng" spc="-14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3"/>
              </a:rPr>
              <a:t> </a:t>
            </a:r>
            <a:r>
              <a:rPr sz="13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3"/>
              </a:rPr>
              <a:t>HERE</a:t>
            </a:r>
            <a:r>
              <a:rPr sz="1300" u="none" spc="-140" dirty="0">
                <a:solidFill>
                  <a:srgbClr val="628677"/>
                </a:solidFill>
                <a:latin typeface="Gill Sans MT"/>
                <a:cs typeface="Gill Sans MT"/>
                <a:hlinkClick r:id="rId3"/>
              </a:rPr>
              <a:t> </a:t>
            </a:r>
            <a:r>
              <a:rPr sz="1300" u="none" spc="-1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00" u="none" spc="-1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spc="50" dirty="0">
                <a:solidFill>
                  <a:srgbClr val="628677"/>
                </a:solidFill>
                <a:latin typeface="Gill Sans MT"/>
                <a:cs typeface="Gill Sans MT"/>
              </a:rPr>
              <a:t>suggested</a:t>
            </a:r>
            <a:r>
              <a:rPr sz="1300" u="none" spc="-1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dirty="0">
                <a:solidFill>
                  <a:srgbClr val="628677"/>
                </a:solidFill>
                <a:latin typeface="Gill Sans MT"/>
                <a:cs typeface="Gill Sans MT"/>
              </a:rPr>
              <a:t>activities</a:t>
            </a:r>
            <a:r>
              <a:rPr sz="1300" u="none" spc="-1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spc="-1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00" u="none" spc="-1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spc="50" dirty="0">
                <a:solidFill>
                  <a:srgbClr val="628677"/>
                </a:solidFill>
                <a:latin typeface="Gill Sans MT"/>
                <a:cs typeface="Gill Sans MT"/>
              </a:rPr>
              <a:t>each</a:t>
            </a:r>
            <a:r>
              <a:rPr sz="1300" u="none" spc="-14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celebration. </a:t>
            </a:r>
            <a:r>
              <a:rPr sz="1300" u="sng" spc="-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CLICK</a:t>
            </a:r>
            <a:r>
              <a:rPr sz="1300" u="sng" spc="-13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 </a:t>
            </a:r>
            <a:r>
              <a:rPr sz="13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HERE</a:t>
            </a:r>
            <a:r>
              <a:rPr sz="1300" u="none" spc="-130" dirty="0">
                <a:solidFill>
                  <a:srgbClr val="628677"/>
                </a:solidFill>
                <a:latin typeface="Gill Sans MT"/>
                <a:cs typeface="Gill Sans MT"/>
                <a:hlinkClick r:id="rId4"/>
              </a:rPr>
              <a:t> </a:t>
            </a:r>
            <a:r>
              <a:rPr sz="1300" u="none" spc="-1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00" u="none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dirty="0">
                <a:solidFill>
                  <a:srgbClr val="628677"/>
                </a:solidFill>
                <a:latin typeface="Gill Sans MT"/>
                <a:cs typeface="Gill Sans MT"/>
              </a:rPr>
              <a:t>Purim</a:t>
            </a:r>
            <a:r>
              <a:rPr sz="1300" u="none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activities.</a:t>
            </a:r>
            <a:endParaRPr sz="1300" dirty="0">
              <a:latin typeface="Gill Sans MT"/>
              <a:cs typeface="Gill Sans MT"/>
            </a:endParaRPr>
          </a:p>
          <a:p>
            <a:pPr marL="181610">
              <a:lnSpc>
                <a:spcPct val="100000"/>
              </a:lnSpc>
              <a:spcBef>
                <a:spcPts val="240"/>
              </a:spcBef>
            </a:pPr>
            <a:r>
              <a:rPr sz="1300" u="sng" spc="-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CLICK</a:t>
            </a:r>
            <a:r>
              <a:rPr sz="1300" u="sng" spc="-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3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HERE</a:t>
            </a:r>
            <a:r>
              <a:rPr sz="1300" u="none" spc="-70" dirty="0">
                <a:solidFill>
                  <a:srgbClr val="628677"/>
                </a:solidFill>
                <a:latin typeface="Gill Sans MT"/>
                <a:cs typeface="Gill Sans MT"/>
                <a:hlinkClick r:id="rId5"/>
              </a:rPr>
              <a:t> </a:t>
            </a:r>
            <a:r>
              <a:rPr sz="1300" u="none" spc="-1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300" u="none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dirty="0">
                <a:solidFill>
                  <a:srgbClr val="628677"/>
                </a:solidFill>
                <a:latin typeface="Gill Sans MT"/>
                <a:cs typeface="Gill Sans MT"/>
              </a:rPr>
              <a:t>Passover</a:t>
            </a:r>
            <a:r>
              <a:rPr sz="1300" u="none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3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activities.</a:t>
            </a:r>
            <a:endParaRPr sz="1300" dirty="0">
              <a:latin typeface="Gill Sans MT"/>
              <a:cs typeface="Gill Sans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083" y="296968"/>
            <a:ext cx="5534441" cy="4667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6708" y="8814341"/>
            <a:ext cx="5534441" cy="46672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90501" y="7981412"/>
            <a:ext cx="200025" cy="685800"/>
            <a:chOff x="90501" y="7981412"/>
            <a:chExt cx="200025" cy="685800"/>
          </a:xfrm>
        </p:grpSpPr>
        <p:pic>
          <p:nvPicPr>
            <p:cNvPr id="7" name="object 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01" y="7981412"/>
              <a:ext cx="199647" cy="199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01" y="8224438"/>
              <a:ext cx="199647" cy="1995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01" y="8467463"/>
              <a:ext cx="199647" cy="1995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50" y="9785970"/>
            <a:ext cx="7115174" cy="9048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735" y="2395627"/>
            <a:ext cx="3971924" cy="254317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1622" y="226557"/>
            <a:ext cx="7008495" cy="200850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794385">
              <a:lnSpc>
                <a:spcPct val="100000"/>
              </a:lnSpc>
              <a:spcBef>
                <a:spcPts val="114"/>
              </a:spcBef>
            </a:pPr>
            <a:r>
              <a:rPr sz="1600" spc="229" dirty="0">
                <a:solidFill>
                  <a:srgbClr val="628677"/>
                </a:solidFill>
                <a:latin typeface="Trebuchet MS"/>
                <a:cs typeface="Trebuchet MS"/>
              </a:rPr>
              <a:t>Diplomacy</a:t>
            </a:r>
            <a:r>
              <a:rPr sz="1600" spc="-17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340" dirty="0">
                <a:solidFill>
                  <a:srgbClr val="628677"/>
                </a:solidFill>
                <a:latin typeface="Trebuchet MS"/>
                <a:cs typeface="Trebuchet MS"/>
              </a:rPr>
              <a:t>Major</a:t>
            </a:r>
            <a:r>
              <a:rPr sz="1600" spc="-17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600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600" spc="280" dirty="0">
                <a:solidFill>
                  <a:srgbClr val="628677"/>
                </a:solidFill>
                <a:latin typeface="Trebuchet MS"/>
                <a:cs typeface="Trebuchet MS"/>
              </a:rPr>
              <a:t>Photojournalism</a:t>
            </a:r>
            <a:r>
              <a:rPr sz="1600" spc="-17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130" dirty="0">
                <a:solidFill>
                  <a:srgbClr val="628677"/>
                </a:solidFill>
                <a:latin typeface="Trebuchet MS"/>
                <a:cs typeface="Trebuchet MS"/>
              </a:rPr>
              <a:t>Summit</a:t>
            </a:r>
            <a:r>
              <a:rPr sz="1600" spc="-175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195" dirty="0">
                <a:solidFill>
                  <a:srgbClr val="628677"/>
                </a:solidFill>
                <a:latin typeface="Trebuchet MS"/>
                <a:cs typeface="Trebuchet MS"/>
              </a:rPr>
              <a:t>Day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1855"/>
              </a:spcBef>
            </a:pP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months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January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February,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Diplomacy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Major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held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interschool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summit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days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in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which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10th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grade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Diplomacy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from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around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country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collaborated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learned</a:t>
            </a:r>
            <a:r>
              <a:rPr sz="14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about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global</a:t>
            </a:r>
            <a:r>
              <a:rPr sz="14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issues</a:t>
            </a:r>
            <a:r>
              <a:rPr sz="14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through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4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lens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90" dirty="0">
                <a:solidFill>
                  <a:srgbClr val="628677"/>
                </a:solidFill>
                <a:latin typeface="Gill Sans MT"/>
                <a:cs typeface="Gill Sans MT"/>
              </a:rPr>
              <a:t>World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Press</a:t>
            </a:r>
            <a:r>
              <a:rPr sz="14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Photo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25" dirty="0">
                <a:solidFill>
                  <a:srgbClr val="628677"/>
                </a:solidFill>
                <a:latin typeface="Gill Sans MT"/>
                <a:cs typeface="Gill Sans MT"/>
              </a:rPr>
              <a:t>Competition</a:t>
            </a:r>
            <a:r>
              <a:rPr sz="1400" spc="-12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photo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70" dirty="0">
                <a:solidFill>
                  <a:srgbClr val="628677"/>
                </a:solidFill>
                <a:latin typeface="Gill Sans MT"/>
                <a:cs typeface="Gill Sans MT"/>
              </a:rPr>
              <a:t>essays.</a:t>
            </a:r>
            <a:r>
              <a:rPr sz="1400" spc="229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5" dirty="0">
                <a:solidFill>
                  <a:srgbClr val="628677"/>
                </a:solidFill>
                <a:latin typeface="Gill Sans MT"/>
                <a:cs typeface="Gill Sans MT"/>
              </a:rPr>
              <a:t>Some</a:t>
            </a:r>
            <a:r>
              <a:rPr sz="1400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schools </a:t>
            </a:r>
            <a:r>
              <a:rPr sz="1400" spc="55" dirty="0">
                <a:solidFill>
                  <a:srgbClr val="628677"/>
                </a:solidFill>
                <a:latin typeface="Gill Sans MT"/>
                <a:cs typeface="Gill Sans MT"/>
              </a:rPr>
              <a:t>also</a:t>
            </a:r>
            <a:r>
              <a:rPr sz="14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hosted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professional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photojournalists</a:t>
            </a:r>
            <a:r>
              <a:rPr sz="1400" spc="-65" dirty="0">
                <a:solidFill>
                  <a:srgbClr val="628677"/>
                </a:solidFill>
                <a:latin typeface="Gill Sans MT"/>
                <a:cs typeface="Gill Sans MT"/>
              </a:rPr>
              <a:t> or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other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relevant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speakers.</a:t>
            </a:r>
            <a:r>
              <a:rPr sz="14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30" dirty="0">
                <a:solidFill>
                  <a:srgbClr val="628677"/>
                </a:solidFill>
                <a:latin typeface="Gill Sans MT"/>
                <a:cs typeface="Gill Sans MT"/>
              </a:rPr>
              <a:t>worked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in</a:t>
            </a:r>
            <a:r>
              <a:rPr sz="14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groups,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presenting</a:t>
            </a:r>
            <a:r>
              <a:rPr sz="14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professional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photo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85" dirty="0">
                <a:solidFill>
                  <a:srgbClr val="628677"/>
                </a:solidFill>
                <a:latin typeface="Gill Sans MT"/>
                <a:cs typeface="Gill Sans MT"/>
              </a:rPr>
              <a:t>essays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they</a:t>
            </a:r>
            <a:r>
              <a:rPr sz="14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had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studied,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enriching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knowledge</a:t>
            </a:r>
            <a:r>
              <a:rPr sz="1400" spc="-11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5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4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international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events,</a:t>
            </a:r>
            <a:r>
              <a:rPr sz="1400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4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creating</a:t>
            </a:r>
            <a:r>
              <a:rPr sz="14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40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400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dirty="0">
                <a:solidFill>
                  <a:srgbClr val="628677"/>
                </a:solidFill>
                <a:latin typeface="Gill Sans MT"/>
                <a:cs typeface="Gill Sans MT"/>
              </a:rPr>
              <a:t>own</a:t>
            </a:r>
            <a:r>
              <a:rPr sz="14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-10" dirty="0">
                <a:solidFill>
                  <a:srgbClr val="628677"/>
                </a:solidFill>
                <a:latin typeface="Gill Sans MT"/>
                <a:cs typeface="Gill Sans MT"/>
              </a:rPr>
              <a:t>photo</a:t>
            </a:r>
            <a:r>
              <a:rPr sz="1400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spc="60" dirty="0">
                <a:solidFill>
                  <a:srgbClr val="628677"/>
                </a:solidFill>
                <a:latin typeface="Gill Sans MT"/>
                <a:cs typeface="Gill Sans MT"/>
              </a:rPr>
              <a:t>essays.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4429" y="2997843"/>
            <a:ext cx="2361565" cy="107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Student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from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Meshutaf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Hof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Hacarmel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presenting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winning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photo</a:t>
            </a:r>
            <a:r>
              <a:rPr sz="12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essay,</a:t>
            </a:r>
            <a:r>
              <a:rPr sz="1200" spc="5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“The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First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Climate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Refugees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628677"/>
                </a:solidFill>
                <a:latin typeface="Gill Sans MT"/>
                <a:cs typeface="Gill Sans MT"/>
              </a:rPr>
              <a:t>the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United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States,”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at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13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Summit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628677"/>
                </a:solidFill>
                <a:latin typeface="Gill Sans MT"/>
                <a:cs typeface="Gill Sans MT"/>
              </a:rPr>
              <a:t>Day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hosted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2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Tichon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Hamoshava.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884" y="5118517"/>
            <a:ext cx="7197090" cy="459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100"/>
              </a:spcBef>
            </a:pPr>
            <a:r>
              <a:rPr sz="1600" spc="270" dirty="0">
                <a:solidFill>
                  <a:srgbClr val="628677"/>
                </a:solidFill>
                <a:latin typeface="Trebuchet MS"/>
                <a:cs typeface="Trebuchet MS"/>
              </a:rPr>
              <a:t>Spring</a:t>
            </a:r>
            <a:r>
              <a:rPr sz="1600" spc="-14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150" dirty="0">
                <a:solidFill>
                  <a:srgbClr val="628677"/>
                </a:solidFill>
                <a:latin typeface="Trebuchet MS"/>
                <a:cs typeface="Trebuchet MS"/>
              </a:rPr>
              <a:t>Update</a:t>
            </a:r>
            <a:r>
              <a:rPr sz="1600" spc="-14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365" dirty="0">
                <a:solidFill>
                  <a:srgbClr val="628677"/>
                </a:solidFill>
                <a:latin typeface="Trebuchet MS"/>
                <a:cs typeface="Trebuchet MS"/>
              </a:rPr>
              <a:t>for</a:t>
            </a:r>
            <a:r>
              <a:rPr sz="1600" spc="-14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628677"/>
                </a:solidFill>
                <a:latin typeface="Trebuchet MS"/>
                <a:cs typeface="Trebuchet MS"/>
              </a:rPr>
              <a:t>EFL</a:t>
            </a:r>
            <a:r>
              <a:rPr sz="1600" spc="-140" dirty="0">
                <a:solidFill>
                  <a:srgbClr val="628677"/>
                </a:solidFill>
                <a:latin typeface="Trebuchet MS"/>
                <a:cs typeface="Trebuchet MS"/>
              </a:rPr>
              <a:t> </a:t>
            </a:r>
            <a:r>
              <a:rPr sz="1600" spc="190" dirty="0">
                <a:solidFill>
                  <a:srgbClr val="628677"/>
                </a:solidFill>
                <a:latin typeface="Trebuchet MS"/>
                <a:cs typeface="Trebuchet MS"/>
              </a:rPr>
              <a:t>Teachers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6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400" b="1" spc="-135" dirty="0">
                <a:solidFill>
                  <a:srgbClr val="628677"/>
                </a:solidFill>
                <a:latin typeface="Gill Sans MT"/>
                <a:cs typeface="Gill Sans MT"/>
              </a:rPr>
              <a:t>ESRA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75" dirty="0">
                <a:solidFill>
                  <a:srgbClr val="628677"/>
                </a:solidFill>
                <a:latin typeface="Gill Sans MT"/>
                <a:cs typeface="Gill Sans MT"/>
              </a:rPr>
              <a:t>-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70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400" b="1" spc="-12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20" dirty="0">
                <a:solidFill>
                  <a:srgbClr val="628677"/>
                </a:solidFill>
                <a:latin typeface="Gill Sans MT"/>
                <a:cs typeface="Gill Sans MT"/>
              </a:rPr>
              <a:t>Tutoring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10" dirty="0">
                <a:solidFill>
                  <a:srgbClr val="628677"/>
                </a:solidFill>
                <a:latin typeface="Gill Sans MT"/>
                <a:cs typeface="Gill Sans MT"/>
              </a:rPr>
              <a:t>Program:</a:t>
            </a:r>
            <a:r>
              <a:rPr sz="1400" b="1" spc="-125" dirty="0">
                <a:solidFill>
                  <a:srgbClr val="628677"/>
                </a:solidFill>
                <a:latin typeface="Gill Sans MT"/>
                <a:cs typeface="Gill Sans MT"/>
              </a:rPr>
              <a:t> Chat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20" dirty="0">
                <a:solidFill>
                  <a:srgbClr val="628677"/>
                </a:solidFill>
                <a:latin typeface="Gill Sans MT"/>
                <a:cs typeface="Gill Sans MT"/>
              </a:rPr>
              <a:t>Away</a:t>
            </a:r>
            <a:endParaRPr sz="1400" dirty="0">
              <a:latin typeface="Gill Sans MT"/>
              <a:cs typeface="Gill Sans MT"/>
            </a:endParaRPr>
          </a:p>
          <a:p>
            <a:pPr marL="12700" marR="111125" indent="31115">
              <a:lnSpc>
                <a:spcPct val="114599"/>
              </a:lnSpc>
              <a:spcBef>
                <a:spcPts val="35"/>
              </a:spcBef>
              <a:tabLst>
                <a:tab pos="2194560" algn="l"/>
              </a:tabLst>
            </a:pP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Give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8th–12th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grade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opportunity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improve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40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English-speaking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skills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from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comfort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their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home!</a:t>
            </a:r>
            <a:r>
              <a:rPr sz="1200" spc="1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br>
              <a:rPr lang="en-US" sz="1200" spc="175" dirty="0">
                <a:solidFill>
                  <a:srgbClr val="628677"/>
                </a:solidFill>
                <a:latin typeface="Gill Sans MT"/>
                <a:cs typeface="Gill Sans MT"/>
              </a:rPr>
            </a:br>
            <a:endParaRPr sz="12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400" b="1" spc="-100" dirty="0">
                <a:solidFill>
                  <a:srgbClr val="628677"/>
                </a:solidFill>
                <a:latin typeface="Gill Sans MT"/>
                <a:cs typeface="Gill Sans MT"/>
              </a:rPr>
              <a:t>Ha-</a:t>
            </a:r>
            <a:r>
              <a:rPr sz="1400" b="1" spc="-120" dirty="0">
                <a:solidFill>
                  <a:srgbClr val="628677"/>
                </a:solidFill>
                <a:latin typeface="Gill Sans MT"/>
                <a:cs typeface="Gill Sans MT"/>
              </a:rPr>
              <a:t>Kaveret</a:t>
            </a:r>
            <a:r>
              <a:rPr sz="1400" b="1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180" dirty="0">
                <a:solidFill>
                  <a:srgbClr val="628677"/>
                </a:solidFill>
                <a:latin typeface="Gill Sans MT"/>
                <a:cs typeface="Gill Sans MT"/>
              </a:rPr>
              <a:t>–</a:t>
            </a:r>
            <a:r>
              <a:rPr sz="1400" b="1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65" dirty="0">
                <a:solidFill>
                  <a:srgbClr val="628677"/>
                </a:solidFill>
                <a:latin typeface="Gill Sans MT"/>
                <a:cs typeface="Gill Sans MT"/>
              </a:rPr>
              <a:t>Professional</a:t>
            </a:r>
            <a:r>
              <a:rPr sz="1400" b="1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25" dirty="0">
                <a:solidFill>
                  <a:srgbClr val="628677"/>
                </a:solidFill>
                <a:latin typeface="Gill Sans MT"/>
                <a:cs typeface="Gill Sans MT"/>
              </a:rPr>
              <a:t>Development</a:t>
            </a:r>
            <a:r>
              <a:rPr sz="1400" b="1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8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b="1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0" dirty="0">
                <a:solidFill>
                  <a:srgbClr val="628677"/>
                </a:solidFill>
                <a:latin typeface="Gill Sans MT"/>
                <a:cs typeface="Gill Sans MT"/>
              </a:rPr>
              <a:t>Teachers</a:t>
            </a:r>
            <a:endParaRPr sz="1400" dirty="0">
              <a:latin typeface="Gill Sans MT"/>
              <a:cs typeface="Gill Sans MT"/>
            </a:endParaRPr>
          </a:p>
          <a:p>
            <a:pPr marL="12700" marR="15240" indent="31115">
              <a:lnSpc>
                <a:spcPct val="114599"/>
              </a:lnSpc>
              <a:spcBef>
                <a:spcPts val="35"/>
              </a:spcBef>
              <a:tabLst>
                <a:tab pos="3067050" algn="l"/>
              </a:tabLst>
            </a:pP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Customize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learning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experience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with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Ha-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Kaveret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Mix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&amp;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Match!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Build</a:t>
            </a:r>
            <a:r>
              <a:rPr sz="12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own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30-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hour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program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by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selecting</a:t>
            </a:r>
            <a:r>
              <a:rPr sz="1200" spc="-9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from </a:t>
            </a:r>
            <a:r>
              <a:rPr sz="1200" spc="135" dirty="0">
                <a:solidFill>
                  <a:srgbClr val="628677"/>
                </a:solidFill>
                <a:latin typeface="Gill Sans MT"/>
                <a:cs typeface="Gill Sans MT"/>
              </a:rPr>
              <a:t>a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variety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of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new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courses,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covering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both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high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school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elementary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levels.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Plus,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explore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general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courses</a:t>
            </a:r>
            <a:r>
              <a:rPr sz="1200" spc="-5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628677"/>
                </a:solidFill>
                <a:latin typeface="Gill Sans MT"/>
                <a:cs typeface="Gill Sans MT"/>
              </a:rPr>
              <a:t>to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enhance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classroom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skills.</a:t>
            </a:r>
            <a:r>
              <a:rPr sz="1200" spc="31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Find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out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more: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	</a:t>
            </a:r>
            <a:r>
              <a:rPr sz="1200" u="sng" spc="-4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Ha-</a:t>
            </a:r>
            <a:r>
              <a:rPr sz="12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4"/>
              </a:rPr>
              <a:t>Kaveret</a:t>
            </a:r>
            <a:endParaRPr sz="1200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200" dirty="0">
              <a:latin typeface="Gill Sans MT"/>
              <a:cs typeface="Gill Sans MT"/>
            </a:endParaRPr>
          </a:p>
          <a:p>
            <a:pPr marL="48895">
              <a:lnSpc>
                <a:spcPct val="100000"/>
              </a:lnSpc>
            </a:pPr>
            <a:r>
              <a:rPr sz="1400" b="1" spc="-120" dirty="0">
                <a:solidFill>
                  <a:srgbClr val="628677"/>
                </a:solidFill>
                <a:latin typeface="Gill Sans MT"/>
                <a:cs typeface="Gill Sans MT"/>
              </a:rPr>
              <a:t>Dig</a:t>
            </a:r>
            <a:r>
              <a:rPr sz="1400" b="1" spc="-1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00" dirty="0">
                <a:solidFill>
                  <a:srgbClr val="628677"/>
                </a:solidFill>
                <a:latin typeface="Gill Sans MT"/>
                <a:cs typeface="Gill Sans MT"/>
              </a:rPr>
              <a:t>into</a:t>
            </a:r>
            <a:r>
              <a:rPr sz="1400" b="1" spc="-1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05" dirty="0">
                <a:solidFill>
                  <a:srgbClr val="628677"/>
                </a:solidFill>
                <a:latin typeface="Gill Sans MT"/>
                <a:cs typeface="Gill Sans MT"/>
              </a:rPr>
              <a:t>Digital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180" dirty="0">
                <a:solidFill>
                  <a:srgbClr val="628677"/>
                </a:solidFill>
                <a:latin typeface="Gill Sans MT"/>
                <a:cs typeface="Gill Sans MT"/>
              </a:rPr>
              <a:t>–</a:t>
            </a:r>
            <a:r>
              <a:rPr sz="1400" b="1" spc="-1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90" dirty="0">
                <a:solidFill>
                  <a:srgbClr val="628677"/>
                </a:solidFill>
                <a:latin typeface="Gill Sans MT"/>
                <a:cs typeface="Gill Sans MT"/>
              </a:rPr>
              <a:t>Moodle</a:t>
            </a:r>
            <a:r>
              <a:rPr sz="1400" b="1" spc="-1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85" dirty="0">
                <a:solidFill>
                  <a:srgbClr val="628677"/>
                </a:solidFill>
                <a:latin typeface="Gill Sans MT"/>
                <a:cs typeface="Gill Sans MT"/>
              </a:rPr>
              <a:t>Courses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80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400" b="1" spc="-1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110" dirty="0">
                <a:solidFill>
                  <a:srgbClr val="628677"/>
                </a:solidFill>
                <a:latin typeface="Gill Sans MT"/>
                <a:cs typeface="Gill Sans MT"/>
              </a:rPr>
              <a:t>Bagrut</a:t>
            </a:r>
            <a:r>
              <a:rPr sz="1400" b="1" spc="-13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400" b="1" spc="-20" dirty="0">
                <a:solidFill>
                  <a:srgbClr val="628677"/>
                </a:solidFill>
                <a:latin typeface="Gill Sans MT"/>
                <a:cs typeface="Gill Sans MT"/>
              </a:rPr>
              <a:t>Prep</a:t>
            </a:r>
            <a:endParaRPr sz="1400" dirty="0">
              <a:latin typeface="Gill Sans MT"/>
              <a:cs typeface="Gill Sans MT"/>
            </a:endParaRPr>
          </a:p>
          <a:p>
            <a:pPr marL="230504">
              <a:lnSpc>
                <a:spcPct val="100000"/>
              </a:lnSpc>
              <a:spcBef>
                <a:spcPts val="245"/>
              </a:spcBef>
            </a:pP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For</a:t>
            </a:r>
            <a:r>
              <a:rPr sz="1200" u="sng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11th</a:t>
            </a:r>
            <a:r>
              <a:rPr sz="1200" u="sng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2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&amp;</a:t>
            </a:r>
            <a:r>
              <a:rPr sz="1200" u="sng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12th</a:t>
            </a:r>
            <a:r>
              <a:rPr sz="1200" u="sng" spc="-114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Grade</a:t>
            </a:r>
            <a:r>
              <a:rPr sz="1200" u="none" spc="-114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50" dirty="0">
                <a:solidFill>
                  <a:srgbClr val="628677"/>
                </a:solidFill>
                <a:latin typeface="Gill Sans MT"/>
                <a:cs typeface="Gill Sans MT"/>
              </a:rPr>
              <a:t>:</a:t>
            </a:r>
            <a:endParaRPr sz="1200" dirty="0">
              <a:latin typeface="Gill Sans MT"/>
              <a:cs typeface="Gill Sans MT"/>
            </a:endParaRPr>
          </a:p>
          <a:p>
            <a:pPr marL="12700" marR="5080" indent="31115">
              <a:lnSpc>
                <a:spcPct val="114599"/>
              </a:lnSpc>
            </a:pPr>
            <a:r>
              <a:rPr sz="1200" spc="-85" dirty="0">
                <a:solidFill>
                  <a:srgbClr val="628677"/>
                </a:solidFill>
                <a:latin typeface="Gill Sans MT"/>
                <a:cs typeface="Gill Sans MT"/>
              </a:rPr>
              <a:t>Do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you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have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who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will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be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taking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different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Bagrut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modules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this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summer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than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ones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they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initially</a:t>
            </a:r>
            <a:r>
              <a:rPr sz="1200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prepared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for?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5" dirty="0">
                <a:solidFill>
                  <a:srgbClr val="628677"/>
                </a:solidFill>
                <a:latin typeface="Gill Sans MT"/>
                <a:cs typeface="Gill Sans MT"/>
              </a:rPr>
              <a:t>Our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Moodle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courses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are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designed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help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them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adjust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succeed!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Refer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5" dirty="0">
                <a:solidFill>
                  <a:srgbClr val="628677"/>
                </a:solidFill>
                <a:latin typeface="Gill Sans MT"/>
                <a:cs typeface="Gill Sans MT"/>
              </a:rPr>
              <a:t>your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200" spc="-4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focused</a:t>
            </a:r>
            <a:r>
              <a:rPr sz="1200" spc="-5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independent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preparation</a:t>
            </a:r>
            <a:r>
              <a:rPr sz="1200" spc="-8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set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them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on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path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30" dirty="0">
                <a:solidFill>
                  <a:srgbClr val="628677"/>
                </a:solidFill>
                <a:latin typeface="Gill Sans MT"/>
                <a:cs typeface="Gill Sans MT"/>
              </a:rPr>
              <a:t>to</a:t>
            </a:r>
            <a:r>
              <a:rPr sz="1200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45" dirty="0">
                <a:solidFill>
                  <a:srgbClr val="628677"/>
                </a:solidFill>
                <a:latin typeface="Gill Sans MT"/>
                <a:cs typeface="Gill Sans MT"/>
              </a:rPr>
              <a:t>success.</a:t>
            </a:r>
            <a:endParaRPr sz="1200" dirty="0">
              <a:latin typeface="Gill Sans MT"/>
              <a:cs typeface="Gill Sans MT"/>
            </a:endParaRPr>
          </a:p>
          <a:p>
            <a:pPr marL="43815">
              <a:lnSpc>
                <a:spcPct val="100000"/>
              </a:lnSpc>
              <a:spcBef>
                <a:spcPts val="210"/>
              </a:spcBef>
            </a:pP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200" spc="-10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the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rest?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60" dirty="0">
                <a:solidFill>
                  <a:srgbClr val="628677"/>
                </a:solidFill>
                <a:latin typeface="Gill Sans MT"/>
                <a:cs typeface="Gill Sans MT"/>
              </a:rPr>
              <a:t>We've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got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dirty="0">
                <a:solidFill>
                  <a:srgbClr val="628677"/>
                </a:solidFill>
                <a:latin typeface="Gill Sans MT"/>
                <a:cs typeface="Gill Sans MT"/>
              </a:rPr>
              <a:t>them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10" dirty="0">
                <a:solidFill>
                  <a:srgbClr val="628677"/>
                </a:solidFill>
                <a:latin typeface="Gill Sans MT"/>
                <a:cs typeface="Gill Sans MT"/>
              </a:rPr>
              <a:t>covered</a:t>
            </a:r>
            <a:r>
              <a:rPr sz="1200" spc="-10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spc="-20" dirty="0">
                <a:solidFill>
                  <a:srgbClr val="628677"/>
                </a:solidFill>
                <a:latin typeface="Gill Sans MT"/>
                <a:cs typeface="Gill Sans MT"/>
              </a:rPr>
              <a:t>too!</a:t>
            </a:r>
            <a:endParaRPr sz="1200" dirty="0">
              <a:latin typeface="Gill Sans MT"/>
              <a:cs typeface="Gill Sans MT"/>
            </a:endParaRPr>
          </a:p>
          <a:p>
            <a:pPr marL="12700" marR="454659" indent="217804">
              <a:lnSpc>
                <a:spcPct val="114599"/>
              </a:lnSpc>
            </a:pP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6"/>
              </a:rPr>
              <a:t>For</a:t>
            </a:r>
            <a:r>
              <a:rPr sz="1200" u="sng" spc="-7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6"/>
              </a:rPr>
              <a:t> </a:t>
            </a:r>
            <a:r>
              <a:rPr sz="1200" u="sng" spc="-1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6"/>
              </a:rPr>
              <a:t>Grades</a:t>
            </a:r>
            <a:r>
              <a:rPr sz="1200" u="sng" spc="-6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6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6"/>
              </a:rPr>
              <a:t>7–9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: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Independent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learning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courses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like</a:t>
            </a:r>
            <a:r>
              <a:rPr sz="1200" u="none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Let’s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0" dirty="0">
                <a:solidFill>
                  <a:srgbClr val="628677"/>
                </a:solidFill>
                <a:latin typeface="Gill Sans MT"/>
                <a:cs typeface="Gill Sans MT"/>
              </a:rPr>
              <a:t>Talk,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80" dirty="0">
                <a:solidFill>
                  <a:srgbClr val="628677"/>
                </a:solidFill>
                <a:latin typeface="Gill Sans MT"/>
                <a:cs typeface="Gill Sans MT"/>
              </a:rPr>
              <a:t>Hi-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Tech,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and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Climate</a:t>
            </a:r>
            <a:r>
              <a:rPr sz="1200" u="none" spc="-7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Change</a:t>
            </a:r>
            <a:r>
              <a:rPr sz="1200" u="none" spc="-6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0" dirty="0">
                <a:solidFill>
                  <a:srgbClr val="628677"/>
                </a:solidFill>
                <a:latin typeface="Gill Sans MT"/>
                <a:cs typeface="Gill Sans MT"/>
              </a:rPr>
              <a:t>help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2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strengthen</a:t>
            </a:r>
            <a:r>
              <a:rPr sz="12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40" dirty="0">
                <a:solidFill>
                  <a:srgbClr val="628677"/>
                </a:solidFill>
                <a:latin typeface="Gill Sans MT"/>
                <a:cs typeface="Gill Sans MT"/>
              </a:rPr>
              <a:t>their</a:t>
            </a:r>
            <a:r>
              <a:rPr sz="12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English</a:t>
            </a:r>
            <a:r>
              <a:rPr sz="1200" u="none" spc="-3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skills.</a:t>
            </a:r>
            <a:endParaRPr sz="1200" dirty="0">
              <a:latin typeface="Gill Sans MT"/>
              <a:cs typeface="Gill Sans MT"/>
            </a:endParaRPr>
          </a:p>
          <a:p>
            <a:pPr marL="12700" marR="245745" indent="217804">
              <a:lnSpc>
                <a:spcPct val="114599"/>
              </a:lnSpc>
            </a:pPr>
            <a:r>
              <a:rPr sz="1200" u="sng" spc="-3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For</a:t>
            </a:r>
            <a:r>
              <a:rPr sz="1200" u="sng" spc="-80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High</a:t>
            </a:r>
            <a:r>
              <a:rPr sz="1200" u="sng" spc="-75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 </a:t>
            </a:r>
            <a:r>
              <a:rPr sz="1200" u="sng" dirty="0">
                <a:solidFill>
                  <a:srgbClr val="628677"/>
                </a:solidFill>
                <a:uFill>
                  <a:solidFill>
                    <a:srgbClr val="628677"/>
                  </a:solidFill>
                </a:uFill>
                <a:latin typeface="Gill Sans MT"/>
                <a:cs typeface="Gill Sans MT"/>
                <a:hlinkClick r:id="rId5"/>
              </a:rPr>
              <a:t>School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: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0" dirty="0">
                <a:solidFill>
                  <a:srgbClr val="628677"/>
                </a:solidFill>
                <a:latin typeface="Gill Sans MT"/>
                <a:cs typeface="Gill Sans MT"/>
              </a:rPr>
              <a:t>Additional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digital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resources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all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Bagrut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modules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ensure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students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dirty="0">
                <a:solidFill>
                  <a:srgbClr val="628677"/>
                </a:solidFill>
                <a:latin typeface="Gill Sans MT"/>
                <a:cs typeface="Gill Sans MT"/>
              </a:rPr>
              <a:t>are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45" dirty="0">
                <a:solidFill>
                  <a:srgbClr val="628677"/>
                </a:solidFill>
                <a:latin typeface="Gill Sans MT"/>
                <a:cs typeface="Gill Sans MT"/>
              </a:rPr>
              <a:t>well-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prepared</a:t>
            </a:r>
            <a:r>
              <a:rPr sz="1200" u="none" spc="-75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25" dirty="0">
                <a:solidFill>
                  <a:srgbClr val="628677"/>
                </a:solidFill>
                <a:latin typeface="Gill Sans MT"/>
                <a:cs typeface="Gill Sans MT"/>
              </a:rPr>
              <a:t>for</a:t>
            </a:r>
            <a:r>
              <a:rPr sz="1200" u="none" spc="-80" dirty="0">
                <a:solidFill>
                  <a:srgbClr val="628677"/>
                </a:solidFill>
                <a:latin typeface="Gill Sans MT"/>
                <a:cs typeface="Gill Sans MT"/>
              </a:rPr>
              <a:t> </a:t>
            </a:r>
            <a:r>
              <a:rPr sz="1200" u="none" spc="-10" dirty="0">
                <a:solidFill>
                  <a:srgbClr val="628677"/>
                </a:solidFill>
                <a:latin typeface="Gill Sans MT"/>
                <a:cs typeface="Gill Sans MT"/>
              </a:rPr>
              <a:t>their exams.</a:t>
            </a:r>
            <a:endParaRPr sz="1200" dirty="0">
              <a:latin typeface="Gill Sans MT"/>
              <a:cs typeface="Gill Sans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022578" y="7161100"/>
            <a:ext cx="199647" cy="19950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222" y="7815069"/>
            <a:ext cx="199647" cy="1995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8222" y="8888717"/>
            <a:ext cx="199647" cy="19950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8222" y="9337584"/>
            <a:ext cx="199647" cy="199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2867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</TotalTime>
  <Words>1937</Words>
  <Application>Microsoft Office PowerPoint</Application>
  <PresentationFormat>מותאם אישית</PresentationFormat>
  <Paragraphs>117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Trebuchet MS</vt:lpstr>
      <vt:lpstr>Office Theme</vt:lpstr>
      <vt:lpstr>ENGLISH</vt:lpstr>
      <vt:lpstr>UPDATES FROM RAMA</vt:lpstr>
      <vt:lpstr>מצגת של PowerPoint‏</vt:lpstr>
      <vt:lpstr>BAGRUT UPDATES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Connect March 2025</dc:title>
  <dc:creator>Gail Singer</dc:creator>
  <cp:keywords>DAGhgIZcHQc,BAEGjpqBq8M,0</cp:keywords>
  <cp:lastModifiedBy>Admin</cp:lastModifiedBy>
  <cp:revision>7</cp:revision>
  <dcterms:created xsi:type="dcterms:W3CDTF">2025-03-26T09:56:27Z</dcterms:created>
  <dcterms:modified xsi:type="dcterms:W3CDTF">2025-04-03T12:27:10Z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2025-03-25T00:00:00Z</vt:filetime>
  </property>
  <property fmtid="{D5CDD505-2E9C-101B-9397-08002B2CF9AE}" pid="3" name="Creator">
    <vt:lpwstr>Canva</vt:lpwstr>
  </property>
  <property fmtid="{D5CDD505-2E9C-101B-9397-08002B2CF9AE}" pid="4" name="LastSaved">
    <vt:filetime>2025-03-26T00:00:00Z</vt:filetime>
  </property>
  <property fmtid="{D5CDD505-2E9C-101B-9397-08002B2CF9AE}" pid="5" name="Producer">
    <vt:lpwstr>Canva</vt:lpwstr>
  </property>
</Properties>
</file>