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gL3tfyDjUrRIlFk6FtCg2th1hi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ריק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מקטע עליונה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ותוכן" type="obj">
  <p:cSld name="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קופית כותרת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אנכית וטקסט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וטקסט אנכי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7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תמונה עם כיתוב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תוכן עם כיתוב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בלבד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השוואה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21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שני תכנים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dt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3"/>
          <p:cNvSpPr txBox="1">
            <a:spLocks noGrp="1"/>
          </p:cNvSpPr>
          <p:nvPr>
            <p:ph type="sldNum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hYoyutA-JAVoS-M7DWQivkFKoE8HIjlT/edit?usp=sharing&amp;ouid=108921645173370984239&amp;rtpof=true&amp;sd=tru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bfc4buazbDxM1bRALiZtO1UaTJG6UcgX/view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cabw4nafjpe9LroZWQRTCYOtzHZ30H7878-DPvkyIlJwxikw/viewfor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a/druzenet.tzafonet.org.il/moreshet/%D8%A3%D8%B9%D9%8A%D8%A7%D8%AF-%D9%88%D9%85%D9%86%D8%A7%D8%B3%D8%A8%D8%A7%D8%A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Z85i1FpMH-vg_7R-7t7A7adAfkVa5YTn/edit?usp=sharing&amp;ouid=108921645173370984239&amp;rtpof=true&amp;sd=tru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p9NUm74fSuOxb9w76x3oaXzkwYDER57l/edit?usp=sharing&amp;ouid=108921645173370984239&amp;rtpof=true&amp;sd=tru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METGg8GGt1bwY2S1Yml2SUAL-zdVkazQ/edit?usp=sharing&amp;ouid=108921645173370984239&amp;rtpof=true&amp;sd=tru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403350" y="146050"/>
            <a:ext cx="9180512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מדינת ישראל- משרד החינוך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אגף מורשת- אגף חינוך דרוזי וצ'רקסי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הפיקוח על המורשת הדרוזית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117475" y="1789112"/>
            <a:ext cx="11936412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David"/>
              <a:buNone/>
            </a:pPr>
            <a:r>
              <a:rPr lang="en-US" sz="2400" b="1" i="0" u="sng" strike="noStrike" cap="none" dirty="0" err="1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חינוך</a:t>
            </a:r>
            <a:r>
              <a:rPr lang="en-US" sz="2400" b="1" i="0" u="sng" strike="noStrike" cap="none" dirty="0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1" i="0" u="sng" strike="noStrike" cap="none" dirty="0" err="1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לערכים</a:t>
            </a:r>
            <a:endParaRPr dirty="0"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David"/>
              <a:buNone/>
            </a:pPr>
            <a:r>
              <a:rPr lang="en-US" sz="2400" b="1" i="0" u="sng" strike="noStrike" cap="none" dirty="0" err="1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וציר</a:t>
            </a:r>
            <a:r>
              <a:rPr lang="en-US" sz="2400" b="1" i="0" u="sng" strike="noStrike" cap="none" dirty="0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1" i="0" u="sng" strike="noStrike" cap="none" dirty="0" err="1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חגים</a:t>
            </a:r>
            <a:r>
              <a:rPr lang="en-US" sz="2400" b="1" i="0" u="sng" strike="noStrike" cap="none" dirty="0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1" i="0" u="sng" strike="noStrike" cap="none" dirty="0" err="1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וטקסים</a:t>
            </a:r>
            <a:r>
              <a:rPr lang="en-US" sz="2400" b="1" i="0" u="sng" strike="noStrike" cap="none" dirty="0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1" i="0" u="sng" strike="noStrike" cap="none" dirty="0" err="1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במורשת</a:t>
            </a:r>
            <a:r>
              <a:rPr lang="en-US" sz="2400" b="1" i="0" u="sng" strike="noStrike" cap="none" dirty="0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1" i="0" u="sng" strike="noStrike" cap="none" dirty="0" err="1">
                <a:solidFill>
                  <a:srgbClr val="FF0000"/>
                </a:solidFill>
                <a:latin typeface="David"/>
                <a:ea typeface="David"/>
                <a:cs typeface="David"/>
                <a:sym typeface="David"/>
              </a:rPr>
              <a:t>הדרוזית</a:t>
            </a:r>
            <a:endParaRPr sz="2400" b="1" i="0" u="sng" strike="noStrike" cap="none" dirty="0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 dirty="0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שותפים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: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מפקחת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ת"ל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-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גב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'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אומיימה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חלבי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מפקחת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יועצים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–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גב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'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הג'ר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בדר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מנהל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מרכז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הדרכה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-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מר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לוטפי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חרב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מדריכה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מרכזת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חינוך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יסודי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-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גב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'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סוסן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דגש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צוות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הדרכה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מורשת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דרוזית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                                                                                          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                                                                                                             </a:t>
            </a:r>
            <a:endParaRPr dirty="0"/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                                                                                                                  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בברכה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,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"/>
          <p:cNvSpPr txBox="1"/>
          <p:nvPr/>
        </p:nvSpPr>
        <p:spPr>
          <a:xfrm>
            <a:off x="1768475" y="825500"/>
            <a:ext cx="8729662" cy="415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avid"/>
              <a:buNone/>
            </a:pPr>
            <a:r>
              <a:rPr lang="en-US" sz="66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סדנה בנושא קבלת החלטות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avid"/>
              <a:buNone/>
            </a:pPr>
            <a:r>
              <a:rPr lang="en-US" sz="66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במצבי חיים שונים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avid"/>
              <a:buNone/>
            </a:pPr>
            <a:r>
              <a:rPr lang="en-US" sz="66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והאחריות שלי 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b="1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קבלת החלטות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"/>
          <p:cNvSpPr txBox="1"/>
          <p:nvPr/>
        </p:nvSpPr>
        <p:spPr>
          <a:xfrm>
            <a:off x="1674812" y="825500"/>
            <a:ext cx="8916987" cy="314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avid"/>
              <a:buNone/>
            </a:pPr>
            <a:r>
              <a:rPr lang="en-US" sz="66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אגרת מפמ"ר מורשת דרוזית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endParaRPr sz="6600" b="1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b="1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אגרת לכל תלמיד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2"/>
          <p:cNvSpPr txBox="1"/>
          <p:nvPr/>
        </p:nvSpPr>
        <p:spPr>
          <a:xfrm>
            <a:off x="203200" y="136525"/>
            <a:ext cx="12331700" cy="646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avid"/>
              <a:buNone/>
            </a:pPr>
            <a:r>
              <a:rPr lang="en-US" sz="66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שאלון משוב והערכה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endParaRPr sz="6600" b="1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avid"/>
              <a:buNone/>
            </a:pPr>
            <a:r>
              <a:rPr lang="en-US" sz="66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חינוך לערכים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b="1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שאלון משוב</a:t>
            </a:r>
            <a:endParaRPr/>
          </a:p>
          <a:p>
            <a: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 b="1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avid"/>
              <a:buNone/>
            </a:pPr>
            <a:r>
              <a:rPr lang="en-US" sz="28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תודה על שיתוף הפעולה</a:t>
            </a:r>
            <a:endParaRPr/>
          </a:p>
          <a:p>
            <a:pPr marL="0" marR="0" lvl="0" indent="0" algn="l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 b="1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/>
        </p:nvSpPr>
        <p:spPr>
          <a:xfrm>
            <a:off x="258762" y="184150"/>
            <a:ext cx="11655425" cy="7018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נושא חגים וטקסים</a:t>
            </a: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תכנית מורשת הדרוזית מתמקדת ב 5 צירים. אחד הצירים שבתכנית, הכרת חשיבות קיום מנהגי החגים והטקסים בעדה, אשר מופעים מתחת לציר: 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ציר: ערכים, מצוות ומנהגים כיתות א-יב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המטרות : 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התלמידים יכירו סמלים ומנהגי טקסים במעגל החיים על פי המורשת הדרוזית ויבינו את המשמעות של כל אחד מהם.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יכירו את החגים ואת המנהגים הנוהגים בהם ויבינו את המשמעות של כל אחד מהמנהגים.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יבינו את חשיבות קיום מנהגי החגים השונים לחיזוק הזיקה של בני העדה למורשת הדרוזית ולשימורה ויהיו מודעים למחויבותם לקיים אותם.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 יכירו נביאים מהדת הדרוזית ויבינו את פועלם ותרומתם על פי האמונה הדרוזית.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פעילויות להטמעת ציר ונושא חגים וטקסים :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מדי שנה הנושא מודגש בחוזר המפמ"ר אשר נשלח בתחילת כל שנה למנהלי בתי הספר.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לפני כל חג/ טקס מפמ"ר מורשת הדרוזית והמדריכות בשיתוף על החינוך היסודי 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מתכנסים להכנת חוברת תוכן ופעילויות לבתי ספר יסודיים/ ועל יסודיים.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לאחרונה בהובלת המפמ"ר על המורשת הדרוזית והמדריכות/ים נעשה מיון חומרי למידה לכל החגים והטקסים לשכבת גיל העל יסודי ונשלח למנהלי בתי הספר בנוסף לכך לפני כל מועד חג/ טקס בתי הספר יקבלו חומרים ממוקדים והפעלות גם.  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מדי שנה מפמ"ר מורשת דרוזית וצוות המדריכות/ים וועדה מלווה מתכננים אירוע גדול בחג הנביא שועייב ע"ה לכל בתי הספר. 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כל החומרים שהוזכרו למעלה עולים לאתר הפיקוח על המורשת הדרוזית. </a:t>
            </a:r>
            <a:endParaRPr/>
          </a:p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קישור חגים וטקסים באתרים קדושים- אתר המורשת הדרוזים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/>
        </p:nvSpPr>
        <p:spPr>
          <a:xfrm>
            <a:off x="3186112" y="214312"/>
            <a:ext cx="7029450" cy="974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תכנית לבוגרי גיל ה- 15 בחברה הדרוזית</a:t>
            </a:r>
            <a:endParaRPr sz="24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ct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avid"/>
              <a:buNone/>
            </a:pPr>
            <a:r>
              <a:rPr lang="en-US" sz="24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برنامج الحلم ببلوغ الخمسة عشر عام</a:t>
            </a:r>
            <a:endParaRPr/>
          </a:p>
        </p:txBody>
      </p:sp>
      <p:sp>
        <p:nvSpPr>
          <p:cNvPr id="96" name="Google Shape;96;p3"/>
          <p:cNvSpPr txBox="1"/>
          <p:nvPr/>
        </p:nvSpPr>
        <p:spPr>
          <a:xfrm>
            <a:off x="304800" y="1189037"/>
            <a:ext cx="11671300" cy="54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רציונל: </a:t>
            </a: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בעידן המודרני בני הנוער הדרוזי חשופים למגוון רחב של השפעות טכנולוגיות וחברתיות אשר משפיעות על עיצוב דמות הבוגר, המטען הערכי, הזהות והשייכות.</a:t>
            </a:r>
            <a:endParaRPr/>
          </a:p>
          <a:p>
            <a:pPr marL="0" marR="0" lvl="0" indent="0" algn="just" rtl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התכנית תקנה ידע, מיומנויות וערכים ייחודים לבוגרים במגזר הדרוזי שיסיעו לגיבוש זהותו והשתלבותו בחיים.</a:t>
            </a:r>
            <a:endParaRPr/>
          </a:p>
          <a:p>
            <a:pPr marL="0" marR="0" lvl="0" indent="0" algn="just" rtl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מטרות התכנית: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just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1.העלאת המודעות אודות גיל ה15 בחברה הדרוזית שנחשב לגיל "אלרושד" </a:t>
            </a: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الرشد</a:t>
            </a: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(הבגרות),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just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2.חיזוק והעמקה הזהות הדרוזית.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just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3.העלאת המודעות לציפיות החברה והדת מהבוגר הדרוזי.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just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4.עיצוב התנהגות הבוגר הדרוזי בהלימה למסורת הדרוזית.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just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5.הקניית כישורי חיים לבוגר הדרוזי למימוש הפוטנציאל האישי תוך שמירה על המסורת הדרוזית.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just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התכנית מבוססת על מפגשים הכוללים סדנאות, הרצאות, הפעלות וטקס.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/>
          <p:nvPr/>
        </p:nvSpPr>
        <p:spPr>
          <a:xfrm>
            <a:off x="157162" y="728662"/>
            <a:ext cx="11542712" cy="576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תכנית- برنامج الحلم ببلوغ الخمسة عشر عام – "אלחלם בבלוע' אלחמסת עשר עאם" 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ct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התכנית מיועדת לתלמידי שכבות ח' ו ט' .</a:t>
            </a:r>
            <a:endParaRPr/>
          </a:p>
          <a:p>
            <a:pPr marL="0" marR="0" lvl="0" indent="0" algn="ct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תהליך הפעלת התכנית :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-127000" algn="r" rtl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חשיפה למנהלים וליועצים- בהשתתפות ועדת התכנית: מפמ"ר המורשת, מפקחת תכ"ל, מפקחת יועצים, מנהל מרכז הדרכה ארצי, מדריכות מורשת, מדריכת שפ"י כישוריי חיים .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-12700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חשיפת התכנית לצוות בית הספר ע"י יועצת בית הספר.</a:t>
            </a:r>
            <a:endParaRPr/>
          </a:p>
          <a:p>
            <a:pPr marL="0" marR="0" lvl="0" indent="-12700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שיתוף ההורים וחשיפתם לתוכנית.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-12700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חשיפת התכנית לתלמידים ע"י המחנכת.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 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פירוט לפי שכבות גיל: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-12700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כיתה ח' סדנת פתיחה, שני מפגשי יעוץ ומפגש אחד איש דת.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-12700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כיתה ט' שני מפגשי יעוץ ומפגש אנשי דת וטקס.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"/>
          <p:cNvSpPr txBox="1"/>
          <p:nvPr/>
        </p:nvSpPr>
        <p:spPr>
          <a:xfrm>
            <a:off x="79375" y="-274637"/>
            <a:ext cx="11826900" cy="8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פירוט פעילויות </a:t>
            </a:r>
            <a:endParaRPr/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פירוט פעילויות לשכבת גיל ח'</a:t>
            </a:r>
            <a:endParaRPr sz="2000" b="1" i="0" u="sng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א-סדנה בנושא אחריות </a:t>
            </a: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– מערך שיעור ופעילויות  (סדנה/מערך שיעור מה"ד)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ב-שתי סדנאות כישורי חיים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1.סדנה בנושא </a:t>
            </a: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כל יעד מתחיל בחלו"ם ( מצגת כישורי חיים חט"ב)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2.סדנה בנושא </a:t>
            </a: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אני היוצר/ת של חיי "עוגן" ההתמדה מפגש ראשון(מצגת כישורי חיים חט"ב)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ג-הרצאה של איש דת בנושא </a:t>
            </a: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ציפיות הדת מהבוגר הדרוזי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  *כל תלמיד יכין תיק פורטפוליו לתיעוד משוב אישי בסוף כל פעילות ובסיום התכנית.</a:t>
            </a:r>
            <a:endParaRPr/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פירוט פעילויות לשכבת גיל ט'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א- שתי סדנאות כישורי חיים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1.סדנה בנושא </a:t>
            </a: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אני היוצר/ת של חיי מפגש שני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2.סדנה בנושא </a:t>
            </a: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קבלת החלטות( מצגת כישורי חיים חט"ב)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ב-הרצאה של איש דת בנושא </a:t>
            </a:r>
            <a:r>
              <a:rPr lang="en-US" sz="2000" b="1" i="0" u="sng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הקשר בין ההורה והבוגר</a:t>
            </a: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.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ג- </a:t>
            </a:r>
            <a:r>
              <a:rPr lang="en-US" sz="2000" b="1" i="0" u="sng">
                <a:solidFill>
                  <a:schemeClr val="hlink"/>
                </a:solidFill>
                <a:latin typeface="David"/>
                <a:ea typeface="David"/>
                <a:cs typeface="David"/>
                <a:sym typeface="David"/>
                <a:hlinkClick r:id="rId3" action="ppaction://hlinksldjump"/>
              </a:rPr>
              <a:t>טקס הסיום </a:t>
            </a: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במקומות הקדושים בקרבת מקום -חלוקת חוברת( כתב מפמ"ר מורשת)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avid"/>
              <a:buNone/>
            </a:pPr>
            <a:r>
              <a:rPr lang="en-US" sz="20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    *</a:t>
            </a:r>
            <a:r>
              <a:rPr lang="en-US" sz="20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כל תלמיד יכין תיק פורטפוליו לתיעוד משוב אישי בסוף כל פעילות ובסיום התכנית  </a:t>
            </a:r>
            <a:endParaRPr sz="20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1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587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David"/>
              <a:buNone/>
            </a:pPr>
            <a:r>
              <a:rPr lang="en-US" sz="32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טקס גיל ה-15  במקומות הקדושים בקרבת מקום </a:t>
            </a:r>
            <a:endParaRPr/>
          </a:p>
        </p:txBody>
      </p:sp>
      <p:sp>
        <p:nvSpPr>
          <p:cNvPr id="112" name="Google Shape;112;p6"/>
          <p:cNvSpPr txBox="1">
            <a:spLocks noGrp="1"/>
          </p:cNvSpPr>
          <p:nvPr>
            <p:ph type="subTitle" idx="1"/>
          </p:nvPr>
        </p:nvSpPr>
        <p:spPr>
          <a:xfrm>
            <a:off x="984250" y="2170112"/>
            <a:ext cx="9574212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הטקס יערך בתכנון ותיאום הנהלת בית הספר, יועץ/ת, מחנכות, ונציגי ועד הורים.</a:t>
            </a:r>
            <a:endParaRPr/>
          </a:p>
          <a:p>
            <a:pPr marL="457200" lvl="0" indent="-4572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עדכון מפמ"ר מורשת ומפקח בית הספר בתאריך ובתכנית.</a:t>
            </a:r>
            <a:endParaRPr/>
          </a:p>
          <a:p>
            <a:pPr marL="457200" lvl="0" indent="-4572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הזמנות להורים ישלחו ע"י בית הספר.</a:t>
            </a:r>
            <a:endParaRPr/>
          </a:p>
          <a:p>
            <a:pPr marL="457200" lvl="0" indent="-4572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 sz="2400" b="0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חלוקת החוברת תעשה ביום הטקס בהשתתפות חברי הועדה.</a:t>
            </a:r>
            <a:endParaRPr/>
          </a:p>
          <a:p>
            <a:pPr marL="457200" lvl="0" indent="-3048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lvl="0" indent="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0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"/>
          <p:cNvSpPr txBox="1"/>
          <p:nvPr/>
        </p:nvSpPr>
        <p:spPr>
          <a:xfrm>
            <a:off x="2825750" y="1287462"/>
            <a:ext cx="6340475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b="1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סדנה פתיחה לנושא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600" b="1" i="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"/>
          <p:cNvSpPr txBox="1"/>
          <p:nvPr/>
        </p:nvSpPr>
        <p:spPr>
          <a:xfrm>
            <a:off x="2627312" y="1287462"/>
            <a:ext cx="6737350" cy="314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avid"/>
              <a:buNone/>
            </a:pPr>
            <a:r>
              <a:rPr lang="en-US" sz="66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סדנה בנושא אחריות 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endParaRPr sz="6600" b="1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b="1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אני היוצר של חיי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"/>
          <p:cNvSpPr txBox="1"/>
          <p:nvPr/>
        </p:nvSpPr>
        <p:spPr>
          <a:xfrm>
            <a:off x="692150" y="825500"/>
            <a:ext cx="10882312" cy="314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avid"/>
              <a:buNone/>
            </a:pPr>
            <a:r>
              <a:rPr lang="en-US" sz="6600" b="1" i="0" u="none">
                <a:solidFill>
                  <a:schemeClr val="dk1"/>
                </a:solidFill>
                <a:latin typeface="David"/>
                <a:ea typeface="David"/>
                <a:cs typeface="David"/>
                <a:sym typeface="David"/>
              </a:rPr>
              <a:t>סדנה בנושא השגת מטרות ויעדים 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endParaRPr sz="6600" b="1" i="0" u="none">
              <a:solidFill>
                <a:schemeClr val="dk1"/>
              </a:solidFill>
              <a:latin typeface="David"/>
              <a:ea typeface="David"/>
              <a:cs typeface="David"/>
              <a:sym typeface="David"/>
            </a:endParaRPr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b="1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כל יעד מתחיל בחלו"ם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820</Words>
  <Application>Microsoft Office PowerPoint</Application>
  <PresentationFormat>מסך רחב</PresentationFormat>
  <Paragraphs>105</Paragraphs>
  <Slides>12</Slides>
  <Notes>12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6" baseType="lpstr">
      <vt:lpstr>Arial</vt:lpstr>
      <vt:lpstr>Calibri</vt:lpstr>
      <vt:lpstr>David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טקס גיל ה-15  במקומות הקדושים בקרבת מקום 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Administrator</dc:creator>
  <cp:lastModifiedBy>Salwa</cp:lastModifiedBy>
  <cp:revision>1</cp:revision>
  <dcterms:created xsi:type="dcterms:W3CDTF">2021-12-31T09:25:40Z</dcterms:created>
  <dcterms:modified xsi:type="dcterms:W3CDTF">2026-04-16T09:19:15Z</dcterms:modified>
</cp:coreProperties>
</file>